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284" r:id="rId26"/>
    <p:sldId id="285" r:id="rId27"/>
    <p:sldId id="286" r:id="rId28"/>
    <p:sldId id="287" r:id="rId29"/>
    <p:sldId id="280" r:id="rId30"/>
    <p:sldId id="283" r:id="rId31"/>
    <p:sldId id="282" r:id="rId32"/>
    <p:sldId id="28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洪苑坤" initials="洪苑坤" lastIdx="3" clrIdx="0">
    <p:extLst>
      <p:ext uri="{19B8F6BF-5375-455C-9EA6-DF929625EA0E}">
        <p15:presenceInfo xmlns:p15="http://schemas.microsoft.com/office/powerpoint/2012/main" userId="190e75c0ae8a13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4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35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7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0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8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8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1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6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C59877-252C-4FB5-927D-9A9339F3B3B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12DF-3D9D-47D1-A012-36BD7AD40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7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2126" y="2502568"/>
            <a:ext cx="97375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MySQL</a:t>
            </a:r>
            <a:r>
              <a:rPr lang="zh-CN" altLang="en-US" sz="6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数据库与</a:t>
            </a:r>
            <a:r>
              <a:rPr lang="en-US" altLang="zh-CN" sz="6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PHP</a:t>
            </a:r>
          </a:p>
          <a:p>
            <a:pPr algn="ctr"/>
            <a:r>
              <a:rPr lang="zh-CN" altLang="en-US" sz="6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基本操作</a:t>
            </a:r>
            <a:endParaRPr lang="zh-CN" altLang="en-US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473" y="612845"/>
            <a:ext cx="106198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</a:t>
            </a:r>
            <a:r>
              <a:rPr lang="zh-CN" altLang="en-US" dirty="0" smtClean="0"/>
              <a:t>日期和时间函数</a:t>
            </a:r>
          </a:p>
          <a:p>
            <a:r>
              <a:rPr lang="en-US" altLang="zh-CN" dirty="0" smtClean="0"/>
              <a:t>SELECT CURRENT_DATE();			#</a:t>
            </a:r>
            <a:r>
              <a:rPr lang="zh-CN" altLang="en-US" dirty="0" smtClean="0"/>
              <a:t>获取当前的日期</a:t>
            </a:r>
          </a:p>
          <a:p>
            <a:r>
              <a:rPr lang="en-US" altLang="zh-CN" dirty="0" smtClean="0"/>
              <a:t>SELECT CURDATE();			#</a:t>
            </a:r>
            <a:r>
              <a:rPr lang="zh-CN" altLang="en-US" dirty="0" smtClean="0"/>
              <a:t>获取当前的日期</a:t>
            </a:r>
          </a:p>
          <a:p>
            <a:r>
              <a:rPr lang="en-US" altLang="zh-CN" dirty="0" smtClean="0"/>
              <a:t>SELECT NOW();				#</a:t>
            </a:r>
            <a:r>
              <a:rPr lang="zh-CN" altLang="en-US" dirty="0" smtClean="0"/>
              <a:t>获取当前的日期和时间</a:t>
            </a:r>
          </a:p>
          <a:p>
            <a:r>
              <a:rPr lang="en-US" altLang="zh-CN" dirty="0" smtClean="0"/>
              <a:t>SELECT LOCALTIME();			#</a:t>
            </a:r>
            <a:r>
              <a:rPr lang="zh-CN" altLang="en-US" dirty="0" smtClean="0"/>
              <a:t>获取当前的日期和时间</a:t>
            </a:r>
          </a:p>
          <a:p>
            <a:r>
              <a:rPr lang="en-US" altLang="zh-CN" dirty="0" smtClean="0"/>
              <a:t>SELECT SYSDATE();			#</a:t>
            </a:r>
            <a:r>
              <a:rPr lang="zh-CN" altLang="en-US" dirty="0" smtClean="0"/>
              <a:t>获取当前的日期和时间</a:t>
            </a:r>
          </a:p>
          <a:p>
            <a:r>
              <a:rPr lang="en-US" altLang="zh-CN" dirty="0" smtClean="0"/>
              <a:t>SELECT YEAR(NOW());			#</a:t>
            </a:r>
            <a:r>
              <a:rPr lang="zh-CN" altLang="en-US" dirty="0" smtClean="0"/>
              <a:t>获取当前年份</a:t>
            </a:r>
          </a:p>
          <a:p>
            <a:r>
              <a:rPr lang="en-US" altLang="zh-CN" dirty="0" smtClean="0"/>
              <a:t>SELECT MONTH(NOW());			#</a:t>
            </a:r>
            <a:r>
              <a:rPr lang="zh-CN" altLang="en-US" dirty="0" smtClean="0"/>
              <a:t>获取当前月份</a:t>
            </a:r>
          </a:p>
          <a:p>
            <a:r>
              <a:rPr lang="en-US" altLang="zh-CN" dirty="0" smtClean="0"/>
              <a:t>SELECT DAY(NOW());			#</a:t>
            </a:r>
            <a:r>
              <a:rPr lang="zh-CN" altLang="en-US" dirty="0" smtClean="0"/>
              <a:t>获取当前日</a:t>
            </a:r>
          </a:p>
          <a:p>
            <a:r>
              <a:rPr lang="en-US" altLang="zh-CN" dirty="0" smtClean="0"/>
              <a:t>SELECT HOUR(NOW());			#</a:t>
            </a:r>
            <a:r>
              <a:rPr lang="zh-CN" altLang="en-US" dirty="0" smtClean="0"/>
              <a:t>获取小时</a:t>
            </a:r>
          </a:p>
          <a:p>
            <a:r>
              <a:rPr lang="en-US" altLang="zh-CN" dirty="0" smtClean="0"/>
              <a:t>SELECT MINUTE(NOW());			#</a:t>
            </a:r>
            <a:r>
              <a:rPr lang="zh-CN" altLang="en-US" dirty="0" smtClean="0"/>
              <a:t>获取分</a:t>
            </a:r>
          </a:p>
          <a:p>
            <a:r>
              <a:rPr lang="en-US" altLang="zh-CN" dirty="0" smtClean="0"/>
              <a:t>SELECT SECOND(NOW());			#</a:t>
            </a:r>
            <a:r>
              <a:rPr lang="zh-CN" altLang="en-US" dirty="0" smtClean="0"/>
              <a:t>获取秒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8815754" y="1046688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2470" y="1713545"/>
            <a:ext cx="902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3739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5642" y="335846"/>
            <a:ext cx="109888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#4.</a:t>
            </a:r>
            <a:r>
              <a:rPr lang="zh-CN" altLang="en-US" dirty="0" smtClean="0"/>
              <a:t>系统信息函数</a:t>
            </a:r>
          </a:p>
          <a:p>
            <a:r>
              <a:rPr lang="en-US" altLang="zh-CN" dirty="0" smtClean="0"/>
              <a:t>SELECT VERSION();			#</a:t>
            </a:r>
            <a:r>
              <a:rPr lang="zh-CN" altLang="en-US" dirty="0" smtClean="0"/>
              <a:t>获取系统版本</a:t>
            </a:r>
          </a:p>
          <a:p>
            <a:r>
              <a:rPr lang="en-US" altLang="zh-CN" dirty="0" smtClean="0"/>
              <a:t>SELECT USER();				#</a:t>
            </a:r>
            <a:r>
              <a:rPr lang="zh-CN" altLang="en-US" dirty="0" smtClean="0"/>
              <a:t>获取用户名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查询姓李的同学</a:t>
            </a:r>
            <a:r>
              <a:rPr lang="en-US" altLang="zh-CN" dirty="0" smtClean="0"/>
              <a:t>,</a:t>
            </a:r>
            <a:r>
              <a:rPr lang="zh-CN" altLang="en-US" dirty="0" smtClean="0"/>
              <a:t>改成姓历</a:t>
            </a:r>
          </a:p>
          <a:p>
            <a:r>
              <a:rPr lang="en-US" altLang="zh-CN" dirty="0" smtClean="0"/>
              <a:t>SELECT REPLACE(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,'</a:t>
            </a:r>
            <a:r>
              <a:rPr lang="zh-CN" altLang="en-US" dirty="0" smtClean="0"/>
              <a:t>李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历</a:t>
            </a:r>
            <a:r>
              <a:rPr lang="en-US" altLang="zh-CN" dirty="0" smtClean="0"/>
              <a:t>') AS </a:t>
            </a:r>
            <a:r>
              <a:rPr lang="zh-CN" altLang="en-US" dirty="0" smtClean="0"/>
              <a:t>新名字 </a:t>
            </a:r>
            <a:r>
              <a:rPr lang="en-US" altLang="zh-CN" dirty="0" smtClean="0"/>
              <a:t>FROM student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LIKE '</a:t>
            </a:r>
            <a:r>
              <a:rPr lang="zh-CN" altLang="en-US" dirty="0" smtClean="0"/>
              <a:t>李</a:t>
            </a:r>
            <a:r>
              <a:rPr lang="en-US" altLang="zh-CN" dirty="0" smtClean="0"/>
              <a:t>%';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聚合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:count(),sum(),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(),max(),min()</a:t>
            </a:r>
          </a:p>
          <a:p>
            <a:r>
              <a:rPr lang="en-US" altLang="zh-CN" dirty="0" smtClean="0"/>
              <a:t>SELECT COUNT(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) FROM student;	#</a:t>
            </a:r>
            <a:r>
              <a:rPr lang="zh-CN" altLang="en-US" dirty="0" smtClean="0"/>
              <a:t>非空值的计数</a:t>
            </a:r>
          </a:p>
          <a:p>
            <a:r>
              <a:rPr lang="en-US" altLang="zh-CN" dirty="0" smtClean="0"/>
              <a:t>SELECT COUNT(*) FROM student;		#count(*)</a:t>
            </a:r>
            <a:r>
              <a:rPr lang="zh-CN" altLang="en-US" dirty="0" smtClean="0"/>
              <a:t>效率较低</a:t>
            </a:r>
          </a:p>
          <a:p>
            <a:r>
              <a:rPr lang="en-US" altLang="zh-CN" dirty="0" smtClean="0"/>
              <a:t>SELECT COUNT(1) FROM student;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SUM(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) AS </a:t>
            </a:r>
            <a:r>
              <a:rPr lang="zh-CN" altLang="en-US" dirty="0" smtClean="0"/>
              <a:t>总和 </a:t>
            </a:r>
            <a:r>
              <a:rPr lang="en-US" altLang="zh-CN" dirty="0" smtClean="0"/>
              <a:t>FROM result;</a:t>
            </a:r>
          </a:p>
          <a:p>
            <a:r>
              <a:rPr lang="en-US" altLang="zh-CN" dirty="0" smtClean="0"/>
              <a:t>SELECT AVG(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) AS </a:t>
            </a:r>
            <a:r>
              <a:rPr lang="zh-CN" altLang="en-US" dirty="0" smtClean="0"/>
              <a:t>平均分 </a:t>
            </a:r>
            <a:r>
              <a:rPr lang="en-US" altLang="zh-CN" dirty="0" smtClean="0"/>
              <a:t>FROM result;</a:t>
            </a:r>
          </a:p>
          <a:p>
            <a:r>
              <a:rPr lang="en-US" altLang="zh-CN" dirty="0" smtClean="0"/>
              <a:t>SELECT MAX(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) AS </a:t>
            </a:r>
            <a:r>
              <a:rPr lang="zh-CN" altLang="en-US" dirty="0" smtClean="0"/>
              <a:t>最高分 </a:t>
            </a:r>
            <a:r>
              <a:rPr lang="en-US" altLang="zh-CN" dirty="0" smtClean="0"/>
              <a:t>FROM result;</a:t>
            </a:r>
          </a:p>
          <a:p>
            <a:r>
              <a:rPr lang="en-US" altLang="zh-CN" dirty="0" smtClean="0"/>
              <a:t>SELECT MIN(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) AS </a:t>
            </a:r>
            <a:r>
              <a:rPr lang="zh-CN" altLang="en-US" dirty="0" smtClean="0"/>
              <a:t>最低分 </a:t>
            </a:r>
            <a:r>
              <a:rPr lang="en-US" altLang="zh-CN" dirty="0" smtClean="0"/>
              <a:t>FROM result;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7877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2471" y="174562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5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8968" y="150817"/>
            <a:ext cx="111973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#查询不同课程的平均分,最高分,最低分</a:t>
            </a:r>
          </a:p>
          <a:p>
            <a:r>
              <a:rPr lang="zh-CN" altLang="en-US" dirty="0" smtClean="0"/>
              <a:t>#1.根据不同课程分组</a:t>
            </a:r>
          </a:p>
          <a:p>
            <a:r>
              <a:rPr lang="zh-CN" altLang="en-US" dirty="0" smtClean="0"/>
              <a:t>SELECT  subjectname,AVG(studentresult) AS 平均分 , </a:t>
            </a:r>
          </a:p>
          <a:p>
            <a:r>
              <a:rPr lang="zh-CN" altLang="en-US" dirty="0" smtClean="0"/>
              <a:t>	MAX(studentresult) AS 最高分 , </a:t>
            </a:r>
          </a:p>
          <a:p>
            <a:r>
              <a:rPr lang="zh-CN" altLang="en-US" dirty="0" smtClean="0"/>
              <a:t>	MIN(studentresult) AS 最低分 </a:t>
            </a:r>
          </a:p>
          <a:p>
            <a:r>
              <a:rPr lang="zh-CN" altLang="en-US" dirty="0" smtClean="0"/>
              <a:t>	FROM result r INNER JOIN `subject` sub</a:t>
            </a:r>
          </a:p>
          <a:p>
            <a:r>
              <a:rPr lang="zh-CN" altLang="en-US" dirty="0" smtClean="0"/>
              <a:t>	ON r.SubjectNo=sub.SubjectNo</a:t>
            </a:r>
          </a:p>
          <a:p>
            <a:r>
              <a:rPr lang="zh-CN" altLang="en-US" dirty="0" smtClean="0"/>
              <a:t>	GROUP BY r.subjectno;	</a:t>
            </a:r>
          </a:p>
          <a:p>
            <a:r>
              <a:rPr lang="zh-CN" altLang="en-US" dirty="0" smtClean="0"/>
              <a:t>SELECT  subjectname,AVG(studentresult) AS 平均分 , </a:t>
            </a:r>
          </a:p>
          <a:p>
            <a:r>
              <a:rPr lang="zh-CN" altLang="en-US" dirty="0" smtClean="0"/>
              <a:t>	MAX(studentresult) AS 最高分 , </a:t>
            </a:r>
          </a:p>
          <a:p>
            <a:r>
              <a:rPr lang="zh-CN" altLang="en-US" dirty="0" smtClean="0"/>
              <a:t>	MIN(studentresult) AS 最低分 </a:t>
            </a:r>
          </a:p>
          <a:p>
            <a:r>
              <a:rPr lang="zh-CN" altLang="en-US" dirty="0" smtClean="0"/>
              <a:t>	FROM result r INNER JOIN `subject` sub</a:t>
            </a:r>
          </a:p>
          <a:p>
            <a:r>
              <a:rPr lang="zh-CN" altLang="en-US" dirty="0" smtClean="0"/>
              <a:t>	ON r.SubjectNo=sub.SubjectNo</a:t>
            </a:r>
          </a:p>
          <a:p>
            <a:r>
              <a:rPr lang="zh-CN" altLang="en-US" dirty="0" smtClean="0"/>
              <a:t>	GROUP BY r.subjectno</a:t>
            </a:r>
          </a:p>
          <a:p>
            <a:r>
              <a:rPr lang="zh-CN" altLang="en-US" dirty="0" smtClean="0"/>
              <a:t>	HAVING 平均分&gt;80;	</a:t>
            </a:r>
          </a:p>
          <a:p>
            <a:r>
              <a:rPr lang="zh-CN" altLang="en-US" dirty="0" smtClean="0"/>
              <a:t>SELECT  subjectname,AVG(studentresult) AS 平均分 , </a:t>
            </a:r>
          </a:p>
          <a:p>
            <a:r>
              <a:rPr lang="zh-CN" altLang="en-US" dirty="0" smtClean="0"/>
              <a:t>	MAX(studentresult) AS 最高分 , </a:t>
            </a:r>
          </a:p>
          <a:p>
            <a:r>
              <a:rPr lang="zh-CN" altLang="en-US" dirty="0" smtClean="0"/>
              <a:t>	MIN(studentresult) AS 最低分 </a:t>
            </a:r>
          </a:p>
          <a:p>
            <a:r>
              <a:rPr lang="zh-CN" altLang="en-US" dirty="0" smtClean="0"/>
              <a:t>	FROM result r INNER JOIN `subject` sub</a:t>
            </a:r>
          </a:p>
          <a:p>
            <a:r>
              <a:rPr lang="zh-CN" altLang="en-US" dirty="0" smtClean="0"/>
              <a:t>	ON r.SubjectNo=sub.SubjectNo</a:t>
            </a:r>
          </a:p>
          <a:p>
            <a:r>
              <a:rPr lang="zh-CN" altLang="en-US" dirty="0" smtClean="0"/>
              <a:t>	GROUP BY r.subjectno</a:t>
            </a:r>
          </a:p>
          <a:p>
            <a:r>
              <a:rPr lang="zh-CN" altLang="en-US" dirty="0" smtClean="0"/>
              <a:t>	HAVING 平均分&gt;80</a:t>
            </a:r>
          </a:p>
          <a:p>
            <a:r>
              <a:rPr lang="zh-CN" altLang="en-US" dirty="0" smtClean="0"/>
              <a:t>	ORDER BY 平均分 DESC</a:t>
            </a:r>
          </a:p>
          <a:p>
            <a:r>
              <a:rPr lang="zh-CN" altLang="en-US" dirty="0" smtClean="0"/>
              <a:t>	LIMIT 0,4;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94815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8" y="1761672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函数运用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1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474" y="0"/>
            <a:ext cx="114701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连接查询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连接查询（自连接）</a:t>
            </a:r>
          </a:p>
          <a:p>
            <a:r>
              <a:rPr lang="en-US" altLang="zh-CN" dirty="0" smtClean="0"/>
              <a:t>CREATE TABLE IF NOT EXISTS category(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categoryid</a:t>
            </a:r>
            <a:r>
              <a:rPr lang="en-US" altLang="zh-CN" dirty="0" smtClean="0"/>
              <a:t> INT(10) UNSIGNED NOT NULL AUTO_INCREMENT,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INT(10) NOT NULL,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categoryName</a:t>
            </a:r>
            <a:r>
              <a:rPr lang="en-US" altLang="zh-CN" dirty="0" smtClean="0"/>
              <a:t> VARCHAR(50) NOT NULL,</a:t>
            </a:r>
          </a:p>
          <a:p>
            <a:r>
              <a:rPr lang="en-US" altLang="zh-CN" dirty="0" smtClean="0"/>
              <a:t>	PRIMARY KEY(</a:t>
            </a:r>
            <a:r>
              <a:rPr lang="en-US" altLang="zh-CN" dirty="0" err="1" smtClean="0"/>
              <a:t>categoryid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INSERT INTO category </a:t>
            </a:r>
          </a:p>
          <a:p>
            <a:r>
              <a:rPr lang="en-US" altLang="zh-CN" dirty="0" smtClean="0"/>
              <a:t>VALUES(2,1,"</a:t>
            </a:r>
            <a:r>
              <a:rPr lang="zh-CN" altLang="en-US" dirty="0" smtClean="0"/>
              <a:t>美术设计</a:t>
            </a:r>
            <a:r>
              <a:rPr lang="en-US" altLang="zh-CN" dirty="0" smtClean="0"/>
              <a:t>"),</a:t>
            </a:r>
          </a:p>
          <a:p>
            <a:r>
              <a:rPr lang="en-US" altLang="zh-CN" dirty="0" smtClean="0"/>
              <a:t>(3,1,"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"),</a:t>
            </a:r>
          </a:p>
          <a:p>
            <a:r>
              <a:rPr lang="en-US" altLang="zh-CN" dirty="0" smtClean="0"/>
              <a:t>(4,3,"</a:t>
            </a:r>
            <a:r>
              <a:rPr lang="zh-CN" altLang="en-US" dirty="0" smtClean="0"/>
              <a:t>数据库基础</a:t>
            </a:r>
            <a:r>
              <a:rPr lang="en-US" altLang="zh-CN" dirty="0" smtClean="0"/>
              <a:t>"),</a:t>
            </a:r>
          </a:p>
          <a:p>
            <a:r>
              <a:rPr lang="en-US" altLang="zh-CN" dirty="0" smtClean="0"/>
              <a:t>(5,2,"ps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"),</a:t>
            </a:r>
          </a:p>
          <a:p>
            <a:r>
              <a:rPr lang="en-US" altLang="zh-CN" dirty="0" smtClean="0"/>
              <a:t>(6,2,"</a:t>
            </a:r>
            <a:r>
              <a:rPr lang="zh-CN" altLang="en-US" dirty="0" smtClean="0"/>
              <a:t>色彩搭配</a:t>
            </a:r>
            <a:r>
              <a:rPr lang="en-US" altLang="zh-CN" dirty="0" smtClean="0"/>
              <a:t>"),</a:t>
            </a:r>
          </a:p>
          <a:p>
            <a:r>
              <a:rPr lang="en-US" altLang="zh-CN" dirty="0" smtClean="0"/>
              <a:t>(7,3,"PHP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"),</a:t>
            </a:r>
          </a:p>
          <a:p>
            <a:r>
              <a:rPr lang="en-US" altLang="zh-CN" dirty="0" smtClean="0"/>
              <a:t>(8,3,"Java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8655334" y="1030647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32978" y="1697504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连接查询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4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3557" y="385063"/>
            <a:ext cx="105075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语句，将栏目的父子关系呈现出来，（父栏目名称、子栏目名称）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父栏目   子栏目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美术设计  </a:t>
            </a:r>
            <a:r>
              <a:rPr lang="en-US" altLang="zh-CN" dirty="0" smtClean="0"/>
              <a:t>PS</a:t>
            </a:r>
            <a:r>
              <a:rPr lang="zh-CN" altLang="en-US" dirty="0" smtClean="0"/>
              <a:t>基础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美术设计  色彩搭配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软件开发  数据库基础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软件开发 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基础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软件开发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把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表看做两张一模一样的表，然后将这两张表连接查询（自连接）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a.categoryName</a:t>
            </a:r>
            <a:r>
              <a:rPr lang="en-US" altLang="zh-CN" dirty="0" smtClean="0"/>
              <a:t> AS '</a:t>
            </a:r>
            <a:r>
              <a:rPr lang="zh-CN" altLang="en-US" dirty="0" smtClean="0"/>
              <a:t>父栏目</a:t>
            </a:r>
            <a:r>
              <a:rPr lang="en-US" altLang="zh-CN" dirty="0" smtClean="0"/>
              <a:t>',</a:t>
            </a:r>
            <a:r>
              <a:rPr lang="en-US" altLang="zh-CN" dirty="0" err="1" smtClean="0"/>
              <a:t>b.categoryName</a:t>
            </a:r>
            <a:r>
              <a:rPr lang="en-US" altLang="zh-CN" dirty="0" smtClean="0"/>
              <a:t> AS '</a:t>
            </a:r>
            <a:r>
              <a:rPr lang="zh-CN" altLang="en-US" dirty="0" smtClean="0"/>
              <a:t>子栏目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FROM category AS </a:t>
            </a:r>
            <a:r>
              <a:rPr lang="en-US" altLang="zh-CN" dirty="0" err="1" smtClean="0"/>
              <a:t>a,category</a:t>
            </a:r>
            <a:r>
              <a:rPr lang="en-US" altLang="zh-CN" dirty="0" smtClean="0"/>
              <a:t> AS b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a.categoryId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b.pid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SELECT * FROM category;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1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8" y="1729588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连接查询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8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841" y="389852"/>
            <a:ext cx="108605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查询参加过考试的同学信息（学号  姓名  科目号   成绩）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s.studentno,studentname,subjectno,studentresult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student s</a:t>
            </a:r>
          </a:p>
          <a:p>
            <a:r>
              <a:rPr lang="en-US" altLang="zh-CN" dirty="0" smtClean="0"/>
              <a:t>INNER JOIN result r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r.StudentNo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查询参加过考试的同学信息（学号  姓名  科目名称   成绩）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s.studentno,studentname,subjectname,studentresult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student s</a:t>
            </a:r>
          </a:p>
          <a:p>
            <a:r>
              <a:rPr lang="en-US" altLang="zh-CN" dirty="0" smtClean="0"/>
              <a:t>INNER JOIN result r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INNER JOIN `subject` sub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sub.subjectno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查询学员及所属的年级（学号   学生姓名  年级名）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张三 大一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AS 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AS </a:t>
            </a:r>
            <a:r>
              <a:rPr lang="zh-CN" altLang="en-US" dirty="0" smtClean="0"/>
              <a:t>学生姓名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 AS </a:t>
            </a:r>
            <a:r>
              <a:rPr lang="zh-CN" altLang="en-US" dirty="0" smtClean="0"/>
              <a:t>年级名称</a:t>
            </a:r>
          </a:p>
          <a:p>
            <a:r>
              <a:rPr lang="en-US" altLang="zh-CN" dirty="0" smtClean="0"/>
              <a:t>FROM student</a:t>
            </a:r>
          </a:p>
          <a:p>
            <a:r>
              <a:rPr lang="en-US" altLang="zh-CN" dirty="0" smtClean="0"/>
              <a:t>INNER JOIN grade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student.GradeId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grade.GradeID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34" y="1078429"/>
            <a:ext cx="3395766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799" y="159383"/>
            <a:ext cx="115663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查询科目及所属的年级（科目名称  年级名称）      </a:t>
            </a:r>
            <a:r>
              <a:rPr lang="en-US" altLang="zh-CN" dirty="0" smtClean="0"/>
              <a:t>java   </a:t>
            </a:r>
            <a:r>
              <a:rPr lang="zh-CN" altLang="en-US" dirty="0" smtClean="0"/>
              <a:t>大一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 AS </a:t>
            </a:r>
            <a:r>
              <a:rPr lang="zh-CN" altLang="en-US" dirty="0" smtClean="0"/>
              <a:t>科目名称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 AS </a:t>
            </a:r>
            <a:r>
              <a:rPr lang="zh-CN" altLang="en-US" dirty="0" smtClean="0"/>
              <a:t>年级名称</a:t>
            </a:r>
          </a:p>
          <a:p>
            <a:r>
              <a:rPr lang="en-US" altLang="zh-CN" dirty="0" smtClean="0"/>
              <a:t>FROM `subject` sub</a:t>
            </a:r>
          </a:p>
          <a:p>
            <a:r>
              <a:rPr lang="en-US" altLang="zh-CN" dirty="0" smtClean="0"/>
              <a:t>INNER JOIN grade g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sub.gradeid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g.gradeid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-1》</a:t>
            </a:r>
            <a:r>
              <a:rPr lang="zh-CN" altLang="en-US" dirty="0" smtClean="0"/>
              <a:t>的所有考试结果（学号  学生姓名  科目名称  成绩）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按成绩降序排列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s.studentno,studentname,subjectname,studentresult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student s</a:t>
            </a:r>
          </a:p>
          <a:p>
            <a:r>
              <a:rPr lang="en-US" altLang="zh-CN" dirty="0" smtClean="0"/>
              <a:t>INNER JOIN result r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INNER JOIN `subject` sub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sub.subjectno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-1'</a:t>
            </a:r>
          </a:p>
          <a:p>
            <a:r>
              <a:rPr lang="en-US" altLang="zh-CN" dirty="0" smtClean="0"/>
              <a:t>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DESC,studentno</a:t>
            </a:r>
            <a:r>
              <a:rPr lang="en-US" altLang="zh-CN" dirty="0" smtClean="0"/>
              <a:t> DESC  ;     #</a:t>
            </a:r>
            <a:r>
              <a:rPr lang="zh-CN" altLang="en-US" dirty="0" smtClean="0"/>
              <a:t>默认 </a:t>
            </a:r>
            <a:r>
              <a:rPr lang="en-US" altLang="zh-CN" dirty="0" err="1" smtClean="0"/>
              <a:t>asc</a:t>
            </a:r>
            <a:r>
              <a:rPr lang="en-US" altLang="zh-CN" dirty="0" smtClean="0"/>
              <a:t> </a:t>
            </a:r>
            <a:r>
              <a:rPr lang="zh-CN" altLang="en-US" dirty="0" smtClean="0"/>
              <a:t>升序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常见错误：</a:t>
            </a:r>
            <a:r>
              <a:rPr lang="en-US" altLang="zh-CN" dirty="0" smtClean="0"/>
              <a:t>ORDER BY </a:t>
            </a:r>
            <a:r>
              <a:rPr lang="en-US" altLang="zh-CN" dirty="0" err="1" smtClean="0"/>
              <a:t>studentresult,studentno</a:t>
            </a:r>
            <a:r>
              <a:rPr lang="en-US" altLang="zh-CN" dirty="0" smtClean="0"/>
              <a:t> DESC   </a:t>
            </a:r>
            <a:r>
              <a:rPr lang="zh-CN" altLang="en-US" dirty="0" smtClean="0"/>
              <a:t>正确：成绩升序排列、学号降序排列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2471" y="172958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0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179" y="335846"/>
            <a:ext cx="1124551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分页必须必会用到   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（用户体验、 网络传输 、 查询压力）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-1》</a:t>
            </a:r>
            <a:r>
              <a:rPr lang="zh-CN" altLang="en-US" dirty="0" smtClean="0"/>
              <a:t>的所有考试结果（学号  学生姓名  科目名称  成绩）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按成绩降序排列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每页显示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条记录出来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s.studentno,studentname,subjectname,studentresult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student s</a:t>
            </a:r>
          </a:p>
          <a:p>
            <a:r>
              <a:rPr lang="en-US" altLang="zh-CN" dirty="0" smtClean="0"/>
              <a:t>INNER JOIN result r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INNER JOIN `subject` sub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sub.subjectno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-1'</a:t>
            </a:r>
          </a:p>
          <a:p>
            <a:r>
              <a:rPr lang="en-US" altLang="zh-CN" dirty="0" smtClean="0"/>
              <a:t>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DESC</a:t>
            </a:r>
          </a:p>
          <a:p>
            <a:r>
              <a:rPr lang="en-US" altLang="zh-CN" dirty="0" smtClean="0"/>
              <a:t>LIMIT 0,5;  #</a:t>
            </a:r>
            <a:r>
              <a:rPr lang="zh-CN" altLang="en-US" dirty="0" smtClean="0"/>
              <a:t>等同于 </a:t>
            </a:r>
            <a:r>
              <a:rPr lang="en-US" altLang="zh-CN" dirty="0" smtClean="0"/>
              <a:t>limit 5 offset 0;</a:t>
            </a:r>
          </a:p>
          <a:p>
            <a:r>
              <a:rPr lang="en-US" altLang="zh-CN" dirty="0" smtClean="0"/>
              <a:t>#limit 0,5;  #</a:t>
            </a:r>
            <a:r>
              <a:rPr lang="zh-CN" altLang="en-US" dirty="0" smtClean="0"/>
              <a:t>第一页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从哪条记录开始（起始行，从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开始）（</a:t>
            </a:r>
            <a:r>
              <a:rPr lang="en-US" altLang="zh-CN" dirty="0" smtClean="0"/>
              <a:t>pageno-1</a:t>
            </a:r>
            <a:r>
              <a:rPr lang="zh-CN" altLang="en-US" dirty="0" smtClean="0"/>
              <a:t>）*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 </a:t>
            </a:r>
            <a:r>
              <a:rPr lang="zh-CN" altLang="en-US" dirty="0" smtClean="0"/>
              <a:t>要显示几条</a:t>
            </a:r>
            <a:r>
              <a:rPr lang="en-US" altLang="zh-CN" dirty="0" err="1" smtClean="0"/>
              <a:t>pagesize</a:t>
            </a:r>
            <a:endParaRPr lang="en-US" altLang="zh-CN" dirty="0" smtClean="0"/>
          </a:p>
          <a:p>
            <a:r>
              <a:rPr lang="en-US" altLang="zh-CN" dirty="0" smtClean="0"/>
              <a:t>#limit 5,5;   #</a:t>
            </a:r>
            <a:r>
              <a:rPr lang="zh-CN" altLang="en-US" dirty="0" smtClean="0"/>
              <a:t>第二页</a:t>
            </a:r>
          </a:p>
          <a:p>
            <a:r>
              <a:rPr lang="en-US" altLang="zh-CN" dirty="0" smtClean="0"/>
              <a:t>#limit 10,5;  #</a:t>
            </a:r>
            <a:r>
              <a:rPr lang="zh-CN" altLang="en-US" dirty="0" smtClean="0"/>
              <a:t>第三页</a:t>
            </a:r>
          </a:p>
          <a:p>
            <a:r>
              <a:rPr lang="en-US" altLang="zh-CN" dirty="0" smtClean="0"/>
              <a:t>#limit 15,5;  #</a:t>
            </a:r>
            <a:r>
              <a:rPr lang="zh-CN" altLang="en-US" dirty="0" smtClean="0"/>
              <a:t>第四页</a:t>
            </a:r>
          </a:p>
          <a:p>
            <a:r>
              <a:rPr lang="en-US" altLang="zh-CN" dirty="0" smtClean="0"/>
              <a:t>#limit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pageno-1</a:t>
            </a:r>
            <a:r>
              <a:rPr lang="zh-CN" altLang="en-US" dirty="0" smtClean="0"/>
              <a:t>）*</a:t>
            </a:r>
            <a:r>
              <a:rPr lang="en-US" altLang="zh-CN" dirty="0" err="1" smtClean="0"/>
              <a:t>pagesize,pagesize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（当前页码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）*页容量    页容量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2471" y="1729589"/>
            <a:ext cx="902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分页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1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599" y="363141"/>
            <a:ext cx="113898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查询 </a:t>
            </a:r>
            <a:r>
              <a:rPr lang="en-US" altLang="zh-CN" dirty="0" smtClean="0"/>
              <a:t>《JAVA</a:t>
            </a:r>
            <a:r>
              <a:rPr lang="zh-CN" altLang="en-US" dirty="0" smtClean="0"/>
              <a:t>第一学年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课程成绩前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名且分数大于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的学生信息（学号、姓名、课程名、分数）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s.studentno,studentname,subjectname,studentresult</a:t>
            </a:r>
            <a:endParaRPr lang="en-US" altLang="zh-CN" dirty="0" smtClean="0"/>
          </a:p>
          <a:p>
            <a:r>
              <a:rPr lang="en-US" altLang="zh-CN" dirty="0" smtClean="0"/>
              <a:t>FROM student s</a:t>
            </a:r>
          </a:p>
          <a:p>
            <a:r>
              <a:rPr lang="en-US" altLang="zh-CN" dirty="0" smtClean="0"/>
              <a:t>INNER JOIN result r 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INNER JOIN `subject` sub</a:t>
            </a:r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sub.SubjectNo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='JAVA</a:t>
            </a:r>
            <a:r>
              <a:rPr lang="zh-CN" altLang="en-US" dirty="0" smtClean="0"/>
              <a:t>第一学年</a:t>
            </a:r>
            <a:r>
              <a:rPr lang="en-US" altLang="zh-CN" dirty="0" smtClean="0"/>
              <a:t>' AND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&gt;80</a:t>
            </a:r>
          </a:p>
          <a:p>
            <a:r>
              <a:rPr lang="en-US" altLang="zh-CN" dirty="0" smtClean="0"/>
              <a:t>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DESC</a:t>
            </a:r>
          </a:p>
          <a:p>
            <a:r>
              <a:rPr lang="en-US" altLang="zh-CN" dirty="0" smtClean="0"/>
              <a:t>LIMIT 0,10;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2471" y="1729589"/>
            <a:ext cx="902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分页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1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927" y="0"/>
            <a:ext cx="1135781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-1》</a:t>
            </a:r>
            <a:r>
              <a:rPr lang="zh-CN" altLang="en-US" dirty="0" smtClean="0"/>
              <a:t>的所有考试结果（学号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科目编号 成绩）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按成绩降序排列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1:</a:t>
            </a:r>
            <a:r>
              <a:rPr lang="zh-CN" altLang="en-US" dirty="0" smtClean="0"/>
              <a:t>使用连接查询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studentNo,subjectNo,StudentResult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FROM result r INNER JOIN `subject` sub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sub.SubjectNo</a:t>
            </a:r>
            <a:endParaRPr lang="en-US" altLang="zh-CN" dirty="0" smtClean="0"/>
          </a:p>
          <a:p>
            <a:r>
              <a:rPr lang="en-US" altLang="zh-CN" dirty="0" smtClean="0"/>
              <a:t>	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-1'</a:t>
            </a:r>
          </a:p>
          <a:p>
            <a:r>
              <a:rPr lang="en-US" altLang="zh-CN" dirty="0" smtClean="0"/>
              <a:t>	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DESC;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2:</a:t>
            </a:r>
            <a:r>
              <a:rPr lang="zh-CN" altLang="en-US" dirty="0" smtClean="0"/>
              <a:t>使用子查询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子查询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在查询语句中的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条件句子中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又嵌套了另外一个查询语句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-1》</a:t>
            </a:r>
            <a:r>
              <a:rPr lang="zh-CN" altLang="en-US" dirty="0" smtClean="0"/>
              <a:t>的所有考试结果（学号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科目编号 成绩）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按成绩降序排列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1:</a:t>
            </a:r>
            <a:r>
              <a:rPr lang="zh-CN" altLang="en-US" dirty="0" smtClean="0"/>
              <a:t>使用连接查询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studentNo,r.subjectNo,StudentResult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FROM result r INNER JOIN `subject` sub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sub.SubjectNo</a:t>
            </a:r>
            <a:endParaRPr lang="en-US" altLang="zh-CN" dirty="0" smtClean="0"/>
          </a:p>
          <a:p>
            <a:r>
              <a:rPr lang="en-US" altLang="zh-CN" dirty="0" smtClean="0"/>
              <a:t>	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-1'</a:t>
            </a:r>
          </a:p>
          <a:p>
            <a:r>
              <a:rPr lang="en-US" altLang="zh-CN" dirty="0" smtClean="0"/>
              <a:t>	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DESC;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2:</a:t>
            </a:r>
            <a:r>
              <a:rPr lang="zh-CN" altLang="en-US" dirty="0" smtClean="0"/>
              <a:t>使用子查询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subjectNo,StudentResult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FROM result WHERE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=(SELECT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 FROM `subject` 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数据库结构</a:t>
            </a:r>
            <a:r>
              <a:rPr lang="en-US" altLang="zh-CN" dirty="0" smtClean="0"/>
              <a:t>-1')</a:t>
            </a:r>
          </a:p>
          <a:p>
            <a:r>
              <a:rPr lang="en-US" altLang="zh-CN" dirty="0" smtClean="0"/>
              <a:t>	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DESC;</a:t>
            </a:r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72934" y="1729589"/>
            <a:ext cx="126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子查询</a:t>
            </a:r>
          </a:p>
        </p:txBody>
      </p:sp>
    </p:spTree>
    <p:extLst>
      <p:ext uri="{BB962C8B-B14F-4D97-AF65-F5344CB8AC3E}">
        <p14:creationId xmlns:p14="http://schemas.microsoft.com/office/powerpoint/2010/main" val="379474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379" y="0"/>
            <a:ext cx="126251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创建数据库</a:t>
            </a:r>
          </a:p>
          <a:p>
            <a:r>
              <a:rPr lang="en-US" altLang="zh-CN" dirty="0" smtClean="0"/>
              <a:t>CREATE DATABASE IF NOT EXISTS school;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应用数据库</a:t>
            </a:r>
          </a:p>
          <a:p>
            <a:r>
              <a:rPr lang="en-US" altLang="zh-CN" dirty="0" smtClean="0"/>
              <a:t>USE school;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创建年级表</a:t>
            </a:r>
          </a:p>
          <a:p>
            <a:r>
              <a:rPr lang="en-US" altLang="zh-CN" dirty="0" smtClean="0"/>
              <a:t>CREATE TABLE IF NOT EXISTS grade(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 INT(10) PRIMARY KEY AUTO_INCREMENT,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 VARCHAR(50) NOT NULL </a:t>
            </a:r>
          </a:p>
          <a:p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创建外键的方式</a:t>
            </a:r>
            <a:r>
              <a:rPr lang="en-US" altLang="zh-CN" dirty="0" smtClean="0"/>
              <a:t>--1:</a:t>
            </a:r>
            <a:r>
              <a:rPr lang="zh-CN" altLang="en-US" dirty="0" smtClean="0"/>
              <a:t>创建子表的同时创建外键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学生信息表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年龄</a:t>
            </a:r>
            <a:r>
              <a:rPr lang="en-US" altLang="zh-CN" dirty="0" smtClean="0"/>
              <a:t>,</a:t>
            </a:r>
            <a:r>
              <a:rPr lang="zh-CN" altLang="en-US" dirty="0" smtClean="0"/>
              <a:t>手机号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出生日期</a:t>
            </a:r>
            <a:r>
              <a:rPr lang="en-US" altLang="zh-CN" dirty="0" smtClean="0"/>
              <a:t>,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身份证号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CREATE TABLE IF NOT EXISTS student (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INT(4) PRIMARY KEY,</a:t>
            </a:r>
          </a:p>
          <a:p>
            <a:r>
              <a:rPr lang="en-US" altLang="zh-CN" dirty="0" smtClean="0"/>
              <a:t>		#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VARCHAR(20) NOT NULL DEFAULT '</a:t>
            </a:r>
            <a:r>
              <a:rPr lang="zh-CN" altLang="en-US" dirty="0" smtClean="0"/>
              <a:t>匿名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		sex TINYINT(1) DEFAULT 1,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 INT(10),</a:t>
            </a:r>
          </a:p>
          <a:p>
            <a:r>
              <a:rPr lang="en-US" altLang="zh-CN" dirty="0" smtClean="0"/>
              <a:t>		phone VARCHAR(50) NOT NULL,</a:t>
            </a:r>
          </a:p>
          <a:p>
            <a:r>
              <a:rPr lang="en-US" altLang="zh-CN" dirty="0" smtClean="0"/>
              <a:t>		address VARCHAR(255),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borndate</a:t>
            </a:r>
            <a:r>
              <a:rPr lang="en-US" altLang="zh-CN" dirty="0" smtClean="0"/>
              <a:t> DATETIME,</a:t>
            </a:r>
          </a:p>
          <a:p>
            <a:r>
              <a:rPr lang="en-US" altLang="zh-CN" dirty="0" smtClean="0"/>
              <a:t>		email VARCHAR(50),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identityCard</a:t>
            </a:r>
            <a:r>
              <a:rPr lang="en-US" altLang="zh-CN" dirty="0" smtClean="0"/>
              <a:t> VARCHAR(20) NOT NULL,</a:t>
            </a:r>
          </a:p>
          <a:p>
            <a:r>
              <a:rPr lang="en-US" altLang="zh-CN" dirty="0" smtClean="0"/>
              <a:t>		#</a:t>
            </a:r>
            <a:r>
              <a:rPr lang="zh-CN" altLang="en-US" dirty="0" smtClean="0"/>
              <a:t>创建外键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CONSTRAINT </a:t>
            </a:r>
            <a:r>
              <a:rPr lang="en-US" altLang="zh-CN" dirty="0" err="1" smtClean="0"/>
              <a:t>FK_gradeid</a:t>
            </a:r>
            <a:r>
              <a:rPr lang="en-US" altLang="zh-CN" dirty="0" smtClean="0"/>
              <a:t> FOREIGN KEY(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) REFERENCES grade(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80005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5754" y="1647850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创建数据库和数据表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3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758" y="449180"/>
            <a:ext cx="107802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查询课程为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高等数学</a:t>
            </a:r>
            <a:r>
              <a:rPr lang="en-US" altLang="zh-CN" dirty="0" smtClean="0"/>
              <a:t>-2&gt;&gt;</a:t>
            </a:r>
            <a:r>
              <a:rPr lang="zh-CN" altLang="en-US" dirty="0" smtClean="0"/>
              <a:t>且分数不小于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分的学生的学号和姓名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1:</a:t>
            </a:r>
            <a:r>
              <a:rPr lang="zh-CN" altLang="en-US" dirty="0" smtClean="0"/>
              <a:t>使用连接查询</a:t>
            </a:r>
          </a:p>
          <a:p>
            <a:r>
              <a:rPr lang="en-US" altLang="zh-CN" dirty="0" smtClean="0"/>
              <a:t>SELECT  </a:t>
            </a:r>
            <a:r>
              <a:rPr lang="en-US" altLang="zh-CN" dirty="0" err="1" smtClean="0"/>
              <a:t>r.studentno,studentname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FROM student s</a:t>
            </a:r>
          </a:p>
          <a:p>
            <a:r>
              <a:rPr lang="en-US" altLang="zh-CN" dirty="0" smtClean="0"/>
              <a:t>	INNER JOIN result r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	INNER JOIN `subject` sub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sub.SubjectNo</a:t>
            </a:r>
            <a:endParaRPr lang="en-US" altLang="zh-CN" dirty="0" smtClean="0"/>
          </a:p>
          <a:p>
            <a:r>
              <a:rPr lang="en-US" altLang="zh-CN" dirty="0" smtClean="0"/>
              <a:t>	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高等数学</a:t>
            </a:r>
            <a:r>
              <a:rPr lang="en-US" altLang="zh-CN" dirty="0" smtClean="0"/>
              <a:t>-2' AND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&gt;80;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2:</a:t>
            </a:r>
            <a:r>
              <a:rPr lang="zh-CN" altLang="en-US" dirty="0" smtClean="0"/>
              <a:t>使用连接查询</a:t>
            </a:r>
            <a:r>
              <a:rPr lang="en-US" altLang="zh-CN" dirty="0" smtClean="0"/>
              <a:t>+</a:t>
            </a:r>
            <a:r>
              <a:rPr lang="zh-CN" altLang="en-US" dirty="0" smtClean="0"/>
              <a:t>子查询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将需求拆分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细化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逐步完善语句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r.studentno,studentname</a:t>
            </a:r>
            <a:endParaRPr lang="en-US" altLang="zh-CN" dirty="0" smtClean="0"/>
          </a:p>
          <a:p>
            <a:r>
              <a:rPr lang="en-US" altLang="zh-CN" dirty="0" smtClean="0"/>
              <a:t>	FROM student s INNER JOIN result r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	WHERE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&gt;=80;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在上面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基础上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添加需求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查询课程为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高等数学</a:t>
            </a:r>
            <a:r>
              <a:rPr lang="en-US" altLang="zh-CN" dirty="0" smtClean="0"/>
              <a:t>-2&gt;&gt;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r.studentno,studentname</a:t>
            </a:r>
            <a:endParaRPr lang="en-US" altLang="zh-CN" dirty="0" smtClean="0"/>
          </a:p>
          <a:p>
            <a:r>
              <a:rPr lang="en-US" altLang="zh-CN" dirty="0" smtClean="0"/>
              <a:t>	FROM student s INNER JOIN result r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	WHERE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&gt;=80 </a:t>
            </a:r>
          </a:p>
          <a:p>
            <a:r>
              <a:rPr lang="en-US" altLang="zh-CN" dirty="0" smtClean="0"/>
              <a:t>	AND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=(SELECT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 FROM `subject` 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高等数学</a:t>
            </a:r>
            <a:r>
              <a:rPr lang="en-US" altLang="zh-CN" dirty="0" smtClean="0"/>
              <a:t>-2');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75254" y="1729589"/>
            <a:ext cx="3057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多种查询方式案例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8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925" y="751344"/>
            <a:ext cx="114219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3:</a:t>
            </a:r>
            <a:r>
              <a:rPr lang="zh-CN" altLang="en-US" dirty="0" smtClean="0"/>
              <a:t>子查询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分步写简单的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然后将其嵌套起来</a:t>
            </a:r>
          </a:p>
          <a:p>
            <a:r>
              <a:rPr lang="en-US" altLang="zh-CN" dirty="0" smtClean="0"/>
              <a:t>#select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from student 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in(1,2,3,4)</a:t>
            </a:r>
          </a:p>
          <a:p>
            <a:r>
              <a:rPr lang="en-US" altLang="zh-CN" dirty="0" smtClean="0"/>
              <a:t>#select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FROM result WHERE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&gt;=80 and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=2 </a:t>
            </a:r>
          </a:p>
          <a:p>
            <a:r>
              <a:rPr lang="en-US" altLang="zh-CN" dirty="0" smtClean="0"/>
              <a:t>#SELECT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 FROM `subject` 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高等数学</a:t>
            </a:r>
            <a:r>
              <a:rPr lang="en-US" altLang="zh-CN" dirty="0" smtClean="0"/>
              <a:t>-2'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FROM student 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IN(</a:t>
            </a:r>
          </a:p>
          <a:p>
            <a:r>
              <a:rPr lang="en-US" altLang="zh-CN" dirty="0" smtClean="0"/>
              <a:t>	SELECT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FROM result WHERE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&gt;=80 AND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=(</a:t>
            </a:r>
          </a:p>
          <a:p>
            <a:r>
              <a:rPr lang="en-US" altLang="zh-CN" dirty="0" smtClean="0"/>
              <a:t>	SELECT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 FROM `subject` 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高等数学</a:t>
            </a:r>
            <a:r>
              <a:rPr lang="en-US" altLang="zh-CN" dirty="0" smtClean="0"/>
              <a:t>-2'</a:t>
            </a:r>
          </a:p>
          <a:p>
            <a:r>
              <a:rPr lang="en-US" altLang="zh-CN" dirty="0" smtClean="0"/>
              <a:t>	);</a:t>
            </a:r>
          </a:p>
          <a:p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括弧从里往外查询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75254" y="1729589"/>
            <a:ext cx="3057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多种查询方式案例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2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715" y="142250"/>
            <a:ext cx="114380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&lt;&lt;C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-1&gt;&gt;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名学生的成绩信息</a:t>
            </a:r>
            <a:r>
              <a:rPr lang="en-US" altLang="zh-CN" dirty="0" smtClean="0"/>
              <a:t>: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分数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1:</a:t>
            </a:r>
          </a:p>
          <a:p>
            <a:r>
              <a:rPr lang="en-US" altLang="zh-CN" dirty="0" smtClean="0"/>
              <a:t>SELECT  </a:t>
            </a:r>
            <a:r>
              <a:rPr lang="en-US" altLang="zh-CN" dirty="0" err="1" smtClean="0"/>
              <a:t>r.studentno,studentname,StudentResult</a:t>
            </a:r>
            <a:endParaRPr lang="en-US" altLang="zh-CN" dirty="0" smtClean="0"/>
          </a:p>
          <a:p>
            <a:r>
              <a:rPr lang="en-US" altLang="zh-CN" dirty="0" smtClean="0"/>
              <a:t>	FROM student s</a:t>
            </a:r>
          </a:p>
          <a:p>
            <a:r>
              <a:rPr lang="en-US" altLang="zh-CN" dirty="0" smtClean="0"/>
              <a:t>	INNER JOIN result r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	INNER JOIN `subject` sub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r.SubjectNo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sub.SubjectNo</a:t>
            </a:r>
            <a:endParaRPr lang="en-US" altLang="zh-CN" dirty="0" smtClean="0"/>
          </a:p>
          <a:p>
            <a:r>
              <a:rPr lang="en-US" altLang="zh-CN" dirty="0" smtClean="0"/>
              <a:t>	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-1'</a:t>
            </a:r>
          </a:p>
          <a:p>
            <a:r>
              <a:rPr lang="en-US" altLang="zh-CN" dirty="0" smtClean="0"/>
              <a:t>	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DESC</a:t>
            </a:r>
          </a:p>
          <a:p>
            <a:r>
              <a:rPr lang="en-US" altLang="zh-CN" dirty="0" smtClean="0"/>
              <a:t>	LIMIT 0,5;	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2:</a:t>
            </a:r>
            <a:r>
              <a:rPr lang="zh-CN" altLang="en-US" dirty="0" smtClean="0"/>
              <a:t>使用连接查询</a:t>
            </a:r>
            <a:r>
              <a:rPr lang="en-US" altLang="zh-CN" dirty="0" smtClean="0"/>
              <a:t>+</a:t>
            </a:r>
            <a:r>
              <a:rPr lang="zh-CN" altLang="en-US" dirty="0" smtClean="0"/>
              <a:t>子查询</a:t>
            </a:r>
          </a:p>
          <a:p>
            <a:r>
              <a:rPr lang="en-US" altLang="zh-CN" dirty="0" smtClean="0"/>
              <a:t>SELECT  </a:t>
            </a:r>
            <a:r>
              <a:rPr lang="en-US" altLang="zh-CN" dirty="0" err="1" smtClean="0"/>
              <a:t>r.studentno,studentname,StudentResult</a:t>
            </a:r>
            <a:endParaRPr lang="en-US" altLang="zh-CN" dirty="0" smtClean="0"/>
          </a:p>
          <a:p>
            <a:r>
              <a:rPr lang="en-US" altLang="zh-CN" dirty="0" smtClean="0"/>
              <a:t>	FROM student s</a:t>
            </a:r>
          </a:p>
          <a:p>
            <a:r>
              <a:rPr lang="en-US" altLang="zh-CN" dirty="0" smtClean="0"/>
              <a:t>	INNER JOIN result r</a:t>
            </a:r>
          </a:p>
          <a:p>
            <a:r>
              <a:rPr lang="en-US" altLang="zh-CN" dirty="0" smtClean="0"/>
              <a:t>	ON </a:t>
            </a:r>
            <a:r>
              <a:rPr lang="en-US" altLang="zh-CN" dirty="0" err="1" smtClean="0"/>
              <a:t>s.StudentNo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r.StudentNo</a:t>
            </a:r>
            <a:endParaRPr lang="en-US" altLang="zh-CN" dirty="0" smtClean="0"/>
          </a:p>
          <a:p>
            <a:r>
              <a:rPr lang="en-US" altLang="zh-CN" dirty="0" smtClean="0"/>
              <a:t>	WHERE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=(</a:t>
            </a:r>
          </a:p>
          <a:p>
            <a:r>
              <a:rPr lang="en-US" altLang="zh-CN" dirty="0" smtClean="0"/>
              <a:t>		SELECT </a:t>
            </a:r>
            <a:r>
              <a:rPr lang="en-US" altLang="zh-CN" dirty="0" err="1" smtClean="0"/>
              <a:t>subjectno</a:t>
            </a:r>
            <a:r>
              <a:rPr lang="en-US" altLang="zh-CN" dirty="0" smtClean="0"/>
              <a:t> FROM `subject` WHERE </a:t>
            </a:r>
            <a:r>
              <a:rPr lang="en-US" altLang="zh-CN" dirty="0" err="1" smtClean="0"/>
              <a:t>subjectname</a:t>
            </a:r>
            <a:r>
              <a:rPr lang="en-US" altLang="zh-CN" dirty="0" smtClean="0"/>
              <a:t>='C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-1')</a:t>
            </a:r>
          </a:p>
          <a:p>
            <a:r>
              <a:rPr lang="en-US" altLang="zh-CN" dirty="0" smtClean="0"/>
              <a:t>		ORDER BY </a:t>
            </a:r>
            <a:r>
              <a:rPr lang="en-US" altLang="zh-CN" dirty="0" err="1" smtClean="0"/>
              <a:t>studentresult</a:t>
            </a:r>
            <a:r>
              <a:rPr lang="en-US" altLang="zh-CN" dirty="0" smtClean="0"/>
              <a:t> DESC</a:t>
            </a:r>
          </a:p>
          <a:p>
            <a:r>
              <a:rPr lang="en-US" altLang="zh-CN" dirty="0" smtClean="0"/>
              <a:t>		LIMIT 0,5;	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使用子查询实现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查询郭靖同学所在的年级名称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 FROM grade WHERE 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=(</a:t>
            </a:r>
          </a:p>
          <a:p>
            <a:r>
              <a:rPr lang="en-US" altLang="zh-CN" dirty="0" smtClean="0"/>
              <a:t>	SELECT 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 FROM student WHERE 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='</a:t>
            </a:r>
            <a:r>
              <a:rPr lang="zh-CN" altLang="en-US" dirty="0" smtClean="0"/>
              <a:t>郭靖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75254" y="1729589"/>
            <a:ext cx="3057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多种查询方式案例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894" y="428321"/>
            <a:ext cx="107963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备份和恢复数据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备份数据   </a:t>
            </a:r>
            <a:r>
              <a:rPr lang="en-US" altLang="zh-CN" dirty="0" err="1" smtClean="0"/>
              <a:t>mysqldump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mysqldump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help|more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获取命令帮助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数据恢复  </a:t>
            </a:r>
            <a:r>
              <a:rPr lang="en-US" altLang="zh-CN" dirty="0" smtClean="0"/>
              <a:t>source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1:</a:t>
            </a:r>
          </a:p>
          <a:p>
            <a:r>
              <a:rPr lang="en-US" altLang="zh-CN" dirty="0" smtClean="0"/>
              <a:t>	# 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&gt;use test;</a:t>
            </a:r>
          </a:p>
          <a:p>
            <a:r>
              <a:rPr lang="en-US" altLang="zh-CN" dirty="0" smtClean="0"/>
              <a:t>	# 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&gt;source </a:t>
            </a:r>
            <a:r>
              <a:rPr lang="zh-CN" altLang="en-US" dirty="0" smtClean="0"/>
              <a:t>脚本路径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2:</a:t>
            </a:r>
          </a:p>
          <a:p>
            <a:r>
              <a:rPr lang="en-US" altLang="zh-CN" dirty="0" smtClean="0"/>
              <a:t>	#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-</a:t>
            </a:r>
            <a:r>
              <a:rPr lang="zh-CN" altLang="en-US" dirty="0" smtClean="0"/>
              <a:t>密码 </a:t>
            </a:r>
            <a:r>
              <a:rPr lang="en-US" altLang="zh-CN" dirty="0" smtClean="0"/>
              <a:t>test&lt;</a:t>
            </a:r>
            <a:r>
              <a:rPr lang="zh-CN" altLang="en-US" dirty="0" smtClean="0"/>
              <a:t>脚本路径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用工具备份和恢复数据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1:</a:t>
            </a:r>
            <a:r>
              <a:rPr lang="zh-CN" altLang="en-US" dirty="0" smtClean="0"/>
              <a:t>直接操作工具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#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2:</a:t>
            </a:r>
            <a:r>
              <a:rPr lang="zh-CN" altLang="en-US" dirty="0" smtClean="0"/>
              <a:t>工具命令</a:t>
            </a:r>
          </a:p>
          <a:p>
            <a:endParaRPr lang="zh-CN" altLang="en-US" dirty="0" smtClean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54790" y="1729589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数据备份与恢复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8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" y="0"/>
            <a:ext cx="11188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模糊查询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studentno,studentname</a:t>
            </a:r>
            <a:r>
              <a:rPr lang="en-US" altLang="zh-CN" dirty="0"/>
              <a:t> FROM student;</a:t>
            </a:r>
          </a:p>
          <a:p>
            <a:r>
              <a:rPr lang="en-US" altLang="zh-CN" dirty="0"/>
              <a:t>#like   %  _</a:t>
            </a:r>
          </a:p>
          <a:p>
            <a:r>
              <a:rPr lang="en-US" altLang="zh-CN" dirty="0"/>
              <a:t>INSERT  INTO `student`</a:t>
            </a:r>
          </a:p>
          <a:p>
            <a:r>
              <a:rPr lang="en-US" altLang="zh-CN" dirty="0"/>
              <a:t>(`StudentNo`,`LoginPwd`,`StudentName`,`Sex`,`</a:t>
            </a:r>
            <a:r>
              <a:rPr lang="en-US" altLang="zh-CN" dirty="0" err="1"/>
              <a:t>GradeId</a:t>
            </a:r>
            <a:r>
              <a:rPr lang="en-US" altLang="zh-CN" dirty="0" smtClean="0"/>
              <a:t>`,</a:t>
            </a:r>
          </a:p>
          <a:p>
            <a:r>
              <a:rPr lang="en-US" altLang="zh-CN" dirty="0" smtClean="0"/>
              <a:t>`</a:t>
            </a:r>
            <a:r>
              <a:rPr lang="en-US" altLang="zh-CN" dirty="0"/>
              <a:t>Phone`,`Address`,`BornDate`,`Email`,`IdentityCard`) </a:t>
            </a:r>
          </a:p>
          <a:p>
            <a:r>
              <a:rPr lang="en-US" altLang="zh-CN" dirty="0"/>
              <a:t>VALUES (6666,'111111','</a:t>
            </a:r>
            <a:r>
              <a:rPr lang="zh-CN" altLang="en-US" dirty="0"/>
              <a:t>小</a:t>
            </a:r>
            <a:r>
              <a:rPr lang="en-US" altLang="zh-CN" dirty="0"/>
              <a:t>%',1,1,'13500000888','</a:t>
            </a:r>
            <a:r>
              <a:rPr lang="zh-CN" altLang="en-US" dirty="0"/>
              <a:t>北京海淀区中关村大街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'1986-12-11 </a:t>
            </a:r>
            <a:r>
              <a:rPr lang="en-US" altLang="zh-CN" dirty="0"/>
              <a:t>00:00:00','test1@163.cn','450323198612111666'),</a:t>
            </a:r>
          </a:p>
          <a:p>
            <a:r>
              <a:rPr lang="en-US" altLang="zh-CN" dirty="0"/>
              <a:t>(6667,'123456','</a:t>
            </a:r>
            <a:r>
              <a:rPr lang="zh-CN" altLang="en-US" dirty="0"/>
              <a:t>小</a:t>
            </a:r>
            <a:r>
              <a:rPr lang="en-US" altLang="zh-CN" dirty="0"/>
              <a:t>_',1,2,'13500000666','</a:t>
            </a:r>
            <a:r>
              <a:rPr lang="zh-CN" altLang="en-US" dirty="0"/>
              <a:t>河南洛阳</a:t>
            </a:r>
            <a:r>
              <a:rPr lang="en-US" altLang="zh-CN" dirty="0"/>
              <a:t>','1981-12-31 00:00:00','test1@126.cn','450323198112311888')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查询学员姓名中有“</a:t>
            </a:r>
            <a:r>
              <a:rPr lang="en-US" altLang="zh-CN" dirty="0"/>
              <a:t>%”</a:t>
            </a:r>
            <a:r>
              <a:rPr lang="zh-CN" altLang="en-US" dirty="0"/>
              <a:t>这个字的同学学号、姓名   转义符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studentno,studentname</a:t>
            </a:r>
            <a:r>
              <a:rPr lang="en-US" altLang="zh-CN" dirty="0"/>
              <a:t> 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studentname</a:t>
            </a:r>
            <a:r>
              <a:rPr lang="en-US" altLang="zh-CN" dirty="0"/>
              <a:t> LIKE '%\%%';</a:t>
            </a:r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studentno,studentname</a:t>
            </a:r>
            <a:r>
              <a:rPr lang="en-US" altLang="zh-CN" dirty="0"/>
              <a:t> 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studentname</a:t>
            </a:r>
            <a:r>
              <a:rPr lang="en-US" altLang="zh-CN" dirty="0"/>
              <a:t> LIKE '%\_%';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转义符</a:t>
            </a:r>
            <a:r>
              <a:rPr lang="en-US" altLang="zh-CN" dirty="0"/>
              <a:t>\  </a:t>
            </a:r>
            <a:r>
              <a:rPr lang="zh-CN" altLang="en-US" dirty="0"/>
              <a:t>能不能使用我自己的转义符呢？（</a:t>
            </a:r>
            <a:r>
              <a:rPr lang="en-US" altLang="zh-CN" dirty="0"/>
              <a:t>: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studentno,studentname</a:t>
            </a:r>
            <a:r>
              <a:rPr lang="en-US" altLang="zh-CN" dirty="0"/>
              <a:t> 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studentname</a:t>
            </a:r>
            <a:r>
              <a:rPr lang="en-US" altLang="zh-CN" dirty="0"/>
              <a:t> LIKE '%:%%' ESCAPE ':';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7" y="1729589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模糊查询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700" y="211187"/>
            <a:ext cx="110617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模糊查询：</a:t>
            </a:r>
            <a:r>
              <a:rPr lang="en-US" altLang="zh-CN" dirty="0"/>
              <a:t>in     null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studentno,studentname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studentno</a:t>
            </a:r>
            <a:r>
              <a:rPr lang="en-US" altLang="zh-CN" dirty="0"/>
              <a:t>=1000 OR </a:t>
            </a:r>
            <a:r>
              <a:rPr lang="en-US" altLang="zh-CN" dirty="0" err="1"/>
              <a:t>studentno</a:t>
            </a:r>
            <a:r>
              <a:rPr lang="en-US" altLang="zh-CN" dirty="0"/>
              <a:t>=1001 OR </a:t>
            </a:r>
            <a:r>
              <a:rPr lang="en-US" altLang="zh-CN" dirty="0" err="1"/>
              <a:t>studentno</a:t>
            </a:r>
            <a:r>
              <a:rPr lang="en-US" altLang="zh-CN" dirty="0"/>
              <a:t>=1002 </a:t>
            </a:r>
            <a:endParaRPr lang="en-US" altLang="zh-CN" dirty="0" smtClean="0"/>
          </a:p>
          <a:p>
            <a:r>
              <a:rPr lang="en-US" altLang="zh-CN" dirty="0" smtClean="0"/>
              <a:t>OR </a:t>
            </a:r>
            <a:r>
              <a:rPr lang="en-US" altLang="zh-CN" dirty="0" err="1"/>
              <a:t>studentno</a:t>
            </a:r>
            <a:r>
              <a:rPr lang="en-US" altLang="zh-CN" dirty="0"/>
              <a:t>=1003;</a:t>
            </a:r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studentno,studentname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studentno</a:t>
            </a:r>
            <a:r>
              <a:rPr lang="en-US" altLang="zh-CN" dirty="0"/>
              <a:t> IN(1000,1001,1002,1003);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studentno,studentname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address IN('</a:t>
            </a:r>
            <a:r>
              <a:rPr lang="zh-CN" altLang="en-US" dirty="0"/>
              <a:t>北京</a:t>
            </a:r>
            <a:r>
              <a:rPr lang="en-US" altLang="zh-CN" dirty="0"/>
              <a:t>','</a:t>
            </a:r>
            <a:r>
              <a:rPr lang="zh-CN" altLang="en-US" dirty="0"/>
              <a:t>南京</a:t>
            </a:r>
            <a:r>
              <a:rPr lang="en-US" altLang="zh-CN" dirty="0"/>
              <a:t>','</a:t>
            </a:r>
            <a:r>
              <a:rPr lang="zh-CN" altLang="en-US" dirty="0"/>
              <a:t>苏州</a:t>
            </a:r>
            <a:r>
              <a:rPr lang="en-US" altLang="zh-CN" dirty="0"/>
              <a:t>','</a:t>
            </a:r>
            <a:r>
              <a:rPr lang="zh-CN" altLang="en-US" dirty="0"/>
              <a:t>扬州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#null </a:t>
            </a:r>
            <a:r>
              <a:rPr lang="zh-CN" altLang="en-US" dirty="0"/>
              <a:t>空</a:t>
            </a:r>
          </a:p>
          <a:p>
            <a:r>
              <a:rPr lang="en-US" altLang="zh-CN" dirty="0"/>
              <a:t>SELECT * FROM student;</a:t>
            </a:r>
          </a:p>
          <a:p>
            <a:r>
              <a:rPr lang="en-US" altLang="zh-CN" dirty="0"/>
              <a:t>INSERT  INTO `student`</a:t>
            </a:r>
          </a:p>
          <a:p>
            <a:r>
              <a:rPr lang="en-US" altLang="zh-CN" dirty="0"/>
              <a:t>(`StudentNo`,`LoginPwd`,`StudentName`,`Sex`,`GradeId`,`Phone`,`Address`,`BornDate`,`Email`,`IdentityCard`) </a:t>
            </a:r>
          </a:p>
          <a:p>
            <a:r>
              <a:rPr lang="en-US" altLang="zh-CN" dirty="0"/>
              <a:t>VALUES (8888,'111111','</a:t>
            </a:r>
            <a:r>
              <a:rPr lang="zh-CN" altLang="en-US" dirty="0"/>
              <a:t>小红</a:t>
            </a:r>
            <a:r>
              <a:rPr lang="en-US" altLang="zh-CN" dirty="0"/>
              <a:t>',1,1,'13500000888','</a:t>
            </a:r>
            <a:r>
              <a:rPr lang="zh-CN" altLang="en-US" dirty="0"/>
              <a:t>北京海淀区中关村大街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',NULL,'test1@163.cn','450323198612111889'),</a:t>
            </a:r>
          </a:p>
          <a:p>
            <a:r>
              <a:rPr lang="en-US" altLang="zh-CN" dirty="0"/>
              <a:t>(8889,'123456','</a:t>
            </a:r>
            <a:r>
              <a:rPr lang="zh-CN" altLang="en-US" dirty="0"/>
              <a:t>小花</a:t>
            </a:r>
            <a:r>
              <a:rPr lang="en-US" altLang="zh-CN" dirty="0"/>
              <a:t>',1,2,'13500000666','</a:t>
            </a:r>
            <a:r>
              <a:rPr lang="zh-CN" altLang="en-US" dirty="0"/>
              <a:t>河南洛阳</a:t>
            </a:r>
            <a:r>
              <a:rPr lang="en-US" altLang="zh-CN" dirty="0"/>
              <a:t>',NULL,'test1@126.cn','450323198112311999')</a:t>
            </a:r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34" y="1055034"/>
            <a:ext cx="3395766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7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4200" y="319673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查询出生日期没有填写的同学  </a:t>
            </a:r>
            <a:r>
              <a:rPr lang="en-US" altLang="zh-CN" dirty="0"/>
              <a:t>=NULL </a:t>
            </a:r>
            <a:r>
              <a:rPr lang="zh-CN" altLang="en-US" dirty="0"/>
              <a:t>是错误的  和</a:t>
            </a:r>
            <a:r>
              <a:rPr lang="en-US" altLang="zh-CN" dirty="0"/>
              <a:t>null</a:t>
            </a:r>
            <a:r>
              <a:rPr lang="zh-CN" altLang="en-US" dirty="0"/>
              <a:t>比较必须写</a:t>
            </a:r>
            <a:r>
              <a:rPr lang="en-US" altLang="zh-CN" dirty="0"/>
              <a:t>is null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studentname</a:t>
            </a:r>
            <a:r>
              <a:rPr lang="en-US" altLang="zh-CN" dirty="0"/>
              <a:t> 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borndate</a:t>
            </a:r>
            <a:r>
              <a:rPr lang="en-US" altLang="zh-CN" dirty="0"/>
              <a:t> IS NULL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查询出生日期填写的同学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studentname</a:t>
            </a:r>
            <a:r>
              <a:rPr lang="en-US" altLang="zh-CN" dirty="0"/>
              <a:t> 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borndate</a:t>
            </a:r>
            <a:r>
              <a:rPr lang="en-US" altLang="zh-CN" dirty="0"/>
              <a:t> IS NOT NULL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区别空字符串与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SELECT * FROM student;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查询家庭住址没有写的同学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studentname</a:t>
            </a:r>
            <a:r>
              <a:rPr lang="en-US" altLang="zh-CN" dirty="0"/>
              <a:t> FROM student </a:t>
            </a:r>
          </a:p>
          <a:p>
            <a:r>
              <a:rPr lang="en-US" altLang="zh-CN" dirty="0"/>
              <a:t>WHERE address='' OR address IS NULL;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连接查询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内连接 </a:t>
            </a:r>
            <a:r>
              <a:rPr lang="en-US" altLang="zh-CN" dirty="0"/>
              <a:t>inner join  </a:t>
            </a:r>
            <a:r>
              <a:rPr lang="zh-CN" altLang="en-US" dirty="0"/>
              <a:t>查询两个表中的结果集中的交集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外连接 </a:t>
            </a:r>
            <a:r>
              <a:rPr lang="en-US" altLang="zh-CN" dirty="0"/>
              <a:t>outer join</a:t>
            </a:r>
          </a:p>
          <a:p>
            <a:r>
              <a:rPr lang="en-US" altLang="zh-CN" dirty="0"/>
              <a:t>	#</a:t>
            </a:r>
            <a:r>
              <a:rPr lang="zh-CN" altLang="en-US" dirty="0"/>
              <a:t>左外连接   </a:t>
            </a:r>
            <a:r>
              <a:rPr lang="en-US" altLang="zh-CN" dirty="0"/>
              <a:t>left join    </a:t>
            </a:r>
            <a:r>
              <a:rPr lang="zh-CN" altLang="en-US" dirty="0"/>
              <a:t>以左表作为基准，右边表来一一匹配，匹配不上的，返回左表的记录，右表以</a:t>
            </a:r>
            <a:r>
              <a:rPr lang="en-US" altLang="zh-CN" dirty="0"/>
              <a:t>null</a:t>
            </a:r>
            <a:r>
              <a:rPr lang="zh-CN" altLang="en-US" dirty="0"/>
              <a:t>填充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#</a:t>
            </a:r>
            <a:r>
              <a:rPr lang="zh-CN" altLang="en-US" dirty="0"/>
              <a:t>右外连接   </a:t>
            </a:r>
            <a:r>
              <a:rPr lang="en-US" altLang="zh-CN" dirty="0"/>
              <a:t>right join   </a:t>
            </a:r>
            <a:r>
              <a:rPr lang="zh-CN" altLang="en-US" dirty="0"/>
              <a:t>以右表作为基准，左边表来一一匹配，匹配不上的，返回右表的记录，左表以</a:t>
            </a:r>
            <a:r>
              <a:rPr lang="en-US" altLang="zh-CN" dirty="0"/>
              <a:t>null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7" y="1729589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模糊查询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14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90461"/>
            <a:ext cx="114427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自连接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等值连接   非等值连接</a:t>
            </a:r>
          </a:p>
          <a:p>
            <a:endParaRPr lang="zh-CN" altLang="en-US" dirty="0"/>
          </a:p>
          <a:p>
            <a:r>
              <a:rPr lang="en-US" altLang="zh-CN" dirty="0"/>
              <a:t>#</a:t>
            </a:r>
            <a:r>
              <a:rPr lang="zh-CN" altLang="en-US" dirty="0"/>
              <a:t>查询参加了考试的同学信息（学号、学生姓名、科目编号、分数）</a:t>
            </a:r>
          </a:p>
          <a:p>
            <a:r>
              <a:rPr lang="en-US" altLang="zh-CN" dirty="0"/>
              <a:t>SELECT * FROM student;</a:t>
            </a:r>
          </a:p>
          <a:p>
            <a:r>
              <a:rPr lang="en-US" altLang="zh-CN" dirty="0"/>
              <a:t>SELECT * FROM result;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思路：（</a:t>
            </a:r>
            <a:r>
              <a:rPr lang="en-US" altLang="zh-CN" dirty="0"/>
              <a:t>1</a:t>
            </a:r>
            <a:r>
              <a:rPr lang="zh-CN" altLang="en-US" dirty="0"/>
              <a:t>）分析需求，确定查询的列来源于两个表 </a:t>
            </a:r>
            <a:r>
              <a:rPr lang="en-US" altLang="zh-CN" dirty="0"/>
              <a:t>student  result,</a:t>
            </a:r>
            <a:r>
              <a:rPr lang="zh-CN" altLang="en-US" dirty="0"/>
              <a:t>连接查询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）确定使用哪一种连接查询？ </a:t>
            </a:r>
            <a:r>
              <a:rPr lang="en-US" altLang="zh-CN" dirty="0"/>
              <a:t>---</a:t>
            </a:r>
            <a:r>
              <a:rPr lang="zh-CN" altLang="en-US" dirty="0"/>
              <a:t>内连接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s.studentno,studentname,subjectno,studentresult</a:t>
            </a:r>
            <a:endParaRPr lang="en-US" altLang="zh-CN" dirty="0"/>
          </a:p>
          <a:p>
            <a:r>
              <a:rPr lang="en-US" altLang="zh-CN" dirty="0"/>
              <a:t>FROM student s</a:t>
            </a:r>
          </a:p>
          <a:p>
            <a:r>
              <a:rPr lang="en-US" altLang="zh-CN" dirty="0"/>
              <a:t>INNER JOIN result r</a:t>
            </a:r>
          </a:p>
          <a:p>
            <a:r>
              <a:rPr lang="en-US" altLang="zh-CN" dirty="0"/>
              <a:t>ON </a:t>
            </a:r>
            <a:r>
              <a:rPr lang="en-US" altLang="zh-CN" dirty="0" err="1"/>
              <a:t>r.StudentNo</a:t>
            </a:r>
            <a:r>
              <a:rPr lang="en-US" altLang="zh-CN" dirty="0"/>
              <a:t>=</a:t>
            </a:r>
            <a:r>
              <a:rPr lang="en-US" altLang="zh-CN" dirty="0" err="1"/>
              <a:t>s.StudentNo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s.studentno,studentname,subjectno,studentresult</a:t>
            </a:r>
            <a:endParaRPr lang="en-US" altLang="zh-CN" dirty="0"/>
          </a:p>
          <a:p>
            <a:r>
              <a:rPr lang="en-US" altLang="zh-CN" dirty="0"/>
              <a:t>FROM student s</a:t>
            </a:r>
          </a:p>
          <a:p>
            <a:r>
              <a:rPr lang="en-US" altLang="zh-CN" dirty="0"/>
              <a:t>RIGHT JOIN result r</a:t>
            </a:r>
          </a:p>
          <a:p>
            <a:r>
              <a:rPr lang="en-US" altLang="zh-CN" dirty="0"/>
              <a:t>ON </a:t>
            </a:r>
            <a:r>
              <a:rPr lang="en-US" altLang="zh-CN" dirty="0" err="1"/>
              <a:t>r.StudentNo</a:t>
            </a:r>
            <a:r>
              <a:rPr lang="en-US" altLang="zh-CN" dirty="0"/>
              <a:t>=</a:t>
            </a:r>
            <a:r>
              <a:rPr lang="en-US" altLang="zh-CN" dirty="0" err="1"/>
              <a:t>s.StudentNo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等值连接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s.studentno,studentname,subjectno,studentresult</a:t>
            </a:r>
            <a:endParaRPr lang="en-US" altLang="zh-CN" dirty="0"/>
          </a:p>
          <a:p>
            <a:r>
              <a:rPr lang="en-US" altLang="zh-CN" dirty="0"/>
              <a:t>FROM student </a:t>
            </a:r>
            <a:r>
              <a:rPr lang="en-US" altLang="zh-CN" dirty="0" err="1"/>
              <a:t>s,result</a:t>
            </a:r>
            <a:r>
              <a:rPr lang="en-US" altLang="zh-CN" dirty="0"/>
              <a:t> r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r.StudentNo</a:t>
            </a:r>
            <a:r>
              <a:rPr lang="en-US" altLang="zh-CN" dirty="0"/>
              <a:t>=</a:t>
            </a:r>
            <a:r>
              <a:rPr lang="en-US" altLang="zh-CN" dirty="0" err="1"/>
              <a:t>s.StudentNo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7" y="1729589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模糊查询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0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000" y="360045"/>
            <a:ext cx="8509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查询出了所有同学，不考试的也查出来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s.studentno,studentname,subjectno,studentresult</a:t>
            </a:r>
            <a:endParaRPr lang="en-US" altLang="zh-CN" dirty="0"/>
          </a:p>
          <a:p>
            <a:r>
              <a:rPr lang="en-US" altLang="zh-CN" dirty="0"/>
              <a:t>FROM student s</a:t>
            </a:r>
          </a:p>
          <a:p>
            <a:r>
              <a:rPr lang="en-US" altLang="zh-CN" dirty="0"/>
              <a:t>LEFT JOIN result r</a:t>
            </a:r>
          </a:p>
          <a:p>
            <a:r>
              <a:rPr lang="en-US" altLang="zh-CN" dirty="0"/>
              <a:t>ON </a:t>
            </a:r>
            <a:r>
              <a:rPr lang="en-US" altLang="zh-CN" dirty="0" err="1"/>
              <a:t>r.StudentNo</a:t>
            </a:r>
            <a:r>
              <a:rPr lang="en-US" altLang="zh-CN" dirty="0"/>
              <a:t>=</a:t>
            </a:r>
            <a:r>
              <a:rPr lang="en-US" altLang="zh-CN" dirty="0" err="1"/>
              <a:t>s.StudentNo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查一下缺考的同学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studentname</a:t>
            </a:r>
            <a:endParaRPr lang="en-US" altLang="zh-CN" dirty="0"/>
          </a:p>
          <a:p>
            <a:r>
              <a:rPr lang="en-US" altLang="zh-CN" dirty="0"/>
              <a:t>FROM student s</a:t>
            </a:r>
          </a:p>
          <a:p>
            <a:r>
              <a:rPr lang="en-US" altLang="zh-CN" dirty="0"/>
              <a:t>LEFT JOIN result r</a:t>
            </a:r>
          </a:p>
          <a:p>
            <a:r>
              <a:rPr lang="en-US" altLang="zh-CN" dirty="0"/>
              <a:t>ON </a:t>
            </a:r>
            <a:r>
              <a:rPr lang="en-US" altLang="zh-CN" dirty="0" err="1"/>
              <a:t>r.StudentNo</a:t>
            </a:r>
            <a:r>
              <a:rPr lang="en-US" altLang="zh-CN" dirty="0"/>
              <a:t>=</a:t>
            </a:r>
            <a:r>
              <a:rPr lang="en-US" altLang="zh-CN" dirty="0" err="1"/>
              <a:t>s.StudentNo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studentresult</a:t>
            </a:r>
            <a:r>
              <a:rPr lang="en-US" altLang="zh-CN" dirty="0"/>
              <a:t> IS NULL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思考题</a:t>
            </a:r>
            <a:r>
              <a:rPr lang="en-US" altLang="zh-CN" dirty="0"/>
              <a:t>:</a:t>
            </a:r>
            <a:r>
              <a:rPr lang="zh-CN" altLang="en-US" dirty="0"/>
              <a:t>查询参加了考试的同学信息（学号、学生姓名、科目名、分数）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s.studentno,studentname,subjectno,studentresult</a:t>
            </a:r>
            <a:endParaRPr lang="en-US" altLang="zh-CN" dirty="0"/>
          </a:p>
          <a:p>
            <a:r>
              <a:rPr lang="en-US" altLang="zh-CN" dirty="0"/>
              <a:t>FROM student s</a:t>
            </a:r>
          </a:p>
          <a:p>
            <a:r>
              <a:rPr lang="en-US" altLang="zh-CN" dirty="0"/>
              <a:t>INNER JOIN result r</a:t>
            </a:r>
          </a:p>
          <a:p>
            <a:r>
              <a:rPr lang="en-US" altLang="zh-CN" dirty="0"/>
              <a:t>ON </a:t>
            </a:r>
            <a:r>
              <a:rPr lang="en-US" altLang="zh-CN" dirty="0" err="1"/>
              <a:t>r.StudentNo</a:t>
            </a:r>
            <a:r>
              <a:rPr lang="en-US" altLang="zh-CN" dirty="0"/>
              <a:t>=</a:t>
            </a:r>
            <a:r>
              <a:rPr lang="en-US" altLang="zh-CN" dirty="0" err="1"/>
              <a:t>s.StudentNo</a:t>
            </a:r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7" y="1729589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模糊查询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1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348" y="264202"/>
            <a:ext cx="113738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deleteschool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表中的学号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姓名两列被分出去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deleteschool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:</a:t>
            </a:r>
            <a:r>
              <a:rPr lang="zh-CN" altLang="en-US" dirty="0" smtClean="0"/>
              <a:t>被分出去的文件不可以提前存在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studentno,studentname</a:t>
            </a:r>
            <a:r>
              <a:rPr lang="en-US" altLang="zh-CN" dirty="0" smtClean="0"/>
              <a:t> INTO OUTFILE </a:t>
            </a:r>
          </a:p>
          <a:p>
            <a:r>
              <a:rPr lang="en-US" altLang="zh-CN" dirty="0" smtClean="0"/>
              <a:t>	'G:\KGC\</a:t>
            </a:r>
            <a:r>
              <a:rPr lang="zh-CN" altLang="en-US" dirty="0" smtClean="0"/>
              <a:t>第四个月 数据库</a:t>
            </a:r>
            <a:r>
              <a:rPr lang="en-US" altLang="zh-CN" dirty="0" smtClean="0"/>
              <a:t>\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\student1.sql' FROM student;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将备份出去的数据恢复到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数据库的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</a:t>
            </a:r>
          </a:p>
          <a:p>
            <a:r>
              <a:rPr lang="en-US" altLang="zh-CN" dirty="0" smtClean="0"/>
              <a:t>USE test;</a:t>
            </a:r>
          </a:p>
          <a:p>
            <a:r>
              <a:rPr lang="en-US" altLang="zh-CN" dirty="0" smtClean="0"/>
              <a:t>CREATE TABLE </a:t>
            </a:r>
            <a:r>
              <a:rPr lang="en-US" altLang="zh-CN" dirty="0" err="1" smtClean="0"/>
              <a:t>stutab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id INT(4),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VARCHAR(20)</a:t>
            </a:r>
          </a:p>
          <a:p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LOAD DATA INFILE 'G:\KGC\</a:t>
            </a:r>
            <a:r>
              <a:rPr lang="zh-CN" altLang="en-US" dirty="0" smtClean="0"/>
              <a:t>第四个月 数据库</a:t>
            </a:r>
            <a:r>
              <a:rPr lang="en-US" altLang="zh-CN" dirty="0" smtClean="0"/>
              <a:t>\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\student1.sql' INTO TABLE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stutab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id,sname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stutab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54791" y="1729589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数据备份与恢复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4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347" y="258321"/>
            <a:ext cx="1135781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创建外键方式二：创建子表完毕后，修改子表添加外键</a:t>
            </a:r>
          </a:p>
          <a:p>
            <a:r>
              <a:rPr lang="en-US" altLang="zh-CN" dirty="0" smtClean="0"/>
              <a:t>CREATE TABLE student(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INT(4) PRIMARY KEY,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VARCHAR(20) NOT NULL DEFAULT '</a:t>
            </a:r>
            <a:r>
              <a:rPr lang="zh-CN" altLang="en-US" dirty="0" smtClean="0"/>
              <a:t>匿名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	sex TINYINT(1) DEFAULT 1,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 INT(10),</a:t>
            </a:r>
          </a:p>
          <a:p>
            <a:r>
              <a:rPr lang="en-US" altLang="zh-CN" dirty="0" smtClean="0"/>
              <a:t>	phone VARCHAR(50) NOT NULL,</a:t>
            </a:r>
          </a:p>
          <a:p>
            <a:r>
              <a:rPr lang="en-US" altLang="zh-CN" dirty="0" smtClean="0"/>
              <a:t>	address VARCHAR(255),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borndate</a:t>
            </a:r>
            <a:r>
              <a:rPr lang="en-US" altLang="zh-CN" dirty="0" smtClean="0"/>
              <a:t> DATETIME,</a:t>
            </a:r>
          </a:p>
          <a:p>
            <a:r>
              <a:rPr lang="en-US" altLang="zh-CN" dirty="0" smtClean="0"/>
              <a:t>	email VARCHAR(50),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identityCard</a:t>
            </a:r>
            <a:r>
              <a:rPr lang="en-US" altLang="zh-CN" dirty="0" smtClean="0"/>
              <a:t> VARCHAR(18) NOT NULL</a:t>
            </a:r>
          </a:p>
          <a:p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ALTER TABLE student</a:t>
            </a:r>
          </a:p>
          <a:p>
            <a:r>
              <a:rPr lang="en-US" altLang="zh-CN" dirty="0" smtClean="0"/>
              <a:t>ADD CONSTRAINT </a:t>
            </a:r>
            <a:r>
              <a:rPr lang="en-US" altLang="zh-CN" dirty="0" err="1" smtClean="0"/>
              <a:t>FK_gradeid</a:t>
            </a:r>
            <a:r>
              <a:rPr lang="en-US" altLang="zh-CN" dirty="0" smtClean="0"/>
              <a:t> FOREIGN KEY(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) REFERENCES grade(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删除具有主外键关系的表时，要先删子表，后删主表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删除外键</a:t>
            </a:r>
          </a:p>
          <a:p>
            <a:r>
              <a:rPr lang="en-US" altLang="zh-CN" dirty="0" smtClean="0"/>
              <a:t>ALTER TABLE student DROP FOREIGN KEY </a:t>
            </a:r>
            <a:r>
              <a:rPr lang="en-US" altLang="zh-CN" dirty="0" err="1" smtClean="0"/>
              <a:t>FK_gradeid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ALTER TABLE student DROP INDEX </a:t>
            </a:r>
            <a:r>
              <a:rPr lang="en-US" altLang="zh-CN" dirty="0" err="1" smtClean="0"/>
              <a:t>FK_gradeid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28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78334" y="1729586"/>
            <a:ext cx="1651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外键操作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1053" y="238503"/>
            <a:ext cx="1102092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header('</a:t>
            </a:r>
            <a:r>
              <a:rPr lang="en-US" altLang="zh-CN" dirty="0" err="1" smtClean="0"/>
              <a:t>content-type:text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html;charset</a:t>
            </a:r>
            <a:r>
              <a:rPr lang="en-US" altLang="zh-CN" dirty="0" smtClean="0"/>
              <a:t>=utf-8');</a:t>
            </a:r>
          </a:p>
          <a:p>
            <a:r>
              <a:rPr lang="en-US" altLang="zh-CN" dirty="0" smtClean="0"/>
              <a:t>    //1.</a:t>
            </a:r>
            <a:r>
              <a:rPr lang="zh-CN" altLang="en-US" dirty="0" smtClean="0"/>
              <a:t>连接数据库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$link=</a:t>
            </a:r>
            <a:r>
              <a:rPr lang="en-US" altLang="zh-CN" dirty="0" err="1" smtClean="0"/>
              <a:t>mysqli_connect</a:t>
            </a:r>
            <a:r>
              <a:rPr lang="en-US" altLang="zh-CN" dirty="0" smtClean="0"/>
              <a:t>('localhost','root','m52099m') or die('</a:t>
            </a:r>
            <a:r>
              <a:rPr lang="zh-CN" altLang="en-US" dirty="0" smtClean="0"/>
              <a:t>数据库连接失败</a:t>
            </a:r>
            <a:r>
              <a:rPr lang="en-US" altLang="zh-CN" dirty="0" smtClean="0"/>
              <a:t>!&lt;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/&gt;ERROR'.</a:t>
            </a:r>
            <a:r>
              <a:rPr lang="en-US" altLang="zh-CN" dirty="0" err="1" smtClean="0"/>
              <a:t>mysqli_connect_errno</a:t>
            </a:r>
            <a:r>
              <a:rPr lang="en-US" altLang="zh-CN" dirty="0" smtClean="0"/>
              <a:t>().':'.</a:t>
            </a:r>
            <a:r>
              <a:rPr lang="en-US" altLang="zh-CN" dirty="0" err="1" smtClean="0"/>
              <a:t>mysqli_connect_error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//2.</a:t>
            </a:r>
            <a:r>
              <a:rPr lang="zh-CN" altLang="en-US" dirty="0" smtClean="0"/>
              <a:t>设置字符集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mysqli_set_charset</a:t>
            </a:r>
            <a:r>
              <a:rPr lang="en-US" altLang="zh-CN" dirty="0" smtClean="0"/>
              <a:t>($link, 'UTF8');//</a:t>
            </a:r>
            <a:r>
              <a:rPr lang="en-US" altLang="zh-CN" dirty="0" err="1" smtClean="0"/>
              <a:t>mysqli_query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link,'SET</a:t>
            </a:r>
            <a:r>
              <a:rPr lang="en-US" altLang="zh-CN" dirty="0" smtClean="0"/>
              <a:t> NAMES UTF8');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//3.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MySQLi1</a:t>
            </a:r>
            <a:r>
              <a:rPr lang="zh-CN" altLang="en-US" dirty="0" smtClean="0"/>
              <a:t>数据库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="CREATE DATABASE IF NOT EXISTS MySQLi1 DEFAULT CHARACTER SET UTF8";</a:t>
            </a:r>
          </a:p>
          <a:p>
            <a:r>
              <a:rPr lang="en-US" altLang="zh-CN" dirty="0" smtClean="0"/>
              <a:t>        $res=</a:t>
            </a:r>
            <a:r>
              <a:rPr lang="en-US" altLang="zh-CN" dirty="0" err="1" smtClean="0"/>
              <a:t>mysqli_query</a:t>
            </a:r>
            <a:r>
              <a:rPr lang="en-US" altLang="zh-CN" dirty="0" smtClean="0"/>
              <a:t>($link,$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            /* </a:t>
            </a:r>
            <a:r>
              <a:rPr lang="en-US" altLang="zh-CN" dirty="0" err="1" smtClean="0"/>
              <a:t>mysqli_query</a:t>
            </a:r>
            <a:r>
              <a:rPr lang="en-US" altLang="zh-CN" dirty="0" smtClean="0"/>
              <a:t>():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</a:p>
          <a:p>
            <a:r>
              <a:rPr lang="zh-CN" altLang="en-US" dirty="0" smtClean="0"/>
              <a:t>                                注意</a:t>
            </a:r>
            <a:r>
              <a:rPr lang="en-US" altLang="zh-CN" dirty="0" smtClean="0"/>
              <a:t>: 1.</a:t>
            </a:r>
            <a:r>
              <a:rPr lang="zh-CN" altLang="en-US" dirty="0" smtClean="0"/>
              <a:t>执行一条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</a:p>
          <a:p>
            <a:r>
              <a:rPr lang="zh-CN" altLang="en-US" dirty="0" smtClean="0"/>
              <a:t>                     </a:t>
            </a:r>
            <a:r>
              <a:rPr lang="en-US" altLang="zh-CN" dirty="0" smtClean="0"/>
              <a:t>2.SQL</a:t>
            </a:r>
            <a:r>
              <a:rPr lang="zh-CN" altLang="en-US" dirty="0" smtClean="0"/>
              <a:t>语句可以有分号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建议加</a:t>
            </a:r>
          </a:p>
          <a:p>
            <a:r>
              <a:rPr lang="zh-CN" altLang="en-US" dirty="0" smtClean="0"/>
              <a:t>                 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对于执行像</a:t>
            </a:r>
            <a:r>
              <a:rPr lang="en-US" altLang="zh-CN" dirty="0" smtClean="0"/>
              <a:t>SELECT/SHOW/DESC/DESCRIBE/EXPLAIN</a:t>
            </a:r>
            <a:r>
              <a:rPr lang="zh-CN" altLang="en-US" dirty="0" smtClean="0"/>
              <a:t>关键字的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执行成功返回的是结果集对象</a:t>
            </a:r>
            <a:r>
              <a:rPr lang="en-US" altLang="zh-CN" dirty="0" err="1" smtClean="0"/>
              <a:t>mysqli_result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如果执行失败返回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                                            </a:t>
            </a:r>
            <a:r>
              <a:rPr lang="zh-CN" altLang="en-US" dirty="0" smtClean="0"/>
              <a:t>执行其他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语句执行成功返回的是布尔值</a:t>
            </a:r>
          </a:p>
          <a:p>
            <a:r>
              <a:rPr lang="zh-CN" altLang="en-US" dirty="0" smtClean="0"/>
              <a:t>         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//4.</a:t>
            </a:r>
            <a:r>
              <a:rPr lang="zh-CN" altLang="en-US" dirty="0" smtClean="0"/>
              <a:t>打开指定的数据库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$res=</a:t>
            </a:r>
            <a:r>
              <a:rPr lang="en-US" altLang="zh-CN" dirty="0" err="1" smtClean="0"/>
              <a:t>mysqli_select_db</a:t>
            </a:r>
            <a:r>
              <a:rPr lang="en-US" altLang="zh-CN" dirty="0" smtClean="0"/>
              <a:t>($link, 'mysqli1') or die('</a:t>
            </a:r>
            <a:r>
              <a:rPr lang="zh-CN" altLang="en-US" dirty="0" smtClean="0"/>
              <a:t>数据库连接失败</a:t>
            </a:r>
            <a:r>
              <a:rPr lang="en-US" altLang="zh-CN" dirty="0" smtClean="0"/>
              <a:t>!&lt;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/&gt;ERROR'.':'.</a:t>
            </a:r>
            <a:r>
              <a:rPr lang="en-US" altLang="zh-CN" dirty="0" err="1" smtClean="0"/>
              <a:t>mysqli_errno</a:t>
            </a:r>
            <a:r>
              <a:rPr lang="en-US" altLang="zh-CN" dirty="0" smtClean="0"/>
              <a:t>().':'.</a:t>
            </a:r>
            <a:r>
              <a:rPr lang="en-US" altLang="zh-CN" dirty="0" err="1" smtClean="0"/>
              <a:t>mysqli_error</a:t>
            </a:r>
            <a:r>
              <a:rPr lang="en-US" altLang="zh-CN" dirty="0" smtClean="0"/>
              <a:t>());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73312" y="1729589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PHP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6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0863" y="7053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//5.</a:t>
            </a:r>
            <a:r>
              <a:rPr lang="zh-CN" altLang="en-US" dirty="0" smtClean="0"/>
              <a:t>执行一条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="CREATE DATABASE IF NOT EXISTS MySQLi1 DEFAULT CHARACTER SET UTF8";</a:t>
            </a:r>
          </a:p>
          <a:p>
            <a:r>
              <a:rPr lang="en-US" altLang="zh-CN" dirty="0" smtClean="0"/>
              <a:t>     $res=</a:t>
            </a:r>
            <a:r>
              <a:rPr lang="en-US" altLang="zh-CN" dirty="0" err="1" smtClean="0"/>
              <a:t>mysqli_query</a:t>
            </a:r>
            <a:r>
              <a:rPr lang="en-US" altLang="zh-CN" dirty="0" smtClean="0"/>
              <a:t>($link,$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34" y="966861"/>
            <a:ext cx="3395766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630" y="268991"/>
            <a:ext cx="111653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//5.</a:t>
            </a:r>
            <a:r>
              <a:rPr lang="zh-CN" altLang="en-US" dirty="0" smtClean="0"/>
              <a:t>执行一条含有多条数据的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=&lt;&lt;&lt;EOF</a:t>
            </a:r>
          </a:p>
          <a:p>
            <a:r>
              <a:rPr lang="en-US" altLang="zh-CN" dirty="0" smtClean="0"/>
              <a:t>     INSERT user(</a:t>
            </a:r>
            <a:r>
              <a:rPr lang="en-US" altLang="zh-CN" dirty="0" err="1" smtClean="0"/>
              <a:t>username,password,regTime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VALUES  ('hy111','123456','2016'),</a:t>
            </a:r>
          </a:p>
          <a:p>
            <a:r>
              <a:rPr lang="en-US" altLang="zh-CN" dirty="0" smtClean="0"/>
              <a:t>                    ('xx111','123456','2016'),</a:t>
            </a:r>
          </a:p>
          <a:p>
            <a:r>
              <a:rPr lang="en-US" altLang="zh-CN" dirty="0" smtClean="0"/>
              <a:t>                    ('hyk211','123456','2016'),</a:t>
            </a:r>
          </a:p>
          <a:p>
            <a:r>
              <a:rPr lang="en-US" altLang="zh-CN" dirty="0" smtClean="0"/>
              <a:t>                    ('kmj11','123456','2016'),</a:t>
            </a:r>
          </a:p>
          <a:p>
            <a:r>
              <a:rPr lang="en-US" altLang="zh-CN" dirty="0" smtClean="0"/>
              <a:t>                    ('xx211','123456','2016')</a:t>
            </a:r>
          </a:p>
          <a:p>
            <a:r>
              <a:rPr lang="en-US" altLang="zh-CN" dirty="0" smtClean="0"/>
              <a:t>EOF;</a:t>
            </a:r>
          </a:p>
          <a:p>
            <a:r>
              <a:rPr lang="en-US" altLang="zh-CN" dirty="0" smtClean="0"/>
              <a:t>    $res=</a:t>
            </a:r>
            <a:r>
              <a:rPr lang="en-US" altLang="zh-CN" dirty="0" err="1" smtClean="0"/>
              <a:t>mysqli_query</a:t>
            </a:r>
            <a:r>
              <a:rPr lang="en-US" altLang="zh-CN" dirty="0" smtClean="0"/>
              <a:t>($link,$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if($res){</a:t>
            </a:r>
          </a:p>
          <a:p>
            <a:r>
              <a:rPr lang="en-US" altLang="zh-CN" dirty="0" smtClean="0"/>
              <a:t>        //</a:t>
            </a:r>
            <a:r>
              <a:rPr lang="en-US" altLang="zh-CN" dirty="0" err="1" smtClean="0"/>
              <a:t>mysqli_insert_id</a:t>
            </a:r>
            <a:r>
              <a:rPr lang="en-US" altLang="zh-CN" dirty="0" smtClean="0"/>
              <a:t>($link):</a:t>
            </a:r>
            <a:r>
              <a:rPr lang="zh-CN" altLang="en-US" dirty="0" smtClean="0"/>
              <a:t>得到上一步插入操作产生的的</a:t>
            </a:r>
            <a:r>
              <a:rPr lang="en-US" altLang="zh-CN" dirty="0" smtClean="0"/>
              <a:t>AUTO_INCREMENT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如果表达式中没有自增长字段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   $</a:t>
            </a:r>
            <a:r>
              <a:rPr lang="en-US" altLang="zh-CN" dirty="0" err="1" smtClean="0"/>
              <a:t>lastInsertId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mysqli_insert_id</a:t>
            </a:r>
            <a:r>
              <a:rPr lang="en-US" altLang="zh-CN" dirty="0" smtClean="0"/>
              <a:t>($link);</a:t>
            </a:r>
          </a:p>
          <a:p>
            <a:r>
              <a:rPr lang="en-US" altLang="zh-CN" dirty="0" smtClean="0"/>
              <a:t>        echo '</a:t>
            </a:r>
            <a:r>
              <a:rPr lang="zh-CN" altLang="en-US" dirty="0" smtClean="0"/>
              <a:t>恭喜您注册成功</a:t>
            </a:r>
            <a:r>
              <a:rPr lang="en-US" altLang="zh-CN" dirty="0" smtClean="0"/>
              <a:t>!</a:t>
            </a:r>
            <a:r>
              <a:rPr lang="zh-CN" altLang="en-US" dirty="0" smtClean="0"/>
              <a:t>您是我们的第</a:t>
            </a:r>
            <a:r>
              <a:rPr lang="en-US" altLang="zh-CN" dirty="0" smtClean="0"/>
              <a:t>'.$</a:t>
            </a:r>
            <a:r>
              <a:rPr lang="en-US" altLang="zh-CN" dirty="0" err="1" smtClean="0"/>
              <a:t>lastInsertId</a:t>
            </a:r>
            <a:r>
              <a:rPr lang="en-US" altLang="zh-CN" dirty="0" smtClean="0"/>
              <a:t>.'</a:t>
            </a:r>
            <a:r>
              <a:rPr lang="zh-CN" altLang="en-US" dirty="0" smtClean="0"/>
              <a:t>为用户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//</a:t>
            </a:r>
            <a:r>
              <a:rPr lang="en-US" altLang="zh-CN" dirty="0" err="1" smtClean="0"/>
              <a:t>mysqli_affected_rows</a:t>
            </a:r>
            <a:r>
              <a:rPr lang="en-US" altLang="zh-CN" dirty="0" smtClean="0"/>
              <a:t>($link):</a:t>
            </a:r>
            <a:r>
              <a:rPr lang="zh-CN" altLang="en-US" dirty="0" smtClean="0"/>
              <a:t>得到上一步操作产生的受影响的条数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echo 'Query OK,'. </a:t>
            </a:r>
            <a:r>
              <a:rPr lang="en-US" altLang="zh-CN" dirty="0" err="1" smtClean="0"/>
              <a:t>mysqli_affected_rows</a:t>
            </a:r>
            <a:r>
              <a:rPr lang="en-US" altLang="zh-CN" dirty="0" smtClean="0"/>
              <a:t>($link).'rows affected';</a:t>
            </a:r>
          </a:p>
          <a:p>
            <a:r>
              <a:rPr lang="en-US" altLang="zh-CN" dirty="0" smtClean="0"/>
              <a:t>    }else{</a:t>
            </a:r>
          </a:p>
          <a:p>
            <a:r>
              <a:rPr lang="en-US" altLang="zh-CN" dirty="0" smtClean="0"/>
              <a:t>            echo '</a:t>
            </a:r>
            <a:r>
              <a:rPr lang="zh-CN" altLang="en-US" dirty="0" smtClean="0"/>
              <a:t>注册失败</a:t>
            </a:r>
            <a:r>
              <a:rPr lang="en-US" altLang="zh-CN" dirty="0" smtClean="0"/>
              <a:t>!';</a:t>
            </a:r>
          </a:p>
          <a:p>
            <a:r>
              <a:rPr lang="en-US" altLang="zh-CN" dirty="0" smtClean="0"/>
              <a:t>            echo 'Error'.</a:t>
            </a:r>
            <a:r>
              <a:rPr lang="en-US" altLang="zh-CN" dirty="0" err="1" smtClean="0"/>
              <a:t>mysqli_errno</a:t>
            </a:r>
            <a:r>
              <a:rPr lang="en-US" altLang="zh-CN" dirty="0" smtClean="0"/>
              <a:t>($link).':'.</a:t>
            </a:r>
            <a:r>
              <a:rPr lang="en-US" altLang="zh-CN" dirty="0" err="1" smtClean="0"/>
              <a:t>mysqli_error</a:t>
            </a:r>
            <a:r>
              <a:rPr lang="en-US" altLang="zh-CN" dirty="0" smtClean="0"/>
              <a:t>($link);</a:t>
            </a:r>
          </a:p>
          <a:p>
            <a:r>
              <a:rPr lang="en-US" altLang="zh-CN" dirty="0" smtClean="0"/>
              <a:t>        } 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6273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73312" y="1729589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PHP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7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749" y="217675"/>
            <a:ext cx="1032371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使用语句如何增加数据</a:t>
            </a:r>
          </a:p>
          <a:p>
            <a:r>
              <a:rPr lang="en-US" altLang="zh-CN" dirty="0" smtClean="0"/>
              <a:t>INSERT INTO grade(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) VALUES('</a:t>
            </a:r>
            <a:r>
              <a:rPr lang="zh-CN" altLang="en-US" dirty="0" smtClean="0"/>
              <a:t>大一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INSERT INTO grade VALUES(2,'</a:t>
            </a:r>
            <a:r>
              <a:rPr lang="zh-CN" altLang="en-US" dirty="0" smtClean="0"/>
              <a:t>大二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INSERT INTO grade(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) VALUES('</a:t>
            </a:r>
            <a:r>
              <a:rPr lang="zh-CN" altLang="en-US" dirty="0" smtClean="0"/>
              <a:t>大三</a:t>
            </a:r>
            <a:r>
              <a:rPr lang="en-US" altLang="zh-CN" dirty="0" smtClean="0"/>
              <a:t>'),('</a:t>
            </a:r>
            <a:r>
              <a:rPr lang="zh-CN" altLang="en-US" dirty="0" smtClean="0"/>
              <a:t>大四</a:t>
            </a:r>
            <a:r>
              <a:rPr lang="en-US" altLang="zh-CN" dirty="0" smtClean="0"/>
              <a:t>');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#NOW()</a:t>
            </a:r>
            <a:r>
              <a:rPr lang="zh-CN" altLang="en-US" dirty="0" smtClean="0"/>
              <a:t>代表当前时间</a:t>
            </a:r>
          </a:p>
          <a:p>
            <a:r>
              <a:rPr lang="en-US" altLang="zh-CN" dirty="0" smtClean="0"/>
              <a:t>INSERT INTO student(studentno,studentname,sex,gradeid,phone,address,borndate,email,identityCard) </a:t>
            </a:r>
          </a:p>
          <a:p>
            <a:r>
              <a:rPr lang="en-US" altLang="zh-CN" dirty="0" smtClean="0"/>
              <a:t>VALUES(1003,'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',2,1,'18711765400',NULL,NOW(),NULL,'370123198803040007'),</a:t>
            </a:r>
          </a:p>
          <a:p>
            <a:r>
              <a:rPr lang="en-US" altLang="zh-CN" dirty="0" smtClean="0"/>
              <a:t>(1004,'</a:t>
            </a:r>
            <a:r>
              <a:rPr lang="zh-CN" altLang="en-US" dirty="0" smtClean="0"/>
              <a:t>王五</a:t>
            </a:r>
            <a:r>
              <a:rPr lang="en-US" altLang="zh-CN" dirty="0" smtClean="0"/>
              <a:t>',DEFAULT,2,'1361178888','</a:t>
            </a:r>
            <a:r>
              <a:rPr lang="zh-CN" altLang="en-US" dirty="0" smtClean="0"/>
              <a:t>苏州</a:t>
            </a:r>
            <a:r>
              <a:rPr lang="en-US" altLang="zh-CN" dirty="0" smtClean="0"/>
              <a:t>',NOW(),'wangwu@163.com','370123199003040111');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14603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5733" y="1681460"/>
            <a:ext cx="1616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添加数据</a:t>
            </a:r>
          </a:p>
        </p:txBody>
      </p:sp>
    </p:spTree>
    <p:extLst>
      <p:ext uri="{BB962C8B-B14F-4D97-AF65-F5344CB8AC3E}">
        <p14:creationId xmlns:p14="http://schemas.microsoft.com/office/powerpoint/2010/main" val="13748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011" y="474345"/>
            <a:ext cx="113738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使用语句修改数据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将李四的地址修改为中国南京</a:t>
            </a:r>
          </a:p>
          <a:p>
            <a:r>
              <a:rPr lang="en-US" altLang="zh-CN" dirty="0" smtClean="0"/>
              <a:t>UPDATE student SET address='</a:t>
            </a:r>
            <a:r>
              <a:rPr lang="zh-CN" altLang="en-US" dirty="0" smtClean="0"/>
              <a:t>中国南京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=1001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同时修改多列</a:t>
            </a:r>
          </a:p>
          <a:p>
            <a:r>
              <a:rPr lang="en-US" altLang="zh-CN" dirty="0" smtClean="0"/>
              <a:t>UPDATE student SET address='</a:t>
            </a:r>
            <a:r>
              <a:rPr lang="zh-CN" altLang="en-US" dirty="0" smtClean="0"/>
              <a:t>中国南京</a:t>
            </a:r>
            <a:r>
              <a:rPr lang="en-US" altLang="zh-CN" dirty="0" smtClean="0"/>
              <a:t>',email='lisi@163.com'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=1001;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条件可以使用运算符</a:t>
            </a:r>
          </a:p>
          <a:p>
            <a:r>
              <a:rPr lang="en-US" altLang="zh-CN" dirty="0" smtClean="0"/>
              <a:t>UPDATE student SET sex=1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=1001 OR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=1002 OR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=1003;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UPDATE student SET sex=2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&gt;=1001 AND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&lt;=1003;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UPDATE student SET sex=1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BETWEEN 1001 AND 1003;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使用函数</a:t>
            </a:r>
          </a:p>
          <a:p>
            <a:r>
              <a:rPr lang="en-US" altLang="zh-CN" dirty="0" smtClean="0"/>
              <a:t>UPDATE student SET 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=CONCAT("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",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删除数据</a:t>
            </a:r>
          </a:p>
          <a:p>
            <a:r>
              <a:rPr lang="en-US" altLang="zh-CN" dirty="0" smtClean="0"/>
              <a:t>DELETE FROM grade WHERE </a:t>
            </a:r>
            <a:r>
              <a:rPr lang="en-US" altLang="zh-CN" dirty="0" err="1" smtClean="0"/>
              <a:t>gradeid</a:t>
            </a:r>
            <a:r>
              <a:rPr lang="en-US" altLang="zh-CN" dirty="0" smtClean="0"/>
              <a:t>=4;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599185" y="1014603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6829" y="1681460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修改数据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99185" y="4680224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76829" y="5347081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删除数据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3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599" y="176437"/>
            <a:ext cx="117107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添加索引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1---</a:t>
            </a:r>
            <a:r>
              <a:rPr lang="zh-CN" altLang="en-US" dirty="0" smtClean="0"/>
              <a:t>在创建表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声明列属性时添加索引</a:t>
            </a:r>
          </a:p>
          <a:p>
            <a:r>
              <a:rPr lang="en-US" altLang="zh-CN" dirty="0" smtClean="0"/>
              <a:t>CREATE TABLE test1(</a:t>
            </a:r>
          </a:p>
          <a:p>
            <a:r>
              <a:rPr lang="en-US" altLang="zh-CN" dirty="0" smtClean="0"/>
              <a:t>	id INT(4) PRIMARY KEY,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testno</a:t>
            </a:r>
            <a:r>
              <a:rPr lang="en-US" altLang="zh-CN" dirty="0" smtClean="0"/>
              <a:t> VARCHAR(10) UNIQUE,</a:t>
            </a:r>
          </a:p>
          <a:p>
            <a:r>
              <a:rPr lang="en-US" altLang="zh-CN" dirty="0" smtClean="0"/>
              <a:t>	c VARCHAR(50),</a:t>
            </a:r>
          </a:p>
          <a:p>
            <a:r>
              <a:rPr lang="en-US" altLang="zh-CN" dirty="0" smtClean="0"/>
              <a:t>	d VARCHAR(20),</a:t>
            </a:r>
          </a:p>
          <a:p>
            <a:r>
              <a:rPr lang="en-US" altLang="zh-CN" dirty="0" smtClean="0"/>
              <a:t>	e TEXT,</a:t>
            </a:r>
          </a:p>
          <a:p>
            <a:r>
              <a:rPr lang="en-US" altLang="zh-CN" dirty="0" smtClean="0"/>
              <a:t>	INDEX `</a:t>
            </a:r>
            <a:r>
              <a:rPr lang="en-US" altLang="zh-CN" dirty="0" err="1" smtClean="0"/>
              <a:t>index_c</a:t>
            </a:r>
            <a:r>
              <a:rPr lang="en-US" altLang="zh-CN" dirty="0" smtClean="0"/>
              <a:t>`(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),#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c,d</a:t>
            </a:r>
            <a:r>
              <a:rPr lang="zh-CN" altLang="en-US" dirty="0" smtClean="0"/>
              <a:t>加常规索引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使用频率高的放前面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	FULLTEXT(e)#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添加全文索引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不取名默认用列名</a:t>
            </a:r>
            <a:r>
              <a:rPr lang="en-US" altLang="zh-CN" dirty="0" smtClean="0"/>
              <a:t>e	</a:t>
            </a:r>
          </a:p>
          <a:p>
            <a:r>
              <a:rPr lang="en-US" altLang="zh-CN" dirty="0" smtClean="0"/>
              <a:t>)ENGINE=MYISAM;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添加索引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2---</a:t>
            </a:r>
            <a:r>
              <a:rPr lang="zh-CN" altLang="en-US" dirty="0" smtClean="0"/>
              <a:t>在创建表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将所有列都声明完毕后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再添加索引</a:t>
            </a:r>
          </a:p>
          <a:p>
            <a:r>
              <a:rPr lang="en-US" altLang="zh-CN" dirty="0" smtClean="0"/>
              <a:t>CREATE TABLE test2(</a:t>
            </a:r>
          </a:p>
          <a:p>
            <a:r>
              <a:rPr lang="en-US" altLang="zh-CN" dirty="0" smtClean="0"/>
              <a:t>	id INT(4) 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testno</a:t>
            </a:r>
            <a:r>
              <a:rPr lang="en-US" altLang="zh-CN" dirty="0" smtClean="0"/>
              <a:t> VARCHAR(10),</a:t>
            </a:r>
          </a:p>
          <a:p>
            <a:r>
              <a:rPr lang="en-US" altLang="zh-CN" dirty="0" smtClean="0"/>
              <a:t>	c VARCHAR(50),</a:t>
            </a:r>
          </a:p>
          <a:p>
            <a:r>
              <a:rPr lang="en-US" altLang="zh-CN" dirty="0" smtClean="0"/>
              <a:t>	d VARCHAR(20),</a:t>
            </a:r>
          </a:p>
          <a:p>
            <a:r>
              <a:rPr lang="en-US" altLang="zh-CN" dirty="0" smtClean="0"/>
              <a:t>	e TEXT,</a:t>
            </a:r>
          </a:p>
          <a:p>
            <a:r>
              <a:rPr lang="en-US" altLang="zh-CN" dirty="0" smtClean="0"/>
              <a:t>	PRIMARY KEY(id),</a:t>
            </a:r>
          </a:p>
          <a:p>
            <a:r>
              <a:rPr lang="en-US" altLang="zh-CN" dirty="0" smtClean="0"/>
              <a:t>	UNIQUE KEY(</a:t>
            </a:r>
            <a:r>
              <a:rPr lang="en-US" altLang="zh-CN" dirty="0" err="1" smtClean="0"/>
              <a:t>testno</a:t>
            </a:r>
            <a:r>
              <a:rPr lang="en-US" altLang="zh-CN" dirty="0" smtClean="0"/>
              <a:t>),</a:t>
            </a:r>
          </a:p>
          <a:p>
            <a:r>
              <a:rPr lang="en-US" altLang="zh-CN" dirty="0" smtClean="0"/>
              <a:t>	INDEX `</a:t>
            </a:r>
            <a:r>
              <a:rPr lang="en-US" altLang="zh-CN" dirty="0" err="1" smtClean="0"/>
              <a:t>index_c</a:t>
            </a:r>
            <a:r>
              <a:rPr lang="en-US" altLang="zh-CN" dirty="0" smtClean="0"/>
              <a:t>`(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),#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c,d</a:t>
            </a:r>
            <a:r>
              <a:rPr lang="zh-CN" altLang="en-US" dirty="0" smtClean="0"/>
              <a:t>加常规索引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使用频率高的放前面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	FULLTEXT(e)#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添加全文索引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不取名默认用列名</a:t>
            </a:r>
            <a:r>
              <a:rPr lang="en-US" altLang="zh-CN" dirty="0" smtClean="0"/>
              <a:t>e</a:t>
            </a:r>
          </a:p>
          <a:p>
            <a:r>
              <a:rPr lang="en-US" altLang="zh-CN" dirty="0" smtClean="0"/>
              <a:t>)ENGINE=MYISAM;</a:t>
            </a:r>
          </a:p>
        </p:txBody>
      </p:sp>
      <p:sp>
        <p:nvSpPr>
          <p:cNvPr id="4" name="椭圆 3"/>
          <p:cNvSpPr/>
          <p:nvPr/>
        </p:nvSpPr>
        <p:spPr>
          <a:xfrm>
            <a:off x="8815754" y="1046688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93398" y="1713545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添加索引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2527" y="4551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添加索引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3---</a:t>
            </a:r>
            <a:r>
              <a:rPr lang="zh-CN" altLang="en-US" dirty="0" smtClean="0"/>
              <a:t>先创建表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创建表完毕后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修改表添加索引</a:t>
            </a:r>
          </a:p>
          <a:p>
            <a:r>
              <a:rPr lang="en-US" altLang="zh-CN" dirty="0" smtClean="0"/>
              <a:t>CREATE TABLE test3(</a:t>
            </a:r>
          </a:p>
          <a:p>
            <a:r>
              <a:rPr lang="en-US" altLang="zh-CN" dirty="0" smtClean="0"/>
              <a:t>	id INT(4) ,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testno</a:t>
            </a:r>
            <a:r>
              <a:rPr lang="en-US" altLang="zh-CN" dirty="0" smtClean="0"/>
              <a:t> VARCHAR(10),</a:t>
            </a:r>
          </a:p>
          <a:p>
            <a:r>
              <a:rPr lang="en-US" altLang="zh-CN" dirty="0" smtClean="0"/>
              <a:t>	c VARCHAR(50),</a:t>
            </a:r>
          </a:p>
          <a:p>
            <a:r>
              <a:rPr lang="en-US" altLang="zh-CN" dirty="0" smtClean="0"/>
              <a:t>	d VARCHAR(20),</a:t>
            </a:r>
          </a:p>
          <a:p>
            <a:r>
              <a:rPr lang="en-US" altLang="zh-CN" dirty="0" smtClean="0"/>
              <a:t>	e TEXT</a:t>
            </a:r>
          </a:p>
          <a:p>
            <a:r>
              <a:rPr lang="en-US" altLang="zh-CN" dirty="0" smtClean="0"/>
              <a:t>)ENGINE=MYISAM;</a:t>
            </a:r>
          </a:p>
          <a:p>
            <a:r>
              <a:rPr lang="en-US" altLang="zh-CN" dirty="0" smtClean="0"/>
              <a:t>ALTER TABLE test3 ADD PRIMARY KEY(id);</a:t>
            </a:r>
          </a:p>
          <a:p>
            <a:r>
              <a:rPr lang="en-US" altLang="zh-CN" dirty="0" smtClean="0"/>
              <a:t>ALTER TABLE test3 ADD UNIQUE KEY(</a:t>
            </a:r>
            <a:r>
              <a:rPr lang="en-US" altLang="zh-CN" dirty="0" err="1" smtClean="0"/>
              <a:t>testno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ALTER TABLE test3 ADD INDEX(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ALTER TABLE test3 ADD FULLTEXT(e);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7877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8" y="1745629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添加索引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4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463" y="481821"/>
            <a:ext cx="106840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EXPLAIN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分析查询方式的内容</a:t>
            </a:r>
            <a:r>
              <a:rPr lang="en-US" altLang="zh-CN" dirty="0" smtClean="0"/>
              <a:t>---possible keys(</a:t>
            </a:r>
            <a:r>
              <a:rPr lang="zh-CN" altLang="en-US" dirty="0" smtClean="0"/>
              <a:t>可能用到的索引</a:t>
            </a:r>
            <a:r>
              <a:rPr lang="en-US" altLang="zh-CN" dirty="0" smtClean="0"/>
              <a:t>) ,key(</a:t>
            </a:r>
            <a:r>
              <a:rPr lang="zh-CN" altLang="en-US" dirty="0" smtClean="0"/>
              <a:t>实际用了的索引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用了主键索引</a:t>
            </a:r>
          </a:p>
          <a:p>
            <a:r>
              <a:rPr lang="en-US" altLang="zh-CN" dirty="0" smtClean="0"/>
              <a:t>EXPLAIN SELECT * FROM student WHERE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='1000';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MYISAM</a:t>
            </a:r>
            <a:r>
              <a:rPr lang="zh-CN" altLang="en-US" dirty="0" smtClean="0"/>
              <a:t>类型</a:t>
            </a:r>
          </a:p>
          <a:p>
            <a:r>
              <a:rPr lang="en-US" altLang="zh-CN" dirty="0" smtClean="0"/>
              <a:t>ALTER TABLE student ENGINE=MYISAM;</a:t>
            </a:r>
          </a:p>
          <a:p>
            <a:r>
              <a:rPr lang="en-US" altLang="zh-CN" dirty="0" smtClean="0"/>
              <a:t>ALTER TABLE student ADD FULLTEXT(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用全文索引时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被查的内容不能太多</a:t>
            </a:r>
            <a:r>
              <a:rPr lang="en-US" altLang="zh-CN" dirty="0" smtClean="0"/>
              <a:t>(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50%)</a:t>
            </a:r>
          </a:p>
          <a:p>
            <a:r>
              <a:rPr lang="en-US" altLang="zh-CN" dirty="0" smtClean="0"/>
              <a:t>SELECT * FROM student WHERE 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LIKE '</a:t>
            </a:r>
            <a:r>
              <a:rPr lang="zh-CN" altLang="en-US" dirty="0" smtClean="0"/>
              <a:t>李</a:t>
            </a:r>
            <a:r>
              <a:rPr lang="en-US" altLang="zh-CN" dirty="0" smtClean="0"/>
              <a:t>%';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删除索引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DROP INDEX </a:t>
            </a:r>
            <a:r>
              <a:rPr lang="en-US" altLang="zh-CN" dirty="0" err="1" smtClean="0"/>
              <a:t>testno</a:t>
            </a:r>
            <a:r>
              <a:rPr lang="en-US" altLang="zh-CN" dirty="0" smtClean="0"/>
              <a:t> ON test3;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删除索引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ALTER TABLE test3 DROP INDEX c;</a:t>
            </a:r>
          </a:p>
          <a:p>
            <a:r>
              <a:rPr lang="en-US" altLang="zh-CN" dirty="0" smtClean="0"/>
              <a:t>ALTER TABLE test3 DROP INDEX e;</a:t>
            </a:r>
          </a:p>
          <a:p>
            <a:r>
              <a:rPr lang="en-US" altLang="zh-CN" dirty="0" smtClean="0"/>
              <a:t>ALTER TABLE test3 DROP PRIMARY KEY;#</a:t>
            </a:r>
            <a:r>
              <a:rPr lang="zh-CN" altLang="en-US" dirty="0" smtClean="0"/>
              <a:t>主键索引的删除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显示索引信息</a:t>
            </a:r>
          </a:p>
          <a:p>
            <a:r>
              <a:rPr lang="en-US" altLang="zh-CN" dirty="0" smtClean="0"/>
              <a:t>SHOW INDEX FROM student;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982520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3398" y="1649377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删除索引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9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894" y="397328"/>
            <a:ext cx="1082842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#1.</a:t>
            </a:r>
            <a:r>
              <a:rPr lang="zh-CN" altLang="en-US" dirty="0" smtClean="0"/>
              <a:t>数学函数</a:t>
            </a:r>
          </a:p>
          <a:p>
            <a:r>
              <a:rPr lang="en-US" altLang="zh-CN" dirty="0" smtClean="0"/>
              <a:t>SELECT ABS(-8);#</a:t>
            </a:r>
            <a:r>
              <a:rPr lang="zh-CN" altLang="en-US" dirty="0" smtClean="0"/>
              <a:t>绝对值</a:t>
            </a:r>
          </a:p>
          <a:p>
            <a:r>
              <a:rPr lang="en-US" altLang="zh-CN" dirty="0" smtClean="0"/>
              <a:t>SELECT CEILING(9.8);	#</a:t>
            </a:r>
            <a:r>
              <a:rPr lang="zh-CN" altLang="en-US" dirty="0" smtClean="0"/>
              <a:t>大于等于</a:t>
            </a:r>
            <a:r>
              <a:rPr lang="en-US" altLang="zh-CN" dirty="0" smtClean="0"/>
              <a:t>9.8</a:t>
            </a:r>
            <a:r>
              <a:rPr lang="zh-CN" altLang="en-US" dirty="0" smtClean="0"/>
              <a:t>的最小的整数</a:t>
            </a:r>
          </a:p>
          <a:p>
            <a:r>
              <a:rPr lang="en-US" altLang="zh-CN" dirty="0" smtClean="0"/>
              <a:t>SELECT FLOOR(9.8);  	#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9.8</a:t>
            </a:r>
            <a:r>
              <a:rPr lang="zh-CN" altLang="en-US" dirty="0" smtClean="0"/>
              <a:t>的最大的整数</a:t>
            </a:r>
          </a:p>
          <a:p>
            <a:r>
              <a:rPr lang="en-US" altLang="zh-CN" dirty="0" smtClean="0"/>
              <a:t>SELECT RAND();	    	#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0---1</a:t>
            </a:r>
            <a:r>
              <a:rPr lang="zh-CN" altLang="en-US" dirty="0" smtClean="0"/>
              <a:t>之间的随机数</a:t>
            </a:r>
          </a:p>
          <a:p>
            <a:r>
              <a:rPr lang="en-US" altLang="zh-CN" dirty="0" smtClean="0"/>
              <a:t>SELECT RAND(10);	#</a:t>
            </a:r>
            <a:r>
              <a:rPr lang="zh-CN" altLang="en-US" dirty="0" smtClean="0"/>
              <a:t>以某个数作为种子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返回重复随机数</a:t>
            </a:r>
          </a:p>
          <a:p>
            <a:r>
              <a:rPr lang="en-US" altLang="zh-CN" dirty="0" smtClean="0"/>
              <a:t>SELECT SIGN(0);		#</a:t>
            </a:r>
            <a:r>
              <a:rPr lang="zh-CN" altLang="en-US" dirty="0" smtClean="0"/>
              <a:t>符号函数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负数</a:t>
            </a:r>
            <a:r>
              <a:rPr lang="en-US" altLang="zh-CN" dirty="0" smtClean="0"/>
              <a:t>-1,0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#2.</a:t>
            </a:r>
            <a:r>
              <a:rPr lang="zh-CN" altLang="en-US" dirty="0" smtClean="0"/>
              <a:t>字符串函数</a:t>
            </a:r>
          </a:p>
          <a:p>
            <a:r>
              <a:rPr lang="en-US" altLang="zh-CN" dirty="0" smtClean="0"/>
              <a:t>SELECT CHAR_LENGTH('</a:t>
            </a:r>
            <a:r>
              <a:rPr lang="zh-CN" altLang="en-US" dirty="0" smtClean="0"/>
              <a:t>好还学习数据库</a:t>
            </a:r>
            <a:r>
              <a:rPr lang="en-US" altLang="zh-CN" dirty="0" smtClean="0"/>
              <a:t>');	#</a:t>
            </a:r>
            <a:r>
              <a:rPr lang="zh-CN" altLang="en-US" dirty="0" smtClean="0"/>
              <a:t>返回字符串中包含的字符数</a:t>
            </a:r>
          </a:p>
          <a:p>
            <a:r>
              <a:rPr lang="en-US" altLang="zh-CN" dirty="0" smtClean="0"/>
              <a:t>SELECT CONCAT('</a:t>
            </a:r>
            <a:r>
              <a:rPr lang="zh-CN" altLang="en-US" dirty="0" smtClean="0"/>
              <a:t>我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爱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你</a:t>
            </a:r>
            <a:r>
              <a:rPr lang="en-US" altLang="zh-CN" dirty="0" smtClean="0"/>
              <a:t>');		#</a:t>
            </a:r>
            <a:r>
              <a:rPr lang="zh-CN" altLang="en-US" dirty="0" smtClean="0"/>
              <a:t>合并字符串</a:t>
            </a:r>
          </a:p>
          <a:p>
            <a:r>
              <a:rPr lang="en-US" altLang="zh-CN" dirty="0" smtClean="0"/>
              <a:t>SELECT INSERT('</a:t>
            </a:r>
            <a:r>
              <a:rPr lang="zh-CN" altLang="en-US" dirty="0" smtClean="0"/>
              <a:t>我爱你</a:t>
            </a:r>
            <a:r>
              <a:rPr lang="en-US" altLang="zh-CN" dirty="0" smtClean="0"/>
              <a:t>',1,1,'</a:t>
            </a:r>
            <a:r>
              <a:rPr lang="zh-CN" altLang="en-US" dirty="0" smtClean="0"/>
              <a:t>我非常</a:t>
            </a:r>
            <a:r>
              <a:rPr lang="en-US" altLang="zh-CN" dirty="0" smtClean="0"/>
              <a:t>');	#</a:t>
            </a:r>
            <a:r>
              <a:rPr lang="zh-CN" altLang="en-US" dirty="0" smtClean="0"/>
              <a:t>替换字符串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从某个位置开始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替换某个长度	</a:t>
            </a:r>
          </a:p>
          <a:p>
            <a:r>
              <a:rPr lang="en-US" altLang="zh-CN" dirty="0" smtClean="0"/>
              <a:t>SELECT LOWER('I LOVE YOU');		#</a:t>
            </a:r>
            <a:r>
              <a:rPr lang="zh-CN" altLang="en-US" dirty="0" smtClean="0"/>
              <a:t>变小写</a:t>
            </a:r>
          </a:p>
          <a:p>
            <a:r>
              <a:rPr lang="en-US" altLang="zh-CN" dirty="0" smtClean="0"/>
              <a:t>SELECT UPPER('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love you');		#</a:t>
            </a:r>
            <a:r>
              <a:rPr lang="zh-CN" altLang="en-US" dirty="0" smtClean="0"/>
              <a:t>变大写</a:t>
            </a:r>
          </a:p>
          <a:p>
            <a:r>
              <a:rPr lang="en-US" altLang="zh-CN" dirty="0" smtClean="0"/>
              <a:t>SELECT LEFT('</a:t>
            </a:r>
            <a:r>
              <a:rPr lang="zh-CN" altLang="en-US" dirty="0" smtClean="0"/>
              <a:t>我爱你</a:t>
            </a:r>
            <a:r>
              <a:rPr lang="en-US" altLang="zh-CN" dirty="0" smtClean="0"/>
              <a:t>',2);			#</a:t>
            </a:r>
            <a:r>
              <a:rPr lang="zh-CN" altLang="en-US" dirty="0" smtClean="0"/>
              <a:t>从左开始截取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个字符显示</a:t>
            </a:r>
          </a:p>
          <a:p>
            <a:r>
              <a:rPr lang="en-US" altLang="zh-CN" dirty="0" smtClean="0"/>
              <a:t>SELECT RIGHT('</a:t>
            </a:r>
            <a:r>
              <a:rPr lang="zh-CN" altLang="en-US" dirty="0" smtClean="0"/>
              <a:t>我爱你</a:t>
            </a:r>
            <a:r>
              <a:rPr lang="en-US" altLang="zh-CN" dirty="0" smtClean="0"/>
              <a:t>',2);		#</a:t>
            </a:r>
            <a:r>
              <a:rPr lang="zh-CN" altLang="en-US" dirty="0" smtClean="0"/>
              <a:t>从右开始截取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个字符显示</a:t>
            </a:r>
          </a:p>
          <a:p>
            <a:r>
              <a:rPr lang="en-US" altLang="zh-CN" dirty="0" smtClean="0"/>
              <a:t>SELECT REPLACE('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我爱你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你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你们</a:t>
            </a:r>
            <a:r>
              <a:rPr lang="en-US" altLang="zh-CN" dirty="0" smtClean="0"/>
              <a:t>');#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'</a:t>
            </a:r>
            <a:r>
              <a:rPr lang="zh-CN" altLang="en-US" dirty="0" smtClean="0"/>
              <a:t>你</a:t>
            </a:r>
            <a:r>
              <a:rPr lang="en-US" altLang="zh-CN" dirty="0" smtClean="0"/>
              <a:t>'  </a:t>
            </a:r>
            <a:r>
              <a:rPr lang="zh-CN" altLang="en-US" dirty="0" smtClean="0"/>
              <a:t>替换成  </a:t>
            </a:r>
            <a:r>
              <a:rPr lang="en-US" altLang="zh-CN" dirty="0" smtClean="0"/>
              <a:t>'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SELECT SUBSTR('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我爱你</a:t>
            </a:r>
            <a:r>
              <a:rPr lang="en-US" altLang="zh-CN" dirty="0" smtClean="0"/>
              <a:t>',4,3);	#</a:t>
            </a:r>
            <a:r>
              <a:rPr lang="zh-CN" altLang="en-US" dirty="0" smtClean="0"/>
              <a:t>截取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从哪个位置开始截取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截取长度	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815754" y="1078772"/>
            <a:ext cx="3376246" cy="185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2471" y="1745629"/>
            <a:ext cx="902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6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2331</Words>
  <Application>Microsoft Office PowerPoint</Application>
  <PresentationFormat>宽屏</PresentationFormat>
  <Paragraphs>642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华文新魏</vt:lpstr>
      <vt:lpstr>宋体</vt:lpstr>
      <vt:lpstr>Arial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洪苑坤</dc:creator>
  <cp:lastModifiedBy>洪苑坤</cp:lastModifiedBy>
  <cp:revision>27</cp:revision>
  <dcterms:created xsi:type="dcterms:W3CDTF">2017-01-03T03:00:03Z</dcterms:created>
  <dcterms:modified xsi:type="dcterms:W3CDTF">2017-01-03T04:02:08Z</dcterms:modified>
</cp:coreProperties>
</file>