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notesMasterIdLst>
    <p:notesMasterId r:id="rId56"/>
  </p:notesMasterIdLst>
  <p:sldIdLst>
    <p:sldId id="321" r:id="rId2"/>
    <p:sldId id="291" r:id="rId3"/>
    <p:sldId id="257" r:id="rId4"/>
    <p:sldId id="260" r:id="rId5"/>
    <p:sldId id="262" r:id="rId6"/>
    <p:sldId id="264" r:id="rId7"/>
    <p:sldId id="266" r:id="rId8"/>
    <p:sldId id="267" r:id="rId9"/>
    <p:sldId id="269" r:id="rId10"/>
    <p:sldId id="271" r:id="rId11"/>
    <p:sldId id="273" r:id="rId12"/>
    <p:sldId id="274" r:id="rId13"/>
    <p:sldId id="277" r:id="rId14"/>
    <p:sldId id="278" r:id="rId15"/>
    <p:sldId id="280" r:id="rId16"/>
    <p:sldId id="281" r:id="rId17"/>
    <p:sldId id="282" r:id="rId18"/>
    <p:sldId id="283" r:id="rId19"/>
    <p:sldId id="284" r:id="rId20"/>
    <p:sldId id="285" r:id="rId21"/>
    <p:sldId id="286" r:id="rId22"/>
    <p:sldId id="287" r:id="rId23"/>
    <p:sldId id="288" r:id="rId24"/>
    <p:sldId id="289" r:id="rId25"/>
    <p:sldId id="290" r:id="rId26"/>
    <p:sldId id="292" r:id="rId27"/>
    <p:sldId id="293" r:id="rId28"/>
    <p:sldId id="294" r:id="rId29"/>
    <p:sldId id="295" r:id="rId30"/>
    <p:sldId id="296" r:id="rId31"/>
    <p:sldId id="297" r:id="rId32"/>
    <p:sldId id="298" r:id="rId33"/>
    <p:sldId id="299" r:id="rId34"/>
    <p:sldId id="300" r:id="rId35"/>
    <p:sldId id="301" r:id="rId36"/>
    <p:sldId id="302" r:id="rId37"/>
    <p:sldId id="303" r:id="rId38"/>
    <p:sldId id="304" r:id="rId39"/>
    <p:sldId id="305" r:id="rId40"/>
    <p:sldId id="306" r:id="rId41"/>
    <p:sldId id="307" r:id="rId42"/>
    <p:sldId id="308" r:id="rId43"/>
    <p:sldId id="309" r:id="rId44"/>
    <p:sldId id="310" r:id="rId45"/>
    <p:sldId id="311" r:id="rId46"/>
    <p:sldId id="312" r:id="rId47"/>
    <p:sldId id="313" r:id="rId48"/>
    <p:sldId id="314" r:id="rId49"/>
    <p:sldId id="315" r:id="rId50"/>
    <p:sldId id="316" r:id="rId51"/>
    <p:sldId id="317" r:id="rId52"/>
    <p:sldId id="318" r:id="rId53"/>
    <p:sldId id="319" r:id="rId54"/>
    <p:sldId id="320" r:id="rId5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790" autoAdjust="0"/>
  </p:normalViewPr>
  <p:slideViewPr>
    <p:cSldViewPr snapToGrid="0">
      <p:cViewPr varScale="1">
        <p:scale>
          <a:sx n="59" d="100"/>
          <a:sy n="59" d="100"/>
        </p:scale>
        <p:origin x="4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D01ED6-D8A7-4024-85CB-53D392D76CA0}" type="datetimeFigureOut">
              <a:rPr lang="zh-CN" altLang="en-US" smtClean="0"/>
              <a:t>2017/1/2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47FEC6-7F07-40EC-8D45-D33D050AB5FC}" type="slidenum">
              <a:rPr lang="zh-CN" altLang="en-US" smtClean="0"/>
              <a:t>‹#›</a:t>
            </a:fld>
            <a:endParaRPr lang="zh-CN" altLang="en-US"/>
          </a:p>
        </p:txBody>
      </p:sp>
    </p:spTree>
    <p:extLst>
      <p:ext uri="{BB962C8B-B14F-4D97-AF65-F5344CB8AC3E}">
        <p14:creationId xmlns:p14="http://schemas.microsoft.com/office/powerpoint/2010/main" val="4028066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947FEC6-7F07-40EC-8D45-D33D050AB5FC}" type="slidenum">
              <a:rPr lang="zh-CN" altLang="en-US" smtClean="0"/>
              <a:t>25</a:t>
            </a:fld>
            <a:endParaRPr lang="zh-CN" altLang="en-US"/>
          </a:p>
        </p:txBody>
      </p:sp>
    </p:spTree>
    <p:extLst>
      <p:ext uri="{BB962C8B-B14F-4D97-AF65-F5344CB8AC3E}">
        <p14:creationId xmlns:p14="http://schemas.microsoft.com/office/powerpoint/2010/main" val="1337741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8395D388-C5B9-41C0-97E3-1A53058E8E43}" type="datetimeFigureOut">
              <a:rPr lang="zh-CN" altLang="en-US" smtClean="0"/>
              <a:t>2017/1/2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BA1677-C7D7-4A51-9DE0-3B4F011407DF}" type="slidenum">
              <a:rPr lang="zh-CN" altLang="en-US" smtClean="0"/>
              <a:t>‹#›</a:t>
            </a:fld>
            <a:endParaRPr lang="zh-CN" altLang="en-US"/>
          </a:p>
        </p:txBody>
      </p:sp>
    </p:spTree>
    <p:extLst>
      <p:ext uri="{BB962C8B-B14F-4D97-AF65-F5344CB8AC3E}">
        <p14:creationId xmlns:p14="http://schemas.microsoft.com/office/powerpoint/2010/main" val="158035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395D388-C5B9-41C0-97E3-1A53058E8E43}" type="datetimeFigureOut">
              <a:rPr lang="zh-CN" altLang="en-US" smtClean="0"/>
              <a:t>2017/1/2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BA1677-C7D7-4A51-9DE0-3B4F011407DF}" type="slidenum">
              <a:rPr lang="zh-CN" altLang="en-US" smtClean="0"/>
              <a:t>‹#›</a:t>
            </a:fld>
            <a:endParaRPr lang="zh-CN" altLang="en-US"/>
          </a:p>
        </p:txBody>
      </p:sp>
    </p:spTree>
    <p:extLst>
      <p:ext uri="{BB962C8B-B14F-4D97-AF65-F5344CB8AC3E}">
        <p14:creationId xmlns:p14="http://schemas.microsoft.com/office/powerpoint/2010/main" val="1278064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395D388-C5B9-41C0-97E3-1A53058E8E43}" type="datetimeFigureOut">
              <a:rPr lang="zh-CN" altLang="en-US" smtClean="0"/>
              <a:t>2017/1/2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BA1677-C7D7-4A51-9DE0-3B4F011407DF}"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03670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395D388-C5B9-41C0-97E3-1A53058E8E43}" type="datetimeFigureOut">
              <a:rPr lang="zh-CN" altLang="en-US" smtClean="0"/>
              <a:t>2017/1/2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BA1677-C7D7-4A51-9DE0-3B4F011407DF}" type="slidenum">
              <a:rPr lang="zh-CN" altLang="en-US" smtClean="0"/>
              <a:t>‹#›</a:t>
            </a:fld>
            <a:endParaRPr lang="zh-CN" altLang="en-US"/>
          </a:p>
        </p:txBody>
      </p:sp>
    </p:spTree>
    <p:extLst>
      <p:ext uri="{BB962C8B-B14F-4D97-AF65-F5344CB8AC3E}">
        <p14:creationId xmlns:p14="http://schemas.microsoft.com/office/powerpoint/2010/main" val="35943026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395D388-C5B9-41C0-97E3-1A53058E8E43}" type="datetimeFigureOut">
              <a:rPr lang="zh-CN" altLang="en-US" smtClean="0"/>
              <a:t>2017/1/2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BA1677-C7D7-4A51-9DE0-3B4F011407DF}"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055071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395D388-C5B9-41C0-97E3-1A53058E8E43}" type="datetimeFigureOut">
              <a:rPr lang="zh-CN" altLang="en-US" smtClean="0"/>
              <a:t>2017/1/2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BA1677-C7D7-4A51-9DE0-3B4F011407DF}" type="slidenum">
              <a:rPr lang="zh-CN" altLang="en-US" smtClean="0"/>
              <a:t>‹#›</a:t>
            </a:fld>
            <a:endParaRPr lang="zh-CN" altLang="en-US"/>
          </a:p>
        </p:txBody>
      </p:sp>
    </p:spTree>
    <p:extLst>
      <p:ext uri="{BB962C8B-B14F-4D97-AF65-F5344CB8AC3E}">
        <p14:creationId xmlns:p14="http://schemas.microsoft.com/office/powerpoint/2010/main" val="1132658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395D388-C5B9-41C0-97E3-1A53058E8E43}" type="datetimeFigureOut">
              <a:rPr lang="zh-CN" altLang="en-US" smtClean="0"/>
              <a:t>2017/1/2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BA1677-C7D7-4A51-9DE0-3B4F011407DF}" type="slidenum">
              <a:rPr lang="zh-CN" altLang="en-US" smtClean="0"/>
              <a:t>‹#›</a:t>
            </a:fld>
            <a:endParaRPr lang="zh-CN" altLang="en-US"/>
          </a:p>
        </p:txBody>
      </p:sp>
    </p:spTree>
    <p:extLst>
      <p:ext uri="{BB962C8B-B14F-4D97-AF65-F5344CB8AC3E}">
        <p14:creationId xmlns:p14="http://schemas.microsoft.com/office/powerpoint/2010/main" val="27199986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395D388-C5B9-41C0-97E3-1A53058E8E43}" type="datetimeFigureOut">
              <a:rPr lang="zh-CN" altLang="en-US" smtClean="0"/>
              <a:t>2017/1/2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BA1677-C7D7-4A51-9DE0-3B4F011407DF}" type="slidenum">
              <a:rPr lang="zh-CN" altLang="en-US" smtClean="0"/>
              <a:t>‹#›</a:t>
            </a:fld>
            <a:endParaRPr lang="zh-CN" altLang="en-US"/>
          </a:p>
        </p:txBody>
      </p:sp>
    </p:spTree>
    <p:extLst>
      <p:ext uri="{BB962C8B-B14F-4D97-AF65-F5344CB8AC3E}">
        <p14:creationId xmlns:p14="http://schemas.microsoft.com/office/powerpoint/2010/main" val="2080972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395D388-C5B9-41C0-97E3-1A53058E8E43}" type="datetimeFigureOut">
              <a:rPr lang="zh-CN" altLang="en-US" smtClean="0"/>
              <a:t>2017/1/2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BA1677-C7D7-4A51-9DE0-3B4F011407DF}" type="slidenum">
              <a:rPr lang="zh-CN" altLang="en-US" smtClean="0"/>
              <a:t>‹#›</a:t>
            </a:fld>
            <a:endParaRPr lang="zh-CN" altLang="en-US"/>
          </a:p>
        </p:txBody>
      </p:sp>
    </p:spTree>
    <p:extLst>
      <p:ext uri="{BB962C8B-B14F-4D97-AF65-F5344CB8AC3E}">
        <p14:creationId xmlns:p14="http://schemas.microsoft.com/office/powerpoint/2010/main" val="593737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395D388-C5B9-41C0-97E3-1A53058E8E43}" type="datetimeFigureOut">
              <a:rPr lang="zh-CN" altLang="en-US" smtClean="0"/>
              <a:t>2017/1/2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BA1677-C7D7-4A51-9DE0-3B4F011407DF}" type="slidenum">
              <a:rPr lang="zh-CN" altLang="en-US" smtClean="0"/>
              <a:t>‹#›</a:t>
            </a:fld>
            <a:endParaRPr lang="zh-CN" altLang="en-US"/>
          </a:p>
        </p:txBody>
      </p:sp>
    </p:spTree>
    <p:extLst>
      <p:ext uri="{BB962C8B-B14F-4D97-AF65-F5344CB8AC3E}">
        <p14:creationId xmlns:p14="http://schemas.microsoft.com/office/powerpoint/2010/main" val="3914371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395D388-C5B9-41C0-97E3-1A53058E8E43}" type="datetimeFigureOut">
              <a:rPr lang="zh-CN" altLang="en-US" smtClean="0"/>
              <a:t>2017/1/2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2BA1677-C7D7-4A51-9DE0-3B4F011407DF}" type="slidenum">
              <a:rPr lang="zh-CN" altLang="en-US" smtClean="0"/>
              <a:t>‹#›</a:t>
            </a:fld>
            <a:endParaRPr lang="zh-CN" altLang="en-US"/>
          </a:p>
        </p:txBody>
      </p:sp>
    </p:spTree>
    <p:extLst>
      <p:ext uri="{BB962C8B-B14F-4D97-AF65-F5344CB8AC3E}">
        <p14:creationId xmlns:p14="http://schemas.microsoft.com/office/powerpoint/2010/main" val="770330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395D388-C5B9-41C0-97E3-1A53058E8E43}" type="datetimeFigureOut">
              <a:rPr lang="zh-CN" altLang="en-US" smtClean="0"/>
              <a:t>2017/1/2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2BA1677-C7D7-4A51-9DE0-3B4F011407DF}" type="slidenum">
              <a:rPr lang="zh-CN" altLang="en-US" smtClean="0"/>
              <a:t>‹#›</a:t>
            </a:fld>
            <a:endParaRPr lang="zh-CN" altLang="en-US"/>
          </a:p>
        </p:txBody>
      </p:sp>
    </p:spTree>
    <p:extLst>
      <p:ext uri="{BB962C8B-B14F-4D97-AF65-F5344CB8AC3E}">
        <p14:creationId xmlns:p14="http://schemas.microsoft.com/office/powerpoint/2010/main" val="3666534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395D388-C5B9-41C0-97E3-1A53058E8E43}" type="datetimeFigureOut">
              <a:rPr lang="zh-CN" altLang="en-US" smtClean="0"/>
              <a:t>2017/1/2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2BA1677-C7D7-4A51-9DE0-3B4F011407DF}" type="slidenum">
              <a:rPr lang="zh-CN" altLang="en-US" smtClean="0"/>
              <a:t>‹#›</a:t>
            </a:fld>
            <a:endParaRPr lang="zh-CN" altLang="en-US"/>
          </a:p>
        </p:txBody>
      </p:sp>
    </p:spTree>
    <p:extLst>
      <p:ext uri="{BB962C8B-B14F-4D97-AF65-F5344CB8AC3E}">
        <p14:creationId xmlns:p14="http://schemas.microsoft.com/office/powerpoint/2010/main" val="577488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95D388-C5B9-41C0-97E3-1A53058E8E43}" type="datetimeFigureOut">
              <a:rPr lang="zh-CN" altLang="en-US" smtClean="0"/>
              <a:t>2017/1/2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2BA1677-C7D7-4A51-9DE0-3B4F011407DF}" type="slidenum">
              <a:rPr lang="zh-CN" altLang="en-US" smtClean="0"/>
              <a:t>‹#›</a:t>
            </a:fld>
            <a:endParaRPr lang="zh-CN" altLang="en-US"/>
          </a:p>
        </p:txBody>
      </p:sp>
    </p:spTree>
    <p:extLst>
      <p:ext uri="{BB962C8B-B14F-4D97-AF65-F5344CB8AC3E}">
        <p14:creationId xmlns:p14="http://schemas.microsoft.com/office/powerpoint/2010/main" val="2799481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395D388-C5B9-41C0-97E3-1A53058E8E43}" type="datetimeFigureOut">
              <a:rPr lang="zh-CN" altLang="en-US" smtClean="0"/>
              <a:t>2017/1/2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2BA1677-C7D7-4A51-9DE0-3B4F011407DF}" type="slidenum">
              <a:rPr lang="zh-CN" altLang="en-US" smtClean="0"/>
              <a:t>‹#›</a:t>
            </a:fld>
            <a:endParaRPr lang="zh-CN" altLang="en-US"/>
          </a:p>
        </p:txBody>
      </p:sp>
    </p:spTree>
    <p:extLst>
      <p:ext uri="{BB962C8B-B14F-4D97-AF65-F5344CB8AC3E}">
        <p14:creationId xmlns:p14="http://schemas.microsoft.com/office/powerpoint/2010/main" val="1607951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395D388-C5B9-41C0-97E3-1A53058E8E43}" type="datetimeFigureOut">
              <a:rPr lang="zh-CN" altLang="en-US" smtClean="0"/>
              <a:t>2017/1/2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2BA1677-C7D7-4A51-9DE0-3B4F011407DF}" type="slidenum">
              <a:rPr lang="zh-CN" altLang="en-US" smtClean="0"/>
              <a:t>‹#›</a:t>
            </a:fld>
            <a:endParaRPr lang="zh-CN" altLang="en-US"/>
          </a:p>
        </p:txBody>
      </p:sp>
    </p:spTree>
    <p:extLst>
      <p:ext uri="{BB962C8B-B14F-4D97-AF65-F5344CB8AC3E}">
        <p14:creationId xmlns:p14="http://schemas.microsoft.com/office/powerpoint/2010/main" val="1877307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395D388-C5B9-41C0-97E3-1A53058E8E43}" type="datetimeFigureOut">
              <a:rPr lang="zh-CN" altLang="en-US" smtClean="0"/>
              <a:t>2017/1/2</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2BA1677-C7D7-4A51-9DE0-3B4F011407DF}" type="slidenum">
              <a:rPr lang="zh-CN" altLang="en-US" smtClean="0"/>
              <a:t>‹#›</a:t>
            </a:fld>
            <a:endParaRPr lang="zh-CN" altLang="en-US"/>
          </a:p>
        </p:txBody>
      </p:sp>
    </p:spTree>
    <p:extLst>
      <p:ext uri="{BB962C8B-B14F-4D97-AF65-F5344CB8AC3E}">
        <p14:creationId xmlns:p14="http://schemas.microsoft.com/office/powerpoint/2010/main" val="3495877783"/>
      </p:ext>
    </p:extLst>
  </p:cSld>
  <p:clrMap bg1="dk1" tx1="lt1" bg2="dk2" tx2="lt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hyperlink" Target="https://m52099mgithub/gitskills.git" TargetMode="Externa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hyperlink" Target="https://m52099mgithub/gitskills.git" TargetMode="Externa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966142" y="1517134"/>
            <a:ext cx="5040516" cy="1015663"/>
          </a:xfrm>
          <a:prstGeom prst="rect">
            <a:avLst/>
          </a:prstGeom>
        </p:spPr>
        <p:txBody>
          <a:bodyPr wrap="square">
            <a:spAutoFit/>
          </a:bodyPr>
          <a:lstStyle/>
          <a:p>
            <a:pPr algn="ctr"/>
            <a:r>
              <a:rPr lang="en-US" altLang="zh-CN" sz="6000" b="1" dirty="0" err="1">
                <a:ln w="22225">
                  <a:solidFill>
                    <a:schemeClr val="accent2"/>
                  </a:solidFill>
                  <a:prstDash val="solid"/>
                </a:ln>
                <a:solidFill>
                  <a:schemeClr val="accent2">
                    <a:lumMod val="40000"/>
                    <a:lumOff val="60000"/>
                  </a:schemeClr>
                </a:solidFill>
                <a:latin typeface="Blackoak Std" panose="04050907060602020202" pitchFamily="82" charset="0"/>
              </a:rPr>
              <a:t>Git</a:t>
            </a:r>
            <a:endParaRPr lang="en-US" altLang="zh-CN" sz="6000" b="1" dirty="0">
              <a:ln w="22225">
                <a:solidFill>
                  <a:schemeClr val="accent2"/>
                </a:solidFill>
                <a:prstDash val="solid"/>
              </a:ln>
              <a:solidFill>
                <a:schemeClr val="accent2">
                  <a:lumMod val="40000"/>
                  <a:lumOff val="60000"/>
                </a:schemeClr>
              </a:solidFill>
              <a:latin typeface="Blackoak Std" panose="04050907060602020202" pitchFamily="82" charset="0"/>
            </a:endParaRPr>
          </a:p>
        </p:txBody>
      </p:sp>
      <p:sp>
        <p:nvSpPr>
          <p:cNvPr id="3" name="文本框 2"/>
          <p:cNvSpPr txBox="1"/>
          <p:nvPr/>
        </p:nvSpPr>
        <p:spPr>
          <a:xfrm>
            <a:off x="1003300" y="2806700"/>
            <a:ext cx="8966200" cy="923330"/>
          </a:xfrm>
          <a:prstGeom prst="rect">
            <a:avLst/>
          </a:prstGeom>
          <a:noFill/>
        </p:spPr>
        <p:txBody>
          <a:bodyPr wrap="square" rtlCol="0">
            <a:spAutoFit/>
          </a:bodyPr>
          <a:lstStyle/>
          <a:p>
            <a:r>
              <a:rPr lang="en-US" altLang="zh-CN" dirty="0"/>
              <a:t> </a:t>
            </a:r>
            <a:r>
              <a:rPr lang="en-US" altLang="zh-CN" dirty="0" smtClean="0"/>
              <a:t>      </a:t>
            </a:r>
            <a:r>
              <a:rPr lang="zh-CN" altLang="en-US" dirty="0" smtClean="0"/>
              <a:t>这个手册是本人根据网上廖雪峰老师的博客并根据里面的讲解自己一步步尝试完成的</a:t>
            </a:r>
            <a:r>
              <a:rPr lang="en-US" altLang="zh-CN" dirty="0" smtClean="0"/>
              <a:t>,</a:t>
            </a:r>
            <a:r>
              <a:rPr lang="zh-CN" altLang="en-US" dirty="0" smtClean="0"/>
              <a:t>内容根据自己的实际情况作了少量修改</a:t>
            </a:r>
            <a:r>
              <a:rPr lang="en-US" altLang="zh-CN" dirty="0" smtClean="0"/>
              <a:t>,</a:t>
            </a:r>
            <a:r>
              <a:rPr lang="zh-CN" altLang="en-US" dirty="0" smtClean="0"/>
              <a:t>在整个尝试过程中</a:t>
            </a:r>
            <a:r>
              <a:rPr lang="en-US" altLang="zh-CN" dirty="0" smtClean="0"/>
              <a:t>,</a:t>
            </a:r>
            <a:r>
              <a:rPr lang="zh-CN" altLang="en-US" dirty="0" smtClean="0"/>
              <a:t>老师的博客内容都是行得通的</a:t>
            </a:r>
            <a:r>
              <a:rPr lang="en-US" altLang="zh-CN" dirty="0" smtClean="0"/>
              <a:t>,</a:t>
            </a:r>
            <a:r>
              <a:rPr lang="zh-CN" altLang="en-US" dirty="0" smtClean="0"/>
              <a:t>所以学起来比较容易</a:t>
            </a:r>
            <a:r>
              <a:rPr lang="en-US" altLang="zh-CN" dirty="0" smtClean="0"/>
              <a:t>,</a:t>
            </a:r>
            <a:r>
              <a:rPr lang="zh-CN" altLang="en-US" dirty="0" smtClean="0"/>
              <a:t>非常感谢老师的分享</a:t>
            </a:r>
            <a:r>
              <a:rPr lang="en-US" altLang="zh-CN" smtClean="0"/>
              <a:t>.</a:t>
            </a:r>
            <a:endParaRPr lang="zh-CN" altLang="en-US" dirty="0"/>
          </a:p>
        </p:txBody>
      </p:sp>
    </p:spTree>
    <p:extLst>
      <p:ext uri="{BB962C8B-B14F-4D97-AF65-F5344CB8AC3E}">
        <p14:creationId xmlns:p14="http://schemas.microsoft.com/office/powerpoint/2010/main" val="2620864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978642" y="446270"/>
            <a:ext cx="1210588" cy="400110"/>
          </a:xfrm>
          <a:prstGeom prst="rect">
            <a:avLst/>
          </a:prstGeom>
          <a:noFill/>
          <a:ln>
            <a:noFill/>
          </a:ln>
        </p:spPr>
        <p:style>
          <a:lnRef idx="0">
            <a:schemeClr val="accent3"/>
          </a:lnRef>
          <a:fillRef idx="3">
            <a:schemeClr val="accent3"/>
          </a:fillRef>
          <a:effectRef idx="3">
            <a:schemeClr val="accent3"/>
          </a:effectRef>
          <a:fontRef idx="minor">
            <a:schemeClr val="lt1"/>
          </a:fontRef>
        </p:style>
        <p:txBody>
          <a:bodyPr wrap="none">
            <a:spAutoFit/>
          </a:bodyPr>
          <a:lstStyle/>
          <a:p>
            <a:pPr algn="ctr"/>
            <a:r>
              <a:rPr lang="zh-CN" altLang="en-US" sz="2000" dirty="0" smtClean="0">
                <a:solidFill>
                  <a:schemeClr val="tx1"/>
                </a:solidFill>
              </a:rPr>
              <a:t>管理修改</a:t>
            </a:r>
            <a:endParaRPr lang="zh-CN" altLang="en-US" sz="2000" dirty="0">
              <a:solidFill>
                <a:schemeClr val="tx1"/>
              </a:solidFill>
            </a:endParaRPr>
          </a:p>
        </p:txBody>
      </p:sp>
      <p:sp>
        <p:nvSpPr>
          <p:cNvPr id="3" name="矩形 2"/>
          <p:cNvSpPr/>
          <p:nvPr/>
        </p:nvSpPr>
        <p:spPr>
          <a:xfrm>
            <a:off x="736284" y="1027243"/>
            <a:ext cx="9030015" cy="5262979"/>
          </a:xfrm>
          <a:prstGeom prst="rect">
            <a:avLst/>
          </a:prstGeom>
          <a:noFill/>
          <a:ln>
            <a:noFill/>
          </a:ln>
        </p:spPr>
        <p:style>
          <a:lnRef idx="3">
            <a:schemeClr val="lt1"/>
          </a:lnRef>
          <a:fillRef idx="1">
            <a:schemeClr val="accent1"/>
          </a:fillRef>
          <a:effectRef idx="1">
            <a:schemeClr val="accent1"/>
          </a:effectRef>
          <a:fontRef idx="minor">
            <a:schemeClr val="lt1"/>
          </a:fontRef>
        </p:style>
        <p:txBody>
          <a:bodyPr wrap="square">
            <a:spAutoFit/>
          </a:bodyPr>
          <a:lstStyle/>
          <a:p>
            <a:pPr lvl="0"/>
            <a:r>
              <a:rPr kumimoji="0" lang="en-US" altLang="zh-CN" sz="1600" b="0" i="0" u="none" strike="noStrike" cap="none" normalizeH="0" baseline="0" dirty="0" smtClean="0">
                <a:ln>
                  <a:noFill/>
                </a:ln>
                <a:solidFill>
                  <a:schemeClr val="tx1"/>
                </a:solidFill>
                <a:effectLst/>
                <a:latin typeface="+mn-ea"/>
                <a:cs typeface="Consolas" panose="020B0609020204030204" pitchFamily="49" charset="0"/>
              </a:rPr>
              <a:t>	</a:t>
            </a:r>
            <a:r>
              <a:rPr lang="zh-CN" altLang="zh-CN" sz="1600" dirty="0">
                <a:solidFill>
                  <a:srgbClr val="008080"/>
                </a:solidFill>
                <a:latin typeface="+mn-ea"/>
                <a:cs typeface="Consolas" panose="020B0609020204030204" pitchFamily="49" charset="0"/>
              </a:rPr>
              <a:t>$</a:t>
            </a:r>
            <a:r>
              <a:rPr kumimoji="0" lang="zh-CN" altLang="zh-CN" sz="1600" b="0" i="0" u="none" strike="noStrike" cap="none" normalizeH="0" baseline="0" dirty="0" smtClean="0">
                <a:ln>
                  <a:noFill/>
                </a:ln>
                <a:solidFill>
                  <a:schemeClr val="tx1"/>
                </a:solidFill>
                <a:effectLst/>
                <a:latin typeface="+mn-ea"/>
                <a:cs typeface="Consolas" panose="020B0609020204030204" pitchFamily="49" charset="0"/>
              </a:rPr>
              <a:t> </a:t>
            </a:r>
            <a:r>
              <a:rPr kumimoji="0" lang="zh-CN" altLang="zh-CN" sz="1600" b="0" i="0" u="none" strike="noStrike" cap="none" normalizeH="0" baseline="0" dirty="0" smtClean="0">
                <a:ln>
                  <a:noFill/>
                </a:ln>
                <a:solidFill>
                  <a:schemeClr val="accent1"/>
                </a:solidFill>
                <a:effectLst/>
                <a:latin typeface="+mn-ea"/>
                <a:cs typeface="Consolas" panose="020B0609020204030204" pitchFamily="49" charset="0"/>
              </a:rPr>
              <a:t>cat</a:t>
            </a:r>
            <a:r>
              <a:rPr kumimoji="0" lang="zh-CN" altLang="zh-CN" sz="1600" b="0" i="0" u="none" strike="noStrike" cap="none" normalizeH="0" baseline="0" dirty="0" smtClean="0">
                <a:ln>
                  <a:noFill/>
                </a:ln>
                <a:solidFill>
                  <a:schemeClr val="tx1"/>
                </a:solidFill>
                <a:effectLst/>
                <a:latin typeface="+mn-ea"/>
                <a:cs typeface="Consolas" panose="020B0609020204030204" pitchFamily="49" charset="0"/>
              </a:rPr>
              <a:t> readme.txt </a:t>
            </a:r>
            <a:r>
              <a:rPr kumimoji="0" lang="en-US" altLang="zh-CN" sz="1600" b="0" i="0" u="none" strike="noStrike" cap="none" normalizeH="0" baseline="0" dirty="0" smtClean="0">
                <a:ln>
                  <a:noFill/>
                </a:ln>
                <a:solidFill>
                  <a:schemeClr val="tx1"/>
                </a:solidFill>
                <a:effectLst/>
                <a:latin typeface="+mn-ea"/>
                <a:cs typeface="Consolas" panose="020B0609020204030204" pitchFamily="49" charset="0"/>
              </a:rPr>
              <a:t>---</a:t>
            </a:r>
            <a:r>
              <a:rPr kumimoji="0" lang="en-US" altLang="zh-CN" sz="1600" b="0" i="0" u="none" strike="noStrike" cap="none" normalizeH="0" baseline="0" dirty="0" smtClean="0">
                <a:ln>
                  <a:noFill/>
                </a:ln>
                <a:solidFill>
                  <a:schemeClr val="tx1"/>
                </a:solidFill>
                <a:effectLst/>
                <a:latin typeface="+mn-ea"/>
                <a:cs typeface="Consolas" panose="020B0609020204030204" pitchFamily="49" charset="0"/>
                <a:sym typeface="Wingdings" panose="05000000000000000000" pitchFamily="2" charset="2"/>
              </a:rPr>
              <a:t></a:t>
            </a:r>
            <a:r>
              <a:rPr kumimoji="0" lang="zh-CN" altLang="en-US" sz="1600" b="0" i="0" u="none" strike="noStrike" cap="none" normalizeH="0" baseline="0" dirty="0" smtClean="0">
                <a:ln>
                  <a:noFill/>
                </a:ln>
                <a:solidFill>
                  <a:schemeClr val="tx1"/>
                </a:solidFill>
                <a:effectLst/>
                <a:latin typeface="+mn-ea"/>
                <a:cs typeface="Consolas" panose="020B0609020204030204" pitchFamily="49" charset="0"/>
                <a:sym typeface="Wingdings" panose="05000000000000000000" pitchFamily="2" charset="2"/>
              </a:rPr>
              <a:t>查看</a:t>
            </a:r>
            <a:r>
              <a:rPr kumimoji="0" lang="en-US" altLang="zh-CN" sz="1600" b="0" i="0" u="none" strike="noStrike" cap="none" normalizeH="0" baseline="0" dirty="0" smtClean="0">
                <a:ln>
                  <a:noFill/>
                </a:ln>
                <a:solidFill>
                  <a:schemeClr val="tx1"/>
                </a:solidFill>
                <a:effectLst/>
                <a:latin typeface="+mn-ea"/>
                <a:cs typeface="Consolas" panose="020B0609020204030204" pitchFamily="49" charset="0"/>
                <a:sym typeface="Wingdings" panose="05000000000000000000" pitchFamily="2" charset="2"/>
              </a:rPr>
              <a:t>readme.txt</a:t>
            </a:r>
            <a:r>
              <a:rPr kumimoji="0" lang="zh-CN" altLang="en-US" sz="1600" b="0" i="0" u="none" strike="noStrike" cap="none" normalizeH="0" baseline="0" dirty="0" smtClean="0">
                <a:ln>
                  <a:noFill/>
                </a:ln>
                <a:solidFill>
                  <a:schemeClr val="tx1"/>
                </a:solidFill>
                <a:effectLst/>
                <a:latin typeface="+mn-ea"/>
                <a:cs typeface="Consolas" panose="020B0609020204030204" pitchFamily="49" charset="0"/>
                <a:sym typeface="Wingdings" panose="05000000000000000000" pitchFamily="2" charset="2"/>
              </a:rPr>
              <a:t>文件当前内容</a:t>
            </a:r>
            <a:endParaRPr kumimoji="0" lang="en-US" altLang="zh-CN" sz="1600" b="0" i="0" u="none" strike="noStrike" cap="none" normalizeH="0" baseline="0" dirty="0" smtClean="0">
              <a:ln>
                <a:noFill/>
              </a:ln>
              <a:solidFill>
                <a:schemeClr val="tx1"/>
              </a:solidFill>
              <a:effectLst/>
              <a:latin typeface="+mn-ea"/>
              <a:cs typeface="Consolas" panose="020B0609020204030204" pitchFamily="49" charset="0"/>
            </a:endParaRPr>
          </a:p>
          <a:p>
            <a:pPr lvl="0"/>
            <a:r>
              <a:rPr kumimoji="0" lang="zh-CN" altLang="zh-CN" sz="1600" b="0" i="0" u="none" strike="noStrike" cap="none" normalizeH="0" baseline="0" dirty="0" smtClean="0">
                <a:ln>
                  <a:noFill/>
                </a:ln>
                <a:solidFill>
                  <a:schemeClr val="tx1"/>
                </a:solidFill>
                <a:effectLst/>
                <a:latin typeface="+mn-ea"/>
                <a:cs typeface="Consolas" panose="020B0609020204030204" pitchFamily="49" charset="0"/>
              </a:rPr>
              <a:t>Git </a:t>
            </a:r>
            <a:r>
              <a:rPr kumimoji="0" lang="zh-CN" altLang="zh-CN" sz="1600" b="1" i="0" u="none" strike="noStrike" cap="none" normalizeH="0" baseline="0" dirty="0" smtClean="0">
                <a:ln>
                  <a:noFill/>
                </a:ln>
                <a:solidFill>
                  <a:schemeClr val="tx1"/>
                </a:solidFill>
                <a:effectLst/>
                <a:latin typeface="+mn-ea"/>
                <a:cs typeface="Consolas" panose="020B0609020204030204" pitchFamily="49" charset="0"/>
              </a:rPr>
              <a:t>is</a:t>
            </a:r>
            <a:r>
              <a:rPr kumimoji="0" lang="zh-CN" altLang="zh-CN" sz="1600" b="0" i="0" u="none" strike="noStrike" cap="none" normalizeH="0" baseline="0" dirty="0" smtClean="0">
                <a:ln>
                  <a:noFill/>
                </a:ln>
                <a:solidFill>
                  <a:schemeClr val="tx1"/>
                </a:solidFill>
                <a:effectLst/>
                <a:latin typeface="+mn-ea"/>
                <a:cs typeface="Consolas" panose="020B0609020204030204" pitchFamily="49" charset="0"/>
              </a:rPr>
              <a:t> a distributed version control system. </a:t>
            </a:r>
            <a:endParaRPr kumimoji="0" lang="en-US" altLang="zh-CN" sz="1600" b="0" i="0" u="none" strike="noStrike" cap="none" normalizeH="0" baseline="0" dirty="0" smtClean="0">
              <a:ln>
                <a:noFill/>
              </a:ln>
              <a:solidFill>
                <a:schemeClr val="tx1"/>
              </a:solidFill>
              <a:effectLst/>
              <a:latin typeface="+mn-ea"/>
              <a:cs typeface="Consolas" panose="020B0609020204030204" pitchFamily="49" charset="0"/>
            </a:endParaRPr>
          </a:p>
          <a:p>
            <a:pPr lvl="0"/>
            <a:r>
              <a:rPr kumimoji="0" lang="zh-CN" altLang="zh-CN" sz="1600" b="0" i="0" u="none" strike="noStrike" cap="none" normalizeH="0" baseline="0" dirty="0" smtClean="0">
                <a:ln>
                  <a:noFill/>
                </a:ln>
                <a:solidFill>
                  <a:schemeClr val="tx1"/>
                </a:solidFill>
                <a:effectLst/>
                <a:latin typeface="+mn-ea"/>
                <a:cs typeface="Consolas" panose="020B0609020204030204" pitchFamily="49" charset="0"/>
              </a:rPr>
              <a:t>Git </a:t>
            </a:r>
            <a:r>
              <a:rPr kumimoji="0" lang="zh-CN" altLang="zh-CN" sz="1600" b="1" i="0" u="none" strike="noStrike" cap="none" normalizeH="0" baseline="0" dirty="0" smtClean="0">
                <a:ln>
                  <a:noFill/>
                </a:ln>
                <a:solidFill>
                  <a:schemeClr val="tx1"/>
                </a:solidFill>
                <a:effectLst/>
                <a:latin typeface="+mn-ea"/>
                <a:cs typeface="Consolas" panose="020B0609020204030204" pitchFamily="49" charset="0"/>
              </a:rPr>
              <a:t>is</a:t>
            </a:r>
            <a:r>
              <a:rPr kumimoji="0" lang="zh-CN" altLang="zh-CN" sz="1600" b="0" i="0" u="none" strike="noStrike" cap="none" normalizeH="0" baseline="0" dirty="0" smtClean="0">
                <a:ln>
                  <a:noFill/>
                </a:ln>
                <a:solidFill>
                  <a:schemeClr val="tx1"/>
                </a:solidFill>
                <a:effectLst/>
                <a:latin typeface="+mn-ea"/>
                <a:cs typeface="Consolas" panose="020B0609020204030204" pitchFamily="49" charset="0"/>
              </a:rPr>
              <a:t> free software distributed under the GPL. </a:t>
            </a:r>
            <a:endParaRPr kumimoji="0" lang="en-US" altLang="zh-CN" sz="1600" b="0" i="0" u="none" strike="noStrike" cap="none" normalizeH="0" baseline="0" dirty="0" smtClean="0">
              <a:ln>
                <a:noFill/>
              </a:ln>
              <a:solidFill>
                <a:schemeClr val="tx1"/>
              </a:solidFill>
              <a:effectLst/>
              <a:latin typeface="+mn-ea"/>
              <a:cs typeface="Consolas" panose="020B0609020204030204" pitchFamily="49" charset="0"/>
            </a:endParaRPr>
          </a:p>
          <a:p>
            <a:pPr lvl="0"/>
            <a:r>
              <a:rPr kumimoji="0" lang="zh-CN" altLang="zh-CN" sz="1600" b="0" i="0" u="none" strike="noStrike" cap="none" normalizeH="0" baseline="0" dirty="0" smtClean="0">
                <a:ln>
                  <a:noFill/>
                </a:ln>
                <a:solidFill>
                  <a:schemeClr val="tx1"/>
                </a:solidFill>
                <a:effectLst/>
                <a:latin typeface="+mn-ea"/>
                <a:cs typeface="Consolas" panose="020B0609020204030204" pitchFamily="49" charset="0"/>
              </a:rPr>
              <a:t>Git has a mutable index called stage. </a:t>
            </a:r>
            <a:endParaRPr kumimoji="0" lang="en-US" altLang="zh-CN" sz="1600" b="0" i="0" u="none" strike="noStrike" cap="none" normalizeH="0" baseline="0" dirty="0" smtClean="0">
              <a:ln>
                <a:noFill/>
              </a:ln>
              <a:solidFill>
                <a:schemeClr val="tx1"/>
              </a:solidFill>
              <a:effectLst/>
              <a:latin typeface="+mn-ea"/>
              <a:cs typeface="Consolas" panose="020B0609020204030204" pitchFamily="49" charset="0"/>
            </a:endParaRPr>
          </a:p>
          <a:p>
            <a:pPr lvl="0"/>
            <a:r>
              <a:rPr kumimoji="0" lang="zh-CN" altLang="en-US" sz="1600" b="0" i="0" u="none" strike="noStrike" cap="none" normalizeH="0" baseline="0" dirty="0" smtClean="0">
                <a:ln>
                  <a:noFill/>
                </a:ln>
                <a:solidFill>
                  <a:schemeClr val="tx1"/>
                </a:solidFill>
                <a:effectLst/>
                <a:latin typeface="+mn-ea"/>
                <a:cs typeface="Consolas" panose="020B0609020204030204" pitchFamily="49" charset="0"/>
              </a:rPr>
              <a:t>接着做如下修改</a:t>
            </a:r>
            <a:endParaRPr kumimoji="0" lang="en-US" altLang="zh-CN" sz="1600" b="0" i="0" u="none" strike="noStrike" cap="none" normalizeH="0" baseline="0" dirty="0" smtClean="0">
              <a:ln>
                <a:noFill/>
              </a:ln>
              <a:solidFill>
                <a:schemeClr val="tx1"/>
              </a:solidFill>
              <a:effectLst/>
              <a:latin typeface="+mn-ea"/>
              <a:cs typeface="Consolas" panose="020B0609020204030204" pitchFamily="49" charset="0"/>
            </a:endParaRPr>
          </a:p>
          <a:p>
            <a:pPr lvl="0"/>
            <a:r>
              <a:rPr kumimoji="0" lang="zh-CN" altLang="zh-CN" sz="1600" b="0" i="0" u="none" strike="noStrike" cap="none" normalizeH="0" baseline="0" dirty="0" smtClean="0">
                <a:ln>
                  <a:noFill/>
                </a:ln>
                <a:solidFill>
                  <a:schemeClr val="tx1"/>
                </a:solidFill>
                <a:effectLst/>
                <a:latin typeface="+mn-ea"/>
                <a:cs typeface="Consolas" panose="020B0609020204030204" pitchFamily="49" charset="0"/>
              </a:rPr>
              <a:t>Git tracks changes.</a:t>
            </a:r>
            <a:r>
              <a:rPr kumimoji="0" lang="zh-CN" altLang="zh-CN" sz="1600" b="0" i="0" u="none" strike="noStrike" cap="none" normalizeH="0" baseline="0" dirty="0" smtClean="0">
                <a:ln>
                  <a:noFill/>
                </a:ln>
                <a:solidFill>
                  <a:schemeClr val="tx1"/>
                </a:solidFill>
                <a:effectLst/>
                <a:latin typeface="+mn-ea"/>
              </a:rPr>
              <a:t> </a:t>
            </a:r>
            <a:endParaRPr kumimoji="0" lang="en-US" altLang="zh-CN" sz="1600" b="0" i="0" u="none" strike="noStrike" cap="none" normalizeH="0" baseline="0" dirty="0" smtClean="0">
              <a:ln>
                <a:noFill/>
              </a:ln>
              <a:solidFill>
                <a:schemeClr val="tx1"/>
              </a:solidFill>
              <a:effectLst/>
              <a:latin typeface="+mn-ea"/>
            </a:endParaRPr>
          </a:p>
          <a:p>
            <a:pPr lvl="0"/>
            <a:r>
              <a:rPr lang="en-US" altLang="zh-CN" sz="1600" dirty="0">
                <a:solidFill>
                  <a:schemeClr val="tx1"/>
                </a:solidFill>
                <a:latin typeface="+mn-ea"/>
              </a:rPr>
              <a:t> </a:t>
            </a:r>
            <a:r>
              <a:rPr lang="en-US" altLang="zh-CN" sz="1600" dirty="0" smtClean="0">
                <a:solidFill>
                  <a:schemeClr val="tx1"/>
                </a:solidFill>
                <a:latin typeface="+mn-ea"/>
              </a:rPr>
              <a:t>       </a:t>
            </a:r>
            <a:r>
              <a:rPr lang="zh-CN" altLang="en-US" sz="1600" dirty="0" smtClean="0">
                <a:solidFill>
                  <a:schemeClr val="tx1"/>
                </a:solidFill>
                <a:latin typeface="+mn-ea"/>
              </a:rPr>
              <a:t>添加</a:t>
            </a:r>
            <a:r>
              <a:rPr lang="en-US" altLang="zh-CN" sz="1600" dirty="0" smtClean="0">
                <a:solidFill>
                  <a:schemeClr val="tx1"/>
                </a:solidFill>
                <a:latin typeface="+mn-ea"/>
              </a:rPr>
              <a:t>:</a:t>
            </a:r>
            <a:endParaRPr kumimoji="0" lang="zh-CN" altLang="zh-CN" sz="1600" b="0" i="0" u="none" strike="noStrike" cap="none" normalizeH="0" baseline="0" dirty="0" smtClean="0">
              <a:ln>
                <a:noFill/>
              </a:ln>
              <a:solidFill>
                <a:schemeClr val="tx1"/>
              </a:solidFill>
              <a:effectLst/>
              <a:latin typeface="+mn-ea"/>
            </a:endParaRPr>
          </a:p>
          <a:p>
            <a:pPr lvl="1"/>
            <a:r>
              <a:rPr kumimoji="0" lang="en-US" altLang="zh-CN" sz="1600" b="0" i="0" u="none" strike="noStrike" cap="none" normalizeH="0" baseline="0" dirty="0" smtClean="0">
                <a:ln>
                  <a:noFill/>
                </a:ln>
                <a:solidFill>
                  <a:schemeClr val="tx1"/>
                </a:solidFill>
                <a:effectLst/>
                <a:latin typeface="+mn-ea"/>
                <a:cs typeface="Consolas" panose="020B0609020204030204" pitchFamily="49" charset="0"/>
              </a:rPr>
              <a:t>	</a:t>
            </a:r>
            <a:r>
              <a:rPr lang="zh-CN" altLang="zh-CN" sz="1600" dirty="0">
                <a:solidFill>
                  <a:srgbClr val="008080"/>
                </a:solidFill>
                <a:latin typeface="+mn-ea"/>
                <a:cs typeface="Consolas" panose="020B0609020204030204" pitchFamily="49" charset="0"/>
              </a:rPr>
              <a:t>$</a:t>
            </a:r>
            <a:r>
              <a:rPr kumimoji="0" lang="zh-CN" altLang="zh-CN" sz="1600" b="0" i="0" u="none" strike="noStrike" cap="none" normalizeH="0" baseline="0" dirty="0" smtClean="0">
                <a:ln>
                  <a:noFill/>
                </a:ln>
                <a:solidFill>
                  <a:schemeClr val="tx1"/>
                </a:solidFill>
                <a:effectLst/>
                <a:latin typeface="+mn-ea"/>
                <a:cs typeface="Consolas" panose="020B0609020204030204" pitchFamily="49" charset="0"/>
              </a:rPr>
              <a:t> </a:t>
            </a:r>
            <a:r>
              <a:rPr kumimoji="0" lang="zh-CN" altLang="zh-CN" sz="1600" b="0" i="0" u="none" strike="noStrike" cap="none" normalizeH="0" baseline="0" dirty="0" smtClean="0">
                <a:ln>
                  <a:noFill/>
                </a:ln>
                <a:solidFill>
                  <a:schemeClr val="accent1"/>
                </a:solidFill>
                <a:effectLst/>
                <a:latin typeface="+mn-ea"/>
                <a:cs typeface="Consolas" panose="020B0609020204030204" pitchFamily="49" charset="0"/>
              </a:rPr>
              <a:t>git add</a:t>
            </a:r>
            <a:r>
              <a:rPr kumimoji="0" lang="zh-CN" altLang="zh-CN" sz="1600" b="0" i="0" u="none" strike="noStrike" cap="none" normalizeH="0" baseline="0" dirty="0" smtClean="0">
                <a:ln>
                  <a:noFill/>
                </a:ln>
                <a:solidFill>
                  <a:schemeClr val="tx1"/>
                </a:solidFill>
                <a:effectLst/>
                <a:latin typeface="+mn-ea"/>
                <a:cs typeface="Consolas" panose="020B0609020204030204" pitchFamily="49" charset="0"/>
              </a:rPr>
              <a:t> readme.txt </a:t>
            </a:r>
            <a:endParaRPr kumimoji="0" lang="en-US" altLang="zh-CN" sz="1600" b="0" i="0" u="none" strike="noStrike" cap="none" normalizeH="0" baseline="0" dirty="0" smtClean="0">
              <a:ln>
                <a:noFill/>
              </a:ln>
              <a:solidFill>
                <a:schemeClr val="tx1"/>
              </a:solidFill>
              <a:effectLst/>
              <a:latin typeface="+mn-ea"/>
              <a:cs typeface="Consolas" panose="020B0609020204030204" pitchFamily="49" charset="0"/>
            </a:endParaRPr>
          </a:p>
          <a:p>
            <a:pPr lvl="1"/>
            <a:r>
              <a:rPr kumimoji="0" lang="en-US" altLang="zh-CN" sz="1600" b="0" i="0" u="none" strike="noStrike" cap="none" normalizeH="0" baseline="0" dirty="0" smtClean="0">
                <a:ln>
                  <a:noFill/>
                </a:ln>
                <a:solidFill>
                  <a:schemeClr val="tx1"/>
                </a:solidFill>
                <a:effectLst/>
                <a:latin typeface="+mn-ea"/>
                <a:cs typeface="Consolas" panose="020B0609020204030204" pitchFamily="49" charset="0"/>
              </a:rPr>
              <a:t>	</a:t>
            </a:r>
            <a:r>
              <a:rPr lang="zh-CN" altLang="zh-CN" sz="1600" dirty="0">
                <a:solidFill>
                  <a:srgbClr val="008080"/>
                </a:solidFill>
                <a:latin typeface="+mn-ea"/>
                <a:cs typeface="Consolas" panose="020B0609020204030204" pitchFamily="49" charset="0"/>
              </a:rPr>
              <a:t>$</a:t>
            </a:r>
            <a:r>
              <a:rPr kumimoji="0" lang="zh-CN" altLang="zh-CN" sz="1600" b="0" i="0" u="none" strike="noStrike" cap="none" normalizeH="0" baseline="0" dirty="0" smtClean="0">
                <a:ln>
                  <a:noFill/>
                </a:ln>
                <a:solidFill>
                  <a:schemeClr val="tx1"/>
                </a:solidFill>
                <a:effectLst/>
                <a:latin typeface="+mn-ea"/>
                <a:cs typeface="Consolas" panose="020B0609020204030204" pitchFamily="49" charset="0"/>
              </a:rPr>
              <a:t> </a:t>
            </a:r>
            <a:r>
              <a:rPr kumimoji="0" lang="zh-CN" altLang="zh-CN" sz="1600" b="0" i="0" u="none" strike="noStrike" cap="none" normalizeH="0" baseline="0" dirty="0" smtClean="0">
                <a:ln>
                  <a:noFill/>
                </a:ln>
                <a:solidFill>
                  <a:schemeClr val="accent1"/>
                </a:solidFill>
                <a:effectLst/>
                <a:latin typeface="+mn-ea"/>
                <a:cs typeface="Consolas" panose="020B0609020204030204" pitchFamily="49" charset="0"/>
              </a:rPr>
              <a:t>git status</a:t>
            </a:r>
            <a:r>
              <a:rPr kumimoji="0" lang="zh-CN" altLang="zh-CN" sz="1600" b="0" i="0" u="none" strike="noStrike" cap="none" normalizeH="0" baseline="0" dirty="0" smtClean="0">
                <a:ln>
                  <a:noFill/>
                </a:ln>
                <a:solidFill>
                  <a:schemeClr val="accent1"/>
                </a:solidFill>
                <a:effectLst/>
                <a:latin typeface="+mn-ea"/>
              </a:rPr>
              <a:t> </a:t>
            </a:r>
            <a:endParaRPr lang="en-US" altLang="zh-CN" sz="3200" dirty="0">
              <a:solidFill>
                <a:schemeClr val="accent1"/>
              </a:solidFill>
            </a:endParaRPr>
          </a:p>
          <a:p>
            <a:r>
              <a:rPr lang="zh-CN" altLang="en-US" sz="1600" dirty="0" smtClean="0">
                <a:latin typeface="+mn-ea"/>
              </a:rPr>
              <a:t>再修改</a:t>
            </a:r>
            <a:r>
              <a:rPr lang="en-US" altLang="zh-CN" sz="1600" dirty="0" smtClean="0">
                <a:latin typeface="+mn-ea"/>
              </a:rPr>
              <a:t>readme.txt</a:t>
            </a:r>
            <a:r>
              <a:rPr lang="zh-CN" altLang="en-US" sz="1600" dirty="0" smtClean="0">
                <a:latin typeface="+mn-ea"/>
              </a:rPr>
              <a:t>：</a:t>
            </a:r>
            <a:endParaRPr lang="en-US" altLang="zh-CN" sz="1600" dirty="0" smtClean="0">
              <a:latin typeface="+mn-ea"/>
            </a:endParaRPr>
          </a:p>
          <a:p>
            <a:r>
              <a:rPr lang="en-US" altLang="zh-CN" sz="1600" dirty="0" smtClean="0">
                <a:latin typeface="+mn-ea"/>
              </a:rPr>
              <a:t>	</a:t>
            </a:r>
            <a:r>
              <a:rPr lang="en-US" altLang="zh-CN" sz="1600" dirty="0">
                <a:solidFill>
                  <a:srgbClr val="008080"/>
                </a:solidFill>
                <a:latin typeface="+mn-ea"/>
                <a:cs typeface="Consolas" panose="020B0609020204030204" pitchFamily="49" charset="0"/>
              </a:rPr>
              <a:t>$</a:t>
            </a:r>
            <a:r>
              <a:rPr lang="en-US" altLang="zh-CN" sz="1600" dirty="0" smtClean="0">
                <a:solidFill>
                  <a:schemeClr val="accent1"/>
                </a:solidFill>
                <a:latin typeface="+mn-ea"/>
              </a:rPr>
              <a:t> cat </a:t>
            </a:r>
            <a:r>
              <a:rPr lang="en-US" altLang="zh-CN" sz="1600" dirty="0" smtClean="0">
                <a:latin typeface="+mn-ea"/>
              </a:rPr>
              <a:t>readme.txt </a:t>
            </a:r>
          </a:p>
          <a:p>
            <a:r>
              <a:rPr lang="en-US" altLang="zh-CN" sz="1600" dirty="0" err="1" smtClean="0">
                <a:latin typeface="+mn-ea"/>
              </a:rPr>
              <a:t>Git</a:t>
            </a:r>
            <a:r>
              <a:rPr lang="en-US" altLang="zh-CN" sz="1600" dirty="0" smtClean="0">
                <a:latin typeface="+mn-ea"/>
              </a:rPr>
              <a:t> is a distributed version control system.</a:t>
            </a:r>
          </a:p>
          <a:p>
            <a:r>
              <a:rPr lang="en-US" altLang="zh-CN" sz="1600" dirty="0" err="1" smtClean="0">
                <a:latin typeface="+mn-ea"/>
              </a:rPr>
              <a:t>Git</a:t>
            </a:r>
            <a:r>
              <a:rPr lang="en-US" altLang="zh-CN" sz="1600" dirty="0" smtClean="0">
                <a:latin typeface="+mn-ea"/>
              </a:rPr>
              <a:t> is free software distributed under the GPL.</a:t>
            </a:r>
          </a:p>
          <a:p>
            <a:r>
              <a:rPr lang="en-US" altLang="zh-CN" sz="1600" dirty="0" err="1" smtClean="0">
                <a:latin typeface="+mn-ea"/>
              </a:rPr>
              <a:t>Git</a:t>
            </a:r>
            <a:r>
              <a:rPr lang="en-US" altLang="zh-CN" sz="1600" dirty="0" smtClean="0">
                <a:latin typeface="+mn-ea"/>
              </a:rPr>
              <a:t> has a mutable index called stage.</a:t>
            </a:r>
          </a:p>
          <a:p>
            <a:r>
              <a:rPr lang="en-US" altLang="zh-CN" sz="1600" dirty="0" err="1" smtClean="0">
                <a:latin typeface="+mn-ea"/>
              </a:rPr>
              <a:t>Git</a:t>
            </a:r>
            <a:r>
              <a:rPr lang="en-US" altLang="zh-CN" sz="1600" dirty="0" smtClean="0">
                <a:latin typeface="+mn-ea"/>
              </a:rPr>
              <a:t> tracks changes of files.</a:t>
            </a:r>
            <a:endParaRPr lang="zh-CN" altLang="en-US" sz="1600" dirty="0" smtClean="0">
              <a:latin typeface="+mn-ea"/>
            </a:endParaRPr>
          </a:p>
          <a:p>
            <a:pPr lvl="1"/>
            <a:r>
              <a:rPr kumimoji="0" lang="zh-CN" altLang="en-US" sz="1600" b="0" i="0" u="none" strike="noStrike" cap="none" normalizeH="0" baseline="0" dirty="0" smtClean="0">
                <a:ln>
                  <a:noFill/>
                </a:ln>
                <a:solidFill>
                  <a:schemeClr val="tx1"/>
                </a:solidFill>
                <a:effectLst/>
                <a:latin typeface="+mn-ea"/>
              </a:rPr>
              <a:t>提交</a:t>
            </a:r>
            <a:r>
              <a:rPr kumimoji="0" lang="en-US" altLang="zh-CN" sz="1600" b="0" i="0" u="none" strike="noStrike" cap="none" normalizeH="0" baseline="0" dirty="0" smtClean="0">
                <a:ln>
                  <a:noFill/>
                </a:ln>
                <a:solidFill>
                  <a:schemeClr val="tx1"/>
                </a:solidFill>
                <a:effectLst/>
                <a:latin typeface="+mn-ea"/>
              </a:rPr>
              <a:t>:</a:t>
            </a:r>
          </a:p>
          <a:p>
            <a:pPr lvl="1"/>
            <a:r>
              <a:rPr kumimoji="0" lang="en-US" altLang="zh-CN" sz="1600" b="0" i="0" u="none" strike="noStrike" cap="none" normalizeH="0" baseline="0" dirty="0" smtClean="0">
                <a:ln>
                  <a:noFill/>
                </a:ln>
                <a:solidFill>
                  <a:schemeClr val="tx1"/>
                </a:solidFill>
                <a:effectLst/>
                <a:latin typeface="+mn-ea"/>
              </a:rPr>
              <a:t>	*(</a:t>
            </a:r>
            <a:r>
              <a:rPr kumimoji="0" lang="zh-CN" altLang="en-US" sz="1600" b="0" i="0" u="none" strike="noStrike" cap="none" normalizeH="0" baseline="0" dirty="0" smtClean="0">
                <a:ln>
                  <a:noFill/>
                </a:ln>
                <a:solidFill>
                  <a:schemeClr val="tx1"/>
                </a:solidFill>
                <a:effectLst/>
                <a:latin typeface="+mn-ea"/>
              </a:rPr>
              <a:t>这里特别注意</a:t>
            </a:r>
            <a:r>
              <a:rPr kumimoji="0" lang="en-US" altLang="zh-CN" sz="1600" b="0" i="0" u="none" strike="noStrike" cap="none" normalizeH="0" baseline="0" dirty="0" smtClean="0">
                <a:ln>
                  <a:noFill/>
                </a:ln>
                <a:solidFill>
                  <a:schemeClr val="tx1"/>
                </a:solidFill>
                <a:effectLst/>
                <a:latin typeface="+mn-ea"/>
              </a:rPr>
              <a:t>,</a:t>
            </a:r>
            <a:r>
              <a:rPr kumimoji="0" lang="zh-CN" altLang="en-US" sz="1600" b="0" i="0" u="none" strike="noStrike" cap="none" normalizeH="0" baseline="0" dirty="0" smtClean="0">
                <a:ln>
                  <a:noFill/>
                </a:ln>
                <a:solidFill>
                  <a:schemeClr val="tx1"/>
                </a:solidFill>
                <a:effectLst/>
                <a:latin typeface="+mn-ea"/>
              </a:rPr>
              <a:t>第二次修改没有运行</a:t>
            </a:r>
          </a:p>
          <a:p>
            <a:pPr lvl="1"/>
            <a:r>
              <a:rPr kumimoji="0" lang="zh-CN" altLang="en-US" sz="1600" b="0" i="0" u="none" strike="noStrike" cap="none" normalizeH="0" baseline="0" dirty="0" smtClean="0">
                <a:ln>
                  <a:noFill/>
                </a:ln>
                <a:solidFill>
                  <a:schemeClr val="tx1"/>
                </a:solidFill>
                <a:effectLst/>
                <a:latin typeface="+mn-ea"/>
              </a:rPr>
              <a:t>	</a:t>
            </a:r>
            <a:r>
              <a:rPr lang="en-US" altLang="zh-CN" sz="1600" dirty="0">
                <a:solidFill>
                  <a:srgbClr val="008080"/>
                </a:solidFill>
                <a:latin typeface="+mn-ea"/>
                <a:cs typeface="Consolas" panose="020B0609020204030204" pitchFamily="49" charset="0"/>
              </a:rPr>
              <a:t>$ </a:t>
            </a:r>
            <a:r>
              <a:rPr kumimoji="0" lang="en-US" altLang="zh-CN" sz="1600" b="0" i="0" u="none" strike="noStrike" cap="none" normalizeH="0" baseline="0" dirty="0" err="1" smtClean="0">
                <a:ln>
                  <a:noFill/>
                </a:ln>
                <a:solidFill>
                  <a:schemeClr val="accent1"/>
                </a:solidFill>
                <a:effectLst/>
                <a:latin typeface="+mn-ea"/>
              </a:rPr>
              <a:t>git</a:t>
            </a:r>
            <a:r>
              <a:rPr kumimoji="0" lang="en-US" altLang="zh-CN" sz="1600" b="0" i="0" u="none" strike="noStrike" cap="none" normalizeH="0" baseline="0" dirty="0" smtClean="0">
                <a:ln>
                  <a:noFill/>
                </a:ln>
                <a:solidFill>
                  <a:schemeClr val="accent1"/>
                </a:solidFill>
                <a:effectLst/>
                <a:latin typeface="+mn-ea"/>
              </a:rPr>
              <a:t> add </a:t>
            </a:r>
            <a:r>
              <a:rPr kumimoji="0" lang="en-US" altLang="zh-CN" sz="1600" b="0" i="0" u="none" strike="noStrike" cap="none" normalizeH="0" baseline="0" dirty="0" smtClean="0">
                <a:ln>
                  <a:noFill/>
                </a:ln>
                <a:solidFill>
                  <a:schemeClr val="tx1"/>
                </a:solidFill>
                <a:effectLst/>
                <a:latin typeface="+mn-ea"/>
              </a:rPr>
              <a:t>&lt;filename&gt;)</a:t>
            </a:r>
          </a:p>
          <a:p>
            <a:pPr lvl="1"/>
            <a:r>
              <a:rPr kumimoji="0" lang="en-US" altLang="zh-CN" sz="1600" b="0" i="0" u="none" strike="noStrike" cap="none" normalizeH="0" baseline="0" dirty="0" smtClean="0">
                <a:ln>
                  <a:noFill/>
                </a:ln>
                <a:solidFill>
                  <a:schemeClr val="tx1"/>
                </a:solidFill>
                <a:effectLst/>
                <a:latin typeface="+mn-ea"/>
              </a:rPr>
              <a:t>	</a:t>
            </a:r>
            <a:r>
              <a:rPr lang="en-US" altLang="zh-CN" sz="1600" dirty="0">
                <a:solidFill>
                  <a:srgbClr val="008080"/>
                </a:solidFill>
                <a:latin typeface="+mn-ea"/>
                <a:cs typeface="Consolas" panose="020B0609020204030204" pitchFamily="49" charset="0"/>
              </a:rPr>
              <a:t>$</a:t>
            </a:r>
            <a:r>
              <a:rPr kumimoji="0" lang="en-US" altLang="zh-CN" sz="1600" b="0" i="0" u="none" strike="noStrike" cap="none" normalizeH="0" baseline="0" dirty="0" smtClean="0">
                <a:ln>
                  <a:noFill/>
                </a:ln>
                <a:solidFill>
                  <a:schemeClr val="tx1"/>
                </a:solidFill>
                <a:effectLst/>
                <a:latin typeface="+mn-ea"/>
              </a:rPr>
              <a:t> </a:t>
            </a:r>
            <a:r>
              <a:rPr kumimoji="0" lang="en-US" altLang="zh-CN" sz="1600" b="0" i="0" u="none" strike="noStrike" cap="none" normalizeH="0" baseline="0" dirty="0" err="1" smtClean="0">
                <a:ln>
                  <a:noFill/>
                </a:ln>
                <a:solidFill>
                  <a:schemeClr val="accent1"/>
                </a:solidFill>
                <a:effectLst/>
                <a:latin typeface="+mn-ea"/>
              </a:rPr>
              <a:t>git</a:t>
            </a:r>
            <a:r>
              <a:rPr kumimoji="0" lang="en-US" altLang="zh-CN" sz="1600" b="0" i="0" u="none" strike="noStrike" cap="none" normalizeH="0" baseline="0" dirty="0" smtClean="0">
                <a:ln>
                  <a:noFill/>
                </a:ln>
                <a:solidFill>
                  <a:schemeClr val="accent1"/>
                </a:solidFill>
                <a:effectLst/>
                <a:latin typeface="+mn-ea"/>
              </a:rPr>
              <a:t> commit -m </a:t>
            </a:r>
            <a:r>
              <a:rPr kumimoji="0" lang="en-US" altLang="zh-CN" sz="1600" b="0" i="0" u="none" strike="noStrike" cap="none" normalizeH="0" baseline="0" dirty="0" smtClean="0">
                <a:ln>
                  <a:noFill/>
                </a:ln>
                <a:solidFill>
                  <a:schemeClr val="tx1"/>
                </a:solidFill>
                <a:effectLst/>
                <a:latin typeface="+mn-ea"/>
              </a:rPr>
              <a:t>"</a:t>
            </a:r>
            <a:r>
              <a:rPr kumimoji="0" lang="en-US" altLang="zh-CN" sz="1600" b="0" i="0" u="none" strike="noStrike" cap="none" normalizeH="0" baseline="0" dirty="0" err="1" smtClean="0">
                <a:ln>
                  <a:noFill/>
                </a:ln>
                <a:solidFill>
                  <a:schemeClr val="tx1"/>
                </a:solidFill>
                <a:effectLst/>
                <a:latin typeface="+mn-ea"/>
              </a:rPr>
              <a:t>git</a:t>
            </a:r>
            <a:r>
              <a:rPr kumimoji="0" lang="en-US" altLang="zh-CN" sz="1600" b="0" i="0" u="none" strike="noStrike" cap="none" normalizeH="0" baseline="0" dirty="0" smtClean="0">
                <a:ln>
                  <a:noFill/>
                </a:ln>
                <a:solidFill>
                  <a:schemeClr val="tx1"/>
                </a:solidFill>
                <a:effectLst/>
                <a:latin typeface="+mn-ea"/>
              </a:rPr>
              <a:t> tracks changes"</a:t>
            </a:r>
          </a:p>
          <a:p>
            <a:pPr lvl="1"/>
            <a:r>
              <a:rPr kumimoji="0" lang="en-US" altLang="zh-CN" sz="1600" b="0" i="0" u="none" strike="noStrike" cap="none" normalizeH="0" baseline="0" dirty="0" smtClean="0">
                <a:ln>
                  <a:noFill/>
                </a:ln>
                <a:solidFill>
                  <a:schemeClr val="tx1"/>
                </a:solidFill>
                <a:effectLst/>
                <a:latin typeface="+mn-ea"/>
              </a:rPr>
              <a:t>[master d4f25b6] </a:t>
            </a:r>
            <a:r>
              <a:rPr kumimoji="0" lang="en-US" altLang="zh-CN" sz="1600" b="0" i="0" u="none" strike="noStrike" cap="none" normalizeH="0" baseline="0" dirty="0" err="1" smtClean="0">
                <a:ln>
                  <a:noFill/>
                </a:ln>
                <a:solidFill>
                  <a:schemeClr val="tx1"/>
                </a:solidFill>
                <a:effectLst/>
                <a:latin typeface="+mn-ea"/>
              </a:rPr>
              <a:t>git</a:t>
            </a:r>
            <a:r>
              <a:rPr kumimoji="0" lang="en-US" altLang="zh-CN" sz="1600" b="0" i="0" u="none" strike="noStrike" cap="none" normalizeH="0" baseline="0" dirty="0" smtClean="0">
                <a:ln>
                  <a:noFill/>
                </a:ln>
                <a:solidFill>
                  <a:schemeClr val="tx1"/>
                </a:solidFill>
                <a:effectLst/>
                <a:latin typeface="+mn-ea"/>
              </a:rPr>
              <a:t> tracks changes</a:t>
            </a:r>
          </a:p>
          <a:p>
            <a:pPr lvl="1"/>
            <a:r>
              <a:rPr kumimoji="0" lang="en-US" altLang="zh-CN" sz="1600" b="0" i="0" u="none" strike="noStrike" cap="none" normalizeH="0" baseline="0" dirty="0" smtClean="0">
                <a:ln>
                  <a:noFill/>
                </a:ln>
                <a:solidFill>
                  <a:schemeClr val="tx1"/>
                </a:solidFill>
                <a:effectLst/>
                <a:latin typeface="+mn-ea"/>
              </a:rPr>
              <a:t> 1 file changed, 1 insertion(+)</a:t>
            </a:r>
            <a:endParaRPr kumimoji="0" lang="zh-CN" altLang="zh-CN" sz="1600" b="0" i="0" u="none" strike="noStrike" cap="none" normalizeH="0" baseline="0" dirty="0" smtClean="0">
              <a:ln>
                <a:noFill/>
              </a:ln>
              <a:solidFill>
                <a:schemeClr val="tx1"/>
              </a:solidFill>
              <a:effectLst/>
              <a:latin typeface="+mn-ea"/>
            </a:endParaRPr>
          </a:p>
        </p:txBody>
      </p:sp>
      <p:sp>
        <p:nvSpPr>
          <p:cNvPr id="4" name="Rectangle 1"/>
          <p:cNvSpPr>
            <a:spLocks noChangeArrowheads="1"/>
          </p:cNvSpPr>
          <p:nvPr/>
        </p:nvSpPr>
        <p:spPr bwMode="auto">
          <a:xfrm>
            <a:off x="0" y="-44509"/>
            <a:ext cx="65" cy="54621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33308" rIns="0"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44509"/>
            <a:ext cx="65" cy="54621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33308" rIns="0"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697537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05779" y="601718"/>
            <a:ext cx="8093821" cy="2800767"/>
          </a:xfrm>
          <a:prstGeom prst="rect">
            <a:avLst/>
          </a:prstGeom>
          <a:noFill/>
          <a:ln>
            <a:noFill/>
          </a:ln>
        </p:spPr>
        <p:style>
          <a:lnRef idx="3">
            <a:schemeClr val="lt1"/>
          </a:lnRef>
          <a:fillRef idx="1">
            <a:schemeClr val="accent1"/>
          </a:fillRef>
          <a:effectRef idx="1">
            <a:schemeClr val="accent1"/>
          </a:effectRef>
          <a:fontRef idx="minor">
            <a:schemeClr val="lt1"/>
          </a:fontRef>
        </p:style>
        <p:txBody>
          <a:bodyPr wrap="square">
            <a:spAutoFit/>
          </a:bodyPr>
          <a:lstStyle/>
          <a:p>
            <a:r>
              <a:rPr lang="zh-CN" altLang="en-US" sz="1600" dirty="0" smtClean="0">
                <a:solidFill>
                  <a:schemeClr val="tx1"/>
                </a:solidFill>
                <a:latin typeface="+mn-ea"/>
              </a:rPr>
              <a:t>运行</a:t>
            </a:r>
            <a:r>
              <a:rPr lang="en-US" altLang="zh-CN" sz="1600" dirty="0" smtClean="0">
                <a:solidFill>
                  <a:schemeClr val="tx1"/>
                </a:solidFill>
                <a:latin typeface="+mn-ea"/>
              </a:rPr>
              <a:t>:</a:t>
            </a:r>
          </a:p>
          <a:p>
            <a:r>
              <a:rPr lang="en-US" altLang="zh-CN" sz="1600" dirty="0" smtClean="0">
                <a:solidFill>
                  <a:srgbClr val="008080"/>
                </a:solidFill>
                <a:latin typeface="+mn-ea"/>
                <a:cs typeface="Consolas" panose="020B0609020204030204" pitchFamily="49" charset="0"/>
              </a:rPr>
              <a:t>	$</a:t>
            </a:r>
            <a:r>
              <a:rPr lang="en-US" altLang="zh-CN" sz="1600" dirty="0" smtClean="0">
                <a:solidFill>
                  <a:schemeClr val="tx1"/>
                </a:solidFill>
                <a:latin typeface="+mn-ea"/>
              </a:rPr>
              <a:t> </a:t>
            </a:r>
            <a:r>
              <a:rPr lang="en-US" altLang="zh-CN" sz="1600" dirty="0" err="1" smtClean="0">
                <a:solidFill>
                  <a:schemeClr val="tx1"/>
                </a:solidFill>
                <a:latin typeface="+mn-ea"/>
              </a:rPr>
              <a:t>git</a:t>
            </a:r>
            <a:r>
              <a:rPr lang="en-US" altLang="zh-CN" sz="1600" dirty="0" smtClean="0">
                <a:solidFill>
                  <a:schemeClr val="tx1"/>
                </a:solidFill>
                <a:latin typeface="+mn-ea"/>
              </a:rPr>
              <a:t> status</a:t>
            </a:r>
          </a:p>
          <a:p>
            <a:r>
              <a:rPr lang="zh-CN" altLang="en-US" sz="1600" dirty="0" smtClean="0">
                <a:solidFill>
                  <a:schemeClr val="tx1"/>
                </a:solidFill>
                <a:latin typeface="+mn-ea"/>
              </a:rPr>
              <a:t>会发现</a:t>
            </a:r>
            <a:r>
              <a:rPr lang="en-US" altLang="zh-CN" sz="1600" dirty="0" smtClean="0">
                <a:solidFill>
                  <a:schemeClr val="tx1"/>
                </a:solidFill>
                <a:latin typeface="+mn-ea"/>
              </a:rPr>
              <a:t>,</a:t>
            </a:r>
            <a:r>
              <a:rPr lang="zh-CN" altLang="en-US" sz="1600" dirty="0" smtClean="0">
                <a:solidFill>
                  <a:schemeClr val="tx1"/>
                </a:solidFill>
                <a:latin typeface="+mn-ea"/>
              </a:rPr>
              <a:t>第二次修改没有被提交</a:t>
            </a:r>
            <a:r>
              <a:rPr lang="en-US" altLang="zh-CN" sz="1600" dirty="0" smtClean="0">
                <a:solidFill>
                  <a:schemeClr val="tx1"/>
                </a:solidFill>
                <a:latin typeface="+mn-ea"/>
              </a:rPr>
              <a:t>,</a:t>
            </a:r>
            <a:r>
              <a:rPr lang="zh-CN" altLang="en-US" sz="1600" dirty="0" smtClean="0">
                <a:solidFill>
                  <a:schemeClr val="tx1"/>
                </a:solidFill>
                <a:latin typeface="+mn-ea"/>
              </a:rPr>
              <a:t>这是因为第二次修改没有被 </a:t>
            </a:r>
            <a:endParaRPr lang="en-US" altLang="zh-CN" sz="1600" dirty="0">
              <a:solidFill>
                <a:schemeClr val="tx1"/>
              </a:solidFill>
              <a:latin typeface="+mn-ea"/>
            </a:endParaRPr>
          </a:p>
          <a:p>
            <a:r>
              <a:rPr lang="en-US" altLang="zh-CN" sz="1600" dirty="0" smtClean="0">
                <a:solidFill>
                  <a:srgbClr val="008080"/>
                </a:solidFill>
                <a:latin typeface="+mn-ea"/>
                <a:cs typeface="Consolas" panose="020B0609020204030204" pitchFamily="49" charset="0"/>
              </a:rPr>
              <a:t>	$ </a:t>
            </a:r>
            <a:r>
              <a:rPr lang="en-US" altLang="zh-CN" sz="1600" dirty="0" err="1" smtClean="0">
                <a:solidFill>
                  <a:schemeClr val="tx1"/>
                </a:solidFill>
                <a:latin typeface="+mn-ea"/>
              </a:rPr>
              <a:t>git</a:t>
            </a:r>
            <a:r>
              <a:rPr lang="en-US" altLang="zh-CN" sz="1600" dirty="0" smtClean="0">
                <a:solidFill>
                  <a:schemeClr val="tx1"/>
                </a:solidFill>
                <a:latin typeface="+mn-ea"/>
              </a:rPr>
              <a:t> add &lt;filename&gt; </a:t>
            </a:r>
            <a:r>
              <a:rPr lang="zh-CN" altLang="en-US" sz="1600" dirty="0" smtClean="0">
                <a:solidFill>
                  <a:schemeClr val="tx1"/>
                </a:solidFill>
                <a:latin typeface="+mn-ea"/>
              </a:rPr>
              <a:t>添加到暂存区</a:t>
            </a:r>
            <a:endParaRPr lang="en-US" altLang="zh-CN" sz="1600" dirty="0" smtClean="0">
              <a:solidFill>
                <a:schemeClr val="tx1"/>
              </a:solidFill>
              <a:latin typeface="+mn-ea"/>
            </a:endParaRPr>
          </a:p>
          <a:p>
            <a:r>
              <a:rPr lang="zh-CN" altLang="en-US" sz="1600" dirty="0" smtClean="0">
                <a:solidFill>
                  <a:schemeClr val="tx1"/>
                </a:solidFill>
                <a:latin typeface="+mn-ea"/>
              </a:rPr>
              <a:t>总的来说上面的过程概括如下</a:t>
            </a:r>
            <a:r>
              <a:rPr lang="en-US" altLang="zh-CN" sz="1600" dirty="0" smtClean="0">
                <a:solidFill>
                  <a:schemeClr val="tx1"/>
                </a:solidFill>
                <a:latin typeface="+mn-ea"/>
              </a:rPr>
              <a:t>:</a:t>
            </a:r>
          </a:p>
          <a:p>
            <a:r>
              <a:rPr lang="en-US" altLang="zh-CN" sz="1600" dirty="0" smtClean="0">
                <a:solidFill>
                  <a:schemeClr val="tx1"/>
                </a:solidFill>
                <a:latin typeface="+mn-ea"/>
              </a:rPr>
              <a:t> </a:t>
            </a:r>
            <a:r>
              <a:rPr lang="zh-CN" altLang="en-US" sz="1600" dirty="0" smtClean="0">
                <a:solidFill>
                  <a:schemeClr val="tx1"/>
                </a:solidFill>
                <a:latin typeface="+mn-ea"/>
              </a:rPr>
              <a:t>第一次修改</a:t>
            </a:r>
            <a:r>
              <a:rPr lang="en-US" altLang="zh-CN" sz="1600" dirty="0" smtClean="0">
                <a:solidFill>
                  <a:schemeClr val="tx1"/>
                </a:solidFill>
                <a:latin typeface="+mn-ea"/>
              </a:rPr>
              <a:t>--</a:t>
            </a:r>
            <a:r>
              <a:rPr lang="en-US" altLang="zh-CN" sz="1600" dirty="0" smtClean="0">
                <a:solidFill>
                  <a:schemeClr val="tx1"/>
                </a:solidFill>
                <a:latin typeface="+mn-ea"/>
                <a:sym typeface="Wingdings" panose="05000000000000000000" pitchFamily="2" charset="2"/>
              </a:rPr>
              <a:t>$ </a:t>
            </a:r>
            <a:r>
              <a:rPr lang="en-US" altLang="zh-CN" sz="1600" dirty="0" err="1" smtClean="0">
                <a:solidFill>
                  <a:schemeClr val="tx1"/>
                </a:solidFill>
                <a:latin typeface="+mn-ea"/>
                <a:sym typeface="Wingdings" panose="05000000000000000000" pitchFamily="2" charset="2"/>
              </a:rPr>
              <a:t>git</a:t>
            </a:r>
            <a:r>
              <a:rPr lang="en-US" altLang="zh-CN" sz="1600" dirty="0" smtClean="0">
                <a:solidFill>
                  <a:schemeClr val="tx1"/>
                </a:solidFill>
                <a:latin typeface="+mn-ea"/>
                <a:sym typeface="Wingdings" panose="05000000000000000000" pitchFamily="2" charset="2"/>
              </a:rPr>
              <a:t> add &lt;filename&gt; -</a:t>
            </a:r>
            <a:r>
              <a:rPr lang="zh-CN" altLang="en-US" sz="1600" dirty="0" smtClean="0">
                <a:solidFill>
                  <a:schemeClr val="tx1"/>
                </a:solidFill>
                <a:latin typeface="+mn-ea"/>
                <a:sym typeface="Wingdings" panose="05000000000000000000" pitchFamily="2" charset="2"/>
              </a:rPr>
              <a:t>第二次修改</a:t>
            </a:r>
            <a:r>
              <a:rPr lang="en-US" altLang="zh-CN" sz="1600" dirty="0" smtClean="0">
                <a:solidFill>
                  <a:schemeClr val="tx1"/>
                </a:solidFill>
                <a:latin typeface="+mn-ea"/>
                <a:sym typeface="Wingdings" panose="05000000000000000000" pitchFamily="2" charset="2"/>
              </a:rPr>
              <a:t>-</a:t>
            </a:r>
          </a:p>
          <a:p>
            <a:r>
              <a:rPr lang="en-US" altLang="zh-CN" sz="1600" dirty="0">
                <a:solidFill>
                  <a:schemeClr val="tx1"/>
                </a:solidFill>
                <a:latin typeface="+mn-ea"/>
                <a:sym typeface="Wingdings" panose="05000000000000000000" pitchFamily="2" charset="2"/>
              </a:rPr>
              <a:t>	</a:t>
            </a:r>
            <a:r>
              <a:rPr lang="en-US" altLang="zh-CN" sz="1600" dirty="0">
                <a:solidFill>
                  <a:srgbClr val="008080"/>
                </a:solidFill>
                <a:latin typeface="+mn-ea"/>
                <a:cs typeface="Consolas" panose="020B0609020204030204" pitchFamily="49" charset="0"/>
                <a:sym typeface="Wingdings" panose="05000000000000000000" pitchFamily="2" charset="2"/>
              </a:rPr>
              <a:t>$ </a:t>
            </a:r>
            <a:r>
              <a:rPr lang="en-US" altLang="zh-CN" sz="1600" dirty="0" err="1" smtClean="0">
                <a:solidFill>
                  <a:schemeClr val="tx1"/>
                </a:solidFill>
                <a:latin typeface="+mn-ea"/>
                <a:sym typeface="Wingdings" panose="05000000000000000000" pitchFamily="2" charset="2"/>
              </a:rPr>
              <a:t>git</a:t>
            </a:r>
            <a:r>
              <a:rPr lang="en-US" altLang="zh-CN" sz="1600" dirty="0" smtClean="0">
                <a:solidFill>
                  <a:schemeClr val="tx1"/>
                </a:solidFill>
                <a:latin typeface="+mn-ea"/>
                <a:sym typeface="Wingdings" panose="05000000000000000000" pitchFamily="2" charset="2"/>
              </a:rPr>
              <a:t> commit –m “description of change”</a:t>
            </a:r>
          </a:p>
          <a:p>
            <a:r>
              <a:rPr lang="zh-CN" altLang="en-US" sz="1600" dirty="0" smtClean="0">
                <a:solidFill>
                  <a:schemeClr val="tx1"/>
                </a:solidFill>
                <a:latin typeface="+mn-ea"/>
                <a:sym typeface="Wingdings" panose="05000000000000000000" pitchFamily="2" charset="2"/>
              </a:rPr>
              <a:t>所以第二次修改是没有经过</a:t>
            </a:r>
            <a:r>
              <a:rPr lang="en-US" altLang="zh-CN" sz="1600" dirty="0" smtClean="0">
                <a:solidFill>
                  <a:schemeClr val="tx1"/>
                </a:solidFill>
                <a:latin typeface="+mn-ea"/>
                <a:sym typeface="Wingdings" panose="05000000000000000000" pitchFamily="2" charset="2"/>
              </a:rPr>
              <a:t>add</a:t>
            </a:r>
            <a:r>
              <a:rPr lang="zh-CN" altLang="en-US" sz="1600" dirty="0" smtClean="0">
                <a:solidFill>
                  <a:schemeClr val="tx1"/>
                </a:solidFill>
                <a:latin typeface="+mn-ea"/>
                <a:sym typeface="Wingdings" panose="05000000000000000000" pitchFamily="2" charset="2"/>
              </a:rPr>
              <a:t>过程的</a:t>
            </a:r>
            <a:endParaRPr lang="en-US" altLang="zh-CN" sz="1600" dirty="0" smtClean="0">
              <a:solidFill>
                <a:schemeClr val="tx1"/>
              </a:solidFill>
              <a:latin typeface="+mn-ea"/>
              <a:sym typeface="Wingdings" panose="05000000000000000000" pitchFamily="2" charset="2"/>
            </a:endParaRPr>
          </a:p>
          <a:p>
            <a:r>
              <a:rPr lang="zh-CN" altLang="en-US" sz="1600" dirty="0" smtClean="0">
                <a:latin typeface="+mn-ea"/>
              </a:rPr>
              <a:t>最后对比工作区和版本库里最新版本的区别</a:t>
            </a:r>
            <a:endParaRPr lang="en-US" altLang="zh-CN" sz="1600" dirty="0" smtClean="0">
              <a:latin typeface="+mn-ea"/>
            </a:endParaRPr>
          </a:p>
          <a:p>
            <a:r>
              <a:rPr lang="en-US" altLang="zh-CN" sz="1600" dirty="0" smtClean="0">
                <a:solidFill>
                  <a:srgbClr val="008080"/>
                </a:solidFill>
                <a:latin typeface="+mn-ea"/>
                <a:cs typeface="Consolas" panose="020B0609020204030204" pitchFamily="49" charset="0"/>
              </a:rPr>
              <a:t>	$</a:t>
            </a:r>
            <a:r>
              <a:rPr lang="en-US" altLang="zh-CN" sz="1600" dirty="0" smtClean="0">
                <a:latin typeface="+mn-ea"/>
              </a:rPr>
              <a:t> </a:t>
            </a:r>
            <a:r>
              <a:rPr lang="en-US" altLang="zh-CN" sz="1600" dirty="0" err="1" smtClean="0">
                <a:latin typeface="+mn-ea"/>
              </a:rPr>
              <a:t>git</a:t>
            </a:r>
            <a:r>
              <a:rPr lang="en-US" altLang="zh-CN" sz="1600" dirty="0" smtClean="0">
                <a:latin typeface="+mn-ea"/>
              </a:rPr>
              <a:t> diff HEAD -- readme.txt </a:t>
            </a:r>
            <a:endParaRPr lang="zh-CN" altLang="en-US" sz="1600" dirty="0" smtClean="0">
              <a:latin typeface="+mn-ea"/>
            </a:endParaRPr>
          </a:p>
          <a:p>
            <a:endParaRPr lang="en-US" altLang="zh-CN" sz="1600" dirty="0" smtClean="0">
              <a:solidFill>
                <a:schemeClr val="tx1"/>
              </a:solidFill>
              <a:latin typeface="+mn-ea"/>
              <a:sym typeface="Wingdings" panose="05000000000000000000" pitchFamily="2" charset="2"/>
            </a:endParaRPr>
          </a:p>
        </p:txBody>
      </p:sp>
    </p:spTree>
    <p:extLst>
      <p:ext uri="{BB962C8B-B14F-4D97-AF65-F5344CB8AC3E}">
        <p14:creationId xmlns:p14="http://schemas.microsoft.com/office/powerpoint/2010/main" val="41427491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193921" y="179570"/>
            <a:ext cx="3083560" cy="338554"/>
          </a:xfrm>
          <a:prstGeom prst="rect">
            <a:avLst/>
          </a:prstGeom>
          <a:noFill/>
          <a:ln>
            <a:noFill/>
          </a:ln>
        </p:spPr>
        <p:style>
          <a:lnRef idx="0">
            <a:schemeClr val="accent3"/>
          </a:lnRef>
          <a:fillRef idx="3">
            <a:schemeClr val="accent3"/>
          </a:fillRef>
          <a:effectRef idx="3">
            <a:schemeClr val="accent3"/>
          </a:effectRef>
          <a:fontRef idx="minor">
            <a:schemeClr val="lt1"/>
          </a:fontRef>
        </p:style>
        <p:txBody>
          <a:bodyPr wrap="square">
            <a:spAutoFit/>
          </a:bodyPr>
          <a:lstStyle/>
          <a:p>
            <a:pPr algn="ctr"/>
            <a:r>
              <a:rPr lang="zh-CN" altLang="en-US" sz="1600" dirty="0" smtClean="0">
                <a:solidFill>
                  <a:schemeClr val="tx1"/>
                </a:solidFill>
              </a:rPr>
              <a:t>撤销修改</a:t>
            </a:r>
            <a:endParaRPr lang="zh-CN" altLang="en-US" sz="1600" dirty="0">
              <a:solidFill>
                <a:schemeClr val="tx1"/>
              </a:solidFill>
            </a:endParaRPr>
          </a:p>
        </p:txBody>
      </p:sp>
      <p:sp>
        <p:nvSpPr>
          <p:cNvPr id="3" name="矩形 2"/>
          <p:cNvSpPr/>
          <p:nvPr/>
        </p:nvSpPr>
        <p:spPr>
          <a:xfrm>
            <a:off x="1209802" y="759424"/>
            <a:ext cx="9051798" cy="6001643"/>
          </a:xfrm>
          <a:prstGeom prst="rect">
            <a:avLst/>
          </a:prstGeom>
          <a:noFill/>
          <a:ln>
            <a:noFill/>
          </a:ln>
        </p:spPr>
        <p:style>
          <a:lnRef idx="3">
            <a:schemeClr val="lt1"/>
          </a:lnRef>
          <a:fillRef idx="1">
            <a:schemeClr val="accent1"/>
          </a:fillRef>
          <a:effectRef idx="1">
            <a:schemeClr val="accent1"/>
          </a:effectRef>
          <a:fontRef idx="minor">
            <a:schemeClr val="lt1"/>
          </a:fontRef>
        </p:style>
        <p:txBody>
          <a:bodyPr wrap="square">
            <a:spAutoFit/>
          </a:bodyPr>
          <a:lstStyle/>
          <a:p>
            <a:r>
              <a:rPr lang="zh-CN" altLang="en-US" sz="1600" dirty="0" smtClean="0">
                <a:solidFill>
                  <a:schemeClr val="tx1"/>
                </a:solidFill>
                <a:latin typeface="+mn-ea"/>
              </a:rPr>
              <a:t>假定不小心添加了最后一行</a:t>
            </a:r>
            <a:r>
              <a:rPr lang="en-US" altLang="zh-CN" sz="1600" dirty="0" smtClean="0">
                <a:solidFill>
                  <a:schemeClr val="tx1"/>
                </a:solidFill>
                <a:latin typeface="+mn-ea"/>
              </a:rPr>
              <a:t>,</a:t>
            </a:r>
            <a:r>
              <a:rPr lang="zh-CN" altLang="en-US" sz="1600" dirty="0" smtClean="0">
                <a:solidFill>
                  <a:schemeClr val="tx1"/>
                </a:solidFill>
                <a:latin typeface="+mn-ea"/>
              </a:rPr>
              <a:t>需要去掉</a:t>
            </a:r>
            <a:endParaRPr lang="en-US" altLang="zh-CN" sz="1600" dirty="0" smtClean="0">
              <a:solidFill>
                <a:schemeClr val="tx1"/>
              </a:solidFill>
              <a:latin typeface="+mn-ea"/>
            </a:endParaRPr>
          </a:p>
          <a:p>
            <a:r>
              <a:rPr lang="en-US" altLang="zh-CN" sz="1600" dirty="0" smtClean="0">
                <a:solidFill>
                  <a:schemeClr val="tx1"/>
                </a:solidFill>
                <a:latin typeface="+mn-ea"/>
              </a:rPr>
              <a:t>	</a:t>
            </a:r>
            <a:r>
              <a:rPr lang="en-US" altLang="zh-CN" sz="1600" dirty="0">
                <a:solidFill>
                  <a:srgbClr val="008080"/>
                </a:solidFill>
                <a:latin typeface="+mn-ea"/>
                <a:cs typeface="Consolas" panose="020B0609020204030204" pitchFamily="49" charset="0"/>
              </a:rPr>
              <a:t>$</a:t>
            </a:r>
            <a:r>
              <a:rPr lang="en-US" altLang="zh-CN" sz="1600" dirty="0" smtClean="0">
                <a:solidFill>
                  <a:schemeClr val="tx1"/>
                </a:solidFill>
                <a:latin typeface="+mn-ea"/>
              </a:rPr>
              <a:t> </a:t>
            </a:r>
            <a:r>
              <a:rPr lang="en-US" altLang="zh-CN" sz="1600" dirty="0" smtClean="0">
                <a:solidFill>
                  <a:schemeClr val="accent1"/>
                </a:solidFill>
                <a:latin typeface="+mn-ea"/>
              </a:rPr>
              <a:t>cat</a:t>
            </a:r>
            <a:r>
              <a:rPr lang="en-US" altLang="zh-CN" sz="1600" dirty="0" smtClean="0">
                <a:solidFill>
                  <a:schemeClr val="tx1"/>
                </a:solidFill>
                <a:latin typeface="+mn-ea"/>
              </a:rPr>
              <a:t> readme.txt</a:t>
            </a:r>
          </a:p>
          <a:p>
            <a:r>
              <a:rPr lang="en-US" altLang="zh-CN" sz="1600" dirty="0" err="1" smtClean="0">
                <a:solidFill>
                  <a:schemeClr val="tx1"/>
                </a:solidFill>
                <a:latin typeface="+mn-ea"/>
              </a:rPr>
              <a:t>Git</a:t>
            </a:r>
            <a:r>
              <a:rPr lang="en-US" altLang="zh-CN" sz="1600" dirty="0" smtClean="0">
                <a:solidFill>
                  <a:schemeClr val="tx1"/>
                </a:solidFill>
                <a:latin typeface="+mn-ea"/>
              </a:rPr>
              <a:t> is a distributed version control system.</a:t>
            </a:r>
          </a:p>
          <a:p>
            <a:r>
              <a:rPr lang="en-US" altLang="zh-CN" sz="1600" dirty="0" err="1" smtClean="0">
                <a:solidFill>
                  <a:schemeClr val="tx1"/>
                </a:solidFill>
                <a:latin typeface="+mn-ea"/>
              </a:rPr>
              <a:t>Git</a:t>
            </a:r>
            <a:r>
              <a:rPr lang="en-US" altLang="zh-CN" sz="1600" dirty="0" smtClean="0">
                <a:solidFill>
                  <a:schemeClr val="tx1"/>
                </a:solidFill>
                <a:latin typeface="+mn-ea"/>
              </a:rPr>
              <a:t> is free software distributed under the GPL.</a:t>
            </a:r>
          </a:p>
          <a:p>
            <a:r>
              <a:rPr lang="en-US" altLang="zh-CN" sz="1600" dirty="0" err="1" smtClean="0">
                <a:solidFill>
                  <a:schemeClr val="tx1"/>
                </a:solidFill>
                <a:latin typeface="+mn-ea"/>
              </a:rPr>
              <a:t>Git</a:t>
            </a:r>
            <a:r>
              <a:rPr lang="en-US" altLang="zh-CN" sz="1600" dirty="0" smtClean="0">
                <a:solidFill>
                  <a:schemeClr val="tx1"/>
                </a:solidFill>
                <a:latin typeface="+mn-ea"/>
              </a:rPr>
              <a:t> has a mutable index called stage.</a:t>
            </a:r>
          </a:p>
          <a:p>
            <a:r>
              <a:rPr lang="en-US" altLang="zh-CN" sz="1600" dirty="0" err="1" smtClean="0">
                <a:solidFill>
                  <a:schemeClr val="tx1"/>
                </a:solidFill>
                <a:latin typeface="+mn-ea"/>
              </a:rPr>
              <a:t>Git</a:t>
            </a:r>
            <a:r>
              <a:rPr lang="en-US" altLang="zh-CN" sz="1600" dirty="0" smtClean="0">
                <a:solidFill>
                  <a:schemeClr val="tx1"/>
                </a:solidFill>
                <a:latin typeface="+mn-ea"/>
              </a:rPr>
              <a:t> tracks changes of files.</a:t>
            </a:r>
          </a:p>
          <a:p>
            <a:r>
              <a:rPr lang="en-US" altLang="zh-CN" sz="1600" dirty="0" smtClean="0">
                <a:solidFill>
                  <a:schemeClr val="tx1"/>
                </a:solidFill>
                <a:latin typeface="+mn-ea"/>
              </a:rPr>
              <a:t>My stupid boss still prefers SVN.</a:t>
            </a:r>
          </a:p>
          <a:p>
            <a:r>
              <a:rPr lang="zh-CN" altLang="en-US" sz="1600" dirty="0">
                <a:solidFill>
                  <a:schemeClr val="tx1"/>
                </a:solidFill>
                <a:latin typeface="+mn-ea"/>
              </a:rPr>
              <a:t>下面</a:t>
            </a:r>
            <a:r>
              <a:rPr lang="zh-CN" altLang="en-US" sz="1600" dirty="0" smtClean="0">
                <a:solidFill>
                  <a:schemeClr val="tx1"/>
                </a:solidFill>
                <a:latin typeface="+mn-ea"/>
              </a:rPr>
              <a:t>的修改必须是在没有运行</a:t>
            </a:r>
            <a:r>
              <a:rPr lang="en-US" altLang="zh-CN" sz="1600" dirty="0" smtClean="0">
                <a:solidFill>
                  <a:schemeClr val="tx1"/>
                </a:solidFill>
                <a:latin typeface="+mn-ea"/>
              </a:rPr>
              <a:t>$ </a:t>
            </a:r>
            <a:r>
              <a:rPr lang="en-US" altLang="zh-CN" sz="1600" dirty="0" err="1" smtClean="0">
                <a:solidFill>
                  <a:schemeClr val="tx1"/>
                </a:solidFill>
                <a:latin typeface="+mn-ea"/>
              </a:rPr>
              <a:t>git</a:t>
            </a:r>
            <a:r>
              <a:rPr lang="en-US" altLang="zh-CN" sz="1600" dirty="0" smtClean="0">
                <a:solidFill>
                  <a:schemeClr val="tx1"/>
                </a:solidFill>
                <a:latin typeface="+mn-ea"/>
              </a:rPr>
              <a:t> commit –m “”</a:t>
            </a:r>
            <a:r>
              <a:rPr lang="zh-CN" altLang="en-US" sz="1600" dirty="0" smtClean="0">
                <a:solidFill>
                  <a:schemeClr val="tx1"/>
                </a:solidFill>
                <a:latin typeface="+mn-ea"/>
              </a:rPr>
              <a:t>命令的前提下</a:t>
            </a:r>
            <a:r>
              <a:rPr lang="en-US" altLang="zh-CN" sz="1600" dirty="0" smtClean="0">
                <a:solidFill>
                  <a:schemeClr val="tx1"/>
                </a:solidFill>
                <a:latin typeface="+mn-ea"/>
              </a:rPr>
              <a:t>:</a:t>
            </a:r>
          </a:p>
          <a:p>
            <a:r>
              <a:rPr lang="zh-CN" altLang="en-US" sz="1600" dirty="0" smtClean="0">
                <a:latin typeface="+mn-ea"/>
              </a:rPr>
              <a:t>运行</a:t>
            </a:r>
            <a:endParaRPr lang="en-US" altLang="zh-CN" sz="1600" dirty="0" smtClean="0">
              <a:latin typeface="+mn-ea"/>
            </a:endParaRPr>
          </a:p>
          <a:p>
            <a:r>
              <a:rPr lang="en-US" altLang="zh-CN" sz="1600" dirty="0" smtClean="0">
                <a:latin typeface="+mn-ea"/>
              </a:rPr>
              <a:t>	</a:t>
            </a:r>
            <a:r>
              <a:rPr lang="en-US" altLang="zh-CN" sz="1600" dirty="0">
                <a:solidFill>
                  <a:srgbClr val="008080"/>
                </a:solidFill>
                <a:latin typeface="+mn-ea"/>
                <a:cs typeface="Consolas" panose="020B0609020204030204" pitchFamily="49" charset="0"/>
              </a:rPr>
              <a:t>$</a:t>
            </a:r>
            <a:r>
              <a:rPr lang="en-US" altLang="zh-CN" sz="1600" dirty="0" smtClean="0">
                <a:latin typeface="+mn-ea"/>
              </a:rPr>
              <a:t> </a:t>
            </a:r>
            <a:r>
              <a:rPr lang="en-US" altLang="zh-CN" sz="1600" dirty="0" err="1" smtClean="0">
                <a:solidFill>
                  <a:schemeClr val="accent1"/>
                </a:solidFill>
                <a:latin typeface="+mn-ea"/>
              </a:rPr>
              <a:t>git</a:t>
            </a:r>
            <a:r>
              <a:rPr lang="en-US" altLang="zh-CN" sz="1600" dirty="0" smtClean="0">
                <a:solidFill>
                  <a:schemeClr val="accent1"/>
                </a:solidFill>
                <a:latin typeface="+mn-ea"/>
              </a:rPr>
              <a:t> status</a:t>
            </a:r>
          </a:p>
          <a:p>
            <a:r>
              <a:rPr lang="en-US" altLang="zh-CN" sz="1600" dirty="0" err="1" smtClean="0">
                <a:latin typeface="+mn-ea"/>
              </a:rPr>
              <a:t>Git</a:t>
            </a:r>
            <a:r>
              <a:rPr lang="en-US" altLang="zh-CN" sz="1600" dirty="0" smtClean="0">
                <a:latin typeface="+mn-ea"/>
              </a:rPr>
              <a:t> </a:t>
            </a:r>
            <a:r>
              <a:rPr lang="zh-CN" altLang="en-US" sz="1600" dirty="0" smtClean="0">
                <a:latin typeface="+mn-ea"/>
              </a:rPr>
              <a:t>会把工作区可以丢弃</a:t>
            </a:r>
            <a:r>
              <a:rPr lang="en-US" altLang="zh-CN" sz="1600" dirty="0" smtClean="0">
                <a:latin typeface="+mn-ea"/>
              </a:rPr>
              <a:t>(</a:t>
            </a:r>
            <a:r>
              <a:rPr lang="zh-CN" altLang="en-US" sz="1600" dirty="0" smtClean="0">
                <a:latin typeface="+mn-ea"/>
              </a:rPr>
              <a:t>修改</a:t>
            </a:r>
            <a:r>
              <a:rPr lang="en-US" altLang="zh-CN" sz="1600" dirty="0" smtClean="0">
                <a:latin typeface="+mn-ea"/>
              </a:rPr>
              <a:t>)</a:t>
            </a:r>
            <a:r>
              <a:rPr lang="zh-CN" altLang="en-US" sz="1600" dirty="0" smtClean="0">
                <a:latin typeface="+mn-ea"/>
              </a:rPr>
              <a:t>的命令</a:t>
            </a:r>
            <a:r>
              <a:rPr lang="en-US" altLang="zh-CN" sz="1600" dirty="0" smtClean="0">
                <a:latin typeface="+mn-ea"/>
              </a:rPr>
              <a:t>(“—”</a:t>
            </a:r>
            <a:r>
              <a:rPr lang="zh-CN" altLang="en-US" sz="1600" dirty="0" smtClean="0">
                <a:latin typeface="+mn-ea"/>
              </a:rPr>
              <a:t>不可以省略</a:t>
            </a:r>
            <a:r>
              <a:rPr lang="en-US" altLang="zh-CN" sz="1600" dirty="0" smtClean="0">
                <a:latin typeface="+mn-ea"/>
              </a:rPr>
              <a:t>)</a:t>
            </a:r>
          </a:p>
          <a:p>
            <a:r>
              <a:rPr lang="en-US" altLang="zh-CN" sz="1600" dirty="0" smtClean="0">
                <a:latin typeface="+mn-ea"/>
              </a:rPr>
              <a:t>	</a:t>
            </a:r>
            <a:r>
              <a:rPr lang="en-US" altLang="zh-CN" sz="1600" dirty="0">
                <a:solidFill>
                  <a:srgbClr val="008080"/>
                </a:solidFill>
                <a:latin typeface="+mn-ea"/>
                <a:cs typeface="Consolas" panose="020B0609020204030204" pitchFamily="49" charset="0"/>
              </a:rPr>
              <a:t>$</a:t>
            </a:r>
            <a:r>
              <a:rPr lang="en-US" altLang="zh-CN" sz="1600" dirty="0" smtClean="0">
                <a:latin typeface="+mn-ea"/>
              </a:rPr>
              <a:t> </a:t>
            </a:r>
            <a:r>
              <a:rPr lang="en-US" altLang="zh-CN" sz="1600" dirty="0" err="1" smtClean="0">
                <a:solidFill>
                  <a:schemeClr val="accent1"/>
                </a:solidFill>
                <a:latin typeface="+mn-ea"/>
              </a:rPr>
              <a:t>git</a:t>
            </a:r>
            <a:r>
              <a:rPr lang="en-US" altLang="zh-CN" sz="1600" dirty="0" smtClean="0">
                <a:solidFill>
                  <a:schemeClr val="accent1"/>
                </a:solidFill>
                <a:latin typeface="+mn-ea"/>
              </a:rPr>
              <a:t> checkout – file</a:t>
            </a:r>
          </a:p>
          <a:p>
            <a:r>
              <a:rPr lang="zh-CN" altLang="en-US" sz="1600" dirty="0" smtClean="0">
                <a:latin typeface="+mn-ea"/>
              </a:rPr>
              <a:t>展示出来</a:t>
            </a:r>
            <a:r>
              <a:rPr lang="en-US" altLang="zh-CN" sz="1600" dirty="0" smtClean="0">
                <a:latin typeface="+mn-ea"/>
              </a:rPr>
              <a:t>,</a:t>
            </a:r>
            <a:r>
              <a:rPr lang="zh-CN" altLang="en-US" sz="1600" dirty="0" smtClean="0">
                <a:latin typeface="+mn-ea"/>
              </a:rPr>
              <a:t>下面的命令表示把工作区中的</a:t>
            </a:r>
            <a:r>
              <a:rPr lang="en-US" altLang="zh-CN" sz="1600" dirty="0" smtClean="0">
                <a:latin typeface="+mn-ea"/>
              </a:rPr>
              <a:t>readme.txt</a:t>
            </a:r>
            <a:r>
              <a:rPr lang="zh-CN" altLang="en-US" sz="1600" dirty="0" smtClean="0">
                <a:latin typeface="+mn-ea"/>
              </a:rPr>
              <a:t>的修改都撤销</a:t>
            </a:r>
            <a:endParaRPr lang="en-US" altLang="zh-CN" sz="1600" dirty="0" smtClean="0">
              <a:latin typeface="+mn-ea"/>
            </a:endParaRPr>
          </a:p>
          <a:p>
            <a:r>
              <a:rPr lang="en-US" altLang="zh-CN" sz="1600" dirty="0" smtClean="0">
                <a:latin typeface="+mn-ea"/>
              </a:rPr>
              <a:t>	</a:t>
            </a:r>
            <a:r>
              <a:rPr lang="en-US" altLang="zh-CN" sz="1600" dirty="0">
                <a:solidFill>
                  <a:srgbClr val="008080"/>
                </a:solidFill>
                <a:latin typeface="+mn-ea"/>
                <a:cs typeface="Consolas" panose="020B0609020204030204" pitchFamily="49" charset="0"/>
              </a:rPr>
              <a:t>$ </a:t>
            </a:r>
            <a:r>
              <a:rPr lang="en-US" altLang="zh-CN" sz="1600" dirty="0" err="1" smtClean="0">
                <a:solidFill>
                  <a:schemeClr val="accent1"/>
                </a:solidFill>
                <a:latin typeface="+mn-ea"/>
              </a:rPr>
              <a:t>git</a:t>
            </a:r>
            <a:r>
              <a:rPr lang="en-US" altLang="zh-CN" sz="1600" dirty="0" smtClean="0">
                <a:solidFill>
                  <a:schemeClr val="accent1"/>
                </a:solidFill>
                <a:latin typeface="+mn-ea"/>
              </a:rPr>
              <a:t> checkout -- </a:t>
            </a:r>
            <a:r>
              <a:rPr lang="en-US" altLang="zh-CN" sz="1600" dirty="0" smtClean="0">
                <a:latin typeface="+mn-ea"/>
              </a:rPr>
              <a:t>readme.txt</a:t>
            </a:r>
          </a:p>
          <a:p>
            <a:r>
              <a:rPr lang="zh-CN" altLang="en-US" sz="1600" dirty="0" smtClean="0">
                <a:latin typeface="+mn-ea"/>
              </a:rPr>
              <a:t>这个命令会带来两个结果</a:t>
            </a:r>
            <a:r>
              <a:rPr lang="en-US" altLang="zh-CN" sz="1600" dirty="0" smtClean="0">
                <a:latin typeface="+mn-ea"/>
              </a:rPr>
              <a:t>(</a:t>
            </a:r>
            <a:r>
              <a:rPr lang="en-US" altLang="zh-CN" sz="1600" dirty="0" err="1" smtClean="0">
                <a:latin typeface="+mn-ea"/>
              </a:rPr>
              <a:t>git</a:t>
            </a:r>
            <a:r>
              <a:rPr lang="en-US" altLang="zh-CN" sz="1600" dirty="0" smtClean="0">
                <a:latin typeface="+mn-ea"/>
              </a:rPr>
              <a:t> commit</a:t>
            </a:r>
            <a:r>
              <a:rPr lang="zh-CN" altLang="en-US" sz="1600" dirty="0" smtClean="0">
                <a:latin typeface="+mn-ea"/>
              </a:rPr>
              <a:t>或</a:t>
            </a:r>
            <a:r>
              <a:rPr lang="en-US" altLang="zh-CN" sz="1600" dirty="0" err="1" smtClean="0">
                <a:latin typeface="+mn-ea"/>
              </a:rPr>
              <a:t>git</a:t>
            </a:r>
            <a:r>
              <a:rPr lang="en-US" altLang="zh-CN" sz="1600" dirty="0" smtClean="0">
                <a:latin typeface="+mn-ea"/>
              </a:rPr>
              <a:t> add</a:t>
            </a:r>
            <a:r>
              <a:rPr lang="zh-CN" altLang="en-US" sz="1600" dirty="0" smtClean="0">
                <a:latin typeface="+mn-ea"/>
              </a:rPr>
              <a:t>时的状态。</a:t>
            </a:r>
            <a:r>
              <a:rPr lang="en-US" altLang="zh-CN" sz="1600" dirty="0" smtClean="0">
                <a:latin typeface="+mn-ea"/>
              </a:rPr>
              <a:t>),</a:t>
            </a:r>
            <a:r>
              <a:rPr lang="zh-CN" altLang="en-US" sz="1600" dirty="0" smtClean="0">
                <a:latin typeface="+mn-ea"/>
              </a:rPr>
              <a:t>这取决于最后一次修改进行到哪一步</a:t>
            </a:r>
            <a:r>
              <a:rPr lang="en-US" altLang="zh-CN" sz="1600" dirty="0" smtClean="0">
                <a:latin typeface="+mn-ea"/>
              </a:rPr>
              <a:t>.</a:t>
            </a:r>
          </a:p>
          <a:p>
            <a:r>
              <a:rPr lang="en-US" altLang="zh-CN" sz="1600" dirty="0" smtClean="0">
                <a:latin typeface="+mn-ea"/>
              </a:rPr>
              <a:t>	</a:t>
            </a:r>
            <a:r>
              <a:rPr lang="en-US" altLang="zh-CN" sz="1600" dirty="0">
                <a:solidFill>
                  <a:srgbClr val="008080"/>
                </a:solidFill>
                <a:latin typeface="+mn-ea"/>
                <a:cs typeface="Consolas" panose="020B0609020204030204" pitchFamily="49" charset="0"/>
              </a:rPr>
              <a:t>$</a:t>
            </a:r>
            <a:r>
              <a:rPr lang="en-US" altLang="zh-CN" sz="1600" dirty="0" smtClean="0">
                <a:latin typeface="+mn-ea"/>
              </a:rPr>
              <a:t> </a:t>
            </a:r>
            <a:r>
              <a:rPr lang="en-US" altLang="zh-CN" sz="1600" dirty="0" err="1" smtClean="0">
                <a:latin typeface="+mn-ea"/>
              </a:rPr>
              <a:t>git</a:t>
            </a:r>
            <a:r>
              <a:rPr lang="en-US" altLang="zh-CN" sz="1600" dirty="0" smtClean="0">
                <a:latin typeface="+mn-ea"/>
              </a:rPr>
              <a:t> status </a:t>
            </a:r>
            <a:r>
              <a:rPr lang="zh-CN" altLang="en-US" sz="1600" dirty="0" smtClean="0">
                <a:latin typeface="+mn-ea"/>
              </a:rPr>
              <a:t>可以查看文件已经复原了</a:t>
            </a:r>
            <a:endParaRPr lang="en-US" altLang="zh-CN" sz="1600" dirty="0" smtClean="0">
              <a:latin typeface="+mn-ea"/>
            </a:endParaRPr>
          </a:p>
          <a:p>
            <a:r>
              <a:rPr lang="zh-CN" altLang="en-US" sz="1600" dirty="0" smtClean="0">
                <a:latin typeface="+mn-ea"/>
              </a:rPr>
              <a:t>现在看看</a:t>
            </a:r>
            <a:r>
              <a:rPr lang="en-US" altLang="zh-CN" sz="1600" dirty="0" smtClean="0">
                <a:latin typeface="+mn-ea"/>
              </a:rPr>
              <a:t>,</a:t>
            </a:r>
            <a:r>
              <a:rPr lang="zh-CN" altLang="en-US" sz="1600" dirty="0" smtClean="0">
                <a:latin typeface="+mn-ea"/>
              </a:rPr>
              <a:t>修改已经进行到</a:t>
            </a:r>
            <a:r>
              <a:rPr lang="en-US" altLang="zh-CN" sz="1600" dirty="0" smtClean="0">
                <a:latin typeface="+mn-ea"/>
              </a:rPr>
              <a:t>add,</a:t>
            </a:r>
            <a:r>
              <a:rPr lang="zh-CN" altLang="en-US" sz="1600" dirty="0" smtClean="0">
                <a:latin typeface="+mn-ea"/>
              </a:rPr>
              <a:t>且已经经过了这一步</a:t>
            </a:r>
            <a:r>
              <a:rPr lang="en-US" altLang="zh-CN" sz="1600" dirty="0" smtClean="0">
                <a:latin typeface="+mn-ea"/>
              </a:rPr>
              <a:t>,</a:t>
            </a:r>
            <a:r>
              <a:rPr lang="zh-CN" altLang="en-US" sz="1600" dirty="0" smtClean="0">
                <a:latin typeface="+mn-ea"/>
              </a:rPr>
              <a:t>即修改已经添加到暂存区</a:t>
            </a:r>
            <a:r>
              <a:rPr lang="en-US" altLang="zh-CN" sz="1600" dirty="0" smtClean="0">
                <a:latin typeface="+mn-ea"/>
              </a:rPr>
              <a:t>,</a:t>
            </a:r>
            <a:r>
              <a:rPr lang="zh-CN" altLang="en-US" sz="1600" dirty="0" smtClean="0">
                <a:latin typeface="+mn-ea"/>
              </a:rPr>
              <a:t>就差</a:t>
            </a:r>
            <a:r>
              <a:rPr lang="en-US" altLang="zh-CN" sz="1600" dirty="0" smtClean="0">
                <a:latin typeface="+mn-ea"/>
              </a:rPr>
              <a:t>commit</a:t>
            </a:r>
            <a:r>
              <a:rPr lang="zh-CN" altLang="en-US" sz="1600" dirty="0" smtClean="0">
                <a:latin typeface="+mn-ea"/>
              </a:rPr>
              <a:t>提交了</a:t>
            </a:r>
            <a:endParaRPr lang="en-US" altLang="zh-CN" sz="1600" dirty="0" smtClean="0">
              <a:latin typeface="+mn-ea"/>
            </a:endParaRPr>
          </a:p>
          <a:p>
            <a:r>
              <a:rPr lang="zh-CN" altLang="en-US" sz="1600" dirty="0" smtClean="0">
                <a:latin typeface="+mn-ea"/>
              </a:rPr>
              <a:t>这时用如下命令</a:t>
            </a:r>
            <a:r>
              <a:rPr lang="en-US" altLang="zh-CN" sz="1600" dirty="0" smtClean="0">
                <a:latin typeface="+mn-ea"/>
              </a:rPr>
              <a:t>($ </a:t>
            </a:r>
            <a:r>
              <a:rPr lang="en-US" altLang="zh-CN" sz="1600" dirty="0" err="1" smtClean="0">
                <a:latin typeface="+mn-ea"/>
              </a:rPr>
              <a:t>git</a:t>
            </a:r>
            <a:r>
              <a:rPr lang="en-US" altLang="zh-CN" sz="1600" dirty="0" smtClean="0">
                <a:latin typeface="+mn-ea"/>
              </a:rPr>
              <a:t> reset HEAD file):</a:t>
            </a:r>
          </a:p>
          <a:p>
            <a:r>
              <a:rPr lang="en-US" altLang="zh-CN" sz="1600" dirty="0" smtClean="0">
                <a:latin typeface="+mn-ea"/>
              </a:rPr>
              <a:t>	</a:t>
            </a:r>
            <a:r>
              <a:rPr lang="en-US" altLang="zh-CN" sz="1600" dirty="0">
                <a:solidFill>
                  <a:srgbClr val="008080"/>
                </a:solidFill>
                <a:latin typeface="+mn-ea"/>
                <a:cs typeface="Consolas" panose="020B0609020204030204" pitchFamily="49" charset="0"/>
              </a:rPr>
              <a:t>$</a:t>
            </a:r>
            <a:r>
              <a:rPr lang="en-US" altLang="zh-CN" sz="1600" dirty="0" smtClean="0">
                <a:latin typeface="+mn-ea"/>
              </a:rPr>
              <a:t> </a:t>
            </a:r>
            <a:r>
              <a:rPr lang="en-US" altLang="zh-CN" sz="1600" dirty="0" err="1">
                <a:solidFill>
                  <a:schemeClr val="accent1"/>
                </a:solidFill>
                <a:latin typeface="+mn-ea"/>
              </a:rPr>
              <a:t>git</a:t>
            </a:r>
            <a:r>
              <a:rPr lang="en-US" altLang="zh-CN" sz="1600" dirty="0">
                <a:solidFill>
                  <a:schemeClr val="accent1"/>
                </a:solidFill>
                <a:latin typeface="+mn-ea"/>
              </a:rPr>
              <a:t> reset HEAD </a:t>
            </a:r>
            <a:r>
              <a:rPr lang="en-US" altLang="zh-CN" sz="1600" dirty="0" smtClean="0">
                <a:latin typeface="+mn-ea"/>
              </a:rPr>
              <a:t>readme.txt</a:t>
            </a:r>
          </a:p>
          <a:p>
            <a:r>
              <a:rPr lang="zh-CN" altLang="en-US" sz="1600" dirty="0" smtClean="0">
                <a:latin typeface="+mn-ea"/>
              </a:rPr>
              <a:t>可以把暂存区的修改撤销</a:t>
            </a:r>
            <a:r>
              <a:rPr lang="en-US" altLang="zh-CN" sz="1600" dirty="0" smtClean="0">
                <a:latin typeface="+mn-ea"/>
              </a:rPr>
              <a:t>,</a:t>
            </a:r>
            <a:r>
              <a:rPr lang="zh-CN" altLang="en-US" sz="1600" dirty="0" smtClean="0">
                <a:latin typeface="+mn-ea"/>
              </a:rPr>
              <a:t>重新放回工作区</a:t>
            </a:r>
            <a:r>
              <a:rPr lang="en-US" altLang="zh-CN" sz="1600" dirty="0" smtClean="0">
                <a:latin typeface="+mn-ea"/>
              </a:rPr>
              <a:t>	</a:t>
            </a:r>
          </a:p>
          <a:p>
            <a:r>
              <a:rPr lang="zh-CN" altLang="en-US" sz="1600" dirty="0" smtClean="0">
                <a:latin typeface="+mn-ea"/>
              </a:rPr>
              <a:t>*</a:t>
            </a:r>
            <a:r>
              <a:rPr lang="en-US" altLang="zh-CN" sz="1600" dirty="0" err="1" smtClean="0">
                <a:latin typeface="+mn-ea"/>
              </a:rPr>
              <a:t>git</a:t>
            </a:r>
            <a:r>
              <a:rPr lang="en-US" altLang="zh-CN" sz="1600" dirty="0" smtClean="0">
                <a:latin typeface="+mn-ea"/>
              </a:rPr>
              <a:t> reset</a:t>
            </a:r>
            <a:r>
              <a:rPr lang="zh-CN" altLang="en-US" sz="1600" dirty="0" smtClean="0">
                <a:latin typeface="+mn-ea"/>
              </a:rPr>
              <a:t>命令既可以回退版本，也可以把暂存区的修改回退到工作区。当我们用</a:t>
            </a:r>
            <a:r>
              <a:rPr lang="en-US" altLang="zh-CN" sz="1600" dirty="0" smtClean="0">
                <a:latin typeface="+mn-ea"/>
              </a:rPr>
              <a:t>HEAD</a:t>
            </a:r>
            <a:r>
              <a:rPr lang="zh-CN" altLang="en-US" sz="1600" dirty="0" smtClean="0">
                <a:latin typeface="+mn-ea"/>
              </a:rPr>
              <a:t>时，表示最新的版本。</a:t>
            </a:r>
            <a:endParaRPr lang="en-US" altLang="zh-CN" sz="1600" dirty="0" smtClean="0">
              <a:latin typeface="+mn-ea"/>
            </a:endParaRPr>
          </a:p>
          <a:p>
            <a:r>
              <a:rPr lang="zh-CN" altLang="en-US" sz="1600" dirty="0" smtClean="0">
                <a:latin typeface="+mn-ea"/>
              </a:rPr>
              <a:t>再运行下面的命令</a:t>
            </a:r>
            <a:r>
              <a:rPr lang="en-US" altLang="zh-CN" sz="1600" dirty="0" smtClean="0">
                <a:latin typeface="+mn-ea"/>
              </a:rPr>
              <a:t>,</a:t>
            </a:r>
            <a:r>
              <a:rPr lang="zh-CN" altLang="en-US" sz="1600" dirty="0" smtClean="0">
                <a:latin typeface="+mn-ea"/>
              </a:rPr>
              <a:t>完成修改撤销</a:t>
            </a:r>
            <a:endParaRPr lang="en-US" altLang="zh-CN" sz="1600" dirty="0" smtClean="0">
              <a:latin typeface="+mn-ea"/>
            </a:endParaRPr>
          </a:p>
          <a:p>
            <a:r>
              <a:rPr lang="en-US" altLang="zh-CN" sz="1600" dirty="0" smtClean="0">
                <a:latin typeface="+mn-ea"/>
              </a:rPr>
              <a:t>	</a:t>
            </a:r>
            <a:r>
              <a:rPr lang="en-US" altLang="zh-CN" sz="1600" dirty="0">
                <a:solidFill>
                  <a:srgbClr val="008080"/>
                </a:solidFill>
                <a:latin typeface="+mn-ea"/>
                <a:cs typeface="Consolas" panose="020B0609020204030204" pitchFamily="49" charset="0"/>
              </a:rPr>
              <a:t>$</a:t>
            </a:r>
            <a:r>
              <a:rPr lang="en-US" altLang="zh-CN" sz="1600" dirty="0" smtClean="0">
                <a:latin typeface="+mn-ea"/>
              </a:rPr>
              <a:t> </a:t>
            </a:r>
            <a:r>
              <a:rPr lang="en-US" altLang="zh-CN" sz="1600" dirty="0" err="1">
                <a:solidFill>
                  <a:schemeClr val="accent1"/>
                </a:solidFill>
                <a:latin typeface="+mn-ea"/>
              </a:rPr>
              <a:t>git</a:t>
            </a:r>
            <a:r>
              <a:rPr lang="en-US" altLang="zh-CN" sz="1600" dirty="0">
                <a:solidFill>
                  <a:schemeClr val="accent1"/>
                </a:solidFill>
                <a:latin typeface="+mn-ea"/>
              </a:rPr>
              <a:t> checkout </a:t>
            </a:r>
            <a:r>
              <a:rPr lang="en-US" altLang="zh-CN" sz="1600" dirty="0" smtClean="0">
                <a:latin typeface="+mn-ea"/>
              </a:rPr>
              <a:t>-- readme.txt</a:t>
            </a:r>
            <a:endParaRPr lang="zh-CN" altLang="en-US" sz="1600" dirty="0" smtClean="0">
              <a:latin typeface="+mn-ea"/>
            </a:endParaRPr>
          </a:p>
        </p:txBody>
      </p:sp>
    </p:spTree>
    <p:extLst>
      <p:ext uri="{BB962C8B-B14F-4D97-AF65-F5344CB8AC3E}">
        <p14:creationId xmlns:p14="http://schemas.microsoft.com/office/powerpoint/2010/main" val="25679869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591026" y="190238"/>
            <a:ext cx="1210588" cy="400110"/>
          </a:xfrm>
          <a:prstGeom prst="rect">
            <a:avLst/>
          </a:prstGeom>
          <a:noFill/>
          <a:ln>
            <a:noFill/>
          </a:ln>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en-US" sz="2000" dirty="0" smtClean="0">
                <a:solidFill>
                  <a:schemeClr val="tx1"/>
                </a:solidFill>
                <a:latin typeface="+mn-ea"/>
              </a:rPr>
              <a:t>删除文件</a:t>
            </a:r>
            <a:endParaRPr lang="zh-CN" altLang="en-US" sz="2000" dirty="0">
              <a:solidFill>
                <a:schemeClr val="tx1"/>
              </a:solidFill>
              <a:latin typeface="+mn-ea"/>
            </a:endParaRPr>
          </a:p>
        </p:txBody>
      </p:sp>
      <p:sp>
        <p:nvSpPr>
          <p:cNvPr id="3" name="文本框 2"/>
          <p:cNvSpPr txBox="1"/>
          <p:nvPr/>
        </p:nvSpPr>
        <p:spPr>
          <a:xfrm>
            <a:off x="1648376" y="647296"/>
            <a:ext cx="8016324" cy="5054653"/>
          </a:xfrm>
          <a:prstGeom prst="rect">
            <a:avLst/>
          </a:prstGeom>
          <a:noFill/>
          <a:ln>
            <a:noFill/>
          </a:ln>
        </p:spPr>
        <p:style>
          <a:lnRef idx="3">
            <a:schemeClr val="lt1"/>
          </a:lnRef>
          <a:fillRef idx="1">
            <a:schemeClr val="accent1"/>
          </a:fillRef>
          <a:effectRef idx="1">
            <a:schemeClr val="accent1"/>
          </a:effectRef>
          <a:fontRef idx="minor">
            <a:schemeClr val="lt1"/>
          </a:fontRef>
        </p:style>
        <p:txBody>
          <a:bodyPr wrap="square" rtlCol="0">
            <a:spAutoFit/>
          </a:bodyPr>
          <a:lstStyle/>
          <a:p>
            <a:pPr>
              <a:lnSpc>
                <a:spcPts val="3000"/>
              </a:lnSpc>
            </a:pPr>
            <a:r>
              <a:rPr lang="zh-CN" altLang="en-US" sz="1600" dirty="0" smtClean="0">
                <a:solidFill>
                  <a:schemeClr val="tx1"/>
                </a:solidFill>
                <a:latin typeface="+mn-ea"/>
              </a:rPr>
              <a:t>为了测试</a:t>
            </a:r>
            <a:r>
              <a:rPr lang="en-US" altLang="zh-CN" sz="1600" dirty="0" smtClean="0">
                <a:solidFill>
                  <a:schemeClr val="tx1"/>
                </a:solidFill>
                <a:latin typeface="+mn-ea"/>
              </a:rPr>
              <a:t>,</a:t>
            </a:r>
            <a:r>
              <a:rPr lang="zh-CN" altLang="en-US" sz="1600" dirty="0" smtClean="0">
                <a:solidFill>
                  <a:schemeClr val="tx1"/>
                </a:solidFill>
                <a:latin typeface="+mn-ea"/>
              </a:rPr>
              <a:t>再为工作区添加</a:t>
            </a:r>
            <a:r>
              <a:rPr lang="en-US" altLang="zh-CN" sz="1600" dirty="0" smtClean="0">
                <a:solidFill>
                  <a:schemeClr val="tx1"/>
                </a:solidFill>
                <a:latin typeface="+mn-ea"/>
              </a:rPr>
              <a:t>test.txt</a:t>
            </a:r>
            <a:r>
              <a:rPr lang="zh-CN" altLang="en-US" sz="1600" dirty="0" smtClean="0">
                <a:solidFill>
                  <a:schemeClr val="tx1"/>
                </a:solidFill>
                <a:latin typeface="+mn-ea"/>
              </a:rPr>
              <a:t>文件</a:t>
            </a:r>
            <a:r>
              <a:rPr lang="en-US" altLang="zh-CN" sz="1600" dirty="0" smtClean="0">
                <a:solidFill>
                  <a:schemeClr val="tx1"/>
                </a:solidFill>
                <a:latin typeface="+mn-ea"/>
              </a:rPr>
              <a:t>,</a:t>
            </a:r>
            <a:r>
              <a:rPr lang="zh-CN" altLang="en-US" sz="1600" dirty="0" smtClean="0">
                <a:solidFill>
                  <a:schemeClr val="tx1"/>
                </a:solidFill>
                <a:latin typeface="+mn-ea"/>
              </a:rPr>
              <a:t>内容随意</a:t>
            </a:r>
            <a:endParaRPr lang="en-US" altLang="zh-CN" sz="1600" dirty="0">
              <a:solidFill>
                <a:schemeClr val="tx1"/>
              </a:solidFill>
              <a:latin typeface="+mn-ea"/>
            </a:endParaRPr>
          </a:p>
          <a:p>
            <a:pPr lvl="1">
              <a:lnSpc>
                <a:spcPts val="3000"/>
              </a:lnSpc>
            </a:pPr>
            <a:r>
              <a:rPr lang="en-US" altLang="zh-CN" sz="1600" dirty="0" smtClean="0">
                <a:solidFill>
                  <a:schemeClr val="tx1"/>
                </a:solidFill>
                <a:latin typeface="+mn-ea"/>
              </a:rPr>
              <a:t>	$ </a:t>
            </a:r>
            <a:r>
              <a:rPr lang="en-US" altLang="zh-CN" sz="1600" dirty="0" err="1" smtClean="0">
                <a:solidFill>
                  <a:schemeClr val="tx1"/>
                </a:solidFill>
                <a:latin typeface="+mn-ea"/>
              </a:rPr>
              <a:t>git</a:t>
            </a:r>
            <a:r>
              <a:rPr lang="en-US" altLang="zh-CN" sz="1600" dirty="0" smtClean="0">
                <a:solidFill>
                  <a:schemeClr val="tx1"/>
                </a:solidFill>
                <a:latin typeface="+mn-ea"/>
              </a:rPr>
              <a:t> add test.txt</a:t>
            </a:r>
          </a:p>
          <a:p>
            <a:pPr lvl="1">
              <a:lnSpc>
                <a:spcPts val="3000"/>
              </a:lnSpc>
            </a:pPr>
            <a:r>
              <a:rPr lang="en-US" altLang="zh-CN" sz="1600" dirty="0" smtClean="0">
                <a:solidFill>
                  <a:schemeClr val="tx1"/>
                </a:solidFill>
                <a:latin typeface="+mn-ea"/>
              </a:rPr>
              <a:t>	$ </a:t>
            </a:r>
            <a:r>
              <a:rPr lang="en-US" altLang="zh-CN" sz="1600" dirty="0" err="1" smtClean="0">
                <a:solidFill>
                  <a:schemeClr val="tx1"/>
                </a:solidFill>
                <a:latin typeface="+mn-ea"/>
              </a:rPr>
              <a:t>git</a:t>
            </a:r>
            <a:r>
              <a:rPr lang="en-US" altLang="zh-CN" sz="1600" dirty="0" smtClean="0">
                <a:solidFill>
                  <a:schemeClr val="tx1"/>
                </a:solidFill>
                <a:latin typeface="+mn-ea"/>
              </a:rPr>
              <a:t> commit -m "add test.txt“</a:t>
            </a:r>
          </a:p>
          <a:p>
            <a:pPr>
              <a:lnSpc>
                <a:spcPts val="3000"/>
              </a:lnSpc>
            </a:pPr>
            <a:r>
              <a:rPr lang="zh-CN" altLang="en-US" sz="1600" dirty="0" smtClean="0">
                <a:solidFill>
                  <a:schemeClr val="tx1"/>
                </a:solidFill>
                <a:latin typeface="+mn-ea"/>
              </a:rPr>
              <a:t>运行</a:t>
            </a:r>
            <a:r>
              <a:rPr lang="en-US" altLang="zh-CN" sz="1600" dirty="0" smtClean="0">
                <a:solidFill>
                  <a:schemeClr val="tx1"/>
                </a:solidFill>
                <a:latin typeface="+mn-ea"/>
              </a:rPr>
              <a:t>:</a:t>
            </a:r>
          </a:p>
          <a:p>
            <a:pPr>
              <a:lnSpc>
                <a:spcPts val="3000"/>
              </a:lnSpc>
            </a:pPr>
            <a:r>
              <a:rPr lang="en-US" altLang="zh-CN" sz="1600" dirty="0" smtClean="0">
                <a:solidFill>
                  <a:schemeClr val="tx1"/>
                </a:solidFill>
                <a:latin typeface="+mn-ea"/>
              </a:rPr>
              <a:t>	$ </a:t>
            </a:r>
            <a:r>
              <a:rPr lang="en-US" altLang="zh-CN" sz="1600" dirty="0" err="1" smtClean="0">
                <a:solidFill>
                  <a:schemeClr val="tx1"/>
                </a:solidFill>
                <a:latin typeface="+mn-ea"/>
              </a:rPr>
              <a:t>rm</a:t>
            </a:r>
            <a:r>
              <a:rPr lang="en-US" altLang="zh-CN" sz="1600" dirty="0" smtClean="0">
                <a:solidFill>
                  <a:schemeClr val="tx1"/>
                </a:solidFill>
                <a:latin typeface="+mn-ea"/>
              </a:rPr>
              <a:t> test.txt</a:t>
            </a:r>
          </a:p>
          <a:p>
            <a:pPr>
              <a:lnSpc>
                <a:spcPts val="3000"/>
              </a:lnSpc>
            </a:pPr>
            <a:r>
              <a:rPr lang="zh-CN" altLang="en-US" sz="1600" dirty="0" smtClean="0">
                <a:solidFill>
                  <a:schemeClr val="tx1"/>
                </a:solidFill>
                <a:latin typeface="+mn-ea"/>
              </a:rPr>
              <a:t>删除</a:t>
            </a:r>
            <a:r>
              <a:rPr lang="en-US" altLang="zh-CN" sz="1600" dirty="0" smtClean="0">
                <a:solidFill>
                  <a:schemeClr val="tx1"/>
                </a:solidFill>
                <a:latin typeface="+mn-ea"/>
              </a:rPr>
              <a:t>test.txt</a:t>
            </a:r>
            <a:r>
              <a:rPr lang="zh-CN" altLang="en-US" sz="1600" dirty="0" smtClean="0">
                <a:solidFill>
                  <a:schemeClr val="tx1"/>
                </a:solidFill>
                <a:latin typeface="+mn-ea"/>
              </a:rPr>
              <a:t>文件</a:t>
            </a:r>
            <a:r>
              <a:rPr lang="en-US" altLang="zh-CN" sz="1600" dirty="0" smtClean="0">
                <a:solidFill>
                  <a:schemeClr val="tx1"/>
                </a:solidFill>
                <a:latin typeface="+mn-ea"/>
              </a:rPr>
              <a:t>,</a:t>
            </a:r>
            <a:r>
              <a:rPr lang="zh-CN" altLang="en-US" sz="1600" dirty="0" smtClean="0">
                <a:solidFill>
                  <a:schemeClr val="tx1"/>
                </a:solidFill>
                <a:latin typeface="+mn-ea"/>
              </a:rPr>
              <a:t>运行</a:t>
            </a:r>
            <a:endParaRPr lang="en-US" altLang="zh-CN" sz="1600" dirty="0" smtClean="0">
              <a:solidFill>
                <a:schemeClr val="tx1"/>
              </a:solidFill>
              <a:latin typeface="+mn-ea"/>
            </a:endParaRPr>
          </a:p>
          <a:p>
            <a:pPr>
              <a:lnSpc>
                <a:spcPts val="3000"/>
              </a:lnSpc>
            </a:pPr>
            <a:r>
              <a:rPr lang="en-US" altLang="zh-CN" sz="1600" dirty="0" smtClean="0">
                <a:solidFill>
                  <a:schemeClr val="tx1"/>
                </a:solidFill>
                <a:latin typeface="+mn-ea"/>
              </a:rPr>
              <a:t>	$ </a:t>
            </a:r>
            <a:r>
              <a:rPr lang="en-US" altLang="zh-CN" sz="1600" dirty="0" err="1" smtClean="0">
                <a:solidFill>
                  <a:schemeClr val="tx1"/>
                </a:solidFill>
                <a:latin typeface="+mn-ea"/>
              </a:rPr>
              <a:t>git</a:t>
            </a:r>
            <a:r>
              <a:rPr lang="en-US" altLang="zh-CN" sz="1600" dirty="0" smtClean="0">
                <a:solidFill>
                  <a:schemeClr val="tx1"/>
                </a:solidFill>
                <a:latin typeface="+mn-ea"/>
              </a:rPr>
              <a:t> status </a:t>
            </a:r>
          </a:p>
          <a:p>
            <a:pPr>
              <a:lnSpc>
                <a:spcPts val="3000"/>
              </a:lnSpc>
            </a:pPr>
            <a:r>
              <a:rPr lang="zh-CN" altLang="en-US" sz="1600" dirty="0" smtClean="0">
                <a:solidFill>
                  <a:schemeClr val="tx1"/>
                </a:solidFill>
                <a:latin typeface="+mn-ea"/>
              </a:rPr>
              <a:t>可以看到那个文件被删除</a:t>
            </a:r>
            <a:endParaRPr lang="en-US" altLang="zh-CN" sz="1600" dirty="0" smtClean="0">
              <a:solidFill>
                <a:schemeClr val="tx1"/>
              </a:solidFill>
              <a:latin typeface="+mn-ea"/>
            </a:endParaRPr>
          </a:p>
          <a:p>
            <a:pPr>
              <a:lnSpc>
                <a:spcPts val="3000"/>
              </a:lnSpc>
            </a:pPr>
            <a:r>
              <a:rPr lang="zh-CN" altLang="en-US" sz="1600" dirty="0">
                <a:solidFill>
                  <a:schemeClr val="tx1"/>
                </a:solidFill>
                <a:latin typeface="+mn-ea"/>
              </a:rPr>
              <a:t>这样</a:t>
            </a:r>
            <a:r>
              <a:rPr lang="zh-CN" altLang="en-US" sz="1600" dirty="0" smtClean="0">
                <a:solidFill>
                  <a:schemeClr val="tx1"/>
                </a:solidFill>
                <a:latin typeface="+mn-ea"/>
              </a:rPr>
              <a:t>并没有完成删除操作</a:t>
            </a:r>
            <a:r>
              <a:rPr lang="en-US" altLang="zh-CN" sz="1600" dirty="0" smtClean="0">
                <a:solidFill>
                  <a:schemeClr val="tx1"/>
                </a:solidFill>
                <a:latin typeface="+mn-ea"/>
              </a:rPr>
              <a:t>,</a:t>
            </a:r>
            <a:r>
              <a:rPr lang="zh-CN" altLang="en-US" sz="1600" dirty="0" smtClean="0">
                <a:solidFill>
                  <a:schemeClr val="tx1"/>
                </a:solidFill>
                <a:latin typeface="+mn-ea"/>
              </a:rPr>
              <a:t>要完全删除</a:t>
            </a:r>
            <a:r>
              <a:rPr lang="en-US" altLang="zh-CN" sz="1600" dirty="0" smtClean="0">
                <a:solidFill>
                  <a:schemeClr val="tx1"/>
                </a:solidFill>
                <a:latin typeface="+mn-ea"/>
              </a:rPr>
              <a:t>,</a:t>
            </a:r>
            <a:r>
              <a:rPr lang="zh-CN" altLang="en-US" sz="1600" dirty="0" smtClean="0">
                <a:solidFill>
                  <a:schemeClr val="tx1"/>
                </a:solidFill>
                <a:latin typeface="+mn-ea"/>
              </a:rPr>
              <a:t>必须执行以下命令组合</a:t>
            </a:r>
            <a:endParaRPr lang="en-US" altLang="zh-CN" sz="1600" dirty="0" smtClean="0">
              <a:solidFill>
                <a:schemeClr val="tx1"/>
              </a:solidFill>
              <a:latin typeface="+mn-ea"/>
            </a:endParaRPr>
          </a:p>
          <a:p>
            <a:pPr>
              <a:lnSpc>
                <a:spcPts val="3000"/>
              </a:lnSpc>
            </a:pPr>
            <a:r>
              <a:rPr lang="en-US" altLang="zh-CN" sz="1600" dirty="0" smtClean="0">
                <a:solidFill>
                  <a:schemeClr val="tx1"/>
                </a:solidFill>
                <a:latin typeface="+mn-ea"/>
              </a:rPr>
              <a:t>	$ </a:t>
            </a:r>
            <a:r>
              <a:rPr lang="en-US" altLang="zh-CN" sz="1600" dirty="0" err="1" smtClean="0">
                <a:solidFill>
                  <a:schemeClr val="tx1"/>
                </a:solidFill>
                <a:latin typeface="+mn-ea"/>
              </a:rPr>
              <a:t>git</a:t>
            </a:r>
            <a:r>
              <a:rPr lang="en-US" altLang="zh-CN" sz="1600" dirty="0" smtClean="0">
                <a:solidFill>
                  <a:schemeClr val="tx1"/>
                </a:solidFill>
                <a:latin typeface="+mn-ea"/>
              </a:rPr>
              <a:t> </a:t>
            </a:r>
            <a:r>
              <a:rPr lang="en-US" altLang="zh-CN" sz="1600" dirty="0" err="1" smtClean="0">
                <a:solidFill>
                  <a:schemeClr val="tx1"/>
                </a:solidFill>
                <a:latin typeface="+mn-ea"/>
              </a:rPr>
              <a:t>rm</a:t>
            </a:r>
            <a:r>
              <a:rPr lang="en-US" altLang="zh-CN" sz="1600" dirty="0" smtClean="0">
                <a:solidFill>
                  <a:schemeClr val="tx1"/>
                </a:solidFill>
                <a:latin typeface="+mn-ea"/>
              </a:rPr>
              <a:t> test.txt</a:t>
            </a:r>
          </a:p>
          <a:p>
            <a:pPr>
              <a:lnSpc>
                <a:spcPts val="3000"/>
              </a:lnSpc>
            </a:pPr>
            <a:r>
              <a:rPr lang="en-US" altLang="zh-CN" sz="1600" dirty="0" smtClean="0">
                <a:solidFill>
                  <a:schemeClr val="tx1"/>
                </a:solidFill>
                <a:latin typeface="+mn-ea"/>
              </a:rPr>
              <a:t>	$ </a:t>
            </a:r>
            <a:r>
              <a:rPr lang="en-US" altLang="zh-CN" sz="1600" dirty="0" err="1" smtClean="0">
                <a:solidFill>
                  <a:schemeClr val="tx1"/>
                </a:solidFill>
                <a:latin typeface="+mn-ea"/>
              </a:rPr>
              <a:t>git</a:t>
            </a:r>
            <a:r>
              <a:rPr lang="en-US" altLang="zh-CN" sz="1600" dirty="0" smtClean="0">
                <a:solidFill>
                  <a:schemeClr val="tx1"/>
                </a:solidFill>
                <a:latin typeface="+mn-ea"/>
              </a:rPr>
              <a:t> commit -m "remove test.txt“</a:t>
            </a:r>
          </a:p>
          <a:p>
            <a:pPr>
              <a:lnSpc>
                <a:spcPts val="3000"/>
              </a:lnSpc>
            </a:pPr>
            <a:r>
              <a:rPr lang="zh-CN" altLang="en-US" sz="1600" dirty="0" smtClean="0">
                <a:solidFill>
                  <a:schemeClr val="tx1"/>
                </a:solidFill>
                <a:latin typeface="+mn-ea"/>
              </a:rPr>
              <a:t>如果误删</a:t>
            </a:r>
            <a:r>
              <a:rPr lang="en-US" altLang="zh-CN" sz="1600" dirty="0" smtClean="0">
                <a:solidFill>
                  <a:schemeClr val="tx1"/>
                </a:solidFill>
                <a:latin typeface="+mn-ea"/>
              </a:rPr>
              <a:t>,</a:t>
            </a:r>
            <a:r>
              <a:rPr lang="zh-CN" altLang="en-US" sz="1600" dirty="0" smtClean="0">
                <a:solidFill>
                  <a:schemeClr val="tx1"/>
                </a:solidFill>
                <a:latin typeface="+mn-ea"/>
              </a:rPr>
              <a:t>执行下面命令还原</a:t>
            </a:r>
            <a:r>
              <a:rPr lang="en-US" altLang="zh-CN" sz="1600" dirty="0" smtClean="0">
                <a:solidFill>
                  <a:schemeClr val="tx1"/>
                </a:solidFill>
                <a:latin typeface="+mn-ea"/>
              </a:rPr>
              <a:t>:</a:t>
            </a:r>
          </a:p>
          <a:p>
            <a:pPr>
              <a:lnSpc>
                <a:spcPts val="3000"/>
              </a:lnSpc>
            </a:pPr>
            <a:r>
              <a:rPr lang="en-US" altLang="zh-CN" sz="1600" dirty="0" smtClean="0">
                <a:solidFill>
                  <a:schemeClr val="tx1"/>
                </a:solidFill>
                <a:latin typeface="+mn-ea"/>
              </a:rPr>
              <a:t>	$ </a:t>
            </a:r>
            <a:r>
              <a:rPr lang="en-US" altLang="zh-CN" sz="1600" dirty="0" err="1" smtClean="0">
                <a:solidFill>
                  <a:schemeClr val="tx1"/>
                </a:solidFill>
                <a:latin typeface="+mn-ea"/>
              </a:rPr>
              <a:t>git</a:t>
            </a:r>
            <a:r>
              <a:rPr lang="en-US" altLang="zh-CN" sz="1600" dirty="0" smtClean="0">
                <a:solidFill>
                  <a:schemeClr val="tx1"/>
                </a:solidFill>
                <a:latin typeface="+mn-ea"/>
              </a:rPr>
              <a:t> checkout -- test.txt</a:t>
            </a:r>
          </a:p>
        </p:txBody>
      </p:sp>
    </p:spTree>
    <p:extLst>
      <p:ext uri="{BB962C8B-B14F-4D97-AF65-F5344CB8AC3E}">
        <p14:creationId xmlns:p14="http://schemas.microsoft.com/office/powerpoint/2010/main" val="8368468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351782" y="482600"/>
            <a:ext cx="2231136" cy="400110"/>
          </a:xfrm>
          <a:prstGeom prst="rect">
            <a:avLst/>
          </a:prstGeom>
          <a:noFill/>
          <a:ln>
            <a:noFill/>
          </a:ln>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zh-CN" altLang="en-US" sz="2000" dirty="0" smtClean="0">
                <a:solidFill>
                  <a:schemeClr val="tx1"/>
                </a:solidFill>
              </a:rPr>
              <a:t>远程仓库</a:t>
            </a:r>
            <a:endParaRPr lang="zh-CN" altLang="en-US" sz="2000" dirty="0">
              <a:solidFill>
                <a:schemeClr val="tx1"/>
              </a:solidFill>
            </a:endParaRPr>
          </a:p>
        </p:txBody>
      </p:sp>
      <p:sp>
        <p:nvSpPr>
          <p:cNvPr id="3" name="矩形 2"/>
          <p:cNvSpPr/>
          <p:nvPr/>
        </p:nvSpPr>
        <p:spPr>
          <a:xfrm>
            <a:off x="1155700" y="1251010"/>
            <a:ext cx="8623300" cy="5262979"/>
          </a:xfrm>
          <a:prstGeom prst="rect">
            <a:avLst/>
          </a:prstGeom>
          <a:noFill/>
          <a:ln>
            <a:noFill/>
          </a:ln>
        </p:spPr>
        <p:style>
          <a:lnRef idx="3">
            <a:schemeClr val="lt1"/>
          </a:lnRef>
          <a:fillRef idx="1">
            <a:schemeClr val="accent1"/>
          </a:fillRef>
          <a:effectRef idx="1">
            <a:schemeClr val="accent1"/>
          </a:effectRef>
          <a:fontRef idx="minor">
            <a:schemeClr val="lt1"/>
          </a:fontRef>
        </p:style>
        <p:txBody>
          <a:bodyPr wrap="square">
            <a:spAutoFit/>
          </a:bodyPr>
          <a:lstStyle/>
          <a:p>
            <a:r>
              <a:rPr lang="zh-CN" altLang="en-US" sz="1600" dirty="0" smtClean="0">
                <a:latin typeface="+mn-ea"/>
              </a:rPr>
              <a:t>        到目前为止，我们已经掌握了如何在</a:t>
            </a:r>
            <a:r>
              <a:rPr lang="en-US" altLang="zh-CN" sz="1600" dirty="0" err="1" smtClean="0">
                <a:latin typeface="+mn-ea"/>
              </a:rPr>
              <a:t>Git</a:t>
            </a:r>
            <a:r>
              <a:rPr lang="zh-CN" altLang="en-US" sz="1600" dirty="0" smtClean="0">
                <a:latin typeface="+mn-ea"/>
              </a:rPr>
              <a:t>仓库里对一个文件进行时光穿梭，你再也不用担心文件备份或者丢失的问题了。</a:t>
            </a:r>
          </a:p>
          <a:p>
            <a:r>
              <a:rPr lang="zh-CN" altLang="en-US" sz="1600" dirty="0" smtClean="0">
                <a:latin typeface="+mn-ea"/>
              </a:rPr>
              <a:t>       可是有用过集中式版本控制系统</a:t>
            </a:r>
            <a:r>
              <a:rPr lang="en-US" altLang="zh-CN" sz="1600" dirty="0" smtClean="0">
                <a:latin typeface="+mn-ea"/>
              </a:rPr>
              <a:t>SVN</a:t>
            </a:r>
            <a:r>
              <a:rPr lang="zh-CN" altLang="en-US" sz="1600" dirty="0" smtClean="0">
                <a:latin typeface="+mn-ea"/>
              </a:rPr>
              <a:t>的童鞋会站出来说，这些功能在</a:t>
            </a:r>
            <a:r>
              <a:rPr lang="en-US" altLang="zh-CN" sz="1600" dirty="0" smtClean="0">
                <a:latin typeface="+mn-ea"/>
              </a:rPr>
              <a:t>SVN</a:t>
            </a:r>
            <a:r>
              <a:rPr lang="zh-CN" altLang="en-US" sz="1600" dirty="0" smtClean="0">
                <a:latin typeface="+mn-ea"/>
              </a:rPr>
              <a:t>里早就有了，没看出</a:t>
            </a:r>
            <a:r>
              <a:rPr lang="en-US" altLang="zh-CN" sz="1600" dirty="0" err="1" smtClean="0">
                <a:latin typeface="+mn-ea"/>
              </a:rPr>
              <a:t>Git</a:t>
            </a:r>
            <a:r>
              <a:rPr lang="zh-CN" altLang="en-US" sz="1600" dirty="0" smtClean="0">
                <a:latin typeface="+mn-ea"/>
              </a:rPr>
              <a:t>有什么特别的地方。</a:t>
            </a:r>
          </a:p>
          <a:p>
            <a:r>
              <a:rPr lang="zh-CN" altLang="en-US" sz="1600" dirty="0" smtClean="0">
                <a:latin typeface="+mn-ea"/>
              </a:rPr>
              <a:t>       没错，如果只是在一个仓库里管理文件历史，</a:t>
            </a:r>
            <a:r>
              <a:rPr lang="en-US" altLang="zh-CN" sz="1600" dirty="0" err="1" smtClean="0">
                <a:latin typeface="+mn-ea"/>
              </a:rPr>
              <a:t>Git</a:t>
            </a:r>
            <a:r>
              <a:rPr lang="zh-CN" altLang="en-US" sz="1600" dirty="0" smtClean="0">
                <a:latin typeface="+mn-ea"/>
              </a:rPr>
              <a:t>和</a:t>
            </a:r>
            <a:r>
              <a:rPr lang="en-US" altLang="zh-CN" sz="1600" dirty="0" smtClean="0">
                <a:latin typeface="+mn-ea"/>
              </a:rPr>
              <a:t>SVN</a:t>
            </a:r>
            <a:r>
              <a:rPr lang="zh-CN" altLang="en-US" sz="1600" dirty="0" smtClean="0">
                <a:latin typeface="+mn-ea"/>
              </a:rPr>
              <a:t>真没啥区别。为了保证你现在所学的</a:t>
            </a:r>
            <a:r>
              <a:rPr lang="en-US" altLang="zh-CN" sz="1600" dirty="0" err="1" smtClean="0">
                <a:latin typeface="+mn-ea"/>
              </a:rPr>
              <a:t>Git</a:t>
            </a:r>
            <a:r>
              <a:rPr lang="zh-CN" altLang="en-US" sz="1600" dirty="0" smtClean="0">
                <a:latin typeface="+mn-ea"/>
              </a:rPr>
              <a:t>物超所值，将来绝对不会后悔，同时为了打击已经不幸学了</a:t>
            </a:r>
            <a:r>
              <a:rPr lang="en-US" altLang="zh-CN" sz="1600" dirty="0" smtClean="0">
                <a:latin typeface="+mn-ea"/>
              </a:rPr>
              <a:t>SVN</a:t>
            </a:r>
            <a:r>
              <a:rPr lang="zh-CN" altLang="en-US" sz="1600" dirty="0" smtClean="0">
                <a:latin typeface="+mn-ea"/>
              </a:rPr>
              <a:t>的童鞋，本章开始介绍</a:t>
            </a:r>
            <a:r>
              <a:rPr lang="en-US" altLang="zh-CN" sz="1600" dirty="0" err="1" smtClean="0">
                <a:latin typeface="+mn-ea"/>
              </a:rPr>
              <a:t>Git</a:t>
            </a:r>
            <a:r>
              <a:rPr lang="zh-CN" altLang="en-US" sz="1600" dirty="0" smtClean="0">
                <a:latin typeface="+mn-ea"/>
              </a:rPr>
              <a:t>的杀手级功能之一（注意是之一，也就是后面还有之二，之三</a:t>
            </a:r>
            <a:r>
              <a:rPr lang="en-US" altLang="zh-CN" sz="1600" dirty="0" smtClean="0">
                <a:latin typeface="+mn-ea"/>
              </a:rPr>
              <a:t>……</a:t>
            </a:r>
            <a:r>
              <a:rPr lang="zh-CN" altLang="en-US" sz="1600" dirty="0" smtClean="0">
                <a:latin typeface="+mn-ea"/>
              </a:rPr>
              <a:t>）：远程仓库。</a:t>
            </a:r>
          </a:p>
          <a:p>
            <a:r>
              <a:rPr lang="en-US" altLang="zh-CN" sz="1600" dirty="0" smtClean="0">
                <a:latin typeface="+mn-ea"/>
              </a:rPr>
              <a:t>       </a:t>
            </a:r>
            <a:r>
              <a:rPr lang="en-US" altLang="zh-CN" sz="1600" dirty="0" err="1" smtClean="0">
                <a:latin typeface="+mn-ea"/>
              </a:rPr>
              <a:t>Git</a:t>
            </a:r>
            <a:r>
              <a:rPr lang="zh-CN" altLang="en-US" sz="1600" dirty="0" smtClean="0">
                <a:latin typeface="+mn-ea"/>
              </a:rPr>
              <a:t>是分布式版本控制系统，同一个</a:t>
            </a:r>
            <a:r>
              <a:rPr lang="en-US" altLang="zh-CN" sz="1600" dirty="0" err="1" smtClean="0">
                <a:latin typeface="+mn-ea"/>
              </a:rPr>
              <a:t>Git</a:t>
            </a:r>
            <a:r>
              <a:rPr lang="zh-CN" altLang="en-US" sz="1600" dirty="0" smtClean="0">
                <a:latin typeface="+mn-ea"/>
              </a:rPr>
              <a:t>仓库，可以分布到不同的机器上。怎么分布呢？最早，肯定只有一台机器有一个原始版本库，此后，别的机器可以“克隆”这个原始版本库，而且每台机器的版本库其实都是一样的，并没有主次之分。</a:t>
            </a:r>
          </a:p>
          <a:p>
            <a:r>
              <a:rPr lang="zh-CN" altLang="en-US" sz="1600" dirty="0" smtClean="0">
                <a:latin typeface="+mn-ea"/>
              </a:rPr>
              <a:t>      你肯定会想，至少需要两台机器才能玩远程库不是？但是我只有一台电脑，怎么玩？</a:t>
            </a:r>
            <a:endParaRPr lang="en-US" altLang="zh-CN" sz="1600" dirty="0">
              <a:latin typeface="+mn-ea"/>
            </a:endParaRPr>
          </a:p>
          <a:p>
            <a:r>
              <a:rPr lang="zh-CN" altLang="en-US" sz="1600" dirty="0" smtClean="0">
                <a:latin typeface="+mn-ea"/>
              </a:rPr>
              <a:t>     其实一台电脑上也是可以克隆多个版本库的，只要不在同一个目录下。不过，现实生活中是不会有人这么傻的在一台电脑上搞几个远程库玩，因为一台电脑上搞几个远程库完全没有意义，而且硬盘挂了会导致所有库都挂掉，所以我也不告诉你在一台电脑上怎么克隆多个仓库。</a:t>
            </a:r>
          </a:p>
          <a:p>
            <a:r>
              <a:rPr lang="zh-CN" altLang="en-US" sz="1600" dirty="0" smtClean="0">
                <a:latin typeface="+mn-ea"/>
              </a:rPr>
              <a:t>      实际情况往往是这样，找一台电脑充当服务器的角色，每天</a:t>
            </a:r>
            <a:r>
              <a:rPr lang="en-US" altLang="zh-CN" sz="1600" dirty="0" smtClean="0">
                <a:latin typeface="+mn-ea"/>
              </a:rPr>
              <a:t>24</a:t>
            </a:r>
            <a:r>
              <a:rPr lang="zh-CN" altLang="en-US" sz="1600" dirty="0" smtClean="0">
                <a:latin typeface="+mn-ea"/>
              </a:rPr>
              <a:t>小时开机，其他每个人都从这个“服务器”仓库克隆一份到自己的电脑上，并且各自把各自的提交推送到服务器仓库里，也从服务器仓库中拉取别人的提交。</a:t>
            </a:r>
          </a:p>
          <a:p>
            <a:r>
              <a:rPr lang="zh-CN" altLang="en-US" sz="1600" dirty="0" smtClean="0">
                <a:latin typeface="+mn-ea"/>
              </a:rPr>
              <a:t>      完全可以自己搭建一台运行</a:t>
            </a:r>
            <a:r>
              <a:rPr lang="en-US" altLang="zh-CN" sz="1600" dirty="0" err="1" smtClean="0">
                <a:latin typeface="+mn-ea"/>
              </a:rPr>
              <a:t>Git</a:t>
            </a:r>
            <a:r>
              <a:rPr lang="zh-CN" altLang="en-US" sz="1600" dirty="0" smtClean="0">
                <a:latin typeface="+mn-ea"/>
              </a:rPr>
              <a:t>的服务器，不过现阶段，为了学</a:t>
            </a:r>
            <a:r>
              <a:rPr lang="en-US" altLang="zh-CN" sz="1600" dirty="0" err="1" smtClean="0">
                <a:latin typeface="+mn-ea"/>
              </a:rPr>
              <a:t>Git</a:t>
            </a:r>
            <a:r>
              <a:rPr lang="zh-CN" altLang="en-US" sz="1600" dirty="0" smtClean="0">
                <a:latin typeface="+mn-ea"/>
              </a:rPr>
              <a:t>先搭个服务器绝对是小题大作。好在这个世界上有个叫</a:t>
            </a:r>
            <a:r>
              <a:rPr lang="en-US" altLang="zh-CN" sz="1600" dirty="0" err="1" smtClean="0">
                <a:latin typeface="+mn-ea"/>
              </a:rPr>
              <a:t>GitHub</a:t>
            </a:r>
            <a:r>
              <a:rPr lang="zh-CN" altLang="en-US" sz="1600" dirty="0" smtClean="0">
                <a:latin typeface="+mn-ea"/>
              </a:rPr>
              <a:t>的神奇的网站，从名字就可以看出，这个网站就是提供</a:t>
            </a:r>
            <a:r>
              <a:rPr lang="en-US" altLang="zh-CN" sz="1600" dirty="0" err="1" smtClean="0">
                <a:latin typeface="+mn-ea"/>
              </a:rPr>
              <a:t>Git</a:t>
            </a:r>
            <a:r>
              <a:rPr lang="zh-CN" altLang="en-US" sz="1600" dirty="0" smtClean="0">
                <a:latin typeface="+mn-ea"/>
              </a:rPr>
              <a:t>仓库托管服务的，所以，只要注册一个</a:t>
            </a:r>
            <a:r>
              <a:rPr lang="en-US" altLang="zh-CN" sz="1600" dirty="0" err="1" smtClean="0">
                <a:latin typeface="+mn-ea"/>
              </a:rPr>
              <a:t>GitHub</a:t>
            </a:r>
            <a:r>
              <a:rPr lang="zh-CN" altLang="en-US" sz="1600" dirty="0" smtClean="0">
                <a:latin typeface="+mn-ea"/>
              </a:rPr>
              <a:t>账号，就可以免费获得</a:t>
            </a:r>
            <a:r>
              <a:rPr lang="en-US" altLang="zh-CN" sz="1600" dirty="0" err="1" smtClean="0">
                <a:latin typeface="+mn-ea"/>
              </a:rPr>
              <a:t>Git</a:t>
            </a:r>
            <a:r>
              <a:rPr lang="zh-CN" altLang="en-US" sz="1600" dirty="0" smtClean="0">
                <a:latin typeface="+mn-ea"/>
              </a:rPr>
              <a:t>远程仓库。</a:t>
            </a:r>
          </a:p>
          <a:p>
            <a:endParaRPr lang="zh-CN" altLang="en-US" sz="1600" dirty="0">
              <a:latin typeface="+mn-ea"/>
            </a:endParaRPr>
          </a:p>
        </p:txBody>
      </p:sp>
    </p:spTree>
    <p:extLst>
      <p:ext uri="{BB962C8B-B14F-4D97-AF65-F5344CB8AC3E}">
        <p14:creationId xmlns:p14="http://schemas.microsoft.com/office/powerpoint/2010/main" val="40002129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81100" y="1358900"/>
            <a:ext cx="8483600" cy="4093428"/>
          </a:xfrm>
          <a:prstGeom prst="rect">
            <a:avLst/>
          </a:prstGeom>
          <a:noFill/>
          <a:ln>
            <a:noFill/>
          </a:ln>
        </p:spPr>
        <p:style>
          <a:lnRef idx="3">
            <a:schemeClr val="lt1"/>
          </a:lnRef>
          <a:fillRef idx="1">
            <a:schemeClr val="accent1"/>
          </a:fillRef>
          <a:effectRef idx="1">
            <a:schemeClr val="accent1"/>
          </a:effectRef>
          <a:fontRef idx="minor">
            <a:schemeClr val="lt1"/>
          </a:fontRef>
        </p:style>
        <p:txBody>
          <a:bodyPr wrap="square">
            <a:spAutoFit/>
          </a:bodyPr>
          <a:lstStyle/>
          <a:p>
            <a:r>
              <a:rPr lang="zh-CN" altLang="en-US" sz="1600" dirty="0" smtClean="0">
                <a:latin typeface="+mn-ea"/>
              </a:rPr>
              <a:t>在继续阅读后续内容前，请自行注册</a:t>
            </a:r>
            <a:r>
              <a:rPr lang="en-US" altLang="zh-CN" sz="1600" dirty="0" err="1" smtClean="0">
                <a:latin typeface="+mn-ea"/>
              </a:rPr>
              <a:t>GitHub</a:t>
            </a:r>
            <a:r>
              <a:rPr lang="zh-CN" altLang="en-US" sz="1600" dirty="0" smtClean="0">
                <a:latin typeface="+mn-ea"/>
              </a:rPr>
              <a:t>账号。由于你的本地</a:t>
            </a:r>
            <a:r>
              <a:rPr lang="en-US" altLang="zh-CN" sz="1600" dirty="0" err="1" smtClean="0">
                <a:latin typeface="+mn-ea"/>
              </a:rPr>
              <a:t>Git</a:t>
            </a:r>
            <a:r>
              <a:rPr lang="zh-CN" altLang="en-US" sz="1600" dirty="0" smtClean="0">
                <a:latin typeface="+mn-ea"/>
              </a:rPr>
              <a:t>仓库和</a:t>
            </a:r>
            <a:r>
              <a:rPr lang="en-US" altLang="zh-CN" sz="1600" dirty="0" err="1" smtClean="0">
                <a:latin typeface="+mn-ea"/>
              </a:rPr>
              <a:t>GitHub</a:t>
            </a:r>
            <a:r>
              <a:rPr lang="zh-CN" altLang="en-US" sz="1600" dirty="0" smtClean="0">
                <a:latin typeface="+mn-ea"/>
              </a:rPr>
              <a:t>仓库之间的传输是通过</a:t>
            </a:r>
            <a:r>
              <a:rPr lang="en-US" altLang="zh-CN" sz="1600" dirty="0" smtClean="0">
                <a:latin typeface="+mn-ea"/>
              </a:rPr>
              <a:t>SSH</a:t>
            </a:r>
            <a:r>
              <a:rPr lang="zh-CN" altLang="en-US" sz="1600" dirty="0" smtClean="0">
                <a:latin typeface="+mn-ea"/>
              </a:rPr>
              <a:t>加密的，所以，需要一点设置：</a:t>
            </a:r>
          </a:p>
          <a:p>
            <a:endParaRPr lang="zh-CN" altLang="en-US" sz="1600" dirty="0" smtClean="0">
              <a:latin typeface="+mn-ea"/>
            </a:endParaRPr>
          </a:p>
          <a:p>
            <a:r>
              <a:rPr lang="zh-CN" altLang="en-US" dirty="0" smtClean="0">
                <a:latin typeface="+mn-ea"/>
              </a:rPr>
              <a:t>第</a:t>
            </a:r>
            <a:r>
              <a:rPr lang="en-US" altLang="zh-CN" dirty="0" smtClean="0">
                <a:latin typeface="+mn-ea"/>
              </a:rPr>
              <a:t>1</a:t>
            </a:r>
            <a:r>
              <a:rPr lang="zh-CN" altLang="en-US" dirty="0" smtClean="0">
                <a:latin typeface="+mn-ea"/>
              </a:rPr>
              <a:t>步：创建</a:t>
            </a:r>
            <a:r>
              <a:rPr lang="en-US" altLang="zh-CN" dirty="0" smtClean="0">
                <a:latin typeface="+mn-ea"/>
              </a:rPr>
              <a:t>SSH Key</a:t>
            </a:r>
            <a:r>
              <a:rPr lang="zh-CN" altLang="en-US" dirty="0" smtClean="0">
                <a:latin typeface="+mn-ea"/>
              </a:rPr>
              <a:t>。</a:t>
            </a:r>
            <a:endParaRPr lang="en-US" altLang="zh-CN" dirty="0" smtClean="0">
              <a:latin typeface="+mn-ea"/>
            </a:endParaRPr>
          </a:p>
          <a:p>
            <a:r>
              <a:rPr lang="en-US" altLang="zh-CN" sz="1600" dirty="0">
                <a:latin typeface="+mn-ea"/>
              </a:rPr>
              <a:t>	</a:t>
            </a:r>
            <a:r>
              <a:rPr lang="zh-CN" altLang="en-US" sz="1600" dirty="0" smtClean="0">
                <a:latin typeface="+mn-ea"/>
              </a:rPr>
              <a:t>在用户主目录下，看看有没有</a:t>
            </a:r>
            <a:r>
              <a:rPr lang="en-US" altLang="zh-CN" sz="1600" dirty="0" smtClean="0">
                <a:latin typeface="+mn-ea"/>
              </a:rPr>
              <a:t>.</a:t>
            </a:r>
            <a:r>
              <a:rPr lang="en-US" altLang="zh-CN" sz="1600" dirty="0" err="1" smtClean="0">
                <a:latin typeface="+mn-ea"/>
              </a:rPr>
              <a:t>ssh</a:t>
            </a:r>
            <a:r>
              <a:rPr lang="zh-CN" altLang="en-US" sz="1600" dirty="0" smtClean="0">
                <a:latin typeface="+mn-ea"/>
              </a:rPr>
              <a:t>目录，如果有，再看看这个目录下有没有</a:t>
            </a:r>
            <a:r>
              <a:rPr lang="en-US" altLang="zh-CN" sz="1600" dirty="0" err="1" smtClean="0">
                <a:latin typeface="+mn-ea"/>
              </a:rPr>
              <a:t>id_rsa</a:t>
            </a:r>
            <a:r>
              <a:rPr lang="zh-CN" altLang="en-US" sz="1600" dirty="0" smtClean="0">
                <a:latin typeface="+mn-ea"/>
              </a:rPr>
              <a:t>和</a:t>
            </a:r>
            <a:r>
              <a:rPr lang="en-US" altLang="zh-CN" sz="1600" dirty="0" smtClean="0">
                <a:latin typeface="+mn-ea"/>
              </a:rPr>
              <a:t>id_rsa.pub</a:t>
            </a:r>
            <a:r>
              <a:rPr lang="zh-CN" altLang="en-US" sz="1600" dirty="0" smtClean="0">
                <a:latin typeface="+mn-ea"/>
              </a:rPr>
              <a:t>这两个文件，如果已经有了，可直接跳到下一步。如果没有，打开</a:t>
            </a:r>
            <a:r>
              <a:rPr lang="en-US" altLang="zh-CN" sz="1600" dirty="0" smtClean="0">
                <a:latin typeface="+mn-ea"/>
              </a:rPr>
              <a:t>Shell</a:t>
            </a:r>
            <a:r>
              <a:rPr lang="zh-CN" altLang="en-US" sz="1600" dirty="0" smtClean="0">
                <a:latin typeface="+mn-ea"/>
              </a:rPr>
              <a:t>（</a:t>
            </a:r>
            <a:r>
              <a:rPr lang="en-US" altLang="zh-CN" sz="1600" dirty="0" smtClean="0">
                <a:latin typeface="+mn-ea"/>
              </a:rPr>
              <a:t>Windows</a:t>
            </a:r>
            <a:r>
              <a:rPr lang="zh-CN" altLang="en-US" sz="1600" dirty="0" smtClean="0">
                <a:latin typeface="+mn-ea"/>
              </a:rPr>
              <a:t>下打开</a:t>
            </a:r>
            <a:r>
              <a:rPr lang="en-US" altLang="zh-CN" sz="1600" dirty="0" err="1" smtClean="0">
                <a:latin typeface="+mn-ea"/>
              </a:rPr>
              <a:t>Git</a:t>
            </a:r>
            <a:r>
              <a:rPr lang="en-US" altLang="zh-CN" sz="1600" dirty="0" smtClean="0">
                <a:latin typeface="+mn-ea"/>
              </a:rPr>
              <a:t> Bash</a:t>
            </a:r>
            <a:r>
              <a:rPr lang="zh-CN" altLang="en-US" sz="1600" dirty="0" smtClean="0">
                <a:latin typeface="+mn-ea"/>
              </a:rPr>
              <a:t>），创建</a:t>
            </a:r>
            <a:r>
              <a:rPr lang="en-US" altLang="zh-CN" sz="1600" dirty="0" smtClean="0">
                <a:latin typeface="+mn-ea"/>
              </a:rPr>
              <a:t>SSH Key</a:t>
            </a:r>
            <a:r>
              <a:rPr lang="zh-CN" altLang="en-US" sz="1600" dirty="0" smtClean="0">
                <a:latin typeface="+mn-ea"/>
              </a:rPr>
              <a:t>：</a:t>
            </a:r>
          </a:p>
          <a:p>
            <a:r>
              <a:rPr lang="en-US" altLang="zh-CN" sz="1600" dirty="0" smtClean="0">
                <a:latin typeface="+mn-ea"/>
              </a:rPr>
              <a:t>	$ </a:t>
            </a:r>
            <a:r>
              <a:rPr lang="en-US" altLang="zh-CN" sz="1600" dirty="0" err="1" smtClean="0">
                <a:latin typeface="+mn-ea"/>
              </a:rPr>
              <a:t>ssh-keygen</a:t>
            </a:r>
            <a:r>
              <a:rPr lang="en-US" altLang="zh-CN" sz="1600" dirty="0" smtClean="0">
                <a:latin typeface="+mn-ea"/>
              </a:rPr>
              <a:t> -t </a:t>
            </a:r>
            <a:r>
              <a:rPr lang="en-US" altLang="zh-CN" sz="1600" dirty="0" err="1" smtClean="0">
                <a:latin typeface="+mn-ea"/>
              </a:rPr>
              <a:t>rsa</a:t>
            </a:r>
            <a:r>
              <a:rPr lang="en-US" altLang="zh-CN" sz="1600" dirty="0" smtClean="0">
                <a:latin typeface="+mn-ea"/>
              </a:rPr>
              <a:t> -C "youremail@example.com"</a:t>
            </a:r>
          </a:p>
          <a:p>
            <a:r>
              <a:rPr lang="zh-CN" altLang="en-US" sz="1600" dirty="0" smtClean="0">
                <a:latin typeface="+mn-ea"/>
              </a:rPr>
              <a:t>你需要把邮件地址换成你自己的邮件地址，然后一路回车，使用默认值即可，由于这个</a:t>
            </a:r>
            <a:r>
              <a:rPr lang="en-US" altLang="zh-CN" sz="1600" dirty="0" smtClean="0">
                <a:latin typeface="+mn-ea"/>
              </a:rPr>
              <a:t>Key</a:t>
            </a:r>
            <a:r>
              <a:rPr lang="zh-CN" altLang="en-US" sz="1600" dirty="0" smtClean="0">
                <a:latin typeface="+mn-ea"/>
              </a:rPr>
              <a:t>也不是用于军事目的，所以也无需设置密码。</a:t>
            </a:r>
          </a:p>
          <a:p>
            <a:r>
              <a:rPr lang="zh-CN" altLang="en-US" sz="1600" dirty="0" smtClean="0">
                <a:latin typeface="+mn-ea"/>
              </a:rPr>
              <a:t>如果一切顺利的话，可以在用户主目录里找到</a:t>
            </a:r>
            <a:r>
              <a:rPr lang="en-US" altLang="zh-CN" sz="1600" dirty="0" smtClean="0">
                <a:latin typeface="+mn-ea"/>
              </a:rPr>
              <a:t>.</a:t>
            </a:r>
            <a:r>
              <a:rPr lang="en-US" altLang="zh-CN" sz="1600" dirty="0" err="1" smtClean="0">
                <a:latin typeface="+mn-ea"/>
              </a:rPr>
              <a:t>ssh</a:t>
            </a:r>
            <a:r>
              <a:rPr lang="zh-CN" altLang="en-US" sz="1600" dirty="0" smtClean="0">
                <a:latin typeface="+mn-ea"/>
              </a:rPr>
              <a:t>目录，里面有</a:t>
            </a:r>
            <a:r>
              <a:rPr lang="en-US" altLang="zh-CN" sz="1600" dirty="0" err="1" smtClean="0">
                <a:latin typeface="+mn-ea"/>
              </a:rPr>
              <a:t>id_rsa</a:t>
            </a:r>
            <a:r>
              <a:rPr lang="zh-CN" altLang="en-US" sz="1600" dirty="0" smtClean="0">
                <a:latin typeface="+mn-ea"/>
              </a:rPr>
              <a:t>和</a:t>
            </a:r>
            <a:r>
              <a:rPr lang="en-US" altLang="zh-CN" sz="1600" dirty="0" smtClean="0">
                <a:latin typeface="+mn-ea"/>
              </a:rPr>
              <a:t>id_rsa.pub</a:t>
            </a:r>
            <a:r>
              <a:rPr lang="zh-CN" altLang="en-US" sz="1600" dirty="0" smtClean="0">
                <a:latin typeface="+mn-ea"/>
              </a:rPr>
              <a:t>两个文件，这两个就是</a:t>
            </a:r>
            <a:r>
              <a:rPr lang="en-US" altLang="zh-CN" sz="1600" dirty="0" smtClean="0">
                <a:latin typeface="+mn-ea"/>
              </a:rPr>
              <a:t>SSH Key</a:t>
            </a:r>
            <a:r>
              <a:rPr lang="zh-CN" altLang="en-US" sz="1600" dirty="0" smtClean="0">
                <a:latin typeface="+mn-ea"/>
              </a:rPr>
              <a:t>的秘钥对，</a:t>
            </a:r>
            <a:r>
              <a:rPr lang="en-US" altLang="zh-CN" sz="1600" dirty="0" err="1" smtClean="0">
                <a:latin typeface="+mn-ea"/>
              </a:rPr>
              <a:t>id_rsa</a:t>
            </a:r>
            <a:r>
              <a:rPr lang="zh-CN" altLang="en-US" sz="1600" dirty="0" smtClean="0">
                <a:latin typeface="+mn-ea"/>
              </a:rPr>
              <a:t>是私钥，不能泄露出去，</a:t>
            </a:r>
            <a:r>
              <a:rPr lang="en-US" altLang="zh-CN" sz="1600" dirty="0" smtClean="0">
                <a:latin typeface="+mn-ea"/>
              </a:rPr>
              <a:t>id_rsa.pub</a:t>
            </a:r>
            <a:r>
              <a:rPr lang="zh-CN" altLang="en-US" sz="1600" dirty="0" smtClean="0">
                <a:latin typeface="+mn-ea"/>
              </a:rPr>
              <a:t>是公钥，可以放心地告诉任何人。</a:t>
            </a:r>
          </a:p>
          <a:p>
            <a:r>
              <a:rPr lang="zh-CN" altLang="en-US" dirty="0" smtClean="0">
                <a:latin typeface="+mn-ea"/>
              </a:rPr>
              <a:t>第</a:t>
            </a:r>
            <a:r>
              <a:rPr lang="en-US" altLang="zh-CN" dirty="0" smtClean="0">
                <a:latin typeface="+mn-ea"/>
              </a:rPr>
              <a:t>2</a:t>
            </a:r>
            <a:r>
              <a:rPr lang="zh-CN" altLang="en-US" dirty="0" smtClean="0">
                <a:latin typeface="+mn-ea"/>
              </a:rPr>
              <a:t>步：登陆</a:t>
            </a:r>
            <a:r>
              <a:rPr lang="en-US" altLang="zh-CN" dirty="0" err="1" smtClean="0">
                <a:latin typeface="+mn-ea"/>
              </a:rPr>
              <a:t>GitHub</a:t>
            </a:r>
            <a:r>
              <a:rPr lang="zh-CN" altLang="en-US" dirty="0" smtClean="0">
                <a:latin typeface="+mn-ea"/>
              </a:rPr>
              <a:t>，</a:t>
            </a:r>
            <a:endParaRPr lang="en-US" altLang="zh-CN" dirty="0" smtClean="0">
              <a:latin typeface="+mn-ea"/>
            </a:endParaRPr>
          </a:p>
          <a:p>
            <a:r>
              <a:rPr lang="en-US" altLang="zh-CN" sz="1600" dirty="0">
                <a:latin typeface="+mn-ea"/>
              </a:rPr>
              <a:t>	</a:t>
            </a:r>
            <a:r>
              <a:rPr lang="zh-CN" altLang="en-US" sz="1600" dirty="0" smtClean="0">
                <a:latin typeface="+mn-ea"/>
              </a:rPr>
              <a:t>打开“</a:t>
            </a:r>
            <a:r>
              <a:rPr lang="en-US" altLang="zh-CN" sz="1600" dirty="0" smtClean="0">
                <a:latin typeface="+mn-ea"/>
              </a:rPr>
              <a:t>Account settings”</a:t>
            </a:r>
            <a:r>
              <a:rPr lang="zh-CN" altLang="en-US" sz="1600" dirty="0" smtClean="0">
                <a:latin typeface="+mn-ea"/>
              </a:rPr>
              <a:t>，“</a:t>
            </a:r>
            <a:r>
              <a:rPr lang="en-US" altLang="zh-CN" sz="1600" dirty="0" smtClean="0">
                <a:latin typeface="+mn-ea"/>
              </a:rPr>
              <a:t>SSH Keys”</a:t>
            </a:r>
            <a:r>
              <a:rPr lang="zh-CN" altLang="en-US" sz="1600" dirty="0" smtClean="0">
                <a:latin typeface="+mn-ea"/>
              </a:rPr>
              <a:t>页面：</a:t>
            </a:r>
          </a:p>
          <a:p>
            <a:r>
              <a:rPr lang="zh-CN" altLang="en-US" sz="1600" dirty="0" smtClean="0">
                <a:latin typeface="+mn-ea"/>
              </a:rPr>
              <a:t>然后，点“</a:t>
            </a:r>
            <a:r>
              <a:rPr lang="en-US" altLang="zh-CN" sz="1600" dirty="0" smtClean="0">
                <a:latin typeface="+mn-ea"/>
              </a:rPr>
              <a:t>Add SSH Key”</a:t>
            </a:r>
            <a:r>
              <a:rPr lang="zh-CN" altLang="en-US" sz="1600" dirty="0" smtClean="0">
                <a:latin typeface="+mn-ea"/>
              </a:rPr>
              <a:t>，填上任意</a:t>
            </a:r>
            <a:r>
              <a:rPr lang="en-US" altLang="zh-CN" sz="1600" dirty="0" smtClean="0">
                <a:latin typeface="+mn-ea"/>
              </a:rPr>
              <a:t>Title</a:t>
            </a:r>
            <a:r>
              <a:rPr lang="zh-CN" altLang="en-US" sz="1600" dirty="0" smtClean="0">
                <a:latin typeface="+mn-ea"/>
              </a:rPr>
              <a:t>，在</a:t>
            </a:r>
            <a:r>
              <a:rPr lang="en-US" altLang="zh-CN" sz="1600" dirty="0" smtClean="0">
                <a:latin typeface="+mn-ea"/>
              </a:rPr>
              <a:t>Key</a:t>
            </a:r>
            <a:r>
              <a:rPr lang="zh-CN" altLang="en-US" sz="1600" dirty="0" smtClean="0">
                <a:latin typeface="+mn-ea"/>
              </a:rPr>
              <a:t>文本框里粘贴</a:t>
            </a:r>
            <a:r>
              <a:rPr lang="en-US" altLang="zh-CN" sz="1600" dirty="0" smtClean="0">
                <a:latin typeface="+mn-ea"/>
              </a:rPr>
              <a:t>id_rsa.pub</a:t>
            </a:r>
            <a:r>
              <a:rPr lang="zh-CN" altLang="en-US" sz="1600" dirty="0" smtClean="0">
                <a:latin typeface="+mn-ea"/>
              </a:rPr>
              <a:t>文件的内容：</a:t>
            </a:r>
            <a:endParaRPr lang="zh-CN" altLang="en-US" sz="1600" dirty="0">
              <a:latin typeface="+mn-ea"/>
            </a:endParaRPr>
          </a:p>
        </p:txBody>
      </p:sp>
    </p:spTree>
    <p:extLst>
      <p:ext uri="{BB962C8B-B14F-4D97-AF65-F5344CB8AC3E}">
        <p14:creationId xmlns:p14="http://schemas.microsoft.com/office/powerpoint/2010/main" val="4605915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01600" y="889635"/>
            <a:ext cx="4305300" cy="5248275"/>
          </a:xfrm>
          <a:prstGeom prst="rect">
            <a:avLst/>
          </a:prstGeom>
        </p:spPr>
      </p:pic>
      <p:sp>
        <p:nvSpPr>
          <p:cNvPr id="3" name="矩形 2"/>
          <p:cNvSpPr/>
          <p:nvPr/>
        </p:nvSpPr>
        <p:spPr>
          <a:xfrm>
            <a:off x="4406900" y="559117"/>
            <a:ext cx="6337300" cy="5909310"/>
          </a:xfrm>
          <a:prstGeom prst="rect">
            <a:avLst/>
          </a:prstGeom>
          <a:noFill/>
          <a:ln>
            <a:noFill/>
          </a:ln>
        </p:spPr>
        <p:style>
          <a:lnRef idx="3">
            <a:schemeClr val="lt1"/>
          </a:lnRef>
          <a:fillRef idx="1">
            <a:schemeClr val="accent1"/>
          </a:fillRef>
          <a:effectRef idx="1">
            <a:schemeClr val="accent1"/>
          </a:effectRef>
          <a:fontRef idx="minor">
            <a:schemeClr val="lt1"/>
          </a:fontRef>
        </p:style>
        <p:txBody>
          <a:bodyPr wrap="square">
            <a:spAutoFit/>
          </a:bodyPr>
          <a:lstStyle/>
          <a:p>
            <a:r>
              <a:rPr lang="zh-CN" altLang="en-US" dirty="0" smtClean="0"/>
              <a:t>为什么GitHub需要SSH Key呢？因为GitHub需要识别出你推送的提交确实是你推送的，而不是别人冒充的，而Git支持SSH协议，所以，GitHub只要知道了你的公钥，就可以确认只有你自己才能推送。</a:t>
            </a:r>
          </a:p>
          <a:p>
            <a:endParaRPr lang="zh-CN" altLang="en-US" dirty="0" smtClean="0"/>
          </a:p>
          <a:p>
            <a:r>
              <a:rPr lang="zh-CN" altLang="en-US" dirty="0" smtClean="0"/>
              <a:t>当然，GitHub允许你添加多个Key。假定你有若干电脑，你一会儿在公司提交，一会儿在家里提交，只要把每台电脑的Key都添加到GitHub，就可以在每台电脑上往GitHub推送了。</a:t>
            </a:r>
          </a:p>
          <a:p>
            <a:endParaRPr lang="zh-CN" altLang="en-US" dirty="0" smtClean="0"/>
          </a:p>
          <a:p>
            <a:r>
              <a:rPr lang="zh-CN" altLang="en-US" dirty="0" smtClean="0"/>
              <a:t>最后友情提示，在GitHub上免费托管的Git仓库，任何人都可以看到喔（但只有你自己才能改）。所以，不要把敏感信息放进去。</a:t>
            </a:r>
          </a:p>
          <a:p>
            <a:endParaRPr lang="zh-CN" altLang="en-US" dirty="0" smtClean="0"/>
          </a:p>
          <a:p>
            <a:r>
              <a:rPr lang="zh-CN" altLang="en-US" dirty="0" smtClean="0"/>
              <a:t>如果你不想让别人看到Git库，有两个办法，一个是交点保护费，让GitHub把公开的仓库变成私有的，这样别人就看不见了（不可读更不可写）。另一个办法是自己动手，搭一个Git服务器，因为是你自己的Git服务器，所以别人也是看不见的。这个方法我们后面会讲到的，相当简单，公司内部开发必备。</a:t>
            </a:r>
          </a:p>
          <a:p>
            <a:endParaRPr lang="zh-CN" altLang="en-US" dirty="0" smtClean="0"/>
          </a:p>
          <a:p>
            <a:r>
              <a:rPr lang="zh-CN" altLang="en-US" dirty="0" smtClean="0"/>
              <a:t>确保你拥有一个GitHub账号后，我们就即将开始远程仓库的学习。</a:t>
            </a:r>
            <a:endParaRPr lang="zh-CN" altLang="en-US" dirty="0"/>
          </a:p>
        </p:txBody>
      </p:sp>
    </p:spTree>
    <p:extLst>
      <p:ext uri="{BB962C8B-B14F-4D97-AF65-F5344CB8AC3E}">
        <p14:creationId xmlns:p14="http://schemas.microsoft.com/office/powerpoint/2010/main" val="24760482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69460" y="412125"/>
            <a:ext cx="1723549" cy="400110"/>
          </a:xfrm>
          <a:prstGeom prst="rect">
            <a:avLst/>
          </a:prstGeom>
          <a:noFill/>
        </p:spPr>
        <p:style>
          <a:lnRef idx="0">
            <a:schemeClr val="accent3"/>
          </a:lnRef>
          <a:fillRef idx="3">
            <a:schemeClr val="accent3"/>
          </a:fillRef>
          <a:effectRef idx="3">
            <a:schemeClr val="accent3"/>
          </a:effectRef>
          <a:fontRef idx="minor">
            <a:schemeClr val="lt1"/>
          </a:fontRef>
        </p:style>
        <p:txBody>
          <a:bodyPr wrap="none">
            <a:spAutoFit/>
          </a:bodyPr>
          <a:lstStyle/>
          <a:p>
            <a:pPr algn="ctr"/>
            <a:r>
              <a:rPr lang="zh-CN" altLang="en-US" sz="2000" dirty="0">
                <a:solidFill>
                  <a:schemeClr val="tx1"/>
                </a:solidFill>
                <a:latin typeface="+mn-ea"/>
              </a:rPr>
              <a:t>从远程库克隆</a:t>
            </a:r>
          </a:p>
        </p:txBody>
      </p:sp>
      <p:sp>
        <p:nvSpPr>
          <p:cNvPr id="3" name="矩形 2"/>
          <p:cNvSpPr/>
          <p:nvPr/>
        </p:nvSpPr>
        <p:spPr>
          <a:xfrm>
            <a:off x="1377313" y="812235"/>
            <a:ext cx="7756959" cy="584775"/>
          </a:xfrm>
          <a:prstGeom prst="rect">
            <a:avLst/>
          </a:prstGeom>
          <a:noFill/>
          <a:ln>
            <a:noFill/>
          </a:ln>
        </p:spPr>
        <p:style>
          <a:lnRef idx="3">
            <a:schemeClr val="lt1"/>
          </a:lnRef>
          <a:fillRef idx="1">
            <a:schemeClr val="accent1"/>
          </a:fillRef>
          <a:effectRef idx="1">
            <a:schemeClr val="accent1"/>
          </a:effectRef>
          <a:fontRef idx="minor">
            <a:schemeClr val="lt1"/>
          </a:fontRef>
        </p:style>
        <p:txBody>
          <a:bodyPr wrap="square">
            <a:spAutoFit/>
          </a:bodyPr>
          <a:lstStyle/>
          <a:p>
            <a:r>
              <a:rPr lang="zh-CN" altLang="en-US" sz="1600" dirty="0" smtClean="0">
                <a:latin typeface="+mn-ea"/>
              </a:rPr>
              <a:t>假设我们从零开发，那么最好的方式是先创建远程库，然后，从远程库克隆。</a:t>
            </a:r>
            <a:endParaRPr lang="en-US" altLang="zh-CN" sz="1600" dirty="0" smtClean="0">
              <a:latin typeface="+mn-ea"/>
            </a:endParaRPr>
          </a:p>
          <a:p>
            <a:r>
              <a:rPr lang="zh-CN" altLang="en-US" sz="1600" dirty="0" smtClean="0">
                <a:latin typeface="+mn-ea"/>
              </a:rPr>
              <a:t>首先，登陆</a:t>
            </a:r>
            <a:r>
              <a:rPr lang="en-US" altLang="zh-CN" sz="1600" dirty="0" err="1" smtClean="0">
                <a:latin typeface="+mn-ea"/>
              </a:rPr>
              <a:t>GitHub</a:t>
            </a:r>
            <a:r>
              <a:rPr lang="zh-CN" altLang="en-US" sz="1600" dirty="0" smtClean="0">
                <a:latin typeface="+mn-ea"/>
              </a:rPr>
              <a:t>，创建一个新的仓库，名字叫</a:t>
            </a:r>
            <a:r>
              <a:rPr lang="en-US" altLang="zh-CN" sz="1600" dirty="0" err="1" smtClean="0">
                <a:latin typeface="+mn-ea"/>
              </a:rPr>
              <a:t>gitskills</a:t>
            </a:r>
            <a:endParaRPr lang="zh-CN" altLang="en-US" sz="1600" dirty="0">
              <a:latin typeface="+mn-ea"/>
            </a:endParaRPr>
          </a:p>
        </p:txBody>
      </p:sp>
      <p:pic>
        <p:nvPicPr>
          <p:cNvPr id="5" name="图片 4"/>
          <p:cNvPicPr>
            <a:picLocks noChangeAspect="1"/>
          </p:cNvPicPr>
          <p:nvPr/>
        </p:nvPicPr>
        <p:blipFill>
          <a:blip r:embed="rId2"/>
          <a:stretch>
            <a:fillRect/>
          </a:stretch>
        </p:blipFill>
        <p:spPr>
          <a:xfrm>
            <a:off x="2269704" y="1531722"/>
            <a:ext cx="5972175" cy="4076473"/>
          </a:xfrm>
          <a:prstGeom prst="rect">
            <a:avLst/>
          </a:prstGeom>
        </p:spPr>
      </p:pic>
      <p:sp>
        <p:nvSpPr>
          <p:cNvPr id="6" name="矩形 5"/>
          <p:cNvSpPr/>
          <p:nvPr/>
        </p:nvSpPr>
        <p:spPr>
          <a:xfrm>
            <a:off x="1377313" y="5851386"/>
            <a:ext cx="7756961" cy="584775"/>
          </a:xfrm>
          <a:prstGeom prst="rect">
            <a:avLst/>
          </a:prstGeom>
        </p:spPr>
        <p:txBody>
          <a:bodyPr wrap="square">
            <a:spAutoFit/>
          </a:bodyPr>
          <a:lstStyle/>
          <a:p>
            <a:r>
              <a:rPr lang="zh-CN" altLang="en-US" sz="1600" dirty="0" smtClean="0">
                <a:latin typeface="+mn-ea"/>
              </a:rPr>
              <a:t>勾选</a:t>
            </a:r>
            <a:r>
              <a:rPr lang="en-US" altLang="zh-CN" sz="1600" dirty="0" smtClean="0">
                <a:latin typeface="+mn-ea"/>
              </a:rPr>
              <a:t>Initialize this repository with a README</a:t>
            </a:r>
            <a:r>
              <a:rPr lang="zh-CN" altLang="en-US" sz="1600" dirty="0" smtClean="0">
                <a:latin typeface="+mn-ea"/>
              </a:rPr>
              <a:t>，这样</a:t>
            </a:r>
            <a:r>
              <a:rPr lang="en-US" altLang="zh-CN" sz="1600" dirty="0" err="1" smtClean="0">
                <a:latin typeface="+mn-ea"/>
              </a:rPr>
              <a:t>GitHub</a:t>
            </a:r>
            <a:r>
              <a:rPr lang="zh-CN" altLang="en-US" sz="1600" dirty="0" smtClean="0">
                <a:latin typeface="+mn-ea"/>
              </a:rPr>
              <a:t>会自动创建一个</a:t>
            </a:r>
            <a:r>
              <a:rPr lang="en-US" altLang="zh-CN" sz="1600" dirty="0" smtClean="0">
                <a:latin typeface="+mn-ea"/>
              </a:rPr>
              <a:t>README.md</a:t>
            </a:r>
            <a:r>
              <a:rPr lang="zh-CN" altLang="en-US" sz="1600" dirty="0" smtClean="0">
                <a:latin typeface="+mn-ea"/>
              </a:rPr>
              <a:t>文件。创建完毕后，可以看到</a:t>
            </a:r>
            <a:r>
              <a:rPr lang="en-US" altLang="zh-CN" sz="1600" dirty="0" smtClean="0">
                <a:latin typeface="+mn-ea"/>
              </a:rPr>
              <a:t>README.md</a:t>
            </a:r>
            <a:r>
              <a:rPr lang="zh-CN" altLang="en-US" sz="1600" dirty="0" smtClean="0">
                <a:latin typeface="+mn-ea"/>
              </a:rPr>
              <a:t>文件</a:t>
            </a:r>
            <a:endParaRPr lang="zh-CN" altLang="en-US" sz="1600" dirty="0">
              <a:latin typeface="+mn-ea"/>
            </a:endParaRPr>
          </a:p>
        </p:txBody>
      </p:sp>
    </p:spTree>
    <p:extLst>
      <p:ext uri="{BB962C8B-B14F-4D97-AF65-F5344CB8AC3E}">
        <p14:creationId xmlns:p14="http://schemas.microsoft.com/office/powerpoint/2010/main" val="29998955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966202" y="908600"/>
            <a:ext cx="6156393" cy="4629150"/>
          </a:xfrm>
          <a:prstGeom prst="rect">
            <a:avLst/>
          </a:prstGeom>
        </p:spPr>
      </p:pic>
      <p:sp>
        <p:nvSpPr>
          <p:cNvPr id="3" name="矩形 2"/>
          <p:cNvSpPr/>
          <p:nvPr/>
        </p:nvSpPr>
        <p:spPr>
          <a:xfrm>
            <a:off x="1479818" y="5625299"/>
            <a:ext cx="7129160" cy="923330"/>
          </a:xfrm>
          <a:prstGeom prst="rect">
            <a:avLst/>
          </a:prstGeom>
        </p:spPr>
        <p:txBody>
          <a:bodyPr wrap="square">
            <a:spAutoFit/>
          </a:bodyPr>
          <a:lstStyle/>
          <a:p>
            <a:r>
              <a:rPr lang="zh-CN" altLang="en-US" dirty="0" smtClean="0">
                <a:latin typeface="+mj-ea"/>
                <a:ea typeface="+mj-ea"/>
              </a:rPr>
              <a:t>远程库已经准备好了，下一步是用命令</a:t>
            </a:r>
            <a:r>
              <a:rPr lang="en-US" altLang="zh-CN" dirty="0" err="1" smtClean="0">
                <a:latin typeface="+mj-ea"/>
                <a:ea typeface="+mj-ea"/>
              </a:rPr>
              <a:t>git</a:t>
            </a:r>
            <a:r>
              <a:rPr lang="en-US" altLang="zh-CN" dirty="0" smtClean="0">
                <a:latin typeface="+mj-ea"/>
                <a:ea typeface="+mj-ea"/>
              </a:rPr>
              <a:t> clone</a:t>
            </a:r>
            <a:r>
              <a:rPr lang="zh-CN" altLang="en-US" dirty="0" smtClean="0">
                <a:latin typeface="+mj-ea"/>
                <a:ea typeface="+mj-ea"/>
              </a:rPr>
              <a:t>克隆一个本地库</a:t>
            </a:r>
            <a:endParaRPr lang="en-US" altLang="zh-CN" dirty="0" smtClean="0">
              <a:latin typeface="+mj-ea"/>
              <a:ea typeface="+mj-ea"/>
            </a:endParaRPr>
          </a:p>
          <a:p>
            <a:endParaRPr lang="en-US" altLang="zh-CN" dirty="0" smtClean="0">
              <a:latin typeface="+mj-ea"/>
              <a:ea typeface="+mj-ea"/>
            </a:endParaRPr>
          </a:p>
          <a:p>
            <a:r>
              <a:rPr lang="en-US" altLang="zh-CN" dirty="0" smtClean="0">
                <a:latin typeface="+mj-ea"/>
                <a:ea typeface="+mj-ea"/>
              </a:rPr>
              <a:t>$ </a:t>
            </a:r>
            <a:r>
              <a:rPr lang="en-US" altLang="zh-CN" dirty="0" err="1" smtClean="0">
                <a:latin typeface="+mj-ea"/>
                <a:ea typeface="+mj-ea"/>
              </a:rPr>
              <a:t>git</a:t>
            </a:r>
            <a:r>
              <a:rPr lang="en-US" altLang="zh-CN" dirty="0" smtClean="0">
                <a:latin typeface="+mj-ea"/>
                <a:ea typeface="+mj-ea"/>
              </a:rPr>
              <a:t> clone https://github.com/m52099mGitHub/gitskills.git</a:t>
            </a:r>
            <a:endParaRPr lang="zh-CN" altLang="en-US" dirty="0">
              <a:latin typeface="+mj-ea"/>
              <a:ea typeface="+mj-ea"/>
            </a:endParaRPr>
          </a:p>
        </p:txBody>
      </p:sp>
    </p:spTree>
    <p:extLst>
      <p:ext uri="{BB962C8B-B14F-4D97-AF65-F5344CB8AC3E}">
        <p14:creationId xmlns:p14="http://schemas.microsoft.com/office/powerpoint/2010/main" val="20299884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22824" y="148052"/>
            <a:ext cx="2279576" cy="400110"/>
          </a:xfrm>
          <a:prstGeom prst="rect">
            <a:avLst/>
          </a:prstGeom>
        </p:spPr>
        <p:txBody>
          <a:bodyPr wrap="square">
            <a:spAutoFit/>
          </a:bodyPr>
          <a:lstStyle/>
          <a:p>
            <a:pPr algn="ctr"/>
            <a:r>
              <a:rPr lang="zh-CN" altLang="en-US" sz="2000" dirty="0" smtClean="0"/>
              <a:t>分支管理</a:t>
            </a:r>
            <a:endParaRPr lang="zh-CN" altLang="en-US" sz="2000" dirty="0"/>
          </a:p>
        </p:txBody>
      </p:sp>
      <p:sp>
        <p:nvSpPr>
          <p:cNvPr id="3" name="矩形 2"/>
          <p:cNvSpPr/>
          <p:nvPr/>
        </p:nvSpPr>
        <p:spPr>
          <a:xfrm>
            <a:off x="435012" y="589893"/>
            <a:ext cx="8797888" cy="1107996"/>
          </a:xfrm>
          <a:prstGeom prst="rect">
            <a:avLst/>
          </a:prstGeom>
        </p:spPr>
        <p:txBody>
          <a:bodyPr wrap="square">
            <a:spAutoFit/>
          </a:bodyPr>
          <a:lstStyle/>
          <a:p>
            <a:r>
              <a:rPr lang="en-US" altLang="zh-CN" dirty="0"/>
              <a:t>	</a:t>
            </a:r>
            <a:r>
              <a:rPr lang="zh-CN" altLang="en-US" sz="1600" dirty="0" smtClean="0"/>
              <a:t>分支就是科幻电影里面的平行宇宙，当你正在电脑前努力学习</a:t>
            </a:r>
            <a:r>
              <a:rPr lang="en-US" altLang="zh-CN" sz="1600" dirty="0" err="1" smtClean="0"/>
              <a:t>Git</a:t>
            </a:r>
            <a:r>
              <a:rPr lang="zh-CN" altLang="en-US" sz="1600" dirty="0" smtClean="0"/>
              <a:t>的时候，另一个你正在另一个平行宇宙里努力学习</a:t>
            </a:r>
            <a:r>
              <a:rPr lang="en-US" altLang="zh-CN" sz="1600" dirty="0" smtClean="0"/>
              <a:t>SVN</a:t>
            </a:r>
            <a:r>
              <a:rPr lang="zh-CN" altLang="en-US" sz="1600" dirty="0" smtClean="0"/>
              <a:t>。</a:t>
            </a:r>
          </a:p>
          <a:p>
            <a:r>
              <a:rPr lang="zh-CN" altLang="en-US" sz="1600" dirty="0" smtClean="0"/>
              <a:t>             如果两个平行宇宙互不干扰，那对现在的你也没啥影响。不过，在某个时间点，两个平行宇宙合并了，结果，你既学会了</a:t>
            </a:r>
            <a:r>
              <a:rPr lang="en-US" altLang="zh-CN" sz="1600" dirty="0" err="1" smtClean="0"/>
              <a:t>Git</a:t>
            </a:r>
            <a:r>
              <a:rPr lang="zh-CN" altLang="en-US" sz="1600" dirty="0" smtClean="0"/>
              <a:t>又学会了</a:t>
            </a:r>
            <a:r>
              <a:rPr lang="en-US" altLang="zh-CN" sz="1600" dirty="0" smtClean="0"/>
              <a:t>SVN</a:t>
            </a:r>
            <a:r>
              <a:rPr lang="zh-CN" altLang="en-US" sz="1600" dirty="0" smtClean="0"/>
              <a:t>！</a:t>
            </a:r>
            <a:endParaRPr lang="zh-CN" altLang="en-US" sz="1600" dirty="0"/>
          </a:p>
        </p:txBody>
      </p:sp>
      <p:sp>
        <p:nvSpPr>
          <p:cNvPr id="4" name="矩形 3"/>
          <p:cNvSpPr/>
          <p:nvPr/>
        </p:nvSpPr>
        <p:spPr>
          <a:xfrm>
            <a:off x="269912" y="3441680"/>
            <a:ext cx="8962988" cy="2585323"/>
          </a:xfrm>
          <a:prstGeom prst="rect">
            <a:avLst/>
          </a:prstGeom>
        </p:spPr>
        <p:txBody>
          <a:bodyPr wrap="square">
            <a:spAutoFit/>
          </a:bodyPr>
          <a:lstStyle/>
          <a:p>
            <a:r>
              <a:rPr lang="en-US" altLang="zh-CN" dirty="0" smtClean="0"/>
              <a:t>	</a:t>
            </a:r>
            <a:r>
              <a:rPr lang="zh-CN" altLang="en-US" sz="1600" dirty="0" smtClean="0">
                <a:latin typeface="+mn-ea"/>
              </a:rPr>
              <a:t>分支在实际中有什么用呢？假设你准备开发一个新功能，但是需要两周才能完成，第一周你写了</a:t>
            </a:r>
            <a:r>
              <a:rPr lang="en-US" altLang="zh-CN" sz="1600" dirty="0" smtClean="0">
                <a:latin typeface="+mn-ea"/>
              </a:rPr>
              <a:t>50%</a:t>
            </a:r>
            <a:r>
              <a:rPr lang="zh-CN" altLang="en-US" sz="1600" dirty="0" smtClean="0">
                <a:latin typeface="+mn-ea"/>
              </a:rPr>
              <a:t>的代码，如果立刻提交，由于代码还没写完，不完整的代码库会导致别人不能干活了。如果等代码全部写完再一次提交，又存在丢失每天进度的巨大风险。</a:t>
            </a:r>
          </a:p>
          <a:p>
            <a:r>
              <a:rPr lang="en-US" altLang="zh-CN" sz="1600" dirty="0" smtClean="0">
                <a:latin typeface="+mn-ea"/>
              </a:rPr>
              <a:t>	</a:t>
            </a:r>
            <a:r>
              <a:rPr lang="zh-CN" altLang="en-US" sz="1600" dirty="0" smtClean="0">
                <a:latin typeface="+mn-ea"/>
              </a:rPr>
              <a:t>现在有了分支，就不用怕了。你创建了一个属于你自己的分支，别人看不到，还继续在原来的分支上正常工作，而你在自己的分支上干活，想提交就提交，直到开发完毕后，再一次性合并到原来的分支上，这样，既安全，又不影响别人工作。</a:t>
            </a:r>
          </a:p>
          <a:p>
            <a:r>
              <a:rPr lang="en-US" altLang="zh-CN" sz="1600" dirty="0" smtClean="0">
                <a:latin typeface="+mn-ea"/>
              </a:rPr>
              <a:t>	</a:t>
            </a:r>
            <a:r>
              <a:rPr lang="zh-CN" altLang="en-US" sz="1600" dirty="0" smtClean="0">
                <a:latin typeface="+mn-ea"/>
              </a:rPr>
              <a:t>其他版本控制系统如</a:t>
            </a:r>
            <a:r>
              <a:rPr lang="en-US" altLang="zh-CN" sz="1600" dirty="0" smtClean="0">
                <a:latin typeface="+mn-ea"/>
              </a:rPr>
              <a:t>SVN</a:t>
            </a:r>
            <a:r>
              <a:rPr lang="zh-CN" altLang="en-US" sz="1600" dirty="0" smtClean="0">
                <a:latin typeface="+mn-ea"/>
              </a:rPr>
              <a:t>等都有分支管理，但是用过之后你会发现，这些版本控制系统创建和切换分支比蜗牛还慢，简直让人无法忍受，结果分支功能成了摆设，大家都不去用。</a:t>
            </a:r>
          </a:p>
          <a:p>
            <a:r>
              <a:rPr lang="en-US" altLang="zh-CN" sz="1600" dirty="0" smtClean="0">
                <a:latin typeface="+mn-ea"/>
              </a:rPr>
              <a:t>	</a:t>
            </a:r>
            <a:r>
              <a:rPr lang="zh-CN" altLang="en-US" sz="1600" dirty="0" smtClean="0">
                <a:latin typeface="+mn-ea"/>
              </a:rPr>
              <a:t>但</a:t>
            </a:r>
            <a:r>
              <a:rPr lang="en-US" altLang="zh-CN" sz="1600" dirty="0" err="1" smtClean="0">
                <a:latin typeface="+mn-ea"/>
              </a:rPr>
              <a:t>Git</a:t>
            </a:r>
            <a:r>
              <a:rPr lang="zh-CN" altLang="en-US" sz="1600" dirty="0" smtClean="0">
                <a:latin typeface="+mn-ea"/>
              </a:rPr>
              <a:t>的分支是与众不同的，无论创建、切换和删除分支，</a:t>
            </a:r>
            <a:r>
              <a:rPr lang="en-US" altLang="zh-CN" sz="1600" dirty="0" err="1" smtClean="0">
                <a:latin typeface="+mn-ea"/>
              </a:rPr>
              <a:t>Git</a:t>
            </a:r>
            <a:r>
              <a:rPr lang="zh-CN" altLang="en-US" sz="1600" dirty="0" smtClean="0">
                <a:latin typeface="+mn-ea"/>
              </a:rPr>
              <a:t>在</a:t>
            </a:r>
            <a:r>
              <a:rPr lang="en-US" altLang="zh-CN" sz="1600" dirty="0" smtClean="0">
                <a:latin typeface="+mn-ea"/>
              </a:rPr>
              <a:t>1</a:t>
            </a:r>
            <a:r>
              <a:rPr lang="zh-CN" altLang="en-US" sz="1600" dirty="0" smtClean="0">
                <a:latin typeface="+mn-ea"/>
              </a:rPr>
              <a:t>秒钟之内就能完成！无论你的版本库是</a:t>
            </a:r>
            <a:r>
              <a:rPr lang="en-US" altLang="zh-CN" sz="1600" dirty="0" smtClean="0">
                <a:latin typeface="+mn-ea"/>
              </a:rPr>
              <a:t>1</a:t>
            </a:r>
            <a:r>
              <a:rPr lang="zh-CN" altLang="en-US" sz="1600" dirty="0" smtClean="0">
                <a:latin typeface="+mn-ea"/>
              </a:rPr>
              <a:t>个文件还是</a:t>
            </a:r>
            <a:r>
              <a:rPr lang="en-US" altLang="zh-CN" sz="1600" dirty="0" smtClean="0">
                <a:latin typeface="+mn-ea"/>
              </a:rPr>
              <a:t>1</a:t>
            </a:r>
            <a:r>
              <a:rPr lang="zh-CN" altLang="en-US" sz="1600" dirty="0" smtClean="0">
                <a:latin typeface="+mn-ea"/>
              </a:rPr>
              <a:t>万个文件。</a:t>
            </a:r>
            <a:endParaRPr lang="zh-CN" altLang="en-US" sz="1600" dirty="0">
              <a:latin typeface="+mn-ea"/>
            </a:endParaRPr>
          </a:p>
        </p:txBody>
      </p:sp>
      <p:pic>
        <p:nvPicPr>
          <p:cNvPr id="5" name="图片 4"/>
          <p:cNvPicPr>
            <a:picLocks noChangeAspect="1"/>
          </p:cNvPicPr>
          <p:nvPr/>
        </p:nvPicPr>
        <p:blipFill>
          <a:blip r:embed="rId2"/>
          <a:stretch>
            <a:fillRect/>
          </a:stretch>
        </p:blipFill>
        <p:spPr>
          <a:xfrm>
            <a:off x="2684683" y="1859539"/>
            <a:ext cx="4133446" cy="1420491"/>
          </a:xfrm>
          <a:prstGeom prst="rect">
            <a:avLst/>
          </a:prstGeom>
        </p:spPr>
      </p:pic>
    </p:spTree>
    <p:extLst>
      <p:ext uri="{BB962C8B-B14F-4D97-AF65-F5344CB8AC3E}">
        <p14:creationId xmlns:p14="http://schemas.microsoft.com/office/powerpoint/2010/main" val="20991988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207690" y="137589"/>
            <a:ext cx="8789586" cy="6432530"/>
          </a:xfrm>
          <a:prstGeom prst="rect">
            <a:avLst/>
          </a:prstGeom>
          <a:noFill/>
          <a:ln>
            <a:noFill/>
          </a:ln>
        </p:spPr>
        <p:style>
          <a:lnRef idx="3">
            <a:schemeClr val="lt1"/>
          </a:lnRef>
          <a:fillRef idx="1">
            <a:schemeClr val="accent1"/>
          </a:fillRef>
          <a:effectRef idx="1">
            <a:schemeClr val="accent1"/>
          </a:effectRef>
          <a:fontRef idx="minor">
            <a:schemeClr val="lt1"/>
          </a:fontRef>
        </p:style>
        <p:txBody>
          <a:bodyPr wrap="none">
            <a:spAutoFit/>
          </a:bodyPr>
          <a:lstStyle/>
          <a:p>
            <a:pPr algn="just"/>
            <a:r>
              <a:rPr lang="en-US" altLang="zh-CN" sz="1600" b="0" i="0" dirty="0" smtClean="0">
                <a:solidFill>
                  <a:srgbClr val="444444"/>
                </a:solidFill>
                <a:effectLst/>
                <a:latin typeface="+mn-ea"/>
              </a:rPr>
              <a:t>				</a:t>
            </a:r>
            <a:r>
              <a:rPr lang="en-US" altLang="zh-CN" sz="2400" dirty="0" err="1" smtClean="0">
                <a:latin typeface="Blackoak Std" panose="04050907060602020202" pitchFamily="82" charset="0"/>
              </a:rPr>
              <a:t>Git</a:t>
            </a:r>
            <a:endParaRPr lang="en-US" altLang="zh-CN" sz="2400" b="0" i="0" dirty="0" smtClean="0">
              <a:solidFill>
                <a:srgbClr val="444444"/>
              </a:solidFill>
              <a:effectLst/>
              <a:latin typeface="Blackoak Std" panose="04050907060602020202" pitchFamily="82" charset="0"/>
            </a:endParaRPr>
          </a:p>
          <a:p>
            <a:pPr algn="ctr"/>
            <a:r>
              <a:rPr lang="zh-CN" altLang="en-US" sz="2000" b="0" i="0" dirty="0" smtClean="0">
                <a:solidFill>
                  <a:schemeClr val="tx1"/>
                </a:solidFill>
                <a:effectLst/>
                <a:latin typeface="+mn-ea"/>
              </a:rPr>
              <a:t>创建版本库</a:t>
            </a:r>
            <a:endParaRPr lang="en-US" altLang="zh-CN" sz="2000" b="0" i="0" dirty="0" smtClean="0">
              <a:solidFill>
                <a:schemeClr val="tx1"/>
              </a:solidFill>
              <a:effectLst/>
              <a:latin typeface="+mn-ea"/>
            </a:endParaRPr>
          </a:p>
          <a:p>
            <a:pPr algn="just"/>
            <a:r>
              <a:rPr lang="en-US" altLang="zh-CN" sz="1600" dirty="0" smtClean="0">
                <a:latin typeface="+mn-ea"/>
              </a:rPr>
              <a:t>1</a:t>
            </a:r>
            <a:r>
              <a:rPr lang="en-US" altLang="zh-CN" sz="1600" dirty="0" smtClean="0">
                <a:latin typeface="+mn-ea"/>
              </a:rPr>
              <a:t>.</a:t>
            </a:r>
            <a:r>
              <a:rPr lang="zh-CN" altLang="en-US" sz="1600" dirty="0" smtClean="0">
                <a:latin typeface="+mn-ea"/>
              </a:rPr>
              <a:t>查找地址</a:t>
            </a:r>
            <a:r>
              <a:rPr lang="en-US" altLang="zh-CN" sz="1600" dirty="0" smtClean="0">
                <a:latin typeface="+mn-ea"/>
              </a:rPr>
              <a:t>:</a:t>
            </a:r>
            <a:endParaRPr lang="zh-CN" altLang="en-US" sz="1600" dirty="0" smtClean="0">
              <a:latin typeface="+mn-ea"/>
            </a:endParaRPr>
          </a:p>
          <a:p>
            <a:pPr algn="just"/>
            <a:r>
              <a:rPr lang="en-US" altLang="zh-CN" sz="1600" b="0" i="0" dirty="0" smtClean="0">
                <a:solidFill>
                  <a:schemeClr val="bg1"/>
                </a:solidFill>
                <a:effectLst/>
                <a:latin typeface="+mn-ea"/>
              </a:rPr>
              <a:t>	</a:t>
            </a:r>
            <a:r>
              <a:rPr lang="zh-CN" altLang="en-US" sz="1600" b="0" i="0" dirty="0" smtClean="0">
                <a:solidFill>
                  <a:schemeClr val="tx1"/>
                </a:solidFill>
                <a:effectLst/>
                <a:latin typeface="+mn-ea"/>
              </a:rPr>
              <a:t>什么是版本库呢？版本库又名仓库，英文名</a:t>
            </a:r>
            <a:r>
              <a:rPr lang="en-US" altLang="zh-CN" sz="1600" b="1" i="0" dirty="0" smtClean="0">
                <a:solidFill>
                  <a:schemeClr val="tx1"/>
                </a:solidFill>
                <a:effectLst/>
                <a:latin typeface="+mn-ea"/>
              </a:rPr>
              <a:t>repository</a:t>
            </a:r>
            <a:r>
              <a:rPr lang="zh-CN" altLang="en-US" sz="1600" b="0" i="0" dirty="0" smtClean="0">
                <a:solidFill>
                  <a:schemeClr val="tx1"/>
                </a:solidFill>
                <a:effectLst/>
                <a:latin typeface="+mn-ea"/>
              </a:rPr>
              <a:t>，你可以简单理解成一个目录，</a:t>
            </a:r>
            <a:endParaRPr lang="en-US" altLang="zh-CN" sz="1600" b="0" i="0" dirty="0" smtClean="0">
              <a:solidFill>
                <a:schemeClr val="tx1"/>
              </a:solidFill>
              <a:effectLst/>
              <a:latin typeface="+mn-ea"/>
            </a:endParaRPr>
          </a:p>
          <a:p>
            <a:pPr algn="just"/>
            <a:r>
              <a:rPr lang="zh-CN" altLang="en-US" sz="1600" b="0" i="0" dirty="0" smtClean="0">
                <a:solidFill>
                  <a:schemeClr val="tx1"/>
                </a:solidFill>
                <a:effectLst/>
                <a:latin typeface="+mn-ea"/>
              </a:rPr>
              <a:t>这个目录里面的所有文件都可以被</a:t>
            </a:r>
            <a:r>
              <a:rPr lang="en-US" altLang="zh-CN" sz="1600" b="0" i="0" dirty="0" err="1" smtClean="0">
                <a:solidFill>
                  <a:schemeClr val="tx1"/>
                </a:solidFill>
                <a:effectLst/>
                <a:latin typeface="+mn-ea"/>
              </a:rPr>
              <a:t>Git</a:t>
            </a:r>
            <a:r>
              <a:rPr lang="zh-CN" altLang="en-US" sz="1600" b="0" i="0" dirty="0" smtClean="0">
                <a:solidFill>
                  <a:schemeClr val="tx1"/>
                </a:solidFill>
                <a:effectLst/>
                <a:latin typeface="+mn-ea"/>
              </a:rPr>
              <a:t>管理起来，每个文件的修改、删除，</a:t>
            </a:r>
            <a:r>
              <a:rPr lang="en-US" altLang="zh-CN" sz="1600" b="0" i="0" dirty="0" err="1" smtClean="0">
                <a:solidFill>
                  <a:schemeClr val="tx1"/>
                </a:solidFill>
                <a:effectLst/>
                <a:latin typeface="+mn-ea"/>
              </a:rPr>
              <a:t>Git</a:t>
            </a:r>
            <a:r>
              <a:rPr lang="zh-CN" altLang="en-US" sz="1600" b="0" i="0" dirty="0" smtClean="0">
                <a:solidFill>
                  <a:schemeClr val="tx1"/>
                </a:solidFill>
                <a:effectLst/>
                <a:latin typeface="+mn-ea"/>
              </a:rPr>
              <a:t>都能跟踪，以便任</a:t>
            </a:r>
            <a:endParaRPr lang="en-US" altLang="zh-CN" sz="1600" b="0" i="0" dirty="0" smtClean="0">
              <a:solidFill>
                <a:schemeClr val="tx1"/>
              </a:solidFill>
              <a:effectLst/>
              <a:latin typeface="+mn-ea"/>
            </a:endParaRPr>
          </a:p>
          <a:p>
            <a:pPr algn="just"/>
            <a:r>
              <a:rPr lang="zh-CN" altLang="en-US" sz="1600" b="0" i="0" dirty="0" smtClean="0">
                <a:solidFill>
                  <a:schemeClr val="tx1"/>
                </a:solidFill>
                <a:effectLst/>
                <a:latin typeface="+mn-ea"/>
              </a:rPr>
              <a:t>何时刻都可以追踪历史，或者在将来某个时刻可以“还原”。</a:t>
            </a:r>
          </a:p>
          <a:p>
            <a:pPr algn="just"/>
            <a:r>
              <a:rPr lang="zh-CN" altLang="en-US" sz="1600" b="0" i="0" dirty="0" smtClean="0">
                <a:solidFill>
                  <a:schemeClr val="tx1"/>
                </a:solidFill>
                <a:effectLst/>
                <a:latin typeface="+mn-ea"/>
              </a:rPr>
              <a:t>所以，创建一个版本库非常简单，首先，选择一个合适的地方，创建一个空目录：</a:t>
            </a:r>
            <a:endParaRPr lang="en-US" altLang="zh-CN" sz="1600" b="0" i="0" dirty="0" smtClean="0">
              <a:solidFill>
                <a:schemeClr val="tx1"/>
              </a:solidFill>
              <a:effectLst/>
              <a:latin typeface="+mn-ea"/>
            </a:endParaRPr>
          </a:p>
          <a:p>
            <a:pPr algn="just"/>
            <a:endParaRPr lang="en-US" altLang="zh-CN" sz="1600" dirty="0">
              <a:solidFill>
                <a:schemeClr val="bg1"/>
              </a:solidFill>
              <a:latin typeface="+mn-ea"/>
            </a:endParaRPr>
          </a:p>
          <a:p>
            <a:pPr algn="just"/>
            <a:endParaRPr lang="en-US" altLang="zh-CN" sz="1600" b="0" i="0" dirty="0" smtClean="0">
              <a:solidFill>
                <a:schemeClr val="bg1"/>
              </a:solidFill>
              <a:effectLst/>
              <a:latin typeface="+mn-ea"/>
            </a:endParaRPr>
          </a:p>
          <a:p>
            <a:pPr algn="just"/>
            <a:endParaRPr lang="en-US" altLang="zh-CN" sz="1600" dirty="0">
              <a:solidFill>
                <a:schemeClr val="bg1"/>
              </a:solidFill>
              <a:latin typeface="+mn-ea"/>
            </a:endParaRPr>
          </a:p>
          <a:p>
            <a:pPr lvl="0" algn="just" eaLnBrk="0" fontAlgn="base" hangingPunct="0">
              <a:spcBef>
                <a:spcPct val="0"/>
              </a:spcBef>
              <a:spcAft>
                <a:spcPct val="0"/>
              </a:spcAft>
            </a:pPr>
            <a:r>
              <a:rPr lang="en-US" altLang="zh-CN" sz="1600" dirty="0" smtClean="0">
                <a:latin typeface="+mn-ea"/>
              </a:rPr>
              <a:t>2.</a:t>
            </a:r>
            <a:r>
              <a:rPr lang="zh-CN" altLang="en-US" sz="1600" dirty="0" smtClean="0">
                <a:latin typeface="+mn-ea"/>
              </a:rPr>
              <a:t>创建一个名为</a:t>
            </a:r>
            <a:r>
              <a:rPr lang="en-US" altLang="zh-CN" sz="1600" dirty="0" err="1" smtClean="0">
                <a:latin typeface="+mn-ea"/>
              </a:rPr>
              <a:t>CreateRepository</a:t>
            </a:r>
            <a:r>
              <a:rPr lang="zh-CN" altLang="en-US" sz="1600" dirty="0" smtClean="0">
                <a:latin typeface="+mn-ea"/>
              </a:rPr>
              <a:t>的文件夹</a:t>
            </a:r>
            <a:r>
              <a:rPr kumimoji="0" lang="en-US" altLang="zh-CN" sz="1600" b="0" i="0" u="none" strike="noStrike" cap="none" normalizeH="0" baseline="0" dirty="0" smtClean="0">
                <a:ln>
                  <a:noFill/>
                </a:ln>
                <a:solidFill>
                  <a:srgbClr val="008080"/>
                </a:solidFill>
                <a:effectLst/>
                <a:latin typeface="+mn-ea"/>
                <a:cs typeface="Consolas" panose="020B0609020204030204" pitchFamily="49" charset="0"/>
              </a:rPr>
              <a:t>:</a:t>
            </a:r>
          </a:p>
          <a:p>
            <a:pPr lvl="0" algn="just" eaLnBrk="0" fontAlgn="base" hangingPunct="0">
              <a:spcBef>
                <a:spcPct val="0"/>
              </a:spcBef>
              <a:spcAft>
                <a:spcPct val="0"/>
              </a:spcAft>
            </a:pPr>
            <a:r>
              <a:rPr kumimoji="0" lang="zh-CN" altLang="zh-CN" sz="1600" b="0" i="0" u="none" strike="noStrike" cap="none" normalizeH="0" baseline="0" dirty="0" smtClean="0">
                <a:ln>
                  <a:noFill/>
                </a:ln>
                <a:solidFill>
                  <a:srgbClr val="008080"/>
                </a:solidFill>
                <a:effectLst/>
                <a:latin typeface="+mn-ea"/>
                <a:cs typeface="Consolas" panose="020B0609020204030204" pitchFamily="49" charset="0"/>
              </a:rPr>
              <a:t>$ </a:t>
            </a:r>
            <a:r>
              <a:rPr kumimoji="0" lang="zh-CN" altLang="zh-CN" sz="1600" b="0" i="0" u="none" strike="noStrike" cap="none" normalizeH="0" baseline="0" dirty="0" smtClean="0">
                <a:ln>
                  <a:noFill/>
                </a:ln>
                <a:solidFill>
                  <a:schemeClr val="accent2"/>
                </a:solidFill>
                <a:effectLst/>
                <a:latin typeface="+mn-ea"/>
                <a:cs typeface="Consolas" panose="020B0609020204030204" pitchFamily="49" charset="0"/>
              </a:rPr>
              <a:t>mkdir</a:t>
            </a:r>
            <a:r>
              <a:rPr kumimoji="0" lang="zh-CN" altLang="zh-CN" sz="1600" b="0" i="0" u="none" strike="noStrike" cap="none" normalizeH="0" baseline="0" dirty="0" smtClean="0">
                <a:ln>
                  <a:noFill/>
                </a:ln>
                <a:solidFill>
                  <a:srgbClr val="444444"/>
                </a:solidFill>
                <a:effectLst/>
                <a:latin typeface="+mn-ea"/>
                <a:cs typeface="Consolas" panose="020B0609020204030204" pitchFamily="49" charset="0"/>
              </a:rPr>
              <a:t> </a:t>
            </a:r>
            <a:r>
              <a:rPr kumimoji="0" lang="en-US" altLang="zh-CN" sz="1600" b="0" i="0" u="none" strike="noStrike" cap="none" normalizeH="0" baseline="0" dirty="0" err="1" smtClean="0">
                <a:ln>
                  <a:noFill/>
                </a:ln>
                <a:solidFill>
                  <a:schemeClr val="accent1">
                    <a:lumMod val="40000"/>
                    <a:lumOff val="60000"/>
                  </a:schemeClr>
                </a:solidFill>
                <a:effectLst/>
                <a:latin typeface="+mn-ea"/>
                <a:cs typeface="Consolas" panose="020B0609020204030204" pitchFamily="49" charset="0"/>
              </a:rPr>
              <a:t>CreateRepository</a:t>
            </a:r>
            <a:r>
              <a:rPr kumimoji="0" lang="zh-CN" altLang="zh-CN" sz="1600" b="0" i="0" u="none" strike="noStrike" cap="none" normalizeH="0" baseline="0" dirty="0" smtClean="0">
                <a:ln>
                  <a:noFill/>
                </a:ln>
                <a:solidFill>
                  <a:schemeClr val="accent1">
                    <a:lumMod val="40000"/>
                    <a:lumOff val="60000"/>
                  </a:schemeClr>
                </a:solidFill>
                <a:effectLst/>
                <a:latin typeface="+mn-ea"/>
              </a:rPr>
              <a:t> </a:t>
            </a:r>
            <a:endParaRPr kumimoji="0" lang="en-US" altLang="zh-CN" sz="1600" b="0" i="0" u="none" strike="noStrike" cap="none" normalizeH="0" baseline="0" dirty="0" smtClean="0">
              <a:ln>
                <a:noFill/>
              </a:ln>
              <a:solidFill>
                <a:schemeClr val="accent1">
                  <a:lumMod val="40000"/>
                  <a:lumOff val="60000"/>
                </a:schemeClr>
              </a:solidFill>
              <a:effectLst/>
              <a:latin typeface="+mn-ea"/>
            </a:endParaRPr>
          </a:p>
          <a:p>
            <a:pPr lvl="0" algn="just" eaLnBrk="0" fontAlgn="base" hangingPunct="0">
              <a:spcBef>
                <a:spcPct val="0"/>
              </a:spcBef>
              <a:spcAft>
                <a:spcPct val="0"/>
              </a:spcAft>
            </a:pPr>
            <a:r>
              <a:rPr lang="en-US" altLang="zh-CN" sz="1600" dirty="0" smtClean="0">
                <a:latin typeface="+mn-ea"/>
              </a:rPr>
              <a:t>3.</a:t>
            </a:r>
            <a:r>
              <a:rPr lang="zh-CN" altLang="en-US" sz="1600" dirty="0" smtClean="0">
                <a:latin typeface="+mn-ea"/>
              </a:rPr>
              <a:t>定位文件夹</a:t>
            </a:r>
            <a:endParaRPr lang="en-US" altLang="zh-CN" sz="1600" dirty="0" smtClean="0">
              <a:latin typeface="+mn-ea"/>
            </a:endParaRPr>
          </a:p>
          <a:p>
            <a:pPr lvl="0" algn="just" eaLnBrk="0" fontAlgn="base" hangingPunct="0">
              <a:spcBef>
                <a:spcPct val="0"/>
              </a:spcBef>
              <a:spcAft>
                <a:spcPct val="0"/>
              </a:spcAft>
            </a:pPr>
            <a:r>
              <a:rPr kumimoji="0" lang="zh-CN" altLang="zh-CN" sz="1600" b="0" i="0" u="none" strike="noStrike" cap="none" normalizeH="0" baseline="0" dirty="0" smtClean="0">
                <a:ln>
                  <a:noFill/>
                </a:ln>
                <a:solidFill>
                  <a:srgbClr val="008080"/>
                </a:solidFill>
                <a:effectLst/>
                <a:latin typeface="+mn-ea"/>
                <a:cs typeface="Consolas" panose="020B0609020204030204" pitchFamily="49" charset="0"/>
              </a:rPr>
              <a:t>$</a:t>
            </a:r>
            <a:r>
              <a:rPr kumimoji="0" lang="zh-CN" altLang="zh-CN" sz="1600" b="0" i="0" u="none" strike="noStrike" cap="none" normalizeH="0" baseline="0" dirty="0" smtClean="0">
                <a:ln>
                  <a:noFill/>
                </a:ln>
                <a:solidFill>
                  <a:schemeClr val="accent2"/>
                </a:solidFill>
                <a:effectLst/>
                <a:latin typeface="+mn-ea"/>
                <a:cs typeface="Consolas" panose="020B0609020204030204" pitchFamily="49" charset="0"/>
              </a:rPr>
              <a:t> cd </a:t>
            </a:r>
            <a:r>
              <a:rPr lang="en-US" altLang="zh-CN" sz="1600" dirty="0" err="1" smtClean="0">
                <a:solidFill>
                  <a:schemeClr val="accent1">
                    <a:lumMod val="40000"/>
                    <a:lumOff val="60000"/>
                  </a:schemeClr>
                </a:solidFill>
                <a:latin typeface="+mn-ea"/>
                <a:cs typeface="Consolas" panose="020B0609020204030204" pitchFamily="49" charset="0"/>
              </a:rPr>
              <a:t>CreateRepository</a:t>
            </a:r>
            <a:r>
              <a:rPr kumimoji="0" lang="zh-CN" altLang="zh-CN" sz="1600" b="0" i="0" u="none" strike="noStrike" cap="none" normalizeH="0" baseline="0" dirty="0" smtClean="0">
                <a:ln>
                  <a:noFill/>
                </a:ln>
                <a:solidFill>
                  <a:schemeClr val="tx1"/>
                </a:solidFill>
                <a:effectLst/>
                <a:latin typeface="+mn-ea"/>
              </a:rPr>
              <a:t> </a:t>
            </a:r>
          </a:p>
          <a:p>
            <a:pPr lvl="0" algn="just" eaLnBrk="0" fontAlgn="base" hangingPunct="0">
              <a:spcBef>
                <a:spcPct val="0"/>
              </a:spcBef>
              <a:spcAft>
                <a:spcPct val="0"/>
              </a:spcAft>
            </a:pPr>
            <a:r>
              <a:rPr lang="en-US" altLang="zh-CN" sz="1600" dirty="0" smtClean="0">
                <a:latin typeface="+mn-ea"/>
              </a:rPr>
              <a:t>4.</a:t>
            </a:r>
            <a:r>
              <a:rPr lang="zh-CN" altLang="en-US" sz="1600" dirty="0" smtClean="0">
                <a:latin typeface="+mn-ea"/>
              </a:rPr>
              <a:t>显示当前目录</a:t>
            </a:r>
            <a:endParaRPr lang="en-US" altLang="zh-CN" sz="1600" dirty="0" smtClean="0">
              <a:latin typeface="+mn-ea"/>
            </a:endParaRPr>
          </a:p>
          <a:p>
            <a:pPr lvl="0" algn="just" eaLnBrk="0" fontAlgn="base" hangingPunct="0">
              <a:spcBef>
                <a:spcPct val="0"/>
              </a:spcBef>
              <a:spcAft>
                <a:spcPct val="0"/>
              </a:spcAft>
            </a:pPr>
            <a:r>
              <a:rPr kumimoji="0" lang="zh-CN" altLang="zh-CN" sz="1600" b="0" i="0" u="none" strike="noStrike" cap="none" normalizeH="0" baseline="0" dirty="0" smtClean="0">
                <a:ln>
                  <a:noFill/>
                </a:ln>
                <a:solidFill>
                  <a:srgbClr val="008080"/>
                </a:solidFill>
                <a:effectLst/>
                <a:latin typeface="+mn-ea"/>
                <a:cs typeface="Consolas" panose="020B0609020204030204" pitchFamily="49" charset="0"/>
              </a:rPr>
              <a:t>$ </a:t>
            </a:r>
            <a:r>
              <a:rPr kumimoji="0" lang="zh-CN" altLang="zh-CN" sz="1600" b="0" i="0" u="none" strike="noStrike" cap="none" normalizeH="0" baseline="0" dirty="0" smtClean="0">
                <a:ln>
                  <a:noFill/>
                </a:ln>
                <a:solidFill>
                  <a:schemeClr val="accent2"/>
                </a:solidFill>
                <a:effectLst/>
                <a:latin typeface="+mn-ea"/>
                <a:cs typeface="Consolas" panose="020B0609020204030204" pitchFamily="49" charset="0"/>
              </a:rPr>
              <a:t>pwd</a:t>
            </a:r>
            <a:r>
              <a:rPr kumimoji="0" lang="zh-CN" altLang="zh-CN" sz="1600" b="0" i="0" u="none" strike="noStrike" cap="none" normalizeH="0" baseline="0" dirty="0" smtClean="0">
                <a:ln>
                  <a:noFill/>
                </a:ln>
                <a:solidFill>
                  <a:schemeClr val="accent2"/>
                </a:solidFill>
                <a:effectLst/>
                <a:latin typeface="+mn-ea"/>
              </a:rPr>
              <a:t> </a:t>
            </a:r>
            <a:endParaRPr kumimoji="0" lang="en-US" altLang="zh-CN" sz="1600" b="0" i="0" u="none" strike="noStrike" cap="none" normalizeH="0" baseline="0" dirty="0" smtClean="0">
              <a:ln>
                <a:noFill/>
              </a:ln>
              <a:solidFill>
                <a:schemeClr val="accent2"/>
              </a:solidFill>
              <a:effectLst/>
              <a:latin typeface="+mn-ea"/>
            </a:endParaRPr>
          </a:p>
          <a:p>
            <a:pPr algn="just"/>
            <a:r>
              <a:rPr lang="en-US" altLang="zh-CN" sz="1600" dirty="0" smtClean="0">
                <a:latin typeface="+mn-ea"/>
              </a:rPr>
              <a:t>5.</a:t>
            </a:r>
            <a:r>
              <a:rPr lang="zh-CN" altLang="en-US" sz="1600" dirty="0" smtClean="0">
                <a:latin typeface="+mn-ea"/>
              </a:rPr>
              <a:t>通过</a:t>
            </a:r>
            <a:r>
              <a:rPr lang="en-US" altLang="zh-CN" sz="1600" dirty="0" err="1" smtClean="0">
                <a:latin typeface="+mn-ea"/>
              </a:rPr>
              <a:t>Git</a:t>
            </a:r>
            <a:r>
              <a:rPr lang="en-US" altLang="zh-CN" sz="1600" dirty="0" smtClean="0">
                <a:latin typeface="+mn-ea"/>
              </a:rPr>
              <a:t> </a:t>
            </a:r>
            <a:r>
              <a:rPr lang="en-US" altLang="zh-CN" sz="1600" dirty="0" err="1" smtClean="0">
                <a:latin typeface="+mn-ea"/>
              </a:rPr>
              <a:t>init</a:t>
            </a:r>
            <a:r>
              <a:rPr lang="en-US" altLang="zh-CN" sz="1600" dirty="0" smtClean="0">
                <a:latin typeface="+mn-ea"/>
              </a:rPr>
              <a:t> </a:t>
            </a:r>
            <a:r>
              <a:rPr lang="zh-CN" altLang="en-US" sz="1600" dirty="0" smtClean="0">
                <a:latin typeface="+mn-ea"/>
              </a:rPr>
              <a:t>命令将上面的文件目录转换成</a:t>
            </a:r>
            <a:r>
              <a:rPr lang="en-US" altLang="zh-CN" sz="1600" dirty="0" err="1" smtClean="0">
                <a:latin typeface="+mn-ea"/>
              </a:rPr>
              <a:t>Git</a:t>
            </a:r>
            <a:r>
              <a:rPr lang="zh-CN" altLang="en-US" sz="1600" dirty="0" smtClean="0">
                <a:latin typeface="+mn-ea"/>
              </a:rPr>
              <a:t>管理仓库</a:t>
            </a:r>
            <a:endParaRPr lang="en-US" altLang="zh-CN" sz="1600" dirty="0" smtClean="0">
              <a:latin typeface="+mn-ea"/>
            </a:endParaRPr>
          </a:p>
          <a:p>
            <a:pPr lvl="0" algn="just"/>
            <a:r>
              <a:rPr lang="en-US" altLang="zh-CN" sz="1600" dirty="0" smtClean="0">
                <a:solidFill>
                  <a:srgbClr val="008080"/>
                </a:solidFill>
                <a:latin typeface="+mn-ea"/>
                <a:cs typeface="Consolas" panose="020B0609020204030204" pitchFamily="49" charset="0"/>
              </a:rPr>
              <a:t>        </a:t>
            </a:r>
            <a:r>
              <a:rPr kumimoji="0" lang="zh-CN" altLang="zh-CN" sz="1600" b="0" i="0" u="none" strike="noStrike" cap="none" normalizeH="0" baseline="0" dirty="0" smtClean="0">
                <a:ln>
                  <a:noFill/>
                </a:ln>
                <a:solidFill>
                  <a:srgbClr val="008080"/>
                </a:solidFill>
                <a:effectLst/>
                <a:latin typeface="+mn-ea"/>
                <a:cs typeface="Consolas" panose="020B0609020204030204" pitchFamily="49" charset="0"/>
              </a:rPr>
              <a:t>$ </a:t>
            </a:r>
            <a:r>
              <a:rPr kumimoji="0" lang="zh-CN" altLang="zh-CN" sz="1600" b="0" i="0" u="none" strike="noStrike" cap="none" normalizeH="0" baseline="0" dirty="0" smtClean="0">
                <a:ln>
                  <a:noFill/>
                </a:ln>
                <a:solidFill>
                  <a:schemeClr val="accent2"/>
                </a:solidFill>
                <a:effectLst/>
                <a:latin typeface="+mn-ea"/>
                <a:cs typeface="Consolas" panose="020B0609020204030204" pitchFamily="49" charset="0"/>
              </a:rPr>
              <a:t>git init </a:t>
            </a:r>
            <a:endParaRPr kumimoji="0" lang="en-US" altLang="zh-CN" sz="1600" b="0" i="0" u="none" strike="noStrike" cap="none" normalizeH="0" baseline="0" dirty="0" smtClean="0">
              <a:ln>
                <a:noFill/>
              </a:ln>
              <a:solidFill>
                <a:schemeClr val="accent2"/>
              </a:solidFill>
              <a:effectLst/>
              <a:latin typeface="+mn-ea"/>
              <a:cs typeface="Consolas" panose="020B0609020204030204" pitchFamily="49" charset="0"/>
            </a:endParaRPr>
          </a:p>
          <a:p>
            <a:pPr lvl="0" algn="just"/>
            <a:r>
              <a:rPr kumimoji="0" lang="en-US" altLang="zh-CN" sz="1600" b="0" i="0" u="none" strike="noStrike" cap="none" normalizeH="0" baseline="0" dirty="0" smtClean="0">
                <a:ln>
                  <a:noFill/>
                </a:ln>
                <a:solidFill>
                  <a:schemeClr val="accent1"/>
                </a:solidFill>
                <a:effectLst/>
                <a:latin typeface="+mn-ea"/>
                <a:cs typeface="Consolas" panose="020B0609020204030204" pitchFamily="49" charset="0"/>
              </a:rPr>
              <a:t>        </a:t>
            </a:r>
            <a:r>
              <a:rPr kumimoji="0" lang="zh-CN" altLang="zh-CN" sz="1600" b="0" i="0" u="none" strike="noStrike" cap="none" normalizeH="0" baseline="0" dirty="0" smtClean="0">
                <a:ln>
                  <a:noFill/>
                </a:ln>
                <a:solidFill>
                  <a:schemeClr val="accent1"/>
                </a:solidFill>
                <a:effectLst/>
                <a:latin typeface="+mn-ea"/>
                <a:cs typeface="Consolas" panose="020B0609020204030204" pitchFamily="49" charset="0"/>
              </a:rPr>
              <a:t>Initialized empty Git repository </a:t>
            </a:r>
            <a:r>
              <a:rPr kumimoji="0" lang="zh-CN" altLang="zh-CN" sz="1600" b="1" i="0" u="none" strike="noStrike" cap="none" normalizeH="0" baseline="0" dirty="0" smtClean="0">
                <a:ln>
                  <a:noFill/>
                </a:ln>
                <a:solidFill>
                  <a:schemeClr val="accent1"/>
                </a:solidFill>
                <a:effectLst/>
                <a:latin typeface="+mn-ea"/>
                <a:cs typeface="Consolas" panose="020B0609020204030204" pitchFamily="49" charset="0"/>
              </a:rPr>
              <a:t>in</a:t>
            </a:r>
            <a:r>
              <a:rPr kumimoji="0" lang="zh-CN" altLang="zh-CN" sz="1600" b="0" i="0" u="none" strike="noStrike" cap="none" normalizeH="0" baseline="0" dirty="0" smtClean="0">
                <a:ln>
                  <a:noFill/>
                </a:ln>
                <a:solidFill>
                  <a:schemeClr val="accent1"/>
                </a:solidFill>
                <a:effectLst/>
                <a:latin typeface="+mn-ea"/>
                <a:cs typeface="Consolas" panose="020B0609020204030204" pitchFamily="49" charset="0"/>
              </a:rPr>
              <a:t>/Users/michael/learngit/.git/</a:t>
            </a:r>
            <a:r>
              <a:rPr kumimoji="0" lang="zh-CN" altLang="zh-CN" sz="1600" b="0" i="0" u="none" strike="noStrike" cap="none" normalizeH="0" baseline="0" dirty="0" smtClean="0">
                <a:ln>
                  <a:noFill/>
                </a:ln>
                <a:solidFill>
                  <a:schemeClr val="accent1"/>
                </a:solidFill>
                <a:effectLst/>
                <a:latin typeface="+mn-ea"/>
              </a:rPr>
              <a:t> </a:t>
            </a:r>
          </a:p>
          <a:p>
            <a:pPr algn="just"/>
            <a:r>
              <a:rPr lang="zh-CN" altLang="en-US" sz="1600" dirty="0" smtClean="0">
                <a:latin typeface="+mn-ea"/>
              </a:rPr>
              <a:t>这时</a:t>
            </a:r>
            <a:r>
              <a:rPr lang="en-US" altLang="zh-CN" sz="1600" dirty="0" smtClean="0">
                <a:latin typeface="+mn-ea"/>
              </a:rPr>
              <a:t>,</a:t>
            </a:r>
            <a:r>
              <a:rPr lang="zh-CN" altLang="en-US" sz="1600" dirty="0" smtClean="0">
                <a:latin typeface="+mn-ea"/>
              </a:rPr>
              <a:t>目录下会多出</a:t>
            </a:r>
            <a:r>
              <a:rPr lang="en-US" altLang="zh-CN" sz="1600" dirty="0" smtClean="0">
                <a:latin typeface="+mn-ea"/>
              </a:rPr>
              <a:t>.</a:t>
            </a:r>
            <a:r>
              <a:rPr lang="en-US" altLang="zh-CN" sz="1600" dirty="0" err="1" smtClean="0">
                <a:latin typeface="+mn-ea"/>
              </a:rPr>
              <a:t>git</a:t>
            </a:r>
            <a:r>
              <a:rPr lang="zh-CN" altLang="en-US" sz="1600" dirty="0" smtClean="0">
                <a:latin typeface="+mn-ea"/>
              </a:rPr>
              <a:t>文件</a:t>
            </a:r>
            <a:r>
              <a:rPr lang="en-US" altLang="zh-CN" sz="1600" dirty="0" smtClean="0">
                <a:latin typeface="+mn-ea"/>
              </a:rPr>
              <a:t>(</a:t>
            </a:r>
            <a:r>
              <a:rPr lang="zh-CN" altLang="en-US" sz="1600" dirty="0" smtClean="0">
                <a:latin typeface="+mn-ea"/>
              </a:rPr>
              <a:t>隐藏的</a:t>
            </a:r>
            <a:r>
              <a:rPr lang="en-US" altLang="zh-CN" sz="1600" dirty="0" smtClean="0">
                <a:latin typeface="+mn-ea"/>
              </a:rPr>
              <a:t>,</a:t>
            </a:r>
            <a:r>
              <a:rPr lang="zh-CN" altLang="en-US" sz="1600" dirty="0" smtClean="0">
                <a:latin typeface="+mn-ea"/>
              </a:rPr>
              <a:t>不要随意修改里面的内容</a:t>
            </a:r>
            <a:r>
              <a:rPr lang="en-US" altLang="zh-CN" sz="1600" dirty="0" smtClean="0">
                <a:latin typeface="+mn-ea"/>
              </a:rPr>
              <a:t>)</a:t>
            </a:r>
            <a:r>
              <a:rPr lang="zh-CN" altLang="en-US" sz="1600" b="0" i="0" dirty="0" smtClean="0">
                <a:solidFill>
                  <a:schemeClr val="tx1"/>
                </a:solidFill>
                <a:effectLst/>
                <a:latin typeface="+mn-ea"/>
              </a:rPr>
              <a:t>把文件添加到版本库</a:t>
            </a:r>
            <a:endParaRPr lang="en-US" altLang="zh-CN" sz="1600" b="0" i="0" dirty="0" smtClean="0">
              <a:solidFill>
                <a:schemeClr val="tx1"/>
              </a:solidFill>
              <a:effectLst/>
              <a:latin typeface="+mn-ea"/>
            </a:endParaRPr>
          </a:p>
          <a:p>
            <a:pPr algn="just"/>
            <a:r>
              <a:rPr lang="en-US" altLang="zh-CN" sz="1600" dirty="0" smtClean="0">
                <a:latin typeface="+mn-ea"/>
              </a:rPr>
              <a:t>       </a:t>
            </a:r>
            <a:r>
              <a:rPr lang="zh-CN" altLang="en-US" sz="1600" dirty="0" smtClean="0">
                <a:latin typeface="+mn-ea"/>
              </a:rPr>
              <a:t>注意</a:t>
            </a:r>
            <a:r>
              <a:rPr lang="en-US" altLang="zh-CN" sz="1600" dirty="0" smtClean="0">
                <a:latin typeface="+mn-ea"/>
              </a:rPr>
              <a:t>:</a:t>
            </a:r>
          </a:p>
          <a:p>
            <a:pPr algn="just"/>
            <a:r>
              <a:rPr lang="en-US" altLang="zh-CN" sz="1600" dirty="0" smtClean="0">
                <a:solidFill>
                  <a:schemeClr val="bg1"/>
                </a:solidFill>
                <a:latin typeface="+mn-ea"/>
              </a:rPr>
              <a:t>       </a:t>
            </a:r>
            <a:r>
              <a:rPr lang="zh-CN" altLang="en-US" sz="1600" dirty="0" smtClean="0">
                <a:latin typeface="+mn-ea"/>
              </a:rPr>
              <a:t>所有的版本控制系统，其实只能跟踪文本文件的改动，比如</a:t>
            </a:r>
            <a:r>
              <a:rPr lang="en-US" altLang="zh-CN" sz="1600" dirty="0" smtClean="0">
                <a:latin typeface="+mn-ea"/>
              </a:rPr>
              <a:t>TXT</a:t>
            </a:r>
            <a:r>
              <a:rPr lang="zh-CN" altLang="en-US" sz="1600" dirty="0" smtClean="0">
                <a:latin typeface="+mn-ea"/>
              </a:rPr>
              <a:t>文件，网页，</a:t>
            </a:r>
            <a:endParaRPr lang="en-US" altLang="zh-CN" sz="1600" dirty="0" smtClean="0">
              <a:latin typeface="+mn-ea"/>
            </a:endParaRPr>
          </a:p>
          <a:p>
            <a:pPr algn="just"/>
            <a:r>
              <a:rPr lang="zh-CN" altLang="en-US" sz="1600" dirty="0" smtClean="0">
                <a:latin typeface="+mn-ea"/>
              </a:rPr>
              <a:t>所有的程序代码等等</a:t>
            </a:r>
            <a:r>
              <a:rPr lang="en-US" altLang="zh-CN" sz="1600" dirty="0" smtClean="0">
                <a:latin typeface="+mn-ea"/>
              </a:rPr>
              <a:t>,</a:t>
            </a:r>
            <a:r>
              <a:rPr lang="zh-CN" altLang="en-US" sz="1600" dirty="0" smtClean="0">
                <a:latin typeface="+mn-ea"/>
              </a:rPr>
              <a:t>图片的跟踪没什么意义</a:t>
            </a:r>
            <a:r>
              <a:rPr lang="en-US" altLang="zh-CN" sz="1600" dirty="0" smtClean="0">
                <a:latin typeface="+mn-ea"/>
              </a:rPr>
              <a:t>,</a:t>
            </a:r>
            <a:r>
              <a:rPr lang="zh-CN" altLang="en-US" sz="1600" dirty="0" smtClean="0">
                <a:latin typeface="+mn-ea"/>
              </a:rPr>
              <a:t>在编辑文本时不要使用</a:t>
            </a:r>
            <a:r>
              <a:rPr lang="en-US" altLang="zh-CN" sz="1600" dirty="0" smtClean="0">
                <a:latin typeface="+mn-ea"/>
              </a:rPr>
              <a:t>Windows</a:t>
            </a:r>
            <a:r>
              <a:rPr lang="zh-CN" altLang="en-US" sz="1600" dirty="0" smtClean="0">
                <a:latin typeface="+mn-ea"/>
              </a:rPr>
              <a:t>的文本编辑器编</a:t>
            </a:r>
            <a:endParaRPr lang="en-US" altLang="zh-CN" sz="1600" dirty="0" smtClean="0">
              <a:latin typeface="+mn-ea"/>
            </a:endParaRPr>
          </a:p>
          <a:p>
            <a:pPr algn="just"/>
            <a:r>
              <a:rPr lang="zh-CN" altLang="en-US" sz="1600" dirty="0" smtClean="0">
                <a:latin typeface="+mn-ea"/>
              </a:rPr>
              <a:t>写一个</a:t>
            </a:r>
            <a:r>
              <a:rPr lang="en-US" altLang="zh-CN" sz="1600" dirty="0" smtClean="0">
                <a:latin typeface="+mn-ea"/>
              </a:rPr>
              <a:t>readme.txt</a:t>
            </a:r>
            <a:r>
              <a:rPr lang="zh-CN" altLang="en-US" sz="1600" dirty="0" smtClean="0">
                <a:latin typeface="+mn-ea"/>
              </a:rPr>
              <a:t>文本文件作为测试文件</a:t>
            </a:r>
            <a:r>
              <a:rPr lang="en-US" altLang="zh-CN" sz="1600" dirty="0" smtClean="0">
                <a:latin typeface="+mn-ea"/>
              </a:rPr>
              <a:t>(</a:t>
            </a:r>
            <a:r>
              <a:rPr lang="zh-CN" altLang="en-US" sz="1600" dirty="0" smtClean="0">
                <a:latin typeface="+mn-ea"/>
              </a:rPr>
              <a:t>放在</a:t>
            </a:r>
            <a:r>
              <a:rPr lang="en-US" altLang="zh-CN" sz="1600" dirty="0" err="1" smtClean="0">
                <a:latin typeface="+mn-ea"/>
              </a:rPr>
              <a:t>CreateRepository</a:t>
            </a:r>
            <a:r>
              <a:rPr lang="zh-CN" altLang="en-US" sz="1600" dirty="0" smtClean="0">
                <a:latin typeface="+mn-ea"/>
              </a:rPr>
              <a:t>目录下</a:t>
            </a:r>
            <a:r>
              <a:rPr lang="en-US" altLang="zh-CN" sz="1600" dirty="0" smtClean="0">
                <a:latin typeface="+mn-ea"/>
              </a:rPr>
              <a:t>):</a:t>
            </a:r>
          </a:p>
        </p:txBody>
      </p:sp>
      <p:pic>
        <p:nvPicPr>
          <p:cNvPr id="7" name="图片 6"/>
          <p:cNvPicPr>
            <a:picLocks noChangeAspect="1"/>
          </p:cNvPicPr>
          <p:nvPr/>
        </p:nvPicPr>
        <p:blipFill>
          <a:blip r:embed="rId2"/>
          <a:stretch>
            <a:fillRect/>
          </a:stretch>
        </p:blipFill>
        <p:spPr>
          <a:xfrm>
            <a:off x="1333376" y="2218977"/>
            <a:ext cx="8032376" cy="594072"/>
          </a:xfrm>
          <a:prstGeom prst="rect">
            <a:avLst/>
          </a:prstGeom>
          <a:ln>
            <a:noFill/>
          </a:ln>
        </p:spPr>
        <p:style>
          <a:lnRef idx="3">
            <a:schemeClr val="lt1"/>
          </a:lnRef>
          <a:fillRef idx="1">
            <a:schemeClr val="accent2"/>
          </a:fillRef>
          <a:effectRef idx="1">
            <a:schemeClr val="accent2"/>
          </a:effectRef>
          <a:fontRef idx="minor">
            <a:schemeClr val="lt1"/>
          </a:fontRef>
        </p:style>
      </p:pic>
    </p:spTree>
    <p:extLst>
      <p:ext uri="{BB962C8B-B14F-4D97-AF65-F5344CB8AC3E}">
        <p14:creationId xmlns:p14="http://schemas.microsoft.com/office/powerpoint/2010/main" val="41237440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471853" y="221734"/>
            <a:ext cx="1980029" cy="400110"/>
          </a:xfrm>
          <a:prstGeom prst="rect">
            <a:avLst/>
          </a:prstGeom>
        </p:spPr>
        <p:txBody>
          <a:bodyPr wrap="none">
            <a:spAutoFit/>
          </a:bodyPr>
          <a:lstStyle/>
          <a:p>
            <a:r>
              <a:rPr lang="zh-CN" altLang="en-US" sz="2000" dirty="0" smtClean="0"/>
              <a:t>创建与合并分支</a:t>
            </a:r>
            <a:endParaRPr lang="zh-CN" altLang="en-US" sz="2000" dirty="0"/>
          </a:p>
        </p:txBody>
      </p:sp>
      <p:sp>
        <p:nvSpPr>
          <p:cNvPr id="4" name="矩形 3"/>
          <p:cNvSpPr/>
          <p:nvPr/>
        </p:nvSpPr>
        <p:spPr>
          <a:xfrm>
            <a:off x="558800" y="621844"/>
            <a:ext cx="9093200" cy="5262979"/>
          </a:xfrm>
          <a:prstGeom prst="rect">
            <a:avLst/>
          </a:prstGeom>
        </p:spPr>
        <p:txBody>
          <a:bodyPr wrap="square">
            <a:spAutoFit/>
          </a:bodyPr>
          <a:lstStyle/>
          <a:p>
            <a:r>
              <a:rPr lang="en-US" altLang="zh-CN" sz="1600" dirty="0" smtClean="0">
                <a:latin typeface="+mn-ea"/>
              </a:rPr>
              <a:t>	</a:t>
            </a:r>
            <a:r>
              <a:rPr lang="zh-CN" altLang="en-US" sz="1600" dirty="0" smtClean="0">
                <a:latin typeface="+mn-ea"/>
              </a:rPr>
              <a:t>在版本回退里，你已经知道，每次提交，</a:t>
            </a:r>
            <a:r>
              <a:rPr lang="en-US" altLang="zh-CN" sz="1600" dirty="0" err="1" smtClean="0">
                <a:latin typeface="+mn-ea"/>
              </a:rPr>
              <a:t>Git</a:t>
            </a:r>
            <a:r>
              <a:rPr lang="zh-CN" altLang="en-US" sz="1600" dirty="0" smtClean="0">
                <a:latin typeface="+mn-ea"/>
              </a:rPr>
              <a:t>都把它们串成一条时间线，这条时间线就是一个分支。截止到目前，只有一条时间线，在</a:t>
            </a:r>
            <a:r>
              <a:rPr lang="en-US" altLang="zh-CN" sz="1600" dirty="0" err="1" smtClean="0">
                <a:latin typeface="+mn-ea"/>
              </a:rPr>
              <a:t>Git</a:t>
            </a:r>
            <a:r>
              <a:rPr lang="zh-CN" altLang="en-US" sz="1600" dirty="0" smtClean="0">
                <a:latin typeface="+mn-ea"/>
              </a:rPr>
              <a:t>里，这个分支叫主分支，即</a:t>
            </a:r>
            <a:r>
              <a:rPr lang="en-US" altLang="zh-CN" sz="1600" dirty="0" smtClean="0">
                <a:latin typeface="+mn-ea"/>
              </a:rPr>
              <a:t>master</a:t>
            </a:r>
            <a:r>
              <a:rPr lang="zh-CN" altLang="en-US" sz="1600" dirty="0" smtClean="0">
                <a:latin typeface="+mn-ea"/>
              </a:rPr>
              <a:t>分支。</a:t>
            </a:r>
            <a:r>
              <a:rPr lang="en-US" altLang="zh-CN" sz="1600" dirty="0" smtClean="0">
                <a:latin typeface="+mn-ea"/>
              </a:rPr>
              <a:t>HEAD</a:t>
            </a:r>
            <a:r>
              <a:rPr lang="zh-CN" altLang="en-US" sz="1600" dirty="0" smtClean="0">
                <a:latin typeface="+mn-ea"/>
              </a:rPr>
              <a:t>严格来说不是指向提交，而是指向</a:t>
            </a:r>
            <a:r>
              <a:rPr lang="en-US" altLang="zh-CN" sz="1600" dirty="0" smtClean="0">
                <a:latin typeface="+mn-ea"/>
              </a:rPr>
              <a:t>master</a:t>
            </a:r>
            <a:r>
              <a:rPr lang="zh-CN" altLang="en-US" sz="1600" dirty="0" smtClean="0">
                <a:latin typeface="+mn-ea"/>
              </a:rPr>
              <a:t>，</a:t>
            </a:r>
            <a:r>
              <a:rPr lang="en-US" altLang="zh-CN" sz="1600" dirty="0" smtClean="0">
                <a:latin typeface="+mn-ea"/>
              </a:rPr>
              <a:t>master</a:t>
            </a:r>
            <a:r>
              <a:rPr lang="zh-CN" altLang="en-US" sz="1600" dirty="0" smtClean="0">
                <a:latin typeface="+mn-ea"/>
              </a:rPr>
              <a:t>才是指向提交的，所以，</a:t>
            </a:r>
            <a:r>
              <a:rPr lang="en-US" altLang="zh-CN" sz="1600" dirty="0" smtClean="0">
                <a:latin typeface="+mn-ea"/>
              </a:rPr>
              <a:t>HEAD</a:t>
            </a:r>
            <a:r>
              <a:rPr lang="zh-CN" altLang="en-US" sz="1600" dirty="0" smtClean="0">
                <a:latin typeface="+mn-ea"/>
              </a:rPr>
              <a:t>指向的就是当前分支。</a:t>
            </a:r>
          </a:p>
          <a:p>
            <a:r>
              <a:rPr lang="en-US" altLang="zh-CN" sz="1600" dirty="0">
                <a:latin typeface="+mn-ea"/>
              </a:rPr>
              <a:t>	</a:t>
            </a:r>
            <a:r>
              <a:rPr lang="zh-CN" altLang="en-US" sz="1600" dirty="0" smtClean="0">
                <a:latin typeface="+mn-ea"/>
              </a:rPr>
              <a:t>一开始的时候，</a:t>
            </a:r>
            <a:r>
              <a:rPr lang="en-US" altLang="zh-CN" sz="1600" dirty="0" smtClean="0">
                <a:latin typeface="+mn-ea"/>
              </a:rPr>
              <a:t>master</a:t>
            </a:r>
            <a:r>
              <a:rPr lang="zh-CN" altLang="en-US" sz="1600" dirty="0" smtClean="0">
                <a:latin typeface="+mn-ea"/>
              </a:rPr>
              <a:t>分支是一条线，</a:t>
            </a:r>
            <a:r>
              <a:rPr lang="en-US" altLang="zh-CN" sz="1600" dirty="0" err="1" smtClean="0">
                <a:latin typeface="+mn-ea"/>
              </a:rPr>
              <a:t>Git</a:t>
            </a:r>
            <a:r>
              <a:rPr lang="zh-CN" altLang="en-US" sz="1600" dirty="0" smtClean="0">
                <a:latin typeface="+mn-ea"/>
              </a:rPr>
              <a:t>用</a:t>
            </a:r>
            <a:r>
              <a:rPr lang="en-US" altLang="zh-CN" sz="1600" dirty="0" smtClean="0">
                <a:latin typeface="+mn-ea"/>
              </a:rPr>
              <a:t>master</a:t>
            </a:r>
            <a:r>
              <a:rPr lang="zh-CN" altLang="en-US" sz="1600" dirty="0" smtClean="0">
                <a:latin typeface="+mn-ea"/>
              </a:rPr>
              <a:t>指向最新的提交，再用</a:t>
            </a:r>
            <a:r>
              <a:rPr lang="en-US" altLang="zh-CN" sz="1600" dirty="0" smtClean="0">
                <a:latin typeface="+mn-ea"/>
              </a:rPr>
              <a:t>HEAD</a:t>
            </a:r>
            <a:r>
              <a:rPr lang="zh-CN" altLang="en-US" sz="1600" dirty="0" smtClean="0">
                <a:latin typeface="+mn-ea"/>
              </a:rPr>
              <a:t>指向</a:t>
            </a:r>
            <a:r>
              <a:rPr lang="en-US" altLang="zh-CN" sz="1600" dirty="0" smtClean="0">
                <a:latin typeface="+mn-ea"/>
              </a:rPr>
              <a:t>master</a:t>
            </a:r>
            <a:r>
              <a:rPr lang="zh-CN" altLang="en-US" sz="1600" dirty="0" smtClean="0">
                <a:latin typeface="+mn-ea"/>
              </a:rPr>
              <a:t>，就能确定当前分支，以及当前分支的提交点：</a:t>
            </a:r>
            <a:endParaRPr lang="en-US" altLang="zh-CN" sz="1600" dirty="0" smtClean="0">
              <a:latin typeface="+mn-ea"/>
            </a:endParaRPr>
          </a:p>
          <a:p>
            <a:endParaRPr lang="en-US" altLang="zh-CN" sz="1600" dirty="0">
              <a:latin typeface="+mn-ea"/>
            </a:endParaRPr>
          </a:p>
          <a:p>
            <a:endParaRPr lang="en-US" altLang="zh-CN" sz="1600" dirty="0" smtClean="0">
              <a:latin typeface="+mn-ea"/>
            </a:endParaRPr>
          </a:p>
          <a:p>
            <a:endParaRPr lang="en-US" altLang="zh-CN" sz="1600" dirty="0">
              <a:latin typeface="+mn-ea"/>
            </a:endParaRPr>
          </a:p>
          <a:p>
            <a:endParaRPr lang="en-US" altLang="zh-CN" sz="1600" dirty="0" smtClean="0">
              <a:latin typeface="+mn-ea"/>
            </a:endParaRPr>
          </a:p>
          <a:p>
            <a:endParaRPr lang="en-US" altLang="zh-CN" sz="1600" dirty="0" smtClean="0">
              <a:latin typeface="+mn-ea"/>
            </a:endParaRPr>
          </a:p>
          <a:p>
            <a:endParaRPr lang="en-US" altLang="zh-CN" sz="1600" dirty="0">
              <a:latin typeface="+mn-ea"/>
            </a:endParaRPr>
          </a:p>
          <a:p>
            <a:r>
              <a:rPr lang="en-US" altLang="zh-CN" sz="1600" dirty="0" smtClean="0">
                <a:latin typeface="+mn-ea"/>
              </a:rPr>
              <a:t>	</a:t>
            </a:r>
            <a:r>
              <a:rPr lang="zh-CN" altLang="en-US" sz="1600" dirty="0" smtClean="0">
                <a:latin typeface="+mn-ea"/>
              </a:rPr>
              <a:t>每次提交，</a:t>
            </a:r>
            <a:r>
              <a:rPr lang="en-US" altLang="zh-CN" sz="1600" dirty="0" smtClean="0">
                <a:latin typeface="+mn-ea"/>
              </a:rPr>
              <a:t>master</a:t>
            </a:r>
            <a:r>
              <a:rPr lang="zh-CN" altLang="en-US" sz="1600" dirty="0" smtClean="0">
                <a:latin typeface="+mn-ea"/>
              </a:rPr>
              <a:t>分支都会向前移动一步，这样，随着你不断提交，</a:t>
            </a:r>
            <a:r>
              <a:rPr lang="en-US" altLang="zh-CN" sz="1600" dirty="0" smtClean="0">
                <a:latin typeface="+mn-ea"/>
              </a:rPr>
              <a:t>master</a:t>
            </a:r>
            <a:r>
              <a:rPr lang="zh-CN" altLang="en-US" sz="1600" dirty="0" smtClean="0">
                <a:latin typeface="+mn-ea"/>
              </a:rPr>
              <a:t>分支的线也越来越长：</a:t>
            </a:r>
          </a:p>
          <a:p>
            <a:endParaRPr lang="en-US" altLang="zh-CN" sz="1600" dirty="0" smtClean="0">
              <a:latin typeface="+mn-ea"/>
            </a:endParaRPr>
          </a:p>
          <a:p>
            <a:endParaRPr lang="en-US" altLang="zh-CN" sz="1600" dirty="0" smtClean="0">
              <a:latin typeface="+mn-ea"/>
            </a:endParaRPr>
          </a:p>
          <a:p>
            <a:endParaRPr lang="en-US" altLang="zh-CN" sz="1600" dirty="0">
              <a:latin typeface="+mn-ea"/>
            </a:endParaRPr>
          </a:p>
          <a:p>
            <a:endParaRPr lang="en-US" altLang="zh-CN" sz="1600" dirty="0" smtClean="0">
              <a:latin typeface="+mn-ea"/>
            </a:endParaRPr>
          </a:p>
          <a:p>
            <a:endParaRPr lang="en-US" altLang="zh-CN" sz="1600" dirty="0">
              <a:latin typeface="+mn-ea"/>
            </a:endParaRPr>
          </a:p>
          <a:p>
            <a:endParaRPr lang="en-US" altLang="zh-CN" sz="1600" dirty="0" smtClean="0">
              <a:latin typeface="+mn-ea"/>
            </a:endParaRPr>
          </a:p>
          <a:p>
            <a:endParaRPr lang="en-US" altLang="zh-CN" sz="1600" dirty="0" smtClean="0">
              <a:latin typeface="+mn-ea"/>
            </a:endParaRPr>
          </a:p>
          <a:p>
            <a:r>
              <a:rPr lang="en-US" altLang="zh-CN" sz="1600" dirty="0" smtClean="0"/>
              <a:t>	</a:t>
            </a:r>
            <a:endParaRPr lang="zh-CN" altLang="en-US" sz="1600" dirty="0">
              <a:latin typeface="+mn-ea"/>
            </a:endParaRPr>
          </a:p>
        </p:txBody>
      </p:sp>
      <p:pic>
        <p:nvPicPr>
          <p:cNvPr id="5" name="图片 4"/>
          <p:cNvPicPr>
            <a:picLocks noChangeAspect="1"/>
          </p:cNvPicPr>
          <p:nvPr/>
        </p:nvPicPr>
        <p:blipFill>
          <a:blip r:embed="rId2"/>
          <a:stretch>
            <a:fillRect/>
          </a:stretch>
        </p:blipFill>
        <p:spPr>
          <a:xfrm>
            <a:off x="3895725" y="1945283"/>
            <a:ext cx="2647950" cy="1295400"/>
          </a:xfrm>
          <a:prstGeom prst="rect">
            <a:avLst/>
          </a:prstGeom>
        </p:spPr>
      </p:pic>
      <p:pic>
        <p:nvPicPr>
          <p:cNvPr id="7" name="图片 6"/>
          <p:cNvPicPr>
            <a:picLocks noChangeAspect="1"/>
          </p:cNvPicPr>
          <p:nvPr/>
        </p:nvPicPr>
        <p:blipFill>
          <a:blip r:embed="rId3"/>
          <a:stretch>
            <a:fillRect/>
          </a:stretch>
        </p:blipFill>
        <p:spPr>
          <a:xfrm>
            <a:off x="4305300" y="3886954"/>
            <a:ext cx="1600200" cy="1533525"/>
          </a:xfrm>
          <a:prstGeom prst="rect">
            <a:avLst/>
          </a:prstGeom>
        </p:spPr>
      </p:pic>
    </p:spTree>
    <p:extLst>
      <p:ext uri="{BB962C8B-B14F-4D97-AF65-F5344CB8AC3E}">
        <p14:creationId xmlns:p14="http://schemas.microsoft.com/office/powerpoint/2010/main" val="29639176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4189412" y="1302524"/>
            <a:ext cx="3152775" cy="1885950"/>
          </a:xfrm>
          <a:prstGeom prst="rect">
            <a:avLst/>
          </a:prstGeom>
        </p:spPr>
      </p:pic>
      <p:sp>
        <p:nvSpPr>
          <p:cNvPr id="3" name="矩形 2"/>
          <p:cNvSpPr/>
          <p:nvPr/>
        </p:nvSpPr>
        <p:spPr>
          <a:xfrm>
            <a:off x="736600" y="427335"/>
            <a:ext cx="8877300" cy="5909310"/>
          </a:xfrm>
          <a:prstGeom prst="rect">
            <a:avLst/>
          </a:prstGeom>
        </p:spPr>
        <p:txBody>
          <a:bodyPr wrap="square">
            <a:spAutoFit/>
          </a:bodyPr>
          <a:lstStyle/>
          <a:p>
            <a:r>
              <a:rPr lang="en-US" altLang="zh-CN" dirty="0" smtClean="0"/>
              <a:t>	</a:t>
            </a:r>
            <a:r>
              <a:rPr lang="zh-CN" altLang="en-US" sz="1600" dirty="0" smtClean="0">
                <a:latin typeface="+mn-ea"/>
              </a:rPr>
              <a:t>当我们创建新的分支，例如</a:t>
            </a:r>
            <a:r>
              <a:rPr lang="en-US" altLang="zh-CN" sz="1600" dirty="0" err="1" smtClean="0">
                <a:latin typeface="+mn-ea"/>
              </a:rPr>
              <a:t>dev</a:t>
            </a:r>
            <a:r>
              <a:rPr lang="zh-CN" altLang="en-US" sz="1600" dirty="0" smtClean="0">
                <a:latin typeface="+mn-ea"/>
              </a:rPr>
              <a:t>时，</a:t>
            </a:r>
            <a:r>
              <a:rPr lang="en-US" altLang="zh-CN" sz="1600" dirty="0" err="1" smtClean="0">
                <a:latin typeface="+mn-ea"/>
              </a:rPr>
              <a:t>Git</a:t>
            </a:r>
            <a:r>
              <a:rPr lang="zh-CN" altLang="en-US" sz="1600" dirty="0" smtClean="0">
                <a:latin typeface="+mn-ea"/>
              </a:rPr>
              <a:t>新建了一个指针叫</a:t>
            </a:r>
            <a:r>
              <a:rPr lang="en-US" altLang="zh-CN" sz="1600" dirty="0" err="1" smtClean="0">
                <a:latin typeface="+mn-ea"/>
              </a:rPr>
              <a:t>dev</a:t>
            </a:r>
            <a:r>
              <a:rPr lang="zh-CN" altLang="en-US" sz="1600" dirty="0" smtClean="0">
                <a:latin typeface="+mn-ea"/>
              </a:rPr>
              <a:t>，指向</a:t>
            </a:r>
            <a:r>
              <a:rPr lang="en-US" altLang="zh-CN" sz="1600" dirty="0" smtClean="0">
                <a:latin typeface="+mn-ea"/>
              </a:rPr>
              <a:t>master</a:t>
            </a:r>
            <a:r>
              <a:rPr lang="zh-CN" altLang="en-US" sz="1600" dirty="0" smtClean="0">
                <a:latin typeface="+mn-ea"/>
              </a:rPr>
              <a:t>相同的提交，再把</a:t>
            </a:r>
            <a:r>
              <a:rPr lang="en-US" altLang="zh-CN" sz="1600" dirty="0" smtClean="0">
                <a:latin typeface="+mn-ea"/>
              </a:rPr>
              <a:t>HEAD</a:t>
            </a:r>
            <a:r>
              <a:rPr lang="zh-CN" altLang="en-US" sz="1600" dirty="0" smtClean="0">
                <a:latin typeface="+mn-ea"/>
              </a:rPr>
              <a:t>指向</a:t>
            </a:r>
            <a:r>
              <a:rPr lang="en-US" altLang="zh-CN" sz="1600" dirty="0" err="1" smtClean="0">
                <a:latin typeface="+mn-ea"/>
              </a:rPr>
              <a:t>dev</a:t>
            </a:r>
            <a:r>
              <a:rPr lang="zh-CN" altLang="en-US" sz="1600" dirty="0" smtClean="0">
                <a:latin typeface="+mn-ea"/>
              </a:rPr>
              <a:t>，就表示当前分支在</a:t>
            </a:r>
            <a:r>
              <a:rPr lang="en-US" altLang="zh-CN" sz="1600" dirty="0" err="1" smtClean="0">
                <a:latin typeface="+mn-ea"/>
              </a:rPr>
              <a:t>dev</a:t>
            </a:r>
            <a:r>
              <a:rPr lang="zh-CN" altLang="en-US" sz="1600" dirty="0" smtClean="0">
                <a:latin typeface="+mn-ea"/>
              </a:rPr>
              <a:t>上：</a:t>
            </a:r>
            <a:endParaRPr lang="en-US" altLang="zh-CN" sz="1600" dirty="0" smtClean="0">
              <a:latin typeface="+mn-ea"/>
            </a:endParaRPr>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en-US" altLang="zh-CN" dirty="0" smtClean="0"/>
              <a:t>	</a:t>
            </a:r>
            <a:r>
              <a:rPr lang="zh-CN" altLang="en-US" sz="1600" dirty="0" smtClean="0">
                <a:latin typeface="+mn-ea"/>
              </a:rPr>
              <a:t>可以看出，</a:t>
            </a:r>
            <a:r>
              <a:rPr lang="en-US" altLang="zh-CN" sz="1600" dirty="0" err="1" smtClean="0">
                <a:latin typeface="+mn-ea"/>
              </a:rPr>
              <a:t>Git</a:t>
            </a:r>
            <a:r>
              <a:rPr lang="zh-CN" altLang="en-US" sz="1600" dirty="0" smtClean="0">
                <a:latin typeface="+mn-ea"/>
              </a:rPr>
              <a:t>创建一个分支很快，因为除了增加一个</a:t>
            </a:r>
            <a:r>
              <a:rPr lang="en-US" altLang="zh-CN" sz="1600" dirty="0" err="1" smtClean="0">
                <a:latin typeface="+mn-ea"/>
              </a:rPr>
              <a:t>dev</a:t>
            </a:r>
            <a:r>
              <a:rPr lang="zh-CN" altLang="en-US" sz="1600" dirty="0" smtClean="0">
                <a:latin typeface="+mn-ea"/>
              </a:rPr>
              <a:t>指针，改改</a:t>
            </a:r>
            <a:r>
              <a:rPr lang="en-US" altLang="zh-CN" sz="1600" dirty="0" smtClean="0">
                <a:latin typeface="+mn-ea"/>
              </a:rPr>
              <a:t>HEAD</a:t>
            </a:r>
            <a:r>
              <a:rPr lang="zh-CN" altLang="en-US" sz="1600" dirty="0" smtClean="0">
                <a:latin typeface="+mn-ea"/>
              </a:rPr>
              <a:t>的指向，工作区的文件都没有任何变化！</a:t>
            </a:r>
            <a:endParaRPr lang="en-US" altLang="zh-CN" sz="1600" dirty="0" smtClean="0">
              <a:latin typeface="+mn-ea"/>
            </a:endParaRPr>
          </a:p>
          <a:p>
            <a:r>
              <a:rPr lang="en-US" altLang="zh-CN" sz="1600" dirty="0" smtClean="0">
                <a:latin typeface="+mn-ea"/>
              </a:rPr>
              <a:t>	</a:t>
            </a:r>
            <a:r>
              <a:rPr lang="zh-CN" altLang="en-US" sz="1600" dirty="0" smtClean="0">
                <a:latin typeface="+mn-ea"/>
              </a:rPr>
              <a:t>不过，从现在开始，对工作区的修改和提交就是针对</a:t>
            </a:r>
            <a:r>
              <a:rPr lang="en-US" altLang="zh-CN" sz="1600" dirty="0" err="1" smtClean="0">
                <a:latin typeface="+mn-ea"/>
              </a:rPr>
              <a:t>dev</a:t>
            </a:r>
            <a:r>
              <a:rPr lang="zh-CN" altLang="en-US" sz="1600" dirty="0" smtClean="0">
                <a:latin typeface="+mn-ea"/>
              </a:rPr>
              <a:t>分支了，比如新提交一次后，</a:t>
            </a:r>
            <a:r>
              <a:rPr lang="en-US" altLang="zh-CN" sz="1600" dirty="0" err="1" smtClean="0">
                <a:latin typeface="+mn-ea"/>
              </a:rPr>
              <a:t>dev</a:t>
            </a:r>
            <a:r>
              <a:rPr lang="zh-CN" altLang="en-US" sz="1600" dirty="0" smtClean="0">
                <a:latin typeface="+mn-ea"/>
              </a:rPr>
              <a:t>指针往前移动一步，而</a:t>
            </a:r>
            <a:r>
              <a:rPr lang="en-US" altLang="zh-CN" sz="1600" dirty="0" smtClean="0">
                <a:latin typeface="+mn-ea"/>
              </a:rPr>
              <a:t>master</a:t>
            </a:r>
            <a:r>
              <a:rPr lang="zh-CN" altLang="en-US" sz="1600" dirty="0" smtClean="0">
                <a:latin typeface="+mn-ea"/>
              </a:rPr>
              <a:t>指针不变：</a:t>
            </a:r>
            <a:endParaRPr lang="en-US" altLang="zh-CN" sz="1600" dirty="0">
              <a:latin typeface="+mn-ea"/>
            </a:endParaRPr>
          </a:p>
          <a:p>
            <a:endParaRPr lang="en-US" altLang="zh-CN" dirty="0" smtClean="0"/>
          </a:p>
          <a:p>
            <a:endParaRPr lang="en-US" altLang="zh-CN" dirty="0"/>
          </a:p>
          <a:p>
            <a:endParaRPr lang="en-US" altLang="zh-CN" dirty="0" smtClean="0"/>
          </a:p>
          <a:p>
            <a:endParaRPr lang="en-US" altLang="zh-CN" dirty="0" smtClean="0"/>
          </a:p>
          <a:p>
            <a:endParaRPr lang="en-US" altLang="zh-CN" dirty="0"/>
          </a:p>
          <a:p>
            <a:endParaRPr lang="en-US" altLang="zh-CN" dirty="0" smtClean="0"/>
          </a:p>
          <a:p>
            <a:endParaRPr lang="zh-CN" altLang="en-US" dirty="0"/>
          </a:p>
        </p:txBody>
      </p:sp>
      <p:pic>
        <p:nvPicPr>
          <p:cNvPr id="4" name="图片 3"/>
          <p:cNvPicPr>
            <a:picLocks noChangeAspect="1"/>
          </p:cNvPicPr>
          <p:nvPr/>
        </p:nvPicPr>
        <p:blipFill>
          <a:blip r:embed="rId3"/>
          <a:stretch>
            <a:fillRect/>
          </a:stretch>
        </p:blipFill>
        <p:spPr>
          <a:xfrm>
            <a:off x="3751261" y="4526895"/>
            <a:ext cx="4029075" cy="1809750"/>
          </a:xfrm>
          <a:prstGeom prst="rect">
            <a:avLst/>
          </a:prstGeom>
        </p:spPr>
      </p:pic>
    </p:spTree>
    <p:extLst>
      <p:ext uri="{BB962C8B-B14F-4D97-AF65-F5344CB8AC3E}">
        <p14:creationId xmlns:p14="http://schemas.microsoft.com/office/powerpoint/2010/main" val="3562502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92200" y="541635"/>
            <a:ext cx="8216900" cy="5878532"/>
          </a:xfrm>
          <a:prstGeom prst="rect">
            <a:avLst/>
          </a:prstGeom>
        </p:spPr>
        <p:txBody>
          <a:bodyPr wrap="square">
            <a:spAutoFit/>
          </a:bodyPr>
          <a:lstStyle/>
          <a:p>
            <a:r>
              <a:rPr lang="en-US" altLang="zh-CN" dirty="0" smtClean="0"/>
              <a:t>	</a:t>
            </a:r>
            <a:r>
              <a:rPr lang="zh-CN" altLang="en-US" sz="1600" dirty="0" smtClean="0">
                <a:latin typeface="+mn-ea"/>
              </a:rPr>
              <a:t>假如我们在</a:t>
            </a:r>
            <a:r>
              <a:rPr lang="en-US" altLang="zh-CN" sz="1600" dirty="0" err="1" smtClean="0">
                <a:latin typeface="+mn-ea"/>
              </a:rPr>
              <a:t>dev</a:t>
            </a:r>
            <a:r>
              <a:rPr lang="zh-CN" altLang="en-US" sz="1600" dirty="0" smtClean="0">
                <a:latin typeface="+mn-ea"/>
              </a:rPr>
              <a:t>上的工作完成了，就可以把</a:t>
            </a:r>
            <a:r>
              <a:rPr lang="en-US" altLang="zh-CN" sz="1600" dirty="0" err="1" smtClean="0">
                <a:latin typeface="+mn-ea"/>
              </a:rPr>
              <a:t>dev</a:t>
            </a:r>
            <a:r>
              <a:rPr lang="zh-CN" altLang="en-US" sz="1600" dirty="0" smtClean="0">
                <a:latin typeface="+mn-ea"/>
              </a:rPr>
              <a:t>合并到</a:t>
            </a:r>
            <a:r>
              <a:rPr lang="en-US" altLang="zh-CN" sz="1600" dirty="0" smtClean="0">
                <a:latin typeface="+mn-ea"/>
              </a:rPr>
              <a:t>master</a:t>
            </a:r>
            <a:r>
              <a:rPr lang="zh-CN" altLang="en-US" sz="1600" dirty="0" smtClean="0">
                <a:latin typeface="+mn-ea"/>
              </a:rPr>
              <a:t>上。</a:t>
            </a:r>
            <a:r>
              <a:rPr lang="en-US" altLang="zh-CN" sz="1600" dirty="0" err="1" smtClean="0">
                <a:latin typeface="+mn-ea"/>
              </a:rPr>
              <a:t>Git</a:t>
            </a:r>
            <a:r>
              <a:rPr lang="zh-CN" altLang="en-US" sz="1600" dirty="0" smtClean="0">
                <a:latin typeface="+mn-ea"/>
              </a:rPr>
              <a:t>怎么合并呢？最简单的方法，就是直接把</a:t>
            </a:r>
            <a:r>
              <a:rPr lang="en-US" altLang="zh-CN" sz="1600" dirty="0" smtClean="0">
                <a:latin typeface="+mn-ea"/>
              </a:rPr>
              <a:t>master</a:t>
            </a:r>
            <a:r>
              <a:rPr lang="zh-CN" altLang="en-US" sz="1600" dirty="0" smtClean="0">
                <a:latin typeface="+mn-ea"/>
              </a:rPr>
              <a:t>指向</a:t>
            </a:r>
            <a:r>
              <a:rPr lang="en-US" altLang="zh-CN" sz="1600" dirty="0" err="1" smtClean="0">
                <a:latin typeface="+mn-ea"/>
              </a:rPr>
              <a:t>dev</a:t>
            </a:r>
            <a:r>
              <a:rPr lang="zh-CN" altLang="en-US" sz="1600" dirty="0" smtClean="0">
                <a:latin typeface="+mn-ea"/>
              </a:rPr>
              <a:t>的当前提交，就完成了合并：</a:t>
            </a:r>
            <a:endParaRPr lang="en-US" altLang="zh-CN" sz="1600" dirty="0" smtClean="0">
              <a:latin typeface="+mn-ea"/>
            </a:endParaRPr>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en-US" altLang="zh-CN" dirty="0" smtClean="0"/>
              <a:t>	</a:t>
            </a:r>
            <a:r>
              <a:rPr lang="zh-CN" altLang="en-US" sz="1600" dirty="0" smtClean="0">
                <a:latin typeface="+mn-ea"/>
              </a:rPr>
              <a:t>所以</a:t>
            </a:r>
            <a:r>
              <a:rPr lang="en-US" altLang="zh-CN" sz="1600" dirty="0" err="1" smtClean="0">
                <a:latin typeface="+mn-ea"/>
              </a:rPr>
              <a:t>Git</a:t>
            </a:r>
            <a:r>
              <a:rPr lang="zh-CN" altLang="en-US" sz="1600" dirty="0" smtClean="0">
                <a:latin typeface="+mn-ea"/>
              </a:rPr>
              <a:t>合并分支也很快！就改改指针，工作区内容也不变！合并完分支后，甚至可以删除</a:t>
            </a:r>
            <a:r>
              <a:rPr lang="en-US" altLang="zh-CN" sz="1600" dirty="0" err="1" smtClean="0">
                <a:latin typeface="+mn-ea"/>
              </a:rPr>
              <a:t>dev</a:t>
            </a:r>
            <a:r>
              <a:rPr lang="zh-CN" altLang="en-US" sz="1600" dirty="0" smtClean="0">
                <a:latin typeface="+mn-ea"/>
              </a:rPr>
              <a:t>分支。删除</a:t>
            </a:r>
            <a:r>
              <a:rPr lang="en-US" altLang="zh-CN" sz="1600" dirty="0" err="1" smtClean="0">
                <a:latin typeface="+mn-ea"/>
              </a:rPr>
              <a:t>dev</a:t>
            </a:r>
            <a:r>
              <a:rPr lang="zh-CN" altLang="en-US" sz="1600" dirty="0" smtClean="0">
                <a:latin typeface="+mn-ea"/>
              </a:rPr>
              <a:t>分支就是把</a:t>
            </a:r>
            <a:r>
              <a:rPr lang="en-US" altLang="zh-CN" sz="1600" dirty="0" err="1" smtClean="0">
                <a:latin typeface="+mn-ea"/>
              </a:rPr>
              <a:t>dev</a:t>
            </a:r>
            <a:r>
              <a:rPr lang="zh-CN" altLang="en-US" sz="1600" dirty="0" smtClean="0">
                <a:latin typeface="+mn-ea"/>
              </a:rPr>
              <a:t>指针给删掉，删掉后，我们就剩下了一条</a:t>
            </a:r>
            <a:r>
              <a:rPr lang="en-US" altLang="zh-CN" sz="1600" dirty="0" smtClean="0">
                <a:latin typeface="+mn-ea"/>
              </a:rPr>
              <a:t>master</a:t>
            </a:r>
            <a:r>
              <a:rPr lang="zh-CN" altLang="en-US" sz="1600" dirty="0" smtClean="0">
                <a:latin typeface="+mn-ea"/>
              </a:rPr>
              <a:t>分支</a:t>
            </a:r>
            <a:r>
              <a:rPr lang="zh-CN" altLang="en-US" dirty="0" smtClean="0"/>
              <a:t>：</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a:p>
            <a:endParaRPr lang="en-US" altLang="zh-CN" dirty="0" smtClean="0"/>
          </a:p>
          <a:p>
            <a:endParaRPr lang="en-US" altLang="zh-CN" dirty="0" smtClean="0"/>
          </a:p>
          <a:p>
            <a:endParaRPr lang="en-US" altLang="zh-CN" dirty="0"/>
          </a:p>
        </p:txBody>
      </p:sp>
      <p:pic>
        <p:nvPicPr>
          <p:cNvPr id="3" name="图片 2"/>
          <p:cNvPicPr>
            <a:picLocks noChangeAspect="1"/>
          </p:cNvPicPr>
          <p:nvPr/>
        </p:nvPicPr>
        <p:blipFill>
          <a:blip r:embed="rId2"/>
          <a:stretch>
            <a:fillRect/>
          </a:stretch>
        </p:blipFill>
        <p:spPr>
          <a:xfrm>
            <a:off x="3367087" y="1554162"/>
            <a:ext cx="3667125" cy="1819275"/>
          </a:xfrm>
          <a:prstGeom prst="rect">
            <a:avLst/>
          </a:prstGeom>
        </p:spPr>
      </p:pic>
      <p:pic>
        <p:nvPicPr>
          <p:cNvPr id="4" name="图片 3"/>
          <p:cNvPicPr>
            <a:picLocks noChangeAspect="1"/>
          </p:cNvPicPr>
          <p:nvPr/>
        </p:nvPicPr>
        <p:blipFill>
          <a:blip r:embed="rId3"/>
          <a:stretch>
            <a:fillRect/>
          </a:stretch>
        </p:blipFill>
        <p:spPr>
          <a:xfrm>
            <a:off x="3500436" y="4512915"/>
            <a:ext cx="3400425" cy="1352550"/>
          </a:xfrm>
          <a:prstGeom prst="rect">
            <a:avLst/>
          </a:prstGeom>
        </p:spPr>
      </p:pic>
    </p:spTree>
    <p:extLst>
      <p:ext uri="{BB962C8B-B14F-4D97-AF65-F5344CB8AC3E}">
        <p14:creationId xmlns:p14="http://schemas.microsoft.com/office/powerpoint/2010/main" val="37018360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798144" y="336034"/>
            <a:ext cx="4126451" cy="400110"/>
          </a:xfrm>
          <a:prstGeom prst="rect">
            <a:avLst/>
          </a:prstGeom>
        </p:spPr>
        <p:txBody>
          <a:bodyPr wrap="none">
            <a:spAutoFit/>
          </a:bodyPr>
          <a:lstStyle/>
          <a:p>
            <a:r>
              <a:rPr lang="zh-CN" altLang="en-US" sz="2000" dirty="0" smtClean="0">
                <a:latin typeface="+mn-ea"/>
              </a:rPr>
              <a:t>接下来开始创建与合并分支的实践</a:t>
            </a:r>
            <a:r>
              <a:rPr lang="en-US" altLang="zh-CN" sz="2000" dirty="0" smtClean="0">
                <a:latin typeface="+mn-ea"/>
              </a:rPr>
              <a:t>:</a:t>
            </a:r>
            <a:endParaRPr lang="en-US" altLang="zh-CN" sz="2000" dirty="0">
              <a:latin typeface="+mn-ea"/>
            </a:endParaRPr>
          </a:p>
        </p:txBody>
      </p:sp>
      <p:sp>
        <p:nvSpPr>
          <p:cNvPr id="3" name="矩形 2"/>
          <p:cNvSpPr/>
          <p:nvPr/>
        </p:nvSpPr>
        <p:spPr>
          <a:xfrm>
            <a:off x="1028700" y="736144"/>
            <a:ext cx="8737599" cy="7848302"/>
          </a:xfrm>
          <a:prstGeom prst="rect">
            <a:avLst/>
          </a:prstGeom>
        </p:spPr>
        <p:txBody>
          <a:bodyPr wrap="square">
            <a:spAutoFit/>
          </a:bodyPr>
          <a:lstStyle/>
          <a:p>
            <a:r>
              <a:rPr lang="en-US" altLang="zh-CN" dirty="0" smtClean="0"/>
              <a:t>	</a:t>
            </a:r>
            <a:r>
              <a:rPr lang="zh-CN" altLang="en-US" dirty="0" smtClean="0">
                <a:latin typeface="+mn-ea"/>
              </a:rPr>
              <a:t>首先，创建</a:t>
            </a:r>
            <a:r>
              <a:rPr lang="en-US" altLang="zh-CN" dirty="0" err="1" smtClean="0">
                <a:latin typeface="+mn-ea"/>
              </a:rPr>
              <a:t>dev</a:t>
            </a:r>
            <a:r>
              <a:rPr lang="zh-CN" altLang="en-US" dirty="0" smtClean="0">
                <a:latin typeface="+mn-ea"/>
              </a:rPr>
              <a:t>分支，然后切换到</a:t>
            </a:r>
            <a:r>
              <a:rPr lang="en-US" altLang="zh-CN" dirty="0" err="1" smtClean="0">
                <a:latin typeface="+mn-ea"/>
              </a:rPr>
              <a:t>dev</a:t>
            </a:r>
            <a:r>
              <a:rPr lang="zh-CN" altLang="en-US" dirty="0" smtClean="0">
                <a:latin typeface="+mn-ea"/>
              </a:rPr>
              <a:t>分支：</a:t>
            </a:r>
            <a:endParaRPr lang="en-US" altLang="zh-CN" dirty="0" smtClean="0">
              <a:latin typeface="+mn-ea"/>
            </a:endParaRPr>
          </a:p>
          <a:p>
            <a:r>
              <a:rPr lang="en-US" altLang="zh-CN" dirty="0" smtClean="0">
                <a:latin typeface="+mn-ea"/>
              </a:rPr>
              <a:t>	</a:t>
            </a:r>
            <a:r>
              <a:rPr lang="en-US" altLang="zh-CN" dirty="0">
                <a:latin typeface="+mn-ea"/>
              </a:rPr>
              <a:t>	</a:t>
            </a:r>
            <a:r>
              <a:rPr lang="fr-FR" altLang="zh-CN" sz="1600" dirty="0">
                <a:solidFill>
                  <a:srgbClr val="008080"/>
                </a:solidFill>
                <a:latin typeface="+mn-ea"/>
                <a:cs typeface="Consolas" panose="020B0609020204030204" pitchFamily="49" charset="0"/>
              </a:rPr>
              <a:t>$</a:t>
            </a:r>
            <a:r>
              <a:rPr lang="fr-FR" altLang="zh-CN" dirty="0" smtClean="0">
                <a:latin typeface="+mn-ea"/>
              </a:rPr>
              <a:t> </a:t>
            </a:r>
            <a:r>
              <a:rPr lang="fr-FR" altLang="zh-CN" dirty="0">
                <a:solidFill>
                  <a:schemeClr val="accent1"/>
                </a:solidFill>
                <a:latin typeface="+mn-ea"/>
              </a:rPr>
              <a:t>git branch </a:t>
            </a:r>
            <a:r>
              <a:rPr lang="fr-FR" altLang="zh-CN" dirty="0" smtClean="0">
                <a:latin typeface="+mn-ea"/>
              </a:rPr>
              <a:t>dev</a:t>
            </a:r>
          </a:p>
          <a:p>
            <a:r>
              <a:rPr lang="fr-FR" altLang="zh-CN" dirty="0">
                <a:latin typeface="+mn-ea"/>
              </a:rPr>
              <a:t>	</a:t>
            </a:r>
            <a:r>
              <a:rPr lang="fr-FR" altLang="zh-CN" dirty="0" smtClean="0">
                <a:latin typeface="+mn-ea"/>
              </a:rPr>
              <a:t>	</a:t>
            </a:r>
            <a:r>
              <a:rPr lang="fr-FR" altLang="zh-CN" sz="1600" dirty="0">
                <a:solidFill>
                  <a:srgbClr val="008080"/>
                </a:solidFill>
                <a:latin typeface="+mn-ea"/>
                <a:cs typeface="Consolas" panose="020B0609020204030204" pitchFamily="49" charset="0"/>
              </a:rPr>
              <a:t>$</a:t>
            </a:r>
            <a:r>
              <a:rPr lang="fr-FR" altLang="zh-CN" dirty="0" smtClean="0">
                <a:latin typeface="+mn-ea"/>
              </a:rPr>
              <a:t> </a:t>
            </a:r>
            <a:r>
              <a:rPr lang="fr-FR" altLang="zh-CN" dirty="0">
                <a:solidFill>
                  <a:schemeClr val="accent1"/>
                </a:solidFill>
                <a:latin typeface="+mn-ea"/>
              </a:rPr>
              <a:t>git checkout </a:t>
            </a:r>
            <a:r>
              <a:rPr lang="fr-FR" altLang="zh-CN" dirty="0" smtClean="0">
                <a:latin typeface="+mn-ea"/>
              </a:rPr>
              <a:t>dev</a:t>
            </a:r>
          </a:p>
          <a:p>
            <a:r>
              <a:rPr lang="en-US" altLang="zh-CN" dirty="0" smtClean="0">
                <a:latin typeface="+mn-ea"/>
              </a:rPr>
              <a:t>	</a:t>
            </a:r>
            <a:r>
              <a:rPr lang="zh-CN" altLang="en-US" dirty="0" smtClean="0">
                <a:latin typeface="+mn-ea"/>
              </a:rPr>
              <a:t>这两条命令可以被下面一条命令代替</a:t>
            </a:r>
            <a:endParaRPr lang="fr-FR" altLang="zh-CN" dirty="0" smtClean="0">
              <a:latin typeface="+mn-ea"/>
            </a:endParaRPr>
          </a:p>
          <a:p>
            <a:r>
              <a:rPr lang="en-US" altLang="zh-CN" sz="1600" dirty="0" smtClean="0">
                <a:solidFill>
                  <a:srgbClr val="008080"/>
                </a:solidFill>
                <a:latin typeface="+mn-ea"/>
                <a:cs typeface="Consolas" panose="020B0609020204030204" pitchFamily="49" charset="0"/>
              </a:rPr>
              <a:t>		$</a:t>
            </a:r>
            <a:r>
              <a:rPr lang="en-US" altLang="zh-CN" dirty="0" smtClean="0">
                <a:latin typeface="+mn-ea"/>
              </a:rPr>
              <a:t> </a:t>
            </a:r>
            <a:r>
              <a:rPr lang="en-US" altLang="zh-CN" dirty="0" err="1" smtClean="0">
                <a:solidFill>
                  <a:schemeClr val="accent1"/>
                </a:solidFill>
                <a:latin typeface="+mn-ea"/>
              </a:rPr>
              <a:t>git</a:t>
            </a:r>
            <a:r>
              <a:rPr lang="en-US" altLang="zh-CN" dirty="0" smtClean="0">
                <a:solidFill>
                  <a:schemeClr val="accent1"/>
                </a:solidFill>
                <a:latin typeface="+mn-ea"/>
              </a:rPr>
              <a:t> checkout -b </a:t>
            </a:r>
            <a:r>
              <a:rPr lang="en-US" altLang="zh-CN" dirty="0" err="1" smtClean="0">
                <a:latin typeface="+mn-ea"/>
              </a:rPr>
              <a:t>dev</a:t>
            </a:r>
            <a:endParaRPr lang="en-US" altLang="zh-CN" dirty="0" smtClean="0">
              <a:latin typeface="+mn-ea"/>
            </a:endParaRPr>
          </a:p>
          <a:p>
            <a:r>
              <a:rPr lang="en-US" altLang="zh-CN" dirty="0">
                <a:latin typeface="+mn-ea"/>
              </a:rPr>
              <a:t>	</a:t>
            </a:r>
            <a:r>
              <a:rPr lang="zh-CN" altLang="en-US" dirty="0" smtClean="0">
                <a:latin typeface="+mn-ea"/>
              </a:rPr>
              <a:t>查看分支</a:t>
            </a:r>
            <a:endParaRPr lang="en-US" altLang="zh-CN" dirty="0" smtClean="0">
              <a:latin typeface="+mn-ea"/>
            </a:endParaRPr>
          </a:p>
          <a:p>
            <a:r>
              <a:rPr lang="en-US" altLang="zh-CN" dirty="0" smtClean="0">
                <a:latin typeface="+mn-ea"/>
              </a:rPr>
              <a:t>		</a:t>
            </a:r>
            <a:r>
              <a:rPr lang="en-US" altLang="zh-CN" sz="1600" dirty="0">
                <a:solidFill>
                  <a:srgbClr val="008080"/>
                </a:solidFill>
                <a:latin typeface="+mn-ea"/>
                <a:cs typeface="Consolas" panose="020B0609020204030204" pitchFamily="49" charset="0"/>
              </a:rPr>
              <a:t>$</a:t>
            </a:r>
            <a:r>
              <a:rPr lang="en-US" altLang="zh-CN" sz="1600" dirty="0" smtClean="0">
                <a:latin typeface="+mn-ea"/>
              </a:rPr>
              <a:t> </a:t>
            </a:r>
            <a:r>
              <a:rPr lang="en-US" altLang="zh-CN" dirty="0" err="1">
                <a:solidFill>
                  <a:schemeClr val="accent1"/>
                </a:solidFill>
                <a:latin typeface="+mn-ea"/>
              </a:rPr>
              <a:t>git</a:t>
            </a:r>
            <a:r>
              <a:rPr lang="en-US" altLang="zh-CN" dirty="0">
                <a:solidFill>
                  <a:schemeClr val="accent1"/>
                </a:solidFill>
                <a:latin typeface="+mn-ea"/>
              </a:rPr>
              <a:t> branch</a:t>
            </a:r>
          </a:p>
          <a:p>
            <a:r>
              <a:rPr lang="en-US" altLang="zh-CN" dirty="0" smtClean="0"/>
              <a:t>		</a:t>
            </a:r>
            <a:r>
              <a:rPr lang="en-US" altLang="zh-CN" sz="1600" dirty="0">
                <a:solidFill>
                  <a:srgbClr val="008080"/>
                </a:solidFill>
                <a:latin typeface="+mn-ea"/>
                <a:cs typeface="Consolas" panose="020B0609020204030204" pitchFamily="49" charset="0"/>
              </a:rPr>
              <a:t>$</a:t>
            </a:r>
            <a:r>
              <a:rPr lang="en-US" altLang="zh-CN" dirty="0" smtClean="0"/>
              <a:t> </a:t>
            </a:r>
            <a:r>
              <a:rPr lang="en-US" altLang="zh-CN" dirty="0" err="1">
                <a:solidFill>
                  <a:schemeClr val="accent1"/>
                </a:solidFill>
                <a:latin typeface="+mn-ea"/>
              </a:rPr>
              <a:t>git</a:t>
            </a:r>
            <a:r>
              <a:rPr lang="en-US" altLang="zh-CN" dirty="0">
                <a:solidFill>
                  <a:schemeClr val="accent1"/>
                </a:solidFill>
                <a:latin typeface="+mn-ea"/>
              </a:rPr>
              <a:t> add</a:t>
            </a:r>
            <a:r>
              <a:rPr lang="en-US" altLang="zh-CN" dirty="0" smtClean="0"/>
              <a:t> readme.txt </a:t>
            </a:r>
          </a:p>
          <a:p>
            <a:r>
              <a:rPr lang="en-US" altLang="zh-CN" dirty="0" smtClean="0"/>
              <a:t>		</a:t>
            </a:r>
            <a:r>
              <a:rPr lang="en-US" altLang="zh-CN" sz="1600" dirty="0">
                <a:solidFill>
                  <a:srgbClr val="008080"/>
                </a:solidFill>
                <a:latin typeface="+mn-ea"/>
                <a:cs typeface="Consolas" panose="020B0609020204030204" pitchFamily="49" charset="0"/>
              </a:rPr>
              <a:t>$</a:t>
            </a:r>
            <a:r>
              <a:rPr lang="en-US" altLang="zh-CN" dirty="0" smtClean="0"/>
              <a:t> </a:t>
            </a:r>
            <a:r>
              <a:rPr lang="en-US" altLang="zh-CN" dirty="0" err="1">
                <a:solidFill>
                  <a:schemeClr val="accent1"/>
                </a:solidFill>
                <a:latin typeface="+mn-ea"/>
              </a:rPr>
              <a:t>git</a:t>
            </a:r>
            <a:r>
              <a:rPr lang="en-US" altLang="zh-CN" dirty="0">
                <a:solidFill>
                  <a:schemeClr val="accent1"/>
                </a:solidFill>
                <a:latin typeface="+mn-ea"/>
              </a:rPr>
              <a:t> commit -m </a:t>
            </a:r>
            <a:r>
              <a:rPr lang="en-US" altLang="zh-CN" dirty="0" smtClean="0"/>
              <a:t>"branch test“</a:t>
            </a:r>
          </a:p>
          <a:p>
            <a:r>
              <a:rPr lang="en-US" altLang="zh-CN" dirty="0" smtClean="0"/>
              <a:t>	</a:t>
            </a:r>
            <a:r>
              <a:rPr lang="zh-CN" altLang="en-US" dirty="0" smtClean="0">
                <a:latin typeface="+mn-ea"/>
              </a:rPr>
              <a:t>现在，</a:t>
            </a:r>
            <a:r>
              <a:rPr lang="en-US" altLang="zh-CN" dirty="0" err="1" smtClean="0">
                <a:latin typeface="+mn-ea"/>
              </a:rPr>
              <a:t>dev</a:t>
            </a:r>
            <a:r>
              <a:rPr lang="zh-CN" altLang="en-US" dirty="0" smtClean="0">
                <a:latin typeface="+mn-ea"/>
              </a:rPr>
              <a:t>分支的工作完成，我们就可以切换回</a:t>
            </a:r>
            <a:r>
              <a:rPr lang="en-US" altLang="zh-CN" dirty="0" smtClean="0">
                <a:latin typeface="+mn-ea"/>
              </a:rPr>
              <a:t>master</a:t>
            </a:r>
            <a:r>
              <a:rPr lang="zh-CN" altLang="en-US" dirty="0" smtClean="0">
                <a:latin typeface="+mn-ea"/>
              </a:rPr>
              <a:t>分支：</a:t>
            </a:r>
            <a:endParaRPr lang="en-US" altLang="zh-CN" dirty="0">
              <a:latin typeface="+mn-ea"/>
            </a:endParaRPr>
          </a:p>
          <a:p>
            <a:r>
              <a:rPr lang="en-US" altLang="zh-CN" dirty="0" smtClean="0"/>
              <a:t>		</a:t>
            </a:r>
            <a:r>
              <a:rPr lang="en-US" altLang="zh-CN" sz="1600" dirty="0">
                <a:solidFill>
                  <a:srgbClr val="008080"/>
                </a:solidFill>
                <a:latin typeface="+mn-ea"/>
                <a:cs typeface="Consolas" panose="020B0609020204030204" pitchFamily="49" charset="0"/>
              </a:rPr>
              <a:t>$</a:t>
            </a:r>
            <a:r>
              <a:rPr lang="en-US" altLang="zh-CN" dirty="0" smtClean="0"/>
              <a:t> </a:t>
            </a:r>
            <a:r>
              <a:rPr lang="en-US" altLang="zh-CN" dirty="0" err="1">
                <a:solidFill>
                  <a:schemeClr val="accent1"/>
                </a:solidFill>
                <a:latin typeface="+mn-ea"/>
              </a:rPr>
              <a:t>git</a:t>
            </a:r>
            <a:r>
              <a:rPr lang="en-US" altLang="zh-CN" dirty="0">
                <a:solidFill>
                  <a:schemeClr val="accent1"/>
                </a:solidFill>
                <a:latin typeface="+mn-ea"/>
              </a:rPr>
              <a:t> checkout master</a:t>
            </a:r>
          </a:p>
          <a:p>
            <a:r>
              <a:rPr lang="en-US" altLang="zh-CN" dirty="0" smtClean="0"/>
              <a:t>	</a:t>
            </a:r>
            <a:r>
              <a:rPr lang="zh-CN" altLang="en-US" dirty="0" smtClean="0"/>
              <a:t>切换回</a:t>
            </a:r>
            <a:r>
              <a:rPr lang="en-US" altLang="zh-CN" dirty="0" smtClean="0"/>
              <a:t>master</a:t>
            </a:r>
            <a:r>
              <a:rPr lang="zh-CN" altLang="en-US" dirty="0" smtClean="0"/>
              <a:t>分支后，再查看一个</a:t>
            </a:r>
            <a:r>
              <a:rPr lang="en-US" altLang="zh-CN" dirty="0" smtClean="0"/>
              <a:t>readme.txt</a:t>
            </a:r>
            <a:r>
              <a:rPr lang="zh-CN" altLang="en-US" dirty="0" smtClean="0"/>
              <a:t>文件，刚才添加的内容不见了！因为那个提交是在</a:t>
            </a:r>
            <a:r>
              <a:rPr lang="en-US" altLang="zh-CN" dirty="0" err="1" smtClean="0"/>
              <a:t>dev</a:t>
            </a:r>
            <a:r>
              <a:rPr lang="zh-CN" altLang="en-US" dirty="0" smtClean="0"/>
              <a:t>分支上，而</a:t>
            </a:r>
            <a:r>
              <a:rPr lang="en-US" altLang="zh-CN" dirty="0" smtClean="0"/>
              <a:t>master</a:t>
            </a:r>
            <a:r>
              <a:rPr lang="zh-CN" altLang="en-US" dirty="0" smtClean="0"/>
              <a:t>分支此刻的提交点并没有变：</a:t>
            </a:r>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zh-CN" altLang="en-US" dirty="0"/>
          </a:p>
        </p:txBody>
      </p:sp>
      <p:pic>
        <p:nvPicPr>
          <p:cNvPr id="5" name="图片 4"/>
          <p:cNvPicPr>
            <a:picLocks noChangeAspect="1"/>
          </p:cNvPicPr>
          <p:nvPr/>
        </p:nvPicPr>
        <p:blipFill>
          <a:blip r:embed="rId2"/>
          <a:stretch>
            <a:fillRect/>
          </a:stretch>
        </p:blipFill>
        <p:spPr>
          <a:xfrm>
            <a:off x="3673474" y="4381500"/>
            <a:ext cx="3448050" cy="1828800"/>
          </a:xfrm>
          <a:prstGeom prst="rect">
            <a:avLst/>
          </a:prstGeom>
        </p:spPr>
      </p:pic>
    </p:spTree>
    <p:extLst>
      <p:ext uri="{BB962C8B-B14F-4D97-AF65-F5344CB8AC3E}">
        <p14:creationId xmlns:p14="http://schemas.microsoft.com/office/powerpoint/2010/main" val="40235489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44600" y="308193"/>
            <a:ext cx="8305800" cy="6463308"/>
          </a:xfrm>
          <a:prstGeom prst="rect">
            <a:avLst/>
          </a:prstGeom>
        </p:spPr>
        <p:txBody>
          <a:bodyPr wrap="square">
            <a:spAutoFit/>
          </a:bodyPr>
          <a:lstStyle/>
          <a:p>
            <a:r>
              <a:rPr lang="zh-CN" altLang="en-US" dirty="0" smtClean="0">
                <a:latin typeface="+mn-ea"/>
              </a:rPr>
              <a:t>现在，我们把</a:t>
            </a:r>
            <a:r>
              <a:rPr lang="en-US" altLang="zh-CN" dirty="0" err="1" smtClean="0">
                <a:latin typeface="+mn-ea"/>
              </a:rPr>
              <a:t>dev</a:t>
            </a:r>
            <a:r>
              <a:rPr lang="zh-CN" altLang="en-US" dirty="0" smtClean="0">
                <a:latin typeface="+mn-ea"/>
              </a:rPr>
              <a:t>分支的工作成果合并到</a:t>
            </a:r>
            <a:r>
              <a:rPr lang="en-US" altLang="zh-CN" dirty="0" smtClean="0">
                <a:latin typeface="+mn-ea"/>
              </a:rPr>
              <a:t>master</a:t>
            </a:r>
            <a:r>
              <a:rPr lang="zh-CN" altLang="en-US" dirty="0" smtClean="0">
                <a:latin typeface="+mn-ea"/>
              </a:rPr>
              <a:t>分支上：</a:t>
            </a:r>
            <a:endParaRPr lang="en-US" altLang="zh-CN" dirty="0" smtClean="0">
              <a:latin typeface="+mn-ea"/>
            </a:endParaRPr>
          </a:p>
          <a:p>
            <a:r>
              <a:rPr lang="en-US" altLang="zh-CN" dirty="0" smtClean="0">
                <a:latin typeface="+mn-ea"/>
              </a:rPr>
              <a:t>	</a:t>
            </a:r>
            <a:r>
              <a:rPr lang="en-US" altLang="zh-CN" sz="1600" dirty="0">
                <a:solidFill>
                  <a:srgbClr val="008080"/>
                </a:solidFill>
                <a:latin typeface="+mn-ea"/>
                <a:cs typeface="Consolas" panose="020B0609020204030204" pitchFamily="49" charset="0"/>
              </a:rPr>
              <a:t>$</a:t>
            </a:r>
            <a:r>
              <a:rPr lang="en-US" altLang="zh-CN" dirty="0" smtClean="0">
                <a:latin typeface="+mn-ea"/>
              </a:rPr>
              <a:t> </a:t>
            </a:r>
            <a:r>
              <a:rPr lang="en-US" altLang="zh-CN" dirty="0" err="1" smtClean="0">
                <a:solidFill>
                  <a:schemeClr val="accent1"/>
                </a:solidFill>
                <a:latin typeface="+mn-ea"/>
              </a:rPr>
              <a:t>git</a:t>
            </a:r>
            <a:r>
              <a:rPr lang="en-US" altLang="zh-CN" dirty="0" smtClean="0">
                <a:solidFill>
                  <a:schemeClr val="accent1"/>
                </a:solidFill>
                <a:latin typeface="+mn-ea"/>
              </a:rPr>
              <a:t> merge </a:t>
            </a:r>
            <a:r>
              <a:rPr lang="en-US" altLang="zh-CN" sz="1600" dirty="0" err="1" smtClean="0">
                <a:latin typeface="+mn-ea"/>
              </a:rPr>
              <a:t>dev</a:t>
            </a:r>
            <a:endParaRPr lang="en-US" altLang="zh-CN" sz="1600" dirty="0">
              <a:latin typeface="+mn-ea"/>
            </a:endParaRPr>
          </a:p>
          <a:p>
            <a:r>
              <a:rPr lang="zh-CN" altLang="en-US" dirty="0">
                <a:latin typeface="+mn-ea"/>
              </a:rPr>
              <a:t> </a:t>
            </a:r>
            <a:r>
              <a:rPr lang="en-US" altLang="zh-CN" dirty="0" err="1" smtClean="0">
                <a:latin typeface="+mn-ea"/>
              </a:rPr>
              <a:t>git</a:t>
            </a:r>
            <a:r>
              <a:rPr lang="en-US" altLang="zh-CN" dirty="0" smtClean="0">
                <a:latin typeface="+mn-ea"/>
              </a:rPr>
              <a:t> merge</a:t>
            </a:r>
            <a:r>
              <a:rPr lang="zh-CN" altLang="en-US" dirty="0" smtClean="0">
                <a:latin typeface="+mn-ea"/>
              </a:rPr>
              <a:t>命令用于合并指定分支到当前分支。合并后，再查看</a:t>
            </a:r>
            <a:r>
              <a:rPr lang="en-US" altLang="zh-CN" dirty="0" smtClean="0">
                <a:latin typeface="+mn-ea"/>
              </a:rPr>
              <a:t>readme.txt</a:t>
            </a:r>
            <a:r>
              <a:rPr lang="zh-CN" altLang="en-US" dirty="0" smtClean="0">
                <a:latin typeface="+mn-ea"/>
              </a:rPr>
              <a:t>的内容，就可以看到，和</a:t>
            </a:r>
            <a:r>
              <a:rPr lang="en-US" altLang="zh-CN" dirty="0" err="1" smtClean="0">
                <a:latin typeface="+mn-ea"/>
              </a:rPr>
              <a:t>dev</a:t>
            </a:r>
            <a:r>
              <a:rPr lang="zh-CN" altLang="en-US" dirty="0" smtClean="0">
                <a:latin typeface="+mn-ea"/>
              </a:rPr>
              <a:t>分支的最新提交是完全一样的。</a:t>
            </a:r>
            <a:endParaRPr lang="en-US" altLang="zh-CN" dirty="0" smtClean="0">
              <a:latin typeface="+mn-ea"/>
            </a:endParaRPr>
          </a:p>
          <a:p>
            <a:r>
              <a:rPr lang="en-US" altLang="zh-CN" sz="1600" dirty="0" smtClean="0">
                <a:latin typeface="+mn-ea"/>
              </a:rPr>
              <a:t>	</a:t>
            </a:r>
            <a:r>
              <a:rPr lang="en-US" altLang="zh-CN" sz="1600" dirty="0">
                <a:solidFill>
                  <a:srgbClr val="008080"/>
                </a:solidFill>
                <a:latin typeface="+mn-ea"/>
                <a:cs typeface="Consolas" panose="020B0609020204030204" pitchFamily="49" charset="0"/>
              </a:rPr>
              <a:t>$</a:t>
            </a:r>
            <a:r>
              <a:rPr lang="en-US" altLang="zh-CN" dirty="0">
                <a:solidFill>
                  <a:schemeClr val="accent1"/>
                </a:solidFill>
                <a:latin typeface="+mn-ea"/>
              </a:rPr>
              <a:t> </a:t>
            </a:r>
            <a:r>
              <a:rPr lang="en-US" altLang="zh-CN" dirty="0" err="1">
                <a:solidFill>
                  <a:schemeClr val="accent1"/>
                </a:solidFill>
                <a:latin typeface="+mn-ea"/>
              </a:rPr>
              <a:t>git</a:t>
            </a:r>
            <a:r>
              <a:rPr lang="en-US" altLang="zh-CN" dirty="0">
                <a:solidFill>
                  <a:schemeClr val="accent1"/>
                </a:solidFill>
                <a:latin typeface="+mn-ea"/>
              </a:rPr>
              <a:t> branch -d </a:t>
            </a:r>
            <a:r>
              <a:rPr lang="en-US" altLang="zh-CN" sz="1600" dirty="0" err="1" smtClean="0">
                <a:latin typeface="+mn-ea"/>
              </a:rPr>
              <a:t>dev</a:t>
            </a:r>
            <a:endParaRPr lang="en-US" altLang="zh-CN" sz="1600" dirty="0" smtClean="0">
              <a:latin typeface="+mn-ea"/>
            </a:endParaRPr>
          </a:p>
          <a:p>
            <a:r>
              <a:rPr lang="zh-CN" altLang="en-US" dirty="0" smtClean="0"/>
              <a:t>删除后，查看</a:t>
            </a:r>
            <a:r>
              <a:rPr lang="en-US" altLang="zh-CN" dirty="0" smtClean="0"/>
              <a:t>branch</a:t>
            </a:r>
            <a:r>
              <a:rPr lang="zh-CN" altLang="en-US" dirty="0" smtClean="0"/>
              <a:t>，就只剩下</a:t>
            </a:r>
            <a:r>
              <a:rPr lang="en-US" altLang="zh-CN" dirty="0" smtClean="0"/>
              <a:t>master</a:t>
            </a:r>
            <a:r>
              <a:rPr lang="zh-CN" altLang="en-US" dirty="0" smtClean="0"/>
              <a:t>分支了：</a:t>
            </a:r>
            <a:endParaRPr lang="en-US" altLang="zh-CN" dirty="0"/>
          </a:p>
          <a:p>
            <a:r>
              <a:rPr lang="en-US" altLang="zh-CN" dirty="0" smtClean="0"/>
              <a:t>	</a:t>
            </a:r>
            <a:r>
              <a:rPr lang="en-US" altLang="zh-CN" sz="1600" dirty="0">
                <a:solidFill>
                  <a:srgbClr val="008080"/>
                </a:solidFill>
                <a:latin typeface="+mn-ea"/>
                <a:cs typeface="Consolas" panose="020B0609020204030204" pitchFamily="49" charset="0"/>
              </a:rPr>
              <a:t>$</a:t>
            </a:r>
            <a:r>
              <a:rPr lang="en-US" altLang="zh-CN" dirty="0" smtClean="0"/>
              <a:t> </a:t>
            </a:r>
            <a:r>
              <a:rPr lang="en-US" altLang="zh-CN" dirty="0" err="1">
                <a:solidFill>
                  <a:schemeClr val="accent1"/>
                </a:solidFill>
                <a:latin typeface="+mn-ea"/>
              </a:rPr>
              <a:t>git</a:t>
            </a:r>
            <a:r>
              <a:rPr lang="en-US" altLang="zh-CN" dirty="0">
                <a:solidFill>
                  <a:schemeClr val="accent1"/>
                </a:solidFill>
                <a:latin typeface="+mn-ea"/>
              </a:rPr>
              <a:t> branch</a:t>
            </a:r>
          </a:p>
          <a:p>
            <a:endParaRPr lang="en-US" altLang="zh-CN" dirty="0" smtClean="0"/>
          </a:p>
          <a:p>
            <a:endParaRPr lang="en-US" altLang="zh-CN" dirty="0"/>
          </a:p>
          <a:p>
            <a:r>
              <a:rPr lang="en-US" altLang="zh-CN" dirty="0" err="1" smtClean="0"/>
              <a:t>Git</a:t>
            </a:r>
            <a:r>
              <a:rPr lang="zh-CN" altLang="en-US" dirty="0" smtClean="0"/>
              <a:t>鼓励大量使用分支：</a:t>
            </a:r>
          </a:p>
          <a:p>
            <a:endParaRPr lang="zh-CN" altLang="en-US" dirty="0" smtClean="0"/>
          </a:p>
          <a:p>
            <a:r>
              <a:rPr lang="zh-CN" altLang="en-US" dirty="0" smtClean="0"/>
              <a:t>查看分支：</a:t>
            </a:r>
            <a:r>
              <a:rPr lang="en-US" altLang="zh-CN" dirty="0" err="1" smtClean="0"/>
              <a:t>git</a:t>
            </a:r>
            <a:r>
              <a:rPr lang="en-US" altLang="zh-CN" dirty="0" smtClean="0"/>
              <a:t> branch</a:t>
            </a:r>
          </a:p>
          <a:p>
            <a:endParaRPr lang="en-US" altLang="zh-CN" dirty="0" smtClean="0"/>
          </a:p>
          <a:p>
            <a:r>
              <a:rPr lang="zh-CN" altLang="en-US" dirty="0" smtClean="0"/>
              <a:t>创建分支：</a:t>
            </a:r>
            <a:r>
              <a:rPr lang="en-US" altLang="zh-CN" dirty="0" err="1" smtClean="0"/>
              <a:t>git</a:t>
            </a:r>
            <a:r>
              <a:rPr lang="en-US" altLang="zh-CN" dirty="0" smtClean="0"/>
              <a:t> branch &lt;name&gt;</a:t>
            </a:r>
          </a:p>
          <a:p>
            <a:endParaRPr lang="en-US" altLang="zh-CN" dirty="0" smtClean="0"/>
          </a:p>
          <a:p>
            <a:r>
              <a:rPr lang="zh-CN" altLang="en-US" dirty="0" smtClean="0"/>
              <a:t>切换分支：</a:t>
            </a:r>
            <a:r>
              <a:rPr lang="en-US" altLang="zh-CN" dirty="0" err="1" smtClean="0"/>
              <a:t>git</a:t>
            </a:r>
            <a:r>
              <a:rPr lang="en-US" altLang="zh-CN" dirty="0" smtClean="0"/>
              <a:t> checkout &lt;name&gt;</a:t>
            </a:r>
          </a:p>
          <a:p>
            <a:endParaRPr lang="en-US" altLang="zh-CN" dirty="0" smtClean="0"/>
          </a:p>
          <a:p>
            <a:r>
              <a:rPr lang="zh-CN" altLang="en-US" dirty="0" smtClean="0"/>
              <a:t>创建</a:t>
            </a:r>
            <a:r>
              <a:rPr lang="en-US" altLang="zh-CN" dirty="0" smtClean="0"/>
              <a:t>+</a:t>
            </a:r>
            <a:r>
              <a:rPr lang="zh-CN" altLang="en-US" dirty="0" smtClean="0"/>
              <a:t>切换分支：</a:t>
            </a:r>
            <a:r>
              <a:rPr lang="en-US" altLang="zh-CN" dirty="0" err="1" smtClean="0"/>
              <a:t>git</a:t>
            </a:r>
            <a:r>
              <a:rPr lang="en-US" altLang="zh-CN" dirty="0" smtClean="0"/>
              <a:t> checkout -b &lt;name&gt;</a:t>
            </a:r>
          </a:p>
          <a:p>
            <a:endParaRPr lang="en-US" altLang="zh-CN" dirty="0" smtClean="0"/>
          </a:p>
          <a:p>
            <a:r>
              <a:rPr lang="zh-CN" altLang="en-US" dirty="0" smtClean="0"/>
              <a:t>合并某分支到当前分支：</a:t>
            </a:r>
            <a:r>
              <a:rPr lang="en-US" altLang="zh-CN" dirty="0" err="1" smtClean="0"/>
              <a:t>git</a:t>
            </a:r>
            <a:r>
              <a:rPr lang="en-US" altLang="zh-CN" dirty="0" smtClean="0"/>
              <a:t> merge &lt;name&gt;</a:t>
            </a:r>
          </a:p>
          <a:p>
            <a:endParaRPr lang="en-US" altLang="zh-CN" dirty="0" smtClean="0"/>
          </a:p>
          <a:p>
            <a:r>
              <a:rPr lang="zh-CN" altLang="en-US" dirty="0" smtClean="0"/>
              <a:t>删除分支：</a:t>
            </a:r>
            <a:r>
              <a:rPr lang="en-US" altLang="zh-CN" dirty="0" err="1" smtClean="0"/>
              <a:t>git</a:t>
            </a:r>
            <a:r>
              <a:rPr lang="en-US" altLang="zh-CN" dirty="0" smtClean="0"/>
              <a:t> branch -d &lt;name&gt;</a:t>
            </a:r>
          </a:p>
          <a:p>
            <a:endParaRPr lang="en-US" altLang="zh-CN" dirty="0" smtClean="0"/>
          </a:p>
        </p:txBody>
      </p:sp>
    </p:spTree>
    <p:extLst>
      <p:ext uri="{BB962C8B-B14F-4D97-AF65-F5344CB8AC3E}">
        <p14:creationId xmlns:p14="http://schemas.microsoft.com/office/powerpoint/2010/main" val="10821243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93806" y="399534"/>
            <a:ext cx="1210589" cy="400110"/>
          </a:xfrm>
          <a:prstGeom prst="rect">
            <a:avLst/>
          </a:prstGeom>
        </p:spPr>
        <p:txBody>
          <a:bodyPr wrap="none">
            <a:spAutoFit/>
          </a:bodyPr>
          <a:lstStyle/>
          <a:p>
            <a:pPr algn="ctr"/>
            <a:r>
              <a:rPr lang="zh-CN" altLang="en-US" sz="2000" dirty="0" smtClean="0"/>
              <a:t>解决冲突</a:t>
            </a:r>
            <a:endParaRPr lang="zh-CN" altLang="en-US" sz="2000" dirty="0"/>
          </a:p>
        </p:txBody>
      </p:sp>
      <p:sp>
        <p:nvSpPr>
          <p:cNvPr id="3" name="矩形 2"/>
          <p:cNvSpPr/>
          <p:nvPr/>
        </p:nvSpPr>
        <p:spPr>
          <a:xfrm>
            <a:off x="1320799" y="799644"/>
            <a:ext cx="10109201" cy="5909310"/>
          </a:xfrm>
          <a:prstGeom prst="rect">
            <a:avLst/>
          </a:prstGeom>
        </p:spPr>
        <p:txBody>
          <a:bodyPr wrap="square">
            <a:spAutoFit/>
          </a:bodyPr>
          <a:lstStyle/>
          <a:p>
            <a:r>
              <a:rPr lang="en-US" altLang="zh-CN" dirty="0" smtClean="0"/>
              <a:t>	</a:t>
            </a:r>
            <a:r>
              <a:rPr lang="zh-CN" altLang="en-US" dirty="0" smtClean="0">
                <a:latin typeface="+mn-ea"/>
              </a:rPr>
              <a:t>分支合并并不总是一帆风顺</a:t>
            </a:r>
            <a:r>
              <a:rPr lang="en-US" altLang="zh-CN" dirty="0" smtClean="0">
                <a:latin typeface="+mn-ea"/>
              </a:rPr>
              <a:t>,</a:t>
            </a:r>
            <a:r>
              <a:rPr lang="zh-CN" altLang="en-US" dirty="0" smtClean="0">
                <a:latin typeface="+mn-ea"/>
              </a:rPr>
              <a:t>现在讨论如何解决冲突</a:t>
            </a:r>
            <a:endParaRPr lang="en-US" altLang="zh-CN" dirty="0" smtClean="0">
              <a:latin typeface="+mn-ea"/>
            </a:endParaRPr>
          </a:p>
          <a:p>
            <a:endParaRPr lang="en-US" altLang="zh-CN" dirty="0" smtClean="0">
              <a:latin typeface="+mn-ea"/>
            </a:endParaRPr>
          </a:p>
          <a:p>
            <a:r>
              <a:rPr lang="zh-CN" altLang="en-US" dirty="0" smtClean="0">
                <a:latin typeface="+mn-ea"/>
              </a:rPr>
              <a:t>准备新的</a:t>
            </a:r>
            <a:r>
              <a:rPr lang="en-US" altLang="zh-CN" dirty="0" smtClean="0">
                <a:latin typeface="+mn-ea"/>
              </a:rPr>
              <a:t>feature1</a:t>
            </a:r>
            <a:r>
              <a:rPr lang="zh-CN" altLang="en-US" dirty="0" smtClean="0">
                <a:latin typeface="+mn-ea"/>
              </a:rPr>
              <a:t>分支，继续我们的新分支开发：</a:t>
            </a:r>
            <a:endParaRPr lang="en-US" altLang="zh-CN" dirty="0" smtClean="0">
              <a:latin typeface="+mn-ea"/>
            </a:endParaRPr>
          </a:p>
          <a:p>
            <a:r>
              <a:rPr lang="en-US" altLang="zh-CN" dirty="0" smtClean="0">
                <a:latin typeface="+mn-ea"/>
              </a:rPr>
              <a:t>	</a:t>
            </a:r>
            <a:r>
              <a:rPr lang="en-US" altLang="zh-CN" sz="1600" dirty="0">
                <a:solidFill>
                  <a:srgbClr val="008080"/>
                </a:solidFill>
                <a:latin typeface="+mn-ea"/>
                <a:cs typeface="Consolas" panose="020B0609020204030204" pitchFamily="49" charset="0"/>
              </a:rPr>
              <a:t>$</a:t>
            </a:r>
            <a:r>
              <a:rPr lang="en-US" altLang="zh-CN" dirty="0" smtClean="0">
                <a:latin typeface="+mn-ea"/>
              </a:rPr>
              <a:t> </a:t>
            </a:r>
            <a:r>
              <a:rPr lang="en-US" altLang="zh-CN" dirty="0" err="1" smtClean="0">
                <a:solidFill>
                  <a:schemeClr val="accent1"/>
                </a:solidFill>
                <a:latin typeface="+mn-ea"/>
              </a:rPr>
              <a:t>git</a:t>
            </a:r>
            <a:r>
              <a:rPr lang="en-US" altLang="zh-CN" dirty="0" smtClean="0">
                <a:solidFill>
                  <a:schemeClr val="accent1"/>
                </a:solidFill>
                <a:latin typeface="+mn-ea"/>
              </a:rPr>
              <a:t> checkout -b </a:t>
            </a:r>
            <a:r>
              <a:rPr lang="en-US" altLang="zh-CN" dirty="0" smtClean="0">
                <a:latin typeface="+mn-ea"/>
              </a:rPr>
              <a:t>feature1</a:t>
            </a:r>
            <a:endParaRPr lang="en-US" altLang="zh-CN" dirty="0">
              <a:latin typeface="+mn-ea"/>
            </a:endParaRPr>
          </a:p>
          <a:p>
            <a:r>
              <a:rPr lang="zh-CN" altLang="en-US" dirty="0" smtClean="0"/>
              <a:t>修改</a:t>
            </a:r>
            <a:r>
              <a:rPr lang="en-US" altLang="zh-CN" dirty="0" smtClean="0"/>
              <a:t>readme.txt</a:t>
            </a:r>
            <a:r>
              <a:rPr lang="zh-CN" altLang="en-US" dirty="0" smtClean="0"/>
              <a:t>最后一行，改为：</a:t>
            </a:r>
            <a:endParaRPr lang="en-US" altLang="zh-CN" dirty="0"/>
          </a:p>
          <a:p>
            <a:r>
              <a:rPr lang="en-US" altLang="zh-CN" dirty="0" smtClean="0"/>
              <a:t>	Creating a new branch is quick AND simple.</a:t>
            </a:r>
            <a:endParaRPr lang="en-US" altLang="zh-CN" dirty="0"/>
          </a:p>
          <a:p>
            <a:r>
              <a:rPr lang="zh-CN" altLang="en-US" dirty="0" smtClean="0"/>
              <a:t>在</a:t>
            </a:r>
            <a:r>
              <a:rPr lang="en-US" altLang="zh-CN" dirty="0" smtClean="0"/>
              <a:t>feature1</a:t>
            </a:r>
            <a:r>
              <a:rPr lang="zh-CN" altLang="en-US" dirty="0" smtClean="0"/>
              <a:t>分支上提交：</a:t>
            </a:r>
            <a:endParaRPr lang="en-US" altLang="zh-CN" dirty="0" smtClean="0"/>
          </a:p>
          <a:p>
            <a:r>
              <a:rPr lang="en-US" altLang="zh-CN" dirty="0" smtClean="0"/>
              <a:t>	</a:t>
            </a:r>
            <a:r>
              <a:rPr lang="en-US" altLang="zh-CN" sz="1600" dirty="0">
                <a:solidFill>
                  <a:srgbClr val="008080"/>
                </a:solidFill>
                <a:latin typeface="+mn-ea"/>
                <a:cs typeface="Consolas" panose="020B0609020204030204" pitchFamily="49" charset="0"/>
              </a:rPr>
              <a:t>$</a:t>
            </a:r>
            <a:r>
              <a:rPr lang="en-US" altLang="zh-CN" dirty="0" smtClean="0"/>
              <a:t> </a:t>
            </a:r>
            <a:r>
              <a:rPr lang="en-US" altLang="zh-CN" dirty="0" err="1">
                <a:solidFill>
                  <a:schemeClr val="accent1"/>
                </a:solidFill>
                <a:latin typeface="+mn-ea"/>
              </a:rPr>
              <a:t>git</a:t>
            </a:r>
            <a:r>
              <a:rPr lang="en-US" altLang="zh-CN" dirty="0">
                <a:solidFill>
                  <a:schemeClr val="accent1"/>
                </a:solidFill>
                <a:latin typeface="+mn-ea"/>
              </a:rPr>
              <a:t> add</a:t>
            </a:r>
            <a:r>
              <a:rPr lang="en-US" altLang="zh-CN" dirty="0" smtClean="0"/>
              <a:t> readme.txt </a:t>
            </a:r>
          </a:p>
          <a:p>
            <a:r>
              <a:rPr lang="en-US" altLang="zh-CN" dirty="0" smtClean="0"/>
              <a:t>	</a:t>
            </a:r>
            <a:r>
              <a:rPr lang="en-US" altLang="zh-CN" sz="1600" dirty="0">
                <a:solidFill>
                  <a:srgbClr val="008080"/>
                </a:solidFill>
                <a:latin typeface="+mn-ea"/>
                <a:cs typeface="Consolas" panose="020B0609020204030204" pitchFamily="49" charset="0"/>
              </a:rPr>
              <a:t>$</a:t>
            </a:r>
            <a:r>
              <a:rPr lang="en-US" altLang="zh-CN" dirty="0" smtClean="0"/>
              <a:t> </a:t>
            </a:r>
            <a:r>
              <a:rPr lang="en-US" altLang="zh-CN" dirty="0" err="1">
                <a:solidFill>
                  <a:schemeClr val="accent1"/>
                </a:solidFill>
                <a:latin typeface="+mn-ea"/>
              </a:rPr>
              <a:t>git</a:t>
            </a:r>
            <a:r>
              <a:rPr lang="en-US" altLang="zh-CN" dirty="0">
                <a:solidFill>
                  <a:schemeClr val="accent1"/>
                </a:solidFill>
                <a:latin typeface="+mn-ea"/>
              </a:rPr>
              <a:t> commit -m </a:t>
            </a:r>
            <a:r>
              <a:rPr lang="en-US" altLang="zh-CN" dirty="0" smtClean="0"/>
              <a:t>"AND simple"</a:t>
            </a:r>
            <a:endParaRPr lang="en-US" altLang="zh-CN" dirty="0"/>
          </a:p>
          <a:p>
            <a:r>
              <a:rPr lang="zh-CN" altLang="en-US" dirty="0" smtClean="0"/>
              <a:t>切换到</a:t>
            </a:r>
            <a:r>
              <a:rPr lang="en-US" altLang="zh-CN" dirty="0" smtClean="0"/>
              <a:t>master</a:t>
            </a:r>
            <a:r>
              <a:rPr lang="zh-CN" altLang="en-US" dirty="0" smtClean="0"/>
              <a:t>分支：</a:t>
            </a:r>
            <a:endParaRPr lang="en-US" altLang="zh-CN" dirty="0" smtClean="0"/>
          </a:p>
          <a:p>
            <a:r>
              <a:rPr lang="en-US" altLang="zh-CN" dirty="0" smtClean="0"/>
              <a:t>	</a:t>
            </a:r>
            <a:r>
              <a:rPr lang="en-US" altLang="zh-CN" sz="1600" dirty="0">
                <a:solidFill>
                  <a:srgbClr val="008080"/>
                </a:solidFill>
                <a:latin typeface="+mn-ea"/>
                <a:cs typeface="Consolas" panose="020B0609020204030204" pitchFamily="49" charset="0"/>
              </a:rPr>
              <a:t>$</a:t>
            </a:r>
            <a:r>
              <a:rPr lang="en-US" altLang="zh-CN" dirty="0" smtClean="0"/>
              <a:t> </a:t>
            </a:r>
            <a:r>
              <a:rPr lang="en-US" altLang="zh-CN" dirty="0" err="1">
                <a:solidFill>
                  <a:schemeClr val="accent1"/>
                </a:solidFill>
                <a:latin typeface="+mn-ea"/>
              </a:rPr>
              <a:t>git</a:t>
            </a:r>
            <a:r>
              <a:rPr lang="en-US" altLang="zh-CN" dirty="0">
                <a:solidFill>
                  <a:schemeClr val="accent1"/>
                </a:solidFill>
                <a:latin typeface="+mn-ea"/>
              </a:rPr>
              <a:t> checkout master</a:t>
            </a:r>
          </a:p>
          <a:p>
            <a:r>
              <a:rPr lang="en-US" altLang="zh-CN" dirty="0" err="1" smtClean="0"/>
              <a:t>Git</a:t>
            </a:r>
            <a:r>
              <a:rPr lang="zh-CN" altLang="en-US" dirty="0" smtClean="0"/>
              <a:t>还会自动提示我们当前</a:t>
            </a:r>
            <a:r>
              <a:rPr lang="en-US" altLang="zh-CN" dirty="0" smtClean="0"/>
              <a:t>master</a:t>
            </a:r>
            <a:r>
              <a:rPr lang="zh-CN" altLang="en-US" dirty="0" smtClean="0"/>
              <a:t>分支比远程的</a:t>
            </a:r>
            <a:r>
              <a:rPr lang="en-US" altLang="zh-CN" dirty="0" smtClean="0"/>
              <a:t>master</a:t>
            </a:r>
            <a:r>
              <a:rPr lang="zh-CN" altLang="en-US" dirty="0" smtClean="0"/>
              <a:t>分支要超前</a:t>
            </a:r>
            <a:r>
              <a:rPr lang="en-US" altLang="zh-CN" dirty="0" smtClean="0"/>
              <a:t>1</a:t>
            </a:r>
            <a:r>
              <a:rPr lang="zh-CN" altLang="en-US" dirty="0" smtClean="0"/>
              <a:t>个提交。</a:t>
            </a:r>
            <a:endParaRPr lang="en-US" altLang="zh-CN" dirty="0"/>
          </a:p>
          <a:p>
            <a:r>
              <a:rPr lang="zh-CN" altLang="en-US" dirty="0" smtClean="0"/>
              <a:t>在</a:t>
            </a:r>
            <a:r>
              <a:rPr lang="en-US" altLang="zh-CN" dirty="0" smtClean="0"/>
              <a:t>master</a:t>
            </a:r>
            <a:r>
              <a:rPr lang="zh-CN" altLang="en-US" dirty="0" smtClean="0"/>
              <a:t>分支上把</a:t>
            </a:r>
            <a:r>
              <a:rPr lang="en-US" altLang="zh-CN" dirty="0" smtClean="0"/>
              <a:t>readme.txt</a:t>
            </a:r>
            <a:r>
              <a:rPr lang="zh-CN" altLang="en-US" dirty="0" smtClean="0"/>
              <a:t>文件的最后一行改为：</a:t>
            </a:r>
            <a:endParaRPr lang="en-US" altLang="zh-CN" dirty="0" smtClean="0"/>
          </a:p>
          <a:p>
            <a:r>
              <a:rPr lang="en-US" altLang="zh-CN" dirty="0" smtClean="0"/>
              <a:t>	Creating a new branch is quick &amp; simple.</a:t>
            </a:r>
          </a:p>
          <a:p>
            <a:r>
              <a:rPr lang="zh-CN" altLang="en-US" dirty="0" smtClean="0"/>
              <a:t>提交：</a:t>
            </a:r>
            <a:endParaRPr lang="en-US" altLang="zh-CN" dirty="0"/>
          </a:p>
          <a:p>
            <a:r>
              <a:rPr lang="en-US" altLang="zh-CN" dirty="0" smtClean="0"/>
              <a:t>	</a:t>
            </a:r>
            <a:r>
              <a:rPr lang="en-US" altLang="zh-CN" sz="1600" dirty="0">
                <a:solidFill>
                  <a:srgbClr val="008080"/>
                </a:solidFill>
                <a:latin typeface="+mn-ea"/>
                <a:cs typeface="Consolas" panose="020B0609020204030204" pitchFamily="49" charset="0"/>
              </a:rPr>
              <a:t>$</a:t>
            </a:r>
            <a:r>
              <a:rPr lang="en-US" altLang="zh-CN" dirty="0" smtClean="0"/>
              <a:t> </a:t>
            </a:r>
            <a:r>
              <a:rPr lang="en-US" altLang="zh-CN" dirty="0" err="1">
                <a:solidFill>
                  <a:schemeClr val="accent1"/>
                </a:solidFill>
                <a:latin typeface="+mn-ea"/>
              </a:rPr>
              <a:t>git</a:t>
            </a:r>
            <a:r>
              <a:rPr lang="en-US" altLang="zh-CN" dirty="0">
                <a:solidFill>
                  <a:schemeClr val="accent1"/>
                </a:solidFill>
                <a:latin typeface="+mn-ea"/>
              </a:rPr>
              <a:t> add</a:t>
            </a:r>
            <a:r>
              <a:rPr lang="en-US" altLang="zh-CN" dirty="0" smtClean="0"/>
              <a:t> readme.txt </a:t>
            </a:r>
          </a:p>
          <a:p>
            <a:r>
              <a:rPr lang="en-US" altLang="zh-CN" dirty="0" smtClean="0"/>
              <a:t>	</a:t>
            </a:r>
            <a:r>
              <a:rPr lang="en-US" altLang="zh-CN" sz="1600" dirty="0">
                <a:solidFill>
                  <a:srgbClr val="008080"/>
                </a:solidFill>
                <a:latin typeface="+mn-ea"/>
                <a:cs typeface="Consolas" panose="020B0609020204030204" pitchFamily="49" charset="0"/>
              </a:rPr>
              <a:t>$</a:t>
            </a:r>
            <a:r>
              <a:rPr lang="en-US" altLang="zh-CN" dirty="0" smtClean="0"/>
              <a:t> </a:t>
            </a:r>
            <a:r>
              <a:rPr lang="en-US" altLang="zh-CN" dirty="0" err="1">
                <a:solidFill>
                  <a:schemeClr val="accent1"/>
                </a:solidFill>
                <a:latin typeface="+mn-ea"/>
              </a:rPr>
              <a:t>git</a:t>
            </a:r>
            <a:r>
              <a:rPr lang="en-US" altLang="zh-CN" dirty="0">
                <a:solidFill>
                  <a:schemeClr val="accent1"/>
                </a:solidFill>
                <a:latin typeface="+mn-ea"/>
              </a:rPr>
              <a:t> commit -m </a:t>
            </a:r>
            <a:r>
              <a:rPr lang="en-US" altLang="zh-CN" dirty="0" smtClean="0"/>
              <a:t>"&amp; simple“</a:t>
            </a:r>
          </a:p>
          <a:p>
            <a:r>
              <a:rPr lang="zh-CN" altLang="en-US" dirty="0" smtClean="0"/>
              <a:t>现在，</a:t>
            </a:r>
            <a:r>
              <a:rPr lang="en-US" altLang="zh-CN" dirty="0" smtClean="0"/>
              <a:t>master</a:t>
            </a:r>
            <a:r>
              <a:rPr lang="zh-CN" altLang="en-US" dirty="0" smtClean="0"/>
              <a:t>分支和</a:t>
            </a:r>
            <a:r>
              <a:rPr lang="en-US" altLang="zh-CN" dirty="0" smtClean="0"/>
              <a:t>feature1</a:t>
            </a:r>
            <a:r>
              <a:rPr lang="zh-CN" altLang="en-US" dirty="0" smtClean="0"/>
              <a:t>分支各自都分别有新的提交，</a:t>
            </a:r>
            <a:endParaRPr lang="en-US" altLang="zh-CN" dirty="0" smtClean="0"/>
          </a:p>
          <a:p>
            <a:r>
              <a:rPr lang="zh-CN" altLang="en-US" dirty="0" smtClean="0"/>
              <a:t>变成了这样：如右图</a:t>
            </a:r>
            <a:endParaRPr lang="en-US" altLang="zh-CN" dirty="0" smtClean="0"/>
          </a:p>
          <a:p>
            <a:endParaRPr lang="en-US" altLang="zh-CN" dirty="0"/>
          </a:p>
          <a:p>
            <a:endParaRPr lang="zh-CN" altLang="en-US" dirty="0"/>
          </a:p>
        </p:txBody>
      </p:sp>
      <p:pic>
        <p:nvPicPr>
          <p:cNvPr id="5" name="图片 4"/>
          <p:cNvPicPr>
            <a:picLocks noChangeAspect="1"/>
          </p:cNvPicPr>
          <p:nvPr/>
        </p:nvPicPr>
        <p:blipFill>
          <a:blip r:embed="rId3"/>
          <a:stretch>
            <a:fillRect/>
          </a:stretch>
        </p:blipFill>
        <p:spPr>
          <a:xfrm>
            <a:off x="7321549" y="4568825"/>
            <a:ext cx="3667125" cy="2200275"/>
          </a:xfrm>
          <a:prstGeom prst="rect">
            <a:avLst/>
          </a:prstGeom>
        </p:spPr>
      </p:pic>
    </p:spTree>
    <p:extLst>
      <p:ext uri="{BB962C8B-B14F-4D97-AF65-F5344CB8AC3E}">
        <p14:creationId xmlns:p14="http://schemas.microsoft.com/office/powerpoint/2010/main" val="28973898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16000" y="376535"/>
            <a:ext cx="8623300" cy="5755422"/>
          </a:xfrm>
          <a:prstGeom prst="rect">
            <a:avLst/>
          </a:prstGeom>
        </p:spPr>
        <p:txBody>
          <a:bodyPr wrap="square">
            <a:spAutoFit/>
          </a:bodyPr>
          <a:lstStyle/>
          <a:p>
            <a:r>
              <a:rPr lang="en-US" altLang="zh-CN" sz="1600" dirty="0" smtClean="0">
                <a:latin typeface="+mn-ea"/>
              </a:rPr>
              <a:t>	</a:t>
            </a:r>
            <a:r>
              <a:rPr lang="zh-CN" altLang="en-US" sz="1600" dirty="0" smtClean="0">
                <a:latin typeface="+mn-ea"/>
              </a:rPr>
              <a:t>这种情况下，</a:t>
            </a:r>
            <a:r>
              <a:rPr lang="en-US" altLang="zh-CN" sz="1600" dirty="0" err="1" smtClean="0">
                <a:latin typeface="+mn-ea"/>
              </a:rPr>
              <a:t>Git</a:t>
            </a:r>
            <a:r>
              <a:rPr lang="zh-CN" altLang="en-US" sz="1600" dirty="0" smtClean="0">
                <a:latin typeface="+mn-ea"/>
              </a:rPr>
              <a:t>无法执行“快速合并”，只能试图把各自的修改合并起来，但这种合并就可能会有冲突，我们试试看：</a:t>
            </a:r>
            <a:endParaRPr lang="en-US" altLang="zh-CN" sz="1600" dirty="0" smtClean="0">
              <a:latin typeface="+mn-ea"/>
            </a:endParaRPr>
          </a:p>
          <a:p>
            <a:r>
              <a:rPr lang="en-US" altLang="zh-CN" sz="1600" dirty="0" smtClean="0">
                <a:latin typeface="+mn-ea"/>
              </a:rPr>
              <a:t>	</a:t>
            </a:r>
            <a:r>
              <a:rPr lang="en-US" altLang="zh-CN" sz="1600" dirty="0">
                <a:solidFill>
                  <a:srgbClr val="008080"/>
                </a:solidFill>
                <a:latin typeface="+mn-ea"/>
                <a:cs typeface="Consolas" panose="020B0609020204030204" pitchFamily="49" charset="0"/>
              </a:rPr>
              <a:t>$</a:t>
            </a:r>
            <a:r>
              <a:rPr lang="en-US" altLang="zh-CN" sz="1600" dirty="0" smtClean="0">
                <a:latin typeface="+mn-ea"/>
              </a:rPr>
              <a:t> </a:t>
            </a:r>
            <a:r>
              <a:rPr lang="en-US" altLang="zh-CN" sz="1600" dirty="0" err="1" smtClean="0">
                <a:solidFill>
                  <a:schemeClr val="accent1"/>
                </a:solidFill>
                <a:latin typeface="+mn-ea"/>
              </a:rPr>
              <a:t>git</a:t>
            </a:r>
            <a:r>
              <a:rPr lang="en-US" altLang="zh-CN" sz="1600" dirty="0" smtClean="0">
                <a:solidFill>
                  <a:schemeClr val="accent1"/>
                </a:solidFill>
                <a:latin typeface="+mn-ea"/>
              </a:rPr>
              <a:t> merge</a:t>
            </a:r>
            <a:r>
              <a:rPr lang="en-US" altLang="zh-CN" sz="1600" dirty="0" smtClean="0">
                <a:latin typeface="+mn-ea"/>
              </a:rPr>
              <a:t> feature1</a:t>
            </a:r>
          </a:p>
          <a:p>
            <a:endParaRPr lang="en-US" altLang="zh-CN" sz="1600" dirty="0" smtClean="0">
              <a:latin typeface="+mn-ea"/>
            </a:endParaRPr>
          </a:p>
          <a:p>
            <a:r>
              <a:rPr lang="zh-CN" altLang="en-US" sz="1600" dirty="0" smtClean="0">
                <a:latin typeface="+mn-ea"/>
              </a:rPr>
              <a:t>果然冲突了！</a:t>
            </a:r>
            <a:r>
              <a:rPr lang="en-US" altLang="zh-CN" sz="1600" dirty="0" err="1" smtClean="0">
                <a:latin typeface="+mn-ea"/>
              </a:rPr>
              <a:t>Git</a:t>
            </a:r>
            <a:r>
              <a:rPr lang="zh-CN" altLang="en-US" sz="1600" dirty="0" smtClean="0">
                <a:latin typeface="+mn-ea"/>
              </a:rPr>
              <a:t>告诉我们，</a:t>
            </a:r>
            <a:r>
              <a:rPr lang="en-US" altLang="zh-CN" sz="1600" dirty="0" smtClean="0">
                <a:latin typeface="+mn-ea"/>
              </a:rPr>
              <a:t>readme.txt</a:t>
            </a:r>
            <a:r>
              <a:rPr lang="zh-CN" altLang="en-US" sz="1600" dirty="0" smtClean="0">
                <a:latin typeface="+mn-ea"/>
              </a:rPr>
              <a:t>文件存在冲突，必须手动解决冲突后再提交。</a:t>
            </a:r>
            <a:r>
              <a:rPr lang="en-US" altLang="zh-CN" sz="1600" dirty="0" err="1" smtClean="0">
                <a:latin typeface="+mn-ea"/>
              </a:rPr>
              <a:t>git</a:t>
            </a:r>
            <a:r>
              <a:rPr lang="en-US" altLang="zh-CN" sz="1600" dirty="0" smtClean="0">
                <a:latin typeface="+mn-ea"/>
              </a:rPr>
              <a:t> status</a:t>
            </a:r>
            <a:r>
              <a:rPr lang="zh-CN" altLang="en-US" sz="1600" dirty="0" smtClean="0">
                <a:latin typeface="+mn-ea"/>
              </a:rPr>
              <a:t>也可以告诉我们冲突的文件：</a:t>
            </a:r>
          </a:p>
          <a:p>
            <a:r>
              <a:rPr lang="en-US" altLang="zh-CN" sz="1600" dirty="0" smtClean="0">
                <a:latin typeface="+mn-ea"/>
              </a:rPr>
              <a:t>	</a:t>
            </a:r>
            <a:r>
              <a:rPr lang="en-US" altLang="zh-CN" sz="1600" dirty="0">
                <a:solidFill>
                  <a:srgbClr val="008080"/>
                </a:solidFill>
                <a:latin typeface="+mn-ea"/>
                <a:cs typeface="Consolas" panose="020B0609020204030204" pitchFamily="49" charset="0"/>
              </a:rPr>
              <a:t>$</a:t>
            </a:r>
            <a:r>
              <a:rPr lang="en-US" altLang="zh-CN" sz="1600" dirty="0" smtClean="0">
                <a:latin typeface="+mn-ea"/>
              </a:rPr>
              <a:t> </a:t>
            </a:r>
            <a:r>
              <a:rPr lang="en-US" altLang="zh-CN" sz="1600" dirty="0" err="1" smtClean="0">
                <a:solidFill>
                  <a:schemeClr val="accent1"/>
                </a:solidFill>
                <a:latin typeface="+mn-ea"/>
              </a:rPr>
              <a:t>git</a:t>
            </a:r>
            <a:r>
              <a:rPr lang="en-US" altLang="zh-CN" sz="1600" dirty="0" smtClean="0">
                <a:solidFill>
                  <a:schemeClr val="accent1"/>
                </a:solidFill>
                <a:latin typeface="+mn-ea"/>
              </a:rPr>
              <a:t> status</a:t>
            </a:r>
          </a:p>
          <a:p>
            <a:r>
              <a:rPr lang="zh-CN" altLang="en-US" sz="1600" dirty="0" smtClean="0">
                <a:solidFill>
                  <a:schemeClr val="accent1"/>
                </a:solidFill>
                <a:latin typeface="+mn-ea"/>
              </a:rPr>
              <a:t>我们可以直接查看</a:t>
            </a:r>
            <a:r>
              <a:rPr lang="en-US" altLang="zh-CN" sz="1600" dirty="0" smtClean="0">
                <a:solidFill>
                  <a:schemeClr val="accent1"/>
                </a:solidFill>
                <a:latin typeface="+mn-ea"/>
              </a:rPr>
              <a:t>readme.txt</a:t>
            </a:r>
            <a:r>
              <a:rPr lang="zh-CN" altLang="en-US" sz="1600" dirty="0" smtClean="0">
                <a:solidFill>
                  <a:schemeClr val="accent1"/>
                </a:solidFill>
                <a:latin typeface="+mn-ea"/>
              </a:rPr>
              <a:t>的内容：</a:t>
            </a:r>
            <a:endParaRPr lang="en-US" altLang="zh-CN" sz="1600" dirty="0">
              <a:solidFill>
                <a:schemeClr val="accent1"/>
              </a:solidFill>
              <a:latin typeface="+mn-ea"/>
            </a:endParaRPr>
          </a:p>
          <a:p>
            <a:pPr lvl="1"/>
            <a:r>
              <a:rPr lang="en-US" altLang="zh-CN" sz="1600" dirty="0" err="1" smtClean="0">
                <a:latin typeface="+mn-ea"/>
              </a:rPr>
              <a:t>Git</a:t>
            </a:r>
            <a:r>
              <a:rPr lang="en-US" altLang="zh-CN" sz="1600" dirty="0" smtClean="0">
                <a:latin typeface="+mn-ea"/>
              </a:rPr>
              <a:t> is a distributed version control system.</a:t>
            </a:r>
          </a:p>
          <a:p>
            <a:pPr lvl="1"/>
            <a:r>
              <a:rPr lang="en-US" altLang="zh-CN" sz="1600" dirty="0" err="1" smtClean="0">
                <a:latin typeface="+mn-ea"/>
              </a:rPr>
              <a:t>Git</a:t>
            </a:r>
            <a:r>
              <a:rPr lang="en-US" altLang="zh-CN" sz="1600" dirty="0" smtClean="0">
                <a:latin typeface="+mn-ea"/>
              </a:rPr>
              <a:t> is free software distributed under the GPL.</a:t>
            </a:r>
          </a:p>
          <a:p>
            <a:pPr lvl="1"/>
            <a:r>
              <a:rPr lang="en-US" altLang="zh-CN" sz="1600" dirty="0" err="1" smtClean="0">
                <a:latin typeface="+mn-ea"/>
              </a:rPr>
              <a:t>Git</a:t>
            </a:r>
            <a:r>
              <a:rPr lang="en-US" altLang="zh-CN" sz="1600" dirty="0" smtClean="0">
                <a:latin typeface="+mn-ea"/>
              </a:rPr>
              <a:t> has a mutable index called stage.</a:t>
            </a:r>
          </a:p>
          <a:p>
            <a:pPr lvl="1"/>
            <a:r>
              <a:rPr lang="en-US" altLang="zh-CN" sz="1600" dirty="0" err="1" smtClean="0">
                <a:latin typeface="+mn-ea"/>
              </a:rPr>
              <a:t>Git</a:t>
            </a:r>
            <a:r>
              <a:rPr lang="en-US" altLang="zh-CN" sz="1600" dirty="0" smtClean="0">
                <a:latin typeface="+mn-ea"/>
              </a:rPr>
              <a:t> tracks changes of files.</a:t>
            </a:r>
          </a:p>
          <a:p>
            <a:pPr lvl="1"/>
            <a:r>
              <a:rPr lang="en-US" altLang="zh-CN" sz="1600" dirty="0" smtClean="0">
                <a:latin typeface="+mn-ea"/>
              </a:rPr>
              <a:t>&lt;&lt;&lt;&lt;&lt;&lt;&lt; HEAD</a:t>
            </a:r>
          </a:p>
          <a:p>
            <a:pPr lvl="1"/>
            <a:r>
              <a:rPr lang="en-US" altLang="zh-CN" sz="1600" dirty="0" smtClean="0">
                <a:latin typeface="+mn-ea"/>
              </a:rPr>
              <a:t>Creating a new branch is quick &amp; simple.</a:t>
            </a:r>
          </a:p>
          <a:p>
            <a:pPr lvl="1"/>
            <a:r>
              <a:rPr lang="en-US" altLang="zh-CN" sz="1600" dirty="0" smtClean="0">
                <a:latin typeface="+mn-ea"/>
              </a:rPr>
              <a:t>=======</a:t>
            </a:r>
            <a:endParaRPr lang="en-US" altLang="zh-CN" sz="1600" dirty="0">
              <a:latin typeface="+mn-ea"/>
            </a:endParaRPr>
          </a:p>
          <a:p>
            <a:pPr lvl="1"/>
            <a:r>
              <a:rPr lang="en-US" altLang="zh-CN" sz="1600" dirty="0" smtClean="0">
                <a:latin typeface="+mn-ea"/>
              </a:rPr>
              <a:t>Creating a new branch is quick AND simple.</a:t>
            </a:r>
          </a:p>
          <a:p>
            <a:pPr lvl="1"/>
            <a:r>
              <a:rPr lang="en-US" altLang="zh-CN" sz="1600" dirty="0" smtClean="0">
                <a:latin typeface="+mn-ea"/>
              </a:rPr>
              <a:t>&gt;&gt;&gt;&gt;&gt;&gt;&gt; feature1</a:t>
            </a:r>
          </a:p>
          <a:p>
            <a:r>
              <a:rPr lang="en-US" altLang="zh-CN" sz="1600" dirty="0" err="1" smtClean="0">
                <a:latin typeface="+mn-ea"/>
              </a:rPr>
              <a:t>Git</a:t>
            </a:r>
            <a:r>
              <a:rPr lang="zh-CN" altLang="en-US" sz="1600" dirty="0" smtClean="0">
                <a:latin typeface="+mn-ea"/>
              </a:rPr>
              <a:t>用</a:t>
            </a:r>
            <a:r>
              <a:rPr lang="en-US" altLang="zh-CN" sz="1600" dirty="0" smtClean="0">
                <a:latin typeface="+mn-ea"/>
              </a:rPr>
              <a:t>&lt;&lt;&lt;&lt;&lt;&lt;&lt;</a:t>
            </a:r>
            <a:r>
              <a:rPr lang="zh-CN" altLang="en-US" sz="1600" dirty="0" smtClean="0">
                <a:latin typeface="+mn-ea"/>
              </a:rPr>
              <a:t>，</a:t>
            </a:r>
            <a:r>
              <a:rPr lang="en-US" altLang="zh-CN" sz="1600" dirty="0" smtClean="0">
                <a:latin typeface="+mn-ea"/>
              </a:rPr>
              <a:t>=======</a:t>
            </a:r>
            <a:r>
              <a:rPr lang="zh-CN" altLang="en-US" sz="1600" dirty="0" smtClean="0">
                <a:latin typeface="+mn-ea"/>
              </a:rPr>
              <a:t>，</a:t>
            </a:r>
            <a:r>
              <a:rPr lang="en-US" altLang="zh-CN" sz="1600" dirty="0" smtClean="0">
                <a:latin typeface="+mn-ea"/>
              </a:rPr>
              <a:t>&gt;&gt;&gt;&gt;&gt;&gt;&gt;</a:t>
            </a:r>
            <a:r>
              <a:rPr lang="zh-CN" altLang="en-US" sz="1600" dirty="0" smtClean="0">
                <a:latin typeface="+mn-ea"/>
              </a:rPr>
              <a:t>标记出不同分支的内容，我们修改如下后保存：</a:t>
            </a:r>
            <a:endParaRPr lang="en-US" altLang="zh-CN" sz="1600" dirty="0" smtClean="0">
              <a:latin typeface="+mn-ea"/>
            </a:endParaRPr>
          </a:p>
          <a:p>
            <a:r>
              <a:rPr lang="en-US" altLang="zh-CN" sz="1600" dirty="0" smtClean="0">
                <a:latin typeface="+mn-ea"/>
              </a:rPr>
              <a:t>Creating a new branch is quick and simple.</a:t>
            </a:r>
          </a:p>
          <a:p>
            <a:r>
              <a:rPr lang="zh-CN" altLang="en-US" sz="1600" dirty="0" smtClean="0">
                <a:latin typeface="+mn-ea"/>
              </a:rPr>
              <a:t>再提交：</a:t>
            </a:r>
            <a:endParaRPr lang="en-US" altLang="zh-CN" sz="1600" dirty="0" smtClean="0">
              <a:latin typeface="+mn-ea"/>
            </a:endParaRPr>
          </a:p>
          <a:p>
            <a:r>
              <a:rPr lang="en-US" altLang="zh-CN" sz="1600" dirty="0" smtClean="0">
                <a:latin typeface="+mn-ea"/>
              </a:rPr>
              <a:t>	</a:t>
            </a:r>
            <a:r>
              <a:rPr lang="en-US" altLang="zh-CN" sz="1600" dirty="0">
                <a:solidFill>
                  <a:srgbClr val="008080"/>
                </a:solidFill>
                <a:latin typeface="+mn-ea"/>
                <a:cs typeface="Consolas" panose="020B0609020204030204" pitchFamily="49" charset="0"/>
              </a:rPr>
              <a:t>$</a:t>
            </a:r>
            <a:r>
              <a:rPr lang="en-US" altLang="zh-CN" sz="1600" dirty="0" smtClean="0">
                <a:latin typeface="+mn-ea"/>
              </a:rPr>
              <a:t> </a:t>
            </a:r>
            <a:r>
              <a:rPr lang="en-US" altLang="zh-CN" sz="1600" dirty="0" err="1" smtClean="0">
                <a:solidFill>
                  <a:schemeClr val="accent1"/>
                </a:solidFill>
                <a:latin typeface="+mn-ea"/>
              </a:rPr>
              <a:t>git</a:t>
            </a:r>
            <a:r>
              <a:rPr lang="en-US" altLang="zh-CN" sz="1600" dirty="0" smtClean="0">
                <a:solidFill>
                  <a:schemeClr val="accent1"/>
                </a:solidFill>
                <a:latin typeface="+mn-ea"/>
              </a:rPr>
              <a:t> add </a:t>
            </a:r>
            <a:r>
              <a:rPr lang="en-US" altLang="zh-CN" sz="1600" dirty="0" smtClean="0">
                <a:latin typeface="+mn-ea"/>
              </a:rPr>
              <a:t>readme.txt </a:t>
            </a:r>
          </a:p>
          <a:p>
            <a:r>
              <a:rPr lang="en-US" altLang="zh-CN" sz="1600" dirty="0" smtClean="0">
                <a:latin typeface="+mn-ea"/>
              </a:rPr>
              <a:t>	</a:t>
            </a:r>
            <a:r>
              <a:rPr lang="en-US" altLang="zh-CN" sz="1600" dirty="0">
                <a:solidFill>
                  <a:srgbClr val="008080"/>
                </a:solidFill>
                <a:latin typeface="+mn-ea"/>
                <a:cs typeface="Consolas" panose="020B0609020204030204" pitchFamily="49" charset="0"/>
              </a:rPr>
              <a:t>$</a:t>
            </a:r>
            <a:r>
              <a:rPr lang="en-US" altLang="zh-CN" sz="1600" dirty="0" smtClean="0">
                <a:latin typeface="+mn-ea"/>
              </a:rPr>
              <a:t> </a:t>
            </a:r>
            <a:r>
              <a:rPr lang="en-US" altLang="zh-CN" sz="1600" dirty="0" err="1" smtClean="0">
                <a:solidFill>
                  <a:schemeClr val="accent1"/>
                </a:solidFill>
                <a:latin typeface="+mn-ea"/>
              </a:rPr>
              <a:t>git</a:t>
            </a:r>
            <a:r>
              <a:rPr lang="en-US" altLang="zh-CN" sz="1600" dirty="0" smtClean="0">
                <a:solidFill>
                  <a:schemeClr val="accent1"/>
                </a:solidFill>
                <a:latin typeface="+mn-ea"/>
              </a:rPr>
              <a:t> commit -m </a:t>
            </a:r>
            <a:r>
              <a:rPr lang="en-US" altLang="zh-CN" sz="1600" dirty="0" smtClean="0">
                <a:latin typeface="+mn-ea"/>
              </a:rPr>
              <a:t>"conflict fixed"</a:t>
            </a:r>
          </a:p>
        </p:txBody>
      </p:sp>
    </p:spTree>
    <p:extLst>
      <p:ext uri="{BB962C8B-B14F-4D97-AF65-F5344CB8AC3E}">
        <p14:creationId xmlns:p14="http://schemas.microsoft.com/office/powerpoint/2010/main" val="35826544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65504" y="196334"/>
            <a:ext cx="9103996" cy="6463308"/>
          </a:xfrm>
          <a:prstGeom prst="rect">
            <a:avLst/>
          </a:prstGeom>
        </p:spPr>
        <p:txBody>
          <a:bodyPr wrap="square">
            <a:spAutoFit/>
          </a:bodyPr>
          <a:lstStyle/>
          <a:p>
            <a:r>
              <a:rPr lang="zh-CN" altLang="en-US" dirty="0" smtClean="0"/>
              <a:t>现在，</a:t>
            </a:r>
            <a:r>
              <a:rPr lang="en-US" altLang="zh-CN" dirty="0" smtClean="0"/>
              <a:t>master</a:t>
            </a:r>
            <a:r>
              <a:rPr lang="zh-CN" altLang="en-US" dirty="0" smtClean="0"/>
              <a:t>分支和</a:t>
            </a:r>
            <a:r>
              <a:rPr lang="en-US" altLang="zh-CN" dirty="0" smtClean="0"/>
              <a:t>feature1</a:t>
            </a:r>
            <a:r>
              <a:rPr lang="zh-CN" altLang="en-US" dirty="0" smtClean="0"/>
              <a:t>分支变成了下图所示：</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en-US" dirty="0" smtClean="0"/>
              <a:t>用带参数的</a:t>
            </a:r>
            <a:r>
              <a:rPr lang="en-US" altLang="zh-CN" dirty="0" err="1" smtClean="0"/>
              <a:t>git</a:t>
            </a:r>
            <a:r>
              <a:rPr lang="en-US" altLang="zh-CN" dirty="0" smtClean="0"/>
              <a:t> log</a:t>
            </a:r>
            <a:r>
              <a:rPr lang="zh-CN" altLang="en-US" dirty="0" smtClean="0"/>
              <a:t>也可以看到分支的合并情况：</a:t>
            </a:r>
            <a:endParaRPr lang="en-US" altLang="zh-CN" dirty="0" smtClean="0"/>
          </a:p>
          <a:p>
            <a:r>
              <a:rPr lang="en-US" altLang="zh-CN" dirty="0" smtClean="0"/>
              <a:t>	</a:t>
            </a:r>
            <a:r>
              <a:rPr lang="en-US" altLang="zh-CN" sz="1600" dirty="0">
                <a:solidFill>
                  <a:srgbClr val="008080"/>
                </a:solidFill>
                <a:latin typeface="+mn-ea"/>
                <a:cs typeface="Consolas" panose="020B0609020204030204" pitchFamily="49" charset="0"/>
              </a:rPr>
              <a:t>$</a:t>
            </a:r>
            <a:r>
              <a:rPr lang="en-US" altLang="zh-CN" dirty="0" smtClean="0"/>
              <a:t> </a:t>
            </a:r>
            <a:r>
              <a:rPr lang="en-US" altLang="zh-CN" dirty="0" err="1" smtClean="0">
                <a:solidFill>
                  <a:schemeClr val="accent1"/>
                </a:solidFill>
              </a:rPr>
              <a:t>git</a:t>
            </a:r>
            <a:r>
              <a:rPr lang="en-US" altLang="zh-CN" dirty="0" smtClean="0">
                <a:solidFill>
                  <a:schemeClr val="accent1"/>
                </a:solidFill>
              </a:rPr>
              <a:t> log --graph --pretty=</a:t>
            </a:r>
            <a:r>
              <a:rPr lang="en-US" altLang="zh-CN" dirty="0" err="1" smtClean="0">
                <a:solidFill>
                  <a:schemeClr val="accent1"/>
                </a:solidFill>
              </a:rPr>
              <a:t>oneline</a:t>
            </a:r>
            <a:r>
              <a:rPr lang="en-US" altLang="zh-CN" dirty="0" smtClean="0">
                <a:solidFill>
                  <a:schemeClr val="accent1"/>
                </a:solidFill>
              </a:rPr>
              <a:t> --abbrev-commit</a:t>
            </a:r>
            <a:endParaRPr lang="en-US" altLang="zh-CN" dirty="0">
              <a:solidFill>
                <a:schemeClr val="accent1"/>
              </a:solidFill>
            </a:endParaRPr>
          </a:p>
          <a:p>
            <a:endParaRPr lang="en-US" altLang="zh-CN" dirty="0" smtClean="0"/>
          </a:p>
          <a:p>
            <a:r>
              <a:rPr lang="zh-CN" altLang="en-US" dirty="0" smtClean="0"/>
              <a:t>最后，删除</a:t>
            </a:r>
            <a:r>
              <a:rPr lang="en-US" altLang="zh-CN" dirty="0" smtClean="0"/>
              <a:t>feature1</a:t>
            </a:r>
            <a:r>
              <a:rPr lang="zh-CN" altLang="en-US" dirty="0" smtClean="0"/>
              <a:t>分支：</a:t>
            </a:r>
            <a:endParaRPr lang="en-US" altLang="zh-CN" dirty="0"/>
          </a:p>
          <a:p>
            <a:r>
              <a:rPr lang="en-US" altLang="zh-CN" dirty="0" smtClean="0"/>
              <a:t>	</a:t>
            </a:r>
            <a:r>
              <a:rPr lang="en-US" altLang="zh-CN" sz="1600" dirty="0">
                <a:solidFill>
                  <a:srgbClr val="008080"/>
                </a:solidFill>
                <a:latin typeface="+mn-ea"/>
                <a:cs typeface="Consolas" panose="020B0609020204030204" pitchFamily="49" charset="0"/>
              </a:rPr>
              <a:t>$</a:t>
            </a:r>
            <a:r>
              <a:rPr lang="en-US" altLang="zh-CN" dirty="0" smtClean="0"/>
              <a:t> </a:t>
            </a:r>
            <a:r>
              <a:rPr lang="en-US" altLang="zh-CN" dirty="0" err="1" smtClean="0">
                <a:solidFill>
                  <a:schemeClr val="accent1"/>
                </a:solidFill>
              </a:rPr>
              <a:t>git</a:t>
            </a:r>
            <a:r>
              <a:rPr lang="en-US" altLang="zh-CN" dirty="0" smtClean="0">
                <a:solidFill>
                  <a:schemeClr val="accent1"/>
                </a:solidFill>
              </a:rPr>
              <a:t> branch -d </a:t>
            </a:r>
            <a:r>
              <a:rPr lang="en-US" altLang="zh-CN" dirty="0" smtClean="0"/>
              <a:t>feature1</a:t>
            </a:r>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zh-CN" altLang="en-US" dirty="0"/>
          </a:p>
        </p:txBody>
      </p:sp>
      <p:pic>
        <p:nvPicPr>
          <p:cNvPr id="3" name="图片 2"/>
          <p:cNvPicPr>
            <a:picLocks noChangeAspect="1"/>
          </p:cNvPicPr>
          <p:nvPr/>
        </p:nvPicPr>
        <p:blipFill>
          <a:blip r:embed="rId2"/>
          <a:stretch>
            <a:fillRect/>
          </a:stretch>
        </p:blipFill>
        <p:spPr>
          <a:xfrm>
            <a:off x="3102927" y="695325"/>
            <a:ext cx="4629150" cy="2190750"/>
          </a:xfrm>
          <a:prstGeom prst="rect">
            <a:avLst/>
          </a:prstGeom>
        </p:spPr>
      </p:pic>
    </p:spTree>
    <p:extLst>
      <p:ext uri="{BB962C8B-B14F-4D97-AF65-F5344CB8AC3E}">
        <p14:creationId xmlns:p14="http://schemas.microsoft.com/office/powerpoint/2010/main" val="42927320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83045" y="286758"/>
            <a:ext cx="1723550" cy="400110"/>
          </a:xfrm>
          <a:prstGeom prst="rect">
            <a:avLst/>
          </a:prstGeom>
        </p:spPr>
        <p:txBody>
          <a:bodyPr wrap="none">
            <a:spAutoFit/>
          </a:bodyPr>
          <a:lstStyle/>
          <a:p>
            <a:pPr algn="ctr"/>
            <a:r>
              <a:rPr lang="zh-CN" altLang="en-US" sz="2000" dirty="0" smtClean="0"/>
              <a:t>分支管理策略</a:t>
            </a:r>
            <a:endParaRPr lang="zh-CN" altLang="en-US" sz="2000" dirty="0"/>
          </a:p>
        </p:txBody>
      </p:sp>
      <p:sp>
        <p:nvSpPr>
          <p:cNvPr id="3" name="矩形 2"/>
          <p:cNvSpPr/>
          <p:nvPr/>
        </p:nvSpPr>
        <p:spPr>
          <a:xfrm>
            <a:off x="965200" y="686868"/>
            <a:ext cx="8509000" cy="5847755"/>
          </a:xfrm>
          <a:prstGeom prst="rect">
            <a:avLst/>
          </a:prstGeom>
        </p:spPr>
        <p:txBody>
          <a:bodyPr wrap="square">
            <a:spAutoFit/>
          </a:bodyPr>
          <a:lstStyle/>
          <a:p>
            <a:r>
              <a:rPr lang="zh-CN" altLang="en-US" sz="1600" dirty="0" smtClean="0">
                <a:latin typeface="+mn-ea"/>
              </a:rPr>
              <a:t>通常，合并分支时，如果可能，</a:t>
            </a:r>
            <a:r>
              <a:rPr lang="en-US" altLang="zh-CN" sz="1600" dirty="0" err="1" smtClean="0">
                <a:latin typeface="+mn-ea"/>
              </a:rPr>
              <a:t>Git</a:t>
            </a:r>
            <a:r>
              <a:rPr lang="zh-CN" altLang="en-US" sz="1600" dirty="0" smtClean="0">
                <a:latin typeface="+mn-ea"/>
              </a:rPr>
              <a:t>会用</a:t>
            </a:r>
            <a:r>
              <a:rPr lang="en-US" altLang="zh-CN" sz="1600" dirty="0" smtClean="0">
                <a:latin typeface="+mn-ea"/>
              </a:rPr>
              <a:t>Fast forward</a:t>
            </a:r>
            <a:r>
              <a:rPr lang="zh-CN" altLang="en-US" sz="1600" dirty="0" smtClean="0">
                <a:latin typeface="+mn-ea"/>
              </a:rPr>
              <a:t>模式，但这种模式下，删除分支后，会丢掉分支信息。</a:t>
            </a:r>
            <a:r>
              <a:rPr lang="zh-CN" altLang="en-US" dirty="0" smtClean="0"/>
              <a:t>如果要强制禁用</a:t>
            </a:r>
            <a:r>
              <a:rPr lang="en-US" altLang="zh-CN" dirty="0" smtClean="0"/>
              <a:t>Fast forward</a:t>
            </a:r>
            <a:r>
              <a:rPr lang="zh-CN" altLang="en-US" dirty="0" smtClean="0"/>
              <a:t>模式，</a:t>
            </a:r>
            <a:r>
              <a:rPr lang="en-US" altLang="zh-CN" dirty="0" err="1" smtClean="0"/>
              <a:t>Git</a:t>
            </a:r>
            <a:r>
              <a:rPr lang="zh-CN" altLang="en-US" dirty="0" smtClean="0"/>
              <a:t>就会在</a:t>
            </a:r>
            <a:r>
              <a:rPr lang="en-US" altLang="zh-CN" dirty="0" smtClean="0"/>
              <a:t>merge</a:t>
            </a:r>
            <a:r>
              <a:rPr lang="zh-CN" altLang="en-US" dirty="0" smtClean="0"/>
              <a:t>时生成一个新的</a:t>
            </a:r>
            <a:r>
              <a:rPr lang="en-US" altLang="zh-CN" dirty="0" smtClean="0"/>
              <a:t>commit</a:t>
            </a:r>
            <a:r>
              <a:rPr lang="zh-CN" altLang="en-US" dirty="0" smtClean="0"/>
              <a:t>，这样，从分支历史上就可以看出分支信息。</a:t>
            </a:r>
          </a:p>
          <a:p>
            <a:endParaRPr lang="en-US" altLang="zh-CN" dirty="0" smtClean="0"/>
          </a:p>
          <a:p>
            <a:r>
              <a:rPr lang="zh-CN" altLang="en-US" dirty="0" smtClean="0">
                <a:latin typeface="+mn-ea"/>
              </a:rPr>
              <a:t>下面我们实战一下</a:t>
            </a:r>
            <a:r>
              <a:rPr lang="en-US" altLang="zh-CN" dirty="0" smtClean="0">
                <a:latin typeface="+mn-ea"/>
              </a:rPr>
              <a:t>--no-</a:t>
            </a:r>
            <a:r>
              <a:rPr lang="en-US" altLang="zh-CN" dirty="0" err="1" smtClean="0">
                <a:latin typeface="+mn-ea"/>
              </a:rPr>
              <a:t>ff</a:t>
            </a:r>
            <a:r>
              <a:rPr lang="zh-CN" altLang="en-US" dirty="0" smtClean="0">
                <a:latin typeface="+mn-ea"/>
              </a:rPr>
              <a:t>方式的</a:t>
            </a:r>
            <a:r>
              <a:rPr lang="en-US" altLang="zh-CN" dirty="0" err="1" smtClean="0">
                <a:latin typeface="+mn-ea"/>
              </a:rPr>
              <a:t>git</a:t>
            </a:r>
            <a:r>
              <a:rPr lang="en-US" altLang="zh-CN" dirty="0" smtClean="0">
                <a:latin typeface="+mn-ea"/>
              </a:rPr>
              <a:t> merge</a:t>
            </a:r>
            <a:r>
              <a:rPr lang="zh-CN" altLang="en-US" dirty="0" smtClean="0">
                <a:latin typeface="+mn-ea"/>
              </a:rPr>
              <a:t>：</a:t>
            </a:r>
          </a:p>
          <a:p>
            <a:r>
              <a:rPr lang="zh-CN" altLang="en-US" sz="1600" dirty="0" smtClean="0">
                <a:latin typeface="+mn-ea"/>
              </a:rPr>
              <a:t>首先，仍然创建并切换</a:t>
            </a:r>
            <a:r>
              <a:rPr lang="en-US" altLang="zh-CN" sz="1600" dirty="0" err="1" smtClean="0">
                <a:latin typeface="+mn-ea"/>
              </a:rPr>
              <a:t>dev</a:t>
            </a:r>
            <a:r>
              <a:rPr lang="zh-CN" altLang="en-US" sz="1600" dirty="0" smtClean="0">
                <a:latin typeface="+mn-ea"/>
              </a:rPr>
              <a:t>分支：</a:t>
            </a:r>
            <a:endParaRPr lang="en-US" altLang="zh-CN" sz="1600" dirty="0" smtClean="0">
              <a:latin typeface="+mn-ea"/>
            </a:endParaRPr>
          </a:p>
          <a:p>
            <a:r>
              <a:rPr lang="en-US" altLang="zh-CN" dirty="0" smtClean="0"/>
              <a:t>	</a:t>
            </a:r>
            <a:r>
              <a:rPr lang="en-US" altLang="zh-CN" sz="1600" dirty="0" smtClean="0">
                <a:solidFill>
                  <a:srgbClr val="008080"/>
                </a:solidFill>
                <a:latin typeface="+mn-ea"/>
                <a:cs typeface="Consolas" panose="020B0609020204030204" pitchFamily="49" charset="0"/>
              </a:rPr>
              <a:t>$</a:t>
            </a:r>
            <a:r>
              <a:rPr lang="en-US" altLang="zh-CN" dirty="0" smtClean="0"/>
              <a:t> </a:t>
            </a:r>
            <a:r>
              <a:rPr lang="en-US" altLang="zh-CN" dirty="0" err="1" smtClean="0">
                <a:solidFill>
                  <a:schemeClr val="accent1"/>
                </a:solidFill>
              </a:rPr>
              <a:t>git</a:t>
            </a:r>
            <a:r>
              <a:rPr lang="en-US" altLang="zh-CN" dirty="0" smtClean="0">
                <a:solidFill>
                  <a:schemeClr val="accent1"/>
                </a:solidFill>
              </a:rPr>
              <a:t> checkout -b </a:t>
            </a:r>
            <a:r>
              <a:rPr lang="en-US" altLang="zh-CN" dirty="0" err="1" smtClean="0"/>
              <a:t>dev</a:t>
            </a:r>
            <a:endParaRPr lang="en-US" altLang="zh-CN" dirty="0" smtClean="0"/>
          </a:p>
          <a:p>
            <a:r>
              <a:rPr lang="zh-CN" altLang="en-US" dirty="0" smtClean="0"/>
              <a:t>修改</a:t>
            </a:r>
            <a:r>
              <a:rPr lang="en-US" altLang="zh-CN" dirty="0" smtClean="0"/>
              <a:t>readme.txt</a:t>
            </a:r>
            <a:r>
              <a:rPr lang="zh-CN" altLang="en-US" dirty="0" smtClean="0"/>
              <a:t>文件，并提交一个新的</a:t>
            </a:r>
            <a:r>
              <a:rPr lang="en-US" altLang="zh-CN" dirty="0" smtClean="0"/>
              <a:t>commit</a:t>
            </a:r>
            <a:r>
              <a:rPr lang="zh-CN" altLang="en-US" dirty="0" smtClean="0"/>
              <a:t>：</a:t>
            </a:r>
            <a:endParaRPr lang="en-US" altLang="zh-CN" dirty="0" smtClean="0"/>
          </a:p>
          <a:p>
            <a:r>
              <a:rPr lang="en-US" altLang="zh-CN" dirty="0" smtClean="0"/>
              <a:t>	</a:t>
            </a:r>
            <a:r>
              <a:rPr lang="en-US" altLang="zh-CN" sz="1600" dirty="0" smtClean="0">
                <a:solidFill>
                  <a:srgbClr val="008080"/>
                </a:solidFill>
                <a:latin typeface="+mn-ea"/>
                <a:cs typeface="Consolas" panose="020B0609020204030204" pitchFamily="49" charset="0"/>
              </a:rPr>
              <a:t>$</a:t>
            </a:r>
            <a:r>
              <a:rPr lang="en-US" altLang="zh-CN" dirty="0" smtClean="0"/>
              <a:t> </a:t>
            </a:r>
            <a:r>
              <a:rPr lang="en-US" altLang="zh-CN" dirty="0" err="1" smtClean="0">
                <a:solidFill>
                  <a:schemeClr val="accent1"/>
                </a:solidFill>
              </a:rPr>
              <a:t>git</a:t>
            </a:r>
            <a:r>
              <a:rPr lang="en-US" altLang="zh-CN" dirty="0" smtClean="0">
                <a:solidFill>
                  <a:schemeClr val="accent1"/>
                </a:solidFill>
              </a:rPr>
              <a:t> add</a:t>
            </a:r>
            <a:r>
              <a:rPr lang="en-US" altLang="zh-CN" dirty="0" smtClean="0"/>
              <a:t> readme.txt </a:t>
            </a:r>
          </a:p>
          <a:p>
            <a:r>
              <a:rPr lang="en-US" altLang="zh-CN" dirty="0" smtClean="0"/>
              <a:t>             </a:t>
            </a:r>
            <a:r>
              <a:rPr lang="en-US" altLang="zh-CN" sz="1600" dirty="0" smtClean="0">
                <a:solidFill>
                  <a:srgbClr val="008080"/>
                </a:solidFill>
                <a:latin typeface="+mn-ea"/>
                <a:cs typeface="Consolas" panose="020B0609020204030204" pitchFamily="49" charset="0"/>
              </a:rPr>
              <a:t>$</a:t>
            </a:r>
            <a:r>
              <a:rPr lang="en-US" altLang="zh-CN" dirty="0" smtClean="0"/>
              <a:t> </a:t>
            </a:r>
            <a:r>
              <a:rPr lang="en-US" altLang="zh-CN" dirty="0" err="1" smtClean="0">
                <a:solidFill>
                  <a:schemeClr val="accent1"/>
                </a:solidFill>
              </a:rPr>
              <a:t>git</a:t>
            </a:r>
            <a:r>
              <a:rPr lang="en-US" altLang="zh-CN" dirty="0" smtClean="0">
                <a:solidFill>
                  <a:schemeClr val="accent1"/>
                </a:solidFill>
              </a:rPr>
              <a:t> commit -m </a:t>
            </a:r>
            <a:r>
              <a:rPr lang="en-US" altLang="zh-CN" dirty="0" smtClean="0"/>
              <a:t>"add merge"</a:t>
            </a:r>
          </a:p>
          <a:p>
            <a:r>
              <a:rPr lang="zh-CN" altLang="en-US" dirty="0" smtClean="0"/>
              <a:t>现在，我们切换回</a:t>
            </a:r>
            <a:r>
              <a:rPr lang="en-US" altLang="zh-CN" dirty="0" smtClean="0"/>
              <a:t>master</a:t>
            </a:r>
            <a:r>
              <a:rPr lang="zh-CN" altLang="en-US" dirty="0" smtClean="0"/>
              <a:t>：</a:t>
            </a:r>
            <a:endParaRPr lang="en-US" altLang="zh-CN" dirty="0" smtClean="0"/>
          </a:p>
          <a:p>
            <a:r>
              <a:rPr lang="en-US" altLang="zh-CN" dirty="0" smtClean="0"/>
              <a:t>	</a:t>
            </a:r>
            <a:r>
              <a:rPr lang="en-US" altLang="zh-CN" sz="1600" dirty="0">
                <a:solidFill>
                  <a:srgbClr val="008080"/>
                </a:solidFill>
                <a:latin typeface="+mn-ea"/>
                <a:cs typeface="Consolas" panose="020B0609020204030204" pitchFamily="49" charset="0"/>
              </a:rPr>
              <a:t>$</a:t>
            </a:r>
            <a:r>
              <a:rPr lang="en-US" altLang="zh-CN" dirty="0" smtClean="0"/>
              <a:t> </a:t>
            </a:r>
            <a:r>
              <a:rPr lang="en-US" altLang="zh-CN" dirty="0" err="1" smtClean="0">
                <a:solidFill>
                  <a:schemeClr val="accent1"/>
                </a:solidFill>
              </a:rPr>
              <a:t>git</a:t>
            </a:r>
            <a:r>
              <a:rPr lang="en-US" altLang="zh-CN" dirty="0" smtClean="0">
                <a:solidFill>
                  <a:schemeClr val="accent1"/>
                </a:solidFill>
              </a:rPr>
              <a:t> checkout master</a:t>
            </a:r>
          </a:p>
          <a:p>
            <a:r>
              <a:rPr lang="zh-CN" altLang="en-US" dirty="0" smtClean="0"/>
              <a:t>准备合并</a:t>
            </a:r>
            <a:r>
              <a:rPr lang="en-US" altLang="zh-CN" dirty="0" err="1" smtClean="0"/>
              <a:t>dev</a:t>
            </a:r>
            <a:r>
              <a:rPr lang="zh-CN" altLang="en-US" dirty="0" smtClean="0"/>
              <a:t>分支，请注意</a:t>
            </a:r>
            <a:r>
              <a:rPr lang="en-US" altLang="zh-CN" dirty="0" smtClean="0"/>
              <a:t>--no-</a:t>
            </a:r>
            <a:r>
              <a:rPr lang="en-US" altLang="zh-CN" dirty="0" err="1" smtClean="0"/>
              <a:t>ff</a:t>
            </a:r>
            <a:r>
              <a:rPr lang="zh-CN" altLang="en-US" dirty="0" smtClean="0"/>
              <a:t>参数，表示禁用</a:t>
            </a:r>
            <a:r>
              <a:rPr lang="en-US" altLang="zh-CN" dirty="0" smtClean="0"/>
              <a:t>Fast forward</a:t>
            </a:r>
            <a:r>
              <a:rPr lang="zh-CN" altLang="en-US" dirty="0" smtClean="0"/>
              <a:t>：</a:t>
            </a:r>
            <a:endParaRPr lang="en-US" altLang="zh-CN" dirty="0" smtClean="0"/>
          </a:p>
          <a:p>
            <a:r>
              <a:rPr lang="en-US" altLang="zh-CN" dirty="0" smtClean="0"/>
              <a:t>	</a:t>
            </a:r>
            <a:r>
              <a:rPr lang="en-US" altLang="zh-CN" sz="1600" dirty="0">
                <a:solidFill>
                  <a:srgbClr val="008080"/>
                </a:solidFill>
                <a:latin typeface="+mn-ea"/>
                <a:cs typeface="Consolas" panose="020B0609020204030204" pitchFamily="49" charset="0"/>
              </a:rPr>
              <a:t>$</a:t>
            </a:r>
            <a:r>
              <a:rPr lang="en-US" altLang="zh-CN" dirty="0" smtClean="0"/>
              <a:t> </a:t>
            </a:r>
            <a:r>
              <a:rPr lang="en-US" altLang="zh-CN" dirty="0" err="1" smtClean="0">
                <a:solidFill>
                  <a:schemeClr val="accent1"/>
                </a:solidFill>
              </a:rPr>
              <a:t>git</a:t>
            </a:r>
            <a:r>
              <a:rPr lang="en-US" altLang="zh-CN" dirty="0" smtClean="0">
                <a:solidFill>
                  <a:schemeClr val="accent1"/>
                </a:solidFill>
              </a:rPr>
              <a:t> merge --no-</a:t>
            </a:r>
            <a:r>
              <a:rPr lang="en-US" altLang="zh-CN" dirty="0" err="1" smtClean="0">
                <a:solidFill>
                  <a:schemeClr val="accent1"/>
                </a:solidFill>
              </a:rPr>
              <a:t>ff</a:t>
            </a:r>
            <a:r>
              <a:rPr lang="en-US" altLang="zh-CN" dirty="0" smtClean="0">
                <a:solidFill>
                  <a:schemeClr val="accent1"/>
                </a:solidFill>
              </a:rPr>
              <a:t> -m "merge with no-</a:t>
            </a:r>
            <a:r>
              <a:rPr lang="en-US" altLang="zh-CN" dirty="0" err="1" smtClean="0">
                <a:solidFill>
                  <a:schemeClr val="accent1"/>
                </a:solidFill>
              </a:rPr>
              <a:t>ff</a:t>
            </a:r>
            <a:r>
              <a:rPr lang="en-US" altLang="zh-CN" dirty="0" smtClean="0">
                <a:solidFill>
                  <a:schemeClr val="accent1"/>
                </a:solidFill>
              </a:rPr>
              <a:t>" </a:t>
            </a:r>
            <a:r>
              <a:rPr lang="en-US" altLang="zh-CN" dirty="0" err="1" smtClean="0"/>
              <a:t>dev</a:t>
            </a:r>
            <a:endParaRPr lang="en-US" altLang="zh-CN" dirty="0" smtClean="0"/>
          </a:p>
          <a:p>
            <a:r>
              <a:rPr lang="zh-CN" altLang="en-US" dirty="0" smtClean="0"/>
              <a:t>因为本次合并要创建一个新的</a:t>
            </a:r>
            <a:r>
              <a:rPr lang="en-US" altLang="zh-CN" dirty="0" smtClean="0"/>
              <a:t>commit</a:t>
            </a:r>
            <a:r>
              <a:rPr lang="zh-CN" altLang="en-US" dirty="0" smtClean="0"/>
              <a:t>，所以加上</a:t>
            </a:r>
            <a:r>
              <a:rPr lang="en-US" altLang="zh-CN" dirty="0" smtClean="0"/>
              <a:t>-m</a:t>
            </a:r>
            <a:r>
              <a:rPr lang="zh-CN" altLang="en-US" dirty="0" smtClean="0"/>
              <a:t>参数，把</a:t>
            </a:r>
            <a:r>
              <a:rPr lang="en-US" altLang="zh-CN" dirty="0" smtClean="0"/>
              <a:t>commit</a:t>
            </a:r>
            <a:r>
              <a:rPr lang="zh-CN" altLang="en-US" dirty="0" smtClean="0"/>
              <a:t>描述写进去。</a:t>
            </a:r>
          </a:p>
          <a:p>
            <a:r>
              <a:rPr lang="zh-CN" altLang="en-US" dirty="0" smtClean="0"/>
              <a:t>合并后，我们用</a:t>
            </a:r>
            <a:r>
              <a:rPr lang="en-US" altLang="zh-CN" dirty="0" err="1" smtClean="0"/>
              <a:t>git</a:t>
            </a:r>
            <a:r>
              <a:rPr lang="en-US" altLang="zh-CN" dirty="0" smtClean="0"/>
              <a:t> log</a:t>
            </a:r>
            <a:r>
              <a:rPr lang="zh-CN" altLang="en-US" dirty="0" smtClean="0"/>
              <a:t>看看分支历史：</a:t>
            </a:r>
            <a:endParaRPr lang="en-US" altLang="zh-CN" dirty="0" smtClean="0"/>
          </a:p>
          <a:p>
            <a:r>
              <a:rPr lang="en-US" altLang="zh-CN" dirty="0" smtClean="0"/>
              <a:t>	</a:t>
            </a:r>
            <a:r>
              <a:rPr lang="en-US" altLang="zh-CN" sz="1600" dirty="0">
                <a:solidFill>
                  <a:srgbClr val="008080"/>
                </a:solidFill>
                <a:latin typeface="+mn-ea"/>
                <a:cs typeface="Consolas" panose="020B0609020204030204" pitchFamily="49" charset="0"/>
              </a:rPr>
              <a:t>$</a:t>
            </a:r>
            <a:r>
              <a:rPr lang="en-US" altLang="zh-CN" dirty="0" smtClean="0"/>
              <a:t> </a:t>
            </a:r>
            <a:r>
              <a:rPr lang="en-US" altLang="zh-CN" dirty="0" err="1" smtClean="0"/>
              <a:t>git</a:t>
            </a:r>
            <a:r>
              <a:rPr lang="en-US" altLang="zh-CN" dirty="0" smtClean="0"/>
              <a:t> log --graph --pretty=</a:t>
            </a:r>
            <a:r>
              <a:rPr lang="en-US" altLang="zh-CN" dirty="0" err="1" smtClean="0"/>
              <a:t>oneline</a:t>
            </a:r>
            <a:r>
              <a:rPr lang="en-US" altLang="zh-CN" dirty="0" smtClean="0"/>
              <a:t> --abbrev-commit</a:t>
            </a:r>
          </a:p>
          <a:p>
            <a:r>
              <a:rPr lang="zh-CN" altLang="en-US" dirty="0" smtClean="0"/>
              <a:t>可以看到，不使用</a:t>
            </a:r>
            <a:r>
              <a:rPr lang="en-US" altLang="zh-CN" dirty="0" smtClean="0"/>
              <a:t>Fast forward</a:t>
            </a:r>
            <a:r>
              <a:rPr lang="zh-CN" altLang="en-US" dirty="0" smtClean="0"/>
              <a:t>模式，</a:t>
            </a:r>
            <a:r>
              <a:rPr lang="en-US" altLang="zh-CN" dirty="0" smtClean="0"/>
              <a:t>merge</a:t>
            </a:r>
            <a:r>
              <a:rPr lang="zh-CN" altLang="en-US" dirty="0" smtClean="0"/>
              <a:t>后就像这样</a:t>
            </a:r>
            <a:r>
              <a:rPr lang="en-US" altLang="zh-CN" dirty="0" smtClean="0">
                <a:sym typeface="Wingdings" panose="05000000000000000000" pitchFamily="2" charset="2"/>
              </a:rPr>
              <a:t>(</a:t>
            </a:r>
            <a:r>
              <a:rPr lang="zh-CN" altLang="en-US" dirty="0">
                <a:sym typeface="Wingdings" panose="05000000000000000000" pitchFamily="2" charset="2"/>
              </a:rPr>
              <a:t>右</a:t>
            </a:r>
            <a:r>
              <a:rPr lang="zh-CN" altLang="en-US" dirty="0" smtClean="0">
                <a:sym typeface="Wingdings" panose="05000000000000000000" pitchFamily="2" charset="2"/>
              </a:rPr>
              <a:t>图</a:t>
            </a:r>
            <a:r>
              <a:rPr lang="en-US" altLang="zh-CN" dirty="0" smtClean="0">
                <a:sym typeface="Wingdings" panose="05000000000000000000" pitchFamily="2" charset="2"/>
              </a:rPr>
              <a:t>)</a:t>
            </a:r>
            <a:endParaRPr lang="en-US" altLang="zh-CN" dirty="0" smtClean="0"/>
          </a:p>
          <a:p>
            <a:endParaRPr lang="en-US" altLang="zh-CN" dirty="0" smtClean="0"/>
          </a:p>
          <a:p>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7626350" y="4819650"/>
            <a:ext cx="3695700" cy="2038350"/>
          </a:xfrm>
          <a:prstGeom prst="rect">
            <a:avLst/>
          </a:prstGeom>
        </p:spPr>
      </p:pic>
    </p:spTree>
    <p:extLst>
      <p:ext uri="{BB962C8B-B14F-4D97-AF65-F5344CB8AC3E}">
        <p14:creationId xmlns:p14="http://schemas.microsoft.com/office/powerpoint/2010/main" val="37443926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236702" y="221734"/>
            <a:ext cx="8300998" cy="6463308"/>
          </a:xfrm>
          <a:prstGeom prst="rect">
            <a:avLst/>
          </a:prstGeom>
        </p:spPr>
        <p:txBody>
          <a:bodyPr wrap="square">
            <a:spAutoFit/>
          </a:bodyPr>
          <a:lstStyle/>
          <a:p>
            <a:r>
              <a:rPr lang="zh-CN" altLang="en-US" dirty="0" smtClean="0"/>
              <a:t>分支策略</a:t>
            </a:r>
            <a:r>
              <a:rPr lang="en-US" altLang="zh-CN" dirty="0" smtClean="0"/>
              <a:t>:</a:t>
            </a:r>
          </a:p>
          <a:p>
            <a:r>
              <a:rPr lang="en-US" altLang="zh-CN" dirty="0" smtClean="0"/>
              <a:t>	</a:t>
            </a:r>
            <a:r>
              <a:rPr lang="zh-CN" altLang="en-US" dirty="0" smtClean="0"/>
              <a:t>在实际开发中，我们应该按照几个基本原则进行分支管理：</a:t>
            </a:r>
          </a:p>
          <a:p>
            <a:r>
              <a:rPr lang="zh-CN" altLang="en-US" dirty="0" smtClean="0"/>
              <a:t>首先，</a:t>
            </a:r>
            <a:r>
              <a:rPr lang="en-US" altLang="zh-CN" dirty="0" smtClean="0"/>
              <a:t>master</a:t>
            </a:r>
            <a:r>
              <a:rPr lang="zh-CN" altLang="en-US" dirty="0" smtClean="0"/>
              <a:t>分支应该是非常稳定的，也就是仅用来发布新版本，平时不能在上面干活；</a:t>
            </a:r>
          </a:p>
          <a:p>
            <a:r>
              <a:rPr lang="en-US" altLang="zh-CN" dirty="0" smtClean="0"/>
              <a:t>	</a:t>
            </a:r>
            <a:r>
              <a:rPr lang="zh-CN" altLang="en-US" dirty="0" smtClean="0"/>
              <a:t>那在哪干活呢？干活都在</a:t>
            </a:r>
            <a:r>
              <a:rPr lang="en-US" altLang="zh-CN" dirty="0" err="1" smtClean="0"/>
              <a:t>dev</a:t>
            </a:r>
            <a:r>
              <a:rPr lang="zh-CN" altLang="en-US" dirty="0" smtClean="0"/>
              <a:t>分支上，也就是说，</a:t>
            </a:r>
            <a:r>
              <a:rPr lang="en-US" altLang="zh-CN" dirty="0" err="1" smtClean="0"/>
              <a:t>dev</a:t>
            </a:r>
            <a:r>
              <a:rPr lang="zh-CN" altLang="en-US" dirty="0" smtClean="0"/>
              <a:t>分支是不稳定的，到某个时候，比如</a:t>
            </a:r>
            <a:r>
              <a:rPr lang="en-US" altLang="zh-CN" dirty="0" smtClean="0"/>
              <a:t>1.0</a:t>
            </a:r>
            <a:r>
              <a:rPr lang="zh-CN" altLang="en-US" dirty="0" smtClean="0"/>
              <a:t>版本发布时，再把</a:t>
            </a:r>
            <a:r>
              <a:rPr lang="en-US" altLang="zh-CN" dirty="0" err="1" smtClean="0"/>
              <a:t>dev</a:t>
            </a:r>
            <a:r>
              <a:rPr lang="zh-CN" altLang="en-US" dirty="0" smtClean="0"/>
              <a:t>分支合并到</a:t>
            </a:r>
            <a:r>
              <a:rPr lang="en-US" altLang="zh-CN" dirty="0" smtClean="0"/>
              <a:t>master</a:t>
            </a:r>
            <a:r>
              <a:rPr lang="zh-CN" altLang="en-US" dirty="0" smtClean="0"/>
              <a:t>上，在</a:t>
            </a:r>
            <a:r>
              <a:rPr lang="en-US" altLang="zh-CN" dirty="0" smtClean="0"/>
              <a:t>master</a:t>
            </a:r>
            <a:r>
              <a:rPr lang="zh-CN" altLang="en-US" dirty="0" smtClean="0"/>
              <a:t>分支发布</a:t>
            </a:r>
            <a:r>
              <a:rPr lang="en-US" altLang="zh-CN" dirty="0" smtClean="0"/>
              <a:t>1.0</a:t>
            </a:r>
            <a:r>
              <a:rPr lang="zh-CN" altLang="en-US" dirty="0" smtClean="0"/>
              <a:t>版本；</a:t>
            </a:r>
          </a:p>
          <a:p>
            <a:r>
              <a:rPr lang="en-US" altLang="zh-CN" dirty="0" smtClean="0"/>
              <a:t>	</a:t>
            </a:r>
            <a:r>
              <a:rPr lang="zh-CN" altLang="en-US" dirty="0" smtClean="0"/>
              <a:t>你和你的小伙伴们每个人都在</a:t>
            </a:r>
            <a:r>
              <a:rPr lang="en-US" altLang="zh-CN" dirty="0" err="1" smtClean="0"/>
              <a:t>dev</a:t>
            </a:r>
            <a:r>
              <a:rPr lang="zh-CN" altLang="en-US" dirty="0" smtClean="0"/>
              <a:t>分支上干活，每个人都有自己的分支，时不时地往</a:t>
            </a:r>
            <a:r>
              <a:rPr lang="en-US" altLang="zh-CN" dirty="0" err="1" smtClean="0"/>
              <a:t>dev</a:t>
            </a:r>
            <a:r>
              <a:rPr lang="zh-CN" altLang="en-US" dirty="0" smtClean="0"/>
              <a:t>分支上合并就可以了。</a:t>
            </a:r>
          </a:p>
          <a:p>
            <a:r>
              <a:rPr lang="zh-CN" altLang="en-US" dirty="0" smtClean="0"/>
              <a:t>所以，团队合作的分支看起来就像这样：</a:t>
            </a:r>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p:txBody>
      </p:sp>
      <p:pic>
        <p:nvPicPr>
          <p:cNvPr id="4" name="图片 3"/>
          <p:cNvPicPr>
            <a:picLocks noChangeAspect="1"/>
          </p:cNvPicPr>
          <p:nvPr/>
        </p:nvPicPr>
        <p:blipFill>
          <a:blip r:embed="rId2"/>
          <a:stretch>
            <a:fillRect/>
          </a:stretch>
        </p:blipFill>
        <p:spPr>
          <a:xfrm>
            <a:off x="3244076" y="3294062"/>
            <a:ext cx="4286250" cy="1133475"/>
          </a:xfrm>
          <a:prstGeom prst="rect">
            <a:avLst/>
          </a:prstGeom>
        </p:spPr>
      </p:pic>
    </p:spTree>
    <p:extLst>
      <p:ext uri="{BB962C8B-B14F-4D97-AF65-F5344CB8AC3E}">
        <p14:creationId xmlns:p14="http://schemas.microsoft.com/office/powerpoint/2010/main" val="29702290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309449" y="334857"/>
            <a:ext cx="8079535" cy="6001643"/>
          </a:xfrm>
          <a:prstGeom prst="rect">
            <a:avLst/>
          </a:prstGeom>
          <a:noFill/>
          <a:ln>
            <a:noFill/>
          </a:ln>
        </p:spPr>
        <p:style>
          <a:lnRef idx="3">
            <a:schemeClr val="lt1"/>
          </a:lnRef>
          <a:fillRef idx="1">
            <a:schemeClr val="accent1"/>
          </a:fillRef>
          <a:effectRef idx="1">
            <a:schemeClr val="accent1"/>
          </a:effectRef>
          <a:fontRef idx="minor">
            <a:schemeClr val="lt1"/>
          </a:fontRef>
        </p:style>
        <p:txBody>
          <a:bodyPr wrap="square" rtlCol="0">
            <a:spAutoFit/>
          </a:bodyPr>
          <a:lstStyle/>
          <a:p>
            <a:endParaRPr lang="en-US" altLang="zh-CN" sz="1600" dirty="0" smtClean="0">
              <a:latin typeface="+mn-ea"/>
            </a:endParaRPr>
          </a:p>
          <a:p>
            <a:r>
              <a:rPr lang="zh-CN" altLang="en-US" sz="1600" dirty="0" smtClean="0">
                <a:latin typeface="+mn-ea"/>
              </a:rPr>
              <a:t>以下是</a:t>
            </a:r>
            <a:r>
              <a:rPr lang="en-US" altLang="zh-CN" sz="1600" dirty="0" smtClean="0">
                <a:solidFill>
                  <a:schemeClr val="bg2">
                    <a:lumMod val="60000"/>
                    <a:lumOff val="40000"/>
                  </a:schemeClr>
                </a:solidFill>
                <a:latin typeface="+mn-ea"/>
              </a:rPr>
              <a:t>readme.txt</a:t>
            </a:r>
            <a:r>
              <a:rPr lang="zh-CN" altLang="en-US" sz="1600" dirty="0" smtClean="0">
                <a:latin typeface="+mn-ea"/>
              </a:rPr>
              <a:t>的初始内容</a:t>
            </a:r>
            <a:r>
              <a:rPr lang="en-US" altLang="zh-CN" sz="1600" dirty="0" smtClean="0">
                <a:latin typeface="+mn-ea"/>
              </a:rPr>
              <a:t>:</a:t>
            </a:r>
          </a:p>
          <a:p>
            <a:r>
              <a:rPr lang="en-US" altLang="zh-CN" sz="1600" dirty="0" smtClean="0">
                <a:latin typeface="+mn-ea"/>
              </a:rPr>
              <a:t>	</a:t>
            </a:r>
            <a:r>
              <a:rPr kumimoji="0" lang="zh-CN" altLang="zh-CN" sz="1600" b="0" i="0" u="none" strike="noStrike" cap="none" normalizeH="0" baseline="0" dirty="0" smtClean="0">
                <a:ln>
                  <a:noFill/>
                </a:ln>
                <a:solidFill>
                  <a:srgbClr val="444444"/>
                </a:solidFill>
                <a:effectLst/>
                <a:latin typeface="+mn-ea"/>
                <a:cs typeface="Consolas" panose="020B0609020204030204" pitchFamily="49" charset="0"/>
              </a:rPr>
              <a:t> </a:t>
            </a:r>
            <a:r>
              <a:rPr kumimoji="0" lang="zh-CN" altLang="zh-CN" sz="1600" b="0" i="0" u="none" strike="noStrike" cap="none" normalizeH="0" baseline="0" dirty="0" smtClean="0">
                <a:ln>
                  <a:noFill/>
                </a:ln>
                <a:solidFill>
                  <a:schemeClr val="tx1"/>
                </a:solidFill>
                <a:effectLst/>
                <a:latin typeface="+mn-ea"/>
                <a:cs typeface="Consolas" panose="020B0609020204030204" pitchFamily="49" charset="0"/>
              </a:rPr>
              <a:t>Git </a:t>
            </a:r>
            <a:r>
              <a:rPr kumimoji="0" lang="zh-CN" altLang="zh-CN" sz="1600" b="1" i="0" u="none" strike="noStrike" cap="none" normalizeH="0" baseline="0" dirty="0" smtClean="0">
                <a:ln>
                  <a:noFill/>
                </a:ln>
                <a:solidFill>
                  <a:schemeClr val="tx1"/>
                </a:solidFill>
                <a:effectLst/>
                <a:latin typeface="+mn-ea"/>
                <a:cs typeface="Consolas" panose="020B0609020204030204" pitchFamily="49" charset="0"/>
              </a:rPr>
              <a:t>is</a:t>
            </a:r>
            <a:r>
              <a:rPr kumimoji="0" lang="zh-CN" altLang="zh-CN" sz="1600" b="0" i="0" u="none" strike="noStrike" cap="none" normalizeH="0" baseline="0" dirty="0" smtClean="0">
                <a:ln>
                  <a:noFill/>
                </a:ln>
                <a:solidFill>
                  <a:schemeClr val="tx1"/>
                </a:solidFill>
                <a:effectLst/>
                <a:latin typeface="+mn-ea"/>
                <a:cs typeface="Consolas" panose="020B0609020204030204" pitchFamily="49" charset="0"/>
              </a:rPr>
              <a:t> a version control system.</a:t>
            </a:r>
            <a:endParaRPr kumimoji="0" lang="en-US" altLang="zh-CN" sz="1600" b="0" i="0" u="none" strike="noStrike" cap="none" normalizeH="0" baseline="0" dirty="0" smtClean="0">
              <a:ln>
                <a:noFill/>
              </a:ln>
              <a:solidFill>
                <a:schemeClr val="tx1"/>
              </a:solidFill>
              <a:effectLst/>
              <a:latin typeface="+mn-ea"/>
              <a:cs typeface="Consolas" panose="020B0609020204030204" pitchFamily="49" charset="0"/>
            </a:endParaRPr>
          </a:p>
          <a:p>
            <a:r>
              <a:rPr lang="en-US" altLang="zh-CN" sz="1600" dirty="0" smtClean="0">
                <a:solidFill>
                  <a:schemeClr val="tx1"/>
                </a:solidFill>
                <a:latin typeface="+mn-ea"/>
                <a:cs typeface="Consolas" panose="020B0609020204030204" pitchFamily="49" charset="0"/>
              </a:rPr>
              <a:t>	</a:t>
            </a:r>
            <a:r>
              <a:rPr kumimoji="0" lang="zh-CN" altLang="zh-CN" sz="1600" b="0" i="0" u="none" strike="noStrike" cap="none" normalizeH="0" baseline="0" dirty="0" smtClean="0">
                <a:ln>
                  <a:noFill/>
                </a:ln>
                <a:solidFill>
                  <a:schemeClr val="tx1"/>
                </a:solidFill>
                <a:effectLst/>
                <a:latin typeface="+mn-ea"/>
                <a:cs typeface="Consolas" panose="020B0609020204030204" pitchFamily="49" charset="0"/>
              </a:rPr>
              <a:t> Git </a:t>
            </a:r>
            <a:r>
              <a:rPr kumimoji="0" lang="zh-CN" altLang="zh-CN" sz="1600" b="1" i="0" u="none" strike="noStrike" cap="none" normalizeH="0" baseline="0" dirty="0" smtClean="0">
                <a:ln>
                  <a:noFill/>
                </a:ln>
                <a:solidFill>
                  <a:schemeClr val="tx1"/>
                </a:solidFill>
                <a:effectLst/>
                <a:latin typeface="+mn-ea"/>
                <a:cs typeface="Consolas" panose="020B0609020204030204" pitchFamily="49" charset="0"/>
              </a:rPr>
              <a:t>is</a:t>
            </a:r>
            <a:r>
              <a:rPr kumimoji="0" lang="zh-CN" altLang="zh-CN" sz="1600" b="0" i="0" u="none" strike="noStrike" cap="none" normalizeH="0" baseline="0" dirty="0" smtClean="0">
                <a:ln>
                  <a:noFill/>
                </a:ln>
                <a:solidFill>
                  <a:schemeClr val="tx1"/>
                </a:solidFill>
                <a:effectLst/>
                <a:latin typeface="+mn-ea"/>
                <a:cs typeface="Consolas" panose="020B0609020204030204" pitchFamily="49" charset="0"/>
              </a:rPr>
              <a:t> free software </a:t>
            </a:r>
            <a:r>
              <a:rPr lang="en-US" altLang="zh-CN" sz="1600" dirty="0" smtClean="0">
                <a:solidFill>
                  <a:schemeClr val="tx1"/>
                </a:solidFill>
                <a:latin typeface="+mn-ea"/>
              </a:rPr>
              <a:t>	</a:t>
            </a:r>
          </a:p>
          <a:p>
            <a:pPr lvl="0" fontAlgn="base">
              <a:spcBef>
                <a:spcPct val="0"/>
              </a:spcBef>
              <a:spcAft>
                <a:spcPct val="0"/>
              </a:spcAft>
            </a:pPr>
            <a:r>
              <a:rPr lang="zh-CN" altLang="en-US" sz="1600" dirty="0" smtClean="0">
                <a:latin typeface="+mn-ea"/>
              </a:rPr>
              <a:t>一</a:t>
            </a:r>
            <a:r>
              <a:rPr lang="en-US" altLang="zh-CN" sz="1600" dirty="0" smtClean="0">
                <a:latin typeface="+mn-ea"/>
              </a:rPr>
              <a:t>.</a:t>
            </a:r>
            <a:r>
              <a:rPr lang="zh-CN" altLang="en-US" sz="1600" dirty="0" smtClean="0">
                <a:latin typeface="+mn-ea"/>
              </a:rPr>
              <a:t>用</a:t>
            </a:r>
            <a:r>
              <a:rPr lang="en-US" altLang="zh-CN" sz="1600" dirty="0" err="1" smtClean="0">
                <a:latin typeface="+mn-ea"/>
              </a:rPr>
              <a:t>Git</a:t>
            </a:r>
            <a:r>
              <a:rPr lang="en-US" altLang="zh-CN" sz="1600" dirty="0" smtClean="0">
                <a:latin typeface="+mn-ea"/>
              </a:rPr>
              <a:t> add &lt;filename&gt;</a:t>
            </a:r>
            <a:r>
              <a:rPr lang="zh-CN" altLang="en-US" sz="1600" dirty="0" smtClean="0">
                <a:latin typeface="+mn-ea"/>
              </a:rPr>
              <a:t>告诉</a:t>
            </a:r>
            <a:r>
              <a:rPr lang="en-US" altLang="zh-CN" sz="1600" dirty="0" err="1" smtClean="0">
                <a:latin typeface="+mn-ea"/>
              </a:rPr>
              <a:t>git</a:t>
            </a:r>
            <a:r>
              <a:rPr lang="en-US" altLang="zh-CN" sz="1600" dirty="0" smtClean="0">
                <a:latin typeface="+mn-ea"/>
              </a:rPr>
              <a:t>,</a:t>
            </a:r>
            <a:r>
              <a:rPr lang="zh-CN" altLang="en-US" sz="1600" dirty="0" smtClean="0">
                <a:latin typeface="+mn-ea"/>
              </a:rPr>
              <a:t>把文件添加到仓库</a:t>
            </a:r>
            <a:endParaRPr lang="en-US" altLang="zh-CN" sz="1600" dirty="0" smtClean="0">
              <a:latin typeface="+mn-ea"/>
            </a:endParaRPr>
          </a:p>
          <a:p>
            <a:pPr lvl="0" eaLnBrk="0" fontAlgn="base" hangingPunct="0">
              <a:spcBef>
                <a:spcPct val="0"/>
              </a:spcBef>
              <a:spcAft>
                <a:spcPct val="0"/>
              </a:spcAft>
            </a:pPr>
            <a:r>
              <a:rPr lang="en-US" altLang="zh-CN" sz="1600" dirty="0">
                <a:solidFill>
                  <a:srgbClr val="008080"/>
                </a:solidFill>
                <a:latin typeface="+mn-ea"/>
                <a:cs typeface="Consolas" panose="020B0609020204030204" pitchFamily="49" charset="0"/>
              </a:rPr>
              <a:t> </a:t>
            </a:r>
            <a:r>
              <a:rPr lang="en-US" altLang="zh-CN" sz="1600" dirty="0" smtClean="0">
                <a:solidFill>
                  <a:srgbClr val="008080"/>
                </a:solidFill>
                <a:latin typeface="+mn-ea"/>
                <a:cs typeface="Consolas" panose="020B0609020204030204" pitchFamily="49" charset="0"/>
              </a:rPr>
              <a:t>        	 </a:t>
            </a:r>
            <a:r>
              <a:rPr kumimoji="0" lang="zh-CN" altLang="zh-CN" sz="1600" b="0" i="0" u="none" strike="noStrike" cap="none" normalizeH="0" baseline="0" dirty="0" smtClean="0">
                <a:ln>
                  <a:noFill/>
                </a:ln>
                <a:solidFill>
                  <a:srgbClr val="008080"/>
                </a:solidFill>
                <a:effectLst/>
                <a:latin typeface="+mn-ea"/>
                <a:cs typeface="Consolas" panose="020B0609020204030204" pitchFamily="49" charset="0"/>
              </a:rPr>
              <a:t>$ </a:t>
            </a:r>
            <a:r>
              <a:rPr kumimoji="0" lang="zh-CN" altLang="zh-CN" sz="1600" b="0" i="0" u="none" strike="noStrike" cap="none" normalizeH="0" baseline="0" dirty="0" smtClean="0">
                <a:ln>
                  <a:noFill/>
                </a:ln>
                <a:solidFill>
                  <a:schemeClr val="accent1"/>
                </a:solidFill>
                <a:effectLst/>
                <a:latin typeface="+mn-ea"/>
                <a:cs typeface="Consolas" panose="020B0609020204030204" pitchFamily="49" charset="0"/>
              </a:rPr>
              <a:t>git add </a:t>
            </a:r>
            <a:r>
              <a:rPr kumimoji="0" lang="zh-CN" altLang="zh-CN" sz="1600" b="0" i="0" u="none" strike="noStrike" cap="none" normalizeH="0" baseline="0" dirty="0" smtClean="0">
                <a:ln>
                  <a:noFill/>
                </a:ln>
                <a:solidFill>
                  <a:schemeClr val="tx1"/>
                </a:solidFill>
                <a:effectLst/>
                <a:latin typeface="+mn-ea"/>
                <a:cs typeface="Consolas" panose="020B0609020204030204" pitchFamily="49" charset="0"/>
              </a:rPr>
              <a:t>readme.txt</a:t>
            </a:r>
            <a:r>
              <a:rPr kumimoji="0" lang="zh-CN" altLang="zh-CN" sz="1600" b="0" i="0" u="none" strike="noStrike" cap="none" normalizeH="0" baseline="0" dirty="0" smtClean="0">
                <a:ln>
                  <a:noFill/>
                </a:ln>
                <a:solidFill>
                  <a:schemeClr val="tx1"/>
                </a:solidFill>
                <a:effectLst/>
                <a:latin typeface="+mn-ea"/>
              </a:rPr>
              <a:t> </a:t>
            </a:r>
            <a:endParaRPr kumimoji="0" lang="en-US" altLang="zh-CN" sz="1600" b="0" i="0" u="none" strike="noStrike" cap="none" normalizeH="0" baseline="0" dirty="0" smtClean="0">
              <a:ln>
                <a:noFill/>
              </a:ln>
              <a:solidFill>
                <a:schemeClr val="tx1"/>
              </a:solidFill>
              <a:effectLst/>
              <a:latin typeface="+mn-ea"/>
            </a:endParaRPr>
          </a:p>
          <a:p>
            <a:pPr lvl="0" eaLnBrk="0" fontAlgn="base" hangingPunct="0">
              <a:spcBef>
                <a:spcPct val="0"/>
              </a:spcBef>
              <a:spcAft>
                <a:spcPct val="0"/>
              </a:spcAft>
            </a:pPr>
            <a:r>
              <a:rPr lang="en-US" altLang="zh-CN" sz="1600" dirty="0" smtClean="0">
                <a:latin typeface="+mn-ea"/>
              </a:rPr>
              <a:t>	</a:t>
            </a:r>
            <a:r>
              <a:rPr lang="zh-CN" altLang="en-US" sz="1600" dirty="0" smtClean="0">
                <a:latin typeface="+mn-ea"/>
              </a:rPr>
              <a:t>*执行上面的命令后，是没有任何结果显示的</a:t>
            </a:r>
            <a:endParaRPr kumimoji="0" lang="zh-CN" altLang="zh-CN" sz="1600" b="0" i="0" u="none" strike="noStrike" cap="none" normalizeH="0" baseline="0" dirty="0" smtClean="0">
              <a:ln>
                <a:noFill/>
              </a:ln>
              <a:solidFill>
                <a:schemeClr val="tx1"/>
              </a:solidFill>
              <a:effectLst/>
              <a:latin typeface="+mn-ea"/>
            </a:endParaRPr>
          </a:p>
          <a:p>
            <a:r>
              <a:rPr lang="zh-CN" altLang="en-US" sz="1600" dirty="0" smtClean="0">
                <a:latin typeface="+mn-ea"/>
              </a:rPr>
              <a:t>二</a:t>
            </a:r>
            <a:r>
              <a:rPr lang="en-US" altLang="zh-CN" sz="1600" dirty="0" smtClean="0">
                <a:latin typeface="+mn-ea"/>
              </a:rPr>
              <a:t>,</a:t>
            </a:r>
            <a:r>
              <a:rPr lang="zh-CN" altLang="en-US" sz="1600" dirty="0" smtClean="0">
                <a:latin typeface="+mn-ea"/>
              </a:rPr>
              <a:t>用</a:t>
            </a:r>
            <a:r>
              <a:rPr lang="en-US" altLang="zh-CN" sz="1600" dirty="0" err="1" smtClean="0">
                <a:latin typeface="+mn-ea"/>
              </a:rPr>
              <a:t>Git</a:t>
            </a:r>
            <a:r>
              <a:rPr lang="en-US" altLang="zh-CN" sz="1600" dirty="0" smtClean="0">
                <a:latin typeface="+mn-ea"/>
              </a:rPr>
              <a:t> commit</a:t>
            </a:r>
            <a:r>
              <a:rPr lang="zh-CN" altLang="en-US" sz="1600" dirty="0" smtClean="0">
                <a:latin typeface="+mn-ea"/>
              </a:rPr>
              <a:t>命令告诉</a:t>
            </a:r>
            <a:r>
              <a:rPr lang="en-US" altLang="zh-CN" sz="1600" dirty="0" err="1" smtClean="0">
                <a:latin typeface="+mn-ea"/>
              </a:rPr>
              <a:t>git</a:t>
            </a:r>
            <a:r>
              <a:rPr lang="en-US" altLang="zh-CN" sz="1600" dirty="0" smtClean="0">
                <a:latin typeface="+mn-ea"/>
              </a:rPr>
              <a:t>,</a:t>
            </a:r>
            <a:r>
              <a:rPr lang="zh-CN" altLang="en-US" sz="1600" dirty="0" smtClean="0">
                <a:latin typeface="+mn-ea"/>
              </a:rPr>
              <a:t>把文件提交到仓库</a:t>
            </a:r>
            <a:endParaRPr lang="en-US" altLang="zh-CN" sz="1600" dirty="0" smtClean="0">
              <a:latin typeface="+mn-ea"/>
            </a:endParaRPr>
          </a:p>
          <a:p>
            <a:pPr lvl="0"/>
            <a:r>
              <a:rPr lang="en-US" altLang="zh-CN" sz="1600" dirty="0" smtClean="0">
                <a:solidFill>
                  <a:srgbClr val="008080"/>
                </a:solidFill>
                <a:latin typeface="+mn-ea"/>
                <a:cs typeface="Consolas" panose="020B0609020204030204" pitchFamily="49" charset="0"/>
              </a:rPr>
              <a:t>          	</a:t>
            </a:r>
            <a:r>
              <a:rPr lang="zh-CN" altLang="zh-CN" sz="1600" dirty="0" smtClean="0">
                <a:solidFill>
                  <a:srgbClr val="008080"/>
                </a:solidFill>
                <a:latin typeface="+mn-ea"/>
                <a:cs typeface="Consolas" panose="020B0609020204030204" pitchFamily="49" charset="0"/>
              </a:rPr>
              <a:t>$</a:t>
            </a:r>
            <a:r>
              <a:rPr kumimoji="0" lang="zh-CN" altLang="zh-CN" sz="1600" b="0" i="0" u="none" strike="noStrike" cap="none" normalizeH="0" baseline="0" dirty="0" smtClean="0">
                <a:ln>
                  <a:noFill/>
                </a:ln>
                <a:solidFill>
                  <a:srgbClr val="444444"/>
                </a:solidFill>
                <a:effectLst/>
                <a:latin typeface="+mn-ea"/>
                <a:cs typeface="Consolas" panose="020B0609020204030204" pitchFamily="49" charset="0"/>
              </a:rPr>
              <a:t> </a:t>
            </a:r>
            <a:r>
              <a:rPr lang="zh-CN" altLang="zh-CN" sz="1600" dirty="0">
                <a:solidFill>
                  <a:schemeClr val="accent1"/>
                </a:solidFill>
                <a:latin typeface="+mn-ea"/>
                <a:cs typeface="Consolas" panose="020B0609020204030204" pitchFamily="49" charset="0"/>
              </a:rPr>
              <a:t>git commit -m </a:t>
            </a:r>
            <a:r>
              <a:rPr kumimoji="0" lang="zh-CN" altLang="zh-CN" sz="1600" b="0" i="0" u="none" strike="noStrike" cap="none" normalizeH="0" baseline="0" dirty="0" smtClean="0">
                <a:ln>
                  <a:noFill/>
                </a:ln>
                <a:solidFill>
                  <a:srgbClr val="DD1144"/>
                </a:solidFill>
                <a:effectLst/>
                <a:latin typeface="+mn-ea"/>
                <a:cs typeface="Consolas" panose="020B0609020204030204" pitchFamily="49" charset="0"/>
              </a:rPr>
              <a:t>"wrote a readme file"</a:t>
            </a:r>
            <a:r>
              <a:rPr kumimoji="0" lang="zh-CN" altLang="zh-CN" sz="1600" b="0" i="0" u="none" strike="noStrike" cap="none" normalizeH="0" baseline="0" dirty="0" smtClean="0">
                <a:ln>
                  <a:noFill/>
                </a:ln>
                <a:solidFill>
                  <a:srgbClr val="444444"/>
                </a:solidFill>
                <a:effectLst/>
                <a:latin typeface="+mn-ea"/>
                <a:cs typeface="Consolas" panose="020B0609020204030204" pitchFamily="49" charset="0"/>
              </a:rPr>
              <a:t> </a:t>
            </a:r>
            <a:endParaRPr kumimoji="0" lang="en-US" altLang="zh-CN" sz="1600" b="0" i="0" u="none" strike="noStrike" cap="none" normalizeH="0" baseline="0" dirty="0" smtClean="0">
              <a:ln>
                <a:noFill/>
              </a:ln>
              <a:solidFill>
                <a:srgbClr val="444444"/>
              </a:solidFill>
              <a:effectLst/>
              <a:latin typeface="+mn-ea"/>
              <a:cs typeface="Consolas" panose="020B0609020204030204" pitchFamily="49" charset="0"/>
            </a:endParaRPr>
          </a:p>
          <a:p>
            <a:r>
              <a:rPr lang="zh-CN" altLang="en-US" sz="1600" dirty="0" smtClean="0">
                <a:latin typeface="+mn-ea"/>
              </a:rPr>
              <a:t>命令执行完后会显示提交的内容</a:t>
            </a:r>
            <a:r>
              <a:rPr lang="en-US" altLang="zh-CN" sz="1600" dirty="0" smtClean="0">
                <a:latin typeface="+mn-ea"/>
              </a:rPr>
              <a:t>,</a:t>
            </a:r>
            <a:r>
              <a:rPr lang="zh-CN" altLang="en-US" sz="1600" dirty="0" smtClean="0">
                <a:latin typeface="+mn-ea"/>
              </a:rPr>
              <a:t>每次提交时最好加上描述</a:t>
            </a:r>
            <a:r>
              <a:rPr lang="en-US" altLang="zh-CN" sz="1600" dirty="0" smtClean="0">
                <a:latin typeface="+mn-ea"/>
              </a:rPr>
              <a:t>,</a:t>
            </a:r>
            <a:r>
              <a:rPr lang="zh-CN" altLang="en-US" sz="1600" dirty="0" smtClean="0">
                <a:latin typeface="+mn-ea"/>
              </a:rPr>
              <a:t>如</a:t>
            </a:r>
            <a:r>
              <a:rPr lang="en-US" altLang="zh-CN" sz="1600" dirty="0" smtClean="0">
                <a:latin typeface="+mn-ea"/>
              </a:rPr>
              <a:t>:</a:t>
            </a:r>
            <a:r>
              <a:rPr kumimoji="0" lang="zh-CN" altLang="zh-CN" sz="1600" b="0" i="0" u="none" strike="noStrike" cap="none" normalizeH="0" baseline="0" dirty="0" smtClean="0">
                <a:ln>
                  <a:noFill/>
                </a:ln>
                <a:solidFill>
                  <a:srgbClr val="DD1144"/>
                </a:solidFill>
                <a:effectLst/>
                <a:latin typeface="+mn-ea"/>
                <a:cs typeface="Consolas" panose="020B0609020204030204" pitchFamily="49" charset="0"/>
              </a:rPr>
              <a:t> "wrote a readme file“</a:t>
            </a:r>
            <a:endParaRPr kumimoji="0" lang="en-US" altLang="zh-CN" sz="1600" b="0" i="0" u="none" strike="noStrike" cap="none" normalizeH="0" baseline="0" dirty="0" smtClean="0">
              <a:ln>
                <a:noFill/>
              </a:ln>
              <a:solidFill>
                <a:srgbClr val="DD1144"/>
              </a:solidFill>
              <a:effectLst/>
              <a:latin typeface="+mn-ea"/>
              <a:cs typeface="Consolas" panose="020B0609020204030204" pitchFamily="49" charset="0"/>
            </a:endParaRPr>
          </a:p>
          <a:p>
            <a:pPr lvl="0" eaLnBrk="0" fontAlgn="base" hangingPunct="0">
              <a:spcBef>
                <a:spcPct val="0"/>
              </a:spcBef>
              <a:spcAft>
                <a:spcPct val="0"/>
              </a:spcAft>
            </a:pPr>
            <a:endParaRPr kumimoji="0" lang="en-US" altLang="zh-CN" sz="1600" b="0" i="0" u="none" strike="noStrike" cap="none" normalizeH="0" baseline="0" dirty="0" smtClean="0">
              <a:ln>
                <a:noFill/>
              </a:ln>
              <a:solidFill>
                <a:schemeClr val="tx1"/>
              </a:solidFill>
              <a:effectLst/>
              <a:latin typeface="+mn-ea"/>
              <a:cs typeface="Consolas" panose="020B0609020204030204" pitchFamily="49" charset="0"/>
            </a:endParaRPr>
          </a:p>
          <a:p>
            <a:pPr lvl="0" eaLnBrk="0" fontAlgn="base" hangingPunct="0">
              <a:spcBef>
                <a:spcPct val="0"/>
              </a:spcBef>
              <a:spcAft>
                <a:spcPct val="0"/>
              </a:spcAft>
            </a:pPr>
            <a:r>
              <a:rPr kumimoji="0" lang="zh-CN" altLang="en-US" sz="1600" b="0" i="0" u="none" strike="noStrike" cap="none" normalizeH="0" baseline="0" dirty="0" smtClean="0">
                <a:ln>
                  <a:noFill/>
                </a:ln>
                <a:solidFill>
                  <a:schemeClr val="tx1"/>
                </a:solidFill>
                <a:effectLst/>
                <a:latin typeface="+mn-ea"/>
                <a:cs typeface="Consolas" panose="020B0609020204030204" pitchFamily="49" charset="0"/>
              </a:rPr>
              <a:t>下面的命令执行次数不受限制</a:t>
            </a:r>
            <a:r>
              <a:rPr kumimoji="0" lang="en-US" altLang="zh-CN" sz="1600" b="0" i="0" u="none" strike="noStrike" cap="none" normalizeH="0" baseline="0" dirty="0" smtClean="0">
                <a:ln>
                  <a:noFill/>
                </a:ln>
                <a:solidFill>
                  <a:schemeClr val="tx1"/>
                </a:solidFill>
                <a:effectLst/>
                <a:latin typeface="+mn-ea"/>
                <a:cs typeface="Consolas" panose="020B0609020204030204" pitchFamily="49" charset="0"/>
              </a:rPr>
              <a:t>:</a:t>
            </a:r>
          </a:p>
          <a:p>
            <a:pPr lvl="0" eaLnBrk="0" fontAlgn="base" hangingPunct="0">
              <a:spcBef>
                <a:spcPct val="0"/>
              </a:spcBef>
              <a:spcAft>
                <a:spcPct val="0"/>
              </a:spcAft>
            </a:pPr>
            <a:r>
              <a:rPr kumimoji="0" lang="en-US" altLang="zh-CN" sz="1600" b="0" i="0" u="none" strike="noStrike" cap="none" normalizeH="0" baseline="0" dirty="0" smtClean="0">
                <a:ln>
                  <a:noFill/>
                </a:ln>
                <a:solidFill>
                  <a:srgbClr val="008080"/>
                </a:solidFill>
                <a:effectLst/>
                <a:latin typeface="+mn-ea"/>
                <a:cs typeface="Consolas" panose="020B0609020204030204" pitchFamily="49" charset="0"/>
              </a:rPr>
              <a:t>	</a:t>
            </a:r>
            <a:r>
              <a:rPr kumimoji="0" lang="zh-CN" altLang="zh-CN" sz="1600" b="0" i="0" u="none" strike="noStrike" cap="none" normalizeH="0" baseline="0" dirty="0" smtClean="0">
                <a:ln>
                  <a:noFill/>
                </a:ln>
                <a:solidFill>
                  <a:srgbClr val="008080"/>
                </a:solidFill>
                <a:effectLst/>
                <a:latin typeface="+mn-ea"/>
                <a:cs typeface="Consolas" panose="020B0609020204030204" pitchFamily="49" charset="0"/>
              </a:rPr>
              <a:t>$ </a:t>
            </a:r>
            <a:r>
              <a:rPr kumimoji="0" lang="zh-CN" altLang="zh-CN" sz="1600" b="0" i="0" u="none" strike="noStrike" cap="none" normalizeH="0" baseline="0" dirty="0" smtClean="0">
                <a:ln>
                  <a:noFill/>
                </a:ln>
                <a:solidFill>
                  <a:schemeClr val="accent1"/>
                </a:solidFill>
                <a:effectLst/>
                <a:latin typeface="+mn-ea"/>
                <a:cs typeface="Consolas" panose="020B0609020204030204" pitchFamily="49" charset="0"/>
              </a:rPr>
              <a:t>git add </a:t>
            </a:r>
            <a:r>
              <a:rPr kumimoji="0" lang="zh-CN" altLang="zh-CN" sz="1600" b="0" i="0" u="none" strike="noStrike" cap="none" normalizeH="0" baseline="0" dirty="0" smtClean="0">
                <a:ln>
                  <a:noFill/>
                </a:ln>
                <a:solidFill>
                  <a:schemeClr val="tx1"/>
                </a:solidFill>
                <a:effectLst/>
                <a:latin typeface="+mn-ea"/>
                <a:cs typeface="Consolas" panose="020B0609020204030204" pitchFamily="49" charset="0"/>
              </a:rPr>
              <a:t>file1.txt</a:t>
            </a:r>
            <a:endParaRPr kumimoji="0" lang="en-US" altLang="zh-CN" sz="1600" b="0" i="0" u="none" strike="noStrike" cap="none" normalizeH="0" baseline="0" dirty="0" smtClean="0">
              <a:ln>
                <a:noFill/>
              </a:ln>
              <a:solidFill>
                <a:schemeClr val="tx1"/>
              </a:solidFill>
              <a:effectLst/>
              <a:latin typeface="+mn-ea"/>
              <a:cs typeface="Consolas" panose="020B0609020204030204" pitchFamily="49" charset="0"/>
            </a:endParaRPr>
          </a:p>
          <a:p>
            <a:pPr lvl="2" eaLnBrk="0" fontAlgn="base" hangingPunct="0">
              <a:spcBef>
                <a:spcPct val="0"/>
              </a:spcBef>
              <a:spcAft>
                <a:spcPct val="0"/>
              </a:spcAft>
            </a:pPr>
            <a:r>
              <a:rPr lang="zh-CN" altLang="zh-CN" sz="1600" dirty="0" smtClean="0">
                <a:solidFill>
                  <a:srgbClr val="008080"/>
                </a:solidFill>
                <a:latin typeface="+mn-ea"/>
                <a:cs typeface="Consolas" panose="020B0609020204030204" pitchFamily="49" charset="0"/>
              </a:rPr>
              <a:t>$</a:t>
            </a:r>
            <a:r>
              <a:rPr kumimoji="0" lang="zh-CN" altLang="zh-CN" sz="1600" b="0" i="0" u="none" strike="noStrike" cap="none" normalizeH="0" baseline="0" dirty="0" smtClean="0">
                <a:ln>
                  <a:noFill/>
                </a:ln>
                <a:solidFill>
                  <a:schemeClr val="tx1"/>
                </a:solidFill>
                <a:effectLst/>
                <a:latin typeface="+mn-ea"/>
                <a:cs typeface="Consolas" panose="020B0609020204030204" pitchFamily="49" charset="0"/>
              </a:rPr>
              <a:t> </a:t>
            </a:r>
            <a:r>
              <a:rPr lang="zh-CN" altLang="zh-CN" sz="1600" dirty="0" smtClean="0">
                <a:solidFill>
                  <a:schemeClr val="accent1"/>
                </a:solidFill>
                <a:latin typeface="+mn-ea"/>
                <a:cs typeface="Consolas" panose="020B0609020204030204" pitchFamily="49" charset="0"/>
              </a:rPr>
              <a:t>git add </a:t>
            </a:r>
            <a:r>
              <a:rPr kumimoji="0" lang="zh-CN" altLang="zh-CN" sz="1600" b="0" i="0" u="none" strike="noStrike" cap="none" normalizeH="0" baseline="0" dirty="0" smtClean="0">
                <a:ln>
                  <a:noFill/>
                </a:ln>
                <a:solidFill>
                  <a:schemeClr val="tx1"/>
                </a:solidFill>
                <a:effectLst/>
                <a:latin typeface="+mn-ea"/>
                <a:cs typeface="Consolas" panose="020B0609020204030204" pitchFamily="49" charset="0"/>
              </a:rPr>
              <a:t>file2.txt file3.txt</a:t>
            </a:r>
            <a:r>
              <a:rPr kumimoji="0" lang="zh-CN" altLang="zh-CN" sz="1600" b="0" i="0" u="none" strike="noStrike" cap="none" normalizeH="0" baseline="0" dirty="0" smtClean="0">
                <a:ln>
                  <a:noFill/>
                </a:ln>
                <a:solidFill>
                  <a:schemeClr val="tx1"/>
                </a:solidFill>
                <a:effectLst/>
                <a:latin typeface="+mn-ea"/>
              </a:rPr>
              <a:t> </a:t>
            </a:r>
          </a:p>
          <a:p>
            <a:pPr lvl="2" eaLnBrk="0" fontAlgn="base" hangingPunct="0">
              <a:spcBef>
                <a:spcPct val="0"/>
              </a:spcBef>
              <a:spcAft>
                <a:spcPct val="0"/>
              </a:spcAft>
            </a:pPr>
            <a:r>
              <a:rPr lang="zh-CN" altLang="zh-CN" sz="1600" dirty="0" smtClean="0">
                <a:solidFill>
                  <a:srgbClr val="008080"/>
                </a:solidFill>
                <a:latin typeface="+mn-ea"/>
                <a:cs typeface="Consolas" panose="020B0609020204030204" pitchFamily="49" charset="0"/>
              </a:rPr>
              <a:t>$</a:t>
            </a:r>
            <a:r>
              <a:rPr kumimoji="0" lang="zh-CN" altLang="zh-CN" sz="1600" b="0" i="0" u="none" strike="noStrike" cap="none" normalizeH="0" baseline="0" dirty="0" smtClean="0">
                <a:ln>
                  <a:noFill/>
                </a:ln>
                <a:solidFill>
                  <a:schemeClr val="tx1"/>
                </a:solidFill>
                <a:effectLst/>
                <a:latin typeface="+mn-ea"/>
                <a:cs typeface="Consolas" panose="020B0609020204030204" pitchFamily="49" charset="0"/>
              </a:rPr>
              <a:t> </a:t>
            </a:r>
            <a:r>
              <a:rPr lang="zh-CN" altLang="zh-CN" sz="1600" dirty="0" smtClean="0">
                <a:solidFill>
                  <a:schemeClr val="accent1"/>
                </a:solidFill>
                <a:latin typeface="+mn-ea"/>
                <a:cs typeface="Consolas" panose="020B0609020204030204" pitchFamily="49" charset="0"/>
              </a:rPr>
              <a:t>git commit -m </a:t>
            </a:r>
            <a:r>
              <a:rPr kumimoji="0" lang="zh-CN" altLang="zh-CN" sz="1600" b="0" i="0" u="none" strike="noStrike" cap="none" normalizeH="0" baseline="0" dirty="0" smtClean="0">
                <a:ln>
                  <a:noFill/>
                </a:ln>
                <a:solidFill>
                  <a:schemeClr val="tx1"/>
                </a:solidFill>
                <a:effectLst/>
                <a:latin typeface="+mn-ea"/>
                <a:cs typeface="Consolas" panose="020B0609020204030204" pitchFamily="49" charset="0"/>
              </a:rPr>
              <a:t>"add 3 files.“</a:t>
            </a:r>
            <a:endParaRPr kumimoji="0" lang="en-US" altLang="zh-CN" sz="1600" b="0" i="0" u="none" strike="noStrike" cap="none" normalizeH="0" baseline="0" dirty="0" smtClean="0">
              <a:ln>
                <a:noFill/>
              </a:ln>
              <a:solidFill>
                <a:schemeClr val="tx1"/>
              </a:solidFill>
              <a:effectLst/>
              <a:latin typeface="+mn-ea"/>
              <a:cs typeface="Consolas" panose="020B0609020204030204" pitchFamily="49" charset="0"/>
            </a:endParaRPr>
          </a:p>
          <a:p>
            <a:pPr lvl="2" eaLnBrk="0" fontAlgn="base" hangingPunct="0">
              <a:spcBef>
                <a:spcPct val="0"/>
              </a:spcBef>
              <a:spcAft>
                <a:spcPct val="0"/>
              </a:spcAft>
            </a:pPr>
            <a:r>
              <a:rPr kumimoji="0" lang="zh-CN" altLang="en-US" sz="1600" b="0" i="0" u="none" strike="noStrike" cap="none" normalizeH="0" baseline="0" dirty="0" smtClean="0">
                <a:ln>
                  <a:noFill/>
                </a:ln>
                <a:solidFill>
                  <a:schemeClr val="tx1"/>
                </a:solidFill>
                <a:effectLst/>
                <a:latin typeface="+mn-ea"/>
                <a:cs typeface="Consolas" panose="020B0609020204030204" pitchFamily="49" charset="0"/>
              </a:rPr>
              <a:t>提交更改时</a:t>
            </a:r>
            <a:r>
              <a:rPr kumimoji="0" lang="en-US" altLang="zh-CN" sz="1600" b="0" i="0" u="none" strike="noStrike" cap="none" normalizeH="0" baseline="0" dirty="0" smtClean="0">
                <a:ln>
                  <a:noFill/>
                </a:ln>
                <a:solidFill>
                  <a:schemeClr val="tx1"/>
                </a:solidFill>
                <a:effectLst/>
                <a:latin typeface="+mn-ea"/>
                <a:cs typeface="Consolas" panose="020B0609020204030204" pitchFamily="49" charset="0"/>
              </a:rPr>
              <a:t>,</a:t>
            </a:r>
            <a:r>
              <a:rPr kumimoji="0" lang="zh-CN" altLang="en-US" sz="1600" b="0" i="0" u="none" strike="noStrike" cap="none" normalizeH="0" baseline="0" dirty="0" smtClean="0">
                <a:ln>
                  <a:noFill/>
                </a:ln>
                <a:solidFill>
                  <a:schemeClr val="tx1"/>
                </a:solidFill>
                <a:effectLst/>
                <a:latin typeface="+mn-ea"/>
                <a:cs typeface="Consolas" panose="020B0609020204030204" pitchFamily="49" charset="0"/>
              </a:rPr>
              <a:t>会提示要求输入修改者的</a:t>
            </a:r>
            <a:r>
              <a:rPr lang="zh-CN" altLang="en-US" sz="1600" dirty="0" smtClean="0">
                <a:solidFill>
                  <a:schemeClr val="tx1"/>
                </a:solidFill>
                <a:latin typeface="+mn-ea"/>
                <a:cs typeface="Consolas" panose="020B0609020204030204" pitchFamily="49" charset="0"/>
              </a:rPr>
              <a:t>用户名和邮箱</a:t>
            </a:r>
            <a:r>
              <a:rPr lang="en-US" altLang="zh-CN" sz="1600" dirty="0" smtClean="0">
                <a:solidFill>
                  <a:schemeClr val="tx1"/>
                </a:solidFill>
                <a:latin typeface="+mn-ea"/>
                <a:cs typeface="Consolas" panose="020B0609020204030204" pitchFamily="49" charset="0"/>
              </a:rPr>
              <a:t>,</a:t>
            </a:r>
            <a:r>
              <a:rPr lang="zh-CN" altLang="en-US" sz="1600" dirty="0" smtClean="0">
                <a:solidFill>
                  <a:schemeClr val="tx1"/>
                </a:solidFill>
                <a:latin typeface="+mn-ea"/>
                <a:cs typeface="Consolas" panose="020B0609020204030204" pitchFamily="49" charset="0"/>
              </a:rPr>
              <a:t>可以通过</a:t>
            </a:r>
            <a:endParaRPr lang="en-US" altLang="zh-CN" sz="1600" dirty="0" smtClean="0">
              <a:solidFill>
                <a:schemeClr val="tx1"/>
              </a:solidFill>
              <a:latin typeface="+mn-ea"/>
              <a:cs typeface="Consolas" panose="020B0609020204030204" pitchFamily="49" charset="0"/>
            </a:endParaRPr>
          </a:p>
          <a:p>
            <a:pPr lvl="2" eaLnBrk="0" fontAlgn="base" hangingPunct="0">
              <a:spcBef>
                <a:spcPct val="0"/>
              </a:spcBef>
              <a:spcAft>
                <a:spcPct val="0"/>
              </a:spcAft>
            </a:pPr>
            <a:r>
              <a:rPr lang="zh-CN" altLang="en-US" sz="1600" dirty="0" smtClean="0">
                <a:solidFill>
                  <a:schemeClr val="tx1"/>
                </a:solidFill>
                <a:latin typeface="+mn-ea"/>
                <a:cs typeface="Consolas" panose="020B0609020204030204" pitchFamily="49" charset="0"/>
              </a:rPr>
              <a:t>以下先设置好再提交命令设置</a:t>
            </a:r>
            <a:endParaRPr kumimoji="0" lang="en-US" altLang="zh-CN" sz="1600" b="0" i="0" u="none" strike="noStrike" cap="none" normalizeH="0" baseline="0" dirty="0" smtClean="0">
              <a:ln>
                <a:noFill/>
              </a:ln>
              <a:solidFill>
                <a:schemeClr val="tx1"/>
              </a:solidFill>
              <a:effectLst/>
              <a:latin typeface="+mn-ea"/>
              <a:cs typeface="Consolas" panose="020B0609020204030204" pitchFamily="49" charset="0"/>
            </a:endParaRPr>
          </a:p>
          <a:p>
            <a:pPr lvl="2" eaLnBrk="0" fontAlgn="base" hangingPunct="0">
              <a:spcBef>
                <a:spcPct val="0"/>
              </a:spcBef>
              <a:spcAft>
                <a:spcPct val="0"/>
              </a:spcAft>
            </a:pPr>
            <a:r>
              <a:rPr lang="zh-CN" altLang="zh-CN" sz="1600" dirty="0" smtClean="0">
                <a:solidFill>
                  <a:srgbClr val="008080"/>
                </a:solidFill>
                <a:latin typeface="+mn-ea"/>
                <a:cs typeface="Consolas" panose="020B0609020204030204" pitchFamily="49" charset="0"/>
              </a:rPr>
              <a:t>$ </a:t>
            </a:r>
            <a:r>
              <a:rPr lang="zh-CN" altLang="zh-CN" sz="1600" dirty="0" smtClean="0">
                <a:solidFill>
                  <a:schemeClr val="accent1"/>
                </a:solidFill>
                <a:latin typeface="+mn-ea"/>
                <a:cs typeface="Consolas" panose="020B0609020204030204" pitchFamily="49" charset="0"/>
              </a:rPr>
              <a:t>git config --global user.name "Your Name" </a:t>
            </a:r>
            <a:endParaRPr lang="en-US" altLang="zh-CN" sz="1600" dirty="0" smtClean="0">
              <a:solidFill>
                <a:schemeClr val="accent1"/>
              </a:solidFill>
              <a:latin typeface="+mn-ea"/>
              <a:cs typeface="Consolas" panose="020B0609020204030204" pitchFamily="49" charset="0"/>
            </a:endParaRPr>
          </a:p>
          <a:p>
            <a:pPr lvl="2" eaLnBrk="0" fontAlgn="base" hangingPunct="0">
              <a:spcBef>
                <a:spcPct val="0"/>
              </a:spcBef>
              <a:spcAft>
                <a:spcPct val="0"/>
              </a:spcAft>
            </a:pPr>
            <a:r>
              <a:rPr lang="zh-CN" altLang="zh-CN" sz="1600" dirty="0" smtClean="0">
                <a:solidFill>
                  <a:srgbClr val="008080"/>
                </a:solidFill>
                <a:latin typeface="+mn-ea"/>
                <a:cs typeface="Consolas" panose="020B0609020204030204" pitchFamily="49" charset="0"/>
              </a:rPr>
              <a:t>$ </a:t>
            </a:r>
            <a:r>
              <a:rPr lang="zh-CN" altLang="zh-CN" sz="1600" dirty="0" smtClean="0">
                <a:solidFill>
                  <a:schemeClr val="accent1"/>
                </a:solidFill>
                <a:latin typeface="+mn-ea"/>
                <a:cs typeface="Consolas" panose="020B0609020204030204" pitchFamily="49" charset="0"/>
              </a:rPr>
              <a:t>git config --global user.email "email@example.com" </a:t>
            </a:r>
          </a:p>
          <a:p>
            <a:endParaRPr lang="zh-CN" altLang="en-US" sz="1600" b="0" i="0" dirty="0" smtClean="0">
              <a:solidFill>
                <a:schemeClr val="bg1"/>
              </a:solidFill>
              <a:effectLst/>
              <a:latin typeface="+mn-ea"/>
            </a:endParaRPr>
          </a:p>
          <a:p>
            <a:endParaRPr lang="en-US" altLang="zh-CN" sz="3200" b="0" i="0" dirty="0" smtClean="0">
              <a:solidFill>
                <a:schemeClr val="bg1"/>
              </a:solidFill>
              <a:effectLst/>
              <a:latin typeface="Helvetica Neue"/>
            </a:endParaRPr>
          </a:p>
          <a:p>
            <a:endParaRPr lang="zh-CN" altLang="en-US" sz="3200" dirty="0">
              <a:latin typeface="+mn-ea"/>
            </a:endParaRPr>
          </a:p>
        </p:txBody>
      </p:sp>
      <p:sp>
        <p:nvSpPr>
          <p:cNvPr id="4" name="Rectangle 2"/>
          <p:cNvSpPr>
            <a:spLocks noChangeArrowheads="1"/>
          </p:cNvSpPr>
          <p:nvPr/>
        </p:nvSpPr>
        <p:spPr bwMode="auto">
          <a:xfrm>
            <a:off x="658368" y="869450"/>
            <a:ext cx="65" cy="54621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33308" rIns="0"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207251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85079" y="0"/>
            <a:ext cx="1111202" cy="400110"/>
          </a:xfrm>
          <a:prstGeom prst="rect">
            <a:avLst/>
          </a:prstGeom>
        </p:spPr>
        <p:txBody>
          <a:bodyPr wrap="none">
            <a:spAutoFit/>
          </a:bodyPr>
          <a:lstStyle/>
          <a:p>
            <a:r>
              <a:rPr lang="en-US" altLang="zh-CN" sz="2000" dirty="0" smtClean="0">
                <a:latin typeface="+mn-ea"/>
              </a:rPr>
              <a:t>Bug</a:t>
            </a:r>
            <a:r>
              <a:rPr lang="zh-CN" altLang="en-US" sz="2000" dirty="0" smtClean="0">
                <a:latin typeface="+mn-ea"/>
              </a:rPr>
              <a:t>分支</a:t>
            </a:r>
            <a:endParaRPr lang="zh-CN" altLang="en-US" sz="2000" dirty="0">
              <a:latin typeface="+mn-ea"/>
            </a:endParaRPr>
          </a:p>
        </p:txBody>
      </p:sp>
      <p:sp>
        <p:nvSpPr>
          <p:cNvPr id="3" name="矩形 2"/>
          <p:cNvSpPr/>
          <p:nvPr/>
        </p:nvSpPr>
        <p:spPr>
          <a:xfrm>
            <a:off x="1060704" y="505004"/>
            <a:ext cx="8759952" cy="6155531"/>
          </a:xfrm>
          <a:prstGeom prst="rect">
            <a:avLst/>
          </a:prstGeom>
        </p:spPr>
        <p:txBody>
          <a:bodyPr wrap="square">
            <a:spAutoFit/>
          </a:bodyPr>
          <a:lstStyle/>
          <a:p>
            <a:r>
              <a:rPr lang="en-US" altLang="zh-CN" dirty="0" smtClean="0"/>
              <a:t>	</a:t>
            </a:r>
            <a:r>
              <a:rPr lang="zh-CN" altLang="en-US" sz="1600" dirty="0" smtClean="0">
                <a:latin typeface="+mn-ea"/>
              </a:rPr>
              <a:t>软件开发中，</a:t>
            </a:r>
            <a:r>
              <a:rPr lang="en-US" altLang="zh-CN" sz="1600" dirty="0" smtClean="0">
                <a:latin typeface="+mn-ea"/>
              </a:rPr>
              <a:t>bug</a:t>
            </a:r>
            <a:r>
              <a:rPr lang="zh-CN" altLang="en-US" sz="1600" dirty="0" smtClean="0">
                <a:latin typeface="+mn-ea"/>
              </a:rPr>
              <a:t>就像家常便饭一样。有了</a:t>
            </a:r>
            <a:r>
              <a:rPr lang="en-US" altLang="zh-CN" sz="1600" dirty="0" smtClean="0">
                <a:latin typeface="+mn-ea"/>
              </a:rPr>
              <a:t>bug</a:t>
            </a:r>
            <a:r>
              <a:rPr lang="zh-CN" altLang="en-US" sz="1600" dirty="0" smtClean="0">
                <a:latin typeface="+mn-ea"/>
              </a:rPr>
              <a:t>就需要修复，在</a:t>
            </a:r>
            <a:r>
              <a:rPr lang="en-US" altLang="zh-CN" sz="1600" dirty="0" err="1" smtClean="0">
                <a:latin typeface="+mn-ea"/>
              </a:rPr>
              <a:t>Git</a:t>
            </a:r>
            <a:r>
              <a:rPr lang="zh-CN" altLang="en-US" sz="1600" dirty="0" smtClean="0">
                <a:latin typeface="+mn-ea"/>
              </a:rPr>
              <a:t>中，由于分支是如此的强大，所以，每个</a:t>
            </a:r>
            <a:r>
              <a:rPr lang="en-US" altLang="zh-CN" sz="1600" dirty="0" smtClean="0">
                <a:latin typeface="+mn-ea"/>
              </a:rPr>
              <a:t>bug</a:t>
            </a:r>
            <a:r>
              <a:rPr lang="zh-CN" altLang="en-US" sz="1600" dirty="0" smtClean="0">
                <a:latin typeface="+mn-ea"/>
              </a:rPr>
              <a:t>都可以通过一个新的临时分支来修复，修复后，合并分支，然后将临时分支删除。</a:t>
            </a:r>
          </a:p>
          <a:p>
            <a:r>
              <a:rPr lang="en-US" altLang="zh-CN" sz="1600" dirty="0" smtClean="0">
                <a:latin typeface="+mn-ea"/>
              </a:rPr>
              <a:t>	</a:t>
            </a:r>
            <a:r>
              <a:rPr lang="zh-CN" altLang="en-US" sz="1600" dirty="0" smtClean="0">
                <a:latin typeface="+mn-ea"/>
              </a:rPr>
              <a:t>当你接到一个修复一个代号</a:t>
            </a:r>
            <a:r>
              <a:rPr lang="en-US" altLang="zh-CN" sz="1600" dirty="0" smtClean="0">
                <a:latin typeface="+mn-ea"/>
              </a:rPr>
              <a:t>101</a:t>
            </a:r>
            <a:r>
              <a:rPr lang="zh-CN" altLang="en-US" sz="1600" dirty="0" smtClean="0">
                <a:latin typeface="+mn-ea"/>
              </a:rPr>
              <a:t>的</a:t>
            </a:r>
            <a:r>
              <a:rPr lang="en-US" altLang="zh-CN" sz="1600" dirty="0" smtClean="0">
                <a:latin typeface="+mn-ea"/>
              </a:rPr>
              <a:t>bug</a:t>
            </a:r>
            <a:r>
              <a:rPr lang="zh-CN" altLang="en-US" sz="1600" dirty="0" smtClean="0">
                <a:latin typeface="+mn-ea"/>
              </a:rPr>
              <a:t>的任务时，很自然地，你想创建一个分支</a:t>
            </a:r>
            <a:r>
              <a:rPr lang="en-US" altLang="zh-CN" sz="1600" dirty="0" smtClean="0">
                <a:latin typeface="+mn-ea"/>
              </a:rPr>
              <a:t>issue-101</a:t>
            </a:r>
            <a:r>
              <a:rPr lang="zh-CN" altLang="en-US" sz="1600" dirty="0" smtClean="0">
                <a:latin typeface="+mn-ea"/>
              </a:rPr>
              <a:t>来修复它，但是，等等，当前正在</a:t>
            </a:r>
            <a:r>
              <a:rPr lang="en-US" altLang="zh-CN" sz="1600" dirty="0" err="1" smtClean="0">
                <a:latin typeface="+mn-ea"/>
              </a:rPr>
              <a:t>dev</a:t>
            </a:r>
            <a:r>
              <a:rPr lang="zh-CN" altLang="en-US" sz="1600" dirty="0" smtClean="0">
                <a:latin typeface="+mn-ea"/>
              </a:rPr>
              <a:t>上进行的工作还没有提交：</a:t>
            </a:r>
            <a:endParaRPr lang="en-US" altLang="zh-CN" sz="1600" dirty="0" smtClean="0">
              <a:latin typeface="+mn-ea"/>
            </a:endParaRPr>
          </a:p>
          <a:p>
            <a:r>
              <a:rPr lang="en-US" altLang="zh-CN" dirty="0" smtClean="0"/>
              <a:t>	</a:t>
            </a:r>
            <a:r>
              <a:rPr lang="en-US" altLang="zh-CN" sz="1600" dirty="0">
                <a:solidFill>
                  <a:srgbClr val="008080"/>
                </a:solidFill>
                <a:latin typeface="+mn-ea"/>
                <a:cs typeface="Consolas" panose="020B0609020204030204" pitchFamily="49" charset="0"/>
              </a:rPr>
              <a:t>$</a:t>
            </a:r>
            <a:r>
              <a:rPr lang="en-US" altLang="zh-CN" dirty="0" smtClean="0"/>
              <a:t> </a:t>
            </a:r>
            <a:r>
              <a:rPr lang="en-US" altLang="zh-CN" dirty="0" err="1" smtClean="0">
                <a:solidFill>
                  <a:schemeClr val="accent1"/>
                </a:solidFill>
              </a:rPr>
              <a:t>git</a:t>
            </a:r>
            <a:r>
              <a:rPr lang="en-US" altLang="zh-CN" dirty="0" smtClean="0">
                <a:solidFill>
                  <a:schemeClr val="accent1"/>
                </a:solidFill>
              </a:rPr>
              <a:t> status</a:t>
            </a:r>
          </a:p>
          <a:p>
            <a:r>
              <a:rPr lang="zh-CN" altLang="en-US" sz="1600" dirty="0" smtClean="0">
                <a:latin typeface="+mn-ea"/>
              </a:rPr>
              <a:t>有时这个命令运行后会发现有一个分支的任务还没有完成</a:t>
            </a:r>
            <a:r>
              <a:rPr lang="en-US" altLang="zh-CN" sz="1600" dirty="0" smtClean="0">
                <a:latin typeface="+mn-ea"/>
              </a:rPr>
              <a:t>,</a:t>
            </a:r>
            <a:r>
              <a:rPr lang="zh-CN" altLang="en-US" sz="1600" dirty="0" smtClean="0">
                <a:latin typeface="+mn-ea"/>
              </a:rPr>
              <a:t>没法提交</a:t>
            </a:r>
            <a:r>
              <a:rPr lang="en-US" altLang="zh-CN" sz="1600" dirty="0" smtClean="0">
                <a:latin typeface="+mn-ea"/>
              </a:rPr>
              <a:t>,</a:t>
            </a:r>
            <a:r>
              <a:rPr lang="zh-CN" altLang="en-US" sz="1600" dirty="0" smtClean="0">
                <a:latin typeface="+mn-ea"/>
              </a:rPr>
              <a:t>为了在提前处理</a:t>
            </a:r>
            <a:r>
              <a:rPr lang="en-US" altLang="zh-CN" sz="1600" dirty="0" smtClean="0">
                <a:latin typeface="+mn-ea"/>
              </a:rPr>
              <a:t>bug</a:t>
            </a:r>
            <a:r>
              <a:rPr lang="zh-CN" altLang="en-US" sz="1600" dirty="0" smtClean="0">
                <a:latin typeface="+mn-ea"/>
              </a:rPr>
              <a:t>而不影响现在分支的任务</a:t>
            </a:r>
            <a:r>
              <a:rPr lang="en-US" altLang="zh-CN" sz="1600" dirty="0" smtClean="0">
                <a:latin typeface="+mn-ea"/>
              </a:rPr>
              <a:t>,</a:t>
            </a:r>
            <a:r>
              <a:rPr lang="zh-CN" altLang="en-US" sz="1600" dirty="0" smtClean="0">
                <a:latin typeface="+mn-ea"/>
              </a:rPr>
              <a:t> </a:t>
            </a:r>
            <a:r>
              <a:rPr lang="en-US" altLang="zh-CN" sz="1600" dirty="0" err="1" smtClean="0">
                <a:latin typeface="+mn-ea"/>
              </a:rPr>
              <a:t>Git</a:t>
            </a:r>
            <a:r>
              <a:rPr lang="zh-CN" altLang="en-US" sz="1600" dirty="0" smtClean="0">
                <a:latin typeface="+mn-ea"/>
              </a:rPr>
              <a:t>还提供了一个</a:t>
            </a:r>
            <a:r>
              <a:rPr lang="en-US" altLang="zh-CN" sz="1600" dirty="0" smtClean="0">
                <a:latin typeface="+mn-ea"/>
              </a:rPr>
              <a:t>stash</a:t>
            </a:r>
            <a:r>
              <a:rPr lang="zh-CN" altLang="en-US" sz="1600" dirty="0" smtClean="0">
                <a:latin typeface="+mn-ea"/>
              </a:rPr>
              <a:t>功能，可以把当前工作现场“储藏”起来，等以后恢复现场后继续工作：</a:t>
            </a:r>
            <a:endParaRPr lang="en-US" altLang="zh-CN" sz="1600" dirty="0" smtClean="0">
              <a:latin typeface="+mn-ea"/>
            </a:endParaRPr>
          </a:p>
          <a:p>
            <a:r>
              <a:rPr lang="en-US" altLang="zh-CN" sz="1600" dirty="0" smtClean="0">
                <a:latin typeface="+mn-ea"/>
              </a:rPr>
              <a:t>                  </a:t>
            </a:r>
            <a:r>
              <a:rPr lang="en-US" altLang="zh-CN" sz="1600" dirty="0">
                <a:solidFill>
                  <a:srgbClr val="008080"/>
                </a:solidFill>
                <a:latin typeface="+mn-ea"/>
                <a:cs typeface="Consolas" panose="020B0609020204030204" pitchFamily="49" charset="0"/>
              </a:rPr>
              <a:t>$</a:t>
            </a:r>
            <a:r>
              <a:rPr lang="en-US" altLang="zh-CN" sz="1600" dirty="0" smtClean="0">
                <a:latin typeface="+mn-ea"/>
              </a:rPr>
              <a:t> </a:t>
            </a:r>
            <a:r>
              <a:rPr lang="en-US" altLang="zh-CN" dirty="0" err="1">
                <a:solidFill>
                  <a:schemeClr val="accent1"/>
                </a:solidFill>
              </a:rPr>
              <a:t>git</a:t>
            </a:r>
            <a:r>
              <a:rPr lang="en-US" altLang="zh-CN" dirty="0">
                <a:solidFill>
                  <a:schemeClr val="accent1"/>
                </a:solidFill>
              </a:rPr>
              <a:t> stash</a:t>
            </a:r>
          </a:p>
          <a:p>
            <a:r>
              <a:rPr lang="zh-CN" altLang="en-US" sz="1600" dirty="0" smtClean="0">
                <a:latin typeface="+mn-ea"/>
              </a:rPr>
              <a:t>现在，用</a:t>
            </a:r>
            <a:r>
              <a:rPr lang="en-US" altLang="zh-CN" sz="1600" dirty="0" err="1" smtClean="0">
                <a:latin typeface="+mn-ea"/>
              </a:rPr>
              <a:t>git</a:t>
            </a:r>
            <a:r>
              <a:rPr lang="en-US" altLang="zh-CN" sz="1600" dirty="0" smtClean="0">
                <a:latin typeface="+mn-ea"/>
              </a:rPr>
              <a:t> status</a:t>
            </a:r>
            <a:r>
              <a:rPr lang="zh-CN" altLang="en-US" sz="1600" dirty="0" smtClean="0">
                <a:latin typeface="+mn-ea"/>
              </a:rPr>
              <a:t>查看工作区，就是干净的（除非有没有被</a:t>
            </a:r>
            <a:r>
              <a:rPr lang="en-US" altLang="zh-CN" sz="1600" dirty="0" err="1" smtClean="0">
                <a:latin typeface="+mn-ea"/>
              </a:rPr>
              <a:t>Git</a:t>
            </a:r>
            <a:r>
              <a:rPr lang="zh-CN" altLang="en-US" sz="1600" dirty="0" smtClean="0">
                <a:latin typeface="+mn-ea"/>
              </a:rPr>
              <a:t>管理的文件），因此可以放心地创建分支来修复</a:t>
            </a:r>
            <a:r>
              <a:rPr lang="en-US" altLang="zh-CN" sz="1600" dirty="0" smtClean="0">
                <a:latin typeface="+mn-ea"/>
              </a:rPr>
              <a:t>bug</a:t>
            </a:r>
            <a:r>
              <a:rPr lang="zh-CN" altLang="en-US" sz="1600" dirty="0" smtClean="0">
                <a:latin typeface="+mn-ea"/>
              </a:rPr>
              <a:t>。</a:t>
            </a:r>
          </a:p>
          <a:p>
            <a:r>
              <a:rPr lang="zh-CN" altLang="en-US" sz="1600" dirty="0" smtClean="0">
                <a:latin typeface="+mn-ea"/>
              </a:rPr>
              <a:t>首先确定要在哪个分支上修复</a:t>
            </a:r>
            <a:r>
              <a:rPr lang="en-US" altLang="zh-CN" sz="1600" dirty="0" smtClean="0">
                <a:latin typeface="+mn-ea"/>
              </a:rPr>
              <a:t>bug</a:t>
            </a:r>
            <a:r>
              <a:rPr lang="zh-CN" altLang="en-US" sz="1600" dirty="0" smtClean="0">
                <a:latin typeface="+mn-ea"/>
              </a:rPr>
              <a:t>，假定需要在</a:t>
            </a:r>
            <a:r>
              <a:rPr lang="en-US" altLang="zh-CN" sz="1600" dirty="0" smtClean="0">
                <a:latin typeface="+mn-ea"/>
              </a:rPr>
              <a:t>master</a:t>
            </a:r>
            <a:r>
              <a:rPr lang="zh-CN" altLang="en-US" sz="1600" dirty="0" smtClean="0">
                <a:latin typeface="+mn-ea"/>
              </a:rPr>
              <a:t>分支上修复，就从</a:t>
            </a:r>
            <a:r>
              <a:rPr lang="en-US" altLang="zh-CN" sz="1600" dirty="0" smtClean="0">
                <a:latin typeface="+mn-ea"/>
              </a:rPr>
              <a:t>master</a:t>
            </a:r>
            <a:r>
              <a:rPr lang="zh-CN" altLang="en-US" sz="1600" dirty="0" smtClean="0">
                <a:latin typeface="+mn-ea"/>
              </a:rPr>
              <a:t>创建临时分支：</a:t>
            </a:r>
            <a:endParaRPr lang="en-US" altLang="zh-CN" sz="1600" dirty="0" smtClean="0">
              <a:latin typeface="+mn-ea"/>
            </a:endParaRPr>
          </a:p>
          <a:p>
            <a:r>
              <a:rPr lang="en-US" altLang="zh-CN" dirty="0" smtClean="0"/>
              <a:t>	</a:t>
            </a:r>
            <a:r>
              <a:rPr lang="en-US" altLang="zh-CN" sz="1600" dirty="0">
                <a:solidFill>
                  <a:srgbClr val="008080"/>
                </a:solidFill>
                <a:latin typeface="+mn-ea"/>
                <a:cs typeface="Consolas" panose="020B0609020204030204" pitchFamily="49" charset="0"/>
              </a:rPr>
              <a:t>$</a:t>
            </a:r>
            <a:r>
              <a:rPr lang="en-US" altLang="zh-CN" dirty="0" smtClean="0"/>
              <a:t> </a:t>
            </a:r>
            <a:r>
              <a:rPr lang="en-US" altLang="zh-CN" dirty="0" err="1">
                <a:solidFill>
                  <a:schemeClr val="accent1"/>
                </a:solidFill>
              </a:rPr>
              <a:t>git</a:t>
            </a:r>
            <a:r>
              <a:rPr lang="en-US" altLang="zh-CN" dirty="0">
                <a:solidFill>
                  <a:schemeClr val="accent1"/>
                </a:solidFill>
              </a:rPr>
              <a:t> checkout </a:t>
            </a:r>
            <a:r>
              <a:rPr lang="en-US" altLang="zh-CN" dirty="0" smtClean="0">
                <a:solidFill>
                  <a:schemeClr val="accent1"/>
                </a:solidFill>
              </a:rPr>
              <a:t>master</a:t>
            </a:r>
          </a:p>
          <a:p>
            <a:r>
              <a:rPr lang="en-US" altLang="zh-CN" dirty="0" smtClean="0">
                <a:solidFill>
                  <a:schemeClr val="accent1"/>
                </a:solidFill>
              </a:rPr>
              <a:t>	</a:t>
            </a:r>
            <a:r>
              <a:rPr lang="en-US" altLang="zh-CN" sz="1600" dirty="0">
                <a:solidFill>
                  <a:srgbClr val="008080"/>
                </a:solidFill>
                <a:latin typeface="+mn-ea"/>
                <a:cs typeface="Consolas" panose="020B0609020204030204" pitchFamily="49" charset="0"/>
              </a:rPr>
              <a:t>$</a:t>
            </a:r>
            <a:r>
              <a:rPr lang="en-US" altLang="zh-CN" dirty="0" smtClean="0">
                <a:solidFill>
                  <a:schemeClr val="accent1"/>
                </a:solidFill>
              </a:rPr>
              <a:t> </a:t>
            </a:r>
            <a:r>
              <a:rPr lang="en-US" altLang="zh-CN" dirty="0" err="1" smtClean="0">
                <a:solidFill>
                  <a:schemeClr val="accent1"/>
                </a:solidFill>
              </a:rPr>
              <a:t>git</a:t>
            </a:r>
            <a:r>
              <a:rPr lang="en-US" altLang="zh-CN" dirty="0" smtClean="0">
                <a:solidFill>
                  <a:schemeClr val="accent1"/>
                </a:solidFill>
              </a:rPr>
              <a:t> checkout -b issue-101</a:t>
            </a:r>
            <a:endParaRPr lang="en-US" altLang="zh-CN" dirty="0">
              <a:solidFill>
                <a:schemeClr val="accent1"/>
              </a:solidFill>
            </a:endParaRPr>
          </a:p>
          <a:p>
            <a:r>
              <a:rPr lang="zh-CN" altLang="en-US" dirty="0" smtClean="0"/>
              <a:t>现在修复</a:t>
            </a:r>
            <a:r>
              <a:rPr lang="en-US" altLang="zh-CN" dirty="0" smtClean="0"/>
              <a:t>bug</a:t>
            </a:r>
            <a:r>
              <a:rPr lang="zh-CN" altLang="en-US" dirty="0" smtClean="0"/>
              <a:t>，需要把“</a:t>
            </a:r>
            <a:r>
              <a:rPr lang="en-US" altLang="zh-CN" dirty="0" err="1" smtClean="0"/>
              <a:t>Git</a:t>
            </a:r>
            <a:r>
              <a:rPr lang="en-US" altLang="zh-CN" dirty="0" smtClean="0"/>
              <a:t> is free software ...”</a:t>
            </a:r>
            <a:r>
              <a:rPr lang="zh-CN" altLang="en-US" dirty="0" smtClean="0"/>
              <a:t>改为“</a:t>
            </a:r>
            <a:r>
              <a:rPr lang="en-US" altLang="zh-CN" dirty="0" err="1" smtClean="0"/>
              <a:t>Git</a:t>
            </a:r>
            <a:r>
              <a:rPr lang="en-US" altLang="zh-CN" dirty="0" smtClean="0"/>
              <a:t> is a free software ...”</a:t>
            </a:r>
            <a:r>
              <a:rPr lang="zh-CN" altLang="en-US" dirty="0" smtClean="0"/>
              <a:t>，然后提交：</a:t>
            </a:r>
            <a:endParaRPr lang="en-US" altLang="zh-CN" dirty="0" smtClean="0"/>
          </a:p>
          <a:p>
            <a:r>
              <a:rPr lang="en-US" altLang="zh-CN" dirty="0" smtClean="0"/>
              <a:t>	</a:t>
            </a:r>
            <a:r>
              <a:rPr lang="en-US" altLang="zh-CN" sz="1600" dirty="0">
                <a:solidFill>
                  <a:srgbClr val="008080"/>
                </a:solidFill>
                <a:latin typeface="+mn-ea"/>
                <a:cs typeface="Consolas" panose="020B0609020204030204" pitchFamily="49" charset="0"/>
              </a:rPr>
              <a:t>$</a:t>
            </a:r>
            <a:r>
              <a:rPr lang="en-US" altLang="zh-CN" dirty="0" smtClean="0"/>
              <a:t> </a:t>
            </a:r>
            <a:r>
              <a:rPr lang="en-US" altLang="zh-CN" dirty="0" err="1">
                <a:solidFill>
                  <a:schemeClr val="accent1"/>
                </a:solidFill>
              </a:rPr>
              <a:t>git</a:t>
            </a:r>
            <a:r>
              <a:rPr lang="en-US" altLang="zh-CN" dirty="0">
                <a:solidFill>
                  <a:schemeClr val="accent1"/>
                </a:solidFill>
              </a:rPr>
              <a:t> add </a:t>
            </a:r>
            <a:r>
              <a:rPr lang="en-US" altLang="zh-CN" dirty="0" smtClean="0"/>
              <a:t>readme.txt </a:t>
            </a:r>
          </a:p>
          <a:p>
            <a:r>
              <a:rPr lang="en-US" altLang="zh-CN" dirty="0" smtClean="0"/>
              <a:t>	</a:t>
            </a:r>
            <a:r>
              <a:rPr lang="en-US" altLang="zh-CN" sz="1600" dirty="0">
                <a:solidFill>
                  <a:srgbClr val="008080"/>
                </a:solidFill>
                <a:latin typeface="+mn-ea"/>
                <a:cs typeface="Consolas" panose="020B0609020204030204" pitchFamily="49" charset="0"/>
              </a:rPr>
              <a:t>$</a:t>
            </a:r>
            <a:r>
              <a:rPr lang="en-US" altLang="zh-CN" dirty="0" smtClean="0"/>
              <a:t> </a:t>
            </a:r>
            <a:r>
              <a:rPr lang="en-US" altLang="zh-CN" dirty="0" err="1">
                <a:solidFill>
                  <a:schemeClr val="accent1"/>
                </a:solidFill>
              </a:rPr>
              <a:t>git</a:t>
            </a:r>
            <a:r>
              <a:rPr lang="en-US" altLang="zh-CN" dirty="0">
                <a:solidFill>
                  <a:schemeClr val="accent1"/>
                </a:solidFill>
              </a:rPr>
              <a:t> commit -m </a:t>
            </a:r>
            <a:r>
              <a:rPr lang="en-US" altLang="zh-CN" dirty="0" smtClean="0"/>
              <a:t>"fix bug 101"</a:t>
            </a:r>
          </a:p>
          <a:p>
            <a:r>
              <a:rPr lang="zh-CN" altLang="en-US" dirty="0" smtClean="0"/>
              <a:t>修复完成后，切换到</a:t>
            </a:r>
            <a:r>
              <a:rPr lang="en-US" altLang="zh-CN" dirty="0" smtClean="0"/>
              <a:t>master</a:t>
            </a:r>
            <a:r>
              <a:rPr lang="zh-CN" altLang="en-US" dirty="0" smtClean="0"/>
              <a:t>分支，并完成合并，最后删除</a:t>
            </a:r>
            <a:r>
              <a:rPr lang="en-US" altLang="zh-CN" dirty="0" smtClean="0"/>
              <a:t>issue-101</a:t>
            </a:r>
            <a:r>
              <a:rPr lang="zh-CN" altLang="en-US" dirty="0" smtClean="0"/>
              <a:t>分支：</a:t>
            </a:r>
            <a:endParaRPr lang="en-US" altLang="zh-CN" dirty="0"/>
          </a:p>
          <a:p>
            <a:r>
              <a:rPr lang="en-US" altLang="zh-CN" dirty="0" smtClean="0"/>
              <a:t>	</a:t>
            </a:r>
            <a:r>
              <a:rPr lang="en-US" altLang="zh-CN" sz="1600" dirty="0">
                <a:solidFill>
                  <a:srgbClr val="008080"/>
                </a:solidFill>
                <a:latin typeface="+mn-ea"/>
                <a:cs typeface="Consolas" panose="020B0609020204030204" pitchFamily="49" charset="0"/>
              </a:rPr>
              <a:t>$</a:t>
            </a:r>
            <a:r>
              <a:rPr lang="en-US" altLang="zh-CN" dirty="0" smtClean="0"/>
              <a:t> </a:t>
            </a:r>
            <a:r>
              <a:rPr lang="en-US" altLang="zh-CN" dirty="0" err="1">
                <a:solidFill>
                  <a:schemeClr val="accent1"/>
                </a:solidFill>
              </a:rPr>
              <a:t>git</a:t>
            </a:r>
            <a:r>
              <a:rPr lang="en-US" altLang="zh-CN" dirty="0">
                <a:solidFill>
                  <a:schemeClr val="accent1"/>
                </a:solidFill>
              </a:rPr>
              <a:t> checkout master</a:t>
            </a:r>
          </a:p>
          <a:p>
            <a:r>
              <a:rPr lang="en-US" altLang="zh-CN" dirty="0" smtClean="0"/>
              <a:t>	</a:t>
            </a:r>
            <a:r>
              <a:rPr lang="en-US" altLang="zh-CN" sz="1600" dirty="0">
                <a:solidFill>
                  <a:srgbClr val="008080"/>
                </a:solidFill>
                <a:latin typeface="+mn-ea"/>
                <a:cs typeface="Consolas" panose="020B0609020204030204" pitchFamily="49" charset="0"/>
              </a:rPr>
              <a:t>$</a:t>
            </a:r>
            <a:r>
              <a:rPr lang="en-US" altLang="zh-CN" dirty="0" smtClean="0"/>
              <a:t> </a:t>
            </a:r>
            <a:r>
              <a:rPr lang="en-US" altLang="zh-CN" dirty="0" err="1">
                <a:solidFill>
                  <a:schemeClr val="accent1"/>
                </a:solidFill>
              </a:rPr>
              <a:t>git</a:t>
            </a:r>
            <a:r>
              <a:rPr lang="en-US" altLang="zh-CN" dirty="0">
                <a:solidFill>
                  <a:schemeClr val="accent1"/>
                </a:solidFill>
              </a:rPr>
              <a:t> merge --no-</a:t>
            </a:r>
            <a:r>
              <a:rPr lang="en-US" altLang="zh-CN" dirty="0" err="1">
                <a:solidFill>
                  <a:schemeClr val="accent1"/>
                </a:solidFill>
              </a:rPr>
              <a:t>ff</a:t>
            </a:r>
            <a:r>
              <a:rPr lang="en-US" altLang="zh-CN" dirty="0">
                <a:solidFill>
                  <a:schemeClr val="accent1"/>
                </a:solidFill>
              </a:rPr>
              <a:t> -m "merged bug fix 101" issue-101</a:t>
            </a:r>
          </a:p>
          <a:p>
            <a:r>
              <a:rPr lang="en-US" altLang="zh-CN" dirty="0" smtClean="0"/>
              <a:t>	</a:t>
            </a:r>
            <a:r>
              <a:rPr lang="en-US" altLang="zh-CN" sz="1600" dirty="0">
                <a:solidFill>
                  <a:srgbClr val="008080"/>
                </a:solidFill>
                <a:latin typeface="+mn-ea"/>
                <a:cs typeface="Consolas" panose="020B0609020204030204" pitchFamily="49" charset="0"/>
              </a:rPr>
              <a:t>$</a:t>
            </a:r>
            <a:r>
              <a:rPr lang="en-US" altLang="zh-CN" dirty="0" smtClean="0"/>
              <a:t> </a:t>
            </a:r>
            <a:r>
              <a:rPr lang="en-US" altLang="zh-CN" dirty="0" err="1">
                <a:solidFill>
                  <a:schemeClr val="accent1"/>
                </a:solidFill>
              </a:rPr>
              <a:t>git</a:t>
            </a:r>
            <a:r>
              <a:rPr lang="en-US" altLang="zh-CN" dirty="0">
                <a:solidFill>
                  <a:schemeClr val="accent1"/>
                </a:solidFill>
              </a:rPr>
              <a:t> branch -d </a:t>
            </a:r>
            <a:r>
              <a:rPr lang="en-US" altLang="zh-CN" dirty="0" smtClean="0"/>
              <a:t>issue-101</a:t>
            </a:r>
            <a:endParaRPr lang="en-US" altLang="zh-CN" dirty="0"/>
          </a:p>
        </p:txBody>
      </p:sp>
    </p:spTree>
    <p:extLst>
      <p:ext uri="{BB962C8B-B14F-4D97-AF65-F5344CB8AC3E}">
        <p14:creationId xmlns:p14="http://schemas.microsoft.com/office/powerpoint/2010/main" val="12547478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70432" y="271195"/>
            <a:ext cx="8705088" cy="4801314"/>
          </a:xfrm>
          <a:prstGeom prst="rect">
            <a:avLst/>
          </a:prstGeom>
        </p:spPr>
        <p:txBody>
          <a:bodyPr wrap="square">
            <a:spAutoFit/>
          </a:bodyPr>
          <a:lstStyle/>
          <a:p>
            <a:r>
              <a:rPr lang="zh-CN" altLang="en-US" dirty="0" smtClean="0"/>
              <a:t>太棒了，原计划两个小时的</a:t>
            </a:r>
            <a:r>
              <a:rPr lang="en-US" altLang="zh-CN" dirty="0" smtClean="0"/>
              <a:t>bug</a:t>
            </a:r>
            <a:r>
              <a:rPr lang="zh-CN" altLang="en-US" dirty="0" smtClean="0"/>
              <a:t>修复只花了</a:t>
            </a:r>
            <a:r>
              <a:rPr lang="en-US" altLang="zh-CN" dirty="0" smtClean="0"/>
              <a:t>5</a:t>
            </a:r>
            <a:r>
              <a:rPr lang="zh-CN" altLang="en-US" dirty="0" smtClean="0"/>
              <a:t>分钟！现在，是时候接着回到</a:t>
            </a:r>
            <a:r>
              <a:rPr lang="en-US" altLang="zh-CN" dirty="0" err="1" smtClean="0"/>
              <a:t>dev</a:t>
            </a:r>
            <a:r>
              <a:rPr lang="zh-CN" altLang="en-US" dirty="0" smtClean="0"/>
              <a:t>分支干活了！</a:t>
            </a:r>
            <a:endParaRPr lang="en-US" altLang="zh-CN" dirty="0" smtClean="0"/>
          </a:p>
          <a:p>
            <a:r>
              <a:rPr lang="en-US" altLang="zh-CN" dirty="0" smtClean="0"/>
              <a:t>	</a:t>
            </a:r>
            <a:r>
              <a:rPr lang="en-US" altLang="zh-CN" sz="1600" dirty="0">
                <a:solidFill>
                  <a:srgbClr val="008080"/>
                </a:solidFill>
                <a:latin typeface="+mn-ea"/>
                <a:cs typeface="Consolas" panose="020B0609020204030204" pitchFamily="49" charset="0"/>
              </a:rPr>
              <a:t>$</a:t>
            </a:r>
            <a:r>
              <a:rPr lang="en-US" altLang="zh-CN" dirty="0" smtClean="0"/>
              <a:t> </a:t>
            </a:r>
            <a:r>
              <a:rPr lang="en-US" altLang="zh-CN" dirty="0" err="1" smtClean="0">
                <a:solidFill>
                  <a:schemeClr val="accent1"/>
                </a:solidFill>
              </a:rPr>
              <a:t>git</a:t>
            </a:r>
            <a:r>
              <a:rPr lang="en-US" altLang="zh-CN" dirty="0" smtClean="0">
                <a:solidFill>
                  <a:schemeClr val="accent1"/>
                </a:solidFill>
              </a:rPr>
              <a:t> checkout </a:t>
            </a:r>
            <a:r>
              <a:rPr lang="en-US" altLang="zh-CN" dirty="0" err="1" smtClean="0"/>
              <a:t>dev</a:t>
            </a:r>
            <a:endParaRPr lang="en-US" altLang="zh-CN" dirty="0" smtClean="0"/>
          </a:p>
          <a:p>
            <a:r>
              <a:rPr lang="en-US" altLang="zh-CN" dirty="0" smtClean="0"/>
              <a:t>	</a:t>
            </a:r>
            <a:r>
              <a:rPr lang="en-US" altLang="zh-CN" sz="1600" dirty="0">
                <a:solidFill>
                  <a:srgbClr val="008080"/>
                </a:solidFill>
                <a:latin typeface="+mn-ea"/>
                <a:cs typeface="Consolas" panose="020B0609020204030204" pitchFamily="49" charset="0"/>
              </a:rPr>
              <a:t>$</a:t>
            </a:r>
            <a:r>
              <a:rPr lang="en-US" altLang="zh-CN" dirty="0" smtClean="0"/>
              <a:t> </a:t>
            </a:r>
            <a:r>
              <a:rPr lang="en-US" altLang="zh-CN" dirty="0" err="1">
                <a:solidFill>
                  <a:schemeClr val="accent1"/>
                </a:solidFill>
              </a:rPr>
              <a:t>git</a:t>
            </a:r>
            <a:r>
              <a:rPr lang="en-US" altLang="zh-CN" dirty="0">
                <a:solidFill>
                  <a:schemeClr val="accent1"/>
                </a:solidFill>
              </a:rPr>
              <a:t> status</a:t>
            </a:r>
          </a:p>
          <a:p>
            <a:r>
              <a:rPr lang="zh-CN" altLang="en-US" dirty="0" smtClean="0"/>
              <a:t>工作区是干净的，刚才的工作现场存到哪去了？用</a:t>
            </a:r>
            <a:r>
              <a:rPr lang="en-US" altLang="zh-CN" dirty="0" err="1" smtClean="0"/>
              <a:t>git</a:t>
            </a:r>
            <a:r>
              <a:rPr lang="en-US" altLang="zh-CN" dirty="0" smtClean="0"/>
              <a:t> stash list</a:t>
            </a:r>
            <a:r>
              <a:rPr lang="zh-CN" altLang="en-US" dirty="0" smtClean="0"/>
              <a:t>命令看看：</a:t>
            </a:r>
            <a:endParaRPr lang="en-US" altLang="zh-CN" dirty="0" smtClean="0"/>
          </a:p>
          <a:p>
            <a:r>
              <a:rPr lang="en-US" altLang="zh-CN" dirty="0" smtClean="0"/>
              <a:t>	</a:t>
            </a:r>
            <a:r>
              <a:rPr lang="en-US" altLang="zh-CN" sz="1600" dirty="0">
                <a:solidFill>
                  <a:srgbClr val="008080"/>
                </a:solidFill>
                <a:latin typeface="+mn-ea"/>
                <a:cs typeface="Consolas" panose="020B0609020204030204" pitchFamily="49" charset="0"/>
              </a:rPr>
              <a:t>$</a:t>
            </a:r>
            <a:r>
              <a:rPr lang="en-US" altLang="zh-CN" dirty="0" smtClean="0"/>
              <a:t> </a:t>
            </a:r>
            <a:r>
              <a:rPr lang="en-US" altLang="zh-CN" dirty="0" err="1">
                <a:solidFill>
                  <a:schemeClr val="accent1"/>
                </a:solidFill>
              </a:rPr>
              <a:t>git</a:t>
            </a:r>
            <a:r>
              <a:rPr lang="en-US" altLang="zh-CN" dirty="0">
                <a:solidFill>
                  <a:schemeClr val="accent1"/>
                </a:solidFill>
              </a:rPr>
              <a:t> stash list</a:t>
            </a:r>
          </a:p>
          <a:p>
            <a:r>
              <a:rPr lang="zh-CN" altLang="en-US" dirty="0" smtClean="0"/>
              <a:t>工作现场还在，</a:t>
            </a:r>
            <a:r>
              <a:rPr lang="en-US" altLang="zh-CN" dirty="0" err="1" smtClean="0"/>
              <a:t>Git</a:t>
            </a:r>
            <a:r>
              <a:rPr lang="zh-CN" altLang="en-US" dirty="0" smtClean="0"/>
              <a:t>把</a:t>
            </a:r>
            <a:r>
              <a:rPr lang="en-US" altLang="zh-CN" dirty="0" smtClean="0"/>
              <a:t>stash</a:t>
            </a:r>
            <a:r>
              <a:rPr lang="zh-CN" altLang="en-US" dirty="0" smtClean="0"/>
              <a:t>内容存在某个地方了，但是需要恢复一下，有两个办法：</a:t>
            </a:r>
          </a:p>
          <a:p>
            <a:endParaRPr lang="zh-CN" altLang="en-US" dirty="0" smtClean="0"/>
          </a:p>
          <a:p>
            <a:r>
              <a:rPr lang="en-US" altLang="zh-CN" dirty="0" smtClean="0"/>
              <a:t>	</a:t>
            </a:r>
            <a:r>
              <a:rPr lang="zh-CN" altLang="en-US" dirty="0" smtClean="0"/>
              <a:t>一是用</a:t>
            </a:r>
            <a:r>
              <a:rPr lang="en-US" altLang="zh-CN" dirty="0" err="1" smtClean="0"/>
              <a:t>git</a:t>
            </a:r>
            <a:r>
              <a:rPr lang="en-US" altLang="zh-CN" dirty="0" smtClean="0"/>
              <a:t> stash apply</a:t>
            </a:r>
            <a:r>
              <a:rPr lang="zh-CN" altLang="en-US" dirty="0" smtClean="0"/>
              <a:t>恢复，但是恢复后，</a:t>
            </a:r>
            <a:r>
              <a:rPr lang="en-US" altLang="zh-CN" dirty="0" smtClean="0"/>
              <a:t>stash</a:t>
            </a:r>
            <a:r>
              <a:rPr lang="zh-CN" altLang="en-US" dirty="0" smtClean="0"/>
              <a:t>内容并不删除，你需要用</a:t>
            </a:r>
            <a:r>
              <a:rPr lang="en-US" altLang="zh-CN" dirty="0" err="1" smtClean="0"/>
              <a:t>git</a:t>
            </a:r>
            <a:r>
              <a:rPr lang="en-US" altLang="zh-CN" dirty="0" smtClean="0"/>
              <a:t> stash drop</a:t>
            </a:r>
            <a:r>
              <a:rPr lang="zh-CN" altLang="en-US" dirty="0" smtClean="0"/>
              <a:t>来删除；</a:t>
            </a:r>
          </a:p>
          <a:p>
            <a:r>
              <a:rPr lang="en-US" altLang="zh-CN" dirty="0" smtClean="0"/>
              <a:t>	</a:t>
            </a:r>
            <a:r>
              <a:rPr lang="zh-CN" altLang="en-US" dirty="0" smtClean="0"/>
              <a:t>另一种方式是用</a:t>
            </a:r>
            <a:r>
              <a:rPr lang="en-US" altLang="zh-CN" dirty="0" err="1" smtClean="0"/>
              <a:t>git</a:t>
            </a:r>
            <a:r>
              <a:rPr lang="en-US" altLang="zh-CN" dirty="0" smtClean="0"/>
              <a:t> stash pop</a:t>
            </a:r>
            <a:r>
              <a:rPr lang="zh-CN" altLang="en-US" dirty="0" smtClean="0"/>
              <a:t>，恢复的同时把</a:t>
            </a:r>
            <a:r>
              <a:rPr lang="en-US" altLang="zh-CN" dirty="0" smtClean="0"/>
              <a:t>stash</a:t>
            </a:r>
            <a:r>
              <a:rPr lang="zh-CN" altLang="en-US" dirty="0" smtClean="0"/>
              <a:t>内容也删了：</a:t>
            </a:r>
            <a:endParaRPr lang="en-US" altLang="zh-CN" dirty="0" smtClean="0"/>
          </a:p>
          <a:p>
            <a:r>
              <a:rPr lang="en-US" altLang="zh-CN" dirty="0" smtClean="0"/>
              <a:t>	</a:t>
            </a:r>
            <a:r>
              <a:rPr lang="en-US" altLang="zh-CN" sz="1600" dirty="0">
                <a:solidFill>
                  <a:srgbClr val="008080"/>
                </a:solidFill>
                <a:latin typeface="+mn-ea"/>
                <a:cs typeface="Consolas" panose="020B0609020204030204" pitchFamily="49" charset="0"/>
              </a:rPr>
              <a:t>$</a:t>
            </a:r>
            <a:r>
              <a:rPr lang="en-US" altLang="zh-CN" dirty="0" smtClean="0"/>
              <a:t> </a:t>
            </a:r>
            <a:r>
              <a:rPr lang="en-US" altLang="zh-CN" dirty="0" err="1">
                <a:solidFill>
                  <a:schemeClr val="accent1"/>
                </a:solidFill>
              </a:rPr>
              <a:t>git</a:t>
            </a:r>
            <a:r>
              <a:rPr lang="en-US" altLang="zh-CN" dirty="0">
                <a:solidFill>
                  <a:schemeClr val="accent1"/>
                </a:solidFill>
              </a:rPr>
              <a:t> stash pop</a:t>
            </a:r>
          </a:p>
          <a:p>
            <a:r>
              <a:rPr lang="zh-CN" altLang="en-US" dirty="0" smtClean="0"/>
              <a:t>再用</a:t>
            </a:r>
            <a:r>
              <a:rPr lang="en-US" altLang="zh-CN" dirty="0" err="1" smtClean="0"/>
              <a:t>git</a:t>
            </a:r>
            <a:r>
              <a:rPr lang="en-US" altLang="zh-CN" dirty="0" smtClean="0"/>
              <a:t> stash list</a:t>
            </a:r>
            <a:r>
              <a:rPr lang="zh-CN" altLang="en-US" dirty="0" smtClean="0"/>
              <a:t>查看，就看不到任何</a:t>
            </a:r>
            <a:r>
              <a:rPr lang="en-US" altLang="zh-CN" dirty="0" smtClean="0"/>
              <a:t>stash</a:t>
            </a:r>
            <a:r>
              <a:rPr lang="zh-CN" altLang="en-US" dirty="0" smtClean="0"/>
              <a:t>内容了：</a:t>
            </a:r>
            <a:endParaRPr lang="en-US" altLang="zh-CN" dirty="0" smtClean="0"/>
          </a:p>
          <a:p>
            <a:r>
              <a:rPr lang="en-US" altLang="zh-CN" dirty="0" smtClean="0"/>
              <a:t>	</a:t>
            </a:r>
            <a:r>
              <a:rPr lang="en-US" altLang="zh-CN" sz="1600" dirty="0">
                <a:solidFill>
                  <a:srgbClr val="008080"/>
                </a:solidFill>
                <a:latin typeface="+mn-ea"/>
                <a:cs typeface="Consolas" panose="020B0609020204030204" pitchFamily="49" charset="0"/>
              </a:rPr>
              <a:t>$</a:t>
            </a:r>
            <a:r>
              <a:rPr lang="en-US" altLang="zh-CN" dirty="0" smtClean="0"/>
              <a:t> </a:t>
            </a:r>
            <a:r>
              <a:rPr lang="en-US" altLang="zh-CN" dirty="0" err="1">
                <a:solidFill>
                  <a:schemeClr val="accent1"/>
                </a:solidFill>
              </a:rPr>
              <a:t>git</a:t>
            </a:r>
            <a:r>
              <a:rPr lang="en-US" altLang="zh-CN" dirty="0">
                <a:solidFill>
                  <a:schemeClr val="accent1"/>
                </a:solidFill>
              </a:rPr>
              <a:t> stash list</a:t>
            </a:r>
          </a:p>
          <a:p>
            <a:r>
              <a:rPr lang="zh-CN" altLang="en-US" dirty="0" smtClean="0"/>
              <a:t>你可以多次</a:t>
            </a:r>
            <a:r>
              <a:rPr lang="en-US" altLang="zh-CN" dirty="0" smtClean="0"/>
              <a:t>stash</a:t>
            </a:r>
            <a:r>
              <a:rPr lang="zh-CN" altLang="en-US" dirty="0" smtClean="0"/>
              <a:t>，恢复的时候，先用</a:t>
            </a:r>
            <a:r>
              <a:rPr lang="en-US" altLang="zh-CN" dirty="0" err="1" smtClean="0"/>
              <a:t>git</a:t>
            </a:r>
            <a:r>
              <a:rPr lang="en-US" altLang="zh-CN" dirty="0" smtClean="0"/>
              <a:t> stash list</a:t>
            </a:r>
            <a:r>
              <a:rPr lang="zh-CN" altLang="en-US" dirty="0" smtClean="0"/>
              <a:t>查看，然后恢复指定的</a:t>
            </a:r>
            <a:r>
              <a:rPr lang="en-US" altLang="zh-CN" dirty="0" smtClean="0"/>
              <a:t>stash</a:t>
            </a:r>
            <a:r>
              <a:rPr lang="zh-CN" altLang="en-US" dirty="0" smtClean="0"/>
              <a:t>，用命令：</a:t>
            </a:r>
            <a:endParaRPr lang="en-US" altLang="zh-CN" dirty="0" smtClean="0"/>
          </a:p>
          <a:p>
            <a:r>
              <a:rPr lang="en-US" altLang="zh-CN" dirty="0" smtClean="0"/>
              <a:t>	</a:t>
            </a:r>
            <a:r>
              <a:rPr lang="en-US" altLang="zh-CN" sz="1600" dirty="0">
                <a:solidFill>
                  <a:srgbClr val="008080"/>
                </a:solidFill>
                <a:latin typeface="+mn-ea"/>
                <a:cs typeface="Consolas" panose="020B0609020204030204" pitchFamily="49" charset="0"/>
              </a:rPr>
              <a:t>$</a:t>
            </a:r>
            <a:r>
              <a:rPr lang="en-US" altLang="zh-CN" dirty="0" smtClean="0"/>
              <a:t> </a:t>
            </a:r>
            <a:r>
              <a:rPr lang="en-US" altLang="zh-CN" dirty="0" err="1" smtClean="0"/>
              <a:t>git</a:t>
            </a:r>
            <a:r>
              <a:rPr lang="en-US" altLang="zh-CN" dirty="0" smtClean="0"/>
              <a:t> stash apply stash@{0}</a:t>
            </a:r>
            <a:endParaRPr lang="zh-CN" altLang="en-US" dirty="0"/>
          </a:p>
        </p:txBody>
      </p:sp>
    </p:spTree>
    <p:extLst>
      <p:ext uri="{BB962C8B-B14F-4D97-AF65-F5344CB8AC3E}">
        <p14:creationId xmlns:p14="http://schemas.microsoft.com/office/powerpoint/2010/main" val="1089944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95155" y="183634"/>
            <a:ext cx="1585690" cy="400110"/>
          </a:xfrm>
          <a:prstGeom prst="rect">
            <a:avLst/>
          </a:prstGeom>
        </p:spPr>
        <p:txBody>
          <a:bodyPr wrap="none">
            <a:spAutoFit/>
          </a:bodyPr>
          <a:lstStyle/>
          <a:p>
            <a:pPr algn="ctr"/>
            <a:r>
              <a:rPr lang="en-US" altLang="zh-CN" sz="2000" dirty="0" smtClean="0">
                <a:latin typeface="+mn-ea"/>
              </a:rPr>
              <a:t>Feature</a:t>
            </a:r>
            <a:r>
              <a:rPr lang="zh-CN" altLang="en-US" sz="2000" dirty="0" smtClean="0">
                <a:latin typeface="+mn-ea"/>
              </a:rPr>
              <a:t>分支</a:t>
            </a:r>
            <a:endParaRPr lang="zh-CN" altLang="en-US" sz="2000" dirty="0">
              <a:latin typeface="+mn-ea"/>
            </a:endParaRPr>
          </a:p>
        </p:txBody>
      </p:sp>
      <p:sp>
        <p:nvSpPr>
          <p:cNvPr id="3" name="矩形 2"/>
          <p:cNvSpPr/>
          <p:nvPr/>
        </p:nvSpPr>
        <p:spPr>
          <a:xfrm>
            <a:off x="1314450" y="583744"/>
            <a:ext cx="8547100" cy="6740307"/>
          </a:xfrm>
          <a:prstGeom prst="rect">
            <a:avLst/>
          </a:prstGeom>
        </p:spPr>
        <p:txBody>
          <a:bodyPr wrap="square">
            <a:spAutoFit/>
          </a:bodyPr>
          <a:lstStyle/>
          <a:p>
            <a:r>
              <a:rPr lang="en-US" altLang="zh-CN" dirty="0" smtClean="0"/>
              <a:t>	</a:t>
            </a:r>
            <a:r>
              <a:rPr lang="zh-CN" altLang="en-US" dirty="0" smtClean="0"/>
              <a:t>软件开发中，总有无穷无尽的新的功能要不断添加进来。</a:t>
            </a:r>
          </a:p>
          <a:p>
            <a:r>
              <a:rPr lang="zh-CN" altLang="en-US" dirty="0" smtClean="0"/>
              <a:t>添加一个新功能时，你肯定不希望因为一些实验性质的代码，把主分支搞乱了，所以，每添加一个新功能，最好新建一个</a:t>
            </a:r>
            <a:r>
              <a:rPr lang="en-US" altLang="zh-CN" dirty="0" smtClean="0"/>
              <a:t>feature</a:t>
            </a:r>
            <a:r>
              <a:rPr lang="zh-CN" altLang="en-US" dirty="0" smtClean="0"/>
              <a:t>分支，在上面开发，完成后，合并，最后，删除该</a:t>
            </a:r>
            <a:r>
              <a:rPr lang="en-US" altLang="zh-CN" dirty="0" smtClean="0"/>
              <a:t>feature</a:t>
            </a:r>
            <a:r>
              <a:rPr lang="zh-CN" altLang="en-US" dirty="0" smtClean="0"/>
              <a:t>分支。</a:t>
            </a:r>
          </a:p>
          <a:p>
            <a:r>
              <a:rPr lang="zh-CN" altLang="en-US" dirty="0" smtClean="0"/>
              <a:t>现在，你终于接到了一个新任务：开发代号为</a:t>
            </a:r>
            <a:r>
              <a:rPr lang="en-US" altLang="zh-CN" dirty="0" smtClean="0"/>
              <a:t>Vulcan</a:t>
            </a:r>
            <a:r>
              <a:rPr lang="zh-CN" altLang="en-US" dirty="0" smtClean="0"/>
              <a:t>的新功能，该功能计划用于下一代星际飞船。</a:t>
            </a:r>
          </a:p>
          <a:p>
            <a:r>
              <a:rPr lang="zh-CN" altLang="en-US" dirty="0" smtClean="0"/>
              <a:t>于是准备开发：</a:t>
            </a:r>
            <a:endParaRPr lang="en-US" altLang="zh-CN" dirty="0" smtClean="0"/>
          </a:p>
          <a:p>
            <a:r>
              <a:rPr lang="en-US" altLang="zh-CN" dirty="0" smtClean="0"/>
              <a:t>       </a:t>
            </a:r>
            <a:r>
              <a:rPr lang="en-US" altLang="zh-CN" dirty="0">
                <a:solidFill>
                  <a:srgbClr val="008080"/>
                </a:solidFill>
                <a:latin typeface="+mn-ea"/>
                <a:cs typeface="Consolas" panose="020B0609020204030204" pitchFamily="49" charset="0"/>
              </a:rPr>
              <a:t>$ </a:t>
            </a:r>
            <a:r>
              <a:rPr lang="en-US" altLang="zh-CN" dirty="0" err="1" smtClean="0">
                <a:solidFill>
                  <a:schemeClr val="accent1"/>
                </a:solidFill>
              </a:rPr>
              <a:t>git</a:t>
            </a:r>
            <a:r>
              <a:rPr lang="en-US" altLang="zh-CN" dirty="0" smtClean="0">
                <a:solidFill>
                  <a:schemeClr val="accent1"/>
                </a:solidFill>
              </a:rPr>
              <a:t> checkout -b </a:t>
            </a:r>
            <a:r>
              <a:rPr lang="en-US" altLang="zh-CN" dirty="0" smtClean="0"/>
              <a:t>feature-Vulcan</a:t>
            </a:r>
          </a:p>
          <a:p>
            <a:r>
              <a:rPr lang="zh-CN" altLang="en-US" dirty="0"/>
              <a:t>假设</a:t>
            </a:r>
            <a:r>
              <a:rPr lang="en-US" altLang="zh-CN" dirty="0" smtClean="0"/>
              <a:t>5</a:t>
            </a:r>
            <a:r>
              <a:rPr lang="zh-CN" altLang="en-US" dirty="0" smtClean="0"/>
              <a:t>分钟后，开发完毕：</a:t>
            </a:r>
            <a:endParaRPr lang="en-US" altLang="zh-CN" dirty="0" smtClean="0"/>
          </a:p>
          <a:p>
            <a:pPr lvl="1"/>
            <a:r>
              <a:rPr lang="en-US" altLang="zh-CN" dirty="0" smtClean="0">
                <a:solidFill>
                  <a:srgbClr val="008080"/>
                </a:solidFill>
                <a:latin typeface="+mn-ea"/>
                <a:cs typeface="Consolas" panose="020B0609020204030204" pitchFamily="49" charset="0"/>
              </a:rPr>
              <a:t>$</a:t>
            </a:r>
            <a:r>
              <a:rPr lang="en-US" altLang="zh-CN" dirty="0" smtClean="0"/>
              <a:t> </a:t>
            </a:r>
            <a:r>
              <a:rPr lang="en-US" altLang="zh-CN" dirty="0" err="1">
                <a:solidFill>
                  <a:schemeClr val="accent1"/>
                </a:solidFill>
              </a:rPr>
              <a:t>git</a:t>
            </a:r>
            <a:r>
              <a:rPr lang="en-US" altLang="zh-CN" dirty="0">
                <a:solidFill>
                  <a:schemeClr val="accent1"/>
                </a:solidFill>
              </a:rPr>
              <a:t> add </a:t>
            </a:r>
            <a:r>
              <a:rPr lang="en-US" altLang="zh-CN" dirty="0" smtClean="0"/>
              <a:t>vulcan.py</a:t>
            </a:r>
          </a:p>
          <a:p>
            <a:pPr lvl="1"/>
            <a:r>
              <a:rPr lang="en-US" altLang="zh-CN" dirty="0">
                <a:solidFill>
                  <a:srgbClr val="008080"/>
                </a:solidFill>
                <a:latin typeface="+mn-ea"/>
                <a:cs typeface="Consolas" panose="020B0609020204030204" pitchFamily="49" charset="0"/>
              </a:rPr>
              <a:t>$</a:t>
            </a:r>
            <a:r>
              <a:rPr lang="en-US" altLang="zh-CN" dirty="0" smtClean="0"/>
              <a:t> </a:t>
            </a:r>
            <a:r>
              <a:rPr lang="en-US" altLang="zh-CN" dirty="0" err="1">
                <a:solidFill>
                  <a:schemeClr val="accent1"/>
                </a:solidFill>
              </a:rPr>
              <a:t>git</a:t>
            </a:r>
            <a:r>
              <a:rPr lang="en-US" altLang="zh-CN" dirty="0">
                <a:solidFill>
                  <a:schemeClr val="accent1"/>
                </a:solidFill>
              </a:rPr>
              <a:t> status</a:t>
            </a:r>
          </a:p>
          <a:p>
            <a:r>
              <a:rPr lang="en-US" altLang="zh-CN" dirty="0" smtClean="0"/>
              <a:t>     </a:t>
            </a:r>
            <a:r>
              <a:rPr lang="en-US" altLang="zh-CN" dirty="0">
                <a:solidFill>
                  <a:srgbClr val="008080"/>
                </a:solidFill>
                <a:latin typeface="+mn-ea"/>
                <a:cs typeface="Consolas" panose="020B0609020204030204" pitchFamily="49" charset="0"/>
              </a:rPr>
              <a:t> </a:t>
            </a:r>
            <a:r>
              <a:rPr lang="en-US" altLang="zh-CN" dirty="0" smtClean="0">
                <a:solidFill>
                  <a:srgbClr val="008080"/>
                </a:solidFill>
                <a:latin typeface="+mn-ea"/>
                <a:cs typeface="Consolas" panose="020B0609020204030204" pitchFamily="49" charset="0"/>
              </a:rPr>
              <a:t> $ </a:t>
            </a:r>
            <a:r>
              <a:rPr lang="en-US" altLang="zh-CN" dirty="0" err="1">
                <a:solidFill>
                  <a:schemeClr val="accent1"/>
                </a:solidFill>
              </a:rPr>
              <a:t>git</a:t>
            </a:r>
            <a:r>
              <a:rPr lang="en-US" altLang="zh-CN" dirty="0">
                <a:solidFill>
                  <a:schemeClr val="accent1"/>
                </a:solidFill>
              </a:rPr>
              <a:t> commit -m </a:t>
            </a:r>
            <a:r>
              <a:rPr lang="en-US" altLang="zh-CN" dirty="0" smtClean="0"/>
              <a:t>"add feature </a:t>
            </a:r>
            <a:r>
              <a:rPr lang="en-US" altLang="zh-CN" dirty="0" err="1" smtClean="0"/>
              <a:t>vulcan</a:t>
            </a:r>
            <a:r>
              <a:rPr lang="en-US" altLang="zh-CN" dirty="0" smtClean="0"/>
              <a:t>"	</a:t>
            </a:r>
          </a:p>
          <a:p>
            <a:r>
              <a:rPr lang="zh-CN" altLang="en-US" dirty="0" smtClean="0"/>
              <a:t>切回</a:t>
            </a:r>
            <a:r>
              <a:rPr lang="en-US" altLang="zh-CN" dirty="0" err="1" smtClean="0"/>
              <a:t>dev</a:t>
            </a:r>
            <a:r>
              <a:rPr lang="zh-CN" altLang="en-US" dirty="0" smtClean="0"/>
              <a:t>，准备合并：</a:t>
            </a:r>
            <a:endParaRPr lang="en-US" altLang="zh-CN" dirty="0" smtClean="0"/>
          </a:p>
          <a:p>
            <a:r>
              <a:rPr lang="en-US" altLang="zh-CN" dirty="0"/>
              <a:t> </a:t>
            </a:r>
            <a:r>
              <a:rPr lang="en-US" altLang="zh-CN" dirty="0" smtClean="0"/>
              <a:t>     </a:t>
            </a:r>
            <a:r>
              <a:rPr lang="en-US" altLang="zh-CN" dirty="0">
                <a:solidFill>
                  <a:srgbClr val="008080"/>
                </a:solidFill>
                <a:latin typeface="+mn-ea"/>
                <a:cs typeface="Consolas" panose="020B0609020204030204" pitchFamily="49" charset="0"/>
              </a:rPr>
              <a:t>$</a:t>
            </a:r>
            <a:r>
              <a:rPr lang="en-US" altLang="zh-CN" dirty="0" smtClean="0"/>
              <a:t> </a:t>
            </a:r>
            <a:r>
              <a:rPr lang="en-US" altLang="zh-CN" dirty="0" err="1">
                <a:solidFill>
                  <a:schemeClr val="accent1"/>
                </a:solidFill>
              </a:rPr>
              <a:t>git</a:t>
            </a:r>
            <a:r>
              <a:rPr lang="en-US" altLang="zh-CN" dirty="0">
                <a:solidFill>
                  <a:schemeClr val="accent1"/>
                </a:solidFill>
              </a:rPr>
              <a:t> checkout </a:t>
            </a:r>
            <a:r>
              <a:rPr lang="en-US" altLang="zh-CN" dirty="0" err="1" smtClean="0"/>
              <a:t>dev</a:t>
            </a:r>
            <a:endParaRPr lang="en-US" altLang="zh-CN" dirty="0" smtClean="0"/>
          </a:p>
          <a:p>
            <a:r>
              <a:rPr lang="zh-CN" altLang="en-US" dirty="0" smtClean="0"/>
              <a:t>一切顺利的话，</a:t>
            </a:r>
            <a:r>
              <a:rPr lang="en-US" altLang="zh-CN" dirty="0" smtClean="0"/>
              <a:t>feature</a:t>
            </a:r>
            <a:r>
              <a:rPr lang="zh-CN" altLang="en-US" dirty="0" smtClean="0"/>
              <a:t>分支和</a:t>
            </a:r>
            <a:r>
              <a:rPr lang="en-US" altLang="zh-CN" dirty="0" smtClean="0"/>
              <a:t>bug</a:t>
            </a:r>
            <a:r>
              <a:rPr lang="zh-CN" altLang="en-US" dirty="0" smtClean="0"/>
              <a:t>分支是类似的，合并，然后删除。</a:t>
            </a:r>
          </a:p>
          <a:p>
            <a:r>
              <a:rPr lang="zh-CN" altLang="en-US" dirty="0" smtClean="0"/>
              <a:t>但是，</a:t>
            </a:r>
          </a:p>
          <a:p>
            <a:r>
              <a:rPr lang="zh-CN" altLang="en-US" dirty="0" smtClean="0"/>
              <a:t>就在此时，接到上级命令，因经费不足，新功能必须取消！</a:t>
            </a:r>
          </a:p>
          <a:p>
            <a:r>
              <a:rPr lang="zh-CN" altLang="en-US" dirty="0" smtClean="0"/>
              <a:t>虽然白干了，但是这个分支还是必须就地销毁：</a:t>
            </a:r>
            <a:endParaRPr lang="en-US" altLang="zh-CN" dirty="0" smtClean="0"/>
          </a:p>
          <a:p>
            <a:r>
              <a:rPr lang="en-US" altLang="zh-CN" dirty="0" smtClean="0"/>
              <a:t>      </a:t>
            </a:r>
            <a:r>
              <a:rPr lang="en-US" altLang="zh-CN" dirty="0">
                <a:solidFill>
                  <a:srgbClr val="008080"/>
                </a:solidFill>
                <a:latin typeface="+mn-ea"/>
                <a:cs typeface="Consolas" panose="020B0609020204030204" pitchFamily="49" charset="0"/>
              </a:rPr>
              <a:t>$</a:t>
            </a:r>
            <a:r>
              <a:rPr lang="en-US" altLang="zh-CN" dirty="0" smtClean="0"/>
              <a:t> </a:t>
            </a:r>
            <a:r>
              <a:rPr lang="en-US" altLang="zh-CN" dirty="0" err="1">
                <a:solidFill>
                  <a:schemeClr val="accent1"/>
                </a:solidFill>
              </a:rPr>
              <a:t>git</a:t>
            </a:r>
            <a:r>
              <a:rPr lang="en-US" altLang="zh-CN" dirty="0">
                <a:solidFill>
                  <a:schemeClr val="accent1"/>
                </a:solidFill>
              </a:rPr>
              <a:t> branch -d </a:t>
            </a:r>
            <a:r>
              <a:rPr lang="en-US" altLang="zh-CN" dirty="0" smtClean="0"/>
              <a:t>feature-Vulcan</a:t>
            </a:r>
          </a:p>
          <a:p>
            <a:r>
              <a:rPr lang="zh-CN" altLang="en-US" dirty="0" smtClean="0"/>
              <a:t>销毁失败。</a:t>
            </a:r>
            <a:r>
              <a:rPr lang="en-US" altLang="zh-CN" dirty="0" err="1" smtClean="0"/>
              <a:t>Git</a:t>
            </a:r>
            <a:r>
              <a:rPr lang="zh-CN" altLang="en-US" dirty="0" smtClean="0"/>
              <a:t>友情提醒，</a:t>
            </a:r>
            <a:r>
              <a:rPr lang="en-US" altLang="zh-CN" dirty="0" smtClean="0"/>
              <a:t>feature-</a:t>
            </a:r>
            <a:r>
              <a:rPr lang="en-US" altLang="zh-CN" dirty="0" err="1" smtClean="0"/>
              <a:t>vulcan</a:t>
            </a:r>
            <a:r>
              <a:rPr lang="zh-CN" altLang="en-US" dirty="0" smtClean="0"/>
              <a:t>分支还没有被合并，如果删除，将丢失掉修改，如果要强行删除，需要使用命令</a:t>
            </a:r>
            <a:r>
              <a:rPr lang="en-US" altLang="zh-CN" dirty="0" err="1" smtClean="0"/>
              <a:t>git</a:t>
            </a:r>
            <a:r>
              <a:rPr lang="en-US" altLang="zh-CN" dirty="0" smtClean="0"/>
              <a:t> branch -D feature-</a:t>
            </a:r>
            <a:r>
              <a:rPr lang="en-US" altLang="zh-CN" dirty="0" err="1" smtClean="0"/>
              <a:t>vulcan</a:t>
            </a:r>
            <a:r>
              <a:rPr lang="zh-CN" altLang="en-US" dirty="0" smtClean="0"/>
              <a:t>。</a:t>
            </a:r>
            <a:endParaRPr lang="en-US" altLang="zh-CN" dirty="0" smtClean="0"/>
          </a:p>
          <a:p>
            <a:r>
              <a:rPr lang="en-US" altLang="zh-CN" dirty="0" smtClean="0"/>
              <a:t>      </a:t>
            </a:r>
            <a:r>
              <a:rPr lang="en-US" altLang="zh-CN" dirty="0">
                <a:solidFill>
                  <a:srgbClr val="008080"/>
                </a:solidFill>
                <a:latin typeface="+mn-ea"/>
                <a:cs typeface="Consolas" panose="020B0609020204030204" pitchFamily="49" charset="0"/>
              </a:rPr>
              <a:t>$</a:t>
            </a:r>
            <a:r>
              <a:rPr lang="en-US" altLang="zh-CN" dirty="0" smtClean="0"/>
              <a:t> </a:t>
            </a:r>
            <a:r>
              <a:rPr lang="en-US" altLang="zh-CN" dirty="0" err="1">
                <a:solidFill>
                  <a:schemeClr val="accent1"/>
                </a:solidFill>
              </a:rPr>
              <a:t>git</a:t>
            </a:r>
            <a:r>
              <a:rPr lang="en-US" altLang="zh-CN" dirty="0">
                <a:solidFill>
                  <a:schemeClr val="accent1"/>
                </a:solidFill>
              </a:rPr>
              <a:t> branch -D</a:t>
            </a:r>
            <a:r>
              <a:rPr lang="en-US" altLang="zh-CN" dirty="0" smtClean="0"/>
              <a:t> feature-</a:t>
            </a:r>
            <a:r>
              <a:rPr lang="en-US" altLang="zh-CN" dirty="0" err="1" smtClean="0"/>
              <a:t>vulcan</a:t>
            </a:r>
            <a:endParaRPr lang="zh-CN" altLang="en-US" dirty="0" smtClean="0"/>
          </a:p>
          <a:p>
            <a:endParaRPr lang="zh-CN" altLang="en-US" dirty="0" smtClean="0"/>
          </a:p>
          <a:p>
            <a:r>
              <a:rPr lang="zh-CN" altLang="en-US" dirty="0" smtClean="0"/>
              <a:t>现在我们强行删除：</a:t>
            </a:r>
            <a:endParaRPr lang="zh-CN" altLang="en-US" dirty="0"/>
          </a:p>
        </p:txBody>
      </p:sp>
    </p:spTree>
    <p:extLst>
      <p:ext uri="{BB962C8B-B14F-4D97-AF65-F5344CB8AC3E}">
        <p14:creationId xmlns:p14="http://schemas.microsoft.com/office/powerpoint/2010/main" val="34309237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99252" y="368305"/>
            <a:ext cx="1210588" cy="400110"/>
          </a:xfrm>
          <a:prstGeom prst="rect">
            <a:avLst/>
          </a:prstGeom>
        </p:spPr>
        <p:txBody>
          <a:bodyPr wrap="none">
            <a:spAutoFit/>
          </a:bodyPr>
          <a:lstStyle/>
          <a:p>
            <a:pPr algn="ctr"/>
            <a:r>
              <a:rPr lang="zh-CN" altLang="en-US" sz="2000" dirty="0" smtClean="0"/>
              <a:t>多人协作</a:t>
            </a:r>
            <a:endParaRPr lang="zh-CN" altLang="en-US" sz="2000" dirty="0"/>
          </a:p>
        </p:txBody>
      </p:sp>
      <p:sp>
        <p:nvSpPr>
          <p:cNvPr id="3" name="矩形 2"/>
          <p:cNvSpPr/>
          <p:nvPr/>
        </p:nvSpPr>
        <p:spPr>
          <a:xfrm>
            <a:off x="978568" y="856014"/>
            <a:ext cx="8582528" cy="6124754"/>
          </a:xfrm>
          <a:prstGeom prst="rect">
            <a:avLst/>
          </a:prstGeom>
        </p:spPr>
        <p:txBody>
          <a:bodyPr wrap="square">
            <a:spAutoFit/>
          </a:bodyPr>
          <a:lstStyle/>
          <a:p>
            <a:r>
              <a:rPr lang="zh-CN" altLang="en-US" sz="1600" dirty="0">
                <a:latin typeface="+mn-ea"/>
              </a:rPr>
              <a:t>当你从远程仓库克隆时，实际上</a:t>
            </a:r>
            <a:r>
              <a:rPr lang="en-US" altLang="zh-CN" sz="1600" dirty="0" err="1">
                <a:latin typeface="+mn-ea"/>
              </a:rPr>
              <a:t>Git</a:t>
            </a:r>
            <a:r>
              <a:rPr lang="zh-CN" altLang="en-US" sz="1600" dirty="0">
                <a:latin typeface="+mn-ea"/>
              </a:rPr>
              <a:t>自动把本地的</a:t>
            </a:r>
            <a:r>
              <a:rPr lang="en-US" altLang="zh-CN" sz="1600" dirty="0">
                <a:latin typeface="+mn-ea"/>
              </a:rPr>
              <a:t>master</a:t>
            </a:r>
            <a:r>
              <a:rPr lang="zh-CN" altLang="en-US" sz="1600" dirty="0">
                <a:latin typeface="+mn-ea"/>
              </a:rPr>
              <a:t>分支和远程的</a:t>
            </a:r>
            <a:r>
              <a:rPr lang="en-US" altLang="zh-CN" sz="1600" dirty="0">
                <a:latin typeface="+mn-ea"/>
              </a:rPr>
              <a:t>master</a:t>
            </a:r>
            <a:r>
              <a:rPr lang="zh-CN" altLang="en-US" sz="1600" dirty="0">
                <a:latin typeface="+mn-ea"/>
              </a:rPr>
              <a:t>分支对应起来了，并且，远程仓库的默认名称是</a:t>
            </a:r>
            <a:r>
              <a:rPr lang="en-US" altLang="zh-CN" sz="1600" dirty="0">
                <a:latin typeface="+mn-ea"/>
              </a:rPr>
              <a:t>origin</a:t>
            </a:r>
            <a:r>
              <a:rPr lang="zh-CN" altLang="en-US" sz="1600" dirty="0" smtClean="0">
                <a:latin typeface="+mn-ea"/>
              </a:rPr>
              <a:t>。</a:t>
            </a:r>
            <a:endParaRPr lang="en-US" altLang="zh-CN" sz="1600" dirty="0" smtClean="0">
              <a:latin typeface="+mn-ea"/>
            </a:endParaRPr>
          </a:p>
          <a:p>
            <a:r>
              <a:rPr lang="zh-CN" altLang="en-US" sz="1600" dirty="0">
                <a:latin typeface="+mn-ea"/>
              </a:rPr>
              <a:t>要查看远程库的信息，用</a:t>
            </a:r>
            <a:r>
              <a:rPr lang="en-US" altLang="zh-CN" sz="1600" dirty="0" err="1">
                <a:latin typeface="+mn-ea"/>
              </a:rPr>
              <a:t>git</a:t>
            </a:r>
            <a:r>
              <a:rPr lang="en-US" altLang="zh-CN" sz="1600" dirty="0">
                <a:latin typeface="+mn-ea"/>
              </a:rPr>
              <a:t> remote</a:t>
            </a:r>
            <a:r>
              <a:rPr lang="zh-CN" altLang="en-US" sz="1600" dirty="0" smtClean="0">
                <a:latin typeface="+mn-ea"/>
              </a:rPr>
              <a:t>：</a:t>
            </a:r>
            <a:endParaRPr lang="en-US" altLang="zh-CN" sz="1600" dirty="0" smtClean="0">
              <a:latin typeface="+mn-ea"/>
            </a:endParaRPr>
          </a:p>
          <a:p>
            <a:r>
              <a:rPr lang="en-US" altLang="zh-CN" sz="1600" dirty="0" smtClean="0">
                <a:latin typeface="+mn-ea"/>
              </a:rPr>
              <a:t>	</a:t>
            </a:r>
            <a:r>
              <a:rPr lang="en-US" altLang="zh-CN" dirty="0">
                <a:solidFill>
                  <a:srgbClr val="008080"/>
                </a:solidFill>
                <a:latin typeface="+mn-ea"/>
                <a:cs typeface="Consolas" panose="020B0609020204030204" pitchFamily="49" charset="0"/>
              </a:rPr>
              <a:t>$</a:t>
            </a:r>
            <a:r>
              <a:rPr lang="en-US" altLang="zh-CN" sz="1600" dirty="0" smtClean="0">
                <a:latin typeface="+mn-ea"/>
              </a:rPr>
              <a:t> </a:t>
            </a:r>
            <a:r>
              <a:rPr lang="en-US" altLang="zh-CN" sz="1600" dirty="0" err="1">
                <a:solidFill>
                  <a:schemeClr val="accent1"/>
                </a:solidFill>
                <a:latin typeface="+mn-ea"/>
              </a:rPr>
              <a:t>git</a:t>
            </a:r>
            <a:r>
              <a:rPr lang="en-US" altLang="zh-CN" sz="1600" dirty="0">
                <a:solidFill>
                  <a:schemeClr val="accent1"/>
                </a:solidFill>
                <a:latin typeface="+mn-ea"/>
              </a:rPr>
              <a:t> remote</a:t>
            </a:r>
          </a:p>
          <a:p>
            <a:r>
              <a:rPr lang="en-US" altLang="zh-CN" sz="1600" dirty="0" smtClean="0">
                <a:latin typeface="+mn-ea"/>
              </a:rPr>
              <a:t>	origin</a:t>
            </a:r>
          </a:p>
          <a:p>
            <a:r>
              <a:rPr lang="zh-CN" altLang="en-US" sz="1600" dirty="0">
                <a:latin typeface="+mn-ea"/>
              </a:rPr>
              <a:t>或者，用</a:t>
            </a:r>
            <a:r>
              <a:rPr lang="en-US" altLang="zh-CN" sz="1600" dirty="0" err="1">
                <a:latin typeface="+mn-ea"/>
              </a:rPr>
              <a:t>git</a:t>
            </a:r>
            <a:r>
              <a:rPr lang="en-US" altLang="zh-CN" sz="1600" dirty="0">
                <a:latin typeface="+mn-ea"/>
              </a:rPr>
              <a:t> remote -v</a:t>
            </a:r>
            <a:r>
              <a:rPr lang="zh-CN" altLang="en-US" sz="1600" dirty="0">
                <a:latin typeface="+mn-ea"/>
              </a:rPr>
              <a:t>显示更详细的信息</a:t>
            </a:r>
            <a:r>
              <a:rPr lang="zh-CN" altLang="en-US" sz="1600" dirty="0" smtClean="0">
                <a:latin typeface="+mn-ea"/>
              </a:rPr>
              <a:t>：</a:t>
            </a:r>
            <a:endParaRPr lang="en-US" altLang="zh-CN" sz="1600" dirty="0" smtClean="0">
              <a:latin typeface="+mn-ea"/>
            </a:endParaRPr>
          </a:p>
          <a:p>
            <a:r>
              <a:rPr lang="en-US" altLang="zh-CN" dirty="0" smtClean="0">
                <a:solidFill>
                  <a:srgbClr val="008080"/>
                </a:solidFill>
                <a:latin typeface="+mn-ea"/>
                <a:cs typeface="Consolas" panose="020B0609020204030204" pitchFamily="49" charset="0"/>
              </a:rPr>
              <a:t>	$ </a:t>
            </a:r>
            <a:r>
              <a:rPr lang="en-US" altLang="zh-CN" sz="1600" dirty="0" err="1">
                <a:solidFill>
                  <a:schemeClr val="accent1"/>
                </a:solidFill>
                <a:latin typeface="+mn-ea"/>
              </a:rPr>
              <a:t>git</a:t>
            </a:r>
            <a:r>
              <a:rPr lang="en-US" altLang="zh-CN" sz="1600" dirty="0">
                <a:solidFill>
                  <a:schemeClr val="accent1"/>
                </a:solidFill>
                <a:latin typeface="+mn-ea"/>
              </a:rPr>
              <a:t> remote -v</a:t>
            </a:r>
          </a:p>
          <a:p>
            <a:r>
              <a:rPr lang="en-US" altLang="zh-CN" sz="1600" dirty="0">
                <a:latin typeface="+mn-ea"/>
              </a:rPr>
              <a:t>origin </a:t>
            </a:r>
            <a:r>
              <a:rPr lang="en-US" altLang="zh-CN" sz="1600" dirty="0">
                <a:hlinkClick r:id="rId2"/>
              </a:rPr>
              <a:t>https://</a:t>
            </a:r>
            <a:r>
              <a:rPr lang="en-US" altLang="zh-CN" sz="1600" dirty="0" smtClean="0">
                <a:hlinkClick r:id="rId2"/>
              </a:rPr>
              <a:t>m52099mGitHub/gitskills.git</a:t>
            </a:r>
            <a:r>
              <a:rPr lang="en-US" altLang="zh-CN" sz="1600" dirty="0" smtClean="0">
                <a:latin typeface="+mn-ea"/>
              </a:rPr>
              <a:t>(fetch</a:t>
            </a:r>
            <a:r>
              <a:rPr lang="en-US" altLang="zh-CN" sz="1600" dirty="0">
                <a:latin typeface="+mn-ea"/>
              </a:rPr>
              <a:t>)</a:t>
            </a:r>
          </a:p>
          <a:p>
            <a:r>
              <a:rPr lang="en-US" altLang="zh-CN" sz="1600" dirty="0">
                <a:latin typeface="+mn-ea"/>
              </a:rPr>
              <a:t>origin  </a:t>
            </a:r>
            <a:r>
              <a:rPr lang="en-US" altLang="zh-CN" sz="1600" dirty="0">
                <a:hlinkClick r:id="rId2"/>
              </a:rPr>
              <a:t>https://</a:t>
            </a:r>
            <a:r>
              <a:rPr lang="en-US" altLang="zh-CN" sz="1600" dirty="0" smtClean="0">
                <a:hlinkClick r:id="rId2"/>
              </a:rPr>
              <a:t>m52099mGitHub/gitskills.git</a:t>
            </a:r>
            <a:r>
              <a:rPr lang="en-US" altLang="zh-CN" sz="1600" dirty="0" smtClean="0">
                <a:latin typeface="+mn-ea"/>
              </a:rPr>
              <a:t>(push)</a:t>
            </a:r>
          </a:p>
          <a:p>
            <a:r>
              <a:rPr lang="zh-CN" altLang="en-US" sz="1600" dirty="0">
                <a:latin typeface="+mn-ea"/>
              </a:rPr>
              <a:t>上面显示了可以抓取和推送的</a:t>
            </a:r>
            <a:r>
              <a:rPr lang="en-US" altLang="zh-CN" sz="1600" dirty="0">
                <a:latin typeface="+mn-ea"/>
              </a:rPr>
              <a:t>origin</a:t>
            </a:r>
            <a:r>
              <a:rPr lang="zh-CN" altLang="en-US" sz="1600" dirty="0">
                <a:latin typeface="+mn-ea"/>
              </a:rPr>
              <a:t>的地址。如果没有推送权限，就看不到</a:t>
            </a:r>
            <a:r>
              <a:rPr lang="en-US" altLang="zh-CN" sz="1600" dirty="0">
                <a:latin typeface="+mn-ea"/>
              </a:rPr>
              <a:t>push</a:t>
            </a:r>
            <a:r>
              <a:rPr lang="zh-CN" altLang="en-US" sz="1600" dirty="0">
                <a:latin typeface="+mn-ea"/>
              </a:rPr>
              <a:t>的地址</a:t>
            </a:r>
            <a:r>
              <a:rPr lang="zh-CN" altLang="en-US" sz="1600" dirty="0" smtClean="0">
                <a:latin typeface="+mn-ea"/>
              </a:rPr>
              <a:t>。</a:t>
            </a:r>
            <a:endParaRPr lang="en-US" altLang="zh-CN" sz="1600" dirty="0" smtClean="0">
              <a:latin typeface="+mn-ea"/>
            </a:endParaRPr>
          </a:p>
          <a:p>
            <a:pPr algn="ctr"/>
            <a:r>
              <a:rPr lang="zh-CN" altLang="en-US" sz="1600" dirty="0"/>
              <a:t>推送分支</a:t>
            </a:r>
          </a:p>
          <a:p>
            <a:r>
              <a:rPr lang="zh-CN" altLang="en-US" sz="1600" dirty="0">
                <a:latin typeface="+mn-ea"/>
              </a:rPr>
              <a:t>推送分支，就是把该分支上的所有本地提交推送到远程库。推送时，要指定本地分支，这样，</a:t>
            </a:r>
            <a:r>
              <a:rPr lang="en-US" altLang="zh-CN" sz="1600" dirty="0" err="1">
                <a:latin typeface="+mn-ea"/>
              </a:rPr>
              <a:t>Git</a:t>
            </a:r>
            <a:r>
              <a:rPr lang="zh-CN" altLang="en-US" sz="1600" dirty="0">
                <a:latin typeface="+mn-ea"/>
              </a:rPr>
              <a:t>就会把该分支推送到远程库对应的远程分支上：</a:t>
            </a:r>
            <a:endParaRPr lang="en-US" altLang="zh-CN" sz="1600" dirty="0">
              <a:latin typeface="+mn-ea"/>
            </a:endParaRPr>
          </a:p>
          <a:p>
            <a:r>
              <a:rPr lang="en-US" altLang="zh-CN" dirty="0" smtClean="0">
                <a:solidFill>
                  <a:srgbClr val="008080"/>
                </a:solidFill>
                <a:latin typeface="+mn-ea"/>
                <a:cs typeface="Consolas" panose="020B0609020204030204" pitchFamily="49" charset="0"/>
              </a:rPr>
              <a:t>	$</a:t>
            </a:r>
            <a:r>
              <a:rPr lang="en-US" altLang="zh-CN" sz="1600" dirty="0" smtClean="0">
                <a:latin typeface="+mn-ea"/>
              </a:rPr>
              <a:t> </a:t>
            </a:r>
            <a:r>
              <a:rPr lang="en-US" altLang="zh-CN" sz="1600" dirty="0" err="1">
                <a:solidFill>
                  <a:schemeClr val="accent1"/>
                </a:solidFill>
                <a:latin typeface="+mn-ea"/>
              </a:rPr>
              <a:t>git</a:t>
            </a:r>
            <a:r>
              <a:rPr lang="en-US" altLang="zh-CN" sz="1600" dirty="0">
                <a:solidFill>
                  <a:schemeClr val="accent1"/>
                </a:solidFill>
                <a:latin typeface="+mn-ea"/>
              </a:rPr>
              <a:t> push origin master</a:t>
            </a:r>
          </a:p>
          <a:p>
            <a:r>
              <a:rPr lang="zh-CN" altLang="en-US" sz="1600" dirty="0">
                <a:latin typeface="+mn-ea"/>
              </a:rPr>
              <a:t>如果要推送其他分支，</a:t>
            </a:r>
            <a:r>
              <a:rPr lang="zh-CN" altLang="en-US" sz="1600" dirty="0" smtClean="0">
                <a:latin typeface="+mn-ea"/>
              </a:rPr>
              <a:t>比如</a:t>
            </a:r>
            <a:r>
              <a:rPr lang="en-US" altLang="zh-CN" sz="1600" dirty="0" err="1" smtClean="0">
                <a:solidFill>
                  <a:schemeClr val="accent1"/>
                </a:solidFill>
                <a:latin typeface="+mn-ea"/>
              </a:rPr>
              <a:t>otherBranch</a:t>
            </a:r>
            <a:r>
              <a:rPr lang="zh-CN" altLang="en-US" sz="1600" dirty="0" smtClean="0">
                <a:latin typeface="+mn-ea"/>
              </a:rPr>
              <a:t>，</a:t>
            </a:r>
            <a:r>
              <a:rPr lang="zh-CN" altLang="en-US" sz="1600" dirty="0">
                <a:latin typeface="+mn-ea"/>
              </a:rPr>
              <a:t>就改成</a:t>
            </a:r>
            <a:endParaRPr lang="en-US" altLang="zh-CN" sz="1600" dirty="0">
              <a:latin typeface="+mn-ea"/>
            </a:endParaRPr>
          </a:p>
          <a:p>
            <a:r>
              <a:rPr lang="en-US" altLang="zh-CN" dirty="0" smtClean="0">
                <a:solidFill>
                  <a:srgbClr val="008080"/>
                </a:solidFill>
                <a:latin typeface="+mn-ea"/>
                <a:cs typeface="Consolas" panose="020B0609020204030204" pitchFamily="49" charset="0"/>
              </a:rPr>
              <a:t>	$</a:t>
            </a:r>
            <a:r>
              <a:rPr lang="en-US" altLang="zh-CN" sz="1600" dirty="0" smtClean="0">
                <a:latin typeface="+mn-ea"/>
              </a:rPr>
              <a:t> </a:t>
            </a:r>
            <a:r>
              <a:rPr lang="en-US" altLang="zh-CN" sz="1600" dirty="0" err="1">
                <a:solidFill>
                  <a:schemeClr val="accent1"/>
                </a:solidFill>
                <a:latin typeface="+mn-ea"/>
              </a:rPr>
              <a:t>git</a:t>
            </a:r>
            <a:r>
              <a:rPr lang="en-US" altLang="zh-CN" sz="1600" dirty="0">
                <a:solidFill>
                  <a:schemeClr val="accent1"/>
                </a:solidFill>
                <a:latin typeface="+mn-ea"/>
              </a:rPr>
              <a:t> push origin </a:t>
            </a:r>
            <a:r>
              <a:rPr lang="en-US" altLang="zh-CN" sz="1600" dirty="0" err="1" smtClean="0">
                <a:solidFill>
                  <a:schemeClr val="accent1"/>
                </a:solidFill>
                <a:latin typeface="+mn-ea"/>
              </a:rPr>
              <a:t>otherBranch</a:t>
            </a:r>
            <a:endParaRPr lang="en-US" altLang="zh-CN" sz="1600" dirty="0">
              <a:solidFill>
                <a:schemeClr val="accent1"/>
              </a:solidFill>
              <a:latin typeface="+mn-ea"/>
            </a:endParaRPr>
          </a:p>
          <a:p>
            <a:r>
              <a:rPr lang="zh-CN" altLang="en-US" sz="1600" dirty="0">
                <a:latin typeface="+mn-ea"/>
              </a:rPr>
              <a:t>但是，并不是一定要把本地分支往远程推送，那么，哪些分支需要推送，哪些不需要呢？</a:t>
            </a:r>
          </a:p>
          <a:p>
            <a:r>
              <a:rPr lang="en-US" altLang="zh-CN" sz="1600" dirty="0">
                <a:latin typeface="+mn-ea"/>
              </a:rPr>
              <a:t>master</a:t>
            </a:r>
            <a:r>
              <a:rPr lang="zh-CN" altLang="en-US" sz="1600" dirty="0">
                <a:latin typeface="+mn-ea"/>
              </a:rPr>
              <a:t>分支是主分支，因此要时刻与远程同步；</a:t>
            </a:r>
          </a:p>
          <a:p>
            <a:r>
              <a:rPr lang="en-US" altLang="zh-CN" sz="1600" dirty="0" err="1" smtClean="0">
                <a:solidFill>
                  <a:schemeClr val="accent1"/>
                </a:solidFill>
                <a:latin typeface="+mn-ea"/>
              </a:rPr>
              <a:t>otherBranch</a:t>
            </a:r>
            <a:r>
              <a:rPr lang="zh-CN" altLang="en-US" sz="1600" dirty="0" smtClean="0">
                <a:latin typeface="+mn-ea"/>
              </a:rPr>
              <a:t>分支</a:t>
            </a:r>
            <a:r>
              <a:rPr lang="zh-CN" altLang="en-US" sz="1600" dirty="0">
                <a:latin typeface="+mn-ea"/>
              </a:rPr>
              <a:t>是开发分支，团队所有成员都需要在上面工作，所以也需要与远程同步；</a:t>
            </a:r>
          </a:p>
          <a:p>
            <a:r>
              <a:rPr lang="en-US" altLang="zh-CN" sz="1600" dirty="0">
                <a:latin typeface="+mn-ea"/>
              </a:rPr>
              <a:t>bug</a:t>
            </a:r>
            <a:r>
              <a:rPr lang="zh-CN" altLang="en-US" sz="1600" dirty="0">
                <a:latin typeface="+mn-ea"/>
              </a:rPr>
              <a:t>分支只用于在本地修复</a:t>
            </a:r>
            <a:r>
              <a:rPr lang="en-US" altLang="zh-CN" sz="1600" dirty="0">
                <a:latin typeface="+mn-ea"/>
              </a:rPr>
              <a:t>bug</a:t>
            </a:r>
            <a:r>
              <a:rPr lang="zh-CN" altLang="en-US" sz="1600" dirty="0">
                <a:latin typeface="+mn-ea"/>
              </a:rPr>
              <a:t>，就没必要推到远程了，除非老板要看看你每周到底修复了几个</a:t>
            </a:r>
            <a:r>
              <a:rPr lang="en-US" altLang="zh-CN" sz="1600" dirty="0">
                <a:latin typeface="+mn-ea"/>
              </a:rPr>
              <a:t>bug</a:t>
            </a:r>
            <a:r>
              <a:rPr lang="zh-CN" altLang="en-US" sz="1600" dirty="0">
                <a:latin typeface="+mn-ea"/>
              </a:rPr>
              <a:t>；</a:t>
            </a:r>
          </a:p>
          <a:p>
            <a:r>
              <a:rPr lang="en-US" altLang="zh-CN" sz="1600" dirty="0">
                <a:latin typeface="+mn-ea"/>
              </a:rPr>
              <a:t>feature</a:t>
            </a:r>
            <a:r>
              <a:rPr lang="zh-CN" altLang="en-US" sz="1600" dirty="0">
                <a:latin typeface="+mn-ea"/>
              </a:rPr>
              <a:t>分支是否推到远程，取决于你是否和你的小伙伴合作在上面开发。</a:t>
            </a:r>
          </a:p>
          <a:p>
            <a:r>
              <a:rPr lang="zh-CN" altLang="en-US" sz="1600" dirty="0">
                <a:latin typeface="+mn-ea"/>
              </a:rPr>
              <a:t>总之，就是在</a:t>
            </a:r>
            <a:r>
              <a:rPr lang="en-US" altLang="zh-CN" sz="1600" dirty="0" err="1">
                <a:latin typeface="+mn-ea"/>
              </a:rPr>
              <a:t>Git</a:t>
            </a:r>
            <a:r>
              <a:rPr lang="zh-CN" altLang="en-US" sz="1600" dirty="0">
                <a:latin typeface="+mn-ea"/>
              </a:rPr>
              <a:t>中，分支完全可以在本地自己藏着玩，是否推送，视你的心情而定！</a:t>
            </a:r>
          </a:p>
          <a:p>
            <a:endParaRPr lang="zh-CN" altLang="en-US" sz="1600" dirty="0">
              <a:latin typeface="+mn-ea"/>
            </a:endParaRPr>
          </a:p>
        </p:txBody>
      </p:sp>
    </p:spTree>
    <p:extLst>
      <p:ext uri="{BB962C8B-B14F-4D97-AF65-F5344CB8AC3E}">
        <p14:creationId xmlns:p14="http://schemas.microsoft.com/office/powerpoint/2010/main" val="17547844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076781" y="244461"/>
            <a:ext cx="1210588" cy="400110"/>
          </a:xfrm>
          <a:prstGeom prst="rect">
            <a:avLst/>
          </a:prstGeom>
        </p:spPr>
        <p:txBody>
          <a:bodyPr wrap="none">
            <a:spAutoFit/>
          </a:bodyPr>
          <a:lstStyle/>
          <a:p>
            <a:r>
              <a:rPr lang="zh-CN" altLang="en-US" sz="2000" dirty="0">
                <a:latin typeface="+mn-ea"/>
              </a:rPr>
              <a:t>抓取分支</a:t>
            </a:r>
          </a:p>
        </p:txBody>
      </p:sp>
      <p:sp>
        <p:nvSpPr>
          <p:cNvPr id="3" name="矩形 2"/>
          <p:cNvSpPr/>
          <p:nvPr/>
        </p:nvSpPr>
        <p:spPr>
          <a:xfrm>
            <a:off x="1326643" y="803247"/>
            <a:ext cx="9437610" cy="5355312"/>
          </a:xfrm>
          <a:prstGeom prst="rect">
            <a:avLst/>
          </a:prstGeom>
        </p:spPr>
        <p:txBody>
          <a:bodyPr wrap="square">
            <a:spAutoFit/>
          </a:bodyPr>
          <a:lstStyle/>
          <a:p>
            <a:r>
              <a:rPr lang="zh-CN" altLang="en-US" dirty="0"/>
              <a:t>多人协作时，大家都会往</a:t>
            </a:r>
            <a:r>
              <a:rPr lang="en-US" altLang="zh-CN" dirty="0"/>
              <a:t>master</a:t>
            </a:r>
            <a:r>
              <a:rPr lang="zh-CN" altLang="en-US" dirty="0" smtClean="0"/>
              <a:t>和</a:t>
            </a:r>
            <a:r>
              <a:rPr lang="en-US" altLang="zh-CN" dirty="0" err="1" smtClean="0"/>
              <a:t>otherBranch</a:t>
            </a:r>
            <a:r>
              <a:rPr lang="zh-CN" altLang="en-US" dirty="0" smtClean="0"/>
              <a:t>分支</a:t>
            </a:r>
            <a:r>
              <a:rPr lang="zh-CN" altLang="en-US" dirty="0"/>
              <a:t>上推送各自的修改</a:t>
            </a:r>
            <a:r>
              <a:rPr lang="zh-CN" altLang="en-US" dirty="0" smtClean="0"/>
              <a:t>。</a:t>
            </a:r>
            <a:endParaRPr lang="zh-CN" altLang="en-US" dirty="0"/>
          </a:p>
          <a:p>
            <a:r>
              <a:rPr lang="zh-CN" altLang="en-US" dirty="0"/>
              <a:t>现在，模拟一个你的小伙伴，可以在另一台电脑（注意要把</a:t>
            </a:r>
            <a:r>
              <a:rPr lang="en-US" altLang="zh-CN" dirty="0"/>
              <a:t>SSH Key</a:t>
            </a:r>
            <a:r>
              <a:rPr lang="zh-CN" altLang="en-US" dirty="0"/>
              <a:t>添加到</a:t>
            </a:r>
            <a:r>
              <a:rPr lang="en-US" altLang="zh-CN" dirty="0" err="1"/>
              <a:t>GitHub</a:t>
            </a:r>
            <a:r>
              <a:rPr lang="zh-CN" altLang="en-US" dirty="0"/>
              <a:t>）或者同一台电脑的另一个目录下克隆</a:t>
            </a:r>
            <a:r>
              <a:rPr lang="zh-CN" altLang="en-US" dirty="0" smtClean="0"/>
              <a:t>：</a:t>
            </a:r>
            <a:endParaRPr lang="en-US" altLang="zh-CN" dirty="0" smtClean="0"/>
          </a:p>
          <a:p>
            <a:r>
              <a:rPr lang="en-US" altLang="zh-CN" dirty="0" smtClean="0">
                <a:solidFill>
                  <a:srgbClr val="008080"/>
                </a:solidFill>
                <a:latin typeface="+mn-ea"/>
                <a:cs typeface="Consolas" panose="020B0609020204030204" pitchFamily="49" charset="0"/>
              </a:rPr>
              <a:t>	$</a:t>
            </a:r>
            <a:r>
              <a:rPr lang="en-US" altLang="zh-CN" dirty="0" smtClean="0"/>
              <a:t> </a:t>
            </a:r>
            <a:r>
              <a:rPr lang="en-US" altLang="zh-CN" sz="1600" dirty="0" err="1">
                <a:solidFill>
                  <a:schemeClr val="accent1"/>
                </a:solidFill>
                <a:latin typeface="+mn-ea"/>
              </a:rPr>
              <a:t>git</a:t>
            </a:r>
            <a:r>
              <a:rPr lang="en-US" altLang="zh-CN" sz="1600" dirty="0">
                <a:solidFill>
                  <a:schemeClr val="accent1"/>
                </a:solidFill>
                <a:latin typeface="+mn-ea"/>
              </a:rPr>
              <a:t> clone </a:t>
            </a:r>
            <a:r>
              <a:rPr lang="en-US" altLang="zh-CN" dirty="0" smtClean="0">
                <a:hlinkClick r:id="rId2"/>
              </a:rPr>
              <a:t>https://m52099mGitHub/gitskills.git</a:t>
            </a:r>
            <a:endParaRPr lang="en-US" altLang="zh-CN" dirty="0" smtClean="0"/>
          </a:p>
          <a:p>
            <a:r>
              <a:rPr lang="zh-CN" altLang="en-US" dirty="0"/>
              <a:t>当你的小伙伴从远程库</a:t>
            </a:r>
            <a:r>
              <a:rPr lang="en-US" altLang="zh-CN" dirty="0"/>
              <a:t>clone</a:t>
            </a:r>
            <a:r>
              <a:rPr lang="zh-CN" altLang="en-US" dirty="0"/>
              <a:t>时，默认情况下，你的小伙伴只能看到本地的</a:t>
            </a:r>
            <a:r>
              <a:rPr lang="en-US" altLang="zh-CN" dirty="0"/>
              <a:t>master</a:t>
            </a:r>
            <a:r>
              <a:rPr lang="zh-CN" altLang="en-US" dirty="0"/>
              <a:t>分支。不信可以用</a:t>
            </a:r>
            <a:r>
              <a:rPr lang="en-US" altLang="zh-CN" dirty="0" err="1"/>
              <a:t>git</a:t>
            </a:r>
            <a:r>
              <a:rPr lang="en-US" altLang="zh-CN" dirty="0"/>
              <a:t> branch</a:t>
            </a:r>
            <a:r>
              <a:rPr lang="zh-CN" altLang="en-US" dirty="0"/>
              <a:t>命令看看：</a:t>
            </a:r>
            <a:endParaRPr lang="en-US" altLang="zh-CN" dirty="0"/>
          </a:p>
          <a:p>
            <a:r>
              <a:rPr lang="en-US" altLang="zh-CN" dirty="0" smtClean="0">
                <a:solidFill>
                  <a:srgbClr val="008080"/>
                </a:solidFill>
                <a:latin typeface="+mn-ea"/>
                <a:cs typeface="Consolas" panose="020B0609020204030204" pitchFamily="49" charset="0"/>
              </a:rPr>
              <a:t>	$</a:t>
            </a:r>
            <a:r>
              <a:rPr lang="en-US" altLang="zh-CN" dirty="0" smtClean="0"/>
              <a:t> </a:t>
            </a:r>
            <a:r>
              <a:rPr lang="en-US" altLang="zh-CN" sz="1600" dirty="0" err="1">
                <a:solidFill>
                  <a:schemeClr val="accent1"/>
                </a:solidFill>
                <a:latin typeface="+mn-ea"/>
              </a:rPr>
              <a:t>git</a:t>
            </a:r>
            <a:r>
              <a:rPr lang="en-US" altLang="zh-CN" sz="1600" dirty="0">
                <a:solidFill>
                  <a:schemeClr val="accent1"/>
                </a:solidFill>
                <a:latin typeface="+mn-ea"/>
              </a:rPr>
              <a:t> branch</a:t>
            </a:r>
          </a:p>
          <a:p>
            <a:pPr marL="285750" indent="-285750">
              <a:buFont typeface="Arial" panose="020B0604020202020204" pitchFamily="34" charset="0"/>
              <a:buChar char="•"/>
            </a:pPr>
            <a:r>
              <a:rPr lang="en-US" altLang="zh-CN" dirty="0" smtClean="0"/>
              <a:t>Master</a:t>
            </a:r>
          </a:p>
          <a:p>
            <a:r>
              <a:rPr lang="zh-CN" altLang="en-US" dirty="0"/>
              <a:t>现在，你的小伙伴要</a:t>
            </a:r>
            <a:r>
              <a:rPr lang="zh-CN" altLang="en-US" dirty="0" smtClean="0"/>
              <a:t>在</a:t>
            </a:r>
            <a:r>
              <a:rPr lang="en-US" altLang="zh-CN" dirty="0" err="1"/>
              <a:t>otherBranch</a:t>
            </a:r>
            <a:r>
              <a:rPr lang="zh-CN" altLang="en-US" dirty="0" smtClean="0"/>
              <a:t>分支</a:t>
            </a:r>
            <a:r>
              <a:rPr lang="zh-CN" altLang="en-US" dirty="0"/>
              <a:t>上开发，就必须创建远程</a:t>
            </a:r>
            <a:r>
              <a:rPr lang="en-US" altLang="zh-CN" dirty="0"/>
              <a:t>origin</a:t>
            </a:r>
            <a:r>
              <a:rPr lang="zh-CN" altLang="en-US" dirty="0" smtClean="0"/>
              <a:t>的</a:t>
            </a:r>
            <a:r>
              <a:rPr lang="en-US" altLang="zh-CN" dirty="0" err="1"/>
              <a:t>otherBranch</a:t>
            </a:r>
            <a:r>
              <a:rPr lang="zh-CN" altLang="en-US" dirty="0" smtClean="0"/>
              <a:t>分支</a:t>
            </a:r>
            <a:r>
              <a:rPr lang="zh-CN" altLang="en-US" dirty="0"/>
              <a:t>到本地，于是他用这个命令创建</a:t>
            </a:r>
            <a:r>
              <a:rPr lang="zh-CN" altLang="en-US" dirty="0" smtClean="0"/>
              <a:t>本地</a:t>
            </a:r>
            <a:r>
              <a:rPr lang="en-US" altLang="zh-CN" dirty="0" err="1"/>
              <a:t>otherBranch</a:t>
            </a:r>
            <a:r>
              <a:rPr lang="zh-CN" altLang="en-US" dirty="0" smtClean="0"/>
              <a:t>分支：</a:t>
            </a:r>
            <a:endParaRPr lang="en-US" altLang="zh-CN" dirty="0" smtClean="0"/>
          </a:p>
          <a:p>
            <a:r>
              <a:rPr lang="en-US" altLang="zh-CN" dirty="0" smtClean="0">
                <a:solidFill>
                  <a:srgbClr val="008080"/>
                </a:solidFill>
                <a:latin typeface="+mn-ea"/>
                <a:cs typeface="Consolas" panose="020B0609020204030204" pitchFamily="49" charset="0"/>
              </a:rPr>
              <a:t>	$</a:t>
            </a:r>
            <a:r>
              <a:rPr lang="en-US" altLang="zh-CN" dirty="0" smtClean="0"/>
              <a:t> </a:t>
            </a:r>
            <a:r>
              <a:rPr lang="en-US" altLang="zh-CN" sz="1600" dirty="0" err="1">
                <a:solidFill>
                  <a:schemeClr val="accent1"/>
                </a:solidFill>
                <a:latin typeface="+mn-ea"/>
              </a:rPr>
              <a:t>git</a:t>
            </a:r>
            <a:r>
              <a:rPr lang="en-US" altLang="zh-CN" sz="1600" dirty="0">
                <a:solidFill>
                  <a:schemeClr val="accent1"/>
                </a:solidFill>
                <a:latin typeface="+mn-ea"/>
              </a:rPr>
              <a:t> checkout -</a:t>
            </a:r>
            <a:r>
              <a:rPr lang="en-US" altLang="zh-CN" sz="1600" dirty="0">
                <a:solidFill>
                  <a:schemeClr val="accent1"/>
                </a:solidFill>
                <a:latin typeface="+mn-ea"/>
              </a:rPr>
              <a:t>b</a:t>
            </a:r>
            <a:r>
              <a:rPr lang="en-US" altLang="zh-CN" sz="1600" dirty="0">
                <a:solidFill>
                  <a:schemeClr val="accent1"/>
                </a:solidFill>
                <a:latin typeface="+mn-ea"/>
              </a:rPr>
              <a:t> </a:t>
            </a:r>
            <a:r>
              <a:rPr lang="en-US" altLang="zh-CN" sz="1600" dirty="0" err="1">
                <a:solidFill>
                  <a:schemeClr val="accent1"/>
                </a:solidFill>
                <a:latin typeface="+mn-ea"/>
              </a:rPr>
              <a:t>otherBranch</a:t>
            </a:r>
            <a:r>
              <a:rPr lang="en-US" altLang="zh-CN" sz="1600" dirty="0">
                <a:solidFill>
                  <a:schemeClr val="accent1"/>
                </a:solidFill>
                <a:latin typeface="+mn-ea"/>
              </a:rPr>
              <a:t> </a:t>
            </a:r>
            <a:r>
              <a:rPr lang="en-US" altLang="zh-CN" sz="1600" dirty="0">
                <a:solidFill>
                  <a:schemeClr val="accent1"/>
                </a:solidFill>
                <a:latin typeface="+mn-ea"/>
              </a:rPr>
              <a:t>origin/</a:t>
            </a:r>
            <a:r>
              <a:rPr lang="en-US" altLang="zh-CN" sz="1600" dirty="0">
                <a:solidFill>
                  <a:schemeClr val="accent1"/>
                </a:solidFill>
                <a:latin typeface="+mn-ea"/>
              </a:rPr>
              <a:t> </a:t>
            </a:r>
            <a:r>
              <a:rPr lang="en-US" altLang="zh-CN" sz="1600" dirty="0" err="1">
                <a:solidFill>
                  <a:schemeClr val="accent1"/>
                </a:solidFill>
                <a:latin typeface="+mn-ea"/>
              </a:rPr>
              <a:t>otherBranch</a:t>
            </a:r>
            <a:endParaRPr lang="en-US" altLang="zh-CN" sz="1600" dirty="0">
              <a:solidFill>
                <a:schemeClr val="accent1"/>
              </a:solidFill>
              <a:latin typeface="+mn-ea"/>
            </a:endParaRPr>
          </a:p>
          <a:p>
            <a:r>
              <a:rPr lang="zh-CN" altLang="en-US" dirty="0"/>
              <a:t>现在，他就可以在</a:t>
            </a:r>
            <a:r>
              <a:rPr lang="en-US" altLang="zh-CN" dirty="0" err="1"/>
              <a:t>dev</a:t>
            </a:r>
            <a:r>
              <a:rPr lang="zh-CN" altLang="en-US" dirty="0"/>
              <a:t>上继续修改，然后，时不时地把</a:t>
            </a:r>
            <a:r>
              <a:rPr lang="en-US" altLang="zh-CN" dirty="0" err="1"/>
              <a:t>dev</a:t>
            </a:r>
            <a:r>
              <a:rPr lang="zh-CN" altLang="en-US" dirty="0"/>
              <a:t>分支</a:t>
            </a:r>
            <a:r>
              <a:rPr lang="en-US" altLang="zh-CN" dirty="0"/>
              <a:t>push</a:t>
            </a:r>
            <a:r>
              <a:rPr lang="zh-CN" altLang="en-US" dirty="0"/>
              <a:t>到远程：</a:t>
            </a:r>
            <a:endParaRPr lang="en-US" altLang="zh-CN" dirty="0" smtClean="0"/>
          </a:p>
          <a:p>
            <a:r>
              <a:rPr lang="en-US" altLang="zh-CN" dirty="0" smtClean="0">
                <a:solidFill>
                  <a:srgbClr val="008080"/>
                </a:solidFill>
                <a:latin typeface="+mn-ea"/>
                <a:cs typeface="Consolas" panose="020B0609020204030204" pitchFamily="49" charset="0"/>
              </a:rPr>
              <a:t>	$</a:t>
            </a:r>
            <a:r>
              <a:rPr lang="en-US" altLang="zh-CN" dirty="0" smtClean="0"/>
              <a:t> </a:t>
            </a:r>
            <a:r>
              <a:rPr lang="en-US" altLang="zh-CN" sz="1600" dirty="0" err="1">
                <a:solidFill>
                  <a:schemeClr val="accent1"/>
                </a:solidFill>
                <a:latin typeface="+mn-ea"/>
              </a:rPr>
              <a:t>git</a:t>
            </a:r>
            <a:r>
              <a:rPr lang="en-US" altLang="zh-CN" sz="1600" dirty="0">
                <a:solidFill>
                  <a:schemeClr val="accent1"/>
                </a:solidFill>
                <a:latin typeface="+mn-ea"/>
              </a:rPr>
              <a:t> commit -m "add /</a:t>
            </a:r>
            <a:r>
              <a:rPr lang="en-US" altLang="zh-CN" sz="1600" dirty="0" err="1">
                <a:solidFill>
                  <a:schemeClr val="accent1"/>
                </a:solidFill>
                <a:latin typeface="+mn-ea"/>
              </a:rPr>
              <a:t>usr</a:t>
            </a:r>
            <a:r>
              <a:rPr lang="en-US" altLang="zh-CN" sz="1600" dirty="0">
                <a:solidFill>
                  <a:schemeClr val="accent1"/>
                </a:solidFill>
                <a:latin typeface="+mn-ea"/>
              </a:rPr>
              <a:t>/bin/</a:t>
            </a:r>
            <a:r>
              <a:rPr lang="en-US" altLang="zh-CN" sz="1600" dirty="0" err="1">
                <a:solidFill>
                  <a:schemeClr val="accent1"/>
                </a:solidFill>
                <a:latin typeface="+mn-ea"/>
              </a:rPr>
              <a:t>env</a:t>
            </a:r>
            <a:r>
              <a:rPr lang="en-US" altLang="zh-CN" sz="1600" dirty="0">
                <a:solidFill>
                  <a:schemeClr val="accent1"/>
                </a:solidFill>
                <a:latin typeface="+mn-ea"/>
              </a:rPr>
              <a:t>"</a:t>
            </a:r>
          </a:p>
          <a:p>
            <a:r>
              <a:rPr lang="en-US" altLang="zh-CN" dirty="0" smtClean="0">
                <a:solidFill>
                  <a:srgbClr val="008080"/>
                </a:solidFill>
                <a:latin typeface="+mn-ea"/>
                <a:cs typeface="Consolas" panose="020B0609020204030204" pitchFamily="49" charset="0"/>
              </a:rPr>
              <a:t>	$</a:t>
            </a:r>
            <a:r>
              <a:rPr lang="en-US" altLang="zh-CN" dirty="0" smtClean="0"/>
              <a:t> </a:t>
            </a:r>
            <a:r>
              <a:rPr lang="en-US" altLang="zh-CN" sz="1600" dirty="0" err="1">
                <a:solidFill>
                  <a:schemeClr val="accent1"/>
                </a:solidFill>
                <a:latin typeface="+mn-ea"/>
              </a:rPr>
              <a:t>git</a:t>
            </a:r>
            <a:r>
              <a:rPr lang="en-US" altLang="zh-CN" sz="1600" dirty="0">
                <a:solidFill>
                  <a:schemeClr val="accent1"/>
                </a:solidFill>
                <a:latin typeface="+mn-ea"/>
              </a:rPr>
              <a:t> push origin</a:t>
            </a:r>
            <a:r>
              <a:rPr lang="en-US" altLang="zh-CN" dirty="0"/>
              <a:t> </a:t>
            </a:r>
            <a:r>
              <a:rPr lang="en-US" altLang="zh-CN" dirty="0" err="1" smtClean="0"/>
              <a:t>otherBranch</a:t>
            </a:r>
            <a:endParaRPr lang="en-US" altLang="zh-CN" dirty="0" smtClean="0"/>
          </a:p>
          <a:p>
            <a:r>
              <a:rPr lang="zh-CN" altLang="en-US" dirty="0" smtClean="0"/>
              <a:t>你</a:t>
            </a:r>
            <a:r>
              <a:rPr lang="zh-CN" altLang="en-US" dirty="0"/>
              <a:t>的小伙伴已经</a:t>
            </a:r>
            <a:r>
              <a:rPr lang="zh-CN" altLang="en-US" dirty="0" smtClean="0"/>
              <a:t>向</a:t>
            </a:r>
            <a:r>
              <a:rPr lang="en-US" altLang="zh-CN" dirty="0" smtClean="0"/>
              <a:t>origin/</a:t>
            </a:r>
            <a:r>
              <a:rPr lang="en-US" altLang="zh-CN" dirty="0" err="1"/>
              <a:t>otherBranch</a:t>
            </a:r>
            <a:endParaRPr lang="en-US" altLang="zh-CN" dirty="0"/>
          </a:p>
          <a:p>
            <a:r>
              <a:rPr lang="zh-CN" altLang="en-US" dirty="0" smtClean="0"/>
              <a:t>分支</a:t>
            </a:r>
            <a:r>
              <a:rPr lang="zh-CN" altLang="en-US" dirty="0"/>
              <a:t>推送了他的提交，而碰巧你也对同样的文件作了修改，并试图推送：</a:t>
            </a:r>
            <a:endParaRPr lang="en-US" altLang="zh-CN" dirty="0"/>
          </a:p>
          <a:p>
            <a:r>
              <a:rPr lang="en-US" altLang="zh-CN" dirty="0" smtClean="0">
                <a:solidFill>
                  <a:srgbClr val="008080"/>
                </a:solidFill>
                <a:latin typeface="+mn-ea"/>
                <a:cs typeface="Consolas" panose="020B0609020204030204" pitchFamily="49" charset="0"/>
              </a:rPr>
              <a:t>	$</a:t>
            </a:r>
            <a:r>
              <a:rPr lang="en-US" altLang="zh-CN" dirty="0" smtClean="0"/>
              <a:t> </a:t>
            </a:r>
            <a:r>
              <a:rPr lang="en-US" altLang="zh-CN" sz="1600" dirty="0" err="1">
                <a:solidFill>
                  <a:schemeClr val="accent1"/>
                </a:solidFill>
                <a:latin typeface="+mn-ea"/>
              </a:rPr>
              <a:t>git</a:t>
            </a:r>
            <a:r>
              <a:rPr lang="en-US" altLang="zh-CN" sz="1600" dirty="0">
                <a:solidFill>
                  <a:schemeClr val="accent1"/>
                </a:solidFill>
                <a:latin typeface="+mn-ea"/>
              </a:rPr>
              <a:t> add </a:t>
            </a:r>
            <a:r>
              <a:rPr lang="en-US" altLang="zh-CN" dirty="0" smtClean="0"/>
              <a:t>README.md</a:t>
            </a:r>
          </a:p>
          <a:p>
            <a:r>
              <a:rPr lang="en-US" altLang="zh-CN" dirty="0"/>
              <a:t> </a:t>
            </a:r>
            <a:r>
              <a:rPr lang="en-US" altLang="zh-CN" dirty="0" smtClean="0"/>
              <a:t>	</a:t>
            </a:r>
            <a:r>
              <a:rPr lang="en-US" altLang="zh-CN" dirty="0" smtClean="0">
                <a:solidFill>
                  <a:srgbClr val="008080"/>
                </a:solidFill>
                <a:latin typeface="+mn-ea"/>
                <a:cs typeface="Consolas" panose="020B0609020204030204" pitchFamily="49" charset="0"/>
              </a:rPr>
              <a:t>$</a:t>
            </a:r>
            <a:r>
              <a:rPr lang="en-US" altLang="zh-CN" dirty="0" smtClean="0"/>
              <a:t> </a:t>
            </a:r>
            <a:r>
              <a:rPr lang="en-US" altLang="zh-CN" sz="1600" dirty="0" err="1">
                <a:solidFill>
                  <a:schemeClr val="accent1"/>
                </a:solidFill>
                <a:latin typeface="+mn-ea"/>
              </a:rPr>
              <a:t>git</a:t>
            </a:r>
            <a:r>
              <a:rPr lang="en-US" altLang="zh-CN" sz="1600" dirty="0">
                <a:solidFill>
                  <a:schemeClr val="accent1"/>
                </a:solidFill>
                <a:latin typeface="+mn-ea"/>
              </a:rPr>
              <a:t> commit -m </a:t>
            </a:r>
            <a:r>
              <a:rPr lang="en-US" altLang="zh-CN" dirty="0"/>
              <a:t>"add coding: </a:t>
            </a:r>
            <a:r>
              <a:rPr lang="en-US" altLang="zh-CN" dirty="0" smtClean="0"/>
              <a:t>utf-8“</a:t>
            </a:r>
          </a:p>
          <a:p>
            <a:r>
              <a:rPr lang="en-US" altLang="zh-CN" dirty="0" smtClean="0">
                <a:solidFill>
                  <a:srgbClr val="008080"/>
                </a:solidFill>
                <a:latin typeface="+mn-ea"/>
                <a:cs typeface="Consolas" panose="020B0609020204030204" pitchFamily="49" charset="0"/>
              </a:rPr>
              <a:t>	$</a:t>
            </a:r>
            <a:r>
              <a:rPr lang="en-US" altLang="zh-CN" dirty="0" smtClean="0"/>
              <a:t> </a:t>
            </a:r>
            <a:r>
              <a:rPr lang="en-US" altLang="zh-CN" sz="1600" dirty="0" err="1">
                <a:solidFill>
                  <a:schemeClr val="accent1"/>
                </a:solidFill>
                <a:latin typeface="+mn-ea"/>
              </a:rPr>
              <a:t>git</a:t>
            </a:r>
            <a:r>
              <a:rPr lang="en-US" altLang="zh-CN" sz="1600" dirty="0">
                <a:solidFill>
                  <a:schemeClr val="accent1"/>
                </a:solidFill>
                <a:latin typeface="+mn-ea"/>
              </a:rPr>
              <a:t> push origin </a:t>
            </a:r>
            <a:r>
              <a:rPr lang="en-US" altLang="zh-CN" dirty="0" err="1"/>
              <a:t>otherBranch</a:t>
            </a:r>
            <a:endParaRPr lang="en-US" altLang="zh-CN" dirty="0"/>
          </a:p>
        </p:txBody>
      </p:sp>
    </p:spTree>
    <p:extLst>
      <p:ext uri="{BB962C8B-B14F-4D97-AF65-F5344CB8AC3E}">
        <p14:creationId xmlns:p14="http://schemas.microsoft.com/office/powerpoint/2010/main" val="42312857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87115" y="358352"/>
            <a:ext cx="8726906" cy="5078313"/>
          </a:xfrm>
          <a:prstGeom prst="rect">
            <a:avLst/>
          </a:prstGeom>
        </p:spPr>
        <p:txBody>
          <a:bodyPr wrap="square">
            <a:spAutoFit/>
          </a:bodyPr>
          <a:lstStyle/>
          <a:p>
            <a:r>
              <a:rPr lang="zh-CN" altLang="en-US" dirty="0"/>
              <a:t>推送失败，因为你的小伙伴的最新提交和你试图推送的提交有冲突，解决办法也很简单，</a:t>
            </a:r>
            <a:r>
              <a:rPr lang="en-US" altLang="zh-CN" dirty="0" err="1"/>
              <a:t>Git</a:t>
            </a:r>
            <a:r>
              <a:rPr lang="zh-CN" altLang="en-US" dirty="0"/>
              <a:t>已经提示我们，先用</a:t>
            </a:r>
            <a:r>
              <a:rPr lang="en-US" altLang="zh-CN" dirty="0" err="1"/>
              <a:t>git</a:t>
            </a:r>
            <a:r>
              <a:rPr lang="en-US" altLang="zh-CN" dirty="0"/>
              <a:t> pull</a:t>
            </a:r>
            <a:r>
              <a:rPr lang="zh-CN" altLang="en-US" dirty="0"/>
              <a:t>把最新的提交从</a:t>
            </a:r>
            <a:r>
              <a:rPr lang="en-US" altLang="zh-CN" dirty="0"/>
              <a:t>origin</a:t>
            </a:r>
            <a:r>
              <a:rPr lang="en-US" altLang="zh-CN" dirty="0" smtClean="0"/>
              <a:t>/</a:t>
            </a:r>
            <a:r>
              <a:rPr lang="en-US" altLang="zh-CN" dirty="0"/>
              <a:t> </a:t>
            </a:r>
            <a:r>
              <a:rPr lang="en-US" altLang="zh-CN" dirty="0" err="1"/>
              <a:t>otherBranch</a:t>
            </a:r>
            <a:r>
              <a:rPr lang="zh-CN" altLang="en-US" dirty="0" smtClean="0"/>
              <a:t>抓</a:t>
            </a:r>
            <a:r>
              <a:rPr lang="zh-CN" altLang="en-US" dirty="0"/>
              <a:t>下来，然后，在本地合并，解决冲突，再推送</a:t>
            </a:r>
            <a:r>
              <a:rPr lang="zh-CN" altLang="en-US" dirty="0" smtClean="0"/>
              <a:t>：</a:t>
            </a:r>
            <a:endParaRPr lang="en-US" altLang="zh-CN" dirty="0" smtClean="0"/>
          </a:p>
          <a:p>
            <a:r>
              <a:rPr lang="en-US" altLang="zh-CN" dirty="0" smtClean="0">
                <a:solidFill>
                  <a:srgbClr val="008080"/>
                </a:solidFill>
                <a:latin typeface="+mn-ea"/>
                <a:cs typeface="Consolas" panose="020B0609020204030204" pitchFamily="49" charset="0"/>
              </a:rPr>
              <a:t>	$</a:t>
            </a:r>
            <a:r>
              <a:rPr lang="en-US" altLang="zh-CN" dirty="0" smtClean="0"/>
              <a:t> </a:t>
            </a:r>
            <a:r>
              <a:rPr lang="en-US" altLang="zh-CN" sz="1600" dirty="0" err="1">
                <a:solidFill>
                  <a:schemeClr val="accent1"/>
                </a:solidFill>
                <a:latin typeface="+mn-ea"/>
              </a:rPr>
              <a:t>git</a:t>
            </a:r>
            <a:r>
              <a:rPr lang="en-US" altLang="zh-CN" sz="1600" dirty="0">
                <a:solidFill>
                  <a:schemeClr val="accent1"/>
                </a:solidFill>
                <a:latin typeface="+mn-ea"/>
              </a:rPr>
              <a:t> pull</a:t>
            </a:r>
          </a:p>
          <a:p>
            <a:r>
              <a:rPr lang="en-US" altLang="zh-CN" dirty="0" err="1"/>
              <a:t>git</a:t>
            </a:r>
            <a:r>
              <a:rPr lang="en-US" altLang="zh-CN" dirty="0"/>
              <a:t> pull</a:t>
            </a:r>
            <a:r>
              <a:rPr lang="zh-CN" altLang="en-US" dirty="0"/>
              <a:t>也失败了，原因是没有指定</a:t>
            </a:r>
            <a:r>
              <a:rPr lang="zh-CN" altLang="en-US" dirty="0" smtClean="0"/>
              <a:t>本地</a:t>
            </a:r>
            <a:r>
              <a:rPr lang="en-US" altLang="zh-CN" dirty="0" err="1"/>
              <a:t>otherBranch</a:t>
            </a:r>
            <a:r>
              <a:rPr lang="zh-CN" altLang="en-US" dirty="0" smtClean="0"/>
              <a:t>分支</a:t>
            </a:r>
            <a:r>
              <a:rPr lang="zh-CN" altLang="en-US" dirty="0"/>
              <a:t>与远程</a:t>
            </a:r>
            <a:r>
              <a:rPr lang="en-US" altLang="zh-CN" dirty="0"/>
              <a:t>origin</a:t>
            </a:r>
            <a:r>
              <a:rPr lang="en-US" altLang="zh-CN" dirty="0" smtClean="0"/>
              <a:t>/</a:t>
            </a:r>
            <a:r>
              <a:rPr lang="en-US" altLang="zh-CN" dirty="0"/>
              <a:t> </a:t>
            </a:r>
            <a:r>
              <a:rPr lang="en-US" altLang="zh-CN" dirty="0" err="1"/>
              <a:t>otherBranch</a:t>
            </a:r>
            <a:r>
              <a:rPr lang="zh-CN" altLang="en-US" dirty="0" smtClean="0"/>
              <a:t>分支</a:t>
            </a:r>
            <a:r>
              <a:rPr lang="zh-CN" altLang="en-US" dirty="0"/>
              <a:t>的链接，根据提示，</a:t>
            </a:r>
            <a:r>
              <a:rPr lang="zh-CN" altLang="en-US" dirty="0" smtClean="0"/>
              <a:t>设置</a:t>
            </a:r>
            <a:r>
              <a:rPr lang="en-US" altLang="zh-CN" dirty="0" err="1"/>
              <a:t>otherBranch</a:t>
            </a:r>
            <a:r>
              <a:rPr lang="zh-CN" altLang="en-US" dirty="0" smtClean="0"/>
              <a:t>和</a:t>
            </a:r>
            <a:r>
              <a:rPr lang="en-US" altLang="zh-CN" dirty="0"/>
              <a:t>origin</a:t>
            </a:r>
            <a:r>
              <a:rPr lang="en-US" altLang="zh-CN" dirty="0" smtClean="0"/>
              <a:t>/</a:t>
            </a:r>
            <a:r>
              <a:rPr lang="en-US" altLang="zh-CN" dirty="0"/>
              <a:t> </a:t>
            </a:r>
            <a:r>
              <a:rPr lang="en-US" altLang="zh-CN" dirty="0" err="1"/>
              <a:t>otherBranch</a:t>
            </a:r>
            <a:r>
              <a:rPr lang="zh-CN" altLang="en-US" dirty="0" smtClean="0"/>
              <a:t>的</a:t>
            </a:r>
            <a:r>
              <a:rPr lang="zh-CN" altLang="en-US" dirty="0"/>
              <a:t>链接：</a:t>
            </a:r>
            <a:endParaRPr lang="en-US" altLang="zh-CN" dirty="0" smtClean="0"/>
          </a:p>
          <a:p>
            <a:r>
              <a:rPr lang="en-US" altLang="zh-CN" dirty="0" smtClean="0">
                <a:solidFill>
                  <a:srgbClr val="008080"/>
                </a:solidFill>
                <a:latin typeface="+mn-ea"/>
                <a:cs typeface="Consolas" panose="020B0609020204030204" pitchFamily="49" charset="0"/>
              </a:rPr>
              <a:t>	$</a:t>
            </a:r>
            <a:r>
              <a:rPr lang="en-US" altLang="zh-CN" dirty="0" smtClean="0"/>
              <a:t> </a:t>
            </a:r>
            <a:r>
              <a:rPr lang="en-US" altLang="zh-CN" sz="1600" dirty="0" err="1">
                <a:solidFill>
                  <a:schemeClr val="accent1"/>
                </a:solidFill>
                <a:latin typeface="+mn-ea"/>
              </a:rPr>
              <a:t>git</a:t>
            </a:r>
            <a:r>
              <a:rPr lang="en-US" altLang="zh-CN" sz="1600" dirty="0">
                <a:solidFill>
                  <a:schemeClr val="accent1"/>
                </a:solidFill>
                <a:latin typeface="+mn-ea"/>
              </a:rPr>
              <a:t> branch --set-upstream </a:t>
            </a:r>
            <a:r>
              <a:rPr lang="en-US" altLang="zh-CN" sz="1600" dirty="0" err="1">
                <a:solidFill>
                  <a:schemeClr val="accent1"/>
                </a:solidFill>
                <a:latin typeface="+mn-ea"/>
              </a:rPr>
              <a:t>otherBranch</a:t>
            </a:r>
            <a:r>
              <a:rPr lang="en-US" altLang="zh-CN" sz="1600" dirty="0">
                <a:solidFill>
                  <a:schemeClr val="accent1"/>
                </a:solidFill>
                <a:latin typeface="+mn-ea"/>
              </a:rPr>
              <a:t> origin/</a:t>
            </a:r>
            <a:r>
              <a:rPr lang="en-US" altLang="zh-CN" sz="1600" dirty="0">
                <a:solidFill>
                  <a:schemeClr val="accent1"/>
                </a:solidFill>
                <a:latin typeface="+mn-ea"/>
              </a:rPr>
              <a:t> </a:t>
            </a:r>
            <a:r>
              <a:rPr lang="en-US" altLang="zh-CN" sz="1600" dirty="0" err="1">
                <a:solidFill>
                  <a:schemeClr val="accent1"/>
                </a:solidFill>
                <a:latin typeface="+mn-ea"/>
              </a:rPr>
              <a:t>otherBranch</a:t>
            </a:r>
            <a:endParaRPr lang="en-US" altLang="zh-CN" sz="1600" dirty="0">
              <a:solidFill>
                <a:schemeClr val="accent1"/>
              </a:solidFill>
              <a:latin typeface="+mn-ea"/>
            </a:endParaRPr>
          </a:p>
          <a:p>
            <a:r>
              <a:rPr lang="zh-CN" altLang="en-US" dirty="0"/>
              <a:t>再</a:t>
            </a:r>
            <a:r>
              <a:rPr lang="en-US" altLang="zh-CN" dirty="0"/>
              <a:t>pull</a:t>
            </a:r>
            <a:r>
              <a:rPr lang="zh-CN" altLang="en-US" dirty="0"/>
              <a:t>：</a:t>
            </a:r>
            <a:endParaRPr lang="en-US" altLang="zh-CN" dirty="0" smtClean="0"/>
          </a:p>
          <a:p>
            <a:r>
              <a:rPr lang="en-US" altLang="zh-CN" dirty="0" smtClean="0">
                <a:solidFill>
                  <a:srgbClr val="008080"/>
                </a:solidFill>
                <a:latin typeface="+mn-ea"/>
                <a:cs typeface="Consolas" panose="020B0609020204030204" pitchFamily="49" charset="0"/>
              </a:rPr>
              <a:t>	$</a:t>
            </a:r>
            <a:r>
              <a:rPr lang="en-US" altLang="zh-CN" dirty="0" smtClean="0"/>
              <a:t> </a:t>
            </a:r>
            <a:r>
              <a:rPr lang="en-US" altLang="zh-CN" sz="1600" dirty="0" err="1">
                <a:solidFill>
                  <a:schemeClr val="accent1"/>
                </a:solidFill>
                <a:latin typeface="+mn-ea"/>
              </a:rPr>
              <a:t>git</a:t>
            </a:r>
            <a:r>
              <a:rPr lang="en-US" altLang="zh-CN" sz="1600" dirty="0">
                <a:solidFill>
                  <a:schemeClr val="accent1"/>
                </a:solidFill>
                <a:latin typeface="+mn-ea"/>
              </a:rPr>
              <a:t> pull</a:t>
            </a:r>
          </a:p>
          <a:p>
            <a:r>
              <a:rPr lang="zh-CN" altLang="en-US" dirty="0"/>
              <a:t>这回</a:t>
            </a:r>
            <a:r>
              <a:rPr lang="en-US" altLang="zh-CN" dirty="0" err="1"/>
              <a:t>git</a:t>
            </a:r>
            <a:r>
              <a:rPr lang="en-US" altLang="zh-CN" dirty="0"/>
              <a:t> pull</a:t>
            </a:r>
            <a:r>
              <a:rPr lang="zh-CN" altLang="en-US" dirty="0"/>
              <a:t>成功，但是合并有冲突，需要手动解决，解决的方法和分支管理中的解决冲突完全一样。解决后，提交，再</a:t>
            </a:r>
            <a:r>
              <a:rPr lang="en-US" altLang="zh-CN" dirty="0"/>
              <a:t>push</a:t>
            </a:r>
            <a:r>
              <a:rPr lang="zh-CN" altLang="en-US" dirty="0"/>
              <a:t>：</a:t>
            </a:r>
            <a:endParaRPr lang="en-US" altLang="zh-CN" dirty="0" smtClean="0"/>
          </a:p>
          <a:p>
            <a:r>
              <a:rPr lang="en-US" altLang="zh-CN" dirty="0" smtClean="0">
                <a:solidFill>
                  <a:srgbClr val="008080"/>
                </a:solidFill>
                <a:latin typeface="+mn-ea"/>
                <a:cs typeface="Consolas" panose="020B0609020204030204" pitchFamily="49" charset="0"/>
              </a:rPr>
              <a:t>	$</a:t>
            </a:r>
            <a:r>
              <a:rPr lang="en-US" altLang="zh-CN" dirty="0" smtClean="0"/>
              <a:t> </a:t>
            </a:r>
            <a:r>
              <a:rPr lang="en-US" altLang="zh-CN" sz="1600" dirty="0" err="1">
                <a:solidFill>
                  <a:schemeClr val="accent1"/>
                </a:solidFill>
                <a:latin typeface="+mn-ea"/>
              </a:rPr>
              <a:t>git</a:t>
            </a:r>
            <a:r>
              <a:rPr lang="en-US" altLang="zh-CN" sz="1600" dirty="0">
                <a:solidFill>
                  <a:schemeClr val="accent1"/>
                </a:solidFill>
                <a:latin typeface="+mn-ea"/>
              </a:rPr>
              <a:t> commit -m</a:t>
            </a:r>
            <a:r>
              <a:rPr lang="en-US" altLang="zh-CN" dirty="0"/>
              <a:t> "merge &amp; fix </a:t>
            </a:r>
            <a:r>
              <a:rPr lang="en-US" altLang="zh-CN" dirty="0" smtClean="0"/>
              <a:t>README.md"</a:t>
            </a:r>
            <a:endParaRPr lang="en-US" altLang="zh-CN" dirty="0"/>
          </a:p>
          <a:p>
            <a:r>
              <a:rPr lang="en-US" altLang="zh-CN" dirty="0" smtClean="0">
                <a:solidFill>
                  <a:srgbClr val="008080"/>
                </a:solidFill>
                <a:latin typeface="+mn-ea"/>
                <a:cs typeface="Consolas" panose="020B0609020204030204" pitchFamily="49" charset="0"/>
              </a:rPr>
              <a:t>	$</a:t>
            </a:r>
            <a:r>
              <a:rPr lang="en-US" altLang="zh-CN" dirty="0" smtClean="0"/>
              <a:t> </a:t>
            </a:r>
            <a:r>
              <a:rPr lang="en-US" altLang="zh-CN" sz="1600" dirty="0" err="1">
                <a:solidFill>
                  <a:schemeClr val="accent1"/>
                </a:solidFill>
                <a:latin typeface="+mn-ea"/>
              </a:rPr>
              <a:t>git</a:t>
            </a:r>
            <a:r>
              <a:rPr lang="en-US" altLang="zh-CN" sz="1600" dirty="0">
                <a:solidFill>
                  <a:schemeClr val="accent1"/>
                </a:solidFill>
                <a:latin typeface="+mn-ea"/>
              </a:rPr>
              <a:t> push origin </a:t>
            </a:r>
            <a:r>
              <a:rPr lang="en-US" altLang="zh-CN" dirty="0" err="1"/>
              <a:t>otherBranch</a:t>
            </a:r>
            <a:endParaRPr lang="en-US" altLang="zh-CN" dirty="0"/>
          </a:p>
          <a:p>
            <a:endParaRPr lang="en-US" altLang="zh-CN" dirty="0"/>
          </a:p>
          <a:p>
            <a:endParaRPr lang="en-US" altLang="zh-CN" dirty="0" smtClean="0"/>
          </a:p>
          <a:p>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36250554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51283" y="167949"/>
            <a:ext cx="8726905" cy="5909310"/>
          </a:xfrm>
          <a:prstGeom prst="rect">
            <a:avLst/>
          </a:prstGeom>
        </p:spPr>
        <p:txBody>
          <a:bodyPr wrap="square">
            <a:spAutoFit/>
          </a:bodyPr>
          <a:lstStyle/>
          <a:p>
            <a:r>
              <a:rPr lang="zh-CN" altLang="en-US" dirty="0"/>
              <a:t>因此，多人协作的工作模式通常是这样：</a:t>
            </a:r>
          </a:p>
          <a:p>
            <a:endParaRPr lang="zh-CN" altLang="en-US" dirty="0"/>
          </a:p>
          <a:p>
            <a:r>
              <a:rPr lang="zh-CN" altLang="en-US" dirty="0"/>
              <a:t>首先，可以试图用</a:t>
            </a:r>
            <a:r>
              <a:rPr lang="en-US" altLang="zh-CN" dirty="0" err="1"/>
              <a:t>git</a:t>
            </a:r>
            <a:r>
              <a:rPr lang="en-US" altLang="zh-CN" dirty="0"/>
              <a:t> push origin branch-name</a:t>
            </a:r>
            <a:r>
              <a:rPr lang="zh-CN" altLang="en-US" dirty="0"/>
              <a:t>推送自己的修改</a:t>
            </a:r>
            <a:r>
              <a:rPr lang="zh-CN" altLang="en-US" dirty="0" smtClean="0"/>
              <a:t>；</a:t>
            </a:r>
            <a:endParaRPr lang="zh-CN" altLang="en-US" dirty="0"/>
          </a:p>
          <a:p>
            <a:r>
              <a:rPr lang="zh-CN" altLang="en-US" dirty="0"/>
              <a:t>如果推送失败，则因为远程分支比你的本地更新，需要先用</a:t>
            </a:r>
            <a:r>
              <a:rPr lang="en-US" altLang="zh-CN" dirty="0" err="1"/>
              <a:t>git</a:t>
            </a:r>
            <a:r>
              <a:rPr lang="en-US" altLang="zh-CN" dirty="0"/>
              <a:t> pull</a:t>
            </a:r>
            <a:r>
              <a:rPr lang="zh-CN" altLang="en-US" dirty="0"/>
              <a:t>试图合并</a:t>
            </a:r>
            <a:r>
              <a:rPr lang="zh-CN" altLang="en-US" dirty="0" smtClean="0"/>
              <a:t>；</a:t>
            </a:r>
            <a:endParaRPr lang="zh-CN" altLang="en-US" dirty="0"/>
          </a:p>
          <a:p>
            <a:r>
              <a:rPr lang="zh-CN" altLang="en-US" dirty="0"/>
              <a:t>如果合并有冲突，则解决冲突，并在本地提交</a:t>
            </a:r>
            <a:r>
              <a:rPr lang="zh-CN" altLang="en-US" dirty="0" smtClean="0"/>
              <a:t>；</a:t>
            </a:r>
            <a:endParaRPr lang="zh-CN" altLang="en-US" dirty="0"/>
          </a:p>
          <a:p>
            <a:r>
              <a:rPr lang="zh-CN" altLang="en-US" dirty="0"/>
              <a:t>没有冲突或者解决掉冲突后，再用</a:t>
            </a:r>
            <a:r>
              <a:rPr lang="en-US" altLang="zh-CN" dirty="0" err="1"/>
              <a:t>git</a:t>
            </a:r>
            <a:r>
              <a:rPr lang="en-US" altLang="zh-CN" dirty="0"/>
              <a:t> push origin branch-name</a:t>
            </a:r>
            <a:r>
              <a:rPr lang="zh-CN" altLang="en-US" dirty="0"/>
              <a:t>推送就能成功</a:t>
            </a:r>
            <a:r>
              <a:rPr lang="zh-CN" altLang="en-US" dirty="0" smtClean="0"/>
              <a:t>！</a:t>
            </a:r>
            <a:endParaRPr lang="zh-CN" altLang="en-US" dirty="0"/>
          </a:p>
          <a:p>
            <a:r>
              <a:rPr lang="zh-CN" altLang="en-US" dirty="0"/>
              <a:t>如果</a:t>
            </a:r>
            <a:r>
              <a:rPr lang="en-US" altLang="zh-CN" dirty="0" err="1"/>
              <a:t>git</a:t>
            </a:r>
            <a:r>
              <a:rPr lang="en-US" altLang="zh-CN" dirty="0"/>
              <a:t> pull</a:t>
            </a:r>
            <a:r>
              <a:rPr lang="zh-CN" altLang="en-US" dirty="0"/>
              <a:t>提示“</a:t>
            </a:r>
            <a:r>
              <a:rPr lang="en-US" altLang="zh-CN" dirty="0"/>
              <a:t>no tracking information”</a:t>
            </a:r>
            <a:r>
              <a:rPr lang="zh-CN" altLang="en-US" dirty="0"/>
              <a:t>，则说明本地分支和远程分支的链接关系没有创建，用命令</a:t>
            </a:r>
            <a:r>
              <a:rPr lang="en-US" altLang="zh-CN" dirty="0" err="1"/>
              <a:t>git</a:t>
            </a:r>
            <a:r>
              <a:rPr lang="en-US" altLang="zh-CN" dirty="0"/>
              <a:t> branch --set-upstream branch-name origin/branch-name</a:t>
            </a:r>
            <a:r>
              <a:rPr lang="zh-CN" altLang="en-US" dirty="0" smtClean="0"/>
              <a:t>。</a:t>
            </a:r>
            <a:endParaRPr lang="zh-CN" altLang="en-US" dirty="0"/>
          </a:p>
          <a:p>
            <a:r>
              <a:rPr lang="zh-CN" altLang="en-US" dirty="0"/>
              <a:t>这就是多人协作的工作模式，一旦熟悉了，就非常简单</a:t>
            </a:r>
            <a:r>
              <a:rPr lang="zh-CN" altLang="en-US" dirty="0" smtClean="0"/>
              <a:t>。</a:t>
            </a:r>
            <a:endParaRPr lang="en-US" altLang="zh-CN" dirty="0" smtClean="0"/>
          </a:p>
          <a:p>
            <a:endParaRPr lang="en-US" altLang="zh-CN" dirty="0"/>
          </a:p>
          <a:p>
            <a:r>
              <a:rPr lang="zh-CN" altLang="en-US" dirty="0"/>
              <a:t>小结</a:t>
            </a:r>
          </a:p>
          <a:p>
            <a:endParaRPr lang="zh-CN" altLang="en-US" dirty="0"/>
          </a:p>
          <a:p>
            <a:r>
              <a:rPr lang="zh-CN" altLang="en-US" dirty="0"/>
              <a:t>查看远程库信息，使用</a:t>
            </a:r>
            <a:r>
              <a:rPr lang="en-US" altLang="zh-CN" dirty="0" err="1"/>
              <a:t>git</a:t>
            </a:r>
            <a:r>
              <a:rPr lang="en-US" altLang="zh-CN" dirty="0"/>
              <a:t> remote -v</a:t>
            </a:r>
            <a:r>
              <a:rPr lang="zh-CN" altLang="en-US" dirty="0" smtClean="0"/>
              <a:t>；</a:t>
            </a:r>
            <a:endParaRPr lang="zh-CN" altLang="en-US" dirty="0"/>
          </a:p>
          <a:p>
            <a:r>
              <a:rPr lang="zh-CN" altLang="en-US" dirty="0"/>
              <a:t>本地新建的分支如果不推送到远程，对其他人就是不可见的</a:t>
            </a:r>
            <a:r>
              <a:rPr lang="zh-CN" altLang="en-US" dirty="0" smtClean="0"/>
              <a:t>；</a:t>
            </a:r>
            <a:endParaRPr lang="zh-CN" altLang="en-US" dirty="0"/>
          </a:p>
          <a:p>
            <a:r>
              <a:rPr lang="zh-CN" altLang="en-US" dirty="0"/>
              <a:t>从本地推送分支，使用</a:t>
            </a:r>
            <a:r>
              <a:rPr lang="en-US" altLang="zh-CN" dirty="0" err="1"/>
              <a:t>git</a:t>
            </a:r>
            <a:r>
              <a:rPr lang="en-US" altLang="zh-CN" dirty="0"/>
              <a:t> push origin branch-name</a:t>
            </a:r>
            <a:r>
              <a:rPr lang="zh-CN" altLang="en-US" dirty="0"/>
              <a:t>，如果推送失败，先用</a:t>
            </a:r>
            <a:r>
              <a:rPr lang="en-US" altLang="zh-CN" dirty="0" err="1"/>
              <a:t>git</a:t>
            </a:r>
            <a:r>
              <a:rPr lang="en-US" altLang="zh-CN" dirty="0"/>
              <a:t> pull</a:t>
            </a:r>
            <a:r>
              <a:rPr lang="zh-CN" altLang="en-US" dirty="0"/>
              <a:t>抓取远程的新提交</a:t>
            </a:r>
            <a:r>
              <a:rPr lang="zh-CN" altLang="en-US" dirty="0" smtClean="0"/>
              <a:t>；</a:t>
            </a:r>
            <a:endParaRPr lang="zh-CN" altLang="en-US" dirty="0"/>
          </a:p>
          <a:p>
            <a:r>
              <a:rPr lang="zh-CN" altLang="en-US" dirty="0"/>
              <a:t>在本地创建和远程分支对应的分支，使用</a:t>
            </a:r>
            <a:r>
              <a:rPr lang="en-US" altLang="zh-CN" dirty="0" err="1"/>
              <a:t>git</a:t>
            </a:r>
            <a:r>
              <a:rPr lang="en-US" altLang="zh-CN" dirty="0"/>
              <a:t> checkout -b branch-name origin/branch-name</a:t>
            </a:r>
            <a:r>
              <a:rPr lang="zh-CN" altLang="en-US" dirty="0"/>
              <a:t>，本地和远程分支的名称最好一致</a:t>
            </a:r>
            <a:r>
              <a:rPr lang="zh-CN" altLang="en-US" dirty="0" smtClean="0"/>
              <a:t>；</a:t>
            </a:r>
            <a:endParaRPr lang="zh-CN" altLang="en-US" dirty="0"/>
          </a:p>
          <a:p>
            <a:r>
              <a:rPr lang="zh-CN" altLang="en-US" dirty="0"/>
              <a:t>建立本地分支和远程分支的关联，使用</a:t>
            </a:r>
            <a:r>
              <a:rPr lang="en-US" altLang="zh-CN" dirty="0" err="1"/>
              <a:t>git</a:t>
            </a:r>
            <a:r>
              <a:rPr lang="en-US" altLang="zh-CN" dirty="0"/>
              <a:t> branch --set-upstream branch-name origin/branch-name</a:t>
            </a:r>
            <a:r>
              <a:rPr lang="zh-CN" altLang="en-US" dirty="0" smtClean="0"/>
              <a:t>；</a:t>
            </a:r>
            <a:endParaRPr lang="zh-CN" altLang="en-US" dirty="0"/>
          </a:p>
          <a:p>
            <a:r>
              <a:rPr lang="zh-CN" altLang="en-US" dirty="0"/>
              <a:t>从远程抓取分支，使用</a:t>
            </a:r>
            <a:r>
              <a:rPr lang="en-US" altLang="zh-CN" dirty="0" err="1"/>
              <a:t>git</a:t>
            </a:r>
            <a:r>
              <a:rPr lang="en-US" altLang="zh-CN" dirty="0"/>
              <a:t> pull</a:t>
            </a:r>
            <a:r>
              <a:rPr lang="zh-CN" altLang="en-US" dirty="0"/>
              <a:t>，如果有冲突，要先处理冲突。</a:t>
            </a:r>
          </a:p>
        </p:txBody>
      </p:sp>
    </p:spTree>
    <p:extLst>
      <p:ext uri="{BB962C8B-B14F-4D97-AF65-F5344CB8AC3E}">
        <p14:creationId xmlns:p14="http://schemas.microsoft.com/office/powerpoint/2010/main" val="41000624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012613" y="308629"/>
            <a:ext cx="1210588" cy="400110"/>
          </a:xfrm>
          <a:prstGeom prst="rect">
            <a:avLst/>
          </a:prstGeom>
        </p:spPr>
        <p:txBody>
          <a:bodyPr wrap="none">
            <a:spAutoFit/>
          </a:bodyPr>
          <a:lstStyle/>
          <a:p>
            <a:r>
              <a:rPr lang="zh-CN" altLang="en-US" sz="2000" dirty="0"/>
              <a:t>标签管理</a:t>
            </a:r>
          </a:p>
        </p:txBody>
      </p:sp>
      <p:sp>
        <p:nvSpPr>
          <p:cNvPr id="3" name="矩形 2"/>
          <p:cNvSpPr/>
          <p:nvPr/>
        </p:nvSpPr>
        <p:spPr>
          <a:xfrm>
            <a:off x="689811" y="854424"/>
            <a:ext cx="9994231" cy="5016758"/>
          </a:xfrm>
          <a:prstGeom prst="rect">
            <a:avLst/>
          </a:prstGeom>
        </p:spPr>
        <p:txBody>
          <a:bodyPr wrap="square">
            <a:spAutoFit/>
          </a:bodyPr>
          <a:lstStyle/>
          <a:p>
            <a:r>
              <a:rPr lang="zh-CN" altLang="en-US" sz="1600" dirty="0">
                <a:latin typeface="+mn-ea"/>
              </a:rPr>
              <a:t>发布一个版本时，我们通常先在版本库中打一个标签（</a:t>
            </a:r>
            <a:r>
              <a:rPr lang="en-US" altLang="zh-CN" sz="1600" dirty="0">
                <a:latin typeface="+mn-ea"/>
              </a:rPr>
              <a:t>tag</a:t>
            </a:r>
            <a:r>
              <a:rPr lang="zh-CN" altLang="en-US" sz="1600" dirty="0">
                <a:latin typeface="+mn-ea"/>
              </a:rPr>
              <a:t>），这样，就唯一确定了打标签时刻的版本。将来无论什么时候，取某个标签的版本，就是把那个打标签的时刻的历史版本取出来。所以，标签也是版本库的一个快照。</a:t>
            </a:r>
          </a:p>
          <a:p>
            <a:endParaRPr lang="zh-CN" altLang="en-US" sz="1600" dirty="0">
              <a:latin typeface="+mn-ea"/>
            </a:endParaRPr>
          </a:p>
          <a:p>
            <a:r>
              <a:rPr lang="en-US" altLang="zh-CN" sz="1600" dirty="0" err="1">
                <a:latin typeface="+mn-ea"/>
              </a:rPr>
              <a:t>Git</a:t>
            </a:r>
            <a:r>
              <a:rPr lang="zh-CN" altLang="en-US" sz="1600" dirty="0">
                <a:latin typeface="+mn-ea"/>
              </a:rPr>
              <a:t>的标签虽然是版本库的快照，但其实它就是指向某个</a:t>
            </a:r>
            <a:r>
              <a:rPr lang="en-US" altLang="zh-CN" sz="1600" dirty="0">
                <a:latin typeface="+mn-ea"/>
              </a:rPr>
              <a:t>commit</a:t>
            </a:r>
            <a:r>
              <a:rPr lang="zh-CN" altLang="en-US" sz="1600" dirty="0">
                <a:latin typeface="+mn-ea"/>
              </a:rPr>
              <a:t>的指针（跟分支很像对不对？但是分支可以移动，标签不能移动），所以，创建和删除标签都是瞬间完成的。</a:t>
            </a:r>
          </a:p>
          <a:p>
            <a:endParaRPr lang="zh-CN" altLang="en-US" sz="1600" dirty="0">
              <a:latin typeface="+mn-ea"/>
            </a:endParaRPr>
          </a:p>
          <a:p>
            <a:r>
              <a:rPr lang="en-US" altLang="zh-CN" sz="1600" dirty="0" err="1">
                <a:latin typeface="+mn-ea"/>
              </a:rPr>
              <a:t>Git</a:t>
            </a:r>
            <a:r>
              <a:rPr lang="zh-CN" altLang="en-US" sz="1600" dirty="0">
                <a:latin typeface="+mn-ea"/>
              </a:rPr>
              <a:t>有</a:t>
            </a:r>
            <a:r>
              <a:rPr lang="en-US" altLang="zh-CN" sz="1600" dirty="0">
                <a:latin typeface="+mn-ea"/>
              </a:rPr>
              <a:t>commit</a:t>
            </a:r>
            <a:r>
              <a:rPr lang="zh-CN" altLang="en-US" sz="1600" dirty="0">
                <a:latin typeface="+mn-ea"/>
              </a:rPr>
              <a:t>，为什么还要引入</a:t>
            </a:r>
            <a:r>
              <a:rPr lang="en-US" altLang="zh-CN" sz="1600" dirty="0">
                <a:latin typeface="+mn-ea"/>
              </a:rPr>
              <a:t>tag</a:t>
            </a:r>
            <a:r>
              <a:rPr lang="zh-CN" altLang="en-US" sz="1600" dirty="0">
                <a:latin typeface="+mn-ea"/>
              </a:rPr>
              <a:t>？</a:t>
            </a:r>
          </a:p>
          <a:p>
            <a:endParaRPr lang="zh-CN" altLang="en-US" sz="1600" dirty="0">
              <a:latin typeface="+mn-ea"/>
            </a:endParaRPr>
          </a:p>
          <a:p>
            <a:r>
              <a:rPr lang="zh-CN" altLang="en-US" sz="1600" dirty="0">
                <a:latin typeface="+mn-ea"/>
              </a:rPr>
              <a:t>“请把上周一的那个版本打包发布，</a:t>
            </a:r>
            <a:r>
              <a:rPr lang="en-US" altLang="zh-CN" sz="1600" dirty="0">
                <a:latin typeface="+mn-ea"/>
              </a:rPr>
              <a:t>commit</a:t>
            </a:r>
            <a:r>
              <a:rPr lang="zh-CN" altLang="en-US" sz="1600" dirty="0">
                <a:latin typeface="+mn-ea"/>
              </a:rPr>
              <a:t>号是</a:t>
            </a:r>
            <a:r>
              <a:rPr lang="en-US" altLang="zh-CN" sz="1600" dirty="0">
                <a:latin typeface="+mn-ea"/>
              </a:rPr>
              <a:t>6a5819e...”</a:t>
            </a:r>
          </a:p>
          <a:p>
            <a:endParaRPr lang="en-US" altLang="zh-CN" sz="1600" dirty="0">
              <a:latin typeface="+mn-ea"/>
            </a:endParaRPr>
          </a:p>
          <a:p>
            <a:r>
              <a:rPr lang="en-US" altLang="zh-CN" sz="1600" dirty="0">
                <a:latin typeface="+mn-ea"/>
              </a:rPr>
              <a:t>“</a:t>
            </a:r>
            <a:r>
              <a:rPr lang="zh-CN" altLang="en-US" sz="1600" dirty="0">
                <a:latin typeface="+mn-ea"/>
              </a:rPr>
              <a:t>一串乱七八糟的数字不好找！”</a:t>
            </a:r>
          </a:p>
          <a:p>
            <a:endParaRPr lang="zh-CN" altLang="en-US" sz="1600" dirty="0">
              <a:latin typeface="+mn-ea"/>
            </a:endParaRPr>
          </a:p>
          <a:p>
            <a:r>
              <a:rPr lang="zh-CN" altLang="en-US" sz="1600" dirty="0">
                <a:latin typeface="+mn-ea"/>
              </a:rPr>
              <a:t>如果换一个办法：</a:t>
            </a:r>
          </a:p>
          <a:p>
            <a:endParaRPr lang="zh-CN" altLang="en-US" sz="1600" dirty="0">
              <a:latin typeface="+mn-ea"/>
            </a:endParaRPr>
          </a:p>
          <a:p>
            <a:r>
              <a:rPr lang="zh-CN" altLang="en-US" sz="1600" dirty="0">
                <a:latin typeface="+mn-ea"/>
              </a:rPr>
              <a:t>“请把上周一的那个版本打包发布，版本号是</a:t>
            </a:r>
            <a:r>
              <a:rPr lang="en-US" altLang="zh-CN" sz="1600" dirty="0">
                <a:latin typeface="+mn-ea"/>
              </a:rPr>
              <a:t>v1.2”</a:t>
            </a:r>
          </a:p>
          <a:p>
            <a:endParaRPr lang="en-US" altLang="zh-CN" sz="1600" dirty="0">
              <a:latin typeface="+mn-ea"/>
            </a:endParaRPr>
          </a:p>
          <a:p>
            <a:r>
              <a:rPr lang="en-US" altLang="zh-CN" sz="1600" dirty="0">
                <a:latin typeface="+mn-ea"/>
              </a:rPr>
              <a:t>“</a:t>
            </a:r>
            <a:r>
              <a:rPr lang="zh-CN" altLang="en-US" sz="1600" dirty="0">
                <a:latin typeface="+mn-ea"/>
              </a:rPr>
              <a:t>好的，按照</a:t>
            </a:r>
            <a:r>
              <a:rPr lang="en-US" altLang="zh-CN" sz="1600" dirty="0">
                <a:latin typeface="+mn-ea"/>
              </a:rPr>
              <a:t>tag v1.2</a:t>
            </a:r>
            <a:r>
              <a:rPr lang="zh-CN" altLang="en-US" sz="1600" dirty="0">
                <a:latin typeface="+mn-ea"/>
              </a:rPr>
              <a:t>查找</a:t>
            </a:r>
            <a:r>
              <a:rPr lang="en-US" altLang="zh-CN" sz="1600" dirty="0">
                <a:latin typeface="+mn-ea"/>
              </a:rPr>
              <a:t>commit</a:t>
            </a:r>
            <a:r>
              <a:rPr lang="zh-CN" altLang="en-US" sz="1600" dirty="0">
                <a:latin typeface="+mn-ea"/>
              </a:rPr>
              <a:t>就行！”</a:t>
            </a:r>
          </a:p>
          <a:p>
            <a:endParaRPr lang="zh-CN" altLang="en-US" sz="1600" dirty="0">
              <a:latin typeface="+mn-ea"/>
            </a:endParaRPr>
          </a:p>
          <a:p>
            <a:r>
              <a:rPr lang="zh-CN" altLang="en-US" sz="1600" dirty="0">
                <a:latin typeface="+mn-ea"/>
              </a:rPr>
              <a:t>所以，</a:t>
            </a:r>
            <a:r>
              <a:rPr lang="en-US" altLang="zh-CN" sz="1600" dirty="0">
                <a:latin typeface="+mn-ea"/>
              </a:rPr>
              <a:t>tag</a:t>
            </a:r>
            <a:r>
              <a:rPr lang="zh-CN" altLang="en-US" sz="1600" dirty="0">
                <a:latin typeface="+mn-ea"/>
              </a:rPr>
              <a:t>就是一个让人容易记住的有意义的名字，它跟某个</a:t>
            </a:r>
            <a:r>
              <a:rPr lang="en-US" altLang="zh-CN" sz="1600" dirty="0">
                <a:latin typeface="+mn-ea"/>
              </a:rPr>
              <a:t>commit</a:t>
            </a:r>
            <a:r>
              <a:rPr lang="zh-CN" altLang="en-US" sz="1600" dirty="0">
                <a:latin typeface="+mn-ea"/>
              </a:rPr>
              <a:t>绑在一起。</a:t>
            </a:r>
          </a:p>
        </p:txBody>
      </p:sp>
    </p:spTree>
    <p:extLst>
      <p:ext uri="{BB962C8B-B14F-4D97-AF65-F5344CB8AC3E}">
        <p14:creationId xmlns:p14="http://schemas.microsoft.com/office/powerpoint/2010/main" val="248743194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07813" y="336884"/>
            <a:ext cx="1210588" cy="400110"/>
          </a:xfrm>
          <a:prstGeom prst="rect">
            <a:avLst/>
          </a:prstGeom>
        </p:spPr>
        <p:txBody>
          <a:bodyPr wrap="none">
            <a:spAutoFit/>
          </a:bodyPr>
          <a:lstStyle/>
          <a:p>
            <a:r>
              <a:rPr lang="zh-CN" altLang="en-US" sz="2000" dirty="0">
                <a:latin typeface="+mn-ea"/>
              </a:rPr>
              <a:t>创建标签</a:t>
            </a:r>
          </a:p>
        </p:txBody>
      </p:sp>
      <p:sp>
        <p:nvSpPr>
          <p:cNvPr id="3" name="矩形 2"/>
          <p:cNvSpPr/>
          <p:nvPr/>
        </p:nvSpPr>
        <p:spPr>
          <a:xfrm>
            <a:off x="994610" y="859940"/>
            <a:ext cx="8807115" cy="4770537"/>
          </a:xfrm>
          <a:prstGeom prst="rect">
            <a:avLst/>
          </a:prstGeom>
        </p:spPr>
        <p:txBody>
          <a:bodyPr wrap="square">
            <a:spAutoFit/>
          </a:bodyPr>
          <a:lstStyle/>
          <a:p>
            <a:r>
              <a:rPr lang="zh-CN" altLang="en-US" sz="1600" dirty="0">
                <a:latin typeface="+mn-ea"/>
              </a:rPr>
              <a:t>在</a:t>
            </a:r>
            <a:r>
              <a:rPr lang="en-US" altLang="zh-CN" sz="1600" dirty="0" err="1">
                <a:latin typeface="+mn-ea"/>
              </a:rPr>
              <a:t>Git</a:t>
            </a:r>
            <a:r>
              <a:rPr lang="zh-CN" altLang="en-US" sz="1600" dirty="0">
                <a:latin typeface="+mn-ea"/>
              </a:rPr>
              <a:t>中打标签非常简单，首先，切换到需要打标签的分支上</a:t>
            </a:r>
            <a:r>
              <a:rPr lang="zh-CN" altLang="en-US" sz="1600" dirty="0" smtClean="0">
                <a:latin typeface="+mn-ea"/>
              </a:rPr>
              <a:t>：</a:t>
            </a:r>
            <a:endParaRPr lang="en-US" altLang="zh-CN" sz="1600" dirty="0">
              <a:latin typeface="+mn-ea"/>
            </a:endParaRPr>
          </a:p>
          <a:p>
            <a:r>
              <a:rPr lang="en-US" altLang="zh-CN" dirty="0" smtClean="0">
                <a:solidFill>
                  <a:srgbClr val="008080"/>
                </a:solidFill>
                <a:latin typeface="+mn-ea"/>
                <a:cs typeface="Consolas" panose="020B0609020204030204" pitchFamily="49" charset="0"/>
              </a:rPr>
              <a:t>	$</a:t>
            </a:r>
            <a:r>
              <a:rPr lang="en-US" altLang="zh-CN" sz="1600" dirty="0" smtClean="0">
                <a:latin typeface="+mn-ea"/>
              </a:rPr>
              <a:t> </a:t>
            </a:r>
            <a:r>
              <a:rPr lang="en-US" altLang="zh-CN" sz="1600" dirty="0" err="1">
                <a:solidFill>
                  <a:schemeClr val="accent1"/>
                </a:solidFill>
                <a:latin typeface="+mn-ea"/>
              </a:rPr>
              <a:t>git</a:t>
            </a:r>
            <a:r>
              <a:rPr lang="en-US" altLang="zh-CN" sz="1600" dirty="0">
                <a:solidFill>
                  <a:schemeClr val="accent1"/>
                </a:solidFill>
                <a:latin typeface="+mn-ea"/>
              </a:rPr>
              <a:t> branch</a:t>
            </a:r>
            <a:endParaRPr lang="en-US" altLang="zh-CN" sz="1600" dirty="0">
              <a:solidFill>
                <a:schemeClr val="accent1"/>
              </a:solidFill>
              <a:latin typeface="+mn-ea"/>
            </a:endParaRPr>
          </a:p>
          <a:p>
            <a:r>
              <a:rPr lang="en-US" altLang="zh-CN" dirty="0" smtClean="0">
                <a:solidFill>
                  <a:srgbClr val="008080"/>
                </a:solidFill>
                <a:latin typeface="+mn-ea"/>
                <a:cs typeface="Consolas" panose="020B0609020204030204" pitchFamily="49" charset="0"/>
              </a:rPr>
              <a:t>	$</a:t>
            </a:r>
            <a:r>
              <a:rPr lang="en-US" altLang="zh-CN" sz="1600" dirty="0" smtClean="0">
                <a:latin typeface="+mn-ea"/>
              </a:rPr>
              <a:t> </a:t>
            </a:r>
            <a:r>
              <a:rPr lang="en-US" altLang="zh-CN" sz="1600" dirty="0" err="1">
                <a:solidFill>
                  <a:schemeClr val="accent1"/>
                </a:solidFill>
                <a:latin typeface="+mn-ea"/>
              </a:rPr>
              <a:t>git</a:t>
            </a:r>
            <a:r>
              <a:rPr lang="en-US" altLang="zh-CN" sz="1600" dirty="0">
                <a:solidFill>
                  <a:schemeClr val="accent1"/>
                </a:solidFill>
                <a:latin typeface="+mn-ea"/>
              </a:rPr>
              <a:t> checkout master</a:t>
            </a:r>
          </a:p>
          <a:p>
            <a:r>
              <a:rPr lang="zh-CN" altLang="en-US" sz="1600" dirty="0">
                <a:latin typeface="+mn-ea"/>
              </a:rPr>
              <a:t>然后，敲命令</a:t>
            </a:r>
            <a:r>
              <a:rPr lang="en-US" altLang="zh-CN" sz="1600" dirty="0" err="1">
                <a:latin typeface="+mn-ea"/>
              </a:rPr>
              <a:t>git</a:t>
            </a:r>
            <a:r>
              <a:rPr lang="en-US" altLang="zh-CN" sz="1600" dirty="0">
                <a:latin typeface="+mn-ea"/>
              </a:rPr>
              <a:t> tag &lt;name&gt;</a:t>
            </a:r>
            <a:r>
              <a:rPr lang="zh-CN" altLang="en-US" sz="1600" dirty="0">
                <a:latin typeface="+mn-ea"/>
              </a:rPr>
              <a:t>就可以打一个新标签：</a:t>
            </a:r>
            <a:endParaRPr lang="en-US" altLang="zh-CN" sz="1600" dirty="0" smtClean="0">
              <a:latin typeface="+mn-ea"/>
            </a:endParaRPr>
          </a:p>
          <a:p>
            <a:r>
              <a:rPr lang="en-US" altLang="zh-CN" dirty="0" smtClean="0">
                <a:solidFill>
                  <a:srgbClr val="008080"/>
                </a:solidFill>
                <a:latin typeface="+mn-ea"/>
                <a:cs typeface="Consolas" panose="020B0609020204030204" pitchFamily="49" charset="0"/>
              </a:rPr>
              <a:t>	$</a:t>
            </a:r>
            <a:r>
              <a:rPr lang="en-US" altLang="zh-CN" sz="1600" dirty="0" smtClean="0">
                <a:latin typeface="+mn-ea"/>
              </a:rPr>
              <a:t> </a:t>
            </a:r>
            <a:r>
              <a:rPr lang="en-US" altLang="zh-CN" sz="1600" dirty="0" err="1">
                <a:solidFill>
                  <a:schemeClr val="accent1"/>
                </a:solidFill>
                <a:latin typeface="+mn-ea"/>
              </a:rPr>
              <a:t>git</a:t>
            </a:r>
            <a:r>
              <a:rPr lang="en-US" altLang="zh-CN" sz="1600" dirty="0">
                <a:solidFill>
                  <a:schemeClr val="accent1"/>
                </a:solidFill>
                <a:latin typeface="+mn-ea"/>
              </a:rPr>
              <a:t> tag </a:t>
            </a:r>
            <a:r>
              <a:rPr lang="en-US" altLang="zh-CN" sz="1600" dirty="0">
                <a:latin typeface="+mn-ea"/>
              </a:rPr>
              <a:t>v1.0</a:t>
            </a:r>
          </a:p>
          <a:p>
            <a:r>
              <a:rPr lang="zh-CN" altLang="en-US" sz="1600" dirty="0">
                <a:latin typeface="+mn-ea"/>
              </a:rPr>
              <a:t>可以用命令</a:t>
            </a:r>
            <a:r>
              <a:rPr lang="en-US" altLang="zh-CN" sz="1600" dirty="0" err="1">
                <a:latin typeface="+mn-ea"/>
              </a:rPr>
              <a:t>git</a:t>
            </a:r>
            <a:r>
              <a:rPr lang="en-US" altLang="zh-CN" sz="1600" dirty="0">
                <a:latin typeface="+mn-ea"/>
              </a:rPr>
              <a:t> tag</a:t>
            </a:r>
            <a:r>
              <a:rPr lang="zh-CN" altLang="en-US" sz="1600" dirty="0">
                <a:latin typeface="+mn-ea"/>
              </a:rPr>
              <a:t>查看所有标签：</a:t>
            </a:r>
            <a:endParaRPr lang="en-US" altLang="zh-CN" sz="1600" dirty="0" smtClean="0">
              <a:latin typeface="+mn-ea"/>
            </a:endParaRPr>
          </a:p>
          <a:p>
            <a:r>
              <a:rPr lang="en-US" altLang="zh-CN" dirty="0" smtClean="0">
                <a:solidFill>
                  <a:srgbClr val="008080"/>
                </a:solidFill>
                <a:latin typeface="+mn-ea"/>
                <a:cs typeface="Consolas" panose="020B0609020204030204" pitchFamily="49" charset="0"/>
              </a:rPr>
              <a:t>	$</a:t>
            </a:r>
            <a:r>
              <a:rPr lang="en-US" altLang="zh-CN" sz="1600" dirty="0" smtClean="0">
                <a:latin typeface="+mn-ea"/>
              </a:rPr>
              <a:t> </a:t>
            </a:r>
            <a:r>
              <a:rPr lang="en-US" altLang="zh-CN" sz="1600" dirty="0" err="1">
                <a:solidFill>
                  <a:schemeClr val="accent1"/>
                </a:solidFill>
                <a:latin typeface="+mn-ea"/>
              </a:rPr>
              <a:t>git</a:t>
            </a:r>
            <a:r>
              <a:rPr lang="en-US" altLang="zh-CN" sz="1600" dirty="0">
                <a:solidFill>
                  <a:schemeClr val="accent1"/>
                </a:solidFill>
                <a:latin typeface="+mn-ea"/>
              </a:rPr>
              <a:t> tag</a:t>
            </a:r>
          </a:p>
          <a:p>
            <a:r>
              <a:rPr lang="zh-CN" altLang="en-US" sz="1600" dirty="0">
                <a:latin typeface="+mn-ea"/>
              </a:rPr>
              <a:t>默认标签是打在最新提交的</a:t>
            </a:r>
            <a:r>
              <a:rPr lang="en-US" altLang="zh-CN" sz="1600" dirty="0">
                <a:latin typeface="+mn-ea"/>
              </a:rPr>
              <a:t>commit</a:t>
            </a:r>
            <a:r>
              <a:rPr lang="zh-CN" altLang="en-US" sz="1600" dirty="0">
                <a:latin typeface="+mn-ea"/>
              </a:rPr>
              <a:t>上的。有时候，如果忘了打标签，比如，现在已经是周五了，但应该在周一打的标签没有打，怎么办</a:t>
            </a:r>
            <a:r>
              <a:rPr lang="zh-CN" altLang="en-US" sz="1600" dirty="0" smtClean="0">
                <a:latin typeface="+mn-ea"/>
              </a:rPr>
              <a:t>？</a:t>
            </a:r>
            <a:endParaRPr lang="zh-CN" altLang="en-US" sz="1600" dirty="0">
              <a:latin typeface="+mn-ea"/>
            </a:endParaRPr>
          </a:p>
          <a:p>
            <a:r>
              <a:rPr lang="zh-CN" altLang="en-US" sz="1600" dirty="0">
                <a:latin typeface="+mn-ea"/>
              </a:rPr>
              <a:t>方法是找到历史提交的</a:t>
            </a:r>
            <a:r>
              <a:rPr lang="en-US" altLang="zh-CN" sz="1600" dirty="0">
                <a:latin typeface="+mn-ea"/>
              </a:rPr>
              <a:t>commit id</a:t>
            </a:r>
            <a:r>
              <a:rPr lang="zh-CN" altLang="en-US" sz="1600" dirty="0">
                <a:latin typeface="+mn-ea"/>
              </a:rPr>
              <a:t>，然后打上就可以了：</a:t>
            </a:r>
            <a:endParaRPr lang="en-US" altLang="zh-CN" sz="1600" dirty="0" smtClean="0">
              <a:latin typeface="+mn-ea"/>
            </a:endParaRPr>
          </a:p>
          <a:p>
            <a:r>
              <a:rPr lang="en-US" altLang="zh-CN" dirty="0" smtClean="0">
                <a:solidFill>
                  <a:srgbClr val="008080"/>
                </a:solidFill>
                <a:latin typeface="+mn-ea"/>
                <a:cs typeface="Consolas" panose="020B0609020204030204" pitchFamily="49" charset="0"/>
              </a:rPr>
              <a:t>	$</a:t>
            </a:r>
            <a:r>
              <a:rPr lang="en-US" altLang="zh-CN" sz="1600" dirty="0" smtClean="0">
                <a:latin typeface="+mn-ea"/>
              </a:rPr>
              <a:t> </a:t>
            </a:r>
            <a:r>
              <a:rPr lang="en-US" altLang="zh-CN" sz="1600" dirty="0" err="1">
                <a:solidFill>
                  <a:schemeClr val="accent1"/>
                </a:solidFill>
                <a:latin typeface="+mn-ea"/>
              </a:rPr>
              <a:t>git</a:t>
            </a:r>
            <a:r>
              <a:rPr lang="en-US" altLang="zh-CN" sz="1600" dirty="0">
                <a:solidFill>
                  <a:schemeClr val="accent1"/>
                </a:solidFill>
                <a:latin typeface="+mn-ea"/>
              </a:rPr>
              <a:t> log --pretty=</a:t>
            </a:r>
            <a:r>
              <a:rPr lang="en-US" altLang="zh-CN" sz="1600" dirty="0" err="1">
                <a:solidFill>
                  <a:schemeClr val="accent1"/>
                </a:solidFill>
                <a:latin typeface="+mn-ea"/>
              </a:rPr>
              <a:t>oneline</a:t>
            </a:r>
            <a:r>
              <a:rPr lang="en-US" altLang="zh-CN" sz="1600" dirty="0">
                <a:solidFill>
                  <a:schemeClr val="accent1"/>
                </a:solidFill>
                <a:latin typeface="+mn-ea"/>
              </a:rPr>
              <a:t> --abbrev-commit</a:t>
            </a:r>
          </a:p>
          <a:p>
            <a:r>
              <a:rPr lang="zh-CN" altLang="en-US" sz="1600" dirty="0">
                <a:latin typeface="+mn-ea"/>
              </a:rPr>
              <a:t>比方说要对</a:t>
            </a:r>
            <a:r>
              <a:rPr lang="en-US" altLang="zh-CN" sz="1600" dirty="0">
                <a:latin typeface="+mn-ea"/>
              </a:rPr>
              <a:t>add merge</a:t>
            </a:r>
            <a:r>
              <a:rPr lang="zh-CN" altLang="en-US" sz="1600" dirty="0">
                <a:latin typeface="+mn-ea"/>
              </a:rPr>
              <a:t>这次提交打标签，它对应的</a:t>
            </a:r>
            <a:r>
              <a:rPr lang="en-US" altLang="zh-CN" sz="1600" dirty="0">
                <a:latin typeface="+mn-ea"/>
              </a:rPr>
              <a:t>commit id</a:t>
            </a:r>
            <a:r>
              <a:rPr lang="zh-CN" altLang="en-US" sz="1600" dirty="0" smtClean="0">
                <a:latin typeface="+mn-ea"/>
              </a:rPr>
              <a:t>是</a:t>
            </a:r>
            <a:r>
              <a:rPr lang="en-US" altLang="zh-CN" sz="1600" dirty="0">
                <a:latin typeface="+mn-ea"/>
              </a:rPr>
              <a:t>d04c25b </a:t>
            </a:r>
            <a:r>
              <a:rPr lang="zh-CN" altLang="en-US" sz="1600" dirty="0" smtClean="0">
                <a:latin typeface="+mn-ea"/>
              </a:rPr>
              <a:t>，</a:t>
            </a:r>
            <a:r>
              <a:rPr lang="zh-CN" altLang="en-US" sz="1600" dirty="0">
                <a:latin typeface="+mn-ea"/>
              </a:rPr>
              <a:t>敲入命令：</a:t>
            </a:r>
            <a:endParaRPr lang="en-US" altLang="zh-CN" sz="1600" dirty="0" smtClean="0">
              <a:latin typeface="+mn-ea"/>
            </a:endParaRPr>
          </a:p>
          <a:p>
            <a:r>
              <a:rPr lang="en-US" altLang="zh-CN" dirty="0" smtClean="0">
                <a:solidFill>
                  <a:srgbClr val="008080"/>
                </a:solidFill>
                <a:latin typeface="+mn-ea"/>
                <a:cs typeface="Consolas" panose="020B0609020204030204" pitchFamily="49" charset="0"/>
              </a:rPr>
              <a:t>	$</a:t>
            </a:r>
            <a:r>
              <a:rPr lang="en-US" altLang="zh-CN" sz="1600" dirty="0" smtClean="0">
                <a:latin typeface="+mn-ea"/>
              </a:rPr>
              <a:t> </a:t>
            </a:r>
            <a:r>
              <a:rPr lang="en-US" altLang="zh-CN" sz="1600" dirty="0" err="1">
                <a:solidFill>
                  <a:schemeClr val="accent1"/>
                </a:solidFill>
                <a:latin typeface="+mn-ea"/>
              </a:rPr>
              <a:t>git</a:t>
            </a:r>
            <a:r>
              <a:rPr lang="en-US" altLang="zh-CN" sz="1600" dirty="0">
                <a:solidFill>
                  <a:schemeClr val="accent1"/>
                </a:solidFill>
                <a:latin typeface="+mn-ea"/>
              </a:rPr>
              <a:t> tag </a:t>
            </a:r>
            <a:r>
              <a:rPr lang="en-US" altLang="zh-CN" sz="1600" dirty="0">
                <a:latin typeface="+mn-ea"/>
              </a:rPr>
              <a:t>v0.9 </a:t>
            </a:r>
            <a:r>
              <a:rPr lang="en-US" altLang="zh-CN" sz="1600" dirty="0" smtClean="0">
                <a:solidFill>
                  <a:schemeClr val="accent1"/>
                </a:solidFill>
                <a:latin typeface="+mn-ea"/>
              </a:rPr>
              <a:t>6224937</a:t>
            </a:r>
          </a:p>
          <a:p>
            <a:r>
              <a:rPr lang="zh-CN" altLang="en-US" sz="1600" dirty="0" smtClean="0">
                <a:latin typeface="+mn-ea"/>
              </a:rPr>
              <a:t>再用命令</a:t>
            </a:r>
            <a:r>
              <a:rPr lang="en-US" altLang="zh-CN" sz="1600" dirty="0" err="1" smtClean="0">
                <a:latin typeface="+mn-ea"/>
              </a:rPr>
              <a:t>git</a:t>
            </a:r>
            <a:r>
              <a:rPr lang="en-US" altLang="zh-CN" sz="1600" dirty="0" smtClean="0">
                <a:latin typeface="+mn-ea"/>
              </a:rPr>
              <a:t> tag</a:t>
            </a:r>
            <a:r>
              <a:rPr lang="zh-CN" altLang="en-US" sz="1600" dirty="0" smtClean="0">
                <a:latin typeface="+mn-ea"/>
              </a:rPr>
              <a:t>查看标签：</a:t>
            </a:r>
            <a:endParaRPr lang="en-US" altLang="zh-CN" sz="1600" dirty="0" smtClean="0">
              <a:latin typeface="+mn-ea"/>
            </a:endParaRPr>
          </a:p>
          <a:p>
            <a:r>
              <a:rPr lang="en-US" altLang="zh-CN" dirty="0" smtClean="0">
                <a:solidFill>
                  <a:srgbClr val="008080"/>
                </a:solidFill>
                <a:latin typeface="+mn-ea"/>
                <a:cs typeface="Consolas" panose="020B0609020204030204" pitchFamily="49" charset="0"/>
              </a:rPr>
              <a:t>	$</a:t>
            </a:r>
            <a:r>
              <a:rPr lang="en-US" altLang="zh-CN" sz="1600" dirty="0" smtClean="0">
                <a:latin typeface="+mn-ea"/>
              </a:rPr>
              <a:t> </a:t>
            </a:r>
            <a:r>
              <a:rPr lang="en-US" altLang="zh-CN" sz="1600" dirty="0" err="1">
                <a:solidFill>
                  <a:schemeClr val="accent1"/>
                </a:solidFill>
                <a:latin typeface="+mn-ea"/>
              </a:rPr>
              <a:t>git</a:t>
            </a:r>
            <a:r>
              <a:rPr lang="en-US" altLang="zh-CN" sz="1600" dirty="0">
                <a:solidFill>
                  <a:schemeClr val="accent1"/>
                </a:solidFill>
                <a:latin typeface="+mn-ea"/>
              </a:rPr>
              <a:t> tag</a:t>
            </a:r>
          </a:p>
          <a:p>
            <a:r>
              <a:rPr lang="zh-CN" altLang="en-US" sz="1600" dirty="0">
                <a:latin typeface="+mn-ea"/>
              </a:rPr>
              <a:t>注意，标签不是按时间顺序列出，而是按字母排序的。可以用</a:t>
            </a:r>
            <a:r>
              <a:rPr lang="en-US" altLang="zh-CN" sz="1600" dirty="0" err="1">
                <a:latin typeface="+mn-ea"/>
              </a:rPr>
              <a:t>git</a:t>
            </a:r>
            <a:r>
              <a:rPr lang="en-US" altLang="zh-CN" sz="1600" dirty="0">
                <a:latin typeface="+mn-ea"/>
              </a:rPr>
              <a:t> show &lt;</a:t>
            </a:r>
            <a:r>
              <a:rPr lang="en-US" altLang="zh-CN" sz="1600" dirty="0" err="1">
                <a:latin typeface="+mn-ea"/>
              </a:rPr>
              <a:t>tagname</a:t>
            </a:r>
            <a:r>
              <a:rPr lang="en-US" altLang="zh-CN" sz="1600" dirty="0">
                <a:latin typeface="+mn-ea"/>
              </a:rPr>
              <a:t>&gt;</a:t>
            </a:r>
            <a:r>
              <a:rPr lang="zh-CN" altLang="en-US" sz="1600" dirty="0">
                <a:latin typeface="+mn-ea"/>
              </a:rPr>
              <a:t>查看标签信息：</a:t>
            </a:r>
            <a:endParaRPr lang="en-US" altLang="zh-CN" sz="1600" dirty="0" smtClean="0">
              <a:latin typeface="+mn-ea"/>
            </a:endParaRPr>
          </a:p>
          <a:p>
            <a:r>
              <a:rPr lang="en-US" altLang="zh-CN" dirty="0" smtClean="0">
                <a:solidFill>
                  <a:srgbClr val="008080"/>
                </a:solidFill>
                <a:latin typeface="+mn-ea"/>
                <a:cs typeface="Consolas" panose="020B0609020204030204" pitchFamily="49" charset="0"/>
              </a:rPr>
              <a:t>	$ </a:t>
            </a:r>
            <a:r>
              <a:rPr lang="en-US" altLang="zh-CN" sz="1600" dirty="0" err="1">
                <a:solidFill>
                  <a:schemeClr val="accent1"/>
                </a:solidFill>
                <a:latin typeface="+mn-ea"/>
              </a:rPr>
              <a:t>git</a:t>
            </a:r>
            <a:r>
              <a:rPr lang="en-US" altLang="zh-CN" sz="1600" dirty="0">
                <a:solidFill>
                  <a:schemeClr val="accent1"/>
                </a:solidFill>
                <a:latin typeface="+mn-ea"/>
              </a:rPr>
              <a:t> show </a:t>
            </a:r>
            <a:r>
              <a:rPr lang="en-US" altLang="zh-CN" sz="1600" dirty="0">
                <a:latin typeface="+mn-ea"/>
              </a:rPr>
              <a:t>v0.9</a:t>
            </a:r>
          </a:p>
          <a:p>
            <a:r>
              <a:rPr lang="zh-CN" altLang="en-US" sz="1600" dirty="0">
                <a:latin typeface="+mn-ea"/>
              </a:rPr>
              <a:t>可以看到，</a:t>
            </a:r>
            <a:r>
              <a:rPr lang="en-US" altLang="zh-CN" sz="1600" dirty="0">
                <a:latin typeface="+mn-ea"/>
              </a:rPr>
              <a:t>v0.9</a:t>
            </a:r>
            <a:r>
              <a:rPr lang="zh-CN" altLang="en-US" sz="1600" dirty="0">
                <a:latin typeface="+mn-ea"/>
              </a:rPr>
              <a:t>确实打在</a:t>
            </a:r>
            <a:r>
              <a:rPr lang="en-US" altLang="zh-CN" sz="1600" dirty="0">
                <a:latin typeface="+mn-ea"/>
              </a:rPr>
              <a:t>add merge</a:t>
            </a:r>
            <a:r>
              <a:rPr lang="zh-CN" altLang="en-US" sz="1600" dirty="0">
                <a:latin typeface="+mn-ea"/>
              </a:rPr>
              <a:t>这次提交上</a:t>
            </a:r>
            <a:r>
              <a:rPr lang="zh-CN" altLang="en-US" sz="1600" dirty="0" smtClean="0">
                <a:latin typeface="+mn-ea"/>
              </a:rPr>
              <a:t>。</a:t>
            </a:r>
            <a:endParaRPr lang="en-US" altLang="zh-CN" dirty="0" smtClean="0"/>
          </a:p>
        </p:txBody>
      </p:sp>
    </p:spTree>
    <p:extLst>
      <p:ext uri="{BB962C8B-B14F-4D97-AF65-F5344CB8AC3E}">
        <p14:creationId xmlns:p14="http://schemas.microsoft.com/office/powerpoint/2010/main" val="2621052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43533" y="292586"/>
            <a:ext cx="8654445" cy="9602629"/>
          </a:xfrm>
          <a:prstGeom prst="rect">
            <a:avLst/>
          </a:prstGeom>
        </p:spPr>
        <p:txBody>
          <a:bodyPr wrap="square">
            <a:spAutoFit/>
          </a:bodyPr>
          <a:lstStyle/>
          <a:p>
            <a:r>
              <a:rPr lang="zh-CN" altLang="en-US" dirty="0" smtClean="0">
                <a:latin typeface="+mn-ea"/>
              </a:rPr>
              <a:t>还</a:t>
            </a:r>
            <a:r>
              <a:rPr lang="zh-CN" altLang="en-US" dirty="0">
                <a:latin typeface="+mn-ea"/>
              </a:rPr>
              <a:t>可以创建带有说明的标签，用</a:t>
            </a:r>
            <a:r>
              <a:rPr lang="en-US" altLang="zh-CN" dirty="0">
                <a:latin typeface="+mn-ea"/>
              </a:rPr>
              <a:t>-a</a:t>
            </a:r>
            <a:r>
              <a:rPr lang="zh-CN" altLang="en-US" dirty="0">
                <a:latin typeface="+mn-ea"/>
              </a:rPr>
              <a:t>指定标签名，</a:t>
            </a:r>
            <a:r>
              <a:rPr lang="en-US" altLang="zh-CN" dirty="0">
                <a:latin typeface="+mn-ea"/>
              </a:rPr>
              <a:t>-m</a:t>
            </a:r>
            <a:r>
              <a:rPr lang="zh-CN" altLang="en-US" dirty="0">
                <a:latin typeface="+mn-ea"/>
              </a:rPr>
              <a:t>指定说明文字</a:t>
            </a:r>
            <a:r>
              <a:rPr lang="zh-CN" altLang="en-US" dirty="0" smtClean="0">
                <a:latin typeface="+mn-ea"/>
              </a:rPr>
              <a:t>：</a:t>
            </a:r>
            <a:r>
              <a:rPr lang="en-US" altLang="zh-CN" dirty="0" smtClean="0">
                <a:solidFill>
                  <a:srgbClr val="008080"/>
                </a:solidFill>
                <a:latin typeface="+mn-ea"/>
                <a:cs typeface="Consolas" panose="020B0609020204030204" pitchFamily="49" charset="0"/>
              </a:rPr>
              <a:t>	</a:t>
            </a:r>
          </a:p>
          <a:p>
            <a:r>
              <a:rPr lang="en-US" altLang="zh-CN" dirty="0">
                <a:solidFill>
                  <a:srgbClr val="008080"/>
                </a:solidFill>
                <a:latin typeface="+mn-ea"/>
                <a:cs typeface="Consolas" panose="020B0609020204030204" pitchFamily="49" charset="0"/>
              </a:rPr>
              <a:t>	</a:t>
            </a:r>
            <a:r>
              <a:rPr lang="en-US" altLang="zh-CN" dirty="0" smtClean="0">
                <a:solidFill>
                  <a:srgbClr val="008080"/>
                </a:solidFill>
                <a:latin typeface="+mn-ea"/>
                <a:cs typeface="Consolas" panose="020B0609020204030204" pitchFamily="49" charset="0"/>
              </a:rPr>
              <a:t>$ </a:t>
            </a:r>
            <a:r>
              <a:rPr lang="en-US" altLang="zh-CN" sz="1600" dirty="0" err="1">
                <a:solidFill>
                  <a:schemeClr val="accent1"/>
                </a:solidFill>
                <a:latin typeface="+mn-ea"/>
              </a:rPr>
              <a:t>git</a:t>
            </a:r>
            <a:r>
              <a:rPr lang="en-US" altLang="zh-CN" sz="1600" dirty="0">
                <a:solidFill>
                  <a:schemeClr val="accent1"/>
                </a:solidFill>
                <a:latin typeface="+mn-ea"/>
              </a:rPr>
              <a:t> tag -a v0.1 -m</a:t>
            </a:r>
            <a:r>
              <a:rPr lang="en-US" altLang="zh-CN" sz="1600" dirty="0">
                <a:latin typeface="+mn-ea"/>
              </a:rPr>
              <a:t> "version 0.1 released"  </a:t>
            </a:r>
            <a:r>
              <a:rPr lang="en-US" altLang="zh-CN" sz="1600" dirty="0">
                <a:solidFill>
                  <a:schemeClr val="accent1"/>
                </a:solidFill>
                <a:latin typeface="+mn-ea"/>
              </a:rPr>
              <a:t>c70ed2e</a:t>
            </a:r>
          </a:p>
          <a:p>
            <a:r>
              <a:rPr lang="zh-CN" altLang="en-US" sz="1600" dirty="0" smtClean="0">
                <a:latin typeface="+mn-ea"/>
              </a:rPr>
              <a:t>用</a:t>
            </a:r>
            <a:r>
              <a:rPr lang="zh-CN" altLang="en-US" sz="1600" dirty="0">
                <a:latin typeface="+mn-ea"/>
              </a:rPr>
              <a:t>命令</a:t>
            </a:r>
            <a:r>
              <a:rPr lang="en-US" altLang="zh-CN" sz="1600" dirty="0" err="1">
                <a:latin typeface="+mn-ea"/>
              </a:rPr>
              <a:t>git</a:t>
            </a:r>
            <a:r>
              <a:rPr lang="en-US" altLang="zh-CN" sz="1600" dirty="0">
                <a:latin typeface="+mn-ea"/>
              </a:rPr>
              <a:t> show &lt;</a:t>
            </a:r>
            <a:r>
              <a:rPr lang="en-US" altLang="zh-CN" sz="1600" dirty="0" err="1">
                <a:latin typeface="+mn-ea"/>
              </a:rPr>
              <a:t>tagname</a:t>
            </a:r>
            <a:r>
              <a:rPr lang="en-US" altLang="zh-CN" sz="1600" dirty="0">
                <a:latin typeface="+mn-ea"/>
              </a:rPr>
              <a:t>&gt;</a:t>
            </a:r>
            <a:r>
              <a:rPr lang="zh-CN" altLang="en-US" sz="1600" dirty="0">
                <a:latin typeface="+mn-ea"/>
              </a:rPr>
              <a:t>可以看到说明文字</a:t>
            </a:r>
            <a:endParaRPr lang="en-US" altLang="zh-CN" sz="1600" dirty="0">
              <a:latin typeface="+mn-ea"/>
            </a:endParaRPr>
          </a:p>
          <a:p>
            <a:r>
              <a:rPr lang="en-US" altLang="zh-CN" dirty="0" smtClean="0">
                <a:solidFill>
                  <a:srgbClr val="008080"/>
                </a:solidFill>
                <a:latin typeface="+mn-ea"/>
                <a:cs typeface="Consolas" panose="020B0609020204030204" pitchFamily="49" charset="0"/>
              </a:rPr>
              <a:t>	$</a:t>
            </a:r>
            <a:r>
              <a:rPr lang="en-US" altLang="zh-CN" sz="1600" dirty="0" smtClean="0">
                <a:latin typeface="+mn-ea"/>
              </a:rPr>
              <a:t> </a:t>
            </a:r>
            <a:r>
              <a:rPr lang="en-US" altLang="zh-CN" sz="1600" dirty="0" err="1">
                <a:solidFill>
                  <a:schemeClr val="accent1"/>
                </a:solidFill>
                <a:latin typeface="+mn-ea"/>
              </a:rPr>
              <a:t>git</a:t>
            </a:r>
            <a:r>
              <a:rPr lang="en-US" altLang="zh-CN" sz="1600" dirty="0">
                <a:solidFill>
                  <a:schemeClr val="accent1"/>
                </a:solidFill>
                <a:latin typeface="+mn-ea"/>
              </a:rPr>
              <a:t> show </a:t>
            </a:r>
            <a:r>
              <a:rPr lang="en-US" altLang="zh-CN" sz="1600" dirty="0">
                <a:latin typeface="+mn-ea"/>
              </a:rPr>
              <a:t>v0.1</a:t>
            </a:r>
            <a:endParaRPr lang="en-US" altLang="zh-CN" sz="1600" dirty="0" smtClean="0">
              <a:latin typeface="+mn-ea"/>
            </a:endParaRPr>
          </a:p>
          <a:p>
            <a:r>
              <a:rPr lang="zh-CN" altLang="en-US" sz="1600" dirty="0">
                <a:latin typeface="+mn-ea"/>
              </a:rPr>
              <a:t>还可以通过</a:t>
            </a:r>
            <a:r>
              <a:rPr lang="en-US" altLang="zh-CN" sz="1600" dirty="0">
                <a:latin typeface="+mn-ea"/>
              </a:rPr>
              <a:t>-s</a:t>
            </a:r>
            <a:r>
              <a:rPr lang="zh-CN" altLang="en-US" sz="1600" dirty="0">
                <a:latin typeface="+mn-ea"/>
              </a:rPr>
              <a:t>用私钥签名一个标签：</a:t>
            </a:r>
            <a:endParaRPr lang="en-US" altLang="zh-CN" sz="1600" dirty="0">
              <a:latin typeface="+mn-ea"/>
            </a:endParaRPr>
          </a:p>
          <a:p>
            <a:r>
              <a:rPr lang="en-US" altLang="zh-CN" dirty="0" smtClean="0">
                <a:solidFill>
                  <a:srgbClr val="008080"/>
                </a:solidFill>
                <a:latin typeface="+mn-ea"/>
                <a:cs typeface="Consolas" panose="020B0609020204030204" pitchFamily="49" charset="0"/>
              </a:rPr>
              <a:t>	$ </a:t>
            </a:r>
            <a:r>
              <a:rPr lang="en-US" altLang="zh-CN" sz="1600" dirty="0" err="1">
                <a:solidFill>
                  <a:schemeClr val="accent1"/>
                </a:solidFill>
                <a:latin typeface="+mn-ea"/>
              </a:rPr>
              <a:t>git</a:t>
            </a:r>
            <a:r>
              <a:rPr lang="en-US" altLang="zh-CN" sz="1600" dirty="0">
                <a:solidFill>
                  <a:schemeClr val="accent1"/>
                </a:solidFill>
                <a:latin typeface="+mn-ea"/>
              </a:rPr>
              <a:t> tag -s v0.2 -m </a:t>
            </a:r>
            <a:r>
              <a:rPr lang="en-US" altLang="zh-CN" sz="1600" dirty="0">
                <a:latin typeface="+mn-ea"/>
              </a:rPr>
              <a:t>"signed version 0.2 released" </a:t>
            </a:r>
            <a:r>
              <a:rPr lang="en-US" altLang="zh-CN" sz="1600" dirty="0">
                <a:solidFill>
                  <a:schemeClr val="accent1"/>
                </a:solidFill>
                <a:latin typeface="+mn-ea"/>
              </a:rPr>
              <a:t>fec145a</a:t>
            </a:r>
            <a:endParaRPr lang="en-US" altLang="zh-CN" sz="1600" dirty="0">
              <a:solidFill>
                <a:schemeClr val="accent1"/>
              </a:solidFill>
              <a:latin typeface="+mn-ea"/>
            </a:endParaRPr>
          </a:p>
          <a:p>
            <a:r>
              <a:rPr lang="zh-CN" altLang="en-US" sz="1600" dirty="0">
                <a:latin typeface="+mn-ea"/>
              </a:rPr>
              <a:t>签名采用</a:t>
            </a:r>
            <a:r>
              <a:rPr lang="en-US" altLang="zh-CN" sz="1600" dirty="0">
                <a:latin typeface="+mn-ea"/>
              </a:rPr>
              <a:t>PGP</a:t>
            </a:r>
            <a:r>
              <a:rPr lang="zh-CN" altLang="en-US" sz="1600" dirty="0">
                <a:latin typeface="+mn-ea"/>
              </a:rPr>
              <a:t>签名，因此，必须首先安装</a:t>
            </a:r>
            <a:r>
              <a:rPr lang="en-US" altLang="zh-CN" sz="1600" dirty="0" err="1">
                <a:latin typeface="+mn-ea"/>
              </a:rPr>
              <a:t>gpg</a:t>
            </a:r>
            <a:r>
              <a:rPr lang="zh-CN" altLang="en-US" sz="1600" dirty="0">
                <a:latin typeface="+mn-ea"/>
              </a:rPr>
              <a:t>（</a:t>
            </a:r>
            <a:r>
              <a:rPr lang="en-US" altLang="zh-CN" sz="1600" dirty="0" err="1">
                <a:latin typeface="+mn-ea"/>
              </a:rPr>
              <a:t>GnuPG</a:t>
            </a:r>
            <a:r>
              <a:rPr lang="zh-CN" altLang="en-US" sz="1600" dirty="0">
                <a:latin typeface="+mn-ea"/>
              </a:rPr>
              <a:t>），如果没有找到</a:t>
            </a:r>
            <a:r>
              <a:rPr lang="en-US" altLang="zh-CN" sz="1600" dirty="0" err="1">
                <a:latin typeface="+mn-ea"/>
              </a:rPr>
              <a:t>gpg</a:t>
            </a:r>
            <a:r>
              <a:rPr lang="zh-CN" altLang="en-US" sz="1600" dirty="0">
                <a:latin typeface="+mn-ea"/>
              </a:rPr>
              <a:t>，或者没有</a:t>
            </a:r>
            <a:r>
              <a:rPr lang="en-US" altLang="zh-CN" sz="1600" dirty="0" err="1">
                <a:latin typeface="+mn-ea"/>
              </a:rPr>
              <a:t>gpg</a:t>
            </a:r>
            <a:r>
              <a:rPr lang="zh-CN" altLang="en-US" sz="1600" dirty="0">
                <a:latin typeface="+mn-ea"/>
              </a:rPr>
              <a:t>密钥对，就会报错：</a:t>
            </a:r>
            <a:endParaRPr lang="en-US" altLang="zh-CN" sz="1600" dirty="0">
              <a:latin typeface="+mn-ea"/>
            </a:endParaRPr>
          </a:p>
          <a:p>
            <a:r>
              <a:rPr lang="zh-CN" altLang="en-US" sz="1600" dirty="0">
                <a:latin typeface="+mn-ea"/>
              </a:rPr>
              <a:t>如果报错，请参考</a:t>
            </a:r>
            <a:r>
              <a:rPr lang="en-US" altLang="zh-CN" sz="1600" dirty="0" err="1">
                <a:latin typeface="+mn-ea"/>
              </a:rPr>
              <a:t>GnuPG</a:t>
            </a:r>
            <a:r>
              <a:rPr lang="zh-CN" altLang="en-US" sz="1600" dirty="0">
                <a:latin typeface="+mn-ea"/>
              </a:rPr>
              <a:t>帮助文档配置</a:t>
            </a:r>
            <a:r>
              <a:rPr lang="en-US" altLang="zh-CN" sz="1600" dirty="0">
                <a:latin typeface="+mn-ea"/>
              </a:rPr>
              <a:t>Key</a:t>
            </a:r>
            <a:r>
              <a:rPr lang="zh-CN" altLang="en-US" sz="1600" dirty="0">
                <a:latin typeface="+mn-ea"/>
              </a:rPr>
              <a:t>。</a:t>
            </a:r>
          </a:p>
          <a:p>
            <a:endParaRPr lang="zh-CN" altLang="en-US" sz="1600" dirty="0">
              <a:latin typeface="+mn-ea"/>
            </a:endParaRPr>
          </a:p>
          <a:p>
            <a:r>
              <a:rPr lang="zh-CN" altLang="en-US" sz="1600" dirty="0">
                <a:latin typeface="+mn-ea"/>
              </a:rPr>
              <a:t>用命令</a:t>
            </a:r>
            <a:r>
              <a:rPr lang="en-US" altLang="zh-CN" sz="1600" dirty="0" err="1">
                <a:latin typeface="+mn-ea"/>
              </a:rPr>
              <a:t>git</a:t>
            </a:r>
            <a:r>
              <a:rPr lang="en-US" altLang="zh-CN" sz="1600" dirty="0">
                <a:latin typeface="+mn-ea"/>
              </a:rPr>
              <a:t> show &lt;</a:t>
            </a:r>
            <a:r>
              <a:rPr lang="en-US" altLang="zh-CN" sz="1600" dirty="0" err="1">
                <a:latin typeface="+mn-ea"/>
              </a:rPr>
              <a:t>tagname</a:t>
            </a:r>
            <a:r>
              <a:rPr lang="en-US" altLang="zh-CN" sz="1600" dirty="0">
                <a:latin typeface="+mn-ea"/>
              </a:rPr>
              <a:t>&gt;</a:t>
            </a:r>
            <a:r>
              <a:rPr lang="zh-CN" altLang="en-US" sz="1600" dirty="0">
                <a:latin typeface="+mn-ea"/>
              </a:rPr>
              <a:t>可以看到</a:t>
            </a:r>
            <a:r>
              <a:rPr lang="en-US" altLang="zh-CN" sz="1600" dirty="0">
                <a:latin typeface="+mn-ea"/>
              </a:rPr>
              <a:t>PGP</a:t>
            </a:r>
            <a:r>
              <a:rPr lang="zh-CN" altLang="en-US" sz="1600" dirty="0">
                <a:latin typeface="+mn-ea"/>
              </a:rPr>
              <a:t>签名信息：</a:t>
            </a:r>
            <a:endParaRPr lang="en-US" altLang="zh-CN" sz="1600" dirty="0" smtClean="0">
              <a:latin typeface="+mn-ea"/>
            </a:endParaRPr>
          </a:p>
          <a:p>
            <a:r>
              <a:rPr lang="en-US" altLang="zh-CN" dirty="0" smtClean="0">
                <a:solidFill>
                  <a:srgbClr val="008080"/>
                </a:solidFill>
                <a:latin typeface="+mn-ea"/>
                <a:cs typeface="Consolas" panose="020B0609020204030204" pitchFamily="49" charset="0"/>
              </a:rPr>
              <a:t>	$ </a:t>
            </a:r>
            <a:r>
              <a:rPr lang="en-US" altLang="zh-CN" sz="1600" dirty="0" err="1">
                <a:solidFill>
                  <a:schemeClr val="accent1"/>
                </a:solidFill>
                <a:latin typeface="+mn-ea"/>
              </a:rPr>
              <a:t>git</a:t>
            </a:r>
            <a:r>
              <a:rPr lang="en-US" altLang="zh-CN" sz="1600" dirty="0">
                <a:solidFill>
                  <a:schemeClr val="accent1"/>
                </a:solidFill>
                <a:latin typeface="+mn-ea"/>
              </a:rPr>
              <a:t> show </a:t>
            </a:r>
            <a:r>
              <a:rPr lang="en-US" altLang="zh-CN" sz="1600" dirty="0">
                <a:latin typeface="+mn-ea"/>
              </a:rPr>
              <a:t>v0.2</a:t>
            </a:r>
          </a:p>
          <a:p>
            <a:endParaRPr lang="en-US" altLang="zh-CN" sz="1600" dirty="0" smtClean="0">
              <a:latin typeface="+mn-ea"/>
            </a:endParaRPr>
          </a:p>
          <a:p>
            <a:endParaRPr lang="en-US" altLang="zh-CN" sz="1600" dirty="0">
              <a:latin typeface="+mn-ea"/>
            </a:endParaRPr>
          </a:p>
          <a:p>
            <a:r>
              <a:rPr lang="zh-CN" altLang="en-US" sz="1600" dirty="0">
                <a:latin typeface="+mn-ea"/>
              </a:rPr>
              <a:t>小结</a:t>
            </a:r>
          </a:p>
          <a:p>
            <a:endParaRPr lang="zh-CN" altLang="en-US" sz="1600" dirty="0">
              <a:latin typeface="+mn-ea"/>
            </a:endParaRPr>
          </a:p>
          <a:p>
            <a:r>
              <a:rPr lang="zh-CN" altLang="en-US" sz="1600" dirty="0">
                <a:latin typeface="+mn-ea"/>
              </a:rPr>
              <a:t>命令</a:t>
            </a:r>
            <a:r>
              <a:rPr lang="en-US" altLang="zh-CN" sz="1600" dirty="0" err="1">
                <a:latin typeface="+mn-ea"/>
              </a:rPr>
              <a:t>git</a:t>
            </a:r>
            <a:r>
              <a:rPr lang="en-US" altLang="zh-CN" sz="1600" dirty="0">
                <a:latin typeface="+mn-ea"/>
              </a:rPr>
              <a:t> tag &lt;name&gt;</a:t>
            </a:r>
            <a:r>
              <a:rPr lang="zh-CN" altLang="en-US" sz="1600" dirty="0">
                <a:latin typeface="+mn-ea"/>
              </a:rPr>
              <a:t>用于新建一个标签，默认为</a:t>
            </a:r>
            <a:r>
              <a:rPr lang="en-US" altLang="zh-CN" sz="1600" dirty="0">
                <a:latin typeface="+mn-ea"/>
              </a:rPr>
              <a:t>HEAD</a:t>
            </a:r>
            <a:r>
              <a:rPr lang="zh-CN" altLang="en-US" sz="1600" dirty="0">
                <a:latin typeface="+mn-ea"/>
              </a:rPr>
              <a:t>，也可以指定一个</a:t>
            </a:r>
            <a:r>
              <a:rPr lang="en-US" altLang="zh-CN" sz="1600" dirty="0">
                <a:latin typeface="+mn-ea"/>
              </a:rPr>
              <a:t>commit id</a:t>
            </a:r>
            <a:r>
              <a:rPr lang="zh-CN" altLang="en-US" sz="1600" dirty="0">
                <a:latin typeface="+mn-ea"/>
              </a:rPr>
              <a:t>；</a:t>
            </a:r>
          </a:p>
          <a:p>
            <a:endParaRPr lang="zh-CN" altLang="en-US" sz="1600" dirty="0">
              <a:latin typeface="+mn-ea"/>
            </a:endParaRPr>
          </a:p>
          <a:p>
            <a:r>
              <a:rPr lang="en-US" altLang="zh-CN" sz="1600" dirty="0" err="1">
                <a:latin typeface="+mn-ea"/>
              </a:rPr>
              <a:t>git</a:t>
            </a:r>
            <a:r>
              <a:rPr lang="en-US" altLang="zh-CN" sz="1600" dirty="0">
                <a:latin typeface="+mn-ea"/>
              </a:rPr>
              <a:t> tag -a &lt;</a:t>
            </a:r>
            <a:r>
              <a:rPr lang="en-US" altLang="zh-CN" sz="1600" dirty="0" err="1">
                <a:latin typeface="+mn-ea"/>
              </a:rPr>
              <a:t>tagname</a:t>
            </a:r>
            <a:r>
              <a:rPr lang="en-US" altLang="zh-CN" sz="1600" dirty="0">
                <a:latin typeface="+mn-ea"/>
              </a:rPr>
              <a:t>&gt; -m "</a:t>
            </a:r>
            <a:r>
              <a:rPr lang="en-US" altLang="zh-CN" sz="1600" dirty="0" err="1">
                <a:latin typeface="+mn-ea"/>
              </a:rPr>
              <a:t>blablabla</a:t>
            </a:r>
            <a:r>
              <a:rPr lang="en-US" altLang="zh-CN" sz="1600" dirty="0">
                <a:latin typeface="+mn-ea"/>
              </a:rPr>
              <a:t>..."</a:t>
            </a:r>
            <a:r>
              <a:rPr lang="zh-CN" altLang="en-US" sz="1600" dirty="0">
                <a:latin typeface="+mn-ea"/>
              </a:rPr>
              <a:t>可以指定标签信息；</a:t>
            </a:r>
          </a:p>
          <a:p>
            <a:endParaRPr lang="zh-CN" altLang="en-US" sz="1600" dirty="0">
              <a:latin typeface="+mn-ea"/>
            </a:endParaRPr>
          </a:p>
          <a:p>
            <a:r>
              <a:rPr lang="en-US" altLang="zh-CN" sz="1600" dirty="0" err="1">
                <a:latin typeface="+mn-ea"/>
              </a:rPr>
              <a:t>git</a:t>
            </a:r>
            <a:r>
              <a:rPr lang="en-US" altLang="zh-CN" sz="1600" dirty="0">
                <a:latin typeface="+mn-ea"/>
              </a:rPr>
              <a:t> tag -s &lt;</a:t>
            </a:r>
            <a:r>
              <a:rPr lang="en-US" altLang="zh-CN" sz="1600" dirty="0" err="1">
                <a:latin typeface="+mn-ea"/>
              </a:rPr>
              <a:t>tagname</a:t>
            </a:r>
            <a:r>
              <a:rPr lang="en-US" altLang="zh-CN" sz="1600" dirty="0">
                <a:latin typeface="+mn-ea"/>
              </a:rPr>
              <a:t>&gt; -m "</a:t>
            </a:r>
            <a:r>
              <a:rPr lang="en-US" altLang="zh-CN" sz="1600" dirty="0" err="1">
                <a:latin typeface="+mn-ea"/>
              </a:rPr>
              <a:t>blablabla</a:t>
            </a:r>
            <a:r>
              <a:rPr lang="en-US" altLang="zh-CN" sz="1600" dirty="0">
                <a:latin typeface="+mn-ea"/>
              </a:rPr>
              <a:t>..."</a:t>
            </a:r>
            <a:r>
              <a:rPr lang="zh-CN" altLang="en-US" sz="1600" dirty="0">
                <a:latin typeface="+mn-ea"/>
              </a:rPr>
              <a:t>可以用</a:t>
            </a:r>
            <a:r>
              <a:rPr lang="en-US" altLang="zh-CN" sz="1600" dirty="0">
                <a:latin typeface="+mn-ea"/>
              </a:rPr>
              <a:t>PGP</a:t>
            </a:r>
            <a:r>
              <a:rPr lang="zh-CN" altLang="en-US" sz="1600" dirty="0">
                <a:latin typeface="+mn-ea"/>
              </a:rPr>
              <a:t>签名标签；</a:t>
            </a:r>
          </a:p>
          <a:p>
            <a:endParaRPr lang="zh-CN" altLang="en-US" sz="1600" dirty="0">
              <a:latin typeface="+mn-ea"/>
            </a:endParaRPr>
          </a:p>
          <a:p>
            <a:r>
              <a:rPr lang="zh-CN" altLang="en-US" sz="1600" dirty="0">
                <a:latin typeface="+mn-ea"/>
              </a:rPr>
              <a:t>命令</a:t>
            </a:r>
            <a:r>
              <a:rPr lang="en-US" altLang="zh-CN" sz="1600" dirty="0" err="1">
                <a:latin typeface="+mn-ea"/>
              </a:rPr>
              <a:t>git</a:t>
            </a:r>
            <a:r>
              <a:rPr lang="en-US" altLang="zh-CN" sz="1600" dirty="0">
                <a:latin typeface="+mn-ea"/>
              </a:rPr>
              <a:t> tag</a:t>
            </a:r>
            <a:r>
              <a:rPr lang="zh-CN" altLang="en-US" sz="1600" dirty="0">
                <a:latin typeface="+mn-ea"/>
              </a:rPr>
              <a:t>可以查看所有标签。</a:t>
            </a:r>
            <a:endParaRPr lang="en-US" altLang="zh-CN" sz="1600" dirty="0" smtClean="0">
              <a:latin typeface="+mn-ea"/>
            </a:endParaRPr>
          </a:p>
          <a:p>
            <a:endParaRPr lang="en-US" altLang="zh-CN" sz="1600" dirty="0">
              <a:latin typeface="+mn-ea"/>
            </a:endParaRPr>
          </a:p>
          <a:p>
            <a:endParaRPr lang="en-US" altLang="zh-CN" sz="1600" dirty="0" smtClean="0">
              <a:latin typeface="+mn-ea"/>
            </a:endParaRPr>
          </a:p>
          <a:p>
            <a:endParaRPr lang="en-US" altLang="zh-CN" sz="1600" dirty="0">
              <a:latin typeface="+mn-ea"/>
            </a:endParaRPr>
          </a:p>
          <a:p>
            <a:endParaRPr lang="en-US" altLang="zh-CN" sz="1600" dirty="0" smtClean="0">
              <a:latin typeface="+mn-ea"/>
            </a:endParaRPr>
          </a:p>
          <a:p>
            <a:endParaRPr lang="en-US" altLang="zh-CN" sz="1600" dirty="0">
              <a:latin typeface="+mn-ea"/>
            </a:endParaRPr>
          </a:p>
          <a:p>
            <a:endParaRPr lang="en-US" altLang="zh-CN" sz="1600" dirty="0" smtClean="0">
              <a:latin typeface="+mn-ea"/>
            </a:endParaRPr>
          </a:p>
          <a:p>
            <a:endParaRPr lang="en-US" altLang="zh-CN" sz="1600" dirty="0">
              <a:latin typeface="+mn-ea"/>
            </a:endParaRPr>
          </a:p>
          <a:p>
            <a:endParaRPr lang="en-US" altLang="zh-CN" sz="1600" dirty="0" smtClean="0">
              <a:latin typeface="+mn-ea"/>
            </a:endParaRPr>
          </a:p>
          <a:p>
            <a:endParaRPr lang="en-US" altLang="zh-CN" sz="1600" dirty="0">
              <a:latin typeface="+mn-ea"/>
            </a:endParaRPr>
          </a:p>
          <a:p>
            <a:endParaRPr lang="en-US" altLang="zh-CN" sz="1600" dirty="0" smtClean="0">
              <a:latin typeface="+mn-ea"/>
            </a:endParaRPr>
          </a:p>
          <a:p>
            <a:endParaRPr lang="en-US" altLang="zh-CN" sz="1600" dirty="0">
              <a:latin typeface="+mn-ea"/>
            </a:endParaRPr>
          </a:p>
          <a:p>
            <a:endParaRPr lang="en-US" altLang="zh-CN" sz="1600" dirty="0" smtClean="0">
              <a:latin typeface="+mn-ea"/>
            </a:endParaRPr>
          </a:p>
          <a:p>
            <a:endParaRPr lang="en-US" altLang="zh-CN" sz="1600" dirty="0">
              <a:latin typeface="+mn-ea"/>
            </a:endParaRPr>
          </a:p>
          <a:p>
            <a:endParaRPr lang="en-US" altLang="zh-CN" sz="1600" dirty="0" smtClean="0">
              <a:latin typeface="+mn-ea"/>
            </a:endParaRPr>
          </a:p>
          <a:p>
            <a:endParaRPr lang="zh-CN" altLang="en-US" sz="1600" dirty="0">
              <a:latin typeface="+mn-ea"/>
            </a:endParaRPr>
          </a:p>
        </p:txBody>
      </p:sp>
    </p:spTree>
    <p:extLst>
      <p:ext uri="{BB962C8B-B14F-4D97-AF65-F5344CB8AC3E}">
        <p14:creationId xmlns:p14="http://schemas.microsoft.com/office/powerpoint/2010/main" val="15400443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70871" y="891998"/>
            <a:ext cx="9695869" cy="5570756"/>
          </a:xfrm>
          <a:prstGeom prst="rect">
            <a:avLst/>
          </a:prstGeom>
          <a:noFill/>
          <a:ln>
            <a:noFill/>
          </a:ln>
        </p:spPr>
        <p:style>
          <a:lnRef idx="3">
            <a:schemeClr val="lt1"/>
          </a:lnRef>
          <a:fillRef idx="1">
            <a:schemeClr val="accent1"/>
          </a:fillRef>
          <a:effectRef idx="1">
            <a:schemeClr val="accent1"/>
          </a:effectRef>
          <a:fontRef idx="minor">
            <a:schemeClr val="lt1"/>
          </a:fontRef>
        </p:style>
        <p:txBody>
          <a:bodyPr wrap="square" rtlCol="0">
            <a:spAutoFit/>
          </a:bodyPr>
          <a:lstStyle/>
          <a:p>
            <a:r>
              <a:rPr lang="zh-CN" altLang="en-US" sz="1600" dirty="0" smtClean="0">
                <a:latin typeface="+mn-ea"/>
              </a:rPr>
              <a:t>为了测试</a:t>
            </a:r>
            <a:r>
              <a:rPr lang="en-US" altLang="zh-CN" sz="1600" dirty="0" err="1" smtClean="0">
                <a:latin typeface="+mn-ea"/>
              </a:rPr>
              <a:t>Git</a:t>
            </a:r>
            <a:r>
              <a:rPr lang="zh-CN" altLang="en-US" sz="1600" dirty="0" smtClean="0">
                <a:latin typeface="+mn-ea"/>
              </a:rPr>
              <a:t>的版本管理功能</a:t>
            </a:r>
            <a:r>
              <a:rPr lang="en-US" altLang="zh-CN" sz="1600" dirty="0" smtClean="0">
                <a:latin typeface="+mn-ea"/>
              </a:rPr>
              <a:t>,</a:t>
            </a:r>
            <a:r>
              <a:rPr lang="zh-CN" altLang="en-US" sz="1600" dirty="0" smtClean="0">
                <a:latin typeface="+mn-ea"/>
              </a:rPr>
              <a:t>这里再次修改</a:t>
            </a:r>
            <a:r>
              <a:rPr lang="en-US" altLang="zh-CN" sz="1600" dirty="0" smtClean="0">
                <a:latin typeface="+mn-ea"/>
              </a:rPr>
              <a:t>readme.txt</a:t>
            </a:r>
            <a:r>
              <a:rPr lang="zh-CN" altLang="en-US" sz="1600" dirty="0" smtClean="0">
                <a:latin typeface="+mn-ea"/>
              </a:rPr>
              <a:t>文件</a:t>
            </a:r>
            <a:r>
              <a:rPr lang="en-US" altLang="zh-CN" sz="1600" dirty="0" smtClean="0">
                <a:latin typeface="+mn-ea"/>
              </a:rPr>
              <a:t>,</a:t>
            </a:r>
            <a:r>
              <a:rPr lang="zh-CN" altLang="en-US" sz="1600" dirty="0" smtClean="0">
                <a:latin typeface="+mn-ea"/>
              </a:rPr>
              <a:t>即</a:t>
            </a:r>
            <a:r>
              <a:rPr lang="en-US" altLang="zh-CN" sz="1600" dirty="0" smtClean="0">
                <a:latin typeface="+mn-ea"/>
              </a:rPr>
              <a:t>,</a:t>
            </a:r>
            <a:r>
              <a:rPr lang="zh-CN" altLang="en-US" sz="1600" dirty="0" smtClean="0">
                <a:latin typeface="+mn-ea"/>
              </a:rPr>
              <a:t>版本变化</a:t>
            </a:r>
            <a:r>
              <a:rPr lang="en-US" altLang="zh-CN" sz="1600" dirty="0" smtClean="0">
                <a:latin typeface="+mn-ea"/>
              </a:rPr>
              <a:t>(</a:t>
            </a:r>
            <a:r>
              <a:rPr lang="zh-CN" altLang="en-US" sz="1600" dirty="0" smtClean="0">
                <a:latin typeface="+mn-ea"/>
              </a:rPr>
              <a:t>内容变化</a:t>
            </a:r>
            <a:r>
              <a:rPr lang="en-US" altLang="zh-CN" sz="1600" dirty="0" smtClean="0">
                <a:latin typeface="+mn-ea"/>
              </a:rPr>
              <a:t>):</a:t>
            </a:r>
          </a:p>
          <a:p>
            <a:r>
              <a:rPr lang="en-US" altLang="zh-CN" sz="1600" dirty="0" smtClean="0">
                <a:latin typeface="+mn-ea"/>
              </a:rPr>
              <a:t>Readme.txt</a:t>
            </a:r>
            <a:r>
              <a:rPr lang="zh-CN" altLang="en-US" sz="1600" dirty="0" smtClean="0">
                <a:latin typeface="+mn-ea"/>
              </a:rPr>
              <a:t>修改后的内容为</a:t>
            </a:r>
            <a:r>
              <a:rPr lang="en-US" altLang="zh-CN" sz="1600" dirty="0" smtClean="0">
                <a:latin typeface="+mn-ea"/>
              </a:rPr>
              <a:t>:</a:t>
            </a:r>
          </a:p>
          <a:p>
            <a:pPr lvl="0"/>
            <a:r>
              <a:rPr lang="en-US" altLang="zh-CN" sz="1600" dirty="0">
                <a:latin typeface="+mn-ea"/>
              </a:rPr>
              <a:t>	</a:t>
            </a:r>
            <a:r>
              <a:rPr kumimoji="0" lang="zh-CN" altLang="zh-CN" sz="1600" b="0" i="0" u="none" strike="noStrike" cap="none" normalizeH="0" baseline="0" dirty="0" smtClean="0">
                <a:ln>
                  <a:noFill/>
                </a:ln>
                <a:solidFill>
                  <a:schemeClr val="tx1"/>
                </a:solidFill>
                <a:effectLst/>
                <a:latin typeface="+mn-ea"/>
                <a:cs typeface="Consolas" panose="020B0609020204030204" pitchFamily="49" charset="0"/>
              </a:rPr>
              <a:t>Git </a:t>
            </a:r>
            <a:r>
              <a:rPr kumimoji="0" lang="zh-CN" altLang="zh-CN" sz="1600" b="1" i="0" u="none" strike="noStrike" cap="none" normalizeH="0" baseline="0" dirty="0" smtClean="0">
                <a:ln>
                  <a:noFill/>
                </a:ln>
                <a:solidFill>
                  <a:schemeClr val="tx1"/>
                </a:solidFill>
                <a:effectLst/>
                <a:latin typeface="+mn-ea"/>
                <a:cs typeface="Consolas" panose="020B0609020204030204" pitchFamily="49" charset="0"/>
              </a:rPr>
              <a:t>is</a:t>
            </a:r>
            <a:r>
              <a:rPr kumimoji="0" lang="zh-CN" altLang="zh-CN" sz="1600" b="0" i="0" u="none" strike="noStrike" cap="none" normalizeH="0" baseline="0" dirty="0" smtClean="0">
                <a:ln>
                  <a:noFill/>
                </a:ln>
                <a:solidFill>
                  <a:schemeClr val="tx1"/>
                </a:solidFill>
                <a:effectLst/>
                <a:latin typeface="+mn-ea"/>
                <a:cs typeface="Consolas" panose="020B0609020204030204" pitchFamily="49" charset="0"/>
              </a:rPr>
              <a:t> a distributed version control system.</a:t>
            </a:r>
            <a:endParaRPr kumimoji="0" lang="en-US" altLang="zh-CN" sz="1600" b="0" i="0" u="none" strike="noStrike" cap="none" normalizeH="0" baseline="0" dirty="0" smtClean="0">
              <a:ln>
                <a:noFill/>
              </a:ln>
              <a:solidFill>
                <a:schemeClr val="tx1"/>
              </a:solidFill>
              <a:effectLst/>
              <a:latin typeface="+mn-ea"/>
              <a:cs typeface="Consolas" panose="020B0609020204030204" pitchFamily="49" charset="0"/>
            </a:endParaRPr>
          </a:p>
          <a:p>
            <a:pPr lvl="0"/>
            <a:r>
              <a:rPr lang="en-US" altLang="zh-CN" sz="1600" dirty="0">
                <a:solidFill>
                  <a:schemeClr val="tx1"/>
                </a:solidFill>
                <a:latin typeface="+mn-ea"/>
                <a:cs typeface="Consolas" panose="020B0609020204030204" pitchFamily="49" charset="0"/>
              </a:rPr>
              <a:t>	</a:t>
            </a:r>
            <a:r>
              <a:rPr kumimoji="0" lang="zh-CN" altLang="zh-CN" sz="1600" b="0" i="0" u="none" strike="noStrike" cap="none" normalizeH="0" baseline="0" dirty="0" smtClean="0">
                <a:ln>
                  <a:noFill/>
                </a:ln>
                <a:solidFill>
                  <a:schemeClr val="tx1"/>
                </a:solidFill>
                <a:effectLst/>
                <a:latin typeface="+mn-ea"/>
                <a:cs typeface="Consolas" panose="020B0609020204030204" pitchFamily="49" charset="0"/>
              </a:rPr>
              <a:t>Git </a:t>
            </a:r>
            <a:r>
              <a:rPr kumimoji="0" lang="zh-CN" altLang="zh-CN" sz="1600" b="1" i="0" u="none" strike="noStrike" cap="none" normalizeH="0" baseline="0" dirty="0" smtClean="0">
                <a:ln>
                  <a:noFill/>
                </a:ln>
                <a:solidFill>
                  <a:schemeClr val="tx1"/>
                </a:solidFill>
                <a:effectLst/>
                <a:latin typeface="+mn-ea"/>
                <a:cs typeface="Consolas" panose="020B0609020204030204" pitchFamily="49" charset="0"/>
              </a:rPr>
              <a:t>is</a:t>
            </a:r>
            <a:r>
              <a:rPr kumimoji="0" lang="zh-CN" altLang="zh-CN" sz="1600" b="0" i="0" u="none" strike="noStrike" cap="none" normalizeH="0" baseline="0" dirty="0" smtClean="0">
                <a:ln>
                  <a:noFill/>
                </a:ln>
                <a:solidFill>
                  <a:schemeClr val="tx1"/>
                </a:solidFill>
                <a:effectLst/>
                <a:latin typeface="+mn-ea"/>
                <a:cs typeface="Consolas" panose="020B0609020204030204" pitchFamily="49" charset="0"/>
              </a:rPr>
              <a:t> free software.</a:t>
            </a:r>
            <a:r>
              <a:rPr kumimoji="0" lang="zh-CN" altLang="zh-CN" sz="1600" b="0" i="0" u="none" strike="noStrike" cap="none" normalizeH="0" baseline="0" dirty="0" smtClean="0">
                <a:ln>
                  <a:noFill/>
                </a:ln>
                <a:solidFill>
                  <a:schemeClr val="tx1"/>
                </a:solidFill>
                <a:effectLst/>
                <a:latin typeface="+mn-ea"/>
              </a:rPr>
              <a:t> </a:t>
            </a:r>
            <a:endParaRPr kumimoji="0" lang="en-US" altLang="zh-CN" sz="1600" b="0" i="0" u="none" strike="noStrike" cap="none" normalizeH="0" baseline="0" dirty="0" smtClean="0">
              <a:ln>
                <a:noFill/>
              </a:ln>
              <a:solidFill>
                <a:schemeClr val="tx1"/>
              </a:solidFill>
              <a:effectLst/>
              <a:latin typeface="+mn-ea"/>
            </a:endParaRPr>
          </a:p>
          <a:p>
            <a:pPr lvl="0"/>
            <a:r>
              <a:rPr lang="zh-CN" altLang="en-US" sz="1600" dirty="0" smtClean="0">
                <a:latin typeface="+mn-ea"/>
              </a:rPr>
              <a:t>接下来</a:t>
            </a:r>
            <a:r>
              <a:rPr lang="en-US" altLang="zh-CN" sz="1600" dirty="0" smtClean="0">
                <a:latin typeface="+mn-ea"/>
              </a:rPr>
              <a:t>,</a:t>
            </a:r>
            <a:r>
              <a:rPr lang="zh-CN" altLang="en-US" sz="1600" dirty="0" smtClean="0">
                <a:latin typeface="+mn-ea"/>
              </a:rPr>
              <a:t>运行下面的命令</a:t>
            </a:r>
            <a:r>
              <a:rPr lang="en-US" altLang="zh-CN" sz="1600" dirty="0" smtClean="0">
                <a:latin typeface="+mn-ea"/>
              </a:rPr>
              <a:t>,</a:t>
            </a:r>
            <a:r>
              <a:rPr lang="zh-CN" altLang="en-US" sz="1600" dirty="0" smtClean="0">
                <a:latin typeface="+mn-ea"/>
              </a:rPr>
              <a:t>查看结果</a:t>
            </a:r>
            <a:r>
              <a:rPr lang="en-US" altLang="zh-CN" sz="1600" dirty="0" smtClean="0">
                <a:latin typeface="+mn-ea"/>
              </a:rPr>
              <a:t>:</a:t>
            </a:r>
          </a:p>
          <a:p>
            <a:pPr lvl="0"/>
            <a:r>
              <a:rPr kumimoji="0" lang="en-US" altLang="zh-CN" sz="1600" b="0" i="0" u="none" strike="noStrike" cap="none" normalizeH="0" baseline="0" dirty="0" smtClean="0">
                <a:ln>
                  <a:noFill/>
                </a:ln>
                <a:solidFill>
                  <a:srgbClr val="008080"/>
                </a:solidFill>
                <a:effectLst/>
                <a:latin typeface="+mn-ea"/>
                <a:cs typeface="Consolas" panose="020B0609020204030204" pitchFamily="49" charset="0"/>
              </a:rPr>
              <a:t>	</a:t>
            </a:r>
            <a:r>
              <a:rPr kumimoji="0" lang="zh-CN" altLang="zh-CN" sz="1600" b="0" i="0" u="none" strike="noStrike" cap="none" normalizeH="0" baseline="0" dirty="0" smtClean="0">
                <a:ln>
                  <a:noFill/>
                </a:ln>
                <a:solidFill>
                  <a:srgbClr val="008080"/>
                </a:solidFill>
                <a:effectLst/>
                <a:latin typeface="+mn-ea"/>
                <a:cs typeface="Consolas" panose="020B0609020204030204" pitchFamily="49" charset="0"/>
              </a:rPr>
              <a:t>$ </a:t>
            </a:r>
            <a:r>
              <a:rPr kumimoji="0" lang="zh-CN" altLang="zh-CN" sz="1600" b="0" i="0" u="none" strike="noStrike" cap="none" normalizeH="0" baseline="0" dirty="0" smtClean="0">
                <a:ln>
                  <a:noFill/>
                </a:ln>
                <a:solidFill>
                  <a:schemeClr val="accent1"/>
                </a:solidFill>
                <a:effectLst/>
                <a:latin typeface="+mn-ea"/>
                <a:cs typeface="Consolas" panose="020B0609020204030204" pitchFamily="49" charset="0"/>
              </a:rPr>
              <a:t>git status</a:t>
            </a:r>
            <a:endParaRPr kumimoji="0" lang="en-US" altLang="zh-CN" sz="1600" b="0" i="0" u="none" strike="noStrike" cap="none" normalizeH="0" baseline="0" dirty="0" smtClean="0">
              <a:ln>
                <a:noFill/>
              </a:ln>
              <a:solidFill>
                <a:schemeClr val="accent1"/>
              </a:solidFill>
              <a:effectLst/>
              <a:latin typeface="+mn-ea"/>
              <a:cs typeface="Consolas" panose="020B0609020204030204" pitchFamily="49" charset="0"/>
            </a:endParaRPr>
          </a:p>
          <a:p>
            <a:pPr lvl="0" eaLnBrk="0" fontAlgn="base" hangingPunct="0">
              <a:spcBef>
                <a:spcPct val="0"/>
              </a:spcBef>
              <a:spcAft>
                <a:spcPct val="0"/>
              </a:spcAft>
            </a:pPr>
            <a:r>
              <a:rPr kumimoji="0" lang="zh-CN" altLang="zh-CN" sz="1600" b="0" i="0" u="none" strike="noStrike" cap="none" normalizeH="0" baseline="0" dirty="0" smtClean="0">
                <a:ln>
                  <a:noFill/>
                </a:ln>
                <a:solidFill>
                  <a:srgbClr val="DD0055"/>
                </a:solidFill>
                <a:effectLst/>
                <a:latin typeface="+mn-ea"/>
                <a:cs typeface="Consolas" panose="020B0609020204030204" pitchFamily="49" charset="0"/>
              </a:rPr>
              <a:t>git status</a:t>
            </a:r>
            <a:r>
              <a:rPr kumimoji="0" lang="zh-CN" altLang="zh-CN" sz="1600" b="0" i="0" u="none" strike="noStrike" cap="none" normalizeH="0" baseline="0" dirty="0" smtClean="0">
                <a:ln>
                  <a:noFill/>
                </a:ln>
                <a:solidFill>
                  <a:schemeClr val="tx1"/>
                </a:solidFill>
                <a:effectLst/>
                <a:latin typeface="+mn-ea"/>
              </a:rPr>
              <a:t>命令可以让我们时刻掌握仓库当前的状态，上面的命令</a:t>
            </a:r>
            <a:r>
              <a:rPr kumimoji="0" lang="zh-CN" altLang="en-US" sz="1600" b="0" i="0" u="none" strike="noStrike" cap="none" normalizeH="0" baseline="0" dirty="0" smtClean="0">
                <a:ln>
                  <a:noFill/>
                </a:ln>
                <a:solidFill>
                  <a:schemeClr val="tx1"/>
                </a:solidFill>
                <a:effectLst/>
                <a:latin typeface="+mn-ea"/>
              </a:rPr>
              <a:t>说明</a:t>
            </a:r>
            <a:r>
              <a:rPr kumimoji="0" lang="zh-CN" altLang="zh-CN" sz="1600" b="0" i="0" u="none" strike="noStrike" cap="none" normalizeH="0" baseline="0" dirty="0" smtClean="0">
                <a:ln>
                  <a:noFill/>
                </a:ln>
                <a:solidFill>
                  <a:schemeClr val="tx1"/>
                </a:solidFill>
                <a:effectLst/>
                <a:latin typeface="+mn-ea"/>
              </a:rPr>
              <a:t>，readme.txt被修改过了，但还没有准备提交的修改</a:t>
            </a:r>
            <a:r>
              <a:rPr kumimoji="0" lang="zh-CN" altLang="zh-CN" sz="1600" b="0" i="0" u="none" strike="noStrike" cap="none" normalizeH="0" baseline="0" dirty="0" smtClean="0">
                <a:ln>
                  <a:noFill/>
                </a:ln>
                <a:solidFill>
                  <a:srgbClr val="666666"/>
                </a:solidFill>
                <a:effectLst/>
                <a:latin typeface="+mn-ea"/>
              </a:rPr>
              <a:t>。</a:t>
            </a:r>
            <a:r>
              <a:rPr kumimoji="0" lang="zh-CN" altLang="zh-CN" sz="1600" b="0" i="0" u="none" strike="noStrike" cap="none" normalizeH="0" baseline="0" dirty="0" smtClean="0">
                <a:ln>
                  <a:noFill/>
                </a:ln>
                <a:solidFill>
                  <a:schemeClr val="tx1"/>
                </a:solidFill>
                <a:effectLst/>
                <a:latin typeface="+mn-ea"/>
              </a:rPr>
              <a:t> </a:t>
            </a:r>
          </a:p>
          <a:p>
            <a:pPr lvl="0"/>
            <a:r>
              <a:rPr lang="zh-CN" altLang="en-US" sz="1600" dirty="0" smtClean="0">
                <a:latin typeface="+mn-ea"/>
              </a:rPr>
              <a:t>接下来</a:t>
            </a:r>
            <a:r>
              <a:rPr lang="en-US" altLang="zh-CN" sz="1600" dirty="0" smtClean="0">
                <a:latin typeface="+mn-ea"/>
              </a:rPr>
              <a:t>,</a:t>
            </a:r>
            <a:r>
              <a:rPr lang="zh-CN" altLang="en-US" sz="1600" dirty="0" smtClean="0">
                <a:latin typeface="+mn-ea"/>
              </a:rPr>
              <a:t>运行下面的命令</a:t>
            </a:r>
            <a:r>
              <a:rPr lang="en-US" altLang="zh-CN" sz="1600" dirty="0" smtClean="0">
                <a:latin typeface="+mn-ea"/>
              </a:rPr>
              <a:t>,</a:t>
            </a:r>
            <a:r>
              <a:rPr lang="zh-CN" altLang="en-US" sz="1600" dirty="0" smtClean="0">
                <a:latin typeface="+mn-ea"/>
              </a:rPr>
              <a:t>查看结果</a:t>
            </a:r>
            <a:r>
              <a:rPr lang="en-US" altLang="zh-CN" sz="1600" dirty="0" smtClean="0">
                <a:latin typeface="+mn-ea"/>
              </a:rPr>
              <a:t>:</a:t>
            </a:r>
          </a:p>
          <a:p>
            <a:r>
              <a:rPr kumimoji="0" lang="en-US" altLang="zh-CN" sz="1600" b="0" i="0" u="none" strike="noStrike" cap="none" normalizeH="0" baseline="0" dirty="0" smtClean="0">
                <a:ln>
                  <a:noFill/>
                </a:ln>
                <a:solidFill>
                  <a:srgbClr val="008080"/>
                </a:solidFill>
                <a:effectLst/>
                <a:latin typeface="+mn-ea"/>
                <a:cs typeface="Consolas" panose="020B0609020204030204" pitchFamily="49" charset="0"/>
              </a:rPr>
              <a:t>	</a:t>
            </a:r>
            <a:r>
              <a:rPr kumimoji="0" lang="zh-CN" altLang="zh-CN" sz="1600" b="0" i="0" u="none" strike="noStrike" cap="none" normalizeH="0" baseline="0" dirty="0" smtClean="0">
                <a:ln>
                  <a:noFill/>
                </a:ln>
                <a:solidFill>
                  <a:srgbClr val="008080"/>
                </a:solidFill>
                <a:effectLst/>
                <a:latin typeface="+mn-ea"/>
                <a:cs typeface="Consolas" panose="020B0609020204030204" pitchFamily="49" charset="0"/>
              </a:rPr>
              <a:t>$ </a:t>
            </a:r>
            <a:r>
              <a:rPr lang="zh-CN" altLang="zh-CN" sz="1600" dirty="0">
                <a:solidFill>
                  <a:schemeClr val="accent1"/>
                </a:solidFill>
                <a:latin typeface="+mn-ea"/>
                <a:cs typeface="Consolas" panose="020B0609020204030204" pitchFamily="49" charset="0"/>
              </a:rPr>
              <a:t>git status</a:t>
            </a:r>
            <a:endParaRPr lang="en-US" altLang="zh-CN" sz="1600" dirty="0">
              <a:solidFill>
                <a:schemeClr val="accent1"/>
              </a:solidFill>
              <a:latin typeface="+mn-ea"/>
              <a:cs typeface="Consolas" panose="020B0609020204030204" pitchFamily="49" charset="0"/>
            </a:endParaRPr>
          </a:p>
          <a:p>
            <a:pPr lvl="0" eaLnBrk="0" fontAlgn="base" hangingPunct="0">
              <a:spcBef>
                <a:spcPct val="0"/>
              </a:spcBef>
              <a:spcAft>
                <a:spcPct val="0"/>
              </a:spcAft>
            </a:pPr>
            <a:r>
              <a:rPr kumimoji="0" lang="zh-CN" altLang="zh-CN" sz="1600" b="0" i="0" u="none" strike="noStrike" cap="none" normalizeH="0" baseline="0" dirty="0" smtClean="0">
                <a:ln>
                  <a:noFill/>
                </a:ln>
                <a:solidFill>
                  <a:srgbClr val="DD0055"/>
                </a:solidFill>
                <a:effectLst/>
                <a:latin typeface="+mn-ea"/>
                <a:cs typeface="Consolas" panose="020B0609020204030204" pitchFamily="49" charset="0"/>
              </a:rPr>
              <a:t>git status</a:t>
            </a:r>
            <a:r>
              <a:rPr kumimoji="0" lang="zh-CN" altLang="zh-CN" sz="1600" b="0" i="0" u="none" strike="noStrike" cap="none" normalizeH="0" baseline="0" dirty="0" smtClean="0">
                <a:ln>
                  <a:noFill/>
                </a:ln>
                <a:solidFill>
                  <a:schemeClr val="tx1"/>
                </a:solidFill>
                <a:effectLst/>
                <a:latin typeface="+mn-ea"/>
              </a:rPr>
              <a:t>命令可以让我们时刻掌握仓库当前的状态，上面的命令</a:t>
            </a:r>
            <a:r>
              <a:rPr kumimoji="0" lang="zh-CN" altLang="en-US" sz="1600" b="0" i="0" u="none" strike="noStrike" cap="none" normalizeH="0" baseline="0" dirty="0" smtClean="0">
                <a:ln>
                  <a:noFill/>
                </a:ln>
                <a:solidFill>
                  <a:schemeClr val="tx1"/>
                </a:solidFill>
                <a:effectLst/>
                <a:latin typeface="+mn-ea"/>
              </a:rPr>
              <a:t>说明</a:t>
            </a:r>
            <a:r>
              <a:rPr kumimoji="0" lang="zh-CN" altLang="zh-CN" sz="1600" b="0" i="0" u="none" strike="noStrike" cap="none" normalizeH="0" baseline="0" dirty="0" smtClean="0">
                <a:ln>
                  <a:noFill/>
                </a:ln>
                <a:solidFill>
                  <a:schemeClr val="tx1"/>
                </a:solidFill>
                <a:effectLst/>
                <a:latin typeface="+mn-ea"/>
              </a:rPr>
              <a:t>，readme.txt被修改过了，但还没有准备提交的修改。</a:t>
            </a:r>
            <a:endParaRPr lang="en-US" altLang="zh-CN" sz="1600" dirty="0">
              <a:solidFill>
                <a:schemeClr val="tx1"/>
              </a:solidFill>
              <a:latin typeface="+mn-ea"/>
            </a:endParaRPr>
          </a:p>
          <a:p>
            <a:pPr lvl="0"/>
            <a:r>
              <a:rPr kumimoji="0" lang="zh-CN" altLang="en-US" sz="1600" b="0" i="0" u="none" strike="noStrike" cap="none" normalizeH="0" baseline="0" dirty="0" smtClean="0">
                <a:ln>
                  <a:noFill/>
                </a:ln>
                <a:solidFill>
                  <a:schemeClr val="tx1"/>
                </a:solidFill>
                <a:effectLst/>
                <a:latin typeface="+mn-ea"/>
              </a:rPr>
              <a:t>运行下面的命令查看具体的修改内容</a:t>
            </a:r>
            <a:r>
              <a:rPr kumimoji="0" lang="en-US" altLang="zh-CN" sz="1600" b="0" i="0" u="none" strike="noStrike" cap="none" normalizeH="0" baseline="0" dirty="0" smtClean="0">
                <a:ln>
                  <a:noFill/>
                </a:ln>
                <a:solidFill>
                  <a:schemeClr val="tx1"/>
                </a:solidFill>
                <a:effectLst/>
                <a:latin typeface="+mn-ea"/>
              </a:rPr>
              <a:t>:</a:t>
            </a:r>
          </a:p>
          <a:p>
            <a:pPr lvl="0"/>
            <a:r>
              <a:rPr kumimoji="0" lang="en-US" altLang="zh-CN" sz="1600" b="0" i="0" u="none" strike="noStrike" cap="none" normalizeH="0" baseline="0" dirty="0" smtClean="0">
                <a:ln>
                  <a:noFill/>
                </a:ln>
                <a:solidFill>
                  <a:schemeClr val="tx1"/>
                </a:solidFill>
                <a:effectLst/>
                <a:latin typeface="+mn-ea"/>
              </a:rPr>
              <a:t>	</a:t>
            </a:r>
            <a:r>
              <a:rPr lang="en-US" altLang="zh-CN" sz="1600" dirty="0">
                <a:solidFill>
                  <a:srgbClr val="008080"/>
                </a:solidFill>
                <a:latin typeface="+mn-ea"/>
                <a:cs typeface="Consolas" panose="020B0609020204030204" pitchFamily="49" charset="0"/>
              </a:rPr>
              <a:t>$</a:t>
            </a:r>
            <a:r>
              <a:rPr kumimoji="0" lang="en-US" altLang="zh-CN" sz="1600" b="0" i="0" u="none" strike="noStrike" cap="none" normalizeH="0" baseline="0" dirty="0" smtClean="0">
                <a:ln>
                  <a:noFill/>
                </a:ln>
                <a:solidFill>
                  <a:schemeClr val="tx1"/>
                </a:solidFill>
                <a:effectLst/>
                <a:latin typeface="+mn-ea"/>
              </a:rPr>
              <a:t> </a:t>
            </a:r>
            <a:r>
              <a:rPr lang="en-US" altLang="zh-CN" sz="1600" dirty="0" err="1">
                <a:solidFill>
                  <a:schemeClr val="accent1"/>
                </a:solidFill>
                <a:latin typeface="+mn-ea"/>
                <a:cs typeface="Consolas" panose="020B0609020204030204" pitchFamily="49" charset="0"/>
              </a:rPr>
              <a:t>git</a:t>
            </a:r>
            <a:r>
              <a:rPr lang="en-US" altLang="zh-CN" sz="1600" dirty="0">
                <a:solidFill>
                  <a:schemeClr val="accent1"/>
                </a:solidFill>
                <a:latin typeface="+mn-ea"/>
                <a:cs typeface="Consolas" panose="020B0609020204030204" pitchFamily="49" charset="0"/>
              </a:rPr>
              <a:t> diff </a:t>
            </a:r>
            <a:r>
              <a:rPr kumimoji="0" lang="en-US" altLang="zh-CN" sz="1600" b="0" i="0" u="none" strike="noStrike" cap="none" normalizeH="0" baseline="0" dirty="0" smtClean="0">
                <a:ln>
                  <a:noFill/>
                </a:ln>
                <a:solidFill>
                  <a:schemeClr val="tx1"/>
                </a:solidFill>
                <a:effectLst/>
                <a:latin typeface="+mn-ea"/>
              </a:rPr>
              <a:t>readme.txt </a:t>
            </a:r>
          </a:p>
          <a:p>
            <a:pPr lvl="0"/>
            <a:r>
              <a:rPr kumimoji="0" lang="zh-CN" altLang="en-US" sz="1600" b="0" i="0" u="none" strike="noStrike" cap="none" normalizeH="0" baseline="0" dirty="0" smtClean="0">
                <a:ln>
                  <a:noFill/>
                </a:ln>
                <a:solidFill>
                  <a:schemeClr val="tx1"/>
                </a:solidFill>
                <a:effectLst/>
                <a:latin typeface="+mn-ea"/>
              </a:rPr>
              <a:t>可再次运行</a:t>
            </a:r>
          </a:p>
          <a:p>
            <a:pPr lvl="0"/>
            <a:r>
              <a:rPr kumimoji="0" lang="zh-CN" altLang="en-US" sz="1600" b="0" i="0" u="none" strike="noStrike" cap="none" normalizeH="0" baseline="0" dirty="0" smtClean="0">
                <a:ln>
                  <a:noFill/>
                </a:ln>
                <a:solidFill>
                  <a:schemeClr val="tx1"/>
                </a:solidFill>
                <a:effectLst/>
                <a:latin typeface="+mn-ea"/>
              </a:rPr>
              <a:t>	</a:t>
            </a:r>
            <a:r>
              <a:rPr lang="en-US" altLang="zh-CN" sz="1600" dirty="0">
                <a:solidFill>
                  <a:srgbClr val="008080"/>
                </a:solidFill>
                <a:latin typeface="+mn-ea"/>
                <a:cs typeface="Consolas" panose="020B0609020204030204" pitchFamily="49" charset="0"/>
              </a:rPr>
              <a:t>$</a:t>
            </a:r>
            <a:r>
              <a:rPr kumimoji="0" lang="en-US" altLang="zh-CN" sz="1600" b="0" i="0" u="none" strike="noStrike" cap="none" normalizeH="0" baseline="0" dirty="0" smtClean="0">
                <a:ln>
                  <a:noFill/>
                </a:ln>
                <a:solidFill>
                  <a:schemeClr val="tx1"/>
                </a:solidFill>
                <a:effectLst/>
                <a:latin typeface="+mn-ea"/>
              </a:rPr>
              <a:t> </a:t>
            </a:r>
            <a:r>
              <a:rPr lang="en-US" altLang="zh-CN" sz="1600" dirty="0" err="1">
                <a:solidFill>
                  <a:schemeClr val="accent1"/>
                </a:solidFill>
                <a:latin typeface="+mn-ea"/>
                <a:cs typeface="Consolas" panose="020B0609020204030204" pitchFamily="49" charset="0"/>
              </a:rPr>
              <a:t>git</a:t>
            </a:r>
            <a:r>
              <a:rPr lang="en-US" altLang="zh-CN" sz="1600" dirty="0">
                <a:solidFill>
                  <a:schemeClr val="accent1"/>
                </a:solidFill>
                <a:latin typeface="+mn-ea"/>
                <a:cs typeface="Consolas" panose="020B0609020204030204" pitchFamily="49" charset="0"/>
              </a:rPr>
              <a:t> status</a:t>
            </a:r>
          </a:p>
          <a:p>
            <a:pPr lvl="0"/>
            <a:r>
              <a:rPr kumimoji="0" lang="zh-CN" altLang="en-US" sz="1600" b="0" i="0" u="none" strike="noStrike" cap="none" normalizeH="0" baseline="0" dirty="0" smtClean="0">
                <a:ln>
                  <a:noFill/>
                </a:ln>
                <a:solidFill>
                  <a:schemeClr val="tx1"/>
                </a:solidFill>
                <a:effectLst/>
                <a:latin typeface="+mn-ea"/>
              </a:rPr>
              <a:t>查看当前仓库状态</a:t>
            </a:r>
            <a:r>
              <a:rPr kumimoji="0" lang="en-US" altLang="zh-CN" sz="1600" b="0" i="0" u="none" strike="noStrike" cap="none" normalizeH="0" baseline="0" dirty="0" smtClean="0">
                <a:ln>
                  <a:noFill/>
                </a:ln>
                <a:solidFill>
                  <a:schemeClr val="tx1"/>
                </a:solidFill>
                <a:effectLst/>
                <a:latin typeface="+mn-ea"/>
              </a:rPr>
              <a:t>,</a:t>
            </a:r>
            <a:r>
              <a:rPr kumimoji="0" lang="zh-CN" altLang="en-US" sz="1600" b="0" i="0" u="none" strike="noStrike" cap="none" normalizeH="0" baseline="0" dirty="0" smtClean="0">
                <a:ln>
                  <a:noFill/>
                </a:ln>
                <a:solidFill>
                  <a:schemeClr val="tx1"/>
                </a:solidFill>
                <a:effectLst/>
                <a:latin typeface="+mn-ea"/>
              </a:rPr>
              <a:t>这时会得到将要被修改的文件</a:t>
            </a:r>
            <a:r>
              <a:rPr kumimoji="0" lang="en-US" altLang="zh-CN" sz="1600" b="0" i="0" u="none" strike="noStrike" cap="none" normalizeH="0" baseline="0" dirty="0" smtClean="0">
                <a:ln>
                  <a:noFill/>
                </a:ln>
                <a:solidFill>
                  <a:schemeClr val="tx1"/>
                </a:solidFill>
                <a:effectLst/>
                <a:latin typeface="+mn-ea"/>
              </a:rPr>
              <a:t>(</a:t>
            </a:r>
            <a:r>
              <a:rPr kumimoji="0" lang="zh-CN" altLang="en-US" sz="1600" b="0" i="0" u="none" strike="noStrike" cap="none" normalizeH="0" baseline="0" dirty="0" smtClean="0">
                <a:ln>
                  <a:noFill/>
                </a:ln>
                <a:solidFill>
                  <a:schemeClr val="tx1"/>
                </a:solidFill>
                <a:effectLst/>
                <a:latin typeface="+mn-ea"/>
              </a:rPr>
              <a:t>这里只有</a:t>
            </a:r>
            <a:r>
              <a:rPr kumimoji="0" lang="en-US" altLang="zh-CN" sz="1600" b="0" i="0" u="none" strike="noStrike" cap="none" normalizeH="0" baseline="0" dirty="0" smtClean="0">
                <a:ln>
                  <a:noFill/>
                </a:ln>
                <a:solidFill>
                  <a:schemeClr val="tx1"/>
                </a:solidFill>
                <a:effectLst/>
                <a:latin typeface="+mn-ea"/>
              </a:rPr>
              <a:t>readme.txt)</a:t>
            </a:r>
          </a:p>
          <a:p>
            <a:pPr lvl="0"/>
            <a:r>
              <a:rPr kumimoji="0" lang="zh-CN" altLang="en-US" sz="1600" b="0" i="0" u="none" strike="noStrike" cap="none" normalizeH="0" baseline="0" dirty="0" smtClean="0">
                <a:ln>
                  <a:noFill/>
                </a:ln>
                <a:solidFill>
                  <a:schemeClr val="tx1"/>
                </a:solidFill>
                <a:effectLst/>
                <a:latin typeface="+mn-ea"/>
              </a:rPr>
              <a:t>接下来就可以提交更改了</a:t>
            </a:r>
            <a:r>
              <a:rPr kumimoji="0" lang="en-US" altLang="zh-CN" sz="1600" b="0" i="0" u="none" strike="noStrike" cap="none" normalizeH="0" baseline="0" dirty="0" smtClean="0">
                <a:ln>
                  <a:noFill/>
                </a:ln>
                <a:solidFill>
                  <a:schemeClr val="tx1"/>
                </a:solidFill>
                <a:effectLst/>
                <a:latin typeface="+mn-ea"/>
              </a:rPr>
              <a:t>:</a:t>
            </a:r>
          </a:p>
          <a:p>
            <a:pPr lvl="0"/>
            <a:r>
              <a:rPr kumimoji="0" lang="en-US" altLang="zh-CN" sz="1600" b="0" i="0" u="none" strike="noStrike" cap="none" normalizeH="0" baseline="0" dirty="0" smtClean="0">
                <a:ln>
                  <a:noFill/>
                </a:ln>
                <a:solidFill>
                  <a:schemeClr val="tx1"/>
                </a:solidFill>
                <a:effectLst/>
                <a:latin typeface="+mn-ea"/>
              </a:rPr>
              <a:t>	</a:t>
            </a:r>
            <a:r>
              <a:rPr lang="en-US" altLang="zh-CN" sz="1600" dirty="0">
                <a:solidFill>
                  <a:srgbClr val="008080"/>
                </a:solidFill>
                <a:latin typeface="+mn-ea"/>
                <a:cs typeface="Consolas" panose="020B0609020204030204" pitchFamily="49" charset="0"/>
              </a:rPr>
              <a:t>$</a:t>
            </a:r>
            <a:r>
              <a:rPr kumimoji="0" lang="en-US" altLang="zh-CN" sz="1600" b="0" i="0" u="none" strike="noStrike" cap="none" normalizeH="0" baseline="0" dirty="0" smtClean="0">
                <a:ln>
                  <a:noFill/>
                </a:ln>
                <a:solidFill>
                  <a:schemeClr val="tx1"/>
                </a:solidFill>
                <a:effectLst/>
                <a:latin typeface="+mn-ea"/>
              </a:rPr>
              <a:t> </a:t>
            </a:r>
            <a:r>
              <a:rPr lang="en-US" altLang="zh-CN" sz="1600" dirty="0" err="1">
                <a:solidFill>
                  <a:schemeClr val="accent1"/>
                </a:solidFill>
                <a:latin typeface="+mn-ea"/>
                <a:cs typeface="Consolas" panose="020B0609020204030204" pitchFamily="49" charset="0"/>
              </a:rPr>
              <a:t>git</a:t>
            </a:r>
            <a:r>
              <a:rPr lang="en-US" altLang="zh-CN" sz="1600" dirty="0">
                <a:solidFill>
                  <a:schemeClr val="accent1"/>
                </a:solidFill>
                <a:latin typeface="+mn-ea"/>
                <a:cs typeface="Consolas" panose="020B0609020204030204" pitchFamily="49" charset="0"/>
              </a:rPr>
              <a:t> commit -m </a:t>
            </a:r>
            <a:r>
              <a:rPr kumimoji="0" lang="en-US" altLang="zh-CN" sz="1600" b="0" i="0" u="none" strike="noStrike" cap="none" normalizeH="0" baseline="0" dirty="0" smtClean="0">
                <a:ln>
                  <a:noFill/>
                </a:ln>
                <a:solidFill>
                  <a:schemeClr val="tx1"/>
                </a:solidFill>
                <a:effectLst/>
                <a:latin typeface="+mn-ea"/>
              </a:rPr>
              <a:t>"add distributed" </a:t>
            </a:r>
          </a:p>
          <a:p>
            <a:pPr lvl="0"/>
            <a:r>
              <a:rPr kumimoji="0" lang="zh-CN" altLang="en-US" sz="1600" b="0" i="0" u="none" strike="noStrike" cap="none" normalizeH="0" baseline="0" dirty="0" smtClean="0">
                <a:ln>
                  <a:noFill/>
                </a:ln>
                <a:solidFill>
                  <a:schemeClr val="tx1"/>
                </a:solidFill>
                <a:effectLst/>
                <a:latin typeface="+mn-ea"/>
              </a:rPr>
              <a:t>再运行</a:t>
            </a:r>
          </a:p>
          <a:p>
            <a:pPr lvl="0"/>
            <a:r>
              <a:rPr kumimoji="0" lang="zh-CN" altLang="en-US" sz="1600" b="0" i="0" u="none" strike="noStrike" cap="none" normalizeH="0" baseline="0" dirty="0" smtClean="0">
                <a:ln>
                  <a:noFill/>
                </a:ln>
                <a:solidFill>
                  <a:schemeClr val="tx1"/>
                </a:solidFill>
                <a:effectLst/>
                <a:latin typeface="+mn-ea"/>
              </a:rPr>
              <a:t>	</a:t>
            </a:r>
            <a:r>
              <a:rPr lang="en-US" altLang="zh-CN" sz="1600" dirty="0">
                <a:solidFill>
                  <a:srgbClr val="008080"/>
                </a:solidFill>
                <a:latin typeface="+mn-ea"/>
                <a:cs typeface="Consolas" panose="020B0609020204030204" pitchFamily="49" charset="0"/>
              </a:rPr>
              <a:t>$</a:t>
            </a:r>
            <a:r>
              <a:rPr kumimoji="0" lang="en-US" altLang="zh-CN" sz="1600" b="0" i="0" u="none" strike="noStrike" cap="none" normalizeH="0" baseline="0" dirty="0" smtClean="0">
                <a:ln>
                  <a:noFill/>
                </a:ln>
                <a:solidFill>
                  <a:schemeClr val="tx1"/>
                </a:solidFill>
                <a:effectLst/>
                <a:latin typeface="+mn-ea"/>
              </a:rPr>
              <a:t> </a:t>
            </a:r>
            <a:r>
              <a:rPr lang="en-US" altLang="zh-CN" sz="1600" dirty="0" err="1">
                <a:solidFill>
                  <a:schemeClr val="accent1"/>
                </a:solidFill>
                <a:latin typeface="+mn-ea"/>
                <a:cs typeface="Consolas" panose="020B0609020204030204" pitchFamily="49" charset="0"/>
              </a:rPr>
              <a:t>git</a:t>
            </a:r>
            <a:r>
              <a:rPr lang="en-US" altLang="zh-CN" sz="1600" dirty="0">
                <a:solidFill>
                  <a:schemeClr val="accent1"/>
                </a:solidFill>
                <a:latin typeface="+mn-ea"/>
                <a:cs typeface="Consolas" panose="020B0609020204030204" pitchFamily="49" charset="0"/>
              </a:rPr>
              <a:t> status </a:t>
            </a:r>
          </a:p>
          <a:p>
            <a:pPr lvl="0"/>
            <a:endParaRPr kumimoji="0" lang="en-US" altLang="zh-CN" sz="1600" b="0" i="0" u="none" strike="noStrike" cap="none" normalizeH="0" baseline="0" dirty="0" smtClean="0">
              <a:ln>
                <a:noFill/>
              </a:ln>
              <a:solidFill>
                <a:schemeClr val="tx1"/>
              </a:solidFill>
              <a:effectLst/>
              <a:latin typeface="+mn-ea"/>
            </a:endParaRPr>
          </a:p>
        </p:txBody>
      </p:sp>
      <p:sp>
        <p:nvSpPr>
          <p:cNvPr id="3" name="Rectangle 1"/>
          <p:cNvSpPr>
            <a:spLocks noChangeArrowheads="1"/>
          </p:cNvSpPr>
          <p:nvPr/>
        </p:nvSpPr>
        <p:spPr bwMode="auto">
          <a:xfrm>
            <a:off x="0" y="-44509"/>
            <a:ext cx="65" cy="54621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33308" rIns="0"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44509"/>
            <a:ext cx="65" cy="54621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33308" rIns="0"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7" name="文本框 6"/>
          <p:cNvSpPr txBox="1"/>
          <p:nvPr/>
        </p:nvSpPr>
        <p:spPr>
          <a:xfrm>
            <a:off x="3712241" y="213211"/>
            <a:ext cx="4813128" cy="400110"/>
          </a:xfrm>
          <a:prstGeom prst="rect">
            <a:avLst/>
          </a:prstGeom>
          <a:noFill/>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zh-CN" altLang="en-US" sz="2000" dirty="0">
                <a:solidFill>
                  <a:schemeClr val="tx1"/>
                </a:solidFill>
                <a:latin typeface="+mn-ea"/>
              </a:rPr>
              <a:t>随时掌握当前工作状态</a:t>
            </a:r>
          </a:p>
        </p:txBody>
      </p:sp>
    </p:spTree>
    <p:extLst>
      <p:ext uri="{BB962C8B-B14F-4D97-AF65-F5344CB8AC3E}">
        <p14:creationId xmlns:p14="http://schemas.microsoft.com/office/powerpoint/2010/main" val="38689692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27602" y="276544"/>
            <a:ext cx="1210588" cy="400110"/>
          </a:xfrm>
          <a:prstGeom prst="rect">
            <a:avLst/>
          </a:prstGeom>
        </p:spPr>
        <p:txBody>
          <a:bodyPr wrap="none">
            <a:spAutoFit/>
          </a:bodyPr>
          <a:lstStyle/>
          <a:p>
            <a:r>
              <a:rPr lang="zh-CN" altLang="en-US" sz="2000" dirty="0"/>
              <a:t>操作标签</a:t>
            </a:r>
          </a:p>
        </p:txBody>
      </p:sp>
      <p:sp>
        <p:nvSpPr>
          <p:cNvPr id="3" name="矩形 2"/>
          <p:cNvSpPr/>
          <p:nvPr/>
        </p:nvSpPr>
        <p:spPr>
          <a:xfrm>
            <a:off x="1211282" y="676654"/>
            <a:ext cx="8815034" cy="4893647"/>
          </a:xfrm>
          <a:prstGeom prst="rect">
            <a:avLst/>
          </a:prstGeom>
        </p:spPr>
        <p:txBody>
          <a:bodyPr wrap="square">
            <a:spAutoFit/>
          </a:bodyPr>
          <a:lstStyle/>
          <a:p>
            <a:r>
              <a:rPr lang="zh-CN" altLang="en-US" sz="1600" dirty="0">
                <a:latin typeface="+mn-ea"/>
              </a:rPr>
              <a:t>如果标签打错了，也可以删除</a:t>
            </a:r>
            <a:r>
              <a:rPr lang="zh-CN" altLang="en-US" sz="1600" dirty="0" smtClean="0">
                <a:latin typeface="+mn-ea"/>
              </a:rPr>
              <a:t>：</a:t>
            </a:r>
            <a:endParaRPr lang="en-US" altLang="zh-CN" sz="1600" dirty="0" smtClean="0">
              <a:latin typeface="+mn-ea"/>
            </a:endParaRPr>
          </a:p>
          <a:p>
            <a:r>
              <a:rPr lang="en-US" altLang="zh-CN" sz="1600" dirty="0" smtClean="0">
                <a:latin typeface="+mn-ea"/>
              </a:rPr>
              <a:t>	</a:t>
            </a:r>
            <a:r>
              <a:rPr lang="en-US" altLang="zh-CN" dirty="0">
                <a:solidFill>
                  <a:srgbClr val="008080"/>
                </a:solidFill>
                <a:latin typeface="+mn-ea"/>
                <a:cs typeface="Consolas" panose="020B0609020204030204" pitchFamily="49" charset="0"/>
              </a:rPr>
              <a:t>$</a:t>
            </a:r>
            <a:r>
              <a:rPr lang="en-US" altLang="zh-CN" sz="1600" dirty="0" smtClean="0">
                <a:latin typeface="+mn-ea"/>
              </a:rPr>
              <a:t> </a:t>
            </a:r>
            <a:r>
              <a:rPr lang="en-US" altLang="zh-CN" sz="1600" dirty="0" err="1">
                <a:solidFill>
                  <a:schemeClr val="accent1"/>
                </a:solidFill>
                <a:latin typeface="+mn-ea"/>
              </a:rPr>
              <a:t>git</a:t>
            </a:r>
            <a:r>
              <a:rPr lang="en-US" altLang="zh-CN" sz="1600" dirty="0">
                <a:solidFill>
                  <a:schemeClr val="accent1"/>
                </a:solidFill>
                <a:latin typeface="+mn-ea"/>
              </a:rPr>
              <a:t> tag -d </a:t>
            </a:r>
            <a:r>
              <a:rPr lang="en-US" altLang="zh-CN" sz="1600" dirty="0">
                <a:latin typeface="+mn-ea"/>
              </a:rPr>
              <a:t>v0.1</a:t>
            </a:r>
          </a:p>
          <a:p>
            <a:r>
              <a:rPr lang="zh-CN" altLang="en-US" sz="1600" dirty="0">
                <a:latin typeface="+mn-ea"/>
              </a:rPr>
              <a:t>因为创建的标签都只存储在本地，不会自动推送到远程。所以，打错的标签可以在本地安全删除</a:t>
            </a:r>
            <a:r>
              <a:rPr lang="zh-CN" altLang="en-US" sz="1600" dirty="0" smtClean="0">
                <a:latin typeface="+mn-ea"/>
              </a:rPr>
              <a:t>。</a:t>
            </a:r>
            <a:endParaRPr lang="zh-CN" altLang="en-US" sz="1600" dirty="0">
              <a:latin typeface="+mn-ea"/>
            </a:endParaRPr>
          </a:p>
          <a:p>
            <a:r>
              <a:rPr lang="zh-CN" altLang="en-US" sz="1600" dirty="0">
                <a:latin typeface="+mn-ea"/>
              </a:rPr>
              <a:t>如果要推送某个标签到远程，使用命令</a:t>
            </a:r>
            <a:r>
              <a:rPr lang="en-US" altLang="zh-CN" sz="1600" dirty="0" err="1">
                <a:latin typeface="+mn-ea"/>
              </a:rPr>
              <a:t>git</a:t>
            </a:r>
            <a:r>
              <a:rPr lang="en-US" altLang="zh-CN" sz="1600" dirty="0">
                <a:latin typeface="+mn-ea"/>
              </a:rPr>
              <a:t> push origin &lt;</a:t>
            </a:r>
            <a:r>
              <a:rPr lang="en-US" altLang="zh-CN" sz="1600" dirty="0" err="1">
                <a:latin typeface="+mn-ea"/>
              </a:rPr>
              <a:t>tagname</a:t>
            </a:r>
            <a:r>
              <a:rPr lang="en-US" altLang="zh-CN" sz="1600" dirty="0">
                <a:latin typeface="+mn-ea"/>
              </a:rPr>
              <a:t>&gt;</a:t>
            </a:r>
            <a:r>
              <a:rPr lang="zh-CN" altLang="en-US" sz="1600" dirty="0">
                <a:latin typeface="+mn-ea"/>
              </a:rPr>
              <a:t>：</a:t>
            </a:r>
            <a:endParaRPr lang="en-US" altLang="zh-CN" sz="1600" dirty="0" smtClean="0">
              <a:latin typeface="+mn-ea"/>
            </a:endParaRPr>
          </a:p>
          <a:p>
            <a:r>
              <a:rPr lang="en-US" altLang="zh-CN" sz="1600" dirty="0" smtClean="0">
                <a:latin typeface="+mn-ea"/>
              </a:rPr>
              <a:t>	</a:t>
            </a:r>
            <a:r>
              <a:rPr lang="en-US" altLang="zh-CN" dirty="0">
                <a:solidFill>
                  <a:srgbClr val="008080"/>
                </a:solidFill>
                <a:latin typeface="+mn-ea"/>
                <a:cs typeface="Consolas" panose="020B0609020204030204" pitchFamily="49" charset="0"/>
              </a:rPr>
              <a:t>$</a:t>
            </a:r>
            <a:r>
              <a:rPr lang="en-US" altLang="zh-CN" sz="1600" dirty="0" smtClean="0">
                <a:latin typeface="+mn-ea"/>
              </a:rPr>
              <a:t> </a:t>
            </a:r>
            <a:r>
              <a:rPr lang="en-US" altLang="zh-CN" sz="1600" dirty="0" err="1">
                <a:solidFill>
                  <a:schemeClr val="accent1"/>
                </a:solidFill>
                <a:latin typeface="+mn-ea"/>
              </a:rPr>
              <a:t>git</a:t>
            </a:r>
            <a:r>
              <a:rPr lang="en-US" altLang="zh-CN" sz="1600" dirty="0">
                <a:solidFill>
                  <a:schemeClr val="accent1"/>
                </a:solidFill>
                <a:latin typeface="+mn-ea"/>
              </a:rPr>
              <a:t> push origin </a:t>
            </a:r>
            <a:r>
              <a:rPr lang="en-US" altLang="zh-CN" sz="1600" dirty="0">
                <a:latin typeface="+mn-ea"/>
              </a:rPr>
              <a:t>v1.0</a:t>
            </a:r>
          </a:p>
          <a:p>
            <a:r>
              <a:rPr lang="zh-CN" altLang="en-US" sz="1600" dirty="0">
                <a:latin typeface="+mn-ea"/>
              </a:rPr>
              <a:t>或者，一次性推送全部尚未推送到远程的本地标签：</a:t>
            </a:r>
            <a:endParaRPr lang="en-US" altLang="zh-CN" sz="1600" dirty="0" smtClean="0">
              <a:latin typeface="+mn-ea"/>
            </a:endParaRPr>
          </a:p>
          <a:p>
            <a:r>
              <a:rPr lang="en-US" altLang="zh-CN" sz="1600" dirty="0" smtClean="0">
                <a:latin typeface="+mn-ea"/>
              </a:rPr>
              <a:t>	</a:t>
            </a:r>
            <a:r>
              <a:rPr lang="en-US" altLang="zh-CN" dirty="0">
                <a:solidFill>
                  <a:srgbClr val="008080"/>
                </a:solidFill>
                <a:latin typeface="+mn-ea"/>
                <a:cs typeface="Consolas" panose="020B0609020204030204" pitchFamily="49" charset="0"/>
              </a:rPr>
              <a:t>$</a:t>
            </a:r>
            <a:r>
              <a:rPr lang="en-US" altLang="zh-CN" sz="1600" dirty="0" smtClean="0">
                <a:latin typeface="+mn-ea"/>
              </a:rPr>
              <a:t> </a:t>
            </a:r>
            <a:r>
              <a:rPr lang="en-US" altLang="zh-CN" sz="1600" dirty="0" err="1">
                <a:solidFill>
                  <a:schemeClr val="accent1"/>
                </a:solidFill>
                <a:latin typeface="+mn-ea"/>
              </a:rPr>
              <a:t>git</a:t>
            </a:r>
            <a:r>
              <a:rPr lang="en-US" altLang="zh-CN" sz="1600" dirty="0">
                <a:solidFill>
                  <a:schemeClr val="accent1"/>
                </a:solidFill>
                <a:latin typeface="+mn-ea"/>
              </a:rPr>
              <a:t> push origin --tags</a:t>
            </a:r>
          </a:p>
          <a:p>
            <a:r>
              <a:rPr lang="zh-CN" altLang="en-US" sz="1600" dirty="0">
                <a:latin typeface="+mn-ea"/>
              </a:rPr>
              <a:t>如果标签已经推送到远程，要删除远程标签就麻烦一点，先从本地删除：</a:t>
            </a:r>
            <a:endParaRPr lang="en-US" altLang="zh-CN" sz="1600" dirty="0" smtClean="0">
              <a:latin typeface="+mn-ea"/>
            </a:endParaRPr>
          </a:p>
          <a:p>
            <a:r>
              <a:rPr lang="en-US" altLang="zh-CN" sz="1600" dirty="0" smtClean="0">
                <a:latin typeface="+mn-ea"/>
              </a:rPr>
              <a:t>	</a:t>
            </a:r>
            <a:r>
              <a:rPr lang="en-US" altLang="zh-CN" dirty="0">
                <a:solidFill>
                  <a:srgbClr val="008080"/>
                </a:solidFill>
                <a:latin typeface="+mn-ea"/>
                <a:cs typeface="Consolas" panose="020B0609020204030204" pitchFamily="49" charset="0"/>
              </a:rPr>
              <a:t>$</a:t>
            </a:r>
            <a:r>
              <a:rPr lang="en-US" altLang="zh-CN" sz="1600" dirty="0" smtClean="0">
                <a:latin typeface="+mn-ea"/>
              </a:rPr>
              <a:t> </a:t>
            </a:r>
            <a:r>
              <a:rPr lang="en-US" altLang="zh-CN" sz="1600" dirty="0" err="1">
                <a:solidFill>
                  <a:schemeClr val="accent1"/>
                </a:solidFill>
                <a:latin typeface="+mn-ea"/>
              </a:rPr>
              <a:t>git</a:t>
            </a:r>
            <a:r>
              <a:rPr lang="en-US" altLang="zh-CN" sz="1600" dirty="0">
                <a:solidFill>
                  <a:schemeClr val="accent1"/>
                </a:solidFill>
                <a:latin typeface="+mn-ea"/>
              </a:rPr>
              <a:t> tag -d </a:t>
            </a:r>
            <a:r>
              <a:rPr lang="en-US" altLang="zh-CN" sz="1600" dirty="0">
                <a:latin typeface="+mn-ea"/>
              </a:rPr>
              <a:t>v0.9</a:t>
            </a:r>
          </a:p>
          <a:p>
            <a:r>
              <a:rPr lang="zh-CN" altLang="en-US" sz="1600" dirty="0">
                <a:latin typeface="+mn-ea"/>
              </a:rPr>
              <a:t>然后，从远程删除。删除命令也是</a:t>
            </a:r>
            <a:r>
              <a:rPr lang="en-US" altLang="zh-CN" sz="1600" dirty="0">
                <a:latin typeface="+mn-ea"/>
              </a:rPr>
              <a:t>push</a:t>
            </a:r>
            <a:r>
              <a:rPr lang="zh-CN" altLang="en-US" sz="1600" dirty="0">
                <a:latin typeface="+mn-ea"/>
              </a:rPr>
              <a:t>，但是格式如下：</a:t>
            </a:r>
            <a:endParaRPr lang="en-US" altLang="zh-CN" sz="1600" dirty="0" smtClean="0">
              <a:latin typeface="+mn-ea"/>
            </a:endParaRPr>
          </a:p>
          <a:p>
            <a:r>
              <a:rPr lang="en-US" altLang="zh-CN" sz="1600" dirty="0" smtClean="0">
                <a:latin typeface="+mn-ea"/>
              </a:rPr>
              <a:t>	</a:t>
            </a:r>
            <a:r>
              <a:rPr lang="en-US" altLang="zh-CN" dirty="0">
                <a:solidFill>
                  <a:srgbClr val="008080"/>
                </a:solidFill>
                <a:latin typeface="+mn-ea"/>
                <a:cs typeface="Consolas" panose="020B0609020204030204" pitchFamily="49" charset="0"/>
              </a:rPr>
              <a:t>$</a:t>
            </a:r>
            <a:r>
              <a:rPr lang="en-US" altLang="zh-CN" sz="1600" dirty="0" smtClean="0">
                <a:latin typeface="+mn-ea"/>
              </a:rPr>
              <a:t> </a:t>
            </a:r>
            <a:r>
              <a:rPr lang="en-US" altLang="zh-CN" sz="1600" dirty="0" err="1">
                <a:solidFill>
                  <a:schemeClr val="accent1"/>
                </a:solidFill>
                <a:latin typeface="+mn-ea"/>
              </a:rPr>
              <a:t>git</a:t>
            </a:r>
            <a:r>
              <a:rPr lang="en-US" altLang="zh-CN" sz="1600" dirty="0">
                <a:solidFill>
                  <a:schemeClr val="accent1"/>
                </a:solidFill>
                <a:latin typeface="+mn-ea"/>
              </a:rPr>
              <a:t> push origin </a:t>
            </a:r>
            <a:r>
              <a:rPr lang="en-US" altLang="zh-CN" sz="1600" dirty="0">
                <a:latin typeface="+mn-ea"/>
              </a:rPr>
              <a:t>:refs/tags/v0.9</a:t>
            </a:r>
          </a:p>
          <a:p>
            <a:r>
              <a:rPr lang="zh-CN" altLang="en-US" sz="1600" dirty="0">
                <a:latin typeface="+mn-ea"/>
              </a:rPr>
              <a:t>要看看是否真的从远程库删除了标签，可以登陆</a:t>
            </a:r>
            <a:r>
              <a:rPr lang="en-US" altLang="zh-CN" sz="1600" dirty="0" err="1">
                <a:latin typeface="+mn-ea"/>
              </a:rPr>
              <a:t>GitHub</a:t>
            </a:r>
            <a:r>
              <a:rPr lang="zh-CN" altLang="en-US" sz="1600" dirty="0">
                <a:latin typeface="+mn-ea"/>
              </a:rPr>
              <a:t>查看。</a:t>
            </a:r>
            <a:endParaRPr lang="en-US" altLang="zh-CN" sz="1600" dirty="0" smtClean="0">
              <a:latin typeface="+mn-ea"/>
            </a:endParaRPr>
          </a:p>
          <a:p>
            <a:endParaRPr lang="en-US" altLang="zh-CN" sz="1600" dirty="0" smtClean="0">
              <a:latin typeface="+mn-ea"/>
            </a:endParaRPr>
          </a:p>
          <a:p>
            <a:endParaRPr lang="en-US" altLang="zh-CN" sz="1600" dirty="0">
              <a:latin typeface="+mn-ea"/>
            </a:endParaRPr>
          </a:p>
          <a:p>
            <a:r>
              <a:rPr lang="zh-CN" altLang="en-US" sz="1600" dirty="0" smtClean="0">
                <a:latin typeface="+mn-ea"/>
              </a:rPr>
              <a:t>小结</a:t>
            </a:r>
            <a:endParaRPr lang="zh-CN" altLang="en-US" sz="1600" dirty="0">
              <a:latin typeface="+mn-ea"/>
            </a:endParaRPr>
          </a:p>
          <a:p>
            <a:r>
              <a:rPr lang="zh-CN" altLang="en-US" sz="1600" dirty="0">
                <a:latin typeface="+mn-ea"/>
              </a:rPr>
              <a:t>命令</a:t>
            </a:r>
            <a:r>
              <a:rPr lang="en-US" altLang="zh-CN" sz="1600" dirty="0" err="1">
                <a:latin typeface="+mn-ea"/>
              </a:rPr>
              <a:t>git</a:t>
            </a:r>
            <a:r>
              <a:rPr lang="en-US" altLang="zh-CN" sz="1600" dirty="0">
                <a:latin typeface="+mn-ea"/>
              </a:rPr>
              <a:t> push origin &lt;</a:t>
            </a:r>
            <a:r>
              <a:rPr lang="en-US" altLang="zh-CN" sz="1600" dirty="0" err="1">
                <a:latin typeface="+mn-ea"/>
              </a:rPr>
              <a:t>tagname</a:t>
            </a:r>
            <a:r>
              <a:rPr lang="en-US" altLang="zh-CN" sz="1600" dirty="0">
                <a:latin typeface="+mn-ea"/>
              </a:rPr>
              <a:t>&gt;</a:t>
            </a:r>
            <a:r>
              <a:rPr lang="zh-CN" altLang="en-US" sz="1600" dirty="0">
                <a:latin typeface="+mn-ea"/>
              </a:rPr>
              <a:t>可以推送一个本地标签</a:t>
            </a:r>
            <a:r>
              <a:rPr lang="zh-CN" altLang="en-US" sz="1600" dirty="0" smtClean="0">
                <a:latin typeface="+mn-ea"/>
              </a:rPr>
              <a:t>；</a:t>
            </a:r>
            <a:endParaRPr lang="zh-CN" altLang="en-US" sz="1600" dirty="0">
              <a:latin typeface="+mn-ea"/>
            </a:endParaRPr>
          </a:p>
          <a:p>
            <a:r>
              <a:rPr lang="zh-CN" altLang="en-US" sz="1600" dirty="0">
                <a:latin typeface="+mn-ea"/>
              </a:rPr>
              <a:t>命令</a:t>
            </a:r>
            <a:r>
              <a:rPr lang="en-US" altLang="zh-CN" sz="1600" dirty="0" err="1">
                <a:latin typeface="+mn-ea"/>
              </a:rPr>
              <a:t>git</a:t>
            </a:r>
            <a:r>
              <a:rPr lang="en-US" altLang="zh-CN" sz="1600" dirty="0">
                <a:latin typeface="+mn-ea"/>
              </a:rPr>
              <a:t> push origin --tags</a:t>
            </a:r>
            <a:r>
              <a:rPr lang="zh-CN" altLang="en-US" sz="1600" dirty="0">
                <a:latin typeface="+mn-ea"/>
              </a:rPr>
              <a:t>可以推送全部未推送过的本地标签</a:t>
            </a:r>
            <a:r>
              <a:rPr lang="zh-CN" altLang="en-US" sz="1600" dirty="0" smtClean="0">
                <a:latin typeface="+mn-ea"/>
              </a:rPr>
              <a:t>；</a:t>
            </a:r>
            <a:endParaRPr lang="zh-CN" altLang="en-US" sz="1600" dirty="0">
              <a:latin typeface="+mn-ea"/>
            </a:endParaRPr>
          </a:p>
          <a:p>
            <a:r>
              <a:rPr lang="zh-CN" altLang="en-US" sz="1600" dirty="0">
                <a:latin typeface="+mn-ea"/>
              </a:rPr>
              <a:t>命令</a:t>
            </a:r>
            <a:r>
              <a:rPr lang="en-US" altLang="zh-CN" sz="1600" dirty="0" err="1">
                <a:latin typeface="+mn-ea"/>
              </a:rPr>
              <a:t>git</a:t>
            </a:r>
            <a:r>
              <a:rPr lang="en-US" altLang="zh-CN" sz="1600" dirty="0">
                <a:latin typeface="+mn-ea"/>
              </a:rPr>
              <a:t> tag -d &lt;</a:t>
            </a:r>
            <a:r>
              <a:rPr lang="en-US" altLang="zh-CN" sz="1600" dirty="0" err="1">
                <a:latin typeface="+mn-ea"/>
              </a:rPr>
              <a:t>tagname</a:t>
            </a:r>
            <a:r>
              <a:rPr lang="en-US" altLang="zh-CN" sz="1600" dirty="0">
                <a:latin typeface="+mn-ea"/>
              </a:rPr>
              <a:t>&gt;</a:t>
            </a:r>
            <a:r>
              <a:rPr lang="zh-CN" altLang="en-US" sz="1600" dirty="0">
                <a:latin typeface="+mn-ea"/>
              </a:rPr>
              <a:t>可以删除一个本地标签</a:t>
            </a:r>
            <a:r>
              <a:rPr lang="zh-CN" altLang="en-US" sz="1600" dirty="0" smtClean="0">
                <a:latin typeface="+mn-ea"/>
              </a:rPr>
              <a:t>；</a:t>
            </a:r>
            <a:endParaRPr lang="zh-CN" altLang="en-US" sz="1600" dirty="0">
              <a:latin typeface="+mn-ea"/>
            </a:endParaRPr>
          </a:p>
          <a:p>
            <a:r>
              <a:rPr lang="zh-CN" altLang="en-US" sz="1600" dirty="0">
                <a:latin typeface="+mn-ea"/>
              </a:rPr>
              <a:t>命令</a:t>
            </a:r>
            <a:r>
              <a:rPr lang="en-US" altLang="zh-CN" sz="1600" dirty="0" err="1">
                <a:latin typeface="+mn-ea"/>
              </a:rPr>
              <a:t>git</a:t>
            </a:r>
            <a:r>
              <a:rPr lang="en-US" altLang="zh-CN" sz="1600" dirty="0">
                <a:latin typeface="+mn-ea"/>
              </a:rPr>
              <a:t> push origin :refs/tags/&lt;</a:t>
            </a:r>
            <a:r>
              <a:rPr lang="en-US" altLang="zh-CN" sz="1600" dirty="0" err="1">
                <a:latin typeface="+mn-ea"/>
              </a:rPr>
              <a:t>tagname</a:t>
            </a:r>
            <a:r>
              <a:rPr lang="en-US" altLang="zh-CN" sz="1600" dirty="0">
                <a:latin typeface="+mn-ea"/>
              </a:rPr>
              <a:t>&gt;</a:t>
            </a:r>
            <a:r>
              <a:rPr lang="zh-CN" altLang="en-US" sz="1600" dirty="0">
                <a:latin typeface="+mn-ea"/>
              </a:rPr>
              <a:t>可以删除一个远程标签</a:t>
            </a:r>
            <a:r>
              <a:rPr lang="zh-CN" altLang="en-US" sz="1600" dirty="0" smtClean="0">
                <a:latin typeface="+mn-ea"/>
              </a:rPr>
              <a:t>。</a:t>
            </a:r>
            <a:endParaRPr lang="en-US" altLang="zh-CN" sz="1600" dirty="0">
              <a:latin typeface="+mn-ea"/>
            </a:endParaRPr>
          </a:p>
        </p:txBody>
      </p:sp>
    </p:spTree>
    <p:extLst>
      <p:ext uri="{BB962C8B-B14F-4D97-AF65-F5344CB8AC3E}">
        <p14:creationId xmlns:p14="http://schemas.microsoft.com/office/powerpoint/2010/main" val="6231351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194562" y="180292"/>
            <a:ext cx="1519968" cy="400110"/>
          </a:xfrm>
          <a:prstGeom prst="rect">
            <a:avLst/>
          </a:prstGeom>
        </p:spPr>
        <p:txBody>
          <a:bodyPr wrap="none">
            <a:spAutoFit/>
          </a:bodyPr>
          <a:lstStyle/>
          <a:p>
            <a:r>
              <a:rPr lang="zh-CN" altLang="en-US" sz="2000" dirty="0">
                <a:latin typeface="+mn-ea"/>
              </a:rPr>
              <a:t>使用</a:t>
            </a:r>
            <a:r>
              <a:rPr lang="en-US" altLang="zh-CN" sz="2000" dirty="0" err="1">
                <a:latin typeface="+mn-ea"/>
              </a:rPr>
              <a:t>GitHub</a:t>
            </a:r>
            <a:endParaRPr lang="zh-CN" altLang="en-US" sz="2000" dirty="0">
              <a:latin typeface="+mn-ea"/>
            </a:endParaRPr>
          </a:p>
        </p:txBody>
      </p:sp>
      <p:sp>
        <p:nvSpPr>
          <p:cNvPr id="3" name="矩形 2"/>
          <p:cNvSpPr/>
          <p:nvPr/>
        </p:nvSpPr>
        <p:spPr>
          <a:xfrm>
            <a:off x="1146561" y="580402"/>
            <a:ext cx="8799544" cy="4524315"/>
          </a:xfrm>
          <a:prstGeom prst="rect">
            <a:avLst/>
          </a:prstGeom>
        </p:spPr>
        <p:txBody>
          <a:bodyPr wrap="square">
            <a:spAutoFit/>
          </a:bodyPr>
          <a:lstStyle/>
          <a:p>
            <a:r>
              <a:rPr lang="zh-CN" altLang="en-US" dirty="0"/>
              <a:t>我们一直用</a:t>
            </a:r>
            <a:r>
              <a:rPr lang="en-US" altLang="zh-CN" dirty="0" err="1"/>
              <a:t>GitHub</a:t>
            </a:r>
            <a:r>
              <a:rPr lang="zh-CN" altLang="en-US" dirty="0"/>
              <a:t>作为免费的远程仓库，如果是个人的开源项目，放到</a:t>
            </a:r>
            <a:r>
              <a:rPr lang="en-US" altLang="zh-CN" dirty="0" err="1"/>
              <a:t>GitHub</a:t>
            </a:r>
            <a:r>
              <a:rPr lang="zh-CN" altLang="en-US" dirty="0"/>
              <a:t>上是完全没有问题的。其实</a:t>
            </a:r>
            <a:r>
              <a:rPr lang="en-US" altLang="zh-CN" dirty="0" err="1"/>
              <a:t>GitHub</a:t>
            </a:r>
            <a:r>
              <a:rPr lang="zh-CN" altLang="en-US" dirty="0"/>
              <a:t>还是一个开源协作社区，通过</a:t>
            </a:r>
            <a:r>
              <a:rPr lang="en-US" altLang="zh-CN" dirty="0" err="1"/>
              <a:t>GitHub</a:t>
            </a:r>
            <a:r>
              <a:rPr lang="zh-CN" altLang="en-US" dirty="0"/>
              <a:t>，既可以让别人参与你的开源项目，也可以参与别人的开源项目。</a:t>
            </a:r>
          </a:p>
          <a:p>
            <a:endParaRPr lang="zh-CN" altLang="en-US" dirty="0"/>
          </a:p>
          <a:p>
            <a:r>
              <a:rPr lang="zh-CN" altLang="en-US" dirty="0"/>
              <a:t>在</a:t>
            </a:r>
            <a:r>
              <a:rPr lang="en-US" altLang="zh-CN" dirty="0" err="1"/>
              <a:t>GitHub</a:t>
            </a:r>
            <a:r>
              <a:rPr lang="zh-CN" altLang="en-US" dirty="0"/>
              <a:t>出现以前，开源项目开源容易，但让广大人民群众参与进来比较困难，因为要参与，就要提交代码，而给每个想提交代码的群众都开一个账号那是不现实的，因此，群众也仅限于报个</a:t>
            </a:r>
            <a:r>
              <a:rPr lang="en-US" altLang="zh-CN" dirty="0"/>
              <a:t>bug</a:t>
            </a:r>
            <a:r>
              <a:rPr lang="zh-CN" altLang="en-US" dirty="0"/>
              <a:t>，即使能改掉</a:t>
            </a:r>
            <a:r>
              <a:rPr lang="en-US" altLang="zh-CN" dirty="0"/>
              <a:t>bug</a:t>
            </a:r>
            <a:r>
              <a:rPr lang="zh-CN" altLang="en-US" dirty="0"/>
              <a:t>，也只能把</a:t>
            </a:r>
            <a:r>
              <a:rPr lang="en-US" altLang="zh-CN" dirty="0"/>
              <a:t>diff</a:t>
            </a:r>
            <a:r>
              <a:rPr lang="zh-CN" altLang="en-US" dirty="0"/>
              <a:t>文件用邮件发过去，很不方便。</a:t>
            </a:r>
          </a:p>
          <a:p>
            <a:endParaRPr lang="zh-CN" altLang="en-US" dirty="0"/>
          </a:p>
          <a:p>
            <a:r>
              <a:rPr lang="zh-CN" altLang="en-US" dirty="0"/>
              <a:t>但是在</a:t>
            </a:r>
            <a:r>
              <a:rPr lang="en-US" altLang="zh-CN" dirty="0" err="1"/>
              <a:t>GitHub</a:t>
            </a:r>
            <a:r>
              <a:rPr lang="zh-CN" altLang="en-US" dirty="0"/>
              <a:t>上，利用</a:t>
            </a:r>
            <a:r>
              <a:rPr lang="en-US" altLang="zh-CN" dirty="0" err="1"/>
              <a:t>Git</a:t>
            </a:r>
            <a:r>
              <a:rPr lang="zh-CN" altLang="en-US" dirty="0"/>
              <a:t>极其强大的克隆和分支功能，广大人民群众真正可以第一次自由参与各种开源项目了。</a:t>
            </a:r>
          </a:p>
          <a:p>
            <a:endParaRPr lang="zh-CN" altLang="en-US" dirty="0"/>
          </a:p>
          <a:p>
            <a:r>
              <a:rPr lang="zh-CN" altLang="en-US" dirty="0"/>
              <a:t>如何参与一个开源项目呢？比如人气极高的</a:t>
            </a:r>
            <a:r>
              <a:rPr lang="en-US" altLang="zh-CN" dirty="0"/>
              <a:t>bootstrap</a:t>
            </a:r>
            <a:r>
              <a:rPr lang="zh-CN" altLang="en-US" dirty="0"/>
              <a:t>项目，这是一个非常强大的</a:t>
            </a:r>
            <a:r>
              <a:rPr lang="en-US" altLang="zh-CN" dirty="0"/>
              <a:t>CSS</a:t>
            </a:r>
            <a:r>
              <a:rPr lang="zh-CN" altLang="en-US" dirty="0"/>
              <a:t>框架，你可以访问它的项目主页</a:t>
            </a:r>
            <a:r>
              <a:rPr lang="en-US" altLang="zh-CN" dirty="0"/>
              <a:t>https://github.com/twbs/bootstrap</a:t>
            </a:r>
            <a:r>
              <a:rPr lang="zh-CN" altLang="en-US" dirty="0"/>
              <a:t>，点“</a:t>
            </a:r>
            <a:r>
              <a:rPr lang="en-US" altLang="zh-CN" dirty="0"/>
              <a:t>Fork”</a:t>
            </a:r>
            <a:r>
              <a:rPr lang="zh-CN" altLang="en-US" dirty="0"/>
              <a:t>就在自己的账号下克隆了一个</a:t>
            </a:r>
            <a:r>
              <a:rPr lang="en-US" altLang="zh-CN" dirty="0"/>
              <a:t>bootstrap</a:t>
            </a:r>
            <a:r>
              <a:rPr lang="zh-CN" altLang="en-US" dirty="0"/>
              <a:t>仓库，然后，从自己的账号下</a:t>
            </a:r>
            <a:r>
              <a:rPr lang="en-US" altLang="zh-CN" dirty="0"/>
              <a:t>clone</a:t>
            </a:r>
            <a:r>
              <a:rPr lang="zh-CN" altLang="en-US" dirty="0" smtClean="0"/>
              <a:t>：</a:t>
            </a:r>
            <a:endParaRPr lang="en-US" altLang="zh-CN" dirty="0" smtClean="0"/>
          </a:p>
          <a:p>
            <a:r>
              <a:rPr lang="en-US" altLang="zh-CN" dirty="0"/>
              <a:t>	</a:t>
            </a:r>
            <a:r>
              <a:rPr lang="en-US" altLang="zh-CN" dirty="0" smtClean="0"/>
              <a:t>$ </a:t>
            </a:r>
            <a:r>
              <a:rPr lang="en-US" altLang="zh-CN" dirty="0" err="1" smtClean="0"/>
              <a:t>git</a:t>
            </a:r>
            <a:r>
              <a:rPr lang="en-US" altLang="zh-CN" dirty="0" smtClean="0"/>
              <a:t> </a:t>
            </a:r>
            <a:r>
              <a:rPr lang="en-US" altLang="zh-CN" dirty="0"/>
              <a:t>clone </a:t>
            </a:r>
            <a:r>
              <a:rPr lang="en-US" altLang="zh-CN" dirty="0" err="1" smtClean="0"/>
              <a:t>git@github.com:michaelliao</a:t>
            </a:r>
            <a:r>
              <a:rPr lang="en-US" altLang="zh-CN" dirty="0" smtClean="0"/>
              <a:t>/</a:t>
            </a:r>
            <a:r>
              <a:rPr lang="en-US" altLang="zh-CN" dirty="0" err="1" smtClean="0"/>
              <a:t>bootstrap.git</a:t>
            </a:r>
            <a:endParaRPr lang="en-US" altLang="zh-CN" dirty="0"/>
          </a:p>
        </p:txBody>
      </p:sp>
    </p:spTree>
    <p:extLst>
      <p:ext uri="{BB962C8B-B14F-4D97-AF65-F5344CB8AC3E}">
        <p14:creationId xmlns:p14="http://schemas.microsoft.com/office/powerpoint/2010/main" val="6135850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71073" y="311822"/>
            <a:ext cx="9015663" cy="5755422"/>
          </a:xfrm>
          <a:prstGeom prst="rect">
            <a:avLst/>
          </a:prstGeom>
        </p:spPr>
        <p:txBody>
          <a:bodyPr wrap="square">
            <a:spAutoFit/>
          </a:bodyPr>
          <a:lstStyle/>
          <a:p>
            <a:r>
              <a:rPr lang="zh-CN" altLang="en-US" sz="1600" dirty="0">
                <a:latin typeface="+mn-ea"/>
              </a:rPr>
              <a:t>一定要从自己的账号下</a:t>
            </a:r>
            <a:r>
              <a:rPr lang="en-US" altLang="zh-CN" sz="1600" dirty="0">
                <a:latin typeface="+mn-ea"/>
              </a:rPr>
              <a:t>clone</a:t>
            </a:r>
            <a:r>
              <a:rPr lang="zh-CN" altLang="en-US" sz="1600" dirty="0">
                <a:latin typeface="+mn-ea"/>
              </a:rPr>
              <a:t>仓库，这样你才能推送修改。如果从</a:t>
            </a:r>
            <a:r>
              <a:rPr lang="en-US" altLang="zh-CN" sz="1600" dirty="0">
                <a:latin typeface="+mn-ea"/>
              </a:rPr>
              <a:t>bootstrap</a:t>
            </a:r>
            <a:r>
              <a:rPr lang="zh-CN" altLang="en-US" sz="1600" dirty="0">
                <a:latin typeface="+mn-ea"/>
              </a:rPr>
              <a:t>的作者的仓库地址</a:t>
            </a:r>
            <a:r>
              <a:rPr lang="en-US" altLang="zh-CN" sz="1600" dirty="0" err="1">
                <a:latin typeface="+mn-ea"/>
              </a:rPr>
              <a:t>git@github.com:twbs</a:t>
            </a:r>
            <a:r>
              <a:rPr lang="en-US" altLang="zh-CN" sz="1600" dirty="0">
                <a:latin typeface="+mn-ea"/>
              </a:rPr>
              <a:t>/</a:t>
            </a:r>
            <a:r>
              <a:rPr lang="en-US" altLang="zh-CN" sz="1600" dirty="0" err="1">
                <a:latin typeface="+mn-ea"/>
              </a:rPr>
              <a:t>bootstrap.git</a:t>
            </a:r>
            <a:r>
              <a:rPr lang="zh-CN" altLang="en-US" sz="1600" dirty="0">
                <a:latin typeface="+mn-ea"/>
              </a:rPr>
              <a:t>克隆，因为没有权限，你将不能推送修改。</a:t>
            </a:r>
          </a:p>
          <a:p>
            <a:r>
              <a:rPr lang="en-US" altLang="zh-CN" sz="1600" dirty="0">
                <a:latin typeface="+mn-ea"/>
              </a:rPr>
              <a:t>Bootstrap</a:t>
            </a:r>
            <a:r>
              <a:rPr lang="zh-CN" altLang="en-US" sz="1600" dirty="0">
                <a:latin typeface="+mn-ea"/>
              </a:rPr>
              <a:t>的官方仓库</a:t>
            </a:r>
            <a:r>
              <a:rPr lang="en-US" altLang="zh-CN" sz="1600" dirty="0" err="1">
                <a:latin typeface="+mn-ea"/>
              </a:rPr>
              <a:t>twbs</a:t>
            </a:r>
            <a:r>
              <a:rPr lang="en-US" altLang="zh-CN" sz="1600" dirty="0">
                <a:latin typeface="+mn-ea"/>
              </a:rPr>
              <a:t>/bootstrap</a:t>
            </a:r>
            <a:r>
              <a:rPr lang="zh-CN" altLang="en-US" sz="1600" dirty="0">
                <a:latin typeface="+mn-ea"/>
              </a:rPr>
              <a:t>、你在</a:t>
            </a:r>
            <a:r>
              <a:rPr lang="en-US" altLang="zh-CN" sz="1600" dirty="0" err="1">
                <a:latin typeface="+mn-ea"/>
              </a:rPr>
              <a:t>GitHub</a:t>
            </a:r>
            <a:r>
              <a:rPr lang="zh-CN" altLang="en-US" sz="1600" dirty="0">
                <a:latin typeface="+mn-ea"/>
              </a:rPr>
              <a:t>上克隆的仓库</a:t>
            </a:r>
            <a:r>
              <a:rPr lang="en-US" altLang="zh-CN" sz="1600" dirty="0">
                <a:latin typeface="+mn-ea"/>
              </a:rPr>
              <a:t>my/bootstrap</a:t>
            </a:r>
            <a:r>
              <a:rPr lang="zh-CN" altLang="en-US" sz="1600" dirty="0">
                <a:latin typeface="+mn-ea"/>
              </a:rPr>
              <a:t>，以及你自己克隆到本地电脑的仓库，他们的关系就像下图显示的那样</a:t>
            </a:r>
            <a:r>
              <a:rPr lang="zh-CN" altLang="en-US" sz="1600" dirty="0" smtClean="0">
                <a:latin typeface="+mn-ea"/>
              </a:rPr>
              <a:t>：</a:t>
            </a:r>
            <a:endParaRPr lang="en-US" altLang="zh-CN" sz="1600" dirty="0" smtClean="0">
              <a:latin typeface="+mn-ea"/>
            </a:endParaRPr>
          </a:p>
          <a:p>
            <a:endParaRPr lang="en-US" altLang="zh-CN" sz="1600" dirty="0">
              <a:latin typeface="+mn-ea"/>
            </a:endParaRPr>
          </a:p>
          <a:p>
            <a:endParaRPr lang="en-US" altLang="zh-CN" sz="1600" dirty="0" smtClean="0">
              <a:latin typeface="+mn-ea"/>
            </a:endParaRPr>
          </a:p>
          <a:p>
            <a:endParaRPr lang="en-US" altLang="zh-CN" sz="1600" dirty="0">
              <a:latin typeface="+mn-ea"/>
            </a:endParaRPr>
          </a:p>
          <a:p>
            <a:endParaRPr lang="en-US" altLang="zh-CN" sz="1600" dirty="0" smtClean="0">
              <a:latin typeface="+mn-ea"/>
            </a:endParaRPr>
          </a:p>
          <a:p>
            <a:endParaRPr lang="en-US" altLang="zh-CN" sz="1600" dirty="0">
              <a:latin typeface="+mn-ea"/>
            </a:endParaRPr>
          </a:p>
          <a:p>
            <a:endParaRPr lang="en-US" altLang="zh-CN" sz="1600" dirty="0" smtClean="0">
              <a:latin typeface="+mn-ea"/>
            </a:endParaRPr>
          </a:p>
          <a:p>
            <a:endParaRPr lang="en-US" altLang="zh-CN" sz="1600" dirty="0" smtClean="0">
              <a:latin typeface="+mn-ea"/>
            </a:endParaRPr>
          </a:p>
          <a:p>
            <a:r>
              <a:rPr lang="zh-CN" altLang="en-US" sz="1600" dirty="0" smtClean="0">
                <a:latin typeface="+mn-ea"/>
              </a:rPr>
              <a:t>如果</a:t>
            </a:r>
            <a:r>
              <a:rPr lang="zh-CN" altLang="en-US" sz="1600" dirty="0">
                <a:latin typeface="+mn-ea"/>
              </a:rPr>
              <a:t>你想修复</a:t>
            </a:r>
            <a:r>
              <a:rPr lang="en-US" altLang="zh-CN" sz="1600" dirty="0">
                <a:latin typeface="+mn-ea"/>
              </a:rPr>
              <a:t>bootstrap</a:t>
            </a:r>
            <a:r>
              <a:rPr lang="zh-CN" altLang="en-US" sz="1600" dirty="0">
                <a:latin typeface="+mn-ea"/>
              </a:rPr>
              <a:t>的一个</a:t>
            </a:r>
            <a:r>
              <a:rPr lang="en-US" altLang="zh-CN" sz="1600" dirty="0">
                <a:latin typeface="+mn-ea"/>
              </a:rPr>
              <a:t>bug</a:t>
            </a:r>
            <a:r>
              <a:rPr lang="zh-CN" altLang="en-US" sz="1600" dirty="0">
                <a:latin typeface="+mn-ea"/>
              </a:rPr>
              <a:t>，或者新增一个功能，立刻就可以开始干活，干完后，往自己的仓库推送</a:t>
            </a:r>
            <a:r>
              <a:rPr lang="zh-CN" altLang="en-US" sz="1600" dirty="0" smtClean="0">
                <a:latin typeface="+mn-ea"/>
              </a:rPr>
              <a:t>。</a:t>
            </a:r>
            <a:endParaRPr lang="zh-CN" altLang="en-US" sz="1600" dirty="0">
              <a:latin typeface="+mn-ea"/>
            </a:endParaRPr>
          </a:p>
          <a:p>
            <a:r>
              <a:rPr lang="zh-CN" altLang="en-US" sz="1600" dirty="0">
                <a:latin typeface="+mn-ea"/>
              </a:rPr>
              <a:t>如果你希望</a:t>
            </a:r>
            <a:r>
              <a:rPr lang="en-US" altLang="zh-CN" sz="1600" dirty="0">
                <a:latin typeface="+mn-ea"/>
              </a:rPr>
              <a:t>bootstrap</a:t>
            </a:r>
            <a:r>
              <a:rPr lang="zh-CN" altLang="en-US" sz="1600" dirty="0">
                <a:latin typeface="+mn-ea"/>
              </a:rPr>
              <a:t>的官方库能接受你的修改，你就可以在</a:t>
            </a:r>
            <a:r>
              <a:rPr lang="en-US" altLang="zh-CN" sz="1600" dirty="0" err="1">
                <a:latin typeface="+mn-ea"/>
              </a:rPr>
              <a:t>GitHub</a:t>
            </a:r>
            <a:r>
              <a:rPr lang="zh-CN" altLang="en-US" sz="1600" dirty="0">
                <a:latin typeface="+mn-ea"/>
              </a:rPr>
              <a:t>上发起一个</a:t>
            </a:r>
            <a:r>
              <a:rPr lang="en-US" altLang="zh-CN" sz="1600" dirty="0">
                <a:latin typeface="+mn-ea"/>
              </a:rPr>
              <a:t>pull request</a:t>
            </a:r>
            <a:r>
              <a:rPr lang="zh-CN" altLang="en-US" sz="1600" dirty="0">
                <a:latin typeface="+mn-ea"/>
              </a:rPr>
              <a:t>。当然，对方是否接受你的</a:t>
            </a:r>
            <a:r>
              <a:rPr lang="en-US" altLang="zh-CN" sz="1600" dirty="0">
                <a:latin typeface="+mn-ea"/>
              </a:rPr>
              <a:t>pull request</a:t>
            </a:r>
            <a:r>
              <a:rPr lang="zh-CN" altLang="en-US" sz="1600" dirty="0">
                <a:latin typeface="+mn-ea"/>
              </a:rPr>
              <a:t>就不一定了</a:t>
            </a:r>
            <a:r>
              <a:rPr lang="zh-CN" altLang="en-US" sz="1600" dirty="0" smtClean="0">
                <a:latin typeface="+mn-ea"/>
              </a:rPr>
              <a:t>。</a:t>
            </a:r>
            <a:endParaRPr lang="zh-CN" altLang="en-US" sz="1600" dirty="0">
              <a:latin typeface="+mn-ea"/>
            </a:endParaRPr>
          </a:p>
          <a:p>
            <a:r>
              <a:rPr lang="zh-CN" altLang="en-US" sz="1600" dirty="0">
                <a:latin typeface="+mn-ea"/>
              </a:rPr>
              <a:t>如果你没能力修改</a:t>
            </a:r>
            <a:r>
              <a:rPr lang="en-US" altLang="zh-CN" sz="1600" dirty="0">
                <a:latin typeface="+mn-ea"/>
              </a:rPr>
              <a:t>bootstrap</a:t>
            </a:r>
            <a:r>
              <a:rPr lang="zh-CN" altLang="en-US" sz="1600" dirty="0">
                <a:latin typeface="+mn-ea"/>
              </a:rPr>
              <a:t>，但又想要试一把</a:t>
            </a:r>
            <a:r>
              <a:rPr lang="en-US" altLang="zh-CN" sz="1600" dirty="0">
                <a:latin typeface="+mn-ea"/>
              </a:rPr>
              <a:t>pull request</a:t>
            </a:r>
            <a:r>
              <a:rPr lang="zh-CN" altLang="en-US" sz="1600" dirty="0">
                <a:latin typeface="+mn-ea"/>
              </a:rPr>
              <a:t>，那就</a:t>
            </a:r>
            <a:r>
              <a:rPr lang="en-US" altLang="zh-CN" sz="1600" dirty="0">
                <a:latin typeface="+mn-ea"/>
              </a:rPr>
              <a:t>Fork</a:t>
            </a:r>
            <a:r>
              <a:rPr lang="zh-CN" altLang="en-US" sz="1600" dirty="0">
                <a:latin typeface="+mn-ea"/>
              </a:rPr>
              <a:t>一下我的仓库：</a:t>
            </a:r>
            <a:r>
              <a:rPr lang="en-US" altLang="zh-CN" sz="1600" dirty="0">
                <a:latin typeface="+mn-ea"/>
              </a:rPr>
              <a:t>https://github.com/michaelliao/learngit</a:t>
            </a:r>
            <a:r>
              <a:rPr lang="zh-CN" altLang="en-US" sz="1600" dirty="0">
                <a:latin typeface="+mn-ea"/>
              </a:rPr>
              <a:t>，创建一个</a:t>
            </a:r>
            <a:r>
              <a:rPr lang="en-US" altLang="zh-CN" sz="1600" dirty="0">
                <a:latin typeface="+mn-ea"/>
              </a:rPr>
              <a:t>your-github-id.txt</a:t>
            </a:r>
            <a:r>
              <a:rPr lang="zh-CN" altLang="en-US" sz="1600" dirty="0">
                <a:latin typeface="+mn-ea"/>
              </a:rPr>
              <a:t>的文本文件，写点自己学习</a:t>
            </a:r>
            <a:r>
              <a:rPr lang="en-US" altLang="zh-CN" sz="1600" dirty="0" err="1">
                <a:latin typeface="+mn-ea"/>
              </a:rPr>
              <a:t>Git</a:t>
            </a:r>
            <a:r>
              <a:rPr lang="zh-CN" altLang="en-US" sz="1600" dirty="0">
                <a:latin typeface="+mn-ea"/>
              </a:rPr>
              <a:t>的心得，然后推送一个</a:t>
            </a:r>
            <a:r>
              <a:rPr lang="en-US" altLang="zh-CN" sz="1600" dirty="0">
                <a:latin typeface="+mn-ea"/>
              </a:rPr>
              <a:t>pull request</a:t>
            </a:r>
            <a:r>
              <a:rPr lang="zh-CN" altLang="en-US" sz="1600" dirty="0">
                <a:latin typeface="+mn-ea"/>
              </a:rPr>
              <a:t>给我，我会视心情而定是否接受。</a:t>
            </a:r>
            <a:endParaRPr lang="en-US" altLang="zh-CN" sz="1600" dirty="0">
              <a:latin typeface="+mn-ea"/>
            </a:endParaRPr>
          </a:p>
          <a:p>
            <a:endParaRPr lang="en-US" altLang="zh-CN" sz="1600" dirty="0" smtClean="0">
              <a:latin typeface="+mn-ea"/>
            </a:endParaRPr>
          </a:p>
          <a:p>
            <a:r>
              <a:rPr lang="zh-CN" altLang="en-US" sz="1600" dirty="0" smtClean="0">
                <a:latin typeface="+mn-ea"/>
              </a:rPr>
              <a:t>小结</a:t>
            </a:r>
            <a:endParaRPr lang="zh-CN" altLang="en-US" sz="1600" dirty="0">
              <a:latin typeface="+mn-ea"/>
            </a:endParaRPr>
          </a:p>
          <a:p>
            <a:r>
              <a:rPr lang="zh-CN" altLang="en-US" sz="1600" dirty="0">
                <a:latin typeface="+mn-ea"/>
              </a:rPr>
              <a:t>在</a:t>
            </a:r>
            <a:r>
              <a:rPr lang="en-US" altLang="zh-CN" sz="1600" dirty="0" err="1">
                <a:latin typeface="+mn-ea"/>
              </a:rPr>
              <a:t>GitHub</a:t>
            </a:r>
            <a:r>
              <a:rPr lang="zh-CN" altLang="en-US" sz="1600" dirty="0">
                <a:latin typeface="+mn-ea"/>
              </a:rPr>
              <a:t>上，可以任意</a:t>
            </a:r>
            <a:r>
              <a:rPr lang="en-US" altLang="zh-CN" sz="1600" dirty="0">
                <a:latin typeface="+mn-ea"/>
              </a:rPr>
              <a:t>Fork</a:t>
            </a:r>
            <a:r>
              <a:rPr lang="zh-CN" altLang="en-US" sz="1600" dirty="0">
                <a:latin typeface="+mn-ea"/>
              </a:rPr>
              <a:t>开源仓库</a:t>
            </a:r>
            <a:r>
              <a:rPr lang="zh-CN" altLang="en-US" sz="1600" dirty="0" smtClean="0">
                <a:latin typeface="+mn-ea"/>
              </a:rPr>
              <a:t>；</a:t>
            </a:r>
            <a:endParaRPr lang="zh-CN" altLang="en-US" sz="1600" dirty="0">
              <a:latin typeface="+mn-ea"/>
            </a:endParaRPr>
          </a:p>
          <a:p>
            <a:r>
              <a:rPr lang="zh-CN" altLang="en-US" sz="1600" dirty="0">
                <a:latin typeface="+mn-ea"/>
              </a:rPr>
              <a:t>自己拥有</a:t>
            </a:r>
            <a:r>
              <a:rPr lang="en-US" altLang="zh-CN" sz="1600" dirty="0">
                <a:latin typeface="+mn-ea"/>
              </a:rPr>
              <a:t>Fork</a:t>
            </a:r>
            <a:r>
              <a:rPr lang="zh-CN" altLang="en-US" sz="1600" dirty="0">
                <a:latin typeface="+mn-ea"/>
              </a:rPr>
              <a:t>后的仓库的读写权限</a:t>
            </a:r>
            <a:r>
              <a:rPr lang="zh-CN" altLang="en-US" sz="1600" dirty="0" smtClean="0">
                <a:latin typeface="+mn-ea"/>
              </a:rPr>
              <a:t>；</a:t>
            </a:r>
            <a:endParaRPr lang="zh-CN" altLang="en-US" sz="1600" dirty="0">
              <a:latin typeface="+mn-ea"/>
            </a:endParaRPr>
          </a:p>
          <a:p>
            <a:r>
              <a:rPr lang="zh-CN" altLang="en-US" sz="1600" dirty="0">
                <a:latin typeface="+mn-ea"/>
              </a:rPr>
              <a:t>可以推送</a:t>
            </a:r>
            <a:r>
              <a:rPr lang="en-US" altLang="zh-CN" sz="1600" dirty="0">
                <a:latin typeface="+mn-ea"/>
              </a:rPr>
              <a:t>pull request</a:t>
            </a:r>
            <a:r>
              <a:rPr lang="zh-CN" altLang="en-US" sz="1600" dirty="0">
                <a:latin typeface="+mn-ea"/>
              </a:rPr>
              <a:t>给官方仓库来贡献代码</a:t>
            </a:r>
            <a:r>
              <a:rPr lang="zh-CN" altLang="en-US" sz="1600" dirty="0" smtClean="0">
                <a:latin typeface="+mn-ea"/>
              </a:rPr>
              <a:t>。</a:t>
            </a:r>
            <a:endParaRPr lang="en-US" altLang="zh-CN" sz="1600" dirty="0" smtClean="0">
              <a:latin typeface="+mn-ea"/>
            </a:endParaRPr>
          </a:p>
        </p:txBody>
      </p:sp>
      <p:pic>
        <p:nvPicPr>
          <p:cNvPr id="3" name="图片 2"/>
          <p:cNvPicPr>
            <a:picLocks noChangeAspect="1"/>
          </p:cNvPicPr>
          <p:nvPr/>
        </p:nvPicPr>
        <p:blipFill>
          <a:blip r:embed="rId2"/>
          <a:stretch>
            <a:fillRect/>
          </a:stretch>
        </p:blipFill>
        <p:spPr>
          <a:xfrm>
            <a:off x="3881187" y="1482390"/>
            <a:ext cx="3162300" cy="1390650"/>
          </a:xfrm>
          <a:prstGeom prst="rect">
            <a:avLst/>
          </a:prstGeom>
        </p:spPr>
      </p:pic>
    </p:spTree>
    <p:extLst>
      <p:ext uri="{BB962C8B-B14F-4D97-AF65-F5344CB8AC3E}">
        <p14:creationId xmlns:p14="http://schemas.microsoft.com/office/powerpoint/2010/main" val="23611410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971736" y="148207"/>
            <a:ext cx="1290738" cy="400110"/>
          </a:xfrm>
          <a:prstGeom prst="rect">
            <a:avLst/>
          </a:prstGeom>
        </p:spPr>
        <p:txBody>
          <a:bodyPr wrap="none">
            <a:spAutoFit/>
          </a:bodyPr>
          <a:lstStyle/>
          <a:p>
            <a:r>
              <a:rPr lang="zh-CN" altLang="en-US" sz="2000" dirty="0">
                <a:latin typeface="+mn-ea"/>
              </a:rPr>
              <a:t>自定义</a:t>
            </a:r>
            <a:r>
              <a:rPr lang="en-US" altLang="zh-CN" sz="2000" dirty="0" err="1">
                <a:latin typeface="+mn-ea"/>
              </a:rPr>
              <a:t>Git</a:t>
            </a:r>
            <a:endParaRPr lang="zh-CN" altLang="en-US" sz="2000" dirty="0">
              <a:latin typeface="+mn-ea"/>
            </a:endParaRPr>
          </a:p>
        </p:txBody>
      </p:sp>
      <p:sp>
        <p:nvSpPr>
          <p:cNvPr id="3" name="矩形 2"/>
          <p:cNvSpPr/>
          <p:nvPr/>
        </p:nvSpPr>
        <p:spPr>
          <a:xfrm>
            <a:off x="916768" y="548317"/>
            <a:ext cx="9400673" cy="6740307"/>
          </a:xfrm>
          <a:prstGeom prst="rect">
            <a:avLst/>
          </a:prstGeom>
        </p:spPr>
        <p:txBody>
          <a:bodyPr wrap="square">
            <a:spAutoFit/>
          </a:bodyPr>
          <a:lstStyle/>
          <a:p>
            <a:r>
              <a:rPr lang="zh-CN" altLang="en-US" dirty="0"/>
              <a:t>在安装</a:t>
            </a:r>
            <a:r>
              <a:rPr lang="en-US" altLang="zh-CN" dirty="0" err="1"/>
              <a:t>Git</a:t>
            </a:r>
            <a:r>
              <a:rPr lang="zh-CN" altLang="en-US" dirty="0"/>
              <a:t>一节中，我们已经配置了</a:t>
            </a:r>
            <a:r>
              <a:rPr lang="en-US" altLang="zh-CN" dirty="0"/>
              <a:t>user.name</a:t>
            </a:r>
            <a:r>
              <a:rPr lang="zh-CN" altLang="en-US" dirty="0"/>
              <a:t>和</a:t>
            </a:r>
            <a:r>
              <a:rPr lang="en-US" altLang="zh-CN" dirty="0" err="1"/>
              <a:t>user.email</a:t>
            </a:r>
            <a:r>
              <a:rPr lang="zh-CN" altLang="en-US" dirty="0"/>
              <a:t>，实际上，</a:t>
            </a:r>
            <a:r>
              <a:rPr lang="en-US" altLang="zh-CN" dirty="0" err="1"/>
              <a:t>Git</a:t>
            </a:r>
            <a:r>
              <a:rPr lang="zh-CN" altLang="en-US" dirty="0"/>
              <a:t>还有很多可配置项</a:t>
            </a:r>
            <a:r>
              <a:rPr lang="zh-CN" altLang="en-US" dirty="0" smtClean="0"/>
              <a:t>。</a:t>
            </a:r>
            <a:endParaRPr lang="zh-CN" altLang="en-US" dirty="0"/>
          </a:p>
          <a:p>
            <a:r>
              <a:rPr lang="zh-CN" altLang="en-US" dirty="0"/>
              <a:t>比如，让</a:t>
            </a:r>
            <a:r>
              <a:rPr lang="en-US" altLang="zh-CN" dirty="0" err="1"/>
              <a:t>Git</a:t>
            </a:r>
            <a:r>
              <a:rPr lang="zh-CN" altLang="en-US" dirty="0"/>
              <a:t>显示颜色，会让命令输出看起来更醒目</a:t>
            </a:r>
            <a:r>
              <a:rPr lang="zh-CN" altLang="en-US" dirty="0" smtClean="0"/>
              <a:t>：</a:t>
            </a:r>
            <a:endParaRPr lang="en-US" altLang="zh-CN" dirty="0" smtClean="0"/>
          </a:p>
          <a:p>
            <a:r>
              <a:rPr lang="en-US" altLang="zh-CN" dirty="0" smtClean="0"/>
              <a:t>	</a:t>
            </a:r>
            <a:r>
              <a:rPr lang="en-US" altLang="zh-CN" dirty="0">
                <a:solidFill>
                  <a:srgbClr val="008080"/>
                </a:solidFill>
                <a:latin typeface="+mn-ea"/>
                <a:cs typeface="Consolas" panose="020B0609020204030204" pitchFamily="49" charset="0"/>
              </a:rPr>
              <a:t>$</a:t>
            </a:r>
            <a:r>
              <a:rPr lang="en-US" altLang="zh-CN" dirty="0" smtClean="0"/>
              <a:t> </a:t>
            </a:r>
            <a:r>
              <a:rPr lang="en-US" altLang="zh-CN" sz="1600" dirty="0" err="1">
                <a:solidFill>
                  <a:schemeClr val="accent1"/>
                </a:solidFill>
                <a:latin typeface="+mn-ea"/>
              </a:rPr>
              <a:t>git</a:t>
            </a:r>
            <a:r>
              <a:rPr lang="en-US" altLang="zh-CN" sz="1600" dirty="0">
                <a:solidFill>
                  <a:schemeClr val="accent1"/>
                </a:solidFill>
                <a:latin typeface="+mn-ea"/>
              </a:rPr>
              <a:t> </a:t>
            </a:r>
            <a:r>
              <a:rPr lang="en-US" altLang="zh-CN" sz="1600" dirty="0" err="1">
                <a:solidFill>
                  <a:schemeClr val="accent1"/>
                </a:solidFill>
                <a:latin typeface="+mn-ea"/>
              </a:rPr>
              <a:t>config</a:t>
            </a:r>
            <a:r>
              <a:rPr lang="en-US" altLang="zh-CN" sz="1600" dirty="0">
                <a:solidFill>
                  <a:schemeClr val="accent1"/>
                </a:solidFill>
                <a:latin typeface="+mn-ea"/>
              </a:rPr>
              <a:t> --global </a:t>
            </a:r>
            <a:r>
              <a:rPr lang="en-US" altLang="zh-CN" sz="1600" dirty="0" err="1">
                <a:solidFill>
                  <a:schemeClr val="accent1"/>
                </a:solidFill>
                <a:latin typeface="+mn-ea"/>
              </a:rPr>
              <a:t>color.ui</a:t>
            </a:r>
            <a:r>
              <a:rPr lang="en-US" altLang="zh-CN" sz="1600" dirty="0">
                <a:solidFill>
                  <a:schemeClr val="accent1"/>
                </a:solidFill>
                <a:latin typeface="+mn-ea"/>
              </a:rPr>
              <a:t> </a:t>
            </a:r>
            <a:r>
              <a:rPr lang="en-US" altLang="zh-CN" sz="1600" dirty="0">
                <a:solidFill>
                  <a:schemeClr val="accent1"/>
                </a:solidFill>
                <a:latin typeface="+mn-ea"/>
              </a:rPr>
              <a:t>true</a:t>
            </a:r>
          </a:p>
          <a:p>
            <a:r>
              <a:rPr lang="zh-CN" altLang="en-US" dirty="0"/>
              <a:t>这样，</a:t>
            </a:r>
            <a:r>
              <a:rPr lang="en-US" altLang="zh-CN" dirty="0" err="1"/>
              <a:t>Git</a:t>
            </a:r>
            <a:r>
              <a:rPr lang="zh-CN" altLang="en-US" dirty="0"/>
              <a:t>会适当地显示不同的颜色，比如</a:t>
            </a:r>
            <a:r>
              <a:rPr lang="en-US" altLang="zh-CN" dirty="0" err="1"/>
              <a:t>git</a:t>
            </a:r>
            <a:r>
              <a:rPr lang="en-US" altLang="zh-CN" dirty="0"/>
              <a:t> status</a:t>
            </a:r>
            <a:r>
              <a:rPr lang="zh-CN" altLang="en-US" dirty="0"/>
              <a:t>命令：</a:t>
            </a:r>
            <a:endParaRPr lang="en-US" altLang="zh-CN" dirty="0"/>
          </a:p>
          <a:p>
            <a:endParaRPr lang="en-US" altLang="zh-CN" dirty="0" smtClean="0"/>
          </a:p>
          <a:p>
            <a:r>
              <a:rPr lang="zh-CN" altLang="en-US" dirty="0" smtClean="0"/>
              <a:t>文件名</a:t>
            </a:r>
            <a:r>
              <a:rPr lang="zh-CN" altLang="en-US" dirty="0"/>
              <a:t>就会标上颜色</a:t>
            </a:r>
            <a:r>
              <a:rPr lang="zh-CN" altLang="en-US" dirty="0" smtClean="0"/>
              <a:t>。</a:t>
            </a:r>
            <a:endParaRPr lang="zh-CN" altLang="en-US" dirty="0"/>
          </a:p>
          <a:p>
            <a:r>
              <a:rPr lang="zh-CN" altLang="en-US" dirty="0"/>
              <a:t>我们在后面还会介绍如何更好地配置</a:t>
            </a:r>
            <a:r>
              <a:rPr lang="en-US" altLang="zh-CN" dirty="0" err="1"/>
              <a:t>Git</a:t>
            </a:r>
            <a:r>
              <a:rPr lang="zh-CN" altLang="en-US" dirty="0"/>
              <a:t>，以便让你的工作更高效。</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8047660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69486" y="212376"/>
            <a:ext cx="1723549" cy="400110"/>
          </a:xfrm>
          <a:prstGeom prst="rect">
            <a:avLst/>
          </a:prstGeom>
        </p:spPr>
        <p:txBody>
          <a:bodyPr wrap="none">
            <a:spAutoFit/>
          </a:bodyPr>
          <a:lstStyle/>
          <a:p>
            <a:r>
              <a:rPr lang="zh-CN" altLang="en-US" sz="2000" dirty="0"/>
              <a:t>忽略特殊文件</a:t>
            </a:r>
          </a:p>
        </p:txBody>
      </p:sp>
      <p:sp>
        <p:nvSpPr>
          <p:cNvPr id="3" name="矩形 2"/>
          <p:cNvSpPr/>
          <p:nvPr/>
        </p:nvSpPr>
        <p:spPr>
          <a:xfrm>
            <a:off x="911134" y="756133"/>
            <a:ext cx="9240252" cy="4308872"/>
          </a:xfrm>
          <a:prstGeom prst="rect">
            <a:avLst/>
          </a:prstGeom>
        </p:spPr>
        <p:txBody>
          <a:bodyPr wrap="square">
            <a:spAutoFit/>
          </a:bodyPr>
          <a:lstStyle/>
          <a:p>
            <a:r>
              <a:rPr lang="zh-CN" altLang="en-US" sz="1600" dirty="0">
                <a:latin typeface="+mn-ea"/>
              </a:rPr>
              <a:t>有些时候，你必须把某些文件放到</a:t>
            </a:r>
            <a:r>
              <a:rPr lang="en-US" altLang="zh-CN" sz="1600" dirty="0" err="1">
                <a:latin typeface="+mn-ea"/>
              </a:rPr>
              <a:t>Git</a:t>
            </a:r>
            <a:r>
              <a:rPr lang="zh-CN" altLang="en-US" sz="1600" dirty="0">
                <a:latin typeface="+mn-ea"/>
              </a:rPr>
              <a:t>工作目录中，但又不能提交它们，比如保存了数据库密码的配置文件啦，等等，每次</a:t>
            </a:r>
            <a:r>
              <a:rPr lang="en-US" altLang="zh-CN" sz="1600" dirty="0" err="1">
                <a:latin typeface="+mn-ea"/>
              </a:rPr>
              <a:t>git</a:t>
            </a:r>
            <a:r>
              <a:rPr lang="en-US" altLang="zh-CN" sz="1600" dirty="0">
                <a:latin typeface="+mn-ea"/>
              </a:rPr>
              <a:t> status</a:t>
            </a:r>
            <a:r>
              <a:rPr lang="zh-CN" altLang="en-US" sz="1600" dirty="0">
                <a:latin typeface="+mn-ea"/>
              </a:rPr>
              <a:t>都会显示</a:t>
            </a:r>
            <a:r>
              <a:rPr lang="en-US" altLang="zh-CN" sz="1600" dirty="0">
                <a:latin typeface="+mn-ea"/>
              </a:rPr>
              <a:t>Untracked files ...</a:t>
            </a:r>
            <a:r>
              <a:rPr lang="zh-CN" altLang="en-US" sz="1600" dirty="0">
                <a:latin typeface="+mn-ea"/>
              </a:rPr>
              <a:t>，有强迫症的童鞋心里肯定不爽。</a:t>
            </a:r>
          </a:p>
          <a:p>
            <a:endParaRPr lang="zh-CN" altLang="en-US" sz="1600" dirty="0">
              <a:latin typeface="+mn-ea"/>
            </a:endParaRPr>
          </a:p>
          <a:p>
            <a:r>
              <a:rPr lang="zh-CN" altLang="en-US" sz="1600" dirty="0">
                <a:latin typeface="+mn-ea"/>
              </a:rPr>
              <a:t>好在</a:t>
            </a:r>
            <a:r>
              <a:rPr lang="en-US" altLang="zh-CN" sz="1600" dirty="0" err="1">
                <a:latin typeface="+mn-ea"/>
              </a:rPr>
              <a:t>Git</a:t>
            </a:r>
            <a:r>
              <a:rPr lang="zh-CN" altLang="en-US" sz="1600" dirty="0">
                <a:latin typeface="+mn-ea"/>
              </a:rPr>
              <a:t>考虑到了大家的感受，这个问题解决起来也很简单，在</a:t>
            </a:r>
            <a:r>
              <a:rPr lang="en-US" altLang="zh-CN" sz="1600" dirty="0" err="1">
                <a:latin typeface="+mn-ea"/>
              </a:rPr>
              <a:t>Git</a:t>
            </a:r>
            <a:r>
              <a:rPr lang="zh-CN" altLang="en-US" sz="1600" dirty="0">
                <a:latin typeface="+mn-ea"/>
              </a:rPr>
              <a:t>工作区的根目录下创建一个特殊的</a:t>
            </a:r>
            <a:r>
              <a:rPr lang="en-US" altLang="zh-CN" sz="1600" dirty="0">
                <a:latin typeface="+mn-ea"/>
              </a:rPr>
              <a:t>.</a:t>
            </a:r>
            <a:r>
              <a:rPr lang="en-US" altLang="zh-CN" sz="1600" dirty="0" err="1">
                <a:latin typeface="+mn-ea"/>
              </a:rPr>
              <a:t>gitignore</a:t>
            </a:r>
            <a:r>
              <a:rPr lang="zh-CN" altLang="en-US" sz="1600" dirty="0">
                <a:latin typeface="+mn-ea"/>
              </a:rPr>
              <a:t>文件，然后把要忽略的文件名填进去，</a:t>
            </a:r>
            <a:r>
              <a:rPr lang="en-US" altLang="zh-CN" sz="1600" dirty="0" err="1">
                <a:latin typeface="+mn-ea"/>
              </a:rPr>
              <a:t>Git</a:t>
            </a:r>
            <a:r>
              <a:rPr lang="zh-CN" altLang="en-US" sz="1600" dirty="0">
                <a:latin typeface="+mn-ea"/>
              </a:rPr>
              <a:t>就会自动忽略这些文件。</a:t>
            </a:r>
          </a:p>
          <a:p>
            <a:endParaRPr lang="zh-CN" altLang="en-US" sz="1600" dirty="0">
              <a:latin typeface="+mn-ea"/>
            </a:endParaRPr>
          </a:p>
          <a:p>
            <a:r>
              <a:rPr lang="zh-CN" altLang="en-US" sz="1600" dirty="0">
                <a:latin typeface="+mn-ea"/>
              </a:rPr>
              <a:t>不需要从头写</a:t>
            </a:r>
            <a:r>
              <a:rPr lang="en-US" altLang="zh-CN" sz="1600" dirty="0">
                <a:latin typeface="+mn-ea"/>
              </a:rPr>
              <a:t>.</a:t>
            </a:r>
            <a:r>
              <a:rPr lang="en-US" altLang="zh-CN" sz="1600" dirty="0" err="1">
                <a:latin typeface="+mn-ea"/>
              </a:rPr>
              <a:t>gitignore</a:t>
            </a:r>
            <a:r>
              <a:rPr lang="zh-CN" altLang="en-US" sz="1600" dirty="0">
                <a:latin typeface="+mn-ea"/>
              </a:rPr>
              <a:t>文件，</a:t>
            </a:r>
            <a:r>
              <a:rPr lang="en-US" altLang="zh-CN" sz="1600" dirty="0" err="1">
                <a:latin typeface="+mn-ea"/>
              </a:rPr>
              <a:t>GitHub</a:t>
            </a:r>
            <a:r>
              <a:rPr lang="zh-CN" altLang="en-US" sz="1600" dirty="0">
                <a:latin typeface="+mn-ea"/>
              </a:rPr>
              <a:t>已经为我们准备了各种配置文件，只需要组合一下就可以使用了。所有配置文件可以直接在线浏览：</a:t>
            </a:r>
            <a:r>
              <a:rPr lang="en-US" altLang="zh-CN" sz="1600" dirty="0">
                <a:solidFill>
                  <a:schemeClr val="accent1"/>
                </a:solidFill>
                <a:latin typeface="+mn-ea"/>
              </a:rPr>
              <a:t>https://github.com/github/gitignore</a:t>
            </a:r>
          </a:p>
          <a:p>
            <a:endParaRPr lang="en-US" altLang="zh-CN" sz="1600" dirty="0">
              <a:latin typeface="+mn-ea"/>
            </a:endParaRPr>
          </a:p>
          <a:p>
            <a:r>
              <a:rPr lang="zh-CN" altLang="en-US" sz="1600" dirty="0">
                <a:latin typeface="+mn-ea"/>
              </a:rPr>
              <a:t>忽略文件的原则是：</a:t>
            </a:r>
          </a:p>
          <a:p>
            <a:endParaRPr lang="zh-CN" altLang="en-US" sz="1600" dirty="0">
              <a:latin typeface="+mn-ea"/>
            </a:endParaRPr>
          </a:p>
          <a:p>
            <a:r>
              <a:rPr lang="zh-CN" altLang="en-US" sz="1600" dirty="0">
                <a:latin typeface="+mn-ea"/>
              </a:rPr>
              <a:t>忽略操作系统自动生成的文件，比如缩略图等；</a:t>
            </a:r>
          </a:p>
          <a:p>
            <a:r>
              <a:rPr lang="zh-CN" altLang="en-US" sz="1600" dirty="0">
                <a:latin typeface="+mn-ea"/>
              </a:rPr>
              <a:t>忽略编译生成的中间文件、可执行文件等，也就是如果一个文件是通过另一个文件自动生成的，那自动生成的文件就没必要放进版本库，比如</a:t>
            </a:r>
            <a:r>
              <a:rPr lang="en-US" altLang="zh-CN" sz="1600" dirty="0">
                <a:latin typeface="+mn-ea"/>
              </a:rPr>
              <a:t>Java</a:t>
            </a:r>
            <a:r>
              <a:rPr lang="zh-CN" altLang="en-US" sz="1600" dirty="0">
                <a:latin typeface="+mn-ea"/>
              </a:rPr>
              <a:t>编译产生的</a:t>
            </a:r>
            <a:r>
              <a:rPr lang="en-US" altLang="zh-CN" sz="1600" dirty="0">
                <a:latin typeface="+mn-ea"/>
              </a:rPr>
              <a:t>.class</a:t>
            </a:r>
            <a:r>
              <a:rPr lang="zh-CN" altLang="en-US" sz="1600" dirty="0">
                <a:latin typeface="+mn-ea"/>
              </a:rPr>
              <a:t>文件；</a:t>
            </a:r>
          </a:p>
          <a:p>
            <a:r>
              <a:rPr lang="zh-CN" altLang="en-US" sz="1600" dirty="0">
                <a:latin typeface="+mn-ea"/>
              </a:rPr>
              <a:t>忽略你自己的带有敏感信息的配置文件，比如存放口令的配置文件。</a:t>
            </a:r>
          </a:p>
          <a:p>
            <a:r>
              <a:rPr lang="zh-CN" altLang="en-US" sz="1600" dirty="0">
                <a:latin typeface="+mn-ea"/>
              </a:rPr>
              <a:t>举个例子：</a:t>
            </a:r>
          </a:p>
          <a:p>
            <a:endParaRPr lang="zh-CN" altLang="en-US" dirty="0"/>
          </a:p>
        </p:txBody>
      </p:sp>
    </p:spTree>
    <p:extLst>
      <p:ext uri="{BB962C8B-B14F-4D97-AF65-F5344CB8AC3E}">
        <p14:creationId xmlns:p14="http://schemas.microsoft.com/office/powerpoint/2010/main" val="11113763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55031" y="887741"/>
            <a:ext cx="8903368" cy="4247317"/>
          </a:xfrm>
          <a:prstGeom prst="rect">
            <a:avLst/>
          </a:prstGeom>
        </p:spPr>
        <p:txBody>
          <a:bodyPr wrap="square">
            <a:spAutoFit/>
          </a:bodyPr>
          <a:lstStyle/>
          <a:p>
            <a:r>
              <a:rPr lang="zh-CN" altLang="en-US" dirty="0"/>
              <a:t>假设你在</a:t>
            </a:r>
            <a:r>
              <a:rPr lang="en-US" altLang="zh-CN" dirty="0"/>
              <a:t>Windows</a:t>
            </a:r>
            <a:r>
              <a:rPr lang="zh-CN" altLang="en-US" dirty="0"/>
              <a:t>下进行</a:t>
            </a:r>
            <a:r>
              <a:rPr lang="en-US" altLang="zh-CN" dirty="0"/>
              <a:t>Python</a:t>
            </a:r>
            <a:r>
              <a:rPr lang="zh-CN" altLang="en-US" dirty="0"/>
              <a:t>开发，</a:t>
            </a:r>
            <a:r>
              <a:rPr lang="en-US" altLang="zh-CN" dirty="0"/>
              <a:t>Windows</a:t>
            </a:r>
            <a:r>
              <a:rPr lang="zh-CN" altLang="en-US" dirty="0"/>
              <a:t>会自动在有图片的目录下生成隐藏的缩略图文件，如果有自定义目录，目录下就会有</a:t>
            </a:r>
            <a:r>
              <a:rPr lang="en-US" altLang="zh-CN" dirty="0"/>
              <a:t>Desktop.ini</a:t>
            </a:r>
            <a:r>
              <a:rPr lang="zh-CN" altLang="en-US" dirty="0"/>
              <a:t>文件，因此你需要忽略</a:t>
            </a:r>
            <a:r>
              <a:rPr lang="en-US" altLang="zh-CN" dirty="0"/>
              <a:t>Windows</a:t>
            </a:r>
            <a:r>
              <a:rPr lang="zh-CN" altLang="en-US" dirty="0"/>
              <a:t>自动生成的垃圾文件</a:t>
            </a:r>
            <a:r>
              <a:rPr lang="zh-CN" altLang="en-US" dirty="0" smtClean="0"/>
              <a:t>：</a:t>
            </a:r>
            <a:endParaRPr lang="en-US" altLang="zh-CN" dirty="0" smtClean="0"/>
          </a:p>
          <a:p>
            <a:r>
              <a:rPr lang="en-US" altLang="zh-CN" dirty="0" smtClean="0"/>
              <a:t>	# </a:t>
            </a:r>
            <a:r>
              <a:rPr lang="en-US" altLang="zh-CN" dirty="0"/>
              <a:t>Windows:</a:t>
            </a:r>
          </a:p>
          <a:p>
            <a:r>
              <a:rPr lang="en-US" altLang="zh-CN" dirty="0" smtClean="0"/>
              <a:t>	</a:t>
            </a:r>
            <a:r>
              <a:rPr lang="en-US" altLang="zh-CN" dirty="0" err="1" smtClean="0"/>
              <a:t>Thumbs.db</a:t>
            </a:r>
            <a:endParaRPr lang="en-US" altLang="zh-CN" dirty="0"/>
          </a:p>
          <a:p>
            <a:r>
              <a:rPr lang="en-US" altLang="zh-CN" dirty="0" smtClean="0"/>
              <a:t>	</a:t>
            </a:r>
            <a:r>
              <a:rPr lang="en-US" altLang="zh-CN" dirty="0" err="1" smtClean="0"/>
              <a:t>ehthumbs.db</a:t>
            </a:r>
            <a:endParaRPr lang="en-US" altLang="zh-CN" dirty="0"/>
          </a:p>
          <a:p>
            <a:r>
              <a:rPr lang="en-US" altLang="zh-CN" dirty="0" smtClean="0"/>
              <a:t>	Desktop.ini</a:t>
            </a:r>
          </a:p>
          <a:p>
            <a:r>
              <a:rPr lang="zh-CN" altLang="en-US" dirty="0"/>
              <a:t>然后，继续忽略</a:t>
            </a:r>
            <a:r>
              <a:rPr lang="en-US" altLang="zh-CN" dirty="0"/>
              <a:t>Python</a:t>
            </a:r>
            <a:r>
              <a:rPr lang="zh-CN" altLang="en-US" dirty="0"/>
              <a:t>编译产生的</a:t>
            </a:r>
            <a:r>
              <a:rPr lang="en-US" altLang="zh-CN" dirty="0"/>
              <a:t>.</a:t>
            </a:r>
            <a:r>
              <a:rPr lang="en-US" altLang="zh-CN" dirty="0" err="1"/>
              <a:t>pyc</a:t>
            </a:r>
            <a:r>
              <a:rPr lang="zh-CN" altLang="en-US" dirty="0"/>
              <a:t>、</a:t>
            </a:r>
            <a:r>
              <a:rPr lang="en-US" altLang="zh-CN" dirty="0"/>
              <a:t>.</a:t>
            </a:r>
            <a:r>
              <a:rPr lang="en-US" altLang="zh-CN" dirty="0" err="1"/>
              <a:t>pyo</a:t>
            </a:r>
            <a:r>
              <a:rPr lang="zh-CN" altLang="en-US" dirty="0"/>
              <a:t>、</a:t>
            </a:r>
            <a:r>
              <a:rPr lang="en-US" altLang="zh-CN" dirty="0" err="1"/>
              <a:t>dist</a:t>
            </a:r>
            <a:r>
              <a:rPr lang="zh-CN" altLang="en-US" dirty="0"/>
              <a:t>等文件或目录：</a:t>
            </a:r>
            <a:endParaRPr lang="en-US" altLang="zh-CN" dirty="0"/>
          </a:p>
          <a:p>
            <a:r>
              <a:rPr lang="en-US" altLang="zh-CN" dirty="0" smtClean="0"/>
              <a:t>	# </a:t>
            </a:r>
            <a:r>
              <a:rPr lang="en-US" altLang="zh-CN" dirty="0"/>
              <a:t>Python:</a:t>
            </a:r>
          </a:p>
          <a:p>
            <a:r>
              <a:rPr lang="en-US" altLang="zh-CN" dirty="0" smtClean="0"/>
              <a:t>	*.</a:t>
            </a:r>
            <a:r>
              <a:rPr lang="en-US" altLang="zh-CN" dirty="0" err="1"/>
              <a:t>py</a:t>
            </a:r>
            <a:r>
              <a:rPr lang="en-US" altLang="zh-CN" dirty="0"/>
              <a:t>[cod]</a:t>
            </a:r>
          </a:p>
          <a:p>
            <a:r>
              <a:rPr lang="en-US" altLang="zh-CN" dirty="0" smtClean="0"/>
              <a:t>	*.</a:t>
            </a:r>
            <a:r>
              <a:rPr lang="en-US" altLang="zh-CN" dirty="0"/>
              <a:t>so</a:t>
            </a:r>
          </a:p>
          <a:p>
            <a:r>
              <a:rPr lang="en-US" altLang="zh-CN" dirty="0" smtClean="0"/>
              <a:t>	*.</a:t>
            </a:r>
            <a:r>
              <a:rPr lang="en-US" altLang="zh-CN" dirty="0"/>
              <a:t>egg</a:t>
            </a:r>
          </a:p>
          <a:p>
            <a:r>
              <a:rPr lang="en-US" altLang="zh-CN" dirty="0" smtClean="0"/>
              <a:t>	*.</a:t>
            </a:r>
            <a:r>
              <a:rPr lang="en-US" altLang="zh-CN" dirty="0"/>
              <a:t>egg-info</a:t>
            </a:r>
          </a:p>
          <a:p>
            <a:r>
              <a:rPr lang="en-US" altLang="zh-CN" dirty="0" smtClean="0"/>
              <a:t>	</a:t>
            </a:r>
            <a:r>
              <a:rPr lang="en-US" altLang="zh-CN" dirty="0" err="1" smtClean="0"/>
              <a:t>dist</a:t>
            </a:r>
            <a:endParaRPr lang="en-US" altLang="zh-CN" dirty="0"/>
          </a:p>
          <a:p>
            <a:r>
              <a:rPr lang="en-US" altLang="zh-CN" dirty="0" smtClean="0"/>
              <a:t>	build</a:t>
            </a:r>
          </a:p>
        </p:txBody>
      </p:sp>
    </p:spTree>
    <p:extLst>
      <p:ext uri="{BB962C8B-B14F-4D97-AF65-F5344CB8AC3E}">
        <p14:creationId xmlns:p14="http://schemas.microsoft.com/office/powerpoint/2010/main" val="1041808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90863" y="474345"/>
            <a:ext cx="8871284" cy="5632311"/>
          </a:xfrm>
          <a:prstGeom prst="rect">
            <a:avLst/>
          </a:prstGeom>
        </p:spPr>
        <p:txBody>
          <a:bodyPr wrap="square">
            <a:spAutoFit/>
          </a:bodyPr>
          <a:lstStyle/>
          <a:p>
            <a:r>
              <a:rPr lang="zh-CN" altLang="en-US" dirty="0"/>
              <a:t>加上你自己定义的文件，最终得到一个完整的</a:t>
            </a:r>
            <a:r>
              <a:rPr lang="en-US" altLang="zh-CN" dirty="0"/>
              <a:t>.</a:t>
            </a:r>
            <a:r>
              <a:rPr lang="en-US" altLang="zh-CN" dirty="0" err="1"/>
              <a:t>gitignore</a:t>
            </a:r>
            <a:r>
              <a:rPr lang="zh-CN" altLang="en-US" dirty="0"/>
              <a:t>文件，内容如下：</a:t>
            </a:r>
          </a:p>
          <a:p>
            <a:r>
              <a:rPr lang="zh-CN" altLang="en-US" dirty="0"/>
              <a:t>	</a:t>
            </a:r>
            <a:r>
              <a:rPr lang="en-US" altLang="zh-CN" dirty="0"/>
              <a:t># Windows:</a:t>
            </a:r>
          </a:p>
          <a:p>
            <a:r>
              <a:rPr lang="en-US" altLang="zh-CN" dirty="0"/>
              <a:t>	</a:t>
            </a:r>
            <a:r>
              <a:rPr lang="en-US" altLang="zh-CN" dirty="0" err="1"/>
              <a:t>Thumbs.db</a:t>
            </a:r>
            <a:endParaRPr lang="en-US" altLang="zh-CN" dirty="0"/>
          </a:p>
          <a:p>
            <a:r>
              <a:rPr lang="en-US" altLang="zh-CN" dirty="0"/>
              <a:t>	</a:t>
            </a:r>
            <a:r>
              <a:rPr lang="en-US" altLang="zh-CN" dirty="0" err="1"/>
              <a:t>ehthumbs.db</a:t>
            </a:r>
            <a:endParaRPr lang="en-US" altLang="zh-CN" dirty="0"/>
          </a:p>
          <a:p>
            <a:r>
              <a:rPr lang="en-US" altLang="zh-CN" dirty="0"/>
              <a:t>	Desktop.ini</a:t>
            </a:r>
          </a:p>
          <a:p>
            <a:endParaRPr lang="en-US" altLang="zh-CN" dirty="0"/>
          </a:p>
          <a:p>
            <a:r>
              <a:rPr lang="en-US" altLang="zh-CN" dirty="0"/>
              <a:t>	# Python:</a:t>
            </a:r>
          </a:p>
          <a:p>
            <a:r>
              <a:rPr lang="en-US" altLang="zh-CN" dirty="0"/>
              <a:t>	*.</a:t>
            </a:r>
            <a:r>
              <a:rPr lang="en-US" altLang="zh-CN" dirty="0" err="1"/>
              <a:t>py</a:t>
            </a:r>
            <a:r>
              <a:rPr lang="en-US" altLang="zh-CN" dirty="0"/>
              <a:t>[cod]</a:t>
            </a:r>
          </a:p>
          <a:p>
            <a:r>
              <a:rPr lang="en-US" altLang="zh-CN" dirty="0" smtClean="0"/>
              <a:t>	*.</a:t>
            </a:r>
            <a:r>
              <a:rPr lang="en-US" altLang="zh-CN" dirty="0"/>
              <a:t>so</a:t>
            </a:r>
          </a:p>
          <a:p>
            <a:r>
              <a:rPr lang="en-US" altLang="zh-CN" dirty="0" smtClean="0"/>
              <a:t>	*.</a:t>
            </a:r>
            <a:r>
              <a:rPr lang="en-US" altLang="zh-CN" dirty="0"/>
              <a:t>egg</a:t>
            </a:r>
          </a:p>
          <a:p>
            <a:r>
              <a:rPr lang="en-US" altLang="zh-CN" dirty="0" smtClean="0"/>
              <a:t>	*.</a:t>
            </a:r>
            <a:r>
              <a:rPr lang="en-US" altLang="zh-CN" dirty="0"/>
              <a:t>egg-info</a:t>
            </a:r>
          </a:p>
          <a:p>
            <a:r>
              <a:rPr lang="en-US" altLang="zh-CN" dirty="0" smtClean="0"/>
              <a:t>	</a:t>
            </a:r>
            <a:r>
              <a:rPr lang="en-US" altLang="zh-CN" dirty="0" err="1" smtClean="0"/>
              <a:t>dist</a:t>
            </a:r>
            <a:endParaRPr lang="en-US" altLang="zh-CN" dirty="0"/>
          </a:p>
          <a:p>
            <a:r>
              <a:rPr lang="en-US" altLang="zh-CN" dirty="0" smtClean="0"/>
              <a:t>	build</a:t>
            </a:r>
            <a:endParaRPr lang="en-US" altLang="zh-CN" dirty="0"/>
          </a:p>
          <a:p>
            <a:endParaRPr lang="en-US" altLang="zh-CN" dirty="0"/>
          </a:p>
          <a:p>
            <a:r>
              <a:rPr lang="en-US" altLang="zh-CN" dirty="0" smtClean="0"/>
              <a:t>	# </a:t>
            </a:r>
            <a:r>
              <a:rPr lang="en-US" altLang="zh-CN" dirty="0"/>
              <a:t>My configurations:</a:t>
            </a:r>
          </a:p>
          <a:p>
            <a:r>
              <a:rPr lang="en-US" altLang="zh-CN" dirty="0" smtClean="0"/>
              <a:t>	db.ini</a:t>
            </a:r>
            <a:endParaRPr lang="en-US" altLang="zh-CN" dirty="0"/>
          </a:p>
          <a:p>
            <a:r>
              <a:rPr lang="en-US" altLang="zh-CN" dirty="0" smtClean="0"/>
              <a:t>	</a:t>
            </a:r>
            <a:r>
              <a:rPr lang="en-US" altLang="zh-CN" dirty="0" err="1" smtClean="0"/>
              <a:t>deploy_key_rsa</a:t>
            </a:r>
            <a:endParaRPr lang="en-US" altLang="zh-CN" dirty="0"/>
          </a:p>
          <a:p>
            <a:endParaRPr lang="en-US" altLang="zh-CN" dirty="0"/>
          </a:p>
          <a:p>
            <a:endParaRPr lang="en-US" altLang="zh-CN" dirty="0"/>
          </a:p>
          <a:p>
            <a:endParaRPr lang="en-US" altLang="zh-CN" dirty="0"/>
          </a:p>
        </p:txBody>
      </p:sp>
    </p:spTree>
    <p:extLst>
      <p:ext uri="{BB962C8B-B14F-4D97-AF65-F5344CB8AC3E}">
        <p14:creationId xmlns:p14="http://schemas.microsoft.com/office/powerpoint/2010/main" val="23155573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22948" y="335340"/>
            <a:ext cx="8598568" cy="6186309"/>
          </a:xfrm>
          <a:prstGeom prst="rect">
            <a:avLst/>
          </a:prstGeom>
        </p:spPr>
        <p:txBody>
          <a:bodyPr wrap="square">
            <a:spAutoFit/>
          </a:bodyPr>
          <a:lstStyle/>
          <a:p>
            <a:r>
              <a:rPr lang="zh-CN" altLang="en-US" dirty="0"/>
              <a:t>最后一步就是把</a:t>
            </a:r>
            <a:r>
              <a:rPr lang="en-US" altLang="zh-CN" dirty="0"/>
              <a:t>.</a:t>
            </a:r>
            <a:r>
              <a:rPr lang="en-US" altLang="zh-CN" dirty="0" err="1"/>
              <a:t>gitignore</a:t>
            </a:r>
            <a:r>
              <a:rPr lang="zh-CN" altLang="en-US" dirty="0"/>
              <a:t>也提交到</a:t>
            </a:r>
            <a:r>
              <a:rPr lang="en-US" altLang="zh-CN" dirty="0" err="1"/>
              <a:t>Git</a:t>
            </a:r>
            <a:r>
              <a:rPr lang="zh-CN" altLang="en-US" dirty="0"/>
              <a:t>，就完成了！当然检验</a:t>
            </a:r>
            <a:r>
              <a:rPr lang="en-US" altLang="zh-CN" dirty="0"/>
              <a:t>.</a:t>
            </a:r>
            <a:r>
              <a:rPr lang="en-US" altLang="zh-CN" dirty="0" err="1"/>
              <a:t>gitignore</a:t>
            </a:r>
            <a:r>
              <a:rPr lang="zh-CN" altLang="en-US" dirty="0"/>
              <a:t>的标准是</a:t>
            </a:r>
            <a:r>
              <a:rPr lang="en-US" altLang="zh-CN" dirty="0" err="1"/>
              <a:t>git</a:t>
            </a:r>
            <a:r>
              <a:rPr lang="en-US" altLang="zh-CN" dirty="0"/>
              <a:t> status</a:t>
            </a:r>
            <a:r>
              <a:rPr lang="zh-CN" altLang="en-US" dirty="0"/>
              <a:t>命令是不是说</a:t>
            </a:r>
            <a:r>
              <a:rPr lang="en-US" altLang="zh-CN" dirty="0"/>
              <a:t>working directory clean</a:t>
            </a:r>
            <a:r>
              <a:rPr lang="zh-CN" altLang="en-US" dirty="0"/>
              <a:t>。</a:t>
            </a:r>
          </a:p>
          <a:p>
            <a:endParaRPr lang="zh-CN" altLang="en-US" dirty="0"/>
          </a:p>
          <a:p>
            <a:r>
              <a:rPr lang="zh-CN" altLang="en-US" dirty="0"/>
              <a:t>使用</a:t>
            </a:r>
            <a:r>
              <a:rPr lang="en-US" altLang="zh-CN" dirty="0"/>
              <a:t>Windows</a:t>
            </a:r>
            <a:r>
              <a:rPr lang="zh-CN" altLang="en-US" dirty="0"/>
              <a:t>的童鞋注意了，如果你在资源管理器里新建一个</a:t>
            </a:r>
            <a:r>
              <a:rPr lang="en-US" altLang="zh-CN" dirty="0"/>
              <a:t>.</a:t>
            </a:r>
            <a:r>
              <a:rPr lang="en-US" altLang="zh-CN" dirty="0" err="1"/>
              <a:t>gitignore</a:t>
            </a:r>
            <a:r>
              <a:rPr lang="zh-CN" altLang="en-US" dirty="0"/>
              <a:t>文件，它会非常弱智地提示你必须输入文件名，但是在文本编辑器里“保存”或者“另存为”就可以把文件保存为</a:t>
            </a:r>
            <a:r>
              <a:rPr lang="en-US" altLang="zh-CN" dirty="0"/>
              <a:t>.</a:t>
            </a:r>
            <a:r>
              <a:rPr lang="en-US" altLang="zh-CN" dirty="0" err="1"/>
              <a:t>gitignore</a:t>
            </a:r>
            <a:r>
              <a:rPr lang="zh-CN" altLang="en-US" dirty="0"/>
              <a:t>了。</a:t>
            </a:r>
          </a:p>
          <a:p>
            <a:endParaRPr lang="zh-CN" altLang="en-US" dirty="0"/>
          </a:p>
          <a:p>
            <a:r>
              <a:rPr lang="zh-CN" altLang="en-US" dirty="0"/>
              <a:t>有些时候，你想添加一个文件到</a:t>
            </a:r>
            <a:r>
              <a:rPr lang="en-US" altLang="zh-CN" dirty="0" err="1"/>
              <a:t>Git</a:t>
            </a:r>
            <a:r>
              <a:rPr lang="zh-CN" altLang="en-US" dirty="0"/>
              <a:t>，但发现添加不了，原因是这个文件被</a:t>
            </a:r>
            <a:r>
              <a:rPr lang="en-US" altLang="zh-CN" dirty="0"/>
              <a:t>.</a:t>
            </a:r>
            <a:r>
              <a:rPr lang="en-US" altLang="zh-CN" dirty="0" err="1"/>
              <a:t>gitignore</a:t>
            </a:r>
            <a:r>
              <a:rPr lang="zh-CN" altLang="en-US" dirty="0"/>
              <a:t>忽略了</a:t>
            </a:r>
            <a:r>
              <a:rPr lang="zh-CN" altLang="en-US" dirty="0" smtClean="0"/>
              <a:t>：</a:t>
            </a:r>
            <a:endParaRPr lang="en-US" altLang="zh-CN" dirty="0" smtClean="0"/>
          </a:p>
          <a:p>
            <a:r>
              <a:rPr lang="en-US" altLang="zh-CN" dirty="0" smtClean="0"/>
              <a:t>	</a:t>
            </a:r>
            <a:r>
              <a:rPr lang="en-US" altLang="zh-CN" dirty="0">
                <a:solidFill>
                  <a:srgbClr val="008080"/>
                </a:solidFill>
                <a:latin typeface="+mn-ea"/>
                <a:cs typeface="Consolas" panose="020B0609020204030204" pitchFamily="49" charset="0"/>
              </a:rPr>
              <a:t>$</a:t>
            </a:r>
            <a:r>
              <a:rPr lang="en-US" altLang="zh-CN" dirty="0" smtClean="0"/>
              <a:t> </a:t>
            </a:r>
            <a:r>
              <a:rPr lang="en-US" altLang="zh-CN" sz="1600" dirty="0" err="1">
                <a:solidFill>
                  <a:schemeClr val="accent1"/>
                </a:solidFill>
                <a:latin typeface="+mn-ea"/>
              </a:rPr>
              <a:t>git</a:t>
            </a:r>
            <a:r>
              <a:rPr lang="en-US" altLang="zh-CN" sz="1600" dirty="0">
                <a:solidFill>
                  <a:schemeClr val="accent1"/>
                </a:solidFill>
                <a:latin typeface="+mn-ea"/>
              </a:rPr>
              <a:t> add </a:t>
            </a:r>
            <a:r>
              <a:rPr lang="en-US" altLang="zh-CN" dirty="0" err="1"/>
              <a:t>App.class</a:t>
            </a:r>
            <a:endParaRPr lang="en-US" altLang="zh-CN" dirty="0"/>
          </a:p>
          <a:p>
            <a:r>
              <a:rPr lang="zh-CN" altLang="en-US" dirty="0"/>
              <a:t>如果你确实想添加该文件，可以用</a:t>
            </a:r>
            <a:r>
              <a:rPr lang="en-US" altLang="zh-CN" dirty="0"/>
              <a:t>-f</a:t>
            </a:r>
            <a:r>
              <a:rPr lang="zh-CN" altLang="en-US" dirty="0"/>
              <a:t>强制添加到</a:t>
            </a:r>
            <a:r>
              <a:rPr lang="en-US" altLang="zh-CN" dirty="0" err="1"/>
              <a:t>Git</a:t>
            </a:r>
            <a:r>
              <a:rPr lang="zh-CN" altLang="en-US" dirty="0"/>
              <a:t>：</a:t>
            </a:r>
            <a:endParaRPr lang="en-US" altLang="zh-CN" dirty="0" smtClean="0"/>
          </a:p>
          <a:p>
            <a:r>
              <a:rPr lang="en-US" altLang="zh-CN" dirty="0" smtClean="0"/>
              <a:t>	</a:t>
            </a:r>
            <a:r>
              <a:rPr lang="en-US" altLang="zh-CN" dirty="0">
                <a:solidFill>
                  <a:srgbClr val="008080"/>
                </a:solidFill>
                <a:latin typeface="+mn-ea"/>
                <a:cs typeface="Consolas" panose="020B0609020204030204" pitchFamily="49" charset="0"/>
              </a:rPr>
              <a:t>$</a:t>
            </a:r>
            <a:r>
              <a:rPr lang="en-US" altLang="zh-CN" dirty="0" smtClean="0"/>
              <a:t> </a:t>
            </a:r>
            <a:r>
              <a:rPr lang="en-US" altLang="zh-CN" sz="1600" dirty="0" err="1">
                <a:solidFill>
                  <a:schemeClr val="accent1"/>
                </a:solidFill>
                <a:latin typeface="+mn-ea"/>
              </a:rPr>
              <a:t>git</a:t>
            </a:r>
            <a:r>
              <a:rPr lang="en-US" altLang="zh-CN" sz="1600" dirty="0">
                <a:solidFill>
                  <a:schemeClr val="accent1"/>
                </a:solidFill>
                <a:latin typeface="+mn-ea"/>
              </a:rPr>
              <a:t> add -f </a:t>
            </a:r>
            <a:r>
              <a:rPr lang="en-US" altLang="zh-CN" dirty="0" err="1"/>
              <a:t>App.class</a:t>
            </a:r>
            <a:endParaRPr lang="en-US" altLang="zh-CN" dirty="0"/>
          </a:p>
          <a:p>
            <a:r>
              <a:rPr lang="zh-CN" altLang="en-US" dirty="0"/>
              <a:t>或者你发现，可能是</a:t>
            </a:r>
            <a:r>
              <a:rPr lang="en-US" altLang="zh-CN" dirty="0"/>
              <a:t>.</a:t>
            </a:r>
            <a:r>
              <a:rPr lang="en-US" altLang="zh-CN" dirty="0" err="1"/>
              <a:t>gitignore</a:t>
            </a:r>
            <a:r>
              <a:rPr lang="zh-CN" altLang="en-US" dirty="0"/>
              <a:t>写得有问题，需要找出来到底哪个规则写错了，可以用</a:t>
            </a:r>
            <a:r>
              <a:rPr lang="en-US" altLang="zh-CN" dirty="0" err="1"/>
              <a:t>git</a:t>
            </a:r>
            <a:r>
              <a:rPr lang="en-US" altLang="zh-CN" dirty="0"/>
              <a:t> check-ignore</a:t>
            </a:r>
            <a:r>
              <a:rPr lang="zh-CN" altLang="en-US" dirty="0"/>
              <a:t>命令检查：</a:t>
            </a:r>
            <a:endParaRPr lang="en-US" altLang="zh-CN" dirty="0" smtClean="0"/>
          </a:p>
          <a:p>
            <a:r>
              <a:rPr lang="en-US" altLang="zh-CN" dirty="0"/>
              <a:t>$ </a:t>
            </a:r>
            <a:r>
              <a:rPr lang="en-US" altLang="zh-CN" dirty="0" err="1"/>
              <a:t>git</a:t>
            </a:r>
            <a:r>
              <a:rPr lang="en-US" altLang="zh-CN" dirty="0"/>
              <a:t> check-ignore -v </a:t>
            </a:r>
            <a:r>
              <a:rPr lang="en-US" altLang="zh-CN" dirty="0" err="1"/>
              <a:t>App.class</a:t>
            </a:r>
            <a:endParaRPr lang="en-US" altLang="zh-CN" dirty="0"/>
          </a:p>
          <a:p>
            <a:endParaRPr lang="en-US" altLang="zh-CN" dirty="0" smtClean="0"/>
          </a:p>
          <a:p>
            <a:r>
              <a:rPr lang="en-US" altLang="zh-CN" dirty="0" err="1"/>
              <a:t>Git</a:t>
            </a:r>
            <a:r>
              <a:rPr lang="zh-CN" altLang="en-US" dirty="0"/>
              <a:t>会告诉我们，</a:t>
            </a:r>
            <a:r>
              <a:rPr lang="en-US" altLang="zh-CN" dirty="0"/>
              <a:t>.</a:t>
            </a:r>
            <a:r>
              <a:rPr lang="en-US" altLang="zh-CN" dirty="0" err="1"/>
              <a:t>gitignore</a:t>
            </a:r>
            <a:r>
              <a:rPr lang="zh-CN" altLang="en-US" dirty="0"/>
              <a:t>的第</a:t>
            </a:r>
            <a:r>
              <a:rPr lang="en-US" altLang="zh-CN" dirty="0"/>
              <a:t>3</a:t>
            </a:r>
            <a:r>
              <a:rPr lang="zh-CN" altLang="en-US" dirty="0"/>
              <a:t>行规则忽略了该文件，于是我们就可以知道应该修订哪个规则。</a:t>
            </a:r>
          </a:p>
          <a:p>
            <a:endParaRPr lang="zh-CN" altLang="en-US" dirty="0"/>
          </a:p>
          <a:p>
            <a:r>
              <a:rPr lang="zh-CN" altLang="en-US" dirty="0" smtClean="0"/>
              <a:t>小结</a:t>
            </a:r>
            <a:endParaRPr lang="zh-CN" altLang="en-US" dirty="0"/>
          </a:p>
          <a:p>
            <a:r>
              <a:rPr lang="zh-CN" altLang="en-US" dirty="0"/>
              <a:t>忽略某些文件时，需要编写</a:t>
            </a:r>
            <a:r>
              <a:rPr lang="en-US" altLang="zh-CN" dirty="0"/>
              <a:t>.</a:t>
            </a:r>
            <a:r>
              <a:rPr lang="en-US" altLang="zh-CN" dirty="0" err="1"/>
              <a:t>gitignore</a:t>
            </a:r>
            <a:r>
              <a:rPr lang="zh-CN" altLang="en-US" dirty="0" smtClean="0"/>
              <a:t>；</a:t>
            </a:r>
            <a:endParaRPr lang="zh-CN" altLang="en-US" dirty="0"/>
          </a:p>
          <a:p>
            <a:r>
              <a:rPr lang="en-US" altLang="zh-CN" dirty="0"/>
              <a:t>.</a:t>
            </a:r>
            <a:r>
              <a:rPr lang="en-US" altLang="zh-CN" dirty="0" err="1"/>
              <a:t>gitignore</a:t>
            </a:r>
            <a:r>
              <a:rPr lang="zh-CN" altLang="en-US" dirty="0"/>
              <a:t>文件本身要放到版本库里，并且可以对</a:t>
            </a:r>
            <a:r>
              <a:rPr lang="en-US" altLang="zh-CN" dirty="0"/>
              <a:t>.</a:t>
            </a:r>
            <a:r>
              <a:rPr lang="en-US" altLang="zh-CN" dirty="0" err="1"/>
              <a:t>gitignore</a:t>
            </a:r>
            <a:r>
              <a:rPr lang="zh-CN" altLang="en-US" dirty="0"/>
              <a:t>做版本管理</a:t>
            </a:r>
            <a:r>
              <a:rPr lang="zh-CN" altLang="en-US" dirty="0" smtClean="0"/>
              <a:t>！</a:t>
            </a:r>
            <a:endParaRPr lang="en-US" altLang="zh-CN" dirty="0" smtClean="0"/>
          </a:p>
        </p:txBody>
      </p:sp>
    </p:spTree>
    <p:extLst>
      <p:ext uri="{BB962C8B-B14F-4D97-AF65-F5344CB8AC3E}">
        <p14:creationId xmlns:p14="http://schemas.microsoft.com/office/powerpoint/2010/main" val="10803204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81104" y="343600"/>
            <a:ext cx="1210588" cy="400110"/>
          </a:xfrm>
          <a:prstGeom prst="rect">
            <a:avLst/>
          </a:prstGeom>
        </p:spPr>
        <p:txBody>
          <a:bodyPr wrap="none">
            <a:spAutoFit/>
          </a:bodyPr>
          <a:lstStyle/>
          <a:p>
            <a:r>
              <a:rPr lang="zh-CN" altLang="en-US" sz="2000" dirty="0"/>
              <a:t>配置别名</a:t>
            </a:r>
          </a:p>
        </p:txBody>
      </p:sp>
      <p:sp>
        <p:nvSpPr>
          <p:cNvPr id="3" name="矩形 2"/>
          <p:cNvSpPr/>
          <p:nvPr/>
        </p:nvSpPr>
        <p:spPr>
          <a:xfrm>
            <a:off x="818148" y="743710"/>
            <a:ext cx="9448800" cy="5909310"/>
          </a:xfrm>
          <a:prstGeom prst="rect">
            <a:avLst/>
          </a:prstGeom>
        </p:spPr>
        <p:txBody>
          <a:bodyPr wrap="square">
            <a:spAutoFit/>
          </a:bodyPr>
          <a:lstStyle/>
          <a:p>
            <a:r>
              <a:rPr lang="zh-CN" altLang="en-US" dirty="0"/>
              <a:t>有没有经常敲错命令？比如</a:t>
            </a:r>
            <a:r>
              <a:rPr lang="en-US" altLang="zh-CN" dirty="0" err="1"/>
              <a:t>git</a:t>
            </a:r>
            <a:r>
              <a:rPr lang="en-US" altLang="zh-CN" dirty="0"/>
              <a:t> status</a:t>
            </a:r>
            <a:r>
              <a:rPr lang="zh-CN" altLang="en-US" dirty="0"/>
              <a:t>？</a:t>
            </a:r>
            <a:r>
              <a:rPr lang="en-US" altLang="zh-CN" dirty="0"/>
              <a:t>status</a:t>
            </a:r>
            <a:r>
              <a:rPr lang="zh-CN" altLang="en-US" dirty="0"/>
              <a:t>这个单词真心不好记。</a:t>
            </a:r>
          </a:p>
          <a:p>
            <a:endParaRPr lang="zh-CN" altLang="en-US" dirty="0"/>
          </a:p>
          <a:p>
            <a:r>
              <a:rPr lang="zh-CN" altLang="en-US" dirty="0"/>
              <a:t>如果敲</a:t>
            </a:r>
            <a:r>
              <a:rPr lang="en-US" altLang="zh-CN" dirty="0" err="1"/>
              <a:t>git</a:t>
            </a:r>
            <a:r>
              <a:rPr lang="en-US" altLang="zh-CN" dirty="0"/>
              <a:t> </a:t>
            </a:r>
            <a:r>
              <a:rPr lang="en-US" altLang="zh-CN" dirty="0" err="1"/>
              <a:t>st</a:t>
            </a:r>
            <a:r>
              <a:rPr lang="zh-CN" altLang="en-US" dirty="0"/>
              <a:t>就表示</a:t>
            </a:r>
            <a:r>
              <a:rPr lang="en-US" altLang="zh-CN" dirty="0" err="1"/>
              <a:t>git</a:t>
            </a:r>
            <a:r>
              <a:rPr lang="en-US" altLang="zh-CN" dirty="0"/>
              <a:t> status</a:t>
            </a:r>
            <a:r>
              <a:rPr lang="zh-CN" altLang="en-US" dirty="0"/>
              <a:t>那就简单多了，当然这种偷懒的办法我们是极力赞成的。</a:t>
            </a:r>
          </a:p>
          <a:p>
            <a:endParaRPr lang="zh-CN" altLang="en-US" dirty="0"/>
          </a:p>
          <a:p>
            <a:r>
              <a:rPr lang="zh-CN" altLang="en-US" dirty="0"/>
              <a:t>我们只需要敲一行命令，告诉</a:t>
            </a:r>
            <a:r>
              <a:rPr lang="en-US" altLang="zh-CN" dirty="0" err="1"/>
              <a:t>Git</a:t>
            </a:r>
            <a:r>
              <a:rPr lang="zh-CN" altLang="en-US" dirty="0"/>
              <a:t>，以后</a:t>
            </a:r>
            <a:r>
              <a:rPr lang="en-US" altLang="zh-CN" dirty="0" err="1"/>
              <a:t>st</a:t>
            </a:r>
            <a:r>
              <a:rPr lang="zh-CN" altLang="en-US" dirty="0"/>
              <a:t>就表示</a:t>
            </a:r>
            <a:r>
              <a:rPr lang="en-US" altLang="zh-CN" dirty="0"/>
              <a:t>status</a:t>
            </a:r>
            <a:r>
              <a:rPr lang="zh-CN" altLang="en-US" dirty="0" smtClean="0"/>
              <a:t>：</a:t>
            </a:r>
            <a:endParaRPr lang="en-US" altLang="zh-CN" dirty="0" smtClean="0"/>
          </a:p>
          <a:p>
            <a:r>
              <a:rPr lang="en-US" altLang="zh-CN" dirty="0" smtClean="0"/>
              <a:t>	</a:t>
            </a:r>
            <a:r>
              <a:rPr lang="en-US" altLang="zh-CN" dirty="0">
                <a:solidFill>
                  <a:srgbClr val="008080"/>
                </a:solidFill>
                <a:latin typeface="+mn-ea"/>
                <a:cs typeface="Consolas" panose="020B0609020204030204" pitchFamily="49" charset="0"/>
              </a:rPr>
              <a:t>$</a:t>
            </a:r>
            <a:r>
              <a:rPr lang="en-US" altLang="zh-CN" dirty="0" smtClean="0"/>
              <a:t> </a:t>
            </a:r>
            <a:r>
              <a:rPr lang="en-US" altLang="zh-CN" sz="1600" dirty="0" err="1">
                <a:solidFill>
                  <a:schemeClr val="accent1"/>
                </a:solidFill>
                <a:latin typeface="+mn-ea"/>
              </a:rPr>
              <a:t>git</a:t>
            </a:r>
            <a:r>
              <a:rPr lang="en-US" altLang="zh-CN" sz="1600" dirty="0">
                <a:solidFill>
                  <a:schemeClr val="accent1"/>
                </a:solidFill>
                <a:latin typeface="+mn-ea"/>
              </a:rPr>
              <a:t> </a:t>
            </a:r>
            <a:r>
              <a:rPr lang="en-US" altLang="zh-CN" sz="1600" dirty="0" err="1">
                <a:solidFill>
                  <a:schemeClr val="accent1"/>
                </a:solidFill>
                <a:latin typeface="+mn-ea"/>
              </a:rPr>
              <a:t>config</a:t>
            </a:r>
            <a:r>
              <a:rPr lang="en-US" altLang="zh-CN" sz="1600" dirty="0">
                <a:solidFill>
                  <a:schemeClr val="accent1"/>
                </a:solidFill>
                <a:latin typeface="+mn-ea"/>
              </a:rPr>
              <a:t> --global alias.st status</a:t>
            </a:r>
          </a:p>
          <a:p>
            <a:r>
              <a:rPr lang="zh-CN" altLang="en-US" dirty="0"/>
              <a:t>好了，现在敲</a:t>
            </a:r>
            <a:r>
              <a:rPr lang="en-US" altLang="zh-CN" dirty="0" err="1"/>
              <a:t>git</a:t>
            </a:r>
            <a:r>
              <a:rPr lang="en-US" altLang="zh-CN" dirty="0"/>
              <a:t> </a:t>
            </a:r>
            <a:r>
              <a:rPr lang="en-US" altLang="zh-CN" dirty="0" err="1"/>
              <a:t>st</a:t>
            </a:r>
            <a:r>
              <a:rPr lang="zh-CN" altLang="en-US" dirty="0"/>
              <a:t>看看效果</a:t>
            </a:r>
            <a:r>
              <a:rPr lang="zh-CN" altLang="en-US" dirty="0" smtClean="0"/>
              <a:t>。</a:t>
            </a:r>
            <a:endParaRPr lang="zh-CN" altLang="en-US" dirty="0"/>
          </a:p>
          <a:p>
            <a:r>
              <a:rPr lang="zh-CN" altLang="en-US" dirty="0"/>
              <a:t>当然还有别的命令可以简写，很多人都用</a:t>
            </a:r>
            <a:r>
              <a:rPr lang="en-US" altLang="zh-CN" dirty="0"/>
              <a:t>co</a:t>
            </a:r>
            <a:r>
              <a:rPr lang="zh-CN" altLang="en-US" dirty="0"/>
              <a:t>表示</a:t>
            </a:r>
            <a:r>
              <a:rPr lang="en-US" altLang="zh-CN" dirty="0"/>
              <a:t>checkout</a:t>
            </a:r>
            <a:r>
              <a:rPr lang="zh-CN" altLang="en-US" dirty="0"/>
              <a:t>，</a:t>
            </a:r>
            <a:r>
              <a:rPr lang="en-US" altLang="zh-CN" dirty="0"/>
              <a:t>ci</a:t>
            </a:r>
            <a:r>
              <a:rPr lang="zh-CN" altLang="en-US" dirty="0"/>
              <a:t>表示</a:t>
            </a:r>
            <a:r>
              <a:rPr lang="en-US" altLang="zh-CN" dirty="0"/>
              <a:t>commit</a:t>
            </a:r>
            <a:r>
              <a:rPr lang="zh-CN" altLang="en-US" dirty="0"/>
              <a:t>，</a:t>
            </a:r>
            <a:r>
              <a:rPr lang="en-US" altLang="zh-CN" dirty="0" err="1"/>
              <a:t>br</a:t>
            </a:r>
            <a:r>
              <a:rPr lang="zh-CN" altLang="en-US" dirty="0" smtClean="0"/>
              <a:t>表示</a:t>
            </a:r>
            <a:r>
              <a:rPr lang="en-US" altLang="zh-CN" dirty="0" smtClean="0"/>
              <a:t>branch</a:t>
            </a:r>
            <a:r>
              <a:rPr lang="zh-CN" altLang="en-US" dirty="0"/>
              <a:t>：</a:t>
            </a:r>
            <a:endParaRPr lang="en-US" altLang="zh-CN" dirty="0" smtClean="0"/>
          </a:p>
          <a:p>
            <a:pPr lvl="1"/>
            <a:r>
              <a:rPr lang="en-US" altLang="zh-CN" dirty="0" smtClean="0"/>
              <a:t>	</a:t>
            </a:r>
            <a:r>
              <a:rPr lang="en-US" altLang="zh-CN" dirty="0">
                <a:solidFill>
                  <a:srgbClr val="008080"/>
                </a:solidFill>
                <a:latin typeface="+mn-ea"/>
                <a:cs typeface="Consolas" panose="020B0609020204030204" pitchFamily="49" charset="0"/>
              </a:rPr>
              <a:t>$</a:t>
            </a:r>
            <a:r>
              <a:rPr lang="en-US" altLang="zh-CN" dirty="0" smtClean="0"/>
              <a:t> </a:t>
            </a:r>
            <a:r>
              <a:rPr lang="en-US" altLang="zh-CN" sz="1600" dirty="0" err="1">
                <a:solidFill>
                  <a:schemeClr val="accent1"/>
                </a:solidFill>
                <a:latin typeface="+mn-ea"/>
              </a:rPr>
              <a:t>git</a:t>
            </a:r>
            <a:r>
              <a:rPr lang="en-US" altLang="zh-CN" sz="1600" dirty="0">
                <a:solidFill>
                  <a:schemeClr val="accent1"/>
                </a:solidFill>
                <a:latin typeface="+mn-ea"/>
              </a:rPr>
              <a:t> </a:t>
            </a:r>
            <a:r>
              <a:rPr lang="en-US" altLang="zh-CN" sz="1600" dirty="0" err="1">
                <a:solidFill>
                  <a:schemeClr val="accent1"/>
                </a:solidFill>
                <a:latin typeface="+mn-ea"/>
              </a:rPr>
              <a:t>config</a:t>
            </a:r>
            <a:r>
              <a:rPr lang="en-US" altLang="zh-CN" sz="1600" dirty="0">
                <a:solidFill>
                  <a:schemeClr val="accent1"/>
                </a:solidFill>
                <a:latin typeface="+mn-ea"/>
              </a:rPr>
              <a:t> --global alias.co checkout</a:t>
            </a:r>
          </a:p>
          <a:p>
            <a:pPr lvl="1"/>
            <a:r>
              <a:rPr lang="en-US" altLang="zh-CN" dirty="0" smtClean="0"/>
              <a:t>	</a:t>
            </a:r>
            <a:r>
              <a:rPr lang="en-US" altLang="zh-CN" dirty="0">
                <a:solidFill>
                  <a:srgbClr val="008080"/>
                </a:solidFill>
                <a:latin typeface="+mn-ea"/>
                <a:cs typeface="Consolas" panose="020B0609020204030204" pitchFamily="49" charset="0"/>
              </a:rPr>
              <a:t>$</a:t>
            </a:r>
            <a:r>
              <a:rPr lang="en-US" altLang="zh-CN" dirty="0" smtClean="0"/>
              <a:t> </a:t>
            </a:r>
            <a:r>
              <a:rPr lang="en-US" altLang="zh-CN" sz="1600" dirty="0" err="1">
                <a:solidFill>
                  <a:schemeClr val="accent1"/>
                </a:solidFill>
                <a:latin typeface="+mn-ea"/>
              </a:rPr>
              <a:t>git</a:t>
            </a:r>
            <a:r>
              <a:rPr lang="en-US" altLang="zh-CN" sz="1600" dirty="0">
                <a:solidFill>
                  <a:schemeClr val="accent1"/>
                </a:solidFill>
                <a:latin typeface="+mn-ea"/>
              </a:rPr>
              <a:t> </a:t>
            </a:r>
            <a:r>
              <a:rPr lang="en-US" altLang="zh-CN" sz="1600" dirty="0" err="1">
                <a:solidFill>
                  <a:schemeClr val="accent1"/>
                </a:solidFill>
                <a:latin typeface="+mn-ea"/>
              </a:rPr>
              <a:t>config</a:t>
            </a:r>
            <a:r>
              <a:rPr lang="en-US" altLang="zh-CN" sz="1600" dirty="0">
                <a:solidFill>
                  <a:schemeClr val="accent1"/>
                </a:solidFill>
                <a:latin typeface="+mn-ea"/>
              </a:rPr>
              <a:t> --global alias.ci commit</a:t>
            </a:r>
          </a:p>
          <a:p>
            <a:pPr lvl="1"/>
            <a:r>
              <a:rPr lang="en-US" altLang="zh-CN" dirty="0" smtClean="0"/>
              <a:t>	</a:t>
            </a:r>
            <a:r>
              <a:rPr lang="en-US" altLang="zh-CN" dirty="0" smtClean="0">
                <a:solidFill>
                  <a:srgbClr val="008080"/>
                </a:solidFill>
                <a:latin typeface="+mn-ea"/>
                <a:cs typeface="Consolas" panose="020B0609020204030204" pitchFamily="49" charset="0"/>
              </a:rPr>
              <a:t>$</a:t>
            </a:r>
            <a:r>
              <a:rPr lang="en-US" altLang="zh-CN" dirty="0" smtClean="0"/>
              <a:t> </a:t>
            </a:r>
            <a:r>
              <a:rPr lang="en-US" altLang="zh-CN" sz="1600" dirty="0" err="1">
                <a:solidFill>
                  <a:schemeClr val="accent1"/>
                </a:solidFill>
                <a:latin typeface="+mn-ea"/>
              </a:rPr>
              <a:t>git</a:t>
            </a:r>
            <a:r>
              <a:rPr lang="en-US" altLang="zh-CN" sz="1600" dirty="0">
                <a:solidFill>
                  <a:schemeClr val="accent1"/>
                </a:solidFill>
                <a:latin typeface="+mn-ea"/>
              </a:rPr>
              <a:t> </a:t>
            </a:r>
            <a:r>
              <a:rPr lang="en-US" altLang="zh-CN" sz="1600" dirty="0" err="1">
                <a:solidFill>
                  <a:schemeClr val="accent1"/>
                </a:solidFill>
                <a:latin typeface="+mn-ea"/>
              </a:rPr>
              <a:t>config</a:t>
            </a:r>
            <a:r>
              <a:rPr lang="en-US" altLang="zh-CN" sz="1600" dirty="0">
                <a:solidFill>
                  <a:schemeClr val="accent1"/>
                </a:solidFill>
                <a:latin typeface="+mn-ea"/>
              </a:rPr>
              <a:t> --global alias.br branch</a:t>
            </a:r>
          </a:p>
          <a:p>
            <a:r>
              <a:rPr lang="zh-CN" altLang="en-US" dirty="0"/>
              <a:t>以后提交就可以简写成：</a:t>
            </a:r>
            <a:endParaRPr lang="en-US" altLang="zh-CN" dirty="0" smtClean="0"/>
          </a:p>
          <a:p>
            <a:r>
              <a:rPr lang="en-US" altLang="zh-CN" dirty="0" smtClean="0"/>
              <a:t>	</a:t>
            </a:r>
            <a:r>
              <a:rPr lang="en-US" altLang="zh-CN" dirty="0">
                <a:solidFill>
                  <a:srgbClr val="008080"/>
                </a:solidFill>
                <a:latin typeface="+mn-ea"/>
                <a:cs typeface="Consolas" panose="020B0609020204030204" pitchFamily="49" charset="0"/>
              </a:rPr>
              <a:t>$</a:t>
            </a:r>
            <a:r>
              <a:rPr lang="en-US" altLang="zh-CN" dirty="0" smtClean="0"/>
              <a:t> </a:t>
            </a:r>
            <a:r>
              <a:rPr lang="en-US" altLang="zh-CN" sz="1600" dirty="0" err="1">
                <a:solidFill>
                  <a:schemeClr val="accent1"/>
                </a:solidFill>
                <a:latin typeface="+mn-ea"/>
              </a:rPr>
              <a:t>git</a:t>
            </a:r>
            <a:r>
              <a:rPr lang="en-US" altLang="zh-CN" sz="1600" dirty="0">
                <a:solidFill>
                  <a:schemeClr val="accent1"/>
                </a:solidFill>
                <a:latin typeface="+mn-ea"/>
              </a:rPr>
              <a:t> ci -m </a:t>
            </a:r>
            <a:r>
              <a:rPr lang="en-US" altLang="zh-CN" sz="1600" dirty="0">
                <a:latin typeface="+mn-ea"/>
              </a:rPr>
              <a:t>"</a:t>
            </a:r>
            <a:r>
              <a:rPr lang="en-US" altLang="zh-CN" sz="1600" dirty="0" err="1">
                <a:latin typeface="+mn-ea"/>
              </a:rPr>
              <a:t>bala</a:t>
            </a:r>
            <a:r>
              <a:rPr lang="en-US" altLang="zh-CN" sz="1600" dirty="0">
                <a:latin typeface="+mn-ea"/>
              </a:rPr>
              <a:t> </a:t>
            </a:r>
            <a:r>
              <a:rPr lang="en-US" altLang="zh-CN" sz="1600" dirty="0" err="1">
                <a:latin typeface="+mn-ea"/>
              </a:rPr>
              <a:t>bala</a:t>
            </a:r>
            <a:r>
              <a:rPr lang="en-US" altLang="zh-CN" sz="1600" dirty="0">
                <a:latin typeface="+mn-ea"/>
              </a:rPr>
              <a:t> </a:t>
            </a:r>
            <a:r>
              <a:rPr lang="en-US" altLang="zh-CN" sz="1600" dirty="0" err="1">
                <a:latin typeface="+mn-ea"/>
              </a:rPr>
              <a:t>bala</a:t>
            </a:r>
            <a:r>
              <a:rPr lang="en-US" altLang="zh-CN" sz="1600" dirty="0">
                <a:latin typeface="+mn-ea"/>
              </a:rPr>
              <a:t>..."</a:t>
            </a:r>
          </a:p>
          <a:p>
            <a:r>
              <a:rPr lang="en-US" altLang="zh-CN" dirty="0"/>
              <a:t>--global</a:t>
            </a:r>
            <a:r>
              <a:rPr lang="zh-CN" altLang="en-US" dirty="0"/>
              <a:t>参数是全局参数，也就是这些命令在这台电脑的所有</a:t>
            </a:r>
            <a:r>
              <a:rPr lang="en-US" altLang="zh-CN" dirty="0" err="1"/>
              <a:t>Git</a:t>
            </a:r>
            <a:r>
              <a:rPr lang="zh-CN" altLang="en-US" dirty="0"/>
              <a:t>仓库下都有用。</a:t>
            </a:r>
            <a:endParaRPr lang="en-US" altLang="zh-CN" dirty="0" smtClean="0"/>
          </a:p>
          <a:p>
            <a:r>
              <a:rPr lang="zh-CN" altLang="en-US" dirty="0"/>
              <a:t>在撤销修改一节中，我们知道，命令</a:t>
            </a:r>
            <a:r>
              <a:rPr lang="en-US" altLang="zh-CN" dirty="0" err="1"/>
              <a:t>git</a:t>
            </a:r>
            <a:r>
              <a:rPr lang="en-US" altLang="zh-CN" dirty="0"/>
              <a:t> reset HEAD file</a:t>
            </a:r>
            <a:r>
              <a:rPr lang="zh-CN" altLang="en-US" dirty="0"/>
              <a:t>可以把暂存区的修改撤销掉（</a:t>
            </a:r>
            <a:r>
              <a:rPr lang="en-US" altLang="zh-CN" dirty="0" err="1"/>
              <a:t>unstage</a:t>
            </a:r>
            <a:r>
              <a:rPr lang="zh-CN" altLang="en-US" dirty="0"/>
              <a:t>），重新放回工作区。既然是一个</a:t>
            </a:r>
            <a:r>
              <a:rPr lang="en-US" altLang="zh-CN" dirty="0" err="1"/>
              <a:t>unstage</a:t>
            </a:r>
            <a:r>
              <a:rPr lang="zh-CN" altLang="en-US" dirty="0"/>
              <a:t>操作，就可以配置一个</a:t>
            </a:r>
            <a:r>
              <a:rPr lang="en-US" altLang="zh-CN" dirty="0" err="1"/>
              <a:t>unstage</a:t>
            </a:r>
            <a:r>
              <a:rPr lang="zh-CN" altLang="en-US" dirty="0"/>
              <a:t>别名：</a:t>
            </a:r>
            <a:endParaRPr lang="en-US" altLang="zh-CN" dirty="0"/>
          </a:p>
          <a:p>
            <a:r>
              <a:rPr lang="en-US" altLang="zh-CN" dirty="0" smtClean="0"/>
              <a:t>	</a:t>
            </a:r>
            <a:r>
              <a:rPr lang="en-US" altLang="zh-CN" dirty="0">
                <a:solidFill>
                  <a:srgbClr val="008080"/>
                </a:solidFill>
                <a:latin typeface="+mn-ea"/>
                <a:cs typeface="Consolas" panose="020B0609020204030204" pitchFamily="49" charset="0"/>
              </a:rPr>
              <a:t>$</a:t>
            </a:r>
            <a:r>
              <a:rPr lang="en-US" altLang="zh-CN" dirty="0" smtClean="0"/>
              <a:t> </a:t>
            </a:r>
            <a:r>
              <a:rPr lang="en-US" altLang="zh-CN" sz="1600" dirty="0" err="1">
                <a:solidFill>
                  <a:schemeClr val="accent1"/>
                </a:solidFill>
                <a:latin typeface="+mn-ea"/>
              </a:rPr>
              <a:t>git</a:t>
            </a:r>
            <a:r>
              <a:rPr lang="en-US" altLang="zh-CN" sz="1600" dirty="0">
                <a:solidFill>
                  <a:schemeClr val="accent1"/>
                </a:solidFill>
                <a:latin typeface="+mn-ea"/>
              </a:rPr>
              <a:t> </a:t>
            </a:r>
            <a:r>
              <a:rPr lang="en-US" altLang="zh-CN" sz="1600" dirty="0" err="1">
                <a:solidFill>
                  <a:schemeClr val="accent1"/>
                </a:solidFill>
                <a:latin typeface="+mn-ea"/>
              </a:rPr>
              <a:t>config</a:t>
            </a:r>
            <a:r>
              <a:rPr lang="en-US" altLang="zh-CN" sz="1600" dirty="0">
                <a:solidFill>
                  <a:schemeClr val="accent1"/>
                </a:solidFill>
                <a:latin typeface="+mn-ea"/>
              </a:rPr>
              <a:t> --global </a:t>
            </a:r>
            <a:r>
              <a:rPr lang="en-US" altLang="zh-CN" sz="1600" dirty="0" err="1">
                <a:solidFill>
                  <a:schemeClr val="accent1"/>
                </a:solidFill>
                <a:latin typeface="+mn-ea"/>
              </a:rPr>
              <a:t>alias.unstage</a:t>
            </a:r>
            <a:r>
              <a:rPr lang="en-US" altLang="zh-CN" sz="1600" dirty="0">
                <a:solidFill>
                  <a:schemeClr val="accent1"/>
                </a:solidFill>
                <a:latin typeface="+mn-ea"/>
              </a:rPr>
              <a:t> </a:t>
            </a:r>
            <a:r>
              <a:rPr lang="en-US" altLang="zh-CN" dirty="0"/>
              <a:t>'reset HEAD'</a:t>
            </a:r>
            <a:endParaRPr lang="en-US" altLang="zh-CN" dirty="0" smtClean="0"/>
          </a:p>
          <a:p>
            <a:r>
              <a:rPr lang="zh-CN" altLang="en-US" dirty="0"/>
              <a:t>当你敲入命令：</a:t>
            </a:r>
            <a:endParaRPr lang="en-US" altLang="zh-CN" dirty="0"/>
          </a:p>
          <a:p>
            <a:r>
              <a:rPr lang="en-US" altLang="zh-CN" dirty="0" smtClean="0"/>
              <a:t>	</a:t>
            </a:r>
            <a:r>
              <a:rPr lang="en-US" altLang="zh-CN" dirty="0">
                <a:solidFill>
                  <a:srgbClr val="008080"/>
                </a:solidFill>
                <a:latin typeface="+mn-ea"/>
                <a:cs typeface="Consolas" panose="020B0609020204030204" pitchFamily="49" charset="0"/>
              </a:rPr>
              <a:t>$</a:t>
            </a:r>
            <a:r>
              <a:rPr lang="en-US" altLang="zh-CN" dirty="0" smtClean="0"/>
              <a:t> </a:t>
            </a:r>
            <a:r>
              <a:rPr lang="en-US" altLang="zh-CN" sz="1600" dirty="0" err="1">
                <a:solidFill>
                  <a:schemeClr val="accent1"/>
                </a:solidFill>
                <a:latin typeface="+mn-ea"/>
              </a:rPr>
              <a:t>git</a:t>
            </a:r>
            <a:r>
              <a:rPr lang="en-US" altLang="zh-CN" sz="1600" dirty="0">
                <a:solidFill>
                  <a:schemeClr val="accent1"/>
                </a:solidFill>
                <a:latin typeface="+mn-ea"/>
              </a:rPr>
              <a:t> </a:t>
            </a:r>
            <a:r>
              <a:rPr lang="en-US" altLang="zh-CN" sz="1600" dirty="0" err="1">
                <a:solidFill>
                  <a:schemeClr val="accent1"/>
                </a:solidFill>
                <a:latin typeface="+mn-ea"/>
              </a:rPr>
              <a:t>unstage</a:t>
            </a:r>
            <a:r>
              <a:rPr lang="en-US" altLang="zh-CN" sz="1600" dirty="0">
                <a:solidFill>
                  <a:schemeClr val="accent1"/>
                </a:solidFill>
                <a:latin typeface="+mn-ea"/>
              </a:rPr>
              <a:t> </a:t>
            </a:r>
            <a:r>
              <a:rPr lang="en-US" altLang="zh-CN" dirty="0"/>
              <a:t>test.py</a:t>
            </a:r>
            <a:endParaRPr lang="en-US" altLang="zh-CN" dirty="0" smtClean="0"/>
          </a:p>
          <a:p>
            <a:r>
              <a:rPr lang="zh-CN" altLang="en-US" dirty="0"/>
              <a:t>实际上</a:t>
            </a:r>
            <a:r>
              <a:rPr lang="en-US" altLang="zh-CN" dirty="0" err="1"/>
              <a:t>Git</a:t>
            </a:r>
            <a:r>
              <a:rPr lang="zh-CN" altLang="en-US" dirty="0"/>
              <a:t>执行的是：</a:t>
            </a:r>
            <a:endParaRPr lang="en-US" altLang="zh-CN" dirty="0"/>
          </a:p>
          <a:p>
            <a:r>
              <a:rPr lang="en-US" altLang="zh-CN" dirty="0" smtClean="0"/>
              <a:t>	</a:t>
            </a:r>
            <a:r>
              <a:rPr lang="en-US" altLang="zh-CN" dirty="0">
                <a:solidFill>
                  <a:srgbClr val="008080"/>
                </a:solidFill>
                <a:latin typeface="+mn-ea"/>
                <a:cs typeface="Consolas" panose="020B0609020204030204" pitchFamily="49" charset="0"/>
              </a:rPr>
              <a:t>$</a:t>
            </a:r>
            <a:r>
              <a:rPr lang="en-US" altLang="zh-CN" dirty="0" smtClean="0"/>
              <a:t> </a:t>
            </a:r>
            <a:r>
              <a:rPr lang="en-US" altLang="zh-CN" sz="1600" dirty="0" err="1">
                <a:solidFill>
                  <a:schemeClr val="accent1"/>
                </a:solidFill>
                <a:latin typeface="+mn-ea"/>
              </a:rPr>
              <a:t>git</a:t>
            </a:r>
            <a:r>
              <a:rPr lang="en-US" altLang="zh-CN" sz="1600" dirty="0">
                <a:solidFill>
                  <a:schemeClr val="accent1"/>
                </a:solidFill>
                <a:latin typeface="+mn-ea"/>
              </a:rPr>
              <a:t> reset HEAD </a:t>
            </a:r>
            <a:r>
              <a:rPr lang="en-US" altLang="zh-CN" dirty="0" smtClean="0"/>
              <a:t>test.py</a:t>
            </a:r>
          </a:p>
        </p:txBody>
      </p:sp>
    </p:spTree>
    <p:extLst>
      <p:ext uri="{BB962C8B-B14F-4D97-AF65-F5344CB8AC3E}">
        <p14:creationId xmlns:p14="http://schemas.microsoft.com/office/powerpoint/2010/main" val="1378739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05715" y="244460"/>
            <a:ext cx="8799759" cy="5878532"/>
          </a:xfrm>
          <a:prstGeom prst="rect">
            <a:avLst/>
          </a:prstGeom>
        </p:spPr>
        <p:txBody>
          <a:bodyPr wrap="square">
            <a:spAutoFit/>
          </a:bodyPr>
          <a:lstStyle/>
          <a:p>
            <a:r>
              <a:rPr lang="zh-CN" altLang="en-US" sz="1600" dirty="0">
                <a:latin typeface="+mn-ea"/>
              </a:rPr>
              <a:t>配置一个</a:t>
            </a:r>
            <a:r>
              <a:rPr lang="en-US" altLang="zh-CN" sz="1600" dirty="0" err="1">
                <a:latin typeface="+mn-ea"/>
              </a:rPr>
              <a:t>git</a:t>
            </a:r>
            <a:r>
              <a:rPr lang="en-US" altLang="zh-CN" sz="1600" dirty="0">
                <a:latin typeface="+mn-ea"/>
              </a:rPr>
              <a:t> last</a:t>
            </a:r>
            <a:r>
              <a:rPr lang="zh-CN" altLang="en-US" sz="1600" dirty="0">
                <a:latin typeface="+mn-ea"/>
              </a:rPr>
              <a:t>，让其显示最后一次提交信息</a:t>
            </a:r>
            <a:r>
              <a:rPr lang="zh-CN" altLang="en-US" sz="1600" dirty="0" smtClean="0">
                <a:latin typeface="+mn-ea"/>
              </a:rPr>
              <a:t>：</a:t>
            </a:r>
            <a:endParaRPr lang="en-US" altLang="zh-CN" sz="1600" dirty="0" smtClean="0">
              <a:latin typeface="+mn-ea"/>
            </a:endParaRPr>
          </a:p>
          <a:p>
            <a:r>
              <a:rPr lang="en-US" altLang="zh-CN" sz="1600" dirty="0" smtClean="0">
                <a:latin typeface="+mn-ea"/>
              </a:rPr>
              <a:t>	</a:t>
            </a:r>
            <a:r>
              <a:rPr lang="en-US" altLang="zh-CN" dirty="0">
                <a:solidFill>
                  <a:srgbClr val="008080"/>
                </a:solidFill>
                <a:latin typeface="+mn-ea"/>
                <a:cs typeface="Consolas" panose="020B0609020204030204" pitchFamily="49" charset="0"/>
              </a:rPr>
              <a:t>$</a:t>
            </a:r>
            <a:r>
              <a:rPr lang="en-US" altLang="zh-CN" sz="1600" dirty="0" smtClean="0">
                <a:latin typeface="+mn-ea"/>
              </a:rPr>
              <a:t> </a:t>
            </a:r>
            <a:r>
              <a:rPr lang="en-US" altLang="zh-CN" sz="1600" dirty="0" err="1">
                <a:solidFill>
                  <a:schemeClr val="accent1"/>
                </a:solidFill>
                <a:latin typeface="+mn-ea"/>
              </a:rPr>
              <a:t>git</a:t>
            </a:r>
            <a:r>
              <a:rPr lang="en-US" altLang="zh-CN" sz="1600" dirty="0">
                <a:solidFill>
                  <a:schemeClr val="accent1"/>
                </a:solidFill>
                <a:latin typeface="+mn-ea"/>
              </a:rPr>
              <a:t> </a:t>
            </a:r>
            <a:r>
              <a:rPr lang="en-US" altLang="zh-CN" sz="1600" dirty="0" err="1">
                <a:solidFill>
                  <a:schemeClr val="accent1"/>
                </a:solidFill>
                <a:latin typeface="+mn-ea"/>
              </a:rPr>
              <a:t>config</a:t>
            </a:r>
            <a:r>
              <a:rPr lang="en-US" altLang="zh-CN" sz="1600" dirty="0">
                <a:solidFill>
                  <a:schemeClr val="accent1"/>
                </a:solidFill>
                <a:latin typeface="+mn-ea"/>
              </a:rPr>
              <a:t> --global </a:t>
            </a:r>
            <a:r>
              <a:rPr lang="en-US" altLang="zh-CN" sz="1600" dirty="0" err="1">
                <a:solidFill>
                  <a:schemeClr val="accent1"/>
                </a:solidFill>
                <a:latin typeface="+mn-ea"/>
              </a:rPr>
              <a:t>alias.last</a:t>
            </a:r>
            <a:r>
              <a:rPr lang="en-US" altLang="zh-CN" sz="1600" dirty="0">
                <a:solidFill>
                  <a:schemeClr val="accent1"/>
                </a:solidFill>
                <a:latin typeface="+mn-ea"/>
              </a:rPr>
              <a:t> </a:t>
            </a:r>
            <a:r>
              <a:rPr lang="en-US" altLang="zh-CN" sz="1600" dirty="0">
                <a:latin typeface="+mn-ea"/>
              </a:rPr>
              <a:t>'log -1'</a:t>
            </a:r>
          </a:p>
          <a:p>
            <a:r>
              <a:rPr lang="zh-CN" altLang="en-US" sz="1600" dirty="0">
                <a:latin typeface="+mn-ea"/>
              </a:rPr>
              <a:t>这样，用</a:t>
            </a:r>
            <a:r>
              <a:rPr lang="en-US" altLang="zh-CN" sz="1600" dirty="0" err="1">
                <a:latin typeface="+mn-ea"/>
              </a:rPr>
              <a:t>git</a:t>
            </a:r>
            <a:r>
              <a:rPr lang="en-US" altLang="zh-CN" sz="1600" dirty="0">
                <a:latin typeface="+mn-ea"/>
              </a:rPr>
              <a:t> last</a:t>
            </a:r>
            <a:r>
              <a:rPr lang="zh-CN" altLang="en-US" sz="1600" dirty="0">
                <a:latin typeface="+mn-ea"/>
              </a:rPr>
              <a:t>就能显示最近一次的提交：</a:t>
            </a:r>
            <a:endParaRPr lang="en-US" altLang="zh-CN" sz="1600" dirty="0" smtClean="0">
              <a:latin typeface="+mn-ea"/>
            </a:endParaRPr>
          </a:p>
          <a:p>
            <a:r>
              <a:rPr lang="en-US" altLang="zh-CN" sz="1600" dirty="0" smtClean="0">
                <a:latin typeface="+mn-ea"/>
              </a:rPr>
              <a:t>	</a:t>
            </a:r>
            <a:r>
              <a:rPr lang="en-US" altLang="zh-CN" dirty="0">
                <a:solidFill>
                  <a:srgbClr val="008080"/>
                </a:solidFill>
                <a:latin typeface="+mn-ea"/>
                <a:cs typeface="Consolas" panose="020B0609020204030204" pitchFamily="49" charset="0"/>
              </a:rPr>
              <a:t>$</a:t>
            </a:r>
            <a:r>
              <a:rPr lang="en-US" altLang="zh-CN" sz="1600" dirty="0" smtClean="0">
                <a:latin typeface="+mn-ea"/>
              </a:rPr>
              <a:t> </a:t>
            </a:r>
            <a:r>
              <a:rPr lang="en-US" altLang="zh-CN" sz="1600" dirty="0" err="1">
                <a:solidFill>
                  <a:schemeClr val="accent1"/>
                </a:solidFill>
                <a:latin typeface="+mn-ea"/>
              </a:rPr>
              <a:t>git</a:t>
            </a:r>
            <a:r>
              <a:rPr lang="en-US" altLang="zh-CN" sz="1600" dirty="0">
                <a:solidFill>
                  <a:schemeClr val="accent1"/>
                </a:solidFill>
                <a:latin typeface="+mn-ea"/>
              </a:rPr>
              <a:t> last</a:t>
            </a:r>
          </a:p>
          <a:p>
            <a:r>
              <a:rPr lang="zh-CN" altLang="en-US" sz="1600" dirty="0">
                <a:latin typeface="+mn-ea"/>
              </a:rPr>
              <a:t>甚至还有人丧心病狂地把</a:t>
            </a:r>
            <a:r>
              <a:rPr lang="en-US" altLang="zh-CN" sz="1600" dirty="0" err="1">
                <a:latin typeface="+mn-ea"/>
              </a:rPr>
              <a:t>lg</a:t>
            </a:r>
            <a:r>
              <a:rPr lang="zh-CN" altLang="en-US" sz="1600" dirty="0">
                <a:latin typeface="+mn-ea"/>
              </a:rPr>
              <a:t>配置成了：</a:t>
            </a:r>
            <a:endParaRPr lang="en-US" altLang="zh-CN" sz="1600" dirty="0" smtClean="0">
              <a:latin typeface="+mn-ea"/>
            </a:endParaRPr>
          </a:p>
          <a:p>
            <a:r>
              <a:rPr lang="en-US" altLang="zh-CN" sz="1600" dirty="0" smtClean="0">
                <a:latin typeface="+mn-ea"/>
              </a:rPr>
              <a:t>	</a:t>
            </a:r>
            <a:r>
              <a:rPr lang="en-US" altLang="zh-CN" sz="1600" dirty="0" err="1" smtClean="0">
                <a:latin typeface="+mn-ea"/>
              </a:rPr>
              <a:t>git</a:t>
            </a:r>
            <a:r>
              <a:rPr lang="en-US" altLang="zh-CN" sz="1600" dirty="0" smtClean="0">
                <a:latin typeface="+mn-ea"/>
              </a:rPr>
              <a:t> </a:t>
            </a:r>
            <a:r>
              <a:rPr lang="en-US" altLang="zh-CN" sz="1600" dirty="0" err="1">
                <a:latin typeface="+mn-ea"/>
              </a:rPr>
              <a:t>config</a:t>
            </a:r>
            <a:r>
              <a:rPr lang="en-US" altLang="zh-CN" sz="1600" dirty="0">
                <a:latin typeface="+mn-ea"/>
              </a:rPr>
              <a:t> --global </a:t>
            </a:r>
            <a:r>
              <a:rPr lang="en-US" altLang="zh-CN" sz="1600" dirty="0" err="1">
                <a:latin typeface="+mn-ea"/>
              </a:rPr>
              <a:t>alias.lg</a:t>
            </a:r>
            <a:r>
              <a:rPr lang="en-US" altLang="zh-CN" sz="1600" dirty="0">
                <a:latin typeface="+mn-ea"/>
              </a:rPr>
              <a:t> "log --color --graph --pretty=format:'%</a:t>
            </a:r>
            <a:r>
              <a:rPr lang="en-US" altLang="zh-CN" sz="1600" dirty="0" err="1">
                <a:latin typeface="+mn-ea"/>
              </a:rPr>
              <a:t>Cred%h%Creset</a:t>
            </a:r>
            <a:r>
              <a:rPr lang="en-US" altLang="zh-CN" sz="1600" dirty="0">
                <a:latin typeface="+mn-ea"/>
              </a:rPr>
              <a:t> -%C(yellow)%</a:t>
            </a:r>
            <a:r>
              <a:rPr lang="en-US" altLang="zh-CN" sz="1600" dirty="0" err="1">
                <a:latin typeface="+mn-ea"/>
              </a:rPr>
              <a:t>d%Creset</a:t>
            </a:r>
            <a:r>
              <a:rPr lang="en-US" altLang="zh-CN" sz="1600" dirty="0">
                <a:latin typeface="+mn-ea"/>
              </a:rPr>
              <a:t> %s %</a:t>
            </a:r>
            <a:r>
              <a:rPr lang="en-US" altLang="zh-CN" sz="1600" dirty="0" err="1">
                <a:latin typeface="+mn-ea"/>
              </a:rPr>
              <a:t>Cgreen</a:t>
            </a:r>
            <a:r>
              <a:rPr lang="en-US" altLang="zh-CN" sz="1600" dirty="0">
                <a:latin typeface="+mn-ea"/>
              </a:rPr>
              <a:t>(%</a:t>
            </a:r>
            <a:r>
              <a:rPr lang="en-US" altLang="zh-CN" sz="1600" dirty="0" err="1">
                <a:latin typeface="+mn-ea"/>
              </a:rPr>
              <a:t>cr</a:t>
            </a:r>
            <a:r>
              <a:rPr lang="en-US" altLang="zh-CN" sz="1600" dirty="0">
                <a:latin typeface="+mn-ea"/>
              </a:rPr>
              <a:t>) %C(bold blue)&lt;%an&gt;%</a:t>
            </a:r>
            <a:r>
              <a:rPr lang="en-US" altLang="zh-CN" sz="1600" dirty="0" err="1">
                <a:latin typeface="+mn-ea"/>
              </a:rPr>
              <a:t>Creset</a:t>
            </a:r>
            <a:r>
              <a:rPr lang="en-US" altLang="zh-CN" sz="1600" dirty="0">
                <a:latin typeface="+mn-ea"/>
              </a:rPr>
              <a:t>' --abbrev-commit"</a:t>
            </a:r>
          </a:p>
          <a:p>
            <a:r>
              <a:rPr lang="zh-CN" altLang="en-US" sz="1600" dirty="0">
                <a:latin typeface="+mn-ea"/>
              </a:rPr>
              <a:t>来看看</a:t>
            </a:r>
            <a:r>
              <a:rPr lang="en-US" altLang="zh-CN" sz="1600" dirty="0" err="1">
                <a:latin typeface="+mn-ea"/>
              </a:rPr>
              <a:t>git</a:t>
            </a:r>
            <a:r>
              <a:rPr lang="en-US" altLang="zh-CN" sz="1600" dirty="0">
                <a:latin typeface="+mn-ea"/>
              </a:rPr>
              <a:t> </a:t>
            </a:r>
            <a:r>
              <a:rPr lang="en-US" altLang="zh-CN" sz="1600" dirty="0" err="1">
                <a:latin typeface="+mn-ea"/>
              </a:rPr>
              <a:t>lg</a:t>
            </a:r>
            <a:r>
              <a:rPr lang="zh-CN" altLang="en-US" sz="1600" dirty="0">
                <a:latin typeface="+mn-ea"/>
              </a:rPr>
              <a:t>的效果：</a:t>
            </a:r>
            <a:endParaRPr lang="en-US" altLang="zh-CN" sz="1600" dirty="0" smtClean="0">
              <a:latin typeface="+mn-ea"/>
            </a:endParaRPr>
          </a:p>
          <a:p>
            <a:endParaRPr lang="en-US" altLang="zh-CN" dirty="0"/>
          </a:p>
          <a:p>
            <a:endParaRPr lang="en-US" altLang="zh-CN" dirty="0" smtClean="0"/>
          </a:p>
          <a:p>
            <a:r>
              <a:rPr lang="zh-CN" altLang="en-US" sz="2000" dirty="0" smtClean="0">
                <a:latin typeface="+mn-ea"/>
              </a:rPr>
              <a:t>配置文件</a:t>
            </a:r>
            <a:r>
              <a:rPr lang="en-US" altLang="zh-CN" sz="2000" dirty="0" smtClean="0">
                <a:latin typeface="+mn-ea"/>
              </a:rPr>
              <a:t>:</a:t>
            </a:r>
            <a:endParaRPr lang="en-US" altLang="zh-CN" sz="2000" dirty="0">
              <a:latin typeface="+mn-ea"/>
            </a:endParaRPr>
          </a:p>
          <a:p>
            <a:r>
              <a:rPr lang="zh-CN" altLang="en-US" sz="1600" dirty="0">
                <a:latin typeface="+mn-ea"/>
              </a:rPr>
              <a:t>配置</a:t>
            </a:r>
            <a:r>
              <a:rPr lang="en-US" altLang="zh-CN" sz="1600" dirty="0" err="1">
                <a:latin typeface="+mn-ea"/>
              </a:rPr>
              <a:t>Git</a:t>
            </a:r>
            <a:r>
              <a:rPr lang="zh-CN" altLang="en-US" sz="1600" dirty="0">
                <a:latin typeface="+mn-ea"/>
              </a:rPr>
              <a:t>的时候，加上</a:t>
            </a:r>
            <a:r>
              <a:rPr lang="en-US" altLang="zh-CN" sz="1600" dirty="0">
                <a:latin typeface="+mn-ea"/>
              </a:rPr>
              <a:t>--global</a:t>
            </a:r>
            <a:r>
              <a:rPr lang="zh-CN" altLang="en-US" sz="1600" dirty="0">
                <a:latin typeface="+mn-ea"/>
              </a:rPr>
              <a:t>是针对当前用户起作用的，如果不加，那只针对当前的仓库起作用</a:t>
            </a:r>
            <a:r>
              <a:rPr lang="zh-CN" altLang="en-US" sz="1600" dirty="0" smtClean="0">
                <a:latin typeface="+mn-ea"/>
              </a:rPr>
              <a:t>。</a:t>
            </a:r>
            <a:endParaRPr lang="zh-CN" altLang="en-US" sz="1600" dirty="0">
              <a:latin typeface="+mn-ea"/>
            </a:endParaRPr>
          </a:p>
          <a:p>
            <a:r>
              <a:rPr lang="zh-CN" altLang="en-US" sz="1600" dirty="0">
                <a:latin typeface="+mn-ea"/>
              </a:rPr>
              <a:t>配置文件放哪了？每个仓库的</a:t>
            </a:r>
            <a:r>
              <a:rPr lang="en-US" altLang="zh-CN" sz="1600" dirty="0" err="1">
                <a:latin typeface="+mn-ea"/>
              </a:rPr>
              <a:t>Git</a:t>
            </a:r>
            <a:r>
              <a:rPr lang="zh-CN" altLang="en-US" sz="1600" dirty="0">
                <a:latin typeface="+mn-ea"/>
              </a:rPr>
              <a:t>配置文件都放在</a:t>
            </a:r>
            <a:r>
              <a:rPr lang="en-US" altLang="zh-CN" sz="1600" dirty="0">
                <a:latin typeface="+mn-ea"/>
              </a:rPr>
              <a:t>.</a:t>
            </a:r>
            <a:r>
              <a:rPr lang="en-US" altLang="zh-CN" sz="1600" dirty="0" err="1">
                <a:latin typeface="+mn-ea"/>
              </a:rPr>
              <a:t>git</a:t>
            </a:r>
            <a:r>
              <a:rPr lang="en-US" altLang="zh-CN" sz="1600" dirty="0">
                <a:latin typeface="+mn-ea"/>
              </a:rPr>
              <a:t>/</a:t>
            </a:r>
            <a:r>
              <a:rPr lang="en-US" altLang="zh-CN" sz="1600" dirty="0" err="1">
                <a:latin typeface="+mn-ea"/>
              </a:rPr>
              <a:t>config</a:t>
            </a:r>
            <a:r>
              <a:rPr lang="zh-CN" altLang="en-US" sz="1600" dirty="0">
                <a:latin typeface="+mn-ea"/>
              </a:rPr>
              <a:t>文件中：</a:t>
            </a:r>
            <a:endParaRPr lang="en-US" altLang="zh-CN" sz="1600" dirty="0" smtClean="0">
              <a:latin typeface="+mn-ea"/>
            </a:endParaRPr>
          </a:p>
          <a:p>
            <a:r>
              <a:rPr lang="en-US" altLang="zh-CN" sz="1600" dirty="0" smtClean="0">
                <a:latin typeface="+mn-ea"/>
              </a:rPr>
              <a:t>	</a:t>
            </a:r>
            <a:r>
              <a:rPr lang="en-US" altLang="zh-CN" dirty="0">
                <a:solidFill>
                  <a:srgbClr val="008080"/>
                </a:solidFill>
                <a:latin typeface="+mn-ea"/>
                <a:cs typeface="Consolas" panose="020B0609020204030204" pitchFamily="49" charset="0"/>
              </a:rPr>
              <a:t>$</a:t>
            </a:r>
            <a:r>
              <a:rPr lang="en-US" altLang="zh-CN" sz="1600" dirty="0" smtClean="0">
                <a:latin typeface="+mn-ea"/>
              </a:rPr>
              <a:t> </a:t>
            </a:r>
            <a:r>
              <a:rPr lang="en-US" altLang="zh-CN" sz="1600" dirty="0">
                <a:solidFill>
                  <a:schemeClr val="accent1"/>
                </a:solidFill>
                <a:latin typeface="+mn-ea"/>
              </a:rPr>
              <a:t>cat</a:t>
            </a:r>
            <a:r>
              <a:rPr lang="en-US" altLang="zh-CN" sz="1600" dirty="0">
                <a:latin typeface="+mn-ea"/>
              </a:rPr>
              <a:t> .</a:t>
            </a:r>
            <a:r>
              <a:rPr lang="en-US" altLang="zh-CN" sz="1600" dirty="0" err="1">
                <a:latin typeface="+mn-ea"/>
              </a:rPr>
              <a:t>git</a:t>
            </a:r>
            <a:r>
              <a:rPr lang="en-US" altLang="zh-CN" sz="1600" dirty="0">
                <a:latin typeface="+mn-ea"/>
              </a:rPr>
              <a:t>/</a:t>
            </a:r>
            <a:r>
              <a:rPr lang="en-US" altLang="zh-CN" sz="1600" dirty="0" err="1">
                <a:latin typeface="+mn-ea"/>
              </a:rPr>
              <a:t>config</a:t>
            </a:r>
            <a:r>
              <a:rPr lang="en-US" altLang="zh-CN" sz="1600" dirty="0">
                <a:latin typeface="+mn-ea"/>
              </a:rPr>
              <a:t> </a:t>
            </a:r>
          </a:p>
          <a:p>
            <a:r>
              <a:rPr lang="zh-CN" altLang="en-US" sz="1600" dirty="0">
                <a:latin typeface="+mn-ea"/>
              </a:rPr>
              <a:t>别名就在</a:t>
            </a:r>
            <a:r>
              <a:rPr lang="en-US" altLang="zh-CN" sz="1600" dirty="0">
                <a:latin typeface="+mn-ea"/>
              </a:rPr>
              <a:t>[alias]</a:t>
            </a:r>
            <a:r>
              <a:rPr lang="zh-CN" altLang="en-US" sz="1600" dirty="0">
                <a:latin typeface="+mn-ea"/>
              </a:rPr>
              <a:t>后面，要删除别名，直接把对应的行删掉即可</a:t>
            </a:r>
            <a:r>
              <a:rPr lang="zh-CN" altLang="en-US" sz="1600" dirty="0" smtClean="0">
                <a:latin typeface="+mn-ea"/>
              </a:rPr>
              <a:t>。</a:t>
            </a:r>
            <a:endParaRPr lang="zh-CN" altLang="en-US" sz="1600" dirty="0">
              <a:latin typeface="+mn-ea"/>
            </a:endParaRPr>
          </a:p>
          <a:p>
            <a:r>
              <a:rPr lang="zh-CN" altLang="en-US" sz="1600" dirty="0">
                <a:latin typeface="+mn-ea"/>
              </a:rPr>
              <a:t>而当前用户的</a:t>
            </a:r>
            <a:r>
              <a:rPr lang="en-US" altLang="zh-CN" sz="1600" dirty="0" err="1">
                <a:latin typeface="+mn-ea"/>
              </a:rPr>
              <a:t>Git</a:t>
            </a:r>
            <a:r>
              <a:rPr lang="zh-CN" altLang="en-US" sz="1600" dirty="0">
                <a:latin typeface="+mn-ea"/>
              </a:rPr>
              <a:t>配置文件放在用户主目录下的一个隐藏文件</a:t>
            </a:r>
            <a:r>
              <a:rPr lang="en-US" altLang="zh-CN" sz="1600" dirty="0">
                <a:latin typeface="+mn-ea"/>
              </a:rPr>
              <a:t>.</a:t>
            </a:r>
            <a:r>
              <a:rPr lang="en-US" altLang="zh-CN" sz="1600" dirty="0" err="1">
                <a:latin typeface="+mn-ea"/>
              </a:rPr>
              <a:t>gitconfig</a:t>
            </a:r>
            <a:r>
              <a:rPr lang="zh-CN" altLang="en-US" sz="1600" dirty="0">
                <a:latin typeface="+mn-ea"/>
              </a:rPr>
              <a:t>中：</a:t>
            </a:r>
            <a:endParaRPr lang="en-US" altLang="zh-CN" sz="1600" dirty="0" smtClean="0">
              <a:latin typeface="+mn-ea"/>
            </a:endParaRPr>
          </a:p>
          <a:p>
            <a:r>
              <a:rPr lang="en-US" altLang="zh-CN" sz="1600" dirty="0" smtClean="0">
                <a:latin typeface="+mn-ea"/>
              </a:rPr>
              <a:t>	</a:t>
            </a:r>
            <a:r>
              <a:rPr lang="en-US" altLang="zh-CN" dirty="0">
                <a:solidFill>
                  <a:srgbClr val="008080"/>
                </a:solidFill>
                <a:latin typeface="+mn-ea"/>
                <a:cs typeface="Consolas" panose="020B0609020204030204" pitchFamily="49" charset="0"/>
              </a:rPr>
              <a:t>$</a:t>
            </a:r>
            <a:r>
              <a:rPr lang="en-US" altLang="zh-CN" sz="1600" dirty="0" smtClean="0">
                <a:latin typeface="+mn-ea"/>
              </a:rPr>
              <a:t> </a:t>
            </a:r>
            <a:r>
              <a:rPr lang="en-US" altLang="zh-CN" sz="1600" dirty="0">
                <a:solidFill>
                  <a:schemeClr val="accent1"/>
                </a:solidFill>
                <a:latin typeface="+mn-ea"/>
              </a:rPr>
              <a:t>cat</a:t>
            </a:r>
            <a:r>
              <a:rPr lang="en-US" altLang="zh-CN" sz="1600" dirty="0">
                <a:latin typeface="+mn-ea"/>
              </a:rPr>
              <a:t> .</a:t>
            </a:r>
            <a:r>
              <a:rPr lang="en-US" altLang="zh-CN" sz="1600" dirty="0" err="1">
                <a:latin typeface="+mn-ea"/>
              </a:rPr>
              <a:t>gitconfig</a:t>
            </a:r>
            <a:endParaRPr lang="en-US" altLang="zh-CN" sz="1600" dirty="0">
              <a:latin typeface="+mn-ea"/>
            </a:endParaRPr>
          </a:p>
          <a:p>
            <a:r>
              <a:rPr lang="zh-CN" altLang="en-US" sz="1600" dirty="0">
                <a:latin typeface="+mn-ea"/>
              </a:rPr>
              <a:t>配置别名也可以直接修改这个文件，如果改错了，可以删掉文件重新通过命令配置。</a:t>
            </a:r>
          </a:p>
          <a:p>
            <a:endParaRPr lang="zh-CN" altLang="en-US" dirty="0"/>
          </a:p>
          <a:p>
            <a:r>
              <a:rPr lang="zh-CN" altLang="en-US" sz="2000" dirty="0" smtClean="0"/>
              <a:t>小结</a:t>
            </a:r>
            <a:endParaRPr lang="zh-CN" altLang="en-US" sz="2000" dirty="0"/>
          </a:p>
          <a:p>
            <a:r>
              <a:rPr lang="zh-CN" altLang="en-US" sz="1600" dirty="0">
                <a:latin typeface="+mn-ea"/>
              </a:rPr>
              <a:t>给</a:t>
            </a:r>
            <a:r>
              <a:rPr lang="en-US" altLang="zh-CN" sz="1600" dirty="0" err="1">
                <a:latin typeface="+mn-ea"/>
              </a:rPr>
              <a:t>Git</a:t>
            </a:r>
            <a:r>
              <a:rPr lang="zh-CN" altLang="en-US" sz="1600" dirty="0">
                <a:latin typeface="+mn-ea"/>
              </a:rPr>
              <a:t>配置好别名，就可以输入命令时偷个懒。我们鼓励偷懒</a:t>
            </a:r>
            <a:r>
              <a:rPr lang="zh-CN" altLang="en-US" sz="1600" dirty="0" smtClean="0">
                <a:latin typeface="+mn-ea"/>
              </a:rPr>
              <a:t>。</a:t>
            </a:r>
            <a:endParaRPr lang="en-US" altLang="zh-CN" dirty="0" smtClean="0"/>
          </a:p>
          <a:p>
            <a:endParaRPr lang="en-US" altLang="zh-CN" dirty="0"/>
          </a:p>
        </p:txBody>
      </p:sp>
    </p:spTree>
    <p:extLst>
      <p:ext uri="{BB962C8B-B14F-4D97-AF65-F5344CB8AC3E}">
        <p14:creationId xmlns:p14="http://schemas.microsoft.com/office/powerpoint/2010/main" val="2263317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909058" y="213195"/>
            <a:ext cx="3093212" cy="400110"/>
          </a:xfrm>
          <a:prstGeom prst="rect">
            <a:avLst/>
          </a:prstGeom>
          <a:noFill/>
          <a:ln>
            <a:noFill/>
          </a:ln>
        </p:spPr>
        <p:style>
          <a:lnRef idx="0">
            <a:schemeClr val="accent3"/>
          </a:lnRef>
          <a:fillRef idx="3">
            <a:schemeClr val="accent3"/>
          </a:fillRef>
          <a:effectRef idx="3">
            <a:schemeClr val="accent3"/>
          </a:effectRef>
          <a:fontRef idx="minor">
            <a:schemeClr val="lt1"/>
          </a:fontRef>
        </p:style>
        <p:txBody>
          <a:bodyPr wrap="square">
            <a:spAutoFit/>
          </a:bodyPr>
          <a:lstStyle/>
          <a:p>
            <a:pPr algn="ctr"/>
            <a:r>
              <a:rPr lang="zh-CN" altLang="en-US" sz="2000" dirty="0">
                <a:solidFill>
                  <a:schemeClr val="tx1"/>
                </a:solidFill>
                <a:latin typeface="+mn-ea"/>
              </a:rPr>
              <a:t>版本回退</a:t>
            </a:r>
            <a:r>
              <a:rPr lang="en-US" altLang="zh-CN" sz="2000" dirty="0">
                <a:solidFill>
                  <a:schemeClr val="tx1"/>
                </a:solidFill>
                <a:latin typeface="+mn-ea"/>
              </a:rPr>
              <a:t>(</a:t>
            </a:r>
            <a:r>
              <a:rPr lang="zh-CN" altLang="en-US" sz="2000" dirty="0">
                <a:solidFill>
                  <a:schemeClr val="tx1"/>
                </a:solidFill>
                <a:latin typeface="+mn-ea"/>
              </a:rPr>
              <a:t>后悔药</a:t>
            </a:r>
            <a:r>
              <a:rPr lang="en-US" altLang="zh-CN" sz="2000" dirty="0">
                <a:solidFill>
                  <a:schemeClr val="tx1"/>
                </a:solidFill>
                <a:latin typeface="+mn-ea"/>
              </a:rPr>
              <a:t>)</a:t>
            </a:r>
            <a:endParaRPr lang="zh-CN" altLang="en-US" sz="2000" dirty="0">
              <a:solidFill>
                <a:schemeClr val="tx1"/>
              </a:solidFill>
              <a:latin typeface="+mn-ea"/>
            </a:endParaRPr>
          </a:p>
        </p:txBody>
      </p:sp>
      <p:sp>
        <p:nvSpPr>
          <p:cNvPr id="3" name="Rectangle 1"/>
          <p:cNvSpPr>
            <a:spLocks noChangeArrowheads="1"/>
          </p:cNvSpPr>
          <p:nvPr/>
        </p:nvSpPr>
        <p:spPr bwMode="auto">
          <a:xfrm>
            <a:off x="1835658" y="772688"/>
            <a:ext cx="9240012" cy="5193645"/>
          </a:xfrm>
          <a:prstGeom prst="rect">
            <a:avLst/>
          </a:prstGeom>
          <a:noFill/>
          <a:ln>
            <a:noFill/>
          </a:ln>
        </p:spPr>
        <p:style>
          <a:lnRef idx="3">
            <a:schemeClr val="lt1"/>
          </a:lnRef>
          <a:fillRef idx="1">
            <a:schemeClr val="accent1"/>
          </a:fillRef>
          <a:effectRef idx="1">
            <a:schemeClr val="accent1"/>
          </a:effectRef>
          <a:fontRef idx="minor">
            <a:schemeClr val="lt1"/>
          </a:fontRef>
        </p:style>
        <p:txBody>
          <a:bodyPr vert="horz" wrap="square" lIns="0" tIns="133308" rIns="0" bIns="133308" numCol="1" anchor="ctr" anchorCtr="0" compatLnSpc="1">
            <a:prstTxWarp prst="textNoShape">
              <a:avLst/>
            </a:prstTxWarp>
            <a:spAutoFit/>
          </a:bodyPr>
          <a:lstStyle/>
          <a:p>
            <a:pPr eaLnBrk="0" fontAlgn="base" hangingPunct="0">
              <a:spcBef>
                <a:spcPct val="0"/>
              </a:spcBef>
              <a:spcAft>
                <a:spcPct val="0"/>
              </a:spcAft>
            </a:pPr>
            <a:r>
              <a:rPr lang="zh-CN" altLang="en-US" sz="1600" dirty="0">
                <a:solidFill>
                  <a:schemeClr val="tx1"/>
                </a:solidFill>
                <a:latin typeface="+mn-ea"/>
                <a:cs typeface="Consolas" panose="020B0609020204030204" pitchFamily="49" charset="0"/>
              </a:rPr>
              <a:t>为了有更多版本可以作为回退测试版本</a:t>
            </a:r>
            <a:r>
              <a:rPr lang="en-US" altLang="zh-CN" sz="1600" dirty="0">
                <a:solidFill>
                  <a:schemeClr val="tx1"/>
                </a:solidFill>
                <a:latin typeface="+mn-ea"/>
                <a:cs typeface="Consolas" panose="020B0609020204030204" pitchFamily="49" charset="0"/>
              </a:rPr>
              <a:t>,</a:t>
            </a:r>
            <a:r>
              <a:rPr lang="zh-CN" altLang="en-US" sz="1600" dirty="0">
                <a:solidFill>
                  <a:schemeClr val="tx1"/>
                </a:solidFill>
                <a:latin typeface="+mn-ea"/>
                <a:cs typeface="Consolas" panose="020B0609020204030204" pitchFamily="49" charset="0"/>
              </a:rPr>
              <a:t>这里再对</a:t>
            </a:r>
            <a:r>
              <a:rPr lang="en-US" altLang="zh-CN" sz="1600" dirty="0">
                <a:solidFill>
                  <a:schemeClr val="tx1"/>
                </a:solidFill>
                <a:latin typeface="+mn-ea"/>
                <a:cs typeface="Consolas" panose="020B0609020204030204" pitchFamily="49" charset="0"/>
              </a:rPr>
              <a:t>readme.txt</a:t>
            </a:r>
            <a:r>
              <a:rPr lang="zh-CN" altLang="en-US" sz="1600" dirty="0">
                <a:solidFill>
                  <a:schemeClr val="tx1"/>
                </a:solidFill>
                <a:latin typeface="+mn-ea"/>
                <a:cs typeface="Consolas" panose="020B0609020204030204" pitchFamily="49" charset="0"/>
              </a:rPr>
              <a:t>做一次修改</a:t>
            </a:r>
            <a:r>
              <a:rPr lang="en-US" altLang="zh-CN" sz="1600" dirty="0">
                <a:solidFill>
                  <a:schemeClr val="tx1"/>
                </a:solidFill>
                <a:latin typeface="+mn-ea"/>
                <a:cs typeface="Consolas" panose="020B0609020204030204" pitchFamily="49" charset="0"/>
              </a:rPr>
              <a:t>,</a:t>
            </a:r>
            <a:r>
              <a:rPr lang="zh-CN" altLang="en-US" sz="1600" dirty="0">
                <a:solidFill>
                  <a:schemeClr val="tx1"/>
                </a:solidFill>
                <a:latin typeface="+mn-ea"/>
                <a:cs typeface="Consolas" panose="020B0609020204030204" pitchFamily="49" charset="0"/>
              </a:rPr>
              <a:t>至此</a:t>
            </a:r>
            <a:r>
              <a:rPr lang="en-US" altLang="zh-CN" sz="1600" dirty="0">
                <a:solidFill>
                  <a:schemeClr val="tx1"/>
                </a:solidFill>
                <a:latin typeface="+mn-ea"/>
                <a:cs typeface="Consolas" panose="020B0609020204030204" pitchFamily="49" charset="0"/>
              </a:rPr>
              <a:t>,readme.txt</a:t>
            </a:r>
            <a:r>
              <a:rPr lang="zh-CN" altLang="en-US" sz="1600" dirty="0">
                <a:solidFill>
                  <a:schemeClr val="tx1"/>
                </a:solidFill>
                <a:latin typeface="+mn-ea"/>
                <a:cs typeface="Consolas" panose="020B0609020204030204" pitchFamily="49" charset="0"/>
              </a:rPr>
              <a:t>已经有</a:t>
            </a:r>
            <a:r>
              <a:rPr lang="en-US" altLang="zh-CN" sz="1600" dirty="0">
                <a:solidFill>
                  <a:schemeClr val="tx1"/>
                </a:solidFill>
                <a:latin typeface="+mn-ea"/>
                <a:cs typeface="Consolas" panose="020B0609020204030204" pitchFamily="49" charset="0"/>
              </a:rPr>
              <a:t>3</a:t>
            </a:r>
            <a:r>
              <a:rPr lang="zh-CN" altLang="en-US" sz="1600" dirty="0">
                <a:solidFill>
                  <a:schemeClr val="tx1"/>
                </a:solidFill>
                <a:latin typeface="+mn-ea"/>
                <a:cs typeface="Consolas" panose="020B0609020204030204" pitchFamily="49" charset="0"/>
              </a:rPr>
              <a:t>个版本了</a:t>
            </a:r>
            <a:r>
              <a:rPr lang="en-US" altLang="zh-CN" sz="1600" dirty="0">
                <a:solidFill>
                  <a:schemeClr val="tx1"/>
                </a:solidFill>
                <a:latin typeface="+mn-ea"/>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latin typeface="+mn-ea"/>
                <a:cs typeface="Consolas" panose="020B0609020204030204" pitchFamily="49" charset="0"/>
              </a:rPr>
              <a:t>Git </a:t>
            </a:r>
            <a:r>
              <a:rPr kumimoji="0" lang="zh-CN" altLang="zh-CN" sz="1600" b="1" i="0" u="none" strike="noStrike" cap="none" normalizeH="0" baseline="0" dirty="0" smtClean="0">
                <a:ln>
                  <a:noFill/>
                </a:ln>
                <a:solidFill>
                  <a:schemeClr val="tx1"/>
                </a:solidFill>
                <a:effectLst/>
                <a:latin typeface="+mn-ea"/>
                <a:cs typeface="Consolas" panose="020B0609020204030204" pitchFamily="49" charset="0"/>
              </a:rPr>
              <a:t>is</a:t>
            </a:r>
            <a:r>
              <a:rPr kumimoji="0" lang="zh-CN" altLang="zh-CN" sz="1600" b="0" i="0" u="none" strike="noStrike" cap="none" normalizeH="0" baseline="0" dirty="0" smtClean="0">
                <a:ln>
                  <a:noFill/>
                </a:ln>
                <a:solidFill>
                  <a:schemeClr val="tx1"/>
                </a:solidFill>
                <a:effectLst/>
                <a:latin typeface="+mn-ea"/>
                <a:cs typeface="Consolas" panose="020B0609020204030204" pitchFamily="49" charset="0"/>
              </a:rPr>
              <a:t> a distributed version control system. </a:t>
            </a:r>
            <a:endParaRPr kumimoji="0" lang="en-US" altLang="zh-CN" sz="1600" b="0" i="0" u="none" strike="noStrike" cap="none" normalizeH="0" baseline="0" dirty="0" smtClean="0">
              <a:ln>
                <a:noFill/>
              </a:ln>
              <a:solidFill>
                <a:schemeClr val="tx1"/>
              </a:solidFill>
              <a:effectLst/>
              <a:latin typeface="+mn-ea"/>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latin typeface="+mn-ea"/>
                <a:cs typeface="Consolas" panose="020B0609020204030204" pitchFamily="49" charset="0"/>
              </a:rPr>
              <a:t>Git </a:t>
            </a:r>
            <a:r>
              <a:rPr kumimoji="0" lang="zh-CN" altLang="zh-CN" sz="1600" b="1" i="0" u="none" strike="noStrike" cap="none" normalizeH="0" baseline="0" dirty="0" smtClean="0">
                <a:ln>
                  <a:noFill/>
                </a:ln>
                <a:solidFill>
                  <a:schemeClr val="tx1"/>
                </a:solidFill>
                <a:effectLst/>
                <a:latin typeface="+mn-ea"/>
                <a:cs typeface="Consolas" panose="020B0609020204030204" pitchFamily="49" charset="0"/>
              </a:rPr>
              <a:t>is</a:t>
            </a:r>
            <a:r>
              <a:rPr kumimoji="0" lang="zh-CN" altLang="zh-CN" sz="1600" b="0" i="0" u="none" strike="noStrike" cap="none" normalizeH="0" baseline="0" dirty="0" smtClean="0">
                <a:ln>
                  <a:noFill/>
                </a:ln>
                <a:solidFill>
                  <a:schemeClr val="tx1"/>
                </a:solidFill>
                <a:effectLst/>
                <a:latin typeface="+mn-ea"/>
                <a:cs typeface="Consolas" panose="020B0609020204030204" pitchFamily="49" charset="0"/>
              </a:rPr>
              <a:t> free software distributed under the GPL.</a:t>
            </a:r>
            <a:r>
              <a:rPr kumimoji="0" lang="zh-CN" altLang="zh-CN" sz="1600" b="0" i="0" u="none" strike="noStrike" cap="none" normalizeH="0" baseline="0" dirty="0" smtClean="0">
                <a:ln>
                  <a:noFill/>
                </a:ln>
                <a:solidFill>
                  <a:schemeClr val="tx1"/>
                </a:solidFill>
                <a:effectLst/>
                <a:latin typeface="+mn-ea"/>
              </a:rPr>
              <a:t> </a:t>
            </a:r>
            <a:endParaRPr lang="en-US" altLang="zh-CN" sz="1600" dirty="0">
              <a:solidFill>
                <a:schemeClr val="tx1"/>
              </a:solidFill>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mn-ea"/>
              </a:rPr>
              <a:t>用以下命令组提交本次修改</a:t>
            </a:r>
            <a:r>
              <a:rPr kumimoji="0" lang="en-US" altLang="zh-CN" sz="1600" b="0" i="0" u="none" strike="noStrike" cap="none" normalizeH="0" baseline="0" dirty="0" smtClean="0">
                <a:ln>
                  <a:noFill/>
                </a:ln>
                <a:solidFill>
                  <a:schemeClr val="tx1"/>
                </a:solidFill>
                <a:effectLst/>
                <a:latin typeface="+mn-ea"/>
              </a:rPr>
              <a:t>,</a:t>
            </a:r>
            <a:r>
              <a:rPr kumimoji="0" lang="zh-CN" altLang="en-US" sz="1600" b="0" i="0" u="none" strike="noStrike" cap="none" normalizeH="0" baseline="0" dirty="0" smtClean="0">
                <a:ln>
                  <a:noFill/>
                </a:ln>
                <a:solidFill>
                  <a:schemeClr val="tx1"/>
                </a:solidFill>
                <a:effectLst/>
                <a:latin typeface="+mn-ea"/>
              </a:rPr>
              <a:t>形成第三个版本</a:t>
            </a:r>
            <a:endParaRPr kumimoji="0" lang="en-US" altLang="zh-CN" sz="1600" b="0" i="0" u="none" strike="noStrike" cap="none" normalizeH="0" baseline="0" dirty="0" smtClean="0">
              <a:ln>
                <a:noFill/>
              </a:ln>
              <a:solidFill>
                <a:schemeClr val="tx1"/>
              </a:solidFill>
              <a:effectLst/>
              <a:latin typeface="+mn-ea"/>
            </a:endParaRPr>
          </a:p>
          <a:p>
            <a:pPr eaLnBrk="0" fontAlgn="base" hangingPunct="0">
              <a:spcBef>
                <a:spcPct val="0"/>
              </a:spcBef>
              <a:spcAft>
                <a:spcPct val="0"/>
              </a:spcAft>
            </a:pPr>
            <a:r>
              <a:rPr kumimoji="0" lang="en-US" altLang="zh-CN" sz="1600" b="0" i="0" u="none" strike="noStrike" cap="none" normalizeH="0" baseline="0" dirty="0" smtClean="0">
                <a:ln>
                  <a:noFill/>
                </a:ln>
                <a:solidFill>
                  <a:schemeClr val="tx1"/>
                </a:solidFill>
                <a:effectLst/>
                <a:latin typeface="+mn-ea"/>
              </a:rPr>
              <a:t>	</a:t>
            </a:r>
            <a:r>
              <a:rPr kumimoji="0" lang="zh-CN" altLang="zh-CN" sz="1600" b="0" i="0" u="none" strike="noStrike" cap="none" normalizeH="0" baseline="0" dirty="0" smtClean="0">
                <a:ln>
                  <a:noFill/>
                </a:ln>
                <a:solidFill>
                  <a:srgbClr val="444444"/>
                </a:solidFill>
                <a:effectLst/>
                <a:latin typeface="+mn-ea"/>
                <a:cs typeface="Consolas" panose="020B0609020204030204" pitchFamily="49" charset="0"/>
              </a:rPr>
              <a:t> </a:t>
            </a:r>
            <a:r>
              <a:rPr lang="zh-CN" altLang="zh-CN" sz="1600" dirty="0">
                <a:solidFill>
                  <a:srgbClr val="008080"/>
                </a:solidFill>
                <a:latin typeface="+mn-ea"/>
                <a:cs typeface="Consolas" panose="020B0609020204030204" pitchFamily="49" charset="0"/>
              </a:rPr>
              <a:t>$</a:t>
            </a:r>
            <a:r>
              <a:rPr kumimoji="0" lang="zh-CN" altLang="zh-CN" sz="1600" b="0" i="0" u="none" strike="noStrike" cap="none" normalizeH="0" baseline="0" dirty="0" smtClean="0">
                <a:ln>
                  <a:noFill/>
                </a:ln>
                <a:solidFill>
                  <a:schemeClr val="accent1"/>
                </a:solidFill>
                <a:effectLst/>
                <a:latin typeface="+mn-ea"/>
              </a:rPr>
              <a:t> </a:t>
            </a:r>
            <a:r>
              <a:rPr kumimoji="0" lang="zh-CN" altLang="zh-CN" sz="1600" b="0" i="0" u="none" strike="noStrike" cap="none" normalizeH="0" baseline="0" dirty="0" smtClean="0">
                <a:ln>
                  <a:noFill/>
                </a:ln>
                <a:solidFill>
                  <a:schemeClr val="accent1"/>
                </a:solidFill>
                <a:effectLst/>
                <a:latin typeface="+mn-ea"/>
                <a:cs typeface="Consolas" panose="020B0609020204030204" pitchFamily="49" charset="0"/>
              </a:rPr>
              <a:t>git add</a:t>
            </a:r>
            <a:r>
              <a:rPr kumimoji="0" lang="zh-CN" altLang="zh-CN" sz="1600" b="0" i="0" u="none" strike="noStrike" cap="none" normalizeH="0" baseline="0" dirty="0" smtClean="0">
                <a:ln>
                  <a:noFill/>
                </a:ln>
                <a:solidFill>
                  <a:srgbClr val="444444"/>
                </a:solidFill>
                <a:effectLst/>
                <a:latin typeface="+mn-ea"/>
                <a:cs typeface="Consolas" panose="020B0609020204030204" pitchFamily="49" charset="0"/>
              </a:rPr>
              <a:t> </a:t>
            </a:r>
            <a:r>
              <a:rPr kumimoji="0" lang="zh-CN" altLang="zh-CN" sz="1600" b="0" i="0" u="none" strike="noStrike" cap="none" normalizeH="0" baseline="0" dirty="0" smtClean="0">
                <a:ln>
                  <a:noFill/>
                </a:ln>
                <a:solidFill>
                  <a:schemeClr val="tx1"/>
                </a:solidFill>
                <a:effectLst/>
                <a:latin typeface="+mn-ea"/>
                <a:cs typeface="Consolas" panose="020B0609020204030204" pitchFamily="49" charset="0"/>
              </a:rPr>
              <a:t>readme.txt</a:t>
            </a:r>
            <a:r>
              <a:rPr kumimoji="0" lang="zh-CN" altLang="zh-CN" sz="1600" b="0" i="0" u="none" strike="noStrike" cap="none" normalizeH="0" baseline="0" dirty="0" smtClean="0">
                <a:ln>
                  <a:noFill/>
                </a:ln>
                <a:solidFill>
                  <a:schemeClr val="tx1"/>
                </a:solidFill>
                <a:effectLst/>
                <a:latin typeface="+mn-ea"/>
              </a:rPr>
              <a:t> </a:t>
            </a:r>
            <a:endParaRPr kumimoji="0" lang="en-US" altLang="zh-CN" sz="1600" b="0" i="0" u="none" strike="noStrike" cap="none" normalizeH="0" baseline="0" dirty="0" smtClean="0">
              <a:ln>
                <a:noFill/>
              </a:ln>
              <a:solidFill>
                <a:schemeClr val="tx1"/>
              </a:solidFill>
              <a:effectLst/>
              <a:latin typeface="+mn-ea"/>
            </a:endParaRPr>
          </a:p>
          <a:p>
            <a:pPr lvl="0" eaLnBrk="0" fontAlgn="base" hangingPunct="0">
              <a:spcBef>
                <a:spcPct val="0"/>
              </a:spcBef>
              <a:spcAft>
                <a:spcPct val="0"/>
              </a:spcAft>
            </a:pPr>
            <a:r>
              <a:rPr kumimoji="0" lang="en-US" altLang="zh-CN" sz="1600" b="0" i="0" u="none" strike="noStrike" cap="none" normalizeH="0" baseline="0" dirty="0" smtClean="0">
                <a:ln>
                  <a:noFill/>
                </a:ln>
                <a:solidFill>
                  <a:srgbClr val="008080"/>
                </a:solidFill>
                <a:effectLst/>
                <a:latin typeface="+mn-ea"/>
                <a:cs typeface="Consolas" panose="020B0609020204030204" pitchFamily="49" charset="0"/>
              </a:rPr>
              <a:t>	 </a:t>
            </a:r>
            <a:r>
              <a:rPr kumimoji="0" lang="zh-CN" altLang="zh-CN" sz="1600" b="0" i="0" u="none" strike="noStrike" cap="none" normalizeH="0" baseline="0" dirty="0" smtClean="0">
                <a:ln>
                  <a:noFill/>
                </a:ln>
                <a:solidFill>
                  <a:srgbClr val="008080"/>
                </a:solidFill>
                <a:effectLst/>
                <a:latin typeface="+mn-ea"/>
                <a:cs typeface="Consolas" panose="020B0609020204030204" pitchFamily="49" charset="0"/>
              </a:rPr>
              <a:t>$ </a:t>
            </a:r>
            <a:r>
              <a:rPr lang="zh-CN" altLang="zh-CN" sz="1600" dirty="0">
                <a:solidFill>
                  <a:schemeClr val="accent1"/>
                </a:solidFill>
                <a:latin typeface="+mn-ea"/>
                <a:cs typeface="Consolas" panose="020B0609020204030204" pitchFamily="49" charset="0"/>
              </a:rPr>
              <a:t>git commit -m </a:t>
            </a:r>
            <a:r>
              <a:rPr kumimoji="0" lang="zh-CN" altLang="zh-CN" sz="1600" b="0" i="0" u="none" strike="noStrike" cap="none" normalizeH="0" baseline="0" dirty="0" smtClean="0">
                <a:ln>
                  <a:noFill/>
                </a:ln>
                <a:solidFill>
                  <a:schemeClr val="tx1"/>
                </a:solidFill>
                <a:effectLst/>
                <a:latin typeface="+mn-ea"/>
                <a:cs typeface="Consolas" panose="020B0609020204030204" pitchFamily="49" charset="0"/>
              </a:rPr>
              <a:t>"append GPL"</a:t>
            </a:r>
            <a:r>
              <a:rPr kumimoji="0" lang="zh-CN" altLang="zh-CN" sz="1600" b="0" i="0" u="none" strike="noStrike" cap="none" normalizeH="0" baseline="0" dirty="0" smtClean="0">
                <a:ln>
                  <a:noFill/>
                </a:ln>
                <a:solidFill>
                  <a:schemeClr val="tx1"/>
                </a:solidFill>
                <a:effectLst/>
                <a:latin typeface="+mn-ea"/>
              </a:rPr>
              <a:t> </a:t>
            </a:r>
            <a:endParaRPr kumimoji="0" lang="en-US" altLang="zh-CN" sz="1600" b="0" i="0" u="none" strike="noStrike" cap="none" normalizeH="0" baseline="0" dirty="0" smtClean="0">
              <a:ln>
                <a:noFill/>
              </a:ln>
              <a:solidFill>
                <a:schemeClr val="tx1"/>
              </a:solidFill>
              <a:effectLst/>
              <a:latin typeface="+mn-ea"/>
            </a:endParaRPr>
          </a:p>
          <a:p>
            <a:r>
              <a:rPr lang="zh-CN" altLang="en-US" sz="1600" b="0" i="0" dirty="0" smtClean="0">
                <a:solidFill>
                  <a:schemeClr val="tx1"/>
                </a:solidFill>
                <a:effectLst/>
                <a:latin typeface="+mn-ea"/>
              </a:rPr>
              <a:t>现在一共有三个版本了</a:t>
            </a:r>
            <a:r>
              <a:rPr lang="en-US" altLang="zh-CN" sz="1600" dirty="0" smtClean="0">
                <a:solidFill>
                  <a:schemeClr val="tx1"/>
                </a:solidFill>
                <a:latin typeface="+mn-ea"/>
              </a:rPr>
              <a:t>,</a:t>
            </a:r>
            <a:r>
              <a:rPr lang="zh-CN" altLang="en-US" sz="1600" dirty="0" smtClean="0">
                <a:solidFill>
                  <a:schemeClr val="tx1"/>
                </a:solidFill>
                <a:latin typeface="+mn-ea"/>
              </a:rPr>
              <a:t>分别是</a:t>
            </a:r>
            <a:r>
              <a:rPr lang="en-US" altLang="zh-CN" sz="1600" dirty="0" smtClean="0">
                <a:solidFill>
                  <a:schemeClr val="tx1"/>
                </a:solidFill>
                <a:latin typeface="+mn-ea"/>
              </a:rPr>
              <a:t>:</a:t>
            </a:r>
            <a:endParaRPr lang="en-US" altLang="zh-CN" sz="1600" b="0" i="0" dirty="0" smtClean="0">
              <a:solidFill>
                <a:schemeClr val="tx1"/>
              </a:solidFill>
              <a:effectLst/>
              <a:latin typeface="+mn-ea"/>
            </a:endParaRPr>
          </a:p>
          <a:p>
            <a:r>
              <a:rPr lang="zh-CN" altLang="en-US" sz="1600" b="0" i="0" dirty="0" smtClean="0">
                <a:solidFill>
                  <a:schemeClr val="tx1"/>
                </a:solidFill>
                <a:effectLst/>
                <a:latin typeface="+mn-ea"/>
              </a:rPr>
              <a:t>版本</a:t>
            </a:r>
            <a:r>
              <a:rPr lang="en-US" altLang="zh-CN" sz="1600" b="0" i="0" dirty="0" smtClean="0">
                <a:solidFill>
                  <a:schemeClr val="tx1"/>
                </a:solidFill>
                <a:effectLst/>
                <a:latin typeface="+mn-ea"/>
              </a:rPr>
              <a:t>1</a:t>
            </a:r>
            <a:r>
              <a:rPr lang="zh-CN" altLang="en-US" sz="1600" b="0" i="0" dirty="0" smtClean="0">
                <a:solidFill>
                  <a:schemeClr val="tx1"/>
                </a:solidFill>
                <a:effectLst/>
                <a:latin typeface="+mn-ea"/>
              </a:rPr>
              <a:t>：</a:t>
            </a:r>
            <a:r>
              <a:rPr lang="en-US" altLang="zh-CN" sz="1600" dirty="0" smtClean="0">
                <a:solidFill>
                  <a:schemeClr val="tx1"/>
                </a:solidFill>
                <a:latin typeface="+mn-ea"/>
              </a:rPr>
              <a:t>wrote a readme file</a:t>
            </a:r>
          </a:p>
          <a:p>
            <a:pPr lvl="0"/>
            <a:r>
              <a:rPr lang="en-US" altLang="zh-CN" sz="1600" dirty="0" smtClean="0">
                <a:solidFill>
                  <a:schemeClr val="tx1"/>
                </a:solidFill>
                <a:latin typeface="+mn-ea"/>
              </a:rPr>
              <a:t>	</a:t>
            </a:r>
            <a:r>
              <a:rPr lang="zh-CN" altLang="en-US" sz="1600" dirty="0" smtClean="0">
                <a:solidFill>
                  <a:schemeClr val="tx1"/>
                </a:solidFill>
                <a:latin typeface="+mn-ea"/>
              </a:rPr>
              <a:t>内容</a:t>
            </a:r>
            <a:r>
              <a:rPr lang="en-US" altLang="zh-CN" sz="1600" dirty="0" smtClean="0">
                <a:solidFill>
                  <a:schemeClr val="tx1"/>
                </a:solidFill>
                <a:latin typeface="+mn-ea"/>
              </a:rPr>
              <a:t>:   </a:t>
            </a:r>
          </a:p>
          <a:p>
            <a:pPr lvl="0"/>
            <a:r>
              <a:rPr lang="en-US" altLang="zh-CN" sz="1600" dirty="0" smtClean="0">
                <a:solidFill>
                  <a:schemeClr val="tx1"/>
                </a:solidFill>
                <a:latin typeface="+mn-ea"/>
                <a:cs typeface="Consolas" panose="020B0609020204030204" pitchFamily="49" charset="0"/>
              </a:rPr>
              <a:t> 	       </a:t>
            </a:r>
            <a:r>
              <a:rPr lang="zh-CN" altLang="zh-CN" sz="1600" dirty="0" smtClean="0">
                <a:solidFill>
                  <a:schemeClr val="tx1"/>
                </a:solidFill>
                <a:latin typeface="+mn-ea"/>
                <a:cs typeface="Consolas" panose="020B0609020204030204" pitchFamily="49" charset="0"/>
              </a:rPr>
              <a:t>Git is a version control system. </a:t>
            </a:r>
            <a:endParaRPr lang="en-US" altLang="zh-CN" sz="1600" dirty="0">
              <a:solidFill>
                <a:schemeClr val="tx1"/>
              </a:solidFill>
              <a:latin typeface="+mn-ea"/>
              <a:cs typeface="Consolas" panose="020B0609020204030204" pitchFamily="49" charset="0"/>
            </a:endParaRPr>
          </a:p>
          <a:p>
            <a:pPr lvl="0"/>
            <a:r>
              <a:rPr lang="en-US" altLang="zh-CN" sz="1600" dirty="0" smtClean="0">
                <a:solidFill>
                  <a:schemeClr val="tx1"/>
                </a:solidFill>
                <a:latin typeface="+mn-ea"/>
                <a:cs typeface="Consolas" panose="020B0609020204030204" pitchFamily="49" charset="0"/>
              </a:rPr>
              <a:t>	</a:t>
            </a:r>
            <a:r>
              <a:rPr lang="zh-CN" altLang="zh-CN" sz="1600" dirty="0" smtClean="0">
                <a:solidFill>
                  <a:schemeClr val="tx1"/>
                </a:solidFill>
                <a:latin typeface="+mn-ea"/>
                <a:cs typeface="Consolas" panose="020B0609020204030204" pitchFamily="49" charset="0"/>
              </a:rPr>
              <a:t>Git is free software. </a:t>
            </a:r>
            <a:endParaRPr lang="en-US" altLang="zh-CN" sz="1600" dirty="0" smtClean="0">
              <a:solidFill>
                <a:schemeClr val="tx1"/>
              </a:solidFill>
              <a:latin typeface="+mn-ea"/>
            </a:endParaRPr>
          </a:p>
          <a:p>
            <a:r>
              <a:rPr lang="zh-CN" altLang="en-US" sz="1600" dirty="0" smtClean="0">
                <a:solidFill>
                  <a:schemeClr val="tx1"/>
                </a:solidFill>
                <a:latin typeface="+mn-ea"/>
              </a:rPr>
              <a:t>版本</a:t>
            </a:r>
            <a:r>
              <a:rPr lang="en-US" altLang="zh-CN" sz="1600" dirty="0" smtClean="0">
                <a:solidFill>
                  <a:schemeClr val="tx1"/>
                </a:solidFill>
                <a:latin typeface="+mn-ea"/>
              </a:rPr>
              <a:t>2</a:t>
            </a:r>
            <a:r>
              <a:rPr lang="zh-CN" altLang="en-US" sz="1600" dirty="0" smtClean="0">
                <a:solidFill>
                  <a:schemeClr val="tx1"/>
                </a:solidFill>
                <a:latin typeface="+mn-ea"/>
              </a:rPr>
              <a:t>：</a:t>
            </a:r>
            <a:r>
              <a:rPr lang="en-US" altLang="zh-CN" sz="1600" dirty="0" smtClean="0">
                <a:solidFill>
                  <a:schemeClr val="tx1"/>
                </a:solidFill>
                <a:latin typeface="+mn-ea"/>
              </a:rPr>
              <a:t>add distributed</a:t>
            </a:r>
          </a:p>
          <a:p>
            <a:r>
              <a:rPr lang="en-US" altLang="zh-CN" sz="1600" dirty="0" smtClean="0">
                <a:solidFill>
                  <a:schemeClr val="tx1"/>
                </a:solidFill>
                <a:latin typeface="+mn-ea"/>
              </a:rPr>
              <a:t>	</a:t>
            </a:r>
            <a:r>
              <a:rPr lang="zh-CN" altLang="en-US" sz="1600" dirty="0" smtClean="0">
                <a:solidFill>
                  <a:schemeClr val="tx1"/>
                </a:solidFill>
                <a:latin typeface="+mn-ea"/>
              </a:rPr>
              <a:t>内容</a:t>
            </a:r>
            <a:r>
              <a:rPr lang="en-US" altLang="zh-CN" sz="1600" dirty="0" smtClean="0">
                <a:solidFill>
                  <a:schemeClr val="tx1"/>
                </a:solidFill>
                <a:latin typeface="+mn-ea"/>
              </a:rPr>
              <a:t>:</a:t>
            </a:r>
          </a:p>
          <a:p>
            <a:pPr lvl="0"/>
            <a:r>
              <a:rPr lang="en-US" altLang="zh-CN" sz="1600" dirty="0" smtClean="0">
                <a:solidFill>
                  <a:schemeClr val="tx1"/>
                </a:solidFill>
                <a:latin typeface="+mn-ea"/>
              </a:rPr>
              <a:t>	        </a:t>
            </a:r>
            <a:r>
              <a:rPr kumimoji="0" lang="zh-CN" altLang="zh-CN" sz="1600" b="0" i="0" u="none" strike="noStrike" cap="none" normalizeH="0" baseline="0" dirty="0" smtClean="0">
                <a:ln>
                  <a:noFill/>
                </a:ln>
                <a:solidFill>
                  <a:schemeClr val="tx1"/>
                </a:solidFill>
                <a:effectLst/>
                <a:latin typeface="+mn-ea"/>
                <a:cs typeface="Consolas" panose="020B0609020204030204" pitchFamily="49" charset="0"/>
              </a:rPr>
              <a:t>Git </a:t>
            </a:r>
            <a:r>
              <a:rPr kumimoji="0" lang="zh-CN" altLang="zh-CN" sz="1600" b="1" i="0" u="none" strike="noStrike" cap="none" normalizeH="0" baseline="0" dirty="0" smtClean="0">
                <a:ln>
                  <a:noFill/>
                </a:ln>
                <a:solidFill>
                  <a:schemeClr val="tx1"/>
                </a:solidFill>
                <a:effectLst/>
                <a:latin typeface="+mn-ea"/>
                <a:cs typeface="Consolas" panose="020B0609020204030204" pitchFamily="49" charset="0"/>
              </a:rPr>
              <a:t>is</a:t>
            </a:r>
            <a:r>
              <a:rPr kumimoji="0" lang="zh-CN" altLang="zh-CN" sz="1600" b="0" i="0" u="none" strike="noStrike" cap="none" normalizeH="0" baseline="0" dirty="0" smtClean="0">
                <a:ln>
                  <a:noFill/>
                </a:ln>
                <a:solidFill>
                  <a:schemeClr val="tx1"/>
                </a:solidFill>
                <a:effectLst/>
                <a:latin typeface="+mn-ea"/>
                <a:cs typeface="Consolas" panose="020B0609020204030204" pitchFamily="49" charset="0"/>
              </a:rPr>
              <a:t> a distributed version control system. </a:t>
            </a:r>
            <a:endParaRPr kumimoji="0" lang="en-US" altLang="zh-CN" sz="1600" b="0" i="0" u="none" strike="noStrike" cap="none" normalizeH="0" baseline="0" dirty="0" smtClean="0">
              <a:ln>
                <a:noFill/>
              </a:ln>
              <a:solidFill>
                <a:schemeClr val="tx1"/>
              </a:solidFill>
              <a:effectLst/>
              <a:latin typeface="+mn-ea"/>
              <a:cs typeface="Consolas" panose="020B0609020204030204" pitchFamily="49" charset="0"/>
            </a:endParaRPr>
          </a:p>
          <a:p>
            <a:pPr lvl="0"/>
            <a:r>
              <a:rPr lang="en-US" altLang="zh-CN" sz="1600" dirty="0" smtClean="0">
                <a:solidFill>
                  <a:schemeClr val="tx1"/>
                </a:solidFill>
                <a:latin typeface="+mn-ea"/>
                <a:cs typeface="Consolas" panose="020B0609020204030204" pitchFamily="49" charset="0"/>
              </a:rPr>
              <a:t>	        </a:t>
            </a:r>
            <a:r>
              <a:rPr kumimoji="0" lang="zh-CN" altLang="zh-CN" sz="1600" b="0" i="0" u="none" strike="noStrike" cap="none" normalizeH="0" baseline="0" dirty="0" smtClean="0">
                <a:ln>
                  <a:noFill/>
                </a:ln>
                <a:solidFill>
                  <a:schemeClr val="tx1"/>
                </a:solidFill>
                <a:effectLst/>
                <a:latin typeface="+mn-ea"/>
                <a:cs typeface="Consolas" panose="020B0609020204030204" pitchFamily="49" charset="0"/>
              </a:rPr>
              <a:t>Git </a:t>
            </a:r>
            <a:r>
              <a:rPr kumimoji="0" lang="zh-CN" altLang="zh-CN" sz="1600" b="1" i="0" u="none" strike="noStrike" cap="none" normalizeH="0" baseline="0" dirty="0" smtClean="0">
                <a:ln>
                  <a:noFill/>
                </a:ln>
                <a:solidFill>
                  <a:schemeClr val="tx1"/>
                </a:solidFill>
                <a:effectLst/>
                <a:latin typeface="+mn-ea"/>
                <a:cs typeface="Consolas" panose="020B0609020204030204" pitchFamily="49" charset="0"/>
              </a:rPr>
              <a:t>is</a:t>
            </a:r>
            <a:r>
              <a:rPr kumimoji="0" lang="zh-CN" altLang="zh-CN" sz="1600" b="0" i="0" u="none" strike="noStrike" cap="none" normalizeH="0" baseline="0" dirty="0" smtClean="0">
                <a:ln>
                  <a:noFill/>
                </a:ln>
                <a:solidFill>
                  <a:schemeClr val="tx1"/>
                </a:solidFill>
                <a:effectLst/>
                <a:latin typeface="+mn-ea"/>
                <a:cs typeface="Consolas" panose="020B0609020204030204" pitchFamily="49" charset="0"/>
              </a:rPr>
              <a:t> free software. </a:t>
            </a:r>
            <a:endParaRPr kumimoji="0" lang="en-US" altLang="zh-CN" sz="1600" b="0" i="0" u="none" strike="noStrike" cap="none" normalizeH="0" baseline="0" dirty="0" smtClean="0">
              <a:ln>
                <a:noFill/>
              </a:ln>
              <a:solidFill>
                <a:schemeClr val="tx1"/>
              </a:solidFill>
              <a:effectLst/>
              <a:latin typeface="+mn-ea"/>
              <a:cs typeface="Consolas" panose="020B0609020204030204" pitchFamily="49" charset="0"/>
            </a:endParaRPr>
          </a:p>
          <a:p>
            <a:pPr lvl="0"/>
            <a:r>
              <a:rPr lang="zh-CN" altLang="en-US" sz="1600" dirty="0" smtClean="0">
                <a:solidFill>
                  <a:schemeClr val="tx1"/>
                </a:solidFill>
                <a:latin typeface="+mn-ea"/>
              </a:rPr>
              <a:t>版本</a:t>
            </a:r>
            <a:r>
              <a:rPr lang="en-US" altLang="zh-CN" sz="1600" dirty="0" smtClean="0">
                <a:solidFill>
                  <a:schemeClr val="tx1"/>
                </a:solidFill>
                <a:latin typeface="+mn-ea"/>
              </a:rPr>
              <a:t>3</a:t>
            </a:r>
            <a:r>
              <a:rPr lang="zh-CN" altLang="en-US" sz="1600" dirty="0" smtClean="0">
                <a:solidFill>
                  <a:schemeClr val="tx1"/>
                </a:solidFill>
                <a:latin typeface="+mn-ea"/>
              </a:rPr>
              <a:t>：</a:t>
            </a:r>
            <a:r>
              <a:rPr lang="en-US" altLang="zh-CN" sz="1600" dirty="0" smtClean="0">
                <a:solidFill>
                  <a:schemeClr val="tx1"/>
                </a:solidFill>
                <a:latin typeface="+mn-ea"/>
              </a:rPr>
              <a:t>append GPL</a:t>
            </a:r>
          </a:p>
          <a:p>
            <a:pPr lvl="0"/>
            <a:r>
              <a:rPr kumimoji="0" lang="en-US" altLang="zh-CN" sz="1600" b="0" i="0" u="none" strike="noStrike" cap="none" normalizeH="0" baseline="0" dirty="0" smtClean="0">
                <a:ln>
                  <a:noFill/>
                </a:ln>
                <a:solidFill>
                  <a:schemeClr val="tx1"/>
                </a:solidFill>
                <a:effectLst/>
                <a:latin typeface="+mn-ea"/>
              </a:rPr>
              <a:t>	</a:t>
            </a:r>
            <a:r>
              <a:rPr kumimoji="0" lang="zh-CN" altLang="en-US" sz="1600" b="0" i="0" u="none" strike="noStrike" cap="none" normalizeH="0" baseline="0" dirty="0" smtClean="0">
                <a:ln>
                  <a:noFill/>
                </a:ln>
                <a:solidFill>
                  <a:schemeClr val="tx1"/>
                </a:solidFill>
                <a:effectLst/>
                <a:latin typeface="+mn-ea"/>
              </a:rPr>
              <a:t>内容</a:t>
            </a:r>
            <a:r>
              <a:rPr kumimoji="0" lang="en-US" altLang="zh-CN" sz="1600" b="0" i="0" u="none" strike="noStrike" cap="none" normalizeH="0" baseline="0" dirty="0" smtClean="0">
                <a:ln>
                  <a:noFill/>
                </a:ln>
                <a:solidFill>
                  <a:schemeClr val="tx1"/>
                </a:solidFill>
                <a:effectLst/>
                <a:latin typeface="+mn-ea"/>
              </a:rPr>
              <a:t>:</a:t>
            </a:r>
          </a:p>
          <a:p>
            <a:r>
              <a:rPr lang="en-US" altLang="zh-CN" sz="1600" dirty="0" smtClean="0">
                <a:solidFill>
                  <a:schemeClr val="tx1"/>
                </a:solidFill>
                <a:latin typeface="+mn-ea"/>
              </a:rPr>
              <a:t> 	       </a:t>
            </a:r>
            <a:r>
              <a:rPr lang="zh-CN" altLang="zh-CN" sz="1600" dirty="0" smtClean="0">
                <a:solidFill>
                  <a:schemeClr val="tx1"/>
                </a:solidFill>
                <a:latin typeface="+mn-ea"/>
                <a:cs typeface="Consolas" panose="020B0609020204030204" pitchFamily="49" charset="0"/>
              </a:rPr>
              <a:t>Git is a distributed version control system. </a:t>
            </a:r>
            <a:endParaRPr lang="en-US" altLang="zh-CN" sz="1600" dirty="0" smtClean="0">
              <a:solidFill>
                <a:schemeClr val="tx1"/>
              </a:solidFill>
              <a:latin typeface="+mn-ea"/>
              <a:cs typeface="Consolas" panose="020B0609020204030204" pitchFamily="49" charset="0"/>
            </a:endParaRPr>
          </a:p>
          <a:p>
            <a:r>
              <a:rPr lang="en-US" altLang="zh-CN" sz="1600" dirty="0" smtClean="0">
                <a:solidFill>
                  <a:schemeClr val="tx1"/>
                </a:solidFill>
                <a:latin typeface="+mn-ea"/>
                <a:cs typeface="Consolas" panose="020B0609020204030204" pitchFamily="49" charset="0"/>
              </a:rPr>
              <a:t>	       </a:t>
            </a:r>
            <a:r>
              <a:rPr lang="zh-CN" altLang="zh-CN" sz="1600" dirty="0" smtClean="0">
                <a:solidFill>
                  <a:schemeClr val="tx1"/>
                </a:solidFill>
                <a:latin typeface="+mn-ea"/>
                <a:cs typeface="Consolas" panose="020B0609020204030204" pitchFamily="49" charset="0"/>
              </a:rPr>
              <a:t>Git is free software distributed under the GPL. </a:t>
            </a:r>
            <a:endParaRPr kumimoji="0" lang="en-US" altLang="zh-CN" sz="1600" b="0" i="0" u="none" strike="noStrike" cap="none" normalizeH="0" baseline="0" dirty="0" smtClean="0">
              <a:ln>
                <a:noFill/>
              </a:ln>
              <a:solidFill>
                <a:schemeClr val="tx1"/>
              </a:solidFill>
              <a:effectLst/>
              <a:latin typeface="+mn-ea"/>
            </a:endParaRPr>
          </a:p>
        </p:txBody>
      </p:sp>
      <p:sp>
        <p:nvSpPr>
          <p:cNvPr id="5" name="Rectangle 3"/>
          <p:cNvSpPr>
            <a:spLocks noChangeArrowheads="1"/>
          </p:cNvSpPr>
          <p:nvPr/>
        </p:nvSpPr>
        <p:spPr bwMode="auto">
          <a:xfrm>
            <a:off x="530352" y="-44509"/>
            <a:ext cx="65" cy="54621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33308" rIns="0"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0" y="-44509"/>
            <a:ext cx="65" cy="54621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33308" rIns="0"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877536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85282" y="244460"/>
            <a:ext cx="1814920" cy="400110"/>
          </a:xfrm>
          <a:prstGeom prst="rect">
            <a:avLst/>
          </a:prstGeom>
        </p:spPr>
        <p:txBody>
          <a:bodyPr wrap="none">
            <a:spAutoFit/>
          </a:bodyPr>
          <a:lstStyle/>
          <a:p>
            <a:r>
              <a:rPr lang="zh-CN" altLang="en-US" sz="2000" dirty="0">
                <a:latin typeface="+mn-ea"/>
              </a:rPr>
              <a:t>搭建</a:t>
            </a:r>
            <a:r>
              <a:rPr lang="en-US" altLang="zh-CN" sz="2000" dirty="0" err="1">
                <a:latin typeface="+mn-ea"/>
              </a:rPr>
              <a:t>Git</a:t>
            </a:r>
            <a:r>
              <a:rPr lang="zh-CN" altLang="en-US" sz="2000" dirty="0">
                <a:latin typeface="+mn-ea"/>
              </a:rPr>
              <a:t>服务器</a:t>
            </a:r>
          </a:p>
        </p:txBody>
      </p:sp>
      <p:sp>
        <p:nvSpPr>
          <p:cNvPr id="3" name="矩形 2"/>
          <p:cNvSpPr/>
          <p:nvPr/>
        </p:nvSpPr>
        <p:spPr>
          <a:xfrm>
            <a:off x="1138989" y="644570"/>
            <a:ext cx="9144000" cy="5355312"/>
          </a:xfrm>
          <a:prstGeom prst="rect">
            <a:avLst/>
          </a:prstGeom>
        </p:spPr>
        <p:txBody>
          <a:bodyPr wrap="square">
            <a:spAutoFit/>
          </a:bodyPr>
          <a:lstStyle/>
          <a:p>
            <a:r>
              <a:rPr lang="zh-CN" altLang="en-US" dirty="0"/>
              <a:t>在远程仓库一节中，我们讲了远程仓库实际上和本地仓库没啥不同，纯粹为了</a:t>
            </a:r>
            <a:r>
              <a:rPr lang="en-US" altLang="zh-CN" dirty="0"/>
              <a:t>7x24</a:t>
            </a:r>
            <a:r>
              <a:rPr lang="zh-CN" altLang="en-US" dirty="0"/>
              <a:t>小时开机并交换大家的修改。</a:t>
            </a:r>
          </a:p>
          <a:p>
            <a:endParaRPr lang="zh-CN" altLang="en-US" dirty="0"/>
          </a:p>
          <a:p>
            <a:r>
              <a:rPr lang="en-US" altLang="zh-CN" dirty="0" err="1"/>
              <a:t>GitHub</a:t>
            </a:r>
            <a:r>
              <a:rPr lang="zh-CN" altLang="en-US" dirty="0"/>
              <a:t>就是一个免费托管开源代码的远程仓库。但是对于某些视源代码如生命的商业公司来说，既不想公开源代码，又舍不得给</a:t>
            </a:r>
            <a:r>
              <a:rPr lang="en-US" altLang="zh-CN" dirty="0" err="1"/>
              <a:t>GitHub</a:t>
            </a:r>
            <a:r>
              <a:rPr lang="zh-CN" altLang="en-US" dirty="0"/>
              <a:t>交保护费，那就只能自己搭建一台</a:t>
            </a:r>
            <a:r>
              <a:rPr lang="en-US" altLang="zh-CN" dirty="0" err="1"/>
              <a:t>Git</a:t>
            </a:r>
            <a:r>
              <a:rPr lang="zh-CN" altLang="en-US" dirty="0"/>
              <a:t>服务器作为私有仓库使用。</a:t>
            </a:r>
          </a:p>
          <a:p>
            <a:endParaRPr lang="zh-CN" altLang="en-US" dirty="0"/>
          </a:p>
          <a:p>
            <a:r>
              <a:rPr lang="zh-CN" altLang="en-US" dirty="0"/>
              <a:t>搭建</a:t>
            </a:r>
            <a:r>
              <a:rPr lang="en-US" altLang="zh-CN" dirty="0" err="1"/>
              <a:t>Git</a:t>
            </a:r>
            <a:r>
              <a:rPr lang="zh-CN" altLang="en-US" dirty="0"/>
              <a:t>服务器需要准备一台运行</a:t>
            </a:r>
            <a:r>
              <a:rPr lang="en-US" altLang="zh-CN" dirty="0"/>
              <a:t>Linux</a:t>
            </a:r>
            <a:r>
              <a:rPr lang="zh-CN" altLang="en-US" dirty="0"/>
              <a:t>的机器，强烈推荐用</a:t>
            </a:r>
            <a:r>
              <a:rPr lang="en-US" altLang="zh-CN" dirty="0"/>
              <a:t>Ubuntu</a:t>
            </a:r>
            <a:r>
              <a:rPr lang="zh-CN" altLang="en-US" dirty="0"/>
              <a:t>或</a:t>
            </a:r>
            <a:r>
              <a:rPr lang="en-US" altLang="zh-CN" dirty="0" err="1"/>
              <a:t>Debian</a:t>
            </a:r>
            <a:r>
              <a:rPr lang="zh-CN" altLang="en-US" dirty="0"/>
              <a:t>，这样，通过几条简单的</a:t>
            </a:r>
            <a:r>
              <a:rPr lang="en-US" altLang="zh-CN" dirty="0"/>
              <a:t>apt</a:t>
            </a:r>
            <a:r>
              <a:rPr lang="zh-CN" altLang="en-US" dirty="0"/>
              <a:t>命令就可以完成安装。</a:t>
            </a:r>
          </a:p>
          <a:p>
            <a:endParaRPr lang="zh-CN" altLang="en-US" dirty="0"/>
          </a:p>
          <a:p>
            <a:r>
              <a:rPr lang="zh-CN" altLang="en-US" dirty="0"/>
              <a:t>假设你已经有</a:t>
            </a:r>
            <a:r>
              <a:rPr lang="en-US" altLang="zh-CN" dirty="0" err="1"/>
              <a:t>sudo</a:t>
            </a:r>
            <a:r>
              <a:rPr lang="zh-CN" altLang="en-US" dirty="0"/>
              <a:t>权限的用户账号，下面，正式开始安装。</a:t>
            </a:r>
          </a:p>
          <a:p>
            <a:endParaRPr lang="zh-CN" altLang="en-US" dirty="0"/>
          </a:p>
          <a:p>
            <a:r>
              <a:rPr lang="zh-CN" altLang="en-US" dirty="0"/>
              <a:t>第一步，安装</a:t>
            </a:r>
            <a:r>
              <a:rPr lang="en-US" altLang="zh-CN" dirty="0" err="1"/>
              <a:t>git</a:t>
            </a:r>
            <a:r>
              <a:rPr lang="zh-CN" altLang="en-US" dirty="0" smtClean="0"/>
              <a:t>：</a:t>
            </a:r>
            <a:endParaRPr lang="en-US" altLang="zh-CN" dirty="0" smtClean="0"/>
          </a:p>
          <a:p>
            <a:r>
              <a:rPr lang="en-US" altLang="zh-CN" dirty="0" smtClean="0"/>
              <a:t>	</a:t>
            </a:r>
            <a:r>
              <a:rPr lang="en-US" altLang="zh-CN" dirty="0">
                <a:solidFill>
                  <a:srgbClr val="008080"/>
                </a:solidFill>
                <a:latin typeface="+mn-ea"/>
                <a:cs typeface="Consolas" panose="020B0609020204030204" pitchFamily="49" charset="0"/>
              </a:rPr>
              <a:t>$</a:t>
            </a:r>
            <a:r>
              <a:rPr lang="en-US" altLang="zh-CN" dirty="0" smtClean="0"/>
              <a:t> </a:t>
            </a:r>
            <a:r>
              <a:rPr lang="en-US" altLang="zh-CN" sz="1600" dirty="0" err="1">
                <a:solidFill>
                  <a:schemeClr val="accent1"/>
                </a:solidFill>
                <a:latin typeface="+mn-ea"/>
              </a:rPr>
              <a:t>sudo</a:t>
            </a:r>
            <a:r>
              <a:rPr lang="en-US" altLang="zh-CN" sz="1600" dirty="0">
                <a:solidFill>
                  <a:schemeClr val="accent1"/>
                </a:solidFill>
                <a:latin typeface="+mn-ea"/>
              </a:rPr>
              <a:t> apt-get install </a:t>
            </a:r>
            <a:r>
              <a:rPr lang="en-US" altLang="zh-CN" sz="1600" dirty="0" err="1">
                <a:solidFill>
                  <a:schemeClr val="accent1"/>
                </a:solidFill>
                <a:latin typeface="+mn-ea"/>
              </a:rPr>
              <a:t>git</a:t>
            </a:r>
            <a:endParaRPr lang="en-US" altLang="zh-CN" sz="1600" dirty="0">
              <a:solidFill>
                <a:schemeClr val="accent1"/>
              </a:solidFill>
              <a:latin typeface="+mn-ea"/>
            </a:endParaRPr>
          </a:p>
          <a:p>
            <a:r>
              <a:rPr lang="zh-CN" altLang="en-US" dirty="0"/>
              <a:t>第二步，创建一个</a:t>
            </a:r>
            <a:r>
              <a:rPr lang="en-US" altLang="zh-CN" dirty="0" err="1"/>
              <a:t>git</a:t>
            </a:r>
            <a:r>
              <a:rPr lang="zh-CN" altLang="en-US" dirty="0"/>
              <a:t>用户，用来运行</a:t>
            </a:r>
            <a:r>
              <a:rPr lang="en-US" altLang="zh-CN" dirty="0" err="1"/>
              <a:t>git</a:t>
            </a:r>
            <a:r>
              <a:rPr lang="zh-CN" altLang="en-US" dirty="0"/>
              <a:t>服务：</a:t>
            </a:r>
            <a:endParaRPr lang="en-US" altLang="zh-CN" dirty="0" smtClean="0"/>
          </a:p>
          <a:p>
            <a:r>
              <a:rPr lang="en-US" altLang="zh-CN" dirty="0" smtClean="0"/>
              <a:t>	</a:t>
            </a:r>
            <a:r>
              <a:rPr lang="en-US" altLang="zh-CN" dirty="0">
                <a:solidFill>
                  <a:srgbClr val="008080"/>
                </a:solidFill>
                <a:latin typeface="+mn-ea"/>
                <a:cs typeface="Consolas" panose="020B0609020204030204" pitchFamily="49" charset="0"/>
              </a:rPr>
              <a:t>$</a:t>
            </a:r>
            <a:r>
              <a:rPr lang="en-US" altLang="zh-CN" dirty="0" smtClean="0"/>
              <a:t> </a:t>
            </a:r>
            <a:r>
              <a:rPr lang="en-US" altLang="zh-CN" sz="1600" dirty="0" err="1">
                <a:solidFill>
                  <a:schemeClr val="accent1"/>
                </a:solidFill>
                <a:latin typeface="+mn-ea"/>
              </a:rPr>
              <a:t>sudo</a:t>
            </a:r>
            <a:r>
              <a:rPr lang="en-US" altLang="zh-CN" sz="1600" dirty="0">
                <a:solidFill>
                  <a:schemeClr val="accent1"/>
                </a:solidFill>
                <a:latin typeface="+mn-ea"/>
              </a:rPr>
              <a:t> </a:t>
            </a:r>
            <a:r>
              <a:rPr lang="en-US" altLang="zh-CN" sz="1600" dirty="0" err="1">
                <a:solidFill>
                  <a:schemeClr val="accent1"/>
                </a:solidFill>
                <a:latin typeface="+mn-ea"/>
              </a:rPr>
              <a:t>adduser</a:t>
            </a:r>
            <a:r>
              <a:rPr lang="en-US" altLang="zh-CN" sz="1600" dirty="0">
                <a:solidFill>
                  <a:schemeClr val="accent1"/>
                </a:solidFill>
                <a:latin typeface="+mn-ea"/>
              </a:rPr>
              <a:t> </a:t>
            </a:r>
            <a:r>
              <a:rPr lang="en-US" altLang="zh-CN" sz="1600" dirty="0" err="1">
                <a:solidFill>
                  <a:schemeClr val="accent1"/>
                </a:solidFill>
                <a:latin typeface="+mn-ea"/>
              </a:rPr>
              <a:t>git</a:t>
            </a:r>
            <a:endParaRPr lang="en-US" altLang="zh-CN" sz="1600" dirty="0">
              <a:solidFill>
                <a:schemeClr val="accent1"/>
              </a:solidFill>
              <a:latin typeface="+mn-ea"/>
            </a:endParaRPr>
          </a:p>
          <a:p>
            <a:r>
              <a:rPr lang="zh-CN" altLang="en-US" dirty="0"/>
              <a:t>第三步，创建证书登录</a:t>
            </a:r>
            <a:r>
              <a:rPr lang="zh-CN" altLang="en-US" dirty="0" smtClean="0"/>
              <a:t>：</a:t>
            </a:r>
            <a:endParaRPr lang="zh-CN" altLang="en-US" dirty="0"/>
          </a:p>
          <a:p>
            <a:r>
              <a:rPr lang="zh-CN" altLang="en-US" dirty="0"/>
              <a:t>收集所有需要登录的用户的公钥，就是他们自己的</a:t>
            </a:r>
            <a:r>
              <a:rPr lang="en-US" altLang="zh-CN" dirty="0"/>
              <a:t>id_rsa.pub</a:t>
            </a:r>
            <a:r>
              <a:rPr lang="zh-CN" altLang="en-US" dirty="0"/>
              <a:t>文件，把所有公钥导入到</a:t>
            </a:r>
            <a:r>
              <a:rPr lang="en-US" altLang="zh-CN" dirty="0"/>
              <a:t>/home/</a:t>
            </a:r>
            <a:r>
              <a:rPr lang="en-US" altLang="zh-CN" dirty="0" err="1"/>
              <a:t>git</a:t>
            </a:r>
            <a:r>
              <a:rPr lang="en-US" altLang="zh-CN" dirty="0"/>
              <a:t>/.</a:t>
            </a:r>
            <a:r>
              <a:rPr lang="en-US" altLang="zh-CN" dirty="0" err="1"/>
              <a:t>ssh</a:t>
            </a:r>
            <a:r>
              <a:rPr lang="en-US" altLang="zh-CN" dirty="0"/>
              <a:t>/</a:t>
            </a:r>
            <a:r>
              <a:rPr lang="en-US" altLang="zh-CN" dirty="0" err="1"/>
              <a:t>authorized_keys</a:t>
            </a:r>
            <a:r>
              <a:rPr lang="zh-CN" altLang="en-US" dirty="0"/>
              <a:t>文件里，一行一个</a:t>
            </a:r>
            <a:r>
              <a:rPr lang="zh-CN" altLang="en-US" dirty="0" smtClean="0"/>
              <a:t>。</a:t>
            </a:r>
            <a:endParaRPr lang="zh-CN" altLang="en-US" dirty="0"/>
          </a:p>
        </p:txBody>
      </p:sp>
    </p:spTree>
    <p:extLst>
      <p:ext uri="{BB962C8B-B14F-4D97-AF65-F5344CB8AC3E}">
        <p14:creationId xmlns:p14="http://schemas.microsoft.com/office/powerpoint/2010/main" val="40351605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21893" y="400597"/>
            <a:ext cx="9769643" cy="5355312"/>
          </a:xfrm>
          <a:prstGeom prst="rect">
            <a:avLst/>
          </a:prstGeom>
        </p:spPr>
        <p:txBody>
          <a:bodyPr wrap="square">
            <a:spAutoFit/>
          </a:bodyPr>
          <a:lstStyle/>
          <a:p>
            <a:r>
              <a:rPr lang="zh-CN" altLang="en-US" dirty="0">
                <a:latin typeface="+mn-ea"/>
              </a:rPr>
              <a:t>第四步，初始化</a:t>
            </a:r>
            <a:r>
              <a:rPr lang="en-US" altLang="zh-CN" dirty="0" err="1">
                <a:latin typeface="+mn-ea"/>
              </a:rPr>
              <a:t>Git</a:t>
            </a:r>
            <a:r>
              <a:rPr lang="zh-CN" altLang="en-US" dirty="0">
                <a:latin typeface="+mn-ea"/>
              </a:rPr>
              <a:t>仓库：</a:t>
            </a:r>
          </a:p>
          <a:p>
            <a:r>
              <a:rPr lang="zh-CN" altLang="en-US" dirty="0">
                <a:latin typeface="+mn-ea"/>
              </a:rPr>
              <a:t>先选定一个目录作为</a:t>
            </a:r>
            <a:r>
              <a:rPr lang="en-US" altLang="zh-CN" dirty="0" err="1">
                <a:latin typeface="+mn-ea"/>
              </a:rPr>
              <a:t>Git</a:t>
            </a:r>
            <a:r>
              <a:rPr lang="zh-CN" altLang="en-US" dirty="0">
                <a:latin typeface="+mn-ea"/>
              </a:rPr>
              <a:t>仓库，假定是</a:t>
            </a:r>
            <a:r>
              <a:rPr lang="en-US" altLang="zh-CN" dirty="0">
                <a:latin typeface="+mn-ea"/>
              </a:rPr>
              <a:t>/</a:t>
            </a:r>
            <a:r>
              <a:rPr lang="en-US" altLang="zh-CN" dirty="0" err="1">
                <a:latin typeface="+mn-ea"/>
              </a:rPr>
              <a:t>srv</a:t>
            </a:r>
            <a:r>
              <a:rPr lang="en-US" altLang="zh-CN" dirty="0">
                <a:latin typeface="+mn-ea"/>
              </a:rPr>
              <a:t>/</a:t>
            </a:r>
            <a:r>
              <a:rPr lang="en-US" altLang="zh-CN" dirty="0" err="1">
                <a:latin typeface="+mn-ea"/>
              </a:rPr>
              <a:t>sample.git</a:t>
            </a:r>
            <a:r>
              <a:rPr lang="zh-CN" altLang="en-US" dirty="0">
                <a:latin typeface="+mn-ea"/>
              </a:rPr>
              <a:t>，在</a:t>
            </a:r>
            <a:r>
              <a:rPr lang="en-US" altLang="zh-CN" dirty="0">
                <a:latin typeface="+mn-ea"/>
              </a:rPr>
              <a:t>/</a:t>
            </a:r>
            <a:r>
              <a:rPr lang="en-US" altLang="zh-CN" dirty="0" err="1">
                <a:latin typeface="+mn-ea"/>
              </a:rPr>
              <a:t>srv</a:t>
            </a:r>
            <a:r>
              <a:rPr lang="zh-CN" altLang="en-US" dirty="0">
                <a:latin typeface="+mn-ea"/>
              </a:rPr>
              <a:t>目录下输入命令</a:t>
            </a:r>
            <a:r>
              <a:rPr lang="zh-CN" altLang="en-US" dirty="0" smtClean="0">
                <a:latin typeface="+mn-ea"/>
              </a:rPr>
              <a:t>：</a:t>
            </a:r>
            <a:endParaRPr lang="en-US" altLang="zh-CN" dirty="0" smtClean="0">
              <a:latin typeface="+mn-ea"/>
            </a:endParaRPr>
          </a:p>
          <a:p>
            <a:r>
              <a:rPr lang="en-US" altLang="zh-CN" dirty="0" smtClean="0">
                <a:latin typeface="+mn-ea"/>
              </a:rPr>
              <a:t>	</a:t>
            </a:r>
            <a:r>
              <a:rPr lang="en-US" altLang="zh-CN" dirty="0">
                <a:solidFill>
                  <a:srgbClr val="008080"/>
                </a:solidFill>
                <a:latin typeface="+mn-ea"/>
                <a:cs typeface="Consolas" panose="020B0609020204030204" pitchFamily="49" charset="0"/>
              </a:rPr>
              <a:t>$</a:t>
            </a:r>
            <a:r>
              <a:rPr lang="en-US" altLang="zh-CN" dirty="0" smtClean="0">
                <a:latin typeface="+mn-ea"/>
              </a:rPr>
              <a:t> </a:t>
            </a:r>
            <a:r>
              <a:rPr lang="en-US" altLang="zh-CN" sz="1600" dirty="0" err="1">
                <a:solidFill>
                  <a:schemeClr val="accent1"/>
                </a:solidFill>
                <a:latin typeface="+mn-ea"/>
              </a:rPr>
              <a:t>sudo</a:t>
            </a:r>
            <a:r>
              <a:rPr lang="en-US" altLang="zh-CN" sz="1600" dirty="0">
                <a:solidFill>
                  <a:schemeClr val="accent1"/>
                </a:solidFill>
                <a:latin typeface="+mn-ea"/>
              </a:rPr>
              <a:t> </a:t>
            </a:r>
            <a:r>
              <a:rPr lang="en-US" altLang="zh-CN" sz="1600" dirty="0" err="1">
                <a:solidFill>
                  <a:schemeClr val="accent1"/>
                </a:solidFill>
                <a:latin typeface="+mn-ea"/>
              </a:rPr>
              <a:t>git</a:t>
            </a:r>
            <a:r>
              <a:rPr lang="en-US" altLang="zh-CN" sz="1600" dirty="0">
                <a:solidFill>
                  <a:schemeClr val="accent1"/>
                </a:solidFill>
                <a:latin typeface="+mn-ea"/>
              </a:rPr>
              <a:t> </a:t>
            </a:r>
            <a:r>
              <a:rPr lang="en-US" altLang="zh-CN" sz="1600" dirty="0" err="1">
                <a:solidFill>
                  <a:schemeClr val="accent1"/>
                </a:solidFill>
                <a:latin typeface="+mn-ea"/>
              </a:rPr>
              <a:t>init</a:t>
            </a:r>
            <a:r>
              <a:rPr lang="en-US" altLang="zh-CN" sz="1600" dirty="0">
                <a:solidFill>
                  <a:schemeClr val="accent1"/>
                </a:solidFill>
                <a:latin typeface="+mn-ea"/>
              </a:rPr>
              <a:t> --bare</a:t>
            </a:r>
            <a:r>
              <a:rPr lang="en-US" altLang="zh-CN" dirty="0">
                <a:latin typeface="+mn-ea"/>
              </a:rPr>
              <a:t> </a:t>
            </a:r>
            <a:r>
              <a:rPr lang="en-US" altLang="zh-CN" dirty="0" err="1">
                <a:latin typeface="+mn-ea"/>
              </a:rPr>
              <a:t>sample.git</a:t>
            </a:r>
            <a:endParaRPr lang="en-US" altLang="zh-CN" dirty="0">
              <a:latin typeface="+mn-ea"/>
            </a:endParaRPr>
          </a:p>
          <a:p>
            <a:r>
              <a:rPr lang="en-US" altLang="zh-CN" dirty="0" err="1">
                <a:latin typeface="+mn-ea"/>
              </a:rPr>
              <a:t>Git</a:t>
            </a:r>
            <a:r>
              <a:rPr lang="zh-CN" altLang="en-US" dirty="0">
                <a:latin typeface="+mn-ea"/>
              </a:rPr>
              <a:t>就会创建一个裸仓库，裸仓库没有工作区，因为服务器上的</a:t>
            </a:r>
            <a:r>
              <a:rPr lang="en-US" altLang="zh-CN" dirty="0" err="1">
                <a:latin typeface="+mn-ea"/>
              </a:rPr>
              <a:t>Git</a:t>
            </a:r>
            <a:r>
              <a:rPr lang="zh-CN" altLang="en-US" dirty="0">
                <a:latin typeface="+mn-ea"/>
              </a:rPr>
              <a:t>仓库纯粹是为了共享，所以不让用户直接登录到服务器上去改工作区，并且服务器上的</a:t>
            </a:r>
            <a:r>
              <a:rPr lang="en-US" altLang="zh-CN" dirty="0" err="1">
                <a:latin typeface="+mn-ea"/>
              </a:rPr>
              <a:t>Git</a:t>
            </a:r>
            <a:r>
              <a:rPr lang="zh-CN" altLang="en-US" dirty="0">
                <a:latin typeface="+mn-ea"/>
              </a:rPr>
              <a:t>仓库通常都以</a:t>
            </a:r>
            <a:r>
              <a:rPr lang="en-US" altLang="zh-CN" dirty="0">
                <a:latin typeface="+mn-ea"/>
              </a:rPr>
              <a:t>.</a:t>
            </a:r>
            <a:r>
              <a:rPr lang="en-US" altLang="zh-CN" dirty="0" err="1">
                <a:latin typeface="+mn-ea"/>
              </a:rPr>
              <a:t>git</a:t>
            </a:r>
            <a:r>
              <a:rPr lang="zh-CN" altLang="en-US" dirty="0">
                <a:latin typeface="+mn-ea"/>
              </a:rPr>
              <a:t>结尾。然后，把</a:t>
            </a:r>
            <a:r>
              <a:rPr lang="en-US" altLang="zh-CN" dirty="0">
                <a:latin typeface="+mn-ea"/>
              </a:rPr>
              <a:t>owner</a:t>
            </a:r>
            <a:r>
              <a:rPr lang="zh-CN" altLang="en-US" dirty="0">
                <a:latin typeface="+mn-ea"/>
              </a:rPr>
              <a:t>改为</a:t>
            </a:r>
            <a:r>
              <a:rPr lang="en-US" altLang="zh-CN" dirty="0" err="1">
                <a:latin typeface="+mn-ea"/>
              </a:rPr>
              <a:t>git</a:t>
            </a:r>
            <a:r>
              <a:rPr lang="zh-CN" altLang="en-US" dirty="0">
                <a:latin typeface="+mn-ea"/>
              </a:rPr>
              <a:t>：</a:t>
            </a:r>
            <a:endParaRPr lang="en-US" altLang="zh-CN" dirty="0" smtClean="0">
              <a:latin typeface="+mn-ea"/>
            </a:endParaRPr>
          </a:p>
          <a:p>
            <a:r>
              <a:rPr lang="en-US" altLang="zh-CN" dirty="0" smtClean="0">
                <a:latin typeface="+mn-ea"/>
              </a:rPr>
              <a:t>	</a:t>
            </a:r>
            <a:r>
              <a:rPr lang="en-US" altLang="zh-CN" dirty="0">
                <a:solidFill>
                  <a:srgbClr val="008080"/>
                </a:solidFill>
                <a:latin typeface="+mn-ea"/>
                <a:cs typeface="Consolas" panose="020B0609020204030204" pitchFamily="49" charset="0"/>
              </a:rPr>
              <a:t>$</a:t>
            </a:r>
            <a:r>
              <a:rPr lang="en-US" altLang="zh-CN" dirty="0" smtClean="0">
                <a:latin typeface="+mn-ea"/>
              </a:rPr>
              <a:t> </a:t>
            </a:r>
            <a:r>
              <a:rPr lang="en-US" altLang="zh-CN" sz="1600" dirty="0" err="1">
                <a:solidFill>
                  <a:schemeClr val="accent1"/>
                </a:solidFill>
                <a:latin typeface="+mn-ea"/>
              </a:rPr>
              <a:t>sudo</a:t>
            </a:r>
            <a:r>
              <a:rPr lang="en-US" altLang="zh-CN" sz="1600" dirty="0">
                <a:solidFill>
                  <a:schemeClr val="accent1"/>
                </a:solidFill>
                <a:latin typeface="+mn-ea"/>
              </a:rPr>
              <a:t> </a:t>
            </a:r>
            <a:r>
              <a:rPr lang="en-US" altLang="zh-CN" sz="1600" dirty="0" err="1">
                <a:solidFill>
                  <a:schemeClr val="accent1"/>
                </a:solidFill>
                <a:latin typeface="+mn-ea"/>
              </a:rPr>
              <a:t>chown</a:t>
            </a:r>
            <a:r>
              <a:rPr lang="en-US" altLang="zh-CN" sz="1600" dirty="0">
                <a:solidFill>
                  <a:schemeClr val="accent1"/>
                </a:solidFill>
                <a:latin typeface="+mn-ea"/>
              </a:rPr>
              <a:t> -R </a:t>
            </a:r>
            <a:r>
              <a:rPr lang="en-US" altLang="zh-CN" dirty="0" err="1">
                <a:latin typeface="+mn-ea"/>
              </a:rPr>
              <a:t>git:git</a:t>
            </a:r>
            <a:r>
              <a:rPr lang="en-US" altLang="zh-CN" dirty="0">
                <a:latin typeface="+mn-ea"/>
              </a:rPr>
              <a:t> </a:t>
            </a:r>
            <a:r>
              <a:rPr lang="en-US" altLang="zh-CN" dirty="0" err="1">
                <a:latin typeface="+mn-ea"/>
              </a:rPr>
              <a:t>sample.git</a:t>
            </a:r>
            <a:endParaRPr lang="en-US" altLang="zh-CN" dirty="0">
              <a:latin typeface="+mn-ea"/>
            </a:endParaRPr>
          </a:p>
          <a:p>
            <a:r>
              <a:rPr lang="zh-CN" altLang="en-US" dirty="0">
                <a:latin typeface="+mn-ea"/>
              </a:rPr>
              <a:t>第五步，禁用</a:t>
            </a:r>
            <a:r>
              <a:rPr lang="en-US" altLang="zh-CN" dirty="0">
                <a:latin typeface="+mn-ea"/>
              </a:rPr>
              <a:t>shell</a:t>
            </a:r>
            <a:r>
              <a:rPr lang="zh-CN" altLang="en-US" dirty="0">
                <a:latin typeface="+mn-ea"/>
              </a:rPr>
              <a:t>登录</a:t>
            </a:r>
            <a:r>
              <a:rPr lang="zh-CN" altLang="en-US" dirty="0" smtClean="0">
                <a:latin typeface="+mn-ea"/>
              </a:rPr>
              <a:t>：</a:t>
            </a:r>
            <a:endParaRPr lang="zh-CN" altLang="en-US" dirty="0">
              <a:latin typeface="+mn-ea"/>
            </a:endParaRPr>
          </a:p>
          <a:p>
            <a:r>
              <a:rPr lang="zh-CN" altLang="en-US" dirty="0">
                <a:latin typeface="+mn-ea"/>
              </a:rPr>
              <a:t>出于安全考虑，第二步创建的</a:t>
            </a:r>
            <a:r>
              <a:rPr lang="en-US" altLang="zh-CN" dirty="0" err="1">
                <a:latin typeface="+mn-ea"/>
              </a:rPr>
              <a:t>git</a:t>
            </a:r>
            <a:r>
              <a:rPr lang="zh-CN" altLang="en-US" dirty="0">
                <a:latin typeface="+mn-ea"/>
              </a:rPr>
              <a:t>用户不允许登录</a:t>
            </a:r>
            <a:r>
              <a:rPr lang="en-US" altLang="zh-CN" dirty="0">
                <a:latin typeface="+mn-ea"/>
              </a:rPr>
              <a:t>shell</a:t>
            </a:r>
            <a:r>
              <a:rPr lang="zh-CN" altLang="en-US" dirty="0">
                <a:latin typeface="+mn-ea"/>
              </a:rPr>
              <a:t>，这可以通过编辑</a:t>
            </a:r>
            <a:r>
              <a:rPr lang="en-US" altLang="zh-CN" dirty="0">
                <a:latin typeface="+mn-ea"/>
              </a:rPr>
              <a:t>/</a:t>
            </a:r>
            <a:r>
              <a:rPr lang="en-US" altLang="zh-CN" dirty="0" err="1">
                <a:latin typeface="+mn-ea"/>
              </a:rPr>
              <a:t>etc</a:t>
            </a:r>
            <a:r>
              <a:rPr lang="en-US" altLang="zh-CN" dirty="0">
                <a:latin typeface="+mn-ea"/>
              </a:rPr>
              <a:t>/</a:t>
            </a:r>
            <a:r>
              <a:rPr lang="en-US" altLang="zh-CN" dirty="0" err="1">
                <a:latin typeface="+mn-ea"/>
              </a:rPr>
              <a:t>passwd</a:t>
            </a:r>
            <a:r>
              <a:rPr lang="zh-CN" altLang="en-US" dirty="0">
                <a:latin typeface="+mn-ea"/>
              </a:rPr>
              <a:t>文件完成。找到类似下面的一行：</a:t>
            </a:r>
            <a:endParaRPr lang="en-US" altLang="zh-CN" dirty="0" smtClean="0">
              <a:latin typeface="+mn-ea"/>
            </a:endParaRPr>
          </a:p>
          <a:p>
            <a:r>
              <a:rPr lang="en-US" altLang="zh-CN" dirty="0" smtClean="0">
                <a:latin typeface="+mn-ea"/>
              </a:rPr>
              <a:t>	git:x:1001:1001</a:t>
            </a:r>
            <a:r>
              <a:rPr lang="en-US" altLang="zh-CN" dirty="0">
                <a:latin typeface="+mn-ea"/>
              </a:rPr>
              <a:t>:,,,:/home/</a:t>
            </a:r>
            <a:r>
              <a:rPr lang="en-US" altLang="zh-CN" dirty="0" err="1">
                <a:latin typeface="+mn-ea"/>
              </a:rPr>
              <a:t>git</a:t>
            </a:r>
            <a:r>
              <a:rPr lang="en-US" altLang="zh-CN" dirty="0">
                <a:latin typeface="+mn-ea"/>
              </a:rPr>
              <a:t>:/bin/bash</a:t>
            </a:r>
          </a:p>
          <a:p>
            <a:r>
              <a:rPr lang="zh-CN" altLang="en-US" dirty="0">
                <a:latin typeface="+mn-ea"/>
              </a:rPr>
              <a:t>改为：</a:t>
            </a:r>
            <a:endParaRPr lang="en-US" altLang="zh-CN" dirty="0" smtClean="0">
              <a:latin typeface="+mn-ea"/>
            </a:endParaRPr>
          </a:p>
          <a:p>
            <a:r>
              <a:rPr lang="en-US" altLang="zh-CN" dirty="0" smtClean="0">
                <a:latin typeface="+mn-ea"/>
              </a:rPr>
              <a:t>	git:x:1001:1001</a:t>
            </a:r>
            <a:r>
              <a:rPr lang="en-US" altLang="zh-CN" dirty="0">
                <a:latin typeface="+mn-ea"/>
              </a:rPr>
              <a:t>:,,,:/home/</a:t>
            </a:r>
            <a:r>
              <a:rPr lang="en-US" altLang="zh-CN" dirty="0" err="1">
                <a:latin typeface="+mn-ea"/>
              </a:rPr>
              <a:t>git</a:t>
            </a:r>
            <a:r>
              <a:rPr lang="en-US" altLang="zh-CN" dirty="0">
                <a:latin typeface="+mn-ea"/>
              </a:rPr>
              <a:t>:/</a:t>
            </a:r>
            <a:r>
              <a:rPr lang="en-US" altLang="zh-CN" dirty="0" err="1">
                <a:latin typeface="+mn-ea"/>
              </a:rPr>
              <a:t>usr</a:t>
            </a:r>
            <a:r>
              <a:rPr lang="en-US" altLang="zh-CN" dirty="0">
                <a:latin typeface="+mn-ea"/>
              </a:rPr>
              <a:t>/bin/</a:t>
            </a:r>
            <a:r>
              <a:rPr lang="en-US" altLang="zh-CN" dirty="0" err="1">
                <a:latin typeface="+mn-ea"/>
              </a:rPr>
              <a:t>git</a:t>
            </a:r>
            <a:r>
              <a:rPr lang="en-US" altLang="zh-CN" dirty="0">
                <a:latin typeface="+mn-ea"/>
              </a:rPr>
              <a:t>-shell</a:t>
            </a:r>
          </a:p>
          <a:p>
            <a:r>
              <a:rPr lang="zh-CN" altLang="en-US" dirty="0">
                <a:latin typeface="+mn-ea"/>
              </a:rPr>
              <a:t>这样，</a:t>
            </a:r>
            <a:r>
              <a:rPr lang="en-US" altLang="zh-CN" dirty="0" err="1">
                <a:latin typeface="+mn-ea"/>
              </a:rPr>
              <a:t>git</a:t>
            </a:r>
            <a:r>
              <a:rPr lang="zh-CN" altLang="en-US" dirty="0">
                <a:latin typeface="+mn-ea"/>
              </a:rPr>
              <a:t>用户可以正常通过</a:t>
            </a:r>
            <a:r>
              <a:rPr lang="en-US" altLang="zh-CN" dirty="0" err="1">
                <a:latin typeface="+mn-ea"/>
              </a:rPr>
              <a:t>ssh</a:t>
            </a:r>
            <a:r>
              <a:rPr lang="zh-CN" altLang="en-US" dirty="0">
                <a:latin typeface="+mn-ea"/>
              </a:rPr>
              <a:t>使用</a:t>
            </a:r>
            <a:r>
              <a:rPr lang="en-US" altLang="zh-CN" dirty="0" err="1">
                <a:latin typeface="+mn-ea"/>
              </a:rPr>
              <a:t>git</a:t>
            </a:r>
            <a:r>
              <a:rPr lang="zh-CN" altLang="en-US" dirty="0">
                <a:latin typeface="+mn-ea"/>
              </a:rPr>
              <a:t>，但无法登录</a:t>
            </a:r>
            <a:r>
              <a:rPr lang="en-US" altLang="zh-CN" dirty="0">
                <a:latin typeface="+mn-ea"/>
              </a:rPr>
              <a:t>shell</a:t>
            </a:r>
            <a:r>
              <a:rPr lang="zh-CN" altLang="en-US" dirty="0">
                <a:latin typeface="+mn-ea"/>
              </a:rPr>
              <a:t>，因为我们为</a:t>
            </a:r>
            <a:r>
              <a:rPr lang="en-US" altLang="zh-CN" dirty="0" err="1">
                <a:latin typeface="+mn-ea"/>
              </a:rPr>
              <a:t>git</a:t>
            </a:r>
            <a:r>
              <a:rPr lang="zh-CN" altLang="en-US" dirty="0">
                <a:latin typeface="+mn-ea"/>
              </a:rPr>
              <a:t>用户指定的</a:t>
            </a:r>
            <a:r>
              <a:rPr lang="en-US" altLang="zh-CN" dirty="0" err="1">
                <a:latin typeface="+mn-ea"/>
              </a:rPr>
              <a:t>git</a:t>
            </a:r>
            <a:r>
              <a:rPr lang="en-US" altLang="zh-CN" dirty="0">
                <a:latin typeface="+mn-ea"/>
              </a:rPr>
              <a:t>-shell</a:t>
            </a:r>
            <a:r>
              <a:rPr lang="zh-CN" altLang="en-US" dirty="0">
                <a:latin typeface="+mn-ea"/>
              </a:rPr>
              <a:t>每次一登录就自动退出</a:t>
            </a:r>
            <a:r>
              <a:rPr lang="zh-CN" altLang="en-US" dirty="0" smtClean="0">
                <a:latin typeface="+mn-ea"/>
              </a:rPr>
              <a:t>。</a:t>
            </a:r>
            <a:endParaRPr lang="zh-CN" altLang="en-US" dirty="0">
              <a:latin typeface="+mn-ea"/>
            </a:endParaRPr>
          </a:p>
          <a:p>
            <a:r>
              <a:rPr lang="zh-CN" altLang="en-US" dirty="0">
                <a:latin typeface="+mn-ea"/>
              </a:rPr>
              <a:t>第六步，克隆远程仓库</a:t>
            </a:r>
            <a:r>
              <a:rPr lang="zh-CN" altLang="en-US" dirty="0" smtClean="0">
                <a:latin typeface="+mn-ea"/>
              </a:rPr>
              <a:t>：</a:t>
            </a:r>
            <a:endParaRPr lang="zh-CN" altLang="en-US" dirty="0">
              <a:latin typeface="+mn-ea"/>
            </a:endParaRPr>
          </a:p>
          <a:p>
            <a:r>
              <a:rPr lang="zh-CN" altLang="en-US" dirty="0">
                <a:latin typeface="+mn-ea"/>
              </a:rPr>
              <a:t>现在，可以通过</a:t>
            </a:r>
            <a:r>
              <a:rPr lang="en-US" altLang="zh-CN" dirty="0" err="1">
                <a:latin typeface="+mn-ea"/>
              </a:rPr>
              <a:t>git</a:t>
            </a:r>
            <a:r>
              <a:rPr lang="en-US" altLang="zh-CN" dirty="0">
                <a:latin typeface="+mn-ea"/>
              </a:rPr>
              <a:t> clone</a:t>
            </a:r>
            <a:r>
              <a:rPr lang="zh-CN" altLang="en-US" dirty="0">
                <a:latin typeface="+mn-ea"/>
              </a:rPr>
              <a:t>命令克隆远程仓库了，在各自的电脑上运行：</a:t>
            </a:r>
            <a:endParaRPr lang="en-US" altLang="zh-CN" dirty="0" smtClean="0">
              <a:latin typeface="+mn-ea"/>
            </a:endParaRPr>
          </a:p>
          <a:p>
            <a:r>
              <a:rPr lang="en-US" altLang="zh-CN" dirty="0" smtClean="0">
                <a:latin typeface="+mn-ea"/>
              </a:rPr>
              <a:t>	</a:t>
            </a:r>
            <a:r>
              <a:rPr lang="en-US" altLang="zh-CN" dirty="0">
                <a:solidFill>
                  <a:srgbClr val="008080"/>
                </a:solidFill>
                <a:latin typeface="+mn-ea"/>
                <a:cs typeface="Consolas" panose="020B0609020204030204" pitchFamily="49" charset="0"/>
              </a:rPr>
              <a:t>$ </a:t>
            </a:r>
            <a:r>
              <a:rPr lang="en-US" altLang="zh-CN" sz="1600" dirty="0" err="1">
                <a:solidFill>
                  <a:schemeClr val="accent1"/>
                </a:solidFill>
                <a:latin typeface="+mn-ea"/>
              </a:rPr>
              <a:t>git</a:t>
            </a:r>
            <a:r>
              <a:rPr lang="en-US" altLang="zh-CN" sz="1600" dirty="0">
                <a:solidFill>
                  <a:schemeClr val="accent1"/>
                </a:solidFill>
                <a:latin typeface="+mn-ea"/>
              </a:rPr>
              <a:t> clone</a:t>
            </a:r>
            <a:r>
              <a:rPr lang="en-US" altLang="zh-CN" dirty="0">
                <a:latin typeface="+mn-ea"/>
              </a:rPr>
              <a:t> </a:t>
            </a:r>
            <a:r>
              <a:rPr lang="en-US" altLang="zh-CN" dirty="0" err="1">
                <a:latin typeface="+mn-ea"/>
              </a:rPr>
              <a:t>git@server</a:t>
            </a:r>
            <a:r>
              <a:rPr lang="en-US" altLang="zh-CN" dirty="0">
                <a:latin typeface="+mn-ea"/>
              </a:rPr>
              <a:t>:/</a:t>
            </a:r>
            <a:r>
              <a:rPr lang="en-US" altLang="zh-CN" dirty="0" err="1">
                <a:latin typeface="+mn-ea"/>
              </a:rPr>
              <a:t>srv</a:t>
            </a:r>
            <a:r>
              <a:rPr lang="en-US" altLang="zh-CN" dirty="0">
                <a:latin typeface="+mn-ea"/>
              </a:rPr>
              <a:t>/</a:t>
            </a:r>
            <a:r>
              <a:rPr lang="en-US" altLang="zh-CN" dirty="0" err="1">
                <a:latin typeface="+mn-ea"/>
              </a:rPr>
              <a:t>sample.git</a:t>
            </a:r>
            <a:endParaRPr lang="en-US" altLang="zh-CN" dirty="0">
              <a:latin typeface="+mn-ea"/>
            </a:endParaRPr>
          </a:p>
          <a:p>
            <a:r>
              <a:rPr lang="zh-CN" altLang="en-US" dirty="0">
                <a:latin typeface="+mn-ea"/>
              </a:rPr>
              <a:t>剩下的推送就简单了</a:t>
            </a:r>
            <a:r>
              <a:rPr lang="zh-CN" altLang="en-US" dirty="0" smtClean="0">
                <a:latin typeface="+mn-ea"/>
              </a:rPr>
              <a:t>。</a:t>
            </a:r>
            <a:endParaRPr lang="en-US" altLang="zh-CN" dirty="0">
              <a:latin typeface="+mn-ea"/>
            </a:endParaRPr>
          </a:p>
        </p:txBody>
      </p:sp>
    </p:spTree>
    <p:extLst>
      <p:ext uri="{BB962C8B-B14F-4D97-AF65-F5344CB8AC3E}">
        <p14:creationId xmlns:p14="http://schemas.microsoft.com/office/powerpoint/2010/main" val="34200978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06521" y="120192"/>
            <a:ext cx="9753600" cy="5416868"/>
          </a:xfrm>
          <a:prstGeom prst="rect">
            <a:avLst/>
          </a:prstGeom>
        </p:spPr>
        <p:txBody>
          <a:bodyPr wrap="square">
            <a:spAutoFit/>
          </a:bodyPr>
          <a:lstStyle/>
          <a:p>
            <a:r>
              <a:rPr lang="zh-CN" altLang="en-US" sz="2000" dirty="0">
                <a:latin typeface="+mn-ea"/>
              </a:rPr>
              <a:t>管理公</a:t>
            </a:r>
            <a:r>
              <a:rPr lang="zh-CN" altLang="en-US" sz="2000" dirty="0" smtClean="0">
                <a:latin typeface="+mn-ea"/>
              </a:rPr>
              <a:t>钥</a:t>
            </a:r>
            <a:endParaRPr lang="zh-CN" altLang="en-US" sz="2000" dirty="0">
              <a:latin typeface="+mn-ea"/>
            </a:endParaRPr>
          </a:p>
          <a:p>
            <a:r>
              <a:rPr lang="zh-CN" altLang="en-US" dirty="0">
                <a:latin typeface="+mn-ea"/>
              </a:rPr>
              <a:t>如果团队很小，把每个人的公钥收集起来放到服务器的</a:t>
            </a:r>
            <a:r>
              <a:rPr lang="en-US" altLang="zh-CN" dirty="0">
                <a:latin typeface="+mn-ea"/>
              </a:rPr>
              <a:t>/home/</a:t>
            </a:r>
            <a:r>
              <a:rPr lang="en-US" altLang="zh-CN" dirty="0" err="1">
                <a:latin typeface="+mn-ea"/>
              </a:rPr>
              <a:t>git</a:t>
            </a:r>
            <a:r>
              <a:rPr lang="en-US" altLang="zh-CN" dirty="0">
                <a:latin typeface="+mn-ea"/>
              </a:rPr>
              <a:t>/.</a:t>
            </a:r>
            <a:r>
              <a:rPr lang="en-US" altLang="zh-CN" dirty="0" err="1">
                <a:latin typeface="+mn-ea"/>
              </a:rPr>
              <a:t>ssh</a:t>
            </a:r>
            <a:r>
              <a:rPr lang="en-US" altLang="zh-CN" dirty="0">
                <a:latin typeface="+mn-ea"/>
              </a:rPr>
              <a:t>/</a:t>
            </a:r>
            <a:r>
              <a:rPr lang="en-US" altLang="zh-CN" dirty="0" err="1">
                <a:latin typeface="+mn-ea"/>
              </a:rPr>
              <a:t>authorized_keys</a:t>
            </a:r>
            <a:r>
              <a:rPr lang="zh-CN" altLang="en-US" dirty="0">
                <a:latin typeface="+mn-ea"/>
              </a:rPr>
              <a:t>文件里就是可行的。如果团队有几百号人，就没法这么玩了，这时，可以用</a:t>
            </a:r>
            <a:r>
              <a:rPr lang="en-US" altLang="zh-CN" dirty="0" err="1">
                <a:latin typeface="+mn-ea"/>
              </a:rPr>
              <a:t>Gitosis</a:t>
            </a:r>
            <a:r>
              <a:rPr lang="zh-CN" altLang="en-US" dirty="0">
                <a:latin typeface="+mn-ea"/>
              </a:rPr>
              <a:t>来管理公钥。</a:t>
            </a:r>
          </a:p>
          <a:p>
            <a:endParaRPr lang="zh-CN" altLang="en-US" dirty="0">
              <a:latin typeface="+mn-ea"/>
            </a:endParaRPr>
          </a:p>
          <a:p>
            <a:r>
              <a:rPr lang="zh-CN" altLang="en-US" dirty="0">
                <a:latin typeface="+mn-ea"/>
              </a:rPr>
              <a:t>这里我们不介绍怎么玩</a:t>
            </a:r>
            <a:r>
              <a:rPr lang="en-US" altLang="zh-CN" dirty="0" err="1">
                <a:latin typeface="+mn-ea"/>
              </a:rPr>
              <a:t>Gitosis</a:t>
            </a:r>
            <a:r>
              <a:rPr lang="zh-CN" altLang="en-US" dirty="0">
                <a:latin typeface="+mn-ea"/>
              </a:rPr>
              <a:t>了，几百号人的团队基本都在</a:t>
            </a:r>
            <a:r>
              <a:rPr lang="en-US" altLang="zh-CN" dirty="0">
                <a:latin typeface="+mn-ea"/>
              </a:rPr>
              <a:t>500</a:t>
            </a:r>
            <a:r>
              <a:rPr lang="zh-CN" altLang="en-US" dirty="0">
                <a:latin typeface="+mn-ea"/>
              </a:rPr>
              <a:t>强了，相信找个高水平的</a:t>
            </a:r>
            <a:r>
              <a:rPr lang="en-US" altLang="zh-CN" dirty="0">
                <a:latin typeface="+mn-ea"/>
              </a:rPr>
              <a:t>Linux</a:t>
            </a:r>
            <a:r>
              <a:rPr lang="zh-CN" altLang="en-US" dirty="0">
                <a:latin typeface="+mn-ea"/>
              </a:rPr>
              <a:t>管理员问题不大。</a:t>
            </a:r>
          </a:p>
          <a:p>
            <a:endParaRPr lang="zh-CN" altLang="en-US" dirty="0">
              <a:latin typeface="+mn-ea"/>
            </a:endParaRPr>
          </a:p>
          <a:p>
            <a:r>
              <a:rPr lang="zh-CN" altLang="en-US" sz="2000" dirty="0">
                <a:latin typeface="+mn-ea"/>
              </a:rPr>
              <a:t>管理</a:t>
            </a:r>
            <a:r>
              <a:rPr lang="zh-CN" altLang="en-US" sz="2000" dirty="0" smtClean="0">
                <a:latin typeface="+mn-ea"/>
              </a:rPr>
              <a:t>权限</a:t>
            </a:r>
            <a:endParaRPr lang="zh-CN" altLang="en-US" sz="2000" dirty="0">
              <a:latin typeface="+mn-ea"/>
            </a:endParaRPr>
          </a:p>
          <a:p>
            <a:r>
              <a:rPr lang="zh-CN" altLang="en-US" dirty="0">
                <a:latin typeface="+mn-ea"/>
              </a:rPr>
              <a:t>有很多不但视源代码如生命，而且视员工为窃贼的公司，会在版本控制系统里设置一套完善的权限控制，每个人是否有读写权限会精确到每个分支甚至每个目录下。因为</a:t>
            </a:r>
            <a:r>
              <a:rPr lang="en-US" altLang="zh-CN" dirty="0" err="1">
                <a:latin typeface="+mn-ea"/>
              </a:rPr>
              <a:t>Git</a:t>
            </a:r>
            <a:r>
              <a:rPr lang="zh-CN" altLang="en-US" dirty="0">
                <a:latin typeface="+mn-ea"/>
              </a:rPr>
              <a:t>是为</a:t>
            </a:r>
            <a:r>
              <a:rPr lang="en-US" altLang="zh-CN" dirty="0">
                <a:latin typeface="+mn-ea"/>
              </a:rPr>
              <a:t>Linux</a:t>
            </a:r>
            <a:r>
              <a:rPr lang="zh-CN" altLang="en-US" dirty="0">
                <a:latin typeface="+mn-ea"/>
              </a:rPr>
              <a:t>源代码托管而开发的，所以</a:t>
            </a:r>
            <a:r>
              <a:rPr lang="en-US" altLang="zh-CN" dirty="0" err="1">
                <a:latin typeface="+mn-ea"/>
              </a:rPr>
              <a:t>Git</a:t>
            </a:r>
            <a:r>
              <a:rPr lang="zh-CN" altLang="en-US" dirty="0">
                <a:latin typeface="+mn-ea"/>
              </a:rPr>
              <a:t>也继承了开源社区的精神，不支持权限控制。不过，因为</a:t>
            </a:r>
            <a:r>
              <a:rPr lang="en-US" altLang="zh-CN" dirty="0" err="1">
                <a:latin typeface="+mn-ea"/>
              </a:rPr>
              <a:t>Git</a:t>
            </a:r>
            <a:r>
              <a:rPr lang="zh-CN" altLang="en-US" dirty="0">
                <a:latin typeface="+mn-ea"/>
              </a:rPr>
              <a:t>支持钩子（</a:t>
            </a:r>
            <a:r>
              <a:rPr lang="en-US" altLang="zh-CN" dirty="0">
                <a:latin typeface="+mn-ea"/>
              </a:rPr>
              <a:t>hook</a:t>
            </a:r>
            <a:r>
              <a:rPr lang="zh-CN" altLang="en-US" dirty="0">
                <a:latin typeface="+mn-ea"/>
              </a:rPr>
              <a:t>），所以，可以在服务器端编写一系列脚本来控制提交等操作，达到权限控制的目的。</a:t>
            </a:r>
            <a:r>
              <a:rPr lang="en-US" altLang="zh-CN" dirty="0" err="1">
                <a:latin typeface="+mn-ea"/>
              </a:rPr>
              <a:t>Gitolite</a:t>
            </a:r>
            <a:r>
              <a:rPr lang="zh-CN" altLang="en-US" dirty="0">
                <a:latin typeface="+mn-ea"/>
              </a:rPr>
              <a:t>就是这个工具</a:t>
            </a:r>
            <a:r>
              <a:rPr lang="zh-CN" altLang="en-US" dirty="0" smtClean="0">
                <a:latin typeface="+mn-ea"/>
              </a:rPr>
              <a:t>。</a:t>
            </a:r>
            <a:endParaRPr lang="zh-CN" altLang="en-US" dirty="0">
              <a:latin typeface="+mn-ea"/>
            </a:endParaRPr>
          </a:p>
          <a:p>
            <a:r>
              <a:rPr lang="zh-CN" altLang="en-US" dirty="0">
                <a:latin typeface="+mn-ea"/>
              </a:rPr>
              <a:t>这里我们也不介绍</a:t>
            </a:r>
            <a:r>
              <a:rPr lang="en-US" altLang="zh-CN" dirty="0" err="1">
                <a:latin typeface="+mn-ea"/>
              </a:rPr>
              <a:t>Gitolite</a:t>
            </a:r>
            <a:r>
              <a:rPr lang="zh-CN" altLang="en-US" dirty="0">
                <a:latin typeface="+mn-ea"/>
              </a:rPr>
              <a:t>了，不要把有限的生命浪费到权限斗争中。</a:t>
            </a:r>
          </a:p>
          <a:p>
            <a:endParaRPr lang="zh-CN" altLang="en-US" dirty="0">
              <a:latin typeface="+mn-ea"/>
            </a:endParaRPr>
          </a:p>
          <a:p>
            <a:r>
              <a:rPr lang="zh-CN" altLang="en-US" sz="2000" dirty="0" smtClean="0">
                <a:latin typeface="+mn-ea"/>
              </a:rPr>
              <a:t>小结</a:t>
            </a:r>
            <a:endParaRPr lang="zh-CN" altLang="en-US" sz="2000" dirty="0">
              <a:latin typeface="+mn-ea"/>
            </a:endParaRPr>
          </a:p>
          <a:p>
            <a:r>
              <a:rPr lang="zh-CN" altLang="en-US" dirty="0">
                <a:latin typeface="+mn-ea"/>
              </a:rPr>
              <a:t>搭建</a:t>
            </a:r>
            <a:r>
              <a:rPr lang="en-US" altLang="zh-CN" dirty="0" err="1">
                <a:latin typeface="+mn-ea"/>
              </a:rPr>
              <a:t>Git</a:t>
            </a:r>
            <a:r>
              <a:rPr lang="zh-CN" altLang="en-US" dirty="0">
                <a:latin typeface="+mn-ea"/>
              </a:rPr>
              <a:t>服务器非常简单，通常</a:t>
            </a:r>
            <a:r>
              <a:rPr lang="en-US" altLang="zh-CN" dirty="0">
                <a:latin typeface="+mn-ea"/>
              </a:rPr>
              <a:t>10</a:t>
            </a:r>
            <a:r>
              <a:rPr lang="zh-CN" altLang="en-US" dirty="0">
                <a:latin typeface="+mn-ea"/>
              </a:rPr>
              <a:t>分钟即可完成</a:t>
            </a:r>
            <a:r>
              <a:rPr lang="zh-CN" altLang="en-US" dirty="0" smtClean="0">
                <a:latin typeface="+mn-ea"/>
              </a:rPr>
              <a:t>；</a:t>
            </a:r>
            <a:endParaRPr lang="zh-CN" altLang="en-US" dirty="0">
              <a:latin typeface="+mn-ea"/>
            </a:endParaRPr>
          </a:p>
          <a:p>
            <a:r>
              <a:rPr lang="zh-CN" altLang="en-US" dirty="0">
                <a:latin typeface="+mn-ea"/>
              </a:rPr>
              <a:t>要方便管理公钥，用</a:t>
            </a:r>
            <a:r>
              <a:rPr lang="en-US" altLang="zh-CN" dirty="0" err="1">
                <a:latin typeface="+mn-ea"/>
              </a:rPr>
              <a:t>Gitosis</a:t>
            </a:r>
            <a:r>
              <a:rPr lang="zh-CN" altLang="en-US" dirty="0" smtClean="0">
                <a:latin typeface="+mn-ea"/>
              </a:rPr>
              <a:t>；</a:t>
            </a:r>
            <a:endParaRPr lang="zh-CN" altLang="en-US" dirty="0">
              <a:latin typeface="+mn-ea"/>
            </a:endParaRPr>
          </a:p>
          <a:p>
            <a:r>
              <a:rPr lang="zh-CN" altLang="en-US" dirty="0">
                <a:latin typeface="+mn-ea"/>
              </a:rPr>
              <a:t>要像</a:t>
            </a:r>
            <a:r>
              <a:rPr lang="en-US" altLang="zh-CN" dirty="0">
                <a:latin typeface="+mn-ea"/>
              </a:rPr>
              <a:t>SVN</a:t>
            </a:r>
            <a:r>
              <a:rPr lang="zh-CN" altLang="en-US" dirty="0">
                <a:latin typeface="+mn-ea"/>
              </a:rPr>
              <a:t>那样变态地控制权限，用</a:t>
            </a:r>
            <a:r>
              <a:rPr lang="en-US" altLang="zh-CN" dirty="0" err="1">
                <a:latin typeface="+mn-ea"/>
              </a:rPr>
              <a:t>Gitolite</a:t>
            </a:r>
            <a:r>
              <a:rPr lang="zh-CN" altLang="en-US" dirty="0">
                <a:latin typeface="+mn-ea"/>
              </a:rPr>
              <a:t>。</a:t>
            </a:r>
          </a:p>
        </p:txBody>
      </p:sp>
    </p:spTree>
    <p:extLst>
      <p:ext uri="{BB962C8B-B14F-4D97-AF65-F5344CB8AC3E}">
        <p14:creationId xmlns:p14="http://schemas.microsoft.com/office/powerpoint/2010/main" val="4165105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216490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0030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11300" y="341563"/>
            <a:ext cx="8343900" cy="5509200"/>
          </a:xfrm>
          <a:prstGeom prst="rect">
            <a:avLst/>
          </a:prstGeom>
          <a:noFill/>
          <a:ln>
            <a:noFill/>
          </a:ln>
        </p:spPr>
        <p:style>
          <a:lnRef idx="3">
            <a:schemeClr val="lt1"/>
          </a:lnRef>
          <a:fillRef idx="1">
            <a:schemeClr val="accent1"/>
          </a:fillRef>
          <a:effectRef idx="1">
            <a:schemeClr val="accent1"/>
          </a:effectRef>
          <a:fontRef idx="minor">
            <a:schemeClr val="lt1"/>
          </a:fontRef>
        </p:style>
        <p:txBody>
          <a:bodyPr wrap="square">
            <a:spAutoFit/>
          </a:bodyPr>
          <a:lstStyle/>
          <a:p>
            <a:r>
              <a:rPr lang="zh-CN" altLang="en-US" sz="2400" b="0" i="0" dirty="0" smtClean="0">
                <a:solidFill>
                  <a:schemeClr val="accent2">
                    <a:lumMod val="40000"/>
                    <a:lumOff val="60000"/>
                  </a:schemeClr>
                </a:solidFill>
                <a:effectLst/>
                <a:latin typeface="+mn-ea"/>
              </a:rPr>
              <a:t>版本控制系统肯定有某个命令可以告诉我们历史记录</a:t>
            </a:r>
            <a:r>
              <a:rPr lang="en-US" altLang="zh-CN" sz="2400" b="0" i="0" dirty="0" smtClean="0">
                <a:solidFill>
                  <a:schemeClr val="accent2">
                    <a:lumMod val="40000"/>
                    <a:lumOff val="60000"/>
                  </a:schemeClr>
                </a:solidFill>
                <a:effectLst/>
                <a:latin typeface="+mn-ea"/>
              </a:rPr>
              <a:t>:</a:t>
            </a:r>
          </a:p>
          <a:p>
            <a:pPr lvl="0"/>
            <a:r>
              <a:rPr kumimoji="0" lang="en-US" altLang="zh-CN" sz="1600" b="0" i="0" u="none" strike="noStrike" cap="none" normalizeH="0" baseline="0" dirty="0" smtClean="0">
                <a:ln>
                  <a:noFill/>
                </a:ln>
                <a:solidFill>
                  <a:schemeClr val="tx1"/>
                </a:solidFill>
                <a:effectLst/>
                <a:latin typeface="+mn-ea"/>
                <a:cs typeface="Consolas" panose="020B0609020204030204" pitchFamily="49" charset="0"/>
              </a:rPr>
              <a:t>	</a:t>
            </a:r>
            <a:r>
              <a:rPr lang="zh-CN" altLang="zh-CN" sz="1600" dirty="0">
                <a:solidFill>
                  <a:srgbClr val="008080"/>
                </a:solidFill>
                <a:latin typeface="+mn-ea"/>
                <a:cs typeface="Consolas" panose="020B0609020204030204" pitchFamily="49" charset="0"/>
              </a:rPr>
              <a:t>$</a:t>
            </a:r>
            <a:r>
              <a:rPr kumimoji="0" lang="zh-CN" altLang="zh-CN" sz="1600" b="0" i="0" u="none" strike="noStrike" cap="none" normalizeH="0" baseline="0" dirty="0" smtClean="0">
                <a:ln>
                  <a:noFill/>
                </a:ln>
                <a:solidFill>
                  <a:schemeClr val="tx1"/>
                </a:solidFill>
                <a:effectLst/>
                <a:latin typeface="+mn-ea"/>
                <a:cs typeface="Consolas" panose="020B0609020204030204" pitchFamily="49" charset="0"/>
              </a:rPr>
              <a:t> </a:t>
            </a:r>
            <a:r>
              <a:rPr kumimoji="0" lang="zh-CN" altLang="zh-CN" sz="1600" b="0" i="0" u="none" strike="noStrike" cap="none" normalizeH="0" baseline="0" dirty="0" smtClean="0">
                <a:ln>
                  <a:noFill/>
                </a:ln>
                <a:solidFill>
                  <a:schemeClr val="accent1"/>
                </a:solidFill>
                <a:effectLst/>
                <a:latin typeface="+mn-ea"/>
                <a:cs typeface="Consolas" panose="020B0609020204030204" pitchFamily="49" charset="0"/>
              </a:rPr>
              <a:t>git log</a:t>
            </a:r>
            <a:r>
              <a:rPr kumimoji="0" lang="zh-CN" altLang="zh-CN" sz="1600" b="0" i="0" u="none" strike="noStrike" cap="none" normalizeH="0" baseline="0" dirty="0" smtClean="0">
                <a:ln>
                  <a:noFill/>
                </a:ln>
                <a:solidFill>
                  <a:schemeClr val="accent1"/>
                </a:solidFill>
                <a:effectLst/>
                <a:latin typeface="+mn-ea"/>
              </a:rPr>
              <a:t> </a:t>
            </a:r>
            <a:endParaRPr lang="en-US" altLang="zh-CN" sz="1600" dirty="0" smtClean="0">
              <a:solidFill>
                <a:schemeClr val="accent1"/>
              </a:solidFill>
              <a:latin typeface="+mn-ea"/>
            </a:endParaRPr>
          </a:p>
          <a:p>
            <a:r>
              <a:rPr kumimoji="0" lang="en-US" altLang="zh-CN" sz="1600" b="0" i="0" u="none" strike="noStrike" cap="none" normalizeH="0" baseline="0" dirty="0">
                <a:ln>
                  <a:noFill/>
                </a:ln>
                <a:solidFill>
                  <a:schemeClr val="tx1"/>
                </a:solidFill>
                <a:effectLst/>
                <a:latin typeface="+mn-ea"/>
              </a:rPr>
              <a:t>	</a:t>
            </a:r>
            <a:r>
              <a:rPr lang="zh-CN" altLang="zh-CN" sz="1600" dirty="0">
                <a:solidFill>
                  <a:srgbClr val="008080"/>
                </a:solidFill>
                <a:latin typeface="+mn-ea"/>
                <a:cs typeface="Consolas" panose="020B0609020204030204" pitchFamily="49" charset="0"/>
              </a:rPr>
              <a:t>$</a:t>
            </a:r>
            <a:r>
              <a:rPr kumimoji="0" lang="zh-CN" altLang="zh-CN" sz="1600" b="0" i="0" u="none" strike="noStrike" cap="none" normalizeH="0" baseline="0" dirty="0" smtClean="0">
                <a:ln>
                  <a:noFill/>
                </a:ln>
                <a:solidFill>
                  <a:schemeClr val="tx1"/>
                </a:solidFill>
                <a:effectLst/>
                <a:latin typeface="+mn-ea"/>
                <a:cs typeface="Consolas" panose="020B0609020204030204" pitchFamily="49" charset="0"/>
              </a:rPr>
              <a:t> </a:t>
            </a:r>
            <a:r>
              <a:rPr kumimoji="0" lang="zh-CN" altLang="zh-CN" sz="1600" b="0" i="0" u="none" strike="noStrike" cap="none" normalizeH="0" baseline="0" dirty="0" smtClean="0">
                <a:ln>
                  <a:noFill/>
                </a:ln>
                <a:solidFill>
                  <a:schemeClr val="accent1"/>
                </a:solidFill>
                <a:effectLst/>
                <a:latin typeface="+mn-ea"/>
                <a:cs typeface="Consolas" panose="020B0609020204030204" pitchFamily="49" charset="0"/>
              </a:rPr>
              <a:t>git log --pretty=oneline</a:t>
            </a:r>
            <a:r>
              <a:rPr kumimoji="0" lang="zh-CN" altLang="zh-CN" sz="1600" b="0" i="0" u="none" strike="noStrike" cap="none" normalizeH="0" baseline="0" dirty="0" smtClean="0">
                <a:ln>
                  <a:noFill/>
                </a:ln>
                <a:solidFill>
                  <a:schemeClr val="accent1"/>
                </a:solidFill>
                <a:effectLst/>
                <a:latin typeface="+mn-ea"/>
              </a:rPr>
              <a:t> </a:t>
            </a:r>
          </a:p>
          <a:p>
            <a:pPr lvl="0"/>
            <a:r>
              <a:rPr lang="zh-CN" altLang="en-US" sz="1600" dirty="0" smtClean="0">
                <a:solidFill>
                  <a:schemeClr val="accent2">
                    <a:lumMod val="40000"/>
                    <a:lumOff val="60000"/>
                  </a:schemeClr>
                </a:solidFill>
                <a:latin typeface="+mn-ea"/>
              </a:rPr>
              <a:t>上面</a:t>
            </a:r>
            <a:r>
              <a:rPr lang="zh-CN" altLang="en-US" sz="1600" dirty="0">
                <a:solidFill>
                  <a:schemeClr val="accent2">
                    <a:lumMod val="40000"/>
                    <a:lumOff val="60000"/>
                  </a:schemeClr>
                </a:solidFill>
                <a:latin typeface="+mn-ea"/>
              </a:rPr>
              <a:t>两个</a:t>
            </a:r>
            <a:r>
              <a:rPr lang="zh-CN" altLang="en-US" sz="1600" dirty="0" smtClean="0">
                <a:solidFill>
                  <a:schemeClr val="accent2">
                    <a:lumMod val="40000"/>
                    <a:lumOff val="60000"/>
                  </a:schemeClr>
                </a:solidFill>
                <a:latin typeface="+mn-ea"/>
              </a:rPr>
              <a:t>命令的结果一样</a:t>
            </a:r>
            <a:r>
              <a:rPr lang="en-US" altLang="zh-CN" sz="1600" dirty="0" smtClean="0">
                <a:solidFill>
                  <a:schemeClr val="accent2">
                    <a:lumMod val="40000"/>
                    <a:lumOff val="60000"/>
                  </a:schemeClr>
                </a:solidFill>
                <a:latin typeface="+mn-ea"/>
              </a:rPr>
              <a:t>,</a:t>
            </a:r>
            <a:r>
              <a:rPr lang="zh-CN" altLang="en-US" sz="1600" dirty="0" smtClean="0">
                <a:solidFill>
                  <a:schemeClr val="accent2">
                    <a:lumMod val="40000"/>
                    <a:lumOff val="60000"/>
                  </a:schemeClr>
                </a:solidFill>
                <a:latin typeface="+mn-ea"/>
              </a:rPr>
              <a:t>排版不一样</a:t>
            </a:r>
            <a:endParaRPr lang="en-US" altLang="zh-CN" sz="1600" dirty="0" smtClean="0">
              <a:solidFill>
                <a:schemeClr val="accent2">
                  <a:lumMod val="40000"/>
                  <a:lumOff val="60000"/>
                </a:schemeClr>
              </a:solidFill>
              <a:latin typeface="+mn-ea"/>
            </a:endParaRPr>
          </a:p>
          <a:p>
            <a:r>
              <a:rPr lang="zh-CN" altLang="en-US" sz="2400" dirty="0" smtClean="0">
                <a:solidFill>
                  <a:schemeClr val="accent2">
                    <a:lumMod val="40000"/>
                    <a:lumOff val="60000"/>
                  </a:schemeClr>
                </a:solidFill>
              </a:rPr>
              <a:t>如何回到前一个版本</a:t>
            </a:r>
          </a:p>
          <a:p>
            <a:r>
              <a:rPr lang="en-US" altLang="zh-CN" sz="1600" dirty="0" smtClean="0"/>
              <a:t>	</a:t>
            </a:r>
            <a:r>
              <a:rPr lang="zh-CN" altLang="zh-CN" sz="1600" dirty="0" smtClean="0"/>
              <a:t>Git</a:t>
            </a:r>
            <a:r>
              <a:rPr lang="zh-CN" altLang="zh-CN" sz="1600" dirty="0"/>
              <a:t>必须知道当前版本是哪个版本，在Git中，用</a:t>
            </a:r>
            <a:r>
              <a:rPr kumimoji="0" lang="zh-CN" altLang="zh-CN" sz="1600" b="0" i="0" u="none" strike="noStrike" cap="none" normalizeH="0" baseline="0" dirty="0" smtClean="0">
                <a:ln>
                  <a:noFill/>
                </a:ln>
                <a:solidFill>
                  <a:schemeClr val="accent1">
                    <a:lumMod val="75000"/>
                  </a:schemeClr>
                </a:solidFill>
                <a:effectLst/>
                <a:latin typeface="+mn-ea"/>
                <a:cs typeface="Consolas" panose="020B0609020204030204" pitchFamily="49" charset="0"/>
              </a:rPr>
              <a:t>HEAD</a:t>
            </a:r>
            <a:r>
              <a:rPr lang="zh-CN" altLang="zh-CN" sz="1600" dirty="0"/>
              <a:t>表示当前版本，也就是最新的提交</a:t>
            </a:r>
            <a:r>
              <a:rPr lang="zh-CN" altLang="en-US" sz="1600" dirty="0"/>
              <a:t>的版本</a:t>
            </a:r>
            <a:r>
              <a:rPr lang="en-US" altLang="zh-CN" sz="1600" dirty="0"/>
              <a:t>,</a:t>
            </a:r>
            <a:r>
              <a:rPr lang="zh-CN" altLang="zh-CN" sz="1600" dirty="0"/>
              <a:t>上一个版本就是HEAD^，上上一个版本就是</a:t>
            </a:r>
            <a:r>
              <a:rPr lang="zh-CN" altLang="zh-CN" sz="1600" dirty="0" smtClean="0">
                <a:solidFill>
                  <a:schemeClr val="accent1">
                    <a:lumMod val="75000"/>
                  </a:schemeClr>
                </a:solidFill>
                <a:latin typeface="+mn-ea"/>
                <a:cs typeface="Consolas" panose="020B0609020204030204" pitchFamily="49" charset="0"/>
              </a:rPr>
              <a:t>HEAD^^</a:t>
            </a:r>
            <a:r>
              <a:rPr lang="zh-CN" altLang="zh-CN" sz="1600" dirty="0"/>
              <a:t>，当然往上100个版本写100个^比较容易数不过来，所以写成HEAD</a:t>
            </a:r>
            <a:r>
              <a:rPr lang="en-US" altLang="zh-CN" sz="1600" dirty="0"/>
              <a:t>~</a:t>
            </a:r>
            <a:r>
              <a:rPr lang="zh-CN" altLang="zh-CN" sz="1600" dirty="0"/>
              <a:t>100 </a:t>
            </a:r>
          </a:p>
          <a:p>
            <a:pPr eaLnBrk="0" fontAlgn="base" hangingPunct="0">
              <a:spcBef>
                <a:spcPct val="0"/>
              </a:spcBef>
              <a:spcAft>
                <a:spcPct val="0"/>
              </a:spcAft>
            </a:pPr>
            <a:endParaRPr kumimoji="0" lang="en-US" altLang="zh-CN" sz="1600" b="0" i="0" u="none" strike="noStrike" cap="none" normalizeH="0" baseline="0" dirty="0" smtClean="0">
              <a:ln>
                <a:noFill/>
              </a:ln>
              <a:solidFill>
                <a:schemeClr val="tx1"/>
              </a:solidFill>
              <a:effectLst/>
              <a:latin typeface="+mn-ea"/>
              <a:cs typeface="Consolas" panose="020B0609020204030204" pitchFamily="49" charset="0"/>
            </a:endParaRPr>
          </a:p>
          <a:p>
            <a:pPr eaLnBrk="0" fontAlgn="base" hangingPunct="0">
              <a:spcBef>
                <a:spcPct val="0"/>
              </a:spcBef>
              <a:spcAft>
                <a:spcPct val="0"/>
              </a:spcAft>
            </a:pPr>
            <a:r>
              <a:rPr kumimoji="0" lang="zh-CN" altLang="en-US" sz="1600" b="0" i="0" u="none" strike="noStrike" cap="none" normalizeH="0" baseline="0" dirty="0" smtClean="0">
                <a:ln>
                  <a:noFill/>
                </a:ln>
                <a:solidFill>
                  <a:schemeClr val="tx1"/>
                </a:solidFill>
                <a:effectLst/>
                <a:latin typeface="+mn-ea"/>
                <a:cs typeface="Consolas" panose="020B0609020204030204" pitchFamily="49" charset="0"/>
              </a:rPr>
              <a:t>现在要从当前版本</a:t>
            </a:r>
            <a:r>
              <a:rPr kumimoji="0" lang="en-US" altLang="zh-CN" sz="1600" b="0" i="0" u="none" strike="noStrike" cap="none" normalizeH="0" baseline="0" dirty="0" smtClean="0">
                <a:ln>
                  <a:noFill/>
                </a:ln>
                <a:solidFill>
                  <a:schemeClr val="tx1"/>
                </a:solidFill>
                <a:effectLst/>
                <a:latin typeface="+mn-ea"/>
                <a:cs typeface="Consolas" panose="020B0609020204030204" pitchFamily="49" charset="0"/>
              </a:rPr>
              <a:t>(</a:t>
            </a:r>
            <a:r>
              <a:rPr lang="en-US" altLang="zh-CN" sz="1600" dirty="0" smtClean="0">
                <a:solidFill>
                  <a:schemeClr val="tx1"/>
                </a:solidFill>
                <a:latin typeface="+mn-ea"/>
              </a:rPr>
              <a:t>append GPL</a:t>
            </a:r>
            <a:r>
              <a:rPr kumimoji="0" lang="en-US" altLang="zh-CN" sz="1600" b="0" i="0" u="none" strike="noStrike" cap="none" normalizeH="0" baseline="0" dirty="0" smtClean="0">
                <a:ln>
                  <a:noFill/>
                </a:ln>
                <a:solidFill>
                  <a:schemeClr val="tx1"/>
                </a:solidFill>
                <a:effectLst/>
                <a:latin typeface="+mn-ea"/>
                <a:cs typeface="Consolas" panose="020B0609020204030204" pitchFamily="49" charset="0"/>
              </a:rPr>
              <a:t>)</a:t>
            </a:r>
            <a:r>
              <a:rPr kumimoji="0" lang="zh-CN" altLang="en-US" sz="1600" b="0" i="0" u="none" strike="noStrike" cap="none" normalizeH="0" baseline="0" dirty="0" smtClean="0">
                <a:ln>
                  <a:noFill/>
                </a:ln>
                <a:solidFill>
                  <a:schemeClr val="tx1"/>
                </a:solidFill>
                <a:effectLst/>
                <a:latin typeface="+mn-ea"/>
                <a:cs typeface="Consolas" panose="020B0609020204030204" pitchFamily="49" charset="0"/>
              </a:rPr>
              <a:t>会退到上一版本</a:t>
            </a:r>
            <a:r>
              <a:rPr kumimoji="0" lang="en-US" altLang="zh-CN" sz="1600" b="0" i="0" u="none" strike="noStrike" cap="none" normalizeH="0" baseline="0" dirty="0" smtClean="0">
                <a:ln>
                  <a:noFill/>
                </a:ln>
                <a:solidFill>
                  <a:schemeClr val="tx1"/>
                </a:solidFill>
                <a:effectLst/>
                <a:latin typeface="+mn-ea"/>
                <a:cs typeface="Consolas" panose="020B0609020204030204" pitchFamily="49" charset="0"/>
              </a:rPr>
              <a:t>(</a:t>
            </a:r>
            <a:r>
              <a:rPr lang="en-US" altLang="zh-CN" sz="1600" dirty="0" smtClean="0">
                <a:solidFill>
                  <a:schemeClr val="tx1"/>
                </a:solidFill>
                <a:latin typeface="+mn-ea"/>
              </a:rPr>
              <a:t>add distributed</a:t>
            </a:r>
            <a:r>
              <a:rPr kumimoji="0" lang="en-US" altLang="zh-CN" sz="1600" b="0" i="0" u="none" strike="noStrike" cap="none" normalizeH="0" baseline="0" dirty="0" smtClean="0">
                <a:ln>
                  <a:noFill/>
                </a:ln>
                <a:solidFill>
                  <a:schemeClr val="tx1"/>
                </a:solidFill>
                <a:effectLst/>
                <a:latin typeface="+mn-ea"/>
                <a:cs typeface="Consolas" panose="020B0609020204030204" pitchFamily="49" charset="0"/>
              </a:rPr>
              <a:t>),</a:t>
            </a:r>
            <a:r>
              <a:rPr kumimoji="0" lang="zh-CN" altLang="en-US" sz="1600" b="0" i="0" u="none" strike="noStrike" cap="none" normalizeH="0" baseline="0" dirty="0" smtClean="0">
                <a:ln>
                  <a:noFill/>
                </a:ln>
                <a:solidFill>
                  <a:schemeClr val="tx1"/>
                </a:solidFill>
                <a:effectLst/>
                <a:latin typeface="+mn-ea"/>
                <a:cs typeface="Consolas" panose="020B0609020204030204" pitchFamily="49" charset="0"/>
              </a:rPr>
              <a:t>执行如下命令</a:t>
            </a:r>
            <a:r>
              <a:rPr kumimoji="0" lang="en-US" altLang="zh-CN" sz="1600" b="0" i="0" u="none" strike="noStrike" cap="none" normalizeH="0" baseline="0" dirty="0" smtClean="0">
                <a:ln>
                  <a:noFill/>
                </a:ln>
                <a:solidFill>
                  <a:schemeClr val="tx1"/>
                </a:solidFill>
                <a:effectLst/>
                <a:latin typeface="+mn-ea"/>
                <a:cs typeface="Consolas" panose="020B0609020204030204" pitchFamily="49" charset="0"/>
              </a:rPr>
              <a:t>:</a:t>
            </a:r>
          </a:p>
          <a:p>
            <a:pPr lvl="0" eaLnBrk="0" fontAlgn="base" hangingPunct="0">
              <a:spcBef>
                <a:spcPct val="0"/>
              </a:spcBef>
              <a:spcAft>
                <a:spcPct val="0"/>
              </a:spcAft>
            </a:pPr>
            <a:r>
              <a:rPr kumimoji="0" lang="en-US" altLang="zh-CN" sz="1600" b="0" i="0" u="none" strike="noStrike" cap="none" normalizeH="0" baseline="0" dirty="0" smtClean="0">
                <a:ln>
                  <a:noFill/>
                </a:ln>
                <a:solidFill>
                  <a:schemeClr val="tx1"/>
                </a:solidFill>
                <a:effectLst/>
                <a:latin typeface="+mn-ea"/>
                <a:cs typeface="Consolas" panose="020B0609020204030204" pitchFamily="49" charset="0"/>
              </a:rPr>
              <a:t>	</a:t>
            </a:r>
            <a:r>
              <a:rPr lang="zh-CN" altLang="zh-CN" sz="1600" dirty="0">
                <a:solidFill>
                  <a:srgbClr val="008080"/>
                </a:solidFill>
                <a:latin typeface="+mn-ea"/>
                <a:cs typeface="Consolas" panose="020B0609020204030204" pitchFamily="49" charset="0"/>
              </a:rPr>
              <a:t>$</a:t>
            </a:r>
            <a:r>
              <a:rPr kumimoji="0" lang="zh-CN" altLang="zh-CN" sz="1600" b="0" i="0" u="none" strike="noStrike" cap="none" normalizeH="0" baseline="0" dirty="0" smtClean="0">
                <a:ln>
                  <a:noFill/>
                </a:ln>
                <a:solidFill>
                  <a:schemeClr val="tx1"/>
                </a:solidFill>
                <a:effectLst/>
                <a:latin typeface="+mn-ea"/>
                <a:cs typeface="Consolas" panose="020B0609020204030204" pitchFamily="49" charset="0"/>
              </a:rPr>
              <a:t> </a:t>
            </a:r>
            <a:r>
              <a:rPr kumimoji="0" lang="zh-CN" altLang="zh-CN" sz="1600" b="0" i="0" u="none" strike="noStrike" cap="none" normalizeH="0" baseline="0" dirty="0" smtClean="0">
                <a:ln>
                  <a:noFill/>
                </a:ln>
                <a:solidFill>
                  <a:schemeClr val="accent1"/>
                </a:solidFill>
                <a:effectLst/>
                <a:latin typeface="+mn-ea"/>
                <a:cs typeface="Consolas" panose="020B0609020204030204" pitchFamily="49" charset="0"/>
              </a:rPr>
              <a:t>git re</a:t>
            </a:r>
            <a:r>
              <a:rPr kumimoji="0" lang="zh-CN" altLang="zh-CN" sz="1600" b="1" i="0" u="none" strike="noStrike" cap="none" normalizeH="0" baseline="0" dirty="0" smtClean="0">
                <a:ln>
                  <a:noFill/>
                </a:ln>
                <a:solidFill>
                  <a:schemeClr val="accent1"/>
                </a:solidFill>
                <a:effectLst/>
                <a:latin typeface="+mn-ea"/>
                <a:cs typeface="Consolas" panose="020B0609020204030204" pitchFamily="49" charset="0"/>
              </a:rPr>
              <a:t>set</a:t>
            </a:r>
            <a:r>
              <a:rPr kumimoji="0" lang="zh-CN" altLang="zh-CN" sz="1600" b="0" i="0" u="none" strike="noStrike" cap="none" normalizeH="0" baseline="0" dirty="0" smtClean="0">
                <a:ln>
                  <a:noFill/>
                </a:ln>
                <a:solidFill>
                  <a:schemeClr val="accent1"/>
                </a:solidFill>
                <a:effectLst/>
                <a:latin typeface="+mn-ea"/>
                <a:cs typeface="Consolas" panose="020B0609020204030204" pitchFamily="49" charset="0"/>
              </a:rPr>
              <a:t> --hard HEAD^</a:t>
            </a:r>
            <a:r>
              <a:rPr kumimoji="0" lang="zh-CN" altLang="zh-CN" sz="1600" b="0" i="0" u="none" strike="noStrike" cap="none" normalizeH="0" baseline="0" dirty="0" smtClean="0">
                <a:ln>
                  <a:noFill/>
                </a:ln>
                <a:solidFill>
                  <a:schemeClr val="accent1"/>
                </a:solidFill>
                <a:effectLst/>
                <a:latin typeface="+mn-ea"/>
              </a:rPr>
              <a:t> </a:t>
            </a:r>
            <a:endParaRPr kumimoji="0" lang="en-US" altLang="zh-CN" sz="1600" b="0" i="0" u="none" strike="noStrike" cap="none" normalizeH="0" baseline="0" dirty="0" smtClean="0">
              <a:ln>
                <a:noFill/>
              </a:ln>
              <a:solidFill>
                <a:schemeClr val="accent1"/>
              </a:solidFill>
              <a:effectLst/>
              <a:latin typeface="+mn-ea"/>
            </a:endParaRPr>
          </a:p>
          <a:p>
            <a:pPr lvl="0"/>
            <a:r>
              <a:rPr kumimoji="0" lang="zh-CN" altLang="en-US" sz="1600" b="0" i="0" u="none" strike="noStrike" cap="none" normalizeH="0" baseline="0" dirty="0" smtClean="0">
                <a:ln>
                  <a:noFill/>
                </a:ln>
                <a:solidFill>
                  <a:schemeClr val="tx1"/>
                </a:solidFill>
                <a:effectLst/>
                <a:latin typeface="+mn-ea"/>
              </a:rPr>
              <a:t>现在要从当前版本</a:t>
            </a:r>
            <a:r>
              <a:rPr kumimoji="0" lang="en-US" altLang="zh-CN" sz="1600" b="0" i="0" u="none" strike="noStrike" cap="none" normalizeH="0" baseline="0" dirty="0" smtClean="0">
                <a:ln>
                  <a:noFill/>
                </a:ln>
                <a:solidFill>
                  <a:schemeClr val="tx1"/>
                </a:solidFill>
                <a:effectLst/>
                <a:latin typeface="+mn-ea"/>
              </a:rPr>
              <a:t>(append GPL)</a:t>
            </a:r>
            <a:r>
              <a:rPr kumimoji="0" lang="zh-CN" altLang="en-US" sz="1600" b="0" i="0" u="none" strike="noStrike" cap="none" normalizeH="0" baseline="0" dirty="0" smtClean="0">
                <a:ln>
                  <a:noFill/>
                </a:ln>
                <a:solidFill>
                  <a:schemeClr val="tx1"/>
                </a:solidFill>
                <a:effectLst/>
                <a:latin typeface="+mn-ea"/>
              </a:rPr>
              <a:t>会退到上一版本</a:t>
            </a:r>
            <a:r>
              <a:rPr kumimoji="0" lang="en-US" altLang="zh-CN" sz="1600" b="0" i="0" u="none" strike="noStrike" cap="none" normalizeH="0" baseline="0" dirty="0" smtClean="0">
                <a:ln>
                  <a:noFill/>
                </a:ln>
                <a:solidFill>
                  <a:schemeClr val="tx1"/>
                </a:solidFill>
                <a:effectLst/>
                <a:latin typeface="+mn-ea"/>
              </a:rPr>
              <a:t>(add distributed),</a:t>
            </a:r>
            <a:r>
              <a:rPr kumimoji="0" lang="zh-CN" altLang="en-US" sz="1600" b="0" i="0" u="none" strike="noStrike" cap="none" normalizeH="0" baseline="0" dirty="0" smtClean="0">
                <a:ln>
                  <a:noFill/>
                </a:ln>
                <a:solidFill>
                  <a:schemeClr val="tx1"/>
                </a:solidFill>
                <a:effectLst/>
                <a:latin typeface="+mn-ea"/>
              </a:rPr>
              <a:t>执行如下命令</a:t>
            </a:r>
            <a:r>
              <a:rPr kumimoji="0" lang="en-US" altLang="zh-CN" sz="1600" b="0" i="0" u="none" strike="noStrike" cap="none" normalizeH="0" baseline="0" dirty="0" smtClean="0">
                <a:ln>
                  <a:noFill/>
                </a:ln>
                <a:solidFill>
                  <a:schemeClr val="tx1"/>
                </a:solidFill>
                <a:effectLst/>
                <a:latin typeface="+mn-ea"/>
              </a:rPr>
              <a:t>:</a:t>
            </a:r>
          </a:p>
          <a:p>
            <a:pPr lvl="0"/>
            <a:r>
              <a:rPr kumimoji="0" lang="en-US" altLang="zh-CN" sz="1600" b="0" i="0" u="none" strike="noStrike" cap="none" normalizeH="0" baseline="0" dirty="0" smtClean="0">
                <a:ln>
                  <a:noFill/>
                </a:ln>
                <a:solidFill>
                  <a:schemeClr val="tx1"/>
                </a:solidFill>
                <a:effectLst/>
                <a:latin typeface="+mn-ea"/>
              </a:rPr>
              <a:t>	</a:t>
            </a:r>
            <a:r>
              <a:rPr lang="en-US" altLang="zh-CN" sz="1600" dirty="0">
                <a:solidFill>
                  <a:srgbClr val="008080"/>
                </a:solidFill>
                <a:latin typeface="+mn-ea"/>
                <a:cs typeface="Consolas" panose="020B0609020204030204" pitchFamily="49" charset="0"/>
              </a:rPr>
              <a:t>$</a:t>
            </a:r>
            <a:r>
              <a:rPr kumimoji="0" lang="en-US" altLang="zh-CN" sz="1600" b="0" i="0" u="none" strike="noStrike" cap="none" normalizeH="0" baseline="0" dirty="0" smtClean="0">
                <a:ln>
                  <a:noFill/>
                </a:ln>
                <a:solidFill>
                  <a:schemeClr val="tx1"/>
                </a:solidFill>
                <a:effectLst/>
                <a:latin typeface="+mn-ea"/>
              </a:rPr>
              <a:t> </a:t>
            </a:r>
            <a:r>
              <a:rPr kumimoji="0" lang="en-US" altLang="zh-CN" sz="1600" b="0" i="0" u="none" strike="noStrike" cap="none" normalizeH="0" baseline="0" dirty="0" err="1" smtClean="0">
                <a:ln>
                  <a:noFill/>
                </a:ln>
                <a:solidFill>
                  <a:schemeClr val="accent1"/>
                </a:solidFill>
                <a:effectLst/>
                <a:latin typeface="+mn-ea"/>
              </a:rPr>
              <a:t>git</a:t>
            </a:r>
            <a:r>
              <a:rPr kumimoji="0" lang="en-US" altLang="zh-CN" sz="1600" b="0" i="0" u="none" strike="noStrike" cap="none" normalizeH="0" baseline="0" dirty="0" smtClean="0">
                <a:ln>
                  <a:noFill/>
                </a:ln>
                <a:solidFill>
                  <a:schemeClr val="accent1"/>
                </a:solidFill>
                <a:effectLst/>
                <a:latin typeface="+mn-ea"/>
              </a:rPr>
              <a:t> reset --hard HEAD^ </a:t>
            </a:r>
          </a:p>
          <a:p>
            <a:pPr lvl="0"/>
            <a:r>
              <a:rPr kumimoji="0" lang="zh-CN" altLang="en-US" sz="1600" b="0" i="0" u="none" strike="noStrike" cap="none" normalizeH="0" baseline="0" dirty="0" smtClean="0">
                <a:ln>
                  <a:noFill/>
                </a:ln>
                <a:solidFill>
                  <a:schemeClr val="tx1"/>
                </a:solidFill>
                <a:effectLst/>
                <a:latin typeface="+mn-ea"/>
              </a:rPr>
              <a:t>运行如下命令查看是否会退成功</a:t>
            </a:r>
            <a:r>
              <a:rPr kumimoji="0" lang="en-US" altLang="zh-CN" sz="1600" b="0" i="0" u="none" strike="noStrike" cap="none" normalizeH="0" baseline="0" dirty="0" smtClean="0">
                <a:ln>
                  <a:noFill/>
                </a:ln>
                <a:solidFill>
                  <a:schemeClr val="tx1"/>
                </a:solidFill>
                <a:effectLst/>
                <a:latin typeface="+mn-ea"/>
              </a:rPr>
              <a:t>,</a:t>
            </a:r>
            <a:r>
              <a:rPr kumimoji="0" lang="zh-CN" altLang="en-US" sz="1600" b="0" i="0" u="none" strike="noStrike" cap="none" normalizeH="0" baseline="0" dirty="0" smtClean="0">
                <a:ln>
                  <a:noFill/>
                </a:ln>
                <a:solidFill>
                  <a:schemeClr val="tx1"/>
                </a:solidFill>
                <a:effectLst/>
                <a:latin typeface="+mn-ea"/>
              </a:rPr>
              <a:t>即</a:t>
            </a:r>
            <a:r>
              <a:rPr kumimoji="0" lang="en-US" altLang="zh-CN" sz="1600" b="0" i="0" u="none" strike="noStrike" cap="none" normalizeH="0" baseline="0" dirty="0" smtClean="0">
                <a:ln>
                  <a:noFill/>
                </a:ln>
                <a:solidFill>
                  <a:schemeClr val="tx1"/>
                </a:solidFill>
                <a:effectLst/>
                <a:latin typeface="+mn-ea"/>
              </a:rPr>
              <a:t>,readme.txt</a:t>
            </a:r>
            <a:r>
              <a:rPr kumimoji="0" lang="zh-CN" altLang="en-US" sz="1600" b="0" i="0" u="none" strike="noStrike" cap="none" normalizeH="0" baseline="0" dirty="0" smtClean="0">
                <a:ln>
                  <a:noFill/>
                </a:ln>
                <a:solidFill>
                  <a:schemeClr val="tx1"/>
                </a:solidFill>
                <a:effectLst/>
                <a:latin typeface="+mn-ea"/>
              </a:rPr>
              <a:t>的内容回到</a:t>
            </a:r>
            <a:r>
              <a:rPr kumimoji="0" lang="en-US" altLang="zh-CN" sz="1600" b="0" i="0" u="none" strike="noStrike" cap="none" normalizeH="0" baseline="0" dirty="0" smtClean="0">
                <a:ln>
                  <a:noFill/>
                </a:ln>
                <a:solidFill>
                  <a:schemeClr val="tx1"/>
                </a:solidFill>
                <a:effectLst/>
                <a:latin typeface="+mn-ea"/>
              </a:rPr>
              <a:t>add distributed</a:t>
            </a:r>
            <a:r>
              <a:rPr kumimoji="0" lang="zh-CN" altLang="en-US" sz="1600" b="0" i="0" u="none" strike="noStrike" cap="none" normalizeH="0" baseline="0" dirty="0" smtClean="0">
                <a:ln>
                  <a:noFill/>
                </a:ln>
                <a:solidFill>
                  <a:schemeClr val="tx1"/>
                </a:solidFill>
                <a:effectLst/>
                <a:latin typeface="+mn-ea"/>
              </a:rPr>
              <a:t>版本</a:t>
            </a:r>
          </a:p>
          <a:p>
            <a:pPr lvl="0"/>
            <a:r>
              <a:rPr lang="en-US" altLang="zh-CN" sz="1600" dirty="0" smtClean="0">
                <a:solidFill>
                  <a:srgbClr val="008080"/>
                </a:solidFill>
                <a:latin typeface="+mn-ea"/>
                <a:cs typeface="Consolas" panose="020B0609020204030204" pitchFamily="49" charset="0"/>
              </a:rPr>
              <a:t>	$</a:t>
            </a:r>
            <a:r>
              <a:rPr kumimoji="0" lang="en-US" altLang="zh-CN" sz="1600" b="0" i="0" u="none" strike="noStrike" cap="none" normalizeH="0" baseline="0" dirty="0" smtClean="0">
                <a:ln>
                  <a:noFill/>
                </a:ln>
                <a:solidFill>
                  <a:schemeClr val="tx1"/>
                </a:solidFill>
                <a:effectLst/>
                <a:latin typeface="+mn-ea"/>
              </a:rPr>
              <a:t> </a:t>
            </a:r>
            <a:r>
              <a:rPr kumimoji="0" lang="en-US" altLang="zh-CN" sz="1600" b="0" i="0" u="none" strike="noStrike" cap="none" normalizeH="0" baseline="0" dirty="0" smtClean="0">
                <a:ln>
                  <a:noFill/>
                </a:ln>
                <a:solidFill>
                  <a:schemeClr val="accent1"/>
                </a:solidFill>
                <a:effectLst/>
                <a:latin typeface="+mn-ea"/>
              </a:rPr>
              <a:t>cat readme.txt </a:t>
            </a:r>
          </a:p>
          <a:p>
            <a:pPr lvl="0"/>
            <a:r>
              <a:rPr kumimoji="0" lang="en-US" altLang="zh-CN" sz="1600" b="0" i="0" u="none" strike="noStrike" cap="none" normalizeH="0" baseline="0" dirty="0" err="1" smtClean="0">
                <a:ln>
                  <a:noFill/>
                </a:ln>
                <a:solidFill>
                  <a:schemeClr val="tx1"/>
                </a:solidFill>
                <a:effectLst/>
                <a:latin typeface="+mn-ea"/>
              </a:rPr>
              <a:t>Git</a:t>
            </a:r>
            <a:r>
              <a:rPr kumimoji="0" lang="en-US" altLang="zh-CN" sz="1600" b="0" i="0" u="none" strike="noStrike" cap="none" normalizeH="0" baseline="0" dirty="0" smtClean="0">
                <a:ln>
                  <a:noFill/>
                </a:ln>
                <a:solidFill>
                  <a:schemeClr val="tx1"/>
                </a:solidFill>
                <a:effectLst/>
                <a:latin typeface="+mn-ea"/>
              </a:rPr>
              <a:t> is a distributed version control system. </a:t>
            </a:r>
          </a:p>
          <a:p>
            <a:pPr lvl="0"/>
            <a:r>
              <a:rPr kumimoji="0" lang="en-US" altLang="zh-CN" sz="1600" b="0" i="0" u="none" strike="noStrike" cap="none" normalizeH="0" baseline="0" dirty="0" err="1" smtClean="0">
                <a:ln>
                  <a:noFill/>
                </a:ln>
                <a:solidFill>
                  <a:schemeClr val="tx1"/>
                </a:solidFill>
                <a:effectLst/>
                <a:latin typeface="+mn-ea"/>
              </a:rPr>
              <a:t>Git</a:t>
            </a:r>
            <a:r>
              <a:rPr kumimoji="0" lang="en-US" altLang="zh-CN" sz="1600" b="0" i="0" u="none" strike="noStrike" cap="none" normalizeH="0" baseline="0" dirty="0" smtClean="0">
                <a:ln>
                  <a:noFill/>
                </a:ln>
                <a:solidFill>
                  <a:schemeClr val="tx1"/>
                </a:solidFill>
                <a:effectLst/>
                <a:latin typeface="+mn-ea"/>
              </a:rPr>
              <a:t> is free software. </a:t>
            </a:r>
          </a:p>
          <a:p>
            <a:pPr lvl="0"/>
            <a:r>
              <a:rPr kumimoji="0" lang="en-US" altLang="zh-CN" sz="1600" b="0" i="0" u="none" strike="noStrike" cap="none" normalizeH="0" baseline="0" dirty="0" smtClean="0">
                <a:ln>
                  <a:noFill/>
                </a:ln>
                <a:solidFill>
                  <a:schemeClr val="tx1"/>
                </a:solidFill>
                <a:effectLst/>
                <a:latin typeface="+mn-ea"/>
              </a:rPr>
              <a:t>	*</a:t>
            </a:r>
            <a:r>
              <a:rPr kumimoji="0" lang="zh-CN" altLang="en-US" sz="1600" b="0" i="0" u="none" strike="noStrike" cap="none" normalizeH="0" baseline="0" dirty="0" smtClean="0">
                <a:ln>
                  <a:noFill/>
                </a:ln>
                <a:solidFill>
                  <a:schemeClr val="tx1"/>
                </a:solidFill>
                <a:effectLst/>
                <a:latin typeface="+mn-ea"/>
              </a:rPr>
              <a:t>运行</a:t>
            </a:r>
            <a:r>
              <a:rPr kumimoji="0" lang="en-US" altLang="zh-CN" sz="1600" b="0" i="0" u="none" strike="noStrike" cap="none" normalizeH="0" baseline="0" dirty="0" smtClean="0">
                <a:ln>
                  <a:noFill/>
                </a:ln>
                <a:solidFill>
                  <a:schemeClr val="tx1"/>
                </a:solidFill>
                <a:effectLst/>
                <a:latin typeface="+mn-ea"/>
              </a:rPr>
              <a:t>$ </a:t>
            </a:r>
            <a:r>
              <a:rPr kumimoji="0" lang="en-US" altLang="zh-CN" sz="1600" b="0" i="0" u="none" strike="noStrike" cap="none" normalizeH="0" baseline="0" dirty="0" err="1" smtClean="0">
                <a:ln>
                  <a:noFill/>
                </a:ln>
                <a:solidFill>
                  <a:schemeClr val="tx1"/>
                </a:solidFill>
                <a:effectLst/>
                <a:latin typeface="+mn-ea"/>
              </a:rPr>
              <a:t>git</a:t>
            </a:r>
            <a:r>
              <a:rPr kumimoji="0" lang="en-US" altLang="zh-CN" sz="1600" b="0" i="0" u="none" strike="noStrike" cap="none" normalizeH="0" baseline="0" dirty="0" smtClean="0">
                <a:ln>
                  <a:noFill/>
                </a:ln>
                <a:solidFill>
                  <a:schemeClr val="tx1"/>
                </a:solidFill>
                <a:effectLst/>
                <a:latin typeface="+mn-ea"/>
              </a:rPr>
              <a:t> log </a:t>
            </a:r>
            <a:r>
              <a:rPr kumimoji="0" lang="zh-CN" altLang="en-US" sz="1600" b="0" i="0" u="none" strike="noStrike" cap="none" normalizeH="0" baseline="0" dirty="0" smtClean="0">
                <a:ln>
                  <a:noFill/>
                </a:ln>
                <a:solidFill>
                  <a:schemeClr val="tx1"/>
                </a:solidFill>
                <a:effectLst/>
                <a:latin typeface="+mn-ea"/>
              </a:rPr>
              <a:t>发现</a:t>
            </a:r>
            <a:r>
              <a:rPr kumimoji="0" lang="en-US" altLang="zh-CN" sz="1600" b="0" i="0" u="none" strike="noStrike" cap="none" normalizeH="0" baseline="0" dirty="0" smtClean="0">
                <a:ln>
                  <a:noFill/>
                </a:ln>
                <a:solidFill>
                  <a:schemeClr val="tx1"/>
                </a:solidFill>
                <a:effectLst/>
                <a:latin typeface="+mn-ea"/>
              </a:rPr>
              <a:t>append GPL</a:t>
            </a:r>
            <a:r>
              <a:rPr kumimoji="0" lang="zh-CN" altLang="en-US" sz="1600" b="0" i="0" u="none" strike="noStrike" cap="none" normalizeH="0" baseline="0" dirty="0" smtClean="0">
                <a:ln>
                  <a:noFill/>
                </a:ln>
                <a:solidFill>
                  <a:schemeClr val="tx1"/>
                </a:solidFill>
                <a:effectLst/>
                <a:latin typeface="+mn-ea"/>
              </a:rPr>
              <a:t>版本不在了</a:t>
            </a:r>
            <a:r>
              <a:rPr kumimoji="0" lang="en-US" altLang="zh-CN" sz="1600" b="0" i="0" u="none" strike="noStrike" cap="none" normalizeH="0" baseline="0" dirty="0" smtClean="0">
                <a:ln>
                  <a:noFill/>
                </a:ln>
                <a:solidFill>
                  <a:schemeClr val="tx1"/>
                </a:solidFill>
                <a:effectLst/>
                <a:latin typeface="+mn-ea"/>
              </a:rPr>
              <a:t>,</a:t>
            </a:r>
            <a:r>
              <a:rPr kumimoji="0" lang="zh-CN" altLang="en-US" sz="1600" b="0" i="0" u="none" strike="noStrike" cap="none" normalizeH="0" baseline="0" dirty="0" smtClean="0">
                <a:ln>
                  <a:noFill/>
                </a:ln>
                <a:solidFill>
                  <a:schemeClr val="tx1"/>
                </a:solidFill>
                <a:effectLst/>
                <a:latin typeface="+mn-ea"/>
              </a:rPr>
              <a:t>这时不要关闭命令窗口</a:t>
            </a:r>
            <a:r>
              <a:rPr kumimoji="0" lang="en-US" altLang="zh-CN" sz="1600" b="0" i="0" u="none" strike="noStrike" cap="none" normalizeH="0" baseline="0" dirty="0" smtClean="0">
                <a:ln>
                  <a:noFill/>
                </a:ln>
                <a:solidFill>
                  <a:schemeClr val="tx1"/>
                </a:solidFill>
                <a:effectLst/>
                <a:latin typeface="+mn-ea"/>
              </a:rPr>
              <a:t>,</a:t>
            </a:r>
            <a:r>
              <a:rPr kumimoji="0" lang="zh-CN" altLang="en-US" sz="1600" b="0" i="0" u="none" strike="noStrike" cap="none" normalizeH="0" baseline="0" dirty="0" smtClean="0">
                <a:ln>
                  <a:noFill/>
                </a:ln>
                <a:solidFill>
                  <a:schemeClr val="tx1"/>
                </a:solidFill>
                <a:effectLst/>
                <a:latin typeface="+mn-ea"/>
              </a:rPr>
              <a:t>在上面的</a:t>
            </a:r>
            <a:r>
              <a:rPr kumimoji="0" lang="en-US" altLang="zh-CN" sz="1600" b="0" i="0" u="none" strike="noStrike" cap="none" normalizeH="0" baseline="0" dirty="0" smtClean="0">
                <a:ln>
                  <a:noFill/>
                </a:ln>
                <a:solidFill>
                  <a:schemeClr val="tx1"/>
                </a:solidFill>
                <a:effectLst/>
                <a:latin typeface="+mn-ea"/>
              </a:rPr>
              <a:t>$ </a:t>
            </a:r>
            <a:r>
              <a:rPr kumimoji="0" lang="en-US" altLang="zh-CN" sz="1600" b="0" i="0" u="none" strike="noStrike" cap="none" normalizeH="0" baseline="0" dirty="0" err="1" smtClean="0">
                <a:ln>
                  <a:noFill/>
                </a:ln>
                <a:solidFill>
                  <a:schemeClr val="tx1"/>
                </a:solidFill>
                <a:effectLst/>
                <a:latin typeface="+mn-ea"/>
              </a:rPr>
              <a:t>git</a:t>
            </a:r>
            <a:r>
              <a:rPr kumimoji="0" lang="en-US" altLang="zh-CN" sz="1600" b="0" i="0" u="none" strike="noStrike" cap="none" normalizeH="0" baseline="0" dirty="0" smtClean="0">
                <a:ln>
                  <a:noFill/>
                </a:ln>
                <a:solidFill>
                  <a:schemeClr val="tx1"/>
                </a:solidFill>
                <a:effectLst/>
                <a:latin typeface="+mn-ea"/>
              </a:rPr>
              <a:t> log </a:t>
            </a:r>
            <a:r>
              <a:rPr kumimoji="0" lang="zh-CN" altLang="en-US" sz="1600" b="0" i="0" u="none" strike="noStrike" cap="none" normalizeH="0" baseline="0" dirty="0" smtClean="0">
                <a:ln>
                  <a:noFill/>
                </a:ln>
                <a:solidFill>
                  <a:schemeClr val="tx1"/>
                </a:solidFill>
                <a:effectLst/>
                <a:latin typeface="+mn-ea"/>
              </a:rPr>
              <a:t>命令运行结果中查找</a:t>
            </a:r>
            <a:r>
              <a:rPr kumimoji="0" lang="en-US" altLang="zh-CN" sz="1600" b="0" i="0" u="none" strike="noStrike" cap="none" normalizeH="0" baseline="0" dirty="0" smtClean="0">
                <a:ln>
                  <a:noFill/>
                </a:ln>
                <a:solidFill>
                  <a:schemeClr val="tx1"/>
                </a:solidFill>
                <a:effectLst/>
                <a:latin typeface="+mn-ea"/>
              </a:rPr>
              <a:t>append GPL</a:t>
            </a:r>
            <a:r>
              <a:rPr kumimoji="0" lang="zh-CN" altLang="en-US" sz="1600" b="0" i="0" u="none" strike="noStrike" cap="none" normalizeH="0" baseline="0" dirty="0" smtClean="0">
                <a:ln>
                  <a:noFill/>
                </a:ln>
                <a:solidFill>
                  <a:schemeClr val="tx1"/>
                </a:solidFill>
                <a:effectLst/>
                <a:latin typeface="+mn-ea"/>
              </a:rPr>
              <a:t>的版本号</a:t>
            </a:r>
            <a:r>
              <a:rPr kumimoji="0" lang="en-US" altLang="zh-CN" sz="1600" b="0" i="0" u="none" strike="noStrike" cap="none" normalizeH="0" baseline="0" dirty="0" smtClean="0">
                <a:ln>
                  <a:noFill/>
                </a:ln>
                <a:solidFill>
                  <a:schemeClr val="tx1"/>
                </a:solidFill>
                <a:effectLst/>
                <a:latin typeface="+mn-ea"/>
              </a:rPr>
              <a:t>3628164(</a:t>
            </a:r>
            <a:r>
              <a:rPr kumimoji="0" lang="zh-CN" altLang="en-US" sz="1600" b="0" i="0" u="none" strike="noStrike" cap="none" normalizeH="0" baseline="0" dirty="0" smtClean="0">
                <a:ln>
                  <a:noFill/>
                </a:ln>
                <a:solidFill>
                  <a:schemeClr val="tx1"/>
                </a:solidFill>
                <a:effectLst/>
                <a:latin typeface="+mn-ea"/>
              </a:rPr>
              <a:t>取前面几位即可</a:t>
            </a:r>
            <a:r>
              <a:rPr kumimoji="0" lang="en-US" altLang="zh-CN" sz="1600" b="0" i="0" u="none" strike="noStrike" cap="none" normalizeH="0" baseline="0" dirty="0" smtClean="0">
                <a:ln>
                  <a:noFill/>
                </a:ln>
                <a:solidFill>
                  <a:schemeClr val="tx1"/>
                </a:solidFill>
                <a:effectLst/>
                <a:latin typeface="+mn-ea"/>
              </a:rPr>
              <a:t>),</a:t>
            </a:r>
            <a:r>
              <a:rPr kumimoji="0" lang="zh-CN" altLang="en-US" sz="1600" b="0" i="0" u="none" strike="noStrike" cap="none" normalizeH="0" baseline="0" dirty="0" smtClean="0">
                <a:ln>
                  <a:noFill/>
                </a:ln>
                <a:solidFill>
                  <a:schemeClr val="tx1"/>
                </a:solidFill>
                <a:effectLst/>
                <a:latin typeface="+mn-ea"/>
              </a:rPr>
              <a:t>运行下面的命令</a:t>
            </a:r>
          </a:p>
          <a:p>
            <a:pPr lvl="0"/>
            <a:r>
              <a:rPr kumimoji="0" lang="en-US" altLang="zh-CN" sz="1600" b="0" i="0" u="none" strike="noStrike" cap="none" normalizeH="0" baseline="0" dirty="0" smtClean="0">
                <a:ln>
                  <a:noFill/>
                </a:ln>
                <a:solidFill>
                  <a:schemeClr val="tx1"/>
                </a:solidFill>
                <a:effectLst/>
                <a:latin typeface="+mn-ea"/>
              </a:rPr>
              <a:t>$ </a:t>
            </a:r>
            <a:r>
              <a:rPr kumimoji="0" lang="en-US" altLang="zh-CN" sz="1600" b="0" i="0" u="none" strike="noStrike" cap="none" normalizeH="0" baseline="0" dirty="0" err="1" smtClean="0">
                <a:ln>
                  <a:noFill/>
                </a:ln>
                <a:solidFill>
                  <a:schemeClr val="tx1"/>
                </a:solidFill>
                <a:effectLst/>
                <a:latin typeface="+mn-ea"/>
              </a:rPr>
              <a:t>git</a:t>
            </a:r>
            <a:r>
              <a:rPr kumimoji="0" lang="en-US" altLang="zh-CN" sz="1600" b="0" i="0" u="none" strike="noStrike" cap="none" normalizeH="0" baseline="0" dirty="0" smtClean="0">
                <a:ln>
                  <a:noFill/>
                </a:ln>
                <a:solidFill>
                  <a:schemeClr val="tx1"/>
                </a:solidFill>
                <a:effectLst/>
                <a:latin typeface="+mn-ea"/>
              </a:rPr>
              <a:t> reset --hard 3628164</a:t>
            </a:r>
          </a:p>
          <a:p>
            <a:pPr lvl="0"/>
            <a:endParaRPr kumimoji="0" lang="zh-CN" altLang="zh-CN" sz="1600" b="0" i="0" u="none" strike="noStrike" cap="none" normalizeH="0" baseline="0" dirty="0" smtClean="0">
              <a:ln>
                <a:noFill/>
              </a:ln>
              <a:solidFill>
                <a:schemeClr val="tx1"/>
              </a:solidFill>
              <a:effectLst/>
              <a:latin typeface="+mn-ea"/>
            </a:endParaRPr>
          </a:p>
        </p:txBody>
      </p:sp>
      <p:sp>
        <p:nvSpPr>
          <p:cNvPr id="3" name="Rectangle 1"/>
          <p:cNvSpPr>
            <a:spLocks noChangeArrowheads="1"/>
          </p:cNvSpPr>
          <p:nvPr/>
        </p:nvSpPr>
        <p:spPr bwMode="auto">
          <a:xfrm>
            <a:off x="0" y="-44509"/>
            <a:ext cx="65" cy="54621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33308" rIns="0"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44509"/>
            <a:ext cx="65" cy="54621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33308" rIns="0"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941043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038261" y="346789"/>
            <a:ext cx="8486739" cy="3039209"/>
          </a:xfrm>
          <a:prstGeom prst="rect">
            <a:avLst/>
          </a:prstGeom>
          <a:noFill/>
          <a:ln>
            <a:noFill/>
          </a:ln>
        </p:spPr>
        <p:style>
          <a:lnRef idx="3">
            <a:schemeClr val="lt1"/>
          </a:lnRef>
          <a:fillRef idx="1">
            <a:schemeClr val="accent1"/>
          </a:fillRef>
          <a:effectRef idx="1">
            <a:schemeClr val="accent1"/>
          </a:effectRef>
          <a:fontRef idx="minor">
            <a:schemeClr val="lt1"/>
          </a:fontRef>
        </p:style>
        <p:txBody>
          <a:bodyPr vert="horz" wrap="square" lIns="0" tIns="133308" rIns="0" bIns="133308" numCol="1" anchor="ctr" anchorCtr="0" compatLnSpc="1">
            <a:prstTxWarp prst="textNoShape">
              <a:avLst/>
            </a:prstTxWarp>
            <a:spAutoFit/>
          </a:bodyPr>
          <a:lstStyle/>
          <a:p>
            <a:pPr eaLnBrk="0" fontAlgn="base" hangingPunct="0">
              <a:spcBef>
                <a:spcPct val="0"/>
              </a:spcBef>
              <a:spcAft>
                <a:spcPct val="0"/>
              </a:spcAft>
            </a:pPr>
            <a:r>
              <a:rPr kumimoji="0" lang="zh-CN" altLang="zh-CN" sz="2000" b="0" i="0" u="none" strike="noStrike" cap="none" normalizeH="0" baseline="0" dirty="0" smtClean="0">
                <a:ln>
                  <a:noFill/>
                </a:ln>
                <a:solidFill>
                  <a:schemeClr val="tx1"/>
                </a:solidFill>
                <a:effectLst/>
                <a:latin typeface="+mn-ea"/>
              </a:rPr>
              <a:t>在Git中，总是有后悔药可以吃的。当你用</a:t>
            </a:r>
            <a:endParaRPr kumimoji="0" lang="en-US" altLang="zh-CN" sz="2000" b="0" i="0" u="none" strike="noStrike" cap="none" normalizeH="0" baseline="0" dirty="0" smtClean="0">
              <a:ln>
                <a:noFill/>
              </a:ln>
              <a:solidFill>
                <a:schemeClr val="tx1"/>
              </a:solidFill>
              <a:effectLst/>
              <a:latin typeface="+mn-ea"/>
            </a:endParaRPr>
          </a:p>
          <a:p>
            <a:pPr eaLnBrk="0" fontAlgn="base" hangingPunct="0">
              <a:spcBef>
                <a:spcPct val="0"/>
              </a:spcBef>
              <a:spcAft>
                <a:spcPct val="0"/>
              </a:spcAft>
            </a:pPr>
            <a:r>
              <a:rPr kumimoji="0" lang="en-US" altLang="zh-CN" sz="1600" b="0" i="0" u="none" strike="noStrike" cap="none" normalizeH="0" baseline="0" dirty="0" smtClean="0">
                <a:ln>
                  <a:noFill/>
                </a:ln>
                <a:solidFill>
                  <a:schemeClr val="tx1"/>
                </a:solidFill>
                <a:effectLst/>
                <a:latin typeface="+mn-ea"/>
                <a:cs typeface="Consolas" panose="020B0609020204030204" pitchFamily="49" charset="0"/>
              </a:rPr>
              <a:t>	</a:t>
            </a:r>
            <a:r>
              <a:rPr lang="zh-CN" altLang="zh-CN" sz="1600" dirty="0">
                <a:solidFill>
                  <a:srgbClr val="008080"/>
                </a:solidFill>
                <a:latin typeface="+mn-ea"/>
                <a:cs typeface="Consolas" panose="020B0609020204030204" pitchFamily="49" charset="0"/>
              </a:rPr>
              <a:t>$ </a:t>
            </a:r>
            <a:r>
              <a:rPr kumimoji="0" lang="zh-CN" altLang="zh-CN" sz="1600" b="0" i="0" u="none" strike="noStrike" cap="none" normalizeH="0" baseline="0" dirty="0" smtClean="0">
                <a:ln>
                  <a:noFill/>
                </a:ln>
                <a:solidFill>
                  <a:schemeClr val="accent1"/>
                </a:solidFill>
                <a:effectLst/>
                <a:latin typeface="+mn-ea"/>
                <a:cs typeface="Consolas" panose="020B0609020204030204" pitchFamily="49" charset="0"/>
              </a:rPr>
              <a:t>git reset --hard HEAD^</a:t>
            </a:r>
            <a:r>
              <a:rPr kumimoji="0" lang="zh-CN" altLang="zh-CN" sz="1600" b="0" i="0" u="none" strike="noStrike" cap="none" normalizeH="0" baseline="0" dirty="0" smtClean="0">
                <a:ln>
                  <a:noFill/>
                </a:ln>
                <a:solidFill>
                  <a:schemeClr val="tx1"/>
                </a:solidFill>
                <a:effectLst/>
                <a:latin typeface="+mn-ea"/>
              </a:rPr>
              <a:t>回退到</a:t>
            </a:r>
            <a:r>
              <a:rPr kumimoji="0" lang="zh-CN" altLang="zh-CN" sz="1600" b="0" i="0" u="none" strike="noStrike" cap="none" normalizeH="0" baseline="0" dirty="0" smtClean="0">
                <a:ln>
                  <a:noFill/>
                </a:ln>
                <a:solidFill>
                  <a:schemeClr val="tx1"/>
                </a:solidFill>
                <a:effectLst/>
                <a:latin typeface="+mn-ea"/>
                <a:cs typeface="Consolas" panose="020B0609020204030204" pitchFamily="49" charset="0"/>
              </a:rPr>
              <a:t>add distributed</a:t>
            </a:r>
            <a:r>
              <a:rPr kumimoji="0" lang="zh-CN" altLang="zh-CN" sz="1600" b="0" i="0" u="none" strike="noStrike" cap="none" normalizeH="0" baseline="0" dirty="0" smtClean="0">
                <a:ln>
                  <a:noFill/>
                </a:ln>
                <a:solidFill>
                  <a:schemeClr val="tx1"/>
                </a:solidFill>
                <a:effectLst/>
                <a:latin typeface="+mn-ea"/>
              </a:rPr>
              <a:t>版本时，再想恢复到</a:t>
            </a:r>
            <a:r>
              <a:rPr kumimoji="0" lang="zh-CN" altLang="zh-CN" sz="1600" b="0" i="0" u="none" strike="noStrike" cap="none" normalizeH="0" baseline="0" dirty="0" smtClean="0">
                <a:ln>
                  <a:noFill/>
                </a:ln>
                <a:solidFill>
                  <a:schemeClr val="tx1"/>
                </a:solidFill>
                <a:effectLst/>
                <a:latin typeface="+mn-ea"/>
                <a:cs typeface="Consolas" panose="020B0609020204030204" pitchFamily="49" charset="0"/>
              </a:rPr>
              <a:t>append GPL</a:t>
            </a:r>
            <a:r>
              <a:rPr kumimoji="0" lang="zh-CN" altLang="zh-CN" sz="1600" b="0" i="0" u="none" strike="noStrike" cap="none" normalizeH="0" baseline="0" dirty="0" smtClean="0">
                <a:ln>
                  <a:noFill/>
                </a:ln>
                <a:solidFill>
                  <a:schemeClr val="tx1"/>
                </a:solidFill>
                <a:effectLst/>
                <a:latin typeface="+mn-ea"/>
              </a:rPr>
              <a:t>，就必须找到</a:t>
            </a:r>
            <a:r>
              <a:rPr kumimoji="0" lang="zh-CN" altLang="zh-CN" sz="1600" b="0" i="0" u="none" strike="noStrike" cap="none" normalizeH="0" baseline="0" dirty="0" smtClean="0">
                <a:ln>
                  <a:noFill/>
                </a:ln>
                <a:solidFill>
                  <a:schemeClr val="tx1"/>
                </a:solidFill>
                <a:effectLst/>
                <a:latin typeface="+mn-ea"/>
                <a:cs typeface="Consolas" panose="020B0609020204030204" pitchFamily="49" charset="0"/>
              </a:rPr>
              <a:t>append GPL</a:t>
            </a:r>
            <a:r>
              <a:rPr kumimoji="0" lang="zh-CN" altLang="zh-CN" sz="1600" b="0" i="0" u="none" strike="noStrike" cap="none" normalizeH="0" baseline="0" dirty="0" smtClean="0">
                <a:ln>
                  <a:noFill/>
                </a:ln>
                <a:solidFill>
                  <a:schemeClr val="tx1"/>
                </a:solidFill>
                <a:effectLst/>
                <a:latin typeface="+mn-ea"/>
              </a:rPr>
              <a:t>的commit id。</a:t>
            </a:r>
            <a:endParaRPr kumimoji="0" lang="en-US" altLang="zh-CN" sz="1600" b="0" i="0" u="none" strike="noStrike" cap="none" normalizeH="0" baseline="0" dirty="0" smtClean="0">
              <a:ln>
                <a:noFill/>
              </a:ln>
              <a:solidFill>
                <a:schemeClr val="tx1"/>
              </a:solidFill>
              <a:effectLst/>
              <a:latin typeface="+mn-ea"/>
            </a:endParaRPr>
          </a:p>
          <a:p>
            <a:pPr eaLnBrk="0" fontAlgn="base" hangingPunct="0">
              <a:spcBef>
                <a:spcPct val="0"/>
              </a:spcBef>
              <a:spcAft>
                <a:spcPct val="0"/>
              </a:spcAft>
            </a:pPr>
            <a:r>
              <a:rPr kumimoji="0" lang="zh-CN" altLang="zh-CN" sz="1600" b="0" i="0" u="none" strike="noStrike" cap="none" normalizeH="0" baseline="0" dirty="0" smtClean="0">
                <a:ln>
                  <a:noFill/>
                </a:ln>
                <a:solidFill>
                  <a:schemeClr val="tx1"/>
                </a:solidFill>
                <a:effectLst/>
                <a:latin typeface="+mn-ea"/>
              </a:rPr>
              <a:t>Git提供了一个命令</a:t>
            </a:r>
            <a:r>
              <a:rPr kumimoji="0" lang="zh-CN" altLang="zh-CN" sz="1600" b="0" i="0" u="none" strike="noStrike" cap="none" normalizeH="0" baseline="0" dirty="0" smtClean="0">
                <a:ln>
                  <a:noFill/>
                </a:ln>
                <a:solidFill>
                  <a:schemeClr val="tx1"/>
                </a:solidFill>
                <a:effectLst/>
                <a:latin typeface="+mn-ea"/>
                <a:cs typeface="Consolas" panose="020B0609020204030204" pitchFamily="49" charset="0"/>
              </a:rPr>
              <a:t>git reflog</a:t>
            </a:r>
            <a:r>
              <a:rPr kumimoji="0" lang="zh-CN" altLang="zh-CN" sz="1600" b="0" i="0" u="none" strike="noStrike" cap="none" normalizeH="0" baseline="0" dirty="0" smtClean="0">
                <a:ln>
                  <a:noFill/>
                </a:ln>
                <a:solidFill>
                  <a:schemeClr val="tx1"/>
                </a:solidFill>
                <a:effectLst/>
                <a:latin typeface="+mn-ea"/>
              </a:rPr>
              <a:t>用来记录你的每一次命令： </a:t>
            </a:r>
            <a:endParaRPr kumimoji="0" lang="en-US" altLang="zh-CN" sz="1600" b="0" i="0" u="none" strike="noStrike" cap="none" normalizeH="0" baseline="0" dirty="0" smtClean="0">
              <a:ln>
                <a:noFill/>
              </a:ln>
              <a:solidFill>
                <a:schemeClr val="tx1"/>
              </a:solidFill>
              <a:effectLst/>
              <a:latin typeface="+mn-ea"/>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dirty="0">
                <a:solidFill>
                  <a:schemeClr val="tx1"/>
                </a:solidFill>
                <a:latin typeface="+mn-ea"/>
                <a:cs typeface="Consolas" panose="020B0609020204030204" pitchFamily="49" charset="0"/>
              </a:rPr>
              <a:t>	</a:t>
            </a:r>
            <a:r>
              <a:rPr lang="zh-CN" altLang="zh-CN" sz="1600" dirty="0">
                <a:solidFill>
                  <a:srgbClr val="008080"/>
                </a:solidFill>
                <a:latin typeface="+mn-ea"/>
                <a:cs typeface="Consolas" panose="020B0609020204030204" pitchFamily="49" charset="0"/>
              </a:rPr>
              <a:t>$ </a:t>
            </a:r>
            <a:r>
              <a:rPr kumimoji="0" lang="zh-CN" altLang="zh-CN" sz="1600" b="0" i="0" u="none" strike="noStrike" cap="none" normalizeH="0" baseline="0" dirty="0" smtClean="0">
                <a:ln>
                  <a:noFill/>
                </a:ln>
                <a:solidFill>
                  <a:schemeClr val="accent1"/>
                </a:solidFill>
                <a:effectLst/>
                <a:latin typeface="+mn-ea"/>
                <a:cs typeface="Consolas" panose="020B0609020204030204" pitchFamily="49" charset="0"/>
              </a:rPr>
              <a:t>git reflog</a:t>
            </a:r>
            <a:endParaRPr kumimoji="0" lang="en-US" altLang="zh-CN" sz="1600" b="0" i="0" u="none" strike="noStrike" cap="none" normalizeH="0" baseline="0" dirty="0" smtClean="0">
              <a:ln>
                <a:noFill/>
              </a:ln>
              <a:solidFill>
                <a:schemeClr val="accent1"/>
              </a:solidFill>
              <a:effectLst/>
              <a:latin typeface="+mn-ea"/>
              <a:cs typeface="Consolas" panose="020B0609020204030204" pitchFamily="49" charset="0"/>
            </a:endParaRPr>
          </a:p>
          <a:p>
            <a:pPr eaLnBrk="0" fontAlgn="base" hangingPunct="0">
              <a:spcBef>
                <a:spcPct val="0"/>
              </a:spcBef>
              <a:spcAft>
                <a:spcPct val="0"/>
              </a:spcAft>
            </a:pPr>
            <a:r>
              <a:rPr kumimoji="0" lang="zh-CN" altLang="zh-CN" sz="1600" b="0" i="0" u="none" strike="noStrike" cap="none" normalizeH="0" baseline="0" dirty="0" smtClean="0">
                <a:ln>
                  <a:noFill/>
                </a:ln>
                <a:solidFill>
                  <a:schemeClr val="tx1"/>
                </a:solidFill>
                <a:effectLst/>
                <a:latin typeface="+mn-ea"/>
                <a:cs typeface="Consolas" panose="020B0609020204030204" pitchFamily="49" charset="0"/>
              </a:rPr>
              <a:t>ea34578 HEAD@{0}: reset: moving to HEAD^ </a:t>
            </a:r>
            <a:endParaRPr kumimoji="0" lang="en-US" altLang="zh-CN" sz="1600" b="0" i="0" u="none" strike="noStrike" cap="none" normalizeH="0" baseline="0" dirty="0" smtClean="0">
              <a:ln>
                <a:noFill/>
              </a:ln>
              <a:solidFill>
                <a:schemeClr val="tx1"/>
              </a:solidFill>
              <a:effectLst/>
              <a:latin typeface="+mn-ea"/>
              <a:cs typeface="Consolas" panose="020B0609020204030204" pitchFamily="49" charset="0"/>
            </a:endParaRPr>
          </a:p>
          <a:p>
            <a:pPr eaLnBrk="0" fontAlgn="base" hangingPunct="0">
              <a:spcBef>
                <a:spcPct val="0"/>
              </a:spcBef>
              <a:spcAft>
                <a:spcPct val="0"/>
              </a:spcAft>
            </a:pPr>
            <a:r>
              <a:rPr kumimoji="0" lang="zh-CN" altLang="zh-CN" sz="1600" b="0" i="0" u="none" strike="noStrike" cap="none" normalizeH="0" baseline="0" dirty="0" smtClean="0">
                <a:ln>
                  <a:noFill/>
                </a:ln>
                <a:solidFill>
                  <a:schemeClr val="tx1"/>
                </a:solidFill>
                <a:effectLst/>
                <a:latin typeface="+mn-ea"/>
                <a:cs typeface="Consolas" panose="020B0609020204030204" pitchFamily="49" charset="0"/>
              </a:rPr>
              <a:t>3628164 HEAD@{1}: commit: append GPL </a:t>
            </a:r>
            <a:endParaRPr kumimoji="0" lang="en-US" altLang="zh-CN" sz="1600" b="0" i="0" u="none" strike="noStrike" cap="none" normalizeH="0" baseline="0" dirty="0" smtClean="0">
              <a:ln>
                <a:noFill/>
              </a:ln>
              <a:solidFill>
                <a:schemeClr val="tx1"/>
              </a:solidFill>
              <a:effectLst/>
              <a:latin typeface="+mn-ea"/>
              <a:cs typeface="Consolas" panose="020B0609020204030204" pitchFamily="49" charset="0"/>
            </a:endParaRPr>
          </a:p>
          <a:p>
            <a:pPr eaLnBrk="0" fontAlgn="base" hangingPunct="0">
              <a:spcBef>
                <a:spcPct val="0"/>
              </a:spcBef>
              <a:spcAft>
                <a:spcPct val="0"/>
              </a:spcAft>
            </a:pPr>
            <a:r>
              <a:rPr kumimoji="0" lang="zh-CN" altLang="zh-CN" sz="1600" b="0" i="0" u="none" strike="noStrike" cap="none" normalizeH="0" baseline="0" dirty="0" smtClean="0">
                <a:ln>
                  <a:noFill/>
                </a:ln>
                <a:solidFill>
                  <a:schemeClr val="tx1"/>
                </a:solidFill>
                <a:effectLst/>
                <a:latin typeface="+mn-ea"/>
                <a:cs typeface="Consolas" panose="020B0609020204030204" pitchFamily="49" charset="0"/>
              </a:rPr>
              <a:t>ea34578 HEAD@{2}: commit: add distributed </a:t>
            </a:r>
            <a:endParaRPr kumimoji="0" lang="en-US" altLang="zh-CN" sz="1600" b="0" i="0" u="none" strike="noStrike" cap="none" normalizeH="0" baseline="0" dirty="0" smtClean="0">
              <a:ln>
                <a:noFill/>
              </a:ln>
              <a:solidFill>
                <a:schemeClr val="tx1"/>
              </a:solidFill>
              <a:effectLst/>
              <a:latin typeface="+mn-ea"/>
              <a:cs typeface="Consolas" panose="020B0609020204030204" pitchFamily="49" charset="0"/>
            </a:endParaRPr>
          </a:p>
          <a:p>
            <a:pPr eaLnBrk="0" fontAlgn="base" hangingPunct="0">
              <a:spcBef>
                <a:spcPct val="0"/>
              </a:spcBef>
              <a:spcAft>
                <a:spcPct val="0"/>
              </a:spcAft>
            </a:pPr>
            <a:r>
              <a:rPr kumimoji="0" lang="zh-CN" altLang="zh-CN" sz="1600" b="0" i="0" u="none" strike="noStrike" cap="none" normalizeH="0" baseline="0" dirty="0" smtClean="0">
                <a:ln>
                  <a:noFill/>
                </a:ln>
                <a:solidFill>
                  <a:schemeClr val="tx1"/>
                </a:solidFill>
                <a:effectLst/>
                <a:latin typeface="+mn-ea"/>
                <a:cs typeface="Consolas" panose="020B0609020204030204" pitchFamily="49" charset="0"/>
              </a:rPr>
              <a:t>cb926e7 HEAD@{3}: commit (initial): wrote a readme file</a:t>
            </a:r>
            <a:r>
              <a:rPr kumimoji="0" lang="zh-CN" altLang="zh-CN" sz="1600" b="0" i="0" u="none" strike="noStrike" cap="none" normalizeH="0" baseline="0" dirty="0" smtClean="0">
                <a:ln>
                  <a:noFill/>
                </a:ln>
                <a:solidFill>
                  <a:schemeClr val="tx1"/>
                </a:solidFill>
                <a:effectLst/>
                <a:latin typeface="+mn-ea"/>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32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a:spLocks noChangeArrowheads="1"/>
          </p:cNvSpPr>
          <p:nvPr/>
        </p:nvSpPr>
        <p:spPr bwMode="auto">
          <a:xfrm>
            <a:off x="0" y="-44509"/>
            <a:ext cx="65" cy="54621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33308" rIns="0"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19779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26814"/>
            <a:ext cx="12191999" cy="400110"/>
          </a:xfrm>
          <a:prstGeom prst="rect">
            <a:avLst/>
          </a:prstGeom>
          <a:noFill/>
          <a:ln>
            <a:noFill/>
          </a:ln>
        </p:spPr>
        <p:style>
          <a:lnRef idx="0">
            <a:schemeClr val="accent3"/>
          </a:lnRef>
          <a:fillRef idx="3">
            <a:schemeClr val="accent3"/>
          </a:fillRef>
          <a:effectRef idx="3">
            <a:schemeClr val="accent3"/>
          </a:effectRef>
          <a:fontRef idx="minor">
            <a:schemeClr val="lt1"/>
          </a:fontRef>
        </p:style>
        <p:txBody>
          <a:bodyPr wrap="square">
            <a:spAutoFit/>
          </a:bodyPr>
          <a:lstStyle/>
          <a:p>
            <a:pPr algn="ctr"/>
            <a:r>
              <a:rPr lang="zh-CN" altLang="en-US" sz="2000" b="0" i="0" dirty="0" smtClean="0">
                <a:solidFill>
                  <a:schemeClr val="tx1"/>
                </a:solidFill>
                <a:effectLst/>
                <a:latin typeface="Helvetica Neue"/>
              </a:rPr>
              <a:t>工作区和暂存区</a:t>
            </a:r>
            <a:endParaRPr lang="zh-CN" altLang="en-US" sz="2000" b="0" i="0" dirty="0">
              <a:solidFill>
                <a:schemeClr val="tx1"/>
              </a:solidFill>
              <a:effectLst/>
              <a:latin typeface="Helvetica Neue"/>
            </a:endParaRPr>
          </a:p>
        </p:txBody>
      </p:sp>
      <p:sp>
        <p:nvSpPr>
          <p:cNvPr id="3" name="矩形 2"/>
          <p:cNvSpPr/>
          <p:nvPr/>
        </p:nvSpPr>
        <p:spPr>
          <a:xfrm>
            <a:off x="863600" y="689151"/>
            <a:ext cx="9118600" cy="6001643"/>
          </a:xfrm>
          <a:prstGeom prst="rect">
            <a:avLst/>
          </a:prstGeom>
          <a:noFill/>
          <a:ln>
            <a:noFill/>
          </a:ln>
        </p:spPr>
        <p:style>
          <a:lnRef idx="3">
            <a:schemeClr val="lt1"/>
          </a:lnRef>
          <a:fillRef idx="1">
            <a:schemeClr val="accent1"/>
          </a:fillRef>
          <a:effectRef idx="1">
            <a:schemeClr val="accent1"/>
          </a:effectRef>
          <a:fontRef idx="minor">
            <a:schemeClr val="lt1"/>
          </a:fontRef>
        </p:style>
        <p:txBody>
          <a:bodyPr wrap="square">
            <a:spAutoFit/>
          </a:bodyPr>
          <a:lstStyle/>
          <a:p>
            <a:r>
              <a:rPr lang="zh-CN" altLang="en-US" sz="1600" b="0" i="0" dirty="0" smtClean="0">
                <a:solidFill>
                  <a:schemeClr val="tx1"/>
                </a:solidFill>
                <a:effectLst/>
                <a:latin typeface="+mn-ea"/>
              </a:rPr>
              <a:t>工作区（</a:t>
            </a:r>
            <a:r>
              <a:rPr lang="en-US" altLang="zh-CN" sz="1600" b="0" i="0" dirty="0" smtClean="0">
                <a:solidFill>
                  <a:schemeClr val="tx1"/>
                </a:solidFill>
                <a:effectLst/>
                <a:latin typeface="+mn-ea"/>
              </a:rPr>
              <a:t>Working Directory</a:t>
            </a:r>
            <a:r>
              <a:rPr lang="zh-CN" altLang="en-US" sz="1600" b="0" i="0" dirty="0" smtClean="0">
                <a:solidFill>
                  <a:schemeClr val="tx1"/>
                </a:solidFill>
                <a:effectLst/>
                <a:latin typeface="+mn-ea"/>
              </a:rPr>
              <a:t>）</a:t>
            </a:r>
            <a:endParaRPr lang="en-US" altLang="zh-CN" sz="1600" b="0" i="0" dirty="0" smtClean="0">
              <a:solidFill>
                <a:schemeClr val="tx1"/>
              </a:solidFill>
              <a:effectLst/>
              <a:latin typeface="+mn-ea"/>
            </a:endParaRPr>
          </a:p>
          <a:p>
            <a:r>
              <a:rPr lang="en-US" altLang="zh-CN" sz="1600" dirty="0">
                <a:solidFill>
                  <a:schemeClr val="tx1"/>
                </a:solidFill>
                <a:latin typeface="+mn-ea"/>
              </a:rPr>
              <a:t>	</a:t>
            </a:r>
            <a:r>
              <a:rPr lang="zh-CN" altLang="en-US" sz="1600" dirty="0" smtClean="0">
                <a:solidFill>
                  <a:schemeClr val="tx1"/>
                </a:solidFill>
                <a:latin typeface="+mn-ea"/>
              </a:rPr>
              <a:t>如</a:t>
            </a:r>
            <a:r>
              <a:rPr lang="en-US" altLang="zh-CN" sz="1600" dirty="0" smtClean="0">
                <a:solidFill>
                  <a:schemeClr val="tx1"/>
                </a:solidFill>
                <a:latin typeface="+mn-ea"/>
              </a:rPr>
              <a:t>:</a:t>
            </a:r>
            <a:r>
              <a:rPr lang="en-US" altLang="zh-CN" sz="1600" dirty="0" err="1" smtClean="0">
                <a:solidFill>
                  <a:schemeClr val="tx1"/>
                </a:solidFill>
                <a:latin typeface="+mn-ea"/>
              </a:rPr>
              <a:t>CreateRepository</a:t>
            </a:r>
            <a:r>
              <a:rPr lang="zh-CN" altLang="en-US" sz="1600" dirty="0" smtClean="0">
                <a:solidFill>
                  <a:schemeClr val="tx1"/>
                </a:solidFill>
                <a:latin typeface="+mn-ea"/>
              </a:rPr>
              <a:t>就是工作区</a:t>
            </a:r>
            <a:endParaRPr lang="en-US" altLang="zh-CN" sz="1600" dirty="0" smtClean="0">
              <a:solidFill>
                <a:schemeClr val="tx1"/>
              </a:solidFill>
              <a:latin typeface="+mn-ea"/>
            </a:endParaRPr>
          </a:p>
          <a:p>
            <a:r>
              <a:rPr lang="zh-CN" altLang="en-US" sz="1600" dirty="0">
                <a:solidFill>
                  <a:schemeClr val="tx1"/>
                </a:solidFill>
                <a:latin typeface="+mn-ea"/>
              </a:rPr>
              <a:t>版本库（</a:t>
            </a:r>
            <a:r>
              <a:rPr lang="en-US" altLang="zh-CN" sz="1600" dirty="0">
                <a:solidFill>
                  <a:schemeClr val="tx1"/>
                </a:solidFill>
                <a:latin typeface="+mn-ea"/>
              </a:rPr>
              <a:t>Repository</a:t>
            </a:r>
            <a:r>
              <a:rPr lang="zh-CN" altLang="en-US" sz="1600" dirty="0" smtClean="0">
                <a:solidFill>
                  <a:schemeClr val="tx1"/>
                </a:solidFill>
                <a:latin typeface="+mn-ea"/>
              </a:rPr>
              <a:t>）</a:t>
            </a:r>
            <a:r>
              <a:rPr lang="en-US" altLang="zh-CN" sz="1600" dirty="0" smtClean="0">
                <a:solidFill>
                  <a:schemeClr val="tx1"/>
                </a:solidFill>
                <a:latin typeface="+mn-ea"/>
              </a:rPr>
              <a:t>:</a:t>
            </a:r>
          </a:p>
          <a:p>
            <a:pPr lvl="0"/>
            <a:r>
              <a:rPr kumimoji="0" lang="en-US" altLang="zh-CN" sz="1600" b="0" i="0" u="none" strike="noStrike" cap="none" normalizeH="0" baseline="0" dirty="0" smtClean="0">
                <a:ln>
                  <a:noFill/>
                </a:ln>
                <a:solidFill>
                  <a:schemeClr val="tx1"/>
                </a:solidFill>
                <a:effectLst/>
                <a:latin typeface="+mn-ea"/>
              </a:rPr>
              <a:t>	</a:t>
            </a:r>
            <a:r>
              <a:rPr kumimoji="0" lang="zh-CN" altLang="zh-CN" sz="1600" b="0" i="0" u="none" strike="noStrike" cap="none" normalizeH="0" baseline="0" dirty="0" smtClean="0">
                <a:ln>
                  <a:noFill/>
                </a:ln>
                <a:solidFill>
                  <a:schemeClr val="tx1"/>
                </a:solidFill>
                <a:effectLst/>
                <a:latin typeface="+mn-ea"/>
              </a:rPr>
              <a:t>工作区有一个隐藏目录</a:t>
            </a:r>
            <a:r>
              <a:rPr kumimoji="0" lang="zh-CN" altLang="zh-CN" sz="1600" b="0" i="0" u="none" strike="noStrike" cap="none" normalizeH="0" baseline="0" dirty="0" smtClean="0">
                <a:ln>
                  <a:noFill/>
                </a:ln>
                <a:solidFill>
                  <a:schemeClr val="tx1"/>
                </a:solidFill>
                <a:effectLst/>
                <a:latin typeface="+mn-ea"/>
                <a:cs typeface="Consolas" panose="020B0609020204030204" pitchFamily="49" charset="0"/>
              </a:rPr>
              <a:t>.git</a:t>
            </a:r>
            <a:r>
              <a:rPr kumimoji="0" lang="zh-CN" altLang="zh-CN" sz="1600" b="0" i="0" u="none" strike="noStrike" cap="none" normalizeH="0" baseline="0" dirty="0" smtClean="0">
                <a:ln>
                  <a:noFill/>
                </a:ln>
                <a:solidFill>
                  <a:schemeClr val="tx1"/>
                </a:solidFill>
                <a:effectLst/>
                <a:latin typeface="+mn-ea"/>
              </a:rPr>
              <a:t>，这个不算工作区，而是Git的版本库。Git的版本库里存了很多东西，其中最重要的就是称为stage（或者叫index）的暂存区，还有Git为我们自动创建的第一个分支</a:t>
            </a:r>
            <a:r>
              <a:rPr kumimoji="0" lang="zh-CN" altLang="zh-CN" sz="1600" b="0" i="0" u="none" strike="noStrike" cap="none" normalizeH="0" baseline="0" dirty="0" smtClean="0">
                <a:ln>
                  <a:noFill/>
                </a:ln>
                <a:solidFill>
                  <a:schemeClr val="tx1"/>
                </a:solidFill>
                <a:effectLst/>
                <a:latin typeface="+mn-ea"/>
                <a:cs typeface="Consolas" panose="020B0609020204030204" pitchFamily="49" charset="0"/>
              </a:rPr>
              <a:t>master</a:t>
            </a:r>
            <a:r>
              <a:rPr kumimoji="0" lang="zh-CN" altLang="zh-CN" sz="1600" b="0" i="0" u="none" strike="noStrike" cap="none" normalizeH="0" baseline="0" dirty="0" smtClean="0">
                <a:ln>
                  <a:noFill/>
                </a:ln>
                <a:solidFill>
                  <a:schemeClr val="tx1"/>
                </a:solidFill>
                <a:effectLst/>
                <a:latin typeface="+mn-ea"/>
              </a:rPr>
              <a:t>，以及指向</a:t>
            </a:r>
            <a:r>
              <a:rPr kumimoji="0" lang="zh-CN" altLang="zh-CN" sz="1600" b="0" i="0" u="none" strike="noStrike" cap="none" normalizeH="0" baseline="0" dirty="0" smtClean="0">
                <a:ln>
                  <a:noFill/>
                </a:ln>
                <a:solidFill>
                  <a:schemeClr val="tx1"/>
                </a:solidFill>
                <a:effectLst/>
                <a:latin typeface="+mn-ea"/>
                <a:cs typeface="Consolas" panose="020B0609020204030204" pitchFamily="49" charset="0"/>
              </a:rPr>
              <a:t>master</a:t>
            </a:r>
            <a:r>
              <a:rPr kumimoji="0" lang="zh-CN" altLang="zh-CN" sz="1600" b="0" i="0" u="none" strike="noStrike" cap="none" normalizeH="0" baseline="0" dirty="0" smtClean="0">
                <a:ln>
                  <a:noFill/>
                </a:ln>
                <a:solidFill>
                  <a:schemeClr val="tx1"/>
                </a:solidFill>
                <a:effectLst/>
                <a:latin typeface="+mn-ea"/>
              </a:rPr>
              <a:t>的一个指针叫</a:t>
            </a:r>
            <a:r>
              <a:rPr kumimoji="0" lang="zh-CN" altLang="zh-CN" sz="1600" b="0" i="0" u="none" strike="noStrike" cap="none" normalizeH="0" baseline="0" dirty="0" smtClean="0">
                <a:ln>
                  <a:noFill/>
                </a:ln>
                <a:solidFill>
                  <a:schemeClr val="tx1"/>
                </a:solidFill>
                <a:effectLst/>
                <a:latin typeface="+mn-ea"/>
                <a:cs typeface="Consolas" panose="020B0609020204030204" pitchFamily="49" charset="0"/>
              </a:rPr>
              <a:t>HEAD</a:t>
            </a:r>
            <a:r>
              <a:rPr kumimoji="0" lang="zh-CN" altLang="zh-CN" sz="1600" b="0" i="0" u="none" strike="noStrike" cap="none" normalizeH="0" baseline="0" dirty="0" smtClean="0">
                <a:ln>
                  <a:noFill/>
                </a:ln>
                <a:solidFill>
                  <a:schemeClr val="tx1"/>
                </a:solidFill>
                <a:effectLst/>
                <a:latin typeface="+mn-ea"/>
              </a:rPr>
              <a:t>。 </a:t>
            </a:r>
            <a:endParaRPr kumimoji="0" lang="en-US" altLang="zh-CN" sz="1600" b="0" i="0" u="none" strike="noStrike" cap="none" normalizeH="0" baseline="0" dirty="0" smtClean="0">
              <a:ln>
                <a:noFill/>
              </a:ln>
              <a:solidFill>
                <a:schemeClr val="tx1"/>
              </a:solidFill>
              <a:effectLst/>
              <a:latin typeface="+mn-ea"/>
            </a:endParaRPr>
          </a:p>
          <a:p>
            <a:r>
              <a:rPr lang="zh-CN" altLang="en-US" sz="1600" b="0" i="0" dirty="0" smtClean="0">
                <a:solidFill>
                  <a:schemeClr val="accent2">
                    <a:lumMod val="60000"/>
                    <a:lumOff val="40000"/>
                  </a:schemeClr>
                </a:solidFill>
                <a:effectLst/>
                <a:latin typeface="+mn-ea"/>
              </a:rPr>
              <a:t>我们把文件往</a:t>
            </a:r>
            <a:r>
              <a:rPr lang="en-US" altLang="zh-CN" sz="1600" b="0" i="0" dirty="0" err="1" smtClean="0">
                <a:solidFill>
                  <a:schemeClr val="accent2">
                    <a:lumMod val="60000"/>
                    <a:lumOff val="40000"/>
                  </a:schemeClr>
                </a:solidFill>
                <a:effectLst/>
                <a:latin typeface="+mn-ea"/>
              </a:rPr>
              <a:t>Git</a:t>
            </a:r>
            <a:r>
              <a:rPr lang="zh-CN" altLang="en-US" sz="1600" b="0" i="0" dirty="0" smtClean="0">
                <a:solidFill>
                  <a:schemeClr val="accent2">
                    <a:lumMod val="60000"/>
                    <a:lumOff val="40000"/>
                  </a:schemeClr>
                </a:solidFill>
                <a:effectLst/>
                <a:latin typeface="+mn-ea"/>
              </a:rPr>
              <a:t>版本库里添加的时候，是分两步执行的：</a:t>
            </a:r>
            <a:endParaRPr lang="en-US" altLang="zh-CN" sz="1600" b="0" i="0" dirty="0" smtClean="0">
              <a:solidFill>
                <a:schemeClr val="accent2">
                  <a:lumMod val="60000"/>
                  <a:lumOff val="40000"/>
                </a:schemeClr>
              </a:solidFill>
              <a:effectLst/>
              <a:latin typeface="+mn-ea"/>
            </a:endParaRPr>
          </a:p>
          <a:p>
            <a:r>
              <a:rPr lang="zh-CN" altLang="en-US" sz="1600" dirty="0" smtClean="0">
                <a:solidFill>
                  <a:schemeClr val="tx1"/>
                </a:solidFill>
                <a:latin typeface="+mn-ea"/>
              </a:rPr>
              <a:t>第一步</a:t>
            </a:r>
            <a:r>
              <a:rPr lang="en-US" altLang="zh-CN" sz="1600" dirty="0" smtClean="0">
                <a:solidFill>
                  <a:schemeClr val="tx1"/>
                </a:solidFill>
                <a:latin typeface="+mn-ea"/>
              </a:rPr>
              <a:t>:</a:t>
            </a:r>
          </a:p>
          <a:p>
            <a:r>
              <a:rPr lang="en-US" altLang="zh-CN" sz="1600" dirty="0" smtClean="0">
                <a:solidFill>
                  <a:schemeClr val="tx1"/>
                </a:solidFill>
                <a:latin typeface="+mn-ea"/>
              </a:rPr>
              <a:t>	</a:t>
            </a:r>
            <a:r>
              <a:rPr lang="zh-CN" altLang="en-US" sz="1600" dirty="0" smtClean="0">
                <a:solidFill>
                  <a:schemeClr val="tx1"/>
                </a:solidFill>
                <a:latin typeface="+mn-ea"/>
              </a:rPr>
              <a:t>是用</a:t>
            </a:r>
            <a:r>
              <a:rPr lang="en-US" altLang="zh-CN" sz="1600" dirty="0" err="1" smtClean="0">
                <a:solidFill>
                  <a:schemeClr val="tx1"/>
                </a:solidFill>
                <a:latin typeface="+mn-ea"/>
              </a:rPr>
              <a:t>git</a:t>
            </a:r>
            <a:r>
              <a:rPr lang="en-US" altLang="zh-CN" sz="1600" dirty="0" smtClean="0">
                <a:solidFill>
                  <a:schemeClr val="tx1"/>
                </a:solidFill>
                <a:latin typeface="+mn-ea"/>
              </a:rPr>
              <a:t> add</a:t>
            </a:r>
            <a:r>
              <a:rPr lang="zh-CN" altLang="en-US" sz="1600" dirty="0" smtClean="0">
                <a:solidFill>
                  <a:schemeClr val="tx1"/>
                </a:solidFill>
                <a:latin typeface="+mn-ea"/>
              </a:rPr>
              <a:t>把文件添加进去，实际上就是把文件修改添加到暂存区；</a:t>
            </a:r>
            <a:endParaRPr lang="en-US" altLang="zh-CN" sz="1600" dirty="0" smtClean="0">
              <a:solidFill>
                <a:schemeClr val="tx1"/>
              </a:solidFill>
              <a:latin typeface="+mn-ea"/>
            </a:endParaRPr>
          </a:p>
          <a:p>
            <a:r>
              <a:rPr kumimoji="0" lang="zh-CN" altLang="zh-CN" sz="1600" b="0" i="0" u="none" strike="noStrike" cap="none" normalizeH="0" baseline="0" dirty="0" smtClean="0">
                <a:ln>
                  <a:noFill/>
                </a:ln>
                <a:solidFill>
                  <a:schemeClr val="tx1"/>
                </a:solidFill>
                <a:effectLst/>
                <a:latin typeface="+mn-ea"/>
              </a:rPr>
              <a:t>第二步</a:t>
            </a:r>
            <a:r>
              <a:rPr kumimoji="0" lang="en-US" altLang="zh-CN" sz="1600" b="0" i="0" u="none" strike="noStrike" cap="none" normalizeH="0" baseline="0" dirty="0" smtClean="0">
                <a:ln>
                  <a:noFill/>
                </a:ln>
                <a:solidFill>
                  <a:schemeClr val="tx1"/>
                </a:solidFill>
                <a:effectLst/>
                <a:latin typeface="+mn-ea"/>
              </a:rPr>
              <a:t>:</a:t>
            </a:r>
          </a:p>
          <a:p>
            <a:r>
              <a:rPr lang="en-US" altLang="zh-CN" sz="1600" dirty="0" smtClean="0">
                <a:solidFill>
                  <a:schemeClr val="tx1"/>
                </a:solidFill>
                <a:latin typeface="+mn-ea"/>
              </a:rPr>
              <a:t>	</a:t>
            </a:r>
            <a:r>
              <a:rPr lang="zh-CN" altLang="zh-CN" sz="1600" dirty="0" smtClean="0">
                <a:solidFill>
                  <a:schemeClr val="tx1"/>
                </a:solidFill>
                <a:latin typeface="+mn-ea"/>
              </a:rPr>
              <a:t>是用git commit提交更改，实际上就是把暂存区的所有内容提交到当前分支</a:t>
            </a:r>
            <a:endParaRPr lang="en-US" altLang="zh-CN" sz="1600" dirty="0" smtClean="0">
              <a:solidFill>
                <a:schemeClr val="tx1"/>
              </a:solidFill>
              <a:latin typeface="+mn-ea"/>
            </a:endParaRPr>
          </a:p>
          <a:p>
            <a:r>
              <a:rPr lang="en-US" altLang="zh-CN" sz="1600" dirty="0" smtClean="0">
                <a:solidFill>
                  <a:schemeClr val="tx1"/>
                </a:solidFill>
                <a:latin typeface="+mn-ea"/>
              </a:rPr>
              <a:t>	</a:t>
            </a:r>
            <a:r>
              <a:rPr lang="zh-CN" altLang="en-US" sz="1600" dirty="0" smtClean="0">
                <a:solidFill>
                  <a:schemeClr val="tx1"/>
                </a:solidFill>
                <a:latin typeface="+mn-ea"/>
              </a:rPr>
              <a:t>因为我们创建</a:t>
            </a:r>
            <a:r>
              <a:rPr lang="en-US" altLang="zh-CN" sz="1600" dirty="0" err="1" smtClean="0">
                <a:solidFill>
                  <a:schemeClr val="tx1"/>
                </a:solidFill>
                <a:latin typeface="+mn-ea"/>
              </a:rPr>
              <a:t>Git</a:t>
            </a:r>
            <a:r>
              <a:rPr lang="zh-CN" altLang="en-US" sz="1600" dirty="0" smtClean="0">
                <a:solidFill>
                  <a:schemeClr val="tx1"/>
                </a:solidFill>
                <a:latin typeface="+mn-ea"/>
              </a:rPr>
              <a:t>版本库时，</a:t>
            </a:r>
            <a:r>
              <a:rPr lang="en-US" altLang="zh-CN" sz="1600" dirty="0" err="1" smtClean="0">
                <a:solidFill>
                  <a:schemeClr val="tx1"/>
                </a:solidFill>
                <a:latin typeface="+mn-ea"/>
              </a:rPr>
              <a:t>Git</a:t>
            </a:r>
            <a:r>
              <a:rPr lang="zh-CN" altLang="en-US" sz="1600" dirty="0" smtClean="0">
                <a:solidFill>
                  <a:schemeClr val="tx1"/>
                </a:solidFill>
                <a:latin typeface="+mn-ea"/>
              </a:rPr>
              <a:t>自动为我们创建了唯一一个</a:t>
            </a:r>
            <a:r>
              <a:rPr lang="en-US" altLang="zh-CN" sz="1600" dirty="0" smtClean="0">
                <a:solidFill>
                  <a:schemeClr val="tx1"/>
                </a:solidFill>
                <a:latin typeface="+mn-ea"/>
              </a:rPr>
              <a:t>master</a:t>
            </a:r>
            <a:r>
              <a:rPr lang="zh-CN" altLang="en-US" sz="1600" dirty="0" smtClean="0">
                <a:solidFill>
                  <a:schemeClr val="tx1"/>
                </a:solidFill>
                <a:latin typeface="+mn-ea"/>
              </a:rPr>
              <a:t>分支，所以，现在，</a:t>
            </a:r>
            <a:r>
              <a:rPr lang="en-US" altLang="zh-CN" sz="1600" dirty="0" err="1" smtClean="0">
                <a:solidFill>
                  <a:schemeClr val="tx1"/>
                </a:solidFill>
                <a:latin typeface="+mn-ea"/>
              </a:rPr>
              <a:t>git</a:t>
            </a:r>
            <a:r>
              <a:rPr lang="en-US" altLang="zh-CN" sz="1600" dirty="0" smtClean="0">
                <a:solidFill>
                  <a:schemeClr val="tx1"/>
                </a:solidFill>
                <a:latin typeface="+mn-ea"/>
              </a:rPr>
              <a:t> commit</a:t>
            </a:r>
            <a:r>
              <a:rPr lang="zh-CN" altLang="en-US" sz="1600" dirty="0" smtClean="0">
                <a:solidFill>
                  <a:schemeClr val="tx1"/>
                </a:solidFill>
                <a:latin typeface="+mn-ea"/>
              </a:rPr>
              <a:t>就是往</a:t>
            </a:r>
            <a:r>
              <a:rPr lang="en-US" altLang="zh-CN" sz="1600" dirty="0" smtClean="0">
                <a:solidFill>
                  <a:schemeClr val="tx1"/>
                </a:solidFill>
                <a:latin typeface="+mn-ea"/>
              </a:rPr>
              <a:t>master</a:t>
            </a:r>
            <a:r>
              <a:rPr lang="zh-CN" altLang="en-US" sz="1600" dirty="0" smtClean="0">
                <a:solidFill>
                  <a:schemeClr val="tx1"/>
                </a:solidFill>
                <a:latin typeface="+mn-ea"/>
              </a:rPr>
              <a:t>分支上提交更改。</a:t>
            </a:r>
            <a:endParaRPr lang="en-US" altLang="zh-CN" sz="1600" dirty="0" smtClean="0">
              <a:solidFill>
                <a:schemeClr val="tx1"/>
              </a:solidFill>
              <a:latin typeface="+mn-ea"/>
            </a:endParaRPr>
          </a:p>
          <a:p>
            <a:endParaRPr lang="en-US" altLang="zh-CN" sz="1600" dirty="0" smtClean="0">
              <a:solidFill>
                <a:schemeClr val="tx1"/>
              </a:solidFill>
              <a:latin typeface="+mn-ea"/>
            </a:endParaRPr>
          </a:p>
          <a:p>
            <a:r>
              <a:rPr lang="zh-CN" altLang="en-US" sz="1600" dirty="0" smtClean="0">
                <a:solidFill>
                  <a:schemeClr val="tx1"/>
                </a:solidFill>
                <a:latin typeface="+mn-ea"/>
              </a:rPr>
              <a:t>下面进行实践</a:t>
            </a:r>
            <a:r>
              <a:rPr lang="en-US" altLang="zh-CN" sz="1600" dirty="0" smtClean="0">
                <a:solidFill>
                  <a:schemeClr val="tx1"/>
                </a:solidFill>
                <a:latin typeface="+mn-ea"/>
              </a:rPr>
              <a:t>:</a:t>
            </a:r>
          </a:p>
          <a:p>
            <a:pPr lvl="0"/>
            <a:endParaRPr kumimoji="0" lang="en-US" altLang="zh-CN" sz="1600" b="0" i="0" u="none" strike="noStrike" cap="none" normalizeH="0" baseline="0" dirty="0" smtClean="0">
              <a:ln>
                <a:noFill/>
              </a:ln>
              <a:solidFill>
                <a:schemeClr val="tx1"/>
              </a:solidFill>
              <a:effectLst/>
              <a:latin typeface="+mn-ea"/>
            </a:endParaRPr>
          </a:p>
          <a:p>
            <a:pPr lvl="0"/>
            <a:endParaRPr lang="en-US" altLang="zh-CN" sz="1600" dirty="0">
              <a:solidFill>
                <a:schemeClr val="tx1"/>
              </a:solidFill>
              <a:latin typeface="+mn-ea"/>
            </a:endParaRPr>
          </a:p>
          <a:p>
            <a:pPr lvl="0"/>
            <a:endParaRPr kumimoji="0" lang="en-US" altLang="zh-CN" sz="1600" b="0" i="0" u="none" strike="noStrike" cap="none" normalizeH="0" baseline="0" dirty="0" smtClean="0">
              <a:ln>
                <a:noFill/>
              </a:ln>
              <a:solidFill>
                <a:schemeClr val="tx1"/>
              </a:solidFill>
              <a:effectLst/>
              <a:latin typeface="+mn-ea"/>
            </a:endParaRPr>
          </a:p>
          <a:p>
            <a:pPr lvl="0"/>
            <a:endParaRPr lang="en-US" altLang="zh-CN" sz="1600" dirty="0">
              <a:solidFill>
                <a:schemeClr val="tx1"/>
              </a:solidFill>
              <a:latin typeface="+mn-ea"/>
            </a:endParaRPr>
          </a:p>
          <a:p>
            <a:pPr lvl="0"/>
            <a:endParaRPr kumimoji="0" lang="en-US" altLang="zh-CN" sz="1600" b="0" i="0" u="none" strike="noStrike" cap="none" normalizeH="0" baseline="0" dirty="0" smtClean="0">
              <a:ln>
                <a:noFill/>
              </a:ln>
              <a:solidFill>
                <a:schemeClr val="tx1"/>
              </a:solidFill>
              <a:effectLst/>
              <a:latin typeface="+mn-ea"/>
            </a:endParaRPr>
          </a:p>
          <a:p>
            <a:pPr lvl="0"/>
            <a:endParaRPr lang="en-US" altLang="zh-CN" sz="1600" dirty="0">
              <a:solidFill>
                <a:schemeClr val="tx1"/>
              </a:solidFill>
              <a:latin typeface="+mn-ea"/>
            </a:endParaRPr>
          </a:p>
          <a:p>
            <a:pPr lvl="0"/>
            <a:endParaRPr kumimoji="0" lang="en-US" altLang="zh-CN" sz="1600" b="0" i="0" u="none" strike="noStrike" cap="none" normalizeH="0" baseline="0" dirty="0" smtClean="0">
              <a:ln>
                <a:noFill/>
              </a:ln>
              <a:solidFill>
                <a:schemeClr val="tx1"/>
              </a:solidFill>
              <a:effectLst/>
              <a:latin typeface="+mn-ea"/>
            </a:endParaRPr>
          </a:p>
          <a:p>
            <a:pPr lvl="0"/>
            <a:endParaRPr lang="en-US" altLang="zh-CN" sz="1600" dirty="0">
              <a:solidFill>
                <a:schemeClr val="tx1"/>
              </a:solidFill>
              <a:latin typeface="+mn-ea"/>
            </a:endParaRPr>
          </a:p>
          <a:p>
            <a:pPr lvl="0"/>
            <a:endParaRPr kumimoji="0" lang="zh-CN" altLang="zh-CN" sz="1600" b="0" i="0" u="none" strike="noStrike" cap="none" normalizeH="0" baseline="0" dirty="0" smtClean="0">
              <a:ln>
                <a:noFill/>
              </a:ln>
              <a:solidFill>
                <a:schemeClr val="tx1"/>
              </a:solidFill>
              <a:effectLst/>
              <a:latin typeface="+mn-ea"/>
            </a:endParaRPr>
          </a:p>
        </p:txBody>
      </p:sp>
      <p:pic>
        <p:nvPicPr>
          <p:cNvPr id="6" name="图片 5"/>
          <p:cNvPicPr>
            <a:picLocks noChangeAspect="1"/>
          </p:cNvPicPr>
          <p:nvPr/>
        </p:nvPicPr>
        <p:blipFill>
          <a:blip r:embed="rId2"/>
          <a:stretch>
            <a:fillRect/>
          </a:stretch>
        </p:blipFill>
        <p:spPr>
          <a:xfrm>
            <a:off x="4257673" y="4072052"/>
            <a:ext cx="5876925" cy="2381250"/>
          </a:xfrm>
          <a:prstGeom prst="rect">
            <a:avLst/>
          </a:prstGeom>
        </p:spPr>
      </p:pic>
    </p:spTree>
    <p:extLst>
      <p:ext uri="{BB962C8B-B14F-4D97-AF65-F5344CB8AC3E}">
        <p14:creationId xmlns:p14="http://schemas.microsoft.com/office/powerpoint/2010/main" val="24484937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85800" y="228600"/>
            <a:ext cx="8991600" cy="7725192"/>
          </a:xfrm>
          <a:prstGeom prst="rect">
            <a:avLst/>
          </a:prstGeom>
          <a:noFill/>
          <a:ln>
            <a:noFill/>
          </a:ln>
        </p:spPr>
        <p:style>
          <a:lnRef idx="3">
            <a:schemeClr val="lt1"/>
          </a:lnRef>
          <a:fillRef idx="1">
            <a:schemeClr val="accent1"/>
          </a:fillRef>
          <a:effectRef idx="1">
            <a:schemeClr val="accent1"/>
          </a:effectRef>
          <a:fontRef idx="minor">
            <a:schemeClr val="lt1"/>
          </a:fontRef>
        </p:style>
        <p:txBody>
          <a:bodyPr wrap="square">
            <a:spAutoFit/>
          </a:bodyPr>
          <a:lstStyle/>
          <a:p>
            <a:r>
              <a:rPr lang="zh-CN" altLang="en-US" sz="1600" dirty="0" smtClean="0">
                <a:solidFill>
                  <a:schemeClr val="tx1"/>
                </a:solidFill>
                <a:latin typeface="+mn-ea"/>
              </a:rPr>
              <a:t>对</a:t>
            </a:r>
            <a:r>
              <a:rPr lang="en-US" altLang="zh-CN" sz="1600" dirty="0" smtClean="0">
                <a:solidFill>
                  <a:schemeClr val="tx1"/>
                </a:solidFill>
                <a:latin typeface="+mn-ea"/>
              </a:rPr>
              <a:t>readme.txt</a:t>
            </a:r>
            <a:r>
              <a:rPr lang="zh-CN" altLang="en-US" sz="1600" dirty="0" smtClean="0">
                <a:solidFill>
                  <a:schemeClr val="tx1"/>
                </a:solidFill>
                <a:latin typeface="+mn-ea"/>
              </a:rPr>
              <a:t>做如下修改</a:t>
            </a:r>
            <a:r>
              <a:rPr lang="en-US" altLang="zh-CN" sz="1600" dirty="0" smtClean="0">
                <a:solidFill>
                  <a:schemeClr val="tx1"/>
                </a:solidFill>
                <a:latin typeface="+mn-ea"/>
              </a:rPr>
              <a:t>:</a:t>
            </a:r>
          </a:p>
          <a:p>
            <a:r>
              <a:rPr lang="en-US" altLang="zh-CN" sz="1600" dirty="0" err="1" smtClean="0">
                <a:solidFill>
                  <a:schemeClr val="tx1"/>
                </a:solidFill>
                <a:latin typeface="+mn-ea"/>
              </a:rPr>
              <a:t>Git</a:t>
            </a:r>
            <a:r>
              <a:rPr lang="en-US" altLang="zh-CN" sz="1600" dirty="0" smtClean="0">
                <a:solidFill>
                  <a:schemeClr val="tx1"/>
                </a:solidFill>
                <a:latin typeface="+mn-ea"/>
              </a:rPr>
              <a:t> is a distributed version control system.</a:t>
            </a:r>
          </a:p>
          <a:p>
            <a:r>
              <a:rPr lang="en-US" altLang="zh-CN" sz="1600" dirty="0" err="1" smtClean="0">
                <a:solidFill>
                  <a:schemeClr val="tx1"/>
                </a:solidFill>
                <a:latin typeface="+mn-ea"/>
              </a:rPr>
              <a:t>Git</a:t>
            </a:r>
            <a:r>
              <a:rPr lang="en-US" altLang="zh-CN" sz="1600" dirty="0" smtClean="0">
                <a:solidFill>
                  <a:schemeClr val="tx1"/>
                </a:solidFill>
                <a:latin typeface="+mn-ea"/>
              </a:rPr>
              <a:t> is free software distributed under the GPL.</a:t>
            </a:r>
          </a:p>
          <a:p>
            <a:r>
              <a:rPr lang="en-US" altLang="zh-CN" sz="1600" dirty="0" err="1" smtClean="0">
                <a:solidFill>
                  <a:schemeClr val="tx1"/>
                </a:solidFill>
                <a:latin typeface="+mn-ea"/>
              </a:rPr>
              <a:t>Git</a:t>
            </a:r>
            <a:r>
              <a:rPr lang="en-US" altLang="zh-CN" sz="1600" dirty="0" smtClean="0">
                <a:solidFill>
                  <a:schemeClr val="tx1"/>
                </a:solidFill>
                <a:latin typeface="+mn-ea"/>
              </a:rPr>
              <a:t> has a mutable index called stage.</a:t>
            </a:r>
          </a:p>
          <a:p>
            <a:r>
              <a:rPr lang="zh-CN" altLang="en-US" sz="1600" dirty="0">
                <a:solidFill>
                  <a:schemeClr val="tx1"/>
                </a:solidFill>
                <a:latin typeface="+mn-ea"/>
              </a:rPr>
              <a:t>再</a:t>
            </a:r>
            <a:r>
              <a:rPr lang="zh-CN" altLang="en-US" sz="1600" dirty="0" smtClean="0">
                <a:solidFill>
                  <a:schemeClr val="tx1"/>
                </a:solidFill>
                <a:latin typeface="+mn-ea"/>
              </a:rPr>
              <a:t>在工作区新建一个</a:t>
            </a:r>
            <a:r>
              <a:rPr lang="en-US" altLang="zh-CN" sz="1600" dirty="0" smtClean="0">
                <a:solidFill>
                  <a:schemeClr val="tx1"/>
                </a:solidFill>
                <a:latin typeface="+mn-ea"/>
              </a:rPr>
              <a:t>LICENSE</a:t>
            </a:r>
            <a:r>
              <a:rPr lang="zh-CN" altLang="en-US" sz="1600" dirty="0" smtClean="0">
                <a:solidFill>
                  <a:schemeClr val="tx1"/>
                </a:solidFill>
                <a:latin typeface="+mn-ea"/>
              </a:rPr>
              <a:t>文件</a:t>
            </a:r>
            <a:r>
              <a:rPr lang="en-US" altLang="zh-CN" sz="1600" dirty="0" smtClean="0">
                <a:solidFill>
                  <a:schemeClr val="tx1"/>
                </a:solidFill>
                <a:latin typeface="+mn-ea"/>
              </a:rPr>
              <a:t>,</a:t>
            </a:r>
            <a:r>
              <a:rPr lang="zh-CN" altLang="en-US" sz="1600" dirty="0" smtClean="0">
                <a:solidFill>
                  <a:schemeClr val="tx1"/>
                </a:solidFill>
                <a:latin typeface="+mn-ea"/>
              </a:rPr>
              <a:t>内容随意</a:t>
            </a:r>
            <a:endParaRPr lang="en-US" altLang="zh-CN" sz="1600" dirty="0" smtClean="0">
              <a:solidFill>
                <a:schemeClr val="tx1"/>
              </a:solidFill>
              <a:latin typeface="+mn-ea"/>
            </a:endParaRPr>
          </a:p>
          <a:p>
            <a:r>
              <a:rPr lang="zh-CN" altLang="en-US" sz="1600" dirty="0" smtClean="0">
                <a:solidFill>
                  <a:schemeClr val="tx1"/>
                </a:solidFill>
                <a:latin typeface="+mn-ea"/>
              </a:rPr>
              <a:t>查看状态</a:t>
            </a:r>
            <a:r>
              <a:rPr lang="en-US" altLang="zh-CN" sz="1600" dirty="0" smtClean="0">
                <a:solidFill>
                  <a:schemeClr val="tx1"/>
                </a:solidFill>
                <a:latin typeface="+mn-ea"/>
                <a:sym typeface="Wingdings" panose="05000000000000000000" pitchFamily="2" charset="2"/>
              </a:rPr>
              <a:t>(</a:t>
            </a:r>
            <a:r>
              <a:rPr lang="zh-CN" altLang="en-US" sz="1600" dirty="0" smtClean="0">
                <a:solidFill>
                  <a:schemeClr val="tx1"/>
                </a:solidFill>
                <a:latin typeface="+mn-ea"/>
                <a:sym typeface="Wingdings" panose="05000000000000000000" pitchFamily="2" charset="2"/>
              </a:rPr>
              <a:t>注意看命令运行结果</a:t>
            </a:r>
            <a:r>
              <a:rPr lang="en-US" altLang="zh-CN" sz="1600" dirty="0" smtClean="0">
                <a:solidFill>
                  <a:schemeClr val="tx1"/>
                </a:solidFill>
                <a:latin typeface="+mn-ea"/>
                <a:sym typeface="Wingdings" panose="05000000000000000000" pitchFamily="2" charset="2"/>
              </a:rPr>
              <a:t>)</a:t>
            </a:r>
            <a:endParaRPr lang="zh-CN" altLang="en-US" sz="1600" dirty="0" smtClean="0">
              <a:solidFill>
                <a:schemeClr val="tx1"/>
              </a:solidFill>
              <a:latin typeface="+mn-ea"/>
            </a:endParaRPr>
          </a:p>
          <a:p>
            <a:r>
              <a:rPr lang="en-US" altLang="zh-CN" sz="1600" dirty="0">
                <a:solidFill>
                  <a:schemeClr val="tx1"/>
                </a:solidFill>
                <a:latin typeface="+mn-ea"/>
              </a:rPr>
              <a:t>	</a:t>
            </a:r>
            <a:r>
              <a:rPr lang="en-US" altLang="zh-CN" sz="1600" dirty="0">
                <a:solidFill>
                  <a:srgbClr val="008080"/>
                </a:solidFill>
                <a:latin typeface="+mn-ea"/>
                <a:cs typeface="Consolas" panose="020B0609020204030204" pitchFamily="49" charset="0"/>
              </a:rPr>
              <a:t>$</a:t>
            </a:r>
            <a:r>
              <a:rPr lang="en-US" altLang="zh-CN" sz="1600" dirty="0" smtClean="0">
                <a:solidFill>
                  <a:schemeClr val="tx1"/>
                </a:solidFill>
                <a:latin typeface="+mn-ea"/>
              </a:rPr>
              <a:t> </a:t>
            </a:r>
            <a:r>
              <a:rPr lang="en-US" altLang="zh-CN" sz="1600" dirty="0" err="1" smtClean="0">
                <a:solidFill>
                  <a:schemeClr val="accent1"/>
                </a:solidFill>
                <a:latin typeface="+mn-ea"/>
              </a:rPr>
              <a:t>git</a:t>
            </a:r>
            <a:r>
              <a:rPr lang="en-US" altLang="zh-CN" sz="1600" dirty="0" smtClean="0">
                <a:solidFill>
                  <a:schemeClr val="accent1"/>
                </a:solidFill>
                <a:latin typeface="+mn-ea"/>
              </a:rPr>
              <a:t> status</a:t>
            </a:r>
          </a:p>
          <a:p>
            <a:r>
              <a:rPr lang="zh-CN" altLang="en-US" sz="1600" dirty="0" smtClean="0">
                <a:solidFill>
                  <a:schemeClr val="tx1"/>
                </a:solidFill>
                <a:latin typeface="+mn-ea"/>
              </a:rPr>
              <a:t>接着用两次</a:t>
            </a:r>
            <a:r>
              <a:rPr lang="en-US" altLang="zh-CN" sz="1600" dirty="0">
                <a:solidFill>
                  <a:schemeClr val="tx1"/>
                </a:solidFill>
                <a:latin typeface="+mn-ea"/>
              </a:rPr>
              <a:t> </a:t>
            </a:r>
            <a:endParaRPr lang="en-US" altLang="zh-CN" sz="1600" dirty="0" smtClean="0">
              <a:solidFill>
                <a:schemeClr val="tx1"/>
              </a:solidFill>
              <a:latin typeface="+mn-ea"/>
            </a:endParaRPr>
          </a:p>
          <a:p>
            <a:r>
              <a:rPr lang="en-US" altLang="zh-CN" sz="1600" dirty="0" smtClean="0">
                <a:solidFill>
                  <a:schemeClr val="tx1"/>
                </a:solidFill>
                <a:latin typeface="+mn-ea"/>
              </a:rPr>
              <a:t>	</a:t>
            </a:r>
            <a:r>
              <a:rPr lang="en-US" altLang="zh-CN" sz="1600" dirty="0">
                <a:solidFill>
                  <a:srgbClr val="008080"/>
                </a:solidFill>
                <a:latin typeface="+mn-ea"/>
                <a:cs typeface="Consolas" panose="020B0609020204030204" pitchFamily="49" charset="0"/>
              </a:rPr>
              <a:t>$</a:t>
            </a:r>
            <a:r>
              <a:rPr lang="en-US" altLang="zh-CN" sz="1600" dirty="0" smtClean="0">
                <a:solidFill>
                  <a:schemeClr val="tx1"/>
                </a:solidFill>
                <a:latin typeface="+mn-ea"/>
              </a:rPr>
              <a:t> </a:t>
            </a:r>
            <a:r>
              <a:rPr lang="en-US" altLang="zh-CN" sz="1600" dirty="0" err="1" smtClean="0">
                <a:solidFill>
                  <a:schemeClr val="accent1"/>
                </a:solidFill>
                <a:latin typeface="+mn-ea"/>
              </a:rPr>
              <a:t>git</a:t>
            </a:r>
            <a:r>
              <a:rPr lang="en-US" altLang="zh-CN" sz="1600" dirty="0" smtClean="0">
                <a:solidFill>
                  <a:schemeClr val="accent1"/>
                </a:solidFill>
                <a:latin typeface="+mn-ea"/>
              </a:rPr>
              <a:t> add &lt;filename&gt; </a:t>
            </a:r>
          </a:p>
          <a:p>
            <a:r>
              <a:rPr lang="zh-CN" altLang="en-US" sz="1600" dirty="0" smtClean="0">
                <a:solidFill>
                  <a:schemeClr val="tx1"/>
                </a:solidFill>
                <a:latin typeface="+mn-ea"/>
              </a:rPr>
              <a:t>分别添加</a:t>
            </a:r>
            <a:r>
              <a:rPr lang="en-US" altLang="zh-CN" sz="1600" dirty="0" smtClean="0">
                <a:solidFill>
                  <a:schemeClr val="tx1"/>
                </a:solidFill>
                <a:latin typeface="+mn-ea"/>
              </a:rPr>
              <a:t>readme.txt</a:t>
            </a:r>
            <a:r>
              <a:rPr lang="zh-CN" altLang="en-US" sz="1600" dirty="0" smtClean="0">
                <a:solidFill>
                  <a:schemeClr val="tx1"/>
                </a:solidFill>
                <a:latin typeface="+mn-ea"/>
              </a:rPr>
              <a:t>和</a:t>
            </a:r>
            <a:r>
              <a:rPr lang="en-US" altLang="zh-CN" sz="1600" dirty="0" smtClean="0">
                <a:solidFill>
                  <a:schemeClr val="tx1"/>
                </a:solidFill>
                <a:latin typeface="+mn-ea"/>
              </a:rPr>
              <a:t>LICENSE</a:t>
            </a:r>
            <a:r>
              <a:rPr lang="zh-CN" altLang="en-US" sz="1600" dirty="0" smtClean="0">
                <a:solidFill>
                  <a:schemeClr val="tx1"/>
                </a:solidFill>
                <a:latin typeface="+mn-ea"/>
              </a:rPr>
              <a:t>到库中</a:t>
            </a:r>
            <a:r>
              <a:rPr lang="en-US" altLang="zh-CN" sz="1600" dirty="0" smtClean="0">
                <a:solidFill>
                  <a:schemeClr val="tx1"/>
                </a:solidFill>
                <a:latin typeface="+mn-ea"/>
              </a:rPr>
              <a:t>,</a:t>
            </a:r>
          </a:p>
          <a:p>
            <a:r>
              <a:rPr lang="en-US" altLang="zh-CN" sz="1600" dirty="0">
                <a:solidFill>
                  <a:schemeClr val="tx1"/>
                </a:solidFill>
                <a:latin typeface="+mn-ea"/>
              </a:rPr>
              <a:t>	</a:t>
            </a:r>
            <a:r>
              <a:rPr lang="en-US" altLang="zh-CN" sz="1600" dirty="0">
                <a:solidFill>
                  <a:srgbClr val="008080"/>
                </a:solidFill>
                <a:latin typeface="+mn-ea"/>
                <a:cs typeface="Consolas" panose="020B0609020204030204" pitchFamily="49" charset="0"/>
              </a:rPr>
              <a:t>$</a:t>
            </a:r>
            <a:r>
              <a:rPr lang="en-US" altLang="zh-CN" sz="1600" dirty="0" smtClean="0">
                <a:solidFill>
                  <a:schemeClr val="tx1"/>
                </a:solidFill>
                <a:latin typeface="+mn-ea"/>
              </a:rPr>
              <a:t> </a:t>
            </a:r>
            <a:r>
              <a:rPr lang="en-US" altLang="zh-CN" sz="1600" dirty="0" err="1" smtClean="0">
                <a:solidFill>
                  <a:schemeClr val="accent1"/>
                </a:solidFill>
                <a:latin typeface="+mn-ea"/>
              </a:rPr>
              <a:t>git</a:t>
            </a:r>
            <a:r>
              <a:rPr lang="en-US" altLang="zh-CN" sz="1600" dirty="0" smtClean="0">
                <a:solidFill>
                  <a:schemeClr val="accent1"/>
                </a:solidFill>
                <a:latin typeface="+mn-ea"/>
              </a:rPr>
              <a:t> status</a:t>
            </a:r>
          </a:p>
          <a:p>
            <a:r>
              <a:rPr lang="zh-CN" altLang="en-US" sz="1600" dirty="0" smtClean="0">
                <a:solidFill>
                  <a:schemeClr val="tx1"/>
                </a:solidFill>
                <a:latin typeface="+mn-ea"/>
              </a:rPr>
              <a:t>查看暂存区状态</a:t>
            </a:r>
            <a:endParaRPr lang="en-US" altLang="zh-CN" sz="1600" dirty="0">
              <a:solidFill>
                <a:schemeClr val="tx1"/>
              </a:solidFill>
              <a:latin typeface="+mn-ea"/>
            </a:endParaRPr>
          </a:p>
          <a:p>
            <a:endParaRPr lang="en-US" altLang="zh-CN" sz="1600" dirty="0" smtClean="0">
              <a:solidFill>
                <a:schemeClr val="tx1"/>
              </a:solidFill>
              <a:latin typeface="+mn-ea"/>
            </a:endParaRPr>
          </a:p>
          <a:p>
            <a:endParaRPr lang="en-US" altLang="zh-CN" sz="1600" dirty="0">
              <a:solidFill>
                <a:schemeClr val="tx1"/>
              </a:solidFill>
              <a:latin typeface="+mn-ea"/>
            </a:endParaRPr>
          </a:p>
          <a:p>
            <a:r>
              <a:rPr lang="zh-CN" altLang="en-US" sz="1600" dirty="0" smtClean="0">
                <a:latin typeface="+mn-ea"/>
              </a:rPr>
              <a:t>再运行</a:t>
            </a:r>
            <a:endParaRPr lang="en-US" altLang="zh-CN" sz="1600" dirty="0" smtClean="0">
              <a:latin typeface="+mn-ea"/>
            </a:endParaRPr>
          </a:p>
          <a:p>
            <a:r>
              <a:rPr lang="en-US" altLang="zh-CN" sz="1600" dirty="0" smtClean="0">
                <a:latin typeface="+mn-ea"/>
              </a:rPr>
              <a:t>	$ </a:t>
            </a:r>
            <a:r>
              <a:rPr lang="en-US" altLang="zh-CN" sz="1600" dirty="0" err="1" smtClean="0">
                <a:latin typeface="+mn-ea"/>
              </a:rPr>
              <a:t>git</a:t>
            </a:r>
            <a:r>
              <a:rPr lang="en-US" altLang="zh-CN" sz="1600" dirty="0" smtClean="0">
                <a:latin typeface="+mn-ea"/>
              </a:rPr>
              <a:t> commit -m "understand how stage works“</a:t>
            </a:r>
          </a:p>
          <a:p>
            <a:r>
              <a:rPr lang="zh-CN" altLang="en-US" sz="1600" dirty="0" smtClean="0">
                <a:latin typeface="+mn-ea"/>
              </a:rPr>
              <a:t>进行提交</a:t>
            </a:r>
            <a:r>
              <a:rPr lang="en-US" altLang="zh-CN" sz="1600" dirty="0" smtClean="0">
                <a:latin typeface="+mn-ea"/>
              </a:rPr>
              <a:t>,</a:t>
            </a:r>
            <a:r>
              <a:rPr lang="zh-CN" altLang="en-US" sz="1600" dirty="0" smtClean="0">
                <a:latin typeface="+mn-ea"/>
              </a:rPr>
              <a:t>并运行下面的命令查看状态</a:t>
            </a:r>
            <a:endParaRPr lang="en-US" altLang="zh-CN" sz="1600" dirty="0" smtClean="0">
              <a:latin typeface="+mn-ea"/>
            </a:endParaRPr>
          </a:p>
          <a:p>
            <a:pPr lvl="0"/>
            <a:r>
              <a:rPr kumimoji="0" lang="en-US" altLang="zh-CN" sz="1600" b="0" i="0" u="none" strike="noStrike" cap="none" normalizeH="0" baseline="0" dirty="0" smtClean="0">
                <a:ln>
                  <a:noFill/>
                </a:ln>
                <a:solidFill>
                  <a:srgbClr val="008080"/>
                </a:solidFill>
                <a:effectLst/>
                <a:latin typeface="+mn-ea"/>
                <a:cs typeface="Consolas" panose="020B0609020204030204" pitchFamily="49" charset="0"/>
              </a:rPr>
              <a:t>	</a:t>
            </a:r>
            <a:r>
              <a:rPr kumimoji="0" lang="zh-CN" altLang="zh-CN" sz="1600" b="0" i="0" u="none" strike="noStrike" cap="none" normalizeH="0" baseline="0" dirty="0" smtClean="0">
                <a:ln>
                  <a:noFill/>
                </a:ln>
                <a:solidFill>
                  <a:srgbClr val="008080"/>
                </a:solidFill>
                <a:effectLst/>
                <a:latin typeface="+mn-ea"/>
                <a:cs typeface="Consolas" panose="020B0609020204030204" pitchFamily="49" charset="0"/>
              </a:rPr>
              <a:t>$ </a:t>
            </a:r>
            <a:r>
              <a:rPr kumimoji="0" lang="zh-CN" altLang="zh-CN" sz="1600" b="0" i="0" u="none" strike="noStrike" cap="none" normalizeH="0" baseline="0" dirty="0" smtClean="0">
                <a:ln>
                  <a:noFill/>
                </a:ln>
                <a:solidFill>
                  <a:schemeClr val="accent1"/>
                </a:solidFill>
                <a:effectLst/>
                <a:latin typeface="+mn-ea"/>
                <a:cs typeface="Consolas" panose="020B0609020204030204" pitchFamily="49" charset="0"/>
              </a:rPr>
              <a:t>git status</a:t>
            </a:r>
            <a:r>
              <a:rPr kumimoji="0" lang="zh-CN" altLang="zh-CN" sz="1600" b="0" i="0" u="none" strike="noStrike" cap="none" normalizeH="0" baseline="0" dirty="0" smtClean="0">
                <a:ln>
                  <a:noFill/>
                </a:ln>
                <a:solidFill>
                  <a:schemeClr val="accent1"/>
                </a:solidFill>
                <a:effectLst/>
                <a:latin typeface="+mn-ea"/>
              </a:rPr>
              <a:t> </a:t>
            </a:r>
            <a:endParaRPr kumimoji="0" lang="en-US" altLang="zh-CN" sz="1600" b="0" i="0" u="none" strike="noStrike" cap="none" normalizeH="0" baseline="0" dirty="0" smtClean="0">
              <a:ln>
                <a:noFill/>
              </a:ln>
              <a:solidFill>
                <a:schemeClr val="accent1"/>
              </a:solidFill>
              <a:effectLst/>
              <a:latin typeface="+mn-ea"/>
            </a:endParaRPr>
          </a:p>
          <a:p>
            <a:pPr lvl="0"/>
            <a:r>
              <a:rPr lang="zh-CN" altLang="en-US" sz="1600" dirty="0" smtClean="0">
                <a:latin typeface="+mn-ea"/>
              </a:rPr>
              <a:t>再看暂存区的变化</a:t>
            </a:r>
            <a:endParaRPr kumimoji="0" lang="en-US" altLang="zh-CN" sz="1600" b="0" i="0" u="none" strike="noStrike" cap="none" normalizeH="0" baseline="0" dirty="0" smtClean="0">
              <a:ln>
                <a:noFill/>
              </a:ln>
              <a:solidFill>
                <a:schemeClr val="tx1"/>
              </a:solidFill>
              <a:effectLst/>
              <a:latin typeface="+mn-ea"/>
            </a:endParaRPr>
          </a:p>
          <a:p>
            <a:endParaRPr lang="en-US" altLang="zh-CN" sz="1600" dirty="0" smtClean="0">
              <a:solidFill>
                <a:schemeClr val="tx1"/>
              </a:solidFill>
              <a:latin typeface="+mn-ea"/>
            </a:endParaRPr>
          </a:p>
          <a:p>
            <a:endParaRPr lang="en-US" altLang="zh-CN" sz="1600" dirty="0">
              <a:solidFill>
                <a:schemeClr val="tx1"/>
              </a:solidFill>
              <a:latin typeface="+mn-ea"/>
            </a:endParaRPr>
          </a:p>
          <a:p>
            <a:endParaRPr lang="en-US" altLang="zh-CN" sz="1600" dirty="0" smtClean="0">
              <a:solidFill>
                <a:schemeClr val="tx1"/>
              </a:solidFill>
              <a:latin typeface="+mn-ea"/>
            </a:endParaRPr>
          </a:p>
          <a:p>
            <a:endParaRPr lang="en-US" altLang="zh-CN" sz="1600" dirty="0">
              <a:solidFill>
                <a:schemeClr val="tx1"/>
              </a:solidFill>
              <a:latin typeface="+mn-ea"/>
            </a:endParaRPr>
          </a:p>
          <a:p>
            <a:endParaRPr lang="en-US" altLang="zh-CN" sz="1600" dirty="0" smtClean="0">
              <a:solidFill>
                <a:schemeClr val="tx1"/>
              </a:solidFill>
              <a:latin typeface="+mn-ea"/>
            </a:endParaRPr>
          </a:p>
          <a:p>
            <a:endParaRPr lang="en-US" altLang="zh-CN" sz="1600" dirty="0">
              <a:solidFill>
                <a:schemeClr val="tx1"/>
              </a:solidFill>
              <a:latin typeface="+mn-ea"/>
            </a:endParaRPr>
          </a:p>
          <a:p>
            <a:endParaRPr lang="en-US" altLang="zh-CN" sz="1600" dirty="0" smtClean="0">
              <a:solidFill>
                <a:schemeClr val="tx1"/>
              </a:solidFill>
              <a:latin typeface="+mn-ea"/>
            </a:endParaRPr>
          </a:p>
          <a:p>
            <a:endParaRPr lang="en-US" altLang="zh-CN" sz="1600" dirty="0">
              <a:solidFill>
                <a:schemeClr val="tx1"/>
              </a:solidFill>
              <a:latin typeface="+mn-ea"/>
            </a:endParaRPr>
          </a:p>
          <a:p>
            <a:endParaRPr lang="en-US" altLang="zh-CN" sz="1600" dirty="0" smtClean="0">
              <a:solidFill>
                <a:schemeClr val="tx1"/>
              </a:solidFill>
              <a:latin typeface="+mn-ea"/>
            </a:endParaRPr>
          </a:p>
          <a:p>
            <a:endParaRPr lang="en-US" altLang="zh-CN" sz="1600" dirty="0">
              <a:solidFill>
                <a:schemeClr val="tx1"/>
              </a:solidFill>
              <a:latin typeface="+mn-ea"/>
            </a:endParaRPr>
          </a:p>
          <a:p>
            <a:endParaRPr lang="en-US" altLang="zh-CN" sz="1600" dirty="0" smtClean="0">
              <a:solidFill>
                <a:schemeClr val="tx1"/>
              </a:solidFill>
              <a:latin typeface="+mn-ea"/>
            </a:endParaRPr>
          </a:p>
          <a:p>
            <a:endParaRPr lang="en-US" altLang="zh-CN" sz="1600" dirty="0">
              <a:solidFill>
                <a:schemeClr val="tx1"/>
              </a:solidFill>
              <a:latin typeface="+mn-ea"/>
            </a:endParaRPr>
          </a:p>
        </p:txBody>
      </p:sp>
      <p:sp>
        <p:nvSpPr>
          <p:cNvPr id="3" name="Rectangle 1"/>
          <p:cNvSpPr>
            <a:spLocks noChangeArrowheads="1"/>
          </p:cNvSpPr>
          <p:nvPr/>
        </p:nvSpPr>
        <p:spPr bwMode="auto">
          <a:xfrm>
            <a:off x="0" y="-44509"/>
            <a:ext cx="65" cy="54621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33308" rIns="0"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pic>
        <p:nvPicPr>
          <p:cNvPr id="4" name="图片 3"/>
          <p:cNvPicPr>
            <a:picLocks noChangeAspect="1"/>
          </p:cNvPicPr>
          <p:nvPr/>
        </p:nvPicPr>
        <p:blipFill>
          <a:blip r:embed="rId2"/>
          <a:stretch>
            <a:fillRect/>
          </a:stretch>
        </p:blipFill>
        <p:spPr>
          <a:xfrm>
            <a:off x="5124450" y="501710"/>
            <a:ext cx="4552950" cy="2428875"/>
          </a:xfrm>
          <a:prstGeom prst="rect">
            <a:avLst/>
          </a:prstGeom>
        </p:spPr>
      </p:pic>
      <p:pic>
        <p:nvPicPr>
          <p:cNvPr id="6" name="图片 5"/>
          <p:cNvPicPr>
            <a:picLocks noChangeAspect="1"/>
          </p:cNvPicPr>
          <p:nvPr/>
        </p:nvPicPr>
        <p:blipFill>
          <a:blip r:embed="rId3"/>
          <a:stretch>
            <a:fillRect/>
          </a:stretch>
        </p:blipFill>
        <p:spPr>
          <a:xfrm>
            <a:off x="5124450" y="4385970"/>
            <a:ext cx="4682134" cy="2353260"/>
          </a:xfrm>
          <a:prstGeom prst="rect">
            <a:avLst/>
          </a:prstGeom>
        </p:spPr>
      </p:pic>
    </p:spTree>
    <p:extLst>
      <p:ext uri="{BB962C8B-B14F-4D97-AF65-F5344CB8AC3E}">
        <p14:creationId xmlns:p14="http://schemas.microsoft.com/office/powerpoint/2010/main" val="4066901462"/>
      </p:ext>
    </p:extLst>
  </p:cSld>
  <p:clrMapOvr>
    <a:masterClrMapping/>
  </p:clrMapOvr>
  <p:timing>
    <p:tnLst>
      <p:par>
        <p:cTn id="1" dur="indefinite" restart="never" nodeType="tmRoot"/>
      </p:par>
    </p:tnLst>
  </p:timing>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1021</TotalTime>
  <Words>3404</Words>
  <Application>Microsoft Office PowerPoint</Application>
  <PresentationFormat>宽屏</PresentationFormat>
  <Paragraphs>869</Paragraphs>
  <Slides>54</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54</vt:i4>
      </vt:variant>
    </vt:vector>
  </HeadingPairs>
  <TitlesOfParts>
    <vt:vector size="66" baseType="lpstr">
      <vt:lpstr>Helvetica Neue</vt:lpstr>
      <vt:lpstr>方正姚体</vt:lpstr>
      <vt:lpstr>华文新魏</vt:lpstr>
      <vt:lpstr>宋体</vt:lpstr>
      <vt:lpstr>Arial</vt:lpstr>
      <vt:lpstr>Blackoak Std</vt:lpstr>
      <vt:lpstr>Calibri</vt:lpstr>
      <vt:lpstr>Consolas</vt:lpstr>
      <vt:lpstr>Trebuchet MS</vt:lpstr>
      <vt:lpstr>Wingdings</vt:lpstr>
      <vt:lpstr>Wingdings 3</vt:lpstr>
      <vt:lpstr>平面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洪苑坤</dc:creator>
  <cp:lastModifiedBy>洪苑坤</cp:lastModifiedBy>
  <cp:revision>127</cp:revision>
  <dcterms:created xsi:type="dcterms:W3CDTF">2016-12-31T02:46:43Z</dcterms:created>
  <dcterms:modified xsi:type="dcterms:W3CDTF">2017-01-02T05:19:32Z</dcterms:modified>
</cp:coreProperties>
</file>