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6" r:id="rId5"/>
    <p:sldId id="267" r:id="rId6"/>
    <p:sldId id="268" r:id="rId7"/>
    <p:sldId id="271" r:id="rId8"/>
    <p:sldId id="269" r:id="rId9"/>
    <p:sldId id="270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8"/>
    <p:restoredTop sz="94726"/>
  </p:normalViewPr>
  <p:slideViewPr>
    <p:cSldViewPr snapToGrid="0">
      <p:cViewPr varScale="1">
        <p:scale>
          <a:sx n="120" d="100"/>
          <a:sy n="12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40D-789B-CC5F-5D68-2C0FE1B4B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A9D7-44B4-830D-0004-0F0B38D1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16F6-39E7-3AA6-5ABA-1B66F8F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494B-B31A-877F-09AD-3CB03A85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22C8-3732-B08F-1644-0C612406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312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76C7-B73D-925B-BD9D-23CDDCC3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41BAD-0096-BC46-6448-C9AC787BD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1F51-AD11-41E5-9E0B-E2AEDDA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4189-BAF4-70C3-D065-80A281CE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583F-DFBA-CE19-2CFE-FCA97D1F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95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1C10-2A88-C80E-E068-C4F54D07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3EE40-9548-D303-F0D7-4015DF4F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AC69-F572-E155-FBFB-C50A5AD7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C556-C0FC-0138-9B5B-80E28774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CCE3-7539-1C54-7319-2EF79BFE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7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4D3-1F8E-3DB5-9217-38ED8DF8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CD6B-9E5A-D51C-5A23-8DD0835F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C50A-3E4A-FE79-9D5B-57FC566F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7925-3F1A-1493-002D-FFBC4340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5201-C158-B01F-B3F8-F1FDF0FA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944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11B0-D61C-C8DD-584B-370A4F71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AD10-52A0-D1D9-2514-9CCEBA5F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7D8F-31B1-AD37-AFD9-FE0E26A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9561-9136-D923-6FE4-F00A23CF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DE21-7DE4-A0E9-29B8-E8935C62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06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65F-5C87-AF24-A80B-ABE24E0F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97AF-BFE8-870E-6A13-BCE66F120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02AB8-9C3F-FA7F-53F2-25BA3397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110F7-82C6-880C-AD3C-433F6BA7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60B42-17D5-530F-065F-DBF8DF7E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D321D-2679-D8B5-3ADF-4AD0A17D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467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4B6-38BC-00D6-C585-B29B6F4B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817B-FFCD-CB54-7A4F-4DD066B2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B2A3-97EB-DF02-2410-0D0B8CEDF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B5302-DFA0-4833-BC15-544E4213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38034-6E65-A519-F518-0ACBBFDEC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9B492-CB9F-AD8F-1E68-50D8A726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1260F-7210-0EF2-1314-1EC664A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C8D74-B8F5-4CA9-9555-9D6FAD7E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14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59F3-67AD-EBD0-C06B-EA1DFE54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79A37-FAA4-B623-EDB2-5FC2FE7A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6633-A850-3009-48CC-14E14E25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87B8F-F754-9240-D4E2-FB47A1B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42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FB876-91A2-F9E3-0AAD-1EB9FA76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0BD78-5721-61AA-4A80-24E2FB45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DF0D6-0875-B495-F2B0-0F84F8E5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12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9D6D-9081-101D-E9B0-869ACAE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87FE-0C0C-4086-8C87-C2474742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C7D8-445E-00AE-6EBC-46A82394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869E7-E4A6-E6D2-F9A6-7BF3AFFB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B86B-DCFB-85F0-6A40-700386A2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DD5B-3BEE-9322-8B88-5DEB78B8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85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5BB7-853E-42AC-2853-F8DE7E29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A7E7-7893-8E49-8EF2-1E2B810F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9AAA-3314-88AC-7041-3E9946C1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6E76-6112-BFAD-B974-9A7C4448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3F5E-D2D2-996F-F3E1-03D5C86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8263-6DBA-F810-D206-0BA283B4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507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B2968-29E3-8364-D8CB-14346FFB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F4DC-5D69-9EEC-27D7-2042AEEC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FE3D-D534-6908-78DF-E450F1817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0C3F9-0E08-C247-86B4-EC92DC65061F}" type="datetimeFigureOut">
              <a:rPr lang="en-JP" smtClean="0"/>
              <a:t>2025/02/03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5DE1-0362-2BF1-8251-B8138C86C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1FE0-03B9-584F-A07C-382FB35A1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2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khronos.org/OpenGL-Refpages/gl4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611-F52D-1FA7-46DA-5BCB2C21E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JAVA 2D/3D</a:t>
            </a:r>
            <a:br>
              <a:rPr lang="en-JP" dirty="0">
                <a:solidFill>
                  <a:schemeClr val="bg1"/>
                </a:solidFill>
              </a:rPr>
            </a:br>
            <a:r>
              <a:rPr lang="en-JP" dirty="0">
                <a:solidFill>
                  <a:schemeClr val="bg1"/>
                </a:solidFill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35D2-E8AC-7C0A-E010-3C6F8749D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Takuto ODAIRA    m5281036</a:t>
            </a:r>
          </a:p>
        </p:txBody>
      </p:sp>
    </p:spTree>
    <p:extLst>
      <p:ext uri="{BB962C8B-B14F-4D97-AF65-F5344CB8AC3E}">
        <p14:creationId xmlns:p14="http://schemas.microsoft.com/office/powerpoint/2010/main" val="41674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D4388-91DD-0E0E-B3E0-3881FE21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B1FC6B-4A75-9010-C706-1676A449501C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EFCD4-EF03-7EDC-621D-B24E7C8E29FD}"/>
              </a:ext>
            </a:extLst>
          </p:cNvPr>
          <p:cNvSpPr txBox="1"/>
          <p:nvPr/>
        </p:nvSpPr>
        <p:spPr>
          <a:xfrm>
            <a:off x="340242" y="1424763"/>
            <a:ext cx="8985152" cy="4106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Load a 3D point-cloud using the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Helvetica" pitchFamily="2" charset="0"/>
              </a:rPr>
              <a:t>xyz</a:t>
            </a: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 file format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Visualize the 3D point-cloud using OpenGL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Implement surface reconstruction with radial basis functions (RBF)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Implement the Marching Cubes algorithm to convert the zero level-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set of the RBF to a triangle mesh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Implement data-structures for manipulating triangle meshes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Visualize the reconstructed surface using OpenGL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JP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7B0A1-5F9B-AEB5-E08D-878BA772BE28}"/>
              </a:ext>
            </a:extLst>
          </p:cNvPr>
          <p:cNvSpPr txBox="1"/>
          <p:nvPr/>
        </p:nvSpPr>
        <p:spPr>
          <a:xfrm>
            <a:off x="218323" y="134758"/>
            <a:ext cx="128272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Goals</a:t>
            </a:r>
            <a:endParaRPr lang="en-US" sz="360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739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0540-3D50-AE26-1E13-0B0A67EA1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7D1173-E9A7-425F-7D75-609DF5315A7B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3DB0E-26C4-66D6-4305-AD435FBDAE1F}"/>
              </a:ext>
            </a:extLst>
          </p:cNvPr>
          <p:cNvSpPr txBox="1"/>
          <p:nvPr/>
        </p:nvSpPr>
        <p:spPr>
          <a:xfrm>
            <a:off x="218323" y="134758"/>
            <a:ext cx="401956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Repository Structure</a:t>
            </a:r>
            <a:endParaRPr lang="en-US" sz="36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1D90A-38B7-EB86-7017-BEA40E07359D}"/>
              </a:ext>
            </a:extLst>
          </p:cNvPr>
          <p:cNvSpPr txBox="1"/>
          <p:nvPr/>
        </p:nvSpPr>
        <p:spPr>
          <a:xfrm>
            <a:off x="595423" y="1605516"/>
            <a:ext cx="49654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200" dirty="0"/>
              <a:t>project2</a:t>
            </a:r>
          </a:p>
          <a:p>
            <a:r>
              <a:rPr lang="en-JP" sz="2200" dirty="0"/>
              <a:t>├ data (xyz files)</a:t>
            </a:r>
          </a:p>
          <a:p>
            <a:r>
              <a:rPr lang="en-JP" sz="2200" dirty="0"/>
              <a:t>├ docs</a:t>
            </a:r>
          </a:p>
          <a:p>
            <a:r>
              <a:rPr lang="en-JP" sz="2200" dirty="0"/>
              <a:t>├ src</a:t>
            </a:r>
          </a:p>
          <a:p>
            <a:r>
              <a:rPr lang="ja-JP" altLang="en-US" sz="2200" b="1"/>
              <a:t>　</a:t>
            </a:r>
            <a:r>
              <a:rPr lang="en-JP" sz="2200" dirty="0"/>
              <a:t>├ Config.java </a:t>
            </a:r>
          </a:p>
          <a:p>
            <a:r>
              <a:rPr lang="ja-JP" altLang="en-US" sz="2200" b="1"/>
              <a:t>　</a:t>
            </a:r>
            <a:r>
              <a:rPr lang="en-JP" sz="2200" dirty="0"/>
              <a:t>├ MainApp.java </a:t>
            </a:r>
          </a:p>
          <a:p>
            <a:r>
              <a:rPr lang="ja-JP" altLang="en-US" sz="2200" b="1"/>
              <a:t>　</a:t>
            </a:r>
            <a:r>
              <a:rPr lang="en-JP" sz="2200" dirty="0"/>
              <a:t>├ Point3D.java </a:t>
            </a:r>
          </a:p>
          <a:p>
            <a:r>
              <a:rPr lang="ja-JP" altLang="en-US" sz="2200" b="1"/>
              <a:t>　</a:t>
            </a:r>
            <a:r>
              <a:rPr lang="en-JP" sz="2200" dirty="0"/>
              <a:t>├PointCloudLoader.java </a:t>
            </a:r>
          </a:p>
          <a:p>
            <a:r>
              <a:rPr lang="ja-JP" altLang="en-US" sz="2200" b="1"/>
              <a:t>　</a:t>
            </a:r>
            <a:r>
              <a:rPr lang="en-JP" sz="2200" dirty="0"/>
              <a:t>├SurfceDrawer.java </a:t>
            </a:r>
          </a:p>
          <a:p>
            <a:r>
              <a:rPr lang="ja-JP" altLang="en-US" sz="2200" b="1"/>
              <a:t>　</a:t>
            </a:r>
            <a:r>
              <a:rPr lang="en-JP" sz="2200" dirty="0"/>
              <a:t>├SurfceDrawerKeyListener.java </a:t>
            </a:r>
          </a:p>
        </p:txBody>
      </p:sp>
    </p:spTree>
    <p:extLst>
      <p:ext uri="{BB962C8B-B14F-4D97-AF65-F5344CB8AC3E}">
        <p14:creationId xmlns:p14="http://schemas.microsoft.com/office/powerpoint/2010/main" val="127497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6A70E-BB81-86DE-5AF5-1F16FE280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7F12FB-5AD6-C4FD-7510-361D4B571A47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D13A-A94D-A7A4-80B6-C22DF8CEFA38}"/>
              </a:ext>
            </a:extLst>
          </p:cNvPr>
          <p:cNvSpPr txBox="1"/>
          <p:nvPr/>
        </p:nvSpPr>
        <p:spPr>
          <a:xfrm>
            <a:off x="340242" y="1424763"/>
            <a:ext cx="4225837" cy="207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In “</a:t>
            </a:r>
            <a:r>
              <a:rPr lang="en-US" sz="2200" dirty="0" err="1">
                <a:solidFill>
                  <a:srgbClr val="000000"/>
                </a:solidFill>
                <a:effectLst/>
                <a:latin typeface="Helvetica" pitchFamily="2" charset="0"/>
              </a:rPr>
              <a:t>PointCLoud</a:t>
            </a:r>
            <a:r>
              <a:rPr lang="en-US" sz="2200" dirty="0" err="1">
                <a:solidFill>
                  <a:srgbClr val="000000"/>
                </a:solidFill>
                <a:latin typeface="Helvetica" pitchFamily="2" charset="0"/>
              </a:rPr>
              <a:t>Loader</a:t>
            </a: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” class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sz="2200" dirty="0"/>
              <a:t>load line by line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sz="2200" dirty="0"/>
              <a:t>stores in [p_x, p_y, p_z]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sz="2200" dirty="0"/>
              <a:t>s</a:t>
            </a:r>
            <a:r>
              <a:rPr lang="en-US" sz="2200" dirty="0"/>
              <a:t>am</a:t>
            </a:r>
            <a:r>
              <a:rPr lang="en-JP" sz="2200" dirty="0"/>
              <a:t>e way for the norms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6F59D-FCF6-3B69-7510-AA2DA72BA3EC}"/>
              </a:ext>
            </a:extLst>
          </p:cNvPr>
          <p:cNvSpPr txBox="1"/>
          <p:nvPr/>
        </p:nvSpPr>
        <p:spPr>
          <a:xfrm>
            <a:off x="218323" y="134758"/>
            <a:ext cx="434587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1. Loading Point Cloud</a:t>
            </a:r>
            <a:endParaRPr lang="en-US" sz="360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F5214-7CC2-AD45-4EBE-052B3AFE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6" y="3654710"/>
            <a:ext cx="6021277" cy="17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DABD8-005B-DE3E-3D7C-449F595C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D851-2CE3-CA3C-DAB6-ED9BF9153C5B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D77CB-E791-E754-1F56-7DCEE1A7EC41}"/>
              </a:ext>
            </a:extLst>
          </p:cNvPr>
          <p:cNvSpPr txBox="1"/>
          <p:nvPr/>
        </p:nvSpPr>
        <p:spPr>
          <a:xfrm>
            <a:off x="340242" y="1424763"/>
            <a:ext cx="5041900" cy="309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In “</a:t>
            </a:r>
            <a:r>
              <a:rPr lang="en-US" sz="2200" dirty="0" err="1">
                <a:solidFill>
                  <a:srgbClr val="000000"/>
                </a:solidFill>
                <a:effectLst/>
                <a:latin typeface="Helvetica" pitchFamily="2" charset="0"/>
              </a:rPr>
              <a:t>SurfaceDrawer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”</a:t>
            </a: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 class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Helvetica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Display vertices in 3D space</a:t>
            </a:r>
            <a:br>
              <a:rPr lang="en-US" sz="22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in 2D (by only using </a:t>
            </a:r>
            <a:r>
              <a:rPr lang="en-US" sz="2200" dirty="0" err="1">
                <a:solidFill>
                  <a:srgbClr val="000000"/>
                </a:solidFill>
                <a:effectLst/>
                <a:latin typeface="Helvetica" pitchFamily="2" charset="0"/>
              </a:rPr>
              <a:t>p_x</a:t>
            </a: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 and </a:t>
            </a:r>
            <a:r>
              <a:rPr lang="en-US" sz="2200" dirty="0" err="1">
                <a:solidFill>
                  <a:srgbClr val="000000"/>
                </a:solidFill>
                <a:effectLst/>
                <a:latin typeface="Helvetica" pitchFamily="2" charset="0"/>
              </a:rPr>
              <a:t>p_y</a:t>
            </a: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JP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56D714-EDB1-ACE3-B429-78A9018DD057}"/>
              </a:ext>
            </a:extLst>
          </p:cNvPr>
          <p:cNvSpPr txBox="1"/>
          <p:nvPr/>
        </p:nvSpPr>
        <p:spPr>
          <a:xfrm>
            <a:off x="218323" y="134758"/>
            <a:ext cx="8468152" cy="759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</a:rPr>
              <a:t>2. Visualize the 3D point-cloud using OpenGL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AE23C-7941-6AAD-1848-02A55002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537" y="1424763"/>
            <a:ext cx="6065999" cy="4921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F174A-4D63-141E-4675-D517091D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7" y="4315637"/>
            <a:ext cx="5041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13F2-34DE-422B-1B3B-21AE2C1E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D34E3C-4A3D-F6F9-3B47-074AC8C50493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9CC8D-D4EF-F29F-8D1B-DC79A3FC5963}"/>
              </a:ext>
            </a:extLst>
          </p:cNvPr>
          <p:cNvSpPr txBox="1"/>
          <p:nvPr/>
        </p:nvSpPr>
        <p:spPr>
          <a:xfrm>
            <a:off x="340242" y="1424763"/>
            <a:ext cx="4483728" cy="3090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Manipulation of the vertices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Rotation, scaling, moving </a:t>
            </a:r>
            <a:br>
              <a:rPr lang="en-JP" sz="2200" dirty="0"/>
            </a:br>
            <a:r>
              <a:rPr lang="en-JP" sz="2200" dirty="0"/>
              <a:t>is implemented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Key input is read in</a:t>
            </a:r>
            <a:br>
              <a:rPr lang="en-US" sz="2200" dirty="0"/>
            </a:br>
            <a:r>
              <a:rPr lang="en-US" sz="2200" dirty="0"/>
              <a:t>“</a:t>
            </a:r>
            <a:r>
              <a:rPr lang="en-US" sz="2200" dirty="0" err="1"/>
              <a:t>SurfaceDrawerKeyListener</a:t>
            </a:r>
            <a:r>
              <a:rPr lang="en-US" sz="2200" dirty="0"/>
              <a:t>”</a:t>
            </a:r>
            <a:br>
              <a:rPr lang="en-US" sz="2200" dirty="0"/>
            </a:br>
            <a:r>
              <a:rPr lang="en-US" sz="2200" dirty="0"/>
              <a:t>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C758C-468E-2F90-1A02-83F0AF1DD9DD}"/>
              </a:ext>
            </a:extLst>
          </p:cNvPr>
          <p:cNvSpPr txBox="1"/>
          <p:nvPr/>
        </p:nvSpPr>
        <p:spPr>
          <a:xfrm>
            <a:off x="218323" y="134758"/>
            <a:ext cx="8468152" cy="759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</a:rPr>
              <a:t>2. Visualize the 3D point-cloud using OpenGL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F9B13-5CA0-59E6-1BD6-80BDE645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66" y="1618138"/>
            <a:ext cx="5555428" cy="39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1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F5B4-4A85-E8A0-18A6-7C3E03C02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FAF204-2863-4535-16FE-B5FEA538BE5A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7F09E-B9CE-6210-291E-F1B082CBA0A8}"/>
              </a:ext>
            </a:extLst>
          </p:cNvPr>
          <p:cNvSpPr txBox="1"/>
          <p:nvPr/>
        </p:nvSpPr>
        <p:spPr>
          <a:xfrm>
            <a:off x="340242" y="1424763"/>
            <a:ext cx="5495351" cy="105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Implemented in “</a:t>
            </a:r>
            <a:r>
              <a:rPr lang="en-US" sz="2200" dirty="0" err="1"/>
              <a:t>RBFInterpolation</a:t>
            </a:r>
            <a:r>
              <a:rPr lang="en-US" sz="2200" dirty="0"/>
              <a:t>” class</a:t>
            </a:r>
            <a:br>
              <a:rPr lang="en-US" sz="2200" dirty="0"/>
            </a:br>
            <a:r>
              <a:rPr lang="en-US" sz="2200" dirty="0"/>
              <a:t>(not successfully done)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2A960-A687-B1A3-5591-2EC1C0911EB8}"/>
              </a:ext>
            </a:extLst>
          </p:cNvPr>
          <p:cNvSpPr txBox="1"/>
          <p:nvPr/>
        </p:nvSpPr>
        <p:spPr>
          <a:xfrm>
            <a:off x="218323" y="134758"/>
            <a:ext cx="3669594" cy="759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3. Computing RBF </a:t>
            </a:r>
            <a:endParaRPr lang="en-US" sz="32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271EE-270C-F737-8775-72F6ED91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72" y="2922814"/>
            <a:ext cx="7772400" cy="10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3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8BC9-4143-3B89-F35B-7C6F65D6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4B63C6-3E2B-8A99-0FE7-B4D002E39470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E1397-0655-CAD7-0BAD-821A1C0D1A63}"/>
              </a:ext>
            </a:extLst>
          </p:cNvPr>
          <p:cNvSpPr txBox="1"/>
          <p:nvPr/>
        </p:nvSpPr>
        <p:spPr>
          <a:xfrm>
            <a:off x="340242" y="1424763"/>
            <a:ext cx="8985152" cy="4106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Load a 3D point-cloud using the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Helvetica" pitchFamily="2" charset="0"/>
              </a:rPr>
              <a:t>xyz</a:t>
            </a: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 file format 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Visualize the 3D point-cloud using OpenGL 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Implement surface reconstruction with radial basis functions (RBF)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Implement the Marching Cubes algorithm to convert the zero level-</a:t>
            </a:r>
            <a:b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set of the RBF to a triangle mesh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Implement data-structures for manipulating triangle meshes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Helvetica" pitchFamily="2" charset="0"/>
              </a:rPr>
              <a:t>Visualize the reconstructed surface using OpenGL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JP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3495D-EDE5-B4A7-DAB8-565F08B1E282}"/>
              </a:ext>
            </a:extLst>
          </p:cNvPr>
          <p:cNvSpPr txBox="1"/>
          <p:nvPr/>
        </p:nvSpPr>
        <p:spPr>
          <a:xfrm>
            <a:off x="218323" y="134758"/>
            <a:ext cx="231505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Conclusion</a:t>
            </a:r>
            <a:endParaRPr lang="en-US" sz="3600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85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B76A-D7B2-37CC-B6A8-3D0A2400A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3001FC-FF4B-BCC4-B6AA-110C89BEA121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C263D-E7CA-11E9-7C6F-603B94389D77}"/>
              </a:ext>
            </a:extLst>
          </p:cNvPr>
          <p:cNvSpPr txBox="1"/>
          <p:nvPr/>
        </p:nvSpPr>
        <p:spPr>
          <a:xfrm>
            <a:off x="218323" y="134758"/>
            <a:ext cx="230499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References</a:t>
            </a:r>
            <a:endParaRPr lang="en-US" sz="36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4D28E-9015-3D13-C69B-E8DCB9B3A2CD}"/>
              </a:ext>
            </a:extLst>
          </p:cNvPr>
          <p:cNvSpPr txBox="1"/>
          <p:nvPr/>
        </p:nvSpPr>
        <p:spPr>
          <a:xfrm>
            <a:off x="367540" y="1573618"/>
            <a:ext cx="114569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OpenGL methods: 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https://registry.khronos.org/OpenGL-Refpages/gl4/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Manipulation of dots (shape): </a:t>
            </a:r>
          </a:p>
          <a:p>
            <a:r>
              <a:rPr lang="en-US" dirty="0"/>
              <a:t>http://</a:t>
            </a:r>
            <a:r>
              <a:rPr lang="en-US" dirty="0" err="1"/>
              <a:t>www.maroon.dti.ne.jp</a:t>
            </a:r>
            <a:r>
              <a:rPr lang="en-US" dirty="0"/>
              <a:t>/</a:t>
            </a:r>
            <a:r>
              <a:rPr lang="en-US" dirty="0" err="1"/>
              <a:t>koten-kairo</a:t>
            </a:r>
            <a:r>
              <a:rPr lang="en-US" dirty="0"/>
              <a:t>/works/Java3D/transform2.html (basic transformation method of objects)</a:t>
            </a:r>
          </a:p>
          <a:p>
            <a:endParaRPr lang="en-JP" dirty="0"/>
          </a:p>
          <a:p>
            <a:r>
              <a:rPr lang="en-JP" dirty="0"/>
              <a:t>AddKeyListener: </a:t>
            </a:r>
          </a:p>
          <a:p>
            <a:r>
              <a:rPr lang="en-US" dirty="0"/>
              <a:t>https://</a:t>
            </a:r>
            <a:r>
              <a:rPr lang="en-US" dirty="0" err="1"/>
              <a:t>qiita.com</a:t>
            </a:r>
            <a:r>
              <a:rPr lang="en-US" dirty="0"/>
              <a:t>/derodero24/items/9ea025b92ac61edf0aa4 </a:t>
            </a:r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41583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347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Office Theme</vt:lpstr>
      <vt:lpstr>JAVA 2D/3D 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Takuto Odaira</dc:creator>
  <cp:lastModifiedBy>Takuto Odaira</cp:lastModifiedBy>
  <cp:revision>93</cp:revision>
  <dcterms:created xsi:type="dcterms:W3CDTF">2025-01-05T19:52:45Z</dcterms:created>
  <dcterms:modified xsi:type="dcterms:W3CDTF">2025-02-03T06:19:56Z</dcterms:modified>
</cp:coreProperties>
</file>