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63" r:id="rId4"/>
    <p:sldId id="257" r:id="rId5"/>
    <p:sldId id="258" r:id="rId6"/>
    <p:sldId id="259" r:id="rId7"/>
    <p:sldId id="260" r:id="rId8"/>
    <p:sldId id="264" r:id="rId9"/>
    <p:sldId id="265" r:id="rId10"/>
  </p:sldIdLst>
  <p:sldSz cx="12192000" cy="6858000"/>
  <p:notesSz cx="6858000" cy="9144000"/>
  <p:defaultTextStyle>
    <a:defPPr>
      <a:defRPr lang="en-J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23"/>
    <p:restoredTop sz="94733"/>
  </p:normalViewPr>
  <p:slideViewPr>
    <p:cSldViewPr snapToGrid="0">
      <p:cViewPr>
        <p:scale>
          <a:sx n="121" d="100"/>
          <a:sy n="121" d="100"/>
        </p:scale>
        <p:origin x="392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1240D-789B-CC5F-5D68-2C0FE1B4BE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4EA9D7-44B4-830D-0004-0F0B38D1E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4616F6-39E7-3AA6-5ABA-1B66F8F0C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0C3F9-0E08-C247-86B4-EC92DC65061F}" type="datetimeFigureOut">
              <a:rPr lang="en-JP" smtClean="0"/>
              <a:t>2025/01/06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E6494B-B31A-877F-09AD-3CB03A85D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8A22C8-3732-B08F-1644-0C6124062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B55A3-8510-324C-9975-C80D1CED518D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893122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876C7-B73D-925B-BD9D-23CDDCC34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941BAD-0096-BC46-6448-C9AC787BDC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921F51-AD11-41E5-9E0B-E2AEDDA35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0C3F9-0E08-C247-86B4-EC92DC65061F}" type="datetimeFigureOut">
              <a:rPr lang="en-JP" smtClean="0"/>
              <a:t>2025/01/06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944189-BAF4-70C3-D065-80A281CE5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EB583F-DFBA-CE19-2CFE-FCA97D1F9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B55A3-8510-324C-9975-C80D1CED518D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589560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661C10-2A88-C80E-E068-C4F54D07D4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73EE40-9548-D303-F0D7-4015DF4FD3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15AC69-F572-E155-FBFB-C50A5AD7B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0C3F9-0E08-C247-86B4-EC92DC65061F}" type="datetimeFigureOut">
              <a:rPr lang="en-JP" smtClean="0"/>
              <a:t>2025/01/06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7C556-C0FC-0138-9B5B-80E28774A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55CCE3-7539-1C54-7319-2EF79BFED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B55A3-8510-324C-9975-C80D1CED518D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429775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494D3-1F8E-3DB5-9217-38ED8DF82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D7CD6B-9E5A-D51C-5A23-8DD0835F69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2FC50A-3E4A-FE79-9D5B-57FC566FC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0C3F9-0E08-C247-86B4-EC92DC65061F}" type="datetimeFigureOut">
              <a:rPr lang="en-JP" smtClean="0"/>
              <a:t>2025/01/06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B07925-3F1A-1493-002D-FFBC43401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685201-C158-B01F-B3F8-F1FDF0FA5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B55A3-8510-324C-9975-C80D1CED518D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939448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111B0-D61C-C8DD-584B-370A4F719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F2AD10-52A0-D1D9-2514-9CCEBA5FFB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307D8F-31B1-AD37-AFD9-FE0E26AF9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0C3F9-0E08-C247-86B4-EC92DC65061F}" type="datetimeFigureOut">
              <a:rPr lang="en-JP" smtClean="0"/>
              <a:t>2025/01/06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8C9561-9136-D923-6FE4-F00A23CF4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E3DE21-7DE4-A0E9-29B8-E8935C62C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B55A3-8510-324C-9975-C80D1CED518D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54067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2965F-5C87-AF24-A80B-ABE24E0F8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5597AF-BFE8-870E-6A13-BCE66F120D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D02AB8-9C3F-FA7F-53F2-25BA33973F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B110F7-82C6-880C-AD3C-433F6BA70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0C3F9-0E08-C247-86B4-EC92DC65061F}" type="datetimeFigureOut">
              <a:rPr lang="en-JP" smtClean="0"/>
              <a:t>2025/01/06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460B42-17D5-530F-065F-DBF8DF7EC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2D321D-2679-D8B5-3ADF-4AD0A17D3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B55A3-8510-324C-9975-C80D1CED518D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894672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A34B6-38BC-00D6-C585-B29B6F4B0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E0817B-FFCD-CB54-7A4F-4DD066B20C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50B2A3-97EB-DF02-2410-0D0B8CEDF4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DB5302-DFA0-4833-BC15-544E4213AE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F38034-6E65-A519-F518-0ACBBFDEC5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B9B492-CB9F-AD8F-1E68-50D8A7266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0C3F9-0E08-C247-86B4-EC92DC65061F}" type="datetimeFigureOut">
              <a:rPr lang="en-JP" smtClean="0"/>
              <a:t>2025/01/06</a:t>
            </a:fld>
            <a:endParaRPr lang="en-JP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21260F-7210-0EF2-1314-1EC664A1F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5C8D74-B8F5-4CA9-9555-9D6FAD7EE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B55A3-8510-324C-9975-C80D1CED518D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031418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659F3-67AD-EBD0-C06B-EA1DFE541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779A37-FAA4-B623-EDB2-5FC2FE7A9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0C3F9-0E08-C247-86B4-EC92DC65061F}" type="datetimeFigureOut">
              <a:rPr lang="en-JP" smtClean="0"/>
              <a:t>2025/01/06</a:t>
            </a:fld>
            <a:endParaRPr lang="en-JP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F36633-A850-3009-48CC-14E14E254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287B8F-F754-9240-D4E2-FB47A1B90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B55A3-8510-324C-9975-C80D1CED518D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074226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DFB876-91A2-F9E3-0AAD-1EB9FA764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0C3F9-0E08-C247-86B4-EC92DC65061F}" type="datetimeFigureOut">
              <a:rPr lang="en-JP" smtClean="0"/>
              <a:t>2025/01/06</a:t>
            </a:fld>
            <a:endParaRPr lang="en-JP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80BD78-5721-61AA-4A80-24E2FB457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9DF0D6-0875-B495-F2B0-0F84F8E5C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B55A3-8510-324C-9975-C80D1CED518D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501256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99D6D-9081-101D-E9B0-869ACAE4C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0887FE-0C0C-4086-8C87-C247474269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F0C7D8-445E-00AE-6EBC-46A8239411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6869E7-E4A6-E6D2-F9A6-7BF3AFFB3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0C3F9-0E08-C247-86B4-EC92DC65061F}" type="datetimeFigureOut">
              <a:rPr lang="en-JP" smtClean="0"/>
              <a:t>2025/01/06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38B86B-DCFB-85F0-6A40-700386A2F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6DD5B-3BEE-9322-8B88-5DEB78B89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B55A3-8510-324C-9975-C80D1CED518D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918530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65BB7-853E-42AC-2853-F8DE7E292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3BA7E7-7893-8E49-8EF2-1E2B810FB8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C09AAA-3314-88AC-7041-3E9946C1D3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826E76-6112-BFAD-B974-9A7C44480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0C3F9-0E08-C247-86B4-EC92DC65061F}" type="datetimeFigureOut">
              <a:rPr lang="en-JP" smtClean="0"/>
              <a:t>2025/01/06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703F5E-D2D2-996F-F3E1-03D5C8674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E08263-6DBA-F810-D206-0BA283B4A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B55A3-8510-324C-9975-C80D1CED518D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325077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6B2968-29E3-8364-D8CB-14346FFBF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B3F4DC-5D69-9EEC-27D7-2042AEEC6F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32FE3D-D534-6908-78DF-E450F18176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90C3F9-0E08-C247-86B4-EC92DC65061F}" type="datetimeFigureOut">
              <a:rPr lang="en-JP" smtClean="0"/>
              <a:t>2025/01/06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A55DE1-0362-2BF1-8251-B8138C86C7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391FE0-03B9-584F-A07C-382FB35A18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99B55A3-8510-324C-9975-C80D1CED518D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55242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JP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D5611-F52D-1FA7-46DA-5BCB2C21E3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JP" dirty="0">
                <a:solidFill>
                  <a:schemeClr val="bg1"/>
                </a:solidFill>
              </a:rPr>
              <a:t>JAVA 2D/3D</a:t>
            </a:r>
            <a:br>
              <a:rPr lang="en-JP" dirty="0">
                <a:solidFill>
                  <a:schemeClr val="bg1"/>
                </a:solidFill>
              </a:rPr>
            </a:br>
            <a:r>
              <a:rPr lang="en-JP" dirty="0">
                <a:solidFill>
                  <a:schemeClr val="bg1"/>
                </a:solidFill>
              </a:rPr>
              <a:t>Project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3B35D2-E8AC-7C0A-E010-3C6F8749D2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JP" sz="3200" dirty="0">
                <a:solidFill>
                  <a:schemeClr val="bg1"/>
                </a:solidFill>
              </a:rPr>
              <a:t>Takuto ODAIRA    m5281036</a:t>
            </a:r>
          </a:p>
        </p:txBody>
      </p:sp>
    </p:spTree>
    <p:extLst>
      <p:ext uri="{BB962C8B-B14F-4D97-AF65-F5344CB8AC3E}">
        <p14:creationId xmlns:p14="http://schemas.microsoft.com/office/powerpoint/2010/main" val="4167406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7D4388-91DD-0E0E-B3E0-3881FE2164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6B1FC6B-4A75-9010-C706-1676A449501C}"/>
              </a:ext>
            </a:extLst>
          </p:cNvPr>
          <p:cNvSpPr/>
          <p:nvPr/>
        </p:nvSpPr>
        <p:spPr>
          <a:xfrm>
            <a:off x="0" y="0"/>
            <a:ext cx="12192000" cy="104199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728E27-1603-B9A9-FD52-037A058EB12E}"/>
              </a:ext>
            </a:extLst>
          </p:cNvPr>
          <p:cNvSpPr txBox="1"/>
          <p:nvPr/>
        </p:nvSpPr>
        <p:spPr>
          <a:xfrm>
            <a:off x="101363" y="228607"/>
            <a:ext cx="56528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3200" dirty="0">
                <a:solidFill>
                  <a:schemeClr val="bg1"/>
                </a:solidFill>
              </a:rPr>
              <a:t>Analysis on the Given Vert Files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FCA4CE-983F-D9B9-466D-860DD38CFE4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69083" b="68527"/>
          <a:stretch/>
        </p:blipFill>
        <p:spPr>
          <a:xfrm>
            <a:off x="6963926" y="1270598"/>
            <a:ext cx="1769817" cy="31719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E3A591F-58C5-84B8-FB3D-4ADCB8FD84C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54284" b="41223"/>
          <a:stretch/>
        </p:blipFill>
        <p:spPr>
          <a:xfrm>
            <a:off x="438430" y="1270599"/>
            <a:ext cx="2257766" cy="511074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46F750F-EECE-9D7E-5BD1-8C4E484A5573}"/>
              </a:ext>
            </a:extLst>
          </p:cNvPr>
          <p:cNvSpPr txBox="1"/>
          <p:nvPr/>
        </p:nvSpPr>
        <p:spPr>
          <a:xfrm>
            <a:off x="1850952" y="1270598"/>
            <a:ext cx="4950779" cy="147732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n-JP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← 1st row: the number of shapes to be drawn</a:t>
            </a:r>
          </a:p>
          <a:p>
            <a:r>
              <a:rPr lang="en-JP" dirty="0">
                <a:solidFill>
                  <a:schemeClr val="accent2"/>
                </a:solidFill>
              </a:rPr>
              <a:t>← 2nd row: the number of points in the 1st shape</a:t>
            </a:r>
          </a:p>
          <a:p>
            <a:endParaRPr lang="en-JP" dirty="0">
              <a:solidFill>
                <a:schemeClr val="accent2"/>
              </a:solidFill>
            </a:endParaRPr>
          </a:p>
          <a:p>
            <a:endParaRPr lang="en-JP" dirty="0">
              <a:solidFill>
                <a:schemeClr val="accent2"/>
              </a:solidFill>
            </a:endParaRPr>
          </a:p>
          <a:p>
            <a:r>
              <a:rPr lang="en-JP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← 3~n-th row: coordinates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in the shape </a:t>
            </a:r>
            <a:r>
              <a:rPr lang="en-US" i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i</a:t>
            </a:r>
            <a:r>
              <a:rPr lang="en-US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JP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(x, y)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BBB9891-DB49-E0EB-4456-4A2E4A0B0267}"/>
              </a:ext>
            </a:extLst>
          </p:cNvPr>
          <p:cNvSpPr/>
          <p:nvPr/>
        </p:nvSpPr>
        <p:spPr>
          <a:xfrm>
            <a:off x="778213" y="1209513"/>
            <a:ext cx="369651" cy="230181"/>
          </a:xfrm>
          <a:prstGeom prst="rect">
            <a:avLst/>
          </a:prstGeom>
          <a:noFill/>
          <a:ln w="381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E93A232-3A26-9509-59CE-34C49201677E}"/>
              </a:ext>
            </a:extLst>
          </p:cNvPr>
          <p:cNvSpPr/>
          <p:nvPr/>
        </p:nvSpPr>
        <p:spPr>
          <a:xfrm>
            <a:off x="778213" y="1438121"/>
            <a:ext cx="369651" cy="23018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2" name="Right Bracket 11">
            <a:extLst>
              <a:ext uri="{FF2B5EF4-FFF2-40B4-BE49-F238E27FC236}">
                <a16:creationId xmlns:a16="http://schemas.microsoft.com/office/drawing/2014/main" id="{7DBE76B3-2974-076F-AACB-846F62ADD3BB}"/>
              </a:ext>
            </a:extLst>
          </p:cNvPr>
          <p:cNvSpPr/>
          <p:nvPr/>
        </p:nvSpPr>
        <p:spPr>
          <a:xfrm>
            <a:off x="1688757" y="1668301"/>
            <a:ext cx="164757" cy="4608931"/>
          </a:xfrm>
          <a:prstGeom prst="rightBracket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96B9FC0-7F54-A8C7-F28D-21AC9AD7A311}"/>
              </a:ext>
            </a:extLst>
          </p:cNvPr>
          <p:cNvSpPr/>
          <p:nvPr/>
        </p:nvSpPr>
        <p:spPr>
          <a:xfrm>
            <a:off x="7343964" y="2174351"/>
            <a:ext cx="369651" cy="23018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21" name="Right Bracket 20">
            <a:extLst>
              <a:ext uri="{FF2B5EF4-FFF2-40B4-BE49-F238E27FC236}">
                <a16:creationId xmlns:a16="http://schemas.microsoft.com/office/drawing/2014/main" id="{5CEAC36F-ABBA-4092-F3C7-631227279798}"/>
              </a:ext>
            </a:extLst>
          </p:cNvPr>
          <p:cNvSpPr/>
          <p:nvPr/>
        </p:nvSpPr>
        <p:spPr>
          <a:xfrm>
            <a:off x="8371945" y="2404531"/>
            <a:ext cx="45719" cy="1787695"/>
          </a:xfrm>
          <a:prstGeom prst="rightBracket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8C6041C-DD96-63AF-49C3-466B759067A4}"/>
              </a:ext>
            </a:extLst>
          </p:cNvPr>
          <p:cNvSpPr txBox="1"/>
          <p:nvPr/>
        </p:nvSpPr>
        <p:spPr>
          <a:xfrm>
            <a:off x="7178618" y="4496876"/>
            <a:ext cx="1340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2000" dirty="0"/>
              <a:t>2nd shape</a:t>
            </a:r>
          </a:p>
        </p:txBody>
      </p:sp>
    </p:spTree>
    <p:extLst>
      <p:ext uri="{BB962C8B-B14F-4D97-AF65-F5344CB8AC3E}">
        <p14:creationId xmlns:p14="http://schemas.microsoft.com/office/powerpoint/2010/main" val="477399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6FCECE-EA31-8A4C-B884-14358874B7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211DEAC-7D21-93B5-BFF5-80141E38B4F6}"/>
              </a:ext>
            </a:extLst>
          </p:cNvPr>
          <p:cNvSpPr/>
          <p:nvPr/>
        </p:nvSpPr>
        <p:spPr>
          <a:xfrm>
            <a:off x="0" y="0"/>
            <a:ext cx="12192000" cy="104199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7C81F3-26BC-430E-3D3D-8075F164FD7D}"/>
              </a:ext>
            </a:extLst>
          </p:cNvPr>
          <p:cNvSpPr txBox="1"/>
          <p:nvPr/>
        </p:nvSpPr>
        <p:spPr>
          <a:xfrm>
            <a:off x="101363" y="228607"/>
            <a:ext cx="92667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3200" dirty="0">
                <a:solidFill>
                  <a:schemeClr val="bg1"/>
                </a:solidFill>
              </a:rPr>
              <a:t>Calculation of the Unit Tangent and the Unit Normal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3CC053D-4A26-F9CB-5157-EAE35A9A28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307" y="2266246"/>
            <a:ext cx="5402175" cy="232550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7D1AD1A-D417-909D-94F4-1D57E292FFF4}"/>
              </a:ext>
            </a:extLst>
          </p:cNvPr>
          <p:cNvSpPr txBox="1"/>
          <p:nvPr/>
        </p:nvSpPr>
        <p:spPr>
          <a:xfrm>
            <a:off x="1585884" y="4939862"/>
            <a:ext cx="2188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JP" sz="2400" dirty="0"/>
              <a:t>1. Unit tangent 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464E768-9702-D944-5C1E-1FF5AA3A95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7680" y="2266246"/>
            <a:ext cx="5602013" cy="241153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BA9CA50-2FAE-9865-4676-7E9116589DF3}"/>
              </a:ext>
            </a:extLst>
          </p:cNvPr>
          <p:cNvSpPr txBox="1"/>
          <p:nvPr/>
        </p:nvSpPr>
        <p:spPr>
          <a:xfrm>
            <a:off x="8026193" y="4939861"/>
            <a:ext cx="20649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JP" sz="2400" dirty="0"/>
              <a:t>2. Unit normal</a:t>
            </a:r>
          </a:p>
        </p:txBody>
      </p:sp>
    </p:spTree>
    <p:extLst>
      <p:ext uri="{BB962C8B-B14F-4D97-AF65-F5344CB8AC3E}">
        <p14:creationId xmlns:p14="http://schemas.microsoft.com/office/powerpoint/2010/main" val="2138493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B1E6FEE-AE7D-9CB9-B86E-D4BC3CDBAB82}"/>
              </a:ext>
            </a:extLst>
          </p:cNvPr>
          <p:cNvSpPr/>
          <p:nvPr/>
        </p:nvSpPr>
        <p:spPr>
          <a:xfrm>
            <a:off x="0" y="0"/>
            <a:ext cx="12192000" cy="104199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3DDA639-05CA-2B77-7C40-0774EB5A545D}"/>
              </a:ext>
            </a:extLst>
          </p:cNvPr>
          <p:cNvSpPr txBox="1"/>
          <p:nvPr/>
        </p:nvSpPr>
        <p:spPr>
          <a:xfrm>
            <a:off x="101363" y="228607"/>
            <a:ext cx="112249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3200" dirty="0">
                <a:solidFill>
                  <a:schemeClr val="bg1"/>
                </a:solidFill>
              </a:rPr>
              <a:t>Visualization of the curve, the unit tangent, and the unit normal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D3595CB-2563-1B15-6E5D-1B9CCBFCA1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5034" y="1733105"/>
            <a:ext cx="4239490" cy="358420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9E819A5-5C1D-FB20-EE5D-69A3FF7E2B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9887" y="1733105"/>
            <a:ext cx="4239490" cy="358420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03739DA-37F4-5C14-F364-C9D05FC62E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623" y="1733105"/>
            <a:ext cx="4239490" cy="358420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848F7A6-2346-F6CC-518D-53B221A673FD}"/>
              </a:ext>
            </a:extLst>
          </p:cNvPr>
          <p:cNvSpPr txBox="1"/>
          <p:nvPr/>
        </p:nvSpPr>
        <p:spPr>
          <a:xfrm>
            <a:off x="1000236" y="5475767"/>
            <a:ext cx="2531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Original Discrete Curve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4DFB322-2553-211D-6E59-B672765BE0F5}"/>
              </a:ext>
            </a:extLst>
          </p:cNvPr>
          <p:cNvSpPr txBox="1"/>
          <p:nvPr/>
        </p:nvSpPr>
        <p:spPr>
          <a:xfrm>
            <a:off x="4863868" y="5475767"/>
            <a:ext cx="2132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JP" dirty="0"/>
              <a:t>Discrete Curve with</a:t>
            </a:r>
          </a:p>
          <a:p>
            <a:pPr algn="ctr"/>
            <a:r>
              <a:rPr lang="en-JP" dirty="0"/>
              <a:t>Unit Tangent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BA3685E-AA09-2903-28F3-B8DBAAC61530}"/>
              </a:ext>
            </a:extLst>
          </p:cNvPr>
          <p:cNvSpPr txBox="1"/>
          <p:nvPr/>
        </p:nvSpPr>
        <p:spPr>
          <a:xfrm>
            <a:off x="8893410" y="5521933"/>
            <a:ext cx="2132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JP" dirty="0"/>
              <a:t>Discrete Curve with</a:t>
            </a:r>
          </a:p>
          <a:p>
            <a:pPr algn="ctr"/>
            <a:r>
              <a:rPr lang="en-JP" dirty="0"/>
              <a:t>Unit Normal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08D3D16-FF60-43A0-909E-9E49432D3608}"/>
              </a:ext>
            </a:extLst>
          </p:cNvPr>
          <p:cNvSpPr txBox="1"/>
          <p:nvPr/>
        </p:nvSpPr>
        <p:spPr>
          <a:xfrm>
            <a:off x="446567" y="1200447"/>
            <a:ext cx="16115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2400" dirty="0"/>
              <a:t>1. disk.vert</a:t>
            </a:r>
          </a:p>
        </p:txBody>
      </p:sp>
    </p:spTree>
    <p:extLst>
      <p:ext uri="{BB962C8B-B14F-4D97-AF65-F5344CB8AC3E}">
        <p14:creationId xmlns:p14="http://schemas.microsoft.com/office/powerpoint/2010/main" val="1140895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F13DC7-09A9-37F8-BC28-EBCCD16A39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221AF40-EBF3-E14E-0AFA-7235D9CA5CE2}"/>
              </a:ext>
            </a:extLst>
          </p:cNvPr>
          <p:cNvSpPr/>
          <p:nvPr/>
        </p:nvSpPr>
        <p:spPr>
          <a:xfrm>
            <a:off x="0" y="0"/>
            <a:ext cx="12192000" cy="104199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5A707C9-C145-1635-B19B-7DCDC960BBEB}"/>
              </a:ext>
            </a:extLst>
          </p:cNvPr>
          <p:cNvSpPr txBox="1"/>
          <p:nvPr/>
        </p:nvSpPr>
        <p:spPr>
          <a:xfrm>
            <a:off x="1000236" y="5475767"/>
            <a:ext cx="2531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Original Discrete Curve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E313413-9C2F-05A7-2A69-1C6E4F219765}"/>
              </a:ext>
            </a:extLst>
          </p:cNvPr>
          <p:cNvSpPr txBox="1"/>
          <p:nvPr/>
        </p:nvSpPr>
        <p:spPr>
          <a:xfrm>
            <a:off x="4863868" y="5475767"/>
            <a:ext cx="2132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JP" dirty="0"/>
              <a:t>Discrete Curve with</a:t>
            </a:r>
          </a:p>
          <a:p>
            <a:pPr algn="ctr"/>
            <a:r>
              <a:rPr lang="en-JP" dirty="0"/>
              <a:t>Unit Tangent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A08C8F6-C3C1-49BC-F2FD-8C2098A48F40}"/>
              </a:ext>
            </a:extLst>
          </p:cNvPr>
          <p:cNvSpPr txBox="1"/>
          <p:nvPr/>
        </p:nvSpPr>
        <p:spPr>
          <a:xfrm>
            <a:off x="8893410" y="5521933"/>
            <a:ext cx="2132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JP" dirty="0"/>
              <a:t>Discrete Curve with</a:t>
            </a:r>
          </a:p>
          <a:p>
            <a:pPr algn="ctr"/>
            <a:r>
              <a:rPr lang="en-JP" dirty="0"/>
              <a:t>Unit Normal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A516F2F-47CE-B1F0-E5E3-8CC115CC787D}"/>
              </a:ext>
            </a:extLst>
          </p:cNvPr>
          <p:cNvSpPr txBox="1"/>
          <p:nvPr/>
        </p:nvSpPr>
        <p:spPr>
          <a:xfrm>
            <a:off x="446567" y="1200447"/>
            <a:ext cx="40860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2400" dirty="0"/>
              <a:t>2. rider.vert (flipped vertically)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F18B74-613C-4878-6960-26A7F597EA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4305627" y="2106013"/>
            <a:ext cx="3580745" cy="31976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AEBB30B-EF80-E236-F8B7-AB3F9BCFB8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8161011" y="2106013"/>
            <a:ext cx="3597240" cy="32124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A3D5DB1-4EBF-DE7C-F5E9-B19007BD18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467411" y="2106013"/>
            <a:ext cx="3597239" cy="321241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05EFFB5-9DB8-33BE-2E04-6464AF180443}"/>
              </a:ext>
            </a:extLst>
          </p:cNvPr>
          <p:cNvSpPr txBox="1"/>
          <p:nvPr/>
        </p:nvSpPr>
        <p:spPr>
          <a:xfrm>
            <a:off x="101363" y="228607"/>
            <a:ext cx="112249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3200" dirty="0">
                <a:solidFill>
                  <a:schemeClr val="bg1"/>
                </a:solidFill>
              </a:rPr>
              <a:t>Visualization of the curve, the unit tangent, and the unit normal</a:t>
            </a:r>
          </a:p>
        </p:txBody>
      </p:sp>
    </p:spTree>
    <p:extLst>
      <p:ext uri="{BB962C8B-B14F-4D97-AF65-F5344CB8AC3E}">
        <p14:creationId xmlns:p14="http://schemas.microsoft.com/office/powerpoint/2010/main" val="2207485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DC407C-0E80-4600-BFEA-B32950381B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5AB5134-48C4-329C-47F9-8BBDD1A91C6E}"/>
              </a:ext>
            </a:extLst>
          </p:cNvPr>
          <p:cNvSpPr/>
          <p:nvPr/>
        </p:nvSpPr>
        <p:spPr>
          <a:xfrm>
            <a:off x="0" y="0"/>
            <a:ext cx="12192000" cy="104199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A08E9E1-9C33-0CB5-F788-9E8391BFB1F4}"/>
              </a:ext>
            </a:extLst>
          </p:cNvPr>
          <p:cNvSpPr txBox="1"/>
          <p:nvPr/>
        </p:nvSpPr>
        <p:spPr>
          <a:xfrm>
            <a:off x="1000236" y="5475767"/>
            <a:ext cx="2531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Original Discrete Curve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22FDE0A-362B-6598-E717-28AB88A5ACE3}"/>
              </a:ext>
            </a:extLst>
          </p:cNvPr>
          <p:cNvSpPr txBox="1"/>
          <p:nvPr/>
        </p:nvSpPr>
        <p:spPr>
          <a:xfrm>
            <a:off x="4863868" y="5475767"/>
            <a:ext cx="2132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JP" dirty="0"/>
              <a:t>Discrete Curve with</a:t>
            </a:r>
          </a:p>
          <a:p>
            <a:pPr algn="ctr"/>
            <a:r>
              <a:rPr lang="en-JP" dirty="0"/>
              <a:t>Unit Tangent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2953EA9-C7A9-2E6A-0B42-7BE4BF6E6BE0}"/>
              </a:ext>
            </a:extLst>
          </p:cNvPr>
          <p:cNvSpPr txBox="1"/>
          <p:nvPr/>
        </p:nvSpPr>
        <p:spPr>
          <a:xfrm>
            <a:off x="8893410" y="5521933"/>
            <a:ext cx="2132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JP" dirty="0"/>
              <a:t>Discrete Curve with</a:t>
            </a:r>
          </a:p>
          <a:p>
            <a:pPr algn="ctr"/>
            <a:r>
              <a:rPr lang="en-JP" dirty="0"/>
              <a:t>Unit Normal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4BF4181-E62D-1CBF-924A-C924BC143213}"/>
              </a:ext>
            </a:extLst>
          </p:cNvPr>
          <p:cNvSpPr txBox="1"/>
          <p:nvPr/>
        </p:nvSpPr>
        <p:spPr>
          <a:xfrm>
            <a:off x="446567" y="1200447"/>
            <a:ext cx="14869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2400" dirty="0"/>
              <a:t>3. key.vert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CDF0867-4778-CBCF-DE54-FFC93820C2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094" y="1772747"/>
            <a:ext cx="2951874" cy="347441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60A06E7-FE2F-C034-A584-5695567AEF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3694" y="1772746"/>
            <a:ext cx="2951874" cy="347441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70922D1-3C4A-AA13-9356-C1341D7D91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0063" y="1772747"/>
            <a:ext cx="2951874" cy="347441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E79A7E0-1A31-D7F0-CEC4-14C3AA82B414}"/>
              </a:ext>
            </a:extLst>
          </p:cNvPr>
          <p:cNvSpPr txBox="1"/>
          <p:nvPr/>
        </p:nvSpPr>
        <p:spPr>
          <a:xfrm>
            <a:off x="101363" y="228607"/>
            <a:ext cx="112249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3200" dirty="0">
                <a:solidFill>
                  <a:schemeClr val="bg1"/>
                </a:solidFill>
              </a:rPr>
              <a:t>Visualization of the curve, the unit tangent, and the unit normal</a:t>
            </a:r>
          </a:p>
        </p:txBody>
      </p:sp>
    </p:spTree>
    <p:extLst>
      <p:ext uri="{BB962C8B-B14F-4D97-AF65-F5344CB8AC3E}">
        <p14:creationId xmlns:p14="http://schemas.microsoft.com/office/powerpoint/2010/main" val="205357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D4B41B-D11E-D1A1-5355-D3A50A9624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BF6824B-B755-28C6-5B09-F0B33F3BADDB}"/>
              </a:ext>
            </a:extLst>
          </p:cNvPr>
          <p:cNvSpPr/>
          <p:nvPr/>
        </p:nvSpPr>
        <p:spPr>
          <a:xfrm>
            <a:off x="0" y="0"/>
            <a:ext cx="12192000" cy="104199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4A8F722-C9A2-1801-215A-7F274A199CAB}"/>
              </a:ext>
            </a:extLst>
          </p:cNvPr>
          <p:cNvSpPr txBox="1"/>
          <p:nvPr/>
        </p:nvSpPr>
        <p:spPr>
          <a:xfrm>
            <a:off x="1000236" y="5475767"/>
            <a:ext cx="2531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Original Discrete Curve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280396E-4A35-1824-4930-6BB1E55093CB}"/>
              </a:ext>
            </a:extLst>
          </p:cNvPr>
          <p:cNvSpPr txBox="1"/>
          <p:nvPr/>
        </p:nvSpPr>
        <p:spPr>
          <a:xfrm>
            <a:off x="4863868" y="5475767"/>
            <a:ext cx="2132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JP" dirty="0"/>
              <a:t>Discrete Curve with</a:t>
            </a:r>
          </a:p>
          <a:p>
            <a:pPr algn="ctr"/>
            <a:r>
              <a:rPr lang="en-JP" dirty="0"/>
              <a:t>Unit Tangent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B8AA569-CD13-36DC-0BF6-88AFB739A790}"/>
              </a:ext>
            </a:extLst>
          </p:cNvPr>
          <p:cNvSpPr txBox="1"/>
          <p:nvPr/>
        </p:nvSpPr>
        <p:spPr>
          <a:xfrm>
            <a:off x="8893410" y="5521933"/>
            <a:ext cx="2132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JP" dirty="0"/>
              <a:t>Discrete Curve with</a:t>
            </a:r>
          </a:p>
          <a:p>
            <a:pPr algn="ctr"/>
            <a:r>
              <a:rPr lang="en-JP" dirty="0"/>
              <a:t>Unit Normal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4E7F7D3-8D07-36F6-3DE2-0C962E93452A}"/>
              </a:ext>
            </a:extLst>
          </p:cNvPr>
          <p:cNvSpPr txBox="1"/>
          <p:nvPr/>
        </p:nvSpPr>
        <p:spPr>
          <a:xfrm>
            <a:off x="446567" y="1200447"/>
            <a:ext cx="19749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2400" dirty="0"/>
              <a:t>4. sperior.vert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30B018-DEE4-801F-A65C-791D049EE1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544" y="2377797"/>
            <a:ext cx="3584973" cy="247784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85A9C92-0CF1-D565-231B-929553A8C0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7602" y="2377797"/>
            <a:ext cx="3584973" cy="247784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5BB87ED-8ADE-02EE-7504-550CB756FD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1660" y="2377797"/>
            <a:ext cx="3584973" cy="247784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CDE667E-2882-DD42-3473-023122762BFA}"/>
              </a:ext>
            </a:extLst>
          </p:cNvPr>
          <p:cNvSpPr txBox="1"/>
          <p:nvPr/>
        </p:nvSpPr>
        <p:spPr>
          <a:xfrm>
            <a:off x="101363" y="228607"/>
            <a:ext cx="112249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3200" dirty="0">
                <a:solidFill>
                  <a:schemeClr val="bg1"/>
                </a:solidFill>
              </a:rPr>
              <a:t>Visualization of the curve, the unit tangent, and the unit normal</a:t>
            </a:r>
          </a:p>
        </p:txBody>
      </p:sp>
    </p:spTree>
    <p:extLst>
      <p:ext uri="{BB962C8B-B14F-4D97-AF65-F5344CB8AC3E}">
        <p14:creationId xmlns:p14="http://schemas.microsoft.com/office/powerpoint/2010/main" val="1580006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920540-3D50-AE26-1E13-0B0A67EA13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77D1173-E9A7-425F-7D75-609DF5315A7B}"/>
              </a:ext>
            </a:extLst>
          </p:cNvPr>
          <p:cNvSpPr/>
          <p:nvPr/>
        </p:nvSpPr>
        <p:spPr>
          <a:xfrm>
            <a:off x="0" y="0"/>
            <a:ext cx="12192000" cy="104199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13DB0E-26C4-66D6-4305-AD435FBDAE1F}"/>
              </a:ext>
            </a:extLst>
          </p:cNvPr>
          <p:cNvSpPr txBox="1"/>
          <p:nvPr/>
        </p:nvSpPr>
        <p:spPr>
          <a:xfrm>
            <a:off x="101363" y="228607"/>
            <a:ext cx="96792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effectLst/>
                <a:latin typeface="Helvetica" pitchFamily="2" charset="0"/>
              </a:rPr>
              <a:t>Implementation of the evolution of the curvature flow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FC1D67-F84E-3879-4A31-446BE042449F}"/>
              </a:ext>
            </a:extLst>
          </p:cNvPr>
          <p:cNvSpPr txBox="1"/>
          <p:nvPr/>
        </p:nvSpPr>
        <p:spPr>
          <a:xfrm>
            <a:off x="609600" y="1524000"/>
            <a:ext cx="49699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2400" dirty="0"/>
              <a:t>Not successfully implemented yet...</a:t>
            </a:r>
          </a:p>
          <a:p>
            <a:r>
              <a:rPr lang="en-JP" sz="2400" dirty="0"/>
              <a:t>(To be done)</a:t>
            </a:r>
          </a:p>
        </p:txBody>
      </p:sp>
    </p:spTree>
    <p:extLst>
      <p:ext uri="{BB962C8B-B14F-4D97-AF65-F5344CB8AC3E}">
        <p14:creationId xmlns:p14="http://schemas.microsoft.com/office/powerpoint/2010/main" val="12749761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960D0676-1E76-7CB4-0D24-8D13FA0542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181EB11-3618-E8A8-9335-C28D1ECC343C}"/>
              </a:ext>
            </a:extLst>
          </p:cNvPr>
          <p:cNvSpPr/>
          <p:nvPr/>
        </p:nvSpPr>
        <p:spPr>
          <a:xfrm>
            <a:off x="0" y="0"/>
            <a:ext cx="12192000" cy="104199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0A66D1-9D24-42AF-278A-15308FF2D61A}"/>
              </a:ext>
            </a:extLst>
          </p:cNvPr>
          <p:cNvSpPr txBox="1"/>
          <p:nvPr/>
        </p:nvSpPr>
        <p:spPr>
          <a:xfrm>
            <a:off x="101363" y="228607"/>
            <a:ext cx="22797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effectLst/>
                <a:latin typeface="Helvetica" pitchFamily="2" charset="0"/>
              </a:rPr>
              <a:t>References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6B3DBB-FA8E-A512-5BD1-65F87958661C}"/>
              </a:ext>
            </a:extLst>
          </p:cNvPr>
          <p:cNvSpPr txBox="1"/>
          <p:nvPr/>
        </p:nvSpPr>
        <p:spPr>
          <a:xfrm>
            <a:off x="609600" y="1524000"/>
            <a:ext cx="761497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Java® Platform, Standard Edition &amp; Java Development Kit</a:t>
            </a:r>
            <a:br>
              <a:rPr lang="en-US" sz="2400" dirty="0"/>
            </a:br>
            <a:r>
              <a:rPr lang="en-US" sz="2400" dirty="0"/>
              <a:t>Version 22 API Specification</a:t>
            </a:r>
          </a:p>
          <a:p>
            <a:br>
              <a:rPr lang="en-US" sz="2400" dirty="0"/>
            </a:br>
            <a:endParaRPr lang="en-US" sz="2400" dirty="0"/>
          </a:p>
          <a:p>
            <a:endParaRPr lang="en-JP" sz="2400" dirty="0"/>
          </a:p>
        </p:txBody>
      </p:sp>
    </p:spTree>
    <p:extLst>
      <p:ext uri="{BB962C8B-B14F-4D97-AF65-F5344CB8AC3E}">
        <p14:creationId xmlns:p14="http://schemas.microsoft.com/office/powerpoint/2010/main" val="22735103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629</TotalTime>
  <Words>237</Words>
  <Application>Microsoft Macintosh PowerPoint</Application>
  <PresentationFormat>Widescreen</PresentationFormat>
  <Paragraphs>46</Paragraphs>
  <Slides>9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Aptos</vt:lpstr>
      <vt:lpstr>Aptos Display</vt:lpstr>
      <vt:lpstr>Arial</vt:lpstr>
      <vt:lpstr>Helvetica</vt:lpstr>
      <vt:lpstr>Office Theme</vt:lpstr>
      <vt:lpstr>JAVA 2D/3D Project 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Takuto Odaira</dc:creator>
  <cp:lastModifiedBy>Takuto Odaira</cp:lastModifiedBy>
  <cp:revision>36</cp:revision>
  <dcterms:created xsi:type="dcterms:W3CDTF">2025-01-05T19:52:45Z</dcterms:created>
  <dcterms:modified xsi:type="dcterms:W3CDTF">2025-01-06T06:22:20Z</dcterms:modified>
</cp:coreProperties>
</file>