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60" r:id="rId3"/>
    <p:sldId id="259" r:id="rId4"/>
    <p:sldId id="257" r:id="rId5"/>
    <p:sldId id="265" r:id="rId6"/>
    <p:sldId id="266" r:id="rId7"/>
    <p:sldId id="267" r:id="rId8"/>
    <p:sldId id="268" r:id="rId9"/>
    <p:sldId id="269" r:id="rId10"/>
    <p:sldId id="270" r:id="rId11"/>
    <p:sldId id="277" r:id="rId12"/>
    <p:sldId id="274" r:id="rId13"/>
    <p:sldId id="271" r:id="rId14"/>
    <p:sldId id="279" r:id="rId15"/>
    <p:sldId id="280" r:id="rId16"/>
    <p:sldId id="281" r:id="rId17"/>
    <p:sldId id="282" r:id="rId18"/>
    <p:sldId id="258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梅昕麟" initials="梅昕麟" lastIdx="1" clrIdx="0">
    <p:extLst>
      <p:ext uri="{19B8F6BF-5375-455C-9EA6-DF929625EA0E}">
        <p15:presenceInfo xmlns:p15="http://schemas.microsoft.com/office/powerpoint/2012/main" userId="0e7d0087d61d70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8FF"/>
    <a:srgbClr val="7CA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C5117-CE6E-4671-B14E-C9D5B5857C24}" type="datetimeFigureOut">
              <a:rPr lang="zh-CN" altLang="en-US" smtClean="0"/>
              <a:t>2017-04-24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F17BA-BA7A-496C-832A-77A81E14F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81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0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0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8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3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4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1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29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6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9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55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62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D594F-007C-4B14-9EDA-6CA324581E67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2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436096" y="4869160"/>
            <a:ext cx="5228442" cy="836712"/>
            <a:chOff x="206896" y="216024"/>
            <a:chExt cx="5228442" cy="83671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梅昕麟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1728192" cy="172819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627784" y="2180763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rgbClr val="002060"/>
                </a:solidFill>
              </a:rPr>
              <a:t>REACT</a:t>
            </a:r>
            <a:r>
              <a:rPr lang="en-US" altLang="zh-CN" sz="7200" dirty="0" smtClean="0">
                <a:solidFill>
                  <a:srgbClr val="00D8FF"/>
                </a:solidFill>
              </a:rPr>
              <a:t> </a:t>
            </a:r>
            <a:endParaRPr lang="zh-CN" altLang="en-US" sz="7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87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en-US" altLang="zh-CN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Virtual 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DOM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意义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43608" y="1628800"/>
            <a:ext cx="727280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简化开发复杂度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跨</a:t>
            </a:r>
            <a:r>
              <a:rPr lang="zh-CN" altLang="en-US" sz="2400" dirty="0" smtClean="0">
                <a:solidFill>
                  <a:srgbClr val="002060"/>
                </a:solidFill>
              </a:rPr>
              <a:t>平台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</a:rPr>
              <a:t>没有任何框架可以比纯手动的优化 </a:t>
            </a:r>
            <a:r>
              <a:rPr lang="en-US" altLang="zh-CN" sz="2400" dirty="0">
                <a:solidFill>
                  <a:srgbClr val="002060"/>
                </a:solidFill>
              </a:rPr>
              <a:t>DOM </a:t>
            </a:r>
            <a:r>
              <a:rPr lang="zh-CN" altLang="en-US" sz="2400" dirty="0">
                <a:solidFill>
                  <a:srgbClr val="002060"/>
                </a:solidFill>
              </a:rPr>
              <a:t>操作更快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ithub.com/fouber/blog/raw/master/201508/assets/modular-compon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022" y="1988840"/>
            <a:ext cx="4705350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789488"/>
            <a:ext cx="7200800" cy="156966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2.2</a:t>
            </a:r>
            <a:r>
              <a:rPr lang="en-US" altLang="ko-KR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zh-CN" sz="4800" dirty="0" smtClean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React </a:t>
            </a:r>
            <a:r>
              <a:rPr lang="zh-CN" altLang="en-US" sz="4800" dirty="0" smtClean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组件化开发</a:t>
            </a:r>
            <a:endParaRPr lang="ko-KR" altLang="en-US" sz="4800" dirty="0" smtClean="0"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ko-KR" altLang="en-US" sz="4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59632" y="2196588"/>
            <a:ext cx="727280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</a:rPr>
              <a:t>可组合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</a:rPr>
              <a:t>可重用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</a:rPr>
              <a:t>可</a:t>
            </a:r>
            <a:r>
              <a:rPr lang="zh-CN" altLang="en-US" sz="2400" dirty="0" smtClean="0">
                <a:solidFill>
                  <a:srgbClr val="002060"/>
                </a:solidFill>
              </a:rPr>
              <a:t>维护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</a:rPr>
              <a:t>可测试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61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J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SX</a:t>
              </a:r>
              <a:endParaRPr lang="zh-CN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69" y="1412776"/>
            <a:ext cx="2736304" cy="12461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69" y="3160893"/>
            <a:ext cx="3561905" cy="135238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568" y="2084811"/>
            <a:ext cx="2585462" cy="1752273"/>
          </a:xfrm>
          <a:prstGeom prst="rect">
            <a:avLst/>
          </a:prstGeom>
        </p:spPr>
      </p:pic>
      <p:sp>
        <p:nvSpPr>
          <p:cNvPr id="13" name="等号 12"/>
          <p:cNvSpPr/>
          <p:nvPr/>
        </p:nvSpPr>
        <p:spPr>
          <a:xfrm rot="5400000">
            <a:off x="1661801" y="2733873"/>
            <a:ext cx="360040" cy="28803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右大括号 13"/>
          <p:cNvSpPr/>
          <p:nvPr/>
        </p:nvSpPr>
        <p:spPr>
          <a:xfrm>
            <a:off x="4280555" y="1412776"/>
            <a:ext cx="507469" cy="30963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70842" y="170197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altLang="zh-CN" sz="2400" dirty="0" smtClean="0">
                <a:solidFill>
                  <a:srgbClr val="002060"/>
                </a:solidFill>
              </a:rPr>
              <a:t>HTML in JS</a:t>
            </a:r>
            <a:endParaRPr lang="en-US" altLang="zh-CN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56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J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SX</a:t>
              </a:r>
              <a:endParaRPr lang="zh-CN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481" y="2204864"/>
            <a:ext cx="3476190" cy="15809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394613" y="4515195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json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04725" y="4515195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XML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32" y="2045539"/>
            <a:ext cx="4844606" cy="246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组件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209402"/>
            <a:ext cx="4902352" cy="498805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72200" y="1556792"/>
            <a:ext cx="3815666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altLang="zh-CN" sz="3600" dirty="0">
                <a:solidFill>
                  <a:srgbClr val="002060"/>
                </a:solidFill>
              </a:rPr>
              <a:t>p</a:t>
            </a:r>
            <a:r>
              <a:rPr lang="en-US" altLang="zh-CN" sz="3600" dirty="0" smtClean="0">
                <a:solidFill>
                  <a:srgbClr val="002060"/>
                </a:solidFill>
              </a:rPr>
              <a:t>rops</a:t>
            </a:r>
          </a:p>
          <a:p>
            <a:pPr>
              <a:spcAft>
                <a:spcPts val="3000"/>
              </a:spcAft>
            </a:pPr>
            <a:r>
              <a:rPr lang="en-US" altLang="zh-CN" sz="3600" dirty="0" smtClean="0">
                <a:solidFill>
                  <a:srgbClr val="002060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67937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组件生命周期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43608" y="1772816"/>
            <a:ext cx="727280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smtClean="0">
                <a:solidFill>
                  <a:srgbClr val="002060"/>
                </a:solidFill>
              </a:rPr>
              <a:t>Mounting: </a:t>
            </a:r>
            <a:r>
              <a:rPr lang="zh-CN" altLang="en-US" sz="2400" dirty="0" smtClean="0">
                <a:solidFill>
                  <a:srgbClr val="002060"/>
                </a:solidFill>
              </a:rPr>
              <a:t>实例化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smtClean="0">
                <a:solidFill>
                  <a:srgbClr val="002060"/>
                </a:solidFill>
              </a:rPr>
              <a:t>Updating: </a:t>
            </a:r>
            <a:r>
              <a:rPr lang="zh-CN" altLang="en-US" sz="2400" dirty="0" smtClean="0">
                <a:solidFill>
                  <a:srgbClr val="002060"/>
                </a:solidFill>
              </a:rPr>
              <a:t>更新</a:t>
            </a:r>
            <a:endParaRPr lang="zh-CN" altLang="en-US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smtClean="0">
                <a:solidFill>
                  <a:srgbClr val="002060"/>
                </a:solidFill>
              </a:rPr>
              <a:t>Unmounting: </a:t>
            </a:r>
            <a:r>
              <a:rPr lang="zh-CN" altLang="en-US" sz="2400" dirty="0" smtClean="0">
                <a:solidFill>
                  <a:srgbClr val="002060"/>
                </a:solidFill>
              </a:rPr>
              <a:t>销毁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83968" y="1609345"/>
            <a:ext cx="31402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componentWillMount</a:t>
            </a:r>
            <a:r>
              <a:rPr lang="en-US" altLang="zh-CN" sz="2400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zh-CN" sz="2400" dirty="0" err="1">
                <a:solidFill>
                  <a:srgbClr val="002060"/>
                </a:solidFill>
              </a:rPr>
              <a:t>componentDidMount</a:t>
            </a:r>
            <a:r>
              <a:rPr lang="en-US" altLang="zh-CN" sz="2400" dirty="0">
                <a:solidFill>
                  <a:srgbClr val="002060"/>
                </a:solidFill>
              </a:rPr>
              <a:t>()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3851920" y="1556792"/>
            <a:ext cx="288032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6176" y="4653136"/>
            <a:ext cx="7887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componentWillReceiveProps</a:t>
            </a:r>
            <a:r>
              <a:rPr lang="en-US" altLang="zh-CN" sz="2400" dirty="0">
                <a:solidFill>
                  <a:srgbClr val="002060"/>
                </a:solidFill>
              </a:rPr>
              <a:t>(object </a:t>
            </a:r>
            <a:r>
              <a:rPr lang="en-US" altLang="zh-CN" sz="2400" dirty="0" err="1">
                <a:solidFill>
                  <a:srgbClr val="002060"/>
                </a:solidFill>
              </a:rPr>
              <a:t>nextProps</a:t>
            </a:r>
            <a:r>
              <a:rPr lang="en-US" altLang="zh-CN" sz="2400" dirty="0" smtClean="0">
                <a:solidFill>
                  <a:srgbClr val="002060"/>
                </a:solidFill>
              </a:rPr>
              <a:t>)</a:t>
            </a:r>
            <a:endParaRPr lang="zh-CN" altLang="en-US" sz="2400" dirty="0">
              <a:solidFill>
                <a:srgbClr val="002060"/>
              </a:solidFill>
            </a:endParaRPr>
          </a:p>
          <a:p>
            <a:r>
              <a:rPr lang="en-US" altLang="zh-CN" sz="2400" dirty="0" err="1">
                <a:solidFill>
                  <a:srgbClr val="002060"/>
                </a:solidFill>
              </a:rPr>
              <a:t>shouldComponentUpdate</a:t>
            </a:r>
            <a:r>
              <a:rPr lang="en-US" altLang="zh-CN" sz="2400" dirty="0">
                <a:solidFill>
                  <a:srgbClr val="002060"/>
                </a:solidFill>
              </a:rPr>
              <a:t>(object </a:t>
            </a:r>
            <a:r>
              <a:rPr lang="en-US" altLang="zh-CN" sz="2400" dirty="0" err="1">
                <a:solidFill>
                  <a:srgbClr val="002060"/>
                </a:solidFill>
              </a:rPr>
              <a:t>nextProps</a:t>
            </a:r>
            <a:r>
              <a:rPr lang="en-US" altLang="zh-CN" sz="2400" dirty="0">
                <a:solidFill>
                  <a:srgbClr val="002060"/>
                </a:solidFill>
              </a:rPr>
              <a:t>, object </a:t>
            </a:r>
            <a:r>
              <a:rPr lang="en-US" altLang="zh-CN" sz="2400" dirty="0" err="1">
                <a:solidFill>
                  <a:srgbClr val="002060"/>
                </a:solidFill>
              </a:rPr>
              <a:t>nextState</a:t>
            </a:r>
            <a:r>
              <a:rPr lang="en-US" altLang="zh-CN" sz="2400" dirty="0" smtClean="0">
                <a:solidFill>
                  <a:srgbClr val="002060"/>
                </a:solidFill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5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组件问题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43608" y="1772816"/>
            <a:ext cx="777686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过度更新</a:t>
            </a:r>
            <a:r>
              <a:rPr lang="en-US" altLang="zh-CN" sz="2400" dirty="0" smtClean="0">
                <a:solidFill>
                  <a:srgbClr val="002060"/>
                </a:solidFill>
              </a:rPr>
              <a:t>----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shouldComponentUpdate</a:t>
            </a:r>
            <a:r>
              <a:rPr lang="zh-CN" altLang="en-US" sz="2400" dirty="0" smtClean="0">
                <a:solidFill>
                  <a:srgbClr val="002060"/>
                </a:solidFill>
              </a:rPr>
              <a:t>和不可变数据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传值麻烦</a:t>
            </a:r>
            <a:r>
              <a:rPr lang="en-US" altLang="zh-CN" sz="2400" dirty="0" smtClean="0">
                <a:solidFill>
                  <a:srgbClr val="002060"/>
                </a:solidFill>
              </a:rPr>
              <a:t>----</a:t>
            </a:r>
            <a:r>
              <a:rPr lang="zh-CN" altLang="en-US" sz="2400" dirty="0" smtClean="0">
                <a:solidFill>
                  <a:srgbClr val="002060"/>
                </a:solidFill>
              </a:rPr>
              <a:t>高阶函数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4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组件和其他组件化思想的区别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43608" y="1772816"/>
            <a:ext cx="777686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利用组合来代替继承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39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97"/>
          <a:stretch/>
        </p:blipFill>
        <p:spPr>
          <a:xfrm>
            <a:off x="4283968" y="2512640"/>
            <a:ext cx="4876800" cy="4345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020" y="2096473"/>
            <a:ext cx="6624736" cy="156966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 smtClean="0">
                <a:solidFill>
                  <a:srgbClr val="002060"/>
                </a:solidFill>
              </a:rPr>
              <a:t>T</a:t>
            </a:r>
            <a:r>
              <a:rPr lang="en-US" altLang="ko-KR" sz="9600" dirty="0" smtClean="0">
                <a:solidFill>
                  <a:srgbClr val="7CA7C5"/>
                </a:solidFill>
              </a:rPr>
              <a:t>hank you</a:t>
            </a:r>
            <a:endParaRPr lang="ko-KR" altLang="en-US" sz="6000" dirty="0">
              <a:solidFill>
                <a:srgbClr val="7C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0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88" y="4379928"/>
            <a:ext cx="3962400" cy="2505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874684"/>
            <a:ext cx="4464496" cy="646331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目录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27584" y="1584030"/>
            <a:ext cx="5228442" cy="836712"/>
            <a:chOff x="206896" y="216024"/>
            <a:chExt cx="5228442" cy="83671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1. 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React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介绍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27584" y="2556838"/>
            <a:ext cx="5228442" cy="836712"/>
            <a:chOff x="206896" y="216024"/>
            <a:chExt cx="5228442" cy="8367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2. 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act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核心</a:t>
              </a:r>
              <a:r>
                <a:rPr lang="zh-CN" altLang="en-US" sz="3200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特性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27584" y="3434980"/>
            <a:ext cx="5228442" cy="836712"/>
            <a:chOff x="206896" y="216024"/>
            <a:chExt cx="5228442" cy="836712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3. 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act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对前端的贡献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6" name="그룹 11"/>
          <p:cNvGrpSpPr/>
          <p:nvPr/>
        </p:nvGrpSpPr>
        <p:grpSpPr>
          <a:xfrm>
            <a:off x="824798" y="4369181"/>
            <a:ext cx="5228442" cy="836712"/>
            <a:chOff x="206896" y="216024"/>
            <a:chExt cx="5228442" cy="836712"/>
          </a:xfrm>
        </p:grpSpPr>
        <p:pic>
          <p:nvPicPr>
            <p:cNvPr id="17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8" name="TextBox 13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4. 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Flux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架构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80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61" y="1959785"/>
            <a:ext cx="3998218" cy="31985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789488"/>
            <a:ext cx="4464496" cy="156966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1</a:t>
            </a:r>
            <a:r>
              <a:rPr lang="en-US" altLang="zh-CN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.</a:t>
            </a:r>
            <a:r>
              <a:rPr lang="en-US" altLang="ko-KR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zh-CN" sz="4800" dirty="0" smtClean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React </a:t>
            </a:r>
            <a:r>
              <a:rPr lang="zh-CN" altLang="en-US" sz="4800" dirty="0" smtClean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介绍</a:t>
            </a:r>
            <a:endParaRPr lang="ko-KR" altLang="en-US" sz="4800" dirty="0" smtClean="0"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ko-KR" altLang="en-US" sz="4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7" name="그룹 5"/>
          <p:cNvGrpSpPr/>
          <p:nvPr/>
        </p:nvGrpSpPr>
        <p:grpSpPr>
          <a:xfrm>
            <a:off x="755576" y="1959785"/>
            <a:ext cx="5228442" cy="836712"/>
            <a:chOff x="206896" y="216024"/>
            <a:chExt cx="5228442" cy="836712"/>
          </a:xfrm>
        </p:grpSpPr>
        <p:pic>
          <p:nvPicPr>
            <p:cNvPr id="8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9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1.1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简介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0" name="그룹 5"/>
          <p:cNvGrpSpPr/>
          <p:nvPr/>
        </p:nvGrpSpPr>
        <p:grpSpPr>
          <a:xfrm>
            <a:off x="755576" y="2969143"/>
            <a:ext cx="5228442" cy="836712"/>
            <a:chOff x="206896" y="216024"/>
            <a:chExt cx="5228442" cy="836712"/>
          </a:xfrm>
        </p:grpSpPr>
        <p:pic>
          <p:nvPicPr>
            <p:cNvPr id="11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2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1.2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特点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3" name="그룹 5"/>
          <p:cNvGrpSpPr/>
          <p:nvPr/>
        </p:nvGrpSpPr>
        <p:grpSpPr>
          <a:xfrm>
            <a:off x="759514" y="4038584"/>
            <a:ext cx="5224504" cy="836712"/>
            <a:chOff x="206896" y="216024"/>
            <a:chExt cx="5224504" cy="836712"/>
          </a:xfrm>
        </p:grpSpPr>
        <p:pic>
          <p:nvPicPr>
            <p:cNvPr id="14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5" name="TextBox 7"/>
            <p:cNvSpPr txBox="1"/>
            <p:nvPr/>
          </p:nvSpPr>
          <p:spPr>
            <a:xfrm>
              <a:off x="966904" y="34199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1.3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涉及</a:t>
              </a:r>
              <a:r>
                <a:rPr lang="zh-CN" altLang="en-US" sz="3200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平台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10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简介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43608" y="1700808"/>
            <a:ext cx="727280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由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facebook</a:t>
            </a:r>
            <a:r>
              <a:rPr lang="zh-CN" altLang="en-US" sz="2400" dirty="0" smtClean="0">
                <a:solidFill>
                  <a:srgbClr val="002060"/>
                </a:solidFill>
              </a:rPr>
              <a:t>开发，</a:t>
            </a:r>
            <a:r>
              <a:rPr lang="zh-CN" altLang="en-US" sz="2400" dirty="0">
                <a:solidFill>
                  <a:srgbClr val="002060"/>
                </a:solidFill>
              </a:rPr>
              <a:t>于</a:t>
            </a:r>
            <a:r>
              <a:rPr lang="en-US" altLang="zh-CN" sz="2400" dirty="0">
                <a:solidFill>
                  <a:srgbClr val="002060"/>
                </a:solidFill>
              </a:rPr>
              <a:t>2013</a:t>
            </a:r>
            <a:r>
              <a:rPr lang="zh-CN" altLang="en-US" sz="2400" dirty="0">
                <a:solidFill>
                  <a:srgbClr val="002060"/>
                </a:solidFill>
              </a:rPr>
              <a:t>年</a:t>
            </a:r>
            <a:r>
              <a:rPr lang="en-US" altLang="zh-CN" sz="2400" dirty="0">
                <a:solidFill>
                  <a:srgbClr val="002060"/>
                </a:solidFill>
              </a:rPr>
              <a:t>5</a:t>
            </a:r>
            <a:r>
              <a:rPr lang="zh-CN" altLang="en-US" sz="2400" dirty="0">
                <a:solidFill>
                  <a:srgbClr val="002060"/>
                </a:solidFill>
              </a:rPr>
              <a:t>月开</a:t>
            </a:r>
            <a:r>
              <a:rPr lang="zh-CN" altLang="en-US" sz="2400" dirty="0" smtClean="0">
                <a:solidFill>
                  <a:srgbClr val="002060"/>
                </a:solidFill>
              </a:rPr>
              <a:t>源，</a:t>
            </a:r>
            <a:r>
              <a:rPr lang="zh-CN" altLang="en-US" sz="2400" dirty="0">
                <a:solidFill>
                  <a:srgbClr val="002060"/>
                </a:solidFill>
              </a:rPr>
              <a:t>现在已发布到</a:t>
            </a:r>
            <a:r>
              <a:rPr lang="en-US" altLang="zh-CN" sz="2400" dirty="0">
                <a:solidFill>
                  <a:srgbClr val="002060"/>
                </a:solidFill>
              </a:rPr>
              <a:t>V15.5.4</a:t>
            </a:r>
          </a:p>
          <a:p>
            <a:pPr marL="342900" indent="-342900">
              <a:spcAft>
                <a:spcPts val="3000"/>
              </a:spcAft>
              <a:buAutoNum type="arabicPeriod"/>
            </a:pPr>
            <a:r>
              <a:rPr lang="en-US" altLang="zh-CN" sz="2400" dirty="0" smtClean="0">
                <a:solidFill>
                  <a:srgbClr val="002060"/>
                </a:solidFill>
              </a:rPr>
              <a:t>React</a:t>
            </a:r>
            <a:r>
              <a:rPr lang="zh-CN" altLang="en-US" sz="2400" dirty="0" smtClean="0">
                <a:solidFill>
                  <a:srgbClr val="002060"/>
                </a:solidFill>
              </a:rPr>
              <a:t>加</a:t>
            </a:r>
            <a:r>
              <a:rPr lang="en-US" altLang="zh-CN" sz="2400" dirty="0" smtClean="0">
                <a:solidFill>
                  <a:srgbClr val="002060"/>
                </a:solidFill>
              </a:rPr>
              <a:t>flux</a:t>
            </a:r>
            <a:r>
              <a:rPr lang="zh-CN" altLang="en-US" sz="2400" dirty="0" smtClean="0">
                <a:solidFill>
                  <a:srgbClr val="002060"/>
                </a:solidFill>
              </a:rPr>
              <a:t>能让数据流向更容易被预测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>
                <a:solidFill>
                  <a:srgbClr val="002060"/>
                </a:solidFill>
              </a:rPr>
              <a:t>View library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88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zh-CN" altLang="en-US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特点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41267" y="1700808"/>
            <a:ext cx="727280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</a:rPr>
              <a:t>声明式设计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</a:rPr>
              <a:t>高效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zh-CN" sz="2400" dirty="0">
                <a:solidFill>
                  <a:srgbClr val="002060"/>
                </a:solidFill>
              </a:rPr>
              <a:t>状态机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zh-CN" sz="2400" dirty="0">
                <a:solidFill>
                  <a:srgbClr val="002060"/>
                </a:solidFill>
              </a:rPr>
              <a:t>数据驱动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涉及平台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43608" y="1700808"/>
            <a:ext cx="7272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smtClean="0">
                <a:solidFill>
                  <a:srgbClr val="002060"/>
                </a:solidFill>
              </a:rPr>
              <a:t>web</a:t>
            </a:r>
            <a:r>
              <a:rPr lang="zh-CN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</a:rPr>
              <a:t>-- react (react-canvas)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err="1" smtClean="0">
                <a:solidFill>
                  <a:srgbClr val="002060"/>
                </a:solidFill>
              </a:rPr>
              <a:t>Andorid</a:t>
            </a:r>
            <a:r>
              <a:rPr lang="zh-CN" altLang="en-US" sz="2400" dirty="0" smtClean="0">
                <a:solidFill>
                  <a:srgbClr val="002060"/>
                </a:solidFill>
              </a:rPr>
              <a:t>和</a:t>
            </a:r>
            <a:r>
              <a:rPr lang="en-US" altLang="zh-CN" sz="2400" dirty="0" smtClean="0">
                <a:solidFill>
                  <a:srgbClr val="002060"/>
                </a:solidFill>
              </a:rPr>
              <a:t>IOS -- react-native(</a:t>
            </a:r>
            <a:r>
              <a:rPr lang="en-US" altLang="zh-CN" sz="2000" dirty="0" smtClean="0">
                <a:solidFill>
                  <a:srgbClr val="002060"/>
                </a:solidFill>
              </a:rPr>
              <a:t>learn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once</a:t>
            </a:r>
            <a:r>
              <a:rPr lang="en-US" altLang="zh-CN" sz="2000" dirty="0" err="1">
                <a:solidFill>
                  <a:srgbClr val="002060"/>
                </a:solidFill>
              </a:rPr>
              <a:t>,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write</a:t>
            </a:r>
            <a:r>
              <a:rPr lang="en-US" altLang="zh-CN" sz="2000" dirty="0" smtClean="0">
                <a:solidFill>
                  <a:srgbClr val="002060"/>
                </a:solidFill>
              </a:rPr>
              <a:t> anywhere</a:t>
            </a:r>
            <a:r>
              <a:rPr lang="en-US" altLang="zh-CN" sz="2400" dirty="0" smtClean="0">
                <a:solidFill>
                  <a:srgbClr val="002060"/>
                </a:solidFill>
              </a:rPr>
              <a:t>)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桌面应用 </a:t>
            </a:r>
            <a:r>
              <a:rPr lang="en-US" altLang="zh-CN" sz="2400" dirty="0">
                <a:solidFill>
                  <a:srgbClr val="002060"/>
                </a:solidFill>
              </a:rPr>
              <a:t>-- react-native-desktop</a:t>
            </a: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smtClean="0">
                <a:solidFill>
                  <a:srgbClr val="002060"/>
                </a:solidFill>
              </a:rPr>
              <a:t>VR -- react-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vr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spcAft>
                <a:spcPts val="3000"/>
              </a:spcAft>
            </a:pPr>
            <a:r>
              <a:rPr lang="en-US" altLang="zh-CN" sz="2400" dirty="0" smtClean="0">
                <a:solidFill>
                  <a:srgbClr val="002060"/>
                </a:solidFill>
              </a:rPr>
              <a:t>5. 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ReactXP</a:t>
            </a:r>
            <a:r>
              <a:rPr lang="en-US" altLang="zh-CN" sz="2400" dirty="0" smtClean="0">
                <a:solidFill>
                  <a:srgbClr val="002060"/>
                </a:solidFill>
              </a:rPr>
              <a:t>(</a:t>
            </a:r>
            <a:r>
              <a:rPr lang="en-US" altLang="zh-CN" sz="2000" dirty="0" smtClean="0">
                <a:solidFill>
                  <a:srgbClr val="002060"/>
                </a:solidFill>
              </a:rPr>
              <a:t>iOS</a:t>
            </a:r>
            <a:r>
              <a:rPr lang="zh-CN" altLang="en-US" sz="2000" dirty="0">
                <a:solidFill>
                  <a:srgbClr val="002060"/>
                </a:solidFill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</a:rPr>
              <a:t>Android</a:t>
            </a:r>
            <a:r>
              <a:rPr lang="zh-CN" altLang="en-US" sz="2000" dirty="0">
                <a:solidFill>
                  <a:srgbClr val="002060"/>
                </a:solidFill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</a:rPr>
              <a:t>Web</a:t>
            </a:r>
            <a:r>
              <a:rPr lang="zh-CN" altLang="en-US" sz="2000" dirty="0">
                <a:solidFill>
                  <a:srgbClr val="002060"/>
                </a:solidFill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</a:rPr>
              <a:t>Windows</a:t>
            </a:r>
            <a:r>
              <a:rPr lang="en-US" altLang="zh-CN" sz="2400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94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61" y="1959785"/>
            <a:ext cx="3998218" cy="31985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789488"/>
            <a:ext cx="5904656" cy="2308324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2</a:t>
            </a:r>
            <a:r>
              <a:rPr lang="en-US" altLang="zh-CN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.</a:t>
            </a:r>
            <a:r>
              <a:rPr lang="en-US" altLang="ko-KR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zh-CN" sz="4800" dirty="0" smtClean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React </a:t>
            </a:r>
            <a:r>
              <a:rPr lang="zh-CN" altLang="en-US" sz="4800" dirty="0" smtClean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核心</a:t>
            </a:r>
            <a:r>
              <a:rPr lang="zh-CN" altLang="en-US" sz="48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特性</a:t>
            </a:r>
            <a:endParaRPr lang="ko-KR" altLang="en-US" sz="4800" dirty="0"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ko-KR" altLang="en-US" sz="4800" dirty="0" smtClean="0"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ko-KR" altLang="en-US" sz="4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7" name="그룹 5"/>
          <p:cNvGrpSpPr/>
          <p:nvPr/>
        </p:nvGrpSpPr>
        <p:grpSpPr>
          <a:xfrm>
            <a:off x="755576" y="1959785"/>
            <a:ext cx="5228442" cy="836712"/>
            <a:chOff x="206896" y="216024"/>
            <a:chExt cx="5228442" cy="836712"/>
          </a:xfrm>
        </p:grpSpPr>
        <p:pic>
          <p:nvPicPr>
            <p:cNvPr id="8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9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.1 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Virtual  </a:t>
              </a:r>
              <a:r>
                <a:rPr lang="en-US" altLang="zh-CN" sz="3200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DOM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0" name="그룹 5"/>
          <p:cNvGrpSpPr/>
          <p:nvPr/>
        </p:nvGrpSpPr>
        <p:grpSpPr>
          <a:xfrm>
            <a:off x="755576" y="2969143"/>
            <a:ext cx="5228442" cy="836712"/>
            <a:chOff x="206896" y="216024"/>
            <a:chExt cx="5228442" cy="836712"/>
          </a:xfrm>
        </p:grpSpPr>
        <p:pic>
          <p:nvPicPr>
            <p:cNvPr id="11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2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.2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组件化开发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09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en-US" altLang="zh-CN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Virtual 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DOM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1026" name="Picture 2" descr="sort-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06734"/>
            <a:ext cx="7768223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532886" y="4725144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原始做法：针对性修改需要更新的</a:t>
            </a:r>
            <a:r>
              <a:rPr lang="en-US" altLang="zh-CN" dirty="0" err="1">
                <a:solidFill>
                  <a:srgbClr val="002060"/>
                </a:solidFill>
              </a:rPr>
              <a:t>dom</a:t>
            </a:r>
            <a:r>
              <a:rPr lang="zh-CN" altLang="en-US" dirty="0">
                <a:solidFill>
                  <a:srgbClr val="002060"/>
                </a:solidFill>
              </a:rPr>
              <a:t>节点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32886" y="5187860"/>
            <a:ext cx="903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2060"/>
                </a:solidFill>
              </a:rPr>
              <a:t>Mvvm</a:t>
            </a:r>
            <a:r>
              <a:rPr lang="zh-CN" altLang="en-US" dirty="0" smtClean="0">
                <a:solidFill>
                  <a:srgbClr val="002060"/>
                </a:solidFill>
              </a:rPr>
              <a:t>框架做法：视图和状态分离，通过声明</a:t>
            </a:r>
            <a:r>
              <a:rPr lang="en-US" altLang="zh-CN" dirty="0" err="1" smtClean="0">
                <a:solidFill>
                  <a:srgbClr val="002060"/>
                </a:solidFill>
              </a:rPr>
              <a:t>dom</a:t>
            </a:r>
            <a:r>
              <a:rPr lang="zh-CN" altLang="en-US" dirty="0" smtClean="0">
                <a:solidFill>
                  <a:srgbClr val="002060"/>
                </a:solidFill>
              </a:rPr>
              <a:t>节点和状态的关联，由框架进行更新。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2886" y="5650576"/>
            <a:ext cx="501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react</a:t>
            </a:r>
            <a:r>
              <a:rPr lang="zh-CN" altLang="en-US" dirty="0" smtClean="0">
                <a:solidFill>
                  <a:srgbClr val="002060"/>
                </a:solidFill>
              </a:rPr>
              <a:t>做法：状态更变，直接重新渲染整个</a:t>
            </a:r>
            <a:r>
              <a:rPr lang="en-US" altLang="zh-CN" dirty="0" err="1" smtClean="0">
                <a:solidFill>
                  <a:srgbClr val="002060"/>
                </a:solidFill>
              </a:rPr>
              <a:t>dom</a:t>
            </a:r>
            <a:r>
              <a:rPr lang="zh-CN" altLang="en-US" dirty="0">
                <a:solidFill>
                  <a:srgbClr val="002060"/>
                </a:solidFill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35671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en-US" altLang="zh-CN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V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irtual DOM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" name="圆角矩形 3"/>
          <p:cNvSpPr/>
          <p:nvPr/>
        </p:nvSpPr>
        <p:spPr>
          <a:xfrm>
            <a:off x="2426690" y="1831132"/>
            <a:ext cx="15841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Virtual DOM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220072" y="1831132"/>
            <a:ext cx="1584176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Real DOM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4133527" y="2209174"/>
            <a:ext cx="963884" cy="1080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31735" y="1941711"/>
            <a:ext cx="86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Diff</a:t>
            </a:r>
            <a:r>
              <a:rPr lang="zh-CN" altLang="en-US" sz="1400" dirty="0" smtClean="0"/>
              <a:t>算法</a:t>
            </a:r>
            <a:endParaRPr lang="zh-CN" altLang="en-US" sz="14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275856" y="2695228"/>
            <a:ext cx="0" cy="48605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53" y="3442309"/>
            <a:ext cx="4844606" cy="246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2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569</TotalTime>
  <Words>282</Words>
  <Application>Microsoft Office PowerPoint</Application>
  <PresentationFormat>全屏显示(4:3)</PresentationFormat>
  <Paragraphs>68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맑은 고딕</vt:lpstr>
      <vt:lpstr>等线</vt:lpstr>
      <vt:lpstr>等线 Light</vt:lpstr>
      <vt:lpstr>-윤고딕330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梅昕麟</cp:lastModifiedBy>
  <cp:revision>54</cp:revision>
  <dcterms:created xsi:type="dcterms:W3CDTF">2011-05-26T00:37:07Z</dcterms:created>
  <dcterms:modified xsi:type="dcterms:W3CDTF">2017-04-24T16:05:06Z</dcterms:modified>
</cp:coreProperties>
</file>