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60" r:id="rId3"/>
    <p:sldId id="259" r:id="rId4"/>
    <p:sldId id="257" r:id="rId5"/>
    <p:sldId id="265" r:id="rId6"/>
    <p:sldId id="266" r:id="rId7"/>
    <p:sldId id="267" r:id="rId8"/>
    <p:sldId id="268" r:id="rId9"/>
    <p:sldId id="269" r:id="rId10"/>
    <p:sldId id="270" r:id="rId11"/>
    <p:sldId id="258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8FF"/>
    <a:srgbClr val="7CA7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11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C5117-CE6E-4671-B14E-C9D5B5857C24}" type="datetimeFigureOut">
              <a:rPr lang="zh-CN" altLang="en-US" smtClean="0"/>
              <a:t>2017-04-23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F17BA-BA7A-496C-832A-77A81E14F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818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94F-007C-4B14-9EDA-6CA324581E67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827-A325-4849-88F5-BC2E53309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002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94F-007C-4B14-9EDA-6CA324581E67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827-A325-4849-88F5-BC2E53309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30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94F-007C-4B14-9EDA-6CA324581E67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827-A325-4849-88F5-BC2E53309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88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94F-007C-4B14-9EDA-6CA324581E67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827-A325-4849-88F5-BC2E53309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73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94F-007C-4B14-9EDA-6CA324581E67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827-A325-4849-88F5-BC2E53309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4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94F-007C-4B14-9EDA-6CA324581E67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827-A325-4849-88F5-BC2E53309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1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94F-007C-4B14-9EDA-6CA324581E67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827-A325-4849-88F5-BC2E53309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29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94F-007C-4B14-9EDA-6CA324581E67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827-A325-4849-88F5-BC2E53309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16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94F-007C-4B14-9EDA-6CA324581E67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827-A325-4849-88F5-BC2E53309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59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94F-007C-4B14-9EDA-6CA324581E67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827-A325-4849-88F5-BC2E53309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55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94F-007C-4B14-9EDA-6CA324581E67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827-A325-4849-88F5-BC2E53309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627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D594F-007C-4B14-9EDA-6CA324581E67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A3827-A325-4849-88F5-BC2E53309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2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436096" y="4869160"/>
            <a:ext cx="5228442" cy="836712"/>
            <a:chOff x="206896" y="216024"/>
            <a:chExt cx="5228442" cy="83671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70842" y="370022"/>
              <a:ext cx="4464496" cy="646331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36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梅昕麟</a:t>
              </a:r>
              <a:endParaRPr lang="ko-KR" altLang="en-US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16832"/>
            <a:ext cx="1728192" cy="172819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627784" y="2180763"/>
            <a:ext cx="4680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rgbClr val="002060"/>
                </a:solidFill>
              </a:rPr>
              <a:t>REACT</a:t>
            </a:r>
            <a:r>
              <a:rPr lang="en-US" altLang="zh-CN" sz="7200" dirty="0" smtClean="0">
                <a:solidFill>
                  <a:srgbClr val="00D8FF"/>
                </a:solidFill>
              </a:rPr>
              <a:t> </a:t>
            </a:r>
            <a:endParaRPr lang="zh-CN" altLang="en-US" sz="7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87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6896" y="216024"/>
            <a:ext cx="5228442" cy="836712"/>
            <a:chOff x="206896" y="216024"/>
            <a:chExt cx="5228442" cy="83671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70842" y="370022"/>
              <a:ext cx="4464496" cy="646331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R</a:t>
              </a:r>
              <a:r>
                <a:rPr lang="en-US" altLang="ko-KR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eact </a:t>
              </a:r>
              <a:r>
                <a:rPr lang="en-US" altLang="zh-CN" dirty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Virtual </a:t>
              </a:r>
              <a:r>
                <a:rPr lang="en-US" altLang="zh-CN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DOM </a:t>
              </a:r>
              <a:r>
                <a:rPr lang="zh-CN" altLang="en-US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意义</a:t>
              </a:r>
              <a:endParaRPr lang="ko-KR" altLang="en-US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259632" y="1700808"/>
            <a:ext cx="7272808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en-US" altLang="zh-CN" sz="2400" dirty="0" smtClean="0">
                <a:solidFill>
                  <a:srgbClr val="002060"/>
                </a:solidFill>
              </a:rPr>
              <a:t>]</a:t>
            </a: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en-US" sz="2400" dirty="0" smtClean="0">
                <a:solidFill>
                  <a:srgbClr val="002060"/>
                </a:solidFill>
              </a:rPr>
              <a:t>跨平台</a:t>
            </a:r>
            <a:endParaRPr lang="en-US" altLang="zh-CN" sz="24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79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97"/>
          <a:stretch/>
        </p:blipFill>
        <p:spPr>
          <a:xfrm>
            <a:off x="4283968" y="2512640"/>
            <a:ext cx="4876800" cy="43453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9020" y="2096473"/>
            <a:ext cx="6624736" cy="1569660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 smtClean="0">
                <a:solidFill>
                  <a:srgbClr val="002060"/>
                </a:solidFill>
              </a:rPr>
              <a:t>T</a:t>
            </a:r>
            <a:r>
              <a:rPr lang="en-US" altLang="ko-KR" sz="9600" dirty="0" smtClean="0">
                <a:solidFill>
                  <a:srgbClr val="7CA7C5"/>
                </a:solidFill>
              </a:rPr>
              <a:t>hank you</a:t>
            </a:r>
            <a:endParaRPr lang="ko-KR" altLang="en-US" sz="6000" dirty="0">
              <a:solidFill>
                <a:srgbClr val="7CA7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04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88" y="4379928"/>
            <a:ext cx="3962400" cy="25054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874684"/>
            <a:ext cx="4464496" cy="646331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目录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CA7C5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827584" y="1584030"/>
            <a:ext cx="5228442" cy="836712"/>
            <a:chOff x="206896" y="216024"/>
            <a:chExt cx="5228442" cy="83671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70842" y="370022"/>
              <a:ext cx="4464496" cy="584775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1. </a:t>
              </a:r>
              <a:r>
                <a:rPr lang="en-US" altLang="zh-CN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R</a:t>
              </a:r>
              <a:r>
                <a:rPr lang="en-US" altLang="zh-CN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eact </a:t>
              </a:r>
              <a:r>
                <a:rPr lang="zh-CN" altLang="en-US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介绍</a:t>
              </a:r>
              <a:endParaRPr lang="ko-KR" altLang="en-US" sz="3200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27584" y="2556838"/>
            <a:ext cx="5228442" cy="836712"/>
            <a:chOff x="206896" y="216024"/>
            <a:chExt cx="5228442" cy="83671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970842" y="370022"/>
              <a:ext cx="4464496" cy="584775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2. </a:t>
              </a:r>
              <a:r>
                <a:rPr lang="en-US" altLang="zh-CN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R</a:t>
              </a:r>
              <a:r>
                <a:rPr lang="en-US" altLang="ko-KR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e</a:t>
              </a:r>
              <a:r>
                <a:rPr lang="en-US" altLang="zh-CN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act </a:t>
              </a:r>
              <a:r>
                <a:rPr lang="zh-CN" altLang="en-US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核心</a:t>
              </a:r>
              <a:r>
                <a:rPr lang="zh-CN" altLang="en-US" sz="3200" dirty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特性</a:t>
              </a:r>
              <a:endParaRPr lang="ko-KR" altLang="en-US" sz="3200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827584" y="3434980"/>
            <a:ext cx="5228442" cy="836712"/>
            <a:chOff x="206896" y="216024"/>
            <a:chExt cx="5228442" cy="836712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970842" y="370022"/>
              <a:ext cx="4464496" cy="584775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3. </a:t>
              </a:r>
              <a:r>
                <a:rPr lang="en-US" altLang="zh-CN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R</a:t>
              </a:r>
              <a:r>
                <a:rPr lang="en-US" altLang="ko-KR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e</a:t>
              </a:r>
              <a:r>
                <a:rPr lang="en-US" altLang="zh-CN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act </a:t>
              </a:r>
              <a:r>
                <a:rPr lang="zh-CN" altLang="en-US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对前端的贡献</a:t>
              </a:r>
              <a:endParaRPr lang="ko-KR" altLang="en-US" sz="3200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6" name="그룹 11"/>
          <p:cNvGrpSpPr/>
          <p:nvPr/>
        </p:nvGrpSpPr>
        <p:grpSpPr>
          <a:xfrm>
            <a:off x="824798" y="4369181"/>
            <a:ext cx="5228442" cy="836712"/>
            <a:chOff x="206896" y="216024"/>
            <a:chExt cx="5228442" cy="836712"/>
          </a:xfrm>
        </p:grpSpPr>
        <p:pic>
          <p:nvPicPr>
            <p:cNvPr id="17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18" name="TextBox 13"/>
            <p:cNvSpPr txBox="1"/>
            <p:nvPr/>
          </p:nvSpPr>
          <p:spPr>
            <a:xfrm>
              <a:off x="970842" y="370022"/>
              <a:ext cx="4464496" cy="584775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4. </a:t>
              </a:r>
              <a:r>
                <a:rPr lang="en-US" altLang="zh-CN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Flux </a:t>
              </a:r>
              <a:r>
                <a:rPr lang="zh-CN" altLang="en-US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架构</a:t>
              </a:r>
              <a:endParaRPr lang="ko-KR" altLang="en-US" sz="3200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180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761" y="1959785"/>
            <a:ext cx="3998218" cy="31985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789488"/>
            <a:ext cx="4464496" cy="1569660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1</a:t>
            </a:r>
            <a:r>
              <a:rPr lang="en-US" altLang="zh-CN" sz="4800" dirty="0" smtClean="0"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.</a:t>
            </a:r>
            <a:r>
              <a:rPr lang="en-US" altLang="ko-KR" sz="4800" dirty="0" smtClean="0"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zh-CN" sz="4800" dirty="0" smtClean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rPr>
              <a:t>React </a:t>
            </a:r>
            <a:r>
              <a:rPr lang="zh-CN" altLang="en-US" sz="4800" dirty="0" smtClean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rPr>
              <a:t>介绍</a:t>
            </a:r>
            <a:endParaRPr lang="ko-KR" altLang="en-US" sz="4800" dirty="0" smtClean="0">
              <a:solidFill>
                <a:srgbClr val="7CA7C5"/>
              </a:solidFill>
              <a:latin typeface="-윤고딕330" pitchFamily="18" charset="-127"/>
              <a:ea typeface="-윤고딕330" pitchFamily="18" charset="-127"/>
            </a:endParaRPr>
          </a:p>
          <a:p>
            <a:endParaRPr lang="ko-KR" altLang="en-US" sz="4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CA7C5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7" name="그룹 5"/>
          <p:cNvGrpSpPr/>
          <p:nvPr/>
        </p:nvGrpSpPr>
        <p:grpSpPr>
          <a:xfrm>
            <a:off x="755576" y="1959785"/>
            <a:ext cx="5228442" cy="836712"/>
            <a:chOff x="206896" y="216024"/>
            <a:chExt cx="5228442" cy="836712"/>
          </a:xfrm>
        </p:grpSpPr>
        <p:pic>
          <p:nvPicPr>
            <p:cNvPr id="8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9" name="TextBox 7"/>
            <p:cNvSpPr txBox="1"/>
            <p:nvPr/>
          </p:nvSpPr>
          <p:spPr>
            <a:xfrm>
              <a:off x="970842" y="370022"/>
              <a:ext cx="4464496" cy="584775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1.1 </a:t>
              </a:r>
              <a:r>
                <a:rPr lang="zh-CN" altLang="en-US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简介</a:t>
              </a:r>
              <a:endParaRPr lang="ko-KR" altLang="en-US" sz="3200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0" name="그룹 5"/>
          <p:cNvGrpSpPr/>
          <p:nvPr/>
        </p:nvGrpSpPr>
        <p:grpSpPr>
          <a:xfrm>
            <a:off x="755576" y="2969143"/>
            <a:ext cx="5228442" cy="836712"/>
            <a:chOff x="206896" y="216024"/>
            <a:chExt cx="5228442" cy="836712"/>
          </a:xfrm>
        </p:grpSpPr>
        <p:pic>
          <p:nvPicPr>
            <p:cNvPr id="11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12" name="TextBox 7"/>
            <p:cNvSpPr txBox="1"/>
            <p:nvPr/>
          </p:nvSpPr>
          <p:spPr>
            <a:xfrm>
              <a:off x="970842" y="370022"/>
              <a:ext cx="4464496" cy="584775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1.2 </a:t>
              </a:r>
              <a:r>
                <a:rPr lang="zh-CN" altLang="en-US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特点</a:t>
              </a:r>
              <a:endParaRPr lang="ko-KR" altLang="en-US" sz="3200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3" name="그룹 5"/>
          <p:cNvGrpSpPr/>
          <p:nvPr/>
        </p:nvGrpSpPr>
        <p:grpSpPr>
          <a:xfrm>
            <a:off x="759514" y="4038584"/>
            <a:ext cx="5224504" cy="836712"/>
            <a:chOff x="206896" y="216024"/>
            <a:chExt cx="5224504" cy="836712"/>
          </a:xfrm>
        </p:grpSpPr>
        <p:pic>
          <p:nvPicPr>
            <p:cNvPr id="14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15" name="TextBox 7"/>
            <p:cNvSpPr txBox="1"/>
            <p:nvPr/>
          </p:nvSpPr>
          <p:spPr>
            <a:xfrm>
              <a:off x="966904" y="341992"/>
              <a:ext cx="4464496" cy="584775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1.3 </a:t>
              </a:r>
              <a:r>
                <a:rPr lang="zh-CN" altLang="en-US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涉及</a:t>
              </a:r>
              <a:r>
                <a:rPr lang="zh-CN" altLang="en-US" sz="3200" dirty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平台</a:t>
              </a:r>
              <a:endParaRPr lang="ko-KR" altLang="en-US" sz="3200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210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6896" y="216024"/>
            <a:ext cx="5228442" cy="836712"/>
            <a:chOff x="206896" y="216024"/>
            <a:chExt cx="5228442" cy="83671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70842" y="370022"/>
              <a:ext cx="4464496" cy="646331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R</a:t>
              </a:r>
              <a:r>
                <a:rPr lang="en-US" altLang="ko-KR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eact </a:t>
              </a:r>
              <a:r>
                <a:rPr lang="zh-CN" altLang="en-US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简介</a:t>
              </a:r>
              <a:endParaRPr lang="ko-KR" altLang="en-US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259632" y="1700808"/>
            <a:ext cx="727280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en-US" sz="2400" dirty="0" smtClean="0">
                <a:solidFill>
                  <a:srgbClr val="002060"/>
                </a:solidFill>
              </a:rPr>
              <a:t>由</a:t>
            </a:r>
            <a:r>
              <a:rPr lang="en-US" altLang="zh-CN" sz="2400" dirty="0" err="1" smtClean="0">
                <a:solidFill>
                  <a:srgbClr val="002060"/>
                </a:solidFill>
              </a:rPr>
              <a:t>facebook</a:t>
            </a:r>
            <a:r>
              <a:rPr lang="zh-CN" altLang="en-US" sz="2400" dirty="0" smtClean="0">
                <a:solidFill>
                  <a:srgbClr val="002060"/>
                </a:solidFill>
              </a:rPr>
              <a:t>开发，</a:t>
            </a:r>
            <a:r>
              <a:rPr lang="zh-CN" altLang="en-US" sz="2400" dirty="0">
                <a:solidFill>
                  <a:srgbClr val="002060"/>
                </a:solidFill>
              </a:rPr>
              <a:t>于</a:t>
            </a:r>
            <a:r>
              <a:rPr lang="en-US" altLang="zh-CN" sz="2400" dirty="0">
                <a:solidFill>
                  <a:srgbClr val="002060"/>
                </a:solidFill>
              </a:rPr>
              <a:t>2013</a:t>
            </a:r>
            <a:r>
              <a:rPr lang="zh-CN" altLang="en-US" sz="2400" dirty="0">
                <a:solidFill>
                  <a:srgbClr val="002060"/>
                </a:solidFill>
              </a:rPr>
              <a:t>年</a:t>
            </a:r>
            <a:r>
              <a:rPr lang="en-US" altLang="zh-CN" sz="2400" dirty="0">
                <a:solidFill>
                  <a:srgbClr val="002060"/>
                </a:solidFill>
              </a:rPr>
              <a:t>5</a:t>
            </a:r>
            <a:r>
              <a:rPr lang="zh-CN" altLang="en-US" sz="2400" dirty="0">
                <a:solidFill>
                  <a:srgbClr val="002060"/>
                </a:solidFill>
              </a:rPr>
              <a:t>月开</a:t>
            </a:r>
            <a:r>
              <a:rPr lang="zh-CN" altLang="en-US" sz="2400" dirty="0" smtClean="0">
                <a:solidFill>
                  <a:srgbClr val="002060"/>
                </a:solidFill>
              </a:rPr>
              <a:t>源，</a:t>
            </a:r>
            <a:r>
              <a:rPr lang="zh-CN" altLang="en-US" sz="2400" dirty="0">
                <a:solidFill>
                  <a:srgbClr val="002060"/>
                </a:solidFill>
              </a:rPr>
              <a:t>现在已发布到</a:t>
            </a:r>
            <a:r>
              <a:rPr lang="en-US" altLang="zh-CN" sz="2400" dirty="0">
                <a:solidFill>
                  <a:srgbClr val="002060"/>
                </a:solidFill>
              </a:rPr>
              <a:t>V15.5.4</a:t>
            </a:r>
          </a:p>
          <a:p>
            <a:pPr marL="342900" indent="-342900">
              <a:spcAft>
                <a:spcPts val="3000"/>
              </a:spcAft>
              <a:buAutoNum type="arabicPeriod"/>
            </a:pPr>
            <a:r>
              <a:rPr lang="en-US" altLang="zh-CN" sz="2400" dirty="0" smtClean="0">
                <a:solidFill>
                  <a:srgbClr val="002060"/>
                </a:solidFill>
              </a:rPr>
              <a:t>React</a:t>
            </a:r>
            <a:r>
              <a:rPr lang="zh-CN" altLang="en-US" sz="2400" dirty="0" smtClean="0">
                <a:solidFill>
                  <a:srgbClr val="002060"/>
                </a:solidFill>
              </a:rPr>
              <a:t>加</a:t>
            </a:r>
            <a:r>
              <a:rPr lang="en-US" altLang="zh-CN" sz="2400" dirty="0" smtClean="0">
                <a:solidFill>
                  <a:srgbClr val="002060"/>
                </a:solidFill>
              </a:rPr>
              <a:t>flux</a:t>
            </a:r>
            <a:r>
              <a:rPr lang="zh-CN" altLang="en-US" sz="2400" dirty="0" smtClean="0">
                <a:solidFill>
                  <a:srgbClr val="002060"/>
                </a:solidFill>
              </a:rPr>
              <a:t>能让数据流向更容易被预测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en-US" altLang="zh-CN" sz="2400" dirty="0">
                <a:solidFill>
                  <a:srgbClr val="002060"/>
                </a:solidFill>
              </a:rPr>
              <a:t>View library</a:t>
            </a:r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988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6896" y="216024"/>
            <a:ext cx="5228442" cy="836712"/>
            <a:chOff x="206896" y="216024"/>
            <a:chExt cx="5228442" cy="83671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70842" y="370022"/>
              <a:ext cx="4464496" cy="646331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R</a:t>
              </a:r>
              <a:r>
                <a:rPr lang="en-US" altLang="ko-KR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eact </a:t>
              </a:r>
              <a:r>
                <a:rPr lang="zh-CN" altLang="en-US" dirty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特点</a:t>
              </a:r>
              <a:endParaRPr lang="ko-KR" altLang="en-US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259632" y="1700808"/>
            <a:ext cx="7272808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en-US" sz="2400" dirty="0">
                <a:solidFill>
                  <a:srgbClr val="002060"/>
                </a:solidFill>
              </a:rPr>
              <a:t>声明式</a:t>
            </a:r>
            <a:r>
              <a:rPr lang="zh-CN" altLang="en-US" sz="2400" dirty="0">
                <a:solidFill>
                  <a:srgbClr val="002060"/>
                </a:solidFill>
              </a:rPr>
              <a:t>设计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en-US" sz="2400" dirty="0">
                <a:solidFill>
                  <a:srgbClr val="002060"/>
                </a:solidFill>
              </a:rPr>
              <a:t>高效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zh-CN" sz="2400" dirty="0">
                <a:solidFill>
                  <a:srgbClr val="002060"/>
                </a:solidFill>
              </a:rPr>
              <a:t>状态机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zh-CN" sz="2400" dirty="0">
                <a:solidFill>
                  <a:srgbClr val="002060"/>
                </a:solidFill>
              </a:rPr>
              <a:t>数据驱动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31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6896" y="216024"/>
            <a:ext cx="5228442" cy="836712"/>
            <a:chOff x="206896" y="216024"/>
            <a:chExt cx="5228442" cy="83671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70842" y="370022"/>
              <a:ext cx="4464496" cy="646331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R</a:t>
              </a:r>
              <a:r>
                <a:rPr lang="en-US" altLang="ko-KR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eact </a:t>
              </a:r>
              <a:r>
                <a:rPr lang="zh-CN" altLang="en-US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涉及平台</a:t>
              </a:r>
              <a:endParaRPr lang="ko-KR" altLang="en-US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259632" y="1700808"/>
            <a:ext cx="72728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en-US" altLang="zh-CN" sz="2400" dirty="0" smtClean="0">
                <a:solidFill>
                  <a:srgbClr val="002060"/>
                </a:solidFill>
              </a:rPr>
              <a:t>web</a:t>
            </a:r>
            <a:r>
              <a:rPr lang="zh-CN" altLang="en-US" sz="2400" dirty="0" smtClean="0">
                <a:solidFill>
                  <a:srgbClr val="002060"/>
                </a:solidFill>
              </a:rPr>
              <a:t> </a:t>
            </a:r>
            <a:r>
              <a:rPr lang="en-US" altLang="zh-CN" sz="2400" dirty="0" smtClean="0">
                <a:solidFill>
                  <a:srgbClr val="002060"/>
                </a:solidFill>
              </a:rPr>
              <a:t>-- react (react-canvas)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en-US" altLang="zh-CN" sz="2400" dirty="0" err="1" smtClean="0">
                <a:solidFill>
                  <a:srgbClr val="002060"/>
                </a:solidFill>
              </a:rPr>
              <a:t>Andorid</a:t>
            </a:r>
            <a:r>
              <a:rPr lang="zh-CN" altLang="en-US" sz="2400" dirty="0" smtClean="0">
                <a:solidFill>
                  <a:srgbClr val="002060"/>
                </a:solidFill>
              </a:rPr>
              <a:t>和</a:t>
            </a:r>
            <a:r>
              <a:rPr lang="en-US" altLang="zh-CN" sz="2400" dirty="0" smtClean="0">
                <a:solidFill>
                  <a:srgbClr val="002060"/>
                </a:solidFill>
              </a:rPr>
              <a:t>IOS -- react-native(</a:t>
            </a:r>
            <a:r>
              <a:rPr lang="en-US" altLang="zh-CN" sz="2000" dirty="0" smtClean="0">
                <a:solidFill>
                  <a:srgbClr val="002060"/>
                </a:solidFill>
              </a:rPr>
              <a:t>learn </a:t>
            </a:r>
            <a:r>
              <a:rPr lang="en-US" altLang="zh-CN" sz="2000" dirty="0" err="1" smtClean="0">
                <a:solidFill>
                  <a:srgbClr val="002060"/>
                </a:solidFill>
              </a:rPr>
              <a:t>once</a:t>
            </a:r>
            <a:r>
              <a:rPr lang="en-US" altLang="zh-CN" sz="2000" dirty="0" err="1">
                <a:solidFill>
                  <a:srgbClr val="002060"/>
                </a:solidFill>
              </a:rPr>
              <a:t>,</a:t>
            </a:r>
            <a:r>
              <a:rPr lang="en-US" altLang="zh-CN" sz="2000" dirty="0" err="1" smtClean="0">
                <a:solidFill>
                  <a:srgbClr val="002060"/>
                </a:solidFill>
              </a:rPr>
              <a:t>write</a:t>
            </a:r>
            <a:r>
              <a:rPr lang="en-US" altLang="zh-CN" sz="2000" dirty="0" smtClean="0">
                <a:solidFill>
                  <a:srgbClr val="002060"/>
                </a:solidFill>
              </a:rPr>
              <a:t> anywhere</a:t>
            </a:r>
            <a:r>
              <a:rPr lang="en-US" altLang="zh-CN" sz="2400" dirty="0" smtClean="0">
                <a:solidFill>
                  <a:srgbClr val="002060"/>
                </a:solidFill>
              </a:rPr>
              <a:t>)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en-US" sz="2400" dirty="0" smtClean="0">
                <a:solidFill>
                  <a:srgbClr val="002060"/>
                </a:solidFill>
              </a:rPr>
              <a:t>桌面应用 </a:t>
            </a:r>
            <a:r>
              <a:rPr lang="en-US" altLang="zh-CN" sz="2400" dirty="0">
                <a:solidFill>
                  <a:srgbClr val="002060"/>
                </a:solidFill>
              </a:rPr>
              <a:t>-- react-native-desktop</a:t>
            </a: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en-US" altLang="zh-CN" sz="2400" dirty="0" smtClean="0">
                <a:solidFill>
                  <a:srgbClr val="002060"/>
                </a:solidFill>
              </a:rPr>
              <a:t>VR -- react-</a:t>
            </a:r>
            <a:r>
              <a:rPr lang="en-US" altLang="zh-CN" sz="2400" dirty="0" err="1" smtClean="0">
                <a:solidFill>
                  <a:srgbClr val="002060"/>
                </a:solidFill>
              </a:rPr>
              <a:t>vr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>
              <a:spcAft>
                <a:spcPts val="3000"/>
              </a:spcAft>
            </a:pPr>
            <a:r>
              <a:rPr lang="en-US" altLang="zh-CN" sz="2400" dirty="0" smtClean="0">
                <a:solidFill>
                  <a:srgbClr val="002060"/>
                </a:solidFill>
              </a:rPr>
              <a:t>5. </a:t>
            </a:r>
            <a:r>
              <a:rPr lang="en-US" altLang="zh-CN" sz="2400" dirty="0" err="1" smtClean="0">
                <a:solidFill>
                  <a:srgbClr val="002060"/>
                </a:solidFill>
              </a:rPr>
              <a:t>ReactXP</a:t>
            </a:r>
            <a:r>
              <a:rPr lang="en-US" altLang="zh-CN" sz="2400" dirty="0" smtClean="0">
                <a:solidFill>
                  <a:srgbClr val="002060"/>
                </a:solidFill>
              </a:rPr>
              <a:t>(</a:t>
            </a:r>
            <a:r>
              <a:rPr lang="en-US" altLang="zh-CN" sz="2000" dirty="0" smtClean="0">
                <a:solidFill>
                  <a:srgbClr val="002060"/>
                </a:solidFill>
              </a:rPr>
              <a:t>iOS</a:t>
            </a:r>
            <a:r>
              <a:rPr lang="zh-CN" altLang="en-US" sz="2000" dirty="0">
                <a:solidFill>
                  <a:srgbClr val="002060"/>
                </a:solidFill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</a:rPr>
              <a:t>Android</a:t>
            </a:r>
            <a:r>
              <a:rPr lang="zh-CN" altLang="en-US" sz="2000" dirty="0">
                <a:solidFill>
                  <a:srgbClr val="002060"/>
                </a:solidFill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</a:rPr>
              <a:t>Web</a:t>
            </a:r>
            <a:r>
              <a:rPr lang="zh-CN" altLang="en-US" sz="2000" dirty="0">
                <a:solidFill>
                  <a:srgbClr val="002060"/>
                </a:solidFill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</a:rPr>
              <a:t>Windows</a:t>
            </a:r>
            <a:r>
              <a:rPr lang="en-US" altLang="zh-CN" sz="2400" dirty="0"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942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761" y="1959785"/>
            <a:ext cx="3998218" cy="31985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789488"/>
            <a:ext cx="5904656" cy="2308324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2</a:t>
            </a:r>
            <a:r>
              <a:rPr lang="en-US" altLang="zh-CN" sz="4800" dirty="0" smtClean="0"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.</a:t>
            </a:r>
            <a:r>
              <a:rPr lang="en-US" altLang="ko-KR" sz="4800" dirty="0" smtClean="0"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zh-CN" sz="4800" dirty="0" smtClean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rPr>
              <a:t>React </a:t>
            </a:r>
            <a:r>
              <a:rPr lang="zh-CN" altLang="en-US" sz="4800" dirty="0" smtClean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rPr>
              <a:t>核心</a:t>
            </a:r>
            <a:r>
              <a:rPr lang="zh-CN" altLang="en-US" sz="4800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rPr>
              <a:t>特性</a:t>
            </a:r>
            <a:endParaRPr lang="ko-KR" altLang="en-US" sz="4800" dirty="0">
              <a:solidFill>
                <a:srgbClr val="7CA7C5"/>
              </a:solidFill>
              <a:latin typeface="-윤고딕330" pitchFamily="18" charset="-127"/>
              <a:ea typeface="-윤고딕330" pitchFamily="18" charset="-127"/>
            </a:endParaRPr>
          </a:p>
          <a:p>
            <a:endParaRPr lang="ko-KR" altLang="en-US" sz="4800" dirty="0" smtClean="0">
              <a:solidFill>
                <a:srgbClr val="7CA7C5"/>
              </a:solidFill>
              <a:latin typeface="-윤고딕330" pitchFamily="18" charset="-127"/>
              <a:ea typeface="-윤고딕330" pitchFamily="18" charset="-127"/>
            </a:endParaRPr>
          </a:p>
          <a:p>
            <a:endParaRPr lang="ko-KR" altLang="en-US" sz="4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CA7C5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7" name="그룹 5"/>
          <p:cNvGrpSpPr/>
          <p:nvPr/>
        </p:nvGrpSpPr>
        <p:grpSpPr>
          <a:xfrm>
            <a:off x="755576" y="1959785"/>
            <a:ext cx="5228442" cy="836712"/>
            <a:chOff x="206896" y="216024"/>
            <a:chExt cx="5228442" cy="836712"/>
          </a:xfrm>
        </p:grpSpPr>
        <p:pic>
          <p:nvPicPr>
            <p:cNvPr id="8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9" name="TextBox 7"/>
            <p:cNvSpPr txBox="1"/>
            <p:nvPr/>
          </p:nvSpPr>
          <p:spPr>
            <a:xfrm>
              <a:off x="970842" y="370022"/>
              <a:ext cx="4464496" cy="584775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1.1 </a:t>
              </a:r>
              <a:r>
                <a:rPr lang="en-US" altLang="zh-CN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Virtual  </a:t>
              </a:r>
              <a:r>
                <a:rPr lang="en-US" altLang="zh-CN" sz="3200" dirty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DOM</a:t>
              </a:r>
              <a:endParaRPr lang="ko-KR" altLang="en-US" sz="3200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0" name="그룹 5"/>
          <p:cNvGrpSpPr/>
          <p:nvPr/>
        </p:nvGrpSpPr>
        <p:grpSpPr>
          <a:xfrm>
            <a:off x="755576" y="2969143"/>
            <a:ext cx="5228442" cy="836712"/>
            <a:chOff x="206896" y="216024"/>
            <a:chExt cx="5228442" cy="836712"/>
          </a:xfrm>
        </p:grpSpPr>
        <p:pic>
          <p:nvPicPr>
            <p:cNvPr id="11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12" name="TextBox 7"/>
            <p:cNvSpPr txBox="1"/>
            <p:nvPr/>
          </p:nvSpPr>
          <p:spPr>
            <a:xfrm>
              <a:off x="970842" y="370022"/>
              <a:ext cx="4464496" cy="584775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1.2 </a:t>
              </a:r>
              <a:r>
                <a:rPr lang="zh-CN" altLang="en-US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组件</a:t>
              </a:r>
              <a:endParaRPr lang="ko-KR" altLang="en-US" sz="3200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092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6896" y="216024"/>
            <a:ext cx="5228442" cy="836712"/>
            <a:chOff x="206896" y="216024"/>
            <a:chExt cx="5228442" cy="83671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70842" y="370022"/>
              <a:ext cx="4464496" cy="646331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R</a:t>
              </a:r>
              <a:r>
                <a:rPr lang="en-US" altLang="ko-KR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eact </a:t>
              </a:r>
              <a:r>
                <a:rPr lang="en-US" altLang="zh-CN" dirty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Virtual </a:t>
              </a:r>
              <a:r>
                <a:rPr lang="en-US" altLang="zh-CN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DOM</a:t>
              </a:r>
              <a:endParaRPr lang="ko-KR" altLang="en-US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1026" name="Picture 2" descr="sort-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06734"/>
            <a:ext cx="7768223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/>
          <p:cNvSpPr txBox="1"/>
          <p:nvPr/>
        </p:nvSpPr>
        <p:spPr>
          <a:xfrm>
            <a:off x="532886" y="4725144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</a:rPr>
              <a:t>原始做法：针对性修改需要更新的</a:t>
            </a:r>
            <a:r>
              <a:rPr lang="en-US" altLang="zh-CN" dirty="0" err="1">
                <a:solidFill>
                  <a:srgbClr val="002060"/>
                </a:solidFill>
              </a:rPr>
              <a:t>dom</a:t>
            </a:r>
            <a:r>
              <a:rPr lang="zh-CN" altLang="en-US" dirty="0">
                <a:solidFill>
                  <a:srgbClr val="002060"/>
                </a:solidFill>
              </a:rPr>
              <a:t>节点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2886" y="5187860"/>
            <a:ext cx="903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002060"/>
                </a:solidFill>
              </a:rPr>
              <a:t>Mvvm</a:t>
            </a:r>
            <a:r>
              <a:rPr lang="zh-CN" altLang="en-US" dirty="0" smtClean="0">
                <a:solidFill>
                  <a:srgbClr val="002060"/>
                </a:solidFill>
              </a:rPr>
              <a:t>框架做法：视图和状态分离，通过声明</a:t>
            </a:r>
            <a:r>
              <a:rPr lang="en-US" altLang="zh-CN" dirty="0" err="1" smtClean="0">
                <a:solidFill>
                  <a:srgbClr val="002060"/>
                </a:solidFill>
              </a:rPr>
              <a:t>dom</a:t>
            </a:r>
            <a:r>
              <a:rPr lang="zh-CN" altLang="en-US" dirty="0" smtClean="0">
                <a:solidFill>
                  <a:srgbClr val="002060"/>
                </a:solidFill>
              </a:rPr>
              <a:t>节点和状态的关联，由框架进行更新。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32886" y="5650576"/>
            <a:ext cx="5014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react</a:t>
            </a:r>
            <a:r>
              <a:rPr lang="zh-CN" altLang="en-US" dirty="0" smtClean="0">
                <a:solidFill>
                  <a:srgbClr val="002060"/>
                </a:solidFill>
              </a:rPr>
              <a:t>做法：状态更变，直接重新渲染整个</a:t>
            </a:r>
            <a:r>
              <a:rPr lang="en-US" altLang="zh-CN" dirty="0" err="1" smtClean="0">
                <a:solidFill>
                  <a:srgbClr val="002060"/>
                </a:solidFill>
              </a:rPr>
              <a:t>dom</a:t>
            </a:r>
            <a:r>
              <a:rPr lang="zh-CN" altLang="en-US" dirty="0">
                <a:solidFill>
                  <a:srgbClr val="002060"/>
                </a:solidFill>
              </a:rPr>
              <a:t>树</a:t>
            </a:r>
            <a:endParaRPr lang="zh-CN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1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6896" y="216024"/>
            <a:ext cx="5228442" cy="836712"/>
            <a:chOff x="206896" y="216024"/>
            <a:chExt cx="5228442" cy="83671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70842" y="370022"/>
              <a:ext cx="4464496" cy="646331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R</a:t>
              </a:r>
              <a:r>
                <a:rPr lang="en-US" altLang="ko-KR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eact </a:t>
              </a:r>
              <a:r>
                <a:rPr lang="en-US" altLang="zh-CN" dirty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V</a:t>
              </a:r>
              <a:r>
                <a:rPr lang="en-US" altLang="zh-CN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irtual DOM</a:t>
              </a:r>
              <a:endParaRPr lang="ko-KR" altLang="en-US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4" name="圆角矩形 3"/>
          <p:cNvSpPr/>
          <p:nvPr/>
        </p:nvSpPr>
        <p:spPr>
          <a:xfrm>
            <a:off x="2426690" y="1831132"/>
            <a:ext cx="158417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Virtual DOM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220072" y="1831132"/>
            <a:ext cx="1584176" cy="864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Real DOM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4133527" y="2209174"/>
            <a:ext cx="963884" cy="10801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231735" y="1941711"/>
            <a:ext cx="865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Diff</a:t>
            </a:r>
            <a:r>
              <a:rPr lang="zh-CN" altLang="en-US" sz="1400" dirty="0" smtClean="0"/>
              <a:t>算法</a:t>
            </a:r>
            <a:endParaRPr lang="zh-CN" altLang="en-US" sz="1400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275856" y="2695228"/>
            <a:ext cx="0" cy="48605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553" y="3356992"/>
            <a:ext cx="4844606" cy="242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2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</TotalTime>
  <Words>184</Words>
  <Application>Microsoft Office PowerPoint</Application>
  <PresentationFormat>全屏显示(4:3)</PresentationFormat>
  <Paragraphs>41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맑은 고딕</vt:lpstr>
      <vt:lpstr>等线</vt:lpstr>
      <vt:lpstr>等线 Light</vt:lpstr>
      <vt:lpstr>-윤고딕330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Xnote</dc:creator>
  <cp:lastModifiedBy>梅昕麟</cp:lastModifiedBy>
  <cp:revision>31</cp:revision>
  <dcterms:created xsi:type="dcterms:W3CDTF">2011-05-26T00:37:07Z</dcterms:created>
  <dcterms:modified xsi:type="dcterms:W3CDTF">2017-04-23T16:03:40Z</dcterms:modified>
</cp:coreProperties>
</file>