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6" r:id="rId39"/>
    <p:sldId id="292" r:id="rId40"/>
    <p:sldId id="293" r:id="rId41"/>
    <p:sldId id="294" r:id="rId4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notesMaster" Target="notesMasters/notesMaster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a:ea typeface="Helvetica Neue"/>
        <a:cs typeface="Helvetica Neue"/>
        <a:sym typeface="Helvetica Neue"/>
      </a:defRPr>
    </a:lvl1pPr>
    <a:lvl2pPr indent="228600" defTabSz="457200" latinLnBrk="0">
      <a:lnSpc>
        <a:spcPct val="118000"/>
      </a:lnSpc>
      <a:defRPr sz="2200">
        <a:latin typeface="Helvetica Neue"/>
        <a:ea typeface="Helvetica Neue"/>
        <a:cs typeface="Helvetica Neue"/>
        <a:sym typeface="Helvetica Neue"/>
      </a:defRPr>
    </a:lvl2pPr>
    <a:lvl3pPr indent="457200" defTabSz="457200" latinLnBrk="0">
      <a:lnSpc>
        <a:spcPct val="118000"/>
      </a:lnSpc>
      <a:defRPr sz="2200">
        <a:latin typeface="Helvetica Neue"/>
        <a:ea typeface="Helvetica Neue"/>
        <a:cs typeface="Helvetica Neue"/>
        <a:sym typeface="Helvetica Neue"/>
      </a:defRPr>
    </a:lvl3pPr>
    <a:lvl4pPr indent="685800" defTabSz="457200" latinLnBrk="0">
      <a:lnSpc>
        <a:spcPct val="118000"/>
      </a:lnSpc>
      <a:defRPr sz="2200">
        <a:latin typeface="Helvetica Neue"/>
        <a:ea typeface="Helvetica Neue"/>
        <a:cs typeface="Helvetica Neue"/>
        <a:sym typeface="Helvetica Neue"/>
      </a:defRPr>
    </a:lvl4pPr>
    <a:lvl5pPr indent="914400" defTabSz="457200" latinLnBrk="0">
      <a:lnSpc>
        <a:spcPct val="118000"/>
      </a:lnSpc>
      <a:defRPr sz="2200">
        <a:latin typeface="Helvetica Neue"/>
        <a:ea typeface="Helvetica Neue"/>
        <a:cs typeface="Helvetica Neue"/>
        <a:sym typeface="Helvetica Neue"/>
      </a:defRPr>
    </a:lvl5pPr>
    <a:lvl6pPr indent="1143000" defTabSz="457200" latinLnBrk="0">
      <a:lnSpc>
        <a:spcPct val="118000"/>
      </a:lnSpc>
      <a:defRPr sz="2200">
        <a:latin typeface="Helvetica Neue"/>
        <a:ea typeface="Helvetica Neue"/>
        <a:cs typeface="Helvetica Neue"/>
        <a:sym typeface="Helvetica Neue"/>
      </a:defRPr>
    </a:lvl6pPr>
    <a:lvl7pPr indent="1371600" defTabSz="457200" latinLnBrk="0">
      <a:lnSpc>
        <a:spcPct val="118000"/>
      </a:lnSpc>
      <a:defRPr sz="2200">
        <a:latin typeface="Helvetica Neue"/>
        <a:ea typeface="Helvetica Neue"/>
        <a:cs typeface="Helvetica Neue"/>
        <a:sym typeface="Helvetica Neue"/>
      </a:defRPr>
    </a:lvl7pPr>
    <a:lvl8pPr indent="1600200" defTabSz="457200" latinLnBrk="0">
      <a:lnSpc>
        <a:spcPct val="118000"/>
      </a:lnSpc>
      <a:defRPr sz="2200">
        <a:latin typeface="Helvetica Neue"/>
        <a:ea typeface="Helvetica Neue"/>
        <a:cs typeface="Helvetica Neue"/>
        <a:sym typeface="Helvetica Neue"/>
      </a:defRPr>
    </a:lvl8pPr>
    <a:lvl9pPr indent="1828800" defTabSz="457200" latinLnBrk="0">
      <a:lnSpc>
        <a:spcPct val="118000"/>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可执行程序工作原理</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链接</a:t>
            </a:r>
          </a:p>
        </p:txBody>
      </p:sp>
      <p:sp>
        <p:nvSpPr>
          <p:cNvPr id="153" name="Shape 153"/>
          <p:cNvSpPr/>
          <p:nvPr>
            <p:ph type="body" idx="1"/>
          </p:nvPr>
        </p:nvSpPr>
        <p:spPr>
          <a:prstGeom prst="rect">
            <a:avLst/>
          </a:prstGeom>
        </p:spPr>
        <p:txBody>
          <a:bodyPr/>
          <a:lstStyle/>
          <a:p>
            <a:pPr marL="444500" indent="-444500" defTabSz="577850">
              <a:spcBef>
                <a:spcPts val="4100"/>
              </a:spcBef>
              <a:defRPr sz="3640"/>
            </a:pPr>
            <a:r>
              <a:t>链接是将各种代码和数据部分收集起来并组合成为一个单一文件的过程，这个文件可被加载（或被复制）到内存中并执行。在本例中就是将编译输出的.o文件与libc库文件进行链接，生成最终的可执行文件。</a:t>
            </a:r>
          </a:p>
          <a:p>
            <a:pPr marL="444500" indent="-444500" defTabSz="577850">
              <a:spcBef>
                <a:spcPts val="4100"/>
              </a:spcBef>
              <a:defRPr sz="3640"/>
            </a:pPr>
            <a:r>
              <a:t>通俗地说，链接就是把多个文件拼接到一起，本质上是节的拼接。</a:t>
            </a:r>
          </a:p>
          <a:p>
            <a:pPr marL="444500" indent="-444500" defTabSz="577850">
              <a:spcBef>
                <a:spcPts val="4100"/>
              </a:spcBef>
              <a:defRPr sz="3640"/>
            </a:pPr>
            <a:r>
              <a:t>比较链接前目标文件的节区信息表，可执行文件的节区信息表中节多了，由15个变成31个（本例中只显示了部分）。一个重要变化是，.text的Addr有了值。多出来的节是从外部库中添加过来的，编译器进行了整合，并安排了地址布局。另一个变化是，链接后多了段头表（Program header table），前文已有介绍其结构，可以自行查看。可执行文件的加载执行，其实是操作系统按照段头的指示，将可执行文件按照安排好的布局加载到内存，再跳转到其中的代码段。以上内容用于帮助我们从ELF格式层面理解可执行文件加载器的工作流程建立初步的印象，从编译原理的角度看可能并不严谨。</a:t>
            </a:r>
          </a:p>
          <a:p>
            <a:pPr marL="444500" indent="-444500" defTabSz="577850">
              <a:spcBef>
                <a:spcPts val="4100"/>
              </a:spcBef>
              <a:defRPr sz="3640"/>
            </a:pPr>
            <a:r>
              <a:t>readelf -S hello.o / readelf -S hello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链接与库</a:t>
            </a:r>
          </a:p>
        </p:txBody>
      </p:sp>
      <p:sp>
        <p:nvSpPr>
          <p:cNvPr id="156" name="Shape 156"/>
          <p:cNvSpPr/>
          <p:nvPr>
            <p:ph type="body" idx="1"/>
          </p:nvPr>
        </p:nvSpPr>
        <p:spPr>
          <a:prstGeom prst="rect">
            <a:avLst/>
          </a:prstGeom>
        </p:spPr>
        <p:txBody>
          <a:bodyPr/>
          <a:lstStyle/>
          <a:p>
            <a:pPr marL="393700" indent="-393700" defTabSz="511810">
              <a:spcBef>
                <a:spcPts val="3600"/>
              </a:spcBef>
              <a:defRPr sz="3225"/>
            </a:pPr>
            <a:r>
              <a:t>在可执行文件的生成过程中，最后的部分就是链接，链接对于我们理解可执行程序的加载和执行非常关键。链接从过程上讲分为符号解析和重定位两部分；根据链接时机的不同，又分为静态链接和动态链接两种。</a:t>
            </a:r>
          </a:p>
          <a:p>
            <a:pPr marL="393700" indent="-393700" defTabSz="511810">
              <a:spcBef>
                <a:spcPts val="3600"/>
              </a:spcBef>
              <a:defRPr sz="3225"/>
            </a:pPr>
            <a:r>
              <a:t>先以hello.c为例简要说明符号、符号解析与重定位。其实应该是以hello.i为例，因为真正编译的C源文件是hello.i。</a:t>
            </a:r>
          </a:p>
          <a:p>
            <a:pPr marL="393700" indent="-393700" defTabSz="511810">
              <a:spcBef>
                <a:spcPts val="3600"/>
              </a:spcBef>
              <a:defRPr sz="3225"/>
            </a:pPr>
            <a:r>
              <a:t>简单来说，hello.c中只有两个符号——main和printf。</a:t>
            </a:r>
          </a:p>
          <a:p>
            <a:pPr marL="393700" indent="-393700" defTabSz="511810">
              <a:spcBef>
                <a:spcPts val="3600"/>
              </a:spcBef>
              <a:defRPr sz="3225"/>
            </a:pPr>
            <a:r>
              <a:t>main的实现就在hello.c中，而printf的实现显然没有在hello.c中。相应的hello.c编译为hello.o后，main这个符号是“有定义”的，printf这个符号则是“无定义”的。</a:t>
            </a:r>
          </a:p>
          <a:p>
            <a:pPr marL="393700" indent="-393700" defTabSz="511810">
              <a:spcBef>
                <a:spcPts val="3600"/>
              </a:spcBef>
              <a:defRPr sz="3225"/>
            </a:pPr>
            <a:r>
              <a:t>“有定义”的意思就是函数对应的机器指令地址在当前文件中（有明确的地址）。</a:t>
            </a:r>
          </a:p>
          <a:p>
            <a:pPr marL="393700" indent="-393700" defTabSz="511810">
              <a:spcBef>
                <a:spcPts val="3600"/>
              </a:spcBef>
              <a:defRPr sz="3225"/>
            </a:pPr>
            <a:r>
              <a:t>编译器需要到其他的共享库中找到printf的“定义（机器指令片段）”，找到后把该片段机器指令与hello.o拼接到一起（静态链接），生成可执行文件hello。hello中printf就存在了（有定义即有了明确的地址），这就是符号解析。</a:t>
            </a:r>
          </a:p>
          <a:p>
            <a:pPr marL="393700" indent="-393700" defTabSz="511810">
              <a:spcBef>
                <a:spcPts val="3600"/>
              </a:spcBef>
              <a:defRPr sz="3225"/>
            </a:pPr>
            <a:r>
              <a:t>在拼接所有目标文件的同时，编译器会确定各个函数加载到内存中的地址，然后反过来修改所有调用该函数的机器指令，使得该指令能跳转到正确的内存地址。这个过程就是重定位。在接下的内容中，我们将结合实践说明。</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符号与符号解析</a:t>
            </a:r>
          </a:p>
        </p:txBody>
      </p:sp>
      <p:sp>
        <p:nvSpPr>
          <p:cNvPr id="159" name="Shape 159"/>
          <p:cNvSpPr/>
          <p:nvPr>
            <p:ph type="body" idx="1"/>
          </p:nvPr>
        </p:nvSpPr>
        <p:spPr>
          <a:prstGeom prst="rect">
            <a:avLst/>
          </a:prstGeom>
        </p:spPr>
        <p:txBody>
          <a:bodyPr/>
          <a:lstStyle/>
          <a:p>
            <a:pPr marL="495300" indent="-495300" defTabSz="643890">
              <a:spcBef>
                <a:spcPts val="4600"/>
              </a:spcBef>
              <a:defRPr sz="4055"/>
            </a:pPr>
            <a:r>
              <a:t>符号包含全局变量和全局函数。例如printf就是一个符号，hello程序需要在函数库中找到这个符号。</a:t>
            </a:r>
          </a:p>
          <a:p>
            <a:pPr marL="495300" indent="-495300" defTabSz="643890">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90">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90">
              <a:spcBef>
                <a:spcPts val="4600"/>
              </a:spcBef>
              <a:defRPr sz="4055"/>
            </a:pPr>
            <a:r>
              <a:t>符号表的查看方法为objdump -t hello.o或readelf -s hello.o。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符号与符号解析</a:t>
            </a:r>
          </a:p>
        </p:txBody>
      </p:sp>
      <p:sp>
        <p:nvSpPr>
          <p:cNvPr id="162" name="Shape 162"/>
          <p:cNvSpPr/>
          <p:nvPr>
            <p:ph type="body" idx="1"/>
          </p:nvPr>
        </p:nvSpPr>
        <p:spPr>
          <a:prstGeom prst="rect">
            <a:avLst/>
          </a:prstGeom>
        </p:spPr>
        <p:txBody>
          <a:bodyPr/>
          <a:lstStyle/>
          <a:p>
            <a:pPr marL="495300" indent="-495300" defTabSz="643890">
              <a:spcBef>
                <a:spcPts val="4600"/>
              </a:spcBef>
              <a:defRPr sz="4055"/>
            </a:pPr>
            <a:r>
              <a:t>符号包含全局变量和全局函数。例如printf就是一个符号，hello程序需要在函数库中找到这个符号。</a:t>
            </a:r>
          </a:p>
          <a:p>
            <a:pPr marL="495300" indent="-495300" defTabSz="643890">
              <a:spcBef>
                <a:spcPts val="4600"/>
              </a:spcBef>
              <a:defRPr sz="4055"/>
            </a:pPr>
            <a:r>
              <a:t>符号表（symbol table）是一种供编译器用于保存有关源程序构造的各种信息的数据结构。这些信息在编译器的分析阶段被逐步收集并放入符号表，它们在综合阶段用于生成目标代码。符号表的每个条目包含与一个标识符相关的信息，比如它的字符串、类型、存储位置和其他相关信息。符号表通常需要支持同一标识符在一个程序中的多重声明。</a:t>
            </a:r>
          </a:p>
          <a:p>
            <a:pPr marL="495300" indent="-495300" defTabSz="643890">
              <a:spcBef>
                <a:spcPts val="4600"/>
              </a:spcBef>
              <a:defRPr sz="4055"/>
            </a:pPr>
            <a:r>
              <a:t>符号表的功能是找未知函数在其他库文件中的代码段的具体位置。还是以hello.c为例，其调用的printf是外部库提供的函数。在链接前，编译器需要把类似于printf这种符号都记录下来，存储于符号表中。</a:t>
            </a:r>
          </a:p>
          <a:p>
            <a:pPr marL="495300" indent="-495300" defTabSz="643890">
              <a:spcBef>
                <a:spcPts val="4600"/>
              </a:spcBef>
              <a:defRPr sz="4055"/>
            </a:pPr>
            <a:r>
              <a:t>符号表的查看方法为objdump -t hello.o或readelf -s hello.o。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重定位</a:t>
            </a:r>
          </a:p>
        </p:txBody>
      </p:sp>
      <p:sp>
        <p:nvSpPr>
          <p:cNvPr id="165" name="Shape 165"/>
          <p:cNvSpPr/>
          <p:nvPr>
            <p:ph type="body" idx="1"/>
          </p:nvPr>
        </p:nvSpPr>
        <p:spPr>
          <a:prstGeom prst="rect">
            <a:avLst/>
          </a:prstGeom>
        </p:spPr>
        <p:txBody>
          <a:bodyPr/>
          <a:lstStyle/>
          <a:p>
            <a:pPr marL="381000" indent="-381000" defTabSz="495300">
              <a:spcBef>
                <a:spcPts val="3500"/>
              </a:spcBef>
              <a:defRPr sz="3120"/>
            </a:pPr>
            <a:r>
              <a:t>重定位是把程序的逻辑地址空间变换成进程线性地址空间的过程，也就是链接时对目标程序中指令和数据的地址修改的过程。</a:t>
            </a:r>
          </a:p>
          <a:p>
            <a:pPr marL="381000" indent="-381000" defTabSz="495300">
              <a:spcBef>
                <a:spcPts val="3500"/>
              </a:spcBef>
              <a:defRPr sz="3120"/>
            </a:pPr>
            <a:r>
              <a:t>❑ 重定位节和符号定义： 链接器将所有相同类型的节合并为同一类型的新的聚合节，将运行时存储器地址赋给新的聚合节、输入模块定义的每个节，以及输入模块定义的每个符号。此时，程序中的每个指令和全局变量都有唯一的运行时存储器地址。</a:t>
            </a:r>
          </a:p>
          <a:p>
            <a:pPr marL="381000" indent="-381000" defTabSz="495300">
              <a:spcBef>
                <a:spcPts val="3500"/>
              </a:spcBef>
              <a:defRPr sz="3120"/>
            </a:pPr>
            <a:r>
              <a:t>❑ 重定位节中的符号引用：链接器修改代码节和数据节中对每个符号的引用，使得它们指向正确的运行时地址。链接器依赖于重定位条目的可重定位目标模块中的数据结构。</a:t>
            </a:r>
          </a:p>
          <a:p>
            <a:pPr marL="381000" indent="-381000" defTabSz="495300">
              <a:spcBef>
                <a:spcPts val="3500"/>
              </a:spcBef>
              <a:defRPr sz="3120"/>
            </a:pPr>
            <a:r>
              <a:t>重定位表中的每一条记录都对应一个需要重定位的符号。汇编器将为可重定位文件中每个包含需要重定位符号的段都建立一个重定位表。</a:t>
            </a:r>
          </a:p>
          <a:p>
            <a:pPr marL="381000" indent="-381000" defTabSz="495300">
              <a:spcBef>
                <a:spcPts val="3500"/>
              </a:spcBef>
              <a:defRPr sz="3120"/>
            </a:pPr>
            <a:r>
              <a:t>重定位表的查看方法是readelf -r hello.o。</a:t>
            </a:r>
          </a:p>
          <a:p>
            <a:pPr marL="381000" indent="-381000" defTabSz="495300">
              <a:spcBef>
                <a:spcPts val="3500"/>
              </a:spcBef>
              <a:defRPr sz="3120"/>
            </a:pPr>
            <a:r>
              <a:t>符号表记录了目标文件中所有的全局函数及其地址；重定位表中记录了所有调用这些函数的代码位置。在链接时，这两大类数据都需要逐一修改为正确的值。</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静态链接与动态链接</a:t>
            </a:r>
          </a:p>
        </p:txBody>
      </p:sp>
      <p:sp>
        <p:nvSpPr>
          <p:cNvPr id="168" name="Shape 168"/>
          <p:cNvSpPr/>
          <p:nvPr>
            <p:ph type="body" idx="1"/>
          </p:nvPr>
        </p:nvSpPr>
        <p:spPr>
          <a:prstGeom prst="rect">
            <a:avLst/>
          </a:prstGeom>
        </p:spPr>
        <p:txBody>
          <a:bodyPr/>
          <a:lstStyle/>
          <a:p>
            <a:pPr marL="527050" indent="-527050" defTabSz="685165">
              <a:spcBef>
                <a:spcPts val="4800"/>
              </a:spcBef>
              <a:defRPr sz="4315"/>
            </a:pPr>
            <a:r>
              <a:t>静态链接。在编译链接时直接将需要的执行代码复制到最终可执行文件中，优点是代码的装载速度快，执行速度也比较快，对外部环境依赖度低。编译时它会把需要的所有代码都链接进去，应用程序相对比较大。缺点是如果多个应用程序使用同一库函数，会被装载多次，浪费内存。</a:t>
            </a:r>
          </a:p>
          <a:p>
            <a:pPr marL="527050" indent="-527050" defTabSz="685165">
              <a:spcBef>
                <a:spcPts val="4800"/>
              </a:spcBef>
              <a:defRPr sz="4315"/>
            </a:pPr>
            <a:r>
              <a:t>动态链接。在编译时不直接复制可执行代码，而是通过记录一系列符号和参数，在程序运行或加载时将这些信息传递给操作系统。操作系统负责将需要的动态库加载到内存中，然后程序在运行到指定的代码时，去共享执行内存中已经加载的动态库去执行代码，最终达到运行时链接的目的。优点是多个程序可以共享同一段代码，而不需要在内存/磁盘上存储多个副本。缺点是在运行时加载，可能会影响程序的前期执行性能，而且对使用的库依赖性较高，在升级时特别容易出现版本不兼容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动态链接</a:t>
            </a:r>
          </a:p>
        </p:txBody>
      </p:sp>
      <p:sp>
        <p:nvSpPr>
          <p:cNvPr id="171" name="Shape 171"/>
          <p:cNvSpPr/>
          <p:nvPr>
            <p:ph type="body" sz="half" idx="1"/>
          </p:nvPr>
        </p:nvSpPr>
        <p:spPr>
          <a:xfrm>
            <a:off x="1689100" y="3238500"/>
            <a:ext cx="21005800" cy="5483975"/>
          </a:xfrm>
          <a:prstGeom prst="rect">
            <a:avLst/>
          </a:prstGeom>
        </p:spPr>
        <p:txBody>
          <a:bodyPr/>
          <a:lstStyle/>
          <a:p>
            <a:pPr marL="615950" indent="-615950" defTabSz="800735">
              <a:spcBef>
                <a:spcPts val="5700"/>
              </a:spcBef>
              <a:defRPr sz="5045"/>
            </a:pPr>
            <a:r>
              <a:t>如前文中的hello就是静态链接的可执行文件。如果在编译时不加“-static”选项，则编译器会默认使用动态链接。如下动态链接的可执行文件hello.dynamic只有7452字节，而静态链接版本hello大小约是其100倍。</a:t>
            </a:r>
          </a:p>
          <a:p>
            <a:pPr marL="615950" indent="-615950" defTabSz="800735">
              <a:spcBef>
                <a:spcPts val="5700"/>
              </a:spcBef>
              <a:defRPr sz="5045"/>
            </a:pPr>
            <a:r>
              <a:t>动态链接分为可执行程序装载时动态链接和运行时动态链接，接下来将介绍这两种动态链接。</a:t>
            </a:r>
          </a:p>
        </p:txBody>
      </p:sp>
      <p:sp>
        <p:nvSpPr>
          <p:cNvPr id="172" name="Shape 172"/>
          <p:cNvSpPr/>
          <p:nvPr/>
        </p:nvSpPr>
        <p:spPr>
          <a:xfrm>
            <a:off x="3223038" y="9086130"/>
            <a:ext cx="15831821" cy="3403601"/>
          </a:xfrm>
          <a:prstGeom prst="rect">
            <a:avLst/>
          </a:prstGeom>
          <a:ln w="12700">
            <a:miter lim="400000"/>
          </a:ln>
        </p:spPr>
        <p:txBody>
          <a:bodyPr wrap="none" lIns="50800" tIns="50800" rIns="50800" bIns="50800" anchor="ctr">
            <a:spAutoFit/>
          </a:bodyPr>
          <a:lstStyle/>
          <a:p>
            <a:pPr algn="l"/>
            <a:r>
              <a:t>$ gcc hello.o -o hello.dynamic</a:t>
            </a:r>
          </a:p>
          <a:p>
            <a:pPr algn="l"/>
            <a:r>
              <a:t>$ ls -l hello*</a:t>
            </a:r>
          </a:p>
          <a:p>
            <a:pPr algn="l"/>
            <a:r>
              <a:t>-rwxr-xr-x 1 root root    7452 8月   8 16:33 hello.dynamic</a:t>
            </a:r>
          </a:p>
          <a:p>
            <a:pPr algn="l"/>
            <a:r>
              <a:t>-rwxr-xr-x 1 root root  727908 8月   8 08:21 hello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Shape 174"/>
          <p:cNvSpPr/>
          <p:nvPr>
            <p:ph type="title"/>
          </p:nvPr>
        </p:nvSpPr>
        <p:spPr>
          <a:prstGeom prst="rect">
            <a:avLst/>
          </a:prstGeom>
        </p:spPr>
        <p:txBody>
          <a:bodyPr/>
          <a:lstStyle/>
          <a:p>
            <a:r>
              <a:t>装载时动态链接</a:t>
            </a:r>
          </a:p>
        </p:txBody>
      </p:sp>
      <p:sp>
        <p:nvSpPr>
          <p:cNvPr id="175" name="Shape 175"/>
          <p:cNvSpPr/>
          <p:nvPr>
            <p:ph type="body" idx="1"/>
          </p:nvPr>
        </p:nvSpPr>
        <p:spPr>
          <a:prstGeom prst="rect">
            <a:avLst/>
          </a:prstGeom>
        </p:spPr>
        <p:txBody>
          <a:bodyPr/>
          <a:lstStyle/>
          <a:p>
            <a:r>
              <a:t>以下实例源码shlibexample.h与shlibexample.c是一个简单动态库的源码，只提供一个函数SharedLibApi()。使用如下指令可能将其编译成libshlibexample.so文件。</a:t>
            </a:r>
          </a:p>
          <a:p>
            <a:r>
              <a:t>$ gcc -shared shlibexample.c -o libshlibexample.so</a:t>
            </a:r>
          </a:p>
          <a:p>
            <a:r>
              <a:t>只要将以上头文件和生成库文件放置在正确的目录下，就可以像调用printf一样调用SharedLibApi()。</a:t>
            </a:r>
          </a:p>
          <a:p>
            <a:r>
              <a:t>shlibexample.h / shlibexample.c的源码如下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p:nvPr/>
        </p:nvSpPr>
        <p:spPr>
          <a:xfrm>
            <a:off x="1740412" y="101599"/>
            <a:ext cx="10080753" cy="13512801"/>
          </a:xfrm>
          <a:prstGeom prst="rect">
            <a:avLst/>
          </a:prstGeom>
          <a:ln w="12700">
            <a:miter lim="400000"/>
          </a:ln>
        </p:spPr>
        <p:txBody>
          <a:bodyPr wrap="none" lIns="50800" tIns="50800" rIns="50800" bIns="50800" anchor="ctr">
            <a:spAutoFit/>
          </a:bodyPr>
          <a:lstStyle/>
          <a:p>
            <a:pPr algn="l">
              <a:defRPr sz="4000"/>
            </a:pPr>
            <a:r>
              <a:t>/*  FILE NAME             :  shlibexample.h     */</a:t>
            </a:r>
          </a:p>
          <a:p>
            <a:pPr algn="l">
              <a:defRPr sz="4000"/>
            </a:pPr>
            <a:r>
              <a:t>#ifndef _SH_LIB_EXAMPLE_H_</a:t>
            </a:r>
          </a:p>
          <a:p>
            <a:pPr algn="l">
              <a:defRPr sz="4000"/>
            </a:pPr>
            <a:r>
              <a:t>#define _SH_LIB_EXAMPLE_H_</a:t>
            </a:r>
          </a:p>
          <a:p>
            <a:pPr algn="l">
              <a:defRPr sz="4000"/>
            </a:pPr>
          </a:p>
          <a:p>
            <a:pPr algn="l">
              <a:defRPr sz="4000"/>
            </a:pPr>
            <a:r>
              <a:t>#define SUCCESS 0</a:t>
            </a:r>
          </a:p>
          <a:p>
            <a:pPr algn="l">
              <a:defRPr sz="4000"/>
            </a:pPr>
            <a:r>
              <a:t>#define FAILURE (-1)</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Shared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SharedLibApi();</a:t>
            </a:r>
          </a:p>
          <a:p>
            <a:pPr algn="l">
              <a:defRPr sz="4000"/>
            </a:pPr>
            <a:r>
              <a:t>#ifdef __cplusplus</a:t>
            </a:r>
          </a:p>
          <a:p>
            <a:pPr algn="l">
              <a:defRPr sz="4000"/>
            </a:pPr>
            <a:r>
              <a:t>}</a:t>
            </a:r>
          </a:p>
          <a:p>
            <a:pPr algn="l">
              <a:defRPr sz="4000"/>
            </a:pPr>
            <a:r>
              <a:t>#endif</a:t>
            </a:r>
          </a:p>
          <a:p>
            <a:pPr algn="l">
              <a:defRPr sz="4000"/>
            </a:pPr>
            <a:r>
              <a:t>#endif /* _SH_LIB_EXAMPLE_H_ </a:t>
            </a:r>
          </a:p>
        </p:txBody>
      </p:sp>
      <p:sp>
        <p:nvSpPr>
          <p:cNvPr id="178" name="Shape 178"/>
          <p:cNvSpPr/>
          <p:nvPr/>
        </p:nvSpPr>
        <p:spPr>
          <a:xfrm>
            <a:off x="11880493" y="1348150"/>
            <a:ext cx="12042776" cy="11531601"/>
          </a:xfrm>
          <a:prstGeom prst="rect">
            <a:avLst/>
          </a:prstGeom>
          <a:ln w="12700">
            <a:miter lim="400000"/>
          </a:ln>
        </p:spPr>
        <p:txBody>
          <a:bodyPr wrap="none" lIns="50800" tIns="50800" rIns="50800" bIns="50800" anchor="ctr">
            <a:spAutoFit/>
          </a:bodyPr>
          <a:lstStyle/>
          <a:p>
            <a:pPr algn="l"/>
            <a:r>
              <a:t>/*  FILE NAME             :  shlibexample.c  */</a:t>
            </a:r>
          </a:p>
          <a:p>
            <a:pPr algn="l"/>
            <a:r>
              <a:t>#include &lt;stdio.h&gt;</a:t>
            </a:r>
          </a:p>
          <a:p>
            <a:pPr algn="l"/>
            <a:r>
              <a:t>#include "shlibexample.h"</a:t>
            </a:r>
          </a:p>
          <a:p>
            <a:pPr algn="l"/>
            <a:r>
              <a:t>/*</a:t>
            </a:r>
          </a:p>
          <a:p>
            <a:pPr algn="l"/>
            <a:r>
              <a:t> * Shared Lib API Example</a:t>
            </a:r>
          </a:p>
          <a:p>
            <a:pPr algn="l"/>
            <a:r>
              <a:t> * input    : none</a:t>
            </a:r>
          </a:p>
          <a:p>
            <a:pPr algn="l"/>
            <a:r>
              <a:t> * output   : none</a:t>
            </a:r>
          </a:p>
          <a:p>
            <a:pPr algn="l"/>
            <a:r>
              <a:t> * return   : SUCCESS(0)/FAILURE(-1)</a:t>
            </a:r>
          </a:p>
          <a:p>
            <a:pPr algn="l"/>
            <a:r>
              <a:t> *</a:t>
            </a:r>
          </a:p>
          <a:p>
            <a:pPr algn="l"/>
            <a:r>
              <a:t> */</a:t>
            </a:r>
          </a:p>
          <a:p>
            <a:pPr algn="l"/>
            <a:r>
              <a:t>int SharedLibApi()</a:t>
            </a:r>
          </a:p>
          <a:p>
            <a:pPr algn="l"/>
            <a:r>
              <a:t>{</a:t>
            </a:r>
          </a:p>
          <a:p>
            <a:pPr algn="l"/>
            <a:r>
              <a:t>    printf("This is a shared libary!\n");</a:t>
            </a:r>
          </a:p>
          <a:p>
            <a:pPr algn="l"/>
            <a:r>
              <a:t>    return SUCCESS;</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p:nvPr>
            <p:ph type="title"/>
          </p:nvPr>
        </p:nvSpPr>
        <p:spPr>
          <a:prstGeom prst="rect">
            <a:avLst/>
          </a:prstGeom>
        </p:spPr>
        <p:txBody>
          <a:bodyPr/>
          <a:lstStyle/>
          <a:p>
            <a:r>
              <a:t>运行时动态链接</a:t>
            </a:r>
          </a:p>
        </p:txBody>
      </p:sp>
      <p:sp>
        <p:nvSpPr>
          <p:cNvPr id="181" name="Shape 181"/>
          <p:cNvSpPr/>
          <p:nvPr>
            <p:ph type="body" idx="1"/>
          </p:nvPr>
        </p:nvSpPr>
        <p:spPr>
          <a:prstGeom prst="rect">
            <a:avLst/>
          </a:prstGeom>
        </p:spPr>
        <p:txBody>
          <a:bodyPr/>
          <a:lstStyle/>
          <a:p>
            <a:r>
              <a:t>运行时动态链接库的源文件为dllibexample.h和dllibexample.c。编译成libdllibexample.so文件的指令如下：</a:t>
            </a:r>
          </a:p>
          <a:p>
            <a:r>
              <a:t>gcc -shared dllibexample.c -o libdllibexample.so</a:t>
            </a:r>
          </a:p>
          <a:p>
            <a:r>
              <a:t>dllibexample.h / dllibexample.c的源码如下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可执行程序工作原理</a:t>
            </a:r>
          </a:p>
        </p:txBody>
      </p:sp>
      <p:sp>
        <p:nvSpPr>
          <p:cNvPr id="126" name="Shape 126"/>
          <p:cNvSpPr/>
          <p:nvPr>
            <p:ph type="body" idx="1"/>
          </p:nvPr>
        </p:nvSpPr>
        <p:spPr>
          <a:prstGeom prst="rect">
            <a:avLst/>
          </a:prstGeom>
        </p:spPr>
        <p:txBody>
          <a:bodyPr/>
          <a:lstStyle/>
          <a:p>
            <a:r>
              <a:t>ELF 目标文件格式</a:t>
            </a:r>
          </a:p>
          <a:p>
            <a:r>
              <a:t>程序的编译过程</a:t>
            </a:r>
          </a:p>
          <a:p>
            <a:r>
              <a:t>静态链接与动态链接</a:t>
            </a:r>
          </a:p>
          <a:p>
            <a:r>
              <a:t>execve系统调用的内核处理过程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p:nvPr/>
        </p:nvSpPr>
        <p:spPr>
          <a:xfrm>
            <a:off x="2388805" y="1178345"/>
            <a:ext cx="8893557" cy="11684001"/>
          </a:xfrm>
          <a:prstGeom prst="rect">
            <a:avLst/>
          </a:prstGeom>
          <a:ln w="12700">
            <a:miter lim="400000"/>
          </a:ln>
        </p:spPr>
        <p:txBody>
          <a:bodyPr wrap="none" lIns="50800" tIns="50800" rIns="50800" bIns="50800" anchor="ctr">
            <a:spAutoFit/>
          </a:bodyPr>
          <a:lstStyle/>
          <a:p>
            <a:pPr algn="l">
              <a:defRPr sz="4000"/>
            </a:pPr>
            <a:r>
              <a:t>#ifndef _DL_LIB_EXAMPLE_H_</a:t>
            </a:r>
          </a:p>
          <a:p>
            <a:pPr algn="l">
              <a:defRPr sz="4000"/>
            </a:pPr>
            <a:r>
              <a:t>#define _DL_LIB_EXAMPLE_H_</a:t>
            </a:r>
          </a:p>
          <a:p>
            <a:pPr algn="l">
              <a:defRPr sz="4000"/>
            </a:pPr>
          </a:p>
          <a:p>
            <a:pPr algn="l">
              <a:defRPr sz="4000"/>
            </a:pPr>
            <a:r>
              <a:t>#ifdef __cplusplus</a:t>
            </a:r>
          </a:p>
          <a:p>
            <a:pPr algn="l">
              <a:defRPr sz="4000"/>
            </a:pPr>
            <a:r>
              <a:t>extern "C" {</a:t>
            </a:r>
          </a:p>
          <a:p>
            <a:pPr algn="l">
              <a:defRPr sz="4000"/>
            </a:pPr>
            <a:r>
              <a:t>#endif</a:t>
            </a: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p>
          <a:p>
            <a:pPr algn="l">
              <a:defRPr sz="4000"/>
            </a:pPr>
            <a:r>
              <a:t>#ifdef __cplusplus</a:t>
            </a:r>
          </a:p>
          <a:p>
            <a:pPr algn="l">
              <a:defRPr sz="4000"/>
            </a:pPr>
            <a:r>
              <a:t>}</a:t>
            </a:r>
          </a:p>
          <a:p>
            <a:pPr algn="l">
              <a:defRPr sz="4000"/>
            </a:pPr>
            <a:r>
              <a:t>#endif</a:t>
            </a:r>
          </a:p>
          <a:p>
            <a:pPr algn="l">
              <a:defRPr sz="4000"/>
            </a:pPr>
            <a:r>
              <a:t>#endif /* _DL_LIB_EXAMPLE_H_</a:t>
            </a:r>
          </a:p>
        </p:txBody>
      </p:sp>
      <p:sp>
        <p:nvSpPr>
          <p:cNvPr id="184" name="Shape 184"/>
          <p:cNvSpPr/>
          <p:nvPr/>
        </p:nvSpPr>
        <p:spPr>
          <a:xfrm>
            <a:off x="12788910" y="355600"/>
            <a:ext cx="10991597" cy="13004801"/>
          </a:xfrm>
          <a:prstGeom prst="rect">
            <a:avLst/>
          </a:prstGeom>
          <a:ln w="12700">
            <a:miter lim="400000"/>
          </a:ln>
        </p:spPr>
        <p:txBody>
          <a:bodyPr wrap="none" lIns="50800" tIns="50800" rIns="50800" bIns="50800" anchor="ctr">
            <a:spAutoFit/>
          </a:bodyPr>
          <a:lstStyle/>
          <a:p>
            <a:pPr algn="l">
              <a:defRPr sz="4000"/>
            </a:pPr>
          </a:p>
          <a:p>
            <a:pPr algn="l">
              <a:defRPr sz="4000"/>
            </a:pPr>
            <a:r>
              <a:t>#include &lt;stdio.h&gt;</a:t>
            </a:r>
          </a:p>
          <a:p>
            <a:pPr algn="l">
              <a:defRPr sz="4000"/>
            </a:pPr>
            <a:r>
              <a:t>#include "dllibexample.h"</a:t>
            </a:r>
          </a:p>
          <a:p>
            <a:pPr algn="l">
              <a:defRPr sz="4000"/>
            </a:pPr>
          </a:p>
          <a:p>
            <a:pPr algn="l">
              <a:defRPr sz="4000"/>
            </a:pPr>
          </a:p>
          <a:p>
            <a:pPr algn="l">
              <a:defRPr sz="4000"/>
            </a:pPr>
            <a:r>
              <a:t>#define SUCCESS 0</a:t>
            </a:r>
          </a:p>
          <a:p>
            <a:pPr algn="l">
              <a:defRPr sz="4000"/>
            </a:pPr>
            <a:r>
              <a:t>#define FAILURE (-1)</a:t>
            </a:r>
          </a:p>
          <a:p>
            <a:pPr algn="l">
              <a:defRPr sz="4000"/>
            </a:pPr>
          </a:p>
          <a:p>
            <a:pPr algn="l">
              <a:defRPr sz="4000"/>
            </a:pPr>
          </a:p>
          <a:p>
            <a:pPr algn="l">
              <a:defRPr sz="4000"/>
            </a:pPr>
            <a:r>
              <a:t>/*</a:t>
            </a:r>
          </a:p>
          <a:p>
            <a:pPr algn="l">
              <a:defRPr sz="4000"/>
            </a:pPr>
            <a:r>
              <a:t> * Dynamical Loading Lib API Example</a:t>
            </a:r>
          </a:p>
          <a:p>
            <a:pPr algn="l">
              <a:defRPr sz="4000"/>
            </a:pPr>
            <a:r>
              <a:t> * input    : none</a:t>
            </a:r>
          </a:p>
          <a:p>
            <a:pPr algn="l">
              <a:defRPr sz="4000"/>
            </a:pPr>
            <a:r>
              <a:t> * output   : none</a:t>
            </a:r>
          </a:p>
          <a:p>
            <a:pPr algn="l">
              <a:defRPr sz="4000"/>
            </a:pPr>
            <a:r>
              <a:t> * return   : SUCCESS(0)/FAILURE(-1)</a:t>
            </a:r>
          </a:p>
          <a:p>
            <a:pPr algn="l">
              <a:defRPr sz="4000"/>
            </a:pPr>
            <a:r>
              <a:t> *</a:t>
            </a:r>
          </a:p>
          <a:p>
            <a:pPr algn="l">
              <a:defRPr sz="4000"/>
            </a:pPr>
            <a:r>
              <a:t> */</a:t>
            </a:r>
          </a:p>
          <a:p>
            <a:pPr algn="l">
              <a:defRPr sz="4000"/>
            </a:pPr>
            <a:r>
              <a:t>int DynamicalLoadingLibApi()</a:t>
            </a:r>
          </a:p>
          <a:p>
            <a:pPr algn="l">
              <a:defRPr sz="4000"/>
            </a:pPr>
            <a:r>
              <a:t>{</a:t>
            </a:r>
          </a:p>
          <a:p>
            <a:pPr algn="l">
              <a:defRPr sz="4000"/>
            </a:pPr>
            <a:r>
              <a:t>    printf("This is a Dynamical Loading libary!\n");</a:t>
            </a:r>
          </a:p>
          <a:p>
            <a:pPr algn="l">
              <a:defRPr sz="4000"/>
            </a:pPr>
            <a:r>
              <a:t>    return SUCCESS； </a:t>
            </a:r>
          </a:p>
          <a:p>
            <a:pPr algn="l">
              <a:defRPr sz="4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Shape 186"/>
          <p:cNvSpPr/>
          <p:nvPr>
            <p:ph type="title"/>
          </p:nvPr>
        </p:nvSpPr>
        <p:spPr>
          <a:prstGeom prst="rect">
            <a:avLst/>
          </a:prstGeom>
        </p:spPr>
        <p:txBody>
          <a:bodyPr/>
          <a:lstStyle/>
          <a:p>
            <a:r>
              <a:t>运行时动态链接</a:t>
            </a:r>
          </a:p>
        </p:txBody>
      </p:sp>
      <p:sp>
        <p:nvSpPr>
          <p:cNvPr id="187" name="Shape 187"/>
          <p:cNvSpPr/>
          <p:nvPr>
            <p:ph type="body" idx="1"/>
          </p:nvPr>
        </p:nvSpPr>
        <p:spPr>
          <a:prstGeom prst="rect">
            <a:avLst/>
          </a:prstGeom>
        </p:spPr>
        <p:txBody>
          <a:bodyPr/>
          <a:lstStyle/>
          <a:p>
            <a:pPr marL="476250" indent="-476250" defTabSz="619125">
              <a:spcBef>
                <a:spcPts val="4400"/>
              </a:spcBef>
              <a:defRPr sz="3900"/>
            </a:pPr>
            <a:r>
              <a:t>//先将动态库加载进来</a:t>
            </a:r>
          </a:p>
          <a:p>
            <a:pPr marL="476250" indent="-476250" defTabSz="619125">
              <a:spcBef>
                <a:spcPts val="4400"/>
              </a:spcBef>
              <a:defRPr sz="3900"/>
            </a:pPr>
            <a:r>
              <a:t>void * handle = dlopen("libdllibexample.so",RTLD_NOW); </a:t>
            </a:r>
          </a:p>
          <a:p>
            <a:pPr marL="476250" indent="-476250" defTabSz="619125">
              <a:spcBef>
                <a:spcPts val="4400"/>
              </a:spcBef>
              <a:defRPr sz="3900"/>
            </a:pPr>
            <a:r>
              <a:t>//声明一个函数指针 </a:t>
            </a:r>
          </a:p>
          <a:p>
            <a:pPr marL="476250" indent="-476250" defTabSz="619125">
              <a:spcBef>
                <a:spcPts val="4400"/>
              </a:spcBef>
              <a:defRPr sz="3900"/>
            </a:pPr>
            <a:r>
              <a:t>int (*func)(void); </a:t>
            </a:r>
          </a:p>
          <a:p>
            <a:pPr marL="476250" indent="-476250" defTabSz="619125">
              <a:spcBef>
                <a:spcPts val="4400"/>
              </a:spcBef>
              <a:defRPr sz="3900"/>
            </a:pPr>
            <a:r>
              <a:t>//根据名称找到函数指针 </a:t>
            </a:r>
          </a:p>
          <a:p>
            <a:pPr marL="476250" indent="-476250" defTabSz="619125">
              <a:spcBef>
                <a:spcPts val="4400"/>
              </a:spcBef>
              <a:defRPr sz="3900"/>
            </a:pPr>
            <a:r>
              <a:t>func = dlsym(handle,"DynamicalLoadingLibApi"); </a:t>
            </a:r>
          </a:p>
          <a:p>
            <a:pPr marL="476250" indent="-476250" defTabSz="619125">
              <a:spcBef>
                <a:spcPts val="4400"/>
              </a:spcBef>
              <a:defRPr sz="3900"/>
            </a:pPr>
            <a:r>
              <a:t>//调用已声明函数 </a:t>
            </a:r>
          </a:p>
          <a:p>
            <a:pPr marL="476250" indent="-476250" defTabSz="619125">
              <a:spcBef>
                <a:spcPts val="4400"/>
              </a:spcBef>
              <a:defRPr sz="3900"/>
            </a:pPr>
            <a:r>
              <a:t>func();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Shape 189"/>
          <p:cNvSpPr/>
          <p:nvPr>
            <p:ph type="title"/>
          </p:nvPr>
        </p:nvSpPr>
        <p:spPr>
          <a:prstGeom prst="rect">
            <a:avLst/>
          </a:prstGeom>
        </p:spPr>
        <p:txBody>
          <a:bodyPr/>
          <a:lstStyle>
            <a:lvl1pPr algn="l"/>
          </a:lstStyle>
          <a:p>
            <a:r>
              <a:t>动态链接实验</a:t>
            </a:r>
          </a:p>
        </p:txBody>
      </p:sp>
      <p:sp>
        <p:nvSpPr>
          <p:cNvPr id="190" name="Shape 190"/>
          <p:cNvSpPr/>
          <p:nvPr>
            <p:ph type="body" sz="half" idx="1"/>
          </p:nvPr>
        </p:nvSpPr>
        <p:spPr>
          <a:xfrm>
            <a:off x="1689100" y="3238500"/>
            <a:ext cx="8020081" cy="9207500"/>
          </a:xfrm>
          <a:prstGeom prst="rect">
            <a:avLst/>
          </a:prstGeom>
        </p:spPr>
        <p:txBody>
          <a:bodyPr/>
          <a:lstStyle/>
          <a:p>
            <a:r>
              <a:t>如下代码分别以装载时动态链接和运行时动态链接调用了两个动态链接库。从动态链接库的角度是没有差别的，差别只是程序员使用动态链接库的方法不同。</a:t>
            </a:r>
          </a:p>
        </p:txBody>
      </p:sp>
      <p:sp>
        <p:nvSpPr>
          <p:cNvPr id="191" name="Shape 191"/>
          <p:cNvSpPr/>
          <p:nvPr/>
        </p:nvSpPr>
        <p:spPr>
          <a:xfrm>
            <a:off x="10726265" y="-1100489"/>
            <a:ext cx="13346050" cy="14884401"/>
          </a:xfrm>
          <a:prstGeom prst="rect">
            <a:avLst/>
          </a:prstGeom>
          <a:ln w="12700">
            <a:miter lim="400000"/>
          </a:ln>
        </p:spPr>
        <p:txBody>
          <a:bodyPr wrap="none" lIns="50800" tIns="50800" rIns="50800" bIns="50800" anchor="ctr">
            <a:spAutoFit/>
          </a:bodyPr>
          <a:lstStyle/>
          <a:p>
            <a:pPr algn="l">
              <a:defRPr sz="3000"/>
            </a:pPr>
            <a:r>
              <a:t>#include &lt;stdio.h&gt;</a:t>
            </a:r>
          </a:p>
          <a:p>
            <a:pPr algn="l">
              <a:defRPr sz="3000"/>
            </a:pPr>
            <a:r>
              <a:t>#include "shlibexample.h" </a:t>
            </a:r>
          </a:p>
          <a:p>
            <a:pPr algn="l">
              <a:defRPr sz="3000"/>
            </a:pPr>
            <a:r>
              <a:t>#include &lt;dlfcn.h&gt;</a:t>
            </a:r>
          </a:p>
          <a:p>
            <a:pPr algn="l">
              <a:defRPr sz="3000"/>
            </a:pPr>
          </a:p>
          <a:p>
            <a:pPr algn="l">
              <a:defRPr sz="3000"/>
            </a:pPr>
          </a:p>
          <a:p>
            <a:pPr algn="l">
              <a:defRPr sz="3000"/>
            </a:pPr>
            <a:r>
              <a:t>int main()</a:t>
            </a:r>
          </a:p>
          <a:p>
            <a:pPr algn="l">
              <a:defRPr sz="3000"/>
            </a:pPr>
            <a:r>
              <a:t>{</a:t>
            </a:r>
          </a:p>
          <a:p>
            <a:pPr algn="l">
              <a:defRPr sz="3000"/>
            </a:pPr>
            <a:r>
              <a:t>    printf("This is a Main program!\n");</a:t>
            </a:r>
          </a:p>
          <a:p>
            <a:pPr algn="l">
              <a:defRPr sz="3000"/>
            </a:pPr>
            <a:r>
              <a:t>    /* 装载时动态链接 */</a:t>
            </a:r>
          </a:p>
          <a:p>
            <a:pPr algn="l">
              <a:defRPr sz="3000"/>
            </a:pPr>
            <a:r>
              <a:t>    printf("Calling SharedLibApi() function of libshlibexample.so!\n");</a:t>
            </a:r>
          </a:p>
          <a:p>
            <a:pPr algn="l">
              <a:defRPr sz="3000"/>
            </a:pPr>
            <a:r>
              <a:t>    SharedLibApi();</a:t>
            </a:r>
          </a:p>
          <a:p>
            <a:pPr algn="l">
              <a:defRPr sz="3000"/>
            </a:pPr>
            <a:r>
              <a:t>    </a:t>
            </a:r>
          </a:p>
          <a:p>
            <a:pPr algn="l">
              <a:defRPr sz="3000"/>
            </a:pPr>
            <a:r>
              <a:t>    /* 运行时动态链接 */</a:t>
            </a:r>
          </a:p>
          <a:p>
            <a:pPr algn="l">
              <a:defRPr sz="3000"/>
            </a:pPr>
            <a:r>
              <a:t>    void * handle = dlopen("libdllibexample.so",RTLD_NOW);</a:t>
            </a:r>
          </a:p>
          <a:p>
            <a:pPr algn="l">
              <a:defRPr sz="3000"/>
            </a:pPr>
            <a:r>
              <a:t>    if(handle == NULL)</a:t>
            </a:r>
          </a:p>
          <a:p>
            <a:pPr algn="l">
              <a:defRPr sz="3000"/>
            </a:pPr>
            <a:r>
              <a:t>    {</a:t>
            </a:r>
          </a:p>
          <a:p>
            <a:pPr algn="l">
              <a:defRPr sz="3000"/>
            </a:pPr>
            <a:r>
              <a:t>        printf("Open Lib libdllibexample.so Error:%s\n",dlerror());</a:t>
            </a:r>
          </a:p>
          <a:p>
            <a:pPr algn="l">
              <a:defRPr sz="3000"/>
            </a:pPr>
            <a:r>
              <a:t>        return   FAILURE;</a:t>
            </a:r>
          </a:p>
          <a:p>
            <a:pPr algn="l">
              <a:defRPr sz="3000"/>
            </a:pPr>
            <a:r>
              <a:t>    }</a:t>
            </a:r>
          </a:p>
          <a:p>
            <a:pPr algn="l">
              <a:defRPr sz="3000"/>
            </a:pPr>
            <a:r>
              <a:t>    int (*func)(void);</a:t>
            </a:r>
          </a:p>
          <a:p>
            <a:pPr algn="l">
              <a:defRPr sz="3000"/>
            </a:pPr>
            <a:r>
              <a:t>    char * error;</a:t>
            </a:r>
          </a:p>
          <a:p>
            <a:pPr algn="l">
              <a:defRPr sz="3000"/>
            </a:pPr>
            <a:r>
              <a:t>    func = dlsym(handle,"DynamicalLoadingLibApi");</a:t>
            </a:r>
          </a:p>
          <a:p>
            <a:pPr algn="l">
              <a:defRPr sz="3000"/>
            </a:pPr>
            <a:r>
              <a:t>    if((error = dlerror()) != NULL)</a:t>
            </a:r>
          </a:p>
          <a:p>
            <a:pPr algn="l">
              <a:defRPr sz="3000"/>
            </a:pPr>
            <a:r>
              <a:t>    {</a:t>
            </a:r>
          </a:p>
          <a:p>
            <a:pPr algn="l">
              <a:defRPr sz="3000"/>
            </a:pPr>
            <a:r>
              <a:t>        printf("DynamicalLoadingLibApi not found:%s\n",error);</a:t>
            </a:r>
          </a:p>
          <a:p>
            <a:pPr algn="l">
              <a:defRPr sz="3000"/>
            </a:pPr>
            <a:r>
              <a:t>        return   FAILURE;</a:t>
            </a:r>
          </a:p>
          <a:p>
            <a:pPr algn="l">
              <a:defRPr sz="3000"/>
            </a:pPr>
            <a:r>
              <a:t>    }    </a:t>
            </a:r>
          </a:p>
          <a:p>
            <a:pPr algn="l">
              <a:defRPr sz="3000"/>
            </a:pPr>
            <a:r>
              <a:t>    printf("Calling DynamicalLoadingLibApi() function of libdllibexample.so!\n");</a:t>
            </a:r>
          </a:p>
          <a:p>
            <a:pPr algn="l">
              <a:defRPr sz="3000"/>
            </a:pPr>
            <a:r>
              <a:t>    func();  </a:t>
            </a:r>
          </a:p>
          <a:p>
            <a:pPr algn="l">
              <a:defRPr sz="3000"/>
            </a:pPr>
            <a:r>
              <a:t>    dlclose(handle);</a:t>
            </a:r>
          </a:p>
          <a:p>
            <a:pPr algn="l">
              <a:defRPr sz="3000"/>
            </a:pPr>
            <a:r>
              <a:t>    return SUCCESS;</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p:nvPr>
            <p:ph type="body" sz="half" idx="1"/>
          </p:nvPr>
        </p:nvSpPr>
        <p:spPr>
          <a:xfrm>
            <a:off x="1689100" y="3238500"/>
            <a:ext cx="10131578" cy="9207500"/>
          </a:xfrm>
          <a:prstGeom prst="rect">
            <a:avLst/>
          </a:prstGeom>
        </p:spPr>
        <p:txBody>
          <a:bodyPr/>
          <a:lstStyle>
            <a:lvl1pPr marL="482600" indent="-482600" defTabSz="627380">
              <a:spcBef>
                <a:spcPts val="4400"/>
              </a:spcBef>
              <a:defRPr sz="3950"/>
            </a:lvl1pPr>
          </a:lstStyle>
          <a:p>
            <a:r>
              <a:t>这里的shlibexample在链接时就需要，所以需要提供其路径，对应的头文件shlibexample.h也需要在编译器能找到位置。使用参数-L指明头文件所在目录，使用-l指明库文件名，如libshlibexample.so去掉lib和.so的部分。dllibexample只在程序运行到相关语句时才会访问，在编译时不需要任何的相关信息，只是用参数-ldl指明其需要使用共享库dlopen等函数。当然在实际运行时，也要确保libdllibexample.so是应用可以查找到的，这也是要修改环境变量LD_LIBRARY_PATH的原因。最终的编译及运行效果如下：</a:t>
            </a:r>
          </a:p>
        </p:txBody>
      </p:sp>
      <p:sp>
        <p:nvSpPr>
          <p:cNvPr id="194" name="Shape 194"/>
          <p:cNvSpPr/>
          <p:nvPr/>
        </p:nvSpPr>
        <p:spPr>
          <a:xfrm>
            <a:off x="12696181" y="1703920"/>
            <a:ext cx="10751998" cy="11150601"/>
          </a:xfrm>
          <a:prstGeom prst="rect">
            <a:avLst/>
          </a:prstGeom>
          <a:ln w="12700">
            <a:miter lim="400000"/>
          </a:ln>
        </p:spPr>
        <p:txBody>
          <a:bodyPr lIns="50800" tIns="50800" rIns="50800" bIns="50800" anchor="ctr">
            <a:spAutoFit/>
          </a:bodyPr>
          <a:lstStyle/>
          <a:p>
            <a:pPr algn="l"/>
            <a:r>
              <a:t>$ gcc main.c -o main -L/path/to/your/dir -lshlibexample -ldl</a:t>
            </a:r>
          </a:p>
          <a:p>
            <a:pPr algn="l"/>
            <a:r>
              <a:t>$ export LD_LIBRARY_PATH=$PWD #将当前目录加入默认路径，否则main找不到依赖的库文件，当然也可以将库文件复制到默认路径下。</a:t>
            </a:r>
          </a:p>
          <a:p>
            <a:pPr algn="l"/>
            <a:r>
              <a:t>$ ./main</a:t>
            </a:r>
          </a:p>
          <a:p>
            <a:pPr algn="l"/>
            <a:r>
              <a:t>This is a Main program!</a:t>
            </a:r>
          </a:p>
          <a:p>
            <a:pPr algn="l"/>
            <a:r>
              <a:t>Calling SharedLibApi() function of libshlibexample.so!</a:t>
            </a:r>
          </a:p>
          <a:p>
            <a:pPr algn="l"/>
            <a:r>
              <a:t>This is a shared libary!</a:t>
            </a:r>
          </a:p>
          <a:p>
            <a:pPr algn="l"/>
            <a:r>
              <a:t>Calling DynamicalLoadingLibApi() function of libdllibexample.so!</a:t>
            </a:r>
          </a:p>
          <a:p>
            <a:pPr algn="l"/>
            <a:r>
              <a:t>This is a Dynamical Loading libary!</a:t>
            </a:r>
          </a:p>
        </p:txBody>
      </p:sp>
      <p:sp>
        <p:nvSpPr>
          <p:cNvPr id="195" name="Shape 195"/>
          <p:cNvSpPr/>
          <p:nvPr>
            <p:ph type="title"/>
          </p:nvPr>
        </p:nvSpPr>
        <p:spPr>
          <a:xfrm>
            <a:off x="1689100" y="952500"/>
            <a:ext cx="9651032" cy="2286000"/>
          </a:xfrm>
          <a:prstGeom prst="rect">
            <a:avLst/>
          </a:prstGeom>
        </p:spPr>
        <p:txBody>
          <a:bodyPr/>
          <a:lstStyle>
            <a:lvl1pPr algn="l"/>
          </a:lstStyle>
          <a:p>
            <a:r>
              <a:t>动态链接实验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Shape 197"/>
          <p:cNvSpPr/>
          <p:nvPr>
            <p:ph type="title"/>
          </p:nvPr>
        </p:nvSpPr>
        <p:spPr>
          <a:prstGeom prst="rect">
            <a:avLst/>
          </a:prstGeom>
        </p:spPr>
        <p:txBody>
          <a:bodyPr/>
          <a:lstStyle/>
          <a:p>
            <a:r>
              <a:rPr lang="zh-CN">
                <a:ea typeface="宋体" panose="02010600030101010101" pitchFamily="2" charset="-122"/>
              </a:rPr>
              <a:t>可执行</a:t>
            </a:r>
            <a:r>
              <a:t>程序装载概要</a:t>
            </a:r>
          </a:p>
        </p:txBody>
      </p:sp>
      <p:sp>
        <p:nvSpPr>
          <p:cNvPr id="198" name="Shape 198"/>
          <p:cNvSpPr/>
          <p:nvPr>
            <p:ph type="body" idx="1"/>
          </p:nvPr>
        </p:nvSpPr>
        <p:spPr>
          <a:prstGeom prst="rect">
            <a:avLst/>
          </a:prstGeom>
        </p:spPr>
        <p:txBody>
          <a:bodyPr/>
          <a:lstStyle/>
          <a:p>
            <a:r>
              <a:t>要研究可执行程序的装载，除了可执行文件的格式之外，还需要把执行环境的来龙去脉搞清楚。</a:t>
            </a:r>
          </a:p>
          <a:p>
            <a:r>
              <a:t>了解可执行程序的执行环境，一般是Shell程序来启动一个可执行程序的，Shell程序做了什么。当 Shell 启动加载一个可执行程序时（发起fork和execve系统调用），准备了哪些执行的上下文环境。</a:t>
            </a:r>
          </a:p>
          <a:p>
            <a:r>
              <a:t>这样大概了解了用户态的执行环境了，再来看一个系统调用怎么把一个可执行文件在内核里装载起来又返回到用户态。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Shape 200"/>
          <p:cNvSpPr/>
          <p:nvPr>
            <p:ph type="title"/>
          </p:nvPr>
        </p:nvSpPr>
        <p:spPr>
          <a:prstGeom prst="rect">
            <a:avLst/>
          </a:prstGeom>
        </p:spPr>
        <p:txBody>
          <a:bodyPr/>
          <a:lstStyle/>
          <a:p>
            <a:r>
              <a:t>用户态程序执行环境上下文</a:t>
            </a:r>
          </a:p>
        </p:txBody>
      </p:sp>
      <p:sp>
        <p:nvSpPr>
          <p:cNvPr id="201" name="Shape 201"/>
          <p:cNvSpPr/>
          <p:nvPr>
            <p:ph type="body" idx="1"/>
          </p:nvPr>
        </p:nvSpPr>
        <p:spPr>
          <a:prstGeom prst="rect">
            <a:avLst/>
          </a:prstGeom>
        </p:spPr>
        <p:txBody>
          <a:bodyPr/>
          <a:lstStyle/>
          <a:p>
            <a:pPr marL="457200" indent="-457200" defTabSz="594360">
              <a:spcBef>
                <a:spcPts val="4200"/>
              </a:spcBef>
              <a:defRPr sz="3745"/>
            </a:pPr>
            <a:r>
              <a:t>还是以一个例子开始，如果在Shell中输入如下指令ls -l /usr/bin，实际上执行了可执行程序ls，后面带两个参数-l和/usr/bin。与前文./hello执行不带参数自己写的可执行文件hello并无二致。Shell本身不限制命令行参数的个数，命令行参数的个数受限于命令自身，也就是main函数愿意接收什么。典型的main函数可以写成如下几种：</a:t>
            </a:r>
          </a:p>
          <a:p>
            <a:pPr marL="457200" indent="-457200" defTabSz="594360">
              <a:spcBef>
                <a:spcPts val="4200"/>
              </a:spcBef>
              <a:defRPr sz="3745"/>
            </a:pPr>
            <a:r>
              <a:t>int main()</a:t>
            </a:r>
          </a:p>
          <a:p>
            <a:pPr marL="457200" indent="-457200" defTabSz="594360">
              <a:spcBef>
                <a:spcPts val="4200"/>
              </a:spcBef>
              <a:defRPr sz="3745"/>
            </a:pPr>
            <a:r>
              <a:t>int main(int argc，char*argv[])</a:t>
            </a:r>
          </a:p>
          <a:p>
            <a:pPr marL="457200" indent="-457200" defTabSz="594360">
              <a:spcBef>
                <a:spcPts val="4200"/>
              </a:spcBef>
              <a:defRPr sz="3745"/>
            </a:pPr>
            <a:r>
              <a:t>int main (int argc，char *argv[]，char *envp[])</a:t>
            </a:r>
          </a:p>
          <a:p>
            <a:pPr marL="457200" indent="-457200" defTabSz="594360">
              <a:spcBef>
                <a:spcPts val="4200"/>
              </a:spcBef>
              <a:defRPr sz="3745"/>
            </a:pPr>
            <a:r>
              <a:t>前两种比较常见，第三种是如果愿意接收Shell的执行环境，还可以再加一个char *envp[]，一般Shell程序会自动为可执行文件加上执行环境。用户在输入命令时，比如ls –l /usr/bin中的–l与/usr/bin是两个参数，会通过int argc和char *argcv[]传进来。这是Shell命令传递到可执行程序的方法。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Shape 203"/>
          <p:cNvSpPr/>
          <p:nvPr>
            <p:ph type="title"/>
          </p:nvPr>
        </p:nvSpPr>
        <p:spPr>
          <a:prstGeom prst="rect">
            <a:avLst/>
          </a:prstGeom>
        </p:spPr>
        <p:txBody>
          <a:bodyPr/>
          <a:lstStyle/>
          <a:p>
            <a:r>
              <a:t>execve系统调用接口函数</a:t>
            </a:r>
          </a:p>
        </p:txBody>
      </p:sp>
      <p:sp>
        <p:nvSpPr>
          <p:cNvPr id="204" name="Shape 204"/>
          <p:cNvSpPr/>
          <p:nvPr>
            <p:ph type="body" idx="1"/>
          </p:nvPr>
        </p:nvSpPr>
        <p:spPr>
          <a:prstGeom prst="rect">
            <a:avLst/>
          </a:prstGeom>
        </p:spPr>
        <p:txBody>
          <a:bodyPr/>
          <a:lstStyle/>
          <a:p>
            <a:r>
              <a:t>Shell会调用execve系统调用接口函数将命令行参数和环境变量传递给可执行程序的main函数。execve系统调用接口函数的函数原型如下：</a:t>
            </a:r>
          </a:p>
          <a:p>
            <a:r>
              <a:t>int execve(const char *filename, char *const argv[],char *const envp[]);</a:t>
            </a:r>
          </a:p>
          <a:p>
            <a:r>
              <a:t>filename为可执行文件的名字，argv是以NULL结尾的命令行参数数组，envp同样是以NULL结尾的环境变量数组（使用命令man execve，可查看其说明）。编程使用的exec系列库函数都是execve系统调用接口函数的封装接口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lvl1pPr algn="l"/>
          </a:lstStyle>
          <a:p>
            <a:r>
              <a:t>简化了的Shell程序</a:t>
            </a:r>
          </a:p>
        </p:txBody>
      </p:sp>
      <p:sp>
        <p:nvSpPr>
          <p:cNvPr id="207" name="Shape 207"/>
          <p:cNvSpPr/>
          <p:nvPr>
            <p:ph type="body" sz="half" idx="1"/>
          </p:nvPr>
        </p:nvSpPr>
        <p:spPr>
          <a:xfrm>
            <a:off x="1689100" y="3238500"/>
            <a:ext cx="11051993" cy="9207500"/>
          </a:xfrm>
          <a:prstGeom prst="rect">
            <a:avLst/>
          </a:prstGeom>
        </p:spPr>
        <p:txBody>
          <a:bodyPr/>
          <a:lstStyle/>
          <a:p>
            <a:r>
              <a:t>如上范例代码即为简化了的Shell程序执行ls命令的过程。首先fork一个子进程，pid为0的分支是将来的子进程要执行的，在子进程里调用execlp来加载可执行程序ls，这里没有写环境变量。完整的Shell程序中会有环境变量，接收与否则取决于子进程的main函数。Shell程序大致就是这样工作的。</a:t>
            </a:r>
          </a:p>
        </p:txBody>
      </p:sp>
      <p:sp>
        <p:nvSpPr>
          <p:cNvPr id="208" name="Shape 208"/>
          <p:cNvSpPr/>
          <p:nvPr/>
        </p:nvSpPr>
        <p:spPr>
          <a:xfrm>
            <a:off x="13905619" y="-50801"/>
            <a:ext cx="8323327" cy="13817601"/>
          </a:xfrm>
          <a:prstGeom prst="rect">
            <a:avLst/>
          </a:prstGeom>
          <a:ln w="12700">
            <a:miter lim="400000"/>
          </a:ln>
        </p:spPr>
        <p:txBody>
          <a:bodyPr wrap="none" lIns="50800" tIns="50800" rIns="50800" bIns="50800" anchor="ctr">
            <a:spAutoFit/>
          </a:bodyPr>
          <a:lstStyle/>
          <a:p>
            <a:pPr algn="l">
              <a:defRPr sz="3000"/>
            </a:pPr>
            <a:r>
              <a:t>#include &lt;stdio.h&gt;</a:t>
            </a:r>
          </a:p>
          <a:p>
            <a:pPr algn="l">
              <a:defRPr sz="3000"/>
            </a:pPr>
            <a:r>
              <a:t>#include &lt;stdlib.h&gt;</a:t>
            </a:r>
          </a:p>
          <a:p>
            <a:pPr algn="l">
              <a:defRPr sz="3000"/>
            </a:pPr>
            <a:r>
              <a:t>#include &lt;unistd.h&gt;</a:t>
            </a:r>
          </a:p>
          <a:p>
            <a:pPr algn="l">
              <a:defRPr sz="3000"/>
            </a:pPr>
            <a:r>
              <a:t>#include &lt;sys/types.h&gt;  </a:t>
            </a:r>
          </a:p>
          <a:p>
            <a:pPr algn="l">
              <a:defRPr sz="3000"/>
            </a:pPr>
            <a:r>
              <a:t>#include &lt;sys/wait.h&gt;</a:t>
            </a:r>
          </a:p>
          <a:p>
            <a:pPr algn="l">
              <a:defRPr sz="3000"/>
            </a:pPr>
            <a:r>
              <a:t>int main(int argc, char * argv[])</a:t>
            </a:r>
          </a:p>
          <a:p>
            <a:pPr algn="l">
              <a:defRPr sz="3000"/>
            </a:pPr>
            <a:r>
              <a:t>{</a:t>
            </a:r>
          </a:p>
          <a:p>
            <a:pPr algn="l">
              <a:defRPr sz="3000"/>
            </a:pPr>
            <a:r>
              <a:t>    int pid;</a:t>
            </a:r>
          </a:p>
          <a:p>
            <a:pPr algn="l">
              <a:defRPr sz="3000"/>
            </a:pPr>
            <a:r>
              <a:t>    /* fork another process */</a:t>
            </a:r>
          </a:p>
          <a:p>
            <a:pPr algn="l">
              <a:defRPr sz="3000"/>
            </a:pPr>
            <a:r>
              <a:t>    pid = fork();</a:t>
            </a:r>
          </a:p>
          <a:p>
            <a:pPr algn="l">
              <a:defRPr sz="3000"/>
            </a:pPr>
            <a:r>
              <a:t>    if (pid &lt; 0) </a:t>
            </a:r>
          </a:p>
          <a:p>
            <a:pPr algn="l">
              <a:defRPr sz="3000"/>
            </a:pPr>
            <a:r>
              <a:t>    { </a:t>
            </a:r>
          </a:p>
          <a:p>
            <a:pPr algn="l">
              <a:defRPr sz="3000"/>
            </a:pPr>
            <a:r>
              <a:t>        /* error occurred */</a:t>
            </a:r>
          </a:p>
          <a:p>
            <a:pPr algn="l">
              <a:defRPr sz="3000"/>
            </a:pPr>
            <a:r>
              <a:t>        fprintf(stderr, "Fork Failed!");</a:t>
            </a:r>
          </a:p>
          <a:p>
            <a:pPr algn="l">
              <a:defRPr sz="3000"/>
            </a:pPr>
            <a:r>
              <a:t>        exit(-1);</a:t>
            </a:r>
          </a:p>
          <a:p>
            <a:pPr algn="l">
              <a:defRPr sz="3000"/>
            </a:pPr>
            <a:r>
              <a:t>    } </a:t>
            </a:r>
          </a:p>
          <a:p>
            <a:pPr algn="l">
              <a:defRPr sz="3000"/>
            </a:pPr>
            <a:r>
              <a:t>    else if (pid == 0) </a:t>
            </a:r>
          </a:p>
          <a:p>
            <a:pPr algn="l">
              <a:defRPr sz="3000"/>
            </a:pPr>
            <a:r>
              <a:t>    {</a:t>
            </a:r>
          </a:p>
          <a:p>
            <a:pPr algn="l">
              <a:defRPr sz="3000"/>
            </a:pPr>
            <a:r>
              <a:t>        /*   child process   */</a:t>
            </a:r>
          </a:p>
          <a:p>
            <a:pPr algn="l">
              <a:defRPr sz="3000"/>
            </a:pPr>
            <a:r>
              <a:t>        execlp("/bin/ls", "ls", NULL);</a:t>
            </a:r>
          </a:p>
          <a:p>
            <a:pPr algn="l">
              <a:defRPr sz="3000"/>
            </a:pPr>
            <a:r>
              <a:t>    } </a:t>
            </a:r>
          </a:p>
          <a:p>
            <a:pPr algn="l">
              <a:defRPr sz="3000"/>
            </a:pPr>
            <a:r>
              <a:t>    else </a:t>
            </a:r>
          </a:p>
          <a:p>
            <a:pPr algn="l">
              <a:defRPr sz="3000"/>
            </a:pPr>
            <a:r>
              <a:t>    {  </a:t>
            </a:r>
          </a:p>
          <a:p>
            <a:pPr algn="l">
              <a:defRPr sz="3000"/>
            </a:pPr>
            <a:r>
              <a:t>        /*     parent process  */</a:t>
            </a:r>
          </a:p>
          <a:p>
            <a:pPr algn="l">
              <a:defRPr sz="3000"/>
            </a:pPr>
            <a:r>
              <a:t>        /* parent will wait for the child to complete*/</a:t>
            </a:r>
          </a:p>
          <a:p>
            <a:pPr algn="l">
              <a:defRPr sz="3000"/>
            </a:pPr>
            <a:r>
              <a:t>        wait(NULL);</a:t>
            </a:r>
          </a:p>
          <a:p>
            <a:pPr algn="l">
              <a:defRPr sz="3000"/>
            </a:pPr>
            <a:r>
              <a:t>        printf("Child Complete!");</a:t>
            </a:r>
          </a:p>
          <a:p>
            <a:pPr algn="l">
              <a:defRPr sz="3000"/>
            </a:pPr>
            <a:r>
              <a:t>        exit(0);</a:t>
            </a:r>
          </a:p>
          <a:p>
            <a:pPr algn="l">
              <a:defRPr sz="3000"/>
            </a:pPr>
            <a:r>
              <a:t>    }</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lvl1pPr defTabSz="709930">
              <a:defRPr sz="9630"/>
            </a:lvl1pPr>
          </a:lstStyle>
          <a:p>
            <a:r>
              <a:t>命令行参数和环境变量是如何保存的呢？</a:t>
            </a:r>
          </a:p>
        </p:txBody>
      </p:sp>
      <p:sp>
        <p:nvSpPr>
          <p:cNvPr id="211" name="Shape 211"/>
          <p:cNvSpPr/>
          <p:nvPr>
            <p:ph type="body" sz="half" idx="1"/>
          </p:nvPr>
        </p:nvSpPr>
        <p:spPr>
          <a:xfrm>
            <a:off x="1689100" y="3238500"/>
            <a:ext cx="11621756" cy="9207500"/>
          </a:xfrm>
          <a:prstGeom prst="rect">
            <a:avLst/>
          </a:prstGeom>
        </p:spPr>
        <p:txBody>
          <a:bodyPr/>
          <a:lstStyle>
            <a:lvl1pPr marL="615950" indent="-615950" defTabSz="800735">
              <a:spcBef>
                <a:spcPts val="5700"/>
              </a:spcBef>
              <a:defRPr sz="5045"/>
            </a:lvl1pPr>
          </a:lstStyle>
          <a:p>
            <a:r>
              <a:t>当fork一个子进程时，会生成子进程的进程描述符、内核堆栈和用户态堆栈等，子进程是通过复制父进程的大部分内容创建的。子进程通过execlp加载可执行程序时按如图所示的结构重新布局用户态堆栈，可以看到用户态堆栈的栈顶就是main函数调用堆栈框架，这就是程序的main函数起点的执行环境。</a:t>
            </a:r>
          </a:p>
        </p:txBody>
      </p:sp>
      <p:pic>
        <p:nvPicPr>
          <p:cNvPr id="212" name="pasted-image.png"/>
          <p:cNvPicPr>
            <a:picLocks noChangeAspect="1"/>
          </p:cNvPicPr>
          <p:nvPr/>
        </p:nvPicPr>
        <p:blipFill>
          <a:blip r:embed="rId1"/>
          <a:stretch>
            <a:fillRect/>
          </a:stretch>
        </p:blipFill>
        <p:spPr>
          <a:xfrm>
            <a:off x="14331291" y="3601217"/>
            <a:ext cx="8691530" cy="895008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lvl1pPr defTabSz="792480">
              <a:defRPr sz="10750"/>
            </a:lvl1pPr>
          </a:lstStyle>
          <a:p>
            <a:r>
              <a:t>execve系统调用加载静态链接程序</a:t>
            </a:r>
          </a:p>
        </p:txBody>
      </p:sp>
      <p:sp>
        <p:nvSpPr>
          <p:cNvPr id="215" name="Shape 215"/>
          <p:cNvSpPr/>
          <p:nvPr>
            <p:ph type="body" idx="1"/>
          </p:nvPr>
        </p:nvSpPr>
        <p:spPr>
          <a:prstGeom prst="rect">
            <a:avLst/>
          </a:prstGeom>
        </p:spPr>
        <p:txBody>
          <a:bodyPr/>
          <a:lstStyle/>
          <a:p>
            <a:pPr marL="488950" indent="-488950" defTabSz="635635">
              <a:spcBef>
                <a:spcPts val="4500"/>
              </a:spcBef>
              <a:defRPr sz="4005"/>
            </a:pPr>
            <a:r>
              <a:t>在布局一个新的用户态堆栈时，实际上是把命令行参数内容和环境变量的内容通过指针的方式传到系统调用内核处理函数，再创建一个新的用户态堆栈时会把这些char *argcv[]和char *envp[]等复制到用户态堆栈中，来初始化这个新的可执行程序的执行上下文环境。所以新的程序可以从main函数开始把对应的参数接收过来，然后执行。</a:t>
            </a:r>
          </a:p>
          <a:p>
            <a:pPr marL="488950" indent="-488950" defTabSz="635635">
              <a:spcBef>
                <a:spcPts val="4500"/>
              </a:spcBef>
              <a:defRPr sz="4005"/>
            </a:pPr>
            <a:r>
              <a:t>值得注意的是，在调用execve系统调用时，当前的执行环境是从父进程复制过来的，execve系统调用加载完新的可执行程序之后已经覆盖了原来父进程的上下文环境。execve系统调用在内核中帮我们重新布局了新的用户态执行环境。</a:t>
            </a:r>
          </a:p>
          <a:p>
            <a:pPr marL="488950" indent="-488950" defTabSz="635635">
              <a:spcBef>
                <a:spcPts val="4500"/>
              </a:spcBef>
              <a:defRPr sz="4005"/>
            </a:pPr>
            <a:r>
              <a:t>执行readelf -h可以查看ELF可执行文件首部信息，如下所示程序入口点Entry point address:0x804887f。如果是静态链接程序在execve系统调用加载完成后，堆栈上的返回地址会修改为程序入口点的地址。当系统调用从内核态返回时，会从该地址0x804887f继续执行。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ELF 目标文件格式</a:t>
            </a:r>
          </a:p>
        </p:txBody>
      </p:sp>
      <p:sp>
        <p:nvSpPr>
          <p:cNvPr id="129" name="Shape 129"/>
          <p:cNvSpPr/>
          <p:nvPr>
            <p:ph type="body" idx="1"/>
          </p:nvPr>
        </p:nvSpPr>
        <p:spPr>
          <a:prstGeom prst="rect">
            <a:avLst/>
          </a:prstGeom>
        </p:spPr>
        <p:txBody>
          <a:bodyPr/>
          <a:lstStyle/>
          <a:p>
            <a:pPr marL="419100" indent="-419100" defTabSz="544830">
              <a:spcBef>
                <a:spcPts val="3800"/>
              </a:spcBef>
              <a:defRPr sz="3430"/>
            </a:pPr>
            <a:r>
              <a:t>理解了进程的描述和创建之后，自然会想到我们编写的可执行程序是如何作为一个进程 工作的?这就涉及可执行文件的格式、编译、链接和装载等相关知识。</a:t>
            </a:r>
          </a:p>
          <a:p>
            <a:pPr marL="419100" indent="-419100" defTabSz="544830">
              <a:spcBef>
                <a:spcPts val="3800"/>
              </a:spcBef>
              <a:defRPr sz="3430"/>
            </a:pPr>
            <a:r>
              <a:t>这里先提一个常见的名词“目标文件”，是指编译器生成的文件。“目标”指目标平台， 例如 x86 或 x86-64，它决定了编译器使用的机器指令集。目标文件一般也叫作 ABI(Application Binary Interface，应用程序二进制接口)，目标文件和目标平台是二进制兼容的。二进制兼容 即指该目标文件已经是适应某一种 CPU 体系结构上的二进制指令。例如一个编译出来的x86-64目标文件是无法链接成ARM上的可执行文件的。</a:t>
            </a:r>
          </a:p>
          <a:p>
            <a:pPr marL="419100" indent="-419100" defTabSz="544830">
              <a:spcBef>
                <a:spcPts val="3800"/>
              </a:spcBef>
              <a:defRPr sz="3430"/>
            </a:pPr>
            <a:r>
              <a:t>最古老的目标文件格式是 a.out，后来发展成 COFF，现在常用的有 PE (Windows)和 ELF(Linux)。</a:t>
            </a:r>
          </a:p>
          <a:p>
            <a:pPr marL="419100" indent="-419100" defTabSz="544830">
              <a:spcBef>
                <a:spcPts val="3800"/>
              </a:spcBef>
              <a:defRPr sz="3430"/>
            </a:pPr>
            <a:r>
              <a:t>ELF(Executable and Linkable Format)即可执行的和可链接的格式， 是一个文件格式的标准。ELF 格式的文件用于存储 Linux 程序。ELF 是一 种对象文件的格式，用于定义不同类型的对象文件中都有什么内容、以什么样的格式放这些内容。ELF 首部会描绘整个文件的组织结构，它还包括很多节(sections，是在 ELF 文件里用以装载内容数据的最小容器)，这些节有些是系统定义好的，有些是用户在文件中通过.section 命令自定义的，链接器会将多个输入目标文件中相同的节合并。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792480">
              <a:defRPr sz="10750"/>
            </a:lvl1pPr>
          </a:lstStyle>
          <a:p>
            <a:r>
              <a:t>execve系统调用加载动态链接程序</a:t>
            </a:r>
          </a:p>
        </p:txBody>
      </p:sp>
      <p:sp>
        <p:nvSpPr>
          <p:cNvPr id="218" name="Shape 218"/>
          <p:cNvSpPr/>
          <p:nvPr>
            <p:ph type="body" idx="1"/>
          </p:nvPr>
        </p:nvSpPr>
        <p:spPr>
          <a:prstGeom prst="rect">
            <a:avLst/>
          </a:prstGeom>
        </p:spPr>
        <p:txBody>
          <a:bodyPr/>
          <a:lstStyle/>
          <a:p>
            <a:pPr marL="438150" indent="-438150" defTabSz="569595">
              <a:spcBef>
                <a:spcPts val="4000"/>
              </a:spcBef>
              <a:defRPr sz="3590"/>
            </a:pPr>
            <a:r>
              <a:t>如果仅加载一个静态链接可执行程序，只需要传递一些命令行参数和环境变量，就可以正常工作了。但对于绝大多数可执行程序来讲，还有一些对动态链接库的依赖会稍微复杂一点。</a:t>
            </a:r>
          </a:p>
          <a:p>
            <a:pPr marL="438150" indent="-438150" defTabSz="569595">
              <a:spcBef>
                <a:spcPts val="4000"/>
              </a:spcBef>
              <a:defRPr sz="3590"/>
            </a:pPr>
            <a:r>
              <a:t>动态链接的程序从内核态返回时首先会执行.interp节区指向的动态链接器。通过readelf -l/S可以看到，动态链接的可执行文件会比静态链接多出.interp这个节以及其他ld需要用到的节，段表也会有相应的INTERP段。</a:t>
            </a:r>
          </a:p>
          <a:p>
            <a:pPr marL="438150" indent="-438150" defTabSz="569595">
              <a:spcBef>
                <a:spcPts val="4000"/>
              </a:spcBef>
              <a:defRPr sz="3590"/>
            </a:pPr>
            <a:r>
              <a:t>readelf -p.interp查看节的内容，可以看到节中存储的是动态链接器的完整路径。</a:t>
            </a:r>
          </a:p>
          <a:p>
            <a:pPr marL="438150" indent="-438150" defTabSz="569595">
              <a:spcBef>
                <a:spcPts val="4000"/>
              </a:spcBef>
              <a:defRPr sz="3590"/>
            </a:pPr>
            <a:r>
              <a:t>一个动态链接库还可能会依赖其他的动态链接库，这样形成了一个依赖关系图——动态链接库会生成依赖树，ldd命令查看/bin/ls程序为例，可以看到ls所依赖动态链接库。</a:t>
            </a:r>
          </a:p>
          <a:p>
            <a:pPr marL="438150" indent="-438150" defTabSz="569595">
              <a:spcBef>
                <a:spcPts val="4000"/>
              </a:spcBef>
              <a:defRPr sz="3590"/>
            </a:pPr>
            <a:r>
              <a:t>动态链接器ld负责加载动态链接库，这是一个依赖关系图的遍历，从而装载所有需要的动态链接库，动态链接完成后ld将CPU的控制权交给可执行程序入口。动态链接的过程主要是动态链接器负责，而不是Linux内核完成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Shape 220"/>
          <p:cNvSpPr/>
          <p:nvPr>
            <p:ph type="title"/>
          </p:nvPr>
        </p:nvSpPr>
        <p:spPr>
          <a:prstGeom prst="rect">
            <a:avLst/>
          </a:prstGeom>
        </p:spPr>
        <p:txBody>
          <a:bodyPr/>
          <a:lstStyle/>
          <a:p>
            <a:r>
              <a:t>execve与fork的区别与联系</a:t>
            </a:r>
          </a:p>
        </p:txBody>
      </p:sp>
      <p:sp>
        <p:nvSpPr>
          <p:cNvPr id="221" name="Shape 221"/>
          <p:cNvSpPr/>
          <p:nvPr>
            <p:ph type="body" idx="1"/>
          </p:nvPr>
        </p:nvSpPr>
        <p:spPr>
          <a:prstGeom prst="rect">
            <a:avLst/>
          </a:prstGeom>
        </p:spPr>
        <p:txBody>
          <a:bodyPr/>
          <a:lstStyle/>
          <a:p>
            <a:pPr marL="450850" indent="-450850" defTabSz="586105">
              <a:spcBef>
                <a:spcPts val="4100"/>
              </a:spcBef>
              <a:defRPr sz="3690"/>
            </a:pPr>
            <a:r>
              <a:t>内核装载可执行程序的过程，实际上是执行一个系统调用execve，和前面分析的fork及其他的系统调用的主要过程是一样的。但是execve这个系统调用的内核处理过程和fork一样也是比较特殊的。</a:t>
            </a:r>
          </a:p>
          <a:p>
            <a:pPr marL="450850" indent="-450850" defTabSz="586105">
              <a:spcBef>
                <a:spcPts val="4100"/>
              </a:spcBef>
              <a:defRPr sz="3690"/>
            </a:pPr>
            <a:r>
              <a:t>正常的一个系统调用都是陷入内核态，再返回到用户态，然后继续执行系统调用后的下一条指令。fork和其他系统调用不同之处是它在陷入内核态之后有两次返回，第一次返回到原来的父进程的位置继续向下执行，这和其他的系统调用是一样的。在子进程中fork也返回了一次，会返回到一个特定的点——ret_from_fork，通过内核构造的堆栈环境，它可以正常系统调用返回到用户态，所以它稍微特殊一点。</a:t>
            </a:r>
          </a:p>
          <a:p>
            <a:pPr marL="450850" indent="-450850" defTabSz="586105">
              <a:spcBef>
                <a:spcPts val="4100"/>
              </a:spcBef>
              <a:defRPr sz="3690"/>
            </a:pPr>
            <a:r>
              <a:t>同样，execve也比较特殊。当前的可执行程序在执行，执行到execve系统调用时陷入内核态，在内核里面用do_execve加载可执行文件，把当前进程的可执行程序给覆盖掉。当execve系统调用返回时，返回的已经不是原来的那个可执行程序了，而是新的可执行程序。execve返回的是新的可执行程序执行的起点，静态链接的可执行文件也就是main函数的大致位置，动态链接的可执行文件还需要ld链接好动态链接库再从main函数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Shape 223"/>
          <p:cNvSpPr/>
          <p:nvPr>
            <p:ph type="title"/>
          </p:nvPr>
        </p:nvSpPr>
        <p:spPr>
          <a:prstGeom prst="rect">
            <a:avLst/>
          </a:prstGeom>
        </p:spPr>
        <p:txBody>
          <a:bodyPr/>
          <a:lstStyle/>
          <a:p>
            <a:r>
              <a:t>execve系统调用的内核处理过程</a:t>
            </a:r>
          </a:p>
        </p:txBody>
      </p:sp>
      <p:sp>
        <p:nvSpPr>
          <p:cNvPr id="224" name="Shape 224"/>
          <p:cNvSpPr/>
          <p:nvPr>
            <p:ph type="body" idx="1"/>
          </p:nvPr>
        </p:nvSpPr>
        <p:spPr>
          <a:prstGeom prst="rect">
            <a:avLst/>
          </a:prstGeom>
        </p:spPr>
        <p:txBody>
          <a:bodyPr/>
          <a:lstStyle/>
          <a:p>
            <a:pPr marL="463550" indent="-463550" defTabSz="602615">
              <a:spcBef>
                <a:spcPts val="4300"/>
              </a:spcBef>
              <a:defRPr sz="3795"/>
            </a:pPr>
            <a:r>
              <a:t>有了前面的知识储备，我们可以想象一下可执行文件的加载过程。因为所有的信息都包含在ELF文件中，什么段放在什么内存区域，按照ELF的要求放好即可。当然这其中涉及很多细节：修改进程描述符、申请内存、堆栈、准备参数、跳转到入口点等。接下来我们梳理一下execve系统调用的内核处理过程。</a:t>
            </a:r>
          </a:p>
          <a:p>
            <a:pPr marL="463550" indent="-463550" defTabSz="602615">
              <a:spcBef>
                <a:spcPts val="4300"/>
              </a:spcBef>
              <a:defRPr sz="3795"/>
            </a:pPr>
            <a:r>
              <a:t>Linux系统一般会提供了execl、execlp、execle、execv、execvp和execve等6个用以加载执行一个可执行文件的库函数，这些库函数统称为exec函数，差异在于对命令行参数和环境变量参数的传递方式不同。exec函数都是通过execve系统调用进入内核，对应的系统调用内核处理函数为sys_execve或__x64_sys_execve，它们都是通过调用do_execve来具体执行加载可执行文件的工作。</a:t>
            </a:r>
          </a:p>
          <a:p>
            <a:pPr marL="463550" indent="-463550" defTabSz="602615">
              <a:spcBef>
                <a:spcPts val="4300"/>
              </a:spcBef>
              <a:defRPr sz="3795"/>
            </a:pPr>
            <a:r>
              <a:t>整体的调用关系为sys_execve()或__x64_sys_execve -&gt; do_execve() –&gt; do_execveat_common() -&gt; __do_execve_file -&gt; exec_binprm()-&gt; search_binary_handler() -&gt; load_elf_binary() -&gt; start_thread()。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Shape 226"/>
          <p:cNvSpPr/>
          <p:nvPr>
            <p:ph type="title"/>
          </p:nvPr>
        </p:nvSpPr>
        <p:spPr>
          <a:xfrm>
            <a:off x="1689100" y="297267"/>
            <a:ext cx="21005800" cy="2286001"/>
          </a:xfrm>
          <a:prstGeom prst="rect">
            <a:avLst/>
          </a:prstGeom>
        </p:spPr>
        <p:txBody>
          <a:bodyPr/>
          <a:lstStyle/>
          <a:p>
            <a:r>
              <a:t>search_binary_handler</a:t>
            </a:r>
          </a:p>
        </p:txBody>
      </p:sp>
      <p:sp>
        <p:nvSpPr>
          <p:cNvPr id="227" name="Shape 227"/>
          <p:cNvSpPr/>
          <p:nvPr/>
        </p:nvSpPr>
        <p:spPr>
          <a:xfrm>
            <a:off x="2578964" y="2463800"/>
            <a:ext cx="20536536" cy="10769601"/>
          </a:xfrm>
          <a:prstGeom prst="rect">
            <a:avLst/>
          </a:prstGeom>
          <a:ln w="12700">
            <a:miter lim="400000"/>
          </a:ln>
        </p:spPr>
        <p:txBody>
          <a:bodyPr wrap="none" lIns="50800" tIns="50800" rIns="50800" bIns="50800" anchor="ctr">
            <a:spAutoFit/>
          </a:bodyPr>
          <a:lstStyle/>
          <a:p>
            <a:pPr algn="l"/>
            <a:r>
              <a:t>static LIST_HEAD(formats);</a:t>
            </a:r>
          </a:p>
          <a:p>
            <a:pPr algn="l"/>
            <a:r>
              <a:t>...</a:t>
            </a:r>
          </a:p>
          <a:p>
            <a:pPr algn="l"/>
            <a:r>
              <a:t>/*</a:t>
            </a:r>
          </a:p>
          <a:p>
            <a:pPr algn="l"/>
            <a:r>
              <a:t> * cycle the list of binary formats handler, until one recognizes the image</a:t>
            </a:r>
          </a:p>
          <a:p>
            <a:pPr algn="l"/>
            <a:r>
              <a:t> */</a:t>
            </a:r>
          </a:p>
          <a:p>
            <a:pPr algn="l"/>
            <a:r>
              <a:t>int search_binary_handler(struct linux_binprm *bprm)</a:t>
            </a:r>
          </a:p>
          <a:p>
            <a:pPr algn="l"/>
            <a:r>
              <a:t>{</a:t>
            </a:r>
          </a:p>
          <a:p>
            <a:pPr algn="l"/>
            <a:r>
              <a:t>...</a:t>
            </a:r>
          </a:p>
          <a:p>
            <a:pPr algn="l"/>
            <a:r>
              <a:t>    list_for_each_entry(fmt, &amp;formats, lh) {</a:t>
            </a:r>
          </a:p>
          <a:p>
            <a:pPr algn="l"/>
            <a:r>
              <a:t>        if (!try_module_get(fmt-&gt;module))</a:t>
            </a:r>
          </a:p>
          <a:p>
            <a:pPr algn="l"/>
            <a:r>
              <a:t>            continue;</a:t>
            </a:r>
          </a:p>
          <a:p>
            <a:pPr algn="l"/>
            <a:r>
              <a:t>        read_unlock(&amp;binfmt_lock);</a:t>
            </a:r>
          </a:p>
          <a:p>
            <a:pPr algn="l"/>
            <a:r>
              <a:t>        bprm-&gt;recursion_depth++;</a:t>
            </a:r>
          </a:p>
          <a:p>
            <a:pPr algn="l"/>
            <a:r>
              <a:t>        retval = fmt-&gt;load_binary(bprm);</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Shape 229"/>
          <p:cNvSpPr/>
          <p:nvPr>
            <p:ph type="title"/>
          </p:nvPr>
        </p:nvSpPr>
        <p:spPr>
          <a:xfrm>
            <a:off x="1689100" y="297267"/>
            <a:ext cx="21005800" cy="2286001"/>
          </a:xfrm>
          <a:prstGeom prst="rect">
            <a:avLst/>
          </a:prstGeom>
        </p:spPr>
        <p:txBody>
          <a:bodyPr/>
          <a:lstStyle/>
          <a:p>
            <a:r>
              <a:t>search_binary_handler</a:t>
            </a:r>
          </a:p>
        </p:txBody>
      </p:sp>
      <p:sp>
        <p:nvSpPr>
          <p:cNvPr id="230" name="Shape 230"/>
          <p:cNvSpPr/>
          <p:nvPr/>
        </p:nvSpPr>
        <p:spPr>
          <a:xfrm>
            <a:off x="10582158" y="2293410"/>
            <a:ext cx="13071476" cy="11531601"/>
          </a:xfrm>
          <a:prstGeom prst="rect">
            <a:avLst/>
          </a:prstGeom>
          <a:ln w="12700">
            <a:miter lim="400000"/>
          </a:ln>
        </p:spPr>
        <p:txBody>
          <a:bodyPr wrap="none" lIns="50800" tIns="50800" rIns="50800" bIns="50800" anchor="ctr">
            <a:spAutoFit/>
          </a:bodyPr>
          <a:lstStyle/>
          <a:p>
            <a:pPr algn="l"/>
            <a:r>
              <a:t>static struct linux_binfmt elf_format = {</a:t>
            </a:r>
          </a:p>
          <a:p>
            <a:pPr algn="l"/>
            <a:r>
              <a:t>    .module        = THIS_MODULE,</a:t>
            </a:r>
          </a:p>
          <a:p>
            <a:pPr algn="l"/>
            <a:r>
              <a:t>    .load_binary    = load_elf_binary,</a:t>
            </a:r>
          </a:p>
          <a:p>
            <a:pPr algn="l"/>
            <a:r>
              <a:t>    .load_shlib    = load_elf_library,</a:t>
            </a:r>
          </a:p>
          <a:p>
            <a:pPr algn="l"/>
            <a:r>
              <a:t>    .core_dump    = elf_core_dump,</a:t>
            </a:r>
          </a:p>
          <a:p>
            <a:pPr algn="l"/>
            <a:r>
              <a:t>    .min_coredump    = ELF_EXEC_PAGESIZE,</a:t>
            </a:r>
          </a:p>
          <a:p>
            <a:pPr algn="l"/>
            <a:r>
              <a:t>};</a:t>
            </a:r>
          </a:p>
          <a:p>
            <a:pPr algn="l"/>
            <a:r>
              <a:t>...</a:t>
            </a:r>
          </a:p>
          <a:p>
            <a:pPr algn="l"/>
            <a:r>
              <a:t>static int __init init_elf_binfmt(void)</a:t>
            </a:r>
          </a:p>
          <a:p>
            <a:pPr algn="l"/>
            <a:r>
              <a:t>{</a:t>
            </a:r>
          </a:p>
          <a:p>
            <a:pPr algn="l"/>
            <a:r>
              <a:t>    register_binfmt(&amp;elf_format);</a:t>
            </a:r>
          </a:p>
          <a:p>
            <a:pPr algn="l"/>
            <a:r>
              <a:t>    return 0;</a:t>
            </a:r>
          </a:p>
          <a:p>
            <a:pPr algn="l"/>
            <a:r>
              <a:t>}</a:t>
            </a:r>
          </a:p>
          <a:p>
            <a:pPr algn="l"/>
            <a:r>
              <a:t>...</a:t>
            </a:r>
          </a:p>
          <a:p>
            <a:pPr algn="l"/>
            <a:r>
              <a:t>core_initcall(init_elf_binfmt);</a:t>
            </a:r>
          </a:p>
        </p:txBody>
      </p:sp>
      <p:sp>
        <p:nvSpPr>
          <p:cNvPr id="231" name="Shape 231"/>
          <p:cNvSpPr/>
          <p:nvPr>
            <p:ph type="body" sz="half" idx="1"/>
          </p:nvPr>
        </p:nvSpPr>
        <p:spPr>
          <a:xfrm>
            <a:off x="1689100" y="3238500"/>
            <a:ext cx="8189648" cy="9207500"/>
          </a:xfrm>
          <a:prstGeom prst="rect">
            <a:avLst/>
          </a:prstGeom>
        </p:spPr>
        <p:txBody>
          <a:bodyPr/>
          <a:lstStyle/>
          <a:p>
            <a:r>
              <a:t>核心代码与众多文件格式解耦合的方法，和面向对象设计中的多态本质上是一致的。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Shape 233"/>
          <p:cNvSpPr/>
          <p:nvPr>
            <p:ph type="title"/>
          </p:nvPr>
        </p:nvSpPr>
        <p:spPr>
          <a:prstGeom prst="rect">
            <a:avLst/>
          </a:prstGeom>
        </p:spPr>
        <p:txBody>
          <a:bodyPr/>
          <a:lstStyle/>
          <a:p>
            <a:r>
              <a:t>load_elf_binary</a:t>
            </a:r>
          </a:p>
        </p:txBody>
      </p:sp>
      <p:sp>
        <p:nvSpPr>
          <p:cNvPr id="234" name="Shape 234"/>
          <p:cNvSpPr/>
          <p:nvPr>
            <p:ph type="body" idx="1"/>
          </p:nvPr>
        </p:nvSpPr>
        <p:spPr>
          <a:prstGeom prst="rect">
            <a:avLst/>
          </a:prstGeom>
        </p:spPr>
        <p:txBody>
          <a:bodyPr/>
          <a:lstStyle/>
          <a:p>
            <a:r>
              <a:t>校验文件</a:t>
            </a:r>
          </a:p>
          <a:p>
            <a:r>
              <a:t>加载文件到内存并根据ELF文件中（Program header table和Section header table）映射到进程的地址空间</a:t>
            </a:r>
          </a:p>
          <a:p>
            <a:r>
              <a:t>判断是否需要动态链接</a:t>
            </a:r>
          </a:p>
          <a:p>
            <a:r>
              <a:t>配置进程启动上下文环境start_thread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lgn="r"/>
          </a:lstStyle>
          <a:p>
            <a:r>
              <a:rPr lang="en-US"/>
              <a:t>X86 </a:t>
            </a:r>
            <a:r>
              <a:t>start_thread</a:t>
            </a:r>
          </a:p>
        </p:txBody>
      </p:sp>
      <p:sp>
        <p:nvSpPr>
          <p:cNvPr id="237" name="Shape 237"/>
          <p:cNvSpPr/>
          <p:nvPr/>
        </p:nvSpPr>
        <p:spPr>
          <a:xfrm>
            <a:off x="772066" y="177799"/>
            <a:ext cx="13777723" cy="13360401"/>
          </a:xfrm>
          <a:prstGeom prst="rect">
            <a:avLst/>
          </a:prstGeom>
          <a:ln w="12700">
            <a:miter lim="400000"/>
          </a:ln>
        </p:spPr>
        <p:txBody>
          <a:bodyPr wrap="none" lIns="50800" tIns="50800" rIns="50800" bIns="50800" anchor="ctr">
            <a:spAutoFit/>
          </a:bodyPr>
          <a:lstStyle/>
          <a:p>
            <a:pPr algn="l">
              <a:defRPr sz="3000"/>
            </a:pPr>
            <a:r>
              <a:t>static void</a:t>
            </a:r>
          </a:p>
          <a:p>
            <a:pPr algn="l">
              <a:defRPr sz="3000"/>
            </a:pPr>
            <a:r>
              <a:t>start_thread_common(struct pt_regs *regs, unsigned long new_ip,</a:t>
            </a:r>
          </a:p>
          <a:p>
            <a:pPr algn="l">
              <a:defRPr sz="3000"/>
            </a:pPr>
            <a:r>
              <a:t>            unsigned long new_sp,</a:t>
            </a:r>
          </a:p>
          <a:p>
            <a:pPr algn="l">
              <a:defRPr sz="3000"/>
            </a:pPr>
            <a:r>
              <a:t>            unsigned int _cs, unsigned int _ss, unsigned int _ds)</a:t>
            </a:r>
          </a:p>
          <a:p>
            <a:pPr algn="l">
              <a:defRPr sz="3000"/>
            </a:pPr>
            <a:r>
              <a:t>{</a:t>
            </a:r>
          </a:p>
          <a:p>
            <a:pPr algn="l">
              <a:defRPr sz="3000"/>
            </a:pPr>
            <a:r>
              <a:t>    WARN_ON_ONCE(regs != current_pt_regs());</a:t>
            </a:r>
          </a:p>
          <a:p>
            <a:pPr algn="l">
              <a:defRPr sz="3000"/>
            </a:pPr>
            <a:r>
              <a:t>    if (static_cpu_has(X86_BUG_NULL_SEG)) {</a:t>
            </a:r>
          </a:p>
          <a:p>
            <a:pPr algn="l">
              <a:defRPr sz="3000"/>
            </a:pPr>
            <a:r>
              <a:t>        /* Loading zero below won't clear the base. */</a:t>
            </a:r>
          </a:p>
          <a:p>
            <a:pPr algn="l">
              <a:defRPr sz="3000"/>
            </a:pPr>
            <a:r>
              <a:t>        loadsegment(fs, __USER_DS);</a:t>
            </a:r>
          </a:p>
          <a:p>
            <a:pPr algn="l">
              <a:defRPr sz="3000"/>
            </a:pPr>
            <a:r>
              <a:t>        load_gs_index(__USER_DS);</a:t>
            </a:r>
          </a:p>
          <a:p>
            <a:pPr algn="l">
              <a:defRPr sz="3000"/>
            </a:pPr>
            <a:r>
              <a:t>    }</a:t>
            </a:r>
          </a:p>
          <a:p>
            <a:pPr algn="l">
              <a:defRPr sz="3000"/>
            </a:pPr>
            <a:r>
              <a:t>    loadsegment(fs, 0);</a:t>
            </a:r>
          </a:p>
          <a:p>
            <a:pPr algn="l">
              <a:defRPr sz="3000"/>
            </a:pPr>
            <a:r>
              <a:t>    loadsegment(es, _ds);</a:t>
            </a:r>
          </a:p>
          <a:p>
            <a:pPr algn="l">
              <a:defRPr sz="3000"/>
            </a:pPr>
            <a:r>
              <a:t>    loadsegment(ds, _ds);</a:t>
            </a:r>
          </a:p>
          <a:p>
            <a:pPr algn="l">
              <a:defRPr sz="3000"/>
            </a:pPr>
            <a:r>
              <a:t>    load_gs_index(0);</a:t>
            </a:r>
          </a:p>
          <a:p>
            <a:pPr algn="l">
              <a:defRPr sz="3000"/>
            </a:pPr>
            <a:r>
              <a:t>    regs-&gt;ip        = new_ip;</a:t>
            </a:r>
          </a:p>
          <a:p>
            <a:pPr algn="l">
              <a:defRPr sz="3000"/>
            </a:pPr>
            <a:r>
              <a:t>    regs-&gt;sp        = new_sp;</a:t>
            </a:r>
          </a:p>
          <a:p>
            <a:pPr algn="l">
              <a:defRPr sz="3000"/>
            </a:pPr>
            <a:r>
              <a:t>    regs-&gt;cs        = _cs;</a:t>
            </a:r>
          </a:p>
          <a:p>
            <a:pPr algn="l">
              <a:defRPr sz="3000"/>
            </a:pPr>
            <a:r>
              <a:t>    regs-&gt;ss        = _ss;</a:t>
            </a:r>
          </a:p>
          <a:p>
            <a:pPr algn="l">
              <a:defRPr sz="3000"/>
            </a:pPr>
            <a:r>
              <a:t>    regs-&gt;flags        = X86_EFLAGS_IF;</a:t>
            </a:r>
          </a:p>
          <a:p>
            <a:pPr algn="l">
              <a:defRPr sz="3000"/>
            </a:pPr>
            <a:r>
              <a:t>    force_iret();</a:t>
            </a:r>
          </a:p>
          <a:p>
            <a:pPr algn="l">
              <a:defRPr sz="3000"/>
            </a:pPr>
            <a:r>
              <a:t>}</a:t>
            </a:r>
          </a:p>
          <a:p>
            <a:pPr algn="l">
              <a:defRPr sz="3000"/>
            </a:pPr>
            <a:r>
              <a:t>void</a:t>
            </a:r>
          </a:p>
          <a:p>
            <a:pPr algn="l">
              <a:defRPr sz="3000"/>
            </a:pPr>
            <a:r>
              <a:t>start_thread(struct pt_regs *regs, unsigned long new_ip, unsigned long new_sp)</a:t>
            </a:r>
          </a:p>
          <a:p>
            <a:pPr algn="l">
              <a:defRPr sz="3000"/>
            </a:pPr>
            <a:r>
              <a:t>{</a:t>
            </a:r>
          </a:p>
          <a:p>
            <a:pPr algn="l">
              <a:defRPr sz="3000"/>
            </a:pPr>
            <a:r>
              <a:t>    start_thread_common(regs, new_ip, new_sp,</a:t>
            </a:r>
          </a:p>
          <a:p>
            <a:pPr algn="l">
              <a:defRPr sz="3000"/>
            </a:pPr>
            <a:r>
              <a:t>                __USER_CS, __USER_DS, 0);</a:t>
            </a:r>
          </a:p>
          <a:p>
            <a:pPr algn="l">
              <a:defRPr sz="3000"/>
            </a:pPr>
            <a:r>
              <a:t>}</a:t>
            </a:r>
          </a:p>
          <a:p>
            <a:pPr algn="l">
              <a:defRPr sz="3000"/>
            </a:pPr>
            <a:r>
              <a:t>EXPORT_SYMBOL_GPL(start_thread);</a:t>
            </a:r>
          </a:p>
        </p:txBody>
      </p:sp>
      <p:sp>
        <p:nvSpPr>
          <p:cNvPr id="238" name="Shape 238"/>
          <p:cNvSpPr/>
          <p:nvPr/>
        </p:nvSpPr>
        <p:spPr>
          <a:xfrm>
            <a:off x="11870496" y="3506662"/>
            <a:ext cx="11191991" cy="3657601"/>
          </a:xfrm>
          <a:prstGeom prst="rect">
            <a:avLst/>
          </a:prstGeom>
          <a:ln w="12700">
            <a:miter lim="400000"/>
          </a:ln>
        </p:spPr>
        <p:txBody>
          <a:bodyPr lIns="50800" tIns="50800" rIns="50800" bIns="50800" anchor="ctr">
            <a:spAutoFit/>
          </a:bodyPr>
          <a:lstStyle/>
          <a:p>
            <a:r>
              <a:t>可以看到start_thread修改了内核堆栈的底部，即中断关键上下文的CPU状态信息，使得execve系统调用返回到用户态时能够从新的程序入口开始执行。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Shape 236"/>
          <p:cNvSpPr/>
          <p:nvPr>
            <p:ph type="title"/>
          </p:nvPr>
        </p:nvSpPr>
        <p:spPr>
          <a:prstGeom prst="rect">
            <a:avLst/>
          </a:prstGeom>
        </p:spPr>
        <p:txBody>
          <a:bodyPr/>
          <a:lstStyle>
            <a:lvl1pPr algn="r"/>
          </a:lstStyle>
          <a:p>
            <a:pPr algn="ctr"/>
            <a:r>
              <a:rPr lang="en-US"/>
              <a:t>ARM64 </a:t>
            </a:r>
            <a:r>
              <a:t>start_thread</a:t>
            </a:r>
          </a:p>
        </p:txBody>
      </p:sp>
      <p:sp>
        <p:nvSpPr>
          <p:cNvPr id="237" name="Shape 237"/>
          <p:cNvSpPr/>
          <p:nvPr/>
        </p:nvSpPr>
        <p:spPr>
          <a:xfrm>
            <a:off x="742856" y="3041650"/>
            <a:ext cx="13261975" cy="9796780"/>
          </a:xfrm>
          <a:prstGeom prst="rect">
            <a:avLst/>
          </a:prstGeom>
          <a:ln w="12700">
            <a:miter lim="400000"/>
          </a:ln>
        </p:spPr>
        <p:txBody>
          <a:bodyPr wrap="none" lIns="50800" tIns="50800" rIns="50800" bIns="50800" anchor="ctr">
            <a:spAutoFit/>
          </a:bodyPr>
          <a:lstStyle/>
          <a:p>
            <a:pPr algn="l">
              <a:defRPr sz="3000"/>
            </a:pPr>
            <a:r>
              <a:t>static inline void start_thread_common(struct pt_regs *regs, unsigned long pc)</a:t>
            </a:r>
          </a:p>
          <a:p>
            <a:pPr algn="l">
              <a:defRPr sz="3000"/>
            </a:pPr>
            <a:r>
              <a:t>{</a:t>
            </a:r>
          </a:p>
          <a:p>
            <a:pPr algn="l">
              <a:defRPr sz="3000"/>
            </a:pPr>
            <a:r>
              <a:t>    memset(regs, 0, sizeof(*regs));</a:t>
            </a:r>
          </a:p>
          <a:p>
            <a:pPr algn="l">
              <a:defRPr sz="3000"/>
            </a:pPr>
            <a:r>
              <a:t>    forget_syscall(regs);</a:t>
            </a:r>
          </a:p>
          <a:p>
            <a:pPr algn="l">
              <a:defRPr sz="3000"/>
            </a:pPr>
            <a:r>
              <a:t>    regs-&gt;pc = pc;</a:t>
            </a:r>
          </a:p>
          <a:p>
            <a:pPr algn="l">
              <a:defRPr sz="3000"/>
            </a:pPr>
          </a:p>
          <a:p>
            <a:pPr algn="l">
              <a:defRPr sz="3000"/>
            </a:pPr>
            <a:r>
              <a:t>    if (system_uses_irq_prio_masking())</a:t>
            </a:r>
          </a:p>
          <a:p>
            <a:pPr algn="l">
              <a:defRPr sz="3000"/>
            </a:pPr>
            <a:r>
              <a:t>        regs-&gt;pmr_save = GIC_PRIO_IRQON;</a:t>
            </a:r>
          </a:p>
          <a:p>
            <a:pPr algn="l">
              <a:defRPr sz="3000"/>
            </a:pPr>
            <a:r>
              <a:t>}</a:t>
            </a:r>
          </a:p>
          <a:p>
            <a:pPr algn="l">
              <a:defRPr sz="3000"/>
            </a:pPr>
            <a:r>
              <a:t>...</a:t>
            </a:r>
          </a:p>
          <a:p>
            <a:pPr algn="l">
              <a:defRPr sz="3000"/>
            </a:pPr>
            <a:r>
              <a:t>static inline void start_thread(struct pt_regs *regs, unsigned long pc,</a:t>
            </a:r>
          </a:p>
          <a:p>
            <a:pPr algn="l">
              <a:defRPr sz="3000"/>
            </a:pPr>
            <a:r>
              <a:t>                unsigned long sp)</a:t>
            </a:r>
          </a:p>
          <a:p>
            <a:pPr algn="l">
              <a:defRPr sz="3000"/>
            </a:pPr>
            <a:r>
              <a:t>{</a:t>
            </a:r>
          </a:p>
          <a:p>
            <a:pPr algn="l">
              <a:defRPr sz="3000"/>
            </a:pPr>
            <a:r>
              <a:t>    start_thread_common(regs, pc);</a:t>
            </a:r>
          </a:p>
          <a:p>
            <a:pPr algn="l">
              <a:defRPr sz="3000"/>
            </a:pPr>
            <a:r>
              <a:t>    regs-&gt;pstate = PSR_MODE_EL0t;</a:t>
            </a:r>
          </a:p>
          <a:p>
            <a:pPr algn="l">
              <a:defRPr sz="3000"/>
            </a:pPr>
          </a:p>
          <a:p>
            <a:pPr algn="l">
              <a:defRPr sz="3000"/>
            </a:pPr>
            <a:r>
              <a:t>    if (arm64_get_ssbd_state() != ARM64_SSBD_FORCE_ENABLE)</a:t>
            </a:r>
          </a:p>
          <a:p>
            <a:pPr algn="l">
              <a:defRPr sz="3000"/>
            </a:pPr>
            <a:r>
              <a:t>        set_ssbs_bit(regs);</a:t>
            </a:r>
          </a:p>
          <a:p>
            <a:pPr algn="l">
              <a:defRPr sz="3000"/>
            </a:pPr>
          </a:p>
          <a:p>
            <a:pPr algn="l">
              <a:defRPr sz="3000"/>
            </a:pPr>
            <a:r>
              <a:t>    regs-&gt;sp = sp;</a:t>
            </a:r>
          </a:p>
          <a:p>
            <a:pPr algn="l">
              <a:defRPr sz="3000"/>
            </a:pPr>
            <a:r>
              <a:t>}</a:t>
            </a:r>
          </a:p>
        </p:txBody>
      </p:sp>
      <p:sp>
        <p:nvSpPr>
          <p:cNvPr id="238" name="Shape 238"/>
          <p:cNvSpPr/>
          <p:nvPr/>
        </p:nvSpPr>
        <p:spPr>
          <a:xfrm>
            <a:off x="11870496" y="3506662"/>
            <a:ext cx="11191991" cy="3657601"/>
          </a:xfrm>
          <a:prstGeom prst="rect">
            <a:avLst/>
          </a:prstGeom>
          <a:ln w="12700">
            <a:miter lim="400000"/>
          </a:ln>
        </p:spPr>
        <p:txBody>
          <a:bodyPr lIns="50800" tIns="50800" rIns="50800" bIns="50800" anchor="ctr">
            <a:spAutoFit/>
          </a:bodyPr>
          <a:lstStyle/>
          <a:p>
            <a:r>
              <a:t>可以看到start_thread修改了内核堆栈的底部，即中断关键上下文的CPU状态信息，使得execve系统调用返回到用户态时能够从新的程序入口开始执行。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Shape 240"/>
          <p:cNvSpPr/>
          <p:nvPr>
            <p:ph type="title"/>
          </p:nvPr>
        </p:nvSpPr>
        <p:spPr>
          <a:prstGeom prst="rect">
            <a:avLst/>
          </a:prstGeom>
        </p:spPr>
        <p:txBody>
          <a:bodyPr/>
          <a:lstStyle/>
          <a:p>
            <a:r>
              <a:t>系统调用、fork和execve</a:t>
            </a:r>
          </a:p>
        </p:txBody>
      </p:sp>
      <p:sp>
        <p:nvSpPr>
          <p:cNvPr id="241" name="Shape 241"/>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42" name="Shape 242"/>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3" name="Shape 243"/>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endParaRPr lang="en-US"/>
          </a:p>
          <a:p>
            <a:pPr algn="l">
              <a:defRPr sz="3000">
                <a:solidFill>
                  <a:srgbClr val="FFFFFF"/>
                </a:solidFill>
              </a:defRPr>
            </a:pPr>
            <a:r>
              <a:t>…</a:t>
            </a:r>
          </a:p>
        </p:txBody>
      </p:sp>
      <p:sp>
        <p:nvSpPr>
          <p:cNvPr id="244" name="Shape 244"/>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5" name="Shape 245"/>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46" name="Shape 246"/>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7" name="Shape 247"/>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48" name="Shape 248"/>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9" name="Shape 249"/>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50" name="Shape 250"/>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1" name="Shape 251"/>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2" name="Shape 252"/>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53" name="Shape 253"/>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54" name="Shape 254"/>
          <p:cNvSpPr/>
          <p:nvPr/>
        </p:nvSpPr>
        <p:spPr>
          <a:xfrm>
            <a:off x="18694182" y="4704713"/>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55" name="Shape 255"/>
          <p:cNvSpPr/>
          <p:nvPr/>
        </p:nvSpPr>
        <p:spPr>
          <a:xfrm>
            <a:off x="19052235" y="6402213"/>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a:t>
            </a:r>
          </a:p>
          <a:p>
            <a:pPr algn="l">
              <a:defRPr sz="3000">
                <a:solidFill>
                  <a:srgbClr val="FFFFFF"/>
                </a:solidFill>
              </a:defRPr>
            </a:pPr>
            <a:r>
              <a:t>…</a:t>
            </a:r>
          </a:p>
        </p:txBody>
      </p:sp>
      <p:sp>
        <p:nvSpPr>
          <p:cNvPr id="256" name="Shape 256"/>
          <p:cNvSpPr/>
          <p:nvPr/>
        </p:nvSpPr>
        <p:spPr>
          <a:xfrm flipV="1">
            <a:off x="20160654" y="5205049"/>
            <a:ext cx="2428482" cy="185069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7" name="Shape 257"/>
          <p:cNvSpPr/>
          <p:nvPr/>
        </p:nvSpPr>
        <p:spPr>
          <a:xfrm flipH="1" flipV="1">
            <a:off x="19945501" y="7453220"/>
            <a:ext cx="2804904" cy="1446260"/>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8" name="Shape 258"/>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59" name="Shape 259"/>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0" name="Shape 260"/>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61" name="Shape 261"/>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62" name="Shape 262"/>
          <p:cNvSpPr/>
          <p:nvPr/>
        </p:nvSpPr>
        <p:spPr>
          <a:xfrm>
            <a:off x="22327852" y="6707013"/>
            <a:ext cx="749301" cy="863601"/>
          </a:xfrm>
          <a:prstGeom prst="rect">
            <a:avLst/>
          </a:prstGeom>
          <a:ln w="12700">
            <a:miter lim="400000"/>
          </a:ln>
        </p:spPr>
        <p:txBody>
          <a:bodyPr wrap="none" lIns="50800" tIns="50800" rIns="50800" bIns="50800" anchor="ctr">
            <a:spAutoFit/>
          </a:bodyPr>
          <a:lstStyle/>
          <a:p>
            <a:r>
              <a:t>…</a:t>
            </a:r>
          </a:p>
        </p:txBody>
      </p:sp>
      <p:sp>
        <p:nvSpPr>
          <p:cNvPr id="263" name="Shape 263"/>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4" name="Shape 264"/>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65" name="Shape 265"/>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266" name="Shape 266"/>
          <p:cNvSpPr/>
          <p:nvPr/>
        </p:nvSpPr>
        <p:spPr>
          <a:xfrm>
            <a:off x="4836031"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67" name="Shape 267"/>
          <p:cNvSpPr/>
          <p:nvPr/>
        </p:nvSpPr>
        <p:spPr>
          <a:xfrm>
            <a:off x="16110363"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68" name="Shape 268"/>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269" name="Shape 269"/>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title"/>
          </p:nvPr>
        </p:nvSpPr>
        <p:spPr>
          <a:prstGeom prst="rect">
            <a:avLst/>
          </a:prstGeom>
        </p:spPr>
        <p:txBody>
          <a:bodyPr/>
          <a:lstStyle/>
          <a:p>
            <a:r>
              <a:t>系统调用、fork和execve</a:t>
            </a:r>
          </a:p>
        </p:txBody>
      </p:sp>
      <p:sp>
        <p:nvSpPr>
          <p:cNvPr id="272" name="Shape 272"/>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273" name="Shape 273"/>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74" name="Shape 274"/>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endParaRPr lang="en-US"/>
          </a:p>
          <a:p>
            <a:pPr algn="l">
              <a:defRPr sz="3000">
                <a:solidFill>
                  <a:srgbClr val="FFFFFF"/>
                </a:solidFill>
              </a:defRPr>
            </a:pPr>
            <a:r>
              <a:t>…</a:t>
            </a:r>
          </a:p>
        </p:txBody>
      </p:sp>
      <p:sp>
        <p:nvSpPr>
          <p:cNvPr id="275" name="Shape 275"/>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76" name="Shape 276"/>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277" name="Shape 277"/>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8" name="Shape 278"/>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79" name="Shape 279"/>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80" name="Shape 280"/>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281" name="Shape 281"/>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2" name="Shape 282"/>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3" name="Shape 283"/>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284" name="Shape 284"/>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85" name="Shape 285"/>
          <p:cNvSpPr/>
          <p:nvPr/>
        </p:nvSpPr>
        <p:spPr>
          <a:xfrm>
            <a:off x="18694182" y="4704713"/>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286" name="Shape 286"/>
          <p:cNvSpPr/>
          <p:nvPr/>
        </p:nvSpPr>
        <p:spPr>
          <a:xfrm>
            <a:off x="19052235" y="5525913"/>
            <a:ext cx="2455423" cy="3225801"/>
          </a:xfrm>
          <a:prstGeom prst="rect">
            <a:avLst/>
          </a:prstGeom>
          <a:ln w="12700">
            <a:miter lim="400000"/>
          </a:ln>
        </p:spPr>
        <p:txBody>
          <a:bodyPr lIns="50800" tIns="50800" rIns="50800" bIns="50800" anchor="ctr">
            <a:spAutoFit/>
          </a:bodyPr>
          <a:lstStyle/>
          <a:p>
            <a:pPr algn="l">
              <a:defRPr sz="3000">
                <a:solidFill>
                  <a:srgbClr val="FFFFFF"/>
                </a:solidFill>
              </a:defRPr>
            </a:pPr>
            <a:r>
              <a:t>创建了一个子进程，并设置子进程上下文环境，子进程的到执行时 </a:t>
            </a:r>
          </a:p>
          <a:p>
            <a:pPr algn="l">
              <a:defRPr sz="3000">
                <a:solidFill>
                  <a:srgbClr val="FFFFFF"/>
                </a:solidFill>
              </a:defRPr>
            </a:pPr>
            <a:r>
              <a:t>ret_from_fork</a:t>
            </a:r>
          </a:p>
        </p:txBody>
      </p:sp>
      <p:sp>
        <p:nvSpPr>
          <p:cNvPr id="287" name="Shape 287"/>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8" name="Shape 288"/>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89" name="Shape 289"/>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do_fork</a:t>
            </a:r>
          </a:p>
        </p:txBody>
      </p:sp>
      <p:sp>
        <p:nvSpPr>
          <p:cNvPr id="290" name="Shape 290"/>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291" name="Shape 291"/>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2" name="Shape 292"/>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293" name="Shape 293"/>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294" name="Shape 294"/>
          <p:cNvSpPr/>
          <p:nvPr/>
        </p:nvSpPr>
        <p:spPr>
          <a:xfrm>
            <a:off x="4836031"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95" name="Shape 295"/>
          <p:cNvSpPr/>
          <p:nvPr/>
        </p:nvSpPr>
        <p:spPr>
          <a:xfrm>
            <a:off x="16110363" y="10316032"/>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296" name="Shape 296"/>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297" name="Shape 297"/>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pic>
        <p:nvPicPr>
          <p:cNvPr id="298" name="图片 297"/>
          <p:cNvPicPr/>
          <p:nvPr/>
        </p:nvPicPr>
        <p:blipFill>
          <a:blip r:embed="rId2"/>
          <a:stretch>
            <a:fillRect/>
          </a:stretch>
        </p:blipFill>
        <p:spPr>
          <a:xfrm rot="12860601">
            <a:off x="16832456" y="7537930"/>
            <a:ext cx="2391434" cy="352235"/>
          </a:xfrm>
          <a:prstGeom prst="rect">
            <a:avLst/>
          </a:prstGeom>
        </p:spPr>
      </p:pic>
      <p:pic>
        <p:nvPicPr>
          <p:cNvPr id="300" name="图片 299"/>
          <p:cNvPicPr/>
          <p:nvPr/>
        </p:nvPicPr>
        <p:blipFill>
          <a:blip r:embed="rId3"/>
          <a:stretch>
            <a:fillRect/>
          </a:stretch>
        </p:blipFill>
        <p:spPr>
          <a:xfrm rot="11936578">
            <a:off x="10342344" y="8242171"/>
            <a:ext cx="4228309" cy="352234"/>
          </a:xfrm>
          <a:prstGeom prst="rect">
            <a:avLst/>
          </a:prstGeom>
        </p:spPr>
      </p:pic>
      <p:sp>
        <p:nvSpPr>
          <p:cNvPr id="302" name="Shape 302"/>
          <p:cNvSpPr/>
          <p:nvPr/>
        </p:nvSpPr>
        <p:spPr>
          <a:xfrm>
            <a:off x="15157863" y="11331687"/>
            <a:ext cx="7099301" cy="1879601"/>
          </a:xfrm>
          <a:prstGeom prst="rect">
            <a:avLst/>
          </a:prstGeom>
          <a:ln w="12700">
            <a:miter lim="400000"/>
          </a:ln>
        </p:spPr>
        <p:txBody>
          <a:bodyPr wrap="none" lIns="50800" tIns="50800" rIns="50800" bIns="50800" anchor="ctr">
            <a:spAutoFit/>
          </a:bodyPr>
          <a:lstStyle/>
          <a:p>
            <a:pPr>
              <a:defRPr>
                <a:solidFill>
                  <a:schemeClr val="accent5"/>
                </a:solidFill>
              </a:defRPr>
            </a:pPr>
            <a:r>
              <a:t>子进程起点的进程上下文</a:t>
            </a:r>
          </a:p>
          <a:p>
            <a:pPr>
              <a:defRPr>
                <a:solidFill>
                  <a:schemeClr val="accent5"/>
                </a:solidFill>
              </a:defRPr>
            </a:pPr>
            <a:r>
              <a:t>内核堆栈和thread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ELF 概述</a:t>
            </a:r>
          </a:p>
        </p:txBody>
      </p:sp>
      <p:sp>
        <p:nvSpPr>
          <p:cNvPr id="132" name="Shape 132"/>
          <p:cNvSpPr/>
          <p:nvPr>
            <p:ph type="body" idx="1"/>
          </p:nvPr>
        </p:nvSpPr>
        <p:spPr>
          <a:prstGeom prst="rect">
            <a:avLst/>
          </a:prstGeom>
        </p:spPr>
        <p:txBody>
          <a:bodyPr/>
          <a:lstStyle/>
          <a:p>
            <a:pPr marL="406400" indent="-406400" defTabSz="528320">
              <a:spcBef>
                <a:spcPts val="3700"/>
              </a:spcBef>
              <a:defRPr sz="3330"/>
            </a:pPr>
            <a:r>
              <a:t>ELF 文件的 3 种类型。以 ELF 格式为例，来看在可执行文件格式里的 3 种不同类型的目标文件。</a:t>
            </a:r>
          </a:p>
          <a:p>
            <a:pPr marL="406400" indent="-406400" defTabSz="528320">
              <a:spcBef>
                <a:spcPts val="3700"/>
              </a:spcBef>
              <a:defRPr sz="3330"/>
            </a:pPr>
            <a:r>
              <a:t>	•	可重定位文件：这种文件一般是中间文件，还需要继续处理。由编译器和汇编器创建，一个源代码文件会生成一个可重定位文件。文件中保存着代码和适当的数据，用来和其他的目标文件一起来创建一个可执行文件或者动态链接库文件。在编译 Linux 内核时可能会注意到，每个内核源代码.c 文件都会生成一个同名的.o 文件，该文件即为可重定位目标文件，最后所有.o 文件会链接为一个文件，即 Linux 内核。另外，静态链接库文件实际上就是可重定位文件的打包，也是可重定位文件，一般以.a作为文件名后缀。</a:t>
            </a:r>
          </a:p>
          <a:p>
            <a:pPr marL="406400" indent="-406400" defTabSz="528320">
              <a:spcBef>
                <a:spcPts val="3700"/>
              </a:spcBef>
              <a:defRPr sz="3330"/>
            </a:pPr>
            <a:r>
              <a:t>	•	可执行文件：一般由多个可重定位文件结合生成，是完成了所有重定位工作和符号解析的文件（动态链接库符号是在运行时解析的），文件中保存着一个用来执行的程序。重定位和符号解析会在链接部分详细介绍。</a:t>
            </a:r>
          </a:p>
          <a:p>
            <a:pPr marL="406400" indent="-406400" defTabSz="528320">
              <a:spcBef>
                <a:spcPts val="3700"/>
              </a:spcBef>
              <a:defRPr sz="3330"/>
            </a:pPr>
            <a:r>
              <a:t>	•	动态链接库文件：也称为共享目标文件，是已经经过链接处理可以直接加载运行的库文件，是可以被可执行文件或其他动态链接库文件加载使用的库文件，例如标准 C 的库文件 libc.so。可以简单理解为没有主函数 main 的“可执行”文件，只有一堆函数可供其他程序调用。Linux 下动态链接库文件文件名后缀为.so 的文件，so 代表 shared object。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Shape 304"/>
          <p:cNvSpPr/>
          <p:nvPr>
            <p:ph type="title"/>
          </p:nvPr>
        </p:nvSpPr>
        <p:spPr>
          <a:prstGeom prst="rect">
            <a:avLst/>
          </a:prstGeom>
        </p:spPr>
        <p:txBody>
          <a:bodyPr/>
          <a:lstStyle/>
          <a:p>
            <a:r>
              <a:t>系统调用、fork和execve</a:t>
            </a:r>
          </a:p>
        </p:txBody>
      </p:sp>
      <p:sp>
        <p:nvSpPr>
          <p:cNvPr id="305" name="Shape 305"/>
          <p:cNvSpPr/>
          <p:nvPr/>
        </p:nvSpPr>
        <p:spPr>
          <a:xfrm flipH="1">
            <a:off x="12899299" y="2918163"/>
            <a:ext cx="1" cy="9860874"/>
          </a:xfrm>
          <a:prstGeom prst="line">
            <a:avLst/>
          </a:prstGeom>
          <a:ln w="38100" cap="rnd">
            <a:solidFill>
              <a:srgbClr val="000000"/>
            </a:solidFill>
            <a:custDash>
              <a:ds d="100000" sp="200000"/>
            </a:custDash>
            <a:miter lim="400000"/>
          </a:ln>
        </p:spPr>
        <p:txBody>
          <a:bodyPr lIns="50800" tIns="50800" rIns="50800" bIns="50800" anchor="ctr"/>
          <a:lstStyle/>
          <a:p>
            <a:pPr>
              <a:defRPr sz="3200"/>
            </a:pPr>
          </a:p>
        </p:txBody>
      </p:sp>
      <p:sp>
        <p:nvSpPr>
          <p:cNvPr id="306" name="Shape 306"/>
          <p:cNvSpPr/>
          <p:nvPr/>
        </p:nvSpPr>
        <p:spPr>
          <a:xfrm>
            <a:off x="8446366"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07" name="Shape 307"/>
          <p:cNvSpPr/>
          <p:nvPr/>
        </p:nvSpPr>
        <p:spPr>
          <a:xfrm>
            <a:off x="8804419" y="6357837"/>
            <a:ext cx="2455423" cy="1486535"/>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int/syscall</a:t>
            </a:r>
            <a:r>
              <a:rPr lang="en-US"/>
              <a:t>/svc</a:t>
            </a:r>
            <a:endParaRPr lang="en-US"/>
          </a:p>
          <a:p>
            <a:pPr algn="l">
              <a:defRPr sz="3000">
                <a:solidFill>
                  <a:srgbClr val="FFFFFF"/>
                </a:solidFill>
              </a:defRPr>
            </a:pPr>
            <a:r>
              <a:t>…</a:t>
            </a:r>
          </a:p>
        </p:txBody>
      </p:sp>
      <p:sp>
        <p:nvSpPr>
          <p:cNvPr id="308" name="Shape 308"/>
          <p:cNvSpPr/>
          <p:nvPr/>
        </p:nvSpPr>
        <p:spPr>
          <a:xfrm>
            <a:off x="14404427" y="4667003"/>
            <a:ext cx="2831845" cy="4868203"/>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09" name="Shape 309"/>
          <p:cNvSpPr/>
          <p:nvPr/>
        </p:nvSpPr>
        <p:spPr>
          <a:xfrm>
            <a:off x="14582500" y="4787900"/>
            <a:ext cx="2455423" cy="4140201"/>
          </a:xfrm>
          <a:prstGeom prst="rect">
            <a:avLst/>
          </a:prstGeom>
          <a:ln w="12700">
            <a:miter lim="400000"/>
          </a:ln>
        </p:spPr>
        <p:txBody>
          <a:bodyPr lIns="50800" tIns="50800" rIns="50800" bIns="50800" anchor="ctr">
            <a:spAutoFit/>
          </a:bodyPr>
          <a:lstStyle/>
          <a:p>
            <a:pPr algn="l">
              <a:defRPr sz="3000">
                <a:solidFill>
                  <a:srgbClr val="FFFFFF"/>
                </a:solidFill>
              </a:defRPr>
            </a:pPr>
            <a:r>
              <a:t>系统调用入口</a:t>
            </a:r>
          </a:p>
          <a:p>
            <a:pPr algn="l">
              <a:defRPr sz="3000">
                <a:solidFill>
                  <a:srgbClr val="FFFFFF"/>
                </a:solidFill>
              </a:defRPr>
            </a:pPr>
            <a:r>
              <a:t>保存现场</a:t>
            </a:r>
          </a:p>
          <a:p>
            <a:pPr algn="l">
              <a:defRPr sz="3000">
                <a:solidFill>
                  <a:srgbClr val="FFFFFF"/>
                </a:solidFill>
              </a:defRPr>
            </a:pPr>
          </a:p>
          <a:p>
            <a:pPr algn="l">
              <a:defRPr sz="3000">
                <a:solidFill>
                  <a:srgbClr val="FFFFFF"/>
                </a:solidFill>
              </a:defRPr>
            </a:pPr>
            <a:r>
              <a:t>系统调用处理</a:t>
            </a:r>
          </a:p>
          <a:p>
            <a:pPr algn="l">
              <a:defRPr sz="3000">
                <a:solidFill>
                  <a:srgbClr val="FFFFFF"/>
                </a:solidFill>
              </a:defRPr>
            </a:pPr>
          </a:p>
          <a:p>
            <a:pPr algn="l">
              <a:defRPr sz="3000">
                <a:solidFill>
                  <a:srgbClr val="FFFFFF"/>
                </a:solidFill>
              </a:defRPr>
            </a:pPr>
            <a:r>
              <a:t>进程调度时机</a:t>
            </a:r>
          </a:p>
          <a:p>
            <a:pPr algn="l">
              <a:defRPr sz="3000">
                <a:solidFill>
                  <a:srgbClr val="FFFFFF"/>
                </a:solidFill>
              </a:defRPr>
            </a:pPr>
            <a:r>
              <a:t>恢复现场</a:t>
            </a:r>
          </a:p>
          <a:p>
            <a:pPr algn="l">
              <a:defRPr sz="3000">
                <a:solidFill>
                  <a:srgbClr val="FFFFFF"/>
                </a:solidFill>
              </a:defRPr>
            </a:pPr>
            <a:r>
              <a:t>iret/sysret</a:t>
            </a:r>
          </a:p>
        </p:txBody>
      </p:sp>
      <p:sp>
        <p:nvSpPr>
          <p:cNvPr id="310" name="Shape 310"/>
          <p:cNvSpPr/>
          <p:nvPr/>
        </p:nvSpPr>
        <p:spPr>
          <a:xfrm flipV="1">
            <a:off x="10863997" y="5059119"/>
            <a:ext cx="3413126" cy="195891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1" name="Shape 311"/>
          <p:cNvSpPr/>
          <p:nvPr/>
        </p:nvSpPr>
        <p:spPr>
          <a:xfrm flipH="1" flipV="1">
            <a:off x="10655871" y="7566243"/>
            <a:ext cx="3775498" cy="124943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2" name="Shape 312"/>
          <p:cNvSpPr/>
          <p:nvPr/>
        </p:nvSpPr>
        <p:spPr>
          <a:xfrm>
            <a:off x="4173950" y="4645579"/>
            <a:ext cx="2831845"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3" name="Shape 313"/>
          <p:cNvSpPr/>
          <p:nvPr/>
        </p:nvSpPr>
        <p:spPr>
          <a:xfrm>
            <a:off x="4532002" y="6343080"/>
            <a:ext cx="2455423" cy="1473201"/>
          </a:xfrm>
          <a:prstGeom prst="rect">
            <a:avLst/>
          </a:prstGeom>
          <a:ln w="12700">
            <a:miter lim="400000"/>
          </a:ln>
        </p:spPr>
        <p:txBody>
          <a:bodyPr lIns="50800" tIns="50800" rIns="50800" bIns="50800" anchor="ctr">
            <a:spAutoFit/>
          </a:bodyPr>
          <a:lstStyle/>
          <a:p>
            <a:pPr algn="l">
              <a:defRPr sz="3000">
                <a:solidFill>
                  <a:srgbClr val="FFFFFF"/>
                </a:solidFill>
              </a:defRPr>
            </a:pPr>
            <a:r>
              <a:t>…</a:t>
            </a:r>
          </a:p>
          <a:p>
            <a:pPr algn="l">
              <a:defRPr sz="3000">
                <a:solidFill>
                  <a:srgbClr val="FFFFFF"/>
                </a:solidFill>
              </a:defRPr>
            </a:pPr>
            <a:r>
              <a:t>call function</a:t>
            </a:r>
          </a:p>
          <a:p>
            <a:pPr algn="l">
              <a:defRPr sz="3000">
                <a:solidFill>
                  <a:srgbClr val="FFFFFF"/>
                </a:solidFill>
              </a:defRPr>
            </a:pPr>
            <a:r>
              <a:t>…</a:t>
            </a:r>
          </a:p>
        </p:txBody>
      </p:sp>
      <p:sp>
        <p:nvSpPr>
          <p:cNvPr id="314" name="Shape 314"/>
          <p:cNvSpPr/>
          <p:nvPr/>
        </p:nvSpPr>
        <p:spPr>
          <a:xfrm flipV="1">
            <a:off x="6591581" y="5080544"/>
            <a:ext cx="1710144" cy="191606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5" name="Shape 315"/>
          <p:cNvSpPr/>
          <p:nvPr/>
        </p:nvSpPr>
        <p:spPr>
          <a:xfrm flipH="1" flipV="1">
            <a:off x="6383454" y="7544818"/>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16" name="Shape 316"/>
          <p:cNvSpPr/>
          <p:nvPr/>
        </p:nvSpPr>
        <p:spPr>
          <a:xfrm>
            <a:off x="8634577" y="4826317"/>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function</a:t>
            </a:r>
          </a:p>
        </p:txBody>
      </p:sp>
      <p:sp>
        <p:nvSpPr>
          <p:cNvPr id="317" name="Shape 317"/>
          <p:cNvSpPr/>
          <p:nvPr/>
        </p:nvSpPr>
        <p:spPr>
          <a:xfrm>
            <a:off x="8634577" y="8865590"/>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318" name="Shape 318"/>
          <p:cNvSpPr/>
          <p:nvPr/>
        </p:nvSpPr>
        <p:spPr>
          <a:xfrm>
            <a:off x="18694182" y="4704713"/>
            <a:ext cx="3435431" cy="4868202"/>
          </a:xfrm>
          <a:prstGeom prst="rect">
            <a:avLst/>
          </a:prstGeom>
          <a:blipFill>
            <a:blip r:embed="rId1"/>
          </a:blipFill>
          <a:ln w="12700">
            <a:miter lim="400000"/>
          </a:ln>
          <a:effectLst>
            <a:outerShdw blurRad="50800" dist="12700" rotWithShape="0">
              <a:srgbClr val="000000">
                <a:alpha val="50000"/>
              </a:srgbClr>
            </a:outerShdw>
          </a:effectLst>
        </p:spPr>
        <p:txBody>
          <a:bodyPr lIns="50800" tIns="50800" rIns="50800" bIns="50800" anchor="ctr"/>
          <a:lstStyle/>
          <a:p>
            <a:pPr>
              <a:defRPr sz="3200">
                <a:solidFill>
                  <a:srgbClr val="FFFFFF"/>
                </a:solidFill>
              </a:defRPr>
            </a:pPr>
          </a:p>
        </p:txBody>
      </p:sp>
      <p:sp>
        <p:nvSpPr>
          <p:cNvPr id="319" name="Shape 319"/>
          <p:cNvSpPr/>
          <p:nvPr/>
        </p:nvSpPr>
        <p:spPr>
          <a:xfrm>
            <a:off x="18767246" y="6326013"/>
            <a:ext cx="3289301" cy="1625601"/>
          </a:xfrm>
          <a:prstGeom prst="rect">
            <a:avLst/>
          </a:prstGeom>
          <a:ln w="12700">
            <a:miter lim="400000"/>
          </a:ln>
        </p:spPr>
        <p:txBody>
          <a:bodyPr lIns="50800" tIns="50800" rIns="50800" bIns="50800" anchor="ctr">
            <a:spAutoFit/>
          </a:bodyPr>
          <a:lstStyle/>
          <a:p>
            <a:pPr algn="l">
              <a:defRPr sz="3000">
                <a:solidFill>
                  <a:srgbClr val="FFFFFF"/>
                </a:solidFill>
              </a:defRPr>
            </a:pPr>
            <a:r>
              <a:t>加载了可执行程序</a:t>
            </a:r>
          </a:p>
          <a:p>
            <a:pPr algn="l">
              <a:defRPr sz="3000">
                <a:solidFill>
                  <a:srgbClr val="FFFFFF"/>
                </a:solidFill>
              </a:defRPr>
            </a:pPr>
          </a:p>
          <a:p>
            <a:pPr algn="l">
              <a:defRPr sz="3000">
                <a:solidFill>
                  <a:srgbClr val="FFFFFF"/>
                </a:solidFill>
              </a:defRPr>
            </a:pPr>
            <a:r>
              <a:t>配置了中断下上文</a:t>
            </a:r>
          </a:p>
        </p:txBody>
      </p:sp>
      <p:sp>
        <p:nvSpPr>
          <p:cNvPr id="320" name="Shape 320"/>
          <p:cNvSpPr/>
          <p:nvPr/>
        </p:nvSpPr>
        <p:spPr>
          <a:xfrm flipV="1">
            <a:off x="17033631" y="5075242"/>
            <a:ext cx="1696094" cy="1258771"/>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1" name="Shape 321"/>
          <p:cNvSpPr/>
          <p:nvPr/>
        </p:nvSpPr>
        <p:spPr>
          <a:xfrm flipH="1" flipV="1">
            <a:off x="16818479" y="7048352"/>
            <a:ext cx="2072516" cy="2072517"/>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2" name="Shape 322"/>
          <p:cNvSpPr/>
          <p:nvPr/>
        </p:nvSpPr>
        <p:spPr>
          <a:xfrm>
            <a:off x="18882394" y="4864026"/>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do_execve</a:t>
            </a:r>
          </a:p>
        </p:txBody>
      </p:sp>
      <p:sp>
        <p:nvSpPr>
          <p:cNvPr id="323" name="Shape 323"/>
          <p:cNvSpPr/>
          <p:nvPr/>
        </p:nvSpPr>
        <p:spPr>
          <a:xfrm>
            <a:off x="18882394" y="8903299"/>
            <a:ext cx="2455423" cy="558801"/>
          </a:xfrm>
          <a:prstGeom prst="rect">
            <a:avLst/>
          </a:prstGeom>
          <a:ln w="12700">
            <a:miter lim="400000"/>
          </a:ln>
        </p:spPr>
        <p:txBody>
          <a:bodyPr lIns="50800" tIns="50800" rIns="50800" bIns="50800" anchor="ctr">
            <a:spAutoFit/>
          </a:bodyPr>
          <a:lstStyle>
            <a:lvl1pPr algn="l">
              <a:defRPr sz="3000">
                <a:solidFill>
                  <a:srgbClr val="FFFFFF"/>
                </a:solidFill>
              </a:defRPr>
            </a:lvl1pPr>
          </a:lstStyle>
          <a:p>
            <a:r>
              <a:t>ret</a:t>
            </a:r>
          </a:p>
        </p:txBody>
      </p:sp>
      <p:sp>
        <p:nvSpPr>
          <p:cNvPr id="324" name="Shape 324"/>
          <p:cNvSpPr/>
          <p:nvPr/>
        </p:nvSpPr>
        <p:spPr>
          <a:xfrm flipV="1">
            <a:off x="2319164" y="4864026"/>
            <a:ext cx="1710143" cy="2216212"/>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5" name="Shape 325"/>
          <p:cNvSpPr/>
          <p:nvPr/>
        </p:nvSpPr>
        <p:spPr>
          <a:xfrm flipH="1" flipV="1">
            <a:off x="2274845" y="7549680"/>
            <a:ext cx="2072516" cy="1797483"/>
          </a:xfrm>
          <a:prstGeom prst="line">
            <a:avLst/>
          </a:prstGeom>
          <a:ln w="38100" cap="rnd">
            <a:solidFill>
              <a:srgbClr val="000000"/>
            </a:solidFill>
            <a:custDash>
              <a:ds d="100000" sp="200000"/>
            </a:custDash>
            <a:miter lim="400000"/>
            <a:tailEnd type="triangle"/>
          </a:ln>
        </p:spPr>
        <p:txBody>
          <a:bodyPr lIns="50800" tIns="50800" rIns="50800" bIns="50800" anchor="ctr"/>
          <a:lstStyle/>
          <a:p>
            <a:pPr>
              <a:defRPr sz="3200"/>
            </a:pPr>
          </a:p>
        </p:txBody>
      </p:sp>
      <p:sp>
        <p:nvSpPr>
          <p:cNvPr id="326" name="Shape 326"/>
          <p:cNvSpPr/>
          <p:nvPr/>
        </p:nvSpPr>
        <p:spPr>
          <a:xfrm>
            <a:off x="1965707" y="6647880"/>
            <a:ext cx="749301" cy="863601"/>
          </a:xfrm>
          <a:prstGeom prst="rect">
            <a:avLst/>
          </a:prstGeom>
          <a:ln w="12700">
            <a:miter lim="400000"/>
          </a:ln>
        </p:spPr>
        <p:txBody>
          <a:bodyPr wrap="none" lIns="50800" tIns="50800" rIns="50800" bIns="50800" anchor="ctr">
            <a:spAutoFit/>
          </a:bodyPr>
          <a:lstStyle/>
          <a:p>
            <a:r>
              <a:t>…</a:t>
            </a:r>
          </a:p>
        </p:txBody>
      </p:sp>
      <p:sp>
        <p:nvSpPr>
          <p:cNvPr id="327" name="Shape 327"/>
          <p:cNvSpPr/>
          <p:nvPr/>
        </p:nvSpPr>
        <p:spPr>
          <a:xfrm>
            <a:off x="6790384" y="10512284"/>
            <a:ext cx="2006600" cy="870585"/>
          </a:xfrm>
          <a:prstGeom prst="rect">
            <a:avLst/>
          </a:prstGeom>
          <a:ln w="12700">
            <a:miter lim="400000"/>
          </a:ln>
        </p:spPr>
        <p:txBody>
          <a:bodyPr wrap="none" lIns="50800" tIns="50800" rIns="50800" bIns="50800" anchor="ctr">
            <a:spAutoFit/>
          </a:bodyPr>
          <a:lstStyle>
            <a:lvl1pPr>
              <a:defRPr>
                <a:solidFill>
                  <a:schemeClr val="accent5"/>
                </a:solidFill>
              </a:defRPr>
            </a:lvl1pPr>
          </a:lstStyle>
          <a:p>
            <a:r>
              <a:t>新程序</a:t>
            </a:r>
          </a:p>
        </p:txBody>
      </p:sp>
      <p:sp>
        <p:nvSpPr>
          <p:cNvPr id="328" name="Shape 328"/>
          <p:cNvSpPr/>
          <p:nvPr/>
        </p:nvSpPr>
        <p:spPr>
          <a:xfrm>
            <a:off x="15525334" y="9835208"/>
            <a:ext cx="5194301" cy="990601"/>
          </a:xfrm>
          <a:prstGeom prst="rect">
            <a:avLst/>
          </a:prstGeom>
          <a:ln w="12700">
            <a:miter lim="400000"/>
          </a:ln>
        </p:spPr>
        <p:txBody>
          <a:bodyPr wrap="none" lIns="50800" tIns="50800" rIns="50800" bIns="50800" anchor="ctr">
            <a:spAutoFit/>
          </a:bodyPr>
          <a:lstStyle/>
          <a:p>
            <a:r>
              <a:t>函数调用堆栈框架</a:t>
            </a:r>
          </a:p>
        </p:txBody>
      </p:sp>
      <p:sp>
        <p:nvSpPr>
          <p:cNvPr id="329" name="Shape 329"/>
          <p:cNvSpPr/>
          <p:nvPr/>
        </p:nvSpPr>
        <p:spPr>
          <a:xfrm>
            <a:off x="13545866" y="3256383"/>
            <a:ext cx="2019301" cy="990601"/>
          </a:xfrm>
          <a:prstGeom prst="rect">
            <a:avLst/>
          </a:prstGeom>
          <a:ln w="12700">
            <a:miter lim="400000"/>
          </a:ln>
        </p:spPr>
        <p:txBody>
          <a:bodyPr wrap="none" lIns="50800" tIns="50800" rIns="50800" bIns="50800" anchor="ctr">
            <a:spAutoFit/>
          </a:bodyPr>
          <a:lstStyle/>
          <a:p>
            <a:r>
              <a:t>内核态</a:t>
            </a:r>
          </a:p>
        </p:txBody>
      </p:sp>
      <p:sp>
        <p:nvSpPr>
          <p:cNvPr id="330" name="Shape 330"/>
          <p:cNvSpPr/>
          <p:nvPr/>
        </p:nvSpPr>
        <p:spPr>
          <a:xfrm>
            <a:off x="10233431" y="3256383"/>
            <a:ext cx="2019301" cy="990601"/>
          </a:xfrm>
          <a:prstGeom prst="rect">
            <a:avLst/>
          </a:prstGeom>
          <a:ln w="12700">
            <a:miter lim="400000"/>
          </a:ln>
        </p:spPr>
        <p:txBody>
          <a:bodyPr wrap="none" lIns="50800" tIns="50800" rIns="50800" bIns="50800" anchor="ctr">
            <a:spAutoFit/>
          </a:bodyPr>
          <a:lstStyle/>
          <a:p>
            <a:r>
              <a:t>用户态</a:t>
            </a:r>
          </a:p>
        </p:txBody>
      </p:sp>
      <p:pic>
        <p:nvPicPr>
          <p:cNvPr id="331" name="图片 330"/>
          <p:cNvPicPr/>
          <p:nvPr/>
        </p:nvPicPr>
        <p:blipFill>
          <a:blip r:embed="rId2"/>
          <a:stretch>
            <a:fillRect/>
          </a:stretch>
        </p:blipFill>
        <p:spPr>
          <a:xfrm rot="11232332">
            <a:off x="2851263" y="7918346"/>
            <a:ext cx="11590281" cy="352234"/>
          </a:xfrm>
          <a:prstGeom prst="rect">
            <a:avLst/>
          </a:prstGeom>
        </p:spPr>
      </p:pic>
      <p:sp>
        <p:nvSpPr>
          <p:cNvPr id="333" name="Shape 333"/>
          <p:cNvSpPr/>
          <p:nvPr/>
        </p:nvSpPr>
        <p:spPr>
          <a:xfrm>
            <a:off x="1366074" y="6643513"/>
            <a:ext cx="1384301" cy="990601"/>
          </a:xfrm>
          <a:prstGeom prst="rect">
            <a:avLst/>
          </a:prstGeom>
          <a:ln w="12700">
            <a:miter lim="400000"/>
          </a:ln>
        </p:spPr>
        <p:txBody>
          <a:bodyPr wrap="none" lIns="50800" tIns="50800" rIns="50800" bIns="50800" anchor="ctr">
            <a:spAutoFit/>
          </a:bodyPr>
          <a:lstStyle>
            <a:lvl1pPr>
              <a:defRPr>
                <a:solidFill>
                  <a:schemeClr val="accent5"/>
                </a:solidFill>
              </a:defRPr>
            </a:lvl1pPr>
          </a:lstStyle>
          <a:p>
            <a:r>
              <a:t>入口</a:t>
            </a:r>
          </a:p>
        </p:txBody>
      </p:sp>
      <p:sp>
        <p:nvSpPr>
          <p:cNvPr id="336" name="Shape 336"/>
          <p:cNvSpPr/>
          <p:nvPr/>
        </p:nvSpPr>
        <p:spPr>
          <a:xfrm>
            <a:off x="14255334" y="10963709"/>
            <a:ext cx="7734301" cy="1879601"/>
          </a:xfrm>
          <a:prstGeom prst="rect">
            <a:avLst/>
          </a:prstGeom>
          <a:ln w="12700">
            <a:miter lim="400000"/>
          </a:ln>
        </p:spPr>
        <p:txBody>
          <a:bodyPr wrap="none" lIns="50800" tIns="50800" rIns="50800" bIns="50800" anchor="ctr">
            <a:spAutoFit/>
          </a:bodyPr>
          <a:lstStyle/>
          <a:p>
            <a:pPr>
              <a:defRPr>
                <a:solidFill>
                  <a:schemeClr val="accent5"/>
                </a:solidFill>
              </a:defRPr>
            </a:pPr>
            <a:r>
              <a:t>当前系统调用的中断上下文</a:t>
            </a:r>
          </a:p>
          <a:p>
            <a:pPr>
              <a:defRPr>
                <a:solidFill>
                  <a:schemeClr val="accent5"/>
                </a:solidFill>
              </a:defRPr>
            </a:pPr>
            <a:r>
              <a:t>内核堆栈</a:t>
            </a:r>
          </a:p>
        </p:txBody>
      </p:sp>
      <p:pic>
        <p:nvPicPr>
          <p:cNvPr id="334" name="图片 333"/>
          <p:cNvPicPr/>
          <p:nvPr/>
        </p:nvPicPr>
        <p:blipFill>
          <a:blip r:embed="rId3"/>
          <a:stretch>
            <a:fillRect/>
          </a:stretch>
        </p:blipFill>
        <p:spPr>
          <a:xfrm>
            <a:off x="4173950" y="4556403"/>
            <a:ext cx="7239467" cy="582029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ELF 概述</a:t>
            </a:r>
          </a:p>
        </p:txBody>
      </p:sp>
      <p:sp>
        <p:nvSpPr>
          <p:cNvPr id="135" name="Shape 135"/>
          <p:cNvSpPr/>
          <p:nvPr>
            <p:ph type="body" idx="1"/>
          </p:nvPr>
        </p:nvSpPr>
        <p:spPr>
          <a:prstGeom prst="rect">
            <a:avLst/>
          </a:prstGeom>
        </p:spPr>
        <p:txBody>
          <a:bodyPr/>
          <a:lstStyle/>
          <a:p>
            <a:pPr marL="596900" indent="-596900" defTabSz="775970">
              <a:spcBef>
                <a:spcPts val="5500"/>
              </a:spcBef>
              <a:defRPr sz="4890"/>
            </a:pPr>
            <a:r>
              <a:t>ELF 文件的作用。ELF 文件参与程序的链接(构建一个可执行程序)和程序的执行(加载可执行程序)，所以可以从不同的角度来看待 ELF 格式的文件。</a:t>
            </a:r>
          </a:p>
          <a:p>
            <a:pPr marL="596900" indent="-596900" defTabSz="775970">
              <a:spcBef>
                <a:spcPts val="5500"/>
              </a:spcBef>
              <a:defRPr sz="4890"/>
            </a:pPr>
            <a:r>
              <a:t>	•	如果用于编译和链接(可重定位文件)，则编译器和链接器将把 ELF 文件看作节的集合，所有节由节头表描述，程序头表可选。</a:t>
            </a:r>
          </a:p>
          <a:p>
            <a:pPr marL="596900" indent="-596900" defTabSz="775970">
              <a:spcBef>
                <a:spcPts val="5500"/>
              </a:spcBef>
              <a:defRPr sz="4890"/>
            </a:pPr>
            <a:r>
              <a:t>	•	如果用于加载执行(可执行文件)，则加载器将把 ELF 文件看作程序头表描述的段的集合，一个段可能包含多个节和节头表可选。</a:t>
            </a:r>
          </a:p>
          <a:p>
            <a:pPr marL="596900" indent="-596900" defTabSz="775970">
              <a:spcBef>
                <a:spcPts val="5500"/>
              </a:spcBef>
              <a:defRPr sz="4890"/>
            </a:pPr>
            <a:r>
              <a:t>	•	如果是动态链接库文件，则两者都含有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ELF 格式简介</a:t>
            </a:r>
          </a:p>
        </p:txBody>
      </p:sp>
      <p:sp>
        <p:nvSpPr>
          <p:cNvPr id="138" name="Shape 138"/>
          <p:cNvSpPr/>
          <p:nvPr>
            <p:ph type="body" sz="quarter" idx="1"/>
          </p:nvPr>
        </p:nvSpPr>
        <p:spPr>
          <a:xfrm>
            <a:off x="1689100" y="3238500"/>
            <a:ext cx="7089611" cy="9207500"/>
          </a:xfrm>
          <a:prstGeom prst="rect">
            <a:avLst/>
          </a:prstGeom>
        </p:spPr>
        <p:txBody>
          <a:bodyPr/>
          <a:lstStyle/>
          <a:p>
            <a:pPr marL="476250" indent="-476250" defTabSz="619125">
              <a:spcBef>
                <a:spcPts val="4400"/>
              </a:spcBef>
              <a:defRPr sz="3900"/>
            </a:pPr>
            <a:r>
              <a:t>我们首先简要介绍 ELF 文件格式，帮助您形成整体了解，接着选择性地详细讲解细节，以便您更好地理解可执行文件中存储的内容，以及这些内容是如何被加载到内存中的。</a:t>
            </a:r>
          </a:p>
          <a:p>
            <a:pPr marL="476250" indent="-476250" defTabSz="619125">
              <a:spcBef>
                <a:spcPts val="4400"/>
              </a:spcBef>
              <a:defRPr sz="3900"/>
            </a:pPr>
            <a:r>
              <a:t>我们继续使用到如下的示例程序 hello.c</a:t>
            </a:r>
          </a:p>
          <a:p>
            <a:pPr marL="476250" indent="-476250" defTabSz="619125">
              <a:spcBef>
                <a:spcPts val="4400"/>
              </a:spcBef>
              <a:defRPr sz="3900"/>
            </a:pPr>
            <a:r>
              <a:t>您可使用如下指令将其编译为一个32位或64位静态链接的ELF可执行文件hello。</a:t>
            </a:r>
          </a:p>
        </p:txBody>
      </p:sp>
      <p:sp>
        <p:nvSpPr>
          <p:cNvPr id="139" name="Shape 139"/>
          <p:cNvSpPr/>
          <p:nvPr/>
        </p:nvSpPr>
        <p:spPr>
          <a:xfrm>
            <a:off x="10832101" y="3917950"/>
            <a:ext cx="11017251" cy="7848601"/>
          </a:xfrm>
          <a:prstGeom prst="rect">
            <a:avLst/>
          </a:prstGeom>
          <a:ln w="12700">
            <a:miter lim="400000"/>
          </a:ln>
        </p:spPr>
        <p:txBody>
          <a:bodyPr wrap="none" lIns="50800" tIns="50800" rIns="50800" bIns="50800" anchor="ctr">
            <a:spAutoFit/>
          </a:bodyPr>
          <a:lstStyle/>
          <a:p>
            <a:pPr algn="l"/>
            <a:r>
              <a:t>#include&lt;stdio.h&gt;</a:t>
            </a:r>
          </a:p>
          <a:p>
            <a:pPr algn="l"/>
            <a:r>
              <a:t>void main()</a:t>
            </a:r>
          </a:p>
          <a:p>
            <a:pPr algn="l"/>
            <a:r>
              <a:t>{</a:t>
            </a:r>
          </a:p>
          <a:p>
            <a:pPr algn="l"/>
            <a:r>
              <a:t>     printf("Hello world!\n");</a:t>
            </a:r>
          </a:p>
          <a:p>
            <a:pPr algn="l"/>
            <a:r>
              <a:t>}</a:t>
            </a:r>
          </a:p>
          <a:p>
            <a:pPr algn="l"/>
          </a:p>
          <a:p>
            <a:pPr algn="l"/>
            <a:r>
              <a:t>gcc -o hello hello.c -static</a:t>
            </a:r>
          </a:p>
          <a:p>
            <a:pPr algn="l"/>
            <a:r>
              <a:t># 64 位机器上编出 32 位代码需加-m32</a:t>
            </a:r>
          </a:p>
          <a:p>
            <a:pPr algn="l"/>
            <a:r>
              <a:t>sudo apt-get install gcc-multilib</a:t>
            </a:r>
          </a:p>
          <a:p>
            <a:pPr algn="l"/>
            <a:r>
              <a:t>gcc -o hello hello.c -static -m32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p:nvPr>
            <p:ph type="title"/>
          </p:nvPr>
        </p:nvSpPr>
        <p:spPr>
          <a:prstGeom prst="rect">
            <a:avLst/>
          </a:prstGeom>
        </p:spPr>
        <p:txBody>
          <a:bodyPr/>
          <a:lstStyle/>
          <a:p>
            <a:r>
              <a:t>ELF文件格式</a:t>
            </a:r>
          </a:p>
        </p:txBody>
      </p:sp>
      <p:sp>
        <p:nvSpPr>
          <p:cNvPr id="142" name="Shape 142"/>
          <p:cNvSpPr/>
          <p:nvPr>
            <p:ph type="body" sz="half" idx="1"/>
          </p:nvPr>
        </p:nvSpPr>
        <p:spPr>
          <a:xfrm>
            <a:off x="1689100" y="3238500"/>
            <a:ext cx="12122961" cy="9207500"/>
          </a:xfrm>
          <a:prstGeom prst="rect">
            <a:avLst/>
          </a:prstGeom>
        </p:spPr>
        <p:txBody>
          <a:bodyPr/>
          <a:lstStyle/>
          <a:p>
            <a:r>
              <a:t>ELF文件的索引表。ELF文件的主体是各种节，典型的如代码节.text，还有描述这些节属性的信息（Program header table和Section header table），以及ELF文件的整体描述信息（ELF header），整体如图所示。</a:t>
            </a:r>
          </a:p>
          <a:p>
            <a:r>
              <a:t>更详细的ELF文件格式介绍可以参见《庖丁解牛Linux内核分析》相关章节。</a:t>
            </a:r>
          </a:p>
        </p:txBody>
      </p:sp>
      <p:pic>
        <p:nvPicPr>
          <p:cNvPr id="143" name="pasted-image.png"/>
          <p:cNvPicPr>
            <a:picLocks noChangeAspect="1"/>
          </p:cNvPicPr>
          <p:nvPr/>
        </p:nvPicPr>
        <p:blipFill>
          <a:blip r:embed="rId1"/>
          <a:stretch>
            <a:fillRect/>
          </a:stretch>
        </p:blipFill>
        <p:spPr>
          <a:xfrm>
            <a:off x="14120206" y="3560674"/>
            <a:ext cx="9408896" cy="856315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p:nvPr>
            <p:ph type="title"/>
          </p:nvPr>
        </p:nvSpPr>
        <p:spPr>
          <a:prstGeom prst="rect">
            <a:avLst/>
          </a:prstGeom>
        </p:spPr>
        <p:txBody>
          <a:bodyPr/>
          <a:lstStyle/>
          <a:p>
            <a:r>
              <a:t>程序的编译过程</a:t>
            </a:r>
          </a:p>
        </p:txBody>
      </p:sp>
      <p:sp>
        <p:nvSpPr>
          <p:cNvPr id="146" name="Shape 146"/>
          <p:cNvSpPr/>
          <p:nvPr>
            <p:ph type="body" sz="half" idx="1"/>
          </p:nvPr>
        </p:nvSpPr>
        <p:spPr>
          <a:xfrm>
            <a:off x="1689100" y="3238500"/>
            <a:ext cx="9215550" cy="9207500"/>
          </a:xfrm>
          <a:prstGeom prst="rect">
            <a:avLst/>
          </a:prstGeom>
        </p:spPr>
        <p:txBody>
          <a:bodyPr/>
          <a:lstStyle/>
          <a:p>
            <a:r>
              <a:t>程序从源代码到可执行文件的编译步骤大致分为：预处理、编译、汇编、链接。以下示例继续使用hello.c，4步分别对应的指令如下。</a:t>
            </a:r>
          </a:p>
        </p:txBody>
      </p:sp>
      <p:sp>
        <p:nvSpPr>
          <p:cNvPr id="147" name="Shape 147"/>
          <p:cNvSpPr/>
          <p:nvPr/>
        </p:nvSpPr>
        <p:spPr>
          <a:xfrm>
            <a:off x="12818736" y="4676659"/>
            <a:ext cx="7452996" cy="6705601"/>
          </a:xfrm>
          <a:prstGeom prst="rect">
            <a:avLst/>
          </a:prstGeom>
          <a:ln w="12700">
            <a:miter lim="400000"/>
          </a:ln>
        </p:spPr>
        <p:txBody>
          <a:bodyPr wrap="none" lIns="50800" tIns="50800" rIns="50800" bIns="50800" anchor="ctr">
            <a:spAutoFit/>
          </a:bodyPr>
          <a:lstStyle/>
          <a:p>
            <a:pPr algn="l"/>
            <a:r>
              <a:t># 预处理</a:t>
            </a:r>
          </a:p>
          <a:p>
            <a:pPr algn="l"/>
            <a:r>
              <a:t>gcc -E hello.c -o hello.i</a:t>
            </a:r>
          </a:p>
          <a:p>
            <a:pPr algn="l"/>
            <a:r>
              <a:t># 编译</a:t>
            </a:r>
          </a:p>
          <a:p>
            <a:pPr algn="l"/>
            <a:r>
              <a:t>gcc -S hello.i -o hello.s</a:t>
            </a:r>
          </a:p>
          <a:p>
            <a:pPr algn="l"/>
            <a:r>
              <a:t># 汇编</a:t>
            </a:r>
          </a:p>
          <a:p>
            <a:pPr algn="l"/>
            <a:r>
              <a:t>gcc -c hello.s -o hello.o</a:t>
            </a:r>
          </a:p>
          <a:p>
            <a:pPr algn="l"/>
            <a:r>
              <a:t># 链接，-static为静态链接</a:t>
            </a:r>
          </a:p>
          <a:p>
            <a:pPr algn="l"/>
            <a:r>
              <a:t>gcc hello.o -o hello -static</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lvl1pPr defTabSz="586105">
              <a:defRPr sz="7950"/>
            </a:lvl1pPr>
          </a:lstStyle>
          <a:p>
            <a:r>
              <a:t>汇编后形成的.o格式的文件已经是ELF格式文件</a:t>
            </a:r>
          </a:p>
        </p:txBody>
      </p:sp>
      <p:sp>
        <p:nvSpPr>
          <p:cNvPr id="150" name="Shape 150"/>
          <p:cNvSpPr/>
          <p:nvPr>
            <p:ph type="body" idx="1"/>
          </p:nvPr>
        </p:nvSpPr>
        <p:spPr>
          <a:prstGeom prst="rect">
            <a:avLst/>
          </a:prstGeom>
        </p:spPr>
        <p:txBody>
          <a:bodyPr/>
          <a:lstStyle/>
          <a:p>
            <a:pPr marL="431800" indent="-431800" defTabSz="561340">
              <a:spcBef>
                <a:spcPts val="4000"/>
              </a:spcBef>
              <a:defRPr sz="3535"/>
            </a:pPr>
            <a:r>
              <a:t>汇编后形成的.o格式的文件已经是ELF格式文件了。程序编译后生成的目标文件至少含有3个节区（Section），分别为.text、.data和.bss。在此为兼顾传统的名称，后面也称其为段。但要注意在ELF格式中Section与Segment是不同的。</a:t>
            </a:r>
          </a:p>
          <a:p>
            <a:pPr marL="431800" indent="-431800" defTabSz="561340">
              <a:spcBef>
                <a:spcPts val="4000"/>
              </a:spcBef>
              <a:defRPr sz="3535"/>
            </a:pPr>
            <a:r>
              <a:t>❑ .bss段。BSS段（bss segment）通常是指用来存放程序中未初始化的全局变量的一块内存区域。BSS是BlockStarted by Symbol的简称。BSS段属于静态内存分配，该节区包含了在内存中的程序未初始化的数据。当程序开始运行时，系统将用0来初始化该区域。该节不占用文件空间，该section type = SHT_NOBITS。</a:t>
            </a:r>
          </a:p>
          <a:p>
            <a:pPr marL="431800" indent="-431800" defTabSz="561340">
              <a:spcBef>
                <a:spcPts val="4000"/>
              </a:spcBef>
              <a:defRPr sz="3535"/>
            </a:pPr>
            <a:r>
              <a:t>❑ .data段。数据段（data segment）通常是指用来存放程序中已初始化的全局变量的一块内存区域。数据段属于静态内存分配。</a:t>
            </a:r>
          </a:p>
          <a:p>
            <a:pPr marL="431800" indent="-431800" defTabSz="561340">
              <a:spcBef>
                <a:spcPts val="4000"/>
              </a:spcBef>
              <a:defRPr sz="3535"/>
            </a:pPr>
            <a:r>
              <a:t>❑ .text段。代码段（code segment/text segment）通常是指用来存放程序执行代码的一块内存区域。这部分区域的大小在程序运行前就已经确定，并且内存区域通常属于只读，某些架构也允许代码段为可写，即允许修改程序。在代码段中，也可能包含一些只读的常数变量，例如字符串常量等。</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15570</Words>
  <Application>WPS 演示</Application>
  <PresentationFormat/>
  <Paragraphs>606</Paragraphs>
  <Slides>40</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Arial</vt:lpstr>
      <vt:lpstr>宋体</vt:lpstr>
      <vt:lpstr>Wingdings</vt:lpstr>
      <vt:lpstr>Helvetica Light</vt:lpstr>
      <vt:lpstr>Helvetica</vt:lpstr>
      <vt:lpstr>Helvetica Neue</vt:lpstr>
      <vt:lpstr>微软雅黑</vt:lpstr>
      <vt:lpstr>Arial Unicode MS</vt:lpstr>
      <vt:lpstr>Helvetica Light</vt:lpstr>
      <vt:lpstr>White</vt:lpstr>
      <vt:lpstr>可执行程序工作原理</vt:lpstr>
      <vt:lpstr>可执行程序工作原理</vt:lpstr>
      <vt:lpstr>ELF 目标文件格式</vt:lpstr>
      <vt:lpstr>ELF 概述</vt:lpstr>
      <vt:lpstr>ELF 概述</vt:lpstr>
      <vt:lpstr>ELF 格式简介</vt:lpstr>
      <vt:lpstr>ELF文件格式</vt:lpstr>
      <vt:lpstr>程序的编译过程</vt:lpstr>
      <vt:lpstr>汇编后形成的.o格式的文件已经是ELF格式文件</vt:lpstr>
      <vt:lpstr>链接</vt:lpstr>
      <vt:lpstr>链接与库</vt:lpstr>
      <vt:lpstr>符号与符号解析</vt:lpstr>
      <vt:lpstr>符号与符号解析</vt:lpstr>
      <vt:lpstr>重定位</vt:lpstr>
      <vt:lpstr>静态链接与动态链接</vt:lpstr>
      <vt:lpstr>动态链接</vt:lpstr>
      <vt:lpstr>装载时动态链接</vt:lpstr>
      <vt:lpstr>PowerPoint 演示文稿</vt:lpstr>
      <vt:lpstr>运行时动态链接</vt:lpstr>
      <vt:lpstr>PowerPoint 演示文稿</vt:lpstr>
      <vt:lpstr>运行时动态链接</vt:lpstr>
      <vt:lpstr>动态链接实验</vt:lpstr>
      <vt:lpstr>动态链接实验</vt:lpstr>
      <vt:lpstr>可执行程序装载概要</vt:lpstr>
      <vt:lpstr>用户态程序执行环境上下文</vt:lpstr>
      <vt:lpstr>execve系统调用接口函数</vt:lpstr>
      <vt:lpstr>简化了的Shell程序</vt:lpstr>
      <vt:lpstr>命令行参数和环境变量是如何保存的呢？</vt:lpstr>
      <vt:lpstr>execve系统调用加载静态链接程序</vt:lpstr>
      <vt:lpstr>execve系统调用加载动态链接程序</vt:lpstr>
      <vt:lpstr>execve与fork的区别与联系</vt:lpstr>
      <vt:lpstr>execve系统调用的内核处理过程</vt:lpstr>
      <vt:lpstr>search_binary_handler</vt:lpstr>
      <vt:lpstr>search_binary_handler</vt:lpstr>
      <vt:lpstr>load_elf_binary</vt:lpstr>
      <vt:lpstr>X86 start_thread</vt:lpstr>
      <vt:lpstr>ARM64 start_thread</vt:lpstr>
      <vt:lpstr>系统调用、fork和execve</vt:lpstr>
      <vt:lpstr>系统调用、fork和execve</vt:lpstr>
      <vt:lpstr>系统调用、fork和execve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可执行程序工作原理</dc:title>
  <dc:creator/>
  <cp:lastModifiedBy>mengning</cp:lastModifiedBy>
  <cp:revision>10</cp:revision>
  <dcterms:created xsi:type="dcterms:W3CDTF">2021-08-24T05:48:00Z</dcterms:created>
  <dcterms:modified xsi:type="dcterms:W3CDTF">2025-03-25T01:56:15Z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6AE182E349F045C497315A0294CD99C8</vt:lpwstr>
  </property>
  <property fmtid="{D5CDD505-2E9C-101B-9397-08002B2CF9AE}" pid="3" name="KSOProductBuildVer">
    <vt:lpwstr>2052-12.1.0.20305</vt:lpwstr>
  </property>
</Properties>
</file>