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96" r:id="rId16"/>
    <p:sldId id="297" r:id="rId17"/>
    <p:sldId id="298" r:id="rId18"/>
    <p:sldId id="299" r:id="rId19"/>
    <p:sldId id="300" r:id="rId20"/>
    <p:sldId id="301" r:id="rId21"/>
    <p:sldId id="302" r:id="rId22"/>
    <p:sldId id="303" r:id="rId23"/>
    <p:sldId id="305" r:id="rId24"/>
    <p:sldId id="306" r:id="rId25"/>
    <p:sldId id="304" r:id="rId26"/>
    <p:sldId id="307" r:id="rId27"/>
    <p:sldId id="308" r:id="rId28"/>
    <p:sldId id="309" r:id="rId29"/>
    <p:sldId id="310" r:id="rId30"/>
    <p:sldId id="311" r:id="rId31"/>
    <p:sldId id="313" r:id="rId32"/>
    <p:sldId id="269" r:id="rId33"/>
    <p:sldId id="270" r:id="rId34"/>
    <p:sldId id="271" r:id="rId35"/>
    <p:sldId id="272" r:id="rId36"/>
    <p:sldId id="273" r:id="rId37"/>
    <p:sldId id="274" r:id="rId38"/>
    <p:sldId id="275" r:id="rId39"/>
    <p:sldId id="276" r:id="rId40"/>
    <p:sldId id="277" r:id="rId41"/>
    <p:sldId id="341" r:id="rId42"/>
    <p:sldId id="279" r:id="rId43"/>
    <p:sldId id="342" r:id="rId44"/>
    <p:sldId id="280" r:id="rId45"/>
    <p:sldId id="281" r:id="rId46"/>
    <p:sldId id="282" r:id="rId47"/>
    <p:sldId id="283" r:id="rId48"/>
    <p:sldId id="284" r:id="rId49"/>
    <p:sldId id="285" r:id="rId50"/>
    <p:sldId id="286" r:id="rId51"/>
    <p:sldId id="343" r:id="rId52"/>
    <p:sldId id="287" r:id="rId53"/>
    <p:sldId id="288" r:id="rId54"/>
    <p:sldId id="289" r:id="rId55"/>
    <p:sldId id="290" r:id="rId56"/>
    <p:sldId id="291" r:id="rId57"/>
    <p:sldId id="292" r:id="rId58"/>
    <p:sldId id="293" r:id="rId59"/>
    <p:sldId id="344" r:id="rId60"/>
    <p:sldId id="345" r:id="rId61"/>
    <p:sldId id="346" r:id="rId62"/>
    <p:sldId id="347" r:id="rId63"/>
    <p:sldId id="348" r:id="rId64"/>
    <p:sldId id="294" r:id="rId65"/>
    <p:sldId id="295" r:id="rId6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notesMaster" Target="notesMasters/notesMaster1.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p:txBody>
      </p:sp>
      <p:sp>
        <p:nvSpPr>
          <p:cNvPr id="117" name="Shape 117"/>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1pPr>
    <a:lvl2pPr indent="228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2pPr>
    <a:lvl3pPr indent="457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3pPr>
    <a:lvl4pPr indent="685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4pPr>
    <a:lvl5pPr indent="9144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5pPr>
    <a:lvl6pPr indent="11430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6pPr>
    <a:lvl7pPr indent="13716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7pPr>
    <a:lvl8pPr indent="16002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8pPr>
    <a:lvl9pPr indent="1828800" defTabSz="457200" latinLnBrk="0">
      <a:lnSpc>
        <a:spcPct val="118000"/>
      </a:lnSpc>
      <a:defRPr sz="2200">
        <a:latin typeface="Helvetica Neue" panose="02000503000000020004"/>
        <a:ea typeface="Helvetica Neue" panose="02000503000000020004"/>
        <a:cs typeface="Helvetica Neue" panose="02000503000000020004"/>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3" hasCustomPrompt="1"/>
          </p:nvPr>
        </p:nvSpPr>
        <p:spPr>
          <a:xfrm>
            <a:off x="2387600" y="8953500"/>
            <a:ext cx="19621500" cy="685800"/>
          </a:xfrm>
          <a:prstGeom prst="rect">
            <a:avLst/>
          </a:prstGeom>
        </p:spPr>
        <p:txBody>
          <a:bodyPr anchor="t">
            <a:spAutoFit/>
          </a:bodyPr>
          <a:lstStyle>
            <a:lvl1pPr marL="0" indent="0" algn="ctr">
              <a:spcBef>
                <a:spcPts val="0"/>
              </a:spcBef>
              <a:buSzTx/>
              <a:buNone/>
              <a:defRPr sz="3800">
                <a:latin typeface="Helvetica"/>
                <a:ea typeface="Helvetica"/>
                <a:cs typeface="Helvetica"/>
                <a:sym typeface="Helvetica"/>
              </a:defRPr>
            </a:lvl1pPr>
          </a:lstStyle>
          <a:p>
            <a:r>
              <a:t>–Johnny Appleseed</a:t>
            </a:r>
          </a:p>
        </p:txBody>
      </p:sp>
      <p:sp>
        <p:nvSpPr>
          <p:cNvPr id="94" name="Shape 94"/>
          <p:cNvSpPr/>
          <p:nvPr>
            <p:ph type="body" sz="quarter" idx="14" hasCustomPrompt="1"/>
          </p:nvPr>
        </p:nvSpPr>
        <p:spPr>
          <a:xfrm>
            <a:off x="2387600" y="5975349"/>
            <a:ext cx="19621500" cy="1028701"/>
          </a:xfrm>
          <a:prstGeom prst="rect">
            <a:avLst/>
          </a:prstGeom>
        </p:spPr>
        <p:txBody>
          <a:bodyPr>
            <a:spAutoFit/>
          </a:bodyPr>
          <a:lstStyle>
            <a:lvl1pPr marL="0" indent="0" algn="ctr">
              <a:spcBef>
                <a:spcPts val="0"/>
              </a:spcBef>
              <a:buSzTx/>
              <a:buNone/>
            </a:lvl1pPr>
          </a:lstStyle>
          <a:p>
            <a:r>
              <a:t>“在此键入引文。”</a:t>
            </a:r>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8" y="673100"/>
            <a:ext cx="18135601"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80" y="1104900"/>
            <a:ext cx="9525001"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228600" algn="ctr">
              <a:spcBef>
                <a:spcPts val="0"/>
              </a:spcBef>
              <a:buSzTx/>
              <a:buNone/>
              <a:defRPr sz="4400"/>
            </a:lvl2pPr>
            <a:lvl3pPr marL="0" indent="457200" algn="ctr">
              <a:spcBef>
                <a:spcPts val="0"/>
              </a:spcBef>
              <a:buSzTx/>
              <a:buNone/>
              <a:defRPr sz="4400"/>
            </a:lvl3pPr>
            <a:lvl4pPr marL="0" indent="685800" algn="ctr">
              <a:spcBef>
                <a:spcPts val="0"/>
              </a:spcBef>
              <a:buSzTx/>
              <a:buNone/>
              <a:defRPr sz="4400"/>
            </a:lvl4pPr>
            <a:lvl5pPr marL="0" indent="91440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mn-lt"/>
          <a:ea typeface="+mn-ea"/>
          <a:cs typeface="+mn-cs"/>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228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457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685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9144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11430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13716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16002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182880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6.png"/><Relationship Id="rId1" Type="http://schemas.openxmlformats.org/officeDocument/2006/relationships/image" Target="../media/image1.png"/></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6.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9.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Shape 119"/>
          <p:cNvSpPr/>
          <p:nvPr>
            <p:ph type="ctrTitle"/>
          </p:nvPr>
        </p:nvSpPr>
        <p:spPr>
          <a:prstGeom prst="rect">
            <a:avLst/>
          </a:prstGeom>
        </p:spPr>
        <p:txBody>
          <a:bodyPr/>
          <a:lstStyle/>
          <a:p>
            <a:r>
              <a:t>庖丁解牛Linux内核分析</a:t>
            </a:r>
          </a:p>
          <a:p>
            <a:r>
              <a:t>进程的描述和进程的创建</a:t>
            </a:r>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rPr>
                <a:sym typeface="+mn-ea"/>
              </a:rPr>
              <a:t>孟宁</a:t>
            </a:r>
            <a:endParaRPr>
              <a:sym typeface="+mn-ea"/>
            </a:endParaRPr>
          </a:p>
          <a:p>
            <a:r>
              <a:rPr lang="en-US" altLang="zh-CN">
                <a:sym typeface="+mn-ea"/>
              </a:rPr>
              <a:t>mengning@ustc.edu.cn</a:t>
            </a:r>
            <a:endParaRPr lang="en-US" altLang="zh-CN">
              <a:sym typeface="+mn-e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hape 154"/>
          <p:cNvSpPr/>
          <p:nvPr>
            <p:ph type="title"/>
          </p:nvPr>
        </p:nvSpPr>
        <p:spPr>
          <a:prstGeom prst="rect">
            <a:avLst/>
          </a:prstGeom>
        </p:spPr>
        <p:txBody>
          <a:bodyPr/>
          <a:lstStyle/>
          <a:p>
            <a:r>
              <a:t>进程的父子兄弟关系</a:t>
            </a:r>
          </a:p>
        </p:txBody>
      </p:sp>
      <p:sp>
        <p:nvSpPr>
          <p:cNvPr id="155" name="Shape 155"/>
          <p:cNvSpPr/>
          <p:nvPr>
            <p:ph type="body" sz="half" idx="1"/>
          </p:nvPr>
        </p:nvSpPr>
        <p:spPr>
          <a:xfrm>
            <a:off x="1689100" y="3238500"/>
            <a:ext cx="10164394" cy="9207500"/>
          </a:xfrm>
          <a:prstGeom prst="rect">
            <a:avLst/>
          </a:prstGeom>
        </p:spPr>
        <p:txBody>
          <a:bodyPr/>
          <a:lstStyle/>
          <a:p>
            <a:r>
              <a:t>在图中，P0有3个儿子P1、P2、P3，P1有两个兄弟，P3还有一个儿子。这些父子、兄弟之间复杂的链表关系都通过指针或双向链表关联起来了，这样设计数据结构是为了方便在内核代码中快速获取当前进程的父子兄弟进程的信息。</a:t>
            </a:r>
          </a:p>
        </p:txBody>
      </p:sp>
      <p:pic>
        <p:nvPicPr>
          <p:cNvPr id="156" name="pasted-image.png"/>
          <p:cNvPicPr>
            <a:picLocks noChangeAspect="1"/>
          </p:cNvPicPr>
          <p:nvPr/>
        </p:nvPicPr>
        <p:blipFill>
          <a:blip r:embed="rId1"/>
          <a:stretch>
            <a:fillRect/>
          </a:stretch>
        </p:blipFill>
        <p:spPr>
          <a:xfrm>
            <a:off x="13336682" y="3583649"/>
            <a:ext cx="10164394" cy="654870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Shape 158"/>
          <p:cNvSpPr/>
          <p:nvPr>
            <p:ph type="title"/>
          </p:nvPr>
        </p:nvSpPr>
        <p:spPr>
          <a:prstGeom prst="rect">
            <a:avLst/>
          </a:prstGeom>
        </p:spPr>
        <p:txBody>
          <a:bodyPr/>
          <a:lstStyle/>
          <a:p>
            <a:r>
              <a:t>struct thread_struct</a:t>
            </a:r>
          </a:p>
        </p:txBody>
      </p:sp>
      <p:sp>
        <p:nvSpPr>
          <p:cNvPr id="159" name="Shape 159"/>
          <p:cNvSpPr/>
          <p:nvPr>
            <p:ph type="body" sz="half" idx="1"/>
          </p:nvPr>
        </p:nvSpPr>
        <p:spPr>
          <a:xfrm>
            <a:off x="1689100" y="3238500"/>
            <a:ext cx="21005800" cy="4074056"/>
          </a:xfrm>
          <a:prstGeom prst="rect">
            <a:avLst/>
          </a:prstGeom>
        </p:spPr>
        <p:txBody>
          <a:bodyPr/>
          <a:lstStyle/>
          <a:p>
            <a:r>
              <a:t>task_struct数据结构的最后是保存进程上下文中CPU相关的一些状态信息的关键数据结构thread。mykernel中也定义了一个thread，就是从这个thread裁剪而来。struct thread_struct在进程描述符最后定义的结构体变量thread代码如下：</a:t>
            </a:r>
          </a:p>
        </p:txBody>
      </p:sp>
      <p:sp>
        <p:nvSpPr>
          <p:cNvPr id="160" name="Shape 160"/>
          <p:cNvSpPr/>
          <p:nvPr/>
        </p:nvSpPr>
        <p:spPr>
          <a:xfrm>
            <a:off x="6373149" y="8337050"/>
            <a:ext cx="10701656" cy="1625601"/>
          </a:xfrm>
          <a:prstGeom prst="rect">
            <a:avLst/>
          </a:prstGeom>
          <a:ln w="12700">
            <a:miter lim="400000"/>
          </a:ln>
        </p:spPr>
        <p:txBody>
          <a:bodyPr wrap="none" lIns="50800" tIns="50800" rIns="50800" bIns="50800" anchor="ctr">
            <a:spAutoFit/>
          </a:bodyPr>
          <a:lstStyle/>
          <a:p>
            <a:pPr algn="l"/>
            <a:r>
              <a:t>    /* CPU-specific state of this task: */</a:t>
            </a:r>
          </a:p>
          <a:p>
            <a:pPr algn="l"/>
            <a:r>
              <a:t>    struct thread_struct        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Shape 162"/>
          <p:cNvSpPr/>
          <p:nvPr>
            <p:ph type="title"/>
          </p:nvPr>
        </p:nvSpPr>
        <p:spPr>
          <a:prstGeom prst="rect">
            <a:avLst/>
          </a:prstGeom>
        </p:spPr>
        <p:txBody>
          <a:bodyPr/>
          <a:lstStyle/>
          <a:p>
            <a:r>
              <a:t>struct thread_struct</a:t>
            </a:r>
          </a:p>
        </p:txBody>
      </p:sp>
      <p:sp>
        <p:nvSpPr>
          <p:cNvPr id="163" name="Shape 163"/>
          <p:cNvSpPr/>
          <p:nvPr>
            <p:ph type="body" idx="1"/>
          </p:nvPr>
        </p:nvSpPr>
        <p:spPr>
          <a:xfrm>
            <a:off x="1689100" y="3238500"/>
            <a:ext cx="21005800" cy="9872788"/>
          </a:xfrm>
          <a:prstGeom prst="rect">
            <a:avLst/>
          </a:prstGeom>
        </p:spPr>
        <p:txBody>
          <a:bodyPr/>
          <a:lstStyle/>
          <a:p>
            <a:r>
              <a:t>这个struct thread_struct数据结构内部的东西还比较多，其中最关键的是sp和ip。在x86下32位Linux内核3.18.6中，sp用来保存进程上下文中的ESP寄存器状态，ip用来保存进程上下文中的EIP寄存器状态；数据结构中还有很多其他和CPU相关的状态。在mykernel项目中定义了PCB，其中就有sp和ip，也是模仿这个数据结构简化而来的。</a:t>
            </a:r>
          </a:p>
          <a:p>
            <a:r>
              <a:t>需要特别说明的是在5.4.34代码中struct thread_struct数据结构中没有了ip，而是将ip通过内核堆栈来保存，比如fork创建的子进程内核堆栈中会有一个ret_addr。</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t>进程描述符总结</a:t>
            </a:r>
          </a:p>
        </p:txBody>
      </p:sp>
      <p:sp>
        <p:nvSpPr>
          <p:cNvPr id="166" name="Shape 166"/>
          <p:cNvSpPr/>
          <p:nvPr>
            <p:ph type="body" idx="1"/>
          </p:nvPr>
        </p:nvSpPr>
        <p:spPr>
          <a:xfrm>
            <a:off x="1689100" y="3238500"/>
            <a:ext cx="21005800" cy="9872788"/>
          </a:xfrm>
          <a:prstGeom prst="rect">
            <a:avLst/>
          </a:prstGeom>
        </p:spPr>
        <p:txBody>
          <a:bodyPr/>
          <a:lstStyle/>
          <a:p>
            <a:pPr marL="539750" indent="-539750" defTabSz="701675">
              <a:spcBef>
                <a:spcPts val="5000"/>
              </a:spcBef>
              <a:defRPr sz="4420"/>
            </a:pPr>
            <a:r>
              <a:t>进程描述符中还有和文件系统相关的数据结构、打开的文件描述符，有和信号处理相关以及和pipe管道相关的等。由于涉及太多代码细节，篇幅所限不再一一详述。</a:t>
            </a:r>
          </a:p>
          <a:p>
            <a:pPr marL="539750" indent="-539750" defTabSz="701675">
              <a:spcBef>
                <a:spcPts val="5000"/>
              </a:spcBef>
              <a:defRPr sz="4420"/>
            </a:pPr>
            <a:r>
              <a:t>我们大致了解了进程描述符的数据结构，数据结构中的链表关系比较复杂，想要从整体上理解它还是需要一些想象力的。其中，进程状态、堆栈、保存进程上下文CPU状态的thread（ip和sp等）是比较关键的，另外还有文件系统、信号、内存、进程空间等，这些在进程描述符里面有相应的结构体变量或指针，包含或指向其中的具体内容。如果需要研究Linux内核的某一部分的特定内容，进程描述符可以起到提纲挈领的作用。进程描述符为我们进一步深入研究Linux内核提供了基础，下面可以进一步了解系统的某一方面。比如进程是怎么创建起来的，在系统中可以按相同的方式创建好多个进程，这就需要理解进程之间如何调度切换等，逐渐理解整个系统的工作机制，最终我们就能从整体上准确把握Linux内核的运作机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t>进程地址空间</a:t>
            </a:r>
          </a:p>
        </p:txBody>
      </p:sp>
      <p:sp>
        <p:nvSpPr>
          <p:cNvPr id="166" name="Shape 166"/>
          <p:cNvSpPr/>
          <p:nvPr>
            <p:ph type="body" idx="1"/>
          </p:nvPr>
        </p:nvSpPr>
        <p:spPr>
          <a:xfrm>
            <a:off x="1689100" y="3238500"/>
            <a:ext cx="21005800" cy="9872788"/>
          </a:xfrm>
          <a:prstGeom prst="rect">
            <a:avLst/>
          </a:prstGeom>
        </p:spPr>
        <p:txBody>
          <a:bodyPr/>
          <a:lstStyle/>
          <a:p>
            <a:pPr marL="539750" indent="-539750" defTabSz="701675">
              <a:spcBef>
                <a:spcPts val="5000"/>
              </a:spcBef>
              <a:defRPr sz="4420"/>
            </a:pPr>
            <a:r>
              <a:t>Linux内存管理概述</a:t>
            </a:r>
          </a:p>
          <a:p>
            <a:pPr marL="539750" indent="-539750" defTabSz="701675">
              <a:spcBef>
                <a:spcPts val="5000"/>
              </a:spcBef>
              <a:defRPr sz="4420"/>
            </a:pPr>
            <a:r>
              <a:t>Linux进程地址空间</a:t>
            </a:r>
          </a:p>
          <a:p>
            <a:pPr marL="539750" indent="-539750" defTabSz="701675">
              <a:spcBef>
                <a:spcPts val="5000"/>
              </a:spcBef>
              <a:defRPr sz="4420"/>
            </a:pPr>
            <a:r>
              <a:t>大页内存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t>Linux内存管理概述</a:t>
            </a:r>
          </a:p>
        </p:txBody>
      </p:sp>
      <p:sp>
        <p:nvSpPr>
          <p:cNvPr id="166" name="Shape 166"/>
          <p:cNvSpPr/>
          <p:nvPr>
            <p:ph type="body" idx="1"/>
          </p:nvPr>
        </p:nvSpPr>
        <p:spPr>
          <a:xfrm>
            <a:off x="1689100" y="3238500"/>
            <a:ext cx="21005800" cy="9872788"/>
          </a:xfrm>
          <a:prstGeom prst="rect">
            <a:avLst/>
          </a:prstGeom>
        </p:spPr>
        <p:txBody>
          <a:bodyPr/>
          <a:lstStyle/>
          <a:p>
            <a:pPr marL="539750" indent="-539750" defTabSz="701675">
              <a:spcBef>
                <a:spcPts val="5000"/>
              </a:spcBef>
              <a:defRPr sz="4420"/>
            </a:pPr>
            <a:r>
              <a:t>Linux的内存管理需要兼容不同CPU体系结构的内存管理模型，Linux内核的做法是将众多内存管理模型中的共性抽象出来作为Linux内存管理模型，那么Linux内存管理模型就可以在不同的CPU体系结构上实现。一般情况下Linux内核采用的是4级页表方式的分页管理机制，为了简化起见，我们基于64位CPU常见的配置（即48bit地址总线，4级页表，4KB页面大小）为例来讨论Linux内核的内存管理方式。</a:t>
            </a:r>
          </a:p>
          <a:p>
            <a:pPr marL="539750" indent="-539750" defTabSz="701675">
              <a:spcBef>
                <a:spcPts val="5000"/>
              </a:spcBef>
              <a:defRPr sz="4420"/>
            </a:pPr>
            <a:r>
              <a:t>一般来说CPU寻址的范围是一个虚拟地址空间，其内存地址也就是虚拟地址，需要通过内存管理单元MMU将虚拟地址转换成物理地址才能访问物理内存。</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4级页表</a:t>
            </a:r>
            <a:endParaRPr>
              <a:sym typeface="+mn-ea"/>
            </a:endParaRPr>
          </a:p>
        </p:txBody>
      </p:sp>
      <p:sp>
        <p:nvSpPr>
          <p:cNvPr id="166" name="Shape 166"/>
          <p:cNvSpPr/>
          <p:nvPr>
            <p:ph type="body" idx="1"/>
          </p:nvPr>
        </p:nvSpPr>
        <p:spPr>
          <a:xfrm>
            <a:off x="1689100" y="3238500"/>
            <a:ext cx="21005800" cy="3034665"/>
          </a:xfrm>
          <a:prstGeom prst="rect">
            <a:avLst/>
          </a:prstGeom>
        </p:spPr>
        <p:txBody>
          <a:bodyPr>
            <a:normAutofit fontScale="90000" lnSpcReduction="10000"/>
          </a:bodyPr>
          <a:lstStyle/>
          <a:p>
            <a:pPr marL="539750" indent="-539750" defTabSz="701675">
              <a:spcBef>
                <a:spcPts val="5000"/>
              </a:spcBef>
              <a:defRPr sz="4420"/>
            </a:pPr>
            <a:r>
              <a:t>CPU放问物理内存的话需要通过MMU把虚拟地址转换成物理地址。虚拟地址和物理地址的映射关系存储在页表中，以48bit地址总线和4KB页面大小为例，页表非常庞大，因此为了提高查询效率页表又需要进一步分级，最常用的是4级页表。把虚拟地址转换成物理地址的过程实际上就是对虚拟地址的分级解析过程，通过不断深入页表层次，逐渐定位到最终地址的过程。如下所示分级解析中对48bit虚拟地址的划分。</a:t>
            </a:r>
          </a:p>
        </p:txBody>
      </p:sp>
      <p:pic>
        <p:nvPicPr>
          <p:cNvPr id="3" name="图片 2"/>
          <p:cNvPicPr>
            <a:picLocks noChangeAspect="1"/>
          </p:cNvPicPr>
          <p:nvPr/>
        </p:nvPicPr>
        <p:blipFill>
          <a:blip r:embed="rId1"/>
          <a:stretch>
            <a:fillRect/>
          </a:stretch>
        </p:blipFill>
        <p:spPr>
          <a:xfrm>
            <a:off x="3119120" y="7434580"/>
            <a:ext cx="18653125" cy="36506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TLB高速缓存</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CPU每一次访问内存都这么一级一级的查表的话，非常繁琐耗时。根据程序存储的局部性原理，CPU访问一个内存地址之后，往往还会访问这个内存地址附近的位置，比如在一个页面大小4K之内的位置，那么只要缓存这次查表的结果，这4K页面大小内的内存访问都不再需要4级页表查询了。</a:t>
            </a:r>
          </a:p>
          <a:p>
            <a:pPr marL="539750" indent="-539750" defTabSz="701675">
              <a:spcBef>
                <a:spcPts val="5000"/>
              </a:spcBef>
              <a:defRPr sz="4420"/>
            </a:pPr>
            <a:r>
              <a:t>TLB（translation lookaside buffer）就是一块高速缓存，缓存查表结果中虚拟地址和其映射的物理地址。有了TLB之后，MMU把虚拟地址转换成物理地址的过程首先就是查询TLB高速缓存，没有命中的话再一级一级查询4级页表。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伙伴系统</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fontScale="90000"/>
          </a:bodyPr>
          <a:lstStyle/>
          <a:p>
            <a:pPr marL="539750" indent="-539750" defTabSz="701675">
              <a:spcBef>
                <a:spcPts val="5000"/>
              </a:spcBef>
              <a:defRPr sz="4420"/>
            </a:pPr>
            <a:r>
              <a:t>Linux内核是基于内存页面来管理物理内存的，使用struct page数据结构来表示一个物理页，也称为页框。假如现在需要分配内存申请连续的10个页框。这个时候就会遍历空闲页框，如果当前在这段空闲内存上不足10个连续的空闲页框，就会去下一段空闲内存上去寻找10个连续的空闲页框，这样久而久之就会造成内存碎片化浪费了一些空闲页框。为了避免出现这种情况，Linux内核中引入了伙伴系统(Buddy system)。把所有的空闲页框分组为11组，每组一个链表，11个链表中分别包含大小为2^ 0、2^ 1、2^ 2...2^ 10个连续页框的空闲内存块。最大可以申请1024（2^ 10）个连续页框，对应4MB大小的连续内存。每个内存块的第一个页框的物理地址是该块大小的整数倍。</a:t>
            </a:r>
          </a:p>
          <a:p>
            <a:pPr marL="539750" indent="-539750" defTabSz="701675">
              <a:spcBef>
                <a:spcPts val="5000"/>
              </a:spcBef>
              <a:defRPr sz="4420"/>
            </a:pPr>
            <a:r>
              <a:t>假设要分配内存申请一个32个页框的块，先从32个页框的链表中查找空闲内存，如果没有，就去64个页框的链表中找，找到了则将页框块分为2个32个页框的块，一个分配给应用，另外一个移到32个页框的链表中。如果64个页框的链表中仍没有空闲块，继续向128个页框的链表中查找，如果一直查到1024个页框的链表仍然没有找到空闲内存块，则返回错误。假如要释放内存，会主动将两个连续的页框块合并为一个较大的页框块。</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Linux内存管理体系</a:t>
            </a:r>
            <a:endParaRPr>
              <a:sym typeface="+mn-ea"/>
            </a:endParaRPr>
          </a:p>
        </p:txBody>
      </p:sp>
      <p:sp>
        <p:nvSpPr>
          <p:cNvPr id="166" name="Shape 166"/>
          <p:cNvSpPr/>
          <p:nvPr>
            <p:ph type="body" idx="1"/>
          </p:nvPr>
        </p:nvSpPr>
        <p:spPr>
          <a:xfrm>
            <a:off x="1689100" y="3238500"/>
            <a:ext cx="9786620" cy="8809355"/>
          </a:xfrm>
          <a:prstGeom prst="rect">
            <a:avLst/>
          </a:prstGeom>
        </p:spPr>
        <p:txBody>
          <a:bodyPr>
            <a:normAutofit/>
          </a:bodyPr>
          <a:lstStyle/>
          <a:p>
            <a:pPr marL="539750" indent="-539750" defTabSz="701675">
              <a:spcBef>
                <a:spcPts val="5000"/>
              </a:spcBef>
              <a:defRPr sz="4420"/>
            </a:pPr>
            <a:r>
              <a:t>在Linux内核中，伙伴系统是以页框为单位分配内存。但实际上很多时候是以字节为单位分配内存，比如申请10 Bytes内存还要给1个4K的页框的话就太浪费了。slab分配器就是为小内存分配而生的。slab分配器分配内存以Byte为单位。但是slab分配器并没有脱离伙伴系统，而是基于伙伴系统分配的大内存进一步细分成小内存来管理内存的。</a:t>
            </a:r>
          </a:p>
        </p:txBody>
      </p:sp>
      <p:pic>
        <p:nvPicPr>
          <p:cNvPr id="57" name="图片 9"/>
          <p:cNvPicPr>
            <a:picLocks noChangeAspect="1"/>
          </p:cNvPicPr>
          <p:nvPr/>
        </p:nvPicPr>
        <p:blipFill>
          <a:blip r:embed="rId1"/>
          <a:stretch>
            <a:fillRect/>
          </a:stretch>
        </p:blipFill>
        <p:spPr>
          <a:xfrm>
            <a:off x="11831955" y="4050030"/>
            <a:ext cx="10503535" cy="7834630"/>
          </a:xfrm>
          <a:prstGeom prst="rect">
            <a:avLst/>
          </a:prstGeom>
          <a:noFill/>
          <a:ln w="9525">
            <a:noFill/>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ph type="title"/>
          </p:nvPr>
        </p:nvSpPr>
        <p:spPr>
          <a:prstGeom prst="rect">
            <a:avLst/>
          </a:prstGeom>
        </p:spPr>
        <p:txBody>
          <a:bodyPr/>
          <a:lstStyle/>
          <a:p>
            <a:r>
              <a:t>进程的描述和进程的创建</a:t>
            </a:r>
          </a:p>
        </p:txBody>
      </p:sp>
      <p:sp>
        <p:nvSpPr>
          <p:cNvPr id="126" name="Shape 126"/>
          <p:cNvSpPr/>
          <p:nvPr>
            <p:ph type="body" idx="1"/>
          </p:nvPr>
        </p:nvSpPr>
        <p:spPr>
          <a:prstGeom prst="rect">
            <a:avLst/>
          </a:prstGeom>
        </p:spPr>
        <p:txBody>
          <a:bodyPr>
            <a:normAutofit lnSpcReduction="20000"/>
          </a:bodyPr>
          <a:lstStyle/>
          <a:p>
            <a:pPr marL="622300" indent="-622300" defTabSz="808990">
              <a:spcBef>
                <a:spcPts val="5700"/>
              </a:spcBef>
              <a:defRPr sz="5095"/>
            </a:pPr>
            <a:r>
              <a:t>进程的描述</a:t>
            </a:r>
          </a:p>
          <a:p>
            <a:pPr marL="622300" indent="-622300" defTabSz="808990">
              <a:spcBef>
                <a:spcPts val="5700"/>
              </a:spcBef>
              <a:defRPr sz="5095"/>
            </a:pPr>
            <a:r>
              <a:t>进程地址空间</a:t>
            </a:r>
          </a:p>
          <a:p>
            <a:pPr marL="622300" indent="-622300" defTabSz="808990">
              <a:spcBef>
                <a:spcPts val="5700"/>
              </a:spcBef>
              <a:defRPr sz="5095"/>
            </a:pPr>
            <a:r>
              <a:t>进程的创建</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lang="zh-CN">
                <a:ea typeface="宋体" panose="02010600030101010101" pitchFamily="2" charset="-122"/>
                <a:sym typeface="+mn-ea"/>
              </a:rPr>
              <a:t>虚拟地址空间和进程地址空间</a:t>
            </a:r>
            <a:endParaRPr lang="zh-CN">
              <a:ea typeface="宋体" panose="02010600030101010101" pitchFamily="2" charset="-122"/>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Linux系统中每一个进程可以认为是一个虚拟的计算机，它独占了一个虚拟的CPU，每一个进程都有独立的进程地址空间，往往和CPU寻址的虚拟地址空间保持一致，这样多个进程分时共享CPU，CPU执行哪个进程就把哪个进程的地址空间当作自己的虚拟地址空间。因此我们说的进程地址空间和虚拟地址空间往往是相同的，不同的是你是站在进程的角度还是CPU的角度。那么问题来了，每一个进程的地址空间都需要映射物理内存，进程地址空间与物理内存的映射是如何管理的呢？我们接下来重点分析Linux进程地址空间是如何组织管理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lang="en-US" altLang="zh-CN">
                <a:ea typeface="宋体" panose="02010600030101010101" pitchFamily="2" charset="-122"/>
                <a:sym typeface="+mn-ea"/>
              </a:rPr>
              <a:t>Linux</a:t>
            </a:r>
            <a:r>
              <a:rPr lang="zh-CN">
                <a:ea typeface="宋体" panose="02010600030101010101" pitchFamily="2" charset="-122"/>
                <a:sym typeface="+mn-ea"/>
              </a:rPr>
              <a:t>内存描述符</a:t>
            </a:r>
            <a:endParaRPr lang="zh-CN">
              <a:ea typeface="宋体" panose="02010600030101010101" pitchFamily="2" charset="-122"/>
              <a:sym typeface="+mn-ea"/>
            </a:endParaRPr>
          </a:p>
        </p:txBody>
      </p:sp>
      <p:sp>
        <p:nvSpPr>
          <p:cNvPr id="166" name="Shape 166"/>
          <p:cNvSpPr/>
          <p:nvPr>
            <p:ph type="body" idx="1"/>
          </p:nvPr>
        </p:nvSpPr>
        <p:spPr>
          <a:xfrm>
            <a:off x="1689100" y="3238500"/>
            <a:ext cx="10165715" cy="8809355"/>
          </a:xfrm>
          <a:prstGeom prst="rect">
            <a:avLst/>
          </a:prstGeom>
        </p:spPr>
        <p:txBody>
          <a:bodyPr>
            <a:normAutofit lnSpcReduction="20000"/>
          </a:bodyPr>
          <a:lstStyle/>
          <a:p>
            <a:pPr marL="539750" indent="-539750" defTabSz="701675">
              <a:spcBef>
                <a:spcPts val="5000"/>
              </a:spcBef>
              <a:defRPr sz="4420"/>
            </a:pPr>
            <a:r>
              <a:t>每一个用户进程都会有自己独立的用户地址空间内存描述符mm_struct，这样每一个进程都会有自己独立的进程地址空间，才能互不干扰。</a:t>
            </a:r>
          </a:p>
          <a:p>
            <a:pPr marL="539750" indent="-539750" defTabSz="701675">
              <a:spcBef>
                <a:spcPts val="5000"/>
              </a:spcBef>
              <a:defRPr sz="4420"/>
            </a:pPr>
            <a:r>
              <a:t>对于普通进程，这两个指针变量相同。对于内核线程，不拥有任何内存描述符，mm成员总是设为NULL，当内核线程运行时，它的active_mm成员被初始化为前一个运行进程的active_mm值。</a:t>
            </a:r>
          </a:p>
        </p:txBody>
      </p:sp>
      <p:sp>
        <p:nvSpPr>
          <p:cNvPr id="2" name="文本框 1"/>
          <p:cNvSpPr txBox="1"/>
          <p:nvPr/>
        </p:nvSpPr>
        <p:spPr>
          <a:xfrm>
            <a:off x="12335828" y="5201920"/>
            <a:ext cx="9373235" cy="471805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task_struct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mm_struct		*mm;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mm_struct		*active_mm;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966913" y="1216660"/>
            <a:ext cx="19223990" cy="108737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mm_struct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vm_area_struct *mmap;		/* list of VMAs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rb_root mm_rb;</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vmacache_seqnum;                   /* per-thread vmacache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task_size;	/* size of task vm space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highest_vm_end;	/* highest vma end address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pgd_t * pgd;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unsigned long start_code, end_code, start_data, end_data;</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unsigned long start_brk, brk, start_stack;</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unsigned long arg_start, arg_end, env_start, env_end;</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894523" y="160973"/>
            <a:ext cx="20746085" cy="154908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This struct defines a memory VMM memory area. There is one of these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per VM-area/task.  A VM area is any part of the process virtual memory</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space that has a special rule for the page-fault handlers (ie a shared</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library, the executable area etc).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vm_area_struct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The first cache line has the info for VMA tree walking.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vm_start;		/* Our start address within vm_mm.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vm_end;		/* The first byte after our end address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within vm_mm.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linked list of VM areas per task, sorted by address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vm_area_struct *vm_next, *vm_prev;</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rb_node vm_rb;</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__randomize_layout;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lang="zh-CN">
                <a:ea typeface="宋体" panose="02010600030101010101" pitchFamily="2" charset="-122"/>
                <a:sym typeface="+mn-ea"/>
              </a:rPr>
              <a:t>虚拟地址空间和进程地址空间</a:t>
            </a:r>
            <a:endParaRPr lang="zh-CN">
              <a:ea typeface="宋体" panose="02010600030101010101" pitchFamily="2" charset="-122"/>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所有的用户进程地址空间都有相同的地址范围，那么不同的进程中可能有具有相同起始地址的线性区分别映射到了不同的物理内存，不同进程中不同起始地址的线性区可能映射到同一块物理内存上，而CPU寻址的虚拟地址空间理论</a:t>
            </a:r>
            <a:r>
              <a:rPr lang="zh-CN"/>
              <a:t>上</a:t>
            </a:r>
            <a:r>
              <a:t>只有一个，那么Linux内核是怎么在一个虚拟地址空间之上虚拟出众多进程地址空间的呢？</a:t>
            </a:r>
          </a:p>
          <a:p>
            <a:pPr marL="539750" indent="-539750" defTabSz="701675">
              <a:spcBef>
                <a:spcPts val="5000"/>
              </a:spcBef>
              <a:defRPr sz="4420"/>
            </a:pPr>
            <a:r>
              <a:t>mm_struct数据结构和vm_area_struct数据结构给我们提供了对进程地址空间的描述，为管理众多进程的地址空间提供了可能，其中尤为重要的是每一个进程的内存描述符中都有自己的地址空间映射到物理内存的页表。这样CPU将虚拟地址转换成物理地址时使用的是当前进程内存管理页表。简言之，Linux内核中为每个进程创建了一个页表，但是页表的查找是MMU完成的。页表PGD的首地址是放在mm_struct数据结构中的。在创建一个进程时，会为它分配页面空间，并由mm_struct数据结构中的pgd_t * pgd指针指向页面空间。</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lang="zh-CN">
                <a:ea typeface="宋体" panose="02010600030101010101" pitchFamily="2" charset="-122"/>
                <a:sym typeface="+mn-ea"/>
              </a:rPr>
              <a:t>虚拟地址空间和进程地址空间</a:t>
            </a:r>
            <a:endParaRPr lang="zh-CN">
              <a:ea typeface="宋体" panose="02010600030101010101" pitchFamily="2" charset="-122"/>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理论上页表中包括了用户空间和内核空间，不同进程的用户空间是不同的，所以不同进程的用户空间页表是不同的，但是不同的进程的内核空间是共享的，所以所有进程的内核空间页表是相同的。</a:t>
            </a:r>
          </a:p>
          <a:p>
            <a:pPr marL="539750" indent="-539750" defTabSz="701675">
              <a:spcBef>
                <a:spcPts val="5000"/>
              </a:spcBef>
              <a:defRPr sz="4420"/>
            </a:pPr>
            <a:r>
              <a:t>由于页表的查找是MMU完成的，所以硬件定义了页表的实现规则，这就造成Linux内核需要兼容不同CPU的页表实现规则，相关代码细节与CPU体系结构关系密切，我们这里不再深入讨论X86、ARM或其他CPU有关内存管理页表的实现。但从逻辑</a:t>
            </a:r>
            <a:r>
              <a:rPr lang="zh-CN"/>
              <a:t>上</a:t>
            </a:r>
            <a:r>
              <a:t>要搞清楚进程的地址空间与物理内存的映射是由进程自己的内存管理页表所规定的，这样CPU在执行一个进程时就把该进程的地址空间当作自己的虚拟地址空间，从而实现了一个虚拟地址空间之上派生出了诸多进程地址空间，而它们又并行不悖。</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Linux系统内存管理</a:t>
            </a:r>
            <a:r>
              <a:rPr lang="zh-CN">
                <a:ea typeface="宋体" panose="02010600030101010101" pitchFamily="2" charset="-122"/>
                <a:sym typeface="+mn-ea"/>
              </a:rPr>
              <a:t>总结</a:t>
            </a:r>
            <a:endParaRPr lang="zh-CN">
              <a:ea typeface="宋体" panose="02010600030101010101" pitchFamily="2" charset="-122"/>
              <a:sym typeface="+mn-ea"/>
            </a:endParaRPr>
          </a:p>
        </p:txBody>
      </p:sp>
      <p:sp>
        <p:nvSpPr>
          <p:cNvPr id="166" name="Shape 166"/>
          <p:cNvSpPr/>
          <p:nvPr>
            <p:ph type="body" idx="1"/>
          </p:nvPr>
        </p:nvSpPr>
        <p:spPr>
          <a:xfrm>
            <a:off x="1689100" y="3238500"/>
            <a:ext cx="21005800" cy="8809355"/>
          </a:xfrm>
          <a:prstGeom prst="rect">
            <a:avLst/>
          </a:prstGeom>
        </p:spPr>
        <p:txBody>
          <a:bodyPr>
            <a:normAutofit/>
          </a:bodyPr>
          <a:lstStyle/>
          <a:p>
            <a:pPr marL="539750" indent="-539750" defTabSz="701675">
              <a:spcBef>
                <a:spcPts val="5000"/>
              </a:spcBef>
              <a:defRPr sz="4420"/>
            </a:pPr>
            <a:r>
              <a:t>以48bit地址总线、4级页表和4KB页面大小的典型Linux系统配置为例</a:t>
            </a:r>
            <a:r>
              <a:rPr lang="zh-CN">
                <a:ea typeface="宋体" panose="02010600030101010101" pitchFamily="2" charset="-122"/>
              </a:rPr>
              <a:t>。</a:t>
            </a:r>
            <a:endParaRPr lang="zh-CN">
              <a:ea typeface="宋体" panose="02010600030101010101" pitchFamily="2" charset="-122"/>
            </a:endParaRPr>
          </a:p>
          <a:p>
            <a:pPr marL="539750" indent="-539750" defTabSz="701675">
              <a:spcBef>
                <a:spcPts val="5000"/>
              </a:spcBef>
              <a:defRPr sz="4420"/>
            </a:pPr>
            <a:r>
              <a:t>Linux系统中每一个进程都有256TB的虚拟地址空间，由mm_struct及相关数据结构描述，其中包括进程</a:t>
            </a:r>
            <a:r>
              <a:rPr>
                <a:sym typeface="+mn-ea"/>
              </a:rPr>
              <a:t>虚拟地址</a:t>
            </a:r>
            <a:r>
              <a:t>和物理内存</a:t>
            </a:r>
            <a:r>
              <a:rPr lang="zh-CN">
                <a:ea typeface="宋体" panose="02010600030101010101" pitchFamily="2" charset="-122"/>
              </a:rPr>
              <a:t>地址</a:t>
            </a:r>
            <a:r>
              <a:t>之间映射的页表</a:t>
            </a:r>
            <a:r>
              <a:rPr lang="en-US"/>
              <a:t>pgd</a:t>
            </a:r>
            <a:r>
              <a:t>。当进程在CPU上执行时访问内存就需要先将虚拟地址转换为物理地址，先是通过虚拟地址查询页表的高速缓存TLB，如果缓存命中则直接获得物理地址，否则通过MMU查询4级页表获得物理地址。实际上MMU的页表查询获得的物理地址是物理内存页框地址，还需要加上虚拟地址的低12位页框内偏移量才能得到了所需的物理地址。通过物理地址依次查询L1、L2和L3高速缓存，如果都不命中的话才需要实际访问物理内存，将该物理地址所在内存页加载到高速缓存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大页内存（HugePages）</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fontScale="90000" lnSpcReduction="20000"/>
          </a:bodyPr>
          <a:lstStyle/>
          <a:p>
            <a:pPr marL="539750" indent="-539750" defTabSz="701675">
              <a:spcBef>
                <a:spcPts val="5000"/>
              </a:spcBef>
              <a:defRPr sz="4420"/>
            </a:pPr>
            <a:r>
              <a:t>以 4KB 的内存页作为内存管理的基本单位，但有些场景我们希望使用更大的内存页作为内存管理的基本单位，比如2MB</a:t>
            </a:r>
            <a:r>
              <a:rPr lang="zh-CN">
                <a:ea typeface="宋体" panose="02010600030101010101" pitchFamily="2" charset="-122"/>
              </a:rPr>
              <a:t>、</a:t>
            </a:r>
            <a:r>
              <a:rPr lang="en-US" altLang="zh-CN">
                <a:ea typeface="宋体" panose="02010600030101010101" pitchFamily="2" charset="-122"/>
              </a:rPr>
              <a:t>1GB</a:t>
            </a:r>
            <a:r>
              <a:t>。使用更大的内存页作为内存管理的基本单位，可以减少页表的内存消耗。同时也会减少了TLB缓存不命中的情况。因为内存页越大，所需要的页表就越小，比如假设页框大小为4K</a:t>
            </a:r>
            <a:r>
              <a:rPr lang="en-US"/>
              <a:t>B</a:t>
            </a:r>
            <a:r>
              <a:t>，对占用40G</a:t>
            </a:r>
            <a:r>
              <a:rPr lang="en-US"/>
              <a:t>B</a:t>
            </a:r>
            <a:r>
              <a:t>内存的程序来说，页表大小为10M个页框映射关系</a:t>
            </a:r>
            <a:r>
              <a:rPr lang="zh-CN">
                <a:ea typeface="宋体" panose="02010600030101010101" pitchFamily="2" charset="-122"/>
              </a:rPr>
              <a:t>，如果</a:t>
            </a:r>
            <a:r>
              <a:rPr>
                <a:sym typeface="+mn-ea"/>
              </a:rPr>
              <a:t>页框大小</a:t>
            </a:r>
            <a:r>
              <a:rPr lang="zh-CN">
                <a:ea typeface="宋体" panose="02010600030101010101" pitchFamily="2" charset="-122"/>
                <a:sym typeface="+mn-ea"/>
              </a:rPr>
              <a:t>改为</a:t>
            </a:r>
            <a:r>
              <a:rPr lang="en-US" altLang="zh-CN">
                <a:ea typeface="宋体" panose="02010600030101010101" pitchFamily="2" charset="-122"/>
                <a:sym typeface="+mn-ea"/>
              </a:rPr>
              <a:t>1GB</a:t>
            </a:r>
            <a:r>
              <a:rPr lang="zh-CN" altLang="en-US">
                <a:ea typeface="宋体" panose="02010600030101010101" pitchFamily="2" charset="-122"/>
                <a:sym typeface="+mn-ea"/>
              </a:rPr>
              <a:t>，那么</a:t>
            </a:r>
            <a:r>
              <a:rPr>
                <a:sym typeface="+mn-ea"/>
              </a:rPr>
              <a:t>页表大小</a:t>
            </a:r>
            <a:r>
              <a:rPr lang="zh-CN">
                <a:ea typeface="宋体" panose="02010600030101010101" pitchFamily="2" charset="-122"/>
                <a:sym typeface="+mn-ea"/>
              </a:rPr>
              <a:t>仅</a:t>
            </a:r>
            <a:r>
              <a:rPr>
                <a:sym typeface="+mn-ea"/>
              </a:rPr>
              <a:t>为</a:t>
            </a:r>
            <a:r>
              <a:rPr lang="en-US">
                <a:sym typeface="+mn-ea"/>
              </a:rPr>
              <a:t>40</a:t>
            </a:r>
            <a:r>
              <a:rPr>
                <a:sym typeface="+mn-ea"/>
              </a:rPr>
              <a:t>个页框映射关系</a:t>
            </a:r>
            <a:r>
              <a:rPr lang="zh-CN">
                <a:ea typeface="宋体" panose="02010600030101010101" pitchFamily="2" charset="-122"/>
              </a:rPr>
              <a:t>。显然</a:t>
            </a:r>
            <a:r>
              <a:t>页面越大页表就越小，TLB高速缓存大小一定的情况下，TLB中存储的页表比例也就越高，那么显然TLB缓存命中率就越高。</a:t>
            </a:r>
          </a:p>
          <a:p>
            <a:pPr marL="539750" indent="-539750" defTabSz="701675">
              <a:spcBef>
                <a:spcPts val="5000"/>
              </a:spcBef>
              <a:defRPr sz="4420"/>
            </a:pPr>
            <a:r>
              <a:t>因此一般使用大于4KB的内存页作为内存管理的基本单位的机制叫大页内存，目前Linux常用的大页内存页面大小为2MB和1GB等。我们以2MB大页内存为例。从4KB到2MB只需要增加偏移量部分从12位到21位，对占用40G内存的程序来说页表由10M个页框映射关系降低到20K个页框映射关系。这样对于消耗大量内存的进程来说可以大大减少页表部分的内存消耗。从而腾出内存空间将更多的数据直接加载到内存中，减少了虚拟内存的使用，也就减少了缺页异常的发生，对程序访问内存局部性不好的应用性能提升尤为明显，同时由于内存映射关系变少TLB高速缓存命中率提高，所以大页内存对于管理大量数据消耗大量内存且访问内存局部性不好的进程来说可以大大提升性能。</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大页内存的使用方法</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fontScale="80000"/>
          </a:bodyPr>
          <a:lstStyle/>
          <a:p>
            <a:pPr marL="539750" indent="-539750" defTabSz="701675">
              <a:spcBef>
                <a:spcPts val="5000"/>
              </a:spcBef>
              <a:defRPr sz="4420"/>
            </a:pPr>
            <a:r>
              <a:t>尽管大页内存是Linux内核提供的一项功能特性，但是libhugetlbfs库实现了大页内存的简便使用方法。</a:t>
            </a:r>
          </a:p>
          <a:p>
            <a:pPr marL="539750" indent="-539750" defTabSz="701675">
              <a:spcBef>
                <a:spcPts val="5000"/>
              </a:spcBef>
              <a:defRPr sz="4420"/>
            </a:pPr>
            <a:r>
              <a:t>sudo apt-get install libhugetlbfs-dev</a:t>
            </a:r>
          </a:p>
          <a:p>
            <a:pPr marL="539750" indent="-539750" defTabSz="701675">
              <a:spcBef>
                <a:spcPts val="5000"/>
              </a:spcBef>
              <a:defRPr sz="4420"/>
            </a:pPr>
            <a:r>
              <a:t>sudo mount none /mnt/huge -t hugetlbfs</a:t>
            </a:r>
          </a:p>
          <a:p>
            <a:pPr marL="539750" indent="-539750" defTabSz="701675">
              <a:spcBef>
                <a:spcPts val="5000"/>
              </a:spcBef>
              <a:defRPr sz="4420"/>
            </a:pPr>
            <a:r>
              <a:t>这里大页文件系统hugetlbfs作为一个伪文件系统，它通过 mmap 将文件映射到内存中，内存分配的页即是大页，从而形成一个大页池。</a:t>
            </a:r>
          </a:p>
          <a:p>
            <a:pPr marL="539750" indent="-539750" defTabSz="701675">
              <a:spcBef>
                <a:spcPts val="5000"/>
              </a:spcBef>
              <a:defRPr sz="4420"/>
            </a:pPr>
            <a:r>
              <a:t>sudo hugeadm --pool-pages-min 2MB:20</a:t>
            </a:r>
          </a:p>
          <a:p>
            <a:pPr marL="539750" indent="-539750" defTabSz="701675">
              <a:spcBef>
                <a:spcPts val="5000"/>
              </a:spcBef>
              <a:defRPr sz="4420"/>
            </a:pPr>
            <a:r>
              <a:t>sudo hugeadm --pool-pages-max 2MB:40</a:t>
            </a:r>
          </a:p>
          <a:p>
            <a:pPr marL="539750" indent="-539750" defTabSz="701675">
              <a:spcBef>
                <a:spcPts val="5000"/>
              </a:spcBef>
              <a:defRPr sz="4420"/>
            </a:pPr>
            <a:r>
              <a:t>可以通过hugeadm --pool-list 和grep HugePages /proc/meminfo去查看大页池中大页的数目。可以通过hugeadm --pool-list 和grep HugePages /proc/meminfo去查看大页池中大页的数目。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pPr algn="l"/>
            <a:r>
              <a:rPr sz="8000">
                <a:sym typeface="+mn-ea"/>
              </a:rPr>
              <a:t>大页内存的使用方法</a:t>
            </a:r>
            <a:endParaRPr sz="8000">
              <a:sym typeface="+mn-ea"/>
            </a:endParaRPr>
          </a:p>
        </p:txBody>
      </p:sp>
      <p:sp>
        <p:nvSpPr>
          <p:cNvPr id="166" name="Shape 166"/>
          <p:cNvSpPr/>
          <p:nvPr>
            <p:ph type="body" idx="1"/>
          </p:nvPr>
        </p:nvSpPr>
        <p:spPr>
          <a:xfrm>
            <a:off x="1689100" y="3238500"/>
            <a:ext cx="10837545" cy="8809355"/>
          </a:xfrm>
          <a:prstGeom prst="rect">
            <a:avLst/>
          </a:prstGeom>
        </p:spPr>
        <p:txBody>
          <a:bodyPr>
            <a:normAutofit fontScale="70000"/>
          </a:bodyPr>
          <a:lstStyle/>
          <a:p>
            <a:pPr marL="539750" indent="-539750" defTabSz="701675">
              <a:spcBef>
                <a:spcPts val="5000"/>
              </a:spcBef>
              <a:defRPr sz="4420"/>
            </a:pPr>
            <a:r>
              <a:t>通过如下命令编译和运行如上代码hugetbl.c，其中LD_PRELOAD是Linux系统的一个环境变量，用来影响程序的运行时的链接，用于定义程序运行前优先加载的动态链接库，主要用来有选择性的载入不同动态链接库中的相同函数。通过这个环境变量，我们可以在主程序和其动态链接库的中间加载别的动态链接库，甚至覆盖正常的函数库。我们这里通过LD_PRELOAD=libhugetlbfs.so意思是libhugetlbfs.so中malloc()/free()函数实现覆盖./hugetbl中的malloc()/free()标准库函数。</a:t>
            </a:r>
          </a:p>
          <a:p>
            <a:pPr marL="539750" indent="-539750" defTabSz="701675">
              <a:spcBef>
                <a:spcPts val="5000"/>
              </a:spcBef>
              <a:defRPr sz="4420"/>
            </a:pPr>
            <a:r>
              <a:t>sudo gcc hugetbl.c -o hugetbl</a:t>
            </a:r>
          </a:p>
          <a:p>
            <a:pPr marL="539750" indent="-539750" defTabSz="701675">
              <a:spcBef>
                <a:spcPts val="5000"/>
              </a:spcBef>
              <a:defRPr sz="4420"/>
            </a:pPr>
            <a:r>
              <a:t>LD_PRELOAD=libhugetlbfs.so HUGETLB_MORECORE=yes ./hugetbl</a:t>
            </a:r>
          </a:p>
          <a:p>
            <a:pPr marL="539750" indent="-539750" defTabSz="701675">
              <a:spcBef>
                <a:spcPts val="5000"/>
              </a:spcBef>
              <a:defRPr sz="4420"/>
            </a:pPr>
            <a:r>
              <a:t>程序运行之后，可以通过另一个Shell控制台查看到HugePages_Free的数量减少。</a:t>
            </a:r>
          </a:p>
        </p:txBody>
      </p:sp>
      <p:sp>
        <p:nvSpPr>
          <p:cNvPr id="2" name="文本框 1"/>
          <p:cNvSpPr txBox="1"/>
          <p:nvPr/>
        </p:nvSpPr>
        <p:spPr>
          <a:xfrm>
            <a:off x="12407583" y="-1567497"/>
            <a:ext cx="11092815" cy="1472120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#include&lt;stdio.h&gt;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#include&lt;stdlib.h&gt;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main()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int i, len;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int *mem;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len = 2 * 1024 * 1024;</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mem = (int *)malloc(sizeof(int) * len);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for (i = 0; i &lt; len; i++)</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mem[i] = i;</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getchar();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free(mem);</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return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title"/>
          </p:nvPr>
        </p:nvSpPr>
        <p:spPr>
          <a:prstGeom prst="rect">
            <a:avLst/>
          </a:prstGeom>
        </p:spPr>
        <p:txBody>
          <a:bodyPr/>
          <a:lstStyle/>
          <a:p>
            <a:r>
              <a:t>进程的描述</a:t>
            </a:r>
          </a:p>
        </p:txBody>
      </p:sp>
      <p:sp>
        <p:nvSpPr>
          <p:cNvPr id="129" name="Shape 129"/>
          <p:cNvSpPr/>
          <p:nvPr>
            <p:ph type="body" idx="1"/>
          </p:nvPr>
        </p:nvSpPr>
        <p:spPr>
          <a:prstGeom prst="rect">
            <a:avLst/>
          </a:prstGeom>
        </p:spPr>
        <p:txBody>
          <a:bodyPr/>
          <a:lstStyle/>
          <a:p>
            <a:r>
              <a:t>Linux内核实现了操作系统的三大核心功能，即进程管理、内存管理和文件系统，对应操作系统原理课程中最重要的 3 个抽象概念是进程、虚拟地址</a:t>
            </a:r>
            <a:r>
              <a:rPr lang="zh-CN">
                <a:ea typeface="宋体" panose="02010600030101010101" pitchFamily="2" charset="-122"/>
              </a:rPr>
              <a:t>（进程地址</a:t>
            </a:r>
            <a:r>
              <a:rPr lang="zh-CN">
                <a:ea typeface="宋体" panose="02010600030101010101" pitchFamily="2" charset="-122"/>
              </a:rPr>
              <a:t>空间）</a:t>
            </a:r>
            <a:r>
              <a:t>和文件。其中，操作系统内核中最核心的功能是进程管理。谈到进程管理就要涉及一个问题：进程是怎样描述的？进程的描述有提纲挈领的作用，它可以把内存管理、文件系统、进程间通信等内容串起来。Linux内核中的进程是非常复杂的，在操作系统原理中，我们通过进程控制块PCB描述进程。为了管理进程，内核要描述进程的结构，我们也称其为进程描述符，进程描述符直接或间接提供了进程相关的所有信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Shape 165"/>
          <p:cNvSpPr/>
          <p:nvPr>
            <p:ph type="title"/>
          </p:nvPr>
        </p:nvSpPr>
        <p:spPr>
          <a:prstGeom prst="rect">
            <a:avLst/>
          </a:prstGeom>
        </p:spPr>
        <p:txBody>
          <a:bodyPr/>
          <a:lstStyle/>
          <a:p>
            <a:r>
              <a:rPr>
                <a:sym typeface="+mn-ea"/>
              </a:rPr>
              <a:t>大页内存（HugePages）</a:t>
            </a:r>
            <a:endParaRPr>
              <a:sym typeface="+mn-ea"/>
            </a:endParaRPr>
          </a:p>
        </p:txBody>
      </p:sp>
      <p:sp>
        <p:nvSpPr>
          <p:cNvPr id="166" name="Shape 166"/>
          <p:cNvSpPr/>
          <p:nvPr>
            <p:ph type="body" idx="1"/>
          </p:nvPr>
        </p:nvSpPr>
        <p:spPr>
          <a:xfrm>
            <a:off x="1689100" y="3238500"/>
            <a:ext cx="21005800" cy="8809355"/>
          </a:xfrm>
          <a:prstGeom prst="rect">
            <a:avLst/>
          </a:prstGeom>
        </p:spPr>
        <p:txBody>
          <a:bodyPr>
            <a:normAutofit fontScale="90000"/>
          </a:bodyPr>
          <a:lstStyle/>
          <a:p>
            <a:pPr marL="539750" indent="-539750" defTabSz="701675">
              <a:spcBef>
                <a:spcPts val="5000"/>
              </a:spcBef>
              <a:defRPr sz="4420"/>
            </a:pPr>
            <a:r>
              <a:t>libhugetlbfs库对malloc()/free()等常用的内存相关的库函数进行了重载覆盖，使得应用程序的数据可以放置在采用大页内存的区域中，对于数据量大且访问内存局部性不好的程序可以提升内存性能。由兴趣的读者可以实验测试一下使用标准库malloc()/free()与使用libhugetlbfs.so中malloc()/free()函数在内存性能上的差异。</a:t>
            </a:r>
          </a:p>
          <a:p>
            <a:pPr marL="539750" indent="-539750" defTabSz="701675">
              <a:spcBef>
                <a:spcPts val="5000"/>
              </a:spcBef>
              <a:defRPr sz="4420"/>
            </a:pPr>
            <a:r>
              <a:t>除了这种大页池中分配大页内存的方式，还可以在编程中使用静态大页，就是通过mmap接口申请内存时在flag中添加MAP_HUGETLB，并在参数len中设置页面的大小。</a:t>
            </a:r>
          </a:p>
          <a:p>
            <a:pPr marL="539750" indent="-539750" defTabSz="701675">
              <a:spcBef>
                <a:spcPts val="5000"/>
              </a:spcBef>
              <a:defRPr sz="4420"/>
            </a:pPr>
            <a:r>
              <a:t>由于大页内存在Linux内核中的相关功能特性仍有一些处于开发中，这里不深入分析大页内存在Linux内核中的实现细节了，但是可以简要说明一下大页内存的实现逻辑。进程地址空间中映射到物理内存的区域由struct vm_area_struct数据结构描述，其中可以设定该内存区域的页面大小，该内存区域的虚拟地址转换为物理地址时，那就不一定是4级页表查询，如果是大页的话就可能只需要查询3级页表就可以确定页框的首地址。这里只是逻辑上提供了实现的思路，具体细节感兴趣的读者可以分析Linux内核源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Shape 168"/>
          <p:cNvSpPr/>
          <p:nvPr>
            <p:ph type="title"/>
          </p:nvPr>
        </p:nvSpPr>
        <p:spPr>
          <a:prstGeom prst="rect">
            <a:avLst/>
          </a:prstGeom>
        </p:spPr>
        <p:txBody>
          <a:bodyPr/>
          <a:lstStyle/>
          <a:p>
            <a:r>
              <a:t>进程的创建</a:t>
            </a:r>
          </a:p>
        </p:txBody>
      </p:sp>
      <p:sp>
        <p:nvSpPr>
          <p:cNvPr id="169" name="Shape 169"/>
          <p:cNvSpPr/>
          <p:nvPr>
            <p:ph type="body" idx="1"/>
          </p:nvPr>
        </p:nvSpPr>
        <p:spPr>
          <a:prstGeom prst="rect">
            <a:avLst/>
          </a:prstGeom>
        </p:spPr>
        <p:txBody>
          <a:bodyPr/>
          <a:lstStyle/>
          <a:p>
            <a:pPr marL="609600" indent="-609600" defTabSz="792480">
              <a:spcBef>
                <a:spcPts val="5600"/>
              </a:spcBef>
              <a:defRPr sz="4990"/>
            </a:pPr>
            <a:r>
              <a:t>通过对进程描述符的介绍，了解了进程描述符的内容、包括进程状态转换、双向循环链表、thread等，下面来从头梳理进程创建的源头和过程。</a:t>
            </a:r>
          </a:p>
          <a:p>
            <a:pPr marL="609600" indent="-609600" defTabSz="792480">
              <a:spcBef>
                <a:spcPts val="5600"/>
              </a:spcBef>
              <a:defRPr sz="4990"/>
            </a:pPr>
            <a:r>
              <a:t>		Linux内核中进程的初始化</a:t>
            </a:r>
          </a:p>
          <a:p>
            <a:pPr marL="609600" indent="-609600" defTabSz="792480">
              <a:spcBef>
                <a:spcPts val="5600"/>
              </a:spcBef>
              <a:defRPr sz="4990"/>
            </a:pPr>
            <a:r>
              <a:t>		用户态创建进程的方法</a:t>
            </a:r>
          </a:p>
          <a:p>
            <a:pPr marL="609600" indent="-609600" defTabSz="792480">
              <a:spcBef>
                <a:spcPts val="5600"/>
              </a:spcBef>
              <a:defRPr sz="4990"/>
            </a:pPr>
            <a:r>
              <a:t>		fork系统调用</a:t>
            </a:r>
          </a:p>
          <a:p>
            <a:pPr marL="609600" indent="-609600" defTabSz="792480">
              <a:spcBef>
                <a:spcPts val="5600"/>
              </a:spcBef>
              <a:defRPr sz="4990"/>
            </a:pPr>
            <a:r>
              <a:t>		进程创建的主要过程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Shape 171"/>
          <p:cNvSpPr/>
          <p:nvPr>
            <p:ph type="title"/>
          </p:nvPr>
        </p:nvSpPr>
        <p:spPr>
          <a:prstGeom prst="rect">
            <a:avLst/>
          </a:prstGeom>
        </p:spPr>
        <p:txBody>
          <a:bodyPr/>
          <a:lstStyle/>
          <a:p>
            <a:r>
              <a:t>Linux内核中进程的初始化</a:t>
            </a:r>
          </a:p>
        </p:txBody>
      </p:sp>
      <p:sp>
        <p:nvSpPr>
          <p:cNvPr id="172" name="Shape 172"/>
          <p:cNvSpPr/>
          <p:nvPr>
            <p:ph type="body" sz="half" idx="1"/>
          </p:nvPr>
        </p:nvSpPr>
        <p:spPr>
          <a:xfrm>
            <a:off x="1689100" y="3238500"/>
            <a:ext cx="12422057" cy="9207500"/>
          </a:xfrm>
          <a:prstGeom prst="rect">
            <a:avLst/>
          </a:prstGeom>
        </p:spPr>
        <p:txBody>
          <a:bodyPr/>
          <a:lstStyle/>
          <a:p>
            <a:r>
              <a:t>分析start_kernel时应该会注意到Linux内核0号进程的初始化，见init/main.c。</a:t>
            </a:r>
          </a:p>
          <a:p>
            <a:r>
              <a:t>set_task_stack_end_magic(&amp;init_task);</a:t>
            </a:r>
          </a:p>
          <a:p>
            <a:r>
              <a:t>其中，init_task为第一个进程（0号进程）的进程描述符结构体变量，它的初始化是通过硬编码方式固定下来的。除此之外，所有其他进程的初始化都是通过do_fork复制父进程的方式初始化的。</a:t>
            </a:r>
          </a:p>
        </p:txBody>
      </p:sp>
      <p:sp>
        <p:nvSpPr>
          <p:cNvPr id="173" name="Shape 173"/>
          <p:cNvSpPr/>
          <p:nvPr/>
        </p:nvSpPr>
        <p:spPr>
          <a:xfrm>
            <a:off x="14080213" y="3600450"/>
            <a:ext cx="14143356" cy="8483601"/>
          </a:xfrm>
          <a:prstGeom prst="rect">
            <a:avLst/>
          </a:prstGeom>
          <a:ln w="12700">
            <a:miter lim="400000"/>
          </a:ln>
        </p:spPr>
        <p:txBody>
          <a:bodyPr wrap="none" lIns="50800" tIns="50800" rIns="50800" bIns="50800" anchor="ctr">
            <a:spAutoFit/>
          </a:bodyPr>
          <a:lstStyle/>
          <a:p>
            <a:pPr algn="l"/>
            <a:r>
              <a:t>struct task_struct init_task</a:t>
            </a:r>
          </a:p>
          <a:p>
            <a:pPr algn="l"/>
            <a:r>
              <a:t>= {</a:t>
            </a:r>
          </a:p>
          <a:p>
            <a:pPr algn="l"/>
            <a:r>
              <a:t>#ifdef CONFIG_THREAD_INFO_IN_TASK</a:t>
            </a:r>
          </a:p>
          <a:p>
            <a:pPr algn="l"/>
            <a:r>
              <a:t>    .thread_info    = INIT_THREAD_INFO(init_task),</a:t>
            </a:r>
          </a:p>
          <a:p>
            <a:pPr algn="l"/>
            <a:r>
              <a:t>    .stack_refcount    = REFCOUNT_INIT(1),</a:t>
            </a:r>
          </a:p>
          <a:p>
            <a:pPr algn="l"/>
            <a:r>
              <a:t>#endif</a:t>
            </a:r>
          </a:p>
          <a:p>
            <a:pPr algn="l"/>
            <a:r>
              <a:t>    .state        = 0,</a:t>
            </a:r>
          </a:p>
          <a:p>
            <a:pPr algn="l"/>
            <a:r>
              <a:t>    .stack        = init_stack,</a:t>
            </a:r>
          </a:p>
          <a:p>
            <a:pPr algn="l"/>
            <a:r>
              <a:t>    .usage        = REFCOUNT_INIT(2),</a:t>
            </a:r>
          </a:p>
          <a:p>
            <a:pPr algn="l"/>
            <a:r>
              <a:t>    .flags        = PF_KTHREAD,</a:t>
            </a:r>
          </a:p>
          <a:p>
            <a:pPr algn="l"/>
            <a:r>
              <a:t>    .prio        = MAX_PRIO - 20,</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hape 175"/>
          <p:cNvSpPr/>
          <p:nvPr>
            <p:ph type="title"/>
          </p:nvPr>
        </p:nvSpPr>
        <p:spPr>
          <a:prstGeom prst="rect">
            <a:avLst/>
          </a:prstGeom>
        </p:spPr>
        <p:txBody>
          <a:bodyPr/>
          <a:lstStyle/>
          <a:p>
            <a:r>
              <a:t>1号和2号进程的创建</a:t>
            </a:r>
          </a:p>
        </p:txBody>
      </p:sp>
      <p:sp>
        <p:nvSpPr>
          <p:cNvPr id="176" name="Shape 176"/>
          <p:cNvSpPr/>
          <p:nvPr>
            <p:ph type="body" sz="half" idx="1"/>
          </p:nvPr>
        </p:nvSpPr>
        <p:spPr>
          <a:xfrm>
            <a:off x="1689100" y="3238500"/>
            <a:ext cx="21005800" cy="4085848"/>
          </a:xfrm>
          <a:prstGeom prst="rect">
            <a:avLst/>
          </a:prstGeom>
        </p:spPr>
        <p:txBody>
          <a:bodyPr/>
          <a:lstStyle>
            <a:lvl1pPr marL="609600" indent="-609600" defTabSz="792480">
              <a:spcBef>
                <a:spcPts val="5600"/>
              </a:spcBef>
              <a:defRPr sz="4990"/>
            </a:lvl1pPr>
          </a:lstStyle>
          <a:p>
            <a:r>
              <a:t>1号和2号进程的创建是start_kernel初始化到最后由rest_ init通过kernel_thread创建了两个内核线程：一个是kernel_init，最终把用户态的进程init给启动起来，是所有用户进程的祖先；另一个是kthreadd内核线程，kthreadd内核线程是所有内核线程的祖先，负责管理所有内核线程。</a:t>
            </a:r>
          </a:p>
        </p:txBody>
      </p:sp>
      <p:sp>
        <p:nvSpPr>
          <p:cNvPr id="177" name="Shape 177"/>
          <p:cNvSpPr/>
          <p:nvPr/>
        </p:nvSpPr>
        <p:spPr>
          <a:xfrm>
            <a:off x="2615882" y="7244508"/>
            <a:ext cx="19152236" cy="6197601"/>
          </a:xfrm>
          <a:prstGeom prst="rect">
            <a:avLst/>
          </a:prstGeom>
          <a:ln w="12700">
            <a:miter lim="400000"/>
          </a:ln>
        </p:spPr>
        <p:txBody>
          <a:bodyPr wrap="none" lIns="50800" tIns="50800" rIns="50800" bIns="50800" anchor="ctr">
            <a:spAutoFit/>
          </a:bodyPr>
          <a:lstStyle/>
          <a:p>
            <a:pPr algn="l"/>
            <a:r>
              <a:t>noinline void __ref rest_init(void)</a:t>
            </a:r>
          </a:p>
          <a:p>
            <a:pPr algn="l"/>
            <a:r>
              <a:t>{</a:t>
            </a:r>
          </a:p>
          <a:p>
            <a:pPr algn="l"/>
            <a:r>
              <a:t>…</a:t>
            </a:r>
          </a:p>
          <a:p>
            <a:pPr algn="l"/>
            <a:r>
              <a:t> pid = kernel_thread(kernel_init, NULL, CLONE_FS);</a:t>
            </a:r>
          </a:p>
          <a:p>
            <a:pPr algn="l"/>
            <a:r>
              <a:t>…</a:t>
            </a:r>
          </a:p>
          <a:p>
            <a:pPr algn="l"/>
            <a:r>
              <a:t> pid = kernel_thread(kthreadd, NULL, CLONE_FS | CLONE_FILES);</a:t>
            </a:r>
          </a:p>
          <a:p>
            <a:pPr algn="l"/>
            <a:r>
              <a:t>…</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t>kernel_thread</a:t>
            </a:r>
          </a:p>
        </p:txBody>
      </p:sp>
      <p:sp>
        <p:nvSpPr>
          <p:cNvPr id="180" name="Shape 180"/>
          <p:cNvSpPr/>
          <p:nvPr>
            <p:ph type="body" idx="1"/>
          </p:nvPr>
        </p:nvSpPr>
        <p:spPr>
          <a:prstGeom prst="rect">
            <a:avLst/>
          </a:prstGeom>
        </p:spPr>
        <p:txBody>
          <a:bodyPr/>
          <a:lstStyle/>
          <a:p>
            <a:pPr marL="609600" indent="-609600" defTabSz="792480">
              <a:spcBef>
                <a:spcPts val="5600"/>
              </a:spcBef>
              <a:defRPr sz="4990"/>
            </a:pPr>
            <a:r>
              <a:t>kernel_thread创建进程的过程和shell命令行下启动一个进程时fork创建进程的过程在本质上是一样的，都要通过复制父进程来创建一个子进程。</a:t>
            </a:r>
          </a:p>
          <a:p>
            <a:pPr marL="609600" indent="-609600" defTabSz="792480">
              <a:spcBef>
                <a:spcPts val="5600"/>
              </a:spcBef>
              <a:defRPr sz="4990"/>
            </a:pPr>
            <a:r>
              <a:t>在系统启动时，除了前述0号进程的初始化过程是我们手工编码创建的之外，1号init进程的创建实际上是复制0号进程，根据1号进程的需要修改了进程pid等，然后再加载一个init可执行程序，后续会具体介绍加载可执行程序的过程。同样地，2号kthreadd内核线程也是通过复制0号进程来创建的。通过如下kernel/fork.c中kernel_thread代码可以看到1号进程和2号进程最终都是通过_do_fork创建的，用户态通过系统调用fork创建一个进程最终也是通过_do_fork来完成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kernel_thread</a:t>
            </a:r>
          </a:p>
        </p:txBody>
      </p:sp>
      <p:sp>
        <p:nvSpPr>
          <p:cNvPr id="183" name="Shape 183"/>
          <p:cNvSpPr/>
          <p:nvPr/>
        </p:nvSpPr>
        <p:spPr>
          <a:xfrm>
            <a:off x="1529598" y="1607025"/>
            <a:ext cx="21699221" cy="11531601"/>
          </a:xfrm>
          <a:prstGeom prst="rect">
            <a:avLst/>
          </a:prstGeom>
          <a:ln w="12700">
            <a:miter lim="400000"/>
          </a:ln>
        </p:spPr>
        <p:txBody>
          <a:bodyPr wrap="none" lIns="50800" tIns="50800" rIns="50800" bIns="50800" anchor="ctr">
            <a:spAutoFit/>
          </a:bodyPr>
          <a:lstStyle/>
          <a:p>
            <a:pPr algn="l"/>
            <a:r>
              <a:t> </a:t>
            </a:r>
          </a:p>
          <a:p>
            <a:pPr algn="l"/>
            <a:r>
              <a:t>/*</a:t>
            </a:r>
          </a:p>
          <a:p>
            <a:pPr algn="l"/>
            <a:r>
              <a:t> * Create a kernel thread.</a:t>
            </a:r>
          </a:p>
          <a:p>
            <a:pPr algn="l"/>
            <a:r>
              <a:t> */</a:t>
            </a:r>
          </a:p>
          <a:p>
            <a:pPr algn="l"/>
            <a:r>
              <a:t>pid_t kernel_thread(int (*fn)(void *), void *arg, unsigned long flags)</a:t>
            </a:r>
          </a:p>
          <a:p>
            <a:pPr algn="l"/>
            <a:r>
              <a:t>{</a:t>
            </a:r>
          </a:p>
          <a:p>
            <a:pPr algn="l"/>
            <a:r>
              <a:t>    struct kernel_clone_args args = {</a:t>
            </a:r>
          </a:p>
          <a:p>
            <a:pPr algn="l"/>
            <a:r>
              <a:t>        .flags        = ((flags | CLONE_VM | CLONE_UNTRACED) &amp; ~CSIGNAL),</a:t>
            </a:r>
          </a:p>
          <a:p>
            <a:pPr algn="l"/>
            <a:r>
              <a:t>        .exit_signal    = (flags &amp; CSIGNAL),</a:t>
            </a:r>
          </a:p>
          <a:p>
            <a:pPr algn="l"/>
            <a:r>
              <a:t>        .stack        = (unsigned long)fn,</a:t>
            </a:r>
          </a:p>
          <a:p>
            <a:pPr algn="l"/>
            <a:r>
              <a:t>        .stack_size    = (unsigned long)arg,</a:t>
            </a:r>
          </a:p>
          <a:p>
            <a:pPr algn="l"/>
            <a:r>
              <a:t>    };</a:t>
            </a:r>
          </a:p>
          <a:p>
            <a:pPr algn="l"/>
          </a:p>
          <a:p>
            <a:pPr algn="l"/>
            <a:r>
              <a:t>    return _do_fork(&amp;args);</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_do_fork</a:t>
            </a:r>
          </a:p>
        </p:txBody>
      </p:sp>
      <p:sp>
        <p:nvSpPr>
          <p:cNvPr id="186" name="Shape 186"/>
          <p:cNvSpPr/>
          <p:nvPr>
            <p:ph type="body" idx="1"/>
          </p:nvPr>
        </p:nvSpPr>
        <p:spPr>
          <a:prstGeom prst="rect">
            <a:avLst/>
          </a:prstGeom>
        </p:spPr>
        <p:txBody>
          <a:bodyPr/>
          <a:lstStyle/>
          <a:p>
            <a:r>
              <a:t>_do_fork具体进程的创建大概就是把当前进程的描述符等相关进程资源复制一份，从而产生一个子进程，并根据子进程的需要对复制的进程描述符做一些修改，然后把创建好的子进程放入运行队列（操作系统原理中的就绪队列）。在进程调度时，新创建的子进程处于就绪状态有机会被调度执行。那么问题来了，既然子进程是复制的父进程，那么子进程是从哪里开始执行的呢？这对理解整个系统来讲就比较关键。这么想起来好像很复杂，“天下难事必作于易”，接下来我们先从简单的开始讲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lvl1pPr algn="l">
              <a:defRPr sz="8000"/>
            </a:lvl1pPr>
          </a:lstStyle>
          <a:p>
            <a:r>
              <a:t>用户态创建进程的方法</a:t>
            </a:r>
          </a:p>
        </p:txBody>
      </p:sp>
      <p:sp>
        <p:nvSpPr>
          <p:cNvPr id="189" name="Shape 189"/>
          <p:cNvSpPr/>
          <p:nvPr>
            <p:ph type="body" sz="half" idx="1"/>
          </p:nvPr>
        </p:nvSpPr>
        <p:spPr>
          <a:xfrm>
            <a:off x="1689100" y="3238500"/>
            <a:ext cx="9625985" cy="9207500"/>
          </a:xfrm>
          <a:prstGeom prst="rect">
            <a:avLst/>
          </a:prstGeom>
        </p:spPr>
        <p:txBody>
          <a:bodyPr/>
          <a:lstStyle/>
          <a:p>
            <a:r>
              <a:t>我们一般使用Shell命令行来启动一个程序，其中首先是创建一个子进程。但是由于Shell命令行程序比较复杂，为了便于理解，我们简化了Shell命令行程序，用如下一小段代码来看怎样在用户态创建一个子进程。</a:t>
            </a:r>
          </a:p>
        </p:txBody>
      </p:sp>
      <p:sp>
        <p:nvSpPr>
          <p:cNvPr id="190" name="Shape 190"/>
          <p:cNvSpPr/>
          <p:nvPr/>
        </p:nvSpPr>
        <p:spPr>
          <a:xfrm>
            <a:off x="13390793" y="-3740869"/>
            <a:ext cx="8829676" cy="18389601"/>
          </a:xfrm>
          <a:prstGeom prst="rect">
            <a:avLst/>
          </a:prstGeom>
          <a:ln w="12700">
            <a:miter lim="400000"/>
          </a:ln>
        </p:spPr>
        <p:txBody>
          <a:bodyPr wrap="none" lIns="50800" tIns="50800" rIns="50800" bIns="50800" anchor="ctr">
            <a:spAutoFit/>
          </a:bodyPr>
          <a:lstStyle/>
          <a:p>
            <a:pPr algn="l"/>
            <a:r>
              <a:t>#include &lt;stdio.h&gt;</a:t>
            </a:r>
          </a:p>
          <a:p>
            <a:pPr algn="l"/>
            <a:r>
              <a:t>#include &lt;stdlib.h&gt;</a:t>
            </a:r>
          </a:p>
          <a:p>
            <a:pPr algn="l"/>
            <a:r>
              <a:t>#include &lt;unistd.h&gt;</a:t>
            </a:r>
          </a:p>
          <a:p>
            <a:pPr algn="l"/>
          </a:p>
          <a:p>
            <a:pPr algn="l"/>
          </a:p>
          <a:p>
            <a:pPr algn="l"/>
            <a:r>
              <a:t>int main(int argc, char * argv[])</a:t>
            </a:r>
          </a:p>
          <a:p>
            <a:pPr algn="l"/>
            <a:r>
              <a:t>{</a:t>
            </a:r>
          </a:p>
          <a:p>
            <a:pPr algn="l"/>
            <a:r>
              <a:t>    int pid;</a:t>
            </a:r>
          </a:p>
          <a:p>
            <a:pPr algn="l"/>
            <a:r>
              <a:t>    /* fork another process */</a:t>
            </a:r>
          </a:p>
          <a:p>
            <a:pPr algn="l"/>
            <a:r>
              <a:t>    pid = fork();</a:t>
            </a:r>
          </a:p>
          <a:p>
            <a:pPr algn="l"/>
            <a:r>
              <a:t>    if (pid &lt; 0)   </a:t>
            </a:r>
          </a:p>
          <a:p>
            <a:pPr algn="l"/>
            <a:r>
              <a:t>    { </a:t>
            </a:r>
          </a:p>
          <a:p>
            <a:pPr algn="l"/>
            <a:r>
              <a:t>        /* error occurred */</a:t>
            </a:r>
          </a:p>
          <a:p>
            <a:pPr algn="l"/>
            <a:r>
              <a:t>    } </a:t>
            </a:r>
          </a:p>
          <a:p>
            <a:pPr algn="l"/>
            <a:r>
              <a:t>    else if (pid == 0) </a:t>
            </a:r>
          </a:p>
          <a:p>
            <a:pPr algn="l"/>
            <a:r>
              <a:t>    {</a:t>
            </a:r>
          </a:p>
          <a:p>
            <a:pPr algn="l"/>
            <a:r>
              <a:t>        /* child process */  </a:t>
            </a:r>
          </a:p>
          <a:p>
            <a:pPr algn="l"/>
            <a:r>
              <a:t>    } </a:t>
            </a:r>
          </a:p>
          <a:p>
            <a:pPr algn="l"/>
            <a:r>
              <a:t>    else </a:t>
            </a:r>
          </a:p>
          <a:p>
            <a:pPr algn="l"/>
            <a:r>
              <a:t>    {  </a:t>
            </a:r>
          </a:p>
          <a:p>
            <a:pPr algn="l"/>
            <a:r>
              <a:t>        /* parent process  */</a:t>
            </a:r>
          </a:p>
          <a:p>
            <a:pPr algn="l"/>
            <a:r>
              <a:t>    }</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Shape 192"/>
          <p:cNvSpPr/>
          <p:nvPr>
            <p:ph type="title"/>
          </p:nvPr>
        </p:nvSpPr>
        <p:spPr>
          <a:prstGeom prst="rect">
            <a:avLst/>
          </a:prstGeom>
        </p:spPr>
        <p:txBody>
          <a:bodyPr/>
          <a:lstStyle/>
          <a:p>
            <a:r>
              <a:t>库函数fork</a:t>
            </a:r>
          </a:p>
        </p:txBody>
      </p:sp>
      <p:sp>
        <p:nvSpPr>
          <p:cNvPr id="193" name="Shape 193"/>
          <p:cNvSpPr/>
          <p:nvPr>
            <p:ph type="body" idx="1"/>
          </p:nvPr>
        </p:nvSpPr>
        <p:spPr>
          <a:prstGeom prst="rect">
            <a:avLst/>
          </a:prstGeom>
        </p:spPr>
        <p:txBody>
          <a:bodyPr/>
          <a:lstStyle/>
          <a:p>
            <a:pPr marL="406400" indent="-406400" defTabSz="528320">
              <a:spcBef>
                <a:spcPts val="3700"/>
              </a:spcBef>
              <a:defRPr sz="3330"/>
            </a:pPr>
            <a:r>
              <a:t>库函数fork是用户态创建一个子进程的系统调用API接口。对于判断fork函数的返回值，初学者可能会很迷惑，因为fork在正常执行后，if条件判断中除了if (pid &lt; 0)异常处理没被执行，else if (pid == 0)和else两段代码都被执行了，这看起来确实匪夷所思。</a:t>
            </a:r>
          </a:p>
          <a:p>
            <a:pPr marL="406400" indent="-406400" defTabSz="528320">
              <a:spcBef>
                <a:spcPts val="3700"/>
              </a:spcBef>
              <a:defRPr sz="3330"/>
            </a:pPr>
            <a:r>
              <a:t>实际上fork系统调用把当前进程又复制了一个子进程，也就一个进程变成了两个进程，两个进程执行相同的代码，只是fork系统调用在父进程和子进程中的返回值不同。可是从Shell终端输出信息看两个进程是混合在一起的，会让人误以为if语句的执行产生了错误。其实是if语句在两个进程中各执行了一次，由于判断条件不同，输出的信息也就不同。父进程没有打破if else的条件分支的结构，在子进程里面也没有打破这个结构，只是在Shell命令行下好像两个都输出了，好像打破了条件分支结构，实际上背后是两个进程。fork之后，父子进程的执行顺序和调度算法密切相关，多次执行有时可以看到父子进程的执行顺序并不是确定的。</a:t>
            </a:r>
          </a:p>
          <a:p>
            <a:pPr marL="406400" indent="-406400" defTabSz="528320">
              <a:spcBef>
                <a:spcPts val="3700"/>
              </a:spcBef>
              <a:defRPr sz="3330"/>
            </a:pPr>
            <a:r>
              <a:t>通过这一段fork代码程序，我们可以在用户态创建一个子进程，就是调用系统调用fork，只要像前述深入理解系统调用的方法来追踪这个fork系统调用，就能进一步分析和理解进程创建的过程。当然fork要比我们之前分析的系统调用要复杂一些。</a:t>
            </a:r>
          </a:p>
          <a:p>
            <a:pPr marL="406400" indent="-406400" defTabSz="528320">
              <a:spcBef>
                <a:spcPts val="3700"/>
              </a:spcBef>
              <a:defRPr sz="3330"/>
            </a:pPr>
            <a:r>
              <a:t>首先来回顾系统调用是怎样工作的，并讨论创建进程和其他常见的系统调用有哪些不同。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r>
              <a:rPr>
                <a:sym typeface="+mn-ea"/>
              </a:rPr>
              <a:t>系统调用回顾</a:t>
            </a:r>
            <a:endParaRPr>
              <a:sym typeface="+mn-ea"/>
            </a:endParaRPr>
          </a:p>
        </p:txBody>
      </p:sp>
      <p:sp>
        <p:nvSpPr>
          <p:cNvPr id="196" name="Shape 196"/>
          <p:cNvSpPr/>
          <p:nvPr>
            <p:ph type="body" idx="1"/>
          </p:nvPr>
        </p:nvSpPr>
        <p:spPr>
          <a:prstGeom prst="rect">
            <a:avLst/>
          </a:prstGeom>
        </p:spPr>
        <p:txBody>
          <a:bodyPr/>
          <a:lstStyle/>
          <a:p>
            <a:pPr marL="558800" indent="-558800" defTabSz="726440">
              <a:spcBef>
                <a:spcPts val="5100"/>
              </a:spcBef>
              <a:defRPr sz="4575"/>
            </a:pPr>
            <a:r>
              <a:t>在正常触发系统调用时，对于X86 Linux系统来说用户态有一个int $0x80或syscall指令触发系统调用，CPU跳转到系统调用入口的汇编代码执行。int $0x80指令触发entry_INT80_32并以iret返回系统调用，syscall指令触发entry_SYSCALL_64并以sysret或iret返回系统调用。</a:t>
            </a:r>
          </a:p>
          <a:p>
            <a:pPr marL="558800" indent="-558800" defTabSz="726440">
              <a:spcBef>
                <a:spcPts val="5100"/>
              </a:spcBef>
              <a:defRPr sz="4575"/>
            </a:pPr>
            <a:r>
              <a:t>对于ARM64 Linux系统来说，用户态程序会执行svc指令触发系统调用，CPU会跳转到异常向量表（vectors）中执行，然后进入异常处理入口，即svc指令之后跳转到el0_sync和el0_svc，执行完系统调用，以eret指令返回系统调用。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Shape 131"/>
          <p:cNvSpPr/>
          <p:nvPr>
            <p:ph type="title"/>
          </p:nvPr>
        </p:nvSpPr>
        <p:spPr>
          <a:prstGeom prst="rect">
            <a:avLst/>
          </a:prstGeom>
        </p:spPr>
        <p:txBody>
          <a:bodyPr/>
          <a:lstStyle>
            <a:lvl1pPr algn="l"/>
          </a:lstStyle>
          <a:p>
            <a:r>
              <a:t>struct task_struct</a:t>
            </a:r>
          </a:p>
        </p:txBody>
      </p:sp>
      <p:sp>
        <p:nvSpPr>
          <p:cNvPr id="132" name="Shape 132"/>
          <p:cNvSpPr/>
          <p:nvPr>
            <p:ph type="body" sz="half" idx="1"/>
          </p:nvPr>
        </p:nvSpPr>
        <p:spPr>
          <a:xfrm>
            <a:off x="1689100" y="3238500"/>
            <a:ext cx="9036112" cy="9207500"/>
          </a:xfrm>
          <a:prstGeom prst="rect">
            <a:avLst/>
          </a:prstGeom>
        </p:spPr>
        <p:txBody>
          <a:bodyPr/>
          <a:lstStyle/>
          <a:p>
            <a:r>
              <a:t>在Linux内核中用一个数据结构struct task_struct来描述进程，如下代码摘录了 struct task_struct 数据结构的一部分，具体见include/linux/sched.h</a:t>
            </a:r>
          </a:p>
        </p:txBody>
      </p:sp>
      <p:sp>
        <p:nvSpPr>
          <p:cNvPr id="133" name="Shape 133"/>
          <p:cNvSpPr/>
          <p:nvPr/>
        </p:nvSpPr>
        <p:spPr>
          <a:xfrm>
            <a:off x="12805009" y="640411"/>
            <a:ext cx="11020045" cy="12903201"/>
          </a:xfrm>
          <a:prstGeom prst="rect">
            <a:avLst/>
          </a:prstGeom>
          <a:ln w="12700">
            <a:miter lim="400000"/>
          </a:ln>
        </p:spPr>
        <p:txBody>
          <a:bodyPr wrap="none" lIns="50800" tIns="50800" rIns="50800" bIns="50800" anchor="ctr">
            <a:spAutoFit/>
          </a:bodyPr>
          <a:lstStyle/>
          <a:p>
            <a:pPr algn="l">
              <a:defRPr sz="3000"/>
            </a:pPr>
            <a:r>
              <a:t>struct task_struct {</a:t>
            </a:r>
          </a:p>
          <a:p>
            <a:pPr algn="l">
              <a:defRPr sz="3000"/>
            </a:pPr>
            <a:r>
              <a:t>#ifdef CONFIG_THREAD_INFO_IN_TASK</a:t>
            </a:r>
          </a:p>
          <a:p>
            <a:pPr algn="l">
              <a:defRPr sz="3000"/>
            </a:pPr>
            <a:r>
              <a:t>    /*</a:t>
            </a:r>
          </a:p>
          <a:p>
            <a:pPr algn="l">
              <a:defRPr sz="3000"/>
            </a:pPr>
            <a:r>
              <a:t>     * For reasons of header soup (see current_thread_info()), this</a:t>
            </a:r>
          </a:p>
          <a:p>
            <a:pPr algn="l">
              <a:defRPr sz="3000"/>
            </a:pPr>
            <a:r>
              <a:t>     * must be the first element of task_struct.</a:t>
            </a:r>
          </a:p>
          <a:p>
            <a:pPr algn="l">
              <a:defRPr sz="3000"/>
            </a:pPr>
            <a:r>
              <a:t>     */</a:t>
            </a:r>
          </a:p>
          <a:p>
            <a:pPr algn="l">
              <a:defRPr sz="3000"/>
            </a:pPr>
            <a:r>
              <a:t>    struct thread_info        thread_info;</a:t>
            </a:r>
          </a:p>
          <a:p>
            <a:pPr algn="l">
              <a:defRPr sz="3000"/>
            </a:pPr>
            <a:r>
              <a:t>#endif</a:t>
            </a:r>
          </a:p>
          <a:p>
            <a:pPr algn="l">
              <a:defRPr sz="3000"/>
            </a:pPr>
            <a:r>
              <a:t>    /* -1 unrunnable, 0 runnable, &gt;0 stopped: */</a:t>
            </a:r>
          </a:p>
          <a:p>
            <a:pPr algn="l">
              <a:defRPr sz="3000"/>
            </a:pPr>
            <a:r>
              <a:t>    volatile long            state;</a:t>
            </a:r>
          </a:p>
          <a:p>
            <a:pPr algn="l">
              <a:defRPr sz="3000"/>
            </a:pPr>
          </a:p>
          <a:p>
            <a:pPr algn="l">
              <a:defRPr sz="3000"/>
            </a:pPr>
            <a:r>
              <a:t>    /*</a:t>
            </a:r>
          </a:p>
          <a:p>
            <a:pPr algn="l">
              <a:defRPr sz="3000"/>
            </a:pPr>
            <a:r>
              <a:t>     * This begins the randomizable portion of task_struct. Only</a:t>
            </a:r>
          </a:p>
          <a:p>
            <a:pPr algn="l">
              <a:defRPr sz="3000"/>
            </a:pPr>
            <a:r>
              <a:t>     * scheduling-critical items should be added above here.</a:t>
            </a:r>
          </a:p>
          <a:p>
            <a:pPr algn="l">
              <a:defRPr sz="3000"/>
            </a:pPr>
            <a:r>
              <a:t>     */</a:t>
            </a:r>
          </a:p>
          <a:p>
            <a:pPr algn="l">
              <a:defRPr sz="3000"/>
            </a:pPr>
            <a:r>
              <a:t>    randomized_struct_fields_start</a:t>
            </a:r>
          </a:p>
          <a:p>
            <a:pPr algn="l">
              <a:defRPr sz="3000"/>
            </a:pPr>
          </a:p>
          <a:p>
            <a:pPr algn="l">
              <a:defRPr sz="3000"/>
            </a:pPr>
            <a:r>
              <a:t>    void                *stack;</a:t>
            </a:r>
          </a:p>
          <a:p>
            <a:pPr algn="l">
              <a:defRPr sz="3000"/>
            </a:pPr>
            <a:r>
              <a:t>...</a:t>
            </a:r>
          </a:p>
          <a:p>
            <a:pPr algn="l">
              <a:defRPr sz="3000"/>
            </a:pPr>
            <a:r>
              <a:t>  </a:t>
            </a:r>
          </a:p>
          <a:p>
            <a:pPr algn="l">
              <a:defRPr sz="3000"/>
            </a:pPr>
            <a:r>
              <a:t>    /* CPU-specific state of this task: */</a:t>
            </a:r>
          </a:p>
          <a:p>
            <a:pPr algn="l">
              <a:defRPr sz="3000"/>
            </a:pPr>
            <a:r>
              <a:t>    struct thread_struct thread; </a:t>
            </a:r>
          </a:p>
          <a:p>
            <a:pPr algn="l">
              <a:defRPr sz="3000"/>
            </a:pPr>
            <a:r>
              <a:t>    /*</a:t>
            </a:r>
          </a:p>
          <a:p>
            <a:pPr algn="l">
              <a:defRPr sz="3000"/>
            </a:pPr>
            <a:r>
              <a:t>     * WARNING: on x86, 'thread_struct' contains a variable-sized</a:t>
            </a:r>
          </a:p>
          <a:p>
            <a:pPr algn="l">
              <a:defRPr sz="3000"/>
            </a:pPr>
            <a:r>
              <a:t>     * structure.  It *MUST* be at the end of 'task_struct'.</a:t>
            </a:r>
          </a:p>
          <a:p>
            <a:pPr algn="l">
              <a:defRPr sz="3000"/>
            </a:pPr>
            <a:r>
              <a:t>     *</a:t>
            </a:r>
          </a:p>
          <a:p>
            <a:pPr algn="l">
              <a:defRPr sz="3000"/>
            </a:pPr>
            <a:r>
              <a:t>     * Do not put anything below here!</a:t>
            </a:r>
          </a:p>
          <a:p>
            <a:pPr algn="l">
              <a:defRPr sz="3000"/>
            </a:pPr>
            <a:r>
              <a:t>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p>
            <a:r>
              <a:rPr>
                <a:sym typeface="+mn-ea"/>
              </a:rPr>
              <a:t>系统调用回顾</a:t>
            </a:r>
            <a:endParaRPr>
              <a:sym typeface="+mn-ea"/>
            </a:endParaRPr>
          </a:p>
        </p:txBody>
      </p:sp>
      <p:sp>
        <p:nvSpPr>
          <p:cNvPr id="196" name="Shape 196"/>
          <p:cNvSpPr/>
          <p:nvPr>
            <p:ph type="body" idx="1"/>
          </p:nvPr>
        </p:nvSpPr>
        <p:spPr>
          <a:prstGeom prst="rect">
            <a:avLst/>
          </a:prstGeom>
        </p:spPr>
        <p:txBody>
          <a:bodyPr/>
          <a:lstStyle/>
          <a:p>
            <a:pPr marL="558800" indent="-558800" defTabSz="726440">
              <a:spcBef>
                <a:spcPts val="5100"/>
              </a:spcBef>
              <a:defRPr sz="4575"/>
            </a:pPr>
            <a:r>
              <a:t>系统调用从用户态陷入内核态时，所使用的的函数调用堆栈也从用户态堆栈转换到内核态堆栈，然后把相应的CPU关键的现场栈顶寄存器、指令指针寄存器、标志寄存器等保存到内核堆栈，保存现场。系统调用入口的汇编代码还会通过系统调用号执行系统调用内核处理函数，最后恢复现场和系统调用返回将CPU关键现场栈顶寄存器、指令指针寄存器、标志寄存器等从内核堆栈中恢复到对应寄存器中，并回到用户态int $0x80/syscall或svc指令之后的下一条指令的位置（系统调用返回地址）继续执行。这是前述深入理解系统调用部分介绍过的系统调用的大致处理过程。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r>
              <a:t>fork系统调用</a:t>
            </a:r>
          </a:p>
        </p:txBody>
      </p:sp>
      <p:sp>
        <p:nvSpPr>
          <p:cNvPr id="202" name="Shape 202"/>
          <p:cNvSpPr/>
          <p:nvPr>
            <p:ph type="body" idx="1"/>
          </p:nvPr>
        </p:nvSpPr>
        <p:spPr>
          <a:prstGeom prst="rect">
            <a:avLst/>
          </a:prstGeom>
        </p:spPr>
        <p:txBody>
          <a:bodyPr/>
          <a:lstStyle/>
          <a:p>
            <a:pPr marL="450850" indent="-450850" defTabSz="586105">
              <a:spcBef>
                <a:spcPts val="4100"/>
              </a:spcBef>
              <a:defRPr sz="3690"/>
            </a:pPr>
            <a:r>
              <a:t>fork也是一个系统调用，和前述一般的系统调用执行过程大致是一样的。尤其从父进程的角度来看，fork的执行过程与前述描述完全一致，但问题是：fork系统调用创建了一个子进程，子进程复制了父进程中所有的进程信息，包括内核堆栈、进程描述符等，子进程作为一个独立的进程也会被调度，当子进程获得CPU开始运行时，它是从哪里开始运行的呢？从用户态空间来看，就是fork系统调用的下一条指令。但fork系统调用在子进程当中也是返回的，也就是说fork系统调用在内核里面变成了父子两个进程，父进程正常fork系统调用返回到用户态，fork出来的子进程也要从内核里返回到用户态。那么对于子进程来讲，fork系统调用在内核处理程序中是从何处开始执行的呢？一个新创建的子进程是从哪行代码开始执行的，这是一个关键问题。下面带着这个问题来仔细分析fork系统调用的内核处理过程，解决这个疑问相信会更深入地理解Linux内核源代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pPr algn="l"/>
            <a:r>
              <a:t>fork系统调用</a:t>
            </a:r>
          </a:p>
        </p:txBody>
      </p:sp>
      <p:sp>
        <p:nvSpPr>
          <p:cNvPr id="202" name="Shape 202"/>
          <p:cNvSpPr/>
          <p:nvPr>
            <p:ph type="body" idx="1"/>
          </p:nvPr>
        </p:nvSpPr>
        <p:spPr>
          <a:xfrm>
            <a:off x="1689100" y="3238500"/>
            <a:ext cx="8682990" cy="9207500"/>
          </a:xfrm>
          <a:prstGeom prst="rect">
            <a:avLst/>
          </a:prstGeom>
        </p:spPr>
        <p:txBody>
          <a:bodyPr/>
          <a:lstStyle/>
          <a:p>
            <a:pPr marL="450850" indent="-450850" defTabSz="586105">
              <a:spcBef>
                <a:spcPts val="4100"/>
              </a:spcBef>
              <a:defRPr sz="3690"/>
            </a:pPr>
            <a:r>
              <a:t>Linux-5.4.34源代码中查看arch/x86/entry/syscalls/syscall_32.tbl和arch/x86/entry/syscalls/syscall_64.tbl 可以找到fork系统调用在ARM64、32位x86和x86-64系统中对应的内核处理函数为2号系统调用sys_fork和56、57、58号系统调用__x64_sys_clone、__x64_sys_fork、__x64_sys_vfork。</a:t>
            </a:r>
          </a:p>
          <a:p>
            <a:pPr marL="450850" indent="-450850" defTabSz="586105">
              <a:spcBef>
                <a:spcPts val="4100"/>
              </a:spcBef>
              <a:defRPr sz="3690"/>
            </a:pPr>
            <a:r>
              <a:t>ARM64 Linux系统中系统调用主要在include/uapi/asm-generic/unistd.h文件中，其中并没有定义fork系统调用，而只定义了clone系统调用，对应的内核处理函数为220号系统调用sys_clone。</a:t>
            </a:r>
          </a:p>
        </p:txBody>
      </p:sp>
      <p:sp>
        <p:nvSpPr>
          <p:cNvPr id="2" name="文本框 1"/>
          <p:cNvSpPr txBox="1"/>
          <p:nvPr/>
        </p:nvSpPr>
        <p:spPr>
          <a:xfrm>
            <a:off x="10895965" y="89535"/>
            <a:ext cx="13176885" cy="134899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Create a kernel thread.</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pid_t kernel_thread(int (*fn)(void *), void *arg, unsigned long flags)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kernel_clone_args args =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.flags        = ((flags | CLONE_VM | CLONE_UNTRACED) &amp; ~CSIGNAL),</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.exit_signal    = (flags &amp; CSIGNAL),</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.stack        = (unsigned long)fn,</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.stack_size    = (unsigned long)arg,</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_do_fork(&amp;args);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#ifdef __ARCH_WANT_SYS_FORK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SYSCALL_DEFINE0(fork)</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#ifdef CONFIG_MMU</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struct kernel_clone_args args =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.exit_signal = SIGCHLD,</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_do_fork(&amp;args);</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#else</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 can not support in nommu mode */</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    return -EINVAL;</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3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
        <p:nvSpPr>
          <p:cNvPr id="3" name="文本框 2"/>
          <p:cNvSpPr txBox="1"/>
          <p:nvPr/>
        </p:nvSpPr>
        <p:spPr>
          <a:xfrm>
            <a:off x="17835880" y="8607108"/>
            <a:ext cx="5952490" cy="56324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endParaRPr kumimoji="0" lang="zh-CN" altLang="en-US" sz="3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r>
              <a:t>fork系统调用</a:t>
            </a:r>
          </a:p>
        </p:txBody>
      </p:sp>
      <p:sp>
        <p:nvSpPr>
          <p:cNvPr id="205" name="Shape 205"/>
          <p:cNvSpPr/>
          <p:nvPr>
            <p:ph type="body" sz="half" idx="1"/>
          </p:nvPr>
        </p:nvSpPr>
        <p:spPr>
          <a:xfrm>
            <a:off x="1689100" y="3238500"/>
            <a:ext cx="7448307" cy="9207500"/>
          </a:xfrm>
          <a:prstGeom prst="rect">
            <a:avLst/>
          </a:prstGeom>
        </p:spPr>
        <p:txBody>
          <a:bodyPr/>
          <a:lstStyle/>
          <a:p>
            <a:pPr marL="374650" indent="-374650" defTabSz="487045">
              <a:spcBef>
                <a:spcPts val="3400"/>
              </a:spcBef>
              <a:defRPr sz="3065"/>
            </a:pPr>
            <a:r>
              <a:rPr lang="zh-CN" altLang="en-US" sz="4000">
                <a:effectLst/>
                <a:sym typeface="Helvetica Light"/>
              </a:rPr>
              <a:t>fork、vfork和clone这3个系统调用，以及do_fork和kernel_thread内核函数都可以创建一个新进程，而且都是通过_do_fork函数来创建进程的，只不过传递的参数不同。值得注意的是在更新版本的内核中do_fork和_do_fork函数被kernel_clone函数取代，不过只是名称有变化，代码逻辑基本一致。</a:t>
            </a:r>
            <a:endParaRPr sz="4000"/>
          </a:p>
        </p:txBody>
      </p:sp>
      <p:sp>
        <p:nvSpPr>
          <p:cNvPr id="206" name="Shape 206"/>
          <p:cNvSpPr/>
          <p:nvPr/>
        </p:nvSpPr>
        <p:spPr>
          <a:xfrm>
            <a:off x="10449521" y="2990850"/>
            <a:ext cx="13453492" cy="9702801"/>
          </a:xfrm>
          <a:prstGeom prst="rect">
            <a:avLst/>
          </a:prstGeom>
          <a:ln w="12700">
            <a:miter lim="400000"/>
          </a:ln>
        </p:spPr>
        <p:txBody>
          <a:bodyPr wrap="none" lIns="50800" tIns="50800" rIns="50800" bIns="50800" anchor="ctr">
            <a:spAutoFit/>
          </a:bodyPr>
          <a:lstStyle/>
          <a:p>
            <a:pPr algn="l">
              <a:defRPr sz="3000"/>
            </a:pPr>
          </a:p>
          <a:p>
            <a:pPr algn="l">
              <a:defRPr sz="3000"/>
            </a:pPr>
            <a:r>
              <a:t>/*</a:t>
            </a:r>
          </a:p>
          <a:p>
            <a:pPr algn="l">
              <a:defRPr sz="3000"/>
            </a:pPr>
            <a:r>
              <a:t> * Create a kernel thread.</a:t>
            </a:r>
          </a:p>
          <a:p>
            <a:pPr algn="l">
              <a:defRPr sz="3000"/>
            </a:pPr>
            <a:r>
              <a:t> */</a:t>
            </a:r>
          </a:p>
          <a:p>
            <a:pPr algn="l">
              <a:defRPr sz="3000"/>
            </a:pPr>
            <a:r>
              <a:t>pid_t kernel_thread(int (*fn)(void *), void *arg, unsigned long flags)</a:t>
            </a:r>
          </a:p>
          <a:p>
            <a:pPr algn="l">
              <a:defRPr sz="3000"/>
            </a:pPr>
            <a:r>
              <a:t>{</a:t>
            </a:r>
          </a:p>
          <a:p>
            <a:pPr algn="l">
              <a:defRPr sz="3000"/>
            </a:pPr>
            <a:r>
              <a:t>    return _do_fork(&amp;args);</a:t>
            </a:r>
          </a:p>
          <a:p>
            <a:pPr algn="l">
              <a:defRPr sz="3000"/>
            </a:pPr>
            <a:r>
              <a:t>}</a:t>
            </a:r>
          </a:p>
          <a:p>
            <a:pPr algn="l">
              <a:defRPr sz="3000"/>
            </a:pPr>
          </a:p>
          <a:p>
            <a:pPr algn="l">
              <a:defRPr sz="3000"/>
            </a:pPr>
            <a:r>
              <a:t>SYSCALL_DEFINE0(fork)</a:t>
            </a:r>
          </a:p>
          <a:p>
            <a:pPr algn="l">
              <a:defRPr sz="3000"/>
            </a:pPr>
            <a:r>
              <a:t>{</a:t>
            </a:r>
          </a:p>
          <a:p>
            <a:pPr algn="l">
              <a:defRPr sz="3000"/>
            </a:pPr>
            <a:r>
              <a:t>    return _do_fork(&amp;args);</a:t>
            </a:r>
          </a:p>
          <a:p>
            <a:pPr algn="l">
              <a:defRPr sz="3000"/>
            </a:pPr>
            <a:r>
              <a:t>}</a:t>
            </a:r>
          </a:p>
          <a:p>
            <a:pPr algn="l">
              <a:defRPr sz="3000"/>
            </a:pPr>
            <a:r>
              <a:t>SYSCALL_DEFINE0(vfork)</a:t>
            </a:r>
          </a:p>
          <a:p>
            <a:pPr algn="l">
              <a:defRPr sz="3000"/>
            </a:pPr>
            <a:r>
              <a:t>{</a:t>
            </a:r>
          </a:p>
          <a:p>
            <a:pPr algn="l">
              <a:defRPr sz="3000"/>
            </a:pPr>
            <a:r>
              <a:t>    return _do_fork(&amp;args);</a:t>
            </a:r>
          </a:p>
          <a:p>
            <a:pPr algn="l">
              <a:defRPr sz="3000"/>
            </a:pPr>
            <a:r>
              <a:t>}</a:t>
            </a:r>
          </a:p>
          <a:p>
            <a:pPr algn="l">
              <a:defRPr sz="3000"/>
            </a:pPr>
            <a:r>
              <a:t>SYSCALL_DEFINE5(clone, unsigned long, clone_flags, unsigned long, newsp,</a:t>
            </a:r>
          </a:p>
          <a:p>
            <a:pPr algn="l">
              <a:defRPr sz="3000"/>
            </a:pPr>
            <a:r>
              <a:t> {</a:t>
            </a:r>
          </a:p>
          <a:p>
            <a:pPr algn="l">
              <a:defRPr sz="3000"/>
            </a:pPr>
            <a:r>
              <a:t>    return _do_fork(&amp;args)</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Shape 208"/>
          <p:cNvSpPr/>
          <p:nvPr>
            <p:ph type="title"/>
          </p:nvPr>
        </p:nvSpPr>
        <p:spPr>
          <a:prstGeom prst="rect">
            <a:avLst/>
          </a:prstGeom>
        </p:spPr>
        <p:txBody>
          <a:bodyPr/>
          <a:lstStyle/>
          <a:p>
            <a:r>
              <a:t>进程创建的主要过程</a:t>
            </a:r>
          </a:p>
        </p:txBody>
      </p:sp>
      <p:sp>
        <p:nvSpPr>
          <p:cNvPr id="209" name="Shape 209"/>
          <p:cNvSpPr/>
          <p:nvPr>
            <p:ph type="body" idx="1"/>
          </p:nvPr>
        </p:nvSpPr>
        <p:spPr>
          <a:prstGeom prst="rect">
            <a:avLst/>
          </a:prstGeom>
        </p:spPr>
        <p:txBody>
          <a:bodyPr/>
          <a:lstStyle/>
          <a:p>
            <a:pPr marL="425450" indent="-425450" defTabSz="553085">
              <a:spcBef>
                <a:spcPts val="3900"/>
              </a:spcBef>
              <a:defRPr sz="3485"/>
            </a:pPr>
            <a:r>
              <a:t>对于分析进程创建的主要过程，如果从用户态追踪到内核态，并从代码抽象出创建进程的过程是很难的，涉及太多代码细节。怎样跨越这个难点呢？方法是要设想内核应该会怎么样创建一个进程，然后根据设想在代码中找出证据，再用gdb跟踪验证，并不断修正设想。</a:t>
            </a:r>
          </a:p>
          <a:p>
            <a:pPr marL="425450" indent="-425450" defTabSz="553085">
              <a:spcBef>
                <a:spcPts val="3900"/>
              </a:spcBef>
              <a:defRPr sz="3485"/>
            </a:pPr>
            <a:r>
              <a:t>下面先看如何正确建立一个进程的框架。我们前面了解了创建一个进程是复制当前进程的信息，就是通过_do_fork函数来创建了一个新进程。因为父进程和子进程的绝大部分信息是完全一样的，但是有些信息是不能一样的，比如 pid 的值和内核堆栈。还有将新进程链接到各种链表中，要保存进程执行到哪个位置，有一个thread数据结构记录进程执行上下文的关键信息也不能一样，否则会发生问题。</a:t>
            </a:r>
          </a:p>
          <a:p>
            <a:pPr marL="425450" indent="-425450" defTabSz="553085">
              <a:spcBef>
                <a:spcPts val="3900"/>
              </a:spcBef>
              <a:defRPr sz="3485"/>
            </a:pPr>
            <a:r>
              <a:t>可以想象出来这样一个框架，父进程创建一个子进程，应该会有一个地方复制了父进程的进程描述符task_struct结构体变量，并有很多地方来修改复制出来的进程描述符task_struct结构体变量。因为父子进程各自都有很多自己独立的个性，子进程应该有很多地方修改内核堆栈里的信息，因为内核堆栈里的很多数据是从父进程复制来的，而fork系统调用在父子进程中分别返回到用户态，父子进程的内核堆栈中可能某些信息也不完全一样。还有thread，根据子进程复制的父进程的内核堆栈的状况，肯定要设定好指令指针和栈顶寄存器，即设定好子进程开始执行的位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Shape 211"/>
          <p:cNvSpPr/>
          <p:nvPr>
            <p:ph type="title"/>
          </p:nvPr>
        </p:nvSpPr>
        <p:spPr>
          <a:prstGeom prst="rect">
            <a:avLst/>
          </a:prstGeom>
        </p:spPr>
        <p:txBody>
          <a:bodyPr/>
          <a:lstStyle/>
          <a:p>
            <a:r>
              <a:t>_do_fork函数</a:t>
            </a:r>
          </a:p>
        </p:txBody>
      </p:sp>
      <p:sp>
        <p:nvSpPr>
          <p:cNvPr id="212" name="Shape 212"/>
          <p:cNvSpPr/>
          <p:nvPr>
            <p:ph type="body" idx="1"/>
          </p:nvPr>
        </p:nvSpPr>
        <p:spPr>
          <a:prstGeom prst="rect">
            <a:avLst/>
          </a:prstGeom>
        </p:spPr>
        <p:txBody>
          <a:bodyPr/>
          <a:lstStyle/>
          <a:p>
            <a:pPr marL="533400" indent="-533400" defTabSz="693420">
              <a:spcBef>
                <a:spcPts val="4900"/>
              </a:spcBef>
              <a:defRPr sz="4370"/>
            </a:pPr>
            <a:r>
              <a:t>需要特别说明的是，fork一个子进程的过程中，复制父进程的资源时采用了Copy On Write(写时复制)技术，不需要修改的进程资源父子进程是共享内存存储空间的。</a:t>
            </a:r>
          </a:p>
          <a:p>
            <a:pPr marL="533400" indent="-533400" defTabSz="693420">
              <a:spcBef>
                <a:spcPts val="4900"/>
              </a:spcBef>
              <a:defRPr sz="4370"/>
            </a:pPr>
            <a:r>
              <a:t>有了这个框架思路之后，就可以追踪具体代码执行过程，找到这个框架思路中需要了解的相关信息。</a:t>
            </a:r>
          </a:p>
          <a:p>
            <a:pPr marL="533400" indent="-533400" defTabSz="693420">
              <a:spcBef>
                <a:spcPts val="4900"/>
              </a:spcBef>
              <a:defRPr sz="4370"/>
            </a:pPr>
            <a:r>
              <a:t>因为从前述代码中可以看出fork、vfork和clone这3个系统调用，以及do_fork和kernel_thread内核函数都可以创建一个新进程，而且都是通过_do_fork函数来创建进程的，只不过传递的参数不同。为了避免重复，在此就不再赘述触发fork系统调用的过程，而直接从_do_fork函数来跟踪分析代码，具体代码如下见kernel/fork.c。为了便于理解，_do_fork函数中添加了必要的中文注释。</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Shape 214"/>
          <p:cNvSpPr/>
          <p:nvPr>
            <p:ph type="title"/>
          </p:nvPr>
        </p:nvSpPr>
        <p:spPr>
          <a:prstGeom prst="rect">
            <a:avLst/>
          </a:prstGeom>
        </p:spPr>
        <p:txBody>
          <a:bodyPr/>
          <a:lstStyle/>
          <a:p>
            <a:r>
              <a:t>_do_fork函数</a:t>
            </a:r>
          </a:p>
        </p:txBody>
      </p:sp>
      <p:sp>
        <p:nvSpPr>
          <p:cNvPr id="215" name="Shape 215"/>
          <p:cNvSpPr/>
          <p:nvPr/>
        </p:nvSpPr>
        <p:spPr>
          <a:xfrm>
            <a:off x="2723275" y="3804125"/>
            <a:ext cx="20563697" cy="9118601"/>
          </a:xfrm>
          <a:prstGeom prst="rect">
            <a:avLst/>
          </a:prstGeom>
          <a:ln w="12700">
            <a:miter lim="400000"/>
          </a:ln>
        </p:spPr>
        <p:txBody>
          <a:bodyPr lIns="50800" tIns="50800" rIns="50800" bIns="50800" anchor="ctr">
            <a:spAutoFit/>
          </a:bodyPr>
          <a:lstStyle/>
          <a:p>
            <a:pPr algn="l"/>
            <a:r>
              <a:t>_do_fork函数主要完成了调用copy_process()复制父进程、获得pid、调用wake_up_new_task将子进程加入就绪队列等待调度执行等</a:t>
            </a:r>
          </a:p>
          <a:p>
            <a:pPr algn="l"/>
            <a:r>
              <a:t>long _do_fork(struct kernel_clone_args *args)</a:t>
            </a:r>
          </a:p>
          <a:p>
            <a:pPr algn="l"/>
            <a:r>
              <a:t>{</a:t>
            </a:r>
          </a:p>
          <a:p>
            <a:pPr algn="l"/>
            <a:r>
              <a:t>    //复制进程描述符和执行时所需的其他数据结构   </a:t>
            </a:r>
          </a:p>
          <a:p>
            <a:pPr algn="l"/>
            <a:r>
              <a:t>    p = copy_process(NULL, trace, NUMA_NO_NODE, args);</a:t>
            </a:r>
          </a:p>
          <a:p>
            <a:pPr algn="l"/>
          </a:p>
          <a:p>
            <a:pPr algn="l"/>
            <a:r>
              <a:t>    wake_up_new_task(p);//将子进程添加到就绪队列</a:t>
            </a:r>
          </a:p>
          <a:p>
            <a:pPr algn="l"/>
          </a:p>
          <a:p>
            <a:pPr algn="l"/>
            <a:r>
              <a:t>    return nr;//返回子进程pid（父进程中fork返回值为子进程的pid）</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Shape 217"/>
          <p:cNvSpPr/>
          <p:nvPr>
            <p:ph type="title"/>
          </p:nvPr>
        </p:nvSpPr>
        <p:spPr>
          <a:prstGeom prst="rect">
            <a:avLst/>
          </a:prstGeom>
        </p:spPr>
        <p:txBody>
          <a:bodyPr/>
          <a:lstStyle>
            <a:lvl1pPr defTabSz="668655">
              <a:defRPr sz="9070"/>
            </a:lvl1pPr>
          </a:lstStyle>
          <a:p>
            <a:r>
              <a:t>copy_process()函数是如何复制父进程的</a:t>
            </a:r>
          </a:p>
        </p:txBody>
      </p:sp>
      <p:sp>
        <p:nvSpPr>
          <p:cNvPr id="218" name="Shape 218"/>
          <p:cNvSpPr/>
          <p:nvPr>
            <p:ph type="body" sz="half" idx="1"/>
          </p:nvPr>
        </p:nvSpPr>
        <p:spPr>
          <a:xfrm>
            <a:off x="1689100" y="3238500"/>
            <a:ext cx="9034740" cy="9207500"/>
          </a:xfrm>
          <a:prstGeom prst="rect">
            <a:avLst/>
          </a:prstGeom>
        </p:spPr>
        <p:txBody>
          <a:bodyPr/>
          <a:lstStyle/>
          <a:p>
            <a:pPr marL="393700" indent="-393700" defTabSz="511810">
              <a:spcBef>
                <a:spcPts val="3600"/>
              </a:spcBef>
              <a:defRPr sz="3225"/>
            </a:pPr>
            <a:r>
              <a:t>copy_process()是创建一个进程的主要的代码</a:t>
            </a:r>
          </a:p>
          <a:p>
            <a:pPr marL="393700" indent="-393700" defTabSz="511810">
              <a:spcBef>
                <a:spcPts val="3600"/>
              </a:spcBef>
              <a:defRPr sz="3225"/>
            </a:pPr>
            <a:r>
              <a:t>如下的copy_process()函数代码做了删减并添加了一些中文注释，完整代码见kernel/fork.c</a:t>
            </a:r>
          </a:p>
          <a:p>
            <a:pPr marL="393700" indent="-393700" defTabSz="511810">
              <a:spcBef>
                <a:spcPts val="3600"/>
              </a:spcBef>
              <a:defRPr sz="3225"/>
            </a:pPr>
            <a:r>
              <a:t>copy_process函数主要完成了调用dup_task_struct复制当前进程（父进程）描述符task_struct、信息检查、初始化、把进程状态设置为TASK_RUNNING（此时子进程置为就绪态）、采用写时复制技术逐一复制所有其他进程资源、调用copy_thread_tls初始化子进程内核栈、设置子进程pid等。其中最关键的就是dup_task_struct复制当前进程（父进程）描述符task_struct和copy_thread_tls初始化子进程内核栈。接下来具体看dup_task_struct和copy_thread_tls。</a:t>
            </a:r>
          </a:p>
        </p:txBody>
      </p:sp>
      <p:sp>
        <p:nvSpPr>
          <p:cNvPr id="219" name="Shape 219"/>
          <p:cNvSpPr/>
          <p:nvPr/>
        </p:nvSpPr>
        <p:spPr>
          <a:xfrm>
            <a:off x="11272788" y="3562350"/>
            <a:ext cx="12681586" cy="8559801"/>
          </a:xfrm>
          <a:prstGeom prst="rect">
            <a:avLst/>
          </a:prstGeom>
          <a:ln w="12700">
            <a:miter lim="400000"/>
          </a:ln>
        </p:spPr>
        <p:txBody>
          <a:bodyPr wrap="none" lIns="50800" tIns="50800" rIns="50800" bIns="50800" anchor="ctr">
            <a:spAutoFit/>
          </a:bodyPr>
          <a:lstStyle/>
          <a:p>
            <a:pPr algn="l">
              <a:defRPr sz="3000"/>
            </a:pPr>
            <a:r>
              <a:t>static __latent_entropy struct task_struct *copy_process(</a:t>
            </a:r>
          </a:p>
          <a:p>
            <a:pPr algn="l">
              <a:defRPr sz="3000"/>
            </a:pPr>
            <a:r>
              <a:t>                    struct pid *pid,</a:t>
            </a:r>
          </a:p>
          <a:p>
            <a:pPr algn="l">
              <a:defRPr sz="3000"/>
            </a:pPr>
            <a:r>
              <a:t>                    int trace,</a:t>
            </a:r>
          </a:p>
          <a:p>
            <a:pPr algn="l">
              <a:defRPr sz="3000"/>
            </a:pPr>
            <a:r>
              <a:t>                    int node,</a:t>
            </a:r>
          </a:p>
          <a:p>
            <a:pPr algn="l">
              <a:defRPr sz="3000"/>
            </a:pPr>
            <a:r>
              <a:t>                    struct kernel_clone_args *args)</a:t>
            </a:r>
          </a:p>
          <a:p>
            <a:pPr algn="l">
              <a:defRPr sz="3000"/>
            </a:pPr>
            <a:r>
              <a:t>{</a:t>
            </a:r>
          </a:p>
          <a:p>
            <a:pPr algn="l">
              <a:defRPr sz="3000"/>
            </a:pPr>
            <a:r>
              <a:t>    //复制进程描述符task_struct、创建内核堆栈等</a:t>
            </a:r>
          </a:p>
          <a:p>
            <a:pPr algn="l">
              <a:defRPr sz="3000"/>
            </a:pPr>
            <a:r>
              <a:t>    p = dup_task_struct(current, node);</a:t>
            </a:r>
          </a:p>
          <a:p>
            <a:pPr algn="l">
              <a:defRPr sz="3000"/>
            </a:pPr>
          </a:p>
          <a:p>
            <a:pPr algn="l">
              <a:defRPr sz="3000"/>
            </a:pPr>
            <a:r>
              <a:t>    /* copy all the process information */</a:t>
            </a:r>
          </a:p>
          <a:p>
            <a:pPr algn="l">
              <a:defRPr sz="3000"/>
            </a:pPr>
            <a:r>
              <a:t>    shm_init_task(p);</a:t>
            </a:r>
          </a:p>
          <a:p>
            <a:pPr lvl="2" algn="l">
              <a:defRPr sz="3000"/>
            </a:pPr>
            <a:r>
              <a:t>…</a:t>
            </a:r>
          </a:p>
          <a:p>
            <a:pPr lvl="2" algn="l">
              <a:defRPr sz="3000"/>
            </a:pPr>
            <a:r>
              <a:t>// 初始化子进程内核栈和thread</a:t>
            </a:r>
          </a:p>
          <a:p>
            <a:pPr lvl="2" algn="l">
              <a:defRPr sz="3000"/>
            </a:pPr>
            <a:r>
              <a:t>retval = copy_thread_tls(clone_flags, args-&gt;stack, args-&gt;stack_size, p,</a:t>
            </a:r>
          </a:p>
          <a:p>
            <a:pPr lvl="2" algn="l">
              <a:defRPr sz="3000"/>
            </a:pPr>
            <a:r>
              <a:t>                 args-&gt;tls);</a:t>
            </a:r>
          </a:p>
          <a:p>
            <a:pPr lvl="2" algn="l">
              <a:defRPr sz="3000"/>
            </a:pPr>
            <a:r>
              <a:t>…</a:t>
            </a:r>
          </a:p>
          <a:p>
            <a:pPr lvl="2" algn="l">
              <a:defRPr sz="3000"/>
            </a:pPr>
            <a:r>
              <a:t>return p;//返回被创建的子进程描述符指针</a:t>
            </a:r>
          </a:p>
          <a:p>
            <a:pPr algn="l">
              <a:defRPr sz="3000"/>
            </a:pPr>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p>
            <a:r>
              <a:t>dup_task_struct</a:t>
            </a:r>
          </a:p>
        </p:txBody>
      </p:sp>
      <p:sp>
        <p:nvSpPr>
          <p:cNvPr id="222" name="Shape 222"/>
          <p:cNvSpPr/>
          <p:nvPr/>
        </p:nvSpPr>
        <p:spPr>
          <a:xfrm>
            <a:off x="1689099" y="3008852"/>
            <a:ext cx="21005801" cy="11785601"/>
          </a:xfrm>
          <a:prstGeom prst="rect">
            <a:avLst/>
          </a:prstGeom>
          <a:ln w="12700">
            <a:miter lim="400000"/>
          </a:ln>
        </p:spPr>
        <p:txBody>
          <a:bodyPr wrap="none" lIns="50800" tIns="50800" rIns="50800" bIns="50800" anchor="ctr">
            <a:spAutoFit/>
          </a:bodyPr>
          <a:lstStyle/>
          <a:p>
            <a:pPr algn="l"/>
            <a:r>
              <a:t>static struct task_struct *dup_task_struct(struct task_struct *orig, int node)</a:t>
            </a:r>
          </a:p>
          <a:p>
            <a:pPr algn="l"/>
            <a:r>
              <a:t>{</a:t>
            </a:r>
          </a:p>
          <a:p>
            <a:pPr algn="l"/>
            <a:r>
              <a:t>…</a:t>
            </a:r>
          </a:p>
          <a:p>
            <a:pPr algn="l"/>
            <a:r>
              <a:t>        //实际完成进程描述符的拷贝，具体做法是*tsk = *orig</a:t>
            </a:r>
          </a:p>
          <a:p>
            <a:pPr algn="l"/>
            <a:r>
              <a:t>        err = arch_dup_task_struct(tsk, orig);</a:t>
            </a:r>
          </a:p>
          <a:p>
            <a:pPr algn="l"/>
            <a:r>
              <a:t>…</a:t>
            </a:r>
          </a:p>
          <a:p>
            <a:pPr algn="l"/>
            <a:r>
              <a:t>        tsk-&gt;stack = stack;</a:t>
            </a:r>
          </a:p>
          <a:p>
            <a:pPr algn="l"/>
            <a:r>
              <a:t>...</a:t>
            </a:r>
          </a:p>
          <a:p>
            <a:pPr algn="l"/>
            <a:r>
              <a:t>        //实际完成进程描述符的拷贝，具体做法是*tsk = *orig  </a:t>
            </a:r>
          </a:p>
          <a:p>
            <a:pPr algn="l"/>
            <a:r>
              <a:t>        setup_thread_stack(tsk, orig); </a:t>
            </a:r>
          </a:p>
          <a:p>
            <a:pPr algn="l"/>
            <a:r>
              <a:t>        clear_user_return_notifier(tsk);</a:t>
            </a:r>
          </a:p>
          <a:p>
            <a:pPr algn="l"/>
            <a:r>
              <a:t>        clear_tsk_need_resched(tsk);</a:t>
            </a:r>
          </a:p>
          <a:p>
            <a:pPr algn="l"/>
            <a:r>
              <a:t>        set_task_stack_end_magic(tsk);</a:t>
            </a:r>
          </a:p>
          <a:p>
            <a:pPr algn="l"/>
            <a:r>
              <a:t>...  </a:t>
            </a:r>
          </a:p>
          <a:p>
            <a:pPr algn="l"/>
            <a:r>
              <a:t>        return ts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rPr lang="en-US"/>
              <a:t>X86</a:t>
            </a:r>
            <a:r>
              <a:rPr lang="zh-CN" altLang="en-US">
                <a:ea typeface="宋体" panose="02010600030101010101" pitchFamily="2" charset="-122"/>
              </a:rPr>
              <a:t>相关部分</a:t>
            </a:r>
            <a:endParaRPr lang="zh-CN" altLang="en-US">
              <a:ea typeface="宋体" panose="02010600030101010101" pitchFamily="2" charset="-122"/>
            </a:endParaRPr>
          </a:p>
        </p:txBody>
      </p:sp>
      <p:sp>
        <p:nvSpPr>
          <p:cNvPr id="225" name="Shape 225"/>
          <p:cNvSpPr/>
          <p:nvPr>
            <p:ph type="body" idx="1"/>
          </p:nvPr>
        </p:nvSpPr>
        <p:spPr>
          <a:prstGeom prst="rect">
            <a:avLst/>
          </a:prstGeom>
        </p:spPr>
        <p:txBody>
          <a:bodyPr/>
          <a:lstStyle/>
          <a:p>
            <a:pPr marL="546100" indent="-546100" defTabSz="709930">
              <a:spcBef>
                <a:spcPts val="5000"/>
              </a:spcBef>
              <a:defRPr sz="4470"/>
            </a:pPr>
            <a:r>
              <a:rPr>
                <a:sym typeface="+mn-ea"/>
              </a:rPr>
              <a:t>进程关键上下文</a:t>
            </a:r>
            <a:endParaRPr>
              <a:sym typeface="+mn-ea"/>
            </a:endParaRPr>
          </a:p>
          <a:p>
            <a:pPr marL="546100" indent="-546100" defTabSz="709930">
              <a:spcBef>
                <a:spcPts val="5000"/>
              </a:spcBef>
              <a:defRPr sz="4470"/>
            </a:pPr>
            <a:r>
              <a:rPr>
                <a:sym typeface="+mn-ea"/>
              </a:rPr>
              <a:t>系统调用的内核堆栈</a:t>
            </a:r>
            <a:endParaRPr>
              <a:sym typeface="+mn-ea"/>
            </a:endParaRPr>
          </a:p>
          <a:p>
            <a:pPr marL="546100" indent="-546100" defTabSz="709930">
              <a:spcBef>
                <a:spcPts val="5000"/>
              </a:spcBef>
              <a:defRPr sz="4470"/>
            </a:pPr>
            <a:r>
              <a:rPr>
                <a:sym typeface="+mn-ea"/>
              </a:rPr>
              <a:t>fork子进程的内核堆栈</a:t>
            </a:r>
            <a:endParaRPr>
              <a:sym typeface="+mn-ea"/>
            </a:endParaRPr>
          </a:p>
          <a:p>
            <a:pPr marL="546100" indent="-546100" defTabSz="709930">
              <a:spcBef>
                <a:spcPts val="5000"/>
              </a:spcBef>
              <a:defRPr sz="4470"/>
            </a:pPr>
            <a:r>
              <a:rPr>
                <a:sym typeface="+mn-ea"/>
              </a:rPr>
              <a:t>copy_thread_tls vs. copy_thread</a:t>
            </a:r>
            <a:endParaRPr>
              <a:sym typeface="+mn-ea"/>
            </a:endParaRPr>
          </a:p>
          <a:p>
            <a:pPr marL="546100" indent="-546100" defTabSz="709930">
              <a:spcBef>
                <a:spcPts val="5000"/>
              </a:spcBef>
              <a:defRPr sz="447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Shape 135"/>
          <p:cNvSpPr/>
          <p:nvPr>
            <p:ph type="title"/>
          </p:nvPr>
        </p:nvSpPr>
        <p:spPr>
          <a:prstGeom prst="rect">
            <a:avLst/>
          </a:prstGeom>
        </p:spPr>
        <p:txBody>
          <a:bodyPr/>
          <a:lstStyle>
            <a:lvl1pPr algn="l"/>
          </a:lstStyle>
          <a:p>
            <a:r>
              <a:t>struct task_struct</a:t>
            </a:r>
          </a:p>
        </p:txBody>
      </p:sp>
      <p:sp>
        <p:nvSpPr>
          <p:cNvPr id="136" name="Shape 136"/>
          <p:cNvSpPr/>
          <p:nvPr>
            <p:ph type="body" sz="half" idx="1"/>
          </p:nvPr>
        </p:nvSpPr>
        <p:spPr>
          <a:xfrm>
            <a:off x="1689100" y="3238500"/>
            <a:ext cx="9649021" cy="9207500"/>
          </a:xfrm>
          <a:prstGeom prst="rect">
            <a:avLst/>
          </a:prstGeom>
        </p:spPr>
        <p:txBody>
          <a:bodyPr/>
          <a:lstStyle>
            <a:lvl1pPr marL="552450" indent="-552450" defTabSz="718185">
              <a:spcBef>
                <a:spcPts val="5100"/>
              </a:spcBef>
              <a:defRPr sz="4525"/>
            </a:lvl1pPr>
          </a:lstStyle>
          <a:p>
            <a:r>
              <a:t>struct task_struct的数据结构非常庞大，其中state是进程状态，stack是堆栈等，因为涉及的内容过于庞杂，我们可以通过如图所示的进程描述符的结构示意图从总体上看清struct task_struct的结构关系，比如进程的状态、进程双向链表的管理，以及控制台tty、文件系统fs的描述、进程打开文件的文件描述符files、内存管理的描述mm，还有进程间通信的信号signal的描述等。</a:t>
            </a:r>
          </a:p>
        </p:txBody>
      </p:sp>
      <p:pic>
        <p:nvPicPr>
          <p:cNvPr id="137" name="pasted-image.png"/>
          <p:cNvPicPr>
            <a:picLocks noChangeAspect="1"/>
          </p:cNvPicPr>
          <p:nvPr/>
        </p:nvPicPr>
        <p:blipFill>
          <a:blip r:embed="rId1"/>
          <a:stretch>
            <a:fillRect/>
          </a:stretch>
        </p:blipFill>
        <p:spPr>
          <a:xfrm>
            <a:off x="13011771" y="1180683"/>
            <a:ext cx="10863203" cy="1135463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t>进程关键上下文</a:t>
            </a:r>
          </a:p>
        </p:txBody>
      </p:sp>
      <p:sp>
        <p:nvSpPr>
          <p:cNvPr id="225" name="Shape 225"/>
          <p:cNvSpPr/>
          <p:nvPr>
            <p:ph type="body" idx="1"/>
          </p:nvPr>
        </p:nvSpPr>
        <p:spPr>
          <a:prstGeom prst="rect">
            <a:avLst/>
          </a:prstGeom>
        </p:spPr>
        <p:txBody>
          <a:bodyPr/>
          <a:lstStyle/>
          <a:p>
            <a:pPr marL="546100" indent="-546100" defTabSz="709930">
              <a:spcBef>
                <a:spcPts val="5000"/>
              </a:spcBef>
              <a:defRPr sz="4470"/>
            </a:pPr>
            <a:r>
              <a:t>还有copy_thread_tls是一个关键，在早期版本3.18.6该函数叫copy_thread，它负责构造fork系统调用在子进程的内核堆栈，也就是fork系统调用在父子进程各返回一次，父进程中和其他系统调用的处理过程并无二致，而在子进程中的内核函数调用堆栈需要特殊构建，为子进程的运行准备好上下文环境。另外还有线程局部存储TLS（thread local storage） 则是为支持多线程编程引入的，我们不去深究。</a:t>
            </a:r>
          </a:p>
          <a:p>
            <a:pPr marL="546100" indent="-546100" defTabSz="709930">
              <a:spcBef>
                <a:spcPts val="5000"/>
              </a:spcBef>
              <a:defRPr sz="4470"/>
            </a:pPr>
            <a:r>
              <a:t>在看copy_thread_tls之前我们需要重点看一下fork子进程的内核堆栈和进程描述符的最后一个成员struct thread_struct thread。</a:t>
            </a:r>
          </a:p>
          <a:p>
            <a:pPr marL="546100" indent="-546100" defTabSz="709930">
              <a:spcBef>
                <a:spcPts val="5000"/>
              </a:spcBef>
              <a:defRPr sz="4470"/>
            </a:pPr>
            <a:r>
              <a:t>先来看fork子进程的内核堆栈，从struct fork_frame可以看出它是在struct pt_regs的基础上增加了struct inactive_task_frame。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p:nvPr>
            <p:ph type="title"/>
          </p:nvPr>
        </p:nvSpPr>
        <p:spPr>
          <a:xfrm>
            <a:off x="5586579" y="952500"/>
            <a:ext cx="17108321" cy="1066124"/>
          </a:xfrm>
          <a:prstGeom prst="rect">
            <a:avLst/>
          </a:prstGeom>
        </p:spPr>
        <p:txBody>
          <a:bodyPr/>
          <a:lstStyle>
            <a:lvl1pPr defTabSz="396240">
              <a:defRPr sz="5375"/>
            </a:lvl1pPr>
          </a:lstStyle>
          <a:p>
            <a:r>
              <a:t>系统调用的内核堆栈</a:t>
            </a:r>
          </a:p>
        </p:txBody>
      </p:sp>
      <p:sp>
        <p:nvSpPr>
          <p:cNvPr id="228" name="Shape 228"/>
          <p:cNvSpPr/>
          <p:nvPr/>
        </p:nvSpPr>
        <p:spPr>
          <a:xfrm>
            <a:off x="1256281" y="406400"/>
            <a:ext cx="13758292" cy="12903201"/>
          </a:xfrm>
          <a:prstGeom prst="rect">
            <a:avLst/>
          </a:prstGeom>
          <a:ln w="12700">
            <a:miter lim="400000"/>
          </a:ln>
        </p:spPr>
        <p:txBody>
          <a:bodyPr wrap="none" lIns="50800" tIns="50800" rIns="50800" bIns="50800" anchor="ctr">
            <a:spAutoFit/>
          </a:bodyPr>
          <a:lstStyle/>
          <a:p>
            <a:pPr algn="l">
              <a:defRPr sz="3000"/>
            </a:pPr>
          </a:p>
          <a:p>
            <a:pPr algn="l">
              <a:defRPr sz="3000"/>
            </a:pPr>
          </a:p>
          <a:p>
            <a:pPr algn="l">
              <a:defRPr sz="3000"/>
            </a:pPr>
            <a:r>
              <a:t>struct pt_regs {</a:t>
            </a:r>
          </a:p>
          <a:p>
            <a:pPr algn="l">
              <a:defRPr sz="3000"/>
            </a:pPr>
            <a:r>
              <a:t>/*</a:t>
            </a:r>
          </a:p>
          <a:p>
            <a:pPr algn="l">
              <a:defRPr sz="3000"/>
            </a:pPr>
            <a:r>
              <a:t> * C ABI says these regs are callee-preserved. They aren't saved on kernel entry</a:t>
            </a:r>
          </a:p>
          <a:p>
            <a:pPr algn="l">
              <a:defRPr sz="3000"/>
            </a:pPr>
            <a:r>
              <a:t> * unless syscall needs a complete, fully filled "struct pt_regs".</a:t>
            </a:r>
          </a:p>
          <a:p>
            <a:pPr algn="l">
              <a:defRPr sz="3000"/>
            </a:pPr>
            <a:r>
              <a:t> */</a:t>
            </a:r>
          </a:p>
          <a:p>
            <a:pPr algn="l">
              <a:defRPr sz="3000"/>
            </a:pPr>
            <a:r>
              <a:t>    unsigned long r15;</a:t>
            </a:r>
          </a:p>
          <a:p>
            <a:pPr algn="l">
              <a:defRPr sz="3000"/>
            </a:pPr>
            <a:r>
              <a:t>    …</a:t>
            </a:r>
          </a:p>
          <a:p>
            <a:pPr algn="l">
              <a:defRPr sz="3000"/>
            </a:pPr>
            <a:r>
              <a:t>    unsigned long r8;</a:t>
            </a:r>
          </a:p>
          <a:p>
            <a:pPr algn="l">
              <a:defRPr sz="3000"/>
            </a:pPr>
            <a:r>
              <a:t>    unsigned long ax;</a:t>
            </a:r>
          </a:p>
          <a:p>
            <a:pPr algn="l">
              <a:defRPr sz="3000"/>
            </a:pPr>
            <a:r>
              <a:t>    unsigned long cx;</a:t>
            </a:r>
          </a:p>
          <a:p>
            <a:pPr algn="l">
              <a:defRPr sz="3000"/>
            </a:pPr>
            <a:r>
              <a:t>    unsigned long dx;</a:t>
            </a:r>
          </a:p>
          <a:p>
            <a:pPr algn="l">
              <a:defRPr sz="3000"/>
            </a:pPr>
            <a:r>
              <a:t>    unsigned long si;</a:t>
            </a:r>
          </a:p>
          <a:p>
            <a:pPr algn="l">
              <a:defRPr sz="3000"/>
            </a:pPr>
            <a:r>
              <a:t>    unsigned long di;</a:t>
            </a:r>
          </a:p>
          <a:p>
            <a:pPr algn="l">
              <a:defRPr sz="3000"/>
            </a:pPr>
            <a:r>
              <a:t>/*</a:t>
            </a:r>
          </a:p>
          <a:p>
            <a:pPr algn="l">
              <a:defRPr sz="3000"/>
            </a:pPr>
            <a:r>
              <a:t> * On syscall entry, this is syscall#. On CPU exception, this is error code.</a:t>
            </a:r>
          </a:p>
          <a:p>
            <a:pPr algn="l">
              <a:defRPr sz="3000"/>
            </a:pPr>
            <a:r>
              <a:t> * On hw interrupt, it's IRQ number:</a:t>
            </a:r>
          </a:p>
          <a:p>
            <a:pPr algn="l">
              <a:defRPr sz="3000"/>
            </a:pPr>
            <a:r>
              <a:t> */</a:t>
            </a:r>
          </a:p>
          <a:p>
            <a:pPr algn="l">
              <a:defRPr sz="3000"/>
            </a:pPr>
            <a:r>
              <a:t>    unsigned long orig_ax;</a:t>
            </a:r>
          </a:p>
          <a:p>
            <a:pPr algn="l">
              <a:defRPr sz="3000"/>
            </a:pPr>
            <a:r>
              <a:t>/* Return frame for iretq */</a:t>
            </a:r>
          </a:p>
          <a:p>
            <a:pPr algn="l">
              <a:defRPr sz="3000"/>
            </a:pPr>
            <a:r>
              <a:t>    unsigned long ip;</a:t>
            </a:r>
          </a:p>
          <a:p>
            <a:pPr algn="l">
              <a:defRPr sz="3000"/>
            </a:pPr>
            <a:r>
              <a:t>    unsigned long cs;</a:t>
            </a:r>
          </a:p>
          <a:p>
            <a:pPr algn="l">
              <a:defRPr sz="3000"/>
            </a:pPr>
            <a:r>
              <a:t>    unsigned long flags;</a:t>
            </a:r>
          </a:p>
          <a:p>
            <a:pPr algn="l">
              <a:defRPr sz="3000"/>
            </a:pPr>
            <a:r>
              <a:t>    unsigned long sp;</a:t>
            </a:r>
          </a:p>
          <a:p>
            <a:pPr algn="l">
              <a:defRPr sz="3000"/>
            </a:pPr>
            <a:r>
              <a:t>    unsigned long ss;</a:t>
            </a:r>
          </a:p>
          <a:p>
            <a:pPr algn="l">
              <a:defRPr sz="3000"/>
            </a:pPr>
            <a:r>
              <a:t>/* top of stack page */</a:t>
            </a:r>
          </a:p>
          <a:p>
            <a:pPr algn="l">
              <a:defRPr sz="3000"/>
            </a:pPr>
            <a:r>
              <a:t>}</a:t>
            </a:r>
          </a:p>
        </p:txBody>
      </p:sp>
      <p:sp>
        <p:nvSpPr>
          <p:cNvPr id="229" name="Shape 229"/>
          <p:cNvSpPr/>
          <p:nvPr/>
        </p:nvSpPr>
        <p:spPr>
          <a:xfrm>
            <a:off x="16498574" y="3946598"/>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0" name="Shape 230"/>
          <p:cNvSpPr/>
          <p:nvPr/>
        </p:nvSpPr>
        <p:spPr>
          <a:xfrm>
            <a:off x="21249189" y="4478490"/>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31" name="Shape 231"/>
          <p:cNvSpPr/>
          <p:nvPr/>
        </p:nvSpPr>
        <p:spPr>
          <a:xfrm>
            <a:off x="20239539" y="3529698"/>
            <a:ext cx="2019301" cy="990601"/>
          </a:xfrm>
          <a:prstGeom prst="rect">
            <a:avLst/>
          </a:prstGeom>
          <a:ln w="12700">
            <a:miter lim="400000"/>
          </a:ln>
        </p:spPr>
        <p:txBody>
          <a:bodyPr wrap="none" lIns="50800" tIns="50800" rIns="50800" bIns="50800" anchor="ctr">
            <a:spAutoFit/>
          </a:bodyPr>
          <a:lstStyle/>
          <a:p>
            <a:r>
              <a:t>高地址</a:t>
            </a:r>
          </a:p>
        </p:txBody>
      </p:sp>
      <p:sp>
        <p:nvSpPr>
          <p:cNvPr id="232" name="Shape 232"/>
          <p:cNvSpPr/>
          <p:nvPr/>
        </p:nvSpPr>
        <p:spPr>
          <a:xfrm>
            <a:off x="20239539" y="11519485"/>
            <a:ext cx="2019301" cy="990601"/>
          </a:xfrm>
          <a:prstGeom prst="rect">
            <a:avLst/>
          </a:prstGeom>
          <a:ln w="12700">
            <a:miter lim="400000"/>
          </a:ln>
        </p:spPr>
        <p:txBody>
          <a:bodyPr wrap="none" lIns="50800" tIns="50800" rIns="50800" bIns="50800" anchor="ctr">
            <a:spAutoFit/>
          </a:bodyPr>
          <a:lstStyle/>
          <a:p>
            <a:r>
              <a:t>低地址</a:t>
            </a:r>
          </a:p>
        </p:txBody>
      </p:sp>
      <p:sp>
        <p:nvSpPr>
          <p:cNvPr id="233" name="Shape 233"/>
          <p:cNvSpPr/>
          <p:nvPr/>
        </p:nvSpPr>
        <p:spPr>
          <a:xfrm>
            <a:off x="17039600" y="2627010"/>
            <a:ext cx="2654301" cy="990601"/>
          </a:xfrm>
          <a:prstGeom prst="rect">
            <a:avLst/>
          </a:prstGeom>
          <a:ln w="12700">
            <a:miter lim="400000"/>
          </a:ln>
        </p:spPr>
        <p:txBody>
          <a:bodyPr wrap="none" lIns="50800" tIns="50800" rIns="50800" bIns="50800" anchor="ctr">
            <a:spAutoFit/>
          </a:bodyPr>
          <a:lstStyle/>
          <a:p>
            <a:r>
              <a:t>内核堆栈</a:t>
            </a:r>
          </a:p>
        </p:txBody>
      </p:sp>
      <p:sp>
        <p:nvSpPr>
          <p:cNvPr id="234" name="Shape 234"/>
          <p:cNvSpPr/>
          <p:nvPr/>
        </p:nvSpPr>
        <p:spPr>
          <a:xfrm>
            <a:off x="16492060" y="3946598"/>
            <a:ext cx="3749383"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5" name="Shape 235"/>
          <p:cNvSpPr/>
          <p:nvPr/>
        </p:nvSpPr>
        <p:spPr>
          <a:xfrm>
            <a:off x="16747500" y="4225998"/>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Shape 237"/>
          <p:cNvSpPr/>
          <p:nvPr>
            <p:ph type="title"/>
          </p:nvPr>
        </p:nvSpPr>
        <p:spPr>
          <a:prstGeom prst="rect">
            <a:avLst/>
          </a:prstGeom>
        </p:spPr>
        <p:txBody>
          <a:bodyPr/>
          <a:lstStyle/>
          <a:p>
            <a:r>
              <a:t>fork子进程的内核堆栈</a:t>
            </a:r>
          </a:p>
        </p:txBody>
      </p:sp>
      <p:sp>
        <p:nvSpPr>
          <p:cNvPr id="238" name="Shape 238"/>
          <p:cNvSpPr/>
          <p:nvPr/>
        </p:nvSpPr>
        <p:spPr>
          <a:xfrm>
            <a:off x="16685783" y="4742237"/>
            <a:ext cx="3736354" cy="8220690"/>
          </a:xfrm>
          <a:prstGeom prst="rect">
            <a:avLst/>
          </a:prstGeom>
          <a:blipFill>
            <a:blip r:embed="rId1"/>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39" name="Shape 239"/>
          <p:cNvSpPr/>
          <p:nvPr/>
        </p:nvSpPr>
        <p:spPr>
          <a:xfrm>
            <a:off x="21436398" y="5274129"/>
            <a:ext cx="1" cy="7052333"/>
          </a:xfrm>
          <a:prstGeom prst="line">
            <a:avLst/>
          </a:prstGeom>
          <a:ln w="25400">
            <a:solidFill>
              <a:srgbClr val="000000"/>
            </a:solidFill>
            <a:miter lim="400000"/>
            <a:tailEnd type="triangle"/>
          </a:ln>
        </p:spPr>
        <p:txBody>
          <a:bodyPr lIns="50800" tIns="50800" rIns="50800" bIns="50800" anchor="ctr"/>
          <a:lstStyle/>
          <a:p>
            <a:pPr>
              <a:defRPr sz="3200"/>
            </a:pPr>
          </a:p>
        </p:txBody>
      </p:sp>
      <p:sp>
        <p:nvSpPr>
          <p:cNvPr id="240" name="Shape 240"/>
          <p:cNvSpPr/>
          <p:nvPr/>
        </p:nvSpPr>
        <p:spPr>
          <a:xfrm>
            <a:off x="20426748" y="4325337"/>
            <a:ext cx="2019301" cy="990601"/>
          </a:xfrm>
          <a:prstGeom prst="rect">
            <a:avLst/>
          </a:prstGeom>
          <a:ln w="12700">
            <a:miter lim="400000"/>
          </a:ln>
        </p:spPr>
        <p:txBody>
          <a:bodyPr wrap="none" lIns="50800" tIns="50800" rIns="50800" bIns="50800" anchor="ctr">
            <a:spAutoFit/>
          </a:bodyPr>
          <a:lstStyle/>
          <a:p>
            <a:r>
              <a:t>高地址</a:t>
            </a:r>
          </a:p>
        </p:txBody>
      </p:sp>
      <p:sp>
        <p:nvSpPr>
          <p:cNvPr id="241" name="Shape 241"/>
          <p:cNvSpPr/>
          <p:nvPr/>
        </p:nvSpPr>
        <p:spPr>
          <a:xfrm>
            <a:off x="20426748" y="12315124"/>
            <a:ext cx="2019301" cy="990601"/>
          </a:xfrm>
          <a:prstGeom prst="rect">
            <a:avLst/>
          </a:prstGeom>
          <a:ln w="12700">
            <a:miter lim="400000"/>
          </a:ln>
        </p:spPr>
        <p:txBody>
          <a:bodyPr wrap="none" lIns="50800" tIns="50800" rIns="50800" bIns="50800" anchor="ctr">
            <a:spAutoFit/>
          </a:bodyPr>
          <a:lstStyle/>
          <a:p>
            <a:r>
              <a:t>低地址</a:t>
            </a:r>
          </a:p>
        </p:txBody>
      </p:sp>
      <p:sp>
        <p:nvSpPr>
          <p:cNvPr id="242" name="Shape 242"/>
          <p:cNvSpPr/>
          <p:nvPr/>
        </p:nvSpPr>
        <p:spPr>
          <a:xfrm>
            <a:off x="17226809" y="3422650"/>
            <a:ext cx="2654301" cy="990601"/>
          </a:xfrm>
          <a:prstGeom prst="rect">
            <a:avLst/>
          </a:prstGeom>
          <a:ln w="12700">
            <a:miter lim="400000"/>
          </a:ln>
        </p:spPr>
        <p:txBody>
          <a:bodyPr wrap="none" lIns="50800" tIns="50800" rIns="50800" bIns="50800" anchor="ctr">
            <a:spAutoFit/>
          </a:bodyPr>
          <a:lstStyle/>
          <a:p>
            <a:r>
              <a:t>内核堆栈</a:t>
            </a:r>
          </a:p>
        </p:txBody>
      </p:sp>
      <p:sp>
        <p:nvSpPr>
          <p:cNvPr id="243" name="Shape 243"/>
          <p:cNvSpPr/>
          <p:nvPr/>
        </p:nvSpPr>
        <p:spPr>
          <a:xfrm>
            <a:off x="16679268" y="4742237"/>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4" name="Shape 244"/>
          <p:cNvSpPr/>
          <p:nvPr/>
        </p:nvSpPr>
        <p:spPr>
          <a:xfrm>
            <a:off x="16934708" y="5021637"/>
            <a:ext cx="3238501" cy="711201"/>
          </a:xfrm>
          <a:prstGeom prst="rect">
            <a:avLst/>
          </a:prstGeom>
          <a:ln w="12700">
            <a:miter lim="400000"/>
          </a:ln>
        </p:spPr>
        <p:txBody>
          <a:bodyPr wrap="none" lIns="50800" tIns="50800" rIns="50800" bIns="50800" anchor="ctr">
            <a:spAutoFit/>
          </a:bodyPr>
          <a:lstStyle>
            <a:lvl1pPr>
              <a:defRPr sz="4000">
                <a:solidFill>
                  <a:srgbClr val="FFFFFF"/>
                </a:solidFill>
              </a:defRPr>
            </a:lvl1pPr>
          </a:lstStyle>
          <a:p>
            <a:r>
              <a:t>struct pt_regs</a:t>
            </a:r>
          </a:p>
        </p:txBody>
      </p:sp>
      <p:sp>
        <p:nvSpPr>
          <p:cNvPr id="245" name="Shape 245"/>
          <p:cNvSpPr/>
          <p:nvPr/>
        </p:nvSpPr>
        <p:spPr>
          <a:xfrm>
            <a:off x="16679268" y="6039294"/>
            <a:ext cx="3749384" cy="1270001"/>
          </a:xfrm>
          <a:prstGeom prst="rect">
            <a:avLst/>
          </a:prstGeom>
          <a:blipFill>
            <a:blip r:embed="rId2"/>
          </a:blipFill>
          <a:ln w="12700">
            <a:miter lim="400000"/>
          </a:ln>
          <a:effectLst>
            <a:outerShdw blurRad="38100" dist="25400" dir="5400000" rotWithShape="0">
              <a:srgbClr val="000000">
                <a:alpha val="50000"/>
              </a:srgbClr>
            </a:outerShdw>
          </a:effectLst>
        </p:spPr>
        <p:txBody>
          <a:bodyPr lIns="50800" tIns="50800" rIns="50800" bIns="50800" anchor="ctr"/>
          <a:lstStyle/>
          <a:p>
            <a:pPr>
              <a:defRPr sz="3200">
                <a:solidFill>
                  <a:srgbClr val="FFFFFF"/>
                </a:solidFill>
              </a:defRPr>
            </a:pPr>
          </a:p>
        </p:txBody>
      </p:sp>
      <p:sp>
        <p:nvSpPr>
          <p:cNvPr id="246" name="Shape 246"/>
          <p:cNvSpPr/>
          <p:nvPr/>
        </p:nvSpPr>
        <p:spPr>
          <a:xfrm>
            <a:off x="16799453" y="6013894"/>
            <a:ext cx="3509011" cy="1320801"/>
          </a:xfrm>
          <a:prstGeom prst="rect">
            <a:avLst/>
          </a:prstGeom>
          <a:ln w="12700">
            <a:miter lim="400000"/>
          </a:ln>
        </p:spPr>
        <p:txBody>
          <a:bodyPr wrap="none" lIns="50800" tIns="50800" rIns="50800" bIns="50800" anchor="ctr">
            <a:spAutoFit/>
          </a:bodyPr>
          <a:lstStyle/>
          <a:p>
            <a:pPr>
              <a:defRPr sz="4000">
                <a:solidFill>
                  <a:srgbClr val="FFFFFF"/>
                </a:solidFill>
              </a:defRPr>
            </a:pPr>
            <a:r>
              <a:t>struct </a:t>
            </a:r>
          </a:p>
          <a:p>
            <a:pPr>
              <a:defRPr sz="4000">
                <a:solidFill>
                  <a:srgbClr val="FFFFFF"/>
                </a:solidFill>
              </a:defRPr>
            </a:pPr>
            <a:r>
              <a:t>i</a:t>
            </a:r>
            <a:r>
              <a:rPr sz="3000"/>
              <a:t>nactive_task_frame</a:t>
            </a:r>
            <a:endParaRPr sz="3000"/>
          </a:p>
        </p:txBody>
      </p:sp>
      <p:sp>
        <p:nvSpPr>
          <p:cNvPr id="247" name="Shape 247"/>
          <p:cNvSpPr/>
          <p:nvPr/>
        </p:nvSpPr>
        <p:spPr>
          <a:xfrm>
            <a:off x="2706801" y="2976870"/>
            <a:ext cx="12438889" cy="10617201"/>
          </a:xfrm>
          <a:prstGeom prst="rect">
            <a:avLst/>
          </a:prstGeom>
          <a:ln w="12700">
            <a:miter lim="400000"/>
          </a:ln>
        </p:spPr>
        <p:txBody>
          <a:bodyPr wrap="none" lIns="50800" tIns="50800" rIns="50800" bIns="50800" anchor="ctr">
            <a:spAutoFit/>
          </a:bodyPr>
          <a:lstStyle/>
          <a:p>
            <a:pPr algn="l">
              <a:defRPr sz="3000"/>
            </a:pPr>
            <a:r>
              <a:t>struct inactive_task_frame {</a:t>
            </a:r>
          </a:p>
          <a:p>
            <a:pPr algn="l">
              <a:defRPr sz="3000"/>
            </a:pPr>
            <a:r>
              <a:t>#ifdef CONFIG_X86_64</a:t>
            </a:r>
          </a:p>
          <a:p>
            <a:pPr algn="l">
              <a:defRPr sz="3000"/>
            </a:pPr>
            <a:r>
              <a:t>    unsigned long r15;</a:t>
            </a:r>
          </a:p>
          <a:p>
            <a:pPr algn="l">
              <a:defRPr sz="3000"/>
            </a:pPr>
            <a:r>
              <a:t>    unsigned long r14;</a:t>
            </a:r>
          </a:p>
          <a:p>
            <a:pPr algn="l">
              <a:defRPr sz="3000"/>
            </a:pPr>
            <a:r>
              <a:t>    unsigned long r13;</a:t>
            </a:r>
          </a:p>
          <a:p>
            <a:pPr algn="l">
              <a:defRPr sz="3000"/>
            </a:pPr>
            <a:r>
              <a:t>    unsigned long r12;</a:t>
            </a:r>
          </a:p>
          <a:p>
            <a:pPr algn="l">
              <a:defRPr sz="3000"/>
            </a:pPr>
            <a:r>
              <a:t>#else</a:t>
            </a:r>
          </a:p>
          <a:p>
            <a:pPr algn="l">
              <a:defRPr sz="3000"/>
            </a:pPr>
            <a:r>
              <a:t>    unsigned long flags;</a:t>
            </a:r>
          </a:p>
          <a:p>
            <a:pPr algn="l">
              <a:defRPr sz="3000"/>
            </a:pPr>
            <a:r>
              <a:t>    unsigned long si;</a:t>
            </a:r>
          </a:p>
          <a:p>
            <a:pPr algn="l">
              <a:defRPr sz="3000"/>
            </a:pPr>
            <a:r>
              <a:t>    unsigned long di;</a:t>
            </a:r>
          </a:p>
          <a:p>
            <a:pPr algn="l">
              <a:defRPr sz="3000"/>
            </a:pPr>
            <a:r>
              <a:t>#endif</a:t>
            </a:r>
          </a:p>
          <a:p>
            <a:pPr algn="l">
              <a:defRPr sz="3000"/>
            </a:pPr>
            <a:r>
              <a:t>    unsigned long bx;</a:t>
            </a:r>
          </a:p>
          <a:p>
            <a:pPr algn="l">
              <a:defRPr sz="3000"/>
            </a:pPr>
          </a:p>
          <a:p>
            <a:pPr algn="l">
              <a:defRPr sz="3000"/>
            </a:pPr>
            <a:r>
              <a:t>    /*</a:t>
            </a:r>
          </a:p>
          <a:p>
            <a:pPr algn="l">
              <a:defRPr sz="3000"/>
            </a:pPr>
            <a:r>
              <a:t>     * These two fields must be together.  They form a stack frame header,</a:t>
            </a:r>
          </a:p>
          <a:p>
            <a:pPr algn="l">
              <a:defRPr sz="3000"/>
            </a:pPr>
            <a:r>
              <a:t>     * needed by get_frame_pointer().</a:t>
            </a:r>
          </a:p>
          <a:p>
            <a:pPr algn="l">
              <a:defRPr sz="3000"/>
            </a:pPr>
            <a:r>
              <a:t>     */</a:t>
            </a:r>
          </a:p>
          <a:p>
            <a:pPr algn="l">
              <a:defRPr sz="3000"/>
            </a:pPr>
            <a:r>
              <a:t>    unsigned long bp;</a:t>
            </a:r>
          </a:p>
          <a:p>
            <a:pPr algn="l">
              <a:defRPr sz="3000"/>
            </a:pPr>
            <a:r>
              <a:t>    unsigned long ret_addr;</a:t>
            </a:r>
          </a:p>
          <a:p>
            <a:pPr algn="l">
              <a:defRPr sz="3000"/>
            </a:pPr>
            <a:r>
              <a:t>};</a:t>
            </a:r>
          </a:p>
          <a:p>
            <a:pPr algn="l">
              <a:defRPr sz="3000"/>
            </a:pPr>
            <a:r>
              <a:t>struct fork_frame {</a:t>
            </a:r>
          </a:p>
          <a:p>
            <a:pPr algn="l">
              <a:defRPr sz="3000"/>
            </a:pPr>
            <a:r>
              <a:t>    struct inactive_task_frame frame;</a:t>
            </a:r>
          </a:p>
          <a:p>
            <a:pPr algn="l">
              <a:defRPr sz="3000"/>
            </a:pPr>
            <a:r>
              <a:t>    struct pt_regs regs;</a:t>
            </a:r>
          </a:p>
        </p:txBody>
      </p:sp>
      <p:pic>
        <p:nvPicPr>
          <p:cNvPr id="248" name="图片 247"/>
          <p:cNvPicPr/>
          <p:nvPr/>
        </p:nvPicPr>
        <p:blipFill>
          <a:blip r:embed="rId3"/>
          <a:stretch>
            <a:fillRect/>
          </a:stretch>
        </p:blipFill>
        <p:spPr>
          <a:xfrm rot="18738353">
            <a:off x="7603304" y="9358962"/>
            <a:ext cx="10608423" cy="352235"/>
          </a:xfrm>
          <a:prstGeom prst="rect">
            <a:avLst/>
          </a:prstGeom>
        </p:spPr>
      </p:pic>
      <p:pic>
        <p:nvPicPr>
          <p:cNvPr id="250" name="图片 249"/>
          <p:cNvPicPr/>
          <p:nvPr/>
        </p:nvPicPr>
        <p:blipFill>
          <a:blip r:embed="rId4"/>
          <a:stretch>
            <a:fillRect/>
          </a:stretch>
        </p:blipFill>
        <p:spPr>
          <a:xfrm rot="19408050">
            <a:off x="7796635" y="9676207"/>
            <a:ext cx="9628119" cy="352234"/>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Shape 253"/>
          <p:cNvSpPr/>
          <p:nvPr>
            <p:ph type="title"/>
          </p:nvPr>
        </p:nvSpPr>
        <p:spPr>
          <a:prstGeom prst="rect">
            <a:avLst/>
          </a:prstGeom>
        </p:spPr>
        <p:txBody>
          <a:bodyPr/>
          <a:lstStyle/>
          <a:p>
            <a:r>
              <a:t>struct thread_struct</a:t>
            </a:r>
          </a:p>
        </p:txBody>
      </p:sp>
      <p:sp>
        <p:nvSpPr>
          <p:cNvPr id="254" name="Shape 254"/>
          <p:cNvSpPr/>
          <p:nvPr>
            <p:ph type="body" sz="half" idx="1"/>
          </p:nvPr>
        </p:nvSpPr>
        <p:spPr>
          <a:xfrm>
            <a:off x="1689100" y="3238500"/>
            <a:ext cx="21005800" cy="4074056"/>
          </a:xfrm>
          <a:prstGeom prst="rect">
            <a:avLst/>
          </a:prstGeom>
        </p:spPr>
        <p:txBody>
          <a:bodyPr/>
          <a:lstStyle/>
          <a:p>
            <a:r>
              <a:t>task_struct数据结构的最后是保存进程上下文中CPU相关的一些状态信息的关键数据结构thread。mykernel中也定义了一个thread，就是从这个thread裁剪而来。struct thread_struct在进程描述符最后定义的结构体变量thread代码如下：</a:t>
            </a:r>
          </a:p>
        </p:txBody>
      </p:sp>
      <p:sp>
        <p:nvSpPr>
          <p:cNvPr id="255" name="Shape 255"/>
          <p:cNvSpPr/>
          <p:nvPr/>
        </p:nvSpPr>
        <p:spPr>
          <a:xfrm>
            <a:off x="6373149" y="8337050"/>
            <a:ext cx="10701656" cy="1625601"/>
          </a:xfrm>
          <a:prstGeom prst="rect">
            <a:avLst/>
          </a:prstGeom>
          <a:ln w="12700">
            <a:miter lim="400000"/>
          </a:ln>
        </p:spPr>
        <p:txBody>
          <a:bodyPr wrap="none" lIns="50800" tIns="50800" rIns="50800" bIns="50800" anchor="ctr">
            <a:spAutoFit/>
          </a:bodyPr>
          <a:lstStyle/>
          <a:p>
            <a:pPr algn="l"/>
            <a:r>
              <a:t>    /* CPU-specific state of this task: */</a:t>
            </a:r>
          </a:p>
          <a:p>
            <a:pPr algn="l"/>
            <a:r>
              <a:t>    struct thread_struct        thread;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Shape 257"/>
          <p:cNvSpPr/>
          <p:nvPr>
            <p:ph type="title"/>
          </p:nvPr>
        </p:nvSpPr>
        <p:spPr>
          <a:prstGeom prst="rect">
            <a:avLst/>
          </a:prstGeom>
        </p:spPr>
        <p:txBody>
          <a:bodyPr/>
          <a:lstStyle/>
          <a:p>
            <a:r>
              <a:t>struct thread_struct</a:t>
            </a:r>
          </a:p>
        </p:txBody>
      </p:sp>
      <p:sp>
        <p:nvSpPr>
          <p:cNvPr id="258" name="Shape 258"/>
          <p:cNvSpPr/>
          <p:nvPr>
            <p:ph type="body" idx="1"/>
          </p:nvPr>
        </p:nvSpPr>
        <p:spPr>
          <a:xfrm>
            <a:off x="1689100" y="3238500"/>
            <a:ext cx="21005800" cy="9872788"/>
          </a:xfrm>
          <a:prstGeom prst="rect">
            <a:avLst/>
          </a:prstGeom>
        </p:spPr>
        <p:txBody>
          <a:bodyPr/>
          <a:lstStyle/>
          <a:p>
            <a:r>
              <a:t>这个struct thread_struct数据结构内部的东西还比较多，其中最关键的是sp和ip。在x86下32位Linux内核3.18.6中，sp用来保存进程上下文中的ESP寄存器状态，ip用来保存进程上下文中的EIP寄存器状态；数据结构中还有很多其他和CPU相关的状态。在mykernel项目中定义了PCB，其中就有sp和ip，也是模仿这个数据结构简化而来的。</a:t>
            </a:r>
          </a:p>
          <a:p>
            <a:r>
              <a:t>需要特别说明的是在5.4.34代码中struct thread_struct数据结构中没有了ip，而是将ip通过内核堆栈来保存，比如fork创建的子进程内核堆栈中会有一个ret_addr。</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Shape 260"/>
          <p:cNvSpPr/>
          <p:nvPr>
            <p:ph type="title"/>
          </p:nvPr>
        </p:nvSpPr>
        <p:spPr>
          <a:prstGeom prst="rect">
            <a:avLst/>
          </a:prstGeom>
        </p:spPr>
        <p:txBody>
          <a:bodyPr/>
          <a:lstStyle/>
          <a:p>
            <a:r>
              <a:t>struct thread_struct</a:t>
            </a:r>
          </a:p>
        </p:txBody>
      </p:sp>
      <p:sp>
        <p:nvSpPr>
          <p:cNvPr id="261" name="Shape 261"/>
          <p:cNvSpPr/>
          <p:nvPr>
            <p:ph type="body" idx="1"/>
          </p:nvPr>
        </p:nvSpPr>
        <p:spPr>
          <a:prstGeom prst="rect">
            <a:avLst/>
          </a:prstGeom>
        </p:spPr>
        <p:txBody>
          <a:bodyPr/>
          <a:lstStyle/>
          <a:p>
            <a:r>
              <a:t>struct thread_struct数据结构在前面已经做了详细的介绍，并且对比了3.18.6和5.4.34两个版本的差别，这种差异在copy_thread_tls（以5.4.34为例）和copy_thread（以3.18.6为例）中会近一步体现出来。</a:t>
            </a:r>
          </a:p>
          <a:p>
            <a:r>
              <a:t>了解了fork子进程的内核堆栈和进程描述符的最后一个成员struct thread_struct thread，我们需要重点看一下copy_thread_tls（以5.4.34为例）和copy_thread（以3.18.6为例）。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Shape 263"/>
          <p:cNvSpPr/>
          <p:nvPr>
            <p:ph type="title"/>
          </p:nvPr>
        </p:nvSpPr>
        <p:spPr>
          <a:prstGeom prst="rect">
            <a:avLst/>
          </a:prstGeom>
        </p:spPr>
        <p:txBody>
          <a:bodyPr/>
          <a:lstStyle/>
          <a:p>
            <a:r>
              <a:t>copy_thread_tls vs. copy_thread</a:t>
            </a:r>
          </a:p>
        </p:txBody>
      </p:sp>
      <p:sp>
        <p:nvSpPr>
          <p:cNvPr id="264" name="Shape 264"/>
          <p:cNvSpPr/>
          <p:nvPr/>
        </p:nvSpPr>
        <p:spPr>
          <a:xfrm>
            <a:off x="1386264" y="3910661"/>
            <a:ext cx="11223499" cy="8331201"/>
          </a:xfrm>
          <a:prstGeom prst="rect">
            <a:avLst/>
          </a:prstGeom>
          <a:ln w="12700">
            <a:miter lim="400000"/>
          </a:ln>
        </p:spPr>
        <p:txBody>
          <a:bodyPr wrap="none" lIns="50800" tIns="50800" rIns="50800" bIns="50800" anchor="ctr">
            <a:spAutoFit/>
          </a:bodyPr>
          <a:lstStyle/>
          <a:p>
            <a:pPr algn="l">
              <a:defRPr sz="3000"/>
            </a:pPr>
            <a:r>
              <a:t>int copy_thread_tls(unsigned long clone_flags, unsigned long sp,</a:t>
            </a:r>
          </a:p>
          <a:p>
            <a:pPr algn="l">
              <a:defRPr sz="3000"/>
            </a:pPr>
            <a:r>
              <a:t>        unsigned long arg, struct task_struct *p, unsigned long tls)</a:t>
            </a:r>
          </a:p>
          <a:p>
            <a:pPr algn="l">
              <a:defRPr sz="3000"/>
            </a:pPr>
            <a:r>
              <a:t>{</a:t>
            </a:r>
          </a:p>
          <a:p>
            <a:pPr algn="l">
              <a:defRPr sz="3000"/>
            </a:pPr>
          </a:p>
          <a:p>
            <a:pPr algn="l">
              <a:defRPr sz="3000"/>
            </a:pPr>
            <a:r>
              <a:t>    frame-&gt;ret_addr = (unsigned long) ret_from_fork;</a:t>
            </a:r>
          </a:p>
          <a:p>
            <a:pPr algn="l">
              <a:defRPr sz="3000"/>
            </a:pPr>
            <a:r>
              <a:t>    p-&gt;thread.sp = (unsigned long) fork_frame;</a:t>
            </a:r>
          </a:p>
          <a:p>
            <a:pPr algn="l">
              <a:defRPr sz="3000"/>
            </a:pPr>
            <a:r>
              <a:t>  </a:t>
            </a:r>
          </a:p>
          <a:p>
            <a:pPr algn="l">
              <a:defRPr sz="3000"/>
            </a:pPr>
            <a:r>
              <a:t>    *childregs = *current_pt_regs();</a:t>
            </a:r>
          </a:p>
          <a:p>
            <a:pPr algn="l">
              <a:defRPr sz="3000"/>
            </a:pPr>
          </a:p>
          <a:p>
            <a:pPr algn="l">
              <a:defRPr sz="3000"/>
            </a:pPr>
          </a:p>
          <a:p>
            <a:pPr algn="l">
              <a:defRPr sz="3000"/>
            </a:pPr>
            <a:r>
              <a:t>    childregs-&gt;ax = 0;</a:t>
            </a:r>
          </a:p>
          <a:p>
            <a:pPr algn="l">
              <a:defRPr sz="3000"/>
            </a:pPr>
          </a:p>
          <a:p>
            <a:pPr algn="l">
              <a:defRPr sz="3000"/>
            </a:pPr>
            <a:r>
              <a:t>...</a:t>
            </a:r>
          </a:p>
          <a:p>
            <a:pPr algn="l">
              <a:defRPr sz="3000"/>
            </a:pPr>
            <a:r>
              <a:t>    /*</a:t>
            </a:r>
          </a:p>
          <a:p>
            <a:pPr algn="l">
              <a:defRPr sz="3000"/>
            </a:pPr>
            <a:r>
              <a:t>     * Set a new TLS for the child thread?</a:t>
            </a:r>
          </a:p>
          <a:p>
            <a:pPr algn="l">
              <a:defRPr sz="3000"/>
            </a:pPr>
            <a:r>
              <a:t>     */</a:t>
            </a:r>
          </a:p>
          <a:p>
            <a:pPr algn="l">
              <a:defRPr sz="3000"/>
            </a:pPr>
            <a:r>
              <a:t>    if (clone_flags &amp; CLONE_SETTLS) {</a:t>
            </a:r>
          </a:p>
          <a:p>
            <a:pPr algn="l">
              <a:defRPr sz="3000"/>
            </a:pPr>
            <a:r>
              <a:t>            err = do_arch_prctl_64(p, ARCH_SET_FS, tls);</a:t>
            </a:r>
          </a:p>
        </p:txBody>
      </p:sp>
      <p:sp>
        <p:nvSpPr>
          <p:cNvPr id="265" name="Shape 265"/>
          <p:cNvSpPr/>
          <p:nvPr/>
        </p:nvSpPr>
        <p:spPr>
          <a:xfrm>
            <a:off x="11039072" y="5453370"/>
            <a:ext cx="17041750" cy="7645401"/>
          </a:xfrm>
          <a:prstGeom prst="rect">
            <a:avLst/>
          </a:prstGeom>
          <a:ln w="12700">
            <a:miter lim="400000"/>
          </a:ln>
        </p:spPr>
        <p:txBody>
          <a:bodyPr wrap="none" lIns="50800" tIns="50800" rIns="50800" bIns="50800" anchor="ctr">
            <a:spAutoFit/>
          </a:bodyPr>
          <a:lstStyle/>
          <a:p>
            <a:pPr algn="l">
              <a:defRPr sz="3000"/>
            </a:pPr>
            <a:r>
              <a:t>int copy_thread(unsigned long clone_flags, unsigned long sp,</a:t>
            </a:r>
          </a:p>
          <a:p>
            <a:pPr algn="l">
              <a:defRPr sz="3000"/>
            </a:pPr>
            <a:r>
              <a:t>    unsigned long arg, struct task_struct *p)</a:t>
            </a:r>
          </a:p>
          <a:p>
            <a:pPr algn="l">
              <a:defRPr sz="3000"/>
            </a:pPr>
            <a:r>
              <a:t>{ </a:t>
            </a:r>
          </a:p>
          <a:p>
            <a:pPr algn="l">
              <a:defRPr sz="3000"/>
            </a:pPr>
          </a:p>
          <a:p>
            <a:pPr algn="l">
              <a:defRPr sz="3000"/>
            </a:pPr>
            <a:r>
              <a:t>    p-&gt;thread.sp = (unsigned long) childregs;</a:t>
            </a:r>
          </a:p>
          <a:p>
            <a:pPr algn="l">
              <a:defRPr sz="3000"/>
            </a:pPr>
          </a:p>
          <a:p>
            <a:pPr algn="l">
              <a:defRPr sz="3000"/>
            </a:pPr>
            <a:r>
              <a:t>    //复制内核堆栈（复制父进程的寄存器信息，即系统调用int指令和SAVE_ALL压栈的那一部分内容）</a:t>
            </a:r>
          </a:p>
          <a:p>
            <a:pPr algn="l">
              <a:defRPr sz="3000"/>
            </a:pPr>
            <a:r>
              <a:t>    *childregs = *current_pt_regs();</a:t>
            </a:r>
          </a:p>
          <a:p>
            <a:pPr algn="l">
              <a:defRPr sz="3000"/>
            </a:pPr>
            <a:r>
              <a:t>    </a:t>
            </a:r>
          </a:p>
          <a:p>
            <a:pPr algn="l">
              <a:defRPr sz="3000"/>
            </a:pPr>
            <a:r>
              <a:t>    childregs-&gt;ax = 0; //将子进程的eax置0，所以fork的子进程返回值为0</a:t>
            </a:r>
          </a:p>
          <a:p>
            <a:pPr algn="l">
              <a:defRPr sz="3000"/>
            </a:pPr>
            <a:r>
              <a:t>    ...</a:t>
            </a:r>
          </a:p>
          <a:p>
            <a:pPr algn="l">
              <a:defRPr sz="3000"/>
            </a:pPr>
            <a:r>
              <a:t>    //ip指向 ret_from_fork，子进程从此处开始执行</a:t>
            </a:r>
          </a:p>
          <a:p>
            <a:pPr algn="l">
              <a:defRPr sz="3000"/>
            </a:pPr>
            <a:r>
              <a:t>    p-&gt;thread.ip = (unsigned long) ret_from_fork;</a:t>
            </a:r>
          </a:p>
          <a:p>
            <a:pPr algn="l">
              <a:defRPr sz="3000"/>
            </a:pPr>
            <a:r>
              <a:t> </a:t>
            </a:r>
          </a:p>
          <a:p>
            <a:pPr algn="l">
              <a:defRPr sz="3000"/>
            </a:pPr>
            <a:r>
              <a:t>    ...</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Shape 267"/>
          <p:cNvSpPr/>
          <p:nvPr>
            <p:ph type="title"/>
          </p:nvPr>
        </p:nvSpPr>
        <p:spPr>
          <a:prstGeom prst="rect">
            <a:avLst/>
          </a:prstGeom>
        </p:spPr>
        <p:txBody>
          <a:bodyPr/>
          <a:lstStyle/>
          <a:p>
            <a:r>
              <a:t>ret_from_fork</a:t>
            </a:r>
          </a:p>
        </p:txBody>
      </p:sp>
      <p:sp>
        <p:nvSpPr>
          <p:cNvPr id="268" name="Shape 268"/>
          <p:cNvSpPr/>
          <p:nvPr>
            <p:ph type="body" idx="1"/>
          </p:nvPr>
        </p:nvSpPr>
        <p:spPr>
          <a:prstGeom prst="rect">
            <a:avLst/>
          </a:prstGeom>
        </p:spPr>
        <p:txBody>
          <a:bodyPr/>
          <a:lstStyle/>
          <a:p>
            <a:r>
              <a:t>子进程创建好了进程描述符、内核堆栈等，就可以通过wake_up_new_task(p)将子进程添加到就绪队列，使之有机会被调度执行，进程的创建工作就完成了，子进程就可以等待调度执行，子进程的执行从这里设定的ret_from_fork开始。具体Linux内核如何完成进程切换并开始从ret_from_fork执行子进程我们在后续进程切换部分再近一步讨论。</a:t>
            </a:r>
          </a:p>
          <a:p>
            <a:r>
              <a:t>值得注意的是进程关键上下文的ip和sp，linux-5.4.34与早期版本有所不同，主要是指令指针ip在3.18.6版本是存放在thread.ip中，而5.4.34中则是通过frame-&gt;ret_addr直接存储在内核堆栈中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rPr lang="en-US"/>
              <a:t>ARM64</a:t>
            </a:r>
            <a:r>
              <a:rPr lang="zh-CN" altLang="en-US">
                <a:ea typeface="宋体" panose="02010600030101010101" pitchFamily="2" charset="-122"/>
              </a:rPr>
              <a:t>相关部分</a:t>
            </a:r>
            <a:endParaRPr lang="zh-CN" altLang="en-US">
              <a:ea typeface="宋体" panose="02010600030101010101" pitchFamily="2" charset="-122"/>
            </a:endParaRPr>
          </a:p>
        </p:txBody>
      </p:sp>
      <p:sp>
        <p:nvSpPr>
          <p:cNvPr id="225" name="Shape 225"/>
          <p:cNvSpPr/>
          <p:nvPr>
            <p:ph type="body" idx="1"/>
          </p:nvPr>
        </p:nvSpPr>
        <p:spPr>
          <a:prstGeom prst="rect">
            <a:avLst/>
          </a:prstGeom>
        </p:spPr>
        <p:txBody>
          <a:bodyPr/>
          <a:lstStyle/>
          <a:p>
            <a:pPr marL="546100" indent="-546100" defTabSz="709930">
              <a:spcBef>
                <a:spcPts val="5000"/>
              </a:spcBef>
              <a:defRPr sz="4470"/>
            </a:pPr>
            <a:r>
              <a:rPr lang="zh-CN">
                <a:ea typeface="宋体" panose="02010600030101010101" pitchFamily="2" charset="-122"/>
                <a:sym typeface="+mn-ea"/>
              </a:rPr>
              <a:t>中断上下文</a:t>
            </a:r>
            <a:r>
              <a:rPr lang="en-US" altLang="zh-CN">
                <a:ea typeface="宋体" panose="02010600030101010101" pitchFamily="2" charset="-122"/>
                <a:sym typeface="+mn-ea"/>
              </a:rPr>
              <a:t>——</a:t>
            </a:r>
            <a:r>
              <a:rPr>
                <a:sym typeface="+mn-ea"/>
              </a:rPr>
              <a:t>struct pt_regs数据结构</a:t>
            </a:r>
            <a:endParaRPr>
              <a:sym typeface="+mn-ea"/>
            </a:endParaRPr>
          </a:p>
          <a:p>
            <a:pPr marL="546100" indent="-546100" defTabSz="709930">
              <a:spcBef>
                <a:spcPts val="5000"/>
              </a:spcBef>
              <a:defRPr sz="4470"/>
            </a:pPr>
            <a:r>
              <a:rPr lang="zh-CN">
                <a:ea typeface="宋体" panose="02010600030101010101" pitchFamily="2" charset="-122"/>
                <a:sym typeface="+mn-ea"/>
              </a:rPr>
              <a:t>进程上下文</a:t>
            </a:r>
            <a:r>
              <a:rPr lang="en-US" altLang="zh-CN">
                <a:ea typeface="宋体" panose="02010600030101010101" pitchFamily="2" charset="-122"/>
                <a:sym typeface="+mn-ea"/>
              </a:rPr>
              <a:t>——</a:t>
            </a:r>
            <a:r>
              <a:rPr>
                <a:sym typeface="+mn-ea"/>
              </a:rPr>
              <a:t>struct thread_struct</a:t>
            </a:r>
            <a:r>
              <a:rPr lang="zh-CN">
                <a:ea typeface="宋体" panose="02010600030101010101" pitchFamily="2" charset="-122"/>
                <a:sym typeface="+mn-ea"/>
              </a:rPr>
              <a:t>数据结构</a:t>
            </a:r>
            <a:endParaRPr>
              <a:sym typeface="+mn-ea"/>
            </a:endParaRPr>
          </a:p>
          <a:p>
            <a:pPr marL="546100" indent="-546100" defTabSz="709930">
              <a:spcBef>
                <a:spcPts val="5000"/>
              </a:spcBef>
              <a:defRPr sz="4470"/>
            </a:pPr>
            <a:r>
              <a:rPr>
                <a:sym typeface="+mn-ea"/>
              </a:rPr>
              <a:t>copy_thread_tls </a:t>
            </a:r>
            <a:r>
              <a:rPr lang="zh-CN">
                <a:ea typeface="宋体" panose="02010600030101010101" pitchFamily="2" charset="-122"/>
                <a:sym typeface="+mn-ea"/>
              </a:rPr>
              <a:t>和</a:t>
            </a:r>
            <a:r>
              <a:rPr>
                <a:sym typeface="+mn-ea"/>
              </a:rPr>
              <a:t> copy_thread</a:t>
            </a:r>
            <a:endParaRPr>
              <a:sym typeface="+mn-ea"/>
            </a:endParaRPr>
          </a:p>
          <a:p>
            <a:pPr marL="546100" indent="-546100" defTabSz="709930">
              <a:spcBef>
                <a:spcPts val="5000"/>
              </a:spcBef>
              <a:defRPr sz="4470"/>
            </a:p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8895" y="266383"/>
            <a:ext cx="21348700" cy="1318196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This struct defines the way the registers are stored on the stack during an</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exception. Note that sizeof(struct pt_regs) has to be a multiple of 16 (for</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stack alignment). struct user_pt_regs must form a prefix of struct pt_regs.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pt_regs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union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user_pt_regs user_regs;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regs[31];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sp;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pc;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pstate;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u64 orig_x0;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p:txBody>
      </p:sp>
      <p:sp>
        <p:nvSpPr>
          <p:cNvPr id="225" name="Shape 225"/>
          <p:cNvSpPr/>
          <p:nvPr>
            <p:ph type="body" idx="1"/>
          </p:nvPr>
        </p:nvSpPr>
        <p:spPr>
          <a:xfrm>
            <a:off x="11865610" y="4337685"/>
            <a:ext cx="11284585" cy="9207500"/>
          </a:xfrm>
          <a:prstGeom prst="rect">
            <a:avLst/>
          </a:prstGeom>
        </p:spPr>
        <p:txBody>
          <a:bodyPr/>
          <a:lstStyle/>
          <a:p>
            <a:pPr marL="546100" indent="-546100" defTabSz="709930">
              <a:spcBef>
                <a:spcPts val="5000"/>
              </a:spcBef>
              <a:defRPr sz="4470"/>
            </a:pPr>
            <a:r>
              <a:rPr>
                <a:sym typeface="+mn-ea"/>
              </a:rPr>
              <a:t>进程的内核堆栈栈底部分是由struct pt_regs数据结构定义的，ARM64架构下struct pt_regs数据结构在arch\arm64\include\asm\ptrace.h文件中定义，摘录代码如下，其中最关键的是保存现场所需的regs[31]和异常事件发生时CPU关键状态sp、pc和pstate，这些就是中断上下文需要保存的关键信息。</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Shape 139"/>
          <p:cNvSpPr/>
          <p:nvPr>
            <p:ph type="title"/>
          </p:nvPr>
        </p:nvSpPr>
        <p:spPr>
          <a:prstGeom prst="rect">
            <a:avLst/>
          </a:prstGeom>
        </p:spPr>
        <p:txBody>
          <a:bodyPr/>
          <a:lstStyle/>
          <a:p>
            <a:r>
              <a:t>进程的状态</a:t>
            </a:r>
          </a:p>
        </p:txBody>
      </p:sp>
      <p:sp>
        <p:nvSpPr>
          <p:cNvPr id="140" name="Shape 140"/>
          <p:cNvSpPr/>
          <p:nvPr>
            <p:ph type="body" idx="1"/>
          </p:nvPr>
        </p:nvSpPr>
        <p:spPr>
          <a:prstGeom prst="rect">
            <a:avLst/>
          </a:prstGeom>
        </p:spPr>
        <p:txBody>
          <a:bodyPr/>
          <a:lstStyle/>
          <a:p>
            <a:pPr marL="425450" indent="-425450" defTabSz="553085">
              <a:spcBef>
                <a:spcPts val="3900"/>
              </a:spcBef>
              <a:defRPr sz="3485"/>
            </a:pPr>
            <a:r>
              <a:t>首先来看Linux进程的状态与在操作系统原理中的进程状态有什么不同。操作系统原理中的进程有就绪态、运行态、阻塞态这3种基本状态，实际的Linux内核管理的进程状态与这3个状态是很不一样的。</a:t>
            </a:r>
          </a:p>
          <a:p>
            <a:pPr marL="425450" indent="-425450" defTabSz="553085">
              <a:spcBef>
                <a:spcPts val="3900"/>
              </a:spcBef>
              <a:defRPr sz="3485"/>
            </a:pPr>
            <a:r>
              <a:t>当使用fork()系统调用来创建一个新进程时，新进程的状态是TASK_RUNNING（就绪态，但是没有在运行）。当调度器选择这个新创建的进程运行时，新创建的进程就切换到运行态，它也是TASK_RUNNING。为什么操作系统原理中就绪态和运行态两个状态在Linux内核中都是相同的TASK_RUNNING状态呢？也就是说，在Linux内核中，当进程是TASK_RUNNING状态时，它是可运行的，也就是就绪态，是否在运行取决于它有没有获得CPU的控制权，也就是说这个进程有没有在CPU中实际执行。如果在CPU中实际执行着，进程状态就是运行态；如果被内核调度出去了，在等待队列里就是就绪态。这和在操作系统原理中介绍的内容有些许不一样，需要注意分辨原理与实现的细节差异。</a:t>
            </a:r>
          </a:p>
          <a:p>
            <a:pPr marL="425450" indent="-425450" defTabSz="553085">
              <a:spcBef>
                <a:spcPts val="3900"/>
              </a:spcBef>
              <a:defRPr sz="3485"/>
            </a:pPr>
            <a:r>
              <a:t>对于一个正在运行的进程，调用用户态库函数exit()会陷入内核执行内核函数do_exit()，也就是终止进程，那么会进入tsk-&gt;exit_state状态，即进程的终止状态。tsk-&gt;exit_state状态的进程一般叫作僵尸进程，Linux内核会在适当的时候把僵尸进程给处理掉，处理掉之后进程描述符被释放了，该进程才从Linux系统里消失。</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10965" y="17463"/>
            <a:ext cx="15786100" cy="13951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cpu_context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x19;</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x21;</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x22;</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x23;</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x24;</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x25;</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x26;</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x27;</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x28;</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fp;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sp;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pc;</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struct thread_struct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cpu_context	cpu_context;	/* cpu context */</a:t>
            </a: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rPr>
              <a:t>	...</a:t>
            </a:r>
            <a:endParaRPr kumimoji="0" lang="en-US" altLang="zh-CN" sz="5000" b="0" i="0" u="none" strike="noStrike" cap="none" spc="0" normalizeH="0" baseline="0">
              <a:ln>
                <a:noFill/>
              </a:ln>
              <a:solidFill>
                <a:srgbClr val="000000"/>
              </a:solidFill>
              <a:effectLst/>
              <a:uFillTx/>
              <a:latin typeface="+mn-lt"/>
              <a:ea typeface="宋体" panose="02010600030101010101" pitchFamily="2" charset="-122"/>
              <a:cs typeface="+mn-cs"/>
              <a:sym typeface="Helvetica Light"/>
            </a:endParaRPr>
          </a:p>
        </p:txBody>
      </p:sp>
      <p:sp>
        <p:nvSpPr>
          <p:cNvPr id="225" name="Shape 225"/>
          <p:cNvSpPr/>
          <p:nvPr>
            <p:ph type="body" idx="1"/>
          </p:nvPr>
        </p:nvSpPr>
        <p:spPr>
          <a:xfrm>
            <a:off x="10320020" y="953770"/>
            <a:ext cx="11284585" cy="9207500"/>
          </a:xfrm>
          <a:prstGeom prst="rect">
            <a:avLst/>
          </a:prstGeom>
        </p:spPr>
        <p:txBody>
          <a:bodyPr/>
          <a:lstStyle/>
          <a:p>
            <a:pPr marL="546100" indent="-546100" defTabSz="709930">
              <a:spcBef>
                <a:spcPts val="5000"/>
              </a:spcBef>
              <a:defRPr sz="4470"/>
            </a:pPr>
            <a:r>
              <a:rPr>
                <a:sym typeface="+mn-ea"/>
              </a:rPr>
              <a:t>进程描述符的最后一个成员struct thread_struct thread保存了进程上下文的关键信息，如下struct thread_struct和struct cpu_context数据结构的定义摘自arch\arm64\include\asm\processor.h文件，其中最关键的CPU上下文信息是pc和sp了，pc是当前进程将要执行的下一条指令地址，sp是当前进程内核堆栈栈顶地址。</a:t>
            </a:r>
            <a:endParaRPr>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8895" y="650876"/>
            <a:ext cx="21259800" cy="1241298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#ifdef CONFIG_HAVE_COPY_THREAD_TLS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extern int copy_thread_tls(unsigned long, unsigned long, unsigned long,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 unsigned long);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#else</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extern int copy_thread(unsigned long, unsigned long, unsigned long,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Architectures that haven't opted into copy_thread_tls get the tls argument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 via pt_regs, so ignore the tls argument passed via C.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static inline int copy_thread_tls(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clone_flags, unsigned long sp, unsigned long arg,</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task_struct *p, unsigned long tls)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return copy_thread(clone_flags, sp, arg, 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#endif</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318895" y="-118426"/>
            <a:ext cx="19726275" cy="1395158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none" lIns="50800" tIns="50800" rIns="50800" bIns="50800" numCol="1" spcCol="38100" rtlCol="0" anchor="ctr" forceAA="0" upright="0">
            <a:spAutoFit/>
          </a:bodyPr>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asmlinkage void ret_from_fork(void) asm("ret_from_fork");</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int copy_thread(unsigned long clone_flags, unsigned long stack_start,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unsigned long stk_sz, struct task_struct *p)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struct pt_regs *childregs = task_pt_regs(p);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if (likely(!(p-&gt;flags &amp; PF_KTHREAD)))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*childregs = *current_pt_regs();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childregs-&gt;regs[0] =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en-US" altLang="zh-CN" sz="5000" b="0" i="0" u="none" strike="noStrike" cap="none" spc="0" normalizeH="0" baseline="0">
                <a:ln>
                  <a:noFill/>
                </a:ln>
                <a:solidFill>
                  <a:srgbClr val="000000"/>
                </a:solidFill>
                <a:effectLst/>
                <a:uFillTx/>
                <a:latin typeface="+mn-lt"/>
                <a:ea typeface="+mn-ea"/>
                <a:cs typeface="+mn-cs"/>
                <a:sym typeface="Helvetica Light"/>
              </a:rPr>
              <a:t>	...</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p-&gt;thread.cpu_context.pc = (unsigned long)ret_from_fork;</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p-&gt;thread.cpu_context.sp = (unsigned long)childregs;</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ptrace_hw_copy_thread(p);</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	return 0;</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a:p>
            <a:pPr marL="0" marR="0" indent="0" algn="l" defTabSz="825500" rtl="0" fontAlgn="auto" latinLnBrk="0" hangingPunct="0">
              <a:lnSpc>
                <a:spcPct val="100000"/>
              </a:lnSpc>
              <a:spcBef>
                <a:spcPts val="0"/>
              </a:spcBef>
              <a:spcAft>
                <a:spcPts val="0"/>
              </a:spcAft>
              <a:buClrTx/>
              <a:buSzTx/>
              <a:buFontTx/>
              <a:buNone/>
            </a:pPr>
            <a:r>
              <a:rPr kumimoji="0" lang="zh-CN" altLang="en-US" sz="5000" b="0" i="0" u="none" strike="noStrike" cap="none" spc="0" normalizeH="0" baseline="0">
                <a:ln>
                  <a:noFill/>
                </a:ln>
                <a:solidFill>
                  <a:srgbClr val="000000"/>
                </a:solidFill>
                <a:effectLst/>
                <a:uFillTx/>
                <a:latin typeface="+mn-lt"/>
                <a:ea typeface="+mn-ea"/>
                <a:cs typeface="+mn-cs"/>
                <a:sym typeface="Helvetica Light"/>
              </a:rPr>
              <a:t>}</a:t>
            </a:r>
            <a:endParaRPr kumimoji="0" lang="zh-CN" altLang="en-US" sz="5000" b="0" i="0" u="none" strike="noStrike" cap="none" spc="0" normalizeH="0" baseline="0">
              <a:ln>
                <a:noFill/>
              </a:ln>
              <a:solidFill>
                <a:srgbClr val="000000"/>
              </a:solidFill>
              <a:effectLst/>
              <a:uFillTx/>
              <a:latin typeface="+mn-lt"/>
              <a:ea typeface="+mn-ea"/>
              <a:cs typeface="+mn-cs"/>
              <a:sym typeface="Helvetica Light"/>
            </a:endParaRPr>
          </a:p>
        </p:txBody>
      </p:sp>
      <p:sp>
        <p:nvSpPr>
          <p:cNvPr id="100" name="文本框 99"/>
          <p:cNvSpPr txBox="1"/>
          <p:nvPr/>
        </p:nvSpPr>
        <p:spPr>
          <a:xfrm>
            <a:off x="16008350" y="2465705"/>
            <a:ext cx="7322820" cy="5631180"/>
          </a:xfrm>
          <a:prstGeom prst="rect">
            <a:avLst/>
          </a:prstGeom>
          <a:noFill/>
          <a:ln w="9525">
            <a:noFill/>
          </a:ln>
        </p:spPr>
        <p:txBody>
          <a:bodyPr wrap="square">
            <a:spAutoFit/>
          </a:bodyPr>
          <a:p>
            <a:pPr indent="266700" algn="l"/>
            <a:r>
              <a:rPr lang="zh-CN" sz="3000">
                <a:latin typeface="Calibri" panose="020F0502020204030204" charset="0"/>
                <a:ea typeface="宋体" panose="02010600030101010101" pitchFamily="2" charset="-122"/>
              </a:rPr>
              <a:t>其中</a:t>
            </a:r>
            <a:r>
              <a:rPr lang="en-US" sz="3000">
                <a:latin typeface="Calibri" panose="020F0502020204030204" charset="0"/>
                <a:ea typeface="宋体" panose="02010600030101010101" pitchFamily="2" charset="-122"/>
              </a:rPr>
              <a:t>p-&gt;thread.cpu_context.pc = (unsigned long)ret_from_fork</a:t>
            </a:r>
            <a:r>
              <a:rPr lang="zh-CN" sz="3000">
                <a:latin typeface="Calibri" panose="020F0502020204030204" charset="0"/>
                <a:ea typeface="宋体" panose="02010600030101010101" pitchFamily="2" charset="-122"/>
              </a:rPr>
              <a:t>意味着子进程被调度执行时</a:t>
            </a:r>
            <a:r>
              <a:rPr lang="en-US" sz="3000">
                <a:latin typeface="Calibri" panose="020F0502020204030204" charset="0"/>
                <a:ea typeface="宋体" panose="02010600030101010101" pitchFamily="2" charset="-122"/>
              </a:rPr>
              <a:t>PC</a:t>
            </a:r>
            <a:r>
              <a:rPr lang="zh-CN" sz="3000">
                <a:latin typeface="Calibri" panose="020F0502020204030204" charset="0"/>
                <a:ea typeface="宋体" panose="02010600030101010101" pitchFamily="2" charset="-122"/>
              </a:rPr>
              <a:t>寄存器被置为</a:t>
            </a:r>
            <a:r>
              <a:rPr lang="en-US" sz="3000">
                <a:latin typeface="Calibri" panose="020F0502020204030204" charset="0"/>
                <a:ea typeface="宋体" panose="02010600030101010101" pitchFamily="2" charset="-122"/>
              </a:rPr>
              <a:t>ret_from_fork</a:t>
            </a:r>
            <a:r>
              <a:rPr lang="zh-CN" sz="3000">
                <a:latin typeface="Calibri" panose="020F0502020204030204" charset="0"/>
                <a:ea typeface="宋体" panose="02010600030101010101" pitchFamily="2" charset="-122"/>
              </a:rPr>
              <a:t>的地址，也就是说子进程从</a:t>
            </a:r>
            <a:r>
              <a:rPr lang="en-US" sz="3000">
                <a:latin typeface="Calibri" panose="020F0502020204030204" charset="0"/>
                <a:ea typeface="宋体" panose="02010600030101010101" pitchFamily="2" charset="-122"/>
              </a:rPr>
              <a:t>ret_from_fork</a:t>
            </a:r>
            <a:r>
              <a:rPr lang="zh-CN" sz="3000">
                <a:latin typeface="Calibri" panose="020F0502020204030204" charset="0"/>
                <a:ea typeface="宋体" panose="02010600030101010101" pitchFamily="2" charset="-122"/>
              </a:rPr>
              <a:t>开始执行；</a:t>
            </a:r>
            <a:r>
              <a:rPr lang="en-US" sz="3000">
                <a:latin typeface="Calibri" panose="020F0502020204030204" charset="0"/>
                <a:ea typeface="宋体" panose="02010600030101010101" pitchFamily="2" charset="-122"/>
                <a:cs typeface="Times New Roman" panose="02020603050405020304" charset="0"/>
              </a:rPr>
              <a:t>p-&gt;thread.cpu_context.sp = (unsigned long)childregs</a:t>
            </a:r>
            <a:r>
              <a:rPr lang="zh-CN" sz="3000">
                <a:latin typeface="Calibri" panose="020F0502020204030204" charset="0"/>
                <a:ea typeface="宋体" panose="02010600030101010101" pitchFamily="2" charset="-122"/>
              </a:rPr>
              <a:t>意味着子进程开始执行时内核堆栈数据按照</a:t>
            </a:r>
            <a:r>
              <a:rPr lang="en-US" sz="3000">
                <a:latin typeface="Calibri" panose="020F0502020204030204" charset="0"/>
                <a:ea typeface="宋体" panose="02010600030101010101" pitchFamily="2" charset="-122"/>
              </a:rPr>
              <a:t>struct pt_regs</a:t>
            </a:r>
            <a:r>
              <a:rPr lang="zh-CN" sz="3000">
                <a:latin typeface="Calibri" panose="020F0502020204030204" charset="0"/>
                <a:ea typeface="宋体" panose="02010600030101010101" pitchFamily="2" charset="-122"/>
              </a:rPr>
              <a:t>数据结构排布，</a:t>
            </a:r>
            <a:r>
              <a:rPr lang="en-US" sz="3000">
                <a:latin typeface="Calibri" panose="020F0502020204030204" charset="0"/>
                <a:ea typeface="宋体" panose="02010600030101010101" pitchFamily="2" charset="-122"/>
                <a:cs typeface="Times New Roman" panose="02020603050405020304" charset="0"/>
              </a:rPr>
              <a:t>childregs</a:t>
            </a:r>
            <a:r>
              <a:rPr lang="zh-CN" sz="3000">
                <a:latin typeface="Calibri" panose="020F0502020204030204" charset="0"/>
                <a:ea typeface="宋体" panose="02010600030101010101" pitchFamily="2" charset="-122"/>
              </a:rPr>
              <a:t>作为栈顶指针与</a:t>
            </a:r>
            <a:r>
              <a:rPr lang="en-US" sz="3000">
                <a:latin typeface="Calibri" panose="020F0502020204030204" charset="0"/>
                <a:ea typeface="宋体" panose="02010600030101010101" pitchFamily="2" charset="-122"/>
              </a:rPr>
              <a:t>ret_from_fork</a:t>
            </a:r>
            <a:r>
              <a:rPr lang="zh-CN" sz="3000">
                <a:latin typeface="Calibri" panose="020F0502020204030204" charset="0"/>
                <a:ea typeface="宋体" panose="02010600030101010101" pitchFamily="2" charset="-122"/>
              </a:rPr>
              <a:t>开始的那段代码可以紧密协同工作；</a:t>
            </a:r>
            <a:r>
              <a:rPr lang="en-US" sz="3000">
                <a:latin typeface="Calibri" panose="020F0502020204030204" charset="0"/>
                <a:ea typeface="宋体" panose="02010600030101010101" pitchFamily="2" charset="-122"/>
              </a:rPr>
              <a:t>childregs-&gt;regs[0] = 0</a:t>
            </a:r>
            <a:r>
              <a:rPr lang="zh-CN" sz="3000">
                <a:latin typeface="Calibri" panose="020F0502020204030204" charset="0"/>
                <a:ea typeface="宋体" panose="02010600030101010101" pitchFamily="2" charset="-122"/>
              </a:rPr>
              <a:t>意味着子进程中</a:t>
            </a:r>
            <a:r>
              <a:rPr lang="en-US" sz="3000">
                <a:latin typeface="Calibri" panose="020F0502020204030204" charset="0"/>
                <a:ea typeface="宋体" panose="02010600030101010101" pitchFamily="2" charset="-122"/>
              </a:rPr>
              <a:t>clone</a:t>
            </a:r>
            <a:r>
              <a:rPr lang="zh-CN" sz="3000">
                <a:latin typeface="Calibri" panose="020F0502020204030204" charset="0"/>
                <a:ea typeface="宋体" panose="02010600030101010101" pitchFamily="2" charset="-122"/>
              </a:rPr>
              <a:t>系统调用返回时</a:t>
            </a:r>
            <a:r>
              <a:rPr lang="en-US" sz="3000">
                <a:latin typeface="Calibri" panose="020F0502020204030204" charset="0"/>
                <a:ea typeface="宋体" panose="02010600030101010101" pitchFamily="2" charset="-122"/>
              </a:rPr>
              <a:t>x0</a:t>
            </a:r>
            <a:r>
              <a:rPr lang="zh-CN" sz="3000">
                <a:latin typeface="Calibri" panose="020F0502020204030204" charset="0"/>
                <a:ea typeface="宋体" panose="02010600030101010101" pitchFamily="2" charset="-122"/>
              </a:rPr>
              <a:t>寄存器为</a:t>
            </a:r>
            <a:r>
              <a:rPr lang="en-US" sz="3000">
                <a:latin typeface="Calibri" panose="020F0502020204030204" charset="0"/>
                <a:ea typeface="宋体" panose="02010600030101010101" pitchFamily="2" charset="-122"/>
              </a:rPr>
              <a:t>0</a:t>
            </a:r>
            <a:r>
              <a:rPr lang="zh-CN" sz="3000">
                <a:latin typeface="Calibri" panose="020F0502020204030204" charset="0"/>
                <a:ea typeface="宋体" panose="02010600030101010101" pitchFamily="2" charset="-122"/>
              </a:rPr>
              <a:t>，也就是</a:t>
            </a:r>
            <a:r>
              <a:rPr lang="en-US" sz="3000">
                <a:latin typeface="Calibri" panose="020F0502020204030204" charset="0"/>
                <a:ea typeface="宋体" panose="02010600030101010101" pitchFamily="2" charset="-122"/>
              </a:rPr>
              <a:t>clone</a:t>
            </a:r>
            <a:r>
              <a:rPr lang="zh-CN" sz="3000">
                <a:latin typeface="Calibri" panose="020F0502020204030204" charset="0"/>
                <a:ea typeface="宋体" panose="02010600030101010101" pitchFamily="2" charset="-122"/>
              </a:rPr>
              <a:t>系统调用在子进程中返回值为</a:t>
            </a:r>
            <a:r>
              <a:rPr lang="en-US" sz="3000">
                <a:latin typeface="Calibri" panose="020F0502020204030204" charset="0"/>
                <a:ea typeface="宋体" panose="02010600030101010101" pitchFamily="2" charset="-122"/>
              </a:rPr>
              <a:t>0</a:t>
            </a:r>
            <a:r>
              <a:rPr lang="zh-CN" sz="3000">
                <a:latin typeface="Calibri" panose="020F0502020204030204" charset="0"/>
                <a:ea typeface="宋体" panose="02010600030101010101" pitchFamily="2" charset="-122"/>
              </a:rPr>
              <a:t>。</a:t>
            </a:r>
            <a:endParaRPr lang="zh-CN" altLang="en-US" sz="3000"/>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Shape 270"/>
          <p:cNvSpPr/>
          <p:nvPr>
            <p:ph type="title"/>
          </p:nvPr>
        </p:nvSpPr>
        <p:spPr>
          <a:prstGeom prst="rect">
            <a:avLst/>
          </a:prstGeom>
        </p:spPr>
        <p:txBody>
          <a:bodyPr/>
          <a:lstStyle/>
          <a:p>
            <a:r>
              <a:t>_do_fork总结</a:t>
            </a:r>
          </a:p>
        </p:txBody>
      </p:sp>
      <p:sp>
        <p:nvSpPr>
          <p:cNvPr id="271" name="Shape 271"/>
          <p:cNvSpPr/>
          <p:nvPr>
            <p:ph type="body" sz="quarter" idx="1"/>
          </p:nvPr>
        </p:nvSpPr>
        <p:spPr>
          <a:xfrm>
            <a:off x="1689100" y="2603500"/>
            <a:ext cx="21005800" cy="1864519"/>
          </a:xfrm>
          <a:prstGeom prst="rect">
            <a:avLst/>
          </a:prstGeom>
        </p:spPr>
        <p:txBody>
          <a:bodyPr/>
          <a:lstStyle>
            <a:lvl1pPr marL="368300" indent="-368300" defTabSz="478790">
              <a:spcBef>
                <a:spcPts val="3400"/>
              </a:spcBef>
              <a:defRPr sz="3015"/>
            </a:lvl1pPr>
          </a:lstStyle>
          <a:p>
            <a:r>
              <a:t>总结来说，进程的创建过程大致是父进程通过fork系统调用进入内核_do_fork函数，如下图所示复制进程描述符及相关进程资源（采用写时复制技术）、分配子进程的内核堆栈并对内核堆栈和thread等进程关键上下文进行初始化，最后将子进程放入就绪队列，fork系统调用返回；而子进程则在被调度执行时根据设置的内核堆栈和thread等进程关键上下文开始执行。</a:t>
            </a:r>
          </a:p>
        </p:txBody>
      </p:sp>
      <p:pic>
        <p:nvPicPr>
          <p:cNvPr id="2" name="图片 1"/>
          <p:cNvPicPr>
            <a:picLocks noChangeAspect="1"/>
          </p:cNvPicPr>
          <p:nvPr/>
        </p:nvPicPr>
        <p:blipFill>
          <a:blip r:embed="rId1"/>
          <a:stretch>
            <a:fillRect/>
          </a:stretch>
        </p:blipFill>
        <p:spPr>
          <a:xfrm>
            <a:off x="5970905" y="4467860"/>
            <a:ext cx="12441555" cy="86379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Shape 280"/>
          <p:cNvSpPr/>
          <p:nvPr>
            <p:ph type="title"/>
          </p:nvPr>
        </p:nvSpPr>
        <p:spPr>
          <a:prstGeom prst="rect">
            <a:avLst/>
          </a:prstGeom>
        </p:spPr>
        <p:txBody>
          <a:bodyPr/>
          <a:lstStyle>
            <a:lvl1pPr defTabSz="800735">
              <a:defRPr sz="10865"/>
            </a:lvl1pPr>
          </a:lstStyle>
          <a:p>
            <a:r>
              <a:t>通过实验跟踪分析进程创建的过程</a:t>
            </a:r>
          </a:p>
        </p:txBody>
      </p:sp>
      <p:sp>
        <p:nvSpPr>
          <p:cNvPr id="281" name="Shape 281"/>
          <p:cNvSpPr/>
          <p:nvPr>
            <p:ph type="body" idx="1"/>
          </p:nvPr>
        </p:nvSpPr>
        <p:spPr>
          <a:prstGeom prst="rect">
            <a:avLst/>
          </a:prstGeom>
        </p:spPr>
        <p:txBody>
          <a:bodyPr>
            <a:normAutofit lnSpcReduction="10000"/>
          </a:bodyPr>
          <a:lstStyle/>
          <a:p>
            <a:r>
              <a:rPr lang="zh-CN">
                <a:ea typeface="宋体" panose="02010600030101010101" pitchFamily="2" charset="-122"/>
              </a:rPr>
              <a:t>根据</a:t>
            </a:r>
            <a:r>
              <a:rPr>
                <a:sym typeface="+mn-ea"/>
              </a:rPr>
              <a:t>用户态创建进程的方法</a:t>
            </a:r>
            <a:r>
              <a:rPr lang="zh-CN">
                <a:ea typeface="宋体" panose="02010600030101010101" pitchFamily="2" charset="-122"/>
                <a:sym typeface="+mn-ea"/>
              </a:rPr>
              <a:t>提供的</a:t>
            </a:r>
            <a:r>
              <a:rPr lang="en-US" altLang="zh-CN">
                <a:ea typeface="宋体" panose="02010600030101010101" pitchFamily="2" charset="-122"/>
                <a:sym typeface="+mn-ea"/>
              </a:rPr>
              <a:t>C</a:t>
            </a:r>
            <a:r>
              <a:rPr lang="zh-CN" altLang="en-US">
                <a:ea typeface="宋体" panose="02010600030101010101" pitchFamily="2" charset="-122"/>
                <a:sym typeface="+mn-ea"/>
              </a:rPr>
              <a:t>程序静态</a:t>
            </a:r>
            <a:r>
              <a:t>编译和反汇编，在反汇编代码中找出我们使用的系统调用指令</a:t>
            </a:r>
          </a:p>
          <a:p>
            <a:r>
              <a:t>确定系统调用入口</a:t>
            </a:r>
          </a:p>
          <a:p>
            <a:r>
              <a:t>确定fork系统调用对应的内核处理函数</a:t>
            </a:r>
          </a:p>
          <a:p>
            <a:r>
              <a:t>然后就是具体跟踪_do_fork，重点关注copy_process、dup_task_struct、copy_thread_tls、wake_up_new_task</a:t>
            </a:r>
            <a:r>
              <a:rPr lang="zh-CN">
                <a:ea typeface="宋体" panose="02010600030101010101" pitchFamily="2" charset="-122"/>
              </a:rPr>
              <a:t>、</a:t>
            </a:r>
            <a:r>
              <a:rPr lang="zh-CN" altLang="en-US">
                <a:effectLst/>
                <a:sym typeface="Helvetica Light"/>
              </a:rPr>
              <a:t>ret_from_fork</a:t>
            </a:r>
            <a:r>
              <a:t>等。</a:t>
            </a:r>
          </a:p>
          <a:p>
            <a:r>
              <a:t>系统调用返回</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title"/>
          </p:nvPr>
        </p:nvSpPr>
        <p:spPr>
          <a:prstGeom prst="rect">
            <a:avLst/>
          </a:prstGeom>
        </p:spPr>
        <p:txBody>
          <a:bodyPr/>
          <a:lstStyle/>
          <a:p>
            <a:r>
              <a:t>进程的状态</a:t>
            </a:r>
          </a:p>
        </p:txBody>
      </p:sp>
      <p:sp>
        <p:nvSpPr>
          <p:cNvPr id="143" name="Shape 143"/>
          <p:cNvSpPr/>
          <p:nvPr>
            <p:ph type="body" sz="half" idx="1"/>
          </p:nvPr>
        </p:nvSpPr>
        <p:spPr>
          <a:xfrm>
            <a:off x="1689100" y="3238500"/>
            <a:ext cx="9319211" cy="9207500"/>
          </a:xfrm>
          <a:prstGeom prst="rect">
            <a:avLst/>
          </a:prstGeom>
        </p:spPr>
        <p:txBody>
          <a:bodyPr/>
          <a:lstStyle>
            <a:lvl1pPr marL="488950" indent="-488950" defTabSz="635635">
              <a:spcBef>
                <a:spcPts val="4500"/>
              </a:spcBef>
              <a:defRPr sz="4005"/>
            </a:lvl1pPr>
          </a:lstStyle>
          <a:p>
            <a:r>
              <a:t>一个正在运行的进程在等待特定的事件或资源时会进入阻塞态。阻塞态也有两种：TASK_INTERRUPTIBLE和TASK_UNINTERRUPTIBLE。如果事件发生或者资源可用，进程被唤醒并被放到运行队列上（操作系统原理的说法应该是就绪队列）。如果阻塞的条件没有了，就进入就绪态，调度器选择到它时就进入运行态。这和操作系统原理中本质上是一样的。下面具体来看Linux内核中描述的所有的进程状态如下代码片段，完整代码见include/linux/sched.h</a:t>
            </a:r>
          </a:p>
        </p:txBody>
      </p:sp>
      <p:sp>
        <p:nvSpPr>
          <p:cNvPr id="144" name="Shape 144"/>
          <p:cNvSpPr/>
          <p:nvPr/>
        </p:nvSpPr>
        <p:spPr>
          <a:xfrm>
            <a:off x="12239047" y="3676650"/>
            <a:ext cx="9938005" cy="8331201"/>
          </a:xfrm>
          <a:prstGeom prst="rect">
            <a:avLst/>
          </a:prstGeom>
          <a:ln w="12700">
            <a:miter lim="400000"/>
          </a:ln>
        </p:spPr>
        <p:txBody>
          <a:bodyPr wrap="none" lIns="50800" tIns="50800" rIns="50800" bIns="50800" anchor="ctr">
            <a:spAutoFit/>
          </a:bodyPr>
          <a:lstStyle/>
          <a:p>
            <a:pPr algn="l">
              <a:defRPr sz="3000"/>
            </a:pPr>
            <a:r>
              <a:t>/* Used in tsk-&gt;state: */</a:t>
            </a:r>
          </a:p>
          <a:p>
            <a:pPr algn="l">
              <a:defRPr sz="3000"/>
            </a:pPr>
            <a:r>
              <a:t>#define TASK_RUNNING            0x0000</a:t>
            </a:r>
          </a:p>
          <a:p>
            <a:pPr algn="l">
              <a:defRPr sz="3000"/>
            </a:pPr>
            <a:r>
              <a:t>#define TASK_INTERRUPTIBLE      0x0001</a:t>
            </a:r>
          </a:p>
          <a:p>
            <a:pPr algn="l">
              <a:defRPr sz="3000"/>
            </a:pPr>
            <a:r>
              <a:t>#define TASK_UNINTERRUPTIBLE    0x0002</a:t>
            </a:r>
          </a:p>
          <a:p>
            <a:pPr algn="l">
              <a:defRPr sz="3000"/>
            </a:pPr>
            <a:r>
              <a:t>#define __TASK_STOPPED          0x0004</a:t>
            </a:r>
          </a:p>
          <a:p>
            <a:pPr algn="l">
              <a:defRPr sz="3000"/>
            </a:pPr>
            <a:r>
              <a:t>#define __TASK_TRACED           0x0008</a:t>
            </a:r>
          </a:p>
          <a:p>
            <a:pPr algn="l">
              <a:defRPr sz="3000"/>
            </a:pPr>
            <a:r>
              <a:t>/* Used in tsk-&gt;exit_state: */</a:t>
            </a:r>
          </a:p>
          <a:p>
            <a:pPr algn="l">
              <a:defRPr sz="3000"/>
            </a:pPr>
            <a:r>
              <a:t>#define EXIT_DEAD               0x0010</a:t>
            </a:r>
          </a:p>
          <a:p>
            <a:pPr algn="l">
              <a:defRPr sz="3000"/>
            </a:pPr>
            <a:r>
              <a:t>#define EXIT_ZOMBIE             0x0020</a:t>
            </a:r>
          </a:p>
          <a:p>
            <a:pPr algn="l">
              <a:defRPr sz="3000"/>
            </a:pPr>
            <a:r>
              <a:t>#define EXIT_TRACE            (EXIT_ZOMBIE | EXIT_DEAD)</a:t>
            </a:r>
          </a:p>
          <a:p>
            <a:pPr algn="l">
              <a:defRPr sz="3000"/>
            </a:pPr>
            <a:r>
              <a:t>/* Used in tsk-&gt;state again: */</a:t>
            </a:r>
          </a:p>
          <a:p>
            <a:pPr algn="l">
              <a:defRPr sz="3000"/>
            </a:pPr>
            <a:r>
              <a:t>#define TASK_PARKED             0x0040</a:t>
            </a:r>
          </a:p>
          <a:p>
            <a:pPr algn="l">
              <a:defRPr sz="3000"/>
            </a:pPr>
            <a:r>
              <a:t>#define TASK_DEAD               0x0080</a:t>
            </a:r>
          </a:p>
          <a:p>
            <a:pPr algn="l">
              <a:defRPr sz="3000"/>
            </a:pPr>
            <a:r>
              <a:t>#define TASK_WAKEKILL           0x0100</a:t>
            </a:r>
          </a:p>
          <a:p>
            <a:pPr algn="l">
              <a:defRPr sz="3000"/>
            </a:pPr>
            <a:r>
              <a:t>#define TASK_WAKING             0x0200</a:t>
            </a:r>
          </a:p>
          <a:p>
            <a:pPr algn="l">
              <a:defRPr sz="3000"/>
            </a:pPr>
            <a:r>
              <a:t>#define TASK_NOLOAD             0x0400</a:t>
            </a:r>
          </a:p>
          <a:p>
            <a:pPr algn="l">
              <a:defRPr sz="3000"/>
            </a:pPr>
            <a:r>
              <a:t>#define TASK_NEW                0x0800</a:t>
            </a:r>
          </a:p>
          <a:p>
            <a:pPr algn="l">
              <a:defRPr sz="3000"/>
            </a:pPr>
            <a:r>
              <a:t>#define TASK_STATE_MAX          0x100</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r>
              <a:t>进程链表</a:t>
            </a:r>
          </a:p>
        </p:txBody>
      </p:sp>
      <p:sp>
        <p:nvSpPr>
          <p:cNvPr id="147" name="Shape 147"/>
          <p:cNvSpPr/>
          <p:nvPr>
            <p:ph type="body" sz="half" idx="1"/>
          </p:nvPr>
        </p:nvSpPr>
        <p:spPr>
          <a:xfrm>
            <a:off x="1689100" y="3238500"/>
            <a:ext cx="21005800" cy="5215136"/>
          </a:xfrm>
          <a:prstGeom prst="rect">
            <a:avLst/>
          </a:prstGeom>
        </p:spPr>
        <p:txBody>
          <a:bodyPr/>
          <a:lstStyle/>
          <a:p>
            <a:pPr marL="533400" indent="-533400" defTabSz="693420">
              <a:spcBef>
                <a:spcPts val="4900"/>
              </a:spcBef>
              <a:defRPr sz="4370"/>
            </a:pPr>
            <a:r>
              <a:t>用于管理进程数据结构的双向链表struct list_head tasks是一个很关键的进程链表。</a:t>
            </a:r>
          </a:p>
          <a:p>
            <a:pPr marL="533400" indent="-533400" defTabSz="693420">
              <a:spcBef>
                <a:spcPts val="4900"/>
              </a:spcBef>
              <a:defRPr sz="4370"/>
            </a:pPr>
            <a:r>
              <a:t>struct list_head tasks把所有的进程用双向链表链起来，而且还会头尾相连把所有的进程用双向循环链表链起来，这个数据结构非常重要。</a:t>
            </a:r>
          </a:p>
          <a:p>
            <a:pPr marL="533400" indent="-533400" defTabSz="693420">
              <a:spcBef>
                <a:spcPts val="4900"/>
              </a:spcBef>
              <a:defRPr sz="4370"/>
            </a:pPr>
            <a:r>
              <a:t>struct list_head数据结构具体内容如下，见include/linux/types.h</a:t>
            </a:r>
          </a:p>
        </p:txBody>
      </p:sp>
      <p:sp>
        <p:nvSpPr>
          <p:cNvPr id="148" name="Shape 148"/>
          <p:cNvSpPr/>
          <p:nvPr/>
        </p:nvSpPr>
        <p:spPr>
          <a:xfrm>
            <a:off x="5273224" y="9032747"/>
            <a:ext cx="13453746" cy="4165601"/>
          </a:xfrm>
          <a:prstGeom prst="rect">
            <a:avLst/>
          </a:prstGeom>
          <a:ln w="12700">
            <a:miter lim="400000"/>
          </a:ln>
        </p:spPr>
        <p:txBody>
          <a:bodyPr wrap="none" lIns="50800" tIns="50800" rIns="50800" bIns="50800" anchor="ctr">
            <a:spAutoFit/>
          </a:bodyPr>
          <a:lstStyle/>
          <a:p>
            <a:pPr algn="l"/>
            <a:r>
              <a:t>struct list_head        tasks;//task_struct中定义的</a:t>
            </a:r>
          </a:p>
          <a:p>
            <a:pPr algn="l"/>
            <a:r>
              <a:t>// struct list_head数据结构具体</a:t>
            </a:r>
          </a:p>
          <a:p>
            <a:pPr algn="l"/>
            <a:r>
              <a:t>struct list_head {</a:t>
            </a:r>
          </a:p>
          <a:p>
            <a:pPr algn="l"/>
            <a:r>
              <a:t>    struct list_head *next, *prev;</a:t>
            </a:r>
          </a:p>
          <a:p>
            <a:pPr algn="l"/>
            <a:r>
              <a: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Shape 150"/>
          <p:cNvSpPr/>
          <p:nvPr>
            <p:ph type="title"/>
          </p:nvPr>
        </p:nvSpPr>
        <p:spPr>
          <a:prstGeom prst="rect">
            <a:avLst/>
          </a:prstGeom>
        </p:spPr>
        <p:txBody>
          <a:bodyPr/>
          <a:lstStyle/>
          <a:p>
            <a:r>
              <a:t>进程的父子兄弟关系</a:t>
            </a:r>
          </a:p>
        </p:txBody>
      </p:sp>
      <p:sp>
        <p:nvSpPr>
          <p:cNvPr id="151" name="Shape 151"/>
          <p:cNvSpPr/>
          <p:nvPr>
            <p:ph type="body" sz="half" idx="1"/>
          </p:nvPr>
        </p:nvSpPr>
        <p:spPr>
          <a:xfrm>
            <a:off x="1689100" y="3238500"/>
            <a:ext cx="10164394" cy="9207500"/>
          </a:xfrm>
          <a:prstGeom prst="rect">
            <a:avLst/>
          </a:prstGeom>
        </p:spPr>
        <p:txBody>
          <a:bodyPr/>
          <a:lstStyle>
            <a:lvl1pPr marL="565150" indent="-565150" defTabSz="734695">
              <a:spcBef>
                <a:spcPts val="5200"/>
              </a:spcBef>
              <a:defRPr sz="4630"/>
            </a:lvl1pPr>
          </a:lstStyle>
          <a:p>
            <a:r>
              <a:t>进程之间的父子、兄弟关系记录管理起来，情况就比较复杂了。进程的描述符struct task_struct数据结构中的如下代码记录了当前进程的父进程real_parent、parent，记录当前进程的子进程的是双向链表struct list_head children；记录当前进程的兄弟进程的是双向链表struct list_head sibling。下面摘录了部分涉及进程关系的代码，并进一步梳理了进程的父子、兄弟关系。</a:t>
            </a:r>
          </a:p>
        </p:txBody>
      </p:sp>
      <p:sp>
        <p:nvSpPr>
          <p:cNvPr id="152" name="Shape 152"/>
          <p:cNvSpPr/>
          <p:nvPr/>
        </p:nvSpPr>
        <p:spPr>
          <a:xfrm>
            <a:off x="11586933" y="2656420"/>
            <a:ext cx="14782801" cy="9245601"/>
          </a:xfrm>
          <a:prstGeom prst="rect">
            <a:avLst/>
          </a:prstGeom>
          <a:ln w="12700">
            <a:miter lim="400000"/>
          </a:ln>
        </p:spPr>
        <p:txBody>
          <a:bodyPr wrap="none" lIns="50800" tIns="50800" rIns="50800" bIns="50800" anchor="ctr">
            <a:spAutoFit/>
          </a:bodyPr>
          <a:lstStyle/>
          <a:p>
            <a:pPr algn="l"/>
          </a:p>
          <a:p>
            <a:pPr algn="l"/>
            <a:r>
              <a:t>    /* Real parent process: */</a:t>
            </a:r>
          </a:p>
          <a:p>
            <a:pPr algn="l"/>
            <a:r>
              <a:t>    struct task_struct __rcu    *real_parent;</a:t>
            </a:r>
          </a:p>
          <a:p>
            <a:pPr algn="l"/>
            <a:r>
              <a:t>    /* Recipient of SIGCHLD, wait4() reports: */</a:t>
            </a:r>
          </a:p>
          <a:p>
            <a:pPr algn="l"/>
            <a:r>
              <a:t>    struct task_struct __rcu    *parent;</a:t>
            </a:r>
          </a:p>
          <a:p>
            <a:pPr algn="l"/>
          </a:p>
          <a:p>
            <a:pPr algn="l"/>
            <a:r>
              <a:t>    /*</a:t>
            </a:r>
          </a:p>
          <a:p>
            <a:pPr algn="l"/>
            <a:r>
              <a:t>     * Children/sibling form the list of natural children:</a:t>
            </a:r>
          </a:p>
          <a:p>
            <a:pPr algn="l"/>
            <a:r>
              <a:t>     */</a:t>
            </a:r>
          </a:p>
          <a:p>
            <a:pPr algn="l"/>
            <a:r>
              <a:t>    struct list_head        children;</a:t>
            </a:r>
          </a:p>
          <a:p>
            <a:pPr algn="l"/>
            <a:r>
              <a:t>    struct list_head        sibling;</a:t>
            </a:r>
          </a:p>
          <a:p>
            <a:pPr algn="l"/>
            <a:r>
              <a:t>    struct task_struct      *group_lead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rgbClr val="000000"/>
          </a:solidFill>
          <a:prstDash val="solid"/>
          <a:miter lim="400000"/>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25733</Words>
  <Application>WPS 演示</Application>
  <PresentationFormat/>
  <Paragraphs>763</Paragraphs>
  <Slides>64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64</vt:i4>
      </vt:variant>
    </vt:vector>
  </HeadingPairs>
  <TitlesOfParts>
    <vt:vector size="76" baseType="lpstr">
      <vt:lpstr>Arial</vt:lpstr>
      <vt:lpstr>宋体</vt:lpstr>
      <vt:lpstr>Wingdings</vt:lpstr>
      <vt:lpstr>Helvetica Light</vt:lpstr>
      <vt:lpstr>Helvetica</vt:lpstr>
      <vt:lpstr>Helvetica Neue</vt:lpstr>
      <vt:lpstr>微软雅黑</vt:lpstr>
      <vt:lpstr>Arial Unicode MS</vt:lpstr>
      <vt:lpstr>Calibri</vt:lpstr>
      <vt:lpstr>Times New Roman</vt:lpstr>
      <vt:lpstr>Helvetica Light</vt:lpstr>
      <vt:lpstr>White</vt:lpstr>
      <vt:lpstr>进程的描述和进程的创建</vt:lpstr>
      <vt:lpstr>进程的描述和进程的创建</vt:lpstr>
      <vt:lpstr>进程的描述</vt:lpstr>
      <vt:lpstr>struct task_struct</vt:lpstr>
      <vt:lpstr>struct task_struct</vt:lpstr>
      <vt:lpstr>进程的状态</vt:lpstr>
      <vt:lpstr>进程的状态</vt:lpstr>
      <vt:lpstr>进程链表</vt:lpstr>
      <vt:lpstr>进程的父子兄弟关系</vt:lpstr>
      <vt:lpstr>进程的父子兄弟关系</vt:lpstr>
      <vt:lpstr>struct thread_struct</vt:lpstr>
      <vt:lpstr>struct thread_struct</vt:lpstr>
      <vt:lpstr>进程描述符总结</vt:lpstr>
      <vt:lpstr>进程地址空间</vt:lpstr>
      <vt:lpstr>Linux内存管理概述</vt:lpstr>
      <vt:lpstr>4级页表</vt:lpstr>
      <vt:lpstr>TLB高速缓存</vt:lpstr>
      <vt:lpstr>伙伴系统</vt:lpstr>
      <vt:lpstr>Linux内存管理体系</vt:lpstr>
      <vt:lpstr>虚拟地址空间和进程地址空间</vt:lpstr>
      <vt:lpstr>Linux内存描述符</vt:lpstr>
      <vt:lpstr>PowerPoint 演示文稿</vt:lpstr>
      <vt:lpstr>PowerPoint 演示文稿</vt:lpstr>
      <vt:lpstr>虚拟地址空间和进程地址空间</vt:lpstr>
      <vt:lpstr>虚拟地址空间和进程地址空间</vt:lpstr>
      <vt:lpstr>Linux系统内存管理总结</vt:lpstr>
      <vt:lpstr>大页内存（HugePages）</vt:lpstr>
      <vt:lpstr>大页内存的使用方法</vt:lpstr>
      <vt:lpstr>大页内存的使用方法</vt:lpstr>
      <vt:lpstr>大页内存（HugePages）</vt:lpstr>
      <vt:lpstr>进程的创建</vt:lpstr>
      <vt:lpstr>Linux内核中进程的初始化</vt:lpstr>
      <vt:lpstr>1号和2号进程的创建</vt:lpstr>
      <vt:lpstr>kernel_thread</vt:lpstr>
      <vt:lpstr>kernel_thread</vt:lpstr>
      <vt:lpstr>_do_fork</vt:lpstr>
      <vt:lpstr>用户态创建进程的方法</vt:lpstr>
      <vt:lpstr>库函数fork</vt:lpstr>
      <vt:lpstr>系统调用回顾</vt:lpstr>
      <vt:lpstr>系统调用回顾</vt:lpstr>
      <vt:lpstr>fork系统调用</vt:lpstr>
      <vt:lpstr>fork系统调用</vt:lpstr>
      <vt:lpstr>fork系统调用</vt:lpstr>
      <vt:lpstr>进程创建的主要过程</vt:lpstr>
      <vt:lpstr>_do_fork函数</vt:lpstr>
      <vt:lpstr>_do_fork函数</vt:lpstr>
      <vt:lpstr>copy_process()函数是如何复制父进程的</vt:lpstr>
      <vt:lpstr>dup_task_struct</vt:lpstr>
      <vt:lpstr>X86相关部分</vt:lpstr>
      <vt:lpstr>进程关键上下文</vt:lpstr>
      <vt:lpstr>系统调用的内核堆栈</vt:lpstr>
      <vt:lpstr>fork子进程的内核堆栈</vt:lpstr>
      <vt:lpstr>struct thread_struct</vt:lpstr>
      <vt:lpstr>struct thread_struct</vt:lpstr>
      <vt:lpstr>struct thread_struct</vt:lpstr>
      <vt:lpstr>copy_thread_tls vs. copy_thread</vt:lpstr>
      <vt:lpstr>ret_from_fork</vt:lpstr>
      <vt:lpstr>ARM64相关部分</vt:lpstr>
      <vt:lpstr>PowerPoint 演示文稿</vt:lpstr>
      <vt:lpstr>PowerPoint 演示文稿</vt:lpstr>
      <vt:lpstr>PowerPoint 演示文稿</vt:lpstr>
      <vt:lpstr>PowerPoint 演示文稿</vt:lpstr>
      <vt:lpstr>_do_fork总结</vt:lpstr>
      <vt:lpstr>通过实验跟踪分析进程创建的过程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庖丁解牛Linux内核分析进程的描述和进程的创建</dc:title>
  <dc:creator/>
  <cp:lastModifiedBy>mengning</cp:lastModifiedBy>
  <cp:revision>67</cp:revision>
  <dcterms:created xsi:type="dcterms:W3CDTF">2021-08-20T03:26:00Z</dcterms:created>
  <dcterms:modified xsi:type="dcterms:W3CDTF">2025-03-18T02:29:02Z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068EF683503845F4A634482F68D0FD74</vt:lpwstr>
  </property>
  <property fmtid="{D5CDD505-2E9C-101B-9397-08002B2CF9AE}" pid="3" name="KSOProductBuildVer">
    <vt:lpwstr>2052-12.1.0.20305</vt:lpwstr>
  </property>
</Properties>
</file>