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94" r:id="rId2"/>
    <p:sldId id="324" r:id="rId3"/>
    <p:sldId id="272" r:id="rId4"/>
    <p:sldId id="296" r:id="rId5"/>
    <p:sldId id="297" r:id="rId6"/>
    <p:sldId id="303" r:id="rId7"/>
    <p:sldId id="304" r:id="rId8"/>
    <p:sldId id="305" r:id="rId9"/>
    <p:sldId id="306" r:id="rId10"/>
    <p:sldId id="314" r:id="rId11"/>
    <p:sldId id="315" r:id="rId12"/>
    <p:sldId id="307" r:id="rId13"/>
    <p:sldId id="308" r:id="rId14"/>
    <p:sldId id="309" r:id="rId15"/>
    <p:sldId id="310" r:id="rId16"/>
    <p:sldId id="311" r:id="rId17"/>
    <p:sldId id="313" r:id="rId18"/>
    <p:sldId id="312" r:id="rId19"/>
    <p:sldId id="316" r:id="rId20"/>
    <p:sldId id="317" r:id="rId21"/>
    <p:sldId id="318" r:id="rId22"/>
    <p:sldId id="319" r:id="rId23"/>
    <p:sldId id="320" r:id="rId24"/>
    <p:sldId id="321" r:id="rId25"/>
    <p:sldId id="322" r:id="rId26"/>
    <p:sldId id="32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86"/>
    <p:restoredTop sz="94679"/>
  </p:normalViewPr>
  <p:slideViewPr>
    <p:cSldViewPr snapToGrid="0">
      <p:cViewPr varScale="1">
        <p:scale>
          <a:sx n="158" d="100"/>
          <a:sy n="158" d="100"/>
        </p:scale>
        <p:origin x="5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24F78-6657-8942-8354-1D4A8D6C018D}" type="datetimeFigureOut">
              <a:rPr lang="en-US" smtClean="0"/>
              <a:t>5/27/25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D8C15-9266-5242-A981-041DF5511648}" type="slidenum">
              <a:rPr lang="en-US" smtClean="0"/>
              <a:t>‹#›</a:t>
            </a:fld>
            <a:endParaRPr lang="en-US"/>
          </a:p>
        </p:txBody>
      </p:sp>
    </p:spTree>
    <p:extLst>
      <p:ext uri="{BB962C8B-B14F-4D97-AF65-F5344CB8AC3E}">
        <p14:creationId xmlns:p14="http://schemas.microsoft.com/office/powerpoint/2010/main" val="25944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3</a:t>
            </a:fld>
            <a:endParaRPr lang="en-US"/>
          </a:p>
        </p:txBody>
      </p:sp>
    </p:spTree>
    <p:extLst>
      <p:ext uri="{BB962C8B-B14F-4D97-AF65-F5344CB8AC3E}">
        <p14:creationId xmlns:p14="http://schemas.microsoft.com/office/powerpoint/2010/main" val="2096181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12</a:t>
            </a:fld>
            <a:endParaRPr lang="en-US"/>
          </a:p>
        </p:txBody>
      </p:sp>
    </p:spTree>
    <p:extLst>
      <p:ext uri="{BB962C8B-B14F-4D97-AF65-F5344CB8AC3E}">
        <p14:creationId xmlns:p14="http://schemas.microsoft.com/office/powerpoint/2010/main" val="2379171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13</a:t>
            </a:fld>
            <a:endParaRPr lang="en-US"/>
          </a:p>
        </p:txBody>
      </p:sp>
    </p:spTree>
    <p:extLst>
      <p:ext uri="{BB962C8B-B14F-4D97-AF65-F5344CB8AC3E}">
        <p14:creationId xmlns:p14="http://schemas.microsoft.com/office/powerpoint/2010/main" val="3685262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14</a:t>
            </a:fld>
            <a:endParaRPr lang="en-US"/>
          </a:p>
        </p:txBody>
      </p:sp>
    </p:spTree>
    <p:extLst>
      <p:ext uri="{BB962C8B-B14F-4D97-AF65-F5344CB8AC3E}">
        <p14:creationId xmlns:p14="http://schemas.microsoft.com/office/powerpoint/2010/main" val="3563244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this!</a:t>
            </a:r>
          </a:p>
        </p:txBody>
      </p:sp>
      <p:sp>
        <p:nvSpPr>
          <p:cNvPr id="4" name="Slide Number Placeholder 3"/>
          <p:cNvSpPr>
            <a:spLocks noGrp="1"/>
          </p:cNvSpPr>
          <p:nvPr>
            <p:ph type="sldNum" sz="quarter" idx="5"/>
          </p:nvPr>
        </p:nvSpPr>
        <p:spPr/>
        <p:txBody>
          <a:bodyPr/>
          <a:lstStyle/>
          <a:p>
            <a:fld id="{DF0D8C15-9266-5242-A981-041DF5511648}" type="slidenum">
              <a:rPr lang="en-US" smtClean="0"/>
              <a:t>15</a:t>
            </a:fld>
            <a:endParaRPr lang="en-US"/>
          </a:p>
        </p:txBody>
      </p:sp>
    </p:spTree>
    <p:extLst>
      <p:ext uri="{BB962C8B-B14F-4D97-AF65-F5344CB8AC3E}">
        <p14:creationId xmlns:p14="http://schemas.microsoft.com/office/powerpoint/2010/main" val="3604167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for difference between </a:t>
            </a:r>
            <a:r>
              <a:rPr lang="en-US" dirty="0" err="1"/>
              <a:t>myVec.at</a:t>
            </a:r>
            <a:r>
              <a:rPr lang="en-US" dirty="0"/>
              <a:t>(2) and </a:t>
            </a:r>
            <a:r>
              <a:rPr lang="en-US" dirty="0" err="1"/>
              <a:t>myVec</a:t>
            </a:r>
            <a:r>
              <a:rPr lang="en-US" dirty="0"/>
              <a:t>[2]:</a:t>
            </a:r>
          </a:p>
          <a:p>
            <a:r>
              <a:rPr lang="en-US" dirty="0"/>
              <a:t>- </a:t>
            </a:r>
            <a:r>
              <a:rPr lang="en-US" dirty="0" err="1"/>
              <a:t>myVec.at</a:t>
            </a:r>
            <a:r>
              <a:rPr lang="en-US" dirty="0"/>
              <a:t>(2) provides bounds checking. If the index (2 in this case) is out of the vector's range (i.e., less than 0 or greater than or equal to </a:t>
            </a:r>
            <a:r>
              <a:rPr lang="en-US" dirty="0" err="1"/>
              <a:t>myVec.size</a:t>
            </a:r>
            <a:r>
              <a:rPr lang="en-US" dirty="0"/>
              <a:t>()), std::</a:t>
            </a:r>
            <a:r>
              <a:rPr lang="en-US" dirty="0" err="1"/>
              <a:t>out_of_range</a:t>
            </a:r>
            <a:r>
              <a:rPr lang="en-US" dirty="0"/>
              <a:t> exception is thrown.</a:t>
            </a:r>
          </a:p>
          <a:p>
            <a:endParaRPr lang="en-US" dirty="0"/>
          </a:p>
          <a:p>
            <a:r>
              <a:rPr lang="en-US" dirty="0"/>
              <a:t>- </a:t>
            </a:r>
            <a:r>
              <a:rPr lang="en-US" dirty="0" err="1"/>
              <a:t>myVec</a:t>
            </a:r>
            <a:r>
              <a:rPr lang="en-US" dirty="0"/>
              <a:t>[2] accesses the element at index 2 directly without any bounds checking. If the index is out of range, it leads to undefined behavior, which can cause crashes or unpredictable results.</a:t>
            </a:r>
          </a:p>
          <a:p>
            <a:endParaRPr lang="en-US" dirty="0"/>
          </a:p>
          <a:p>
            <a:r>
              <a:rPr lang="en-US" dirty="0"/>
              <a:t>Demo the difference too.</a:t>
            </a:r>
          </a:p>
        </p:txBody>
      </p:sp>
      <p:sp>
        <p:nvSpPr>
          <p:cNvPr id="4" name="Slide Number Placeholder 3"/>
          <p:cNvSpPr>
            <a:spLocks noGrp="1"/>
          </p:cNvSpPr>
          <p:nvPr>
            <p:ph type="sldNum" sz="quarter" idx="5"/>
          </p:nvPr>
        </p:nvSpPr>
        <p:spPr/>
        <p:txBody>
          <a:bodyPr/>
          <a:lstStyle/>
          <a:p>
            <a:fld id="{DF0D8C15-9266-5242-A981-041DF5511648}" type="slidenum">
              <a:rPr lang="en-US" smtClean="0"/>
              <a:t>16</a:t>
            </a:fld>
            <a:endParaRPr lang="en-US"/>
          </a:p>
        </p:txBody>
      </p:sp>
    </p:spTree>
    <p:extLst>
      <p:ext uri="{BB962C8B-B14F-4D97-AF65-F5344CB8AC3E}">
        <p14:creationId xmlns:p14="http://schemas.microsoft.com/office/powerpoint/2010/main" val="2333907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17</a:t>
            </a:fld>
            <a:endParaRPr lang="en-US"/>
          </a:p>
        </p:txBody>
      </p:sp>
    </p:spTree>
    <p:extLst>
      <p:ext uri="{BB962C8B-B14F-4D97-AF65-F5344CB8AC3E}">
        <p14:creationId xmlns:p14="http://schemas.microsoft.com/office/powerpoint/2010/main" val="1698626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18</a:t>
            </a:fld>
            <a:endParaRPr lang="en-US"/>
          </a:p>
        </p:txBody>
      </p:sp>
    </p:spTree>
    <p:extLst>
      <p:ext uri="{BB962C8B-B14F-4D97-AF65-F5344CB8AC3E}">
        <p14:creationId xmlns:p14="http://schemas.microsoft.com/office/powerpoint/2010/main" val="402743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19</a:t>
            </a:fld>
            <a:endParaRPr lang="en-US"/>
          </a:p>
        </p:txBody>
      </p:sp>
    </p:spTree>
    <p:extLst>
      <p:ext uri="{BB962C8B-B14F-4D97-AF65-F5344CB8AC3E}">
        <p14:creationId xmlns:p14="http://schemas.microsoft.com/office/powerpoint/2010/main" val="1596672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20</a:t>
            </a:fld>
            <a:endParaRPr lang="en-US"/>
          </a:p>
        </p:txBody>
      </p:sp>
    </p:spTree>
    <p:extLst>
      <p:ext uri="{BB962C8B-B14F-4D97-AF65-F5344CB8AC3E}">
        <p14:creationId xmlns:p14="http://schemas.microsoft.com/office/powerpoint/2010/main" val="2826596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21</a:t>
            </a:fld>
            <a:endParaRPr lang="en-US"/>
          </a:p>
        </p:txBody>
      </p:sp>
    </p:spTree>
    <p:extLst>
      <p:ext uri="{BB962C8B-B14F-4D97-AF65-F5344CB8AC3E}">
        <p14:creationId xmlns:p14="http://schemas.microsoft.com/office/powerpoint/2010/main" val="941439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4</a:t>
            </a:fld>
            <a:endParaRPr lang="en-US"/>
          </a:p>
        </p:txBody>
      </p:sp>
    </p:spTree>
    <p:extLst>
      <p:ext uri="{BB962C8B-B14F-4D97-AF65-F5344CB8AC3E}">
        <p14:creationId xmlns:p14="http://schemas.microsoft.com/office/powerpoint/2010/main" val="3497315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22</a:t>
            </a:fld>
            <a:endParaRPr lang="en-US"/>
          </a:p>
        </p:txBody>
      </p:sp>
    </p:spTree>
    <p:extLst>
      <p:ext uri="{BB962C8B-B14F-4D97-AF65-F5344CB8AC3E}">
        <p14:creationId xmlns:p14="http://schemas.microsoft.com/office/powerpoint/2010/main" val="1745687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23</a:t>
            </a:fld>
            <a:endParaRPr lang="en-US"/>
          </a:p>
        </p:txBody>
      </p:sp>
    </p:spTree>
    <p:extLst>
      <p:ext uri="{BB962C8B-B14F-4D97-AF65-F5344CB8AC3E}">
        <p14:creationId xmlns:p14="http://schemas.microsoft.com/office/powerpoint/2010/main" val="4169346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24</a:t>
            </a:fld>
            <a:endParaRPr lang="en-US"/>
          </a:p>
        </p:txBody>
      </p:sp>
    </p:spTree>
    <p:extLst>
      <p:ext uri="{BB962C8B-B14F-4D97-AF65-F5344CB8AC3E}">
        <p14:creationId xmlns:p14="http://schemas.microsoft.com/office/powerpoint/2010/main" val="748498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least the number of columns is required so that the compiler can calculate the memory addresses of individual elements.</a:t>
            </a:r>
          </a:p>
        </p:txBody>
      </p:sp>
      <p:sp>
        <p:nvSpPr>
          <p:cNvPr id="4" name="Slide Number Placeholder 3"/>
          <p:cNvSpPr>
            <a:spLocks noGrp="1"/>
          </p:cNvSpPr>
          <p:nvPr>
            <p:ph type="sldNum" sz="quarter" idx="5"/>
          </p:nvPr>
        </p:nvSpPr>
        <p:spPr/>
        <p:txBody>
          <a:bodyPr/>
          <a:lstStyle/>
          <a:p>
            <a:fld id="{DF0D8C15-9266-5242-A981-041DF5511648}" type="slidenum">
              <a:rPr lang="en-US" smtClean="0"/>
              <a:t>25</a:t>
            </a:fld>
            <a:endParaRPr lang="en-US"/>
          </a:p>
        </p:txBody>
      </p:sp>
    </p:spTree>
    <p:extLst>
      <p:ext uri="{BB962C8B-B14F-4D97-AF65-F5344CB8AC3E}">
        <p14:creationId xmlns:p14="http://schemas.microsoft.com/office/powerpoint/2010/main" val="2878952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students are done with #1, attempt #2 </a:t>
            </a:r>
            <a:r>
              <a:rPr lang="en-US"/>
              <a:t>with them </a:t>
            </a:r>
            <a:r>
              <a:rPr lang="en-US" dirty="0"/>
              <a:t>by making any easy shape like A, M, N, F; then let them attempt the Y shape </a:t>
            </a:r>
            <a:r>
              <a:rPr lang="en-US"/>
              <a:t>if time permits.</a:t>
            </a:r>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26</a:t>
            </a:fld>
            <a:endParaRPr lang="en-US"/>
          </a:p>
        </p:txBody>
      </p:sp>
    </p:spTree>
    <p:extLst>
      <p:ext uri="{BB962C8B-B14F-4D97-AF65-F5344CB8AC3E}">
        <p14:creationId xmlns:p14="http://schemas.microsoft.com/office/powerpoint/2010/main" val="2603319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you've created this array of size 5, you cannot add a 6th element to it!</a:t>
            </a:r>
          </a:p>
        </p:txBody>
      </p:sp>
      <p:sp>
        <p:nvSpPr>
          <p:cNvPr id="4" name="Slide Number Placeholder 3"/>
          <p:cNvSpPr>
            <a:spLocks noGrp="1"/>
          </p:cNvSpPr>
          <p:nvPr>
            <p:ph type="sldNum" sz="quarter" idx="5"/>
          </p:nvPr>
        </p:nvSpPr>
        <p:spPr/>
        <p:txBody>
          <a:bodyPr/>
          <a:lstStyle/>
          <a:p>
            <a:fld id="{DF0D8C15-9266-5242-A981-041DF5511648}" type="slidenum">
              <a:rPr lang="en-US" smtClean="0"/>
              <a:t>5</a:t>
            </a:fld>
            <a:endParaRPr lang="en-US"/>
          </a:p>
        </p:txBody>
      </p:sp>
    </p:spTree>
    <p:extLst>
      <p:ext uri="{BB962C8B-B14F-4D97-AF65-F5344CB8AC3E}">
        <p14:creationId xmlns:p14="http://schemas.microsoft.com/office/powerpoint/2010/main" val="406064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know what initialization means?</a:t>
            </a:r>
          </a:p>
          <a:p>
            <a:endParaRPr lang="en-US" dirty="0"/>
          </a:p>
          <a:p>
            <a:r>
              <a:rPr lang="en-US" dirty="0"/>
              <a:t>double </a:t>
            </a:r>
            <a:r>
              <a:rPr lang="en-US" dirty="0" err="1"/>
              <a:t>myArray</a:t>
            </a:r>
            <a:r>
              <a:rPr lang="en-US" dirty="0"/>
              <a:t>[4] = {1.0, 2.0}: Here the compiler creates an array of length 4 and initializes the first two elements.</a:t>
            </a:r>
          </a:p>
          <a:p>
            <a:endParaRPr lang="en-US" dirty="0"/>
          </a:p>
          <a:p>
            <a:r>
              <a:rPr lang="en-US" dirty="0"/>
              <a:t>int </a:t>
            </a:r>
            <a:r>
              <a:rPr lang="en-US" dirty="0" err="1"/>
              <a:t>myArray</a:t>
            </a:r>
            <a:r>
              <a:rPr lang="en-US" dirty="0"/>
              <a:t>[ ] = {4, 5, 3, 6, 9, 2}: Here, because a size is not specified, the compiler determines that the size of the array is the number of elements inside. So, in this case, the compiler determines that the size of the array is 6.</a:t>
            </a:r>
          </a:p>
        </p:txBody>
      </p:sp>
      <p:sp>
        <p:nvSpPr>
          <p:cNvPr id="4" name="Slide Number Placeholder 3"/>
          <p:cNvSpPr>
            <a:spLocks noGrp="1"/>
          </p:cNvSpPr>
          <p:nvPr>
            <p:ph type="sldNum" sz="quarter" idx="5"/>
          </p:nvPr>
        </p:nvSpPr>
        <p:spPr/>
        <p:txBody>
          <a:bodyPr/>
          <a:lstStyle/>
          <a:p>
            <a:fld id="{DF0D8C15-9266-5242-A981-041DF5511648}" type="slidenum">
              <a:rPr lang="en-US" smtClean="0"/>
              <a:t>6</a:t>
            </a:fld>
            <a:endParaRPr lang="en-US"/>
          </a:p>
        </p:txBody>
      </p:sp>
    </p:spTree>
    <p:extLst>
      <p:ext uri="{BB962C8B-B14F-4D97-AF65-F5344CB8AC3E}">
        <p14:creationId xmlns:p14="http://schemas.microsoft.com/office/powerpoint/2010/main" val="2570588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7</a:t>
            </a:fld>
            <a:endParaRPr lang="en-US"/>
          </a:p>
        </p:txBody>
      </p:sp>
    </p:spTree>
    <p:extLst>
      <p:ext uri="{BB962C8B-B14F-4D97-AF65-F5344CB8AC3E}">
        <p14:creationId xmlns:p14="http://schemas.microsoft.com/office/powerpoint/2010/main" val="2665349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8</a:t>
            </a:fld>
            <a:endParaRPr lang="en-US"/>
          </a:p>
        </p:txBody>
      </p:sp>
    </p:spTree>
    <p:extLst>
      <p:ext uri="{BB962C8B-B14F-4D97-AF65-F5344CB8AC3E}">
        <p14:creationId xmlns:p14="http://schemas.microsoft.com/office/powerpoint/2010/main" val="2497403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9</a:t>
            </a:fld>
            <a:endParaRPr lang="en-US"/>
          </a:p>
        </p:txBody>
      </p:sp>
    </p:spTree>
    <p:extLst>
      <p:ext uri="{BB962C8B-B14F-4D97-AF65-F5344CB8AC3E}">
        <p14:creationId xmlns:p14="http://schemas.microsoft.com/office/powerpoint/2010/main" val="2196024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second example, yes you can pass in a number in the square brackets. But in the case where the user defines the size of the array, you may not know what that number is, so it is best to follow the first example.</a:t>
            </a:r>
          </a:p>
        </p:txBody>
      </p:sp>
      <p:sp>
        <p:nvSpPr>
          <p:cNvPr id="4" name="Slide Number Placeholder 3"/>
          <p:cNvSpPr>
            <a:spLocks noGrp="1"/>
          </p:cNvSpPr>
          <p:nvPr>
            <p:ph type="sldNum" sz="quarter" idx="5"/>
          </p:nvPr>
        </p:nvSpPr>
        <p:spPr/>
        <p:txBody>
          <a:bodyPr/>
          <a:lstStyle/>
          <a:p>
            <a:fld id="{DF0D8C15-9266-5242-A981-041DF5511648}" type="slidenum">
              <a:rPr lang="en-US" smtClean="0"/>
              <a:t>10</a:t>
            </a:fld>
            <a:endParaRPr lang="en-US"/>
          </a:p>
        </p:txBody>
      </p:sp>
    </p:spTree>
    <p:extLst>
      <p:ext uri="{BB962C8B-B14F-4D97-AF65-F5344CB8AC3E}">
        <p14:creationId xmlns:p14="http://schemas.microsoft.com/office/powerpoint/2010/main" val="3796024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11</a:t>
            </a:fld>
            <a:endParaRPr lang="en-US"/>
          </a:p>
        </p:txBody>
      </p:sp>
    </p:spTree>
    <p:extLst>
      <p:ext uri="{BB962C8B-B14F-4D97-AF65-F5344CB8AC3E}">
        <p14:creationId xmlns:p14="http://schemas.microsoft.com/office/powerpoint/2010/main" val="2257570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7EEA-4D01-A7E9-9B8F-992E91FACD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54CB5B-735D-FE49-1392-9331A0F4D5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4D648B-2ECE-5BAA-6B3E-87704CC6BF8A}"/>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5" name="Footer Placeholder 4">
            <a:extLst>
              <a:ext uri="{FF2B5EF4-FFF2-40B4-BE49-F238E27FC236}">
                <a16:creationId xmlns:a16="http://schemas.microsoft.com/office/drawing/2014/main" id="{F078A465-BE27-D777-5C7F-5D47AAC2B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2FDDC-26B0-C7ED-087F-DC4F41A9258A}"/>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132267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D2EC-0C6A-CAE2-43FD-15307DCBE3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A3EA06-695B-610B-40EB-D9183AE7FD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F7823-ACCC-24A9-6A55-08B643C88647}"/>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5" name="Footer Placeholder 4">
            <a:extLst>
              <a:ext uri="{FF2B5EF4-FFF2-40B4-BE49-F238E27FC236}">
                <a16:creationId xmlns:a16="http://schemas.microsoft.com/office/drawing/2014/main" id="{608E2519-A5F8-EA31-C316-8395C7F08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D0308-F720-1577-02DC-30B6BBB3BD92}"/>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278461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949688-3E70-84F7-2CDA-20AF2FDB0D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66AA68-D66E-B2D4-D223-2788EA5602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B7B409-1050-3B45-0DC1-04EC62D0C4FB}"/>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5" name="Footer Placeholder 4">
            <a:extLst>
              <a:ext uri="{FF2B5EF4-FFF2-40B4-BE49-F238E27FC236}">
                <a16:creationId xmlns:a16="http://schemas.microsoft.com/office/drawing/2014/main" id="{6964A0BE-35D4-0611-9EA9-185B39FFA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C6D58-3A97-0E08-6BBD-9E3CC8448FD3}"/>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141776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3E95-3B69-5341-89C1-9432B872BC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820ED-4108-3D89-B104-81BB820C88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B3A37-664A-6324-918D-D7E448D4F653}"/>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5" name="Footer Placeholder 4">
            <a:extLst>
              <a:ext uri="{FF2B5EF4-FFF2-40B4-BE49-F238E27FC236}">
                <a16:creationId xmlns:a16="http://schemas.microsoft.com/office/drawing/2014/main" id="{7E7D5DC1-2FC5-5F75-AEE0-94D1DB00D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8D39F-163E-5205-6C97-4ACD5AB76445}"/>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31227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7C93-8FDF-25C7-7423-42B4875340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C7ECCA-3ED8-C243-082A-A536CDE5BC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8738B-6698-049C-08E6-96A1D9B59FC6}"/>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5" name="Footer Placeholder 4">
            <a:extLst>
              <a:ext uri="{FF2B5EF4-FFF2-40B4-BE49-F238E27FC236}">
                <a16:creationId xmlns:a16="http://schemas.microsoft.com/office/drawing/2014/main" id="{BC27E220-442A-FBAF-D6EF-8912E73BB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2F97E-E472-2367-E3B6-2E1352B88C92}"/>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4238478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180F-3F1E-5A3C-F1EB-AE89C8430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F1D876-8343-F141-A037-CF13268132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7E033-ED97-67EE-01A7-4828684DC7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F0F145-563E-A8A4-8B1E-4DF0C71D4D12}"/>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6" name="Footer Placeholder 5">
            <a:extLst>
              <a:ext uri="{FF2B5EF4-FFF2-40B4-BE49-F238E27FC236}">
                <a16:creationId xmlns:a16="http://schemas.microsoft.com/office/drawing/2014/main" id="{3A61B59A-79FC-22A6-1B70-575FD661C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E0F45-CF31-5EF6-67D1-174001B0235D}"/>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75046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1787-7D65-DADF-8411-35C70E9373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55D55-7556-418D-CA88-05CE39341D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C5DB3E-206C-9B8D-92C1-768C3591A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62301C-D35D-63F7-3643-D7AE155A7E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ED2D11-05AF-D1C0-CF5C-9830A28AE3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B0D133-B36D-BAB0-0D58-35298FD541B0}"/>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8" name="Footer Placeholder 7">
            <a:extLst>
              <a:ext uri="{FF2B5EF4-FFF2-40B4-BE49-F238E27FC236}">
                <a16:creationId xmlns:a16="http://schemas.microsoft.com/office/drawing/2014/main" id="{EC1628B6-EA75-F198-FA72-F561C0CE99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F416F0-E02B-58DB-EE22-A3884D3DB974}"/>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20840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7190-56FD-08E9-44AF-6B50E466F0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C6A5D7-24E5-EEB8-0643-014F2E0252C0}"/>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4" name="Footer Placeholder 3">
            <a:extLst>
              <a:ext uri="{FF2B5EF4-FFF2-40B4-BE49-F238E27FC236}">
                <a16:creationId xmlns:a16="http://schemas.microsoft.com/office/drawing/2014/main" id="{C28E94DC-B627-9B62-0CCD-2F231CC7B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747464-70E8-3C6E-BD58-B079A1E602D9}"/>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92989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64306-76F3-AD1E-B85A-54EF16A3AAB4}"/>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3" name="Footer Placeholder 2">
            <a:extLst>
              <a:ext uri="{FF2B5EF4-FFF2-40B4-BE49-F238E27FC236}">
                <a16:creationId xmlns:a16="http://schemas.microsoft.com/office/drawing/2014/main" id="{223A4B37-429B-DBBD-56BF-9D4B12944B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C22635-59A4-0253-AA94-4B6CC01B33D3}"/>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2577261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0953-C611-3C9F-AFF3-1CB7C7EBF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A93EF0-21BC-3E0D-BE7F-0D7058C576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029D21-64B9-6BC3-DC00-5F181DA74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61515-BC78-CB75-838C-E520CFF0EE78}"/>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6" name="Footer Placeholder 5">
            <a:extLst>
              <a:ext uri="{FF2B5EF4-FFF2-40B4-BE49-F238E27FC236}">
                <a16:creationId xmlns:a16="http://schemas.microsoft.com/office/drawing/2014/main" id="{A190E181-05E6-D126-83D4-4A0D3DC678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93D59-650B-AC23-6C03-2C35CA1FDC9E}"/>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87907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23E1-FBE2-C4F5-AAE3-754B638D9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D8B946-B2E2-DFAB-9E01-47F5F5D0D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01044-65BF-A4C4-7B20-7315A40E04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43D30D-3B08-028C-E97B-BB902F368052}"/>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6" name="Footer Placeholder 5">
            <a:extLst>
              <a:ext uri="{FF2B5EF4-FFF2-40B4-BE49-F238E27FC236}">
                <a16:creationId xmlns:a16="http://schemas.microsoft.com/office/drawing/2014/main" id="{A2FADE77-1870-0207-9120-621CDA1F2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90B024-0BEE-37B0-0CA0-7C67F012EAD4}"/>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36899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17254-7302-0484-2E58-7731F67418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F692E0-5DA0-1147-5D0E-D72272C7F4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88B07-35F1-428F-F0F2-E308963764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5144BC-D447-B14B-9404-4603770A3DE7}" type="datetimeFigureOut">
              <a:rPr lang="en-US" smtClean="0"/>
              <a:t>5/27/25</a:t>
            </a:fld>
            <a:endParaRPr lang="en-US"/>
          </a:p>
        </p:txBody>
      </p:sp>
      <p:sp>
        <p:nvSpPr>
          <p:cNvPr id="5" name="Footer Placeholder 4">
            <a:extLst>
              <a:ext uri="{FF2B5EF4-FFF2-40B4-BE49-F238E27FC236}">
                <a16:creationId xmlns:a16="http://schemas.microsoft.com/office/drawing/2014/main" id="{1020DC93-18AE-29B3-CBB2-C24E8849D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E873D38-D995-F747-5F69-3119D7C810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195B6D-1099-304E-A143-1F29D358F452}" type="slidenum">
              <a:rPr lang="en-US" smtClean="0"/>
              <a:t>‹#›</a:t>
            </a:fld>
            <a:endParaRPr lang="en-US"/>
          </a:p>
        </p:txBody>
      </p:sp>
    </p:spTree>
    <p:extLst>
      <p:ext uri="{BB962C8B-B14F-4D97-AF65-F5344CB8AC3E}">
        <p14:creationId xmlns:p14="http://schemas.microsoft.com/office/powerpoint/2010/main" val="73107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09D942-813A-B323-4E2D-24890641BE47}"/>
              </a:ext>
            </a:extLst>
          </p:cNvPr>
          <p:cNvSpPr>
            <a:spLocks noGrp="1"/>
          </p:cNvSpPr>
          <p:nvPr>
            <p:ph type="subTitle" idx="1"/>
          </p:nvPr>
        </p:nvSpPr>
        <p:spPr>
          <a:xfrm>
            <a:off x="0" y="0"/>
            <a:ext cx="12192000" cy="6858000"/>
          </a:xfrm>
        </p:spPr>
        <p:txBody>
          <a:bodyPr>
            <a:normAutofit/>
          </a:bodyPr>
          <a:lstStyle/>
          <a:p>
            <a:pPr algn="l"/>
            <a:r>
              <a:rPr lang="en-US" sz="5000" dirty="0">
                <a:solidFill>
                  <a:schemeClr val="accent5">
                    <a:lumMod val="50000"/>
                  </a:schemeClr>
                </a:solidFill>
                <a:latin typeface="Calibri" panose="020F0502020204030204" pitchFamily="34" charset="0"/>
                <a:cs typeface="Calibri" panose="020F0502020204030204" pitchFamily="34" charset="0"/>
              </a:rPr>
              <a:t>Reminders/Announcements</a:t>
            </a:r>
          </a:p>
          <a:p>
            <a:pPr algn="l"/>
            <a:endParaRPr lang="en-US" sz="5000" dirty="0">
              <a:solidFill>
                <a:schemeClr val="accent5">
                  <a:lumMod val="50000"/>
                </a:schemeClr>
              </a:solidFill>
              <a:latin typeface="Calibri" panose="020F0502020204030204" pitchFamily="34" charset="0"/>
              <a:cs typeface="Calibri" panose="020F0502020204030204" pitchFamily="34" charset="0"/>
            </a:endParaRPr>
          </a:p>
          <a:p>
            <a:pPr marL="685800" indent="-685800" algn="l">
              <a:buFont typeface="Arial" panose="020B0604020202020204" pitchFamily="34" charset="0"/>
              <a:buChar char="•"/>
            </a:pPr>
            <a:r>
              <a:rPr lang="en-US" sz="5000" dirty="0">
                <a:solidFill>
                  <a:schemeClr val="accent5">
                    <a:lumMod val="50000"/>
                  </a:schemeClr>
                </a:solidFill>
                <a:latin typeface="Calibri" panose="020F0502020204030204" pitchFamily="34" charset="0"/>
                <a:cs typeface="Calibri" panose="020F0502020204030204" pitchFamily="34" charset="0"/>
              </a:rPr>
              <a:t>HW-02 due tomorrow 6/26</a:t>
            </a:r>
          </a:p>
          <a:p>
            <a:pPr marL="685800" indent="-685800" algn="l">
              <a:buFont typeface="Arial" panose="020B0604020202020204" pitchFamily="34" charset="0"/>
              <a:buChar char="•"/>
            </a:pPr>
            <a:r>
              <a:rPr lang="en-US" sz="5000" dirty="0">
                <a:solidFill>
                  <a:schemeClr val="accent5">
                    <a:lumMod val="50000"/>
                  </a:schemeClr>
                </a:solidFill>
                <a:latin typeface="Calibri" panose="020F0502020204030204" pitchFamily="34" charset="0"/>
                <a:cs typeface="Calibri" panose="020F0502020204030204" pitchFamily="34" charset="0"/>
              </a:rPr>
              <a:t>MC-05 out, due xx/xx</a:t>
            </a:r>
          </a:p>
          <a:p>
            <a:endParaRPr lang="en-US" sz="3700" dirty="0">
              <a:solidFill>
                <a:schemeClr val="accent5">
                  <a:lumMod val="50000"/>
                </a:schemeClr>
              </a:solidFill>
              <a:latin typeface="Calibri" panose="020F0502020204030204" pitchFamily="34" charset="0"/>
              <a:cs typeface="Calibri" panose="020F0502020204030204" pitchFamily="34" charset="0"/>
            </a:endParaRPr>
          </a:p>
          <a:p>
            <a:r>
              <a:rPr lang="en-US" sz="5000" b="1" dirty="0">
                <a:solidFill>
                  <a:schemeClr val="accent5">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100637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4200" b="1" u="sng" dirty="0">
                <a:latin typeface="Calibri" panose="020F0502020204030204" pitchFamily="34" charset="0"/>
                <a:cs typeface="Calibri" panose="020F0502020204030204" pitchFamily="34" charset="0"/>
              </a:rPr>
              <a:t>Passing Array into Function</a:t>
            </a:r>
          </a:p>
          <a:p>
            <a:pPr algn="just"/>
            <a:r>
              <a:rPr lang="en-US" sz="4200" dirty="0">
                <a:latin typeface="Calibri" panose="020F0502020204030204" pitchFamily="34" charset="0"/>
                <a:cs typeface="Calibri" panose="020F0502020204030204" pitchFamily="34" charset="0"/>
              </a:rPr>
              <a:t> </a:t>
            </a:r>
            <a:r>
              <a:rPr lang="en-US" sz="3500" dirty="0">
                <a:latin typeface="Calibri" panose="020F0502020204030204" pitchFamily="34" charset="0"/>
                <a:cs typeface="Calibri" panose="020F0502020204030204" pitchFamily="34" charset="0"/>
              </a:rPr>
              <a:t>Arrays are </a:t>
            </a:r>
            <a:r>
              <a:rPr lang="en-US" sz="3500" u="sng" dirty="0">
                <a:latin typeface="Calibri" panose="020F0502020204030204" pitchFamily="34" charset="0"/>
                <a:cs typeface="Calibri" panose="020F0502020204030204" pitchFamily="34" charset="0"/>
              </a:rPr>
              <a:t>automatically</a:t>
            </a:r>
            <a:r>
              <a:rPr lang="en-US" sz="3500" dirty="0">
                <a:latin typeface="Calibri" panose="020F0502020204030204" pitchFamily="34" charset="0"/>
                <a:cs typeface="Calibri" panose="020F0502020204030204" pitchFamily="34" charset="0"/>
              </a:rPr>
              <a:t> passed into functions </a:t>
            </a:r>
            <a:r>
              <a:rPr lang="en-US" sz="3500" u="sng" dirty="0">
                <a:latin typeface="Calibri" panose="020F0502020204030204" pitchFamily="34" charset="0"/>
                <a:cs typeface="Calibri" panose="020F0502020204030204" pitchFamily="34" charset="0"/>
              </a:rPr>
              <a:t>by reference</a:t>
            </a:r>
            <a:r>
              <a:rPr lang="en-US" sz="3500" dirty="0">
                <a:latin typeface="Calibri" panose="020F0502020204030204" pitchFamily="34" charset="0"/>
                <a:cs typeface="Calibri" panose="020F0502020204030204" pitchFamily="34" charset="0"/>
              </a:rPr>
              <a:t>. So, any changes made to the array within the function will be reflected in the original array.</a:t>
            </a:r>
          </a:p>
          <a:p>
            <a:pPr algn="just"/>
            <a:r>
              <a:rPr lang="en-US" sz="3500" dirty="0">
                <a:latin typeface="Calibri" panose="020F0502020204030204" pitchFamily="34" charset="0"/>
                <a:cs typeface="Calibri" panose="020F0502020204030204" pitchFamily="34" charset="0"/>
              </a:rPr>
              <a:t>In the function parameters, it’s best to use empty brackets and pass in the array size separately as another parameter. </a:t>
            </a:r>
          </a:p>
          <a:p>
            <a:pPr marL="0" indent="0" algn="just">
              <a:buNone/>
            </a:pPr>
            <a:r>
              <a:rPr lang="en-US" sz="4200" dirty="0">
                <a:solidFill>
                  <a:srgbClr val="FF0000"/>
                </a:solidFill>
                <a:latin typeface="Calibri" panose="020F0502020204030204" pitchFamily="34" charset="0"/>
                <a:cs typeface="Calibri" panose="020F0502020204030204" pitchFamily="34" charset="0"/>
              </a:rPr>
              <a:t>		</a:t>
            </a:r>
            <a:r>
              <a:rPr lang="en-US" sz="3200" b="1" dirty="0">
                <a:solidFill>
                  <a:srgbClr val="FF0000"/>
                </a:solidFill>
                <a:latin typeface="Calibri" panose="020F0502020204030204" pitchFamily="34" charset="0"/>
                <a:cs typeface="Calibri" panose="020F0502020204030204" pitchFamily="34" charset="0"/>
              </a:rPr>
              <a:t>void </a:t>
            </a:r>
            <a:r>
              <a:rPr lang="en-US" sz="3200" b="1" dirty="0" err="1">
                <a:solidFill>
                  <a:srgbClr val="FF0000"/>
                </a:solidFill>
                <a:latin typeface="Calibri" panose="020F0502020204030204" pitchFamily="34" charset="0"/>
                <a:cs typeface="Calibri" panose="020F0502020204030204" pitchFamily="34" charset="0"/>
              </a:rPr>
              <a:t>func</a:t>
            </a:r>
            <a:r>
              <a:rPr lang="en-US" sz="3200" b="1" dirty="0">
                <a:solidFill>
                  <a:srgbClr val="FF0000"/>
                </a:solidFill>
                <a:latin typeface="Calibri" panose="020F0502020204030204" pitchFamily="34" charset="0"/>
                <a:cs typeface="Calibri" panose="020F0502020204030204" pitchFamily="34" charset="0"/>
              </a:rPr>
              <a:t>(int </a:t>
            </a:r>
            <a:r>
              <a:rPr lang="en-US" sz="3200" b="1" dirty="0" err="1">
                <a:solidFill>
                  <a:srgbClr val="FF0000"/>
                </a:solidFill>
                <a:latin typeface="Calibri" panose="020F0502020204030204" pitchFamily="34" charset="0"/>
                <a:cs typeface="Calibri" panose="020F0502020204030204" pitchFamily="34" charset="0"/>
              </a:rPr>
              <a:t>myArr</a:t>
            </a:r>
            <a:r>
              <a:rPr lang="en-US" sz="3200" b="1" dirty="0">
                <a:solidFill>
                  <a:srgbClr val="FF0000"/>
                </a:solidFill>
                <a:latin typeface="Calibri" panose="020F0502020204030204" pitchFamily="34" charset="0"/>
                <a:cs typeface="Calibri" panose="020F0502020204030204" pitchFamily="34" charset="0"/>
              </a:rPr>
              <a:t>[ ], int </a:t>
            </a:r>
            <a:r>
              <a:rPr lang="en-US" sz="3200" b="1" dirty="0" err="1">
                <a:solidFill>
                  <a:srgbClr val="FF0000"/>
                </a:solidFill>
                <a:latin typeface="Calibri" panose="020F0502020204030204" pitchFamily="34" charset="0"/>
                <a:cs typeface="Calibri" panose="020F0502020204030204" pitchFamily="34" charset="0"/>
              </a:rPr>
              <a:t>arrSize</a:t>
            </a:r>
            <a:r>
              <a:rPr lang="en-US" sz="3200" b="1" dirty="0">
                <a:solidFill>
                  <a:srgbClr val="FF0000"/>
                </a:solidFill>
                <a:latin typeface="Calibri" panose="020F0502020204030204" pitchFamily="34" charset="0"/>
                <a:cs typeface="Calibri" panose="020F0502020204030204" pitchFamily="34" charset="0"/>
              </a:rPr>
              <a:t>) {</a:t>
            </a:r>
          </a:p>
          <a:p>
            <a:pPr marL="0" indent="0" algn="just">
              <a:buNone/>
            </a:pPr>
            <a:r>
              <a:rPr lang="en-US" sz="3200" b="1" dirty="0">
                <a:solidFill>
                  <a:srgbClr val="FF0000"/>
                </a:solidFill>
                <a:latin typeface="Calibri" panose="020F0502020204030204" pitchFamily="34" charset="0"/>
                <a:cs typeface="Calibri" panose="020F0502020204030204" pitchFamily="34" charset="0"/>
              </a:rPr>
              <a:t>			// some code..</a:t>
            </a:r>
          </a:p>
          <a:p>
            <a:pPr marL="0" indent="0" algn="just">
              <a:buNone/>
            </a:pPr>
            <a:r>
              <a:rPr lang="en-US" sz="3200" b="1" dirty="0">
                <a:solidFill>
                  <a:srgbClr val="FF0000"/>
                </a:solidFill>
                <a:latin typeface="Calibri" panose="020F0502020204030204" pitchFamily="34" charset="0"/>
                <a:cs typeface="Calibri" panose="020F0502020204030204" pitchFamily="34" charset="0"/>
              </a:rPr>
              <a:t>		}</a:t>
            </a:r>
          </a:p>
          <a:p>
            <a:pPr marL="0" indent="0" algn="just">
              <a:buNone/>
            </a:pPr>
            <a:r>
              <a:rPr lang="en-US" sz="3200" b="1" dirty="0">
                <a:solidFill>
                  <a:srgbClr val="FF0000"/>
                </a:solidFill>
                <a:latin typeface="Calibri" panose="020F0502020204030204" pitchFamily="34" charset="0"/>
                <a:cs typeface="Calibri" panose="020F0502020204030204" pitchFamily="34" charset="0"/>
              </a:rPr>
              <a:t>		void </a:t>
            </a:r>
            <a:r>
              <a:rPr lang="en-US" sz="3200" b="1" dirty="0" err="1">
                <a:solidFill>
                  <a:srgbClr val="FF0000"/>
                </a:solidFill>
                <a:latin typeface="Calibri" panose="020F0502020204030204" pitchFamily="34" charset="0"/>
                <a:cs typeface="Calibri" panose="020F0502020204030204" pitchFamily="34" charset="0"/>
              </a:rPr>
              <a:t>func</a:t>
            </a:r>
            <a:r>
              <a:rPr lang="en-US" sz="3200" b="1" dirty="0">
                <a:solidFill>
                  <a:srgbClr val="FF0000"/>
                </a:solidFill>
                <a:latin typeface="Calibri" panose="020F0502020204030204" pitchFamily="34" charset="0"/>
                <a:cs typeface="Calibri" panose="020F0502020204030204" pitchFamily="34" charset="0"/>
              </a:rPr>
              <a:t>(int </a:t>
            </a:r>
            <a:r>
              <a:rPr lang="en-US" sz="3200" b="1" dirty="0" err="1">
                <a:solidFill>
                  <a:srgbClr val="FF0000"/>
                </a:solidFill>
                <a:latin typeface="Calibri" panose="020F0502020204030204" pitchFamily="34" charset="0"/>
                <a:cs typeface="Calibri" panose="020F0502020204030204" pitchFamily="34" charset="0"/>
              </a:rPr>
              <a:t>myArr</a:t>
            </a:r>
            <a:r>
              <a:rPr lang="en-US" sz="3200" b="1" dirty="0">
                <a:solidFill>
                  <a:srgbClr val="FF0000"/>
                </a:solidFill>
                <a:latin typeface="Calibri" panose="020F0502020204030204" pitchFamily="34" charset="0"/>
                <a:cs typeface="Calibri" panose="020F0502020204030204" pitchFamily="34" charset="0"/>
              </a:rPr>
              <a:t>[5], int </a:t>
            </a:r>
            <a:r>
              <a:rPr lang="en-US" sz="3200" b="1" dirty="0" err="1">
                <a:solidFill>
                  <a:srgbClr val="FF0000"/>
                </a:solidFill>
                <a:latin typeface="Calibri" panose="020F0502020204030204" pitchFamily="34" charset="0"/>
                <a:cs typeface="Calibri" panose="020F0502020204030204" pitchFamily="34" charset="0"/>
              </a:rPr>
              <a:t>arrSize</a:t>
            </a:r>
            <a:r>
              <a:rPr lang="en-US" sz="3200" b="1" dirty="0">
                <a:solidFill>
                  <a:srgbClr val="FF0000"/>
                </a:solidFill>
                <a:latin typeface="Calibri" panose="020F0502020204030204" pitchFamily="34" charset="0"/>
                <a:cs typeface="Calibri" panose="020F0502020204030204" pitchFamily="34" charset="0"/>
              </a:rPr>
              <a:t>) {</a:t>
            </a:r>
          </a:p>
          <a:p>
            <a:pPr marL="0" indent="0" algn="just">
              <a:buNone/>
            </a:pPr>
            <a:r>
              <a:rPr lang="en-US" sz="3200" b="1" dirty="0">
                <a:solidFill>
                  <a:srgbClr val="FF0000"/>
                </a:solidFill>
                <a:latin typeface="Calibri" panose="020F0502020204030204" pitchFamily="34" charset="0"/>
                <a:cs typeface="Calibri" panose="020F0502020204030204" pitchFamily="34" charset="0"/>
              </a:rPr>
              <a:t>			// some code..</a:t>
            </a:r>
          </a:p>
          <a:p>
            <a:pPr marL="0" indent="0" algn="just">
              <a:buNone/>
            </a:pPr>
            <a:r>
              <a:rPr lang="en-US" sz="3200" b="1" dirty="0">
                <a:solidFill>
                  <a:srgbClr val="FF0000"/>
                </a:solidFill>
                <a:latin typeface="Calibri" panose="020F0502020204030204" pitchFamily="34" charset="0"/>
                <a:cs typeface="Calibri" panose="020F0502020204030204" pitchFamily="34" charset="0"/>
              </a:rPr>
              <a:t>		}</a:t>
            </a:r>
          </a:p>
          <a:p>
            <a:pPr marL="0" indent="0" algn="just">
              <a:buNone/>
            </a:pPr>
            <a:endParaRPr lang="en-US" sz="35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1070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4200" b="1" u="sng" dirty="0">
                <a:latin typeface="Calibri" panose="020F0502020204030204" pitchFamily="34" charset="0"/>
                <a:cs typeface="Calibri" panose="020F0502020204030204" pitchFamily="34" charset="0"/>
              </a:rPr>
              <a:t>Passing Array into Function</a:t>
            </a:r>
          </a:p>
          <a:p>
            <a:pPr marL="0" indent="0" algn="just">
              <a:buNone/>
            </a:pPr>
            <a:endParaRPr lang="en-US" sz="3500" dirty="0">
              <a:latin typeface="Calibri" panose="020F0502020204030204" pitchFamily="34" charset="0"/>
              <a:cs typeface="Calibri" panose="020F0502020204030204" pitchFamily="34" charset="0"/>
            </a:endParaRPr>
          </a:p>
          <a:p>
            <a:pPr marL="0" indent="0" algn="just">
              <a:buNone/>
            </a:pPr>
            <a:endParaRPr lang="en-US" sz="3500" dirty="0">
              <a:latin typeface="Calibri" panose="020F0502020204030204" pitchFamily="34" charset="0"/>
              <a:cs typeface="Calibri" panose="020F0502020204030204" pitchFamily="34" charset="0"/>
            </a:endParaRPr>
          </a:p>
          <a:p>
            <a:pPr marL="0" indent="0" algn="just">
              <a:buNone/>
            </a:pPr>
            <a:r>
              <a:rPr lang="en-US" sz="3500" dirty="0">
                <a:latin typeface="Calibri" panose="020F0502020204030204" pitchFamily="34" charset="0"/>
                <a:cs typeface="Calibri" panose="020F0502020204030204" pitchFamily="34" charset="0"/>
              </a:rPr>
              <a:t>When providing the argument in the function call, use the vector name:</a:t>
            </a:r>
          </a:p>
          <a:p>
            <a:pPr marL="0" indent="0" algn="just">
              <a:buNone/>
            </a:pPr>
            <a:r>
              <a:rPr lang="en-US" sz="4200" b="1" dirty="0">
                <a:solidFill>
                  <a:srgbClr val="FF0000"/>
                </a:solidFill>
                <a:latin typeface="Calibri" panose="020F0502020204030204" pitchFamily="34" charset="0"/>
                <a:cs typeface="Calibri" panose="020F0502020204030204" pitchFamily="34" charset="0"/>
              </a:rPr>
              <a:t>		</a:t>
            </a:r>
            <a:r>
              <a:rPr lang="en-US" sz="3900" dirty="0">
                <a:solidFill>
                  <a:srgbClr val="FF0000"/>
                </a:solidFill>
                <a:latin typeface="Calibri" panose="020F0502020204030204" pitchFamily="34" charset="0"/>
                <a:cs typeface="Calibri" panose="020F0502020204030204" pitchFamily="34" charset="0"/>
              </a:rPr>
              <a:t>int main( ) {</a:t>
            </a:r>
          </a:p>
          <a:p>
            <a:pPr marL="0" indent="0" algn="just">
              <a:buNone/>
            </a:pPr>
            <a:r>
              <a:rPr lang="en-US" sz="3900" dirty="0">
                <a:solidFill>
                  <a:srgbClr val="FF0000"/>
                </a:solidFill>
                <a:latin typeface="Calibri" panose="020F0502020204030204" pitchFamily="34" charset="0"/>
                <a:cs typeface="Calibri" panose="020F0502020204030204" pitchFamily="34" charset="0"/>
              </a:rPr>
              <a:t>			int </a:t>
            </a:r>
            <a:r>
              <a:rPr lang="en-US" sz="3900" dirty="0" err="1">
                <a:solidFill>
                  <a:srgbClr val="FF0000"/>
                </a:solidFill>
                <a:latin typeface="Calibri" panose="020F0502020204030204" pitchFamily="34" charset="0"/>
                <a:cs typeface="Calibri" panose="020F0502020204030204" pitchFamily="34" charset="0"/>
              </a:rPr>
              <a:t>myArr</a:t>
            </a:r>
            <a:r>
              <a:rPr lang="en-US" sz="3900" dirty="0">
                <a:solidFill>
                  <a:srgbClr val="FF0000"/>
                </a:solidFill>
                <a:latin typeface="Calibri" panose="020F0502020204030204" pitchFamily="34" charset="0"/>
                <a:cs typeface="Calibri" panose="020F0502020204030204" pitchFamily="34" charset="0"/>
              </a:rPr>
              <a:t>[7];</a:t>
            </a:r>
          </a:p>
          <a:p>
            <a:pPr marL="0" indent="0" algn="just">
              <a:buNone/>
            </a:pPr>
            <a:r>
              <a:rPr lang="en-US" sz="3900" dirty="0">
                <a:solidFill>
                  <a:srgbClr val="FF0000"/>
                </a:solidFill>
                <a:latin typeface="Calibri" panose="020F0502020204030204" pitchFamily="34" charset="0"/>
                <a:cs typeface="Calibri" panose="020F0502020204030204" pitchFamily="34" charset="0"/>
              </a:rPr>
              <a:t>			</a:t>
            </a:r>
            <a:r>
              <a:rPr lang="en-US" sz="3900" dirty="0" err="1">
                <a:solidFill>
                  <a:srgbClr val="FF0000"/>
                </a:solidFill>
                <a:latin typeface="Calibri" panose="020F0502020204030204" pitchFamily="34" charset="0"/>
                <a:cs typeface="Calibri" panose="020F0502020204030204" pitchFamily="34" charset="0"/>
              </a:rPr>
              <a:t>func</a:t>
            </a:r>
            <a:r>
              <a:rPr lang="en-US" sz="3900" dirty="0">
                <a:solidFill>
                  <a:srgbClr val="FF0000"/>
                </a:solidFill>
                <a:latin typeface="Calibri" panose="020F0502020204030204" pitchFamily="34" charset="0"/>
                <a:cs typeface="Calibri" panose="020F0502020204030204" pitchFamily="34" charset="0"/>
              </a:rPr>
              <a:t>(</a:t>
            </a:r>
            <a:r>
              <a:rPr lang="en-US" sz="3900" dirty="0" err="1">
                <a:solidFill>
                  <a:srgbClr val="FF0000"/>
                </a:solidFill>
                <a:latin typeface="Calibri" panose="020F0502020204030204" pitchFamily="34" charset="0"/>
                <a:cs typeface="Calibri" panose="020F0502020204030204" pitchFamily="34" charset="0"/>
              </a:rPr>
              <a:t>myArr</a:t>
            </a:r>
            <a:r>
              <a:rPr lang="en-US" sz="3900" dirty="0">
                <a:solidFill>
                  <a:srgbClr val="FF0000"/>
                </a:solidFill>
                <a:latin typeface="Calibri" panose="020F0502020204030204" pitchFamily="34" charset="0"/>
                <a:cs typeface="Calibri" panose="020F0502020204030204" pitchFamily="34" charset="0"/>
              </a:rPr>
              <a:t>, 7);</a:t>
            </a:r>
          </a:p>
          <a:p>
            <a:pPr marL="0" indent="0" algn="just">
              <a:buNone/>
            </a:pPr>
            <a:r>
              <a:rPr lang="en-US" sz="3900" dirty="0">
                <a:solidFill>
                  <a:srgbClr val="FF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50120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4200" b="1" dirty="0">
                <a:latin typeface="Calibri" panose="020F0502020204030204" pitchFamily="34" charset="0"/>
                <a:cs typeface="Calibri" panose="020F0502020204030204" pitchFamily="34" charset="0"/>
              </a:rPr>
              <a:t>Exercise (5 minutes)</a:t>
            </a:r>
          </a:p>
          <a:p>
            <a:pPr marL="0" indent="0" algn="just">
              <a:buNone/>
            </a:pPr>
            <a:r>
              <a:rPr lang="en-US" sz="4200" dirty="0">
                <a:latin typeface="Calibri" panose="020F0502020204030204" pitchFamily="34" charset="0"/>
                <a:cs typeface="Calibri" panose="020F0502020204030204" pitchFamily="34" charset="0"/>
              </a:rPr>
              <a:t>In main, declare </a:t>
            </a:r>
            <a:r>
              <a:rPr lang="en-US" sz="4200" b="1" dirty="0" err="1">
                <a:latin typeface="Calibri" panose="020F0502020204030204" pitchFamily="34" charset="0"/>
                <a:cs typeface="Calibri" panose="020F0502020204030204" pitchFamily="34" charset="0"/>
              </a:rPr>
              <a:t>myArr</a:t>
            </a:r>
            <a:r>
              <a:rPr lang="en-US" sz="4200" dirty="0">
                <a:latin typeface="Calibri" panose="020F0502020204030204" pitchFamily="34" charset="0"/>
                <a:cs typeface="Calibri" panose="020F0502020204030204" pitchFamily="34" charset="0"/>
              </a:rPr>
              <a:t> (an integer array of size 5).</a:t>
            </a:r>
          </a:p>
          <a:p>
            <a:pPr marL="0" indent="0" algn="just">
              <a:buNone/>
            </a:pPr>
            <a:r>
              <a:rPr lang="en-US" sz="4200" dirty="0">
                <a:latin typeface="Calibri" panose="020F0502020204030204" pitchFamily="34" charset="0"/>
                <a:cs typeface="Calibri" panose="020F0502020204030204" pitchFamily="34" charset="0"/>
              </a:rPr>
              <a:t>Pass the array into a function. Within that function:</a:t>
            </a:r>
          </a:p>
          <a:p>
            <a:pPr lvl="2" algn="just"/>
            <a:r>
              <a:rPr lang="en-US" sz="4200" dirty="0">
                <a:latin typeface="Calibri" panose="020F0502020204030204" pitchFamily="34" charset="0"/>
                <a:cs typeface="Calibri" panose="020F0502020204030204" pitchFamily="34" charset="0"/>
              </a:rPr>
              <a:t> Use a loop to set each element of </a:t>
            </a:r>
            <a:r>
              <a:rPr lang="en-US" sz="4200" i="1" dirty="0" err="1">
                <a:latin typeface="Calibri" panose="020F0502020204030204" pitchFamily="34" charset="0"/>
                <a:cs typeface="Calibri" panose="020F0502020204030204" pitchFamily="34" charset="0"/>
              </a:rPr>
              <a:t>myArr</a:t>
            </a:r>
            <a:r>
              <a:rPr lang="en-US" sz="4200" dirty="0">
                <a:latin typeface="Calibri" panose="020F0502020204030204" pitchFamily="34" charset="0"/>
                <a:cs typeface="Calibri" panose="020F0502020204030204" pitchFamily="34" charset="0"/>
              </a:rPr>
              <a:t> to the  value of its index multiplied by 2. </a:t>
            </a:r>
          </a:p>
          <a:p>
            <a:pPr lvl="2" algn="just"/>
            <a:r>
              <a:rPr lang="en-US" sz="4200" dirty="0">
                <a:latin typeface="Calibri" panose="020F0502020204030204" pitchFamily="34" charset="0"/>
                <a:cs typeface="Calibri" panose="020F0502020204030204" pitchFamily="34" charset="0"/>
              </a:rPr>
              <a:t> Print each element of </a:t>
            </a:r>
            <a:r>
              <a:rPr lang="en-US" sz="4200" i="1" dirty="0" err="1">
                <a:latin typeface="Calibri" panose="020F0502020204030204" pitchFamily="34" charset="0"/>
                <a:cs typeface="Calibri" panose="020F0502020204030204" pitchFamily="34" charset="0"/>
              </a:rPr>
              <a:t>myArr</a:t>
            </a:r>
            <a:r>
              <a:rPr lang="en-US" sz="4200" dirty="0">
                <a:latin typeface="Calibri" panose="020F0502020204030204" pitchFamily="34" charset="0"/>
                <a:cs typeface="Calibri" panose="020F0502020204030204" pitchFamily="34" charset="0"/>
              </a:rPr>
              <a:t> separated by a whitespace (using another loop!)</a:t>
            </a:r>
          </a:p>
          <a:p>
            <a:pPr lvl="2" algn="just"/>
            <a:r>
              <a:rPr lang="en-US" sz="4200" dirty="0">
                <a:latin typeface="Calibri" panose="020F0502020204030204" pitchFamily="34" charset="0"/>
                <a:cs typeface="Calibri" panose="020F0502020204030204" pitchFamily="34" charset="0"/>
              </a:rPr>
              <a:t> Now, print out all elements of </a:t>
            </a:r>
            <a:r>
              <a:rPr lang="en-US" sz="4200" i="1" dirty="0" err="1">
                <a:latin typeface="Calibri" panose="020F0502020204030204" pitchFamily="34" charset="0"/>
                <a:cs typeface="Calibri" panose="020F0502020204030204" pitchFamily="34" charset="0"/>
              </a:rPr>
              <a:t>myArr</a:t>
            </a:r>
            <a:r>
              <a:rPr lang="en-US" sz="4200" dirty="0">
                <a:latin typeface="Calibri" panose="020F0502020204030204" pitchFamily="34" charset="0"/>
                <a:cs typeface="Calibri" panose="020F0502020204030204" pitchFamily="34" charset="0"/>
              </a:rPr>
              <a:t> in reverse order!</a:t>
            </a:r>
          </a:p>
          <a:p>
            <a:pPr marL="914400" lvl="2" indent="0" algn="just">
              <a:buNone/>
            </a:pPr>
            <a:r>
              <a:rPr lang="en-US" sz="3200" b="1" dirty="0">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	</a:t>
            </a:r>
          </a:p>
        </p:txBody>
      </p:sp>
      <p:sp>
        <p:nvSpPr>
          <p:cNvPr id="2" name="TextBox 1">
            <a:extLst>
              <a:ext uri="{FF2B5EF4-FFF2-40B4-BE49-F238E27FC236}">
                <a16:creationId xmlns:a16="http://schemas.microsoft.com/office/drawing/2014/main" id="{47CACB55-00E6-C34D-6E0D-8C9E4334E22A}"/>
              </a:ext>
            </a:extLst>
          </p:cNvPr>
          <p:cNvSpPr txBox="1"/>
          <p:nvPr/>
        </p:nvSpPr>
        <p:spPr>
          <a:xfrm>
            <a:off x="7273159" y="5286703"/>
            <a:ext cx="4456386" cy="12464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500" b="1" dirty="0">
                <a:latin typeface="Calibri" panose="020F0502020204030204" pitchFamily="34" charset="0"/>
                <a:cs typeface="Calibri" panose="020F0502020204030204" pitchFamily="34" charset="0"/>
              </a:rPr>
              <a:t>Expected Output:</a:t>
            </a:r>
          </a:p>
          <a:p>
            <a:r>
              <a:rPr lang="en-US" sz="2500" b="1" dirty="0">
                <a:latin typeface="Calibri" panose="020F0502020204030204" pitchFamily="34" charset="0"/>
                <a:cs typeface="Calibri" panose="020F0502020204030204" pitchFamily="34" charset="0"/>
              </a:rPr>
              <a:t>	0   2   4   6   8</a:t>
            </a:r>
          </a:p>
          <a:p>
            <a:r>
              <a:rPr lang="en-US" sz="2500" b="1" dirty="0">
                <a:latin typeface="Calibri" panose="020F0502020204030204" pitchFamily="34" charset="0"/>
                <a:cs typeface="Calibri" panose="020F0502020204030204" pitchFamily="34" charset="0"/>
              </a:rPr>
              <a:t>	8   6   4   2   0</a:t>
            </a:r>
          </a:p>
        </p:txBody>
      </p:sp>
    </p:spTree>
    <p:extLst>
      <p:ext uri="{BB962C8B-B14F-4D97-AF65-F5344CB8AC3E}">
        <p14:creationId xmlns:p14="http://schemas.microsoft.com/office/powerpoint/2010/main" val="188334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ctr">
              <a:buNone/>
            </a:pPr>
            <a:r>
              <a:rPr lang="en-US" sz="4200" b="1" dirty="0">
                <a:latin typeface="Calibri" panose="020F0502020204030204" pitchFamily="34" charset="0"/>
                <a:cs typeface="Calibri" panose="020F0502020204030204" pitchFamily="34" charset="0"/>
              </a:rPr>
              <a:t>VECTORS </a:t>
            </a:r>
            <a:endParaRPr lang="en-US" sz="4200" dirty="0">
              <a:latin typeface="Calibri" panose="020F0502020204030204" pitchFamily="34" charset="0"/>
              <a:cs typeface="Calibri" panose="020F0502020204030204" pitchFamily="34" charset="0"/>
            </a:endParaRPr>
          </a:p>
          <a:p>
            <a:pPr marL="0" indent="0">
              <a:buNone/>
            </a:pPr>
            <a:r>
              <a:rPr lang="en-US" sz="4200" dirty="0">
                <a:latin typeface="Calibri" panose="020F0502020204030204" pitchFamily="34" charset="0"/>
                <a:cs typeface="Calibri" panose="020F0502020204030204" pitchFamily="34" charset="0"/>
              </a:rPr>
              <a:t>Similar to arrays, vectors are a sequence of elements of a single type. However, unlike arrays, </a:t>
            </a:r>
            <a:r>
              <a:rPr lang="en-US" sz="4200" b="1" dirty="0">
                <a:latin typeface="Calibri" panose="020F0502020204030204" pitchFamily="34" charset="0"/>
                <a:cs typeface="Calibri" panose="020F0502020204030204" pitchFamily="34" charset="0"/>
              </a:rPr>
              <a:t>vectors can change in size.</a:t>
            </a:r>
            <a:r>
              <a:rPr lang="en-US" sz="4200" dirty="0">
                <a:latin typeface="Calibri" panose="020F0502020204030204" pitchFamily="34" charset="0"/>
                <a:cs typeface="Calibri" panose="020F0502020204030204" pitchFamily="34" charset="0"/>
              </a:rPr>
              <a:t> This is because vectors are implemented as dynamic arrays, which means that they can grow and shrink as needed. This makes vectors a very flexible and powerful data structure.</a:t>
            </a:r>
          </a:p>
          <a:p>
            <a:pPr marL="0" indent="0">
              <a:buNone/>
            </a:pPr>
            <a:endParaRPr lang="en-US" sz="4200" dirty="0">
              <a:latin typeface="Calibri" panose="020F0502020204030204" pitchFamily="34" charset="0"/>
              <a:cs typeface="Calibri" panose="020F0502020204030204" pitchFamily="34" charset="0"/>
            </a:endParaRPr>
          </a:p>
          <a:p>
            <a:pPr marL="0" indent="0">
              <a:buNone/>
            </a:pPr>
            <a:r>
              <a:rPr lang="en-US" sz="4200" dirty="0">
                <a:latin typeface="Calibri" panose="020F0502020204030204" pitchFamily="34" charset="0"/>
                <a:cs typeface="Calibri" panose="020F0502020204030204" pitchFamily="34" charset="0"/>
              </a:rPr>
              <a:t>The C++ vector class is very </a:t>
            </a:r>
            <a:r>
              <a:rPr lang="en-US" sz="4200" i="1" dirty="0">
                <a:latin typeface="Calibri" panose="020F0502020204030204" pitchFamily="34" charset="0"/>
                <a:cs typeface="Calibri" panose="020F0502020204030204" pitchFamily="34" charset="0"/>
              </a:rPr>
              <a:t>nice</a:t>
            </a:r>
            <a:r>
              <a:rPr lang="en-US" sz="4200" dirty="0">
                <a:latin typeface="Calibri" panose="020F0502020204030204" pitchFamily="34" charset="0"/>
                <a:cs typeface="Calibri" panose="020F0502020204030204" pitchFamily="34" charset="0"/>
              </a:rPr>
              <a:t> because it provides us with many methods/functions that we can call on our vector objects/instances.</a:t>
            </a:r>
          </a:p>
          <a:p>
            <a:pPr marL="914400" lvl="2" indent="0" algn="just">
              <a:buNone/>
            </a:pPr>
            <a:r>
              <a:rPr lang="en-US" sz="3200" b="1" dirty="0">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33875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4200" b="1" u="sng" dirty="0">
                <a:latin typeface="Calibri" panose="020F0502020204030204" pitchFamily="34" charset="0"/>
                <a:cs typeface="Calibri" panose="020F0502020204030204" pitchFamily="34" charset="0"/>
              </a:rPr>
              <a:t>Vector Declaration</a:t>
            </a:r>
          </a:p>
          <a:p>
            <a:pPr algn="just"/>
            <a:r>
              <a:rPr lang="en-US" sz="4200" dirty="0">
                <a:latin typeface="Calibri" panose="020F0502020204030204" pitchFamily="34" charset="0"/>
                <a:cs typeface="Calibri" panose="020F0502020204030204" pitchFamily="34" charset="0"/>
              </a:rPr>
              <a:t> First, you </a:t>
            </a:r>
            <a:r>
              <a:rPr lang="en-US" sz="4200" b="1" dirty="0">
                <a:latin typeface="Calibri" panose="020F0502020204030204" pitchFamily="34" charset="0"/>
                <a:cs typeface="Calibri" panose="020F0502020204030204" pitchFamily="34" charset="0"/>
              </a:rPr>
              <a:t>must </a:t>
            </a:r>
            <a:r>
              <a:rPr lang="en-US" sz="4200" dirty="0">
                <a:solidFill>
                  <a:srgbClr val="FF0000"/>
                </a:solidFill>
                <a:latin typeface="Calibri" panose="020F0502020204030204" pitchFamily="34" charset="0"/>
                <a:cs typeface="Calibri" panose="020F0502020204030204" pitchFamily="34" charset="0"/>
              </a:rPr>
              <a:t>#include &lt;vector&gt; </a:t>
            </a:r>
            <a:r>
              <a:rPr lang="en-US" sz="4200" dirty="0">
                <a:latin typeface="Calibri" panose="020F0502020204030204" pitchFamily="34" charset="0"/>
                <a:cs typeface="Calibri" panose="020F0502020204030204" pitchFamily="34" charset="0"/>
              </a:rPr>
              <a:t>header in your code</a:t>
            </a:r>
          </a:p>
          <a:p>
            <a:pPr marL="0" indent="0" algn="just">
              <a:buNone/>
            </a:pPr>
            <a:r>
              <a:rPr lang="en-US" sz="4200" b="1" dirty="0">
                <a:latin typeface="Calibri" panose="020F0502020204030204" pitchFamily="34" charset="0"/>
                <a:cs typeface="Calibri" panose="020F0502020204030204" pitchFamily="34" charset="0"/>
              </a:rPr>
              <a:t>	</a:t>
            </a:r>
          </a:p>
          <a:p>
            <a:pPr marL="0" indent="0" algn="just">
              <a:buNone/>
            </a:pPr>
            <a:r>
              <a:rPr lang="en-US" sz="4000" dirty="0">
                <a:latin typeface="Calibri" panose="020F0502020204030204" pitchFamily="34" charset="0"/>
                <a:cs typeface="Calibri" panose="020F0502020204030204" pitchFamily="34" charset="0"/>
              </a:rPr>
              <a:t>	</a:t>
            </a:r>
            <a:r>
              <a:rPr lang="en-US" sz="4000" dirty="0">
                <a:solidFill>
                  <a:srgbClr val="FF0000"/>
                </a:solidFill>
                <a:latin typeface="Calibri" panose="020F0502020204030204" pitchFamily="34" charset="0"/>
                <a:cs typeface="Calibri" panose="020F0502020204030204" pitchFamily="34" charset="0"/>
              </a:rPr>
              <a:t>std::vector&lt;int&gt; </a:t>
            </a:r>
            <a:r>
              <a:rPr lang="en-US" sz="4000" dirty="0" err="1">
                <a:solidFill>
                  <a:srgbClr val="FF0000"/>
                </a:solidFill>
                <a:latin typeface="Calibri" panose="020F0502020204030204" pitchFamily="34" charset="0"/>
                <a:cs typeface="Calibri" panose="020F0502020204030204" pitchFamily="34" charset="0"/>
              </a:rPr>
              <a:t>myVect</a:t>
            </a:r>
            <a:r>
              <a:rPr lang="en-US" sz="4000" dirty="0">
                <a:solidFill>
                  <a:srgbClr val="FF0000"/>
                </a:solidFill>
                <a:latin typeface="Calibri" panose="020F0502020204030204" pitchFamily="34" charset="0"/>
                <a:cs typeface="Calibri" panose="020F0502020204030204" pitchFamily="34" charset="0"/>
              </a:rPr>
              <a:t>; </a:t>
            </a:r>
            <a:r>
              <a:rPr lang="en-US" sz="4000" dirty="0">
                <a:latin typeface="Calibri" panose="020F0502020204030204" pitchFamily="34" charset="0"/>
                <a:cs typeface="Calibri" panose="020F0502020204030204" pitchFamily="34" charset="0"/>
              </a:rPr>
              <a:t>// creates an empty vector</a:t>
            </a:r>
          </a:p>
          <a:p>
            <a:pPr marL="0" indent="0" algn="just">
              <a:buNone/>
            </a:pPr>
            <a:r>
              <a:rPr lang="en-US" sz="4000" b="1" dirty="0">
                <a:latin typeface="Calibri" panose="020F0502020204030204" pitchFamily="34" charset="0"/>
                <a:cs typeface="Calibri" panose="020F0502020204030204" pitchFamily="34" charset="0"/>
              </a:rPr>
              <a:t>Note: </a:t>
            </a:r>
            <a:r>
              <a:rPr lang="en-US" sz="4000" dirty="0">
                <a:latin typeface="Calibri" panose="020F0502020204030204" pitchFamily="34" charset="0"/>
                <a:cs typeface="Calibri" panose="020F0502020204030204" pitchFamily="34" charset="0"/>
              </a:rPr>
              <a:t>You absolutely cannot index an empty vector.</a:t>
            </a:r>
          </a:p>
          <a:p>
            <a:pPr marL="0" indent="0" algn="just">
              <a:buNone/>
            </a:pPr>
            <a:endParaRPr lang="en-US" sz="4000" b="1" dirty="0">
              <a:latin typeface="Calibri" panose="020F0502020204030204" pitchFamily="34" charset="0"/>
              <a:cs typeface="Calibri" panose="020F0502020204030204" pitchFamily="34" charset="0"/>
            </a:endParaRPr>
          </a:p>
          <a:p>
            <a:pPr marL="0" indent="0" algn="just">
              <a:buNone/>
            </a:pPr>
            <a:r>
              <a:rPr lang="en-US" sz="4000" dirty="0">
                <a:latin typeface="Calibri" panose="020F0502020204030204" pitchFamily="34" charset="0"/>
                <a:cs typeface="Calibri" panose="020F0502020204030204" pitchFamily="34" charset="0"/>
              </a:rPr>
              <a:t>// Create a vector to store 20 elements</a:t>
            </a:r>
          </a:p>
          <a:p>
            <a:pPr marL="0" indent="0" algn="just">
              <a:buNone/>
            </a:pPr>
            <a:r>
              <a:rPr lang="en-US" sz="3700" dirty="0">
                <a:latin typeface="Calibri" panose="020F0502020204030204" pitchFamily="34" charset="0"/>
                <a:cs typeface="Calibri" panose="020F0502020204030204" pitchFamily="34" charset="0"/>
              </a:rPr>
              <a:t>	</a:t>
            </a:r>
            <a:r>
              <a:rPr lang="en-US" sz="3700" dirty="0">
                <a:solidFill>
                  <a:srgbClr val="FF0000"/>
                </a:solidFill>
                <a:latin typeface="Calibri" panose="020F0502020204030204" pitchFamily="34" charset="0"/>
                <a:cs typeface="Calibri" panose="020F0502020204030204" pitchFamily="34" charset="0"/>
              </a:rPr>
              <a:t>std::vector&lt;int&gt; </a:t>
            </a:r>
            <a:r>
              <a:rPr lang="en-US" sz="3700" dirty="0" err="1">
                <a:solidFill>
                  <a:srgbClr val="FF0000"/>
                </a:solidFill>
                <a:latin typeface="Calibri" panose="020F0502020204030204" pitchFamily="34" charset="0"/>
                <a:cs typeface="Calibri" panose="020F0502020204030204" pitchFamily="34" charset="0"/>
              </a:rPr>
              <a:t>myVec</a:t>
            </a:r>
            <a:r>
              <a:rPr lang="en-US" sz="3700" dirty="0">
                <a:solidFill>
                  <a:srgbClr val="FF0000"/>
                </a:solidFill>
                <a:latin typeface="Calibri" panose="020F0502020204030204" pitchFamily="34" charset="0"/>
                <a:cs typeface="Calibri" panose="020F0502020204030204" pitchFamily="34" charset="0"/>
              </a:rPr>
              <a:t>(20);</a:t>
            </a:r>
            <a:r>
              <a:rPr lang="en-US" sz="3700" dirty="0">
                <a:latin typeface="Calibri" panose="020F0502020204030204" pitchFamily="34" charset="0"/>
                <a:cs typeface="Calibri" panose="020F0502020204030204" pitchFamily="34" charset="0"/>
              </a:rPr>
              <a:t> </a:t>
            </a:r>
          </a:p>
          <a:p>
            <a:pPr marL="0" indent="0" algn="just">
              <a:buNone/>
            </a:pPr>
            <a:r>
              <a:rPr lang="en-US" sz="4000" b="1" dirty="0">
                <a:latin typeface="Calibri" panose="020F0502020204030204" pitchFamily="34" charset="0"/>
                <a:cs typeface="Calibri" panose="020F0502020204030204" pitchFamily="34" charset="0"/>
              </a:rPr>
              <a:t>Note: </a:t>
            </a:r>
            <a:r>
              <a:rPr lang="en-US" sz="4000" dirty="0">
                <a:latin typeface="Calibri" panose="020F0502020204030204" pitchFamily="34" charset="0"/>
                <a:cs typeface="Calibri" panose="020F0502020204030204" pitchFamily="34" charset="0"/>
              </a:rPr>
              <a:t>Even though this vector is initially created to store 20 integers, you can add more numbers to the vector.</a:t>
            </a:r>
            <a:r>
              <a:rPr lang="en-US" sz="4000" b="1" dirty="0">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65242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4200" b="1" u="sng" dirty="0">
                <a:latin typeface="Calibri" panose="020F0502020204030204" pitchFamily="34" charset="0"/>
                <a:cs typeface="Calibri" panose="020F0502020204030204" pitchFamily="34" charset="0"/>
              </a:rPr>
              <a:t>Vector Declaration</a:t>
            </a:r>
          </a:p>
          <a:p>
            <a:pPr algn="just"/>
            <a:r>
              <a:rPr lang="en-US" sz="4200" dirty="0">
                <a:latin typeface="Calibri" panose="020F0502020204030204" pitchFamily="34" charset="0"/>
                <a:cs typeface="Calibri" panose="020F0502020204030204" pitchFamily="34" charset="0"/>
              </a:rPr>
              <a:t> First, you </a:t>
            </a:r>
            <a:r>
              <a:rPr lang="en-US" sz="4200" b="1" dirty="0">
                <a:latin typeface="Calibri" panose="020F0502020204030204" pitchFamily="34" charset="0"/>
                <a:cs typeface="Calibri" panose="020F0502020204030204" pitchFamily="34" charset="0"/>
              </a:rPr>
              <a:t>must </a:t>
            </a:r>
            <a:r>
              <a:rPr lang="en-US" sz="4200" dirty="0">
                <a:solidFill>
                  <a:srgbClr val="FF0000"/>
                </a:solidFill>
                <a:latin typeface="Calibri" panose="020F0502020204030204" pitchFamily="34" charset="0"/>
                <a:cs typeface="Calibri" panose="020F0502020204030204" pitchFamily="34" charset="0"/>
              </a:rPr>
              <a:t>#include &lt;vector&gt; </a:t>
            </a:r>
            <a:r>
              <a:rPr lang="en-US" sz="4200" dirty="0">
                <a:latin typeface="Calibri" panose="020F0502020204030204" pitchFamily="34" charset="0"/>
                <a:cs typeface="Calibri" panose="020F0502020204030204" pitchFamily="34" charset="0"/>
              </a:rPr>
              <a:t>header in your code</a:t>
            </a:r>
          </a:p>
          <a:p>
            <a:pPr marL="0" indent="0" algn="just">
              <a:buNone/>
            </a:pPr>
            <a:r>
              <a:rPr lang="en-US" sz="4200" b="1" dirty="0">
                <a:latin typeface="Calibri" panose="020F0502020204030204" pitchFamily="34" charset="0"/>
                <a:cs typeface="Calibri" panose="020F0502020204030204" pitchFamily="34" charset="0"/>
              </a:rPr>
              <a:t>	</a:t>
            </a:r>
          </a:p>
          <a:p>
            <a:pPr marL="0" indent="0" algn="just">
              <a:buNone/>
            </a:pPr>
            <a:r>
              <a:rPr lang="en-US" sz="4000" dirty="0">
                <a:latin typeface="Calibri" panose="020F0502020204030204" pitchFamily="34" charset="0"/>
                <a:cs typeface="Calibri" panose="020F0502020204030204" pitchFamily="34" charset="0"/>
              </a:rPr>
              <a:t>	</a:t>
            </a:r>
            <a:r>
              <a:rPr lang="en-US" sz="4000" dirty="0">
                <a:solidFill>
                  <a:srgbClr val="FF0000"/>
                </a:solidFill>
                <a:latin typeface="Calibri" panose="020F0502020204030204" pitchFamily="34" charset="0"/>
                <a:cs typeface="Calibri" panose="020F0502020204030204" pitchFamily="34" charset="0"/>
              </a:rPr>
              <a:t>std::vector&lt;int&gt; </a:t>
            </a:r>
            <a:r>
              <a:rPr lang="en-US" sz="4000" dirty="0" err="1">
                <a:solidFill>
                  <a:srgbClr val="FF0000"/>
                </a:solidFill>
                <a:latin typeface="Calibri" panose="020F0502020204030204" pitchFamily="34" charset="0"/>
                <a:cs typeface="Calibri" panose="020F0502020204030204" pitchFamily="34" charset="0"/>
              </a:rPr>
              <a:t>myVect</a:t>
            </a:r>
            <a:r>
              <a:rPr lang="en-US" sz="4000" dirty="0">
                <a:solidFill>
                  <a:srgbClr val="FF0000"/>
                </a:solidFill>
                <a:latin typeface="Calibri" panose="020F0502020204030204" pitchFamily="34" charset="0"/>
                <a:cs typeface="Calibri" panose="020F0502020204030204" pitchFamily="34" charset="0"/>
              </a:rPr>
              <a:t> = {2, 9, 3, 4, 7, 4};</a:t>
            </a:r>
          </a:p>
          <a:p>
            <a:pPr marL="0" indent="0" algn="just">
              <a:buNone/>
            </a:pPr>
            <a:endParaRPr lang="en-US" sz="4000" dirty="0">
              <a:latin typeface="Calibri" panose="020F0502020204030204" pitchFamily="34" charset="0"/>
              <a:cs typeface="Calibri" panose="020F0502020204030204" pitchFamily="34" charset="0"/>
            </a:endParaRPr>
          </a:p>
          <a:p>
            <a:pPr marL="0" indent="0" algn="just">
              <a:buNone/>
            </a:pPr>
            <a:r>
              <a:rPr lang="en-US" sz="4000" b="1" dirty="0">
                <a:latin typeface="Calibri" panose="020F0502020204030204" pitchFamily="34" charset="0"/>
                <a:cs typeface="Calibri" panose="020F0502020204030204" pitchFamily="34" charset="0"/>
              </a:rPr>
              <a:t>Note: </a:t>
            </a:r>
            <a:r>
              <a:rPr lang="en-US" sz="4000" dirty="0">
                <a:latin typeface="Calibri" panose="020F0502020204030204" pitchFamily="34" charset="0"/>
                <a:cs typeface="Calibri" panose="020F0502020204030204" pitchFamily="34" charset="0"/>
              </a:rPr>
              <a:t>This initialization at declaration method is called an </a:t>
            </a:r>
            <a:r>
              <a:rPr lang="en-US" sz="4000" b="1" dirty="0">
                <a:latin typeface="Calibri" panose="020F0502020204030204" pitchFamily="34" charset="0"/>
                <a:cs typeface="Calibri" panose="020F0502020204030204" pitchFamily="34" charset="0"/>
              </a:rPr>
              <a:t>initializer list</a:t>
            </a:r>
            <a:r>
              <a:rPr lang="en-US" sz="4000" dirty="0">
                <a:latin typeface="Calibri" panose="020F0502020204030204" pitchFamily="34" charset="0"/>
                <a:cs typeface="Calibri" panose="020F0502020204030204" pitchFamily="34" charset="0"/>
              </a:rPr>
              <a:t> and only works with </a:t>
            </a:r>
            <a:r>
              <a:rPr lang="en-US" sz="4000" dirty="0" err="1">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17 and later. So, if you must use it, be sure to pass (at least) a </a:t>
            </a:r>
            <a:r>
              <a:rPr lang="en-US" sz="4000" dirty="0" err="1">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17 flag to your compilation process.</a:t>
            </a:r>
            <a:r>
              <a:rPr lang="en-US" sz="4000" b="1" dirty="0">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96180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4200" b="1" u="sng" dirty="0">
                <a:latin typeface="Calibri" panose="020F0502020204030204" pitchFamily="34" charset="0"/>
                <a:cs typeface="Calibri" panose="020F0502020204030204" pitchFamily="34" charset="0"/>
              </a:rPr>
              <a:t>Some Vector Class Methods</a:t>
            </a:r>
          </a:p>
          <a:p>
            <a:pPr marL="0" indent="0" algn="just">
              <a:buNone/>
            </a:pPr>
            <a:r>
              <a:rPr lang="en-US" sz="4200" dirty="0">
                <a:latin typeface="Calibri" panose="020F0502020204030204" pitchFamily="34" charset="0"/>
                <a:cs typeface="Calibri" panose="020F0502020204030204" pitchFamily="34" charset="0"/>
              </a:rPr>
              <a:t>	</a:t>
            </a:r>
            <a:r>
              <a:rPr lang="en-US" sz="4200" dirty="0">
                <a:solidFill>
                  <a:srgbClr val="FF0000"/>
                </a:solidFill>
                <a:latin typeface="Calibri" panose="020F0502020204030204" pitchFamily="34" charset="0"/>
                <a:cs typeface="Calibri" panose="020F0502020204030204" pitchFamily="34" charset="0"/>
              </a:rPr>
              <a:t>std::vector&lt;double&gt; </a:t>
            </a:r>
            <a:r>
              <a:rPr lang="en-US" sz="4200" dirty="0" err="1">
                <a:solidFill>
                  <a:srgbClr val="FF0000"/>
                </a:solidFill>
                <a:latin typeface="Calibri" panose="020F0502020204030204" pitchFamily="34" charset="0"/>
                <a:cs typeface="Calibri" panose="020F0502020204030204" pitchFamily="34" charset="0"/>
              </a:rPr>
              <a:t>myVec</a:t>
            </a:r>
            <a:r>
              <a:rPr lang="en-US" sz="4200" dirty="0">
                <a:solidFill>
                  <a:srgbClr val="FF0000"/>
                </a:solidFill>
                <a:latin typeface="Calibri" panose="020F0502020204030204" pitchFamily="34" charset="0"/>
                <a:cs typeface="Calibri" panose="020F0502020204030204" pitchFamily="34" charset="0"/>
              </a:rPr>
              <a:t> = {2.5, 3.7, 12.6, 8.2};</a:t>
            </a:r>
          </a:p>
          <a:p>
            <a:pPr marL="0" indent="0" algn="just">
              <a:buNone/>
            </a:pPr>
            <a:endParaRPr lang="en-US" sz="2000" b="1" dirty="0">
              <a:solidFill>
                <a:srgbClr val="FF0000"/>
              </a:solidFill>
              <a:latin typeface="Calibri" panose="020F0502020204030204" pitchFamily="34" charset="0"/>
              <a:cs typeface="Calibri" panose="020F0502020204030204" pitchFamily="34" charset="0"/>
            </a:endParaRPr>
          </a:p>
          <a:p>
            <a:pPr marL="0" indent="0" algn="just">
              <a:buNone/>
            </a:pPr>
            <a:r>
              <a:rPr lang="en-US" sz="3600" b="1" dirty="0" err="1">
                <a:solidFill>
                  <a:srgbClr val="FF0000"/>
                </a:solidFill>
                <a:latin typeface="Calibri" panose="020F0502020204030204" pitchFamily="34" charset="0"/>
                <a:cs typeface="Calibri" panose="020F0502020204030204" pitchFamily="34" charset="0"/>
              </a:rPr>
              <a:t>myVec.push_back</a:t>
            </a:r>
            <a:r>
              <a:rPr lang="en-US" sz="3600" b="1" dirty="0">
                <a:solidFill>
                  <a:srgbClr val="FF0000"/>
                </a:solidFill>
                <a:latin typeface="Calibri" panose="020F0502020204030204" pitchFamily="34" charset="0"/>
                <a:cs typeface="Calibri" panose="020F0502020204030204" pitchFamily="34" charset="0"/>
              </a:rPr>
              <a:t>(10.1); </a:t>
            </a:r>
            <a:r>
              <a:rPr lang="en-US" sz="3600" dirty="0">
                <a:latin typeface="Calibri" panose="020F0502020204030204" pitchFamily="34" charset="0"/>
                <a:cs typeface="Calibri" panose="020F0502020204030204" pitchFamily="34" charset="0"/>
              </a:rPr>
              <a:t>// appends 10.1 to the end of </a:t>
            </a:r>
            <a:r>
              <a:rPr lang="en-US" sz="3600" dirty="0" err="1">
                <a:latin typeface="Calibri" panose="020F0502020204030204" pitchFamily="34" charset="0"/>
                <a:cs typeface="Calibri" panose="020F0502020204030204" pitchFamily="34" charset="0"/>
              </a:rPr>
              <a:t>myVec</a:t>
            </a:r>
            <a:endParaRPr lang="en-US" sz="3600" b="1" dirty="0">
              <a:latin typeface="Calibri" panose="020F0502020204030204" pitchFamily="34" charset="0"/>
              <a:cs typeface="Calibri" panose="020F0502020204030204" pitchFamily="34" charset="0"/>
            </a:endParaRPr>
          </a:p>
          <a:p>
            <a:pPr marL="0" indent="0" algn="just">
              <a:buNone/>
            </a:pPr>
            <a:r>
              <a:rPr lang="en-US" sz="3600" b="1" dirty="0" err="1">
                <a:solidFill>
                  <a:srgbClr val="FF0000"/>
                </a:solidFill>
                <a:latin typeface="Calibri" panose="020F0502020204030204" pitchFamily="34" charset="0"/>
                <a:cs typeface="Calibri" panose="020F0502020204030204" pitchFamily="34" charset="0"/>
              </a:rPr>
              <a:t>myVec.pop_back</a:t>
            </a:r>
            <a:r>
              <a:rPr lang="en-US" sz="3600" b="1" dirty="0">
                <a:solidFill>
                  <a:srgbClr val="FF0000"/>
                </a:solidFill>
                <a:latin typeface="Calibri" panose="020F0502020204030204" pitchFamily="34" charset="0"/>
                <a:cs typeface="Calibri" panose="020F0502020204030204" pitchFamily="34" charset="0"/>
              </a:rPr>
              <a:t>( ); </a:t>
            </a:r>
            <a:r>
              <a:rPr lang="en-US" sz="3600" dirty="0">
                <a:latin typeface="Calibri" panose="020F0502020204030204" pitchFamily="34" charset="0"/>
                <a:cs typeface="Calibri" panose="020F0502020204030204" pitchFamily="34" charset="0"/>
              </a:rPr>
              <a:t>// deletes the last element of </a:t>
            </a:r>
            <a:r>
              <a:rPr lang="en-US" sz="3600" dirty="0" err="1">
                <a:latin typeface="Calibri" panose="020F0502020204030204" pitchFamily="34" charset="0"/>
                <a:cs typeface="Calibri" panose="020F0502020204030204" pitchFamily="34" charset="0"/>
              </a:rPr>
              <a:t>myVec</a:t>
            </a:r>
            <a:endParaRPr lang="en-US" sz="3600" b="1" dirty="0">
              <a:latin typeface="Calibri" panose="020F0502020204030204" pitchFamily="34" charset="0"/>
              <a:cs typeface="Calibri" panose="020F0502020204030204" pitchFamily="34" charset="0"/>
            </a:endParaRPr>
          </a:p>
          <a:p>
            <a:pPr marL="0" indent="0" algn="just">
              <a:buNone/>
            </a:pPr>
            <a:r>
              <a:rPr lang="en-US" sz="3600" b="1" dirty="0">
                <a:solidFill>
                  <a:srgbClr val="FF0000"/>
                </a:solidFill>
                <a:latin typeface="Calibri" panose="020F0502020204030204" pitchFamily="34" charset="0"/>
                <a:cs typeface="Calibri" panose="020F0502020204030204" pitchFamily="34" charset="0"/>
              </a:rPr>
              <a:t>std::</a:t>
            </a:r>
            <a:r>
              <a:rPr lang="en-US" sz="3600" b="1" dirty="0" err="1">
                <a:solidFill>
                  <a:srgbClr val="FF0000"/>
                </a:solidFill>
                <a:latin typeface="Calibri" panose="020F0502020204030204" pitchFamily="34" charset="0"/>
                <a:cs typeface="Calibri" panose="020F0502020204030204" pitchFamily="34" charset="0"/>
              </a:rPr>
              <a:t>cout</a:t>
            </a:r>
            <a:r>
              <a:rPr lang="en-US" sz="3600" b="1" dirty="0">
                <a:solidFill>
                  <a:srgbClr val="FF0000"/>
                </a:solidFill>
                <a:latin typeface="Calibri" panose="020F0502020204030204" pitchFamily="34" charset="0"/>
                <a:cs typeface="Calibri" panose="020F0502020204030204" pitchFamily="34" charset="0"/>
              </a:rPr>
              <a:t> &lt;&lt; </a:t>
            </a:r>
            <a:r>
              <a:rPr lang="en-US" sz="3600" b="1" dirty="0" err="1">
                <a:solidFill>
                  <a:srgbClr val="FF0000"/>
                </a:solidFill>
                <a:latin typeface="Calibri" panose="020F0502020204030204" pitchFamily="34" charset="0"/>
                <a:cs typeface="Calibri" panose="020F0502020204030204" pitchFamily="34" charset="0"/>
              </a:rPr>
              <a:t>myVec.size</a:t>
            </a:r>
            <a:r>
              <a:rPr lang="en-US" sz="3600" b="1" dirty="0">
                <a:solidFill>
                  <a:srgbClr val="FF0000"/>
                </a:solidFill>
                <a:latin typeface="Calibri" panose="020F0502020204030204" pitchFamily="34" charset="0"/>
                <a:cs typeface="Calibri" panose="020F0502020204030204" pitchFamily="34" charset="0"/>
              </a:rPr>
              <a:t>( ); </a:t>
            </a:r>
            <a:r>
              <a:rPr lang="en-US" sz="3600" dirty="0">
                <a:latin typeface="Calibri" panose="020F0502020204030204" pitchFamily="34" charset="0"/>
                <a:cs typeface="Calibri" panose="020F0502020204030204" pitchFamily="34" charset="0"/>
              </a:rPr>
              <a:t>// prints out size of </a:t>
            </a:r>
            <a:r>
              <a:rPr lang="en-US" sz="3600" dirty="0" err="1">
                <a:latin typeface="Calibri" panose="020F0502020204030204" pitchFamily="34" charset="0"/>
                <a:cs typeface="Calibri" panose="020F0502020204030204" pitchFamily="34" charset="0"/>
              </a:rPr>
              <a:t>myVec</a:t>
            </a:r>
            <a:endParaRPr lang="en-US" sz="3600" dirty="0">
              <a:latin typeface="Calibri" panose="020F0502020204030204" pitchFamily="34" charset="0"/>
              <a:cs typeface="Calibri" panose="020F0502020204030204" pitchFamily="34" charset="0"/>
            </a:endParaRPr>
          </a:p>
          <a:p>
            <a:pPr marL="0" indent="0" algn="just">
              <a:buNone/>
            </a:pPr>
            <a:r>
              <a:rPr lang="en-US" sz="3600" b="1" dirty="0">
                <a:solidFill>
                  <a:srgbClr val="FF0000"/>
                </a:solidFill>
                <a:latin typeface="Calibri" panose="020F0502020204030204" pitchFamily="34" charset="0"/>
                <a:cs typeface="Calibri" panose="020F0502020204030204" pitchFamily="34" charset="0"/>
              </a:rPr>
              <a:t>bool </a:t>
            </a:r>
            <a:r>
              <a:rPr lang="en-US" sz="3600" b="1" dirty="0" err="1">
                <a:solidFill>
                  <a:srgbClr val="FF0000"/>
                </a:solidFill>
                <a:latin typeface="Calibri" panose="020F0502020204030204" pitchFamily="34" charset="0"/>
                <a:cs typeface="Calibri" panose="020F0502020204030204" pitchFamily="34" charset="0"/>
              </a:rPr>
              <a:t>isEmpty</a:t>
            </a:r>
            <a:r>
              <a:rPr lang="en-US" sz="3600" b="1" dirty="0">
                <a:solidFill>
                  <a:srgbClr val="FF0000"/>
                </a:solidFill>
                <a:latin typeface="Calibri" panose="020F0502020204030204" pitchFamily="34" charset="0"/>
                <a:cs typeface="Calibri" panose="020F0502020204030204" pitchFamily="34" charset="0"/>
              </a:rPr>
              <a:t> = </a:t>
            </a:r>
            <a:r>
              <a:rPr lang="en-US" sz="3600" b="1" dirty="0" err="1">
                <a:solidFill>
                  <a:srgbClr val="FF0000"/>
                </a:solidFill>
                <a:latin typeface="Calibri" panose="020F0502020204030204" pitchFamily="34" charset="0"/>
                <a:cs typeface="Calibri" panose="020F0502020204030204" pitchFamily="34" charset="0"/>
              </a:rPr>
              <a:t>myVec.empty</a:t>
            </a:r>
            <a:r>
              <a:rPr lang="en-US" sz="3600" b="1" dirty="0">
                <a:solidFill>
                  <a:srgbClr val="FF0000"/>
                </a:solidFill>
                <a:latin typeface="Calibri" panose="020F0502020204030204" pitchFamily="34" charset="0"/>
                <a:cs typeface="Calibri" panose="020F0502020204030204" pitchFamily="34" charset="0"/>
              </a:rPr>
              <a:t>( ); </a:t>
            </a:r>
          </a:p>
          <a:p>
            <a:pPr marL="0" indent="0" algn="just">
              <a:buNone/>
            </a:pPr>
            <a:r>
              <a:rPr lang="en-US" sz="3600" b="1" dirty="0">
                <a:solidFill>
                  <a:srgbClr val="FF0000"/>
                </a:solidFill>
                <a:latin typeface="Calibri" panose="020F0502020204030204" pitchFamily="34" charset="0"/>
                <a:cs typeface="Calibri" panose="020F0502020204030204" pitchFamily="34" charset="0"/>
              </a:rPr>
              <a:t>std::</a:t>
            </a:r>
            <a:r>
              <a:rPr lang="en-US" sz="3600" b="1" dirty="0" err="1">
                <a:solidFill>
                  <a:srgbClr val="FF0000"/>
                </a:solidFill>
                <a:latin typeface="Calibri" panose="020F0502020204030204" pitchFamily="34" charset="0"/>
                <a:cs typeface="Calibri" panose="020F0502020204030204" pitchFamily="34" charset="0"/>
              </a:rPr>
              <a:t>cout</a:t>
            </a:r>
            <a:r>
              <a:rPr lang="en-US" sz="3600" b="1" dirty="0">
                <a:solidFill>
                  <a:srgbClr val="FF0000"/>
                </a:solidFill>
                <a:latin typeface="Calibri" panose="020F0502020204030204" pitchFamily="34" charset="0"/>
                <a:cs typeface="Calibri" panose="020F0502020204030204" pitchFamily="34" charset="0"/>
              </a:rPr>
              <a:t> &lt;&lt; </a:t>
            </a:r>
            <a:r>
              <a:rPr lang="en-US" sz="3600" b="1" dirty="0" err="1">
                <a:solidFill>
                  <a:srgbClr val="FF0000"/>
                </a:solidFill>
                <a:latin typeface="Calibri" panose="020F0502020204030204" pitchFamily="34" charset="0"/>
                <a:cs typeface="Calibri" panose="020F0502020204030204" pitchFamily="34" charset="0"/>
              </a:rPr>
              <a:t>myVec.front</a:t>
            </a:r>
            <a:r>
              <a:rPr lang="en-US" sz="3600" b="1" dirty="0">
                <a:solidFill>
                  <a:srgbClr val="FF0000"/>
                </a:solidFill>
                <a:latin typeface="Calibri" panose="020F0502020204030204" pitchFamily="34" charset="0"/>
                <a:cs typeface="Calibri" panose="020F0502020204030204" pitchFamily="34" charset="0"/>
              </a:rPr>
              <a:t>( ) &lt;&lt; " " &lt;&lt; </a:t>
            </a:r>
            <a:r>
              <a:rPr lang="en-US" sz="3600" b="1" dirty="0" err="1">
                <a:solidFill>
                  <a:srgbClr val="FF0000"/>
                </a:solidFill>
                <a:latin typeface="Calibri" panose="020F0502020204030204" pitchFamily="34" charset="0"/>
                <a:cs typeface="Calibri" panose="020F0502020204030204" pitchFamily="34" charset="0"/>
              </a:rPr>
              <a:t>myVec.back</a:t>
            </a:r>
            <a:r>
              <a:rPr lang="en-US" sz="3600" b="1" dirty="0">
                <a:solidFill>
                  <a:srgbClr val="FF0000"/>
                </a:solidFill>
                <a:latin typeface="Calibri" panose="020F0502020204030204" pitchFamily="34" charset="0"/>
                <a:cs typeface="Calibri" panose="020F0502020204030204" pitchFamily="34" charset="0"/>
              </a:rPr>
              <a:t>( ) &lt;&lt; std::endl;</a:t>
            </a:r>
          </a:p>
          <a:p>
            <a:pPr marL="0" indent="0" algn="just">
              <a:buNone/>
            </a:pPr>
            <a:r>
              <a:rPr lang="en-US" sz="3600" b="1" dirty="0">
                <a:solidFill>
                  <a:srgbClr val="FF0000"/>
                </a:solidFill>
                <a:latin typeface="Calibri" panose="020F0502020204030204" pitchFamily="34" charset="0"/>
                <a:cs typeface="Calibri" panose="020F0502020204030204" pitchFamily="34" charset="0"/>
              </a:rPr>
              <a:t>std::</a:t>
            </a:r>
            <a:r>
              <a:rPr lang="en-US" sz="3600" b="1" dirty="0" err="1">
                <a:solidFill>
                  <a:srgbClr val="FF0000"/>
                </a:solidFill>
                <a:latin typeface="Calibri" panose="020F0502020204030204" pitchFamily="34" charset="0"/>
                <a:cs typeface="Calibri" panose="020F0502020204030204" pitchFamily="34" charset="0"/>
              </a:rPr>
              <a:t>cout</a:t>
            </a:r>
            <a:r>
              <a:rPr lang="en-US" sz="3600" b="1" dirty="0">
                <a:solidFill>
                  <a:srgbClr val="FF0000"/>
                </a:solidFill>
                <a:latin typeface="Calibri" panose="020F0502020204030204" pitchFamily="34" charset="0"/>
                <a:cs typeface="Calibri" panose="020F0502020204030204" pitchFamily="34" charset="0"/>
              </a:rPr>
              <a:t> &lt;&lt; </a:t>
            </a:r>
            <a:r>
              <a:rPr lang="en-US" sz="3600" b="1" dirty="0" err="1">
                <a:solidFill>
                  <a:srgbClr val="FF0000"/>
                </a:solidFill>
                <a:latin typeface="Calibri" panose="020F0502020204030204" pitchFamily="34" charset="0"/>
                <a:cs typeface="Calibri" panose="020F0502020204030204" pitchFamily="34" charset="0"/>
              </a:rPr>
              <a:t>myVec.at</a:t>
            </a:r>
            <a:r>
              <a:rPr lang="en-US" sz="3600" b="1" dirty="0">
                <a:solidFill>
                  <a:srgbClr val="FF0000"/>
                </a:solidFill>
                <a:latin typeface="Calibri" panose="020F0502020204030204" pitchFamily="34" charset="0"/>
                <a:cs typeface="Calibri" panose="020F0502020204030204" pitchFamily="34" charset="0"/>
              </a:rPr>
              <a:t>(2) &lt;&lt; " " &lt;&lt; </a:t>
            </a:r>
            <a:r>
              <a:rPr lang="en-US" sz="3600" b="1" dirty="0" err="1">
                <a:solidFill>
                  <a:srgbClr val="FF0000"/>
                </a:solidFill>
                <a:latin typeface="Calibri" panose="020F0502020204030204" pitchFamily="34" charset="0"/>
                <a:cs typeface="Calibri" panose="020F0502020204030204" pitchFamily="34" charset="0"/>
              </a:rPr>
              <a:t>myVec</a:t>
            </a:r>
            <a:r>
              <a:rPr lang="en-US" sz="3600" b="1" dirty="0">
                <a:solidFill>
                  <a:srgbClr val="FF0000"/>
                </a:solidFill>
                <a:latin typeface="Calibri" panose="020F0502020204030204" pitchFamily="34" charset="0"/>
                <a:cs typeface="Calibri" panose="020F0502020204030204" pitchFamily="34" charset="0"/>
              </a:rPr>
              <a:t>[2] &lt;&lt; std::endl;</a:t>
            </a:r>
          </a:p>
          <a:p>
            <a:pPr marL="0" indent="0" algn="just">
              <a:buNone/>
            </a:pPr>
            <a:r>
              <a:rPr lang="en-US" sz="3600" b="1" dirty="0" err="1">
                <a:solidFill>
                  <a:srgbClr val="FF0000"/>
                </a:solidFill>
                <a:latin typeface="Calibri" panose="020F0502020204030204" pitchFamily="34" charset="0"/>
                <a:cs typeface="Calibri" panose="020F0502020204030204" pitchFamily="34" charset="0"/>
              </a:rPr>
              <a:t>myVec.clear</a:t>
            </a:r>
            <a:r>
              <a:rPr lang="en-US" sz="3600" b="1" dirty="0">
                <a:solidFill>
                  <a:srgbClr val="FF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444824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4200" b="1" u="sng" dirty="0">
                <a:latin typeface="Calibri" panose="020F0502020204030204" pitchFamily="34" charset="0"/>
                <a:cs typeface="Calibri" panose="020F0502020204030204" pitchFamily="34" charset="0"/>
              </a:rPr>
              <a:t>Passing Vector into Function</a:t>
            </a:r>
          </a:p>
          <a:p>
            <a:pPr marL="0" indent="0" algn="just">
              <a:buNone/>
            </a:pPr>
            <a:r>
              <a:rPr lang="en-US" sz="4200" dirty="0">
                <a:latin typeface="Calibri" panose="020F0502020204030204" pitchFamily="34" charset="0"/>
                <a:cs typeface="Calibri" panose="020F0502020204030204" pitchFamily="34" charset="0"/>
              </a:rPr>
              <a:t>	</a:t>
            </a:r>
            <a:r>
              <a:rPr lang="en-US" sz="3500" dirty="0">
                <a:solidFill>
                  <a:srgbClr val="FF0000"/>
                </a:solidFill>
                <a:latin typeface="Calibri" panose="020F0502020204030204" pitchFamily="34" charset="0"/>
                <a:cs typeface="Calibri" panose="020F0502020204030204" pitchFamily="34" charset="0"/>
              </a:rPr>
              <a:t>void </a:t>
            </a:r>
            <a:r>
              <a:rPr lang="en-US" sz="3500" dirty="0" err="1">
                <a:solidFill>
                  <a:srgbClr val="FF0000"/>
                </a:solidFill>
                <a:latin typeface="Calibri" panose="020F0502020204030204" pitchFamily="34" charset="0"/>
                <a:cs typeface="Calibri" panose="020F0502020204030204" pitchFamily="34" charset="0"/>
              </a:rPr>
              <a:t>func</a:t>
            </a:r>
            <a:r>
              <a:rPr lang="en-US" sz="3500" dirty="0">
                <a:solidFill>
                  <a:srgbClr val="FF0000"/>
                </a:solidFill>
                <a:latin typeface="Calibri" panose="020F0502020204030204" pitchFamily="34" charset="0"/>
                <a:cs typeface="Calibri" panose="020F0502020204030204" pitchFamily="34" charset="0"/>
              </a:rPr>
              <a:t>(std::vector&lt;int&gt; </a:t>
            </a:r>
            <a:r>
              <a:rPr lang="en-US" sz="3500" dirty="0" err="1">
                <a:solidFill>
                  <a:srgbClr val="FF0000"/>
                </a:solidFill>
                <a:latin typeface="Calibri" panose="020F0502020204030204" pitchFamily="34" charset="0"/>
                <a:cs typeface="Calibri" panose="020F0502020204030204" pitchFamily="34" charset="0"/>
              </a:rPr>
              <a:t>myVec</a:t>
            </a:r>
            <a:r>
              <a:rPr lang="en-US" sz="3500" dirty="0">
                <a:solidFill>
                  <a:srgbClr val="FF0000"/>
                </a:solidFill>
                <a:latin typeface="Calibri" panose="020F0502020204030204" pitchFamily="34" charset="0"/>
                <a:cs typeface="Calibri" panose="020F0502020204030204" pitchFamily="34" charset="0"/>
              </a:rPr>
              <a:t>) {</a:t>
            </a:r>
          </a:p>
          <a:p>
            <a:pPr marL="0" indent="0" algn="just">
              <a:buNone/>
            </a:pPr>
            <a:r>
              <a:rPr lang="en-US" sz="3500" b="1" dirty="0">
                <a:solidFill>
                  <a:srgbClr val="FF0000"/>
                </a:solidFill>
                <a:latin typeface="Calibri" panose="020F0502020204030204" pitchFamily="34" charset="0"/>
                <a:cs typeface="Calibri" panose="020F0502020204030204" pitchFamily="34" charset="0"/>
              </a:rPr>
              <a:t>		</a:t>
            </a:r>
            <a:r>
              <a:rPr lang="en-US" sz="3500" dirty="0">
                <a:solidFill>
                  <a:srgbClr val="FF0000"/>
                </a:solidFill>
                <a:latin typeface="Calibri" panose="020F0502020204030204" pitchFamily="34" charset="0"/>
                <a:cs typeface="Calibri" panose="020F0502020204030204" pitchFamily="34" charset="0"/>
              </a:rPr>
              <a:t>// some code..</a:t>
            </a:r>
          </a:p>
          <a:p>
            <a:pPr marL="0" indent="0" algn="just">
              <a:buNone/>
            </a:pPr>
            <a:r>
              <a:rPr lang="en-US" sz="3500" b="1" dirty="0">
                <a:solidFill>
                  <a:srgbClr val="FF0000"/>
                </a:solidFill>
                <a:latin typeface="Calibri" panose="020F0502020204030204" pitchFamily="34" charset="0"/>
                <a:cs typeface="Calibri" panose="020F0502020204030204" pitchFamily="34" charset="0"/>
              </a:rPr>
              <a:t>	</a:t>
            </a:r>
            <a:r>
              <a:rPr lang="en-US" sz="3500" dirty="0">
                <a:solidFill>
                  <a:srgbClr val="FF0000"/>
                </a:solidFill>
                <a:latin typeface="Calibri" panose="020F0502020204030204" pitchFamily="34" charset="0"/>
                <a:cs typeface="Calibri" panose="020F0502020204030204" pitchFamily="34" charset="0"/>
              </a:rPr>
              <a:t>}</a:t>
            </a:r>
          </a:p>
          <a:p>
            <a:pPr marL="0" indent="0" algn="just">
              <a:buNone/>
            </a:pPr>
            <a:r>
              <a:rPr lang="en-US" sz="3500" dirty="0">
                <a:solidFill>
                  <a:srgbClr val="FF0000"/>
                </a:solidFill>
                <a:latin typeface="Calibri" panose="020F0502020204030204" pitchFamily="34" charset="0"/>
                <a:cs typeface="Calibri" panose="020F0502020204030204" pitchFamily="34" charset="0"/>
              </a:rPr>
              <a:t>	void </a:t>
            </a:r>
            <a:r>
              <a:rPr lang="en-US" sz="3500" dirty="0" err="1">
                <a:solidFill>
                  <a:srgbClr val="FF0000"/>
                </a:solidFill>
                <a:latin typeface="Calibri" panose="020F0502020204030204" pitchFamily="34" charset="0"/>
                <a:cs typeface="Calibri" panose="020F0502020204030204" pitchFamily="34" charset="0"/>
              </a:rPr>
              <a:t>func</a:t>
            </a:r>
            <a:r>
              <a:rPr lang="en-US" sz="3500" dirty="0">
                <a:solidFill>
                  <a:srgbClr val="FF0000"/>
                </a:solidFill>
                <a:latin typeface="Calibri" panose="020F0502020204030204" pitchFamily="34" charset="0"/>
                <a:cs typeface="Calibri" panose="020F0502020204030204" pitchFamily="34" charset="0"/>
              </a:rPr>
              <a:t>(std::vector&lt;int&gt;&amp; </a:t>
            </a:r>
            <a:r>
              <a:rPr lang="en-US" sz="3500" dirty="0" err="1">
                <a:solidFill>
                  <a:srgbClr val="FF0000"/>
                </a:solidFill>
                <a:latin typeface="Calibri" panose="020F0502020204030204" pitchFamily="34" charset="0"/>
                <a:cs typeface="Calibri" panose="020F0502020204030204" pitchFamily="34" charset="0"/>
              </a:rPr>
              <a:t>myVec</a:t>
            </a:r>
            <a:r>
              <a:rPr lang="en-US" sz="3500" dirty="0">
                <a:solidFill>
                  <a:srgbClr val="FF0000"/>
                </a:solidFill>
                <a:latin typeface="Calibri" panose="020F0502020204030204" pitchFamily="34" charset="0"/>
                <a:cs typeface="Calibri" panose="020F0502020204030204" pitchFamily="34" charset="0"/>
              </a:rPr>
              <a:t>) {</a:t>
            </a:r>
          </a:p>
          <a:p>
            <a:pPr marL="0" indent="0" algn="just">
              <a:buNone/>
            </a:pPr>
            <a:r>
              <a:rPr lang="en-US" sz="3500" b="1" dirty="0">
                <a:solidFill>
                  <a:srgbClr val="FF0000"/>
                </a:solidFill>
                <a:latin typeface="Calibri" panose="020F0502020204030204" pitchFamily="34" charset="0"/>
                <a:cs typeface="Calibri" panose="020F0502020204030204" pitchFamily="34" charset="0"/>
              </a:rPr>
              <a:t>		</a:t>
            </a:r>
            <a:r>
              <a:rPr lang="en-US" sz="3500" dirty="0">
                <a:solidFill>
                  <a:srgbClr val="FF0000"/>
                </a:solidFill>
                <a:latin typeface="Calibri" panose="020F0502020204030204" pitchFamily="34" charset="0"/>
                <a:cs typeface="Calibri" panose="020F0502020204030204" pitchFamily="34" charset="0"/>
              </a:rPr>
              <a:t>// some code..</a:t>
            </a:r>
          </a:p>
          <a:p>
            <a:pPr marL="0" indent="0" algn="just">
              <a:buNone/>
            </a:pPr>
            <a:r>
              <a:rPr lang="en-US" sz="3500" b="1" dirty="0">
                <a:solidFill>
                  <a:srgbClr val="FF0000"/>
                </a:solidFill>
                <a:latin typeface="Calibri" panose="020F0502020204030204" pitchFamily="34" charset="0"/>
                <a:cs typeface="Calibri" panose="020F0502020204030204" pitchFamily="34" charset="0"/>
              </a:rPr>
              <a:t>	</a:t>
            </a:r>
            <a:r>
              <a:rPr lang="en-US" sz="3500" dirty="0">
                <a:solidFill>
                  <a:srgbClr val="FF0000"/>
                </a:solidFill>
                <a:latin typeface="Calibri" panose="020F0502020204030204" pitchFamily="34" charset="0"/>
                <a:cs typeface="Calibri" panose="020F0502020204030204" pitchFamily="34" charset="0"/>
              </a:rPr>
              <a:t>}</a:t>
            </a:r>
            <a:endParaRPr lang="en-US" sz="4200" b="1" dirty="0">
              <a:solidFill>
                <a:srgbClr val="FF0000"/>
              </a:solidFill>
              <a:latin typeface="Calibri" panose="020F0502020204030204" pitchFamily="34" charset="0"/>
              <a:cs typeface="Calibri" panose="020F0502020204030204" pitchFamily="34" charset="0"/>
            </a:endParaRPr>
          </a:p>
          <a:p>
            <a:pPr marL="0" indent="0" algn="just">
              <a:buNone/>
            </a:pPr>
            <a:r>
              <a:rPr lang="en-US" sz="4200" dirty="0">
                <a:latin typeface="Calibri" panose="020F0502020204030204" pitchFamily="34" charset="0"/>
                <a:cs typeface="Calibri" panose="020F0502020204030204" pitchFamily="34" charset="0"/>
              </a:rPr>
              <a:t>When providing the argument in the function call, use the vector name:</a:t>
            </a:r>
          </a:p>
          <a:p>
            <a:pPr marL="0" indent="0" algn="just">
              <a:buNone/>
            </a:pPr>
            <a:r>
              <a:rPr lang="en-US" sz="4200" b="1" dirty="0">
                <a:solidFill>
                  <a:srgbClr val="FF0000"/>
                </a:solidFill>
                <a:latin typeface="Calibri" panose="020F0502020204030204" pitchFamily="34" charset="0"/>
                <a:cs typeface="Calibri" panose="020F0502020204030204" pitchFamily="34" charset="0"/>
              </a:rPr>
              <a:t>				</a:t>
            </a:r>
            <a:r>
              <a:rPr lang="en-US" sz="4200" dirty="0" err="1">
                <a:solidFill>
                  <a:srgbClr val="FF0000"/>
                </a:solidFill>
                <a:latin typeface="Calibri" panose="020F0502020204030204" pitchFamily="34" charset="0"/>
                <a:cs typeface="Calibri" panose="020F0502020204030204" pitchFamily="34" charset="0"/>
              </a:rPr>
              <a:t>func</a:t>
            </a:r>
            <a:r>
              <a:rPr lang="en-US" sz="4200" dirty="0">
                <a:solidFill>
                  <a:srgbClr val="FF0000"/>
                </a:solidFill>
                <a:latin typeface="Calibri" panose="020F0502020204030204" pitchFamily="34" charset="0"/>
                <a:cs typeface="Calibri" panose="020F0502020204030204" pitchFamily="34" charset="0"/>
              </a:rPr>
              <a:t>(</a:t>
            </a:r>
            <a:r>
              <a:rPr lang="en-US" sz="4200" dirty="0" err="1">
                <a:solidFill>
                  <a:srgbClr val="FF0000"/>
                </a:solidFill>
                <a:latin typeface="Calibri" panose="020F0502020204030204" pitchFamily="34" charset="0"/>
                <a:cs typeface="Calibri" panose="020F0502020204030204" pitchFamily="34" charset="0"/>
              </a:rPr>
              <a:t>myVec</a:t>
            </a:r>
            <a:r>
              <a:rPr lang="en-US" sz="4200" dirty="0">
                <a:solidFill>
                  <a:srgbClr val="FF0000"/>
                </a:solidFill>
                <a:latin typeface="Calibri" panose="020F0502020204030204" pitchFamily="34" charset="0"/>
                <a:cs typeface="Calibri" panose="020F0502020204030204" pitchFamily="34" charset="0"/>
              </a:rPr>
              <a:t>); </a:t>
            </a:r>
            <a:endParaRPr lang="en-US" sz="36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4893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4200" b="1" dirty="0">
                <a:latin typeface="Calibri" panose="020F0502020204030204" pitchFamily="34" charset="0"/>
                <a:cs typeface="Calibri" panose="020F0502020204030204" pitchFamily="34" charset="0"/>
              </a:rPr>
              <a:t>Exercise (5 minutes)</a:t>
            </a:r>
          </a:p>
          <a:p>
            <a:pPr marL="0" indent="0" algn="just">
              <a:buNone/>
            </a:pPr>
            <a:r>
              <a:rPr lang="en-US" sz="3800" dirty="0">
                <a:latin typeface="Calibri" panose="020F0502020204030204" pitchFamily="34" charset="0"/>
                <a:cs typeface="Calibri" panose="020F0502020204030204" pitchFamily="34" charset="0"/>
              </a:rPr>
              <a:t>In main, declare </a:t>
            </a:r>
            <a:r>
              <a:rPr lang="en-US" sz="3800" b="1" dirty="0">
                <a:latin typeface="Calibri" panose="020F0502020204030204" pitchFamily="34" charset="0"/>
                <a:cs typeface="Calibri" panose="020F0502020204030204" pitchFamily="34" charset="0"/>
              </a:rPr>
              <a:t>names</a:t>
            </a:r>
            <a:r>
              <a:rPr lang="en-US" sz="3800" dirty="0">
                <a:latin typeface="Calibri" panose="020F0502020204030204" pitchFamily="34" charset="0"/>
                <a:cs typeface="Calibri" panose="020F0502020204030204" pitchFamily="34" charset="0"/>
              </a:rPr>
              <a:t> (a vector of strings). Pass the vector into a void function </a:t>
            </a:r>
            <a:r>
              <a:rPr lang="en-US" sz="3800" u="sng" dirty="0">
                <a:latin typeface="Calibri" panose="020F0502020204030204" pitchFamily="34" charset="0"/>
                <a:cs typeface="Calibri" panose="020F0502020204030204" pitchFamily="34" charset="0"/>
              </a:rPr>
              <a:t>by reference</a:t>
            </a:r>
            <a:r>
              <a:rPr lang="en-US" sz="3800" dirty="0">
                <a:latin typeface="Calibri" panose="020F0502020204030204" pitchFamily="34" charset="0"/>
                <a:cs typeface="Calibri" panose="020F0502020204030204" pitchFamily="34" charset="0"/>
              </a:rPr>
              <a:t>. Within that function:</a:t>
            </a:r>
          </a:p>
          <a:p>
            <a:pPr lvl="2" algn="just"/>
            <a:r>
              <a:rPr lang="en-US" sz="3800" dirty="0">
                <a:latin typeface="Calibri" panose="020F0502020204030204" pitchFamily="34" charset="0"/>
                <a:cs typeface="Calibri" panose="020F0502020204030204" pitchFamily="34" charset="0"/>
              </a:rPr>
              <a:t> Add the following names to the vector one at a time: </a:t>
            </a:r>
            <a:r>
              <a:rPr lang="en-US" sz="3800" b="1" dirty="0">
                <a:latin typeface="Calibri" panose="020F0502020204030204" pitchFamily="34" charset="0"/>
                <a:cs typeface="Calibri" panose="020F0502020204030204" pitchFamily="34" charset="0"/>
              </a:rPr>
              <a:t>John, Sarah, Jasmine, Damian, Mai, Ciara </a:t>
            </a:r>
          </a:p>
          <a:p>
            <a:pPr lvl="2" algn="just"/>
            <a:r>
              <a:rPr lang="en-US" sz="3800" dirty="0">
                <a:latin typeface="Calibri" panose="020F0502020204030204" pitchFamily="34" charset="0"/>
                <a:cs typeface="Calibri" panose="020F0502020204030204" pitchFamily="34" charset="0"/>
              </a:rPr>
              <a:t> Remove the last name from the vector</a:t>
            </a:r>
          </a:p>
          <a:p>
            <a:pPr marL="914400" lvl="2" indent="0">
              <a:buNone/>
            </a:pPr>
            <a:r>
              <a:rPr lang="en-US" sz="3800" b="1" dirty="0">
                <a:latin typeface="Calibri" panose="020F0502020204030204" pitchFamily="34" charset="0"/>
                <a:cs typeface="Calibri" panose="020F0502020204030204" pitchFamily="34" charset="0"/>
              </a:rPr>
              <a:t>Back in main:</a:t>
            </a:r>
          </a:p>
          <a:p>
            <a:pPr lvl="2" algn="just"/>
            <a:r>
              <a:rPr lang="en-US" sz="3800" dirty="0">
                <a:latin typeface="Calibri" panose="020F0502020204030204" pitchFamily="34" charset="0"/>
                <a:cs typeface="Calibri" panose="020F0502020204030204" pitchFamily="34" charset="0"/>
              </a:rPr>
              <a:t> Using a loop, print out all names in the vector, one on each line </a:t>
            </a:r>
          </a:p>
          <a:p>
            <a:pPr lvl="2" algn="just"/>
            <a:r>
              <a:rPr lang="en-US" sz="3800" dirty="0">
                <a:latin typeface="Calibri" panose="020F0502020204030204" pitchFamily="34" charset="0"/>
                <a:cs typeface="Calibri" panose="020F0502020204030204" pitchFamily="34" charset="0"/>
              </a:rPr>
              <a:t> Print out the size of the vector</a:t>
            </a:r>
          </a:p>
          <a:p>
            <a:pPr lvl="2" algn="just"/>
            <a:r>
              <a:rPr lang="en-US" sz="3800" dirty="0">
                <a:latin typeface="Calibri" panose="020F0502020204030204" pitchFamily="34" charset="0"/>
                <a:cs typeface="Calibri" panose="020F0502020204030204" pitchFamily="34" charset="0"/>
              </a:rPr>
              <a:t> Delete all contents of the vector</a:t>
            </a:r>
          </a:p>
          <a:p>
            <a:pPr marL="914400" lvl="2" indent="0" algn="just">
              <a:buNone/>
            </a:pPr>
            <a:r>
              <a:rPr lang="en-US" sz="3200" b="1" dirty="0">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75817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ctr">
              <a:buNone/>
            </a:pPr>
            <a:r>
              <a:rPr lang="en-US" sz="4200" b="1" dirty="0">
                <a:latin typeface="Calibri" panose="020F0502020204030204" pitchFamily="34" charset="0"/>
                <a:cs typeface="Calibri" panose="020F0502020204030204" pitchFamily="34" charset="0"/>
              </a:rPr>
              <a:t>2-DIMENSIONAL ARRAYS &amp; VECTORS </a:t>
            </a:r>
            <a:endParaRPr lang="en-US" sz="4200" dirty="0">
              <a:latin typeface="Calibri" panose="020F0502020204030204" pitchFamily="34" charset="0"/>
              <a:cs typeface="Calibri" panose="020F0502020204030204" pitchFamily="34" charset="0"/>
            </a:endParaRPr>
          </a:p>
          <a:p>
            <a:pPr marL="0" indent="0">
              <a:buNone/>
            </a:pPr>
            <a:r>
              <a:rPr lang="en-US" sz="4200" dirty="0">
                <a:latin typeface="Calibri" panose="020F0502020204030204" pitchFamily="34" charset="0"/>
                <a:cs typeface="Calibri" panose="020F0502020204030204" pitchFamily="34" charset="0"/>
              </a:rPr>
              <a:t>A 2D array is </a:t>
            </a:r>
            <a:r>
              <a:rPr lang="en-US" sz="4200" i="1" dirty="0">
                <a:latin typeface="Calibri" panose="020F0502020204030204" pitchFamily="34" charset="0"/>
                <a:cs typeface="Calibri" panose="020F0502020204030204" pitchFamily="34" charset="0"/>
              </a:rPr>
              <a:t>just</a:t>
            </a:r>
            <a:r>
              <a:rPr lang="en-US" sz="4200" dirty="0">
                <a:latin typeface="Calibri" panose="020F0502020204030204" pitchFamily="34" charset="0"/>
                <a:cs typeface="Calibri" panose="020F0502020204030204" pitchFamily="34" charset="0"/>
              </a:rPr>
              <a:t> an array of arrays. Similarly, a 2D vector is a vector of vectors. We use multidimensional arrays to store a grid of items, like a chessboard or a spreadsheet.</a:t>
            </a:r>
          </a:p>
          <a:p>
            <a:pPr marL="0" indent="0">
              <a:buNone/>
            </a:pPr>
            <a:r>
              <a:rPr lang="en-US" sz="4200" dirty="0">
                <a:latin typeface="Calibri" panose="020F0502020204030204" pitchFamily="34" charset="0"/>
                <a:cs typeface="Calibri" panose="020F0502020204030204" pitchFamily="34" charset="0"/>
              </a:rPr>
              <a:t>The general rule of thumb is to use a 2D array if you know the size of the grid at compile time, and to use a 2D vector if you don’t.</a:t>
            </a:r>
          </a:p>
          <a:p>
            <a:pPr marL="0" indent="0">
              <a:buNone/>
            </a:pPr>
            <a:r>
              <a:rPr lang="en-US" sz="4200" dirty="0">
                <a:latin typeface="Calibri" panose="020F0502020204030204" pitchFamily="34" charset="0"/>
                <a:cs typeface="Calibri" panose="020F0502020204030204" pitchFamily="34" charset="0"/>
              </a:rPr>
              <a:t>This is because 2D arrays are more efficient, but 2D vectors are more flexible because they can grow and shrink as needed.</a:t>
            </a: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buNone/>
            </a:pPr>
            <a:r>
              <a:rPr lang="en-US" sz="3200" b="1" dirty="0">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40705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09D942-813A-B323-4E2D-24890641BE47}"/>
              </a:ext>
            </a:extLst>
          </p:cNvPr>
          <p:cNvSpPr>
            <a:spLocks noGrp="1"/>
          </p:cNvSpPr>
          <p:nvPr>
            <p:ph type="subTitle" idx="1"/>
          </p:nvPr>
        </p:nvSpPr>
        <p:spPr>
          <a:xfrm>
            <a:off x="0" y="0"/>
            <a:ext cx="12192000" cy="6858000"/>
          </a:xfrm>
        </p:spPr>
        <p:txBody>
          <a:bodyPr>
            <a:normAutofit/>
          </a:bodyPr>
          <a:lstStyle/>
          <a:p>
            <a:endParaRPr lang="en-US" sz="3700" dirty="0">
              <a:solidFill>
                <a:schemeClr val="accent5">
                  <a:lumMod val="50000"/>
                </a:schemeClr>
              </a:solidFill>
              <a:latin typeface="Calibri" panose="020F0502020204030204" pitchFamily="34" charset="0"/>
              <a:cs typeface="Calibri" panose="020F0502020204030204" pitchFamily="34" charset="0"/>
            </a:endParaRPr>
          </a:p>
          <a:p>
            <a:r>
              <a:rPr lang="en-US" sz="5000" dirty="0">
                <a:solidFill>
                  <a:schemeClr val="accent5">
                    <a:lumMod val="50000"/>
                  </a:schemeClr>
                </a:solidFill>
                <a:latin typeface="Calibri" panose="020F0502020204030204" pitchFamily="34" charset="0"/>
                <a:cs typeface="Calibri" panose="020F0502020204030204" pitchFamily="34" charset="0"/>
              </a:rPr>
              <a:t>DISCUSSION SESSION</a:t>
            </a:r>
          </a:p>
          <a:p>
            <a:r>
              <a:rPr lang="en-US" sz="5000" dirty="0">
                <a:solidFill>
                  <a:schemeClr val="accent5">
                    <a:lumMod val="50000"/>
                  </a:schemeClr>
                </a:solidFill>
                <a:latin typeface="Calibri" panose="020F0502020204030204" pitchFamily="34" charset="0"/>
                <a:cs typeface="Calibri" panose="020F0502020204030204" pitchFamily="34" charset="0"/>
              </a:rPr>
              <a:t>WEEK 5</a:t>
            </a:r>
          </a:p>
          <a:p>
            <a:endParaRPr lang="en-US" sz="3700" dirty="0">
              <a:solidFill>
                <a:schemeClr val="accent5">
                  <a:lumMod val="50000"/>
                </a:schemeClr>
              </a:solidFill>
              <a:latin typeface="Calibri" panose="020F0502020204030204" pitchFamily="34" charset="0"/>
              <a:cs typeface="Calibri" panose="020F0502020204030204" pitchFamily="34" charset="0"/>
            </a:endParaRPr>
          </a:p>
          <a:p>
            <a:endParaRPr lang="en-US" sz="3700" dirty="0">
              <a:solidFill>
                <a:schemeClr val="accent5">
                  <a:lumMod val="50000"/>
                </a:schemeClr>
              </a:solidFill>
              <a:latin typeface="Calibri" panose="020F0502020204030204" pitchFamily="34" charset="0"/>
              <a:cs typeface="Calibri" panose="020F0502020204030204" pitchFamily="34" charset="0"/>
            </a:endParaRPr>
          </a:p>
          <a:p>
            <a:r>
              <a:rPr lang="en-US" sz="3700" dirty="0">
                <a:solidFill>
                  <a:schemeClr val="accent5">
                    <a:lumMod val="50000"/>
                  </a:schemeClr>
                </a:solidFill>
                <a:latin typeface="Calibri" panose="020F0502020204030204" pitchFamily="34" charset="0"/>
                <a:cs typeface="Calibri" panose="020F0502020204030204" pitchFamily="34" charset="0"/>
              </a:rPr>
              <a:t>	</a:t>
            </a:r>
            <a:r>
              <a:rPr lang="en-US" sz="5500" b="1" dirty="0">
                <a:solidFill>
                  <a:schemeClr val="accent5">
                    <a:lumMod val="50000"/>
                  </a:schemeClr>
                </a:solidFill>
                <a:latin typeface="Calibri" panose="020F0502020204030204" pitchFamily="34" charset="0"/>
                <a:cs typeface="Calibri" panose="020F0502020204030204" pitchFamily="34" charset="0"/>
              </a:rPr>
              <a:t>C++ ARRAYS </a:t>
            </a:r>
            <a:r>
              <a:rPr lang="en-US" sz="5500" b="1">
                <a:solidFill>
                  <a:schemeClr val="accent5">
                    <a:lumMod val="50000"/>
                  </a:schemeClr>
                </a:solidFill>
                <a:latin typeface="Calibri" panose="020F0502020204030204" pitchFamily="34" charset="0"/>
                <a:cs typeface="Calibri" panose="020F0502020204030204" pitchFamily="34" charset="0"/>
              </a:rPr>
              <a:t>&amp; VECTORS</a:t>
            </a:r>
            <a:r>
              <a:rPr lang="en-US" sz="5000" b="1" dirty="0">
                <a:solidFill>
                  <a:schemeClr val="accent5">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602764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ctr">
              <a:buNone/>
            </a:pPr>
            <a:r>
              <a:rPr lang="en-US" sz="4200" b="1" dirty="0">
                <a:latin typeface="Calibri" panose="020F0502020204030204" pitchFamily="34" charset="0"/>
                <a:cs typeface="Calibri" panose="020F0502020204030204" pitchFamily="34" charset="0"/>
              </a:rPr>
              <a:t>2-DIMENSIONAL ARRAY &amp; VECTOR DECLARATION</a:t>
            </a:r>
          </a:p>
          <a:p>
            <a:pPr marL="0" indent="0">
              <a:buNone/>
            </a:pPr>
            <a:r>
              <a:rPr lang="en-US" sz="4200" b="1" dirty="0">
                <a:latin typeface="Calibri" panose="020F0502020204030204" pitchFamily="34" charset="0"/>
                <a:cs typeface="Calibri" panose="020F0502020204030204" pitchFamily="34" charset="0"/>
              </a:rPr>
              <a:t>		</a:t>
            </a:r>
          </a:p>
          <a:p>
            <a:pPr marL="0" indent="0">
              <a:buNone/>
            </a:pPr>
            <a:r>
              <a:rPr lang="en-US" sz="4200" b="1" dirty="0">
                <a:solidFill>
                  <a:srgbClr val="FF0000"/>
                </a:solidFill>
                <a:latin typeface="Calibri" panose="020F0502020204030204" pitchFamily="34" charset="0"/>
                <a:cs typeface="Calibri" panose="020F0502020204030204" pitchFamily="34" charset="0"/>
              </a:rPr>
              <a:t>		</a:t>
            </a:r>
            <a:r>
              <a:rPr lang="en-US" sz="3900" dirty="0">
                <a:solidFill>
                  <a:srgbClr val="FF0000"/>
                </a:solidFill>
                <a:latin typeface="Calibri" panose="020F0502020204030204" pitchFamily="34" charset="0"/>
                <a:cs typeface="Calibri" panose="020F0502020204030204" pitchFamily="34" charset="0"/>
              </a:rPr>
              <a:t>int </a:t>
            </a:r>
            <a:r>
              <a:rPr lang="en-US" sz="3900" dirty="0" err="1">
                <a:solidFill>
                  <a:srgbClr val="FF0000"/>
                </a:solidFill>
                <a:latin typeface="Calibri" panose="020F0502020204030204" pitchFamily="34" charset="0"/>
                <a:cs typeface="Calibri" panose="020F0502020204030204" pitchFamily="34" charset="0"/>
              </a:rPr>
              <a:t>myArr</a:t>
            </a:r>
            <a:r>
              <a:rPr lang="en-US" sz="3900" dirty="0">
                <a:solidFill>
                  <a:srgbClr val="FF0000"/>
                </a:solidFill>
                <a:latin typeface="Calibri" panose="020F0502020204030204" pitchFamily="34" charset="0"/>
                <a:cs typeface="Calibri" panose="020F0502020204030204" pitchFamily="34" charset="0"/>
              </a:rPr>
              <a:t>[4][4]; </a:t>
            </a:r>
            <a:r>
              <a:rPr lang="en-US" sz="3900" dirty="0">
                <a:latin typeface="Calibri" panose="020F0502020204030204" pitchFamily="34" charset="0"/>
                <a:cs typeface="Calibri" panose="020F0502020204030204" pitchFamily="34" charset="0"/>
              </a:rPr>
              <a:t>// Creates a 4x4 array </a:t>
            </a: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buNone/>
            </a:pPr>
            <a:r>
              <a:rPr lang="en-US" sz="3200" b="1" dirty="0">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	</a:t>
            </a: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p:txBody>
      </p:sp>
      <p:pic>
        <p:nvPicPr>
          <p:cNvPr id="4" name="Picture 3" descr="A grid of red and white text&#10;&#10;Description automatically generated">
            <a:extLst>
              <a:ext uri="{FF2B5EF4-FFF2-40B4-BE49-F238E27FC236}">
                <a16:creationId xmlns:a16="http://schemas.microsoft.com/office/drawing/2014/main" id="{952E075F-4F9A-42DC-AE96-47878E7B2837}"/>
              </a:ext>
            </a:extLst>
          </p:cNvPr>
          <p:cNvPicPr>
            <a:picLocks noChangeAspect="1"/>
          </p:cNvPicPr>
          <p:nvPr/>
        </p:nvPicPr>
        <p:blipFill>
          <a:blip r:embed="rId3"/>
          <a:stretch>
            <a:fillRect/>
          </a:stretch>
        </p:blipFill>
        <p:spPr>
          <a:xfrm>
            <a:off x="2277235" y="2154529"/>
            <a:ext cx="6240502" cy="3939041"/>
          </a:xfrm>
          <a:prstGeom prst="rect">
            <a:avLst/>
          </a:prstGeom>
        </p:spPr>
      </p:pic>
    </p:spTree>
    <p:extLst>
      <p:ext uri="{BB962C8B-B14F-4D97-AF65-F5344CB8AC3E}">
        <p14:creationId xmlns:p14="http://schemas.microsoft.com/office/powerpoint/2010/main" val="2608302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ctr">
              <a:buNone/>
            </a:pPr>
            <a:r>
              <a:rPr lang="en-US" sz="4200" b="1" dirty="0">
                <a:latin typeface="Calibri" panose="020F0502020204030204" pitchFamily="34" charset="0"/>
                <a:cs typeface="Calibri" panose="020F0502020204030204" pitchFamily="34" charset="0"/>
              </a:rPr>
              <a:t>2-DIMENSIONAL ARRAY &amp; VECTOR DECLARATION</a:t>
            </a:r>
          </a:p>
          <a:p>
            <a:pPr marL="0" indent="0">
              <a:buNone/>
            </a:pPr>
            <a:r>
              <a:rPr lang="en-US" sz="4200" b="1" dirty="0">
                <a:latin typeface="Calibri" panose="020F0502020204030204" pitchFamily="34" charset="0"/>
                <a:cs typeface="Calibri" panose="020F0502020204030204" pitchFamily="34" charset="0"/>
              </a:rPr>
              <a:t>		</a:t>
            </a:r>
            <a:r>
              <a:rPr lang="en-US" sz="4200" dirty="0">
                <a:solidFill>
                  <a:srgbClr val="FF0000"/>
                </a:solidFill>
                <a:latin typeface="Calibri" panose="020F0502020204030204" pitchFamily="34" charset="0"/>
                <a:cs typeface="Calibri" panose="020F0502020204030204" pitchFamily="34" charset="0"/>
              </a:rPr>
              <a:t>int rows = 3, cols = 4;</a:t>
            </a:r>
            <a:endParaRPr lang="en-US" sz="4200" b="1" dirty="0">
              <a:solidFill>
                <a:srgbClr val="FF0000"/>
              </a:solidFill>
              <a:latin typeface="Calibri" panose="020F0502020204030204" pitchFamily="34" charset="0"/>
              <a:cs typeface="Calibri" panose="020F0502020204030204" pitchFamily="34" charset="0"/>
            </a:endParaRPr>
          </a:p>
          <a:p>
            <a:pPr marL="0" indent="0">
              <a:buNone/>
            </a:pPr>
            <a:r>
              <a:rPr lang="en-US" sz="4200" b="1" dirty="0">
                <a:solidFill>
                  <a:srgbClr val="FF0000"/>
                </a:solidFill>
                <a:latin typeface="Calibri" panose="020F0502020204030204" pitchFamily="34" charset="0"/>
                <a:cs typeface="Calibri" panose="020F0502020204030204" pitchFamily="34" charset="0"/>
              </a:rPr>
              <a:t>		</a:t>
            </a:r>
            <a:r>
              <a:rPr lang="en-US" sz="3900" dirty="0">
                <a:solidFill>
                  <a:srgbClr val="FF0000"/>
                </a:solidFill>
                <a:latin typeface="Calibri" panose="020F0502020204030204" pitchFamily="34" charset="0"/>
                <a:cs typeface="Calibri" panose="020F0502020204030204" pitchFamily="34" charset="0"/>
              </a:rPr>
              <a:t>int </a:t>
            </a:r>
            <a:r>
              <a:rPr lang="en-US" sz="3900" dirty="0" err="1">
                <a:solidFill>
                  <a:srgbClr val="FF0000"/>
                </a:solidFill>
                <a:latin typeface="Calibri" panose="020F0502020204030204" pitchFamily="34" charset="0"/>
                <a:cs typeface="Calibri" panose="020F0502020204030204" pitchFamily="34" charset="0"/>
              </a:rPr>
              <a:t>myArr</a:t>
            </a:r>
            <a:r>
              <a:rPr lang="en-US" sz="3900" dirty="0">
                <a:solidFill>
                  <a:srgbClr val="FF0000"/>
                </a:solidFill>
                <a:latin typeface="Calibri" panose="020F0502020204030204" pitchFamily="34" charset="0"/>
                <a:cs typeface="Calibri" panose="020F0502020204030204" pitchFamily="34" charset="0"/>
              </a:rPr>
              <a:t>[rows][cols] = {</a:t>
            </a:r>
          </a:p>
          <a:p>
            <a:pPr marL="0" indent="0">
              <a:buNone/>
            </a:pPr>
            <a:r>
              <a:rPr lang="en-US" sz="3900" dirty="0">
                <a:solidFill>
                  <a:srgbClr val="FF0000"/>
                </a:solidFill>
                <a:latin typeface="Calibri" panose="020F0502020204030204" pitchFamily="34" charset="0"/>
                <a:cs typeface="Calibri" panose="020F0502020204030204" pitchFamily="34" charset="0"/>
              </a:rPr>
              <a:t>			{1, 2, 3, 4},</a:t>
            </a:r>
          </a:p>
          <a:p>
            <a:pPr marL="0" indent="0">
              <a:buNone/>
            </a:pPr>
            <a:r>
              <a:rPr lang="en-US" sz="3900" dirty="0">
                <a:solidFill>
                  <a:srgbClr val="FF0000"/>
                </a:solidFill>
                <a:latin typeface="Calibri" panose="020F0502020204030204" pitchFamily="34" charset="0"/>
                <a:cs typeface="Calibri" panose="020F0502020204030204" pitchFamily="34" charset="0"/>
              </a:rPr>
              <a:t>			{5, 6, 7, 8},</a:t>
            </a:r>
          </a:p>
          <a:p>
            <a:pPr marL="0" indent="0">
              <a:buNone/>
            </a:pPr>
            <a:r>
              <a:rPr lang="en-US" sz="3900" dirty="0">
                <a:solidFill>
                  <a:srgbClr val="FF0000"/>
                </a:solidFill>
                <a:latin typeface="Calibri" panose="020F0502020204030204" pitchFamily="34" charset="0"/>
                <a:cs typeface="Calibri" panose="020F0502020204030204" pitchFamily="34" charset="0"/>
              </a:rPr>
              <a:t>			{9, 10, 11, 12}</a:t>
            </a:r>
          </a:p>
          <a:p>
            <a:pPr marL="0" indent="0">
              <a:buNone/>
            </a:pPr>
            <a:r>
              <a:rPr lang="en-US" sz="3900" dirty="0">
                <a:solidFill>
                  <a:srgbClr val="FF0000"/>
                </a:solidFill>
                <a:latin typeface="Calibri" panose="020F0502020204030204" pitchFamily="34" charset="0"/>
                <a:cs typeface="Calibri" panose="020F0502020204030204" pitchFamily="34" charset="0"/>
              </a:rPr>
              <a:t>		};</a:t>
            </a:r>
          </a:p>
          <a:p>
            <a:pPr marL="0" indent="0">
              <a:buNone/>
            </a:pPr>
            <a:r>
              <a:rPr lang="en-US" sz="3900" dirty="0">
                <a:solidFill>
                  <a:srgbClr val="FF0000"/>
                </a:solidFill>
                <a:latin typeface="Calibri" panose="020F0502020204030204" pitchFamily="34" charset="0"/>
                <a:cs typeface="Calibri" panose="020F0502020204030204" pitchFamily="34" charset="0"/>
              </a:rPr>
              <a:t>		std::vector&lt;std::vector&lt;int&gt;&gt; </a:t>
            </a:r>
            <a:r>
              <a:rPr lang="en-US" sz="3900" dirty="0" err="1">
                <a:solidFill>
                  <a:srgbClr val="FF0000"/>
                </a:solidFill>
                <a:latin typeface="Calibri" panose="020F0502020204030204" pitchFamily="34" charset="0"/>
                <a:cs typeface="Calibri" panose="020F0502020204030204" pitchFamily="34" charset="0"/>
              </a:rPr>
              <a:t>myVec</a:t>
            </a:r>
            <a:r>
              <a:rPr lang="en-US" sz="3900" dirty="0">
                <a:solidFill>
                  <a:srgbClr val="FF0000"/>
                </a:solidFill>
                <a:latin typeface="Calibri" panose="020F0502020204030204" pitchFamily="34" charset="0"/>
                <a:cs typeface="Calibri" panose="020F0502020204030204" pitchFamily="34" charset="0"/>
              </a:rPr>
              <a:t> = {</a:t>
            </a:r>
          </a:p>
          <a:p>
            <a:pPr marL="0" indent="0">
              <a:buNone/>
            </a:pPr>
            <a:r>
              <a:rPr lang="en-US" sz="3900" dirty="0">
                <a:solidFill>
                  <a:srgbClr val="FF0000"/>
                </a:solidFill>
                <a:latin typeface="Calibri" panose="020F0502020204030204" pitchFamily="34" charset="0"/>
                <a:cs typeface="Calibri" panose="020F0502020204030204" pitchFamily="34" charset="0"/>
              </a:rPr>
              <a:t>			{1, 2, 3}, {4, 5, 6}, {7, 8, 9}</a:t>
            </a:r>
          </a:p>
          <a:p>
            <a:pPr marL="0" indent="0">
              <a:buNone/>
            </a:pPr>
            <a:r>
              <a:rPr lang="en-US" sz="3900" dirty="0">
                <a:solidFill>
                  <a:srgbClr val="FF0000"/>
                </a:solidFill>
                <a:latin typeface="Calibri" panose="020F0502020204030204" pitchFamily="34" charset="0"/>
                <a:cs typeface="Calibri" panose="020F0502020204030204" pitchFamily="34" charset="0"/>
              </a:rPr>
              <a:t>		};</a:t>
            </a:r>
            <a:endParaRPr lang="en-US" sz="3900" dirty="0">
              <a:latin typeface="Calibri" panose="020F0502020204030204" pitchFamily="34" charset="0"/>
              <a:cs typeface="Calibri" panose="020F0502020204030204" pitchFamily="34" charset="0"/>
            </a:endParaRPr>
          </a:p>
          <a:p>
            <a:pPr marL="0" indent="0">
              <a:buNone/>
            </a:pPr>
            <a:endParaRPr lang="en-US" sz="3900"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buNone/>
            </a:pPr>
            <a:r>
              <a:rPr lang="en-US" sz="3200" b="1" dirty="0">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	</a:t>
            </a: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2641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buNone/>
            </a:pPr>
            <a:r>
              <a:rPr lang="en-US" sz="4200" b="1" dirty="0">
                <a:latin typeface="Calibri" panose="020F0502020204030204" pitchFamily="34" charset="0"/>
                <a:cs typeface="Calibri" panose="020F0502020204030204" pitchFamily="34" charset="0"/>
              </a:rPr>
              <a:t>		</a:t>
            </a:r>
          </a:p>
          <a:p>
            <a:pPr marL="0" indent="0">
              <a:buNone/>
            </a:pPr>
            <a:r>
              <a:rPr lang="en-US" sz="4200" b="1" dirty="0">
                <a:solidFill>
                  <a:srgbClr val="FF0000"/>
                </a:solidFill>
                <a:latin typeface="Calibri" panose="020F0502020204030204" pitchFamily="34" charset="0"/>
                <a:cs typeface="Calibri" panose="020F0502020204030204" pitchFamily="34" charset="0"/>
              </a:rPr>
              <a:t>		</a:t>
            </a:r>
            <a:r>
              <a:rPr lang="en-US" sz="4200" dirty="0">
                <a:solidFill>
                  <a:srgbClr val="FF0000"/>
                </a:solidFill>
                <a:latin typeface="Calibri" panose="020F0502020204030204" pitchFamily="34" charset="0"/>
                <a:cs typeface="Calibri" panose="020F0502020204030204" pitchFamily="34" charset="0"/>
              </a:rPr>
              <a:t>int rows = 3, cols = 4;</a:t>
            </a:r>
            <a:endParaRPr lang="en-US" sz="4200" b="1" dirty="0">
              <a:solidFill>
                <a:srgbClr val="FF0000"/>
              </a:solidFill>
              <a:latin typeface="Calibri" panose="020F0502020204030204" pitchFamily="34" charset="0"/>
              <a:cs typeface="Calibri" panose="020F0502020204030204" pitchFamily="34" charset="0"/>
            </a:endParaRPr>
          </a:p>
          <a:p>
            <a:pPr marL="0" indent="0">
              <a:buNone/>
            </a:pPr>
            <a:r>
              <a:rPr lang="en-US" sz="4200" b="1" dirty="0">
                <a:solidFill>
                  <a:srgbClr val="FF0000"/>
                </a:solidFill>
                <a:latin typeface="Calibri" panose="020F0502020204030204" pitchFamily="34" charset="0"/>
                <a:cs typeface="Calibri" panose="020F0502020204030204" pitchFamily="34" charset="0"/>
              </a:rPr>
              <a:t>		</a:t>
            </a:r>
            <a:r>
              <a:rPr lang="en-US" sz="3900" dirty="0">
                <a:solidFill>
                  <a:srgbClr val="FF0000"/>
                </a:solidFill>
                <a:latin typeface="Calibri" panose="020F0502020204030204" pitchFamily="34" charset="0"/>
                <a:cs typeface="Calibri" panose="020F0502020204030204" pitchFamily="34" charset="0"/>
              </a:rPr>
              <a:t>int </a:t>
            </a:r>
            <a:r>
              <a:rPr lang="en-US" sz="3900" dirty="0" err="1">
                <a:solidFill>
                  <a:srgbClr val="FF0000"/>
                </a:solidFill>
                <a:latin typeface="Calibri" panose="020F0502020204030204" pitchFamily="34" charset="0"/>
                <a:cs typeface="Calibri" panose="020F0502020204030204" pitchFamily="34" charset="0"/>
              </a:rPr>
              <a:t>myArr</a:t>
            </a:r>
            <a:r>
              <a:rPr lang="en-US" sz="3900" dirty="0">
                <a:solidFill>
                  <a:srgbClr val="FF0000"/>
                </a:solidFill>
                <a:latin typeface="Calibri" panose="020F0502020204030204" pitchFamily="34" charset="0"/>
                <a:cs typeface="Calibri" panose="020F0502020204030204" pitchFamily="34" charset="0"/>
              </a:rPr>
              <a:t>[rows][cols];</a:t>
            </a:r>
          </a:p>
          <a:p>
            <a:pPr marL="0" indent="0">
              <a:buNone/>
            </a:pPr>
            <a:r>
              <a:rPr lang="en-US" sz="3900" dirty="0">
                <a:solidFill>
                  <a:srgbClr val="FF0000"/>
                </a:solidFill>
                <a:latin typeface="Calibri" panose="020F0502020204030204" pitchFamily="34" charset="0"/>
                <a:cs typeface="Calibri" panose="020F0502020204030204" pitchFamily="34" charset="0"/>
              </a:rPr>
              <a:t>		for(int </a:t>
            </a:r>
            <a:r>
              <a:rPr lang="en-US" sz="3900" dirty="0" err="1">
                <a:solidFill>
                  <a:srgbClr val="FF0000"/>
                </a:solidFill>
                <a:latin typeface="Calibri" panose="020F0502020204030204" pitchFamily="34" charset="0"/>
                <a:cs typeface="Calibri" panose="020F0502020204030204" pitchFamily="34" charset="0"/>
              </a:rPr>
              <a:t>i</a:t>
            </a:r>
            <a:r>
              <a:rPr lang="en-US" sz="3900" dirty="0">
                <a:solidFill>
                  <a:srgbClr val="FF0000"/>
                </a:solidFill>
                <a:latin typeface="Calibri" panose="020F0502020204030204" pitchFamily="34" charset="0"/>
                <a:cs typeface="Calibri" panose="020F0502020204030204" pitchFamily="34" charset="0"/>
              </a:rPr>
              <a:t> = 0; </a:t>
            </a:r>
            <a:r>
              <a:rPr lang="en-US" sz="3900" dirty="0" err="1">
                <a:solidFill>
                  <a:srgbClr val="FF0000"/>
                </a:solidFill>
                <a:latin typeface="Calibri" panose="020F0502020204030204" pitchFamily="34" charset="0"/>
                <a:cs typeface="Calibri" panose="020F0502020204030204" pitchFamily="34" charset="0"/>
              </a:rPr>
              <a:t>i</a:t>
            </a:r>
            <a:r>
              <a:rPr lang="en-US" sz="3900" dirty="0">
                <a:solidFill>
                  <a:srgbClr val="FF0000"/>
                </a:solidFill>
                <a:latin typeface="Calibri" panose="020F0502020204030204" pitchFamily="34" charset="0"/>
                <a:cs typeface="Calibri" panose="020F0502020204030204" pitchFamily="34" charset="0"/>
              </a:rPr>
              <a:t> &lt; rows; </a:t>
            </a:r>
            <a:r>
              <a:rPr lang="en-US" sz="3900" dirty="0" err="1">
                <a:solidFill>
                  <a:srgbClr val="FF0000"/>
                </a:solidFill>
                <a:latin typeface="Calibri" panose="020F0502020204030204" pitchFamily="34" charset="0"/>
                <a:cs typeface="Calibri" panose="020F0502020204030204" pitchFamily="34" charset="0"/>
              </a:rPr>
              <a:t>i</a:t>
            </a:r>
            <a:r>
              <a:rPr lang="en-US" sz="3900" dirty="0">
                <a:solidFill>
                  <a:srgbClr val="FF0000"/>
                </a:solidFill>
                <a:latin typeface="Calibri" panose="020F0502020204030204" pitchFamily="34" charset="0"/>
                <a:cs typeface="Calibri" panose="020F0502020204030204" pitchFamily="34" charset="0"/>
              </a:rPr>
              <a:t>++) {</a:t>
            </a:r>
          </a:p>
          <a:p>
            <a:pPr marL="0" indent="0">
              <a:buNone/>
            </a:pPr>
            <a:r>
              <a:rPr lang="en-US" sz="3900" dirty="0">
                <a:solidFill>
                  <a:srgbClr val="FF0000"/>
                </a:solidFill>
                <a:latin typeface="Calibri" panose="020F0502020204030204" pitchFamily="34" charset="0"/>
                <a:cs typeface="Calibri" panose="020F0502020204030204" pitchFamily="34" charset="0"/>
              </a:rPr>
              <a:t>			for(int j = 0; j &lt; cols; </a:t>
            </a:r>
            <a:r>
              <a:rPr lang="en-US" sz="3900" dirty="0" err="1">
                <a:solidFill>
                  <a:srgbClr val="FF0000"/>
                </a:solidFill>
                <a:latin typeface="Calibri" panose="020F0502020204030204" pitchFamily="34" charset="0"/>
                <a:cs typeface="Calibri" panose="020F0502020204030204" pitchFamily="34" charset="0"/>
              </a:rPr>
              <a:t>j++</a:t>
            </a:r>
            <a:r>
              <a:rPr lang="en-US" sz="3900" dirty="0">
                <a:solidFill>
                  <a:srgbClr val="FF0000"/>
                </a:solidFill>
                <a:latin typeface="Calibri" panose="020F0502020204030204" pitchFamily="34" charset="0"/>
                <a:cs typeface="Calibri" panose="020F0502020204030204" pitchFamily="34" charset="0"/>
              </a:rPr>
              <a:t>) {</a:t>
            </a:r>
          </a:p>
          <a:p>
            <a:pPr marL="0" indent="0">
              <a:buNone/>
            </a:pPr>
            <a:r>
              <a:rPr lang="en-US" sz="3900" dirty="0">
                <a:solidFill>
                  <a:srgbClr val="FF0000"/>
                </a:solidFill>
                <a:latin typeface="Calibri" panose="020F0502020204030204" pitchFamily="34" charset="0"/>
                <a:cs typeface="Calibri" panose="020F0502020204030204" pitchFamily="34" charset="0"/>
              </a:rPr>
              <a:t>				std::</a:t>
            </a:r>
            <a:r>
              <a:rPr lang="en-US" sz="3900" dirty="0" err="1">
                <a:solidFill>
                  <a:srgbClr val="FF0000"/>
                </a:solidFill>
                <a:latin typeface="Calibri" panose="020F0502020204030204" pitchFamily="34" charset="0"/>
                <a:cs typeface="Calibri" panose="020F0502020204030204" pitchFamily="34" charset="0"/>
              </a:rPr>
              <a:t>cin</a:t>
            </a:r>
            <a:r>
              <a:rPr lang="en-US" sz="3900" dirty="0">
                <a:solidFill>
                  <a:srgbClr val="FF0000"/>
                </a:solidFill>
                <a:latin typeface="Calibri" panose="020F0502020204030204" pitchFamily="34" charset="0"/>
                <a:cs typeface="Calibri" panose="020F0502020204030204" pitchFamily="34" charset="0"/>
              </a:rPr>
              <a:t> &gt;&gt; </a:t>
            </a:r>
            <a:r>
              <a:rPr lang="en-US" sz="3900" dirty="0" err="1">
                <a:solidFill>
                  <a:srgbClr val="FF0000"/>
                </a:solidFill>
                <a:latin typeface="Calibri" panose="020F0502020204030204" pitchFamily="34" charset="0"/>
                <a:cs typeface="Calibri" panose="020F0502020204030204" pitchFamily="34" charset="0"/>
              </a:rPr>
              <a:t>myArr</a:t>
            </a:r>
            <a:r>
              <a:rPr lang="en-US" sz="3900" dirty="0">
                <a:solidFill>
                  <a:srgbClr val="FF0000"/>
                </a:solidFill>
                <a:latin typeface="Calibri" panose="020F0502020204030204" pitchFamily="34" charset="0"/>
                <a:cs typeface="Calibri" panose="020F0502020204030204" pitchFamily="34" charset="0"/>
              </a:rPr>
              <a:t>[</a:t>
            </a:r>
            <a:r>
              <a:rPr lang="en-US" sz="3900" dirty="0" err="1">
                <a:solidFill>
                  <a:srgbClr val="FF0000"/>
                </a:solidFill>
                <a:latin typeface="Calibri" panose="020F0502020204030204" pitchFamily="34" charset="0"/>
                <a:cs typeface="Calibri" panose="020F0502020204030204" pitchFamily="34" charset="0"/>
              </a:rPr>
              <a:t>i</a:t>
            </a:r>
            <a:r>
              <a:rPr lang="en-US" sz="3900" dirty="0">
                <a:solidFill>
                  <a:srgbClr val="FF0000"/>
                </a:solidFill>
                <a:latin typeface="Calibri" panose="020F0502020204030204" pitchFamily="34" charset="0"/>
                <a:cs typeface="Calibri" panose="020F0502020204030204" pitchFamily="34" charset="0"/>
              </a:rPr>
              <a:t>][j];</a:t>
            </a:r>
          </a:p>
          <a:p>
            <a:pPr marL="0" indent="0">
              <a:buNone/>
            </a:pPr>
            <a:r>
              <a:rPr lang="en-US" sz="3900" dirty="0">
                <a:solidFill>
                  <a:srgbClr val="FF0000"/>
                </a:solidFill>
                <a:latin typeface="Calibri" panose="020F0502020204030204" pitchFamily="34" charset="0"/>
                <a:cs typeface="Calibri" panose="020F0502020204030204" pitchFamily="34" charset="0"/>
              </a:rPr>
              <a:t>			}</a:t>
            </a:r>
          </a:p>
          <a:p>
            <a:pPr marL="0" indent="0">
              <a:buNone/>
            </a:pPr>
            <a:r>
              <a:rPr lang="en-US" sz="3900" dirty="0">
                <a:solidFill>
                  <a:srgbClr val="FF0000"/>
                </a:solidFill>
                <a:latin typeface="Calibri" panose="020F0502020204030204" pitchFamily="34" charset="0"/>
                <a:cs typeface="Calibri" panose="020F0502020204030204" pitchFamily="34" charset="0"/>
              </a:rPr>
              <a:t>		}</a:t>
            </a:r>
          </a:p>
          <a:p>
            <a:pPr marL="0" indent="0">
              <a:buNone/>
            </a:pPr>
            <a:endParaRPr lang="en-US" sz="3900"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buNone/>
            </a:pPr>
            <a:r>
              <a:rPr lang="en-US" sz="3200" b="1" dirty="0">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	</a:t>
            </a: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6040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buNone/>
            </a:pPr>
            <a:r>
              <a:rPr lang="en-US" sz="4200" b="1" dirty="0">
                <a:latin typeface="Calibri" panose="020F0502020204030204" pitchFamily="34" charset="0"/>
                <a:cs typeface="Calibri" panose="020F0502020204030204" pitchFamily="34" charset="0"/>
              </a:rPr>
              <a:t>	</a:t>
            </a:r>
            <a:r>
              <a:rPr lang="en-US" sz="4400" dirty="0">
                <a:solidFill>
                  <a:srgbClr val="FF0000"/>
                </a:solidFill>
                <a:latin typeface="Calibri" panose="020F0502020204030204" pitchFamily="34" charset="0"/>
                <a:cs typeface="Calibri" panose="020F0502020204030204" pitchFamily="34" charset="0"/>
              </a:rPr>
              <a:t>std::vector&lt;std::vector&lt;int&gt;&gt; </a:t>
            </a:r>
            <a:r>
              <a:rPr lang="en-US" sz="4400" dirty="0" err="1">
                <a:solidFill>
                  <a:srgbClr val="FF0000"/>
                </a:solidFill>
                <a:latin typeface="Calibri" panose="020F0502020204030204" pitchFamily="34" charset="0"/>
                <a:cs typeface="Calibri" panose="020F0502020204030204" pitchFamily="34" charset="0"/>
              </a:rPr>
              <a:t>myVec</a:t>
            </a:r>
            <a:r>
              <a:rPr lang="en-US" sz="4400" dirty="0">
                <a:solidFill>
                  <a:srgbClr val="FF0000"/>
                </a:solidFill>
                <a:latin typeface="Calibri" panose="020F0502020204030204" pitchFamily="34" charset="0"/>
                <a:cs typeface="Calibri" panose="020F0502020204030204" pitchFamily="34" charset="0"/>
              </a:rPr>
              <a:t> = {</a:t>
            </a:r>
          </a:p>
          <a:p>
            <a:pPr marL="0" indent="0">
              <a:buNone/>
            </a:pPr>
            <a:r>
              <a:rPr lang="en-US" sz="4400" dirty="0">
                <a:solidFill>
                  <a:srgbClr val="FF0000"/>
                </a:solidFill>
                <a:latin typeface="Calibri" panose="020F0502020204030204" pitchFamily="34" charset="0"/>
                <a:cs typeface="Calibri" panose="020F0502020204030204" pitchFamily="34" charset="0"/>
              </a:rPr>
              <a:t>			{1, 2, 3, 4}, {5, 6, 7, 8}, {9, 10, 11, 12}</a:t>
            </a:r>
          </a:p>
          <a:p>
            <a:pPr marL="0" indent="0">
              <a:buNone/>
            </a:pPr>
            <a:r>
              <a:rPr lang="en-US" sz="4400" dirty="0">
                <a:solidFill>
                  <a:srgbClr val="FF0000"/>
                </a:solidFill>
                <a:latin typeface="Calibri" panose="020F0502020204030204" pitchFamily="34" charset="0"/>
                <a:cs typeface="Calibri" panose="020F0502020204030204" pitchFamily="34" charset="0"/>
              </a:rPr>
              <a:t>	};</a:t>
            </a:r>
            <a:endParaRPr lang="en-US" sz="3900" dirty="0">
              <a:solidFill>
                <a:srgbClr val="FF0000"/>
              </a:solidFill>
              <a:latin typeface="Calibri" panose="020F0502020204030204" pitchFamily="34" charset="0"/>
              <a:cs typeface="Calibri" panose="020F0502020204030204" pitchFamily="34" charset="0"/>
            </a:endParaRPr>
          </a:p>
          <a:p>
            <a:pPr marL="0" indent="0">
              <a:buNone/>
            </a:pPr>
            <a:r>
              <a:rPr lang="en-US" sz="3900" dirty="0">
                <a:solidFill>
                  <a:srgbClr val="FF0000"/>
                </a:solidFill>
                <a:latin typeface="Calibri" panose="020F0502020204030204" pitchFamily="34" charset="0"/>
                <a:cs typeface="Calibri" panose="020F0502020204030204" pitchFamily="34" charset="0"/>
              </a:rPr>
              <a:t>		for(int </a:t>
            </a:r>
            <a:r>
              <a:rPr lang="en-US" sz="3900" dirty="0" err="1">
                <a:solidFill>
                  <a:srgbClr val="FF0000"/>
                </a:solidFill>
                <a:latin typeface="Calibri" panose="020F0502020204030204" pitchFamily="34" charset="0"/>
                <a:cs typeface="Calibri" panose="020F0502020204030204" pitchFamily="34" charset="0"/>
              </a:rPr>
              <a:t>i</a:t>
            </a:r>
            <a:r>
              <a:rPr lang="en-US" sz="3900" dirty="0">
                <a:solidFill>
                  <a:srgbClr val="FF0000"/>
                </a:solidFill>
                <a:latin typeface="Calibri" panose="020F0502020204030204" pitchFamily="34" charset="0"/>
                <a:cs typeface="Calibri" panose="020F0502020204030204" pitchFamily="34" charset="0"/>
              </a:rPr>
              <a:t> = 0; </a:t>
            </a:r>
            <a:r>
              <a:rPr lang="en-US" sz="3900" dirty="0" err="1">
                <a:solidFill>
                  <a:srgbClr val="FF0000"/>
                </a:solidFill>
                <a:latin typeface="Calibri" panose="020F0502020204030204" pitchFamily="34" charset="0"/>
                <a:cs typeface="Calibri" panose="020F0502020204030204" pitchFamily="34" charset="0"/>
              </a:rPr>
              <a:t>i</a:t>
            </a:r>
            <a:r>
              <a:rPr lang="en-US" sz="3900" dirty="0">
                <a:solidFill>
                  <a:srgbClr val="FF0000"/>
                </a:solidFill>
                <a:latin typeface="Calibri" panose="020F0502020204030204" pitchFamily="34" charset="0"/>
                <a:cs typeface="Calibri" panose="020F0502020204030204" pitchFamily="34" charset="0"/>
              </a:rPr>
              <a:t> &lt; _____; </a:t>
            </a:r>
            <a:r>
              <a:rPr lang="en-US" sz="3900" dirty="0" err="1">
                <a:solidFill>
                  <a:srgbClr val="FF0000"/>
                </a:solidFill>
                <a:latin typeface="Calibri" panose="020F0502020204030204" pitchFamily="34" charset="0"/>
                <a:cs typeface="Calibri" panose="020F0502020204030204" pitchFamily="34" charset="0"/>
              </a:rPr>
              <a:t>i</a:t>
            </a:r>
            <a:r>
              <a:rPr lang="en-US" sz="3900" dirty="0">
                <a:solidFill>
                  <a:srgbClr val="FF0000"/>
                </a:solidFill>
                <a:latin typeface="Calibri" panose="020F0502020204030204" pitchFamily="34" charset="0"/>
                <a:cs typeface="Calibri" panose="020F0502020204030204" pitchFamily="34" charset="0"/>
              </a:rPr>
              <a:t>++) {</a:t>
            </a:r>
          </a:p>
          <a:p>
            <a:pPr marL="0" indent="0">
              <a:buNone/>
            </a:pPr>
            <a:r>
              <a:rPr lang="en-US" sz="3900" dirty="0">
                <a:solidFill>
                  <a:srgbClr val="FF0000"/>
                </a:solidFill>
                <a:latin typeface="Calibri" panose="020F0502020204030204" pitchFamily="34" charset="0"/>
                <a:cs typeface="Calibri" panose="020F0502020204030204" pitchFamily="34" charset="0"/>
              </a:rPr>
              <a:t>			for(int j = 0; j &lt; _____; </a:t>
            </a:r>
            <a:r>
              <a:rPr lang="en-US" sz="3900" dirty="0" err="1">
                <a:solidFill>
                  <a:srgbClr val="FF0000"/>
                </a:solidFill>
                <a:latin typeface="Calibri" panose="020F0502020204030204" pitchFamily="34" charset="0"/>
                <a:cs typeface="Calibri" panose="020F0502020204030204" pitchFamily="34" charset="0"/>
              </a:rPr>
              <a:t>j++</a:t>
            </a:r>
            <a:r>
              <a:rPr lang="en-US" sz="3900" dirty="0">
                <a:solidFill>
                  <a:srgbClr val="FF0000"/>
                </a:solidFill>
                <a:latin typeface="Calibri" panose="020F0502020204030204" pitchFamily="34" charset="0"/>
                <a:cs typeface="Calibri" panose="020F0502020204030204" pitchFamily="34" charset="0"/>
              </a:rPr>
              <a:t>) {</a:t>
            </a:r>
          </a:p>
          <a:p>
            <a:pPr marL="0" indent="0">
              <a:buNone/>
            </a:pPr>
            <a:r>
              <a:rPr lang="en-US" sz="3900" dirty="0">
                <a:solidFill>
                  <a:srgbClr val="FF0000"/>
                </a:solidFill>
                <a:latin typeface="Calibri" panose="020F0502020204030204" pitchFamily="34" charset="0"/>
                <a:cs typeface="Calibri" panose="020F0502020204030204" pitchFamily="34" charset="0"/>
              </a:rPr>
              <a:t>				std::</a:t>
            </a:r>
            <a:r>
              <a:rPr lang="en-US" sz="3900" dirty="0" err="1">
                <a:solidFill>
                  <a:srgbClr val="FF0000"/>
                </a:solidFill>
                <a:latin typeface="Calibri" panose="020F0502020204030204" pitchFamily="34" charset="0"/>
                <a:cs typeface="Calibri" panose="020F0502020204030204" pitchFamily="34" charset="0"/>
              </a:rPr>
              <a:t>cout</a:t>
            </a:r>
            <a:r>
              <a:rPr lang="en-US" sz="3900" dirty="0">
                <a:solidFill>
                  <a:srgbClr val="FF0000"/>
                </a:solidFill>
                <a:latin typeface="Calibri" panose="020F0502020204030204" pitchFamily="34" charset="0"/>
                <a:cs typeface="Calibri" panose="020F0502020204030204" pitchFamily="34" charset="0"/>
              </a:rPr>
              <a:t> &lt;&lt; </a:t>
            </a:r>
            <a:r>
              <a:rPr lang="en-US" sz="3900" dirty="0" err="1">
                <a:solidFill>
                  <a:srgbClr val="FF0000"/>
                </a:solidFill>
                <a:latin typeface="Calibri" panose="020F0502020204030204" pitchFamily="34" charset="0"/>
                <a:cs typeface="Calibri" panose="020F0502020204030204" pitchFamily="34" charset="0"/>
              </a:rPr>
              <a:t>myArr</a:t>
            </a:r>
            <a:r>
              <a:rPr lang="en-US" sz="3900" dirty="0">
                <a:solidFill>
                  <a:srgbClr val="FF0000"/>
                </a:solidFill>
                <a:latin typeface="Calibri" panose="020F0502020204030204" pitchFamily="34" charset="0"/>
                <a:cs typeface="Calibri" panose="020F0502020204030204" pitchFamily="34" charset="0"/>
              </a:rPr>
              <a:t>[</a:t>
            </a:r>
            <a:r>
              <a:rPr lang="en-US" sz="3900" dirty="0" err="1">
                <a:solidFill>
                  <a:srgbClr val="FF0000"/>
                </a:solidFill>
                <a:latin typeface="Calibri" panose="020F0502020204030204" pitchFamily="34" charset="0"/>
                <a:cs typeface="Calibri" panose="020F0502020204030204" pitchFamily="34" charset="0"/>
              </a:rPr>
              <a:t>i</a:t>
            </a:r>
            <a:r>
              <a:rPr lang="en-US" sz="3900" dirty="0">
                <a:solidFill>
                  <a:srgbClr val="FF0000"/>
                </a:solidFill>
                <a:latin typeface="Calibri" panose="020F0502020204030204" pitchFamily="34" charset="0"/>
                <a:cs typeface="Calibri" panose="020F0502020204030204" pitchFamily="34" charset="0"/>
              </a:rPr>
              <a:t>][j];</a:t>
            </a:r>
          </a:p>
          <a:p>
            <a:pPr marL="0" indent="0">
              <a:buNone/>
            </a:pPr>
            <a:r>
              <a:rPr lang="en-US" sz="3900" dirty="0">
                <a:solidFill>
                  <a:srgbClr val="FF0000"/>
                </a:solidFill>
                <a:latin typeface="Calibri" panose="020F0502020204030204" pitchFamily="34" charset="0"/>
                <a:cs typeface="Calibri" panose="020F0502020204030204" pitchFamily="34" charset="0"/>
              </a:rPr>
              <a:t>			}</a:t>
            </a:r>
          </a:p>
          <a:p>
            <a:pPr marL="0" indent="0">
              <a:buNone/>
            </a:pPr>
            <a:r>
              <a:rPr lang="en-US" sz="3900" dirty="0">
                <a:solidFill>
                  <a:srgbClr val="FF0000"/>
                </a:solidFill>
                <a:latin typeface="Calibri" panose="020F0502020204030204" pitchFamily="34" charset="0"/>
                <a:cs typeface="Calibri" panose="020F0502020204030204" pitchFamily="34" charset="0"/>
              </a:rPr>
              <a:t>			std::</a:t>
            </a:r>
            <a:r>
              <a:rPr lang="en-US" sz="3900" dirty="0" err="1">
                <a:solidFill>
                  <a:srgbClr val="FF0000"/>
                </a:solidFill>
                <a:latin typeface="Calibri" panose="020F0502020204030204" pitchFamily="34" charset="0"/>
                <a:cs typeface="Calibri" panose="020F0502020204030204" pitchFamily="34" charset="0"/>
              </a:rPr>
              <a:t>cout</a:t>
            </a:r>
            <a:r>
              <a:rPr lang="en-US" sz="3900" dirty="0">
                <a:solidFill>
                  <a:srgbClr val="FF0000"/>
                </a:solidFill>
                <a:latin typeface="Calibri" panose="020F0502020204030204" pitchFamily="34" charset="0"/>
                <a:cs typeface="Calibri" panose="020F0502020204030204" pitchFamily="34" charset="0"/>
              </a:rPr>
              <a:t> &lt;&lt; std::endl;</a:t>
            </a:r>
          </a:p>
          <a:p>
            <a:pPr marL="0" indent="0">
              <a:buNone/>
            </a:pPr>
            <a:r>
              <a:rPr lang="en-US" sz="3900" dirty="0">
                <a:solidFill>
                  <a:srgbClr val="FF0000"/>
                </a:solidFill>
                <a:latin typeface="Calibri" panose="020F0502020204030204" pitchFamily="34" charset="0"/>
                <a:cs typeface="Calibri" panose="020F0502020204030204" pitchFamily="34" charset="0"/>
              </a:rPr>
              <a:t>		}</a:t>
            </a:r>
          </a:p>
          <a:p>
            <a:pPr marL="0" indent="0">
              <a:buNone/>
            </a:pPr>
            <a:endParaRPr lang="en-US" sz="3900"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buNone/>
            </a:pPr>
            <a:r>
              <a:rPr lang="en-US" sz="3200" b="1" dirty="0">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	</a:t>
            </a: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1548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buNone/>
            </a:pPr>
            <a:r>
              <a:rPr lang="en-US" sz="4200" b="1" dirty="0">
                <a:latin typeface="Calibri" panose="020F0502020204030204" pitchFamily="34" charset="0"/>
                <a:cs typeface="Calibri" panose="020F0502020204030204" pitchFamily="34" charset="0"/>
              </a:rPr>
              <a:t>	</a:t>
            </a:r>
            <a:r>
              <a:rPr lang="en-US" sz="4400" dirty="0">
                <a:solidFill>
                  <a:srgbClr val="FF0000"/>
                </a:solidFill>
                <a:latin typeface="Calibri" panose="020F0502020204030204" pitchFamily="34" charset="0"/>
                <a:cs typeface="Calibri" panose="020F0502020204030204" pitchFamily="34" charset="0"/>
              </a:rPr>
              <a:t>std::vector&lt;std::vector&lt;int&gt;&gt; </a:t>
            </a:r>
            <a:r>
              <a:rPr lang="en-US" sz="4400" dirty="0" err="1">
                <a:solidFill>
                  <a:srgbClr val="FF0000"/>
                </a:solidFill>
                <a:latin typeface="Calibri" panose="020F0502020204030204" pitchFamily="34" charset="0"/>
                <a:cs typeface="Calibri" panose="020F0502020204030204" pitchFamily="34" charset="0"/>
              </a:rPr>
              <a:t>myVec</a:t>
            </a:r>
            <a:r>
              <a:rPr lang="en-US" sz="4400" dirty="0">
                <a:solidFill>
                  <a:srgbClr val="FF0000"/>
                </a:solidFill>
                <a:latin typeface="Calibri" panose="020F0502020204030204" pitchFamily="34" charset="0"/>
                <a:cs typeface="Calibri" panose="020F0502020204030204" pitchFamily="34" charset="0"/>
              </a:rPr>
              <a:t> = {</a:t>
            </a:r>
          </a:p>
          <a:p>
            <a:pPr marL="0" indent="0">
              <a:buNone/>
            </a:pPr>
            <a:r>
              <a:rPr lang="en-US" sz="4400" dirty="0">
                <a:solidFill>
                  <a:srgbClr val="FF0000"/>
                </a:solidFill>
                <a:latin typeface="Calibri" panose="020F0502020204030204" pitchFamily="34" charset="0"/>
                <a:cs typeface="Calibri" panose="020F0502020204030204" pitchFamily="34" charset="0"/>
              </a:rPr>
              <a:t>			{1, 2, 3, 4}, {5, 6, 7, 8}, {9, 10, 11, 12}</a:t>
            </a:r>
          </a:p>
          <a:p>
            <a:pPr marL="0" indent="0">
              <a:buNone/>
            </a:pPr>
            <a:r>
              <a:rPr lang="en-US" sz="4400" dirty="0">
                <a:solidFill>
                  <a:srgbClr val="FF0000"/>
                </a:solidFill>
                <a:latin typeface="Calibri" panose="020F0502020204030204" pitchFamily="34" charset="0"/>
                <a:cs typeface="Calibri" panose="020F0502020204030204" pitchFamily="34" charset="0"/>
              </a:rPr>
              <a:t>	};</a:t>
            </a:r>
            <a:endParaRPr lang="en-US" sz="3900" dirty="0">
              <a:solidFill>
                <a:srgbClr val="FF0000"/>
              </a:solidFill>
              <a:latin typeface="Calibri" panose="020F0502020204030204" pitchFamily="34" charset="0"/>
              <a:cs typeface="Calibri" panose="020F0502020204030204" pitchFamily="34" charset="0"/>
            </a:endParaRPr>
          </a:p>
          <a:p>
            <a:pPr marL="0" indent="0">
              <a:buNone/>
            </a:pPr>
            <a:r>
              <a:rPr lang="en-US" sz="3900" dirty="0">
                <a:solidFill>
                  <a:srgbClr val="FF0000"/>
                </a:solidFill>
                <a:latin typeface="Calibri" panose="020F0502020204030204" pitchFamily="34" charset="0"/>
                <a:cs typeface="Calibri" panose="020F0502020204030204" pitchFamily="34" charset="0"/>
              </a:rPr>
              <a:t>		for(int </a:t>
            </a:r>
            <a:r>
              <a:rPr lang="en-US" sz="3900" dirty="0" err="1">
                <a:solidFill>
                  <a:srgbClr val="FF0000"/>
                </a:solidFill>
                <a:latin typeface="Calibri" panose="020F0502020204030204" pitchFamily="34" charset="0"/>
                <a:cs typeface="Calibri" panose="020F0502020204030204" pitchFamily="34" charset="0"/>
              </a:rPr>
              <a:t>i</a:t>
            </a:r>
            <a:r>
              <a:rPr lang="en-US" sz="3900" dirty="0">
                <a:solidFill>
                  <a:srgbClr val="FF0000"/>
                </a:solidFill>
                <a:latin typeface="Calibri" panose="020F0502020204030204" pitchFamily="34" charset="0"/>
                <a:cs typeface="Calibri" panose="020F0502020204030204" pitchFamily="34" charset="0"/>
              </a:rPr>
              <a:t> = 0; </a:t>
            </a:r>
            <a:r>
              <a:rPr lang="en-US" sz="3900" dirty="0" err="1">
                <a:solidFill>
                  <a:srgbClr val="FF0000"/>
                </a:solidFill>
                <a:latin typeface="Calibri" panose="020F0502020204030204" pitchFamily="34" charset="0"/>
                <a:cs typeface="Calibri" panose="020F0502020204030204" pitchFamily="34" charset="0"/>
              </a:rPr>
              <a:t>i</a:t>
            </a:r>
            <a:r>
              <a:rPr lang="en-US" sz="3900" dirty="0">
                <a:solidFill>
                  <a:srgbClr val="FF0000"/>
                </a:solidFill>
                <a:latin typeface="Calibri" panose="020F0502020204030204" pitchFamily="34" charset="0"/>
                <a:cs typeface="Calibri" panose="020F0502020204030204" pitchFamily="34" charset="0"/>
              </a:rPr>
              <a:t> &lt; </a:t>
            </a:r>
            <a:r>
              <a:rPr lang="en-US" sz="3900" dirty="0" err="1">
                <a:solidFill>
                  <a:srgbClr val="FF0000"/>
                </a:solidFill>
                <a:latin typeface="Calibri" panose="020F0502020204030204" pitchFamily="34" charset="0"/>
                <a:cs typeface="Calibri" panose="020F0502020204030204" pitchFamily="34" charset="0"/>
              </a:rPr>
              <a:t>myVec.size</a:t>
            </a:r>
            <a:r>
              <a:rPr lang="en-US" sz="3900" dirty="0">
                <a:solidFill>
                  <a:srgbClr val="FF0000"/>
                </a:solidFill>
                <a:latin typeface="Calibri" panose="020F0502020204030204" pitchFamily="34" charset="0"/>
                <a:cs typeface="Calibri" panose="020F0502020204030204" pitchFamily="34" charset="0"/>
              </a:rPr>
              <a:t>( ); </a:t>
            </a:r>
            <a:r>
              <a:rPr lang="en-US" sz="3900" dirty="0" err="1">
                <a:solidFill>
                  <a:srgbClr val="FF0000"/>
                </a:solidFill>
                <a:latin typeface="Calibri" panose="020F0502020204030204" pitchFamily="34" charset="0"/>
                <a:cs typeface="Calibri" panose="020F0502020204030204" pitchFamily="34" charset="0"/>
              </a:rPr>
              <a:t>i</a:t>
            </a:r>
            <a:r>
              <a:rPr lang="en-US" sz="3900" dirty="0">
                <a:solidFill>
                  <a:srgbClr val="FF0000"/>
                </a:solidFill>
                <a:latin typeface="Calibri" panose="020F0502020204030204" pitchFamily="34" charset="0"/>
                <a:cs typeface="Calibri" panose="020F0502020204030204" pitchFamily="34" charset="0"/>
              </a:rPr>
              <a:t>++) {</a:t>
            </a:r>
          </a:p>
          <a:p>
            <a:pPr marL="0" indent="0">
              <a:buNone/>
            </a:pPr>
            <a:r>
              <a:rPr lang="en-US" sz="3900" dirty="0">
                <a:solidFill>
                  <a:srgbClr val="FF0000"/>
                </a:solidFill>
                <a:latin typeface="Calibri" panose="020F0502020204030204" pitchFamily="34" charset="0"/>
                <a:cs typeface="Calibri" panose="020F0502020204030204" pitchFamily="34" charset="0"/>
              </a:rPr>
              <a:t>			for(int j = 0; j &lt; </a:t>
            </a:r>
            <a:r>
              <a:rPr lang="en-US" sz="3900" dirty="0" err="1">
                <a:solidFill>
                  <a:srgbClr val="FF0000"/>
                </a:solidFill>
                <a:latin typeface="Calibri" panose="020F0502020204030204" pitchFamily="34" charset="0"/>
                <a:cs typeface="Calibri" panose="020F0502020204030204" pitchFamily="34" charset="0"/>
              </a:rPr>
              <a:t>myVec</a:t>
            </a:r>
            <a:r>
              <a:rPr lang="en-US" sz="3900" dirty="0">
                <a:solidFill>
                  <a:srgbClr val="FF0000"/>
                </a:solidFill>
                <a:latin typeface="Calibri" panose="020F0502020204030204" pitchFamily="34" charset="0"/>
                <a:cs typeface="Calibri" panose="020F0502020204030204" pitchFamily="34" charset="0"/>
              </a:rPr>
              <a:t>[0].size( ); </a:t>
            </a:r>
            <a:r>
              <a:rPr lang="en-US" sz="3900" dirty="0" err="1">
                <a:solidFill>
                  <a:srgbClr val="FF0000"/>
                </a:solidFill>
                <a:latin typeface="Calibri" panose="020F0502020204030204" pitchFamily="34" charset="0"/>
                <a:cs typeface="Calibri" panose="020F0502020204030204" pitchFamily="34" charset="0"/>
              </a:rPr>
              <a:t>j++</a:t>
            </a:r>
            <a:r>
              <a:rPr lang="en-US" sz="3900" dirty="0">
                <a:solidFill>
                  <a:srgbClr val="FF0000"/>
                </a:solidFill>
                <a:latin typeface="Calibri" panose="020F0502020204030204" pitchFamily="34" charset="0"/>
                <a:cs typeface="Calibri" panose="020F0502020204030204" pitchFamily="34" charset="0"/>
              </a:rPr>
              <a:t>) {</a:t>
            </a:r>
          </a:p>
          <a:p>
            <a:pPr marL="0" indent="0">
              <a:buNone/>
            </a:pPr>
            <a:r>
              <a:rPr lang="en-US" sz="3900" dirty="0">
                <a:solidFill>
                  <a:srgbClr val="FF0000"/>
                </a:solidFill>
                <a:latin typeface="Calibri" panose="020F0502020204030204" pitchFamily="34" charset="0"/>
                <a:cs typeface="Calibri" panose="020F0502020204030204" pitchFamily="34" charset="0"/>
              </a:rPr>
              <a:t>				std::</a:t>
            </a:r>
            <a:r>
              <a:rPr lang="en-US" sz="3900" dirty="0" err="1">
                <a:solidFill>
                  <a:srgbClr val="FF0000"/>
                </a:solidFill>
                <a:latin typeface="Calibri" panose="020F0502020204030204" pitchFamily="34" charset="0"/>
                <a:cs typeface="Calibri" panose="020F0502020204030204" pitchFamily="34" charset="0"/>
              </a:rPr>
              <a:t>cout</a:t>
            </a:r>
            <a:r>
              <a:rPr lang="en-US" sz="3900" dirty="0">
                <a:solidFill>
                  <a:srgbClr val="FF0000"/>
                </a:solidFill>
                <a:latin typeface="Calibri" panose="020F0502020204030204" pitchFamily="34" charset="0"/>
                <a:cs typeface="Calibri" panose="020F0502020204030204" pitchFamily="34" charset="0"/>
              </a:rPr>
              <a:t> &lt;&lt; </a:t>
            </a:r>
            <a:r>
              <a:rPr lang="en-US" sz="3900" dirty="0" err="1">
                <a:solidFill>
                  <a:srgbClr val="FF0000"/>
                </a:solidFill>
                <a:latin typeface="Calibri" panose="020F0502020204030204" pitchFamily="34" charset="0"/>
                <a:cs typeface="Calibri" panose="020F0502020204030204" pitchFamily="34" charset="0"/>
              </a:rPr>
              <a:t>myVec</a:t>
            </a:r>
            <a:r>
              <a:rPr lang="en-US" sz="3900" dirty="0">
                <a:solidFill>
                  <a:srgbClr val="FF0000"/>
                </a:solidFill>
                <a:latin typeface="Calibri" panose="020F0502020204030204" pitchFamily="34" charset="0"/>
                <a:cs typeface="Calibri" panose="020F0502020204030204" pitchFamily="34" charset="0"/>
              </a:rPr>
              <a:t>[</a:t>
            </a:r>
            <a:r>
              <a:rPr lang="en-US" sz="3900" dirty="0" err="1">
                <a:solidFill>
                  <a:srgbClr val="FF0000"/>
                </a:solidFill>
                <a:latin typeface="Calibri" panose="020F0502020204030204" pitchFamily="34" charset="0"/>
                <a:cs typeface="Calibri" panose="020F0502020204030204" pitchFamily="34" charset="0"/>
              </a:rPr>
              <a:t>i</a:t>
            </a:r>
            <a:r>
              <a:rPr lang="en-US" sz="3900" dirty="0">
                <a:solidFill>
                  <a:srgbClr val="FF0000"/>
                </a:solidFill>
                <a:latin typeface="Calibri" panose="020F0502020204030204" pitchFamily="34" charset="0"/>
                <a:cs typeface="Calibri" panose="020F0502020204030204" pitchFamily="34" charset="0"/>
              </a:rPr>
              <a:t>][j];</a:t>
            </a:r>
          </a:p>
          <a:p>
            <a:pPr marL="0" indent="0">
              <a:buNone/>
            </a:pPr>
            <a:r>
              <a:rPr lang="en-US" sz="3900" dirty="0">
                <a:solidFill>
                  <a:srgbClr val="FF0000"/>
                </a:solidFill>
                <a:latin typeface="Calibri" panose="020F0502020204030204" pitchFamily="34" charset="0"/>
                <a:cs typeface="Calibri" panose="020F0502020204030204" pitchFamily="34" charset="0"/>
              </a:rPr>
              <a:t>				std::</a:t>
            </a:r>
            <a:r>
              <a:rPr lang="en-US" sz="3900" dirty="0" err="1">
                <a:solidFill>
                  <a:srgbClr val="FF0000"/>
                </a:solidFill>
                <a:latin typeface="Calibri" panose="020F0502020204030204" pitchFamily="34" charset="0"/>
                <a:cs typeface="Calibri" panose="020F0502020204030204" pitchFamily="34" charset="0"/>
              </a:rPr>
              <a:t>cout</a:t>
            </a:r>
            <a:r>
              <a:rPr lang="en-US" sz="3900" dirty="0">
                <a:solidFill>
                  <a:srgbClr val="FF0000"/>
                </a:solidFill>
                <a:latin typeface="Calibri" panose="020F0502020204030204" pitchFamily="34" charset="0"/>
                <a:cs typeface="Calibri" panose="020F0502020204030204" pitchFamily="34" charset="0"/>
              </a:rPr>
              <a:t> &lt;&lt; </a:t>
            </a:r>
            <a:r>
              <a:rPr lang="en-US" sz="3900" dirty="0" err="1">
                <a:solidFill>
                  <a:srgbClr val="FF0000"/>
                </a:solidFill>
                <a:latin typeface="Calibri" panose="020F0502020204030204" pitchFamily="34" charset="0"/>
                <a:cs typeface="Calibri" panose="020F0502020204030204" pitchFamily="34" charset="0"/>
              </a:rPr>
              <a:t>myVec.at</a:t>
            </a:r>
            <a:r>
              <a:rPr lang="en-US" sz="3900" dirty="0">
                <a:solidFill>
                  <a:srgbClr val="FF0000"/>
                </a:solidFill>
                <a:latin typeface="Calibri" panose="020F0502020204030204" pitchFamily="34" charset="0"/>
                <a:cs typeface="Calibri" panose="020F0502020204030204" pitchFamily="34" charset="0"/>
              </a:rPr>
              <a:t>(</a:t>
            </a:r>
            <a:r>
              <a:rPr lang="en-US" sz="3900" dirty="0" err="1">
                <a:solidFill>
                  <a:srgbClr val="FF0000"/>
                </a:solidFill>
                <a:latin typeface="Calibri" panose="020F0502020204030204" pitchFamily="34" charset="0"/>
                <a:cs typeface="Calibri" panose="020F0502020204030204" pitchFamily="34" charset="0"/>
              </a:rPr>
              <a:t>i</a:t>
            </a:r>
            <a:r>
              <a:rPr lang="en-US" sz="3900" dirty="0">
                <a:solidFill>
                  <a:srgbClr val="FF0000"/>
                </a:solidFill>
                <a:latin typeface="Calibri" panose="020F0502020204030204" pitchFamily="34" charset="0"/>
                <a:cs typeface="Calibri" panose="020F0502020204030204" pitchFamily="34" charset="0"/>
              </a:rPr>
              <a:t>).at(j);</a:t>
            </a:r>
          </a:p>
          <a:p>
            <a:pPr marL="0" indent="0">
              <a:buNone/>
            </a:pPr>
            <a:r>
              <a:rPr lang="en-US" sz="3900" dirty="0">
                <a:solidFill>
                  <a:srgbClr val="FF0000"/>
                </a:solidFill>
                <a:latin typeface="Calibri" panose="020F0502020204030204" pitchFamily="34" charset="0"/>
                <a:cs typeface="Calibri" panose="020F0502020204030204" pitchFamily="34" charset="0"/>
              </a:rPr>
              <a:t>			}</a:t>
            </a:r>
          </a:p>
          <a:p>
            <a:pPr marL="0" indent="0">
              <a:buNone/>
            </a:pPr>
            <a:r>
              <a:rPr lang="en-US" sz="3900" dirty="0">
                <a:solidFill>
                  <a:srgbClr val="FF0000"/>
                </a:solidFill>
                <a:latin typeface="Calibri" panose="020F0502020204030204" pitchFamily="34" charset="0"/>
                <a:cs typeface="Calibri" panose="020F0502020204030204" pitchFamily="34" charset="0"/>
              </a:rPr>
              <a:t>			std::</a:t>
            </a:r>
            <a:r>
              <a:rPr lang="en-US" sz="3900" dirty="0" err="1">
                <a:solidFill>
                  <a:srgbClr val="FF0000"/>
                </a:solidFill>
                <a:latin typeface="Calibri" panose="020F0502020204030204" pitchFamily="34" charset="0"/>
                <a:cs typeface="Calibri" panose="020F0502020204030204" pitchFamily="34" charset="0"/>
              </a:rPr>
              <a:t>cout</a:t>
            </a:r>
            <a:r>
              <a:rPr lang="en-US" sz="3900" dirty="0">
                <a:solidFill>
                  <a:srgbClr val="FF0000"/>
                </a:solidFill>
                <a:latin typeface="Calibri" panose="020F0502020204030204" pitchFamily="34" charset="0"/>
                <a:cs typeface="Calibri" panose="020F0502020204030204" pitchFamily="34" charset="0"/>
              </a:rPr>
              <a:t> &lt;&lt; std::endl;</a:t>
            </a:r>
          </a:p>
          <a:p>
            <a:pPr marL="0" indent="0">
              <a:buNone/>
            </a:pPr>
            <a:r>
              <a:rPr lang="en-US" sz="3900" dirty="0">
                <a:solidFill>
                  <a:srgbClr val="FF0000"/>
                </a:solidFill>
                <a:latin typeface="Calibri" panose="020F0502020204030204" pitchFamily="34" charset="0"/>
                <a:cs typeface="Calibri" panose="020F0502020204030204" pitchFamily="34" charset="0"/>
              </a:rPr>
              <a:t>		}</a:t>
            </a:r>
          </a:p>
          <a:p>
            <a:pPr marL="0" indent="0">
              <a:buNone/>
            </a:pPr>
            <a:endParaRPr lang="en-US" sz="3900"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buNone/>
            </a:pPr>
            <a:r>
              <a:rPr lang="en-US" sz="3200" b="1" dirty="0">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	</a:t>
            </a: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682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ctr">
              <a:buNone/>
            </a:pPr>
            <a:r>
              <a:rPr lang="en-US" sz="4200" b="1" dirty="0">
                <a:latin typeface="Calibri" panose="020F0502020204030204" pitchFamily="34" charset="0"/>
                <a:cs typeface="Calibri" panose="020F0502020204030204" pitchFamily="34" charset="0"/>
              </a:rPr>
              <a:t>2-D ARRAY &amp; VECTOR AS FUNCTION PARAMETERS</a:t>
            </a:r>
          </a:p>
          <a:p>
            <a:pPr marL="0" indent="0">
              <a:buNone/>
            </a:pPr>
            <a:r>
              <a:rPr lang="en-US" sz="4200" b="1" dirty="0">
                <a:latin typeface="Calibri" panose="020F0502020204030204" pitchFamily="34" charset="0"/>
                <a:cs typeface="Calibri" panose="020F0502020204030204" pitchFamily="34" charset="0"/>
              </a:rPr>
              <a:t>		</a:t>
            </a:r>
            <a:r>
              <a:rPr lang="en-US" sz="4200" dirty="0">
                <a:solidFill>
                  <a:srgbClr val="FF0000"/>
                </a:solidFill>
                <a:latin typeface="Calibri" panose="020F0502020204030204" pitchFamily="34" charset="0"/>
                <a:cs typeface="Calibri" panose="020F0502020204030204" pitchFamily="34" charset="0"/>
              </a:rPr>
              <a:t>void </a:t>
            </a:r>
            <a:r>
              <a:rPr lang="en-US" sz="4200" dirty="0" err="1">
                <a:solidFill>
                  <a:srgbClr val="FF0000"/>
                </a:solidFill>
                <a:latin typeface="Calibri" panose="020F0502020204030204" pitchFamily="34" charset="0"/>
                <a:cs typeface="Calibri" panose="020F0502020204030204" pitchFamily="34" charset="0"/>
              </a:rPr>
              <a:t>func</a:t>
            </a:r>
            <a:r>
              <a:rPr lang="en-US" sz="4200" dirty="0">
                <a:solidFill>
                  <a:srgbClr val="FF0000"/>
                </a:solidFill>
                <a:latin typeface="Calibri" panose="020F0502020204030204" pitchFamily="34" charset="0"/>
                <a:cs typeface="Calibri" panose="020F0502020204030204" pitchFamily="34" charset="0"/>
              </a:rPr>
              <a:t>(char </a:t>
            </a:r>
            <a:r>
              <a:rPr lang="en-US" sz="4200" dirty="0" err="1">
                <a:solidFill>
                  <a:srgbClr val="FF0000"/>
                </a:solidFill>
                <a:latin typeface="Calibri" panose="020F0502020204030204" pitchFamily="34" charset="0"/>
                <a:cs typeface="Calibri" panose="020F0502020204030204" pitchFamily="34" charset="0"/>
              </a:rPr>
              <a:t>myArr</a:t>
            </a:r>
            <a:r>
              <a:rPr lang="en-US" sz="4200" dirty="0">
                <a:solidFill>
                  <a:srgbClr val="FF0000"/>
                </a:solidFill>
                <a:latin typeface="Calibri" panose="020F0502020204030204" pitchFamily="34" charset="0"/>
                <a:cs typeface="Calibri" panose="020F0502020204030204" pitchFamily="34" charset="0"/>
              </a:rPr>
              <a:t>[ ][5], int rows, int cols) {</a:t>
            </a:r>
          </a:p>
          <a:p>
            <a:pPr marL="0" indent="0">
              <a:buNone/>
            </a:pPr>
            <a:r>
              <a:rPr lang="en-US" sz="4200" dirty="0">
                <a:solidFill>
                  <a:srgbClr val="FF0000"/>
                </a:solidFill>
                <a:latin typeface="Calibri" panose="020F0502020204030204" pitchFamily="34" charset="0"/>
                <a:cs typeface="Calibri" panose="020F0502020204030204" pitchFamily="34" charset="0"/>
              </a:rPr>
              <a:t>			// some code..</a:t>
            </a:r>
          </a:p>
          <a:p>
            <a:pPr marL="0" indent="0">
              <a:buNone/>
            </a:pPr>
            <a:r>
              <a:rPr lang="en-US" sz="4200" dirty="0">
                <a:solidFill>
                  <a:srgbClr val="FF0000"/>
                </a:solidFill>
                <a:latin typeface="Calibri" panose="020F0502020204030204" pitchFamily="34" charset="0"/>
                <a:cs typeface="Calibri" panose="020F0502020204030204" pitchFamily="34" charset="0"/>
              </a:rPr>
              <a:t>		}</a:t>
            </a:r>
          </a:p>
          <a:p>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The second square brackets of array declaration parameter cannot be empty</a:t>
            </a:r>
          </a:p>
          <a:p>
            <a:pPr marL="0" indent="0">
              <a:buNone/>
            </a:pPr>
            <a:endParaRPr lang="en-US" sz="4200" b="1" dirty="0">
              <a:latin typeface="Calibri" panose="020F0502020204030204" pitchFamily="34" charset="0"/>
              <a:cs typeface="Calibri" panose="020F0502020204030204" pitchFamily="34" charset="0"/>
            </a:endParaRPr>
          </a:p>
          <a:p>
            <a:pPr marL="0" indent="0">
              <a:buNone/>
            </a:pPr>
            <a:r>
              <a:rPr lang="en-US" sz="3900" dirty="0">
                <a:solidFill>
                  <a:srgbClr val="FF0000"/>
                </a:solidFill>
                <a:latin typeface="Calibri" panose="020F0502020204030204" pitchFamily="34" charset="0"/>
                <a:cs typeface="Calibri" panose="020F0502020204030204" pitchFamily="34" charset="0"/>
              </a:rPr>
              <a:t>	void </a:t>
            </a:r>
            <a:r>
              <a:rPr lang="en-US" sz="3900" dirty="0" err="1">
                <a:solidFill>
                  <a:srgbClr val="FF0000"/>
                </a:solidFill>
                <a:latin typeface="Calibri" panose="020F0502020204030204" pitchFamily="34" charset="0"/>
                <a:cs typeface="Calibri" panose="020F0502020204030204" pitchFamily="34" charset="0"/>
              </a:rPr>
              <a:t>func</a:t>
            </a:r>
            <a:r>
              <a:rPr lang="en-US" sz="3900" dirty="0">
                <a:solidFill>
                  <a:srgbClr val="FF0000"/>
                </a:solidFill>
                <a:latin typeface="Calibri" panose="020F0502020204030204" pitchFamily="34" charset="0"/>
                <a:cs typeface="Calibri" panose="020F0502020204030204" pitchFamily="34" charset="0"/>
              </a:rPr>
              <a:t>(std::vector&lt;std::vector&lt;double&gt;&gt;&amp; </a:t>
            </a:r>
            <a:r>
              <a:rPr lang="en-US" sz="3900" dirty="0" err="1">
                <a:solidFill>
                  <a:srgbClr val="FF0000"/>
                </a:solidFill>
                <a:latin typeface="Calibri" panose="020F0502020204030204" pitchFamily="34" charset="0"/>
                <a:cs typeface="Calibri" panose="020F0502020204030204" pitchFamily="34" charset="0"/>
              </a:rPr>
              <a:t>myVec</a:t>
            </a:r>
            <a:r>
              <a:rPr lang="en-US" sz="3900" dirty="0">
                <a:solidFill>
                  <a:srgbClr val="FF0000"/>
                </a:solidFill>
                <a:latin typeface="Calibri" panose="020F0502020204030204" pitchFamily="34" charset="0"/>
                <a:cs typeface="Calibri" panose="020F0502020204030204" pitchFamily="34" charset="0"/>
              </a:rPr>
              <a:t>) {</a:t>
            </a:r>
          </a:p>
          <a:p>
            <a:pPr marL="0" indent="0">
              <a:buNone/>
            </a:pPr>
            <a:r>
              <a:rPr lang="en-US" sz="3900" dirty="0">
                <a:solidFill>
                  <a:srgbClr val="FF0000"/>
                </a:solidFill>
                <a:latin typeface="Calibri" panose="020F0502020204030204" pitchFamily="34" charset="0"/>
                <a:cs typeface="Calibri" panose="020F0502020204030204" pitchFamily="34" charset="0"/>
              </a:rPr>
              <a:t>		// some code..</a:t>
            </a:r>
          </a:p>
          <a:p>
            <a:pPr marL="0" indent="0">
              <a:buNone/>
            </a:pPr>
            <a:r>
              <a:rPr lang="en-US" sz="3900" dirty="0">
                <a:solidFill>
                  <a:srgbClr val="FF0000"/>
                </a:solidFill>
                <a:latin typeface="Calibri" panose="020F0502020204030204" pitchFamily="34" charset="0"/>
                <a:cs typeface="Calibri" panose="020F0502020204030204" pitchFamily="34" charset="0"/>
              </a:rPr>
              <a:t>	}</a:t>
            </a:r>
            <a:endParaRPr lang="en-US" sz="3900"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buNone/>
            </a:pPr>
            <a:r>
              <a:rPr lang="en-US" sz="3200" b="1" dirty="0">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	</a:t>
            </a: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1987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buNone/>
            </a:pPr>
            <a:r>
              <a:rPr lang="en-US" sz="4200" b="1" dirty="0">
                <a:latin typeface="Calibri" panose="020F0502020204030204" pitchFamily="34" charset="0"/>
                <a:cs typeface="Calibri" panose="020F0502020204030204" pitchFamily="34" charset="0"/>
              </a:rPr>
              <a:t>Exercise (15 minutes)</a:t>
            </a:r>
          </a:p>
          <a:p>
            <a:pPr marL="742950" indent="-742950">
              <a:buAutoNum type="arabicPeriod"/>
            </a:pPr>
            <a:r>
              <a:rPr lang="en-US" sz="4200" dirty="0">
                <a:latin typeface="Calibri" panose="020F0502020204030204" pitchFamily="34" charset="0"/>
                <a:cs typeface="Calibri" panose="020F0502020204030204" pitchFamily="34" charset="0"/>
              </a:rPr>
              <a:t>Create a void print function that takes in a char 2D array and prints out the grid. </a:t>
            </a:r>
          </a:p>
          <a:p>
            <a:pPr marL="742950" indent="-742950">
              <a:buAutoNum type="arabicPeriod"/>
            </a:pPr>
            <a:r>
              <a:rPr lang="en-US" sz="4200" dirty="0">
                <a:latin typeface="Calibri" panose="020F0502020204030204" pitchFamily="34" charset="0"/>
                <a:cs typeface="Calibri" panose="020F0502020204030204" pitchFamily="34" charset="0"/>
              </a:rPr>
              <a:t>In main, declare </a:t>
            </a:r>
            <a:r>
              <a:rPr lang="en-US" sz="4200" b="1" dirty="0" err="1">
                <a:latin typeface="Calibri" panose="020F0502020204030204" pitchFamily="34" charset="0"/>
                <a:cs typeface="Calibri" panose="020F0502020204030204" pitchFamily="34" charset="0"/>
              </a:rPr>
              <a:t>myGrid</a:t>
            </a:r>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(a char 2D array of size 7x7).</a:t>
            </a:r>
          </a:p>
          <a:p>
            <a:pPr marL="0" indent="0">
              <a:buNone/>
            </a:pPr>
            <a:r>
              <a:rPr lang="en-US" sz="4200" dirty="0">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a:t>
            </a:r>
            <a:r>
              <a:rPr lang="en-US" sz="4200" dirty="0">
                <a:latin typeface="Calibri" panose="020F0502020204030204" pitchFamily="34" charset="0"/>
                <a:cs typeface="Calibri" panose="020F0502020204030204" pitchFamily="34" charset="0"/>
              </a:rPr>
              <a:t> Fill the grid with dots  				</a:t>
            </a:r>
          </a:p>
          <a:p>
            <a:pPr marL="0" indent="0">
              <a:buNone/>
            </a:pPr>
            <a:r>
              <a:rPr lang="en-US" sz="4200" dirty="0">
                <a:latin typeface="Calibri" panose="020F0502020204030204" pitchFamily="34" charset="0"/>
                <a:cs typeface="Calibri" panose="020F0502020204030204" pitchFamily="34" charset="0"/>
              </a:rPr>
              <a:t>	</a:t>
            </a:r>
          </a:p>
          <a:p>
            <a:pPr marL="0" indent="0">
              <a:buNone/>
            </a:pPr>
            <a:r>
              <a:rPr lang="en-US" sz="4200" dirty="0">
                <a:latin typeface="Calibri" panose="020F0502020204030204" pitchFamily="34" charset="0"/>
                <a:cs typeface="Calibri" panose="020F0502020204030204" pitchFamily="34" charset="0"/>
              </a:rPr>
              <a:t>									</a:t>
            </a:r>
            <a:r>
              <a:rPr lang="en-US" sz="4200" b="1" u="sng" dirty="0">
                <a:latin typeface="Calibri" panose="020F0502020204030204" pitchFamily="34" charset="0"/>
                <a:cs typeface="Calibri" panose="020F0502020204030204" pitchFamily="34" charset="0"/>
              </a:rPr>
              <a:t>But first, we are</a:t>
            </a:r>
            <a:endParaRPr lang="en-US" sz="4200" dirty="0">
              <a:latin typeface="Calibri" panose="020F0502020204030204" pitchFamily="34" charset="0"/>
              <a:cs typeface="Calibri" panose="020F0502020204030204" pitchFamily="34" charset="0"/>
            </a:endParaRPr>
          </a:p>
          <a:p>
            <a:pPr marL="0" indent="0">
              <a:buNone/>
            </a:pPr>
            <a:r>
              <a:rPr lang="en-US" sz="4200" dirty="0">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a:t>
            </a:r>
            <a:r>
              <a:rPr lang="en-US" sz="4200" dirty="0">
                <a:latin typeface="Calibri" panose="020F0502020204030204" pitchFamily="34" charset="0"/>
                <a:cs typeface="Calibri" panose="020F0502020204030204" pitchFamily="34" charset="0"/>
              </a:rPr>
              <a:t> Make a Y-shaped path			</a:t>
            </a:r>
            <a:r>
              <a:rPr lang="en-US" sz="4200" b="1" u="sng" dirty="0">
                <a:latin typeface="Calibri" panose="020F0502020204030204" pitchFamily="34" charset="0"/>
                <a:cs typeface="Calibri" panose="020F0502020204030204" pitchFamily="34" charset="0"/>
              </a:rPr>
              <a:t>going to make a </a:t>
            </a:r>
            <a:r>
              <a:rPr lang="en-US" sz="4200" dirty="0">
                <a:latin typeface="Calibri" panose="020F0502020204030204" pitchFamily="34" charset="0"/>
                <a:cs typeface="Calibri" panose="020F0502020204030204" pitchFamily="34" charset="0"/>
              </a:rPr>
              <a:t>	 	with asterisks 				        </a:t>
            </a:r>
            <a:r>
              <a:rPr lang="en-US" sz="4200" b="1" u="sng" dirty="0">
                <a:latin typeface="Calibri" panose="020F0502020204030204" pitchFamily="34" charset="0"/>
                <a:cs typeface="Calibri" panose="020F0502020204030204" pitchFamily="34" charset="0"/>
              </a:rPr>
              <a:t>shape together!</a:t>
            </a:r>
            <a:r>
              <a:rPr lang="en-US" sz="3200" b="1" dirty="0">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	</a:t>
            </a: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p:txBody>
      </p:sp>
      <p:pic>
        <p:nvPicPr>
          <p:cNvPr id="4" name="Picture 3" descr="A black and white background with squares&#10;&#10;Description automatically generated">
            <a:extLst>
              <a:ext uri="{FF2B5EF4-FFF2-40B4-BE49-F238E27FC236}">
                <a16:creationId xmlns:a16="http://schemas.microsoft.com/office/drawing/2014/main" id="{F2C5E09C-7600-80B1-3836-9CF9B68C8464}"/>
              </a:ext>
            </a:extLst>
          </p:cNvPr>
          <p:cNvPicPr>
            <a:picLocks noChangeAspect="1"/>
          </p:cNvPicPr>
          <p:nvPr/>
        </p:nvPicPr>
        <p:blipFill>
          <a:blip r:embed="rId3"/>
          <a:stretch>
            <a:fillRect/>
          </a:stretch>
        </p:blipFill>
        <p:spPr>
          <a:xfrm>
            <a:off x="5948855" y="2707508"/>
            <a:ext cx="2133600" cy="1896022"/>
          </a:xfrm>
          <a:prstGeom prst="rect">
            <a:avLst/>
          </a:prstGeom>
        </p:spPr>
      </p:pic>
      <p:pic>
        <p:nvPicPr>
          <p:cNvPr id="6" name="Picture 5" descr="A black and white background with many small white squares&#10;&#10;Description automatically generated">
            <a:extLst>
              <a:ext uri="{FF2B5EF4-FFF2-40B4-BE49-F238E27FC236}">
                <a16:creationId xmlns:a16="http://schemas.microsoft.com/office/drawing/2014/main" id="{03A9B9BE-4D20-502E-0D18-C360553272BE}"/>
              </a:ext>
            </a:extLst>
          </p:cNvPr>
          <p:cNvPicPr>
            <a:picLocks noChangeAspect="1"/>
          </p:cNvPicPr>
          <p:nvPr/>
        </p:nvPicPr>
        <p:blipFill>
          <a:blip r:embed="rId4"/>
          <a:stretch>
            <a:fillRect/>
          </a:stretch>
        </p:blipFill>
        <p:spPr>
          <a:xfrm>
            <a:off x="5948855" y="4711700"/>
            <a:ext cx="2133600" cy="2146300"/>
          </a:xfrm>
          <a:prstGeom prst="rect">
            <a:avLst/>
          </a:prstGeom>
        </p:spPr>
      </p:pic>
    </p:spTree>
    <p:extLst>
      <p:ext uri="{BB962C8B-B14F-4D97-AF65-F5344CB8AC3E}">
        <p14:creationId xmlns:p14="http://schemas.microsoft.com/office/powerpoint/2010/main" val="228711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endParaRPr lang="en-US" sz="4200" dirty="0">
              <a:latin typeface="Calibri" panose="020F0502020204030204" pitchFamily="34" charset="0"/>
              <a:cs typeface="Calibri" panose="020F0502020204030204" pitchFamily="34" charset="0"/>
            </a:endParaRPr>
          </a:p>
          <a:p>
            <a:pPr marL="0" indent="0" algn="just">
              <a:buNone/>
            </a:pPr>
            <a:r>
              <a:rPr lang="en-US" sz="4200" dirty="0">
                <a:latin typeface="Calibri" panose="020F0502020204030204" pitchFamily="34" charset="0"/>
                <a:cs typeface="Calibri" panose="020F0502020204030204" pitchFamily="34" charset="0"/>
              </a:rPr>
              <a:t>An array is a container that is used to store multiple values in a single variable, instead of declaring separate variables for each value.</a:t>
            </a:r>
          </a:p>
          <a:p>
            <a:pPr marL="0" indent="0" algn="just">
              <a:buNone/>
            </a:pPr>
            <a:endParaRPr lang="en-US" sz="4200" dirty="0">
              <a:latin typeface="Calibri" panose="020F0502020204030204" pitchFamily="34" charset="0"/>
              <a:cs typeface="Calibri" panose="020F0502020204030204" pitchFamily="34" charset="0"/>
            </a:endParaRPr>
          </a:p>
        </p:txBody>
      </p:sp>
      <p:pic>
        <p:nvPicPr>
          <p:cNvPr id="4" name="Picture 3" descr="A diagram of a number&#10;&#10;Description automatically generated">
            <a:extLst>
              <a:ext uri="{FF2B5EF4-FFF2-40B4-BE49-F238E27FC236}">
                <a16:creationId xmlns:a16="http://schemas.microsoft.com/office/drawing/2014/main" id="{E348D0E2-8D50-C505-E156-446D1B7841D6}"/>
              </a:ext>
            </a:extLst>
          </p:cNvPr>
          <p:cNvPicPr>
            <a:picLocks noChangeAspect="1"/>
          </p:cNvPicPr>
          <p:nvPr/>
        </p:nvPicPr>
        <p:blipFill>
          <a:blip r:embed="rId3"/>
          <a:stretch>
            <a:fillRect/>
          </a:stretch>
        </p:blipFill>
        <p:spPr>
          <a:xfrm>
            <a:off x="2204861" y="2737068"/>
            <a:ext cx="7782278" cy="3112911"/>
          </a:xfrm>
          <a:prstGeom prst="rect">
            <a:avLst/>
          </a:prstGeom>
        </p:spPr>
      </p:pic>
    </p:spTree>
    <p:extLst>
      <p:ext uri="{BB962C8B-B14F-4D97-AF65-F5344CB8AC3E}">
        <p14:creationId xmlns:p14="http://schemas.microsoft.com/office/powerpoint/2010/main" val="412418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algn="just"/>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Arrays store data (elements) of the </a:t>
            </a:r>
            <a:r>
              <a:rPr lang="en-US" sz="4200" b="1" dirty="0">
                <a:latin typeface="Calibri" panose="020F0502020204030204" pitchFamily="34" charset="0"/>
                <a:cs typeface="Calibri" panose="020F0502020204030204" pitchFamily="34" charset="0"/>
              </a:rPr>
              <a:t>same type </a:t>
            </a:r>
            <a:r>
              <a:rPr lang="en-US" sz="4200" dirty="0">
                <a:latin typeface="Calibri" panose="020F0502020204030204" pitchFamily="34" charset="0"/>
                <a:cs typeface="Calibri" panose="020F0502020204030204" pitchFamily="34" charset="0"/>
              </a:rPr>
              <a:t>(that is, an array cannot store both integers and doubles, and so on..). Elements are stored in a sequence.</a:t>
            </a:r>
          </a:p>
          <a:p>
            <a:pPr algn="just"/>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Arrays are indexed from 0…size - 1</a:t>
            </a:r>
          </a:p>
          <a:p>
            <a:pPr algn="just"/>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Each element in an array can be accessed using its index (inside square brackets </a:t>
            </a:r>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a:t>
            </a:r>
          </a:p>
          <a:p>
            <a:pPr algn="just"/>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The size of an array must be </a:t>
            </a:r>
            <a:r>
              <a:rPr lang="en-US" sz="4200" b="1" dirty="0">
                <a:latin typeface="Calibri" panose="020F0502020204030204" pitchFamily="34" charset="0"/>
                <a:cs typeface="Calibri" panose="020F0502020204030204" pitchFamily="34" charset="0"/>
              </a:rPr>
              <a:t>determined at compile-time,</a:t>
            </a:r>
            <a:r>
              <a:rPr lang="en-US" sz="4200" dirty="0">
                <a:latin typeface="Calibri" panose="020F0502020204030204" pitchFamily="34" charset="0"/>
                <a:cs typeface="Calibri" panose="020F0502020204030204" pitchFamily="34" charset="0"/>
              </a:rPr>
              <a:t> so the compiler knows how much memory to allocate for the array elements. </a:t>
            </a:r>
            <a:r>
              <a:rPr lang="en-US" sz="4200" b="1" dirty="0">
                <a:latin typeface="Calibri" panose="020F0502020204030204" pitchFamily="34" charset="0"/>
                <a:cs typeface="Calibri" panose="020F0502020204030204" pitchFamily="34" charset="0"/>
              </a:rPr>
              <a:t>The size of an array cannot be changed!</a:t>
            </a:r>
          </a:p>
          <a:p>
            <a:pPr marL="0" indent="0" algn="just">
              <a:buNone/>
            </a:pPr>
            <a:r>
              <a:rPr lang="en-US" sz="4200" b="1" dirty="0">
                <a:latin typeface="Calibri" panose="020F0502020204030204" pitchFamily="34" charset="0"/>
                <a:cs typeface="Calibri" panose="020F0502020204030204" pitchFamily="34" charset="0"/>
              </a:rPr>
              <a:t>Note: </a:t>
            </a:r>
            <a:r>
              <a:rPr lang="en-US" sz="4200" b="1" u="sng" dirty="0">
                <a:latin typeface="Calibri" panose="020F0502020204030204" pitchFamily="34" charset="0"/>
                <a:cs typeface="Calibri" panose="020F0502020204030204" pitchFamily="34" charset="0"/>
              </a:rPr>
              <a:t>Arrays and Lists are two different things!</a:t>
            </a:r>
            <a:r>
              <a:rPr lang="en-US" sz="4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746114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4200" b="1" u="sng" dirty="0">
                <a:latin typeface="Calibri" panose="020F0502020204030204" pitchFamily="34" charset="0"/>
                <a:cs typeface="Calibri" panose="020F0502020204030204" pitchFamily="34" charset="0"/>
              </a:rPr>
              <a:t>Array Declaration</a:t>
            </a:r>
          </a:p>
          <a:p>
            <a:pPr marL="0" indent="0" algn="just">
              <a:buNone/>
            </a:pPr>
            <a:r>
              <a:rPr lang="en-US" sz="4200" dirty="0">
                <a:latin typeface="Calibri" panose="020F0502020204030204" pitchFamily="34" charset="0"/>
                <a:cs typeface="Calibri" panose="020F0502020204030204" pitchFamily="34" charset="0"/>
              </a:rPr>
              <a:t>Here are multiple methods to declare arrays:</a:t>
            </a:r>
          </a:p>
          <a:p>
            <a:pPr marL="742950" indent="-742950" algn="just">
              <a:buFont typeface="+mj-lt"/>
              <a:buAutoNum type="arabicPeriod"/>
            </a:pPr>
            <a:r>
              <a:rPr lang="en-US" sz="4200" dirty="0">
                <a:latin typeface="Calibri" panose="020F0502020204030204" pitchFamily="34" charset="0"/>
                <a:cs typeface="Calibri" panose="020F0502020204030204" pitchFamily="34" charset="0"/>
              </a:rPr>
              <a:t>Fixed-size arrays: Most basic way to declare an array</a:t>
            </a:r>
          </a:p>
          <a:p>
            <a:pPr marL="0" indent="0" algn="just">
              <a:buNone/>
            </a:pPr>
            <a:endParaRPr lang="en-US" sz="4200" dirty="0">
              <a:latin typeface="Calibri" panose="020F0502020204030204" pitchFamily="34" charset="0"/>
              <a:cs typeface="Calibri" panose="020F0502020204030204" pitchFamily="34" charset="0"/>
            </a:endParaRPr>
          </a:p>
          <a:p>
            <a:pPr lvl="3" algn="just"/>
            <a:r>
              <a:rPr lang="en-US" sz="4200" dirty="0">
                <a:latin typeface="Calibri" panose="020F0502020204030204" pitchFamily="34" charset="0"/>
                <a:cs typeface="Calibri" panose="020F0502020204030204" pitchFamily="34" charset="0"/>
              </a:rPr>
              <a:t>By specifying size directly</a:t>
            </a:r>
          </a:p>
          <a:p>
            <a:pPr marL="0" indent="0" algn="just">
              <a:buNone/>
            </a:pPr>
            <a:r>
              <a:rPr lang="en-US" sz="4200" dirty="0">
                <a:latin typeface="Calibri" panose="020F0502020204030204" pitchFamily="34" charset="0"/>
                <a:cs typeface="Calibri" panose="020F0502020204030204" pitchFamily="34" charset="0"/>
              </a:rPr>
              <a:t>		    </a:t>
            </a:r>
            <a:r>
              <a:rPr lang="en-US" sz="4200" dirty="0">
                <a:solidFill>
                  <a:srgbClr val="FF0000"/>
                </a:solidFill>
                <a:latin typeface="Calibri" panose="020F0502020204030204" pitchFamily="34" charset="0"/>
                <a:cs typeface="Calibri" panose="020F0502020204030204" pitchFamily="34" charset="0"/>
              </a:rPr>
              <a:t>int </a:t>
            </a:r>
            <a:r>
              <a:rPr lang="en-US" sz="4200" dirty="0" err="1">
                <a:solidFill>
                  <a:srgbClr val="FF0000"/>
                </a:solidFill>
                <a:latin typeface="Calibri" panose="020F0502020204030204" pitchFamily="34" charset="0"/>
                <a:cs typeface="Calibri" panose="020F0502020204030204" pitchFamily="34" charset="0"/>
              </a:rPr>
              <a:t>myArray</a:t>
            </a:r>
            <a:r>
              <a:rPr lang="en-US" sz="4200" dirty="0">
                <a:solidFill>
                  <a:srgbClr val="FF0000"/>
                </a:solidFill>
                <a:latin typeface="Calibri" panose="020F0502020204030204" pitchFamily="34" charset="0"/>
                <a:cs typeface="Calibri" panose="020F0502020204030204" pitchFamily="34" charset="0"/>
              </a:rPr>
              <a:t>[5];</a:t>
            </a:r>
          </a:p>
          <a:p>
            <a:pPr marL="0" indent="0" algn="just">
              <a:buNone/>
            </a:pPr>
            <a:endParaRPr lang="en-US" sz="4200" dirty="0">
              <a:latin typeface="Calibri" panose="020F0502020204030204" pitchFamily="34" charset="0"/>
              <a:cs typeface="Calibri" panose="020F0502020204030204" pitchFamily="34" charset="0"/>
            </a:endParaRPr>
          </a:p>
          <a:p>
            <a:pPr lvl="3" algn="just"/>
            <a:r>
              <a:rPr lang="en-US" sz="4200" dirty="0">
                <a:latin typeface="Calibri" panose="020F0502020204030204" pitchFamily="34" charset="0"/>
                <a:cs typeface="Calibri" panose="020F0502020204030204" pitchFamily="34" charset="0"/>
              </a:rPr>
              <a:t> By user-specified size</a:t>
            </a:r>
          </a:p>
          <a:p>
            <a:pPr marL="2286000" lvl="5" indent="0" algn="just">
              <a:buNone/>
            </a:pPr>
            <a:r>
              <a:rPr lang="en-US" sz="4200" dirty="0">
                <a:solidFill>
                  <a:srgbClr val="FF0000"/>
                </a:solidFill>
                <a:latin typeface="Calibri" panose="020F0502020204030204" pitchFamily="34" charset="0"/>
                <a:cs typeface="Calibri" panose="020F0502020204030204" pitchFamily="34" charset="0"/>
              </a:rPr>
              <a:t>int size = 5;</a:t>
            </a:r>
          </a:p>
          <a:p>
            <a:pPr marL="2286000" lvl="5" indent="0" algn="just">
              <a:buNone/>
            </a:pPr>
            <a:r>
              <a:rPr lang="en-US" sz="4200" dirty="0">
                <a:solidFill>
                  <a:srgbClr val="FF0000"/>
                </a:solidFill>
                <a:latin typeface="Calibri" panose="020F0502020204030204" pitchFamily="34" charset="0"/>
                <a:cs typeface="Calibri" panose="020F0502020204030204" pitchFamily="34" charset="0"/>
              </a:rPr>
              <a:t>int </a:t>
            </a:r>
            <a:r>
              <a:rPr lang="en-US" sz="4200" dirty="0" err="1">
                <a:solidFill>
                  <a:srgbClr val="FF0000"/>
                </a:solidFill>
                <a:latin typeface="Calibri" panose="020F0502020204030204" pitchFamily="34" charset="0"/>
                <a:cs typeface="Calibri" panose="020F0502020204030204" pitchFamily="34" charset="0"/>
              </a:rPr>
              <a:t>myArray</a:t>
            </a:r>
            <a:r>
              <a:rPr lang="en-US" sz="4200" dirty="0">
                <a:solidFill>
                  <a:srgbClr val="FF0000"/>
                </a:solidFill>
                <a:latin typeface="Calibri" panose="020F0502020204030204" pitchFamily="34" charset="0"/>
                <a:cs typeface="Calibri" panose="020F0502020204030204" pitchFamily="34" charset="0"/>
              </a:rPr>
              <a:t>[size];</a:t>
            </a:r>
          </a:p>
          <a:p>
            <a:pPr marL="742950" indent="-742950" algn="just">
              <a:buFont typeface="+mj-lt"/>
              <a:buAutoNum type="arabicPeriod"/>
            </a:pPr>
            <a:endParaRPr lang="en-US" sz="4200" b="1" dirty="0">
              <a:latin typeface="Calibri" panose="020F0502020204030204" pitchFamily="34" charset="0"/>
              <a:cs typeface="Calibri" panose="020F0502020204030204" pitchFamily="34" charset="0"/>
            </a:endParaRPr>
          </a:p>
          <a:p>
            <a:pPr marL="0" indent="0" algn="just">
              <a:buNone/>
            </a:pPr>
            <a:r>
              <a:rPr lang="en-US" sz="4200" b="1" dirty="0">
                <a:latin typeface="Calibri" panose="020F0502020204030204" pitchFamily="34" charset="0"/>
                <a:cs typeface="Calibri" panose="020F0502020204030204" pitchFamily="34" charset="0"/>
              </a:rPr>
              <a:t>			</a:t>
            </a:r>
          </a:p>
        </p:txBody>
      </p:sp>
      <p:pic>
        <p:nvPicPr>
          <p:cNvPr id="4" name="Picture 3" descr="A diagram of a memory allocated&#10;&#10;Description automatically generated">
            <a:extLst>
              <a:ext uri="{FF2B5EF4-FFF2-40B4-BE49-F238E27FC236}">
                <a16:creationId xmlns:a16="http://schemas.microsoft.com/office/drawing/2014/main" id="{73BCD133-EF51-5C73-6CAA-FC99BC03BDFC}"/>
              </a:ext>
            </a:extLst>
          </p:cNvPr>
          <p:cNvPicPr>
            <a:picLocks noChangeAspect="1"/>
          </p:cNvPicPr>
          <p:nvPr/>
        </p:nvPicPr>
        <p:blipFill>
          <a:blip r:embed="rId3"/>
          <a:stretch>
            <a:fillRect/>
          </a:stretch>
        </p:blipFill>
        <p:spPr>
          <a:xfrm>
            <a:off x="6620252" y="3580595"/>
            <a:ext cx="5441374" cy="2557446"/>
          </a:xfrm>
          <a:prstGeom prst="rect">
            <a:avLst/>
          </a:prstGeom>
        </p:spPr>
      </p:pic>
    </p:spTree>
    <p:extLst>
      <p:ext uri="{BB962C8B-B14F-4D97-AF65-F5344CB8AC3E}">
        <p14:creationId xmlns:p14="http://schemas.microsoft.com/office/powerpoint/2010/main" val="197935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4200" b="1" u="sng" dirty="0">
                <a:latin typeface="Calibri" panose="020F0502020204030204" pitchFamily="34" charset="0"/>
                <a:cs typeface="Calibri" panose="020F0502020204030204" pitchFamily="34" charset="0"/>
              </a:rPr>
              <a:t>Array Declaration</a:t>
            </a:r>
          </a:p>
          <a:p>
            <a:pPr marL="0" indent="0" algn="just">
              <a:buNone/>
            </a:pPr>
            <a:r>
              <a:rPr lang="en-US" sz="4200" dirty="0">
                <a:latin typeface="Calibri" panose="020F0502020204030204" pitchFamily="34" charset="0"/>
                <a:cs typeface="Calibri" panose="020F0502020204030204" pitchFamily="34" charset="0"/>
              </a:rPr>
              <a:t>2.  </a:t>
            </a:r>
            <a:r>
              <a:rPr lang="en-US" sz="4000" dirty="0">
                <a:latin typeface="Calibri" panose="020F0502020204030204" pitchFamily="34" charset="0"/>
                <a:cs typeface="Calibri" panose="020F0502020204030204" pitchFamily="34" charset="0"/>
              </a:rPr>
              <a:t>Initialization at declaration: Arrays can be initialized     at the time of declaration</a:t>
            </a:r>
          </a:p>
          <a:p>
            <a:pPr lvl="3" algn="just"/>
            <a:r>
              <a:rPr lang="en-US" sz="4000" dirty="0">
                <a:latin typeface="Calibri" panose="020F0502020204030204" pitchFamily="34" charset="0"/>
                <a:cs typeface="Calibri" panose="020F0502020204030204" pitchFamily="34" charset="0"/>
              </a:rPr>
              <a:t> Initializing a size-defined array		    </a:t>
            </a:r>
          </a:p>
          <a:p>
            <a:pPr marL="1371600" lvl="3" indent="0" algn="just">
              <a:buNone/>
            </a:pPr>
            <a:r>
              <a:rPr lang="en-US" sz="4000" dirty="0">
                <a:solidFill>
                  <a:srgbClr val="FF0000"/>
                </a:solidFill>
                <a:latin typeface="Calibri" panose="020F0502020204030204" pitchFamily="34" charset="0"/>
                <a:cs typeface="Calibri" panose="020F0502020204030204" pitchFamily="34" charset="0"/>
              </a:rPr>
              <a:t>		int </a:t>
            </a:r>
            <a:r>
              <a:rPr lang="en-US" sz="4000" dirty="0" err="1">
                <a:solidFill>
                  <a:srgbClr val="FF0000"/>
                </a:solidFill>
                <a:latin typeface="Calibri" panose="020F0502020204030204" pitchFamily="34" charset="0"/>
                <a:cs typeface="Calibri" panose="020F0502020204030204" pitchFamily="34" charset="0"/>
              </a:rPr>
              <a:t>myArray</a:t>
            </a:r>
            <a:r>
              <a:rPr lang="en-US" sz="4000" dirty="0">
                <a:solidFill>
                  <a:srgbClr val="FF0000"/>
                </a:solidFill>
                <a:latin typeface="Calibri" panose="020F0502020204030204" pitchFamily="34" charset="0"/>
                <a:cs typeface="Calibri" panose="020F0502020204030204" pitchFamily="34" charset="0"/>
              </a:rPr>
              <a:t>[5] = {2, 4, 8, 12, 16};</a:t>
            </a:r>
          </a:p>
          <a:p>
            <a:pPr marL="1371600" lvl="3" indent="0" algn="just">
              <a:buNone/>
            </a:pPr>
            <a:endParaRPr lang="en-US" sz="4000" dirty="0">
              <a:solidFill>
                <a:srgbClr val="FF0000"/>
              </a:solidFill>
              <a:latin typeface="Calibri" panose="020F0502020204030204" pitchFamily="34" charset="0"/>
              <a:cs typeface="Calibri" panose="020F0502020204030204" pitchFamily="34" charset="0"/>
            </a:endParaRPr>
          </a:p>
          <a:p>
            <a:pPr marL="1371600" lvl="3" indent="0" algn="just">
              <a:buNone/>
            </a:pPr>
            <a:endParaRPr lang="en-US" sz="4000" dirty="0">
              <a:solidFill>
                <a:srgbClr val="FF0000"/>
              </a:solidFill>
              <a:latin typeface="Calibri" panose="020F0502020204030204" pitchFamily="34" charset="0"/>
              <a:cs typeface="Calibri" panose="020F0502020204030204" pitchFamily="34" charset="0"/>
            </a:endParaRPr>
          </a:p>
          <a:p>
            <a:pPr marL="1371600" lvl="3" indent="0" algn="just">
              <a:buNone/>
            </a:pPr>
            <a:endParaRPr lang="en-US" sz="4000" dirty="0">
              <a:solidFill>
                <a:srgbClr val="FF0000"/>
              </a:solidFill>
              <a:latin typeface="Calibri" panose="020F0502020204030204" pitchFamily="34" charset="0"/>
              <a:cs typeface="Calibri" panose="020F0502020204030204" pitchFamily="34" charset="0"/>
            </a:endParaRPr>
          </a:p>
          <a:p>
            <a:pPr marL="1371600" lvl="3" indent="0" algn="just">
              <a:buNone/>
            </a:pPr>
            <a:r>
              <a:rPr lang="en-US" sz="4000" dirty="0">
                <a:solidFill>
                  <a:srgbClr val="FF0000"/>
                </a:solidFill>
                <a:latin typeface="Calibri" panose="020F0502020204030204" pitchFamily="34" charset="0"/>
                <a:cs typeface="Calibri" panose="020F0502020204030204" pitchFamily="34" charset="0"/>
              </a:rPr>
              <a:t>		double </a:t>
            </a:r>
            <a:r>
              <a:rPr lang="en-US" sz="4000" dirty="0" err="1">
                <a:solidFill>
                  <a:srgbClr val="FF0000"/>
                </a:solidFill>
                <a:latin typeface="Calibri" panose="020F0502020204030204" pitchFamily="34" charset="0"/>
                <a:cs typeface="Calibri" panose="020F0502020204030204" pitchFamily="34" charset="0"/>
              </a:rPr>
              <a:t>myArray</a:t>
            </a:r>
            <a:r>
              <a:rPr lang="en-US" sz="4000" dirty="0">
                <a:solidFill>
                  <a:srgbClr val="FF0000"/>
                </a:solidFill>
                <a:latin typeface="Calibri" panose="020F0502020204030204" pitchFamily="34" charset="0"/>
                <a:cs typeface="Calibri" panose="020F0502020204030204" pitchFamily="34" charset="0"/>
              </a:rPr>
              <a:t>[4] = {1.0, 2.0};</a:t>
            </a:r>
            <a:endParaRPr lang="en-US" sz="4000" dirty="0">
              <a:latin typeface="Calibri" panose="020F0502020204030204" pitchFamily="34" charset="0"/>
              <a:cs typeface="Calibri" panose="020F0502020204030204" pitchFamily="34" charset="0"/>
            </a:endParaRPr>
          </a:p>
          <a:p>
            <a:pPr lvl="3" algn="just"/>
            <a:r>
              <a:rPr lang="en-US" sz="4000" dirty="0">
                <a:latin typeface="Calibri" panose="020F0502020204030204" pitchFamily="34" charset="0"/>
                <a:cs typeface="Calibri" panose="020F0502020204030204" pitchFamily="34" charset="0"/>
              </a:rPr>
              <a:t> Automatic size determination</a:t>
            </a:r>
          </a:p>
          <a:p>
            <a:pPr marL="0" indent="0" algn="just">
              <a:buNone/>
            </a:pPr>
            <a:r>
              <a:rPr lang="en-US" sz="4000" b="1" dirty="0">
                <a:latin typeface="Calibri" panose="020F0502020204030204" pitchFamily="34" charset="0"/>
                <a:cs typeface="Calibri" panose="020F0502020204030204" pitchFamily="34" charset="0"/>
              </a:rPr>
              <a:t>			</a:t>
            </a:r>
            <a:r>
              <a:rPr lang="en-US" sz="4000" dirty="0">
                <a:solidFill>
                  <a:srgbClr val="FF0000"/>
                </a:solidFill>
                <a:latin typeface="Calibri" panose="020F0502020204030204" pitchFamily="34" charset="0"/>
                <a:cs typeface="Calibri" panose="020F0502020204030204" pitchFamily="34" charset="0"/>
              </a:rPr>
              <a:t>int </a:t>
            </a:r>
            <a:r>
              <a:rPr lang="en-US" sz="4000" dirty="0" err="1">
                <a:solidFill>
                  <a:srgbClr val="FF0000"/>
                </a:solidFill>
                <a:latin typeface="Calibri" panose="020F0502020204030204" pitchFamily="34" charset="0"/>
                <a:cs typeface="Calibri" panose="020F0502020204030204" pitchFamily="34" charset="0"/>
              </a:rPr>
              <a:t>myArray</a:t>
            </a:r>
            <a:r>
              <a:rPr lang="en-US" sz="4000" dirty="0">
                <a:solidFill>
                  <a:srgbClr val="FF0000"/>
                </a:solidFill>
                <a:latin typeface="Calibri" panose="020F0502020204030204" pitchFamily="34" charset="0"/>
                <a:cs typeface="Calibri" panose="020F0502020204030204" pitchFamily="34" charset="0"/>
              </a:rPr>
              <a:t>[ ] = {4, 5, 3, 6, 9, 2};</a:t>
            </a:r>
            <a:endParaRPr lang="en-US" sz="4000" b="1" dirty="0">
              <a:solidFill>
                <a:srgbClr val="FF0000"/>
              </a:solidFill>
              <a:latin typeface="Calibri" panose="020F0502020204030204" pitchFamily="34" charset="0"/>
              <a:cs typeface="Calibri" panose="020F0502020204030204" pitchFamily="34" charset="0"/>
            </a:endParaRPr>
          </a:p>
          <a:p>
            <a:pPr marL="0" indent="0" algn="just">
              <a:buNone/>
            </a:pPr>
            <a:r>
              <a:rPr lang="en-US" sz="4200" b="1" dirty="0">
                <a:latin typeface="Calibri" panose="020F0502020204030204" pitchFamily="34" charset="0"/>
                <a:cs typeface="Calibri" panose="020F0502020204030204" pitchFamily="34" charset="0"/>
              </a:rPr>
              <a:t>			</a:t>
            </a:r>
          </a:p>
        </p:txBody>
      </p:sp>
      <p:pic>
        <p:nvPicPr>
          <p:cNvPr id="5" name="Picture 4" descr="A diagram of a number&#10;&#10;Description automatically generated">
            <a:extLst>
              <a:ext uri="{FF2B5EF4-FFF2-40B4-BE49-F238E27FC236}">
                <a16:creationId xmlns:a16="http://schemas.microsoft.com/office/drawing/2014/main" id="{A41BBA73-E20F-47B7-9679-660D64C76286}"/>
              </a:ext>
            </a:extLst>
          </p:cNvPr>
          <p:cNvPicPr>
            <a:picLocks noChangeAspect="1"/>
          </p:cNvPicPr>
          <p:nvPr/>
        </p:nvPicPr>
        <p:blipFill>
          <a:blip r:embed="rId3"/>
          <a:stretch>
            <a:fillRect/>
          </a:stretch>
        </p:blipFill>
        <p:spPr>
          <a:xfrm>
            <a:off x="3801582" y="3147952"/>
            <a:ext cx="3881480" cy="1824295"/>
          </a:xfrm>
          <a:prstGeom prst="rect">
            <a:avLst/>
          </a:prstGeom>
        </p:spPr>
      </p:pic>
    </p:spTree>
    <p:extLst>
      <p:ext uri="{BB962C8B-B14F-4D97-AF65-F5344CB8AC3E}">
        <p14:creationId xmlns:p14="http://schemas.microsoft.com/office/powerpoint/2010/main" val="412394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4200" b="1" u="sng" dirty="0">
                <a:latin typeface="Calibri" panose="020F0502020204030204" pitchFamily="34" charset="0"/>
                <a:cs typeface="Calibri" panose="020F0502020204030204" pitchFamily="34" charset="0"/>
              </a:rPr>
              <a:t>Array Accessing/Indexing</a:t>
            </a:r>
          </a:p>
          <a:p>
            <a:pPr marL="0" indent="0" algn="just">
              <a:buNone/>
            </a:pPr>
            <a:r>
              <a:rPr lang="en-US" sz="4200" dirty="0">
                <a:latin typeface="Calibri" panose="020F0502020204030204" pitchFamily="34" charset="0"/>
                <a:cs typeface="Calibri" panose="020F0502020204030204" pitchFamily="34" charset="0"/>
              </a:rPr>
              <a:t>An element of an array can be accessed using an index, which is a number that represents the position of the item in the array.</a:t>
            </a:r>
          </a:p>
          <a:p>
            <a:pPr marL="0" indent="0" algn="just">
              <a:buNone/>
            </a:pPr>
            <a:r>
              <a:rPr lang="en-US" sz="4200" b="1" dirty="0">
                <a:latin typeface="Calibri" panose="020F0502020204030204" pitchFamily="34" charset="0"/>
                <a:cs typeface="Calibri" panose="020F0502020204030204" pitchFamily="34" charset="0"/>
              </a:rPr>
              <a:t>		</a:t>
            </a:r>
            <a:r>
              <a:rPr lang="en-US" sz="4200" dirty="0">
                <a:solidFill>
                  <a:srgbClr val="FF0000"/>
                </a:solidFill>
                <a:latin typeface="Calibri" panose="020F0502020204030204" pitchFamily="34" charset="0"/>
                <a:cs typeface="Calibri" panose="020F0502020204030204" pitchFamily="34" charset="0"/>
              </a:rPr>
              <a:t>int </a:t>
            </a:r>
            <a:r>
              <a:rPr lang="en-US" sz="4200" dirty="0" err="1">
                <a:solidFill>
                  <a:srgbClr val="FF0000"/>
                </a:solidFill>
                <a:latin typeface="Calibri" panose="020F0502020204030204" pitchFamily="34" charset="0"/>
                <a:cs typeface="Calibri" panose="020F0502020204030204" pitchFamily="34" charset="0"/>
              </a:rPr>
              <a:t>arr</a:t>
            </a:r>
            <a:r>
              <a:rPr lang="en-US" sz="4200" dirty="0">
                <a:solidFill>
                  <a:srgbClr val="FF0000"/>
                </a:solidFill>
                <a:latin typeface="Calibri" panose="020F0502020204030204" pitchFamily="34" charset="0"/>
                <a:cs typeface="Calibri" panose="020F0502020204030204" pitchFamily="34" charset="0"/>
              </a:rPr>
              <a:t>[4] = {3, 6, 2, 7};</a:t>
            </a:r>
          </a:p>
          <a:p>
            <a:pPr marL="0" indent="0" algn="just">
              <a:buNone/>
            </a:pPr>
            <a:r>
              <a:rPr lang="en-US" sz="4200" b="1" dirty="0">
                <a:solidFill>
                  <a:srgbClr val="FF0000"/>
                </a:solidFill>
                <a:latin typeface="Calibri" panose="020F0502020204030204" pitchFamily="34" charset="0"/>
                <a:cs typeface="Calibri" panose="020F0502020204030204" pitchFamily="34" charset="0"/>
              </a:rPr>
              <a:t>		</a:t>
            </a:r>
            <a:r>
              <a:rPr lang="en-US" sz="4200" dirty="0">
                <a:solidFill>
                  <a:srgbClr val="FF0000"/>
                </a:solidFill>
                <a:latin typeface="Calibri" panose="020F0502020204030204" pitchFamily="34" charset="0"/>
                <a:cs typeface="Calibri" panose="020F0502020204030204" pitchFamily="34" charset="0"/>
              </a:rPr>
              <a:t>std::</a:t>
            </a:r>
            <a:r>
              <a:rPr lang="en-US" sz="4200" dirty="0" err="1">
                <a:solidFill>
                  <a:srgbClr val="FF0000"/>
                </a:solidFill>
                <a:latin typeface="Calibri" panose="020F0502020204030204" pitchFamily="34" charset="0"/>
                <a:cs typeface="Calibri" panose="020F0502020204030204" pitchFamily="34" charset="0"/>
              </a:rPr>
              <a:t>cout</a:t>
            </a:r>
            <a:r>
              <a:rPr lang="en-US" sz="4200" dirty="0">
                <a:solidFill>
                  <a:srgbClr val="FF0000"/>
                </a:solidFill>
                <a:latin typeface="Calibri" panose="020F0502020204030204" pitchFamily="34" charset="0"/>
                <a:cs typeface="Calibri" panose="020F0502020204030204" pitchFamily="34" charset="0"/>
              </a:rPr>
              <a:t> &lt;&lt; </a:t>
            </a:r>
            <a:r>
              <a:rPr lang="en-US" sz="4200" dirty="0" err="1">
                <a:solidFill>
                  <a:srgbClr val="FF0000"/>
                </a:solidFill>
                <a:latin typeface="Calibri" panose="020F0502020204030204" pitchFamily="34" charset="0"/>
                <a:cs typeface="Calibri" panose="020F0502020204030204" pitchFamily="34" charset="0"/>
              </a:rPr>
              <a:t>arr</a:t>
            </a:r>
            <a:r>
              <a:rPr lang="en-US" sz="4200" dirty="0">
                <a:solidFill>
                  <a:srgbClr val="FF0000"/>
                </a:solidFill>
                <a:latin typeface="Calibri" panose="020F0502020204030204" pitchFamily="34" charset="0"/>
                <a:cs typeface="Calibri" panose="020F0502020204030204" pitchFamily="34" charset="0"/>
              </a:rPr>
              <a:t>[0]; 	std::</a:t>
            </a:r>
            <a:r>
              <a:rPr lang="en-US" sz="4200" dirty="0" err="1">
                <a:solidFill>
                  <a:srgbClr val="FF0000"/>
                </a:solidFill>
                <a:latin typeface="Calibri" panose="020F0502020204030204" pitchFamily="34" charset="0"/>
                <a:cs typeface="Calibri" panose="020F0502020204030204" pitchFamily="34" charset="0"/>
              </a:rPr>
              <a:t>cout</a:t>
            </a:r>
            <a:r>
              <a:rPr lang="en-US" sz="4200" dirty="0">
                <a:solidFill>
                  <a:srgbClr val="FF0000"/>
                </a:solidFill>
                <a:latin typeface="Calibri" panose="020F0502020204030204" pitchFamily="34" charset="0"/>
                <a:cs typeface="Calibri" panose="020F0502020204030204" pitchFamily="34" charset="0"/>
              </a:rPr>
              <a:t> &lt;&lt; </a:t>
            </a:r>
            <a:r>
              <a:rPr lang="en-US" sz="4200" dirty="0" err="1">
                <a:solidFill>
                  <a:srgbClr val="FF0000"/>
                </a:solidFill>
                <a:latin typeface="Calibri" panose="020F0502020204030204" pitchFamily="34" charset="0"/>
                <a:cs typeface="Calibri" panose="020F0502020204030204" pitchFamily="34" charset="0"/>
              </a:rPr>
              <a:t>arr</a:t>
            </a:r>
            <a:r>
              <a:rPr lang="en-US" sz="4200" dirty="0">
                <a:solidFill>
                  <a:srgbClr val="FF0000"/>
                </a:solidFill>
                <a:latin typeface="Calibri" panose="020F0502020204030204" pitchFamily="34" charset="0"/>
                <a:cs typeface="Calibri" panose="020F0502020204030204" pitchFamily="34" charset="0"/>
              </a:rPr>
              <a:t>[1];</a:t>
            </a:r>
          </a:p>
          <a:p>
            <a:pPr marL="0" indent="0" algn="just">
              <a:buNone/>
            </a:pPr>
            <a:r>
              <a:rPr lang="en-US" sz="4200" dirty="0">
                <a:solidFill>
                  <a:srgbClr val="FF0000"/>
                </a:solidFill>
                <a:latin typeface="Calibri" panose="020F0502020204030204" pitchFamily="34" charset="0"/>
                <a:cs typeface="Calibri" panose="020F0502020204030204" pitchFamily="34" charset="0"/>
              </a:rPr>
              <a:t>		std::</a:t>
            </a:r>
            <a:r>
              <a:rPr lang="en-US" sz="4200" dirty="0" err="1">
                <a:solidFill>
                  <a:srgbClr val="FF0000"/>
                </a:solidFill>
                <a:latin typeface="Calibri" panose="020F0502020204030204" pitchFamily="34" charset="0"/>
                <a:cs typeface="Calibri" panose="020F0502020204030204" pitchFamily="34" charset="0"/>
              </a:rPr>
              <a:t>cout</a:t>
            </a:r>
            <a:r>
              <a:rPr lang="en-US" sz="4200" dirty="0">
                <a:solidFill>
                  <a:srgbClr val="FF0000"/>
                </a:solidFill>
                <a:latin typeface="Calibri" panose="020F0502020204030204" pitchFamily="34" charset="0"/>
                <a:cs typeface="Calibri" panose="020F0502020204030204" pitchFamily="34" charset="0"/>
              </a:rPr>
              <a:t> &lt;&lt; </a:t>
            </a:r>
            <a:r>
              <a:rPr lang="en-US" sz="4200" dirty="0" err="1">
                <a:solidFill>
                  <a:srgbClr val="FF0000"/>
                </a:solidFill>
                <a:latin typeface="Calibri" panose="020F0502020204030204" pitchFamily="34" charset="0"/>
                <a:cs typeface="Calibri" panose="020F0502020204030204" pitchFamily="34" charset="0"/>
              </a:rPr>
              <a:t>arr</a:t>
            </a:r>
            <a:r>
              <a:rPr lang="en-US" sz="4200" dirty="0">
                <a:solidFill>
                  <a:srgbClr val="FF0000"/>
                </a:solidFill>
                <a:latin typeface="Calibri" panose="020F0502020204030204" pitchFamily="34" charset="0"/>
                <a:cs typeface="Calibri" panose="020F0502020204030204" pitchFamily="34" charset="0"/>
              </a:rPr>
              <a:t>[2]; 	std::</a:t>
            </a:r>
            <a:r>
              <a:rPr lang="en-US" sz="4200" dirty="0" err="1">
                <a:solidFill>
                  <a:srgbClr val="FF0000"/>
                </a:solidFill>
                <a:latin typeface="Calibri" panose="020F0502020204030204" pitchFamily="34" charset="0"/>
                <a:cs typeface="Calibri" panose="020F0502020204030204" pitchFamily="34" charset="0"/>
              </a:rPr>
              <a:t>cout</a:t>
            </a:r>
            <a:r>
              <a:rPr lang="en-US" sz="4200" dirty="0">
                <a:solidFill>
                  <a:srgbClr val="FF0000"/>
                </a:solidFill>
                <a:latin typeface="Calibri" panose="020F0502020204030204" pitchFamily="34" charset="0"/>
                <a:cs typeface="Calibri" panose="020F0502020204030204" pitchFamily="34" charset="0"/>
              </a:rPr>
              <a:t> &lt;&lt; </a:t>
            </a:r>
            <a:r>
              <a:rPr lang="en-US" sz="4200" dirty="0" err="1">
                <a:solidFill>
                  <a:srgbClr val="FF0000"/>
                </a:solidFill>
                <a:latin typeface="Calibri" panose="020F0502020204030204" pitchFamily="34" charset="0"/>
                <a:cs typeface="Calibri" panose="020F0502020204030204" pitchFamily="34" charset="0"/>
              </a:rPr>
              <a:t>arr</a:t>
            </a:r>
            <a:r>
              <a:rPr lang="en-US" sz="4200" dirty="0">
                <a:solidFill>
                  <a:srgbClr val="FF0000"/>
                </a:solidFill>
                <a:latin typeface="Calibri" panose="020F0502020204030204" pitchFamily="34" charset="0"/>
                <a:cs typeface="Calibri" panose="020F0502020204030204" pitchFamily="34" charset="0"/>
              </a:rPr>
              <a:t>[3];</a:t>
            </a:r>
          </a:p>
          <a:p>
            <a:pPr marL="0" indent="0" algn="just">
              <a:buNone/>
            </a:pPr>
            <a:r>
              <a:rPr lang="en-US" sz="4200" b="1" dirty="0">
                <a:latin typeface="Calibri" panose="020F0502020204030204" pitchFamily="34" charset="0"/>
                <a:cs typeface="Calibri" panose="020F0502020204030204" pitchFamily="34" charset="0"/>
              </a:rPr>
              <a:t>If this array had a larger size (say 300), how would we print out all elements of the array? Definitely not 300 print statements! What’s the alternative?</a:t>
            </a:r>
          </a:p>
          <a:p>
            <a:pPr marL="0" indent="0" algn="just">
              <a:buNone/>
            </a:pPr>
            <a:r>
              <a:rPr lang="en-US" sz="4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92979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4200" b="1" u="sng" dirty="0">
                <a:latin typeface="Calibri" panose="020F0502020204030204" pitchFamily="34" charset="0"/>
                <a:cs typeface="Calibri" panose="020F0502020204030204" pitchFamily="34" charset="0"/>
              </a:rPr>
              <a:t>Array Accessing/Indexing</a:t>
            </a:r>
          </a:p>
          <a:p>
            <a:pPr marL="0" indent="0" algn="just">
              <a:buNone/>
            </a:pPr>
            <a:endParaRPr lang="en-US" sz="4200" b="1" u="sng" dirty="0">
              <a:latin typeface="Calibri" panose="020F0502020204030204" pitchFamily="34" charset="0"/>
              <a:cs typeface="Calibri" panose="020F0502020204030204" pitchFamily="34" charset="0"/>
            </a:endParaRPr>
          </a:p>
          <a:p>
            <a:pPr marL="0" indent="0" algn="just">
              <a:buNone/>
            </a:pPr>
            <a:r>
              <a:rPr lang="en-US" sz="4200" dirty="0">
                <a:latin typeface="Calibri" panose="020F0502020204030204" pitchFamily="34" charset="0"/>
                <a:cs typeface="Calibri" panose="020F0502020204030204" pitchFamily="34" charset="0"/>
              </a:rPr>
              <a:t>A </a:t>
            </a:r>
            <a:r>
              <a:rPr lang="en-US" sz="4200" b="1" dirty="0">
                <a:latin typeface="Calibri" panose="020F0502020204030204" pitchFamily="34" charset="0"/>
                <a:cs typeface="Calibri" panose="020F0502020204030204" pitchFamily="34" charset="0"/>
              </a:rPr>
              <a:t>loop</a:t>
            </a:r>
            <a:r>
              <a:rPr lang="en-US" sz="4200" dirty="0">
                <a:latin typeface="Calibri" panose="020F0502020204030204" pitchFamily="34" charset="0"/>
                <a:cs typeface="Calibri" panose="020F0502020204030204" pitchFamily="34" charset="0"/>
              </a:rPr>
              <a:t> can also be used to iterate through the items in an array!</a:t>
            </a:r>
          </a:p>
          <a:p>
            <a:pPr marL="0" indent="0" algn="just">
              <a:buNone/>
            </a:pPr>
            <a:endParaRPr lang="en-US" sz="3500" b="1" dirty="0">
              <a:latin typeface="Calibri" panose="020F0502020204030204" pitchFamily="34" charset="0"/>
              <a:cs typeface="Calibri" panose="020F0502020204030204" pitchFamily="34" charset="0"/>
            </a:endParaRPr>
          </a:p>
          <a:p>
            <a:pPr marL="0" indent="0" algn="just">
              <a:buNone/>
            </a:pPr>
            <a:r>
              <a:rPr lang="en-US" sz="4200" b="1" dirty="0">
                <a:latin typeface="Calibri" panose="020F0502020204030204" pitchFamily="34" charset="0"/>
                <a:cs typeface="Calibri" panose="020F0502020204030204" pitchFamily="34" charset="0"/>
              </a:rPr>
              <a:t>		</a:t>
            </a:r>
            <a:r>
              <a:rPr lang="en-US" sz="4200" b="1" dirty="0">
                <a:solidFill>
                  <a:srgbClr val="FF0000"/>
                </a:solidFill>
                <a:latin typeface="Calibri" panose="020F0502020204030204" pitchFamily="34" charset="0"/>
                <a:cs typeface="Calibri" panose="020F0502020204030204" pitchFamily="34" charset="0"/>
              </a:rPr>
              <a:t>int </a:t>
            </a:r>
            <a:r>
              <a:rPr lang="en-US" sz="4200" b="1" dirty="0" err="1">
                <a:solidFill>
                  <a:srgbClr val="FF0000"/>
                </a:solidFill>
                <a:latin typeface="Calibri" panose="020F0502020204030204" pitchFamily="34" charset="0"/>
                <a:cs typeface="Calibri" panose="020F0502020204030204" pitchFamily="34" charset="0"/>
              </a:rPr>
              <a:t>arr</a:t>
            </a:r>
            <a:r>
              <a:rPr lang="en-US" sz="4200" b="1" dirty="0">
                <a:solidFill>
                  <a:srgbClr val="FF0000"/>
                </a:solidFill>
                <a:latin typeface="Calibri" panose="020F0502020204030204" pitchFamily="34" charset="0"/>
                <a:cs typeface="Calibri" panose="020F0502020204030204" pitchFamily="34" charset="0"/>
              </a:rPr>
              <a:t>[4] = {3, 6, 2, 7};</a:t>
            </a:r>
          </a:p>
          <a:p>
            <a:pPr marL="0" indent="0" algn="just">
              <a:buNone/>
            </a:pPr>
            <a:r>
              <a:rPr lang="en-US" sz="4200" b="1" dirty="0">
                <a:solidFill>
                  <a:srgbClr val="FF0000"/>
                </a:solidFill>
                <a:latin typeface="Calibri" panose="020F0502020204030204" pitchFamily="34" charset="0"/>
                <a:cs typeface="Calibri" panose="020F0502020204030204" pitchFamily="34" charset="0"/>
              </a:rPr>
              <a:t>		for(int </a:t>
            </a:r>
            <a:r>
              <a:rPr lang="en-US" sz="4200" b="1" dirty="0" err="1">
                <a:solidFill>
                  <a:srgbClr val="FF0000"/>
                </a:solidFill>
                <a:latin typeface="Calibri" panose="020F0502020204030204" pitchFamily="34" charset="0"/>
                <a:cs typeface="Calibri" panose="020F0502020204030204" pitchFamily="34" charset="0"/>
              </a:rPr>
              <a:t>i</a:t>
            </a:r>
            <a:r>
              <a:rPr lang="en-US" sz="4200" b="1" dirty="0">
                <a:solidFill>
                  <a:srgbClr val="FF0000"/>
                </a:solidFill>
                <a:latin typeface="Calibri" panose="020F0502020204030204" pitchFamily="34" charset="0"/>
                <a:cs typeface="Calibri" panose="020F0502020204030204" pitchFamily="34" charset="0"/>
              </a:rPr>
              <a:t> = 0; </a:t>
            </a:r>
            <a:r>
              <a:rPr lang="en-US" sz="4200" b="1" dirty="0" err="1">
                <a:solidFill>
                  <a:srgbClr val="FF0000"/>
                </a:solidFill>
                <a:latin typeface="Calibri" panose="020F0502020204030204" pitchFamily="34" charset="0"/>
                <a:cs typeface="Calibri" panose="020F0502020204030204" pitchFamily="34" charset="0"/>
              </a:rPr>
              <a:t>i</a:t>
            </a:r>
            <a:r>
              <a:rPr lang="en-US" sz="4200" b="1" dirty="0">
                <a:solidFill>
                  <a:srgbClr val="FF0000"/>
                </a:solidFill>
                <a:latin typeface="Calibri" panose="020F0502020204030204" pitchFamily="34" charset="0"/>
                <a:cs typeface="Calibri" panose="020F0502020204030204" pitchFamily="34" charset="0"/>
              </a:rPr>
              <a:t> &lt; 4; </a:t>
            </a:r>
            <a:r>
              <a:rPr lang="en-US" sz="4200" b="1" dirty="0" err="1">
                <a:solidFill>
                  <a:srgbClr val="FF0000"/>
                </a:solidFill>
                <a:latin typeface="Calibri" panose="020F0502020204030204" pitchFamily="34" charset="0"/>
                <a:cs typeface="Calibri" panose="020F0502020204030204" pitchFamily="34" charset="0"/>
              </a:rPr>
              <a:t>i</a:t>
            </a:r>
            <a:r>
              <a:rPr lang="en-US" sz="4200" b="1" dirty="0">
                <a:solidFill>
                  <a:srgbClr val="FF0000"/>
                </a:solidFill>
                <a:latin typeface="Calibri" panose="020F0502020204030204" pitchFamily="34" charset="0"/>
                <a:cs typeface="Calibri" panose="020F0502020204030204" pitchFamily="34" charset="0"/>
              </a:rPr>
              <a:t>++) {</a:t>
            </a:r>
          </a:p>
          <a:p>
            <a:pPr marL="0" indent="0" algn="just">
              <a:buNone/>
            </a:pPr>
            <a:r>
              <a:rPr lang="en-US" sz="4200" b="1" dirty="0">
                <a:solidFill>
                  <a:srgbClr val="FF0000"/>
                </a:solidFill>
                <a:latin typeface="Calibri" panose="020F0502020204030204" pitchFamily="34" charset="0"/>
                <a:cs typeface="Calibri" panose="020F0502020204030204" pitchFamily="34" charset="0"/>
              </a:rPr>
              <a:t>			std::</a:t>
            </a:r>
            <a:r>
              <a:rPr lang="en-US" sz="4200" b="1" dirty="0" err="1">
                <a:solidFill>
                  <a:srgbClr val="FF0000"/>
                </a:solidFill>
                <a:latin typeface="Calibri" panose="020F0502020204030204" pitchFamily="34" charset="0"/>
                <a:cs typeface="Calibri" panose="020F0502020204030204" pitchFamily="34" charset="0"/>
              </a:rPr>
              <a:t>cout</a:t>
            </a:r>
            <a:r>
              <a:rPr lang="en-US" sz="4200" b="1" dirty="0">
                <a:solidFill>
                  <a:srgbClr val="FF0000"/>
                </a:solidFill>
                <a:latin typeface="Calibri" panose="020F0502020204030204" pitchFamily="34" charset="0"/>
                <a:cs typeface="Calibri" panose="020F0502020204030204" pitchFamily="34" charset="0"/>
              </a:rPr>
              <a:t> &lt;&lt; </a:t>
            </a:r>
            <a:r>
              <a:rPr lang="en-US" sz="4200" b="1" dirty="0" err="1">
                <a:solidFill>
                  <a:srgbClr val="FF0000"/>
                </a:solidFill>
                <a:latin typeface="Calibri" panose="020F0502020204030204" pitchFamily="34" charset="0"/>
                <a:cs typeface="Calibri" panose="020F0502020204030204" pitchFamily="34" charset="0"/>
              </a:rPr>
              <a:t>arr</a:t>
            </a:r>
            <a:r>
              <a:rPr lang="en-US" sz="4200" b="1" dirty="0">
                <a:solidFill>
                  <a:srgbClr val="FF0000"/>
                </a:solidFill>
                <a:latin typeface="Calibri" panose="020F0502020204030204" pitchFamily="34" charset="0"/>
                <a:cs typeface="Calibri" panose="020F0502020204030204" pitchFamily="34" charset="0"/>
              </a:rPr>
              <a:t>[</a:t>
            </a:r>
            <a:r>
              <a:rPr lang="en-US" sz="4200" b="1" dirty="0" err="1">
                <a:solidFill>
                  <a:srgbClr val="FF0000"/>
                </a:solidFill>
                <a:latin typeface="Calibri" panose="020F0502020204030204" pitchFamily="34" charset="0"/>
                <a:cs typeface="Calibri" panose="020F0502020204030204" pitchFamily="34" charset="0"/>
              </a:rPr>
              <a:t>i</a:t>
            </a:r>
            <a:r>
              <a:rPr lang="en-US" sz="4200" b="1" dirty="0">
                <a:solidFill>
                  <a:srgbClr val="FF0000"/>
                </a:solidFill>
                <a:latin typeface="Calibri" panose="020F0502020204030204" pitchFamily="34" charset="0"/>
                <a:cs typeface="Calibri" panose="020F0502020204030204" pitchFamily="34" charset="0"/>
              </a:rPr>
              <a:t>] &lt;&lt; std::endl;</a:t>
            </a:r>
          </a:p>
          <a:p>
            <a:pPr marL="0" indent="0" algn="just">
              <a:buNone/>
            </a:pPr>
            <a:r>
              <a:rPr lang="en-US" sz="4200" b="1" dirty="0">
                <a:solidFill>
                  <a:srgbClr val="FF0000"/>
                </a:solidFill>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00004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4200" b="1" u="sng" dirty="0">
                <a:latin typeface="Calibri" panose="020F0502020204030204" pitchFamily="34" charset="0"/>
                <a:cs typeface="Calibri" panose="020F0502020204030204" pitchFamily="34" charset="0"/>
              </a:rPr>
              <a:t>Array Element Modification</a:t>
            </a:r>
          </a:p>
          <a:p>
            <a:pPr marL="0" indent="0" algn="just">
              <a:buNone/>
            </a:pPr>
            <a:r>
              <a:rPr lang="en-US" sz="4200" dirty="0">
                <a:latin typeface="Calibri" panose="020F0502020204030204" pitchFamily="34" charset="0"/>
                <a:cs typeface="Calibri" panose="020F0502020204030204" pitchFamily="34" charset="0"/>
              </a:rPr>
              <a:t>	</a:t>
            </a:r>
            <a:r>
              <a:rPr lang="en-US" sz="4200" dirty="0">
                <a:solidFill>
                  <a:srgbClr val="FF0000"/>
                </a:solidFill>
                <a:latin typeface="Calibri" panose="020F0502020204030204" pitchFamily="34" charset="0"/>
                <a:cs typeface="Calibri" panose="020F0502020204030204" pitchFamily="34" charset="0"/>
              </a:rPr>
              <a:t>std::string cities[3];</a:t>
            </a:r>
          </a:p>
          <a:p>
            <a:pPr marL="0" indent="0" algn="just">
              <a:buNone/>
            </a:pPr>
            <a:r>
              <a:rPr lang="en-US" sz="4200" dirty="0">
                <a:solidFill>
                  <a:srgbClr val="FF0000"/>
                </a:solidFill>
                <a:latin typeface="Calibri" panose="020F0502020204030204" pitchFamily="34" charset="0"/>
                <a:cs typeface="Calibri" panose="020F0502020204030204" pitchFamily="34" charset="0"/>
              </a:rPr>
              <a:t>	cities[0] = "Boston";</a:t>
            </a:r>
          </a:p>
          <a:p>
            <a:pPr marL="0" indent="0" algn="just">
              <a:buNone/>
            </a:pPr>
            <a:r>
              <a:rPr lang="en-US" sz="4200" dirty="0">
                <a:solidFill>
                  <a:srgbClr val="FF0000"/>
                </a:solidFill>
                <a:latin typeface="Calibri" panose="020F0502020204030204" pitchFamily="34" charset="0"/>
                <a:cs typeface="Calibri" panose="020F0502020204030204" pitchFamily="34" charset="0"/>
              </a:rPr>
              <a:t>	cities[1] = "San Francisco";</a:t>
            </a:r>
          </a:p>
          <a:p>
            <a:pPr marL="0" indent="0" algn="just">
              <a:buNone/>
            </a:pPr>
            <a:r>
              <a:rPr lang="en-US" sz="4200" dirty="0">
                <a:solidFill>
                  <a:srgbClr val="FF0000"/>
                </a:solidFill>
                <a:latin typeface="Calibri" panose="020F0502020204030204" pitchFamily="34" charset="0"/>
                <a:cs typeface="Calibri" panose="020F0502020204030204" pitchFamily="34" charset="0"/>
              </a:rPr>
              <a:t>	cities[2] = "Salt Lake City";</a:t>
            </a:r>
          </a:p>
          <a:p>
            <a:pPr marL="0" indent="0" algn="just">
              <a:buNone/>
            </a:pPr>
            <a:r>
              <a:rPr lang="en-US" sz="4200" b="1" dirty="0">
                <a:latin typeface="Calibri" panose="020F0502020204030204" pitchFamily="34" charset="0"/>
                <a:cs typeface="Calibri" panose="020F0502020204030204" pitchFamily="34" charset="0"/>
              </a:rPr>
              <a:t>	</a:t>
            </a:r>
          </a:p>
          <a:p>
            <a:pPr marL="0" indent="0" algn="just">
              <a:buNone/>
            </a:pPr>
            <a:r>
              <a:rPr lang="en-US" sz="4200" b="1" dirty="0">
                <a:latin typeface="Calibri" panose="020F0502020204030204" pitchFamily="34" charset="0"/>
                <a:cs typeface="Calibri" panose="020F0502020204030204" pitchFamily="34" charset="0"/>
              </a:rPr>
              <a:t>	Change San Francisco to Phoenix?</a:t>
            </a:r>
          </a:p>
          <a:p>
            <a:pPr marL="0" indent="0" algn="just">
              <a:buNone/>
            </a:pPr>
            <a:r>
              <a:rPr lang="en-US" sz="4200" b="1" dirty="0">
                <a:latin typeface="Calibri" panose="020F0502020204030204" pitchFamily="34" charset="0"/>
                <a:cs typeface="Calibri" panose="020F0502020204030204" pitchFamily="34" charset="0"/>
              </a:rPr>
              <a:t>	</a:t>
            </a:r>
            <a:r>
              <a:rPr lang="en-US" sz="4200" dirty="0">
                <a:solidFill>
                  <a:srgbClr val="FF0000"/>
                </a:solidFill>
                <a:latin typeface="Calibri" panose="020F0502020204030204" pitchFamily="34" charset="0"/>
                <a:cs typeface="Calibri" panose="020F0502020204030204" pitchFamily="34" charset="0"/>
              </a:rPr>
              <a:t>cities[1] = "Phoenix";</a:t>
            </a:r>
            <a:r>
              <a:rPr lang="en-US" sz="4200" b="1" dirty="0">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19037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1874</TotalTime>
  <Words>2447</Words>
  <Application>Microsoft Macintosh PowerPoint</Application>
  <PresentationFormat>Widescreen</PresentationFormat>
  <Paragraphs>265</Paragraphs>
  <Slides>26</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Fasina, Opeyemi</dc:creator>
  <cp:lastModifiedBy>Yemi Fasina</cp:lastModifiedBy>
  <cp:revision>853</cp:revision>
  <dcterms:created xsi:type="dcterms:W3CDTF">2024-05-28T02:53:24Z</dcterms:created>
  <dcterms:modified xsi:type="dcterms:W3CDTF">2025-05-28T01:06:27Z</dcterms:modified>
</cp:coreProperties>
</file>