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5.xml" ContentType="application/vnd.openxmlformats-officedocument.presentationml.notesSlide+xml"/>
  <Override PartName="/ppt/ink/ink1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74" r:id="rId2"/>
    <p:sldId id="294" r:id="rId3"/>
    <p:sldId id="272" r:id="rId4"/>
    <p:sldId id="299" r:id="rId5"/>
    <p:sldId id="297" r:id="rId6"/>
    <p:sldId id="298" r:id="rId7"/>
    <p:sldId id="300" r:id="rId8"/>
    <p:sldId id="296" r:id="rId9"/>
    <p:sldId id="301" r:id="rId10"/>
    <p:sldId id="302" r:id="rId11"/>
    <p:sldId id="303" r:id="rId12"/>
    <p:sldId id="304" r:id="rId13"/>
    <p:sldId id="305" r:id="rId14"/>
    <p:sldId id="275" r:id="rId15"/>
    <p:sldId id="306" r:id="rId16"/>
    <p:sldId id="307" r:id="rId17"/>
    <p:sldId id="308" r:id="rId18"/>
    <p:sldId id="309" r:id="rId19"/>
    <p:sldId id="313" r:id="rId20"/>
    <p:sldId id="314" r:id="rId21"/>
    <p:sldId id="310" r:id="rId22"/>
    <p:sldId id="311" r:id="rId23"/>
    <p:sldId id="292" r:id="rId24"/>
    <p:sldId id="312" r:id="rId25"/>
    <p:sldId id="315" r:id="rId26"/>
    <p:sldId id="276" r:id="rId27"/>
    <p:sldId id="316" r:id="rId28"/>
    <p:sldId id="31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7"/>
    <p:restoredTop sz="96113"/>
  </p:normalViewPr>
  <p:slideViewPr>
    <p:cSldViewPr snapToGrid="0">
      <p:cViewPr varScale="1">
        <p:scale>
          <a:sx n="127" d="100"/>
          <a:sy n="127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30:47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0 24575,'-9'0'0,"-5"0"0,-9 0 0,-4 0 0,0 0 0,4 0 0,7 0 0,2 0 0,-2 0 0,-4 0 0,-5 0 0,1 0 0,5 2 0,5 0 0,6 0 0,-1-1 0,-2-1 0,-2 1 0,-2 0 0,3 2 0,6 1 0,6 1 0,4 1 0,2 0 0,-1 2 0,0-1 0,-1 0 0,2-2 0,-1 2 0,1 0 0,-1 2 0,0 3 0,1-1 0,-1 2 0,-1 3 0,-2 11 0,-2 14 0,0 8 0,0-2 0,0-7 0,0-2 0,0 0 0,0 8 0,0 0 0,0-6 0,0-8 0,0-7 0,0 0 0,0 6 0,0 5 0,0 0 0,0-6 0,0-3 0,-1-2 0,-3 4 0,-2 7 0,-2 4 0,-1 3 0,2-4 0,2-9 0,2-7 0,1-5 0,-2 2 0,0 5 0,0 4 0,0-1 0,1-5 0,1-5 0,2 0 0,0 1 0,0-2 0,0 2 0,0 1 0,0 7 0,0 3 0,0-1 0,0 0 0,0-2 0,0 1 0,0-1 0,0-4 0,0-7 0,0-3 0,0 2 0,0 3 0,0 5 0,2 0 0,0-2 0,2-3 0,1-1 0,0 2 0,1 1 0,0 1 0,-2-5 0,1-1 0,-2-2 0,1 1 0,2 4 0,0 2 0,0 0 0,0 1 0,-2-4 0,-1-3 0,0-2 0,-1-2 0,0-1 0,-1-1 0,-1 0 0,1 2 0,0 3 0,2 2 0,-1 3 0,1 0 0,-1-7 0,2-7 0,0-4 0,0-5 0,2 1 0,1 0 0,2 0 0,4 1 0,1-2 0,2 1 0,0 0 0,-1 0 0,-1 2 0,-1 0 0,-2 1 0,-1 1 0,-1-2 0,0 0 0,0 0 0,-1 0 0,0 2 0,1 0 0,3 0 0,6 0 0,2 0 0,1 0 0,-2 0 0,-4 0 0,-3 0 0,-6 0 0,-3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37:57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24575,'12'0'0,"1"0"0,1 0 0,4 0 0,3 0 0,-1 0 0,-5 0 0,-5 0 0,-2 0 0,-2 0 0,1 0 0,0 0 0,-1 0 0,1 0 0,1 0 0,0 0 0,3 0 0,0 0 0,-1 0 0,0 0 0,-2 0 0,0 0 0,2 0 0,2 0 0,1 0 0,0 0 0,3 0 0,4 0 0,2 0 0,0 0 0,-7 1 0,-6 4 0,-4 2 0,-3 0 0,-2 0 0,0 0 0,0 1 0,0 1 0,0-1 0,0-1 0,0-1 0,0 0 0,0 2 0,0 3 0,0 3 0,0 3 0,0 5 0,0 2 0,0 4 0,0-1 0,0-2 0,0 3 0,-2 2 0,-1 0 0,-1 2 0,0-3 0,1-3 0,-1-1 0,2-2 0,-1 2 0,0 0 0,1 2 0,-2-4 0,2-2 0,-1-3 0,0 1 0,-2 3 0,1 4 0,-2-2 0,2-2 0,2-5 0,-2-3 0,3-2 0,-1-1 0,-1 3 0,0 5 0,1 2 0,0-1 0,2-2 0,0-3 0,0 1 0,0 0 0,0-1 0,0 3 0,0 0 0,0 2 0,0 2 0,0-1 0,0 0 0,0-1 0,0-2 0,0 0 0,0 0 0,0-1 0,0 2 0,0 3 0,0 3 0,0 1 0,0 4 0,0 1 0,0-1 0,2-5 0,0-5 0,0-2 0,0-2 0,-2-2 0,0-2 0,1-3 0,1-1 0,0 2 0,0 2 0,-2 1 0,2 3 0,0-1 0,0-1 0,0-4 0,-2-2 0,0-2 0,0 3 0,1 0 0,1 4 0,0 0 0,0 2 0,-2-1 0,0-2 0,1-1 0,0-1 0,1 1 0,0 2 0,1-2 0,-1-1 0,0-1 0,-1 5 0,-1 9 0,0 2 0,0 0 0,-3-7 0,-5-8 0,-9-4 0,-8-3 0,-2 0 0,3 1 0,8 0 0,-2 2 0,-2 1 0,-6 3 0,-6 3 0,3-3 0,2-2 0,8-4 0,6-2 0,4-2 0,1 0 0,-1 0 0,2 0 0,1-1 0,-3-1 0,-2-2 0,-4 0 0,0 1 0,3-3 0,5 1 0,3-2 0,3 0 0,1 0 0,-2 0 0,-2-3 0,-1-3 0,-1-3 0,1 1 0,3 5 0,0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38:05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7563 24575,'18'0'0,"16"0"0,21 0 0,15 0 0,4 0 0,2 0 0,-1 0 0,-1 0 0,3 0 0,-1-2 0,1-1 0,6-1 0,6-2 0,7-2 0,-45 4 0,1-2 0,1 1 0,1-1 0,0 0 0,1 0 0,1 1 0,2-1 0,6-2 0,0 1 0,1-1 0,1 0 0,6-1 0,1-1 0,3 0 0,1-1 0,3 1 0,1 0 0,9-2 0,1 1 0,5 1 0,0 0 0,-29 3 0,1 0 0,-1 0-136,2 0 0,0 0 1,1 0 135,1 0 0,0 1 0,-1-1 0,-3 0 0,0 0 0,0 0 0,3 0 0,1 0 0,0 0 0,-1 0 0,0 0 0,0 0 0,-1 1 0,0-1 0,1 0 0,-1-1 0,0 0 0,-1 1 0,27-4 0,-1 0 0,3-1 0,0 0 0,-2 1 0,1 0 0,2 1 0,0 0 0,-4 2 0,-1 0 0,0 2 0,-1 1 0,1-1 0,0 2 0,-1 0 0,-1 2 0,2-1 0,-1 1 0,0-1 0,1 0 0,4 1 0,0 0 0,1-1 0,2 1 0,-32 1 0,0 0 0,1 0 0,0 1 0,1 0 0,0 0 0,1 0 0,0 0 0,2 0 0,1 0 0,1 0 0,0 0 0,0 0 0,0 0 0,0 0 0,1 0 0,0 0 0,1 0 0,0 0 0,0 0 0,1 0 0,1 1 0,1 0 0,0 0 0,1 1 0,0 0 0,1 1-328,3 0 1,0 0 0,0 1 327,3 1 0,1 0 0,0-1 0,3 0 0,2 0 0,-1-1 0,3 1 0,-1-1 0,0 0 0,-1 0 0,-1-1 0,0 0 0,0 0 0,-1-1 0,0 0 0,0 1 0,-1-1 0,0-1 0,1 1 0,0-1 0,1-1 0,0 2 0,0-1 0,0-1 0,-2 1 0,0 0 0,0-2 0,-1 0 0,0-1 0,-1-1 0,-1-2 0,1-1 0,-1-1 0,-2-1 0,0-2 0,0 0 0,-2-2 0,0 0 0,-1-1 0,-1 0 0,-1-1 0,1-1 0,1-1 0,1 0 0,0-2 0,3-1 0,1-2 0,1 0 0,3-1 0,0-1 0,2-1 0,-22 5 0,1 0 0,1 0 0,-1 0-350,1-1 1,0 0-1,0 0 1,1-1 349,2 0 0,1 0 0,-1-1 0,1 1 0,2-1 0,-1 0 0,1 1 0,0-1 0,0 0 0,1 1 0,-1-1 0,1 1 0,0 0 0,1 0 0,0 0 0,-1 1 0,0-1 0,-1 1 0,0-1 0,0 1 0,-1-1 0,0 1 0,0 0 0,0 0 0,0 1 0,-1-1 0,0 1 0,1-1 0,-1 0 0,0 0 0,1 0 0,-1-1 0,0 1 0,-1-1 0,1 0 0,-1-1 0,1 0 0,-1 0 0,1-1 0,-1-1 0,0 0 0,0-1 0,0 0 0,0-1 0,-1 0 0,0-1 0,0 0 0,0 0 0,0-1 0,-1-1 0,0 0 0,0-1 0,-2 0 0,-1-1 0,-1-1 0,0 0 0,-1 0 0,-2 0 0,1-1 0,-2 0 0,21-12 0,-1-1 0,-1 0 0,-2 0 0,0-1 0,-1-1 0,-1-1 0,-2 0 0,0 0 0,-2 0 0,-2 0 0,0 0-237,-4 2 1,0 0-1,-1 0 237,-3 2 0,0 0 0,0 2 0,-3 2 0,-1 1 0,0 2 0,-5 2 0,-1 1 0,0 1 160,23-14 1,0 2-161,-5 3 0,-2 2 445,-7 2 0,-1 2-445,-4 3 0,-3 1 718,-7 5 1,-2 0-719,-2 2 0,0-1 410,0 1 1,0 0-411,2 0 0,2-1 14,9-4 0,0-2-14,-4 1 0,0-2 0,10-5 0,0-3 0,0-1 0,-2-1 0,-4 1 0,1-1 0,13-8 0,1-2 0,-7 4 0,-1-1 0,-1 2 0,-1-1 0,1-2 0,-1 0 0,-14 9 0,-2 0 0,-3 1 0,-3 1 0,-5 4 0,-5 3 0,5-11 0,-15 14 0,-9 13 0,0-6 0,7-19 0,19-37 0,-13 21 0,2-4 0,2-6 0,1-2 0,-1-1 0,0 0 0,-2 6 0,-1 1 0,-4 8 0,-2 2 0,0 3 0,-2 2 0,13-38 0,-12 17 0,-10 11 0,-8 4 0,-7-2 0,-8-4 0,-11-4 0,-12 3 0,-7 0 0,-4 5 0,1 5 0,1 7 0,2 11 0,1 8 0,2 10 0,2 5 0,-7 1 0,-9 2 0,-13 0 0,-8 0 0,-3 2 0,3-1 0,8 1 0,7 0 0,17 1 0,12 2 0,2 1 0,-1-2 0,-5 1 0,-3-1 0,2-1 0,-1-2 0,4-1 0,3 0 0,9 1 0,7 2 0,-1 0 0,-6-3 0,-9-4 0,-5-4 0,1 0 0,7 4 0,2 3 0,-2 0 0,2 0 0,1 2 0,5 0 0,7 2 0,3 0 0,-1 0 0,-4-2 0,-10-6 0,-4-4 0,0 0 0,4 4 0,8 6 0,6 3 0,3 0 0,3 0 0,0 0 0,-5-1 0,-10-3 0,-6-6 0,-5-1 0,5 2 0,7 2 0,6 5 0,3 3 0,-2-1 0,-4 1 0,-3-3 0,0-2 0,2 3 0,6-1 0,2 3 0,0 3 0,3 3 0,0 4 0,3 1 0,0 0 0,0 1 0,0 1 0,0 0 0,1-1 0,1 0 0,0 0 0,1-1 0,1-2 0,1-2 0,1-2 0,0-2 0,-1 0 0,-2-3 0,1 0 0,0 0 0,-2 2 0,-1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38:07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24575,'4'28'0,"4"0"0,5 1 0,2-4 0,-3-5 0,-3-3 0,-2-1 0,0 1 0,0 1 0,1-1 0,-2-4 0,-1-4 0,0-2 0,0 3 0,1 3 0,-1 3 0,0-1 0,1 1 0,-1-2 0,-1-1 0,1-1 0,-2-1 0,-1-5 0,0-2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38:12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24575,'8'0'0,"2"0"0,-1 0 0,0 0 0,1 0 0,-1 0 0,0 0 0,5-2 0,7-2 0,5-3 0,2-1 0,-3 1 0,-6 3 0,-5 2 0,-1 2 0,3 0 0,2 0 0,2 0 0,-3-1 0,-3-1 0,-1 0 0,4 1 0,5-1 0,2-2 0,-2-1 0,-12 1 0,-3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32:19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5T05:46:54.3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19218 0 24575,'-13'0'0,"-6"0"0,-15 0 0,-10 2 0,-2 3 0,-9 2 0,-3 2 0,-10 3 0,-16-1 0,-5-1 0,-7-3 0,1-5 0,6 0 0,6-2 0,7 0 0,9 0 0,4 0 0,7 0 0,10 0 0,10 0 0,4 0 0,3 0 0,-3 0 0,-6 1 0,-8 5 0,-11 5 0,-13 10 0,-6 8 0,4 2 0,-3 6 0,9-5 0,10-2 0,7-2 0,10-6 0,1 2 0,-4 2 0,-7 5 0,-3 4 0,-8 8 0,-10 12 0,-3 7 0,32-27 0,0 2 0,2-1 0,0 1 0,0 0 0,1 0 0,2 0 0,2-2 0,-26 29 0,7-6 0,13-10 0,1 1 0,2 7 0,-1 12 0,-3 16 0,20-37 0,1 2 0,-1 3 0,0 2 0,-1 2 0,1 0 0,-1 3 0,1 1 0,-2 3 0,0 0 0,1 2 0,0 1 0,0 4 0,1 0 0,0 0 0,2-1 0,0 1 0,0 0 0,2 0 0,0-2 0,2-1 0,1-1 0,-1 4 0,1 0 0,1 2 0,-1 1 0,1-1 0,-1 0 0,1 4 0,0 0 0,2-4 0,0-1 0,2-1 0,0 0 0,0-2 0,0 0 0,2-5 0,-1-2 0,0 0 0,0-2 0,0-5 0,0-1 0,0-2 0,0-1 0,-11 41 0,2-4 0,-1-5 0,1-6 0,-1-6 0,-3-4 0,-1-4 0,0-2 0,-1-1 0,1-5 0,-2 0 0,-2-1 0,-3 1 0,-4 1 0,-1-3 0,-4 0 0,0-2 0,-4 1 0,-1 0 0,5-4 0,0-2 0,2 0 0,-1-2 0,3-5 0,-3 3 0,2-3 0,-2-1 0,-6 4 0,2-4 0,-3-1 0,-2 2 0,3-7 0,-3-1 0,2-2 0,3-4 0,1-2 0,2 0 0,-5 0 0,-4 3 0,-3 1 0,-6 6 0,1 0 0,-3 3 0,1-1 0,5-6 0,-5 3 0,6-5 0,-1 0 0,3 0 0,8-3 0,0 2 0,2 1 0,2 0 0,-7 7 0,0 0 0,-2 2 0,-3 2 0,3-5 0,-4 2 0,-1-2 0,-2-3 0,1-1 0,4-3 0,1 0 0,1 0 0,1 1 0,0 1 0,4-1 0,-2 4 0,2-2 0,-2 1 0,-6 3 0,4-2 0,-7 5 0,2-1 0,-4-2 0,-5 1 0,-3-3 0,-9 2 0,-14 2 0,-7 1 0,42-16 0,-1 1 0,-3 0 0,-2 1 0,-3 1 0,-2 0 0,-7 1 0,-1 0 0,-1 0 0,0-1 0,-2-1 0,1 0 0,2-2 0,1-1 0,2-2 0,0 0 0,-1-2 0,1-1 0,0 0 0,0-1 0,0-1 0,0-1 0,0-2 0,0-1 0,3-2 0,0-2 0,2-1 0,1-1 0,0 0 0,1-2 0,-1 1 0,1 0 0,0 0 0,1 0 0,3 0 0,0 0 0,2 0 0,2 0 0,-44 0 0,6 0 0,6-1 0,4-4 0,0-2 0,-3-1 0,-18 1 0,43 4 0,-3 0 0,-7 0 0,-1 1 0,-4-1 0,-1 0 0,-1 1 0,1 1 0,-3-1 0,-1 1 0,-3 1 0,0 0 0,-2 0 0,0 0 0,-1 0 0,0 0 0,2 1 0,0 1 0,3 1 0,1 2 0,3 1 0,1 0 0,4 1 0,2 0 0,3 1 0,2-2 0,3-1 0,1-1 0,1 0 0,0 0 0,1-1 0,1-1 0,0 0 0,1-1 0,1 1 0,1 0 0,2 0 0,0-1 0,-44 2 0,2-1 0,-1-2 0,-3 0 0,-3 0 0,47-1 0,0-1 0,-1-1 0,0-1 0,1-2 0,0 0 0,1-1 0,0-1 0,-48-5 0,9 2 0,4 0 0,7 1 0,8-1 0,6 1 0,4 0 0,4-2 0,1 0 0,2 0 0,0 0 0,-3 0 0,-1 0 0,-9-2 0,-9 0 0,-8 5 0,-15 2 0,46 6 0,-1 0 0,-2 1 0,-2 0 0,-1 0 0,0 0 0,0 0 0,0 0 0,0 2 0,-1 1 0,0 2 0,0 2 0,-2 1 0,1 2 0,1 1 0,0 0 0,0 0 0,1 1 0,0-1 0,1 0 0,1 0 0,0 0 0,-1 0 0,0 1 0,0 0 0,1 0 0,-1 1 0,0 0 0,2 0 0,0 2 0,0-1 0,1-1 0,4 0 0,1-1 0,-39 9 0,11-6 0,15-5 0,9-6 0,6-2 0,2-2 0,0 0 0,0 0 0,-3 0 0,1 0 0,-3 0 0,-2-2 0,-1-1 0,1-1 0,2-3 0,4 0 0,2-1 0,2 0 0,4 0 0,0 2 0,2-1 0,-2 2 0,-3 0 0,0 1 0,-6 2 0,-4 0 0,1 1 0,-3 1 0,4 0 0,5 0 0,6-1 0,9-1 0,7 0 0,5-2 0,3 0 0,5 0 0,0 1 0,0 1 0,-2 2 0,-8 0 0,-7 0 0,-4 0 0,-6 0 0,-2 0 0,-4 0 0,-1 0 0,-1 0 0,0 0 0,0 0 0,1-3 0,2-2 0,3-2 0,2-1 0,3 2 0,3 1 0,5 1 0,4 2 0,4 0 0,6 2 0,0 0 0,-2 0 0,-4 0 0,-3 0 0,3 0 0,4 0 0,5 0 0,1 0 0,0 0 0,-2 0 0,-1 0 0,2 0 0,-1 0 0,3 1 0,3 2 0,1 2 0,4 1 0,1-1 0,1 0 0,3 2 0,2 3 0,0 3 0,3 1 0,-1 0 0,0-1 0,-2-3 0,-2-1 0,1 3 0,2 0 0,3 6 0,1 4 0,-2 0 0,0 1 0,-4-6 0,-2-6 0,0-1 0,1 0 0,2 2 0,0 4 0,-1-2 0,0-3 0,-4-5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5T05:47:10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0 285 24575,'12'0'0,"-1"0"0,-2-3 0,6-6 0,7-7 0,8-5 0,1 2 0,-6 3 0,-6 7 0,-5 3 0,-1 0 0,-1-3 0,3-1 0,2-2 0,0 2 0,-1 1 0,-6 2 0,-3 1 0,-3-2 0,5-4 0,5-4 0,5-3 0,1-1 0,-3 6 0,-3 5 0,-1 4 0,-1-1 0,-4 2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30:5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1457 9506 24575,'-17'0'0,"-18"0"0,-22-3 0,-15-3 0,-1-3 0,15-3 0,15 2 0,13 1 0,5 0 0,-8 0 0,-13 0 0,-13-3 0,-11-1 0,-3-2 0,4-4 0,5-4 0,0-12 0,-2-12 0,-5-16 0,32 25 0,0-3 0,-2-6 0,2-2 0,0-4 0,2-1 0,1-1 0,3 0 0,4 5 0,3 1 0,-10-28 0,13 22 0,13 23 0,7 2 0,1-3 0,2-8 0,0-14 0,0-1 0,0 2 0,0 7 0,0 19 0,0 8 0,1-7 0,4-11 0,3-13 0,3-4 0,0 12 0,-4 12 0,2 1 0,3-9 0,5-11 0,7-17 0,3-3 0,0 5 0,-2 8 0,-2 7 0,1 4 0,3-2 0,7-8 0,3 2 0,-1 4 0,6 0 0,-1 9 0,10-2 0,11-4 0,5 1 0,7 0 0,1 5 0,-1 5 0,2 2 0,-2 2 0,3 1 0,0 2 0,-2 4 0,1 1 0,-2 3 0,-1 1 0,-1 0 0,2 0 0,7-1 0,10 0 0,-40 11 0,1 1 0,3-1 0,2 1 0,2 1 0,0 1 0,1 0 0,0 1 0,0 1 0,0 0 0,-2 1 0,0 0 0,-1 0 0,-1 1 0,2 0 0,0 0 0,-1-1 0,-1 0 0,-1 1 0,-1 0 0,-3 2 0,-1-1 0,39-3 0,-6 2 0,-4 1 0,1 0 0,1 2 0,1 0 0,1 0 0,0 0 0,3 0 0,1 0 0,-1 2 0,1 1 0,-7 2 0,-1 0 0,-2 1 0,-2 2 0,1 1 0,-4 2 0,-2 0 0,-7 1 0,-4 3 0,-2 0 0,0 1 0,3-2 0,1 1 0,3 0 0,3-1 0,3 1 0,3-2 0,2 0 0,5-3 0,12-1 0,-40-4 0,2-1 0,9 0 0,4-1 0,7 2 0,4-1 0,5-1 0,4 0 0,11-1 0,3 0-268,-29-1 0,1 0 1,1-1 267,6 1 0,1-2 0,2 1 0,7 0 0,1 0 0,1 0-483,5 0 0,2 0 0,1 0 483,-21 0 0,0 1 0,1-1 0,1-1 0,1 1 0,0-1 0,1-1 0,0 0 0,1-1 0,0-1 0,0 0 0,0-1 0,0-1 0,-1 1 0,1-2 0,-2 1 0,-1-1 0,0-1 0,-1 0 0,-1 1 0,-3 0 0,0 0 0,-1 0 0,-1 0 0,20-1 0,0 0 0,-2 1-263,-4 0 0,-1 1 1,-1 0 262,-2 1 0,-1 0 0,0 1 0,-4 0 0,0 1 0,-2 0 0,-2 1 0,-2 1 0,0 0-80,-2 0 1,0 0 0,-1 1 79,27 0 0,-1 0 0,-8 0 0,-2 0 351,-6 0 0,-3 0-351,-8 0 0,-1 0 711,-5 0 1,-1 0-712,-4 0 0,-2 0 437,-4-1 0,-2 2-437,45 3 279,-5 4-279,-4 3 0,-3 2 0,-1-2 0,-4-1 0,-6 2 0,-7-1 0,-5 1 0,-3 0 0,1 1 0,-1 1 0,0-2 0,0 0 0,6-2 0,4-3 0,6 0 0,3-2 0,-1-2 0,-1-1 0,1-2 0,-1 0 0,-1 0 0,5 0 0,-3 0 0,-5 0 0,-11 0 0,-13 0 0,-2 0 0,0 0 0,9-2 0,6-4 0,9-3 0,8-2 0,3-3 0,3 1 0,3-5 0,2-6 0,-4-3 0,-10-1 0,-18 4 0,-17 7 0,-16 5 0,-9 3 0,-7 3 0,-3-1 0,19-20 0,31-34 0,-17 21 0,4-4 0,16-16 0,3-3 0,9-6 0,1-1 0,-4 4 0,1-1 0,-15 17 0,2-2 0,-1 1 0,-1 2 0,0 0 0,-1 0 0,19-20 0,-2 1 0,-1 3 0,-5 3 0,-17 15 0,-5 5 0,11-15 0,-22 22 0,-15 16 0,-9 9 0,-3 2 0,-1 1 0,0-2 0,0-4 0,0-13 0,1-31 0,2 7 0,1-5 0,2-11 0,-1-3 0,2-2 0,-1 2 0,0 10 0,0 6 0,0-15 0,-2 29 0,-3 21 0,-1 9 0,0-6 0,-5-33 0,-4 2 0,-2-7 0,-5-15 0,-2-4 0,-3-7 0,-1 1 0,1 7 0,0 4 0,4 16 0,3 5 0,-5-13 0,10 29 0,6 11 0,0-24 0,-6-43 0,0 27 0,-1-4 0,-2-8 0,-1-1 0,0 7 0,0 4 0,-10-31 0,7 32 0,6 27 0,5-3 0,3-29 0,2 14 0,0-6 0,0-15 0,0-4 0,0-4 0,0 0 0,0 7 0,0 3 0,0 14 0,0 5 0,0-16 0,0 30 0,0 15 0,4-15 0,15-32 0,-2 17 0,2-6 0,5-11 0,2-2 0,1 1 0,0 2 0,-4 10 0,-2 4 0,11-21 0,-10 32 0,-11 24 0,-3 9 0,-4 3 0,0-3 0,27-31 0,1-3 0,6-7 0,16-24 0,4-8-353,-9 15 0,2-5 0,-1 1 353,0-2 0,-1-1 0,-1 3 0,-6 7 0,-1 2 0,-2 4 0,7-12 0,-6 8 0,8-12 0,-23 40 0,-8 17 0,-4 10 0,5 1 1059,30-7-1059,22-3 0,19-3 0,-27 9 0,2 2 0,-2 2 0,-1 2 0,0 1 0,-2 1 0,-6 1 0,-5 1 0,6 1 0,-21 0 0,-16 3 0,-9 4 0,-6 4 0,0 3 0,3 3 0,7 1 0,9 3 0,4 0 0,0-4 0,-5-3 0,-7-3 0,-6-3 0,-3 0 0,-1-1 0,1-3 0,4-1 0,1-3 0,0 0 0,-2-1 0,-4-4 0,-1-4 0,-2-2 0,0 3 0,0 5 0,0 9 0,0 1 0,0 3 0,0-3 0,2 0 0,3 1 0,3-1 0,3-2 0,-1-1 0,-1-3 0,-1-1 0,2 0 0,1 0 0,3 0 0,-1-4 0,1-3 0,12-2 0,31 2 0,-9 5 0,7 1 0,19 0 0,6 2 0,8-1 0,2 0 0,0 0 0,-2 0 0,-11 0 0,-4 0 0,-18 0 0,-5 0 0,18 0 0,-32 0 0,-18-4 0,-8-2 0,-3-4 0,-2-4 0,2 0 0,0 0 0,1 1 0,-1 2 0,-2 3 0,-3 1 0,0 5 0,0 0 0,2 2 0,1-4 0,1 0 0,2-1 0,0 1 0,-1 6 0,-3 1 0,-3-1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31:0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377 255 24575,'-13'0'0,"-4"-2"0,-8-4 0,-2-3 0,1-5 0,-1-5 0,-3-1 0,2-1 0,3 3 0,7 4 0,3 1 0,0-1 0,-2 1 0,1 2 0,3 3 0,5 2 0,3 1 0,0-2 0,-1 0 0,-4-3 0,-1-3 0,1 1 0,3 4 0,4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31:04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 24575,'-9'2'0,"-9"10"0,-5 10 0,-5 9 0,-1 3 0,10-5 0,8-7 0,7-8 0,3-4 0,1-4 0,-3 3 0,-7 5 0,-9 13 0,-9 10 0,-2 4 0,4-5 0,9-10 0,8-8 0,6-7 0,3-4 0,0 0 0,0 0 0,0 0 0,0 1 0,-2 3 0,-5 9 0,-8 10 0,-4 5 0,0-4 0,6-8 0,7-12 0,4-8 0,2-5 0,0-4 0,1-2 0,1-2 0,2-1 0,-2 5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31:15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11 24575,'-11'0'0,"-3"0"0,-12 0 0,-5 0 0,-2 0 0,6 0 0,9 0 0,7 0 0,1 0 0,-4 0 0,-4 0 0,-3 0 0,1 0 0,2 0 0,2 0 0,0 0 0,2-2 0,2 0 0,2 0 0,4-1 0,3 1 0,3 4 0,4 4 0,1 5 0,1 5 0,2-1 0,-2 5 0,-3 7 0,0 6 0,-1 4 0,1-1 0,-1-5 0,1-2 0,0 3 0,-1 5 0,0 4 0,-2-2 0,0-1 0,0-3 0,0-1 0,0 3 0,0 2 0,0 1 0,0 0 0,-1-2 0,-1-6 0,-1-6 0,1-5 0,2-5 0,0 2 0,0 5 0,0 6 0,0 4 0,0-2 0,0-3 0,0-5 0,0 2 0,0 3 0,0 2 0,-2 3 0,0 1 0,-1-2 0,2-2 0,-1-3 0,-1-4 0,1-3 0,0-2 0,2 0 0,0 3 0,0 4 0,0 2 0,0-2 0,0-4 0,0-3 0,-2-2 0,0-1 0,0 1 0,-1 2 0,1 0 0,-1 0 0,1-2 0,2-4 0,0-1 0,-1 3 0,-1 2 0,-1 2 0,1-2 0,2 1 0,0 2 0,0 2 0,0 1 0,0-4 0,0-5 0,0-3 0,-2-1 0,0 2 0,0 1 0,0-1 0,2-2 0,0-1 0,0 0 0,0 3 0,0 4 0,0 2 0,0-1 0,2-5 0,1-4 0,3-4 0,0-3 0,1 0 0,0 0 0,-2-2 0,0 1 0,0-1 0,0 0 0,3 0 0,-2 0 0,2 0 0,1 0 0,3 2 0,3 0 0,-2 0 0,0 0 0,-1 0 0,-2 0 0,0 0 0,-2-1 0,0-1 0,1 0 0,1 0 0,3 2 0,1 0 0,0 0 0,-2 0 0,-3 0 0,-1 0 0,3 0 0,4 0 0,1 0 0,1 0 0,-6 2 0,-3-1 0,-1 2 0,1 1 0,5 0 0,0 1 0,-1-2 0,-2-1 0,-4 3 0,-2-2 0,-2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32:0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8617 24575,'19'0'0,"14"0"0,13 0 0,2 0 0,-11 0 0,-7 0 0,0 0 0,9 0 0,10 2 0,-1 1 0,1 2 0,-1-1 0,3 0 0,4 0 0,-2 0 0,-8 0 0,-9 0 0,-6 1 0,5-1 0,9 1 0,10-1 0,7 1 0,11-3 0,9 1 0,12-3 0,-40 0 0,1 0 0,3 0 0,0 0 0,3 0 0,0 0 0,0-1 0,0 2 0,-4 0 0,0 0 0,-2 0 0,1 1 0,-1-1 0,0 1 0,2-1 0,1 0 0,4-1 0,0 0 0,1 0 0,0 0 0,2 0 0,-1 0 0,-3 0 0,-1 0 0,-3 0 0,0 0 0,-4 0 0,0 0 0,46 0 0,1 0 0,-48-1 0,0 0 0,1-1 0,1-1 0,1-1 0,0-1 0,2 0 0,0-1 0,0 1 0,-1-1 0,0 1 0,-1 0 0,3-1 0,0 0 0,3-1 0,0 0 0,2-1 0,1 0 0,3-2 0,1 1 0,-2-2 0,0 1 0,-1 0 0,0 0 0,-3 1 0,0 1 0,-3-1 0,0 1 0,3 0 0,1-1 0,5-1 0,3-1 0,3-1 0,1 0 0,5 0 0,1-1 0,0 0 0,2-1 0,4-1 0,1 1 0,4-1 0,1 1 0,-2 1 0,-1 0 0,0 3 0,-1 0 0,-4 0 0,-1 1 0,0 0 0,-1 0 0,-1 0 0,1-1 0,-3 0 0,0-1 0,-2 0 0,-1 0 0,-3 1 0,-1-1 0,-3 1 0,-3 0 0,-5 1 0,-2 1 0,-2-1 0,-1 0 0,2-1 0,2-2 0,2 0 0,2 0 0,7-3 0,2-1 0,4 0 0,2-1 0,3-1 0,0-2 0,1 0 0,-1 0 0,2-2 0,-2 0 0,-1 0 0,-1 1 0,-3 3 0,-1 1 0,1 1 0,-1 1 0,-6 2 0,-1 1 0,0 0 0,-2 1 0,-3 0 0,1 1 0,-2-1 0,2 1 0,3 0 0,3 0 0,6-1 0,1 0 0,2-2 0,1 1 0,1-1 0,-1 1 0,-2-1 0,-2-1 0,-4-1 0,-1 0 0,-1 0 0,-1 0 0,-3-1 0,-2 0 0,-2 0 0,-2 1 0,-1-1 0,0 1 0,-2-1 0,-1 1 0,-2 1 0,0 1 0,2 0 0,-1 1 0,1 1 0,1-2 0,0 1 0,1-1 0,6-2 0,0 0 0,-1 2 0,1-1 0,3 0 0,-1 0 0,-2 1 0,0 0 0,-2 0 0,-2-1 0,-4 0 0,-1 0 0,40-9 0,-8 0 0,-17 3 0,8-4 0,-2-3 0,12-6 0,-42 13 0,2 0 0,4-2 0,0-2 0,4-1 0,0 0 0,-6 1 0,0 1 0,1-1 0,-1 0 0,37-17 0,1 1 0,0 0 0,-5 0 0,-38 18 0,0 0 0,42-21 0,1 0 0,-5 1 0,-10 0 0,-3-1 0,-11 4 0,0-3 0,0 0 0,0-4 0,0-1 0,-10 7 0,-15 7 0,-8 4 0,-3-5 0,5-14 0,6-13 0,2-12 0,0-6 0,-6-1 0,-4-3 0,-4-5 0,-5-6 0,-2-4 0,-5 2 0,-6 14 0,-3 13 0,-2 11 0,0 3 0,0-3 0,0-8 0,-2-6 0,-3-5 0,-4 2 0,-6 5 0,-2 8 0,-2 8 0,3 10 0,1 9 0,1 9 0,-3 7 0,-4 3 0,-8-4 0,-7-6 0,-4-3 0,-2-2 0,-1 4 0,-1 2 0,-2 2 0,1 3 0,0 2 0,3 6 0,3 4 0,1 4 0,-2 0 0,-4-1 0,-5 0 0,-9-1 0,2 1 0,4 2 0,4 1 0,5 2 0,-1 0 0,1 0 0,-4 0 0,1 0 0,-3 0 0,-17 0 0,-7 0 0,1 0 0,-10 0 0,11 0 0,2 0 0,-9 0 0,6 0 0,2 0 0,7 0 0,14 0 0,0 0 0,-3 0 0,-18 0 0,-8 0 0,0 0 0,-1 0 0,11 0 0,4 0 0,-6 0 0,-1 0 0,3 0 0,0 0 0,6-2 0,2 0 0,-7-3 0,-2-2 0,-2 0 0,-4-1 0,4 3 0,1 2 0,3 3 0,7 0 0,5 0 0,2 0 0,0 0 0,2 0 0,-5 0 0,2 0 0,-7 0 0,-11 0 0,-3 0 0,-11 0 0,-1 0 0,9 0 0,3 0 0,11 0 0,-2 0 0,-7 0 0,-12 0 0,-3 0 0,-7 0 0,43 0 0,-1 0 0,-43 0 0,45 0 0,0 0 0,-1 0 0,0 0 0,-48 0 0,5-3 0,4-4 0,7-7 0,-5-5 0,39 8 0,-3-2 0,-4 0 0,-1 0 0,-2-2 0,0 1 0,-3-2 0,1 1 0,1-1 0,0 1 0,3-2 0,1 1 0,-1-1 0,1 0 0,2 0 0,1-1 0,4-1 0,1 0 0,-39-21 0,12-4 0,10-4 0,11-7 0,10-9 0,7-10 0,6-10 0,3-9 0,17 44 0,1-1 0,3 0 0,1-1 0,2 0 0,2-1 0,1 1 0,1 0 0,1-1 0,0 0 0,0-1 0,0 1 0,0 0 0,1 0 0,1 0 0,2-1 0,3-2 0,3 1 0,4-2 0,3 1 0,3 0 0,2 0 0,0 2 0,2 2 0,15-35 0,-3 13 0,1 8 0,8-1 0,11-8 0,6-3 0,-5 10 0,-14 17 0,-13 13 0,-6 7 0,8-9 0,20-19 0,14-14 0,-30 34 0,-1 1 0,24-25 0,-19 21 0,-15 15 0,-12 9 0,-1 3 0,4-6 0,9-7 0,6-7 0,-2 2 0,-7 6 0,-7 6 0,3-5 0,5-8 0,4-3 0,0 0 0,-6 10 0,-3 8 0,-1 1 0,1 1 0,1-4 0,0 1 0,-5 3 0,-5 2 0,-2 3 0,0-3 0,3 1 0,0 2 0,-2 1 0,0-1 0,7-6 0,9-9 0,2-2 0,-1 3 0,-6 9 0,-8 8 0,-3 3 0,-4 1 0,-1-2 0,7-7 0,2-3 0,4 0 0,-1 3 0,-4 4 0,-4 5 0,1-2 0,6-4 0,7-5 0,4-4 0,-1 1 0,-6 7 0,-9 6 0,-3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32:14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37 24575,'-12'0'0,"-2"0"0,-4 0 0,-3 0 0,-2 0 0,-4 0 0,-1 0 0,3 0 0,3 0 0,6-3 0,6-1 0,1 0 0,1 1 0,-3 3 0,-4-2 0,0 0 0,2 0 0,3-1 0,1 1 0,-4 0 0,-3-2 0,-2 2 0,7 0 0,4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32:19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32:22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24575,'-3'14'0,"-8"5"0,-4 5 0,-2 0 0,4-2 0,5-5 0,3-3 0,0-1 0,0 0 0,-1 2 0,2 0 0,2-1 0,1-3 0,1-2 0,-1-2 0,-4 3 0,-3 6 0,-2 2 0,0 2 0,3-5 0,4-4 0,1 1 0,1 0 0,-1 3 0,0 1 0,0-2 0,1-2 0,1-3 0,0-1 0,0-1 0,0-1 0,0 1 0,0 0 0,0 0 0,0 0 0,0-1 0,0 0 0,0 1 0,0 1 0,0-4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24F78-6657-8942-8354-1D4A8D6C018D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D8C15-9266-5242-A981-041DF551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81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40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07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with them, and then show them to use .h files.</a:t>
            </a:r>
          </a:p>
          <a:p>
            <a:r>
              <a:rPr lang="en-US" dirty="0"/>
              <a:t>H file is the interface/header file, </a:t>
            </a:r>
            <a:r>
              <a:rPr lang="en-US" dirty="0" err="1"/>
              <a:t>cpp</a:t>
            </a:r>
            <a:r>
              <a:rPr lang="en-US" dirty="0"/>
              <a:t> file is the class file, and </a:t>
            </a:r>
            <a:r>
              <a:rPr lang="en-US" dirty="0" err="1"/>
              <a:t>main.cpp</a:t>
            </a:r>
            <a:r>
              <a:rPr lang="en-US" dirty="0"/>
              <a:t> is the driver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24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94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69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explaining initializer lists, demo with (for example) int num(6).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58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75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33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74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constructors are special constructors that initialize an object using another object of the same class.</a:t>
            </a:r>
          </a:p>
          <a:p>
            <a:endParaRPr lang="en-US" dirty="0"/>
          </a:p>
          <a:p>
            <a:r>
              <a:rPr lang="en-US" dirty="0"/>
              <a:t>The const keyword indicates that obj is a constant reference to a Course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7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anyone know what this concept is called? When two or more functions have the same name and different types or number of parameters.</a:t>
            </a:r>
          </a:p>
          <a:p>
            <a:r>
              <a:rPr lang="en-US" dirty="0"/>
              <a:t>Function Overloading! Example is .erase( ) in strings.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778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83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have hierarchical inheritance where one base class derives more than one class. For example, School derives URI and USC and UMass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30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Public Inheritance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you inherit publicly (public </a:t>
            </a:r>
            <a:r>
              <a:rPr lang="en-US" dirty="0" err="1"/>
              <a:t>bigTech</a:t>
            </a:r>
            <a:r>
              <a:rPr lang="en-US" dirty="0"/>
              <a:t>), all public members of the base class </a:t>
            </a:r>
            <a:r>
              <a:rPr lang="en-US" dirty="0" err="1"/>
              <a:t>bigTech</a:t>
            </a:r>
            <a:r>
              <a:rPr lang="en-US" dirty="0"/>
              <a:t> remain public in the derived class Netflix.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protected members of </a:t>
            </a:r>
            <a:r>
              <a:rPr lang="en-US" dirty="0" err="1"/>
              <a:t>bigTech</a:t>
            </a:r>
            <a:r>
              <a:rPr lang="en-US" dirty="0"/>
              <a:t> remain protected in Netflix.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Private members of </a:t>
            </a:r>
            <a:r>
              <a:rPr lang="en-US" dirty="0" err="1"/>
              <a:t>bigTech</a:t>
            </a:r>
            <a:r>
              <a:rPr lang="en-US" dirty="0"/>
              <a:t> are not accessible directly in Netflix.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Protected Inheritance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protected inheritance makes public and protected members of the base class </a:t>
            </a:r>
            <a:r>
              <a:rPr lang="en-US" dirty="0" err="1"/>
              <a:t>bigTech</a:t>
            </a:r>
            <a:r>
              <a:rPr lang="en-US" dirty="0"/>
              <a:t> become protected members of Netflix.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Private members of </a:t>
            </a:r>
            <a:r>
              <a:rPr lang="en-US" dirty="0" err="1"/>
              <a:t>bigTech</a:t>
            </a:r>
            <a:r>
              <a:rPr lang="en-US" dirty="0"/>
              <a:t> are not accessible directly in Netflix.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Private Inheritance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private inheritance makes all members of the base class </a:t>
            </a:r>
            <a:r>
              <a:rPr lang="en-US" dirty="0" err="1"/>
              <a:t>bigTech</a:t>
            </a:r>
            <a:r>
              <a:rPr lang="en-US" dirty="0"/>
              <a:t> become private members of Netflix.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means only Netflix methods can access </a:t>
            </a:r>
            <a:r>
              <a:rPr lang="en-US" dirty="0" err="1"/>
              <a:t>bigTech</a:t>
            </a:r>
            <a:r>
              <a:rPr lang="en-US" dirty="0"/>
              <a:t>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05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animal! </a:t>
            </a:r>
          </a:p>
          <a:p>
            <a:endParaRPr lang="en-US" dirty="0"/>
          </a:p>
          <a:p>
            <a:r>
              <a:rPr lang="en-US" dirty="0"/>
              <a:t>This is an animal!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an animal! </a:t>
            </a:r>
          </a:p>
          <a:p>
            <a:r>
              <a:rPr lang="en-US" dirty="0"/>
              <a:t>This is a dog!</a:t>
            </a:r>
          </a:p>
          <a:p>
            <a:endParaRPr lang="en-US" dirty="0"/>
          </a:p>
          <a:p>
            <a:r>
              <a:rPr lang="en-US" dirty="0"/>
              <a:t>This is an animal! </a:t>
            </a:r>
          </a:p>
          <a:p>
            <a:r>
              <a:rPr lang="en-US" dirty="0"/>
              <a:t>This is a dog!</a:t>
            </a:r>
          </a:p>
          <a:p>
            <a:r>
              <a:rPr lang="en-US" dirty="0"/>
              <a:t>This is a bulldog!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60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58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Animal Constructor</a:t>
            </a:r>
          </a:p>
          <a:p>
            <a:r>
              <a:rPr lang="en-US" dirty="0"/>
              <a:t>Animal Destructor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9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Animal Constructor</a:t>
            </a:r>
          </a:p>
          <a:p>
            <a:endParaRPr lang="en-US" dirty="0"/>
          </a:p>
          <a:p>
            <a:r>
              <a:rPr lang="en-US" dirty="0"/>
              <a:t>Animal Constructor</a:t>
            </a:r>
          </a:p>
          <a:p>
            <a:r>
              <a:rPr lang="en-US" dirty="0"/>
              <a:t>Dog Constructor</a:t>
            </a:r>
          </a:p>
          <a:p>
            <a:endParaRPr lang="en-US" dirty="0"/>
          </a:p>
          <a:p>
            <a:r>
              <a:rPr lang="en-US" dirty="0"/>
              <a:t>Dog Destructor</a:t>
            </a:r>
          </a:p>
          <a:p>
            <a:r>
              <a:rPr lang="en-US" dirty="0"/>
              <a:t>Animal Destructor</a:t>
            </a:r>
          </a:p>
          <a:p>
            <a:endParaRPr lang="en-US" dirty="0"/>
          </a:p>
          <a:p>
            <a:r>
              <a:rPr lang="en-US" dirty="0"/>
              <a:t>Animal Destructor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41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6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16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Explicit instantiation: In this case, you are explicitly specifying to the compiler that your arguments are doubles, and to make a version of the template where the parameters are doubles.</a:t>
            </a:r>
          </a:p>
          <a:p>
            <a:r>
              <a:rPr lang="en-US" dirty="0"/>
              <a:t>Question for all: Do you think the compiler would still do type-checking if you already explicitly specified the type?</a:t>
            </a:r>
          </a:p>
          <a:p>
            <a:endParaRPr lang="en-US" dirty="0"/>
          </a:p>
          <a:p>
            <a:r>
              <a:rPr lang="en-US" dirty="0"/>
              <a:t>Implicit instantiation: Here, you’re relying on the compiler to deduce the type of the template argument from the types of the function arguments you provide. In this case, since x and y are doubles, the compiler infers that T should be double and instantiates the template </a:t>
            </a:r>
            <a:r>
              <a:rPr lang="en-US" dirty="0" err="1"/>
              <a:t>func</a:t>
            </a:r>
            <a:r>
              <a:rPr lang="en-US" dirty="0"/>
              <a:t> with double as the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65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&lt;</a:t>
            </a:r>
            <a:r>
              <a:rPr lang="en-US" dirty="0" err="1"/>
              <a:t>typename</a:t>
            </a:r>
            <a:r>
              <a:rPr lang="en-US" dirty="0"/>
              <a:t> T&gt;</a:t>
            </a:r>
          </a:p>
          <a:p>
            <a:endParaRPr lang="en-US" dirty="0"/>
          </a:p>
          <a:p>
            <a:r>
              <a:rPr lang="en-US" dirty="0"/>
              <a:t>T </a:t>
            </a:r>
            <a:r>
              <a:rPr lang="en-US" dirty="0" err="1"/>
              <a:t>func</a:t>
            </a:r>
            <a:r>
              <a:rPr lang="en-US" dirty="0"/>
              <a:t>(T num1, T num2) {</a:t>
            </a:r>
          </a:p>
          <a:p>
            <a:r>
              <a:rPr lang="en-US" dirty="0"/>
              <a:t>   return (num1 &gt; num2) ? num1 : num2;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 ) {</a:t>
            </a:r>
          </a:p>
          <a:p>
            <a:r>
              <a:rPr lang="en-US" dirty="0"/>
              <a:t>   int </a:t>
            </a:r>
            <a:r>
              <a:rPr lang="en-US" dirty="0" err="1"/>
              <a:t>intResult</a:t>
            </a:r>
            <a:r>
              <a:rPr lang="en-US" dirty="0"/>
              <a:t> = </a:t>
            </a:r>
            <a:r>
              <a:rPr lang="en-US" dirty="0" err="1"/>
              <a:t>func</a:t>
            </a:r>
            <a:r>
              <a:rPr lang="en-US" dirty="0"/>
              <a:t>(5,  3);</a:t>
            </a:r>
          </a:p>
          <a:p>
            <a:r>
              <a:rPr lang="en-US" dirty="0"/>
              <a:t>   double result = </a:t>
            </a:r>
            <a:r>
              <a:rPr lang="en-US" dirty="0" err="1"/>
              <a:t>func</a:t>
            </a:r>
            <a:r>
              <a:rPr lang="en-US" dirty="0"/>
              <a:t>&lt;double&gt;(3.5, 5.5);</a:t>
            </a:r>
          </a:p>
          <a:p>
            <a:r>
              <a:rPr lang="en-US" dirty="0"/>
              <a:t>   char </a:t>
            </a:r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func</a:t>
            </a:r>
            <a:r>
              <a:rPr lang="en-US"/>
              <a:t>(‘g’, ‘h’);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27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95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96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5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7EEA-4D01-A7E9-9B8F-992E91FAC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CB5B-735D-FE49-1392-9331A0F4D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D648B-2ECE-5BAA-6B3E-87704CC6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8A465-BE27-D777-5C7F-5D47AAC2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2FDDC-26B0-C7ED-087F-DC4F41A9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7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D2EC-0C6A-CAE2-43FD-15307DCB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3EA06-695B-610B-40EB-D9183AE7F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F7823-ACCC-24A9-6A55-08B643C8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E2519-A5F8-EA31-C316-8395C7F0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D0308-F720-1577-02DC-30B6BBB3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1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49688-3E70-84F7-2CDA-20AF2FDB0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6AA68-D66E-B2D4-D223-2788EA560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7B409-1050-3B45-0DC1-04EC62D0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A0BE-35D4-0611-9EA9-185B39FF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C6D58-3A97-0E08-6BBD-9E3CC844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6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3E95-3B69-5341-89C1-9432B872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20ED-4108-3D89-B104-81BB820C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3A37-664A-6324-918D-D7E448D4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D5DC1-2FC5-5F75-AEE0-94D1DB00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8D39F-163E-5205-6C97-4ACD5AB7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7C93-8FDF-25C7-7423-42B48753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ECCA-3ED8-C243-082A-A536CDE5B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8738B-6698-049C-08E6-96A1D9B5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7E220-442A-FBAF-D6EF-8912E73B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F97E-E472-2367-E3B6-2E1352B8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180F-3F1E-5A3C-F1EB-AE89C8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1D876-8343-F141-A037-CF1326813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7E033-ED97-67EE-01A7-4828684DC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0F145-563E-A8A4-8B1E-4DF0C71D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1B59A-79FC-22A6-1B70-575FD661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E0F45-CF31-5EF6-67D1-174001B0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6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1787-7D65-DADF-8411-35C70E93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55D55-7556-418D-CA88-05CE39341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5DB3E-206C-9B8D-92C1-768C3591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2301C-D35D-63F7-3643-D7AE155A7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D2D11-05AF-D1C0-CF5C-9830A28AE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0D133-B36D-BAB0-0D58-35298FD5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628B6-EA75-F198-FA72-F561C0CE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416F0-E02B-58DB-EE22-A3884D3D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7190-56FD-08E9-44AF-6B50E466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6A5D7-24E5-EEB8-0643-014F2E02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E94DC-B627-9B62-0CCD-2F231CC7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47464-70E8-3C6E-BD58-B079A1E6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64306-76F3-AD1E-B85A-54EF16A3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A4B37-429B-DBBD-56BF-9D4B1294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22635-59A4-0253-AA94-4B6CC01B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6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0953-C611-3C9F-AFF3-1CB7C7EB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93EF0-21BC-3E0D-BE7F-0D7058C5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29D21-64B9-6BC3-DC00-5F181DA74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61515-BC78-CB75-838C-E520CFF0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0E181-05E6-D126-83D4-4A0D3DC6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93D59-650B-AC23-6C03-2C35CA1F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7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23E1-FBE2-C4F5-AAE3-754B638D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8B946-B2E2-DFAB-9E01-47F5F5D0D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01044-65BF-A4C4-7B20-7315A40E0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3D30D-3B08-028C-E97B-BB902F36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DE77-1870-0207-9120-621CDA1F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0B024-0BEE-37B0-0CA0-7C67F012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17254-7302-0484-2E58-7731F674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692E0-5DA0-1147-5D0E-D72272C7F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88B07-35F1-428F-F0F2-E30896376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5144BC-D447-B14B-9404-4603770A3DE7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DC93-18AE-29B3-CBB2-C24E8849D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73D38-D995-F747-5F69-3119D7C81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09D942-813A-B323-4E2D-24890641B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Reminders/Announcements</a:t>
            </a:r>
            <a:endParaRPr lang="en-US" sz="5000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HW-04 (and if you want, HW-05) early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discussion session next Tuesday (Final exam review)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Exam next Wednesday 7/24—same place, same time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suggest you pay close attention to today’s session—these concepts are very important.</a:t>
            </a:r>
            <a:r>
              <a:rPr lang="en-US" sz="5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4401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50" b="1" dirty="0">
                <a:latin typeface="Calibri" panose="020F0502020204030204" pitchFamily="34" charset="0"/>
                <a:cs typeface="Calibri" panose="020F0502020204030204" pitchFamily="34" charset="0"/>
              </a:rPr>
              <a:t>Key Concepts of Classes (Contd.)</a:t>
            </a:r>
          </a:p>
          <a:p>
            <a:pPr marL="0" indent="0" algn="just">
              <a:buNone/>
            </a:pPr>
            <a:endParaRPr lang="en-US" sz="325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Access Specifiers:</a:t>
            </a:r>
          </a:p>
          <a:p>
            <a:pPr marL="0" indent="0" algn="just">
              <a:buNone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	1. Private: Members are accessible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within the class.</a:t>
            </a:r>
          </a:p>
          <a:p>
            <a:pPr marL="0" indent="0" algn="just">
              <a:buNone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	2. Public: Members are accessible from outside the class.</a:t>
            </a:r>
          </a:p>
          <a:p>
            <a:pPr marL="0" indent="0" algn="just">
              <a:buNone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	3. Protected: Members are accessible within the class and by 		    	      derived classes.</a:t>
            </a:r>
          </a:p>
          <a:p>
            <a:pPr marL="0" indent="0" algn="just">
              <a:buNone/>
            </a:pPr>
            <a:r>
              <a:rPr lang="en-US" sz="325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  <a:p>
            <a:pPr algn="just"/>
            <a:endParaRPr lang="en-US" sz="32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0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Person {					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public:					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std::string name;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 int age;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std::string address;			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};					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main( ) {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Person p1, p2; 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are objects of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Person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p1.name = "John Doe";   p2.name = "Jane Doe";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p1.age = 25;	p2.age = 24;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p1.address = "45 Upper College Rd, Kingston, RI 02881";	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</a:t>
            </a:r>
          </a:p>
          <a:p>
            <a:pPr marL="0" indent="0" algn="just">
              <a:buNone/>
            </a:pPr>
            <a:r>
              <a:rPr lang="en-US" sz="325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  <a:p>
            <a:pPr algn="just"/>
            <a:endParaRPr lang="en-US" sz="32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7A07F-6AC7-F8D9-0679-AC0BBEB318F1}"/>
              </a:ext>
            </a:extLst>
          </p:cNvPr>
          <p:cNvSpPr txBox="1"/>
          <p:nvPr/>
        </p:nvSpPr>
        <p:spPr>
          <a:xfrm>
            <a:off x="7387732" y="2137027"/>
            <a:ext cx="4804268" cy="19389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Note: </a:t>
            </a:r>
            <a:r>
              <a:rPr lang="en-US" sz="3000" dirty="0"/>
              <a:t>We can access variables “name,” “age,” and “address” in main because they have </a:t>
            </a:r>
            <a:r>
              <a:rPr lang="en-US" sz="3000" b="1" u="sng" dirty="0"/>
              <a:t>public</a:t>
            </a:r>
            <a:r>
              <a:rPr lang="en-US" sz="3000" dirty="0"/>
              <a:t> access.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4505D-1D84-C1FC-56BA-3019482430B8}"/>
              </a:ext>
            </a:extLst>
          </p:cNvPr>
          <p:cNvSpPr txBox="1"/>
          <p:nvPr/>
        </p:nvSpPr>
        <p:spPr>
          <a:xfrm>
            <a:off x="7387732" y="99018"/>
            <a:ext cx="4804268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Note: </a:t>
            </a:r>
            <a:r>
              <a:rPr lang="en-US" sz="3000" dirty="0"/>
              <a:t>Class declarations end in semicolons!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39F2DF1-6C36-0408-7090-47DB9D63AB54}"/>
                  </a:ext>
                </a:extLst>
              </p14:cNvPr>
              <p14:cNvContentPartPr/>
              <p14:nvPr/>
            </p14:nvContentPartPr>
            <p14:xfrm>
              <a:off x="447382" y="592560"/>
              <a:ext cx="6918840" cy="2887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39F2DF1-6C36-0408-7090-47DB9D63AB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262" y="586440"/>
                <a:ext cx="6931080" cy="28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3C932F-83B6-76DA-82A5-31E6BE442D30}"/>
                  </a:ext>
                </a:extLst>
              </p14:cNvPr>
              <p14:cNvContentPartPr/>
              <p14:nvPr/>
            </p14:nvContentPartPr>
            <p14:xfrm>
              <a:off x="460342" y="3258360"/>
              <a:ext cx="155520" cy="102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3C932F-83B6-76DA-82A5-31E6BE442D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4222" y="3252240"/>
                <a:ext cx="167760" cy="11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0875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700" u="sng" dirty="0">
                <a:latin typeface="Calibri" panose="020F0502020204030204" pitchFamily="34" charset="0"/>
                <a:cs typeface="Calibri" panose="020F0502020204030204" pitchFamily="34" charset="0"/>
              </a:rPr>
              <a:t>How do we initialize/access private data members then? </a:t>
            </a:r>
          </a:p>
          <a:p>
            <a:pPr marL="0" indent="0" algn="just">
              <a:buNone/>
            </a:pPr>
            <a:r>
              <a:rPr lang="en-US" sz="3700" b="1" u="sng" dirty="0">
                <a:latin typeface="Calibri" panose="020F0502020204030204" pitchFamily="34" charset="0"/>
                <a:cs typeface="Calibri" panose="020F0502020204030204" pitchFamily="34" charset="0"/>
              </a:rPr>
              <a:t>Setters and Getters!</a:t>
            </a:r>
          </a:p>
          <a:p>
            <a:pPr marL="0" indent="0" algn="just">
              <a:buNone/>
            </a:pPr>
            <a:endParaRPr lang="en-US" sz="33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Person {					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private:					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std::string name;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 int age;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public: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void </a:t>
            </a:r>
            <a:r>
              <a:rPr lang="en-US" sz="3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setAge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(int </a:t>
            </a:r>
            <a:r>
              <a:rPr lang="en-US" sz="3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userAge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// a setter function to set the value of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int </a:t>
            </a:r>
            <a:r>
              <a:rPr lang="en-US" sz="3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getAge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);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// a getter function to access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data member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  <a:r>
              <a:rPr lang="en-US" sz="3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</a:t>
            </a:r>
          </a:p>
          <a:p>
            <a:pPr marL="0" indent="0" algn="just">
              <a:buNone/>
            </a:pPr>
            <a:r>
              <a:rPr lang="en-US" sz="325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  <a:p>
            <a:pPr algn="just"/>
            <a:endParaRPr lang="en-US" sz="32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591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Person::</a:t>
            </a:r>
            <a:r>
              <a:rPr lang="en-US" sz="31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setAge</a:t>
            </a:r>
            <a:r>
              <a:rPr lang="en-US" sz="3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(int </a:t>
            </a:r>
            <a:r>
              <a:rPr lang="en-US" sz="31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userAge</a:t>
            </a:r>
            <a:r>
              <a:rPr lang="en-US" sz="3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marL="0" indent="0" algn="just">
              <a:buNone/>
            </a:pPr>
            <a:r>
              <a:rPr lang="en-US" sz="3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= </a:t>
            </a:r>
            <a:r>
              <a:rPr lang="en-US" sz="31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userAge</a:t>
            </a:r>
            <a:r>
              <a:rPr lang="en-US" sz="3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3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algn="just">
              <a:buNone/>
            </a:pPr>
            <a:r>
              <a:rPr lang="en-US" sz="3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Person::</a:t>
            </a:r>
            <a:r>
              <a:rPr lang="en-US" sz="31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getAge</a:t>
            </a:r>
            <a:r>
              <a:rPr lang="en-US" sz="3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) {</a:t>
            </a:r>
          </a:p>
          <a:p>
            <a:pPr marL="0" indent="0" algn="just">
              <a:buNone/>
            </a:pPr>
            <a:r>
              <a:rPr lang="en-US" sz="3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return age;</a:t>
            </a:r>
          </a:p>
          <a:p>
            <a:pPr marL="0" indent="0" algn="just">
              <a:buNone/>
            </a:pPr>
            <a:r>
              <a:rPr lang="en-US" sz="3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	</a:t>
            </a:r>
          </a:p>
          <a:p>
            <a:pPr marL="0" indent="0" algn="just">
              <a:buNone/>
            </a:pPr>
            <a:r>
              <a:rPr lang="en-US" sz="3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</a:p>
          <a:p>
            <a:pPr marL="0" indent="0" algn="just">
              <a:buNone/>
            </a:pPr>
            <a:r>
              <a:rPr lang="en-US" sz="3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main( ) {</a:t>
            </a:r>
          </a:p>
          <a:p>
            <a:pPr marL="0" indent="0" algn="just">
              <a:buNone/>
            </a:pPr>
            <a:r>
              <a:rPr lang="en-US" sz="3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Person p1;</a:t>
            </a:r>
          </a:p>
          <a:p>
            <a:pPr marL="0" indent="0" algn="just">
              <a:buNone/>
            </a:pPr>
            <a:r>
              <a:rPr lang="en-US" sz="3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p1.setAge(25); 		</a:t>
            </a:r>
          </a:p>
          <a:p>
            <a:pPr marL="0" indent="0" algn="just">
              <a:buNone/>
            </a:pPr>
            <a:r>
              <a:rPr lang="en-US" sz="3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std::</a:t>
            </a:r>
            <a:r>
              <a:rPr lang="en-US" sz="31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3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p1.getAge( ) &lt;&lt; std::</a:t>
            </a:r>
            <a:r>
              <a:rPr lang="en-US" sz="31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3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3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</a:t>
            </a:r>
          </a:p>
          <a:p>
            <a:pPr marL="0" indent="0" algn="just">
              <a:buNone/>
            </a:pPr>
            <a:r>
              <a:rPr lang="en-US" sz="325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  <a:p>
            <a:pPr algn="just"/>
            <a:endParaRPr lang="en-US" sz="32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109FEA-7442-858C-5A42-287B79546BC1}"/>
              </a:ext>
            </a:extLst>
          </p:cNvPr>
          <p:cNvSpPr txBox="1"/>
          <p:nvPr/>
        </p:nvSpPr>
        <p:spPr>
          <a:xfrm>
            <a:off x="7387732" y="0"/>
            <a:ext cx="4804268" cy="28623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Note: </a:t>
            </a:r>
            <a:r>
              <a:rPr lang="en-US" sz="3000" dirty="0"/>
              <a:t>The double colon is a scope-resolution operator in C++ that tells the compiler that a function/method belongs to a specific class.</a:t>
            </a:r>
          </a:p>
        </p:txBody>
      </p:sp>
    </p:spTree>
    <p:extLst>
      <p:ext uri="{BB962C8B-B14F-4D97-AF65-F5344CB8AC3E}">
        <p14:creationId xmlns:p14="http://schemas.microsoft.com/office/powerpoint/2010/main" val="82627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Exercise (5 mins)</a:t>
            </a:r>
          </a:p>
          <a:p>
            <a:pPr marL="0" indent="0">
              <a:buNone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Define an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Animal 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class with the following spec:</a:t>
            </a:r>
          </a:p>
          <a:p>
            <a:pPr>
              <a:buFont typeface="Wingdings" pitchFamily="2" charset="2"/>
              <a:buChar char="ü"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Data Members: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name 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(string),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age 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(int),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type 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(string), </a:t>
            </a:r>
          </a:p>
          <a:p>
            <a:pPr marL="0" indent="0">
              <a:buNone/>
            </a:pP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</a:t>
            </a:r>
            <a:r>
              <a:rPr lang="en-US" sz="3500" b="1" dirty="0" err="1">
                <a:latin typeface="Calibri" panose="020F0502020204030204" pitchFamily="34" charset="0"/>
                <a:cs typeface="Calibri" panose="020F0502020204030204" pitchFamily="34" charset="0"/>
              </a:rPr>
              <a:t>isPet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(bool)</a:t>
            </a:r>
          </a:p>
          <a:p>
            <a:pPr>
              <a:buFont typeface="Wingdings" pitchFamily="2" charset="2"/>
              <a:buChar char="ü"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Methods: </a:t>
            </a:r>
          </a:p>
          <a:p>
            <a:pPr marL="0" indent="0">
              <a:buNone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	1. Setter methods for all four data members</a:t>
            </a:r>
          </a:p>
          <a:p>
            <a:pPr marL="0" indent="0">
              <a:buNone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	2. Getter methods for all four data members</a:t>
            </a:r>
          </a:p>
          <a:p>
            <a:pPr marL="0" indent="0">
              <a:buNone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	3. A method to print a friendly intro of yourself to the animal</a:t>
            </a:r>
          </a:p>
          <a:p>
            <a:pPr marL="0" indent="0">
              <a:buNone/>
            </a:pPr>
            <a:r>
              <a:rPr lang="en-US" sz="3412" dirty="0">
                <a:latin typeface="Calibri" panose="020F0502020204030204" pitchFamily="34" charset="0"/>
                <a:cs typeface="Calibri" panose="020F0502020204030204" pitchFamily="34" charset="0"/>
              </a:rPr>
              <a:t>Test your code in main with two objects and initialize with following:</a:t>
            </a:r>
          </a:p>
          <a:p>
            <a:pPr marL="0" indent="0">
              <a:buNone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	1.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(Whiskers, 3 Cat, true)</a:t>
            </a:r>
          </a:p>
          <a:p>
            <a:pPr marL="0" indent="0">
              <a:buNone/>
            </a:pP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(Buddy, 5, Dog, true)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3461776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Now imagine you have 50 data members within your class, does that mean we need to have 50 setter methods to initialize them? Absolutely not!</a:t>
            </a:r>
          </a:p>
          <a:p>
            <a:pPr marL="0" indent="0"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This is where Constructors come in. </a:t>
            </a:r>
          </a:p>
          <a:p>
            <a:pPr marL="0" indent="0"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 constructor in C++ is a special method that is </a:t>
            </a:r>
            <a:r>
              <a:rPr lang="en-US" sz="4000" u="sng" dirty="0">
                <a:latin typeface="Calibri" panose="020F0502020204030204" pitchFamily="34" charset="0"/>
                <a:cs typeface="Calibri" panose="020F0502020204030204" pitchFamily="34" charset="0"/>
              </a:rPr>
              <a:t>automatically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called when an object of a class is created.</a:t>
            </a:r>
          </a:p>
          <a:p>
            <a:pPr marL="0" indent="0">
              <a:buNone/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4000" u="sng" dirty="0">
                <a:latin typeface="Calibri" panose="020F0502020204030204" pitchFamily="34" charset="0"/>
                <a:cs typeface="Calibri" panose="020F0502020204030204" pitchFamily="34" charset="0"/>
              </a:rPr>
              <a:t>You cannot explicitly call a constructor. </a:t>
            </a:r>
          </a:p>
          <a:p>
            <a:pPr marL="0" indent="0">
              <a:buNone/>
            </a:pPr>
            <a:endParaRPr lang="en-US" sz="40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 constructor has the same name as the class, it is always </a:t>
            </a:r>
            <a:r>
              <a:rPr lang="en-US" sz="4000" i="1" u="sng" dirty="0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sz="4000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and it does not have any return value (not even void). </a:t>
            </a:r>
          </a:p>
          <a:p>
            <a:pPr marL="0" indent="0">
              <a:buNone/>
            </a:pP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199987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b="1" u="sng" dirty="0">
                <a:latin typeface="Calibri" panose="020F0502020204030204" pitchFamily="34" charset="0"/>
                <a:cs typeface="Calibri" panose="020F0502020204030204" pitchFamily="34" charset="0"/>
              </a:rPr>
              <a:t>Default Constructor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Course {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private: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std::string </a:t>
            </a:r>
            <a:r>
              <a:rPr lang="en-US" sz="3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professorName</a:t>
            </a:r>
            <a:r>
              <a:rPr 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int </a:t>
            </a:r>
            <a:r>
              <a:rPr lang="en-US" sz="3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courseNumber</a:t>
            </a:r>
            <a:r>
              <a:rPr 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public: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Course( );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// default constructor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Course::Course( ) {					int main( ) {</a:t>
            </a:r>
          </a:p>
          <a:p>
            <a:pPr marL="0" indent="0">
              <a:buNone/>
            </a:pPr>
            <a:r>
              <a:rPr lang="en-US" sz="3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3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professorName</a:t>
            </a:r>
            <a:r>
              <a:rPr 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"Mike Conti";		     Course CSC;</a:t>
            </a:r>
          </a:p>
          <a:p>
            <a:pPr marL="0" indent="0">
              <a:buNone/>
            </a:pPr>
            <a:r>
              <a:rPr lang="en-US" sz="3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3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courseNumber</a:t>
            </a:r>
            <a:r>
              <a:rPr 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211;</a:t>
            </a:r>
            <a:r>
              <a:rPr lang="en-US" sz="3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     </a:t>
            </a:r>
            <a:r>
              <a:rPr 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 MTH;</a:t>
            </a:r>
            <a:endParaRPr lang="en-US" sz="3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sz="3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	</a:t>
            </a:r>
            <a:r>
              <a:rPr 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3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438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b="1" u="sng" dirty="0">
                <a:latin typeface="Calibri" panose="020F0502020204030204" pitchFamily="34" charset="0"/>
                <a:cs typeface="Calibri" panose="020F0502020204030204" pitchFamily="34" charset="0"/>
              </a:rPr>
              <a:t>Parameterized Constructor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Course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private: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std::string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professorName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int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courseNumber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public: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Course(std::string prof, int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courseNum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// parameterized constructor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Course::Course(std::string prof, int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courseNum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	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professorName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prof;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courseNumber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courseNum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Another Method to define parameterized constructor (AKA Initializer lists):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Course::Course(std::string prof, int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courseNum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: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professorName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(prof),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courseNumber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courseNum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 }</a:t>
            </a:r>
          </a:p>
        </p:txBody>
      </p:sp>
    </p:spTree>
    <p:extLst>
      <p:ext uri="{BB962C8B-B14F-4D97-AF65-F5344CB8AC3E}">
        <p14:creationId xmlns:p14="http://schemas.microsoft.com/office/powerpoint/2010/main" val="1561312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b="1" u="sng" dirty="0">
                <a:latin typeface="Calibri" panose="020F0502020204030204" pitchFamily="34" charset="0"/>
                <a:cs typeface="Calibri" panose="020F0502020204030204" pitchFamily="34" charset="0"/>
              </a:rPr>
              <a:t>Parameterized Constructor</a:t>
            </a:r>
          </a:p>
          <a:p>
            <a:pPr marL="0" indent="0">
              <a:buNone/>
            </a:pPr>
            <a:endParaRPr lang="en-US" sz="3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main( ) {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Course CSC("Michael Conti", 211);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Course MTH("John Doe", 215);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The parameterized constructor is invoked/called when you create an object with specific arguments passed to initialize the data members.</a:t>
            </a:r>
          </a:p>
          <a:p>
            <a:pPr marL="0" indent="0">
              <a:buNone/>
            </a:pP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9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b="1" u="sng" dirty="0">
                <a:latin typeface="Calibri" panose="020F0502020204030204" pitchFamily="34" charset="0"/>
                <a:cs typeface="Calibri" panose="020F0502020204030204" pitchFamily="34" charset="0"/>
              </a:rPr>
              <a:t>Parameterized Constructor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Course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private: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std::string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professorName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int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courseNumber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public: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Course(std::string prof, int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courseNum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// parameterized constructor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Course::Course(std::string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professorName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int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courseNumber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	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professorName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professorName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courseNumber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courseNumber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Problem here is the constructor parameters and data member variables have the same name, and the compiler won’t know to initialize the data members!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3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09D942-813A-B323-4E2D-24890641B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US" sz="37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5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DISCUSSION SESSION</a:t>
            </a:r>
          </a:p>
          <a:p>
            <a:r>
              <a:rPr lang="en-US" sz="5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 8</a:t>
            </a:r>
          </a:p>
          <a:p>
            <a:endParaRPr lang="en-US" sz="37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7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7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55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 TEMPLATING &amp; STRUCTS/CLASSES</a:t>
            </a:r>
            <a:r>
              <a:rPr lang="en-US" sz="5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00637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b="1" u="sng" dirty="0">
                <a:latin typeface="Calibri" panose="020F0502020204030204" pitchFamily="34" charset="0"/>
                <a:cs typeface="Calibri" panose="020F0502020204030204" pitchFamily="34" charset="0"/>
              </a:rPr>
              <a:t>Parameterized Constructor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Course::Course(std::string </a:t>
            </a:r>
            <a:r>
              <a:rPr lang="en-US" sz="2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professorName</a:t>
            </a:r>
            <a:r>
              <a:rPr lang="en-US" sz="2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int </a:t>
            </a:r>
            <a:r>
              <a:rPr lang="en-US" sz="2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courseNumber</a:t>
            </a:r>
            <a:r>
              <a:rPr lang="en-US" sz="2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				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professorName</a:t>
            </a:r>
            <a:r>
              <a:rPr lang="en-US" sz="2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professorName</a:t>
            </a:r>
            <a:r>
              <a:rPr lang="en-US" sz="2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courseNumber</a:t>
            </a:r>
            <a:r>
              <a:rPr lang="en-US" sz="2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courseNumber</a:t>
            </a:r>
            <a:r>
              <a:rPr lang="en-US" sz="2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This is a common mistake called </a:t>
            </a:r>
            <a:r>
              <a:rPr lang="en-US" sz="2700" b="1" u="sng" dirty="0">
                <a:latin typeface="Calibri" panose="020F0502020204030204" pitchFamily="34" charset="0"/>
                <a:cs typeface="Calibri" panose="020F0502020204030204" pitchFamily="34" charset="0"/>
              </a:rPr>
              <a:t>Shadowing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—and this occurs when a parameter name in the constructor shadows the member variable name, making it difficult to access the member variable directly.</a:t>
            </a:r>
          </a:p>
          <a:p>
            <a:pPr marL="0" indent="0">
              <a:buNone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To resolve this issue, we can use the </a:t>
            </a:r>
            <a:r>
              <a:rPr lang="en-US" sz="2700" b="1" u="sng" dirty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700" u="sng" dirty="0">
                <a:latin typeface="Calibri" panose="020F0502020204030204" pitchFamily="34" charset="0"/>
                <a:cs typeface="Calibri" panose="020F0502020204030204" pitchFamily="34" charset="0"/>
              </a:rPr>
              <a:t>pointer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 to refer to the member variables. 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 is a pointer that points to the object for which the member function is called.</a:t>
            </a:r>
            <a:endParaRPr lang="en-US" sz="2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Course::Course(std::string </a:t>
            </a:r>
            <a:r>
              <a:rPr lang="en-US" sz="2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professorName</a:t>
            </a:r>
            <a:r>
              <a:rPr lang="en-US" sz="2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int </a:t>
            </a:r>
            <a:r>
              <a:rPr lang="en-US" sz="2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courseNumber</a:t>
            </a:r>
            <a:r>
              <a:rPr lang="en-US" sz="2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				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2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-&gt;</a:t>
            </a:r>
            <a:r>
              <a:rPr lang="en-US" sz="2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professorName</a:t>
            </a:r>
            <a:r>
              <a:rPr lang="en-US" sz="2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professorName</a:t>
            </a:r>
            <a:r>
              <a:rPr lang="en-US" sz="2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(*this).</a:t>
            </a:r>
            <a:r>
              <a:rPr lang="en-US" sz="2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professorName</a:t>
            </a:r>
            <a:r>
              <a:rPr lang="en-US" sz="2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professorName</a:t>
            </a:r>
            <a:r>
              <a:rPr lang="en-US" sz="2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			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Both lines are equivalent!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758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Copy Constructor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Course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private: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std::string </a:t>
            </a:r>
            <a:r>
              <a:rPr lang="en-US" sz="3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professorName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int </a:t>
            </a:r>
            <a:r>
              <a:rPr lang="en-US" sz="3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courseNumber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public: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Course(std::string prof, int </a:t>
            </a:r>
            <a:r>
              <a:rPr lang="en-US" sz="3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courseNum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Course(const Course &amp;obj);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// copy constructor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Course::Course(const Course &amp;obj) {				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3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professorName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3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obj.professorName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3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courseNumber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3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obj.courseNum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5374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Copy Constructor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main( )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Course CSC("Michael Conti", 211);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Course MTH = CSC;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Above, for CSC, the parameterized constructor gets called. For MTH, the copy constructor gets invoked and initializes the data members of MTH with “Michael Conti” and 211.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Course CSC("Michael Conti", 211);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Course MTH;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MTH = CSC;</a:t>
            </a:r>
          </a:p>
          <a:p>
            <a:pPr marL="0" indent="0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The copy constructor does not get called here. This is an assignment operation!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623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INHERITANCE</a:t>
            </a:r>
          </a:p>
          <a:p>
            <a:pPr marL="0" indent="0">
              <a:buNone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Inheritance is a concept of classes that makes it possible to inherit attributes and methods from one class to another. We group the “inheritance concept” into two categories:</a:t>
            </a:r>
          </a:p>
          <a:p>
            <a:pPr marL="0" indent="0">
              <a:buNone/>
            </a:pP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 derived class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(child): the class that inherits from another class</a:t>
            </a:r>
          </a:p>
          <a:p>
            <a:pPr marL="0" indent="0">
              <a:buNone/>
            </a:pP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 base class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(parent): the class being inherited from</a:t>
            </a:r>
          </a:p>
          <a:p>
            <a:pPr marL="0" indent="0" algn="ctr">
              <a:buNone/>
            </a:pP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TYPES OF INHERITANCE</a:t>
            </a:r>
          </a:p>
          <a:p>
            <a:pPr marL="0" indent="0">
              <a:buNone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1. Single-level: One base class derives another class</a:t>
            </a:r>
          </a:p>
          <a:p>
            <a:pPr marL="0" indent="0">
              <a:buNone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2. Multi-level: A derived class derives another class. For example, </a:t>
            </a:r>
            <a:r>
              <a:rPr lang="en-US" sz="3500" b="1" dirty="0" err="1">
                <a:latin typeface="Calibri" panose="020F0502020204030204" pitchFamily="34" charset="0"/>
                <a:cs typeface="Calibri" panose="020F0502020204030204" pitchFamily="34" charset="0"/>
              </a:rPr>
              <a:t>GrandFather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derives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Father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Father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derives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</a:p>
          <a:p>
            <a:pPr marL="0" indent="0">
              <a:buNone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3. Multiple: A class is derived from more than one base class. For example, </a:t>
            </a:r>
            <a:r>
              <a:rPr lang="en-US" sz="35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coloredShape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is derived from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Shape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2647246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bigTech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 marL="0" indent="0" algn="just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     protected:</a:t>
            </a:r>
          </a:p>
          <a:p>
            <a:pPr marL="0" indent="0" algn="just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           std::string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companyName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int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numEmployees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     public:</a:t>
            </a:r>
          </a:p>
          <a:p>
            <a:pPr marL="0" indent="0" algn="just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bigTech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(std::string name, int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numEmp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) :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companyName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(name), 				   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numEmployees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numEmp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) { }</a:t>
            </a:r>
          </a:p>
          <a:p>
            <a:pPr marL="0" indent="0" algn="just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pPr marL="0" indent="0" algn="just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class Netflix : public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bigTech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 marL="0" indent="0" algn="just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     private:</a:t>
            </a:r>
          </a:p>
          <a:p>
            <a:pPr marL="0" indent="0" algn="just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int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numSubscribers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     public:</a:t>
            </a:r>
          </a:p>
          <a:p>
            <a:pPr marL="0" indent="0" algn="just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Netflix(std::string name, int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numEmp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int subs) :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bigTech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(name,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numEmp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), 			      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numSubscribers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(subs) { }</a:t>
            </a:r>
          </a:p>
          <a:p>
            <a:pPr marL="0" indent="0" algn="just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</a:p>
          <a:p>
            <a:pPr marL="0" indent="0" algn="just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3701645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What’s the Output?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 Animal {					class Bulldog : protected Dog {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public:						    private: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Animal( ) {					       int age;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std::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&lt;&lt; "This is an animal!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";	     public: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}							        Bulldog(int age) {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};							            this-&gt;age = age;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 Dog : public Animal {			            std::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&lt;&lt; "This is a bulldog!";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public:						         }   };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Dog( ) {						int main( ) {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std::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&lt;&lt; "This is a dog!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";		    Animal x;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}							    Animal* y = new Animal( );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};							    Dog d;     Bulldog b(5);   delete y;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				}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</a:p>
          <a:p>
            <a:pPr marL="0" indent="0" algn="just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2CF1FF-904D-CE9D-3CF8-F50CE4460C31}"/>
              </a:ext>
            </a:extLst>
          </p:cNvPr>
          <p:cNvCxnSpPr/>
          <p:nvPr/>
        </p:nvCxnSpPr>
        <p:spPr>
          <a:xfrm>
            <a:off x="5963478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498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800" b="1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DESTRUCTORS</a:t>
            </a:r>
          </a:p>
          <a:p>
            <a:pPr marL="0" indent="0">
              <a:buNone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Like constructors, destructors are special methods within a class. Destructors must be </a:t>
            </a:r>
            <a:r>
              <a:rPr lang="en-US" sz="3800" i="1" dirty="0">
                <a:latin typeface="Calibri" panose="020F0502020204030204" pitchFamily="34" charset="0"/>
                <a:cs typeface="Calibri" panose="020F0502020204030204" pitchFamily="34" charset="0"/>
              </a:rPr>
              <a:t>public,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have the same name as the class preceded by a </a:t>
            </a:r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, are </a:t>
            </a:r>
            <a:r>
              <a:rPr lang="en-US" sz="3800" u="sng" dirty="0">
                <a:latin typeface="Calibri" panose="020F0502020204030204" pitchFamily="34" charset="0"/>
                <a:cs typeface="Calibri" panose="020F0502020204030204" pitchFamily="34" charset="0"/>
              </a:rPr>
              <a:t>automatically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called when an object is destroyed, does not have a return type (not even void).</a:t>
            </a:r>
            <a:endParaRPr lang="en-US" sz="3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Unlike constructors, destructors takes </a:t>
            </a:r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arguments. </a:t>
            </a:r>
          </a:p>
          <a:p>
            <a:pPr marL="0" indent="0">
              <a:buNone/>
            </a:pPr>
            <a:endParaRPr lang="en-US" sz="3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So essentially, when an object is destroyed (meaning they exist in the stack and goes out of scope, or they exist in the heap and the </a:t>
            </a:r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keyword is used), a destructor automatically gets called.</a:t>
            </a:r>
          </a:p>
          <a:p>
            <a:pPr marL="0" indent="0" algn="just">
              <a:buNone/>
            </a:pPr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3310155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What’s the Output?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 Animal {					    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public:						       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Animal( ) {					 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std::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&lt;&lt; "Animal Constructor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";	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} 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~Animal ( ) {	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std::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&lt;&lt; "Animal Destructor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"; 	</a:t>
            </a:r>
          </a:p>
          <a:p>
            <a:pPr marL="0" indent="0"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}	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 main( ) {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Animal x;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	    	 </a:t>
            </a:r>
          </a:p>
          <a:p>
            <a:pPr marL="0" indent="0" algn="just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3807196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What’s the Output?</a:t>
            </a:r>
          </a:p>
          <a:p>
            <a:pPr marL="0" indent="0" algn="just"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class Animal {						class Dog : public Animal {    </a:t>
            </a:r>
          </a:p>
          <a:p>
            <a:pPr marL="0" indent="0" algn="just"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    public:						      public:     </a:t>
            </a:r>
          </a:p>
          <a:p>
            <a:pPr marL="0" indent="0" algn="just"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       Animal( ) {					          Dog( ) {</a:t>
            </a:r>
          </a:p>
          <a:p>
            <a:pPr marL="0" indent="0" algn="just"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            std::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&lt;&lt; "Animal Constructor</a:t>
            </a:r>
            <a:r>
              <a:rPr lang="en-US" sz="25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";	              std::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&lt;&lt; "Dog Constructor</a:t>
            </a:r>
            <a:r>
              <a:rPr lang="en-US" sz="25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";</a:t>
            </a:r>
          </a:p>
          <a:p>
            <a:pPr marL="0" indent="0" algn="just"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       }    						           }</a:t>
            </a:r>
          </a:p>
          <a:p>
            <a:pPr marL="0" indent="0" algn="just"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       ~Animal ( ) {					          ~Dog( ) {</a:t>
            </a:r>
          </a:p>
          <a:p>
            <a:pPr marL="0" indent="0" algn="just"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            std::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&lt;&lt; "Animal Destructor</a:t>
            </a:r>
            <a:r>
              <a:rPr lang="en-US" sz="25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"; 		  std::</a:t>
            </a:r>
            <a:r>
              <a:rPr lang="en-US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&lt;&lt; "Dog Destructor</a:t>
            </a:r>
            <a:r>
              <a:rPr lang="en-US" sz="25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\n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";</a:t>
            </a:r>
          </a:p>
          <a:p>
            <a:pPr marL="0" indent="0" algn="just"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        }							           }</a:t>
            </a:r>
          </a:p>
          <a:p>
            <a:pPr marL="0" indent="0"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};							  };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 main( ) {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Animal x;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Dog d;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	    	 </a:t>
            </a:r>
          </a:p>
          <a:p>
            <a:pPr marL="0" indent="0" algn="just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13397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b="1" u="sng" dirty="0">
                <a:latin typeface="Calibri" panose="020F0502020204030204" pitchFamily="34" charset="0"/>
                <a:cs typeface="Calibri" panose="020F0502020204030204" pitchFamily="34" charset="0"/>
              </a:rPr>
              <a:t>What’s the Output?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void </a:t>
            </a:r>
            <a:r>
              <a:rPr lang="en-US" sz="3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(int a, int b) {			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std::</a:t>
            </a:r>
            <a:r>
              <a:rPr lang="en-US" sz="3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a + b &lt;&lt; std::</a:t>
            </a:r>
            <a:r>
              <a:rPr lang="en-US" sz="3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}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int main( ) {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std::string city = "Las Vegas";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std::string state = " NV";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int x = 5, y = 10;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double m = 2.3, n = 3.2;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</a:t>
            </a:r>
            <a:r>
              <a:rPr lang="en-US" sz="3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(x, y);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</a:t>
            </a:r>
            <a:r>
              <a:rPr lang="en-US" sz="3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(m, n);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</a:t>
            </a:r>
            <a:r>
              <a:rPr lang="en-US" sz="3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(city, state);   }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418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b="1" u="sng" dirty="0">
                <a:latin typeface="Calibri" panose="020F0502020204030204" pitchFamily="34" charset="0"/>
                <a:cs typeface="Calibri" panose="020F0502020204030204" pitchFamily="34" charset="0"/>
              </a:rPr>
              <a:t>Easy Fix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✅</a:t>
            </a: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 void </a:t>
            </a:r>
            <a:r>
              <a:rPr lang="en-US" sz="3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(int a, int b) {	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 std::</a:t>
            </a:r>
            <a:r>
              <a:rPr lang="en-US" sz="3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a + b &lt;&lt; std::</a:t>
            </a:r>
            <a:r>
              <a:rPr lang="en-US" sz="3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 }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main( ) {				 void </a:t>
            </a:r>
            <a:r>
              <a:rPr lang="en-US" sz="3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(double a, double b) {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std::string city = "Las Vegas";		 std::</a:t>
            </a:r>
            <a:r>
              <a:rPr lang="en-US" sz="3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a + b &lt;&lt; std::</a:t>
            </a:r>
            <a:r>
              <a:rPr lang="en-US" sz="3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std::string state = " NV";		 }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x = 5, y = 10;		        void </a:t>
            </a:r>
            <a:r>
              <a:rPr lang="en-US" sz="3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(std::string a, std::string b) { 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m = 2.3, n = 3.2;			std::</a:t>
            </a:r>
            <a:r>
              <a:rPr lang="en-US" sz="3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a + b &lt;&lt; std::</a:t>
            </a:r>
            <a:r>
              <a:rPr lang="en-US" sz="3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3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(x, y);					}</a:t>
            </a:r>
          </a:p>
          <a:p>
            <a:pPr marL="0" indent="0" algn="just">
              <a:buNone/>
            </a:pPr>
            <a:r>
              <a:rPr lang="en-US" sz="3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(m, n);</a:t>
            </a:r>
          </a:p>
          <a:p>
            <a:pPr marL="0" indent="0" algn="just">
              <a:buNone/>
            </a:pPr>
            <a:r>
              <a:rPr lang="en-US" sz="3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(city, state);   }</a:t>
            </a:r>
          </a:p>
          <a:p>
            <a:pPr marL="0" indent="0" algn="just">
              <a:buNone/>
            </a:pPr>
            <a:r>
              <a:rPr lang="en-US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7D8829-3537-C0B2-46AF-43FE4C8F2509}"/>
              </a:ext>
            </a:extLst>
          </p:cNvPr>
          <p:cNvCxnSpPr>
            <a:cxnSpLocks/>
          </p:cNvCxnSpPr>
          <p:nvPr/>
        </p:nvCxnSpPr>
        <p:spPr>
          <a:xfrm>
            <a:off x="5381299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4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50" b="1" dirty="0">
                <a:latin typeface="Calibri" panose="020F0502020204030204" pitchFamily="34" charset="0"/>
                <a:cs typeface="Calibri" panose="020F0502020204030204" pitchFamily="34" charset="0"/>
              </a:rPr>
              <a:t>TEMPLATE PROGRAMMING</a:t>
            </a:r>
          </a:p>
          <a:p>
            <a:pPr marL="0" indent="0" algn="just">
              <a:buNone/>
            </a:pPr>
            <a:endParaRPr lang="en-US" sz="365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3650" dirty="0">
                <a:latin typeface="Calibri" panose="020F0502020204030204" pitchFamily="34" charset="0"/>
                <a:cs typeface="Calibri" panose="020F0502020204030204" pitchFamily="34" charset="0"/>
              </a:rPr>
              <a:t>A template is a simple yet powerful tool in C++ that allows you to write generic code that works with different data types without sacrificing type safety.</a:t>
            </a:r>
          </a:p>
          <a:p>
            <a:pPr marL="0" indent="0" algn="just">
              <a:buNone/>
            </a:pPr>
            <a:endParaRPr lang="en-US" sz="36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3650" dirty="0">
                <a:latin typeface="Calibri" panose="020F0502020204030204" pitchFamily="34" charset="0"/>
                <a:cs typeface="Calibri" panose="020F0502020204030204" pitchFamily="34" charset="0"/>
              </a:rPr>
              <a:t>Templates are expanded at compile-time. The compiler does type-checking and then generates specific instances of the code for each type used.</a:t>
            </a:r>
          </a:p>
          <a:p>
            <a:pPr marL="0" indent="0" algn="just">
              <a:buNone/>
            </a:pPr>
            <a:endParaRPr lang="en-US" sz="36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</a:t>
            </a:r>
            <a:r>
              <a:rPr lang="en-US" sz="3650" dirty="0">
                <a:latin typeface="Calibri" panose="020F0502020204030204" pitchFamily="34" charset="0"/>
                <a:cs typeface="Calibri" panose="020F0502020204030204" pitchFamily="34" charset="0"/>
              </a:rPr>
              <a:t> &lt;</a:t>
            </a:r>
            <a:r>
              <a:rPr lang="en-US" sz="365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typename</a:t>
            </a:r>
            <a:r>
              <a:rPr lang="en-US" sz="3650" dirty="0">
                <a:latin typeface="Calibri" panose="020F0502020204030204" pitchFamily="34" charset="0"/>
                <a:cs typeface="Calibri" panose="020F0502020204030204" pitchFamily="34" charset="0"/>
              </a:rPr>
              <a:t> T&gt;</a:t>
            </a:r>
          </a:p>
          <a:p>
            <a:pPr marL="0" indent="0" algn="just">
              <a:buNone/>
            </a:pPr>
            <a:r>
              <a:rPr lang="en-US" sz="36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sz="365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6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 a, T b) {</a:t>
            </a:r>
          </a:p>
          <a:p>
            <a:pPr marL="0" indent="0" algn="just">
              <a:buNone/>
            </a:pPr>
            <a:r>
              <a:rPr lang="en-US" sz="36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std::</a:t>
            </a:r>
            <a:r>
              <a:rPr lang="en-US" sz="365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36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a + b;</a:t>
            </a:r>
          </a:p>
          <a:p>
            <a:pPr marL="0" indent="0" algn="just">
              <a:buNone/>
            </a:pPr>
            <a:r>
              <a:rPr lang="en-US" sz="36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algn="just">
              <a:buNone/>
            </a:pPr>
            <a:r>
              <a:rPr lang="en-US" sz="36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main( ) {</a:t>
            </a:r>
          </a:p>
          <a:p>
            <a:pPr marL="0" indent="0" algn="just">
              <a:buNone/>
            </a:pPr>
            <a:r>
              <a:rPr lang="en-US" sz="36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int x = 5, y = 10;</a:t>
            </a:r>
          </a:p>
          <a:p>
            <a:pPr marL="0" indent="0" algn="just">
              <a:buNone/>
            </a:pPr>
            <a:r>
              <a:rPr lang="en-US" sz="36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double m = 2.3, n = 3.2;</a:t>
            </a:r>
          </a:p>
          <a:p>
            <a:pPr marL="0" indent="0" algn="just">
              <a:buNone/>
            </a:pPr>
            <a:r>
              <a:rPr lang="en-US" sz="36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std::string city = "Las Vegas", state = " NV";</a:t>
            </a:r>
          </a:p>
          <a:p>
            <a:pPr marL="0" indent="0" algn="just">
              <a:buNone/>
            </a:pPr>
            <a:r>
              <a:rPr lang="en-US" sz="36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365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6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(x, y);</a:t>
            </a:r>
          </a:p>
          <a:p>
            <a:pPr marL="0" indent="0" algn="just">
              <a:buNone/>
            </a:pPr>
            <a:r>
              <a:rPr lang="en-US" sz="36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365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6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(city, state);</a:t>
            </a:r>
          </a:p>
          <a:p>
            <a:pPr marL="0" indent="0" algn="just">
              <a:buNone/>
            </a:pPr>
            <a:r>
              <a:rPr lang="en-US" sz="36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365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6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(m, n);</a:t>
            </a:r>
          </a:p>
          <a:p>
            <a:pPr marL="0" indent="0" algn="just">
              <a:buNone/>
            </a:pPr>
            <a:r>
              <a:rPr lang="en-US" sz="365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3B44A7-518B-1AA7-DC3F-9C97436BB31E}"/>
              </a:ext>
            </a:extLst>
          </p:cNvPr>
          <p:cNvSpPr txBox="1"/>
          <p:nvPr/>
        </p:nvSpPr>
        <p:spPr>
          <a:xfrm>
            <a:off x="7083972" y="620110"/>
            <a:ext cx="4487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Compiler internally generates below code for each type used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(int a, int b) {</a:t>
            </a:r>
          </a:p>
          <a:p>
            <a:r>
              <a:rPr lang="en-US" dirty="0"/>
              <a:t>     std::</a:t>
            </a:r>
            <a:r>
              <a:rPr lang="en-US" dirty="0" err="1"/>
              <a:t>cout</a:t>
            </a:r>
            <a:r>
              <a:rPr lang="en-US" dirty="0"/>
              <a:t> &lt;&lt; a + b;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4DB0A-C05D-6C62-015A-2D4566FF5103}"/>
              </a:ext>
            </a:extLst>
          </p:cNvPr>
          <p:cNvSpPr txBox="1"/>
          <p:nvPr/>
        </p:nvSpPr>
        <p:spPr>
          <a:xfrm>
            <a:off x="7083972" y="2374436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(std::string a, std::string b) {</a:t>
            </a:r>
          </a:p>
          <a:p>
            <a:r>
              <a:rPr lang="en-US" dirty="0"/>
              <a:t>     std::</a:t>
            </a:r>
            <a:r>
              <a:rPr lang="en-US" dirty="0" err="1"/>
              <a:t>cout</a:t>
            </a:r>
            <a:r>
              <a:rPr lang="en-US" dirty="0"/>
              <a:t> &lt;&lt; a + b;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9C974-BE6C-CB9A-7175-0AFFA8839DD8}"/>
              </a:ext>
            </a:extLst>
          </p:cNvPr>
          <p:cNvSpPr txBox="1"/>
          <p:nvPr/>
        </p:nvSpPr>
        <p:spPr>
          <a:xfrm>
            <a:off x="7083972" y="34290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(double a, double b) {</a:t>
            </a:r>
          </a:p>
          <a:p>
            <a:r>
              <a:rPr lang="en-US" dirty="0"/>
              <a:t>     std::</a:t>
            </a:r>
            <a:r>
              <a:rPr lang="en-US" dirty="0" err="1"/>
              <a:t>cout</a:t>
            </a:r>
            <a:r>
              <a:rPr lang="en-US" dirty="0"/>
              <a:t> &lt;&lt; a + b;</a:t>
            </a:r>
          </a:p>
          <a:p>
            <a:r>
              <a:rPr lang="en-US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01FC1E5-7CA6-A735-8D7E-5C020A3BF7F2}"/>
                  </a:ext>
                </a:extLst>
              </p14:cNvPr>
              <p14:cNvContentPartPr/>
              <p14:nvPr/>
            </p14:nvContentPartPr>
            <p14:xfrm>
              <a:off x="6966153" y="1596132"/>
              <a:ext cx="156600" cy="740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01FC1E5-7CA6-A735-8D7E-5C020A3BF7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7513" y="1587132"/>
                <a:ext cx="174240" cy="75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C4BB8E8-8C0E-3F29-2A36-8B854B45FBC0}"/>
              </a:ext>
            </a:extLst>
          </p:cNvPr>
          <p:cNvGrpSpPr/>
          <p:nvPr/>
        </p:nvGrpSpPr>
        <p:grpSpPr>
          <a:xfrm>
            <a:off x="74313" y="1888452"/>
            <a:ext cx="6842160" cy="3476520"/>
            <a:chOff x="74313" y="1888452"/>
            <a:chExt cx="6842160" cy="347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65044A-B4B5-891A-EFDD-FD0F482047A8}"/>
                    </a:ext>
                  </a:extLst>
                </p14:cNvPr>
                <p14:cNvContentPartPr/>
                <p14:nvPr/>
              </p14:nvContentPartPr>
              <p14:xfrm>
                <a:off x="74313" y="1942812"/>
                <a:ext cx="6820560" cy="3422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65044A-B4B5-891A-EFDD-FD0F482047A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313" y="1934172"/>
                  <a:ext cx="6838200" cy="34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5EB726-2EE2-11F5-E301-7E3DF8DE025B}"/>
                    </a:ext>
                  </a:extLst>
                </p14:cNvPr>
                <p14:cNvContentPartPr/>
                <p14:nvPr/>
              </p14:nvContentPartPr>
              <p14:xfrm>
                <a:off x="6780393" y="1888452"/>
                <a:ext cx="136080" cy="91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5EB726-2EE2-11F5-E301-7E3DF8DE025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71393" y="1879812"/>
                  <a:ext cx="1537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B8ABC8-232E-1D15-63AE-1FD391EE23AC}"/>
                    </a:ext>
                  </a:extLst>
                </p14:cNvPr>
                <p14:cNvContentPartPr/>
                <p14:nvPr/>
              </p14:nvContentPartPr>
              <p14:xfrm>
                <a:off x="6780753" y="1976652"/>
                <a:ext cx="133920" cy="21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B8ABC8-232E-1D15-63AE-1FD391EE23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72113" y="1968012"/>
                  <a:ext cx="151560" cy="23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3FEE5C4-0E10-752C-ECE5-B782E2DAD0A1}"/>
                  </a:ext>
                </a:extLst>
              </p14:cNvPr>
              <p14:cNvContentPartPr/>
              <p14:nvPr/>
            </p14:nvContentPartPr>
            <p14:xfrm>
              <a:off x="7008993" y="2531412"/>
              <a:ext cx="153000" cy="696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3FEE5C4-0E10-752C-ECE5-B782E2DAD0A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9993" y="2522412"/>
                <a:ext cx="17064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644BF46-37FD-1D92-FC8F-8107665D44A9}"/>
                  </a:ext>
                </a:extLst>
              </p14:cNvPr>
              <p14:cNvContentPartPr/>
              <p14:nvPr/>
            </p14:nvContentPartPr>
            <p14:xfrm>
              <a:off x="3647313" y="2921652"/>
              <a:ext cx="5317200" cy="3128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644BF46-37FD-1D92-FC8F-8107665D44A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38673" y="2913012"/>
                <a:ext cx="5334840" cy="31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26229E7-4A79-95EF-137D-DC3CB512E2A1}"/>
                  </a:ext>
                </a:extLst>
              </p14:cNvPr>
              <p14:cNvContentPartPr/>
              <p14:nvPr/>
            </p14:nvContentPartPr>
            <p14:xfrm>
              <a:off x="6861033" y="2911932"/>
              <a:ext cx="133920" cy="13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26229E7-4A79-95EF-137D-DC3CB512E2A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52393" y="2902932"/>
                <a:ext cx="1515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D513430-8EF9-874B-74CD-ABFBB89732B6}"/>
                  </a:ext>
                </a:extLst>
              </p14:cNvPr>
              <p14:cNvContentPartPr/>
              <p14:nvPr/>
            </p14:nvContentPartPr>
            <p14:xfrm>
              <a:off x="7015473" y="2943612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D513430-8EF9-874B-74CD-ABFBB89732B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6833" y="29349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65AA60-8A8F-9A59-E0D3-61139B356B26}"/>
                  </a:ext>
                </a:extLst>
              </p14:cNvPr>
              <p14:cNvContentPartPr/>
              <p14:nvPr/>
            </p14:nvContentPartPr>
            <p14:xfrm>
              <a:off x="6936633" y="2938212"/>
              <a:ext cx="54000" cy="178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65AA60-8A8F-9A59-E0D3-61139B356B2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27633" y="2929212"/>
                <a:ext cx="716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0B49B99-C8ED-9E12-0DEF-7F226D1D61F7}"/>
                  </a:ext>
                </a:extLst>
              </p14:cNvPr>
              <p14:cNvContentPartPr/>
              <p14:nvPr/>
            </p14:nvContentPartPr>
            <p14:xfrm>
              <a:off x="10213713" y="3568572"/>
              <a:ext cx="172800" cy="688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0B49B99-C8ED-9E12-0DEF-7F226D1D61F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204713" y="3559932"/>
                <a:ext cx="190440" cy="70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B13713F-2CC8-5690-B845-0B5659C054C7}"/>
              </a:ext>
            </a:extLst>
          </p:cNvPr>
          <p:cNvGrpSpPr/>
          <p:nvPr/>
        </p:nvGrpSpPr>
        <p:grpSpPr>
          <a:xfrm>
            <a:off x="2782593" y="3937932"/>
            <a:ext cx="8369640" cy="2727000"/>
            <a:chOff x="2782593" y="3937932"/>
            <a:chExt cx="8369640" cy="272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57E8E76-908F-C4DD-38FC-9169E9BDB0C2}"/>
                    </a:ext>
                  </a:extLst>
                </p14:cNvPr>
                <p14:cNvContentPartPr/>
                <p14:nvPr/>
              </p14:nvContentPartPr>
              <p14:xfrm>
                <a:off x="2782593" y="3942252"/>
                <a:ext cx="8369640" cy="2722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57E8E76-908F-C4DD-38FC-9169E9BDB0C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73953" y="3933612"/>
                  <a:ext cx="8387280" cy="27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E71CCA6-3790-7F5F-DB0F-21DC71236BA0}"/>
                    </a:ext>
                  </a:extLst>
                </p14:cNvPr>
                <p14:cNvContentPartPr/>
                <p14:nvPr/>
              </p14:nvContentPartPr>
              <p14:xfrm>
                <a:off x="10479033" y="3963492"/>
                <a:ext cx="55800" cy="134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E71CCA6-3790-7F5F-DB0F-21DC71236BA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70033" y="3954492"/>
                  <a:ext cx="73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6AAFC69-3664-1159-0D9B-7A9507A47223}"/>
                    </a:ext>
                  </a:extLst>
                </p14:cNvPr>
                <p14:cNvContentPartPr/>
                <p14:nvPr/>
              </p14:nvContentPartPr>
              <p14:xfrm>
                <a:off x="10487313" y="3937932"/>
                <a:ext cx="153000" cy="20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6AAFC69-3664-1159-0D9B-7A9507A4722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78313" y="3929292"/>
                  <a:ext cx="170640" cy="3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840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</a:t>
            </a:r>
            <a:r>
              <a:rPr lang="en-US" sz="3650" dirty="0">
                <a:latin typeface="Calibri" panose="020F0502020204030204" pitchFamily="34" charset="0"/>
                <a:cs typeface="Calibri" panose="020F0502020204030204" pitchFamily="34" charset="0"/>
              </a:rPr>
              <a:t> &lt;</a:t>
            </a:r>
            <a:r>
              <a:rPr lang="en-US" sz="365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typename</a:t>
            </a:r>
            <a:r>
              <a:rPr lang="en-US" sz="3650" dirty="0">
                <a:latin typeface="Calibri" panose="020F0502020204030204" pitchFamily="34" charset="0"/>
                <a:cs typeface="Calibri" panose="020F0502020204030204" pitchFamily="34" charset="0"/>
              </a:rPr>
              <a:t> T&gt;</a:t>
            </a:r>
          </a:p>
          <a:p>
            <a:pPr marL="0" indent="0" algn="just">
              <a:buNone/>
            </a:pPr>
            <a:r>
              <a:rPr lang="en-US" sz="36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sz="365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6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 a, T b) {</a:t>
            </a:r>
          </a:p>
          <a:p>
            <a:pPr marL="0" indent="0" algn="just">
              <a:buNone/>
            </a:pPr>
            <a:r>
              <a:rPr lang="en-US" sz="36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std::</a:t>
            </a:r>
            <a:r>
              <a:rPr lang="en-US" sz="365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36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a + b;</a:t>
            </a:r>
          </a:p>
          <a:p>
            <a:pPr marL="0" indent="0" algn="just">
              <a:buNone/>
            </a:pPr>
            <a:r>
              <a:rPr lang="en-US" sz="36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algn="just">
              <a:buNone/>
            </a:pPr>
            <a:r>
              <a:rPr lang="en-US" sz="36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main( ) {</a:t>
            </a:r>
          </a:p>
          <a:p>
            <a:pPr marL="0" indent="0" algn="just">
              <a:buNone/>
            </a:pPr>
            <a:r>
              <a:rPr lang="en-US" sz="36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double x = 5.3, y = 10.7;</a:t>
            </a:r>
          </a:p>
          <a:p>
            <a:pPr marL="0" indent="0" algn="just">
              <a:buNone/>
            </a:pPr>
            <a:r>
              <a:rPr lang="en-US" sz="36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365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6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&lt;double&gt;(x, y); 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// explicit template instantiation</a:t>
            </a:r>
            <a:endParaRPr lang="en-US" sz="365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36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365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6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(x, y);  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// implicit template instantiation</a:t>
            </a:r>
          </a:p>
          <a:p>
            <a:pPr marL="0" indent="0" algn="just">
              <a:buNone/>
            </a:pPr>
            <a:r>
              <a:rPr lang="en-US" sz="365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D513430-8EF9-874B-74CD-ABFBB89732B6}"/>
                  </a:ext>
                </a:extLst>
              </p14:cNvPr>
              <p14:cNvContentPartPr/>
              <p14:nvPr/>
            </p14:nvContentPartPr>
            <p14:xfrm>
              <a:off x="7015473" y="2943612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D513430-8EF9-874B-74CD-ABFBB89732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6473" y="293461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981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100" b="1" dirty="0">
                <a:latin typeface="Calibri" panose="020F0502020204030204" pitchFamily="34" charset="0"/>
                <a:cs typeface="Calibri" panose="020F0502020204030204" pitchFamily="34" charset="0"/>
              </a:rPr>
              <a:t>Exercise (3 minutes) </a:t>
            </a:r>
          </a:p>
          <a:p>
            <a:pPr marL="0" indent="0" algn="just">
              <a:buNone/>
            </a:pPr>
            <a:endParaRPr lang="en-US" sz="36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Create a template function that takes in two parameters and returns the maximum of both.</a:t>
            </a:r>
          </a:p>
          <a:p>
            <a:pPr marL="0" indent="0" algn="just">
              <a:buNone/>
            </a:pP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In main, test your template function with different types of arguments. Use both implicit and explicit template instantiation.</a:t>
            </a:r>
          </a:p>
          <a:p>
            <a:pPr marL="0" indent="0" algn="just">
              <a:buNone/>
            </a:pPr>
            <a:endParaRPr lang="en-US" sz="36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36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83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000" b="1" u="sng" dirty="0">
                <a:latin typeface="Calibri" panose="020F0502020204030204" pitchFamily="34" charset="0"/>
                <a:cs typeface="Calibri" panose="020F0502020204030204" pitchFamily="34" charset="0"/>
              </a:rPr>
              <a:t>C++ CLASSES</a:t>
            </a:r>
            <a:endParaRPr lang="en-US" sz="50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3650" dirty="0">
                <a:latin typeface="Calibri" panose="020F0502020204030204" pitchFamily="34" charset="0"/>
                <a:cs typeface="Calibri" panose="020F0502020204030204" pitchFamily="34" charset="0"/>
              </a:rPr>
              <a:t>A class is a user-defined type that serves as a blueprint for creating instances (AKA objects). Classes are a fundamental part of object-oriented programming (OOP), which aims to organize code in a way that models real-world entities.</a:t>
            </a:r>
          </a:p>
          <a:p>
            <a:pPr marL="0" indent="0" algn="just">
              <a:buNone/>
            </a:pPr>
            <a:endParaRPr lang="en-US" sz="36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3650" b="1" dirty="0">
                <a:latin typeface="Calibri" panose="020F0502020204030204" pitchFamily="34" charset="0"/>
                <a:cs typeface="Calibri" panose="020F0502020204030204" pitchFamily="34" charset="0"/>
              </a:rPr>
              <a:t>Key Concepts of Classes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3250" dirty="0">
                <a:latin typeface="Calibri" panose="020F0502020204030204" pitchFamily="34" charset="0"/>
                <a:cs typeface="Calibri" panose="020F0502020204030204" pitchFamily="34" charset="0"/>
              </a:rPr>
              <a:t> Data Members: These are variables that hold the data associated with an object. They define the attributes of the class.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3250" dirty="0">
                <a:latin typeface="Calibri" panose="020F0502020204030204" pitchFamily="34" charset="0"/>
                <a:cs typeface="Calibri" panose="020F0502020204030204" pitchFamily="34" charset="0"/>
              </a:rPr>
              <a:t> Member functions (AKA Methods): These are functions defined inside a class that operate on the data members. They define the behavior of the class.</a:t>
            </a:r>
          </a:p>
          <a:p>
            <a:pPr marL="0" indent="0" algn="just">
              <a:buNone/>
            </a:pPr>
            <a:endParaRPr lang="en-US" sz="36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5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2524</TotalTime>
  <Words>3399</Words>
  <Application>Microsoft Macintosh PowerPoint</Application>
  <PresentationFormat>Widescreen</PresentationFormat>
  <Paragraphs>400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Fasina, Opeyemi</dc:creator>
  <cp:lastModifiedBy>Fasina, Opeyemi</cp:lastModifiedBy>
  <cp:revision>665</cp:revision>
  <dcterms:created xsi:type="dcterms:W3CDTF">2024-05-28T02:53:24Z</dcterms:created>
  <dcterms:modified xsi:type="dcterms:W3CDTF">2024-07-16T00:15:01Z</dcterms:modified>
</cp:coreProperties>
</file>