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483DA-7255-314D-93D7-CCE868316D3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99A07-90E3-7641-9D3A-8F6D9856B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69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as many as you can as you 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99A07-90E3-7641-9D3A-8F6D9856B5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eriod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 Desktop &amp;&amp;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mkdir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Exercise-1 &amp;&amp; cd Exercise-1 &amp;&amp; echo “I am learning bash” 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bashIntro.txt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cp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bashIntro.txt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copy1.txt &amp;&amp; cp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bashIntro.txt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copy2.txt &amp;&amp; rm copy2.txt &amp;&amp; mv copy1.txt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bashCopy.txt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cat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bashCopy.txt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&amp;&amp; cd .. &amp;&amp; rm -r Exercise-1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99A07-90E3-7641-9D3A-8F6D9856B5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1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EEA-4D01-A7E9-9B8F-992E91F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CB5B-735D-FE49-1392-9331A0F4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48B-2ECE-5BAA-6B3E-87704CC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465-BE27-D777-5C7F-5D47AA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DDC-26B0-C7ED-087F-DC4F41A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EC-0C6A-CAE2-43FD-15307DC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EA06-695B-610B-40EB-D9183AE7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7823-ACCC-24A9-6A55-08B643C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519-A5F8-EA31-C316-8395C7F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0308-F720-1577-02DC-30B6BBB3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9688-3E70-84F7-2CDA-20AF2FDB0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AA68-D66E-B2D4-D223-2788EA56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409-1050-3B45-0DC1-04EC62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A0BE-35D4-0611-9EA9-185B39F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D58-3A97-0E08-6BBD-9E3CC84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E95-3B69-5341-89C1-9432B87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0ED-4108-3D89-B104-81BB820C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3A37-664A-6324-918D-D7E448D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DC1-2FC5-5F75-AEE0-94D1DB0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D39F-163E-5205-6C97-4ACD5A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C93-8FDF-25C7-7423-42B4875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CCA-3ED8-C243-082A-A536CDE5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738B-6698-049C-08E6-96A1D9B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E220-442A-FBAF-D6EF-8912E73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F97E-E472-2367-E3B6-2E1352B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180F-3F1E-5A3C-F1EB-AE89C8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876-8343-F141-A037-CF132681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E033-ED97-67EE-01A7-4828684D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F145-563E-A8A4-8B1E-4DF0C71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59A-79FC-22A6-1B70-575FD66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0F45-CF31-5EF6-67D1-174001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787-7D65-DADF-8411-35C70E93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5D55-7556-418D-CA88-05CE3934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DB3E-206C-9B8D-92C1-768C3591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301C-D35D-63F7-3643-D7AE155A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2D11-05AF-D1C0-CF5C-9830A28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D133-B36D-BAB0-0D58-35298FD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28B6-EA75-F198-FA72-F561C0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416F0-E02B-58DB-EE22-A3884D3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190-56FD-08E9-44AF-6B50E46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A5D7-24E5-EEB8-0643-014F2E02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94DC-B627-9B62-0CCD-2F231CC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7464-70E8-3C6E-BD58-B079A1E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4306-76F3-AD1E-B85A-54EF16A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4B37-429B-DBBD-56BF-9D4B129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2635-59A4-0253-AA94-4B6CC01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953-C611-3C9F-AFF3-1CB7C7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3EF0-21BC-3E0D-BE7F-0D7058C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9D21-64B9-6BC3-DC00-5F181DA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515-BC78-CB75-838C-E520CFF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E181-05E6-D126-83D4-4A0D3DC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3D59-650B-AC23-6C03-2C35CA1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3E1-FBE2-C4F5-AAE3-754B638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B946-B2E2-DFAB-9E01-47F5F5D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1044-65BF-A4C4-7B20-7315A40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D30D-3B08-028C-E97B-BB902F3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DE77-1870-0207-9120-621CDA1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024-0BEE-37B0-0CA0-7C67F01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7254-7302-0484-2E58-7731F67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92E0-5DA0-1147-5D0E-D72272C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B07-35F1-428F-F0F2-E3089637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DC93-18AE-29B3-CBB2-C24E8849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D38-D995-F747-5F69-3119D7C8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SECTION</a:t>
            </a: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1</a:t>
            </a: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7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 LINE INTERFACE 		</a:t>
            </a:r>
          </a:p>
          <a:p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(CLI)</a:t>
            </a:r>
          </a:p>
        </p:txBody>
      </p:sp>
    </p:spTree>
    <p:extLst>
      <p:ext uri="{BB962C8B-B14F-4D97-AF65-F5344CB8AC3E}">
        <p14:creationId xmlns:p14="http://schemas.microsoft.com/office/powerpoint/2010/main" val="300805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mkdir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Create new folder(s), if they do not already exist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touch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Create new file(s)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26210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rm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Remove files (delete/unlink)</a:t>
            </a:r>
          </a:p>
          <a:p>
            <a:pPr marL="0" indent="0">
              <a:buNone/>
            </a:pP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rmdir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Remove/delete folder; this command will only 	work if the folder is empty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 –r </a:t>
            </a:r>
            <a:r>
              <a:rPr lang="en-US" sz="42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folderName</a:t>
            </a: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delete non-empty folders. 	</a:t>
            </a:r>
            <a:r>
              <a:rPr lang="en-US" sz="42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Warning: this is irreversible!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52604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mv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Move or rename files or directories 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echo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Display message on screen, writes each given 	String to standard output, with a space between 	each, and a newline after the last one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96932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clear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Clear the entire terminal window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open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Used to launch files, folders (multiple too), URLs, 	applications, and others.. 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6278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cat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Concatenate and print (display) the content of files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nano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Opens a file in the nano text editor. If the file does 	not exist, nano will create it for you.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427298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</a:t>
            </a:r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(10 minutes</a:t>
            </a:r>
            <a:r>
              <a:rPr lang="en-US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Provide a sequence of commands to: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Navigate to your Desktop directory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Create a folder named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Exercise-1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and navigate to that folder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file named </a:t>
            </a:r>
            <a:r>
              <a:rPr lang="en-US" sz="35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bashIntro.txt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add the text “I am learning bash!” to the file (</a:t>
            </a:r>
            <a:r>
              <a:rPr lang="en-US" sz="35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Hint: use nano!)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Make two copies of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bashIntro.txt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copy1.txt </a:t>
            </a: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copy2.txt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copy2.txt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; Rename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copy1.txt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bashCopy.txt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Display the contents of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bashCopy.txt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Delete the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Exercise-1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folder</a:t>
            </a:r>
            <a:endParaRPr lang="en-US" sz="3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+mj-lt"/>
              <a:buAutoNum type="romanLcPeriod"/>
            </a:pP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185226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8FAFEC-BEEF-7324-C6E7-937F39C1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12178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70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2</a:t>
            </a:r>
            <a:r>
              <a:rPr lang="en-US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(10 minutes</a:t>
            </a:r>
            <a:r>
              <a:rPr lang="en-US" sz="3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0" indent="0">
              <a:buNone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IT ALL AT ONCE WITH COMMAND LINE OPERATORS!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Navigate to your Desktop directory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Create a folder named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Exercise-1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and navigate to that folder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file named </a:t>
            </a:r>
            <a:r>
              <a:rPr lang="en-US" sz="35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bashIntro.txt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add the text “I am learning bash” to the file (</a:t>
            </a:r>
            <a:r>
              <a:rPr lang="en-US" sz="350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Hint: use redirection operator!)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Make two copies of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bashIntro.txt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named</a:t>
            </a: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copy1.txt </a:t>
            </a:r>
            <a:r>
              <a:rPr lang="en-US" sz="35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5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copy2.txt</a:t>
            </a: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Delete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copy2.txt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; Rename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copy1.txt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bashCopy.txt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Display the contents of </a:t>
            </a:r>
            <a:r>
              <a:rPr lang="en-US" sz="35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bashCopy.txt</a:t>
            </a: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+mj-lt"/>
              <a:buAutoNum type="romanLcPeriod"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Delete the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Exercise-1 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folder</a:t>
            </a:r>
            <a:endParaRPr lang="en-US" sz="35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indent="-857250">
              <a:buFont typeface="+mj-lt"/>
              <a:buAutoNum type="romanLcPeriod"/>
            </a:pP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412418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 you should be able to compile and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run your 	C++ code at once!</a:t>
            </a:r>
          </a:p>
          <a:p>
            <a:pPr marL="0" indent="0">
              <a:buNone/>
            </a:pP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4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g++ </a:t>
            </a:r>
            <a:r>
              <a:rPr lang="en-US" sz="42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main.cpp</a:t>
            </a:r>
            <a:r>
              <a:rPr lang="en-US" sz="4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4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main &amp;&amp; ./main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98995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/>
              <a:t>Command Line Interface…</a:t>
            </a:r>
          </a:p>
          <a:p>
            <a:pPr marL="0" indent="0">
              <a:buNone/>
            </a:pPr>
            <a:r>
              <a:rPr lang="en-US" sz="4000" dirty="0"/>
              <a:t>	- is a text-based interface where you can input 	commands that interact with a computer’s 	operating system (OS).</a:t>
            </a:r>
          </a:p>
          <a:p>
            <a:pPr marL="0" indent="0">
              <a:buNone/>
            </a:pPr>
            <a:r>
              <a:rPr lang="en-US" sz="4000" dirty="0"/>
              <a:t>	- is different on various operating systems</a:t>
            </a:r>
          </a:p>
          <a:p>
            <a:pPr marL="0" indent="0">
              <a:buNone/>
            </a:pPr>
            <a:r>
              <a:rPr lang="en-US" sz="4000" dirty="0"/>
              <a:t>		* MacOS: Mac Terminal</a:t>
            </a:r>
          </a:p>
          <a:p>
            <a:pPr marL="0" indent="0">
              <a:buNone/>
            </a:pPr>
            <a:r>
              <a:rPr lang="en-US" sz="4000" dirty="0"/>
              <a:t>		* Windows: Windows PowerShell or Command 					Prompt</a:t>
            </a:r>
          </a:p>
          <a:p>
            <a:pPr marL="0" indent="0">
              <a:buNone/>
            </a:pPr>
            <a:r>
              <a:rPr lang="en-US" sz="4000" dirty="0"/>
              <a:t>		* Linux: Linux Bash Shell</a:t>
            </a:r>
          </a:p>
          <a:p>
            <a:pPr marL="0" indent="0">
              <a:buNone/>
            </a:pPr>
            <a:r>
              <a:rPr lang="en-US" sz="4000" dirty="0"/>
              <a:t>		* Microsoft Azure: Azure CLI Bash</a:t>
            </a:r>
          </a:p>
        </p:txBody>
      </p:sp>
    </p:spTree>
    <p:extLst>
      <p:ext uri="{BB962C8B-B14F-4D97-AF65-F5344CB8AC3E}">
        <p14:creationId xmlns:p14="http://schemas.microsoft.com/office/powerpoint/2010/main" val="299118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dirty="0"/>
              <a:t>A few CLI applications…</a:t>
            </a:r>
          </a:p>
          <a:p>
            <a:pPr marL="0" indent="0">
              <a:buNone/>
            </a:pPr>
            <a:r>
              <a:rPr lang="en-US" sz="4000" dirty="0"/>
              <a:t>	1.  Configuration of your IP address</a:t>
            </a:r>
          </a:p>
          <a:p>
            <a:pPr marL="0" indent="0">
              <a:buNone/>
            </a:pPr>
            <a:r>
              <a:rPr lang="en-US" sz="4000" dirty="0"/>
              <a:t>	2.  Send and receive emails </a:t>
            </a:r>
          </a:p>
          <a:p>
            <a:pPr marL="0" indent="0">
              <a:buNone/>
            </a:pPr>
            <a:r>
              <a:rPr lang="en-US" sz="4000" dirty="0"/>
              <a:t>	3.  Package Management</a:t>
            </a:r>
          </a:p>
          <a:p>
            <a:pPr marL="0" indent="0">
              <a:buNone/>
            </a:pPr>
            <a:r>
              <a:rPr lang="en-US" sz="4000" dirty="0"/>
              <a:t>		* to install, update and remove software 				    packages</a:t>
            </a:r>
          </a:p>
          <a:p>
            <a:pPr marL="0" indent="0">
              <a:buNone/>
            </a:pPr>
            <a:r>
              <a:rPr lang="en-US" sz="4000" dirty="0"/>
              <a:t>	4.  Text Processing </a:t>
            </a:r>
          </a:p>
          <a:p>
            <a:pPr marL="0" indent="0">
              <a:buNone/>
            </a:pPr>
            <a:r>
              <a:rPr lang="en-US" sz="4000" dirty="0"/>
              <a:t>	      * to search within files (like Command + F)</a:t>
            </a:r>
          </a:p>
        </p:txBody>
      </p:sp>
    </p:spTree>
    <p:extLst>
      <p:ext uri="{BB962C8B-B14F-4D97-AF65-F5344CB8AC3E}">
        <p14:creationId xmlns:p14="http://schemas.microsoft.com/office/powerpoint/2010/main" val="275697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b="1" dirty="0"/>
              <a:t>The Standard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3700" dirty="0"/>
              <a:t>- Majority of developers &amp; companies use 			    	   Linux or MacOS. So, get used to Bash!</a:t>
            </a:r>
          </a:p>
          <a:p>
            <a:pPr marL="0" indent="0">
              <a:buNone/>
            </a:pPr>
            <a:r>
              <a:rPr lang="en-US" sz="3700" dirty="0"/>
              <a:t>	- Linux/MacOS is more comfortable; programming 	   	   tools are easier to use with both e.g., Node.js with 	   	   NVM</a:t>
            </a:r>
          </a:p>
          <a:p>
            <a:pPr marL="0" indent="0">
              <a:buNone/>
            </a:pPr>
            <a:r>
              <a:rPr lang="en-US" sz="3700" dirty="0"/>
              <a:t>	- Commands are much simpler to write in a 	   	 	 	   Linux/MacOS terminal as supposed to, for </a:t>
            </a:r>
          </a:p>
          <a:p>
            <a:pPr marL="0" indent="0">
              <a:buNone/>
            </a:pPr>
            <a:r>
              <a:rPr lang="en-US" sz="3700" dirty="0"/>
              <a:t>	   example, a Windows PowerShell </a:t>
            </a:r>
          </a:p>
          <a:p>
            <a:pPr marL="0" indent="0">
              <a:buNone/>
            </a:pPr>
            <a:r>
              <a:rPr lang="en-US" sz="3700" dirty="0"/>
              <a:t>	</a:t>
            </a:r>
            <a:r>
              <a:rPr lang="en-US" sz="2800" b="0" i="0" dirty="0" err="1">
                <a:solidFill>
                  <a:srgbClr val="E9950C"/>
                </a:solidFill>
                <a:effectLst/>
                <a:highlight>
                  <a:srgbClr val="0D0D0D"/>
                </a:highlight>
                <a:latin typeface="ui-monospace"/>
              </a:rPr>
              <a:t>wc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ui-monospace"/>
              </a:rPr>
              <a:t> -l filename  </a:t>
            </a:r>
            <a:r>
              <a:rPr lang="en-US" sz="4000" dirty="0"/>
              <a:t>  vs. </a:t>
            </a:r>
            <a:r>
              <a:rPr lang="en-US" sz="2800" b="0" i="0" dirty="0">
                <a:solidFill>
                  <a:srgbClr val="FFFFFF"/>
                </a:solidFill>
                <a:effectLst/>
                <a:highlight>
                  <a:srgbClr val="0D0D0D"/>
                </a:highlight>
                <a:latin typeface="ui-monospace"/>
              </a:rPr>
              <a:t>(Get-Content filename | Measure-Object -Line).Lines</a:t>
            </a:r>
            <a:r>
              <a:rPr lang="en-US" sz="4000" dirty="0"/>
              <a:t>	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160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b="1" dirty="0"/>
              <a:t>Some Background about Linux File Systems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3700" dirty="0"/>
              <a:t>- The Linux file system can be viewed as a </a:t>
            </a:r>
            <a:r>
              <a:rPr lang="en-US" sz="3700" b="1" dirty="0"/>
              <a:t>tree </a:t>
            </a:r>
            <a:r>
              <a:rPr lang="en-US" sz="3700" dirty="0"/>
              <a:t>like 		   structure.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	- The system is made of directories (folders), 	   		 	   subdirectories and files.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	- </a:t>
            </a:r>
            <a:r>
              <a:rPr lang="en-US" sz="3700" b="1" dirty="0"/>
              <a:t>~ </a:t>
            </a:r>
            <a:r>
              <a:rPr lang="en-US" sz="3700" dirty="0"/>
              <a:t>is the </a:t>
            </a:r>
            <a:r>
              <a:rPr lang="en-US" sz="3700" i="1" dirty="0"/>
              <a:t>home directory</a:t>
            </a:r>
            <a:r>
              <a:rPr lang="en-US" sz="3700" dirty="0"/>
              <a:t>. For the purpose of this class, 	   all work will be done in the path </a:t>
            </a:r>
            <a:r>
              <a:rPr lang="en-US" sz="3700" b="1" dirty="0"/>
              <a:t>~/</a:t>
            </a:r>
            <a:r>
              <a:rPr lang="en-US" sz="37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858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b="1" dirty="0"/>
              <a:t>File System Overview 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  <p:pic>
        <p:nvPicPr>
          <p:cNvPr id="2" name="Google Shape;160;p18">
            <a:extLst>
              <a:ext uri="{FF2B5EF4-FFF2-40B4-BE49-F238E27FC236}">
                <a16:creationId xmlns:a16="http://schemas.microsoft.com/office/drawing/2014/main" id="{CC47CC7E-D763-B60B-1A54-70EBF59E75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307"/>
          <a:stretch/>
        </p:blipFill>
        <p:spPr>
          <a:xfrm>
            <a:off x="6295697" y="1537291"/>
            <a:ext cx="5615623" cy="48845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1;p18">
            <a:extLst>
              <a:ext uri="{FF2B5EF4-FFF2-40B4-BE49-F238E27FC236}">
                <a16:creationId xmlns:a16="http://schemas.microsoft.com/office/drawing/2014/main" id="{0CFDE056-C5F1-AC27-4858-682E0C770971}"/>
              </a:ext>
            </a:extLst>
          </p:cNvPr>
          <p:cNvSpPr/>
          <p:nvPr/>
        </p:nvSpPr>
        <p:spPr>
          <a:xfrm>
            <a:off x="9877006" y="4252877"/>
            <a:ext cx="828900" cy="767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F6748-53D3-A349-45B1-C816D6B29BBA}"/>
              </a:ext>
            </a:extLst>
          </p:cNvPr>
          <p:cNvSpPr txBox="1"/>
          <p:nvPr/>
        </p:nvSpPr>
        <p:spPr>
          <a:xfrm>
            <a:off x="746234" y="3026979"/>
            <a:ext cx="40044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working directory</a:t>
            </a:r>
          </a:p>
          <a:p>
            <a:endParaRPr lang="en-US" sz="25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Denoted by “.”</a:t>
            </a:r>
          </a:p>
        </p:txBody>
      </p:sp>
    </p:spTree>
    <p:extLst>
      <p:ext uri="{BB962C8B-B14F-4D97-AF65-F5344CB8AC3E}">
        <p14:creationId xmlns:p14="http://schemas.microsoft.com/office/powerpoint/2010/main" val="278953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500" b="1" dirty="0"/>
              <a:t>File System Overview</a:t>
            </a:r>
          </a:p>
          <a:p>
            <a:pPr marL="0" indent="0">
              <a:buNone/>
            </a:pPr>
            <a:r>
              <a:rPr lang="en-US" sz="4000" dirty="0"/>
              <a:t>	</a:t>
            </a:r>
          </a:p>
        </p:txBody>
      </p:sp>
      <p:pic>
        <p:nvPicPr>
          <p:cNvPr id="2" name="Google Shape;160;p18">
            <a:extLst>
              <a:ext uri="{FF2B5EF4-FFF2-40B4-BE49-F238E27FC236}">
                <a16:creationId xmlns:a16="http://schemas.microsoft.com/office/drawing/2014/main" id="{CC47CC7E-D763-B60B-1A54-70EBF59E75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307"/>
          <a:stretch/>
        </p:blipFill>
        <p:spPr>
          <a:xfrm>
            <a:off x="6295697" y="1537291"/>
            <a:ext cx="5615623" cy="48845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1;p18">
            <a:extLst>
              <a:ext uri="{FF2B5EF4-FFF2-40B4-BE49-F238E27FC236}">
                <a16:creationId xmlns:a16="http://schemas.microsoft.com/office/drawing/2014/main" id="{0CFDE056-C5F1-AC27-4858-682E0C770971}"/>
              </a:ext>
            </a:extLst>
          </p:cNvPr>
          <p:cNvSpPr/>
          <p:nvPr/>
        </p:nvSpPr>
        <p:spPr>
          <a:xfrm>
            <a:off x="9877006" y="4252877"/>
            <a:ext cx="828900" cy="7677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F6748-53D3-A349-45B1-C816D6B29BBA}"/>
              </a:ext>
            </a:extLst>
          </p:cNvPr>
          <p:cNvSpPr txBox="1"/>
          <p:nvPr/>
        </p:nvSpPr>
        <p:spPr>
          <a:xfrm>
            <a:off x="746234" y="3026979"/>
            <a:ext cx="400444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“Parent directory”</a:t>
            </a:r>
          </a:p>
          <a:p>
            <a:endParaRPr lang="en-US" sz="2500" b="1" dirty="0"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Denoted by “..”</a:t>
            </a:r>
          </a:p>
        </p:txBody>
      </p:sp>
      <p:sp>
        <p:nvSpPr>
          <p:cNvPr id="6" name="Google Shape;161;p18">
            <a:extLst>
              <a:ext uri="{FF2B5EF4-FFF2-40B4-BE49-F238E27FC236}">
                <a16:creationId xmlns:a16="http://schemas.microsoft.com/office/drawing/2014/main" id="{11CF4900-B2E0-AC48-4DAE-771203675106}"/>
              </a:ext>
            </a:extLst>
          </p:cNvPr>
          <p:cNvSpPr/>
          <p:nvPr/>
        </p:nvSpPr>
        <p:spPr>
          <a:xfrm>
            <a:off x="9877006" y="2882526"/>
            <a:ext cx="828900" cy="7677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97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latin typeface="Calibri" panose="020F0502020204030204" pitchFamily="34" charset="0"/>
                <a:cs typeface="Calibri" panose="020F0502020204030204" pitchFamily="34" charset="0"/>
              </a:rPr>
              <a:t>A few Shell Commands…</a:t>
            </a:r>
          </a:p>
          <a:p>
            <a:pPr marL="0" indent="0" algn="just">
              <a:buNone/>
            </a:pPr>
            <a:r>
              <a:rPr lang="en-US" sz="49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4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900" u="sng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r>
              <a:rPr lang="en-US" sz="4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endParaRPr lang="en-US" sz="4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</a:t>
            </a:r>
          </a:p>
          <a:p>
            <a:pPr marL="0" indent="0" algn="just">
              <a:buNone/>
            </a:pPr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</a:t>
            </a:r>
            <a:r>
              <a:rPr lang="en-US" sz="49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mkdir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 </a:t>
            </a:r>
            <a:r>
              <a:rPr lang="en-US" sz="49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rmdir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</a:t>
            </a: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</a:t>
            </a: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</a:p>
          <a:p>
            <a:pPr marL="0" indent="0" algn="just"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•  </a:t>
            </a:r>
            <a:r>
              <a:rPr lang="en-US" sz="49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grep</a:t>
            </a:r>
            <a:r>
              <a:rPr lang="en-US" sz="4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 *Frequently used in CSC 211 </a:t>
            </a:r>
            <a:endParaRPr lang="en-US" sz="490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6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5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8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pwd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Prints the current working directory</a:t>
            </a: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cd</a:t>
            </a:r>
          </a:p>
          <a:p>
            <a:pPr marL="0" indent="0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Change Directory – change the current working 	directory to a specific Folder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4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19849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994</Words>
  <Application>Microsoft Macintosh PowerPoint</Application>
  <PresentationFormat>Widescreen</PresentationFormat>
  <Paragraphs>163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Fasina, Opeyemi</dc:creator>
  <cp:lastModifiedBy>Yemi Fasina</cp:lastModifiedBy>
  <cp:revision>168</cp:revision>
  <dcterms:created xsi:type="dcterms:W3CDTF">2024-05-28T02:53:24Z</dcterms:created>
  <dcterms:modified xsi:type="dcterms:W3CDTF">2025-05-28T00:50:22Z</dcterms:modified>
</cp:coreProperties>
</file>