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74" r:id="rId2"/>
    <p:sldId id="272" r:id="rId3"/>
    <p:sldId id="275" r:id="rId4"/>
    <p:sldId id="276" r:id="rId5"/>
    <p:sldId id="277" r:id="rId6"/>
    <p:sldId id="279" r:id="rId7"/>
    <p:sldId id="278" r:id="rId8"/>
    <p:sldId id="280" r:id="rId9"/>
    <p:sldId id="281" r:id="rId10"/>
    <p:sldId id="282" r:id="rId11"/>
    <p:sldId id="283" r:id="rId12"/>
    <p:sldId id="284" r:id="rId13"/>
    <p:sldId id="287" r:id="rId14"/>
    <p:sldId id="286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679"/>
  </p:normalViewPr>
  <p:slideViewPr>
    <p:cSldViewPr snapToGrid="0">
      <p:cViewPr varScale="1">
        <p:scale>
          <a:sx n="158" d="100"/>
          <a:sy n="158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-2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24F78-6657-8942-8354-1D4A8D6C018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D8C15-9266-5242-A981-041DF551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1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Once! Cuz do-while loop executes code block at least once before checking condition.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84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Answer is Zero! Use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pythontutor.com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visualize code trace.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 output! Use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pythontutor.com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visualize code trace.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Answer is 21! Use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pythontutor.com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visualize code trace.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70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25   7   19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Sums up all digits of a number. For example, if number = 123, then result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Calculates factorial of a number! for x = 3, result =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70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highest_prime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bool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isPrime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for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     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%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j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         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isPrime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false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          break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    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     if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isPrime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() {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std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cout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&lt;&lt;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highest_prime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32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    return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0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/>
              <a:t>mkdir</a:t>
            </a:r>
            <a:r>
              <a:rPr lang="en-US" dirty="0"/>
              <a:t> project-1</a:t>
            </a:r>
          </a:p>
          <a:p>
            <a:pPr marL="228600" indent="-228600">
              <a:buAutoNum type="arabicPeriod"/>
            </a:pPr>
            <a:r>
              <a:rPr lang="en-US" dirty="0"/>
              <a:t>cd project-1</a:t>
            </a:r>
          </a:p>
          <a:p>
            <a:pPr marL="228600" indent="-228600">
              <a:buAutoNum type="arabicPeriod"/>
            </a:pPr>
            <a:r>
              <a:rPr lang="en-US" dirty="0"/>
              <a:t>touch </a:t>
            </a:r>
            <a:r>
              <a:rPr lang="en-US" dirty="0" err="1"/>
              <a:t>index.html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mv </a:t>
            </a:r>
            <a:r>
              <a:rPr lang="en-US" dirty="0" err="1"/>
              <a:t>index.html</a:t>
            </a:r>
            <a:r>
              <a:rPr lang="en-US" dirty="0"/>
              <a:t> </a:t>
            </a:r>
            <a:r>
              <a:rPr lang="en-US" dirty="0" err="1"/>
              <a:t>home.html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ls -a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24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0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1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2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1. 101010</a:t>
            </a:r>
          </a:p>
          <a:p>
            <a:r>
              <a:rPr lang="en-US" dirty="0"/>
              <a:t>2. 45</a:t>
            </a:r>
          </a:p>
          <a:p>
            <a:r>
              <a:rPr lang="en-US" dirty="0"/>
              <a:t>3. FF</a:t>
            </a:r>
          </a:p>
          <a:p>
            <a:r>
              <a:rPr lang="en-US" dirty="0"/>
              <a:t>4. 419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52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false</a:t>
            </a:r>
          </a:p>
          <a:p>
            <a:r>
              <a:rPr lang="en-US" dirty="0"/>
              <a:t>2. false</a:t>
            </a:r>
          </a:p>
          <a:p>
            <a:r>
              <a:rPr lang="en-US" dirty="0"/>
              <a:t>3. false</a:t>
            </a:r>
          </a:p>
          <a:p>
            <a:r>
              <a:rPr lang="en-US" dirty="0"/>
              <a:t>4. false</a:t>
            </a:r>
          </a:p>
          <a:p>
            <a:r>
              <a:rPr lang="en-US" dirty="0"/>
              <a:t>5. false</a:t>
            </a:r>
          </a:p>
          <a:p>
            <a:r>
              <a:rPr lang="en-US" dirty="0"/>
              <a:t>6.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1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Yes! this division by zero is a runtime error, therefore the compiler will not catch it at compile-time.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1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7EEA-4D01-A7E9-9B8F-992E91FAC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CB5B-735D-FE49-1392-9331A0F4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648B-2ECE-5BAA-6B3E-87704CC6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A465-BE27-D777-5C7F-5D47AAC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FDDC-26B0-C7ED-087F-DC4F41A9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D2EC-0C6A-CAE2-43FD-15307DCB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EA06-695B-610B-40EB-D9183AE7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7823-ACCC-24A9-6A55-08B643C8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2519-A5F8-EA31-C316-8395C7F0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D0308-F720-1577-02DC-30B6BBB3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49688-3E70-84F7-2CDA-20AF2FDB0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6AA68-D66E-B2D4-D223-2788EA56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7B409-1050-3B45-0DC1-04EC62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A0BE-35D4-0611-9EA9-185B39FF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6D58-3A97-0E08-6BBD-9E3CC844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E95-3B69-5341-89C1-9432B872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20ED-4108-3D89-B104-81BB820C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3A37-664A-6324-918D-D7E448D4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5DC1-2FC5-5F75-AEE0-94D1DB00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D39F-163E-5205-6C97-4ACD5AB7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7C93-8FDF-25C7-7423-42B48753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ECCA-3ED8-C243-082A-A536CDE5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738B-6698-049C-08E6-96A1D9B5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E220-442A-FBAF-D6EF-8912E73B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F97E-E472-2367-E3B6-2E1352B8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180F-3F1E-5A3C-F1EB-AE89C8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D876-8343-F141-A037-CF132681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E033-ED97-67EE-01A7-4828684D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F145-563E-A8A4-8B1E-4DF0C71D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B59A-79FC-22A6-1B70-575FD661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0F45-CF31-5EF6-67D1-174001B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1787-7D65-DADF-8411-35C70E93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5D55-7556-418D-CA88-05CE3934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5DB3E-206C-9B8D-92C1-768C3591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2301C-D35D-63F7-3643-D7AE155A7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D2D11-05AF-D1C0-CF5C-9830A28A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0D133-B36D-BAB0-0D58-35298FD5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628B6-EA75-F198-FA72-F561C0C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416F0-E02B-58DB-EE22-A3884D3D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7190-56FD-08E9-44AF-6B50E466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6A5D7-24E5-EEB8-0643-014F2E02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E94DC-B627-9B62-0CCD-2F231CC7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47464-70E8-3C6E-BD58-B079A1E6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64306-76F3-AD1E-B85A-54EF16A3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A4B37-429B-DBBD-56BF-9D4B1294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22635-59A4-0253-AA94-4B6CC01B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0953-C611-3C9F-AFF3-1CB7C7EB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3EF0-21BC-3E0D-BE7F-0D7058C5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29D21-64B9-6BC3-DC00-5F181DA7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61515-BC78-CB75-838C-E520CFF0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E181-05E6-D126-83D4-4A0D3DC6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93D59-650B-AC23-6C03-2C35CA1F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23E1-FBE2-C4F5-AAE3-754B638D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8B946-B2E2-DFAB-9E01-47F5F5D0D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01044-65BF-A4C4-7B20-7315A40E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D30D-3B08-028C-E97B-BB902F36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DE77-1870-0207-9120-621CDA1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0B024-0BEE-37B0-0CA0-7C67F012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17254-7302-0484-2E58-7731F674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692E0-5DA0-1147-5D0E-D72272C7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8B07-35F1-428F-F0F2-E3089637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DC93-18AE-29B3-CBB2-C24E8849D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3D38-D995-F747-5F69-3119D7C81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09D942-813A-B323-4E2D-24890641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SECTION</a:t>
            </a:r>
          </a:p>
          <a:p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3</a:t>
            </a:r>
          </a:p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7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5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 01 REVIEW</a:t>
            </a:r>
            <a:r>
              <a:rPr lang="en-US" sz="5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4401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True or False?</a:t>
            </a:r>
          </a:p>
          <a:p>
            <a:pPr marL="0" indent="0">
              <a:buNone/>
            </a:pPr>
            <a:endParaRPr lang="en-US" sz="4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 &lt;iostream&gt;</a:t>
            </a:r>
          </a:p>
          <a:p>
            <a:pPr marL="457200" lvl="1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int main( ) {</a:t>
            </a:r>
          </a:p>
          <a:p>
            <a:pPr marL="457200" lvl="1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int x = 5;</a:t>
            </a:r>
          </a:p>
          <a:p>
            <a:pPr marL="457200" lvl="1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int y = 0;</a:t>
            </a:r>
          </a:p>
          <a:p>
            <a:pPr marL="457200" lvl="1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std::</a:t>
            </a:r>
            <a:r>
              <a:rPr lang="en-US" sz="3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x / y &lt;&lt; std::endl;</a:t>
            </a:r>
          </a:p>
          <a:p>
            <a:pPr marL="457200" lvl="1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457200" lvl="1" indent="0">
              <a:buNone/>
            </a:pPr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T or F: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The above code will </a:t>
            </a:r>
            <a:r>
              <a:rPr lang="en-US" sz="3800" b="1" i="1" dirty="0">
                <a:latin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successfully</a:t>
            </a:r>
            <a:endParaRPr lang="en-US" sz="3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buAutoNum type="arabicPeriod" startAt="7"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54717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Expected Output?</a:t>
            </a:r>
            <a:endParaRPr lang="en-US" sz="4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 &lt;iostream&gt;</a:t>
            </a:r>
          </a:p>
          <a:p>
            <a:pPr marL="457200" lvl="1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int main( ) {</a:t>
            </a:r>
          </a:p>
          <a:p>
            <a:pPr marL="457200" lvl="1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int x = 3;</a:t>
            </a:r>
          </a:p>
          <a:p>
            <a:pPr marL="457200" lvl="1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do {</a:t>
            </a:r>
          </a:p>
          <a:p>
            <a:pPr marL="457200" lvl="1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std::</a:t>
            </a:r>
            <a:r>
              <a:rPr lang="en-US" sz="38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"Exam Prep" &lt;&lt; std::endl;</a:t>
            </a:r>
          </a:p>
          <a:p>
            <a:pPr marL="457200" lvl="1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x++;</a:t>
            </a:r>
          </a:p>
          <a:p>
            <a:pPr marL="457200" lvl="1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  } while (x &lt; 3);</a:t>
            </a:r>
          </a:p>
          <a:p>
            <a:pPr marL="457200" lvl="1" indent="0">
              <a:buNone/>
            </a:pPr>
            <a:r>
              <a:rPr lang="en-US" sz="3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457200" lvl="1" indent="0">
              <a:buNone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		How many times will </a:t>
            </a:r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"Exam Prep"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print?</a:t>
            </a: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7971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What’s the Output?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int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 x, int y) {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int temp = x;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x = y;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y = temp;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return temp - y;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}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			int main( ) {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int x = 5, y = 2;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x =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(y, x);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std::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(x, y);	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					}</a:t>
            </a:r>
          </a:p>
          <a:p>
            <a:pPr marL="0" indent="0">
              <a:buNone/>
            </a:pPr>
            <a:endParaRPr lang="en-US" sz="4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28225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="1" u="sng" dirty="0">
                <a:latin typeface="Calibri" panose="020F0502020204030204" pitchFamily="34" charset="0"/>
                <a:cs typeface="Calibri" panose="020F0502020204030204" pitchFamily="34" charset="0"/>
              </a:rPr>
              <a:t>What’s the Output?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4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	int main( ) {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int a = 5;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int b = 10;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if (a &gt; b) {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if (a &gt; 0) {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std::</a:t>
            </a:r>
            <a:r>
              <a:rPr lang="en-US" sz="3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"A is greater than B and positive";	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}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else {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std::</a:t>
            </a:r>
            <a:r>
              <a:rPr lang="en-US" sz="30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"B is greater than A";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}	</a:t>
            </a:r>
          </a:p>
          <a:p>
            <a:pPr marL="457200" lvl="1" indent="0">
              <a:buNone/>
            </a:pPr>
            <a:r>
              <a:rPr lang="en-US" sz="3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	}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43267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What’s the Output?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	     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   int func1(int x) {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   return x + 5;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   }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   int func2(int y) {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        y *= 2;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        return func1(y + 3);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   }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		       int main( ) {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        int x = 3, y = 2;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   std::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func2(x) + func1(y);	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				       }</a:t>
            </a:r>
          </a:p>
          <a:p>
            <a:pPr marL="0" indent="0">
              <a:buNone/>
            </a:pPr>
            <a:endParaRPr lang="en-US" sz="4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2139975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What’s the Output?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	      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int main( ) {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    int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3, j = 4;						   				        int k = ++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+   ++j;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    k +=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   +  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j++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   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k++   +   ++j;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    std::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" " &lt;&lt; j &lt;&lt; " " &lt;&lt; k; 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				  }</a:t>
            </a:r>
          </a:p>
          <a:p>
            <a:pPr marL="0" indent="0">
              <a:buNone/>
            </a:pPr>
            <a:endParaRPr lang="en-US" sz="4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03943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What does this mystery function do?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	      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int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mysteryFunction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 x) {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    int result = 0;						   				        while(x &gt; 0) {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result += x % 10;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x /= 10;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}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return result;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}</a:t>
            </a:r>
            <a:endParaRPr lang="en-US" sz="4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420394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What does this mystery function do?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	      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&lt;iostream&gt;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int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mysteryFunction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 x) {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    int result = 1;						   				        for(int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2;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&lt;= x;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result *=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}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return result;</a:t>
            </a:r>
          </a:p>
          <a:p>
            <a:pPr marL="457200" lvl="1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}</a:t>
            </a:r>
            <a:endParaRPr lang="en-US" sz="4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59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90096-6189-D780-0166-4F2320A0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95" y="364771"/>
            <a:ext cx="7468306" cy="58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6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Command Line</a:t>
            </a:r>
            <a:endParaRPr lang="en-US" sz="35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 ls: list the contents of the current directory</a:t>
            </a:r>
          </a:p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cd: change the current directory</a:t>
            </a:r>
          </a:p>
          <a:p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5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wd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5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print the current working directory</a:t>
            </a:r>
          </a:p>
          <a:p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: make a new directory</a:t>
            </a:r>
          </a:p>
          <a:p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35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mdir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5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delete an empty directory</a:t>
            </a:r>
          </a:p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rm –r: delete a non-empty directory</a:t>
            </a:r>
          </a:p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touch: create a new file</a:t>
            </a:r>
          </a:p>
          <a:p>
            <a:r>
              <a:rPr lang="en-US" sz="35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rm: delete a file</a:t>
            </a:r>
          </a:p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cp: copy a file</a:t>
            </a:r>
          </a:p>
          <a:p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35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v: move a file	cat: concatenate and display file contents</a:t>
            </a:r>
            <a:endParaRPr lang="en-US" sz="4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412418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Exercises</a:t>
            </a:r>
            <a:endParaRPr lang="en-US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What command would you use to create a new directory called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project-1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 algn="just">
              <a:buAutoNum type="arabicPeriod" startAt="2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How would you move into the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project-1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directory?</a:t>
            </a:r>
          </a:p>
          <a:p>
            <a:pPr marL="514350" indent="-514350" algn="just">
              <a:buAutoNum type="arabicPeriod" startAt="2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What command would you use to create a new file called </a:t>
            </a:r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 marL="514350" indent="-514350" algn="just">
              <a:buAutoNum type="arabicPeriod" startAt="2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How might you rename </a:t>
            </a:r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index.html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home.html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514350" indent="-514350" algn="just">
              <a:buAutoNum type="arabicPeriod" startAt="2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What command would you use to list the contents of the current directory, including the hidden ones?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46177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 Systems</a:t>
            </a:r>
          </a:p>
          <a:p>
            <a:pPr lvl="1">
              <a:buFont typeface="Wingdings" pitchFamily="2" charset="2"/>
              <a:buChar char="ü"/>
            </a:pPr>
            <a:r>
              <a:rPr lang="en-US" sz="34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Decimal to Binary: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You can use the following algorithm</a:t>
            </a:r>
          </a:p>
          <a:p>
            <a:pPr marL="1200150" lvl="1" indent="-742950">
              <a:buAutoNum type="arabicPeriod"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Divide the decimal number by 2</a:t>
            </a:r>
          </a:p>
          <a:p>
            <a:pPr marL="1200150" lvl="1" indent="-742950">
              <a:buAutoNum type="arabicPeriod"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Get the integer quotient for the next iteration</a:t>
            </a:r>
          </a:p>
          <a:p>
            <a:pPr marL="1200150" lvl="1" indent="-742950">
              <a:buAutoNum type="arabicPeriod"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Get the remainder for the binary digit</a:t>
            </a:r>
          </a:p>
          <a:p>
            <a:pPr marL="1200150" lvl="1" indent="-742950">
              <a:buAutoNum type="arabicPeriod"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Repeat the steps until the quotient is equal to 0</a:t>
            </a:r>
          </a:p>
          <a:p>
            <a:pPr marL="1200150" lvl="1" indent="-742950">
              <a:buAutoNum type="arabicPeriod"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The binary number is the remainder read from bottom to top</a:t>
            </a:r>
          </a:p>
          <a:p>
            <a:pPr marL="457200" lvl="1" indent="0">
              <a:buNone/>
            </a:pP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To convert the decimal number 10 to binary: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10 / 2 = 5 remainder 0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5 / 2 = 2 remainder 1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2 / 2 = 1 remainder 0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1 / 2 = 0 remainder 1		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Therefore, the binary of 10 is 1010</a:t>
            </a:r>
          </a:p>
          <a:p>
            <a:pPr marL="457200" lvl="1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31015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 Systems</a:t>
            </a:r>
          </a:p>
          <a:p>
            <a:pPr marL="0" indent="0">
              <a:buNone/>
            </a:pPr>
            <a:endParaRPr lang="en-US" sz="40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3400" b="1" u="sng" dirty="0">
                <a:latin typeface="Calibri" panose="020F0502020204030204" pitchFamily="34" charset="0"/>
                <a:cs typeface="Calibri" panose="020F0502020204030204" pitchFamily="34" charset="0"/>
              </a:rPr>
              <a:t>Binary to Decimal: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To convert a binary number to decimal, you can use the following formula</a:t>
            </a:r>
          </a:p>
          <a:p>
            <a:pPr marL="457200" lvl="1" indent="0">
              <a:buNone/>
            </a:pP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d = (b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x 2</a:t>
            </a:r>
            <a:r>
              <a:rPr lang="en-US" sz="34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) + (b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x 2</a:t>
            </a:r>
            <a:r>
              <a:rPr lang="en-US" sz="34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) + (b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x 2</a:t>
            </a:r>
            <a:r>
              <a:rPr lang="en-US" sz="34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)  + … + (b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x 2</a:t>
            </a:r>
            <a:r>
              <a:rPr lang="en-US" sz="34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..where 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is the decimal number and 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,…,b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are the binary digits read backwards </a:t>
            </a:r>
          </a:p>
          <a:p>
            <a:pPr marL="457200" lvl="1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82923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 Systems</a:t>
            </a:r>
          </a:p>
          <a:p>
            <a:pPr marL="0" indent="0">
              <a:buNone/>
            </a:pPr>
            <a:endParaRPr lang="en-US" sz="40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3400" b="1" u="sng" dirty="0">
                <a:latin typeface="Calibri" panose="020F0502020204030204" pitchFamily="34" charset="0"/>
                <a:cs typeface="Calibri" panose="020F0502020204030204" pitchFamily="34" charset="0"/>
              </a:rPr>
              <a:t>Hexadecimal to Decimal: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To convert a hexadecimal number to decimal, you can use the following formula</a:t>
            </a:r>
          </a:p>
          <a:p>
            <a:pPr marL="457200" lvl="1" indent="0">
              <a:buNone/>
            </a:pP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d = (h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x 16</a:t>
            </a:r>
            <a:r>
              <a:rPr lang="en-US" sz="34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) + (h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x 16</a:t>
            </a:r>
            <a:r>
              <a:rPr lang="en-US" sz="34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) + (h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x 16</a:t>
            </a:r>
            <a:r>
              <a:rPr lang="en-US" sz="34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)  + … + (</a:t>
            </a:r>
            <a:r>
              <a:rPr lang="en-US" sz="3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3400" b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x 16</a:t>
            </a:r>
            <a:r>
              <a:rPr lang="en-US" sz="34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..where 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is the decimal number and 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, h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, h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3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3400" b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4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are the hexadecimal digits read backwards </a:t>
            </a:r>
          </a:p>
          <a:p>
            <a:pPr marL="457200" lvl="1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51218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 Systems</a:t>
            </a:r>
          </a:p>
          <a:p>
            <a:pPr lvl="1">
              <a:buFont typeface="Wingdings" pitchFamily="2" charset="2"/>
              <a:buChar char="ü"/>
            </a:pPr>
            <a:r>
              <a:rPr lang="en-US" sz="3400" b="1" u="sng" dirty="0">
                <a:latin typeface="Calibri" panose="020F0502020204030204" pitchFamily="34" charset="0"/>
                <a:cs typeface="Calibri" panose="020F0502020204030204" pitchFamily="34" charset="0"/>
              </a:rPr>
              <a:t>Decimal to Hexadecimal: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You can use the following algorithm</a:t>
            </a:r>
          </a:p>
          <a:p>
            <a:pPr marL="1200150" lvl="1" indent="-742950">
              <a:buAutoNum type="arabicPeriod"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Divide the decimal number by 16</a:t>
            </a:r>
          </a:p>
          <a:p>
            <a:pPr marL="1200150" lvl="1" indent="-742950">
              <a:buAutoNum type="arabicPeriod"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Get the integer quotient for the next iteration</a:t>
            </a:r>
          </a:p>
          <a:p>
            <a:pPr marL="1200150" lvl="1" indent="-742950">
              <a:buAutoNum type="arabicPeriod"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Get the remainder for the hexadecimal digit. If the remainder is greater than 9, use the corresponding letter (A, B, C, D, E, F)</a:t>
            </a:r>
          </a:p>
          <a:p>
            <a:pPr marL="1200150" lvl="1" indent="-742950">
              <a:buAutoNum type="arabicPeriod"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Repeat the steps until the quotient is equal to 0</a:t>
            </a:r>
          </a:p>
          <a:p>
            <a:pPr marL="1200150" lvl="1" indent="-742950">
              <a:buAutoNum type="arabicPeriod"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The hexadecimal number is the remainder read from bottom to top</a:t>
            </a:r>
          </a:p>
          <a:p>
            <a:pPr marL="457200" lvl="1" indent="0">
              <a:buNone/>
            </a:pP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To convert the decimal number 200 to hexadecimal: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200 / 16 = 12 remainder 8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12 / 16 = 0 remainder 12</a:t>
            </a:r>
          </a:p>
          <a:p>
            <a:pPr marL="457200" lvl="1" indent="0">
              <a:buNone/>
            </a:pP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en-US" sz="3400" b="1" dirty="0">
                <a:latin typeface="Calibri" panose="020F0502020204030204" pitchFamily="34" charset="0"/>
                <a:cs typeface="Calibri" panose="020F0502020204030204" pitchFamily="34" charset="0"/>
              </a:rPr>
              <a:t>Therefore, the hexadecimal of 200 is C8</a:t>
            </a:r>
          </a:p>
          <a:p>
            <a:pPr marL="457200" lvl="1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34695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Exercises</a:t>
            </a:r>
          </a:p>
          <a:p>
            <a:pPr marL="0" indent="0">
              <a:buNone/>
            </a:pPr>
            <a:endParaRPr lang="en-US" sz="40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Convert the decimal number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42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to a binary number.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Convert the binary number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101101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to a decimal number.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Convert the decimal number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255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to a hexadecimal number.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Convert the hexadecimal number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1A3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 to a decimal number.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92240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u="sng" dirty="0">
                <a:latin typeface="Calibri" panose="020F0502020204030204" pitchFamily="34" charset="0"/>
                <a:cs typeface="Calibri" panose="020F0502020204030204" pitchFamily="34" charset="0"/>
              </a:rPr>
              <a:t>True or False?</a:t>
            </a:r>
            <a:endParaRPr lang="en-US" sz="4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1. C++ programs may not include a main function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2. The </a:t>
            </a:r>
            <a:r>
              <a:rPr lang="en-US" sz="4200" i="1" dirty="0"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42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object is used to read user input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4200" i="1" dirty="0"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can be used to exit a function prematurely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4. The </a:t>
            </a:r>
            <a:r>
              <a:rPr lang="en-US" sz="4200" i="1" dirty="0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case in a switch statement is mandatory 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    in C++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5. In C++, you can declare a function inside another 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    function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6. Predefined functions can be invoked after including the library header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70559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Words>1850</Words>
  <Application>Microsoft Macintosh PowerPoint</Application>
  <PresentationFormat>Widescreen</PresentationFormat>
  <Paragraphs>240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Menlo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Fasina, Opeyemi</dc:creator>
  <cp:lastModifiedBy>Yemi Fasina</cp:lastModifiedBy>
  <cp:revision>302</cp:revision>
  <dcterms:created xsi:type="dcterms:W3CDTF">2024-05-28T02:53:24Z</dcterms:created>
  <dcterms:modified xsi:type="dcterms:W3CDTF">2025-05-28T00:55:13Z</dcterms:modified>
</cp:coreProperties>
</file>