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324" r:id="rId2"/>
    <p:sldId id="325" r:id="rId3"/>
    <p:sldId id="350" r:id="rId4"/>
    <p:sldId id="352" r:id="rId5"/>
    <p:sldId id="351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2"/>
    <p:restoredTop sz="94694"/>
  </p:normalViewPr>
  <p:slideViewPr>
    <p:cSldViewPr snapToGrid="0">
      <p:cViewPr varScale="1">
        <p:scale>
          <a:sx n="121" d="100"/>
          <a:sy n="121" d="100"/>
        </p:scale>
        <p:origin x="1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24F78-6657-8942-8354-1D4A8D6C018D}" type="datetimeFigureOut">
              <a:rPr lang="en-US" smtClean="0"/>
              <a:t>7/6/24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D8C15-9266-5242-A981-041DF5511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86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00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79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F</a:t>
            </a:r>
          </a:p>
          <a:p>
            <a:r>
              <a:rPr lang="en-US" dirty="0"/>
              <a:t>2. T</a:t>
            </a:r>
          </a:p>
          <a:p>
            <a:r>
              <a:rPr lang="en-US" dirty="0"/>
              <a:t>3. F</a:t>
            </a:r>
          </a:p>
          <a:p>
            <a:r>
              <a:rPr lang="en-US" dirty="0"/>
              <a:t>4. F</a:t>
            </a:r>
          </a:p>
          <a:p>
            <a:r>
              <a:rPr lang="en-US" dirty="0"/>
              <a:t>5.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05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69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6. F</a:t>
            </a:r>
          </a:p>
          <a:p>
            <a:r>
              <a:rPr lang="en-US" dirty="0"/>
              <a:t>7. F. You can't return an entire array, but you can return the base address of an array</a:t>
            </a:r>
          </a:p>
          <a:p>
            <a:r>
              <a:rPr lang="en-US" dirty="0"/>
              <a:t>8. F</a:t>
            </a:r>
          </a:p>
          <a:p>
            <a:r>
              <a:rPr lang="en-US" dirty="0"/>
              <a:t>9. F</a:t>
            </a:r>
          </a:p>
          <a:p>
            <a:r>
              <a:rPr lang="en-US" dirty="0"/>
              <a:t>10. T</a:t>
            </a:r>
          </a:p>
          <a:p>
            <a:r>
              <a:rPr lang="en-US" dirty="0"/>
              <a:t>11. F</a:t>
            </a:r>
          </a:p>
          <a:p>
            <a:r>
              <a:rPr lang="en-US" dirty="0"/>
              <a:t>12. 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35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13. F. Crash with seg fault which is a runtime error</a:t>
            </a:r>
          </a:p>
          <a:p>
            <a:r>
              <a:rPr lang="en-US" dirty="0"/>
              <a:t>14. F</a:t>
            </a:r>
          </a:p>
          <a:p>
            <a:r>
              <a:rPr lang="en-US" dirty="0"/>
              <a:t>15.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79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Doesn't reach base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89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Sense, 1</a:t>
            </a:r>
          </a:p>
          <a:p>
            <a:r>
              <a:rPr lang="en-US" dirty="0"/>
              <a:t>2. Nonsense</a:t>
            </a:r>
          </a:p>
          <a:p>
            <a:r>
              <a:rPr lang="en-US" dirty="0"/>
              <a:t>3. Sense, 1</a:t>
            </a:r>
          </a:p>
          <a:p>
            <a:r>
              <a:rPr lang="en-US" dirty="0"/>
              <a:t>4. Sense, 9</a:t>
            </a:r>
          </a:p>
          <a:p>
            <a:r>
              <a:rPr lang="en-US" dirty="0"/>
              <a:t>5. Sense, 4</a:t>
            </a:r>
          </a:p>
          <a:p>
            <a:r>
              <a:rPr lang="en-US" dirty="0"/>
              <a:t>6. Nonsense</a:t>
            </a:r>
          </a:p>
          <a:p>
            <a:r>
              <a:rPr lang="en-US" dirty="0"/>
              <a:t>7. Nonsense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08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59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n^3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13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19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7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27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86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75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8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45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42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67EEA-4D01-A7E9-9B8F-992E91FAC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4CB5B-735D-FE49-1392-9331A0F4D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D648B-2ECE-5BAA-6B3E-87704CC6B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8A465-BE27-D777-5C7F-5D47AAC2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2FDDC-26B0-C7ED-087F-DC4F41A9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7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D2EC-0C6A-CAE2-43FD-15307DCB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3EA06-695B-610B-40EB-D9183AE7F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F7823-ACCC-24A9-6A55-08B643C8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E2519-A5F8-EA31-C316-8395C7F0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D0308-F720-1577-02DC-30B6BBB3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1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49688-3E70-84F7-2CDA-20AF2FDB0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6AA68-D66E-B2D4-D223-2788EA560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7B409-1050-3B45-0DC1-04EC62D0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4A0BE-35D4-0611-9EA9-185B39FF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C6D58-3A97-0E08-6BBD-9E3CC844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6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3E95-3B69-5341-89C1-9432B872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820ED-4108-3D89-B104-81BB820C8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B3A37-664A-6324-918D-D7E448D4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D5DC1-2FC5-5F75-AEE0-94D1DB00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8D39F-163E-5205-6C97-4ACD5AB7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7C93-8FDF-25C7-7423-42B487534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7ECCA-3ED8-C243-082A-A536CDE5B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8738B-6698-049C-08E6-96A1D9B5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7E220-442A-FBAF-D6EF-8912E73B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2F97E-E472-2367-E3B6-2E1352B8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7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180F-3F1E-5A3C-F1EB-AE89C843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1D876-8343-F141-A037-CF1326813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7E033-ED97-67EE-01A7-4828684DC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0F145-563E-A8A4-8B1E-4DF0C71D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7/6/24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1B59A-79FC-22A6-1B70-575FD661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E0F45-CF31-5EF6-67D1-174001B0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6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1787-7D65-DADF-8411-35C70E93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55D55-7556-418D-CA88-05CE39341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5DB3E-206C-9B8D-92C1-768C3591A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62301C-D35D-63F7-3643-D7AE155A7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D2D11-05AF-D1C0-CF5C-9830A28AE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B0D133-B36D-BAB0-0D58-35298FD5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7/6/24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1628B6-EA75-F198-FA72-F561C0CE9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416F0-E02B-58DB-EE22-A3884D3D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5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7190-56FD-08E9-44AF-6B50E466F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6A5D7-24E5-EEB8-0643-014F2E025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7/6/24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E94DC-B627-9B62-0CCD-2F231CC7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47464-70E8-3C6E-BD58-B079A1E6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9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064306-76F3-AD1E-B85A-54EF16A3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7/6/24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3A4B37-429B-DBBD-56BF-9D4B1294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22635-59A4-0253-AA94-4B6CC01B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61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0953-C611-3C9F-AFF3-1CB7C7EBF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93EF0-21BC-3E0D-BE7F-0D7058C57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29D21-64B9-6BC3-DC00-5F181DA74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61515-BC78-CB75-838C-E520CFF0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7/6/24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0E181-05E6-D126-83D4-4A0D3DC6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93D59-650B-AC23-6C03-2C35CA1F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7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23E1-FBE2-C4F5-AAE3-754B638D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8B946-B2E2-DFAB-9E01-47F5F5D0D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01044-65BF-A4C4-7B20-7315A40E0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3D30D-3B08-028C-E97B-BB902F36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7/6/24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DE77-1870-0207-9120-621CDA1F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0B024-0BEE-37B0-0CA0-7C67F012E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17254-7302-0484-2E58-7731F674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692E0-5DA0-1147-5D0E-D72272C7F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88B07-35F1-428F-F0F2-E30896376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5144BC-D447-B14B-9404-4603770A3DE7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0DC93-18AE-29B3-CBB2-C24E8849D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73D38-D995-F747-5F69-3119D7C81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709D942-813A-B323-4E2D-24890641B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endParaRPr lang="en-US" sz="37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5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DISCUSSION SESSION</a:t>
            </a:r>
          </a:p>
          <a:p>
            <a:r>
              <a:rPr lang="en-US" sz="5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 7</a:t>
            </a:r>
          </a:p>
          <a:p>
            <a:endParaRPr lang="en-US" sz="37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7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7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55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EXAM-02 REVIEW</a:t>
            </a:r>
            <a:r>
              <a:rPr lang="en-US" sz="50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602764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Arrays and Pointers</a:t>
            </a:r>
          </a:p>
          <a:p>
            <a:pPr marL="0" indent="0" algn="just">
              <a:buNone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Arrays are pointers. Array names are constant pointers that point to the </a:t>
            </a:r>
            <a:r>
              <a:rPr lang="en-US" sz="4200" u="sng" dirty="0">
                <a:latin typeface="Calibri" panose="020F0502020204030204" pitchFamily="34" charset="0"/>
                <a:cs typeface="Calibri" panose="020F0502020204030204" pitchFamily="34" charset="0"/>
              </a:rPr>
              <a:t>base address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 of the array. The base address of an array is the memory address of the </a:t>
            </a:r>
            <a:r>
              <a:rPr lang="en-US" sz="4200" u="sng" dirty="0">
                <a:latin typeface="Calibri" panose="020F0502020204030204" pitchFamily="34" charset="0"/>
                <a:cs typeface="Calibri" panose="020F0502020204030204" pitchFamily="34" charset="0"/>
              </a:rPr>
              <a:t>first element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 of the array.	</a:t>
            </a:r>
          </a:p>
          <a:p>
            <a:pPr marL="0" indent="0" algn="just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4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sz="4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sz="4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 ] = {3, 5, 2, 7};</a:t>
            </a:r>
          </a:p>
          <a:p>
            <a:pPr marL="0" indent="0" algn="just">
              <a:buNone/>
            </a:pPr>
            <a:r>
              <a:rPr lang="en-US" sz="4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std::</a:t>
            </a:r>
            <a:r>
              <a:rPr lang="en-US" sz="4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4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 </a:t>
            </a:r>
            <a:r>
              <a:rPr lang="en-US" sz="4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sz="4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 std::</a:t>
            </a:r>
            <a:r>
              <a:rPr lang="en-US" sz="4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sz="4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 </a:t>
            </a:r>
          </a:p>
          <a:p>
            <a:pPr marL="0" indent="0" algn="just">
              <a:buNone/>
            </a:pPr>
            <a:r>
              <a:rPr lang="en-US" sz="4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std::</a:t>
            </a:r>
            <a:r>
              <a:rPr lang="en-US" sz="4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4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 &amp;</a:t>
            </a:r>
            <a:r>
              <a:rPr lang="en-US" sz="4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sz="4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[0] &lt;&lt; std::</a:t>
            </a:r>
            <a:r>
              <a:rPr lang="en-US" sz="4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sz="4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 algn="just">
              <a:buNone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These two print statements will output the same memory address.</a:t>
            </a:r>
          </a:p>
        </p:txBody>
      </p:sp>
    </p:spTree>
    <p:extLst>
      <p:ext uri="{BB962C8B-B14F-4D97-AF65-F5344CB8AC3E}">
        <p14:creationId xmlns:p14="http://schemas.microsoft.com/office/powerpoint/2010/main" val="116343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800" b="1" dirty="0">
                <a:latin typeface="Calibri" panose="020F0502020204030204" pitchFamily="34" charset="0"/>
                <a:cs typeface="Calibri" panose="020F0502020204030204" pitchFamily="34" charset="0"/>
              </a:rPr>
              <a:t>Pointer Arithmetic</a:t>
            </a:r>
          </a:p>
          <a:p>
            <a:pPr marL="0" indent="0" algn="just">
              <a:buNone/>
            </a:pPr>
            <a:r>
              <a:rPr lang="en-US" sz="3600" u="sng" dirty="0">
                <a:latin typeface="Calibri" panose="020F0502020204030204" pitchFamily="34" charset="0"/>
                <a:cs typeface="Calibri" panose="020F0502020204030204" pitchFamily="34" charset="0"/>
              </a:rPr>
              <a:t>Reminder: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Elements in arrays are laid out in memory sequentially/contiguously, one right after the other. So, given the base address of an array, we can iterate through the elements of the array. </a:t>
            </a:r>
          </a:p>
          <a:p>
            <a:pPr marL="0" indent="0" algn="just">
              <a:buNone/>
            </a:pPr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char </a:t>
            </a:r>
            <a:r>
              <a:rPr lang="en-US" sz="3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 ] = {'f', 'y', 'p', 'm', 't'};</a:t>
            </a:r>
          </a:p>
          <a:p>
            <a:pPr marL="0" indent="0" algn="just">
              <a:buNone/>
            </a:pPr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std::</a:t>
            </a:r>
            <a:r>
              <a:rPr lang="en-US" sz="3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 </a:t>
            </a:r>
            <a:r>
              <a:rPr lang="en-US" sz="3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// prints out base address of array</a:t>
            </a:r>
          </a:p>
          <a:p>
            <a:pPr marL="0" indent="0" algn="just">
              <a:buNone/>
            </a:pPr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std::</a:t>
            </a:r>
            <a:r>
              <a:rPr lang="en-US" sz="3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 *</a:t>
            </a:r>
            <a:r>
              <a:rPr lang="en-US" sz="3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// dereferences address &amp; prints out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  <a:p>
            <a:pPr marL="0" indent="0" algn="just"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If we add 1 to the base address and dereference it, we can get the next element, and so on:</a:t>
            </a:r>
          </a:p>
          <a:p>
            <a:pPr marL="0" indent="0" algn="just"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</a:t>
            </a:r>
            <a:r>
              <a:rPr lang="en-US" sz="3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 *(</a:t>
            </a:r>
            <a:r>
              <a:rPr lang="en-US" sz="3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+ 1);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// prints out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</a:p>
          <a:p>
            <a:pPr marL="0" indent="0" algn="just">
              <a:buNone/>
            </a:pP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Due to precedence, you must use parentheses.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24459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Arrays as Pointers in Functions</a:t>
            </a:r>
          </a:p>
          <a:p>
            <a:pPr marL="0" indent="0" algn="just">
              <a:buNone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Provided that arrays are pointers, we can explicitly declare our array parameter as a pointer to the base address of the array, and still iterate through the array by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indexing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or by </a:t>
            </a:r>
            <a:r>
              <a:rPr lang="en-US" sz="4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pointer arithmetic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(int*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int size) { 		     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(int*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int size) {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for(int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0;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 size;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++) {	                    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for(int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0;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 size;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++) {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std::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&lt;&lt; std::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	              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 *(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&lt;&lt; std::</a:t>
            </a:r>
            <a:r>
              <a:rPr lang="en-US" sz="3200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}						          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						       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algn="just">
              <a:buNone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64720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200" b="1" u="sng" dirty="0">
                <a:latin typeface="Calibri" panose="020F0502020204030204" pitchFamily="34" charset="0"/>
                <a:cs typeface="Calibri" panose="020F0502020204030204" pitchFamily="34" charset="0"/>
              </a:rPr>
              <a:t>True or False?</a:t>
            </a:r>
            <a:endParaRPr lang="en-US" sz="42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1. Arrays in C++ can dynamically change their size after they have been declared</a:t>
            </a: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marL="0" indent="0">
              <a:buNone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2. The name of the array represent the address of the first element of the array</a:t>
            </a:r>
          </a:p>
          <a:p>
            <a:pPr marL="0" indent="0">
              <a:buNone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3. Pointers in C++ must be initialized at the time of declaration</a:t>
            </a:r>
          </a:p>
          <a:p>
            <a:pPr marL="0" indent="0">
              <a:buNone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4. Arrays automatically initialize all elements to zero if no initial values are provided</a:t>
            </a:r>
          </a:p>
          <a:p>
            <a:pPr marL="0" indent="0">
              <a:buNone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5. The size of an array must be known at compile-time</a:t>
            </a:r>
          </a:p>
          <a:p>
            <a:pPr marL="0" indent="0">
              <a:buNone/>
            </a:pPr>
            <a:endParaRPr lang="en-US" sz="4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980745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200" b="1" u="sng" dirty="0">
                <a:latin typeface="Calibri" panose="020F0502020204030204" pitchFamily="34" charset="0"/>
                <a:cs typeface="Calibri" panose="020F0502020204030204" pitchFamily="34" charset="0"/>
              </a:rPr>
              <a:t>True or False: What’s the Output?</a:t>
            </a:r>
          </a:p>
          <a:p>
            <a:pPr marL="0" indent="0">
              <a:buNone/>
            </a:pPr>
            <a:endParaRPr lang="en-US" sz="42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int </a:t>
            </a:r>
            <a:r>
              <a:rPr lang="en-US" sz="4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sz="4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 = {3, 2, 1};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int grid[3] = {3, 2, 1};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if(</a:t>
            </a:r>
            <a:r>
              <a:rPr lang="en-US" sz="4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sz="4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== grid) {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std::</a:t>
            </a:r>
            <a:r>
              <a:rPr lang="en-US" sz="4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4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 "True";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} else {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std::</a:t>
            </a:r>
            <a:r>
              <a:rPr lang="en-US" sz="4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4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 "False";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  <a:r>
              <a:rPr lang="en-US" sz="4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408543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200" b="1" u="sng" dirty="0">
                <a:latin typeface="Calibri" panose="020F0502020204030204" pitchFamily="34" charset="0"/>
                <a:cs typeface="Calibri" panose="020F0502020204030204" pitchFamily="34" charset="0"/>
              </a:rPr>
              <a:t>True or False?</a:t>
            </a:r>
            <a:endParaRPr lang="en-US" sz="42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900" dirty="0">
                <a:latin typeface="Calibri" panose="020F0502020204030204" pitchFamily="34" charset="0"/>
                <a:cs typeface="Calibri" panose="020F0502020204030204" pitchFamily="34" charset="0"/>
              </a:rPr>
              <a:t>6. Elements in 1D array are stored contiguously or sequentially, but elements in 2D array are not</a:t>
            </a:r>
          </a:p>
          <a:p>
            <a:pPr marL="0" indent="0">
              <a:buNone/>
            </a:pPr>
            <a:r>
              <a:rPr lang="en-US" sz="3900" dirty="0">
                <a:latin typeface="Calibri" panose="020F0502020204030204" pitchFamily="34" charset="0"/>
                <a:cs typeface="Calibri" panose="020F0502020204030204" pitchFamily="34" charset="0"/>
              </a:rPr>
              <a:t>7. It is possible to return an array from a function</a:t>
            </a:r>
          </a:p>
          <a:p>
            <a:pPr marL="0" indent="0">
              <a:buNone/>
            </a:pPr>
            <a:r>
              <a:rPr lang="en-US" sz="3900" dirty="0">
                <a:latin typeface="Calibri" panose="020F0502020204030204" pitchFamily="34" charset="0"/>
                <a:cs typeface="Calibri" panose="020F0502020204030204" pitchFamily="34" charset="0"/>
              </a:rPr>
              <a:t>8. The </a:t>
            </a:r>
            <a:r>
              <a:rPr lang="en-US" sz="3900" dirty="0" err="1">
                <a:latin typeface="Calibri" panose="020F0502020204030204" pitchFamily="34" charset="0"/>
                <a:cs typeface="Calibri" panose="020F0502020204030204" pitchFamily="34" charset="0"/>
              </a:rPr>
              <a:t>sizeof</a:t>
            </a:r>
            <a:r>
              <a:rPr lang="en-US" sz="3900" dirty="0">
                <a:latin typeface="Calibri" panose="020F0502020204030204" pitchFamily="34" charset="0"/>
                <a:cs typeface="Calibri" panose="020F0502020204030204" pitchFamily="34" charset="0"/>
              </a:rPr>
              <a:t>( ) operator returns the number of elements  in an array</a:t>
            </a:r>
          </a:p>
          <a:p>
            <a:pPr marL="0" indent="0">
              <a:buNone/>
            </a:pPr>
            <a:r>
              <a:rPr lang="en-US" sz="3900" dirty="0">
                <a:latin typeface="Calibri" panose="020F0502020204030204" pitchFamily="34" charset="0"/>
                <a:cs typeface="Calibri" panose="020F0502020204030204" pitchFamily="34" charset="0"/>
              </a:rPr>
              <a:t>9. A recursive function may not generally have a base case</a:t>
            </a:r>
          </a:p>
          <a:p>
            <a:pPr marL="0" indent="0">
              <a:buNone/>
            </a:pPr>
            <a:r>
              <a:rPr lang="en-US" sz="3900" dirty="0">
                <a:latin typeface="Calibri" panose="020F0502020204030204" pitchFamily="34" charset="0"/>
                <a:cs typeface="Calibri" panose="020F0502020204030204" pitchFamily="34" charset="0"/>
              </a:rPr>
              <a:t>10. Multidimensional arrays are stored in row-major order</a:t>
            </a:r>
          </a:p>
          <a:p>
            <a:pPr marL="0" indent="0">
              <a:buNone/>
            </a:pPr>
            <a:r>
              <a:rPr lang="en-US" sz="3900" dirty="0">
                <a:latin typeface="Calibri" panose="020F0502020204030204" pitchFamily="34" charset="0"/>
                <a:cs typeface="Calibri" panose="020F0502020204030204" pitchFamily="34" charset="0"/>
              </a:rPr>
              <a:t>11. In C++, arrays can be passed by value to functions</a:t>
            </a:r>
          </a:p>
          <a:p>
            <a:pPr marL="0" indent="0">
              <a:buNone/>
            </a:pPr>
            <a:r>
              <a:rPr lang="en-US" sz="3900" dirty="0">
                <a:latin typeface="Calibri" panose="020F0502020204030204" pitchFamily="34" charset="0"/>
                <a:cs typeface="Calibri" panose="020F0502020204030204" pitchFamily="34" charset="0"/>
              </a:rPr>
              <a:t>12. The size of an array can be determined using the built-in </a:t>
            </a:r>
            <a:r>
              <a:rPr lang="en-US" sz="3900" b="1" dirty="0">
                <a:latin typeface="Calibri" panose="020F0502020204030204" pitchFamily="34" charset="0"/>
                <a:cs typeface="Calibri" panose="020F0502020204030204" pitchFamily="34" charset="0"/>
              </a:rPr>
              <a:t>size( ) </a:t>
            </a:r>
            <a:r>
              <a:rPr lang="en-US" sz="3900" dirty="0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</a:p>
          <a:p>
            <a:pPr marL="0" indent="0">
              <a:buNone/>
            </a:pPr>
            <a:endParaRPr lang="en-US" sz="4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357707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200" b="1" u="sng" dirty="0">
                <a:latin typeface="Calibri" panose="020F0502020204030204" pitchFamily="34" charset="0"/>
                <a:cs typeface="Calibri" panose="020F0502020204030204" pitchFamily="34" charset="0"/>
              </a:rPr>
              <a:t>True or False?</a:t>
            </a:r>
            <a:endParaRPr lang="en-US" sz="42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900" dirty="0">
                <a:latin typeface="Calibri" panose="020F0502020204030204" pitchFamily="34" charset="0"/>
                <a:cs typeface="Calibri" panose="020F0502020204030204" pitchFamily="34" charset="0"/>
              </a:rPr>
              <a:t>13. A recursive function that does not have a base case will always result in a compilation error</a:t>
            </a:r>
          </a:p>
          <a:p>
            <a:pPr marL="0" indent="0">
              <a:buNone/>
            </a:pPr>
            <a:r>
              <a:rPr lang="en-US" sz="3900" dirty="0">
                <a:latin typeface="Calibri" panose="020F0502020204030204" pitchFamily="34" charset="0"/>
                <a:cs typeface="Calibri" panose="020F0502020204030204" pitchFamily="34" charset="0"/>
              </a:rPr>
              <a:t>14. The address of a pointer is the same as the address the pointer holds</a:t>
            </a:r>
          </a:p>
          <a:p>
            <a:pPr marL="0" indent="0">
              <a:buNone/>
            </a:pPr>
            <a:r>
              <a:rPr lang="en-US" sz="3900" dirty="0">
                <a:latin typeface="Calibri" panose="020F0502020204030204" pitchFamily="34" charset="0"/>
                <a:cs typeface="Calibri" panose="020F0502020204030204" pitchFamily="34" charset="0"/>
              </a:rPr>
              <a:t>15. Given an array </a:t>
            </a:r>
            <a:r>
              <a:rPr lang="en-US" sz="39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sz="39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sz="39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[10]; </a:t>
            </a:r>
            <a:r>
              <a:rPr lang="en-US" sz="3900" dirty="0">
                <a:latin typeface="Calibri" panose="020F0502020204030204" pitchFamily="34" charset="0"/>
                <a:cs typeface="Calibri" panose="020F0502020204030204" pitchFamily="34" charset="0"/>
              </a:rPr>
              <a:t>the expression </a:t>
            </a:r>
            <a:r>
              <a:rPr lang="en-US" sz="39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sz="39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== &amp;</a:t>
            </a:r>
            <a:r>
              <a:rPr lang="en-US" sz="39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sz="39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[0];</a:t>
            </a:r>
            <a:r>
              <a:rPr lang="en-US" sz="3900" dirty="0">
                <a:latin typeface="Calibri" panose="020F0502020204030204" pitchFamily="34" charset="0"/>
                <a:cs typeface="Calibri" panose="020F0502020204030204" pitchFamily="34" charset="0"/>
              </a:rPr>
              <a:t> evaluates to true</a:t>
            </a:r>
            <a:endParaRPr lang="en-US" sz="39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4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684810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This code crashes when called with </a:t>
            </a:r>
            <a:r>
              <a:rPr lang="en-US" sz="4200" b="1" dirty="0" err="1">
                <a:latin typeface="Calibri" panose="020F0502020204030204" pitchFamily="34" charset="0"/>
                <a:cs typeface="Calibri" panose="020F0502020204030204" pitchFamily="34" charset="0"/>
              </a:rPr>
              <a:t>func</a:t>
            </a: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(6). Why?</a:t>
            </a:r>
          </a:p>
          <a:p>
            <a:pPr marL="0" indent="0">
              <a:buNone/>
            </a:pPr>
            <a:endParaRPr lang="en-US" sz="4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900" dirty="0">
                <a:latin typeface="Calibri" panose="020F0502020204030204" pitchFamily="34" charset="0"/>
                <a:cs typeface="Calibri" panose="020F0502020204030204" pitchFamily="34" charset="0"/>
              </a:rPr>
              <a:t>	bool </a:t>
            </a:r>
            <a:r>
              <a:rPr lang="en-US" sz="3900" dirty="0" err="1">
                <a:latin typeface="Calibri" panose="020F0502020204030204" pitchFamily="34" charset="0"/>
                <a:cs typeface="Calibri" panose="020F0502020204030204" pitchFamily="34" charset="0"/>
              </a:rPr>
              <a:t>func</a:t>
            </a:r>
            <a:r>
              <a:rPr lang="en-US" sz="3900" dirty="0">
                <a:latin typeface="Calibri" panose="020F0502020204030204" pitchFamily="34" charset="0"/>
                <a:cs typeface="Calibri" panose="020F0502020204030204" pitchFamily="34" charset="0"/>
              </a:rPr>
              <a:t>(int num) {</a:t>
            </a:r>
          </a:p>
          <a:p>
            <a:pPr marL="0" indent="0">
              <a:buNone/>
            </a:pPr>
            <a:r>
              <a:rPr lang="en-US" sz="3900" dirty="0">
                <a:latin typeface="Calibri" panose="020F0502020204030204" pitchFamily="34" charset="0"/>
                <a:cs typeface="Calibri" panose="020F0502020204030204" pitchFamily="34" charset="0"/>
              </a:rPr>
              <a:t>		if(num &lt;= 2) {</a:t>
            </a:r>
          </a:p>
          <a:p>
            <a:pPr marL="0" indent="0">
              <a:buNone/>
            </a:pPr>
            <a:r>
              <a:rPr lang="en-US" sz="3900" dirty="0">
                <a:latin typeface="Calibri" panose="020F0502020204030204" pitchFamily="34" charset="0"/>
                <a:cs typeface="Calibri" panose="020F0502020204030204" pitchFamily="34" charset="0"/>
              </a:rPr>
              <a:t>			return false;</a:t>
            </a:r>
          </a:p>
          <a:p>
            <a:pPr marL="0" indent="0">
              <a:buNone/>
            </a:pPr>
            <a:r>
              <a:rPr lang="en-US" sz="3900" dirty="0">
                <a:latin typeface="Calibri" panose="020F0502020204030204" pitchFamily="34" charset="0"/>
                <a:cs typeface="Calibri" panose="020F0502020204030204" pitchFamily="34" charset="0"/>
              </a:rPr>
              <a:t>		}</a:t>
            </a:r>
          </a:p>
          <a:p>
            <a:pPr marL="0" indent="0">
              <a:buNone/>
            </a:pPr>
            <a:r>
              <a:rPr lang="en-US" sz="3900" dirty="0">
                <a:latin typeface="Calibri" panose="020F0502020204030204" pitchFamily="34" charset="0"/>
                <a:cs typeface="Calibri" panose="020F0502020204030204" pitchFamily="34" charset="0"/>
              </a:rPr>
              <a:t>		return </a:t>
            </a:r>
            <a:r>
              <a:rPr lang="en-US" sz="3900" dirty="0" err="1">
                <a:latin typeface="Calibri" panose="020F0502020204030204" pitchFamily="34" charset="0"/>
                <a:cs typeface="Calibri" panose="020F0502020204030204" pitchFamily="34" charset="0"/>
              </a:rPr>
              <a:t>func</a:t>
            </a:r>
            <a:r>
              <a:rPr lang="en-US" sz="3900" dirty="0">
                <a:latin typeface="Calibri" panose="020F0502020204030204" pitchFamily="34" charset="0"/>
                <a:cs typeface="Calibri" panose="020F0502020204030204" pitchFamily="34" charset="0"/>
              </a:rPr>
              <a:t>(num + 1);</a:t>
            </a:r>
          </a:p>
          <a:p>
            <a:pPr marL="0" indent="0">
              <a:buNone/>
            </a:pPr>
            <a:r>
              <a:rPr lang="en-US" sz="3900" dirty="0"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pPr marL="0" indent="0">
              <a:buNone/>
            </a:pPr>
            <a:endParaRPr lang="en-US" sz="4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32103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Sense or Nonsense? If sense, what’s the output?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>
              <a:buNone/>
            </a:pPr>
            <a:r>
              <a:rPr lang="en-US" sz="41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int size = 7;</a:t>
            </a:r>
          </a:p>
          <a:p>
            <a:pPr marL="0" indent="0">
              <a:buNone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	int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[ ] = {1, 3, 8, 11, 9, 2, 5};</a:t>
            </a:r>
          </a:p>
          <a:p>
            <a:pPr marL="742950" indent="-742950">
              <a:buAutoNum type="arabicPeriod"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std::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&lt;&lt; *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742950" indent="-742950">
              <a:buAutoNum type="arabicPeriod"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std::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&lt;&lt;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[size];</a:t>
            </a:r>
          </a:p>
          <a:p>
            <a:pPr marL="742950" indent="-742950">
              <a:buAutoNum type="arabicPeriod"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int* p =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;	std::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&lt;&lt; **&amp;p;</a:t>
            </a:r>
          </a:p>
          <a:p>
            <a:pPr marL="742950" indent="-742950">
              <a:buAutoNum type="arabicPeriod"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std::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&lt;&lt; *(&amp;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[4]);</a:t>
            </a:r>
          </a:p>
          <a:p>
            <a:pPr marL="742950" indent="-742950">
              <a:buAutoNum type="arabicPeriod"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std::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&lt;&lt; *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+ 3;</a:t>
            </a:r>
          </a:p>
          <a:p>
            <a:pPr marL="742950" indent="-742950">
              <a:buAutoNum type="arabicPeriod"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std::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&lt;&lt; *size;</a:t>
            </a:r>
          </a:p>
          <a:p>
            <a:pPr marL="742950" indent="-742950">
              <a:buAutoNum type="arabicPeriod"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std::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&lt;&lt;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[-1];</a:t>
            </a:r>
          </a:p>
          <a:p>
            <a:pPr marL="0" indent="0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679988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What’s the Output?</a:t>
            </a:r>
            <a:endParaRPr lang="en-US" sz="4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int main( ) {</a:t>
            </a:r>
          </a:p>
          <a:p>
            <a:pPr marL="0" indent="0">
              <a:buNone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	int a = 5;</a:t>
            </a:r>
          </a:p>
          <a:p>
            <a:pPr marL="0" indent="0">
              <a:buNone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	int* </a:t>
            </a:r>
            <a:r>
              <a:rPr lang="en-US" sz="4200" dirty="0" err="1">
                <a:latin typeface="Calibri" panose="020F0502020204030204" pitchFamily="34" charset="0"/>
                <a:cs typeface="Calibri" panose="020F0502020204030204" pitchFamily="34" charset="0"/>
              </a:rPr>
              <a:t>ptr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 = &amp;a;</a:t>
            </a:r>
          </a:p>
          <a:p>
            <a:pPr marL="0" indent="0">
              <a:buNone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	char letter = 'A';</a:t>
            </a:r>
          </a:p>
          <a:p>
            <a:pPr marL="0" indent="0">
              <a:buNone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	char&amp; p = letter;</a:t>
            </a:r>
          </a:p>
          <a:p>
            <a:pPr marL="0" indent="0">
              <a:buNone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	p += a;</a:t>
            </a:r>
          </a:p>
          <a:p>
            <a:pPr marL="0" indent="0">
              <a:buNone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	*</a:t>
            </a:r>
            <a:r>
              <a:rPr lang="en-US" sz="4200" dirty="0" err="1">
                <a:latin typeface="Calibri" panose="020F0502020204030204" pitchFamily="34" charset="0"/>
                <a:cs typeface="Calibri" panose="020F0502020204030204" pitchFamily="34" charset="0"/>
              </a:rPr>
              <a:t>ptr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 += letter;</a:t>
            </a:r>
          </a:p>
          <a:p>
            <a:pPr marL="0" indent="0">
              <a:buNone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	std::</a:t>
            </a:r>
            <a:r>
              <a:rPr lang="en-US" sz="4200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 &lt;&lt; a &lt;&lt; " " &lt;&lt; letter;</a:t>
            </a:r>
          </a:p>
          <a:p>
            <a:pPr marL="0" indent="0">
              <a:buNone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17530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1-DIMENSIONAL ARRAYS </a:t>
            </a:r>
          </a:p>
          <a:p>
            <a:pPr algn="just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Arrays store data (elements) of the 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same type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(that is, an array cannot store both integers and doubles, and so on..). Elements are stored in a sequence.</a:t>
            </a:r>
          </a:p>
          <a:p>
            <a:pPr algn="just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Arrays are indexed from 0…size - 1</a:t>
            </a:r>
          </a:p>
          <a:p>
            <a:pPr algn="just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Each element in an array can be accessed using its index (inside square brackets 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[ ]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The size of an array must be 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determined at compile-time,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so the compiler knows how much memory to allocate for the array elements. 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The size of an array cannot be changed!</a:t>
            </a:r>
          </a:p>
        </p:txBody>
      </p:sp>
    </p:spTree>
    <p:extLst>
      <p:ext uri="{BB962C8B-B14F-4D97-AF65-F5344CB8AC3E}">
        <p14:creationId xmlns:p14="http://schemas.microsoft.com/office/powerpoint/2010/main" val="4163210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What’s the formula that this mystery function calculates?</a:t>
            </a:r>
            <a:endParaRPr lang="en-US" sz="4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sz="4200" dirty="0" err="1">
                <a:latin typeface="Calibri" panose="020F0502020204030204" pitchFamily="34" charset="0"/>
                <a:cs typeface="Calibri" panose="020F0502020204030204" pitchFamily="34" charset="0"/>
              </a:rPr>
              <a:t>mysteryFunc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(int n) {</a:t>
            </a:r>
          </a:p>
          <a:p>
            <a:pPr marL="0" indent="0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if(n == 0) {</a:t>
            </a:r>
          </a:p>
          <a:p>
            <a:pPr marL="0" indent="0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return 0;</a:t>
            </a:r>
          </a:p>
          <a:p>
            <a:pPr marL="0" indent="0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return </a:t>
            </a:r>
            <a:r>
              <a:rPr lang="en-US" sz="4200" dirty="0" err="1">
                <a:latin typeface="Calibri" panose="020F0502020204030204" pitchFamily="34" charset="0"/>
                <a:cs typeface="Calibri" panose="020F0502020204030204" pitchFamily="34" charset="0"/>
              </a:rPr>
              <a:t>mysteryFunc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(n- 1) + 3 * n * n - 3 * n + 1;</a:t>
            </a:r>
          </a:p>
          <a:p>
            <a:pPr marL="0" indent="0">
              <a:buNone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Test the function using different values for </a:t>
            </a:r>
            <a:r>
              <a:rPr lang="en-US" sz="42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482077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ARRAY DECLARATION &amp; ACCESSING</a:t>
            </a:r>
          </a:p>
          <a:p>
            <a:pPr marL="0" indent="0" algn="just">
              <a:buNone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sz="4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sz="4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[5];</a:t>
            </a:r>
          </a:p>
          <a:p>
            <a:pPr marL="0" indent="0" algn="just">
              <a:buNone/>
            </a:pPr>
            <a:r>
              <a:rPr lang="en-US" sz="4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int </a:t>
            </a:r>
            <a:r>
              <a:rPr lang="en-US" sz="4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sz="4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 ] = {2, 3, 4, 2};</a:t>
            </a:r>
          </a:p>
          <a:p>
            <a:pPr marL="0" indent="0" algn="just">
              <a:buNone/>
            </a:pPr>
            <a:endParaRPr lang="en-US" sz="4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4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int n = 8;</a:t>
            </a:r>
          </a:p>
          <a:p>
            <a:pPr marL="0" indent="0" algn="just">
              <a:buNone/>
            </a:pPr>
            <a:r>
              <a:rPr lang="en-US" sz="4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int </a:t>
            </a:r>
            <a:r>
              <a:rPr lang="en-US" sz="4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sz="4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[n];</a:t>
            </a:r>
          </a:p>
          <a:p>
            <a:pPr marL="0" indent="0" algn="just">
              <a:buNone/>
            </a:pPr>
            <a:endParaRPr lang="en-US" sz="4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4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int </a:t>
            </a:r>
            <a:r>
              <a:rPr lang="en-US" sz="4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myArr</a:t>
            </a:r>
            <a:r>
              <a:rPr lang="en-US" sz="4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[6] = {3, 4, 5, 6, 5, 2};</a:t>
            </a:r>
          </a:p>
          <a:p>
            <a:pPr marL="0" indent="0" algn="just">
              <a:buNone/>
            </a:pPr>
            <a:r>
              <a:rPr lang="en-US" sz="4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std::</a:t>
            </a:r>
            <a:r>
              <a:rPr lang="en-US" sz="4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4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 </a:t>
            </a:r>
            <a:r>
              <a:rPr lang="en-US" sz="4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myArr</a:t>
            </a:r>
            <a:r>
              <a:rPr lang="en-US" sz="4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[2] &lt;&lt; std::</a:t>
            </a:r>
            <a:r>
              <a:rPr lang="en-US" sz="4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sz="4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 algn="just">
              <a:buNone/>
            </a:pPr>
            <a:r>
              <a:rPr lang="en-US" sz="4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myArr</a:t>
            </a:r>
            <a:r>
              <a:rPr lang="en-US" sz="4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[4] = 8;</a:t>
            </a:r>
          </a:p>
        </p:txBody>
      </p:sp>
    </p:spTree>
    <p:extLst>
      <p:ext uri="{BB962C8B-B14F-4D97-AF65-F5344CB8AC3E}">
        <p14:creationId xmlns:p14="http://schemas.microsoft.com/office/powerpoint/2010/main" val="209498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500" b="1" u="sng" dirty="0">
                <a:latin typeface="Calibri" panose="020F0502020204030204" pitchFamily="34" charset="0"/>
                <a:cs typeface="Calibri" panose="020F0502020204030204" pitchFamily="34" charset="0"/>
              </a:rPr>
              <a:t>Passing Array into Function</a:t>
            </a:r>
          </a:p>
          <a:p>
            <a:pPr algn="just"/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 Arrays are </a:t>
            </a:r>
            <a:r>
              <a:rPr lang="en-US" sz="3500" u="sng" dirty="0">
                <a:latin typeface="Calibri" panose="020F0502020204030204" pitchFamily="34" charset="0"/>
                <a:cs typeface="Calibri" panose="020F0502020204030204" pitchFamily="34" charset="0"/>
              </a:rPr>
              <a:t>automatically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 passed into functions </a:t>
            </a:r>
            <a:r>
              <a:rPr lang="en-US" sz="3500" u="sng" dirty="0">
                <a:latin typeface="Calibri" panose="020F0502020204030204" pitchFamily="34" charset="0"/>
                <a:cs typeface="Calibri" panose="020F0502020204030204" pitchFamily="34" charset="0"/>
              </a:rPr>
              <a:t>by reference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. So, any changes made to the array within the function will be reflected in the original array.</a:t>
            </a:r>
          </a:p>
          <a:p>
            <a:pPr algn="just"/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In the function parameters, it’s best to use empty brackets and pass in the array size separately as another parameter. </a:t>
            </a:r>
          </a:p>
          <a:p>
            <a:pPr marL="0" indent="0" algn="just">
              <a:buNone/>
            </a:pPr>
            <a:r>
              <a:rPr lang="en-US" sz="3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sz="35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</a:t>
            </a:r>
            <a:r>
              <a:rPr lang="en-US" sz="3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(int </a:t>
            </a:r>
            <a:r>
              <a:rPr lang="en-US" sz="35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myArr</a:t>
            </a:r>
            <a:r>
              <a:rPr lang="en-US" sz="3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 ], int </a:t>
            </a:r>
            <a:r>
              <a:rPr lang="en-US" sz="35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arrSize</a:t>
            </a:r>
            <a:r>
              <a:rPr lang="en-US" sz="3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pPr marL="0" indent="0" algn="just">
              <a:buNone/>
            </a:pPr>
            <a:r>
              <a:rPr lang="en-US" sz="3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// some code..</a:t>
            </a:r>
          </a:p>
          <a:p>
            <a:pPr marL="0" indent="0" algn="just">
              <a:buNone/>
            </a:pPr>
            <a:r>
              <a:rPr lang="en-US" sz="3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algn="just">
              <a:buNone/>
            </a:pPr>
            <a:r>
              <a:rPr lang="en-US" sz="3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sz="35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</a:t>
            </a:r>
            <a:r>
              <a:rPr lang="en-US" sz="3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(int </a:t>
            </a:r>
            <a:r>
              <a:rPr lang="en-US" sz="35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myArr</a:t>
            </a:r>
            <a:r>
              <a:rPr lang="en-US" sz="3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[5], int </a:t>
            </a:r>
            <a:r>
              <a:rPr lang="en-US" sz="35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arrSize</a:t>
            </a:r>
            <a:r>
              <a:rPr lang="en-US" sz="3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pPr marL="0" indent="0" algn="just">
              <a:buNone/>
            </a:pPr>
            <a:r>
              <a:rPr lang="en-US" sz="3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// some code..</a:t>
            </a:r>
          </a:p>
          <a:p>
            <a:pPr marL="0" indent="0" algn="just">
              <a:buNone/>
            </a:pPr>
            <a:r>
              <a:rPr lang="en-US" sz="3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algn="just">
              <a:buNone/>
            </a:pPr>
            <a:endParaRPr lang="en-US" sz="4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665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2-DIMENSIONAL ARRAYS </a:t>
            </a:r>
          </a:p>
          <a:p>
            <a:pPr marL="0" indent="0">
              <a:buNone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A 2D array is </a:t>
            </a:r>
            <a:r>
              <a:rPr lang="en-US" sz="4000" i="1" dirty="0">
                <a:latin typeface="Calibri" panose="020F0502020204030204" pitchFamily="34" charset="0"/>
                <a:cs typeface="Calibri" panose="020F0502020204030204" pitchFamily="34" charset="0"/>
              </a:rPr>
              <a:t>just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an array of arrays. We use multidimensional arrays to store a grid of items, like a chessboard or a spreadsheet.</a:t>
            </a:r>
          </a:p>
          <a:p>
            <a:pPr marL="0" indent="0">
              <a:buNone/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2-D ARRAY DECLARATION</a:t>
            </a:r>
          </a:p>
          <a:p>
            <a:pPr marL="0" indent="0">
              <a:buNone/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37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sz="37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myGrid</a:t>
            </a:r>
            <a:r>
              <a:rPr lang="en-US" sz="37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[3][5]; 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// creates a 2-D array with 3 rows, 5 cols</a:t>
            </a:r>
          </a:p>
          <a:p>
            <a:pPr marL="0" indent="0">
              <a:buNone/>
            </a:pPr>
            <a:r>
              <a:rPr lang="en-US" sz="37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37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sz="37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myGrid</a:t>
            </a:r>
            <a:r>
              <a:rPr lang="en-US" sz="37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[2][3] = {0}; </a:t>
            </a:r>
            <a:r>
              <a:rPr lang="en-US" sz="3700" dirty="0">
                <a:latin typeface="Calibri" panose="020F0502020204030204" pitchFamily="34" charset="0"/>
                <a:cs typeface="Calibri" panose="020F0502020204030204" pitchFamily="34" charset="0"/>
              </a:rPr>
              <a:t>// creates a 2-D array with 2 rows, 						     // 3 cols, all elements initialized to 0</a:t>
            </a:r>
            <a:endParaRPr lang="en-US" sz="37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2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2-D ARRAY AS FUNCTION PARAMETER</a:t>
            </a:r>
          </a:p>
          <a:p>
            <a:pPr marL="0" indent="0" algn="ctr">
              <a:buNone/>
            </a:pP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4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sz="4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</a:t>
            </a:r>
            <a:r>
              <a:rPr lang="en-US" sz="4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(char </a:t>
            </a:r>
            <a:r>
              <a:rPr lang="en-US" sz="4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myArr</a:t>
            </a:r>
            <a:r>
              <a:rPr lang="en-US" sz="4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 ][5], int rows, int cols) {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// some code..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}</a:t>
            </a:r>
          </a:p>
          <a:p>
            <a:pPr marL="0" indent="0">
              <a:buNone/>
            </a:pPr>
            <a:endParaRPr lang="en-US" sz="4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The second square brackets of array declaration parameter 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cannot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be empty</a:t>
            </a:r>
          </a:p>
        </p:txBody>
      </p:sp>
    </p:spTree>
    <p:extLst>
      <p:ext uri="{BB962C8B-B14F-4D97-AF65-F5344CB8AC3E}">
        <p14:creationId xmlns:p14="http://schemas.microsoft.com/office/powerpoint/2010/main" val="288865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POINTERS</a:t>
            </a:r>
          </a:p>
          <a:p>
            <a:pPr marL="0" indent="0">
              <a:buNone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A pointer is a special type of variable representing a memory address. A pointer should always be set equal to the memory address of another variable.</a:t>
            </a:r>
          </a:p>
          <a:p>
            <a:pPr marL="0" indent="0">
              <a:buNone/>
            </a:pP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Note: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If the ampersand is not included in the declaration of a variable, it is considered a </a:t>
            </a:r>
            <a:r>
              <a:rPr lang="en-US" sz="4000" u="sng" dirty="0">
                <a:latin typeface="Calibri" panose="020F0502020204030204" pitchFamily="34" charset="0"/>
                <a:cs typeface="Calibri" panose="020F0502020204030204" pitchFamily="34" charset="0"/>
              </a:rPr>
              <a:t>get-address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operator.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a = 5;</a:t>
            </a:r>
          </a:p>
          <a:p>
            <a:pPr marL="0" indent="0">
              <a:buNone/>
            </a:pPr>
            <a:r>
              <a:rPr lang="en-US" sz="4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</a:t>
            </a:r>
            <a:r>
              <a:rPr lang="en-US" sz="4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4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 &amp;a; 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// prints out the memory address of 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US" sz="4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int* </a:t>
            </a:r>
            <a:r>
              <a:rPr lang="en-US" sz="4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ptr</a:t>
            </a:r>
            <a:r>
              <a:rPr lang="en-US" sz="4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&amp;a;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// pointer holding the address of 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pPr marL="0" indent="0">
              <a:buNone/>
            </a:pP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349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 algn="just">
              <a:buNone/>
            </a:pPr>
            <a:r>
              <a:rPr lang="en-US" sz="4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int a = 5;</a:t>
            </a:r>
          </a:p>
          <a:p>
            <a:pPr marL="0" indent="0" algn="just">
              <a:buNone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int* b = &amp;a;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is holding the memory address of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If the asterisk is not included in the declaration of a variable, it is considered a </a:t>
            </a:r>
            <a:r>
              <a:rPr lang="en-US" sz="4000" u="sng" dirty="0">
                <a:latin typeface="Calibri" panose="020F0502020204030204" pitchFamily="34" charset="0"/>
                <a:cs typeface="Calibri" panose="020F0502020204030204" pitchFamily="34" charset="0"/>
              </a:rPr>
              <a:t>dereference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operator.</a:t>
            </a:r>
          </a:p>
          <a:p>
            <a:pPr marL="0" indent="0" algn="just">
              <a:buNone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Dereferencing a pointer means accessing the data stored at the memory address that the pointer is pointing to.</a:t>
            </a:r>
          </a:p>
          <a:p>
            <a:pPr marL="0" indent="0" algn="just">
              <a:buNone/>
            </a:pPr>
            <a:r>
              <a:rPr lang="en-US" sz="4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std::</a:t>
            </a:r>
            <a:r>
              <a:rPr lang="en-US" sz="4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4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 *b;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// prints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  <a:p>
            <a:pPr marL="0" indent="0" algn="just">
              <a:buNone/>
            </a:pPr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std::</a:t>
            </a:r>
            <a:r>
              <a:rPr lang="en-US" sz="3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 *a;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// Invalid because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is not a pointer and 						// therefore cannot be dereferenced!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970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Passing Pointer into Function</a:t>
            </a:r>
          </a:p>
          <a:p>
            <a:pPr algn="just">
              <a:buFont typeface="Wingdings" pitchFamily="2" charset="2"/>
              <a:buChar char="ü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Function parameter is a pointer variable; argument is a memory address</a:t>
            </a:r>
          </a:p>
          <a:p>
            <a:pPr marL="0" indent="0" algn="just">
              <a:buNone/>
            </a:pP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 </a:t>
            </a:r>
            <a:r>
              <a:rPr lang="en-US" sz="3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</a:t>
            </a:r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(double a, double* b) {</a:t>
            </a:r>
          </a:p>
          <a:p>
            <a:pPr marL="0" indent="0" algn="just">
              <a:buNone/>
            </a:pPr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return a + *b;</a:t>
            </a:r>
          </a:p>
          <a:p>
            <a:pPr marL="0" indent="0" algn="just">
              <a:buNone/>
            </a:pPr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pPr marL="0" indent="0" algn="just">
              <a:buNone/>
            </a:pPr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int main( ) {</a:t>
            </a:r>
          </a:p>
          <a:p>
            <a:pPr marL="0" indent="0" algn="just">
              <a:buNone/>
            </a:pPr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double a = 3.5, b = 8.5;</a:t>
            </a:r>
          </a:p>
          <a:p>
            <a:pPr marL="0" indent="0" algn="just">
              <a:buNone/>
            </a:pPr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double sum = </a:t>
            </a:r>
            <a:r>
              <a:rPr lang="en-US" sz="3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</a:t>
            </a:r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(a, &amp;b);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// sets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sum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to 12</a:t>
            </a:r>
            <a:endParaRPr lang="en-US" sz="36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521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3491</TotalTime>
  <Words>1794</Words>
  <Application>Microsoft Macintosh PowerPoint</Application>
  <PresentationFormat>Widescreen</PresentationFormat>
  <Paragraphs>205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Fasina, Opeyemi</dc:creator>
  <cp:lastModifiedBy>Fasina, Opeyemi</cp:lastModifiedBy>
  <cp:revision>1506</cp:revision>
  <dcterms:created xsi:type="dcterms:W3CDTF">2024-05-28T02:53:24Z</dcterms:created>
  <dcterms:modified xsi:type="dcterms:W3CDTF">2024-07-06T21:13:44Z</dcterms:modified>
</cp:coreProperties>
</file>