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91565"/>
  </p:normalViewPr>
  <p:slideViewPr>
    <p:cSldViewPr>
      <p:cViewPr varScale="1">
        <p:scale>
          <a:sx n="117" d="100"/>
          <a:sy n="117" d="100"/>
        </p:scale>
        <p:origin x="110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01F1A-DAF8-D14A-B8A1-936311BD506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7C533-2E6A-A24D-B5F2-ADD2E453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1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True</a:t>
            </a:r>
          </a:p>
          <a:p>
            <a:r>
              <a:rPr lang="en-US" dirty="0"/>
              <a:t>2. True</a:t>
            </a:r>
          </a:p>
          <a:p>
            <a:r>
              <a:rPr lang="en-US" dirty="0"/>
              <a:t>3. False</a:t>
            </a:r>
          </a:p>
          <a:p>
            <a:r>
              <a:rPr lang="en-US" dirty="0"/>
              <a:t>4.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7C533-2E6A-A24D-B5F2-ADD2E453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2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on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7C533-2E6A-A24D-B5F2-ADD2E453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54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on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7C533-2E6A-A24D-B5F2-ADD2E45319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11563" y="501395"/>
            <a:ext cx="5568873" cy="1653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74654" y="3448813"/>
            <a:ext cx="10758170" cy="147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19379"/>
            <a:ext cx="978154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163828"/>
            <a:ext cx="10346690" cy="372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3875" marR="5080" indent="-1781810">
              <a:lnSpc>
                <a:spcPct val="106800"/>
              </a:lnSpc>
              <a:spcBef>
                <a:spcPts val="100"/>
              </a:spcBef>
            </a:pPr>
            <a:r>
              <a:rPr sz="5000" b="0" u="none" dirty="0">
                <a:solidFill>
                  <a:srgbClr val="50164A"/>
                </a:solidFill>
                <a:latin typeface="Calibri"/>
                <a:cs typeface="Calibri"/>
              </a:rPr>
              <a:t>DISCUSSION</a:t>
            </a:r>
            <a:r>
              <a:rPr sz="5000" b="0" u="none" spc="-210" dirty="0">
                <a:solidFill>
                  <a:srgbClr val="50164A"/>
                </a:solidFill>
                <a:latin typeface="Calibri"/>
                <a:cs typeface="Calibri"/>
              </a:rPr>
              <a:t> </a:t>
            </a:r>
            <a:r>
              <a:rPr sz="5000" b="0" u="none" spc="-10" dirty="0">
                <a:solidFill>
                  <a:srgbClr val="50164A"/>
                </a:solidFill>
                <a:latin typeface="Calibri"/>
                <a:cs typeface="Calibri"/>
              </a:rPr>
              <a:t>SECTION </a:t>
            </a:r>
            <a:r>
              <a:rPr sz="5000" b="0" u="none" dirty="0">
                <a:solidFill>
                  <a:srgbClr val="50164A"/>
                </a:solidFill>
                <a:latin typeface="Calibri"/>
                <a:cs typeface="Calibri"/>
              </a:rPr>
              <a:t>WEEK</a:t>
            </a:r>
            <a:r>
              <a:rPr sz="5000" b="0" u="none" spc="-50" dirty="0">
                <a:solidFill>
                  <a:srgbClr val="50164A"/>
                </a:solidFill>
                <a:latin typeface="Calibri"/>
                <a:cs typeface="Calibri"/>
              </a:rPr>
              <a:t> 2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322070" marR="5080" indent="-1310005">
              <a:lnSpc>
                <a:spcPts val="5400"/>
              </a:lnSpc>
              <a:spcBef>
                <a:spcPts val="780"/>
              </a:spcBef>
            </a:pPr>
            <a:r>
              <a:rPr sz="5000" dirty="0">
                <a:solidFill>
                  <a:srgbClr val="50164A"/>
                </a:solidFill>
              </a:rPr>
              <a:t>EXPRESSIONS,</a:t>
            </a:r>
            <a:r>
              <a:rPr sz="5000" spc="-204" dirty="0">
                <a:solidFill>
                  <a:srgbClr val="50164A"/>
                </a:solidFill>
              </a:rPr>
              <a:t> </a:t>
            </a:r>
            <a:r>
              <a:rPr sz="5000" dirty="0">
                <a:solidFill>
                  <a:srgbClr val="50164A"/>
                </a:solidFill>
              </a:rPr>
              <a:t>CONDITIONALS,</a:t>
            </a:r>
            <a:r>
              <a:rPr sz="5000" spc="-204" dirty="0">
                <a:solidFill>
                  <a:srgbClr val="50164A"/>
                </a:solidFill>
              </a:rPr>
              <a:t> </a:t>
            </a:r>
            <a:r>
              <a:rPr sz="5000" dirty="0">
                <a:solidFill>
                  <a:srgbClr val="50164A"/>
                </a:solidFill>
              </a:rPr>
              <a:t>LOOPS,</a:t>
            </a:r>
            <a:r>
              <a:rPr sz="5000" spc="-204" dirty="0">
                <a:solidFill>
                  <a:srgbClr val="50164A"/>
                </a:solidFill>
              </a:rPr>
              <a:t> </a:t>
            </a:r>
            <a:r>
              <a:rPr sz="5000" spc="-50" dirty="0">
                <a:solidFill>
                  <a:srgbClr val="50164A"/>
                </a:solidFill>
              </a:rPr>
              <a:t>&amp; </a:t>
            </a:r>
            <a:r>
              <a:rPr sz="5000" dirty="0">
                <a:solidFill>
                  <a:srgbClr val="50164A"/>
                </a:solidFill>
              </a:rPr>
              <a:t>C++</a:t>
            </a:r>
            <a:r>
              <a:rPr sz="5000" spc="-95" dirty="0">
                <a:solidFill>
                  <a:srgbClr val="50164A"/>
                </a:solidFill>
              </a:rPr>
              <a:t> </a:t>
            </a:r>
            <a:r>
              <a:rPr sz="5000" dirty="0">
                <a:solidFill>
                  <a:srgbClr val="50164A"/>
                </a:solidFill>
              </a:rPr>
              <a:t>PROGRAM</a:t>
            </a:r>
            <a:r>
              <a:rPr sz="5000" spc="-90" dirty="0">
                <a:solidFill>
                  <a:srgbClr val="50164A"/>
                </a:solidFill>
              </a:rPr>
              <a:t> </a:t>
            </a:r>
            <a:r>
              <a:rPr sz="5000" spc="-10" dirty="0">
                <a:solidFill>
                  <a:srgbClr val="50164A"/>
                </a:solidFill>
              </a:rPr>
              <a:t>STRUCTURE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9584" y="136639"/>
            <a:ext cx="5362460" cy="38421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4863" y="4253484"/>
            <a:ext cx="10215245" cy="152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alibri"/>
                <a:cs typeface="Calibri"/>
              </a:rPr>
              <a:t>Examples: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34800"/>
              </a:lnSpc>
              <a:spcBef>
                <a:spcPts val="1210"/>
              </a:spcBef>
            </a:pP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bool</a:t>
            </a:r>
            <a:r>
              <a:rPr sz="23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myExpression</a:t>
            </a:r>
            <a:r>
              <a:rPr sz="2300" b="1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300" b="1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(x</a:t>
            </a:r>
            <a:r>
              <a:rPr sz="23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&gt;=</a:t>
            </a:r>
            <a:r>
              <a:rPr sz="23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spc="-10" dirty="0">
                <a:solidFill>
                  <a:srgbClr val="FF0000"/>
                </a:solidFill>
                <a:latin typeface="Calibri"/>
                <a:cs typeface="Calibri"/>
              </a:rPr>
              <a:t>minVal</a:t>
            </a:r>
            <a:r>
              <a:rPr sz="23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&amp;&amp;</a:t>
            </a:r>
            <a:r>
              <a:rPr sz="2300" b="1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3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&lt;=</a:t>
            </a:r>
            <a:r>
              <a:rPr sz="2300" b="1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spc="-10" dirty="0">
                <a:solidFill>
                  <a:srgbClr val="FF0000"/>
                </a:solidFill>
                <a:latin typeface="Calibri"/>
                <a:cs typeface="Calibri"/>
              </a:rPr>
              <a:t>maxVal</a:t>
            </a:r>
            <a:r>
              <a:rPr sz="23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&amp;&amp;</a:t>
            </a:r>
            <a:r>
              <a:rPr sz="23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3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&gt;=</a:t>
            </a:r>
            <a:r>
              <a:rPr sz="2300" b="1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spc="-10" dirty="0">
                <a:solidFill>
                  <a:srgbClr val="FF0000"/>
                </a:solidFill>
                <a:latin typeface="Calibri"/>
                <a:cs typeface="Calibri"/>
              </a:rPr>
              <a:t>minVal</a:t>
            </a:r>
            <a:r>
              <a:rPr sz="23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&amp;&amp;</a:t>
            </a:r>
            <a:r>
              <a:rPr sz="23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3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&lt;=</a:t>
            </a:r>
            <a:r>
              <a:rPr sz="2300" b="1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spc="-10" dirty="0">
                <a:solidFill>
                  <a:srgbClr val="FF0000"/>
                </a:solidFill>
                <a:latin typeface="Calibri"/>
                <a:cs typeface="Calibri"/>
              </a:rPr>
              <a:t>maxVal);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bool</a:t>
            </a:r>
            <a:r>
              <a:rPr sz="23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myExpression</a:t>
            </a:r>
            <a:r>
              <a:rPr sz="23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3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(x</a:t>
            </a:r>
            <a:r>
              <a:rPr sz="23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23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3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&amp;&amp;</a:t>
            </a:r>
            <a:r>
              <a:rPr sz="23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3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3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10)</a:t>
            </a:r>
            <a:r>
              <a:rPr sz="23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||</a:t>
            </a:r>
            <a:r>
              <a:rPr sz="23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(z</a:t>
            </a:r>
            <a:r>
              <a:rPr sz="23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==</a:t>
            </a:r>
            <a:r>
              <a:rPr sz="23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3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&amp;&amp;</a:t>
            </a:r>
            <a:r>
              <a:rPr sz="23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3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Calibri"/>
                <a:cs typeface="Calibri"/>
              </a:rPr>
              <a:t>!=</a:t>
            </a:r>
            <a:r>
              <a:rPr sz="23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b="1" i="1" spc="-25" dirty="0">
                <a:solidFill>
                  <a:srgbClr val="FF0000"/>
                </a:solidFill>
                <a:latin typeface="Calibri"/>
                <a:cs typeface="Calibri"/>
              </a:rPr>
              <a:t>0);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106172"/>
            <a:ext cx="5185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225" dirty="0"/>
              <a:t>Exercise</a:t>
            </a:r>
            <a:r>
              <a:rPr sz="4000" u="none" spc="-90" dirty="0"/>
              <a:t> </a:t>
            </a:r>
            <a:r>
              <a:rPr sz="4000" u="none" spc="100" dirty="0"/>
              <a:t>1</a:t>
            </a:r>
            <a:r>
              <a:rPr sz="4000" u="none" spc="-85" dirty="0"/>
              <a:t> </a:t>
            </a:r>
            <a:r>
              <a:rPr sz="4000" u="none" dirty="0"/>
              <a:t>(5</a:t>
            </a:r>
            <a:r>
              <a:rPr sz="4000" u="none" spc="-80" dirty="0"/>
              <a:t> </a:t>
            </a:r>
            <a:r>
              <a:rPr sz="4000" u="none" spc="135" dirty="0"/>
              <a:t>minutes):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527304"/>
            <a:ext cx="12024995" cy="595693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 marR="236854">
              <a:lnSpc>
                <a:spcPct val="78900"/>
              </a:lnSpc>
              <a:spcBef>
                <a:spcPts val="985"/>
              </a:spcBef>
            </a:pPr>
            <a:r>
              <a:rPr sz="3500" spc="150" dirty="0">
                <a:latin typeface="Calibri"/>
                <a:cs typeface="Calibri"/>
              </a:rPr>
              <a:t>Consider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spc="180" dirty="0">
                <a:latin typeface="Calibri"/>
                <a:cs typeface="Calibri"/>
              </a:rPr>
              <a:t>a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spc="135" dirty="0">
                <a:latin typeface="Calibri"/>
                <a:cs typeface="Calibri"/>
              </a:rPr>
              <a:t>scenario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where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spc="180" dirty="0">
                <a:latin typeface="Calibri"/>
                <a:cs typeface="Calibri"/>
              </a:rPr>
              <a:t>a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spc="130" dirty="0">
                <a:latin typeface="Calibri"/>
                <a:cs typeface="Calibri"/>
              </a:rPr>
              <a:t>company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spc="50" dirty="0">
                <a:latin typeface="Calibri"/>
                <a:cs typeface="Calibri"/>
              </a:rPr>
              <a:t>offers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spc="145" dirty="0">
                <a:latin typeface="Calibri"/>
                <a:cs typeface="Calibri"/>
              </a:rPr>
              <a:t>discounts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spc="150" dirty="0">
                <a:latin typeface="Calibri"/>
                <a:cs typeface="Calibri"/>
              </a:rPr>
              <a:t>based </a:t>
            </a:r>
            <a:r>
              <a:rPr sz="3500" spc="75" dirty="0">
                <a:latin typeface="Calibri"/>
                <a:cs typeface="Calibri"/>
              </a:rPr>
              <a:t>on</a:t>
            </a:r>
            <a:r>
              <a:rPr sz="3500" spc="9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10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following</a:t>
            </a:r>
            <a:r>
              <a:rPr sz="3500" spc="110" dirty="0">
                <a:latin typeface="Calibri"/>
                <a:cs typeface="Calibri"/>
              </a:rPr>
              <a:t> </a:t>
            </a:r>
            <a:r>
              <a:rPr sz="3500" spc="50" dirty="0">
                <a:latin typeface="Calibri"/>
                <a:cs typeface="Calibri"/>
              </a:rPr>
              <a:t>criteria:</a:t>
            </a:r>
            <a:endParaRPr sz="3500" dirty="0">
              <a:latin typeface="Calibri"/>
              <a:cs typeface="Calibri"/>
            </a:endParaRPr>
          </a:p>
          <a:p>
            <a:pPr marL="755650" marR="1158240" indent="-742950">
              <a:lnSpc>
                <a:spcPct val="78900"/>
              </a:lnSpc>
              <a:spcBef>
                <a:spcPts val="1080"/>
              </a:spcBef>
              <a:buAutoNum type="arabicPeriod"/>
              <a:tabLst>
                <a:tab pos="755650" algn="l"/>
              </a:tabLst>
            </a:pPr>
            <a:r>
              <a:rPr sz="3500" dirty="0">
                <a:latin typeface="Calibri"/>
                <a:cs typeface="Calibri"/>
              </a:rPr>
              <a:t>If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spc="140" dirty="0">
                <a:latin typeface="Calibri"/>
                <a:cs typeface="Calibri"/>
              </a:rPr>
              <a:t>purchase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spc="90" dirty="0">
                <a:latin typeface="Calibri"/>
                <a:cs typeface="Calibri"/>
              </a:rPr>
              <a:t>amount</a:t>
            </a:r>
            <a:r>
              <a:rPr sz="3500" spc="-30" dirty="0">
                <a:latin typeface="Calibri"/>
                <a:cs typeface="Calibri"/>
              </a:rPr>
              <a:t> </a:t>
            </a:r>
            <a:r>
              <a:rPr sz="3500" spc="170" dirty="0">
                <a:latin typeface="Calibri"/>
                <a:cs typeface="Calibri"/>
              </a:rPr>
              <a:t>is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greater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spc="80" dirty="0">
                <a:latin typeface="Calibri"/>
                <a:cs typeface="Calibri"/>
              </a:rPr>
              <a:t>than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spc="90" dirty="0">
                <a:latin typeface="Calibri"/>
                <a:cs typeface="Calibri"/>
              </a:rPr>
              <a:t>$100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spc="125" dirty="0">
                <a:latin typeface="Calibri"/>
                <a:cs typeface="Calibri"/>
              </a:rPr>
              <a:t>and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spc="-25" dirty="0">
                <a:latin typeface="Calibri"/>
                <a:cs typeface="Calibri"/>
              </a:rPr>
              <a:t>the </a:t>
            </a:r>
            <a:r>
              <a:rPr sz="3500" spc="120" dirty="0">
                <a:latin typeface="Calibri"/>
                <a:cs typeface="Calibri"/>
              </a:rPr>
              <a:t>customer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170" dirty="0">
                <a:latin typeface="Calibri"/>
                <a:cs typeface="Calibri"/>
              </a:rPr>
              <a:t>is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50" dirty="0">
                <a:latin typeface="Calibri"/>
                <a:cs typeface="Calibri"/>
              </a:rPr>
              <a:t>at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spc="125" dirty="0">
                <a:latin typeface="Calibri"/>
                <a:cs typeface="Calibri"/>
              </a:rPr>
              <a:t>least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90" dirty="0">
                <a:latin typeface="Calibri"/>
                <a:cs typeface="Calibri"/>
              </a:rPr>
              <a:t>50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90" dirty="0">
                <a:latin typeface="Calibri"/>
                <a:cs typeface="Calibri"/>
              </a:rPr>
              <a:t>years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100" dirty="0">
                <a:latin typeface="Calibri"/>
                <a:cs typeface="Calibri"/>
              </a:rPr>
              <a:t>old,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they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get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180" dirty="0">
                <a:latin typeface="Calibri"/>
                <a:cs typeface="Calibri"/>
              </a:rPr>
              <a:t>a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114" dirty="0">
                <a:latin typeface="Calibri"/>
                <a:cs typeface="Calibri"/>
              </a:rPr>
              <a:t>discount.</a:t>
            </a:r>
            <a:endParaRPr sz="3500" dirty="0">
              <a:latin typeface="Calibri"/>
              <a:cs typeface="Calibri"/>
            </a:endParaRPr>
          </a:p>
          <a:p>
            <a:pPr marL="755650" marR="153035" indent="-742950">
              <a:lnSpc>
                <a:spcPct val="79700"/>
              </a:lnSpc>
              <a:spcBef>
                <a:spcPts val="1040"/>
              </a:spcBef>
              <a:buAutoNum type="arabicPeriod"/>
              <a:tabLst>
                <a:tab pos="755650" algn="l"/>
              </a:tabLst>
            </a:pPr>
            <a:r>
              <a:rPr sz="3500" dirty="0">
                <a:latin typeface="Calibri"/>
                <a:cs typeface="Calibri"/>
              </a:rPr>
              <a:t>If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spc="140" dirty="0">
                <a:latin typeface="Calibri"/>
                <a:cs typeface="Calibri"/>
              </a:rPr>
              <a:t>purchase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90" dirty="0">
                <a:latin typeface="Calibri"/>
                <a:cs typeface="Calibri"/>
              </a:rPr>
              <a:t>amount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spc="170" dirty="0">
                <a:latin typeface="Calibri"/>
                <a:cs typeface="Calibri"/>
              </a:rPr>
              <a:t>is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60" dirty="0">
                <a:latin typeface="Calibri"/>
                <a:cs typeface="Calibri"/>
              </a:rPr>
              <a:t>between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90" dirty="0">
                <a:latin typeface="Calibri"/>
                <a:cs typeface="Calibri"/>
              </a:rPr>
              <a:t>$50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125" dirty="0">
                <a:latin typeface="Calibri"/>
                <a:cs typeface="Calibri"/>
              </a:rPr>
              <a:t>and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70" dirty="0">
                <a:latin typeface="Calibri"/>
                <a:cs typeface="Calibri"/>
              </a:rPr>
              <a:t>$100 </a:t>
            </a:r>
            <a:r>
              <a:rPr sz="3500" spc="90" dirty="0">
                <a:latin typeface="Calibri"/>
                <a:cs typeface="Calibri"/>
              </a:rPr>
              <a:t>(inclusive)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spc="125" dirty="0">
                <a:latin typeface="Calibri"/>
                <a:cs typeface="Calibri"/>
              </a:rPr>
              <a:t>and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120" dirty="0">
                <a:latin typeface="Calibri"/>
                <a:cs typeface="Calibri"/>
              </a:rPr>
              <a:t>customer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170" dirty="0">
                <a:latin typeface="Calibri"/>
                <a:cs typeface="Calibri"/>
              </a:rPr>
              <a:t>is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spc="210" dirty="0">
                <a:latin typeface="Calibri"/>
                <a:cs typeface="Calibri"/>
              </a:rPr>
              <a:t>less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spc="80" dirty="0">
                <a:latin typeface="Calibri"/>
                <a:cs typeface="Calibri"/>
              </a:rPr>
              <a:t>than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spc="90" dirty="0">
                <a:latin typeface="Calibri"/>
                <a:cs typeface="Calibri"/>
              </a:rPr>
              <a:t>50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90" dirty="0">
                <a:latin typeface="Calibri"/>
                <a:cs typeface="Calibri"/>
              </a:rPr>
              <a:t>years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100" dirty="0">
                <a:latin typeface="Calibri"/>
                <a:cs typeface="Calibri"/>
              </a:rPr>
              <a:t>old,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spc="-20" dirty="0">
                <a:latin typeface="Calibri"/>
                <a:cs typeface="Calibri"/>
              </a:rPr>
              <a:t>they </a:t>
            </a:r>
            <a:r>
              <a:rPr sz="3500" dirty="0">
                <a:latin typeface="Calibri"/>
                <a:cs typeface="Calibri"/>
              </a:rPr>
              <a:t>get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spc="180" dirty="0">
                <a:latin typeface="Calibri"/>
                <a:cs typeface="Calibri"/>
              </a:rPr>
              <a:t>a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spc="114" dirty="0">
                <a:latin typeface="Calibri"/>
                <a:cs typeface="Calibri"/>
              </a:rPr>
              <a:t>discount.</a:t>
            </a:r>
            <a:endParaRPr sz="3500" dirty="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1035"/>
              </a:spcBef>
            </a:pPr>
            <a:r>
              <a:rPr sz="3500" dirty="0">
                <a:latin typeface="Calibri"/>
                <a:cs typeface="Calibri"/>
              </a:rPr>
              <a:t>Write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180" dirty="0">
                <a:latin typeface="Calibri"/>
                <a:cs typeface="Calibri"/>
              </a:rPr>
              <a:t>a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114" dirty="0">
                <a:latin typeface="Calibri"/>
                <a:cs typeface="Calibri"/>
              </a:rPr>
              <a:t>Boolean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spc="100" dirty="0">
                <a:latin typeface="Calibri"/>
                <a:cs typeface="Calibri"/>
              </a:rPr>
              <a:t>expression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that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110" dirty="0">
                <a:latin typeface="Calibri"/>
                <a:cs typeface="Calibri"/>
              </a:rPr>
              <a:t>evaluates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to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b="1" spc="90" dirty="0">
                <a:latin typeface="Calibri"/>
                <a:cs typeface="Calibri"/>
              </a:rPr>
              <a:t>true</a:t>
            </a:r>
            <a:r>
              <a:rPr sz="3500" b="1" spc="-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if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spc="180" dirty="0">
                <a:latin typeface="Calibri"/>
                <a:cs typeface="Calibri"/>
              </a:rPr>
              <a:t>a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110" dirty="0">
                <a:latin typeface="Calibri"/>
                <a:cs typeface="Calibri"/>
              </a:rPr>
              <a:t>customer </a:t>
            </a:r>
            <a:r>
              <a:rPr sz="3500" spc="170" dirty="0">
                <a:latin typeface="Calibri"/>
                <a:cs typeface="Calibri"/>
              </a:rPr>
              <a:t>is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spc="75" dirty="0">
                <a:latin typeface="Calibri"/>
                <a:cs typeface="Calibri"/>
              </a:rPr>
              <a:t>eligible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for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spc="125" dirty="0">
                <a:latin typeface="Calibri"/>
                <a:cs typeface="Calibri"/>
              </a:rPr>
              <a:t>discount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spc="160" dirty="0">
                <a:latin typeface="Calibri"/>
                <a:cs typeface="Calibri"/>
              </a:rPr>
              <a:t>based</a:t>
            </a:r>
            <a:r>
              <a:rPr sz="3500" spc="-30" dirty="0">
                <a:latin typeface="Calibri"/>
                <a:cs typeface="Calibri"/>
              </a:rPr>
              <a:t> </a:t>
            </a:r>
            <a:r>
              <a:rPr sz="3500" spc="75" dirty="0">
                <a:latin typeface="Calibri"/>
                <a:cs typeface="Calibri"/>
              </a:rPr>
              <a:t>on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given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spc="60" dirty="0">
                <a:latin typeface="Calibri"/>
                <a:cs typeface="Calibri"/>
              </a:rPr>
              <a:t>criteria;</a:t>
            </a:r>
            <a:r>
              <a:rPr sz="3500" spc="-30" dirty="0">
                <a:latin typeface="Calibri"/>
                <a:cs typeface="Calibri"/>
              </a:rPr>
              <a:t> </a:t>
            </a:r>
            <a:r>
              <a:rPr sz="3500" spc="100" dirty="0">
                <a:latin typeface="Calibri"/>
                <a:cs typeface="Calibri"/>
              </a:rPr>
              <a:t>and </a:t>
            </a:r>
            <a:r>
              <a:rPr sz="3500" spc="110" dirty="0">
                <a:latin typeface="Calibri"/>
                <a:cs typeface="Calibri"/>
              </a:rPr>
              <a:t>evaluates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to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b="1" spc="180" dirty="0">
                <a:latin typeface="Calibri"/>
                <a:cs typeface="Calibri"/>
              </a:rPr>
              <a:t>false</a:t>
            </a:r>
            <a:r>
              <a:rPr sz="3500" b="1" spc="-60" dirty="0">
                <a:latin typeface="Calibri"/>
                <a:cs typeface="Calibri"/>
              </a:rPr>
              <a:t> </a:t>
            </a:r>
            <a:r>
              <a:rPr sz="3500" spc="55" dirty="0">
                <a:latin typeface="Calibri"/>
                <a:cs typeface="Calibri"/>
              </a:rPr>
              <a:t>otherwise.</a:t>
            </a:r>
            <a:endParaRPr sz="3500" dirty="0">
              <a:latin typeface="Calibri"/>
              <a:cs typeface="Calibri"/>
            </a:endParaRPr>
          </a:p>
          <a:p>
            <a:pPr marL="12700" marR="1027430">
              <a:lnSpc>
                <a:spcPct val="100000"/>
              </a:lnSpc>
              <a:spcBef>
                <a:spcPts val="885"/>
              </a:spcBef>
            </a:pPr>
            <a:r>
              <a:rPr sz="3500" b="1" spc="-40" dirty="0">
                <a:latin typeface="Calibri"/>
                <a:cs typeface="Calibri"/>
              </a:rPr>
              <a:t>***</a:t>
            </a:r>
            <a:r>
              <a:rPr lang="en-US" sz="3500" spc="-40" dirty="0">
                <a:latin typeface="Calibri"/>
                <a:cs typeface="Calibri"/>
              </a:rPr>
              <a:t>y</a:t>
            </a:r>
            <a:r>
              <a:rPr sz="3500" spc="-40" dirty="0">
                <a:latin typeface="Calibri"/>
                <a:cs typeface="Calibri"/>
              </a:rPr>
              <a:t>ou</a:t>
            </a:r>
            <a:r>
              <a:rPr sz="3500" spc="-85" dirty="0">
                <a:latin typeface="Calibri"/>
                <a:cs typeface="Calibri"/>
              </a:rPr>
              <a:t> </a:t>
            </a:r>
            <a:r>
              <a:rPr lang="en-US" sz="3500" spc="200" dirty="0">
                <a:latin typeface="Calibri"/>
                <a:cs typeface="Calibri"/>
              </a:rPr>
              <a:t>may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spc="170" dirty="0">
                <a:latin typeface="Calibri"/>
                <a:cs typeface="Calibri"/>
              </a:rPr>
              <a:t>use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two</a:t>
            </a:r>
            <a:r>
              <a:rPr sz="3500" spc="-85" dirty="0">
                <a:latin typeface="Calibri"/>
                <a:cs typeface="Calibri"/>
              </a:rPr>
              <a:t> </a:t>
            </a:r>
            <a:r>
              <a:rPr sz="3500" spc="105" dirty="0">
                <a:latin typeface="Calibri"/>
                <a:cs typeface="Calibri"/>
              </a:rPr>
              <a:t>variables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of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your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spc="125" dirty="0">
                <a:latin typeface="Calibri"/>
                <a:cs typeface="Calibri"/>
              </a:rPr>
              <a:t>choosing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for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i="1" spc="95" dirty="0">
                <a:latin typeface="Calibri"/>
                <a:cs typeface="Calibri"/>
              </a:rPr>
              <a:t>age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spc="100" dirty="0">
                <a:latin typeface="Calibri"/>
                <a:cs typeface="Calibri"/>
              </a:rPr>
              <a:t>and </a:t>
            </a:r>
            <a:r>
              <a:rPr sz="3500" i="1" spc="140" dirty="0">
                <a:latin typeface="Calibri"/>
                <a:cs typeface="Calibri"/>
              </a:rPr>
              <a:t>purchase</a:t>
            </a:r>
            <a:r>
              <a:rPr sz="3500" i="1" spc="-80" dirty="0">
                <a:latin typeface="Calibri"/>
                <a:cs typeface="Calibri"/>
              </a:rPr>
              <a:t> </a:t>
            </a:r>
            <a:r>
              <a:rPr sz="3500" i="1" spc="85" dirty="0">
                <a:latin typeface="Calibri"/>
                <a:cs typeface="Calibri"/>
              </a:rPr>
              <a:t>amount.</a:t>
            </a:r>
            <a:endParaRPr sz="3500" i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29997"/>
            <a:ext cx="21672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155" dirty="0"/>
              <a:t>Answer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91439" y="2433320"/>
            <a:ext cx="11965940" cy="393700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0"/>
              </a:lnSpc>
            </a:pPr>
            <a:r>
              <a:rPr sz="2500" dirty="0">
                <a:solidFill>
                  <a:srgbClr val="569CD6"/>
                </a:solidFill>
                <a:latin typeface="Calibri"/>
                <a:cs typeface="Calibri"/>
              </a:rPr>
              <a:t>bool</a:t>
            </a:r>
            <a:r>
              <a:rPr sz="2500" spc="-35" dirty="0">
                <a:solidFill>
                  <a:srgbClr val="569CD6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9CDCFE"/>
                </a:solidFill>
                <a:latin typeface="Calibri"/>
                <a:cs typeface="Calibri"/>
              </a:rPr>
              <a:t>discountEligible</a:t>
            </a:r>
            <a:r>
              <a:rPr sz="2500" spc="-25" dirty="0">
                <a:solidFill>
                  <a:srgbClr val="9CDCFE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D4D4D4"/>
                </a:solidFill>
                <a:latin typeface="Calibri"/>
                <a:cs typeface="Calibri"/>
              </a:rPr>
              <a:t>=</a:t>
            </a:r>
            <a:r>
              <a:rPr sz="2500" spc="-30" dirty="0">
                <a:solidFill>
                  <a:srgbClr val="D4D4D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CCCCCC"/>
                </a:solidFill>
                <a:latin typeface="Calibri"/>
                <a:cs typeface="Calibri"/>
              </a:rPr>
              <a:t>(</a:t>
            </a:r>
            <a:r>
              <a:rPr sz="2500" dirty="0">
                <a:solidFill>
                  <a:srgbClr val="9CDCFE"/>
                </a:solidFill>
                <a:latin typeface="Calibri"/>
                <a:cs typeface="Calibri"/>
              </a:rPr>
              <a:t>amt</a:t>
            </a:r>
            <a:r>
              <a:rPr sz="2500" spc="-30" dirty="0">
                <a:solidFill>
                  <a:srgbClr val="9CDCFE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D4D4D4"/>
                </a:solidFill>
                <a:latin typeface="Calibri"/>
                <a:cs typeface="Calibri"/>
              </a:rPr>
              <a:t>&gt;</a:t>
            </a:r>
            <a:r>
              <a:rPr sz="2500" spc="-25" dirty="0">
                <a:solidFill>
                  <a:srgbClr val="D4D4D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B5CEA8"/>
                </a:solidFill>
                <a:latin typeface="Calibri"/>
                <a:cs typeface="Calibri"/>
              </a:rPr>
              <a:t>100</a:t>
            </a:r>
            <a:r>
              <a:rPr sz="2500" spc="-40" dirty="0">
                <a:solidFill>
                  <a:srgbClr val="B5CEA8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D4D4D4"/>
                </a:solidFill>
                <a:latin typeface="Calibri"/>
                <a:cs typeface="Calibri"/>
              </a:rPr>
              <a:t>&amp;&amp;</a:t>
            </a:r>
            <a:r>
              <a:rPr sz="2500" spc="-35" dirty="0">
                <a:solidFill>
                  <a:srgbClr val="D4D4D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9CDCFE"/>
                </a:solidFill>
                <a:latin typeface="Calibri"/>
                <a:cs typeface="Calibri"/>
              </a:rPr>
              <a:t>age</a:t>
            </a:r>
            <a:r>
              <a:rPr sz="2500" spc="-25" dirty="0">
                <a:solidFill>
                  <a:srgbClr val="9CDCFE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D4D4D4"/>
                </a:solidFill>
                <a:latin typeface="Calibri"/>
                <a:cs typeface="Calibri"/>
              </a:rPr>
              <a:t>&gt;=</a:t>
            </a:r>
            <a:r>
              <a:rPr sz="2500" spc="-30" dirty="0">
                <a:solidFill>
                  <a:srgbClr val="D4D4D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B5CEA8"/>
                </a:solidFill>
                <a:latin typeface="Calibri"/>
                <a:cs typeface="Calibri"/>
              </a:rPr>
              <a:t>50</a:t>
            </a:r>
            <a:r>
              <a:rPr sz="2500" dirty="0">
                <a:solidFill>
                  <a:srgbClr val="CCCCCC"/>
                </a:solidFill>
                <a:latin typeface="Calibri"/>
                <a:cs typeface="Calibri"/>
              </a:rPr>
              <a:t>)</a:t>
            </a:r>
            <a:r>
              <a:rPr sz="2500" spc="-25" dirty="0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D4D4D4"/>
                </a:solidFill>
                <a:latin typeface="Calibri"/>
                <a:cs typeface="Calibri"/>
              </a:rPr>
              <a:t>||</a:t>
            </a:r>
            <a:r>
              <a:rPr sz="2500" spc="-35" dirty="0">
                <a:solidFill>
                  <a:srgbClr val="D4D4D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CCCCCC"/>
                </a:solidFill>
                <a:latin typeface="Calibri"/>
                <a:cs typeface="Calibri"/>
              </a:rPr>
              <a:t>(</a:t>
            </a:r>
            <a:r>
              <a:rPr sz="2500" dirty="0">
                <a:solidFill>
                  <a:srgbClr val="9CDCFE"/>
                </a:solidFill>
                <a:latin typeface="Calibri"/>
                <a:cs typeface="Calibri"/>
              </a:rPr>
              <a:t>amt</a:t>
            </a:r>
            <a:r>
              <a:rPr sz="2500" spc="-30" dirty="0">
                <a:solidFill>
                  <a:srgbClr val="9CDCFE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D4D4D4"/>
                </a:solidFill>
                <a:latin typeface="Calibri"/>
                <a:cs typeface="Calibri"/>
              </a:rPr>
              <a:t>&gt;=</a:t>
            </a:r>
            <a:r>
              <a:rPr sz="2500" spc="-25" dirty="0">
                <a:solidFill>
                  <a:srgbClr val="D4D4D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B5CEA8"/>
                </a:solidFill>
                <a:latin typeface="Calibri"/>
                <a:cs typeface="Calibri"/>
              </a:rPr>
              <a:t>50</a:t>
            </a:r>
            <a:r>
              <a:rPr sz="2500" spc="-40" dirty="0">
                <a:solidFill>
                  <a:srgbClr val="B5CEA8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D4D4D4"/>
                </a:solidFill>
                <a:latin typeface="Calibri"/>
                <a:cs typeface="Calibri"/>
              </a:rPr>
              <a:t>&amp;&amp;</a:t>
            </a:r>
            <a:r>
              <a:rPr sz="2500" spc="-35" dirty="0">
                <a:solidFill>
                  <a:srgbClr val="D4D4D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9CDCFE"/>
                </a:solidFill>
                <a:latin typeface="Calibri"/>
                <a:cs typeface="Calibri"/>
              </a:rPr>
              <a:t>amt</a:t>
            </a:r>
            <a:r>
              <a:rPr sz="2500" spc="-30" dirty="0">
                <a:solidFill>
                  <a:srgbClr val="9CDCFE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D4D4D4"/>
                </a:solidFill>
                <a:latin typeface="Calibri"/>
                <a:cs typeface="Calibri"/>
              </a:rPr>
              <a:t>&lt;=</a:t>
            </a:r>
            <a:r>
              <a:rPr sz="2500" spc="-30" dirty="0">
                <a:solidFill>
                  <a:srgbClr val="D4D4D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B5CEA8"/>
                </a:solidFill>
                <a:latin typeface="Calibri"/>
                <a:cs typeface="Calibri"/>
              </a:rPr>
              <a:t>100</a:t>
            </a:r>
            <a:r>
              <a:rPr sz="2500" spc="-35" dirty="0">
                <a:solidFill>
                  <a:srgbClr val="B5CEA8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D4D4D4"/>
                </a:solidFill>
                <a:latin typeface="Calibri"/>
                <a:cs typeface="Calibri"/>
              </a:rPr>
              <a:t>&amp;&amp;</a:t>
            </a:r>
            <a:r>
              <a:rPr sz="2500" spc="-35" dirty="0">
                <a:solidFill>
                  <a:srgbClr val="D4D4D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9CDCFE"/>
                </a:solidFill>
                <a:latin typeface="Calibri"/>
                <a:cs typeface="Calibri"/>
              </a:rPr>
              <a:t>age</a:t>
            </a:r>
            <a:r>
              <a:rPr sz="2500" spc="-30" dirty="0">
                <a:solidFill>
                  <a:srgbClr val="9CDCFE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D4D4D4"/>
                </a:solidFill>
                <a:latin typeface="Calibri"/>
                <a:cs typeface="Calibri"/>
              </a:rPr>
              <a:t>&lt;</a:t>
            </a:r>
            <a:r>
              <a:rPr sz="2500" spc="-25" dirty="0">
                <a:solidFill>
                  <a:srgbClr val="D4D4D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B5CEA8"/>
                </a:solidFill>
                <a:latin typeface="Calibri"/>
                <a:cs typeface="Calibri"/>
              </a:rPr>
              <a:t>50</a:t>
            </a:r>
            <a:r>
              <a:rPr sz="2500" spc="-20" dirty="0">
                <a:solidFill>
                  <a:srgbClr val="CCCCCC"/>
                </a:solidFill>
                <a:latin typeface="Calibri"/>
                <a:cs typeface="Calibri"/>
              </a:rPr>
              <a:t>);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358" y="0"/>
            <a:ext cx="975899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77724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113" y="441883"/>
              <a:ext cx="7700886" cy="6416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145795"/>
            <a:ext cx="11592560" cy="61614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4000" b="1" spc="225" dirty="0">
                <a:latin typeface="Calibri"/>
                <a:cs typeface="Calibri"/>
              </a:rPr>
              <a:t>Exercise</a:t>
            </a:r>
            <a:r>
              <a:rPr sz="4000" b="1" spc="-55" dirty="0">
                <a:latin typeface="Calibri"/>
                <a:cs typeface="Calibri"/>
              </a:rPr>
              <a:t> </a:t>
            </a:r>
            <a:r>
              <a:rPr sz="4000" b="1" spc="100" dirty="0">
                <a:latin typeface="Calibri"/>
                <a:cs typeface="Calibri"/>
              </a:rPr>
              <a:t>2</a:t>
            </a:r>
            <a:r>
              <a:rPr sz="4000" b="1" spc="-5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(10</a:t>
            </a:r>
            <a:r>
              <a:rPr sz="4000" b="1" spc="-50" dirty="0">
                <a:latin typeface="Calibri"/>
                <a:cs typeface="Calibri"/>
              </a:rPr>
              <a:t> </a:t>
            </a:r>
            <a:r>
              <a:rPr sz="4000" b="1" spc="135" dirty="0">
                <a:latin typeface="Calibri"/>
                <a:cs typeface="Calibri"/>
              </a:rPr>
              <a:t>minutes):</a:t>
            </a:r>
            <a:endParaRPr sz="4000" dirty="0">
              <a:latin typeface="Calibri"/>
              <a:cs typeface="Calibri"/>
            </a:endParaRPr>
          </a:p>
          <a:p>
            <a:pPr marL="12700" marR="5080" indent="517525">
              <a:lnSpc>
                <a:spcPts val="4300"/>
              </a:lnSpc>
              <a:spcBef>
                <a:spcPts val="1160"/>
              </a:spcBef>
              <a:buAutoNum type="arabicPeriod"/>
              <a:tabLst>
                <a:tab pos="530225" algn="l"/>
              </a:tabLst>
            </a:pPr>
            <a:r>
              <a:rPr sz="4000" spc="105" dirty="0">
                <a:latin typeface="Calibri"/>
                <a:cs typeface="Calibri"/>
              </a:rPr>
              <a:t>Convert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50" dirty="0">
                <a:latin typeface="Calibri"/>
                <a:cs typeface="Calibri"/>
              </a:rPr>
              <a:t>the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i="1" spc="135" dirty="0">
                <a:latin typeface="Calibri"/>
                <a:cs typeface="Calibri"/>
              </a:rPr>
              <a:t>switch</a:t>
            </a:r>
            <a:r>
              <a:rPr sz="4000" i="1" spc="-90" dirty="0">
                <a:latin typeface="Calibri"/>
                <a:cs typeface="Calibri"/>
              </a:rPr>
              <a:t> </a:t>
            </a:r>
            <a:r>
              <a:rPr sz="4000" spc="90" dirty="0">
                <a:latin typeface="Calibri"/>
                <a:cs typeface="Calibri"/>
              </a:rPr>
              <a:t>statement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95" dirty="0">
                <a:latin typeface="Calibri"/>
                <a:cs typeface="Calibri"/>
              </a:rPr>
              <a:t>on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50" dirty="0">
                <a:latin typeface="Calibri"/>
                <a:cs typeface="Calibri"/>
              </a:rPr>
              <a:t>the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90" dirty="0">
                <a:latin typeface="Calibri"/>
                <a:cs typeface="Calibri"/>
              </a:rPr>
              <a:t>previous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140" dirty="0">
                <a:latin typeface="Calibri"/>
                <a:cs typeface="Calibri"/>
              </a:rPr>
              <a:t>slide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110" dirty="0">
                <a:latin typeface="Calibri"/>
                <a:cs typeface="Calibri"/>
              </a:rPr>
              <a:t>conditional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114" dirty="0">
                <a:latin typeface="Calibri"/>
                <a:cs typeface="Calibri"/>
              </a:rPr>
              <a:t>statements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100" dirty="0">
                <a:latin typeface="Calibri"/>
                <a:cs typeface="Calibri"/>
              </a:rPr>
              <a:t>(using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b="1" spc="95" dirty="0">
                <a:latin typeface="Calibri"/>
                <a:cs typeface="Calibri"/>
              </a:rPr>
              <a:t>if</a:t>
            </a:r>
            <a:r>
              <a:rPr sz="4000" spc="95" dirty="0">
                <a:latin typeface="Calibri"/>
                <a:cs typeface="Calibri"/>
              </a:rPr>
              <a:t>,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b="1" spc="254" dirty="0">
                <a:latin typeface="Calibri"/>
                <a:cs typeface="Calibri"/>
              </a:rPr>
              <a:t>else</a:t>
            </a:r>
            <a:r>
              <a:rPr sz="4000" b="1" spc="-80" dirty="0">
                <a:latin typeface="Calibri"/>
                <a:cs typeface="Calibri"/>
              </a:rPr>
              <a:t> </a:t>
            </a:r>
            <a:r>
              <a:rPr sz="4000" b="1" spc="95" dirty="0">
                <a:latin typeface="Calibri"/>
                <a:cs typeface="Calibri"/>
              </a:rPr>
              <a:t>if</a:t>
            </a:r>
            <a:r>
              <a:rPr sz="4000" spc="95" dirty="0">
                <a:latin typeface="Calibri"/>
                <a:cs typeface="Calibri"/>
              </a:rPr>
              <a:t>,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lang="en-US" sz="4000" spc="425" dirty="0">
                <a:latin typeface="Calibri"/>
                <a:cs typeface="Calibri"/>
              </a:rPr>
              <a:t>&amp;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b="1" spc="175" dirty="0">
                <a:latin typeface="Calibri"/>
                <a:cs typeface="Calibri"/>
              </a:rPr>
              <a:t>else</a:t>
            </a:r>
            <a:r>
              <a:rPr sz="4000" spc="175" dirty="0">
                <a:latin typeface="Calibri"/>
                <a:cs typeface="Calibri"/>
              </a:rPr>
              <a:t>).</a:t>
            </a:r>
            <a:endParaRPr sz="4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25"/>
              </a:spcBef>
              <a:buFont typeface="Calibri"/>
              <a:buAutoNum type="arabicPeriod"/>
            </a:pPr>
            <a:endParaRPr sz="4000" dirty="0">
              <a:latin typeface="Calibri"/>
              <a:cs typeface="Calibri"/>
            </a:endParaRPr>
          </a:p>
          <a:p>
            <a:pPr marL="12700" marR="167640" indent="517525">
              <a:lnSpc>
                <a:spcPct val="90300"/>
              </a:lnSpc>
              <a:buAutoNum type="arabicPeriod"/>
              <a:tabLst>
                <a:tab pos="530225" algn="l"/>
              </a:tabLst>
            </a:pPr>
            <a:r>
              <a:rPr sz="4000" dirty="0">
                <a:latin typeface="Calibri"/>
                <a:cs typeface="Calibri"/>
              </a:rPr>
              <a:t>Write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210" dirty="0">
                <a:latin typeface="Calibri"/>
                <a:cs typeface="Calibri"/>
              </a:rPr>
              <a:t>a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45" dirty="0">
                <a:latin typeface="Calibri"/>
                <a:cs typeface="Calibri"/>
              </a:rPr>
              <a:t>program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that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130" dirty="0">
                <a:latin typeface="Calibri"/>
                <a:cs typeface="Calibri"/>
              </a:rPr>
              <a:t>takes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65" dirty="0">
                <a:latin typeface="Calibri"/>
                <a:cs typeface="Calibri"/>
              </a:rPr>
              <a:t>in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140" dirty="0">
                <a:latin typeface="Calibri"/>
                <a:cs typeface="Calibri"/>
              </a:rPr>
              <a:t>an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integer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70" dirty="0">
                <a:latin typeface="Calibri"/>
                <a:cs typeface="Calibri"/>
              </a:rPr>
              <a:t>between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50" dirty="0">
                <a:latin typeface="Calibri"/>
                <a:cs typeface="Calibri"/>
              </a:rPr>
              <a:t>1 </a:t>
            </a:r>
            <a:r>
              <a:rPr sz="4000" spc="140" dirty="0">
                <a:latin typeface="Calibri"/>
                <a:cs typeface="Calibri"/>
              </a:rPr>
              <a:t>and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100" dirty="0">
                <a:latin typeface="Calibri"/>
                <a:cs typeface="Calibri"/>
              </a:rPr>
              <a:t>12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105" dirty="0">
                <a:latin typeface="Calibri"/>
                <a:cs typeface="Calibri"/>
              </a:rPr>
              <a:t>(inclusive),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140" dirty="0">
                <a:latin typeface="Calibri"/>
                <a:cs typeface="Calibri"/>
              </a:rPr>
              <a:t>and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75" dirty="0">
                <a:latin typeface="Calibri"/>
                <a:cs typeface="Calibri"/>
              </a:rPr>
              <a:t>prints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50" dirty="0">
                <a:latin typeface="Calibri"/>
                <a:cs typeface="Calibri"/>
              </a:rPr>
              <a:t>out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50" dirty="0">
                <a:latin typeface="Calibri"/>
                <a:cs typeface="Calibri"/>
              </a:rPr>
              <a:t>the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60" dirty="0">
                <a:latin typeface="Calibri"/>
                <a:cs typeface="Calibri"/>
              </a:rPr>
              <a:t>month </a:t>
            </a:r>
            <a:r>
              <a:rPr sz="4000" spc="105" dirty="0">
                <a:latin typeface="Calibri"/>
                <a:cs typeface="Calibri"/>
              </a:rPr>
              <a:t>corresponding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that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55" dirty="0">
                <a:latin typeface="Calibri"/>
                <a:cs typeface="Calibri"/>
              </a:rPr>
              <a:t>number.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210" dirty="0">
                <a:latin typeface="Calibri"/>
                <a:cs typeface="Calibri"/>
              </a:rPr>
              <a:t>Use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210" dirty="0">
                <a:latin typeface="Calibri"/>
                <a:cs typeface="Calibri"/>
              </a:rPr>
              <a:t>a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b="1" spc="185" dirty="0">
                <a:latin typeface="Calibri"/>
                <a:cs typeface="Calibri"/>
              </a:rPr>
              <a:t>switch </a:t>
            </a:r>
            <a:r>
              <a:rPr sz="4000" spc="85" dirty="0">
                <a:latin typeface="Calibri"/>
                <a:cs typeface="Calibri"/>
              </a:rPr>
              <a:t>statement.</a:t>
            </a:r>
            <a:endParaRPr sz="4000" dirty="0">
              <a:latin typeface="Calibri"/>
              <a:cs typeface="Calibri"/>
            </a:endParaRPr>
          </a:p>
          <a:p>
            <a:pPr marL="1384300" marR="97790" lvl="1" indent="-342900">
              <a:lnSpc>
                <a:spcPts val="4300"/>
              </a:lnSpc>
              <a:spcBef>
                <a:spcPts val="1065"/>
              </a:spcBef>
              <a:buChar char="•"/>
              <a:tabLst>
                <a:tab pos="1384300" algn="l"/>
                <a:tab pos="1407160" algn="l"/>
              </a:tabLst>
            </a:pPr>
            <a:r>
              <a:rPr sz="4000" dirty="0">
                <a:latin typeface="Calibri"/>
                <a:cs typeface="Calibri"/>
              </a:rPr>
              <a:t>	Print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lang="en-US" sz="4000" spc="-85" dirty="0">
                <a:latin typeface="Calibri"/>
                <a:cs typeface="Calibri"/>
              </a:rPr>
              <a:t>"</a:t>
            </a:r>
            <a:r>
              <a:rPr sz="4000" dirty="0">
                <a:latin typeface="Calibri"/>
                <a:cs typeface="Calibri"/>
              </a:rPr>
              <a:t>Invalid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month</a:t>
            </a:r>
            <a:r>
              <a:rPr lang="en-US" sz="4000" dirty="0">
                <a:latin typeface="Calibri"/>
                <a:cs typeface="Calibri"/>
              </a:rPr>
              <a:t>"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if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integer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input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not </a:t>
            </a:r>
            <a:r>
              <a:rPr sz="4000" dirty="0">
                <a:latin typeface="Calibri"/>
                <a:cs typeface="Calibri"/>
              </a:rPr>
              <a:t>between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1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12.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(Hint:</a:t>
            </a:r>
            <a:r>
              <a:rPr sz="4000" i="1" spc="-5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this</a:t>
            </a:r>
            <a:r>
              <a:rPr sz="4000" i="1" spc="-5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is</a:t>
            </a:r>
            <a:r>
              <a:rPr sz="4000" i="1" spc="-5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the</a:t>
            </a:r>
            <a:r>
              <a:rPr sz="4000" i="1" spc="-5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default</a:t>
            </a:r>
            <a:r>
              <a:rPr sz="4000" i="1" spc="-60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case!)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9456" y="182651"/>
            <a:ext cx="7373073" cy="64927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5752" y="182660"/>
            <a:ext cx="6600494" cy="64926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u="none" spc="225" dirty="0"/>
              <a:t>Loops..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993139" y="1226311"/>
            <a:ext cx="11050905" cy="497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350"/>
              </a:lnSpc>
              <a:spcBef>
                <a:spcPts val="100"/>
              </a:spcBef>
            </a:pPr>
            <a:r>
              <a:rPr sz="4500" i="1" dirty="0">
                <a:solidFill>
                  <a:srgbClr val="FF0000"/>
                </a:solidFill>
                <a:latin typeface="Calibri"/>
                <a:cs typeface="Calibri"/>
              </a:rPr>
              <a:t>for(init;</a:t>
            </a:r>
            <a:r>
              <a:rPr sz="4500" i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i="1" spc="155" dirty="0">
                <a:solidFill>
                  <a:srgbClr val="FF0000"/>
                </a:solidFill>
                <a:latin typeface="Calibri"/>
                <a:cs typeface="Calibri"/>
              </a:rPr>
              <a:t>boolean</a:t>
            </a:r>
            <a:r>
              <a:rPr sz="4500" i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i="1" spc="150" dirty="0">
                <a:solidFill>
                  <a:srgbClr val="FF0000"/>
                </a:solidFill>
                <a:latin typeface="Calibri"/>
                <a:cs typeface="Calibri"/>
              </a:rPr>
              <a:t>expression;</a:t>
            </a:r>
            <a:r>
              <a:rPr sz="4500" i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i="1" spc="85" dirty="0">
                <a:solidFill>
                  <a:srgbClr val="FF0000"/>
                </a:solidFill>
                <a:latin typeface="Calibri"/>
                <a:cs typeface="Calibri"/>
              </a:rPr>
              <a:t>update)</a:t>
            </a:r>
            <a:r>
              <a:rPr sz="4500" i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i="1" spc="-5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4500" dirty="0">
              <a:latin typeface="Calibri"/>
              <a:cs typeface="Calibri"/>
            </a:endParaRPr>
          </a:p>
          <a:p>
            <a:pPr marL="926465">
              <a:lnSpc>
                <a:spcPts val="5305"/>
              </a:lnSpc>
            </a:pPr>
            <a:r>
              <a:rPr sz="4500" i="1" spc="-229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4500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i="1" spc="260" dirty="0">
                <a:solidFill>
                  <a:srgbClr val="FF0000"/>
                </a:solidFill>
                <a:latin typeface="Calibri"/>
                <a:cs typeface="Calibri"/>
              </a:rPr>
              <a:t>some</a:t>
            </a:r>
            <a:r>
              <a:rPr sz="4500" i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i="1" spc="265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sz="4500" i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i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4500" i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i="1" spc="19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4500" i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i="1" spc="145" dirty="0">
                <a:solidFill>
                  <a:srgbClr val="FF0000"/>
                </a:solidFill>
                <a:latin typeface="Calibri"/>
                <a:cs typeface="Calibri"/>
              </a:rPr>
              <a:t>executed</a:t>
            </a:r>
            <a:endParaRPr sz="4500" dirty="0">
              <a:latin typeface="Calibri"/>
              <a:cs typeface="Calibri"/>
            </a:endParaRPr>
          </a:p>
          <a:p>
            <a:pPr marL="12700">
              <a:lnSpc>
                <a:spcPts val="5350"/>
              </a:lnSpc>
            </a:pPr>
            <a:r>
              <a:rPr sz="4500" i="1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4500" dirty="0">
              <a:latin typeface="Calibri"/>
              <a:cs typeface="Calibri"/>
            </a:endParaRPr>
          </a:p>
          <a:p>
            <a:pPr marL="355600" marR="5080" indent="-342900">
              <a:lnSpc>
                <a:spcPts val="4010"/>
              </a:lnSpc>
              <a:spcBef>
                <a:spcPts val="1480"/>
              </a:spcBef>
              <a:buChar char="•"/>
              <a:tabLst>
                <a:tab pos="355600" algn="l"/>
                <a:tab pos="378460" algn="l"/>
              </a:tabLst>
            </a:pPr>
            <a:r>
              <a:rPr sz="4000" dirty="0">
                <a:latin typeface="Calibri"/>
                <a:cs typeface="Calibri"/>
              </a:rPr>
              <a:t>	</a:t>
            </a:r>
            <a:r>
              <a:rPr sz="4000" b="1" dirty="0">
                <a:latin typeface="Calibri"/>
                <a:cs typeface="Calibri"/>
              </a:rPr>
              <a:t>init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usually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declaration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variable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control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loop</a:t>
            </a:r>
            <a:endParaRPr sz="4000" dirty="0">
              <a:latin typeface="Calibri"/>
              <a:cs typeface="Calibri"/>
            </a:endParaRPr>
          </a:p>
          <a:p>
            <a:pPr marL="469900" marR="995680" lvl="1" indent="-342900">
              <a:lnSpc>
                <a:spcPts val="3890"/>
              </a:lnSpc>
              <a:spcBef>
                <a:spcPts val="885"/>
              </a:spcBef>
              <a:buChar char="•"/>
              <a:tabLst>
                <a:tab pos="469900" algn="l"/>
                <a:tab pos="492759" algn="l"/>
              </a:tabLst>
            </a:pPr>
            <a:r>
              <a:rPr sz="4000" dirty="0">
                <a:latin typeface="Calibri"/>
                <a:cs typeface="Calibri"/>
              </a:rPr>
              <a:t>	</a:t>
            </a:r>
            <a:r>
              <a:rPr sz="4000" b="1" dirty="0">
                <a:latin typeface="Calibri"/>
                <a:cs typeface="Calibri"/>
              </a:rPr>
              <a:t>boolean</a:t>
            </a:r>
            <a:r>
              <a:rPr sz="4000" b="1" spc="-10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exp.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condition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for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executing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the </a:t>
            </a:r>
            <a:r>
              <a:rPr sz="4000" dirty="0">
                <a:latin typeface="Calibri"/>
                <a:cs typeface="Calibri"/>
              </a:rPr>
              <a:t>code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block</a:t>
            </a:r>
            <a:endParaRPr sz="4000" dirty="0">
              <a:latin typeface="Calibri"/>
              <a:cs typeface="Calibri"/>
            </a:endParaRPr>
          </a:p>
          <a:p>
            <a:pPr marL="492759" lvl="1" indent="-365760">
              <a:lnSpc>
                <a:spcPct val="100000"/>
              </a:lnSpc>
              <a:spcBef>
                <a:spcPts val="20"/>
              </a:spcBef>
              <a:buChar char="•"/>
              <a:tabLst>
                <a:tab pos="492759" algn="l"/>
              </a:tabLst>
            </a:pPr>
            <a:r>
              <a:rPr sz="4000" b="1" dirty="0">
                <a:latin typeface="Calibri"/>
                <a:cs typeface="Calibri"/>
              </a:rPr>
              <a:t>update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modifies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variable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init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95" dirty="0"/>
              <a:t>Range-</a:t>
            </a:r>
            <a:r>
              <a:rPr sz="4200" u="none" spc="260" dirty="0"/>
              <a:t>based</a:t>
            </a:r>
            <a:r>
              <a:rPr sz="4200" u="none" spc="-70" dirty="0"/>
              <a:t> </a:t>
            </a:r>
            <a:r>
              <a:rPr sz="4200" u="none" spc="160" dirty="0"/>
              <a:t>For</a:t>
            </a:r>
            <a:r>
              <a:rPr sz="4200" u="none" spc="-65" dirty="0"/>
              <a:t> </a:t>
            </a:r>
            <a:r>
              <a:rPr sz="4200" u="none" spc="215" dirty="0"/>
              <a:t>Loop</a:t>
            </a:r>
            <a:r>
              <a:rPr sz="4200" u="none" spc="-70" dirty="0"/>
              <a:t> </a:t>
            </a:r>
            <a:r>
              <a:rPr sz="4200" u="none" dirty="0"/>
              <a:t>(or</a:t>
            </a:r>
            <a:r>
              <a:rPr sz="4200" u="none" spc="-65" dirty="0"/>
              <a:t> </a:t>
            </a:r>
            <a:r>
              <a:rPr sz="4200" u="none" spc="135" dirty="0"/>
              <a:t>For-</a:t>
            </a:r>
            <a:r>
              <a:rPr sz="4200" u="none" spc="285" dirty="0"/>
              <a:t>each</a:t>
            </a:r>
            <a:r>
              <a:rPr sz="4200" u="none" spc="-60" dirty="0"/>
              <a:t> </a:t>
            </a:r>
            <a:r>
              <a:rPr sz="4200" u="none" spc="95" dirty="0"/>
              <a:t>loop)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8739" y="615188"/>
            <a:ext cx="11685270" cy="59131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for(type</a:t>
            </a:r>
            <a:r>
              <a:rPr sz="3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80" dirty="0">
                <a:solidFill>
                  <a:srgbClr val="FF0000"/>
                </a:solidFill>
                <a:latin typeface="Calibri"/>
                <a:cs typeface="Calibri"/>
              </a:rPr>
              <a:t>variableName</a:t>
            </a:r>
            <a:r>
              <a:rPr sz="30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5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75" dirty="0">
                <a:solidFill>
                  <a:srgbClr val="FF0000"/>
                </a:solidFill>
                <a:latin typeface="Calibri"/>
                <a:cs typeface="Calibri"/>
              </a:rPr>
              <a:t>rangeExpression)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5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3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05"/>
              </a:spcBef>
            </a:pPr>
            <a:r>
              <a:rPr sz="3000" i="1" spc="-16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30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175" dirty="0">
                <a:solidFill>
                  <a:srgbClr val="FF0000"/>
                </a:solidFill>
                <a:latin typeface="Calibri"/>
                <a:cs typeface="Calibri"/>
              </a:rPr>
              <a:t>some</a:t>
            </a:r>
            <a:r>
              <a:rPr sz="3000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155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3000" i="1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3200" b="1" spc="150" dirty="0"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1841500" marR="5473700" indent="-914400">
              <a:lnSpc>
                <a:spcPct val="108700"/>
              </a:lnSpc>
              <a:spcBef>
                <a:spcPts val="155"/>
              </a:spcBef>
            </a:pPr>
            <a:r>
              <a:rPr sz="3000" i="1" spc="45" dirty="0">
                <a:solidFill>
                  <a:srgbClr val="FF0000"/>
                </a:solidFill>
                <a:latin typeface="Calibri"/>
                <a:cs typeface="Calibri"/>
              </a:rPr>
              <a:t>for(char</a:t>
            </a:r>
            <a:r>
              <a:rPr sz="30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letter </a:t>
            </a:r>
            <a:r>
              <a:rPr sz="3000" i="1" spc="5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"Programming")</a:t>
            </a:r>
            <a:r>
              <a:rPr sz="30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5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sz="3000" i="1" spc="10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3000" i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85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3000" i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letter;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3000" i="1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  <a:p>
            <a:pPr marL="12700" marR="5080" indent="294640">
              <a:lnSpc>
                <a:spcPts val="3100"/>
              </a:lnSpc>
              <a:spcBef>
                <a:spcPts val="930"/>
              </a:spcBef>
              <a:buChar char="•"/>
              <a:tabLst>
                <a:tab pos="307340" algn="l"/>
              </a:tabLst>
            </a:pPr>
            <a:r>
              <a:rPr sz="3200" dirty="0">
                <a:latin typeface="Calibri"/>
                <a:cs typeface="Calibri"/>
              </a:rPr>
              <a:t>Note: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You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warning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message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range-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loop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if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version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C++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C++11.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c++11 </a:t>
            </a:r>
            <a:r>
              <a:rPr sz="3200" dirty="0">
                <a:latin typeface="Calibri"/>
                <a:cs typeface="Calibri"/>
              </a:rPr>
              <a:t>flag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compilation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in:</a:t>
            </a:r>
            <a:endParaRPr sz="32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  <a:spcBef>
                <a:spcPts val="180"/>
              </a:spcBef>
            </a:pPr>
            <a:r>
              <a:rPr sz="3200" b="1" spc="100" dirty="0">
                <a:solidFill>
                  <a:srgbClr val="002060"/>
                </a:solidFill>
                <a:latin typeface="Calibri"/>
                <a:cs typeface="Calibri"/>
              </a:rPr>
              <a:t>g++</a:t>
            </a:r>
            <a:r>
              <a:rPr sz="3200" b="1" spc="-6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b="1" spc="100" dirty="0">
                <a:solidFill>
                  <a:srgbClr val="002060"/>
                </a:solidFill>
                <a:latin typeface="Calibri"/>
                <a:cs typeface="Calibri"/>
              </a:rPr>
              <a:t>-</a:t>
            </a:r>
            <a:r>
              <a:rPr sz="3200" b="1" spc="150" dirty="0">
                <a:solidFill>
                  <a:srgbClr val="002060"/>
                </a:solidFill>
                <a:latin typeface="Calibri"/>
                <a:cs typeface="Calibri"/>
              </a:rPr>
              <a:t>std=c++11</a:t>
            </a:r>
            <a:r>
              <a:rPr sz="3200" b="1" spc="-6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b="1" spc="170" dirty="0">
                <a:solidFill>
                  <a:srgbClr val="002060"/>
                </a:solidFill>
                <a:latin typeface="Calibri"/>
                <a:cs typeface="Calibri"/>
              </a:rPr>
              <a:t>main.cpp</a:t>
            </a:r>
            <a:r>
              <a:rPr sz="3200" b="1" spc="-6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b="1" spc="100" dirty="0">
                <a:solidFill>
                  <a:srgbClr val="002060"/>
                </a:solidFill>
                <a:latin typeface="Calibri"/>
                <a:cs typeface="Calibri"/>
              </a:rPr>
              <a:t>-o</a:t>
            </a:r>
            <a:r>
              <a:rPr sz="3200" b="1" spc="-6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b="1" spc="130" dirty="0">
                <a:solidFill>
                  <a:srgbClr val="002060"/>
                </a:solidFill>
                <a:latin typeface="Calibri"/>
                <a:cs typeface="Calibri"/>
              </a:rPr>
              <a:t>main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200" spc="95" dirty="0">
                <a:latin typeface="Calibri"/>
                <a:cs typeface="Calibri"/>
              </a:rPr>
              <a:t>….or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better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85" dirty="0">
                <a:latin typeface="Calibri"/>
                <a:cs typeface="Calibri"/>
              </a:rPr>
              <a:t>still,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don’t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155" dirty="0">
                <a:latin typeface="Calibri"/>
                <a:cs typeface="Calibri"/>
              </a:rPr>
              <a:t>use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range-</a:t>
            </a:r>
            <a:r>
              <a:rPr sz="3200" spc="145" dirty="0">
                <a:latin typeface="Calibri"/>
                <a:cs typeface="Calibri"/>
              </a:rPr>
              <a:t>based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80" dirty="0">
                <a:latin typeface="Calibri"/>
                <a:cs typeface="Calibri"/>
              </a:rPr>
              <a:t>loop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85" dirty="0">
                <a:latin typeface="Calibri"/>
                <a:cs typeface="Calibri"/>
              </a:rPr>
              <a:t>all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233679"/>
            <a:ext cx="267081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u="none" dirty="0"/>
              <a:t>C</a:t>
            </a:r>
            <a:r>
              <a:rPr sz="5700" u="none" spc="-55" dirty="0"/>
              <a:t> </a:t>
            </a:r>
            <a:r>
              <a:rPr sz="5700" u="none" dirty="0"/>
              <a:t>vs.</a:t>
            </a:r>
            <a:r>
              <a:rPr sz="5700" u="none" spc="-45" dirty="0"/>
              <a:t> </a:t>
            </a:r>
            <a:r>
              <a:rPr sz="5700" u="none" spc="-25" dirty="0"/>
              <a:t>C++</a:t>
            </a:r>
            <a:endParaRPr sz="5700"/>
          </a:p>
        </p:txBody>
      </p:sp>
      <p:sp>
        <p:nvSpPr>
          <p:cNvPr id="3" name="object 3"/>
          <p:cNvSpPr txBox="1"/>
          <p:nvPr/>
        </p:nvSpPr>
        <p:spPr>
          <a:xfrm>
            <a:off x="78739" y="552703"/>
            <a:ext cx="11696065" cy="167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915" indent="-577215">
              <a:lnSpc>
                <a:spcPts val="4610"/>
              </a:lnSpc>
              <a:spcBef>
                <a:spcPts val="100"/>
              </a:spcBef>
              <a:buFont typeface="Wingdings"/>
              <a:buChar char=""/>
              <a:tabLst>
                <a:tab pos="589915" algn="l"/>
              </a:tabLst>
            </a:pPr>
            <a:r>
              <a:rPr sz="4500" dirty="0">
                <a:latin typeface="Calibri"/>
                <a:cs typeface="Calibri"/>
              </a:rPr>
              <a:t>C++,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also</a:t>
            </a:r>
            <a:r>
              <a:rPr sz="4500" spc="-6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known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as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“C</a:t>
            </a:r>
            <a:r>
              <a:rPr sz="4500" spc="-6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with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spc="-30" dirty="0">
                <a:latin typeface="Calibri"/>
                <a:cs typeface="Calibri"/>
              </a:rPr>
              <a:t>Classes,”</a:t>
            </a:r>
            <a:r>
              <a:rPr sz="4500" spc="-6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is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spc="-25" dirty="0">
                <a:latin typeface="Calibri"/>
                <a:cs typeface="Calibri"/>
              </a:rPr>
              <a:t>an</a:t>
            </a:r>
            <a:endParaRPr sz="4500">
              <a:latin typeface="Calibri"/>
              <a:cs typeface="Calibri"/>
            </a:endParaRPr>
          </a:p>
          <a:p>
            <a:pPr marL="241300" marR="5080">
              <a:lnSpc>
                <a:spcPct val="70200"/>
              </a:lnSpc>
              <a:spcBef>
                <a:spcPts val="815"/>
              </a:spcBef>
            </a:pPr>
            <a:r>
              <a:rPr sz="4500" dirty="0">
                <a:latin typeface="Calibri"/>
                <a:cs typeface="Calibri"/>
              </a:rPr>
              <a:t>extension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of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C</a:t>
            </a:r>
            <a:r>
              <a:rPr sz="4500" spc="-8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with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spc="-35" dirty="0">
                <a:latin typeface="Calibri"/>
                <a:cs typeface="Calibri"/>
              </a:rPr>
              <a:t>object-</a:t>
            </a:r>
            <a:r>
              <a:rPr sz="4500" dirty="0">
                <a:latin typeface="Calibri"/>
                <a:cs typeface="Calibri"/>
              </a:rPr>
              <a:t>oriented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spc="-10" dirty="0">
                <a:latin typeface="Calibri"/>
                <a:cs typeface="Calibri"/>
              </a:rPr>
              <a:t>programming support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128520"/>
            <a:ext cx="114179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915" indent="-57721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589915" algn="l"/>
              </a:tabLst>
            </a:pPr>
            <a:r>
              <a:rPr sz="4500" spc="-65" dirty="0">
                <a:latin typeface="Calibri"/>
                <a:cs typeface="Calibri"/>
              </a:rPr>
              <a:t>You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can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write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C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code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in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your</a:t>
            </a:r>
            <a:r>
              <a:rPr sz="4500" spc="-8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C++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spc="-10" dirty="0">
                <a:latin typeface="Calibri"/>
                <a:cs typeface="Calibri"/>
              </a:rPr>
              <a:t>program;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spc="-25" dirty="0">
                <a:latin typeface="Calibri"/>
                <a:cs typeface="Calibri"/>
              </a:rPr>
              <a:t>C++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97911"/>
            <a:ext cx="1186243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5100"/>
              </a:lnSpc>
              <a:spcBef>
                <a:spcPts val="100"/>
              </a:spcBef>
            </a:pPr>
            <a:r>
              <a:rPr sz="4500" dirty="0">
                <a:latin typeface="Calibri"/>
                <a:cs typeface="Calibri"/>
              </a:rPr>
              <a:t>cannot</a:t>
            </a:r>
            <a:r>
              <a:rPr sz="4500" spc="-5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be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written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in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C</a:t>
            </a:r>
            <a:r>
              <a:rPr sz="4500" spc="-60" dirty="0">
                <a:latin typeface="Calibri"/>
                <a:cs typeface="Calibri"/>
              </a:rPr>
              <a:t> </a:t>
            </a:r>
            <a:r>
              <a:rPr sz="4500" spc="-10" dirty="0">
                <a:latin typeface="Calibri"/>
                <a:cs typeface="Calibri"/>
              </a:rPr>
              <a:t>programs</a:t>
            </a:r>
            <a:endParaRPr sz="4500">
              <a:latin typeface="Calibri"/>
              <a:cs typeface="Calibri"/>
            </a:endParaRPr>
          </a:p>
          <a:p>
            <a:pPr marL="589915" indent="-577215">
              <a:lnSpc>
                <a:spcPts val="5100"/>
              </a:lnSpc>
              <a:buFont typeface="Wingdings"/>
              <a:buChar char=""/>
              <a:tabLst>
                <a:tab pos="589915" algn="l"/>
              </a:tabLst>
            </a:pPr>
            <a:r>
              <a:rPr sz="4500" dirty="0">
                <a:latin typeface="Calibri"/>
                <a:cs typeface="Calibri"/>
              </a:rPr>
              <a:t>C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has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spc="-10" dirty="0">
                <a:latin typeface="Calibri"/>
                <a:cs typeface="Calibri"/>
              </a:rPr>
              <a:t>approx.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32</a:t>
            </a:r>
            <a:r>
              <a:rPr sz="4500" spc="-75" dirty="0">
                <a:latin typeface="Calibri"/>
                <a:cs typeface="Calibri"/>
              </a:rPr>
              <a:t> </a:t>
            </a:r>
            <a:r>
              <a:rPr sz="4500" spc="-25" dirty="0">
                <a:latin typeface="Calibri"/>
                <a:cs typeface="Calibri"/>
              </a:rPr>
              <a:t>keywords,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C++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has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95</a:t>
            </a:r>
            <a:r>
              <a:rPr sz="4500" spc="-75" dirty="0">
                <a:latin typeface="Calibri"/>
                <a:cs typeface="Calibri"/>
              </a:rPr>
              <a:t> </a:t>
            </a:r>
            <a:r>
              <a:rPr sz="4500" spc="-10" dirty="0">
                <a:latin typeface="Calibri"/>
                <a:cs typeface="Calibri"/>
              </a:rPr>
              <a:t>keywords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817111"/>
            <a:ext cx="11921490" cy="27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0" indent="-411480">
              <a:lnSpc>
                <a:spcPts val="4595"/>
              </a:lnSpc>
              <a:spcBef>
                <a:spcPts val="100"/>
              </a:spcBef>
              <a:buChar char="•"/>
              <a:tabLst>
                <a:tab pos="1466850" algn="l"/>
              </a:tabLst>
            </a:pPr>
            <a:r>
              <a:rPr sz="4500" spc="-65" dirty="0">
                <a:latin typeface="Calibri"/>
                <a:cs typeface="Calibri"/>
              </a:rPr>
              <a:t>You</a:t>
            </a:r>
            <a:r>
              <a:rPr sz="4500" spc="-11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don’t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need</a:t>
            </a:r>
            <a:r>
              <a:rPr sz="4500" spc="-10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to</a:t>
            </a:r>
            <a:r>
              <a:rPr sz="4500" spc="-10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memorize</a:t>
            </a:r>
            <a:r>
              <a:rPr sz="4500" spc="-10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them;</a:t>
            </a:r>
            <a:r>
              <a:rPr sz="4500" spc="-10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you</a:t>
            </a:r>
            <a:r>
              <a:rPr sz="4500" spc="-105" dirty="0">
                <a:latin typeface="Calibri"/>
                <a:cs typeface="Calibri"/>
              </a:rPr>
              <a:t> </a:t>
            </a:r>
            <a:r>
              <a:rPr sz="4500" spc="-20" dirty="0">
                <a:latin typeface="Calibri"/>
                <a:cs typeface="Calibri"/>
              </a:rPr>
              <a:t>will</a:t>
            </a:r>
            <a:endParaRPr sz="4500">
              <a:latin typeface="Calibri"/>
              <a:cs typeface="Calibri"/>
            </a:endParaRPr>
          </a:p>
          <a:p>
            <a:pPr marL="1441450" marR="5080">
              <a:lnSpc>
                <a:spcPct val="70700"/>
              </a:lnSpc>
              <a:spcBef>
                <a:spcPts val="775"/>
              </a:spcBef>
            </a:pPr>
            <a:r>
              <a:rPr sz="4500" dirty="0">
                <a:latin typeface="Calibri"/>
                <a:cs typeface="Calibri"/>
              </a:rPr>
              <a:t>get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familiar</a:t>
            </a:r>
            <a:r>
              <a:rPr sz="4500" spc="-8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with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them</a:t>
            </a:r>
            <a:r>
              <a:rPr sz="4500" spc="-8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as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you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write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more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spc="-25" dirty="0">
                <a:latin typeface="Calibri"/>
                <a:cs typeface="Calibri"/>
              </a:rPr>
              <a:t>C++ </a:t>
            </a:r>
            <a:r>
              <a:rPr sz="4500" spc="-20" dirty="0">
                <a:latin typeface="Calibri"/>
                <a:cs typeface="Calibri"/>
              </a:rPr>
              <a:t>code</a:t>
            </a:r>
            <a:endParaRPr sz="4500">
              <a:latin typeface="Calibri"/>
              <a:cs typeface="Calibri"/>
            </a:endParaRPr>
          </a:p>
          <a:p>
            <a:pPr marL="241300" marR="1136650" indent="-228600">
              <a:lnSpc>
                <a:spcPct val="70200"/>
              </a:lnSpc>
              <a:spcBef>
                <a:spcPts val="915"/>
              </a:spcBef>
              <a:buFont typeface="Wingdings"/>
              <a:buChar char=""/>
              <a:tabLst>
                <a:tab pos="241300" algn="l"/>
                <a:tab pos="718820" algn="l"/>
              </a:tabLst>
            </a:pPr>
            <a:r>
              <a:rPr sz="4500" spc="-65" dirty="0">
                <a:latin typeface="Calibri"/>
                <a:cs typeface="Calibri"/>
              </a:rPr>
              <a:t>	You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will</a:t>
            </a:r>
            <a:r>
              <a:rPr sz="4500" spc="-6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be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working</a:t>
            </a:r>
            <a:r>
              <a:rPr sz="4500" spc="-7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in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C++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in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future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spc="-10" dirty="0">
                <a:latin typeface="Calibri"/>
                <a:cs typeface="Calibri"/>
              </a:rPr>
              <a:t>classes; </a:t>
            </a:r>
            <a:r>
              <a:rPr sz="4500" dirty="0">
                <a:latin typeface="Calibri"/>
                <a:cs typeface="Calibri"/>
              </a:rPr>
              <a:t>probably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C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as</a:t>
            </a:r>
            <a:r>
              <a:rPr sz="4500" spc="-85" dirty="0">
                <a:latin typeface="Calibri"/>
                <a:cs typeface="Calibri"/>
              </a:rPr>
              <a:t> </a:t>
            </a:r>
            <a:r>
              <a:rPr sz="4500" spc="-20" dirty="0">
                <a:latin typeface="Calibri"/>
                <a:cs typeface="Calibri"/>
              </a:rPr>
              <a:t>well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131063"/>
            <a:ext cx="23304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Nested</a:t>
            </a:r>
            <a:r>
              <a:rPr u="none" spc="-135" dirty="0"/>
              <a:t> </a:t>
            </a:r>
            <a:r>
              <a:rPr u="none" spc="-20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75410"/>
            <a:ext cx="11870055" cy="465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945" indent="-43624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448945" algn="l"/>
              </a:tabLst>
            </a:pPr>
            <a:r>
              <a:rPr sz="3400" dirty="0">
                <a:latin typeface="Calibri"/>
                <a:cs typeface="Calibri"/>
              </a:rPr>
              <a:t>is</a:t>
            </a:r>
            <a:r>
              <a:rPr sz="3400" spc="-3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</a:t>
            </a:r>
            <a:r>
              <a:rPr sz="3400" spc="-3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loop</a:t>
            </a:r>
            <a:r>
              <a:rPr sz="3400" spc="-2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within</a:t>
            </a:r>
            <a:r>
              <a:rPr sz="3400" spc="-3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</a:t>
            </a:r>
            <a:r>
              <a:rPr sz="3400" spc="-30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loop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ts val="3660"/>
              </a:lnSpc>
              <a:spcBef>
                <a:spcPts val="3515"/>
              </a:spcBef>
            </a:pPr>
            <a:r>
              <a:rPr sz="3100" b="1" dirty="0">
                <a:latin typeface="Calibri"/>
                <a:cs typeface="Calibri"/>
              </a:rPr>
              <a:t>Example</a:t>
            </a:r>
            <a:r>
              <a:rPr sz="3100" b="1" spc="-150" dirty="0">
                <a:latin typeface="Calibri"/>
                <a:cs typeface="Calibri"/>
              </a:rPr>
              <a:t> </a:t>
            </a:r>
            <a:r>
              <a:rPr sz="3100" b="1" spc="-10" dirty="0">
                <a:latin typeface="Calibri"/>
                <a:cs typeface="Calibri"/>
              </a:rPr>
              <a:t>Scenario:</a:t>
            </a:r>
            <a:endParaRPr sz="3100">
              <a:latin typeface="Calibri"/>
              <a:cs typeface="Calibri"/>
            </a:endParaRPr>
          </a:p>
          <a:p>
            <a:pPr marL="12700" marR="189865">
              <a:lnSpc>
                <a:spcPct val="70300"/>
              </a:lnSpc>
              <a:spcBef>
                <a:spcPts val="1045"/>
              </a:spcBef>
            </a:pPr>
            <a:r>
              <a:rPr sz="3100" dirty="0">
                <a:latin typeface="Calibri"/>
                <a:cs typeface="Calibri"/>
              </a:rPr>
              <a:t>Suppose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you’re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teacher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in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classroom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with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3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rows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of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desks,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and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each </a:t>
            </a:r>
            <a:r>
              <a:rPr sz="3100" dirty="0">
                <a:latin typeface="Calibri"/>
                <a:cs typeface="Calibri"/>
              </a:rPr>
              <a:t>row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has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7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students.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spc="-50" dirty="0">
                <a:latin typeface="Calibri"/>
                <a:cs typeface="Calibri"/>
              </a:rPr>
              <a:t>You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want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to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say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“Hello”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to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every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student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in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each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row.</a:t>
            </a:r>
            <a:endParaRPr sz="3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31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for(int</a:t>
            </a:r>
            <a:r>
              <a:rPr sz="23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FF0000"/>
                </a:solidFill>
                <a:latin typeface="Calibri"/>
                <a:cs typeface="Calibri"/>
              </a:rPr>
              <a:t>numberOfRows</a:t>
            </a:r>
            <a:r>
              <a:rPr sz="23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3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1;</a:t>
            </a:r>
            <a:r>
              <a:rPr sz="23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FF0000"/>
                </a:solidFill>
                <a:latin typeface="Calibri"/>
                <a:cs typeface="Calibri"/>
              </a:rPr>
              <a:t>numberOfRows</a:t>
            </a:r>
            <a:r>
              <a:rPr sz="23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&lt;=</a:t>
            </a:r>
            <a:r>
              <a:rPr sz="23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3;</a:t>
            </a:r>
            <a:r>
              <a:rPr sz="23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FF0000"/>
                </a:solidFill>
                <a:latin typeface="Calibri"/>
                <a:cs typeface="Calibri"/>
              </a:rPr>
              <a:t>numberOfRows++</a:t>
            </a:r>
            <a:r>
              <a:rPr sz="23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3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spc="-5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300">
              <a:latin typeface="Calibri"/>
              <a:cs typeface="Calibri"/>
            </a:endParaRPr>
          </a:p>
          <a:p>
            <a:pPr marL="2755900" marR="5080" indent="-914400">
              <a:lnSpc>
                <a:spcPct val="105200"/>
              </a:lnSpc>
              <a:spcBef>
                <a:spcPts val="195"/>
              </a:spcBef>
            </a:pP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for(int</a:t>
            </a:r>
            <a:r>
              <a:rPr sz="23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spc="-20" dirty="0">
                <a:solidFill>
                  <a:srgbClr val="FF0000"/>
                </a:solidFill>
                <a:latin typeface="Calibri"/>
                <a:cs typeface="Calibri"/>
              </a:rPr>
              <a:t>numStudentsPerRow </a:t>
            </a: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3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1;</a:t>
            </a:r>
            <a:r>
              <a:rPr sz="2300" i="1" spc="-20" dirty="0">
                <a:solidFill>
                  <a:srgbClr val="FF0000"/>
                </a:solidFill>
                <a:latin typeface="Calibri"/>
                <a:cs typeface="Calibri"/>
              </a:rPr>
              <a:t> numStudentsPerRow </a:t>
            </a: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&lt;=</a:t>
            </a:r>
            <a:r>
              <a:rPr sz="23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7;</a:t>
            </a:r>
            <a:r>
              <a:rPr sz="23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FF0000"/>
                </a:solidFill>
                <a:latin typeface="Calibri"/>
                <a:cs typeface="Calibri"/>
              </a:rPr>
              <a:t>numStudentsPerRow++)</a:t>
            </a:r>
            <a:r>
              <a:rPr sz="23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spc="-5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sz="2300" i="1" spc="-10" dirty="0">
                <a:solidFill>
                  <a:srgbClr val="FF0000"/>
                </a:solidFill>
                <a:latin typeface="Calibri"/>
                <a:cs typeface="Calibri"/>
              </a:rPr>
              <a:t>std::cout</a:t>
            </a:r>
            <a:r>
              <a:rPr sz="2300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23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"Hello"</a:t>
            </a:r>
            <a:r>
              <a:rPr sz="23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FF0000"/>
                </a:solidFill>
                <a:latin typeface="Calibri"/>
                <a:cs typeface="Calibri"/>
              </a:rPr>
              <a:t>&lt;&lt;</a:t>
            </a:r>
            <a:r>
              <a:rPr sz="23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FF0000"/>
                </a:solidFill>
                <a:latin typeface="Calibri"/>
                <a:cs typeface="Calibri"/>
              </a:rPr>
              <a:t>std::endl;</a:t>
            </a:r>
            <a:endParaRPr sz="23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20"/>
              </a:spcBef>
            </a:pPr>
            <a:r>
              <a:rPr sz="2300" i="1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3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300" i="1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329935"/>
            <a:ext cx="1176337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</a:tabLst>
            </a:pPr>
            <a:r>
              <a:rPr sz="3100" dirty="0">
                <a:latin typeface="Calibri"/>
                <a:cs typeface="Calibri"/>
              </a:rPr>
              <a:t>In</a:t>
            </a:r>
            <a:r>
              <a:rPr sz="3100" spc="-5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this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case,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we</a:t>
            </a:r>
            <a:r>
              <a:rPr sz="3100" spc="-5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are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able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to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visit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all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students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in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row</a:t>
            </a:r>
            <a:r>
              <a:rPr sz="3100" spc="-5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(inner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loop),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before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5659118"/>
            <a:ext cx="63030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latin typeface="Calibri"/>
                <a:cs typeface="Calibri"/>
              </a:rPr>
              <a:t>moving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on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to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another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row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(outer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loop).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dirty="0"/>
              <a:t>Exercise</a:t>
            </a:r>
            <a:r>
              <a:rPr sz="4200" u="none" spc="-90" dirty="0"/>
              <a:t> </a:t>
            </a:r>
            <a:r>
              <a:rPr sz="4200" u="none" dirty="0"/>
              <a:t>3</a:t>
            </a:r>
            <a:r>
              <a:rPr sz="4200" u="none" spc="-85" dirty="0"/>
              <a:t> </a:t>
            </a:r>
            <a:r>
              <a:rPr sz="4200" u="none" dirty="0"/>
              <a:t>(15</a:t>
            </a:r>
            <a:r>
              <a:rPr sz="4200" u="none" spc="-90" dirty="0"/>
              <a:t> </a:t>
            </a:r>
            <a:r>
              <a:rPr sz="4200" u="none" spc="-10" dirty="0"/>
              <a:t>minutes)</a:t>
            </a:r>
            <a:endParaRPr sz="4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 marR="5080">
              <a:lnSpc>
                <a:spcPct val="79000"/>
              </a:lnSpc>
              <a:spcBef>
                <a:spcPts val="1155"/>
              </a:spcBef>
            </a:pPr>
            <a:r>
              <a:rPr dirty="0"/>
              <a:t>Write</a:t>
            </a:r>
            <a:r>
              <a:rPr spc="-8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program</a:t>
            </a:r>
            <a:r>
              <a:rPr spc="-7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print</a:t>
            </a:r>
            <a:r>
              <a:rPr spc="-8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2x3</a:t>
            </a:r>
            <a:r>
              <a:rPr spc="-75" dirty="0"/>
              <a:t> </a:t>
            </a:r>
            <a:r>
              <a:rPr dirty="0"/>
              <a:t>grid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10" dirty="0"/>
              <a:t>numbers </a:t>
            </a:r>
            <a:r>
              <a:rPr dirty="0"/>
              <a:t>starting</a:t>
            </a:r>
            <a:r>
              <a:rPr spc="-120" dirty="0"/>
              <a:t> </a:t>
            </a:r>
            <a:r>
              <a:rPr dirty="0"/>
              <a:t>from</a:t>
            </a:r>
            <a:r>
              <a:rPr spc="-114" dirty="0"/>
              <a:t> </a:t>
            </a:r>
            <a:r>
              <a:rPr spc="-25" dirty="0"/>
              <a:t>1.</a:t>
            </a:r>
          </a:p>
          <a:p>
            <a:pPr marL="12700">
              <a:lnSpc>
                <a:spcPts val="5030"/>
              </a:lnSpc>
              <a:spcBef>
                <a:spcPts val="5065"/>
              </a:spcBef>
            </a:pPr>
            <a:r>
              <a:rPr dirty="0"/>
              <a:t>Expected</a:t>
            </a:r>
            <a:r>
              <a:rPr spc="-140" dirty="0"/>
              <a:t> </a:t>
            </a:r>
            <a:r>
              <a:rPr spc="-10" dirty="0"/>
              <a:t>Output:</a:t>
            </a:r>
          </a:p>
          <a:p>
            <a:pPr marL="3670300">
              <a:lnSpc>
                <a:spcPts val="5005"/>
              </a:lnSpc>
              <a:tabLst>
                <a:tab pos="4301490" algn="l"/>
                <a:tab pos="4933315" algn="l"/>
              </a:tabLst>
            </a:pPr>
            <a:r>
              <a:rPr spc="-50" dirty="0"/>
              <a:t>1</a:t>
            </a:r>
            <a:r>
              <a:rPr dirty="0"/>
              <a:t>	</a:t>
            </a:r>
            <a:r>
              <a:rPr spc="-50" dirty="0"/>
              <a:t>2</a:t>
            </a:r>
            <a:r>
              <a:rPr dirty="0"/>
              <a:t>	</a:t>
            </a:r>
            <a:r>
              <a:rPr spc="-50" dirty="0"/>
              <a:t>3</a:t>
            </a:r>
          </a:p>
          <a:p>
            <a:pPr marL="3670300">
              <a:lnSpc>
                <a:spcPts val="5015"/>
              </a:lnSpc>
              <a:tabLst>
                <a:tab pos="4301490" algn="l"/>
                <a:tab pos="4933315" algn="l"/>
              </a:tabLst>
            </a:pPr>
            <a:r>
              <a:rPr spc="-50" dirty="0"/>
              <a:t>4</a:t>
            </a:r>
            <a:r>
              <a:rPr dirty="0"/>
              <a:t>	</a:t>
            </a:r>
            <a:r>
              <a:rPr spc="-50" dirty="0"/>
              <a:t>5</a:t>
            </a:r>
            <a:r>
              <a:rPr dirty="0"/>
              <a:t>	</a:t>
            </a:r>
            <a:r>
              <a:rPr spc="-50" dirty="0"/>
              <a:t>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846327"/>
            <a:ext cx="10742295" cy="470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dirty="0">
                <a:latin typeface="Calibri"/>
                <a:cs typeface="Calibri"/>
              </a:rPr>
              <a:t>#include</a:t>
            </a:r>
            <a:r>
              <a:rPr sz="3100" b="1" spc="-105" dirty="0">
                <a:latin typeface="Calibri"/>
                <a:cs typeface="Calibri"/>
              </a:rPr>
              <a:t> </a:t>
            </a:r>
            <a:r>
              <a:rPr sz="3100" b="1" spc="-10" dirty="0">
                <a:latin typeface="Calibri"/>
                <a:cs typeface="Calibri"/>
              </a:rPr>
              <a:t>&lt;iostream&gt;</a:t>
            </a:r>
            <a:endParaRPr sz="3100">
              <a:latin typeface="Calibri"/>
              <a:cs typeface="Calibri"/>
            </a:endParaRPr>
          </a:p>
          <a:p>
            <a:pPr marL="12700">
              <a:lnSpc>
                <a:spcPts val="2915"/>
              </a:lnSpc>
              <a:spcBef>
                <a:spcPts val="3165"/>
              </a:spcBef>
            </a:pPr>
            <a:r>
              <a:rPr sz="2600" b="1" dirty="0">
                <a:latin typeface="Calibri"/>
                <a:cs typeface="Calibri"/>
              </a:rPr>
              <a:t>int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main()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spc="-50" dirty="0"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311150">
              <a:lnSpc>
                <a:spcPts val="2700"/>
              </a:lnSpc>
            </a:pPr>
            <a:r>
              <a:rPr sz="2600" b="1" dirty="0">
                <a:latin typeface="Calibri"/>
                <a:cs typeface="Calibri"/>
              </a:rPr>
              <a:t>int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number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=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1;</a:t>
            </a:r>
            <a:endParaRPr sz="2600">
              <a:latin typeface="Calibri"/>
              <a:cs typeface="Calibri"/>
            </a:endParaRPr>
          </a:p>
          <a:p>
            <a:pPr marL="609600" marR="436245" indent="-298450">
              <a:lnSpc>
                <a:spcPts val="2620"/>
              </a:lnSpc>
              <a:spcBef>
                <a:spcPts val="285"/>
              </a:spcBef>
              <a:tabLst>
                <a:tab pos="5589905" algn="l"/>
                <a:tab pos="5634990" algn="l"/>
              </a:tabLst>
            </a:pPr>
            <a:r>
              <a:rPr sz="2600" b="1" dirty="0">
                <a:latin typeface="Calibri"/>
                <a:cs typeface="Calibri"/>
              </a:rPr>
              <a:t>for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(int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rows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=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1;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rows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&lt;=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2;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rows++)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spc="-50" dirty="0">
                <a:latin typeface="Calibri"/>
                <a:cs typeface="Calibri"/>
              </a:rPr>
              <a:t>{</a:t>
            </a:r>
            <a:r>
              <a:rPr sz="2600" b="1" dirty="0">
                <a:latin typeface="Calibri"/>
                <a:cs typeface="Calibri"/>
              </a:rPr>
              <a:t>		//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2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rows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so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outer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loop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runs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twice </a:t>
            </a:r>
            <a:r>
              <a:rPr sz="2600" b="1" dirty="0">
                <a:latin typeface="Calibri"/>
                <a:cs typeface="Calibri"/>
              </a:rPr>
              <a:t>for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(int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cols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=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1;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cols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&lt;=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3;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cols++)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50" dirty="0">
                <a:latin typeface="Calibri"/>
                <a:cs typeface="Calibri"/>
              </a:rPr>
              <a:t>{</a:t>
            </a:r>
            <a:r>
              <a:rPr sz="2600" b="1" dirty="0">
                <a:latin typeface="Calibri"/>
                <a:cs typeface="Calibri"/>
              </a:rPr>
              <a:t>	//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3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numbers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per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row</a:t>
            </a:r>
            <a:endParaRPr sz="2600">
              <a:latin typeface="Calibri"/>
              <a:cs typeface="Calibri"/>
            </a:endParaRPr>
          </a:p>
          <a:p>
            <a:pPr marL="907415">
              <a:lnSpc>
                <a:spcPts val="2475"/>
              </a:lnSpc>
            </a:pPr>
            <a:r>
              <a:rPr sz="2600" b="1" spc="-10" dirty="0">
                <a:latin typeface="Calibri"/>
                <a:cs typeface="Calibri"/>
              </a:rPr>
              <a:t>std::cout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&lt;&lt;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number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&lt;&lt;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"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";</a:t>
            </a:r>
            <a:endParaRPr sz="2600">
              <a:latin typeface="Calibri"/>
              <a:cs typeface="Calibri"/>
            </a:endParaRPr>
          </a:p>
          <a:p>
            <a:pPr marL="907415">
              <a:lnSpc>
                <a:spcPts val="2700"/>
              </a:lnSpc>
            </a:pPr>
            <a:r>
              <a:rPr sz="2600" b="1" spc="-10" dirty="0">
                <a:latin typeface="Calibri"/>
                <a:cs typeface="Calibri"/>
              </a:rPr>
              <a:t>number++;</a:t>
            </a:r>
            <a:endParaRPr sz="2600">
              <a:latin typeface="Calibri"/>
              <a:cs typeface="Calibri"/>
            </a:endParaRPr>
          </a:p>
          <a:p>
            <a:pPr marL="609600">
              <a:lnSpc>
                <a:spcPts val="2700"/>
              </a:lnSpc>
            </a:pPr>
            <a:r>
              <a:rPr sz="2600" b="1" spc="-5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609600">
              <a:lnSpc>
                <a:spcPts val="2700"/>
              </a:lnSpc>
              <a:tabLst>
                <a:tab pos="3733165" algn="l"/>
              </a:tabLst>
            </a:pPr>
            <a:r>
              <a:rPr sz="2600" b="1" spc="-10" dirty="0">
                <a:latin typeface="Calibri"/>
                <a:cs typeface="Calibri"/>
              </a:rPr>
              <a:t>std::cout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&lt;&lt;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std::endl;</a:t>
            </a:r>
            <a:r>
              <a:rPr sz="2600" b="1" dirty="0">
                <a:latin typeface="Calibri"/>
                <a:cs typeface="Calibri"/>
              </a:rPr>
              <a:t>	//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Move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to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the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next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line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after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each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row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has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printed</a:t>
            </a:r>
            <a:endParaRPr sz="2600">
              <a:latin typeface="Calibri"/>
              <a:cs typeface="Calibri"/>
            </a:endParaRPr>
          </a:p>
          <a:p>
            <a:pPr marL="311150">
              <a:lnSpc>
                <a:spcPts val="2650"/>
              </a:lnSpc>
            </a:pPr>
            <a:r>
              <a:rPr sz="2600" b="1" spc="-5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311150">
              <a:lnSpc>
                <a:spcPts val="2650"/>
              </a:lnSpc>
            </a:pPr>
            <a:r>
              <a:rPr sz="2600" b="1" dirty="0">
                <a:latin typeface="Calibri"/>
                <a:cs typeface="Calibri"/>
              </a:rPr>
              <a:t>return</a:t>
            </a:r>
            <a:r>
              <a:rPr sz="2600" b="1" spc="-11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0;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05"/>
              </a:lnSpc>
            </a:pPr>
            <a:r>
              <a:rPr sz="2600" b="1" spc="-5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60903" y="578065"/>
          <a:ext cx="2953385" cy="1245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500" b="1" spc="-10" dirty="0">
                          <a:latin typeface="Calibri"/>
                          <a:cs typeface="Calibri"/>
                        </a:rPr>
                        <a:t>Output: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156082"/>
                      </a:solidFill>
                      <a:prstDash val="solid"/>
                    </a:lnL>
                    <a:lnT w="19050">
                      <a:solidFill>
                        <a:srgbClr val="156082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156082"/>
                      </a:solidFill>
                      <a:prstDash val="solid"/>
                    </a:lnR>
                    <a:lnT w="19050">
                      <a:solidFill>
                        <a:srgbClr val="156082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99060" algn="r">
                        <a:lnSpc>
                          <a:spcPts val="2855"/>
                        </a:lnSpc>
                      </a:pPr>
                      <a:r>
                        <a:rPr sz="2500" b="1" spc="-50" dirty="0">
                          <a:latin typeface="Calibri"/>
                          <a:cs typeface="Calibri"/>
                        </a:rPr>
                        <a:t>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156082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500" b="1" spc="-50" dirty="0">
                          <a:latin typeface="Calibri"/>
                          <a:cs typeface="Calibri"/>
                        </a:rPr>
                        <a:t>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855"/>
                        </a:lnSpc>
                      </a:pPr>
                      <a:r>
                        <a:rPr sz="2500" b="1" spc="-50" dirty="0">
                          <a:latin typeface="Calibri"/>
                          <a:cs typeface="Calibri"/>
                        </a:rPr>
                        <a:t>3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156082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R="99060" algn="r">
                        <a:lnSpc>
                          <a:spcPts val="2855"/>
                        </a:lnSpc>
                      </a:pPr>
                      <a:r>
                        <a:rPr sz="2500" b="1" spc="-50" dirty="0">
                          <a:latin typeface="Calibri"/>
                          <a:cs typeface="Calibri"/>
                        </a:rPr>
                        <a:t>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156082"/>
                      </a:solidFill>
                      <a:prstDash val="solid"/>
                    </a:lnL>
                    <a:lnB w="19050">
                      <a:solidFill>
                        <a:srgbClr val="1560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500" b="1" spc="-50" dirty="0">
                          <a:latin typeface="Calibri"/>
                          <a:cs typeface="Calibri"/>
                        </a:rPr>
                        <a:t>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050">
                      <a:solidFill>
                        <a:srgbClr val="1560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855"/>
                        </a:lnSpc>
                      </a:pPr>
                      <a:r>
                        <a:rPr sz="2500" b="1" spc="-50" dirty="0">
                          <a:latin typeface="Calibri"/>
                          <a:cs typeface="Calibri"/>
                        </a:rPr>
                        <a:t>6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9050">
                      <a:solidFill>
                        <a:srgbClr val="156082"/>
                      </a:solidFill>
                      <a:prstDash val="solid"/>
                    </a:lnR>
                    <a:lnB w="19050">
                      <a:solidFill>
                        <a:srgbClr val="15608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144778"/>
            <a:ext cx="30181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u="none" spc="-20" dirty="0"/>
              <a:t>Refresher…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78739" y="618235"/>
            <a:ext cx="11807825" cy="552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1815" indent="-53911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551815" algn="l"/>
              </a:tabLst>
            </a:pPr>
            <a:r>
              <a:rPr sz="4200" dirty="0">
                <a:latin typeface="Calibri"/>
                <a:cs typeface="Calibri"/>
              </a:rPr>
              <a:t>C++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strictly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typed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language</a:t>
            </a:r>
            <a:endParaRPr sz="4200">
              <a:latin typeface="Calibri"/>
              <a:cs typeface="Calibri"/>
            </a:endParaRPr>
          </a:p>
          <a:p>
            <a:pPr marL="1312545" marR="1882775" lvl="1" indent="-385445">
              <a:lnSpc>
                <a:spcPct val="79500"/>
              </a:lnSpc>
              <a:spcBef>
                <a:spcPts val="1080"/>
              </a:spcBef>
              <a:buChar char="•"/>
              <a:tabLst>
                <a:tab pos="1409700" algn="l"/>
              </a:tabLst>
            </a:pPr>
            <a:r>
              <a:rPr sz="4200" spc="-70" dirty="0">
                <a:latin typeface="Calibri"/>
                <a:cs typeface="Calibri"/>
              </a:rPr>
              <a:t>You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must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explicitly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declare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type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50" dirty="0">
                <a:latin typeface="Calibri"/>
                <a:cs typeface="Calibri"/>
              </a:rPr>
              <a:t>a 	</a:t>
            </a:r>
            <a:r>
              <a:rPr sz="4200" dirty="0">
                <a:latin typeface="Calibri"/>
                <a:cs typeface="Calibri"/>
              </a:rPr>
              <a:t>variable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(or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function)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when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creating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it</a:t>
            </a:r>
            <a:endParaRPr sz="4200">
              <a:latin typeface="Calibri"/>
              <a:cs typeface="Calibri"/>
            </a:endParaRPr>
          </a:p>
          <a:p>
            <a:pPr marL="551815" indent="-539115">
              <a:lnSpc>
                <a:spcPts val="4990"/>
              </a:lnSpc>
              <a:buFont typeface="Wingdings"/>
              <a:buChar char=""/>
              <a:tabLst>
                <a:tab pos="551815" algn="l"/>
              </a:tabLst>
            </a:pPr>
            <a:r>
              <a:rPr sz="4200" dirty="0">
                <a:latin typeface="Calibri"/>
                <a:cs typeface="Calibri"/>
              </a:rPr>
              <a:t>All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C++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programs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must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have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main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function.</a:t>
            </a:r>
            <a:endParaRPr sz="4200">
              <a:latin typeface="Calibri"/>
              <a:cs typeface="Calibri"/>
            </a:endParaRPr>
          </a:p>
          <a:p>
            <a:pPr marL="495300">
              <a:lnSpc>
                <a:spcPts val="5015"/>
              </a:lnSpc>
              <a:spcBef>
                <a:spcPts val="70"/>
              </a:spcBef>
            </a:pPr>
            <a:r>
              <a:rPr sz="4200" b="1" spc="-10" dirty="0">
                <a:latin typeface="Calibri"/>
                <a:cs typeface="Calibri"/>
              </a:rPr>
              <a:t>ALWAYS!</a:t>
            </a:r>
            <a:endParaRPr sz="4200">
              <a:latin typeface="Calibri"/>
              <a:cs typeface="Calibri"/>
            </a:endParaRPr>
          </a:p>
          <a:p>
            <a:pPr marL="1409700" marR="215900" lvl="1" indent="-361950">
              <a:lnSpc>
                <a:spcPct val="79500"/>
              </a:lnSpc>
              <a:spcBef>
                <a:spcPts val="1010"/>
              </a:spcBef>
              <a:buChar char="•"/>
              <a:tabLst>
                <a:tab pos="1409700" algn="l"/>
                <a:tab pos="1433195" algn="l"/>
              </a:tabLst>
            </a:pPr>
            <a:r>
              <a:rPr sz="4200" dirty="0">
                <a:latin typeface="Calibri"/>
                <a:cs typeface="Calibri"/>
              </a:rPr>
              <a:t>	By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C++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Standards,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main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function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cannot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be </a:t>
            </a:r>
            <a:r>
              <a:rPr sz="4200" dirty="0">
                <a:latin typeface="Calibri"/>
                <a:cs typeface="Calibri"/>
              </a:rPr>
              <a:t>called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within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program.</a:t>
            </a:r>
            <a:endParaRPr sz="4200">
              <a:latin typeface="Calibri"/>
              <a:cs typeface="Calibri"/>
            </a:endParaRPr>
          </a:p>
          <a:p>
            <a:pPr marL="551815" indent="-539115">
              <a:lnSpc>
                <a:spcPts val="4990"/>
              </a:lnSpc>
              <a:buFont typeface="Wingdings"/>
              <a:buChar char=""/>
              <a:tabLst>
                <a:tab pos="551815" algn="l"/>
              </a:tabLst>
            </a:pPr>
            <a:r>
              <a:rPr sz="4200" dirty="0">
                <a:latin typeface="Calibri"/>
                <a:cs typeface="Calibri"/>
              </a:rPr>
              <a:t>All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statements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C++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must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end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semicolon</a:t>
            </a:r>
            <a:endParaRPr sz="4200">
              <a:latin typeface="Calibri"/>
              <a:cs typeface="Calibri"/>
            </a:endParaRPr>
          </a:p>
          <a:p>
            <a:pPr marL="551815" indent="-539115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551815" algn="l"/>
              </a:tabLst>
            </a:pPr>
            <a:r>
              <a:rPr sz="4200" dirty="0">
                <a:latin typeface="Calibri"/>
                <a:cs typeface="Calibri"/>
              </a:rPr>
              <a:t>C++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not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whitespace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sensitive,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case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sensitive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119527"/>
            <a:ext cx="11948795" cy="33286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4300" u="none" dirty="0"/>
              <a:t>Using</a:t>
            </a:r>
            <a:r>
              <a:rPr sz="4300" u="none" spc="-114" dirty="0"/>
              <a:t> </a:t>
            </a:r>
            <a:r>
              <a:rPr sz="4300" u="none" dirty="0"/>
              <a:t>Boolean</a:t>
            </a:r>
            <a:r>
              <a:rPr sz="4300" u="none" spc="-110" dirty="0"/>
              <a:t> </a:t>
            </a:r>
            <a:r>
              <a:rPr sz="4300" u="none" dirty="0"/>
              <a:t>Expressions</a:t>
            </a:r>
            <a:r>
              <a:rPr sz="4300" u="none" spc="-114" dirty="0"/>
              <a:t> </a:t>
            </a:r>
            <a:r>
              <a:rPr sz="4300" u="none" dirty="0"/>
              <a:t>for</a:t>
            </a:r>
            <a:r>
              <a:rPr sz="4300" u="none" spc="-114" dirty="0"/>
              <a:t> </a:t>
            </a:r>
            <a:r>
              <a:rPr sz="4300" u="none" spc="-10" dirty="0"/>
              <a:t>Conditionals</a:t>
            </a:r>
            <a:endParaRPr sz="4300"/>
          </a:p>
          <a:p>
            <a:pPr marL="12700" marR="5080">
              <a:lnSpc>
                <a:spcPct val="90200"/>
              </a:lnSpc>
              <a:spcBef>
                <a:spcPts val="950"/>
              </a:spcBef>
            </a:pPr>
            <a:r>
              <a:rPr sz="4500" b="0" u="none" dirty="0">
                <a:latin typeface="Calibri"/>
                <a:cs typeface="Calibri"/>
              </a:rPr>
              <a:t>Knowing</a:t>
            </a:r>
            <a:r>
              <a:rPr sz="4500" b="0" u="none" spc="-110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that</a:t>
            </a:r>
            <a:r>
              <a:rPr sz="4500" b="0" u="none" spc="-95" dirty="0">
                <a:latin typeface="Calibri"/>
                <a:cs typeface="Calibri"/>
              </a:rPr>
              <a:t> </a:t>
            </a:r>
            <a:r>
              <a:rPr sz="4500" b="0" u="none" spc="-10" dirty="0">
                <a:latin typeface="Calibri"/>
                <a:cs typeface="Calibri"/>
              </a:rPr>
              <a:t>expressions</a:t>
            </a:r>
            <a:r>
              <a:rPr sz="4500" b="0" u="none" spc="-100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can</a:t>
            </a:r>
            <a:r>
              <a:rPr sz="4500" b="0" u="none" spc="-105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come</a:t>
            </a:r>
            <a:r>
              <a:rPr sz="4500" b="0" u="none" spc="-105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in</a:t>
            </a:r>
            <a:r>
              <a:rPr sz="4500" b="0" u="none" spc="-105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a</a:t>
            </a:r>
            <a:r>
              <a:rPr sz="4500" b="0" u="none" spc="-105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variety</a:t>
            </a:r>
            <a:r>
              <a:rPr sz="4500" b="0" u="none" spc="-100" dirty="0">
                <a:latin typeface="Calibri"/>
                <a:cs typeface="Calibri"/>
              </a:rPr>
              <a:t> </a:t>
            </a:r>
            <a:r>
              <a:rPr sz="4500" b="0" u="none" spc="-25" dirty="0">
                <a:latin typeface="Calibri"/>
                <a:cs typeface="Calibri"/>
              </a:rPr>
              <a:t>of </a:t>
            </a:r>
            <a:r>
              <a:rPr sz="4500" b="0" u="none" spc="-20" dirty="0">
                <a:latin typeface="Calibri"/>
                <a:cs typeface="Calibri"/>
              </a:rPr>
              <a:t>different</a:t>
            </a:r>
            <a:r>
              <a:rPr sz="4500" b="0" u="none" spc="-114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forms,</a:t>
            </a:r>
            <a:r>
              <a:rPr sz="4500" b="0" u="none" spc="-114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let’s</a:t>
            </a:r>
            <a:r>
              <a:rPr sz="4500" b="0" u="none" spc="-120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think</a:t>
            </a:r>
            <a:r>
              <a:rPr sz="4500" b="0" u="none" spc="-114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about</a:t>
            </a:r>
            <a:r>
              <a:rPr sz="4500" b="0" u="none" spc="-114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how</a:t>
            </a:r>
            <a:r>
              <a:rPr sz="4500" b="0" u="none" spc="-120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we</a:t>
            </a:r>
            <a:r>
              <a:rPr sz="4500" b="0" u="none" spc="-120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can</a:t>
            </a:r>
            <a:r>
              <a:rPr sz="4500" b="0" u="none" spc="-120" dirty="0">
                <a:latin typeface="Calibri"/>
                <a:cs typeface="Calibri"/>
              </a:rPr>
              <a:t> </a:t>
            </a:r>
            <a:r>
              <a:rPr sz="4500" b="0" u="none" spc="-10" dirty="0">
                <a:latin typeface="Calibri"/>
                <a:cs typeface="Calibri"/>
              </a:rPr>
              <a:t>utilize </a:t>
            </a:r>
            <a:r>
              <a:rPr sz="4500" b="0" u="none" dirty="0">
                <a:latin typeface="Calibri"/>
                <a:cs typeface="Calibri"/>
              </a:rPr>
              <a:t>them</a:t>
            </a:r>
            <a:r>
              <a:rPr sz="4500" b="0" u="none" spc="-160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for</a:t>
            </a:r>
            <a:r>
              <a:rPr sz="4500" b="0" u="none" spc="-155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conditional</a:t>
            </a:r>
            <a:r>
              <a:rPr sz="4500" b="0" u="none" spc="-160" dirty="0">
                <a:latin typeface="Calibri"/>
                <a:cs typeface="Calibri"/>
              </a:rPr>
              <a:t> </a:t>
            </a:r>
            <a:r>
              <a:rPr sz="4500" b="0" u="none" spc="-20" dirty="0">
                <a:latin typeface="Calibri"/>
                <a:cs typeface="Calibri"/>
              </a:rPr>
              <a:t>statements.</a:t>
            </a:r>
            <a:r>
              <a:rPr sz="4500" b="0" u="none" spc="-160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So,</a:t>
            </a:r>
            <a:r>
              <a:rPr sz="4500" b="0" u="none" spc="-165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let’s</a:t>
            </a:r>
            <a:r>
              <a:rPr sz="4500" b="0" u="none" spc="-160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take</a:t>
            </a:r>
            <a:r>
              <a:rPr sz="4500" b="0" u="none" spc="-165" dirty="0">
                <a:latin typeface="Calibri"/>
                <a:cs typeface="Calibri"/>
              </a:rPr>
              <a:t> </a:t>
            </a:r>
            <a:r>
              <a:rPr sz="4500" b="0" u="none" spc="-50" dirty="0">
                <a:latin typeface="Calibri"/>
                <a:cs typeface="Calibri"/>
              </a:rPr>
              <a:t>a </a:t>
            </a:r>
            <a:r>
              <a:rPr sz="4500" b="0" u="none" dirty="0">
                <a:latin typeface="Calibri"/>
                <a:cs typeface="Calibri"/>
              </a:rPr>
              <a:t>look</a:t>
            </a:r>
            <a:r>
              <a:rPr sz="4500" b="0" u="none" spc="-85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at</a:t>
            </a:r>
            <a:r>
              <a:rPr sz="4500" b="0" u="none" spc="-75" dirty="0">
                <a:latin typeface="Calibri"/>
                <a:cs typeface="Calibri"/>
              </a:rPr>
              <a:t> </a:t>
            </a:r>
            <a:r>
              <a:rPr sz="4500" b="0" u="none" dirty="0">
                <a:latin typeface="Calibri"/>
                <a:cs typeface="Calibri"/>
              </a:rPr>
              <a:t>Boolean</a:t>
            </a:r>
            <a:r>
              <a:rPr sz="4500" b="0" u="none" spc="-90" dirty="0">
                <a:latin typeface="Calibri"/>
                <a:cs typeface="Calibri"/>
              </a:rPr>
              <a:t> </a:t>
            </a:r>
            <a:r>
              <a:rPr sz="4500" b="0" u="none" spc="-10" dirty="0">
                <a:latin typeface="Calibri"/>
                <a:cs typeface="Calibri"/>
              </a:rPr>
              <a:t>expressions.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981704"/>
            <a:ext cx="11294110" cy="25679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630"/>
              </a:spcBef>
            </a:pPr>
            <a:r>
              <a:rPr sz="4500" dirty="0">
                <a:latin typeface="Calibri"/>
                <a:cs typeface="Calibri"/>
              </a:rPr>
              <a:t>First,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what</a:t>
            </a:r>
            <a:r>
              <a:rPr sz="4500" spc="-8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is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a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Boolean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spc="-10" dirty="0">
                <a:latin typeface="Calibri"/>
                <a:cs typeface="Calibri"/>
              </a:rPr>
              <a:t>expression?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A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Boolean </a:t>
            </a:r>
            <a:r>
              <a:rPr sz="4500" b="1" dirty="0">
                <a:latin typeface="Calibri"/>
                <a:cs typeface="Calibri"/>
              </a:rPr>
              <a:t>expression</a:t>
            </a:r>
            <a:r>
              <a:rPr sz="4500" b="1" spc="-8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is</a:t>
            </a:r>
            <a:r>
              <a:rPr sz="4500" spc="-8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a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specific</a:t>
            </a:r>
            <a:r>
              <a:rPr sz="4500" spc="-8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kind</a:t>
            </a:r>
            <a:r>
              <a:rPr sz="4500" spc="-8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of</a:t>
            </a:r>
            <a:r>
              <a:rPr sz="4500" spc="-80" dirty="0">
                <a:latin typeface="Calibri"/>
                <a:cs typeface="Calibri"/>
              </a:rPr>
              <a:t> </a:t>
            </a:r>
            <a:r>
              <a:rPr sz="4500" spc="-10" dirty="0">
                <a:latin typeface="Calibri"/>
                <a:cs typeface="Calibri"/>
              </a:rPr>
              <a:t>expression</a:t>
            </a:r>
            <a:r>
              <a:rPr sz="4500" spc="-85" dirty="0">
                <a:latin typeface="Calibri"/>
                <a:cs typeface="Calibri"/>
              </a:rPr>
              <a:t> </a:t>
            </a:r>
            <a:r>
              <a:rPr sz="4500" spc="-10" dirty="0">
                <a:latin typeface="Calibri"/>
                <a:cs typeface="Calibri"/>
              </a:rPr>
              <a:t>whose </a:t>
            </a:r>
            <a:r>
              <a:rPr sz="4500" dirty="0">
                <a:latin typeface="Calibri"/>
                <a:cs typeface="Calibri"/>
              </a:rPr>
              <a:t>value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when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evaluated</a:t>
            </a:r>
            <a:r>
              <a:rPr sz="4500" spc="-9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results</a:t>
            </a:r>
            <a:r>
              <a:rPr sz="4500" spc="-8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in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b="1" dirty="0">
                <a:latin typeface="Calibri"/>
                <a:cs typeface="Calibri"/>
              </a:rPr>
              <a:t>true</a:t>
            </a:r>
            <a:r>
              <a:rPr sz="4500" b="1" spc="-9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or</a:t>
            </a:r>
            <a:r>
              <a:rPr sz="4500" spc="-85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false </a:t>
            </a:r>
            <a:r>
              <a:rPr sz="4500" dirty="0">
                <a:latin typeface="Calibri"/>
                <a:cs typeface="Calibri"/>
              </a:rPr>
              <a:t>(sometimes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b="1" dirty="0">
                <a:latin typeface="Calibri"/>
                <a:cs typeface="Calibri"/>
              </a:rPr>
              <a:t>1</a:t>
            </a:r>
            <a:r>
              <a:rPr sz="4500" b="1" spc="-8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or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b="1" dirty="0">
                <a:latin typeface="Calibri"/>
                <a:cs typeface="Calibri"/>
              </a:rPr>
              <a:t>0</a:t>
            </a:r>
            <a:r>
              <a:rPr sz="4500" dirty="0">
                <a:latin typeface="Calibri"/>
                <a:cs typeface="Calibri"/>
              </a:rPr>
              <a:t>,</a:t>
            </a:r>
            <a:r>
              <a:rPr sz="4500" spc="-70" dirty="0">
                <a:latin typeface="Calibri"/>
                <a:cs typeface="Calibri"/>
              </a:rPr>
              <a:t> </a:t>
            </a:r>
            <a:r>
              <a:rPr sz="4500" spc="-10" dirty="0">
                <a:latin typeface="Calibri"/>
                <a:cs typeface="Calibri"/>
              </a:rPr>
              <a:t>respectively).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289811"/>
            <a:ext cx="11845290" cy="22752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595"/>
              </a:spcBef>
            </a:pPr>
            <a:r>
              <a:rPr sz="4000" spc="75" dirty="0">
                <a:latin typeface="Calibri"/>
                <a:cs typeface="Calibri"/>
              </a:rPr>
              <a:t>For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105" dirty="0">
                <a:latin typeface="Calibri"/>
                <a:cs typeface="Calibri"/>
              </a:rPr>
              <a:t>example,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50" dirty="0">
                <a:latin typeface="Calibri"/>
                <a:cs typeface="Calibri"/>
              </a:rPr>
              <a:t>the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180" dirty="0">
                <a:latin typeface="Calibri"/>
                <a:cs typeface="Calibri"/>
              </a:rPr>
              <a:t>code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114" dirty="0">
                <a:latin typeface="Calibri"/>
                <a:cs typeface="Calibri"/>
              </a:rPr>
              <a:t>snippet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85" dirty="0">
                <a:latin typeface="Calibri"/>
                <a:cs typeface="Calibri"/>
              </a:rPr>
              <a:t>below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210" dirty="0">
                <a:latin typeface="Calibri"/>
                <a:cs typeface="Calibri"/>
              </a:rPr>
              <a:t>assigns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160" dirty="0">
                <a:latin typeface="Calibri"/>
                <a:cs typeface="Calibri"/>
              </a:rPr>
              <a:t>a </a:t>
            </a:r>
            <a:r>
              <a:rPr sz="4000" spc="130" dirty="0">
                <a:latin typeface="Calibri"/>
                <a:cs typeface="Calibri"/>
              </a:rPr>
              <a:t>Boolean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85" dirty="0">
                <a:latin typeface="Calibri"/>
                <a:cs typeface="Calibri"/>
              </a:rPr>
              <a:t>variable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65" dirty="0">
                <a:latin typeface="Calibri"/>
                <a:cs typeface="Calibri"/>
              </a:rPr>
              <a:t>in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295" dirty="0">
                <a:latin typeface="Calibri"/>
                <a:cs typeface="Calibri"/>
              </a:rPr>
              <a:t>C++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true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or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135" dirty="0">
                <a:latin typeface="Calibri"/>
                <a:cs typeface="Calibri"/>
              </a:rPr>
              <a:t>false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90" dirty="0">
                <a:latin typeface="Calibri"/>
                <a:cs typeface="Calibri"/>
              </a:rPr>
              <a:t>depending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70" dirty="0">
                <a:latin typeface="Calibri"/>
                <a:cs typeface="Calibri"/>
              </a:rPr>
              <a:t>on </a:t>
            </a:r>
            <a:r>
              <a:rPr sz="4000" dirty="0">
                <a:latin typeface="Calibri"/>
                <a:cs typeface="Calibri"/>
              </a:rPr>
              <a:t>whether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or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not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50" dirty="0">
                <a:latin typeface="Calibri"/>
                <a:cs typeface="Calibri"/>
              </a:rPr>
              <a:t>the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105" dirty="0">
                <a:latin typeface="Calibri"/>
                <a:cs typeface="Calibri"/>
              </a:rPr>
              <a:t>value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b="1" spc="125" dirty="0">
                <a:latin typeface="Calibri"/>
                <a:cs typeface="Calibri"/>
              </a:rPr>
              <a:t>x</a:t>
            </a:r>
            <a:r>
              <a:rPr sz="4000" b="1" spc="-40" dirty="0">
                <a:latin typeface="Calibri"/>
                <a:cs typeface="Calibri"/>
              </a:rPr>
              <a:t> </a:t>
            </a:r>
            <a:r>
              <a:rPr sz="4000" spc="204" dirty="0">
                <a:latin typeface="Calibri"/>
                <a:cs typeface="Calibri"/>
              </a:rPr>
              <a:t>is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greater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80" dirty="0">
                <a:latin typeface="Calibri"/>
                <a:cs typeface="Calibri"/>
              </a:rPr>
              <a:t>than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or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140" dirty="0">
                <a:latin typeface="Calibri"/>
                <a:cs typeface="Calibri"/>
              </a:rPr>
              <a:t>equal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to </a:t>
            </a:r>
            <a:r>
              <a:rPr sz="4000" spc="75" dirty="0">
                <a:latin typeface="Calibri"/>
                <a:cs typeface="Calibri"/>
              </a:rPr>
              <a:t>25.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4285994"/>
            <a:ext cx="8416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150" dirty="0">
                <a:solidFill>
                  <a:srgbClr val="FF0000"/>
                </a:solidFill>
                <a:latin typeface="Calibri"/>
                <a:cs typeface="Calibri"/>
              </a:rPr>
              <a:t>bool</a:t>
            </a:r>
            <a:r>
              <a:rPr sz="4000" i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i="1" spc="145" dirty="0">
                <a:solidFill>
                  <a:srgbClr val="FF0000"/>
                </a:solidFill>
                <a:latin typeface="Calibri"/>
                <a:cs typeface="Calibri"/>
              </a:rPr>
              <a:t>myBooleanExpression</a:t>
            </a:r>
            <a:r>
              <a:rPr sz="4000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i="1" spc="13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0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i="1" dirty="0">
                <a:solidFill>
                  <a:srgbClr val="FF0000"/>
                </a:solidFill>
                <a:latin typeface="Calibri"/>
                <a:cs typeface="Calibri"/>
              </a:rPr>
              <a:t>(x</a:t>
            </a:r>
            <a:r>
              <a:rPr sz="4000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i="1" spc="135" dirty="0">
                <a:solidFill>
                  <a:srgbClr val="FF0000"/>
                </a:solidFill>
                <a:latin typeface="Calibri"/>
                <a:cs typeface="Calibri"/>
              </a:rPr>
              <a:t>&gt;=</a:t>
            </a:r>
            <a:r>
              <a:rPr sz="4000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i="1" spc="-20" dirty="0">
                <a:solidFill>
                  <a:srgbClr val="FF0000"/>
                </a:solidFill>
                <a:latin typeface="Calibri"/>
                <a:cs typeface="Calibri"/>
              </a:rPr>
              <a:t>25);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69597"/>
            <a:ext cx="11977370" cy="67589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565"/>
              </a:spcBef>
            </a:pPr>
            <a:r>
              <a:rPr sz="4000" dirty="0">
                <a:latin typeface="Calibri"/>
                <a:cs typeface="Calibri"/>
              </a:rPr>
              <a:t>Another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110" dirty="0">
                <a:latin typeface="Calibri"/>
                <a:cs typeface="Calibri"/>
              </a:rPr>
              <a:t>example: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50" dirty="0">
                <a:latin typeface="Calibri"/>
                <a:cs typeface="Calibri"/>
              </a:rPr>
              <a:t>the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180" dirty="0">
                <a:latin typeface="Calibri"/>
                <a:cs typeface="Calibri"/>
              </a:rPr>
              <a:t>code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114" dirty="0">
                <a:latin typeface="Calibri"/>
                <a:cs typeface="Calibri"/>
              </a:rPr>
              <a:t>snippet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85" dirty="0">
                <a:latin typeface="Calibri"/>
                <a:cs typeface="Calibri"/>
              </a:rPr>
              <a:t>below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210" dirty="0">
                <a:latin typeface="Calibri"/>
                <a:cs typeface="Calibri"/>
              </a:rPr>
              <a:t>assigns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160" dirty="0">
                <a:latin typeface="Calibri"/>
                <a:cs typeface="Calibri"/>
              </a:rPr>
              <a:t>a </a:t>
            </a:r>
            <a:r>
              <a:rPr sz="4000" spc="130" dirty="0">
                <a:latin typeface="Calibri"/>
                <a:cs typeface="Calibri"/>
              </a:rPr>
              <a:t>Boolean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85" dirty="0">
                <a:latin typeface="Calibri"/>
                <a:cs typeface="Calibri"/>
              </a:rPr>
              <a:t>variable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65" dirty="0">
                <a:latin typeface="Calibri"/>
                <a:cs typeface="Calibri"/>
              </a:rPr>
              <a:t>in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295" dirty="0">
                <a:latin typeface="Calibri"/>
                <a:cs typeface="Calibri"/>
              </a:rPr>
              <a:t>C++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true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or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135" dirty="0">
                <a:latin typeface="Calibri"/>
                <a:cs typeface="Calibri"/>
              </a:rPr>
              <a:t>false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90" dirty="0">
                <a:latin typeface="Calibri"/>
                <a:cs typeface="Calibri"/>
              </a:rPr>
              <a:t>depending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70" dirty="0">
                <a:latin typeface="Calibri"/>
                <a:cs typeface="Calibri"/>
              </a:rPr>
              <a:t>on </a:t>
            </a:r>
            <a:r>
              <a:rPr sz="4000" dirty="0">
                <a:latin typeface="Calibri"/>
                <a:cs typeface="Calibri"/>
              </a:rPr>
              <a:t>whether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or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not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50" dirty="0">
                <a:latin typeface="Calibri"/>
                <a:cs typeface="Calibri"/>
              </a:rPr>
              <a:t>the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105" dirty="0">
                <a:latin typeface="Calibri"/>
                <a:cs typeface="Calibri"/>
              </a:rPr>
              <a:t>value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b="1" spc="125" dirty="0">
                <a:latin typeface="Calibri"/>
                <a:cs typeface="Calibri"/>
              </a:rPr>
              <a:t>x</a:t>
            </a:r>
            <a:r>
              <a:rPr sz="4000" b="1" spc="-45" dirty="0">
                <a:latin typeface="Calibri"/>
                <a:cs typeface="Calibri"/>
              </a:rPr>
              <a:t> </a:t>
            </a:r>
            <a:r>
              <a:rPr sz="4000" spc="204" dirty="0">
                <a:latin typeface="Calibri"/>
                <a:cs typeface="Calibri"/>
              </a:rPr>
              <a:t>is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140" dirty="0">
                <a:latin typeface="Calibri"/>
                <a:cs typeface="Calibri"/>
              </a:rPr>
              <a:t>equal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135" dirty="0">
                <a:latin typeface="Calibri"/>
                <a:cs typeface="Calibri"/>
              </a:rPr>
              <a:t>square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root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b="1" spc="50" dirty="0">
                <a:latin typeface="Calibri"/>
                <a:cs typeface="Calibri"/>
              </a:rPr>
              <a:t>y</a:t>
            </a:r>
            <a:r>
              <a:rPr sz="4000" spc="50" dirty="0">
                <a:latin typeface="Calibri"/>
                <a:cs typeface="Calibri"/>
              </a:rPr>
              <a:t>.</a:t>
            </a:r>
            <a:endParaRPr sz="4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</a:pPr>
            <a:r>
              <a:rPr sz="4000" i="1" spc="150" dirty="0">
                <a:solidFill>
                  <a:srgbClr val="FF0000"/>
                </a:solidFill>
                <a:latin typeface="Calibri"/>
                <a:cs typeface="Calibri"/>
              </a:rPr>
              <a:t>bool</a:t>
            </a:r>
            <a:r>
              <a:rPr sz="4000" i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i="1" spc="145" dirty="0">
                <a:solidFill>
                  <a:srgbClr val="FF0000"/>
                </a:solidFill>
                <a:latin typeface="Calibri"/>
                <a:cs typeface="Calibri"/>
              </a:rPr>
              <a:t>myBooleanExpression</a:t>
            </a:r>
            <a:r>
              <a:rPr sz="4000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i="1" spc="13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40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i="1" dirty="0">
                <a:solidFill>
                  <a:srgbClr val="FF0000"/>
                </a:solidFill>
                <a:latin typeface="Calibri"/>
                <a:cs typeface="Calibri"/>
              </a:rPr>
              <a:t>(x</a:t>
            </a:r>
            <a:r>
              <a:rPr sz="4000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i="1" spc="135" dirty="0">
                <a:solidFill>
                  <a:srgbClr val="FF0000"/>
                </a:solidFill>
                <a:latin typeface="Calibri"/>
                <a:cs typeface="Calibri"/>
              </a:rPr>
              <a:t>==</a:t>
            </a:r>
            <a:r>
              <a:rPr sz="4000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i="1" spc="-10" dirty="0">
                <a:solidFill>
                  <a:srgbClr val="FF0000"/>
                </a:solidFill>
                <a:latin typeface="Calibri"/>
                <a:cs typeface="Calibri"/>
              </a:rPr>
              <a:t>sqrt(y));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4000">
              <a:latin typeface="Calibri"/>
              <a:cs typeface="Calibri"/>
            </a:endParaRPr>
          </a:p>
          <a:p>
            <a:pPr marL="12700" marR="709295">
              <a:lnSpc>
                <a:spcPts val="4300"/>
              </a:lnSpc>
            </a:pPr>
            <a:r>
              <a:rPr sz="4000" i="1" spc="100" dirty="0">
                <a:latin typeface="Calibri"/>
                <a:cs typeface="Calibri"/>
              </a:rPr>
              <a:t>Note:</a:t>
            </a:r>
            <a:r>
              <a:rPr sz="4000" i="1" spc="-45" dirty="0">
                <a:latin typeface="Calibri"/>
                <a:cs typeface="Calibri"/>
              </a:rPr>
              <a:t> </a:t>
            </a:r>
            <a:r>
              <a:rPr sz="4000" b="1" spc="135" dirty="0">
                <a:latin typeface="Calibri"/>
                <a:cs typeface="Calibri"/>
              </a:rPr>
              <a:t>==</a:t>
            </a:r>
            <a:r>
              <a:rPr sz="4000" b="1" spc="-45" dirty="0">
                <a:latin typeface="Calibri"/>
                <a:cs typeface="Calibri"/>
              </a:rPr>
              <a:t> </a:t>
            </a:r>
            <a:r>
              <a:rPr sz="4000" spc="204" dirty="0">
                <a:latin typeface="Calibri"/>
                <a:cs typeface="Calibri"/>
              </a:rPr>
              <a:t>is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155" dirty="0">
                <a:latin typeface="Calibri"/>
                <a:cs typeface="Calibri"/>
              </a:rPr>
              <a:t>an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80" dirty="0">
                <a:latin typeface="Calibri"/>
                <a:cs typeface="Calibri"/>
              </a:rPr>
              <a:t>equality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operator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that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204" dirty="0">
                <a:latin typeface="Calibri"/>
                <a:cs typeface="Calibri"/>
              </a:rPr>
              <a:t>is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185" dirty="0">
                <a:latin typeface="Calibri"/>
                <a:cs typeface="Calibri"/>
              </a:rPr>
              <a:t>used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to </a:t>
            </a:r>
            <a:r>
              <a:rPr sz="4000" spc="145" dirty="0">
                <a:latin typeface="Calibri"/>
                <a:cs typeface="Calibri"/>
              </a:rPr>
              <a:t>compare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right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155" dirty="0">
                <a:latin typeface="Calibri"/>
                <a:cs typeface="Calibri"/>
              </a:rPr>
              <a:t>side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with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left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125" dirty="0">
                <a:latin typeface="Calibri"/>
                <a:cs typeface="Calibri"/>
              </a:rPr>
              <a:t>side.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114" dirty="0">
                <a:latin typeface="Calibri"/>
                <a:cs typeface="Calibri"/>
              </a:rPr>
              <a:t>Returns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40" dirty="0">
                <a:latin typeface="Calibri"/>
                <a:cs typeface="Calibri"/>
              </a:rPr>
              <a:t>true/false.</a:t>
            </a:r>
            <a:endParaRPr sz="4000">
              <a:latin typeface="Calibri"/>
              <a:cs typeface="Calibri"/>
            </a:endParaRPr>
          </a:p>
          <a:p>
            <a:pPr marL="12700" marR="175895">
              <a:lnSpc>
                <a:spcPts val="4300"/>
              </a:lnSpc>
              <a:spcBef>
                <a:spcPts val="1000"/>
              </a:spcBef>
            </a:pPr>
            <a:r>
              <a:rPr sz="4000" b="1" spc="135" dirty="0">
                <a:latin typeface="Calibri"/>
                <a:cs typeface="Calibri"/>
              </a:rPr>
              <a:t>=</a:t>
            </a:r>
            <a:r>
              <a:rPr sz="4000" b="1" spc="-65" dirty="0">
                <a:latin typeface="Calibri"/>
                <a:cs typeface="Calibri"/>
              </a:rPr>
              <a:t> </a:t>
            </a:r>
            <a:r>
              <a:rPr sz="4000" spc="105" dirty="0">
                <a:latin typeface="Calibri"/>
                <a:cs typeface="Calibri"/>
              </a:rPr>
              <a:t>(single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135" dirty="0">
                <a:latin typeface="Calibri"/>
                <a:cs typeface="Calibri"/>
              </a:rPr>
              <a:t>equal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90" dirty="0">
                <a:latin typeface="Calibri"/>
                <a:cs typeface="Calibri"/>
              </a:rPr>
              <a:t>sign)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200" dirty="0">
                <a:latin typeface="Calibri"/>
                <a:cs typeface="Calibri"/>
              </a:rPr>
              <a:t>is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155" dirty="0">
                <a:latin typeface="Calibri"/>
                <a:cs typeface="Calibri"/>
              </a:rPr>
              <a:t>an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140" dirty="0">
                <a:latin typeface="Calibri"/>
                <a:cs typeface="Calibri"/>
              </a:rPr>
              <a:t>assignment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operator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185" dirty="0">
                <a:latin typeface="Calibri"/>
                <a:cs typeface="Calibri"/>
              </a:rPr>
              <a:t>used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to </a:t>
            </a:r>
            <a:r>
              <a:rPr sz="4000" spc="180" dirty="0">
                <a:latin typeface="Calibri"/>
                <a:cs typeface="Calibri"/>
              </a:rPr>
              <a:t>assign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150" dirty="0">
                <a:latin typeface="Calibri"/>
                <a:cs typeface="Calibri"/>
              </a:rPr>
              <a:t>values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100" dirty="0">
                <a:latin typeface="Calibri"/>
                <a:cs typeface="Calibri"/>
              </a:rPr>
              <a:t>variables.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4000" b="1" spc="170" dirty="0">
                <a:latin typeface="Calibri"/>
                <a:cs typeface="Calibri"/>
              </a:rPr>
              <a:t>Understand</a:t>
            </a:r>
            <a:r>
              <a:rPr sz="4000" b="1" spc="-75" dirty="0">
                <a:latin typeface="Calibri"/>
                <a:cs typeface="Calibri"/>
              </a:rPr>
              <a:t> </a:t>
            </a:r>
            <a:r>
              <a:rPr sz="4000" b="1" spc="135" dirty="0">
                <a:latin typeface="Calibri"/>
                <a:cs typeface="Calibri"/>
              </a:rPr>
              <a:t>when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spc="65" dirty="0">
                <a:latin typeface="Calibri"/>
                <a:cs typeface="Calibri"/>
              </a:rPr>
              <a:t>to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spc="270" dirty="0">
                <a:latin typeface="Calibri"/>
                <a:cs typeface="Calibri"/>
              </a:rPr>
              <a:t>use</a:t>
            </a:r>
            <a:r>
              <a:rPr sz="4000" b="1" spc="-80" dirty="0">
                <a:latin typeface="Calibri"/>
                <a:cs typeface="Calibri"/>
              </a:rPr>
              <a:t> </a:t>
            </a:r>
            <a:r>
              <a:rPr sz="4000" b="1" spc="70" dirty="0">
                <a:latin typeface="Calibri"/>
                <a:cs typeface="Calibri"/>
              </a:rPr>
              <a:t>either!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59002"/>
            <a:ext cx="105003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u="none" spc="130" dirty="0"/>
              <a:t>What</a:t>
            </a:r>
            <a:r>
              <a:rPr sz="4600" u="none" spc="-95" dirty="0"/>
              <a:t> </a:t>
            </a:r>
            <a:r>
              <a:rPr sz="4600" u="none" spc="165" dirty="0"/>
              <a:t>would</a:t>
            </a:r>
            <a:r>
              <a:rPr sz="4600" u="none" spc="-85" dirty="0"/>
              <a:t> </a:t>
            </a:r>
            <a:r>
              <a:rPr sz="4600" u="none" spc="225" dirty="0"/>
              <a:t>be</a:t>
            </a:r>
            <a:r>
              <a:rPr sz="4600" u="none" spc="-90" dirty="0"/>
              <a:t> </a:t>
            </a:r>
            <a:r>
              <a:rPr sz="4600" u="none" spc="150" dirty="0"/>
              <a:t>the</a:t>
            </a:r>
            <a:r>
              <a:rPr sz="4600" u="none" spc="-90" dirty="0"/>
              <a:t> </a:t>
            </a:r>
            <a:r>
              <a:rPr sz="4600" u="none" spc="185" dirty="0"/>
              <a:t>value</a:t>
            </a:r>
            <a:r>
              <a:rPr sz="4600" u="none" spc="-90" dirty="0"/>
              <a:t> </a:t>
            </a:r>
            <a:r>
              <a:rPr sz="4600" u="none" spc="114" dirty="0"/>
              <a:t>of</a:t>
            </a:r>
            <a:r>
              <a:rPr sz="4600" u="none" spc="-95" dirty="0"/>
              <a:t> </a:t>
            </a:r>
            <a:r>
              <a:rPr sz="4600" u="none" spc="125" dirty="0"/>
              <a:t>our</a:t>
            </a:r>
            <a:r>
              <a:rPr sz="4600" u="none" spc="-95" dirty="0"/>
              <a:t> </a:t>
            </a:r>
            <a:r>
              <a:rPr sz="4600" u="none" spc="190" dirty="0"/>
              <a:t>Boolean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78739" y="643634"/>
            <a:ext cx="6653530" cy="386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195" dirty="0">
                <a:latin typeface="Calibri"/>
                <a:cs typeface="Calibri"/>
              </a:rPr>
              <a:t>variables?</a:t>
            </a:r>
            <a:endParaRPr sz="4600" dirty="0">
              <a:latin typeface="Calibri"/>
              <a:cs typeface="Calibri"/>
            </a:endParaRPr>
          </a:p>
          <a:p>
            <a:pPr marL="927100" marR="3822700">
              <a:lnSpc>
                <a:spcPts val="4200"/>
              </a:lnSpc>
              <a:spcBef>
                <a:spcPts val="4120"/>
              </a:spcBef>
            </a:pPr>
            <a:r>
              <a:rPr sz="3700" i="1" dirty="0">
                <a:latin typeface="Calibri"/>
                <a:cs typeface="Calibri"/>
              </a:rPr>
              <a:t>int</a:t>
            </a:r>
            <a:r>
              <a:rPr sz="3700" i="1" spc="-60" dirty="0">
                <a:latin typeface="Calibri"/>
                <a:cs typeface="Calibri"/>
              </a:rPr>
              <a:t> </a:t>
            </a:r>
            <a:r>
              <a:rPr sz="3700" i="1" dirty="0">
                <a:latin typeface="Calibri"/>
                <a:cs typeface="Calibri"/>
              </a:rPr>
              <a:t>x</a:t>
            </a:r>
            <a:r>
              <a:rPr sz="3700" i="1" spc="-60" dirty="0">
                <a:latin typeface="Calibri"/>
                <a:cs typeface="Calibri"/>
              </a:rPr>
              <a:t> </a:t>
            </a:r>
            <a:r>
              <a:rPr sz="3700" i="1" spc="125" dirty="0">
                <a:latin typeface="Calibri"/>
                <a:cs typeface="Calibri"/>
              </a:rPr>
              <a:t>=</a:t>
            </a:r>
            <a:r>
              <a:rPr sz="3700" i="1" spc="-60" dirty="0">
                <a:latin typeface="Calibri"/>
                <a:cs typeface="Calibri"/>
              </a:rPr>
              <a:t> </a:t>
            </a:r>
            <a:r>
              <a:rPr sz="3700" i="1" spc="35" dirty="0">
                <a:latin typeface="Calibri"/>
                <a:cs typeface="Calibri"/>
              </a:rPr>
              <a:t>25; </a:t>
            </a:r>
            <a:r>
              <a:rPr sz="3700" i="1" dirty="0">
                <a:latin typeface="Calibri"/>
                <a:cs typeface="Calibri"/>
              </a:rPr>
              <a:t>int</a:t>
            </a:r>
            <a:r>
              <a:rPr sz="3700" i="1" spc="-65" dirty="0">
                <a:latin typeface="Calibri"/>
                <a:cs typeface="Calibri"/>
              </a:rPr>
              <a:t> </a:t>
            </a:r>
            <a:r>
              <a:rPr sz="3700" i="1" dirty="0">
                <a:latin typeface="Calibri"/>
                <a:cs typeface="Calibri"/>
              </a:rPr>
              <a:t>y</a:t>
            </a:r>
            <a:r>
              <a:rPr sz="3700" i="1" spc="-60" dirty="0">
                <a:latin typeface="Calibri"/>
                <a:cs typeface="Calibri"/>
              </a:rPr>
              <a:t> </a:t>
            </a:r>
            <a:r>
              <a:rPr sz="3700" i="1" spc="125" dirty="0">
                <a:latin typeface="Calibri"/>
                <a:cs typeface="Calibri"/>
              </a:rPr>
              <a:t>=</a:t>
            </a:r>
            <a:r>
              <a:rPr sz="3700" i="1" spc="-65" dirty="0">
                <a:latin typeface="Calibri"/>
                <a:cs typeface="Calibri"/>
              </a:rPr>
              <a:t> </a:t>
            </a:r>
            <a:r>
              <a:rPr lang="en-US" sz="3700" i="1" spc="-25" dirty="0">
                <a:latin typeface="Calibri"/>
                <a:cs typeface="Calibri"/>
              </a:rPr>
              <a:t>4</a:t>
            </a:r>
            <a:r>
              <a:rPr sz="3700" i="1" spc="-25" dirty="0">
                <a:latin typeface="Calibri"/>
                <a:cs typeface="Calibri"/>
              </a:rPr>
              <a:t>2;</a:t>
            </a:r>
            <a:endParaRPr sz="3700" dirty="0">
              <a:latin typeface="Calibri"/>
              <a:cs typeface="Calibri"/>
            </a:endParaRPr>
          </a:p>
          <a:p>
            <a:pPr marL="926465" indent="-913765">
              <a:lnSpc>
                <a:spcPts val="4270"/>
              </a:lnSpc>
              <a:spcBef>
                <a:spcPts val="3644"/>
              </a:spcBef>
              <a:buClr>
                <a:srgbClr val="000000"/>
              </a:buClr>
              <a:buFont typeface="Calibri"/>
              <a:buAutoNum type="arabicPeriod"/>
              <a:tabLst>
                <a:tab pos="926465" algn="l"/>
              </a:tabLst>
            </a:pPr>
            <a:r>
              <a:rPr sz="3700" i="1" spc="130" dirty="0">
                <a:solidFill>
                  <a:srgbClr val="FF0000"/>
                </a:solidFill>
                <a:latin typeface="Calibri"/>
                <a:cs typeface="Calibri"/>
              </a:rPr>
              <a:t>bool</a:t>
            </a:r>
            <a:r>
              <a:rPr sz="37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65" dirty="0">
                <a:solidFill>
                  <a:srgbClr val="FF0000"/>
                </a:solidFill>
                <a:latin typeface="Calibri"/>
                <a:cs typeface="Calibri"/>
              </a:rPr>
              <a:t>variable1</a:t>
            </a:r>
            <a:r>
              <a:rPr sz="3700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12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7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dirty="0">
                <a:solidFill>
                  <a:srgbClr val="FF0000"/>
                </a:solidFill>
                <a:latin typeface="Calibri"/>
                <a:cs typeface="Calibri"/>
              </a:rPr>
              <a:t>(x</a:t>
            </a:r>
            <a:r>
              <a:rPr sz="3700" i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125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37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-25" dirty="0">
                <a:solidFill>
                  <a:srgbClr val="FF0000"/>
                </a:solidFill>
                <a:latin typeface="Calibri"/>
                <a:cs typeface="Calibri"/>
              </a:rPr>
              <a:t>0);</a:t>
            </a:r>
            <a:endParaRPr sz="3700" dirty="0">
              <a:latin typeface="Calibri"/>
              <a:cs typeface="Calibri"/>
            </a:endParaRPr>
          </a:p>
          <a:p>
            <a:pPr marL="926465" indent="-913765">
              <a:lnSpc>
                <a:spcPts val="4270"/>
              </a:lnSpc>
              <a:buClr>
                <a:srgbClr val="000000"/>
              </a:buClr>
              <a:buFont typeface="Calibri"/>
              <a:buAutoNum type="arabicPeriod"/>
              <a:tabLst>
                <a:tab pos="926465" algn="l"/>
              </a:tabLst>
            </a:pPr>
            <a:r>
              <a:rPr sz="3700" i="1" spc="130" dirty="0">
                <a:solidFill>
                  <a:srgbClr val="FF0000"/>
                </a:solidFill>
                <a:latin typeface="Calibri"/>
                <a:cs typeface="Calibri"/>
              </a:rPr>
              <a:t>bool</a:t>
            </a:r>
            <a:r>
              <a:rPr sz="3700" i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65" dirty="0">
                <a:solidFill>
                  <a:srgbClr val="FF0000"/>
                </a:solidFill>
                <a:latin typeface="Calibri"/>
                <a:cs typeface="Calibri"/>
              </a:rPr>
              <a:t>variable2</a:t>
            </a:r>
            <a:r>
              <a:rPr sz="37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12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7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dirty="0">
                <a:solidFill>
                  <a:srgbClr val="FF0000"/>
                </a:solidFill>
                <a:latin typeface="Calibri"/>
                <a:cs typeface="Calibri"/>
              </a:rPr>
              <a:t>(y</a:t>
            </a:r>
            <a:r>
              <a:rPr sz="3700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580" dirty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r>
              <a:rPr sz="3700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9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7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125" dirty="0">
                <a:solidFill>
                  <a:srgbClr val="FF0000"/>
                </a:solidFill>
                <a:latin typeface="Calibri"/>
                <a:cs typeface="Calibri"/>
              </a:rPr>
              <a:t>==</a:t>
            </a:r>
            <a:r>
              <a:rPr sz="3700" i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-25" dirty="0">
                <a:solidFill>
                  <a:srgbClr val="FF0000"/>
                </a:solidFill>
                <a:latin typeface="Calibri"/>
                <a:cs typeface="Calibri"/>
              </a:rPr>
              <a:t>0);</a:t>
            </a:r>
            <a:endParaRPr sz="3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439918"/>
            <a:ext cx="1011364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i="1" spc="135" dirty="0">
                <a:latin typeface="Calibri"/>
                <a:cs typeface="Calibri"/>
              </a:rPr>
              <a:t>**Remember</a:t>
            </a:r>
            <a:r>
              <a:rPr sz="3700" b="1" i="1" spc="-85" dirty="0">
                <a:latin typeface="Calibri"/>
                <a:cs typeface="Calibri"/>
              </a:rPr>
              <a:t> </a:t>
            </a:r>
            <a:r>
              <a:rPr sz="3700" b="1" i="1" spc="50" dirty="0">
                <a:latin typeface="Calibri"/>
                <a:cs typeface="Calibri"/>
              </a:rPr>
              <a:t>that</a:t>
            </a:r>
            <a:r>
              <a:rPr sz="3700" b="1" i="1" spc="-80" dirty="0">
                <a:latin typeface="Calibri"/>
                <a:cs typeface="Calibri"/>
              </a:rPr>
              <a:t> </a:t>
            </a:r>
            <a:r>
              <a:rPr sz="3700" b="1" i="1" spc="645" dirty="0">
                <a:latin typeface="Calibri"/>
                <a:cs typeface="Calibri"/>
              </a:rPr>
              <a:t>%</a:t>
            </a:r>
            <a:r>
              <a:rPr sz="3700" b="1" i="1" spc="-70" dirty="0">
                <a:latin typeface="Calibri"/>
                <a:cs typeface="Calibri"/>
              </a:rPr>
              <a:t> </a:t>
            </a:r>
            <a:r>
              <a:rPr sz="3700" b="1" i="1" spc="140" dirty="0">
                <a:latin typeface="Calibri"/>
                <a:cs typeface="Calibri"/>
              </a:rPr>
              <a:t>gets</a:t>
            </a:r>
            <a:r>
              <a:rPr sz="3700" b="1" i="1" spc="-70" dirty="0">
                <a:latin typeface="Calibri"/>
                <a:cs typeface="Calibri"/>
              </a:rPr>
              <a:t> </a:t>
            </a:r>
            <a:r>
              <a:rPr sz="3700" b="1" i="1" spc="135" dirty="0">
                <a:latin typeface="Calibri"/>
                <a:cs typeface="Calibri"/>
              </a:rPr>
              <a:t>the</a:t>
            </a:r>
            <a:r>
              <a:rPr sz="3700" b="1" i="1" spc="-75" dirty="0">
                <a:latin typeface="Calibri"/>
                <a:cs typeface="Calibri"/>
              </a:rPr>
              <a:t> </a:t>
            </a:r>
            <a:r>
              <a:rPr sz="3700" b="1" i="1" spc="160" dirty="0">
                <a:latin typeface="Calibri"/>
                <a:cs typeface="Calibri"/>
              </a:rPr>
              <a:t>remainder</a:t>
            </a:r>
            <a:r>
              <a:rPr sz="3700" b="1" i="1" spc="-80" dirty="0">
                <a:latin typeface="Calibri"/>
                <a:cs typeface="Calibri"/>
              </a:rPr>
              <a:t> </a:t>
            </a:r>
            <a:r>
              <a:rPr sz="3700" b="1" i="1" spc="75" dirty="0">
                <a:latin typeface="Calibri"/>
                <a:cs typeface="Calibri"/>
              </a:rPr>
              <a:t>after</a:t>
            </a:r>
            <a:r>
              <a:rPr sz="3700" b="1" i="1" spc="-80" dirty="0">
                <a:latin typeface="Calibri"/>
                <a:cs typeface="Calibri"/>
              </a:rPr>
              <a:t> </a:t>
            </a:r>
            <a:r>
              <a:rPr sz="3700" b="1" i="1" spc="110" dirty="0">
                <a:latin typeface="Calibri"/>
                <a:cs typeface="Calibri"/>
              </a:rPr>
              <a:t>an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833110"/>
            <a:ext cx="6786880" cy="163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100">
              <a:lnSpc>
                <a:spcPts val="4270"/>
              </a:lnSpc>
              <a:spcBef>
                <a:spcPts val="100"/>
              </a:spcBef>
            </a:pPr>
            <a:r>
              <a:rPr sz="3700" b="1" i="1" spc="90" dirty="0">
                <a:latin typeface="Calibri"/>
                <a:cs typeface="Calibri"/>
              </a:rPr>
              <a:t>integer</a:t>
            </a:r>
            <a:r>
              <a:rPr sz="3700" b="1" i="1" spc="-60" dirty="0">
                <a:latin typeface="Calibri"/>
                <a:cs typeface="Calibri"/>
              </a:rPr>
              <a:t> </a:t>
            </a:r>
            <a:r>
              <a:rPr sz="3700" b="1" i="1" spc="150" dirty="0">
                <a:latin typeface="Calibri"/>
                <a:cs typeface="Calibri"/>
              </a:rPr>
              <a:t>division</a:t>
            </a:r>
            <a:endParaRPr sz="3700" dirty="0">
              <a:latin typeface="Calibri"/>
              <a:cs typeface="Calibri"/>
            </a:endParaRPr>
          </a:p>
          <a:p>
            <a:pPr marL="926465" indent="-913765">
              <a:lnSpc>
                <a:spcPts val="4105"/>
              </a:lnSpc>
              <a:buClr>
                <a:srgbClr val="000000"/>
              </a:buClr>
              <a:buFont typeface="Calibri"/>
              <a:buAutoNum type="arabicPeriod" startAt="3"/>
              <a:tabLst>
                <a:tab pos="926465" algn="l"/>
              </a:tabLst>
            </a:pPr>
            <a:r>
              <a:rPr sz="3700" i="1" spc="130" dirty="0">
                <a:solidFill>
                  <a:srgbClr val="FF0000"/>
                </a:solidFill>
                <a:latin typeface="Calibri"/>
                <a:cs typeface="Calibri"/>
              </a:rPr>
              <a:t>bool</a:t>
            </a:r>
            <a:r>
              <a:rPr sz="37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65" dirty="0">
                <a:solidFill>
                  <a:srgbClr val="FF0000"/>
                </a:solidFill>
                <a:latin typeface="Calibri"/>
                <a:cs typeface="Calibri"/>
              </a:rPr>
              <a:t>variable3</a:t>
            </a:r>
            <a:r>
              <a:rPr sz="3700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12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7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dirty="0">
                <a:solidFill>
                  <a:srgbClr val="FF0000"/>
                </a:solidFill>
                <a:latin typeface="Calibri"/>
                <a:cs typeface="Calibri"/>
              </a:rPr>
              <a:t>(x</a:t>
            </a:r>
            <a:r>
              <a:rPr sz="3700" i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125" dirty="0">
                <a:solidFill>
                  <a:srgbClr val="FF0000"/>
                </a:solidFill>
                <a:latin typeface="Calibri"/>
                <a:cs typeface="Calibri"/>
              </a:rPr>
              <a:t>==</a:t>
            </a:r>
            <a:r>
              <a:rPr sz="37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-25" dirty="0">
                <a:solidFill>
                  <a:srgbClr val="FF0000"/>
                </a:solidFill>
                <a:latin typeface="Calibri"/>
                <a:cs typeface="Calibri"/>
              </a:rPr>
              <a:t>y);</a:t>
            </a:r>
            <a:endParaRPr sz="3700" dirty="0">
              <a:latin typeface="Calibri"/>
              <a:cs typeface="Calibri"/>
            </a:endParaRPr>
          </a:p>
          <a:p>
            <a:pPr marL="926465" indent="-913765">
              <a:lnSpc>
                <a:spcPts val="4270"/>
              </a:lnSpc>
              <a:buClr>
                <a:srgbClr val="000000"/>
              </a:buClr>
              <a:buFont typeface="Calibri"/>
              <a:buAutoNum type="arabicPeriod" startAt="3"/>
              <a:tabLst>
                <a:tab pos="926465" algn="l"/>
              </a:tabLst>
            </a:pPr>
            <a:r>
              <a:rPr sz="3700" i="1" spc="130" dirty="0">
                <a:solidFill>
                  <a:srgbClr val="FF0000"/>
                </a:solidFill>
                <a:latin typeface="Calibri"/>
                <a:cs typeface="Calibri"/>
              </a:rPr>
              <a:t>bool</a:t>
            </a:r>
            <a:r>
              <a:rPr sz="37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65" dirty="0">
                <a:solidFill>
                  <a:srgbClr val="FF0000"/>
                </a:solidFill>
                <a:latin typeface="Calibri"/>
                <a:cs typeface="Calibri"/>
              </a:rPr>
              <a:t>variable4</a:t>
            </a:r>
            <a:r>
              <a:rPr sz="37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12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700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dirty="0">
                <a:solidFill>
                  <a:srgbClr val="FF0000"/>
                </a:solidFill>
                <a:latin typeface="Calibri"/>
                <a:cs typeface="Calibri"/>
              </a:rPr>
              <a:t>(x</a:t>
            </a:r>
            <a:r>
              <a:rPr sz="3700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580" dirty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r>
              <a:rPr sz="3700" i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9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37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dirty="0">
                <a:solidFill>
                  <a:srgbClr val="FF0000"/>
                </a:solidFill>
                <a:latin typeface="Calibri"/>
                <a:cs typeface="Calibri"/>
              </a:rPr>
              <a:t>!=</a:t>
            </a:r>
            <a:r>
              <a:rPr sz="3700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i="1" spc="-25" dirty="0">
                <a:solidFill>
                  <a:srgbClr val="FF0000"/>
                </a:solidFill>
                <a:latin typeface="Calibri"/>
                <a:cs typeface="Calibri"/>
              </a:rPr>
              <a:t>0);</a:t>
            </a:r>
            <a:endParaRPr sz="3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172119"/>
            <a:ext cx="11939905" cy="24974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4500" b="1" spc="265" dirty="0">
                <a:latin typeface="Calibri"/>
                <a:cs typeface="Calibri"/>
              </a:rPr>
              <a:t>Compound</a:t>
            </a:r>
            <a:r>
              <a:rPr sz="4500" b="1" spc="-85" dirty="0">
                <a:latin typeface="Calibri"/>
                <a:cs typeface="Calibri"/>
              </a:rPr>
              <a:t> </a:t>
            </a:r>
            <a:r>
              <a:rPr sz="4500" b="1" spc="200" dirty="0">
                <a:latin typeface="Calibri"/>
                <a:cs typeface="Calibri"/>
              </a:rPr>
              <a:t>Boolean</a:t>
            </a:r>
            <a:r>
              <a:rPr sz="4500" b="1" spc="-90" dirty="0">
                <a:latin typeface="Calibri"/>
                <a:cs typeface="Calibri"/>
              </a:rPr>
              <a:t> </a:t>
            </a:r>
            <a:r>
              <a:rPr sz="4500" b="1" spc="250" dirty="0">
                <a:latin typeface="Calibri"/>
                <a:cs typeface="Calibri"/>
              </a:rPr>
              <a:t>Expressions</a:t>
            </a:r>
            <a:endParaRPr sz="4500">
              <a:latin typeface="Calibri"/>
              <a:cs typeface="Calibri"/>
            </a:endParaRPr>
          </a:p>
          <a:p>
            <a:pPr marL="12700" marR="5080">
              <a:lnSpc>
                <a:spcPct val="89700"/>
              </a:lnSpc>
              <a:spcBef>
                <a:spcPts val="1070"/>
              </a:spcBef>
            </a:pPr>
            <a:r>
              <a:rPr sz="3800" dirty="0">
                <a:latin typeface="Calibri"/>
                <a:cs typeface="Calibri"/>
              </a:rPr>
              <a:t>We</a:t>
            </a:r>
            <a:r>
              <a:rPr sz="3800" spc="-85" dirty="0">
                <a:latin typeface="Calibri"/>
                <a:cs typeface="Calibri"/>
              </a:rPr>
              <a:t> </a:t>
            </a:r>
            <a:r>
              <a:rPr sz="3800" spc="204" dirty="0">
                <a:latin typeface="Calibri"/>
                <a:cs typeface="Calibri"/>
              </a:rPr>
              <a:t>can</a:t>
            </a:r>
            <a:r>
              <a:rPr sz="3800" spc="-75" dirty="0">
                <a:latin typeface="Calibri"/>
                <a:cs typeface="Calibri"/>
              </a:rPr>
              <a:t> </a:t>
            </a:r>
            <a:r>
              <a:rPr sz="3800" spc="80" dirty="0">
                <a:latin typeface="Calibri"/>
                <a:cs typeface="Calibri"/>
              </a:rPr>
              <a:t>certainly</a:t>
            </a:r>
            <a:r>
              <a:rPr sz="3800" spc="-90" dirty="0">
                <a:latin typeface="Calibri"/>
                <a:cs typeface="Calibri"/>
              </a:rPr>
              <a:t> </a:t>
            </a:r>
            <a:r>
              <a:rPr sz="3800" spc="140" dirty="0">
                <a:latin typeface="Calibri"/>
                <a:cs typeface="Calibri"/>
              </a:rPr>
              <a:t>combine</a:t>
            </a:r>
            <a:r>
              <a:rPr sz="3800" spc="-8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two</a:t>
            </a:r>
            <a:r>
              <a:rPr sz="3800" spc="-8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or</a:t>
            </a:r>
            <a:r>
              <a:rPr sz="3800" spc="-75" dirty="0">
                <a:latin typeface="Calibri"/>
                <a:cs typeface="Calibri"/>
              </a:rPr>
              <a:t> </a:t>
            </a:r>
            <a:r>
              <a:rPr sz="3800" spc="60" dirty="0">
                <a:latin typeface="Calibri"/>
                <a:cs typeface="Calibri"/>
              </a:rPr>
              <a:t>more</a:t>
            </a:r>
            <a:r>
              <a:rPr sz="3800" spc="-85" dirty="0">
                <a:latin typeface="Calibri"/>
                <a:cs typeface="Calibri"/>
              </a:rPr>
              <a:t> </a:t>
            </a:r>
            <a:r>
              <a:rPr sz="3800" spc="80" dirty="0">
                <a:latin typeface="Calibri"/>
                <a:cs typeface="Calibri"/>
              </a:rPr>
              <a:t>individual</a:t>
            </a:r>
            <a:r>
              <a:rPr sz="3800" spc="-80" dirty="0">
                <a:latin typeface="Calibri"/>
                <a:cs typeface="Calibri"/>
              </a:rPr>
              <a:t> </a:t>
            </a:r>
            <a:r>
              <a:rPr sz="3800" spc="114" dirty="0">
                <a:latin typeface="Calibri"/>
                <a:cs typeface="Calibri"/>
              </a:rPr>
              <a:t>Boolean </a:t>
            </a:r>
            <a:r>
              <a:rPr sz="3800" spc="130" dirty="0">
                <a:latin typeface="Calibri"/>
                <a:cs typeface="Calibri"/>
              </a:rPr>
              <a:t>expressions</a:t>
            </a:r>
            <a:r>
              <a:rPr sz="3800" spc="-5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into</a:t>
            </a:r>
            <a:r>
              <a:rPr sz="3800" spc="-50" dirty="0">
                <a:latin typeface="Calibri"/>
                <a:cs typeface="Calibri"/>
              </a:rPr>
              <a:t> </a:t>
            </a:r>
            <a:r>
              <a:rPr sz="3800" spc="180" dirty="0">
                <a:latin typeface="Calibri"/>
                <a:cs typeface="Calibri"/>
              </a:rPr>
              <a:t>a</a:t>
            </a:r>
            <a:r>
              <a:rPr sz="3800" spc="-45" dirty="0">
                <a:latin typeface="Calibri"/>
                <a:cs typeface="Calibri"/>
              </a:rPr>
              <a:t> </a:t>
            </a:r>
            <a:r>
              <a:rPr sz="3800" spc="120" dirty="0">
                <a:latin typeface="Calibri"/>
                <a:cs typeface="Calibri"/>
              </a:rPr>
              <a:t>single</a:t>
            </a:r>
            <a:r>
              <a:rPr sz="3800" spc="-60" dirty="0">
                <a:latin typeface="Calibri"/>
                <a:cs typeface="Calibri"/>
              </a:rPr>
              <a:t> </a:t>
            </a:r>
            <a:r>
              <a:rPr sz="3800" spc="140" dirty="0">
                <a:latin typeface="Calibri"/>
                <a:cs typeface="Calibri"/>
              </a:rPr>
              <a:t>compound</a:t>
            </a:r>
            <a:r>
              <a:rPr sz="3800" spc="-55" dirty="0">
                <a:latin typeface="Calibri"/>
                <a:cs typeface="Calibri"/>
              </a:rPr>
              <a:t> </a:t>
            </a:r>
            <a:r>
              <a:rPr sz="3800" spc="110" dirty="0">
                <a:latin typeface="Calibri"/>
                <a:cs typeface="Calibri"/>
              </a:rPr>
              <a:t>expression,</a:t>
            </a:r>
            <a:r>
              <a:rPr sz="3800" spc="-55" dirty="0">
                <a:latin typeface="Calibri"/>
                <a:cs typeface="Calibri"/>
              </a:rPr>
              <a:t> </a:t>
            </a:r>
            <a:r>
              <a:rPr sz="3800" spc="114" dirty="0">
                <a:latin typeface="Calibri"/>
                <a:cs typeface="Calibri"/>
              </a:rPr>
              <a:t>using </a:t>
            </a:r>
            <a:r>
              <a:rPr sz="3800" i="1" spc="95" dirty="0">
                <a:latin typeface="Calibri"/>
                <a:cs typeface="Calibri"/>
              </a:rPr>
              <a:t>logical</a:t>
            </a:r>
            <a:r>
              <a:rPr sz="3800" i="1" spc="-60" dirty="0">
                <a:latin typeface="Calibri"/>
                <a:cs typeface="Calibri"/>
              </a:rPr>
              <a:t> </a:t>
            </a:r>
            <a:r>
              <a:rPr sz="3800" i="1" spc="45" dirty="0">
                <a:latin typeface="Calibri"/>
                <a:cs typeface="Calibri"/>
              </a:rPr>
              <a:t>operators</a:t>
            </a:r>
            <a:r>
              <a:rPr sz="3800" spc="45" dirty="0">
                <a:latin typeface="Calibri"/>
                <a:cs typeface="Calibri"/>
              </a:rPr>
              <a:t>!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964179"/>
            <a:ext cx="6147435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600"/>
              </a:lnSpc>
              <a:spcBef>
                <a:spcPts val="100"/>
              </a:spcBef>
            </a:pPr>
            <a:r>
              <a:rPr sz="3800" spc="90" dirty="0">
                <a:latin typeface="Calibri"/>
                <a:cs typeface="Calibri"/>
              </a:rPr>
              <a:t>But</a:t>
            </a:r>
            <a:r>
              <a:rPr sz="3800" spc="-70" dirty="0">
                <a:latin typeface="Calibri"/>
                <a:cs typeface="Calibri"/>
              </a:rPr>
              <a:t> </a:t>
            </a:r>
            <a:r>
              <a:rPr sz="3800" spc="50" dirty="0">
                <a:latin typeface="Calibri"/>
                <a:cs typeface="Calibri"/>
              </a:rPr>
              <a:t>first,</a:t>
            </a:r>
            <a:r>
              <a:rPr sz="3800" spc="-6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we</a:t>
            </a:r>
            <a:r>
              <a:rPr sz="3800" spc="-60" dirty="0">
                <a:latin typeface="Calibri"/>
                <a:cs typeface="Calibri"/>
              </a:rPr>
              <a:t> </a:t>
            </a:r>
            <a:r>
              <a:rPr sz="3800" spc="145" dirty="0">
                <a:latin typeface="Calibri"/>
                <a:cs typeface="Calibri"/>
              </a:rPr>
              <a:t>must</a:t>
            </a:r>
            <a:r>
              <a:rPr sz="3800" spc="-65" dirty="0">
                <a:latin typeface="Calibri"/>
                <a:cs typeface="Calibri"/>
              </a:rPr>
              <a:t> </a:t>
            </a:r>
            <a:r>
              <a:rPr sz="3800" spc="85" dirty="0">
                <a:latin typeface="Calibri"/>
                <a:cs typeface="Calibri"/>
              </a:rPr>
              <a:t>understand </a:t>
            </a:r>
            <a:r>
              <a:rPr sz="3800" dirty="0">
                <a:latin typeface="Calibri"/>
                <a:cs typeface="Calibri"/>
              </a:rPr>
              <a:t>the</a:t>
            </a:r>
            <a:r>
              <a:rPr sz="3800" spc="-8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Truth</a:t>
            </a:r>
            <a:r>
              <a:rPr sz="3800" spc="-75" dirty="0">
                <a:latin typeface="Calibri"/>
                <a:cs typeface="Calibri"/>
              </a:rPr>
              <a:t> </a:t>
            </a:r>
            <a:r>
              <a:rPr sz="3800" spc="65" dirty="0">
                <a:latin typeface="Calibri"/>
                <a:cs typeface="Calibri"/>
              </a:rPr>
              <a:t>table.</a:t>
            </a:r>
            <a:endParaRPr sz="3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0494" y="1993506"/>
            <a:ext cx="5591505" cy="48644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1193</Words>
  <Application>Microsoft Macintosh PowerPoint</Application>
  <PresentationFormat>Widescreen</PresentationFormat>
  <Paragraphs>118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Calibri</vt:lpstr>
      <vt:lpstr>Times New Roman</vt:lpstr>
      <vt:lpstr>Wingdings</vt:lpstr>
      <vt:lpstr>Office Theme</vt:lpstr>
      <vt:lpstr>DISCUSSION SECTION WEEK 2</vt:lpstr>
      <vt:lpstr>C vs. C++</vt:lpstr>
      <vt:lpstr>Refresher…</vt:lpstr>
      <vt:lpstr>PowerPoint Presentation</vt:lpstr>
      <vt:lpstr>Using Boolean Expressions for Conditionals Knowing that expressions can come in a variety of different forms, let’s think about how we can utilize them for conditional statements. So, let’s take a look at Boolean expressions.</vt:lpstr>
      <vt:lpstr>PowerPoint Presentation</vt:lpstr>
      <vt:lpstr>PowerPoint Presentation</vt:lpstr>
      <vt:lpstr>What would be the value of our Boolean</vt:lpstr>
      <vt:lpstr>PowerPoint Presentation</vt:lpstr>
      <vt:lpstr>PowerPoint Presentation</vt:lpstr>
      <vt:lpstr>Exercise 1 (5 minutes):</vt:lpstr>
      <vt:lpstr>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Loops..</vt:lpstr>
      <vt:lpstr>Range-based For Loop (or For-each loop)</vt:lpstr>
      <vt:lpstr>Nested Loop</vt:lpstr>
      <vt:lpstr>Exercise 3 (15 minutes)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Yemi Fasina</cp:lastModifiedBy>
  <cp:revision>16</cp:revision>
  <dcterms:created xsi:type="dcterms:W3CDTF">2025-05-27T15:40:53Z</dcterms:created>
  <dcterms:modified xsi:type="dcterms:W3CDTF">2025-05-28T00:53:55Z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2024-06-06T00:00:00Z</vt:filetime>
  </property>
  <property fmtid="{D5CDD505-2E9C-101B-9397-08002B2CF9AE}" pid="3" name="LastSaved">
    <vt:filetime>2025-05-27T00:00:00Z</vt:filetime>
  </property>
  <property fmtid="{D5CDD505-2E9C-101B-9397-08002B2CF9AE}" pid="4" name="Producer">
    <vt:lpwstr>3-Heights(TM) PDF Security Shell 4.8.25.2 (http://www.pdf-tools.com)</vt:lpwstr>
  </property>
</Properties>
</file>