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04"/>
  </p:normalViewPr>
  <p:slideViewPr>
    <p:cSldViewPr>
      <p:cViewPr varScale="1">
        <p:scale>
          <a:sx n="113" d="100"/>
          <a:sy n="113" d="100"/>
        </p:scale>
        <p:origin x="88" y="3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32A4-B66C-7A4B-91F2-79930502957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89735-22C9-E849-81DF-8C5AB5BE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89735-22C9-E849-81DF-8C5AB5BE5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89735-22C9-E849-81DF-8C5AB5BE5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291" y="501395"/>
            <a:ext cx="5503417" cy="1653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97300" y="3437127"/>
            <a:ext cx="415035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7404"/>
            <a:ext cx="119532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225804"/>
            <a:ext cx="10666095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0855" marR="5080" indent="-1748789">
              <a:lnSpc>
                <a:spcPct val="106800"/>
              </a:lnSpc>
              <a:spcBef>
                <a:spcPts val="100"/>
              </a:spcBef>
            </a:pPr>
            <a:r>
              <a:rPr sz="5000" b="0" dirty="0">
                <a:solidFill>
                  <a:srgbClr val="50164A"/>
                </a:solidFill>
                <a:latin typeface="Calibri"/>
                <a:cs typeface="Calibri"/>
              </a:rPr>
              <a:t>DISCUSSION</a:t>
            </a:r>
            <a:r>
              <a:rPr sz="5000" b="0" spc="-210" dirty="0">
                <a:solidFill>
                  <a:srgbClr val="50164A"/>
                </a:solidFill>
                <a:latin typeface="Calibri"/>
                <a:cs typeface="Calibri"/>
              </a:rPr>
              <a:t> </a:t>
            </a:r>
            <a:r>
              <a:rPr sz="5000" b="0" spc="-10" dirty="0">
                <a:solidFill>
                  <a:srgbClr val="50164A"/>
                </a:solidFill>
                <a:latin typeface="Calibri"/>
                <a:cs typeface="Calibri"/>
              </a:rPr>
              <a:t>SESSION </a:t>
            </a:r>
            <a:r>
              <a:rPr sz="5000" b="0" dirty="0">
                <a:solidFill>
                  <a:srgbClr val="50164A"/>
                </a:solidFill>
                <a:latin typeface="Calibri"/>
                <a:cs typeface="Calibri"/>
              </a:rPr>
              <a:t>WEEK</a:t>
            </a:r>
            <a:r>
              <a:rPr sz="5000" b="0" spc="-50" dirty="0">
                <a:solidFill>
                  <a:srgbClr val="50164A"/>
                </a:solidFill>
                <a:latin typeface="Calibri"/>
                <a:cs typeface="Calibri"/>
              </a:rPr>
              <a:t> 6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dirty="0">
                <a:solidFill>
                  <a:srgbClr val="50164A"/>
                </a:solidFill>
                <a:latin typeface="Calibri"/>
                <a:cs typeface="Calibri"/>
              </a:rPr>
              <a:t>C++</a:t>
            </a:r>
            <a:r>
              <a:rPr sz="5500" b="1" spc="35" dirty="0">
                <a:solidFill>
                  <a:srgbClr val="50164A"/>
                </a:solidFill>
                <a:latin typeface="Calibri"/>
                <a:cs typeface="Calibri"/>
              </a:rPr>
              <a:t> </a:t>
            </a:r>
            <a:r>
              <a:rPr sz="5500" b="1" spc="-10" dirty="0">
                <a:solidFill>
                  <a:srgbClr val="50164A"/>
                </a:solidFill>
                <a:latin typeface="Calibri"/>
                <a:cs typeface="Calibri"/>
              </a:rPr>
              <a:t>POINTERS</a:t>
            </a:r>
            <a:endParaRPr sz="5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6896"/>
            <a:ext cx="1119187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40"/>
              </a:lnSpc>
              <a:spcBef>
                <a:spcPts val="100"/>
              </a:spcBef>
            </a:pPr>
            <a:r>
              <a:rPr sz="3900" dirty="0"/>
              <a:t>Exercise</a:t>
            </a:r>
            <a:r>
              <a:rPr sz="3900" spc="-70" dirty="0"/>
              <a:t> </a:t>
            </a:r>
            <a:r>
              <a:rPr sz="3900" dirty="0"/>
              <a:t>(1</a:t>
            </a:r>
            <a:r>
              <a:rPr sz="3900" spc="-70" dirty="0"/>
              <a:t> </a:t>
            </a:r>
            <a:r>
              <a:rPr sz="3900" dirty="0"/>
              <a:t>minute):</a:t>
            </a:r>
            <a:r>
              <a:rPr sz="3900" spc="-65" dirty="0"/>
              <a:t> </a:t>
            </a:r>
            <a:r>
              <a:rPr sz="3900" dirty="0"/>
              <a:t>Use</a:t>
            </a:r>
            <a:r>
              <a:rPr sz="3900" spc="-70" dirty="0"/>
              <a:t> </a:t>
            </a:r>
            <a:r>
              <a:rPr sz="3900" dirty="0"/>
              <a:t>image</a:t>
            </a:r>
            <a:r>
              <a:rPr sz="3900" spc="-70" dirty="0"/>
              <a:t> </a:t>
            </a:r>
            <a:r>
              <a:rPr sz="3900" dirty="0"/>
              <a:t>on</a:t>
            </a:r>
            <a:r>
              <a:rPr sz="3900" spc="-70" dirty="0"/>
              <a:t> </a:t>
            </a:r>
            <a:r>
              <a:rPr sz="3900" dirty="0"/>
              <a:t>right</a:t>
            </a:r>
            <a:r>
              <a:rPr sz="3900" spc="-75" dirty="0"/>
              <a:t> </a:t>
            </a:r>
            <a:r>
              <a:rPr sz="3900" dirty="0"/>
              <a:t>to</a:t>
            </a:r>
            <a:r>
              <a:rPr sz="3900" spc="-65" dirty="0"/>
              <a:t> </a:t>
            </a:r>
            <a:r>
              <a:rPr sz="3900" dirty="0"/>
              <a:t>fill</a:t>
            </a:r>
            <a:r>
              <a:rPr sz="3900" spc="-60" dirty="0"/>
              <a:t> </a:t>
            </a:r>
            <a:r>
              <a:rPr sz="3900" dirty="0"/>
              <a:t>in</a:t>
            </a:r>
            <a:r>
              <a:rPr sz="3900" spc="-70" dirty="0"/>
              <a:t> </a:t>
            </a:r>
            <a:r>
              <a:rPr sz="3900" spc="-25" dirty="0"/>
              <a:t>the</a:t>
            </a:r>
            <a:endParaRPr sz="3900"/>
          </a:p>
          <a:p>
            <a:pPr marL="4121150">
              <a:lnSpc>
                <a:spcPts val="4440"/>
              </a:lnSpc>
            </a:pPr>
            <a:r>
              <a:rPr sz="3900" dirty="0"/>
              <a:t>blank</a:t>
            </a:r>
            <a:r>
              <a:rPr sz="3900" spc="-65" dirty="0"/>
              <a:t> </a:t>
            </a:r>
            <a:r>
              <a:rPr sz="3900" dirty="0"/>
              <a:t>arguments</a:t>
            </a:r>
            <a:r>
              <a:rPr sz="3900" spc="-65" dirty="0"/>
              <a:t> </a:t>
            </a:r>
            <a:r>
              <a:rPr sz="3900" dirty="0"/>
              <a:t>in</a:t>
            </a:r>
            <a:r>
              <a:rPr sz="3900" spc="-60" dirty="0"/>
              <a:t> </a:t>
            </a:r>
            <a:r>
              <a:rPr sz="3900" dirty="0"/>
              <a:t>main</a:t>
            </a:r>
            <a:r>
              <a:rPr sz="3900" spc="-70" dirty="0"/>
              <a:t> </a:t>
            </a:r>
            <a:r>
              <a:rPr sz="3900" spc="-10" dirty="0"/>
              <a:t>function.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93139" y="1092707"/>
            <a:ext cx="6948170" cy="588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12100"/>
              </a:lnSpc>
              <a:spcBef>
                <a:spcPts val="100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func(int*x,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int&amp;</a:t>
            </a:r>
            <a:r>
              <a:rPr sz="38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90" dirty="0">
                <a:solidFill>
                  <a:srgbClr val="FF0000"/>
                </a:solidFill>
                <a:latin typeface="Calibri"/>
                <a:cs typeface="Calibri"/>
              </a:rPr>
              <a:t>y,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8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result)</a:t>
            </a:r>
            <a:r>
              <a:rPr sz="38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/=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10;</a:t>
            </a:r>
            <a:endParaRPr sz="3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*result</a:t>
            </a:r>
            <a:r>
              <a:rPr sz="3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*x</a:t>
            </a: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3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y;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main(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 {</a:t>
            </a:r>
            <a:endParaRPr sz="3800">
              <a:latin typeface="Calibri"/>
              <a:cs typeface="Calibri"/>
            </a:endParaRPr>
          </a:p>
          <a:p>
            <a:pPr marL="926465" marR="2113280">
              <a:lnSpc>
                <a:spcPct val="111600"/>
              </a:lnSpc>
              <a:spcBef>
                <a:spcPts val="20"/>
              </a:spcBef>
              <a:tabLst>
                <a:tab pos="2652395" algn="l"/>
                <a:tab pos="3602354" algn="l"/>
                <a:tab pos="4550410" algn="l"/>
              </a:tabLst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5,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40,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c;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func(</a:t>
            </a:r>
            <a:r>
              <a:rPr sz="3800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800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800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3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55"/>
              </a:spcBef>
            </a:pP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std::endl;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0100" y="1142758"/>
            <a:ext cx="37719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7404"/>
            <a:ext cx="5130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Now</a:t>
            </a:r>
            <a:r>
              <a:rPr spc="-95" dirty="0"/>
              <a:t> </a:t>
            </a:r>
            <a:r>
              <a:rPr spc="-10" dirty="0"/>
              <a:t>what’s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571499"/>
            <a:ext cx="6948170" cy="588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12100"/>
              </a:lnSpc>
              <a:spcBef>
                <a:spcPts val="100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func(int*x,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int&amp;</a:t>
            </a:r>
            <a:r>
              <a:rPr sz="38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90" dirty="0">
                <a:solidFill>
                  <a:srgbClr val="FF0000"/>
                </a:solidFill>
                <a:latin typeface="Calibri"/>
                <a:cs typeface="Calibri"/>
              </a:rPr>
              <a:t>y,</a:t>
            </a:r>
            <a:r>
              <a:rPr sz="3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8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result)</a:t>
            </a:r>
            <a:r>
              <a:rPr sz="38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/=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10;</a:t>
            </a:r>
            <a:endParaRPr sz="3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*result</a:t>
            </a:r>
            <a:r>
              <a:rPr sz="3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*x</a:t>
            </a: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3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y;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main(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 {</a:t>
            </a:r>
            <a:endParaRPr sz="3800">
              <a:latin typeface="Calibri"/>
              <a:cs typeface="Calibri"/>
            </a:endParaRPr>
          </a:p>
          <a:p>
            <a:pPr marL="926465" marR="2449830">
              <a:lnSpc>
                <a:spcPct val="111600"/>
              </a:lnSpc>
              <a:spcBef>
                <a:spcPts val="20"/>
              </a:spcBef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5,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40,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0000"/>
                </a:solidFill>
                <a:latin typeface="Calibri"/>
                <a:cs typeface="Calibri"/>
              </a:rPr>
              <a:t>c;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func(&amp;a,</a:t>
            </a:r>
            <a:r>
              <a:rPr sz="3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sz="3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&amp;c);</a:t>
            </a:r>
            <a:endParaRPr sz="3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55"/>
              </a:spcBef>
            </a:pP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std::endl;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100" y="1142758"/>
            <a:ext cx="37719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37668"/>
            <a:ext cx="12033885" cy="656335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4200" b="1" dirty="0">
                <a:latin typeface="Calibri"/>
                <a:cs typeface="Calibri"/>
              </a:rPr>
              <a:t>Arrays</a:t>
            </a:r>
            <a:r>
              <a:rPr sz="4200" b="1" spc="-125" dirty="0">
                <a:latin typeface="Calibri"/>
                <a:cs typeface="Calibri"/>
              </a:rPr>
              <a:t> </a:t>
            </a:r>
            <a:r>
              <a:rPr sz="4200" b="1" dirty="0">
                <a:latin typeface="Calibri"/>
                <a:cs typeface="Calibri"/>
              </a:rPr>
              <a:t>and</a:t>
            </a:r>
            <a:r>
              <a:rPr sz="4200" b="1" spc="-125" dirty="0">
                <a:latin typeface="Calibri"/>
                <a:cs typeface="Calibri"/>
              </a:rPr>
              <a:t> </a:t>
            </a:r>
            <a:r>
              <a:rPr sz="4200" b="1" spc="-10" dirty="0">
                <a:latin typeface="Calibri"/>
                <a:cs typeface="Calibri"/>
              </a:rPr>
              <a:t>Pointers</a:t>
            </a:r>
            <a:endParaRPr sz="42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55"/>
              </a:spcBef>
            </a:pPr>
            <a:r>
              <a:rPr sz="4200" dirty="0">
                <a:latin typeface="Calibri"/>
                <a:cs typeface="Calibri"/>
              </a:rPr>
              <a:t>Arrays</a:t>
            </a:r>
            <a:r>
              <a:rPr sz="4200" spc="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are</a:t>
            </a:r>
            <a:r>
              <a:rPr sz="4200" spc="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pointers.</a:t>
            </a:r>
            <a:r>
              <a:rPr sz="4200" spc="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Array</a:t>
            </a:r>
            <a:r>
              <a:rPr sz="4200" spc="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names</a:t>
            </a:r>
            <a:r>
              <a:rPr sz="4200" spc="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are</a:t>
            </a:r>
            <a:r>
              <a:rPr sz="4200" spc="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constant</a:t>
            </a:r>
            <a:r>
              <a:rPr sz="4200" spc="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pointers </a:t>
            </a:r>
            <a:r>
              <a:rPr sz="4200" dirty="0">
                <a:latin typeface="Calibri"/>
                <a:cs typeface="Calibri"/>
              </a:rPr>
              <a:t>that</a:t>
            </a:r>
            <a:r>
              <a:rPr sz="4200" spc="4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point</a:t>
            </a:r>
            <a:r>
              <a:rPr sz="4200" spc="4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4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450" dirty="0">
                <a:latin typeface="Calibri"/>
                <a:cs typeface="Calibri"/>
              </a:rPr>
              <a:t> </a:t>
            </a:r>
            <a:r>
              <a:rPr sz="4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base</a:t>
            </a:r>
            <a:r>
              <a:rPr sz="4200" u="heavy" spc="4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sz="4200" spc="4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4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4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array.</a:t>
            </a:r>
            <a:r>
              <a:rPr sz="4200" spc="4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450" dirty="0">
                <a:latin typeface="Calibri"/>
                <a:cs typeface="Calibri"/>
              </a:rPr>
              <a:t> </a:t>
            </a:r>
            <a:r>
              <a:rPr sz="4200" spc="-20" dirty="0">
                <a:latin typeface="Calibri"/>
                <a:cs typeface="Calibri"/>
              </a:rPr>
              <a:t>base </a:t>
            </a:r>
            <a:r>
              <a:rPr sz="4200" dirty="0">
                <a:latin typeface="Calibri"/>
                <a:cs typeface="Calibri"/>
              </a:rPr>
              <a:t>address</a:t>
            </a:r>
            <a:r>
              <a:rPr sz="4200" spc="2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3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3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array</a:t>
            </a:r>
            <a:r>
              <a:rPr sz="4200" spc="3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2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3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memory</a:t>
            </a:r>
            <a:r>
              <a:rPr sz="4200" spc="3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address</a:t>
            </a:r>
            <a:r>
              <a:rPr sz="4200" spc="2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3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300" dirty="0">
                <a:latin typeface="Calibri"/>
                <a:cs typeface="Calibri"/>
              </a:rPr>
              <a:t> </a:t>
            </a:r>
            <a:r>
              <a:rPr sz="4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element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array.</a:t>
            </a:r>
            <a:endParaRPr sz="4200">
              <a:latin typeface="Calibri"/>
              <a:cs typeface="Calibri"/>
            </a:endParaRPr>
          </a:p>
          <a:p>
            <a:pPr marL="2755900" marR="3161030">
              <a:lnSpc>
                <a:spcPct val="109000"/>
              </a:lnSpc>
              <a:spcBef>
                <a:spcPts val="5"/>
              </a:spcBef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4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arr[</a:t>
            </a:r>
            <a:r>
              <a:rPr sz="4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{3,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5,</a:t>
            </a:r>
            <a:r>
              <a:rPr sz="4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2,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 7}; </a:t>
            </a: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arr</a:t>
            </a:r>
            <a:r>
              <a:rPr sz="4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std::endl;</a:t>
            </a:r>
            <a:endParaRPr sz="42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550"/>
              </a:spcBef>
            </a:pP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&amp;arr[0]</a:t>
            </a:r>
            <a:r>
              <a:rPr sz="4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std::endl;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4610"/>
              </a:lnSpc>
              <a:spcBef>
                <a:spcPts val="969"/>
              </a:spcBef>
              <a:tabLst>
                <a:tab pos="1623060" algn="l"/>
                <a:tab pos="2790825" algn="l"/>
                <a:tab pos="4166870" algn="l"/>
                <a:tab pos="6916420" algn="l"/>
                <a:tab pos="7995284" algn="l"/>
                <a:tab pos="9809480" algn="l"/>
                <a:tab pos="10866120" algn="l"/>
              </a:tabLst>
            </a:pPr>
            <a:r>
              <a:rPr sz="4200" spc="-10" dirty="0">
                <a:latin typeface="Calibri"/>
                <a:cs typeface="Calibri"/>
              </a:rPr>
              <a:t>These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25" dirty="0">
                <a:latin typeface="Calibri"/>
                <a:cs typeface="Calibri"/>
              </a:rPr>
              <a:t>two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10" dirty="0">
                <a:latin typeface="Calibri"/>
                <a:cs typeface="Calibri"/>
              </a:rPr>
              <a:t>print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10" dirty="0">
                <a:latin typeface="Calibri"/>
                <a:cs typeface="Calibri"/>
              </a:rPr>
              <a:t>statements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20" dirty="0">
                <a:latin typeface="Calibri"/>
                <a:cs typeface="Calibri"/>
              </a:rPr>
              <a:t>will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10" dirty="0">
                <a:latin typeface="Calibri"/>
                <a:cs typeface="Calibri"/>
              </a:rPr>
              <a:t>output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25" dirty="0">
                <a:latin typeface="Calibri"/>
                <a:cs typeface="Calibri"/>
              </a:rPr>
              <a:t>the</a:t>
            </a:r>
            <a:r>
              <a:rPr sz="4200" dirty="0">
                <a:latin typeface="Calibri"/>
                <a:cs typeface="Calibri"/>
              </a:rPr>
              <a:t>	</a:t>
            </a:r>
            <a:r>
              <a:rPr sz="4200" spc="-20" dirty="0">
                <a:latin typeface="Calibri"/>
                <a:cs typeface="Calibri"/>
              </a:rPr>
              <a:t>same </a:t>
            </a:r>
            <a:r>
              <a:rPr sz="4200" dirty="0">
                <a:latin typeface="Calibri"/>
                <a:cs typeface="Calibri"/>
              </a:rPr>
              <a:t>memory</a:t>
            </a:r>
            <a:r>
              <a:rPr sz="4200" spc="-10" dirty="0">
                <a:latin typeface="Calibri"/>
                <a:cs typeface="Calibri"/>
              </a:rPr>
              <a:t> address.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Pointer</a:t>
            </a:r>
            <a:r>
              <a:rPr spc="-160" dirty="0"/>
              <a:t> </a:t>
            </a:r>
            <a:r>
              <a:rPr spc="-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17221"/>
            <a:ext cx="12033885" cy="61061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565"/>
              </a:spcBef>
            </a:pPr>
            <a:r>
              <a:rPr sz="3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Reminder:</a:t>
            </a:r>
            <a:r>
              <a:rPr sz="3800" spc="355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Elements</a:t>
            </a:r>
            <a:r>
              <a:rPr sz="3800" spc="365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in</a:t>
            </a:r>
            <a:r>
              <a:rPr sz="3800" spc="365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arrays</a:t>
            </a:r>
            <a:r>
              <a:rPr sz="3800" spc="360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are</a:t>
            </a:r>
            <a:r>
              <a:rPr sz="3800" spc="360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laid</a:t>
            </a:r>
            <a:r>
              <a:rPr sz="3800" spc="365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out</a:t>
            </a:r>
            <a:r>
              <a:rPr sz="3800" spc="365" dirty="0">
                <a:latin typeface="Calibri"/>
                <a:cs typeface="Calibri"/>
              </a:rPr>
              <a:t>  </a:t>
            </a:r>
            <a:r>
              <a:rPr sz="3800" dirty="0">
                <a:latin typeface="Calibri"/>
                <a:cs typeface="Calibri"/>
              </a:rPr>
              <a:t>in</a:t>
            </a:r>
            <a:r>
              <a:rPr sz="3800" spc="360" dirty="0">
                <a:latin typeface="Calibri"/>
                <a:cs typeface="Calibri"/>
              </a:rPr>
              <a:t>  </a:t>
            </a:r>
            <a:r>
              <a:rPr sz="3800" spc="-10" dirty="0">
                <a:latin typeface="Calibri"/>
                <a:cs typeface="Calibri"/>
              </a:rPr>
              <a:t>memory </a:t>
            </a:r>
            <a:r>
              <a:rPr sz="3800" spc="-25" dirty="0">
                <a:latin typeface="Calibri"/>
                <a:cs typeface="Calibri"/>
              </a:rPr>
              <a:t>sequentially/contiguously,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one</a:t>
            </a:r>
            <a:r>
              <a:rPr sz="3800" spc="-2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right</a:t>
            </a:r>
            <a:r>
              <a:rPr sz="3800" spc="-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after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-25" dirty="0">
                <a:latin typeface="Calibri"/>
                <a:cs typeface="Calibri"/>
              </a:rPr>
              <a:t> </a:t>
            </a:r>
            <a:r>
              <a:rPr sz="3800" spc="-30" dirty="0">
                <a:latin typeface="Calibri"/>
                <a:cs typeface="Calibri"/>
              </a:rPr>
              <a:t>other.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So,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given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71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base</a:t>
            </a:r>
            <a:r>
              <a:rPr sz="3800" spc="71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address</a:t>
            </a:r>
            <a:r>
              <a:rPr sz="3800" spc="71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of</a:t>
            </a:r>
            <a:r>
              <a:rPr sz="3800" spc="7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an</a:t>
            </a:r>
            <a:r>
              <a:rPr sz="3800" spc="7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array,</a:t>
            </a:r>
            <a:r>
              <a:rPr sz="3800" spc="7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we</a:t>
            </a:r>
            <a:r>
              <a:rPr sz="3800" spc="70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can</a:t>
            </a:r>
            <a:r>
              <a:rPr sz="3800" spc="7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iterate</a:t>
            </a:r>
            <a:r>
              <a:rPr sz="3800" spc="71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through</a:t>
            </a:r>
            <a:r>
              <a:rPr sz="3800" spc="715" dirty="0">
                <a:latin typeface="Calibri"/>
                <a:cs typeface="Calibri"/>
              </a:rPr>
              <a:t> </a:t>
            </a:r>
            <a:r>
              <a:rPr sz="3800" spc="-25" dirty="0">
                <a:latin typeface="Calibri"/>
                <a:cs typeface="Calibri"/>
              </a:rPr>
              <a:t>the </a:t>
            </a:r>
            <a:r>
              <a:rPr sz="3800" dirty="0">
                <a:latin typeface="Calibri"/>
                <a:cs typeface="Calibri"/>
              </a:rPr>
              <a:t>elements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of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array.</a:t>
            </a:r>
            <a:endParaRPr sz="3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60"/>
              </a:spcBef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char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arr[</a:t>
            </a:r>
            <a:r>
              <a:rPr sz="4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4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{'f',</a:t>
            </a:r>
            <a:r>
              <a:rPr sz="4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'y',</a:t>
            </a:r>
            <a:r>
              <a:rPr sz="4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'p',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'm',</a:t>
            </a:r>
            <a:r>
              <a:rPr sz="4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't'};</a:t>
            </a:r>
            <a:endParaRPr sz="42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55"/>
              </a:spcBef>
            </a:pP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arr;</a:t>
            </a:r>
            <a:r>
              <a:rPr sz="4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//</a:t>
            </a:r>
            <a:r>
              <a:rPr sz="3900" spc="-5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prints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out</a:t>
            </a:r>
            <a:r>
              <a:rPr sz="3900" spc="-5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base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address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array</a:t>
            </a:r>
            <a:endParaRPr sz="3900">
              <a:latin typeface="Calibri"/>
              <a:cs typeface="Calibri"/>
            </a:endParaRPr>
          </a:p>
          <a:p>
            <a:pPr marL="12700" indent="482600">
              <a:lnSpc>
                <a:spcPct val="100000"/>
              </a:lnSpc>
              <a:spcBef>
                <a:spcPts val="455"/>
              </a:spcBef>
            </a:pP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*arr;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//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dereferences</a:t>
            </a:r>
            <a:r>
              <a:rPr sz="3900" spc="-8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address</a:t>
            </a:r>
            <a:r>
              <a:rPr sz="3900" spc="-7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&amp;</a:t>
            </a:r>
            <a:r>
              <a:rPr sz="3900" spc="-7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prints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out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b="1" spc="-50" dirty="0">
                <a:latin typeface="Calibri"/>
                <a:cs typeface="Calibri"/>
              </a:rPr>
              <a:t>f</a:t>
            </a:r>
            <a:endParaRPr sz="3900">
              <a:latin typeface="Calibri"/>
              <a:cs typeface="Calibri"/>
            </a:endParaRPr>
          </a:p>
          <a:p>
            <a:pPr marL="12700" marR="5715">
              <a:lnSpc>
                <a:spcPts val="4079"/>
              </a:lnSpc>
              <a:spcBef>
                <a:spcPts val="1105"/>
              </a:spcBef>
            </a:pPr>
            <a:r>
              <a:rPr sz="3800" dirty="0">
                <a:latin typeface="Calibri"/>
                <a:cs typeface="Calibri"/>
              </a:rPr>
              <a:t>If</a:t>
            </a:r>
            <a:r>
              <a:rPr sz="3800" spc="3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we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add</a:t>
            </a:r>
            <a:r>
              <a:rPr sz="3800" spc="32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1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to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base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address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and</a:t>
            </a:r>
            <a:r>
              <a:rPr sz="3800" spc="3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dereference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it,</a:t>
            </a:r>
            <a:r>
              <a:rPr sz="3800" spc="3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we</a:t>
            </a:r>
            <a:r>
              <a:rPr sz="3800" spc="315" dirty="0">
                <a:latin typeface="Calibri"/>
                <a:cs typeface="Calibri"/>
              </a:rPr>
              <a:t> </a:t>
            </a:r>
            <a:r>
              <a:rPr sz="3800" spc="-25" dirty="0">
                <a:latin typeface="Calibri"/>
                <a:cs typeface="Calibri"/>
              </a:rPr>
              <a:t>can </a:t>
            </a:r>
            <a:r>
              <a:rPr sz="3800" dirty="0">
                <a:latin typeface="Calibri"/>
                <a:cs typeface="Calibri"/>
              </a:rPr>
              <a:t>get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next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element,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and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so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spc="-25" dirty="0">
                <a:latin typeface="Calibri"/>
                <a:cs typeface="Calibri"/>
              </a:rPr>
              <a:t>on:</a:t>
            </a:r>
            <a:endParaRPr sz="3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39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9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9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*(arr</a:t>
            </a:r>
            <a:r>
              <a:rPr sz="39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9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r>
              <a:rPr sz="39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//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prints</a:t>
            </a:r>
            <a:r>
              <a:rPr sz="3900" spc="-4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out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b="1" spc="-50" dirty="0">
                <a:latin typeface="Calibri"/>
                <a:cs typeface="Calibri"/>
              </a:rPr>
              <a:t>y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7404"/>
            <a:ext cx="3917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Pointer</a:t>
            </a:r>
            <a:r>
              <a:rPr spc="-160" dirty="0"/>
              <a:t> </a:t>
            </a:r>
            <a:r>
              <a:rPr spc="-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8960"/>
            <a:ext cx="12035790" cy="63411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95300" algn="just">
              <a:lnSpc>
                <a:spcPct val="100000"/>
              </a:lnSpc>
              <a:spcBef>
                <a:spcPts val="865"/>
              </a:spcBef>
            </a:pP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char</a:t>
            </a:r>
            <a:r>
              <a:rPr sz="3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arr[</a:t>
            </a:r>
            <a:r>
              <a:rPr sz="3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{'f',</a:t>
            </a:r>
            <a:r>
              <a:rPr sz="3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'y',</a:t>
            </a:r>
            <a:r>
              <a:rPr sz="3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'p',</a:t>
            </a:r>
            <a:r>
              <a:rPr sz="3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'm',</a:t>
            </a:r>
            <a:r>
              <a:rPr sz="3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FF0000"/>
                </a:solidFill>
                <a:latin typeface="Calibri"/>
                <a:cs typeface="Calibri"/>
              </a:rPr>
              <a:t>'t'};</a:t>
            </a:r>
            <a:endParaRPr sz="3700">
              <a:latin typeface="Calibri"/>
              <a:cs typeface="Calibri"/>
            </a:endParaRPr>
          </a:p>
          <a:p>
            <a:pPr marL="544195" algn="just">
              <a:lnSpc>
                <a:spcPts val="4225"/>
              </a:lnSpc>
              <a:spcBef>
                <a:spcPts val="770"/>
              </a:spcBef>
            </a:pPr>
            <a:r>
              <a:rPr sz="37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*(arr</a:t>
            </a:r>
            <a:r>
              <a:rPr sz="3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r>
              <a:rPr sz="37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//</a:t>
            </a:r>
            <a:r>
              <a:rPr sz="3700" spc="-6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move</a:t>
            </a:r>
            <a:r>
              <a:rPr sz="3700" spc="-6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to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-6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next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address</a:t>
            </a:r>
            <a:r>
              <a:rPr sz="3700" spc="-5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and</a:t>
            </a:r>
            <a:endParaRPr sz="3700">
              <a:latin typeface="Calibri"/>
              <a:cs typeface="Calibri"/>
            </a:endParaRPr>
          </a:p>
          <a:p>
            <a:pPr marL="4903470" algn="just">
              <a:lnSpc>
                <a:spcPts val="4225"/>
              </a:lnSpc>
            </a:pPr>
            <a:r>
              <a:rPr sz="3700" dirty="0">
                <a:latin typeface="Calibri"/>
                <a:cs typeface="Calibri"/>
              </a:rPr>
              <a:t>//</a:t>
            </a:r>
            <a:r>
              <a:rPr sz="3700" spc="-65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dereference</a:t>
            </a:r>
            <a:r>
              <a:rPr sz="3700" spc="-7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it.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prints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out</a:t>
            </a:r>
            <a:r>
              <a:rPr sz="3700" spc="-65" dirty="0">
                <a:latin typeface="Calibri"/>
                <a:cs typeface="Calibri"/>
              </a:rPr>
              <a:t> </a:t>
            </a:r>
            <a:r>
              <a:rPr sz="3700" b="1" spc="-50" dirty="0">
                <a:latin typeface="Calibri"/>
                <a:cs typeface="Calibri"/>
              </a:rPr>
              <a:t>y</a:t>
            </a:r>
            <a:endParaRPr sz="3700">
              <a:latin typeface="Calibri"/>
              <a:cs typeface="Calibri"/>
            </a:endParaRPr>
          </a:p>
          <a:p>
            <a:pPr marL="12700" marR="5080" algn="just">
              <a:lnSpc>
                <a:spcPct val="90100"/>
              </a:lnSpc>
              <a:spcBef>
                <a:spcPts val="990"/>
              </a:spcBef>
            </a:pP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Warning:</a:t>
            </a:r>
            <a:r>
              <a:rPr sz="3700" b="1" spc="3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Parentheses</a:t>
            </a:r>
            <a:r>
              <a:rPr sz="3700" spc="3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are</a:t>
            </a:r>
            <a:r>
              <a:rPr sz="3700" spc="37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super</a:t>
            </a:r>
            <a:r>
              <a:rPr sz="3700" spc="3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important</a:t>
            </a:r>
            <a:r>
              <a:rPr sz="3700" spc="37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here</a:t>
            </a:r>
            <a:r>
              <a:rPr sz="3700" spc="37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because</a:t>
            </a:r>
            <a:r>
              <a:rPr sz="3700" spc="37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the </a:t>
            </a:r>
            <a:r>
              <a:rPr sz="3700" dirty="0">
                <a:latin typeface="Calibri"/>
                <a:cs typeface="Calibri"/>
              </a:rPr>
              <a:t>dereference</a:t>
            </a:r>
            <a:r>
              <a:rPr sz="3700" spc="320" dirty="0">
                <a:latin typeface="Calibri"/>
                <a:cs typeface="Calibri"/>
              </a:rPr>
              <a:t>  </a:t>
            </a:r>
            <a:r>
              <a:rPr sz="3700" dirty="0">
                <a:latin typeface="Calibri"/>
                <a:cs typeface="Calibri"/>
              </a:rPr>
              <a:t>operator</a:t>
            </a:r>
            <a:r>
              <a:rPr sz="3700" spc="325" dirty="0">
                <a:latin typeface="Calibri"/>
                <a:cs typeface="Calibri"/>
              </a:rPr>
              <a:t>  </a:t>
            </a:r>
            <a:r>
              <a:rPr sz="3700" dirty="0">
                <a:latin typeface="Calibri"/>
                <a:cs typeface="Calibri"/>
              </a:rPr>
              <a:t>has</a:t>
            </a:r>
            <a:r>
              <a:rPr sz="3700" spc="325" dirty="0">
                <a:latin typeface="Calibri"/>
                <a:cs typeface="Calibri"/>
              </a:rPr>
              <a:t>  </a:t>
            </a:r>
            <a:r>
              <a:rPr sz="3700" dirty="0">
                <a:latin typeface="Calibri"/>
                <a:cs typeface="Calibri"/>
              </a:rPr>
              <a:t>a</a:t>
            </a:r>
            <a:r>
              <a:rPr sz="3700" spc="330" dirty="0">
                <a:latin typeface="Calibri"/>
                <a:cs typeface="Calibri"/>
              </a:rPr>
              <a:t>  </a:t>
            </a:r>
            <a:r>
              <a:rPr sz="3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higher</a:t>
            </a:r>
            <a:r>
              <a:rPr sz="3700" u="heavy" spc="3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3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precedence</a:t>
            </a:r>
            <a:r>
              <a:rPr sz="3700" spc="320" dirty="0">
                <a:latin typeface="Calibri"/>
                <a:cs typeface="Calibri"/>
              </a:rPr>
              <a:t>  </a:t>
            </a:r>
            <a:r>
              <a:rPr sz="3700" dirty="0">
                <a:latin typeface="Calibri"/>
                <a:cs typeface="Calibri"/>
              </a:rPr>
              <a:t>than</a:t>
            </a:r>
            <a:r>
              <a:rPr sz="3700" spc="330" dirty="0">
                <a:latin typeface="Calibri"/>
                <a:cs typeface="Calibri"/>
              </a:rPr>
              <a:t>  </a:t>
            </a:r>
            <a:r>
              <a:rPr sz="3700" spc="-25" dirty="0">
                <a:latin typeface="Calibri"/>
                <a:cs typeface="Calibri"/>
              </a:rPr>
              <a:t>the </a:t>
            </a:r>
            <a:r>
              <a:rPr sz="3700" dirty="0">
                <a:latin typeface="Calibri"/>
                <a:cs typeface="Calibri"/>
              </a:rPr>
              <a:t>addition</a:t>
            </a:r>
            <a:r>
              <a:rPr sz="3700" spc="2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operator.</a:t>
            </a:r>
            <a:r>
              <a:rPr sz="3700" spc="2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So,</a:t>
            </a:r>
            <a:r>
              <a:rPr sz="3700" spc="2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without</a:t>
            </a:r>
            <a:r>
              <a:rPr sz="3700" spc="2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2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parentheses,</a:t>
            </a:r>
            <a:r>
              <a:rPr sz="3700" spc="2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we</a:t>
            </a:r>
            <a:r>
              <a:rPr sz="3700" spc="2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would</a:t>
            </a:r>
            <a:r>
              <a:rPr sz="3700" spc="254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be </a:t>
            </a:r>
            <a:r>
              <a:rPr sz="3700" spc="-10" dirty="0">
                <a:latin typeface="Calibri"/>
                <a:cs typeface="Calibri"/>
              </a:rPr>
              <a:t>doing:</a:t>
            </a:r>
            <a:endParaRPr sz="3700">
              <a:latin typeface="Calibri"/>
              <a:cs typeface="Calibri"/>
            </a:endParaRPr>
          </a:p>
          <a:p>
            <a:pPr marL="2755900" algn="just">
              <a:lnSpc>
                <a:spcPct val="100000"/>
              </a:lnSpc>
              <a:spcBef>
                <a:spcPts val="555"/>
              </a:spcBef>
            </a:pPr>
            <a:r>
              <a:rPr sz="37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7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*arr</a:t>
            </a:r>
            <a:r>
              <a:rPr sz="3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FF0000"/>
                </a:solidFill>
                <a:latin typeface="Calibri"/>
                <a:cs typeface="Calibri"/>
              </a:rPr>
              <a:t>1;</a:t>
            </a:r>
            <a:endParaRPr sz="3700">
              <a:latin typeface="Calibri"/>
              <a:cs typeface="Calibri"/>
            </a:endParaRPr>
          </a:p>
          <a:p>
            <a:pPr marL="12700" marR="6350" algn="just">
              <a:lnSpc>
                <a:spcPct val="94600"/>
              </a:lnSpc>
              <a:spcBef>
                <a:spcPts val="720"/>
              </a:spcBef>
            </a:pPr>
            <a:r>
              <a:rPr sz="3700" dirty="0">
                <a:latin typeface="Calibri"/>
                <a:cs typeface="Calibri"/>
              </a:rPr>
              <a:t>which</a:t>
            </a:r>
            <a:r>
              <a:rPr sz="3700" spc="62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dereferences</a:t>
            </a:r>
            <a:r>
              <a:rPr sz="3700" spc="6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61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base</a:t>
            </a:r>
            <a:r>
              <a:rPr sz="3700" spc="61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address</a:t>
            </a:r>
            <a:r>
              <a:rPr sz="3700" spc="62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and</a:t>
            </a:r>
            <a:r>
              <a:rPr sz="3700" spc="62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adds</a:t>
            </a:r>
            <a:r>
              <a:rPr sz="3700" spc="62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1</a:t>
            </a:r>
            <a:r>
              <a:rPr sz="3700" spc="61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to</a:t>
            </a:r>
            <a:r>
              <a:rPr sz="3700" spc="62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it.</a:t>
            </a:r>
            <a:r>
              <a:rPr sz="3700" spc="620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This </a:t>
            </a:r>
            <a:r>
              <a:rPr sz="3700" dirty="0">
                <a:latin typeface="Calibri"/>
                <a:cs typeface="Calibri"/>
              </a:rPr>
              <a:t>would</a:t>
            </a:r>
            <a:r>
              <a:rPr sz="3700" spc="3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cause</a:t>
            </a:r>
            <a:r>
              <a:rPr sz="3700" spc="3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our</a:t>
            </a:r>
            <a:r>
              <a:rPr sz="3700" spc="3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code</a:t>
            </a:r>
            <a:r>
              <a:rPr sz="3700" spc="3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to</a:t>
            </a:r>
            <a:r>
              <a:rPr sz="3700" spc="3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perform</a:t>
            </a:r>
            <a:r>
              <a:rPr sz="3700" spc="3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'f'</a:t>
            </a:r>
            <a:r>
              <a:rPr sz="3700" spc="3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+</a:t>
            </a:r>
            <a:r>
              <a:rPr sz="3700" spc="3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1</a:t>
            </a:r>
            <a:r>
              <a:rPr sz="3700" spc="3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which</a:t>
            </a:r>
            <a:r>
              <a:rPr sz="3700" spc="3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would</a:t>
            </a:r>
            <a:r>
              <a:rPr sz="3700" spc="350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output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-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ascii</a:t>
            </a:r>
            <a:r>
              <a:rPr sz="3700" spc="-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value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of</a:t>
            </a:r>
            <a:r>
              <a:rPr sz="3700" spc="-50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g</a:t>
            </a:r>
            <a:r>
              <a:rPr sz="3700" dirty="0">
                <a:latin typeface="Calibri"/>
                <a:cs typeface="Calibri"/>
              </a:rPr>
              <a:t>.</a:t>
            </a:r>
            <a:r>
              <a:rPr sz="3700" spc="7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Lack</a:t>
            </a:r>
            <a:r>
              <a:rPr sz="3700" spc="-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of</a:t>
            </a:r>
            <a:r>
              <a:rPr sz="3700" spc="-50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parentheses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here</a:t>
            </a:r>
            <a:r>
              <a:rPr sz="3700" spc="-5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is</a:t>
            </a:r>
            <a:r>
              <a:rPr sz="3700" spc="-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</a:t>
            </a:r>
            <a:r>
              <a:rPr sz="3700" spc="-45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logic</a:t>
            </a:r>
            <a:r>
              <a:rPr sz="3700" b="1" spc="-40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error</a:t>
            </a:r>
            <a:r>
              <a:rPr sz="3700" spc="-10" dirty="0">
                <a:latin typeface="Calibri"/>
                <a:cs typeface="Calibri"/>
              </a:rPr>
              <a:t>.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7404"/>
            <a:ext cx="3192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sizeof</a:t>
            </a:r>
            <a:r>
              <a:rPr spc="-135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0936"/>
            <a:ext cx="12034520" cy="61582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ts val="3790"/>
              </a:lnSpc>
              <a:spcBef>
                <a:spcPts val="565"/>
              </a:spcBef>
            </a:pPr>
            <a:r>
              <a:rPr sz="3500" dirty="0">
                <a:latin typeface="Calibri"/>
                <a:cs typeface="Calibri"/>
              </a:rPr>
              <a:t>The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sizeof(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)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operator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returns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variable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or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data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type,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b="1" spc="-25" dirty="0">
                <a:latin typeface="Calibri"/>
                <a:cs typeface="Calibri"/>
              </a:rPr>
              <a:t>in </a:t>
            </a:r>
            <a:r>
              <a:rPr sz="3500" b="1" spc="-10" dirty="0">
                <a:latin typeface="Calibri"/>
                <a:cs typeface="Calibri"/>
              </a:rPr>
              <a:t>bytes.</a:t>
            </a: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3500" b="1" spc="-10" dirty="0">
                <a:latin typeface="Calibri"/>
                <a:cs typeface="Calibri"/>
              </a:rPr>
              <a:t>Refresher:</a:t>
            </a:r>
            <a:r>
              <a:rPr sz="3500" b="1" spc="-65" dirty="0">
                <a:latin typeface="Calibri"/>
                <a:cs typeface="Calibri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35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</a:t>
            </a:r>
            <a:r>
              <a:rPr sz="35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</a:t>
            </a:r>
            <a:r>
              <a:rPr sz="35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35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bytes</a:t>
            </a:r>
            <a:r>
              <a:rPr sz="3500" dirty="0">
                <a:latin typeface="Calibri"/>
                <a:cs typeface="Calibri"/>
              </a:rPr>
              <a:t>.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So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therefore,</a:t>
            </a:r>
            <a:endParaRPr sz="3500">
              <a:latin typeface="Calibri"/>
              <a:cs typeface="Calibri"/>
            </a:endParaRPr>
          </a:p>
          <a:p>
            <a:pPr marL="927100" marR="2726690" algn="just">
              <a:lnSpc>
                <a:spcPct val="114300"/>
              </a:lnSpc>
            </a:pP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arr[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{6,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3,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3,</a:t>
            </a:r>
            <a:r>
              <a:rPr sz="3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7,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8};</a:t>
            </a:r>
            <a:r>
              <a:rPr sz="3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//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array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20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bytes </a:t>
            </a: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5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sizeof(arr);</a:t>
            </a:r>
            <a:r>
              <a:rPr sz="35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//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prints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b="1" spc="-25" dirty="0">
                <a:latin typeface="Calibri"/>
                <a:cs typeface="Calibri"/>
              </a:rPr>
              <a:t>20</a:t>
            </a:r>
            <a:endParaRPr sz="3500">
              <a:latin typeface="Calibri"/>
              <a:cs typeface="Calibri"/>
            </a:endParaRPr>
          </a:p>
          <a:p>
            <a:pPr marL="12700" marR="5715" algn="just">
              <a:lnSpc>
                <a:spcPts val="3790"/>
              </a:lnSpc>
              <a:spcBef>
                <a:spcPts val="1065"/>
              </a:spcBef>
            </a:pPr>
            <a:r>
              <a:rPr sz="3500" dirty="0">
                <a:latin typeface="Calibri"/>
                <a:cs typeface="Calibri"/>
              </a:rPr>
              <a:t>How</a:t>
            </a:r>
            <a:r>
              <a:rPr sz="3500" spc="2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do</a:t>
            </a:r>
            <a:r>
              <a:rPr sz="3500" spc="2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we</a:t>
            </a:r>
            <a:r>
              <a:rPr sz="3500" spc="2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get</a:t>
            </a:r>
            <a:r>
              <a:rPr sz="3500" spc="2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2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number</a:t>
            </a:r>
            <a:r>
              <a:rPr sz="3500" spc="20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2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elements</a:t>
            </a:r>
            <a:r>
              <a:rPr sz="3500" spc="2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in</a:t>
            </a:r>
            <a:r>
              <a:rPr sz="3500" spc="20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2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array?</a:t>
            </a:r>
            <a:r>
              <a:rPr sz="3500" spc="2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By</a:t>
            </a:r>
            <a:r>
              <a:rPr sz="3500" spc="2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dividing </a:t>
            </a:r>
            <a:r>
              <a:rPr sz="3500" dirty="0">
                <a:latin typeface="Calibri"/>
                <a:cs typeface="Calibri"/>
              </a:rPr>
              <a:t>total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array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bytes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by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bytes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one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element!</a:t>
            </a:r>
            <a:endParaRPr sz="35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450"/>
              </a:spcBef>
            </a:pP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5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5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sizeof(arr)</a:t>
            </a:r>
            <a:r>
              <a:rPr sz="35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5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sizeof(arr[0]);</a:t>
            </a:r>
            <a:r>
              <a:rPr sz="35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//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prints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b="1" spc="-50" dirty="0"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  <a:p>
            <a:pPr marL="12700" marR="5080" algn="just">
              <a:lnSpc>
                <a:spcPct val="94000"/>
              </a:lnSpc>
              <a:spcBef>
                <a:spcPts val="850"/>
              </a:spcBef>
            </a:pPr>
            <a:r>
              <a:rPr sz="3500" b="1" dirty="0">
                <a:solidFill>
                  <a:srgbClr val="FF0000"/>
                </a:solidFill>
                <a:latin typeface="Calibri"/>
                <a:cs typeface="Calibri"/>
              </a:rPr>
              <a:t>Warning:</a:t>
            </a:r>
            <a:r>
              <a:rPr sz="3500" b="1" spc="5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5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sizeof</a:t>
            </a:r>
            <a:r>
              <a:rPr sz="3500" spc="5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operator</a:t>
            </a:r>
            <a:r>
              <a:rPr sz="3500" spc="5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works</a:t>
            </a:r>
            <a:r>
              <a:rPr sz="3500" spc="5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differently</a:t>
            </a:r>
            <a:r>
              <a:rPr sz="3500" spc="5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when</a:t>
            </a:r>
            <a:r>
              <a:rPr sz="3500" spc="5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used</a:t>
            </a:r>
            <a:r>
              <a:rPr sz="3500" spc="5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in</a:t>
            </a:r>
            <a:r>
              <a:rPr sz="3500" spc="560" dirty="0">
                <a:latin typeface="Calibri"/>
                <a:cs typeface="Calibri"/>
              </a:rPr>
              <a:t> </a:t>
            </a:r>
            <a:r>
              <a:rPr sz="3500" spc="-50" dirty="0">
                <a:latin typeface="Calibri"/>
                <a:cs typeface="Calibri"/>
              </a:rPr>
              <a:t>a </a:t>
            </a:r>
            <a:r>
              <a:rPr sz="3500" dirty="0">
                <a:latin typeface="Calibri"/>
                <a:cs typeface="Calibri"/>
              </a:rPr>
              <a:t>function</a:t>
            </a:r>
            <a:r>
              <a:rPr sz="3500" spc="4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where</a:t>
            </a:r>
            <a:r>
              <a:rPr sz="3500" spc="4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4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array</a:t>
            </a:r>
            <a:r>
              <a:rPr sz="3500" spc="459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</a:t>
            </a:r>
            <a:r>
              <a:rPr sz="3500" spc="4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4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parameter</a:t>
            </a:r>
            <a:r>
              <a:rPr sz="3500" spc="465" dirty="0">
                <a:latin typeface="Calibri"/>
                <a:cs typeface="Calibri"/>
              </a:rPr>
              <a:t> </a:t>
            </a:r>
            <a:r>
              <a:rPr sz="3500" u="heavy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(click</a:t>
            </a:r>
            <a:r>
              <a:rPr sz="3500" u="heavy" spc="45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to</a:t>
            </a:r>
            <a:r>
              <a:rPr sz="3500" u="heavy" spc="459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see</a:t>
            </a:r>
            <a:r>
              <a:rPr sz="3500" u="heavy" spc="45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 </a:t>
            </a:r>
            <a:r>
              <a:rPr sz="3500" u="heavy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Calibri"/>
                <a:cs typeface="Calibri"/>
              </a:rPr>
              <a:t>why!)</a:t>
            </a:r>
            <a:r>
              <a:rPr sz="3500" spc="4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You </a:t>
            </a:r>
            <a:r>
              <a:rPr sz="3500" dirty="0">
                <a:latin typeface="Calibri"/>
                <a:cs typeface="Calibri"/>
              </a:rPr>
              <a:t>must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continue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pass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in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as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separate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parameter.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7404"/>
            <a:ext cx="40373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Arrays</a:t>
            </a:r>
            <a:r>
              <a:rPr spc="-105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05919"/>
            <a:ext cx="12034520" cy="34448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3500" dirty="0">
                <a:latin typeface="Calibri"/>
                <a:cs typeface="Calibri"/>
              </a:rPr>
              <a:t>We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previously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learned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have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our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array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parameter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as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follows:</a:t>
            </a:r>
            <a:endParaRPr sz="35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900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func(int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arr[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],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arraySize);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90100"/>
              </a:lnSpc>
              <a:spcBef>
                <a:spcPts val="995"/>
              </a:spcBef>
            </a:pPr>
            <a:r>
              <a:rPr sz="3700" dirty="0">
                <a:latin typeface="Calibri"/>
                <a:cs typeface="Calibri"/>
              </a:rPr>
              <a:t>But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provided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that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arrays</a:t>
            </a:r>
            <a:r>
              <a:rPr sz="3700" spc="-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are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pointers,</a:t>
            </a:r>
            <a:r>
              <a:rPr sz="3700" spc="-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we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can explicitly</a:t>
            </a:r>
            <a:r>
              <a:rPr sz="3700" spc="-5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declare </a:t>
            </a:r>
            <a:r>
              <a:rPr sz="3700" dirty="0">
                <a:latin typeface="Calibri"/>
                <a:cs typeface="Calibri"/>
              </a:rPr>
              <a:t>our</a:t>
            </a:r>
            <a:r>
              <a:rPr sz="3700" spc="434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array</a:t>
            </a:r>
            <a:r>
              <a:rPr sz="3700" spc="4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parameter</a:t>
            </a:r>
            <a:r>
              <a:rPr sz="3700" spc="434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as</a:t>
            </a:r>
            <a:r>
              <a:rPr sz="3700" spc="4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</a:t>
            </a:r>
            <a:r>
              <a:rPr sz="3700" spc="44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pointer</a:t>
            </a:r>
            <a:r>
              <a:rPr sz="3700" spc="4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to</a:t>
            </a:r>
            <a:r>
              <a:rPr sz="3700" spc="44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434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base</a:t>
            </a:r>
            <a:r>
              <a:rPr sz="3700" spc="434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address</a:t>
            </a:r>
            <a:r>
              <a:rPr sz="3700" spc="45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of</a:t>
            </a:r>
            <a:r>
              <a:rPr sz="3700" spc="434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the </a:t>
            </a:r>
            <a:r>
              <a:rPr sz="3700" dirty="0">
                <a:latin typeface="Calibri"/>
                <a:cs typeface="Calibri"/>
              </a:rPr>
              <a:t>array,</a:t>
            </a:r>
            <a:r>
              <a:rPr sz="3700" spc="7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and</a:t>
            </a:r>
            <a:r>
              <a:rPr sz="3700" spc="79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still</a:t>
            </a:r>
            <a:r>
              <a:rPr sz="3700" spc="7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iterate</a:t>
            </a:r>
            <a:r>
              <a:rPr sz="3700" spc="78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through</a:t>
            </a:r>
            <a:r>
              <a:rPr sz="3700" spc="79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the</a:t>
            </a:r>
            <a:r>
              <a:rPr sz="3700" spc="7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array</a:t>
            </a:r>
            <a:r>
              <a:rPr sz="3700" spc="785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by</a:t>
            </a:r>
            <a:r>
              <a:rPr sz="3700" spc="780" dirty="0"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C04F15"/>
                </a:solidFill>
                <a:latin typeface="Calibri"/>
                <a:cs typeface="Calibri"/>
              </a:rPr>
              <a:t>indexing</a:t>
            </a:r>
            <a:r>
              <a:rPr sz="3700" spc="78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or</a:t>
            </a:r>
            <a:r>
              <a:rPr sz="3700" spc="78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by </a:t>
            </a:r>
            <a:r>
              <a:rPr sz="3700" dirty="0">
                <a:solidFill>
                  <a:srgbClr val="275317"/>
                </a:solidFill>
                <a:latin typeface="Calibri"/>
                <a:cs typeface="Calibri"/>
              </a:rPr>
              <a:t>pointer</a:t>
            </a:r>
            <a:r>
              <a:rPr sz="3700" spc="-12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275317"/>
                </a:solidFill>
                <a:latin typeface="Calibri"/>
                <a:cs typeface="Calibri"/>
              </a:rPr>
              <a:t>arithmetic</a:t>
            </a:r>
            <a:r>
              <a:rPr sz="3700" spc="-10" dirty="0">
                <a:latin typeface="Calibri"/>
                <a:cs typeface="Calibri"/>
              </a:rPr>
              <a:t>: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19219"/>
            <a:ext cx="539369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1061720" indent="-428625">
              <a:lnSpc>
                <a:spcPct val="119300"/>
              </a:lnSpc>
              <a:spcBef>
                <a:spcPts val="100"/>
              </a:spcBef>
            </a:pP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void</a:t>
            </a:r>
            <a:r>
              <a:rPr sz="3000" spc="-9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func(int*</a:t>
            </a:r>
            <a:r>
              <a:rPr sz="3000" spc="-8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arr,</a:t>
            </a:r>
            <a:r>
              <a:rPr sz="3000" spc="-8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int</a:t>
            </a:r>
            <a:r>
              <a:rPr sz="3000" spc="-9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size)</a:t>
            </a:r>
            <a:r>
              <a:rPr sz="3000" spc="-8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{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for(int</a:t>
            </a:r>
            <a:r>
              <a:rPr sz="3000" spc="-5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i</a:t>
            </a:r>
            <a:r>
              <a:rPr sz="3000" spc="-4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=</a:t>
            </a:r>
            <a:r>
              <a:rPr sz="3000" spc="-4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0;</a:t>
            </a:r>
            <a:r>
              <a:rPr sz="3000" spc="-4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i</a:t>
            </a:r>
            <a:r>
              <a:rPr sz="3000" spc="-45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&lt;</a:t>
            </a:r>
            <a:r>
              <a:rPr sz="3000" spc="-4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size;</a:t>
            </a: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i++)</a:t>
            </a:r>
            <a:r>
              <a:rPr sz="3000" spc="-4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std::cout</a:t>
            </a:r>
            <a:r>
              <a:rPr sz="3000" spc="-7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&lt;&lt;</a:t>
            </a:r>
            <a:r>
              <a:rPr sz="3000" spc="-6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arr[i]</a:t>
            </a:r>
            <a:r>
              <a:rPr sz="3000" spc="-6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4F15"/>
                </a:solidFill>
                <a:latin typeface="Calibri"/>
                <a:cs typeface="Calibri"/>
              </a:rPr>
              <a:t>&lt;&lt;</a:t>
            </a:r>
            <a:r>
              <a:rPr sz="3000" spc="-60" dirty="0">
                <a:solidFill>
                  <a:srgbClr val="C04F1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C04F15"/>
                </a:solidFill>
                <a:latin typeface="Calibri"/>
                <a:cs typeface="Calibri"/>
              </a:rPr>
              <a:t>std::endl;</a:t>
            </a:r>
            <a:endParaRPr sz="3000">
              <a:latin typeface="Calibri"/>
              <a:cs typeface="Calibri"/>
            </a:endParaRPr>
          </a:p>
          <a:p>
            <a:pPr marL="441325">
              <a:lnSpc>
                <a:spcPct val="100000"/>
              </a:lnSpc>
              <a:spcBef>
                <a:spcPts val="600"/>
              </a:spcBef>
            </a:pP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50" dirty="0">
                <a:solidFill>
                  <a:srgbClr val="C04F15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490" y="3919219"/>
            <a:ext cx="602869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1753870" indent="-371475">
              <a:lnSpc>
                <a:spcPct val="119300"/>
              </a:lnSpc>
              <a:spcBef>
                <a:spcPts val="100"/>
              </a:spcBef>
            </a:pP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void</a:t>
            </a:r>
            <a:r>
              <a:rPr sz="3000" spc="-9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func(int*</a:t>
            </a:r>
            <a:r>
              <a:rPr sz="3000" spc="-8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arr,</a:t>
            </a:r>
            <a:r>
              <a:rPr sz="3000" spc="-8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int</a:t>
            </a:r>
            <a:r>
              <a:rPr sz="3000" spc="-9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size)</a:t>
            </a:r>
            <a:r>
              <a:rPr sz="3000" spc="-8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{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for(int</a:t>
            </a:r>
            <a:r>
              <a:rPr sz="30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i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=</a:t>
            </a:r>
            <a:r>
              <a:rPr sz="3000" spc="-4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0;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i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&lt;</a:t>
            </a:r>
            <a:r>
              <a:rPr sz="3000" spc="-4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size;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i++)</a:t>
            </a:r>
            <a:r>
              <a:rPr sz="3000" spc="-4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784225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std::cout</a:t>
            </a:r>
            <a:r>
              <a:rPr sz="30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&lt;&lt;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*(arr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+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i)</a:t>
            </a: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75317"/>
                </a:solidFill>
                <a:latin typeface="Calibri"/>
                <a:cs typeface="Calibri"/>
              </a:rPr>
              <a:t>&lt;&lt;</a:t>
            </a:r>
            <a:r>
              <a:rPr sz="30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75317"/>
                </a:solidFill>
                <a:latin typeface="Calibri"/>
                <a:cs typeface="Calibri"/>
              </a:rPr>
              <a:t>std::endl;</a:t>
            </a:r>
            <a:endParaRPr sz="3000">
              <a:latin typeface="Calibri"/>
              <a:cs typeface="Calibri"/>
            </a:endParaRPr>
          </a:p>
          <a:p>
            <a:pPr marL="441325">
              <a:lnSpc>
                <a:spcPct val="100000"/>
              </a:lnSpc>
              <a:spcBef>
                <a:spcPts val="600"/>
              </a:spcBef>
            </a:pP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695"/>
              </a:spcBef>
            </a:pPr>
            <a:r>
              <a:rPr sz="3000" spc="-50" dirty="0">
                <a:solidFill>
                  <a:srgbClr val="275317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30" dirty="0"/>
              <a:t> </a:t>
            </a:r>
            <a:r>
              <a:rPr dirty="0"/>
              <a:t>Loop</a:t>
            </a:r>
            <a:r>
              <a:rPr spc="-130" dirty="0"/>
              <a:t> </a:t>
            </a:r>
            <a:r>
              <a:rPr spc="-10" dirty="0"/>
              <a:t>Iteration</a:t>
            </a:r>
            <a:r>
              <a:rPr spc="-130" dirty="0"/>
              <a:t> </a:t>
            </a:r>
            <a:r>
              <a:rPr dirty="0"/>
              <a:t>Method</a:t>
            </a:r>
            <a:r>
              <a:rPr spc="-125" dirty="0"/>
              <a:t> </a:t>
            </a:r>
            <a:r>
              <a:rPr dirty="0"/>
              <a:t>Using</a:t>
            </a:r>
            <a:r>
              <a:rPr spc="-125" dirty="0"/>
              <a:t> </a:t>
            </a:r>
            <a:r>
              <a:rPr spc="-10" dirty="0"/>
              <a:t>Pointer</a:t>
            </a:r>
            <a:r>
              <a:rPr spc="-130" dirty="0"/>
              <a:t> </a:t>
            </a:r>
            <a:r>
              <a:rPr spc="-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25295"/>
            <a:ext cx="12033885" cy="5387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700"/>
              </a:spcBef>
            </a:pP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void</a:t>
            </a:r>
            <a:r>
              <a:rPr sz="3500" spc="-9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func(int*</a:t>
            </a:r>
            <a:r>
              <a:rPr sz="3500" spc="-9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spc="-60" dirty="0">
                <a:solidFill>
                  <a:srgbClr val="275317"/>
                </a:solidFill>
                <a:latin typeface="Calibri"/>
                <a:cs typeface="Calibri"/>
              </a:rPr>
              <a:t>arr,</a:t>
            </a:r>
            <a:r>
              <a:rPr sz="3500" spc="-9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int</a:t>
            </a:r>
            <a:r>
              <a:rPr sz="3500" spc="-9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size)</a:t>
            </a:r>
            <a:r>
              <a:rPr sz="3500" spc="-8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{</a:t>
            </a:r>
            <a:endParaRPr sz="3500">
              <a:latin typeface="Calibri"/>
              <a:cs typeface="Calibri"/>
            </a:endParaRPr>
          </a:p>
          <a:p>
            <a:pPr marL="3670300" marR="1878964" indent="-914400">
              <a:lnSpc>
                <a:spcPct val="114300"/>
              </a:lnSpc>
              <a:tabLst>
                <a:tab pos="4943475" algn="l"/>
              </a:tabLst>
            </a:pP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for(int*</a:t>
            </a:r>
            <a:r>
              <a:rPr sz="3500" spc="-16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spc="-25" dirty="0">
                <a:solidFill>
                  <a:srgbClr val="275317"/>
                </a:solidFill>
                <a:latin typeface="Calibri"/>
                <a:cs typeface="Calibri"/>
              </a:rPr>
              <a:t>ptr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	=</a:t>
            </a:r>
            <a:r>
              <a:rPr sz="35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arr;</a:t>
            </a: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ptr</a:t>
            </a: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&lt;</a:t>
            </a:r>
            <a:r>
              <a:rPr sz="35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arr</a:t>
            </a:r>
            <a:r>
              <a:rPr sz="3500" spc="-4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+</a:t>
            </a:r>
            <a:r>
              <a:rPr sz="35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size;</a:t>
            </a: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ptr++)</a:t>
            </a: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 { </a:t>
            </a:r>
            <a:r>
              <a:rPr sz="3500" spc="-10" dirty="0">
                <a:solidFill>
                  <a:srgbClr val="275317"/>
                </a:solidFill>
                <a:latin typeface="Calibri"/>
                <a:cs typeface="Calibri"/>
              </a:rPr>
              <a:t>std::cout</a:t>
            </a:r>
            <a:r>
              <a:rPr sz="3500" spc="-60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&lt;&lt;</a:t>
            </a:r>
            <a:r>
              <a:rPr sz="3500" spc="-6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*ptr</a:t>
            </a:r>
            <a:r>
              <a:rPr sz="3500" spc="-5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275317"/>
                </a:solidFill>
                <a:latin typeface="Calibri"/>
                <a:cs typeface="Calibri"/>
              </a:rPr>
              <a:t>&lt;&lt;</a:t>
            </a:r>
            <a:r>
              <a:rPr sz="3500" spc="-65" dirty="0">
                <a:solidFill>
                  <a:srgbClr val="275317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275317"/>
                </a:solidFill>
                <a:latin typeface="Calibri"/>
                <a:cs typeface="Calibri"/>
              </a:rPr>
              <a:t>std::endl;</a:t>
            </a:r>
            <a:endParaRPr sz="35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500"/>
              </a:spcBef>
            </a:pP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}</a:t>
            </a:r>
            <a:endParaRPr sz="3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3500" spc="-50" dirty="0">
                <a:solidFill>
                  <a:srgbClr val="275317"/>
                </a:solidFill>
                <a:latin typeface="Calibri"/>
                <a:cs typeface="Calibri"/>
              </a:rPr>
              <a:t>}</a:t>
            </a:r>
            <a:endParaRPr sz="3500">
              <a:latin typeface="Calibri"/>
              <a:cs typeface="Calibri"/>
            </a:endParaRPr>
          </a:p>
          <a:p>
            <a:pPr marL="12700" marR="5080" algn="just">
              <a:lnSpc>
                <a:spcPct val="90300"/>
              </a:lnSpc>
              <a:spcBef>
                <a:spcPts val="975"/>
              </a:spcBef>
            </a:pPr>
            <a:r>
              <a:rPr sz="4000" dirty="0">
                <a:latin typeface="Calibri"/>
                <a:cs typeface="Calibri"/>
              </a:rPr>
              <a:t>This</a:t>
            </a:r>
            <a:r>
              <a:rPr sz="4000" spc="6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loop</a:t>
            </a:r>
            <a:r>
              <a:rPr sz="4000" spc="6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starts</a:t>
            </a:r>
            <a:r>
              <a:rPr sz="4000" spc="6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at</a:t>
            </a:r>
            <a:r>
              <a:rPr sz="4000" spc="6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6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base</a:t>
            </a:r>
            <a:r>
              <a:rPr sz="4000" spc="6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6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(arr),</a:t>
            </a:r>
            <a:r>
              <a:rPr sz="4000" spc="6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deferences</a:t>
            </a:r>
            <a:r>
              <a:rPr sz="4000" spc="64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it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prints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value,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moves</a:t>
            </a:r>
            <a:r>
              <a:rPr sz="4000" spc="10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next</a:t>
            </a:r>
            <a:r>
              <a:rPr sz="4000" spc="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100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and </a:t>
            </a:r>
            <a:r>
              <a:rPr sz="4000" dirty="0">
                <a:latin typeface="Calibri"/>
                <a:cs typeface="Calibri"/>
              </a:rPr>
              <a:t>repeats</a:t>
            </a:r>
            <a:r>
              <a:rPr sz="4000" spc="3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3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process</a:t>
            </a:r>
            <a:r>
              <a:rPr sz="4000" spc="3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till</a:t>
            </a:r>
            <a:r>
              <a:rPr sz="4000" spc="3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</a:t>
            </a:r>
            <a:r>
              <a:rPr sz="4000" spc="3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reaches</a:t>
            </a:r>
            <a:r>
              <a:rPr sz="4000" spc="3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3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3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3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36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last </a:t>
            </a:r>
            <a:r>
              <a:rPr sz="4000" dirty="0">
                <a:latin typeface="Calibri"/>
                <a:cs typeface="Calibri"/>
              </a:rPr>
              <a:t>element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array.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06679"/>
            <a:ext cx="12035155" cy="6883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3500" b="1" dirty="0">
                <a:latin typeface="Calibri"/>
                <a:cs typeface="Calibri"/>
              </a:rPr>
              <a:t>Dynamic</a:t>
            </a:r>
            <a:r>
              <a:rPr sz="3500" b="1" spc="-90" dirty="0">
                <a:latin typeface="Calibri"/>
                <a:cs typeface="Calibri"/>
              </a:rPr>
              <a:t> </a:t>
            </a:r>
            <a:r>
              <a:rPr sz="3500" b="1" spc="-10" dirty="0">
                <a:latin typeface="Calibri"/>
                <a:cs typeface="Calibri"/>
              </a:rPr>
              <a:t>Memory</a:t>
            </a:r>
            <a:endParaRPr sz="3500">
              <a:latin typeface="Calibri"/>
              <a:cs typeface="Calibri"/>
            </a:endParaRPr>
          </a:p>
          <a:p>
            <a:pPr marL="12700" marR="5715" algn="just">
              <a:lnSpc>
                <a:spcPts val="3790"/>
              </a:lnSpc>
              <a:spcBef>
                <a:spcPts val="975"/>
              </a:spcBef>
            </a:pPr>
            <a:r>
              <a:rPr sz="3500" dirty="0">
                <a:latin typeface="Calibri"/>
                <a:cs typeface="Calibri"/>
              </a:rPr>
              <a:t>Until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now,</a:t>
            </a:r>
            <a:r>
              <a:rPr sz="3500" spc="1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we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have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been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declaring</a:t>
            </a:r>
            <a:r>
              <a:rPr sz="3500" spc="1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variables</a:t>
            </a:r>
            <a:r>
              <a:rPr sz="3500" spc="1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using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stack</a:t>
            </a:r>
            <a:r>
              <a:rPr sz="3500" spc="18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memory. </a:t>
            </a:r>
            <a:r>
              <a:rPr sz="3500" dirty="0">
                <a:latin typeface="Calibri"/>
                <a:cs typeface="Calibri"/>
              </a:rPr>
              <a:t>But</a:t>
            </a:r>
            <a:r>
              <a:rPr sz="3500" spc="6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we</a:t>
            </a:r>
            <a:r>
              <a:rPr sz="3500" spc="6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6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dynamically</a:t>
            </a:r>
            <a:r>
              <a:rPr sz="3500" spc="6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allocate</a:t>
            </a:r>
            <a:r>
              <a:rPr sz="3500" spc="6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memory</a:t>
            </a:r>
            <a:r>
              <a:rPr sz="3500" spc="6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on</a:t>
            </a:r>
            <a:r>
              <a:rPr sz="3500" spc="6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6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heap</a:t>
            </a:r>
            <a:r>
              <a:rPr sz="3500" spc="6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for</a:t>
            </a:r>
            <a:r>
              <a:rPr sz="3500" spc="610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data </a:t>
            </a:r>
            <a:r>
              <a:rPr sz="3500" dirty="0">
                <a:latin typeface="Calibri"/>
                <a:cs typeface="Calibri"/>
              </a:rPr>
              <a:t>structures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that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require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variable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or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longer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lifetimes.</a:t>
            </a:r>
            <a:endParaRPr sz="35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97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500" dirty="0">
                <a:latin typeface="Calibri"/>
                <a:cs typeface="Calibri"/>
              </a:rPr>
              <a:t>Unlike</a:t>
            </a:r>
            <a:r>
              <a:rPr sz="3500" spc="3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stack</a:t>
            </a:r>
            <a:r>
              <a:rPr sz="3500" spc="3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memory,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heap</a:t>
            </a:r>
            <a:r>
              <a:rPr sz="3500" spc="3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memory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3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</a:t>
            </a:r>
            <a:r>
              <a:rPr sz="3500" spc="3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flexible</a:t>
            </a:r>
            <a:r>
              <a:rPr sz="3500" spc="3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34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be </a:t>
            </a:r>
            <a:r>
              <a:rPr sz="3500" dirty="0">
                <a:latin typeface="Calibri"/>
                <a:cs typeface="Calibri"/>
              </a:rPr>
              <a:t>used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for</a:t>
            </a:r>
            <a:r>
              <a:rPr sz="3500" spc="3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data</a:t>
            </a:r>
            <a:r>
              <a:rPr sz="3500" spc="3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structures</a:t>
            </a:r>
            <a:r>
              <a:rPr sz="3500" spc="3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(like</a:t>
            </a:r>
            <a:r>
              <a:rPr sz="3500" spc="3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dynamic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arrays)</a:t>
            </a:r>
            <a:r>
              <a:rPr sz="3500" spc="3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where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3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</a:t>
            </a:r>
            <a:r>
              <a:rPr sz="3500" spc="35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is </a:t>
            </a:r>
            <a:r>
              <a:rPr sz="3500" dirty="0">
                <a:latin typeface="Calibri"/>
                <a:cs typeface="Calibri"/>
              </a:rPr>
              <a:t>not</a:t>
            </a:r>
            <a:r>
              <a:rPr sz="3500" spc="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known</a:t>
            </a:r>
            <a:r>
              <a:rPr sz="3500" spc="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at</a:t>
            </a:r>
            <a:r>
              <a:rPr sz="3500" spc="100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compile-</a:t>
            </a:r>
            <a:r>
              <a:rPr sz="3500" dirty="0">
                <a:latin typeface="Calibri"/>
                <a:cs typeface="Calibri"/>
              </a:rPr>
              <a:t>time.</a:t>
            </a:r>
            <a:r>
              <a:rPr sz="3500" spc="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(A</a:t>
            </a:r>
            <a:r>
              <a:rPr sz="3500" spc="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vector</a:t>
            </a:r>
            <a:r>
              <a:rPr sz="3500" spc="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</a:t>
            </a:r>
            <a:r>
              <a:rPr sz="3500" spc="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dynamic</a:t>
            </a:r>
            <a:r>
              <a:rPr sz="3500" spc="9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array—</a:t>
            </a:r>
            <a:r>
              <a:rPr sz="3500" dirty="0">
                <a:latin typeface="Calibri"/>
                <a:cs typeface="Calibri"/>
              </a:rPr>
              <a:t>that</a:t>
            </a:r>
            <a:r>
              <a:rPr sz="3500" spc="10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is </a:t>
            </a:r>
            <a:r>
              <a:rPr sz="3500" dirty="0">
                <a:latin typeface="Calibri"/>
                <a:cs typeface="Calibri"/>
              </a:rPr>
              <a:t>why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it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grow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shrink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needed,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without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size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restriction).</a:t>
            </a:r>
            <a:endParaRPr sz="35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6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3500" dirty="0">
                <a:latin typeface="Calibri"/>
                <a:cs typeface="Calibri"/>
              </a:rPr>
              <a:t>Objects</a:t>
            </a:r>
            <a:r>
              <a:rPr sz="3500" spc="4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allocated</a:t>
            </a:r>
            <a:r>
              <a:rPr sz="3500" spc="4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on</a:t>
            </a:r>
            <a:r>
              <a:rPr sz="3500" spc="4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3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heap</a:t>
            </a:r>
            <a:r>
              <a:rPr sz="3500" spc="4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3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persist</a:t>
            </a:r>
            <a:r>
              <a:rPr sz="3500" spc="4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beyond</a:t>
            </a:r>
            <a:r>
              <a:rPr sz="3500" spc="3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3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scope</a:t>
            </a:r>
            <a:r>
              <a:rPr sz="3500" spc="39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of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660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function</a:t>
            </a:r>
            <a:r>
              <a:rPr sz="3500" spc="660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where</a:t>
            </a:r>
            <a:r>
              <a:rPr sz="3500" spc="665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they</a:t>
            </a:r>
            <a:r>
              <a:rPr sz="3500" spc="665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were</a:t>
            </a:r>
            <a:r>
              <a:rPr sz="3500" spc="665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allocated,</a:t>
            </a:r>
            <a:r>
              <a:rPr sz="3500" spc="660" dirty="0">
                <a:latin typeface="Calibri"/>
                <a:cs typeface="Calibri"/>
              </a:rPr>
              <a:t>  </a:t>
            </a:r>
            <a:r>
              <a:rPr sz="3500" dirty="0">
                <a:latin typeface="Calibri"/>
                <a:cs typeface="Calibri"/>
              </a:rPr>
              <a:t>until</a:t>
            </a:r>
            <a:r>
              <a:rPr sz="3500" spc="665" dirty="0">
                <a:latin typeface="Calibri"/>
                <a:cs typeface="Calibri"/>
              </a:rPr>
              <a:t>  </a:t>
            </a:r>
            <a:r>
              <a:rPr sz="3500" spc="-10" dirty="0">
                <a:latin typeface="Calibri"/>
                <a:cs typeface="Calibri"/>
              </a:rPr>
              <a:t>explicitly deallocated.</a:t>
            </a:r>
            <a:endParaRPr sz="3500">
              <a:latin typeface="Calibri"/>
              <a:cs typeface="Calibri"/>
            </a:endParaRPr>
          </a:p>
          <a:p>
            <a:pPr marL="241300" marR="6985" indent="-228600" algn="just">
              <a:lnSpc>
                <a:spcPts val="37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3500" dirty="0">
                <a:latin typeface="Calibri"/>
                <a:cs typeface="Calibri"/>
              </a:rPr>
              <a:t>Heap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memory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allocation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slower</a:t>
            </a:r>
            <a:r>
              <a:rPr sz="3500" spc="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than</a:t>
            </a:r>
            <a:r>
              <a:rPr sz="3500" spc="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stack</a:t>
            </a:r>
            <a:r>
              <a:rPr sz="3500" spc="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memory.</a:t>
            </a:r>
            <a:r>
              <a:rPr sz="3500" spc="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But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this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is </a:t>
            </a:r>
            <a:r>
              <a:rPr sz="3500" dirty="0">
                <a:latin typeface="Calibri"/>
                <a:cs typeface="Calibri"/>
              </a:rPr>
              <a:t>almost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never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right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thing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worry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about.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Dynamic</a:t>
            </a:r>
            <a:r>
              <a:rPr sz="3500" spc="-100" dirty="0"/>
              <a:t> </a:t>
            </a:r>
            <a:r>
              <a:rPr sz="3500" dirty="0"/>
              <a:t>Memory</a:t>
            </a:r>
            <a:r>
              <a:rPr sz="3500" spc="-95" dirty="0"/>
              <a:t> </a:t>
            </a:r>
            <a:r>
              <a:rPr sz="3500" spc="-10" dirty="0"/>
              <a:t>Allocation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" y="578102"/>
            <a:ext cx="12033885" cy="2870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ct val="91400"/>
              </a:lnSpc>
              <a:spcBef>
                <a:spcPts val="420"/>
              </a:spcBef>
            </a:pPr>
            <a:r>
              <a:rPr sz="3100" dirty="0">
                <a:latin typeface="Calibri"/>
                <a:cs typeface="Calibri"/>
              </a:rPr>
              <a:t>We</a:t>
            </a:r>
            <a:r>
              <a:rPr sz="3100" spc="17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use</a:t>
            </a:r>
            <a:r>
              <a:rPr sz="3100" spc="17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175" dirty="0">
                <a:latin typeface="Calibri"/>
                <a:cs typeface="Calibri"/>
              </a:rPr>
              <a:t>  </a:t>
            </a:r>
            <a:r>
              <a:rPr sz="3100" b="1" dirty="0">
                <a:latin typeface="Calibri"/>
                <a:cs typeface="Calibri"/>
              </a:rPr>
              <a:t>new</a:t>
            </a:r>
            <a:r>
              <a:rPr sz="3100" b="1" spc="18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keyword</a:t>
            </a:r>
            <a:r>
              <a:rPr sz="3100" spc="17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(typically</a:t>
            </a:r>
            <a:r>
              <a:rPr sz="3100" spc="18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with</a:t>
            </a:r>
            <a:r>
              <a:rPr sz="3100" spc="17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pointers)</a:t>
            </a:r>
            <a:r>
              <a:rPr sz="3100" spc="16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18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allocate</a:t>
            </a:r>
            <a:r>
              <a:rPr sz="3100" spc="175" dirty="0">
                <a:latin typeface="Calibri"/>
                <a:cs typeface="Calibri"/>
              </a:rPr>
              <a:t>  </a:t>
            </a:r>
            <a:r>
              <a:rPr sz="3100" spc="-20" dirty="0">
                <a:latin typeface="Calibri"/>
                <a:cs typeface="Calibri"/>
              </a:rPr>
              <a:t>heap </a:t>
            </a:r>
            <a:r>
              <a:rPr sz="3100" dirty="0">
                <a:latin typeface="Calibri"/>
                <a:cs typeface="Calibri"/>
              </a:rPr>
              <a:t>memory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24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b="1" dirty="0">
                <a:latin typeface="Calibri"/>
                <a:cs typeface="Calibri"/>
              </a:rPr>
              <a:t>delete</a:t>
            </a:r>
            <a:r>
              <a:rPr sz="3100" b="1" spc="24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keyword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240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deallocate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memory.</a:t>
            </a:r>
            <a:r>
              <a:rPr sz="3100" spc="229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It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235" dirty="0">
                <a:latin typeface="Calibri"/>
                <a:cs typeface="Calibri"/>
              </a:rPr>
              <a:t>  </a:t>
            </a:r>
            <a:r>
              <a:rPr sz="3100" spc="-20" dirty="0">
                <a:latin typeface="Calibri"/>
                <a:cs typeface="Calibri"/>
              </a:rPr>
              <a:t>your </a:t>
            </a:r>
            <a:r>
              <a:rPr sz="3100" dirty="0">
                <a:latin typeface="Calibri"/>
                <a:cs typeface="Calibri"/>
              </a:rPr>
              <a:t>responsibility</a:t>
            </a:r>
            <a:r>
              <a:rPr sz="3100" spc="204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as</a:t>
            </a:r>
            <a:r>
              <a:rPr sz="3100" spc="2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2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programmer</a:t>
            </a:r>
            <a:r>
              <a:rPr sz="3100" spc="204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2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delete</a:t>
            </a:r>
            <a:r>
              <a:rPr sz="3100" spc="2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any</a:t>
            </a:r>
            <a:r>
              <a:rPr sz="3100" spc="2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dynamic</a:t>
            </a:r>
            <a:r>
              <a:rPr sz="3100" spc="2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memory</a:t>
            </a:r>
            <a:r>
              <a:rPr sz="3100" spc="2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allocation </a:t>
            </a:r>
            <a:r>
              <a:rPr sz="3100" dirty="0">
                <a:latin typeface="Calibri"/>
                <a:cs typeface="Calibri"/>
              </a:rPr>
              <a:t>after</a:t>
            </a:r>
            <a:r>
              <a:rPr sz="3100" spc="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use,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you</a:t>
            </a:r>
            <a:r>
              <a:rPr sz="3100" spc="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don’t</a:t>
            </a:r>
            <a:r>
              <a:rPr sz="3100" spc="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have</a:t>
            </a:r>
            <a:r>
              <a:rPr sz="3100" spc="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memory</a:t>
            </a:r>
            <a:r>
              <a:rPr sz="3100" spc="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leak</a:t>
            </a:r>
            <a:r>
              <a:rPr sz="3100" spc="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undefined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behavior!</a:t>
            </a:r>
            <a:endParaRPr sz="31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580"/>
              </a:spcBef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ptr;</a:t>
            </a:r>
            <a:endParaRPr sz="30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ptr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int[5];</a:t>
            </a:r>
            <a:r>
              <a:rPr sz="3000" spc="32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//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creates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heap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array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6193028"/>
            <a:ext cx="904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int;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//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creates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heap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integer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140" y="3665872"/>
            <a:ext cx="6343497" cy="2267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57404"/>
            <a:ext cx="12033885" cy="240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  <a:tabLst>
                <a:tab pos="572770" algn="l"/>
                <a:tab pos="2346960" algn="l"/>
                <a:tab pos="2927985" algn="l"/>
                <a:tab pos="3437890" algn="l"/>
                <a:tab pos="5111115" algn="l"/>
                <a:tab pos="6297295" algn="l"/>
                <a:tab pos="6987540" algn="l"/>
                <a:tab pos="8891905" algn="l"/>
                <a:tab pos="11777345" algn="l"/>
              </a:tabLst>
            </a:pP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pointer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is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special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0" dirty="0">
                <a:latin typeface="Calibri"/>
                <a:cs typeface="Calibri"/>
              </a:rPr>
              <a:t>type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of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variable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representing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a </a:t>
            </a:r>
            <a:r>
              <a:rPr sz="4000" dirty="0">
                <a:latin typeface="Calibri"/>
                <a:cs typeface="Calibri"/>
              </a:rPr>
              <a:t>memory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address.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4320"/>
              </a:lnSpc>
              <a:spcBef>
                <a:spcPts val="960"/>
              </a:spcBef>
              <a:tabLst>
                <a:tab pos="561975" algn="l"/>
                <a:tab pos="2325370" algn="l"/>
                <a:tab pos="3963670" algn="l"/>
                <a:tab pos="5593715" algn="l"/>
                <a:tab pos="6368415" algn="l"/>
                <a:tab pos="7242175" algn="l"/>
                <a:tab pos="8642350" algn="l"/>
                <a:tab pos="9331325" algn="l"/>
                <a:tab pos="10276205" algn="l"/>
              </a:tabLst>
            </a:pP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pointer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should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always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be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set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equal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to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the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memory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another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variable.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761227"/>
            <a:ext cx="12033885" cy="1193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585"/>
              </a:spcBef>
            </a:pPr>
            <a:r>
              <a:rPr sz="4000" dirty="0">
                <a:latin typeface="Calibri"/>
                <a:cs typeface="Calibri"/>
              </a:rPr>
              <a:t>If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there</a:t>
            </a:r>
            <a:r>
              <a:rPr sz="4000" spc="2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2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nothing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set</a:t>
            </a:r>
            <a:r>
              <a:rPr sz="4000" spc="2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your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pointer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equal</a:t>
            </a:r>
            <a:r>
              <a:rPr sz="4000" spc="2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to,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default</a:t>
            </a:r>
            <a:r>
              <a:rPr sz="4000" spc="27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it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NULL.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738" y="2310488"/>
            <a:ext cx="6778358" cy="36070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Dynamic</a:t>
            </a:r>
            <a:r>
              <a:rPr sz="3500" spc="-100" dirty="0"/>
              <a:t> </a:t>
            </a:r>
            <a:r>
              <a:rPr sz="3500" dirty="0"/>
              <a:t>Memory</a:t>
            </a:r>
            <a:r>
              <a:rPr sz="3500" spc="-95" dirty="0"/>
              <a:t> </a:t>
            </a:r>
            <a:r>
              <a:rPr sz="3500" spc="-10" dirty="0"/>
              <a:t>Allocation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" y="1013459"/>
            <a:ext cx="12034520" cy="5030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ptr;</a:t>
            </a:r>
            <a:endParaRPr sz="3200">
              <a:latin typeface="Calibri"/>
              <a:cs typeface="Calibri"/>
            </a:endParaRPr>
          </a:p>
          <a:p>
            <a:pPr marL="927100" marR="7875905">
              <a:lnSpc>
                <a:spcPct val="114399"/>
              </a:lnSpc>
              <a:spcBef>
                <a:spcPts val="12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ptr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int[5];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int;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790"/>
              </a:lnSpc>
            </a:pPr>
            <a:r>
              <a:rPr sz="3500" dirty="0">
                <a:latin typeface="Calibri"/>
                <a:cs typeface="Calibri"/>
              </a:rPr>
              <a:t>After</a:t>
            </a:r>
            <a:r>
              <a:rPr sz="3500" spc="2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doing</a:t>
            </a:r>
            <a:r>
              <a:rPr sz="3500" spc="2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stuff</a:t>
            </a:r>
            <a:r>
              <a:rPr sz="3500" spc="2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with</a:t>
            </a:r>
            <a:r>
              <a:rPr sz="3500" spc="245" dirty="0">
                <a:latin typeface="Calibri"/>
                <a:cs typeface="Calibri"/>
              </a:rPr>
              <a:t> </a:t>
            </a:r>
            <a:r>
              <a:rPr sz="3500" i="1" dirty="0">
                <a:latin typeface="Calibri"/>
                <a:cs typeface="Calibri"/>
              </a:rPr>
              <a:t>ptr</a:t>
            </a:r>
            <a:r>
              <a:rPr sz="3500" i="1" spc="2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&amp;</a:t>
            </a:r>
            <a:r>
              <a:rPr sz="3500" spc="245" dirty="0">
                <a:latin typeface="Calibri"/>
                <a:cs typeface="Calibri"/>
              </a:rPr>
              <a:t> </a:t>
            </a:r>
            <a:r>
              <a:rPr sz="3500" i="1" dirty="0">
                <a:latin typeface="Calibri"/>
                <a:cs typeface="Calibri"/>
              </a:rPr>
              <a:t>num</a:t>
            </a:r>
            <a:r>
              <a:rPr sz="3500" i="1" spc="2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2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they</a:t>
            </a:r>
            <a:r>
              <a:rPr sz="3500" spc="2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</a:t>
            </a:r>
            <a:r>
              <a:rPr sz="3500" spc="2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no</a:t>
            </a:r>
            <a:r>
              <a:rPr sz="3500" spc="25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longer</a:t>
            </a:r>
            <a:r>
              <a:rPr sz="3500" spc="24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needed, </a:t>
            </a:r>
            <a:r>
              <a:rPr sz="3500" dirty="0">
                <a:latin typeface="Calibri"/>
                <a:cs typeface="Calibri"/>
              </a:rPr>
              <a:t>you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must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deallocate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heap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memory: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35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delete[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ptr;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//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square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brackets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because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ptr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array!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num;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//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dynamic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integer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</a:t>
            </a:r>
            <a:r>
              <a:rPr sz="3000" spc="-50" dirty="0">
                <a:latin typeface="Calibri"/>
                <a:cs typeface="Calibri"/>
              </a:rPr>
              <a:t> ]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35" dirty="0"/>
              <a:t> </a:t>
            </a:r>
            <a:r>
              <a:rPr dirty="0"/>
              <a:t>side</a:t>
            </a:r>
            <a:r>
              <a:rPr spc="-35" dirty="0"/>
              <a:t> </a:t>
            </a:r>
            <a:r>
              <a:rPr spc="-10" dirty="0"/>
              <a:t>advice..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63828"/>
            <a:ext cx="12034520" cy="56521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715" indent="-2286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  <a:tab pos="2092325" algn="l"/>
                <a:tab pos="3028315" algn="l"/>
                <a:tab pos="3584575" algn="l"/>
                <a:tab pos="4708525" algn="l"/>
                <a:tab pos="6909434" algn="l"/>
                <a:tab pos="8843010" algn="l"/>
                <a:tab pos="10986770" algn="l"/>
              </a:tabLst>
            </a:pPr>
            <a:r>
              <a:rPr sz="3600" spc="-10" dirty="0">
                <a:latin typeface="Calibri"/>
                <a:cs typeface="Calibri"/>
              </a:rPr>
              <a:t>Pointers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are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i="1" spc="-20" dirty="0">
                <a:latin typeface="Calibri"/>
                <a:cs typeface="Calibri"/>
              </a:rPr>
              <a:t>very</a:t>
            </a:r>
            <a:r>
              <a:rPr sz="3600" i="1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important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concept,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especially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when </a:t>
            </a:r>
            <a:r>
              <a:rPr sz="3600" dirty="0">
                <a:latin typeface="Calibri"/>
                <a:cs typeface="Calibri"/>
              </a:rPr>
              <a:t>implementing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structures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(CSC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212).</a:t>
            </a:r>
            <a:endParaRPr sz="36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9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1153795" algn="l"/>
                <a:tab pos="2329815" algn="l"/>
                <a:tab pos="3368675" algn="l"/>
                <a:tab pos="4616450" algn="l"/>
                <a:tab pos="5479415" algn="l"/>
                <a:tab pos="7205345" algn="l"/>
                <a:tab pos="7838440" algn="l"/>
                <a:tab pos="9582785" algn="l"/>
                <a:tab pos="10170795" algn="l"/>
                <a:tab pos="11565890" algn="l"/>
              </a:tabLst>
            </a:pPr>
            <a:r>
              <a:rPr sz="3600" spc="-25" dirty="0">
                <a:latin typeface="Calibri"/>
                <a:cs typeface="Calibri"/>
              </a:rPr>
              <a:t>You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must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fully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grasp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the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concept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succeed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in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future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CS </a:t>
            </a:r>
            <a:r>
              <a:rPr sz="3600" dirty="0">
                <a:latin typeface="Calibri"/>
                <a:cs typeface="Calibri"/>
              </a:rPr>
              <a:t>courses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lang="en-US" sz="3600" spc="-105" dirty="0">
                <a:latin typeface="Calibri"/>
                <a:cs typeface="Calibri"/>
              </a:rPr>
              <a:t>in </a:t>
            </a:r>
            <a:r>
              <a:rPr sz="3600" dirty="0">
                <a:latin typeface="Calibri"/>
                <a:cs typeface="Calibri"/>
              </a:rPr>
              <a:t>potential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job</a:t>
            </a:r>
            <a:r>
              <a:rPr lang="en-US" sz="3600" dirty="0">
                <a:latin typeface="Calibri"/>
                <a:cs typeface="Calibri"/>
              </a:rPr>
              <a:t> or </a:t>
            </a:r>
            <a:r>
              <a:rPr sz="3600" dirty="0">
                <a:latin typeface="Calibri"/>
                <a:cs typeface="Calibri"/>
              </a:rPr>
              <a:t>internship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technical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interviews.</a:t>
            </a:r>
            <a:endParaRPr sz="36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790"/>
              </a:lnSpc>
              <a:spcBef>
                <a:spcPts val="1085"/>
              </a:spcBef>
              <a:buFont typeface="Arial"/>
              <a:buChar char="•"/>
              <a:tabLst>
                <a:tab pos="241300" algn="l"/>
                <a:tab pos="2605405" algn="l"/>
                <a:tab pos="3070860" algn="l"/>
                <a:tab pos="4011929" algn="l"/>
                <a:tab pos="4450715" algn="l"/>
                <a:tab pos="5273675" algn="l"/>
                <a:tab pos="5922010" algn="l"/>
                <a:tab pos="6584950" algn="l"/>
                <a:tab pos="8368030" algn="l"/>
                <a:tab pos="9248140" algn="l"/>
                <a:tab pos="10071100" algn="l"/>
                <a:tab pos="10719435" algn="l"/>
              </a:tabLst>
            </a:pPr>
            <a:r>
              <a:rPr sz="3600" spc="-10" dirty="0">
                <a:latin typeface="Calibri"/>
                <a:cs typeface="Calibri"/>
              </a:rPr>
              <a:t>Expectation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is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that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it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will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be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on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30" dirty="0">
                <a:latin typeface="Calibri"/>
                <a:cs typeface="Calibri"/>
              </a:rPr>
              <a:t>Exam-</a:t>
            </a:r>
            <a:r>
              <a:rPr sz="3600" spc="-25" dirty="0">
                <a:latin typeface="Calibri"/>
                <a:cs typeface="Calibri"/>
              </a:rPr>
              <a:t>02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and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will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be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heavily </a:t>
            </a:r>
            <a:r>
              <a:rPr sz="3600" spc="-10" dirty="0">
                <a:latin typeface="Calibri"/>
                <a:cs typeface="Calibri"/>
              </a:rPr>
              <a:t>weighted.</a:t>
            </a:r>
            <a:endParaRPr sz="36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8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1044575" algn="l"/>
                <a:tab pos="2259965" algn="l"/>
                <a:tab pos="3164205" algn="l"/>
                <a:tab pos="3958590" algn="l"/>
                <a:tab pos="6132195" algn="l"/>
                <a:tab pos="6870700" algn="l"/>
                <a:tab pos="7434580" algn="l"/>
                <a:tab pos="8380730" algn="l"/>
                <a:tab pos="9541510" algn="l"/>
                <a:tab pos="11196320" algn="l"/>
              </a:tabLst>
            </a:pPr>
            <a:r>
              <a:rPr sz="3600" spc="-25" dirty="0">
                <a:latin typeface="Calibri"/>
                <a:cs typeface="Calibri"/>
              </a:rPr>
              <a:t>Put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effort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into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the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take-</a:t>
            </a:r>
            <a:r>
              <a:rPr sz="3600" spc="-20" dirty="0">
                <a:latin typeface="Calibri"/>
                <a:cs typeface="Calibri"/>
              </a:rPr>
              <a:t>home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lab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gain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more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practice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with </a:t>
            </a:r>
            <a:r>
              <a:rPr sz="3600" spc="-10" dirty="0">
                <a:latin typeface="Calibri"/>
                <a:cs typeface="Calibri"/>
              </a:rPr>
              <a:t>pointers.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35" dirty="0">
                <a:latin typeface="Calibri"/>
                <a:cs typeface="Calibri"/>
              </a:rPr>
              <a:t>“You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get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out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you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put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in.”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37668"/>
            <a:ext cx="5629910" cy="14458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200" spc="-10" dirty="0"/>
              <a:t>Pointers</a:t>
            </a:r>
            <a:r>
              <a:rPr sz="4200" spc="-110" dirty="0"/>
              <a:t> </a:t>
            </a:r>
            <a:r>
              <a:rPr sz="4200" dirty="0"/>
              <a:t>and</a:t>
            </a:r>
            <a:r>
              <a:rPr sz="4200" spc="-114" dirty="0"/>
              <a:t> </a:t>
            </a:r>
            <a:r>
              <a:rPr sz="4200" spc="-10" dirty="0"/>
              <a:t>References..</a:t>
            </a:r>
            <a:endParaRPr sz="4200"/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4200" b="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200" b="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b="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spc="-25" dirty="0">
                <a:solidFill>
                  <a:srgbClr val="FF0000"/>
                </a:solidFill>
                <a:latin typeface="Calibri"/>
                <a:cs typeface="Calibri"/>
              </a:rPr>
              <a:t>5;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340611"/>
            <a:ext cx="227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int&amp;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a;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340" y="1366011"/>
            <a:ext cx="6342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//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reference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variable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38603"/>
            <a:ext cx="12033250" cy="3930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3669665" algn="l"/>
              </a:tabLst>
            </a:pPr>
            <a:r>
              <a:rPr sz="4200" dirty="0">
                <a:latin typeface="Calibri"/>
                <a:cs typeface="Calibri"/>
              </a:rPr>
              <a:t>If</a:t>
            </a:r>
            <a:r>
              <a:rPr sz="4200" spc="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ampersand</a:t>
            </a:r>
            <a:r>
              <a:rPr sz="4200" spc="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not</a:t>
            </a:r>
            <a:r>
              <a:rPr sz="4200" spc="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included</a:t>
            </a:r>
            <a:r>
              <a:rPr sz="4200" spc="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</a:t>
            </a:r>
            <a:r>
              <a:rPr sz="4200" spc="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declaration</a:t>
            </a:r>
            <a:r>
              <a:rPr sz="4200" spc="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4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a </a:t>
            </a:r>
            <a:r>
              <a:rPr sz="4200" dirty="0">
                <a:latin typeface="Calibri"/>
                <a:cs typeface="Calibri"/>
              </a:rPr>
              <a:t>variable,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it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considered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get-</a:t>
            </a:r>
            <a:r>
              <a:rPr sz="4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operator. </a:t>
            </a: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&amp;a;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prints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out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memory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4925"/>
              </a:lnSpc>
              <a:spcBef>
                <a:spcPts val="455"/>
              </a:spcBef>
              <a:tabLst>
                <a:tab pos="10984865" algn="l"/>
              </a:tabLst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42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ptr;</a:t>
            </a:r>
            <a:r>
              <a:rPr sz="4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declaration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pointer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expected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hold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200" spc="-25" dirty="0">
                <a:latin typeface="Calibri"/>
                <a:cs typeface="Calibri"/>
              </a:rPr>
              <a:t>the</a:t>
            </a:r>
            <a:endParaRPr sz="4200">
              <a:latin typeface="Calibri"/>
              <a:cs typeface="Calibri"/>
            </a:endParaRPr>
          </a:p>
          <a:p>
            <a:pPr marR="1681480" algn="r">
              <a:lnSpc>
                <a:spcPts val="4685"/>
              </a:lnSpc>
            </a:pPr>
            <a:r>
              <a:rPr sz="4000" dirty="0">
                <a:latin typeface="Calibri"/>
                <a:cs typeface="Calibri"/>
              </a:rPr>
              <a:t>//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memory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integer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variable</a:t>
            </a:r>
            <a:endParaRPr sz="4000">
              <a:latin typeface="Calibri"/>
              <a:cs typeface="Calibri"/>
            </a:endParaRPr>
          </a:p>
          <a:p>
            <a:pPr marR="1659255" algn="r">
              <a:lnSpc>
                <a:spcPct val="100000"/>
              </a:lnSpc>
              <a:spcBef>
                <a:spcPts val="495"/>
              </a:spcBef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4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ptr2</a:t>
            </a:r>
            <a:r>
              <a:rPr sz="4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&amp;a;</a:t>
            </a:r>
            <a:r>
              <a:rPr sz="4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pointer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holding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37668"/>
            <a:ext cx="5629910" cy="14458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200" spc="-10" dirty="0"/>
              <a:t>Pointers</a:t>
            </a:r>
            <a:r>
              <a:rPr sz="4200" spc="-110" dirty="0"/>
              <a:t> </a:t>
            </a:r>
            <a:r>
              <a:rPr sz="4200" dirty="0"/>
              <a:t>and</a:t>
            </a:r>
            <a:r>
              <a:rPr sz="4200" spc="-114" dirty="0"/>
              <a:t> </a:t>
            </a:r>
            <a:r>
              <a:rPr sz="4200" spc="-10" dirty="0"/>
              <a:t>References..</a:t>
            </a:r>
            <a:endParaRPr sz="4200"/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4200" b="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200" b="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b="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spc="-25" dirty="0">
                <a:solidFill>
                  <a:srgbClr val="FF0000"/>
                </a:solidFill>
                <a:latin typeface="Calibri"/>
                <a:cs typeface="Calibri"/>
              </a:rPr>
              <a:t>5;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68276"/>
            <a:ext cx="12033885" cy="39382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670"/>
              </a:spcBef>
              <a:tabLst>
                <a:tab pos="3669665" algn="l"/>
              </a:tabLst>
            </a:pP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&amp;a;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holding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memory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address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4420"/>
              </a:lnSpc>
              <a:spcBef>
                <a:spcPts val="1120"/>
              </a:spcBef>
              <a:tabLst>
                <a:tab pos="541020" algn="l"/>
                <a:tab pos="1485900" algn="l"/>
                <a:tab pos="3338829" algn="l"/>
                <a:tab pos="3899535" algn="l"/>
                <a:tab pos="4860290" algn="l"/>
                <a:tab pos="6908165" algn="l"/>
                <a:tab pos="7538720" algn="l"/>
                <a:tab pos="8483600" algn="l"/>
                <a:tab pos="11099165" algn="l"/>
                <a:tab pos="11770995" algn="l"/>
              </a:tabLst>
            </a:pPr>
            <a:r>
              <a:rPr sz="4100" spc="-25" dirty="0">
                <a:latin typeface="Calibri"/>
                <a:cs typeface="Calibri"/>
              </a:rPr>
              <a:t>If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the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10" dirty="0">
                <a:latin typeface="Calibri"/>
                <a:cs typeface="Calibri"/>
              </a:rPr>
              <a:t>asterisk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is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not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10" dirty="0">
                <a:latin typeface="Calibri"/>
                <a:cs typeface="Calibri"/>
              </a:rPr>
              <a:t>included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in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the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10" dirty="0">
                <a:latin typeface="Calibri"/>
                <a:cs typeface="Calibri"/>
              </a:rPr>
              <a:t>declaration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25" dirty="0">
                <a:latin typeface="Calibri"/>
                <a:cs typeface="Calibri"/>
              </a:rPr>
              <a:t>of</a:t>
            </a:r>
            <a:r>
              <a:rPr sz="4100" dirty="0">
                <a:latin typeface="Calibri"/>
                <a:cs typeface="Calibri"/>
              </a:rPr>
              <a:t>	</a:t>
            </a:r>
            <a:r>
              <a:rPr sz="4100" spc="-50" dirty="0">
                <a:latin typeface="Calibri"/>
                <a:cs typeface="Calibri"/>
              </a:rPr>
              <a:t>a </a:t>
            </a:r>
            <a:r>
              <a:rPr sz="4100" dirty="0">
                <a:latin typeface="Calibri"/>
                <a:cs typeface="Calibri"/>
              </a:rPr>
              <a:t>variable,</a:t>
            </a:r>
            <a:r>
              <a:rPr sz="4100" spc="-8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it</a:t>
            </a:r>
            <a:r>
              <a:rPr sz="4100" spc="-8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is</a:t>
            </a:r>
            <a:r>
              <a:rPr sz="4100" spc="-8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considered</a:t>
            </a:r>
            <a:r>
              <a:rPr sz="4100" spc="-9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a</a:t>
            </a:r>
            <a:r>
              <a:rPr sz="4100" spc="-85" dirty="0">
                <a:latin typeface="Calibri"/>
                <a:cs typeface="Calibri"/>
              </a:rPr>
              <a:t> </a:t>
            </a:r>
            <a:r>
              <a:rPr sz="41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dereference</a:t>
            </a:r>
            <a:r>
              <a:rPr sz="4100" spc="-90" dirty="0">
                <a:latin typeface="Calibri"/>
                <a:cs typeface="Calibri"/>
              </a:rPr>
              <a:t> </a:t>
            </a:r>
            <a:r>
              <a:rPr sz="4100" spc="-10" dirty="0">
                <a:latin typeface="Calibri"/>
                <a:cs typeface="Calibri"/>
              </a:rPr>
              <a:t>operator.</a:t>
            </a:r>
            <a:endParaRPr sz="4100">
              <a:latin typeface="Calibri"/>
              <a:cs typeface="Calibri"/>
            </a:endParaRPr>
          </a:p>
          <a:p>
            <a:pPr marL="12700" marR="5080">
              <a:lnSpc>
                <a:spcPts val="4390"/>
              </a:lnSpc>
              <a:spcBef>
                <a:spcPts val="1000"/>
              </a:spcBef>
            </a:pPr>
            <a:r>
              <a:rPr sz="4100" spc="-10" dirty="0">
                <a:latin typeface="Calibri"/>
                <a:cs typeface="Calibri"/>
              </a:rPr>
              <a:t>Dereferencing</a:t>
            </a:r>
            <a:r>
              <a:rPr sz="4100" spc="-4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a</a:t>
            </a:r>
            <a:r>
              <a:rPr sz="4100" spc="-5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pointer</a:t>
            </a:r>
            <a:r>
              <a:rPr sz="4100" spc="-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means</a:t>
            </a:r>
            <a:r>
              <a:rPr sz="4100" spc="-5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accessing</a:t>
            </a:r>
            <a:r>
              <a:rPr sz="4100" spc="-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the</a:t>
            </a:r>
            <a:r>
              <a:rPr sz="4100" spc="-5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data</a:t>
            </a:r>
            <a:r>
              <a:rPr sz="4100" spc="-50" dirty="0">
                <a:latin typeface="Calibri"/>
                <a:cs typeface="Calibri"/>
              </a:rPr>
              <a:t> </a:t>
            </a:r>
            <a:r>
              <a:rPr sz="4100" spc="-10" dirty="0">
                <a:latin typeface="Calibri"/>
                <a:cs typeface="Calibri"/>
              </a:rPr>
              <a:t>stored </a:t>
            </a:r>
            <a:r>
              <a:rPr sz="4100" dirty="0">
                <a:latin typeface="Calibri"/>
                <a:cs typeface="Calibri"/>
              </a:rPr>
              <a:t>at</a:t>
            </a:r>
            <a:r>
              <a:rPr sz="4100" spc="-7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the</a:t>
            </a:r>
            <a:r>
              <a:rPr sz="4100" spc="-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memory</a:t>
            </a:r>
            <a:r>
              <a:rPr sz="4100" spc="-6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address</a:t>
            </a:r>
            <a:r>
              <a:rPr sz="4100" spc="-6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that</a:t>
            </a:r>
            <a:r>
              <a:rPr sz="4100" spc="-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the</a:t>
            </a:r>
            <a:r>
              <a:rPr sz="4100" spc="-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pointer</a:t>
            </a:r>
            <a:r>
              <a:rPr sz="4100" spc="-6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is</a:t>
            </a:r>
            <a:r>
              <a:rPr sz="4100" spc="-6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pointing</a:t>
            </a:r>
            <a:r>
              <a:rPr sz="4100" spc="-65" dirty="0">
                <a:latin typeface="Calibri"/>
                <a:cs typeface="Calibri"/>
              </a:rPr>
              <a:t> </a:t>
            </a:r>
            <a:r>
              <a:rPr sz="4100" spc="-25" dirty="0">
                <a:latin typeface="Calibri"/>
                <a:cs typeface="Calibri"/>
              </a:rPr>
              <a:t>to.</a:t>
            </a:r>
            <a:endParaRPr sz="4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  <a:tabLst>
                <a:tab pos="4584065" algn="l"/>
              </a:tabLst>
            </a:pPr>
            <a:r>
              <a:rPr sz="4200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FF0000"/>
                </a:solidFill>
                <a:latin typeface="Calibri"/>
                <a:cs typeface="Calibri"/>
              </a:rPr>
              <a:t>*b;</a:t>
            </a:r>
            <a:r>
              <a:rPr sz="4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prints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252210"/>
            <a:ext cx="3201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40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40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*a;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740" y="5303011"/>
            <a:ext cx="7461884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5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//</a:t>
            </a:r>
            <a:r>
              <a:rPr sz="3600" spc="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Invalid</a:t>
            </a:r>
            <a:r>
              <a:rPr sz="3600" spc="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because</a:t>
            </a:r>
            <a:r>
              <a:rPr sz="3600" spc="3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pointer</a:t>
            </a:r>
            <a:r>
              <a:rPr sz="3600" spc="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65"/>
              </a:lnSpc>
            </a:pPr>
            <a:r>
              <a:rPr sz="3600" dirty="0">
                <a:latin typeface="Calibri"/>
                <a:cs typeface="Calibri"/>
              </a:rPr>
              <a:t>//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therefore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cannot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dereferenced!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30936"/>
            <a:ext cx="12033885" cy="49815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just">
              <a:lnSpc>
                <a:spcPct val="89400"/>
              </a:lnSpc>
              <a:spcBef>
                <a:spcPts val="695"/>
              </a:spcBef>
            </a:pPr>
            <a:r>
              <a:rPr sz="4700" dirty="0">
                <a:latin typeface="Calibri"/>
                <a:cs typeface="Calibri"/>
              </a:rPr>
              <a:t>Both</a:t>
            </a:r>
            <a:r>
              <a:rPr sz="4700" spc="13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pointers</a:t>
            </a:r>
            <a:r>
              <a:rPr sz="4700" spc="12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and</a:t>
            </a:r>
            <a:r>
              <a:rPr sz="4700" spc="13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references</a:t>
            </a:r>
            <a:r>
              <a:rPr sz="4700" spc="13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use</a:t>
            </a:r>
            <a:r>
              <a:rPr sz="4700" spc="12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the</a:t>
            </a:r>
            <a:r>
              <a:rPr sz="4700" spc="125" dirty="0">
                <a:latin typeface="Calibri"/>
                <a:cs typeface="Calibri"/>
              </a:rPr>
              <a:t> </a:t>
            </a:r>
            <a:r>
              <a:rPr sz="4700" spc="-10" dirty="0">
                <a:latin typeface="Calibri"/>
                <a:cs typeface="Calibri"/>
              </a:rPr>
              <a:t>ampersand </a:t>
            </a:r>
            <a:r>
              <a:rPr sz="4700" dirty="0">
                <a:latin typeface="Calibri"/>
                <a:cs typeface="Calibri"/>
              </a:rPr>
              <a:t>operator</a:t>
            </a:r>
            <a:r>
              <a:rPr sz="4700" spc="73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(</a:t>
            </a:r>
            <a:r>
              <a:rPr sz="4700" b="1" dirty="0">
                <a:latin typeface="Calibri"/>
                <a:cs typeface="Calibri"/>
              </a:rPr>
              <a:t>&amp;</a:t>
            </a:r>
            <a:r>
              <a:rPr sz="4700" dirty="0">
                <a:latin typeface="Calibri"/>
                <a:cs typeface="Calibri"/>
              </a:rPr>
              <a:t>),</a:t>
            </a:r>
            <a:r>
              <a:rPr sz="4700" spc="73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therefore</a:t>
            </a:r>
            <a:r>
              <a:rPr sz="4700" spc="7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you</a:t>
            </a:r>
            <a:r>
              <a:rPr sz="4700" spc="75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must</a:t>
            </a:r>
            <a:r>
              <a:rPr sz="4700" spc="73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be</a:t>
            </a:r>
            <a:r>
              <a:rPr sz="4700" spc="73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careful</a:t>
            </a:r>
            <a:r>
              <a:rPr sz="4700" spc="735" dirty="0">
                <a:latin typeface="Calibri"/>
                <a:cs typeface="Calibri"/>
              </a:rPr>
              <a:t> </a:t>
            </a:r>
            <a:r>
              <a:rPr sz="4700" spc="-25" dirty="0">
                <a:latin typeface="Calibri"/>
                <a:cs typeface="Calibri"/>
              </a:rPr>
              <a:t>so </a:t>
            </a:r>
            <a:r>
              <a:rPr sz="4700" dirty="0">
                <a:latin typeface="Calibri"/>
                <a:cs typeface="Calibri"/>
              </a:rPr>
              <a:t>you</a:t>
            </a:r>
            <a:r>
              <a:rPr sz="4700" spc="-5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don’t</a:t>
            </a:r>
            <a:r>
              <a:rPr sz="4700" spc="-6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mix</a:t>
            </a:r>
            <a:r>
              <a:rPr sz="4700" spc="-6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them</a:t>
            </a:r>
            <a:r>
              <a:rPr sz="4700" spc="-65" dirty="0">
                <a:latin typeface="Calibri"/>
                <a:cs typeface="Calibri"/>
              </a:rPr>
              <a:t> </a:t>
            </a:r>
            <a:r>
              <a:rPr sz="4700" spc="-25" dirty="0">
                <a:latin typeface="Calibri"/>
                <a:cs typeface="Calibri"/>
              </a:rPr>
              <a:t>up!</a:t>
            </a:r>
            <a:endParaRPr sz="4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4700">
              <a:latin typeface="Calibri"/>
              <a:cs typeface="Calibri"/>
            </a:endParaRPr>
          </a:p>
          <a:p>
            <a:pPr marL="926465" indent="-913765">
              <a:lnSpc>
                <a:spcPct val="100000"/>
              </a:lnSpc>
              <a:buFont typeface="Wingdings"/>
              <a:buChar char=""/>
              <a:tabLst>
                <a:tab pos="926465" algn="l"/>
              </a:tabLst>
            </a:pPr>
            <a:r>
              <a:rPr sz="4700" spc="-20" dirty="0">
                <a:latin typeface="Calibri"/>
                <a:cs typeface="Calibri"/>
              </a:rPr>
              <a:t>References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are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declared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using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the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spc="-10" dirty="0">
                <a:latin typeface="Calibri"/>
                <a:cs typeface="Calibri"/>
              </a:rPr>
              <a:t>ampersand</a:t>
            </a:r>
            <a:endParaRPr sz="4700">
              <a:latin typeface="Calibri"/>
              <a:cs typeface="Calibri"/>
            </a:endParaRPr>
          </a:p>
          <a:p>
            <a:pPr marL="927100" marR="5715" indent="-914400">
              <a:lnSpc>
                <a:spcPts val="4990"/>
              </a:lnSpc>
              <a:spcBef>
                <a:spcPts val="1165"/>
              </a:spcBef>
              <a:buFont typeface="Wingdings"/>
              <a:buChar char=""/>
              <a:tabLst>
                <a:tab pos="927100" algn="l"/>
                <a:tab pos="3218815" algn="l"/>
                <a:tab pos="4316095" algn="l"/>
                <a:tab pos="6947534" algn="l"/>
                <a:tab pos="8340090" algn="l"/>
                <a:tab pos="9975850" algn="l"/>
              </a:tabLst>
            </a:pPr>
            <a:r>
              <a:rPr sz="4700" spc="-10" dirty="0">
                <a:latin typeface="Calibri"/>
                <a:cs typeface="Calibri"/>
              </a:rPr>
              <a:t>Pointers</a:t>
            </a:r>
            <a:r>
              <a:rPr sz="4700" dirty="0">
                <a:latin typeface="Calibri"/>
                <a:cs typeface="Calibri"/>
              </a:rPr>
              <a:t>	</a:t>
            </a:r>
            <a:r>
              <a:rPr sz="4700" spc="-25" dirty="0">
                <a:latin typeface="Calibri"/>
                <a:cs typeface="Calibri"/>
              </a:rPr>
              <a:t>are</a:t>
            </a:r>
            <a:r>
              <a:rPr sz="4700" dirty="0">
                <a:latin typeface="Calibri"/>
                <a:cs typeface="Calibri"/>
              </a:rPr>
              <a:t>	</a:t>
            </a:r>
            <a:r>
              <a:rPr sz="4700" spc="-10" dirty="0">
                <a:latin typeface="Calibri"/>
                <a:cs typeface="Calibri"/>
              </a:rPr>
              <a:t>initialized</a:t>
            </a:r>
            <a:r>
              <a:rPr sz="4700" dirty="0">
                <a:latin typeface="Calibri"/>
                <a:cs typeface="Calibri"/>
              </a:rPr>
              <a:t>	</a:t>
            </a:r>
            <a:r>
              <a:rPr sz="4700" spc="-20" dirty="0">
                <a:latin typeface="Calibri"/>
                <a:cs typeface="Calibri"/>
              </a:rPr>
              <a:t>with</a:t>
            </a:r>
            <a:r>
              <a:rPr sz="4700" dirty="0">
                <a:latin typeface="Calibri"/>
                <a:cs typeface="Calibri"/>
              </a:rPr>
              <a:t>	</a:t>
            </a:r>
            <a:r>
              <a:rPr sz="4700" spc="-20" dirty="0">
                <a:latin typeface="Calibri"/>
                <a:cs typeface="Calibri"/>
              </a:rPr>
              <a:t>some</a:t>
            </a:r>
            <a:r>
              <a:rPr sz="4700" dirty="0">
                <a:latin typeface="Calibri"/>
                <a:cs typeface="Calibri"/>
              </a:rPr>
              <a:t>	</a:t>
            </a:r>
            <a:r>
              <a:rPr sz="4700" spc="-10" dirty="0">
                <a:latin typeface="Calibri"/>
                <a:cs typeface="Calibri"/>
              </a:rPr>
              <a:t>memory </a:t>
            </a:r>
            <a:r>
              <a:rPr sz="4700" dirty="0">
                <a:latin typeface="Calibri"/>
                <a:cs typeface="Calibri"/>
              </a:rPr>
              <a:t>address</a:t>
            </a:r>
            <a:r>
              <a:rPr sz="4700" spc="-8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using</a:t>
            </a:r>
            <a:r>
              <a:rPr sz="4700" spc="-9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the</a:t>
            </a:r>
            <a:r>
              <a:rPr sz="4700" spc="-80" dirty="0">
                <a:latin typeface="Calibri"/>
                <a:cs typeface="Calibri"/>
              </a:rPr>
              <a:t> </a:t>
            </a:r>
            <a:r>
              <a:rPr sz="4700" spc="-10" dirty="0">
                <a:latin typeface="Calibri"/>
                <a:cs typeface="Calibri"/>
              </a:rPr>
              <a:t>ampersand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2195"/>
            <a:ext cx="12039600" cy="61493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1500" algn="just">
              <a:lnSpc>
                <a:spcPct val="100000"/>
              </a:lnSpc>
              <a:spcBef>
                <a:spcPts val="600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5;</a:t>
            </a:r>
            <a:endParaRPr sz="4000">
              <a:latin typeface="Calibri"/>
              <a:cs typeface="Calibri"/>
            </a:endParaRPr>
          </a:p>
          <a:p>
            <a:pPr marL="1841500" algn="just">
              <a:lnSpc>
                <a:spcPct val="100000"/>
              </a:lnSpc>
              <a:spcBef>
                <a:spcPts val="505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int*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ptr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&amp;a;</a:t>
            </a:r>
            <a:endParaRPr sz="4000">
              <a:latin typeface="Calibri"/>
              <a:cs typeface="Calibri"/>
            </a:endParaRPr>
          </a:p>
          <a:p>
            <a:pPr marL="12700" marR="10160" algn="just">
              <a:lnSpc>
                <a:spcPts val="4300"/>
              </a:lnSpc>
              <a:spcBef>
                <a:spcPts val="1065"/>
              </a:spcBef>
            </a:pPr>
            <a:r>
              <a:rPr sz="4000" dirty="0">
                <a:latin typeface="Calibri"/>
                <a:cs typeface="Calibri"/>
              </a:rPr>
              <a:t>Suppose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we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want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ptr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variable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increment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the </a:t>
            </a:r>
            <a:r>
              <a:rPr sz="4000" dirty="0">
                <a:latin typeface="Calibri"/>
                <a:cs typeface="Calibri"/>
              </a:rPr>
              <a:t>value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a</a:t>
            </a:r>
            <a:r>
              <a:rPr sz="4000" spc="-25" dirty="0"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  <a:p>
            <a:pPr marL="1841500" algn="just">
              <a:lnSpc>
                <a:spcPct val="100000"/>
              </a:lnSpc>
              <a:spcBef>
                <a:spcPts val="535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(*ptr)++;</a:t>
            </a:r>
            <a:r>
              <a:rPr sz="4000" spc="8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makes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=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6</a:t>
            </a:r>
            <a:endParaRPr sz="4000">
              <a:latin typeface="Calibri"/>
              <a:cs typeface="Calibri"/>
            </a:endParaRPr>
          </a:p>
          <a:p>
            <a:pPr marL="12700" marR="5080" algn="just">
              <a:lnSpc>
                <a:spcPct val="90100"/>
              </a:lnSpc>
              <a:spcBef>
                <a:spcPts val="980"/>
              </a:spcBef>
            </a:pPr>
            <a:r>
              <a:rPr sz="4000" b="1" dirty="0">
                <a:latin typeface="Calibri"/>
                <a:cs typeface="Calibri"/>
              </a:rPr>
              <a:t>Note:</a:t>
            </a:r>
            <a:r>
              <a:rPr sz="4000" b="1" spc="6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Use</a:t>
            </a:r>
            <a:r>
              <a:rPr sz="4000" spc="6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parentheses</a:t>
            </a:r>
            <a:r>
              <a:rPr sz="4000" spc="6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because</a:t>
            </a:r>
            <a:r>
              <a:rPr sz="4000" spc="6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6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postfix</a:t>
            </a:r>
            <a:r>
              <a:rPr sz="4000" spc="61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operator</a:t>
            </a:r>
            <a:r>
              <a:rPr sz="4000" spc="61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++ </a:t>
            </a:r>
            <a:r>
              <a:rPr sz="4000" dirty="0">
                <a:latin typeface="Calibri"/>
                <a:cs typeface="Calibri"/>
              </a:rPr>
              <a:t>has</a:t>
            </a:r>
            <a:r>
              <a:rPr sz="4000" spc="5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500" dirty="0">
                <a:latin typeface="Calibri"/>
                <a:cs typeface="Calibri"/>
              </a:rPr>
              <a:t> </a:t>
            </a:r>
            <a:r>
              <a:rPr sz="4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higher</a:t>
            </a:r>
            <a:r>
              <a:rPr sz="4000" u="heavy" spc="5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precedence</a:t>
            </a:r>
            <a:r>
              <a:rPr sz="4000" spc="4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than</a:t>
            </a:r>
            <a:r>
              <a:rPr sz="4000" spc="5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5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dereference</a:t>
            </a:r>
            <a:r>
              <a:rPr sz="4000" spc="49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operator. </a:t>
            </a:r>
            <a:r>
              <a:rPr sz="4000" dirty="0">
                <a:latin typeface="Calibri"/>
                <a:cs typeface="Calibri"/>
              </a:rPr>
              <a:t>Here,</a:t>
            </a:r>
            <a:r>
              <a:rPr sz="4000" spc="5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we</a:t>
            </a:r>
            <a:r>
              <a:rPr sz="4000" spc="5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want</a:t>
            </a:r>
            <a:r>
              <a:rPr sz="4000" spc="5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5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dereference</a:t>
            </a:r>
            <a:r>
              <a:rPr sz="4000" spc="5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first,</a:t>
            </a:r>
            <a:r>
              <a:rPr sz="4000" spc="5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then</a:t>
            </a:r>
            <a:r>
              <a:rPr sz="4000" spc="5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increment</a:t>
            </a:r>
            <a:r>
              <a:rPr sz="4000" spc="58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the </a:t>
            </a:r>
            <a:r>
              <a:rPr sz="4000" dirty="0">
                <a:latin typeface="Calibri"/>
                <a:cs typeface="Calibri"/>
              </a:rPr>
              <a:t>value</a:t>
            </a:r>
            <a:r>
              <a:rPr sz="4000" spc="58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stored</a:t>
            </a:r>
            <a:r>
              <a:rPr sz="4000" spc="59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at</a:t>
            </a:r>
            <a:r>
              <a:rPr sz="4000" spc="58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59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address,</a:t>
            </a:r>
            <a:r>
              <a:rPr sz="4000" spc="58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so</a:t>
            </a:r>
            <a:r>
              <a:rPr sz="4000" spc="59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we</a:t>
            </a:r>
            <a:r>
              <a:rPr sz="4000" spc="58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need</a:t>
            </a:r>
            <a:r>
              <a:rPr sz="4000" spc="59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590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use </a:t>
            </a:r>
            <a:r>
              <a:rPr sz="4000" spc="-10" dirty="0">
                <a:latin typeface="Calibri"/>
                <a:cs typeface="Calibri"/>
              </a:rPr>
              <a:t>parentheses.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25" dirty="0"/>
              <a:t> </a:t>
            </a:r>
            <a:r>
              <a:rPr dirty="0"/>
              <a:t>(5</a:t>
            </a:r>
            <a:r>
              <a:rPr spc="-120" dirty="0"/>
              <a:t> </a:t>
            </a:r>
            <a:r>
              <a:rPr spc="-10" dirty="0"/>
              <a:t>minutes)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1175" indent="-49847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11175" algn="l"/>
              </a:tabLst>
            </a:pPr>
            <a:r>
              <a:rPr dirty="0"/>
              <a:t>Declare</a:t>
            </a:r>
            <a:r>
              <a:rPr spc="-85" dirty="0"/>
              <a:t> </a:t>
            </a:r>
            <a:r>
              <a:rPr dirty="0"/>
              <a:t>an</a:t>
            </a:r>
            <a:r>
              <a:rPr spc="-80" dirty="0"/>
              <a:t> </a:t>
            </a:r>
            <a:r>
              <a:rPr dirty="0"/>
              <a:t>integer</a:t>
            </a:r>
            <a:r>
              <a:rPr spc="-80" dirty="0"/>
              <a:t> </a:t>
            </a:r>
            <a:r>
              <a:rPr dirty="0"/>
              <a:t>variable</a:t>
            </a:r>
            <a:r>
              <a:rPr spc="-85" dirty="0"/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initialize</a:t>
            </a:r>
            <a:r>
              <a:rPr spc="-85" dirty="0"/>
              <a:t> </a:t>
            </a:r>
            <a:r>
              <a:rPr dirty="0"/>
              <a:t>it</a:t>
            </a:r>
            <a:r>
              <a:rPr spc="-9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25" dirty="0"/>
              <a:t>10</a:t>
            </a:r>
          </a:p>
          <a:p>
            <a:pPr marL="511175" indent="-49847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1175" algn="l"/>
              </a:tabLst>
            </a:pPr>
            <a:r>
              <a:rPr dirty="0"/>
              <a:t>Declare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pointer</a:t>
            </a:r>
            <a:r>
              <a:rPr spc="-65" dirty="0"/>
              <a:t> </a:t>
            </a:r>
            <a:r>
              <a:rPr b="1" dirty="0">
                <a:latin typeface="Calibri"/>
                <a:cs typeface="Calibri"/>
              </a:rPr>
              <a:t>ptr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point</a:t>
            </a:r>
            <a:r>
              <a:rPr spc="-75" dirty="0"/>
              <a:t> </a:t>
            </a:r>
            <a:r>
              <a:rPr dirty="0"/>
              <a:t>it</a:t>
            </a:r>
            <a:r>
              <a:rPr spc="-7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b="1" spc="-50" dirty="0">
                <a:latin typeface="Calibri"/>
                <a:cs typeface="Calibri"/>
              </a:rPr>
              <a:t>x</a:t>
            </a:r>
          </a:p>
          <a:p>
            <a:pPr marL="511175" indent="-49847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1175" algn="l"/>
              </a:tabLst>
            </a:pPr>
            <a:r>
              <a:rPr dirty="0"/>
              <a:t>Increment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value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dirty="0"/>
              <a:t>2</a:t>
            </a:r>
            <a:r>
              <a:rPr spc="-55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b="1" spc="-25" dirty="0">
                <a:latin typeface="Calibri"/>
                <a:cs typeface="Calibri"/>
              </a:rPr>
              <a:t>ptr</a:t>
            </a:r>
          </a:p>
          <a:p>
            <a:pPr marL="584200">
              <a:lnSpc>
                <a:spcPct val="100000"/>
              </a:lnSpc>
              <a:spcBef>
                <a:spcPts val="600"/>
              </a:spcBef>
            </a:pP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Hint:</a:t>
            </a:r>
            <a:r>
              <a:rPr i="1" spc="-114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must</a:t>
            </a:r>
            <a:r>
              <a:rPr i="1" spc="-12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dereference</a:t>
            </a:r>
            <a:r>
              <a:rPr i="1" spc="-114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pointer!)</a:t>
            </a:r>
          </a:p>
          <a:p>
            <a:pPr marL="511175" indent="-498475">
              <a:lnSpc>
                <a:spcPct val="100000"/>
              </a:lnSpc>
              <a:spcBef>
                <a:spcPts val="505"/>
              </a:spcBef>
              <a:buAutoNum type="arabicPeriod" startAt="4"/>
              <a:tabLst>
                <a:tab pos="511175" algn="l"/>
              </a:tabLst>
            </a:pPr>
            <a:r>
              <a:rPr dirty="0"/>
              <a:t>Print</a:t>
            </a:r>
            <a:r>
              <a:rPr spc="-7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modified</a:t>
            </a:r>
            <a:r>
              <a:rPr spc="-75" dirty="0"/>
              <a:t> </a:t>
            </a:r>
            <a:r>
              <a:rPr dirty="0"/>
              <a:t>value</a:t>
            </a:r>
            <a:r>
              <a:rPr spc="-80" dirty="0"/>
              <a:t> </a:t>
            </a:r>
            <a:r>
              <a:rPr dirty="0"/>
              <a:t>using</a:t>
            </a:r>
            <a:r>
              <a:rPr spc="-75" dirty="0"/>
              <a:t> </a:t>
            </a:r>
            <a:r>
              <a:rPr b="1" spc="-25" dirty="0">
                <a:latin typeface="Calibri"/>
                <a:cs typeface="Calibri"/>
              </a:rPr>
              <a:t>ptr</a:t>
            </a:r>
          </a:p>
          <a:p>
            <a:pPr marL="511175" indent="-498475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511175" algn="l"/>
              </a:tabLst>
            </a:pPr>
            <a:r>
              <a:rPr dirty="0"/>
              <a:t>Print</a:t>
            </a:r>
            <a:r>
              <a:rPr spc="-95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memory</a:t>
            </a:r>
            <a:r>
              <a:rPr spc="-100" dirty="0"/>
              <a:t> </a:t>
            </a: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stored</a:t>
            </a:r>
            <a:r>
              <a:rPr spc="-100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b="1" spc="-25" dirty="0">
                <a:latin typeface="Calibri"/>
                <a:cs typeface="Calibri"/>
              </a:rPr>
              <a:t>ptr</a:t>
            </a:r>
          </a:p>
          <a:p>
            <a:pPr marL="511175" indent="-498475">
              <a:lnSpc>
                <a:spcPct val="100000"/>
              </a:lnSpc>
              <a:spcBef>
                <a:spcPts val="505"/>
              </a:spcBef>
              <a:buAutoNum type="arabicPeriod" startAt="4"/>
              <a:tabLst>
                <a:tab pos="511175" algn="l"/>
              </a:tabLst>
            </a:pPr>
            <a:r>
              <a:rPr dirty="0"/>
              <a:t>Print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memory</a:t>
            </a:r>
            <a:r>
              <a:rPr spc="-80" dirty="0"/>
              <a:t> </a:t>
            </a:r>
            <a:r>
              <a:rPr dirty="0"/>
              <a:t>address</a:t>
            </a:r>
            <a:r>
              <a:rPr spc="-8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b="1" spc="-25" dirty="0">
                <a:latin typeface="Calibri"/>
                <a:cs typeface="Calibri"/>
              </a:rPr>
              <a:t>ptr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" y="7619"/>
            <a:ext cx="2571750" cy="419100"/>
          </a:xfrm>
          <a:custGeom>
            <a:avLst/>
            <a:gdLst/>
            <a:ahLst/>
            <a:cxnLst/>
            <a:rect l="l" t="t" r="r" b="b"/>
            <a:pathLst>
              <a:path w="2571750" h="419100">
                <a:moveTo>
                  <a:pt x="2571750" y="0"/>
                </a:moveTo>
                <a:lnTo>
                  <a:pt x="1714500" y="0"/>
                </a:lnTo>
                <a:lnTo>
                  <a:pt x="857250" y="0"/>
                </a:lnTo>
                <a:lnTo>
                  <a:pt x="642937" y="0"/>
                </a:lnTo>
                <a:lnTo>
                  <a:pt x="0" y="0"/>
                </a:lnTo>
                <a:lnTo>
                  <a:pt x="0" y="419100"/>
                </a:lnTo>
                <a:lnTo>
                  <a:pt x="642937" y="419100"/>
                </a:lnTo>
                <a:lnTo>
                  <a:pt x="857250" y="419100"/>
                </a:lnTo>
                <a:lnTo>
                  <a:pt x="1714500" y="419100"/>
                </a:lnTo>
                <a:lnTo>
                  <a:pt x="2571750" y="419100"/>
                </a:lnTo>
                <a:lnTo>
                  <a:pt x="257175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39" y="1036319"/>
            <a:ext cx="12016105" cy="3111500"/>
            <a:chOff x="91439" y="1036319"/>
            <a:chExt cx="12016105" cy="3111500"/>
          </a:xfrm>
        </p:grpSpPr>
        <p:sp>
          <p:nvSpPr>
            <p:cNvPr id="4" name="object 4"/>
            <p:cNvSpPr/>
            <p:nvPr/>
          </p:nvSpPr>
          <p:spPr>
            <a:xfrm>
              <a:off x="91440" y="1036319"/>
              <a:ext cx="12016105" cy="3111500"/>
            </a:xfrm>
            <a:custGeom>
              <a:avLst/>
              <a:gdLst/>
              <a:ahLst/>
              <a:cxnLst/>
              <a:rect l="l" t="t" r="r" b="b"/>
              <a:pathLst>
                <a:path w="12016105" h="3111500">
                  <a:moveTo>
                    <a:pt x="12015788" y="1536700"/>
                  </a:moveTo>
                  <a:lnTo>
                    <a:pt x="11887200" y="1536700"/>
                  </a:lnTo>
                  <a:lnTo>
                    <a:pt x="11887200" y="1181100"/>
                  </a:lnTo>
                  <a:lnTo>
                    <a:pt x="11887200" y="1155700"/>
                  </a:lnTo>
                  <a:lnTo>
                    <a:pt x="11887200" y="800100"/>
                  </a:lnTo>
                  <a:lnTo>
                    <a:pt x="11887200" y="762000"/>
                  </a:lnTo>
                  <a:lnTo>
                    <a:pt x="11887200" y="381000"/>
                  </a:lnTo>
                  <a:lnTo>
                    <a:pt x="11415713" y="381000"/>
                  </a:lnTo>
                  <a:lnTo>
                    <a:pt x="3914775" y="381000"/>
                  </a:lnTo>
                  <a:lnTo>
                    <a:pt x="3914775" y="0"/>
                  </a:lnTo>
                  <a:lnTo>
                    <a:pt x="3700462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0" y="3111500"/>
                  </a:lnTo>
                  <a:lnTo>
                    <a:pt x="914400" y="3111500"/>
                  </a:lnTo>
                  <a:lnTo>
                    <a:pt x="1557324" y="3111500"/>
                  </a:lnTo>
                  <a:lnTo>
                    <a:pt x="1557324" y="2717800"/>
                  </a:lnTo>
                  <a:lnTo>
                    <a:pt x="1828800" y="2717800"/>
                  </a:lnTo>
                  <a:lnTo>
                    <a:pt x="9229725" y="2717800"/>
                  </a:lnTo>
                  <a:lnTo>
                    <a:pt x="9229725" y="2336800"/>
                  </a:lnTo>
                  <a:lnTo>
                    <a:pt x="11887200" y="2336800"/>
                  </a:lnTo>
                  <a:lnTo>
                    <a:pt x="11887200" y="1955800"/>
                  </a:lnTo>
                  <a:lnTo>
                    <a:pt x="12015788" y="1955800"/>
                  </a:lnTo>
                  <a:lnTo>
                    <a:pt x="12015788" y="153670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3728719"/>
              <a:ext cx="5572125" cy="419100"/>
            </a:xfrm>
            <a:custGeom>
              <a:avLst/>
              <a:gdLst/>
              <a:ahLst/>
              <a:cxnLst/>
              <a:rect l="l" t="t" r="r" b="b"/>
              <a:pathLst>
                <a:path w="5572125" h="419100">
                  <a:moveTo>
                    <a:pt x="5572125" y="0"/>
                  </a:moveTo>
                  <a:lnTo>
                    <a:pt x="5572125" y="0"/>
                  </a:lnTo>
                  <a:lnTo>
                    <a:pt x="0" y="0"/>
                  </a:lnTo>
                  <a:lnTo>
                    <a:pt x="0" y="419100"/>
                  </a:lnTo>
                  <a:lnTo>
                    <a:pt x="5572125" y="419100"/>
                  </a:lnTo>
                  <a:lnTo>
                    <a:pt x="5572125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-29972"/>
            <a:ext cx="2597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2800" spc="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main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()</a:t>
            </a:r>
            <a:r>
              <a:rPr sz="2800" spc="5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CCCCCC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" y="528319"/>
            <a:ext cx="3272154" cy="4191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3170"/>
              </a:lnSpc>
            </a:pPr>
            <a:r>
              <a:rPr sz="280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2800" spc="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2800" spc="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8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2800" spc="-25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997202"/>
            <a:ext cx="1091311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</a:pPr>
            <a:r>
              <a:rPr sz="280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28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ptr</a:t>
            </a:r>
            <a:r>
              <a:rPr sz="2800" spc="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8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D4D4D4"/>
                </a:solidFill>
                <a:latin typeface="Courier New"/>
                <a:cs typeface="Courier New"/>
              </a:rPr>
              <a:t>&amp;</a:t>
            </a:r>
            <a:r>
              <a:rPr sz="2800" spc="-25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2800" spc="-25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2755900" marR="5080" indent="-2743200">
              <a:lnSpc>
                <a:spcPct val="89900"/>
              </a:lnSpc>
              <a:spcBef>
                <a:spcPts val="160"/>
              </a:spcBef>
            </a:pP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ptr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)</a:t>
            </a:r>
            <a:r>
              <a:rPr sz="2800" spc="5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8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r>
              <a:rPr sz="2800" spc="5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//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Warning: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Without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the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6A9955"/>
                </a:solidFill>
                <a:latin typeface="Courier New"/>
                <a:cs typeface="Courier New"/>
              </a:rPr>
              <a:t>dereference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operator</a:t>
            </a:r>
            <a:r>
              <a:rPr sz="2800" spc="-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here,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you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would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6A9955"/>
                </a:solidFill>
                <a:latin typeface="Courier New"/>
                <a:cs typeface="Courier New"/>
              </a:rPr>
              <a:t>be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incrementing</a:t>
            </a:r>
            <a:r>
              <a:rPr sz="2800" spc="-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the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actual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6A9955"/>
                </a:solidFill>
                <a:latin typeface="Courier New"/>
                <a:cs typeface="Courier New"/>
              </a:rPr>
              <a:t>memory 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address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of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ptr.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Dereferencing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gets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6A9955"/>
                </a:solidFill>
                <a:latin typeface="Courier New"/>
                <a:cs typeface="Courier New"/>
              </a:rPr>
              <a:t>the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value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at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the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memory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address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ptr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6A9955"/>
                </a:solidFill>
                <a:latin typeface="Courier New"/>
                <a:cs typeface="Courier New"/>
              </a:rPr>
              <a:t>is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holding,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in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this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6A9955"/>
                </a:solidFill>
                <a:latin typeface="Courier New"/>
                <a:cs typeface="Courier New"/>
              </a:rPr>
              <a:t>case,</a:t>
            </a:r>
            <a:r>
              <a:rPr sz="2800" spc="5" dirty="0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6A9955"/>
                </a:solidFill>
                <a:latin typeface="Courier New"/>
                <a:cs typeface="Courier New"/>
              </a:rPr>
              <a:t>10.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20"/>
              </a:lnSpc>
            </a:pPr>
            <a:r>
              <a:rPr sz="2800" dirty="0">
                <a:solidFill>
                  <a:srgbClr val="4EC9B0"/>
                </a:solidFill>
                <a:latin typeface="Courier New"/>
                <a:cs typeface="Courier New"/>
              </a:rPr>
              <a:t>std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::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cout</a:t>
            </a:r>
            <a:r>
              <a:rPr sz="280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ptr</a:t>
            </a:r>
            <a:r>
              <a:rPr sz="2800" spc="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D7BA7D"/>
                </a:solidFill>
                <a:latin typeface="Courier New"/>
                <a:cs typeface="Courier New"/>
              </a:rPr>
              <a:t>\n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39" y="4236720"/>
            <a:ext cx="6272530" cy="4191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3150"/>
              </a:lnSpc>
            </a:pPr>
            <a:r>
              <a:rPr sz="2800" dirty="0">
                <a:solidFill>
                  <a:srgbClr val="4EC9B0"/>
                </a:solidFill>
                <a:latin typeface="Courier New"/>
                <a:cs typeface="Courier New"/>
              </a:rPr>
              <a:t>std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::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cout</a:t>
            </a:r>
            <a:r>
              <a:rPr sz="280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ptr</a:t>
            </a:r>
            <a:r>
              <a:rPr sz="2800" spc="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D7BA7D"/>
                </a:solidFill>
                <a:latin typeface="Courier New"/>
                <a:cs typeface="Courier New"/>
              </a:rPr>
              <a:t>\n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39" y="4744720"/>
            <a:ext cx="6486525" cy="4191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3160"/>
              </a:lnSpc>
            </a:pPr>
            <a:r>
              <a:rPr sz="2800" dirty="0">
                <a:solidFill>
                  <a:srgbClr val="4EC9B0"/>
                </a:solidFill>
                <a:latin typeface="Courier New"/>
                <a:cs typeface="Courier New"/>
              </a:rPr>
              <a:t>std</a:t>
            </a:r>
            <a:r>
              <a:rPr sz="2800" dirty="0">
                <a:solidFill>
                  <a:srgbClr val="CCCCCC"/>
                </a:solidFill>
                <a:latin typeface="Courier New"/>
                <a:cs typeface="Courier New"/>
              </a:rPr>
              <a:t>::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cout</a:t>
            </a:r>
            <a:r>
              <a:rPr sz="280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4D4D4"/>
                </a:solidFill>
                <a:latin typeface="Courier New"/>
                <a:cs typeface="Courier New"/>
              </a:rPr>
              <a:t>&amp;</a:t>
            </a:r>
            <a:r>
              <a:rPr sz="2800" dirty="0">
                <a:solidFill>
                  <a:srgbClr val="9CDCFE"/>
                </a:solidFill>
                <a:latin typeface="Courier New"/>
                <a:cs typeface="Courier New"/>
              </a:rPr>
              <a:t>ptr</a:t>
            </a:r>
            <a:r>
              <a:rPr sz="2800" spc="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DCDCAA"/>
                </a:solidFill>
                <a:latin typeface="Courier New"/>
                <a:cs typeface="Courier New"/>
              </a:rPr>
              <a:t>&lt;&lt;</a:t>
            </a:r>
            <a:r>
              <a:rPr sz="2800" spc="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D7BA7D"/>
                </a:solidFill>
                <a:latin typeface="Courier New"/>
                <a:cs typeface="Courier New"/>
              </a:rPr>
              <a:t>\n</a:t>
            </a:r>
            <a:r>
              <a:rPr sz="2800" spc="-1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" y="5252720"/>
            <a:ext cx="214629" cy="4191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0"/>
              </a:lnSpc>
            </a:pPr>
            <a:r>
              <a:rPr sz="2800" spc="-50" dirty="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119" y="5571457"/>
            <a:ext cx="5855881" cy="1199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Passing</a:t>
            </a:r>
            <a:r>
              <a:rPr spc="-150" dirty="0"/>
              <a:t> </a:t>
            </a:r>
            <a:r>
              <a:rPr spc="-10" dirty="0"/>
              <a:t>Pointer</a:t>
            </a:r>
            <a:r>
              <a:rPr spc="-150" dirty="0"/>
              <a:t> </a:t>
            </a:r>
            <a:r>
              <a:rPr dirty="0"/>
              <a:t>into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17221"/>
            <a:ext cx="12033250" cy="58553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ts val="4100"/>
              </a:lnSpc>
              <a:spcBef>
                <a:spcPts val="620"/>
              </a:spcBef>
              <a:buFont typeface="Wingdings"/>
              <a:buChar char=""/>
              <a:tabLst>
                <a:tab pos="241300" algn="l"/>
                <a:tab pos="501015" algn="l"/>
                <a:tab pos="2423160" algn="l"/>
                <a:tab pos="4692015" algn="l"/>
                <a:tab pos="5197475" algn="l"/>
                <a:tab pos="5634990" algn="l"/>
                <a:tab pos="7273290" algn="l"/>
                <a:tab pos="9166225" algn="l"/>
                <a:tab pos="11282680" algn="l"/>
                <a:tab pos="11788140" algn="l"/>
              </a:tabLst>
            </a:pPr>
            <a:r>
              <a:rPr sz="3800" spc="-10" dirty="0">
                <a:latin typeface="Calibri"/>
                <a:cs typeface="Calibri"/>
              </a:rPr>
              <a:t>	Function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10" dirty="0">
                <a:latin typeface="Calibri"/>
                <a:cs typeface="Calibri"/>
              </a:rPr>
              <a:t>parameter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25" dirty="0">
                <a:latin typeface="Calibri"/>
                <a:cs typeface="Calibri"/>
              </a:rPr>
              <a:t>is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50" dirty="0">
                <a:latin typeface="Calibri"/>
                <a:cs typeface="Calibri"/>
              </a:rPr>
              <a:t>a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10" dirty="0">
                <a:latin typeface="Calibri"/>
                <a:cs typeface="Calibri"/>
              </a:rPr>
              <a:t>pointer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10" dirty="0">
                <a:latin typeface="Calibri"/>
                <a:cs typeface="Calibri"/>
              </a:rPr>
              <a:t>variable;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10" dirty="0">
                <a:latin typeface="Calibri"/>
                <a:cs typeface="Calibri"/>
              </a:rPr>
              <a:t>argument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25" dirty="0">
                <a:latin typeface="Calibri"/>
                <a:cs typeface="Calibri"/>
              </a:rPr>
              <a:t>is</a:t>
            </a:r>
            <a:r>
              <a:rPr sz="3800" dirty="0">
                <a:latin typeface="Calibri"/>
                <a:cs typeface="Calibri"/>
              </a:rPr>
              <a:t>	</a:t>
            </a:r>
            <a:r>
              <a:rPr sz="3800" spc="-50" dirty="0">
                <a:latin typeface="Calibri"/>
                <a:cs typeface="Calibri"/>
              </a:rPr>
              <a:t>a </a:t>
            </a:r>
            <a:r>
              <a:rPr sz="3800" dirty="0">
                <a:latin typeface="Calibri"/>
                <a:cs typeface="Calibri"/>
              </a:rPr>
              <a:t>memory</a:t>
            </a:r>
            <a:r>
              <a:rPr sz="3800" spc="-2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address</a:t>
            </a:r>
            <a:endParaRPr sz="3800">
              <a:latin typeface="Calibri"/>
              <a:cs typeface="Calibri"/>
            </a:endParaRPr>
          </a:p>
          <a:p>
            <a:pPr marL="1841500" marR="3956050" indent="-914400">
              <a:lnSpc>
                <a:spcPct val="110000"/>
              </a:lnSpc>
              <a:spcBef>
                <a:spcPts val="5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func(double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z="4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double*</a:t>
            </a:r>
            <a:r>
              <a:rPr sz="4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b)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4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*b;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main(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4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3.5,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8.5;</a:t>
            </a:r>
            <a:endParaRPr sz="4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func(a,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&amp;b);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//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sets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sum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12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1887</Words>
  <Application>Microsoft Macintosh PowerPoint</Application>
  <PresentationFormat>Widescreen</PresentationFormat>
  <Paragraphs>144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Courier New</vt:lpstr>
      <vt:lpstr>Times New Roman</vt:lpstr>
      <vt:lpstr>Wingdings</vt:lpstr>
      <vt:lpstr>Office Theme</vt:lpstr>
      <vt:lpstr>DISCUSSION SESSION WEEK 6</vt:lpstr>
      <vt:lpstr>PowerPoint Presentation</vt:lpstr>
      <vt:lpstr>Pointers and References.. int a = 5;</vt:lpstr>
      <vt:lpstr>Pointers and References.. int a = 5;</vt:lpstr>
      <vt:lpstr>PowerPoint Presentation</vt:lpstr>
      <vt:lpstr>PowerPoint Presentation</vt:lpstr>
      <vt:lpstr>Exercise (5 minutes)</vt:lpstr>
      <vt:lpstr>PowerPoint Presentation</vt:lpstr>
      <vt:lpstr>Passing Pointer into Function</vt:lpstr>
      <vt:lpstr>Exercise (1 minute): Use image on right to fill in the blank arguments in main function.</vt:lpstr>
      <vt:lpstr>Now what’s the output?</vt:lpstr>
      <vt:lpstr>PowerPoint Presentation</vt:lpstr>
      <vt:lpstr>Pointer Arithmetic</vt:lpstr>
      <vt:lpstr>Pointer Arithmetic</vt:lpstr>
      <vt:lpstr>sizeof operator</vt:lpstr>
      <vt:lpstr>Arrays in Functions</vt:lpstr>
      <vt:lpstr>Another Loop Iteration Method Using Pointer Arithmetic</vt:lpstr>
      <vt:lpstr>PowerPoint Presentation</vt:lpstr>
      <vt:lpstr>Dynamic Memory Allocation</vt:lpstr>
      <vt:lpstr>Dynamic Memory Allocation</vt:lpstr>
      <vt:lpstr>Some side advice..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Yemi Fasina</cp:lastModifiedBy>
  <cp:revision>4</cp:revision>
  <dcterms:created xsi:type="dcterms:W3CDTF">2025-05-27T15:54:09Z</dcterms:created>
  <dcterms:modified xsi:type="dcterms:W3CDTF">2025-05-28T01:09:57Z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2024-07-02T00:00:00Z</vt:filetime>
  </property>
  <property fmtid="{D5CDD505-2E9C-101B-9397-08002B2CF9AE}" pid="3" name="LastSaved">
    <vt:filetime>2025-05-27T00:00:00Z</vt:filetime>
  </property>
  <property fmtid="{D5CDD505-2E9C-101B-9397-08002B2CF9AE}" pid="4" name="Producer">
    <vt:lpwstr>3-Heights(TM) PDF Security Shell 4.8.25.2 (http://www.pdf-tools.com)</vt:lpwstr>
  </property>
</Properties>
</file>