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94" r:id="rId2"/>
    <p:sldId id="324" r:id="rId3"/>
    <p:sldId id="325" r:id="rId4"/>
    <p:sldId id="343" r:id="rId5"/>
    <p:sldId id="342" r:id="rId6"/>
    <p:sldId id="344" r:id="rId7"/>
    <p:sldId id="345" r:id="rId8"/>
    <p:sldId id="346" r:id="rId9"/>
    <p:sldId id="347" r:id="rId10"/>
    <p:sldId id="348" r:id="rId11"/>
    <p:sldId id="34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338"/>
    <p:restoredTop sz="94679"/>
  </p:normalViewPr>
  <p:slideViewPr>
    <p:cSldViewPr snapToGrid="0">
      <p:cViewPr varScale="1">
        <p:scale>
          <a:sx n="158" d="100"/>
          <a:sy n="158" d="100"/>
        </p:scale>
        <p:origin x="52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24F78-6657-8942-8354-1D4A8D6C018D}"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D8C15-9266-5242-A981-041DF5511648}" type="slidenum">
              <a:rPr lang="en-US" smtClean="0"/>
              <a:t>‹#›</a:t>
            </a:fld>
            <a:endParaRPr lang="en-US"/>
          </a:p>
        </p:txBody>
      </p:sp>
    </p:spTree>
    <p:extLst>
      <p:ext uri="{BB962C8B-B14F-4D97-AF65-F5344CB8AC3E}">
        <p14:creationId xmlns:p14="http://schemas.microsoft.com/office/powerpoint/2010/main" val="25944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3</a:t>
            </a:fld>
            <a:endParaRPr lang="en-US"/>
          </a:p>
        </p:txBody>
      </p:sp>
    </p:spTree>
    <p:extLst>
      <p:ext uri="{BB962C8B-B14F-4D97-AF65-F5344CB8AC3E}">
        <p14:creationId xmlns:p14="http://schemas.microsoft.com/office/powerpoint/2010/main" val="1818086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4</a:t>
            </a:fld>
            <a:endParaRPr lang="en-US"/>
          </a:p>
        </p:txBody>
      </p:sp>
    </p:spTree>
    <p:extLst>
      <p:ext uri="{BB962C8B-B14F-4D97-AF65-F5344CB8AC3E}">
        <p14:creationId xmlns:p14="http://schemas.microsoft.com/office/powerpoint/2010/main" val="596109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5</a:t>
            </a:fld>
            <a:endParaRPr lang="en-US"/>
          </a:p>
        </p:txBody>
      </p:sp>
    </p:spTree>
    <p:extLst>
      <p:ext uri="{BB962C8B-B14F-4D97-AF65-F5344CB8AC3E}">
        <p14:creationId xmlns:p14="http://schemas.microsoft.com/office/powerpoint/2010/main" val="642993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6</a:t>
            </a:fld>
            <a:endParaRPr lang="en-US"/>
          </a:p>
        </p:txBody>
      </p:sp>
    </p:spTree>
    <p:extLst>
      <p:ext uri="{BB962C8B-B14F-4D97-AF65-F5344CB8AC3E}">
        <p14:creationId xmlns:p14="http://schemas.microsoft.com/office/powerpoint/2010/main" val="190426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7</a:t>
            </a:fld>
            <a:endParaRPr lang="en-US"/>
          </a:p>
        </p:txBody>
      </p:sp>
    </p:spTree>
    <p:extLst>
      <p:ext uri="{BB962C8B-B14F-4D97-AF65-F5344CB8AC3E}">
        <p14:creationId xmlns:p14="http://schemas.microsoft.com/office/powerpoint/2010/main" val="417723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8</a:t>
            </a:fld>
            <a:endParaRPr lang="en-US"/>
          </a:p>
        </p:txBody>
      </p:sp>
    </p:spTree>
    <p:extLst>
      <p:ext uri="{BB962C8B-B14F-4D97-AF65-F5344CB8AC3E}">
        <p14:creationId xmlns:p14="http://schemas.microsoft.com/office/powerpoint/2010/main" val="1329380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9</a:t>
            </a:fld>
            <a:endParaRPr lang="en-US"/>
          </a:p>
        </p:txBody>
      </p:sp>
    </p:spTree>
    <p:extLst>
      <p:ext uri="{BB962C8B-B14F-4D97-AF65-F5344CB8AC3E}">
        <p14:creationId xmlns:p14="http://schemas.microsoft.com/office/powerpoint/2010/main" val="2270154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10</a:t>
            </a:fld>
            <a:endParaRPr lang="en-US"/>
          </a:p>
        </p:txBody>
      </p:sp>
    </p:spTree>
    <p:extLst>
      <p:ext uri="{BB962C8B-B14F-4D97-AF65-F5344CB8AC3E}">
        <p14:creationId xmlns:p14="http://schemas.microsoft.com/office/powerpoint/2010/main" val="1492266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JPMorgan internship interview question. Ask them to give it </a:t>
            </a:r>
            <a:r>
              <a:rPr lang="en-US"/>
              <a:t>a shot.</a:t>
            </a:r>
            <a:endParaRPr lang="en-US" dirty="0"/>
          </a:p>
        </p:txBody>
      </p:sp>
      <p:sp>
        <p:nvSpPr>
          <p:cNvPr id="4" name="Slide Number Placeholder 3"/>
          <p:cNvSpPr>
            <a:spLocks noGrp="1"/>
          </p:cNvSpPr>
          <p:nvPr>
            <p:ph type="sldNum" sz="quarter" idx="5"/>
          </p:nvPr>
        </p:nvSpPr>
        <p:spPr/>
        <p:txBody>
          <a:bodyPr/>
          <a:lstStyle/>
          <a:p>
            <a:fld id="{DF0D8C15-9266-5242-A981-041DF5511648}" type="slidenum">
              <a:rPr lang="en-US" smtClean="0"/>
              <a:t>11</a:t>
            </a:fld>
            <a:endParaRPr lang="en-US"/>
          </a:p>
        </p:txBody>
      </p:sp>
    </p:spTree>
    <p:extLst>
      <p:ext uri="{BB962C8B-B14F-4D97-AF65-F5344CB8AC3E}">
        <p14:creationId xmlns:p14="http://schemas.microsoft.com/office/powerpoint/2010/main" val="394430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7EEA-4D01-A7E9-9B8F-992E91FACD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C54CB5B-735D-FE49-1392-9331A0F4D5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4D648B-2ECE-5BAA-6B3E-87704CC6BF8A}"/>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F078A465-BE27-D777-5C7F-5D47AAC2B0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F2FDDC-26B0-C7ED-087F-DC4F41A9258A}"/>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322676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ED2EC-0C6A-CAE2-43FD-15307DCBE3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A3EA06-695B-610B-40EB-D9183AE7FD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4F7823-ACCC-24A9-6A55-08B643C88647}"/>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608E2519-A5F8-EA31-C316-8395C7F08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D0308-F720-1577-02DC-30B6BBB3BD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784616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949688-3E70-84F7-2CDA-20AF2FDB0D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166AA68-D66E-B2D4-D223-2788EA560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7B409-1050-3B45-0DC1-04EC62D0C4FB}"/>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6964A0BE-35D4-0611-9EA9-185B39FFA0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C6D58-3A97-0E08-6BBD-9E3CC8448F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141776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E3E95-3B69-5341-89C1-9432B872BC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A820ED-4108-3D89-B104-81BB820C88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AB3A37-664A-6324-918D-D7E448D4F653}"/>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7E7D5DC1-2FC5-5F75-AEE0-94D1DB00D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48D39F-163E-5205-6C97-4ACD5AB76445}"/>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1227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7C93-8FDF-25C7-7423-42B4875340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C7ECCA-3ED8-C243-082A-A536CDE5BC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D8738B-6698-049C-08E6-96A1D9B59FC6}"/>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BC27E220-442A-FBAF-D6EF-8912E73BB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42F97E-E472-2367-E3B6-2E1352B88C92}"/>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42384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1180F-3F1E-5A3C-F1EB-AE89C84303B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F1D876-8343-F141-A037-CF13268132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77E033-ED97-67EE-01A7-4828684DC7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F0F145-563E-A8A4-8B1E-4DF0C71D4D12}"/>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3A61B59A-79FC-22A6-1B70-575FD661C0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4E0F45-CF31-5EF6-67D1-174001B0235D}"/>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750468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91787-7D65-DADF-8411-35C70E9373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55D55-7556-418D-CA88-05CE39341D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C5DB3E-206C-9B8D-92C1-768C3591A6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62301C-D35D-63F7-3643-D7AE155A7E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ED2D11-05AF-D1C0-CF5C-9830A28AE3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B0D133-B36D-BAB0-0D58-35298FD541B0}"/>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8" name="Footer Placeholder 7">
            <a:extLst>
              <a:ext uri="{FF2B5EF4-FFF2-40B4-BE49-F238E27FC236}">
                <a16:creationId xmlns:a16="http://schemas.microsoft.com/office/drawing/2014/main" id="{EC1628B6-EA75-F198-FA72-F561C0CE99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DF416F0-E02B-58DB-EE22-A3884D3DB97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084052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E7190-56FD-08E9-44AF-6B50E466F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6A5D7-24E5-EEB8-0643-014F2E0252C0}"/>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4" name="Footer Placeholder 3">
            <a:extLst>
              <a:ext uri="{FF2B5EF4-FFF2-40B4-BE49-F238E27FC236}">
                <a16:creationId xmlns:a16="http://schemas.microsoft.com/office/drawing/2014/main" id="{C28E94DC-B627-9B62-0CCD-2F231CC7B7E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F747464-70E8-3C6E-BD58-B079A1E602D9}"/>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929891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64306-76F3-AD1E-B85A-54EF16A3AAB4}"/>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3" name="Footer Placeholder 2">
            <a:extLst>
              <a:ext uri="{FF2B5EF4-FFF2-40B4-BE49-F238E27FC236}">
                <a16:creationId xmlns:a16="http://schemas.microsoft.com/office/drawing/2014/main" id="{223A4B37-429B-DBBD-56BF-9D4B12944B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0C22635-59A4-0253-AA94-4B6CC01B33D3}"/>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2577261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0953-C611-3C9F-AFF3-1CB7C7EBF7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A93EF0-21BC-3E0D-BE7F-0D7058C576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9029D21-64B9-6BC3-DC00-5F181DA74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C61515-BC78-CB75-838C-E520CFF0EE78}"/>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A190E181-05E6-D126-83D4-4A0D3DC678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993D59-650B-AC23-6C03-2C35CA1FDC9E}"/>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879078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2523E1-FBE2-C4F5-AAE3-754B638D99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D8B946-B2E2-DFAB-9E01-47F5F5D0D1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7401044-65BF-A4C4-7B20-7315A40E04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43D30D-3B08-028C-E97B-BB902F368052}"/>
              </a:ext>
            </a:extLst>
          </p:cNvPr>
          <p:cNvSpPr>
            <a:spLocks noGrp="1"/>
          </p:cNvSpPr>
          <p:nvPr>
            <p:ph type="dt" sz="half" idx="10"/>
          </p:nvPr>
        </p:nvSpPr>
        <p:spPr/>
        <p:txBody>
          <a:bodyPr/>
          <a:lstStyle/>
          <a:p>
            <a:fld id="{125144BC-D447-B14B-9404-4603770A3DE7}" type="datetimeFigureOut">
              <a:rPr lang="en-US" smtClean="0"/>
              <a:t>5/27/25</a:t>
            </a:fld>
            <a:endParaRPr lang="en-US"/>
          </a:p>
        </p:txBody>
      </p:sp>
      <p:sp>
        <p:nvSpPr>
          <p:cNvPr id="6" name="Footer Placeholder 5">
            <a:extLst>
              <a:ext uri="{FF2B5EF4-FFF2-40B4-BE49-F238E27FC236}">
                <a16:creationId xmlns:a16="http://schemas.microsoft.com/office/drawing/2014/main" id="{A2FADE77-1870-0207-9120-621CDA1F27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90B024-0BEE-37B0-0CA0-7C67F012EAD4}"/>
              </a:ext>
            </a:extLst>
          </p:cNvPr>
          <p:cNvSpPr>
            <a:spLocks noGrp="1"/>
          </p:cNvSpPr>
          <p:nvPr>
            <p:ph type="sldNum" sz="quarter" idx="12"/>
          </p:nvPr>
        </p:nvSpPr>
        <p:spPr/>
        <p:txBody>
          <a:bodyPr/>
          <a:lstStyle/>
          <a:p>
            <a:fld id="{D5195B6D-1099-304E-A143-1F29D358F452}" type="slidenum">
              <a:rPr lang="en-US" smtClean="0"/>
              <a:t>‹#›</a:t>
            </a:fld>
            <a:endParaRPr lang="en-US"/>
          </a:p>
        </p:txBody>
      </p:sp>
    </p:spTree>
    <p:extLst>
      <p:ext uri="{BB962C8B-B14F-4D97-AF65-F5344CB8AC3E}">
        <p14:creationId xmlns:p14="http://schemas.microsoft.com/office/powerpoint/2010/main" val="368994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017254-7302-0484-2E58-7731F67418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F692E0-5DA0-1147-5D0E-D72272C7F4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288B07-35F1-428F-F0F2-E30896376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5144BC-D447-B14B-9404-4603770A3DE7}" type="datetimeFigureOut">
              <a:rPr lang="en-US" smtClean="0"/>
              <a:t>5/27/25</a:t>
            </a:fld>
            <a:endParaRPr lang="en-US"/>
          </a:p>
        </p:txBody>
      </p:sp>
      <p:sp>
        <p:nvSpPr>
          <p:cNvPr id="5" name="Footer Placeholder 4">
            <a:extLst>
              <a:ext uri="{FF2B5EF4-FFF2-40B4-BE49-F238E27FC236}">
                <a16:creationId xmlns:a16="http://schemas.microsoft.com/office/drawing/2014/main" id="{1020DC93-18AE-29B3-CBB2-C24E8849D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873D38-D995-F747-5F69-3119D7C810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5195B6D-1099-304E-A143-1F29D358F452}" type="slidenum">
              <a:rPr lang="en-US" smtClean="0"/>
              <a:t>‹#›</a:t>
            </a:fld>
            <a:endParaRPr lang="en-US"/>
          </a:p>
        </p:txBody>
      </p:sp>
    </p:spTree>
    <p:extLst>
      <p:ext uri="{BB962C8B-B14F-4D97-AF65-F5344CB8AC3E}">
        <p14:creationId xmlns:p14="http://schemas.microsoft.com/office/powerpoint/2010/main" val="731075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09D942-813A-B323-4E2D-24890641BE47}"/>
              </a:ext>
            </a:extLst>
          </p:cNvPr>
          <p:cNvSpPr>
            <a:spLocks noGrp="1"/>
          </p:cNvSpPr>
          <p:nvPr>
            <p:ph type="subTitle" idx="1"/>
          </p:nvPr>
        </p:nvSpPr>
        <p:spPr>
          <a:xfrm>
            <a:off x="0" y="0"/>
            <a:ext cx="12192000" cy="6858000"/>
          </a:xfrm>
        </p:spPr>
        <p:txBody>
          <a:bodyPr>
            <a:normAutofit/>
          </a:bodyPr>
          <a:lstStyle/>
          <a:p>
            <a:pPr algn="l"/>
            <a:r>
              <a:rPr lang="en-US" sz="5000" dirty="0">
                <a:solidFill>
                  <a:schemeClr val="accent5">
                    <a:lumMod val="50000"/>
                  </a:schemeClr>
                </a:solidFill>
                <a:latin typeface="Calibri" panose="020F0502020204030204" pitchFamily="34" charset="0"/>
                <a:cs typeface="Calibri" panose="020F0502020204030204" pitchFamily="34" charset="0"/>
              </a:rPr>
              <a:t>Reminders/Announcements</a:t>
            </a:r>
          </a:p>
          <a:p>
            <a:pPr algn="l"/>
            <a:endParaRPr lang="en-US" sz="5000" dirty="0">
              <a:solidFill>
                <a:schemeClr val="accent5">
                  <a:lumMod val="50000"/>
                </a:schemeClr>
              </a:solidFill>
              <a:latin typeface="Calibri" panose="020F0502020204030204" pitchFamily="34" charset="0"/>
              <a:cs typeface="Calibri" panose="020F0502020204030204" pitchFamily="34" charset="0"/>
            </a:endParaRPr>
          </a:p>
          <a:p>
            <a:pPr marL="685800" indent="-685800" algn="l">
              <a:buFont typeface="Arial" panose="020B0604020202020204" pitchFamily="34" charset="0"/>
              <a:buChar char="•"/>
            </a:pPr>
            <a:r>
              <a:rPr lang="en-US" sz="5000" dirty="0">
                <a:solidFill>
                  <a:schemeClr val="accent5">
                    <a:lumMod val="50000"/>
                  </a:schemeClr>
                </a:solidFill>
                <a:latin typeface="Calibri" panose="020F0502020204030204" pitchFamily="34" charset="0"/>
                <a:cs typeface="Calibri" panose="020F0502020204030204" pitchFamily="34" charset="0"/>
              </a:rPr>
              <a:t>MC-06 due tomorrow!</a:t>
            </a:r>
          </a:p>
          <a:p>
            <a:pPr marL="685800" indent="-685800" algn="l">
              <a:buFont typeface="Arial" panose="020B0604020202020204" pitchFamily="34" charset="0"/>
              <a:buChar char="•"/>
            </a:pPr>
            <a:r>
              <a:rPr lang="en-US" sz="5000" dirty="0">
                <a:solidFill>
                  <a:schemeClr val="accent5">
                    <a:lumMod val="50000"/>
                  </a:schemeClr>
                </a:solidFill>
                <a:latin typeface="Calibri" panose="020F0502020204030204" pitchFamily="34" charset="0"/>
                <a:cs typeface="Calibri" panose="020F0502020204030204" pitchFamily="34" charset="0"/>
              </a:rPr>
              <a:t>Exam-02 tomorrow–same time, same place</a:t>
            </a:r>
          </a:p>
          <a:p>
            <a:pPr marL="685800" indent="-685800" algn="l">
              <a:buFont typeface="Arial" panose="020B0604020202020204" pitchFamily="34" charset="0"/>
              <a:buChar char="•"/>
            </a:pPr>
            <a:r>
              <a:rPr lang="en-US" sz="5000" dirty="0">
                <a:solidFill>
                  <a:schemeClr val="accent5">
                    <a:lumMod val="50000"/>
                  </a:schemeClr>
                </a:solidFill>
                <a:latin typeface="Calibri" panose="020F0502020204030204" pitchFamily="34" charset="0"/>
                <a:cs typeface="Calibri" panose="020F0502020204030204" pitchFamily="34" charset="0"/>
              </a:rPr>
              <a:t>No Recursive Backtracking on Exam-02 🧏🏾‍♂️</a:t>
            </a:r>
          </a:p>
          <a:p>
            <a:pPr algn="l"/>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5000" b="1" dirty="0">
                <a:solidFill>
                  <a:schemeClr val="accent5">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10063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700" b="1" dirty="0">
                <a:latin typeface="Calibri" panose="020F0502020204030204" pitchFamily="34" charset="0"/>
                <a:cs typeface="Calibri" panose="020F0502020204030204" pitchFamily="34" charset="0"/>
              </a:rPr>
              <a:t>Exercise (5 minutes): Sum of Elements in Array</a:t>
            </a:r>
          </a:p>
          <a:p>
            <a:pPr marL="0" indent="0" algn="just">
              <a:buNone/>
            </a:pPr>
            <a:endParaRPr lang="en-US" sz="3700" b="1" dirty="0">
              <a:latin typeface="Calibri" panose="020F0502020204030204" pitchFamily="34" charset="0"/>
              <a:cs typeface="Calibri" panose="020F0502020204030204" pitchFamily="34" charset="0"/>
            </a:endParaRPr>
          </a:p>
          <a:p>
            <a:pPr marL="0" indent="0" algn="just">
              <a:buNone/>
            </a:pPr>
            <a:r>
              <a:rPr lang="en-US" sz="3700" b="1" dirty="0">
                <a:latin typeface="Calibri" panose="020F0502020204030204" pitchFamily="34" charset="0"/>
                <a:cs typeface="Calibri" panose="020F0502020204030204" pitchFamily="34" charset="0"/>
              </a:rPr>
              <a:t>	</a:t>
            </a:r>
            <a:r>
              <a:rPr lang="en-US" sz="3700" dirty="0">
                <a:latin typeface="Calibri" panose="020F0502020204030204" pitchFamily="34" charset="0"/>
                <a:cs typeface="Calibri" panose="020F0502020204030204" pitchFamily="34" charset="0"/>
              </a:rPr>
              <a:t>int </a:t>
            </a:r>
            <a:r>
              <a:rPr lang="en-US" sz="3700" dirty="0" err="1">
                <a:latin typeface="Calibri" panose="020F0502020204030204" pitchFamily="34" charset="0"/>
                <a:cs typeface="Calibri" panose="020F0502020204030204" pitchFamily="34" charset="0"/>
              </a:rPr>
              <a:t>arr</a:t>
            </a:r>
            <a:r>
              <a:rPr lang="en-US" sz="3700" dirty="0">
                <a:latin typeface="Calibri" panose="020F0502020204030204" pitchFamily="34" charset="0"/>
                <a:cs typeface="Calibri" panose="020F0502020204030204" pitchFamily="34" charset="0"/>
              </a:rPr>
              <a:t>[ ] = {2, 4, 3, 6, 1};</a:t>
            </a:r>
          </a:p>
          <a:p>
            <a:pPr marL="0" indent="0" algn="just">
              <a:buNone/>
            </a:pPr>
            <a:endParaRPr lang="en-US" sz="3700" b="1" dirty="0">
              <a:latin typeface="Calibri" panose="020F0502020204030204" pitchFamily="34" charset="0"/>
              <a:cs typeface="Calibri" panose="020F0502020204030204" pitchFamily="34" charset="0"/>
            </a:endParaRPr>
          </a:p>
          <a:p>
            <a:pPr marL="742950" indent="-742950" algn="just">
              <a:buAutoNum type="arabicPeriod"/>
            </a:pPr>
            <a:r>
              <a:rPr lang="en-US" sz="3700" dirty="0">
                <a:latin typeface="Calibri" panose="020F0502020204030204" pitchFamily="34" charset="0"/>
                <a:cs typeface="Calibri" panose="020F0502020204030204" pitchFamily="34" charset="0"/>
              </a:rPr>
              <a:t>Given the above array in main, write a function </a:t>
            </a:r>
            <a:r>
              <a:rPr lang="en-US" sz="3700" b="1" dirty="0" err="1">
                <a:latin typeface="Calibri" panose="020F0502020204030204" pitchFamily="34" charset="0"/>
                <a:cs typeface="Calibri" panose="020F0502020204030204" pitchFamily="34" charset="0"/>
              </a:rPr>
              <a:t>sumArray</a:t>
            </a:r>
            <a:r>
              <a:rPr lang="en-US" sz="3700" b="1" dirty="0">
                <a:latin typeface="Calibri" panose="020F0502020204030204" pitchFamily="34" charset="0"/>
                <a:cs typeface="Calibri" panose="020F0502020204030204" pitchFamily="34" charset="0"/>
              </a:rPr>
              <a:t> </a:t>
            </a:r>
            <a:r>
              <a:rPr lang="en-US" sz="3700" dirty="0">
                <a:latin typeface="Calibri" panose="020F0502020204030204" pitchFamily="34" charset="0"/>
                <a:cs typeface="Calibri" panose="020F0502020204030204" pitchFamily="34" charset="0"/>
              </a:rPr>
              <a:t>that sums up the elements of the array using recursion. </a:t>
            </a:r>
            <a:r>
              <a:rPr lang="en-US" sz="3700" i="1" dirty="0">
                <a:latin typeface="Calibri" panose="020F0502020204030204" pitchFamily="34" charset="0"/>
                <a:cs typeface="Calibri" panose="020F0502020204030204" pitchFamily="34" charset="0"/>
              </a:rPr>
              <a:t>(Hint: think about how pointer arithmetic will help in the recursive call)</a:t>
            </a:r>
          </a:p>
          <a:p>
            <a:pPr marL="742950" indent="-742950" algn="just">
              <a:buAutoNum type="arabicPeriod"/>
            </a:pPr>
            <a:endParaRPr lang="en-US" sz="3700" dirty="0">
              <a:latin typeface="Calibri" panose="020F0502020204030204" pitchFamily="34" charset="0"/>
              <a:cs typeface="Calibri" panose="020F0502020204030204" pitchFamily="34" charset="0"/>
            </a:endParaRPr>
          </a:p>
          <a:p>
            <a:pPr marL="742950" indent="-742950" algn="just">
              <a:buAutoNum type="arabicPeriod"/>
            </a:pPr>
            <a:r>
              <a:rPr lang="en-US" sz="3700" dirty="0">
                <a:latin typeface="Calibri" panose="020F0502020204030204" pitchFamily="34" charset="0"/>
                <a:cs typeface="Calibri" panose="020F0502020204030204" pitchFamily="34" charset="0"/>
              </a:rPr>
              <a:t>Draw the recursive call tree for </a:t>
            </a:r>
            <a:r>
              <a:rPr lang="en-US" sz="3700" dirty="0" err="1">
                <a:latin typeface="Calibri" panose="020F0502020204030204" pitchFamily="34" charset="0"/>
                <a:cs typeface="Calibri" panose="020F0502020204030204" pitchFamily="34" charset="0"/>
              </a:rPr>
              <a:t>sumArray</a:t>
            </a:r>
            <a:r>
              <a:rPr lang="en-US" sz="3700" dirty="0">
                <a:latin typeface="Calibri" panose="020F0502020204030204" pitchFamily="34" charset="0"/>
                <a:cs typeface="Calibri" panose="020F0502020204030204" pitchFamily="34" charset="0"/>
              </a:rPr>
              <a:t>({2, 4, 3, 6, 1}).</a:t>
            </a:r>
          </a:p>
        </p:txBody>
      </p:sp>
    </p:spTree>
    <p:extLst>
      <p:ext uri="{BB962C8B-B14F-4D97-AF65-F5344CB8AC3E}">
        <p14:creationId xmlns:p14="http://schemas.microsoft.com/office/powerpoint/2010/main" val="3772695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500" dirty="0">
                <a:latin typeface="Calibri" panose="020F0502020204030204" pitchFamily="34" charset="0"/>
                <a:cs typeface="Calibri" panose="020F0502020204030204" pitchFamily="34" charset="0"/>
              </a:rPr>
              <a:t>Consider a pair of integers, (a, b). The following operations can be performed on (a, b) in any order, zero or more times.</a:t>
            </a:r>
          </a:p>
          <a:p>
            <a:pPr lvl="1" algn="just"/>
            <a:r>
              <a:rPr lang="en-US" sz="3000" dirty="0">
                <a:latin typeface="Calibri" panose="020F0502020204030204" pitchFamily="34" charset="0"/>
                <a:cs typeface="Calibri" panose="020F0502020204030204" pitchFamily="34" charset="0"/>
              </a:rPr>
              <a:t>(a, b) --</a:t>
            </a:r>
            <a:r>
              <a:rPr lang="en-US" sz="3000" dirty="0">
                <a:latin typeface="Calibri" panose="020F0502020204030204" pitchFamily="34" charset="0"/>
                <a:cs typeface="Calibri" panose="020F0502020204030204" pitchFamily="34" charset="0"/>
                <a:sym typeface="Wingdings" pitchFamily="2" charset="2"/>
              </a:rPr>
              <a:t>-&gt; (a + b, b)</a:t>
            </a:r>
          </a:p>
          <a:p>
            <a:pPr lvl="1" algn="just"/>
            <a:r>
              <a:rPr lang="en-US" sz="3000" dirty="0">
                <a:latin typeface="Calibri" panose="020F0502020204030204" pitchFamily="34" charset="0"/>
                <a:cs typeface="Calibri" panose="020F0502020204030204" pitchFamily="34" charset="0"/>
                <a:sym typeface="Wingdings" pitchFamily="2" charset="2"/>
              </a:rPr>
              <a:t>(a, b) ---&gt; (a, b + a)</a:t>
            </a:r>
          </a:p>
          <a:p>
            <a:pPr marL="0" indent="0" algn="just">
              <a:buNone/>
            </a:pPr>
            <a:r>
              <a:rPr lang="en-US" sz="3300" dirty="0">
                <a:latin typeface="Calibri" panose="020F0502020204030204" pitchFamily="34" charset="0"/>
                <a:cs typeface="Calibri" panose="020F0502020204030204" pitchFamily="34" charset="0"/>
                <a:sym typeface="Wingdings" pitchFamily="2" charset="2"/>
              </a:rPr>
              <a:t>Return a string ("Yes" or "No") that denotes whether or not (a, b) can be converted to (c, d) by performing the operation zero or more times.</a:t>
            </a:r>
          </a:p>
          <a:p>
            <a:pPr marL="0" indent="0" algn="just">
              <a:buNone/>
            </a:pPr>
            <a:r>
              <a:rPr lang="en-US" sz="3300" dirty="0">
                <a:latin typeface="Calibri" panose="020F0502020204030204" pitchFamily="34" charset="0"/>
                <a:cs typeface="Calibri" panose="020F0502020204030204" pitchFamily="34" charset="0"/>
                <a:sym typeface="Wingdings" pitchFamily="2" charset="2"/>
              </a:rPr>
              <a:t>	</a:t>
            </a:r>
            <a:r>
              <a:rPr lang="en-US" sz="3300" dirty="0">
                <a:solidFill>
                  <a:srgbClr val="FF0000"/>
                </a:solidFill>
                <a:latin typeface="Calibri" panose="020F0502020204030204" pitchFamily="34" charset="0"/>
                <a:cs typeface="Calibri" panose="020F0502020204030204" pitchFamily="34" charset="0"/>
                <a:sym typeface="Wingdings" pitchFamily="2" charset="2"/>
              </a:rPr>
              <a:t>std::string </a:t>
            </a:r>
            <a:r>
              <a:rPr lang="en-US" sz="3300" dirty="0" err="1">
                <a:solidFill>
                  <a:srgbClr val="FF0000"/>
                </a:solidFill>
                <a:latin typeface="Calibri" panose="020F0502020204030204" pitchFamily="34" charset="0"/>
                <a:cs typeface="Calibri" panose="020F0502020204030204" pitchFamily="34" charset="0"/>
                <a:sym typeface="Wingdings" pitchFamily="2" charset="2"/>
              </a:rPr>
              <a:t>func</a:t>
            </a:r>
            <a:r>
              <a:rPr lang="en-US" sz="3300" dirty="0">
                <a:solidFill>
                  <a:srgbClr val="FF0000"/>
                </a:solidFill>
                <a:latin typeface="Calibri" panose="020F0502020204030204" pitchFamily="34" charset="0"/>
                <a:cs typeface="Calibri" panose="020F0502020204030204" pitchFamily="34" charset="0"/>
                <a:sym typeface="Wingdings" pitchFamily="2" charset="2"/>
              </a:rPr>
              <a:t>(int a, int b, int c, int d);</a:t>
            </a:r>
          </a:p>
          <a:p>
            <a:pPr marL="0" indent="0" algn="just">
              <a:buNone/>
            </a:pPr>
            <a:r>
              <a:rPr lang="en-US" sz="3300" b="1" dirty="0">
                <a:latin typeface="Calibri" panose="020F0502020204030204" pitchFamily="34" charset="0"/>
                <a:cs typeface="Calibri" panose="020F0502020204030204" pitchFamily="34" charset="0"/>
                <a:sym typeface="Wingdings" pitchFamily="2" charset="2"/>
              </a:rPr>
              <a:t>Example</a:t>
            </a:r>
          </a:p>
          <a:p>
            <a:pPr marL="0" indent="0" algn="just">
              <a:buNone/>
            </a:pPr>
            <a:r>
              <a:rPr lang="en-US" sz="3300" dirty="0">
                <a:latin typeface="Calibri" panose="020F0502020204030204" pitchFamily="34" charset="0"/>
                <a:cs typeface="Calibri" panose="020F0502020204030204" pitchFamily="34" charset="0"/>
                <a:sym typeface="Wingdings" pitchFamily="2" charset="2"/>
              </a:rPr>
              <a:t>(a, b) = (1, 1) 	(c, d) = (5, 2)</a:t>
            </a:r>
          </a:p>
          <a:p>
            <a:pPr marL="0" indent="0" algn="just">
              <a:buNone/>
            </a:pPr>
            <a:r>
              <a:rPr lang="en-US" sz="3300" dirty="0">
                <a:latin typeface="Calibri" panose="020F0502020204030204" pitchFamily="34" charset="0"/>
                <a:cs typeface="Calibri" panose="020F0502020204030204" pitchFamily="34" charset="0"/>
                <a:sym typeface="Wingdings" pitchFamily="2" charset="2"/>
              </a:rPr>
              <a:t>Perform the operation (1, 1 + 1) to get (1, 2), perform the operation (1 + 2, 2) to get (3, 2), and perform the operation (3 + 2, 2) to get (5, 2). Alternatively, the first operation could be (1 + 1, 1) to get (2, 1) and so on.</a:t>
            </a:r>
          </a:p>
          <a:p>
            <a:pPr lvl="1" algn="just"/>
            <a:endParaRPr lang="en-US" sz="3300" dirty="0">
              <a:latin typeface="Calibri" panose="020F0502020204030204" pitchFamily="34" charset="0"/>
              <a:cs typeface="Calibri" panose="020F0502020204030204" pitchFamily="34" charset="0"/>
              <a:sym typeface="Wingdings" pitchFamily="2" charset="2"/>
            </a:endParaRPr>
          </a:p>
        </p:txBody>
      </p:sp>
    </p:spTree>
    <p:extLst>
      <p:ext uri="{BB962C8B-B14F-4D97-AF65-F5344CB8AC3E}">
        <p14:creationId xmlns:p14="http://schemas.microsoft.com/office/powerpoint/2010/main" val="3994349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709D942-813A-B323-4E2D-24890641BE47}"/>
              </a:ext>
            </a:extLst>
          </p:cNvPr>
          <p:cNvSpPr>
            <a:spLocks noGrp="1"/>
          </p:cNvSpPr>
          <p:nvPr>
            <p:ph type="subTitle" idx="1"/>
          </p:nvPr>
        </p:nvSpPr>
        <p:spPr>
          <a:xfrm>
            <a:off x="0" y="0"/>
            <a:ext cx="12192000" cy="6858000"/>
          </a:xfrm>
        </p:spPr>
        <p:txBody>
          <a:bodyPr>
            <a:normAutofit/>
          </a:bodyPr>
          <a:lstStyle/>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5000" dirty="0">
                <a:solidFill>
                  <a:schemeClr val="accent5">
                    <a:lumMod val="50000"/>
                  </a:schemeClr>
                </a:solidFill>
                <a:latin typeface="Calibri" panose="020F0502020204030204" pitchFamily="34" charset="0"/>
                <a:cs typeface="Calibri" panose="020F0502020204030204" pitchFamily="34" charset="0"/>
              </a:rPr>
              <a:t>DISCUSSION SESSION</a:t>
            </a:r>
          </a:p>
          <a:p>
            <a:r>
              <a:rPr lang="en-US" sz="5000" dirty="0">
                <a:solidFill>
                  <a:schemeClr val="accent5">
                    <a:lumMod val="50000"/>
                  </a:schemeClr>
                </a:solidFill>
                <a:latin typeface="Calibri" panose="020F0502020204030204" pitchFamily="34" charset="0"/>
                <a:cs typeface="Calibri" panose="020F0502020204030204" pitchFamily="34" charset="0"/>
              </a:rPr>
              <a:t>WEEK 7</a:t>
            </a:r>
          </a:p>
          <a:p>
            <a:endParaRPr lang="en-US" sz="3700" dirty="0">
              <a:solidFill>
                <a:schemeClr val="accent5">
                  <a:lumMod val="50000"/>
                </a:schemeClr>
              </a:solidFill>
              <a:latin typeface="Calibri" panose="020F0502020204030204" pitchFamily="34" charset="0"/>
              <a:cs typeface="Calibri" panose="020F0502020204030204" pitchFamily="34" charset="0"/>
            </a:endParaRPr>
          </a:p>
          <a:p>
            <a:endParaRPr lang="en-US" sz="3700" dirty="0">
              <a:solidFill>
                <a:schemeClr val="accent5">
                  <a:lumMod val="50000"/>
                </a:schemeClr>
              </a:solidFill>
              <a:latin typeface="Calibri" panose="020F0502020204030204" pitchFamily="34" charset="0"/>
              <a:cs typeface="Calibri" panose="020F0502020204030204" pitchFamily="34" charset="0"/>
            </a:endParaRPr>
          </a:p>
          <a:p>
            <a:r>
              <a:rPr lang="en-US" sz="3700" dirty="0">
                <a:solidFill>
                  <a:schemeClr val="accent5">
                    <a:lumMod val="50000"/>
                  </a:schemeClr>
                </a:solidFill>
                <a:latin typeface="Calibri" panose="020F0502020204030204" pitchFamily="34" charset="0"/>
                <a:cs typeface="Calibri" panose="020F0502020204030204" pitchFamily="34" charset="0"/>
              </a:rPr>
              <a:t>	</a:t>
            </a:r>
            <a:r>
              <a:rPr lang="en-US" sz="5500" b="1" dirty="0">
                <a:solidFill>
                  <a:schemeClr val="accent5">
                    <a:lumMod val="50000"/>
                  </a:schemeClr>
                </a:solidFill>
                <a:latin typeface="Calibri" panose="020F0502020204030204" pitchFamily="34" charset="0"/>
                <a:cs typeface="Calibri" panose="020F0502020204030204" pitchFamily="34" charset="0"/>
              </a:rPr>
              <a:t>RECURSION</a:t>
            </a:r>
            <a:r>
              <a:rPr lang="en-US" sz="5000" b="1" dirty="0">
                <a:solidFill>
                  <a:schemeClr val="accent5">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6027641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650" b="1" dirty="0">
                <a:latin typeface="Calibri" panose="020F0502020204030204" pitchFamily="34" charset="0"/>
                <a:cs typeface="Calibri" panose="020F0502020204030204" pitchFamily="34" charset="0"/>
              </a:rPr>
              <a:t>How would you explain recursion to a 4-year-old? </a:t>
            </a:r>
            <a:r>
              <a:rPr lang="en-US" sz="3650" dirty="0">
                <a:latin typeface="Calibri" panose="020F0502020204030204" pitchFamily="34" charset="0"/>
                <a:cs typeface="Calibri" panose="020F0502020204030204" pitchFamily="34" charset="0"/>
              </a:rPr>
              <a:t>(Interview question on </a:t>
            </a:r>
            <a:r>
              <a:rPr lang="en-US" sz="3650" dirty="0" err="1">
                <a:latin typeface="Calibri" panose="020F0502020204030204" pitchFamily="34" charset="0"/>
                <a:cs typeface="Calibri" panose="020F0502020204030204" pitchFamily="34" charset="0"/>
              </a:rPr>
              <a:t>Quora.com</a:t>
            </a:r>
            <a:r>
              <a:rPr lang="en-US" sz="3650" dirty="0">
                <a:latin typeface="Calibri" panose="020F0502020204030204" pitchFamily="34" charset="0"/>
                <a:cs typeface="Calibri" panose="020F0502020204030204" pitchFamily="34" charset="0"/>
              </a:rPr>
              <a:t>)</a:t>
            </a:r>
          </a:p>
          <a:p>
            <a:pPr marL="0" indent="0" algn="just">
              <a:buNone/>
            </a:pPr>
            <a:endParaRPr lang="en-US" sz="3650" dirty="0">
              <a:latin typeface="Calibri" panose="020F0502020204030204" pitchFamily="34" charset="0"/>
              <a:cs typeface="Calibri" panose="020F0502020204030204" pitchFamily="34" charset="0"/>
            </a:endParaRPr>
          </a:p>
          <a:p>
            <a:pPr marL="0" indent="0" algn="just">
              <a:buNone/>
            </a:pPr>
            <a:endParaRPr lang="en-US" sz="3100" dirty="0">
              <a:latin typeface="Calibri" panose="020F0502020204030204" pitchFamily="34" charset="0"/>
              <a:cs typeface="Calibri" panose="020F0502020204030204" pitchFamily="34" charset="0"/>
            </a:endParaRPr>
          </a:p>
          <a:p>
            <a:pPr marL="0" indent="0" algn="just">
              <a:buNone/>
            </a:pPr>
            <a:endParaRPr lang="en-US" sz="3100" dirty="0">
              <a:latin typeface="Calibri" panose="020F0502020204030204" pitchFamily="34" charset="0"/>
              <a:cs typeface="Calibri" panose="020F0502020204030204" pitchFamily="34" charset="0"/>
            </a:endParaRPr>
          </a:p>
          <a:p>
            <a:pPr marL="0" indent="0" algn="just">
              <a:buNone/>
            </a:pPr>
            <a:endParaRPr lang="en-US" sz="3650" b="1" dirty="0">
              <a:latin typeface="Calibri" panose="020F0502020204030204" pitchFamily="34" charset="0"/>
              <a:cs typeface="Calibri" panose="020F0502020204030204" pitchFamily="34" charset="0"/>
            </a:endParaRPr>
          </a:p>
          <a:p>
            <a:pPr marL="0" indent="0" algn="just">
              <a:buNone/>
            </a:pPr>
            <a:endParaRPr lang="en-US" sz="3650" b="1" dirty="0">
              <a:latin typeface="Calibri" panose="020F0502020204030204" pitchFamily="34" charset="0"/>
              <a:cs typeface="Calibri" panose="020F0502020204030204" pitchFamily="34" charset="0"/>
            </a:endParaRPr>
          </a:p>
          <a:p>
            <a:pPr marL="0" indent="0" algn="just">
              <a:buNone/>
            </a:pPr>
            <a:r>
              <a:rPr lang="en-US" b="0" i="0" dirty="0">
                <a:solidFill>
                  <a:srgbClr val="FFFFFF"/>
                </a:solidFill>
                <a:effectLst/>
                <a:highlight>
                  <a:srgbClr val="262626"/>
                </a:highlight>
                <a:latin typeface="Calibri" panose="020F0502020204030204" pitchFamily="34" charset="0"/>
                <a:cs typeface="Calibri" panose="020F0502020204030204" pitchFamily="34" charset="0"/>
              </a:rPr>
              <a:t>Someone in a movie theater asks you what row you're sitting in. There are no floor/seat numbers or labels. You don't want to count, so you ask the person in front of you what row they are sitting in, knowing that you will respond one greater than their answer. The person in front will ask the person in front of them. This will keep happening until word reaches the front row, and it is easy to respond: "I'm in row 1!" From there, the correct message (incremented by one each row) will eventually make its way back to the person who asked.</a:t>
            </a:r>
          </a:p>
          <a:p>
            <a:pPr marL="0" indent="0" algn="just">
              <a:buNone/>
            </a:pPr>
            <a:endParaRPr lang="en-US" sz="3650" b="1" dirty="0">
              <a:latin typeface="Calibri" panose="020F0502020204030204" pitchFamily="34" charset="0"/>
              <a:cs typeface="Calibri" panose="020F0502020204030204" pitchFamily="34" charset="0"/>
            </a:endParaRPr>
          </a:p>
        </p:txBody>
      </p:sp>
      <p:pic>
        <p:nvPicPr>
          <p:cNvPr id="5" name="Picture 4" descr="A movie theater with red chairs and popcorn&#10;&#10;Description automatically generated">
            <a:extLst>
              <a:ext uri="{FF2B5EF4-FFF2-40B4-BE49-F238E27FC236}">
                <a16:creationId xmlns:a16="http://schemas.microsoft.com/office/drawing/2014/main" id="{7B05144F-CE64-185F-2119-C4DE46044757}"/>
              </a:ext>
            </a:extLst>
          </p:cNvPr>
          <p:cNvPicPr>
            <a:picLocks noChangeAspect="1"/>
          </p:cNvPicPr>
          <p:nvPr/>
        </p:nvPicPr>
        <p:blipFill>
          <a:blip r:embed="rId3"/>
          <a:stretch>
            <a:fillRect/>
          </a:stretch>
        </p:blipFill>
        <p:spPr>
          <a:xfrm>
            <a:off x="5190273" y="561770"/>
            <a:ext cx="7001727" cy="3500864"/>
          </a:xfrm>
          <a:prstGeom prst="rect">
            <a:avLst/>
          </a:prstGeom>
        </p:spPr>
      </p:pic>
    </p:spTree>
    <p:extLst>
      <p:ext uri="{BB962C8B-B14F-4D97-AF65-F5344CB8AC3E}">
        <p14:creationId xmlns:p14="http://schemas.microsoft.com/office/powerpoint/2010/main" val="4163210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650" dirty="0">
                <a:latin typeface="Calibri" panose="020F0502020204030204" pitchFamily="34" charset="0"/>
                <a:cs typeface="Calibri" panose="020F0502020204030204" pitchFamily="34" charset="0"/>
              </a:rPr>
              <a:t>Recursion is an amazing problem-solving technique in which we solve a task by reducing it to smaller tasks (of the same kind). </a:t>
            </a:r>
          </a:p>
          <a:p>
            <a:pPr algn="just"/>
            <a:r>
              <a:rPr lang="en-US" sz="3650" dirty="0">
                <a:latin typeface="Calibri" panose="020F0502020204030204" pitchFamily="34" charset="0"/>
                <a:cs typeface="Calibri" panose="020F0502020204030204" pitchFamily="34" charset="0"/>
              </a:rPr>
              <a:t>Recursion helps to reduce the number of lines of code and make it easier to read and write.</a:t>
            </a:r>
          </a:p>
          <a:p>
            <a:pPr algn="just"/>
            <a:r>
              <a:rPr lang="en-US" sz="3650" dirty="0">
                <a:latin typeface="Calibri" panose="020F0502020204030204" pitchFamily="34" charset="0"/>
                <a:cs typeface="Calibri" panose="020F0502020204030204" pitchFamily="34" charset="0"/>
              </a:rPr>
              <a:t>Recursion may be direct or indirect.</a:t>
            </a:r>
          </a:p>
          <a:p>
            <a:pPr lvl="1" algn="just">
              <a:buFont typeface="Wingdings" pitchFamily="2" charset="2"/>
              <a:buChar char="ü"/>
            </a:pPr>
            <a:r>
              <a:rPr lang="en-US" sz="3500" dirty="0">
                <a:latin typeface="Calibri" panose="020F0502020204030204" pitchFamily="34" charset="0"/>
                <a:cs typeface="Calibri" panose="020F0502020204030204" pitchFamily="34" charset="0"/>
              </a:rPr>
              <a:t> Direct: </a:t>
            </a:r>
            <a:r>
              <a:rPr lang="en-US" sz="3500" dirty="0" err="1">
                <a:latin typeface="Calibri" panose="020F0502020204030204" pitchFamily="34" charset="0"/>
                <a:cs typeface="Calibri" panose="020F0502020204030204" pitchFamily="34" charset="0"/>
              </a:rPr>
              <a:t>func</a:t>
            </a:r>
            <a:r>
              <a:rPr lang="en-US" sz="3500" dirty="0">
                <a:latin typeface="Calibri" panose="020F0502020204030204" pitchFamily="34" charset="0"/>
                <a:cs typeface="Calibri" panose="020F0502020204030204" pitchFamily="34" charset="0"/>
              </a:rPr>
              <a:t>( ) calls </a:t>
            </a:r>
            <a:r>
              <a:rPr lang="en-US" sz="3500" dirty="0" err="1">
                <a:latin typeface="Calibri" panose="020F0502020204030204" pitchFamily="34" charset="0"/>
                <a:cs typeface="Calibri" panose="020F0502020204030204" pitchFamily="34" charset="0"/>
              </a:rPr>
              <a:t>func</a:t>
            </a:r>
            <a:r>
              <a:rPr lang="en-US" sz="3500" dirty="0">
                <a:latin typeface="Calibri" panose="020F0502020204030204" pitchFamily="34" charset="0"/>
                <a:cs typeface="Calibri" panose="020F0502020204030204" pitchFamily="34" charset="0"/>
              </a:rPr>
              <a:t>( )</a:t>
            </a:r>
          </a:p>
          <a:p>
            <a:pPr lvl="1" algn="just">
              <a:buFont typeface="Wingdings" pitchFamily="2" charset="2"/>
              <a:buChar char="ü"/>
            </a:pPr>
            <a:r>
              <a:rPr lang="en-US" sz="3500" dirty="0">
                <a:latin typeface="Calibri" panose="020F0502020204030204" pitchFamily="34" charset="0"/>
                <a:cs typeface="Calibri" panose="020F0502020204030204" pitchFamily="34" charset="0"/>
              </a:rPr>
              <a:t> Indirect: </a:t>
            </a:r>
            <a:r>
              <a:rPr lang="en-US" sz="3500" dirty="0" err="1">
                <a:latin typeface="Calibri" panose="020F0502020204030204" pitchFamily="34" charset="0"/>
                <a:cs typeface="Calibri" panose="020F0502020204030204" pitchFamily="34" charset="0"/>
              </a:rPr>
              <a:t>func</a:t>
            </a:r>
            <a:r>
              <a:rPr lang="en-US" sz="3500" dirty="0">
                <a:latin typeface="Calibri" panose="020F0502020204030204" pitchFamily="34" charset="0"/>
                <a:cs typeface="Calibri" panose="020F0502020204030204" pitchFamily="34" charset="0"/>
              </a:rPr>
              <a:t>( ) calls foo( ), then foo( ) calls </a:t>
            </a:r>
            <a:r>
              <a:rPr lang="en-US" sz="3500" dirty="0" err="1">
                <a:latin typeface="Calibri" panose="020F0502020204030204" pitchFamily="34" charset="0"/>
                <a:cs typeface="Calibri" panose="020F0502020204030204" pitchFamily="34" charset="0"/>
              </a:rPr>
              <a:t>func</a:t>
            </a:r>
            <a:r>
              <a:rPr lang="en-US" sz="3500" dirty="0">
                <a:latin typeface="Calibri" panose="020F0502020204030204" pitchFamily="34" charset="0"/>
                <a:cs typeface="Calibri" panose="020F0502020204030204" pitchFamily="34" charset="0"/>
              </a:rPr>
              <a:t>( )</a:t>
            </a:r>
          </a:p>
          <a:p>
            <a:pPr algn="just"/>
            <a:r>
              <a:rPr lang="en-US" sz="3650" dirty="0">
                <a:latin typeface="Calibri" panose="020F0502020204030204" pitchFamily="34" charset="0"/>
                <a:cs typeface="Calibri" panose="020F0502020204030204" pitchFamily="34" charset="0"/>
              </a:rPr>
              <a:t>Recursion may unnecessarily perform repetitive steps.</a:t>
            </a:r>
          </a:p>
          <a:p>
            <a:pPr algn="just"/>
            <a:r>
              <a:rPr lang="en-US" sz="3650" dirty="0">
                <a:latin typeface="Calibri" panose="020F0502020204030204" pitchFamily="34" charset="0"/>
                <a:cs typeface="Calibri" panose="020F0502020204030204" pitchFamily="34" charset="0"/>
              </a:rPr>
              <a:t> Anything that can be done iteratively can be done recursively, and vice versa.</a:t>
            </a:r>
          </a:p>
          <a:p>
            <a:pPr marL="0" indent="0" algn="just">
              <a:buNone/>
            </a:pPr>
            <a:r>
              <a:rPr lang="en-US" sz="3650" b="1" dirty="0">
                <a:latin typeface="Calibri" panose="020F0502020204030204" pitchFamily="34" charset="0"/>
                <a:cs typeface="Calibri" panose="020F0502020204030204" pitchFamily="34" charset="0"/>
              </a:rPr>
              <a:t>Note:</a:t>
            </a:r>
            <a:r>
              <a:rPr lang="en-US" sz="3650" dirty="0">
                <a:latin typeface="Calibri" panose="020F0502020204030204" pitchFamily="34" charset="0"/>
                <a:cs typeface="Calibri" panose="020F0502020204030204" pitchFamily="34" charset="0"/>
              </a:rPr>
              <a:t> Iterative algorithms are generally more efficient than recursive algorithms. </a:t>
            </a:r>
          </a:p>
        </p:txBody>
      </p:sp>
    </p:spTree>
    <p:extLst>
      <p:ext uri="{BB962C8B-B14F-4D97-AF65-F5344CB8AC3E}">
        <p14:creationId xmlns:p14="http://schemas.microsoft.com/office/powerpoint/2010/main" val="3623489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000" b="1" dirty="0">
                <a:latin typeface="Calibri" panose="020F0502020204030204" pitchFamily="34" charset="0"/>
                <a:cs typeface="Calibri" panose="020F0502020204030204" pitchFamily="34" charset="0"/>
              </a:rPr>
              <a:t>Recursive functions</a:t>
            </a:r>
          </a:p>
          <a:p>
            <a:pPr marL="0" indent="0" algn="just">
              <a:buNone/>
            </a:pPr>
            <a:r>
              <a:rPr lang="en-US" sz="4000" dirty="0">
                <a:latin typeface="Calibri" panose="020F0502020204030204" pitchFamily="34" charset="0"/>
                <a:cs typeface="Calibri" panose="020F0502020204030204" pitchFamily="34" charset="0"/>
              </a:rPr>
              <a:t>A recursive function is a function that calls itself at least once.</a:t>
            </a:r>
          </a:p>
          <a:p>
            <a:pPr algn="just"/>
            <a:r>
              <a:rPr lang="en-US" sz="4000" dirty="0">
                <a:latin typeface="Calibri" panose="020F0502020204030204" pitchFamily="34" charset="0"/>
                <a:cs typeface="Calibri" panose="020F0502020204030204" pitchFamily="34" charset="0"/>
              </a:rPr>
              <a:t>A recursive function must generally have a </a:t>
            </a:r>
            <a:r>
              <a:rPr lang="en-US" sz="4000" u="sng" dirty="0">
                <a:latin typeface="Calibri" panose="020F0502020204030204" pitchFamily="34" charset="0"/>
                <a:cs typeface="Calibri" panose="020F0502020204030204" pitchFamily="34" charset="0"/>
              </a:rPr>
              <a:t>base case</a:t>
            </a:r>
            <a:r>
              <a:rPr lang="en-US" sz="4000" dirty="0">
                <a:latin typeface="Calibri" panose="020F0502020204030204" pitchFamily="34" charset="0"/>
                <a:cs typeface="Calibri" panose="020F0502020204030204" pitchFamily="34" charset="0"/>
              </a:rPr>
              <a:t> (a limiting condition) to terminate the recursive process, otherwise you will have an infinite repetition that will eventually cause your code to crash with </a:t>
            </a:r>
            <a:r>
              <a:rPr lang="en-US" sz="4000" i="1" dirty="0">
                <a:latin typeface="Calibri" panose="020F0502020204030204" pitchFamily="34" charset="0"/>
                <a:cs typeface="Calibri" panose="020F0502020204030204" pitchFamily="34" charset="0"/>
              </a:rPr>
              <a:t>segmentation fault</a:t>
            </a:r>
            <a:r>
              <a:rPr lang="en-US" sz="4000" dirty="0">
                <a:latin typeface="Calibri" panose="020F0502020204030204" pitchFamily="34" charset="0"/>
                <a:cs typeface="Calibri" panose="020F0502020204030204" pitchFamily="34" charset="0"/>
              </a:rPr>
              <a:t>.</a:t>
            </a:r>
          </a:p>
          <a:p>
            <a:pPr algn="just"/>
            <a:r>
              <a:rPr lang="en-US" sz="4000" dirty="0">
                <a:latin typeface="Calibri" panose="020F0502020204030204" pitchFamily="34" charset="0"/>
                <a:cs typeface="Calibri" panose="020F0502020204030204" pitchFamily="34" charset="0"/>
              </a:rPr>
              <a:t>In a recursive algorithm, each recursive function call must make progress towards the base case. </a:t>
            </a:r>
          </a:p>
          <a:p>
            <a:pPr algn="just"/>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530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4000" dirty="0">
                <a:latin typeface="Calibri" panose="020F0502020204030204" pitchFamily="34" charset="0"/>
                <a:cs typeface="Calibri" panose="020F0502020204030204" pitchFamily="34" charset="0"/>
              </a:rPr>
              <a:t>Fibonacci Series</a:t>
            </a:r>
          </a:p>
          <a:p>
            <a:pPr marL="0" indent="0" algn="just">
              <a:buNone/>
            </a:pPr>
            <a:r>
              <a:rPr lang="en-US" sz="4000" dirty="0">
                <a:latin typeface="Calibri" panose="020F0502020204030204" pitchFamily="34" charset="0"/>
                <a:cs typeface="Calibri" panose="020F0502020204030204" pitchFamily="34" charset="0"/>
              </a:rPr>
              <a:t>	</a:t>
            </a:r>
            <a:r>
              <a:rPr lang="en-US" sz="4000" b="1" dirty="0">
                <a:latin typeface="Calibri" panose="020F0502020204030204" pitchFamily="34" charset="0"/>
                <a:cs typeface="Calibri" panose="020F0502020204030204" pitchFamily="34" charset="0"/>
              </a:rPr>
              <a:t>0, 1, 1, 2, 3, 5, 8, 13, 21, 34, 55, 89, 144, …..</a:t>
            </a:r>
          </a:p>
          <a:p>
            <a:pPr marL="0" indent="0" algn="just">
              <a:buNone/>
            </a:pPr>
            <a:r>
              <a:rPr lang="en-US" sz="3700" dirty="0">
                <a:latin typeface="Calibri" panose="020F0502020204030204" pitchFamily="34" charset="0"/>
                <a:cs typeface="Calibri" panose="020F0502020204030204" pitchFamily="34" charset="0"/>
              </a:rPr>
              <a:t>Base Cases:</a:t>
            </a:r>
          </a:p>
          <a:p>
            <a:pPr marL="0" indent="0" algn="just">
              <a:buNone/>
            </a:pPr>
            <a:r>
              <a:rPr lang="en-US" sz="3700" dirty="0">
                <a:latin typeface="Calibri" panose="020F0502020204030204" pitchFamily="34" charset="0"/>
                <a:cs typeface="Calibri" panose="020F0502020204030204" pitchFamily="34" charset="0"/>
              </a:rPr>
              <a:t>	fib(0) = 0				//if n == 0, then return 0	</a:t>
            </a:r>
          </a:p>
          <a:p>
            <a:pPr marL="0" indent="0" algn="just">
              <a:buNone/>
            </a:pPr>
            <a:r>
              <a:rPr lang="en-US" sz="3700" dirty="0">
                <a:latin typeface="Calibri" panose="020F0502020204030204" pitchFamily="34" charset="0"/>
                <a:cs typeface="Calibri" panose="020F0502020204030204" pitchFamily="34" charset="0"/>
              </a:rPr>
              <a:t>	fib(1) = 1				// if n == 1, then return 1</a:t>
            </a:r>
          </a:p>
          <a:p>
            <a:pPr marL="0" indent="0" algn="just">
              <a:buNone/>
            </a:pPr>
            <a:endParaRPr lang="en-US" sz="3700" dirty="0">
              <a:latin typeface="Calibri" panose="020F0502020204030204" pitchFamily="34" charset="0"/>
              <a:cs typeface="Calibri" panose="020F0502020204030204" pitchFamily="34" charset="0"/>
            </a:endParaRPr>
          </a:p>
          <a:p>
            <a:pPr marL="0" indent="0" algn="just">
              <a:buNone/>
            </a:pPr>
            <a:r>
              <a:rPr lang="en-US" sz="3700" dirty="0">
                <a:latin typeface="Calibri" panose="020F0502020204030204" pitchFamily="34" charset="0"/>
                <a:cs typeface="Calibri" panose="020F0502020204030204" pitchFamily="34" charset="0"/>
              </a:rPr>
              <a:t>Recursive Case:</a:t>
            </a:r>
          </a:p>
          <a:p>
            <a:pPr marL="0" indent="0" algn="just">
              <a:buNone/>
            </a:pPr>
            <a:r>
              <a:rPr lang="en-US" sz="3700" dirty="0">
                <a:latin typeface="Calibri" panose="020F0502020204030204" pitchFamily="34" charset="0"/>
                <a:cs typeface="Calibri" panose="020F0502020204030204" pitchFamily="34" charset="0"/>
              </a:rPr>
              <a:t>	fib(n) = fib(n-1) + fib(n-2)	</a:t>
            </a:r>
          </a:p>
          <a:p>
            <a:pPr marL="0" indent="0" algn="just">
              <a:buNone/>
            </a:pPr>
            <a:r>
              <a:rPr lang="en-US" sz="3700" dirty="0">
                <a:latin typeface="Calibri" panose="020F0502020204030204" pitchFamily="34" charset="0"/>
                <a:cs typeface="Calibri" panose="020F0502020204030204" pitchFamily="34" charset="0"/>
              </a:rPr>
              <a:t>		// if n &gt; 1, return fib(n-1) + fib(n-2)</a:t>
            </a:r>
          </a:p>
          <a:p>
            <a:pPr marL="0" indent="0" algn="just">
              <a:buNone/>
            </a:pPr>
            <a:endParaRPr lang="en-US" sz="4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9774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700" dirty="0">
                <a:latin typeface="Calibri" panose="020F0502020204030204" pitchFamily="34" charset="0"/>
                <a:cs typeface="Calibri" panose="020F0502020204030204" pitchFamily="34" charset="0"/>
              </a:rPr>
              <a:t>Fibonacci Series</a:t>
            </a:r>
          </a:p>
          <a:p>
            <a:pPr marL="0" indent="0" algn="just">
              <a:buNone/>
            </a:pPr>
            <a:r>
              <a:rPr lang="en-US" sz="4000" dirty="0">
                <a:latin typeface="Calibri" panose="020F0502020204030204" pitchFamily="34" charset="0"/>
                <a:cs typeface="Calibri" panose="020F0502020204030204" pitchFamily="34" charset="0"/>
              </a:rPr>
              <a:t>	</a:t>
            </a:r>
            <a:r>
              <a:rPr lang="en-US" sz="3700" b="1" dirty="0">
                <a:latin typeface="Calibri" panose="020F0502020204030204" pitchFamily="34" charset="0"/>
                <a:cs typeface="Calibri" panose="020F0502020204030204" pitchFamily="34" charset="0"/>
              </a:rPr>
              <a:t>0, 1, 1, 2, 3, 5, 8, 13, 21, 34, 55, 89, 144, …..</a:t>
            </a:r>
            <a:endParaRPr lang="en-US" sz="3400" dirty="0">
              <a:latin typeface="Calibri" panose="020F0502020204030204" pitchFamily="34" charset="0"/>
              <a:cs typeface="Calibri" panose="020F0502020204030204" pitchFamily="34" charset="0"/>
            </a:endParaRPr>
          </a:p>
          <a:p>
            <a:pPr marL="0" indent="0" algn="just">
              <a:buNone/>
            </a:pPr>
            <a:r>
              <a:rPr lang="en-US" sz="3400" dirty="0">
                <a:latin typeface="Calibri" panose="020F0502020204030204" pitchFamily="34" charset="0"/>
                <a:cs typeface="Calibri" panose="020F0502020204030204" pitchFamily="34" charset="0"/>
              </a:rPr>
              <a:t>	</a:t>
            </a:r>
            <a:r>
              <a:rPr lang="en-US" sz="3400" dirty="0">
                <a:solidFill>
                  <a:srgbClr val="FF0000"/>
                </a:solidFill>
                <a:latin typeface="Calibri" panose="020F0502020204030204" pitchFamily="34" charset="0"/>
                <a:cs typeface="Calibri" panose="020F0502020204030204" pitchFamily="34" charset="0"/>
              </a:rPr>
              <a:t>int fib(int n) {</a:t>
            </a:r>
          </a:p>
          <a:p>
            <a:pPr marL="0" indent="0" algn="just">
              <a:buNone/>
            </a:pPr>
            <a:r>
              <a:rPr lang="en-US" sz="3400" dirty="0">
                <a:solidFill>
                  <a:srgbClr val="FF0000"/>
                </a:solidFill>
                <a:latin typeface="Calibri" panose="020F0502020204030204" pitchFamily="34" charset="0"/>
                <a:cs typeface="Calibri" panose="020F0502020204030204" pitchFamily="34" charset="0"/>
              </a:rPr>
              <a:t>		if (n == 0) {</a:t>
            </a:r>
          </a:p>
          <a:p>
            <a:pPr marL="0" indent="0" algn="just">
              <a:buNone/>
            </a:pPr>
            <a:r>
              <a:rPr lang="en-US" sz="3400" dirty="0">
                <a:solidFill>
                  <a:srgbClr val="FF0000"/>
                </a:solidFill>
                <a:latin typeface="Calibri" panose="020F0502020204030204" pitchFamily="34" charset="0"/>
                <a:cs typeface="Calibri" panose="020F0502020204030204" pitchFamily="34" charset="0"/>
              </a:rPr>
              <a:t>			return 0;</a:t>
            </a:r>
          </a:p>
          <a:p>
            <a:pPr marL="0" indent="0" algn="just">
              <a:buNone/>
            </a:pPr>
            <a:r>
              <a:rPr lang="en-US" sz="3400" dirty="0">
                <a:solidFill>
                  <a:srgbClr val="FF0000"/>
                </a:solidFill>
                <a:latin typeface="Calibri" panose="020F0502020204030204" pitchFamily="34" charset="0"/>
                <a:cs typeface="Calibri" panose="020F0502020204030204" pitchFamily="34" charset="0"/>
              </a:rPr>
              <a:t>		}</a:t>
            </a:r>
          </a:p>
          <a:p>
            <a:pPr marL="0" indent="0" algn="just">
              <a:buNone/>
            </a:pPr>
            <a:r>
              <a:rPr lang="en-US" sz="3400" dirty="0">
                <a:solidFill>
                  <a:srgbClr val="FF0000"/>
                </a:solidFill>
                <a:latin typeface="Calibri" panose="020F0502020204030204" pitchFamily="34" charset="0"/>
                <a:cs typeface="Calibri" panose="020F0502020204030204" pitchFamily="34" charset="0"/>
              </a:rPr>
              <a:t>		if (n == 1) {</a:t>
            </a:r>
          </a:p>
          <a:p>
            <a:pPr marL="0" indent="0" algn="just">
              <a:buNone/>
            </a:pPr>
            <a:r>
              <a:rPr lang="en-US" sz="3400" dirty="0">
                <a:solidFill>
                  <a:srgbClr val="FF0000"/>
                </a:solidFill>
                <a:latin typeface="Calibri" panose="020F0502020204030204" pitchFamily="34" charset="0"/>
                <a:cs typeface="Calibri" panose="020F0502020204030204" pitchFamily="34" charset="0"/>
              </a:rPr>
              <a:t>			return 1;</a:t>
            </a:r>
          </a:p>
          <a:p>
            <a:pPr marL="0" indent="0" algn="just">
              <a:buNone/>
            </a:pPr>
            <a:r>
              <a:rPr lang="en-US" sz="3400" dirty="0">
                <a:solidFill>
                  <a:srgbClr val="FF0000"/>
                </a:solidFill>
                <a:latin typeface="Calibri" panose="020F0502020204030204" pitchFamily="34" charset="0"/>
                <a:cs typeface="Calibri" panose="020F0502020204030204" pitchFamily="34" charset="0"/>
              </a:rPr>
              <a:t>		}</a:t>
            </a:r>
          </a:p>
          <a:p>
            <a:pPr marL="0" indent="0" algn="just">
              <a:buNone/>
            </a:pPr>
            <a:r>
              <a:rPr lang="en-US" sz="3400" dirty="0">
                <a:solidFill>
                  <a:srgbClr val="FF0000"/>
                </a:solidFill>
                <a:latin typeface="Calibri" panose="020F0502020204030204" pitchFamily="34" charset="0"/>
                <a:cs typeface="Calibri" panose="020F0502020204030204" pitchFamily="34" charset="0"/>
              </a:rPr>
              <a:t>		return fib(n - 1) + fib(n - 2);</a:t>
            </a:r>
          </a:p>
          <a:p>
            <a:pPr marL="0" indent="0" algn="just">
              <a:buNone/>
            </a:pPr>
            <a:r>
              <a:rPr lang="en-US" sz="3400"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273134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700" b="1" dirty="0">
                <a:latin typeface="Calibri" panose="020F0502020204030204" pitchFamily="34" charset="0"/>
                <a:cs typeface="Calibri" panose="020F0502020204030204" pitchFamily="34" charset="0"/>
              </a:rPr>
              <a:t>Sum of Digits Using Recursion</a:t>
            </a:r>
          </a:p>
          <a:p>
            <a:pPr marL="0" indent="0" algn="just">
              <a:buNone/>
            </a:pPr>
            <a:endParaRPr lang="en-US" sz="3400" dirty="0">
              <a:latin typeface="Calibri" panose="020F0502020204030204" pitchFamily="34" charset="0"/>
              <a:cs typeface="Calibri" panose="020F0502020204030204" pitchFamily="34" charset="0"/>
            </a:endParaRPr>
          </a:p>
          <a:p>
            <a:pPr marL="0" indent="0" algn="just">
              <a:buNone/>
            </a:pPr>
            <a:r>
              <a:rPr lang="en-US" sz="3400" dirty="0">
                <a:latin typeface="Calibri" panose="020F0502020204030204" pitchFamily="34" charset="0"/>
                <a:cs typeface="Calibri" panose="020F0502020204030204" pitchFamily="34" charset="0"/>
              </a:rPr>
              <a:t>	</a:t>
            </a:r>
            <a:r>
              <a:rPr lang="en-US" sz="3400" dirty="0">
                <a:solidFill>
                  <a:srgbClr val="FF0000"/>
                </a:solidFill>
                <a:latin typeface="Calibri" panose="020F0502020204030204" pitchFamily="34" charset="0"/>
                <a:cs typeface="Calibri" panose="020F0502020204030204" pitchFamily="34" charset="0"/>
              </a:rPr>
              <a:t>int </a:t>
            </a:r>
            <a:r>
              <a:rPr lang="en-US" sz="3400" dirty="0" err="1">
                <a:solidFill>
                  <a:srgbClr val="FF0000"/>
                </a:solidFill>
                <a:latin typeface="Calibri" panose="020F0502020204030204" pitchFamily="34" charset="0"/>
                <a:cs typeface="Calibri" panose="020F0502020204030204" pitchFamily="34" charset="0"/>
              </a:rPr>
              <a:t>sumDigits</a:t>
            </a:r>
            <a:r>
              <a:rPr lang="en-US" sz="3400" dirty="0">
                <a:solidFill>
                  <a:srgbClr val="FF0000"/>
                </a:solidFill>
                <a:latin typeface="Calibri" panose="020F0502020204030204" pitchFamily="34" charset="0"/>
                <a:cs typeface="Calibri" panose="020F0502020204030204" pitchFamily="34" charset="0"/>
              </a:rPr>
              <a:t>(int n) {</a:t>
            </a:r>
          </a:p>
          <a:p>
            <a:pPr marL="0" indent="0" algn="just">
              <a:buNone/>
            </a:pPr>
            <a:r>
              <a:rPr lang="en-US" sz="3400" dirty="0">
                <a:solidFill>
                  <a:srgbClr val="FF0000"/>
                </a:solidFill>
                <a:latin typeface="Calibri" panose="020F0502020204030204" pitchFamily="34" charset="0"/>
                <a:cs typeface="Calibri" panose="020F0502020204030204" pitchFamily="34" charset="0"/>
              </a:rPr>
              <a:t>		if(n == 0) {</a:t>
            </a:r>
          </a:p>
          <a:p>
            <a:pPr marL="0" indent="0" algn="just">
              <a:buNone/>
            </a:pPr>
            <a:r>
              <a:rPr lang="en-US" sz="3400" dirty="0">
                <a:solidFill>
                  <a:srgbClr val="FF0000"/>
                </a:solidFill>
                <a:latin typeface="Calibri" panose="020F0502020204030204" pitchFamily="34" charset="0"/>
                <a:cs typeface="Calibri" panose="020F0502020204030204" pitchFamily="34" charset="0"/>
              </a:rPr>
              <a:t>			return 0;</a:t>
            </a:r>
          </a:p>
          <a:p>
            <a:pPr marL="0" indent="0" algn="just">
              <a:buNone/>
            </a:pPr>
            <a:r>
              <a:rPr lang="en-US" sz="3400" dirty="0">
                <a:solidFill>
                  <a:srgbClr val="FF0000"/>
                </a:solidFill>
                <a:latin typeface="Calibri" panose="020F0502020204030204" pitchFamily="34" charset="0"/>
                <a:cs typeface="Calibri" panose="020F0502020204030204" pitchFamily="34" charset="0"/>
              </a:rPr>
              <a:t>		}</a:t>
            </a:r>
          </a:p>
          <a:p>
            <a:pPr marL="0" indent="0" algn="just">
              <a:buNone/>
            </a:pPr>
            <a:r>
              <a:rPr lang="en-US" sz="3400" dirty="0">
                <a:solidFill>
                  <a:srgbClr val="FF0000"/>
                </a:solidFill>
                <a:latin typeface="Calibri" panose="020F0502020204030204" pitchFamily="34" charset="0"/>
                <a:cs typeface="Calibri" panose="020F0502020204030204" pitchFamily="34" charset="0"/>
              </a:rPr>
              <a:t>		return n % 10 + </a:t>
            </a:r>
            <a:r>
              <a:rPr lang="en-US" sz="3400" dirty="0" err="1">
                <a:solidFill>
                  <a:srgbClr val="FF0000"/>
                </a:solidFill>
                <a:latin typeface="Calibri" panose="020F0502020204030204" pitchFamily="34" charset="0"/>
                <a:cs typeface="Calibri" panose="020F0502020204030204" pitchFamily="34" charset="0"/>
              </a:rPr>
              <a:t>sumDigits</a:t>
            </a:r>
            <a:r>
              <a:rPr lang="en-US" sz="3400" dirty="0">
                <a:solidFill>
                  <a:srgbClr val="FF0000"/>
                </a:solidFill>
                <a:latin typeface="Calibri" panose="020F0502020204030204" pitchFamily="34" charset="0"/>
                <a:cs typeface="Calibri" panose="020F0502020204030204" pitchFamily="34" charset="0"/>
              </a:rPr>
              <a:t>(n / 10);</a:t>
            </a:r>
          </a:p>
          <a:p>
            <a:pPr marL="0" indent="0" algn="just">
              <a:buNone/>
            </a:pPr>
            <a:r>
              <a:rPr lang="en-US" sz="3400" dirty="0">
                <a:solidFill>
                  <a:srgbClr val="FF0000"/>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17691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3EDFA2-9740-6D37-7022-450A1D648A44}"/>
              </a:ext>
            </a:extLst>
          </p:cNvPr>
          <p:cNvSpPr>
            <a:spLocks noGrp="1"/>
          </p:cNvSpPr>
          <p:nvPr>
            <p:ph idx="1"/>
          </p:nvPr>
        </p:nvSpPr>
        <p:spPr>
          <a:xfrm>
            <a:off x="0" y="0"/>
            <a:ext cx="12192000" cy="6858000"/>
          </a:xfrm>
        </p:spPr>
        <p:txBody>
          <a:bodyPr>
            <a:noAutofit/>
          </a:bodyPr>
          <a:lstStyle/>
          <a:p>
            <a:pPr marL="0" indent="0" algn="just">
              <a:buNone/>
            </a:pPr>
            <a:r>
              <a:rPr lang="en-US" sz="3700" b="1" dirty="0">
                <a:latin typeface="Calibri" panose="020F0502020204030204" pitchFamily="34" charset="0"/>
                <a:cs typeface="Calibri" panose="020F0502020204030204" pitchFamily="34" charset="0"/>
              </a:rPr>
              <a:t>Exercise (5 minutes): Sum of Digits in Integer</a:t>
            </a:r>
          </a:p>
          <a:p>
            <a:pPr marL="0" indent="0" algn="just">
              <a:buNone/>
            </a:pPr>
            <a:endParaRPr lang="en-US" sz="3700" b="1" dirty="0">
              <a:latin typeface="Calibri" panose="020F0502020204030204" pitchFamily="34" charset="0"/>
              <a:cs typeface="Calibri" panose="020F0502020204030204" pitchFamily="34" charset="0"/>
            </a:endParaRPr>
          </a:p>
          <a:p>
            <a:pPr marL="742950" indent="-742950" algn="just">
              <a:buAutoNum type="arabicPeriod"/>
            </a:pPr>
            <a:r>
              <a:rPr lang="en-US" sz="3700" dirty="0">
                <a:latin typeface="Calibri" panose="020F0502020204030204" pitchFamily="34" charset="0"/>
                <a:cs typeface="Calibri" panose="020F0502020204030204" pitchFamily="34" charset="0"/>
              </a:rPr>
              <a:t>Write a function </a:t>
            </a:r>
            <a:r>
              <a:rPr lang="en-US" sz="3700" b="1" dirty="0" err="1">
                <a:latin typeface="Calibri" panose="020F0502020204030204" pitchFamily="34" charset="0"/>
                <a:cs typeface="Calibri" panose="020F0502020204030204" pitchFamily="34" charset="0"/>
              </a:rPr>
              <a:t>countDigits</a:t>
            </a:r>
            <a:r>
              <a:rPr lang="en-US" sz="3700" dirty="0">
                <a:latin typeface="Calibri" panose="020F0502020204030204" pitchFamily="34" charset="0"/>
                <a:cs typeface="Calibri" panose="020F0502020204030204" pitchFamily="34" charset="0"/>
              </a:rPr>
              <a:t> that counts the digits of a number using recursion. For example, </a:t>
            </a:r>
            <a:r>
              <a:rPr lang="en-US" sz="3700" dirty="0" err="1">
                <a:latin typeface="Calibri" panose="020F0502020204030204" pitchFamily="34" charset="0"/>
                <a:cs typeface="Calibri" panose="020F0502020204030204" pitchFamily="34" charset="0"/>
              </a:rPr>
              <a:t>countDigits</a:t>
            </a:r>
            <a:r>
              <a:rPr lang="en-US" sz="3700" dirty="0">
                <a:latin typeface="Calibri" panose="020F0502020204030204" pitchFamily="34" charset="0"/>
                <a:cs typeface="Calibri" panose="020F0502020204030204" pitchFamily="34" charset="0"/>
              </a:rPr>
              <a:t>(7563) should return 4.</a:t>
            </a:r>
          </a:p>
          <a:p>
            <a:pPr marL="742950" indent="-742950" algn="just">
              <a:buAutoNum type="arabicPeriod"/>
            </a:pPr>
            <a:endParaRPr lang="en-US" sz="3700" dirty="0">
              <a:latin typeface="Calibri" panose="020F0502020204030204" pitchFamily="34" charset="0"/>
              <a:cs typeface="Calibri" panose="020F0502020204030204" pitchFamily="34" charset="0"/>
            </a:endParaRPr>
          </a:p>
          <a:p>
            <a:pPr marL="742950" indent="-742950" algn="just">
              <a:buAutoNum type="arabicPeriod"/>
            </a:pPr>
            <a:r>
              <a:rPr lang="en-US" sz="3700" dirty="0">
                <a:latin typeface="Calibri" panose="020F0502020204030204" pitchFamily="34" charset="0"/>
                <a:cs typeface="Calibri" panose="020F0502020204030204" pitchFamily="34" charset="0"/>
              </a:rPr>
              <a:t>Draw the recursive call tree for an initial call: </a:t>
            </a:r>
            <a:r>
              <a:rPr lang="en-US" sz="3700" dirty="0" err="1">
                <a:latin typeface="Calibri" panose="020F0502020204030204" pitchFamily="34" charset="0"/>
                <a:cs typeface="Calibri" panose="020F0502020204030204" pitchFamily="34" charset="0"/>
              </a:rPr>
              <a:t>countDigits</a:t>
            </a:r>
            <a:r>
              <a:rPr lang="en-US" sz="3700" dirty="0">
                <a:latin typeface="Calibri" panose="020F0502020204030204" pitchFamily="34" charset="0"/>
                <a:cs typeface="Calibri" panose="020F0502020204030204" pitchFamily="34" charset="0"/>
              </a:rPr>
              <a:t>(568)</a:t>
            </a:r>
          </a:p>
        </p:txBody>
      </p:sp>
    </p:spTree>
    <p:extLst>
      <p:ext uri="{BB962C8B-B14F-4D97-AF65-F5344CB8AC3E}">
        <p14:creationId xmlns:p14="http://schemas.microsoft.com/office/powerpoint/2010/main" val="330964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3352</TotalTime>
  <Words>967</Words>
  <Application>Microsoft Macintosh PowerPoint</Application>
  <PresentationFormat>Widescreen</PresentationFormat>
  <Paragraphs>90</Paragraphs>
  <Slides>11</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Fasina, Opeyemi</dc:creator>
  <cp:lastModifiedBy>Yemi Fasina</cp:lastModifiedBy>
  <cp:revision>1379</cp:revision>
  <dcterms:created xsi:type="dcterms:W3CDTF">2024-05-28T02:53:24Z</dcterms:created>
  <dcterms:modified xsi:type="dcterms:W3CDTF">2025-05-28T01:13:51Z</dcterms:modified>
</cp:coreProperties>
</file>