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0" r:id="rId4"/>
    <p:sldId id="257" r:id="rId5"/>
    <p:sldId id="259"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4C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A33A07-019E-4A09-84C1-26EC268C4943}" type="doc">
      <dgm:prSet loTypeId="urn:microsoft.com/office/officeart/2005/8/layout/vList6" loCatId="process" qsTypeId="urn:microsoft.com/office/officeart/2005/8/quickstyle/3d2" qsCatId="3D" csTypeId="urn:microsoft.com/office/officeart/2005/8/colors/colorful1" csCatId="colorful" phldr="1"/>
      <dgm:spPr/>
      <dgm:t>
        <a:bodyPr/>
        <a:lstStyle/>
        <a:p>
          <a:endParaRPr lang="en-IN"/>
        </a:p>
      </dgm:t>
    </dgm:pt>
    <dgm:pt modelId="{50848D8D-CD8B-48C3-AB1B-3BAAC4BB8FFC}">
      <dgm:prSet phldrT="[Text]" custT="1"/>
      <dgm:spPr/>
      <dgm:t>
        <a:bodyPr/>
        <a:lstStyle/>
        <a:p>
          <a:pPr>
            <a:buFont typeface="Symbol" panose="05050102010706020507" pitchFamily="18" charset="2"/>
            <a:buChar char=""/>
          </a:pPr>
          <a:r>
            <a:rPr lang="en-IN" sz="2000" dirty="0" err="1"/>
            <a:t>df_cust_ret.shape</a:t>
          </a:r>
          <a:endParaRPr lang="en-IN" sz="2000" dirty="0"/>
        </a:p>
      </dgm:t>
    </dgm:pt>
    <dgm:pt modelId="{8CB34E2A-123C-4D76-88FD-A5EA2BCD61B6}" type="parTrans" cxnId="{501679D0-D0D7-4E6A-8873-73CBA9F226F3}">
      <dgm:prSet/>
      <dgm:spPr/>
      <dgm:t>
        <a:bodyPr/>
        <a:lstStyle/>
        <a:p>
          <a:endParaRPr lang="en-IN"/>
        </a:p>
      </dgm:t>
    </dgm:pt>
    <dgm:pt modelId="{89F1AE03-D118-4CE1-A57D-966D4CE20BE0}" type="sibTrans" cxnId="{501679D0-D0D7-4E6A-8873-73CBA9F226F3}">
      <dgm:prSet/>
      <dgm:spPr/>
      <dgm:t>
        <a:bodyPr/>
        <a:lstStyle/>
        <a:p>
          <a:endParaRPr lang="en-IN"/>
        </a:p>
      </dgm:t>
    </dgm:pt>
    <dgm:pt modelId="{BEC21492-1CA2-4B5A-81C6-2CD20E94DC9F}">
      <dgm:prSet phldrT="[Text]" custT="1"/>
      <dgm:spPr/>
      <dgm:t>
        <a:bodyPr/>
        <a:lstStyle/>
        <a:p>
          <a:r>
            <a:rPr lang="en-IN" sz="2000" dirty="0"/>
            <a:t>The size of the dataset is 269Rows * 71Columns</a:t>
          </a:r>
        </a:p>
      </dgm:t>
    </dgm:pt>
    <dgm:pt modelId="{274056F5-EA7A-42E7-BA5D-30E049F4C0AE}" type="parTrans" cxnId="{A4727202-6044-4A05-8783-BA4E2EC91D06}">
      <dgm:prSet/>
      <dgm:spPr/>
      <dgm:t>
        <a:bodyPr/>
        <a:lstStyle/>
        <a:p>
          <a:endParaRPr lang="en-IN"/>
        </a:p>
      </dgm:t>
    </dgm:pt>
    <dgm:pt modelId="{0770D2EB-6F46-47AE-9EC0-75BF1E6E534C}" type="sibTrans" cxnId="{A4727202-6044-4A05-8783-BA4E2EC91D06}">
      <dgm:prSet/>
      <dgm:spPr/>
      <dgm:t>
        <a:bodyPr/>
        <a:lstStyle/>
        <a:p>
          <a:endParaRPr lang="en-IN"/>
        </a:p>
      </dgm:t>
    </dgm:pt>
    <dgm:pt modelId="{27C3A852-D3CC-4A2E-B863-0858CDA32F6E}">
      <dgm:prSet phldrT="[Text]" custT="1"/>
      <dgm:spPr/>
      <dgm:t>
        <a:bodyPr/>
        <a:lstStyle/>
        <a:p>
          <a:pPr>
            <a:buFont typeface="Symbol" panose="05050102010706020507" pitchFamily="18" charset="2"/>
            <a:buChar char=""/>
          </a:pPr>
          <a:r>
            <a:rPr lang="en-IN" sz="2000" dirty="0" err="1"/>
            <a:t>df_cust_ret.dtypes</a:t>
          </a:r>
          <a:endParaRPr lang="en-IN" sz="2000" dirty="0"/>
        </a:p>
      </dgm:t>
    </dgm:pt>
    <dgm:pt modelId="{5C88D2A8-2201-4A31-8F43-94B691049379}" type="parTrans" cxnId="{3FEF751D-613D-4B59-84D1-B7F6A3542645}">
      <dgm:prSet/>
      <dgm:spPr/>
      <dgm:t>
        <a:bodyPr/>
        <a:lstStyle/>
        <a:p>
          <a:endParaRPr lang="en-IN"/>
        </a:p>
      </dgm:t>
    </dgm:pt>
    <dgm:pt modelId="{AEB88F1F-CBE5-477B-BCB0-3191961C22A6}" type="sibTrans" cxnId="{3FEF751D-613D-4B59-84D1-B7F6A3542645}">
      <dgm:prSet/>
      <dgm:spPr/>
      <dgm:t>
        <a:bodyPr/>
        <a:lstStyle/>
        <a:p>
          <a:endParaRPr lang="en-IN"/>
        </a:p>
      </dgm:t>
    </dgm:pt>
    <dgm:pt modelId="{0D32EB3C-A667-4765-A96A-29824028C7F7}">
      <dgm:prSet phldrT="[Text]" custT="1"/>
      <dgm:spPr/>
      <dgm:t>
        <a:bodyPr/>
        <a:lstStyle/>
        <a:p>
          <a:r>
            <a:rPr lang="en-IN" sz="2000" dirty="0"/>
            <a:t>: Except for Pin Code column which is continuous types, all other have categorical data</a:t>
          </a:r>
        </a:p>
      </dgm:t>
    </dgm:pt>
    <dgm:pt modelId="{0A72C791-9C1C-4EBA-B029-457E562F4F29}" type="parTrans" cxnId="{E67C63FF-8D9F-41A5-AE03-57172136CFF2}">
      <dgm:prSet/>
      <dgm:spPr/>
      <dgm:t>
        <a:bodyPr/>
        <a:lstStyle/>
        <a:p>
          <a:endParaRPr lang="en-IN"/>
        </a:p>
      </dgm:t>
    </dgm:pt>
    <dgm:pt modelId="{5283B3B1-C6C2-4E39-B1A9-7AA37899DC6E}" type="sibTrans" cxnId="{E67C63FF-8D9F-41A5-AE03-57172136CFF2}">
      <dgm:prSet/>
      <dgm:spPr/>
      <dgm:t>
        <a:bodyPr/>
        <a:lstStyle/>
        <a:p>
          <a:endParaRPr lang="en-IN"/>
        </a:p>
      </dgm:t>
    </dgm:pt>
    <dgm:pt modelId="{AF68D735-619F-4731-8DBE-08F7FA8F9F58}">
      <dgm:prSet phldrT="[Text]" custT="1"/>
      <dgm:spPr/>
      <dgm:t>
        <a:bodyPr/>
        <a:lstStyle/>
        <a:p>
          <a:pPr>
            <a:buFont typeface="Symbol" panose="05050102010706020507" pitchFamily="18" charset="2"/>
            <a:buChar char=""/>
          </a:pPr>
          <a:r>
            <a:rPr lang="en-IN" sz="2000" dirty="0" err="1"/>
            <a:t>df_cust_ret.isnull</a:t>
          </a:r>
          <a:r>
            <a:rPr lang="en-IN" sz="2000" dirty="0"/>
            <a:t>().sum()</a:t>
          </a:r>
        </a:p>
      </dgm:t>
    </dgm:pt>
    <dgm:pt modelId="{CAEBBEF4-C8B9-4E66-87F2-A07B674BD0F2}" type="parTrans" cxnId="{22A07FB5-A8E8-4ED6-BCBA-F1A27896E228}">
      <dgm:prSet/>
      <dgm:spPr/>
      <dgm:t>
        <a:bodyPr/>
        <a:lstStyle/>
        <a:p>
          <a:endParaRPr lang="en-IN"/>
        </a:p>
      </dgm:t>
    </dgm:pt>
    <dgm:pt modelId="{D5755C32-A549-40AF-B1E6-B08D21E0A3DB}" type="sibTrans" cxnId="{22A07FB5-A8E8-4ED6-BCBA-F1A27896E228}">
      <dgm:prSet/>
      <dgm:spPr/>
      <dgm:t>
        <a:bodyPr/>
        <a:lstStyle/>
        <a:p>
          <a:endParaRPr lang="en-IN"/>
        </a:p>
      </dgm:t>
    </dgm:pt>
    <dgm:pt modelId="{6F009EA7-18BC-4C5E-A74B-673C821537B3}">
      <dgm:prSet phldrT="[Text]" custT="1"/>
      <dgm:spPr/>
      <dgm:t>
        <a:bodyPr/>
        <a:lstStyle/>
        <a:p>
          <a:r>
            <a:rPr lang="en-IN" sz="2000" dirty="0"/>
            <a:t>Saw no missing data was present in columns</a:t>
          </a:r>
        </a:p>
      </dgm:t>
    </dgm:pt>
    <dgm:pt modelId="{287C5B49-F3A8-473B-B0B1-177555DCA74E}" type="parTrans" cxnId="{B2035F4A-69A5-4701-915A-F836A5535E4B}">
      <dgm:prSet/>
      <dgm:spPr/>
      <dgm:t>
        <a:bodyPr/>
        <a:lstStyle/>
        <a:p>
          <a:endParaRPr lang="en-IN"/>
        </a:p>
      </dgm:t>
    </dgm:pt>
    <dgm:pt modelId="{03E3993F-1BA9-4948-BB4E-E78B160CC15C}" type="sibTrans" cxnId="{B2035F4A-69A5-4701-915A-F836A5535E4B}">
      <dgm:prSet/>
      <dgm:spPr/>
      <dgm:t>
        <a:bodyPr/>
        <a:lstStyle/>
        <a:p>
          <a:endParaRPr lang="en-IN"/>
        </a:p>
      </dgm:t>
    </dgm:pt>
    <dgm:pt modelId="{51DB2968-83F4-48B6-BC5B-2B4615D25C08}">
      <dgm:prSet phldrT="[Text]" custT="1"/>
      <dgm:spPr/>
      <dgm:t>
        <a:bodyPr/>
        <a:lstStyle/>
        <a:p>
          <a:pPr>
            <a:buFont typeface="Symbol" panose="05050102010706020507" pitchFamily="18" charset="2"/>
            <a:buChar char=""/>
          </a:pPr>
          <a:r>
            <a:rPr lang="en-IN" sz="2000" dirty="0"/>
            <a:t>for </a:t>
          </a:r>
          <a:r>
            <a:rPr lang="en-IN" sz="2000" dirty="0" err="1"/>
            <a:t>i</a:t>
          </a:r>
          <a:r>
            <a:rPr lang="en-IN" sz="2000" dirty="0"/>
            <a:t> in </a:t>
          </a:r>
          <a:r>
            <a:rPr lang="en-IN" sz="2000" dirty="0" err="1"/>
            <a:t>df_cust_ret.columns</a:t>
          </a:r>
          <a:r>
            <a:rPr lang="en-IN" sz="2000" dirty="0"/>
            <a:t> :print(</a:t>
          </a:r>
          <a:r>
            <a:rPr lang="en-IN" sz="2000" dirty="0" err="1"/>
            <a:t>df_cust_ret</a:t>
          </a:r>
          <a:r>
            <a:rPr lang="en-IN" sz="2000" dirty="0"/>
            <a:t>[</a:t>
          </a:r>
          <a:r>
            <a:rPr lang="en-IN" sz="2000" dirty="0" err="1"/>
            <a:t>i</a:t>
          </a:r>
          <a:r>
            <a:rPr lang="en-IN" sz="2000" dirty="0"/>
            <a:t>].</a:t>
          </a:r>
          <a:r>
            <a:rPr lang="en-IN" sz="2000" dirty="0" err="1"/>
            <a:t>value_counts</a:t>
          </a:r>
          <a:r>
            <a:rPr lang="en-IN" sz="2000" dirty="0"/>
            <a:t>())</a:t>
          </a:r>
        </a:p>
      </dgm:t>
    </dgm:pt>
    <dgm:pt modelId="{B45C0EC2-C8C3-49C5-85FA-950B29DB3F9C}" type="parTrans" cxnId="{625B74AE-8C8F-4E42-A1ED-83AD272FEEE9}">
      <dgm:prSet/>
      <dgm:spPr/>
      <dgm:t>
        <a:bodyPr/>
        <a:lstStyle/>
        <a:p>
          <a:endParaRPr lang="en-IN"/>
        </a:p>
      </dgm:t>
    </dgm:pt>
    <dgm:pt modelId="{6F232A05-6909-4C13-A9B2-B2E8FE3B0CF5}" type="sibTrans" cxnId="{625B74AE-8C8F-4E42-A1ED-83AD272FEEE9}">
      <dgm:prSet/>
      <dgm:spPr/>
      <dgm:t>
        <a:bodyPr/>
        <a:lstStyle/>
        <a:p>
          <a:endParaRPr lang="en-IN"/>
        </a:p>
      </dgm:t>
    </dgm:pt>
    <dgm:pt modelId="{24128368-7C32-4C2A-84C8-3BD16A9CDE62}">
      <dgm:prSet custT="1"/>
      <dgm:spPr/>
      <dgm:t>
        <a:bodyPr/>
        <a:lstStyle/>
        <a:p>
          <a:r>
            <a:rPr lang="en-IN" sz="2000"/>
            <a:t>Used for checking the value counts of unique elements of each columns</a:t>
          </a:r>
        </a:p>
      </dgm:t>
    </dgm:pt>
    <dgm:pt modelId="{5EA037EB-3E5A-47DA-8D6B-B698826D5730}" type="parTrans" cxnId="{01BCB1BE-DC2C-431F-9CF0-BBD86EB880DC}">
      <dgm:prSet/>
      <dgm:spPr/>
      <dgm:t>
        <a:bodyPr/>
        <a:lstStyle/>
        <a:p>
          <a:endParaRPr lang="en-IN"/>
        </a:p>
      </dgm:t>
    </dgm:pt>
    <dgm:pt modelId="{CF9BE47A-66A1-401A-936F-80128088CC06}" type="sibTrans" cxnId="{01BCB1BE-DC2C-431F-9CF0-BBD86EB880DC}">
      <dgm:prSet/>
      <dgm:spPr/>
      <dgm:t>
        <a:bodyPr/>
        <a:lstStyle/>
        <a:p>
          <a:endParaRPr lang="en-IN"/>
        </a:p>
      </dgm:t>
    </dgm:pt>
    <dgm:pt modelId="{C56D631A-9C44-43EA-9E97-F8E3EC026E2B}" type="pres">
      <dgm:prSet presAssocID="{D0A33A07-019E-4A09-84C1-26EC268C4943}" presName="Name0" presStyleCnt="0">
        <dgm:presLayoutVars>
          <dgm:dir/>
          <dgm:animLvl val="lvl"/>
          <dgm:resizeHandles/>
        </dgm:presLayoutVars>
      </dgm:prSet>
      <dgm:spPr/>
    </dgm:pt>
    <dgm:pt modelId="{09D6D7C0-78F3-44D1-B21E-B4892B0E545A}" type="pres">
      <dgm:prSet presAssocID="{50848D8D-CD8B-48C3-AB1B-3BAAC4BB8FFC}" presName="linNode" presStyleCnt="0"/>
      <dgm:spPr/>
    </dgm:pt>
    <dgm:pt modelId="{8440C1A2-B55B-4A31-B4ED-AFF0D6C81E20}" type="pres">
      <dgm:prSet presAssocID="{50848D8D-CD8B-48C3-AB1B-3BAAC4BB8FFC}" presName="parentShp" presStyleLbl="node1" presStyleIdx="0" presStyleCnt="4" custLinFactNeighborX="195" custLinFactNeighborY="-9076">
        <dgm:presLayoutVars>
          <dgm:bulletEnabled val="1"/>
        </dgm:presLayoutVars>
      </dgm:prSet>
      <dgm:spPr/>
    </dgm:pt>
    <dgm:pt modelId="{192BBEA6-451D-40BF-96A8-42BB953375E6}" type="pres">
      <dgm:prSet presAssocID="{50848D8D-CD8B-48C3-AB1B-3BAAC4BB8FFC}" presName="childShp" presStyleLbl="bgAccFollowNode1" presStyleIdx="0" presStyleCnt="4">
        <dgm:presLayoutVars>
          <dgm:bulletEnabled val="1"/>
        </dgm:presLayoutVars>
      </dgm:prSet>
      <dgm:spPr/>
    </dgm:pt>
    <dgm:pt modelId="{4F3BC8EC-95A0-4ACB-A4C3-2FDAB7587EC8}" type="pres">
      <dgm:prSet presAssocID="{89F1AE03-D118-4CE1-A57D-966D4CE20BE0}" presName="spacing" presStyleCnt="0"/>
      <dgm:spPr/>
    </dgm:pt>
    <dgm:pt modelId="{BC6EA1A9-E8A9-421C-854C-83269001F4A1}" type="pres">
      <dgm:prSet presAssocID="{27C3A852-D3CC-4A2E-B863-0858CDA32F6E}" presName="linNode" presStyleCnt="0"/>
      <dgm:spPr/>
    </dgm:pt>
    <dgm:pt modelId="{3A255332-1EF5-4511-B7C3-22109C7B86A6}" type="pres">
      <dgm:prSet presAssocID="{27C3A852-D3CC-4A2E-B863-0858CDA32F6E}" presName="parentShp" presStyleLbl="node1" presStyleIdx="1" presStyleCnt="4">
        <dgm:presLayoutVars>
          <dgm:bulletEnabled val="1"/>
        </dgm:presLayoutVars>
      </dgm:prSet>
      <dgm:spPr/>
    </dgm:pt>
    <dgm:pt modelId="{662DF0CD-9C17-4FB6-8E9A-3FB925668E61}" type="pres">
      <dgm:prSet presAssocID="{27C3A852-D3CC-4A2E-B863-0858CDA32F6E}" presName="childShp" presStyleLbl="bgAccFollowNode1" presStyleIdx="1" presStyleCnt="4">
        <dgm:presLayoutVars>
          <dgm:bulletEnabled val="1"/>
        </dgm:presLayoutVars>
      </dgm:prSet>
      <dgm:spPr/>
    </dgm:pt>
    <dgm:pt modelId="{FA1B614D-CDF9-4E58-9223-9BF5F3DD8468}" type="pres">
      <dgm:prSet presAssocID="{AEB88F1F-CBE5-477B-BCB0-3191961C22A6}" presName="spacing" presStyleCnt="0"/>
      <dgm:spPr/>
    </dgm:pt>
    <dgm:pt modelId="{8ACE1BD5-7B43-4AF1-B761-EB9BD9CEA77E}" type="pres">
      <dgm:prSet presAssocID="{AF68D735-619F-4731-8DBE-08F7FA8F9F58}" presName="linNode" presStyleCnt="0"/>
      <dgm:spPr/>
    </dgm:pt>
    <dgm:pt modelId="{6BE22647-4250-419F-95D8-EC37D0A80A23}" type="pres">
      <dgm:prSet presAssocID="{AF68D735-619F-4731-8DBE-08F7FA8F9F58}" presName="parentShp" presStyleLbl="node1" presStyleIdx="2" presStyleCnt="4">
        <dgm:presLayoutVars>
          <dgm:bulletEnabled val="1"/>
        </dgm:presLayoutVars>
      </dgm:prSet>
      <dgm:spPr/>
    </dgm:pt>
    <dgm:pt modelId="{534288AC-B2A7-4179-AF5C-6E87E2BD68F6}" type="pres">
      <dgm:prSet presAssocID="{AF68D735-619F-4731-8DBE-08F7FA8F9F58}" presName="childShp" presStyleLbl="bgAccFollowNode1" presStyleIdx="2" presStyleCnt="4">
        <dgm:presLayoutVars>
          <dgm:bulletEnabled val="1"/>
        </dgm:presLayoutVars>
      </dgm:prSet>
      <dgm:spPr/>
    </dgm:pt>
    <dgm:pt modelId="{1E8CDDAB-1F29-4B3B-B01A-182E8FCE2D08}" type="pres">
      <dgm:prSet presAssocID="{D5755C32-A549-40AF-B1E6-B08D21E0A3DB}" presName="spacing" presStyleCnt="0"/>
      <dgm:spPr/>
    </dgm:pt>
    <dgm:pt modelId="{FD503CE9-62D4-435D-9B17-C6D0D54AF6FE}" type="pres">
      <dgm:prSet presAssocID="{51DB2968-83F4-48B6-BC5B-2B4615D25C08}" presName="linNode" presStyleCnt="0"/>
      <dgm:spPr/>
    </dgm:pt>
    <dgm:pt modelId="{C872CDA9-D3B8-43A5-A3D1-FCA03C42D2D8}" type="pres">
      <dgm:prSet presAssocID="{51DB2968-83F4-48B6-BC5B-2B4615D25C08}" presName="parentShp" presStyleLbl="node1" presStyleIdx="3" presStyleCnt="4">
        <dgm:presLayoutVars>
          <dgm:bulletEnabled val="1"/>
        </dgm:presLayoutVars>
      </dgm:prSet>
      <dgm:spPr/>
    </dgm:pt>
    <dgm:pt modelId="{DB1D3339-6E05-42C9-B11B-0C55C90109E7}" type="pres">
      <dgm:prSet presAssocID="{51DB2968-83F4-48B6-BC5B-2B4615D25C08}" presName="childShp" presStyleLbl="bgAccFollowNode1" presStyleIdx="3" presStyleCnt="4">
        <dgm:presLayoutVars>
          <dgm:bulletEnabled val="1"/>
        </dgm:presLayoutVars>
      </dgm:prSet>
      <dgm:spPr/>
    </dgm:pt>
  </dgm:ptLst>
  <dgm:cxnLst>
    <dgm:cxn modelId="{A4727202-6044-4A05-8783-BA4E2EC91D06}" srcId="{50848D8D-CD8B-48C3-AB1B-3BAAC4BB8FFC}" destId="{BEC21492-1CA2-4B5A-81C6-2CD20E94DC9F}" srcOrd="0" destOrd="0" parTransId="{274056F5-EA7A-42E7-BA5D-30E049F4C0AE}" sibTransId="{0770D2EB-6F46-47AE-9EC0-75BF1E6E534C}"/>
    <dgm:cxn modelId="{730A3B17-D1B0-44D2-83D8-4A917A9AC207}" type="presOf" srcId="{D0A33A07-019E-4A09-84C1-26EC268C4943}" destId="{C56D631A-9C44-43EA-9E97-F8E3EC026E2B}" srcOrd="0" destOrd="0" presId="urn:microsoft.com/office/officeart/2005/8/layout/vList6"/>
    <dgm:cxn modelId="{46CCA21C-A6AB-4A74-AD71-7189882ABD80}" type="presOf" srcId="{24128368-7C32-4C2A-84C8-3BD16A9CDE62}" destId="{DB1D3339-6E05-42C9-B11B-0C55C90109E7}" srcOrd="0" destOrd="0" presId="urn:microsoft.com/office/officeart/2005/8/layout/vList6"/>
    <dgm:cxn modelId="{3FEF751D-613D-4B59-84D1-B7F6A3542645}" srcId="{D0A33A07-019E-4A09-84C1-26EC268C4943}" destId="{27C3A852-D3CC-4A2E-B863-0858CDA32F6E}" srcOrd="1" destOrd="0" parTransId="{5C88D2A8-2201-4A31-8F43-94B691049379}" sibTransId="{AEB88F1F-CBE5-477B-BCB0-3191961C22A6}"/>
    <dgm:cxn modelId="{B2035F4A-69A5-4701-915A-F836A5535E4B}" srcId="{AF68D735-619F-4731-8DBE-08F7FA8F9F58}" destId="{6F009EA7-18BC-4C5E-A74B-673C821537B3}" srcOrd="0" destOrd="0" parTransId="{287C5B49-F3A8-473B-B0B1-177555DCA74E}" sibTransId="{03E3993F-1BA9-4948-BB4E-E78B160CC15C}"/>
    <dgm:cxn modelId="{AA933D7D-E77D-48D8-A531-4FCF0139AB7E}" type="presOf" srcId="{AF68D735-619F-4731-8DBE-08F7FA8F9F58}" destId="{6BE22647-4250-419F-95D8-EC37D0A80A23}" srcOrd="0" destOrd="0" presId="urn:microsoft.com/office/officeart/2005/8/layout/vList6"/>
    <dgm:cxn modelId="{9A565384-0367-400B-817E-03126D9CD4EC}" type="presOf" srcId="{27C3A852-D3CC-4A2E-B863-0858CDA32F6E}" destId="{3A255332-1EF5-4511-B7C3-22109C7B86A6}" srcOrd="0" destOrd="0" presId="urn:microsoft.com/office/officeart/2005/8/layout/vList6"/>
    <dgm:cxn modelId="{2115A38F-E8A1-426F-B559-86604618003D}" type="presOf" srcId="{51DB2968-83F4-48B6-BC5B-2B4615D25C08}" destId="{C872CDA9-D3B8-43A5-A3D1-FCA03C42D2D8}" srcOrd="0" destOrd="0" presId="urn:microsoft.com/office/officeart/2005/8/layout/vList6"/>
    <dgm:cxn modelId="{9D2673AE-BA5E-4D69-93DF-F6F23F2E814F}" type="presOf" srcId="{50848D8D-CD8B-48C3-AB1B-3BAAC4BB8FFC}" destId="{8440C1A2-B55B-4A31-B4ED-AFF0D6C81E20}" srcOrd="0" destOrd="0" presId="urn:microsoft.com/office/officeart/2005/8/layout/vList6"/>
    <dgm:cxn modelId="{625B74AE-8C8F-4E42-A1ED-83AD272FEEE9}" srcId="{D0A33A07-019E-4A09-84C1-26EC268C4943}" destId="{51DB2968-83F4-48B6-BC5B-2B4615D25C08}" srcOrd="3" destOrd="0" parTransId="{B45C0EC2-C8C3-49C5-85FA-950B29DB3F9C}" sibTransId="{6F232A05-6909-4C13-A9B2-B2E8FE3B0CF5}"/>
    <dgm:cxn modelId="{88816BB0-8B29-45B8-A8C3-5C828E4A6ACB}" type="presOf" srcId="{0D32EB3C-A667-4765-A96A-29824028C7F7}" destId="{662DF0CD-9C17-4FB6-8E9A-3FB925668E61}" srcOrd="0" destOrd="0" presId="urn:microsoft.com/office/officeart/2005/8/layout/vList6"/>
    <dgm:cxn modelId="{22A07FB5-A8E8-4ED6-BCBA-F1A27896E228}" srcId="{D0A33A07-019E-4A09-84C1-26EC268C4943}" destId="{AF68D735-619F-4731-8DBE-08F7FA8F9F58}" srcOrd="2" destOrd="0" parTransId="{CAEBBEF4-C8B9-4E66-87F2-A07B674BD0F2}" sibTransId="{D5755C32-A549-40AF-B1E6-B08D21E0A3DB}"/>
    <dgm:cxn modelId="{01BCB1BE-DC2C-431F-9CF0-BBD86EB880DC}" srcId="{51DB2968-83F4-48B6-BC5B-2B4615D25C08}" destId="{24128368-7C32-4C2A-84C8-3BD16A9CDE62}" srcOrd="0" destOrd="0" parTransId="{5EA037EB-3E5A-47DA-8D6B-B698826D5730}" sibTransId="{CF9BE47A-66A1-401A-936F-80128088CC06}"/>
    <dgm:cxn modelId="{702EA5CB-D06F-4B49-A43D-81CCCAB38E97}" type="presOf" srcId="{6F009EA7-18BC-4C5E-A74B-673C821537B3}" destId="{534288AC-B2A7-4179-AF5C-6E87E2BD68F6}" srcOrd="0" destOrd="0" presId="urn:microsoft.com/office/officeart/2005/8/layout/vList6"/>
    <dgm:cxn modelId="{501679D0-D0D7-4E6A-8873-73CBA9F226F3}" srcId="{D0A33A07-019E-4A09-84C1-26EC268C4943}" destId="{50848D8D-CD8B-48C3-AB1B-3BAAC4BB8FFC}" srcOrd="0" destOrd="0" parTransId="{8CB34E2A-123C-4D76-88FD-A5EA2BCD61B6}" sibTransId="{89F1AE03-D118-4CE1-A57D-966D4CE20BE0}"/>
    <dgm:cxn modelId="{340B04EF-F773-4444-90E3-D3D3AC9647B6}" type="presOf" srcId="{BEC21492-1CA2-4B5A-81C6-2CD20E94DC9F}" destId="{192BBEA6-451D-40BF-96A8-42BB953375E6}" srcOrd="0" destOrd="0" presId="urn:microsoft.com/office/officeart/2005/8/layout/vList6"/>
    <dgm:cxn modelId="{E67C63FF-8D9F-41A5-AE03-57172136CFF2}" srcId="{27C3A852-D3CC-4A2E-B863-0858CDA32F6E}" destId="{0D32EB3C-A667-4765-A96A-29824028C7F7}" srcOrd="0" destOrd="0" parTransId="{0A72C791-9C1C-4EBA-B029-457E562F4F29}" sibTransId="{5283B3B1-C6C2-4E39-B1A9-7AA37899DC6E}"/>
    <dgm:cxn modelId="{96D83EDB-FB9E-45C0-BF2C-7549C8824E0E}" type="presParOf" srcId="{C56D631A-9C44-43EA-9E97-F8E3EC026E2B}" destId="{09D6D7C0-78F3-44D1-B21E-B4892B0E545A}" srcOrd="0" destOrd="0" presId="urn:microsoft.com/office/officeart/2005/8/layout/vList6"/>
    <dgm:cxn modelId="{01762C1B-644A-4482-85A1-2DDE51DAC832}" type="presParOf" srcId="{09D6D7C0-78F3-44D1-B21E-B4892B0E545A}" destId="{8440C1A2-B55B-4A31-B4ED-AFF0D6C81E20}" srcOrd="0" destOrd="0" presId="urn:microsoft.com/office/officeart/2005/8/layout/vList6"/>
    <dgm:cxn modelId="{EC12B707-D108-4E50-82E8-2B6F5D8DC9B1}" type="presParOf" srcId="{09D6D7C0-78F3-44D1-B21E-B4892B0E545A}" destId="{192BBEA6-451D-40BF-96A8-42BB953375E6}" srcOrd="1" destOrd="0" presId="urn:microsoft.com/office/officeart/2005/8/layout/vList6"/>
    <dgm:cxn modelId="{7492DD48-A35F-4E79-8F73-FD7DB4D5B704}" type="presParOf" srcId="{C56D631A-9C44-43EA-9E97-F8E3EC026E2B}" destId="{4F3BC8EC-95A0-4ACB-A4C3-2FDAB7587EC8}" srcOrd="1" destOrd="0" presId="urn:microsoft.com/office/officeart/2005/8/layout/vList6"/>
    <dgm:cxn modelId="{E062C3CF-AB27-4C0B-B934-085736F71B9F}" type="presParOf" srcId="{C56D631A-9C44-43EA-9E97-F8E3EC026E2B}" destId="{BC6EA1A9-E8A9-421C-854C-83269001F4A1}" srcOrd="2" destOrd="0" presId="urn:microsoft.com/office/officeart/2005/8/layout/vList6"/>
    <dgm:cxn modelId="{3A414067-20DE-49CE-BA4C-9612E151408F}" type="presParOf" srcId="{BC6EA1A9-E8A9-421C-854C-83269001F4A1}" destId="{3A255332-1EF5-4511-B7C3-22109C7B86A6}" srcOrd="0" destOrd="0" presId="urn:microsoft.com/office/officeart/2005/8/layout/vList6"/>
    <dgm:cxn modelId="{E703B44B-97AC-4222-B345-E5FEE0B2D1E9}" type="presParOf" srcId="{BC6EA1A9-E8A9-421C-854C-83269001F4A1}" destId="{662DF0CD-9C17-4FB6-8E9A-3FB925668E61}" srcOrd="1" destOrd="0" presId="urn:microsoft.com/office/officeart/2005/8/layout/vList6"/>
    <dgm:cxn modelId="{CF6EE5C5-06B5-48BA-AA9E-90FA4F647FB4}" type="presParOf" srcId="{C56D631A-9C44-43EA-9E97-F8E3EC026E2B}" destId="{FA1B614D-CDF9-4E58-9223-9BF5F3DD8468}" srcOrd="3" destOrd="0" presId="urn:microsoft.com/office/officeart/2005/8/layout/vList6"/>
    <dgm:cxn modelId="{242C9A85-A997-48E1-8AF0-79578249ED48}" type="presParOf" srcId="{C56D631A-9C44-43EA-9E97-F8E3EC026E2B}" destId="{8ACE1BD5-7B43-4AF1-B761-EB9BD9CEA77E}" srcOrd="4" destOrd="0" presId="urn:microsoft.com/office/officeart/2005/8/layout/vList6"/>
    <dgm:cxn modelId="{9BAC643C-8572-4A7A-996D-DA7C84A5AF42}" type="presParOf" srcId="{8ACE1BD5-7B43-4AF1-B761-EB9BD9CEA77E}" destId="{6BE22647-4250-419F-95D8-EC37D0A80A23}" srcOrd="0" destOrd="0" presId="urn:microsoft.com/office/officeart/2005/8/layout/vList6"/>
    <dgm:cxn modelId="{94C0128E-45C4-44E6-80E1-D442A3E0720F}" type="presParOf" srcId="{8ACE1BD5-7B43-4AF1-B761-EB9BD9CEA77E}" destId="{534288AC-B2A7-4179-AF5C-6E87E2BD68F6}" srcOrd="1" destOrd="0" presId="urn:microsoft.com/office/officeart/2005/8/layout/vList6"/>
    <dgm:cxn modelId="{39425A58-EFED-41AA-BFA5-F944A965FBF0}" type="presParOf" srcId="{C56D631A-9C44-43EA-9E97-F8E3EC026E2B}" destId="{1E8CDDAB-1F29-4B3B-B01A-182E8FCE2D08}" srcOrd="5" destOrd="0" presId="urn:microsoft.com/office/officeart/2005/8/layout/vList6"/>
    <dgm:cxn modelId="{8C3C75C8-7604-40BB-A2EA-B2A4CC9267A1}" type="presParOf" srcId="{C56D631A-9C44-43EA-9E97-F8E3EC026E2B}" destId="{FD503CE9-62D4-435D-9B17-C6D0D54AF6FE}" srcOrd="6" destOrd="0" presId="urn:microsoft.com/office/officeart/2005/8/layout/vList6"/>
    <dgm:cxn modelId="{B78F93E2-1D4B-4485-AF74-A799FAE15239}" type="presParOf" srcId="{FD503CE9-62D4-435D-9B17-C6D0D54AF6FE}" destId="{C872CDA9-D3B8-43A5-A3D1-FCA03C42D2D8}" srcOrd="0" destOrd="0" presId="urn:microsoft.com/office/officeart/2005/8/layout/vList6"/>
    <dgm:cxn modelId="{9A06D461-2295-41B4-9AA8-B45A02354B08}" type="presParOf" srcId="{FD503CE9-62D4-435D-9B17-C6D0D54AF6FE}" destId="{DB1D3339-6E05-42C9-B11B-0C55C90109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885369-02B1-4816-8D06-C882D61C74AD}" type="doc">
      <dgm:prSet loTypeId="urn:microsoft.com/office/officeart/2011/layout/CircleProcess" loCatId="officeonline" qsTypeId="urn:microsoft.com/office/officeart/2005/8/quickstyle/simple2" qsCatId="simple" csTypeId="urn:microsoft.com/office/officeart/2005/8/colors/accent2_1" csCatId="accent2" phldr="1"/>
      <dgm:spPr/>
      <dgm:t>
        <a:bodyPr/>
        <a:lstStyle/>
        <a:p>
          <a:endParaRPr lang="en-IN"/>
        </a:p>
      </dgm:t>
    </dgm:pt>
    <dgm:pt modelId="{83A79A98-4735-47D1-94E8-15B665532F24}">
      <dgm:prSet phldrT="[Text]" custT="1"/>
      <dgm:spPr/>
      <dgm:t>
        <a:bodyPr/>
        <a:lstStyle/>
        <a:p>
          <a:pPr>
            <a:buFont typeface="+mj-lt"/>
            <a:buAutoNum type="arabicPeriod"/>
          </a:pPr>
          <a:r>
            <a:rPr lang="en-IN" sz="2400" b="1" i="0" dirty="0"/>
            <a:t>General Questions (1-17) </a:t>
          </a:r>
          <a:endParaRPr lang="en-IN" sz="2400" dirty="0"/>
        </a:p>
      </dgm:t>
    </dgm:pt>
    <dgm:pt modelId="{48285F45-D272-4498-8943-05456DB31D55}" type="parTrans" cxnId="{AA433DF5-A135-4861-8317-1B6E67A8A638}">
      <dgm:prSet/>
      <dgm:spPr/>
      <dgm:t>
        <a:bodyPr/>
        <a:lstStyle/>
        <a:p>
          <a:endParaRPr lang="en-IN"/>
        </a:p>
      </dgm:t>
    </dgm:pt>
    <dgm:pt modelId="{D32A7B91-C39A-4DDA-9B74-0EBE4D6272AE}" type="sibTrans" cxnId="{AA433DF5-A135-4861-8317-1B6E67A8A638}">
      <dgm:prSet/>
      <dgm:spPr/>
      <dgm:t>
        <a:bodyPr/>
        <a:lstStyle/>
        <a:p>
          <a:endParaRPr lang="en-IN"/>
        </a:p>
      </dgm:t>
    </dgm:pt>
    <dgm:pt modelId="{770725AD-451E-40C4-B55C-8F8CCBAF55B5}">
      <dgm:prSet phldrT="[Text]" custT="1"/>
      <dgm:spPr/>
      <dgm:t>
        <a:bodyPr/>
        <a:lstStyle/>
        <a:p>
          <a:pPr>
            <a:buFont typeface="+mj-lt"/>
            <a:buAutoNum type="arabicPeriod"/>
          </a:pPr>
          <a:r>
            <a:rPr lang="en-IN" sz="2400" b="1" i="0" dirty="0"/>
            <a:t>Where Ratings are involved (18-47) </a:t>
          </a:r>
          <a:endParaRPr lang="en-IN" sz="2400" dirty="0"/>
        </a:p>
      </dgm:t>
    </dgm:pt>
    <dgm:pt modelId="{55C87A16-1115-4806-95C4-691B64C2E637}" type="parTrans" cxnId="{5D5508CE-2FA7-4273-858A-FCF57898CE1F}">
      <dgm:prSet/>
      <dgm:spPr/>
      <dgm:t>
        <a:bodyPr/>
        <a:lstStyle/>
        <a:p>
          <a:endParaRPr lang="en-IN"/>
        </a:p>
      </dgm:t>
    </dgm:pt>
    <dgm:pt modelId="{29709074-328E-47C7-ABEB-BDF02B34BEC6}" type="sibTrans" cxnId="{5D5508CE-2FA7-4273-858A-FCF57898CE1F}">
      <dgm:prSet/>
      <dgm:spPr/>
      <dgm:t>
        <a:bodyPr/>
        <a:lstStyle/>
        <a:p>
          <a:endParaRPr lang="en-IN"/>
        </a:p>
      </dgm:t>
    </dgm:pt>
    <dgm:pt modelId="{1B831E8D-8942-4E1F-ADA6-09C0C877BEAC}">
      <dgm:prSet phldrT="[Text]" custT="1"/>
      <dgm:spPr/>
      <dgm:t>
        <a:bodyPr/>
        <a:lstStyle/>
        <a:p>
          <a:pPr>
            <a:buFont typeface="+mj-lt"/>
            <a:buAutoNum type="arabicPeriod"/>
          </a:pPr>
          <a:endParaRPr lang="en-IN" sz="2200" b="1" i="0" dirty="0"/>
        </a:p>
        <a:p>
          <a:pPr>
            <a:buFont typeface="+mj-lt"/>
            <a:buAutoNum type="arabicPeriod"/>
          </a:pPr>
          <a:r>
            <a:rPr lang="en-IN" sz="2200" b="1" i="0" dirty="0"/>
            <a:t>Voting of Application/Website preference (After 47)</a:t>
          </a:r>
          <a:endParaRPr lang="en-IN" sz="2200" b="1" i="1" dirty="0"/>
        </a:p>
        <a:p>
          <a:pPr>
            <a:buFont typeface="+mj-lt"/>
            <a:buAutoNum type="arabicPeriod"/>
          </a:pPr>
          <a:endParaRPr lang="en-IN" sz="1400" dirty="0"/>
        </a:p>
      </dgm:t>
    </dgm:pt>
    <dgm:pt modelId="{3AC50061-288B-4185-820C-840B67B2BF2D}" type="parTrans" cxnId="{3302F17D-5938-4770-BDC8-90BA825A16CD}">
      <dgm:prSet/>
      <dgm:spPr/>
      <dgm:t>
        <a:bodyPr/>
        <a:lstStyle/>
        <a:p>
          <a:endParaRPr lang="en-IN"/>
        </a:p>
      </dgm:t>
    </dgm:pt>
    <dgm:pt modelId="{751D0B5D-D0F1-4985-BE59-B1BE93310696}" type="sibTrans" cxnId="{3302F17D-5938-4770-BDC8-90BA825A16CD}">
      <dgm:prSet/>
      <dgm:spPr/>
      <dgm:t>
        <a:bodyPr/>
        <a:lstStyle/>
        <a:p>
          <a:endParaRPr lang="en-IN"/>
        </a:p>
      </dgm:t>
    </dgm:pt>
    <dgm:pt modelId="{DF0853E1-4200-4DBD-A984-BFF1089C4B96}" type="pres">
      <dgm:prSet presAssocID="{1C885369-02B1-4816-8D06-C882D61C74AD}" presName="Name0" presStyleCnt="0">
        <dgm:presLayoutVars>
          <dgm:chMax val="11"/>
          <dgm:chPref val="11"/>
          <dgm:dir/>
          <dgm:resizeHandles/>
        </dgm:presLayoutVars>
      </dgm:prSet>
      <dgm:spPr/>
    </dgm:pt>
    <dgm:pt modelId="{2A1F7162-F0AE-45CD-9DA4-C59CCA09FBC4}" type="pres">
      <dgm:prSet presAssocID="{1B831E8D-8942-4E1F-ADA6-09C0C877BEAC}" presName="Accent3" presStyleCnt="0"/>
      <dgm:spPr/>
    </dgm:pt>
    <dgm:pt modelId="{73194D87-B0AB-488B-9557-083B588A4A88}" type="pres">
      <dgm:prSet presAssocID="{1B831E8D-8942-4E1F-ADA6-09C0C877BEAC}" presName="Accent" presStyleLbl="node1" presStyleIdx="0" presStyleCnt="3"/>
      <dgm:spPr/>
    </dgm:pt>
    <dgm:pt modelId="{6D44AFF0-6BE4-468B-A40F-CD62C0A5EDD9}" type="pres">
      <dgm:prSet presAssocID="{1B831E8D-8942-4E1F-ADA6-09C0C877BEAC}" presName="ParentBackground3" presStyleCnt="0"/>
      <dgm:spPr/>
    </dgm:pt>
    <dgm:pt modelId="{9485B4A8-2B55-4023-995C-98D2C128CF48}" type="pres">
      <dgm:prSet presAssocID="{1B831E8D-8942-4E1F-ADA6-09C0C877BEAC}" presName="ParentBackground" presStyleLbl="fgAcc1" presStyleIdx="0" presStyleCnt="3"/>
      <dgm:spPr/>
    </dgm:pt>
    <dgm:pt modelId="{82134E53-D288-4608-8C50-4897F7F6892B}" type="pres">
      <dgm:prSet presAssocID="{1B831E8D-8942-4E1F-ADA6-09C0C877BEAC}" presName="Parent3" presStyleLbl="revTx" presStyleIdx="0" presStyleCnt="0">
        <dgm:presLayoutVars>
          <dgm:chMax val="1"/>
          <dgm:chPref val="1"/>
          <dgm:bulletEnabled val="1"/>
        </dgm:presLayoutVars>
      </dgm:prSet>
      <dgm:spPr/>
    </dgm:pt>
    <dgm:pt modelId="{EC3FE784-CCF5-4063-B5DB-D283882B47FC}" type="pres">
      <dgm:prSet presAssocID="{770725AD-451E-40C4-B55C-8F8CCBAF55B5}" presName="Accent2" presStyleCnt="0"/>
      <dgm:spPr/>
    </dgm:pt>
    <dgm:pt modelId="{C17867D5-0022-4719-9577-7F0A2FB13218}" type="pres">
      <dgm:prSet presAssocID="{770725AD-451E-40C4-B55C-8F8CCBAF55B5}" presName="Accent" presStyleLbl="node1" presStyleIdx="1" presStyleCnt="3"/>
      <dgm:spPr/>
    </dgm:pt>
    <dgm:pt modelId="{A4E6982A-D55E-4238-A6DF-D9ADA24BA59D}" type="pres">
      <dgm:prSet presAssocID="{770725AD-451E-40C4-B55C-8F8CCBAF55B5}" presName="ParentBackground2" presStyleCnt="0"/>
      <dgm:spPr/>
    </dgm:pt>
    <dgm:pt modelId="{3543E83F-7AA3-43E9-A81C-1AB168A07E03}" type="pres">
      <dgm:prSet presAssocID="{770725AD-451E-40C4-B55C-8F8CCBAF55B5}" presName="ParentBackground" presStyleLbl="fgAcc1" presStyleIdx="1" presStyleCnt="3"/>
      <dgm:spPr/>
    </dgm:pt>
    <dgm:pt modelId="{9C0BBFE8-511F-49E5-8C75-48A4C4276C98}" type="pres">
      <dgm:prSet presAssocID="{770725AD-451E-40C4-B55C-8F8CCBAF55B5}" presName="Parent2" presStyleLbl="revTx" presStyleIdx="0" presStyleCnt="0">
        <dgm:presLayoutVars>
          <dgm:chMax val="1"/>
          <dgm:chPref val="1"/>
          <dgm:bulletEnabled val="1"/>
        </dgm:presLayoutVars>
      </dgm:prSet>
      <dgm:spPr/>
    </dgm:pt>
    <dgm:pt modelId="{BBAB5276-5362-42B2-AFD4-1040D06D222E}" type="pres">
      <dgm:prSet presAssocID="{83A79A98-4735-47D1-94E8-15B665532F24}" presName="Accent1" presStyleCnt="0"/>
      <dgm:spPr/>
    </dgm:pt>
    <dgm:pt modelId="{2A5F6403-13C7-42FC-B4D1-6D2E69F3BB01}" type="pres">
      <dgm:prSet presAssocID="{83A79A98-4735-47D1-94E8-15B665532F24}" presName="Accent" presStyleLbl="node1" presStyleIdx="2" presStyleCnt="3"/>
      <dgm:spPr/>
    </dgm:pt>
    <dgm:pt modelId="{96ED758F-A9C6-4C06-8EB9-078297FB2A54}" type="pres">
      <dgm:prSet presAssocID="{83A79A98-4735-47D1-94E8-15B665532F24}" presName="ParentBackground1" presStyleCnt="0"/>
      <dgm:spPr/>
    </dgm:pt>
    <dgm:pt modelId="{F6F1F860-62E4-4320-835A-A1A3DDC38AF1}" type="pres">
      <dgm:prSet presAssocID="{83A79A98-4735-47D1-94E8-15B665532F24}" presName="ParentBackground" presStyleLbl="fgAcc1" presStyleIdx="2" presStyleCnt="3"/>
      <dgm:spPr/>
    </dgm:pt>
    <dgm:pt modelId="{6C5AF899-84FF-4610-83A1-B857BC0045C8}" type="pres">
      <dgm:prSet presAssocID="{83A79A98-4735-47D1-94E8-15B665532F24}" presName="Parent1" presStyleLbl="revTx" presStyleIdx="0" presStyleCnt="0">
        <dgm:presLayoutVars>
          <dgm:chMax val="1"/>
          <dgm:chPref val="1"/>
          <dgm:bulletEnabled val="1"/>
        </dgm:presLayoutVars>
      </dgm:prSet>
      <dgm:spPr/>
    </dgm:pt>
  </dgm:ptLst>
  <dgm:cxnLst>
    <dgm:cxn modelId="{A6103B15-48F2-4689-A716-FE9F91C4B8C9}" type="presOf" srcId="{1C885369-02B1-4816-8D06-C882D61C74AD}" destId="{DF0853E1-4200-4DBD-A984-BFF1089C4B96}" srcOrd="0" destOrd="0" presId="urn:microsoft.com/office/officeart/2011/layout/CircleProcess"/>
    <dgm:cxn modelId="{67E5F11E-76FF-4550-BE36-73D1395B75CA}" type="presOf" srcId="{83A79A98-4735-47D1-94E8-15B665532F24}" destId="{6C5AF899-84FF-4610-83A1-B857BC0045C8}" srcOrd="1" destOrd="0" presId="urn:microsoft.com/office/officeart/2011/layout/CircleProcess"/>
    <dgm:cxn modelId="{E7103C27-1AB6-45C5-85AF-094A3ECB39D4}" type="presOf" srcId="{770725AD-451E-40C4-B55C-8F8CCBAF55B5}" destId="{9C0BBFE8-511F-49E5-8C75-48A4C4276C98}" srcOrd="1" destOrd="0" presId="urn:microsoft.com/office/officeart/2011/layout/CircleProcess"/>
    <dgm:cxn modelId="{9422A144-B116-45CF-95B3-AA4B86FEA89D}" type="presOf" srcId="{770725AD-451E-40C4-B55C-8F8CCBAF55B5}" destId="{3543E83F-7AA3-43E9-A81C-1AB168A07E03}" srcOrd="0" destOrd="0" presId="urn:microsoft.com/office/officeart/2011/layout/CircleProcess"/>
    <dgm:cxn modelId="{9C15D668-7298-423C-B623-ACF3945AB7CC}" type="presOf" srcId="{83A79A98-4735-47D1-94E8-15B665532F24}" destId="{F6F1F860-62E4-4320-835A-A1A3DDC38AF1}" srcOrd="0" destOrd="0" presId="urn:microsoft.com/office/officeart/2011/layout/CircleProcess"/>
    <dgm:cxn modelId="{3302F17D-5938-4770-BDC8-90BA825A16CD}" srcId="{1C885369-02B1-4816-8D06-C882D61C74AD}" destId="{1B831E8D-8942-4E1F-ADA6-09C0C877BEAC}" srcOrd="2" destOrd="0" parTransId="{3AC50061-288B-4185-820C-840B67B2BF2D}" sibTransId="{751D0B5D-D0F1-4985-BE59-B1BE93310696}"/>
    <dgm:cxn modelId="{5E283598-F92D-47D2-B53A-62F483104442}" type="presOf" srcId="{1B831E8D-8942-4E1F-ADA6-09C0C877BEAC}" destId="{82134E53-D288-4608-8C50-4897F7F6892B}" srcOrd="1" destOrd="0" presId="urn:microsoft.com/office/officeart/2011/layout/CircleProcess"/>
    <dgm:cxn modelId="{5D5508CE-2FA7-4273-858A-FCF57898CE1F}" srcId="{1C885369-02B1-4816-8D06-C882D61C74AD}" destId="{770725AD-451E-40C4-B55C-8F8CCBAF55B5}" srcOrd="1" destOrd="0" parTransId="{55C87A16-1115-4806-95C4-691B64C2E637}" sibTransId="{29709074-328E-47C7-ABEB-BDF02B34BEC6}"/>
    <dgm:cxn modelId="{1CFA0DD8-3696-4B33-9746-0D916AA37821}" type="presOf" srcId="{1B831E8D-8942-4E1F-ADA6-09C0C877BEAC}" destId="{9485B4A8-2B55-4023-995C-98D2C128CF48}" srcOrd="0" destOrd="0" presId="urn:microsoft.com/office/officeart/2011/layout/CircleProcess"/>
    <dgm:cxn modelId="{AA433DF5-A135-4861-8317-1B6E67A8A638}" srcId="{1C885369-02B1-4816-8D06-C882D61C74AD}" destId="{83A79A98-4735-47D1-94E8-15B665532F24}" srcOrd="0" destOrd="0" parTransId="{48285F45-D272-4498-8943-05456DB31D55}" sibTransId="{D32A7B91-C39A-4DDA-9B74-0EBE4D6272AE}"/>
    <dgm:cxn modelId="{BB4C6183-F3C6-4E6E-AC6A-1C4079111F8F}" type="presParOf" srcId="{DF0853E1-4200-4DBD-A984-BFF1089C4B96}" destId="{2A1F7162-F0AE-45CD-9DA4-C59CCA09FBC4}" srcOrd="0" destOrd="0" presId="urn:microsoft.com/office/officeart/2011/layout/CircleProcess"/>
    <dgm:cxn modelId="{33FF0324-76D5-4BCD-BBD3-14B2090441AB}" type="presParOf" srcId="{2A1F7162-F0AE-45CD-9DA4-C59CCA09FBC4}" destId="{73194D87-B0AB-488B-9557-083B588A4A88}" srcOrd="0" destOrd="0" presId="urn:microsoft.com/office/officeart/2011/layout/CircleProcess"/>
    <dgm:cxn modelId="{32DF7A6C-DD5D-4F03-A309-F69E169DFB86}" type="presParOf" srcId="{DF0853E1-4200-4DBD-A984-BFF1089C4B96}" destId="{6D44AFF0-6BE4-468B-A40F-CD62C0A5EDD9}" srcOrd="1" destOrd="0" presId="urn:microsoft.com/office/officeart/2011/layout/CircleProcess"/>
    <dgm:cxn modelId="{6845C03C-4127-4FA8-8A24-471A3609B6AC}" type="presParOf" srcId="{6D44AFF0-6BE4-468B-A40F-CD62C0A5EDD9}" destId="{9485B4A8-2B55-4023-995C-98D2C128CF48}" srcOrd="0" destOrd="0" presId="urn:microsoft.com/office/officeart/2011/layout/CircleProcess"/>
    <dgm:cxn modelId="{BA7A02F3-05B5-42EA-8CFA-8EDAE1AF7F73}" type="presParOf" srcId="{DF0853E1-4200-4DBD-A984-BFF1089C4B96}" destId="{82134E53-D288-4608-8C50-4897F7F6892B}" srcOrd="2" destOrd="0" presId="urn:microsoft.com/office/officeart/2011/layout/CircleProcess"/>
    <dgm:cxn modelId="{73DF1B94-E7CC-4993-A6EB-5FEE030C497A}" type="presParOf" srcId="{DF0853E1-4200-4DBD-A984-BFF1089C4B96}" destId="{EC3FE784-CCF5-4063-B5DB-D283882B47FC}" srcOrd="3" destOrd="0" presId="urn:microsoft.com/office/officeart/2011/layout/CircleProcess"/>
    <dgm:cxn modelId="{C82EA593-51AF-47F4-8D57-7DCE48D7FB61}" type="presParOf" srcId="{EC3FE784-CCF5-4063-B5DB-D283882B47FC}" destId="{C17867D5-0022-4719-9577-7F0A2FB13218}" srcOrd="0" destOrd="0" presId="urn:microsoft.com/office/officeart/2011/layout/CircleProcess"/>
    <dgm:cxn modelId="{500B2A99-D8F8-4CBF-9ECB-19E10050298C}" type="presParOf" srcId="{DF0853E1-4200-4DBD-A984-BFF1089C4B96}" destId="{A4E6982A-D55E-4238-A6DF-D9ADA24BA59D}" srcOrd="4" destOrd="0" presId="urn:microsoft.com/office/officeart/2011/layout/CircleProcess"/>
    <dgm:cxn modelId="{6CC52B13-864C-4104-97C4-E91B4756D58F}" type="presParOf" srcId="{A4E6982A-D55E-4238-A6DF-D9ADA24BA59D}" destId="{3543E83F-7AA3-43E9-A81C-1AB168A07E03}" srcOrd="0" destOrd="0" presId="urn:microsoft.com/office/officeart/2011/layout/CircleProcess"/>
    <dgm:cxn modelId="{D010483E-09E8-4F32-8091-AFE18F832D9B}" type="presParOf" srcId="{DF0853E1-4200-4DBD-A984-BFF1089C4B96}" destId="{9C0BBFE8-511F-49E5-8C75-48A4C4276C98}" srcOrd="5" destOrd="0" presId="urn:microsoft.com/office/officeart/2011/layout/CircleProcess"/>
    <dgm:cxn modelId="{440C34A4-B1E1-486E-B685-05D9F8EE4600}" type="presParOf" srcId="{DF0853E1-4200-4DBD-A984-BFF1089C4B96}" destId="{BBAB5276-5362-42B2-AFD4-1040D06D222E}" srcOrd="6" destOrd="0" presId="urn:microsoft.com/office/officeart/2011/layout/CircleProcess"/>
    <dgm:cxn modelId="{A59A8957-2404-4442-8672-2A11E9A857FF}" type="presParOf" srcId="{BBAB5276-5362-42B2-AFD4-1040D06D222E}" destId="{2A5F6403-13C7-42FC-B4D1-6D2E69F3BB01}" srcOrd="0" destOrd="0" presId="urn:microsoft.com/office/officeart/2011/layout/CircleProcess"/>
    <dgm:cxn modelId="{D11ABBCE-82C5-4F5C-982B-561CA242F024}" type="presParOf" srcId="{DF0853E1-4200-4DBD-A984-BFF1089C4B96}" destId="{96ED758F-A9C6-4C06-8EB9-078297FB2A54}" srcOrd="7" destOrd="0" presId="urn:microsoft.com/office/officeart/2011/layout/CircleProcess"/>
    <dgm:cxn modelId="{4C4CD4B3-A305-4B59-A195-24854277BCC3}" type="presParOf" srcId="{96ED758F-A9C6-4C06-8EB9-078297FB2A54}" destId="{F6F1F860-62E4-4320-835A-A1A3DDC38AF1}" srcOrd="0" destOrd="0" presId="urn:microsoft.com/office/officeart/2011/layout/CircleProcess"/>
    <dgm:cxn modelId="{69626E26-E508-4E15-881D-8B307EB3E34E}" type="presParOf" srcId="{DF0853E1-4200-4DBD-A984-BFF1089C4B96}" destId="{6C5AF899-84FF-4610-83A1-B857BC0045C8}"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E7559E-AAC2-476E-80D0-81D01B6F4FD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2340E339-D71D-428D-915E-E5D47514B9A6}">
      <dgm:prSet phldrT="[Text]"/>
      <dgm:spPr/>
      <dgm:t>
        <a:bodyPr/>
        <a:lstStyle/>
        <a:p>
          <a:pPr>
            <a:buFont typeface="+mj-lt"/>
            <a:buAutoNum type="arabicPeriod"/>
          </a:pPr>
          <a:r>
            <a:rPr lang="en-IN" b="1" i="0" dirty="0"/>
            <a:t>General Questions(1-17) </a:t>
          </a:r>
          <a:endParaRPr lang="en-IN" dirty="0"/>
        </a:p>
      </dgm:t>
    </dgm:pt>
    <dgm:pt modelId="{D573FE01-922F-496E-B1AD-187B6893EEB0}" type="parTrans" cxnId="{15AE003A-3946-44FA-90B6-0EDF1DB7A491}">
      <dgm:prSet/>
      <dgm:spPr/>
      <dgm:t>
        <a:bodyPr/>
        <a:lstStyle/>
        <a:p>
          <a:endParaRPr lang="en-IN"/>
        </a:p>
      </dgm:t>
    </dgm:pt>
    <dgm:pt modelId="{64A9192D-E822-4E9A-A6B1-7008E46EE8F8}" type="sibTrans" cxnId="{15AE003A-3946-44FA-90B6-0EDF1DB7A491}">
      <dgm:prSet/>
      <dgm:spPr/>
      <dgm:t>
        <a:bodyPr/>
        <a:lstStyle/>
        <a:p>
          <a:endParaRPr lang="en-IN"/>
        </a:p>
      </dgm:t>
    </dgm:pt>
    <dgm:pt modelId="{48DE28EB-8929-4E07-BC10-4104A89AC94A}">
      <dgm:prSet phldrT="[Text]"/>
      <dgm:spPr/>
      <dgm:t>
        <a:bodyPr/>
        <a:lstStyle/>
        <a:p>
          <a:pPr>
            <a:buFont typeface="+mj-lt"/>
            <a:buAutoNum type="arabicPeriod"/>
          </a:pPr>
          <a:r>
            <a:rPr lang="en-IN" b="1" i="0" dirty="0"/>
            <a:t>Where Ratings are involved(18-47) </a:t>
          </a:r>
          <a:endParaRPr lang="en-IN" dirty="0"/>
        </a:p>
      </dgm:t>
    </dgm:pt>
    <dgm:pt modelId="{8D20212B-EDDE-4AE9-BB82-75524353C1E4}" type="parTrans" cxnId="{64059B76-53F7-4304-B7BF-19C616E81D15}">
      <dgm:prSet/>
      <dgm:spPr/>
      <dgm:t>
        <a:bodyPr/>
        <a:lstStyle/>
        <a:p>
          <a:endParaRPr lang="en-IN"/>
        </a:p>
      </dgm:t>
    </dgm:pt>
    <dgm:pt modelId="{A3231EAD-D493-46A7-AFE2-8B21FC0AABD6}" type="sibTrans" cxnId="{64059B76-53F7-4304-B7BF-19C616E81D15}">
      <dgm:prSet/>
      <dgm:spPr/>
      <dgm:t>
        <a:bodyPr/>
        <a:lstStyle/>
        <a:p>
          <a:endParaRPr lang="en-IN"/>
        </a:p>
      </dgm:t>
    </dgm:pt>
    <dgm:pt modelId="{732E19FE-259D-4CD7-B6AA-C79669261DC7}">
      <dgm:prSet phldrT="[Text]"/>
      <dgm:spPr/>
      <dgm:t>
        <a:bodyPr/>
        <a:lstStyle/>
        <a:p>
          <a:pPr>
            <a:buFont typeface="+mj-lt"/>
            <a:buAutoNum type="arabicPeriod"/>
          </a:pPr>
          <a:r>
            <a:rPr lang="en-IN" b="1" i="0" dirty="0"/>
            <a:t>Voting of Application/Website preference(After 47)</a:t>
          </a:r>
          <a:endParaRPr lang="en-IN" dirty="0"/>
        </a:p>
      </dgm:t>
    </dgm:pt>
    <dgm:pt modelId="{B8A805B6-DBE2-4904-A0BB-6FB2068CFFB5}" type="parTrans" cxnId="{90CABF9F-A8FA-4B05-A03A-8F4602551CE0}">
      <dgm:prSet/>
      <dgm:spPr/>
      <dgm:t>
        <a:bodyPr/>
        <a:lstStyle/>
        <a:p>
          <a:endParaRPr lang="en-IN"/>
        </a:p>
      </dgm:t>
    </dgm:pt>
    <dgm:pt modelId="{60EE25D9-BD12-47EA-BC37-2FF9A5678298}" type="sibTrans" cxnId="{90CABF9F-A8FA-4B05-A03A-8F4602551CE0}">
      <dgm:prSet/>
      <dgm:spPr/>
      <dgm:t>
        <a:bodyPr/>
        <a:lstStyle/>
        <a:p>
          <a:endParaRPr lang="en-IN"/>
        </a:p>
      </dgm:t>
    </dgm:pt>
    <dgm:pt modelId="{E69B8126-FFE5-4CBB-9EA9-D028BC170C5B}" type="pres">
      <dgm:prSet presAssocID="{54E7559E-AAC2-476E-80D0-81D01B6F4FDF}" presName="linear" presStyleCnt="0">
        <dgm:presLayoutVars>
          <dgm:dir/>
          <dgm:animLvl val="lvl"/>
          <dgm:resizeHandles val="exact"/>
        </dgm:presLayoutVars>
      </dgm:prSet>
      <dgm:spPr/>
    </dgm:pt>
    <dgm:pt modelId="{327EB007-45D8-4102-8481-4C72A38D1A6E}" type="pres">
      <dgm:prSet presAssocID="{2340E339-D71D-428D-915E-E5D47514B9A6}" presName="parentLin" presStyleCnt="0"/>
      <dgm:spPr/>
    </dgm:pt>
    <dgm:pt modelId="{1440EF56-D64A-404F-8A08-8DDF1C73736A}" type="pres">
      <dgm:prSet presAssocID="{2340E339-D71D-428D-915E-E5D47514B9A6}" presName="parentLeftMargin" presStyleLbl="node1" presStyleIdx="0" presStyleCnt="3"/>
      <dgm:spPr/>
    </dgm:pt>
    <dgm:pt modelId="{88D3337B-00C5-4DF8-ABD2-161C0BAB0C26}" type="pres">
      <dgm:prSet presAssocID="{2340E339-D71D-428D-915E-E5D47514B9A6}" presName="parentText" presStyleLbl="node1" presStyleIdx="0" presStyleCnt="3" custScaleX="101303">
        <dgm:presLayoutVars>
          <dgm:chMax val="0"/>
          <dgm:bulletEnabled val="1"/>
        </dgm:presLayoutVars>
      </dgm:prSet>
      <dgm:spPr/>
    </dgm:pt>
    <dgm:pt modelId="{E56F5DC4-8705-4505-8FB6-78675DACACE5}" type="pres">
      <dgm:prSet presAssocID="{2340E339-D71D-428D-915E-E5D47514B9A6}" presName="negativeSpace" presStyleCnt="0"/>
      <dgm:spPr/>
    </dgm:pt>
    <dgm:pt modelId="{6844114F-CE51-4627-B064-F6C592EC3091}" type="pres">
      <dgm:prSet presAssocID="{2340E339-D71D-428D-915E-E5D47514B9A6}" presName="childText" presStyleLbl="conFgAcc1" presStyleIdx="0" presStyleCnt="3">
        <dgm:presLayoutVars>
          <dgm:bulletEnabled val="1"/>
        </dgm:presLayoutVars>
      </dgm:prSet>
      <dgm:spPr/>
    </dgm:pt>
    <dgm:pt modelId="{383858D0-BD0A-4166-A741-66C0814515DE}" type="pres">
      <dgm:prSet presAssocID="{64A9192D-E822-4E9A-A6B1-7008E46EE8F8}" presName="spaceBetweenRectangles" presStyleCnt="0"/>
      <dgm:spPr/>
    </dgm:pt>
    <dgm:pt modelId="{2F11FEF2-2918-4937-92BC-BECA6A17B6E1}" type="pres">
      <dgm:prSet presAssocID="{48DE28EB-8929-4E07-BC10-4104A89AC94A}" presName="parentLin" presStyleCnt="0"/>
      <dgm:spPr/>
    </dgm:pt>
    <dgm:pt modelId="{EB531E59-6870-4E10-8A18-8AF3B1FFE558}" type="pres">
      <dgm:prSet presAssocID="{48DE28EB-8929-4E07-BC10-4104A89AC94A}" presName="parentLeftMargin" presStyleLbl="node1" presStyleIdx="0" presStyleCnt="3"/>
      <dgm:spPr/>
    </dgm:pt>
    <dgm:pt modelId="{4653F9C6-F0AF-482A-8307-3D49D776946F}" type="pres">
      <dgm:prSet presAssocID="{48DE28EB-8929-4E07-BC10-4104A89AC94A}" presName="parentText" presStyleLbl="node1" presStyleIdx="1" presStyleCnt="3">
        <dgm:presLayoutVars>
          <dgm:chMax val="0"/>
          <dgm:bulletEnabled val="1"/>
        </dgm:presLayoutVars>
      </dgm:prSet>
      <dgm:spPr/>
    </dgm:pt>
    <dgm:pt modelId="{41F79CEE-8D8E-44D8-A893-C915AD42306B}" type="pres">
      <dgm:prSet presAssocID="{48DE28EB-8929-4E07-BC10-4104A89AC94A}" presName="negativeSpace" presStyleCnt="0"/>
      <dgm:spPr/>
    </dgm:pt>
    <dgm:pt modelId="{E1B7972D-9A6E-461B-A8CD-056D9D80B139}" type="pres">
      <dgm:prSet presAssocID="{48DE28EB-8929-4E07-BC10-4104A89AC94A}" presName="childText" presStyleLbl="conFgAcc1" presStyleIdx="1" presStyleCnt="3">
        <dgm:presLayoutVars>
          <dgm:bulletEnabled val="1"/>
        </dgm:presLayoutVars>
      </dgm:prSet>
      <dgm:spPr/>
    </dgm:pt>
    <dgm:pt modelId="{59291824-D63C-4C02-B7EA-3FF61E5ABA0A}" type="pres">
      <dgm:prSet presAssocID="{A3231EAD-D493-46A7-AFE2-8B21FC0AABD6}" presName="spaceBetweenRectangles" presStyleCnt="0"/>
      <dgm:spPr/>
    </dgm:pt>
    <dgm:pt modelId="{B4749274-1021-4485-B3B1-F3F7E857B892}" type="pres">
      <dgm:prSet presAssocID="{732E19FE-259D-4CD7-B6AA-C79669261DC7}" presName="parentLin" presStyleCnt="0"/>
      <dgm:spPr/>
    </dgm:pt>
    <dgm:pt modelId="{6809A4A7-6F06-47F1-AD0D-7CE31FFECC93}" type="pres">
      <dgm:prSet presAssocID="{732E19FE-259D-4CD7-B6AA-C79669261DC7}" presName="parentLeftMargin" presStyleLbl="node1" presStyleIdx="1" presStyleCnt="3"/>
      <dgm:spPr/>
    </dgm:pt>
    <dgm:pt modelId="{EADAEA82-63AF-4636-ABA6-5A1C1BF349D5}" type="pres">
      <dgm:prSet presAssocID="{732E19FE-259D-4CD7-B6AA-C79669261DC7}" presName="parentText" presStyleLbl="node1" presStyleIdx="2" presStyleCnt="3">
        <dgm:presLayoutVars>
          <dgm:chMax val="0"/>
          <dgm:bulletEnabled val="1"/>
        </dgm:presLayoutVars>
      </dgm:prSet>
      <dgm:spPr/>
    </dgm:pt>
    <dgm:pt modelId="{6852B1BF-E6AD-4D4A-9A57-1006B7BA5D48}" type="pres">
      <dgm:prSet presAssocID="{732E19FE-259D-4CD7-B6AA-C79669261DC7}" presName="negativeSpace" presStyleCnt="0"/>
      <dgm:spPr/>
    </dgm:pt>
    <dgm:pt modelId="{2E36C18B-5747-42DC-8467-0B0C8B5D5E48}" type="pres">
      <dgm:prSet presAssocID="{732E19FE-259D-4CD7-B6AA-C79669261DC7}" presName="childText" presStyleLbl="conFgAcc1" presStyleIdx="2" presStyleCnt="3">
        <dgm:presLayoutVars>
          <dgm:bulletEnabled val="1"/>
        </dgm:presLayoutVars>
      </dgm:prSet>
      <dgm:spPr/>
    </dgm:pt>
  </dgm:ptLst>
  <dgm:cxnLst>
    <dgm:cxn modelId="{A0EA0203-D648-47D6-80A2-952555EF2A96}" type="presOf" srcId="{732E19FE-259D-4CD7-B6AA-C79669261DC7}" destId="{EADAEA82-63AF-4636-ABA6-5A1C1BF349D5}" srcOrd="1" destOrd="0" presId="urn:microsoft.com/office/officeart/2005/8/layout/list1"/>
    <dgm:cxn modelId="{17836A0F-BCEF-4BAE-A821-1A92AFD85719}" type="presOf" srcId="{2340E339-D71D-428D-915E-E5D47514B9A6}" destId="{1440EF56-D64A-404F-8A08-8DDF1C73736A}" srcOrd="0" destOrd="0" presId="urn:microsoft.com/office/officeart/2005/8/layout/list1"/>
    <dgm:cxn modelId="{2DAE3828-7B48-4258-8300-3FF321AC930F}" type="presOf" srcId="{732E19FE-259D-4CD7-B6AA-C79669261DC7}" destId="{6809A4A7-6F06-47F1-AD0D-7CE31FFECC93}" srcOrd="0" destOrd="0" presId="urn:microsoft.com/office/officeart/2005/8/layout/list1"/>
    <dgm:cxn modelId="{15AE003A-3946-44FA-90B6-0EDF1DB7A491}" srcId="{54E7559E-AAC2-476E-80D0-81D01B6F4FDF}" destId="{2340E339-D71D-428D-915E-E5D47514B9A6}" srcOrd="0" destOrd="0" parTransId="{D573FE01-922F-496E-B1AD-187B6893EEB0}" sibTransId="{64A9192D-E822-4E9A-A6B1-7008E46EE8F8}"/>
    <dgm:cxn modelId="{64059B76-53F7-4304-B7BF-19C616E81D15}" srcId="{54E7559E-AAC2-476E-80D0-81D01B6F4FDF}" destId="{48DE28EB-8929-4E07-BC10-4104A89AC94A}" srcOrd="1" destOrd="0" parTransId="{8D20212B-EDDE-4AE9-BB82-75524353C1E4}" sibTransId="{A3231EAD-D493-46A7-AFE2-8B21FC0AABD6}"/>
    <dgm:cxn modelId="{1A455988-E6EB-46F5-B491-954565C00A87}" type="presOf" srcId="{48DE28EB-8929-4E07-BC10-4104A89AC94A}" destId="{EB531E59-6870-4E10-8A18-8AF3B1FFE558}" srcOrd="0" destOrd="0" presId="urn:microsoft.com/office/officeart/2005/8/layout/list1"/>
    <dgm:cxn modelId="{3604709A-40CA-45B9-82B9-A9BE4CC3CDFC}" type="presOf" srcId="{54E7559E-AAC2-476E-80D0-81D01B6F4FDF}" destId="{E69B8126-FFE5-4CBB-9EA9-D028BC170C5B}" srcOrd="0" destOrd="0" presId="urn:microsoft.com/office/officeart/2005/8/layout/list1"/>
    <dgm:cxn modelId="{90CABF9F-A8FA-4B05-A03A-8F4602551CE0}" srcId="{54E7559E-AAC2-476E-80D0-81D01B6F4FDF}" destId="{732E19FE-259D-4CD7-B6AA-C79669261DC7}" srcOrd="2" destOrd="0" parTransId="{B8A805B6-DBE2-4904-A0BB-6FB2068CFFB5}" sibTransId="{60EE25D9-BD12-47EA-BC37-2FF9A5678298}"/>
    <dgm:cxn modelId="{4E7CD3AB-69E3-414F-A285-C91A29D639AF}" type="presOf" srcId="{48DE28EB-8929-4E07-BC10-4104A89AC94A}" destId="{4653F9C6-F0AF-482A-8307-3D49D776946F}" srcOrd="1" destOrd="0" presId="urn:microsoft.com/office/officeart/2005/8/layout/list1"/>
    <dgm:cxn modelId="{617168D7-BBC9-442E-AEDD-ED6DE35608C6}" type="presOf" srcId="{2340E339-D71D-428D-915E-E5D47514B9A6}" destId="{88D3337B-00C5-4DF8-ABD2-161C0BAB0C26}" srcOrd="1" destOrd="0" presId="urn:microsoft.com/office/officeart/2005/8/layout/list1"/>
    <dgm:cxn modelId="{BFD3A879-A119-43F2-B8E4-86A2F1CA720D}" type="presParOf" srcId="{E69B8126-FFE5-4CBB-9EA9-D028BC170C5B}" destId="{327EB007-45D8-4102-8481-4C72A38D1A6E}" srcOrd="0" destOrd="0" presId="urn:microsoft.com/office/officeart/2005/8/layout/list1"/>
    <dgm:cxn modelId="{56DB409B-FCB7-48A0-A58F-6F16A477DABD}" type="presParOf" srcId="{327EB007-45D8-4102-8481-4C72A38D1A6E}" destId="{1440EF56-D64A-404F-8A08-8DDF1C73736A}" srcOrd="0" destOrd="0" presId="urn:microsoft.com/office/officeart/2005/8/layout/list1"/>
    <dgm:cxn modelId="{783C82E5-0927-416A-9D1E-294CA0963FA7}" type="presParOf" srcId="{327EB007-45D8-4102-8481-4C72A38D1A6E}" destId="{88D3337B-00C5-4DF8-ABD2-161C0BAB0C26}" srcOrd="1" destOrd="0" presId="urn:microsoft.com/office/officeart/2005/8/layout/list1"/>
    <dgm:cxn modelId="{D117B8A9-CA4E-415D-963F-B8889B27DDFA}" type="presParOf" srcId="{E69B8126-FFE5-4CBB-9EA9-D028BC170C5B}" destId="{E56F5DC4-8705-4505-8FB6-78675DACACE5}" srcOrd="1" destOrd="0" presId="urn:microsoft.com/office/officeart/2005/8/layout/list1"/>
    <dgm:cxn modelId="{DFA31547-9CF3-4FC6-92F8-2CFC7AE671FC}" type="presParOf" srcId="{E69B8126-FFE5-4CBB-9EA9-D028BC170C5B}" destId="{6844114F-CE51-4627-B064-F6C592EC3091}" srcOrd="2" destOrd="0" presId="urn:microsoft.com/office/officeart/2005/8/layout/list1"/>
    <dgm:cxn modelId="{20FCEAA1-BD83-487B-9A05-EE2A30ABA37D}" type="presParOf" srcId="{E69B8126-FFE5-4CBB-9EA9-D028BC170C5B}" destId="{383858D0-BD0A-4166-A741-66C0814515DE}" srcOrd="3" destOrd="0" presId="urn:microsoft.com/office/officeart/2005/8/layout/list1"/>
    <dgm:cxn modelId="{AC4733E8-31F4-4E46-88C0-FB2A19F61B20}" type="presParOf" srcId="{E69B8126-FFE5-4CBB-9EA9-D028BC170C5B}" destId="{2F11FEF2-2918-4937-92BC-BECA6A17B6E1}" srcOrd="4" destOrd="0" presId="urn:microsoft.com/office/officeart/2005/8/layout/list1"/>
    <dgm:cxn modelId="{A98C5D1B-E5D4-4A23-B60E-D2C3A26BC4F0}" type="presParOf" srcId="{2F11FEF2-2918-4937-92BC-BECA6A17B6E1}" destId="{EB531E59-6870-4E10-8A18-8AF3B1FFE558}" srcOrd="0" destOrd="0" presId="urn:microsoft.com/office/officeart/2005/8/layout/list1"/>
    <dgm:cxn modelId="{E263938B-A32F-4851-897C-DDE60237F3BC}" type="presParOf" srcId="{2F11FEF2-2918-4937-92BC-BECA6A17B6E1}" destId="{4653F9C6-F0AF-482A-8307-3D49D776946F}" srcOrd="1" destOrd="0" presId="urn:microsoft.com/office/officeart/2005/8/layout/list1"/>
    <dgm:cxn modelId="{7F4B1045-FB47-4EC4-AA35-028E84C4519C}" type="presParOf" srcId="{E69B8126-FFE5-4CBB-9EA9-D028BC170C5B}" destId="{41F79CEE-8D8E-44D8-A893-C915AD42306B}" srcOrd="5" destOrd="0" presId="urn:microsoft.com/office/officeart/2005/8/layout/list1"/>
    <dgm:cxn modelId="{1ABB78D1-5F12-4BD8-BF1A-0452DA0D4690}" type="presParOf" srcId="{E69B8126-FFE5-4CBB-9EA9-D028BC170C5B}" destId="{E1B7972D-9A6E-461B-A8CD-056D9D80B139}" srcOrd="6" destOrd="0" presId="urn:microsoft.com/office/officeart/2005/8/layout/list1"/>
    <dgm:cxn modelId="{BEDC5AB1-024F-473C-8CAF-B25A39B224E4}" type="presParOf" srcId="{E69B8126-FFE5-4CBB-9EA9-D028BC170C5B}" destId="{59291824-D63C-4C02-B7EA-3FF61E5ABA0A}" srcOrd="7" destOrd="0" presId="urn:microsoft.com/office/officeart/2005/8/layout/list1"/>
    <dgm:cxn modelId="{EC6ECBBC-DF48-4376-8EE0-8A0D7120E384}" type="presParOf" srcId="{E69B8126-FFE5-4CBB-9EA9-D028BC170C5B}" destId="{B4749274-1021-4485-B3B1-F3F7E857B892}" srcOrd="8" destOrd="0" presId="urn:microsoft.com/office/officeart/2005/8/layout/list1"/>
    <dgm:cxn modelId="{4D52FE5C-7F84-42BC-8086-72F500DEF298}" type="presParOf" srcId="{B4749274-1021-4485-B3B1-F3F7E857B892}" destId="{6809A4A7-6F06-47F1-AD0D-7CE31FFECC93}" srcOrd="0" destOrd="0" presId="urn:microsoft.com/office/officeart/2005/8/layout/list1"/>
    <dgm:cxn modelId="{28C9D8FC-5AA8-403A-A281-C896A663E800}" type="presParOf" srcId="{B4749274-1021-4485-B3B1-F3F7E857B892}" destId="{EADAEA82-63AF-4636-ABA6-5A1C1BF349D5}" srcOrd="1" destOrd="0" presId="urn:microsoft.com/office/officeart/2005/8/layout/list1"/>
    <dgm:cxn modelId="{8F90EA4F-C224-4732-8DCE-9E5539853468}" type="presParOf" srcId="{E69B8126-FFE5-4CBB-9EA9-D028BC170C5B}" destId="{6852B1BF-E6AD-4D4A-9A57-1006B7BA5D48}" srcOrd="9" destOrd="0" presId="urn:microsoft.com/office/officeart/2005/8/layout/list1"/>
    <dgm:cxn modelId="{46A6D5A1-DAAF-4204-8769-4A83CE582399}" type="presParOf" srcId="{E69B8126-FFE5-4CBB-9EA9-D028BC170C5B}" destId="{2E36C18B-5747-42DC-8467-0B0C8B5D5E4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E7559E-AAC2-476E-80D0-81D01B6F4FD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48DE28EB-8929-4E07-BC10-4104A89AC94A}">
      <dgm:prSet phldrT="[Text]"/>
      <dgm:spPr/>
      <dgm:t>
        <a:bodyPr/>
        <a:lstStyle/>
        <a:p>
          <a:pPr>
            <a:buFont typeface="+mj-lt"/>
            <a:buAutoNum type="arabicPeriod"/>
          </a:pPr>
          <a:r>
            <a:rPr lang="en-IN" dirty="0"/>
            <a:t>Usage times of websites</a:t>
          </a:r>
          <a:r>
            <a:rPr lang="en-IN" b="1" i="0" dirty="0"/>
            <a:t> </a:t>
          </a:r>
          <a:endParaRPr lang="en-IN" dirty="0"/>
        </a:p>
      </dgm:t>
    </dgm:pt>
    <dgm:pt modelId="{8D20212B-EDDE-4AE9-BB82-75524353C1E4}" type="parTrans" cxnId="{64059B76-53F7-4304-B7BF-19C616E81D15}">
      <dgm:prSet/>
      <dgm:spPr/>
      <dgm:t>
        <a:bodyPr/>
        <a:lstStyle/>
        <a:p>
          <a:endParaRPr lang="en-IN"/>
        </a:p>
      </dgm:t>
    </dgm:pt>
    <dgm:pt modelId="{A3231EAD-D493-46A7-AFE2-8B21FC0AABD6}" type="sibTrans" cxnId="{64059B76-53F7-4304-B7BF-19C616E81D15}">
      <dgm:prSet/>
      <dgm:spPr/>
      <dgm:t>
        <a:bodyPr/>
        <a:lstStyle/>
        <a:p>
          <a:endParaRPr lang="en-IN"/>
        </a:p>
      </dgm:t>
    </dgm:pt>
    <dgm:pt modelId="{732E19FE-259D-4CD7-B6AA-C79669261DC7}">
      <dgm:prSet phldrT="[Text]"/>
      <dgm:spPr/>
      <dgm:t>
        <a:bodyPr/>
        <a:lstStyle/>
        <a:p>
          <a:pPr>
            <a:buFont typeface="+mj-lt"/>
            <a:buAutoNum type="arabicPeriod"/>
          </a:pPr>
          <a:r>
            <a:rPr lang="en-IN" dirty="0"/>
            <a:t>Risk Assessment</a:t>
          </a:r>
        </a:p>
      </dgm:t>
    </dgm:pt>
    <dgm:pt modelId="{B8A805B6-DBE2-4904-A0BB-6FB2068CFFB5}" type="parTrans" cxnId="{90CABF9F-A8FA-4B05-A03A-8F4602551CE0}">
      <dgm:prSet/>
      <dgm:spPr/>
      <dgm:t>
        <a:bodyPr/>
        <a:lstStyle/>
        <a:p>
          <a:endParaRPr lang="en-IN"/>
        </a:p>
      </dgm:t>
    </dgm:pt>
    <dgm:pt modelId="{60EE25D9-BD12-47EA-BC37-2FF9A5678298}" type="sibTrans" cxnId="{90CABF9F-A8FA-4B05-A03A-8F4602551CE0}">
      <dgm:prSet/>
      <dgm:spPr/>
      <dgm:t>
        <a:bodyPr/>
        <a:lstStyle/>
        <a:p>
          <a:endParaRPr lang="en-IN"/>
        </a:p>
      </dgm:t>
    </dgm:pt>
    <dgm:pt modelId="{E69B8126-FFE5-4CBB-9EA9-D028BC170C5B}" type="pres">
      <dgm:prSet presAssocID="{54E7559E-AAC2-476E-80D0-81D01B6F4FDF}" presName="linear" presStyleCnt="0">
        <dgm:presLayoutVars>
          <dgm:dir/>
          <dgm:animLvl val="lvl"/>
          <dgm:resizeHandles val="exact"/>
        </dgm:presLayoutVars>
      </dgm:prSet>
      <dgm:spPr/>
    </dgm:pt>
    <dgm:pt modelId="{2F11FEF2-2918-4937-92BC-BECA6A17B6E1}" type="pres">
      <dgm:prSet presAssocID="{48DE28EB-8929-4E07-BC10-4104A89AC94A}" presName="parentLin" presStyleCnt="0"/>
      <dgm:spPr/>
    </dgm:pt>
    <dgm:pt modelId="{EB531E59-6870-4E10-8A18-8AF3B1FFE558}" type="pres">
      <dgm:prSet presAssocID="{48DE28EB-8929-4E07-BC10-4104A89AC94A}" presName="parentLeftMargin" presStyleLbl="node1" presStyleIdx="0" presStyleCnt="2"/>
      <dgm:spPr/>
    </dgm:pt>
    <dgm:pt modelId="{4653F9C6-F0AF-482A-8307-3D49D776946F}" type="pres">
      <dgm:prSet presAssocID="{48DE28EB-8929-4E07-BC10-4104A89AC94A}" presName="parentText" presStyleLbl="node1" presStyleIdx="0" presStyleCnt="2">
        <dgm:presLayoutVars>
          <dgm:chMax val="0"/>
          <dgm:bulletEnabled val="1"/>
        </dgm:presLayoutVars>
      </dgm:prSet>
      <dgm:spPr/>
    </dgm:pt>
    <dgm:pt modelId="{41F79CEE-8D8E-44D8-A893-C915AD42306B}" type="pres">
      <dgm:prSet presAssocID="{48DE28EB-8929-4E07-BC10-4104A89AC94A}" presName="negativeSpace" presStyleCnt="0"/>
      <dgm:spPr/>
    </dgm:pt>
    <dgm:pt modelId="{E1B7972D-9A6E-461B-A8CD-056D9D80B139}" type="pres">
      <dgm:prSet presAssocID="{48DE28EB-8929-4E07-BC10-4104A89AC94A}" presName="childText" presStyleLbl="conFgAcc1" presStyleIdx="0" presStyleCnt="2">
        <dgm:presLayoutVars>
          <dgm:bulletEnabled val="1"/>
        </dgm:presLayoutVars>
      </dgm:prSet>
      <dgm:spPr/>
    </dgm:pt>
    <dgm:pt modelId="{59291824-D63C-4C02-B7EA-3FF61E5ABA0A}" type="pres">
      <dgm:prSet presAssocID="{A3231EAD-D493-46A7-AFE2-8B21FC0AABD6}" presName="spaceBetweenRectangles" presStyleCnt="0"/>
      <dgm:spPr/>
    </dgm:pt>
    <dgm:pt modelId="{B4749274-1021-4485-B3B1-F3F7E857B892}" type="pres">
      <dgm:prSet presAssocID="{732E19FE-259D-4CD7-B6AA-C79669261DC7}" presName="parentLin" presStyleCnt="0"/>
      <dgm:spPr/>
    </dgm:pt>
    <dgm:pt modelId="{6809A4A7-6F06-47F1-AD0D-7CE31FFECC93}" type="pres">
      <dgm:prSet presAssocID="{732E19FE-259D-4CD7-B6AA-C79669261DC7}" presName="parentLeftMargin" presStyleLbl="node1" presStyleIdx="0" presStyleCnt="2"/>
      <dgm:spPr/>
    </dgm:pt>
    <dgm:pt modelId="{EADAEA82-63AF-4636-ABA6-5A1C1BF349D5}" type="pres">
      <dgm:prSet presAssocID="{732E19FE-259D-4CD7-B6AA-C79669261DC7}" presName="parentText" presStyleLbl="node1" presStyleIdx="1" presStyleCnt="2">
        <dgm:presLayoutVars>
          <dgm:chMax val="0"/>
          <dgm:bulletEnabled val="1"/>
        </dgm:presLayoutVars>
      </dgm:prSet>
      <dgm:spPr/>
    </dgm:pt>
    <dgm:pt modelId="{6852B1BF-E6AD-4D4A-9A57-1006B7BA5D48}" type="pres">
      <dgm:prSet presAssocID="{732E19FE-259D-4CD7-B6AA-C79669261DC7}" presName="negativeSpace" presStyleCnt="0"/>
      <dgm:spPr/>
    </dgm:pt>
    <dgm:pt modelId="{2E36C18B-5747-42DC-8467-0B0C8B5D5E48}" type="pres">
      <dgm:prSet presAssocID="{732E19FE-259D-4CD7-B6AA-C79669261DC7}" presName="childText" presStyleLbl="conFgAcc1" presStyleIdx="1" presStyleCnt="2">
        <dgm:presLayoutVars>
          <dgm:bulletEnabled val="1"/>
        </dgm:presLayoutVars>
      </dgm:prSet>
      <dgm:spPr/>
    </dgm:pt>
  </dgm:ptLst>
  <dgm:cxnLst>
    <dgm:cxn modelId="{A0EA0203-D648-47D6-80A2-952555EF2A96}" type="presOf" srcId="{732E19FE-259D-4CD7-B6AA-C79669261DC7}" destId="{EADAEA82-63AF-4636-ABA6-5A1C1BF349D5}" srcOrd="1" destOrd="0" presId="urn:microsoft.com/office/officeart/2005/8/layout/list1"/>
    <dgm:cxn modelId="{2DAE3828-7B48-4258-8300-3FF321AC930F}" type="presOf" srcId="{732E19FE-259D-4CD7-B6AA-C79669261DC7}" destId="{6809A4A7-6F06-47F1-AD0D-7CE31FFECC93}" srcOrd="0" destOrd="0" presId="urn:microsoft.com/office/officeart/2005/8/layout/list1"/>
    <dgm:cxn modelId="{64059B76-53F7-4304-B7BF-19C616E81D15}" srcId="{54E7559E-AAC2-476E-80D0-81D01B6F4FDF}" destId="{48DE28EB-8929-4E07-BC10-4104A89AC94A}" srcOrd="0" destOrd="0" parTransId="{8D20212B-EDDE-4AE9-BB82-75524353C1E4}" sibTransId="{A3231EAD-D493-46A7-AFE2-8B21FC0AABD6}"/>
    <dgm:cxn modelId="{1A455988-E6EB-46F5-B491-954565C00A87}" type="presOf" srcId="{48DE28EB-8929-4E07-BC10-4104A89AC94A}" destId="{EB531E59-6870-4E10-8A18-8AF3B1FFE558}" srcOrd="0" destOrd="0" presId="urn:microsoft.com/office/officeart/2005/8/layout/list1"/>
    <dgm:cxn modelId="{3604709A-40CA-45B9-82B9-A9BE4CC3CDFC}" type="presOf" srcId="{54E7559E-AAC2-476E-80D0-81D01B6F4FDF}" destId="{E69B8126-FFE5-4CBB-9EA9-D028BC170C5B}" srcOrd="0" destOrd="0" presId="urn:microsoft.com/office/officeart/2005/8/layout/list1"/>
    <dgm:cxn modelId="{90CABF9F-A8FA-4B05-A03A-8F4602551CE0}" srcId="{54E7559E-AAC2-476E-80D0-81D01B6F4FDF}" destId="{732E19FE-259D-4CD7-B6AA-C79669261DC7}" srcOrd="1" destOrd="0" parTransId="{B8A805B6-DBE2-4904-A0BB-6FB2068CFFB5}" sibTransId="{60EE25D9-BD12-47EA-BC37-2FF9A5678298}"/>
    <dgm:cxn modelId="{4E7CD3AB-69E3-414F-A285-C91A29D639AF}" type="presOf" srcId="{48DE28EB-8929-4E07-BC10-4104A89AC94A}" destId="{4653F9C6-F0AF-482A-8307-3D49D776946F}" srcOrd="1" destOrd="0" presId="urn:microsoft.com/office/officeart/2005/8/layout/list1"/>
    <dgm:cxn modelId="{AC4733E8-31F4-4E46-88C0-FB2A19F61B20}" type="presParOf" srcId="{E69B8126-FFE5-4CBB-9EA9-D028BC170C5B}" destId="{2F11FEF2-2918-4937-92BC-BECA6A17B6E1}" srcOrd="0" destOrd="0" presId="urn:microsoft.com/office/officeart/2005/8/layout/list1"/>
    <dgm:cxn modelId="{A98C5D1B-E5D4-4A23-B60E-D2C3A26BC4F0}" type="presParOf" srcId="{2F11FEF2-2918-4937-92BC-BECA6A17B6E1}" destId="{EB531E59-6870-4E10-8A18-8AF3B1FFE558}" srcOrd="0" destOrd="0" presId="urn:microsoft.com/office/officeart/2005/8/layout/list1"/>
    <dgm:cxn modelId="{E263938B-A32F-4851-897C-DDE60237F3BC}" type="presParOf" srcId="{2F11FEF2-2918-4937-92BC-BECA6A17B6E1}" destId="{4653F9C6-F0AF-482A-8307-3D49D776946F}" srcOrd="1" destOrd="0" presId="urn:microsoft.com/office/officeart/2005/8/layout/list1"/>
    <dgm:cxn modelId="{7F4B1045-FB47-4EC4-AA35-028E84C4519C}" type="presParOf" srcId="{E69B8126-FFE5-4CBB-9EA9-D028BC170C5B}" destId="{41F79CEE-8D8E-44D8-A893-C915AD42306B}" srcOrd="1" destOrd="0" presId="urn:microsoft.com/office/officeart/2005/8/layout/list1"/>
    <dgm:cxn modelId="{1ABB78D1-5F12-4BD8-BF1A-0452DA0D4690}" type="presParOf" srcId="{E69B8126-FFE5-4CBB-9EA9-D028BC170C5B}" destId="{E1B7972D-9A6E-461B-A8CD-056D9D80B139}" srcOrd="2" destOrd="0" presId="urn:microsoft.com/office/officeart/2005/8/layout/list1"/>
    <dgm:cxn modelId="{BEDC5AB1-024F-473C-8CAF-B25A39B224E4}" type="presParOf" srcId="{E69B8126-FFE5-4CBB-9EA9-D028BC170C5B}" destId="{59291824-D63C-4C02-B7EA-3FF61E5ABA0A}" srcOrd="3" destOrd="0" presId="urn:microsoft.com/office/officeart/2005/8/layout/list1"/>
    <dgm:cxn modelId="{EC6ECBBC-DF48-4376-8EE0-8A0D7120E384}" type="presParOf" srcId="{E69B8126-FFE5-4CBB-9EA9-D028BC170C5B}" destId="{B4749274-1021-4485-B3B1-F3F7E857B892}" srcOrd="4" destOrd="0" presId="urn:microsoft.com/office/officeart/2005/8/layout/list1"/>
    <dgm:cxn modelId="{4D52FE5C-7F84-42BC-8086-72F500DEF298}" type="presParOf" srcId="{B4749274-1021-4485-B3B1-F3F7E857B892}" destId="{6809A4A7-6F06-47F1-AD0D-7CE31FFECC93}" srcOrd="0" destOrd="0" presId="urn:microsoft.com/office/officeart/2005/8/layout/list1"/>
    <dgm:cxn modelId="{28C9D8FC-5AA8-403A-A281-C896A663E800}" type="presParOf" srcId="{B4749274-1021-4485-B3B1-F3F7E857B892}" destId="{EADAEA82-63AF-4636-ABA6-5A1C1BF349D5}" srcOrd="1" destOrd="0" presId="urn:microsoft.com/office/officeart/2005/8/layout/list1"/>
    <dgm:cxn modelId="{8F90EA4F-C224-4732-8DCE-9E5539853468}" type="presParOf" srcId="{E69B8126-FFE5-4CBB-9EA9-D028BC170C5B}" destId="{6852B1BF-E6AD-4D4A-9A57-1006B7BA5D48}" srcOrd="5" destOrd="0" presId="urn:microsoft.com/office/officeart/2005/8/layout/list1"/>
    <dgm:cxn modelId="{46A6D5A1-DAAF-4204-8769-4A83CE582399}" type="presParOf" srcId="{E69B8126-FFE5-4CBB-9EA9-D028BC170C5B}" destId="{2E36C18B-5747-42DC-8467-0B0C8B5D5E4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BBEA6-451D-40BF-96A8-42BB953375E6}">
      <dsp:nvSpPr>
        <dsp:cNvPr id="0" name=""/>
        <dsp:cNvSpPr/>
      </dsp:nvSpPr>
      <dsp:spPr>
        <a:xfrm>
          <a:off x="3251199" y="1455"/>
          <a:ext cx="4876800" cy="115438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The size of the dataset is 269Rows * 71Columns</a:t>
          </a:r>
        </a:p>
      </dsp:txBody>
      <dsp:txXfrm>
        <a:off x="3251199" y="145753"/>
        <a:ext cx="4443906" cy="865787"/>
      </dsp:txXfrm>
    </dsp:sp>
    <dsp:sp modelId="{8440C1A2-B55B-4A31-B4ED-AFF0D6C81E20}">
      <dsp:nvSpPr>
        <dsp:cNvPr id="0" name=""/>
        <dsp:cNvSpPr/>
      </dsp:nvSpPr>
      <dsp:spPr>
        <a:xfrm>
          <a:off x="9509" y="0"/>
          <a:ext cx="3251200" cy="1154383"/>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IN" sz="2000" kern="1200" dirty="0" err="1"/>
            <a:t>df_cust_ret.shape</a:t>
          </a:r>
          <a:endParaRPr lang="en-IN" sz="2000" kern="1200" dirty="0"/>
        </a:p>
      </dsp:txBody>
      <dsp:txXfrm>
        <a:off x="65861" y="56352"/>
        <a:ext cx="3138496" cy="1041679"/>
      </dsp:txXfrm>
    </dsp:sp>
    <dsp:sp modelId="{662DF0CD-9C17-4FB6-8E9A-3FB925668E61}">
      <dsp:nvSpPr>
        <dsp:cNvPr id="0" name=""/>
        <dsp:cNvSpPr/>
      </dsp:nvSpPr>
      <dsp:spPr>
        <a:xfrm>
          <a:off x="3251199" y="1271276"/>
          <a:ext cx="4876800" cy="115438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 Except for Pin Code column which is continuous types, all other have categorical data</a:t>
          </a:r>
        </a:p>
      </dsp:txBody>
      <dsp:txXfrm>
        <a:off x="3251199" y="1415574"/>
        <a:ext cx="4443906" cy="865787"/>
      </dsp:txXfrm>
    </dsp:sp>
    <dsp:sp modelId="{3A255332-1EF5-4511-B7C3-22109C7B86A6}">
      <dsp:nvSpPr>
        <dsp:cNvPr id="0" name=""/>
        <dsp:cNvSpPr/>
      </dsp:nvSpPr>
      <dsp:spPr>
        <a:xfrm>
          <a:off x="0" y="1271276"/>
          <a:ext cx="3251200" cy="1154383"/>
        </a:xfrm>
        <a:prstGeom prst="round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IN" sz="2000" kern="1200" dirty="0" err="1"/>
            <a:t>df_cust_ret.dtypes</a:t>
          </a:r>
          <a:endParaRPr lang="en-IN" sz="2000" kern="1200" dirty="0"/>
        </a:p>
      </dsp:txBody>
      <dsp:txXfrm>
        <a:off x="56352" y="1327628"/>
        <a:ext cx="3138496" cy="1041679"/>
      </dsp:txXfrm>
    </dsp:sp>
    <dsp:sp modelId="{534288AC-B2A7-4179-AF5C-6E87E2BD68F6}">
      <dsp:nvSpPr>
        <dsp:cNvPr id="0" name=""/>
        <dsp:cNvSpPr/>
      </dsp:nvSpPr>
      <dsp:spPr>
        <a:xfrm>
          <a:off x="3251199" y="2541098"/>
          <a:ext cx="4876800" cy="115438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Saw no missing data was present in columns</a:t>
          </a:r>
        </a:p>
      </dsp:txBody>
      <dsp:txXfrm>
        <a:off x="3251199" y="2685396"/>
        <a:ext cx="4443906" cy="865787"/>
      </dsp:txXfrm>
    </dsp:sp>
    <dsp:sp modelId="{6BE22647-4250-419F-95D8-EC37D0A80A23}">
      <dsp:nvSpPr>
        <dsp:cNvPr id="0" name=""/>
        <dsp:cNvSpPr/>
      </dsp:nvSpPr>
      <dsp:spPr>
        <a:xfrm>
          <a:off x="0" y="2541098"/>
          <a:ext cx="3251200" cy="1154383"/>
        </a:xfrm>
        <a:prstGeom prst="roundRect">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IN" sz="2000" kern="1200" dirty="0" err="1"/>
            <a:t>df_cust_ret.isnull</a:t>
          </a:r>
          <a:r>
            <a:rPr lang="en-IN" sz="2000" kern="1200" dirty="0"/>
            <a:t>().sum()</a:t>
          </a:r>
        </a:p>
      </dsp:txBody>
      <dsp:txXfrm>
        <a:off x="56352" y="2597450"/>
        <a:ext cx="3138496" cy="1041679"/>
      </dsp:txXfrm>
    </dsp:sp>
    <dsp:sp modelId="{DB1D3339-6E05-42C9-B11B-0C55C90109E7}">
      <dsp:nvSpPr>
        <dsp:cNvPr id="0" name=""/>
        <dsp:cNvSpPr/>
      </dsp:nvSpPr>
      <dsp:spPr>
        <a:xfrm>
          <a:off x="3251199" y="3810919"/>
          <a:ext cx="4876800" cy="1154383"/>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a:t>Used for checking the value counts of unique elements of each columns</a:t>
          </a:r>
        </a:p>
      </dsp:txBody>
      <dsp:txXfrm>
        <a:off x="3251199" y="3955217"/>
        <a:ext cx="4443906" cy="865787"/>
      </dsp:txXfrm>
    </dsp:sp>
    <dsp:sp modelId="{C872CDA9-D3B8-43A5-A3D1-FCA03C42D2D8}">
      <dsp:nvSpPr>
        <dsp:cNvPr id="0" name=""/>
        <dsp:cNvSpPr/>
      </dsp:nvSpPr>
      <dsp:spPr>
        <a:xfrm>
          <a:off x="0" y="3810919"/>
          <a:ext cx="3251200" cy="1154383"/>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Font typeface="Symbol" panose="05050102010706020507" pitchFamily="18" charset="2"/>
            <a:buNone/>
          </a:pPr>
          <a:r>
            <a:rPr lang="en-IN" sz="2000" kern="1200" dirty="0"/>
            <a:t>for </a:t>
          </a:r>
          <a:r>
            <a:rPr lang="en-IN" sz="2000" kern="1200" dirty="0" err="1"/>
            <a:t>i</a:t>
          </a:r>
          <a:r>
            <a:rPr lang="en-IN" sz="2000" kern="1200" dirty="0"/>
            <a:t> in </a:t>
          </a:r>
          <a:r>
            <a:rPr lang="en-IN" sz="2000" kern="1200" dirty="0" err="1"/>
            <a:t>df_cust_ret.columns</a:t>
          </a:r>
          <a:r>
            <a:rPr lang="en-IN" sz="2000" kern="1200" dirty="0"/>
            <a:t> :print(</a:t>
          </a:r>
          <a:r>
            <a:rPr lang="en-IN" sz="2000" kern="1200" dirty="0" err="1"/>
            <a:t>df_cust_ret</a:t>
          </a:r>
          <a:r>
            <a:rPr lang="en-IN" sz="2000" kern="1200" dirty="0"/>
            <a:t>[</a:t>
          </a:r>
          <a:r>
            <a:rPr lang="en-IN" sz="2000" kern="1200" dirty="0" err="1"/>
            <a:t>i</a:t>
          </a:r>
          <a:r>
            <a:rPr lang="en-IN" sz="2000" kern="1200" dirty="0"/>
            <a:t>].</a:t>
          </a:r>
          <a:r>
            <a:rPr lang="en-IN" sz="2000" kern="1200" dirty="0" err="1"/>
            <a:t>value_counts</a:t>
          </a:r>
          <a:r>
            <a:rPr lang="en-IN" sz="2000" kern="1200" dirty="0"/>
            <a:t>())</a:t>
          </a:r>
        </a:p>
      </dsp:txBody>
      <dsp:txXfrm>
        <a:off x="56352" y="3867271"/>
        <a:ext cx="3138496" cy="1041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4D87-B0AB-488B-9557-083B588A4A88}">
      <dsp:nvSpPr>
        <dsp:cNvPr id="0" name=""/>
        <dsp:cNvSpPr/>
      </dsp:nvSpPr>
      <dsp:spPr>
        <a:xfrm>
          <a:off x="6124185" y="967609"/>
          <a:ext cx="2531981" cy="2532449"/>
        </a:xfrm>
        <a:prstGeom prst="ellipse">
          <a:avLst/>
        </a:prstGeom>
        <a:solidFill>
          <a:schemeClr val="lt1">
            <a:hueOff val="0"/>
            <a:satOff val="0"/>
            <a:lumOff val="0"/>
            <a:alphaOff val="0"/>
          </a:schemeClr>
        </a:solidFill>
        <a:ln w="50800" cap="flat" cmpd="sng"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sp>
    <dsp:sp modelId="{9485B4A8-2B55-4023-995C-98D2C128CF48}">
      <dsp:nvSpPr>
        <dsp:cNvPr id="0" name=""/>
        <dsp:cNvSpPr/>
      </dsp:nvSpPr>
      <dsp:spPr>
        <a:xfrm>
          <a:off x="6208255" y="1052039"/>
          <a:ext cx="2363841" cy="2363589"/>
        </a:xfrm>
        <a:prstGeom prst="ellipse">
          <a:avLst/>
        </a:prstGeom>
        <a:solidFill>
          <a:schemeClr val="accent2">
            <a:alpha val="90000"/>
            <a:tint val="4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Font typeface="+mj-lt"/>
            <a:buNone/>
          </a:pPr>
          <a:endParaRPr lang="en-IN" sz="2200" b="1" i="0" kern="1200" dirty="0"/>
        </a:p>
        <a:p>
          <a:pPr marL="0" lvl="0" indent="0" algn="ctr" defTabSz="977900">
            <a:lnSpc>
              <a:spcPct val="90000"/>
            </a:lnSpc>
            <a:spcBef>
              <a:spcPct val="0"/>
            </a:spcBef>
            <a:spcAft>
              <a:spcPct val="35000"/>
            </a:spcAft>
            <a:buFont typeface="+mj-lt"/>
            <a:buNone/>
          </a:pPr>
          <a:r>
            <a:rPr lang="en-IN" sz="2200" b="1" i="0" kern="1200" dirty="0"/>
            <a:t>Voting of Application/Website preference (After 47)</a:t>
          </a:r>
          <a:endParaRPr lang="en-IN" sz="2200" b="1" i="1" kern="1200" dirty="0"/>
        </a:p>
        <a:p>
          <a:pPr marL="0" lvl="0" indent="0" algn="ctr" defTabSz="977900">
            <a:lnSpc>
              <a:spcPct val="90000"/>
            </a:lnSpc>
            <a:spcBef>
              <a:spcPct val="0"/>
            </a:spcBef>
            <a:spcAft>
              <a:spcPct val="35000"/>
            </a:spcAft>
            <a:buFont typeface="+mj-lt"/>
            <a:buNone/>
          </a:pPr>
          <a:endParaRPr lang="en-IN" sz="1400" kern="1200" dirty="0"/>
        </a:p>
      </dsp:txBody>
      <dsp:txXfrm>
        <a:off x="6546182" y="1389758"/>
        <a:ext cx="1687987" cy="1688151"/>
      </dsp:txXfrm>
    </dsp:sp>
    <dsp:sp modelId="{C17867D5-0022-4719-9577-7F0A2FB13218}">
      <dsp:nvSpPr>
        <dsp:cNvPr id="0" name=""/>
        <dsp:cNvSpPr/>
      </dsp:nvSpPr>
      <dsp:spPr>
        <a:xfrm rot="2700000">
          <a:off x="3510360" y="970671"/>
          <a:ext cx="2525882" cy="2525882"/>
        </a:xfrm>
        <a:prstGeom prst="teardrop">
          <a:avLst>
            <a:gd name="adj" fmla="val 100000"/>
          </a:avLst>
        </a:prstGeom>
        <a:solidFill>
          <a:schemeClr val="lt1">
            <a:hueOff val="0"/>
            <a:satOff val="0"/>
            <a:lumOff val="0"/>
            <a:alphaOff val="0"/>
          </a:schemeClr>
        </a:solidFill>
        <a:ln w="50800" cap="flat" cmpd="sng"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sp>
    <dsp:sp modelId="{3543E83F-7AA3-43E9-A81C-1AB168A07E03}">
      <dsp:nvSpPr>
        <dsp:cNvPr id="0" name=""/>
        <dsp:cNvSpPr/>
      </dsp:nvSpPr>
      <dsp:spPr>
        <a:xfrm>
          <a:off x="3591380" y="1052039"/>
          <a:ext cx="2363841" cy="2363589"/>
        </a:xfrm>
        <a:prstGeom prst="ellipse">
          <a:avLst/>
        </a:prstGeom>
        <a:solidFill>
          <a:schemeClr val="accent2">
            <a:alpha val="90000"/>
            <a:tint val="4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Font typeface="+mj-lt"/>
            <a:buNone/>
          </a:pPr>
          <a:r>
            <a:rPr lang="en-IN" sz="2400" b="1" i="0" kern="1200" dirty="0"/>
            <a:t>Where Ratings are involved (18-47) </a:t>
          </a:r>
          <a:endParaRPr lang="en-IN" sz="2400" kern="1200" dirty="0"/>
        </a:p>
      </dsp:txBody>
      <dsp:txXfrm>
        <a:off x="3929307" y="1389758"/>
        <a:ext cx="1687987" cy="1688151"/>
      </dsp:txXfrm>
    </dsp:sp>
    <dsp:sp modelId="{2A5F6403-13C7-42FC-B4D1-6D2E69F3BB01}">
      <dsp:nvSpPr>
        <dsp:cNvPr id="0" name=""/>
        <dsp:cNvSpPr/>
      </dsp:nvSpPr>
      <dsp:spPr>
        <a:xfrm rot="2700000">
          <a:off x="893485" y="970671"/>
          <a:ext cx="2525882" cy="2525882"/>
        </a:xfrm>
        <a:prstGeom prst="teardrop">
          <a:avLst>
            <a:gd name="adj" fmla="val 100000"/>
          </a:avLst>
        </a:prstGeom>
        <a:solidFill>
          <a:schemeClr val="lt1">
            <a:hueOff val="0"/>
            <a:satOff val="0"/>
            <a:lumOff val="0"/>
            <a:alphaOff val="0"/>
          </a:schemeClr>
        </a:solidFill>
        <a:ln w="50800" cap="flat" cmpd="sng"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sp>
    <dsp:sp modelId="{F6F1F860-62E4-4320-835A-A1A3DDC38AF1}">
      <dsp:nvSpPr>
        <dsp:cNvPr id="0" name=""/>
        <dsp:cNvSpPr/>
      </dsp:nvSpPr>
      <dsp:spPr>
        <a:xfrm>
          <a:off x="974505" y="1052039"/>
          <a:ext cx="2363841" cy="2363589"/>
        </a:xfrm>
        <a:prstGeom prst="ellipse">
          <a:avLst/>
        </a:prstGeom>
        <a:solidFill>
          <a:schemeClr val="accent2">
            <a:alpha val="90000"/>
            <a:tint val="4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Font typeface="+mj-lt"/>
            <a:buNone/>
          </a:pPr>
          <a:r>
            <a:rPr lang="en-IN" sz="2400" b="1" i="0" kern="1200" dirty="0"/>
            <a:t>General Questions (1-17) </a:t>
          </a:r>
          <a:endParaRPr lang="en-IN" sz="2400" kern="1200" dirty="0"/>
        </a:p>
      </dsp:txBody>
      <dsp:txXfrm>
        <a:off x="1312432" y="1389758"/>
        <a:ext cx="1687987" cy="16881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4114F-CE51-4627-B064-F6C592EC3091}">
      <dsp:nvSpPr>
        <dsp:cNvPr id="0" name=""/>
        <dsp:cNvSpPr/>
      </dsp:nvSpPr>
      <dsp:spPr>
        <a:xfrm>
          <a:off x="0" y="753495"/>
          <a:ext cx="10023151" cy="579600"/>
        </a:xfrm>
        <a:prstGeom prst="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D3337B-00C5-4DF8-ABD2-161C0BAB0C26}">
      <dsp:nvSpPr>
        <dsp:cNvPr id="0" name=""/>
        <dsp:cNvSpPr/>
      </dsp:nvSpPr>
      <dsp:spPr>
        <a:xfrm>
          <a:off x="501157" y="414015"/>
          <a:ext cx="7107626" cy="67896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96" tIns="0" rIns="265196" bIns="0" numCol="1" spcCol="1270" anchor="ctr" anchorCtr="0">
          <a:noAutofit/>
        </a:bodyPr>
        <a:lstStyle/>
        <a:p>
          <a:pPr marL="0" lvl="0" indent="0" algn="l" defTabSz="1022350">
            <a:lnSpc>
              <a:spcPct val="90000"/>
            </a:lnSpc>
            <a:spcBef>
              <a:spcPct val="0"/>
            </a:spcBef>
            <a:spcAft>
              <a:spcPct val="35000"/>
            </a:spcAft>
            <a:buFont typeface="+mj-lt"/>
            <a:buNone/>
          </a:pPr>
          <a:r>
            <a:rPr lang="en-IN" sz="2300" b="1" i="0" kern="1200" dirty="0"/>
            <a:t>General Questions(1-17) </a:t>
          </a:r>
          <a:endParaRPr lang="en-IN" sz="2300" kern="1200" dirty="0"/>
        </a:p>
      </dsp:txBody>
      <dsp:txXfrm>
        <a:off x="534301" y="447159"/>
        <a:ext cx="7041338" cy="612672"/>
      </dsp:txXfrm>
    </dsp:sp>
    <dsp:sp modelId="{E1B7972D-9A6E-461B-A8CD-056D9D80B139}">
      <dsp:nvSpPr>
        <dsp:cNvPr id="0" name=""/>
        <dsp:cNvSpPr/>
      </dsp:nvSpPr>
      <dsp:spPr>
        <a:xfrm>
          <a:off x="0" y="1796776"/>
          <a:ext cx="10023151" cy="579600"/>
        </a:xfrm>
        <a:prstGeom prst="rect">
          <a:avLst/>
        </a:prstGeom>
        <a:solidFill>
          <a:schemeClr val="lt1">
            <a:alpha val="90000"/>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53F9C6-F0AF-482A-8307-3D49D776946F}">
      <dsp:nvSpPr>
        <dsp:cNvPr id="0" name=""/>
        <dsp:cNvSpPr/>
      </dsp:nvSpPr>
      <dsp:spPr>
        <a:xfrm>
          <a:off x="501157" y="1457295"/>
          <a:ext cx="7016205" cy="678960"/>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96" tIns="0" rIns="265196" bIns="0" numCol="1" spcCol="1270" anchor="ctr" anchorCtr="0">
          <a:noAutofit/>
        </a:bodyPr>
        <a:lstStyle/>
        <a:p>
          <a:pPr marL="0" lvl="0" indent="0" algn="l" defTabSz="1022350">
            <a:lnSpc>
              <a:spcPct val="90000"/>
            </a:lnSpc>
            <a:spcBef>
              <a:spcPct val="0"/>
            </a:spcBef>
            <a:spcAft>
              <a:spcPct val="35000"/>
            </a:spcAft>
            <a:buFont typeface="+mj-lt"/>
            <a:buNone/>
          </a:pPr>
          <a:r>
            <a:rPr lang="en-IN" sz="2300" b="1" i="0" kern="1200" dirty="0"/>
            <a:t>Where Ratings are involved(18-47) </a:t>
          </a:r>
          <a:endParaRPr lang="en-IN" sz="2300" kern="1200" dirty="0"/>
        </a:p>
      </dsp:txBody>
      <dsp:txXfrm>
        <a:off x="534301" y="1490439"/>
        <a:ext cx="6949917" cy="612672"/>
      </dsp:txXfrm>
    </dsp:sp>
    <dsp:sp modelId="{2E36C18B-5747-42DC-8467-0B0C8B5D5E48}">
      <dsp:nvSpPr>
        <dsp:cNvPr id="0" name=""/>
        <dsp:cNvSpPr/>
      </dsp:nvSpPr>
      <dsp:spPr>
        <a:xfrm>
          <a:off x="0" y="2840056"/>
          <a:ext cx="10023151" cy="579600"/>
        </a:xfrm>
        <a:prstGeom prst="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DAEA82-63AF-4636-ABA6-5A1C1BF349D5}">
      <dsp:nvSpPr>
        <dsp:cNvPr id="0" name=""/>
        <dsp:cNvSpPr/>
      </dsp:nvSpPr>
      <dsp:spPr>
        <a:xfrm>
          <a:off x="501157" y="2500576"/>
          <a:ext cx="7016205" cy="67896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96" tIns="0" rIns="265196" bIns="0" numCol="1" spcCol="1270" anchor="ctr" anchorCtr="0">
          <a:noAutofit/>
        </a:bodyPr>
        <a:lstStyle/>
        <a:p>
          <a:pPr marL="0" lvl="0" indent="0" algn="l" defTabSz="1022350">
            <a:lnSpc>
              <a:spcPct val="90000"/>
            </a:lnSpc>
            <a:spcBef>
              <a:spcPct val="0"/>
            </a:spcBef>
            <a:spcAft>
              <a:spcPct val="35000"/>
            </a:spcAft>
            <a:buFont typeface="+mj-lt"/>
            <a:buNone/>
          </a:pPr>
          <a:r>
            <a:rPr lang="en-IN" sz="2300" b="1" i="0" kern="1200" dirty="0"/>
            <a:t>Voting of Application/Website preference(After 47)</a:t>
          </a:r>
          <a:endParaRPr lang="en-IN" sz="2300" kern="1200" dirty="0"/>
        </a:p>
      </dsp:txBody>
      <dsp:txXfrm>
        <a:off x="534301" y="2533720"/>
        <a:ext cx="6949917"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7972D-9A6E-461B-A8CD-056D9D80B139}">
      <dsp:nvSpPr>
        <dsp:cNvPr id="0" name=""/>
        <dsp:cNvSpPr/>
      </dsp:nvSpPr>
      <dsp:spPr>
        <a:xfrm>
          <a:off x="0" y="689236"/>
          <a:ext cx="10023151" cy="1108800"/>
        </a:xfrm>
        <a:prstGeom prst="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53F9C6-F0AF-482A-8307-3D49D776946F}">
      <dsp:nvSpPr>
        <dsp:cNvPr id="0" name=""/>
        <dsp:cNvSpPr/>
      </dsp:nvSpPr>
      <dsp:spPr>
        <a:xfrm>
          <a:off x="501157" y="39795"/>
          <a:ext cx="7016205" cy="129888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96" tIns="0" rIns="265196" bIns="0" numCol="1" spcCol="1270" anchor="ctr" anchorCtr="0">
          <a:noAutofit/>
        </a:bodyPr>
        <a:lstStyle/>
        <a:p>
          <a:pPr marL="0" lvl="0" indent="0" algn="l" defTabSz="1955800">
            <a:lnSpc>
              <a:spcPct val="90000"/>
            </a:lnSpc>
            <a:spcBef>
              <a:spcPct val="0"/>
            </a:spcBef>
            <a:spcAft>
              <a:spcPct val="35000"/>
            </a:spcAft>
            <a:buFont typeface="+mj-lt"/>
            <a:buNone/>
          </a:pPr>
          <a:r>
            <a:rPr lang="en-IN" sz="4400" kern="1200" dirty="0"/>
            <a:t>Usage times of websites</a:t>
          </a:r>
          <a:r>
            <a:rPr lang="en-IN" sz="4400" b="1" i="0" kern="1200" dirty="0"/>
            <a:t> </a:t>
          </a:r>
          <a:endParaRPr lang="en-IN" sz="4400" kern="1200" dirty="0"/>
        </a:p>
      </dsp:txBody>
      <dsp:txXfrm>
        <a:off x="564563" y="103201"/>
        <a:ext cx="6889393" cy="1172068"/>
      </dsp:txXfrm>
    </dsp:sp>
    <dsp:sp modelId="{2E36C18B-5747-42DC-8467-0B0C8B5D5E48}">
      <dsp:nvSpPr>
        <dsp:cNvPr id="0" name=""/>
        <dsp:cNvSpPr/>
      </dsp:nvSpPr>
      <dsp:spPr>
        <a:xfrm>
          <a:off x="0" y="2685076"/>
          <a:ext cx="10023151" cy="1108800"/>
        </a:xfrm>
        <a:prstGeom prst="rect">
          <a:avLst/>
        </a:prstGeom>
        <a:solidFill>
          <a:schemeClr val="lt1">
            <a:alpha val="90000"/>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DAEA82-63AF-4636-ABA6-5A1C1BF349D5}">
      <dsp:nvSpPr>
        <dsp:cNvPr id="0" name=""/>
        <dsp:cNvSpPr/>
      </dsp:nvSpPr>
      <dsp:spPr>
        <a:xfrm>
          <a:off x="501157" y="2035636"/>
          <a:ext cx="7016205" cy="1298880"/>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96" tIns="0" rIns="265196" bIns="0" numCol="1" spcCol="1270" anchor="ctr" anchorCtr="0">
          <a:noAutofit/>
        </a:bodyPr>
        <a:lstStyle/>
        <a:p>
          <a:pPr marL="0" lvl="0" indent="0" algn="l" defTabSz="1955800">
            <a:lnSpc>
              <a:spcPct val="90000"/>
            </a:lnSpc>
            <a:spcBef>
              <a:spcPct val="0"/>
            </a:spcBef>
            <a:spcAft>
              <a:spcPct val="35000"/>
            </a:spcAft>
            <a:buFont typeface="+mj-lt"/>
            <a:buNone/>
          </a:pPr>
          <a:r>
            <a:rPr lang="en-IN" sz="4400" kern="1200" dirty="0"/>
            <a:t>Risk Assessment</a:t>
          </a:r>
        </a:p>
      </dsp:txBody>
      <dsp:txXfrm>
        <a:off x="564563" y="2099042"/>
        <a:ext cx="6889393" cy="117206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0902515-33FF-4963-B295-8294D74DB639}" type="datetimeFigureOut">
              <a:rPr lang="en-IN" smtClean="0"/>
              <a:t>12-01-2023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670AAA9-16D8-4A6A-A9C4-F9ED3D8F562C}"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65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02515-33FF-4963-B295-8294D74DB639}"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96594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02515-33FF-4963-B295-8294D74DB639}"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415096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902515-33FF-4963-B295-8294D74DB639}"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211627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02515-33FF-4963-B295-8294D74DB639}"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328662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02515-33FF-4963-B295-8294D74DB639}"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0AAA9-16D8-4A6A-A9C4-F9ED3D8F562C}"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75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902515-33FF-4963-B295-8294D74DB639}"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52114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02515-33FF-4963-B295-8294D74DB639}"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158999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02515-33FF-4963-B295-8294D74DB639}"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163658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02515-33FF-4963-B295-8294D74DB639}"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428950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02515-33FF-4963-B295-8294D74DB639}"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103419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02515-33FF-4963-B295-8294D74DB639}"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70AAA9-16D8-4A6A-A9C4-F9ED3D8F562C}" type="slidenum">
              <a:rPr lang="en-IN" smtClean="0"/>
              <a:t>‹#›</a:t>
            </a:fld>
            <a:endParaRPr lang="en-IN"/>
          </a:p>
        </p:txBody>
      </p:sp>
    </p:spTree>
    <p:extLst>
      <p:ext uri="{BB962C8B-B14F-4D97-AF65-F5344CB8AC3E}">
        <p14:creationId xmlns:p14="http://schemas.microsoft.com/office/powerpoint/2010/main" val="272295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0902515-33FF-4963-B295-8294D74DB639}" type="datetimeFigureOut">
              <a:rPr lang="en-IN" smtClean="0"/>
              <a:t>12-01-2023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670AAA9-16D8-4A6A-A9C4-F9ED3D8F562C}" type="slidenum">
              <a:rPr lang="en-IN" smtClean="0"/>
              <a:t>‹#›</a:t>
            </a:fld>
            <a:endParaRPr lang="en-IN"/>
          </a:p>
        </p:txBody>
      </p:sp>
    </p:spTree>
    <p:extLst>
      <p:ext uri="{BB962C8B-B14F-4D97-AF65-F5344CB8AC3E}">
        <p14:creationId xmlns:p14="http://schemas.microsoft.com/office/powerpoint/2010/main" val="41937410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F8B8-02A0-1675-FFF2-1120FBFF10C2}"/>
              </a:ext>
            </a:extLst>
          </p:cNvPr>
          <p:cNvSpPr>
            <a:spLocks noGrp="1"/>
          </p:cNvSpPr>
          <p:nvPr>
            <p:ph type="ctrTitle"/>
          </p:nvPr>
        </p:nvSpPr>
        <p:spPr/>
        <p:txBody>
          <a:bodyPr>
            <a:normAutofit/>
          </a:bodyPr>
          <a:lstStyle/>
          <a:p>
            <a:r>
              <a:rPr lang="en-IN" sz="48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CUSTOMER RETENTION Presentation</a:t>
            </a:r>
            <a:br>
              <a:rPr lang="en-IN"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“E-retail factors for customer activation and retention: A case study from Indian e-commerce customers”</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sp>
        <p:nvSpPr>
          <p:cNvPr id="3" name="Subtitle 2">
            <a:extLst>
              <a:ext uri="{FF2B5EF4-FFF2-40B4-BE49-F238E27FC236}">
                <a16:creationId xmlns:a16="http://schemas.microsoft.com/office/drawing/2014/main" id="{AE4E7187-6E57-A15F-F05A-8A7084F2D36B}"/>
              </a:ext>
            </a:extLst>
          </p:cNvPr>
          <p:cNvSpPr>
            <a:spLocks noGrp="1"/>
          </p:cNvSpPr>
          <p:nvPr>
            <p:ph type="subTitle" idx="1"/>
          </p:nvPr>
        </p:nvSpPr>
        <p:spPr>
          <a:xfrm>
            <a:off x="6819900" y="4488759"/>
            <a:ext cx="4657614" cy="1388165"/>
          </a:xfrm>
        </p:spPr>
        <p:txBody>
          <a:bodyPr/>
          <a:lstStyle/>
          <a:p>
            <a:pPr algn="r"/>
            <a:r>
              <a:rPr lang="en-IN" sz="2400" b="1" dirty="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Prepared by: Maahi Gurnani, Data Science Intern at              Flip Robo Technologies</a:t>
            </a:r>
            <a:endParaRPr lang="en-IN" sz="24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r"/>
            <a:endParaRPr lang="en-IN" dirty="0"/>
          </a:p>
        </p:txBody>
      </p:sp>
      <p:pic>
        <p:nvPicPr>
          <p:cNvPr id="5" name="Picture 4">
            <a:extLst>
              <a:ext uri="{FF2B5EF4-FFF2-40B4-BE49-F238E27FC236}">
                <a16:creationId xmlns:a16="http://schemas.microsoft.com/office/drawing/2014/main" id="{0A771667-8A9A-76D3-B3DA-4B2EB5078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10" y="3812834"/>
            <a:ext cx="1833685" cy="751148"/>
          </a:xfrm>
          <a:prstGeom prst="rect">
            <a:avLst/>
          </a:prstGeom>
        </p:spPr>
      </p:pic>
      <p:pic>
        <p:nvPicPr>
          <p:cNvPr id="6" name="Picture 5">
            <a:extLst>
              <a:ext uri="{FF2B5EF4-FFF2-40B4-BE49-F238E27FC236}">
                <a16:creationId xmlns:a16="http://schemas.microsoft.com/office/drawing/2014/main" id="{3C86373D-94AD-5263-2A42-5D3CA7035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051" y="4740191"/>
            <a:ext cx="1733974" cy="751148"/>
          </a:xfrm>
          <a:prstGeom prst="rect">
            <a:avLst/>
          </a:prstGeom>
        </p:spPr>
      </p:pic>
      <p:pic>
        <p:nvPicPr>
          <p:cNvPr id="7" name="Picture 6">
            <a:extLst>
              <a:ext uri="{FF2B5EF4-FFF2-40B4-BE49-F238E27FC236}">
                <a16:creationId xmlns:a16="http://schemas.microsoft.com/office/drawing/2014/main" id="{09AB7F43-3EB3-F186-07B6-E0BDC7F92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5127" y="4216197"/>
            <a:ext cx="1914254" cy="695570"/>
          </a:xfrm>
          <a:prstGeom prst="rect">
            <a:avLst/>
          </a:prstGeom>
        </p:spPr>
      </p:pic>
      <p:pic>
        <p:nvPicPr>
          <p:cNvPr id="8" name="Picture 7">
            <a:extLst>
              <a:ext uri="{FF2B5EF4-FFF2-40B4-BE49-F238E27FC236}">
                <a16:creationId xmlns:a16="http://schemas.microsoft.com/office/drawing/2014/main" id="{90AF51F6-7AA2-3184-058B-1622E9D86C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2254" y="5110544"/>
            <a:ext cx="1914254" cy="760173"/>
          </a:xfrm>
          <a:prstGeom prst="rect">
            <a:avLst/>
          </a:prstGeom>
        </p:spPr>
      </p:pic>
      <p:pic>
        <p:nvPicPr>
          <p:cNvPr id="9" name="Picture 8">
            <a:extLst>
              <a:ext uri="{FF2B5EF4-FFF2-40B4-BE49-F238E27FC236}">
                <a16:creationId xmlns:a16="http://schemas.microsoft.com/office/drawing/2014/main" id="{C754835E-6682-0553-EF54-6D25437E5F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2112" y="5661489"/>
            <a:ext cx="2522182" cy="628269"/>
          </a:xfrm>
          <a:prstGeom prst="rect">
            <a:avLst/>
          </a:prstGeom>
        </p:spPr>
      </p:pic>
    </p:spTree>
    <p:extLst>
      <p:ext uri="{BB962C8B-B14F-4D97-AF65-F5344CB8AC3E}">
        <p14:creationId xmlns:p14="http://schemas.microsoft.com/office/powerpoint/2010/main" val="99668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par>
                          <p:cTn id="12" fill="hold">
                            <p:stCondLst>
                              <p:cond delay="3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4000"/>
                            </p:stCondLst>
                            <p:childTnLst>
                              <p:par>
                                <p:cTn id="19" presetID="3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DF47-577D-4AEB-EDDE-B2B870732D0A}"/>
              </a:ext>
            </a:extLst>
          </p:cNvPr>
          <p:cNvSpPr>
            <a:spLocks noGrp="1"/>
          </p:cNvSpPr>
          <p:nvPr>
            <p:ph type="title"/>
          </p:nvPr>
        </p:nvSpPr>
        <p:spPr>
          <a:xfrm>
            <a:off x="457200" y="704850"/>
            <a:ext cx="11087100" cy="634824"/>
          </a:xfrm>
        </p:spPr>
        <p:style>
          <a:lnRef idx="2">
            <a:schemeClr val="accent1"/>
          </a:lnRef>
          <a:fillRef idx="1">
            <a:schemeClr val="lt1"/>
          </a:fillRef>
          <a:effectRef idx="0">
            <a:schemeClr val="accent1"/>
          </a:effectRef>
          <a:fontRef idx="minor">
            <a:schemeClr val="dk1"/>
          </a:fontRef>
        </p:style>
        <p:txBody>
          <a:bodyPr/>
          <a:lstStyle/>
          <a:p>
            <a:pPr algn="l">
              <a:lnSpc>
                <a:spcPct val="150000"/>
              </a:lnSpc>
            </a:pPr>
            <a:br>
              <a:rPr lang="en-IN" sz="2400" b="1" i="1" dirty="0">
                <a:solidFill>
                  <a:schemeClr val="accent2">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2200" b="1" i="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Dividing the Data Frame into respective category of columns</a:t>
            </a:r>
            <a:endParaRPr lang="en-IN" sz="2200" dirty="0">
              <a:solidFill>
                <a:schemeClr val="accent2">
                  <a:lumMod val="50000"/>
                </a:schemeClr>
              </a:solidFill>
            </a:endParaRPr>
          </a:p>
        </p:txBody>
      </p:sp>
      <p:graphicFrame>
        <p:nvGraphicFramePr>
          <p:cNvPr id="4" name="Diagram 3">
            <a:extLst>
              <a:ext uri="{FF2B5EF4-FFF2-40B4-BE49-F238E27FC236}">
                <a16:creationId xmlns:a16="http://schemas.microsoft.com/office/drawing/2014/main" id="{777DAC0D-C89C-2D59-C210-57BCA4856609}"/>
              </a:ext>
            </a:extLst>
          </p:cNvPr>
          <p:cNvGraphicFramePr/>
          <p:nvPr>
            <p:extLst>
              <p:ext uri="{D42A27DB-BD31-4B8C-83A1-F6EECF244321}">
                <p14:modId xmlns:p14="http://schemas.microsoft.com/office/powerpoint/2010/main" val="2254411574"/>
              </p:ext>
            </p:extLst>
          </p:nvPr>
        </p:nvGraphicFramePr>
        <p:xfrm>
          <a:off x="1098549" y="1685925"/>
          <a:ext cx="9026525" cy="4467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454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DF47-577D-4AEB-EDDE-B2B870732D0A}"/>
              </a:ext>
            </a:extLst>
          </p:cNvPr>
          <p:cNvSpPr>
            <a:spLocks noGrp="1"/>
          </p:cNvSpPr>
          <p:nvPr>
            <p:ph type="title"/>
          </p:nvPr>
        </p:nvSpPr>
        <p:spPr>
          <a:xfrm>
            <a:off x="457200" y="704850"/>
            <a:ext cx="11087100" cy="634824"/>
          </a:xfrm>
        </p:spPr>
        <p:style>
          <a:lnRef idx="2">
            <a:schemeClr val="accent1"/>
          </a:lnRef>
          <a:fillRef idx="1">
            <a:schemeClr val="lt1"/>
          </a:fillRef>
          <a:effectRef idx="0">
            <a:schemeClr val="accent1"/>
          </a:effectRef>
          <a:fontRef idx="minor">
            <a:schemeClr val="dk1"/>
          </a:fontRef>
        </p:style>
        <p:txBody>
          <a:bodyPr/>
          <a:lstStyle/>
          <a:p>
            <a:pPr algn="l">
              <a:lnSpc>
                <a:spcPct val="150000"/>
              </a:lnSpc>
            </a:pPr>
            <a:br>
              <a:rPr lang="en-IN" sz="2200" b="1" i="1"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200" b="1"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Visualization</a:t>
            </a: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D65C1098-7452-6B97-6123-D7F05F078970}"/>
              </a:ext>
            </a:extLst>
          </p:cNvPr>
          <p:cNvGraphicFramePr/>
          <p:nvPr>
            <p:extLst>
              <p:ext uri="{D42A27DB-BD31-4B8C-83A1-F6EECF244321}">
                <p14:modId xmlns:p14="http://schemas.microsoft.com/office/powerpoint/2010/main" val="1125487602"/>
              </p:ext>
            </p:extLst>
          </p:nvPr>
        </p:nvGraphicFramePr>
        <p:xfrm>
          <a:off x="791028" y="2319478"/>
          <a:ext cx="10023151" cy="3833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C28D220-4D36-3098-9B0C-9D1220DC49AB}"/>
              </a:ext>
            </a:extLst>
          </p:cNvPr>
          <p:cNvSpPr txBox="1"/>
          <p:nvPr/>
        </p:nvSpPr>
        <p:spPr>
          <a:xfrm>
            <a:off x="457199" y="1616080"/>
            <a:ext cx="11087100" cy="400046"/>
          </a:xfrm>
          <a:prstGeom prst="rect">
            <a:avLst/>
          </a:prstGeom>
          <a:noFill/>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Univariate Analysis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analysis was done based on the 3 column categories mentioned above.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053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57D5-8F19-345E-7F3F-293CB495561C}"/>
              </a:ext>
            </a:extLst>
          </p:cNvPr>
          <p:cNvSpPr>
            <a:spLocks noGrp="1"/>
          </p:cNvSpPr>
          <p:nvPr>
            <p:ph type="title"/>
          </p:nvPr>
        </p:nvSpPr>
        <p:spPr>
          <a:xfrm>
            <a:off x="504825" y="609600"/>
            <a:ext cx="10513695" cy="561975"/>
          </a:xfrm>
        </p:spPr>
        <p:txBody>
          <a:bodyPr>
            <a:normAutofit fontScale="90000"/>
          </a:bodyPr>
          <a:lstStyle/>
          <a:p>
            <a:r>
              <a:rPr lang="en-IN" dirty="0"/>
              <a:t>Various Plots for Category 1:General Questions</a:t>
            </a:r>
          </a:p>
        </p:txBody>
      </p:sp>
      <p:pic>
        <p:nvPicPr>
          <p:cNvPr id="1026" name="Picture 2">
            <a:extLst>
              <a:ext uri="{FF2B5EF4-FFF2-40B4-BE49-F238E27FC236}">
                <a16:creationId xmlns:a16="http://schemas.microsoft.com/office/drawing/2014/main" id="{1D5ACE69-9A5B-8422-1ABA-12025ACAAB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2010" y="1644505"/>
            <a:ext cx="4228571" cy="40253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B6798A-1B1E-9858-641D-AAE984986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00" y="1268380"/>
            <a:ext cx="5949159" cy="522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7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29ED2A4-7A81-506B-5F0D-DB5555828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63" y="697366"/>
            <a:ext cx="10804848" cy="540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32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4A6CFD4-A9A0-BDF0-505B-6FF7B4AD5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621983"/>
            <a:ext cx="3074670" cy="2761297"/>
          </a:xfrm>
          <a:prstGeom prst="rect">
            <a:avLst/>
          </a:prstGeom>
          <a:solidFill>
            <a:schemeClr val="bg1">
              <a:lumMod val="65000"/>
            </a:schemeClr>
          </a:solidFill>
        </p:spPr>
      </p:pic>
      <p:pic>
        <p:nvPicPr>
          <p:cNvPr id="3076" name="Picture 4">
            <a:extLst>
              <a:ext uri="{FF2B5EF4-FFF2-40B4-BE49-F238E27FC236}">
                <a16:creationId xmlns:a16="http://schemas.microsoft.com/office/drawing/2014/main" id="{9DF08227-3784-B9D0-F1B8-D81E66A3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815" y="625108"/>
            <a:ext cx="3747135" cy="2669857"/>
          </a:xfrm>
          <a:prstGeom prst="rect">
            <a:avLst/>
          </a:prstGeom>
          <a:solidFill>
            <a:schemeClr val="bg1">
              <a:lumMod val="65000"/>
            </a:schemeClr>
          </a:solidFill>
        </p:spPr>
      </p:pic>
      <p:pic>
        <p:nvPicPr>
          <p:cNvPr id="3078" name="Picture 6">
            <a:extLst>
              <a:ext uri="{FF2B5EF4-FFF2-40B4-BE49-F238E27FC236}">
                <a16:creationId xmlns:a16="http://schemas.microsoft.com/office/drawing/2014/main" id="{73F943F8-83FF-D62D-AB12-366629540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7" y="3680876"/>
            <a:ext cx="2767330" cy="2362031"/>
          </a:xfrm>
          <a:prstGeom prst="rect">
            <a:avLst/>
          </a:prstGeom>
          <a:solidFill>
            <a:schemeClr val="bg1">
              <a:lumMod val="65000"/>
            </a:schemeClr>
          </a:solidFill>
        </p:spPr>
      </p:pic>
      <p:sp>
        <p:nvSpPr>
          <p:cNvPr id="2" name="TextBox 1">
            <a:extLst>
              <a:ext uri="{FF2B5EF4-FFF2-40B4-BE49-F238E27FC236}">
                <a16:creationId xmlns:a16="http://schemas.microsoft.com/office/drawing/2014/main" id="{9ABA96B8-17AB-C370-4268-35F4D307DE2F}"/>
              </a:ext>
            </a:extLst>
          </p:cNvPr>
          <p:cNvSpPr txBox="1"/>
          <p:nvPr/>
        </p:nvSpPr>
        <p:spPr>
          <a:xfrm>
            <a:off x="727075" y="3498503"/>
            <a:ext cx="3335020" cy="369332"/>
          </a:xfrm>
          <a:prstGeom prst="rect">
            <a:avLst/>
          </a:prstGeom>
          <a:solidFill>
            <a:schemeClr val="bg1">
              <a:lumMod val="50000"/>
            </a:schemeClr>
          </a:solidFill>
        </p:spPr>
        <p:txBody>
          <a:bodyPr wrap="square" rtlCol="0">
            <a:spAutoFit/>
          </a:bodyPr>
          <a:lstStyle/>
          <a:p>
            <a:r>
              <a:rPr lang="en-IN" dirty="0"/>
              <a:t>From how long are you shopping</a:t>
            </a:r>
          </a:p>
        </p:txBody>
      </p:sp>
      <p:sp>
        <p:nvSpPr>
          <p:cNvPr id="3" name="TextBox 2">
            <a:extLst>
              <a:ext uri="{FF2B5EF4-FFF2-40B4-BE49-F238E27FC236}">
                <a16:creationId xmlns:a16="http://schemas.microsoft.com/office/drawing/2014/main" id="{2E87F8AE-CC8D-0B86-2C07-5F7F93450A73}"/>
              </a:ext>
            </a:extLst>
          </p:cNvPr>
          <p:cNvSpPr txBox="1"/>
          <p:nvPr/>
        </p:nvSpPr>
        <p:spPr>
          <a:xfrm>
            <a:off x="6963410" y="3357711"/>
            <a:ext cx="3335020" cy="646331"/>
          </a:xfrm>
          <a:prstGeom prst="rect">
            <a:avLst/>
          </a:prstGeom>
          <a:solidFill>
            <a:schemeClr val="bg1">
              <a:lumMod val="50000"/>
            </a:schemeClr>
          </a:solidFill>
        </p:spPr>
        <p:txBody>
          <a:bodyPr wrap="square" rtlCol="0">
            <a:spAutoFit/>
          </a:bodyPr>
          <a:lstStyle/>
          <a:p>
            <a:r>
              <a:rPr lang="en-IN" dirty="0"/>
              <a:t>How many times you have shopped in last 1 year</a:t>
            </a:r>
          </a:p>
        </p:txBody>
      </p:sp>
      <p:sp>
        <p:nvSpPr>
          <p:cNvPr id="4" name="TextBox 3">
            <a:extLst>
              <a:ext uri="{FF2B5EF4-FFF2-40B4-BE49-F238E27FC236}">
                <a16:creationId xmlns:a16="http://schemas.microsoft.com/office/drawing/2014/main" id="{35B34841-03BB-6BBA-44BE-C46694B1D694}"/>
              </a:ext>
            </a:extLst>
          </p:cNvPr>
          <p:cNvSpPr txBox="1"/>
          <p:nvPr/>
        </p:nvSpPr>
        <p:spPr>
          <a:xfrm>
            <a:off x="3708400" y="6077466"/>
            <a:ext cx="3901440" cy="369332"/>
          </a:xfrm>
          <a:prstGeom prst="rect">
            <a:avLst/>
          </a:prstGeom>
          <a:solidFill>
            <a:schemeClr val="bg1">
              <a:lumMod val="50000"/>
            </a:schemeClr>
          </a:solidFill>
        </p:spPr>
        <p:txBody>
          <a:bodyPr wrap="square" rtlCol="0">
            <a:spAutoFit/>
          </a:bodyPr>
          <a:lstStyle/>
          <a:p>
            <a:r>
              <a:rPr lang="en-IN" dirty="0"/>
              <a:t>Which device do you use for shopping</a:t>
            </a:r>
          </a:p>
        </p:txBody>
      </p:sp>
    </p:spTree>
    <p:extLst>
      <p:ext uri="{BB962C8B-B14F-4D97-AF65-F5344CB8AC3E}">
        <p14:creationId xmlns:p14="http://schemas.microsoft.com/office/powerpoint/2010/main" val="332873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57D5-8F19-345E-7F3F-293CB495561C}"/>
              </a:ext>
            </a:extLst>
          </p:cNvPr>
          <p:cNvSpPr>
            <a:spLocks noGrp="1"/>
          </p:cNvSpPr>
          <p:nvPr>
            <p:ph type="title"/>
          </p:nvPr>
        </p:nvSpPr>
        <p:spPr>
          <a:xfrm>
            <a:off x="504825" y="609600"/>
            <a:ext cx="11006455" cy="578498"/>
          </a:xfrm>
        </p:spPr>
        <p:txBody>
          <a:bodyPr>
            <a:normAutofit/>
          </a:bodyPr>
          <a:lstStyle/>
          <a:p>
            <a:r>
              <a:rPr lang="en-IN" sz="3500" dirty="0"/>
              <a:t>Various Plots for Category 2: Where Ratings are Involved</a:t>
            </a:r>
          </a:p>
        </p:txBody>
      </p:sp>
      <p:pic>
        <p:nvPicPr>
          <p:cNvPr id="4098" name="Picture 2">
            <a:extLst>
              <a:ext uri="{FF2B5EF4-FFF2-40B4-BE49-F238E27FC236}">
                <a16:creationId xmlns:a16="http://schemas.microsoft.com/office/drawing/2014/main" id="{304E734C-A0AA-196E-8AE8-843033BAD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188098"/>
            <a:ext cx="5295900" cy="53651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4959345-6E7A-D60A-8F7A-5702E393F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330" y="1188098"/>
            <a:ext cx="5604510" cy="536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453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3D907A3-7F9F-0399-9251-F4C735049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10" y="589280"/>
            <a:ext cx="5295900" cy="586231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772235B-4B40-B509-DCF4-317C7EB1A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89280"/>
            <a:ext cx="5709920" cy="586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41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57D5-8F19-345E-7F3F-293CB495561C}"/>
              </a:ext>
            </a:extLst>
          </p:cNvPr>
          <p:cNvSpPr>
            <a:spLocks noGrp="1"/>
          </p:cNvSpPr>
          <p:nvPr>
            <p:ph type="title"/>
          </p:nvPr>
        </p:nvSpPr>
        <p:spPr>
          <a:xfrm>
            <a:off x="504825" y="609600"/>
            <a:ext cx="11006455" cy="578498"/>
          </a:xfrm>
        </p:spPr>
        <p:txBody>
          <a:bodyPr>
            <a:normAutofit fontScale="90000"/>
          </a:bodyPr>
          <a:lstStyle/>
          <a:p>
            <a:br>
              <a:rPr lang="en-IN" sz="3100" dirty="0"/>
            </a:br>
            <a:r>
              <a:rPr lang="en-IN" sz="3100" dirty="0"/>
              <a:t>Various Plots for Category 3:</a:t>
            </a:r>
            <a:r>
              <a:rPr lang="en-US" sz="3100" dirty="0"/>
              <a:t>Voting of Application/Website preference</a:t>
            </a:r>
            <a:br>
              <a:rPr lang="en-US" sz="3500" dirty="0"/>
            </a:br>
            <a:endParaRPr lang="en-IN" sz="3500" dirty="0"/>
          </a:p>
        </p:txBody>
      </p:sp>
      <p:pic>
        <p:nvPicPr>
          <p:cNvPr id="6146" name="Picture 2">
            <a:extLst>
              <a:ext uri="{FF2B5EF4-FFF2-40B4-BE49-F238E27FC236}">
                <a16:creationId xmlns:a16="http://schemas.microsoft.com/office/drawing/2014/main" id="{9BDE898C-D3A5-DCC7-0199-42C7E976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371600"/>
            <a:ext cx="103155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659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449EFA2-791C-556F-CD13-7FFE1DB9C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60" y="518160"/>
            <a:ext cx="10251439" cy="582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45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3A887DB-5986-424D-38DB-A4AE017E8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 y="416560"/>
            <a:ext cx="9865359" cy="602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99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CC44-F7C6-590F-ED23-1E9F4A096B89}"/>
              </a:ext>
            </a:extLst>
          </p:cNvPr>
          <p:cNvSpPr>
            <a:spLocks noGrp="1"/>
          </p:cNvSpPr>
          <p:nvPr>
            <p:ph type="title"/>
          </p:nvPr>
        </p:nvSpPr>
        <p:spPr>
          <a:xfrm>
            <a:off x="634627" y="520065"/>
            <a:ext cx="10711926" cy="1010920"/>
          </a:xfrm>
        </p:spPr>
        <p:style>
          <a:lnRef idx="0">
            <a:schemeClr val="accent1"/>
          </a:lnRef>
          <a:fillRef idx="3">
            <a:schemeClr val="accent1"/>
          </a:fillRef>
          <a:effectRef idx="3">
            <a:schemeClr val="accent1"/>
          </a:effectRef>
          <a:fontRef idx="minor">
            <a:schemeClr val="lt1"/>
          </a:fontRef>
        </p:style>
        <p:txBody>
          <a:bodyPr/>
          <a:lstStyle/>
          <a:p>
            <a:r>
              <a:rPr lang="en-IN" b="1" dirty="0">
                <a:solidFill>
                  <a:schemeClr val="bg2">
                    <a:lumMod val="50000"/>
                  </a:schemeClr>
                </a:solidFill>
              </a:rPr>
              <a:t>INTRODUCTION</a:t>
            </a:r>
            <a:endParaRPr lang="en-IN" dirty="0">
              <a:solidFill>
                <a:schemeClr val="bg2">
                  <a:lumMod val="50000"/>
                </a:schemeClr>
              </a:solidFill>
            </a:endParaRPr>
          </a:p>
        </p:txBody>
      </p:sp>
      <p:sp>
        <p:nvSpPr>
          <p:cNvPr id="3" name="Text Placeholder 2">
            <a:extLst>
              <a:ext uri="{FF2B5EF4-FFF2-40B4-BE49-F238E27FC236}">
                <a16:creationId xmlns:a16="http://schemas.microsoft.com/office/drawing/2014/main" id="{0E951396-09FB-D6EB-38E1-63DB78B9FD67}"/>
              </a:ext>
            </a:extLst>
          </p:cNvPr>
          <p:cNvSpPr>
            <a:spLocks noGrp="1"/>
          </p:cNvSpPr>
          <p:nvPr>
            <p:ph type="body" sz="half" idx="2"/>
          </p:nvPr>
        </p:nvSpPr>
        <p:spPr>
          <a:xfrm>
            <a:off x="693420" y="1760220"/>
            <a:ext cx="10594340" cy="4427220"/>
          </a:xfrm>
        </p:spPr>
        <p:txBody>
          <a:bodyPr/>
          <a:lstStyle/>
          <a:p>
            <a:pPr marL="285750" indent="-285750">
              <a:buSzPct val="125000"/>
              <a:buFont typeface="Wingdings" panose="05000000000000000000" pitchFamily="2" charset="2"/>
              <a:buChar char="§"/>
            </a:pPr>
            <a:r>
              <a:rPr lang="en-IN" sz="1800" dirty="0">
                <a:solidFill>
                  <a:srgbClr val="111111"/>
                </a:solidFill>
                <a:effectLst/>
                <a:latin typeface="Times New Roman" panose="020206030504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a:t>
            </a:r>
          </a:p>
          <a:p>
            <a:pPr marL="285750" indent="-285750">
              <a:buSzPct val="125000"/>
              <a:buFont typeface="Wingdings" panose="05000000000000000000" pitchFamily="2" charset="2"/>
              <a:buChar char="§"/>
            </a:pPr>
            <a:r>
              <a:rPr lang="en-IN" sz="1800" dirty="0">
                <a:solidFill>
                  <a:srgbClr val="111111"/>
                </a:solidFill>
                <a:effectLst/>
                <a:latin typeface="Times New Roman" panose="02020603050405020304" pitchFamily="18" charset="0"/>
                <a:ea typeface="Calibri" panose="020F0502020204030204" pitchFamily="34" charset="0"/>
              </a:rPr>
              <a:t>A comprehensive review of the literature, theories and models have been carried out to propose the models for customer activation and customer retention. </a:t>
            </a:r>
            <a:endParaRPr lang="en-IN" dirty="0">
              <a:solidFill>
                <a:srgbClr val="111111"/>
              </a:solidFill>
              <a:latin typeface="Times New Roman" panose="02020603050405020304" pitchFamily="18" charset="0"/>
              <a:ea typeface="Calibri" panose="020F0502020204030204" pitchFamily="34" charset="0"/>
            </a:endParaRPr>
          </a:p>
          <a:p>
            <a:pPr marL="285750" indent="-285750">
              <a:buSzPct val="125000"/>
              <a:buFont typeface="Wingdings" panose="05000000000000000000" pitchFamily="2" charset="2"/>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125000"/>
              <a:buFont typeface="Wingdings" panose="05000000000000000000" pitchFamily="2" charset="2"/>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combination of both utilitarian value and hedonistic  along with Perceived Risk values are needed to affect the repeat purchase intention (loyalty) positively.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SzPct val="125000"/>
            </a:pPr>
            <a:endParaRPr lang="en-IN" dirty="0"/>
          </a:p>
          <a:p>
            <a:endParaRPr lang="en-IN" dirty="0"/>
          </a:p>
        </p:txBody>
      </p:sp>
    </p:spTree>
    <p:extLst>
      <p:ext uri="{BB962C8B-B14F-4D97-AF65-F5344CB8AC3E}">
        <p14:creationId xmlns:p14="http://schemas.microsoft.com/office/powerpoint/2010/main" val="151126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DF47-577D-4AEB-EDDE-B2B870732D0A}"/>
              </a:ext>
            </a:extLst>
          </p:cNvPr>
          <p:cNvSpPr>
            <a:spLocks noGrp="1"/>
          </p:cNvSpPr>
          <p:nvPr>
            <p:ph type="title"/>
          </p:nvPr>
        </p:nvSpPr>
        <p:spPr>
          <a:xfrm>
            <a:off x="457200" y="704850"/>
            <a:ext cx="11087100" cy="634824"/>
          </a:xfrm>
        </p:spPr>
        <p:style>
          <a:lnRef idx="2">
            <a:schemeClr val="accent1"/>
          </a:lnRef>
          <a:fillRef idx="1">
            <a:schemeClr val="lt1"/>
          </a:fillRef>
          <a:effectRef idx="0">
            <a:schemeClr val="accent1"/>
          </a:effectRef>
          <a:fontRef idx="minor">
            <a:schemeClr val="dk1"/>
          </a:fontRef>
        </p:style>
        <p:txBody>
          <a:bodyPr/>
          <a:lstStyle/>
          <a:p>
            <a:pPr algn="l">
              <a:lnSpc>
                <a:spcPct val="150000"/>
              </a:lnSpc>
            </a:pPr>
            <a:br>
              <a:rPr lang="en-IN" sz="2200" b="1" i="1"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200" b="1"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Visualization</a:t>
            </a: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D65C1098-7452-6B97-6123-D7F05F078970}"/>
              </a:ext>
            </a:extLst>
          </p:cNvPr>
          <p:cNvGraphicFramePr/>
          <p:nvPr>
            <p:extLst>
              <p:ext uri="{D42A27DB-BD31-4B8C-83A1-F6EECF244321}">
                <p14:modId xmlns:p14="http://schemas.microsoft.com/office/powerpoint/2010/main" val="2075489971"/>
              </p:ext>
            </p:extLst>
          </p:nvPr>
        </p:nvGraphicFramePr>
        <p:xfrm>
          <a:off x="791028" y="2319478"/>
          <a:ext cx="10023151" cy="3833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C28D220-4D36-3098-9B0C-9D1220DC49AB}"/>
              </a:ext>
            </a:extLst>
          </p:cNvPr>
          <p:cNvSpPr txBox="1"/>
          <p:nvPr/>
        </p:nvSpPr>
        <p:spPr>
          <a:xfrm>
            <a:off x="335279" y="1629553"/>
            <a:ext cx="11087100" cy="400046"/>
          </a:xfrm>
          <a:prstGeom prst="rect">
            <a:avLst/>
          </a:prstGeom>
          <a:noFill/>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Bivariate</a:t>
            </a:r>
            <a:r>
              <a:rPr lang="en-IN"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Analysis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analysis was done based on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084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57D5-8F19-345E-7F3F-293CB495561C}"/>
              </a:ext>
            </a:extLst>
          </p:cNvPr>
          <p:cNvSpPr>
            <a:spLocks noGrp="1"/>
          </p:cNvSpPr>
          <p:nvPr>
            <p:ph type="title"/>
          </p:nvPr>
        </p:nvSpPr>
        <p:spPr>
          <a:xfrm>
            <a:off x="504825" y="609600"/>
            <a:ext cx="11006455" cy="578498"/>
          </a:xfrm>
        </p:spPr>
        <p:txBody>
          <a:bodyPr>
            <a:normAutofit/>
          </a:bodyPr>
          <a:lstStyle/>
          <a:p>
            <a:r>
              <a:rPr lang="en-IN" sz="3500" dirty="0"/>
              <a:t>Various Plots for Category </a:t>
            </a:r>
            <a:r>
              <a:rPr lang="en-US" sz="3500" dirty="0"/>
              <a:t>1: Usage times of websites</a:t>
            </a:r>
            <a:endParaRPr lang="en-IN" sz="3500" dirty="0"/>
          </a:p>
        </p:txBody>
      </p:sp>
      <p:pic>
        <p:nvPicPr>
          <p:cNvPr id="9218" name="Picture 2">
            <a:extLst>
              <a:ext uri="{FF2B5EF4-FFF2-40B4-BE49-F238E27FC236}">
                <a16:creationId xmlns:a16="http://schemas.microsoft.com/office/drawing/2014/main" id="{ECA15D10-02A9-162A-3B35-D999B019E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60" y="1188099"/>
            <a:ext cx="10668000" cy="5233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90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14088DA-04D7-A18A-7542-F692786E7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880" y="579121"/>
            <a:ext cx="9469120" cy="569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95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57D5-8F19-345E-7F3F-293CB495561C}"/>
              </a:ext>
            </a:extLst>
          </p:cNvPr>
          <p:cNvSpPr>
            <a:spLocks noGrp="1"/>
          </p:cNvSpPr>
          <p:nvPr>
            <p:ph type="title"/>
          </p:nvPr>
        </p:nvSpPr>
        <p:spPr>
          <a:xfrm>
            <a:off x="504825" y="609600"/>
            <a:ext cx="11006455" cy="578498"/>
          </a:xfrm>
        </p:spPr>
        <p:txBody>
          <a:bodyPr>
            <a:normAutofit/>
          </a:bodyPr>
          <a:lstStyle/>
          <a:p>
            <a:r>
              <a:rPr lang="en-IN" sz="3500" dirty="0"/>
              <a:t>Various Plots for Category </a:t>
            </a:r>
            <a:r>
              <a:rPr lang="en-US" sz="3500" dirty="0"/>
              <a:t>2:Risk Assessment</a:t>
            </a:r>
            <a:endParaRPr lang="en-IN" sz="3500" dirty="0"/>
          </a:p>
        </p:txBody>
      </p:sp>
      <p:pic>
        <p:nvPicPr>
          <p:cNvPr id="11266" name="Picture 2">
            <a:extLst>
              <a:ext uri="{FF2B5EF4-FFF2-40B4-BE49-F238E27FC236}">
                <a16:creationId xmlns:a16="http://schemas.microsoft.com/office/drawing/2014/main" id="{C9759878-3E76-344B-AE74-1637E7488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 y="1433513"/>
            <a:ext cx="8955405" cy="460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956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D4F6E0F-3837-C405-61B7-AAAB54C40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640" y="680720"/>
            <a:ext cx="9245600" cy="527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26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146D-60FB-148F-E6D5-0D0B57E028C8}"/>
              </a:ext>
            </a:extLst>
          </p:cNvPr>
          <p:cNvSpPr>
            <a:spLocks noGrp="1"/>
          </p:cNvSpPr>
          <p:nvPr>
            <p:ph type="title"/>
          </p:nvPr>
        </p:nvSpPr>
        <p:spPr>
          <a:xfrm>
            <a:off x="548640" y="609600"/>
            <a:ext cx="10810240" cy="52832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br>
              <a:rPr lang="en-US" sz="4400" b="1" i="0" u="none" strike="noStrike" dirty="0">
                <a:solidFill>
                  <a:srgbClr val="000000"/>
                </a:solidFill>
                <a:effectLst/>
                <a:latin typeface="Arial" panose="020B0604020202020204" pitchFamily="34" charset="0"/>
              </a:rPr>
            </a:br>
            <a:r>
              <a:rPr lang="en-US" sz="4000" b="1" i="0" u="none" strike="noStrike" dirty="0">
                <a:solidFill>
                  <a:schemeClr val="bg2">
                    <a:lumMod val="50000"/>
                  </a:schemeClr>
                </a:solidFill>
                <a:effectLst/>
                <a:latin typeface="Arial" panose="020B0604020202020204" pitchFamily="34" charset="0"/>
              </a:rPr>
              <a:t>Consumer opinions on Website Features</a:t>
            </a:r>
            <a:br>
              <a:rPr lang="en-IN" dirty="0"/>
            </a:br>
            <a:endParaRPr lang="en-IN" dirty="0"/>
          </a:p>
        </p:txBody>
      </p:sp>
      <p:sp>
        <p:nvSpPr>
          <p:cNvPr id="3" name="Content Placeholder 2">
            <a:extLst>
              <a:ext uri="{FF2B5EF4-FFF2-40B4-BE49-F238E27FC236}">
                <a16:creationId xmlns:a16="http://schemas.microsoft.com/office/drawing/2014/main" id="{DF0960DE-BDB5-5679-B469-4D21E5F14EA6}"/>
              </a:ext>
            </a:extLst>
          </p:cNvPr>
          <p:cNvSpPr>
            <a:spLocks noGrp="1"/>
          </p:cNvSpPr>
          <p:nvPr>
            <p:ph idx="1"/>
          </p:nvPr>
        </p:nvSpPr>
        <p:spPr>
          <a:xfrm>
            <a:off x="680720" y="1524000"/>
            <a:ext cx="10335151" cy="5008880"/>
          </a:xfrm>
        </p:spPr>
        <p:txBody>
          <a:bodyPr>
            <a:normAutofit fontScale="85000" lnSpcReduction="20000"/>
          </a:bodyPr>
          <a:lstStyle/>
          <a:p>
            <a:pPr>
              <a:buFont typeface="Wingdings" panose="05000000000000000000" pitchFamily="2" charset="2"/>
              <a:buChar char="§"/>
            </a:pPr>
            <a:r>
              <a:rPr lang="en-US" sz="2400" b="0" i="0" u="none" strike="noStrike" dirty="0">
                <a:solidFill>
                  <a:schemeClr val="accent2">
                    <a:lumMod val="50000"/>
                  </a:schemeClr>
                </a:solidFill>
                <a:effectLst/>
                <a:latin typeface="Arial" panose="020B0604020202020204" pitchFamily="34" charset="0"/>
              </a:rPr>
              <a:t>Analyzing the opinions of the participants on the various features of the e-commerce websites reveals that Majority of the consumers strongly agree that:(Positive Features)</a:t>
            </a: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Easy to use website or application</a:t>
            </a: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Visual appealing web-page layout</a:t>
            </a: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Wild variety of product on offer</a:t>
            </a:r>
            <a:endParaRPr lang="en-IN" sz="1900" b="1" dirty="0">
              <a:effectLst/>
              <a:latin typeface="Times New Roman" panose="02020603050405020304" pitchFamily="18" charset="0"/>
              <a:ea typeface="Times New Roman" panose="02020603050405020304" pitchFamily="18" charset="0"/>
            </a:endParaRP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 Complete, relevant description information of products</a:t>
            </a:r>
            <a:endParaRPr lang="en-IN" sz="1900" b="1" dirty="0">
              <a:effectLst/>
              <a:latin typeface="Times New Roman" panose="02020603050405020304" pitchFamily="18" charset="0"/>
              <a:ea typeface="Times New Roman" panose="02020603050405020304" pitchFamily="18" charset="0"/>
            </a:endParaRP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Fast loading website speed of website and application</a:t>
            </a: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Reliability of the website or application</a:t>
            </a:r>
            <a:endParaRPr lang="en-IN" sz="1900" b="1" dirty="0">
              <a:effectLst/>
              <a:latin typeface="Times New Roman" panose="02020603050405020304" pitchFamily="18" charset="0"/>
              <a:ea typeface="Times New Roman" panose="02020603050405020304" pitchFamily="18" charset="0"/>
            </a:endParaRP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 Quickness to complete purchase</a:t>
            </a:r>
            <a:endParaRPr lang="en-IN" sz="1900" b="1" dirty="0">
              <a:effectLst/>
              <a:latin typeface="Times New Roman" panose="02020603050405020304" pitchFamily="18" charset="0"/>
              <a:ea typeface="Times New Roman" panose="02020603050405020304" pitchFamily="18" charset="0"/>
            </a:endParaRP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 Availability of several payment options', 'Speedy order delivery </a:t>
            </a:r>
            <a:endParaRPr lang="en-IN" sz="1900" b="1" dirty="0">
              <a:effectLst/>
              <a:latin typeface="Times New Roman" panose="02020603050405020304" pitchFamily="18" charset="0"/>
              <a:ea typeface="Times New Roman" panose="02020603050405020304" pitchFamily="18" charset="0"/>
            </a:endParaRP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  Privacy of customers’ information’</a:t>
            </a: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  Security of customer financial information</a:t>
            </a:r>
            <a:endParaRPr lang="en-IN" sz="1900" b="1" dirty="0">
              <a:effectLst/>
              <a:latin typeface="Times New Roman" panose="02020603050405020304" pitchFamily="18" charset="0"/>
              <a:ea typeface="Times New Roman" panose="02020603050405020304" pitchFamily="18" charset="0"/>
            </a:endParaRPr>
          </a:p>
          <a:p>
            <a:pPr marL="388620" indent="-342900" algn="just">
              <a:buFont typeface="+mj-lt"/>
              <a:buAutoNum type="arabicPeriod"/>
            </a:pPr>
            <a:r>
              <a:rPr lang="en-IN" sz="1900" b="0" dirty="0">
                <a:solidFill>
                  <a:srgbClr val="000000"/>
                </a:solidFill>
                <a:effectLst/>
                <a:latin typeface="Times New Roman" panose="02020603050405020304" pitchFamily="18" charset="0"/>
                <a:ea typeface="Times New Roman" panose="02020603050405020304" pitchFamily="18" charset="0"/>
              </a:rPr>
              <a:t>  Perceived Trustworthiness</a:t>
            </a:r>
            <a:endParaRPr lang="en-IN" sz="1900" b="1" dirty="0">
              <a:effectLst/>
              <a:latin typeface="Times New Roman" panose="02020603050405020304" pitchFamily="18" charset="0"/>
              <a:ea typeface="Times New Roman" panose="02020603050405020304" pitchFamily="18" charset="0"/>
            </a:endParaRPr>
          </a:p>
          <a:p>
            <a:pPr marL="388620" indent="-342900" algn="just">
              <a:buFont typeface="+mj-lt"/>
              <a:buAutoNum type="arabicPeriod"/>
            </a:pP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Presence of online assistance through multi-channel</a:t>
            </a:r>
            <a:endParaRPr lang="en-US" sz="1900" b="0" i="0" u="none" strike="noStrike" dirty="0">
              <a:solidFill>
                <a:schemeClr val="accent2">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487721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960DE-BDB5-5679-B469-4D21E5F14EA6}"/>
              </a:ext>
            </a:extLst>
          </p:cNvPr>
          <p:cNvSpPr>
            <a:spLocks noGrp="1"/>
          </p:cNvSpPr>
          <p:nvPr>
            <p:ph idx="1"/>
          </p:nvPr>
        </p:nvSpPr>
        <p:spPr>
          <a:xfrm>
            <a:off x="680720" y="782320"/>
            <a:ext cx="10335151" cy="5354320"/>
          </a:xfrm>
        </p:spPr>
        <p:txBody>
          <a:bodyPr>
            <a:normAutofit/>
          </a:bodyPr>
          <a:lstStyle/>
          <a:p>
            <a:pPr>
              <a:buFont typeface="Wingdings" panose="05000000000000000000" pitchFamily="2" charset="2"/>
              <a:buChar char="§"/>
            </a:pPr>
            <a:r>
              <a:rPr lang="en-US" sz="2400" b="0" i="0" u="none" strike="noStrike" dirty="0">
                <a:solidFill>
                  <a:schemeClr val="accent2">
                    <a:lumMod val="50000"/>
                  </a:schemeClr>
                </a:solidFill>
                <a:effectLst/>
                <a:latin typeface="Arial" panose="020B0604020202020204" pitchFamily="34" charset="0"/>
              </a:rPr>
              <a:t>Analyzing the opinions of the participants on the various features of the e-commerce websites reveals that Majority of the consumers strongly </a:t>
            </a:r>
            <a:r>
              <a:rPr lang="en-US" sz="2400" dirty="0">
                <a:solidFill>
                  <a:schemeClr val="accent2">
                    <a:lumMod val="50000"/>
                  </a:schemeClr>
                </a:solidFill>
                <a:latin typeface="Arial" panose="020B0604020202020204" pitchFamily="34" charset="0"/>
              </a:rPr>
              <a:t>disapprove of</a:t>
            </a:r>
            <a:r>
              <a:rPr lang="en-US" sz="2400" b="0" i="0" u="none" strike="noStrike" dirty="0">
                <a:solidFill>
                  <a:schemeClr val="accent2">
                    <a:lumMod val="50000"/>
                  </a:schemeClr>
                </a:solidFill>
                <a:effectLst/>
                <a:latin typeface="Arial" panose="020B0604020202020204" pitchFamily="34" charset="0"/>
              </a:rPr>
              <a:t> Negative Features)</a:t>
            </a:r>
          </a:p>
          <a:p>
            <a:pPr marL="388620" indent="-342900">
              <a:lnSpc>
                <a:spcPct val="107000"/>
              </a:lnSpc>
              <a:spcAft>
                <a:spcPts val="800"/>
              </a:spcAft>
              <a:buFont typeface="+mj-lt"/>
              <a:buAutoNum type="arabicPeriod"/>
            </a:pPr>
            <a:r>
              <a:rPr lang="en-IN" sz="1600" b="1"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Longer time to get logged in (promotion, sales period)</a:t>
            </a:r>
          </a:p>
          <a:p>
            <a:pPr marL="388620" indent="-342900">
              <a:lnSpc>
                <a:spcPct val="107000"/>
              </a:lnSpc>
              <a:spcAft>
                <a:spcPts val="800"/>
              </a:spcAft>
              <a:buFont typeface="+mj-lt"/>
              <a:buAutoNum type="arabicPeriod"/>
            </a:pPr>
            <a:r>
              <a:rPr lang="en-IN" sz="1600" b="1"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Late declaration of price (promotion, sales period)</a:t>
            </a:r>
          </a:p>
          <a:p>
            <a:pPr marL="388620" indent="-342900">
              <a:lnSpc>
                <a:spcPct val="107000"/>
              </a:lnSpc>
              <a:spcAft>
                <a:spcPts val="800"/>
              </a:spcAft>
              <a:buFont typeface="+mj-lt"/>
              <a:buAutoNum type="arabicPeriod"/>
            </a:pPr>
            <a:r>
              <a:rPr lang="en-IN" sz="1600" b="1"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Longer page loading time (promotion, sales period)</a:t>
            </a:r>
          </a:p>
          <a:p>
            <a:pPr marL="388620" indent="-342900">
              <a:lnSpc>
                <a:spcPct val="107000"/>
              </a:lnSpc>
              <a:spcAft>
                <a:spcPts val="800"/>
              </a:spcAft>
              <a:buFont typeface="+mj-lt"/>
              <a:buAutoNum type="arabicPeriod"/>
            </a:pPr>
            <a:r>
              <a:rPr lang="en-IN" sz="1600" b="1"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Limited mode of payment on most products (promotion, sales period)</a:t>
            </a:r>
          </a:p>
          <a:p>
            <a:pPr marL="388620" indent="-342900">
              <a:lnSpc>
                <a:spcPct val="107000"/>
              </a:lnSpc>
              <a:spcAft>
                <a:spcPts val="800"/>
              </a:spcAft>
              <a:buFont typeface="+mj-lt"/>
              <a:buAutoNum type="arabicPeriod"/>
            </a:pPr>
            <a:r>
              <a:rPr lang="en-IN" sz="1600" b="1"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Longer delivery period</a:t>
            </a:r>
          </a:p>
          <a:p>
            <a:pPr marL="388620" indent="-342900">
              <a:lnSpc>
                <a:spcPct val="107000"/>
              </a:lnSpc>
              <a:spcAft>
                <a:spcPts val="800"/>
              </a:spcAft>
              <a:buFont typeface="+mj-lt"/>
              <a:buAutoNum type="arabicPeriod"/>
            </a:pPr>
            <a:r>
              <a:rPr lang="en-IN" sz="1600" b="1"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Frequent disruption when moving from one page to another</a:t>
            </a:r>
            <a:endParaRPr lang="en-US" sz="1600" b="0" i="0" u="none" strike="noStrike" dirty="0">
              <a:solidFill>
                <a:schemeClr val="accent2">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552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A6FC9-0901-77F7-BC00-FC637BEE858F}"/>
              </a:ext>
            </a:extLst>
          </p:cNvPr>
          <p:cNvSpPr>
            <a:spLocks noGrp="1"/>
          </p:cNvSpPr>
          <p:nvPr>
            <p:ph idx="1"/>
          </p:nvPr>
        </p:nvSpPr>
        <p:spPr>
          <a:xfrm>
            <a:off x="848360" y="594360"/>
            <a:ext cx="10429240" cy="4038600"/>
          </a:xfrm>
        </p:spPr>
        <p:txBody>
          <a:bodyPr/>
          <a:lstStyle/>
          <a:p>
            <a:pPr marL="45720" indent="0">
              <a:buNone/>
            </a:pPr>
            <a:endParaRPr lang="en-IN" dirty="0"/>
          </a:p>
          <a:p>
            <a:pPr>
              <a:buSzPct val="120000"/>
              <a:buFont typeface="Wingdings" panose="05000000000000000000" pitchFamily="2" charset="2"/>
              <a:buChar char="§"/>
            </a:pPr>
            <a:r>
              <a:rPr lang="en-US" dirty="0">
                <a:solidFill>
                  <a:schemeClr val="tx1">
                    <a:lumMod val="95000"/>
                    <a:lumOff val="5000"/>
                  </a:schemeClr>
                </a:solidFill>
              </a:rPr>
              <a:t>For every website their positive as well as negative aspects were filtered based on the following factors:</a:t>
            </a:r>
          </a:p>
          <a:p>
            <a:pPr>
              <a:buSzPct val="120000"/>
              <a:buFont typeface="Wingdings" panose="05000000000000000000" pitchFamily="2" charset="2"/>
              <a:buChar char="§"/>
            </a:pPr>
            <a:r>
              <a:rPr lang="en-US" dirty="0">
                <a:solidFill>
                  <a:schemeClr val="tx1">
                    <a:lumMod val="95000"/>
                    <a:lumOff val="5000"/>
                  </a:schemeClr>
                </a:solidFill>
              </a:rPr>
              <a:t> We got to see Amazon was leading in the positive aspects as well as in some of the negative aspects, following the lead in positive aspects was </a:t>
            </a:r>
            <a:r>
              <a:rPr lang="en-US" dirty="0" err="1">
                <a:solidFill>
                  <a:schemeClr val="tx1">
                    <a:lumMod val="95000"/>
                    <a:lumOff val="5000"/>
                  </a:schemeClr>
                </a:solidFill>
              </a:rPr>
              <a:t>flipkart</a:t>
            </a:r>
            <a:r>
              <a:rPr lang="en-US" dirty="0">
                <a:solidFill>
                  <a:schemeClr val="tx1">
                    <a:lumMod val="95000"/>
                    <a:lumOff val="5000"/>
                  </a:schemeClr>
                </a:solidFill>
              </a:rPr>
              <a:t> , then </a:t>
            </a:r>
            <a:r>
              <a:rPr lang="en-US" dirty="0" err="1">
                <a:solidFill>
                  <a:schemeClr val="tx1">
                    <a:lumMod val="95000"/>
                    <a:lumOff val="5000"/>
                  </a:schemeClr>
                </a:solidFill>
              </a:rPr>
              <a:t>myntra</a:t>
            </a:r>
            <a:r>
              <a:rPr lang="en-US" dirty="0">
                <a:solidFill>
                  <a:schemeClr val="tx1">
                    <a:lumMod val="95000"/>
                    <a:lumOff val="5000"/>
                  </a:schemeClr>
                </a:solidFill>
              </a:rPr>
              <a:t>, </a:t>
            </a:r>
            <a:r>
              <a:rPr lang="en-US" dirty="0" err="1">
                <a:solidFill>
                  <a:schemeClr val="tx1">
                    <a:lumMod val="95000"/>
                    <a:lumOff val="5000"/>
                  </a:schemeClr>
                </a:solidFill>
              </a:rPr>
              <a:t>paytm</a:t>
            </a:r>
            <a:r>
              <a:rPr lang="en-US" dirty="0">
                <a:solidFill>
                  <a:schemeClr val="tx1">
                    <a:lumMod val="95000"/>
                    <a:lumOff val="5000"/>
                  </a:schemeClr>
                </a:solidFill>
              </a:rPr>
              <a:t> and last was </a:t>
            </a:r>
            <a:r>
              <a:rPr lang="en-US" dirty="0" err="1">
                <a:solidFill>
                  <a:schemeClr val="tx1">
                    <a:lumMod val="95000"/>
                    <a:lumOff val="5000"/>
                  </a:schemeClr>
                </a:solidFill>
              </a:rPr>
              <a:t>snapdeal</a:t>
            </a:r>
            <a:r>
              <a:rPr lang="en-US" dirty="0">
                <a:solidFill>
                  <a:schemeClr val="tx1">
                    <a:lumMod val="95000"/>
                    <a:lumOff val="5000"/>
                  </a:schemeClr>
                </a:solidFill>
              </a:rPr>
              <a:t>.</a:t>
            </a:r>
          </a:p>
          <a:p>
            <a:pPr>
              <a:buSzPct val="120000"/>
              <a:buFont typeface="Wingdings" panose="05000000000000000000" pitchFamily="2" charset="2"/>
              <a:buChar char="§"/>
            </a:pPr>
            <a:r>
              <a:rPr lang="en-US" dirty="0">
                <a:solidFill>
                  <a:schemeClr val="tx1">
                    <a:lumMod val="95000"/>
                    <a:lumOff val="5000"/>
                  </a:schemeClr>
                </a:solidFill>
              </a:rPr>
              <a:t>Below tables will give detailed info about positive and negative features of all the websites: Amazon, Flipkart, Myntra, Paytm, Snapdeal</a:t>
            </a:r>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032341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BCB8-F999-AB70-1FD6-151BFE4A331F}"/>
              </a:ext>
            </a:extLst>
          </p:cNvPr>
          <p:cNvSpPr>
            <a:spLocks noGrp="1"/>
          </p:cNvSpPr>
          <p:nvPr>
            <p:ph type="title"/>
          </p:nvPr>
        </p:nvSpPr>
        <p:spPr>
          <a:xfrm>
            <a:off x="540702" y="436880"/>
            <a:ext cx="10899458" cy="59944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dirty="0">
                <a:solidFill>
                  <a:schemeClr val="bg2">
                    <a:lumMod val="50000"/>
                  </a:schemeClr>
                </a:solidFill>
              </a:rPr>
              <a:t>Amazon</a:t>
            </a:r>
          </a:p>
        </p:txBody>
      </p:sp>
      <p:graphicFrame>
        <p:nvGraphicFramePr>
          <p:cNvPr id="4" name="Table 4">
            <a:extLst>
              <a:ext uri="{FF2B5EF4-FFF2-40B4-BE49-F238E27FC236}">
                <a16:creationId xmlns:a16="http://schemas.microsoft.com/office/drawing/2014/main" id="{C346546F-8F7B-6EC2-C6D4-ED29ADBD04D9}"/>
              </a:ext>
            </a:extLst>
          </p:cNvPr>
          <p:cNvGraphicFramePr>
            <a:graphicFrameLocks noGrp="1"/>
          </p:cNvGraphicFramePr>
          <p:nvPr>
            <p:ph idx="1"/>
            <p:extLst>
              <p:ext uri="{D42A27DB-BD31-4B8C-83A1-F6EECF244321}">
                <p14:modId xmlns:p14="http://schemas.microsoft.com/office/powerpoint/2010/main" val="2688013446"/>
              </p:ext>
            </p:extLst>
          </p:nvPr>
        </p:nvGraphicFramePr>
        <p:xfrm>
          <a:off x="543560" y="1234440"/>
          <a:ext cx="10896600" cy="5186680"/>
        </p:xfrm>
        <a:graphic>
          <a:graphicData uri="http://schemas.openxmlformats.org/drawingml/2006/table">
            <a:tbl>
              <a:tblPr firstRow="1" bandRow="1">
                <a:tableStyleId>{5C22544A-7EE6-4342-B048-85BDC9FD1C3A}</a:tableStyleId>
              </a:tblPr>
              <a:tblGrid>
                <a:gridCol w="5989320">
                  <a:extLst>
                    <a:ext uri="{9D8B030D-6E8A-4147-A177-3AD203B41FA5}">
                      <a16:colId xmlns:a16="http://schemas.microsoft.com/office/drawing/2014/main" val="1150916002"/>
                    </a:ext>
                  </a:extLst>
                </a:gridCol>
                <a:gridCol w="4907280">
                  <a:extLst>
                    <a:ext uri="{9D8B030D-6E8A-4147-A177-3AD203B41FA5}">
                      <a16:colId xmlns:a16="http://schemas.microsoft.com/office/drawing/2014/main" val="4028500095"/>
                    </a:ext>
                  </a:extLst>
                </a:gridCol>
              </a:tblGrid>
              <a:tr h="573822">
                <a:tc>
                  <a:txBody>
                    <a:bodyPr/>
                    <a:lstStyle/>
                    <a:p>
                      <a:pPr algn="just">
                        <a:lnSpc>
                          <a:spcPct val="107000"/>
                        </a:lnSpc>
                        <a:spcAft>
                          <a:spcPts val="800"/>
                        </a:spcAft>
                      </a:pPr>
                      <a:r>
                        <a:rPr lang="en-IN" sz="20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Positive Feedback</a:t>
                      </a:r>
                      <a:endParaRPr lang="en-IN"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just">
                        <a:lnSpc>
                          <a:spcPct val="107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Negative Feedback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90588661"/>
                  </a:ext>
                </a:extLst>
              </a:tr>
              <a:tr h="4612858">
                <a:tc>
                  <a:txBody>
                    <a:bodyPr/>
                    <a:lstStyle/>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Easy to use website or application-249</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Visual appealing web-page layout-227</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Wild variety of product on offer-220</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Complete, relevant description information of products-238</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Fast loading website speed of website and application-249</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Reliability of the website or application-227</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Availability of several payment options-215</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Speedy order delivery-240</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Privacy of customers’ information-221</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Security of customer financial information-206</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Perceived Trustworthiness-227</a:t>
                      </a:r>
                    </a:p>
                    <a:p>
                      <a:pPr marL="285750" indent="-285750">
                        <a:buFont typeface="Arial" panose="020B0604020202020204" pitchFamily="34" charset="0"/>
                        <a:buChar char="•"/>
                      </a:pPr>
                      <a:r>
                        <a:rPr lang="en-IN" sz="1800" kern="1200" dirty="0">
                          <a:solidFill>
                            <a:schemeClr val="dk1"/>
                          </a:solidFill>
                          <a:effectLst/>
                          <a:latin typeface="+mn-lt"/>
                          <a:ea typeface="+mn-ea"/>
                          <a:cs typeface="+mn-cs"/>
                        </a:rPr>
                        <a:t>Presence of online assistance through multi-channel-229</a:t>
                      </a:r>
                      <a:endParaRPr lang="en-IN" dirty="0"/>
                    </a:p>
                  </a:txBody>
                  <a:tcPr>
                    <a:solidFill>
                      <a:schemeClr val="accent2">
                        <a:lumMod val="20000"/>
                        <a:lumOff val="80000"/>
                      </a:schemeClr>
                    </a:solidFill>
                  </a:tcPr>
                </a:tc>
                <a:tc>
                  <a:txBody>
                    <a:bodyPr/>
                    <a:lstStyle/>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Longer time to get logged in (promotion, sales period)-135</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Longer time in displaying graphics and photos (promotion, sales period)-126</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Late declaration of price (promotion, sales period)- 56</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Longer page loading time (promotion, sales period)-68</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Limited mode of payment on most products (promotion, sales period)-104</a:t>
                      </a:r>
                    </a:p>
                    <a:p>
                      <a:pPr marL="285750" lvl="0" indent="-285750">
                        <a:buFont typeface="Arial" panose="020B0604020202020204" pitchFamily="34" charset="0"/>
                        <a:buChar char="•"/>
                      </a:pPr>
                      <a:r>
                        <a:rPr lang="en-IN" sz="1800" kern="1200" dirty="0">
                          <a:solidFill>
                            <a:schemeClr val="dk1"/>
                          </a:solidFill>
                          <a:effectLst/>
                          <a:latin typeface="+mn-lt"/>
                          <a:ea typeface="+mn-ea"/>
                          <a:cs typeface="+mn-cs"/>
                        </a:rPr>
                        <a:t>Frequent disruption when moving from one page to another-78</a:t>
                      </a:r>
                    </a:p>
                    <a:p>
                      <a:pPr marL="285750" indent="-285750">
                        <a:buFont typeface="Arial" panose="020B0604020202020204" pitchFamily="34" charset="0"/>
                        <a:buChar char="•"/>
                      </a:pPr>
                      <a:endParaRPr lang="en-IN" dirty="0"/>
                    </a:p>
                  </a:txBody>
                  <a:tcPr>
                    <a:solidFill>
                      <a:schemeClr val="accent2">
                        <a:lumMod val="20000"/>
                        <a:lumOff val="80000"/>
                      </a:schemeClr>
                    </a:solidFill>
                  </a:tcPr>
                </a:tc>
                <a:extLst>
                  <a:ext uri="{0D108BD9-81ED-4DB2-BD59-A6C34878D82A}">
                    <a16:rowId xmlns:a16="http://schemas.microsoft.com/office/drawing/2014/main" val="3971172771"/>
                  </a:ext>
                </a:extLst>
              </a:tr>
            </a:tbl>
          </a:graphicData>
        </a:graphic>
      </p:graphicFrame>
    </p:spTree>
    <p:extLst>
      <p:ext uri="{BB962C8B-B14F-4D97-AF65-F5344CB8AC3E}">
        <p14:creationId xmlns:p14="http://schemas.microsoft.com/office/powerpoint/2010/main" val="99879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BCB8-F999-AB70-1FD6-151BFE4A331F}"/>
              </a:ext>
            </a:extLst>
          </p:cNvPr>
          <p:cNvSpPr>
            <a:spLocks noGrp="1"/>
          </p:cNvSpPr>
          <p:nvPr>
            <p:ph type="title"/>
          </p:nvPr>
        </p:nvSpPr>
        <p:spPr>
          <a:xfrm>
            <a:off x="540702" y="436880"/>
            <a:ext cx="10899458" cy="59944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dirty="0">
                <a:solidFill>
                  <a:schemeClr val="bg2">
                    <a:lumMod val="50000"/>
                  </a:schemeClr>
                </a:solidFill>
              </a:rPr>
              <a:t>Flipkart</a:t>
            </a:r>
          </a:p>
        </p:txBody>
      </p:sp>
      <p:graphicFrame>
        <p:nvGraphicFramePr>
          <p:cNvPr id="4" name="Table 4">
            <a:extLst>
              <a:ext uri="{FF2B5EF4-FFF2-40B4-BE49-F238E27FC236}">
                <a16:creationId xmlns:a16="http://schemas.microsoft.com/office/drawing/2014/main" id="{C346546F-8F7B-6EC2-C6D4-ED29ADBD04D9}"/>
              </a:ext>
            </a:extLst>
          </p:cNvPr>
          <p:cNvGraphicFramePr>
            <a:graphicFrameLocks noGrp="1"/>
          </p:cNvGraphicFramePr>
          <p:nvPr>
            <p:ph idx="1"/>
            <p:extLst>
              <p:ext uri="{D42A27DB-BD31-4B8C-83A1-F6EECF244321}">
                <p14:modId xmlns:p14="http://schemas.microsoft.com/office/powerpoint/2010/main" val="482009450"/>
              </p:ext>
            </p:extLst>
          </p:nvPr>
        </p:nvGraphicFramePr>
        <p:xfrm>
          <a:off x="543560" y="1234440"/>
          <a:ext cx="10896600" cy="5306985"/>
        </p:xfrm>
        <a:graphic>
          <a:graphicData uri="http://schemas.openxmlformats.org/drawingml/2006/table">
            <a:tbl>
              <a:tblPr firstRow="1" bandRow="1">
                <a:tableStyleId>{5C22544A-7EE6-4342-B048-85BDC9FD1C3A}</a:tableStyleId>
              </a:tblPr>
              <a:tblGrid>
                <a:gridCol w="5623560">
                  <a:extLst>
                    <a:ext uri="{9D8B030D-6E8A-4147-A177-3AD203B41FA5}">
                      <a16:colId xmlns:a16="http://schemas.microsoft.com/office/drawing/2014/main" val="1150916002"/>
                    </a:ext>
                  </a:extLst>
                </a:gridCol>
                <a:gridCol w="5273040">
                  <a:extLst>
                    <a:ext uri="{9D8B030D-6E8A-4147-A177-3AD203B41FA5}">
                      <a16:colId xmlns:a16="http://schemas.microsoft.com/office/drawing/2014/main" val="4028500095"/>
                    </a:ext>
                  </a:extLst>
                </a:gridCol>
              </a:tblGrid>
              <a:tr h="573822">
                <a:tc>
                  <a:txBody>
                    <a:bodyPr/>
                    <a:lstStyle/>
                    <a:p>
                      <a:pPr algn="just">
                        <a:lnSpc>
                          <a:spcPct val="107000"/>
                        </a:lnSpc>
                        <a:spcAft>
                          <a:spcPts val="800"/>
                        </a:spcAft>
                      </a:pPr>
                      <a:r>
                        <a:rPr lang="en-IN" sz="20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Positive Feedback</a:t>
                      </a:r>
                      <a:endParaRPr lang="en-IN"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just">
                        <a:lnSpc>
                          <a:spcPct val="107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Negative Feedback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90588661"/>
                  </a:ext>
                </a:extLst>
              </a:tr>
              <a:tr h="4612858">
                <a:tc>
                  <a: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Easy to use website or application-201</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 appealing web-page layout-175</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Wild variety of product on offer-184</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Complete, relevant description information of products-194</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Fast loading website speed of website and application-162</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Reliability of the website or application-146</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Quickness to complete purchase-158</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Availability of several payment options-203</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Speedy order delivery-162</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Privacy of customers’ information-150</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Security of customer financial information-149</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Perceived Trustworthiness-143</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Presence of online assistance through multi-channel-136</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Longer time to get logged in (promotion, sales period)-103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Longer time in displaying graphics and photos (promotion, sales period)-94</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Late declaration of price (promotion, sales period)- 43</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Longer page loading time (promotion, sales period)-61</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Limited mode of payment on most products (promotion, sales period)-60</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Longer delivery period-44</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Frequent disruption when moving from one page to another-62</a:t>
                      </a:r>
                      <a:endParaRPr lang="en-IN"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3971172771"/>
                  </a:ext>
                </a:extLst>
              </a:tr>
            </a:tbl>
          </a:graphicData>
        </a:graphic>
      </p:graphicFrame>
    </p:spTree>
    <p:extLst>
      <p:ext uri="{BB962C8B-B14F-4D97-AF65-F5344CB8AC3E}">
        <p14:creationId xmlns:p14="http://schemas.microsoft.com/office/powerpoint/2010/main" val="414019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BF35-9E62-7014-3E88-A2F93752677E}"/>
              </a:ext>
            </a:extLst>
          </p:cNvPr>
          <p:cNvSpPr>
            <a:spLocks noGrp="1"/>
          </p:cNvSpPr>
          <p:nvPr>
            <p:ph type="title"/>
          </p:nvPr>
        </p:nvSpPr>
        <p:spPr>
          <a:xfrm>
            <a:off x="638338" y="662677"/>
            <a:ext cx="10650147" cy="1100809"/>
          </a:xfrm>
        </p:spPr>
        <p:style>
          <a:lnRef idx="2">
            <a:schemeClr val="accent1">
              <a:shade val="50000"/>
            </a:schemeClr>
          </a:lnRef>
          <a:fillRef idx="1">
            <a:schemeClr val="accent1"/>
          </a:fillRef>
          <a:effectRef idx="0">
            <a:schemeClr val="accent1"/>
          </a:effectRef>
          <a:fontRef idx="minor">
            <a:schemeClr val="lt1"/>
          </a:fontRef>
        </p:style>
        <p:txBody>
          <a:bodyPr/>
          <a:lstStyle/>
          <a:p>
            <a:pPr algn="l"/>
            <a:r>
              <a:rPr lang="en-IN" sz="4000" dirty="0">
                <a:solidFill>
                  <a:schemeClr val="bg2">
                    <a:lumMod val="50000"/>
                  </a:schemeClr>
                </a:solidFill>
              </a:rPr>
              <a:t>What IS customer Retention  and              Its  Importance</a:t>
            </a:r>
          </a:p>
        </p:txBody>
      </p:sp>
      <p:sp>
        <p:nvSpPr>
          <p:cNvPr id="3" name="Text Placeholder 2">
            <a:extLst>
              <a:ext uri="{FF2B5EF4-FFF2-40B4-BE49-F238E27FC236}">
                <a16:creationId xmlns:a16="http://schemas.microsoft.com/office/drawing/2014/main" id="{362F1AC0-B076-AC7E-AB97-38A6DCB8ACB7}"/>
              </a:ext>
            </a:extLst>
          </p:cNvPr>
          <p:cNvSpPr>
            <a:spLocks noGrp="1"/>
          </p:cNvSpPr>
          <p:nvPr>
            <p:ph type="body" idx="1"/>
          </p:nvPr>
        </p:nvSpPr>
        <p:spPr>
          <a:xfrm>
            <a:off x="638338" y="2285999"/>
            <a:ext cx="10759005" cy="3909324"/>
          </a:xfrm>
        </p:spPr>
        <p:txBody>
          <a:bodyPr>
            <a:normAutofit fontScale="77500" lnSpcReduction="20000"/>
          </a:bodyPr>
          <a:lstStyle/>
          <a:p>
            <a:pPr marL="587502" lvl="1" indent="-285750">
              <a:buSzPct val="120000"/>
              <a:buFont typeface="Wingdings" panose="05000000000000000000" pitchFamily="2" charset="2"/>
              <a:buChar char="§"/>
            </a:pPr>
            <a:r>
              <a:rPr lang="en-US" sz="2200" b="1" dirty="0">
                <a:solidFill>
                  <a:schemeClr val="bg2">
                    <a:lumMod val="10000"/>
                  </a:schemeClr>
                </a:solidFill>
                <a:latin typeface="Times New Roman" panose="02020603050405020304" pitchFamily="18" charset="0"/>
                <a:cs typeface="Times New Roman" panose="02020603050405020304" pitchFamily="18" charset="0"/>
              </a:rPr>
              <a:t>Customer retention refers to company’s ability to turn customers into repeat buyers and prevent them from switching to a competitor.</a:t>
            </a:r>
          </a:p>
          <a:p>
            <a:pPr marL="301752"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01752" lvl="1"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01752" lvl="1" indent="0">
              <a:buNone/>
            </a:pPr>
            <a:r>
              <a:rPr lang="en-US" sz="2000" b="1" dirty="0">
                <a:solidFill>
                  <a:schemeClr val="accent2">
                    <a:lumMod val="50000"/>
                  </a:schemeClr>
                </a:solidFill>
                <a:latin typeface="Times New Roman" panose="02020603050405020304" pitchFamily="18" charset="0"/>
                <a:cs typeface="Times New Roman" panose="02020603050405020304" pitchFamily="18" charset="0"/>
              </a:rPr>
              <a:t>BENEFITS:</a:t>
            </a:r>
          </a:p>
          <a:p>
            <a:pPr marL="758952" lvl="1" indent="-457200">
              <a:buFont typeface="+mj-lt"/>
              <a:buAutoNum type="arabicPeriod"/>
            </a:pPr>
            <a:r>
              <a:rPr lang="en-US" sz="2200" b="1" dirty="0">
                <a:solidFill>
                  <a:schemeClr val="accent2">
                    <a:lumMod val="50000"/>
                  </a:schemeClr>
                </a:solidFill>
                <a:latin typeface="Times New Roman" panose="02020603050405020304" pitchFamily="18" charset="0"/>
                <a:cs typeface="Times New Roman" panose="02020603050405020304" pitchFamily="18" charset="0"/>
              </a:rPr>
              <a:t>Retention is cheaper than acquisition :</a:t>
            </a:r>
            <a:r>
              <a:rPr lang="en-US" b="1" dirty="0">
                <a:solidFill>
                  <a:schemeClr val="bg2">
                    <a:lumMod val="10000"/>
                  </a:schemeClr>
                </a:solidFill>
                <a:latin typeface="Times New Roman" panose="02020603050405020304" pitchFamily="18" charset="0"/>
                <a:cs typeface="Times New Roman" panose="02020603050405020304" pitchFamily="18" charset="0"/>
              </a:rPr>
              <a:t>Acquiring a new customer can be up to five times more expensive than retaining an existing one. </a:t>
            </a:r>
          </a:p>
          <a:p>
            <a:pPr marL="644652" lvl="1" indent="-342900">
              <a:buFont typeface="+mj-lt"/>
              <a:buAutoNum type="arabicPeriod"/>
            </a:pP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marL="758952" lvl="1" indent="-457200">
              <a:buFont typeface="+mj-lt"/>
              <a:buAutoNum type="arabicPeriod"/>
            </a:pPr>
            <a:r>
              <a:rPr lang="en-US" sz="2200" b="1" dirty="0">
                <a:solidFill>
                  <a:schemeClr val="accent2">
                    <a:lumMod val="50000"/>
                  </a:schemeClr>
                </a:solidFill>
                <a:latin typeface="Times New Roman" panose="02020603050405020304" pitchFamily="18" charset="0"/>
                <a:cs typeface="Times New Roman" panose="02020603050405020304" pitchFamily="18" charset="0"/>
              </a:rPr>
              <a:t>Loyal customers are more profitable :</a:t>
            </a:r>
            <a:r>
              <a:rPr lang="en-US" b="1" dirty="0">
                <a:solidFill>
                  <a:schemeClr val="bg2">
                    <a:lumMod val="10000"/>
                  </a:schemeClr>
                </a:solidFill>
                <a:latin typeface="Times New Roman" panose="02020603050405020304" pitchFamily="18" charset="0"/>
                <a:cs typeface="Times New Roman" panose="02020603050405020304" pitchFamily="18" charset="0"/>
              </a:rPr>
              <a:t>An increase in client retention by 5% can enhance profits by over 25% .</a:t>
            </a:r>
          </a:p>
          <a:p>
            <a:pPr marL="644652" lvl="1" indent="-342900">
              <a:buFont typeface="+mj-lt"/>
              <a:buAutoNum type="arabicPeriod"/>
            </a:pP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marL="758952" lvl="1" indent="-457200">
              <a:buFont typeface="+mj-lt"/>
              <a:buAutoNum type="arabicPeriod"/>
            </a:pPr>
            <a:r>
              <a:rPr lang="en-US" sz="2200" b="1" dirty="0">
                <a:solidFill>
                  <a:schemeClr val="accent2">
                    <a:lumMod val="50000"/>
                  </a:schemeClr>
                </a:solidFill>
                <a:latin typeface="Times New Roman" panose="02020603050405020304" pitchFamily="18" charset="0"/>
                <a:cs typeface="Times New Roman" panose="02020603050405020304" pitchFamily="18" charset="0"/>
              </a:rPr>
              <a:t>You’ll earn more word-of-mouth referrals :</a:t>
            </a:r>
            <a:r>
              <a:rPr lang="en-US" b="1" dirty="0">
                <a:solidFill>
                  <a:schemeClr val="bg2">
                    <a:lumMod val="10000"/>
                  </a:schemeClr>
                </a:solidFill>
                <a:latin typeface="Times New Roman" panose="02020603050405020304" pitchFamily="18" charset="0"/>
                <a:cs typeface="Times New Roman" panose="02020603050405020304" pitchFamily="18" charset="0"/>
              </a:rPr>
              <a:t>The longer customers stay with a company, the more business, positive reviews, and they bring word of mouth advertising.</a:t>
            </a:r>
          </a:p>
          <a:p>
            <a:pPr marL="644652" lvl="1" indent="-342900">
              <a:buFont typeface="+mj-lt"/>
              <a:buAutoNum type="arabicPeriod"/>
            </a:pP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marL="758952" lvl="1" indent="-457200">
              <a:buFont typeface="+mj-lt"/>
              <a:buAutoNum type="arabicPeriod"/>
            </a:pPr>
            <a:r>
              <a:rPr lang="en-US" sz="2200" b="1" dirty="0">
                <a:solidFill>
                  <a:schemeClr val="accent2">
                    <a:lumMod val="50000"/>
                  </a:schemeClr>
                </a:solidFill>
                <a:latin typeface="Times New Roman" panose="02020603050405020304" pitchFamily="18" charset="0"/>
                <a:cs typeface="Times New Roman" panose="02020603050405020304" pitchFamily="18" charset="0"/>
              </a:rPr>
              <a:t>Engaged Customers Provide More Feedback:</a:t>
            </a:r>
            <a:r>
              <a:rPr lang="en-US" sz="2200" b="1" dirty="0">
                <a:solidFill>
                  <a:schemeClr val="bg2">
                    <a:lumMod val="10000"/>
                  </a:schemeClr>
                </a:solidFill>
                <a:latin typeface="Times New Roman" panose="02020603050405020304" pitchFamily="18" charset="0"/>
                <a:cs typeface="Times New Roman" panose="02020603050405020304" pitchFamily="18" charset="0"/>
              </a:rPr>
              <a:t> </a:t>
            </a:r>
            <a:r>
              <a:rPr lang="en-US" b="1" dirty="0">
                <a:solidFill>
                  <a:schemeClr val="bg2">
                    <a:lumMod val="10000"/>
                  </a:schemeClr>
                </a:solidFill>
                <a:latin typeface="Times New Roman" panose="02020603050405020304" pitchFamily="18" charset="0"/>
                <a:cs typeface="Times New Roman" panose="02020603050405020304" pitchFamily="18" charset="0"/>
              </a:rPr>
              <a:t>Over 37% of customers will only post online reviews if they are “extremely satisfied”</a:t>
            </a:r>
          </a:p>
          <a:p>
            <a:pPr marL="644652" lvl="1" indent="-342900">
              <a:buFont typeface="+mj-lt"/>
              <a:buAutoNum type="arabicPeriod"/>
            </a:pP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marL="758952" lvl="1" indent="-457200">
              <a:buFont typeface="+mj-lt"/>
              <a:buAutoNum type="arabicPeriod"/>
            </a:pPr>
            <a:r>
              <a:rPr lang="en-US" sz="2200" b="1" dirty="0">
                <a:solidFill>
                  <a:schemeClr val="accent2">
                    <a:lumMod val="50000"/>
                  </a:schemeClr>
                </a:solidFill>
                <a:latin typeface="Times New Roman" panose="02020603050405020304" pitchFamily="18" charset="0"/>
                <a:cs typeface="Times New Roman" panose="02020603050405020304" pitchFamily="18" charset="0"/>
              </a:rPr>
              <a:t>Loyal Customers are more forgiving</a:t>
            </a:r>
          </a:p>
          <a:p>
            <a:endParaRPr lang="en-IN" dirty="0"/>
          </a:p>
        </p:txBody>
      </p:sp>
    </p:spTree>
    <p:extLst>
      <p:ext uri="{BB962C8B-B14F-4D97-AF65-F5344CB8AC3E}">
        <p14:creationId xmlns:p14="http://schemas.microsoft.com/office/powerpoint/2010/main" val="3189842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BCB8-F999-AB70-1FD6-151BFE4A331F}"/>
              </a:ext>
            </a:extLst>
          </p:cNvPr>
          <p:cNvSpPr>
            <a:spLocks noGrp="1"/>
          </p:cNvSpPr>
          <p:nvPr>
            <p:ph type="title"/>
          </p:nvPr>
        </p:nvSpPr>
        <p:spPr>
          <a:xfrm>
            <a:off x="540702" y="436880"/>
            <a:ext cx="10899458" cy="59944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dirty="0">
                <a:solidFill>
                  <a:schemeClr val="bg2">
                    <a:lumMod val="50000"/>
                  </a:schemeClr>
                </a:solidFill>
              </a:rPr>
              <a:t>Myntra</a:t>
            </a:r>
          </a:p>
        </p:txBody>
      </p:sp>
      <p:graphicFrame>
        <p:nvGraphicFramePr>
          <p:cNvPr id="4" name="Table 4">
            <a:extLst>
              <a:ext uri="{FF2B5EF4-FFF2-40B4-BE49-F238E27FC236}">
                <a16:creationId xmlns:a16="http://schemas.microsoft.com/office/drawing/2014/main" id="{C346546F-8F7B-6EC2-C6D4-ED29ADBD04D9}"/>
              </a:ext>
            </a:extLst>
          </p:cNvPr>
          <p:cNvGraphicFramePr>
            <a:graphicFrameLocks noGrp="1"/>
          </p:cNvGraphicFramePr>
          <p:nvPr>
            <p:ph idx="1"/>
            <p:extLst>
              <p:ext uri="{D42A27DB-BD31-4B8C-83A1-F6EECF244321}">
                <p14:modId xmlns:p14="http://schemas.microsoft.com/office/powerpoint/2010/main" val="934027849"/>
              </p:ext>
            </p:extLst>
          </p:nvPr>
        </p:nvGraphicFramePr>
        <p:xfrm>
          <a:off x="543560" y="1234440"/>
          <a:ext cx="10896600" cy="5186680"/>
        </p:xfrm>
        <a:graphic>
          <a:graphicData uri="http://schemas.openxmlformats.org/drawingml/2006/table">
            <a:tbl>
              <a:tblPr firstRow="1" bandRow="1">
                <a:tableStyleId>{5C22544A-7EE6-4342-B048-85BDC9FD1C3A}</a:tableStyleId>
              </a:tblPr>
              <a:tblGrid>
                <a:gridCol w="5887720">
                  <a:extLst>
                    <a:ext uri="{9D8B030D-6E8A-4147-A177-3AD203B41FA5}">
                      <a16:colId xmlns:a16="http://schemas.microsoft.com/office/drawing/2014/main" val="1150916002"/>
                    </a:ext>
                  </a:extLst>
                </a:gridCol>
                <a:gridCol w="5008880">
                  <a:extLst>
                    <a:ext uri="{9D8B030D-6E8A-4147-A177-3AD203B41FA5}">
                      <a16:colId xmlns:a16="http://schemas.microsoft.com/office/drawing/2014/main" val="4028500095"/>
                    </a:ext>
                  </a:extLst>
                </a:gridCol>
              </a:tblGrid>
              <a:tr h="573822">
                <a:tc>
                  <a:txBody>
                    <a:bodyPr/>
                    <a:lstStyle/>
                    <a:p>
                      <a:pPr algn="just">
                        <a:lnSpc>
                          <a:spcPct val="107000"/>
                        </a:lnSpc>
                        <a:spcAft>
                          <a:spcPts val="800"/>
                        </a:spcAft>
                      </a:pPr>
                      <a:r>
                        <a:rPr lang="en-IN" sz="20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Positive Feedback</a:t>
                      </a:r>
                      <a:endParaRPr lang="en-IN"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just">
                        <a:lnSpc>
                          <a:spcPct val="107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Negative Feedback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90588661"/>
                  </a:ext>
                </a:extLst>
              </a:tr>
              <a:tr h="4612858">
                <a:tc>
                  <a: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Easy to use website or application-147</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 appealing web-page layout-115</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Wild variety of product on offer-64</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Complete, relevant description information of products-64</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Fast loading website speed of website and application-74</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Reliability of the website or application-64</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Quickness to complete purchase-79</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Availability of several payment options-132</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Privacy of customers’ information-78</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Security of customer financial information-99</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Perceived Trustworthiness-88</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Presence of online assistance through multi-channel-111</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Longer time in displaying graphics and photos (promotion, sales period)-74</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Late declaration of price (promotion, sales period)- 75</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Longer page loading time (promotion, sales period)-68</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Frequent disruption when moving from one page to another-66</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dirty="0"/>
                    </a:p>
                  </a:txBody>
                  <a:tcPr>
                    <a:solidFill>
                      <a:schemeClr val="accent2">
                        <a:lumMod val="20000"/>
                        <a:lumOff val="80000"/>
                      </a:schemeClr>
                    </a:solidFill>
                  </a:tcPr>
                </a:tc>
                <a:extLst>
                  <a:ext uri="{0D108BD9-81ED-4DB2-BD59-A6C34878D82A}">
                    <a16:rowId xmlns:a16="http://schemas.microsoft.com/office/drawing/2014/main" val="3971172771"/>
                  </a:ext>
                </a:extLst>
              </a:tr>
            </a:tbl>
          </a:graphicData>
        </a:graphic>
      </p:graphicFrame>
    </p:spTree>
    <p:extLst>
      <p:ext uri="{BB962C8B-B14F-4D97-AF65-F5344CB8AC3E}">
        <p14:creationId xmlns:p14="http://schemas.microsoft.com/office/powerpoint/2010/main" val="2558865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BCB8-F999-AB70-1FD6-151BFE4A331F}"/>
              </a:ext>
            </a:extLst>
          </p:cNvPr>
          <p:cNvSpPr>
            <a:spLocks noGrp="1"/>
          </p:cNvSpPr>
          <p:nvPr>
            <p:ph type="title"/>
          </p:nvPr>
        </p:nvSpPr>
        <p:spPr>
          <a:xfrm>
            <a:off x="540702" y="436880"/>
            <a:ext cx="10899458" cy="59944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dirty="0">
                <a:solidFill>
                  <a:schemeClr val="bg2">
                    <a:lumMod val="50000"/>
                  </a:schemeClr>
                </a:solidFill>
              </a:rPr>
              <a:t>Paytm</a:t>
            </a:r>
          </a:p>
        </p:txBody>
      </p:sp>
      <p:graphicFrame>
        <p:nvGraphicFramePr>
          <p:cNvPr id="4" name="Table 4">
            <a:extLst>
              <a:ext uri="{FF2B5EF4-FFF2-40B4-BE49-F238E27FC236}">
                <a16:creationId xmlns:a16="http://schemas.microsoft.com/office/drawing/2014/main" id="{C346546F-8F7B-6EC2-C6D4-ED29ADBD04D9}"/>
              </a:ext>
            </a:extLst>
          </p:cNvPr>
          <p:cNvGraphicFramePr>
            <a:graphicFrameLocks noGrp="1"/>
          </p:cNvGraphicFramePr>
          <p:nvPr>
            <p:ph idx="1"/>
            <p:extLst>
              <p:ext uri="{D42A27DB-BD31-4B8C-83A1-F6EECF244321}">
                <p14:modId xmlns:p14="http://schemas.microsoft.com/office/powerpoint/2010/main" val="761907700"/>
              </p:ext>
            </p:extLst>
          </p:nvPr>
        </p:nvGraphicFramePr>
        <p:xfrm>
          <a:off x="543560" y="1234440"/>
          <a:ext cx="10896600" cy="5186680"/>
        </p:xfrm>
        <a:graphic>
          <a:graphicData uri="http://schemas.openxmlformats.org/drawingml/2006/table">
            <a:tbl>
              <a:tblPr firstRow="1" bandRow="1">
                <a:tableStyleId>{5C22544A-7EE6-4342-B048-85BDC9FD1C3A}</a:tableStyleId>
              </a:tblPr>
              <a:tblGrid>
                <a:gridCol w="5989320">
                  <a:extLst>
                    <a:ext uri="{9D8B030D-6E8A-4147-A177-3AD203B41FA5}">
                      <a16:colId xmlns:a16="http://schemas.microsoft.com/office/drawing/2014/main" val="1150916002"/>
                    </a:ext>
                  </a:extLst>
                </a:gridCol>
                <a:gridCol w="4907280">
                  <a:extLst>
                    <a:ext uri="{9D8B030D-6E8A-4147-A177-3AD203B41FA5}">
                      <a16:colId xmlns:a16="http://schemas.microsoft.com/office/drawing/2014/main" val="4028500095"/>
                    </a:ext>
                  </a:extLst>
                </a:gridCol>
              </a:tblGrid>
              <a:tr h="573822">
                <a:tc>
                  <a:txBody>
                    <a:bodyPr/>
                    <a:lstStyle/>
                    <a:p>
                      <a:pPr algn="just">
                        <a:lnSpc>
                          <a:spcPct val="107000"/>
                        </a:lnSpc>
                        <a:spcAft>
                          <a:spcPts val="800"/>
                        </a:spcAft>
                      </a:pPr>
                      <a:r>
                        <a:rPr lang="en-IN" sz="20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Positive Feedback</a:t>
                      </a:r>
                      <a:endParaRPr lang="en-IN"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just">
                        <a:lnSpc>
                          <a:spcPct val="107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Negative Feedback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90588661"/>
                  </a:ext>
                </a:extLst>
              </a:tr>
              <a:tr h="4612858">
                <a:tc>
                  <a: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Easy to use website or application-125</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 appealing web-page layout-67</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Complete, relevant description information of products-59</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Fast loading website speed of website and application-99</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Reliability of the website or application-96</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Quickness to complete purchase-107</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Privacy of customers’ information-68</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Security of customer financial information-88</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tc>
                  <a:txBody>
                    <a:bodyPr/>
                    <a:lstStyle/>
                    <a:p>
                      <a:pPr marL="342900" lvl="0" indent="-342900" algn="just">
                        <a:lnSpc>
                          <a:spcPct val="107000"/>
                        </a:lnSpc>
                        <a:spcAft>
                          <a:spcPts val="800"/>
                        </a:spcAft>
                        <a:buSzPts val="1000"/>
                        <a:buFont typeface="Symbol" panose="05050102010706020507" pitchFamily="18" charset="2"/>
                        <a:buChar char=""/>
                        <a:tabLst>
                          <a:tab pos="40894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Longer time to get logged in (promotion, sales period)-77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0894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Late declaration of price (promotion, sales period)- 72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0894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Longer page loading time (promotion, sales period)-94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0894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Limited mode of payment on most products (promotion, sales period)-53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0894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Longer delivery period-98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0894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Frequent disruption when moving from one page to another-39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dirty="0"/>
                    </a:p>
                  </a:txBody>
                  <a:tcPr>
                    <a:solidFill>
                      <a:schemeClr val="accent2">
                        <a:lumMod val="20000"/>
                        <a:lumOff val="80000"/>
                      </a:schemeClr>
                    </a:solidFill>
                  </a:tcPr>
                </a:tc>
                <a:extLst>
                  <a:ext uri="{0D108BD9-81ED-4DB2-BD59-A6C34878D82A}">
                    <a16:rowId xmlns:a16="http://schemas.microsoft.com/office/drawing/2014/main" val="3971172771"/>
                  </a:ext>
                </a:extLst>
              </a:tr>
            </a:tbl>
          </a:graphicData>
        </a:graphic>
      </p:graphicFrame>
    </p:spTree>
    <p:extLst>
      <p:ext uri="{BB962C8B-B14F-4D97-AF65-F5344CB8AC3E}">
        <p14:creationId xmlns:p14="http://schemas.microsoft.com/office/powerpoint/2010/main" val="766185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BCB8-F999-AB70-1FD6-151BFE4A331F}"/>
              </a:ext>
            </a:extLst>
          </p:cNvPr>
          <p:cNvSpPr>
            <a:spLocks noGrp="1"/>
          </p:cNvSpPr>
          <p:nvPr>
            <p:ph type="title"/>
          </p:nvPr>
        </p:nvSpPr>
        <p:spPr>
          <a:xfrm>
            <a:off x="543560" y="375920"/>
            <a:ext cx="10899458" cy="59944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dirty="0">
                <a:solidFill>
                  <a:schemeClr val="bg2">
                    <a:lumMod val="50000"/>
                  </a:schemeClr>
                </a:solidFill>
              </a:rPr>
              <a:t>Snapdeal</a:t>
            </a:r>
          </a:p>
        </p:txBody>
      </p:sp>
      <p:graphicFrame>
        <p:nvGraphicFramePr>
          <p:cNvPr id="4" name="Table 4">
            <a:extLst>
              <a:ext uri="{FF2B5EF4-FFF2-40B4-BE49-F238E27FC236}">
                <a16:creationId xmlns:a16="http://schemas.microsoft.com/office/drawing/2014/main" id="{C346546F-8F7B-6EC2-C6D4-ED29ADBD04D9}"/>
              </a:ext>
            </a:extLst>
          </p:cNvPr>
          <p:cNvGraphicFramePr>
            <a:graphicFrameLocks noGrp="1"/>
          </p:cNvGraphicFramePr>
          <p:nvPr>
            <p:ph idx="1"/>
            <p:extLst>
              <p:ext uri="{D42A27DB-BD31-4B8C-83A1-F6EECF244321}">
                <p14:modId xmlns:p14="http://schemas.microsoft.com/office/powerpoint/2010/main" val="2819368522"/>
              </p:ext>
            </p:extLst>
          </p:nvPr>
        </p:nvGraphicFramePr>
        <p:xfrm>
          <a:off x="543560" y="1153161"/>
          <a:ext cx="10754360" cy="5174349"/>
        </p:xfrm>
        <a:graphic>
          <a:graphicData uri="http://schemas.openxmlformats.org/drawingml/2006/table">
            <a:tbl>
              <a:tblPr firstRow="1" bandRow="1">
                <a:tableStyleId>{5C22544A-7EE6-4342-B048-85BDC9FD1C3A}</a:tableStyleId>
              </a:tblPr>
              <a:tblGrid>
                <a:gridCol w="5911138">
                  <a:extLst>
                    <a:ext uri="{9D8B030D-6E8A-4147-A177-3AD203B41FA5}">
                      <a16:colId xmlns:a16="http://schemas.microsoft.com/office/drawing/2014/main" val="1150916002"/>
                    </a:ext>
                  </a:extLst>
                </a:gridCol>
                <a:gridCol w="4843222">
                  <a:extLst>
                    <a:ext uri="{9D8B030D-6E8A-4147-A177-3AD203B41FA5}">
                      <a16:colId xmlns:a16="http://schemas.microsoft.com/office/drawing/2014/main" val="4028500095"/>
                    </a:ext>
                  </a:extLst>
                </a:gridCol>
              </a:tblGrid>
              <a:tr h="367526">
                <a:tc>
                  <a:txBody>
                    <a:bodyPr/>
                    <a:lstStyle/>
                    <a:p>
                      <a:pPr algn="just">
                        <a:lnSpc>
                          <a:spcPct val="107000"/>
                        </a:lnSpc>
                        <a:spcAft>
                          <a:spcPts val="800"/>
                        </a:spcAft>
                      </a:pPr>
                      <a:r>
                        <a:rPr lang="en-IN" sz="20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Positive Feedback</a:t>
                      </a:r>
                      <a:endParaRPr lang="en-IN"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just">
                        <a:lnSpc>
                          <a:spcPct val="107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Negative Feedback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90588661"/>
                  </a:ext>
                </a:extLst>
              </a:tr>
              <a:tr h="4321313">
                <a:tc>
                  <a: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Easy to use website or application-130</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 appealing web-page layout-61</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Complete, relevant description information of products-59</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Fast loading website speed of website and application-81</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Reliability of the website or application-45</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Availability of several payment options-90</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Speedy order delivery-50</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Privacy of customers’ information-45</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Security of customer financial information-100</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Perceived Trustworthiness-74</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endParaRPr lang="en-IN" dirty="0"/>
                    </a:p>
                  </a:txBody>
                  <a:tcPr>
                    <a:solidFill>
                      <a:schemeClr val="accent2">
                        <a:lumMod val="20000"/>
                        <a:lumOff val="80000"/>
                      </a:schemeClr>
                    </a:solidFill>
                  </a:tcPr>
                </a:tc>
                <a:tc>
                  <a: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Easy to use website or application-130</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 appealing web-page layout-61</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Complete, relevant description information of products-59</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Fast loading website speed of website and application-81</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Reliability of the website or application-45</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Availability of several payment options-90</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Speedy order delivery-50</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Privacy of customers’ information-45</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Security of customer financial information-100</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Perceived Trustworthiness-74</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2">
                        <a:lumMod val="20000"/>
                        <a:lumOff val="80000"/>
                      </a:schemeClr>
                    </a:solidFill>
                  </a:tcPr>
                </a:tc>
                <a:extLst>
                  <a:ext uri="{0D108BD9-81ED-4DB2-BD59-A6C34878D82A}">
                    <a16:rowId xmlns:a16="http://schemas.microsoft.com/office/drawing/2014/main" val="3971172771"/>
                  </a:ext>
                </a:extLst>
              </a:tr>
            </a:tbl>
          </a:graphicData>
        </a:graphic>
      </p:graphicFrame>
    </p:spTree>
    <p:extLst>
      <p:ext uri="{BB962C8B-B14F-4D97-AF65-F5344CB8AC3E}">
        <p14:creationId xmlns:p14="http://schemas.microsoft.com/office/powerpoint/2010/main" val="2630256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609C-0589-EA3E-D7E5-61A4F3276BCA}"/>
              </a:ext>
            </a:extLst>
          </p:cNvPr>
          <p:cNvSpPr>
            <a:spLocks noGrp="1"/>
          </p:cNvSpPr>
          <p:nvPr>
            <p:ph type="title"/>
          </p:nvPr>
        </p:nvSpPr>
        <p:spPr>
          <a:xfrm>
            <a:off x="467360" y="609600"/>
            <a:ext cx="10068560" cy="62992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sz="4000" dirty="0">
                <a:solidFill>
                  <a:schemeClr val="bg2">
                    <a:lumMod val="50000"/>
                  </a:schemeClr>
                </a:solidFill>
              </a:rPr>
              <a:t>CONCLUSION AND FUTURE SCOPE</a:t>
            </a:r>
          </a:p>
        </p:txBody>
      </p:sp>
      <p:sp>
        <p:nvSpPr>
          <p:cNvPr id="3" name="Content Placeholder 2">
            <a:extLst>
              <a:ext uri="{FF2B5EF4-FFF2-40B4-BE49-F238E27FC236}">
                <a16:creationId xmlns:a16="http://schemas.microsoft.com/office/drawing/2014/main" id="{479735CB-E541-1F93-A3D2-76322016CF16}"/>
              </a:ext>
            </a:extLst>
          </p:cNvPr>
          <p:cNvSpPr>
            <a:spLocks noGrp="1"/>
          </p:cNvSpPr>
          <p:nvPr>
            <p:ph idx="1"/>
          </p:nvPr>
        </p:nvSpPr>
        <p:spPr>
          <a:xfrm>
            <a:off x="467360" y="1661160"/>
            <a:ext cx="9872871" cy="4038600"/>
          </a:xfrm>
        </p:spPr>
        <p:txBody>
          <a:bodyPr/>
          <a:lstStyle/>
          <a:p>
            <a:pPr indent="457200" algn="just">
              <a:lnSpc>
                <a:spcPct val="107000"/>
              </a:lnSpc>
              <a:spcAft>
                <a:spcPts val="800"/>
              </a:spcAft>
            </a:pPr>
            <a:endParaRPr lang="en-IN" sz="1800"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i="0" u="none" strike="noStrike" dirty="0">
                <a:solidFill>
                  <a:srgbClr val="000000"/>
                </a:solidFill>
                <a:effectLst/>
                <a:latin typeface="Arial" panose="020B0604020202020204" pitchFamily="34" charset="0"/>
              </a:rPr>
              <a:t>Most customers abandon their shopping carts on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change in price or when they find a better deal elsewhere, whereas on </a:t>
            </a:r>
            <a:r>
              <a:rPr lang="en-US" sz="1800" b="0" i="0" u="none" strike="noStrike" dirty="0" err="1">
                <a:solidFill>
                  <a:srgbClr val="000000"/>
                </a:solidFill>
                <a:effectLst/>
                <a:latin typeface="Arial" panose="020B0604020202020204" pitchFamily="34" charset="0"/>
              </a:rPr>
              <a:t>paytm,myntra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snapdeal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reasons are varied but largely are due to lack of trust or absence of preferred mode of payment.</a:t>
            </a:r>
          </a:p>
          <a:p>
            <a:pPr algn="just">
              <a:lnSpc>
                <a:spcPct val="107000"/>
              </a:lnSpc>
              <a:spcAft>
                <a:spcPts val="800"/>
              </a:spcAft>
              <a:buFont typeface="Wingdings" panose="05000000000000000000" pitchFamily="2" charset="2"/>
              <a:buChar char="§"/>
            </a:pPr>
            <a:r>
              <a:rPr lang="en-IN" sz="1800" dirty="0">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Since the cost of getting a new customer is an estimated five to ten times more than keeping an old one, nurturing loyal customers is a powerful strategy that helps businesses grow. And all these feedbacks will help in Customer Retention if company adopts them properly.</a:t>
            </a:r>
            <a:endParaRPr lang="en-IN" sz="18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pPr>
            <a:endParaRPr lang="en-US" sz="1800" b="0" i="0" u="none" strike="noStrike" dirty="0">
              <a:solidFill>
                <a:srgbClr val="000000"/>
              </a:solidFill>
              <a:effectLst/>
              <a:latin typeface="Arial" panose="020B0604020202020204" pitchFamily="34" charset="0"/>
            </a:endParaRPr>
          </a:p>
          <a:p>
            <a:pPr algn="just">
              <a:lnSpc>
                <a:spcPct val="107000"/>
              </a:lnSpc>
              <a:spcAft>
                <a:spcPts val="800"/>
              </a:spcAft>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95602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2FB6-A92E-85D3-2608-A60BBD547CCF}"/>
              </a:ext>
            </a:extLst>
          </p:cNvPr>
          <p:cNvSpPr>
            <a:spLocks noGrp="1"/>
          </p:cNvSpPr>
          <p:nvPr>
            <p:ph type="ctrTitle"/>
          </p:nvPr>
        </p:nvSpPr>
        <p:spPr/>
        <p:txBody>
          <a:bodyPr/>
          <a:lstStyle/>
          <a:p>
            <a:r>
              <a:rPr lang="en-IN" sz="8800" dirty="0">
                <a:solidFill>
                  <a:schemeClr val="bg2">
                    <a:lumMod val="50000"/>
                  </a:schemeClr>
                </a:solidFill>
              </a:rPr>
              <a:t>Thank </a:t>
            </a:r>
            <a:r>
              <a:rPr lang="en-IN" dirty="0">
                <a:solidFill>
                  <a:schemeClr val="bg2">
                    <a:lumMod val="50000"/>
                  </a:schemeClr>
                </a:solidFill>
              </a:rPr>
              <a:t> You </a:t>
            </a:r>
          </a:p>
        </p:txBody>
      </p:sp>
    </p:spTree>
    <p:extLst>
      <p:ext uri="{BB962C8B-B14F-4D97-AF65-F5344CB8AC3E}">
        <p14:creationId xmlns:p14="http://schemas.microsoft.com/office/powerpoint/2010/main" val="157071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D886-9BD4-D34E-5A1F-F4C4F7ECC5F1}"/>
              </a:ext>
            </a:extLst>
          </p:cNvPr>
          <p:cNvSpPr>
            <a:spLocks noGrp="1"/>
          </p:cNvSpPr>
          <p:nvPr>
            <p:ph type="title"/>
          </p:nvPr>
        </p:nvSpPr>
        <p:spPr>
          <a:xfrm>
            <a:off x="573024" y="516349"/>
            <a:ext cx="10933176" cy="750475"/>
          </a:xfrm>
        </p:spPr>
        <p:style>
          <a:lnRef idx="2">
            <a:schemeClr val="accent1">
              <a:shade val="50000"/>
            </a:schemeClr>
          </a:lnRef>
          <a:fillRef idx="1">
            <a:schemeClr val="accent1"/>
          </a:fillRef>
          <a:effectRef idx="0">
            <a:schemeClr val="accent1"/>
          </a:effectRef>
          <a:fontRef idx="minor">
            <a:schemeClr val="lt1"/>
          </a:fontRef>
        </p:style>
        <p:txBody>
          <a:bodyPr/>
          <a:lstStyle/>
          <a:p>
            <a:pPr algn="l"/>
            <a:r>
              <a:rPr lang="en-IN" sz="3200" b="1" dirty="0">
                <a:solidFill>
                  <a:schemeClr val="bg2">
                    <a:lumMod val="50000"/>
                  </a:schemeClr>
                </a:solidFill>
              </a:rPr>
              <a:t>Figure: Customer Retention factors</a:t>
            </a:r>
          </a:p>
        </p:txBody>
      </p:sp>
      <p:sp>
        <p:nvSpPr>
          <p:cNvPr id="3" name="Text Placeholder 2">
            <a:extLst>
              <a:ext uri="{FF2B5EF4-FFF2-40B4-BE49-F238E27FC236}">
                <a16:creationId xmlns:a16="http://schemas.microsoft.com/office/drawing/2014/main" id="{434CD415-D79F-A228-B466-7972389360BF}"/>
              </a:ext>
            </a:extLst>
          </p:cNvPr>
          <p:cNvSpPr>
            <a:spLocks noGrp="1"/>
          </p:cNvSpPr>
          <p:nvPr>
            <p:ph type="body" idx="1"/>
          </p:nvPr>
        </p:nvSpPr>
        <p:spPr>
          <a:xfrm>
            <a:off x="1350373" y="1663524"/>
            <a:ext cx="8769096" cy="3699051"/>
          </a:xfrm>
        </p:spPr>
        <p:style>
          <a:lnRef idx="1">
            <a:schemeClr val="accent3"/>
          </a:lnRef>
          <a:fillRef idx="2">
            <a:schemeClr val="accent3"/>
          </a:fillRef>
          <a:effectRef idx="1">
            <a:schemeClr val="accent3"/>
          </a:effectRef>
          <a:fontRef idx="minor">
            <a:schemeClr val="dk1"/>
          </a:fontRef>
        </p:style>
        <p:txBody>
          <a:bodyPr/>
          <a:lstStyle/>
          <a:p>
            <a:endParaRPr lang="en-IN" dirty="0"/>
          </a:p>
        </p:txBody>
      </p:sp>
      <p:pic>
        <p:nvPicPr>
          <p:cNvPr id="4" name="Picture 3">
            <a:extLst>
              <a:ext uri="{FF2B5EF4-FFF2-40B4-BE49-F238E27FC236}">
                <a16:creationId xmlns:a16="http://schemas.microsoft.com/office/drawing/2014/main" id="{6B0451CC-679E-14E8-28D3-E2DC123A45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7271" y="1898561"/>
            <a:ext cx="8115300" cy="3228975"/>
          </a:xfrm>
          <a:prstGeom prst="rect">
            <a:avLst/>
          </a:prstGeom>
          <a:noFill/>
          <a:ln>
            <a:noFill/>
          </a:ln>
        </p:spPr>
      </p:pic>
      <p:sp>
        <p:nvSpPr>
          <p:cNvPr id="12" name="TextBox 11">
            <a:extLst>
              <a:ext uri="{FF2B5EF4-FFF2-40B4-BE49-F238E27FC236}">
                <a16:creationId xmlns:a16="http://schemas.microsoft.com/office/drawing/2014/main" id="{E1899EE5-F229-FCD6-E3C4-3874E13211D8}"/>
              </a:ext>
            </a:extLst>
          </p:cNvPr>
          <p:cNvSpPr txBox="1"/>
          <p:nvPr/>
        </p:nvSpPr>
        <p:spPr>
          <a:xfrm>
            <a:off x="914400" y="5759275"/>
            <a:ext cx="10591800" cy="707886"/>
          </a:xfrm>
          <a:prstGeom prst="rect">
            <a:avLst/>
          </a:prstGeom>
          <a:noFill/>
        </p:spPr>
        <p:txBody>
          <a:bodyPr wrap="square">
            <a:spAutoFit/>
          </a:bodyPr>
          <a:lstStyle/>
          <a:p>
            <a:pPr algn="ctr"/>
            <a:r>
              <a:rPr lang="en-US" sz="2000" b="1" dirty="0">
                <a:solidFill>
                  <a:schemeClr val="accent2">
                    <a:lumMod val="50000"/>
                  </a:schemeClr>
                </a:solidFill>
              </a:rPr>
              <a:t>The customer retention is based on three main factor Hedonic value, Perceived Risk, Utilitarian</a:t>
            </a:r>
          </a:p>
          <a:p>
            <a:pPr algn="ctr"/>
            <a:endParaRPr lang="en-US" sz="2000" b="1" dirty="0"/>
          </a:p>
        </p:txBody>
      </p:sp>
    </p:spTree>
    <p:extLst>
      <p:ext uri="{BB962C8B-B14F-4D97-AF65-F5344CB8AC3E}">
        <p14:creationId xmlns:p14="http://schemas.microsoft.com/office/powerpoint/2010/main" val="355264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49E-5D49-F3E4-434E-D1DA024C78B6}"/>
              </a:ext>
            </a:extLst>
          </p:cNvPr>
          <p:cNvSpPr>
            <a:spLocks noGrp="1"/>
          </p:cNvSpPr>
          <p:nvPr>
            <p:ph type="title"/>
          </p:nvPr>
        </p:nvSpPr>
        <p:spPr>
          <a:xfrm>
            <a:off x="725423" y="595623"/>
            <a:ext cx="10421547" cy="785854"/>
          </a:xfrm>
        </p:spPr>
        <p:style>
          <a:lnRef idx="2">
            <a:schemeClr val="accent1">
              <a:shade val="50000"/>
            </a:schemeClr>
          </a:lnRef>
          <a:fillRef idx="1">
            <a:schemeClr val="accent1"/>
          </a:fillRef>
          <a:effectRef idx="0">
            <a:schemeClr val="accent1"/>
          </a:effectRef>
          <a:fontRef idx="minor">
            <a:schemeClr val="lt1"/>
          </a:fontRef>
        </p:style>
        <p:txBody>
          <a:bodyPr/>
          <a:lstStyle/>
          <a:p>
            <a:pPr algn="l"/>
            <a:r>
              <a:rPr lang="en-IN" sz="3200" b="1" dirty="0">
                <a:solidFill>
                  <a:schemeClr val="bg2">
                    <a:lumMod val="50000"/>
                  </a:schemeClr>
                </a:solidFill>
              </a:rPr>
              <a:t>Tips  for  succeeding Customer Retention</a:t>
            </a:r>
          </a:p>
        </p:txBody>
      </p:sp>
      <p:sp>
        <p:nvSpPr>
          <p:cNvPr id="3" name="Text Placeholder 2">
            <a:extLst>
              <a:ext uri="{FF2B5EF4-FFF2-40B4-BE49-F238E27FC236}">
                <a16:creationId xmlns:a16="http://schemas.microsoft.com/office/drawing/2014/main" id="{57D1D61E-DA53-8D5B-CCA8-7913FF6D4967}"/>
              </a:ext>
            </a:extLst>
          </p:cNvPr>
          <p:cNvSpPr>
            <a:spLocks noGrp="1"/>
          </p:cNvSpPr>
          <p:nvPr>
            <p:ph type="body" idx="1"/>
          </p:nvPr>
        </p:nvSpPr>
        <p:spPr>
          <a:xfrm>
            <a:off x="725424" y="1709057"/>
            <a:ext cx="10421546" cy="4553320"/>
          </a:xfrm>
        </p:spPr>
        <p:txBody>
          <a:bodyPr/>
          <a:lstStyle/>
          <a:p>
            <a:pPr marL="800100" lvl="1" indent="-342900">
              <a:buSzPct val="120000"/>
              <a:buFont typeface="Wingdings" panose="05000000000000000000" pitchFamily="2" charset="2"/>
              <a:buChar char="§"/>
            </a:pPr>
            <a:r>
              <a:rPr lang="en-US" sz="2000" cap="none" dirty="0">
                <a:solidFill>
                  <a:schemeClr val="tx1">
                    <a:lumMod val="95000"/>
                    <a:lumOff val="5000"/>
                  </a:schemeClr>
                </a:solidFill>
                <a:latin typeface="Constantia (Body)"/>
                <a:ea typeface="Cambria" panose="02040503050406030204" pitchFamily="18" charset="0"/>
              </a:rPr>
              <a:t>Find out what customers want &amp; what causes them to stay or leave ?</a:t>
            </a:r>
          </a:p>
          <a:p>
            <a:pPr lvl="1">
              <a:buSzPct val="120000"/>
            </a:pPr>
            <a:endParaRPr lang="en-US" sz="2000" cap="none" dirty="0">
              <a:solidFill>
                <a:schemeClr val="tx1">
                  <a:lumMod val="95000"/>
                  <a:lumOff val="5000"/>
                </a:schemeClr>
              </a:solidFill>
              <a:latin typeface="Constantia (Body)"/>
              <a:ea typeface="Cambria" panose="02040503050406030204" pitchFamily="18" charset="0"/>
            </a:endParaRPr>
          </a:p>
          <a:p>
            <a:pPr marL="800100" lvl="1" indent="-342900">
              <a:buSzPct val="120000"/>
              <a:buFont typeface="Wingdings" panose="05000000000000000000" pitchFamily="2" charset="2"/>
              <a:buChar char="§"/>
            </a:pPr>
            <a:r>
              <a:rPr lang="en-US" sz="2000" cap="none" dirty="0">
                <a:solidFill>
                  <a:schemeClr val="tx1">
                    <a:lumMod val="95000"/>
                    <a:lumOff val="5000"/>
                  </a:schemeClr>
                </a:solidFill>
                <a:latin typeface="Constantia (Body)"/>
                <a:ea typeface="Cambria" panose="02040503050406030204" pitchFamily="18" charset="0"/>
              </a:rPr>
              <a:t>Proactively collect and promote customer feedback.</a:t>
            </a:r>
          </a:p>
          <a:p>
            <a:pPr lvl="1">
              <a:buSzPct val="120000"/>
            </a:pPr>
            <a:endParaRPr lang="en-US" sz="2000" cap="none" dirty="0">
              <a:solidFill>
                <a:schemeClr val="tx1">
                  <a:lumMod val="95000"/>
                  <a:lumOff val="5000"/>
                </a:schemeClr>
              </a:solidFill>
              <a:latin typeface="Constantia (Body)"/>
              <a:ea typeface="Cambria" panose="02040503050406030204" pitchFamily="18" charset="0"/>
            </a:endParaRPr>
          </a:p>
          <a:p>
            <a:pPr marL="800100" lvl="1" indent="-342900">
              <a:buSzPct val="120000"/>
              <a:buFont typeface="Wingdings" panose="05000000000000000000" pitchFamily="2" charset="2"/>
              <a:buChar char="§"/>
            </a:pPr>
            <a:r>
              <a:rPr lang="en-US" sz="2000" cap="none" dirty="0">
                <a:solidFill>
                  <a:schemeClr val="tx1">
                    <a:lumMod val="95000"/>
                    <a:lumOff val="5000"/>
                  </a:schemeClr>
                </a:solidFill>
                <a:latin typeface="Constantia (Body)"/>
                <a:ea typeface="Cambria" panose="02040503050406030204" pitchFamily="18" charset="0"/>
              </a:rPr>
              <a:t>Analyze customer feedback to gain valuable insights and ensure the right people hear it.</a:t>
            </a:r>
          </a:p>
          <a:p>
            <a:pPr lvl="1">
              <a:buSzPct val="120000"/>
            </a:pPr>
            <a:endParaRPr lang="en-US" sz="2000" cap="none" dirty="0">
              <a:solidFill>
                <a:schemeClr val="tx1">
                  <a:lumMod val="95000"/>
                  <a:lumOff val="5000"/>
                </a:schemeClr>
              </a:solidFill>
              <a:latin typeface="Constantia (Body)"/>
              <a:ea typeface="Cambria" panose="02040503050406030204" pitchFamily="18" charset="0"/>
            </a:endParaRPr>
          </a:p>
          <a:p>
            <a:pPr marL="800100" lvl="1" indent="-342900">
              <a:buSzPct val="120000"/>
              <a:buFont typeface="Wingdings" panose="05000000000000000000" pitchFamily="2" charset="2"/>
              <a:buChar char="§"/>
            </a:pPr>
            <a:r>
              <a:rPr lang="en-US" sz="2000" cap="none" dirty="0">
                <a:solidFill>
                  <a:schemeClr val="tx1">
                    <a:lumMod val="95000"/>
                    <a:lumOff val="5000"/>
                  </a:schemeClr>
                </a:solidFill>
                <a:latin typeface="Constantia (Body)"/>
                <a:ea typeface="Cambria" panose="02040503050406030204" pitchFamily="18" charset="0"/>
              </a:rPr>
              <a:t>Take action and Measure the results </a:t>
            </a:r>
          </a:p>
          <a:p>
            <a:pPr lvl="1">
              <a:buSzPct val="120000"/>
            </a:pPr>
            <a:endParaRPr lang="en-US" sz="2000" cap="none" dirty="0">
              <a:solidFill>
                <a:schemeClr val="tx1">
                  <a:lumMod val="95000"/>
                  <a:lumOff val="5000"/>
                </a:schemeClr>
              </a:solidFill>
              <a:latin typeface="Constantia (Body)"/>
              <a:ea typeface="Cambria" panose="02040503050406030204" pitchFamily="18" charset="0"/>
            </a:endParaRPr>
          </a:p>
          <a:p>
            <a:pPr marL="800100" lvl="1" indent="-342900">
              <a:buSzPct val="120000"/>
              <a:buFont typeface="Wingdings" panose="05000000000000000000" pitchFamily="2" charset="2"/>
              <a:buChar char="§"/>
            </a:pPr>
            <a:r>
              <a:rPr lang="en-US" sz="2000" cap="none" dirty="0">
                <a:solidFill>
                  <a:schemeClr val="tx1">
                    <a:lumMod val="95000"/>
                    <a:lumOff val="5000"/>
                  </a:schemeClr>
                </a:solidFill>
                <a:latin typeface="Constantia (Body)"/>
                <a:ea typeface="Cambria" panose="02040503050406030204" pitchFamily="18" charset="0"/>
              </a:rPr>
              <a:t>Actively measure and monitor your customers’ loyalty and engagement</a:t>
            </a:r>
          </a:p>
          <a:p>
            <a:pPr lvl="1">
              <a:buSzPct val="120000"/>
            </a:pPr>
            <a:endParaRPr lang="en-US" sz="2000" cap="none" dirty="0">
              <a:solidFill>
                <a:schemeClr val="tx1">
                  <a:lumMod val="95000"/>
                  <a:lumOff val="5000"/>
                </a:schemeClr>
              </a:solidFill>
              <a:latin typeface="Constantia (Body)"/>
              <a:ea typeface="Cambria" panose="02040503050406030204" pitchFamily="18" charset="0"/>
            </a:endParaRPr>
          </a:p>
          <a:p>
            <a:pPr marL="800100" lvl="1" indent="-342900">
              <a:buSzPct val="120000"/>
              <a:buFont typeface="Wingdings" panose="05000000000000000000" pitchFamily="2" charset="2"/>
              <a:buChar char="§"/>
            </a:pPr>
            <a:r>
              <a:rPr lang="en-US" sz="2000" cap="none" dirty="0">
                <a:solidFill>
                  <a:schemeClr val="tx1">
                    <a:lumMod val="95000"/>
                    <a:lumOff val="5000"/>
                  </a:schemeClr>
                </a:solidFill>
                <a:latin typeface="Constantia (Body)"/>
                <a:ea typeface="Cambria" panose="02040503050406030204" pitchFamily="18" charset="0"/>
              </a:rPr>
              <a:t>Keep asking, listening analyzing and improving</a:t>
            </a:r>
            <a:endParaRPr lang="en-IN" sz="2000" cap="none" dirty="0">
              <a:solidFill>
                <a:schemeClr val="tx1">
                  <a:lumMod val="95000"/>
                  <a:lumOff val="5000"/>
                </a:schemeClr>
              </a:solidFill>
              <a:latin typeface="Constantia (Body)"/>
              <a:ea typeface="Cambria" panose="02040503050406030204" pitchFamily="18" charset="0"/>
            </a:endParaRPr>
          </a:p>
          <a:p>
            <a:pPr marL="342900"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300916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49E-5D49-F3E4-434E-D1DA024C78B6}"/>
              </a:ext>
            </a:extLst>
          </p:cNvPr>
          <p:cNvSpPr>
            <a:spLocks noGrp="1"/>
          </p:cNvSpPr>
          <p:nvPr>
            <p:ph type="title"/>
          </p:nvPr>
        </p:nvSpPr>
        <p:spPr>
          <a:xfrm>
            <a:off x="725423" y="595623"/>
            <a:ext cx="10421547" cy="604527"/>
          </a:xfrm>
        </p:spPr>
        <p:style>
          <a:lnRef idx="2">
            <a:schemeClr val="accent1">
              <a:shade val="50000"/>
            </a:schemeClr>
          </a:lnRef>
          <a:fillRef idx="1">
            <a:schemeClr val="accent1"/>
          </a:fillRef>
          <a:effectRef idx="0">
            <a:schemeClr val="accent1"/>
          </a:effectRef>
          <a:fontRef idx="minor">
            <a:schemeClr val="lt1"/>
          </a:fontRef>
        </p:style>
        <p:txBody>
          <a:bodyPr/>
          <a:lstStyle/>
          <a:p>
            <a:pPr algn="l"/>
            <a:r>
              <a:rPr lang="en-IN" sz="3200" b="1" dirty="0">
                <a:solidFill>
                  <a:schemeClr val="bg2">
                    <a:lumMod val="50000"/>
                  </a:schemeClr>
                </a:solidFill>
              </a:rPr>
              <a:t>Problem Statement</a:t>
            </a:r>
          </a:p>
        </p:txBody>
      </p:sp>
      <p:sp>
        <p:nvSpPr>
          <p:cNvPr id="3" name="Text Placeholder 2">
            <a:extLst>
              <a:ext uri="{FF2B5EF4-FFF2-40B4-BE49-F238E27FC236}">
                <a16:creationId xmlns:a16="http://schemas.microsoft.com/office/drawing/2014/main" id="{57D1D61E-DA53-8D5B-CCA8-7913FF6D4967}"/>
              </a:ext>
            </a:extLst>
          </p:cNvPr>
          <p:cNvSpPr>
            <a:spLocks noGrp="1"/>
          </p:cNvSpPr>
          <p:nvPr>
            <p:ph type="body" idx="1"/>
          </p:nvPr>
        </p:nvSpPr>
        <p:spPr>
          <a:xfrm>
            <a:off x="725423" y="1411699"/>
            <a:ext cx="10421546" cy="976993"/>
          </a:xfrm>
        </p:spPr>
        <p:txBody>
          <a:bodyPr/>
          <a:lstStyle/>
          <a:p>
            <a:pPr marL="342900" indent="-342900" algn="just">
              <a:buSzPct val="120000"/>
              <a:buFont typeface="Wingdings" panose="05000000000000000000" pitchFamily="2" charset="2"/>
              <a:buChar char="§"/>
            </a:pPr>
            <a:r>
              <a:rPr lang="en-IN" sz="1800" dirty="0">
                <a:solidFill>
                  <a:srgbClr val="111111"/>
                </a:solidFill>
                <a:effectLst/>
                <a:latin typeface="Times New Roman" panose="02020603050405020304" pitchFamily="18" charset="0"/>
                <a:ea typeface="Calibri" panose="020F0502020204030204" pitchFamily="34" charset="0"/>
              </a:rPr>
              <a:t>The data is collected from the Indian online shoppers of most popular websites: Amazon, Flipkart, Paytm, Myntra and Snapdeal. The Results indicate the e-retail success factors, which are very much critical for customer satisfaction</a:t>
            </a:r>
            <a:endParaRPr lang="en-IN" dirty="0"/>
          </a:p>
        </p:txBody>
      </p:sp>
      <p:sp>
        <p:nvSpPr>
          <p:cNvPr id="6" name="Title 1">
            <a:extLst>
              <a:ext uri="{FF2B5EF4-FFF2-40B4-BE49-F238E27FC236}">
                <a16:creationId xmlns:a16="http://schemas.microsoft.com/office/drawing/2014/main" id="{E19ADABE-F0C3-35F0-539B-E6BDBAAC5D42}"/>
              </a:ext>
            </a:extLst>
          </p:cNvPr>
          <p:cNvSpPr txBox="1">
            <a:spLocks/>
          </p:cNvSpPr>
          <p:nvPr/>
        </p:nvSpPr>
        <p:spPr>
          <a:xfrm>
            <a:off x="725422" y="2643146"/>
            <a:ext cx="10421547" cy="575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85000"/>
              </a:lnSpc>
              <a:spcBef>
                <a:spcPct val="0"/>
              </a:spcBef>
              <a:buNone/>
              <a:defRPr sz="7200" b="0" kern="1200" cap="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IN" sz="3200" b="1" dirty="0">
                <a:solidFill>
                  <a:schemeClr val="bg2">
                    <a:lumMod val="50000"/>
                  </a:schemeClr>
                </a:solidFill>
              </a:rPr>
              <a:t>Scope</a:t>
            </a:r>
          </a:p>
        </p:txBody>
      </p:sp>
      <p:sp>
        <p:nvSpPr>
          <p:cNvPr id="7" name="Title 1">
            <a:extLst>
              <a:ext uri="{FF2B5EF4-FFF2-40B4-BE49-F238E27FC236}">
                <a16:creationId xmlns:a16="http://schemas.microsoft.com/office/drawing/2014/main" id="{30F384C7-3B27-A4A8-259F-6682FC1F6C11}"/>
              </a:ext>
            </a:extLst>
          </p:cNvPr>
          <p:cNvSpPr txBox="1">
            <a:spLocks/>
          </p:cNvSpPr>
          <p:nvPr/>
        </p:nvSpPr>
        <p:spPr>
          <a:xfrm>
            <a:off x="725422" y="4672812"/>
            <a:ext cx="10421547" cy="575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85000"/>
              </a:lnSpc>
              <a:spcBef>
                <a:spcPct val="0"/>
              </a:spcBef>
              <a:buNone/>
              <a:defRPr sz="7200" b="0" kern="1200" cap="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IN" sz="3200" b="1" dirty="0">
                <a:solidFill>
                  <a:schemeClr val="bg2">
                    <a:lumMod val="50000"/>
                  </a:schemeClr>
                </a:solidFill>
              </a:rPr>
              <a:t>Ideology</a:t>
            </a:r>
          </a:p>
        </p:txBody>
      </p:sp>
      <p:sp>
        <p:nvSpPr>
          <p:cNvPr id="8" name="Text Placeholder 2">
            <a:extLst>
              <a:ext uri="{FF2B5EF4-FFF2-40B4-BE49-F238E27FC236}">
                <a16:creationId xmlns:a16="http://schemas.microsoft.com/office/drawing/2014/main" id="{61C87C19-D62C-9D74-92A5-2D99E92B1083}"/>
              </a:ext>
            </a:extLst>
          </p:cNvPr>
          <p:cNvSpPr txBox="1">
            <a:spLocks/>
          </p:cNvSpPr>
          <p:nvPr/>
        </p:nvSpPr>
        <p:spPr>
          <a:xfrm>
            <a:off x="592074" y="3492316"/>
            <a:ext cx="10421546" cy="97699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9pPr>
          </a:lstStyle>
          <a:p>
            <a:pPr marL="342900" indent="-342900" algn="just">
              <a:buSzPct val="120000"/>
              <a:buFont typeface="Wingdings" panose="05000000000000000000" pitchFamily="2" charset="2"/>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 scope of this analysis lies in evaluating what practices are been liked by the customers and where there is scope of improvement. And thus helping in retaining and maintain their customer base.</a:t>
            </a:r>
          </a:p>
          <a:p>
            <a:pPr marL="342900" indent="-342900" algn="just">
              <a:buSzPct val="12000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342900" indent="-342900" algn="just">
              <a:buSzPct val="120000"/>
              <a:buFont typeface="Wingdings" panose="05000000000000000000" pitchFamily="2" charset="2"/>
              <a:buChar char="§"/>
            </a:pPr>
            <a:endParaRPr lang="en-IN" dirty="0"/>
          </a:p>
        </p:txBody>
      </p:sp>
      <p:sp>
        <p:nvSpPr>
          <p:cNvPr id="9" name="Text Placeholder 2">
            <a:extLst>
              <a:ext uri="{FF2B5EF4-FFF2-40B4-BE49-F238E27FC236}">
                <a16:creationId xmlns:a16="http://schemas.microsoft.com/office/drawing/2014/main" id="{BAFFD3D6-ABAD-3E32-399C-36F7762A91DA}"/>
              </a:ext>
            </a:extLst>
          </p:cNvPr>
          <p:cNvSpPr txBox="1">
            <a:spLocks/>
          </p:cNvSpPr>
          <p:nvPr/>
        </p:nvSpPr>
        <p:spPr>
          <a:xfrm>
            <a:off x="725423" y="5461640"/>
            <a:ext cx="10421546" cy="97699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400" kern="1200">
                <a:solidFill>
                  <a:schemeClr val="tx1">
                    <a:tint val="75000"/>
                  </a:schemeClr>
                </a:solidFill>
                <a:latin typeface="+mn-lt"/>
                <a:ea typeface="+mn-ea"/>
                <a:cs typeface="+mn-cs"/>
              </a:defRPr>
            </a:lvl9pPr>
          </a:lstStyle>
          <a:p>
            <a:pPr marL="342900" indent="-342900" algn="just">
              <a:buSzPct val="120000"/>
              <a:buFont typeface="Wingdings" panose="05000000000000000000" pitchFamily="2" charset="2"/>
              <a:buChar char="§"/>
            </a:pPr>
            <a:r>
              <a:rPr lang="en-IN"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Lifetime revenue is the end goal, not just today’s revenue</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buSzPct val="120000"/>
            </a:pPr>
            <a:endParaRPr lang="en-IN" dirty="0"/>
          </a:p>
        </p:txBody>
      </p:sp>
    </p:spTree>
    <p:extLst>
      <p:ext uri="{BB962C8B-B14F-4D97-AF65-F5344CB8AC3E}">
        <p14:creationId xmlns:p14="http://schemas.microsoft.com/office/powerpoint/2010/main" val="141066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49E-5D49-F3E4-434E-D1DA024C78B6}"/>
              </a:ext>
            </a:extLst>
          </p:cNvPr>
          <p:cNvSpPr>
            <a:spLocks noGrp="1"/>
          </p:cNvSpPr>
          <p:nvPr>
            <p:ph type="title"/>
          </p:nvPr>
        </p:nvSpPr>
        <p:spPr>
          <a:xfrm>
            <a:off x="725423" y="595623"/>
            <a:ext cx="10421547" cy="785854"/>
          </a:xfrm>
        </p:spPr>
        <p:style>
          <a:lnRef idx="2">
            <a:schemeClr val="accent1">
              <a:shade val="50000"/>
            </a:schemeClr>
          </a:lnRef>
          <a:fillRef idx="1">
            <a:schemeClr val="accent1"/>
          </a:fillRef>
          <a:effectRef idx="0">
            <a:schemeClr val="accent1"/>
          </a:effectRef>
          <a:fontRef idx="minor">
            <a:schemeClr val="lt1"/>
          </a:fontRef>
        </p:style>
        <p:txBody>
          <a:bodyPr/>
          <a:lstStyle/>
          <a:p>
            <a:pPr algn="l"/>
            <a:r>
              <a:rPr lang="en-IN" sz="3200" b="1" dirty="0">
                <a:solidFill>
                  <a:schemeClr val="bg2">
                    <a:lumMod val="50000"/>
                  </a:schemeClr>
                </a:solidFill>
              </a:rPr>
              <a:t>Dataset Description</a:t>
            </a:r>
          </a:p>
        </p:txBody>
      </p:sp>
      <p:sp>
        <p:nvSpPr>
          <p:cNvPr id="3" name="Text Placeholder 2">
            <a:extLst>
              <a:ext uri="{FF2B5EF4-FFF2-40B4-BE49-F238E27FC236}">
                <a16:creationId xmlns:a16="http://schemas.microsoft.com/office/drawing/2014/main" id="{57D1D61E-DA53-8D5B-CCA8-7913FF6D4967}"/>
              </a:ext>
            </a:extLst>
          </p:cNvPr>
          <p:cNvSpPr>
            <a:spLocks noGrp="1"/>
          </p:cNvSpPr>
          <p:nvPr>
            <p:ph type="body" idx="1"/>
          </p:nvPr>
        </p:nvSpPr>
        <p:spPr>
          <a:xfrm>
            <a:off x="725424" y="1709057"/>
            <a:ext cx="10421546" cy="4553320"/>
          </a:xfrm>
        </p:spPr>
        <p:txBody>
          <a:bodyPr>
            <a:normAutofit fontScale="92500" lnSpcReduction="10000"/>
          </a:bodyPr>
          <a:lstStyle/>
          <a:p>
            <a:pPr marL="800100" lvl="1" indent="-342900">
              <a:buSzPct val="120000"/>
              <a:buFont typeface="Wingdings" panose="05000000000000000000" pitchFamily="2" charset="2"/>
              <a:buChar char="§"/>
            </a:pPr>
            <a:endParaRPr lang="en-US" sz="2000" cap="none" dirty="0">
              <a:solidFill>
                <a:schemeClr val="tx1">
                  <a:lumMod val="95000"/>
                  <a:lumOff val="5000"/>
                </a:schemeClr>
              </a:solidFill>
              <a:latin typeface="Constantia (Body)"/>
              <a:ea typeface="Cambria" panose="02040503050406030204" pitchFamily="18" charset="0"/>
            </a:endParaRPr>
          </a:p>
          <a:p>
            <a:pPr marL="800100" lvl="1" indent="-342900">
              <a:lnSpc>
                <a:spcPct val="120000"/>
              </a:lnSpc>
              <a:buSzPct val="120000"/>
              <a:buFont typeface="Wingdings" panose="05000000000000000000" pitchFamily="2" charset="2"/>
              <a:buChar char="§"/>
            </a:pPr>
            <a:r>
              <a:rPr lang="en-US" sz="1900" cap="none" dirty="0">
                <a:solidFill>
                  <a:schemeClr val="tx1">
                    <a:lumMod val="95000"/>
                    <a:lumOff val="5000"/>
                  </a:schemeClr>
                </a:solidFill>
                <a:latin typeface="Constantia (Body)"/>
                <a:ea typeface="Cambria" panose="02040503050406030204" pitchFamily="18" charset="0"/>
              </a:rPr>
              <a:t>The dataset contains combination of both utilitarian value and hedonistic values, which both are needed to affect the repeat purchase intention of the customers </a:t>
            </a:r>
          </a:p>
          <a:p>
            <a:pPr lvl="1">
              <a:buSzPct val="120000"/>
            </a:pPr>
            <a:endParaRPr lang="en-US" sz="1900" cap="none" dirty="0">
              <a:solidFill>
                <a:schemeClr val="tx1">
                  <a:lumMod val="95000"/>
                  <a:lumOff val="5000"/>
                </a:schemeClr>
              </a:solidFill>
              <a:latin typeface="Constantia (Body)"/>
              <a:ea typeface="Cambria" panose="02040503050406030204" pitchFamily="18" charset="0"/>
            </a:endParaRPr>
          </a:p>
          <a:p>
            <a:pPr marL="800100" lvl="1" indent="-342900">
              <a:buSzPct val="120000"/>
              <a:buFont typeface="Wingdings" panose="05000000000000000000" pitchFamily="2" charset="2"/>
              <a:buChar char="§"/>
            </a:pPr>
            <a:r>
              <a:rPr lang="en-US" sz="1900" cap="none" dirty="0">
                <a:solidFill>
                  <a:schemeClr val="tx1">
                    <a:lumMod val="95000"/>
                    <a:lumOff val="5000"/>
                  </a:schemeClr>
                </a:solidFill>
                <a:latin typeface="Constantia (Body)"/>
                <a:ea typeface="Cambria" panose="02040503050406030204" pitchFamily="18" charset="0"/>
              </a:rPr>
              <a:t>The dataset contains the details of all the customers who shop online frequently and their experience of buying products. From these details we need to find the success rate of online retailers.</a:t>
            </a:r>
          </a:p>
          <a:p>
            <a:pPr lvl="1">
              <a:buSzPct val="120000"/>
            </a:pPr>
            <a:endParaRPr lang="en-US" sz="1900" cap="none" dirty="0">
              <a:solidFill>
                <a:schemeClr val="tx1">
                  <a:lumMod val="95000"/>
                  <a:lumOff val="5000"/>
                </a:schemeClr>
              </a:solidFill>
              <a:latin typeface="Constantia (Body)"/>
              <a:ea typeface="Cambria" panose="02040503050406030204" pitchFamily="18" charset="0"/>
            </a:endParaRPr>
          </a:p>
          <a:p>
            <a:pPr marL="800100" lvl="1" indent="-342900">
              <a:buSzPct val="120000"/>
              <a:buFont typeface="Wingdings" panose="05000000000000000000" pitchFamily="2" charset="2"/>
              <a:buChar char="§"/>
            </a:pPr>
            <a:r>
              <a:rPr lang="en-US" sz="1900" cap="none" dirty="0">
                <a:solidFill>
                  <a:schemeClr val="tx1">
                    <a:lumMod val="95000"/>
                    <a:lumOff val="5000"/>
                  </a:schemeClr>
                </a:solidFill>
                <a:latin typeface="Constantia (Body)"/>
                <a:ea typeface="Cambria" panose="02040503050406030204" pitchFamily="18" charset="0"/>
              </a:rPr>
              <a:t>The dataset columns question are having three categories </a:t>
            </a:r>
          </a:p>
          <a:p>
            <a:pPr lvl="1">
              <a:buSzPct val="120000"/>
            </a:pPr>
            <a:r>
              <a:rPr lang="en-US" sz="1900" cap="none" dirty="0">
                <a:solidFill>
                  <a:schemeClr val="tx1">
                    <a:lumMod val="95000"/>
                    <a:lumOff val="5000"/>
                  </a:schemeClr>
                </a:solidFill>
                <a:latin typeface="Constantia (Body)"/>
                <a:ea typeface="Cambria" panose="02040503050406030204" pitchFamily="18" charset="0"/>
              </a:rPr>
              <a:t>	1.General Questions (column1- column 17)  </a:t>
            </a:r>
          </a:p>
          <a:p>
            <a:pPr lvl="1">
              <a:buSzPct val="120000"/>
            </a:pPr>
            <a:r>
              <a:rPr lang="en-US" sz="1900" cap="none" dirty="0">
                <a:solidFill>
                  <a:schemeClr val="tx1">
                    <a:lumMod val="95000"/>
                    <a:lumOff val="5000"/>
                  </a:schemeClr>
                </a:solidFill>
                <a:latin typeface="Constantia (Body)"/>
                <a:ea typeface="Cambria" panose="02040503050406030204" pitchFamily="18" charset="0"/>
              </a:rPr>
              <a:t>	2.Where Ratings are involved (column 18- column 47) </a:t>
            </a:r>
          </a:p>
          <a:p>
            <a:pPr lvl="1">
              <a:buSzPct val="120000"/>
            </a:pPr>
            <a:r>
              <a:rPr lang="en-US" sz="1900" cap="none" dirty="0">
                <a:solidFill>
                  <a:schemeClr val="tx1">
                    <a:lumMod val="95000"/>
                    <a:lumOff val="5000"/>
                  </a:schemeClr>
                </a:solidFill>
                <a:latin typeface="Constantia (Body)"/>
                <a:ea typeface="Cambria" panose="02040503050406030204" pitchFamily="18" charset="0"/>
              </a:rPr>
              <a:t>	3. Voting of Application/Website preference (After 47)</a:t>
            </a:r>
          </a:p>
          <a:p>
            <a:pPr lvl="1">
              <a:buSzPct val="120000"/>
            </a:pPr>
            <a:endParaRPr lang="en-US" sz="1900" cap="none" dirty="0">
              <a:solidFill>
                <a:schemeClr val="tx1">
                  <a:lumMod val="95000"/>
                  <a:lumOff val="5000"/>
                </a:schemeClr>
              </a:solidFill>
              <a:latin typeface="Constantia (Body)"/>
              <a:ea typeface="Cambria" panose="02040503050406030204" pitchFamily="18" charset="0"/>
            </a:endParaRPr>
          </a:p>
          <a:p>
            <a:pPr marL="800100" lvl="1" indent="-342900">
              <a:buSzPct val="120000"/>
              <a:buFont typeface="Wingdings" panose="05000000000000000000" pitchFamily="2" charset="2"/>
              <a:buChar char="§"/>
            </a:pPr>
            <a:r>
              <a:rPr lang="en-US" sz="1900" cap="none" dirty="0">
                <a:solidFill>
                  <a:schemeClr val="tx1">
                    <a:lumMod val="95000"/>
                    <a:lumOff val="5000"/>
                  </a:schemeClr>
                </a:solidFill>
                <a:latin typeface="Constantia (Body)"/>
                <a:ea typeface="Cambria" panose="02040503050406030204" pitchFamily="18" charset="0"/>
              </a:rPr>
              <a:t>The column titled : 'Which of the Indian online retailer would you recommend to a friend?' represents a customer’s loyalty to a website and therefore, its customer retention</a:t>
            </a:r>
          </a:p>
          <a:p>
            <a:pPr lvl="1">
              <a:buSzPct val="120000"/>
            </a:pPr>
            <a:endParaRPr lang="en-US" sz="2000" cap="none" dirty="0">
              <a:solidFill>
                <a:schemeClr val="tx1">
                  <a:lumMod val="95000"/>
                  <a:lumOff val="5000"/>
                </a:schemeClr>
              </a:solidFill>
              <a:latin typeface="Constantia (Body)"/>
              <a:ea typeface="Cambria" panose="02040503050406030204" pitchFamily="18" charset="0"/>
            </a:endParaRPr>
          </a:p>
          <a:p>
            <a:pPr marL="342900"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24518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49E-5D49-F3E4-434E-D1DA024C78B6}"/>
              </a:ext>
            </a:extLst>
          </p:cNvPr>
          <p:cNvSpPr>
            <a:spLocks noGrp="1"/>
          </p:cNvSpPr>
          <p:nvPr>
            <p:ph type="title"/>
          </p:nvPr>
        </p:nvSpPr>
        <p:spPr>
          <a:xfrm>
            <a:off x="725423" y="595623"/>
            <a:ext cx="10421547" cy="785854"/>
          </a:xfrm>
        </p:spPr>
        <p:style>
          <a:lnRef idx="2">
            <a:schemeClr val="accent1">
              <a:shade val="50000"/>
            </a:schemeClr>
          </a:lnRef>
          <a:fillRef idx="1">
            <a:schemeClr val="accent1"/>
          </a:fillRef>
          <a:effectRef idx="0">
            <a:schemeClr val="accent1"/>
          </a:effectRef>
          <a:fontRef idx="minor">
            <a:schemeClr val="lt1"/>
          </a:fontRef>
        </p:style>
        <p:txBody>
          <a:bodyPr/>
          <a:lstStyle/>
          <a:p>
            <a:pPr algn="l"/>
            <a:r>
              <a:rPr lang="en-IN" sz="3200" b="1" dirty="0">
                <a:solidFill>
                  <a:schemeClr val="bg2">
                    <a:lumMod val="50000"/>
                  </a:schemeClr>
                </a:solidFill>
              </a:rPr>
              <a:t>Exploratory Data Analysis(EDA):</a:t>
            </a:r>
          </a:p>
        </p:txBody>
      </p:sp>
      <p:sp>
        <p:nvSpPr>
          <p:cNvPr id="3" name="Text Placeholder 2">
            <a:extLst>
              <a:ext uri="{FF2B5EF4-FFF2-40B4-BE49-F238E27FC236}">
                <a16:creationId xmlns:a16="http://schemas.microsoft.com/office/drawing/2014/main" id="{57D1D61E-DA53-8D5B-CCA8-7913FF6D4967}"/>
              </a:ext>
            </a:extLst>
          </p:cNvPr>
          <p:cNvSpPr>
            <a:spLocks noGrp="1"/>
          </p:cNvSpPr>
          <p:nvPr>
            <p:ph type="body" idx="1"/>
          </p:nvPr>
        </p:nvSpPr>
        <p:spPr>
          <a:xfrm>
            <a:off x="725424" y="1709057"/>
            <a:ext cx="10421546" cy="4553320"/>
          </a:xfrm>
        </p:spPr>
        <p:txBody>
          <a:bodyPr>
            <a:normAutofit/>
          </a:bodyPr>
          <a:lstStyle/>
          <a:p>
            <a:pPr marL="800100" lvl="1" indent="-342900">
              <a:buSzPct val="120000"/>
              <a:buFont typeface="Wingdings" panose="05000000000000000000" pitchFamily="2" charset="2"/>
              <a:buChar char="§"/>
            </a:pPr>
            <a:r>
              <a:rPr lang="en-US" sz="1900" cap="none" dirty="0">
                <a:solidFill>
                  <a:schemeClr val="tx1">
                    <a:lumMod val="95000"/>
                    <a:lumOff val="5000"/>
                  </a:schemeClr>
                </a:solidFill>
                <a:latin typeface="Constantia (Body)"/>
                <a:ea typeface="Cambria" panose="02040503050406030204" pitchFamily="18" charset="0"/>
              </a:rPr>
              <a:t>Exploratory Data Analysis, or EDA is the process of investigating the dataset to discover patterns, and anomalies (outliers), and form hypotheses based on our understanding of the dataset. </a:t>
            </a:r>
          </a:p>
          <a:p>
            <a:pPr marL="800100" lvl="1" indent="-342900">
              <a:buSzPct val="120000"/>
              <a:buFont typeface="Wingdings" panose="05000000000000000000" pitchFamily="2" charset="2"/>
              <a:buChar char="§"/>
            </a:pPr>
            <a:endParaRPr lang="en-US" sz="1900" cap="none" dirty="0">
              <a:solidFill>
                <a:schemeClr val="tx1">
                  <a:lumMod val="95000"/>
                  <a:lumOff val="5000"/>
                </a:schemeClr>
              </a:solidFill>
              <a:latin typeface="Constantia (Body)"/>
              <a:ea typeface="Cambria" panose="02040503050406030204" pitchFamily="18" charset="0"/>
            </a:endParaRPr>
          </a:p>
          <a:p>
            <a:pPr marL="800100" lvl="1" indent="-342900">
              <a:buSzPct val="120000"/>
              <a:buFont typeface="Wingdings" panose="05000000000000000000" pitchFamily="2" charset="2"/>
              <a:buChar char="§"/>
            </a:pPr>
            <a:r>
              <a:rPr lang="en-US" sz="1900" dirty="0">
                <a:solidFill>
                  <a:schemeClr val="tx1">
                    <a:lumMod val="95000"/>
                    <a:lumOff val="5000"/>
                  </a:schemeClr>
                </a:solidFill>
                <a:latin typeface="Constantia (Body)"/>
                <a:ea typeface="Cambria" panose="02040503050406030204" pitchFamily="18" charset="0"/>
              </a:rPr>
              <a:t>Various Libraries imported to start working on </a:t>
            </a:r>
            <a:r>
              <a:rPr lang="en-US" sz="1900" dirty="0" err="1">
                <a:solidFill>
                  <a:schemeClr val="tx1">
                    <a:lumMod val="95000"/>
                    <a:lumOff val="5000"/>
                  </a:schemeClr>
                </a:solidFill>
                <a:latin typeface="Constantia (Body)"/>
                <a:ea typeface="Cambria" panose="02040503050406030204" pitchFamily="18" charset="0"/>
              </a:rPr>
              <a:t>Jupyter</a:t>
            </a:r>
            <a:r>
              <a:rPr lang="en-US" sz="1900" dirty="0">
                <a:solidFill>
                  <a:schemeClr val="tx1">
                    <a:lumMod val="95000"/>
                    <a:lumOff val="5000"/>
                  </a:schemeClr>
                </a:solidFill>
                <a:latin typeface="Constantia (Body)"/>
                <a:ea typeface="Cambria" panose="02040503050406030204" pitchFamily="18" charset="0"/>
              </a:rPr>
              <a:t> Notebook are as follows:</a:t>
            </a:r>
            <a:endParaRPr lang="en-US" sz="1900" cap="none" dirty="0">
              <a:solidFill>
                <a:schemeClr val="tx1">
                  <a:lumMod val="95000"/>
                  <a:lumOff val="5000"/>
                </a:schemeClr>
              </a:solidFill>
              <a:latin typeface="Constantia (Body)"/>
              <a:ea typeface="Cambria" panose="02040503050406030204" pitchFamily="18" charset="0"/>
            </a:endParaRPr>
          </a:p>
          <a:p>
            <a:pPr lvl="1">
              <a:buSzPct val="120000"/>
            </a:pPr>
            <a:r>
              <a:rPr lang="en-US" sz="1900" cap="none" dirty="0">
                <a:solidFill>
                  <a:schemeClr val="tx1">
                    <a:lumMod val="95000"/>
                    <a:lumOff val="5000"/>
                  </a:schemeClr>
                </a:solidFill>
                <a:latin typeface="Constantia (Body)"/>
                <a:ea typeface="Cambria" panose="02040503050406030204" pitchFamily="18" charset="0"/>
              </a:rPr>
              <a:t>•	import </a:t>
            </a:r>
            <a:r>
              <a:rPr lang="en-US" sz="1900" cap="none" dirty="0" err="1">
                <a:solidFill>
                  <a:schemeClr val="tx1">
                    <a:lumMod val="95000"/>
                    <a:lumOff val="5000"/>
                  </a:schemeClr>
                </a:solidFill>
                <a:latin typeface="Constantia (Body)"/>
                <a:ea typeface="Cambria" panose="02040503050406030204" pitchFamily="18" charset="0"/>
              </a:rPr>
              <a:t>numpy</a:t>
            </a:r>
            <a:r>
              <a:rPr lang="en-US" sz="1900" cap="none" dirty="0">
                <a:solidFill>
                  <a:schemeClr val="tx1">
                    <a:lumMod val="95000"/>
                    <a:lumOff val="5000"/>
                  </a:schemeClr>
                </a:solidFill>
                <a:latin typeface="Constantia (Body)"/>
                <a:ea typeface="Cambria" panose="02040503050406030204" pitchFamily="18" charset="0"/>
              </a:rPr>
              <a:t> as np</a:t>
            </a:r>
          </a:p>
          <a:p>
            <a:pPr lvl="1">
              <a:buSzPct val="120000"/>
            </a:pPr>
            <a:r>
              <a:rPr lang="en-US" sz="1900" cap="none" dirty="0">
                <a:solidFill>
                  <a:schemeClr val="tx1">
                    <a:lumMod val="95000"/>
                    <a:lumOff val="5000"/>
                  </a:schemeClr>
                </a:solidFill>
                <a:latin typeface="Constantia (Body)"/>
                <a:ea typeface="Cambria" panose="02040503050406030204" pitchFamily="18" charset="0"/>
              </a:rPr>
              <a:t>•	import pandas as pd</a:t>
            </a:r>
          </a:p>
          <a:p>
            <a:pPr lvl="1">
              <a:buSzPct val="120000"/>
            </a:pPr>
            <a:r>
              <a:rPr lang="en-US" sz="1900" cap="none" dirty="0">
                <a:solidFill>
                  <a:schemeClr val="tx1">
                    <a:lumMod val="95000"/>
                    <a:lumOff val="5000"/>
                  </a:schemeClr>
                </a:solidFill>
                <a:latin typeface="Constantia (Body)"/>
                <a:ea typeface="Cambria" panose="02040503050406030204" pitchFamily="18" charset="0"/>
              </a:rPr>
              <a:t>•	import seaborn as </a:t>
            </a:r>
            <a:r>
              <a:rPr lang="en-US" sz="1900" cap="none" dirty="0" err="1">
                <a:solidFill>
                  <a:schemeClr val="tx1">
                    <a:lumMod val="95000"/>
                    <a:lumOff val="5000"/>
                  </a:schemeClr>
                </a:solidFill>
                <a:latin typeface="Constantia (Body)"/>
                <a:ea typeface="Cambria" panose="02040503050406030204" pitchFamily="18" charset="0"/>
              </a:rPr>
              <a:t>sns</a:t>
            </a:r>
            <a:endParaRPr lang="en-US" sz="1900" cap="none" dirty="0">
              <a:solidFill>
                <a:schemeClr val="tx1">
                  <a:lumMod val="95000"/>
                  <a:lumOff val="5000"/>
                </a:schemeClr>
              </a:solidFill>
              <a:latin typeface="Constantia (Body)"/>
              <a:ea typeface="Cambria" panose="02040503050406030204" pitchFamily="18" charset="0"/>
            </a:endParaRPr>
          </a:p>
          <a:p>
            <a:pPr lvl="1">
              <a:buSzPct val="120000"/>
            </a:pPr>
            <a:r>
              <a:rPr lang="en-US" sz="1900" cap="none" dirty="0">
                <a:solidFill>
                  <a:schemeClr val="tx1">
                    <a:lumMod val="95000"/>
                    <a:lumOff val="5000"/>
                  </a:schemeClr>
                </a:solidFill>
                <a:latin typeface="Constantia (Body)"/>
                <a:ea typeface="Cambria" panose="02040503050406030204" pitchFamily="18" charset="0"/>
              </a:rPr>
              <a:t>•	import </a:t>
            </a:r>
            <a:r>
              <a:rPr lang="en-US" sz="1900" cap="none" dirty="0" err="1">
                <a:solidFill>
                  <a:schemeClr val="tx1">
                    <a:lumMod val="95000"/>
                    <a:lumOff val="5000"/>
                  </a:schemeClr>
                </a:solidFill>
                <a:latin typeface="Constantia (Body)"/>
                <a:ea typeface="Cambria" panose="02040503050406030204" pitchFamily="18" charset="0"/>
              </a:rPr>
              <a:t>matplotlib.pyplot</a:t>
            </a:r>
            <a:r>
              <a:rPr lang="en-US" sz="1900" cap="none" dirty="0">
                <a:solidFill>
                  <a:schemeClr val="tx1">
                    <a:lumMod val="95000"/>
                    <a:lumOff val="5000"/>
                  </a:schemeClr>
                </a:solidFill>
                <a:latin typeface="Constantia (Body)"/>
                <a:ea typeface="Cambria" panose="02040503050406030204" pitchFamily="18" charset="0"/>
              </a:rPr>
              <a:t> as </a:t>
            </a:r>
            <a:r>
              <a:rPr lang="en-US" sz="1900" cap="none" dirty="0" err="1">
                <a:solidFill>
                  <a:schemeClr val="tx1">
                    <a:lumMod val="95000"/>
                    <a:lumOff val="5000"/>
                  </a:schemeClr>
                </a:solidFill>
                <a:latin typeface="Constantia (Body)"/>
                <a:ea typeface="Cambria" panose="02040503050406030204" pitchFamily="18" charset="0"/>
              </a:rPr>
              <a:t>plt</a:t>
            </a:r>
            <a:endParaRPr lang="en-US" sz="1900" cap="none" dirty="0">
              <a:solidFill>
                <a:schemeClr val="tx1">
                  <a:lumMod val="95000"/>
                  <a:lumOff val="5000"/>
                </a:schemeClr>
              </a:solidFill>
              <a:latin typeface="Constantia (Body)"/>
              <a:ea typeface="Cambria" panose="02040503050406030204" pitchFamily="18" charset="0"/>
            </a:endParaRPr>
          </a:p>
          <a:p>
            <a:pPr lvl="1">
              <a:buSzPct val="120000"/>
            </a:pPr>
            <a:endParaRPr lang="en-US" sz="2000" cap="none" dirty="0">
              <a:solidFill>
                <a:schemeClr val="tx1">
                  <a:lumMod val="95000"/>
                  <a:lumOff val="5000"/>
                </a:schemeClr>
              </a:solidFill>
              <a:latin typeface="Constantia (Body)"/>
              <a:ea typeface="Cambria" panose="02040503050406030204" pitchFamily="18" charset="0"/>
            </a:endParaRPr>
          </a:p>
          <a:p>
            <a:pPr marL="342900"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423566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D1D61E-DA53-8D5B-CCA8-7913FF6D4967}"/>
              </a:ext>
            </a:extLst>
          </p:cNvPr>
          <p:cNvSpPr>
            <a:spLocks noGrp="1"/>
          </p:cNvSpPr>
          <p:nvPr>
            <p:ph type="body" idx="1"/>
          </p:nvPr>
        </p:nvSpPr>
        <p:spPr>
          <a:xfrm>
            <a:off x="725424" y="1709057"/>
            <a:ext cx="10421546" cy="4553320"/>
          </a:xfrm>
        </p:spPr>
        <p:txBody>
          <a:bodyPr>
            <a:normAutofit/>
          </a:bodyPr>
          <a:lstStyle/>
          <a:p>
            <a:pPr lvl="1">
              <a:buSzPct val="120000"/>
            </a:pPr>
            <a:endParaRPr lang="en-US" sz="2000" cap="none" dirty="0">
              <a:solidFill>
                <a:schemeClr val="tx1">
                  <a:lumMod val="95000"/>
                  <a:lumOff val="5000"/>
                </a:schemeClr>
              </a:solidFill>
              <a:latin typeface="Constantia (Body)"/>
              <a:ea typeface="Cambria" panose="02040503050406030204" pitchFamily="18" charset="0"/>
            </a:endParaRPr>
          </a:p>
          <a:p>
            <a:pPr marL="342900" indent="-342900">
              <a:buFont typeface="Wingdings" panose="05000000000000000000" pitchFamily="2" charset="2"/>
              <a:buChar char="§"/>
            </a:pPr>
            <a:endParaRPr lang="en-IN" dirty="0"/>
          </a:p>
        </p:txBody>
      </p:sp>
      <p:graphicFrame>
        <p:nvGraphicFramePr>
          <p:cNvPr id="4" name="Diagram 3">
            <a:extLst>
              <a:ext uri="{FF2B5EF4-FFF2-40B4-BE49-F238E27FC236}">
                <a16:creationId xmlns:a16="http://schemas.microsoft.com/office/drawing/2014/main" id="{CEC30046-D68A-FF61-88ED-C17420231B40}"/>
              </a:ext>
            </a:extLst>
          </p:cNvPr>
          <p:cNvGraphicFramePr/>
          <p:nvPr>
            <p:extLst>
              <p:ext uri="{D42A27DB-BD31-4B8C-83A1-F6EECF244321}">
                <p14:modId xmlns:p14="http://schemas.microsoft.com/office/powerpoint/2010/main" val="4161842745"/>
              </p:ext>
            </p:extLst>
          </p:nvPr>
        </p:nvGraphicFramePr>
        <p:xfrm>
          <a:off x="1559380" y="945621"/>
          <a:ext cx="8128000" cy="4966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773392"/>
      </p:ext>
    </p:extLst>
  </p:cSld>
  <p:clrMapOvr>
    <a:masterClrMapping/>
  </p:clrMapOvr>
</p:sld>
</file>

<file path=ppt/theme/theme1.xml><?xml version="1.0" encoding="utf-8"?>
<a:theme xmlns:a="http://schemas.openxmlformats.org/drawingml/2006/main" name="Basis">
  <a:themeElements>
    <a:clrScheme name="Custom 2">
      <a:dk1>
        <a:sysClr val="windowText" lastClr="000000"/>
      </a:dk1>
      <a:lt1>
        <a:sysClr val="window" lastClr="FFFFFF"/>
      </a:lt1>
      <a:dk2>
        <a:srgbClr val="444D26"/>
      </a:dk2>
      <a:lt2>
        <a:srgbClr val="FEFAC9"/>
      </a:lt2>
      <a:accent1>
        <a:srgbClr val="4A9C71"/>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312</TotalTime>
  <Words>1938</Words>
  <Application>Microsoft Office PowerPoint</Application>
  <PresentationFormat>Widescreen</PresentationFormat>
  <Paragraphs>229</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Constantia (Body)</vt:lpstr>
      <vt:lpstr>Corbel</vt:lpstr>
      <vt:lpstr>Symbol</vt:lpstr>
      <vt:lpstr>Times New Roman</vt:lpstr>
      <vt:lpstr>Wingdings</vt:lpstr>
      <vt:lpstr>Basis</vt:lpstr>
      <vt:lpstr>CUSTOMER RETENTION Presentation  “E-retail factors for customer activation and retention: A case study from Indian e-commerce customers” </vt:lpstr>
      <vt:lpstr>INTRODUCTION</vt:lpstr>
      <vt:lpstr>What IS customer Retention  and              Its  Importance</vt:lpstr>
      <vt:lpstr>Figure: Customer Retention factors</vt:lpstr>
      <vt:lpstr>Tips  for  succeeding Customer Retention</vt:lpstr>
      <vt:lpstr>Problem Statement</vt:lpstr>
      <vt:lpstr>Dataset Description</vt:lpstr>
      <vt:lpstr>Exploratory Data Analysis(EDA):</vt:lpstr>
      <vt:lpstr>PowerPoint Presentation</vt:lpstr>
      <vt:lpstr> Dividing the Data Frame into respective category of columns</vt:lpstr>
      <vt:lpstr> Data Visualization</vt:lpstr>
      <vt:lpstr>Various Plots for Category 1:General Questions</vt:lpstr>
      <vt:lpstr>PowerPoint Presentation</vt:lpstr>
      <vt:lpstr>PowerPoint Presentation</vt:lpstr>
      <vt:lpstr>Various Plots for Category 2: Where Ratings are Involved</vt:lpstr>
      <vt:lpstr>PowerPoint Presentation</vt:lpstr>
      <vt:lpstr> Various Plots for Category 3:Voting of Application/Website preference </vt:lpstr>
      <vt:lpstr>PowerPoint Presentation</vt:lpstr>
      <vt:lpstr>PowerPoint Presentation</vt:lpstr>
      <vt:lpstr> Data Visualization</vt:lpstr>
      <vt:lpstr>Various Plots for Category 1: Usage times of websites</vt:lpstr>
      <vt:lpstr>PowerPoint Presentation</vt:lpstr>
      <vt:lpstr>Various Plots for Category 2:Risk Assessment</vt:lpstr>
      <vt:lpstr>PowerPoint Presentation</vt:lpstr>
      <vt:lpstr> Consumer opinions on Website Features </vt:lpstr>
      <vt:lpstr>PowerPoint Presentation</vt:lpstr>
      <vt:lpstr>PowerPoint Presentation</vt:lpstr>
      <vt:lpstr>Amazon</vt:lpstr>
      <vt:lpstr>Flipkart</vt:lpstr>
      <vt:lpstr>Myntra</vt:lpstr>
      <vt:lpstr>Paytm</vt:lpstr>
      <vt:lpstr>Snapdeal</vt:lpstr>
      <vt:lpstr>CONCLUSION AND FUTURE SCOPE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Presentation  “E-retail factors for customer activation and retention: A case study from Indian e-commerce customers” </dc:title>
  <dc:creator>nrisrani@gmail.com</dc:creator>
  <cp:lastModifiedBy>nrisrani@gmail.com</cp:lastModifiedBy>
  <cp:revision>9</cp:revision>
  <dcterms:created xsi:type="dcterms:W3CDTF">2023-01-12T13:50:00Z</dcterms:created>
  <dcterms:modified xsi:type="dcterms:W3CDTF">2023-01-12T19:02:16Z</dcterms:modified>
</cp:coreProperties>
</file>