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c1b7e4763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c1b7e4763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c1b7e47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c1b7e47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c1b7e476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c1b7e476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c1b7e4763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c1b7e476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c1b7e4763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c1b7e4763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48b1ec2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48b1ec2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48b1ec2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48b1ec2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c1b7e4763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c1b7e476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c1b7e4763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c1b7e4763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c1b7e4763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c1b7e476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c1b7e47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c1b7e47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c1b7e476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c1b7e476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c1b7e4763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c1b7e4763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c1b7e476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c1b7e476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c1b7e476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c1b7e476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c1b7e476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c1b7e476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8b1ec2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48b1ec2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48b1ec2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48b1ec2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c1b7e476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c1b7e476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c1b7e4763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c1b7e476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Введение в тестирование ПО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875" y="2571750"/>
            <a:ext cx="5289089" cy="1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74" y="594875"/>
            <a:ext cx="7843323" cy="44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Альфа и бета-тестирование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7650" y="1795150"/>
            <a:ext cx="80400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marR="406400" rtl="0" algn="l">
              <a:lnSpc>
                <a:spcPct val="126923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n-GB" sz="25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Альфа-тестирование – </a:t>
            </a:r>
            <a:r>
              <a:rPr lang="en-GB" sz="25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реальная работа с продуктом </a:t>
            </a:r>
            <a:r>
              <a:rPr lang="en-GB" sz="257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штатными </a:t>
            </a:r>
            <a:r>
              <a:rPr lang="en-GB" sz="25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сотрудниками команды разработки (программисты, тестировщики, аналитики, менеджер и т.д.) в роли конечных пользователей.</a:t>
            </a:r>
            <a:endParaRPr sz="257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06400" rtl="0" algn="l">
              <a:lnSpc>
                <a:spcPct val="126923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en-GB" sz="25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Бета-тестирование – </a:t>
            </a:r>
            <a:r>
              <a:rPr lang="en-GB" sz="25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использование почти готовой версии продукта группой </a:t>
            </a:r>
            <a:r>
              <a:rPr lang="en-GB" sz="257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сторонних </a:t>
            </a:r>
            <a:r>
              <a:rPr lang="en-GB" sz="25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пользователей с целью выявления максимального числа «нетипичных» дефектов для их исправления перед выходом продукта в релиз.</a:t>
            </a:r>
            <a:endParaRPr sz="257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06400" rtl="0" algn="l">
              <a:lnSpc>
                <a:spcPct val="126923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5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Бета-тестирования может использоваться как часть стратегии продвижения продукта на рынок:</a:t>
            </a:r>
            <a:endParaRPr sz="257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22300" rtl="0" algn="just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25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Бесплатная раздача бета-версий привлекает вниманием многих пользователей к окончательной, платной, версии.</a:t>
            </a:r>
            <a:endParaRPr sz="257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2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5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Сбор отзывов о продукте от широкого круга пользователей.</a:t>
            </a:r>
            <a:endParaRPr sz="257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7650" y="1205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Классификация: часть 1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1740250"/>
            <a:ext cx="8184600" cy="31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u="sng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 запуску кода на исполнение:</a:t>
            </a:r>
            <a:endParaRPr sz="1350" u="sng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Статическое тестирование</a:t>
            </a:r>
            <a:r>
              <a:rPr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(англ.</a:t>
            </a:r>
            <a:r>
              <a:rPr i="1"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 testing</a:t>
            </a:r>
            <a:r>
              <a:rPr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тестирование без запуска кода на исполнение.</a:t>
            </a:r>
            <a:endParaRPr sz="13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Динамическое тестирование</a:t>
            </a:r>
            <a:r>
              <a:rPr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Dynamic testing</a:t>
            </a:r>
            <a:r>
              <a:rPr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тестирование с запуском кода на исполнение.</a:t>
            </a:r>
            <a:endParaRPr sz="13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 u="sng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Классификация по доступу к коду и архитектуре ПО:</a:t>
            </a:r>
            <a:endParaRPr sz="1350" u="sng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Черный ящик</a:t>
            </a:r>
            <a:r>
              <a:rPr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Black box</a:t>
            </a:r>
            <a:r>
              <a:rPr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тестировщику неизвестно, как устроена тестируемая система.</a:t>
            </a:r>
            <a:endParaRPr sz="13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Белый ящик</a:t>
            </a:r>
            <a:r>
              <a:rPr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White box</a:t>
            </a:r>
            <a:r>
              <a:rPr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тестировщику известны все детали реализации тестируемой системы.</a:t>
            </a:r>
            <a:endParaRPr sz="13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Серый ящик</a:t>
            </a:r>
            <a:r>
              <a:rPr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Grey box</a:t>
            </a:r>
            <a:r>
              <a:rPr lang="en-GB" sz="135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тестировщику известны только некоторые особенности устройства тестируемой системы.</a:t>
            </a:r>
            <a:endParaRPr sz="135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Классификация: часть 2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29450" y="1731075"/>
            <a:ext cx="83457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Классификация по степени автоматизации:</a:t>
            </a:r>
            <a:br>
              <a:rPr lang="en-GB" sz="1200" u="sng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Ручное тестирование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Manual testing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тестирование ПО будучи его пользователем.</a:t>
            </a:r>
            <a:b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Автоматизированное тестирование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Automated testing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тестирование ПО при помощи специальных программ.</a:t>
            </a:r>
            <a:endParaRPr sz="120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Классификация по принципу работы с приложением:</a:t>
            </a:r>
            <a:br>
              <a:rPr lang="en-GB" sz="1200" u="sng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Позитивное тестирование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Positive testing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тестирование ПО на то, как оно должно работать.</a:t>
            </a:r>
            <a:b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Негативное тестирование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Negative testing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тестирование ПО на то, как оно не должно работать.</a:t>
            </a:r>
            <a:endParaRPr sz="120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Классификация по уровню детализации приложения:</a:t>
            </a:r>
            <a:br>
              <a:rPr lang="en-GB" sz="1200" u="sng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Интеграционное тестирование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тестирование взаимодействия и связей нескольких компонентов приложения.</a:t>
            </a:r>
            <a:b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Системное тестирование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это тестирование всего приложения от начала и до конца.</a:t>
            </a:r>
            <a:b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1"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Модульное тестирование</a:t>
            </a:r>
            <a:r>
              <a:rPr lang="en-GB" sz="12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тестирование на уровне отдельного функционального компонента приложения.</a:t>
            </a:r>
            <a:endParaRPr sz="120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Классификация: часть 3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727650" y="1721950"/>
            <a:ext cx="76887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u="sng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Классификация по целям и задачам: </a:t>
            </a:r>
            <a:endParaRPr sz="1350" u="sng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41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функциональное, нефункциональное, регрессионное (</a:t>
            </a:r>
            <a:r>
              <a:rPr lang="en-GB" sz="1541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баги вызваны изменениями в приложении)</a:t>
            </a:r>
            <a:r>
              <a:rPr b="1" lang="en-GB" sz="1541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приёмочное (</a:t>
            </a:r>
            <a:r>
              <a:rPr lang="en-GB" sz="1541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конечного пользователя</a:t>
            </a:r>
            <a:r>
              <a:rPr b="1" lang="en-GB" sz="1541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доступности, интерфейса, безопасности, локализации, совместимости, данных и баз данных (</a:t>
            </a:r>
            <a:r>
              <a:rPr lang="en-GB" sz="1541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исследование характеристик данных —  полнота, непротиворечивость, целостность, структурированность и т.д.</a:t>
            </a:r>
            <a:r>
              <a:rPr b="1" lang="en-GB" sz="1541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использования ресурсов, избыточное, нагрузочное (</a:t>
            </a:r>
            <a:r>
              <a:rPr lang="en-GB" sz="1541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исследование способности приложения сохранять заданные показатели качества при нагрузке в допустимых пределах и некотором превышении этих пределов</a:t>
            </a:r>
            <a:r>
              <a:rPr b="1" lang="en-GB" sz="1541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масштабируемости, стрессовое, дымовое, анализ граничных значений И ТАК ДАЛЕЕ 🤯💀</a:t>
            </a:r>
            <a:endParaRPr b="1" sz="149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25" y="759750"/>
            <a:ext cx="60674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Валидация и верификация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Валидация </a:t>
            </a:r>
            <a:r>
              <a:rPr lang="en-GB" sz="14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определение соответствия разрабатываемого ПО ожиданиям и потребностям пользователя, требованиям к системе.</a:t>
            </a:r>
            <a:endParaRPr sz="140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Верификация </a:t>
            </a:r>
            <a:r>
              <a:rPr lang="en-GB" sz="14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процесс оценки системы или её компонентов с целью определения удовлетворяют ли результаты текущего этапа разработки условиям, сформированным в начале этого этапа.</a:t>
            </a:r>
            <a:endParaRPr sz="140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Спецификация</a:t>
            </a:r>
            <a:r>
              <a:rPr lang="en-GB" sz="1400">
                <a:solidFill>
                  <a:srgbClr val="4545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— детальное описание того, как должно работать ПО.</a:t>
            </a:r>
            <a:endParaRPr sz="1400">
              <a:solidFill>
                <a:srgbClr val="4545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Базовые документы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727650" y="1853850"/>
            <a:ext cx="76887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Тест-дизайн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Test design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это этап процесса тестирования ПО, на котором проектируются и создаются тестовые случаи (тест кейсы).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Тест-план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Test Plan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это документ, описывающий весь объем работ по тестированию, а также оценки рисков с вариантами их разрешения.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Чек-лист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Check list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это документ, описывающий что должно быть протестировано.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Система отслеживания ошибок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англ. bug tracking system</a:t>
            </a: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— программа учета и/или контроля багов: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Atlassian JIRA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Bugzilla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r>
              <a:rPr lang="en-GB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Redmine…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Хороший отчет об ошибке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28600" lvl="0" marL="457200" marR="419100" rtl="0" algn="l">
              <a:spcBef>
                <a:spcPts val="1800"/>
              </a:spcBef>
              <a:spcAft>
                <a:spcPts val="0"/>
              </a:spcAft>
              <a:buClr>
                <a:srgbClr val="2D2D2D"/>
              </a:buClr>
              <a:buSzPts val="1650"/>
              <a:buFont typeface="Arial"/>
              <a:buNone/>
            </a:pPr>
            <a:r>
              <a:rPr lang="en-GB" sz="16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[Заголовок модуля] Название</a:t>
            </a:r>
            <a:endParaRPr sz="16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4191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50"/>
              <a:buFont typeface="Arial"/>
              <a:buNone/>
            </a:pPr>
            <a:r>
              <a:rPr lang="en-GB" sz="16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Окружение</a:t>
            </a:r>
            <a:endParaRPr sz="16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4191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50"/>
              <a:buFont typeface="Arial"/>
              <a:buNone/>
            </a:pPr>
            <a:r>
              <a:rPr lang="en-GB" sz="16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Описание шагов для воспроизведения</a:t>
            </a:r>
            <a:endParaRPr sz="16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4191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50"/>
              <a:buFont typeface="Arial"/>
              <a:buNone/>
            </a:pPr>
            <a:r>
              <a:rPr lang="en-GB" sz="16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Результат, которого ждали</a:t>
            </a:r>
            <a:endParaRPr sz="16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4191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50"/>
              <a:buFont typeface="Arial"/>
              <a:buNone/>
            </a:pPr>
            <a:r>
              <a:rPr lang="en-GB" sz="16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Результат, который в итоге получили</a:t>
            </a:r>
            <a:endParaRPr sz="16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4191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50"/>
              <a:buFont typeface="Arial"/>
              <a:buNone/>
            </a:pPr>
            <a:r>
              <a:rPr lang="en-GB" sz="16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Доказательства (скриншоты, видео, текст, ЛОГИ)</a:t>
            </a:r>
            <a:endParaRPr sz="16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4191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50"/>
              <a:buFont typeface="Arial"/>
              <a:buNone/>
            </a:pPr>
            <a:r>
              <a:rPr lang="en-GB" sz="1650">
                <a:solidFill>
                  <a:srgbClr val="2D2D2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Важность/Приоритет</a:t>
            </a:r>
            <a:endParaRPr sz="16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4191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350"/>
              <a:buFont typeface="Arial"/>
              <a:buNone/>
            </a:pPr>
            <a:r>
              <a:t/>
            </a:r>
            <a:endParaRPr sz="1350">
              <a:solidFill>
                <a:srgbClr val="2D2D2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00" y="606525"/>
            <a:ext cx="6067852" cy="421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7175275" y="1235525"/>
            <a:ext cx="158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https://github.com/pytorch/pytorch/issues/135240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тестировщика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74550" y="1731100"/>
            <a:ext cx="7688700" cy="32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Тестировщик — специалист, принимающий участие в тестировании компонента или системы. </a:t>
            </a: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➜ Поиск ошибок и сбоев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➜ Моделирование ситуаций использования ПО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➜ Создание тестовых данных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➜ Регистрация ошибок в баг-трекере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➜ Ведение отчетности по тестированию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ТЗ (технические требования, бизнес-требования, требования дизайна, аналитика, маркетинга итд)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Задание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672500" y="1718250"/>
            <a:ext cx="76887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Напишите 3 идеи тест-кейса  на РУЧКУ.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Напишите 3 идеи тест-кейса на КЛЮЧ.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Тест-кейс — форма записи проверки, которую проводит тестировщик. По сути, это алгоритм действий, по которому предполагается тестировать уже написанную программу — подробно прописаны шаги, которые нужно сделать для подготовки к тесту, сама проверка и ожидаемый результат.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rPr>
              <a:t>Стандартные атрибуты тест-кейса: номер(id), название(суть проверки), подготовка к тесту(предусловия), шаги тестовой ситуации, результат выполнения тест-кейса, возвращение системы в исходное состояние.</a:t>
            </a:r>
            <a:endParaRPr sz="1500">
              <a:solidFill>
                <a:srgbClr val="2F2F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Сколько из них применимо?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98688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500" y="1896425"/>
            <a:ext cx="3810001" cy="286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78" y="1258929"/>
            <a:ext cx="6961151" cy="346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Критерии качества ПО (ISO etc.)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766350"/>
            <a:ext cx="7688700" cy="31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862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Корректность: </a:t>
            </a:r>
            <a:r>
              <a:rPr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наличие/отсутствие дефектов в спецификации, проекте и реализации.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62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Удобство использования: </a:t>
            </a:r>
            <a:r>
              <a:rPr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легкость изучения и использования.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62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Эффективность: </a:t>
            </a:r>
            <a:r>
              <a:rPr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степень использования системных ресурсов.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62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Надежность+функциональность: </a:t>
            </a:r>
            <a:r>
              <a:rPr lang="en-GB" sz="14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способность системы выполнять необходимые функции; бесперебойная работа.</a:t>
            </a:r>
            <a:endParaRPr sz="145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62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Целостность: </a:t>
            </a:r>
            <a:r>
              <a:rPr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способность предотвращать неавторизованный или некорректный доступ.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62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Адаптируемость: </a:t>
            </a:r>
            <a:r>
              <a:rPr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возможность использования в других областях и средах.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62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Правильность: </a:t>
            </a:r>
            <a:r>
              <a:rPr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степень безошибочности данных, выдаваемых системой.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862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Живучесть: </a:t>
            </a:r>
            <a:r>
              <a:rPr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способность продолжать работу при недопустимых данных или в условиях высоких нагрузок.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Термины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853850"/>
            <a:ext cx="76887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435EB"/>
                </a:solidFill>
                <a:latin typeface="Arial"/>
                <a:ea typeface="Arial"/>
                <a:cs typeface="Arial"/>
                <a:sym typeface="Arial"/>
              </a:rPr>
              <a:t>Сбой (отказ) </a:t>
            </a:r>
            <a:r>
              <a:rPr lang="en-GB" sz="1250">
                <a:solidFill>
                  <a:srgbClr val="01154D"/>
                </a:solidFill>
                <a:latin typeface="Arial"/>
                <a:ea typeface="Arial"/>
                <a:cs typeface="Arial"/>
                <a:sym typeface="Arial"/>
              </a:rPr>
              <a:t>- отклонение поведения системы от ожидаемого.</a:t>
            </a:r>
            <a:endParaRPr sz="1250">
              <a:solidFill>
                <a:srgbClr val="0115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435EB"/>
                </a:solidFill>
                <a:latin typeface="Arial"/>
                <a:ea typeface="Arial"/>
                <a:cs typeface="Arial"/>
                <a:sym typeface="Arial"/>
              </a:rPr>
              <a:t>Дефект (bug, problem) </a:t>
            </a:r>
            <a:r>
              <a:rPr lang="en-GB" sz="1250">
                <a:solidFill>
                  <a:srgbClr val="01154D"/>
                </a:solidFill>
                <a:latin typeface="Arial"/>
                <a:ea typeface="Arial"/>
                <a:cs typeface="Arial"/>
                <a:sym typeface="Arial"/>
              </a:rPr>
              <a:t>- недостаток компонента или системы, который может привести к сбою или отказу.</a:t>
            </a:r>
            <a:endParaRPr sz="1250">
              <a:solidFill>
                <a:srgbClr val="0115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435EB"/>
                </a:solidFill>
                <a:latin typeface="Arial"/>
                <a:ea typeface="Arial"/>
                <a:cs typeface="Arial"/>
                <a:sym typeface="Arial"/>
              </a:rPr>
              <a:t>Ошибочное действие </a:t>
            </a:r>
            <a:r>
              <a:rPr lang="en-GB" sz="1250">
                <a:solidFill>
                  <a:srgbClr val="01154D"/>
                </a:solidFill>
                <a:latin typeface="Arial"/>
                <a:ea typeface="Arial"/>
                <a:cs typeface="Arial"/>
                <a:sym typeface="Arial"/>
              </a:rPr>
              <a:t>- действие пользователя, приводящее к неверному результату.</a:t>
            </a:r>
            <a:endParaRPr sz="1250">
              <a:solidFill>
                <a:srgbClr val="0115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435EB"/>
                </a:solidFill>
                <a:latin typeface="Arial"/>
                <a:ea typeface="Arial"/>
                <a:cs typeface="Arial"/>
                <a:sym typeface="Arial"/>
              </a:rPr>
              <a:t>Отчет об ошибке (bug report) </a:t>
            </a:r>
            <a:r>
              <a:rPr lang="en-GB" sz="1250">
                <a:solidFill>
                  <a:srgbClr val="01154D"/>
                </a:solidFill>
                <a:latin typeface="Arial"/>
                <a:ea typeface="Arial"/>
                <a:cs typeface="Arial"/>
                <a:sym typeface="Arial"/>
              </a:rPr>
              <a:t>- документ, описывающий описание действий или условий, которые привели к выявлению дефекта.</a:t>
            </a:r>
            <a:endParaRPr sz="1250">
              <a:solidFill>
                <a:srgbClr val="0115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435EB"/>
                </a:solidFill>
                <a:latin typeface="Arial"/>
                <a:ea typeface="Arial"/>
                <a:cs typeface="Arial"/>
                <a:sym typeface="Arial"/>
              </a:rPr>
              <a:t>Ошибка </a:t>
            </a:r>
            <a:r>
              <a:rPr lang="en-GB" sz="1250">
                <a:solidFill>
                  <a:srgbClr val="01154D"/>
                </a:solidFill>
                <a:latin typeface="Arial"/>
                <a:ea typeface="Arial"/>
                <a:cs typeface="Arial"/>
                <a:sym typeface="Arial"/>
              </a:rPr>
              <a:t>- действие программиста во время разработки, которое приводит к тому, что в програмном обеспечении содержится дефект, который во время работы программы может привести к неправильному результату.</a:t>
            </a:r>
            <a:endParaRPr sz="1250">
              <a:solidFill>
                <a:srgbClr val="0115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435EC"/>
                </a:solidFill>
                <a:latin typeface="Arial"/>
                <a:ea typeface="Arial"/>
                <a:cs typeface="Arial"/>
                <a:sym typeface="Arial"/>
              </a:rPr>
              <a:t>Андерклокинг</a:t>
            </a:r>
            <a:r>
              <a:rPr lang="en-GB" sz="1250">
                <a:solidFill>
                  <a:srgbClr val="01154D"/>
                </a:solidFill>
                <a:latin typeface="Arial"/>
                <a:ea typeface="Arial"/>
                <a:cs typeface="Arial"/>
                <a:sym typeface="Arial"/>
              </a:rPr>
              <a:t> — снижение частоты работы оборудования.</a:t>
            </a:r>
            <a:endParaRPr sz="1250">
              <a:solidFill>
                <a:srgbClr val="0115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2435EB"/>
                </a:solidFill>
                <a:latin typeface="Arial"/>
                <a:ea typeface="Arial"/>
                <a:cs typeface="Arial"/>
                <a:sym typeface="Arial"/>
              </a:rPr>
              <a:t>Оверклокинг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— процесс увеличения частоты (и напряжения) компонента компьютера сверх штатных режимов с целью увеличения скорости его работы.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893163"/>
            <a:ext cx="77343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Категории программных ошибок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Пользовательский интерфейс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Вычисления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Начальное и последующее состояние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Управление потоком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…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Приоритет багов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Trivial</a:t>
            </a:r>
            <a:r>
              <a:rPr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— косметическая малозаметная проблема.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Minor</a:t>
            </a:r>
            <a:r>
              <a:rPr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— очевидная, незначительная проблема.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Major</a:t>
            </a:r>
            <a:r>
              <a:rPr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— значительная проблема.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Critical</a:t>
            </a:r>
            <a:r>
              <a:rPr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— проблема, нарушающая работу c ключевыми функциями ПО.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Blocker</a:t>
            </a:r>
            <a:r>
              <a:rPr lang="en-GB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— проблема, нарушающая функционирование ПО.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Примеры багов</a:t>
            </a:r>
            <a:r>
              <a:rPr lang="en-GB"/>
              <a:t> 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1932450"/>
            <a:ext cx="76887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1982 г. Авария на Транссибирском трубопроводе. ЦРУ —&gt; pdf-файл —&gt; самый большой неядерный взрыв.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1996 г. Ракета-носитель Ariane 5 —&gt; взрыв через 40 секунд после старта —&gt; переполнение буфера —&gt; ограничения, которые были сняты инженерами на горизонтальную скорость (такой не бывает).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1985-87 гг. Радиационная терапия с медицинским ускорителем Therac-25 —&gt; несколько человек получили смертельные дозы радиации, многие — опасные —&gt; программная защита вместо электромеханической —&gt; ошибка в функции неопытного программиста.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