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7559675" cy="106918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37" roundtripDataSignature="AMtx7miUCcmTh2J8ehr4+L+/vaLCp0rA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3"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0" type="dt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6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" name="Google Shape;92;p17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8" name="Google Shape;98;p18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5" name="Google Shape;105;p19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2" name="Google Shape;112;p20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2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p2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p2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24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5" name="Google Shape;145;p25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" name="Google Shape;36;p7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p26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27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6" name="Google Shape;166;p29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2" name="Google Shape;172;p30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8" name="Google Shape;178;p3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4" name="Google Shape;184;p3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0" name="Google Shape;190;p3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" name="Google Shape;42;p8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" name="Google Shape;48;p9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" name="Google Shape;55;p10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" name="Google Shape;61;p1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" name="Google Shape;68;p1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" name="Google Shape;74;p14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" name="Google Shape;80;p15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AAFA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36"/>
          <p:cNvCxnSpPr/>
          <p:nvPr/>
        </p:nvCxnSpPr>
        <p:spPr>
          <a:xfrm>
            <a:off x="0" y="765175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2" name="Google Shape;12;p3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31125" y="277812"/>
            <a:ext cx="869950" cy="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6"/>
          <p:cNvSpPr/>
          <p:nvPr/>
        </p:nvSpPr>
        <p:spPr>
          <a:xfrm>
            <a:off x="3271837" y="1382712"/>
            <a:ext cx="2597150" cy="2597150"/>
          </a:xfrm>
          <a:prstGeom prst="ellipse">
            <a:avLst/>
          </a:prstGeom>
          <a:solidFill>
            <a:srgbClr val="D2DCE6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6"/>
          <p:cNvSpPr txBox="1"/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6"/>
          <p:cNvSpPr txBox="1"/>
          <p:nvPr>
            <p:ph idx="1" type="body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2"/>
          <p:cNvCxnSpPr/>
          <p:nvPr/>
        </p:nvCxnSpPr>
        <p:spPr>
          <a:xfrm>
            <a:off x="0" y="765175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" name="Google Shape;22;p42"/>
          <p:cNvSpPr txBox="1"/>
          <p:nvPr>
            <p:ph type="title"/>
          </p:nvPr>
        </p:nvSpPr>
        <p:spPr>
          <a:xfrm>
            <a:off x="457150" y="367575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2"/>
          <p:cNvSpPr txBox="1"/>
          <p:nvPr>
            <p:ph idx="1" type="body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/>
        </p:nvSpPr>
        <p:spPr>
          <a:xfrm>
            <a:off x="539750" y="233362"/>
            <a:ext cx="6613525" cy="293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Roboto"/>
              <a:buNone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Что такое автоматизация тестирования?</a:t>
            </a:r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539750" y="1089025"/>
            <a:ext cx="8061325" cy="543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oboto"/>
              <a:buNone/>
            </a:pPr>
            <a:r>
              <a:rPr b="0" i="0" lang="en-US" sz="16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Автоматизация тестирования – это процесс в ходе, которого используются различные инструменты для решения задач тестирования.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oboto"/>
              <a:buNone/>
            </a:pPr>
            <a:r>
              <a:rPr b="0" i="0" lang="en-US" sz="16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Автоматизация тестирования – это часть процесса разработки.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oboto"/>
              <a:buNone/>
            </a:pPr>
            <a:r>
              <a:rPr b="0" i="0" lang="en-US" sz="16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Автоматизация тестирования – это разработка специализированного программного обеспечения для решения задач тестирования.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oboto"/>
              <a:buNone/>
            </a:pPr>
            <a:r>
              <a:rPr b="0" i="0" lang="en-US" sz="16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Автоматизатор в тестировании – это специализированный разработчик, который знает язык программирования и умеет решать задачи автоматизации тестирования.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oboto"/>
              <a:buNone/>
            </a:pPr>
            <a:r>
              <a:rPr b="0" i="0" lang="en-US" sz="16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Автотест – скрипт, который выполняет проверку на соответствие каким либо требованием программное </a:t>
            </a:r>
            <a:r>
              <a:rPr lang="en-US" sz="16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обеспечение</a:t>
            </a:r>
            <a:r>
              <a:rPr b="0" i="0" lang="en-US" sz="16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oboto"/>
              <a:buNone/>
            </a:pPr>
            <a:r>
              <a:rPr b="0" i="0" lang="en-US" sz="16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Процесс автоматизации тестирования тесно связан с процессом выпуска программного обеспечения с одной стороны и его разработкой с другой.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539750" y="233362"/>
            <a:ext cx="6613525" cy="293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Roboto"/>
              <a:buNone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Среда разработки (IDE)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539750" y="1089025"/>
            <a:ext cx="8061325" cy="543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272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Текстовый редактор</a:t>
            </a:r>
            <a:endParaRPr/>
          </a:p>
          <a:p>
            <a:pPr indent="-212725" lvl="0" marL="215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Синтаксический анализатор</a:t>
            </a:r>
            <a:endParaRPr/>
          </a:p>
          <a:p>
            <a:pPr indent="-212725" lvl="0" marL="215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Отладчик</a:t>
            </a:r>
            <a:endParaRPr/>
          </a:p>
          <a:p>
            <a:pPr indent="-212725" lvl="0" marL="215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Сборка и запуск кода</a:t>
            </a:r>
            <a:endParaRPr/>
          </a:p>
          <a:p>
            <a:pPr indent="-212725" lvl="0" marL="215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Управление зависимостями</a:t>
            </a:r>
            <a:endParaRPr/>
          </a:p>
          <a:p>
            <a:pPr indent="-212725" lvl="0" marL="215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Интеграция с VCS</a:t>
            </a:r>
            <a:endParaRPr/>
          </a:p>
          <a:p>
            <a:pPr indent="-212725" lvl="0" marL="215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539750" y="233362"/>
            <a:ext cx="6613525" cy="293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Roboto"/>
              <a:buNone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Система управления тестированием 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539750" y="1089025"/>
            <a:ext cx="8061325" cy="543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272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Написание тестовых сценариев</a:t>
            </a:r>
            <a:endParaRPr/>
          </a:p>
          <a:p>
            <a:pPr indent="-212725" lvl="0" marL="215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Хранение тестовых сценариев</a:t>
            </a:r>
            <a:endParaRPr/>
          </a:p>
          <a:p>
            <a:pPr indent="-212725" lvl="0" marL="215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Формирование тест планов</a:t>
            </a:r>
            <a:endParaRPr/>
          </a:p>
          <a:p>
            <a:pPr indent="-212725" lvl="0" marL="215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Интеграция с CI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Визуализация результатов тестов</a:t>
            </a:r>
            <a:endParaRPr/>
          </a:p>
          <a:p>
            <a:pPr indent="-214312" lvl="1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Заведение багов в трекинг системе</a:t>
            </a:r>
            <a:endParaRPr b="0" i="0" sz="200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539750" y="233362"/>
            <a:ext cx="6613525" cy="293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Roboto"/>
              <a:buNone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Сервер непрерывной интеграции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539750" y="1089025"/>
            <a:ext cx="8061325" cy="543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365125" y="1006475"/>
            <a:ext cx="8320087" cy="557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Анализ кода статическими и синтаксическими анализаторами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Сборка кода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Доставка кода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В репозитории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На окружение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Запуск тестов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Уведомления о запуске и завершении тестов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История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Статистика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Отчеты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539750" y="233362"/>
            <a:ext cx="6613525" cy="293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Roboto"/>
              <a:buNone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Сборщик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539750" y="1089025"/>
            <a:ext cx="8061325" cy="543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65125" y="1006475"/>
            <a:ext cx="8320087" cy="557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Компиляция кода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Сборка кода в пакеты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539750" y="233362"/>
            <a:ext cx="6613525" cy="293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Roboto"/>
              <a:buNone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Тестовый фреймворк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457200" y="914400"/>
            <a:ext cx="80454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Формирование тестового набора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Управление запуском тестов: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Параллелизация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Группирование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Сортировка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Создание фикстур ( функци</a:t>
            </a:r>
            <a:r>
              <a:rPr lang="en-US" sz="2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й,</a:t>
            </a: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 которые создают окружение вокруг тестов</a:t>
            </a:r>
            <a:r>
              <a:rPr lang="en-US" sz="2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; </a:t>
            </a: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удобны, когда нужно передать одни и те же входные данные</a:t>
            </a:r>
            <a:r>
              <a:rPr lang="en-US" sz="2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 нескольким тестам</a:t>
            </a: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Запуск тестов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Очистка тестового окружения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Формирование отчета о запуске тестов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539750" y="233362"/>
            <a:ext cx="6613525" cy="293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Roboto"/>
              <a:buNone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Тесты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457200" y="914400"/>
            <a:ext cx="80454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Могут лежать отдельно от тестового фреймворка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Проверяют тестируемую систему на соответствие требованиям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Взаимодействие с тестируемой системой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Анализ результата взаимодействия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539750" y="233362"/>
            <a:ext cx="6613525" cy="293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Roboto"/>
              <a:buNone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Драйвера</a:t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539750" y="1089025"/>
            <a:ext cx="8061325" cy="543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457200" y="914400"/>
            <a:ext cx="80454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Обеспечивают взаимодействие с тестируемой системой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Способы взаимодействия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Application Programming Interface (API)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Командная строка (CLI)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По сети (в т.ч. через API)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Графический интерфейс (GUI)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Переменные окружения тестируемой системы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/>
        </p:nvSpPr>
        <p:spPr>
          <a:xfrm>
            <a:off x="539750" y="233362"/>
            <a:ext cx="6613525" cy="293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Roboto"/>
              <a:buNone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Application Programming Interface</a:t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539750" y="1089025"/>
            <a:ext cx="8061325" cy="543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457200" y="914400"/>
            <a:ext cx="80454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Способ, которым можно провзаимодействовать с программой, что</a:t>
            </a:r>
            <a:r>
              <a:rPr lang="en-US" sz="1800">
                <a:solidFill>
                  <a:srgbClr val="3F3F3F"/>
                </a:solidFill>
              </a:rPr>
              <a:t>-</a:t>
            </a:r>
            <a:r>
              <a:rPr b="0" i="0" lang="en-US" sz="18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то ей </a:t>
            </a:r>
            <a:r>
              <a:rPr lang="en-US" sz="1800">
                <a:solidFill>
                  <a:srgbClr val="3F3F3F"/>
                </a:solidFill>
              </a:rPr>
              <a:t>сообщить</a:t>
            </a:r>
            <a:r>
              <a:rPr b="0" i="0" lang="en-US" sz="18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или попросить ее о чем</a:t>
            </a:r>
            <a:r>
              <a:rPr lang="en-US" sz="1800">
                <a:solidFill>
                  <a:srgbClr val="3F3F3F"/>
                </a:solidFill>
              </a:rPr>
              <a:t>-</a:t>
            </a:r>
            <a:r>
              <a:rPr b="0" i="0" lang="en-US" sz="18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то с помощью другой программы.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/>
        </p:nvSpPr>
        <p:spPr>
          <a:xfrm>
            <a:off x="539750" y="233362"/>
            <a:ext cx="6613525" cy="293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Roboto"/>
              <a:buNone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Командная строка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539750" y="1089025"/>
            <a:ext cx="8061325" cy="543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457200" y="914400"/>
            <a:ext cx="80454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Ввод текста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Получение вывода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Передача опций командной строки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539750" y="233362"/>
            <a:ext cx="6613525" cy="293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Roboto"/>
              <a:buNone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Графический интерфейс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539750" y="1089025"/>
            <a:ext cx="8061325" cy="543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457200" y="914400"/>
            <a:ext cx="80454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Поиск элементов UI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Определение свойств элементов UI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Взаимодействие с элементами UI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Нажатие кнопок мыши, клавиатуры, тачскрина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>
            <a:off x="539750" y="233362"/>
            <a:ext cx="6613525" cy="293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Roboto"/>
              <a:buNone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Вопросы автоматизации тестирования.</a:t>
            </a:r>
            <a:endParaRPr/>
          </a:p>
        </p:txBody>
      </p:sp>
      <p:sp>
        <p:nvSpPr>
          <p:cNvPr id="39" name="Google Shape;39;p7"/>
          <p:cNvSpPr txBox="1"/>
          <p:nvPr/>
        </p:nvSpPr>
        <p:spPr>
          <a:xfrm>
            <a:off x="539750" y="1089025"/>
            <a:ext cx="8061325" cy="5432425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Организационные:</a:t>
            </a:r>
            <a:endParaRPr/>
          </a:p>
          <a:p>
            <a:pPr indent="-214311" lvl="0" marL="2159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Что тестировать?</a:t>
            </a:r>
            <a:endParaRPr/>
          </a:p>
          <a:p>
            <a:pPr indent="-214311" lvl="0" marL="2159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Как тестировать?</a:t>
            </a:r>
            <a:endParaRPr/>
          </a:p>
          <a:p>
            <a:pPr indent="-214311" lvl="0" marL="2159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Когда тестировать?</a:t>
            </a:r>
            <a:endParaRPr/>
          </a:p>
          <a:p>
            <a:pPr indent="-214311" lvl="0" marL="2159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Как часто тестировать?</a:t>
            </a:r>
            <a:endParaRPr/>
          </a:p>
          <a:p>
            <a:pPr indent="-214311" lvl="0" marL="2159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Как оценить результат тестирования?</a:t>
            </a:r>
            <a:endParaRPr/>
          </a:p>
          <a:p>
            <a:pPr indent="-214311" lvl="0" marL="2159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Инструментальные:</a:t>
            </a:r>
            <a:endParaRPr/>
          </a:p>
          <a:p>
            <a:pPr indent="-214311" lvl="0" marL="2159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Где тестировать?</a:t>
            </a:r>
            <a:endParaRPr/>
          </a:p>
          <a:p>
            <a:pPr indent="-214311" lvl="0" marL="2159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Чем подготовить и настроить тестовое окружение?</a:t>
            </a:r>
            <a:endParaRPr/>
          </a:p>
          <a:p>
            <a:pPr indent="-214311" lvl="0" marL="2159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Чем тестировать?</a:t>
            </a:r>
            <a:endParaRPr/>
          </a:p>
          <a:p>
            <a:pPr indent="-214311" lvl="0" marL="2159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Чем анализировать результаты?</a:t>
            </a:r>
            <a:endParaRPr/>
          </a:p>
          <a:p>
            <a:pPr indent="-214311" lvl="0" marL="2159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1" lvl="0" marL="2159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1" lvl="0" marL="2159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1" lvl="0" marL="2159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1" lvl="0" marL="2159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539750" y="233362"/>
            <a:ext cx="6613525" cy="293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Roboto"/>
              <a:buNone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Сетевое взаимодействие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539750" y="1089025"/>
            <a:ext cx="8061325" cy="543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457200" y="914400"/>
            <a:ext cx="80454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Клиент-серверное взаимодействие с использованием какого-либо протокола сетевого.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539750" y="233362"/>
            <a:ext cx="6613525" cy="293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Roboto"/>
              <a:buNone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Анализ результатов</a:t>
            </a:r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539750" y="1089025"/>
            <a:ext cx="8061325" cy="543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457200" y="914400"/>
            <a:ext cx="80454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Хранение результатов тестирования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На CI в артефактах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На отдельном сервере</a:t>
            </a:r>
            <a:endParaRPr/>
          </a:p>
          <a:p>
            <a:pPr indent="-214312" lvl="2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В реляционной СУБД</a:t>
            </a:r>
            <a:endParaRPr/>
          </a:p>
          <a:p>
            <a:pPr indent="-214312" lvl="2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В виде файлов</a:t>
            </a:r>
            <a:endParaRPr/>
          </a:p>
          <a:p>
            <a:pPr indent="-214312" lvl="2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В NoSQL БД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Анализ результатов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Ручной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Автоматизированный</a:t>
            </a:r>
            <a:endParaRPr/>
          </a:p>
          <a:p>
            <a:pPr indent="-214312" lvl="2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По запросу</a:t>
            </a:r>
            <a:endParaRPr/>
          </a:p>
          <a:p>
            <a:pPr indent="-214312" lvl="2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По расписанию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539750" y="233362"/>
            <a:ext cx="6613525" cy="293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Roboto"/>
              <a:buNone/>
            </a:pPr>
            <a:r>
              <a:rPr b="1" i="0" lang="en-US" sz="22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Стили написания тестов</a:t>
            </a:r>
            <a:endParaRPr/>
          </a:p>
        </p:txBody>
      </p:sp>
      <p:sp>
        <p:nvSpPr>
          <p:cNvPr id="169" name="Google Shape;169;p29"/>
          <p:cNvSpPr txBox="1"/>
          <p:nvPr/>
        </p:nvSpPr>
        <p:spPr>
          <a:xfrm>
            <a:off x="182562" y="1096962"/>
            <a:ext cx="8685212" cy="5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Чистый код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ключевых словах (Keyword Driven Testing)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естественном языке (Behavior Driven Testing) 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/>
        </p:nvSpPr>
        <p:spPr>
          <a:xfrm>
            <a:off x="539750" y="233362"/>
            <a:ext cx="6613525" cy="293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Roboto"/>
              <a:buNone/>
            </a:pPr>
            <a:r>
              <a:rPr b="1" i="0" lang="en-US" sz="22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Тестовые данные</a:t>
            </a:r>
            <a:endParaRPr/>
          </a:p>
        </p:txBody>
      </p:sp>
      <p:sp>
        <p:nvSpPr>
          <p:cNvPr id="175" name="Google Shape;175;p30"/>
          <p:cNvSpPr txBox="1"/>
          <p:nvPr/>
        </p:nvSpPr>
        <p:spPr>
          <a:xfrm>
            <a:off x="182562" y="1096962"/>
            <a:ext cx="8685212" cy="5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Уникальны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Разные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Протоколируемы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1" lvl="0" marL="215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/>
        </p:nvSpPr>
        <p:spPr>
          <a:xfrm>
            <a:off x="539750" y="233362"/>
            <a:ext cx="6613525" cy="293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Roboto"/>
              <a:buNone/>
            </a:pPr>
            <a:r>
              <a:rPr b="1" i="0" lang="en-US" sz="22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Дизайн тестовых данных</a:t>
            </a:r>
            <a:endParaRPr/>
          </a:p>
        </p:txBody>
      </p:sp>
      <p:sp>
        <p:nvSpPr>
          <p:cNvPr id="181" name="Google Shape;181;p31"/>
          <p:cNvSpPr txBox="1"/>
          <p:nvPr/>
        </p:nvSpPr>
        <p:spPr>
          <a:xfrm>
            <a:off x="182562" y="1096962"/>
            <a:ext cx="8685212" cy="5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Фиксированный набор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Динамический выбор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Случайный выбор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Комбинированный (динамический выбор и случайный)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/>
        </p:nvSpPr>
        <p:spPr>
          <a:xfrm>
            <a:off x="539750" y="233362"/>
            <a:ext cx="6613525" cy="293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Roboto"/>
              <a:buNone/>
            </a:pPr>
            <a:r>
              <a:rPr b="1" i="0" lang="en-US" sz="22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Требования к тестам</a:t>
            </a:r>
            <a:endParaRPr/>
          </a:p>
        </p:txBody>
      </p:sp>
      <p:sp>
        <p:nvSpPr>
          <p:cNvPr id="187" name="Google Shape;187;p32"/>
          <p:cNvSpPr txBox="1"/>
          <p:nvPr/>
        </p:nvSpPr>
        <p:spPr>
          <a:xfrm>
            <a:off x="182562" y="1096962"/>
            <a:ext cx="8685212" cy="5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Тесты должны быть изолированы друг от друга, т.е. один тест – один сценарий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Инициализация и завершение теста должны быть отделены от тестов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Тестовые данные должны быть отдельно от сценариев, но это не точно (есть исключения)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Настройка тестового окружения не должна быть частью теста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Тесты должно быть сопровождаемы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/>
        </p:nvSpPr>
        <p:spPr>
          <a:xfrm>
            <a:off x="539750" y="233362"/>
            <a:ext cx="6613525" cy="293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Roboto"/>
              <a:buNone/>
            </a:pPr>
            <a:r>
              <a:rPr b="1" i="0" lang="en-US" sz="22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Сопровождаемость тестов</a:t>
            </a:r>
            <a:endParaRPr/>
          </a:p>
        </p:txBody>
      </p:sp>
      <p:sp>
        <p:nvSpPr>
          <p:cNvPr id="193" name="Google Shape;193;p33"/>
          <p:cNvSpPr txBox="1"/>
          <p:nvPr/>
        </p:nvSpPr>
        <p:spPr>
          <a:xfrm>
            <a:off x="182562" y="1096962"/>
            <a:ext cx="8685212" cy="5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Легко понять, что тест проверяет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Легко изменить поведение теста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Легко расширить проверки 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Результат работы теста легко проверить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Тест можно многократно использовать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/>
        </p:nvSpPr>
        <p:spPr>
          <a:xfrm>
            <a:off x="539750" y="233362"/>
            <a:ext cx="6613525" cy="293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Roboto"/>
              <a:buNone/>
            </a:pPr>
            <a:r>
              <a:rPr b="1" i="0" lang="en-US" sz="22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Что тестировать? </a:t>
            </a:r>
            <a:endParaRPr/>
          </a:p>
        </p:txBody>
      </p:sp>
      <p:sp>
        <p:nvSpPr>
          <p:cNvPr id="45" name="Google Shape;45;p8"/>
          <p:cNvSpPr txBox="1"/>
          <p:nvPr/>
        </p:nvSpPr>
        <p:spPr>
          <a:xfrm>
            <a:off x="182562" y="1096962"/>
            <a:ext cx="8685212" cy="5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272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Требования к ПО: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Функциональность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Производительность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Надёжность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Удобство использования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Переносимость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Сопровождаемость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/>
        </p:nvSpPr>
        <p:spPr>
          <a:xfrm>
            <a:off x="539750" y="233362"/>
            <a:ext cx="6613525" cy="293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Roboto"/>
              <a:buNone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Как, когда и как часто тестировать?</a:t>
            </a:r>
            <a:endParaRPr/>
          </a:p>
        </p:txBody>
      </p:sp>
      <p:sp>
        <p:nvSpPr>
          <p:cNvPr id="51" name="Google Shape;51;p9"/>
          <p:cNvSpPr txBox="1"/>
          <p:nvPr/>
        </p:nvSpPr>
        <p:spPr>
          <a:xfrm>
            <a:off x="539750" y="1089025"/>
            <a:ext cx="8061325" cy="543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3925" y="2228850"/>
            <a:ext cx="4437062" cy="2341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/>
        </p:nvSpPr>
        <p:spPr>
          <a:xfrm>
            <a:off x="539750" y="233362"/>
            <a:ext cx="6613525" cy="293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Roboto"/>
              <a:buNone/>
            </a:pPr>
            <a:r>
              <a:rPr b="1" i="0" lang="en-US" sz="22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Где тестировать?</a:t>
            </a:r>
            <a:endParaRPr/>
          </a:p>
        </p:txBody>
      </p:sp>
      <p:sp>
        <p:nvSpPr>
          <p:cNvPr id="58" name="Google Shape;58;p10"/>
          <p:cNvSpPr txBox="1"/>
          <p:nvPr/>
        </p:nvSpPr>
        <p:spPr>
          <a:xfrm>
            <a:off x="182562" y="1096962"/>
            <a:ext cx="8685212" cy="5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4311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тестируемой системе, которая развернута: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физическом сервере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контейнере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виртуальной машине</a:t>
            </a:r>
            <a:endParaRPr/>
          </a:p>
          <a:p>
            <a:pPr indent="-214311" lvl="0" marL="215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 на тестируемой системе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контейнерах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виртуальных машинах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физических серверах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/>
        </p:nvSpPr>
        <p:spPr>
          <a:xfrm>
            <a:off x="539750" y="233362"/>
            <a:ext cx="6613525" cy="293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Roboto"/>
              <a:buNone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Как оценить результаты тестирования?</a:t>
            </a:r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539750" y="1089025"/>
            <a:ext cx="8061325" cy="543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1"/>
          <p:cNvSpPr txBox="1"/>
          <p:nvPr/>
        </p:nvSpPr>
        <p:spPr>
          <a:xfrm>
            <a:off x="539750" y="1089025"/>
            <a:ext cx="8061325" cy="543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272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Отчеты</a:t>
            </a:r>
            <a:endParaRPr/>
          </a:p>
          <a:p>
            <a:pPr indent="-212725" lvl="0" marL="215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Статистика</a:t>
            </a:r>
            <a:endParaRPr/>
          </a:p>
          <a:p>
            <a:pPr indent="-212725" lvl="0" marL="215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Метрики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/>
        </p:nvSpPr>
        <p:spPr>
          <a:xfrm>
            <a:off x="539750" y="233362"/>
            <a:ext cx="6613525" cy="293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Roboto"/>
              <a:buNone/>
            </a:pPr>
            <a:r>
              <a:rPr b="1" i="0" lang="en-US" sz="22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Задачи автоматизированного тестирования</a:t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182562" y="1096962"/>
            <a:ext cx="8685212" cy="5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272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AutoNum type="arabicParenR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Подготовка тестового окружения (не всегда является частью автоматизированного тестирования или задачей автотестера)</a:t>
            </a:r>
            <a:endParaRPr/>
          </a:p>
          <a:p>
            <a:pPr indent="-212725" lvl="0" marL="215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AutoNum type="arabicParenR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Генерация тестовых данных (не всегда есть и нужна)</a:t>
            </a:r>
            <a:endParaRPr/>
          </a:p>
          <a:p>
            <a:pPr indent="-212725" lvl="0" marL="215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AutoNum type="arabicParenR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Запуск тестов</a:t>
            </a:r>
            <a:endParaRPr/>
          </a:p>
          <a:p>
            <a:pPr indent="-212725" lvl="0" marL="215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AutoNum type="arabicParenR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Формирование отчета</a:t>
            </a:r>
            <a:endParaRPr/>
          </a:p>
          <a:p>
            <a:pPr indent="-212725" lvl="0" marL="215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AutoNum type="arabicParenR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Очистка окружения после тестирования (не всегда нужна и не всегда задача автотестера)</a:t>
            </a:r>
            <a:endParaRPr/>
          </a:p>
          <a:p>
            <a:pPr indent="-212725" lvl="0" marL="215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AutoNum type="arabicParenR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Анализ результатов запуска тестов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/>
        </p:nvSpPr>
        <p:spPr>
          <a:xfrm>
            <a:off x="539750" y="233362"/>
            <a:ext cx="6613525" cy="293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Roboto"/>
              <a:buNone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Технологический стек автотестирования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539750" y="1089025"/>
            <a:ext cx="8061325" cy="543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272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Вспомогательные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Система контроля версий и хранений исходного кода (VCS)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Среда разработки (IDE)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Система управления тестами (Test Management System)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Инструменты хранения и анализа отчетов</a:t>
            </a:r>
            <a:endParaRPr/>
          </a:p>
          <a:p>
            <a:pPr indent="-212725" lvl="0" marL="215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Основные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Сервер непрерывной интеграции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Сборщик (опционально)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Тестовый фреймворк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Тесты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Драйверы для тестов (опционально)</a:t>
            </a:r>
            <a:endParaRPr/>
          </a:p>
          <a:p>
            <a:pPr indent="-214311" lvl="1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Тестируемая система</a:t>
            </a:r>
            <a:endParaRPr/>
          </a:p>
          <a:p>
            <a:pPr indent="-212725" lvl="0" marL="215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/>
        </p:nvSpPr>
        <p:spPr>
          <a:xfrm>
            <a:off x="539750" y="233362"/>
            <a:ext cx="6613525" cy="293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Roboto"/>
              <a:buNone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Хранилище исходного кода (Version Control System)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539750" y="1089025"/>
            <a:ext cx="8061325" cy="543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272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Хранение кода</a:t>
            </a:r>
            <a:endParaRPr/>
          </a:p>
          <a:p>
            <a:pPr indent="-212725" lvl="0" marL="215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Версионирование кода</a:t>
            </a:r>
            <a:endParaRPr/>
          </a:p>
          <a:p>
            <a:pPr indent="-212725" lvl="0" marL="215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Обновление кода</a:t>
            </a:r>
            <a:endParaRPr/>
          </a:p>
          <a:p>
            <a:pPr indent="-212725" lvl="0" marL="215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Фиксация изменений кода</a:t>
            </a:r>
            <a:endParaRPr/>
          </a:p>
          <a:p>
            <a:pPr indent="-212725" lvl="0" marL="215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en-US" sz="2000" u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Совместная работа с кодом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