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5be8379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5be8379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be8379d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be8379d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be8379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5be8379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5be8379d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5be8379d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be8379d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be8379d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be8379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5be8379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5be8379d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5be8379d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5be8379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5be8379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5be8379d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5be8379d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5be8379d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5be8379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5be8379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5be8379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5be8379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5be8379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5be8379d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5be8379d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5be8379d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5be8379d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5be8379d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5be8379d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5be8379d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5be8379d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5be8379d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5be8379d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5be8379d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5be8379d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5be8379d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5be8379d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5be8379d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5be8379d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5be8379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5be8379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be8379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5be8379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be8379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5be8379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5be8379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5be8379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5be8379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5be8379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be8379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5be8379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be8379d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5be8379d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mi.org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Управление проектами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587250" y="31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Менеджер проектов: роли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278300" y="888975"/>
            <a:ext cx="89433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41413"/>
              </a:buClr>
              <a:buSzPts val="1500"/>
              <a:buChar char="●"/>
            </a:pPr>
            <a:r>
              <a:rPr i="1" lang="en-GB" sz="1500">
                <a:solidFill>
                  <a:srgbClr val="141413"/>
                </a:solidFill>
              </a:rPr>
              <a:t>Разработчик планов:</a:t>
            </a:r>
            <a:r>
              <a:rPr lang="en-GB" sz="1500">
                <a:solidFill>
                  <a:srgbClr val="141413"/>
                </a:solidFill>
              </a:rPr>
              <a:t> заботится о том, чтобы проект был четко определен, в него вовлечены все стейкхолдеры, отдельные работы увязаны между собой, процессы исполнения этих работ налажены, а необходимые ресурсы доступны.</a:t>
            </a:r>
            <a:endParaRPr sz="1500">
              <a:solidFill>
                <a:srgbClr val="1414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41413"/>
              </a:buClr>
              <a:buSzPts val="1500"/>
              <a:buChar char="●"/>
            </a:pPr>
            <a:r>
              <a:rPr i="1" lang="en-GB" sz="1500">
                <a:solidFill>
                  <a:srgbClr val="141413"/>
                </a:solidFill>
              </a:rPr>
              <a:t>Организатор</a:t>
            </a:r>
            <a:r>
              <a:rPr lang="en-GB" sz="1500">
                <a:solidFill>
                  <a:srgbClr val="141413"/>
                </a:solidFill>
              </a:rPr>
              <a:t>: используя методики декомпозиции работ, их оценки и планирования, определяет необходимый объем работ по проекту, их последовательность, время выполнения каждой операции, сотрудников, которые их выполняют, и необходимые затраты.</a:t>
            </a:r>
            <a:endParaRPr sz="1500">
              <a:solidFill>
                <a:srgbClr val="1414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41413"/>
              </a:buClr>
              <a:buSzPts val="1500"/>
              <a:buChar char="●"/>
            </a:pPr>
            <a:r>
              <a:rPr i="1" lang="en-GB" sz="1500">
                <a:solidFill>
                  <a:srgbClr val="141413"/>
                </a:solidFill>
              </a:rPr>
              <a:t>Связующее звено</a:t>
            </a:r>
            <a:r>
              <a:rPr lang="en-GB" sz="1500">
                <a:solidFill>
                  <a:srgbClr val="141413"/>
                </a:solidFill>
              </a:rPr>
              <a:t>: в роли центра обмена информацией во всех устных и письменных коммуникациях на проекте.</a:t>
            </a:r>
            <a:endParaRPr sz="1500">
              <a:solidFill>
                <a:srgbClr val="1414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41413"/>
              </a:buClr>
              <a:buSzPts val="1500"/>
              <a:buChar char="●"/>
            </a:pPr>
            <a:r>
              <a:rPr i="1" lang="en-GB" sz="1500">
                <a:solidFill>
                  <a:srgbClr val="141413"/>
                </a:solidFill>
              </a:rPr>
              <a:t>«Интендант»</a:t>
            </a:r>
            <a:r>
              <a:rPr lang="en-GB" sz="1500">
                <a:solidFill>
                  <a:srgbClr val="141413"/>
                </a:solidFill>
              </a:rPr>
              <a:t>: обеспечивает доступность для команды проекта необходимых ресурсов, материалов и оборудования.</a:t>
            </a:r>
            <a:endParaRPr sz="1500">
              <a:solidFill>
                <a:srgbClr val="1414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41413"/>
              </a:buClr>
              <a:buSzPts val="1500"/>
              <a:buChar char="●"/>
            </a:pPr>
            <a:r>
              <a:rPr i="1" lang="en-GB" sz="1500">
                <a:solidFill>
                  <a:srgbClr val="141413"/>
                </a:solidFill>
              </a:rPr>
              <a:t>Фасилитатор</a:t>
            </a:r>
            <a:r>
              <a:rPr lang="en-GB" sz="1500">
                <a:solidFill>
                  <a:srgbClr val="141413"/>
                </a:solidFill>
              </a:rPr>
              <a:t>: стремится к созданию атмосферы взаимопонимания между всеми стейкхолдерами и членами команды проекта и организует их совместную работу для достижения целей проекта.</a:t>
            </a:r>
            <a:endParaRPr sz="1500">
              <a:solidFill>
                <a:srgbClr val="14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Менеджер проектов: роли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618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«Увещеватель»</a:t>
            </a:r>
            <a:r>
              <a:rPr lang="en-GB" sz="4478"/>
              <a:t>: добивается согласия стейкхолдеров по определению рамок проекта, по критериям его успеха и подходам к его реализации. Он управляет ожиданиями стейкхолдеров, обеспечивает достижение компромиссов по противоречащим друг другу требованиям относительно времени, ресурсов и качества.</a:t>
            </a:r>
            <a:endParaRPr sz="4478"/>
          </a:p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«Решатель»</a:t>
            </a:r>
            <a:r>
              <a:rPr lang="en-GB" sz="4478"/>
              <a:t> проблем: анализирует имеющуюся информацию о ранее использованных способах решения проблем, применяет свои технические знания для преодоления непредвиденных препятствий и исправления ошибок.</a:t>
            </a:r>
            <a:endParaRPr sz="4478"/>
          </a:p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«Защитник»</a:t>
            </a:r>
            <a:r>
              <a:rPr lang="en-GB" sz="4478"/>
              <a:t>: старается максимально оградить команду проекта от влияния факторов «политического» характера и всевозможного «шума», чтобы сохранить ее сосредоточенность (собственно на работе) и продуктивность.</a:t>
            </a:r>
            <a:endParaRPr sz="4478"/>
          </a:p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Коуч</a:t>
            </a:r>
            <a:r>
              <a:rPr lang="en-GB" sz="4478"/>
              <a:t>: определяет и доносит до каждого члена команды его роль и ее важность для успеха проекта. Он находит способы мотивировать всех членов команды, ищет возможности по улучшению их навыков и предоставляет конструктивную и актуальную обратную связь по результатам работы каждого, кто в эту работу вовлечен.</a:t>
            </a:r>
            <a:endParaRPr sz="4478"/>
          </a:p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Контролер</a:t>
            </a:r>
            <a:r>
              <a:rPr lang="en-GB" sz="4478"/>
              <a:t>: постоянно следит за тем, что все обязательства были исполнены, проблемы решены, а поручения выполнены.</a:t>
            </a:r>
            <a:endParaRPr sz="4478"/>
          </a:p>
          <a:p>
            <a:pPr indent="-3210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4478"/>
              <a:t>Библиотекарь</a:t>
            </a:r>
            <a:r>
              <a:rPr lang="en-GB" sz="4478"/>
              <a:t>. Менеджер управляет всеми информационными потоками и документацией, связанными с проектом.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Ключевые навыки проектных менеджеров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категорий: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Основы проектного управления.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Навыки общего бизнес-администрирования.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Технические знания.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Навыки общения.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Навыки лидерства.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</a:t>
            </a:r>
            <a:r>
              <a:rPr lang="en-GB"/>
              <a:t>реугольник талантов PMI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Технические компетенции проектного менеджера: знания, навыки и действия, специфичные для проектов в конкретных отраслях и областях деятельности, проектных программах и портфелях проектов. Технические аспекты выполнения конкретных ролей.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Лидерские компетенции: знания, навыки и личностные качества, необходимые для руководства и мотивации команды с целью способствования достижению организацией своих целей.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Стратегические компетенции и компетенции в бизнес-администрировании: знания об отрасли и конкретной организации, опыт работы в них, которые повысят производительность и улучшат показатели деятельности данной организации.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15 типичных ошибок менеджеров проектов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1. Недостаточное понимание того, как проект увязан с целями организации.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Неадекватное управление ожиданиями стейкхолдеров в процессе работы над проектом.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3. Недостаточное внимание к получению согласия ключевых стейкхолдеров относительно целей проекта и критериев его успешного завершения.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4. Отсутствие реалистичного плана-графика, в который должны быть включены все отдельные работы и промежуточные цели, их последовательность и взаимозависимость, точки промежуточных оценок и требуемые ресурсы.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5. Отсутствие необходимых согласований плана-графика.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Нечеткое определение того, кто из членов команды за что отвечает; проблемы в донесении до них недвусмысленной информации об этом.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2581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7. Отсутствие процедур контроля изменений для управления рамками проекта.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8. Отсутствие постоянного общения с ключевыми стейкхолдерами.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9. Невыполнение плана проекта.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10. Отсутствие должного внимания к главным рискам и их отслеживания с первых дней работы над проектом.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11. Отсутствие проактивного выявления рисков; отсутствие планов действий (реагирования) в чрезвычайных ситуациях, когда риск наступления нежелательных событий становится высоким.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12. Необеспечение получения нужных ресурсов в нужное время, в том числе сотрудников, обладающих нужными навыками.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13. Отсутствие должной активности в решении возникающих проблем.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14. Неадекватное формулирование требований и управление ими.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15. Плохое управление проектной командой.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1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Общие причины проблем в проектах</a:t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75" y="691150"/>
            <a:ext cx="5817974" cy="45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00" y="206825"/>
            <a:ext cx="76714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00" y="0"/>
            <a:ext cx="5055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25" y="1103388"/>
            <a:ext cx="7254750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293000"/>
            <a:ext cx="8520600" cy="4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Планирование, организация, конкретная реализация, а также действия по руководству и контролю над проектом ради достижения целей организации;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Процесс разработки проекта, его планирования, воплощения плана в жизнь, отслеживания выполнения плана, преодоления препятствий, управления рисками и осуществления корректирующих действий;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Процесс управления противоречащими друг другу требованиями и компромиссом между желаемыми результатами проекта (его рамками, результативностью, качеством) и естественными ограничениями проекта (временем и издержками);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Процесс руководства командой, состоящей из никогда до этого вместе не работавших людей, для достижения чего-то, что никогда не достигалось раньше, в течение заданного промежутка времени и с ограниченными денежными ресурсами.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924" y="37087"/>
            <a:ext cx="6114164" cy="50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13" y="286625"/>
            <a:ext cx="8409775" cy="4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Основные инструменты проектного менеджера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25" y="1017724"/>
            <a:ext cx="7913925" cy="3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0" y="152400"/>
            <a:ext cx="83082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4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7137"/>
            <a:ext cx="8839198" cy="12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83" y="0"/>
            <a:ext cx="726082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3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50" y="152400"/>
            <a:ext cx="76734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95025"/>
            <a:ext cx="85206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Зачем мы это делаем? (Предназначение.)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Достижению каких целей организации способствует этот проект? (Цели и задачи.)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Как этот проект соотносится с другими текущими проектами? (Рамки, контекст проекта, факторы зависимости проекта.)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Какую выгоду должен принести проект? (Ожидаемые результаты, бизнес-кейс, его ценность, критерии успешности.)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Что мы собираемся делать? (Рамки проекта, его содержание.)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6. На кого повлияет проект и кого необходимо привлечь к его исполнению? (Стейкхолдеры.)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7. Как мы поймем, что проект завершен и что он завершен успешно/неудачно? (Критерии успешности.)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95025"/>
            <a:ext cx="85206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PMI, всемирно известная организация по разработке стандартов управления проектами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www.pmi.org</a:t>
            </a:r>
            <a:r>
              <a:rPr lang="en-GB"/>
              <a:t>), определяет проектное управление как набор из пяти групп процессов и десяти областей знаний: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3429" l="6580" r="10016" t="7965"/>
          <a:stretch/>
        </p:blipFill>
        <p:spPr>
          <a:xfrm>
            <a:off x="2283225" y="1213375"/>
            <a:ext cx="4650876" cy="37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14" y="0"/>
            <a:ext cx="6038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областей знаний PMBoK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50" y="702025"/>
            <a:ext cx="4642175" cy="43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00" y="643575"/>
            <a:ext cx="4252525" cy="17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800" y="2108425"/>
            <a:ext cx="4252526" cy="29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Отношения между группами процессов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7140" l="1671" r="0" t="0"/>
          <a:stretch/>
        </p:blipFill>
        <p:spPr>
          <a:xfrm>
            <a:off x="853950" y="1246200"/>
            <a:ext cx="5754975" cy="2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Стратегические аспекты ценности проектного управления</a:t>
            </a:r>
            <a:endParaRPr sz="242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Позволяет быстро реагировать на меняющиеся рыночные условия и новые стратегические возможности.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Максимизирует инновационные и креативные возможности организации, создавая среду с открытыми коммуникациями.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Позволяет достигать большего с меньшими затратами.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Способствует лучшему применению знаний, компетенций и опыта работы, накопленных внутри и вне организации.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Предоставляет ключевую и легко воспринимаемую информацию о метриках проекта, способствуя лучшему управлению процессом принятия решений.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Повышает скорость и степень принятия стейкхолдерами каких-либо стратегических изменений.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Снижает финансовые потери, не допуская неэффективные инвестиции в начале жизненного цикла проекта.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674000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Стейкхолдерами</a:t>
            </a:r>
            <a:r>
              <a:rPr lang="en-GB"/>
              <a:t> называют людей и компании, которые активно вовлечены в проект или на чьи интересы может повлиять его завершение или процесс его выполнения.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Конкурирующие требования проекта обычно называются </a:t>
            </a:r>
            <a:r>
              <a:rPr i="1" lang="en-GB"/>
              <a:t>тройственной ограниченностью в проектном управлении (треугольник управления проектами)</a:t>
            </a:r>
            <a:r>
              <a:rPr lang="en-GB"/>
              <a:t>. Время и затраты (ресурсы) являются двумя сторонами треугольника. В зависимости от того, под каким углом зрения вы рассматриваете проект, третьей стороной выступают рамки проекта (его содержание), эффективность или качество. В любом случае она характеризует результаты проекта. Различные современные варианты этой модели включают в нее также необ ходимость удовлетворения клиентских ожиданий.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Тенденции в проектном управлении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Угрозы в области кибербезопасности.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Мобильные приложения и приложения интернета вещей.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Социальные сети.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Инструменты для совместной работы виртуальных команд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Гибкие методологии разработки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Защита личной информации согласно законам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Лидерство как обслуживание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“Агент изменений”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Управление взаимодействием с поставщиками.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