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55" d="100"/>
          <a:sy n="155" d="100"/>
        </p:scale>
        <p:origin x="-3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4869C-8EFE-2C4C-A40B-B21B5F7D75BC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69E03-B6A3-654F-9C47-C062ED4E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69E03-B6A3-654F-9C47-C062ED4E8D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4D2F-E055-3446-9A61-1F91CBBD2A9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9F19-89CF-7544-B791-3434DD85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10943"/>
          <a:stretch/>
        </p:blipFill>
        <p:spPr>
          <a:xfrm>
            <a:off x="210194" y="304800"/>
            <a:ext cx="3302000" cy="331161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68989" y="1440076"/>
            <a:ext cx="388248" cy="288325"/>
            <a:chOff x="2895065" y="1301578"/>
            <a:chExt cx="388248" cy="288325"/>
          </a:xfrm>
        </p:grpSpPr>
        <p:sp>
          <p:nvSpPr>
            <p:cNvPr id="6" name="Rectangle 5"/>
            <p:cNvSpPr/>
            <p:nvPr/>
          </p:nvSpPr>
          <p:spPr>
            <a:xfrm>
              <a:off x="2940908" y="1301578"/>
              <a:ext cx="296562" cy="2883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95065" y="1301578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i,j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2100649" y="831508"/>
            <a:ext cx="1449150" cy="3735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21337" y="1578575"/>
            <a:ext cx="1435145" cy="3730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09335" y="831508"/>
            <a:ext cx="1494296" cy="3943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69940" y="1578575"/>
            <a:ext cx="1411545" cy="3979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556483" y="807050"/>
            <a:ext cx="766378" cy="771525"/>
            <a:chOff x="4011827" y="1330410"/>
            <a:chExt cx="766378" cy="7715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43" t="15152" r="5048" b="66799"/>
            <a:stretch/>
          </p:blipFill>
          <p:spPr>
            <a:xfrm>
              <a:off x="4011827" y="1330410"/>
              <a:ext cx="766378" cy="7715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92654" y="1589903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i,j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0259" y="1584239"/>
              <a:ext cx="296562" cy="2883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67257" y="1192812"/>
            <a:ext cx="802684" cy="7837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03289" y="1848365"/>
            <a:ext cx="3771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getting infected at (</a:t>
            </a:r>
            <a:r>
              <a:rPr lang="en-US" dirty="0" err="1" smtClean="0"/>
              <a:t>i,j</a:t>
            </a:r>
            <a:r>
              <a:rPr lang="en-US" dirty="0" smtClean="0"/>
              <a:t>) is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i,j</a:t>
            </a:r>
            <a:r>
              <a:rPr lang="en-US" dirty="0" smtClean="0"/>
              <a:t>) = (1 – (1-p)</a:t>
            </a:r>
            <a:r>
              <a:rPr lang="en-US" baseline="30000" dirty="0" smtClean="0"/>
              <a:t>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 = sum infected surrounding</a:t>
            </a:r>
          </a:p>
          <a:p>
            <a:r>
              <a:rPr lang="en-US" dirty="0"/>
              <a:t>p</a:t>
            </a:r>
            <a:r>
              <a:rPr lang="en-US" dirty="0" smtClean="0"/>
              <a:t> = probability of infection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91696" y="831508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835624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9336" y="1074525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7575" y="1321661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01761" y="1321661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57136" y="835625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65372" y="1074525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48899" y="1321661"/>
            <a:ext cx="1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26446" y="883079"/>
            <a:ext cx="1515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Ex.</a:t>
            </a:r>
          </a:p>
          <a:p>
            <a:r>
              <a:rPr lang="en-US" sz="1050" dirty="0" smtClean="0"/>
              <a:t>Where 1 is infected</a:t>
            </a:r>
          </a:p>
          <a:p>
            <a:r>
              <a:rPr lang="en-US" sz="1050" dirty="0" smtClean="0"/>
              <a:t>Here R = 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19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r="49686" b="55327"/>
          <a:stretch/>
        </p:blipFill>
        <p:spPr>
          <a:xfrm>
            <a:off x="325525" y="1359241"/>
            <a:ext cx="2186937" cy="1861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704" y="837654"/>
            <a:ext cx="219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infection from previous step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73537" y="971115"/>
            <a:ext cx="219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Uniform random grid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81178" y="1631091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90100" y="163520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211374" y="164344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540888" y="164344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1853928" y="165168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16" name="TextBox 15"/>
          <p:cNvSpPr txBox="1"/>
          <p:nvPr/>
        </p:nvSpPr>
        <p:spPr>
          <a:xfrm flipH="1">
            <a:off x="585294" y="196472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898337" y="196472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18" name="TextBox 17"/>
          <p:cNvSpPr txBox="1"/>
          <p:nvPr/>
        </p:nvSpPr>
        <p:spPr>
          <a:xfrm flipH="1">
            <a:off x="1211375" y="195648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1540888" y="195648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2183438" y="164344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5904" y="3220994"/>
            <a:ext cx="141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*smaller grid for example</a:t>
            </a:r>
            <a:endParaRPr lang="en-US" sz="7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1858047" y="196060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 flipH="1">
            <a:off x="2171086" y="196060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24" name="TextBox 23"/>
          <p:cNvSpPr txBox="1"/>
          <p:nvPr/>
        </p:nvSpPr>
        <p:spPr>
          <a:xfrm flipH="1">
            <a:off x="581178" y="228600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 flipH="1">
            <a:off x="890100" y="228600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26" name="TextBox 25"/>
          <p:cNvSpPr txBox="1"/>
          <p:nvPr/>
        </p:nvSpPr>
        <p:spPr>
          <a:xfrm flipH="1">
            <a:off x="1211373" y="2288143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1536891" y="227776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849806" y="2277764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2171079" y="2277764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581178" y="2609423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890100" y="260118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flipH="1">
            <a:off x="1219431" y="259071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1536891" y="2604762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1841073" y="2603160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0.6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2145255" y="258828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572757" y="2924602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890100" y="2919940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 flipH="1">
            <a:off x="1207443" y="292487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1538250" y="2927383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 flipH="1">
            <a:off x="1858047" y="2917982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2160086" y="2924602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r="49686" b="55327"/>
          <a:stretch/>
        </p:blipFill>
        <p:spPr>
          <a:xfrm>
            <a:off x="2759798" y="1379833"/>
            <a:ext cx="2186937" cy="1861753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 flipH="1">
            <a:off x="3015451" y="1651683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 flipH="1">
            <a:off x="3324373" y="1655799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0.3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 flipH="1">
            <a:off x="3645647" y="166403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107" name="TextBox 106"/>
          <p:cNvSpPr txBox="1"/>
          <p:nvPr/>
        </p:nvSpPr>
        <p:spPr>
          <a:xfrm flipH="1">
            <a:off x="3975161" y="166403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 flipH="1">
            <a:off x="4288201" y="1672279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 flipH="1">
            <a:off x="3019567" y="198531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0.4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 flipH="1">
            <a:off x="3332610" y="198531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 flipH="1">
            <a:off x="3645648" y="1977080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 flipH="1">
            <a:off x="3975161" y="1977080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 flipH="1">
            <a:off x="4617711" y="166403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 flipH="1">
            <a:off x="4292320" y="198119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 flipH="1">
            <a:off x="4605359" y="198119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3015451" y="230659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0.6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 flipH="1">
            <a:off x="3324373" y="230659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0.4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 flipH="1">
            <a:off x="3645646" y="230873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 flipH="1">
            <a:off x="3971164" y="229835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 flipH="1">
            <a:off x="4284079" y="229835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 flipH="1">
            <a:off x="4605352" y="2298356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0.8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 flipH="1">
            <a:off x="3015451" y="263001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0.9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 flipH="1">
            <a:off x="3324373" y="262177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0.7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 flipH="1">
            <a:off x="3653704" y="2611307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0.7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 flipH="1">
            <a:off x="3971164" y="2625354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0.6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 flipH="1">
            <a:off x="4275346" y="2623752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0.6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 flipH="1">
            <a:off x="4594359" y="261551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 flipH="1">
            <a:off x="3007030" y="2945194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129" name="TextBox 128"/>
          <p:cNvSpPr txBox="1"/>
          <p:nvPr/>
        </p:nvSpPr>
        <p:spPr>
          <a:xfrm flipH="1">
            <a:off x="3324373" y="2940532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0.1</a:t>
            </a:r>
            <a:endParaRPr lang="en-US" sz="1000"/>
          </a:p>
        </p:txBody>
      </p:sp>
      <p:sp>
        <p:nvSpPr>
          <p:cNvPr id="130" name="TextBox 129"/>
          <p:cNvSpPr txBox="1"/>
          <p:nvPr/>
        </p:nvSpPr>
        <p:spPr>
          <a:xfrm flipH="1">
            <a:off x="3641716" y="2945468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 flipH="1">
            <a:off x="3972523" y="2947975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0.4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flipH="1">
            <a:off x="4292320" y="2938574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 flipH="1">
            <a:off x="4594359" y="2945194"/>
            <a:ext cx="39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r="49686" b="55327"/>
          <a:stretch/>
        </p:blipFill>
        <p:spPr>
          <a:xfrm>
            <a:off x="5466013" y="1379833"/>
            <a:ext cx="2186937" cy="1861753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5593783" y="714542"/>
            <a:ext cx="219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Positions where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600" dirty="0" err="1" smtClean="0"/>
              <a:t>prob</a:t>
            </a:r>
            <a:r>
              <a:rPr lang="en-US" sz="1600" dirty="0" smtClean="0"/>
              <a:t> infect &gt; random get infected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7045895" y="2252256"/>
            <a:ext cx="19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599684" y="2087836"/>
            <a:ext cx="24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168" name="TextBox 167"/>
          <p:cNvSpPr txBox="1"/>
          <p:nvPr/>
        </p:nvSpPr>
        <p:spPr>
          <a:xfrm flipH="1">
            <a:off x="6415699" y="2256373"/>
            <a:ext cx="19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 flipH="1">
            <a:off x="6407463" y="2569416"/>
            <a:ext cx="19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70" name="TextBox 169"/>
          <p:cNvSpPr txBox="1"/>
          <p:nvPr/>
        </p:nvSpPr>
        <p:spPr>
          <a:xfrm flipH="1">
            <a:off x="6724621" y="1922740"/>
            <a:ext cx="19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71" name="Right Arrow 170"/>
          <p:cNvSpPr/>
          <p:nvPr/>
        </p:nvSpPr>
        <p:spPr>
          <a:xfrm>
            <a:off x="5132381" y="2177543"/>
            <a:ext cx="440937" cy="321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" y="515249"/>
            <a:ext cx="4473161" cy="3451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602" y="321275"/>
            <a:ext cx="1995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Moore neighborhood kernel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67602" y="1508684"/>
            <a:ext cx="214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Neumann neighborhood kernel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80875" y="2696093"/>
            <a:ext cx="2235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W</a:t>
            </a:r>
            <a:r>
              <a:rPr lang="en-US" sz="1200" dirty="0" smtClean="0"/>
              <a:t>eighted neighborhood kernel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5320" r="71671" b="66966"/>
          <a:stretch/>
        </p:blipFill>
        <p:spPr>
          <a:xfrm>
            <a:off x="5287931" y="659028"/>
            <a:ext cx="830187" cy="837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5320" r="71671" b="66966"/>
          <a:stretch/>
        </p:blipFill>
        <p:spPr>
          <a:xfrm>
            <a:off x="5313534" y="1822335"/>
            <a:ext cx="830187" cy="837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" t="15321" r="57133" b="55359"/>
          <a:stretch/>
        </p:blipFill>
        <p:spPr>
          <a:xfrm>
            <a:off x="5048216" y="3009745"/>
            <a:ext cx="1360824" cy="1385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709" y="922637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8914" y="653876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7202" y="663144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9976" y="918516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203" y="926753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3588" y="654905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9978" y="1198606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3587" y="1190368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203" y="1190369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56452" y="1841158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11827" y="2121245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611826" y="1849398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875440" y="1849398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56453" y="2113008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75440" y="2121248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48216" y="2376619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20065" y="2376619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7201" y="2376621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1920" y="3573169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77283" y="3300417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0.8 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405" y="3031249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 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78137" y="3043603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549986" y="3043604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813596" y="3051842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77208" y="3043604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014521" y="3298981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014522" y="3570829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014522" y="3850915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014522" y="4114527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081325" y="3294860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081326" y="3566708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81326" y="3846794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81326" y="4110406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90492" y="4102167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 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62341" y="4102168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825951" y="4110406"/>
            <a:ext cx="41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0.5 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553253" y="3304533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800388" y="3312772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273162" y="3839998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549132" y="3844114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796267" y="3852353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289637" y="3576387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816865" y="3568148"/>
            <a:ext cx="39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0.8 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7305" y="3720603"/>
            <a:ext cx="257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our case, new pixel is R</a:t>
            </a:r>
          </a:p>
          <a:p>
            <a:r>
              <a:rPr lang="en-US" sz="1600" dirty="0" smtClean="0"/>
              <a:t>In p(</a:t>
            </a:r>
            <a:r>
              <a:rPr lang="en-US" sz="1600" dirty="0" err="1"/>
              <a:t>i</a:t>
            </a:r>
            <a:r>
              <a:rPr lang="en-US" sz="1600" dirty="0" err="1" smtClean="0"/>
              <a:t>,j</a:t>
            </a:r>
            <a:r>
              <a:rPr lang="en-US" sz="1600" dirty="0" smtClean="0"/>
              <a:t>) = (1-(1-p)</a:t>
            </a:r>
            <a:r>
              <a:rPr lang="en-US" sz="1600" baseline="30000" dirty="0" smtClean="0"/>
              <a:t>R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1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342" y="521578"/>
            <a:ext cx="1864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Kernel neighborhood  sizes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5320" r="71671" b="66966"/>
          <a:stretch/>
        </p:blipFill>
        <p:spPr>
          <a:xfrm>
            <a:off x="1243156" y="1054445"/>
            <a:ext cx="830187" cy="8371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2934" y="1318054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4139" y="1049293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2427" y="1058561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201" y="1313933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2428" y="1322170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58813" y="1050322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203" y="1594023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58812" y="1585785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2428" y="1585786"/>
            <a:ext cx="17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122210" y="1968447"/>
            <a:ext cx="140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eighbor = 1</a:t>
            </a:r>
            <a:endParaRPr lang="en-US" sz="16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5320" r="57044" b="55504"/>
          <a:stretch/>
        </p:blipFill>
        <p:spPr>
          <a:xfrm>
            <a:off x="2886601" y="524168"/>
            <a:ext cx="1364124" cy="137873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886601" y="1957454"/>
            <a:ext cx="140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eighbor = 2</a:t>
            </a:r>
            <a:endParaRPr lang="en-US" sz="16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5320" r="42288" b="44113"/>
          <a:stretch/>
        </p:blipFill>
        <p:spPr>
          <a:xfrm>
            <a:off x="1567051" y="2407430"/>
            <a:ext cx="1902771" cy="191700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822427" y="4376050"/>
            <a:ext cx="140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eighbor </a:t>
            </a:r>
            <a:r>
              <a:rPr lang="en-US" sz="1600" smtClean="0"/>
              <a:t>= 3</a:t>
            </a:r>
            <a:endParaRPr lang="en-US" sz="16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3056779" y="3997471"/>
            <a:ext cx="45719" cy="734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 rot="5400000">
            <a:off x="1902924" y="1808041"/>
            <a:ext cx="78157" cy="26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 rot="5400000">
            <a:off x="3934389" y="1719790"/>
            <a:ext cx="45719" cy="471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22210" y="1828804"/>
            <a:ext cx="114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moore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16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6" r="56969" b="55459"/>
          <a:stretch/>
        </p:blipFill>
        <p:spPr>
          <a:xfrm>
            <a:off x="482042" y="502509"/>
            <a:ext cx="1420900" cy="1408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3" t="15152" r="5048" b="66799"/>
          <a:stretch/>
        </p:blipFill>
        <p:spPr>
          <a:xfrm>
            <a:off x="-5719323" y="3401969"/>
            <a:ext cx="766378" cy="7715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12787" r="33271" b="39565"/>
          <a:stretch/>
        </p:blipFill>
        <p:spPr>
          <a:xfrm>
            <a:off x="908415" y="906161"/>
            <a:ext cx="755628" cy="774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89758" y="575902"/>
            <a:ext cx="31303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 non-edge case</a:t>
            </a:r>
          </a:p>
          <a:p>
            <a:r>
              <a:rPr lang="en-US" sz="1200" dirty="0" smtClean="0"/>
              <a:t>Detect: Not corner</a:t>
            </a:r>
          </a:p>
          <a:p>
            <a:r>
              <a:rPr lang="en-US" sz="1200" dirty="0" smtClean="0"/>
              <a:t>Grid start index = </a:t>
            </a:r>
            <a:r>
              <a:rPr lang="en-US" sz="1200" dirty="0" err="1" smtClean="0"/>
              <a:t>i</a:t>
            </a:r>
            <a:r>
              <a:rPr lang="en-US" sz="1200" dirty="0" smtClean="0"/>
              <a:t> - neighbor</a:t>
            </a:r>
          </a:p>
          <a:p>
            <a:r>
              <a:rPr lang="en-US" sz="1200" dirty="0" smtClean="0"/>
              <a:t>Grid end index = </a:t>
            </a:r>
            <a:r>
              <a:rPr lang="en-US" sz="1200" dirty="0" err="1" smtClean="0"/>
              <a:t>i</a:t>
            </a:r>
            <a:r>
              <a:rPr lang="en-US" sz="1200" dirty="0" smtClean="0"/>
              <a:t> + neighbor</a:t>
            </a:r>
          </a:p>
          <a:p>
            <a:r>
              <a:rPr lang="en-US" sz="1200" dirty="0" smtClean="0"/>
              <a:t>Kernel start index = 1</a:t>
            </a:r>
          </a:p>
          <a:p>
            <a:r>
              <a:rPr lang="en-US" sz="1200" dirty="0" smtClean="0"/>
              <a:t>Kernel end index =  kernel end</a:t>
            </a:r>
            <a:endParaRPr lang="en-US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6" r="56969" b="55459"/>
          <a:stretch/>
        </p:blipFill>
        <p:spPr>
          <a:xfrm>
            <a:off x="482042" y="2215979"/>
            <a:ext cx="1420900" cy="14086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12787" r="33271" b="39565"/>
          <a:stretch/>
        </p:blipFill>
        <p:spPr>
          <a:xfrm>
            <a:off x="428626" y="2126970"/>
            <a:ext cx="755628" cy="7743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89758" y="2316184"/>
            <a:ext cx="35196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Lower number corner case</a:t>
            </a:r>
          </a:p>
          <a:p>
            <a:r>
              <a:rPr lang="en-US" sz="1200" dirty="0" smtClean="0"/>
              <a:t>Detect: </a:t>
            </a:r>
            <a:r>
              <a:rPr lang="en-US" sz="1200" dirty="0" err="1" smtClean="0"/>
              <a:t>i</a:t>
            </a:r>
            <a:r>
              <a:rPr lang="en-US" sz="1200" dirty="0" smtClean="0"/>
              <a:t> &lt;= neighbor</a:t>
            </a:r>
          </a:p>
          <a:p>
            <a:r>
              <a:rPr lang="en-US" sz="1200" dirty="0" smtClean="0"/>
              <a:t>Grid start index = 1</a:t>
            </a:r>
          </a:p>
          <a:p>
            <a:r>
              <a:rPr lang="en-US" sz="1200" dirty="0" smtClean="0"/>
              <a:t>Grid end index = </a:t>
            </a:r>
            <a:r>
              <a:rPr lang="en-US" sz="1200" dirty="0" err="1" smtClean="0"/>
              <a:t>i</a:t>
            </a:r>
            <a:r>
              <a:rPr lang="en-US" sz="1200" dirty="0" smtClean="0"/>
              <a:t> + neighbor</a:t>
            </a:r>
            <a:endParaRPr lang="en-US" sz="1200" dirty="0" smtClean="0"/>
          </a:p>
          <a:p>
            <a:r>
              <a:rPr lang="en-US" sz="1200" dirty="0" smtClean="0"/>
              <a:t>Kernel start index = </a:t>
            </a:r>
            <a:r>
              <a:rPr lang="en-US" sz="1200" dirty="0" smtClean="0"/>
              <a:t>(neighbor+1) - (i-1)</a:t>
            </a:r>
            <a:endParaRPr lang="en-US" sz="1200" dirty="0" smtClean="0"/>
          </a:p>
          <a:p>
            <a:r>
              <a:rPr lang="en-US" sz="1200" dirty="0" smtClean="0"/>
              <a:t>Kernel end index =  kernel end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6" r="56969" b="55459"/>
          <a:stretch/>
        </p:blipFill>
        <p:spPr>
          <a:xfrm>
            <a:off x="482042" y="3929449"/>
            <a:ext cx="1420900" cy="14086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12787" r="33271" b="39565"/>
          <a:stretch/>
        </p:blipFill>
        <p:spPr>
          <a:xfrm>
            <a:off x="1392464" y="3840440"/>
            <a:ext cx="755628" cy="77435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41203" y="4002842"/>
            <a:ext cx="40220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Higher number corner case</a:t>
            </a:r>
          </a:p>
          <a:p>
            <a:r>
              <a:rPr lang="en-US" sz="1200" dirty="0" smtClean="0"/>
              <a:t>Detect: </a:t>
            </a:r>
            <a:r>
              <a:rPr lang="en-US" sz="1200" dirty="0" err="1" smtClean="0"/>
              <a:t>i</a:t>
            </a:r>
            <a:r>
              <a:rPr lang="en-US" sz="1200" dirty="0" smtClean="0"/>
              <a:t> &gt;= grid end - neighbor</a:t>
            </a:r>
          </a:p>
          <a:p>
            <a:r>
              <a:rPr lang="en-US" sz="1200" dirty="0" smtClean="0"/>
              <a:t>Grid start index = </a:t>
            </a:r>
            <a:r>
              <a:rPr lang="en-US" sz="1200" dirty="0" err="1" smtClean="0"/>
              <a:t>i</a:t>
            </a:r>
            <a:r>
              <a:rPr lang="en-US" sz="1200" dirty="0" smtClean="0"/>
              <a:t>-neighbor</a:t>
            </a:r>
          </a:p>
          <a:p>
            <a:r>
              <a:rPr lang="en-US" sz="1200" dirty="0" smtClean="0"/>
              <a:t>Grid end index = grid end</a:t>
            </a:r>
          </a:p>
          <a:p>
            <a:r>
              <a:rPr lang="en-US" sz="1200" dirty="0" smtClean="0"/>
              <a:t>Kernel start index = 1</a:t>
            </a:r>
          </a:p>
          <a:p>
            <a:r>
              <a:rPr lang="en-US" sz="1200" dirty="0" smtClean="0"/>
              <a:t>Kernel end index =  (neighbor+1)+(grid end - 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6" r="56969" b="55459"/>
          <a:stretch/>
        </p:blipFill>
        <p:spPr>
          <a:xfrm>
            <a:off x="6260885" y="388787"/>
            <a:ext cx="1420900" cy="14086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12787" r="33271" b="39565"/>
          <a:stretch/>
        </p:blipFill>
        <p:spPr>
          <a:xfrm>
            <a:off x="6694446" y="285812"/>
            <a:ext cx="755628" cy="7743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883635" y="743526"/>
            <a:ext cx="338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Edge case</a:t>
            </a:r>
          </a:p>
          <a:p>
            <a:r>
              <a:rPr lang="en-US" sz="1200" dirty="0" smtClean="0"/>
              <a:t>Combination of normal case for x (or </a:t>
            </a:r>
            <a:r>
              <a:rPr lang="en-US" sz="1200" dirty="0" err="1" smtClean="0"/>
              <a:t>i</a:t>
            </a:r>
            <a:r>
              <a:rPr lang="en-US" sz="1200" dirty="0" smtClean="0"/>
              <a:t>) and Low number corner for y (or j).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2043" y="1136821"/>
            <a:ext cx="1622750" cy="3130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525" y="2365869"/>
            <a:ext cx="1779268" cy="3130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8626" y="4079339"/>
            <a:ext cx="1783451" cy="3130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09388" y="535461"/>
            <a:ext cx="1622750" cy="3130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15453" y="1423451"/>
            <a:ext cx="925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*looking from x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303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370</Words>
  <Application>Microsoft Macintosh PowerPoint</Application>
  <PresentationFormat>Widescreen</PresentationFormat>
  <Paragraphs>172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2017-06-16T03:51:23Z</dcterms:created>
  <dcterms:modified xsi:type="dcterms:W3CDTF">2017-06-16T08:02:46Z</dcterms:modified>
</cp:coreProperties>
</file>