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9"/>
  </p:notes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1"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2bcae75e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42bcae75e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2bcae75e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2bcae75e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2bcae75e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42bcae75e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2bcae75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42bcae75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2bcae75e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42bcae75e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42bcae75e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42bcae75e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2bcae75e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2bcae75e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42bcae75e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42bcae75e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2bcae75e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2bcae75e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2bcae75e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2bcae75e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2a5a6a211_2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2a5a6a211_2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2bcae75e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42bcae75e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42bcae75e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42bcae75e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42bcae75e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42bcae75e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42bcae75e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42bcae75e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2bcae75e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42bcae75e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42bcae75e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42bcae75e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71b4e8f8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71b4e8f8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50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a5a6a211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a5a6a21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71b4e8f8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71b4e8f8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71b4e8f8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371b4e8f8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71b4e8f8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71b4e8f8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371b4e8f8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371b4e8f8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371b4e8f8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371b4e8f8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42a5a6a21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42a5a6a2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42a5a6a21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42a5a6a21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42a5a6a21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42a5a6a21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2bcae75e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2bcae75e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2bcae75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2bcae75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42bcae75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42bcae75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2bcae75e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2bcae75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2bcae75e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2bcae75e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42bcae75e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42bcae75e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42bcae75e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42bcae75e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FF2A-EB66-F5FB-96F5-690A541D027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56483F74-67EE-9260-D117-6F3A4476FB9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0194F94-DD83-D4FA-CEA9-86D669957606}"/>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5" name="Footer Placeholder 4">
            <a:extLst>
              <a:ext uri="{FF2B5EF4-FFF2-40B4-BE49-F238E27FC236}">
                <a16:creationId xmlns:a16="http://schemas.microsoft.com/office/drawing/2014/main" id="{AF3E03AB-140F-F64C-33AC-C4F292CB4F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F66B39A-F950-3210-0C00-CF62CEA6F4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731655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6A1F-92CE-7894-A7AC-717ACC95F8E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3E26E7-FA0C-7DE9-93CB-10817AAA9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078CF9-E4E2-2477-1294-7646C1B7E005}"/>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5" name="Footer Placeholder 4">
            <a:extLst>
              <a:ext uri="{FF2B5EF4-FFF2-40B4-BE49-F238E27FC236}">
                <a16:creationId xmlns:a16="http://schemas.microsoft.com/office/drawing/2014/main" id="{535EE73F-C623-5186-A5F2-5720EC529B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DBFACA-96A8-984C-BDAB-C40D6FA7D6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98484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11F5A7-7874-C984-21AD-CAEB16BA69C4}"/>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C736D2C-DF87-0CB3-88C0-3427AF88F84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0660C1-7B7C-5C44-0628-3BF94DE0C853}"/>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5" name="Footer Placeholder 4">
            <a:extLst>
              <a:ext uri="{FF2B5EF4-FFF2-40B4-BE49-F238E27FC236}">
                <a16:creationId xmlns:a16="http://schemas.microsoft.com/office/drawing/2014/main" id="{86414439-D1F5-3A95-939A-DCEF7B01D1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CF257-4CAA-D5BB-9AA1-7B1E400F8D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410537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34146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25638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43C7-27C7-0AAC-F38D-41AD6F69320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6D0018-4858-FD99-067C-0A98C8123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A9BE30-D2AA-90FD-18CE-EF75E2A9117D}"/>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5" name="Footer Placeholder 4">
            <a:extLst>
              <a:ext uri="{FF2B5EF4-FFF2-40B4-BE49-F238E27FC236}">
                <a16:creationId xmlns:a16="http://schemas.microsoft.com/office/drawing/2014/main" id="{7F941573-E433-336F-E4F8-354E6D6720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2B99D9-C7BC-5D93-A20E-6C850199C8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864582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8EE4-D747-8685-05F0-AD11AC7E3CE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2A0B8F7-653A-6AE5-07BB-CC794FCCD29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B54B5-DE57-BA77-FB73-D66FD139A741}"/>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5" name="Footer Placeholder 4">
            <a:extLst>
              <a:ext uri="{FF2B5EF4-FFF2-40B4-BE49-F238E27FC236}">
                <a16:creationId xmlns:a16="http://schemas.microsoft.com/office/drawing/2014/main" id="{F205BF66-E545-EB1F-094B-4F2A24EA389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4151E3-EB35-6AD7-41DC-5C731D2E53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78190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4C75-9C63-790F-2E28-61B50F0774B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0991DDA-25C7-9334-ECD6-0C2C96608BC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B2BA43E-65B0-4082-F84C-17D09A25CA8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C749C91-882D-27B7-6982-25AF88BDEE9A}"/>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6" name="Footer Placeholder 5">
            <a:extLst>
              <a:ext uri="{FF2B5EF4-FFF2-40B4-BE49-F238E27FC236}">
                <a16:creationId xmlns:a16="http://schemas.microsoft.com/office/drawing/2014/main" id="{AB85729C-109C-4517-03DE-ED68A4A7D2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CB9C33-9E92-7C2F-52BD-11040D27DD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54888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CF61-7F2F-3E48-BF2F-87702BCE8711}"/>
              </a:ext>
            </a:extLst>
          </p:cNvPr>
          <p:cNvSpPr>
            <a:spLocks noGrp="1"/>
          </p:cNvSpPr>
          <p:nvPr>
            <p:ph type="title"/>
          </p:nvPr>
        </p:nvSpPr>
        <p:spPr>
          <a:xfrm>
            <a:off x="629841" y="273844"/>
            <a:ext cx="7886700" cy="99417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76F8D19-9F84-9009-171B-D7F2C988488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4F03F4D-8A75-C578-CC0C-9AF908C6285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E18D0FA-A8E3-8F5C-238C-8DBBB9B10D7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679D032-73FE-AD51-82E5-B7BF2D35ACE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A180078-C263-291A-A2ED-F8DA2C54048C}"/>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8" name="Footer Placeholder 7">
            <a:extLst>
              <a:ext uri="{FF2B5EF4-FFF2-40B4-BE49-F238E27FC236}">
                <a16:creationId xmlns:a16="http://schemas.microsoft.com/office/drawing/2014/main" id="{BF8CFD3D-74C7-913C-21F8-C47AF2EEC44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F9596B6-9B3C-31A4-32C4-0C472C7E49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825552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0082-AED0-6A84-3E83-79E95F8B774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42DF45D-FE26-6518-E3B2-E86C12C0D964}"/>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4" name="Footer Placeholder 3">
            <a:extLst>
              <a:ext uri="{FF2B5EF4-FFF2-40B4-BE49-F238E27FC236}">
                <a16:creationId xmlns:a16="http://schemas.microsoft.com/office/drawing/2014/main" id="{74E6A15A-58D2-B07E-27F2-DD6977ABAD6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4195AF3-2FE9-038A-205A-50D2A90AE3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940471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10B64-BED7-9701-310A-B3D7E2D029EF}"/>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3" name="Footer Placeholder 2">
            <a:extLst>
              <a:ext uri="{FF2B5EF4-FFF2-40B4-BE49-F238E27FC236}">
                <a16:creationId xmlns:a16="http://schemas.microsoft.com/office/drawing/2014/main" id="{698C4F24-A9ED-6170-26E9-180AD071307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FEB7858-334E-349D-99EF-7D0C423B6A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760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1B03-9093-2340-5FC2-0790CA65E5C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77DD487-9780-B35D-6F40-B4D1215F890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BD15382-6065-C0D2-F46D-02E85361F8E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29D823-29C1-90AD-029A-B5C6E492E30D}"/>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6" name="Footer Placeholder 5">
            <a:extLst>
              <a:ext uri="{FF2B5EF4-FFF2-40B4-BE49-F238E27FC236}">
                <a16:creationId xmlns:a16="http://schemas.microsoft.com/office/drawing/2014/main" id="{D98FFC9B-C915-F936-B303-DD27456B754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A544C0-FE75-8F5A-B96C-7CF99C8F2E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383392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29A5-3C34-5E61-8986-7AD0DA3E1D9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7028F2E-3117-F412-E33A-8D6482FAC6E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36166C67-B24C-268C-B59B-2EE4675946E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F588189-7378-4EBC-68EB-6044D1703B2B}"/>
              </a:ext>
            </a:extLst>
          </p:cNvPr>
          <p:cNvSpPr>
            <a:spLocks noGrp="1"/>
          </p:cNvSpPr>
          <p:nvPr>
            <p:ph type="dt" sz="half" idx="10"/>
          </p:nvPr>
        </p:nvSpPr>
        <p:spPr/>
        <p:txBody>
          <a:bodyPr/>
          <a:lstStyle/>
          <a:p>
            <a:fld id="{00507279-C5FE-4968-9A83-DC75046966EB}" type="datetimeFigureOut">
              <a:rPr lang="en-CA" smtClean="0"/>
              <a:t>2022-08-08</a:t>
            </a:fld>
            <a:endParaRPr lang="en-CA"/>
          </a:p>
        </p:txBody>
      </p:sp>
      <p:sp>
        <p:nvSpPr>
          <p:cNvPr id="6" name="Footer Placeholder 5">
            <a:extLst>
              <a:ext uri="{FF2B5EF4-FFF2-40B4-BE49-F238E27FC236}">
                <a16:creationId xmlns:a16="http://schemas.microsoft.com/office/drawing/2014/main" id="{61E7D887-55E0-0AF2-4964-77F472BC39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EF485F-B268-6705-8935-7A23CA5F9B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959999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6AE87-32A5-4E04-FC65-8D19088FDE6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FD9A5C1-68E0-762F-9C35-9CC73544E29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7DE308-B3B0-8975-9994-F3FCD707E16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0507279-C5FE-4968-9A83-DC75046966EB}" type="datetimeFigureOut">
              <a:rPr lang="en-CA" smtClean="0"/>
              <a:t>2022-08-08</a:t>
            </a:fld>
            <a:endParaRPr lang="en-CA"/>
          </a:p>
        </p:txBody>
      </p:sp>
      <p:sp>
        <p:nvSpPr>
          <p:cNvPr id="5" name="Footer Placeholder 4">
            <a:extLst>
              <a:ext uri="{FF2B5EF4-FFF2-40B4-BE49-F238E27FC236}">
                <a16:creationId xmlns:a16="http://schemas.microsoft.com/office/drawing/2014/main" id="{9E6F9964-D6BF-E282-A286-4F40E7A558A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C6C0990-A4BA-2203-5C5E-3694F0D0F01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13669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0" name="Rectangle 5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312871" cy="51435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64" name="Freeform: Shape 6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51435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66" name="Freeform: Shape 6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2871" cy="51435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Google Shape;54;p13"/>
          <p:cNvSpPr txBox="1">
            <a:spLocks noGrp="1"/>
          </p:cNvSpPr>
          <p:nvPr>
            <p:ph type="ctrTitle"/>
          </p:nvPr>
        </p:nvSpPr>
        <p:spPr>
          <a:xfrm>
            <a:off x="342900" y="542554"/>
            <a:ext cx="2425514" cy="2870046"/>
          </a:xfrm>
          <a:prstGeom prst="rect">
            <a:avLst/>
          </a:prstGeom>
        </p:spPr>
        <p:txBody>
          <a:bodyPr spcFirstLastPara="1" lIns="91425" tIns="91425" rIns="91425" bIns="91425" anchor="b" anchorCtr="0">
            <a:normAutofit/>
          </a:bodyPr>
          <a:lstStyle/>
          <a:p>
            <a:pPr marL="0" lvl="0" indent="0" rtl="0">
              <a:spcBef>
                <a:spcPts val="0"/>
              </a:spcBef>
              <a:spcAft>
                <a:spcPts val="0"/>
              </a:spcAft>
              <a:buClr>
                <a:schemeClr val="dk1"/>
              </a:buClr>
              <a:buSzPts val="1100"/>
              <a:buFont typeface="Arial"/>
              <a:buNone/>
            </a:pPr>
            <a:r>
              <a:rPr lang="en-GB" sz="3400">
                <a:latin typeface="Times New Roman"/>
                <a:ea typeface="Times New Roman"/>
                <a:cs typeface="Times New Roman"/>
                <a:sym typeface="Times New Roman"/>
              </a:rPr>
              <a:t>Information Encoding Standard</a:t>
            </a:r>
          </a:p>
          <a:p>
            <a:pPr marL="0" lvl="0" indent="0" rtl="0">
              <a:spcBef>
                <a:spcPts val="0"/>
              </a:spcBef>
              <a:spcAft>
                <a:spcPts val="0"/>
              </a:spcAft>
              <a:buNone/>
            </a:pPr>
            <a:r>
              <a:rPr lang="en-GB" sz="3400">
                <a:latin typeface="Times New Roman"/>
                <a:ea typeface="Times New Roman"/>
                <a:cs typeface="Times New Roman"/>
                <a:sym typeface="Times New Roman"/>
              </a:rPr>
              <a:t>BDAT 1001</a:t>
            </a:r>
          </a:p>
        </p:txBody>
      </p:sp>
      <p:pic>
        <p:nvPicPr>
          <p:cNvPr id="55" name="Google Shape;55;p13"/>
          <p:cNvPicPr preferRelativeResize="0"/>
          <p:nvPr/>
        </p:nvPicPr>
        <p:blipFill>
          <a:blip r:embed="rId3"/>
          <a:stretch>
            <a:fillRect/>
          </a:stretch>
        </p:blipFill>
        <p:spPr>
          <a:xfrm>
            <a:off x="3687188" y="1172951"/>
            <a:ext cx="4973506" cy="279759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Google Shape;103;p21"/>
          <p:cNvSpPr txBox="1">
            <a:spLocks noGrp="1"/>
          </p:cNvSpPr>
          <p:nvPr>
            <p:ph type="title"/>
          </p:nvPr>
        </p:nvSpPr>
        <p:spPr>
          <a:xfrm>
            <a:off x="1103025" y="388309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Details of User</a:t>
            </a:r>
          </a:p>
        </p:txBody>
      </p:sp>
      <p:grpSp>
        <p:nvGrpSpPr>
          <p:cNvPr id="111" name="Group 110">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12"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13"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04" name="Google Shape;104;p21"/>
          <p:cNvPicPr preferRelativeResize="0"/>
          <p:nvPr/>
        </p:nvPicPr>
        <p:blipFill>
          <a:blip r:embed="rId3"/>
          <a:stretch>
            <a:fillRect/>
          </a:stretch>
        </p:blipFill>
        <p:spPr>
          <a:xfrm>
            <a:off x="1402080" y="482600"/>
            <a:ext cx="6690360" cy="300948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Google Shape;109;p22"/>
          <p:cNvSpPr txBox="1">
            <a:spLocks noGrp="1"/>
          </p:cNvSpPr>
          <p:nvPr>
            <p:ph type="title"/>
          </p:nvPr>
        </p:nvSpPr>
        <p:spPr>
          <a:xfrm>
            <a:off x="1058377" y="392881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Login as a Manager</a:t>
            </a:r>
          </a:p>
        </p:txBody>
      </p:sp>
      <p:grpSp>
        <p:nvGrpSpPr>
          <p:cNvPr id="117" name="Group 116">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18"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19"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10" name="Google Shape;110;p22"/>
          <p:cNvPicPr preferRelativeResize="0"/>
          <p:nvPr/>
        </p:nvPicPr>
        <p:blipFill>
          <a:blip r:embed="rId3"/>
          <a:stretch>
            <a:fillRect/>
          </a:stretch>
        </p:blipFill>
        <p:spPr>
          <a:xfrm>
            <a:off x="1676400" y="482600"/>
            <a:ext cx="6659880" cy="315975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3"/>
          <p:cNvSpPr txBox="1">
            <a:spLocks noGrp="1"/>
          </p:cNvSpPr>
          <p:nvPr>
            <p:ph type="title"/>
          </p:nvPr>
        </p:nvSpPr>
        <p:spPr>
          <a:xfrm>
            <a:off x="1103025" y="400501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100" kern="1200" dirty="0">
                <a:solidFill>
                  <a:schemeClr val="tx1"/>
                </a:solidFill>
                <a:latin typeface="Times New Roman" panose="02020603050405020304" pitchFamily="18" charset="0"/>
                <a:cs typeface="Times New Roman" panose="02020603050405020304" pitchFamily="18" charset="0"/>
                <a:sym typeface="Times New Roman"/>
              </a:rPr>
              <a:t>Details of </a:t>
            </a:r>
            <a:r>
              <a:rPr lang="en-US" sz="3100" kern="1200" dirty="0" err="1">
                <a:solidFill>
                  <a:schemeClr val="tx1"/>
                </a:solidFill>
                <a:latin typeface="Times New Roman" panose="02020603050405020304" pitchFamily="18" charset="0"/>
                <a:cs typeface="Times New Roman" panose="02020603050405020304" pitchFamily="18" charset="0"/>
                <a:sym typeface="Times New Roman"/>
              </a:rPr>
              <a:t>User:Manager</a:t>
            </a:r>
            <a:r>
              <a:rPr lang="en-US" sz="3100" kern="1200" dirty="0">
                <a:solidFill>
                  <a:schemeClr val="tx1"/>
                </a:solidFill>
                <a:latin typeface="Times New Roman" panose="02020603050405020304" pitchFamily="18" charset="0"/>
                <a:cs typeface="Times New Roman" panose="02020603050405020304" pitchFamily="18" charset="0"/>
                <a:sym typeface="Times New Roman"/>
              </a:rPr>
              <a:t> can Approve/Reject</a:t>
            </a:r>
          </a:p>
        </p:txBody>
      </p:sp>
      <p:grpSp>
        <p:nvGrpSpPr>
          <p:cNvPr id="123" name="Group 122">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24"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5"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16" name="Google Shape;116;p23"/>
          <p:cNvPicPr preferRelativeResize="0"/>
          <p:nvPr/>
        </p:nvPicPr>
        <p:blipFill>
          <a:blip r:embed="rId3"/>
          <a:stretch>
            <a:fillRect/>
          </a:stretch>
        </p:blipFill>
        <p:spPr>
          <a:xfrm>
            <a:off x="1767840" y="482600"/>
            <a:ext cx="6507480" cy="341122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Google Shape;121;p24"/>
          <p:cNvSpPr txBox="1">
            <a:spLocks noGrp="1"/>
          </p:cNvSpPr>
          <p:nvPr>
            <p:ph type="title"/>
          </p:nvPr>
        </p:nvSpPr>
        <p:spPr>
          <a:xfrm>
            <a:off x="1103025" y="405835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Registration of New User</a:t>
            </a:r>
          </a:p>
        </p:txBody>
      </p:sp>
      <p:grpSp>
        <p:nvGrpSpPr>
          <p:cNvPr id="129" name="Group 128">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30"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31"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22" name="Google Shape;122;p24"/>
          <p:cNvPicPr preferRelativeResize="0"/>
          <p:nvPr/>
        </p:nvPicPr>
        <p:blipFill>
          <a:blip r:embed="rId3"/>
          <a:stretch>
            <a:fillRect/>
          </a:stretch>
        </p:blipFill>
        <p:spPr>
          <a:xfrm>
            <a:off x="1508760" y="215750"/>
            <a:ext cx="6637020" cy="362685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Google Shape;127;p25"/>
          <p:cNvSpPr txBox="1">
            <a:spLocks noGrp="1"/>
          </p:cNvSpPr>
          <p:nvPr>
            <p:ph type="title"/>
          </p:nvPr>
        </p:nvSpPr>
        <p:spPr>
          <a:xfrm>
            <a:off x="1058377" y="402025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Creating an Account</a:t>
            </a:r>
            <a:r>
              <a:rPr lang="en-US" kern="1200" dirty="0">
                <a:solidFill>
                  <a:schemeClr val="tx1"/>
                </a:solidFill>
                <a:latin typeface="Times New Roman" panose="02020603050405020304" pitchFamily="18" charset="0"/>
                <a:cs typeface="Times New Roman" panose="02020603050405020304" pitchFamily="18" charset="0"/>
              </a:rPr>
              <a:t>          </a:t>
            </a:r>
          </a:p>
        </p:txBody>
      </p:sp>
      <p:grpSp>
        <p:nvGrpSpPr>
          <p:cNvPr id="135" name="Group 134">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36"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37"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28" name="Google Shape;128;p25"/>
          <p:cNvPicPr preferRelativeResize="0"/>
          <p:nvPr/>
        </p:nvPicPr>
        <p:blipFill>
          <a:blip r:embed="rId3"/>
          <a:stretch>
            <a:fillRect/>
          </a:stretch>
        </p:blipFill>
        <p:spPr>
          <a:xfrm>
            <a:off x="1501140" y="253848"/>
            <a:ext cx="6675120" cy="351255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Google Shape;133;p26"/>
          <p:cNvSpPr txBox="1">
            <a:spLocks noGrp="1"/>
          </p:cNvSpPr>
          <p:nvPr>
            <p:ph type="title"/>
          </p:nvPr>
        </p:nvSpPr>
        <p:spPr>
          <a:xfrm>
            <a:off x="1098501" y="410407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User Register Confirmation</a:t>
            </a:r>
          </a:p>
        </p:txBody>
      </p:sp>
      <p:grpSp>
        <p:nvGrpSpPr>
          <p:cNvPr id="141" name="Group 140">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42"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43"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34" name="Google Shape;134;p26"/>
          <p:cNvPicPr preferRelativeResize="0"/>
          <p:nvPr/>
        </p:nvPicPr>
        <p:blipFill>
          <a:blip r:embed="rId3"/>
          <a:stretch>
            <a:fillRect/>
          </a:stretch>
        </p:blipFill>
        <p:spPr>
          <a:xfrm>
            <a:off x="1508760" y="482600"/>
            <a:ext cx="6781800" cy="325881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Google Shape;139;p27"/>
          <p:cNvSpPr txBox="1">
            <a:spLocks noGrp="1"/>
          </p:cNvSpPr>
          <p:nvPr>
            <p:ph type="title"/>
          </p:nvPr>
        </p:nvSpPr>
        <p:spPr>
          <a:xfrm>
            <a:off x="1103025" y="408883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Confirmation of user</a:t>
            </a:r>
          </a:p>
        </p:txBody>
      </p:sp>
      <p:grpSp>
        <p:nvGrpSpPr>
          <p:cNvPr id="147" name="Group 146">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48"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49"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40" name="Google Shape;140;p27"/>
          <p:cNvPicPr preferRelativeResize="0"/>
          <p:nvPr/>
        </p:nvPicPr>
        <p:blipFill>
          <a:blip r:embed="rId3"/>
          <a:stretch>
            <a:fillRect/>
          </a:stretch>
        </p:blipFill>
        <p:spPr>
          <a:xfrm>
            <a:off x="1531620" y="185270"/>
            <a:ext cx="6766560" cy="360187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Google Shape;145;p28"/>
          <p:cNvSpPr txBox="1">
            <a:spLocks noGrp="1"/>
          </p:cNvSpPr>
          <p:nvPr>
            <p:ph type="title"/>
          </p:nvPr>
        </p:nvSpPr>
        <p:spPr>
          <a:xfrm>
            <a:off x="1103025" y="405073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Login as user02@gmail.com as we created.</a:t>
            </a:r>
          </a:p>
        </p:txBody>
      </p:sp>
      <p:grpSp>
        <p:nvGrpSpPr>
          <p:cNvPr id="153" name="Group 152">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54"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5"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46" name="Google Shape;146;p28"/>
          <p:cNvPicPr preferRelativeResize="0"/>
          <p:nvPr/>
        </p:nvPicPr>
        <p:blipFill>
          <a:blip r:embed="rId3"/>
          <a:stretch>
            <a:fillRect/>
          </a:stretch>
        </p:blipFill>
        <p:spPr>
          <a:xfrm>
            <a:off x="1531620" y="482600"/>
            <a:ext cx="6789420" cy="334476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Google Shape;151;p29"/>
          <p:cNvSpPr txBox="1">
            <a:spLocks noGrp="1"/>
          </p:cNvSpPr>
          <p:nvPr>
            <p:ph type="title"/>
          </p:nvPr>
        </p:nvSpPr>
        <p:spPr>
          <a:xfrm>
            <a:off x="778737" y="519659"/>
            <a:ext cx="3268125" cy="1120500"/>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100" kern="1200" dirty="0">
                <a:solidFill>
                  <a:schemeClr val="tx1"/>
                </a:solidFill>
                <a:latin typeface="Times New Roman" panose="02020603050405020304" pitchFamily="18" charset="0"/>
                <a:cs typeface="Times New Roman" panose="02020603050405020304" pitchFamily="18" charset="0"/>
                <a:sym typeface="Times New Roman"/>
              </a:rPr>
              <a:t>User can see approved user data</a:t>
            </a:r>
          </a:p>
        </p:txBody>
      </p:sp>
      <p:grpSp>
        <p:nvGrpSpPr>
          <p:cNvPr id="160" name="Group 159">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61"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62"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53" name="Google Shape;153;p29"/>
          <p:cNvPicPr preferRelativeResize="0"/>
          <p:nvPr/>
        </p:nvPicPr>
        <p:blipFill>
          <a:blip r:embed="rId3"/>
          <a:stretch>
            <a:fillRect/>
          </a:stretch>
        </p:blipFill>
        <p:spPr>
          <a:xfrm>
            <a:off x="4251960" y="655320"/>
            <a:ext cx="4594859" cy="397763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Google Shape;158;p30"/>
          <p:cNvSpPr txBox="1">
            <a:spLocks noGrp="1"/>
          </p:cNvSpPr>
          <p:nvPr>
            <p:ph type="title"/>
          </p:nvPr>
        </p:nvSpPr>
        <p:spPr>
          <a:xfrm>
            <a:off x="1103025" y="404311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User can see their own details</a:t>
            </a:r>
          </a:p>
        </p:txBody>
      </p:sp>
      <p:grpSp>
        <p:nvGrpSpPr>
          <p:cNvPr id="166" name="Group 165">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67"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68"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59" name="Google Shape;159;p30"/>
          <p:cNvPicPr preferRelativeResize="0"/>
          <p:nvPr/>
        </p:nvPicPr>
        <p:blipFill>
          <a:blip r:embed="rId3"/>
          <a:stretch>
            <a:fillRect/>
          </a:stretch>
        </p:blipFill>
        <p:spPr>
          <a:xfrm>
            <a:off x="1973580" y="482600"/>
            <a:ext cx="6324600" cy="325119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51435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0" name="Rectangle 9">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51435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2" name="Freeform: Shape 11">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2300" y="0"/>
            <a:ext cx="7571700" cy="51435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FE754A-2984-B3E8-7247-ABDCE29899BB}"/>
              </a:ext>
            </a:extLst>
          </p:cNvPr>
          <p:cNvSpPr>
            <a:spLocks noGrp="1"/>
          </p:cNvSpPr>
          <p:nvPr>
            <p:ph type="title"/>
          </p:nvPr>
        </p:nvSpPr>
        <p:spPr>
          <a:xfrm>
            <a:off x="2098221" y="482601"/>
            <a:ext cx="5997562" cy="3182143"/>
          </a:xfrm>
        </p:spPr>
        <p:txBody>
          <a:bodyPr vert="horz" lIns="91440" tIns="45720" rIns="91440" bIns="45720" rtlCol="0" anchor="b">
            <a:normAutofit/>
          </a:bodyPr>
          <a:lstStyle/>
          <a:p>
            <a:pPr marL="342900" indent="-342900" defTabSz="914400">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Project Summary</a:t>
            </a:r>
            <a:br>
              <a:rPr lang="en-US" sz="2000" kern="1200" dirty="0">
                <a:solidFill>
                  <a:schemeClr val="tx1"/>
                </a:solidFill>
                <a:latin typeface="Times New Roman" panose="02020603050405020304" pitchFamily="18" charset="0"/>
                <a:cs typeface="Times New Roman" panose="02020603050405020304" pitchFamily="18" charset="0"/>
              </a:rPr>
            </a:br>
            <a:br>
              <a:rPr lang="en-US" sz="2000" kern="1200" dirty="0">
                <a:solidFill>
                  <a:schemeClr val="tx1"/>
                </a:solidFill>
                <a:latin typeface="Times New Roman" panose="02020603050405020304" pitchFamily="18" charset="0"/>
                <a:cs typeface="Times New Roman" panose="02020603050405020304" pitchFamily="18" charset="0"/>
              </a:rPr>
            </a:br>
            <a:r>
              <a:rPr lang="en-US" sz="2000" kern="1200" dirty="0">
                <a:solidFill>
                  <a:schemeClr val="tx1"/>
                </a:solidFill>
                <a:latin typeface="Times New Roman" panose="02020603050405020304" pitchFamily="18" charset="0"/>
                <a:cs typeface="Times New Roman" panose="02020603050405020304" pitchFamily="18" charset="0"/>
              </a:rPr>
              <a:t>In this project, a registered user can view all approved data and also edit data. Whereas a  Manager can approve or reject user data. Furthermore administrators can approve/reject data and also view/edit data. And also if registered user forgot its password there is option to reset password using Forgot </a:t>
            </a:r>
            <a:r>
              <a:rPr lang="en-US" sz="2000" kern="1200">
                <a:solidFill>
                  <a:schemeClr val="tx1"/>
                </a:solidFill>
                <a:latin typeface="Times New Roman" panose="02020603050405020304" pitchFamily="18" charset="0"/>
                <a:cs typeface="Times New Roman" panose="02020603050405020304" pitchFamily="18" charset="0"/>
              </a:rPr>
              <a:t>password functionality.</a:t>
            </a:r>
            <a:br>
              <a:rPr lang="en-US" sz="2000" kern="1200" dirty="0">
                <a:solidFill>
                  <a:schemeClr val="tx1"/>
                </a:solidFill>
                <a:latin typeface="Times New Roman" panose="02020603050405020304" pitchFamily="18" charset="0"/>
                <a:cs typeface="Times New Roman" panose="02020603050405020304" pitchFamily="18" charset="0"/>
              </a:rPr>
            </a:br>
            <a:br>
              <a:rPr lang="en-US" sz="2000" kern="1200" dirty="0">
                <a:solidFill>
                  <a:schemeClr val="tx1"/>
                </a:solidFill>
                <a:latin typeface="Times New Roman" panose="02020603050405020304" pitchFamily="18" charset="0"/>
                <a:cs typeface="Times New Roman" panose="02020603050405020304" pitchFamily="18" charset="0"/>
              </a:rPr>
            </a:br>
            <a:endParaRPr lang="en-US" sz="20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106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Google Shape;164;p31"/>
          <p:cNvSpPr txBox="1">
            <a:spLocks noGrp="1"/>
          </p:cNvSpPr>
          <p:nvPr>
            <p:ph type="title"/>
          </p:nvPr>
        </p:nvSpPr>
        <p:spPr>
          <a:xfrm>
            <a:off x="1103025" y="412693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Approval of User by Admin</a:t>
            </a:r>
          </a:p>
        </p:txBody>
      </p:sp>
      <p:grpSp>
        <p:nvGrpSpPr>
          <p:cNvPr id="178" name="Group 177">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79"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0"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65" name="Google Shape;165;p31"/>
          <p:cNvPicPr preferRelativeResize="0"/>
          <p:nvPr/>
        </p:nvPicPr>
        <p:blipFill>
          <a:blip r:embed="rId3"/>
          <a:stretch>
            <a:fillRect/>
          </a:stretch>
        </p:blipFill>
        <p:spPr>
          <a:xfrm>
            <a:off x="1661160" y="482600"/>
            <a:ext cx="6758940" cy="33578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2"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3"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4" name="TextBox 3">
            <a:extLst>
              <a:ext uri="{FF2B5EF4-FFF2-40B4-BE49-F238E27FC236}">
                <a16:creationId xmlns:a16="http://schemas.microsoft.com/office/drawing/2014/main" id="{A2778B05-8B6D-5EBC-C2F8-B26C54E6D704}"/>
              </a:ext>
            </a:extLst>
          </p:cNvPr>
          <p:cNvSpPr txBox="1"/>
          <p:nvPr/>
        </p:nvSpPr>
        <p:spPr>
          <a:xfrm>
            <a:off x="786358" y="1129949"/>
            <a:ext cx="3272696" cy="2883600"/>
          </a:xfrm>
          <a:prstGeom prst="rect">
            <a:avLst/>
          </a:prstGeom>
        </p:spPr>
        <p:txBody>
          <a:bodyPr vert="horz" lIns="91440" tIns="45720" rIns="91440" bIns="45720" rtlCol="0">
            <a:normAutofit/>
          </a:bodyPr>
          <a:lstStyle/>
          <a:p>
            <a:pPr>
              <a:lnSpc>
                <a:spcPct val="90000"/>
              </a:lnSpc>
              <a:spcAft>
                <a:spcPts val="600"/>
              </a:spcAft>
            </a:pPr>
            <a:r>
              <a:rPr lang="en-US" sz="3300" dirty="0">
                <a:solidFill>
                  <a:schemeClr val="tx1">
                    <a:alpha val="60000"/>
                  </a:schemeClr>
                </a:solidFill>
                <a:latin typeface="Times New Roman" panose="02020603050405020304" pitchFamily="18" charset="0"/>
                <a:cs typeface="Times New Roman" panose="02020603050405020304" pitchFamily="18" charset="0"/>
              </a:rPr>
              <a:t>Approved User</a:t>
            </a:r>
          </a:p>
        </p:txBody>
      </p:sp>
      <p:pic>
        <p:nvPicPr>
          <p:cNvPr id="2" name="Google Shape;166;p31">
            <a:extLst>
              <a:ext uri="{FF2B5EF4-FFF2-40B4-BE49-F238E27FC236}">
                <a16:creationId xmlns:a16="http://schemas.microsoft.com/office/drawing/2014/main" id="{2965D7F5-9DFB-80D7-4C4A-D4571FFBA07D}"/>
              </a:ext>
            </a:extLst>
          </p:cNvPr>
          <p:cNvPicPr preferRelativeResize="0"/>
          <p:nvPr/>
        </p:nvPicPr>
        <p:blipFill>
          <a:blip r:embed="rId2"/>
          <a:stretch>
            <a:fillRect/>
          </a:stretch>
        </p:blipFill>
        <p:spPr>
          <a:xfrm>
            <a:off x="3832861" y="1129949"/>
            <a:ext cx="4827834" cy="3038191"/>
          </a:xfrm>
          <a:prstGeom prst="rect">
            <a:avLst/>
          </a:prstGeom>
        </p:spPr>
      </p:pic>
    </p:spTree>
    <p:extLst>
      <p:ext uri="{BB962C8B-B14F-4D97-AF65-F5344CB8AC3E}">
        <p14:creationId xmlns:p14="http://schemas.microsoft.com/office/powerpoint/2010/main" val="289939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Google Shape;171;p32"/>
          <p:cNvSpPr txBox="1">
            <a:spLocks noGrp="1"/>
          </p:cNvSpPr>
          <p:nvPr>
            <p:ph type="title"/>
          </p:nvPr>
        </p:nvSpPr>
        <p:spPr>
          <a:xfrm>
            <a:off x="1149419" y="4172651"/>
            <a:ext cx="7602317" cy="869400"/>
          </a:xfrm>
          <a:prstGeom prst="rect">
            <a:avLst/>
          </a:prstGeom>
        </p:spPr>
        <p:txBody>
          <a:bodyPr spcFirstLastPara="1" vert="horz" lIns="91440" tIns="45720" rIns="91440" bIns="45720" rtlCol="0" anchor="b" anchorCtr="0">
            <a:noAutofit/>
          </a:bodyPr>
          <a:lstStyle/>
          <a:p>
            <a:pPr marL="0" lvl="0" indent="0" algn="ctr" defTabSz="914400">
              <a:spcBef>
                <a:spcPct val="0"/>
              </a:spcBef>
              <a:spcAft>
                <a:spcPts val="0"/>
              </a:spcAft>
            </a:pPr>
            <a:r>
              <a:rPr lang="en-US" sz="3200" dirty="0">
                <a:latin typeface="Times New Roman" panose="02020603050405020304" pitchFamily="18" charset="0"/>
                <a:cs typeface="Times New Roman" panose="02020603050405020304" pitchFamily="18" charset="0"/>
                <a:sym typeface="Times New Roman"/>
              </a:rPr>
              <a:t>After the approval of manager. Registered user can view details.</a:t>
            </a:r>
            <a:endParaRPr lang="en-US" sz="3200" kern="1200" dirty="0">
              <a:solidFill>
                <a:schemeClr val="tx1"/>
              </a:solidFill>
              <a:latin typeface="Times New Roman" panose="02020603050405020304" pitchFamily="18" charset="0"/>
              <a:cs typeface="Times New Roman" panose="02020603050405020304" pitchFamily="18" charset="0"/>
              <a:sym typeface="Times New Roman"/>
            </a:endParaRPr>
          </a:p>
        </p:txBody>
      </p:sp>
      <p:grpSp>
        <p:nvGrpSpPr>
          <p:cNvPr id="179" name="Group 178">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80"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1"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72" name="Google Shape;172;p32"/>
          <p:cNvPicPr preferRelativeResize="0"/>
          <p:nvPr/>
        </p:nvPicPr>
        <p:blipFill>
          <a:blip r:embed="rId3"/>
          <a:stretch>
            <a:fillRect/>
          </a:stretch>
        </p:blipFill>
        <p:spPr>
          <a:xfrm>
            <a:off x="1363980" y="482600"/>
            <a:ext cx="7025640" cy="334263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Google Shape;177;p33"/>
          <p:cNvSpPr txBox="1">
            <a:spLocks noGrp="1"/>
          </p:cNvSpPr>
          <p:nvPr>
            <p:ph type="title"/>
          </p:nvPr>
        </p:nvSpPr>
        <p:spPr>
          <a:xfrm>
            <a:off x="989797" y="4226199"/>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mj-lt"/>
                <a:ea typeface="+mj-ea"/>
                <a:cs typeface="+mj-cs"/>
                <a:sym typeface="Times New Roman"/>
              </a:rPr>
              <a:t>Details of Approved User</a:t>
            </a:r>
          </a:p>
        </p:txBody>
      </p:sp>
      <p:grpSp>
        <p:nvGrpSpPr>
          <p:cNvPr id="185" name="Group 184">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86"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7"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78" name="Google Shape;178;p33"/>
          <p:cNvPicPr preferRelativeResize="0"/>
          <p:nvPr/>
        </p:nvPicPr>
        <p:blipFill>
          <a:blip r:embed="rId3"/>
          <a:stretch>
            <a:fillRect/>
          </a:stretch>
        </p:blipFill>
        <p:spPr>
          <a:xfrm>
            <a:off x="1577340" y="482600"/>
            <a:ext cx="6606540" cy="3350259"/>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Google Shape;183;p34"/>
          <p:cNvSpPr txBox="1">
            <a:spLocks noGrp="1"/>
          </p:cNvSpPr>
          <p:nvPr>
            <p:ph type="title"/>
          </p:nvPr>
        </p:nvSpPr>
        <p:spPr>
          <a:xfrm>
            <a:off x="1068021" y="4274100"/>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2800" kern="1200" dirty="0">
                <a:solidFill>
                  <a:schemeClr val="tx1"/>
                </a:solidFill>
                <a:latin typeface="Times New Roman" panose="02020603050405020304" pitchFamily="18" charset="0"/>
                <a:cs typeface="Times New Roman" panose="02020603050405020304" pitchFamily="18" charset="0"/>
                <a:sym typeface="Times New Roman"/>
              </a:rPr>
              <a:t>User can reset password using Forgot your password</a:t>
            </a:r>
          </a:p>
        </p:txBody>
      </p:sp>
      <p:grpSp>
        <p:nvGrpSpPr>
          <p:cNvPr id="191" name="Group 190">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92"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93"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84" name="Google Shape;184;p34"/>
          <p:cNvPicPr preferRelativeResize="0"/>
          <p:nvPr/>
        </p:nvPicPr>
        <p:blipFill>
          <a:blip r:embed="rId3"/>
          <a:stretch>
            <a:fillRect/>
          </a:stretch>
        </p:blipFill>
        <p:spPr>
          <a:xfrm>
            <a:off x="1478280" y="482600"/>
            <a:ext cx="6781800" cy="3228339"/>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Google Shape;189;p35"/>
          <p:cNvSpPr txBox="1">
            <a:spLocks noGrp="1"/>
          </p:cNvSpPr>
          <p:nvPr>
            <p:ph type="title"/>
          </p:nvPr>
        </p:nvSpPr>
        <p:spPr>
          <a:xfrm>
            <a:off x="1103025" y="416503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Reset password link is sent through mail</a:t>
            </a:r>
          </a:p>
        </p:txBody>
      </p:sp>
      <p:grpSp>
        <p:nvGrpSpPr>
          <p:cNvPr id="197" name="Group 196">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98"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99"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90" name="Google Shape;190;p35"/>
          <p:cNvPicPr preferRelativeResize="0"/>
          <p:nvPr/>
        </p:nvPicPr>
        <p:blipFill>
          <a:blip r:embed="rId3"/>
          <a:stretch>
            <a:fillRect/>
          </a:stretch>
        </p:blipFill>
        <p:spPr>
          <a:xfrm>
            <a:off x="1356360" y="482600"/>
            <a:ext cx="6987540" cy="344931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Google Shape;195;p36"/>
          <p:cNvSpPr txBox="1">
            <a:spLocks noGrp="1"/>
          </p:cNvSpPr>
          <p:nvPr>
            <p:ph type="title"/>
          </p:nvPr>
        </p:nvSpPr>
        <p:spPr>
          <a:xfrm>
            <a:off x="1103025" y="407359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Managing Account</a:t>
            </a:r>
          </a:p>
        </p:txBody>
      </p:sp>
      <p:grpSp>
        <p:nvGrpSpPr>
          <p:cNvPr id="203" name="Group 202">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04"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5"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196" name="Google Shape;196;p36"/>
          <p:cNvPicPr preferRelativeResize="0"/>
          <p:nvPr/>
        </p:nvPicPr>
        <p:blipFill>
          <a:blip r:embed="rId3"/>
          <a:stretch>
            <a:fillRect/>
          </a:stretch>
        </p:blipFill>
        <p:spPr>
          <a:xfrm>
            <a:off x="1584960" y="482600"/>
            <a:ext cx="6507480" cy="339048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207" name="Rectangle 206">
            <a:extLst>
              <a:ext uri="{FF2B5EF4-FFF2-40B4-BE49-F238E27FC236}">
                <a16:creationId xmlns:a16="http://schemas.microsoft.com/office/drawing/2014/main" id="{398B9F3E-AAEC-4C9F-B8C2-2C7A6632E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Picture 202" descr="Sticky notes with question marks">
            <a:extLst>
              <a:ext uri="{FF2B5EF4-FFF2-40B4-BE49-F238E27FC236}">
                <a16:creationId xmlns:a16="http://schemas.microsoft.com/office/drawing/2014/main" id="{EEA656F4-1542-BB9A-B36F-A67CDE9955D2}"/>
              </a:ext>
            </a:extLst>
          </p:cNvPr>
          <p:cNvPicPr>
            <a:picLocks noChangeAspect="1"/>
          </p:cNvPicPr>
          <p:nvPr/>
        </p:nvPicPr>
        <p:blipFill rotWithShape="1">
          <a:blip r:embed="rId3"/>
          <a:srcRect t="3579"/>
          <a:stretch/>
        </p:blipFill>
        <p:spPr>
          <a:xfrm>
            <a:off x="2" y="10"/>
            <a:ext cx="7991591" cy="5143490"/>
          </a:xfrm>
          <a:custGeom>
            <a:avLst/>
            <a:gdLst/>
            <a:ahLst/>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p:spPr>
      </p:pic>
      <p:grpSp>
        <p:nvGrpSpPr>
          <p:cNvPr id="209" name="Group 208">
            <a:extLst>
              <a:ext uri="{FF2B5EF4-FFF2-40B4-BE49-F238E27FC236}">
                <a16:creationId xmlns:a16="http://schemas.microsoft.com/office/drawing/2014/main" id="{AF2675FE-7C81-45E3-AE40-C45F0206B4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52443" y="2337207"/>
            <a:ext cx="5218939" cy="1633993"/>
            <a:chOff x="4736591" y="2112954"/>
            <a:chExt cx="6958585" cy="2178657"/>
          </a:xfrm>
        </p:grpSpPr>
        <p:sp>
          <p:nvSpPr>
            <p:cNvPr id="210" name="Freeform: Shape 209">
              <a:extLst>
                <a:ext uri="{FF2B5EF4-FFF2-40B4-BE49-F238E27FC236}">
                  <a16:creationId xmlns:a16="http://schemas.microsoft.com/office/drawing/2014/main" id="{92F4017F-FC26-4667-82A5-1764A5225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126555" y="-277010"/>
              <a:ext cx="2178657" cy="6958585"/>
            </a:xfrm>
            <a:custGeom>
              <a:avLst/>
              <a:gdLst>
                <a:gd name="connsiteX0" fmla="*/ 2178657 w 2178657"/>
                <a:gd name="connsiteY0" fmla="*/ 6635229 h 6958585"/>
                <a:gd name="connsiteX1" fmla="*/ 2178657 w 2178657"/>
                <a:gd name="connsiteY1" fmla="*/ 5552397 h 6958585"/>
                <a:gd name="connsiteX2" fmla="*/ 2178657 w 2178657"/>
                <a:gd name="connsiteY2" fmla="*/ 1406188 h 6958585"/>
                <a:gd name="connsiteX3" fmla="*/ 2178657 w 2178657"/>
                <a:gd name="connsiteY3" fmla="*/ 323356 h 6958585"/>
                <a:gd name="connsiteX4" fmla="*/ 1855301 w 2178657"/>
                <a:gd name="connsiteY4" fmla="*/ 0 h 6958585"/>
                <a:gd name="connsiteX5" fmla="*/ 323356 w 2178657"/>
                <a:gd name="connsiteY5" fmla="*/ 0 h 6958585"/>
                <a:gd name="connsiteX6" fmla="*/ 0 w 2178657"/>
                <a:gd name="connsiteY6" fmla="*/ 323356 h 6958585"/>
                <a:gd name="connsiteX7" fmla="*/ 0 w 2178657"/>
                <a:gd name="connsiteY7" fmla="*/ 1406188 h 6958585"/>
                <a:gd name="connsiteX8" fmla="*/ 0 w 2178657"/>
                <a:gd name="connsiteY8" fmla="*/ 5552397 h 6958585"/>
                <a:gd name="connsiteX9" fmla="*/ 0 w 2178657"/>
                <a:gd name="connsiteY9" fmla="*/ 6635229 h 6958585"/>
                <a:gd name="connsiteX10" fmla="*/ 323356 w 2178657"/>
                <a:gd name="connsiteY10" fmla="*/ 6958585 h 6958585"/>
                <a:gd name="connsiteX11" fmla="*/ 1855301 w 2178657"/>
                <a:gd name="connsiteY11" fmla="*/ 6958585 h 695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8657" h="6958585">
                  <a:moveTo>
                    <a:pt x="2178657" y="6635229"/>
                  </a:moveTo>
                  <a:lnTo>
                    <a:pt x="2178657" y="5552397"/>
                  </a:lnTo>
                  <a:lnTo>
                    <a:pt x="2178657" y="1406188"/>
                  </a:lnTo>
                  <a:lnTo>
                    <a:pt x="2178657" y="323356"/>
                  </a:lnTo>
                  <a:lnTo>
                    <a:pt x="1855301" y="0"/>
                  </a:lnTo>
                  <a:lnTo>
                    <a:pt x="323356" y="0"/>
                  </a:lnTo>
                  <a:lnTo>
                    <a:pt x="0" y="323356"/>
                  </a:lnTo>
                  <a:lnTo>
                    <a:pt x="0" y="1406188"/>
                  </a:lnTo>
                  <a:lnTo>
                    <a:pt x="0" y="5552397"/>
                  </a:lnTo>
                  <a:lnTo>
                    <a:pt x="0" y="6635229"/>
                  </a:lnTo>
                  <a:lnTo>
                    <a:pt x="323356" y="6958585"/>
                  </a:lnTo>
                  <a:lnTo>
                    <a:pt x="1855301" y="69585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Freeform: Shape 210">
              <a:extLst>
                <a:ext uri="{FF2B5EF4-FFF2-40B4-BE49-F238E27FC236}">
                  <a16:creationId xmlns:a16="http://schemas.microsoft.com/office/drawing/2014/main" id="{FC66CBA0-C3EE-4721-97E2-5266A92C65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7210043" y="-194714"/>
              <a:ext cx="2011680" cy="6793992"/>
            </a:xfrm>
            <a:custGeom>
              <a:avLst/>
              <a:gdLst>
                <a:gd name="connsiteX0" fmla="*/ 2178657 w 2178657"/>
                <a:gd name="connsiteY0" fmla="*/ 6635229 h 6958585"/>
                <a:gd name="connsiteX1" fmla="*/ 2178657 w 2178657"/>
                <a:gd name="connsiteY1" fmla="*/ 5552397 h 6958585"/>
                <a:gd name="connsiteX2" fmla="*/ 2178657 w 2178657"/>
                <a:gd name="connsiteY2" fmla="*/ 1406188 h 6958585"/>
                <a:gd name="connsiteX3" fmla="*/ 2178657 w 2178657"/>
                <a:gd name="connsiteY3" fmla="*/ 323356 h 6958585"/>
                <a:gd name="connsiteX4" fmla="*/ 1855301 w 2178657"/>
                <a:gd name="connsiteY4" fmla="*/ 0 h 6958585"/>
                <a:gd name="connsiteX5" fmla="*/ 323356 w 2178657"/>
                <a:gd name="connsiteY5" fmla="*/ 0 h 6958585"/>
                <a:gd name="connsiteX6" fmla="*/ 0 w 2178657"/>
                <a:gd name="connsiteY6" fmla="*/ 323356 h 6958585"/>
                <a:gd name="connsiteX7" fmla="*/ 0 w 2178657"/>
                <a:gd name="connsiteY7" fmla="*/ 1406188 h 6958585"/>
                <a:gd name="connsiteX8" fmla="*/ 0 w 2178657"/>
                <a:gd name="connsiteY8" fmla="*/ 5552397 h 6958585"/>
                <a:gd name="connsiteX9" fmla="*/ 0 w 2178657"/>
                <a:gd name="connsiteY9" fmla="*/ 6635229 h 6958585"/>
                <a:gd name="connsiteX10" fmla="*/ 323356 w 2178657"/>
                <a:gd name="connsiteY10" fmla="*/ 6958585 h 6958585"/>
                <a:gd name="connsiteX11" fmla="*/ 1855301 w 2178657"/>
                <a:gd name="connsiteY11" fmla="*/ 6958585 h 695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8657" h="6958585">
                  <a:moveTo>
                    <a:pt x="2178657" y="6635229"/>
                  </a:moveTo>
                  <a:lnTo>
                    <a:pt x="2178657" y="5552397"/>
                  </a:lnTo>
                  <a:lnTo>
                    <a:pt x="2178657" y="1406188"/>
                  </a:lnTo>
                  <a:lnTo>
                    <a:pt x="2178657" y="323356"/>
                  </a:lnTo>
                  <a:lnTo>
                    <a:pt x="1855301" y="0"/>
                  </a:lnTo>
                  <a:lnTo>
                    <a:pt x="323356" y="0"/>
                  </a:lnTo>
                  <a:lnTo>
                    <a:pt x="0" y="323356"/>
                  </a:lnTo>
                  <a:lnTo>
                    <a:pt x="0" y="1406188"/>
                  </a:lnTo>
                  <a:lnTo>
                    <a:pt x="0" y="5552397"/>
                  </a:lnTo>
                  <a:lnTo>
                    <a:pt x="0" y="6635229"/>
                  </a:lnTo>
                  <a:lnTo>
                    <a:pt x="323356" y="6958585"/>
                  </a:lnTo>
                  <a:lnTo>
                    <a:pt x="1855301" y="6958585"/>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01" name="Google Shape;201;p37"/>
          <p:cNvSpPr txBox="1">
            <a:spLocks noGrp="1"/>
          </p:cNvSpPr>
          <p:nvPr>
            <p:ph type="title"/>
          </p:nvPr>
        </p:nvSpPr>
        <p:spPr>
          <a:xfrm>
            <a:off x="3888187" y="2571750"/>
            <a:ext cx="4680416" cy="77972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SzPts val="990"/>
            </a:pPr>
            <a:r>
              <a:rPr lang="en-US" sz="3000">
                <a:solidFill>
                  <a:schemeClr val="bg1"/>
                </a:solidFill>
                <a:sym typeface="Times New Roman"/>
              </a:rPr>
              <a:t>Part 2- Question &amp; Answers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5"/>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Google Shape;206;p38"/>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342900" defTabSz="914400">
              <a:spcBef>
                <a:spcPct val="0"/>
              </a:spcBef>
              <a:spcAft>
                <a:spcPts val="0"/>
              </a:spcAft>
              <a:buSzPts val="1800"/>
            </a:pPr>
            <a:r>
              <a:rPr lang="en-US" sz="3100" b="1" kern="1200">
                <a:solidFill>
                  <a:schemeClr val="tx1"/>
                </a:solidFill>
                <a:latin typeface="+mj-lt"/>
                <a:ea typeface="+mj-ea"/>
                <a:cs typeface="+mj-cs"/>
                <a:sym typeface="Times New Roman"/>
              </a:rPr>
              <a:t>How can we transfer personal data securely within their network?</a:t>
            </a:r>
          </a:p>
        </p:txBody>
      </p:sp>
      <p:grpSp>
        <p:nvGrpSpPr>
          <p:cNvPr id="223" name="Group 222">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24"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25"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07" name="Google Shape;207;p38"/>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228600" lvl="0" indent="-228600" defTabSz="914400">
              <a:spcBef>
                <a:spcPts val="0"/>
              </a:spcBef>
              <a:spcAft>
                <a:spcPts val="0"/>
              </a:spcAft>
              <a:buClr>
                <a:schemeClr val="dk1"/>
              </a:buClr>
              <a:buSzPct val="100000"/>
              <a:buFont typeface="Arial" panose="020B0604020202020204" pitchFamily="34" charset="0"/>
              <a:buChar char="•"/>
            </a:pPr>
            <a:r>
              <a:rPr lang="en-US" sz="1200">
                <a:solidFill>
                  <a:schemeClr val="tx1">
                    <a:alpha val="60000"/>
                  </a:schemeClr>
                </a:solidFill>
                <a:sym typeface="Times New Roman"/>
              </a:rPr>
              <a:t>SSH</a:t>
            </a:r>
          </a:p>
          <a:p>
            <a:pPr marL="457200" lvl="0" indent="-228600" defTabSz="914400">
              <a:spcBef>
                <a:spcPts val="1200"/>
              </a:spcBef>
              <a:spcAft>
                <a:spcPts val="0"/>
              </a:spcAft>
              <a:buFont typeface="Arial" panose="020B0604020202020204" pitchFamily="34" charset="0"/>
              <a:buChar char="•"/>
            </a:pPr>
            <a:r>
              <a:rPr lang="en-US" sz="1200">
                <a:solidFill>
                  <a:schemeClr val="tx1">
                    <a:alpha val="60000"/>
                  </a:schemeClr>
                </a:solidFill>
                <a:sym typeface="Times New Roman"/>
              </a:rPr>
              <a:t>The SSH client programme is linked to the SSH server using the client-server architecture that is provided. It was designed to transfer data in a safe and encrypted way, such as plain text passwords. The network protocol known as SSH gives administrators a safe way to connect to a distant machine.</a:t>
            </a:r>
          </a:p>
          <a:p>
            <a:pPr marL="228600" lvl="0" indent="-228600" defTabSz="914400">
              <a:spcBef>
                <a:spcPts val="1200"/>
              </a:spcBef>
              <a:spcAft>
                <a:spcPts val="0"/>
              </a:spcAft>
              <a:buClr>
                <a:schemeClr val="dk1"/>
              </a:buClr>
              <a:buSzPct val="100000"/>
              <a:buFont typeface="Arial" panose="020B0604020202020204" pitchFamily="34" charset="0"/>
              <a:buChar char="•"/>
            </a:pPr>
            <a:r>
              <a:rPr lang="en-US" sz="1200">
                <a:solidFill>
                  <a:schemeClr val="tx1">
                    <a:alpha val="60000"/>
                  </a:schemeClr>
                </a:solidFill>
                <a:sym typeface="Times New Roman"/>
              </a:rPr>
              <a:t>Encrypting data</a:t>
            </a:r>
          </a:p>
          <a:p>
            <a:pPr marL="457200" lvl="0" indent="-228600" defTabSz="914400">
              <a:spcBef>
                <a:spcPts val="1200"/>
              </a:spcBef>
              <a:spcAft>
                <a:spcPts val="0"/>
              </a:spcAft>
              <a:buFont typeface="Arial" panose="020B0604020202020204" pitchFamily="34" charset="0"/>
              <a:buChar char="•"/>
            </a:pPr>
            <a:r>
              <a:rPr lang="en-US" sz="1200">
                <a:solidFill>
                  <a:schemeClr val="tx1">
                    <a:alpha val="60000"/>
                  </a:schemeClr>
                </a:solidFill>
                <a:sym typeface="Times New Roman"/>
              </a:rPr>
              <a:t>The most straightforward and efficient strategies to safeguard your transfer. Several encryption tools are available to protect your data from cyber-attacks.</a:t>
            </a:r>
          </a:p>
          <a:p>
            <a:pPr marL="228600" lvl="0" indent="-228600" defTabSz="914400">
              <a:spcBef>
                <a:spcPts val="1200"/>
              </a:spcBef>
              <a:spcAft>
                <a:spcPts val="0"/>
              </a:spcAft>
              <a:buClr>
                <a:schemeClr val="dk1"/>
              </a:buClr>
              <a:buSzPct val="100000"/>
              <a:buFont typeface="Arial" panose="020B0604020202020204" pitchFamily="34" charset="0"/>
              <a:buChar char="•"/>
            </a:pPr>
            <a:r>
              <a:rPr lang="en-US" sz="1200">
                <a:solidFill>
                  <a:schemeClr val="tx1">
                    <a:alpha val="60000"/>
                  </a:schemeClr>
                </a:solidFill>
                <a:highlight>
                  <a:schemeClr val="lt1"/>
                </a:highlight>
                <a:sym typeface="Times New Roman"/>
              </a:rPr>
              <a:t>File Transfer Protocol (FTP) and Secure File Transfer Protocol (SFTP)</a:t>
            </a:r>
          </a:p>
          <a:p>
            <a:pPr marL="457200" lvl="0" indent="-228600" defTabSz="914400">
              <a:spcBef>
                <a:spcPts val="1500"/>
              </a:spcBef>
              <a:spcAft>
                <a:spcPts val="0"/>
              </a:spcAft>
              <a:buFont typeface="Arial" panose="020B0604020202020204" pitchFamily="34" charset="0"/>
              <a:buChar char="•"/>
            </a:pPr>
            <a:r>
              <a:rPr lang="en-US" sz="1200">
                <a:solidFill>
                  <a:schemeClr val="tx1">
                    <a:alpha val="60000"/>
                  </a:schemeClr>
                </a:solidFill>
                <a:highlight>
                  <a:schemeClr val="lt1"/>
                </a:highlight>
                <a:sym typeface="Times New Roman"/>
              </a:rPr>
              <a:t>common network protocol that transfers files online between hosts, data can only accessed by entering password and username. We can also secure file with password before we update.</a:t>
            </a:r>
          </a:p>
          <a:p>
            <a:pPr marL="457200" lvl="0" indent="-228600" defTabSz="914400">
              <a:spcBef>
                <a:spcPts val="1500"/>
              </a:spcBef>
              <a:spcAft>
                <a:spcPts val="0"/>
              </a:spcAft>
              <a:buFont typeface="Arial" panose="020B0604020202020204" pitchFamily="34" charset="0"/>
              <a:buChar char="•"/>
            </a:pPr>
            <a:r>
              <a:rPr lang="en-US" sz="1200">
                <a:solidFill>
                  <a:schemeClr val="tx1">
                    <a:alpha val="60000"/>
                  </a:schemeClr>
                </a:solidFill>
                <a:highlight>
                  <a:schemeClr val="lt1"/>
                </a:highlight>
                <a:sym typeface="Times New Roman"/>
              </a:rPr>
              <a:t>It is an important to secure file with password because the FTP is encrypted data are not.</a:t>
            </a:r>
          </a:p>
          <a:p>
            <a:pPr marL="457200" lvl="0" indent="-228600" defTabSz="914400">
              <a:spcBef>
                <a:spcPts val="1500"/>
              </a:spcBef>
              <a:spcAft>
                <a:spcPts val="0"/>
              </a:spcAft>
              <a:buFont typeface="Arial" panose="020B0604020202020204" pitchFamily="34" charset="0"/>
              <a:buChar char="•"/>
            </a:pPr>
            <a:endParaRPr lang="en-US" sz="1200" dirty="0">
              <a:solidFill>
                <a:schemeClr val="tx1">
                  <a:alpha val="60000"/>
                </a:schemeClr>
              </a:solidFill>
              <a:highlight>
                <a:schemeClr val="lt1"/>
              </a:highlight>
            </a:endParaRPr>
          </a:p>
          <a:p>
            <a:pPr marL="457200" lvl="0" indent="-228600" defTabSz="914400">
              <a:spcBef>
                <a:spcPts val="1500"/>
              </a:spcBef>
              <a:spcAft>
                <a:spcPts val="0"/>
              </a:spcAft>
              <a:buFont typeface="Arial" panose="020B0604020202020204" pitchFamily="34" charset="0"/>
              <a:buChar char="•"/>
            </a:pPr>
            <a:endParaRPr lang="en-US" sz="1200" dirty="0">
              <a:solidFill>
                <a:schemeClr val="tx1">
                  <a:alpha val="60000"/>
                </a:schemeClr>
              </a:solidFill>
              <a:highlight>
                <a:schemeClr val="lt1"/>
              </a:highlight>
            </a:endParaRPr>
          </a:p>
          <a:p>
            <a:pPr marL="0" lvl="0" indent="-228600" defTabSz="914400">
              <a:spcBef>
                <a:spcPts val="1500"/>
              </a:spcBef>
              <a:spcAft>
                <a:spcPts val="0"/>
              </a:spcAft>
              <a:buFont typeface="Arial" panose="020B0604020202020204" pitchFamily="34" charset="0"/>
              <a:buChar char="•"/>
            </a:pPr>
            <a:endParaRPr lang="en-US" sz="1200" dirty="0">
              <a:solidFill>
                <a:schemeClr val="tx1">
                  <a:alpha val="60000"/>
                </a:schemeClr>
              </a:solidFill>
              <a:sym typeface="Times New Roman"/>
            </a:endParaRPr>
          </a:p>
          <a:p>
            <a:pPr marL="0" lvl="0" indent="-228600" defTabSz="914400">
              <a:spcBef>
                <a:spcPts val="1200"/>
              </a:spcBef>
              <a:spcAft>
                <a:spcPts val="1200"/>
              </a:spcAft>
              <a:buFont typeface="Arial" panose="020B0604020202020204" pitchFamily="34" charset="0"/>
              <a:buChar char="•"/>
            </a:pPr>
            <a:endParaRPr lang="en-US" sz="1200" dirty="0">
              <a:solidFill>
                <a:schemeClr val="tx1">
                  <a:alpha val="60000"/>
                </a:schemeClr>
              </a:solidFill>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1"/>
        <p:cNvGrpSpPr/>
        <p:nvPr/>
      </p:nvGrpSpPr>
      <p:grpSpPr>
        <a:xfrm>
          <a:off x="0" y="0"/>
          <a:ext cx="0" cy="0"/>
          <a:chOff x="0" y="0"/>
          <a:chExt cx="0" cy="0"/>
        </a:xfrm>
      </p:grpSpPr>
      <p:sp useBgFill="1">
        <p:nvSpPr>
          <p:cNvPr id="217" name="Rectangle 216">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20"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21"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12" name="Google Shape;212;p39"/>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0" lvl="0" indent="0" defTabSz="914400">
              <a:spcBef>
                <a:spcPts val="0"/>
              </a:spcBef>
              <a:spcAft>
                <a:spcPts val="0"/>
              </a:spcAft>
              <a:buClr>
                <a:schemeClr val="dk1"/>
              </a:buClr>
              <a:buSzPts val="1500"/>
              <a:buNone/>
            </a:pPr>
            <a:r>
              <a:rPr lang="en-US" sz="1500" b="1" dirty="0">
                <a:solidFill>
                  <a:schemeClr val="tx1">
                    <a:alpha val="60000"/>
                  </a:schemeClr>
                </a:solidFill>
                <a:highlight>
                  <a:schemeClr val="lt1"/>
                </a:highlight>
                <a:sym typeface="Times New Roman"/>
              </a:rPr>
              <a:t>Secure </a:t>
            </a:r>
            <a:r>
              <a:rPr lang="en-US" sz="1500" b="1" dirty="0" err="1">
                <a:solidFill>
                  <a:schemeClr val="tx1">
                    <a:alpha val="60000"/>
                  </a:schemeClr>
                </a:solidFill>
                <a:highlight>
                  <a:schemeClr val="lt1"/>
                </a:highlight>
                <a:sym typeface="Times New Roman"/>
              </a:rPr>
              <a:t>HyperText</a:t>
            </a:r>
            <a:r>
              <a:rPr lang="en-US" sz="1500" b="1" dirty="0">
                <a:solidFill>
                  <a:schemeClr val="tx1">
                    <a:alpha val="60000"/>
                  </a:schemeClr>
                </a:solidFill>
                <a:highlight>
                  <a:schemeClr val="lt1"/>
                </a:highlight>
                <a:sym typeface="Times New Roman"/>
              </a:rPr>
              <a:t> Transfer Protocol (HTTPS)</a:t>
            </a:r>
            <a:r>
              <a:rPr lang="en-US" sz="1500" dirty="0">
                <a:solidFill>
                  <a:schemeClr val="tx1">
                    <a:alpha val="60000"/>
                  </a:schemeClr>
                </a:solidFill>
                <a:highlight>
                  <a:schemeClr val="lt1"/>
                </a:highlight>
                <a:sym typeface="Times New Roman"/>
              </a:rPr>
              <a:t>: </a:t>
            </a:r>
          </a:p>
          <a:p>
            <a:pPr marL="457200" lvl="0" indent="-228600" defTabSz="914400">
              <a:spcBef>
                <a:spcPts val="1500"/>
              </a:spcBef>
              <a:spcAft>
                <a:spcPts val="0"/>
              </a:spcAft>
              <a:buFont typeface="Arial" panose="020B0604020202020204" pitchFamily="34" charset="0"/>
              <a:buChar char="•"/>
            </a:pPr>
            <a:r>
              <a:rPr lang="en-US" sz="1500" dirty="0">
                <a:solidFill>
                  <a:schemeClr val="tx1">
                    <a:alpha val="60000"/>
                  </a:schemeClr>
                </a:solidFill>
                <a:highlight>
                  <a:schemeClr val="lt1"/>
                </a:highlight>
                <a:sym typeface="Times New Roman"/>
              </a:rPr>
              <a:t>Hypertext files are often sent between a web server and a browser using HTTP. HTTP cannot provide any data encryption or user authentication with its default settings. We need to add encryption to the HTTP which can be done by transport layer security. It provides server side authentication and it allow server to validate the client.</a:t>
            </a:r>
          </a:p>
          <a:p>
            <a:pPr marL="457200" lvl="0" indent="-228600" defTabSz="914400">
              <a:spcBef>
                <a:spcPts val="1500"/>
              </a:spcBef>
              <a:spcAft>
                <a:spcPts val="1500"/>
              </a:spcAft>
              <a:buFont typeface="Arial" panose="020B0604020202020204" pitchFamily="34" charset="0"/>
              <a:buChar char="•"/>
            </a:pPr>
            <a:endParaRPr lang="en-US" sz="1500" dirty="0">
              <a:solidFill>
                <a:schemeClr val="tx1">
                  <a:alpha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76" name="Rectangle 75">
            <a:extLst>
              <a:ext uri="{FF2B5EF4-FFF2-40B4-BE49-F238E27FC236}">
                <a16:creationId xmlns:a16="http://schemas.microsoft.com/office/drawing/2014/main" id="{59264BFD-360D-430E-B593-7BC0D00FB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A4538145-ACBA-40C0-AFBD-DE742723D5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3997" cy="5143500"/>
            <a:chOff x="1" y="0"/>
            <a:chExt cx="12191996" cy="6858000"/>
          </a:xfrm>
        </p:grpSpPr>
        <p:sp useBgFill="1">
          <p:nvSpPr>
            <p:cNvPr id="79" name="Rectangle 78">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80" name="Rectangle 79">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60" name="Google Shape;60;p14"/>
          <p:cNvSpPr txBox="1">
            <a:spLocks noGrp="1"/>
          </p:cNvSpPr>
          <p:nvPr>
            <p:ph type="title"/>
          </p:nvPr>
        </p:nvSpPr>
        <p:spPr>
          <a:xfrm>
            <a:off x="573788" y="496800"/>
            <a:ext cx="3387379" cy="1119099"/>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700">
                <a:sym typeface="Times New Roman"/>
              </a:rPr>
              <a:t>Group Members</a:t>
            </a:r>
          </a:p>
        </p:txBody>
      </p:sp>
      <p:sp>
        <p:nvSpPr>
          <p:cNvPr id="61" name="Google Shape;61;p14"/>
          <p:cNvSpPr txBox="1">
            <a:spLocks noGrp="1"/>
          </p:cNvSpPr>
          <p:nvPr>
            <p:ph type="body" idx="1"/>
          </p:nvPr>
        </p:nvSpPr>
        <p:spPr>
          <a:xfrm>
            <a:off x="573789" y="1714500"/>
            <a:ext cx="3292498" cy="288360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2500"/>
              <a:buFont typeface="Arial" panose="020B0604020202020204" pitchFamily="34" charset="0"/>
              <a:buChar char="•"/>
            </a:pPr>
            <a:r>
              <a:rPr lang="en-US" sz="1500">
                <a:solidFill>
                  <a:schemeClr val="tx1">
                    <a:alpha val="60000"/>
                  </a:schemeClr>
                </a:solidFill>
                <a:sym typeface="Times New Roman"/>
              </a:rPr>
              <a:t>Maitri Patel (200512654)</a:t>
            </a:r>
          </a:p>
          <a:p>
            <a:pPr marL="457200" lvl="0" indent="-228600" defTabSz="914400">
              <a:spcBef>
                <a:spcPts val="0"/>
              </a:spcBef>
              <a:spcAft>
                <a:spcPts val="600"/>
              </a:spcAft>
              <a:buSzPts val="2500"/>
              <a:buFont typeface="Arial" panose="020B0604020202020204" pitchFamily="34" charset="0"/>
              <a:buChar char="•"/>
            </a:pPr>
            <a:r>
              <a:rPr lang="en-US" sz="1500">
                <a:solidFill>
                  <a:schemeClr val="tx1">
                    <a:alpha val="60000"/>
                  </a:schemeClr>
                </a:solidFill>
                <a:sym typeface="Times New Roman"/>
              </a:rPr>
              <a:t>Dhruvish Patel  (200521498)</a:t>
            </a:r>
          </a:p>
          <a:p>
            <a:pPr marL="457200" lvl="0" indent="-228600" defTabSz="914400">
              <a:spcBef>
                <a:spcPts val="0"/>
              </a:spcBef>
              <a:spcAft>
                <a:spcPts val="600"/>
              </a:spcAft>
              <a:buSzPts val="2500"/>
              <a:buFont typeface="Arial" panose="020B0604020202020204" pitchFamily="34" charset="0"/>
              <a:buChar char="•"/>
            </a:pPr>
            <a:r>
              <a:rPr lang="en-US" sz="1500">
                <a:solidFill>
                  <a:schemeClr val="tx1">
                    <a:alpha val="60000"/>
                  </a:schemeClr>
                </a:solidFill>
                <a:sym typeface="Times New Roman"/>
              </a:rPr>
              <a:t>Pinkeshkumar Patel (200497326)</a:t>
            </a:r>
          </a:p>
        </p:txBody>
      </p:sp>
      <p:sp>
        <p:nvSpPr>
          <p:cNvPr id="82" name="Freeform: Shape 81">
            <a:extLst>
              <a:ext uri="{FF2B5EF4-FFF2-40B4-BE49-F238E27FC236}">
                <a16:creationId xmlns:a16="http://schemas.microsoft.com/office/drawing/2014/main" id="{F249C1C3-EBDE-4C27-BD12-A6AE40A4D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0531" y="0"/>
            <a:ext cx="4803469" cy="4780026"/>
          </a:xfrm>
          <a:custGeom>
            <a:avLst/>
            <a:gdLst>
              <a:gd name="connsiteX0" fmla="*/ 353272 w 6404625"/>
              <a:gd name="connsiteY0" fmla="*/ 0 h 6373368"/>
              <a:gd name="connsiteX1" fmla="*/ 6404625 w 6404625"/>
              <a:gd name="connsiteY1" fmla="*/ 0 h 6373368"/>
              <a:gd name="connsiteX2" fmla="*/ 6404625 w 6404625"/>
              <a:gd name="connsiteY2" fmla="*/ 6008204 h 6373368"/>
              <a:gd name="connsiteX3" fmla="*/ 6374459 w 6404625"/>
              <a:gd name="connsiteY3" fmla="*/ 6023890 h 6373368"/>
              <a:gd name="connsiteX4" fmla="*/ 6290584 w 6404625"/>
              <a:gd name="connsiteY4" fmla="*/ 6049055 h 6373368"/>
              <a:gd name="connsiteX5" fmla="*/ 6203913 w 6404625"/>
              <a:gd name="connsiteY5" fmla="*/ 6060237 h 6373368"/>
              <a:gd name="connsiteX6" fmla="*/ 6114448 w 6404625"/>
              <a:gd name="connsiteY6" fmla="*/ 6063033 h 6373368"/>
              <a:gd name="connsiteX7" fmla="*/ 6019391 w 6404625"/>
              <a:gd name="connsiteY7" fmla="*/ 6054644 h 6373368"/>
              <a:gd name="connsiteX8" fmla="*/ 5924332 w 6404625"/>
              <a:gd name="connsiteY8" fmla="*/ 6043462 h 6373368"/>
              <a:gd name="connsiteX9" fmla="*/ 5829275 w 6404625"/>
              <a:gd name="connsiteY9" fmla="*/ 6029482 h 6373368"/>
              <a:gd name="connsiteX10" fmla="*/ 5734216 w 6404625"/>
              <a:gd name="connsiteY10" fmla="*/ 6018300 h 6373368"/>
              <a:gd name="connsiteX11" fmla="*/ 5639159 w 6404625"/>
              <a:gd name="connsiteY11" fmla="*/ 6012708 h 6373368"/>
              <a:gd name="connsiteX12" fmla="*/ 5546898 w 6404625"/>
              <a:gd name="connsiteY12" fmla="*/ 6012708 h 6373368"/>
              <a:gd name="connsiteX13" fmla="*/ 5460227 w 6404625"/>
              <a:gd name="connsiteY13" fmla="*/ 6023890 h 6373368"/>
              <a:gd name="connsiteX14" fmla="*/ 5370760 w 6404625"/>
              <a:gd name="connsiteY14" fmla="*/ 6046258 h 6373368"/>
              <a:gd name="connsiteX15" fmla="*/ 5289681 w 6404625"/>
              <a:gd name="connsiteY15" fmla="*/ 6079807 h 6373368"/>
              <a:gd name="connsiteX16" fmla="*/ 5205808 w 6404625"/>
              <a:gd name="connsiteY16" fmla="*/ 6124541 h 6373368"/>
              <a:gd name="connsiteX17" fmla="*/ 5121933 w 6404625"/>
              <a:gd name="connsiteY17" fmla="*/ 6169276 h 6373368"/>
              <a:gd name="connsiteX18" fmla="*/ 5038061 w 6404625"/>
              <a:gd name="connsiteY18" fmla="*/ 6219598 h 6373368"/>
              <a:gd name="connsiteX19" fmla="*/ 4956981 w 6404625"/>
              <a:gd name="connsiteY19" fmla="*/ 6267129 h 6373368"/>
              <a:gd name="connsiteX20" fmla="*/ 4870311 w 6404625"/>
              <a:gd name="connsiteY20" fmla="*/ 6309065 h 6373368"/>
              <a:gd name="connsiteX21" fmla="*/ 4786435 w 6404625"/>
              <a:gd name="connsiteY21" fmla="*/ 6342614 h 6373368"/>
              <a:gd name="connsiteX22" fmla="*/ 4699765 w 6404625"/>
              <a:gd name="connsiteY22" fmla="*/ 6364982 h 6373368"/>
              <a:gd name="connsiteX23" fmla="*/ 4610299 w 6404625"/>
              <a:gd name="connsiteY23" fmla="*/ 6373368 h 6373368"/>
              <a:gd name="connsiteX24" fmla="*/ 4520833 w 6404625"/>
              <a:gd name="connsiteY24" fmla="*/ 6364982 h 6373368"/>
              <a:gd name="connsiteX25" fmla="*/ 4434163 w 6404625"/>
              <a:gd name="connsiteY25" fmla="*/ 6342614 h 6373368"/>
              <a:gd name="connsiteX26" fmla="*/ 4350289 w 6404625"/>
              <a:gd name="connsiteY26" fmla="*/ 6309065 h 6373368"/>
              <a:gd name="connsiteX27" fmla="*/ 4263617 w 6404625"/>
              <a:gd name="connsiteY27" fmla="*/ 6267129 h 6373368"/>
              <a:gd name="connsiteX28" fmla="*/ 4182539 w 6404625"/>
              <a:gd name="connsiteY28" fmla="*/ 6219598 h 6373368"/>
              <a:gd name="connsiteX29" fmla="*/ 4098666 w 6404625"/>
              <a:gd name="connsiteY29" fmla="*/ 6169276 h 6373368"/>
              <a:gd name="connsiteX30" fmla="*/ 4014791 w 6404625"/>
              <a:gd name="connsiteY30" fmla="*/ 6124541 h 6373368"/>
              <a:gd name="connsiteX31" fmla="*/ 3930916 w 6404625"/>
              <a:gd name="connsiteY31" fmla="*/ 6079807 h 6373368"/>
              <a:gd name="connsiteX32" fmla="*/ 3847041 w 6404625"/>
              <a:gd name="connsiteY32" fmla="*/ 6046258 h 6373368"/>
              <a:gd name="connsiteX33" fmla="*/ 3760372 w 6404625"/>
              <a:gd name="connsiteY33" fmla="*/ 6023890 h 6373368"/>
              <a:gd name="connsiteX34" fmla="*/ 3673701 w 6404625"/>
              <a:gd name="connsiteY34" fmla="*/ 6012708 h 6373368"/>
              <a:gd name="connsiteX35" fmla="*/ 3581438 w 6404625"/>
              <a:gd name="connsiteY35" fmla="*/ 6012708 h 6373368"/>
              <a:gd name="connsiteX36" fmla="*/ 3486381 w 6404625"/>
              <a:gd name="connsiteY36" fmla="*/ 6018300 h 6373368"/>
              <a:gd name="connsiteX37" fmla="*/ 3391322 w 6404625"/>
              <a:gd name="connsiteY37" fmla="*/ 6029482 h 6373368"/>
              <a:gd name="connsiteX38" fmla="*/ 3296265 w 6404625"/>
              <a:gd name="connsiteY38" fmla="*/ 6043462 h 6373368"/>
              <a:gd name="connsiteX39" fmla="*/ 3201210 w 6404625"/>
              <a:gd name="connsiteY39" fmla="*/ 6054644 h 6373368"/>
              <a:gd name="connsiteX40" fmla="*/ 3106151 w 6404625"/>
              <a:gd name="connsiteY40" fmla="*/ 6063033 h 6373368"/>
              <a:gd name="connsiteX41" fmla="*/ 3016684 w 6404625"/>
              <a:gd name="connsiteY41" fmla="*/ 6060237 h 6373368"/>
              <a:gd name="connsiteX42" fmla="*/ 2930015 w 6404625"/>
              <a:gd name="connsiteY42" fmla="*/ 6049055 h 6373368"/>
              <a:gd name="connsiteX43" fmla="*/ 2846140 w 6404625"/>
              <a:gd name="connsiteY43" fmla="*/ 6023890 h 6373368"/>
              <a:gd name="connsiteX44" fmla="*/ 2776243 w 6404625"/>
              <a:gd name="connsiteY44" fmla="*/ 5987546 h 6373368"/>
              <a:gd name="connsiteX45" fmla="*/ 2709145 w 6404625"/>
              <a:gd name="connsiteY45" fmla="*/ 5940017 h 6373368"/>
              <a:gd name="connsiteX46" fmla="*/ 2650432 w 6404625"/>
              <a:gd name="connsiteY46" fmla="*/ 5884101 h 6373368"/>
              <a:gd name="connsiteX47" fmla="*/ 2591719 w 6404625"/>
              <a:gd name="connsiteY47" fmla="*/ 5819798 h 6373368"/>
              <a:gd name="connsiteX48" fmla="*/ 2538599 w 6404625"/>
              <a:gd name="connsiteY48" fmla="*/ 5752697 h 6373368"/>
              <a:gd name="connsiteX49" fmla="*/ 2485480 w 6404625"/>
              <a:gd name="connsiteY49" fmla="*/ 5682802 h 6373368"/>
              <a:gd name="connsiteX50" fmla="*/ 2432360 w 6404625"/>
              <a:gd name="connsiteY50" fmla="*/ 5612908 h 6373368"/>
              <a:gd name="connsiteX51" fmla="*/ 2379237 w 6404625"/>
              <a:gd name="connsiteY51" fmla="*/ 5545809 h 6373368"/>
              <a:gd name="connsiteX52" fmla="*/ 2323320 w 6404625"/>
              <a:gd name="connsiteY52" fmla="*/ 5481502 h 6373368"/>
              <a:gd name="connsiteX53" fmla="*/ 2259018 w 6404625"/>
              <a:gd name="connsiteY53" fmla="*/ 5425586 h 6373368"/>
              <a:gd name="connsiteX54" fmla="*/ 2197511 w 6404625"/>
              <a:gd name="connsiteY54" fmla="*/ 5375263 h 6373368"/>
              <a:gd name="connsiteX55" fmla="*/ 2127614 w 6404625"/>
              <a:gd name="connsiteY55" fmla="*/ 5336121 h 6373368"/>
              <a:gd name="connsiteX56" fmla="*/ 2052128 w 6404625"/>
              <a:gd name="connsiteY56" fmla="*/ 5302573 h 6373368"/>
              <a:gd name="connsiteX57" fmla="*/ 1971049 w 6404625"/>
              <a:gd name="connsiteY57" fmla="*/ 5274612 h 6373368"/>
              <a:gd name="connsiteX58" fmla="*/ 1887176 w 6404625"/>
              <a:gd name="connsiteY58" fmla="*/ 5249450 h 6373368"/>
              <a:gd name="connsiteX59" fmla="*/ 1803301 w 6404625"/>
              <a:gd name="connsiteY59" fmla="*/ 5227084 h 6373368"/>
              <a:gd name="connsiteX60" fmla="*/ 1716630 w 6404625"/>
              <a:gd name="connsiteY60" fmla="*/ 5204720 h 6373368"/>
              <a:gd name="connsiteX61" fmla="*/ 1635551 w 6404625"/>
              <a:gd name="connsiteY61" fmla="*/ 5179557 h 6373368"/>
              <a:gd name="connsiteX62" fmla="*/ 1554473 w 6404625"/>
              <a:gd name="connsiteY62" fmla="*/ 5151597 h 6373368"/>
              <a:gd name="connsiteX63" fmla="*/ 1478988 w 6404625"/>
              <a:gd name="connsiteY63" fmla="*/ 5118049 h 6373368"/>
              <a:gd name="connsiteX64" fmla="*/ 1411887 w 6404625"/>
              <a:gd name="connsiteY64" fmla="*/ 5076112 h 6373368"/>
              <a:gd name="connsiteX65" fmla="*/ 1350380 w 6404625"/>
              <a:gd name="connsiteY65" fmla="*/ 5025785 h 6373368"/>
              <a:gd name="connsiteX66" fmla="*/ 1300053 w 6404625"/>
              <a:gd name="connsiteY66" fmla="*/ 4964279 h 6373368"/>
              <a:gd name="connsiteX67" fmla="*/ 1258117 w 6404625"/>
              <a:gd name="connsiteY67" fmla="*/ 4897178 h 6373368"/>
              <a:gd name="connsiteX68" fmla="*/ 1224567 w 6404625"/>
              <a:gd name="connsiteY68" fmla="*/ 4821691 h 6373368"/>
              <a:gd name="connsiteX69" fmla="*/ 1196609 w 6404625"/>
              <a:gd name="connsiteY69" fmla="*/ 4740614 h 6373368"/>
              <a:gd name="connsiteX70" fmla="*/ 1171447 w 6404625"/>
              <a:gd name="connsiteY70" fmla="*/ 4659533 h 6373368"/>
              <a:gd name="connsiteX71" fmla="*/ 1149080 w 6404625"/>
              <a:gd name="connsiteY71" fmla="*/ 4572865 h 6373368"/>
              <a:gd name="connsiteX72" fmla="*/ 1126714 w 6404625"/>
              <a:gd name="connsiteY72" fmla="*/ 4488990 h 6373368"/>
              <a:gd name="connsiteX73" fmla="*/ 1101552 w 6404625"/>
              <a:gd name="connsiteY73" fmla="*/ 4405115 h 6373368"/>
              <a:gd name="connsiteX74" fmla="*/ 1073593 w 6404625"/>
              <a:gd name="connsiteY74" fmla="*/ 4324036 h 6373368"/>
              <a:gd name="connsiteX75" fmla="*/ 1040045 w 6404625"/>
              <a:gd name="connsiteY75" fmla="*/ 4248549 h 6373368"/>
              <a:gd name="connsiteX76" fmla="*/ 1000902 w 6404625"/>
              <a:gd name="connsiteY76" fmla="*/ 4178654 h 6373368"/>
              <a:gd name="connsiteX77" fmla="*/ 950576 w 6404625"/>
              <a:gd name="connsiteY77" fmla="*/ 4117146 h 6373368"/>
              <a:gd name="connsiteX78" fmla="*/ 894659 w 6404625"/>
              <a:gd name="connsiteY78" fmla="*/ 4052841 h 6373368"/>
              <a:gd name="connsiteX79" fmla="*/ 830356 w 6404625"/>
              <a:gd name="connsiteY79" fmla="*/ 3996926 h 6373368"/>
              <a:gd name="connsiteX80" fmla="*/ 760460 w 6404625"/>
              <a:gd name="connsiteY80" fmla="*/ 3943806 h 6373368"/>
              <a:gd name="connsiteX81" fmla="*/ 690567 w 6404625"/>
              <a:gd name="connsiteY81" fmla="*/ 3890685 h 6373368"/>
              <a:gd name="connsiteX82" fmla="*/ 620671 w 6404625"/>
              <a:gd name="connsiteY82" fmla="*/ 3837564 h 6373368"/>
              <a:gd name="connsiteX83" fmla="*/ 553571 w 6404625"/>
              <a:gd name="connsiteY83" fmla="*/ 3784444 h 6373368"/>
              <a:gd name="connsiteX84" fmla="*/ 489269 w 6404625"/>
              <a:gd name="connsiteY84" fmla="*/ 3725731 h 6373368"/>
              <a:gd name="connsiteX85" fmla="*/ 433350 w 6404625"/>
              <a:gd name="connsiteY85" fmla="*/ 3667021 h 6373368"/>
              <a:gd name="connsiteX86" fmla="*/ 385824 w 6404625"/>
              <a:gd name="connsiteY86" fmla="*/ 3599922 h 6373368"/>
              <a:gd name="connsiteX87" fmla="*/ 349477 w 6404625"/>
              <a:gd name="connsiteY87" fmla="*/ 3530025 h 6373368"/>
              <a:gd name="connsiteX88" fmla="*/ 324315 w 6404625"/>
              <a:gd name="connsiteY88" fmla="*/ 3446150 h 6373368"/>
              <a:gd name="connsiteX89" fmla="*/ 313131 w 6404625"/>
              <a:gd name="connsiteY89" fmla="*/ 3359479 h 6373368"/>
              <a:gd name="connsiteX90" fmla="*/ 310335 w 6404625"/>
              <a:gd name="connsiteY90" fmla="*/ 3270014 h 6373368"/>
              <a:gd name="connsiteX91" fmla="*/ 318723 w 6404625"/>
              <a:gd name="connsiteY91" fmla="*/ 3174955 h 6373368"/>
              <a:gd name="connsiteX92" fmla="*/ 329907 w 6404625"/>
              <a:gd name="connsiteY92" fmla="*/ 3079898 h 6373368"/>
              <a:gd name="connsiteX93" fmla="*/ 343885 w 6404625"/>
              <a:gd name="connsiteY93" fmla="*/ 2984841 h 6373368"/>
              <a:gd name="connsiteX94" fmla="*/ 355069 w 6404625"/>
              <a:gd name="connsiteY94" fmla="*/ 2889784 h 6373368"/>
              <a:gd name="connsiteX95" fmla="*/ 360659 w 6404625"/>
              <a:gd name="connsiteY95" fmla="*/ 2794725 h 6373368"/>
              <a:gd name="connsiteX96" fmla="*/ 360659 w 6404625"/>
              <a:gd name="connsiteY96" fmla="*/ 2702464 h 6373368"/>
              <a:gd name="connsiteX97" fmla="*/ 349477 w 6404625"/>
              <a:gd name="connsiteY97" fmla="*/ 2615793 h 6373368"/>
              <a:gd name="connsiteX98" fmla="*/ 327111 w 6404625"/>
              <a:gd name="connsiteY98" fmla="*/ 2529122 h 6373368"/>
              <a:gd name="connsiteX99" fmla="*/ 293561 w 6404625"/>
              <a:gd name="connsiteY99" fmla="*/ 2448045 h 6373368"/>
              <a:gd name="connsiteX100" fmla="*/ 251625 w 6404625"/>
              <a:gd name="connsiteY100" fmla="*/ 2364170 h 6373368"/>
              <a:gd name="connsiteX101" fmla="*/ 204096 w 6404625"/>
              <a:gd name="connsiteY101" fmla="*/ 2280295 h 6373368"/>
              <a:gd name="connsiteX102" fmla="*/ 153769 w 6404625"/>
              <a:gd name="connsiteY102" fmla="*/ 2196423 h 6373368"/>
              <a:gd name="connsiteX103" fmla="*/ 106240 w 6404625"/>
              <a:gd name="connsiteY103" fmla="*/ 2115344 h 6373368"/>
              <a:gd name="connsiteX104" fmla="*/ 64305 w 6404625"/>
              <a:gd name="connsiteY104" fmla="*/ 2028673 h 6373368"/>
              <a:gd name="connsiteX105" fmla="*/ 30754 w 6404625"/>
              <a:gd name="connsiteY105" fmla="*/ 1944798 h 6373368"/>
              <a:gd name="connsiteX106" fmla="*/ 8387 w 6404625"/>
              <a:gd name="connsiteY106" fmla="*/ 1858129 h 6373368"/>
              <a:gd name="connsiteX107" fmla="*/ 0 w 6404625"/>
              <a:gd name="connsiteY107" fmla="*/ 1768662 h 6373368"/>
              <a:gd name="connsiteX108" fmla="*/ 8387 w 6404625"/>
              <a:gd name="connsiteY108" fmla="*/ 1679195 h 6373368"/>
              <a:gd name="connsiteX109" fmla="*/ 30754 w 6404625"/>
              <a:gd name="connsiteY109" fmla="*/ 1592526 h 6373368"/>
              <a:gd name="connsiteX110" fmla="*/ 64305 w 6404625"/>
              <a:gd name="connsiteY110" fmla="*/ 1508651 h 6373368"/>
              <a:gd name="connsiteX111" fmla="*/ 106240 w 6404625"/>
              <a:gd name="connsiteY111" fmla="*/ 1421980 h 6373368"/>
              <a:gd name="connsiteX112" fmla="*/ 153769 w 6404625"/>
              <a:gd name="connsiteY112" fmla="*/ 1340903 h 6373368"/>
              <a:gd name="connsiteX113" fmla="*/ 204096 w 6404625"/>
              <a:gd name="connsiteY113" fmla="*/ 1257028 h 6373368"/>
              <a:gd name="connsiteX114" fmla="*/ 251625 w 6404625"/>
              <a:gd name="connsiteY114" fmla="*/ 1173153 h 6373368"/>
              <a:gd name="connsiteX115" fmla="*/ 293561 w 6404625"/>
              <a:gd name="connsiteY115" fmla="*/ 1089278 h 6373368"/>
              <a:gd name="connsiteX116" fmla="*/ 327111 w 6404625"/>
              <a:gd name="connsiteY116" fmla="*/ 1008199 h 6373368"/>
              <a:gd name="connsiteX117" fmla="*/ 349477 w 6404625"/>
              <a:gd name="connsiteY117" fmla="*/ 921528 h 6373368"/>
              <a:gd name="connsiteX118" fmla="*/ 360659 w 6404625"/>
              <a:gd name="connsiteY118" fmla="*/ 834859 h 6373368"/>
              <a:gd name="connsiteX119" fmla="*/ 360659 w 6404625"/>
              <a:gd name="connsiteY119" fmla="*/ 742599 h 6373368"/>
              <a:gd name="connsiteX120" fmla="*/ 355069 w 6404625"/>
              <a:gd name="connsiteY120" fmla="*/ 647539 h 6373368"/>
              <a:gd name="connsiteX121" fmla="*/ 343885 w 6404625"/>
              <a:gd name="connsiteY121" fmla="*/ 552482 h 6373368"/>
              <a:gd name="connsiteX122" fmla="*/ 329907 w 6404625"/>
              <a:gd name="connsiteY122" fmla="*/ 457425 h 6373368"/>
              <a:gd name="connsiteX123" fmla="*/ 318723 w 6404625"/>
              <a:gd name="connsiteY123" fmla="*/ 362366 h 6373368"/>
              <a:gd name="connsiteX124" fmla="*/ 310335 w 6404625"/>
              <a:gd name="connsiteY124" fmla="*/ 267309 h 6373368"/>
              <a:gd name="connsiteX125" fmla="*/ 313131 w 6404625"/>
              <a:gd name="connsiteY125" fmla="*/ 177842 h 6373368"/>
              <a:gd name="connsiteX126" fmla="*/ 324315 w 6404625"/>
              <a:gd name="connsiteY126" fmla="*/ 91173 h 6373368"/>
              <a:gd name="connsiteX127" fmla="*/ 349477 w 6404625"/>
              <a:gd name="connsiteY127" fmla="*/ 7296 h 637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404625" h="6373368">
                <a:moveTo>
                  <a:pt x="353272" y="0"/>
                </a:moveTo>
                <a:lnTo>
                  <a:pt x="6404625" y="0"/>
                </a:lnTo>
                <a:lnTo>
                  <a:pt x="6404625" y="6008204"/>
                </a:lnTo>
                <a:lnTo>
                  <a:pt x="6374459" y="6023890"/>
                </a:lnTo>
                <a:lnTo>
                  <a:pt x="6290584" y="6049055"/>
                </a:lnTo>
                <a:lnTo>
                  <a:pt x="6203913" y="6060237"/>
                </a:lnTo>
                <a:lnTo>
                  <a:pt x="6114448" y="6063033"/>
                </a:lnTo>
                <a:lnTo>
                  <a:pt x="6019391" y="6054644"/>
                </a:lnTo>
                <a:lnTo>
                  <a:pt x="5924332" y="6043462"/>
                </a:lnTo>
                <a:lnTo>
                  <a:pt x="5829275" y="6029482"/>
                </a:lnTo>
                <a:lnTo>
                  <a:pt x="5734216" y="6018300"/>
                </a:lnTo>
                <a:lnTo>
                  <a:pt x="5639159" y="6012708"/>
                </a:lnTo>
                <a:lnTo>
                  <a:pt x="5546898" y="6012708"/>
                </a:lnTo>
                <a:lnTo>
                  <a:pt x="5460227" y="6023890"/>
                </a:lnTo>
                <a:lnTo>
                  <a:pt x="5370760" y="6046258"/>
                </a:lnTo>
                <a:lnTo>
                  <a:pt x="5289681" y="6079807"/>
                </a:lnTo>
                <a:lnTo>
                  <a:pt x="5205808" y="6124541"/>
                </a:lnTo>
                <a:lnTo>
                  <a:pt x="5121933" y="6169276"/>
                </a:lnTo>
                <a:lnTo>
                  <a:pt x="5038061" y="6219598"/>
                </a:lnTo>
                <a:lnTo>
                  <a:pt x="4956981" y="6267129"/>
                </a:lnTo>
                <a:lnTo>
                  <a:pt x="4870311" y="6309065"/>
                </a:lnTo>
                <a:lnTo>
                  <a:pt x="4786435" y="6342614"/>
                </a:lnTo>
                <a:lnTo>
                  <a:pt x="4699765" y="6364982"/>
                </a:lnTo>
                <a:lnTo>
                  <a:pt x="4610299" y="6373368"/>
                </a:lnTo>
                <a:lnTo>
                  <a:pt x="4520833" y="6364982"/>
                </a:lnTo>
                <a:lnTo>
                  <a:pt x="4434163" y="6342614"/>
                </a:lnTo>
                <a:lnTo>
                  <a:pt x="4350289" y="6309065"/>
                </a:lnTo>
                <a:lnTo>
                  <a:pt x="4263617" y="6267129"/>
                </a:lnTo>
                <a:lnTo>
                  <a:pt x="4182539" y="6219598"/>
                </a:lnTo>
                <a:lnTo>
                  <a:pt x="4098666" y="6169276"/>
                </a:lnTo>
                <a:lnTo>
                  <a:pt x="4014791" y="6124541"/>
                </a:lnTo>
                <a:lnTo>
                  <a:pt x="3930916" y="6079807"/>
                </a:lnTo>
                <a:lnTo>
                  <a:pt x="3847041" y="6046258"/>
                </a:lnTo>
                <a:lnTo>
                  <a:pt x="3760372" y="6023890"/>
                </a:lnTo>
                <a:lnTo>
                  <a:pt x="3673701" y="6012708"/>
                </a:lnTo>
                <a:lnTo>
                  <a:pt x="3581438" y="6012708"/>
                </a:lnTo>
                <a:lnTo>
                  <a:pt x="3486381" y="6018300"/>
                </a:lnTo>
                <a:lnTo>
                  <a:pt x="3391322" y="6029482"/>
                </a:lnTo>
                <a:lnTo>
                  <a:pt x="3296265" y="6043462"/>
                </a:lnTo>
                <a:lnTo>
                  <a:pt x="3201210" y="6054644"/>
                </a:lnTo>
                <a:lnTo>
                  <a:pt x="3106151" y="6063033"/>
                </a:lnTo>
                <a:lnTo>
                  <a:pt x="3016684" y="6060237"/>
                </a:lnTo>
                <a:lnTo>
                  <a:pt x="2930015" y="6049055"/>
                </a:lnTo>
                <a:lnTo>
                  <a:pt x="2846140" y="6023890"/>
                </a:lnTo>
                <a:lnTo>
                  <a:pt x="2776243" y="5987546"/>
                </a:lnTo>
                <a:lnTo>
                  <a:pt x="2709145" y="5940017"/>
                </a:lnTo>
                <a:lnTo>
                  <a:pt x="2650432" y="5884101"/>
                </a:lnTo>
                <a:lnTo>
                  <a:pt x="2591719" y="5819798"/>
                </a:lnTo>
                <a:lnTo>
                  <a:pt x="2538599" y="5752697"/>
                </a:lnTo>
                <a:lnTo>
                  <a:pt x="2485480" y="5682802"/>
                </a:lnTo>
                <a:lnTo>
                  <a:pt x="2432360" y="5612908"/>
                </a:lnTo>
                <a:lnTo>
                  <a:pt x="2379237" y="5545809"/>
                </a:lnTo>
                <a:lnTo>
                  <a:pt x="2323320" y="5481502"/>
                </a:lnTo>
                <a:lnTo>
                  <a:pt x="2259018" y="5425586"/>
                </a:lnTo>
                <a:lnTo>
                  <a:pt x="2197511" y="5375263"/>
                </a:lnTo>
                <a:lnTo>
                  <a:pt x="2127614" y="5336121"/>
                </a:lnTo>
                <a:lnTo>
                  <a:pt x="2052128" y="5302573"/>
                </a:lnTo>
                <a:lnTo>
                  <a:pt x="1971049" y="5274612"/>
                </a:lnTo>
                <a:lnTo>
                  <a:pt x="1887176" y="5249450"/>
                </a:lnTo>
                <a:lnTo>
                  <a:pt x="1803301" y="5227084"/>
                </a:lnTo>
                <a:lnTo>
                  <a:pt x="1716630" y="5204720"/>
                </a:lnTo>
                <a:lnTo>
                  <a:pt x="1635551" y="5179557"/>
                </a:lnTo>
                <a:lnTo>
                  <a:pt x="1554473" y="5151597"/>
                </a:lnTo>
                <a:lnTo>
                  <a:pt x="1478988" y="5118049"/>
                </a:lnTo>
                <a:lnTo>
                  <a:pt x="1411887" y="5076112"/>
                </a:lnTo>
                <a:lnTo>
                  <a:pt x="1350380" y="5025785"/>
                </a:lnTo>
                <a:lnTo>
                  <a:pt x="1300053" y="4964279"/>
                </a:lnTo>
                <a:lnTo>
                  <a:pt x="1258117" y="4897178"/>
                </a:lnTo>
                <a:lnTo>
                  <a:pt x="1224567" y="4821691"/>
                </a:lnTo>
                <a:lnTo>
                  <a:pt x="1196609" y="4740614"/>
                </a:lnTo>
                <a:lnTo>
                  <a:pt x="1171447" y="4659533"/>
                </a:lnTo>
                <a:lnTo>
                  <a:pt x="1149080" y="4572865"/>
                </a:lnTo>
                <a:lnTo>
                  <a:pt x="1126714" y="4488990"/>
                </a:lnTo>
                <a:lnTo>
                  <a:pt x="1101552" y="4405115"/>
                </a:lnTo>
                <a:lnTo>
                  <a:pt x="1073593" y="4324036"/>
                </a:lnTo>
                <a:lnTo>
                  <a:pt x="1040045" y="4248549"/>
                </a:lnTo>
                <a:lnTo>
                  <a:pt x="1000902" y="4178654"/>
                </a:lnTo>
                <a:lnTo>
                  <a:pt x="950576" y="4117146"/>
                </a:lnTo>
                <a:lnTo>
                  <a:pt x="894659" y="4052841"/>
                </a:lnTo>
                <a:lnTo>
                  <a:pt x="830356" y="3996926"/>
                </a:lnTo>
                <a:lnTo>
                  <a:pt x="760460" y="3943806"/>
                </a:lnTo>
                <a:lnTo>
                  <a:pt x="690567" y="3890685"/>
                </a:lnTo>
                <a:lnTo>
                  <a:pt x="620671" y="3837564"/>
                </a:lnTo>
                <a:lnTo>
                  <a:pt x="553571" y="3784444"/>
                </a:lnTo>
                <a:lnTo>
                  <a:pt x="489269" y="3725731"/>
                </a:lnTo>
                <a:lnTo>
                  <a:pt x="433350" y="3667021"/>
                </a:lnTo>
                <a:lnTo>
                  <a:pt x="385824" y="3599922"/>
                </a:lnTo>
                <a:lnTo>
                  <a:pt x="349477" y="3530025"/>
                </a:lnTo>
                <a:lnTo>
                  <a:pt x="324315" y="3446150"/>
                </a:lnTo>
                <a:lnTo>
                  <a:pt x="313131" y="3359479"/>
                </a:lnTo>
                <a:lnTo>
                  <a:pt x="310335" y="3270014"/>
                </a:lnTo>
                <a:lnTo>
                  <a:pt x="318723" y="3174955"/>
                </a:lnTo>
                <a:lnTo>
                  <a:pt x="329907" y="3079898"/>
                </a:lnTo>
                <a:lnTo>
                  <a:pt x="343885" y="2984841"/>
                </a:lnTo>
                <a:lnTo>
                  <a:pt x="355069" y="2889784"/>
                </a:lnTo>
                <a:lnTo>
                  <a:pt x="360659" y="2794725"/>
                </a:lnTo>
                <a:lnTo>
                  <a:pt x="360659" y="2702464"/>
                </a:lnTo>
                <a:lnTo>
                  <a:pt x="349477" y="2615793"/>
                </a:lnTo>
                <a:lnTo>
                  <a:pt x="327111" y="2529122"/>
                </a:lnTo>
                <a:lnTo>
                  <a:pt x="293561" y="2448045"/>
                </a:lnTo>
                <a:lnTo>
                  <a:pt x="251625" y="2364170"/>
                </a:lnTo>
                <a:lnTo>
                  <a:pt x="204096" y="2280295"/>
                </a:lnTo>
                <a:lnTo>
                  <a:pt x="153769" y="2196423"/>
                </a:lnTo>
                <a:lnTo>
                  <a:pt x="106240" y="2115344"/>
                </a:lnTo>
                <a:lnTo>
                  <a:pt x="64305" y="2028673"/>
                </a:lnTo>
                <a:lnTo>
                  <a:pt x="30754" y="1944798"/>
                </a:lnTo>
                <a:lnTo>
                  <a:pt x="8387" y="1858129"/>
                </a:lnTo>
                <a:lnTo>
                  <a:pt x="0" y="1768662"/>
                </a:lnTo>
                <a:lnTo>
                  <a:pt x="8387" y="1679195"/>
                </a:lnTo>
                <a:lnTo>
                  <a:pt x="30754" y="1592526"/>
                </a:lnTo>
                <a:lnTo>
                  <a:pt x="64305" y="1508651"/>
                </a:lnTo>
                <a:lnTo>
                  <a:pt x="106240" y="1421980"/>
                </a:lnTo>
                <a:lnTo>
                  <a:pt x="153769" y="1340903"/>
                </a:lnTo>
                <a:lnTo>
                  <a:pt x="204096" y="1257028"/>
                </a:lnTo>
                <a:lnTo>
                  <a:pt x="251625" y="1173153"/>
                </a:lnTo>
                <a:lnTo>
                  <a:pt x="293561" y="1089278"/>
                </a:lnTo>
                <a:lnTo>
                  <a:pt x="327111" y="1008199"/>
                </a:lnTo>
                <a:lnTo>
                  <a:pt x="349477" y="921528"/>
                </a:lnTo>
                <a:lnTo>
                  <a:pt x="360659" y="834859"/>
                </a:lnTo>
                <a:lnTo>
                  <a:pt x="360659" y="742599"/>
                </a:lnTo>
                <a:lnTo>
                  <a:pt x="355069" y="647539"/>
                </a:lnTo>
                <a:lnTo>
                  <a:pt x="343885" y="552482"/>
                </a:lnTo>
                <a:lnTo>
                  <a:pt x="329907" y="457425"/>
                </a:lnTo>
                <a:lnTo>
                  <a:pt x="318723" y="362366"/>
                </a:lnTo>
                <a:lnTo>
                  <a:pt x="310335" y="267309"/>
                </a:lnTo>
                <a:lnTo>
                  <a:pt x="313131" y="177842"/>
                </a:lnTo>
                <a:lnTo>
                  <a:pt x="324315" y="91173"/>
                </a:lnTo>
                <a:lnTo>
                  <a:pt x="349477" y="729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descr="Hands holding each other's wrists and interlinked to form a circle">
            <a:extLst>
              <a:ext uri="{FF2B5EF4-FFF2-40B4-BE49-F238E27FC236}">
                <a16:creationId xmlns:a16="http://schemas.microsoft.com/office/drawing/2014/main" id="{6DA1D90C-CF29-8C8E-0D0C-B822D20B30A2}"/>
              </a:ext>
            </a:extLst>
          </p:cNvPr>
          <p:cNvPicPr>
            <a:picLocks noChangeAspect="1"/>
          </p:cNvPicPr>
          <p:nvPr/>
        </p:nvPicPr>
        <p:blipFill rotWithShape="1">
          <a:blip r:embed="rId3"/>
          <a:srcRect l="18274" r="14640" b="-1"/>
          <a:stretch/>
        </p:blipFill>
        <p:spPr>
          <a:xfrm>
            <a:off x="4502415" y="10"/>
            <a:ext cx="4641585" cy="4618325"/>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Google Shape;217;p40"/>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0" defTabSz="914400">
              <a:spcBef>
                <a:spcPct val="0"/>
              </a:spcBef>
              <a:spcAft>
                <a:spcPts val="2100"/>
              </a:spcAft>
            </a:pPr>
            <a:r>
              <a:rPr lang="en-US" sz="2100" b="1" kern="1200">
                <a:solidFill>
                  <a:schemeClr val="tx1"/>
                </a:solidFill>
                <a:latin typeface="+mj-lt"/>
                <a:ea typeface="+mj-ea"/>
                <a:cs typeface="+mj-cs"/>
                <a:sym typeface="Times New Roman"/>
              </a:rPr>
              <a:t>2.  What security protocol is best for transferring personal files?</a:t>
            </a:r>
          </a:p>
        </p:txBody>
      </p:sp>
      <p:grpSp>
        <p:nvGrpSpPr>
          <p:cNvPr id="225" name="Group 224">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26"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27"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18" name="Google Shape;218;p40"/>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457200" lvl="0" indent="-228600" defTabSz="914400">
              <a:spcBef>
                <a:spcPts val="1200"/>
              </a:spcBef>
              <a:spcAft>
                <a:spcPts val="0"/>
              </a:spcAft>
              <a:buClr>
                <a:schemeClr val="dk1"/>
              </a:buClr>
              <a:buSzPts val="1600"/>
              <a:buFont typeface="Arial" panose="020B0604020202020204" pitchFamily="34" charset="0"/>
              <a:buChar char="•"/>
            </a:pPr>
            <a:r>
              <a:rPr lang="en-US" sz="1500">
                <a:solidFill>
                  <a:schemeClr val="tx1">
                    <a:alpha val="60000"/>
                  </a:schemeClr>
                </a:solidFill>
                <a:highlight>
                  <a:schemeClr val="lt1"/>
                </a:highlight>
                <a:sym typeface="Times New Roman"/>
              </a:rPr>
              <a:t>The most effective method for sending personal files is the secure file transfer protocol (SFTP).</a:t>
            </a:r>
          </a:p>
          <a:p>
            <a:pPr marL="457200" lvl="0" indent="-228600" defTabSz="914400">
              <a:spcBef>
                <a:spcPts val="0"/>
              </a:spcBef>
              <a:spcAft>
                <a:spcPts val="0"/>
              </a:spcAft>
              <a:buClr>
                <a:schemeClr val="dk1"/>
              </a:buClr>
              <a:buSzPts val="1600"/>
              <a:buFont typeface="Arial" panose="020B0604020202020204" pitchFamily="34" charset="0"/>
              <a:buChar char="•"/>
            </a:pPr>
            <a:r>
              <a:rPr lang="en-US" sz="1500">
                <a:solidFill>
                  <a:schemeClr val="tx1">
                    <a:alpha val="60000"/>
                  </a:schemeClr>
                </a:solidFill>
                <a:highlight>
                  <a:schemeClr val="lt1"/>
                </a:highlight>
                <a:sym typeface="Times New Roman"/>
              </a:rPr>
              <a:t>A network protocol for transmitting, maintaining, and accessing files between machines using an encrypted connection is known as secure file transfer protocol (SFTP).</a:t>
            </a:r>
          </a:p>
          <a:p>
            <a:pPr marL="457200" lvl="0" indent="-228600" defTabSz="914400">
              <a:spcBef>
                <a:spcPts val="0"/>
              </a:spcBef>
              <a:spcAft>
                <a:spcPts val="0"/>
              </a:spcAft>
              <a:buClr>
                <a:schemeClr val="dk1"/>
              </a:buClr>
              <a:buSzPts val="1600"/>
              <a:buFont typeface="Arial" panose="020B0604020202020204" pitchFamily="34" charset="0"/>
              <a:buChar char="•"/>
            </a:pPr>
            <a:r>
              <a:rPr lang="en-US" sz="1500">
                <a:solidFill>
                  <a:schemeClr val="tx1">
                    <a:alpha val="60000"/>
                  </a:schemeClr>
                </a:solidFill>
                <a:highlight>
                  <a:schemeClr val="lt1"/>
                </a:highlight>
                <a:sym typeface="Times New Roman"/>
              </a:rPr>
              <a:t>It is based on FTP software and transfers data via the SSH (secure shell) protocol.</a:t>
            </a:r>
          </a:p>
          <a:p>
            <a:pPr marL="457200" lvl="0" indent="-228600" defTabSz="914400">
              <a:spcBef>
                <a:spcPts val="0"/>
              </a:spcBef>
              <a:spcAft>
                <a:spcPts val="0"/>
              </a:spcAft>
              <a:buClr>
                <a:schemeClr val="dk1"/>
              </a:buClr>
              <a:buSzPts val="1600"/>
              <a:buFont typeface="Arial" panose="020B0604020202020204" pitchFamily="34" charset="0"/>
              <a:buChar char="•"/>
            </a:pPr>
            <a:r>
              <a:rPr lang="en-US" sz="1500">
                <a:solidFill>
                  <a:schemeClr val="tx1">
                    <a:alpha val="60000"/>
                  </a:schemeClr>
                </a:solidFill>
                <a:highlight>
                  <a:schemeClr val="lt1"/>
                </a:highlight>
                <a:sym typeface="Times New Roman"/>
              </a:rPr>
              <a:t>The "S" in SFTP, which stands for SSH, is used. Your SFTP transfers are protected by a privacy layer known as SSH, or "secure shell."</a:t>
            </a:r>
          </a:p>
          <a:p>
            <a:pPr marL="457200" lvl="0" indent="-228600" defTabSz="914400">
              <a:spcBef>
                <a:spcPts val="0"/>
              </a:spcBef>
              <a:spcAft>
                <a:spcPts val="0"/>
              </a:spcAft>
              <a:buClr>
                <a:schemeClr val="dk1"/>
              </a:buClr>
              <a:buSzPts val="1600"/>
              <a:buFont typeface="Arial" panose="020B0604020202020204" pitchFamily="34" charset="0"/>
              <a:buChar char="•"/>
            </a:pPr>
            <a:r>
              <a:rPr lang="en-US" sz="1500">
                <a:solidFill>
                  <a:schemeClr val="tx1">
                    <a:alpha val="60000"/>
                  </a:schemeClr>
                </a:solidFill>
                <a:highlight>
                  <a:schemeClr val="lt1"/>
                </a:highlight>
                <a:sym typeface="Times New Roman"/>
              </a:rPr>
              <a:t>The connection is always safe while transferring files over SFTP. SFTP employs encryption and cryptographic hash techniques to make sure that no one can access your data while you are transferring files.</a:t>
            </a:r>
          </a:p>
          <a:p>
            <a:pPr marL="457200" lvl="0" indent="-228600" defTabSz="914400">
              <a:spcBef>
                <a:spcPts val="0"/>
              </a:spcBef>
              <a:spcAft>
                <a:spcPts val="0"/>
              </a:spcAft>
              <a:buClr>
                <a:schemeClr val="dk1"/>
              </a:buClr>
              <a:buSzPts val="1600"/>
              <a:buFont typeface="Arial" panose="020B0604020202020204" pitchFamily="34" charset="0"/>
              <a:buChar char="•"/>
            </a:pPr>
            <a:r>
              <a:rPr lang="en-US" sz="1500">
                <a:solidFill>
                  <a:schemeClr val="tx1">
                    <a:alpha val="60000"/>
                  </a:schemeClr>
                </a:solidFill>
                <a:highlight>
                  <a:schemeClr val="lt1"/>
                </a:highlight>
                <a:sym typeface="Times New Roman"/>
              </a:rPr>
              <a:t>SSH keys or a user ID and password are need to connect to the server for SFTP file transfers.</a:t>
            </a:r>
          </a:p>
          <a:p>
            <a:pPr marL="457200" lvl="0" indent="-228600" defTabSz="914400">
              <a:spcBef>
                <a:spcPts val="1200"/>
              </a:spcBef>
              <a:spcAft>
                <a:spcPts val="0"/>
              </a:spcAft>
              <a:buFont typeface="Arial" panose="020B0604020202020204" pitchFamily="34" charset="0"/>
              <a:buChar char="•"/>
            </a:pPr>
            <a:endParaRPr lang="en-US" sz="1500">
              <a:solidFill>
                <a:schemeClr val="tx1">
                  <a:alpha val="60000"/>
                </a:schemeClr>
              </a:solidFill>
              <a:highlight>
                <a:schemeClr val="lt1"/>
              </a:highlight>
              <a:sym typeface="Times New Roman"/>
            </a:endParaRPr>
          </a:p>
          <a:p>
            <a:pPr marL="0" lvl="0" indent="-228600" defTabSz="914400">
              <a:spcBef>
                <a:spcPts val="1200"/>
              </a:spcBef>
              <a:spcAft>
                <a:spcPts val="1200"/>
              </a:spcAft>
              <a:buFont typeface="Arial" panose="020B0604020202020204" pitchFamily="34" charset="0"/>
              <a:buChar char="•"/>
            </a:pPr>
            <a:endParaRPr lang="en-US" sz="1500">
              <a:solidFill>
                <a:schemeClr val="tx1">
                  <a:alpha val="60000"/>
                </a:schemeClr>
              </a:solidFill>
              <a:highlight>
                <a:srgbClr val="202124"/>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useBgFill="1">
        <p:nvSpPr>
          <p:cNvPr id="229" name="Rectangle 228">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41"/>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0" defTabSz="914400">
              <a:spcBef>
                <a:spcPct val="0"/>
              </a:spcBef>
              <a:spcAft>
                <a:spcPts val="2100"/>
              </a:spcAft>
            </a:pPr>
            <a:r>
              <a:rPr lang="en-US" sz="3400" b="1" kern="1200">
                <a:solidFill>
                  <a:schemeClr val="tx1"/>
                </a:solidFill>
                <a:latin typeface="+mj-lt"/>
                <a:ea typeface="+mj-ea"/>
                <a:cs typeface="+mj-cs"/>
                <a:sym typeface="Times New Roman"/>
              </a:rPr>
              <a:t>3. Can we encode and encrypt images?</a:t>
            </a:r>
          </a:p>
        </p:txBody>
      </p:sp>
      <p:grpSp>
        <p:nvGrpSpPr>
          <p:cNvPr id="231" name="Group 230">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32"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33"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24" name="Google Shape;224;p41"/>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600"/>
              <a:buFont typeface="Arial" panose="020B0604020202020204" pitchFamily="34" charset="0"/>
              <a:buChar char="•"/>
            </a:pPr>
            <a:r>
              <a:rPr lang="en-US" sz="1500">
                <a:solidFill>
                  <a:schemeClr val="tx1">
                    <a:alpha val="60000"/>
                  </a:schemeClr>
                </a:solidFill>
                <a:sym typeface="Times New Roman"/>
              </a:rPr>
              <a:t>Images can indeed be encrypted and encoded.</a:t>
            </a:r>
          </a:p>
          <a:p>
            <a:pPr marL="457200" lvl="0" indent="-228600" defTabSz="914400">
              <a:spcBef>
                <a:spcPts val="0"/>
              </a:spcBef>
              <a:spcAft>
                <a:spcPts val="600"/>
              </a:spcAft>
              <a:buSzPts val="1600"/>
              <a:buFont typeface="Arial" panose="020B0604020202020204" pitchFamily="34" charset="0"/>
              <a:buChar char="•"/>
            </a:pPr>
            <a:r>
              <a:rPr lang="en-US" sz="1500">
                <a:solidFill>
                  <a:schemeClr val="tx1">
                    <a:alpha val="60000"/>
                  </a:schemeClr>
                </a:solidFill>
                <a:sym typeface="Times New Roman"/>
              </a:rPr>
              <a:t>Similar to how software encrypts words, an image may also be encrypted. </a:t>
            </a:r>
          </a:p>
          <a:p>
            <a:pPr marL="457200" lvl="0" indent="-228600" defTabSz="914400">
              <a:spcBef>
                <a:spcPts val="0"/>
              </a:spcBef>
              <a:spcAft>
                <a:spcPts val="600"/>
              </a:spcAft>
              <a:buSzPts val="1600"/>
              <a:buFont typeface="Arial" panose="020B0604020202020204" pitchFamily="34" charset="0"/>
              <a:buChar char="•"/>
            </a:pPr>
            <a:r>
              <a:rPr lang="en-US" sz="1500">
                <a:solidFill>
                  <a:schemeClr val="tx1">
                    <a:alpha val="60000"/>
                  </a:schemeClr>
                </a:solidFill>
                <a:sym typeface="Times New Roman"/>
              </a:rPr>
              <a:t>Encryption software modifies the values of the numbers in a picture in a predictable way by applying a series of mathematical operations, referred to as an algorithm, to the binary data that makes up the image.</a:t>
            </a:r>
          </a:p>
          <a:p>
            <a:pPr marL="457200" lvl="0" indent="-228600" defTabSz="914400">
              <a:spcBef>
                <a:spcPts val="0"/>
              </a:spcBef>
              <a:spcAft>
                <a:spcPts val="600"/>
              </a:spcAft>
              <a:buSzPts val="1400"/>
              <a:buFont typeface="Arial" panose="020B0604020202020204" pitchFamily="34" charset="0"/>
              <a:buChar char="•"/>
            </a:pPr>
            <a:r>
              <a:rPr lang="en-US" sz="1500">
                <a:solidFill>
                  <a:schemeClr val="tx1">
                    <a:alpha val="60000"/>
                  </a:schemeClr>
                </a:solidFill>
                <a:sym typeface="Times New Roman"/>
              </a:rPr>
              <a:t>Users must have the software key, which is created by the same programme that scrambles the image, in order to decrypt the encryption code</a:t>
            </a:r>
            <a:r>
              <a:rPr lang="en-US" sz="1500">
                <a:solidFill>
                  <a:schemeClr val="tx1">
                    <a:alpha val="60000"/>
                  </a:schemeClr>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useBgFill="1">
        <p:nvSpPr>
          <p:cNvPr id="235" name="Rectangle 234">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Google Shape;229;p42"/>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0" defTabSz="914400">
              <a:spcBef>
                <a:spcPct val="0"/>
              </a:spcBef>
              <a:spcAft>
                <a:spcPts val="2100"/>
              </a:spcAft>
            </a:pPr>
            <a:r>
              <a:rPr lang="en-US" sz="1400" b="1" kern="1200">
                <a:solidFill>
                  <a:schemeClr val="tx1"/>
                </a:solidFill>
                <a:latin typeface="+mj-lt"/>
                <a:ea typeface="+mj-ea"/>
                <a:cs typeface="+mj-cs"/>
                <a:sym typeface="Times New Roman"/>
              </a:rPr>
              <a:t>4. Our database cannot be moved from the site and we need to be able to access it externally using a secure API. Can you explain the architecture of a secure API?</a:t>
            </a:r>
          </a:p>
        </p:txBody>
      </p:sp>
      <p:grpSp>
        <p:nvGrpSpPr>
          <p:cNvPr id="237" name="Group 236">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38"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39"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30" name="Google Shape;230;p42"/>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457200" lvl="0" indent="-228600" defTabSz="914400">
              <a:spcBef>
                <a:spcPts val="2100"/>
              </a:spcBef>
              <a:spcAft>
                <a:spcPts val="0"/>
              </a:spcAft>
              <a:buSzPts val="1600"/>
              <a:buFont typeface="Arial" panose="020B0604020202020204" pitchFamily="34" charset="0"/>
              <a:buChar char="•"/>
            </a:pPr>
            <a:r>
              <a:rPr lang="en-US" sz="1500">
                <a:solidFill>
                  <a:schemeClr val="tx1">
                    <a:alpha val="60000"/>
                  </a:schemeClr>
                </a:solidFill>
                <a:sym typeface="Times New Roman"/>
              </a:rPr>
              <a:t>APIs are a common tool for interacting with the public sector, but when they are not adequately safeguarded, firms are more vulnerable to attack.</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Additional precautions must be made to prevent the security concerns that exposure might bring since APIs disclose record systems, which typically exist within the trusted network of an enterprise. </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By enabling these inquiries over the API gateway, businesses may lower a number of the hazards. </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API gateways function as a sophisticated proxy server that keeps track of the traffic coming in, detects distributed DoS assaults and defends against them, and makes use of existing malware or antivirus scanning investments. </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According to the security and operational requirements of the Agency, an API gateway must be able to dynamically filter requests.</a:t>
            </a:r>
          </a:p>
          <a:p>
            <a:pPr marL="0" lvl="0" indent="-228600" defTabSz="914400">
              <a:spcBef>
                <a:spcPts val="2100"/>
              </a:spcBef>
              <a:spcAft>
                <a:spcPts val="1200"/>
              </a:spcAft>
              <a:buFont typeface="Arial" panose="020B0604020202020204" pitchFamily="34" charset="0"/>
              <a:buChar char="•"/>
            </a:pPr>
            <a:endParaRPr lang="en-US" sz="1500">
              <a:solidFill>
                <a:schemeClr val="tx1">
                  <a:alpha val="6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useBgFill="1">
        <p:nvSpPr>
          <p:cNvPr id="241" name="Rectangle 240">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Google Shape;235;p43"/>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0" defTabSz="914400">
              <a:spcBef>
                <a:spcPct val="0"/>
              </a:spcBef>
              <a:spcAft>
                <a:spcPts val="2100"/>
              </a:spcAft>
            </a:pPr>
            <a:r>
              <a:rPr lang="en-US" sz="2100" b="1" kern="1200">
                <a:solidFill>
                  <a:schemeClr val="tx1"/>
                </a:solidFill>
                <a:latin typeface="+mj-lt"/>
                <a:ea typeface="+mj-ea"/>
                <a:cs typeface="+mj-cs"/>
                <a:sym typeface="Times New Roman"/>
              </a:rPr>
              <a:t>5. Can you recommend a secure framework for coding an API?</a:t>
            </a:r>
          </a:p>
        </p:txBody>
      </p:sp>
      <p:grpSp>
        <p:nvGrpSpPr>
          <p:cNvPr id="243" name="Group 242">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44"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45"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36" name="Google Shape;236;p43"/>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sym typeface="Times New Roman"/>
              </a:rPr>
              <a:t>There are many techniques for developing a secure API,</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highlight>
                  <a:schemeClr val="lt1"/>
                </a:highlight>
                <a:sym typeface="Times New Roman"/>
              </a:rPr>
              <a:t>one common method is to use HTTPS for all communications.</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highlight>
                  <a:schemeClr val="lt1"/>
                </a:highlight>
                <a:sym typeface="Times New Roman"/>
              </a:rPr>
              <a:t>Since all information transmitted between the client and server is encrypted, no one else will be able to intercept it and read it.</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sym typeface="Times New Roman"/>
              </a:rPr>
              <a:t>Some APIs utilise tokens or other types of authentication to increase the security of conversations.</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sym typeface="Times New Roman"/>
              </a:rPr>
              <a:t>Additionally, there are more methods can be used. For instance, you might utilise a two-way SSL authentication that needs a certificate to be presented on both ends of the API connection before they can safely communicate with one another.</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sym typeface="Times New Roman"/>
              </a:rPr>
              <a:t>We can employ two-way SSL authentication, which needs the presentation of certificates on both ends of the API connection before they can safely communicate with one another.</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sym typeface="Times New Roman"/>
              </a:rPr>
              <a:t>To better protect data, several businesses encrypt their databases.</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sym typeface="Times New Roman"/>
              </a:rPr>
              <a:t>Databases, a specific type of data storage system, may be used to store structured data. Tables have fields where data is stored and are reachable via an API.</a:t>
            </a:r>
          </a:p>
          <a:p>
            <a:pPr marL="457200" lvl="0" indent="-228600" defTabSz="914400">
              <a:spcBef>
                <a:spcPts val="0"/>
              </a:spcBef>
              <a:spcAft>
                <a:spcPts val="0"/>
              </a:spcAft>
              <a:buClr>
                <a:schemeClr val="dk1"/>
              </a:buClr>
              <a:buSzPts val="1600"/>
              <a:buFont typeface="Arial" panose="020B0604020202020204" pitchFamily="34" charset="0"/>
              <a:buChar char="•"/>
            </a:pPr>
            <a:r>
              <a:rPr lang="en-US" sz="1300">
                <a:solidFill>
                  <a:schemeClr val="tx1">
                    <a:alpha val="60000"/>
                  </a:schemeClr>
                </a:solidFill>
                <a:sym typeface="Times New Roman"/>
              </a:rPr>
              <a:t>Data transfer between two apps is made possible using API.</a:t>
            </a:r>
          </a:p>
          <a:p>
            <a:pPr marL="457200" lvl="0" indent="-228600" defTabSz="914400">
              <a:spcBef>
                <a:spcPts val="1200"/>
              </a:spcBef>
              <a:spcAft>
                <a:spcPts val="0"/>
              </a:spcAft>
              <a:buFont typeface="Arial" panose="020B0604020202020204" pitchFamily="34" charset="0"/>
              <a:buChar char="•"/>
            </a:pPr>
            <a:endParaRPr lang="en-US" sz="1300">
              <a:solidFill>
                <a:schemeClr val="tx1">
                  <a:alpha val="60000"/>
                </a:schemeClr>
              </a:solidFill>
              <a:sym typeface="Times New Roman"/>
            </a:endParaRPr>
          </a:p>
          <a:p>
            <a:pPr marL="0" lvl="0" indent="-228600" defTabSz="914400">
              <a:spcBef>
                <a:spcPts val="1200"/>
              </a:spcBef>
              <a:spcAft>
                <a:spcPts val="1200"/>
              </a:spcAft>
              <a:buFont typeface="Arial" panose="020B0604020202020204" pitchFamily="34" charset="0"/>
              <a:buChar char="•"/>
            </a:pPr>
            <a:endParaRPr lang="en-US" sz="1300">
              <a:solidFill>
                <a:schemeClr val="tx1">
                  <a:alpha val="6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7" name="Rectangle 246">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44"/>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0" defTabSz="914400">
              <a:spcBef>
                <a:spcPct val="0"/>
              </a:spcBef>
              <a:spcAft>
                <a:spcPts val="2100"/>
              </a:spcAft>
            </a:pPr>
            <a:r>
              <a:rPr lang="en-US" sz="2100" b="1" kern="1200">
                <a:solidFill>
                  <a:schemeClr val="tx1"/>
                </a:solidFill>
                <a:latin typeface="+mj-lt"/>
                <a:ea typeface="+mj-ea"/>
                <a:cs typeface="+mj-cs"/>
                <a:sym typeface="Times New Roman"/>
              </a:rPr>
              <a:t>6. What data interchange format should we use while transferring data between locations?</a:t>
            </a:r>
          </a:p>
        </p:txBody>
      </p:sp>
      <p:grpSp>
        <p:nvGrpSpPr>
          <p:cNvPr id="249" name="Group 248">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50"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51"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42" name="Google Shape;242;p44"/>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400">
                <a:solidFill>
                  <a:schemeClr val="tx1">
                    <a:alpha val="60000"/>
                  </a:schemeClr>
                </a:solidFill>
                <a:sym typeface="Times New Roman"/>
              </a:rPr>
              <a:t>Although there are several formats for exchanging data:</a:t>
            </a:r>
          </a:p>
          <a:p>
            <a:pPr marL="457200" lvl="0" indent="-228600" defTabSz="914400">
              <a:spcBef>
                <a:spcPts val="1200"/>
              </a:spcBef>
              <a:spcAft>
                <a:spcPts val="0"/>
              </a:spcAft>
              <a:buSzPts val="1600"/>
              <a:buFont typeface="Arial" panose="020B0604020202020204" pitchFamily="34" charset="0"/>
              <a:buChar char="•"/>
            </a:pPr>
            <a:r>
              <a:rPr lang="en-US" sz="1400">
                <a:solidFill>
                  <a:schemeClr val="tx1">
                    <a:alpha val="60000"/>
                  </a:schemeClr>
                </a:solidFill>
                <a:sym typeface="Times New Roman"/>
              </a:rPr>
              <a:t>JSON and XML are two of the most often used ones. </a:t>
            </a:r>
          </a:p>
          <a:p>
            <a:pPr marL="457200" lvl="0" indent="-228600" defTabSz="914400">
              <a:spcBef>
                <a:spcPts val="0"/>
              </a:spcBef>
              <a:spcAft>
                <a:spcPts val="0"/>
              </a:spcAft>
              <a:buSzPts val="1600"/>
              <a:buFont typeface="Arial" panose="020B0604020202020204" pitchFamily="34" charset="0"/>
              <a:buChar char="•"/>
            </a:pPr>
            <a:r>
              <a:rPr lang="en-US" sz="1400">
                <a:solidFill>
                  <a:schemeClr val="tx1">
                    <a:alpha val="60000"/>
                  </a:schemeClr>
                </a:solidFill>
                <a:sym typeface="Times New Roman"/>
              </a:rPr>
              <a:t>Both JSON and XML can be sent securely over HTTPS.</a:t>
            </a:r>
          </a:p>
          <a:p>
            <a:pPr marL="457200" lvl="0" indent="-228600" defTabSz="914400">
              <a:spcBef>
                <a:spcPts val="1200"/>
              </a:spcBef>
              <a:spcAft>
                <a:spcPts val="0"/>
              </a:spcAft>
              <a:buFont typeface="Arial" panose="020B0604020202020204" pitchFamily="34" charset="0"/>
              <a:buChar char="•"/>
            </a:pPr>
            <a:r>
              <a:rPr lang="en-US" sz="1400">
                <a:solidFill>
                  <a:schemeClr val="tx1">
                    <a:alpha val="60000"/>
                  </a:schemeClr>
                </a:solidFill>
                <a:sym typeface="Times New Roman"/>
              </a:rPr>
              <a:t>1)The JSON format is compact and simple to read and write. It's constructed using a portion of JavaScript. Like XML, JSON is a text-based format that may also be used as an embedded format in other data forms.JSON does not support comments, in contrast to XML.</a:t>
            </a:r>
          </a:p>
          <a:p>
            <a:pPr marL="457200" lvl="0" indent="-228600" defTabSz="914400">
              <a:spcBef>
                <a:spcPts val="1200"/>
              </a:spcBef>
              <a:spcAft>
                <a:spcPts val="1200"/>
              </a:spcAft>
              <a:buFont typeface="Arial" panose="020B0604020202020204" pitchFamily="34" charset="0"/>
              <a:buChar char="•"/>
            </a:pPr>
            <a:r>
              <a:rPr lang="en-US" sz="1400">
                <a:solidFill>
                  <a:schemeClr val="tx1">
                    <a:alpha val="60000"/>
                  </a:schemeClr>
                </a:solidFill>
                <a:sym typeface="Times New Roman"/>
              </a:rPr>
              <a:t>2)XML is simple to read and write. Parts in XML documents can contain comments, additional metadata about the entire document or specific elements within it, as well as attributes and values. For parsing its data, it is devoid of native functionalities; as a result, developers must rely on third-party libraries.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6"/>
        <p:cNvGrpSpPr/>
        <p:nvPr/>
      </p:nvGrpSpPr>
      <p:grpSpPr>
        <a:xfrm>
          <a:off x="0" y="0"/>
          <a:ext cx="0" cy="0"/>
          <a:chOff x="0" y="0"/>
          <a:chExt cx="0" cy="0"/>
        </a:xfrm>
      </p:grpSpPr>
      <p:sp useBgFill="1">
        <p:nvSpPr>
          <p:cNvPr id="253" name="Rectangle 252">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Google Shape;247;p45"/>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0" defTabSz="914400">
              <a:spcBef>
                <a:spcPct val="0"/>
              </a:spcBef>
              <a:spcAft>
                <a:spcPts val="2100"/>
              </a:spcAft>
            </a:pPr>
            <a:r>
              <a:rPr lang="en-US" sz="2400" b="1" kern="1200">
                <a:solidFill>
                  <a:schemeClr val="tx1"/>
                </a:solidFill>
                <a:latin typeface="+mj-lt"/>
                <a:ea typeface="+mj-ea"/>
                <a:cs typeface="+mj-cs"/>
                <a:sym typeface="Times New Roman"/>
              </a:rPr>
              <a:t>7. How should we store our data in our many locations?</a:t>
            </a:r>
          </a:p>
        </p:txBody>
      </p:sp>
      <p:grpSp>
        <p:nvGrpSpPr>
          <p:cNvPr id="255" name="Group 254">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56"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57"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48" name="Google Shape;248;p45"/>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There are several ways to store data safely, but one common one is to utilise a database.</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Data can be stored in an organised fashion using a database, a sort of data storage system.</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This data may be accessed via an API. To better safeguard data, several firms encrypt their databases.</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A database API may be used to retrieve this data. Some firms encrypt their databases to further safeguard data.</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Structured data may be kept in databases, a particular kind of data storage system. Tables have fields where data is kept and is accessible through an API.</a:t>
            </a:r>
          </a:p>
          <a:p>
            <a:pPr marL="457200" lvl="0" indent="-228600" defTabSz="914400">
              <a:spcBef>
                <a:spcPts val="0"/>
              </a:spcBef>
              <a:spcAft>
                <a:spcPts val="0"/>
              </a:spcAft>
              <a:buSzPts val="1600"/>
              <a:buFont typeface="Arial" panose="020B0604020202020204" pitchFamily="34" charset="0"/>
              <a:buChar char="•"/>
            </a:pPr>
            <a:r>
              <a:rPr lang="en-US" sz="1500">
                <a:solidFill>
                  <a:schemeClr val="tx1">
                    <a:alpha val="60000"/>
                  </a:schemeClr>
                </a:solidFill>
                <a:sym typeface="Times New Roman"/>
              </a:rPr>
              <a:t>API enables data transmission between two apps.</a:t>
            </a:r>
          </a:p>
          <a:p>
            <a:pPr marL="0" lvl="0" indent="-228600" defTabSz="914400">
              <a:spcBef>
                <a:spcPts val="1200"/>
              </a:spcBef>
              <a:spcAft>
                <a:spcPts val="1200"/>
              </a:spcAft>
              <a:buFont typeface="Arial" panose="020B0604020202020204" pitchFamily="34" charset="0"/>
              <a:buChar char="•"/>
            </a:pPr>
            <a:endParaRPr lang="en-US" sz="1500">
              <a:solidFill>
                <a:schemeClr val="tx1">
                  <a:alpha val="6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2"/>
        <p:cNvGrpSpPr/>
        <p:nvPr/>
      </p:nvGrpSpPr>
      <p:grpSpPr>
        <a:xfrm>
          <a:off x="0" y="0"/>
          <a:ext cx="0" cy="0"/>
          <a:chOff x="0" y="0"/>
          <a:chExt cx="0" cy="0"/>
        </a:xfrm>
      </p:grpSpPr>
      <p:sp useBgFill="1">
        <p:nvSpPr>
          <p:cNvPr id="259" name="Rectangle 258">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Google Shape;253;p46"/>
          <p:cNvSpPr txBox="1">
            <a:spLocks noGrp="1"/>
          </p:cNvSpPr>
          <p:nvPr>
            <p:ph type="title"/>
          </p:nvPr>
        </p:nvSpPr>
        <p:spPr>
          <a:xfrm>
            <a:off x="953691" y="496800"/>
            <a:ext cx="7541790" cy="994172"/>
          </a:xfrm>
          <a:prstGeom prst="rect">
            <a:avLst/>
          </a:prstGeom>
        </p:spPr>
        <p:txBody>
          <a:bodyPr spcFirstLastPara="1" vert="horz" lIns="91440" tIns="45720" rIns="91440" bIns="45720" rtlCol="0" anchor="t" anchorCtr="0">
            <a:normAutofit/>
          </a:bodyPr>
          <a:lstStyle/>
          <a:p>
            <a:pPr marL="457200" lvl="0" indent="0" defTabSz="914400">
              <a:spcBef>
                <a:spcPct val="0"/>
              </a:spcBef>
              <a:spcAft>
                <a:spcPts val="2100"/>
              </a:spcAft>
            </a:pPr>
            <a:r>
              <a:rPr lang="en-US" sz="2100" b="1" kern="1200">
                <a:solidFill>
                  <a:schemeClr val="tx1"/>
                </a:solidFill>
                <a:latin typeface="+mj-lt"/>
                <a:ea typeface="+mj-ea"/>
                <a:cs typeface="+mj-cs"/>
                <a:sym typeface="Times New Roman"/>
              </a:rPr>
              <a:t>8. What are the ethical concerns related to the transmission of personal data?</a:t>
            </a:r>
          </a:p>
        </p:txBody>
      </p:sp>
      <p:grpSp>
        <p:nvGrpSpPr>
          <p:cNvPr id="261" name="Group 260">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262"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63"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54" name="Google Shape;254;p46"/>
          <p:cNvSpPr txBox="1">
            <a:spLocks noGrp="1"/>
          </p:cNvSpPr>
          <p:nvPr>
            <p:ph type="body" idx="1"/>
          </p:nvPr>
        </p:nvSpPr>
        <p:spPr>
          <a:xfrm>
            <a:off x="938758" y="1714500"/>
            <a:ext cx="7566834" cy="293220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It is freedom from the unauthorised accessibility to the private information.</a:t>
            </a:r>
          </a:p>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Misuse of private informations.</a:t>
            </a:r>
          </a:p>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Personal data belongs to the individuals who create it.</a:t>
            </a:r>
          </a:p>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A user should be able to view the method used to create aggregate data sets if their personal information is used.</a:t>
            </a:r>
          </a:p>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Law and ethics, as well as trust, security, and privacy, are all interconnected. </a:t>
            </a:r>
          </a:p>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Trust is a prerequisite for privacy protection and security measures  Privacy violations pose a risk, which puts security at risk. </a:t>
            </a:r>
          </a:p>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Ethics can give context to law, but law can also offer a resolution when ethics cannot (for instance, ethics recognises that theft is bad, but the law punishes criminals) (e.g., law allows trading for the purpose of making a profit, but ethics provides input into ensuring trade is conducted fairly).</a:t>
            </a:r>
          </a:p>
          <a:p>
            <a:pPr marL="457200" lvl="0" indent="-228600" defTabSz="914400">
              <a:spcBef>
                <a:spcPts val="0"/>
              </a:spcBef>
              <a:spcAft>
                <a:spcPts val="600"/>
              </a:spcAft>
              <a:buSzPts val="1630"/>
              <a:buFont typeface="Arial" panose="020B0604020202020204" pitchFamily="34" charset="0"/>
              <a:buChar char="•"/>
            </a:pPr>
            <a:r>
              <a:rPr lang="en-US" sz="1300">
                <a:solidFill>
                  <a:schemeClr val="tx1">
                    <a:alpha val="60000"/>
                  </a:schemeClr>
                </a:solidFill>
                <a:sym typeface="Times New Roman"/>
              </a:rPr>
              <a:t> Privacy violations undermine security and cause distrust; they also expose the law to disobedience.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8"/>
        <p:cNvGrpSpPr/>
        <p:nvPr/>
      </p:nvGrpSpPr>
      <p:grpSpPr>
        <a:xfrm>
          <a:off x="0" y="0"/>
          <a:ext cx="0" cy="0"/>
          <a:chOff x="0" y="0"/>
          <a:chExt cx="0" cy="0"/>
        </a:xfrm>
      </p:grpSpPr>
      <p:sp>
        <p:nvSpPr>
          <p:cNvPr id="264" name="Rectangle 263">
            <a:extLst>
              <a:ext uri="{FF2B5EF4-FFF2-40B4-BE49-F238E27FC236}">
                <a16:creationId xmlns:a16="http://schemas.microsoft.com/office/drawing/2014/main" id="{010D4E98-06F2-44FC-B59A-130820423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51435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266" name="Rectangle 265">
            <a:extLst>
              <a:ext uri="{FF2B5EF4-FFF2-40B4-BE49-F238E27FC236}">
                <a16:creationId xmlns:a16="http://schemas.microsoft.com/office/drawing/2014/main" id="{0CBE8040-059D-46D6-8C4B-28D8BDA97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51435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268" name="Freeform: Shape 267">
            <a:extLst>
              <a:ext uri="{FF2B5EF4-FFF2-40B4-BE49-F238E27FC236}">
                <a16:creationId xmlns:a16="http://schemas.microsoft.com/office/drawing/2014/main" id="{2F1B9CB5-E5D9-4C26-BD6E-C60A88F3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2300" y="0"/>
            <a:ext cx="7571700" cy="51435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9" name="Google Shape;259;p47"/>
          <p:cNvSpPr txBox="1">
            <a:spLocks noGrp="1"/>
          </p:cNvSpPr>
          <p:nvPr>
            <p:ph type="title"/>
          </p:nvPr>
        </p:nvSpPr>
        <p:spPr>
          <a:xfrm>
            <a:off x="2098221" y="482601"/>
            <a:ext cx="5997562" cy="3182143"/>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SzPts val="990"/>
            </a:pPr>
            <a:r>
              <a:rPr lang="en-US" sz="6600" kern="1200">
                <a:solidFill>
                  <a:schemeClr val="tx1"/>
                </a:solidFill>
                <a:latin typeface="+mj-lt"/>
                <a:ea typeface="+mj-ea"/>
                <a:cs typeface="+mj-cs"/>
                <a:sym typeface="Times New Roman"/>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73" name="Rectangle 72">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descr="Hand holding a pen shading number on a sheet">
            <a:extLst>
              <a:ext uri="{FF2B5EF4-FFF2-40B4-BE49-F238E27FC236}">
                <a16:creationId xmlns:a16="http://schemas.microsoft.com/office/drawing/2014/main" id="{22F34995-6E6D-92F6-5FA5-59CD4F6203C9}"/>
              </a:ext>
            </a:extLst>
          </p:cNvPr>
          <p:cNvPicPr>
            <a:picLocks noChangeAspect="1"/>
          </p:cNvPicPr>
          <p:nvPr/>
        </p:nvPicPr>
        <p:blipFill rotWithShape="1">
          <a:blip r:embed="rId3"/>
          <a:srcRect l="25716"/>
          <a:stretch/>
        </p:blipFill>
        <p:spPr>
          <a:xfrm>
            <a:off x="3419976" y="10"/>
            <a:ext cx="5724024" cy="5143490"/>
          </a:xfrm>
          <a:prstGeom prst="rect">
            <a:avLst/>
          </a:prstGeom>
        </p:spPr>
      </p:pic>
      <p:sp useBgFill="1">
        <p:nvSpPr>
          <p:cNvPr id="75" name="Freeform: Shape 74">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0" y="0"/>
            <a:ext cx="3601641" cy="51435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66" name="Google Shape;66;p15"/>
          <p:cNvSpPr txBox="1">
            <a:spLocks noGrp="1"/>
          </p:cNvSpPr>
          <p:nvPr>
            <p:ph type="title"/>
          </p:nvPr>
        </p:nvSpPr>
        <p:spPr>
          <a:xfrm>
            <a:off x="573788" y="496800"/>
            <a:ext cx="2556900" cy="1119099"/>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buSzPts val="990"/>
            </a:pPr>
            <a:r>
              <a:rPr lang="en-US" sz="3700">
                <a:sym typeface="Times New Roman"/>
              </a:rPr>
              <a:t>Table of Contents</a:t>
            </a:r>
          </a:p>
        </p:txBody>
      </p:sp>
      <p:sp>
        <p:nvSpPr>
          <p:cNvPr id="67" name="Google Shape;67;p15"/>
          <p:cNvSpPr txBox="1">
            <a:spLocks noGrp="1"/>
          </p:cNvSpPr>
          <p:nvPr>
            <p:ph type="body" idx="1"/>
          </p:nvPr>
        </p:nvSpPr>
        <p:spPr>
          <a:xfrm>
            <a:off x="573788" y="1714500"/>
            <a:ext cx="2556900" cy="288360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2500"/>
              <a:buFont typeface="Arial" panose="020B0604020202020204" pitchFamily="34" charset="0"/>
              <a:buChar char="•"/>
            </a:pPr>
            <a:r>
              <a:rPr lang="en-US" sz="1500">
                <a:solidFill>
                  <a:schemeClr val="tx1">
                    <a:alpha val="60000"/>
                  </a:schemeClr>
                </a:solidFill>
                <a:sym typeface="Times New Roman"/>
              </a:rPr>
              <a:t>Part 1-Demonstration of Project</a:t>
            </a:r>
          </a:p>
          <a:p>
            <a:pPr marL="457200" lvl="0" indent="-228600" defTabSz="914400">
              <a:spcBef>
                <a:spcPts val="0"/>
              </a:spcBef>
              <a:spcAft>
                <a:spcPts val="600"/>
              </a:spcAft>
              <a:buSzPts val="2500"/>
              <a:buFont typeface="Arial" panose="020B0604020202020204" pitchFamily="34" charset="0"/>
              <a:buChar char="•"/>
            </a:pPr>
            <a:r>
              <a:rPr lang="en-US" sz="1500">
                <a:solidFill>
                  <a:schemeClr val="tx1">
                    <a:alpha val="60000"/>
                  </a:schemeClr>
                </a:solidFill>
                <a:sym typeface="Times New Roman"/>
              </a:rPr>
              <a:t>Part 2-Questions and Answers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8" name="Rectangle 77">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C6DC1F94-5FEC-248D-5196-4E0E4FC9F323}"/>
              </a:ext>
            </a:extLst>
          </p:cNvPr>
          <p:cNvPicPr>
            <a:picLocks noChangeAspect="1"/>
          </p:cNvPicPr>
          <p:nvPr/>
        </p:nvPicPr>
        <p:blipFill rotWithShape="1">
          <a:blip r:embed="rId3"/>
          <a:srcRect l="18719" r="14119"/>
          <a:stretch/>
        </p:blipFill>
        <p:spPr>
          <a:xfrm>
            <a:off x="3002691" y="10"/>
            <a:ext cx="6141309" cy="5143489"/>
          </a:xfrm>
          <a:prstGeom prst="rect">
            <a:avLst/>
          </a:prstGeom>
        </p:spPr>
      </p:pic>
      <p:sp>
        <p:nvSpPr>
          <p:cNvPr id="80" name="Freeform: Shape 79">
            <a:extLst>
              <a:ext uri="{FF2B5EF4-FFF2-40B4-BE49-F238E27FC236}">
                <a16:creationId xmlns:a16="http://schemas.microsoft.com/office/drawing/2014/main" id="{465EB4C2-5647-453F-B661-B28146057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312871" cy="51435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grpSp>
        <p:nvGrpSpPr>
          <p:cNvPr id="82" name="Group 81">
            <a:extLst>
              <a:ext uri="{FF2B5EF4-FFF2-40B4-BE49-F238E27FC236}">
                <a16:creationId xmlns:a16="http://schemas.microsoft.com/office/drawing/2014/main" id="{1D015EAF-FDA0-4A49-B71D-F0521EA99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204588" cy="5143500"/>
            <a:chOff x="0" y="2006221"/>
            <a:chExt cx="4272784" cy="6858000"/>
          </a:xfrm>
        </p:grpSpPr>
        <p:sp useBgFill="1">
          <p:nvSpPr>
            <p:cNvPr id="83" name="Freeform: Shape 82">
              <a:extLst>
                <a:ext uri="{FF2B5EF4-FFF2-40B4-BE49-F238E27FC236}">
                  <a16:creationId xmlns:a16="http://schemas.microsoft.com/office/drawing/2014/main" id="{0047FB3A-C0F9-4DD9-A4E0-B203F96AA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0" y="2006221"/>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84" name="Freeform: Shape 83">
              <a:extLst>
                <a:ext uri="{FF2B5EF4-FFF2-40B4-BE49-F238E27FC236}">
                  <a16:creationId xmlns:a16="http://schemas.microsoft.com/office/drawing/2014/main" id="{6C42C509-4662-4775-BF18-33FB465BC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0" y="2006221"/>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72" name="Google Shape;72;p16"/>
          <p:cNvSpPr txBox="1">
            <a:spLocks noGrp="1"/>
          </p:cNvSpPr>
          <p:nvPr>
            <p:ph type="title"/>
          </p:nvPr>
        </p:nvSpPr>
        <p:spPr>
          <a:xfrm>
            <a:off x="342900" y="542554"/>
            <a:ext cx="2425514" cy="2870046"/>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buSzPts val="990"/>
            </a:pPr>
            <a:r>
              <a:rPr lang="en-US" sz="2600">
                <a:sym typeface="Times New Roman"/>
              </a:rPr>
              <a:t>Part 1-Demonstration of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2"/>
                                        </p:tgtEl>
                                        <p:attrNameLst>
                                          <p:attrName>style.visibility</p:attrName>
                                        </p:attrNameLst>
                                      </p:cBhvr>
                                      <p:to>
                                        <p:strVal val="visible"/>
                                      </p:to>
                                    </p:set>
                                    <p:animEffect transition="in" filter="fade">
                                      <p:cBhvr>
                                        <p:cTn id="7" dur="7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43B6B5C9-BE23-4C39-92DF-62F5C1B9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Google Shape;77;p17"/>
          <p:cNvSpPr txBox="1">
            <a:spLocks noGrp="1"/>
          </p:cNvSpPr>
          <p:nvPr>
            <p:ph type="title"/>
          </p:nvPr>
        </p:nvSpPr>
        <p:spPr>
          <a:xfrm>
            <a:off x="953691" y="496799"/>
            <a:ext cx="2538000" cy="1120500"/>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700" dirty="0">
                <a:latin typeface="Times New Roman" panose="02020603050405020304" pitchFamily="18" charset="0"/>
                <a:cs typeface="Times New Roman" panose="02020603050405020304" pitchFamily="18" charset="0"/>
                <a:sym typeface="Times New Roman"/>
              </a:rPr>
              <a:t>Login as Admin</a:t>
            </a:r>
          </a:p>
        </p:txBody>
      </p:sp>
      <p:grpSp>
        <p:nvGrpSpPr>
          <p:cNvPr id="86" name="Group 85">
            <a:extLst>
              <a:ext uri="{FF2B5EF4-FFF2-40B4-BE49-F238E27FC236}">
                <a16:creationId xmlns:a16="http://schemas.microsoft.com/office/drawing/2014/main" id="{4933887F-5725-499E-8BC5-19BEFD54DB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87" name="Freeform 6">
              <a:extLst>
                <a:ext uri="{FF2B5EF4-FFF2-40B4-BE49-F238E27FC236}">
                  <a16:creationId xmlns:a16="http://schemas.microsoft.com/office/drawing/2014/main" id="{951F68D6-DC6F-411C-AC90-625926C1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88" name="Freeform 6">
              <a:extLst>
                <a:ext uri="{FF2B5EF4-FFF2-40B4-BE49-F238E27FC236}">
                  <a16:creationId xmlns:a16="http://schemas.microsoft.com/office/drawing/2014/main" id="{237141AF-5F53-4F17-BC2C-4CD50626F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pic>
        <p:nvPicPr>
          <p:cNvPr id="79" name="Google Shape;79;p17"/>
          <p:cNvPicPr preferRelativeResize="0"/>
          <p:nvPr/>
        </p:nvPicPr>
        <p:blipFill rotWithShape="1">
          <a:blip r:embed="rId3"/>
          <a:srcRect r="35486" b="-1"/>
          <a:stretch/>
        </p:blipFill>
        <p:spPr>
          <a:xfrm>
            <a:off x="3868615" y="482601"/>
            <a:ext cx="4792079" cy="417829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3B6B5C9-BE23-4C39-92DF-62F5C1B96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8"/>
          <p:cNvSpPr txBox="1">
            <a:spLocks noGrp="1"/>
          </p:cNvSpPr>
          <p:nvPr>
            <p:ph type="title"/>
          </p:nvPr>
        </p:nvSpPr>
        <p:spPr>
          <a:xfrm>
            <a:off x="953691" y="496799"/>
            <a:ext cx="2538000" cy="1120500"/>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700" dirty="0">
                <a:latin typeface="Times New Roman" panose="02020603050405020304" pitchFamily="18" charset="0"/>
                <a:cs typeface="Times New Roman" panose="02020603050405020304" pitchFamily="18" charset="0"/>
                <a:sym typeface="Times New Roman"/>
              </a:rPr>
              <a:t>User Data After login</a:t>
            </a:r>
          </a:p>
        </p:txBody>
      </p:sp>
      <p:grpSp>
        <p:nvGrpSpPr>
          <p:cNvPr id="93" name="Group 92">
            <a:extLst>
              <a:ext uri="{FF2B5EF4-FFF2-40B4-BE49-F238E27FC236}">
                <a16:creationId xmlns:a16="http://schemas.microsoft.com/office/drawing/2014/main" id="{4933887F-5725-499E-8BC5-19BEFD54DB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94" name="Freeform 6">
              <a:extLst>
                <a:ext uri="{FF2B5EF4-FFF2-40B4-BE49-F238E27FC236}">
                  <a16:creationId xmlns:a16="http://schemas.microsoft.com/office/drawing/2014/main" id="{951F68D6-DC6F-411C-AC90-625926C1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95" name="Freeform 6">
              <a:extLst>
                <a:ext uri="{FF2B5EF4-FFF2-40B4-BE49-F238E27FC236}">
                  <a16:creationId xmlns:a16="http://schemas.microsoft.com/office/drawing/2014/main" id="{237141AF-5F53-4F17-BC2C-4CD50626F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pic>
        <p:nvPicPr>
          <p:cNvPr id="86" name="Google Shape;86;p18"/>
          <p:cNvPicPr preferRelativeResize="0"/>
          <p:nvPr/>
        </p:nvPicPr>
        <p:blipFill rotWithShape="1">
          <a:blip r:embed="rId3"/>
          <a:srcRect l="26857" r="8629" b="-1"/>
          <a:stretch/>
        </p:blipFill>
        <p:spPr>
          <a:xfrm>
            <a:off x="3238500" y="558801"/>
            <a:ext cx="5460295" cy="417829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Google Shape;91;p19"/>
          <p:cNvSpPr txBox="1">
            <a:spLocks noGrp="1"/>
          </p:cNvSpPr>
          <p:nvPr>
            <p:ph type="title"/>
          </p:nvPr>
        </p:nvSpPr>
        <p:spPr>
          <a:xfrm>
            <a:off x="997417" y="4037880"/>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Create new user</a:t>
            </a:r>
          </a:p>
        </p:txBody>
      </p:sp>
      <p:grpSp>
        <p:nvGrpSpPr>
          <p:cNvPr id="99" name="Group 98">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00"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01"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92" name="Google Shape;92;p19"/>
          <p:cNvPicPr preferRelativeResize="0"/>
          <p:nvPr/>
        </p:nvPicPr>
        <p:blipFill>
          <a:blip r:embed="rId3"/>
          <a:stretch>
            <a:fillRect/>
          </a:stretch>
        </p:blipFill>
        <p:spPr>
          <a:xfrm>
            <a:off x="1706880" y="236220"/>
            <a:ext cx="6637020" cy="356544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Google Shape;97;p20"/>
          <p:cNvSpPr txBox="1">
            <a:spLocks noGrp="1"/>
          </p:cNvSpPr>
          <p:nvPr>
            <p:ph type="title"/>
          </p:nvPr>
        </p:nvSpPr>
        <p:spPr>
          <a:xfrm>
            <a:off x="1058377" y="3913571"/>
            <a:ext cx="7602317" cy="869400"/>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kern="1200" dirty="0">
                <a:solidFill>
                  <a:schemeClr val="tx1"/>
                </a:solidFill>
                <a:latin typeface="Times New Roman" panose="02020603050405020304" pitchFamily="18" charset="0"/>
                <a:cs typeface="Times New Roman" panose="02020603050405020304" pitchFamily="18" charset="0"/>
                <a:sym typeface="Times New Roman"/>
              </a:rPr>
              <a:t>User is successfully added </a:t>
            </a:r>
          </a:p>
        </p:txBody>
      </p:sp>
      <p:grpSp>
        <p:nvGrpSpPr>
          <p:cNvPr id="105" name="Group 104">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5143500"/>
            <a:chOff x="0" y="0"/>
            <a:chExt cx="885825" cy="6858000"/>
          </a:xfrm>
        </p:grpSpPr>
        <p:sp>
          <p:nvSpPr>
            <p:cNvPr id="106"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07"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98" name="Google Shape;98;p20"/>
          <p:cNvPicPr preferRelativeResize="0"/>
          <p:nvPr/>
        </p:nvPicPr>
        <p:blipFill>
          <a:blip r:embed="rId3"/>
          <a:stretch>
            <a:fillRect/>
          </a:stretch>
        </p:blipFill>
        <p:spPr>
          <a:xfrm>
            <a:off x="1623060" y="360530"/>
            <a:ext cx="6385560" cy="325897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1541</Words>
  <Application>Microsoft Office PowerPoint</Application>
  <PresentationFormat>On-screen Show (16:9)</PresentationFormat>
  <Paragraphs>96</Paragraphs>
  <Slides>37</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Information Encoding Standard BDAT 1001</vt:lpstr>
      <vt:lpstr>Project Summary  In this project, a registered user can view all approved data and also edit data. Whereas a  Manager can approve or reject user data. Furthermore administrators can approve/reject data and also view/edit data. And also if registered user forgot its password there is option to reset password using Forgot password functionality.  </vt:lpstr>
      <vt:lpstr>Group Members</vt:lpstr>
      <vt:lpstr>Table of Contents</vt:lpstr>
      <vt:lpstr>Part 1-Demonstration of Project</vt:lpstr>
      <vt:lpstr>Login as Admin</vt:lpstr>
      <vt:lpstr>User Data After login</vt:lpstr>
      <vt:lpstr>Create new user</vt:lpstr>
      <vt:lpstr>User is successfully added </vt:lpstr>
      <vt:lpstr>Details of User</vt:lpstr>
      <vt:lpstr>Login as a Manager</vt:lpstr>
      <vt:lpstr>Details of User:Manager can Approve/Reject</vt:lpstr>
      <vt:lpstr>Registration of New User</vt:lpstr>
      <vt:lpstr>Creating an Account          </vt:lpstr>
      <vt:lpstr>User Register Confirmation</vt:lpstr>
      <vt:lpstr>Confirmation of user</vt:lpstr>
      <vt:lpstr>Login as user02@gmail.com as we created.</vt:lpstr>
      <vt:lpstr>User can see approved user data</vt:lpstr>
      <vt:lpstr>User can see their own details</vt:lpstr>
      <vt:lpstr>Approval of User by Admin</vt:lpstr>
      <vt:lpstr>PowerPoint Presentation</vt:lpstr>
      <vt:lpstr>After the approval of manager. Registered user can view details.</vt:lpstr>
      <vt:lpstr>Details of Approved User</vt:lpstr>
      <vt:lpstr>User can reset password using Forgot your password</vt:lpstr>
      <vt:lpstr>Reset password link is sent through mail</vt:lpstr>
      <vt:lpstr>Managing Account</vt:lpstr>
      <vt:lpstr>Part 2- Question &amp; Answers</vt:lpstr>
      <vt:lpstr>How can we transfer personal data securely within their network?</vt:lpstr>
      <vt:lpstr>PowerPoint Presentation</vt:lpstr>
      <vt:lpstr>2.  What security protocol is best for transferring personal files?</vt:lpstr>
      <vt:lpstr>3. Can we encode and encrypt images?</vt:lpstr>
      <vt:lpstr>4. Our database cannot be moved from the site and we need to be able to access it externally using a secure API. Can you explain the architecture of a secure API?</vt:lpstr>
      <vt:lpstr>5. Can you recommend a secure framework for coding an API?</vt:lpstr>
      <vt:lpstr>6. What data interchange format should we use while transferring data between locations?</vt:lpstr>
      <vt:lpstr>7. How should we store our data in our many locations?</vt:lpstr>
      <vt:lpstr>8. What are the ethical concerns related to the transmission of personal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Encoding Standard BDAT 1001</dc:title>
  <cp:lastModifiedBy>Maitri Padmakant Patel</cp:lastModifiedBy>
  <cp:revision>2</cp:revision>
  <dcterms:modified xsi:type="dcterms:W3CDTF">2022-08-09T03:15:10Z</dcterms:modified>
</cp:coreProperties>
</file>