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Open Sans" panose="020B0606030504020204" pitchFamily="3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792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1092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73B46B-D21C-C238-0462-7673FA727A0B}"/>
              </a:ext>
            </a:extLst>
          </p:cNvPr>
          <p:cNvSpPr/>
          <p:nvPr/>
        </p:nvSpPr>
        <p:spPr>
          <a:xfrm>
            <a:off x="0" y="-11575"/>
            <a:ext cx="14630400" cy="822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0506"/>
            <a:ext cx="2222272" cy="133319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2688540" y="1208136"/>
            <a:ext cx="9893141" cy="686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b="1" dirty="0">
                <a:solidFill>
                  <a:schemeClr val="accent1">
                    <a:lumMod val="50000"/>
                  </a:schemeClr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BBK FINSEC KNIGHTS HACKATHON</a:t>
            </a:r>
            <a:endParaRPr lang="en-US" sz="4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 1"/>
          <p:cNvSpPr/>
          <p:nvPr/>
        </p:nvSpPr>
        <p:spPr>
          <a:xfrm>
            <a:off x="1654789" y="1846209"/>
            <a:ext cx="11320820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1700" i="1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POWERED BY INJAZ BAHRAIN</a:t>
            </a:r>
            <a:endParaRPr lang="en-US" sz="1700" dirty="0"/>
          </a:p>
        </p:txBody>
      </p:sp>
      <p:sp>
        <p:nvSpPr>
          <p:cNvPr id="6" name="Text 2"/>
          <p:cNvSpPr/>
          <p:nvPr/>
        </p:nvSpPr>
        <p:spPr>
          <a:xfrm>
            <a:off x="949941" y="7362877"/>
            <a:ext cx="1309258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17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Team Name: AUBH </a:t>
            </a:r>
            <a:endParaRPr lang="en-US" sz="1700" dirty="0"/>
          </a:p>
        </p:txBody>
      </p:sp>
      <p:sp>
        <p:nvSpPr>
          <p:cNvPr id="7" name="Text 3"/>
          <p:cNvSpPr/>
          <p:nvPr/>
        </p:nvSpPr>
        <p:spPr>
          <a:xfrm>
            <a:off x="859423" y="6993805"/>
            <a:ext cx="1309258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17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Challenge 2</a:t>
            </a:r>
            <a:endParaRPr lang="en-US" sz="1700" dirty="0"/>
          </a:p>
        </p:txBody>
      </p:sp>
      <p:sp>
        <p:nvSpPr>
          <p:cNvPr id="8" name="Text 4"/>
          <p:cNvSpPr/>
          <p:nvPr/>
        </p:nvSpPr>
        <p:spPr>
          <a:xfrm>
            <a:off x="768906" y="4894421"/>
            <a:ext cx="1309258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endParaRPr lang="en-US" sz="1700" dirty="0"/>
          </a:p>
        </p:txBody>
      </p:sp>
      <p:sp>
        <p:nvSpPr>
          <p:cNvPr id="10" name="Text 6"/>
          <p:cNvSpPr/>
          <p:nvPr/>
        </p:nvSpPr>
        <p:spPr>
          <a:xfrm>
            <a:off x="768905" y="6909018"/>
            <a:ext cx="13092589" cy="10544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1700" dirty="0"/>
          </a:p>
        </p:txBody>
      </p:sp>
      <p:pic>
        <p:nvPicPr>
          <p:cNvPr id="1028" name="Picture 4" descr="Sızma Testi - Cyrops Siber Güvenlik A.Ş.">
            <a:extLst>
              <a:ext uri="{FF2B5EF4-FFF2-40B4-BE49-F238E27FC236}">
                <a16:creationId xmlns:a16="http://schemas.microsoft.com/office/drawing/2014/main" id="{8A944114-5292-9555-7E2E-8355B893F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844" y="2323213"/>
            <a:ext cx="5970709" cy="45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JAZ Bahrain">
            <a:extLst>
              <a:ext uri="{FF2B5EF4-FFF2-40B4-BE49-F238E27FC236}">
                <a16:creationId xmlns:a16="http://schemas.microsoft.com/office/drawing/2014/main" id="{68E9D1FE-51DB-490C-52AE-558608A3A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1681" y="65059"/>
            <a:ext cx="1921397" cy="1138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4018" y="561023"/>
            <a:ext cx="7992785" cy="637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Vulnerability Severity Overview</a:t>
            </a:r>
            <a:endParaRPr lang="en-US" sz="40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662" y="1606629"/>
            <a:ext cx="1633776" cy="1175504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1079" y="2160746"/>
            <a:ext cx="286822" cy="35861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035391" y="1810583"/>
            <a:ext cx="2536865" cy="318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910D0D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Critical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5035391" y="2251710"/>
            <a:ext cx="2536865" cy="326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Immediate action required</a:t>
            </a:r>
            <a:endParaRPr lang="en-US" sz="1600" dirty="0"/>
          </a:p>
        </p:txBody>
      </p:sp>
      <p:sp>
        <p:nvSpPr>
          <p:cNvPr id="7" name="Shape 3"/>
          <p:cNvSpPr/>
          <p:nvPr/>
        </p:nvSpPr>
        <p:spPr>
          <a:xfrm>
            <a:off x="4882396" y="2798088"/>
            <a:ext cx="8983028" cy="11430"/>
          </a:xfrm>
          <a:prstGeom prst="roundRect">
            <a:avLst>
              <a:gd name="adj" fmla="val 749738"/>
            </a:avLst>
          </a:prstGeom>
          <a:solidFill>
            <a:srgbClr val="910D0D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0774" y="2833092"/>
            <a:ext cx="3267551" cy="1175504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1079" y="3241477"/>
            <a:ext cx="286822" cy="358616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852279" y="3037046"/>
            <a:ext cx="2550438" cy="318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F44444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High</a:t>
            </a:r>
            <a:endParaRPr lang="en-US" sz="2000" dirty="0"/>
          </a:p>
        </p:txBody>
      </p:sp>
      <p:sp>
        <p:nvSpPr>
          <p:cNvPr id="11" name="Text 5"/>
          <p:cNvSpPr/>
          <p:nvPr/>
        </p:nvSpPr>
        <p:spPr>
          <a:xfrm>
            <a:off x="5852279" y="3478173"/>
            <a:ext cx="2642116" cy="326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Urgent remediation needed</a:t>
            </a:r>
            <a:endParaRPr lang="en-US" sz="1600" dirty="0"/>
          </a:p>
        </p:txBody>
      </p:sp>
      <p:sp>
        <p:nvSpPr>
          <p:cNvPr id="12" name="Shape 6"/>
          <p:cNvSpPr/>
          <p:nvPr/>
        </p:nvSpPr>
        <p:spPr>
          <a:xfrm>
            <a:off x="5699284" y="4024551"/>
            <a:ext cx="8166140" cy="11430"/>
          </a:xfrm>
          <a:prstGeom prst="roundRect">
            <a:avLst>
              <a:gd name="adj" fmla="val 749738"/>
            </a:avLst>
          </a:prstGeom>
          <a:solidFill>
            <a:srgbClr val="FAA1A1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3886" y="4059555"/>
            <a:ext cx="4901327" cy="1175504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1079" y="4467939"/>
            <a:ext cx="286822" cy="358616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6669167" y="4263509"/>
            <a:ext cx="2017038" cy="318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F9D933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Medium</a:t>
            </a:r>
            <a:endParaRPr lang="en-US" sz="2000" dirty="0"/>
          </a:p>
        </p:txBody>
      </p:sp>
      <p:sp>
        <p:nvSpPr>
          <p:cNvPr id="16" name="Text 8"/>
          <p:cNvSpPr/>
          <p:nvPr/>
        </p:nvSpPr>
        <p:spPr>
          <a:xfrm>
            <a:off x="6669167" y="4704636"/>
            <a:ext cx="2017038" cy="326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Important to address</a:t>
            </a:r>
            <a:endParaRPr lang="en-US" sz="1600" dirty="0"/>
          </a:p>
        </p:txBody>
      </p:sp>
      <p:sp>
        <p:nvSpPr>
          <p:cNvPr id="17" name="Shape 9"/>
          <p:cNvSpPr/>
          <p:nvPr/>
        </p:nvSpPr>
        <p:spPr>
          <a:xfrm>
            <a:off x="6516172" y="5251013"/>
            <a:ext cx="7349252" cy="11430"/>
          </a:xfrm>
          <a:prstGeom prst="roundRect">
            <a:avLst>
              <a:gd name="adj" fmla="val 749738"/>
            </a:avLst>
          </a:prstGeom>
          <a:solidFill>
            <a:srgbClr val="F9D933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998" y="5286018"/>
            <a:ext cx="6535103" cy="1175504"/>
          </a:xfrm>
          <a:prstGeom prst="rect">
            <a:avLst/>
          </a:prstGeom>
        </p:spPr>
      </p:pic>
      <p:pic>
        <p:nvPicPr>
          <p:cNvPr id="1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71079" y="5694402"/>
            <a:ext cx="286822" cy="358616"/>
          </a:xfrm>
          <a:prstGeom prst="rect">
            <a:avLst/>
          </a:prstGeom>
        </p:spPr>
      </p:pic>
      <p:sp>
        <p:nvSpPr>
          <p:cNvPr id="20" name="Text 10"/>
          <p:cNvSpPr/>
          <p:nvPr/>
        </p:nvSpPr>
        <p:spPr>
          <a:xfrm>
            <a:off x="7486055" y="5489972"/>
            <a:ext cx="2550438" cy="318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1F7135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Low</a:t>
            </a:r>
            <a:endParaRPr lang="en-US" sz="2000" dirty="0"/>
          </a:p>
        </p:txBody>
      </p:sp>
      <p:sp>
        <p:nvSpPr>
          <p:cNvPr id="21" name="Text 11"/>
          <p:cNvSpPr/>
          <p:nvPr/>
        </p:nvSpPr>
        <p:spPr>
          <a:xfrm>
            <a:off x="7486055" y="5931098"/>
            <a:ext cx="2885242" cy="326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Should be fixed when possible</a:t>
            </a:r>
            <a:endParaRPr lang="en-US" sz="1600" dirty="0"/>
          </a:p>
        </p:txBody>
      </p:sp>
      <p:sp>
        <p:nvSpPr>
          <p:cNvPr id="22" name="Text 12"/>
          <p:cNvSpPr/>
          <p:nvPr/>
        </p:nvSpPr>
        <p:spPr>
          <a:xfrm>
            <a:off x="714018" y="6690955"/>
            <a:ext cx="13202364" cy="9794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 identified 3 critical vulnerabilities that require immediate attention, including debug mode enabled in production, authentication bypass issues, and exposure of full credit card numbers. 6 high-severity issues include session fixation, hardcoded credentials, and insecure database configurations. 7 medium-severity and 1 low-severity issues were also found.</a:t>
            </a:r>
            <a:endParaRPr lang="en-US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F01087-8E2C-2E9E-26FC-98F12B6B0860}"/>
              </a:ext>
            </a:extLst>
          </p:cNvPr>
          <p:cNvSpPr/>
          <p:nvPr/>
        </p:nvSpPr>
        <p:spPr>
          <a:xfrm>
            <a:off x="12753975" y="7648575"/>
            <a:ext cx="1781175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88770"/>
            <a:ext cx="62734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910D0D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Critical Vulnerabilities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89286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910D0D"/>
          </a:solidFill>
          <a:ln w="7620">
            <a:solidFill>
              <a:srgbClr val="AA2626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60" y="2935367"/>
            <a:ext cx="340162" cy="4252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30906" y="2892862"/>
            <a:ext cx="345924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Debug Mode Enabled in Production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3737610"/>
            <a:ext cx="3459242" cy="2903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Flask application is running with debug=True, exposing sensitive environment variables, stack traces, and code. This creates a serious risk in production environments by revealing implementation details to potential attackers.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962" y="289286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910D0D"/>
          </a:solidFill>
          <a:ln w="7620">
            <a:solidFill>
              <a:srgbClr val="AA2626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032" y="2935367"/>
            <a:ext cx="340162" cy="42529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954078" y="2892862"/>
            <a:ext cx="345924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Authentication Bypass After Failed Login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5954078" y="3737610"/>
            <a:ext cx="3459242" cy="2903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When logging in with invalid credentials, the application displays an error but still navigates users to protected areas, undermining the entire authentication system and making the app trivially exploitable.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9640133" y="289286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910D0D"/>
          </a:solidFill>
          <a:ln w="7620">
            <a:solidFill>
              <a:srgbClr val="AA2626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5204" y="2935367"/>
            <a:ext cx="340162" cy="425291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0377249" y="2892862"/>
            <a:ext cx="345924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Exposure of Full Credit Card Numbers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10377249" y="3737610"/>
            <a:ext cx="3459242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application displays complete credit card numbers and expiration dates in the UI or API responses, violating PCI DSS standards and risking financial fraud and identity theft.</a:t>
            </a:r>
            <a:endParaRPr lang="en-US" sz="17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CE27DB-39E9-6668-7DE1-F37EBF595FC3}"/>
              </a:ext>
            </a:extLst>
          </p:cNvPr>
          <p:cNvSpPr/>
          <p:nvPr/>
        </p:nvSpPr>
        <p:spPr>
          <a:xfrm>
            <a:off x="12753975" y="7648575"/>
            <a:ext cx="1781175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50677"/>
            <a:ext cx="806184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44444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High Severity Vulnerabilities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1813084"/>
            <a:ext cx="6408063" cy="2765227"/>
          </a:xfrm>
          <a:prstGeom prst="roundRect">
            <a:avLst>
              <a:gd name="adj" fmla="val 3445"/>
            </a:avLst>
          </a:prstGeom>
          <a:solidFill>
            <a:srgbClr val="FAA1A1"/>
          </a:solidFill>
          <a:ln w="7620">
            <a:solidFill>
              <a:srgbClr val="E0878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028224" y="2047518"/>
            <a:ext cx="385071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Session Fixation (CWE-384)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2537936"/>
            <a:ext cx="59391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application doesn't generate a new session ID upon successful login. An attacker can set a known session ID via phishing, and if the user logs in, the attacker can hijack that session, leading to full account takeover.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28667" y="1813084"/>
            <a:ext cx="6408063" cy="2765227"/>
          </a:xfrm>
          <a:prstGeom prst="roundRect">
            <a:avLst>
              <a:gd name="adj" fmla="val 3445"/>
            </a:avLst>
          </a:prstGeom>
          <a:solidFill>
            <a:srgbClr val="FAA1A1"/>
          </a:solidFill>
          <a:ln w="7620">
            <a:solidFill>
              <a:srgbClr val="E0878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7663101" y="2047518"/>
            <a:ext cx="593919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Session Not Invalidated on Logout (CWE-613)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63101" y="2892266"/>
            <a:ext cx="59391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Session IDs remain valid after logout. If an attacker captures a session ID, they can reuse it to re-authenticate without credentials even after the legitimate user logs out.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4805124"/>
            <a:ext cx="6408063" cy="2773799"/>
          </a:xfrm>
          <a:prstGeom prst="roundRect">
            <a:avLst>
              <a:gd name="adj" fmla="val 3435"/>
            </a:avLst>
          </a:prstGeom>
          <a:solidFill>
            <a:srgbClr val="FAA1A1"/>
          </a:solidFill>
          <a:ln w="7620">
            <a:solidFill>
              <a:srgbClr val="E0878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1028224" y="5039558"/>
            <a:ext cx="498431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Exposure of MFA Secrets (CWE-532)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28224" y="5529977"/>
            <a:ext cx="593919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init_db.py script prints MFA secrets and one-time passwords to stdout, which can be captured by container logs, CI/CD pipelines, or logging infrastructure, allowing attackers to bypass two-factor authentication.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428667" y="4805124"/>
            <a:ext cx="6408063" cy="2773799"/>
          </a:xfrm>
          <a:prstGeom prst="roundRect">
            <a:avLst>
              <a:gd name="adj" fmla="val 3435"/>
            </a:avLst>
          </a:prstGeom>
          <a:solidFill>
            <a:srgbClr val="FAA1A1"/>
          </a:solidFill>
          <a:ln w="7620">
            <a:solidFill>
              <a:srgbClr val="E0878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1"/>
          <p:cNvSpPr/>
          <p:nvPr/>
        </p:nvSpPr>
        <p:spPr>
          <a:xfrm>
            <a:off x="7663101" y="5039558"/>
            <a:ext cx="469499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Hardcoded Credentials (CWE-789)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7663101" y="5529977"/>
            <a:ext cx="59391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Login credentials are hardcoded in the test_api.sh script, exposing secrets in plaintext that could be leaked through version control, log files, or insider threats.</a:t>
            </a:r>
            <a:endParaRPr lang="en-US" sz="17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9868F9-1889-3E6F-BE8C-733F7698C42A}"/>
              </a:ext>
            </a:extLst>
          </p:cNvPr>
          <p:cNvSpPr/>
          <p:nvPr/>
        </p:nvSpPr>
        <p:spPr>
          <a:xfrm>
            <a:off x="12753975" y="7648575"/>
            <a:ext cx="1781175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76870" y="531852"/>
            <a:ext cx="7703701" cy="6043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b="1" dirty="0">
                <a:solidFill>
                  <a:srgbClr val="F9D933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Medium Severity Vulnerabilities</a:t>
            </a:r>
            <a:endParaRPr lang="en-US" sz="3800" dirty="0"/>
          </a:p>
        </p:txBody>
      </p:sp>
      <p:sp>
        <p:nvSpPr>
          <p:cNvPr id="3" name="Shape 1"/>
          <p:cNvSpPr/>
          <p:nvPr/>
        </p:nvSpPr>
        <p:spPr>
          <a:xfrm>
            <a:off x="894398" y="1426250"/>
            <a:ext cx="22860" cy="6274118"/>
          </a:xfrm>
          <a:prstGeom prst="roundRect">
            <a:avLst>
              <a:gd name="adj" fmla="val 355340"/>
            </a:avLst>
          </a:prstGeom>
          <a:solidFill>
            <a:srgbClr val="E5BEB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Shape 2"/>
          <p:cNvSpPr/>
          <p:nvPr/>
        </p:nvSpPr>
        <p:spPr>
          <a:xfrm>
            <a:off x="1089065" y="1849874"/>
            <a:ext cx="580192" cy="22860"/>
          </a:xfrm>
          <a:prstGeom prst="roundRect">
            <a:avLst>
              <a:gd name="adj" fmla="val 355340"/>
            </a:avLst>
          </a:prstGeom>
          <a:solidFill>
            <a:srgbClr val="DFBF1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3"/>
          <p:cNvSpPr/>
          <p:nvPr/>
        </p:nvSpPr>
        <p:spPr>
          <a:xfrm>
            <a:off x="676870" y="1643777"/>
            <a:ext cx="435054" cy="435054"/>
          </a:xfrm>
          <a:prstGeom prst="roundRect">
            <a:avLst>
              <a:gd name="adj" fmla="val 18671"/>
            </a:avLst>
          </a:prstGeom>
          <a:solidFill>
            <a:srgbClr val="F9D933"/>
          </a:solidFill>
          <a:ln w="7620">
            <a:solidFill>
              <a:srgbClr val="DFBF1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79" y="1680031"/>
            <a:ext cx="290036" cy="362545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861423" y="1619607"/>
            <a:ext cx="4296132" cy="302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Hard Coded SQL Expressions (B608)</a:t>
            </a:r>
            <a:endParaRPr lang="en-US" sz="1900" dirty="0"/>
          </a:p>
        </p:txBody>
      </p:sp>
      <p:sp>
        <p:nvSpPr>
          <p:cNvPr id="8" name="Text 5"/>
          <p:cNvSpPr/>
          <p:nvPr/>
        </p:nvSpPr>
        <p:spPr>
          <a:xfrm>
            <a:off x="1861423" y="2037755"/>
            <a:ext cx="12092107" cy="6186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String interpolation in SQL queries creates injection vulnerabilities if user input isn't properly sanitized. Found in add_test_data.py:28:25.</a:t>
            </a:r>
            <a:endParaRPr lang="en-US" sz="1500" dirty="0"/>
          </a:p>
        </p:txBody>
      </p:sp>
      <p:sp>
        <p:nvSpPr>
          <p:cNvPr id="9" name="Shape 6"/>
          <p:cNvSpPr/>
          <p:nvPr/>
        </p:nvSpPr>
        <p:spPr>
          <a:xfrm>
            <a:off x="1089065" y="3466743"/>
            <a:ext cx="580192" cy="22860"/>
          </a:xfrm>
          <a:prstGeom prst="roundRect">
            <a:avLst>
              <a:gd name="adj" fmla="val 355340"/>
            </a:avLst>
          </a:prstGeom>
          <a:solidFill>
            <a:srgbClr val="DFBF1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7"/>
          <p:cNvSpPr/>
          <p:nvPr/>
        </p:nvSpPr>
        <p:spPr>
          <a:xfrm>
            <a:off x="676870" y="3260646"/>
            <a:ext cx="435054" cy="435054"/>
          </a:xfrm>
          <a:prstGeom prst="roundRect">
            <a:avLst>
              <a:gd name="adj" fmla="val 18671"/>
            </a:avLst>
          </a:prstGeom>
          <a:solidFill>
            <a:srgbClr val="F9D933"/>
          </a:solidFill>
          <a:ln w="7620">
            <a:solidFill>
              <a:srgbClr val="DFBF1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79" y="3296900"/>
            <a:ext cx="290036" cy="362545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1861423" y="3236476"/>
            <a:ext cx="3945612" cy="302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Requests Without Timeout (B113)</a:t>
            </a:r>
            <a:endParaRPr lang="en-US" sz="1900" dirty="0"/>
          </a:p>
        </p:txBody>
      </p:sp>
      <p:sp>
        <p:nvSpPr>
          <p:cNvPr id="13" name="Text 9"/>
          <p:cNvSpPr/>
          <p:nvPr/>
        </p:nvSpPr>
        <p:spPr>
          <a:xfrm>
            <a:off x="1861423" y="3654623"/>
            <a:ext cx="12092107" cy="6186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15 instances of HTTP requests without timeouts could cause the program to hang indefinitely if servers don't respond, leading to denial-of-service vulnerabilities.</a:t>
            </a:r>
            <a:endParaRPr lang="en-US" sz="1500" dirty="0"/>
          </a:p>
        </p:txBody>
      </p:sp>
      <p:sp>
        <p:nvSpPr>
          <p:cNvPr id="14" name="Shape 10"/>
          <p:cNvSpPr/>
          <p:nvPr/>
        </p:nvSpPr>
        <p:spPr>
          <a:xfrm>
            <a:off x="1089065" y="5083612"/>
            <a:ext cx="580192" cy="22860"/>
          </a:xfrm>
          <a:prstGeom prst="roundRect">
            <a:avLst>
              <a:gd name="adj" fmla="val 355340"/>
            </a:avLst>
          </a:prstGeom>
          <a:solidFill>
            <a:srgbClr val="DFBF1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Shape 11"/>
          <p:cNvSpPr/>
          <p:nvPr/>
        </p:nvSpPr>
        <p:spPr>
          <a:xfrm>
            <a:off x="676870" y="4877514"/>
            <a:ext cx="435054" cy="435054"/>
          </a:xfrm>
          <a:prstGeom prst="roundRect">
            <a:avLst>
              <a:gd name="adj" fmla="val 18671"/>
            </a:avLst>
          </a:prstGeom>
          <a:solidFill>
            <a:srgbClr val="F9D933"/>
          </a:solidFill>
          <a:ln w="7620">
            <a:solidFill>
              <a:srgbClr val="DFBF1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379" y="4913769"/>
            <a:ext cx="290036" cy="362545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1861423" y="4853345"/>
            <a:ext cx="3015258" cy="302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Vulnerable Dependencies</a:t>
            </a:r>
            <a:endParaRPr lang="en-US" sz="1900" dirty="0"/>
          </a:p>
        </p:txBody>
      </p:sp>
      <p:sp>
        <p:nvSpPr>
          <p:cNvPr id="18" name="Text 13"/>
          <p:cNvSpPr/>
          <p:nvPr/>
        </p:nvSpPr>
        <p:spPr>
          <a:xfrm>
            <a:off x="1861423" y="5271492"/>
            <a:ext cx="12092107" cy="6186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22 vulnerable dependencies identified, including PyMySQL (SQL injection risk), Flask-CORS, Python Cryptography (timing attack), and others requiring immediate updates.</a:t>
            </a:r>
            <a:endParaRPr lang="en-US" sz="1500" dirty="0"/>
          </a:p>
        </p:txBody>
      </p:sp>
      <p:sp>
        <p:nvSpPr>
          <p:cNvPr id="19" name="Shape 14"/>
          <p:cNvSpPr/>
          <p:nvPr/>
        </p:nvSpPr>
        <p:spPr>
          <a:xfrm>
            <a:off x="1089065" y="6700480"/>
            <a:ext cx="580192" cy="22860"/>
          </a:xfrm>
          <a:prstGeom prst="roundRect">
            <a:avLst>
              <a:gd name="adj" fmla="val 355340"/>
            </a:avLst>
          </a:prstGeom>
          <a:solidFill>
            <a:srgbClr val="DFBF1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0" name="Shape 15"/>
          <p:cNvSpPr/>
          <p:nvPr/>
        </p:nvSpPr>
        <p:spPr>
          <a:xfrm>
            <a:off x="676870" y="6494383"/>
            <a:ext cx="435054" cy="435054"/>
          </a:xfrm>
          <a:prstGeom prst="roundRect">
            <a:avLst>
              <a:gd name="adj" fmla="val 18671"/>
            </a:avLst>
          </a:prstGeom>
          <a:solidFill>
            <a:srgbClr val="F9D933"/>
          </a:solidFill>
          <a:ln w="7620">
            <a:solidFill>
              <a:srgbClr val="DFBF1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2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379" y="6530638"/>
            <a:ext cx="290036" cy="362545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1861423" y="6470213"/>
            <a:ext cx="4365784" cy="302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Missing Security Headers (CWE-693)</a:t>
            </a:r>
            <a:endParaRPr lang="en-US" sz="1900" dirty="0"/>
          </a:p>
        </p:txBody>
      </p:sp>
      <p:sp>
        <p:nvSpPr>
          <p:cNvPr id="23" name="Text 17"/>
          <p:cNvSpPr/>
          <p:nvPr/>
        </p:nvSpPr>
        <p:spPr>
          <a:xfrm>
            <a:off x="1861423" y="6888361"/>
            <a:ext cx="12092107" cy="6186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 security headers to protect against common attacks like XSS, clickjacking, and content sniffing, leaving the application vulnerable to client-side attacks.</a:t>
            </a:r>
            <a:endParaRPr lang="en-US" sz="15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75FCCB-2A16-0B71-DBEC-720729947ED6}"/>
              </a:ext>
            </a:extLst>
          </p:cNvPr>
          <p:cNvSpPr/>
          <p:nvPr/>
        </p:nvSpPr>
        <p:spPr>
          <a:xfrm>
            <a:off x="12753975" y="7648575"/>
            <a:ext cx="1781175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55564"/>
            <a:ext cx="974919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A44F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Cookie and Session Security Issues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31319"/>
            <a:ext cx="3622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A44F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Missing Secure Attributes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512463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application doesn't configure cookies with secure and httponly flags, making them vulnerable to theft via Cross-Site Scripting (XSS) and interception over HTTP connections.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16814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 HttpOnly flag allows JavaScript access to cookies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61034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 Secure flag allows transmission over insecure HTTP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605254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 SameSite attribute enables CSRF attacks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2931319"/>
            <a:ext cx="388489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A44F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Session Management Flaws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9521" y="351246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Multiple issues with session handling create significant authentication vulnerabilities: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44234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Session IDs not regenerated after login (fixation risk)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488453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Sessions not invalidated on logout (persistence risk)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532673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Inadequate password complexity requirements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9521" y="576893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Authentication logic flaws allowing access despite failed login</a:t>
            </a:r>
            <a:endParaRPr lang="en-US" sz="17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1C6FAA-D2E0-02A0-D150-BB3F7FC114D3}"/>
              </a:ext>
            </a:extLst>
          </p:cNvPr>
          <p:cNvSpPr/>
          <p:nvPr/>
        </p:nvSpPr>
        <p:spPr>
          <a:xfrm>
            <a:off x="12753975" y="7648575"/>
            <a:ext cx="1781175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44322"/>
            <a:ext cx="1192410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04C8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Network and Configuration Vulnerabilities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406729"/>
            <a:ext cx="389870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Hardcoded Bind All Interfaces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251478"/>
            <a:ext cx="389870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Binding to 0.0.0.0 exposes the application to external networks, creating security risks if not properly secured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731" y="3176588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2583894"/>
            <a:ext cx="312539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Insecure Host Binding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37790" y="3074313"/>
            <a:ext cx="38988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Flask app exposed with host='0.0.0.0', making it accessible from external networks without proper restrictions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2604" y="3565088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7790" y="50432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Exposed Database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937790" y="5533668"/>
            <a:ext cx="38988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Database user finsec_user allowed access from '%', exposing it to all network interfaces instead of restricting to localhost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4103" y="5790962"/>
            <a:ext cx="339328" cy="42422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93790" y="5047536"/>
            <a:ext cx="389870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Overly Permissive File Permissions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93790" y="5892284"/>
            <a:ext cx="389870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chmod -R 755 ./ grants read and execute permissions to everyone, potentially exposing sensitive files</a:t>
            </a:r>
            <a:endParaRPr lang="en-US" sz="175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38230" y="5402461"/>
            <a:ext cx="339328" cy="42422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769E99A-5A0E-D1CE-22F1-A921C6F0165A}"/>
              </a:ext>
            </a:extLst>
          </p:cNvPr>
          <p:cNvSpPr/>
          <p:nvPr/>
        </p:nvSpPr>
        <p:spPr>
          <a:xfrm>
            <a:off x="12753975" y="7648575"/>
            <a:ext cx="1781175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0438" y="511135"/>
            <a:ext cx="8731210" cy="5807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50"/>
              </a:lnSpc>
              <a:buNone/>
            </a:pPr>
            <a:r>
              <a:rPr lang="en-US" sz="3650" b="1" dirty="0">
                <a:solidFill>
                  <a:srgbClr val="5CC97B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Remediation Priorities and Next Steps</a:t>
            </a:r>
            <a:endParaRPr lang="en-US" sz="3650" dirty="0"/>
          </a:p>
        </p:txBody>
      </p:sp>
      <p:sp>
        <p:nvSpPr>
          <p:cNvPr id="3" name="Shape 1"/>
          <p:cNvSpPr/>
          <p:nvPr/>
        </p:nvSpPr>
        <p:spPr>
          <a:xfrm>
            <a:off x="650438" y="1463635"/>
            <a:ext cx="1666161" cy="1070729"/>
          </a:xfrm>
          <a:prstGeom prst="roundRect">
            <a:avLst>
              <a:gd name="adj" fmla="val 7291"/>
            </a:avLst>
          </a:prstGeom>
          <a:solidFill>
            <a:srgbClr val="5CC97B"/>
          </a:solidFill>
          <a:ln w="7620">
            <a:solidFill>
              <a:srgbClr val="42AF6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788" y="1835587"/>
            <a:ext cx="261342" cy="326708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502456" y="1649492"/>
            <a:ext cx="3544967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Address Critical Vulnerabilities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2502456" y="2051209"/>
            <a:ext cx="9359265" cy="2972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Disable debug mode in production, fix authentication bypass issues, and properly mask credit card numbers</a:t>
            </a:r>
            <a:endParaRPr lang="en-US" sz="1450" dirty="0"/>
          </a:p>
        </p:txBody>
      </p:sp>
      <p:sp>
        <p:nvSpPr>
          <p:cNvPr id="7" name="Shape 4"/>
          <p:cNvSpPr/>
          <p:nvPr/>
        </p:nvSpPr>
        <p:spPr>
          <a:xfrm>
            <a:off x="2409468" y="2524839"/>
            <a:ext cx="11477625" cy="11430"/>
          </a:xfrm>
          <a:prstGeom prst="roundRect">
            <a:avLst>
              <a:gd name="adj" fmla="val 683000"/>
            </a:avLst>
          </a:prstGeom>
          <a:solidFill>
            <a:srgbClr val="5CC97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hape 5"/>
          <p:cNvSpPr/>
          <p:nvPr/>
        </p:nvSpPr>
        <p:spPr>
          <a:xfrm>
            <a:off x="650438" y="2627233"/>
            <a:ext cx="3332321" cy="1070729"/>
          </a:xfrm>
          <a:prstGeom prst="roundRect">
            <a:avLst>
              <a:gd name="adj" fmla="val 7291"/>
            </a:avLst>
          </a:prstGeom>
          <a:solidFill>
            <a:srgbClr val="5CC97B"/>
          </a:solidFill>
          <a:ln w="7620">
            <a:solidFill>
              <a:srgbClr val="42AF6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868" y="2999184"/>
            <a:ext cx="261342" cy="326708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4168616" y="2813090"/>
            <a:ext cx="3286125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Secure Session Management</a:t>
            </a:r>
            <a:endParaRPr lang="en-US" sz="1800" dirty="0"/>
          </a:p>
        </p:txBody>
      </p:sp>
      <p:sp>
        <p:nvSpPr>
          <p:cNvPr id="11" name="Text 7"/>
          <p:cNvSpPr/>
          <p:nvPr/>
        </p:nvSpPr>
        <p:spPr>
          <a:xfrm>
            <a:off x="4168616" y="3214807"/>
            <a:ext cx="7105055" cy="2972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Implement proper session regeneration, invalidation, and secure cookie attributes</a:t>
            </a:r>
            <a:endParaRPr lang="en-US" sz="1450" dirty="0"/>
          </a:p>
        </p:txBody>
      </p:sp>
      <p:sp>
        <p:nvSpPr>
          <p:cNvPr id="12" name="Shape 8"/>
          <p:cNvSpPr/>
          <p:nvPr/>
        </p:nvSpPr>
        <p:spPr>
          <a:xfrm>
            <a:off x="4075628" y="3688437"/>
            <a:ext cx="9811464" cy="11430"/>
          </a:xfrm>
          <a:prstGeom prst="roundRect">
            <a:avLst>
              <a:gd name="adj" fmla="val 683000"/>
            </a:avLst>
          </a:prstGeom>
          <a:solidFill>
            <a:srgbClr val="5CC97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Shape 9"/>
          <p:cNvSpPr/>
          <p:nvPr/>
        </p:nvSpPr>
        <p:spPr>
          <a:xfrm>
            <a:off x="650438" y="3790831"/>
            <a:ext cx="4998482" cy="1368028"/>
          </a:xfrm>
          <a:prstGeom prst="roundRect">
            <a:avLst>
              <a:gd name="adj" fmla="val 5707"/>
            </a:avLst>
          </a:prstGeom>
          <a:solidFill>
            <a:srgbClr val="5CC97B"/>
          </a:solidFill>
          <a:ln w="7620">
            <a:solidFill>
              <a:srgbClr val="42AF6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8949" y="4311491"/>
            <a:ext cx="261342" cy="326708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5834777" y="3976688"/>
            <a:ext cx="3201829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Fix Network Configurations</a:t>
            </a:r>
            <a:endParaRPr lang="en-US" sz="1800" dirty="0"/>
          </a:p>
        </p:txBody>
      </p:sp>
      <p:sp>
        <p:nvSpPr>
          <p:cNvPr id="16" name="Text 11"/>
          <p:cNvSpPr/>
          <p:nvPr/>
        </p:nvSpPr>
        <p:spPr>
          <a:xfrm>
            <a:off x="5834777" y="4378404"/>
            <a:ext cx="7959328" cy="5945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Restrict database and application access to appropriate interfaces and implement proper file permissions</a:t>
            </a:r>
            <a:endParaRPr lang="en-US" sz="1450" dirty="0"/>
          </a:p>
        </p:txBody>
      </p:sp>
      <p:sp>
        <p:nvSpPr>
          <p:cNvPr id="17" name="Shape 12"/>
          <p:cNvSpPr/>
          <p:nvPr/>
        </p:nvSpPr>
        <p:spPr>
          <a:xfrm>
            <a:off x="5741789" y="5149334"/>
            <a:ext cx="8145304" cy="11430"/>
          </a:xfrm>
          <a:prstGeom prst="roundRect">
            <a:avLst>
              <a:gd name="adj" fmla="val 683000"/>
            </a:avLst>
          </a:prstGeom>
          <a:solidFill>
            <a:srgbClr val="5CC97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Shape 13"/>
          <p:cNvSpPr/>
          <p:nvPr/>
        </p:nvSpPr>
        <p:spPr>
          <a:xfrm>
            <a:off x="650438" y="5251728"/>
            <a:ext cx="6664762" cy="1368028"/>
          </a:xfrm>
          <a:prstGeom prst="roundRect">
            <a:avLst>
              <a:gd name="adj" fmla="val 5707"/>
            </a:avLst>
          </a:prstGeom>
          <a:solidFill>
            <a:srgbClr val="5CC97B"/>
          </a:solidFill>
          <a:ln w="7620">
            <a:solidFill>
              <a:srgbClr val="42AF6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1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2148" y="5772388"/>
            <a:ext cx="261342" cy="326708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7501057" y="5437584"/>
            <a:ext cx="2471857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Update Dependencies</a:t>
            </a:r>
            <a:endParaRPr lang="en-US" sz="1800" dirty="0"/>
          </a:p>
        </p:txBody>
      </p:sp>
      <p:sp>
        <p:nvSpPr>
          <p:cNvPr id="21" name="Text 15"/>
          <p:cNvSpPr/>
          <p:nvPr/>
        </p:nvSpPr>
        <p:spPr>
          <a:xfrm>
            <a:off x="7501057" y="5839301"/>
            <a:ext cx="6293048" cy="5945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Patch all 22 vulnerable dependencies and implement a regular security update process</a:t>
            </a:r>
            <a:endParaRPr lang="en-US" sz="1450" dirty="0"/>
          </a:p>
        </p:txBody>
      </p:sp>
      <p:sp>
        <p:nvSpPr>
          <p:cNvPr id="22" name="Text 16"/>
          <p:cNvSpPr/>
          <p:nvPr/>
        </p:nvSpPr>
        <p:spPr>
          <a:xfrm>
            <a:off x="650438" y="6828830"/>
            <a:ext cx="13329523" cy="8918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Immediate action is required for the critical and high-severity issues to prevent potential data breaches. Medium and low-severity issues should be addressed in subsequent sprints. We recommend implementing automated security scanning in your CI/CD pipeline to catch these issues earlier in development.</a:t>
            </a:r>
            <a:endParaRPr lang="en-US" sz="145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1FEC6C-0B75-869E-8C8C-414563B74076}"/>
              </a:ext>
            </a:extLst>
          </p:cNvPr>
          <p:cNvSpPr/>
          <p:nvPr/>
        </p:nvSpPr>
        <p:spPr>
          <a:xfrm>
            <a:off x="12753975" y="7610475"/>
            <a:ext cx="1781175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819</Words>
  <Application>Microsoft Office PowerPoint</Application>
  <PresentationFormat>Custom</PresentationFormat>
  <Paragraphs>78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Merriweather Bold</vt:lpstr>
      <vt:lpstr>Open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Ruqaya Alasoomi</cp:lastModifiedBy>
  <cp:revision>3</cp:revision>
  <dcterms:created xsi:type="dcterms:W3CDTF">2025-04-15T19:09:14Z</dcterms:created>
  <dcterms:modified xsi:type="dcterms:W3CDTF">2025-04-15T19:17:46Z</dcterms:modified>
</cp:coreProperties>
</file>