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9"/>
  </p:notesMasterIdLst>
  <p:handoutMasterIdLst>
    <p:handoutMasterId r:id="rId100"/>
  </p:handoutMasterIdLst>
  <p:sldIdLst>
    <p:sldId id="763" r:id="rId2"/>
    <p:sldId id="636" r:id="rId3"/>
    <p:sldId id="751" r:id="rId4"/>
    <p:sldId id="258" r:id="rId5"/>
    <p:sldId id="523" r:id="rId6"/>
    <p:sldId id="524" r:id="rId7"/>
    <p:sldId id="525" r:id="rId8"/>
    <p:sldId id="294" r:id="rId9"/>
    <p:sldId id="298" r:id="rId10"/>
    <p:sldId id="750" r:id="rId11"/>
    <p:sldId id="637" r:id="rId12"/>
    <p:sldId id="295" r:id="rId13"/>
    <p:sldId id="542" r:id="rId14"/>
    <p:sldId id="543" r:id="rId15"/>
    <p:sldId id="296" r:id="rId16"/>
    <p:sldId id="297" r:id="rId17"/>
    <p:sldId id="544" r:id="rId18"/>
    <p:sldId id="691" r:id="rId19"/>
    <p:sldId id="545" r:id="rId20"/>
    <p:sldId id="299" r:id="rId21"/>
    <p:sldId id="754" r:id="rId22"/>
    <p:sldId id="760" r:id="rId23"/>
    <p:sldId id="697" r:id="rId24"/>
    <p:sldId id="698" r:id="rId25"/>
    <p:sldId id="699" r:id="rId26"/>
    <p:sldId id="755" r:id="rId27"/>
    <p:sldId id="701" r:id="rId28"/>
    <p:sldId id="702" r:id="rId29"/>
    <p:sldId id="703" r:id="rId30"/>
    <p:sldId id="704" r:id="rId31"/>
    <p:sldId id="705" r:id="rId32"/>
    <p:sldId id="706" r:id="rId33"/>
    <p:sldId id="756" r:id="rId34"/>
    <p:sldId id="708" r:id="rId35"/>
    <p:sldId id="709" r:id="rId36"/>
    <p:sldId id="710" r:id="rId37"/>
    <p:sldId id="711" r:id="rId38"/>
    <p:sldId id="713" r:id="rId39"/>
    <p:sldId id="714" r:id="rId40"/>
    <p:sldId id="712" r:id="rId41"/>
    <p:sldId id="764" r:id="rId42"/>
    <p:sldId id="715" r:id="rId43"/>
    <p:sldId id="761" r:id="rId44"/>
    <p:sldId id="717" r:id="rId45"/>
    <p:sldId id="757" r:id="rId46"/>
    <p:sldId id="719" r:id="rId47"/>
    <p:sldId id="720" r:id="rId48"/>
    <p:sldId id="721" r:id="rId49"/>
    <p:sldId id="722" r:id="rId50"/>
    <p:sldId id="723" r:id="rId51"/>
    <p:sldId id="724" r:id="rId52"/>
    <p:sldId id="725" r:id="rId53"/>
    <p:sldId id="758" r:id="rId54"/>
    <p:sldId id="727" r:id="rId55"/>
    <p:sldId id="728" r:id="rId56"/>
    <p:sldId id="729" r:id="rId57"/>
    <p:sldId id="730" r:id="rId58"/>
    <p:sldId id="731" r:id="rId59"/>
    <p:sldId id="732" r:id="rId60"/>
    <p:sldId id="733" r:id="rId61"/>
    <p:sldId id="734" r:id="rId62"/>
    <p:sldId id="735" r:id="rId63"/>
    <p:sldId id="736" r:id="rId64"/>
    <p:sldId id="737" r:id="rId65"/>
    <p:sldId id="738" r:id="rId66"/>
    <p:sldId id="739" r:id="rId67"/>
    <p:sldId id="740" r:id="rId68"/>
    <p:sldId id="741" r:id="rId69"/>
    <p:sldId id="742" r:id="rId70"/>
    <p:sldId id="743" r:id="rId71"/>
    <p:sldId id="744" r:id="rId72"/>
    <p:sldId id="745" r:id="rId73"/>
    <p:sldId id="759" r:id="rId74"/>
    <p:sldId id="767" r:id="rId75"/>
    <p:sldId id="770" r:id="rId76"/>
    <p:sldId id="669" r:id="rId77"/>
    <p:sldId id="667" r:id="rId78"/>
    <p:sldId id="668" r:id="rId79"/>
    <p:sldId id="771" r:id="rId80"/>
    <p:sldId id="618" r:id="rId81"/>
    <p:sldId id="619" r:id="rId82"/>
    <p:sldId id="620" r:id="rId83"/>
    <p:sldId id="766" r:id="rId84"/>
    <p:sldId id="765" r:id="rId85"/>
    <p:sldId id="622" r:id="rId86"/>
    <p:sldId id="623" r:id="rId87"/>
    <p:sldId id="625" r:id="rId88"/>
    <p:sldId id="772" r:id="rId89"/>
    <p:sldId id="626" r:id="rId90"/>
    <p:sldId id="627" r:id="rId91"/>
    <p:sldId id="628" r:id="rId92"/>
    <p:sldId id="630" r:id="rId93"/>
    <p:sldId id="773" r:id="rId94"/>
    <p:sldId id="632" r:id="rId95"/>
    <p:sldId id="633" r:id="rId96"/>
    <p:sldId id="634" r:id="rId97"/>
    <p:sldId id="762" r:id="rId9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000099"/>
    <a:srgbClr val="FF0000"/>
    <a:srgbClr val="008000"/>
    <a:srgbClr val="66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94374" autoAdjust="0"/>
  </p:normalViewPr>
  <p:slideViewPr>
    <p:cSldViewPr snapToGrid="0">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handoutMaster" Target="handoutMasters/handout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notesMaster" Target="notesMasters/notesMaster1.xml" /><Relationship Id="rId10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09" charset="0"/>
              </a:defRPr>
            </a:lvl1pPr>
          </a:lstStyle>
          <a:p>
            <a:pPr>
              <a:defRPr/>
            </a:pPr>
            <a:endParaRPr lang="en-US"/>
          </a:p>
        </p:txBody>
      </p:sp>
      <p:sp>
        <p:nvSpPr>
          <p:cNvPr id="62259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09" charset="0"/>
              </a:defRPr>
            </a:lvl1pPr>
          </a:lstStyle>
          <a:p>
            <a:pPr>
              <a:defRPr/>
            </a:pPr>
            <a:endParaRPr lang="en-US"/>
          </a:p>
        </p:txBody>
      </p:sp>
      <p:sp>
        <p:nvSpPr>
          <p:cNvPr id="62259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09" charset="0"/>
              </a:defRPr>
            </a:lvl1pPr>
          </a:lstStyle>
          <a:p>
            <a:pPr>
              <a:defRPr/>
            </a:pPr>
            <a:endParaRPr lang="en-US"/>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09" charset="0"/>
              </a:defRPr>
            </a:lvl1pPr>
          </a:lstStyle>
          <a:p>
            <a:pPr>
              <a:defRPr/>
            </a:pPr>
            <a:fld id="{35A485B7-B6D4-4078-83A2-A9C56C3A5A9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09"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09" charset="0"/>
              </a:defRPr>
            </a:lvl1pPr>
          </a:lstStyle>
          <a:p>
            <a:pPr>
              <a:defRPr/>
            </a:pPr>
            <a:endParaRPr lang="en-US"/>
          </a:p>
        </p:txBody>
      </p:sp>
      <p:sp>
        <p:nvSpPr>
          <p:cNvPr id="150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09"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09" charset="0"/>
              </a:defRPr>
            </a:lvl1pPr>
          </a:lstStyle>
          <a:p>
            <a:pPr>
              <a:defRPr/>
            </a:pPr>
            <a:fld id="{6CAC9D45-9A92-496F-A86D-50CF2962BF7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09"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headEnd/>
            <a:tailEnd/>
          </a:ln>
        </p:spPr>
        <p:txBody>
          <a:bodyPr/>
          <a:lstStyle/>
          <a:p>
            <a:fld id="{A92A1A2C-4FB6-4D7C-9DED-431BB73C7872}" type="slidenum">
              <a:rPr lang="en-US" smtClean="0">
                <a:latin typeface="Times New Roman" pitchFamily="18" charset="0"/>
              </a:rPr>
              <a:pPr/>
              <a:t>80</a:t>
            </a:fld>
            <a:endParaRPr lang="en-US">
              <a:latin typeface="Times New Roman" pitchFamily="18" charset="0"/>
            </a:endParaRPr>
          </a:p>
        </p:txBody>
      </p:sp>
      <p:sp>
        <p:nvSpPr>
          <p:cNvPr id="154627"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54628"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3.3 Network Layer: Multicast Routing Algorithms                                                        3-9</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miter lim="800000"/>
            <a:headEnd/>
            <a:tailEnd/>
          </a:ln>
        </p:spPr>
        <p:txBody>
          <a:bodyPr/>
          <a:lstStyle/>
          <a:p>
            <a:fld id="{53A05EDE-5F51-4281-9A8E-A537473C89E2}" type="slidenum">
              <a:rPr lang="en-US" smtClean="0">
                <a:latin typeface="Times New Roman" pitchFamily="18" charset="0"/>
              </a:rPr>
              <a:pPr/>
              <a:t>92</a:t>
            </a:fld>
            <a:endParaRPr lang="en-US">
              <a:latin typeface="Times New Roman" pitchFamily="18" charset="0"/>
            </a:endParaRPr>
          </a:p>
        </p:txBody>
      </p:sp>
      <p:sp>
        <p:nvSpPr>
          <p:cNvPr id="166915"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6916"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r>
              <a:rPr lang="en-US" b="1" u="sng">
                <a:latin typeface="Times New Roman" pitchFamily="18" charset="0"/>
              </a:rPr>
              <a:t> </a:t>
            </a:r>
            <a:endParaRPr lang="en-US">
              <a:latin typeface="Times New Roman" pitchFamily="18" charset="0"/>
            </a:endParaRPr>
          </a:p>
          <a:p>
            <a:endParaRPr lang="en-US">
              <a:latin typeface="Times New Roman" pitchFamily="18" charset="0"/>
            </a:endParaRPr>
          </a:p>
          <a:p>
            <a:pPr>
              <a:buFontTx/>
              <a:buChar char="•"/>
            </a:pPr>
            <a:r>
              <a:rPr lang="en-US">
                <a:latin typeface="Times New Roman" pitchFamily="18" charset="0"/>
              </a:rPr>
              <a:t>a very readable discussion of the PIM architecture is  S. Deering, D. Estrin, D. Faranacci, V. Jacobson, C. Liu, L. Wei, “The PIM Architecture for Wide Area Multicasting,” IEEE/ACM Transactions on Networking, Vol. 4, No. 2, April 1996.</a:t>
            </a:r>
          </a:p>
          <a:p>
            <a:pPr>
              <a:buFontTx/>
              <a:buChar char="•"/>
            </a:pPr>
            <a:r>
              <a:rPr lang="en-US">
                <a:latin typeface="Times New Roman" pitchFamily="18" charset="0"/>
              </a:rPr>
              <a:t>D. Estrin et al, PIM-SM: Protocol Specification, RFC 2117, June 1997</a:t>
            </a:r>
          </a:p>
          <a:p>
            <a:pPr>
              <a:buFontTx/>
              <a:buChar char="•"/>
            </a:pPr>
            <a:r>
              <a:rPr lang="en-US">
                <a:latin typeface="Times New Roman" pitchFamily="18" charset="0"/>
              </a:rPr>
              <a:t>S. Deering et al, PIM Version 2, Dense Mode Specification, work in progress, draft-ietf-idmr-pim-dm-05.txt</a:t>
            </a:r>
          </a:p>
          <a:p>
            <a:pPr>
              <a:buFontTx/>
              <a:buChar char="•"/>
            </a:pPr>
            <a:r>
              <a:rPr lang="en-US">
                <a:latin typeface="Times New Roman" pitchFamily="18" charset="0"/>
              </a:rPr>
              <a:t> PIM is implemented in Cisco routers and has been deployed in UUnet as part of their streaming multimedia delivery effort. See S. LaPolla, “IP Multicast makes headway among ISPs,” PC Week On-Line, http://www.zdnet.com/pcweek/news/1006/06isp.html</a:t>
            </a: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r>
              <a:rPr lang="en-US" i="1">
                <a:latin typeface="Times New Roman" pitchFamily="18" charset="0"/>
              </a:rPr>
              <a:t>3.4 Network Layer: Internet Multicast Routing Algorithms                                        3-25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miter lim="800000"/>
            <a:headEnd/>
            <a:tailEnd/>
          </a:ln>
        </p:spPr>
        <p:txBody>
          <a:bodyPr/>
          <a:lstStyle/>
          <a:p>
            <a:fld id="{73ABBA38-6E67-4500-BA39-698DA0A80EAD}" type="slidenum">
              <a:rPr lang="en-US" smtClean="0">
                <a:latin typeface="Times New Roman" pitchFamily="18" charset="0"/>
              </a:rPr>
              <a:pPr/>
              <a:t>94</a:t>
            </a:fld>
            <a:endParaRPr lang="en-US">
              <a:latin typeface="Times New Roman" pitchFamily="18" charset="0"/>
            </a:endParaRPr>
          </a:p>
        </p:txBody>
      </p:sp>
      <p:sp>
        <p:nvSpPr>
          <p:cNvPr id="168963"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8964"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3.4 Network Layer: Internet Multicast Routing Algorithms                                        3-27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miter lim="800000"/>
            <a:headEnd/>
            <a:tailEnd/>
          </a:ln>
        </p:spPr>
        <p:txBody>
          <a:bodyPr/>
          <a:lstStyle/>
          <a:p>
            <a:fld id="{C5404891-87B0-4705-85D0-6CB55F68E6AC}" type="slidenum">
              <a:rPr lang="en-US" smtClean="0">
                <a:latin typeface="Times New Roman" pitchFamily="18" charset="0"/>
              </a:rPr>
              <a:pPr/>
              <a:t>95</a:t>
            </a:fld>
            <a:endParaRPr lang="en-US">
              <a:latin typeface="Times New Roman" pitchFamily="18" charset="0"/>
            </a:endParaRPr>
          </a:p>
        </p:txBody>
      </p:sp>
      <p:sp>
        <p:nvSpPr>
          <p:cNvPr id="169987"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9988"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3.4 Network Layer: Internet Multicast Routing Algorithms                                        3-28</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miter lim="800000"/>
            <a:headEnd/>
            <a:tailEnd/>
          </a:ln>
        </p:spPr>
        <p:txBody>
          <a:bodyPr/>
          <a:lstStyle/>
          <a:p>
            <a:fld id="{C5FB21F0-FF70-4798-B952-33A30E9AFD8B}" type="slidenum">
              <a:rPr lang="en-US" smtClean="0">
                <a:latin typeface="Times New Roman" pitchFamily="18" charset="0"/>
              </a:rPr>
              <a:pPr/>
              <a:t>96</a:t>
            </a:fld>
            <a:endParaRPr lang="en-US">
              <a:latin typeface="Times New Roman" pitchFamily="18" charset="0"/>
            </a:endParaRPr>
          </a:p>
        </p:txBody>
      </p:sp>
      <p:sp>
        <p:nvSpPr>
          <p:cNvPr id="171011"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71012"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3.4 Network Layer: Internet Multicast Routing Algorithms                                        3-29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miter lim="800000"/>
            <a:headEnd/>
            <a:tailEnd/>
          </a:ln>
        </p:spPr>
        <p:txBody>
          <a:bodyPr/>
          <a:lstStyle/>
          <a:p>
            <a:fld id="{F40B539A-6B82-4250-A3DB-3DB1009A3E76}" type="slidenum">
              <a:rPr lang="en-US" smtClean="0">
                <a:latin typeface="Times New Roman" pitchFamily="18" charset="0"/>
              </a:rPr>
              <a:pPr/>
              <a:t>81</a:t>
            </a:fld>
            <a:endParaRPr lang="en-US">
              <a:latin typeface="Times New Roman" pitchFamily="18" charset="0"/>
            </a:endParaRPr>
          </a:p>
        </p:txBody>
      </p:sp>
      <p:sp>
        <p:nvSpPr>
          <p:cNvPr id="155651"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55652"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3.3 Network Layer: Multicast Routing Algorithms                                                      3-11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miter lim="800000"/>
            <a:headEnd/>
            <a:tailEnd/>
          </a:ln>
        </p:spPr>
        <p:txBody>
          <a:bodyPr/>
          <a:lstStyle/>
          <a:p>
            <a:fld id="{8103AFF6-6D2E-43A7-A5F8-B0CA1E2C2F07}" type="slidenum">
              <a:rPr lang="en-US" smtClean="0">
                <a:latin typeface="Times New Roman" pitchFamily="18" charset="0"/>
              </a:rPr>
              <a:pPr/>
              <a:t>82</a:t>
            </a:fld>
            <a:endParaRPr lang="en-US">
              <a:latin typeface="Times New Roman" pitchFamily="18" charset="0"/>
            </a:endParaRPr>
          </a:p>
        </p:txBody>
      </p:sp>
      <p:sp>
        <p:nvSpPr>
          <p:cNvPr id="156675"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56676"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3.3 Network Layer: Multicast Routing Algorithms                                                      3-12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miter lim="800000"/>
            <a:headEnd/>
            <a:tailEnd/>
          </a:ln>
        </p:spPr>
        <p:txBody>
          <a:bodyPr/>
          <a:lstStyle/>
          <a:p>
            <a:fld id="{05B8A4A3-CED7-44FA-A0D2-BCA8747A60CC}" type="slidenum">
              <a:rPr lang="en-US" smtClean="0">
                <a:latin typeface="Times New Roman" pitchFamily="18" charset="0"/>
              </a:rPr>
              <a:pPr/>
              <a:t>85</a:t>
            </a:fld>
            <a:endParaRPr lang="en-US">
              <a:latin typeface="Times New Roman" pitchFamily="18" charset="0"/>
            </a:endParaRPr>
          </a:p>
        </p:txBody>
      </p:sp>
      <p:sp>
        <p:nvSpPr>
          <p:cNvPr id="158723"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58724"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3.3 Network Layer: Multicast Routing Algorithms                                                      3-14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miter lim="800000"/>
            <a:headEnd/>
            <a:tailEnd/>
          </a:ln>
        </p:spPr>
        <p:txBody>
          <a:bodyPr/>
          <a:lstStyle/>
          <a:p>
            <a:fld id="{D0E00B90-C04B-467E-BF88-7AD69C2C8449}" type="slidenum">
              <a:rPr lang="en-US" smtClean="0">
                <a:latin typeface="Times New Roman" pitchFamily="18" charset="0"/>
              </a:rPr>
              <a:pPr/>
              <a:t>86</a:t>
            </a:fld>
            <a:endParaRPr lang="en-US">
              <a:latin typeface="Times New Roman" pitchFamily="18" charset="0"/>
            </a:endParaRPr>
          </a:p>
        </p:txBody>
      </p:sp>
      <p:sp>
        <p:nvSpPr>
          <p:cNvPr id="159747"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59748"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endParaRPr lang="en-US" sz="1400" b="1" u="sng">
              <a:latin typeface="Times New Roman" pitchFamily="18" charset="0"/>
            </a:endParaRPr>
          </a:p>
          <a:p>
            <a:r>
              <a:rPr lang="en-US" i="1">
                <a:latin typeface="Times New Roman" pitchFamily="18" charset="0"/>
              </a:rPr>
              <a:t>3.3 Network Layer: Multicast Routing Algorithms                                                      3-15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miter lim="800000"/>
            <a:headEnd/>
            <a:tailEnd/>
          </a:ln>
        </p:spPr>
        <p:txBody>
          <a:bodyPr/>
          <a:lstStyle/>
          <a:p>
            <a:fld id="{FDF6D18F-4BBC-4AF7-AC4A-EF5B7E45AE20}" type="slidenum">
              <a:rPr lang="en-US" smtClean="0">
                <a:latin typeface="Times New Roman" pitchFamily="18" charset="0"/>
              </a:rPr>
              <a:pPr/>
              <a:t>87</a:t>
            </a:fld>
            <a:endParaRPr lang="en-US">
              <a:latin typeface="Times New Roman" pitchFamily="18" charset="0"/>
            </a:endParaRPr>
          </a:p>
        </p:txBody>
      </p:sp>
      <p:sp>
        <p:nvSpPr>
          <p:cNvPr id="161795"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1796"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r>
              <a:rPr lang="en-US" b="1" u="sng">
                <a:latin typeface="Times New Roman" pitchFamily="18" charset="0"/>
              </a:rPr>
              <a:t> </a:t>
            </a:r>
          </a:p>
          <a:p>
            <a:endParaRPr lang="en-US">
              <a:latin typeface="Times New Roman" pitchFamily="18" charset="0"/>
            </a:endParaRPr>
          </a:p>
          <a:p>
            <a:r>
              <a:rPr lang="en-US">
                <a:latin typeface="Times New Roman" pitchFamily="18" charset="0"/>
              </a:rPr>
              <a:t>1. It’s always nice to see a PhD dissertation with impact.  The earliest discussion of center-based trees for multicast appears to be D. Wall, “Mechanisms for Broadcast and Selective Broadcast,” PhD dissertation, Stanford U., June 1980.</a:t>
            </a: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r>
              <a:rPr lang="en-US" i="1">
                <a:latin typeface="Times New Roman" pitchFamily="18" charset="0"/>
              </a:rPr>
              <a:t>3.3 Network Layer: Multicast Routing Algorithms                                                      3-17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miter lim="800000"/>
            <a:headEnd/>
            <a:tailEnd/>
          </a:ln>
        </p:spPr>
        <p:txBody>
          <a:bodyPr/>
          <a:lstStyle/>
          <a:p>
            <a:fld id="{831AE90E-5BF8-4D63-A95B-CBF3FF8DCD2F}" type="slidenum">
              <a:rPr lang="en-US" smtClean="0">
                <a:latin typeface="Times New Roman" pitchFamily="18" charset="0"/>
              </a:rPr>
              <a:pPr/>
              <a:t>89</a:t>
            </a:fld>
            <a:endParaRPr lang="en-US">
              <a:latin typeface="Times New Roman" pitchFamily="18" charset="0"/>
            </a:endParaRPr>
          </a:p>
        </p:txBody>
      </p:sp>
      <p:sp>
        <p:nvSpPr>
          <p:cNvPr id="162819"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2820"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endParaRPr lang="en-US" b="1" u="sng">
              <a:latin typeface="Times New Roman" pitchFamily="18" charset="0"/>
            </a:endParaRPr>
          </a:p>
          <a:p>
            <a:r>
              <a:rPr lang="en-US" i="1">
                <a:latin typeface="Times New Roman" pitchFamily="18" charset="0"/>
              </a:rPr>
              <a:t>3.3 Network Layer: Multicast Routing Algorithms                                                      3-18</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miter lim="800000"/>
            <a:headEnd/>
            <a:tailEnd/>
          </a:ln>
        </p:spPr>
        <p:txBody>
          <a:bodyPr/>
          <a:lstStyle/>
          <a:p>
            <a:fld id="{D7B7718E-16E5-4F4F-BED4-45B5B4838EF3}" type="slidenum">
              <a:rPr lang="en-US" smtClean="0">
                <a:latin typeface="Times New Roman" pitchFamily="18" charset="0"/>
              </a:rPr>
              <a:pPr/>
              <a:t>90</a:t>
            </a:fld>
            <a:endParaRPr lang="en-US">
              <a:latin typeface="Times New Roman" pitchFamily="18" charset="0"/>
            </a:endParaRPr>
          </a:p>
        </p:txBody>
      </p:sp>
      <p:sp>
        <p:nvSpPr>
          <p:cNvPr id="163843"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3844"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r>
              <a:rPr lang="en-US" b="1" u="sng">
                <a:latin typeface="Times New Roman" pitchFamily="18" charset="0"/>
              </a:rPr>
              <a:t> </a:t>
            </a:r>
          </a:p>
          <a:p>
            <a:pPr>
              <a:buFontTx/>
              <a:buChar char="•"/>
            </a:pPr>
            <a:r>
              <a:rPr lang="en-US">
                <a:latin typeface="Times New Roman" pitchFamily="18" charset="0"/>
              </a:rPr>
              <a:t>D. Waitzman, S. Deering, C. Partridge, “Distance Vector Multicast Routing Protocol,” RFC 1075, Nov. 1988.  The version of DVMRP in use today is considerably enhanced over the RFC1075 spec.</a:t>
            </a:r>
          </a:p>
          <a:p>
            <a:pPr>
              <a:buFontTx/>
              <a:buChar char="•"/>
            </a:pPr>
            <a:r>
              <a:rPr lang="en-US">
                <a:latin typeface="Times New Roman" pitchFamily="18" charset="0"/>
              </a:rPr>
              <a:t>A more up-to-date “work-in-progress” defines a version 3 of DVMRP: T. Pusateri, “Distance Vector Multicast Routing Protocol,” work-in-progress, draft-ietf-idmr-v3-05.ps</a:t>
            </a: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r>
              <a:rPr lang="en-US" i="1">
                <a:latin typeface="Times New Roman" pitchFamily="18" charset="0"/>
              </a:rPr>
              <a:t>3.4 Network Layer: Internet Multicast Routing Algorithms                                        3-20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miter lim="800000"/>
            <a:headEnd/>
            <a:tailEnd/>
          </a:ln>
        </p:spPr>
        <p:txBody>
          <a:bodyPr/>
          <a:lstStyle/>
          <a:p>
            <a:fld id="{3BD00E23-34D0-4D2B-A5ED-8C54C7FB5AB2}" type="slidenum">
              <a:rPr lang="en-US" smtClean="0">
                <a:latin typeface="Times New Roman" pitchFamily="18" charset="0"/>
              </a:rPr>
              <a:pPr/>
              <a:t>91</a:t>
            </a:fld>
            <a:endParaRPr lang="en-US">
              <a:latin typeface="Times New Roman" pitchFamily="18" charset="0"/>
            </a:endParaRPr>
          </a:p>
        </p:txBody>
      </p:sp>
      <p:sp>
        <p:nvSpPr>
          <p:cNvPr id="164867" name="Rectangle 2"/>
          <p:cNvSpPr>
            <a:spLocks noGrp="1" noRot="1" noChangeAspect="1" noChangeArrowheads="1" noTextEdit="1"/>
          </p:cNvSpPr>
          <p:nvPr>
            <p:ph type="sldImg"/>
          </p:nvPr>
        </p:nvSpPr>
        <p:spPr>
          <a:xfrm>
            <a:off x="1177925" y="531813"/>
            <a:ext cx="5041900" cy="3781425"/>
          </a:xfrm>
          <a:ln w="12700" cap="flat">
            <a:solidFill>
              <a:schemeClr val="tx1"/>
            </a:solidFill>
          </a:ln>
        </p:spPr>
      </p:sp>
      <p:sp>
        <p:nvSpPr>
          <p:cNvPr id="164868" name="Rectangle 3"/>
          <p:cNvSpPr>
            <a:spLocks noGrp="1" noChangeArrowheads="1"/>
          </p:cNvSpPr>
          <p:nvPr>
            <p:ph type="body" idx="1"/>
          </p:nvPr>
        </p:nvSpPr>
        <p:spPr>
          <a:xfrm>
            <a:off x="765175" y="4948238"/>
            <a:ext cx="6034088" cy="3765550"/>
          </a:xfrm>
          <a:noFill/>
        </p:spPr>
        <p:txBody>
          <a:bodyPr lIns="97332" tIns="48667" rIns="97332" bIns="48667"/>
          <a:lstStyle/>
          <a:p>
            <a:r>
              <a:rPr lang="en-US" sz="1400" b="1" u="sng">
                <a:latin typeface="Times New Roman" pitchFamily="18" charset="0"/>
              </a:rPr>
              <a:t>Notes:</a:t>
            </a:r>
            <a:r>
              <a:rPr lang="en-US" b="1" u="sng">
                <a:latin typeface="Times New Roman" pitchFamily="18" charset="0"/>
              </a:rPr>
              <a:t> </a:t>
            </a:r>
            <a:endParaRPr lang="en-US">
              <a:latin typeface="Times New Roman" pitchFamily="18" charset="0"/>
            </a:endParaRPr>
          </a:p>
          <a:p>
            <a:endParaRPr lang="en-US">
              <a:latin typeface="Times New Roman" pitchFamily="18" charset="0"/>
            </a:endParaRPr>
          </a:p>
          <a:p>
            <a:r>
              <a:rPr lang="en-US">
                <a:latin typeface="Times New Roman" pitchFamily="18" charset="0"/>
              </a:rPr>
              <a:t>1. See www.mbone.com/mbone/routers.html for a (slightly outdatet) list of multicast capable routers (supporting DVMPR as well as other protocols) from various vendors.</a:t>
            </a:r>
          </a:p>
          <a:p>
            <a:r>
              <a:rPr lang="en-US">
                <a:latin typeface="Times New Roman" pitchFamily="18" charset="0"/>
              </a:rPr>
              <a:t>2. ftp://parcftp.xerox.com/pub/net-research/ipmulti for circa 1996 public copy “mrouted” v3.8 of DVMRP routing software for various workstation routing platforms. </a:t>
            </a: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a:p>
            <a:r>
              <a:rPr lang="en-US" i="1">
                <a:latin typeface="Times New Roman" pitchFamily="18" charset="0"/>
              </a:rPr>
              <a:t>3.4 Network Layer: Internet Multicast Routing Algorithms                                        3-21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t>4-</a:t>
            </a:r>
            <a:fld id="{F5FADA75-DC8B-469F-BF00-C019A963BDB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t>4-</a:t>
            </a:r>
            <a:fld id="{C9A04518-9F18-4013-9A92-C515F06483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t>4-</a:t>
            </a:r>
            <a:fld id="{6E63EEBE-9AF7-43AF-BC61-4634C885D6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t>4-</a:t>
            </a:r>
            <a:fld id="{4DC8C68F-912D-4F20-9863-D0CF078C9A7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t>4-</a:t>
            </a:r>
            <a:fld id="{C249798C-C27F-490D-9268-31ECCAE65A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t>4-</a:t>
            </a:r>
            <a:fld id="{2097DAB8-6CDF-4D6D-BFD0-4A2D13146AC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t>4-</a:t>
            </a:r>
            <a:fld id="{9589397E-CE26-4C3C-A28F-E8BC1AEDB7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9" name="Rectangle 8"/>
          <p:cNvSpPr>
            <a:spLocks noGrp="1" noChangeArrowheads="1"/>
          </p:cNvSpPr>
          <p:nvPr>
            <p:ph type="sldNum" sz="quarter" idx="12"/>
          </p:nvPr>
        </p:nvSpPr>
        <p:spPr>
          <a:ln/>
        </p:spPr>
        <p:txBody>
          <a:bodyPr/>
          <a:lstStyle>
            <a:lvl1pPr>
              <a:defRPr/>
            </a:lvl1pPr>
          </a:lstStyle>
          <a:p>
            <a:pPr>
              <a:defRPr/>
            </a:pPr>
            <a:r>
              <a:rPr lang="en-US"/>
              <a:t>4-</a:t>
            </a:r>
            <a:fld id="{CF89A2D4-DA14-45A0-8970-D0897963A51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5" name="Rectangle 8"/>
          <p:cNvSpPr>
            <a:spLocks noGrp="1" noChangeArrowheads="1"/>
          </p:cNvSpPr>
          <p:nvPr>
            <p:ph type="sldNum" sz="quarter" idx="12"/>
          </p:nvPr>
        </p:nvSpPr>
        <p:spPr>
          <a:ln/>
        </p:spPr>
        <p:txBody>
          <a:bodyPr/>
          <a:lstStyle>
            <a:lvl1pPr>
              <a:defRPr/>
            </a:lvl1pPr>
          </a:lstStyle>
          <a:p>
            <a:pPr>
              <a:defRPr/>
            </a:pPr>
            <a:r>
              <a:rPr lang="en-US"/>
              <a:t>4-</a:t>
            </a:r>
            <a:fld id="{1615F316-4FEE-4D97-AE53-2C1B9939283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4" name="Rectangle 8"/>
          <p:cNvSpPr>
            <a:spLocks noGrp="1" noChangeArrowheads="1"/>
          </p:cNvSpPr>
          <p:nvPr>
            <p:ph type="sldNum" sz="quarter" idx="12"/>
          </p:nvPr>
        </p:nvSpPr>
        <p:spPr>
          <a:ln/>
        </p:spPr>
        <p:txBody>
          <a:bodyPr/>
          <a:lstStyle>
            <a:lvl1pPr>
              <a:defRPr/>
            </a:lvl1pPr>
          </a:lstStyle>
          <a:p>
            <a:pPr>
              <a:defRPr/>
            </a:pPr>
            <a:r>
              <a:rPr lang="en-US"/>
              <a:t>4-</a:t>
            </a:r>
            <a:fld id="{B230C82B-5DF2-44E8-B000-AF3B9E1B75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t>4-</a:t>
            </a:r>
            <a:fld id="{7271F1F7-DC98-4616-B5D7-FE34A5C65E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t>4-</a:t>
            </a:r>
            <a:fld id="{C0186A3F-578E-4A1A-84B0-9A09803A48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09" charset="0"/>
              </a:defRPr>
            </a:lvl1pPr>
          </a:lstStyle>
          <a:p>
            <a:pPr>
              <a:defRPr/>
            </a:pPr>
            <a:endParaRPr lang="en-US"/>
          </a:p>
        </p:txBody>
      </p:sp>
      <p:sp>
        <p:nvSpPr>
          <p:cNvPr id="1031" name="Rectangle 7"/>
          <p:cNvSpPr>
            <a:spLocks noGrp="1" noChangeArrowheads="1"/>
          </p:cNvSpPr>
          <p:nvPr>
            <p:ph type="ftr" sz="quarter" idx="3"/>
          </p:nvPr>
        </p:nvSpPr>
        <p:spPr bwMode="auto">
          <a:xfrm>
            <a:off x="5532438" y="6467475"/>
            <a:ext cx="289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r>
              <a:rPr lang="en-US"/>
              <a:t>Network Layer</a:t>
            </a:r>
          </a:p>
        </p:txBody>
      </p:sp>
      <p:sp>
        <p:nvSpPr>
          <p:cNvPr id="1032" name="Rectangle 8"/>
          <p:cNvSpPr>
            <a:spLocks noGrp="1" noChangeArrowheads="1"/>
          </p:cNvSpPr>
          <p:nvPr>
            <p:ph type="sldNum" sz="quarter" idx="4"/>
          </p:nvPr>
        </p:nvSpPr>
        <p:spPr bwMode="auto">
          <a:xfrm>
            <a:off x="8324850" y="6462713"/>
            <a:ext cx="676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r>
              <a:rPr lang="en-US"/>
              <a:t>4-</a:t>
            </a:r>
            <a:fld id="{70597861-6E70-486B-9525-19376250F8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0" fontAlgn="base" hangingPunct="0">
        <a:spcBef>
          <a:spcPct val="0"/>
        </a:spcBef>
        <a:spcAft>
          <a:spcPct val="0"/>
        </a:spcAft>
        <a:defRPr sz="4400">
          <a:solidFill>
            <a:srgbClr val="000099"/>
          </a:solidFill>
          <a:latin typeface="+mj-lt"/>
          <a:ea typeface="+mj-ea"/>
          <a:cs typeface="+mj-cs"/>
        </a:defRPr>
      </a:lvl1pPr>
      <a:lvl2pPr algn="l" rtl="0" eaLnBrk="0" fontAlgn="base" hangingPunct="0">
        <a:spcBef>
          <a:spcPct val="0"/>
        </a:spcBef>
        <a:spcAft>
          <a:spcPct val="0"/>
        </a:spcAft>
        <a:defRPr sz="4400">
          <a:solidFill>
            <a:srgbClr val="000099"/>
          </a:solidFill>
          <a:latin typeface="Gill Sans MT" pitchFamily="34" charset="0"/>
        </a:defRPr>
      </a:lvl2pPr>
      <a:lvl3pPr algn="l" rtl="0" eaLnBrk="0" fontAlgn="base" hangingPunct="0">
        <a:spcBef>
          <a:spcPct val="0"/>
        </a:spcBef>
        <a:spcAft>
          <a:spcPct val="0"/>
        </a:spcAft>
        <a:defRPr sz="4400">
          <a:solidFill>
            <a:srgbClr val="000099"/>
          </a:solidFill>
          <a:latin typeface="Gill Sans MT" pitchFamily="34" charset="0"/>
        </a:defRPr>
      </a:lvl3pPr>
      <a:lvl4pPr algn="l" rtl="0" eaLnBrk="0" fontAlgn="base" hangingPunct="0">
        <a:spcBef>
          <a:spcPct val="0"/>
        </a:spcBef>
        <a:spcAft>
          <a:spcPct val="0"/>
        </a:spcAft>
        <a:defRPr sz="4400">
          <a:solidFill>
            <a:srgbClr val="000099"/>
          </a:solidFill>
          <a:latin typeface="Gill Sans MT" pitchFamily="34" charset="0"/>
        </a:defRPr>
      </a:lvl4pPr>
      <a:lvl5pPr algn="l" rtl="0" eaLnBrk="0" fontAlgn="base" hangingPunct="0">
        <a:spcBef>
          <a:spcPct val="0"/>
        </a:spcBef>
        <a:spcAft>
          <a:spcPct val="0"/>
        </a:spcAft>
        <a:defRPr sz="4400">
          <a:solidFill>
            <a:srgbClr val="000099"/>
          </a:solidFill>
          <a:latin typeface="Gill Sans MT" pitchFamily="34"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mn-ea"/>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8" Type="http://schemas.openxmlformats.org/officeDocument/2006/relationships/image" Target="../media/image8.png" /><Relationship Id="rId13" Type="http://schemas.openxmlformats.org/officeDocument/2006/relationships/image" Target="../media/image13.png" /><Relationship Id="rId18" Type="http://schemas.openxmlformats.org/officeDocument/2006/relationships/image" Target="../media/image18.png" /><Relationship Id="rId3" Type="http://schemas.openxmlformats.org/officeDocument/2006/relationships/image" Target="../media/image3.png" /><Relationship Id="rId21" Type="http://schemas.openxmlformats.org/officeDocument/2006/relationships/image" Target="../media/image1.png" /><Relationship Id="rId7" Type="http://schemas.openxmlformats.org/officeDocument/2006/relationships/image" Target="../media/image7.png" /><Relationship Id="rId12" Type="http://schemas.openxmlformats.org/officeDocument/2006/relationships/image" Target="../media/image12.png" /><Relationship Id="rId17" Type="http://schemas.openxmlformats.org/officeDocument/2006/relationships/image" Target="../media/image17.png" /><Relationship Id="rId2" Type="http://schemas.openxmlformats.org/officeDocument/2006/relationships/image" Target="../media/image2.png" /><Relationship Id="rId16" Type="http://schemas.openxmlformats.org/officeDocument/2006/relationships/image" Target="../media/image16.png" /><Relationship Id="rId20" Type="http://schemas.openxmlformats.org/officeDocument/2006/relationships/image" Target="../media/image20.png" /><Relationship Id="rId1" Type="http://schemas.openxmlformats.org/officeDocument/2006/relationships/slideLayout" Target="../slideLayouts/slideLayout4.xml" /><Relationship Id="rId6" Type="http://schemas.openxmlformats.org/officeDocument/2006/relationships/image" Target="../media/image6.png" /><Relationship Id="rId11" Type="http://schemas.openxmlformats.org/officeDocument/2006/relationships/image" Target="../media/image11.png" /><Relationship Id="rId5" Type="http://schemas.openxmlformats.org/officeDocument/2006/relationships/image" Target="../media/image5.png" /><Relationship Id="rId15" Type="http://schemas.openxmlformats.org/officeDocument/2006/relationships/image" Target="../media/image15.png" /><Relationship Id="rId10" Type="http://schemas.openxmlformats.org/officeDocument/2006/relationships/image" Target="../media/image10.png" /><Relationship Id="rId19" Type="http://schemas.openxmlformats.org/officeDocument/2006/relationships/image" Target="../media/image19.png" /><Relationship Id="rId4" Type="http://schemas.openxmlformats.org/officeDocument/2006/relationships/image" Target="../media/image4.png" /><Relationship Id="rId9" Type="http://schemas.openxmlformats.org/officeDocument/2006/relationships/image" Target="../media/image9.png" /><Relationship Id="rId14" Type="http://schemas.openxmlformats.org/officeDocument/2006/relationships/image" Target="../media/image14.png" /></Relationships>
</file>

<file path=ppt/slides/_rels/slide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7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27.png" /><Relationship Id="rId5" Type="http://schemas.openxmlformats.org/officeDocument/2006/relationships/image" Target="../media/image1.png" /><Relationship Id="rId4" Type="http://schemas.openxmlformats.org/officeDocument/2006/relationships/image" Target="../media/image26.png" /></Relationships>
</file>

<file path=ppt/slides/_rels/slide8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83.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8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8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9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9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9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dirty="0"/>
              <a:t>Chapter 4</a:t>
            </a:r>
            <a:r>
              <a:rPr lang="en-US"/>
              <a:t>: Network </a:t>
            </a:r>
            <a:r>
              <a:rPr lang="en-US" dirty="0"/>
              <a:t>layer</a:t>
            </a:r>
          </a:p>
        </p:txBody>
      </p:sp>
      <p:sp>
        <p:nvSpPr>
          <p:cNvPr id="2052" name="Footer Placeholder 3"/>
          <p:cNvSpPr>
            <a:spLocks noGrp="1"/>
          </p:cNvSpPr>
          <p:nvPr>
            <p:ph type="ftr" sz="quarter" idx="11"/>
          </p:nvPr>
        </p:nvSpPr>
        <p:spPr>
          <a:noFill/>
          <a:ln>
            <a:miter lim="800000"/>
            <a:headEnd/>
            <a:tailEnd/>
          </a:ln>
        </p:spPr>
        <p:txBody>
          <a:bodyPr/>
          <a:lstStyle/>
          <a:p>
            <a:r>
              <a:rPr lang="en-US"/>
              <a:t>Network Layer</a:t>
            </a:r>
          </a:p>
        </p:txBody>
      </p:sp>
      <p:sp>
        <p:nvSpPr>
          <p:cNvPr id="2053" name="Slide Number Placeholder 4"/>
          <p:cNvSpPr>
            <a:spLocks noGrp="1"/>
          </p:cNvSpPr>
          <p:nvPr>
            <p:ph type="sldNum" sz="quarter" idx="12"/>
          </p:nvPr>
        </p:nvSpPr>
        <p:spPr>
          <a:noFill/>
          <a:ln>
            <a:miter lim="800000"/>
            <a:headEnd/>
            <a:tailEnd/>
          </a:ln>
        </p:spPr>
        <p:txBody>
          <a:bodyPr/>
          <a:lstStyle/>
          <a:p>
            <a:r>
              <a:rPr lang="en-US"/>
              <a:t>4-</a:t>
            </a:r>
            <a:fld id="{BD96B5C8-516C-4B93-89E4-80D4F2E7CDF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a:ln>
            <a:miter lim="800000"/>
            <a:headEnd/>
            <a:tailEnd/>
          </a:ln>
        </p:spPr>
        <p:txBody>
          <a:bodyPr/>
          <a:lstStyle/>
          <a:p>
            <a:r>
              <a:rPr lang="en-US"/>
              <a:t>Network Layer</a:t>
            </a:r>
          </a:p>
        </p:txBody>
      </p:sp>
      <p:sp>
        <p:nvSpPr>
          <p:cNvPr id="11267" name="Slide Number Placeholder 6"/>
          <p:cNvSpPr>
            <a:spLocks noGrp="1"/>
          </p:cNvSpPr>
          <p:nvPr>
            <p:ph type="sldNum" sz="quarter" idx="12"/>
          </p:nvPr>
        </p:nvSpPr>
        <p:spPr>
          <a:noFill/>
          <a:ln>
            <a:miter lim="800000"/>
            <a:headEnd/>
            <a:tailEnd/>
          </a:ln>
        </p:spPr>
        <p:txBody>
          <a:bodyPr/>
          <a:lstStyle/>
          <a:p>
            <a:r>
              <a:rPr lang="en-US"/>
              <a:t>4-</a:t>
            </a:r>
            <a:fld id="{20949A9E-E5B1-4145-AB71-638BBB1F2ABE}" type="slidenum">
              <a:rPr lang="en-US" smtClean="0"/>
              <a:pPr/>
              <a:t>10</a:t>
            </a:fld>
            <a:endParaRPr lang="en-US"/>
          </a:p>
        </p:txBody>
      </p:sp>
      <p:pic>
        <p:nvPicPr>
          <p:cNvPr id="11268"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11269"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solidFill>
                  <a:srgbClr val="CC0000"/>
                </a:solidFill>
              </a:rPr>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11270" name="Rectangle 4"/>
          <p:cNvSpPr>
            <a:spLocks noGrp="1" noChangeArrowheads="1"/>
          </p:cNvSpPr>
          <p:nvPr>
            <p:ph type="body" sz="half" idx="2"/>
          </p:nvPr>
        </p:nvSpPr>
        <p:spPr/>
        <p:txBody>
          <a:bodyPr/>
          <a:lstStyle/>
          <a:p>
            <a:pPr>
              <a:buFont typeface="Wingdings" pitchFamily="2" charset="2"/>
              <a:buNone/>
            </a:pPr>
            <a:r>
              <a:rPr lang="en-US" sz="2400"/>
              <a:t>4.5 routing algorithms</a:t>
            </a:r>
          </a:p>
          <a:p>
            <a:pPr lvl="1"/>
            <a:r>
              <a:rPr lang="en-US" sz="2000"/>
              <a:t>link state</a:t>
            </a:r>
          </a:p>
          <a:p>
            <a:pPr lvl="1"/>
            <a:r>
              <a:rPr lang="en-US" sz="2000"/>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11271"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miter lim="800000"/>
            <a:headEnd/>
            <a:tailEnd/>
          </a:ln>
        </p:spPr>
        <p:txBody>
          <a:bodyPr/>
          <a:lstStyle/>
          <a:p>
            <a:r>
              <a:rPr lang="en-US"/>
              <a:t>Network Layer</a:t>
            </a:r>
          </a:p>
        </p:txBody>
      </p:sp>
      <p:sp>
        <p:nvSpPr>
          <p:cNvPr id="12291" name="Slide Number Placeholder 5"/>
          <p:cNvSpPr>
            <a:spLocks noGrp="1"/>
          </p:cNvSpPr>
          <p:nvPr>
            <p:ph type="sldNum" sz="quarter" idx="12"/>
          </p:nvPr>
        </p:nvSpPr>
        <p:spPr>
          <a:noFill/>
          <a:ln>
            <a:miter lim="800000"/>
            <a:headEnd/>
            <a:tailEnd/>
          </a:ln>
        </p:spPr>
        <p:txBody>
          <a:bodyPr/>
          <a:lstStyle/>
          <a:p>
            <a:r>
              <a:rPr lang="en-US"/>
              <a:t>4-</a:t>
            </a:r>
            <a:fld id="{75B7937C-D584-4F6B-9A2E-3233ACDFCB30}" type="slidenum">
              <a:rPr lang="en-US" smtClean="0"/>
              <a:pPr/>
              <a:t>11</a:t>
            </a:fld>
            <a:endParaRPr lang="en-US"/>
          </a:p>
        </p:txBody>
      </p:sp>
      <p:sp>
        <p:nvSpPr>
          <p:cNvPr id="12292" name="Rectangle 2"/>
          <p:cNvSpPr>
            <a:spLocks noGrp="1" noChangeArrowheads="1"/>
          </p:cNvSpPr>
          <p:nvPr>
            <p:ph type="title"/>
          </p:nvPr>
        </p:nvSpPr>
        <p:spPr/>
        <p:txBody>
          <a:bodyPr/>
          <a:lstStyle/>
          <a:p>
            <a:r>
              <a:rPr lang="en-US" sz="4000"/>
              <a:t>Connection, connection-less service</a:t>
            </a:r>
          </a:p>
        </p:txBody>
      </p:sp>
      <p:sp>
        <p:nvSpPr>
          <p:cNvPr id="12293" name="Rectangle 3"/>
          <p:cNvSpPr>
            <a:spLocks noGrp="1" noChangeArrowheads="1"/>
          </p:cNvSpPr>
          <p:nvPr>
            <p:ph type="body" idx="1"/>
          </p:nvPr>
        </p:nvSpPr>
        <p:spPr/>
        <p:txBody>
          <a:bodyPr/>
          <a:lstStyle/>
          <a:p>
            <a:r>
              <a:rPr lang="en-US" i="1">
                <a:solidFill>
                  <a:srgbClr val="000099"/>
                </a:solidFill>
              </a:rPr>
              <a:t>datagram </a:t>
            </a:r>
            <a:r>
              <a:rPr lang="en-US"/>
              <a:t>network provides network-layer </a:t>
            </a:r>
            <a:r>
              <a:rPr lang="en-US" i="1">
                <a:solidFill>
                  <a:srgbClr val="000099"/>
                </a:solidFill>
              </a:rPr>
              <a:t>connectionless</a:t>
            </a:r>
            <a:r>
              <a:rPr lang="en-US"/>
              <a:t> service</a:t>
            </a:r>
          </a:p>
          <a:p>
            <a:r>
              <a:rPr lang="en-US" i="1">
                <a:solidFill>
                  <a:srgbClr val="000099"/>
                </a:solidFill>
              </a:rPr>
              <a:t>virtual-circuit</a:t>
            </a:r>
            <a:r>
              <a:rPr lang="en-US"/>
              <a:t> network provides network-layer </a:t>
            </a:r>
            <a:r>
              <a:rPr lang="en-US" i="1">
                <a:solidFill>
                  <a:srgbClr val="000099"/>
                </a:solidFill>
              </a:rPr>
              <a:t>connection</a:t>
            </a:r>
            <a:r>
              <a:rPr lang="en-US"/>
              <a:t> service</a:t>
            </a:r>
          </a:p>
          <a:p>
            <a:r>
              <a:rPr lang="en-US"/>
              <a:t>analogous to TCP/UDP connecton-oriented / connectionless transport-layer services, but:</a:t>
            </a:r>
          </a:p>
          <a:p>
            <a:pPr lvl="1"/>
            <a:r>
              <a:rPr lang="en-US" sz="2800" i="1">
                <a:solidFill>
                  <a:srgbClr val="CC0000"/>
                </a:solidFill>
              </a:rPr>
              <a:t>service:</a:t>
            </a:r>
            <a:r>
              <a:rPr lang="en-US" sz="2800">
                <a:solidFill>
                  <a:srgbClr val="FF0000"/>
                </a:solidFill>
              </a:rPr>
              <a:t> </a:t>
            </a:r>
            <a:r>
              <a:rPr lang="en-US" sz="2800"/>
              <a:t>host-to-host</a:t>
            </a:r>
          </a:p>
          <a:p>
            <a:pPr lvl="1"/>
            <a:r>
              <a:rPr lang="en-US" sz="2800" i="1">
                <a:solidFill>
                  <a:srgbClr val="CC0000"/>
                </a:solidFill>
              </a:rPr>
              <a:t>no choice:</a:t>
            </a:r>
            <a:r>
              <a:rPr lang="en-US" sz="2800">
                <a:solidFill>
                  <a:srgbClr val="FF0000"/>
                </a:solidFill>
              </a:rPr>
              <a:t> </a:t>
            </a:r>
            <a:r>
              <a:rPr lang="en-US" sz="2800"/>
              <a:t>network provides one or the other</a:t>
            </a:r>
          </a:p>
          <a:p>
            <a:pPr lvl="1"/>
            <a:r>
              <a:rPr lang="en-US" sz="2800" i="1">
                <a:solidFill>
                  <a:srgbClr val="CC0000"/>
                </a:solidFill>
              </a:rPr>
              <a:t>implementation:</a:t>
            </a:r>
            <a:r>
              <a:rPr lang="en-US" sz="2800">
                <a:solidFill>
                  <a:srgbClr val="FF0000"/>
                </a:solidFill>
              </a:rPr>
              <a:t> </a:t>
            </a:r>
            <a:r>
              <a:rPr lang="en-US" sz="2800"/>
              <a:t>in network core</a:t>
            </a:r>
          </a:p>
        </p:txBody>
      </p:sp>
      <p:pic>
        <p:nvPicPr>
          <p:cNvPr id="12294" name="Picture 4" descr="underline_base"/>
          <p:cNvPicPr>
            <a:picLocks noChangeArrowheads="1"/>
          </p:cNvPicPr>
          <p:nvPr/>
        </p:nvPicPr>
        <p:blipFill>
          <a:blip r:embed="rId2"/>
          <a:srcRect/>
          <a:stretch>
            <a:fillRect/>
          </a:stretch>
        </p:blipFill>
        <p:spPr bwMode="auto">
          <a:xfrm>
            <a:off x="666750" y="1004888"/>
            <a:ext cx="7313613" cy="1730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5"/>
          <p:cNvSpPr>
            <a:spLocks noGrp="1"/>
          </p:cNvSpPr>
          <p:nvPr>
            <p:ph type="ftr" sz="quarter" idx="11"/>
          </p:nvPr>
        </p:nvSpPr>
        <p:spPr>
          <a:noFill/>
          <a:ln>
            <a:miter lim="800000"/>
            <a:headEnd/>
            <a:tailEnd/>
          </a:ln>
        </p:spPr>
        <p:txBody>
          <a:bodyPr/>
          <a:lstStyle/>
          <a:p>
            <a:r>
              <a:rPr lang="en-US"/>
              <a:t>Network Layer</a:t>
            </a:r>
          </a:p>
        </p:txBody>
      </p:sp>
      <p:sp>
        <p:nvSpPr>
          <p:cNvPr id="13315" name="Slide Number Placeholder 6"/>
          <p:cNvSpPr>
            <a:spLocks noGrp="1"/>
          </p:cNvSpPr>
          <p:nvPr>
            <p:ph type="sldNum" sz="quarter" idx="12"/>
          </p:nvPr>
        </p:nvSpPr>
        <p:spPr>
          <a:noFill/>
          <a:ln>
            <a:miter lim="800000"/>
            <a:headEnd/>
            <a:tailEnd/>
          </a:ln>
        </p:spPr>
        <p:txBody>
          <a:bodyPr/>
          <a:lstStyle/>
          <a:p>
            <a:r>
              <a:rPr lang="en-US"/>
              <a:t>4-</a:t>
            </a:r>
            <a:fld id="{480C49F6-9E74-4503-8976-EB3617EEDE98}" type="slidenum">
              <a:rPr lang="en-US" smtClean="0"/>
              <a:pPr/>
              <a:t>12</a:t>
            </a:fld>
            <a:endParaRPr lang="en-US"/>
          </a:p>
        </p:txBody>
      </p:sp>
      <p:sp>
        <p:nvSpPr>
          <p:cNvPr id="13316" name="Rectangle 2"/>
          <p:cNvSpPr>
            <a:spLocks noGrp="1" noChangeArrowheads="1"/>
          </p:cNvSpPr>
          <p:nvPr>
            <p:ph type="title"/>
          </p:nvPr>
        </p:nvSpPr>
        <p:spPr>
          <a:xfrm>
            <a:off x="422275" y="165100"/>
            <a:ext cx="7772400" cy="1143000"/>
          </a:xfrm>
        </p:spPr>
        <p:txBody>
          <a:bodyPr/>
          <a:lstStyle/>
          <a:p>
            <a:r>
              <a:rPr lang="en-US"/>
              <a:t>Virtual circuits</a:t>
            </a:r>
          </a:p>
        </p:txBody>
      </p:sp>
      <p:sp>
        <p:nvSpPr>
          <p:cNvPr id="13317" name="Rectangle 3"/>
          <p:cNvSpPr>
            <a:spLocks noGrp="1" noChangeArrowheads="1"/>
          </p:cNvSpPr>
          <p:nvPr>
            <p:ph type="body" sz="half" idx="1"/>
          </p:nvPr>
        </p:nvSpPr>
        <p:spPr>
          <a:xfrm>
            <a:off x="647700" y="3495675"/>
            <a:ext cx="7620000" cy="2257425"/>
          </a:xfrm>
        </p:spPr>
        <p:txBody>
          <a:bodyPr/>
          <a:lstStyle/>
          <a:p>
            <a:r>
              <a:rPr lang="en-US" sz="2400"/>
              <a:t>call setup, teardown for each call </a:t>
            </a:r>
            <a:r>
              <a:rPr lang="en-US" sz="2400" i="1"/>
              <a:t>before</a:t>
            </a:r>
            <a:r>
              <a:rPr lang="en-US" sz="2400"/>
              <a:t> data can flow</a:t>
            </a:r>
          </a:p>
          <a:p>
            <a:r>
              <a:rPr lang="en-US" sz="2400"/>
              <a:t>each packet carries VC identifier (not destination host address)</a:t>
            </a:r>
          </a:p>
          <a:p>
            <a:r>
              <a:rPr lang="en-US" sz="2400" i="1"/>
              <a:t>every</a:t>
            </a:r>
            <a:r>
              <a:rPr lang="en-US" sz="2400"/>
              <a:t> router on source-dest path maintains “state” for each passing connection</a:t>
            </a:r>
          </a:p>
          <a:p>
            <a:r>
              <a:rPr lang="en-US" sz="2400"/>
              <a:t>link, router resources (bandwidth, buffers) may be </a:t>
            </a:r>
            <a:r>
              <a:rPr lang="en-US" sz="2400" i="1"/>
              <a:t>allocated </a:t>
            </a:r>
            <a:r>
              <a:rPr lang="en-US" sz="2400"/>
              <a:t>to VC (dedicated resources = predictable service)</a:t>
            </a:r>
          </a:p>
          <a:p>
            <a:pPr lvl="1">
              <a:buFont typeface="Wingdings" pitchFamily="2" charset="2"/>
              <a:buNone/>
            </a:pPr>
            <a:endParaRPr lang="en-US" sz="2000"/>
          </a:p>
        </p:txBody>
      </p:sp>
      <p:sp>
        <p:nvSpPr>
          <p:cNvPr id="13318" name="Rectangle 4"/>
          <p:cNvSpPr>
            <a:spLocks noGrp="1" noChangeArrowheads="1"/>
          </p:cNvSpPr>
          <p:nvPr>
            <p:ph type="body" sz="half" idx="2"/>
          </p:nvPr>
        </p:nvSpPr>
        <p:spPr>
          <a:xfrm>
            <a:off x="876300" y="1504950"/>
            <a:ext cx="7743825" cy="1828800"/>
          </a:xfrm>
        </p:spPr>
        <p:txBody>
          <a:bodyPr/>
          <a:lstStyle/>
          <a:p>
            <a:pPr>
              <a:buFont typeface="Wingdings" pitchFamily="2" charset="2"/>
              <a:buNone/>
            </a:pPr>
            <a:r>
              <a:rPr lang="en-US"/>
              <a:t>“source-to-dest path behaves much like telephone circuit”</a:t>
            </a:r>
          </a:p>
          <a:p>
            <a:pPr lvl="1"/>
            <a:r>
              <a:rPr lang="en-US"/>
              <a:t>performance-wise</a:t>
            </a:r>
          </a:p>
          <a:p>
            <a:pPr lvl="1"/>
            <a:r>
              <a:rPr lang="en-US"/>
              <a:t>network actions along source-to-dest path</a:t>
            </a:r>
          </a:p>
          <a:p>
            <a:endParaRPr lang="en-US" sz="2400"/>
          </a:p>
        </p:txBody>
      </p:sp>
      <p:sp>
        <p:nvSpPr>
          <p:cNvPr id="13319" name="Rectangle 6"/>
          <p:cNvSpPr>
            <a:spLocks noChangeArrowheads="1"/>
          </p:cNvSpPr>
          <p:nvPr/>
        </p:nvSpPr>
        <p:spPr bwMode="auto">
          <a:xfrm>
            <a:off x="666750" y="1457325"/>
            <a:ext cx="7677150" cy="1685925"/>
          </a:xfrm>
          <a:prstGeom prst="rect">
            <a:avLst/>
          </a:prstGeom>
          <a:noFill/>
          <a:ln w="19050">
            <a:solidFill>
              <a:srgbClr val="CC0000"/>
            </a:solidFill>
            <a:miter lim="800000"/>
            <a:headEnd/>
            <a:tailEnd/>
          </a:ln>
          <a:effectLst/>
        </p:spPr>
        <p:txBody>
          <a:bodyPr wrap="none" anchor="ctr"/>
          <a:lstStyle/>
          <a:p>
            <a:endParaRPr lang="en-US"/>
          </a:p>
        </p:txBody>
      </p:sp>
      <p:pic>
        <p:nvPicPr>
          <p:cNvPr id="13320" name="Picture 7" descr="underline_base"/>
          <p:cNvPicPr>
            <a:picLocks noChangeArrowheads="1"/>
          </p:cNvPicPr>
          <p:nvPr/>
        </p:nvPicPr>
        <p:blipFill>
          <a:blip r:embed="rId2"/>
          <a:srcRect/>
          <a:stretch>
            <a:fillRect/>
          </a:stretch>
        </p:blipFill>
        <p:spPr bwMode="auto">
          <a:xfrm>
            <a:off x="533400" y="955675"/>
            <a:ext cx="3656013" cy="1730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miter lim="800000"/>
            <a:headEnd/>
            <a:tailEnd/>
          </a:ln>
        </p:spPr>
        <p:txBody>
          <a:bodyPr/>
          <a:lstStyle/>
          <a:p>
            <a:r>
              <a:rPr lang="en-US"/>
              <a:t>Network Layer</a:t>
            </a:r>
          </a:p>
        </p:txBody>
      </p:sp>
      <p:sp>
        <p:nvSpPr>
          <p:cNvPr id="14339" name="Slide Number Placeholder 5"/>
          <p:cNvSpPr>
            <a:spLocks noGrp="1"/>
          </p:cNvSpPr>
          <p:nvPr>
            <p:ph type="sldNum" sz="quarter" idx="12"/>
          </p:nvPr>
        </p:nvSpPr>
        <p:spPr>
          <a:noFill/>
          <a:ln>
            <a:miter lim="800000"/>
            <a:headEnd/>
            <a:tailEnd/>
          </a:ln>
        </p:spPr>
        <p:txBody>
          <a:bodyPr/>
          <a:lstStyle/>
          <a:p>
            <a:r>
              <a:rPr lang="en-US"/>
              <a:t>4-</a:t>
            </a:r>
            <a:fld id="{FC35A30F-481F-40E0-9ECD-18D03EC98B83}" type="slidenum">
              <a:rPr lang="en-US" smtClean="0"/>
              <a:pPr/>
              <a:t>13</a:t>
            </a:fld>
            <a:endParaRPr lang="en-US"/>
          </a:p>
        </p:txBody>
      </p:sp>
      <p:pic>
        <p:nvPicPr>
          <p:cNvPr id="14340" name="Picture 4" descr="underline_base"/>
          <p:cNvPicPr>
            <a:picLocks noChangeArrowheads="1"/>
          </p:cNvPicPr>
          <p:nvPr/>
        </p:nvPicPr>
        <p:blipFill>
          <a:blip r:embed="rId2"/>
          <a:srcRect/>
          <a:stretch>
            <a:fillRect/>
          </a:stretch>
        </p:blipFill>
        <p:spPr bwMode="auto">
          <a:xfrm>
            <a:off x="642938" y="1049338"/>
            <a:ext cx="4570412" cy="173037"/>
          </a:xfrm>
          <a:prstGeom prst="rect">
            <a:avLst/>
          </a:prstGeom>
          <a:noFill/>
          <a:ln w="9525">
            <a:noFill/>
            <a:miter lim="800000"/>
            <a:headEnd/>
            <a:tailEnd/>
          </a:ln>
        </p:spPr>
      </p:pic>
      <p:sp>
        <p:nvSpPr>
          <p:cNvPr id="14341" name="Rectangle 2"/>
          <p:cNvSpPr>
            <a:spLocks noGrp="1" noChangeArrowheads="1"/>
          </p:cNvSpPr>
          <p:nvPr>
            <p:ph type="title"/>
          </p:nvPr>
        </p:nvSpPr>
        <p:spPr/>
        <p:txBody>
          <a:bodyPr/>
          <a:lstStyle/>
          <a:p>
            <a:r>
              <a:rPr lang="en-US"/>
              <a:t>VC implementation</a:t>
            </a:r>
          </a:p>
        </p:txBody>
      </p:sp>
      <p:sp>
        <p:nvSpPr>
          <p:cNvPr id="14342" name="Rectangle 3"/>
          <p:cNvSpPr>
            <a:spLocks noGrp="1" noChangeArrowheads="1"/>
          </p:cNvSpPr>
          <p:nvPr>
            <p:ph type="body" idx="1"/>
          </p:nvPr>
        </p:nvSpPr>
        <p:spPr/>
        <p:txBody>
          <a:bodyPr/>
          <a:lstStyle/>
          <a:p>
            <a:pPr marL="533400" indent="-533400">
              <a:buFont typeface="Wingdings" pitchFamily="2" charset="2"/>
              <a:buNone/>
            </a:pPr>
            <a:r>
              <a:rPr lang="en-US" i="1">
                <a:solidFill>
                  <a:srgbClr val="CC0000"/>
                </a:solidFill>
              </a:rPr>
              <a:t>a VC consists of:</a:t>
            </a:r>
          </a:p>
          <a:p>
            <a:pPr marL="914400" lvl="1" indent="-457200">
              <a:buClr>
                <a:schemeClr val="tx1"/>
              </a:buClr>
              <a:buFont typeface="ZapfDingbats" pitchFamily="82" charset="2"/>
              <a:buAutoNum type="arabicPeriod"/>
            </a:pPr>
            <a:r>
              <a:rPr lang="en-US" i="1">
                <a:solidFill>
                  <a:srgbClr val="CC0000"/>
                </a:solidFill>
              </a:rPr>
              <a:t>path</a:t>
            </a:r>
            <a:r>
              <a:rPr lang="en-US"/>
              <a:t> from source to destination</a:t>
            </a:r>
          </a:p>
          <a:p>
            <a:pPr marL="914400" lvl="1" indent="-457200">
              <a:buClr>
                <a:schemeClr val="tx1"/>
              </a:buClr>
              <a:buFont typeface="ZapfDingbats" pitchFamily="82" charset="2"/>
              <a:buAutoNum type="arabicPeriod"/>
            </a:pPr>
            <a:r>
              <a:rPr lang="en-US" i="1">
                <a:solidFill>
                  <a:srgbClr val="CC0000"/>
                </a:solidFill>
              </a:rPr>
              <a:t>VC numbers</a:t>
            </a:r>
            <a:r>
              <a:rPr lang="en-US"/>
              <a:t>, one number for each link along path</a:t>
            </a:r>
          </a:p>
          <a:p>
            <a:pPr marL="914400" lvl="1" indent="-457200">
              <a:buClr>
                <a:schemeClr val="tx1"/>
              </a:buClr>
              <a:buFont typeface="ZapfDingbats" pitchFamily="82" charset="2"/>
              <a:buAutoNum type="arabicPeriod"/>
            </a:pPr>
            <a:r>
              <a:rPr lang="en-US" i="1">
                <a:solidFill>
                  <a:srgbClr val="CC0000"/>
                </a:solidFill>
              </a:rPr>
              <a:t>entries in forwarding tables</a:t>
            </a:r>
            <a:r>
              <a:rPr lang="en-US"/>
              <a:t> in routers along path</a:t>
            </a:r>
          </a:p>
          <a:p>
            <a:pPr marL="533400" indent="-533400"/>
            <a:r>
              <a:rPr lang="en-US"/>
              <a:t>packet belonging to VC carries VC number (rather than dest address)</a:t>
            </a:r>
          </a:p>
          <a:p>
            <a:pPr marL="533400" indent="-533400"/>
            <a:r>
              <a:rPr lang="en-US"/>
              <a:t>VC number can be changed on each link.</a:t>
            </a:r>
          </a:p>
          <a:p>
            <a:pPr marL="914400" lvl="1" indent="-457200"/>
            <a:r>
              <a:rPr lang="en-US"/>
              <a:t>new VC number comes from forwarding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1"/>
          </p:nvPr>
        </p:nvSpPr>
        <p:spPr>
          <a:noFill/>
          <a:ln>
            <a:miter lim="800000"/>
            <a:headEnd/>
            <a:tailEnd/>
          </a:ln>
        </p:spPr>
        <p:txBody>
          <a:bodyPr/>
          <a:lstStyle/>
          <a:p>
            <a:r>
              <a:rPr lang="en-US"/>
              <a:t>Network Layer</a:t>
            </a:r>
          </a:p>
        </p:txBody>
      </p:sp>
      <p:sp>
        <p:nvSpPr>
          <p:cNvPr id="15363" name="Slide Number Placeholder 4"/>
          <p:cNvSpPr>
            <a:spLocks noGrp="1"/>
          </p:cNvSpPr>
          <p:nvPr>
            <p:ph type="sldNum" sz="quarter" idx="12"/>
          </p:nvPr>
        </p:nvSpPr>
        <p:spPr>
          <a:noFill/>
          <a:ln>
            <a:miter lim="800000"/>
            <a:headEnd/>
            <a:tailEnd/>
          </a:ln>
        </p:spPr>
        <p:txBody>
          <a:bodyPr/>
          <a:lstStyle/>
          <a:p>
            <a:r>
              <a:rPr lang="en-US"/>
              <a:t>4-</a:t>
            </a:r>
            <a:fld id="{BFE8FDA3-F0F8-4C84-A27A-7C09AB1486BA}" type="slidenum">
              <a:rPr lang="en-US" smtClean="0"/>
              <a:pPr/>
              <a:t>14</a:t>
            </a:fld>
            <a:endParaRPr lang="en-US"/>
          </a:p>
        </p:txBody>
      </p:sp>
      <p:pic>
        <p:nvPicPr>
          <p:cNvPr id="15364" name="Picture 205" descr="underline_base"/>
          <p:cNvPicPr>
            <a:picLocks noChangeArrowheads="1"/>
          </p:cNvPicPr>
          <p:nvPr/>
        </p:nvPicPr>
        <p:blipFill>
          <a:blip r:embed="rId2"/>
          <a:srcRect/>
          <a:stretch>
            <a:fillRect/>
          </a:stretch>
        </p:blipFill>
        <p:spPr bwMode="auto">
          <a:xfrm>
            <a:off x="441325" y="950913"/>
            <a:ext cx="5027613" cy="173037"/>
          </a:xfrm>
          <a:prstGeom prst="rect">
            <a:avLst/>
          </a:prstGeom>
          <a:noFill/>
          <a:ln w="9525">
            <a:noFill/>
            <a:miter lim="800000"/>
            <a:headEnd/>
            <a:tailEnd/>
          </a:ln>
        </p:spPr>
      </p:pic>
      <p:sp>
        <p:nvSpPr>
          <p:cNvPr id="15365" name="Rectangle 4"/>
          <p:cNvSpPr>
            <a:spLocks noGrp="1" noChangeArrowheads="1"/>
          </p:cNvSpPr>
          <p:nvPr>
            <p:ph type="title"/>
          </p:nvPr>
        </p:nvSpPr>
        <p:spPr>
          <a:xfrm>
            <a:off x="369888" y="223838"/>
            <a:ext cx="7772400" cy="1003300"/>
          </a:xfrm>
        </p:spPr>
        <p:txBody>
          <a:bodyPr/>
          <a:lstStyle/>
          <a:p>
            <a:pPr>
              <a:lnSpc>
                <a:spcPct val="85000"/>
              </a:lnSpc>
            </a:pPr>
            <a:r>
              <a:rPr lang="en-US"/>
              <a:t>VC forwarding table</a:t>
            </a:r>
          </a:p>
        </p:txBody>
      </p:sp>
      <p:sp>
        <p:nvSpPr>
          <p:cNvPr id="15366" name="Freeform 7"/>
          <p:cNvSpPr>
            <a:spLocks/>
          </p:cNvSpPr>
          <p:nvPr/>
        </p:nvSpPr>
        <p:spPr bwMode="auto">
          <a:xfrm>
            <a:off x="5492750" y="12303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sp>
        <p:nvSpPr>
          <p:cNvPr id="15367" name="Line 115"/>
          <p:cNvSpPr>
            <a:spLocks noChangeShapeType="1"/>
          </p:cNvSpPr>
          <p:nvPr/>
        </p:nvSpPr>
        <p:spPr bwMode="auto">
          <a:xfrm>
            <a:off x="6132513" y="1828800"/>
            <a:ext cx="0" cy="361950"/>
          </a:xfrm>
          <a:prstGeom prst="line">
            <a:avLst/>
          </a:prstGeom>
          <a:noFill/>
          <a:ln w="9525">
            <a:solidFill>
              <a:schemeClr val="tx1"/>
            </a:solidFill>
            <a:round/>
            <a:headEnd/>
            <a:tailEnd/>
          </a:ln>
          <a:effectLst/>
        </p:spPr>
        <p:txBody>
          <a:bodyPr wrap="none"/>
          <a:lstStyle/>
          <a:p>
            <a:endParaRPr lang="en-US"/>
          </a:p>
        </p:txBody>
      </p:sp>
      <p:sp>
        <p:nvSpPr>
          <p:cNvPr id="15368" name="Line 117"/>
          <p:cNvSpPr>
            <a:spLocks noChangeShapeType="1"/>
          </p:cNvSpPr>
          <p:nvPr/>
        </p:nvSpPr>
        <p:spPr bwMode="auto">
          <a:xfrm>
            <a:off x="6427788" y="1700213"/>
            <a:ext cx="798512" cy="0"/>
          </a:xfrm>
          <a:prstGeom prst="line">
            <a:avLst/>
          </a:prstGeom>
          <a:noFill/>
          <a:ln w="9525">
            <a:solidFill>
              <a:schemeClr val="tx1"/>
            </a:solidFill>
            <a:round/>
            <a:headEnd/>
            <a:tailEnd/>
          </a:ln>
          <a:effectLst/>
        </p:spPr>
        <p:txBody>
          <a:bodyPr wrap="none"/>
          <a:lstStyle/>
          <a:p>
            <a:endParaRPr lang="en-US"/>
          </a:p>
        </p:txBody>
      </p:sp>
      <p:sp>
        <p:nvSpPr>
          <p:cNvPr id="15369" name="Line 118"/>
          <p:cNvSpPr>
            <a:spLocks noChangeShapeType="1"/>
          </p:cNvSpPr>
          <p:nvPr/>
        </p:nvSpPr>
        <p:spPr bwMode="auto">
          <a:xfrm>
            <a:off x="6364288" y="2332038"/>
            <a:ext cx="823912" cy="0"/>
          </a:xfrm>
          <a:prstGeom prst="line">
            <a:avLst/>
          </a:prstGeom>
          <a:noFill/>
          <a:ln w="9525">
            <a:solidFill>
              <a:schemeClr val="tx1"/>
            </a:solidFill>
            <a:round/>
            <a:headEnd/>
            <a:tailEnd/>
          </a:ln>
          <a:effectLst/>
        </p:spPr>
        <p:txBody>
          <a:bodyPr wrap="none"/>
          <a:lstStyle/>
          <a:p>
            <a:endParaRPr lang="en-US"/>
          </a:p>
        </p:txBody>
      </p:sp>
      <p:sp>
        <p:nvSpPr>
          <p:cNvPr id="15370" name="Line 119"/>
          <p:cNvSpPr>
            <a:spLocks noChangeShapeType="1"/>
          </p:cNvSpPr>
          <p:nvPr/>
        </p:nvSpPr>
        <p:spPr bwMode="auto">
          <a:xfrm>
            <a:off x="7445375" y="1816100"/>
            <a:ext cx="0" cy="374650"/>
          </a:xfrm>
          <a:prstGeom prst="line">
            <a:avLst/>
          </a:prstGeom>
          <a:noFill/>
          <a:ln w="9525">
            <a:solidFill>
              <a:schemeClr val="tx1"/>
            </a:solidFill>
            <a:round/>
            <a:headEnd/>
            <a:tailEnd/>
          </a:ln>
          <a:effectLst/>
        </p:spPr>
        <p:txBody>
          <a:bodyPr wrap="none"/>
          <a:lstStyle/>
          <a:p>
            <a:endParaRPr lang="en-US"/>
          </a:p>
        </p:txBody>
      </p:sp>
      <p:sp>
        <p:nvSpPr>
          <p:cNvPr id="15371" name="Line 120"/>
          <p:cNvSpPr>
            <a:spLocks noChangeShapeType="1"/>
          </p:cNvSpPr>
          <p:nvPr/>
        </p:nvSpPr>
        <p:spPr bwMode="auto">
          <a:xfrm>
            <a:off x="5334000" y="1712913"/>
            <a:ext cx="554038" cy="0"/>
          </a:xfrm>
          <a:prstGeom prst="line">
            <a:avLst/>
          </a:prstGeom>
          <a:noFill/>
          <a:ln w="9525">
            <a:solidFill>
              <a:schemeClr val="tx1"/>
            </a:solidFill>
            <a:round/>
            <a:headEnd/>
            <a:tailEnd/>
          </a:ln>
          <a:effectLst/>
        </p:spPr>
        <p:txBody>
          <a:bodyPr wrap="none"/>
          <a:lstStyle/>
          <a:p>
            <a:endParaRPr lang="en-US"/>
          </a:p>
        </p:txBody>
      </p:sp>
      <p:sp>
        <p:nvSpPr>
          <p:cNvPr id="15372" name="Line 121"/>
          <p:cNvSpPr>
            <a:spLocks noChangeShapeType="1"/>
          </p:cNvSpPr>
          <p:nvPr/>
        </p:nvSpPr>
        <p:spPr bwMode="auto">
          <a:xfrm>
            <a:off x="7704138" y="1712913"/>
            <a:ext cx="746125" cy="0"/>
          </a:xfrm>
          <a:prstGeom prst="line">
            <a:avLst/>
          </a:prstGeom>
          <a:noFill/>
          <a:ln w="9525">
            <a:solidFill>
              <a:schemeClr val="tx1"/>
            </a:solidFill>
            <a:round/>
            <a:headEnd/>
            <a:tailEnd/>
          </a:ln>
          <a:effectLst/>
        </p:spPr>
        <p:txBody>
          <a:bodyPr wrap="none"/>
          <a:lstStyle/>
          <a:p>
            <a:endParaRPr lang="en-US"/>
          </a:p>
        </p:txBody>
      </p:sp>
      <p:sp>
        <p:nvSpPr>
          <p:cNvPr id="15373" name="Line 122"/>
          <p:cNvSpPr>
            <a:spLocks noChangeShapeType="1"/>
          </p:cNvSpPr>
          <p:nvPr/>
        </p:nvSpPr>
        <p:spPr bwMode="auto">
          <a:xfrm>
            <a:off x="7651750" y="2332038"/>
            <a:ext cx="374650" cy="12700"/>
          </a:xfrm>
          <a:prstGeom prst="line">
            <a:avLst/>
          </a:prstGeom>
          <a:noFill/>
          <a:ln w="9525">
            <a:solidFill>
              <a:schemeClr val="tx1"/>
            </a:solidFill>
            <a:round/>
            <a:headEnd/>
            <a:tailEnd/>
          </a:ln>
          <a:effectLst/>
        </p:spPr>
        <p:txBody>
          <a:bodyPr wrap="none"/>
          <a:lstStyle/>
          <a:p>
            <a:endParaRPr lang="en-US"/>
          </a:p>
        </p:txBody>
      </p:sp>
      <p:sp>
        <p:nvSpPr>
          <p:cNvPr id="15374" name="Line 123"/>
          <p:cNvSpPr>
            <a:spLocks noChangeShapeType="1"/>
          </p:cNvSpPr>
          <p:nvPr/>
        </p:nvSpPr>
        <p:spPr bwMode="auto">
          <a:xfrm>
            <a:off x="5681663" y="2344738"/>
            <a:ext cx="219075" cy="0"/>
          </a:xfrm>
          <a:prstGeom prst="line">
            <a:avLst/>
          </a:prstGeom>
          <a:noFill/>
          <a:ln w="9525">
            <a:solidFill>
              <a:schemeClr val="tx1"/>
            </a:solidFill>
            <a:round/>
            <a:headEnd/>
            <a:tailEnd/>
          </a:ln>
          <a:effectLst/>
        </p:spPr>
        <p:txBody>
          <a:bodyPr wrap="none"/>
          <a:lstStyle/>
          <a:p>
            <a:endParaRPr lang="en-US"/>
          </a:p>
        </p:txBody>
      </p:sp>
      <p:sp>
        <p:nvSpPr>
          <p:cNvPr id="15375" name="Line 126"/>
          <p:cNvSpPr>
            <a:spLocks noChangeShapeType="1"/>
          </p:cNvSpPr>
          <p:nvPr/>
        </p:nvSpPr>
        <p:spPr bwMode="auto">
          <a:xfrm>
            <a:off x="5429250" y="1633538"/>
            <a:ext cx="411163" cy="0"/>
          </a:xfrm>
          <a:prstGeom prst="line">
            <a:avLst/>
          </a:prstGeom>
          <a:noFill/>
          <a:ln w="38100">
            <a:solidFill>
              <a:srgbClr val="CC0000"/>
            </a:solidFill>
            <a:round/>
            <a:headEnd/>
            <a:tailEnd/>
          </a:ln>
          <a:effectLst/>
        </p:spPr>
        <p:txBody>
          <a:bodyPr wrap="none"/>
          <a:lstStyle/>
          <a:p>
            <a:endParaRPr lang="en-US"/>
          </a:p>
        </p:txBody>
      </p:sp>
      <p:sp>
        <p:nvSpPr>
          <p:cNvPr id="15376" name="Line 127"/>
          <p:cNvSpPr>
            <a:spLocks noChangeShapeType="1"/>
          </p:cNvSpPr>
          <p:nvPr/>
        </p:nvSpPr>
        <p:spPr bwMode="auto">
          <a:xfrm>
            <a:off x="7815263" y="1635125"/>
            <a:ext cx="582612" cy="0"/>
          </a:xfrm>
          <a:prstGeom prst="line">
            <a:avLst/>
          </a:prstGeom>
          <a:noFill/>
          <a:ln w="38100">
            <a:solidFill>
              <a:srgbClr val="CC0000"/>
            </a:solidFill>
            <a:round/>
            <a:headEnd/>
            <a:tailEnd/>
          </a:ln>
          <a:effectLst/>
        </p:spPr>
        <p:txBody>
          <a:bodyPr wrap="none"/>
          <a:lstStyle/>
          <a:p>
            <a:endParaRPr lang="en-US"/>
          </a:p>
        </p:txBody>
      </p:sp>
      <p:sp>
        <p:nvSpPr>
          <p:cNvPr id="15377" name="Line 128"/>
          <p:cNvSpPr>
            <a:spLocks noChangeShapeType="1"/>
          </p:cNvSpPr>
          <p:nvPr/>
        </p:nvSpPr>
        <p:spPr bwMode="auto">
          <a:xfrm>
            <a:off x="6491288" y="1622425"/>
            <a:ext cx="681037" cy="0"/>
          </a:xfrm>
          <a:prstGeom prst="line">
            <a:avLst/>
          </a:prstGeom>
          <a:noFill/>
          <a:ln w="38100">
            <a:solidFill>
              <a:srgbClr val="CC0000"/>
            </a:solidFill>
            <a:round/>
            <a:headEnd/>
            <a:tailEnd/>
          </a:ln>
          <a:effectLst/>
        </p:spPr>
        <p:txBody>
          <a:bodyPr wrap="none"/>
          <a:lstStyle/>
          <a:p>
            <a:endParaRPr lang="en-US"/>
          </a:p>
        </p:txBody>
      </p:sp>
      <p:sp>
        <p:nvSpPr>
          <p:cNvPr id="15378" name="Text Box 129"/>
          <p:cNvSpPr txBox="1">
            <a:spLocks noChangeArrowheads="1"/>
          </p:cNvSpPr>
          <p:nvPr/>
        </p:nvSpPr>
        <p:spPr bwMode="auto">
          <a:xfrm>
            <a:off x="5510213" y="1354138"/>
            <a:ext cx="381000" cy="304800"/>
          </a:xfrm>
          <a:prstGeom prst="rect">
            <a:avLst/>
          </a:prstGeom>
          <a:noFill/>
          <a:ln w="9525">
            <a:noFill/>
            <a:miter lim="800000"/>
            <a:headEnd/>
            <a:tailEnd/>
          </a:ln>
          <a:effectLst/>
        </p:spPr>
        <p:txBody>
          <a:bodyPr wrap="none">
            <a:spAutoFit/>
          </a:bodyPr>
          <a:lstStyle/>
          <a:p>
            <a:r>
              <a:rPr lang="en-US" sz="1400">
                <a:solidFill>
                  <a:srgbClr val="CC0000"/>
                </a:solidFill>
              </a:rPr>
              <a:t>12</a:t>
            </a:r>
          </a:p>
        </p:txBody>
      </p:sp>
      <p:sp>
        <p:nvSpPr>
          <p:cNvPr id="15379" name="Text Box 130"/>
          <p:cNvSpPr txBox="1">
            <a:spLocks noChangeArrowheads="1"/>
          </p:cNvSpPr>
          <p:nvPr/>
        </p:nvSpPr>
        <p:spPr bwMode="auto">
          <a:xfrm>
            <a:off x="6670675" y="1277938"/>
            <a:ext cx="381000" cy="304800"/>
          </a:xfrm>
          <a:prstGeom prst="rect">
            <a:avLst/>
          </a:prstGeom>
          <a:noFill/>
          <a:ln w="9525">
            <a:noFill/>
            <a:miter lim="800000"/>
            <a:headEnd/>
            <a:tailEnd/>
          </a:ln>
          <a:effectLst/>
        </p:spPr>
        <p:txBody>
          <a:bodyPr wrap="none">
            <a:spAutoFit/>
          </a:bodyPr>
          <a:lstStyle/>
          <a:p>
            <a:r>
              <a:rPr lang="en-US" sz="1400">
                <a:solidFill>
                  <a:srgbClr val="CC0000"/>
                </a:solidFill>
              </a:rPr>
              <a:t>22</a:t>
            </a:r>
          </a:p>
        </p:txBody>
      </p:sp>
      <p:sp>
        <p:nvSpPr>
          <p:cNvPr id="15380" name="Text Box 131"/>
          <p:cNvSpPr txBox="1">
            <a:spLocks noChangeArrowheads="1"/>
          </p:cNvSpPr>
          <p:nvPr/>
        </p:nvSpPr>
        <p:spPr bwMode="auto">
          <a:xfrm>
            <a:off x="7829550" y="1316038"/>
            <a:ext cx="381000" cy="304800"/>
          </a:xfrm>
          <a:prstGeom prst="rect">
            <a:avLst/>
          </a:prstGeom>
          <a:noFill/>
          <a:ln w="9525">
            <a:noFill/>
            <a:miter lim="800000"/>
            <a:headEnd/>
            <a:tailEnd/>
          </a:ln>
          <a:effectLst/>
        </p:spPr>
        <p:txBody>
          <a:bodyPr wrap="none">
            <a:spAutoFit/>
          </a:bodyPr>
          <a:lstStyle/>
          <a:p>
            <a:r>
              <a:rPr lang="en-US" sz="1400">
                <a:solidFill>
                  <a:srgbClr val="CC0000"/>
                </a:solidFill>
              </a:rPr>
              <a:t>32</a:t>
            </a:r>
          </a:p>
        </p:txBody>
      </p:sp>
      <p:sp>
        <p:nvSpPr>
          <p:cNvPr id="15381" name="Text Box 132"/>
          <p:cNvSpPr txBox="1">
            <a:spLocks noChangeArrowheads="1"/>
          </p:cNvSpPr>
          <p:nvPr/>
        </p:nvSpPr>
        <p:spPr bwMode="auto">
          <a:xfrm>
            <a:off x="5678488" y="1663700"/>
            <a:ext cx="296862" cy="336550"/>
          </a:xfrm>
          <a:prstGeom prst="rect">
            <a:avLst/>
          </a:prstGeom>
          <a:noFill/>
          <a:ln w="9525">
            <a:noFill/>
            <a:miter lim="800000"/>
            <a:headEnd/>
            <a:tailEnd/>
          </a:ln>
          <a:effectLst/>
        </p:spPr>
        <p:txBody>
          <a:bodyPr wrap="none">
            <a:spAutoFit/>
          </a:bodyPr>
          <a:lstStyle/>
          <a:p>
            <a:r>
              <a:rPr lang="en-US" sz="1600"/>
              <a:t>1</a:t>
            </a:r>
          </a:p>
        </p:txBody>
      </p:sp>
      <p:sp>
        <p:nvSpPr>
          <p:cNvPr id="15382" name="Text Box 133"/>
          <p:cNvSpPr txBox="1">
            <a:spLocks noChangeArrowheads="1"/>
          </p:cNvSpPr>
          <p:nvPr/>
        </p:nvSpPr>
        <p:spPr bwMode="auto">
          <a:xfrm>
            <a:off x="6065838" y="1778000"/>
            <a:ext cx="296862" cy="336550"/>
          </a:xfrm>
          <a:prstGeom prst="rect">
            <a:avLst/>
          </a:prstGeom>
          <a:noFill/>
          <a:ln w="9525">
            <a:noFill/>
            <a:miter lim="800000"/>
            <a:headEnd/>
            <a:tailEnd/>
          </a:ln>
          <a:effectLst/>
        </p:spPr>
        <p:txBody>
          <a:bodyPr wrap="none">
            <a:spAutoFit/>
          </a:bodyPr>
          <a:lstStyle/>
          <a:p>
            <a:r>
              <a:rPr lang="en-US" sz="1600"/>
              <a:t>2</a:t>
            </a:r>
          </a:p>
        </p:txBody>
      </p:sp>
      <p:sp>
        <p:nvSpPr>
          <p:cNvPr id="15383" name="Text Box 134"/>
          <p:cNvSpPr txBox="1">
            <a:spLocks noChangeArrowheads="1"/>
          </p:cNvSpPr>
          <p:nvPr/>
        </p:nvSpPr>
        <p:spPr bwMode="auto">
          <a:xfrm>
            <a:off x="6375400" y="1624013"/>
            <a:ext cx="296863" cy="336550"/>
          </a:xfrm>
          <a:prstGeom prst="rect">
            <a:avLst/>
          </a:prstGeom>
          <a:noFill/>
          <a:ln w="9525">
            <a:noFill/>
            <a:miter lim="800000"/>
            <a:headEnd/>
            <a:tailEnd/>
          </a:ln>
          <a:effectLst/>
        </p:spPr>
        <p:txBody>
          <a:bodyPr wrap="none">
            <a:spAutoFit/>
          </a:bodyPr>
          <a:lstStyle/>
          <a:p>
            <a:r>
              <a:rPr lang="en-US" sz="1600"/>
              <a:t>3</a:t>
            </a:r>
          </a:p>
        </p:txBody>
      </p:sp>
      <p:sp>
        <p:nvSpPr>
          <p:cNvPr id="15384" name="Text Box 135"/>
          <p:cNvSpPr txBox="1">
            <a:spLocks noChangeArrowheads="1"/>
          </p:cNvSpPr>
          <p:nvPr/>
        </p:nvSpPr>
        <p:spPr bwMode="auto">
          <a:xfrm>
            <a:off x="3981450" y="1963738"/>
            <a:ext cx="1339850" cy="366712"/>
          </a:xfrm>
          <a:prstGeom prst="rect">
            <a:avLst/>
          </a:prstGeom>
          <a:noFill/>
          <a:ln w="9525">
            <a:noFill/>
            <a:miter lim="800000"/>
            <a:headEnd/>
            <a:tailEnd/>
          </a:ln>
          <a:effectLst/>
        </p:spPr>
        <p:txBody>
          <a:bodyPr wrap="none">
            <a:spAutoFit/>
          </a:bodyPr>
          <a:lstStyle/>
          <a:p>
            <a:r>
              <a:rPr lang="en-US">
                <a:solidFill>
                  <a:srgbClr val="CC0000"/>
                </a:solidFill>
              </a:rPr>
              <a:t>VC number</a:t>
            </a:r>
          </a:p>
        </p:txBody>
      </p:sp>
      <p:sp>
        <p:nvSpPr>
          <p:cNvPr id="15385" name="Line 137"/>
          <p:cNvSpPr>
            <a:spLocks noChangeShapeType="1"/>
          </p:cNvSpPr>
          <p:nvPr/>
        </p:nvSpPr>
        <p:spPr bwMode="auto">
          <a:xfrm flipV="1">
            <a:off x="5268913" y="1522413"/>
            <a:ext cx="366712" cy="671512"/>
          </a:xfrm>
          <a:prstGeom prst="line">
            <a:avLst/>
          </a:prstGeom>
          <a:noFill/>
          <a:ln w="9525">
            <a:solidFill>
              <a:srgbClr val="CC0000"/>
            </a:solidFill>
            <a:round/>
            <a:headEnd/>
            <a:tailEnd/>
          </a:ln>
          <a:effectLst/>
        </p:spPr>
        <p:txBody>
          <a:bodyPr wrap="none"/>
          <a:lstStyle/>
          <a:p>
            <a:endParaRPr lang="en-US"/>
          </a:p>
        </p:txBody>
      </p:sp>
      <p:sp>
        <p:nvSpPr>
          <p:cNvPr id="15386" name="Text Box 138"/>
          <p:cNvSpPr txBox="1">
            <a:spLocks noChangeArrowheads="1"/>
          </p:cNvSpPr>
          <p:nvPr/>
        </p:nvSpPr>
        <p:spPr bwMode="auto">
          <a:xfrm>
            <a:off x="4470400" y="2320925"/>
            <a:ext cx="1060450" cy="558800"/>
          </a:xfrm>
          <a:prstGeom prst="rect">
            <a:avLst/>
          </a:prstGeom>
          <a:noFill/>
          <a:ln w="9525">
            <a:noFill/>
            <a:miter lim="800000"/>
            <a:headEnd/>
            <a:tailEnd/>
          </a:ln>
          <a:effectLst/>
        </p:spPr>
        <p:txBody>
          <a:bodyPr wrap="none">
            <a:spAutoFit/>
          </a:bodyPr>
          <a:lstStyle/>
          <a:p>
            <a:pPr>
              <a:lnSpc>
                <a:spcPct val="85000"/>
              </a:lnSpc>
            </a:pPr>
            <a:r>
              <a:rPr lang="en-US"/>
              <a:t>interface</a:t>
            </a:r>
          </a:p>
          <a:p>
            <a:pPr>
              <a:lnSpc>
                <a:spcPct val="85000"/>
              </a:lnSpc>
            </a:pPr>
            <a:r>
              <a:rPr lang="en-US"/>
              <a:t>number</a:t>
            </a:r>
          </a:p>
        </p:txBody>
      </p:sp>
      <p:sp>
        <p:nvSpPr>
          <p:cNvPr id="15387" name="Line 139"/>
          <p:cNvSpPr>
            <a:spLocks noChangeShapeType="1"/>
          </p:cNvSpPr>
          <p:nvPr/>
        </p:nvSpPr>
        <p:spPr bwMode="auto">
          <a:xfrm flipV="1">
            <a:off x="5480050" y="1873250"/>
            <a:ext cx="325438" cy="615950"/>
          </a:xfrm>
          <a:prstGeom prst="line">
            <a:avLst/>
          </a:prstGeom>
          <a:noFill/>
          <a:ln w="9525">
            <a:solidFill>
              <a:schemeClr val="tx1"/>
            </a:solidFill>
            <a:round/>
            <a:headEnd/>
            <a:tailEnd/>
          </a:ln>
          <a:effectLst/>
        </p:spPr>
        <p:txBody>
          <a:bodyPr wrap="none"/>
          <a:lstStyle/>
          <a:p>
            <a:endParaRPr lang="en-US"/>
          </a:p>
        </p:txBody>
      </p:sp>
      <p:sp>
        <p:nvSpPr>
          <p:cNvPr id="15388" name="Text Box 143"/>
          <p:cNvSpPr txBox="1">
            <a:spLocks noChangeArrowheads="1"/>
          </p:cNvSpPr>
          <p:nvPr/>
        </p:nvSpPr>
        <p:spPr bwMode="auto">
          <a:xfrm>
            <a:off x="492125" y="3297238"/>
            <a:ext cx="7740650" cy="366712"/>
          </a:xfrm>
          <a:prstGeom prst="rect">
            <a:avLst/>
          </a:prstGeom>
          <a:noFill/>
          <a:ln w="9525">
            <a:noFill/>
            <a:miter lim="800000"/>
            <a:headEnd/>
            <a:tailEnd/>
          </a:ln>
          <a:effectLst/>
        </p:spPr>
        <p:txBody>
          <a:bodyPr wrap="none">
            <a:spAutoFit/>
          </a:bodyPr>
          <a:lstStyle/>
          <a:p>
            <a:r>
              <a:rPr lang="en-US"/>
              <a:t>Incoming interface    Incoming VC #     Outgoing interface    Outgoing VC #</a:t>
            </a:r>
          </a:p>
        </p:txBody>
      </p:sp>
      <p:sp>
        <p:nvSpPr>
          <p:cNvPr id="15389" name="Line 145"/>
          <p:cNvSpPr>
            <a:spLocks noChangeShapeType="1"/>
          </p:cNvSpPr>
          <p:nvPr/>
        </p:nvSpPr>
        <p:spPr bwMode="auto">
          <a:xfrm>
            <a:off x="2609850" y="3346450"/>
            <a:ext cx="0" cy="2125663"/>
          </a:xfrm>
          <a:prstGeom prst="line">
            <a:avLst/>
          </a:prstGeom>
          <a:noFill/>
          <a:ln w="9525">
            <a:solidFill>
              <a:schemeClr val="accent2"/>
            </a:solidFill>
            <a:round/>
            <a:headEnd/>
            <a:tailEnd/>
          </a:ln>
          <a:effectLst/>
        </p:spPr>
        <p:txBody>
          <a:bodyPr wrap="none"/>
          <a:lstStyle/>
          <a:p>
            <a:endParaRPr lang="en-US"/>
          </a:p>
        </p:txBody>
      </p:sp>
      <p:sp>
        <p:nvSpPr>
          <p:cNvPr id="15390" name="Line 146"/>
          <p:cNvSpPr>
            <a:spLocks noChangeShapeType="1"/>
          </p:cNvSpPr>
          <p:nvPr/>
        </p:nvSpPr>
        <p:spPr bwMode="auto">
          <a:xfrm>
            <a:off x="4414838" y="3384550"/>
            <a:ext cx="0" cy="2112963"/>
          </a:xfrm>
          <a:prstGeom prst="line">
            <a:avLst/>
          </a:prstGeom>
          <a:noFill/>
          <a:ln w="9525">
            <a:solidFill>
              <a:srgbClr val="000099"/>
            </a:solidFill>
            <a:round/>
            <a:headEnd/>
            <a:tailEnd/>
          </a:ln>
          <a:effectLst/>
        </p:spPr>
        <p:txBody>
          <a:bodyPr wrap="none"/>
          <a:lstStyle/>
          <a:p>
            <a:endParaRPr lang="en-US"/>
          </a:p>
        </p:txBody>
      </p:sp>
      <p:sp>
        <p:nvSpPr>
          <p:cNvPr id="15391" name="Line 147"/>
          <p:cNvSpPr>
            <a:spLocks noChangeShapeType="1"/>
          </p:cNvSpPr>
          <p:nvPr/>
        </p:nvSpPr>
        <p:spPr bwMode="auto">
          <a:xfrm>
            <a:off x="6543675" y="3346450"/>
            <a:ext cx="0" cy="2189163"/>
          </a:xfrm>
          <a:prstGeom prst="line">
            <a:avLst/>
          </a:prstGeom>
          <a:noFill/>
          <a:ln w="9525">
            <a:solidFill>
              <a:schemeClr val="accent2"/>
            </a:solidFill>
            <a:round/>
            <a:headEnd/>
            <a:tailEnd/>
          </a:ln>
          <a:effectLst/>
        </p:spPr>
        <p:txBody>
          <a:bodyPr wrap="none"/>
          <a:lstStyle/>
          <a:p>
            <a:endParaRPr lang="en-US"/>
          </a:p>
        </p:txBody>
      </p:sp>
      <p:sp>
        <p:nvSpPr>
          <p:cNvPr id="15392" name="Text Box 148"/>
          <p:cNvSpPr txBox="1">
            <a:spLocks noChangeArrowheads="1"/>
          </p:cNvSpPr>
          <p:nvPr/>
        </p:nvSpPr>
        <p:spPr bwMode="auto">
          <a:xfrm>
            <a:off x="1312863" y="3825875"/>
            <a:ext cx="6559550" cy="1465263"/>
          </a:xfrm>
          <a:prstGeom prst="rect">
            <a:avLst/>
          </a:prstGeom>
          <a:noFill/>
          <a:ln w="9525">
            <a:noFill/>
            <a:miter lim="800000"/>
            <a:headEnd/>
            <a:tailEnd/>
          </a:ln>
          <a:effectLst/>
        </p:spPr>
        <p:txBody>
          <a:bodyPr wrap="none">
            <a:spAutoFit/>
          </a:bodyPr>
          <a:lstStyle/>
          <a:p>
            <a:pPr marL="457200" indent="-457200"/>
            <a:r>
              <a:rPr lang="en-US"/>
              <a:t>1                          12                               3                          22</a:t>
            </a:r>
          </a:p>
          <a:p>
            <a:pPr marL="457200" indent="-457200"/>
            <a:r>
              <a:rPr lang="en-US"/>
              <a:t>2                          63                               1                          18 </a:t>
            </a:r>
          </a:p>
          <a:p>
            <a:pPr marL="457200" indent="-457200"/>
            <a:r>
              <a:rPr lang="en-US"/>
              <a:t>3                           7                                2                          17</a:t>
            </a:r>
          </a:p>
          <a:p>
            <a:pPr marL="457200" indent="-457200"/>
            <a:r>
              <a:rPr lang="en-US"/>
              <a:t>1                          97                               3                           87</a:t>
            </a:r>
          </a:p>
          <a:p>
            <a:pPr marL="457200" indent="-457200"/>
            <a:r>
              <a:rPr lang="en-US"/>
              <a:t>…                          …                                …                            …</a:t>
            </a:r>
          </a:p>
        </p:txBody>
      </p:sp>
      <p:sp>
        <p:nvSpPr>
          <p:cNvPr id="15393" name="Text Box 149"/>
          <p:cNvSpPr txBox="1">
            <a:spLocks noChangeArrowheads="1"/>
          </p:cNvSpPr>
          <p:nvPr/>
        </p:nvSpPr>
        <p:spPr bwMode="auto">
          <a:xfrm>
            <a:off x="1289050" y="4237038"/>
            <a:ext cx="184150" cy="366712"/>
          </a:xfrm>
          <a:prstGeom prst="rect">
            <a:avLst/>
          </a:prstGeom>
          <a:noFill/>
          <a:ln w="9525">
            <a:noFill/>
            <a:miter lim="800000"/>
            <a:headEnd/>
            <a:tailEnd/>
          </a:ln>
          <a:effectLst/>
        </p:spPr>
        <p:txBody>
          <a:bodyPr wrap="none">
            <a:spAutoFit/>
          </a:bodyPr>
          <a:lstStyle/>
          <a:p>
            <a:endParaRPr lang="en-US"/>
          </a:p>
        </p:txBody>
      </p:sp>
      <p:sp>
        <p:nvSpPr>
          <p:cNvPr id="15394" name="Text Box 151"/>
          <p:cNvSpPr txBox="1">
            <a:spLocks noChangeArrowheads="1"/>
          </p:cNvSpPr>
          <p:nvPr/>
        </p:nvSpPr>
        <p:spPr bwMode="auto">
          <a:xfrm>
            <a:off x="255588" y="2436813"/>
            <a:ext cx="2327275" cy="714375"/>
          </a:xfrm>
          <a:prstGeom prst="rect">
            <a:avLst/>
          </a:prstGeom>
          <a:noFill/>
          <a:ln w="9525">
            <a:noFill/>
            <a:miter lim="800000"/>
            <a:headEnd/>
            <a:tailEnd/>
          </a:ln>
          <a:effectLst/>
        </p:spPr>
        <p:txBody>
          <a:bodyPr wrap="none">
            <a:spAutoFit/>
          </a:bodyPr>
          <a:lstStyle/>
          <a:p>
            <a:pPr>
              <a:lnSpc>
                <a:spcPct val="85000"/>
              </a:lnSpc>
            </a:pPr>
            <a:r>
              <a:rPr lang="en-US" sz="2400" i="1">
                <a:solidFill>
                  <a:srgbClr val="CC0000"/>
                </a:solidFill>
                <a:latin typeface="Gill Sans MT" pitchFamily="34" charset="0"/>
              </a:rPr>
              <a:t>forwarding table in</a:t>
            </a:r>
          </a:p>
          <a:p>
            <a:pPr>
              <a:lnSpc>
                <a:spcPct val="85000"/>
              </a:lnSpc>
            </a:pPr>
            <a:r>
              <a:rPr lang="en-US" sz="2400" i="1">
                <a:solidFill>
                  <a:srgbClr val="CC0000"/>
                </a:solidFill>
                <a:latin typeface="Gill Sans MT" pitchFamily="34" charset="0"/>
              </a:rPr>
              <a:t>northwest router:</a:t>
            </a:r>
          </a:p>
        </p:txBody>
      </p:sp>
      <p:sp>
        <p:nvSpPr>
          <p:cNvPr id="15395" name="Text Box 152"/>
          <p:cNvSpPr txBox="1">
            <a:spLocks noChangeArrowheads="1"/>
          </p:cNvSpPr>
          <p:nvPr/>
        </p:nvSpPr>
        <p:spPr bwMode="auto">
          <a:xfrm>
            <a:off x="739775" y="5621338"/>
            <a:ext cx="7802563" cy="604837"/>
          </a:xfrm>
          <a:prstGeom prst="rect">
            <a:avLst/>
          </a:prstGeom>
          <a:noFill/>
          <a:ln w="25400">
            <a:solidFill>
              <a:srgbClr val="CC0000"/>
            </a:solidFill>
            <a:miter lim="800000"/>
            <a:headEnd/>
            <a:tailEnd/>
          </a:ln>
          <a:effectLst/>
        </p:spPr>
        <p:txBody>
          <a:bodyPr wrap="none">
            <a:spAutoFit/>
          </a:bodyPr>
          <a:lstStyle/>
          <a:p>
            <a:r>
              <a:rPr lang="en-US" sz="3200" i="1">
                <a:solidFill>
                  <a:srgbClr val="CC0000"/>
                </a:solidFill>
                <a:latin typeface="Gill Sans MT" pitchFamily="34" charset="0"/>
              </a:rPr>
              <a:t>VC routers maintain connection state information!</a:t>
            </a:r>
          </a:p>
        </p:txBody>
      </p:sp>
      <p:sp>
        <p:nvSpPr>
          <p:cNvPr id="15396" name="Line 153"/>
          <p:cNvSpPr>
            <a:spLocks noChangeShapeType="1"/>
          </p:cNvSpPr>
          <p:nvPr/>
        </p:nvSpPr>
        <p:spPr bwMode="auto">
          <a:xfrm>
            <a:off x="612775" y="3679825"/>
            <a:ext cx="7494588" cy="0"/>
          </a:xfrm>
          <a:prstGeom prst="line">
            <a:avLst/>
          </a:prstGeom>
          <a:noFill/>
          <a:ln w="19050">
            <a:solidFill>
              <a:srgbClr val="000099"/>
            </a:solidFill>
            <a:round/>
            <a:headEnd/>
            <a:tailEnd/>
          </a:ln>
          <a:effectLst/>
        </p:spPr>
        <p:txBody>
          <a:bodyPr wrap="none"/>
          <a:lstStyle/>
          <a:p>
            <a:endParaRPr lang="en-US"/>
          </a:p>
        </p:txBody>
      </p:sp>
      <p:grpSp>
        <p:nvGrpSpPr>
          <p:cNvPr id="15397" name="Group 154"/>
          <p:cNvGrpSpPr>
            <a:grpSpLocks/>
          </p:cNvGrpSpPr>
          <p:nvPr/>
        </p:nvGrpSpPr>
        <p:grpSpPr bwMode="auto">
          <a:xfrm>
            <a:off x="4826000" y="1403350"/>
            <a:ext cx="542925" cy="538163"/>
            <a:chOff x="-44" y="1473"/>
            <a:chExt cx="981" cy="1105"/>
          </a:xfrm>
        </p:grpSpPr>
        <p:pic>
          <p:nvPicPr>
            <p:cNvPr id="15437" name="Picture 155"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15438"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15398" name="Group 157"/>
          <p:cNvGrpSpPr>
            <a:grpSpLocks/>
          </p:cNvGrpSpPr>
          <p:nvPr/>
        </p:nvGrpSpPr>
        <p:grpSpPr bwMode="auto">
          <a:xfrm flipH="1">
            <a:off x="8367713" y="1433513"/>
            <a:ext cx="542925" cy="538162"/>
            <a:chOff x="-44" y="1473"/>
            <a:chExt cx="981" cy="1105"/>
          </a:xfrm>
        </p:grpSpPr>
        <p:pic>
          <p:nvPicPr>
            <p:cNvPr id="15435" name="Picture 158"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15436" name="Freeform 15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15399" name="Group 169"/>
          <p:cNvGrpSpPr>
            <a:grpSpLocks/>
          </p:cNvGrpSpPr>
          <p:nvPr/>
        </p:nvGrpSpPr>
        <p:grpSpPr bwMode="auto">
          <a:xfrm>
            <a:off x="5864225" y="1552575"/>
            <a:ext cx="600075" cy="287338"/>
            <a:chOff x="4396" y="1245"/>
            <a:chExt cx="672" cy="248"/>
          </a:xfrm>
        </p:grpSpPr>
        <p:sp>
          <p:nvSpPr>
            <p:cNvPr id="154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54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54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5430" name="Group 173"/>
            <p:cNvGrpSpPr>
              <a:grpSpLocks/>
            </p:cNvGrpSpPr>
            <p:nvPr/>
          </p:nvGrpSpPr>
          <p:grpSpPr bwMode="auto">
            <a:xfrm>
              <a:off x="4530" y="1287"/>
              <a:ext cx="377" cy="75"/>
              <a:chOff x="2468" y="1332"/>
              <a:chExt cx="310" cy="60"/>
            </a:xfrm>
          </p:grpSpPr>
          <p:sp>
            <p:nvSpPr>
              <p:cNvPr id="15433"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5434"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5431" name="Line 176"/>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5432" name="Line 177"/>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5400" name="Group 178"/>
          <p:cNvGrpSpPr>
            <a:grpSpLocks/>
          </p:cNvGrpSpPr>
          <p:nvPr/>
        </p:nvGrpSpPr>
        <p:grpSpPr bwMode="auto">
          <a:xfrm>
            <a:off x="5880100" y="2209800"/>
            <a:ext cx="600075" cy="287338"/>
            <a:chOff x="4396" y="1245"/>
            <a:chExt cx="672" cy="248"/>
          </a:xfrm>
        </p:grpSpPr>
        <p:sp>
          <p:nvSpPr>
            <p:cNvPr id="154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54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54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5422" name="Group 182"/>
            <p:cNvGrpSpPr>
              <a:grpSpLocks/>
            </p:cNvGrpSpPr>
            <p:nvPr/>
          </p:nvGrpSpPr>
          <p:grpSpPr bwMode="auto">
            <a:xfrm>
              <a:off x="4530" y="1287"/>
              <a:ext cx="377" cy="75"/>
              <a:chOff x="2468" y="1332"/>
              <a:chExt cx="310" cy="60"/>
            </a:xfrm>
          </p:grpSpPr>
          <p:sp>
            <p:nvSpPr>
              <p:cNvPr id="15425"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5426"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5423" name="Line 185"/>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5424" name="Line 186"/>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5401" name="Group 187"/>
          <p:cNvGrpSpPr>
            <a:grpSpLocks/>
          </p:cNvGrpSpPr>
          <p:nvPr/>
        </p:nvGrpSpPr>
        <p:grpSpPr bwMode="auto">
          <a:xfrm>
            <a:off x="7188200" y="1565275"/>
            <a:ext cx="600075" cy="287338"/>
            <a:chOff x="4396" y="1245"/>
            <a:chExt cx="672" cy="248"/>
          </a:xfrm>
        </p:grpSpPr>
        <p:sp>
          <p:nvSpPr>
            <p:cNvPr id="1541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541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541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5414" name="Group 191"/>
            <p:cNvGrpSpPr>
              <a:grpSpLocks/>
            </p:cNvGrpSpPr>
            <p:nvPr/>
          </p:nvGrpSpPr>
          <p:grpSpPr bwMode="auto">
            <a:xfrm>
              <a:off x="4530" y="1287"/>
              <a:ext cx="377" cy="75"/>
              <a:chOff x="2468" y="1332"/>
              <a:chExt cx="310" cy="60"/>
            </a:xfrm>
          </p:grpSpPr>
          <p:sp>
            <p:nvSpPr>
              <p:cNvPr id="15417" name="Freeform 1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5418" name="Freeform 1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5415" name="Line 194"/>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5416" name="Line 195"/>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5402" name="Group 196"/>
          <p:cNvGrpSpPr>
            <a:grpSpLocks/>
          </p:cNvGrpSpPr>
          <p:nvPr/>
        </p:nvGrpSpPr>
        <p:grpSpPr bwMode="auto">
          <a:xfrm>
            <a:off x="7188200" y="2178050"/>
            <a:ext cx="600075" cy="287338"/>
            <a:chOff x="4396" y="1245"/>
            <a:chExt cx="672" cy="248"/>
          </a:xfrm>
        </p:grpSpPr>
        <p:sp>
          <p:nvSpPr>
            <p:cNvPr id="1540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540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540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5406" name="Group 200"/>
            <p:cNvGrpSpPr>
              <a:grpSpLocks/>
            </p:cNvGrpSpPr>
            <p:nvPr/>
          </p:nvGrpSpPr>
          <p:grpSpPr bwMode="auto">
            <a:xfrm>
              <a:off x="4530" y="1287"/>
              <a:ext cx="377" cy="75"/>
              <a:chOff x="2468" y="1332"/>
              <a:chExt cx="310" cy="60"/>
            </a:xfrm>
          </p:grpSpPr>
          <p:sp>
            <p:nvSpPr>
              <p:cNvPr id="15409" name="Freeform 2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5410" name="Freeform 2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5407" name="Line 203"/>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5408" name="Line 204"/>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a:noFill/>
          <a:ln>
            <a:miter lim="800000"/>
            <a:headEnd/>
            <a:tailEnd/>
          </a:ln>
        </p:spPr>
        <p:txBody>
          <a:bodyPr/>
          <a:lstStyle/>
          <a:p>
            <a:r>
              <a:rPr lang="en-US"/>
              <a:t>Network Layer</a:t>
            </a:r>
          </a:p>
        </p:txBody>
      </p:sp>
      <p:sp>
        <p:nvSpPr>
          <p:cNvPr id="16387" name="Slide Number Placeholder 6"/>
          <p:cNvSpPr>
            <a:spLocks noGrp="1"/>
          </p:cNvSpPr>
          <p:nvPr>
            <p:ph type="sldNum" sz="quarter" idx="12"/>
          </p:nvPr>
        </p:nvSpPr>
        <p:spPr>
          <a:noFill/>
          <a:ln>
            <a:miter lim="800000"/>
            <a:headEnd/>
            <a:tailEnd/>
          </a:ln>
        </p:spPr>
        <p:txBody>
          <a:bodyPr/>
          <a:lstStyle/>
          <a:p>
            <a:r>
              <a:rPr lang="en-US"/>
              <a:t>4-</a:t>
            </a:r>
            <a:fld id="{CA3661FC-2681-46F3-B795-092E148FCF4E}" type="slidenum">
              <a:rPr lang="en-US" smtClean="0"/>
              <a:pPr/>
              <a:t>15</a:t>
            </a:fld>
            <a:endParaRPr lang="en-US"/>
          </a:p>
        </p:txBody>
      </p:sp>
      <p:grpSp>
        <p:nvGrpSpPr>
          <p:cNvPr id="16388" name="Group 669"/>
          <p:cNvGrpSpPr>
            <a:grpSpLocks/>
          </p:cNvGrpSpPr>
          <p:nvPr/>
        </p:nvGrpSpPr>
        <p:grpSpPr bwMode="auto">
          <a:xfrm>
            <a:off x="6865938" y="3735388"/>
            <a:ext cx="2006600" cy="2416175"/>
            <a:chOff x="4325" y="2353"/>
            <a:chExt cx="1264" cy="1522"/>
          </a:xfrm>
        </p:grpSpPr>
        <p:sp>
          <p:nvSpPr>
            <p:cNvPr id="16507" name="Freeform 552"/>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w="9525" cap="flat" cmpd="sng">
              <a:noFill/>
              <a:prstDash val="solid"/>
              <a:round/>
              <a:headEnd/>
              <a:tailEnd/>
            </a:ln>
            <a:effectLst/>
          </p:spPr>
          <p:txBody>
            <a:bodyPr wrap="none"/>
            <a:lstStyle/>
            <a:p>
              <a:endParaRPr lang="en-US"/>
            </a:p>
          </p:txBody>
        </p:sp>
        <p:grpSp>
          <p:nvGrpSpPr>
            <p:cNvPr id="16508" name="Group 553"/>
            <p:cNvGrpSpPr>
              <a:grpSpLocks/>
            </p:cNvGrpSpPr>
            <p:nvPr/>
          </p:nvGrpSpPr>
          <p:grpSpPr bwMode="auto">
            <a:xfrm>
              <a:off x="4325" y="3402"/>
              <a:ext cx="454" cy="473"/>
              <a:chOff x="-44" y="1473"/>
              <a:chExt cx="981" cy="1105"/>
            </a:xfrm>
          </p:grpSpPr>
          <p:pic>
            <p:nvPicPr>
              <p:cNvPr id="16517" name="Picture 554" descr="desktop_computer_stylized_medium"/>
              <p:cNvPicPr>
                <a:picLocks noChangeAspect="1" noChangeArrowheads="1"/>
              </p:cNvPicPr>
              <p:nvPr/>
            </p:nvPicPr>
            <p:blipFill>
              <a:blip r:embed="rId2"/>
              <a:srcRect/>
              <a:stretch>
                <a:fillRect/>
              </a:stretch>
            </p:blipFill>
            <p:spPr bwMode="auto">
              <a:xfrm flipH="1">
                <a:off x="-44" y="1473"/>
                <a:ext cx="981" cy="1105"/>
              </a:xfrm>
              <a:prstGeom prst="rect">
                <a:avLst/>
              </a:prstGeom>
              <a:noFill/>
              <a:ln w="9525">
                <a:noFill/>
                <a:miter lim="800000"/>
                <a:headEnd/>
                <a:tailEnd/>
              </a:ln>
            </p:spPr>
          </p:pic>
          <p:sp>
            <p:nvSpPr>
              <p:cNvPr id="16518" name="Freeform 55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sp>
          <p:nvSpPr>
            <p:cNvPr id="16509" name="Rectangle 539"/>
            <p:cNvSpPr>
              <a:spLocks noChangeArrowheads="1"/>
            </p:cNvSpPr>
            <p:nvPr/>
          </p:nvSpPr>
          <p:spPr bwMode="auto">
            <a:xfrm>
              <a:off x="4719" y="2353"/>
              <a:ext cx="820" cy="946"/>
            </a:xfrm>
            <a:prstGeom prst="rect">
              <a:avLst/>
            </a:prstGeom>
            <a:solidFill>
              <a:srgbClr val="000099"/>
            </a:solidFill>
            <a:ln w="9525">
              <a:noFill/>
              <a:miter lim="800000"/>
              <a:headEnd/>
              <a:tailEnd/>
            </a:ln>
            <a:effectLst/>
          </p:spPr>
          <p:txBody>
            <a:bodyPr wrap="none" anchor="ctr"/>
            <a:lstStyle/>
            <a:p>
              <a:endParaRPr lang="en-US"/>
            </a:p>
          </p:txBody>
        </p:sp>
        <p:sp>
          <p:nvSpPr>
            <p:cNvPr id="16510" name="Rectangle 540"/>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511" name="Rectangle 541"/>
            <p:cNvSpPr>
              <a:spLocks noChangeArrowheads="1"/>
            </p:cNvSpPr>
            <p:nvPr/>
          </p:nvSpPr>
          <p:spPr bwMode="auto">
            <a:xfrm>
              <a:off x="4683" y="2784"/>
              <a:ext cx="831" cy="192"/>
            </a:xfrm>
            <a:prstGeom prst="rect">
              <a:avLst/>
            </a:prstGeom>
            <a:solidFill>
              <a:srgbClr val="CC0000"/>
            </a:solidFill>
            <a:ln w="9525">
              <a:noFill/>
              <a:miter lim="800000"/>
              <a:headEnd/>
              <a:tailEnd/>
            </a:ln>
            <a:effectLst/>
          </p:spPr>
          <p:txBody>
            <a:bodyPr wrap="none" anchor="ctr"/>
            <a:lstStyle/>
            <a:p>
              <a:endParaRPr lang="en-US"/>
            </a:p>
          </p:txBody>
        </p:sp>
        <p:sp>
          <p:nvSpPr>
            <p:cNvPr id="16512" name="Text Box 542"/>
            <p:cNvSpPr txBox="1">
              <a:spLocks noChangeArrowheads="1"/>
            </p:cNvSpPr>
            <p:nvPr/>
          </p:nvSpPr>
          <p:spPr bwMode="auto">
            <a:xfrm>
              <a:off x="4602" y="2360"/>
              <a:ext cx="987" cy="1018"/>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p>
          </p:txBody>
        </p:sp>
        <p:sp>
          <p:nvSpPr>
            <p:cNvPr id="16513" name="Line 543"/>
            <p:cNvSpPr>
              <a:spLocks noChangeShapeType="1"/>
            </p:cNvSpPr>
            <p:nvPr/>
          </p:nvSpPr>
          <p:spPr bwMode="auto">
            <a:xfrm>
              <a:off x="4678" y="2782"/>
              <a:ext cx="836" cy="0"/>
            </a:xfrm>
            <a:prstGeom prst="line">
              <a:avLst/>
            </a:prstGeom>
            <a:noFill/>
            <a:ln w="9525">
              <a:solidFill>
                <a:schemeClr val="tx1"/>
              </a:solidFill>
              <a:round/>
              <a:headEnd/>
              <a:tailEnd/>
            </a:ln>
            <a:effectLst/>
          </p:spPr>
          <p:txBody>
            <a:bodyPr wrap="none"/>
            <a:lstStyle/>
            <a:p>
              <a:endParaRPr lang="en-US"/>
            </a:p>
          </p:txBody>
        </p:sp>
        <p:sp>
          <p:nvSpPr>
            <p:cNvPr id="16514" name="Line 544"/>
            <p:cNvSpPr>
              <a:spLocks noChangeShapeType="1"/>
            </p:cNvSpPr>
            <p:nvPr/>
          </p:nvSpPr>
          <p:spPr bwMode="auto">
            <a:xfrm>
              <a:off x="4678" y="2976"/>
              <a:ext cx="836" cy="0"/>
            </a:xfrm>
            <a:prstGeom prst="line">
              <a:avLst/>
            </a:prstGeom>
            <a:noFill/>
            <a:ln w="9525">
              <a:solidFill>
                <a:schemeClr val="tx1"/>
              </a:solidFill>
              <a:round/>
              <a:headEnd/>
              <a:tailEnd/>
            </a:ln>
            <a:effectLst/>
          </p:spPr>
          <p:txBody>
            <a:bodyPr wrap="none"/>
            <a:lstStyle/>
            <a:p>
              <a:endParaRPr lang="en-US"/>
            </a:p>
          </p:txBody>
        </p:sp>
        <p:sp>
          <p:nvSpPr>
            <p:cNvPr id="16515" name="Line 545"/>
            <p:cNvSpPr>
              <a:spLocks noChangeShapeType="1"/>
            </p:cNvSpPr>
            <p:nvPr/>
          </p:nvSpPr>
          <p:spPr bwMode="auto">
            <a:xfrm>
              <a:off x="4676" y="3160"/>
              <a:ext cx="836" cy="0"/>
            </a:xfrm>
            <a:prstGeom prst="line">
              <a:avLst/>
            </a:prstGeom>
            <a:noFill/>
            <a:ln w="9525">
              <a:solidFill>
                <a:schemeClr val="tx1"/>
              </a:solidFill>
              <a:round/>
              <a:headEnd/>
              <a:tailEnd/>
            </a:ln>
            <a:effectLst/>
          </p:spPr>
          <p:txBody>
            <a:bodyPr wrap="none"/>
            <a:lstStyle/>
            <a:p>
              <a:endParaRPr lang="en-US"/>
            </a:p>
          </p:txBody>
        </p:sp>
        <p:sp>
          <p:nvSpPr>
            <p:cNvPr id="16516" name="Line 546"/>
            <p:cNvSpPr>
              <a:spLocks noChangeShapeType="1"/>
            </p:cNvSpPr>
            <p:nvPr/>
          </p:nvSpPr>
          <p:spPr bwMode="auto">
            <a:xfrm>
              <a:off x="4678" y="2588"/>
              <a:ext cx="836" cy="0"/>
            </a:xfrm>
            <a:prstGeom prst="line">
              <a:avLst/>
            </a:prstGeom>
            <a:noFill/>
            <a:ln w="9525">
              <a:solidFill>
                <a:schemeClr val="tx1"/>
              </a:solidFill>
              <a:round/>
              <a:headEnd/>
              <a:tailEnd/>
            </a:ln>
            <a:effectLst/>
          </p:spPr>
          <p:txBody>
            <a:bodyPr wrap="none"/>
            <a:lstStyle/>
            <a:p>
              <a:endParaRPr lang="en-US"/>
            </a:p>
          </p:txBody>
        </p:sp>
      </p:grpSp>
      <p:sp>
        <p:nvSpPr>
          <p:cNvPr id="16389" name="Freeform 7"/>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grpSp>
        <p:nvGrpSpPr>
          <p:cNvPr id="16390" name="Group 667"/>
          <p:cNvGrpSpPr>
            <a:grpSpLocks/>
          </p:cNvGrpSpPr>
          <p:nvPr/>
        </p:nvGrpSpPr>
        <p:grpSpPr bwMode="auto">
          <a:xfrm>
            <a:off x="3486150" y="5016500"/>
            <a:ext cx="2606675" cy="658813"/>
            <a:chOff x="959" y="3814"/>
            <a:chExt cx="1642" cy="415"/>
          </a:xfrm>
        </p:grpSpPr>
        <p:grpSp>
          <p:nvGrpSpPr>
            <p:cNvPr id="16480" name="Group 640"/>
            <p:cNvGrpSpPr>
              <a:grpSpLocks/>
            </p:cNvGrpSpPr>
            <p:nvPr/>
          </p:nvGrpSpPr>
          <p:grpSpPr bwMode="auto">
            <a:xfrm>
              <a:off x="2223" y="3814"/>
              <a:ext cx="378" cy="181"/>
              <a:chOff x="4396" y="1245"/>
              <a:chExt cx="672" cy="248"/>
            </a:xfrm>
          </p:grpSpPr>
          <p:sp>
            <p:nvSpPr>
              <p:cNvPr id="164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5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5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502" name="Group 644"/>
              <p:cNvGrpSpPr>
                <a:grpSpLocks/>
              </p:cNvGrpSpPr>
              <p:nvPr/>
            </p:nvGrpSpPr>
            <p:grpSpPr bwMode="auto">
              <a:xfrm>
                <a:off x="4530" y="1287"/>
                <a:ext cx="377" cy="75"/>
                <a:chOff x="2468" y="1332"/>
                <a:chExt cx="310" cy="60"/>
              </a:xfrm>
            </p:grpSpPr>
            <p:sp>
              <p:nvSpPr>
                <p:cNvPr id="16505" name="Freeform 6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506" name="Freeform 6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503" name="Line 647"/>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504" name="Line 648"/>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6481" name="Group 649"/>
            <p:cNvGrpSpPr>
              <a:grpSpLocks/>
            </p:cNvGrpSpPr>
            <p:nvPr/>
          </p:nvGrpSpPr>
          <p:grpSpPr bwMode="auto">
            <a:xfrm>
              <a:off x="1559" y="4048"/>
              <a:ext cx="378" cy="181"/>
              <a:chOff x="4396" y="1245"/>
              <a:chExt cx="672" cy="248"/>
            </a:xfrm>
          </p:grpSpPr>
          <p:sp>
            <p:nvSpPr>
              <p:cNvPr id="1649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9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9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94" name="Group 653"/>
              <p:cNvGrpSpPr>
                <a:grpSpLocks/>
              </p:cNvGrpSpPr>
              <p:nvPr/>
            </p:nvGrpSpPr>
            <p:grpSpPr bwMode="auto">
              <a:xfrm>
                <a:off x="4530" y="1287"/>
                <a:ext cx="377" cy="75"/>
                <a:chOff x="2468" y="1332"/>
                <a:chExt cx="310" cy="60"/>
              </a:xfrm>
            </p:grpSpPr>
            <p:sp>
              <p:nvSpPr>
                <p:cNvPr id="16497" name="Freeform 6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98" name="Freeform 6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95" name="Line 656"/>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496" name="Line 657"/>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6482" name="Group 658"/>
            <p:cNvGrpSpPr>
              <a:grpSpLocks/>
            </p:cNvGrpSpPr>
            <p:nvPr/>
          </p:nvGrpSpPr>
          <p:grpSpPr bwMode="auto">
            <a:xfrm>
              <a:off x="959" y="3816"/>
              <a:ext cx="378" cy="181"/>
              <a:chOff x="4396" y="1245"/>
              <a:chExt cx="672" cy="248"/>
            </a:xfrm>
          </p:grpSpPr>
          <p:sp>
            <p:nvSpPr>
              <p:cNvPr id="1648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8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8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86" name="Group 662"/>
              <p:cNvGrpSpPr>
                <a:grpSpLocks/>
              </p:cNvGrpSpPr>
              <p:nvPr/>
            </p:nvGrpSpPr>
            <p:grpSpPr bwMode="auto">
              <a:xfrm>
                <a:off x="4530" y="1287"/>
                <a:ext cx="377" cy="75"/>
                <a:chOff x="2468" y="1332"/>
                <a:chExt cx="310" cy="60"/>
              </a:xfrm>
            </p:grpSpPr>
            <p:sp>
              <p:nvSpPr>
                <p:cNvPr id="16489" name="Freeform 6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90" name="Freeform 6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87" name="Line 665"/>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488" name="Line 666"/>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grpSp>
        <p:nvGrpSpPr>
          <p:cNvPr id="16391" name="Group 611"/>
          <p:cNvGrpSpPr>
            <a:grpSpLocks/>
          </p:cNvGrpSpPr>
          <p:nvPr/>
        </p:nvGrpSpPr>
        <p:grpSpPr bwMode="auto">
          <a:xfrm>
            <a:off x="3489325" y="5014913"/>
            <a:ext cx="2603500" cy="661987"/>
            <a:chOff x="960" y="3814"/>
            <a:chExt cx="1640" cy="417"/>
          </a:xfrm>
        </p:grpSpPr>
        <p:grpSp>
          <p:nvGrpSpPr>
            <p:cNvPr id="16453" name="Group 592"/>
            <p:cNvGrpSpPr>
              <a:grpSpLocks/>
            </p:cNvGrpSpPr>
            <p:nvPr/>
          </p:nvGrpSpPr>
          <p:grpSpPr bwMode="auto">
            <a:xfrm>
              <a:off x="960" y="3817"/>
              <a:ext cx="378" cy="181"/>
              <a:chOff x="2758" y="3803"/>
              <a:chExt cx="378" cy="181"/>
            </a:xfrm>
          </p:grpSpPr>
          <p:sp>
            <p:nvSpPr>
              <p:cNvPr id="16472"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73"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74"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75" name="Group 587"/>
              <p:cNvGrpSpPr>
                <a:grpSpLocks/>
              </p:cNvGrpSpPr>
              <p:nvPr/>
            </p:nvGrpSpPr>
            <p:grpSpPr bwMode="auto">
              <a:xfrm>
                <a:off x="2833" y="3834"/>
                <a:ext cx="212" cy="54"/>
                <a:chOff x="2468" y="1332"/>
                <a:chExt cx="310" cy="60"/>
              </a:xfrm>
            </p:grpSpPr>
            <p:sp>
              <p:nvSpPr>
                <p:cNvPr id="16478" name="Freeform 5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79" name="Freeform 5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76" name="Line 590"/>
              <p:cNvSpPr>
                <a:spLocks noChangeShapeType="1"/>
              </p:cNvSpPr>
              <p:nvPr/>
            </p:nvSpPr>
            <p:spPr bwMode="auto">
              <a:xfrm>
                <a:off x="2760" y="3858"/>
                <a:ext cx="0" cy="80"/>
              </a:xfrm>
              <a:prstGeom prst="line">
                <a:avLst/>
              </a:prstGeom>
              <a:noFill/>
              <a:ln w="19050">
                <a:solidFill>
                  <a:srgbClr val="000000"/>
                </a:solidFill>
                <a:round/>
                <a:headEnd/>
                <a:tailEnd/>
              </a:ln>
              <a:effectLst/>
            </p:spPr>
            <p:txBody>
              <a:bodyPr/>
              <a:lstStyle/>
              <a:p>
                <a:endParaRPr lang="en-US"/>
              </a:p>
            </p:txBody>
          </p:sp>
          <p:sp>
            <p:nvSpPr>
              <p:cNvPr id="16477" name="Line 591"/>
              <p:cNvSpPr>
                <a:spLocks noChangeShapeType="1"/>
              </p:cNvSpPr>
              <p:nvPr/>
            </p:nvSpPr>
            <p:spPr bwMode="auto">
              <a:xfrm>
                <a:off x="3133" y="3862"/>
                <a:ext cx="0" cy="78"/>
              </a:xfrm>
              <a:prstGeom prst="line">
                <a:avLst/>
              </a:prstGeom>
              <a:noFill/>
              <a:ln w="19050">
                <a:solidFill>
                  <a:srgbClr val="000000"/>
                </a:solidFill>
                <a:round/>
                <a:headEnd/>
                <a:tailEnd/>
              </a:ln>
              <a:effectLst/>
            </p:spPr>
            <p:txBody>
              <a:bodyPr/>
              <a:lstStyle/>
              <a:p>
                <a:endParaRPr lang="en-US"/>
              </a:p>
            </p:txBody>
          </p:sp>
        </p:grpSp>
        <p:grpSp>
          <p:nvGrpSpPr>
            <p:cNvPr id="16454" name="Group 593"/>
            <p:cNvGrpSpPr>
              <a:grpSpLocks/>
            </p:cNvGrpSpPr>
            <p:nvPr/>
          </p:nvGrpSpPr>
          <p:grpSpPr bwMode="auto">
            <a:xfrm>
              <a:off x="2222" y="3814"/>
              <a:ext cx="378" cy="181"/>
              <a:chOff x="2758" y="3803"/>
              <a:chExt cx="378" cy="181"/>
            </a:xfrm>
          </p:grpSpPr>
          <p:sp>
            <p:nvSpPr>
              <p:cNvPr id="16464"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65"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66"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67" name="Group 597"/>
              <p:cNvGrpSpPr>
                <a:grpSpLocks/>
              </p:cNvGrpSpPr>
              <p:nvPr/>
            </p:nvGrpSpPr>
            <p:grpSpPr bwMode="auto">
              <a:xfrm>
                <a:off x="2833" y="3834"/>
                <a:ext cx="212" cy="54"/>
                <a:chOff x="2468" y="1332"/>
                <a:chExt cx="310" cy="60"/>
              </a:xfrm>
            </p:grpSpPr>
            <p:sp>
              <p:nvSpPr>
                <p:cNvPr id="16470" name="Freeform 5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71" name="Freeform 5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68" name="Line 600"/>
              <p:cNvSpPr>
                <a:spLocks noChangeShapeType="1"/>
              </p:cNvSpPr>
              <p:nvPr/>
            </p:nvSpPr>
            <p:spPr bwMode="auto">
              <a:xfrm>
                <a:off x="2760" y="3858"/>
                <a:ext cx="0" cy="80"/>
              </a:xfrm>
              <a:prstGeom prst="line">
                <a:avLst/>
              </a:prstGeom>
              <a:noFill/>
              <a:ln w="19050">
                <a:solidFill>
                  <a:srgbClr val="000000"/>
                </a:solidFill>
                <a:round/>
                <a:headEnd/>
                <a:tailEnd/>
              </a:ln>
              <a:effectLst/>
            </p:spPr>
            <p:txBody>
              <a:bodyPr/>
              <a:lstStyle/>
              <a:p>
                <a:endParaRPr lang="en-US"/>
              </a:p>
            </p:txBody>
          </p:sp>
          <p:sp>
            <p:nvSpPr>
              <p:cNvPr id="16469" name="Line 601"/>
              <p:cNvSpPr>
                <a:spLocks noChangeShapeType="1"/>
              </p:cNvSpPr>
              <p:nvPr/>
            </p:nvSpPr>
            <p:spPr bwMode="auto">
              <a:xfrm>
                <a:off x="3133" y="3862"/>
                <a:ext cx="0" cy="78"/>
              </a:xfrm>
              <a:prstGeom prst="line">
                <a:avLst/>
              </a:prstGeom>
              <a:noFill/>
              <a:ln w="19050">
                <a:solidFill>
                  <a:srgbClr val="000000"/>
                </a:solidFill>
                <a:round/>
                <a:headEnd/>
                <a:tailEnd/>
              </a:ln>
              <a:effectLst/>
            </p:spPr>
            <p:txBody>
              <a:bodyPr/>
              <a:lstStyle/>
              <a:p>
                <a:endParaRPr lang="en-US"/>
              </a:p>
            </p:txBody>
          </p:sp>
        </p:grpSp>
        <p:grpSp>
          <p:nvGrpSpPr>
            <p:cNvPr id="16455" name="Group 602"/>
            <p:cNvGrpSpPr>
              <a:grpSpLocks/>
            </p:cNvGrpSpPr>
            <p:nvPr/>
          </p:nvGrpSpPr>
          <p:grpSpPr bwMode="auto">
            <a:xfrm>
              <a:off x="1559" y="4050"/>
              <a:ext cx="378" cy="181"/>
              <a:chOff x="2758" y="3803"/>
              <a:chExt cx="378" cy="181"/>
            </a:xfrm>
          </p:grpSpPr>
          <p:sp>
            <p:nvSpPr>
              <p:cNvPr id="16456"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57"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58"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59" name="Group 606"/>
              <p:cNvGrpSpPr>
                <a:grpSpLocks/>
              </p:cNvGrpSpPr>
              <p:nvPr/>
            </p:nvGrpSpPr>
            <p:grpSpPr bwMode="auto">
              <a:xfrm>
                <a:off x="2833" y="3834"/>
                <a:ext cx="212" cy="54"/>
                <a:chOff x="2468" y="1332"/>
                <a:chExt cx="310" cy="60"/>
              </a:xfrm>
            </p:grpSpPr>
            <p:sp>
              <p:nvSpPr>
                <p:cNvPr id="16462" name="Freeform 6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63" name="Freeform 6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60" name="Line 609"/>
              <p:cNvSpPr>
                <a:spLocks noChangeShapeType="1"/>
              </p:cNvSpPr>
              <p:nvPr/>
            </p:nvSpPr>
            <p:spPr bwMode="auto">
              <a:xfrm>
                <a:off x="2760" y="3858"/>
                <a:ext cx="0" cy="80"/>
              </a:xfrm>
              <a:prstGeom prst="line">
                <a:avLst/>
              </a:prstGeom>
              <a:noFill/>
              <a:ln w="19050">
                <a:solidFill>
                  <a:srgbClr val="000000"/>
                </a:solidFill>
                <a:round/>
                <a:headEnd/>
                <a:tailEnd/>
              </a:ln>
              <a:effectLst/>
            </p:spPr>
            <p:txBody>
              <a:bodyPr/>
              <a:lstStyle/>
              <a:p>
                <a:endParaRPr lang="en-US"/>
              </a:p>
            </p:txBody>
          </p:sp>
          <p:sp>
            <p:nvSpPr>
              <p:cNvPr id="16461" name="Line 610"/>
              <p:cNvSpPr>
                <a:spLocks noChangeShapeType="1"/>
              </p:cNvSpPr>
              <p:nvPr/>
            </p:nvSpPr>
            <p:spPr bwMode="auto">
              <a:xfrm>
                <a:off x="3133" y="3862"/>
                <a:ext cx="0" cy="78"/>
              </a:xfrm>
              <a:prstGeom prst="line">
                <a:avLst/>
              </a:prstGeom>
              <a:noFill/>
              <a:ln w="19050">
                <a:solidFill>
                  <a:srgbClr val="000000"/>
                </a:solidFill>
                <a:round/>
                <a:headEnd/>
                <a:tailEnd/>
              </a:ln>
              <a:effectLst/>
            </p:spPr>
            <p:txBody>
              <a:bodyPr/>
              <a:lstStyle/>
              <a:p>
                <a:endParaRPr lang="en-US"/>
              </a:p>
            </p:txBody>
          </p:sp>
        </p:grpSp>
      </p:grpSp>
      <p:pic>
        <p:nvPicPr>
          <p:cNvPr id="16392" name="Picture 532" descr="underline_base"/>
          <p:cNvPicPr>
            <a:picLocks noChangeArrowheads="1"/>
          </p:cNvPicPr>
          <p:nvPr/>
        </p:nvPicPr>
        <p:blipFill>
          <a:blip r:embed="rId3"/>
          <a:srcRect/>
          <a:stretch>
            <a:fillRect/>
          </a:stretch>
        </p:blipFill>
        <p:spPr bwMode="auto">
          <a:xfrm>
            <a:off x="644525" y="949325"/>
            <a:ext cx="7313613" cy="173038"/>
          </a:xfrm>
          <a:prstGeom prst="rect">
            <a:avLst/>
          </a:prstGeom>
          <a:noFill/>
          <a:ln w="9525">
            <a:noFill/>
            <a:miter lim="800000"/>
            <a:headEnd/>
            <a:tailEnd/>
          </a:ln>
        </p:spPr>
      </p:pic>
      <p:sp>
        <p:nvSpPr>
          <p:cNvPr id="16393" name="Rectangle 2"/>
          <p:cNvSpPr>
            <a:spLocks noGrp="1" noChangeArrowheads="1"/>
          </p:cNvSpPr>
          <p:nvPr>
            <p:ph type="title"/>
          </p:nvPr>
        </p:nvSpPr>
        <p:spPr>
          <a:xfrm>
            <a:off x="511175" y="230188"/>
            <a:ext cx="7772400" cy="985837"/>
          </a:xfrm>
        </p:spPr>
        <p:txBody>
          <a:bodyPr/>
          <a:lstStyle/>
          <a:p>
            <a:r>
              <a:rPr lang="en-US" sz="4000"/>
              <a:t>Virtual circuits: signaling protocols</a:t>
            </a:r>
            <a:endParaRPr lang="en-US"/>
          </a:p>
        </p:txBody>
      </p:sp>
      <p:sp>
        <p:nvSpPr>
          <p:cNvPr id="16394" name="Rectangle 3"/>
          <p:cNvSpPr>
            <a:spLocks noGrp="1" noChangeArrowheads="1"/>
          </p:cNvSpPr>
          <p:nvPr>
            <p:ph type="body" sz="half" idx="1"/>
          </p:nvPr>
        </p:nvSpPr>
        <p:spPr>
          <a:xfrm>
            <a:off x="657225" y="1385888"/>
            <a:ext cx="6534150" cy="1390650"/>
          </a:xfrm>
        </p:spPr>
        <p:txBody>
          <a:bodyPr/>
          <a:lstStyle/>
          <a:p>
            <a:r>
              <a:rPr lang="en-US"/>
              <a:t>used to setup, maintain  teardown VC</a:t>
            </a:r>
          </a:p>
          <a:p>
            <a:r>
              <a:rPr lang="en-US"/>
              <a:t>used in ATM, frame-relay, X.25</a:t>
            </a:r>
          </a:p>
          <a:p>
            <a:r>
              <a:rPr lang="en-US"/>
              <a:t>not used in today’s Internet</a:t>
            </a:r>
          </a:p>
        </p:txBody>
      </p:sp>
      <p:sp>
        <p:nvSpPr>
          <p:cNvPr id="16395" name="Line 101"/>
          <p:cNvSpPr>
            <a:spLocks noChangeShapeType="1"/>
          </p:cNvSpPr>
          <p:nvPr/>
        </p:nvSpPr>
        <p:spPr bwMode="auto">
          <a:xfrm rot="5400000" flipV="1">
            <a:off x="2725738" y="4348162"/>
            <a:ext cx="6350" cy="1577975"/>
          </a:xfrm>
          <a:prstGeom prst="line">
            <a:avLst/>
          </a:prstGeom>
          <a:noFill/>
          <a:ln w="12700">
            <a:solidFill>
              <a:schemeClr val="tx1"/>
            </a:solidFill>
            <a:round/>
            <a:headEnd/>
            <a:tailEnd/>
          </a:ln>
          <a:effectLst/>
        </p:spPr>
        <p:txBody>
          <a:bodyPr wrap="none" anchor="ctr"/>
          <a:lstStyle/>
          <a:p>
            <a:endParaRPr lang="en-US"/>
          </a:p>
        </p:txBody>
      </p:sp>
      <p:sp>
        <p:nvSpPr>
          <p:cNvPr id="16396" name="Freeform 107"/>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p:spPr>
        <p:txBody>
          <a:bodyPr wrap="none" anchor="ctr"/>
          <a:lstStyle/>
          <a:p>
            <a:endParaRPr lang="en-US"/>
          </a:p>
        </p:txBody>
      </p:sp>
      <p:sp>
        <p:nvSpPr>
          <p:cNvPr id="16397" name="Freeform 420"/>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p:spPr>
        <p:txBody>
          <a:bodyPr wrap="none" anchor="ctr"/>
          <a:lstStyle/>
          <a:p>
            <a:endParaRPr lang="en-US"/>
          </a:p>
        </p:txBody>
      </p:sp>
      <p:sp>
        <p:nvSpPr>
          <p:cNvPr id="16398" name="Freeform 421"/>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en-US"/>
          </a:p>
        </p:txBody>
      </p:sp>
      <p:sp>
        <p:nvSpPr>
          <p:cNvPr id="16399" name="Freeform 422"/>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p:spPr>
        <p:txBody>
          <a:bodyPr wrap="none" anchor="ctr"/>
          <a:lstStyle/>
          <a:p>
            <a:endParaRPr lang="en-US"/>
          </a:p>
        </p:txBody>
      </p:sp>
      <p:sp>
        <p:nvSpPr>
          <p:cNvPr id="16400" name="Freeform 423"/>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en-US"/>
          </a:p>
        </p:txBody>
      </p:sp>
      <p:sp>
        <p:nvSpPr>
          <p:cNvPr id="16401" name="Freeform 424"/>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en-US"/>
          </a:p>
        </p:txBody>
      </p:sp>
      <p:sp>
        <p:nvSpPr>
          <p:cNvPr id="16402" name="Freeform 425"/>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en-US"/>
          </a:p>
        </p:txBody>
      </p:sp>
      <p:sp>
        <p:nvSpPr>
          <p:cNvPr id="16403" name="Line 439"/>
          <p:cNvSpPr>
            <a:spLocks noChangeShapeType="1"/>
          </p:cNvSpPr>
          <p:nvPr/>
        </p:nvSpPr>
        <p:spPr bwMode="auto">
          <a:xfrm rot="-5400000" flipH="1" flipV="1">
            <a:off x="6745288" y="4548187"/>
            <a:ext cx="0" cy="1362075"/>
          </a:xfrm>
          <a:prstGeom prst="line">
            <a:avLst/>
          </a:prstGeom>
          <a:noFill/>
          <a:ln w="12700">
            <a:solidFill>
              <a:schemeClr val="tx1"/>
            </a:solidFill>
            <a:round/>
            <a:headEnd/>
            <a:tailEnd/>
          </a:ln>
          <a:effectLst/>
        </p:spPr>
        <p:txBody>
          <a:bodyPr wrap="none" anchor="ctr"/>
          <a:lstStyle/>
          <a:p>
            <a:endParaRPr lang="en-US"/>
          </a:p>
        </p:txBody>
      </p:sp>
      <p:sp>
        <p:nvSpPr>
          <p:cNvPr id="111041" name="Text Box 449"/>
          <p:cNvSpPr txBox="1">
            <a:spLocks noChangeArrowheads="1"/>
          </p:cNvSpPr>
          <p:nvPr/>
        </p:nvSpPr>
        <p:spPr bwMode="auto">
          <a:xfrm>
            <a:off x="2062163" y="4470400"/>
            <a:ext cx="1400175" cy="366713"/>
          </a:xfrm>
          <a:prstGeom prst="rect">
            <a:avLst/>
          </a:prstGeom>
          <a:noFill/>
          <a:ln w="9525">
            <a:noFill/>
            <a:miter lim="800000"/>
            <a:headEnd/>
            <a:tailEnd/>
          </a:ln>
          <a:effectLst/>
        </p:spPr>
        <p:txBody>
          <a:bodyPr wrap="none">
            <a:spAutoFit/>
          </a:bodyPr>
          <a:lstStyle/>
          <a:p>
            <a:pPr algn="ctr"/>
            <a:r>
              <a:rPr lang="en-US">
                <a:solidFill>
                  <a:srgbClr val="CC0000"/>
                </a:solidFill>
                <a:latin typeface="Gill Sans MT" pitchFamily="34" charset="0"/>
              </a:rPr>
              <a:t>1. initiate call</a:t>
            </a:r>
            <a:endParaRPr lang="en-US" sz="2400">
              <a:solidFill>
                <a:srgbClr val="CC0000"/>
              </a:solidFill>
              <a:latin typeface="Gill Sans MT" pitchFamily="34" charset="0"/>
            </a:endParaRPr>
          </a:p>
        </p:txBody>
      </p:sp>
      <p:sp>
        <p:nvSpPr>
          <p:cNvPr id="111043" name="Freeform 451"/>
          <p:cNvSpPr>
            <a:spLocks/>
          </p:cNvSpPr>
          <p:nvPr/>
        </p:nvSpPr>
        <p:spPr bwMode="auto">
          <a:xfrm>
            <a:off x="2057400" y="4822825"/>
            <a:ext cx="5305425"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ffectLst/>
        </p:spPr>
        <p:txBody>
          <a:bodyPr wrap="none" anchor="ctr"/>
          <a:lstStyle/>
          <a:p>
            <a:endParaRPr lang="en-US"/>
          </a:p>
        </p:txBody>
      </p:sp>
      <p:sp>
        <p:nvSpPr>
          <p:cNvPr id="111044" name="Text Box 452"/>
          <p:cNvSpPr txBox="1">
            <a:spLocks noChangeArrowheads="1"/>
          </p:cNvSpPr>
          <p:nvPr/>
        </p:nvSpPr>
        <p:spPr bwMode="auto">
          <a:xfrm>
            <a:off x="5734050" y="4537075"/>
            <a:ext cx="1603375" cy="366713"/>
          </a:xfrm>
          <a:prstGeom prst="rect">
            <a:avLst/>
          </a:prstGeom>
          <a:noFill/>
          <a:ln w="9525">
            <a:noFill/>
            <a:miter lim="800000"/>
            <a:headEnd/>
            <a:tailEnd/>
          </a:ln>
          <a:effectLst/>
        </p:spPr>
        <p:txBody>
          <a:bodyPr wrap="none">
            <a:spAutoFit/>
          </a:bodyPr>
          <a:lstStyle/>
          <a:p>
            <a:pPr algn="ctr"/>
            <a:r>
              <a:rPr lang="en-US">
                <a:solidFill>
                  <a:srgbClr val="CC0000"/>
                </a:solidFill>
                <a:latin typeface="Gill Sans MT" pitchFamily="34" charset="0"/>
              </a:rPr>
              <a:t>2. incoming call</a:t>
            </a:r>
            <a:endParaRPr lang="en-US" sz="2400">
              <a:solidFill>
                <a:srgbClr val="CC0000"/>
              </a:solidFill>
              <a:latin typeface="Gill Sans MT" pitchFamily="34" charset="0"/>
            </a:endParaRPr>
          </a:p>
        </p:txBody>
      </p:sp>
      <p:sp>
        <p:nvSpPr>
          <p:cNvPr id="111045" name="Text Box 453"/>
          <p:cNvSpPr txBox="1">
            <a:spLocks noChangeArrowheads="1"/>
          </p:cNvSpPr>
          <p:nvPr/>
        </p:nvSpPr>
        <p:spPr bwMode="auto">
          <a:xfrm>
            <a:off x="5899150" y="4203700"/>
            <a:ext cx="1371600" cy="366713"/>
          </a:xfrm>
          <a:prstGeom prst="rect">
            <a:avLst/>
          </a:prstGeom>
          <a:noFill/>
          <a:ln w="9525">
            <a:noFill/>
            <a:miter lim="800000"/>
            <a:headEnd/>
            <a:tailEnd/>
          </a:ln>
          <a:effectLst/>
        </p:spPr>
        <p:txBody>
          <a:bodyPr wrap="none">
            <a:spAutoFit/>
          </a:bodyPr>
          <a:lstStyle/>
          <a:p>
            <a:pPr algn="ctr"/>
            <a:r>
              <a:rPr lang="en-US">
                <a:solidFill>
                  <a:srgbClr val="CC0000"/>
                </a:solidFill>
                <a:latin typeface="Gill Sans MT" pitchFamily="34" charset="0"/>
              </a:rPr>
              <a:t>3. accept call</a:t>
            </a:r>
            <a:endParaRPr lang="en-US" sz="2400">
              <a:solidFill>
                <a:srgbClr val="CC0000"/>
              </a:solidFill>
              <a:latin typeface="Gill Sans MT" pitchFamily="34" charset="0"/>
            </a:endParaRPr>
          </a:p>
        </p:txBody>
      </p:sp>
      <p:sp>
        <p:nvSpPr>
          <p:cNvPr id="111046" name="Freeform 454"/>
          <p:cNvSpPr>
            <a:spLocks/>
          </p:cNvSpPr>
          <p:nvPr/>
        </p:nvSpPr>
        <p:spPr bwMode="auto">
          <a:xfrm>
            <a:off x="2173288" y="4470400"/>
            <a:ext cx="5057775"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ffectLst/>
        </p:spPr>
        <p:txBody>
          <a:bodyPr wrap="none" anchor="ctr"/>
          <a:lstStyle/>
          <a:p>
            <a:endParaRPr lang="en-US"/>
          </a:p>
        </p:txBody>
      </p:sp>
      <p:sp>
        <p:nvSpPr>
          <p:cNvPr id="111047" name="Text Box 455"/>
          <p:cNvSpPr txBox="1">
            <a:spLocks noChangeArrowheads="1"/>
          </p:cNvSpPr>
          <p:nvPr/>
        </p:nvSpPr>
        <p:spPr bwMode="auto">
          <a:xfrm>
            <a:off x="2012950" y="4184650"/>
            <a:ext cx="1739900" cy="366713"/>
          </a:xfrm>
          <a:prstGeom prst="rect">
            <a:avLst/>
          </a:prstGeom>
          <a:noFill/>
          <a:ln w="9525">
            <a:noFill/>
            <a:miter lim="800000"/>
            <a:headEnd/>
            <a:tailEnd/>
          </a:ln>
          <a:effectLst/>
        </p:spPr>
        <p:txBody>
          <a:bodyPr wrap="none">
            <a:spAutoFit/>
          </a:bodyPr>
          <a:lstStyle/>
          <a:p>
            <a:pPr algn="ctr"/>
            <a:r>
              <a:rPr lang="en-US">
                <a:solidFill>
                  <a:srgbClr val="CC0000"/>
                </a:solidFill>
                <a:latin typeface="Gill Sans MT" pitchFamily="34" charset="0"/>
              </a:rPr>
              <a:t>4. call connected</a:t>
            </a:r>
            <a:endParaRPr lang="en-US" sz="2400">
              <a:solidFill>
                <a:srgbClr val="CC0000"/>
              </a:solidFill>
              <a:latin typeface="Gill Sans MT" pitchFamily="34" charset="0"/>
            </a:endParaRPr>
          </a:p>
        </p:txBody>
      </p:sp>
      <p:sp>
        <p:nvSpPr>
          <p:cNvPr id="111048" name="Text Box 456"/>
          <p:cNvSpPr txBox="1">
            <a:spLocks noChangeArrowheads="1"/>
          </p:cNvSpPr>
          <p:nvPr/>
        </p:nvSpPr>
        <p:spPr bwMode="auto">
          <a:xfrm>
            <a:off x="2084388" y="3879850"/>
            <a:ext cx="1897062" cy="366713"/>
          </a:xfrm>
          <a:prstGeom prst="rect">
            <a:avLst/>
          </a:prstGeom>
          <a:noFill/>
          <a:ln w="9525">
            <a:noFill/>
            <a:miter lim="800000"/>
            <a:headEnd/>
            <a:tailEnd/>
          </a:ln>
          <a:effectLst/>
        </p:spPr>
        <p:txBody>
          <a:bodyPr wrap="none">
            <a:spAutoFit/>
          </a:bodyPr>
          <a:lstStyle/>
          <a:p>
            <a:pPr algn="ctr"/>
            <a:r>
              <a:rPr lang="en-US">
                <a:solidFill>
                  <a:srgbClr val="000099"/>
                </a:solidFill>
                <a:latin typeface="Gill Sans MT" pitchFamily="34" charset="0"/>
              </a:rPr>
              <a:t>5. data flow begins</a:t>
            </a:r>
            <a:endParaRPr lang="en-US" sz="2400">
              <a:solidFill>
                <a:srgbClr val="000099"/>
              </a:solidFill>
              <a:latin typeface="Gill Sans MT" pitchFamily="34" charset="0"/>
            </a:endParaRPr>
          </a:p>
        </p:txBody>
      </p:sp>
      <p:sp>
        <p:nvSpPr>
          <p:cNvPr id="111049" name="Text Box 457"/>
          <p:cNvSpPr txBox="1">
            <a:spLocks noChangeArrowheads="1"/>
          </p:cNvSpPr>
          <p:nvPr/>
        </p:nvSpPr>
        <p:spPr bwMode="auto">
          <a:xfrm>
            <a:off x="5740400" y="3832225"/>
            <a:ext cx="1531938" cy="366713"/>
          </a:xfrm>
          <a:prstGeom prst="rect">
            <a:avLst/>
          </a:prstGeom>
          <a:noFill/>
          <a:ln w="9525">
            <a:noFill/>
            <a:miter lim="800000"/>
            <a:headEnd/>
            <a:tailEnd/>
          </a:ln>
          <a:effectLst/>
        </p:spPr>
        <p:txBody>
          <a:bodyPr wrap="none">
            <a:spAutoFit/>
          </a:bodyPr>
          <a:lstStyle/>
          <a:p>
            <a:pPr algn="ctr"/>
            <a:r>
              <a:rPr lang="en-US">
                <a:solidFill>
                  <a:srgbClr val="000099"/>
                </a:solidFill>
                <a:latin typeface="Gill Sans MT" pitchFamily="34" charset="0"/>
              </a:rPr>
              <a:t>6. receive data</a:t>
            </a:r>
            <a:endParaRPr lang="en-US" sz="2400">
              <a:solidFill>
                <a:srgbClr val="000099"/>
              </a:solidFill>
              <a:latin typeface="Gill Sans MT" pitchFamily="34" charset="0"/>
            </a:endParaRPr>
          </a:p>
        </p:txBody>
      </p:sp>
      <p:sp>
        <p:nvSpPr>
          <p:cNvPr id="111050" name="Freeform 458"/>
          <p:cNvSpPr>
            <a:spLocks/>
          </p:cNvSpPr>
          <p:nvPr/>
        </p:nvSpPr>
        <p:spPr bwMode="auto">
          <a:xfrm>
            <a:off x="2228850" y="4146550"/>
            <a:ext cx="489585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ffectLst/>
        </p:spPr>
        <p:txBody>
          <a:bodyPr wrap="none" anchor="ctr"/>
          <a:lstStyle/>
          <a:p>
            <a:endParaRPr lang="en-US"/>
          </a:p>
        </p:txBody>
      </p:sp>
      <p:grpSp>
        <p:nvGrpSpPr>
          <p:cNvPr id="16413" name="Group 668"/>
          <p:cNvGrpSpPr>
            <a:grpSpLocks/>
          </p:cNvGrpSpPr>
          <p:nvPr/>
        </p:nvGrpSpPr>
        <p:grpSpPr bwMode="auto">
          <a:xfrm>
            <a:off x="0" y="3627438"/>
            <a:ext cx="2039938" cy="2427287"/>
            <a:chOff x="0" y="2285"/>
            <a:chExt cx="1285" cy="1529"/>
          </a:xfrm>
        </p:grpSpPr>
        <p:sp>
          <p:nvSpPr>
            <p:cNvPr id="16441" name="Freeform 551"/>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w="9525" cap="flat" cmpd="sng">
              <a:noFill/>
              <a:prstDash val="solid"/>
              <a:round/>
              <a:headEnd/>
              <a:tailEnd/>
            </a:ln>
            <a:effectLst/>
          </p:spPr>
          <p:txBody>
            <a:bodyPr wrap="none"/>
            <a:lstStyle/>
            <a:p>
              <a:endParaRPr lang="en-US"/>
            </a:p>
          </p:txBody>
        </p:sp>
        <p:sp>
          <p:nvSpPr>
            <p:cNvPr id="16442" name="Rectangle 403"/>
            <p:cNvSpPr>
              <a:spLocks noChangeArrowheads="1"/>
            </p:cNvSpPr>
            <p:nvPr/>
          </p:nvSpPr>
          <p:spPr bwMode="auto">
            <a:xfrm>
              <a:off x="415" y="2285"/>
              <a:ext cx="820" cy="946"/>
            </a:xfrm>
            <a:prstGeom prst="rect">
              <a:avLst/>
            </a:prstGeom>
            <a:solidFill>
              <a:srgbClr val="000099"/>
            </a:solidFill>
            <a:ln w="9525">
              <a:noFill/>
              <a:miter lim="800000"/>
              <a:headEnd/>
              <a:tailEnd/>
            </a:ln>
            <a:effectLst/>
          </p:spPr>
          <p:txBody>
            <a:bodyPr wrap="none" anchor="ctr"/>
            <a:lstStyle/>
            <a:p>
              <a:endParaRPr lang="en-US"/>
            </a:p>
          </p:txBody>
        </p:sp>
        <p:sp>
          <p:nvSpPr>
            <p:cNvPr id="16443" name="Rectangle 40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444" name="Rectangle 405"/>
            <p:cNvSpPr>
              <a:spLocks noChangeArrowheads="1"/>
            </p:cNvSpPr>
            <p:nvPr/>
          </p:nvSpPr>
          <p:spPr bwMode="auto">
            <a:xfrm>
              <a:off x="379" y="2716"/>
              <a:ext cx="831" cy="192"/>
            </a:xfrm>
            <a:prstGeom prst="rect">
              <a:avLst/>
            </a:prstGeom>
            <a:solidFill>
              <a:srgbClr val="CC0000"/>
            </a:solidFill>
            <a:ln w="9525">
              <a:noFill/>
              <a:miter lim="800000"/>
              <a:headEnd/>
              <a:tailEnd/>
            </a:ln>
            <a:effectLst/>
          </p:spPr>
          <p:txBody>
            <a:bodyPr wrap="none" anchor="ctr"/>
            <a:lstStyle/>
            <a:p>
              <a:endParaRPr lang="en-US"/>
            </a:p>
          </p:txBody>
        </p:sp>
        <p:sp>
          <p:nvSpPr>
            <p:cNvPr id="16445" name="Text Box 406"/>
            <p:cNvSpPr txBox="1">
              <a:spLocks noChangeArrowheads="1"/>
            </p:cNvSpPr>
            <p:nvPr/>
          </p:nvSpPr>
          <p:spPr bwMode="auto">
            <a:xfrm>
              <a:off x="298" y="2292"/>
              <a:ext cx="987" cy="1018"/>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p>
          </p:txBody>
        </p:sp>
        <p:sp>
          <p:nvSpPr>
            <p:cNvPr id="16446" name="Line 533"/>
            <p:cNvSpPr>
              <a:spLocks noChangeShapeType="1"/>
            </p:cNvSpPr>
            <p:nvPr/>
          </p:nvSpPr>
          <p:spPr bwMode="auto">
            <a:xfrm>
              <a:off x="374" y="2714"/>
              <a:ext cx="836" cy="0"/>
            </a:xfrm>
            <a:prstGeom prst="line">
              <a:avLst/>
            </a:prstGeom>
            <a:noFill/>
            <a:ln w="9525">
              <a:solidFill>
                <a:schemeClr val="tx1"/>
              </a:solidFill>
              <a:round/>
              <a:headEnd/>
              <a:tailEnd/>
            </a:ln>
            <a:effectLst/>
          </p:spPr>
          <p:txBody>
            <a:bodyPr wrap="none"/>
            <a:lstStyle/>
            <a:p>
              <a:endParaRPr lang="en-US"/>
            </a:p>
          </p:txBody>
        </p:sp>
        <p:sp>
          <p:nvSpPr>
            <p:cNvPr id="16447" name="Line 534"/>
            <p:cNvSpPr>
              <a:spLocks noChangeShapeType="1"/>
            </p:cNvSpPr>
            <p:nvPr/>
          </p:nvSpPr>
          <p:spPr bwMode="auto">
            <a:xfrm>
              <a:off x="374" y="2908"/>
              <a:ext cx="836" cy="0"/>
            </a:xfrm>
            <a:prstGeom prst="line">
              <a:avLst/>
            </a:prstGeom>
            <a:noFill/>
            <a:ln w="9525">
              <a:solidFill>
                <a:schemeClr val="tx1"/>
              </a:solidFill>
              <a:round/>
              <a:headEnd/>
              <a:tailEnd/>
            </a:ln>
            <a:effectLst/>
          </p:spPr>
          <p:txBody>
            <a:bodyPr wrap="none"/>
            <a:lstStyle/>
            <a:p>
              <a:endParaRPr lang="en-US"/>
            </a:p>
          </p:txBody>
        </p:sp>
        <p:sp>
          <p:nvSpPr>
            <p:cNvPr id="16448" name="Line 535"/>
            <p:cNvSpPr>
              <a:spLocks noChangeShapeType="1"/>
            </p:cNvSpPr>
            <p:nvPr/>
          </p:nvSpPr>
          <p:spPr bwMode="auto">
            <a:xfrm>
              <a:off x="372" y="3092"/>
              <a:ext cx="836" cy="0"/>
            </a:xfrm>
            <a:prstGeom prst="line">
              <a:avLst/>
            </a:prstGeom>
            <a:noFill/>
            <a:ln w="9525">
              <a:solidFill>
                <a:schemeClr val="tx1"/>
              </a:solidFill>
              <a:round/>
              <a:headEnd/>
              <a:tailEnd/>
            </a:ln>
            <a:effectLst/>
          </p:spPr>
          <p:txBody>
            <a:bodyPr wrap="none"/>
            <a:lstStyle/>
            <a:p>
              <a:endParaRPr lang="en-US"/>
            </a:p>
          </p:txBody>
        </p:sp>
        <p:sp>
          <p:nvSpPr>
            <p:cNvPr id="16449" name="Line 536"/>
            <p:cNvSpPr>
              <a:spLocks noChangeShapeType="1"/>
            </p:cNvSpPr>
            <p:nvPr/>
          </p:nvSpPr>
          <p:spPr bwMode="auto">
            <a:xfrm>
              <a:off x="374" y="2520"/>
              <a:ext cx="836" cy="0"/>
            </a:xfrm>
            <a:prstGeom prst="line">
              <a:avLst/>
            </a:prstGeom>
            <a:noFill/>
            <a:ln w="9525">
              <a:solidFill>
                <a:schemeClr val="tx1"/>
              </a:solidFill>
              <a:round/>
              <a:headEnd/>
              <a:tailEnd/>
            </a:ln>
            <a:effectLst/>
          </p:spPr>
          <p:txBody>
            <a:bodyPr wrap="none"/>
            <a:lstStyle/>
            <a:p>
              <a:endParaRPr lang="en-US"/>
            </a:p>
          </p:txBody>
        </p:sp>
        <p:grpSp>
          <p:nvGrpSpPr>
            <p:cNvPr id="16450" name="Group 548"/>
            <p:cNvGrpSpPr>
              <a:grpSpLocks/>
            </p:cNvGrpSpPr>
            <p:nvPr/>
          </p:nvGrpSpPr>
          <p:grpSpPr bwMode="auto">
            <a:xfrm>
              <a:off x="0" y="3341"/>
              <a:ext cx="454" cy="473"/>
              <a:chOff x="-44" y="1473"/>
              <a:chExt cx="981" cy="1105"/>
            </a:xfrm>
          </p:grpSpPr>
          <p:pic>
            <p:nvPicPr>
              <p:cNvPr id="16451" name="Picture 549" descr="desktop_computer_stylized_medium"/>
              <p:cNvPicPr>
                <a:picLocks noChangeAspect="1" noChangeArrowheads="1"/>
              </p:cNvPicPr>
              <p:nvPr/>
            </p:nvPicPr>
            <p:blipFill>
              <a:blip r:embed="rId2"/>
              <a:srcRect/>
              <a:stretch>
                <a:fillRect/>
              </a:stretch>
            </p:blipFill>
            <p:spPr bwMode="auto">
              <a:xfrm flipH="1">
                <a:off x="-44" y="1473"/>
                <a:ext cx="981" cy="1105"/>
              </a:xfrm>
              <a:prstGeom prst="rect">
                <a:avLst/>
              </a:prstGeom>
              <a:noFill/>
              <a:ln w="9525">
                <a:noFill/>
                <a:miter lim="800000"/>
                <a:headEnd/>
                <a:tailEnd/>
              </a:ln>
            </p:spPr>
          </p:pic>
          <p:sp>
            <p:nvSpPr>
              <p:cNvPr id="16452" name="Freeform 5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grpSp>
        <p:nvGrpSpPr>
          <p:cNvPr id="16414" name="Group 556"/>
          <p:cNvGrpSpPr>
            <a:grpSpLocks/>
          </p:cNvGrpSpPr>
          <p:nvPr/>
        </p:nvGrpSpPr>
        <p:grpSpPr bwMode="auto">
          <a:xfrm>
            <a:off x="4479925" y="4721225"/>
            <a:ext cx="600075" cy="287338"/>
            <a:chOff x="4396" y="1245"/>
            <a:chExt cx="672" cy="248"/>
          </a:xfrm>
        </p:grpSpPr>
        <p:sp>
          <p:nvSpPr>
            <p:cNvPr id="1643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3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3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36" name="Group 560"/>
            <p:cNvGrpSpPr>
              <a:grpSpLocks/>
            </p:cNvGrpSpPr>
            <p:nvPr/>
          </p:nvGrpSpPr>
          <p:grpSpPr bwMode="auto">
            <a:xfrm>
              <a:off x="4530" y="1287"/>
              <a:ext cx="377" cy="75"/>
              <a:chOff x="2468" y="1332"/>
              <a:chExt cx="310" cy="60"/>
            </a:xfrm>
          </p:grpSpPr>
          <p:sp>
            <p:nvSpPr>
              <p:cNvPr id="16439" name="Freeform 5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40" name="Freeform 5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37" name="Line 563"/>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438" name="Line 564"/>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6415" name="Group 565"/>
          <p:cNvGrpSpPr>
            <a:grpSpLocks/>
          </p:cNvGrpSpPr>
          <p:nvPr/>
        </p:nvGrpSpPr>
        <p:grpSpPr bwMode="auto">
          <a:xfrm>
            <a:off x="5033963" y="5721350"/>
            <a:ext cx="600075" cy="287338"/>
            <a:chOff x="4396" y="1245"/>
            <a:chExt cx="672" cy="248"/>
          </a:xfrm>
        </p:grpSpPr>
        <p:sp>
          <p:nvSpPr>
            <p:cNvPr id="1642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2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2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28" name="Group 569"/>
            <p:cNvGrpSpPr>
              <a:grpSpLocks/>
            </p:cNvGrpSpPr>
            <p:nvPr/>
          </p:nvGrpSpPr>
          <p:grpSpPr bwMode="auto">
            <a:xfrm>
              <a:off x="4530" y="1287"/>
              <a:ext cx="377" cy="75"/>
              <a:chOff x="2468" y="1332"/>
              <a:chExt cx="310" cy="60"/>
            </a:xfrm>
          </p:grpSpPr>
          <p:sp>
            <p:nvSpPr>
              <p:cNvPr id="16431" name="Freeform 5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32" name="Freeform 5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29" name="Line 572"/>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430" name="Line 573"/>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6416" name="Group 574"/>
          <p:cNvGrpSpPr>
            <a:grpSpLocks/>
          </p:cNvGrpSpPr>
          <p:nvPr/>
        </p:nvGrpSpPr>
        <p:grpSpPr bwMode="auto">
          <a:xfrm>
            <a:off x="3814763" y="5673725"/>
            <a:ext cx="600075" cy="287338"/>
            <a:chOff x="4396" y="1245"/>
            <a:chExt cx="672" cy="248"/>
          </a:xfrm>
        </p:grpSpPr>
        <p:sp>
          <p:nvSpPr>
            <p:cNvPr id="1641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641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641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6420" name="Group 578"/>
            <p:cNvGrpSpPr>
              <a:grpSpLocks/>
            </p:cNvGrpSpPr>
            <p:nvPr/>
          </p:nvGrpSpPr>
          <p:grpSpPr bwMode="auto">
            <a:xfrm>
              <a:off x="4530" y="1287"/>
              <a:ext cx="377" cy="75"/>
              <a:chOff x="2468" y="1332"/>
              <a:chExt cx="310" cy="60"/>
            </a:xfrm>
          </p:grpSpPr>
          <p:sp>
            <p:nvSpPr>
              <p:cNvPr id="16423" name="Freeform 5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6424" name="Freeform 5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6421" name="Line 581"/>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6422" name="Line 582"/>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041"/>
                                        </p:tgtEl>
                                        <p:attrNameLst>
                                          <p:attrName>style.visibility</p:attrName>
                                        </p:attrNameLst>
                                      </p:cBhvr>
                                      <p:to>
                                        <p:strVal val="visible"/>
                                      </p:to>
                                    </p:set>
                                    <p:animEffect transition="in" filter="dissolve">
                                      <p:cBhvr>
                                        <p:cTn id="7" dur="500"/>
                                        <p:tgtEl>
                                          <p:spTgt spid="11104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1043"/>
                                        </p:tgtEl>
                                        <p:attrNameLst>
                                          <p:attrName>style.visibility</p:attrName>
                                        </p:attrNameLst>
                                      </p:cBhvr>
                                      <p:to>
                                        <p:strVal val="visible"/>
                                      </p:to>
                                    </p:set>
                                    <p:animEffect transition="in" filter="wipe(left)">
                                      <p:cBhvr>
                                        <p:cTn id="11" dur="1000"/>
                                        <p:tgtEl>
                                          <p:spTgt spid="111043"/>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111044"/>
                                        </p:tgtEl>
                                        <p:attrNameLst>
                                          <p:attrName>style.visibility</p:attrName>
                                        </p:attrNameLst>
                                      </p:cBhvr>
                                      <p:to>
                                        <p:strVal val="visible"/>
                                      </p:to>
                                    </p:set>
                                    <p:animEffect transition="in" filter="dissolve">
                                      <p:cBhvr>
                                        <p:cTn id="15" dur="500"/>
                                        <p:tgtEl>
                                          <p:spTgt spid="111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1045"/>
                                        </p:tgtEl>
                                        <p:attrNameLst>
                                          <p:attrName>style.visibility</p:attrName>
                                        </p:attrNameLst>
                                      </p:cBhvr>
                                      <p:to>
                                        <p:strVal val="visible"/>
                                      </p:to>
                                    </p:set>
                                    <p:animEffect transition="in" filter="dissolve">
                                      <p:cBhvr>
                                        <p:cTn id="20" dur="500"/>
                                        <p:tgtEl>
                                          <p:spTgt spid="111045"/>
                                        </p:tgtEl>
                                      </p:cBhvr>
                                    </p:animEffect>
                                  </p:childTnLst>
                                </p:cTn>
                              </p:par>
                            </p:childTnLst>
                          </p:cTn>
                        </p:par>
                        <p:par>
                          <p:cTn id="21" fill="hold" nodeType="afterGroup">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111046"/>
                                        </p:tgtEl>
                                        <p:attrNameLst>
                                          <p:attrName>style.visibility</p:attrName>
                                        </p:attrNameLst>
                                      </p:cBhvr>
                                      <p:to>
                                        <p:strVal val="visible"/>
                                      </p:to>
                                    </p:set>
                                    <p:animEffect transition="in" filter="wipe(right)">
                                      <p:cBhvr>
                                        <p:cTn id="24" dur="1000"/>
                                        <p:tgtEl>
                                          <p:spTgt spid="111046"/>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1047"/>
                                        </p:tgtEl>
                                        <p:attrNameLst>
                                          <p:attrName>style.visibility</p:attrName>
                                        </p:attrNameLst>
                                      </p:cBhvr>
                                      <p:to>
                                        <p:strVal val="visible"/>
                                      </p:to>
                                    </p:set>
                                    <p:animEffect transition="in" filter="dissolve">
                                      <p:cBhvr>
                                        <p:cTn id="28" dur="500"/>
                                        <p:tgtEl>
                                          <p:spTgt spid="1110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1048"/>
                                        </p:tgtEl>
                                        <p:attrNameLst>
                                          <p:attrName>style.visibility</p:attrName>
                                        </p:attrNameLst>
                                      </p:cBhvr>
                                      <p:to>
                                        <p:strVal val="visible"/>
                                      </p:to>
                                    </p:set>
                                    <p:animEffect transition="in" filter="dissolve">
                                      <p:cBhvr>
                                        <p:cTn id="33" dur="500"/>
                                        <p:tgtEl>
                                          <p:spTgt spid="111048"/>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1050"/>
                                        </p:tgtEl>
                                        <p:attrNameLst>
                                          <p:attrName>style.visibility</p:attrName>
                                        </p:attrNameLst>
                                      </p:cBhvr>
                                      <p:to>
                                        <p:strVal val="visible"/>
                                      </p:to>
                                    </p:set>
                                    <p:animEffect transition="in" filter="wipe(left)">
                                      <p:cBhvr>
                                        <p:cTn id="37" dur="1000"/>
                                        <p:tgtEl>
                                          <p:spTgt spid="111050"/>
                                        </p:tgtEl>
                                      </p:cBhvr>
                                    </p:animEffect>
                                  </p:childTnLst>
                                </p:cTn>
                              </p:par>
                            </p:childTnLst>
                          </p:cTn>
                        </p:par>
                        <p:par>
                          <p:cTn id="38" fill="hold" nodeType="afterGroup">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11049"/>
                                        </p:tgtEl>
                                        <p:attrNameLst>
                                          <p:attrName>style.visibility</p:attrName>
                                        </p:attrNameLst>
                                      </p:cBhvr>
                                      <p:to>
                                        <p:strVal val="visible"/>
                                      </p:to>
                                    </p:set>
                                    <p:animEffect transition="in" filter="dissolve">
                                      <p:cBhvr>
                                        <p:cTn id="41" dur="500"/>
                                        <p:tgtEl>
                                          <p:spTgt spid="11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41" grpId="0" autoUpdateAnimBg="0"/>
      <p:bldP spid="111043" grpId="0" animBg="1"/>
      <p:bldP spid="111044" grpId="0" autoUpdateAnimBg="0"/>
      <p:bldP spid="111045" grpId="0" autoUpdateAnimBg="0"/>
      <p:bldP spid="111046" grpId="0" animBg="1"/>
      <p:bldP spid="111047" grpId="0" autoUpdateAnimBg="0"/>
      <p:bldP spid="111048" grpId="0" autoUpdateAnimBg="0"/>
      <p:bldP spid="111049" grpId="0" autoUpdateAnimBg="0"/>
      <p:bldP spid="1110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a:ln>
            <a:miter lim="800000"/>
            <a:headEnd/>
            <a:tailEnd/>
          </a:ln>
        </p:spPr>
        <p:txBody>
          <a:bodyPr/>
          <a:lstStyle/>
          <a:p>
            <a:r>
              <a:rPr lang="en-US"/>
              <a:t>Network Layer</a:t>
            </a:r>
          </a:p>
        </p:txBody>
      </p:sp>
      <p:sp>
        <p:nvSpPr>
          <p:cNvPr id="17411" name="Slide Number Placeholder 6"/>
          <p:cNvSpPr>
            <a:spLocks noGrp="1"/>
          </p:cNvSpPr>
          <p:nvPr>
            <p:ph type="sldNum" sz="quarter" idx="12"/>
          </p:nvPr>
        </p:nvSpPr>
        <p:spPr>
          <a:noFill/>
          <a:ln>
            <a:miter lim="800000"/>
            <a:headEnd/>
            <a:tailEnd/>
          </a:ln>
        </p:spPr>
        <p:txBody>
          <a:bodyPr/>
          <a:lstStyle/>
          <a:p>
            <a:r>
              <a:rPr lang="en-US"/>
              <a:t>4-</a:t>
            </a:r>
            <a:fld id="{359AB313-91DC-4439-B86B-4064EBB13538}" type="slidenum">
              <a:rPr lang="en-US" smtClean="0"/>
              <a:pPr/>
              <a:t>16</a:t>
            </a:fld>
            <a:endParaRPr lang="en-US"/>
          </a:p>
        </p:txBody>
      </p:sp>
      <p:pic>
        <p:nvPicPr>
          <p:cNvPr id="17412" name="Picture 226" descr="underline_base"/>
          <p:cNvPicPr>
            <a:picLocks noChangeArrowheads="1"/>
          </p:cNvPicPr>
          <p:nvPr/>
        </p:nvPicPr>
        <p:blipFill>
          <a:blip r:embed="rId2"/>
          <a:srcRect/>
          <a:stretch>
            <a:fillRect/>
          </a:stretch>
        </p:blipFill>
        <p:spPr bwMode="auto">
          <a:xfrm>
            <a:off x="554038" y="792163"/>
            <a:ext cx="4570412" cy="173037"/>
          </a:xfrm>
          <a:prstGeom prst="rect">
            <a:avLst/>
          </a:prstGeom>
          <a:noFill/>
          <a:ln w="9525">
            <a:noFill/>
            <a:miter lim="800000"/>
            <a:headEnd/>
            <a:tailEnd/>
          </a:ln>
        </p:spPr>
      </p:pic>
      <p:sp>
        <p:nvSpPr>
          <p:cNvPr id="17413" name="Rectangle 2"/>
          <p:cNvSpPr>
            <a:spLocks noGrp="1" noChangeArrowheads="1"/>
          </p:cNvSpPr>
          <p:nvPr>
            <p:ph type="title"/>
          </p:nvPr>
        </p:nvSpPr>
        <p:spPr>
          <a:xfrm>
            <a:off x="519113" y="133350"/>
            <a:ext cx="7772400" cy="898525"/>
          </a:xfrm>
        </p:spPr>
        <p:txBody>
          <a:bodyPr/>
          <a:lstStyle/>
          <a:p>
            <a:r>
              <a:rPr lang="en-US" sz="4000"/>
              <a:t>Datagram networks</a:t>
            </a:r>
            <a:endParaRPr lang="en-US"/>
          </a:p>
        </p:txBody>
      </p:sp>
      <p:sp>
        <p:nvSpPr>
          <p:cNvPr id="17414" name="Rectangle 3"/>
          <p:cNvSpPr>
            <a:spLocks noGrp="1" noChangeArrowheads="1"/>
          </p:cNvSpPr>
          <p:nvPr>
            <p:ph type="body" sz="half" idx="1"/>
          </p:nvPr>
        </p:nvSpPr>
        <p:spPr>
          <a:xfrm>
            <a:off x="712788" y="1104900"/>
            <a:ext cx="8070850" cy="2276475"/>
          </a:xfrm>
        </p:spPr>
        <p:txBody>
          <a:bodyPr/>
          <a:lstStyle/>
          <a:p>
            <a:r>
              <a:rPr lang="en-US"/>
              <a:t>no call setup at network layer</a:t>
            </a:r>
          </a:p>
          <a:p>
            <a:r>
              <a:rPr lang="en-US"/>
              <a:t>routers: no state about end-to-end connections</a:t>
            </a:r>
          </a:p>
          <a:p>
            <a:pPr lvl="1"/>
            <a:r>
              <a:rPr lang="en-US"/>
              <a:t>no network-level concept of “connection”</a:t>
            </a:r>
          </a:p>
          <a:p>
            <a:r>
              <a:rPr lang="en-US"/>
              <a:t>packets forwarded using destination host address</a:t>
            </a:r>
          </a:p>
        </p:txBody>
      </p:sp>
      <p:sp>
        <p:nvSpPr>
          <p:cNvPr id="111736" name="Text Box 120"/>
          <p:cNvSpPr txBox="1">
            <a:spLocks noChangeArrowheads="1"/>
          </p:cNvSpPr>
          <p:nvPr/>
        </p:nvSpPr>
        <p:spPr bwMode="auto">
          <a:xfrm>
            <a:off x="1900238" y="4295775"/>
            <a:ext cx="2076450" cy="366713"/>
          </a:xfrm>
          <a:prstGeom prst="rect">
            <a:avLst/>
          </a:prstGeom>
          <a:noFill/>
          <a:ln w="9525">
            <a:noFill/>
            <a:miter lim="800000"/>
            <a:headEnd/>
            <a:tailEnd/>
          </a:ln>
          <a:effectLst/>
        </p:spPr>
        <p:txBody>
          <a:bodyPr wrap="none">
            <a:spAutoFit/>
          </a:bodyPr>
          <a:lstStyle/>
          <a:p>
            <a:pPr algn="ctr"/>
            <a:r>
              <a:rPr lang="en-US">
                <a:solidFill>
                  <a:srgbClr val="CC0000"/>
                </a:solidFill>
              </a:rPr>
              <a:t>1. send datagrams</a:t>
            </a:r>
            <a:endParaRPr lang="en-US" sz="2400">
              <a:solidFill>
                <a:srgbClr val="CC0000"/>
              </a:solidFill>
            </a:endParaRPr>
          </a:p>
        </p:txBody>
      </p:sp>
      <p:grpSp>
        <p:nvGrpSpPr>
          <p:cNvPr id="17416" name="Group 458"/>
          <p:cNvGrpSpPr>
            <a:grpSpLocks/>
          </p:cNvGrpSpPr>
          <p:nvPr/>
        </p:nvGrpSpPr>
        <p:grpSpPr bwMode="auto">
          <a:xfrm>
            <a:off x="6865938" y="3735388"/>
            <a:ext cx="2006600" cy="2416175"/>
            <a:chOff x="4325" y="2353"/>
            <a:chExt cx="1264" cy="1522"/>
          </a:xfrm>
        </p:grpSpPr>
        <p:sp>
          <p:nvSpPr>
            <p:cNvPr id="17521" name="Freeform 459"/>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w="9525" cap="flat" cmpd="sng">
              <a:noFill/>
              <a:prstDash val="solid"/>
              <a:round/>
              <a:headEnd/>
              <a:tailEnd/>
            </a:ln>
            <a:effectLst/>
          </p:spPr>
          <p:txBody>
            <a:bodyPr wrap="none"/>
            <a:lstStyle/>
            <a:p>
              <a:endParaRPr lang="en-US"/>
            </a:p>
          </p:txBody>
        </p:sp>
        <p:grpSp>
          <p:nvGrpSpPr>
            <p:cNvPr id="17522" name="Group 460"/>
            <p:cNvGrpSpPr>
              <a:grpSpLocks/>
            </p:cNvGrpSpPr>
            <p:nvPr/>
          </p:nvGrpSpPr>
          <p:grpSpPr bwMode="auto">
            <a:xfrm>
              <a:off x="4325" y="3402"/>
              <a:ext cx="454" cy="473"/>
              <a:chOff x="-44" y="1473"/>
              <a:chExt cx="981" cy="1105"/>
            </a:xfrm>
          </p:grpSpPr>
          <p:pic>
            <p:nvPicPr>
              <p:cNvPr id="17531" name="Picture 461"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17532" name="Freeform 46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sp>
          <p:nvSpPr>
            <p:cNvPr id="17523" name="Rectangle 463"/>
            <p:cNvSpPr>
              <a:spLocks noChangeArrowheads="1"/>
            </p:cNvSpPr>
            <p:nvPr/>
          </p:nvSpPr>
          <p:spPr bwMode="auto">
            <a:xfrm>
              <a:off x="4719" y="2353"/>
              <a:ext cx="820" cy="946"/>
            </a:xfrm>
            <a:prstGeom prst="rect">
              <a:avLst/>
            </a:prstGeom>
            <a:solidFill>
              <a:srgbClr val="000099"/>
            </a:solidFill>
            <a:ln w="9525">
              <a:noFill/>
              <a:miter lim="800000"/>
              <a:headEnd/>
              <a:tailEnd/>
            </a:ln>
            <a:effectLst/>
          </p:spPr>
          <p:txBody>
            <a:bodyPr wrap="none" anchor="ctr"/>
            <a:lstStyle/>
            <a:p>
              <a:endParaRPr lang="en-US"/>
            </a:p>
          </p:txBody>
        </p:sp>
        <p:sp>
          <p:nvSpPr>
            <p:cNvPr id="17524" name="Rectangle 464"/>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7525" name="Rectangle 465"/>
            <p:cNvSpPr>
              <a:spLocks noChangeArrowheads="1"/>
            </p:cNvSpPr>
            <p:nvPr/>
          </p:nvSpPr>
          <p:spPr bwMode="auto">
            <a:xfrm>
              <a:off x="4683" y="2784"/>
              <a:ext cx="831" cy="192"/>
            </a:xfrm>
            <a:prstGeom prst="rect">
              <a:avLst/>
            </a:prstGeom>
            <a:solidFill>
              <a:srgbClr val="CC0000"/>
            </a:solidFill>
            <a:ln w="9525">
              <a:noFill/>
              <a:miter lim="800000"/>
              <a:headEnd/>
              <a:tailEnd/>
            </a:ln>
            <a:effectLst/>
          </p:spPr>
          <p:txBody>
            <a:bodyPr wrap="none" anchor="ctr"/>
            <a:lstStyle/>
            <a:p>
              <a:endParaRPr lang="en-US"/>
            </a:p>
          </p:txBody>
        </p:sp>
        <p:sp>
          <p:nvSpPr>
            <p:cNvPr id="17526" name="Text Box 466"/>
            <p:cNvSpPr txBox="1">
              <a:spLocks noChangeArrowheads="1"/>
            </p:cNvSpPr>
            <p:nvPr/>
          </p:nvSpPr>
          <p:spPr bwMode="auto">
            <a:xfrm>
              <a:off x="4602" y="2360"/>
              <a:ext cx="987" cy="1018"/>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p>
          </p:txBody>
        </p:sp>
        <p:sp>
          <p:nvSpPr>
            <p:cNvPr id="17527" name="Line 467"/>
            <p:cNvSpPr>
              <a:spLocks noChangeShapeType="1"/>
            </p:cNvSpPr>
            <p:nvPr/>
          </p:nvSpPr>
          <p:spPr bwMode="auto">
            <a:xfrm>
              <a:off x="4678" y="2782"/>
              <a:ext cx="836" cy="0"/>
            </a:xfrm>
            <a:prstGeom prst="line">
              <a:avLst/>
            </a:prstGeom>
            <a:noFill/>
            <a:ln w="9525">
              <a:solidFill>
                <a:schemeClr val="tx1"/>
              </a:solidFill>
              <a:round/>
              <a:headEnd/>
              <a:tailEnd/>
            </a:ln>
            <a:effectLst/>
          </p:spPr>
          <p:txBody>
            <a:bodyPr wrap="none"/>
            <a:lstStyle/>
            <a:p>
              <a:endParaRPr lang="en-US"/>
            </a:p>
          </p:txBody>
        </p:sp>
        <p:sp>
          <p:nvSpPr>
            <p:cNvPr id="17528" name="Line 468"/>
            <p:cNvSpPr>
              <a:spLocks noChangeShapeType="1"/>
            </p:cNvSpPr>
            <p:nvPr/>
          </p:nvSpPr>
          <p:spPr bwMode="auto">
            <a:xfrm>
              <a:off x="4678" y="2976"/>
              <a:ext cx="836" cy="0"/>
            </a:xfrm>
            <a:prstGeom prst="line">
              <a:avLst/>
            </a:prstGeom>
            <a:noFill/>
            <a:ln w="9525">
              <a:solidFill>
                <a:schemeClr val="tx1"/>
              </a:solidFill>
              <a:round/>
              <a:headEnd/>
              <a:tailEnd/>
            </a:ln>
            <a:effectLst/>
          </p:spPr>
          <p:txBody>
            <a:bodyPr wrap="none"/>
            <a:lstStyle/>
            <a:p>
              <a:endParaRPr lang="en-US"/>
            </a:p>
          </p:txBody>
        </p:sp>
        <p:sp>
          <p:nvSpPr>
            <p:cNvPr id="17529" name="Line 469"/>
            <p:cNvSpPr>
              <a:spLocks noChangeShapeType="1"/>
            </p:cNvSpPr>
            <p:nvPr/>
          </p:nvSpPr>
          <p:spPr bwMode="auto">
            <a:xfrm>
              <a:off x="4676" y="3160"/>
              <a:ext cx="836" cy="0"/>
            </a:xfrm>
            <a:prstGeom prst="line">
              <a:avLst/>
            </a:prstGeom>
            <a:noFill/>
            <a:ln w="9525">
              <a:solidFill>
                <a:schemeClr val="tx1"/>
              </a:solidFill>
              <a:round/>
              <a:headEnd/>
              <a:tailEnd/>
            </a:ln>
            <a:effectLst/>
          </p:spPr>
          <p:txBody>
            <a:bodyPr wrap="none"/>
            <a:lstStyle/>
            <a:p>
              <a:endParaRPr lang="en-US"/>
            </a:p>
          </p:txBody>
        </p:sp>
        <p:sp>
          <p:nvSpPr>
            <p:cNvPr id="17530" name="Line 470"/>
            <p:cNvSpPr>
              <a:spLocks noChangeShapeType="1"/>
            </p:cNvSpPr>
            <p:nvPr/>
          </p:nvSpPr>
          <p:spPr bwMode="auto">
            <a:xfrm>
              <a:off x="4678" y="2588"/>
              <a:ext cx="836" cy="0"/>
            </a:xfrm>
            <a:prstGeom prst="line">
              <a:avLst/>
            </a:prstGeom>
            <a:noFill/>
            <a:ln w="9525">
              <a:solidFill>
                <a:schemeClr val="tx1"/>
              </a:solidFill>
              <a:round/>
              <a:headEnd/>
              <a:tailEnd/>
            </a:ln>
            <a:effectLst/>
          </p:spPr>
          <p:txBody>
            <a:bodyPr wrap="none"/>
            <a:lstStyle/>
            <a:p>
              <a:endParaRPr lang="en-US"/>
            </a:p>
          </p:txBody>
        </p:sp>
      </p:grpSp>
      <p:grpSp>
        <p:nvGrpSpPr>
          <p:cNvPr id="17417" name="Group 471"/>
          <p:cNvGrpSpPr>
            <a:grpSpLocks/>
          </p:cNvGrpSpPr>
          <p:nvPr/>
        </p:nvGrpSpPr>
        <p:grpSpPr bwMode="auto">
          <a:xfrm>
            <a:off x="0" y="3627438"/>
            <a:ext cx="2039938" cy="2427287"/>
            <a:chOff x="0" y="2285"/>
            <a:chExt cx="1285" cy="1529"/>
          </a:xfrm>
        </p:grpSpPr>
        <p:sp>
          <p:nvSpPr>
            <p:cNvPr id="17509" name="Freeform 472"/>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w="9525" cap="flat" cmpd="sng">
              <a:noFill/>
              <a:prstDash val="solid"/>
              <a:round/>
              <a:headEnd/>
              <a:tailEnd/>
            </a:ln>
            <a:effectLst/>
          </p:spPr>
          <p:txBody>
            <a:bodyPr wrap="none"/>
            <a:lstStyle/>
            <a:p>
              <a:endParaRPr lang="en-US"/>
            </a:p>
          </p:txBody>
        </p:sp>
        <p:sp>
          <p:nvSpPr>
            <p:cNvPr id="17510" name="Rectangle 473"/>
            <p:cNvSpPr>
              <a:spLocks noChangeArrowheads="1"/>
            </p:cNvSpPr>
            <p:nvPr/>
          </p:nvSpPr>
          <p:spPr bwMode="auto">
            <a:xfrm>
              <a:off x="415" y="2285"/>
              <a:ext cx="820" cy="946"/>
            </a:xfrm>
            <a:prstGeom prst="rect">
              <a:avLst/>
            </a:prstGeom>
            <a:solidFill>
              <a:srgbClr val="000099"/>
            </a:solidFill>
            <a:ln w="9525">
              <a:noFill/>
              <a:miter lim="800000"/>
              <a:headEnd/>
              <a:tailEnd/>
            </a:ln>
            <a:effectLst/>
          </p:spPr>
          <p:txBody>
            <a:bodyPr wrap="none" anchor="ctr"/>
            <a:lstStyle/>
            <a:p>
              <a:endParaRPr lang="en-US"/>
            </a:p>
          </p:txBody>
        </p:sp>
        <p:sp>
          <p:nvSpPr>
            <p:cNvPr id="17511" name="Rectangle 474"/>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7512" name="Rectangle 475"/>
            <p:cNvSpPr>
              <a:spLocks noChangeArrowheads="1"/>
            </p:cNvSpPr>
            <p:nvPr/>
          </p:nvSpPr>
          <p:spPr bwMode="auto">
            <a:xfrm>
              <a:off x="379" y="2716"/>
              <a:ext cx="831" cy="192"/>
            </a:xfrm>
            <a:prstGeom prst="rect">
              <a:avLst/>
            </a:prstGeom>
            <a:solidFill>
              <a:srgbClr val="CC0000"/>
            </a:solidFill>
            <a:ln w="9525">
              <a:noFill/>
              <a:miter lim="800000"/>
              <a:headEnd/>
              <a:tailEnd/>
            </a:ln>
            <a:effectLst/>
          </p:spPr>
          <p:txBody>
            <a:bodyPr wrap="none" anchor="ctr"/>
            <a:lstStyle/>
            <a:p>
              <a:endParaRPr lang="en-US"/>
            </a:p>
          </p:txBody>
        </p:sp>
        <p:sp>
          <p:nvSpPr>
            <p:cNvPr id="17513" name="Text Box 476"/>
            <p:cNvSpPr txBox="1">
              <a:spLocks noChangeArrowheads="1"/>
            </p:cNvSpPr>
            <p:nvPr/>
          </p:nvSpPr>
          <p:spPr bwMode="auto">
            <a:xfrm>
              <a:off x="298" y="2292"/>
              <a:ext cx="987" cy="1018"/>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p>
          </p:txBody>
        </p:sp>
        <p:sp>
          <p:nvSpPr>
            <p:cNvPr id="17514" name="Line 477"/>
            <p:cNvSpPr>
              <a:spLocks noChangeShapeType="1"/>
            </p:cNvSpPr>
            <p:nvPr/>
          </p:nvSpPr>
          <p:spPr bwMode="auto">
            <a:xfrm>
              <a:off x="374" y="2714"/>
              <a:ext cx="836" cy="0"/>
            </a:xfrm>
            <a:prstGeom prst="line">
              <a:avLst/>
            </a:prstGeom>
            <a:noFill/>
            <a:ln w="9525">
              <a:solidFill>
                <a:schemeClr val="tx1"/>
              </a:solidFill>
              <a:round/>
              <a:headEnd/>
              <a:tailEnd/>
            </a:ln>
            <a:effectLst/>
          </p:spPr>
          <p:txBody>
            <a:bodyPr wrap="none"/>
            <a:lstStyle/>
            <a:p>
              <a:endParaRPr lang="en-US"/>
            </a:p>
          </p:txBody>
        </p:sp>
        <p:sp>
          <p:nvSpPr>
            <p:cNvPr id="17515" name="Line 478"/>
            <p:cNvSpPr>
              <a:spLocks noChangeShapeType="1"/>
            </p:cNvSpPr>
            <p:nvPr/>
          </p:nvSpPr>
          <p:spPr bwMode="auto">
            <a:xfrm>
              <a:off x="374" y="2908"/>
              <a:ext cx="836" cy="0"/>
            </a:xfrm>
            <a:prstGeom prst="line">
              <a:avLst/>
            </a:prstGeom>
            <a:noFill/>
            <a:ln w="9525">
              <a:solidFill>
                <a:schemeClr val="tx1"/>
              </a:solidFill>
              <a:round/>
              <a:headEnd/>
              <a:tailEnd/>
            </a:ln>
            <a:effectLst/>
          </p:spPr>
          <p:txBody>
            <a:bodyPr wrap="none"/>
            <a:lstStyle/>
            <a:p>
              <a:endParaRPr lang="en-US"/>
            </a:p>
          </p:txBody>
        </p:sp>
        <p:sp>
          <p:nvSpPr>
            <p:cNvPr id="17516" name="Line 479"/>
            <p:cNvSpPr>
              <a:spLocks noChangeShapeType="1"/>
            </p:cNvSpPr>
            <p:nvPr/>
          </p:nvSpPr>
          <p:spPr bwMode="auto">
            <a:xfrm>
              <a:off x="372" y="3092"/>
              <a:ext cx="836" cy="0"/>
            </a:xfrm>
            <a:prstGeom prst="line">
              <a:avLst/>
            </a:prstGeom>
            <a:noFill/>
            <a:ln w="9525">
              <a:solidFill>
                <a:schemeClr val="tx1"/>
              </a:solidFill>
              <a:round/>
              <a:headEnd/>
              <a:tailEnd/>
            </a:ln>
            <a:effectLst/>
          </p:spPr>
          <p:txBody>
            <a:bodyPr wrap="none"/>
            <a:lstStyle/>
            <a:p>
              <a:endParaRPr lang="en-US"/>
            </a:p>
          </p:txBody>
        </p:sp>
        <p:sp>
          <p:nvSpPr>
            <p:cNvPr id="17517" name="Line 480"/>
            <p:cNvSpPr>
              <a:spLocks noChangeShapeType="1"/>
            </p:cNvSpPr>
            <p:nvPr/>
          </p:nvSpPr>
          <p:spPr bwMode="auto">
            <a:xfrm>
              <a:off x="374" y="2520"/>
              <a:ext cx="836" cy="0"/>
            </a:xfrm>
            <a:prstGeom prst="line">
              <a:avLst/>
            </a:prstGeom>
            <a:noFill/>
            <a:ln w="9525">
              <a:solidFill>
                <a:schemeClr val="tx1"/>
              </a:solidFill>
              <a:round/>
              <a:headEnd/>
              <a:tailEnd/>
            </a:ln>
            <a:effectLst/>
          </p:spPr>
          <p:txBody>
            <a:bodyPr wrap="none"/>
            <a:lstStyle/>
            <a:p>
              <a:endParaRPr lang="en-US"/>
            </a:p>
          </p:txBody>
        </p:sp>
        <p:grpSp>
          <p:nvGrpSpPr>
            <p:cNvPr id="17518" name="Group 481"/>
            <p:cNvGrpSpPr>
              <a:grpSpLocks/>
            </p:cNvGrpSpPr>
            <p:nvPr/>
          </p:nvGrpSpPr>
          <p:grpSpPr bwMode="auto">
            <a:xfrm>
              <a:off x="0" y="3341"/>
              <a:ext cx="454" cy="473"/>
              <a:chOff x="-44" y="1473"/>
              <a:chExt cx="981" cy="1105"/>
            </a:xfrm>
          </p:grpSpPr>
          <p:pic>
            <p:nvPicPr>
              <p:cNvPr id="17519" name="Picture 482"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17520" name="Freeform 48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sp>
        <p:nvSpPr>
          <p:cNvPr id="17418" name="Freeform 484"/>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grpSp>
        <p:nvGrpSpPr>
          <p:cNvPr id="17419" name="Group 485"/>
          <p:cNvGrpSpPr>
            <a:grpSpLocks/>
          </p:cNvGrpSpPr>
          <p:nvPr/>
        </p:nvGrpSpPr>
        <p:grpSpPr bwMode="auto">
          <a:xfrm>
            <a:off x="3486150" y="5016500"/>
            <a:ext cx="2606675" cy="658813"/>
            <a:chOff x="959" y="3814"/>
            <a:chExt cx="1642" cy="415"/>
          </a:xfrm>
        </p:grpSpPr>
        <p:grpSp>
          <p:nvGrpSpPr>
            <p:cNvPr id="17482" name="Group 486"/>
            <p:cNvGrpSpPr>
              <a:grpSpLocks/>
            </p:cNvGrpSpPr>
            <p:nvPr/>
          </p:nvGrpSpPr>
          <p:grpSpPr bwMode="auto">
            <a:xfrm>
              <a:off x="2223" y="3814"/>
              <a:ext cx="378" cy="181"/>
              <a:chOff x="4396" y="1245"/>
              <a:chExt cx="672" cy="248"/>
            </a:xfrm>
          </p:grpSpPr>
          <p:sp>
            <p:nvSpPr>
              <p:cNvPr id="1750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50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50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504" name="Group 490"/>
              <p:cNvGrpSpPr>
                <a:grpSpLocks/>
              </p:cNvGrpSpPr>
              <p:nvPr/>
            </p:nvGrpSpPr>
            <p:grpSpPr bwMode="auto">
              <a:xfrm>
                <a:off x="4530" y="1287"/>
                <a:ext cx="377" cy="75"/>
                <a:chOff x="2468" y="1332"/>
                <a:chExt cx="310" cy="60"/>
              </a:xfrm>
            </p:grpSpPr>
            <p:sp>
              <p:nvSpPr>
                <p:cNvPr id="17507" name="Freeform 4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508" name="Freeform 4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505" name="Line 493"/>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506" name="Line 494"/>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7483" name="Group 495"/>
            <p:cNvGrpSpPr>
              <a:grpSpLocks/>
            </p:cNvGrpSpPr>
            <p:nvPr/>
          </p:nvGrpSpPr>
          <p:grpSpPr bwMode="auto">
            <a:xfrm>
              <a:off x="1559" y="4048"/>
              <a:ext cx="378" cy="181"/>
              <a:chOff x="4396" y="1245"/>
              <a:chExt cx="672" cy="248"/>
            </a:xfrm>
          </p:grpSpPr>
          <p:sp>
            <p:nvSpPr>
              <p:cNvPr id="1749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49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49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496" name="Group 499"/>
              <p:cNvGrpSpPr>
                <a:grpSpLocks/>
              </p:cNvGrpSpPr>
              <p:nvPr/>
            </p:nvGrpSpPr>
            <p:grpSpPr bwMode="auto">
              <a:xfrm>
                <a:off x="4530" y="1287"/>
                <a:ext cx="377" cy="75"/>
                <a:chOff x="2468" y="1332"/>
                <a:chExt cx="310" cy="60"/>
              </a:xfrm>
            </p:grpSpPr>
            <p:sp>
              <p:nvSpPr>
                <p:cNvPr id="17499" name="Freeform 5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500" name="Freeform 5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497" name="Line 502"/>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498" name="Line 503"/>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7484" name="Group 504"/>
            <p:cNvGrpSpPr>
              <a:grpSpLocks/>
            </p:cNvGrpSpPr>
            <p:nvPr/>
          </p:nvGrpSpPr>
          <p:grpSpPr bwMode="auto">
            <a:xfrm>
              <a:off x="959" y="3816"/>
              <a:ext cx="378" cy="181"/>
              <a:chOff x="4396" y="1245"/>
              <a:chExt cx="672" cy="248"/>
            </a:xfrm>
          </p:grpSpPr>
          <p:sp>
            <p:nvSpPr>
              <p:cNvPr id="1748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48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48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488" name="Group 508"/>
              <p:cNvGrpSpPr>
                <a:grpSpLocks/>
              </p:cNvGrpSpPr>
              <p:nvPr/>
            </p:nvGrpSpPr>
            <p:grpSpPr bwMode="auto">
              <a:xfrm>
                <a:off x="4530" y="1287"/>
                <a:ext cx="377" cy="75"/>
                <a:chOff x="2468" y="1332"/>
                <a:chExt cx="310" cy="60"/>
              </a:xfrm>
            </p:grpSpPr>
            <p:sp>
              <p:nvSpPr>
                <p:cNvPr id="17491" name="Freeform 5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492" name="Freeform 5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489" name="Line 511"/>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490" name="Line 512"/>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sp>
        <p:nvSpPr>
          <p:cNvPr id="17420" name="Line 541"/>
          <p:cNvSpPr>
            <a:spLocks noChangeShapeType="1"/>
          </p:cNvSpPr>
          <p:nvPr/>
        </p:nvSpPr>
        <p:spPr bwMode="auto">
          <a:xfrm rot="5400000" flipV="1">
            <a:off x="2725738" y="4348162"/>
            <a:ext cx="6350" cy="1577975"/>
          </a:xfrm>
          <a:prstGeom prst="line">
            <a:avLst/>
          </a:prstGeom>
          <a:noFill/>
          <a:ln w="12700">
            <a:solidFill>
              <a:schemeClr val="tx1"/>
            </a:solidFill>
            <a:round/>
            <a:headEnd/>
            <a:tailEnd/>
          </a:ln>
          <a:effectLst/>
        </p:spPr>
        <p:txBody>
          <a:bodyPr wrap="none" anchor="ctr"/>
          <a:lstStyle/>
          <a:p>
            <a:endParaRPr lang="en-US"/>
          </a:p>
        </p:txBody>
      </p:sp>
      <p:sp>
        <p:nvSpPr>
          <p:cNvPr id="17421" name="Freeform 542"/>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p:spPr>
        <p:txBody>
          <a:bodyPr wrap="none" anchor="ctr"/>
          <a:lstStyle/>
          <a:p>
            <a:endParaRPr lang="en-US"/>
          </a:p>
        </p:txBody>
      </p:sp>
      <p:sp>
        <p:nvSpPr>
          <p:cNvPr id="17422" name="Freeform 543"/>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p:spPr>
        <p:txBody>
          <a:bodyPr wrap="none" anchor="ctr"/>
          <a:lstStyle/>
          <a:p>
            <a:endParaRPr lang="en-US"/>
          </a:p>
        </p:txBody>
      </p:sp>
      <p:sp>
        <p:nvSpPr>
          <p:cNvPr id="17423" name="Freeform 544"/>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en-US"/>
          </a:p>
        </p:txBody>
      </p:sp>
      <p:sp>
        <p:nvSpPr>
          <p:cNvPr id="17424" name="Freeform 545"/>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p:spPr>
        <p:txBody>
          <a:bodyPr wrap="none" anchor="ctr"/>
          <a:lstStyle/>
          <a:p>
            <a:endParaRPr lang="en-US"/>
          </a:p>
        </p:txBody>
      </p:sp>
      <p:sp>
        <p:nvSpPr>
          <p:cNvPr id="17425" name="Freeform 546"/>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en-US"/>
          </a:p>
        </p:txBody>
      </p:sp>
      <p:sp>
        <p:nvSpPr>
          <p:cNvPr id="17426" name="Freeform 547"/>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en-US"/>
          </a:p>
        </p:txBody>
      </p:sp>
      <p:sp>
        <p:nvSpPr>
          <p:cNvPr id="17427" name="Freeform 548"/>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en-US"/>
          </a:p>
        </p:txBody>
      </p:sp>
      <p:sp>
        <p:nvSpPr>
          <p:cNvPr id="17428" name="Line 549"/>
          <p:cNvSpPr>
            <a:spLocks noChangeShapeType="1"/>
          </p:cNvSpPr>
          <p:nvPr/>
        </p:nvSpPr>
        <p:spPr bwMode="auto">
          <a:xfrm rot="-5400000" flipH="1" flipV="1">
            <a:off x="6745288" y="4548187"/>
            <a:ext cx="0" cy="1362075"/>
          </a:xfrm>
          <a:prstGeom prst="line">
            <a:avLst/>
          </a:prstGeom>
          <a:noFill/>
          <a:ln w="12700">
            <a:solidFill>
              <a:schemeClr val="tx1"/>
            </a:solidFill>
            <a:round/>
            <a:headEnd/>
            <a:tailEnd/>
          </a:ln>
          <a:effectLst/>
        </p:spPr>
        <p:txBody>
          <a:bodyPr wrap="none" anchor="ctr"/>
          <a:lstStyle/>
          <a:p>
            <a:endParaRPr lang="en-US"/>
          </a:p>
        </p:txBody>
      </p:sp>
      <p:grpSp>
        <p:nvGrpSpPr>
          <p:cNvPr id="17429" name="Group 553"/>
          <p:cNvGrpSpPr>
            <a:grpSpLocks/>
          </p:cNvGrpSpPr>
          <p:nvPr/>
        </p:nvGrpSpPr>
        <p:grpSpPr bwMode="auto">
          <a:xfrm>
            <a:off x="4479925" y="4721225"/>
            <a:ext cx="600075" cy="287338"/>
            <a:chOff x="4396" y="1245"/>
            <a:chExt cx="672" cy="248"/>
          </a:xfrm>
        </p:grpSpPr>
        <p:sp>
          <p:nvSpPr>
            <p:cNvPr id="174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4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4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477" name="Group 557"/>
            <p:cNvGrpSpPr>
              <a:grpSpLocks/>
            </p:cNvGrpSpPr>
            <p:nvPr/>
          </p:nvGrpSpPr>
          <p:grpSpPr bwMode="auto">
            <a:xfrm>
              <a:off x="4530" y="1287"/>
              <a:ext cx="377" cy="75"/>
              <a:chOff x="2468" y="1332"/>
              <a:chExt cx="310" cy="60"/>
            </a:xfrm>
          </p:grpSpPr>
          <p:sp>
            <p:nvSpPr>
              <p:cNvPr id="17480" name="Freeform 5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481" name="Freeform 5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478" name="Line 560"/>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479" name="Line 561"/>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7430" name="Group 562"/>
          <p:cNvGrpSpPr>
            <a:grpSpLocks/>
          </p:cNvGrpSpPr>
          <p:nvPr/>
        </p:nvGrpSpPr>
        <p:grpSpPr bwMode="auto">
          <a:xfrm>
            <a:off x="5033963" y="5721350"/>
            <a:ext cx="600075" cy="287338"/>
            <a:chOff x="4396" y="1245"/>
            <a:chExt cx="672" cy="248"/>
          </a:xfrm>
        </p:grpSpPr>
        <p:sp>
          <p:nvSpPr>
            <p:cNvPr id="174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4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4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469" name="Group 566"/>
            <p:cNvGrpSpPr>
              <a:grpSpLocks/>
            </p:cNvGrpSpPr>
            <p:nvPr/>
          </p:nvGrpSpPr>
          <p:grpSpPr bwMode="auto">
            <a:xfrm>
              <a:off x="4530" y="1287"/>
              <a:ext cx="377" cy="75"/>
              <a:chOff x="2468" y="1332"/>
              <a:chExt cx="310" cy="60"/>
            </a:xfrm>
          </p:grpSpPr>
          <p:sp>
            <p:nvSpPr>
              <p:cNvPr id="17472" name="Freeform 5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473" name="Freeform 5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470" name="Line 569"/>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471" name="Line 570"/>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7431" name="Group 571"/>
          <p:cNvGrpSpPr>
            <a:grpSpLocks/>
          </p:cNvGrpSpPr>
          <p:nvPr/>
        </p:nvGrpSpPr>
        <p:grpSpPr bwMode="auto">
          <a:xfrm>
            <a:off x="3814763" y="5673725"/>
            <a:ext cx="600075" cy="287338"/>
            <a:chOff x="4396" y="1245"/>
            <a:chExt cx="672" cy="248"/>
          </a:xfrm>
        </p:grpSpPr>
        <p:sp>
          <p:nvSpPr>
            <p:cNvPr id="1745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745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746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7461" name="Group 575"/>
            <p:cNvGrpSpPr>
              <a:grpSpLocks/>
            </p:cNvGrpSpPr>
            <p:nvPr/>
          </p:nvGrpSpPr>
          <p:grpSpPr bwMode="auto">
            <a:xfrm>
              <a:off x="4530" y="1287"/>
              <a:ext cx="377" cy="75"/>
              <a:chOff x="2468" y="1332"/>
              <a:chExt cx="310" cy="60"/>
            </a:xfrm>
          </p:grpSpPr>
          <p:sp>
            <p:nvSpPr>
              <p:cNvPr id="17464" name="Freeform 5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7465" name="Freeform 5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7462" name="Line 578"/>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7463" name="Line 579"/>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7432" name="Group 342"/>
          <p:cNvGrpSpPr>
            <a:grpSpLocks/>
          </p:cNvGrpSpPr>
          <p:nvPr/>
        </p:nvGrpSpPr>
        <p:grpSpPr bwMode="auto">
          <a:xfrm>
            <a:off x="2386013" y="4770438"/>
            <a:ext cx="4433887" cy="1200150"/>
            <a:chOff x="1489" y="3201"/>
            <a:chExt cx="2793" cy="756"/>
          </a:xfrm>
        </p:grpSpPr>
        <p:grpSp>
          <p:nvGrpSpPr>
            <p:cNvPr id="17434" name="Group 177"/>
            <p:cNvGrpSpPr>
              <a:grpSpLocks/>
            </p:cNvGrpSpPr>
            <p:nvPr/>
          </p:nvGrpSpPr>
          <p:grpSpPr bwMode="auto">
            <a:xfrm>
              <a:off x="1489" y="3267"/>
              <a:ext cx="228" cy="165"/>
              <a:chOff x="1548" y="3723"/>
              <a:chExt cx="228" cy="165"/>
            </a:xfrm>
          </p:grpSpPr>
          <p:sp>
            <p:nvSpPr>
              <p:cNvPr id="17455"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6"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7"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nvGrpSpPr>
            <p:cNvPr id="17435" name="Group 178"/>
            <p:cNvGrpSpPr>
              <a:grpSpLocks/>
            </p:cNvGrpSpPr>
            <p:nvPr/>
          </p:nvGrpSpPr>
          <p:grpSpPr bwMode="auto">
            <a:xfrm>
              <a:off x="1987" y="3270"/>
              <a:ext cx="228" cy="165"/>
              <a:chOff x="1548" y="3723"/>
              <a:chExt cx="228" cy="165"/>
            </a:xfrm>
          </p:grpSpPr>
          <p:sp>
            <p:nvSpPr>
              <p:cNvPr id="17452"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3"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4"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nvGrpSpPr>
            <p:cNvPr id="17436" name="Group 182"/>
            <p:cNvGrpSpPr>
              <a:grpSpLocks/>
            </p:cNvGrpSpPr>
            <p:nvPr/>
          </p:nvGrpSpPr>
          <p:grpSpPr bwMode="auto">
            <a:xfrm>
              <a:off x="3166" y="3201"/>
              <a:ext cx="228" cy="165"/>
              <a:chOff x="1548" y="3723"/>
              <a:chExt cx="228" cy="165"/>
            </a:xfrm>
          </p:grpSpPr>
          <p:sp>
            <p:nvSpPr>
              <p:cNvPr id="17449"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0"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51"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nvGrpSpPr>
            <p:cNvPr id="17437" name="Group 186"/>
            <p:cNvGrpSpPr>
              <a:grpSpLocks/>
            </p:cNvGrpSpPr>
            <p:nvPr/>
          </p:nvGrpSpPr>
          <p:grpSpPr bwMode="auto">
            <a:xfrm>
              <a:off x="2836" y="3792"/>
              <a:ext cx="228" cy="165"/>
              <a:chOff x="1548" y="3723"/>
              <a:chExt cx="228" cy="165"/>
            </a:xfrm>
          </p:grpSpPr>
          <p:sp>
            <p:nvSpPr>
              <p:cNvPr id="17446"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7"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8"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nvGrpSpPr>
            <p:cNvPr id="17438" name="Group 190"/>
            <p:cNvGrpSpPr>
              <a:grpSpLocks/>
            </p:cNvGrpSpPr>
            <p:nvPr/>
          </p:nvGrpSpPr>
          <p:grpSpPr bwMode="auto">
            <a:xfrm>
              <a:off x="2572" y="3492"/>
              <a:ext cx="228" cy="165"/>
              <a:chOff x="1548" y="3723"/>
              <a:chExt cx="228" cy="165"/>
            </a:xfrm>
          </p:grpSpPr>
          <p:sp>
            <p:nvSpPr>
              <p:cNvPr id="17443"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4"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5"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nvGrpSpPr>
            <p:cNvPr id="17439" name="Group 194"/>
            <p:cNvGrpSpPr>
              <a:grpSpLocks/>
            </p:cNvGrpSpPr>
            <p:nvPr/>
          </p:nvGrpSpPr>
          <p:grpSpPr bwMode="auto">
            <a:xfrm>
              <a:off x="4054" y="3318"/>
              <a:ext cx="228" cy="165"/>
              <a:chOff x="1548" y="3723"/>
              <a:chExt cx="228" cy="165"/>
            </a:xfrm>
          </p:grpSpPr>
          <p:sp>
            <p:nvSpPr>
              <p:cNvPr id="17440"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1"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a:effectLst/>
            </p:spPr>
            <p:txBody>
              <a:bodyPr wrap="none" anchor="ctr"/>
              <a:lstStyle/>
              <a:p>
                <a:endParaRPr lang="en-US"/>
              </a:p>
            </p:txBody>
          </p:sp>
          <p:sp>
            <p:nvSpPr>
              <p:cNvPr id="17442"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a:effectLst/>
            </p:spPr>
            <p:txBody>
              <a:bodyPr wrap="none" anchor="ctr"/>
              <a:lstStyle/>
              <a:p>
                <a:endParaRPr lang="en-US"/>
              </a:p>
            </p:txBody>
          </p:sp>
        </p:grpSp>
      </p:grpSp>
      <p:sp>
        <p:nvSpPr>
          <p:cNvPr id="111738" name="Text Box 122"/>
          <p:cNvSpPr txBox="1">
            <a:spLocks noChangeArrowheads="1"/>
          </p:cNvSpPr>
          <p:nvPr/>
        </p:nvSpPr>
        <p:spPr bwMode="auto">
          <a:xfrm>
            <a:off x="5194300" y="4384675"/>
            <a:ext cx="2317750" cy="366713"/>
          </a:xfrm>
          <a:prstGeom prst="rect">
            <a:avLst/>
          </a:prstGeom>
          <a:noFill/>
          <a:ln w="9525">
            <a:noFill/>
            <a:miter lim="800000"/>
            <a:headEnd/>
            <a:tailEnd/>
          </a:ln>
          <a:effectLst/>
        </p:spPr>
        <p:txBody>
          <a:bodyPr wrap="none">
            <a:spAutoFit/>
          </a:bodyPr>
          <a:lstStyle/>
          <a:p>
            <a:pPr algn="ctr"/>
            <a:r>
              <a:rPr lang="en-US">
                <a:solidFill>
                  <a:srgbClr val="CC0000"/>
                </a:solidFill>
              </a:rPr>
              <a:t>2. receive datagrams</a:t>
            </a:r>
            <a:endParaRPr lang="en-US" sz="24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736"/>
                                        </p:tgtEl>
                                        <p:attrNameLst>
                                          <p:attrName>style.visibility</p:attrName>
                                        </p:attrNameLst>
                                      </p:cBhvr>
                                      <p:to>
                                        <p:strVal val="visible"/>
                                      </p:to>
                                    </p:set>
                                    <p:animEffect transition="in" filter="dissolve">
                                      <p:cBhvr>
                                        <p:cTn id="7" dur="500"/>
                                        <p:tgtEl>
                                          <p:spTgt spid="1117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738"/>
                                        </p:tgtEl>
                                        <p:attrNameLst>
                                          <p:attrName>style.visibility</p:attrName>
                                        </p:attrNameLst>
                                      </p:cBhvr>
                                      <p:to>
                                        <p:strVal val="visible"/>
                                      </p:to>
                                    </p:set>
                                    <p:animEffect transition="in" filter="dissolve">
                                      <p:cBhvr>
                                        <p:cTn id="11" dur="500"/>
                                        <p:tgtEl>
                                          <p:spTgt spid="11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36" grpId="0" autoUpdateAnimBg="0"/>
      <p:bldP spid="1117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miter lim="800000"/>
            <a:headEnd/>
            <a:tailEnd/>
          </a:ln>
        </p:spPr>
        <p:txBody>
          <a:bodyPr/>
          <a:lstStyle/>
          <a:p>
            <a:r>
              <a:rPr lang="en-US"/>
              <a:t>Network Layer</a:t>
            </a:r>
          </a:p>
        </p:txBody>
      </p:sp>
      <p:sp>
        <p:nvSpPr>
          <p:cNvPr id="18435" name="Slide Number Placeholder 5"/>
          <p:cNvSpPr>
            <a:spLocks noGrp="1"/>
          </p:cNvSpPr>
          <p:nvPr>
            <p:ph type="sldNum" sz="quarter" idx="12"/>
          </p:nvPr>
        </p:nvSpPr>
        <p:spPr>
          <a:noFill/>
          <a:ln>
            <a:miter lim="800000"/>
            <a:headEnd/>
            <a:tailEnd/>
          </a:ln>
        </p:spPr>
        <p:txBody>
          <a:bodyPr/>
          <a:lstStyle/>
          <a:p>
            <a:r>
              <a:rPr lang="en-US"/>
              <a:t>4-</a:t>
            </a:r>
            <a:fld id="{5A20F8C2-62BC-41A3-BD30-F381CB70B1C6}" type="slidenum">
              <a:rPr lang="en-US" smtClean="0"/>
              <a:pPr/>
              <a:t>17</a:t>
            </a:fld>
            <a:endParaRPr lang="en-US"/>
          </a:p>
        </p:txBody>
      </p:sp>
      <p:grpSp>
        <p:nvGrpSpPr>
          <p:cNvPr id="18436" name="Group 243"/>
          <p:cNvGrpSpPr>
            <a:grpSpLocks/>
          </p:cNvGrpSpPr>
          <p:nvPr/>
        </p:nvGrpSpPr>
        <p:grpSpPr bwMode="auto">
          <a:xfrm>
            <a:off x="3851275" y="4275138"/>
            <a:ext cx="2847975" cy="1481137"/>
            <a:chOff x="291" y="3093"/>
            <a:chExt cx="1794" cy="933"/>
          </a:xfrm>
        </p:grpSpPr>
        <p:grpSp>
          <p:nvGrpSpPr>
            <p:cNvPr id="18510" name="Group 242"/>
            <p:cNvGrpSpPr>
              <a:grpSpLocks/>
            </p:cNvGrpSpPr>
            <p:nvPr/>
          </p:nvGrpSpPr>
          <p:grpSpPr bwMode="auto">
            <a:xfrm>
              <a:off x="291" y="3093"/>
              <a:ext cx="1794" cy="933"/>
              <a:chOff x="2124" y="2903"/>
              <a:chExt cx="1794" cy="933"/>
            </a:xfrm>
          </p:grpSpPr>
          <p:sp>
            <p:nvSpPr>
              <p:cNvPr id="18514" name="Freeform 179"/>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grpSp>
            <p:nvGrpSpPr>
              <p:cNvPr id="18515" name="Group 180"/>
              <p:cNvGrpSpPr>
                <a:grpSpLocks/>
              </p:cNvGrpSpPr>
              <p:nvPr/>
            </p:nvGrpSpPr>
            <p:grpSpPr bwMode="auto">
              <a:xfrm>
                <a:off x="2196" y="3160"/>
                <a:ext cx="1642" cy="415"/>
                <a:chOff x="959" y="3814"/>
                <a:chExt cx="1642" cy="415"/>
              </a:xfrm>
            </p:grpSpPr>
            <p:grpSp>
              <p:nvGrpSpPr>
                <p:cNvPr id="18550" name="Group 181"/>
                <p:cNvGrpSpPr>
                  <a:grpSpLocks/>
                </p:cNvGrpSpPr>
                <p:nvPr/>
              </p:nvGrpSpPr>
              <p:grpSpPr bwMode="auto">
                <a:xfrm>
                  <a:off x="2223" y="3814"/>
                  <a:ext cx="378" cy="181"/>
                  <a:chOff x="4396" y="1245"/>
                  <a:chExt cx="672" cy="248"/>
                </a:xfrm>
              </p:grpSpPr>
              <p:sp>
                <p:nvSpPr>
                  <p:cNvPr id="185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72" name="Group 185"/>
                  <p:cNvGrpSpPr>
                    <a:grpSpLocks/>
                  </p:cNvGrpSpPr>
                  <p:nvPr/>
                </p:nvGrpSpPr>
                <p:grpSpPr bwMode="auto">
                  <a:xfrm>
                    <a:off x="4530" y="1287"/>
                    <a:ext cx="377" cy="75"/>
                    <a:chOff x="2468" y="1332"/>
                    <a:chExt cx="310" cy="60"/>
                  </a:xfrm>
                </p:grpSpPr>
                <p:sp>
                  <p:nvSpPr>
                    <p:cNvPr id="18575"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76"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73" name="Line 188"/>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74" name="Line 189"/>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8551" name="Group 190"/>
                <p:cNvGrpSpPr>
                  <a:grpSpLocks/>
                </p:cNvGrpSpPr>
                <p:nvPr/>
              </p:nvGrpSpPr>
              <p:grpSpPr bwMode="auto">
                <a:xfrm>
                  <a:off x="1559" y="4048"/>
                  <a:ext cx="378" cy="181"/>
                  <a:chOff x="4396" y="1245"/>
                  <a:chExt cx="672" cy="248"/>
                </a:xfrm>
              </p:grpSpPr>
              <p:sp>
                <p:nvSpPr>
                  <p:cNvPr id="1856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6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6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64" name="Group 194"/>
                  <p:cNvGrpSpPr>
                    <a:grpSpLocks/>
                  </p:cNvGrpSpPr>
                  <p:nvPr/>
                </p:nvGrpSpPr>
                <p:grpSpPr bwMode="auto">
                  <a:xfrm>
                    <a:off x="4530" y="1287"/>
                    <a:ext cx="377" cy="75"/>
                    <a:chOff x="2468" y="1332"/>
                    <a:chExt cx="310" cy="60"/>
                  </a:xfrm>
                </p:grpSpPr>
                <p:sp>
                  <p:nvSpPr>
                    <p:cNvPr id="18567"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68"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65" name="Line 197"/>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66" name="Line 198"/>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8552" name="Group 199"/>
                <p:cNvGrpSpPr>
                  <a:grpSpLocks/>
                </p:cNvGrpSpPr>
                <p:nvPr/>
              </p:nvGrpSpPr>
              <p:grpSpPr bwMode="auto">
                <a:xfrm>
                  <a:off x="959" y="3816"/>
                  <a:ext cx="378" cy="181"/>
                  <a:chOff x="4396" y="1245"/>
                  <a:chExt cx="672" cy="248"/>
                </a:xfrm>
              </p:grpSpPr>
              <p:sp>
                <p:nvSpPr>
                  <p:cNvPr id="185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56" name="Group 203"/>
                  <p:cNvGrpSpPr>
                    <a:grpSpLocks/>
                  </p:cNvGrpSpPr>
                  <p:nvPr/>
                </p:nvGrpSpPr>
                <p:grpSpPr bwMode="auto">
                  <a:xfrm>
                    <a:off x="4530" y="1287"/>
                    <a:ext cx="377" cy="75"/>
                    <a:chOff x="2468" y="1332"/>
                    <a:chExt cx="310" cy="60"/>
                  </a:xfrm>
                </p:grpSpPr>
                <p:sp>
                  <p:nvSpPr>
                    <p:cNvPr id="18559" name="Freeform 2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60" name="Freeform 2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57" name="Line 206"/>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58" name="Line 207"/>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sp>
            <p:nvSpPr>
              <p:cNvPr id="18516" name="Freeform 208"/>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p:spPr>
            <p:txBody>
              <a:bodyPr wrap="none" anchor="ctr"/>
              <a:lstStyle/>
              <a:p>
                <a:endParaRPr lang="en-US"/>
              </a:p>
            </p:txBody>
          </p:sp>
          <p:sp>
            <p:nvSpPr>
              <p:cNvPr id="18517" name="Freeform 209"/>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p:spPr>
            <p:txBody>
              <a:bodyPr wrap="none" anchor="ctr"/>
              <a:lstStyle/>
              <a:p>
                <a:endParaRPr lang="en-US"/>
              </a:p>
            </p:txBody>
          </p:sp>
          <p:sp>
            <p:nvSpPr>
              <p:cNvPr id="18518" name="Freeform 210"/>
              <p:cNvSpPr>
                <a:spLocks/>
              </p:cNvSpPr>
              <p:nvPr/>
            </p:nvSpPr>
            <p:spPr bwMode="auto">
              <a:xfrm>
                <a:off x="2511" y="3329"/>
                <a:ext cx="303" cy="150"/>
              </a:xfrm>
              <a:custGeom>
                <a:avLst/>
                <a:gdLst>
                  <a:gd name="T0" fmla="*/ 0 w 294"/>
                  <a:gd name="T1" fmla="*/ 0 h 174"/>
                  <a:gd name="T2" fmla="*/ 332 w 294"/>
                  <a:gd name="T3" fmla="*/ 96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en-US"/>
              </a:p>
            </p:txBody>
          </p:sp>
          <p:sp>
            <p:nvSpPr>
              <p:cNvPr id="18519" name="Freeform 211"/>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p:spPr>
            <p:txBody>
              <a:bodyPr wrap="none" anchor="ctr"/>
              <a:lstStyle/>
              <a:p>
                <a:endParaRPr lang="en-US"/>
              </a:p>
            </p:txBody>
          </p:sp>
          <p:sp>
            <p:nvSpPr>
              <p:cNvPr id="18520" name="Freeform 212"/>
              <p:cNvSpPr>
                <a:spLocks/>
              </p:cNvSpPr>
              <p:nvPr/>
            </p:nvSpPr>
            <p:spPr bwMode="auto">
              <a:xfrm>
                <a:off x="3528" y="3348"/>
                <a:ext cx="130" cy="320"/>
              </a:xfrm>
              <a:custGeom>
                <a:avLst/>
                <a:gdLst>
                  <a:gd name="T0" fmla="*/ 0 w 118"/>
                  <a:gd name="T1" fmla="*/ 84 h 500"/>
                  <a:gd name="T2" fmla="*/ 174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en-US"/>
              </a:p>
            </p:txBody>
          </p:sp>
          <p:sp>
            <p:nvSpPr>
              <p:cNvPr id="18521" name="Freeform 213"/>
              <p:cNvSpPr>
                <a:spLocks/>
              </p:cNvSpPr>
              <p:nvPr/>
            </p:nvSpPr>
            <p:spPr bwMode="auto">
              <a:xfrm>
                <a:off x="2750" y="3684"/>
                <a:ext cx="464" cy="47"/>
              </a:xfrm>
              <a:custGeom>
                <a:avLst/>
                <a:gdLst>
                  <a:gd name="T0" fmla="*/ 915 w 370"/>
                  <a:gd name="T1" fmla="*/ 148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en-US"/>
              </a:p>
            </p:txBody>
          </p:sp>
          <p:sp>
            <p:nvSpPr>
              <p:cNvPr id="18522" name="Freeform 214"/>
              <p:cNvSpPr>
                <a:spLocks/>
              </p:cNvSpPr>
              <p:nvPr/>
            </p:nvSpPr>
            <p:spPr bwMode="auto">
              <a:xfrm>
                <a:off x="2412" y="3344"/>
                <a:ext cx="122" cy="268"/>
              </a:xfrm>
              <a:custGeom>
                <a:avLst/>
                <a:gdLst>
                  <a:gd name="T0" fmla="*/ 37 w 176"/>
                  <a:gd name="T1" fmla="*/ 73 h 412"/>
                  <a:gd name="T2" fmla="*/ 41 w 176"/>
                  <a:gd name="T3" fmla="*/ 74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en-US"/>
              </a:p>
            </p:txBody>
          </p:sp>
          <p:grpSp>
            <p:nvGrpSpPr>
              <p:cNvPr id="18523" name="Group 215"/>
              <p:cNvGrpSpPr>
                <a:grpSpLocks/>
              </p:cNvGrpSpPr>
              <p:nvPr/>
            </p:nvGrpSpPr>
            <p:grpSpPr bwMode="auto">
              <a:xfrm>
                <a:off x="2822" y="2974"/>
                <a:ext cx="378" cy="181"/>
                <a:chOff x="4396" y="1245"/>
                <a:chExt cx="672" cy="248"/>
              </a:xfrm>
            </p:grpSpPr>
            <p:sp>
              <p:nvSpPr>
                <p:cNvPr id="185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45" name="Group 219"/>
                <p:cNvGrpSpPr>
                  <a:grpSpLocks/>
                </p:cNvGrpSpPr>
                <p:nvPr/>
              </p:nvGrpSpPr>
              <p:grpSpPr bwMode="auto">
                <a:xfrm>
                  <a:off x="4530" y="1287"/>
                  <a:ext cx="377" cy="75"/>
                  <a:chOff x="2468" y="1332"/>
                  <a:chExt cx="310" cy="60"/>
                </a:xfrm>
              </p:grpSpPr>
              <p:sp>
                <p:nvSpPr>
                  <p:cNvPr id="18548" name="Freeform 2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49" name="Freeform 2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46" name="Line 222"/>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47" name="Line 223"/>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8524" name="Group 224"/>
              <p:cNvGrpSpPr>
                <a:grpSpLocks/>
              </p:cNvGrpSpPr>
              <p:nvPr/>
            </p:nvGrpSpPr>
            <p:grpSpPr bwMode="auto">
              <a:xfrm>
                <a:off x="3171" y="3604"/>
                <a:ext cx="378" cy="181"/>
                <a:chOff x="4396" y="1245"/>
                <a:chExt cx="672" cy="248"/>
              </a:xfrm>
            </p:grpSpPr>
            <p:sp>
              <p:nvSpPr>
                <p:cNvPr id="185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37" name="Group 228"/>
                <p:cNvGrpSpPr>
                  <a:grpSpLocks/>
                </p:cNvGrpSpPr>
                <p:nvPr/>
              </p:nvGrpSpPr>
              <p:grpSpPr bwMode="auto">
                <a:xfrm>
                  <a:off x="4530" y="1287"/>
                  <a:ext cx="377" cy="75"/>
                  <a:chOff x="2468" y="1332"/>
                  <a:chExt cx="310" cy="60"/>
                </a:xfrm>
              </p:grpSpPr>
              <p:sp>
                <p:nvSpPr>
                  <p:cNvPr id="18540" name="Freeform 2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41" name="Freeform 2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38" name="Line 231"/>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39" name="Line 232"/>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18525" name="Group 233"/>
              <p:cNvGrpSpPr>
                <a:grpSpLocks/>
              </p:cNvGrpSpPr>
              <p:nvPr/>
            </p:nvGrpSpPr>
            <p:grpSpPr bwMode="auto">
              <a:xfrm>
                <a:off x="2403" y="3574"/>
                <a:ext cx="378" cy="181"/>
                <a:chOff x="4396" y="1245"/>
                <a:chExt cx="672" cy="248"/>
              </a:xfrm>
            </p:grpSpPr>
            <p:sp>
              <p:nvSpPr>
                <p:cNvPr id="1852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852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852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8529" name="Group 237"/>
                <p:cNvGrpSpPr>
                  <a:grpSpLocks/>
                </p:cNvGrpSpPr>
                <p:nvPr/>
              </p:nvGrpSpPr>
              <p:grpSpPr bwMode="auto">
                <a:xfrm>
                  <a:off x="4530" y="1287"/>
                  <a:ext cx="377" cy="75"/>
                  <a:chOff x="2468" y="1332"/>
                  <a:chExt cx="310" cy="60"/>
                </a:xfrm>
              </p:grpSpPr>
              <p:sp>
                <p:nvSpPr>
                  <p:cNvPr id="18532" name="Freeform 2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8533" name="Freeform 2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18530" name="Line 240"/>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18531" name="Line 241"/>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sp>
          <p:nvSpPr>
            <p:cNvPr id="18511" name="Text Box 108"/>
            <p:cNvSpPr txBox="1">
              <a:spLocks noChangeArrowheads="1"/>
            </p:cNvSpPr>
            <p:nvPr/>
          </p:nvSpPr>
          <p:spPr bwMode="auto">
            <a:xfrm>
              <a:off x="667" y="3221"/>
              <a:ext cx="196" cy="231"/>
            </a:xfrm>
            <a:prstGeom prst="rect">
              <a:avLst/>
            </a:prstGeom>
            <a:noFill/>
            <a:ln w="9525">
              <a:noFill/>
              <a:miter lim="800000"/>
              <a:headEnd/>
              <a:tailEnd/>
            </a:ln>
            <a:effectLst/>
          </p:spPr>
          <p:txBody>
            <a:bodyPr wrap="none">
              <a:spAutoFit/>
            </a:bodyPr>
            <a:lstStyle/>
            <a:p>
              <a:pPr eaLnBrk="1" hangingPunct="1"/>
              <a:r>
                <a:rPr lang="en-US"/>
                <a:t>1</a:t>
              </a:r>
            </a:p>
          </p:txBody>
        </p:sp>
        <p:sp>
          <p:nvSpPr>
            <p:cNvPr id="18512" name="Text Box 109"/>
            <p:cNvSpPr txBox="1">
              <a:spLocks noChangeArrowheads="1"/>
            </p:cNvSpPr>
            <p:nvPr/>
          </p:nvSpPr>
          <p:spPr bwMode="auto">
            <a:xfrm>
              <a:off x="620" y="3504"/>
              <a:ext cx="187" cy="212"/>
            </a:xfrm>
            <a:prstGeom prst="rect">
              <a:avLst/>
            </a:prstGeom>
            <a:noFill/>
            <a:ln w="9525">
              <a:noFill/>
              <a:miter lim="800000"/>
              <a:headEnd/>
              <a:tailEnd/>
            </a:ln>
            <a:effectLst/>
          </p:spPr>
          <p:txBody>
            <a:bodyPr wrap="none">
              <a:spAutoFit/>
            </a:bodyPr>
            <a:lstStyle/>
            <a:p>
              <a:pPr eaLnBrk="1" hangingPunct="1"/>
              <a:r>
                <a:rPr lang="en-US" sz="1600"/>
                <a:t>2</a:t>
              </a:r>
            </a:p>
          </p:txBody>
        </p:sp>
        <p:sp>
          <p:nvSpPr>
            <p:cNvPr id="18513" name="Text Box 110"/>
            <p:cNvSpPr txBox="1">
              <a:spLocks noChangeArrowheads="1"/>
            </p:cNvSpPr>
            <p:nvPr/>
          </p:nvSpPr>
          <p:spPr bwMode="auto">
            <a:xfrm>
              <a:off x="448" y="3501"/>
              <a:ext cx="187" cy="212"/>
            </a:xfrm>
            <a:prstGeom prst="rect">
              <a:avLst/>
            </a:prstGeom>
            <a:noFill/>
            <a:ln w="9525">
              <a:noFill/>
              <a:miter lim="800000"/>
              <a:headEnd/>
              <a:tailEnd/>
            </a:ln>
            <a:effectLst/>
          </p:spPr>
          <p:txBody>
            <a:bodyPr wrap="none">
              <a:spAutoFit/>
            </a:bodyPr>
            <a:lstStyle/>
            <a:p>
              <a:pPr eaLnBrk="1" hangingPunct="1"/>
              <a:r>
                <a:rPr lang="en-US" sz="1600"/>
                <a:t>3</a:t>
              </a:r>
            </a:p>
          </p:txBody>
        </p:sp>
      </p:grpSp>
      <p:pic>
        <p:nvPicPr>
          <p:cNvPr id="18437" name="Picture 177" descr="underline_base"/>
          <p:cNvPicPr>
            <a:picLocks noChangeArrowheads="1"/>
          </p:cNvPicPr>
          <p:nvPr/>
        </p:nvPicPr>
        <p:blipFill>
          <a:blip r:embed="rId2"/>
          <a:srcRect/>
          <a:stretch>
            <a:fillRect/>
          </a:stretch>
        </p:blipFill>
        <p:spPr bwMode="auto">
          <a:xfrm>
            <a:off x="604838" y="771525"/>
            <a:ext cx="5942012" cy="173038"/>
          </a:xfrm>
          <a:prstGeom prst="rect">
            <a:avLst/>
          </a:prstGeom>
          <a:noFill/>
          <a:ln w="9525">
            <a:noFill/>
            <a:miter lim="800000"/>
            <a:headEnd/>
            <a:tailEnd/>
          </a:ln>
        </p:spPr>
      </p:pic>
      <p:sp>
        <p:nvSpPr>
          <p:cNvPr id="18438" name="Rectangle 2"/>
          <p:cNvSpPr>
            <a:spLocks noGrp="1" noChangeArrowheads="1"/>
          </p:cNvSpPr>
          <p:nvPr>
            <p:ph type="title"/>
          </p:nvPr>
        </p:nvSpPr>
        <p:spPr>
          <a:xfrm>
            <a:off x="533400" y="107950"/>
            <a:ext cx="6378575" cy="863600"/>
          </a:xfrm>
        </p:spPr>
        <p:txBody>
          <a:bodyPr/>
          <a:lstStyle/>
          <a:p>
            <a:r>
              <a:rPr lang="en-US" sz="4000"/>
              <a:t>Datagram forwarding  table</a:t>
            </a:r>
          </a:p>
        </p:txBody>
      </p:sp>
      <p:sp>
        <p:nvSpPr>
          <p:cNvPr id="18439" name="Freeform 11"/>
          <p:cNvSpPr>
            <a:spLocks/>
          </p:cNvSpPr>
          <p:nvPr/>
        </p:nvSpPr>
        <p:spPr bwMode="auto">
          <a:xfrm>
            <a:off x="2397125" y="352107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18440" name="Rectangle 12"/>
          <p:cNvSpPr>
            <a:spLocks noChangeArrowheads="1"/>
          </p:cNvSpPr>
          <p:nvPr/>
        </p:nvSpPr>
        <p:spPr bwMode="auto">
          <a:xfrm>
            <a:off x="2176463" y="1195388"/>
            <a:ext cx="2528887" cy="2333625"/>
          </a:xfrm>
          <a:prstGeom prst="rect">
            <a:avLst/>
          </a:prstGeom>
          <a:solidFill>
            <a:schemeClr val="accent1"/>
          </a:solidFill>
          <a:ln w="19050">
            <a:solidFill>
              <a:schemeClr val="tx1"/>
            </a:solidFill>
            <a:miter lim="800000"/>
            <a:headEnd/>
            <a:tailEnd/>
          </a:ln>
          <a:effectLst/>
        </p:spPr>
        <p:txBody>
          <a:bodyPr wrap="none" anchor="ctr"/>
          <a:lstStyle/>
          <a:p>
            <a:endParaRPr lang="en-US"/>
          </a:p>
        </p:txBody>
      </p:sp>
      <p:sp>
        <p:nvSpPr>
          <p:cNvPr id="18441" name="Oval 13"/>
          <p:cNvSpPr>
            <a:spLocks noChangeArrowheads="1"/>
          </p:cNvSpPr>
          <p:nvPr/>
        </p:nvSpPr>
        <p:spPr bwMode="auto">
          <a:xfrm>
            <a:off x="2513013" y="1247775"/>
            <a:ext cx="2095500" cy="6048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42" name="Rectangle 105"/>
          <p:cNvSpPr>
            <a:spLocks noChangeArrowheads="1"/>
          </p:cNvSpPr>
          <p:nvPr/>
        </p:nvSpPr>
        <p:spPr bwMode="auto">
          <a:xfrm>
            <a:off x="2457450" y="4584700"/>
            <a:ext cx="1155700" cy="238125"/>
          </a:xfrm>
          <a:prstGeom prst="rect">
            <a:avLst/>
          </a:prstGeom>
          <a:solidFill>
            <a:schemeClr val="bg2"/>
          </a:solidFill>
          <a:ln w="9525">
            <a:noFill/>
            <a:miter lim="800000"/>
            <a:headEnd/>
            <a:tailEnd/>
          </a:ln>
          <a:effectLst/>
        </p:spPr>
        <p:txBody>
          <a:bodyPr wrap="none" anchor="ctr"/>
          <a:lstStyle/>
          <a:p>
            <a:endParaRPr lang="en-US"/>
          </a:p>
        </p:txBody>
      </p:sp>
      <p:sp>
        <p:nvSpPr>
          <p:cNvPr id="18443" name="Rectangle 106"/>
          <p:cNvSpPr>
            <a:spLocks noChangeArrowheads="1"/>
          </p:cNvSpPr>
          <p:nvPr/>
        </p:nvSpPr>
        <p:spPr bwMode="auto">
          <a:xfrm>
            <a:off x="2433638" y="4608513"/>
            <a:ext cx="1147762" cy="2381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444" name="Line 107"/>
          <p:cNvSpPr>
            <a:spLocks noChangeShapeType="1"/>
          </p:cNvSpPr>
          <p:nvPr/>
        </p:nvSpPr>
        <p:spPr bwMode="auto">
          <a:xfrm>
            <a:off x="3459163" y="4740275"/>
            <a:ext cx="422275"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18445" name="Rectangle 111"/>
          <p:cNvSpPr>
            <a:spLocks noChangeArrowheads="1"/>
          </p:cNvSpPr>
          <p:nvPr/>
        </p:nvSpPr>
        <p:spPr bwMode="auto">
          <a:xfrm>
            <a:off x="3062288" y="4611688"/>
            <a:ext cx="427037" cy="2397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46" name="Text Box 112"/>
          <p:cNvSpPr txBox="1">
            <a:spLocks noChangeArrowheads="1"/>
          </p:cNvSpPr>
          <p:nvPr/>
        </p:nvSpPr>
        <p:spPr bwMode="auto">
          <a:xfrm>
            <a:off x="3014663" y="4584700"/>
            <a:ext cx="184150" cy="274638"/>
          </a:xfrm>
          <a:prstGeom prst="rect">
            <a:avLst/>
          </a:prstGeom>
          <a:noFill/>
          <a:ln w="9525">
            <a:noFill/>
            <a:miter lim="800000"/>
            <a:headEnd/>
            <a:tailEnd/>
          </a:ln>
          <a:effectLst/>
        </p:spPr>
        <p:txBody>
          <a:bodyPr wrap="none">
            <a:spAutoFit/>
          </a:bodyPr>
          <a:lstStyle/>
          <a:p>
            <a:pPr eaLnBrk="1" hangingPunct="1"/>
            <a:endParaRPr lang="en-US" sz="1200"/>
          </a:p>
        </p:txBody>
      </p:sp>
      <p:sp>
        <p:nvSpPr>
          <p:cNvPr id="18447" name="Text Box 113"/>
          <p:cNvSpPr txBox="1">
            <a:spLocks noChangeArrowheads="1"/>
          </p:cNvSpPr>
          <p:nvPr/>
        </p:nvSpPr>
        <p:spPr bwMode="auto">
          <a:xfrm>
            <a:off x="1298575" y="3913188"/>
            <a:ext cx="2465388" cy="581025"/>
          </a:xfrm>
          <a:prstGeom prst="rect">
            <a:avLst/>
          </a:prstGeom>
          <a:noFill/>
          <a:ln w="9525">
            <a:noFill/>
            <a:miter lim="800000"/>
            <a:headEnd/>
            <a:tailEnd/>
          </a:ln>
          <a:effectLst/>
        </p:spPr>
        <p:txBody>
          <a:bodyPr wrap="none">
            <a:spAutoFit/>
          </a:bodyPr>
          <a:lstStyle/>
          <a:p>
            <a:pPr eaLnBrk="1" hangingPunct="1"/>
            <a:r>
              <a:rPr lang="en-US" sz="1600"/>
              <a:t>IP destination address in </a:t>
            </a:r>
          </a:p>
          <a:p>
            <a:pPr eaLnBrk="1" hangingPunct="1"/>
            <a:r>
              <a:rPr lang="en-US" sz="1600"/>
              <a:t>arriving packet’s header</a:t>
            </a:r>
          </a:p>
        </p:txBody>
      </p:sp>
      <p:sp>
        <p:nvSpPr>
          <p:cNvPr id="18448" name="Line 114"/>
          <p:cNvSpPr>
            <a:spLocks noChangeShapeType="1"/>
          </p:cNvSpPr>
          <p:nvPr/>
        </p:nvSpPr>
        <p:spPr bwMode="auto">
          <a:xfrm flipH="1">
            <a:off x="2681288" y="4870450"/>
            <a:ext cx="1349375" cy="0"/>
          </a:xfrm>
          <a:prstGeom prst="line">
            <a:avLst/>
          </a:prstGeom>
          <a:noFill/>
          <a:ln w="9525">
            <a:solidFill>
              <a:schemeClr val="tx1"/>
            </a:solidFill>
            <a:round/>
            <a:headEnd/>
            <a:tailEnd/>
          </a:ln>
          <a:effectLst/>
        </p:spPr>
        <p:txBody>
          <a:bodyPr/>
          <a:lstStyle/>
          <a:p>
            <a:endParaRPr lang="en-US"/>
          </a:p>
        </p:txBody>
      </p:sp>
      <p:sp>
        <p:nvSpPr>
          <p:cNvPr id="18449" name="Text Box 115"/>
          <p:cNvSpPr txBox="1">
            <a:spLocks noChangeArrowheads="1"/>
          </p:cNvSpPr>
          <p:nvPr/>
        </p:nvSpPr>
        <p:spPr bwMode="auto">
          <a:xfrm>
            <a:off x="2641600" y="1404938"/>
            <a:ext cx="1863725" cy="304800"/>
          </a:xfrm>
          <a:prstGeom prst="rect">
            <a:avLst/>
          </a:prstGeom>
          <a:noFill/>
          <a:ln w="9525">
            <a:noFill/>
            <a:miter lim="800000"/>
            <a:headEnd/>
            <a:tailEnd/>
          </a:ln>
          <a:effectLst/>
        </p:spPr>
        <p:txBody>
          <a:bodyPr>
            <a:spAutoFit/>
          </a:bodyPr>
          <a:lstStyle/>
          <a:p>
            <a:pPr algn="ctr" eaLnBrk="1" hangingPunct="1"/>
            <a:r>
              <a:rPr lang="en-US" sz="1400"/>
              <a:t>routing algorithm</a:t>
            </a:r>
          </a:p>
        </p:txBody>
      </p:sp>
      <p:sp>
        <p:nvSpPr>
          <p:cNvPr id="18450" name="Rectangle 116"/>
          <p:cNvSpPr>
            <a:spLocks noChangeArrowheads="1"/>
          </p:cNvSpPr>
          <p:nvPr/>
        </p:nvSpPr>
        <p:spPr bwMode="auto">
          <a:xfrm>
            <a:off x="2387600" y="2141538"/>
            <a:ext cx="2184400" cy="12985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51" name="Text Box 117"/>
          <p:cNvSpPr txBox="1">
            <a:spLocks noChangeArrowheads="1"/>
          </p:cNvSpPr>
          <p:nvPr/>
        </p:nvSpPr>
        <p:spPr bwMode="auto">
          <a:xfrm>
            <a:off x="2647950" y="2105025"/>
            <a:ext cx="1858963" cy="304800"/>
          </a:xfrm>
          <a:prstGeom prst="rect">
            <a:avLst/>
          </a:prstGeom>
          <a:noFill/>
          <a:ln w="9525">
            <a:noFill/>
            <a:miter lim="800000"/>
            <a:headEnd/>
            <a:tailEnd/>
          </a:ln>
          <a:effectLst/>
        </p:spPr>
        <p:txBody>
          <a:bodyPr wrap="none">
            <a:spAutoFit/>
          </a:bodyPr>
          <a:lstStyle/>
          <a:p>
            <a:pPr eaLnBrk="1" hangingPunct="1"/>
            <a:r>
              <a:rPr lang="en-US" sz="1400"/>
              <a:t>local forwarding table</a:t>
            </a:r>
          </a:p>
        </p:txBody>
      </p:sp>
      <p:sp>
        <p:nvSpPr>
          <p:cNvPr id="18452" name="Text Box 118"/>
          <p:cNvSpPr txBox="1">
            <a:spLocks noChangeArrowheads="1"/>
          </p:cNvSpPr>
          <p:nvPr/>
        </p:nvSpPr>
        <p:spPr bwMode="auto">
          <a:xfrm>
            <a:off x="2430463" y="2352675"/>
            <a:ext cx="1312862" cy="304800"/>
          </a:xfrm>
          <a:prstGeom prst="rect">
            <a:avLst/>
          </a:prstGeom>
          <a:noFill/>
          <a:ln w="9525">
            <a:noFill/>
            <a:miter lim="800000"/>
            <a:headEnd/>
            <a:tailEnd/>
          </a:ln>
          <a:effectLst/>
        </p:spPr>
        <p:txBody>
          <a:bodyPr>
            <a:spAutoFit/>
          </a:bodyPr>
          <a:lstStyle/>
          <a:p>
            <a:pPr algn="ctr" eaLnBrk="1" hangingPunct="1"/>
            <a:r>
              <a:rPr lang="en-US" sz="1400"/>
              <a:t>dest address</a:t>
            </a:r>
          </a:p>
        </p:txBody>
      </p:sp>
      <p:sp>
        <p:nvSpPr>
          <p:cNvPr id="18453" name="Text Box 119"/>
          <p:cNvSpPr txBox="1">
            <a:spLocks noChangeArrowheads="1"/>
          </p:cNvSpPr>
          <p:nvPr/>
        </p:nvSpPr>
        <p:spPr bwMode="auto">
          <a:xfrm>
            <a:off x="3597275" y="2354263"/>
            <a:ext cx="1041400" cy="304800"/>
          </a:xfrm>
          <a:prstGeom prst="rect">
            <a:avLst/>
          </a:prstGeom>
          <a:noFill/>
          <a:ln w="9525">
            <a:noFill/>
            <a:miter lim="800000"/>
            <a:headEnd/>
            <a:tailEnd/>
          </a:ln>
          <a:effectLst/>
        </p:spPr>
        <p:txBody>
          <a:bodyPr>
            <a:spAutoFit/>
          </a:bodyPr>
          <a:lstStyle/>
          <a:p>
            <a:pPr algn="ctr" eaLnBrk="1" hangingPunct="1"/>
            <a:r>
              <a:rPr lang="en-US" sz="1400"/>
              <a:t>output  link</a:t>
            </a:r>
          </a:p>
        </p:txBody>
      </p:sp>
      <p:sp>
        <p:nvSpPr>
          <p:cNvPr id="18454" name="Line 120"/>
          <p:cNvSpPr>
            <a:spLocks noChangeShapeType="1"/>
          </p:cNvSpPr>
          <p:nvPr/>
        </p:nvSpPr>
        <p:spPr bwMode="auto">
          <a:xfrm>
            <a:off x="3695700" y="2365375"/>
            <a:ext cx="7938" cy="1066800"/>
          </a:xfrm>
          <a:prstGeom prst="line">
            <a:avLst/>
          </a:prstGeom>
          <a:noFill/>
          <a:ln w="9525">
            <a:solidFill>
              <a:schemeClr val="tx1"/>
            </a:solidFill>
            <a:round/>
            <a:headEnd/>
            <a:tailEnd/>
          </a:ln>
          <a:effectLst/>
        </p:spPr>
        <p:txBody>
          <a:bodyPr/>
          <a:lstStyle/>
          <a:p>
            <a:endParaRPr lang="en-US"/>
          </a:p>
        </p:txBody>
      </p:sp>
      <p:sp>
        <p:nvSpPr>
          <p:cNvPr id="18455" name="Text Box 121"/>
          <p:cNvSpPr txBox="1">
            <a:spLocks noChangeArrowheads="1"/>
          </p:cNvSpPr>
          <p:nvPr/>
        </p:nvSpPr>
        <p:spPr bwMode="auto">
          <a:xfrm>
            <a:off x="2417763" y="2636838"/>
            <a:ext cx="1289050" cy="822325"/>
          </a:xfrm>
          <a:prstGeom prst="rect">
            <a:avLst/>
          </a:prstGeom>
          <a:noFill/>
          <a:ln w="9525">
            <a:noFill/>
            <a:miter lim="800000"/>
            <a:headEnd/>
            <a:tailEnd/>
          </a:ln>
          <a:effectLst/>
        </p:spPr>
        <p:txBody>
          <a:bodyPr wrap="none">
            <a:spAutoFit/>
          </a:bodyPr>
          <a:lstStyle/>
          <a:p>
            <a:pPr algn="r" eaLnBrk="1" hangingPunct="1"/>
            <a:r>
              <a:rPr lang="en-US" sz="1200"/>
              <a:t>address-range 1</a:t>
            </a:r>
          </a:p>
          <a:p>
            <a:pPr algn="r" eaLnBrk="1" hangingPunct="1"/>
            <a:r>
              <a:rPr lang="en-US" sz="1200"/>
              <a:t>address-range 2</a:t>
            </a:r>
          </a:p>
          <a:p>
            <a:pPr algn="r" eaLnBrk="1" hangingPunct="1"/>
            <a:r>
              <a:rPr lang="en-US" sz="1200"/>
              <a:t>address-range 3</a:t>
            </a:r>
          </a:p>
          <a:p>
            <a:pPr algn="r" eaLnBrk="1" hangingPunct="1"/>
            <a:r>
              <a:rPr lang="en-US" sz="1200"/>
              <a:t>address-range 4</a:t>
            </a:r>
          </a:p>
        </p:txBody>
      </p:sp>
      <p:sp>
        <p:nvSpPr>
          <p:cNvPr id="18456" name="Text Box 122"/>
          <p:cNvSpPr txBox="1">
            <a:spLocks noChangeArrowheads="1"/>
          </p:cNvSpPr>
          <p:nvPr/>
        </p:nvSpPr>
        <p:spPr bwMode="auto">
          <a:xfrm>
            <a:off x="3711575" y="2636838"/>
            <a:ext cx="268288" cy="822325"/>
          </a:xfrm>
          <a:prstGeom prst="rect">
            <a:avLst/>
          </a:prstGeom>
          <a:noFill/>
          <a:ln w="9525">
            <a:noFill/>
            <a:miter lim="800000"/>
            <a:headEnd/>
            <a:tailEnd/>
          </a:ln>
          <a:effectLst/>
        </p:spPr>
        <p:txBody>
          <a:bodyPr wrap="none">
            <a:spAutoFit/>
          </a:bodyPr>
          <a:lstStyle/>
          <a:p>
            <a:pPr algn="ctr" eaLnBrk="1" hangingPunct="1"/>
            <a:r>
              <a:rPr lang="en-US" sz="1200"/>
              <a:t>3</a:t>
            </a:r>
          </a:p>
          <a:p>
            <a:pPr algn="ctr" eaLnBrk="1" hangingPunct="1"/>
            <a:r>
              <a:rPr lang="en-US" sz="1200"/>
              <a:t>2</a:t>
            </a:r>
          </a:p>
          <a:p>
            <a:pPr algn="ctr" eaLnBrk="1" hangingPunct="1"/>
            <a:r>
              <a:rPr lang="en-US" sz="1200"/>
              <a:t>2</a:t>
            </a:r>
          </a:p>
          <a:p>
            <a:pPr algn="ctr" eaLnBrk="1" hangingPunct="1"/>
            <a:r>
              <a:rPr lang="en-US" sz="1200"/>
              <a:t>1</a:t>
            </a:r>
          </a:p>
        </p:txBody>
      </p:sp>
      <p:sp>
        <p:nvSpPr>
          <p:cNvPr id="18457" name="Line 123"/>
          <p:cNvSpPr>
            <a:spLocks noChangeShapeType="1"/>
          </p:cNvSpPr>
          <p:nvPr/>
        </p:nvSpPr>
        <p:spPr bwMode="auto">
          <a:xfrm>
            <a:off x="2409825" y="2617788"/>
            <a:ext cx="2163763" cy="4762"/>
          </a:xfrm>
          <a:prstGeom prst="line">
            <a:avLst/>
          </a:prstGeom>
          <a:noFill/>
          <a:ln w="9525">
            <a:solidFill>
              <a:schemeClr val="tx1"/>
            </a:solidFill>
            <a:round/>
            <a:headEnd/>
            <a:tailEnd/>
          </a:ln>
          <a:effectLst/>
        </p:spPr>
        <p:txBody>
          <a:bodyPr/>
          <a:lstStyle/>
          <a:p>
            <a:endParaRPr lang="en-US"/>
          </a:p>
        </p:txBody>
      </p:sp>
      <p:sp>
        <p:nvSpPr>
          <p:cNvPr id="18458" name="Line 124"/>
          <p:cNvSpPr>
            <a:spLocks noChangeShapeType="1"/>
          </p:cNvSpPr>
          <p:nvPr/>
        </p:nvSpPr>
        <p:spPr bwMode="auto">
          <a:xfrm>
            <a:off x="2392363" y="2370138"/>
            <a:ext cx="2173287" cy="4762"/>
          </a:xfrm>
          <a:prstGeom prst="line">
            <a:avLst/>
          </a:prstGeom>
          <a:noFill/>
          <a:ln w="9525">
            <a:solidFill>
              <a:schemeClr val="tx1"/>
            </a:solidFill>
            <a:round/>
            <a:headEnd/>
            <a:tailEnd/>
          </a:ln>
          <a:effectLst/>
        </p:spPr>
        <p:txBody>
          <a:bodyPr/>
          <a:lstStyle/>
          <a:p>
            <a:endParaRPr lang="en-US"/>
          </a:p>
        </p:txBody>
      </p:sp>
      <p:sp>
        <p:nvSpPr>
          <p:cNvPr id="18459" name="AutoShape 125"/>
          <p:cNvSpPr>
            <a:spLocks noChangeArrowheads="1"/>
          </p:cNvSpPr>
          <p:nvPr/>
        </p:nvSpPr>
        <p:spPr bwMode="auto">
          <a:xfrm rot="5400000">
            <a:off x="3466306" y="1859757"/>
            <a:ext cx="239713" cy="273050"/>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sp>
        <p:nvSpPr>
          <p:cNvPr id="18460" name="Line 126"/>
          <p:cNvSpPr>
            <a:spLocks noChangeShapeType="1"/>
          </p:cNvSpPr>
          <p:nvPr/>
        </p:nvSpPr>
        <p:spPr bwMode="auto">
          <a:xfrm>
            <a:off x="2843213" y="4302125"/>
            <a:ext cx="363537" cy="342900"/>
          </a:xfrm>
          <a:prstGeom prst="line">
            <a:avLst/>
          </a:prstGeom>
          <a:noFill/>
          <a:ln w="9525">
            <a:solidFill>
              <a:schemeClr val="tx1"/>
            </a:solidFill>
            <a:round/>
            <a:headEnd/>
            <a:tailEnd type="triangle" w="med" len="med"/>
          </a:ln>
          <a:effectLst/>
        </p:spPr>
        <p:txBody>
          <a:bodyPr/>
          <a:lstStyle/>
          <a:p>
            <a:endParaRPr lang="en-US"/>
          </a:p>
        </p:txBody>
      </p:sp>
      <p:sp>
        <p:nvSpPr>
          <p:cNvPr id="18461" name="Freeform 127"/>
          <p:cNvSpPr>
            <a:spLocks/>
          </p:cNvSpPr>
          <p:nvPr/>
        </p:nvSpPr>
        <p:spPr bwMode="auto">
          <a:xfrm>
            <a:off x="3916363" y="479266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p:spPr>
        <p:txBody>
          <a:bodyPr/>
          <a:lstStyle/>
          <a:p>
            <a:endParaRPr lang="en-US"/>
          </a:p>
        </p:txBody>
      </p:sp>
      <p:sp>
        <p:nvSpPr>
          <p:cNvPr id="18462" name="Freeform 128"/>
          <p:cNvSpPr>
            <a:spLocks/>
          </p:cNvSpPr>
          <p:nvPr/>
        </p:nvSpPr>
        <p:spPr bwMode="auto">
          <a:xfrm flipH="1">
            <a:off x="6249988" y="435610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18463" name="Freeform 129"/>
          <p:cNvSpPr>
            <a:spLocks/>
          </p:cNvSpPr>
          <p:nvPr/>
        </p:nvSpPr>
        <p:spPr bwMode="auto">
          <a:xfrm flipH="1">
            <a:off x="5240338" y="408305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18464" name="Freeform 130"/>
          <p:cNvSpPr>
            <a:spLocks/>
          </p:cNvSpPr>
          <p:nvPr/>
        </p:nvSpPr>
        <p:spPr bwMode="auto">
          <a:xfrm flipH="1" flipV="1">
            <a:off x="5908675" y="5629275"/>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18465" name="Freeform 131"/>
          <p:cNvSpPr>
            <a:spLocks/>
          </p:cNvSpPr>
          <p:nvPr/>
        </p:nvSpPr>
        <p:spPr bwMode="auto">
          <a:xfrm flipH="1" flipV="1">
            <a:off x="4559300" y="5613400"/>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18466" name="Freeform 132"/>
          <p:cNvSpPr>
            <a:spLocks/>
          </p:cNvSpPr>
          <p:nvPr/>
        </p:nvSpPr>
        <p:spPr bwMode="auto">
          <a:xfrm flipH="1" flipV="1">
            <a:off x="5199063" y="532130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grpSp>
        <p:nvGrpSpPr>
          <p:cNvPr id="18467" name="Group 133"/>
          <p:cNvGrpSpPr>
            <a:grpSpLocks/>
          </p:cNvGrpSpPr>
          <p:nvPr/>
        </p:nvGrpSpPr>
        <p:grpSpPr bwMode="auto">
          <a:xfrm>
            <a:off x="5248275" y="3638550"/>
            <a:ext cx="550863" cy="452438"/>
            <a:chOff x="2886" y="1668"/>
            <a:chExt cx="347" cy="285"/>
          </a:xfrm>
        </p:grpSpPr>
        <p:sp>
          <p:nvSpPr>
            <p:cNvPr id="18503" name="Rectangle 134"/>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504" name="Oval 135"/>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505" name="Rectangle 136"/>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506" name="Line 137"/>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18507" name="Line 138"/>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18508" name="Line 139"/>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18509" name="AutoShape 140"/>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18468" name="Group 141"/>
          <p:cNvGrpSpPr>
            <a:grpSpLocks/>
          </p:cNvGrpSpPr>
          <p:nvPr/>
        </p:nvGrpSpPr>
        <p:grpSpPr bwMode="auto">
          <a:xfrm>
            <a:off x="6261100" y="3911600"/>
            <a:ext cx="550863" cy="452438"/>
            <a:chOff x="2886" y="1668"/>
            <a:chExt cx="347" cy="285"/>
          </a:xfrm>
        </p:grpSpPr>
        <p:sp>
          <p:nvSpPr>
            <p:cNvPr id="18496" name="Rectangle 142"/>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97" name="Oval 143"/>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98" name="Rectangle 144"/>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99" name="Line 145"/>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18500" name="Line 146"/>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18501" name="Line 147"/>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18502" name="AutoShape 148"/>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18469" name="Group 149"/>
          <p:cNvGrpSpPr>
            <a:grpSpLocks/>
          </p:cNvGrpSpPr>
          <p:nvPr/>
        </p:nvGrpSpPr>
        <p:grpSpPr bwMode="auto">
          <a:xfrm>
            <a:off x="5891213" y="5988050"/>
            <a:ext cx="550862" cy="452438"/>
            <a:chOff x="2886" y="1668"/>
            <a:chExt cx="347" cy="285"/>
          </a:xfrm>
        </p:grpSpPr>
        <p:sp>
          <p:nvSpPr>
            <p:cNvPr id="18489" name="Rectangle 150"/>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90" name="Oval 151"/>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91" name="Rectangle 152"/>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92" name="Line 153"/>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18493" name="Line 154"/>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18494" name="Line 155"/>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18495" name="AutoShape 156"/>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18470" name="Group 157"/>
          <p:cNvGrpSpPr>
            <a:grpSpLocks/>
          </p:cNvGrpSpPr>
          <p:nvPr/>
        </p:nvGrpSpPr>
        <p:grpSpPr bwMode="auto">
          <a:xfrm>
            <a:off x="5195888" y="5768975"/>
            <a:ext cx="550862" cy="452438"/>
            <a:chOff x="2886" y="1668"/>
            <a:chExt cx="347" cy="285"/>
          </a:xfrm>
        </p:grpSpPr>
        <p:sp>
          <p:nvSpPr>
            <p:cNvPr id="18482" name="Rectangle 158"/>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83" name="Oval 159"/>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84" name="Rectangle 160"/>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85" name="Line 161"/>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18486" name="Line 162"/>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18487" name="Line 163"/>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18488" name="AutoShape 164"/>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18471" name="Group 165"/>
          <p:cNvGrpSpPr>
            <a:grpSpLocks/>
          </p:cNvGrpSpPr>
          <p:nvPr/>
        </p:nvGrpSpPr>
        <p:grpSpPr bwMode="auto">
          <a:xfrm>
            <a:off x="4540250" y="5961063"/>
            <a:ext cx="550863" cy="452437"/>
            <a:chOff x="2886" y="1668"/>
            <a:chExt cx="347" cy="285"/>
          </a:xfrm>
        </p:grpSpPr>
        <p:sp>
          <p:nvSpPr>
            <p:cNvPr id="18475" name="Rectangle 166"/>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76" name="Oval 167"/>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77" name="Rectangle 168"/>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78" name="Line 169"/>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18479" name="Line 170"/>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18480" name="Line 171"/>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18481" name="AutoShape 172"/>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448688" name="Group 176"/>
          <p:cNvGrpSpPr>
            <a:grpSpLocks/>
          </p:cNvGrpSpPr>
          <p:nvPr/>
        </p:nvGrpSpPr>
        <p:grpSpPr bwMode="auto">
          <a:xfrm>
            <a:off x="3492500" y="1201738"/>
            <a:ext cx="4986338" cy="1887537"/>
            <a:chOff x="2037" y="708"/>
            <a:chExt cx="3471" cy="1189"/>
          </a:xfrm>
        </p:grpSpPr>
        <p:sp>
          <p:nvSpPr>
            <p:cNvPr id="18473" name="Text Box 174"/>
            <p:cNvSpPr txBox="1">
              <a:spLocks noChangeArrowheads="1"/>
            </p:cNvSpPr>
            <p:nvPr/>
          </p:nvSpPr>
          <p:spPr bwMode="auto">
            <a:xfrm>
              <a:off x="3474" y="708"/>
              <a:ext cx="2034" cy="881"/>
            </a:xfrm>
            <a:prstGeom prst="rect">
              <a:avLst/>
            </a:prstGeom>
            <a:noFill/>
            <a:ln w="12700">
              <a:solidFill>
                <a:srgbClr val="CC0000"/>
              </a:solidFill>
              <a:miter lim="800000"/>
              <a:headEnd/>
              <a:tailEnd/>
            </a:ln>
            <a:effectLst/>
          </p:spPr>
          <p:txBody>
            <a:bodyPr>
              <a:spAutoFit/>
            </a:bodyPr>
            <a:lstStyle/>
            <a:p>
              <a:pPr>
                <a:lnSpc>
                  <a:spcPct val="85000"/>
                </a:lnSpc>
              </a:pPr>
              <a:r>
                <a:rPr lang="en-US" sz="2000">
                  <a:solidFill>
                    <a:srgbClr val="000099"/>
                  </a:solidFill>
                  <a:latin typeface="Gill Sans MT" pitchFamily="34" charset="0"/>
                </a:rPr>
                <a:t>4 billion IP addresses, so rather than list individual destination address</a:t>
              </a:r>
            </a:p>
            <a:p>
              <a:pPr>
                <a:lnSpc>
                  <a:spcPct val="85000"/>
                </a:lnSpc>
              </a:pPr>
              <a:r>
                <a:rPr lang="en-US" sz="2000">
                  <a:solidFill>
                    <a:srgbClr val="000099"/>
                  </a:solidFill>
                  <a:latin typeface="Gill Sans MT" pitchFamily="34" charset="0"/>
                </a:rPr>
                <a:t>list </a:t>
              </a:r>
              <a:r>
                <a:rPr lang="en-US" sz="2000" i="1">
                  <a:solidFill>
                    <a:srgbClr val="000099"/>
                  </a:solidFill>
                  <a:latin typeface="Gill Sans MT" pitchFamily="34" charset="0"/>
                </a:rPr>
                <a:t>range</a:t>
              </a:r>
              <a:r>
                <a:rPr lang="en-US" sz="2000">
                  <a:solidFill>
                    <a:srgbClr val="000099"/>
                  </a:solidFill>
                  <a:latin typeface="Gill Sans MT" pitchFamily="34" charset="0"/>
                </a:rPr>
                <a:t> of addresses</a:t>
              </a:r>
            </a:p>
            <a:p>
              <a:pPr>
                <a:lnSpc>
                  <a:spcPct val="85000"/>
                </a:lnSpc>
              </a:pPr>
              <a:r>
                <a:rPr lang="en-US" sz="2000">
                  <a:solidFill>
                    <a:srgbClr val="000099"/>
                  </a:solidFill>
                  <a:latin typeface="Gill Sans MT" pitchFamily="34" charset="0"/>
                </a:rPr>
                <a:t>(aggregate table entries)</a:t>
              </a:r>
            </a:p>
          </p:txBody>
        </p:sp>
        <p:sp>
          <p:nvSpPr>
            <p:cNvPr id="18474" name="Line 175"/>
            <p:cNvSpPr>
              <a:spLocks noChangeShapeType="1"/>
            </p:cNvSpPr>
            <p:nvPr/>
          </p:nvSpPr>
          <p:spPr bwMode="auto">
            <a:xfrm flipH="1">
              <a:off x="2037" y="1229"/>
              <a:ext cx="1433" cy="668"/>
            </a:xfrm>
            <a:prstGeom prst="line">
              <a:avLst/>
            </a:prstGeom>
            <a:noFill/>
            <a:ln w="9525">
              <a:solidFill>
                <a:srgbClr val="CC0000"/>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8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miter lim="800000"/>
            <a:headEnd/>
            <a:tailEnd/>
          </a:ln>
        </p:spPr>
        <p:txBody>
          <a:bodyPr/>
          <a:lstStyle/>
          <a:p>
            <a:r>
              <a:rPr lang="en-US"/>
              <a:t>Network Layer</a:t>
            </a:r>
          </a:p>
        </p:txBody>
      </p:sp>
      <p:sp>
        <p:nvSpPr>
          <p:cNvPr id="19459" name="Slide Number Placeholder 5"/>
          <p:cNvSpPr>
            <a:spLocks noGrp="1"/>
          </p:cNvSpPr>
          <p:nvPr>
            <p:ph type="sldNum" sz="quarter" idx="12"/>
          </p:nvPr>
        </p:nvSpPr>
        <p:spPr>
          <a:noFill/>
          <a:ln>
            <a:miter lim="800000"/>
            <a:headEnd/>
            <a:tailEnd/>
          </a:ln>
        </p:spPr>
        <p:txBody>
          <a:bodyPr/>
          <a:lstStyle/>
          <a:p>
            <a:r>
              <a:rPr lang="en-US"/>
              <a:t>4-</a:t>
            </a:r>
            <a:fld id="{7FD1A6EE-4AB8-475F-AB6C-E06B42F32562}" type="slidenum">
              <a:rPr lang="en-US" smtClean="0"/>
              <a:pPr/>
              <a:t>18</a:t>
            </a:fld>
            <a:endParaRPr lang="en-US"/>
          </a:p>
        </p:txBody>
      </p:sp>
      <p:sp>
        <p:nvSpPr>
          <p:cNvPr id="19460" name="Rectangle 3"/>
          <p:cNvSpPr>
            <a:spLocks noChangeArrowheads="1"/>
          </p:cNvSpPr>
          <p:nvPr/>
        </p:nvSpPr>
        <p:spPr bwMode="auto">
          <a:xfrm>
            <a:off x="628650" y="1392238"/>
            <a:ext cx="5235575" cy="4241800"/>
          </a:xfrm>
          <a:prstGeom prst="rect">
            <a:avLst/>
          </a:prstGeom>
          <a:noFill/>
          <a:ln w="9525">
            <a:noFill/>
            <a:miter lim="800000"/>
            <a:headEnd/>
            <a:tailEnd/>
          </a:ln>
          <a:effectLst/>
        </p:spPr>
        <p:txBody>
          <a:bodyPr wrap="none" anchor="ctr">
            <a:spAutoFit/>
          </a:bodyPr>
          <a:lstStyle/>
          <a:p>
            <a:pPr algn="just"/>
            <a:r>
              <a:rPr lang="en-US" b="1">
                <a:cs typeface="Times New Roman" pitchFamily="18" charset="0"/>
              </a:rPr>
              <a:t>Destination Address Range</a:t>
            </a:r>
          </a:p>
          <a:p>
            <a:pPr algn="just"/>
            <a:endParaRPr lang="en-US" b="1">
              <a:cs typeface="Times New Roman" pitchFamily="18" charset="0"/>
            </a:endParaRPr>
          </a:p>
          <a:p>
            <a:pPr algn="just"/>
            <a:r>
              <a:rPr lang="en-US" b="1">
                <a:latin typeface="Courier New" pitchFamily="49" charset="0"/>
                <a:cs typeface="Times New Roman" pitchFamily="18" charset="0"/>
              </a:rPr>
              <a:t>11001000 00010111 00010000 00000000</a:t>
            </a:r>
            <a:endParaRPr lang="en-US" sz="2000" b="1">
              <a:latin typeface="Courier New" pitchFamily="49" charset="0"/>
            </a:endParaRPr>
          </a:p>
          <a:p>
            <a:pPr algn="just"/>
            <a:r>
              <a:rPr lang="en-US">
                <a:cs typeface="Times New Roman" pitchFamily="18" charset="0"/>
              </a:rPr>
              <a:t>through</a:t>
            </a:r>
            <a:r>
              <a:rPr lang="en-US">
                <a:latin typeface="Comic Sans MS" pitchFamily="66" charset="0"/>
                <a:cs typeface="Times New Roman" pitchFamily="18" charset="0"/>
              </a:rPr>
              <a:t>                                 </a:t>
            </a:r>
            <a:endParaRPr lang="en-US" sz="2000">
              <a:latin typeface="Comic Sans MS" pitchFamily="66" charset="0"/>
            </a:endParaRPr>
          </a:p>
          <a:p>
            <a:pPr algn="just"/>
            <a:r>
              <a:rPr lang="en-US" b="1">
                <a:latin typeface="Courier New" pitchFamily="49" charset="0"/>
                <a:cs typeface="Times New Roman" pitchFamily="18" charset="0"/>
              </a:rPr>
              <a:t>11001000 00010111 00010111 11111111</a:t>
            </a:r>
          </a:p>
          <a:p>
            <a:pPr algn="just"/>
            <a:endParaRPr lang="en-US" b="1">
              <a:latin typeface="Courier New" pitchFamily="49" charset="0"/>
              <a:cs typeface="Times New Roman" pitchFamily="18" charset="0"/>
            </a:endParaRPr>
          </a:p>
          <a:p>
            <a:pPr algn="just"/>
            <a:r>
              <a:rPr lang="en-US" b="1">
                <a:latin typeface="Courier New" pitchFamily="49" charset="0"/>
                <a:cs typeface="Times New Roman" pitchFamily="18" charset="0"/>
              </a:rPr>
              <a:t>11001000 00010111 00011000 00000000</a:t>
            </a:r>
            <a:endParaRPr lang="en-US" sz="2000" b="1">
              <a:latin typeface="Courier New" pitchFamily="49" charset="0"/>
            </a:endParaRPr>
          </a:p>
          <a:p>
            <a:pPr algn="just"/>
            <a:r>
              <a:rPr lang="en-US">
                <a:cs typeface="Times New Roman" pitchFamily="18" charset="0"/>
              </a:rPr>
              <a:t>through</a:t>
            </a:r>
            <a:endParaRPr lang="en-US" sz="2000"/>
          </a:p>
          <a:p>
            <a:pPr algn="just"/>
            <a:r>
              <a:rPr lang="en-US" b="1">
                <a:latin typeface="Courier New" pitchFamily="49" charset="0"/>
                <a:cs typeface="Times New Roman" pitchFamily="18" charset="0"/>
              </a:rPr>
              <a:t>11001000 00010111 00011000 11111111  </a:t>
            </a:r>
          </a:p>
          <a:p>
            <a:pPr algn="just"/>
            <a:endParaRPr lang="en-US" sz="2000" b="1">
              <a:latin typeface="Courier New" pitchFamily="49" charset="0"/>
            </a:endParaRPr>
          </a:p>
          <a:p>
            <a:pPr algn="just"/>
            <a:r>
              <a:rPr lang="en-US" b="1">
                <a:latin typeface="Courier New" pitchFamily="49" charset="0"/>
                <a:cs typeface="Times New Roman" pitchFamily="18" charset="0"/>
              </a:rPr>
              <a:t>11001000 00010111 00011001 00000000</a:t>
            </a:r>
            <a:endParaRPr lang="en-US" sz="2000" b="1">
              <a:latin typeface="Courier New" pitchFamily="49" charset="0"/>
            </a:endParaRPr>
          </a:p>
          <a:p>
            <a:pPr algn="just"/>
            <a:r>
              <a:rPr lang="en-US">
                <a:cs typeface="Times New Roman" pitchFamily="18" charset="0"/>
              </a:rPr>
              <a:t>through</a:t>
            </a:r>
            <a:endParaRPr lang="en-US" sz="2000"/>
          </a:p>
          <a:p>
            <a:pPr algn="just"/>
            <a:r>
              <a:rPr lang="en-US" b="1">
                <a:latin typeface="Courier New" pitchFamily="49" charset="0"/>
                <a:cs typeface="Times New Roman" pitchFamily="18" charset="0"/>
              </a:rPr>
              <a:t>11001000 00010111 00011111 11111111  </a:t>
            </a:r>
          </a:p>
          <a:p>
            <a:pPr algn="just"/>
            <a:endParaRPr lang="en-US">
              <a:latin typeface="Comic Sans MS" pitchFamily="66" charset="0"/>
              <a:cs typeface="Times New Roman" pitchFamily="18" charset="0"/>
            </a:endParaRPr>
          </a:p>
          <a:p>
            <a:pPr algn="just"/>
            <a:r>
              <a:rPr lang="en-US">
                <a:cs typeface="Times New Roman" pitchFamily="18" charset="0"/>
              </a:rPr>
              <a:t>otherwise</a:t>
            </a:r>
          </a:p>
        </p:txBody>
      </p:sp>
      <p:sp>
        <p:nvSpPr>
          <p:cNvPr id="19461" name="Rectangle 5"/>
          <p:cNvSpPr>
            <a:spLocks noChangeArrowheads="1"/>
          </p:cNvSpPr>
          <p:nvPr/>
        </p:nvSpPr>
        <p:spPr bwMode="auto">
          <a:xfrm>
            <a:off x="6053138" y="1430338"/>
            <a:ext cx="1555750" cy="4486275"/>
          </a:xfrm>
          <a:prstGeom prst="rect">
            <a:avLst/>
          </a:prstGeom>
          <a:noFill/>
          <a:ln w="9525">
            <a:noFill/>
            <a:miter lim="800000"/>
            <a:headEnd/>
            <a:tailEnd/>
          </a:ln>
          <a:effectLst/>
        </p:spPr>
        <p:txBody>
          <a:bodyPr wrap="none" anchor="ctr">
            <a:spAutoFit/>
          </a:bodyPr>
          <a:lstStyle/>
          <a:p>
            <a:pPr algn="just"/>
            <a:r>
              <a:rPr lang="en-US">
                <a:cs typeface="Times New Roman" pitchFamily="18" charset="0"/>
              </a:rPr>
              <a:t>Link Interface</a:t>
            </a:r>
          </a:p>
          <a:p>
            <a:pPr algn="just"/>
            <a:endParaRPr lang="en-US">
              <a:cs typeface="Times New Roman" pitchFamily="18" charset="0"/>
            </a:endParaRPr>
          </a:p>
          <a:p>
            <a:pPr algn="just"/>
            <a:endParaRPr lang="en-US" u="sng">
              <a:cs typeface="Times New Roman" pitchFamily="18" charset="0"/>
            </a:endParaRPr>
          </a:p>
          <a:p>
            <a:pPr algn="just"/>
            <a:r>
              <a:rPr lang="en-US">
                <a:cs typeface="Times New Roman" pitchFamily="18" charset="0"/>
              </a:rPr>
              <a:t>0</a:t>
            </a:r>
          </a:p>
          <a:p>
            <a:pPr algn="just"/>
            <a:endParaRPr lang="en-US">
              <a:cs typeface="Times New Roman" pitchFamily="18" charset="0"/>
            </a:endParaRPr>
          </a:p>
          <a:p>
            <a:pPr algn="just"/>
            <a:endParaRPr lang="en-US">
              <a:cs typeface="Times New Roman" pitchFamily="18" charset="0"/>
            </a:endParaRPr>
          </a:p>
          <a:p>
            <a:pPr algn="just"/>
            <a:endParaRPr lang="en-US">
              <a:cs typeface="Times New Roman" pitchFamily="18" charset="0"/>
            </a:endParaRPr>
          </a:p>
          <a:p>
            <a:pPr algn="just"/>
            <a:r>
              <a:rPr lang="en-US">
                <a:cs typeface="Times New Roman" pitchFamily="18" charset="0"/>
              </a:rPr>
              <a:t>1</a:t>
            </a:r>
          </a:p>
          <a:p>
            <a:pPr algn="just"/>
            <a:endParaRPr lang="en-US">
              <a:cs typeface="Times New Roman" pitchFamily="18" charset="0"/>
            </a:endParaRPr>
          </a:p>
          <a:p>
            <a:pPr algn="just"/>
            <a:endParaRPr lang="en-US">
              <a:cs typeface="Times New Roman" pitchFamily="18" charset="0"/>
            </a:endParaRPr>
          </a:p>
          <a:p>
            <a:pPr algn="just"/>
            <a:endParaRPr lang="en-US">
              <a:cs typeface="Times New Roman" pitchFamily="18" charset="0"/>
            </a:endParaRPr>
          </a:p>
          <a:p>
            <a:pPr algn="just"/>
            <a:r>
              <a:rPr lang="en-US">
                <a:cs typeface="Times New Roman" pitchFamily="18" charset="0"/>
              </a:rPr>
              <a:t>2</a:t>
            </a:r>
          </a:p>
          <a:p>
            <a:pPr algn="just"/>
            <a:endParaRPr lang="en-US">
              <a:cs typeface="Times New Roman" pitchFamily="18" charset="0"/>
            </a:endParaRPr>
          </a:p>
          <a:p>
            <a:pPr algn="just"/>
            <a:endParaRPr lang="en-US">
              <a:cs typeface="Times New Roman" pitchFamily="18" charset="0"/>
            </a:endParaRPr>
          </a:p>
          <a:p>
            <a:pPr algn="just"/>
            <a:r>
              <a:rPr lang="en-US">
                <a:cs typeface="Times New Roman" pitchFamily="18" charset="0"/>
              </a:rPr>
              <a:t>3  </a:t>
            </a:r>
            <a:endParaRPr lang="en-US" sz="2000"/>
          </a:p>
          <a:p>
            <a:pPr algn="just"/>
            <a:endParaRPr lang="en-US" b="1">
              <a:cs typeface="Times New Roman" pitchFamily="18" charset="0"/>
            </a:endParaRPr>
          </a:p>
        </p:txBody>
      </p:sp>
      <p:sp>
        <p:nvSpPr>
          <p:cNvPr id="19462" name="Rectangle 6"/>
          <p:cNvSpPr>
            <a:spLocks noChangeArrowheads="1"/>
          </p:cNvSpPr>
          <p:nvPr/>
        </p:nvSpPr>
        <p:spPr bwMode="auto">
          <a:xfrm>
            <a:off x="636588" y="1266825"/>
            <a:ext cx="7223125" cy="4525963"/>
          </a:xfrm>
          <a:prstGeom prst="rect">
            <a:avLst/>
          </a:prstGeom>
          <a:noFill/>
          <a:ln w="19050">
            <a:solidFill>
              <a:srgbClr val="000099"/>
            </a:solidFill>
            <a:miter lim="800000"/>
            <a:headEnd/>
            <a:tailEnd/>
          </a:ln>
          <a:effectLst/>
        </p:spPr>
        <p:txBody>
          <a:bodyPr wrap="none" anchor="ctr"/>
          <a:lstStyle/>
          <a:p>
            <a:endParaRPr lang="en-US"/>
          </a:p>
        </p:txBody>
      </p:sp>
      <p:sp>
        <p:nvSpPr>
          <p:cNvPr id="19463" name="Line 7"/>
          <p:cNvSpPr>
            <a:spLocks noChangeShapeType="1"/>
          </p:cNvSpPr>
          <p:nvPr/>
        </p:nvSpPr>
        <p:spPr bwMode="auto">
          <a:xfrm>
            <a:off x="625475" y="1873250"/>
            <a:ext cx="7223125" cy="0"/>
          </a:xfrm>
          <a:prstGeom prst="line">
            <a:avLst/>
          </a:prstGeom>
          <a:noFill/>
          <a:ln w="19050">
            <a:solidFill>
              <a:srgbClr val="000099"/>
            </a:solidFill>
            <a:round/>
            <a:headEnd/>
            <a:tailEnd/>
          </a:ln>
          <a:effectLst/>
        </p:spPr>
        <p:txBody>
          <a:bodyPr wrap="none"/>
          <a:lstStyle/>
          <a:p>
            <a:endParaRPr lang="en-US"/>
          </a:p>
        </p:txBody>
      </p:sp>
      <p:sp>
        <p:nvSpPr>
          <p:cNvPr id="19464" name="Line 8"/>
          <p:cNvSpPr>
            <a:spLocks noChangeShapeType="1"/>
          </p:cNvSpPr>
          <p:nvPr/>
        </p:nvSpPr>
        <p:spPr bwMode="auto">
          <a:xfrm>
            <a:off x="652463" y="2928938"/>
            <a:ext cx="7223125" cy="0"/>
          </a:xfrm>
          <a:prstGeom prst="line">
            <a:avLst/>
          </a:prstGeom>
          <a:noFill/>
          <a:ln w="19050">
            <a:solidFill>
              <a:srgbClr val="000099"/>
            </a:solidFill>
            <a:round/>
            <a:headEnd/>
            <a:tailEnd/>
          </a:ln>
          <a:effectLst/>
        </p:spPr>
        <p:txBody>
          <a:bodyPr wrap="none"/>
          <a:lstStyle/>
          <a:p>
            <a:endParaRPr lang="en-US"/>
          </a:p>
        </p:txBody>
      </p:sp>
      <p:sp>
        <p:nvSpPr>
          <p:cNvPr id="19465" name="Line 9"/>
          <p:cNvSpPr>
            <a:spLocks noChangeShapeType="1"/>
          </p:cNvSpPr>
          <p:nvPr/>
        </p:nvSpPr>
        <p:spPr bwMode="auto">
          <a:xfrm>
            <a:off x="646113" y="4051300"/>
            <a:ext cx="7223125" cy="0"/>
          </a:xfrm>
          <a:prstGeom prst="line">
            <a:avLst/>
          </a:prstGeom>
          <a:noFill/>
          <a:ln w="19050">
            <a:solidFill>
              <a:srgbClr val="000099"/>
            </a:solidFill>
            <a:round/>
            <a:headEnd/>
            <a:tailEnd/>
          </a:ln>
          <a:effectLst/>
        </p:spPr>
        <p:txBody>
          <a:bodyPr wrap="none"/>
          <a:lstStyle/>
          <a:p>
            <a:endParaRPr lang="en-US"/>
          </a:p>
        </p:txBody>
      </p:sp>
      <p:sp>
        <p:nvSpPr>
          <p:cNvPr id="19466" name="Line 10"/>
          <p:cNvSpPr>
            <a:spLocks noChangeShapeType="1"/>
          </p:cNvSpPr>
          <p:nvPr/>
        </p:nvSpPr>
        <p:spPr bwMode="auto">
          <a:xfrm>
            <a:off x="639763" y="5173663"/>
            <a:ext cx="7223125" cy="0"/>
          </a:xfrm>
          <a:prstGeom prst="line">
            <a:avLst/>
          </a:prstGeom>
          <a:noFill/>
          <a:ln w="19050">
            <a:solidFill>
              <a:srgbClr val="000099"/>
            </a:solidFill>
            <a:round/>
            <a:headEnd/>
            <a:tailEnd/>
          </a:ln>
          <a:effectLst/>
        </p:spPr>
        <p:txBody>
          <a:bodyPr wrap="none"/>
          <a:lstStyle/>
          <a:p>
            <a:endParaRPr lang="en-US"/>
          </a:p>
        </p:txBody>
      </p:sp>
      <p:sp>
        <p:nvSpPr>
          <p:cNvPr id="19467" name="Line 11"/>
          <p:cNvSpPr>
            <a:spLocks noChangeShapeType="1"/>
          </p:cNvSpPr>
          <p:nvPr/>
        </p:nvSpPr>
        <p:spPr bwMode="auto">
          <a:xfrm>
            <a:off x="5929313" y="1277938"/>
            <a:ext cx="0" cy="4514850"/>
          </a:xfrm>
          <a:prstGeom prst="line">
            <a:avLst/>
          </a:prstGeom>
          <a:noFill/>
          <a:ln w="12700">
            <a:solidFill>
              <a:srgbClr val="000099"/>
            </a:solidFill>
            <a:round/>
            <a:headEnd/>
            <a:tailEnd/>
          </a:ln>
          <a:effectLst/>
        </p:spPr>
        <p:txBody>
          <a:bodyPr wrap="none"/>
          <a:lstStyle/>
          <a:p>
            <a:endParaRPr lang="en-US"/>
          </a:p>
        </p:txBody>
      </p:sp>
      <p:sp>
        <p:nvSpPr>
          <p:cNvPr id="19468" name="Text Box 12"/>
          <p:cNvSpPr txBox="1">
            <a:spLocks noChangeArrowheads="1"/>
          </p:cNvSpPr>
          <p:nvPr/>
        </p:nvSpPr>
        <p:spPr bwMode="auto">
          <a:xfrm>
            <a:off x="565150" y="6007100"/>
            <a:ext cx="7081838" cy="457200"/>
          </a:xfrm>
          <a:prstGeom prst="rect">
            <a:avLst/>
          </a:prstGeom>
          <a:noFill/>
          <a:ln w="9525">
            <a:noFill/>
            <a:miter lim="800000"/>
            <a:headEnd/>
            <a:tailEnd/>
          </a:ln>
          <a:effectLst/>
        </p:spPr>
        <p:txBody>
          <a:bodyPr wrap="none">
            <a:spAutoFit/>
          </a:bodyPr>
          <a:lstStyle/>
          <a:p>
            <a:r>
              <a:rPr lang="en-US" sz="2400" i="1">
                <a:solidFill>
                  <a:srgbClr val="CC0000"/>
                </a:solidFill>
                <a:latin typeface="Gill Sans MT" pitchFamily="34" charset="0"/>
              </a:rPr>
              <a:t>Q:</a:t>
            </a:r>
            <a:r>
              <a:rPr lang="en-US" sz="2400">
                <a:latin typeface="Gill Sans MT" pitchFamily="34" charset="0"/>
              </a:rPr>
              <a:t> but what happens if ranges don’t divide up so nicely? </a:t>
            </a:r>
          </a:p>
        </p:txBody>
      </p:sp>
      <p:pic>
        <p:nvPicPr>
          <p:cNvPr id="19469" name="Picture 16" descr="underline_base"/>
          <p:cNvPicPr>
            <a:picLocks noChangeArrowheads="1"/>
          </p:cNvPicPr>
          <p:nvPr/>
        </p:nvPicPr>
        <p:blipFill>
          <a:blip r:embed="rId2"/>
          <a:srcRect/>
          <a:stretch>
            <a:fillRect/>
          </a:stretch>
        </p:blipFill>
        <p:spPr bwMode="auto">
          <a:xfrm>
            <a:off x="604838" y="771525"/>
            <a:ext cx="5942012" cy="173038"/>
          </a:xfrm>
          <a:prstGeom prst="rect">
            <a:avLst/>
          </a:prstGeom>
          <a:noFill/>
          <a:ln w="9525">
            <a:noFill/>
            <a:miter lim="800000"/>
            <a:headEnd/>
            <a:tailEnd/>
          </a:ln>
        </p:spPr>
      </p:pic>
      <p:sp>
        <p:nvSpPr>
          <p:cNvPr id="19470" name="Rectangle 17"/>
          <p:cNvSpPr>
            <a:spLocks noGrp="1" noChangeArrowheads="1"/>
          </p:cNvSpPr>
          <p:nvPr>
            <p:ph type="title"/>
          </p:nvPr>
        </p:nvSpPr>
        <p:spPr>
          <a:xfrm>
            <a:off x="533400" y="107950"/>
            <a:ext cx="6378575" cy="863600"/>
          </a:xfrm>
          <a:noFill/>
        </p:spPr>
        <p:txBody>
          <a:bodyPr/>
          <a:lstStyle/>
          <a:p>
            <a:r>
              <a:rPr lang="en-US" sz="4000"/>
              <a:t>Datagram forwarding  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miter lim="800000"/>
            <a:headEnd/>
            <a:tailEnd/>
          </a:ln>
        </p:spPr>
        <p:txBody>
          <a:bodyPr/>
          <a:lstStyle/>
          <a:p>
            <a:r>
              <a:rPr lang="en-US"/>
              <a:t>Network Layer</a:t>
            </a:r>
          </a:p>
        </p:txBody>
      </p:sp>
      <p:sp>
        <p:nvSpPr>
          <p:cNvPr id="20483" name="Slide Number Placeholder 5"/>
          <p:cNvSpPr>
            <a:spLocks noGrp="1"/>
          </p:cNvSpPr>
          <p:nvPr>
            <p:ph type="sldNum" sz="quarter" idx="12"/>
          </p:nvPr>
        </p:nvSpPr>
        <p:spPr>
          <a:noFill/>
          <a:ln>
            <a:miter lim="800000"/>
            <a:headEnd/>
            <a:tailEnd/>
          </a:ln>
        </p:spPr>
        <p:txBody>
          <a:bodyPr/>
          <a:lstStyle/>
          <a:p>
            <a:r>
              <a:rPr lang="en-US"/>
              <a:t>4-</a:t>
            </a:r>
            <a:fld id="{D5E541E2-0C79-41DA-898B-F9E6516808F7}" type="slidenum">
              <a:rPr lang="en-US" smtClean="0"/>
              <a:pPr/>
              <a:t>19</a:t>
            </a:fld>
            <a:endParaRPr lang="en-US"/>
          </a:p>
        </p:txBody>
      </p:sp>
      <p:pic>
        <p:nvPicPr>
          <p:cNvPr id="20484" name="Picture 32" descr="underline_base"/>
          <p:cNvPicPr>
            <a:picLocks noChangeArrowheads="1"/>
          </p:cNvPicPr>
          <p:nvPr/>
        </p:nvPicPr>
        <p:blipFill>
          <a:blip r:embed="rId2"/>
          <a:srcRect/>
          <a:stretch>
            <a:fillRect/>
          </a:stretch>
        </p:blipFill>
        <p:spPr bwMode="auto">
          <a:xfrm>
            <a:off x="473075" y="777875"/>
            <a:ext cx="5484813" cy="173038"/>
          </a:xfrm>
          <a:prstGeom prst="rect">
            <a:avLst/>
          </a:prstGeom>
          <a:noFill/>
          <a:ln w="9525">
            <a:noFill/>
            <a:miter lim="800000"/>
            <a:headEnd/>
            <a:tailEnd/>
          </a:ln>
        </p:spPr>
      </p:pic>
      <p:sp>
        <p:nvSpPr>
          <p:cNvPr id="20485" name="Rectangle 20"/>
          <p:cNvSpPr>
            <a:spLocks noChangeArrowheads="1"/>
          </p:cNvSpPr>
          <p:nvPr/>
        </p:nvSpPr>
        <p:spPr bwMode="auto">
          <a:xfrm>
            <a:off x="434975" y="1335088"/>
            <a:ext cx="8001000" cy="1371600"/>
          </a:xfrm>
          <a:prstGeom prst="rect">
            <a:avLst/>
          </a:prstGeom>
          <a:solidFill>
            <a:schemeClr val="bg1"/>
          </a:solidFill>
          <a:ln w="19050">
            <a:solidFill>
              <a:srgbClr val="CC0000"/>
            </a:solidFill>
            <a:miter lim="800000"/>
            <a:headEnd/>
            <a:tailEnd/>
          </a:ln>
          <a:effectLst/>
        </p:spPr>
        <p:txBody>
          <a:bodyPr wrap="none" anchor="ctr"/>
          <a:lstStyle/>
          <a:p>
            <a:endParaRPr lang="en-US"/>
          </a:p>
        </p:txBody>
      </p:sp>
      <p:sp>
        <p:nvSpPr>
          <p:cNvPr id="20486" name="Rectangle 18"/>
          <p:cNvSpPr>
            <a:spLocks noChangeArrowheads="1"/>
          </p:cNvSpPr>
          <p:nvPr/>
        </p:nvSpPr>
        <p:spPr bwMode="auto">
          <a:xfrm>
            <a:off x="4276725" y="5673725"/>
            <a:ext cx="1636713" cy="269875"/>
          </a:xfrm>
          <a:prstGeom prst="rect">
            <a:avLst/>
          </a:prstGeom>
          <a:solidFill>
            <a:srgbClr val="33CCFF"/>
          </a:solidFill>
          <a:ln w="9525">
            <a:noFill/>
            <a:miter lim="800000"/>
            <a:headEnd/>
            <a:tailEnd/>
          </a:ln>
          <a:effectLst/>
        </p:spPr>
        <p:txBody>
          <a:bodyPr wrap="none" anchor="ctr"/>
          <a:lstStyle/>
          <a:p>
            <a:endParaRPr lang="en-US"/>
          </a:p>
        </p:txBody>
      </p:sp>
      <p:sp>
        <p:nvSpPr>
          <p:cNvPr id="20487" name="Rectangle 17"/>
          <p:cNvSpPr>
            <a:spLocks noChangeArrowheads="1"/>
          </p:cNvSpPr>
          <p:nvPr/>
        </p:nvSpPr>
        <p:spPr bwMode="auto">
          <a:xfrm>
            <a:off x="4283075" y="6069013"/>
            <a:ext cx="1636713" cy="269875"/>
          </a:xfrm>
          <a:prstGeom prst="rect">
            <a:avLst/>
          </a:prstGeom>
          <a:solidFill>
            <a:srgbClr val="33CCFF"/>
          </a:solidFill>
          <a:ln w="9525">
            <a:noFill/>
            <a:miter lim="800000"/>
            <a:headEnd/>
            <a:tailEnd/>
          </a:ln>
          <a:effectLst/>
        </p:spPr>
        <p:txBody>
          <a:bodyPr wrap="none" anchor="ctr"/>
          <a:lstStyle/>
          <a:p>
            <a:endParaRPr lang="en-US"/>
          </a:p>
        </p:txBody>
      </p:sp>
      <p:sp>
        <p:nvSpPr>
          <p:cNvPr id="20488" name="Rectangle 2"/>
          <p:cNvSpPr>
            <a:spLocks noGrp="1" noChangeArrowheads="1"/>
          </p:cNvSpPr>
          <p:nvPr>
            <p:ph type="title"/>
          </p:nvPr>
        </p:nvSpPr>
        <p:spPr>
          <a:xfrm>
            <a:off x="355600" y="95250"/>
            <a:ext cx="7772400" cy="909638"/>
          </a:xfrm>
        </p:spPr>
        <p:txBody>
          <a:bodyPr/>
          <a:lstStyle/>
          <a:p>
            <a:r>
              <a:rPr lang="en-US"/>
              <a:t>Longest prefix matching</a:t>
            </a:r>
          </a:p>
        </p:txBody>
      </p:sp>
      <p:sp>
        <p:nvSpPr>
          <p:cNvPr id="20489" name="Rectangle 5"/>
          <p:cNvSpPr>
            <a:spLocks noChangeArrowheads="1"/>
          </p:cNvSpPr>
          <p:nvPr/>
        </p:nvSpPr>
        <p:spPr bwMode="auto">
          <a:xfrm>
            <a:off x="1065213" y="2989263"/>
            <a:ext cx="5235575" cy="2155825"/>
          </a:xfrm>
          <a:prstGeom prst="rect">
            <a:avLst/>
          </a:prstGeom>
          <a:noFill/>
          <a:ln w="9525">
            <a:noFill/>
            <a:miter lim="800000"/>
            <a:headEnd/>
            <a:tailEnd/>
          </a:ln>
          <a:effectLst/>
        </p:spPr>
        <p:txBody>
          <a:bodyPr wrap="none" anchor="ctr">
            <a:spAutoFit/>
          </a:bodyPr>
          <a:lstStyle/>
          <a:p>
            <a:pPr algn="just">
              <a:lnSpc>
                <a:spcPct val="150000"/>
              </a:lnSpc>
            </a:pPr>
            <a:r>
              <a:rPr lang="en-US">
                <a:cs typeface="Times New Roman" pitchFamily="18" charset="0"/>
              </a:rPr>
              <a:t>Destination Address Range                        </a:t>
            </a:r>
          </a:p>
          <a:p>
            <a:pPr algn="just">
              <a:lnSpc>
                <a:spcPct val="150000"/>
              </a:lnSpc>
            </a:pPr>
            <a:r>
              <a:rPr lang="en-US">
                <a:latin typeface="Courier New" pitchFamily="49" charset="0"/>
                <a:cs typeface="Times New Roman" pitchFamily="18" charset="0"/>
              </a:rPr>
              <a:t>11001000 00010111 00010*** ********* </a:t>
            </a:r>
            <a:endParaRPr lang="en-US" sz="2000">
              <a:latin typeface="Courier New" pitchFamily="49" charset="0"/>
            </a:endParaRPr>
          </a:p>
          <a:p>
            <a:pPr algn="just">
              <a:lnSpc>
                <a:spcPct val="150000"/>
              </a:lnSpc>
            </a:pPr>
            <a:r>
              <a:rPr lang="en-US">
                <a:latin typeface="Courier New" pitchFamily="49" charset="0"/>
                <a:cs typeface="Times New Roman" pitchFamily="18" charset="0"/>
              </a:rPr>
              <a:t>11001000 00010111 00011000 *********</a:t>
            </a:r>
            <a:endParaRPr lang="en-US" sz="2000">
              <a:latin typeface="Courier New" pitchFamily="49" charset="0"/>
            </a:endParaRPr>
          </a:p>
          <a:p>
            <a:pPr algn="just">
              <a:lnSpc>
                <a:spcPct val="150000"/>
              </a:lnSpc>
            </a:pPr>
            <a:r>
              <a:rPr lang="en-US">
                <a:latin typeface="Courier New" pitchFamily="49" charset="0"/>
                <a:cs typeface="Times New Roman" pitchFamily="18" charset="0"/>
              </a:rPr>
              <a:t>11001000 00010111 00011*** *********</a:t>
            </a:r>
            <a:endParaRPr lang="en-US" sz="2000">
              <a:latin typeface="Comic Sans MS" pitchFamily="66" charset="0"/>
            </a:endParaRPr>
          </a:p>
          <a:p>
            <a:pPr algn="just">
              <a:lnSpc>
                <a:spcPct val="150000"/>
              </a:lnSpc>
            </a:pPr>
            <a:r>
              <a:rPr lang="en-US">
                <a:cs typeface="Times New Roman" pitchFamily="18" charset="0"/>
              </a:rPr>
              <a:t>otherwise  </a:t>
            </a:r>
            <a:r>
              <a:rPr lang="en-US">
                <a:latin typeface="Times" pitchFamily="18" charset="0"/>
                <a:cs typeface="Times New Roman" pitchFamily="18" charset="0"/>
              </a:rPr>
              <a:t>           </a:t>
            </a:r>
          </a:p>
        </p:txBody>
      </p:sp>
      <p:sp>
        <p:nvSpPr>
          <p:cNvPr id="20490" name="Rectangle 7"/>
          <p:cNvSpPr>
            <a:spLocks noChangeArrowheads="1"/>
          </p:cNvSpPr>
          <p:nvPr/>
        </p:nvSpPr>
        <p:spPr bwMode="auto">
          <a:xfrm>
            <a:off x="958850" y="6026150"/>
            <a:ext cx="5141913" cy="366713"/>
          </a:xfrm>
          <a:prstGeom prst="rect">
            <a:avLst/>
          </a:prstGeom>
          <a:noFill/>
          <a:ln w="9525">
            <a:noFill/>
            <a:miter lim="800000"/>
            <a:headEnd/>
            <a:tailEnd/>
          </a:ln>
          <a:effectLst/>
        </p:spPr>
        <p:txBody>
          <a:bodyPr wrap="none" anchor="ctr">
            <a:spAutoFit/>
          </a:bodyPr>
          <a:lstStyle/>
          <a:p>
            <a:r>
              <a:rPr lang="en-US"/>
              <a:t>DA: 11001000  00010111  00011000  10101010</a:t>
            </a:r>
            <a:r>
              <a:rPr lang="en-US">
                <a:latin typeface="Comic Sans MS" pitchFamily="66" charset="0"/>
              </a:rPr>
              <a:t> </a:t>
            </a:r>
          </a:p>
        </p:txBody>
      </p:sp>
      <p:sp>
        <p:nvSpPr>
          <p:cNvPr id="20491" name="Text Box 8"/>
          <p:cNvSpPr txBox="1">
            <a:spLocks noChangeArrowheads="1"/>
          </p:cNvSpPr>
          <p:nvPr/>
        </p:nvSpPr>
        <p:spPr bwMode="auto">
          <a:xfrm>
            <a:off x="280988" y="5272088"/>
            <a:ext cx="1341437" cy="396875"/>
          </a:xfrm>
          <a:prstGeom prst="rect">
            <a:avLst/>
          </a:prstGeom>
          <a:noFill/>
          <a:ln w="9525">
            <a:noFill/>
            <a:miter lim="800000"/>
            <a:headEnd/>
            <a:tailEnd/>
          </a:ln>
          <a:effectLst/>
        </p:spPr>
        <p:txBody>
          <a:bodyPr wrap="none">
            <a:spAutoFit/>
          </a:bodyPr>
          <a:lstStyle/>
          <a:p>
            <a:r>
              <a:rPr lang="en-US" sz="2000">
                <a:solidFill>
                  <a:srgbClr val="000099"/>
                </a:solidFill>
              </a:rPr>
              <a:t>examples:</a:t>
            </a:r>
          </a:p>
        </p:txBody>
      </p:sp>
      <p:sp>
        <p:nvSpPr>
          <p:cNvPr id="20492" name="Text Box 9"/>
          <p:cNvSpPr txBox="1">
            <a:spLocks noChangeArrowheads="1"/>
          </p:cNvSpPr>
          <p:nvPr/>
        </p:nvSpPr>
        <p:spPr bwMode="auto">
          <a:xfrm>
            <a:off x="944563" y="5641975"/>
            <a:ext cx="5137150" cy="366713"/>
          </a:xfrm>
          <a:prstGeom prst="rect">
            <a:avLst/>
          </a:prstGeom>
          <a:noFill/>
          <a:ln w="9525">
            <a:noFill/>
            <a:miter lim="800000"/>
            <a:headEnd/>
            <a:tailEnd/>
          </a:ln>
          <a:effectLst/>
        </p:spPr>
        <p:txBody>
          <a:bodyPr wrap="none">
            <a:spAutoFit/>
          </a:bodyPr>
          <a:lstStyle/>
          <a:p>
            <a:r>
              <a:rPr lang="en-US"/>
              <a:t>DA: 11001000  00010111  00010110  10100001 </a:t>
            </a:r>
          </a:p>
        </p:txBody>
      </p:sp>
      <p:sp>
        <p:nvSpPr>
          <p:cNvPr id="20493" name="Text Box 15"/>
          <p:cNvSpPr txBox="1">
            <a:spLocks noChangeArrowheads="1"/>
          </p:cNvSpPr>
          <p:nvPr/>
        </p:nvSpPr>
        <p:spPr bwMode="auto">
          <a:xfrm>
            <a:off x="6262688" y="5640388"/>
            <a:ext cx="1835150" cy="396875"/>
          </a:xfrm>
          <a:prstGeom prst="rect">
            <a:avLst/>
          </a:prstGeom>
          <a:noFill/>
          <a:ln w="9525">
            <a:noFill/>
            <a:miter lim="800000"/>
            <a:headEnd/>
            <a:tailEnd/>
          </a:ln>
          <a:effectLst/>
        </p:spPr>
        <p:txBody>
          <a:bodyPr wrap="none">
            <a:spAutoFit/>
          </a:bodyPr>
          <a:lstStyle/>
          <a:p>
            <a:r>
              <a:rPr lang="en-US" sz="2000">
                <a:solidFill>
                  <a:srgbClr val="CC0000"/>
                </a:solidFill>
                <a:latin typeface="Gill Sans MT" pitchFamily="34" charset="0"/>
              </a:rPr>
              <a:t>which interface?</a:t>
            </a:r>
          </a:p>
        </p:txBody>
      </p:sp>
      <p:sp>
        <p:nvSpPr>
          <p:cNvPr id="20494" name="Text Box 16"/>
          <p:cNvSpPr txBox="1">
            <a:spLocks noChangeArrowheads="1"/>
          </p:cNvSpPr>
          <p:nvPr/>
        </p:nvSpPr>
        <p:spPr bwMode="auto">
          <a:xfrm>
            <a:off x="6310313" y="5991225"/>
            <a:ext cx="1835150" cy="396875"/>
          </a:xfrm>
          <a:prstGeom prst="rect">
            <a:avLst/>
          </a:prstGeom>
          <a:noFill/>
          <a:ln w="9525">
            <a:noFill/>
            <a:miter lim="800000"/>
            <a:headEnd/>
            <a:tailEnd/>
          </a:ln>
          <a:effectLst/>
        </p:spPr>
        <p:txBody>
          <a:bodyPr wrap="none">
            <a:spAutoFit/>
          </a:bodyPr>
          <a:lstStyle/>
          <a:p>
            <a:r>
              <a:rPr lang="en-US" sz="2000">
                <a:solidFill>
                  <a:srgbClr val="CC0000"/>
                </a:solidFill>
                <a:latin typeface="Gill Sans MT" pitchFamily="34" charset="0"/>
              </a:rPr>
              <a:t>which interface?</a:t>
            </a:r>
          </a:p>
        </p:txBody>
      </p:sp>
      <p:sp>
        <p:nvSpPr>
          <p:cNvPr id="20495" name="Text Box 19"/>
          <p:cNvSpPr txBox="1">
            <a:spLocks noChangeArrowheads="1"/>
          </p:cNvSpPr>
          <p:nvPr/>
        </p:nvSpPr>
        <p:spPr bwMode="auto">
          <a:xfrm>
            <a:off x="571500" y="1490663"/>
            <a:ext cx="7799388" cy="1116012"/>
          </a:xfrm>
          <a:prstGeom prst="rect">
            <a:avLst/>
          </a:prstGeom>
          <a:noFill/>
          <a:ln w="9525">
            <a:noFill/>
            <a:miter lim="800000"/>
            <a:headEnd/>
            <a:tailEnd/>
          </a:ln>
          <a:effectLst/>
        </p:spPr>
        <p:txBody>
          <a:bodyPr>
            <a:spAutoFit/>
          </a:bodyPr>
          <a:lstStyle/>
          <a:p>
            <a:pPr>
              <a:lnSpc>
                <a:spcPct val="80000"/>
              </a:lnSpc>
            </a:pPr>
            <a:r>
              <a:rPr lang="en-US" sz="2800">
                <a:latin typeface="Gill Sans MT" pitchFamily="34" charset="0"/>
              </a:rPr>
              <a:t>when looking for forwarding table entry for given destination address, use </a:t>
            </a:r>
            <a:r>
              <a:rPr lang="en-US" sz="2800" i="1">
                <a:solidFill>
                  <a:srgbClr val="000099"/>
                </a:solidFill>
                <a:latin typeface="Gill Sans MT" pitchFamily="34" charset="0"/>
              </a:rPr>
              <a:t>longest</a:t>
            </a:r>
            <a:r>
              <a:rPr lang="en-US" sz="2800">
                <a:latin typeface="Gill Sans MT" pitchFamily="34" charset="0"/>
              </a:rPr>
              <a:t> address prefix that matches destination address.</a:t>
            </a:r>
          </a:p>
        </p:txBody>
      </p:sp>
      <p:sp>
        <p:nvSpPr>
          <p:cNvPr id="20496" name="Text Box 22"/>
          <p:cNvSpPr txBox="1">
            <a:spLocks noChangeArrowheads="1"/>
          </p:cNvSpPr>
          <p:nvPr/>
        </p:nvSpPr>
        <p:spPr bwMode="auto">
          <a:xfrm>
            <a:off x="558800" y="1036638"/>
            <a:ext cx="3282950" cy="519112"/>
          </a:xfrm>
          <a:prstGeom prst="rect">
            <a:avLst/>
          </a:prstGeom>
          <a:solidFill>
            <a:schemeClr val="bg1"/>
          </a:solidFill>
          <a:ln w="9525">
            <a:noFill/>
            <a:miter lim="800000"/>
            <a:headEnd/>
            <a:tailEnd/>
          </a:ln>
          <a:effectLst/>
        </p:spPr>
        <p:txBody>
          <a:bodyPr wrap="none">
            <a:spAutoFit/>
          </a:bodyPr>
          <a:lstStyle/>
          <a:p>
            <a:r>
              <a:rPr lang="en-US" sz="2800" i="1">
                <a:solidFill>
                  <a:srgbClr val="CC0000"/>
                </a:solidFill>
                <a:latin typeface="Gill Sans MT" pitchFamily="34" charset="0"/>
              </a:rPr>
              <a:t>longest prefix matching</a:t>
            </a:r>
          </a:p>
        </p:txBody>
      </p:sp>
      <p:sp>
        <p:nvSpPr>
          <p:cNvPr id="20497" name="Rectangle 24"/>
          <p:cNvSpPr>
            <a:spLocks noChangeArrowheads="1"/>
          </p:cNvSpPr>
          <p:nvPr/>
        </p:nvSpPr>
        <p:spPr bwMode="auto">
          <a:xfrm>
            <a:off x="992188" y="3022600"/>
            <a:ext cx="7459662" cy="2106613"/>
          </a:xfrm>
          <a:prstGeom prst="rect">
            <a:avLst/>
          </a:prstGeom>
          <a:noFill/>
          <a:ln w="19050">
            <a:solidFill>
              <a:srgbClr val="000099"/>
            </a:solidFill>
            <a:miter lim="800000"/>
            <a:headEnd/>
            <a:tailEnd/>
          </a:ln>
          <a:effectLst/>
        </p:spPr>
        <p:txBody>
          <a:bodyPr wrap="none" anchor="ctr"/>
          <a:lstStyle/>
          <a:p>
            <a:endParaRPr lang="en-US"/>
          </a:p>
        </p:txBody>
      </p:sp>
      <p:sp>
        <p:nvSpPr>
          <p:cNvPr id="20498" name="Line 25"/>
          <p:cNvSpPr>
            <a:spLocks noChangeShapeType="1"/>
          </p:cNvSpPr>
          <p:nvPr/>
        </p:nvSpPr>
        <p:spPr bwMode="auto">
          <a:xfrm>
            <a:off x="992188" y="3457575"/>
            <a:ext cx="7448550" cy="0"/>
          </a:xfrm>
          <a:prstGeom prst="line">
            <a:avLst/>
          </a:prstGeom>
          <a:noFill/>
          <a:ln w="19050">
            <a:solidFill>
              <a:srgbClr val="000099"/>
            </a:solidFill>
            <a:round/>
            <a:headEnd/>
            <a:tailEnd/>
          </a:ln>
          <a:effectLst/>
        </p:spPr>
        <p:txBody>
          <a:bodyPr wrap="none"/>
          <a:lstStyle/>
          <a:p>
            <a:endParaRPr lang="en-US"/>
          </a:p>
        </p:txBody>
      </p:sp>
      <p:sp>
        <p:nvSpPr>
          <p:cNvPr id="20499" name="Line 26"/>
          <p:cNvSpPr>
            <a:spLocks noChangeShapeType="1"/>
          </p:cNvSpPr>
          <p:nvPr/>
        </p:nvSpPr>
        <p:spPr bwMode="auto">
          <a:xfrm>
            <a:off x="1022350" y="3887788"/>
            <a:ext cx="7448550" cy="0"/>
          </a:xfrm>
          <a:prstGeom prst="line">
            <a:avLst/>
          </a:prstGeom>
          <a:noFill/>
          <a:ln w="19050">
            <a:solidFill>
              <a:srgbClr val="000099"/>
            </a:solidFill>
            <a:round/>
            <a:headEnd/>
            <a:tailEnd/>
          </a:ln>
          <a:effectLst/>
        </p:spPr>
        <p:txBody>
          <a:bodyPr wrap="none"/>
          <a:lstStyle/>
          <a:p>
            <a:endParaRPr lang="en-US"/>
          </a:p>
        </p:txBody>
      </p:sp>
      <p:sp>
        <p:nvSpPr>
          <p:cNvPr id="20500" name="Line 27"/>
          <p:cNvSpPr>
            <a:spLocks noChangeShapeType="1"/>
          </p:cNvSpPr>
          <p:nvPr/>
        </p:nvSpPr>
        <p:spPr bwMode="auto">
          <a:xfrm>
            <a:off x="996950" y="4306888"/>
            <a:ext cx="7448550" cy="0"/>
          </a:xfrm>
          <a:prstGeom prst="line">
            <a:avLst/>
          </a:prstGeom>
          <a:noFill/>
          <a:ln w="19050">
            <a:solidFill>
              <a:srgbClr val="000099"/>
            </a:solidFill>
            <a:round/>
            <a:headEnd/>
            <a:tailEnd/>
          </a:ln>
          <a:effectLst/>
        </p:spPr>
        <p:txBody>
          <a:bodyPr wrap="none"/>
          <a:lstStyle/>
          <a:p>
            <a:endParaRPr lang="en-US"/>
          </a:p>
        </p:txBody>
      </p:sp>
      <p:sp>
        <p:nvSpPr>
          <p:cNvPr id="20501" name="Line 28"/>
          <p:cNvSpPr>
            <a:spLocks noChangeShapeType="1"/>
          </p:cNvSpPr>
          <p:nvPr/>
        </p:nvSpPr>
        <p:spPr bwMode="auto">
          <a:xfrm>
            <a:off x="993775" y="4737100"/>
            <a:ext cx="7448550" cy="0"/>
          </a:xfrm>
          <a:prstGeom prst="line">
            <a:avLst/>
          </a:prstGeom>
          <a:noFill/>
          <a:ln w="19050">
            <a:solidFill>
              <a:srgbClr val="000099"/>
            </a:solidFill>
            <a:round/>
            <a:headEnd/>
            <a:tailEnd/>
          </a:ln>
          <a:effectLst/>
        </p:spPr>
        <p:txBody>
          <a:bodyPr wrap="none"/>
          <a:lstStyle/>
          <a:p>
            <a:endParaRPr lang="en-US"/>
          </a:p>
        </p:txBody>
      </p:sp>
      <p:sp>
        <p:nvSpPr>
          <p:cNvPr id="20502" name="Line 29"/>
          <p:cNvSpPr>
            <a:spLocks noChangeShapeType="1"/>
          </p:cNvSpPr>
          <p:nvPr/>
        </p:nvSpPr>
        <p:spPr bwMode="auto">
          <a:xfrm>
            <a:off x="6176963" y="3022600"/>
            <a:ext cx="0" cy="2117725"/>
          </a:xfrm>
          <a:prstGeom prst="line">
            <a:avLst/>
          </a:prstGeom>
          <a:noFill/>
          <a:ln w="19050">
            <a:solidFill>
              <a:srgbClr val="000099"/>
            </a:solidFill>
            <a:round/>
            <a:headEnd/>
            <a:tailEnd/>
          </a:ln>
          <a:effectLst/>
        </p:spPr>
        <p:txBody>
          <a:bodyPr wrap="none"/>
          <a:lstStyle/>
          <a:p>
            <a:endParaRPr lang="en-US"/>
          </a:p>
        </p:txBody>
      </p:sp>
      <p:sp>
        <p:nvSpPr>
          <p:cNvPr id="20503" name="Text Box 30"/>
          <p:cNvSpPr txBox="1">
            <a:spLocks noChangeArrowheads="1"/>
          </p:cNvSpPr>
          <p:nvPr/>
        </p:nvSpPr>
        <p:spPr bwMode="auto">
          <a:xfrm>
            <a:off x="6475413" y="2965450"/>
            <a:ext cx="1543050" cy="2155825"/>
          </a:xfrm>
          <a:prstGeom prst="rect">
            <a:avLst/>
          </a:prstGeom>
          <a:noFill/>
          <a:ln w="9525">
            <a:noFill/>
            <a:miter lim="800000"/>
            <a:headEnd/>
            <a:tailEnd/>
          </a:ln>
          <a:effectLst/>
        </p:spPr>
        <p:txBody>
          <a:bodyPr wrap="none">
            <a:spAutoFit/>
          </a:bodyPr>
          <a:lstStyle/>
          <a:p>
            <a:pPr>
              <a:lnSpc>
                <a:spcPct val="150000"/>
              </a:lnSpc>
            </a:pPr>
            <a:r>
              <a:rPr lang="en-US"/>
              <a:t>Link interface</a:t>
            </a:r>
          </a:p>
          <a:p>
            <a:pPr>
              <a:lnSpc>
                <a:spcPct val="150000"/>
              </a:lnSpc>
            </a:pPr>
            <a:r>
              <a:rPr lang="en-US"/>
              <a:t>0</a:t>
            </a:r>
          </a:p>
          <a:p>
            <a:pPr>
              <a:lnSpc>
                <a:spcPct val="150000"/>
              </a:lnSpc>
            </a:pPr>
            <a:r>
              <a:rPr lang="en-US"/>
              <a:t>1</a:t>
            </a:r>
          </a:p>
          <a:p>
            <a:pPr>
              <a:lnSpc>
                <a:spcPct val="150000"/>
              </a:lnSpc>
            </a:pPr>
            <a:r>
              <a:rPr lang="en-US"/>
              <a:t>2</a:t>
            </a:r>
          </a:p>
          <a:p>
            <a:pPr>
              <a:lnSpc>
                <a:spcPct val="150000"/>
              </a:lnSpc>
            </a:pPr>
            <a:r>
              <a:rPr lang="en-US"/>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miter lim="800000"/>
            <a:headEnd/>
            <a:tailEnd/>
          </a:ln>
        </p:spPr>
        <p:txBody>
          <a:bodyPr/>
          <a:lstStyle/>
          <a:p>
            <a:r>
              <a:rPr lang="en-US"/>
              <a:t>Network Layer</a:t>
            </a:r>
          </a:p>
        </p:txBody>
      </p:sp>
      <p:sp>
        <p:nvSpPr>
          <p:cNvPr id="3075" name="Slide Number Placeholder 5"/>
          <p:cNvSpPr>
            <a:spLocks noGrp="1"/>
          </p:cNvSpPr>
          <p:nvPr>
            <p:ph type="sldNum" sz="quarter" idx="12"/>
          </p:nvPr>
        </p:nvSpPr>
        <p:spPr>
          <a:noFill/>
          <a:ln>
            <a:miter lim="800000"/>
            <a:headEnd/>
            <a:tailEnd/>
          </a:ln>
        </p:spPr>
        <p:txBody>
          <a:bodyPr/>
          <a:lstStyle/>
          <a:p>
            <a:r>
              <a:rPr lang="en-US"/>
              <a:t>4-</a:t>
            </a:r>
            <a:fld id="{2A665C5E-EF45-4971-AEAB-480FA250640D}" type="slidenum">
              <a:rPr lang="en-US" smtClean="0"/>
              <a:pPr/>
              <a:t>2</a:t>
            </a:fld>
            <a:endParaRPr lang="en-US"/>
          </a:p>
        </p:txBody>
      </p:sp>
      <p:pic>
        <p:nvPicPr>
          <p:cNvPr id="3076" name="Picture 7" descr="underline_base"/>
          <p:cNvPicPr>
            <a:picLocks noChangeArrowheads="1"/>
          </p:cNvPicPr>
          <p:nvPr/>
        </p:nvPicPr>
        <p:blipFill>
          <a:blip r:embed="rId2"/>
          <a:srcRect/>
          <a:stretch>
            <a:fillRect/>
          </a:stretch>
        </p:blipFill>
        <p:spPr bwMode="auto">
          <a:xfrm>
            <a:off x="660400" y="1027113"/>
            <a:ext cx="5942013" cy="173037"/>
          </a:xfrm>
          <a:prstGeom prst="rect">
            <a:avLst/>
          </a:prstGeom>
          <a:noFill/>
          <a:ln w="9525">
            <a:noFill/>
            <a:miter lim="800000"/>
            <a:headEnd/>
            <a:tailEnd/>
          </a:ln>
        </p:spPr>
      </p:pic>
      <p:sp>
        <p:nvSpPr>
          <p:cNvPr id="3077" name="Rectangle 2"/>
          <p:cNvSpPr>
            <a:spLocks noGrp="1" noChangeArrowheads="1"/>
          </p:cNvSpPr>
          <p:nvPr>
            <p:ph type="title"/>
          </p:nvPr>
        </p:nvSpPr>
        <p:spPr/>
        <p:txBody>
          <a:bodyPr/>
          <a:lstStyle/>
          <a:p>
            <a:r>
              <a:rPr lang="en-US"/>
              <a:t>Chapter 4: network layer</a:t>
            </a:r>
          </a:p>
        </p:txBody>
      </p:sp>
      <p:sp>
        <p:nvSpPr>
          <p:cNvPr id="3078" name="Rectangle 3"/>
          <p:cNvSpPr>
            <a:spLocks noGrp="1" noChangeArrowheads="1"/>
          </p:cNvSpPr>
          <p:nvPr>
            <p:ph type="body" idx="1"/>
          </p:nvPr>
        </p:nvSpPr>
        <p:spPr>
          <a:xfrm>
            <a:off x="533400" y="1600200"/>
            <a:ext cx="8064500" cy="4648200"/>
          </a:xfrm>
        </p:spPr>
        <p:txBody>
          <a:bodyPr/>
          <a:lstStyle/>
          <a:p>
            <a:pPr>
              <a:buFont typeface="Wingdings" pitchFamily="2" charset="2"/>
              <a:buNone/>
            </a:pPr>
            <a:r>
              <a:rPr lang="en-US" sz="3200" i="1">
                <a:solidFill>
                  <a:srgbClr val="CC0000"/>
                </a:solidFill>
              </a:rPr>
              <a:t>chapter goals:</a:t>
            </a:r>
            <a:r>
              <a:rPr lang="en-US" sz="3200">
                <a:solidFill>
                  <a:srgbClr val="CC0000"/>
                </a:solidFill>
              </a:rPr>
              <a:t> </a:t>
            </a:r>
          </a:p>
          <a:p>
            <a:r>
              <a:rPr lang="en-US"/>
              <a:t>understand principles behind network layer services:</a:t>
            </a:r>
          </a:p>
          <a:p>
            <a:pPr lvl="1"/>
            <a:r>
              <a:rPr lang="en-US"/>
              <a:t>network layer service models</a:t>
            </a:r>
          </a:p>
          <a:p>
            <a:pPr lvl="1"/>
            <a:r>
              <a:rPr lang="en-US"/>
              <a:t>forwarding versus routing</a:t>
            </a:r>
          </a:p>
          <a:p>
            <a:pPr lvl="1"/>
            <a:r>
              <a:rPr lang="en-US"/>
              <a:t>how a router works</a:t>
            </a:r>
          </a:p>
          <a:p>
            <a:pPr lvl="1"/>
            <a:r>
              <a:rPr lang="en-US"/>
              <a:t>routing (path selection)</a:t>
            </a:r>
          </a:p>
          <a:p>
            <a:pPr lvl="1"/>
            <a:r>
              <a:rPr lang="en-US"/>
              <a:t>broadcast, multicast</a:t>
            </a:r>
          </a:p>
          <a:p>
            <a:r>
              <a:rPr lang="en-US"/>
              <a:t>instantiation, implementation in the Internet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a:ln>
            <a:miter lim="800000"/>
            <a:headEnd/>
            <a:tailEnd/>
          </a:ln>
        </p:spPr>
        <p:txBody>
          <a:bodyPr/>
          <a:lstStyle/>
          <a:p>
            <a:r>
              <a:rPr lang="en-US"/>
              <a:t>Network Layer</a:t>
            </a:r>
          </a:p>
        </p:txBody>
      </p:sp>
      <p:sp>
        <p:nvSpPr>
          <p:cNvPr id="21507" name="Slide Number Placeholder 6"/>
          <p:cNvSpPr>
            <a:spLocks noGrp="1"/>
          </p:cNvSpPr>
          <p:nvPr>
            <p:ph type="sldNum" sz="quarter" idx="12"/>
          </p:nvPr>
        </p:nvSpPr>
        <p:spPr>
          <a:noFill/>
          <a:ln>
            <a:miter lim="800000"/>
            <a:headEnd/>
            <a:tailEnd/>
          </a:ln>
        </p:spPr>
        <p:txBody>
          <a:bodyPr/>
          <a:lstStyle/>
          <a:p>
            <a:r>
              <a:rPr lang="en-US"/>
              <a:t>4-</a:t>
            </a:r>
            <a:fld id="{741C04DF-F739-447A-8CB6-96A36AFD90AD}" type="slidenum">
              <a:rPr lang="en-US" smtClean="0"/>
              <a:pPr/>
              <a:t>20</a:t>
            </a:fld>
            <a:endParaRPr lang="en-US"/>
          </a:p>
        </p:txBody>
      </p:sp>
      <p:pic>
        <p:nvPicPr>
          <p:cNvPr id="21508" name="Picture 6" descr="underline_base"/>
          <p:cNvPicPr>
            <a:picLocks noChangeArrowheads="1"/>
          </p:cNvPicPr>
          <p:nvPr/>
        </p:nvPicPr>
        <p:blipFill>
          <a:blip r:embed="rId2"/>
          <a:srcRect/>
          <a:stretch>
            <a:fillRect/>
          </a:stretch>
        </p:blipFill>
        <p:spPr bwMode="auto">
          <a:xfrm>
            <a:off x="344488" y="949325"/>
            <a:ext cx="7313612" cy="173038"/>
          </a:xfrm>
          <a:prstGeom prst="rect">
            <a:avLst/>
          </a:prstGeom>
          <a:noFill/>
          <a:ln w="9525">
            <a:noFill/>
            <a:miter lim="800000"/>
            <a:headEnd/>
            <a:tailEnd/>
          </a:ln>
        </p:spPr>
      </p:pic>
      <p:sp>
        <p:nvSpPr>
          <p:cNvPr id="21509" name="Rectangle 2"/>
          <p:cNvSpPr>
            <a:spLocks noGrp="1" noChangeArrowheads="1"/>
          </p:cNvSpPr>
          <p:nvPr>
            <p:ph type="title"/>
          </p:nvPr>
        </p:nvSpPr>
        <p:spPr>
          <a:xfrm>
            <a:off x="276225" y="139700"/>
            <a:ext cx="8324850" cy="1143000"/>
          </a:xfrm>
        </p:spPr>
        <p:txBody>
          <a:bodyPr/>
          <a:lstStyle/>
          <a:p>
            <a:r>
              <a:rPr lang="en-US"/>
              <a:t>Datagram or VC network: why?</a:t>
            </a:r>
          </a:p>
        </p:txBody>
      </p:sp>
      <p:sp>
        <p:nvSpPr>
          <p:cNvPr id="21510" name="Rectangle 3"/>
          <p:cNvSpPr>
            <a:spLocks noGrp="1" noChangeArrowheads="1"/>
          </p:cNvSpPr>
          <p:nvPr>
            <p:ph type="body" sz="half" idx="1"/>
          </p:nvPr>
        </p:nvSpPr>
        <p:spPr>
          <a:xfrm>
            <a:off x="733425" y="1298575"/>
            <a:ext cx="4029075" cy="4648200"/>
          </a:xfrm>
        </p:spPr>
        <p:txBody>
          <a:bodyPr/>
          <a:lstStyle/>
          <a:p>
            <a:pPr>
              <a:buFont typeface="Wingdings" pitchFamily="2" charset="2"/>
              <a:buNone/>
            </a:pPr>
            <a:r>
              <a:rPr lang="en-US" i="1">
                <a:solidFill>
                  <a:srgbClr val="CC0000"/>
                </a:solidFill>
              </a:rPr>
              <a:t>Internet (datagram)</a:t>
            </a:r>
          </a:p>
          <a:p>
            <a:r>
              <a:rPr lang="en-US" sz="2400"/>
              <a:t>data exchange among computers</a:t>
            </a:r>
          </a:p>
          <a:p>
            <a:pPr lvl="1"/>
            <a:r>
              <a:rPr lang="en-US" sz="2000"/>
              <a:t>“elastic” service, no strict timing req.</a:t>
            </a:r>
            <a:r>
              <a:rPr lang="en-US"/>
              <a:t> </a:t>
            </a:r>
          </a:p>
          <a:p>
            <a:r>
              <a:rPr lang="en-US" sz="2400"/>
              <a:t>many link types </a:t>
            </a:r>
          </a:p>
          <a:p>
            <a:pPr lvl="1"/>
            <a:r>
              <a:rPr lang="en-US" sz="2000"/>
              <a:t>different characteristics</a:t>
            </a:r>
          </a:p>
          <a:p>
            <a:pPr lvl="1"/>
            <a:r>
              <a:rPr lang="en-US" sz="2000"/>
              <a:t>uniform service difficult</a:t>
            </a:r>
          </a:p>
          <a:p>
            <a:r>
              <a:rPr lang="en-US" sz="2400"/>
              <a:t>“smart” end systems (computers)</a:t>
            </a:r>
          </a:p>
          <a:p>
            <a:pPr lvl="1"/>
            <a:r>
              <a:rPr lang="en-US" sz="2000"/>
              <a:t>can adapt, perform control, error recovery</a:t>
            </a:r>
          </a:p>
          <a:p>
            <a:pPr lvl="1"/>
            <a:r>
              <a:rPr lang="en-US" sz="2000" b="1" i="1">
                <a:solidFill>
                  <a:srgbClr val="CC0000"/>
                </a:solidFill>
              </a:rPr>
              <a:t>simple inside network, complexity at “edge”</a:t>
            </a:r>
          </a:p>
          <a:p>
            <a:endParaRPr lang="en-US" sz="2400" b="1" i="1">
              <a:solidFill>
                <a:srgbClr val="CC0000"/>
              </a:solidFill>
            </a:endParaRPr>
          </a:p>
        </p:txBody>
      </p:sp>
      <p:sp>
        <p:nvSpPr>
          <p:cNvPr id="21511" name="Rectangle 4"/>
          <p:cNvSpPr>
            <a:spLocks noGrp="1" noChangeArrowheads="1"/>
          </p:cNvSpPr>
          <p:nvPr>
            <p:ph type="body" sz="half" idx="2"/>
          </p:nvPr>
        </p:nvSpPr>
        <p:spPr>
          <a:xfrm>
            <a:off x="4862513" y="1330325"/>
            <a:ext cx="3810000" cy="4648200"/>
          </a:xfrm>
        </p:spPr>
        <p:txBody>
          <a:bodyPr/>
          <a:lstStyle/>
          <a:p>
            <a:pPr>
              <a:lnSpc>
                <a:spcPct val="75000"/>
              </a:lnSpc>
              <a:buFont typeface="Wingdings" pitchFamily="2" charset="2"/>
              <a:buNone/>
            </a:pPr>
            <a:r>
              <a:rPr lang="en-US" i="1">
                <a:solidFill>
                  <a:srgbClr val="CC0000"/>
                </a:solidFill>
              </a:rPr>
              <a:t>ATM (VC)</a:t>
            </a:r>
          </a:p>
          <a:p>
            <a:pPr>
              <a:lnSpc>
                <a:spcPct val="75000"/>
              </a:lnSpc>
            </a:pPr>
            <a:r>
              <a:rPr lang="en-US" sz="2400"/>
              <a:t>evolved from telephony</a:t>
            </a:r>
          </a:p>
          <a:p>
            <a:pPr>
              <a:lnSpc>
                <a:spcPct val="75000"/>
              </a:lnSpc>
            </a:pPr>
            <a:r>
              <a:rPr lang="en-US" sz="2400"/>
              <a:t>human conversation: </a:t>
            </a:r>
          </a:p>
          <a:p>
            <a:pPr lvl="1">
              <a:lnSpc>
                <a:spcPct val="75000"/>
              </a:lnSpc>
            </a:pPr>
            <a:r>
              <a:rPr lang="en-US" sz="2000"/>
              <a:t>strict timing, reliability requirements</a:t>
            </a:r>
          </a:p>
          <a:p>
            <a:pPr lvl="1">
              <a:lnSpc>
                <a:spcPct val="75000"/>
              </a:lnSpc>
            </a:pPr>
            <a:r>
              <a:rPr lang="en-US" sz="2000"/>
              <a:t>need for guaranteed service</a:t>
            </a:r>
          </a:p>
          <a:p>
            <a:pPr>
              <a:lnSpc>
                <a:spcPct val="75000"/>
              </a:lnSpc>
            </a:pPr>
            <a:r>
              <a:rPr lang="en-US" sz="2400"/>
              <a:t>“dumb” end systems</a:t>
            </a:r>
          </a:p>
          <a:p>
            <a:pPr lvl="1">
              <a:lnSpc>
                <a:spcPct val="75000"/>
              </a:lnSpc>
            </a:pPr>
            <a:r>
              <a:rPr lang="en-US" sz="2000"/>
              <a:t>telephones</a:t>
            </a:r>
          </a:p>
          <a:p>
            <a:pPr lvl="1">
              <a:lnSpc>
                <a:spcPct val="75000"/>
              </a:lnSpc>
            </a:pPr>
            <a:r>
              <a:rPr lang="en-US" sz="2000" b="1" i="1">
                <a:solidFill>
                  <a:srgbClr val="CC0000"/>
                </a:solidFill>
              </a:rPr>
              <a:t>complexity inside network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5"/>
          <p:cNvSpPr>
            <a:spLocks noGrp="1"/>
          </p:cNvSpPr>
          <p:nvPr>
            <p:ph type="ftr" sz="quarter" idx="11"/>
          </p:nvPr>
        </p:nvSpPr>
        <p:spPr>
          <a:noFill/>
          <a:ln>
            <a:miter lim="800000"/>
            <a:headEnd/>
            <a:tailEnd/>
          </a:ln>
        </p:spPr>
        <p:txBody>
          <a:bodyPr/>
          <a:lstStyle/>
          <a:p>
            <a:r>
              <a:rPr lang="en-US"/>
              <a:t>Network Layer</a:t>
            </a:r>
          </a:p>
        </p:txBody>
      </p:sp>
      <p:sp>
        <p:nvSpPr>
          <p:cNvPr id="74755" name="Slide Number Placeholder 6"/>
          <p:cNvSpPr>
            <a:spLocks noGrp="1"/>
          </p:cNvSpPr>
          <p:nvPr>
            <p:ph type="sldNum" sz="quarter" idx="12"/>
          </p:nvPr>
        </p:nvSpPr>
        <p:spPr>
          <a:noFill/>
          <a:ln>
            <a:miter lim="800000"/>
            <a:headEnd/>
            <a:tailEnd/>
          </a:ln>
        </p:spPr>
        <p:txBody>
          <a:bodyPr/>
          <a:lstStyle/>
          <a:p>
            <a:r>
              <a:rPr lang="en-US"/>
              <a:t>4-</a:t>
            </a:r>
            <a:fld id="{5A8C8CD5-438A-4130-9874-2A4DB16CBD8C}" type="slidenum">
              <a:rPr lang="en-US" smtClean="0"/>
              <a:pPr/>
              <a:t>21</a:t>
            </a:fld>
            <a:endParaRPr lang="en-US"/>
          </a:p>
        </p:txBody>
      </p:sp>
      <p:pic>
        <p:nvPicPr>
          <p:cNvPr id="74756"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74757"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74758" name="Rectangle 4"/>
          <p:cNvSpPr>
            <a:spLocks noGrp="1" noChangeArrowheads="1"/>
          </p:cNvSpPr>
          <p:nvPr>
            <p:ph type="body" sz="half" idx="2"/>
          </p:nvPr>
        </p:nvSpPr>
        <p:spPr/>
        <p:txBody>
          <a:bodyPr/>
          <a:lstStyle/>
          <a:p>
            <a:pPr>
              <a:buFont typeface="Wingdings" pitchFamily="2" charset="2"/>
              <a:buNone/>
            </a:pPr>
            <a:r>
              <a:rPr lang="en-US" sz="2400">
                <a:solidFill>
                  <a:srgbClr val="CC0000"/>
                </a:solidFill>
              </a:rPr>
              <a:t>4.5 routing algorithms</a:t>
            </a:r>
          </a:p>
          <a:p>
            <a:pPr lvl="1"/>
            <a:r>
              <a:rPr lang="en-US" sz="2000"/>
              <a:t>link state</a:t>
            </a:r>
          </a:p>
          <a:p>
            <a:pPr lvl="1"/>
            <a:r>
              <a:rPr lang="en-US" sz="2000"/>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74759"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miter lim="800000"/>
            <a:headEnd/>
            <a:tailEnd/>
          </a:ln>
        </p:spPr>
        <p:txBody>
          <a:bodyPr/>
          <a:lstStyle/>
          <a:p>
            <a:r>
              <a:rPr lang="en-US"/>
              <a:t>Network Layer</a:t>
            </a:r>
          </a:p>
        </p:txBody>
      </p:sp>
      <p:sp>
        <p:nvSpPr>
          <p:cNvPr id="75779" name="Slide Number Placeholder 5"/>
          <p:cNvSpPr>
            <a:spLocks noGrp="1"/>
          </p:cNvSpPr>
          <p:nvPr>
            <p:ph type="sldNum" sz="quarter" idx="12"/>
          </p:nvPr>
        </p:nvSpPr>
        <p:spPr>
          <a:noFill/>
          <a:ln>
            <a:miter lim="800000"/>
            <a:headEnd/>
            <a:tailEnd/>
          </a:ln>
        </p:spPr>
        <p:txBody>
          <a:bodyPr/>
          <a:lstStyle/>
          <a:p>
            <a:r>
              <a:rPr lang="en-US"/>
              <a:t>4-</a:t>
            </a:r>
            <a:fld id="{0C4565E7-C0CF-4758-AF8E-20C651E99103}" type="slidenum">
              <a:rPr lang="en-US" smtClean="0"/>
              <a:pPr/>
              <a:t>22</a:t>
            </a:fld>
            <a:endParaRPr lang="en-US"/>
          </a:p>
        </p:txBody>
      </p:sp>
      <p:grpSp>
        <p:nvGrpSpPr>
          <p:cNvPr id="75780" name="Group 2"/>
          <p:cNvGrpSpPr>
            <a:grpSpLocks/>
          </p:cNvGrpSpPr>
          <p:nvPr/>
        </p:nvGrpSpPr>
        <p:grpSpPr bwMode="auto">
          <a:xfrm>
            <a:off x="3851275" y="4497388"/>
            <a:ext cx="2847975" cy="1481137"/>
            <a:chOff x="291" y="3093"/>
            <a:chExt cx="1794" cy="933"/>
          </a:xfrm>
        </p:grpSpPr>
        <p:grpSp>
          <p:nvGrpSpPr>
            <p:cNvPr id="75857" name="Group 3"/>
            <p:cNvGrpSpPr>
              <a:grpSpLocks/>
            </p:cNvGrpSpPr>
            <p:nvPr/>
          </p:nvGrpSpPr>
          <p:grpSpPr bwMode="auto">
            <a:xfrm>
              <a:off x="291" y="3093"/>
              <a:ext cx="1794" cy="933"/>
              <a:chOff x="2124" y="2903"/>
              <a:chExt cx="1794" cy="933"/>
            </a:xfrm>
          </p:grpSpPr>
          <p:sp>
            <p:nvSpPr>
              <p:cNvPr id="75861" name="Freeform 4"/>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grpSp>
            <p:nvGrpSpPr>
              <p:cNvPr id="75862" name="Group 5"/>
              <p:cNvGrpSpPr>
                <a:grpSpLocks/>
              </p:cNvGrpSpPr>
              <p:nvPr/>
            </p:nvGrpSpPr>
            <p:grpSpPr bwMode="auto">
              <a:xfrm>
                <a:off x="2196" y="3160"/>
                <a:ext cx="1642" cy="415"/>
                <a:chOff x="959" y="3814"/>
                <a:chExt cx="1642" cy="415"/>
              </a:xfrm>
            </p:grpSpPr>
            <p:grpSp>
              <p:nvGrpSpPr>
                <p:cNvPr id="75897" name="Group 6"/>
                <p:cNvGrpSpPr>
                  <a:grpSpLocks/>
                </p:cNvGrpSpPr>
                <p:nvPr/>
              </p:nvGrpSpPr>
              <p:grpSpPr bwMode="auto">
                <a:xfrm>
                  <a:off x="2223" y="3814"/>
                  <a:ext cx="378" cy="181"/>
                  <a:chOff x="4396" y="1245"/>
                  <a:chExt cx="672" cy="248"/>
                </a:xfrm>
              </p:grpSpPr>
              <p:sp>
                <p:nvSpPr>
                  <p:cNvPr id="7591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91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91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919" name="Group 10"/>
                  <p:cNvGrpSpPr>
                    <a:grpSpLocks/>
                  </p:cNvGrpSpPr>
                  <p:nvPr/>
                </p:nvGrpSpPr>
                <p:grpSpPr bwMode="auto">
                  <a:xfrm>
                    <a:off x="4530" y="1287"/>
                    <a:ext cx="377" cy="75"/>
                    <a:chOff x="2468" y="1332"/>
                    <a:chExt cx="310" cy="60"/>
                  </a:xfrm>
                </p:grpSpPr>
                <p:sp>
                  <p:nvSpPr>
                    <p:cNvPr id="75922" name="Freeform 1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923" name="Freeform 1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920" name="Line 13"/>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921" name="Line 14"/>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75898" name="Group 15"/>
                <p:cNvGrpSpPr>
                  <a:grpSpLocks/>
                </p:cNvGrpSpPr>
                <p:nvPr/>
              </p:nvGrpSpPr>
              <p:grpSpPr bwMode="auto">
                <a:xfrm>
                  <a:off x="1559" y="4048"/>
                  <a:ext cx="378" cy="181"/>
                  <a:chOff x="4396" y="1245"/>
                  <a:chExt cx="672" cy="248"/>
                </a:xfrm>
              </p:grpSpPr>
              <p:sp>
                <p:nvSpPr>
                  <p:cNvPr id="7590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90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91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911" name="Group 19"/>
                  <p:cNvGrpSpPr>
                    <a:grpSpLocks/>
                  </p:cNvGrpSpPr>
                  <p:nvPr/>
                </p:nvGrpSpPr>
                <p:grpSpPr bwMode="auto">
                  <a:xfrm>
                    <a:off x="4530" y="1287"/>
                    <a:ext cx="377" cy="75"/>
                    <a:chOff x="2468" y="1332"/>
                    <a:chExt cx="310" cy="60"/>
                  </a:xfrm>
                </p:grpSpPr>
                <p:sp>
                  <p:nvSpPr>
                    <p:cNvPr id="75914" name="Freeform 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915" name="Freeform 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912" name="Line 22"/>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913" name="Line 23"/>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75899" name="Group 24"/>
                <p:cNvGrpSpPr>
                  <a:grpSpLocks/>
                </p:cNvGrpSpPr>
                <p:nvPr/>
              </p:nvGrpSpPr>
              <p:grpSpPr bwMode="auto">
                <a:xfrm>
                  <a:off x="959" y="3816"/>
                  <a:ext cx="378" cy="181"/>
                  <a:chOff x="4396" y="1245"/>
                  <a:chExt cx="672" cy="248"/>
                </a:xfrm>
              </p:grpSpPr>
              <p:sp>
                <p:nvSpPr>
                  <p:cNvPr id="7590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90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90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903" name="Group 28"/>
                  <p:cNvGrpSpPr>
                    <a:grpSpLocks/>
                  </p:cNvGrpSpPr>
                  <p:nvPr/>
                </p:nvGrpSpPr>
                <p:grpSpPr bwMode="auto">
                  <a:xfrm>
                    <a:off x="4530" y="1287"/>
                    <a:ext cx="377" cy="75"/>
                    <a:chOff x="2468" y="1332"/>
                    <a:chExt cx="310" cy="60"/>
                  </a:xfrm>
                </p:grpSpPr>
                <p:sp>
                  <p:nvSpPr>
                    <p:cNvPr id="75906" name="Freeform 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907" name="Freeform 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904" name="Line 31"/>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905" name="Line 32"/>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sp>
            <p:nvSpPr>
              <p:cNvPr id="75863" name="Freeform 33"/>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Lst>
                <a:ahLst/>
                <a:cxnLst>
                  <a:cxn ang="T4">
                    <a:pos x="T0" y="T1"/>
                  </a:cxn>
                  <a:cxn ang="T5">
                    <a:pos x="T2" y="T3"/>
                  </a:cxn>
                </a:cxnLst>
                <a:rect l="0" t="0" r="r" b="b"/>
                <a:pathLst>
                  <a:path w="294" h="166">
                    <a:moveTo>
                      <a:pt x="0" y="166"/>
                    </a:moveTo>
                    <a:lnTo>
                      <a:pt x="294" y="0"/>
                    </a:lnTo>
                  </a:path>
                </a:pathLst>
              </a:custGeom>
              <a:noFill/>
              <a:ln w="12700">
                <a:solidFill>
                  <a:schemeClr val="tx1"/>
                </a:solidFill>
                <a:round/>
                <a:headEnd/>
                <a:tailEnd/>
              </a:ln>
              <a:effectLst/>
            </p:spPr>
            <p:txBody>
              <a:bodyPr wrap="none" anchor="ctr"/>
              <a:lstStyle/>
              <a:p>
                <a:endParaRPr lang="en-US"/>
              </a:p>
            </p:txBody>
          </p:sp>
          <p:sp>
            <p:nvSpPr>
              <p:cNvPr id="75864" name="Freeform 34"/>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Lst>
                <a:ahLst/>
                <a:cxnLst>
                  <a:cxn ang="T4">
                    <a:pos x="T0" y="T1"/>
                  </a:cxn>
                  <a:cxn ang="T5">
                    <a:pos x="T2" y="T3"/>
                  </a:cxn>
                </a:cxnLst>
                <a:rect l="0" t="0" r="r" b="b"/>
                <a:pathLst>
                  <a:path w="272" h="174">
                    <a:moveTo>
                      <a:pt x="0" y="0"/>
                    </a:moveTo>
                    <a:lnTo>
                      <a:pt x="272" y="174"/>
                    </a:lnTo>
                  </a:path>
                </a:pathLst>
              </a:custGeom>
              <a:noFill/>
              <a:ln w="12700">
                <a:solidFill>
                  <a:schemeClr val="tx1"/>
                </a:solidFill>
                <a:round/>
                <a:headEnd/>
                <a:tailEnd/>
              </a:ln>
              <a:effectLst/>
            </p:spPr>
            <p:txBody>
              <a:bodyPr wrap="none" anchor="ctr"/>
              <a:lstStyle/>
              <a:p>
                <a:endParaRPr lang="en-US"/>
              </a:p>
            </p:txBody>
          </p:sp>
          <p:sp>
            <p:nvSpPr>
              <p:cNvPr id="75865" name="Freeform 35"/>
              <p:cNvSpPr>
                <a:spLocks/>
              </p:cNvSpPr>
              <p:nvPr/>
            </p:nvSpPr>
            <p:spPr bwMode="auto">
              <a:xfrm>
                <a:off x="2511" y="3329"/>
                <a:ext cx="303" cy="150"/>
              </a:xfrm>
              <a:custGeom>
                <a:avLst/>
                <a:gdLst>
                  <a:gd name="T0" fmla="*/ 0 w 294"/>
                  <a:gd name="T1" fmla="*/ 0 h 174"/>
                  <a:gd name="T2" fmla="*/ 332 w 294"/>
                  <a:gd name="T3" fmla="*/ 96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en-US"/>
              </a:p>
            </p:txBody>
          </p:sp>
          <p:sp>
            <p:nvSpPr>
              <p:cNvPr id="75866" name="Freeform 36"/>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Lst>
                <a:ahLst/>
                <a:cxnLst>
                  <a:cxn ang="T4">
                    <a:pos x="T0" y="T1"/>
                  </a:cxn>
                  <a:cxn ang="T5">
                    <a:pos x="T2" y="T3"/>
                  </a:cxn>
                </a:cxnLst>
                <a:rect l="0" t="0" r="r" b="b"/>
                <a:pathLst>
                  <a:path w="352" h="148">
                    <a:moveTo>
                      <a:pt x="0" y="148"/>
                    </a:moveTo>
                    <a:lnTo>
                      <a:pt x="352" y="0"/>
                    </a:lnTo>
                  </a:path>
                </a:pathLst>
              </a:custGeom>
              <a:noFill/>
              <a:ln w="12700">
                <a:solidFill>
                  <a:schemeClr val="tx1"/>
                </a:solidFill>
                <a:round/>
                <a:headEnd/>
                <a:tailEnd/>
              </a:ln>
              <a:effectLst/>
            </p:spPr>
            <p:txBody>
              <a:bodyPr wrap="none" anchor="ctr"/>
              <a:lstStyle/>
              <a:p>
                <a:endParaRPr lang="en-US"/>
              </a:p>
            </p:txBody>
          </p:sp>
          <p:sp>
            <p:nvSpPr>
              <p:cNvPr id="75867" name="Freeform 37"/>
              <p:cNvSpPr>
                <a:spLocks/>
              </p:cNvSpPr>
              <p:nvPr/>
            </p:nvSpPr>
            <p:spPr bwMode="auto">
              <a:xfrm>
                <a:off x="3528" y="3348"/>
                <a:ext cx="130" cy="320"/>
              </a:xfrm>
              <a:custGeom>
                <a:avLst/>
                <a:gdLst>
                  <a:gd name="T0" fmla="*/ 0 w 118"/>
                  <a:gd name="T1" fmla="*/ 84 h 500"/>
                  <a:gd name="T2" fmla="*/ 174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en-US"/>
              </a:p>
            </p:txBody>
          </p:sp>
          <p:sp>
            <p:nvSpPr>
              <p:cNvPr id="75868" name="Freeform 38"/>
              <p:cNvSpPr>
                <a:spLocks/>
              </p:cNvSpPr>
              <p:nvPr/>
            </p:nvSpPr>
            <p:spPr bwMode="auto">
              <a:xfrm>
                <a:off x="2750" y="3684"/>
                <a:ext cx="464" cy="47"/>
              </a:xfrm>
              <a:custGeom>
                <a:avLst/>
                <a:gdLst>
                  <a:gd name="T0" fmla="*/ 915 w 370"/>
                  <a:gd name="T1" fmla="*/ 148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en-US"/>
              </a:p>
            </p:txBody>
          </p:sp>
          <p:sp>
            <p:nvSpPr>
              <p:cNvPr id="75869" name="Freeform 39"/>
              <p:cNvSpPr>
                <a:spLocks/>
              </p:cNvSpPr>
              <p:nvPr/>
            </p:nvSpPr>
            <p:spPr bwMode="auto">
              <a:xfrm>
                <a:off x="2412" y="3344"/>
                <a:ext cx="122" cy="268"/>
              </a:xfrm>
              <a:custGeom>
                <a:avLst/>
                <a:gdLst>
                  <a:gd name="T0" fmla="*/ 37 w 176"/>
                  <a:gd name="T1" fmla="*/ 73 h 412"/>
                  <a:gd name="T2" fmla="*/ 41 w 176"/>
                  <a:gd name="T3" fmla="*/ 74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en-US"/>
              </a:p>
            </p:txBody>
          </p:sp>
          <p:grpSp>
            <p:nvGrpSpPr>
              <p:cNvPr id="75870" name="Group 40"/>
              <p:cNvGrpSpPr>
                <a:grpSpLocks/>
              </p:cNvGrpSpPr>
              <p:nvPr/>
            </p:nvGrpSpPr>
            <p:grpSpPr bwMode="auto">
              <a:xfrm>
                <a:off x="2822" y="2974"/>
                <a:ext cx="378" cy="181"/>
                <a:chOff x="4396" y="1245"/>
                <a:chExt cx="672" cy="248"/>
              </a:xfrm>
            </p:grpSpPr>
            <p:sp>
              <p:nvSpPr>
                <p:cNvPr id="7588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89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89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892" name="Group 44"/>
                <p:cNvGrpSpPr>
                  <a:grpSpLocks/>
                </p:cNvGrpSpPr>
                <p:nvPr/>
              </p:nvGrpSpPr>
              <p:grpSpPr bwMode="auto">
                <a:xfrm>
                  <a:off x="4530" y="1287"/>
                  <a:ext cx="377" cy="75"/>
                  <a:chOff x="2468" y="1332"/>
                  <a:chExt cx="310" cy="60"/>
                </a:xfrm>
              </p:grpSpPr>
              <p:sp>
                <p:nvSpPr>
                  <p:cNvPr id="75895" name="Freeform 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896" name="Freeform 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893" name="Line 47"/>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894" name="Line 48"/>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75871" name="Group 49"/>
              <p:cNvGrpSpPr>
                <a:grpSpLocks/>
              </p:cNvGrpSpPr>
              <p:nvPr/>
            </p:nvGrpSpPr>
            <p:grpSpPr bwMode="auto">
              <a:xfrm>
                <a:off x="3171" y="3604"/>
                <a:ext cx="378" cy="181"/>
                <a:chOff x="4396" y="1245"/>
                <a:chExt cx="672" cy="248"/>
              </a:xfrm>
            </p:grpSpPr>
            <p:sp>
              <p:nvSpPr>
                <p:cNvPr id="758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8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8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884" name="Group 53"/>
                <p:cNvGrpSpPr>
                  <a:grpSpLocks/>
                </p:cNvGrpSpPr>
                <p:nvPr/>
              </p:nvGrpSpPr>
              <p:grpSpPr bwMode="auto">
                <a:xfrm>
                  <a:off x="4530" y="1287"/>
                  <a:ext cx="377" cy="75"/>
                  <a:chOff x="2468" y="1332"/>
                  <a:chExt cx="310" cy="60"/>
                </a:xfrm>
              </p:grpSpPr>
              <p:sp>
                <p:nvSpPr>
                  <p:cNvPr id="75887" name="Freeform 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888" name="Freeform 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885" name="Line 56"/>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886" name="Line 57"/>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nvGrpSpPr>
              <p:cNvPr id="75872" name="Group 58"/>
              <p:cNvGrpSpPr>
                <a:grpSpLocks/>
              </p:cNvGrpSpPr>
              <p:nvPr/>
            </p:nvGrpSpPr>
            <p:grpSpPr bwMode="auto">
              <a:xfrm>
                <a:off x="2403" y="3574"/>
                <a:ext cx="378" cy="181"/>
                <a:chOff x="4396" y="1245"/>
                <a:chExt cx="672" cy="248"/>
              </a:xfrm>
            </p:grpSpPr>
            <p:sp>
              <p:nvSpPr>
                <p:cNvPr id="7587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7587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7587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75876" name="Group 62"/>
                <p:cNvGrpSpPr>
                  <a:grpSpLocks/>
                </p:cNvGrpSpPr>
                <p:nvPr/>
              </p:nvGrpSpPr>
              <p:grpSpPr bwMode="auto">
                <a:xfrm>
                  <a:off x="4530" y="1287"/>
                  <a:ext cx="377" cy="75"/>
                  <a:chOff x="2468" y="1332"/>
                  <a:chExt cx="310" cy="60"/>
                </a:xfrm>
              </p:grpSpPr>
              <p:sp>
                <p:nvSpPr>
                  <p:cNvPr id="75879" name="Freeform 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75880" name="Freeform 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000000"/>
                    </a:solidFill>
                    <a:round/>
                    <a:headEnd/>
                    <a:tailEnd/>
                  </a:ln>
                  <a:effectLst/>
                </p:spPr>
                <p:txBody>
                  <a:bodyPr/>
                  <a:lstStyle/>
                  <a:p>
                    <a:endParaRPr lang="en-US"/>
                  </a:p>
                </p:txBody>
              </p:sp>
            </p:grpSp>
            <p:sp>
              <p:nvSpPr>
                <p:cNvPr id="75877" name="Line 65"/>
                <p:cNvSpPr>
                  <a:spLocks noChangeShapeType="1"/>
                </p:cNvSpPr>
                <p:nvPr/>
              </p:nvSpPr>
              <p:spPr bwMode="auto">
                <a:xfrm>
                  <a:off x="4399" y="1321"/>
                  <a:ext cx="0" cy="109"/>
                </a:xfrm>
                <a:prstGeom prst="line">
                  <a:avLst/>
                </a:prstGeom>
                <a:noFill/>
                <a:ln w="19050">
                  <a:solidFill>
                    <a:srgbClr val="000000"/>
                  </a:solidFill>
                  <a:round/>
                  <a:headEnd/>
                  <a:tailEnd/>
                </a:ln>
                <a:effectLst/>
              </p:spPr>
              <p:txBody>
                <a:bodyPr/>
                <a:lstStyle/>
                <a:p>
                  <a:endParaRPr lang="en-US"/>
                </a:p>
              </p:txBody>
            </p:sp>
            <p:sp>
              <p:nvSpPr>
                <p:cNvPr id="75878" name="Line 66"/>
                <p:cNvSpPr>
                  <a:spLocks noChangeShapeType="1"/>
                </p:cNvSpPr>
                <p:nvPr/>
              </p:nvSpPr>
              <p:spPr bwMode="auto">
                <a:xfrm>
                  <a:off x="5063" y="1326"/>
                  <a:ext cx="0" cy="107"/>
                </a:xfrm>
                <a:prstGeom prst="line">
                  <a:avLst/>
                </a:prstGeom>
                <a:noFill/>
                <a:ln w="19050">
                  <a:solidFill>
                    <a:srgbClr val="000000"/>
                  </a:solidFill>
                  <a:round/>
                  <a:headEnd/>
                  <a:tailEnd/>
                </a:ln>
                <a:effectLst/>
              </p:spPr>
              <p:txBody>
                <a:bodyPr/>
                <a:lstStyle/>
                <a:p>
                  <a:endParaRPr lang="en-US"/>
                </a:p>
              </p:txBody>
            </p:sp>
          </p:grpSp>
        </p:grpSp>
        <p:sp>
          <p:nvSpPr>
            <p:cNvPr id="75858" name="Text Box 67"/>
            <p:cNvSpPr txBox="1">
              <a:spLocks noChangeArrowheads="1"/>
            </p:cNvSpPr>
            <p:nvPr/>
          </p:nvSpPr>
          <p:spPr bwMode="auto">
            <a:xfrm>
              <a:off x="667" y="3221"/>
              <a:ext cx="196" cy="231"/>
            </a:xfrm>
            <a:prstGeom prst="rect">
              <a:avLst/>
            </a:prstGeom>
            <a:noFill/>
            <a:ln w="9525">
              <a:noFill/>
              <a:miter lim="800000"/>
              <a:headEnd/>
              <a:tailEnd/>
            </a:ln>
            <a:effectLst/>
          </p:spPr>
          <p:txBody>
            <a:bodyPr wrap="none">
              <a:spAutoFit/>
            </a:bodyPr>
            <a:lstStyle/>
            <a:p>
              <a:pPr eaLnBrk="1" hangingPunct="1"/>
              <a:r>
                <a:rPr lang="en-US"/>
                <a:t>1</a:t>
              </a:r>
            </a:p>
          </p:txBody>
        </p:sp>
        <p:sp>
          <p:nvSpPr>
            <p:cNvPr id="75859" name="Text Box 68"/>
            <p:cNvSpPr txBox="1">
              <a:spLocks noChangeArrowheads="1"/>
            </p:cNvSpPr>
            <p:nvPr/>
          </p:nvSpPr>
          <p:spPr bwMode="auto">
            <a:xfrm>
              <a:off x="620" y="3504"/>
              <a:ext cx="187" cy="212"/>
            </a:xfrm>
            <a:prstGeom prst="rect">
              <a:avLst/>
            </a:prstGeom>
            <a:noFill/>
            <a:ln w="9525">
              <a:noFill/>
              <a:miter lim="800000"/>
              <a:headEnd/>
              <a:tailEnd/>
            </a:ln>
            <a:effectLst/>
          </p:spPr>
          <p:txBody>
            <a:bodyPr wrap="none">
              <a:spAutoFit/>
            </a:bodyPr>
            <a:lstStyle/>
            <a:p>
              <a:pPr eaLnBrk="1" hangingPunct="1"/>
              <a:r>
                <a:rPr lang="en-US" sz="1600"/>
                <a:t>2</a:t>
              </a:r>
            </a:p>
          </p:txBody>
        </p:sp>
        <p:sp>
          <p:nvSpPr>
            <p:cNvPr id="75860" name="Text Box 69"/>
            <p:cNvSpPr txBox="1">
              <a:spLocks noChangeArrowheads="1"/>
            </p:cNvSpPr>
            <p:nvPr/>
          </p:nvSpPr>
          <p:spPr bwMode="auto">
            <a:xfrm>
              <a:off x="448" y="3501"/>
              <a:ext cx="187" cy="212"/>
            </a:xfrm>
            <a:prstGeom prst="rect">
              <a:avLst/>
            </a:prstGeom>
            <a:noFill/>
            <a:ln w="9525">
              <a:noFill/>
              <a:miter lim="800000"/>
              <a:headEnd/>
              <a:tailEnd/>
            </a:ln>
            <a:effectLst/>
          </p:spPr>
          <p:txBody>
            <a:bodyPr wrap="none">
              <a:spAutoFit/>
            </a:bodyPr>
            <a:lstStyle/>
            <a:p>
              <a:pPr eaLnBrk="1" hangingPunct="1"/>
              <a:r>
                <a:rPr lang="en-US" sz="1600"/>
                <a:t>3</a:t>
              </a:r>
            </a:p>
          </p:txBody>
        </p:sp>
      </p:grpSp>
      <p:sp>
        <p:nvSpPr>
          <p:cNvPr id="75781" name="Freeform 72"/>
          <p:cNvSpPr>
            <a:spLocks/>
          </p:cNvSpPr>
          <p:nvPr/>
        </p:nvSpPr>
        <p:spPr bwMode="auto">
          <a:xfrm>
            <a:off x="2397125" y="374332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5782" name="Rectangle 73"/>
          <p:cNvSpPr>
            <a:spLocks noChangeArrowheads="1"/>
          </p:cNvSpPr>
          <p:nvPr/>
        </p:nvSpPr>
        <p:spPr bwMode="auto">
          <a:xfrm>
            <a:off x="2176463" y="1417638"/>
            <a:ext cx="2528887" cy="2333625"/>
          </a:xfrm>
          <a:prstGeom prst="rect">
            <a:avLst/>
          </a:prstGeom>
          <a:solidFill>
            <a:schemeClr val="accent1"/>
          </a:solidFill>
          <a:ln w="19050">
            <a:solidFill>
              <a:schemeClr val="tx1"/>
            </a:solidFill>
            <a:miter lim="800000"/>
            <a:headEnd/>
            <a:tailEnd/>
          </a:ln>
          <a:effectLst/>
        </p:spPr>
        <p:txBody>
          <a:bodyPr wrap="none" anchor="ctr"/>
          <a:lstStyle/>
          <a:p>
            <a:endParaRPr lang="en-US"/>
          </a:p>
        </p:txBody>
      </p:sp>
      <p:sp>
        <p:nvSpPr>
          <p:cNvPr id="75783" name="Oval 74"/>
          <p:cNvSpPr>
            <a:spLocks noChangeArrowheads="1"/>
          </p:cNvSpPr>
          <p:nvPr/>
        </p:nvSpPr>
        <p:spPr bwMode="auto">
          <a:xfrm>
            <a:off x="2513013" y="1470025"/>
            <a:ext cx="2095500" cy="6048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784" name="Rectangle 75"/>
          <p:cNvSpPr>
            <a:spLocks noChangeArrowheads="1"/>
          </p:cNvSpPr>
          <p:nvPr/>
        </p:nvSpPr>
        <p:spPr bwMode="auto">
          <a:xfrm>
            <a:off x="2457450" y="4806950"/>
            <a:ext cx="1155700" cy="238125"/>
          </a:xfrm>
          <a:prstGeom prst="rect">
            <a:avLst/>
          </a:prstGeom>
          <a:solidFill>
            <a:schemeClr val="bg2"/>
          </a:solidFill>
          <a:ln w="9525">
            <a:noFill/>
            <a:miter lim="800000"/>
            <a:headEnd/>
            <a:tailEnd/>
          </a:ln>
          <a:effectLst/>
        </p:spPr>
        <p:txBody>
          <a:bodyPr wrap="none" anchor="ctr"/>
          <a:lstStyle/>
          <a:p>
            <a:endParaRPr lang="en-US"/>
          </a:p>
        </p:txBody>
      </p:sp>
      <p:sp>
        <p:nvSpPr>
          <p:cNvPr id="75785" name="Rectangle 76"/>
          <p:cNvSpPr>
            <a:spLocks noChangeArrowheads="1"/>
          </p:cNvSpPr>
          <p:nvPr/>
        </p:nvSpPr>
        <p:spPr bwMode="auto">
          <a:xfrm>
            <a:off x="2433638" y="4830763"/>
            <a:ext cx="1147762" cy="2381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5786" name="Line 77"/>
          <p:cNvSpPr>
            <a:spLocks noChangeShapeType="1"/>
          </p:cNvSpPr>
          <p:nvPr/>
        </p:nvSpPr>
        <p:spPr bwMode="auto">
          <a:xfrm>
            <a:off x="3459163" y="4962525"/>
            <a:ext cx="422275"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75787" name="Rectangle 78"/>
          <p:cNvSpPr>
            <a:spLocks noChangeArrowheads="1"/>
          </p:cNvSpPr>
          <p:nvPr/>
        </p:nvSpPr>
        <p:spPr bwMode="auto">
          <a:xfrm>
            <a:off x="3062288" y="4833938"/>
            <a:ext cx="427037" cy="2397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788" name="Text Box 79"/>
          <p:cNvSpPr txBox="1">
            <a:spLocks noChangeArrowheads="1"/>
          </p:cNvSpPr>
          <p:nvPr/>
        </p:nvSpPr>
        <p:spPr bwMode="auto">
          <a:xfrm>
            <a:off x="3014663" y="4806950"/>
            <a:ext cx="184150" cy="274638"/>
          </a:xfrm>
          <a:prstGeom prst="rect">
            <a:avLst/>
          </a:prstGeom>
          <a:noFill/>
          <a:ln w="9525">
            <a:noFill/>
            <a:miter lim="800000"/>
            <a:headEnd/>
            <a:tailEnd/>
          </a:ln>
          <a:effectLst/>
        </p:spPr>
        <p:txBody>
          <a:bodyPr wrap="none">
            <a:spAutoFit/>
          </a:bodyPr>
          <a:lstStyle/>
          <a:p>
            <a:pPr eaLnBrk="1" hangingPunct="1"/>
            <a:endParaRPr lang="en-US" sz="1200"/>
          </a:p>
        </p:txBody>
      </p:sp>
      <p:sp>
        <p:nvSpPr>
          <p:cNvPr id="75789" name="Text Box 80"/>
          <p:cNvSpPr txBox="1">
            <a:spLocks noChangeArrowheads="1"/>
          </p:cNvSpPr>
          <p:nvPr/>
        </p:nvSpPr>
        <p:spPr bwMode="auto">
          <a:xfrm>
            <a:off x="1298575" y="4135438"/>
            <a:ext cx="2465388" cy="581025"/>
          </a:xfrm>
          <a:prstGeom prst="rect">
            <a:avLst/>
          </a:prstGeom>
          <a:noFill/>
          <a:ln w="9525">
            <a:noFill/>
            <a:miter lim="800000"/>
            <a:headEnd/>
            <a:tailEnd/>
          </a:ln>
          <a:effectLst/>
        </p:spPr>
        <p:txBody>
          <a:bodyPr wrap="none">
            <a:spAutoFit/>
          </a:bodyPr>
          <a:lstStyle/>
          <a:p>
            <a:pPr eaLnBrk="1" hangingPunct="1"/>
            <a:r>
              <a:rPr lang="en-US" sz="1600"/>
              <a:t>IP destination address in </a:t>
            </a:r>
          </a:p>
          <a:p>
            <a:pPr eaLnBrk="1" hangingPunct="1"/>
            <a:r>
              <a:rPr lang="en-US" sz="1600"/>
              <a:t>arriving packet’s header</a:t>
            </a:r>
          </a:p>
        </p:txBody>
      </p:sp>
      <p:sp>
        <p:nvSpPr>
          <p:cNvPr id="75790" name="Line 81"/>
          <p:cNvSpPr>
            <a:spLocks noChangeShapeType="1"/>
          </p:cNvSpPr>
          <p:nvPr/>
        </p:nvSpPr>
        <p:spPr bwMode="auto">
          <a:xfrm flipH="1">
            <a:off x="2681288" y="5092700"/>
            <a:ext cx="1349375" cy="0"/>
          </a:xfrm>
          <a:prstGeom prst="line">
            <a:avLst/>
          </a:prstGeom>
          <a:noFill/>
          <a:ln w="9525">
            <a:solidFill>
              <a:schemeClr val="tx1"/>
            </a:solidFill>
            <a:round/>
            <a:headEnd/>
            <a:tailEnd/>
          </a:ln>
          <a:effectLst/>
        </p:spPr>
        <p:txBody>
          <a:bodyPr/>
          <a:lstStyle/>
          <a:p>
            <a:endParaRPr lang="en-US"/>
          </a:p>
        </p:txBody>
      </p:sp>
      <p:sp>
        <p:nvSpPr>
          <p:cNvPr id="75791" name="Text Box 82"/>
          <p:cNvSpPr txBox="1">
            <a:spLocks noChangeArrowheads="1"/>
          </p:cNvSpPr>
          <p:nvPr/>
        </p:nvSpPr>
        <p:spPr bwMode="auto">
          <a:xfrm>
            <a:off x="2641600" y="1627188"/>
            <a:ext cx="1863725" cy="304800"/>
          </a:xfrm>
          <a:prstGeom prst="rect">
            <a:avLst/>
          </a:prstGeom>
          <a:noFill/>
          <a:ln w="9525">
            <a:noFill/>
            <a:miter lim="800000"/>
            <a:headEnd/>
            <a:tailEnd/>
          </a:ln>
          <a:effectLst/>
        </p:spPr>
        <p:txBody>
          <a:bodyPr>
            <a:spAutoFit/>
          </a:bodyPr>
          <a:lstStyle/>
          <a:p>
            <a:pPr algn="ctr" eaLnBrk="1" hangingPunct="1"/>
            <a:r>
              <a:rPr lang="en-US" sz="1400" b="1">
                <a:solidFill>
                  <a:srgbClr val="CC0000"/>
                </a:solidFill>
              </a:rPr>
              <a:t>routing algorithm</a:t>
            </a:r>
          </a:p>
        </p:txBody>
      </p:sp>
      <p:sp>
        <p:nvSpPr>
          <p:cNvPr id="75792" name="Rectangle 83"/>
          <p:cNvSpPr>
            <a:spLocks noChangeArrowheads="1"/>
          </p:cNvSpPr>
          <p:nvPr/>
        </p:nvSpPr>
        <p:spPr bwMode="auto">
          <a:xfrm>
            <a:off x="2387600" y="2363788"/>
            <a:ext cx="2184400" cy="12985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793" name="Text Box 84"/>
          <p:cNvSpPr txBox="1">
            <a:spLocks noChangeArrowheads="1"/>
          </p:cNvSpPr>
          <p:nvPr/>
        </p:nvSpPr>
        <p:spPr bwMode="auto">
          <a:xfrm>
            <a:off x="2503488" y="2327275"/>
            <a:ext cx="2014537" cy="304800"/>
          </a:xfrm>
          <a:prstGeom prst="rect">
            <a:avLst/>
          </a:prstGeom>
          <a:noFill/>
          <a:ln w="9525">
            <a:noFill/>
            <a:miter lim="800000"/>
            <a:headEnd/>
            <a:tailEnd/>
          </a:ln>
          <a:effectLst/>
        </p:spPr>
        <p:txBody>
          <a:bodyPr wrap="none">
            <a:spAutoFit/>
          </a:bodyPr>
          <a:lstStyle/>
          <a:p>
            <a:pPr eaLnBrk="1" hangingPunct="1"/>
            <a:r>
              <a:rPr lang="en-US" sz="1400" b="1">
                <a:solidFill>
                  <a:srgbClr val="CC0000"/>
                </a:solidFill>
              </a:rPr>
              <a:t>local forwarding table</a:t>
            </a:r>
          </a:p>
        </p:txBody>
      </p:sp>
      <p:sp>
        <p:nvSpPr>
          <p:cNvPr id="75794" name="Text Box 85"/>
          <p:cNvSpPr txBox="1">
            <a:spLocks noChangeArrowheads="1"/>
          </p:cNvSpPr>
          <p:nvPr/>
        </p:nvSpPr>
        <p:spPr bwMode="auto">
          <a:xfrm>
            <a:off x="2430463" y="2574925"/>
            <a:ext cx="1312862" cy="304800"/>
          </a:xfrm>
          <a:prstGeom prst="rect">
            <a:avLst/>
          </a:prstGeom>
          <a:noFill/>
          <a:ln w="9525">
            <a:noFill/>
            <a:miter lim="800000"/>
            <a:headEnd/>
            <a:tailEnd/>
          </a:ln>
          <a:effectLst/>
        </p:spPr>
        <p:txBody>
          <a:bodyPr>
            <a:spAutoFit/>
          </a:bodyPr>
          <a:lstStyle/>
          <a:p>
            <a:pPr algn="ctr" eaLnBrk="1" hangingPunct="1"/>
            <a:r>
              <a:rPr lang="en-US" sz="1400"/>
              <a:t>dest address</a:t>
            </a:r>
          </a:p>
        </p:txBody>
      </p:sp>
      <p:sp>
        <p:nvSpPr>
          <p:cNvPr id="75795" name="Text Box 86"/>
          <p:cNvSpPr txBox="1">
            <a:spLocks noChangeArrowheads="1"/>
          </p:cNvSpPr>
          <p:nvPr/>
        </p:nvSpPr>
        <p:spPr bwMode="auto">
          <a:xfrm>
            <a:off x="3619500" y="2576513"/>
            <a:ext cx="1041400" cy="304800"/>
          </a:xfrm>
          <a:prstGeom prst="rect">
            <a:avLst/>
          </a:prstGeom>
          <a:noFill/>
          <a:ln w="9525">
            <a:noFill/>
            <a:miter lim="800000"/>
            <a:headEnd/>
            <a:tailEnd/>
          </a:ln>
          <a:effectLst/>
        </p:spPr>
        <p:txBody>
          <a:bodyPr>
            <a:spAutoFit/>
          </a:bodyPr>
          <a:lstStyle/>
          <a:p>
            <a:pPr algn="ctr" eaLnBrk="1" hangingPunct="1"/>
            <a:r>
              <a:rPr lang="en-US" sz="1400"/>
              <a:t>output  link</a:t>
            </a:r>
          </a:p>
        </p:txBody>
      </p:sp>
      <p:sp>
        <p:nvSpPr>
          <p:cNvPr id="75796" name="Line 87"/>
          <p:cNvSpPr>
            <a:spLocks noChangeShapeType="1"/>
          </p:cNvSpPr>
          <p:nvPr/>
        </p:nvSpPr>
        <p:spPr bwMode="auto">
          <a:xfrm>
            <a:off x="3695700" y="2587625"/>
            <a:ext cx="7938" cy="1066800"/>
          </a:xfrm>
          <a:prstGeom prst="line">
            <a:avLst/>
          </a:prstGeom>
          <a:noFill/>
          <a:ln w="9525">
            <a:solidFill>
              <a:schemeClr val="tx1"/>
            </a:solidFill>
            <a:round/>
            <a:headEnd/>
            <a:tailEnd/>
          </a:ln>
          <a:effectLst/>
        </p:spPr>
        <p:txBody>
          <a:bodyPr/>
          <a:lstStyle/>
          <a:p>
            <a:endParaRPr lang="en-US"/>
          </a:p>
        </p:txBody>
      </p:sp>
      <p:sp>
        <p:nvSpPr>
          <p:cNvPr id="75797" name="Text Box 88"/>
          <p:cNvSpPr txBox="1">
            <a:spLocks noChangeArrowheads="1"/>
          </p:cNvSpPr>
          <p:nvPr/>
        </p:nvSpPr>
        <p:spPr bwMode="auto">
          <a:xfrm>
            <a:off x="2417763" y="2859088"/>
            <a:ext cx="1289050" cy="822325"/>
          </a:xfrm>
          <a:prstGeom prst="rect">
            <a:avLst/>
          </a:prstGeom>
          <a:noFill/>
          <a:ln w="9525">
            <a:noFill/>
            <a:miter lim="800000"/>
            <a:headEnd/>
            <a:tailEnd/>
          </a:ln>
          <a:effectLst/>
        </p:spPr>
        <p:txBody>
          <a:bodyPr wrap="none">
            <a:spAutoFit/>
          </a:bodyPr>
          <a:lstStyle/>
          <a:p>
            <a:pPr algn="r" eaLnBrk="1" hangingPunct="1"/>
            <a:r>
              <a:rPr lang="en-US" sz="1200"/>
              <a:t>address-range 1</a:t>
            </a:r>
          </a:p>
          <a:p>
            <a:pPr algn="r" eaLnBrk="1" hangingPunct="1"/>
            <a:r>
              <a:rPr lang="en-US" sz="1200"/>
              <a:t>address-range 2</a:t>
            </a:r>
          </a:p>
          <a:p>
            <a:pPr algn="r" eaLnBrk="1" hangingPunct="1"/>
            <a:r>
              <a:rPr lang="en-US" sz="1200"/>
              <a:t>address-range 3</a:t>
            </a:r>
          </a:p>
          <a:p>
            <a:pPr algn="r" eaLnBrk="1" hangingPunct="1"/>
            <a:r>
              <a:rPr lang="en-US" sz="1200"/>
              <a:t>address-range 4</a:t>
            </a:r>
          </a:p>
        </p:txBody>
      </p:sp>
      <p:sp>
        <p:nvSpPr>
          <p:cNvPr id="75798" name="Text Box 89"/>
          <p:cNvSpPr txBox="1">
            <a:spLocks noChangeArrowheads="1"/>
          </p:cNvSpPr>
          <p:nvPr/>
        </p:nvSpPr>
        <p:spPr bwMode="auto">
          <a:xfrm>
            <a:off x="3711575" y="2859088"/>
            <a:ext cx="268288" cy="822325"/>
          </a:xfrm>
          <a:prstGeom prst="rect">
            <a:avLst/>
          </a:prstGeom>
          <a:noFill/>
          <a:ln w="9525">
            <a:noFill/>
            <a:miter lim="800000"/>
            <a:headEnd/>
            <a:tailEnd/>
          </a:ln>
          <a:effectLst/>
        </p:spPr>
        <p:txBody>
          <a:bodyPr wrap="none">
            <a:spAutoFit/>
          </a:bodyPr>
          <a:lstStyle/>
          <a:p>
            <a:pPr algn="ctr" eaLnBrk="1" hangingPunct="1"/>
            <a:r>
              <a:rPr lang="en-US" sz="1200"/>
              <a:t>3</a:t>
            </a:r>
          </a:p>
          <a:p>
            <a:pPr algn="ctr" eaLnBrk="1" hangingPunct="1"/>
            <a:r>
              <a:rPr lang="en-US" sz="1200"/>
              <a:t>2</a:t>
            </a:r>
          </a:p>
          <a:p>
            <a:pPr algn="ctr" eaLnBrk="1" hangingPunct="1"/>
            <a:r>
              <a:rPr lang="en-US" sz="1200"/>
              <a:t>2</a:t>
            </a:r>
          </a:p>
          <a:p>
            <a:pPr algn="ctr" eaLnBrk="1" hangingPunct="1"/>
            <a:r>
              <a:rPr lang="en-US" sz="1200"/>
              <a:t>1</a:t>
            </a:r>
          </a:p>
        </p:txBody>
      </p:sp>
      <p:sp>
        <p:nvSpPr>
          <p:cNvPr id="75799" name="Line 90"/>
          <p:cNvSpPr>
            <a:spLocks noChangeShapeType="1"/>
          </p:cNvSpPr>
          <p:nvPr/>
        </p:nvSpPr>
        <p:spPr bwMode="auto">
          <a:xfrm>
            <a:off x="2409825" y="2840038"/>
            <a:ext cx="2163763" cy="4762"/>
          </a:xfrm>
          <a:prstGeom prst="line">
            <a:avLst/>
          </a:prstGeom>
          <a:noFill/>
          <a:ln w="9525">
            <a:solidFill>
              <a:schemeClr val="tx1"/>
            </a:solidFill>
            <a:round/>
            <a:headEnd/>
            <a:tailEnd/>
          </a:ln>
          <a:effectLst/>
        </p:spPr>
        <p:txBody>
          <a:bodyPr/>
          <a:lstStyle/>
          <a:p>
            <a:endParaRPr lang="en-US"/>
          </a:p>
        </p:txBody>
      </p:sp>
      <p:sp>
        <p:nvSpPr>
          <p:cNvPr id="75800" name="Line 91"/>
          <p:cNvSpPr>
            <a:spLocks noChangeShapeType="1"/>
          </p:cNvSpPr>
          <p:nvPr/>
        </p:nvSpPr>
        <p:spPr bwMode="auto">
          <a:xfrm>
            <a:off x="2392363" y="2592388"/>
            <a:ext cx="2173287" cy="4762"/>
          </a:xfrm>
          <a:prstGeom prst="line">
            <a:avLst/>
          </a:prstGeom>
          <a:noFill/>
          <a:ln w="9525">
            <a:solidFill>
              <a:schemeClr val="tx1"/>
            </a:solidFill>
            <a:round/>
            <a:headEnd/>
            <a:tailEnd/>
          </a:ln>
          <a:effectLst/>
        </p:spPr>
        <p:txBody>
          <a:bodyPr/>
          <a:lstStyle/>
          <a:p>
            <a:endParaRPr lang="en-US"/>
          </a:p>
        </p:txBody>
      </p:sp>
      <p:sp>
        <p:nvSpPr>
          <p:cNvPr id="75801" name="AutoShape 92"/>
          <p:cNvSpPr>
            <a:spLocks noChangeArrowheads="1"/>
          </p:cNvSpPr>
          <p:nvPr/>
        </p:nvSpPr>
        <p:spPr bwMode="auto">
          <a:xfrm rot="5400000">
            <a:off x="3466306" y="2082007"/>
            <a:ext cx="239713" cy="273050"/>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sp>
        <p:nvSpPr>
          <p:cNvPr id="75802" name="Line 93"/>
          <p:cNvSpPr>
            <a:spLocks noChangeShapeType="1"/>
          </p:cNvSpPr>
          <p:nvPr/>
        </p:nvSpPr>
        <p:spPr bwMode="auto">
          <a:xfrm>
            <a:off x="2843213" y="4524375"/>
            <a:ext cx="363537" cy="342900"/>
          </a:xfrm>
          <a:prstGeom prst="line">
            <a:avLst/>
          </a:prstGeom>
          <a:noFill/>
          <a:ln w="9525">
            <a:solidFill>
              <a:schemeClr val="tx1"/>
            </a:solidFill>
            <a:round/>
            <a:headEnd/>
            <a:tailEnd type="triangle" w="med" len="med"/>
          </a:ln>
          <a:effectLst/>
        </p:spPr>
        <p:txBody>
          <a:bodyPr/>
          <a:lstStyle/>
          <a:p>
            <a:endParaRPr lang="en-US"/>
          </a:p>
        </p:txBody>
      </p:sp>
      <p:sp>
        <p:nvSpPr>
          <p:cNvPr id="75803" name="Freeform 94"/>
          <p:cNvSpPr>
            <a:spLocks/>
          </p:cNvSpPr>
          <p:nvPr/>
        </p:nvSpPr>
        <p:spPr bwMode="auto">
          <a:xfrm>
            <a:off x="3916363" y="501491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CC0000"/>
            </a:solidFill>
            <a:round/>
            <a:headEnd type="none" w="med" len="med"/>
            <a:tailEnd type="triangle" w="med" len="med"/>
          </a:ln>
          <a:effectLst/>
        </p:spPr>
        <p:txBody>
          <a:bodyPr/>
          <a:lstStyle/>
          <a:p>
            <a:endParaRPr lang="en-US"/>
          </a:p>
        </p:txBody>
      </p:sp>
      <p:sp>
        <p:nvSpPr>
          <p:cNvPr id="75804" name="Freeform 95"/>
          <p:cNvSpPr>
            <a:spLocks/>
          </p:cNvSpPr>
          <p:nvPr/>
        </p:nvSpPr>
        <p:spPr bwMode="auto">
          <a:xfrm flipH="1">
            <a:off x="6249988" y="457835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5805" name="Freeform 96"/>
          <p:cNvSpPr>
            <a:spLocks/>
          </p:cNvSpPr>
          <p:nvPr/>
        </p:nvSpPr>
        <p:spPr bwMode="auto">
          <a:xfrm flipH="1">
            <a:off x="5240338" y="430530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5806" name="Freeform 97"/>
          <p:cNvSpPr>
            <a:spLocks/>
          </p:cNvSpPr>
          <p:nvPr/>
        </p:nvSpPr>
        <p:spPr bwMode="auto">
          <a:xfrm flipH="1" flipV="1">
            <a:off x="5908675" y="5851525"/>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5807" name="Freeform 98"/>
          <p:cNvSpPr>
            <a:spLocks/>
          </p:cNvSpPr>
          <p:nvPr/>
        </p:nvSpPr>
        <p:spPr bwMode="auto">
          <a:xfrm flipH="1" flipV="1">
            <a:off x="4559300" y="5835650"/>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5808" name="Freeform 99"/>
          <p:cNvSpPr>
            <a:spLocks/>
          </p:cNvSpPr>
          <p:nvPr/>
        </p:nvSpPr>
        <p:spPr bwMode="auto">
          <a:xfrm flipH="1" flipV="1">
            <a:off x="5199063" y="554355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grpSp>
        <p:nvGrpSpPr>
          <p:cNvPr id="75809" name="Group 100"/>
          <p:cNvGrpSpPr>
            <a:grpSpLocks/>
          </p:cNvGrpSpPr>
          <p:nvPr/>
        </p:nvGrpSpPr>
        <p:grpSpPr bwMode="auto">
          <a:xfrm>
            <a:off x="5248275" y="3860800"/>
            <a:ext cx="550863" cy="452438"/>
            <a:chOff x="2886" y="1668"/>
            <a:chExt cx="347" cy="285"/>
          </a:xfrm>
        </p:grpSpPr>
        <p:sp>
          <p:nvSpPr>
            <p:cNvPr id="75850" name="Rectangle 10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851" name="Oval 10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852" name="Rectangle 10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853" name="Line 104"/>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5854" name="Line 105"/>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5855" name="Line 106"/>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5856" name="AutoShape 10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5810" name="Group 108"/>
          <p:cNvGrpSpPr>
            <a:grpSpLocks/>
          </p:cNvGrpSpPr>
          <p:nvPr/>
        </p:nvGrpSpPr>
        <p:grpSpPr bwMode="auto">
          <a:xfrm>
            <a:off x="6261100" y="4133850"/>
            <a:ext cx="550863" cy="452438"/>
            <a:chOff x="2886" y="1668"/>
            <a:chExt cx="347" cy="285"/>
          </a:xfrm>
        </p:grpSpPr>
        <p:sp>
          <p:nvSpPr>
            <p:cNvPr id="75843" name="Rectangle 10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844" name="Oval 11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845" name="Rectangle 11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846" name="Line 112"/>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5847" name="Line 113"/>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5848" name="Line 114"/>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5849" name="AutoShape 11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5811" name="Group 116"/>
          <p:cNvGrpSpPr>
            <a:grpSpLocks/>
          </p:cNvGrpSpPr>
          <p:nvPr/>
        </p:nvGrpSpPr>
        <p:grpSpPr bwMode="auto">
          <a:xfrm>
            <a:off x="5891213" y="6210300"/>
            <a:ext cx="550862" cy="452438"/>
            <a:chOff x="2886" y="1668"/>
            <a:chExt cx="347" cy="285"/>
          </a:xfrm>
        </p:grpSpPr>
        <p:sp>
          <p:nvSpPr>
            <p:cNvPr id="75836" name="Rectangle 11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837" name="Oval 11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838" name="Rectangle 11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839" name="Line 120"/>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5840" name="Line 121"/>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5841" name="Line 122"/>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5842" name="AutoShape 12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5812" name="Group 124"/>
          <p:cNvGrpSpPr>
            <a:grpSpLocks/>
          </p:cNvGrpSpPr>
          <p:nvPr/>
        </p:nvGrpSpPr>
        <p:grpSpPr bwMode="auto">
          <a:xfrm>
            <a:off x="5195888" y="5991225"/>
            <a:ext cx="550862" cy="452438"/>
            <a:chOff x="2886" y="1668"/>
            <a:chExt cx="347" cy="285"/>
          </a:xfrm>
        </p:grpSpPr>
        <p:sp>
          <p:nvSpPr>
            <p:cNvPr id="75829" name="Rectangle 12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830" name="Oval 12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831" name="Rectangle 12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832" name="Line 128"/>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5833" name="Line 129"/>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5834" name="Line 130"/>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5835" name="AutoShape 13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5813" name="Group 132"/>
          <p:cNvGrpSpPr>
            <a:grpSpLocks/>
          </p:cNvGrpSpPr>
          <p:nvPr/>
        </p:nvGrpSpPr>
        <p:grpSpPr bwMode="auto">
          <a:xfrm>
            <a:off x="4540250" y="6183313"/>
            <a:ext cx="550863" cy="452437"/>
            <a:chOff x="2886" y="1668"/>
            <a:chExt cx="347" cy="285"/>
          </a:xfrm>
        </p:grpSpPr>
        <p:sp>
          <p:nvSpPr>
            <p:cNvPr id="75822" name="Rectangle 13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823" name="Oval 13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5824" name="Rectangle 13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5825" name="Line 136"/>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5826" name="Line 137"/>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5827" name="Line 138"/>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5828" name="AutoShape 13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sp>
        <p:nvSpPr>
          <p:cNvPr id="75814" name="Rectangle 144"/>
          <p:cNvSpPr>
            <a:spLocks noGrp="1" noChangeArrowheads="1"/>
          </p:cNvSpPr>
          <p:nvPr>
            <p:ph type="title"/>
          </p:nvPr>
        </p:nvSpPr>
        <p:spPr>
          <a:xfrm>
            <a:off x="249238" y="0"/>
            <a:ext cx="8894762" cy="1143000"/>
          </a:xfrm>
          <a:noFill/>
        </p:spPr>
        <p:txBody>
          <a:bodyPr/>
          <a:lstStyle/>
          <a:p>
            <a:r>
              <a:rPr lang="en-US" sz="4000"/>
              <a:t>Interplay between routing, forwarding</a:t>
            </a:r>
          </a:p>
        </p:txBody>
      </p:sp>
      <p:pic>
        <p:nvPicPr>
          <p:cNvPr id="75815" name="Picture 145" descr="underline_base"/>
          <p:cNvPicPr>
            <a:picLocks noChangeArrowheads="1"/>
          </p:cNvPicPr>
          <p:nvPr/>
        </p:nvPicPr>
        <p:blipFill>
          <a:blip r:embed="rId2"/>
          <a:srcRect/>
          <a:stretch>
            <a:fillRect/>
          </a:stretch>
        </p:blipFill>
        <p:spPr bwMode="auto">
          <a:xfrm>
            <a:off x="387350" y="788988"/>
            <a:ext cx="7769225" cy="173037"/>
          </a:xfrm>
          <a:prstGeom prst="rect">
            <a:avLst/>
          </a:prstGeom>
          <a:noFill/>
          <a:ln w="9525">
            <a:noFill/>
            <a:miter lim="800000"/>
            <a:headEnd/>
            <a:tailEnd/>
          </a:ln>
        </p:spPr>
      </p:pic>
      <p:grpSp>
        <p:nvGrpSpPr>
          <p:cNvPr id="778388" name="Group 148"/>
          <p:cNvGrpSpPr>
            <a:grpSpLocks/>
          </p:cNvGrpSpPr>
          <p:nvPr/>
        </p:nvGrpSpPr>
        <p:grpSpPr bwMode="auto">
          <a:xfrm>
            <a:off x="4416425" y="1447800"/>
            <a:ext cx="4435475" cy="641350"/>
            <a:chOff x="2782" y="912"/>
            <a:chExt cx="2794" cy="404"/>
          </a:xfrm>
        </p:grpSpPr>
        <p:sp>
          <p:nvSpPr>
            <p:cNvPr id="75820" name="Line 146"/>
            <p:cNvSpPr>
              <a:spLocks noChangeShapeType="1"/>
            </p:cNvSpPr>
            <p:nvPr/>
          </p:nvSpPr>
          <p:spPr bwMode="auto">
            <a:xfrm>
              <a:off x="2782" y="1117"/>
              <a:ext cx="1032" cy="0"/>
            </a:xfrm>
            <a:prstGeom prst="line">
              <a:avLst/>
            </a:prstGeom>
            <a:noFill/>
            <a:ln w="9525">
              <a:solidFill>
                <a:srgbClr val="CC0000"/>
              </a:solidFill>
              <a:round/>
              <a:headEnd/>
              <a:tailEnd/>
            </a:ln>
            <a:effectLst/>
          </p:spPr>
          <p:txBody>
            <a:bodyPr wrap="none"/>
            <a:lstStyle/>
            <a:p>
              <a:endParaRPr lang="en-US"/>
            </a:p>
          </p:txBody>
        </p:sp>
        <p:sp>
          <p:nvSpPr>
            <p:cNvPr id="75821" name="Text Box 147"/>
            <p:cNvSpPr txBox="1">
              <a:spLocks noChangeArrowheads="1"/>
            </p:cNvSpPr>
            <p:nvPr/>
          </p:nvSpPr>
          <p:spPr bwMode="auto">
            <a:xfrm>
              <a:off x="3532" y="912"/>
              <a:ext cx="2044" cy="404"/>
            </a:xfrm>
            <a:prstGeom prst="rect">
              <a:avLst/>
            </a:prstGeom>
            <a:noFill/>
            <a:ln w="9525">
              <a:noFill/>
              <a:miter lim="800000"/>
              <a:headEnd/>
              <a:tailEnd/>
            </a:ln>
            <a:effectLst/>
          </p:spPr>
          <p:txBody>
            <a:bodyPr wrap="none">
              <a:spAutoFit/>
            </a:bodyPr>
            <a:lstStyle/>
            <a:p>
              <a:r>
                <a:rPr lang="en-US">
                  <a:solidFill>
                    <a:srgbClr val="CC0000"/>
                  </a:solidFill>
                </a:rPr>
                <a:t>routing algorithm determines</a:t>
              </a:r>
            </a:p>
            <a:p>
              <a:r>
                <a:rPr lang="en-US">
                  <a:solidFill>
                    <a:srgbClr val="CC0000"/>
                  </a:solidFill>
                </a:rPr>
                <a:t>end-end-path through network</a:t>
              </a:r>
            </a:p>
          </p:txBody>
        </p:sp>
      </p:grpSp>
      <p:grpSp>
        <p:nvGrpSpPr>
          <p:cNvPr id="778389" name="Group 149"/>
          <p:cNvGrpSpPr>
            <a:grpSpLocks/>
          </p:cNvGrpSpPr>
          <p:nvPr/>
        </p:nvGrpSpPr>
        <p:grpSpPr bwMode="auto">
          <a:xfrm>
            <a:off x="4479925" y="2135188"/>
            <a:ext cx="4308475" cy="641350"/>
            <a:chOff x="2782" y="912"/>
            <a:chExt cx="2714" cy="404"/>
          </a:xfrm>
        </p:grpSpPr>
        <p:sp>
          <p:nvSpPr>
            <p:cNvPr id="75818" name="Line 150"/>
            <p:cNvSpPr>
              <a:spLocks noChangeShapeType="1"/>
            </p:cNvSpPr>
            <p:nvPr/>
          </p:nvSpPr>
          <p:spPr bwMode="auto">
            <a:xfrm>
              <a:off x="2782" y="1117"/>
              <a:ext cx="1032" cy="0"/>
            </a:xfrm>
            <a:prstGeom prst="line">
              <a:avLst/>
            </a:prstGeom>
            <a:noFill/>
            <a:ln w="9525">
              <a:solidFill>
                <a:srgbClr val="CC0000"/>
              </a:solidFill>
              <a:round/>
              <a:headEnd/>
              <a:tailEnd/>
            </a:ln>
            <a:effectLst/>
          </p:spPr>
          <p:txBody>
            <a:bodyPr wrap="none"/>
            <a:lstStyle/>
            <a:p>
              <a:endParaRPr lang="en-US"/>
            </a:p>
          </p:txBody>
        </p:sp>
        <p:sp>
          <p:nvSpPr>
            <p:cNvPr id="75819" name="Text Box 151"/>
            <p:cNvSpPr txBox="1">
              <a:spLocks noChangeArrowheads="1"/>
            </p:cNvSpPr>
            <p:nvPr/>
          </p:nvSpPr>
          <p:spPr bwMode="auto">
            <a:xfrm>
              <a:off x="3532" y="912"/>
              <a:ext cx="1964" cy="404"/>
            </a:xfrm>
            <a:prstGeom prst="rect">
              <a:avLst/>
            </a:prstGeom>
            <a:noFill/>
            <a:ln w="9525">
              <a:noFill/>
              <a:miter lim="800000"/>
              <a:headEnd/>
              <a:tailEnd/>
            </a:ln>
            <a:effectLst/>
          </p:spPr>
          <p:txBody>
            <a:bodyPr wrap="none">
              <a:spAutoFit/>
            </a:bodyPr>
            <a:lstStyle/>
            <a:p>
              <a:r>
                <a:rPr lang="en-US">
                  <a:solidFill>
                    <a:srgbClr val="CC0000"/>
                  </a:solidFill>
                </a:rPr>
                <a:t>forwarding table determines</a:t>
              </a:r>
            </a:p>
            <a:p>
              <a:r>
                <a:rPr lang="en-US">
                  <a:solidFill>
                    <a:srgbClr val="CC0000"/>
                  </a:solidFill>
                </a:rPr>
                <a:t>local forwarding at this router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8388"/>
                                        </p:tgtEl>
                                        <p:attrNameLst>
                                          <p:attrName>style.visibility</p:attrName>
                                        </p:attrNameLst>
                                      </p:cBhvr>
                                      <p:to>
                                        <p:strVal val="visible"/>
                                      </p:to>
                                    </p:set>
                                    <p:animEffect transition="in" filter="dissolve">
                                      <p:cBhvr>
                                        <p:cTn id="7" dur="500"/>
                                        <p:tgtEl>
                                          <p:spTgt spid="778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8389"/>
                                        </p:tgtEl>
                                        <p:attrNameLst>
                                          <p:attrName>style.visibility</p:attrName>
                                        </p:attrNameLst>
                                      </p:cBhvr>
                                      <p:to>
                                        <p:strVal val="visible"/>
                                      </p:to>
                                    </p:set>
                                    <p:animEffect transition="in" filter="dissolve">
                                      <p:cBhvr>
                                        <p:cTn id="12" dur="500"/>
                                        <p:tgtEl>
                                          <p:spTgt spid="77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1"/>
          </p:nvPr>
        </p:nvSpPr>
        <p:spPr>
          <a:noFill/>
          <a:ln>
            <a:miter lim="800000"/>
            <a:headEnd/>
            <a:tailEnd/>
          </a:ln>
        </p:spPr>
        <p:txBody>
          <a:bodyPr/>
          <a:lstStyle/>
          <a:p>
            <a:r>
              <a:rPr lang="en-US"/>
              <a:t>Network Layer</a:t>
            </a:r>
          </a:p>
        </p:txBody>
      </p:sp>
      <p:sp>
        <p:nvSpPr>
          <p:cNvPr id="76803" name="Slide Number Placeholder 4"/>
          <p:cNvSpPr>
            <a:spLocks noGrp="1"/>
          </p:cNvSpPr>
          <p:nvPr>
            <p:ph type="sldNum" sz="quarter" idx="12"/>
          </p:nvPr>
        </p:nvSpPr>
        <p:spPr>
          <a:noFill/>
          <a:ln>
            <a:miter lim="800000"/>
            <a:headEnd/>
            <a:tailEnd/>
          </a:ln>
        </p:spPr>
        <p:txBody>
          <a:bodyPr/>
          <a:lstStyle/>
          <a:p>
            <a:r>
              <a:rPr lang="en-US"/>
              <a:t>4-</a:t>
            </a:r>
            <a:fld id="{918D2322-FF0E-4415-9963-5A7BBEBF5A2C}" type="slidenum">
              <a:rPr lang="en-US" smtClean="0"/>
              <a:pPr/>
              <a:t>23</a:t>
            </a:fld>
            <a:endParaRPr lang="en-US"/>
          </a:p>
        </p:txBody>
      </p:sp>
      <p:pic>
        <p:nvPicPr>
          <p:cNvPr id="76804" name="Picture 75" descr="underline_base"/>
          <p:cNvPicPr>
            <a:picLocks noChangeArrowheads="1"/>
          </p:cNvPicPr>
          <p:nvPr/>
        </p:nvPicPr>
        <p:blipFill>
          <a:blip r:embed="rId2"/>
          <a:srcRect/>
          <a:stretch>
            <a:fillRect/>
          </a:stretch>
        </p:blipFill>
        <p:spPr bwMode="auto">
          <a:xfrm>
            <a:off x="598488" y="847725"/>
            <a:ext cx="4570412" cy="173038"/>
          </a:xfrm>
          <a:prstGeom prst="rect">
            <a:avLst/>
          </a:prstGeom>
          <a:noFill/>
          <a:ln w="9525">
            <a:noFill/>
            <a:miter lim="800000"/>
            <a:headEnd/>
            <a:tailEnd/>
          </a:ln>
        </p:spPr>
      </p:pic>
      <p:grpSp>
        <p:nvGrpSpPr>
          <p:cNvPr id="76805" name="Group 2"/>
          <p:cNvGrpSpPr>
            <a:grpSpLocks/>
          </p:cNvGrpSpPr>
          <p:nvPr/>
        </p:nvGrpSpPr>
        <p:grpSpPr bwMode="auto">
          <a:xfrm>
            <a:off x="3200400" y="1406525"/>
            <a:ext cx="3571875" cy="2236788"/>
            <a:chOff x="3162" y="1071"/>
            <a:chExt cx="2250" cy="1409"/>
          </a:xfrm>
        </p:grpSpPr>
        <p:sp>
          <p:nvSpPr>
            <p:cNvPr id="76809" name="Freeform 3"/>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a:effectLst/>
          </p:spPr>
          <p:txBody>
            <a:bodyPr wrap="none" anchor="ctr"/>
            <a:lstStyle/>
            <a:p>
              <a:endParaRPr lang="en-US"/>
            </a:p>
          </p:txBody>
        </p:sp>
        <p:sp>
          <p:nvSpPr>
            <p:cNvPr id="76810" name="Freeform 4"/>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sp>
          <p:nvSpPr>
            <p:cNvPr id="76811" name="Oval 5"/>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12" name="Line 6"/>
            <p:cNvSpPr>
              <a:spLocks noChangeShapeType="1"/>
            </p:cNvSpPr>
            <p:nvPr/>
          </p:nvSpPr>
          <p:spPr bwMode="auto">
            <a:xfrm>
              <a:off x="3238" y="1855"/>
              <a:ext cx="0" cy="50"/>
            </a:xfrm>
            <a:prstGeom prst="line">
              <a:avLst/>
            </a:prstGeom>
            <a:noFill/>
            <a:ln w="12700">
              <a:solidFill>
                <a:schemeClr val="tx1"/>
              </a:solidFill>
              <a:round/>
              <a:headEnd/>
              <a:tailEnd/>
            </a:ln>
            <a:effectLst/>
          </p:spPr>
          <p:txBody>
            <a:bodyPr wrap="none" anchor="ctr"/>
            <a:lstStyle/>
            <a:p>
              <a:endParaRPr lang="en-US"/>
            </a:p>
          </p:txBody>
        </p:sp>
        <p:sp>
          <p:nvSpPr>
            <p:cNvPr id="76813" name="Line 7"/>
            <p:cNvSpPr>
              <a:spLocks noChangeShapeType="1"/>
            </p:cNvSpPr>
            <p:nvPr/>
          </p:nvSpPr>
          <p:spPr bwMode="auto">
            <a:xfrm>
              <a:off x="3551" y="1855"/>
              <a:ext cx="0" cy="50"/>
            </a:xfrm>
            <a:prstGeom prst="line">
              <a:avLst/>
            </a:prstGeom>
            <a:noFill/>
            <a:ln w="12700">
              <a:solidFill>
                <a:schemeClr val="tx1"/>
              </a:solidFill>
              <a:round/>
              <a:headEnd/>
              <a:tailEnd/>
            </a:ln>
            <a:effectLst/>
          </p:spPr>
          <p:txBody>
            <a:bodyPr wrap="none" anchor="ctr"/>
            <a:lstStyle/>
            <a:p>
              <a:endParaRPr lang="en-US"/>
            </a:p>
          </p:txBody>
        </p:sp>
        <p:sp>
          <p:nvSpPr>
            <p:cNvPr id="76814" name="Rectangle 8"/>
            <p:cNvSpPr>
              <a:spLocks noChangeArrowheads="1"/>
            </p:cNvSpPr>
            <p:nvPr/>
          </p:nvSpPr>
          <p:spPr bwMode="auto">
            <a:xfrm>
              <a:off x="3238" y="185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15" name="Oval 9"/>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16" name="Oval 10"/>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17" name="Line 11"/>
            <p:cNvSpPr>
              <a:spLocks noChangeShapeType="1"/>
            </p:cNvSpPr>
            <p:nvPr/>
          </p:nvSpPr>
          <p:spPr bwMode="auto">
            <a:xfrm>
              <a:off x="3712" y="2242"/>
              <a:ext cx="0" cy="50"/>
            </a:xfrm>
            <a:prstGeom prst="line">
              <a:avLst/>
            </a:prstGeom>
            <a:noFill/>
            <a:ln w="12700">
              <a:solidFill>
                <a:schemeClr val="tx1"/>
              </a:solidFill>
              <a:round/>
              <a:headEnd/>
              <a:tailEnd/>
            </a:ln>
            <a:effectLst/>
          </p:spPr>
          <p:txBody>
            <a:bodyPr wrap="none" anchor="ctr"/>
            <a:lstStyle/>
            <a:p>
              <a:endParaRPr lang="en-US"/>
            </a:p>
          </p:txBody>
        </p:sp>
        <p:sp>
          <p:nvSpPr>
            <p:cNvPr id="76818" name="Line 12"/>
            <p:cNvSpPr>
              <a:spLocks noChangeShapeType="1"/>
            </p:cNvSpPr>
            <p:nvPr/>
          </p:nvSpPr>
          <p:spPr bwMode="auto">
            <a:xfrm>
              <a:off x="4025" y="2242"/>
              <a:ext cx="0" cy="50"/>
            </a:xfrm>
            <a:prstGeom prst="line">
              <a:avLst/>
            </a:prstGeom>
            <a:noFill/>
            <a:ln w="12700">
              <a:solidFill>
                <a:schemeClr val="tx1"/>
              </a:solidFill>
              <a:round/>
              <a:headEnd/>
              <a:tailEnd/>
            </a:ln>
            <a:effectLst/>
          </p:spPr>
          <p:txBody>
            <a:bodyPr wrap="none" anchor="ctr"/>
            <a:lstStyle/>
            <a:p>
              <a:endParaRPr lang="en-US"/>
            </a:p>
          </p:txBody>
        </p:sp>
        <p:sp>
          <p:nvSpPr>
            <p:cNvPr id="76819" name="Rectangle 13"/>
            <p:cNvSpPr>
              <a:spLocks noChangeArrowheads="1"/>
            </p:cNvSpPr>
            <p:nvPr/>
          </p:nvSpPr>
          <p:spPr bwMode="auto">
            <a:xfrm>
              <a:off x="3712" y="224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20" name="Oval 14"/>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21" name="Oval 15"/>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22" name="Line 16"/>
            <p:cNvSpPr>
              <a:spLocks noChangeShapeType="1"/>
            </p:cNvSpPr>
            <p:nvPr/>
          </p:nvSpPr>
          <p:spPr bwMode="auto">
            <a:xfrm>
              <a:off x="3708" y="1552"/>
              <a:ext cx="0" cy="50"/>
            </a:xfrm>
            <a:prstGeom prst="line">
              <a:avLst/>
            </a:prstGeom>
            <a:noFill/>
            <a:ln w="12700">
              <a:solidFill>
                <a:schemeClr val="tx1"/>
              </a:solidFill>
              <a:round/>
              <a:headEnd/>
              <a:tailEnd/>
            </a:ln>
            <a:effectLst/>
          </p:spPr>
          <p:txBody>
            <a:bodyPr wrap="none" anchor="ctr"/>
            <a:lstStyle/>
            <a:p>
              <a:endParaRPr lang="en-US"/>
            </a:p>
          </p:txBody>
        </p:sp>
        <p:sp>
          <p:nvSpPr>
            <p:cNvPr id="76823" name="Line 17"/>
            <p:cNvSpPr>
              <a:spLocks noChangeShapeType="1"/>
            </p:cNvSpPr>
            <p:nvPr/>
          </p:nvSpPr>
          <p:spPr bwMode="auto">
            <a:xfrm>
              <a:off x="4021" y="1552"/>
              <a:ext cx="0" cy="50"/>
            </a:xfrm>
            <a:prstGeom prst="line">
              <a:avLst/>
            </a:prstGeom>
            <a:noFill/>
            <a:ln w="12700">
              <a:solidFill>
                <a:schemeClr val="tx1"/>
              </a:solidFill>
              <a:round/>
              <a:headEnd/>
              <a:tailEnd/>
            </a:ln>
            <a:effectLst/>
          </p:spPr>
          <p:txBody>
            <a:bodyPr wrap="none" anchor="ctr"/>
            <a:lstStyle/>
            <a:p>
              <a:endParaRPr lang="en-US"/>
            </a:p>
          </p:txBody>
        </p:sp>
        <p:sp>
          <p:nvSpPr>
            <p:cNvPr id="76824" name="Rectangle 18"/>
            <p:cNvSpPr>
              <a:spLocks noChangeArrowheads="1"/>
            </p:cNvSpPr>
            <p:nvPr/>
          </p:nvSpPr>
          <p:spPr bwMode="auto">
            <a:xfrm>
              <a:off x="3708" y="155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25" name="Oval 19"/>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26" name="Oval 20"/>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27" name="Line 21"/>
            <p:cNvSpPr>
              <a:spLocks noChangeShapeType="1"/>
            </p:cNvSpPr>
            <p:nvPr/>
          </p:nvSpPr>
          <p:spPr bwMode="auto">
            <a:xfrm>
              <a:off x="4391" y="1548"/>
              <a:ext cx="0" cy="50"/>
            </a:xfrm>
            <a:prstGeom prst="line">
              <a:avLst/>
            </a:prstGeom>
            <a:noFill/>
            <a:ln w="12700">
              <a:solidFill>
                <a:schemeClr val="tx1"/>
              </a:solidFill>
              <a:round/>
              <a:headEnd/>
              <a:tailEnd/>
            </a:ln>
            <a:effectLst/>
          </p:spPr>
          <p:txBody>
            <a:bodyPr wrap="none" anchor="ctr"/>
            <a:lstStyle/>
            <a:p>
              <a:endParaRPr lang="en-US"/>
            </a:p>
          </p:txBody>
        </p:sp>
        <p:sp>
          <p:nvSpPr>
            <p:cNvPr id="76828" name="Line 22"/>
            <p:cNvSpPr>
              <a:spLocks noChangeShapeType="1"/>
            </p:cNvSpPr>
            <p:nvPr/>
          </p:nvSpPr>
          <p:spPr bwMode="auto">
            <a:xfrm>
              <a:off x="4703" y="1548"/>
              <a:ext cx="0" cy="50"/>
            </a:xfrm>
            <a:prstGeom prst="line">
              <a:avLst/>
            </a:prstGeom>
            <a:noFill/>
            <a:ln w="12700">
              <a:solidFill>
                <a:schemeClr val="tx1"/>
              </a:solidFill>
              <a:round/>
              <a:headEnd/>
              <a:tailEnd/>
            </a:ln>
            <a:effectLst/>
          </p:spPr>
          <p:txBody>
            <a:bodyPr wrap="none" anchor="ctr"/>
            <a:lstStyle/>
            <a:p>
              <a:endParaRPr lang="en-US"/>
            </a:p>
          </p:txBody>
        </p:sp>
        <p:sp>
          <p:nvSpPr>
            <p:cNvPr id="76829" name="Rectangle 23"/>
            <p:cNvSpPr>
              <a:spLocks noChangeArrowheads="1"/>
            </p:cNvSpPr>
            <p:nvPr/>
          </p:nvSpPr>
          <p:spPr bwMode="auto">
            <a:xfrm>
              <a:off x="4391" y="1548"/>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30" name="Oval 24"/>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31" name="Oval 25"/>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32" name="Line 26"/>
            <p:cNvSpPr>
              <a:spLocks noChangeShapeType="1"/>
            </p:cNvSpPr>
            <p:nvPr/>
          </p:nvSpPr>
          <p:spPr bwMode="auto">
            <a:xfrm>
              <a:off x="4401" y="2239"/>
              <a:ext cx="0" cy="50"/>
            </a:xfrm>
            <a:prstGeom prst="line">
              <a:avLst/>
            </a:prstGeom>
            <a:noFill/>
            <a:ln w="12700">
              <a:solidFill>
                <a:schemeClr val="tx1"/>
              </a:solidFill>
              <a:round/>
              <a:headEnd/>
              <a:tailEnd/>
            </a:ln>
            <a:effectLst/>
          </p:spPr>
          <p:txBody>
            <a:bodyPr wrap="none" anchor="ctr"/>
            <a:lstStyle/>
            <a:p>
              <a:endParaRPr lang="en-US"/>
            </a:p>
          </p:txBody>
        </p:sp>
        <p:sp>
          <p:nvSpPr>
            <p:cNvPr id="76833" name="Line 27"/>
            <p:cNvSpPr>
              <a:spLocks noChangeShapeType="1"/>
            </p:cNvSpPr>
            <p:nvPr/>
          </p:nvSpPr>
          <p:spPr bwMode="auto">
            <a:xfrm>
              <a:off x="4714" y="2239"/>
              <a:ext cx="0" cy="50"/>
            </a:xfrm>
            <a:prstGeom prst="line">
              <a:avLst/>
            </a:prstGeom>
            <a:noFill/>
            <a:ln w="12700">
              <a:solidFill>
                <a:schemeClr val="tx1"/>
              </a:solidFill>
              <a:round/>
              <a:headEnd/>
              <a:tailEnd/>
            </a:ln>
            <a:effectLst/>
          </p:spPr>
          <p:txBody>
            <a:bodyPr wrap="none" anchor="ctr"/>
            <a:lstStyle/>
            <a:p>
              <a:endParaRPr lang="en-US"/>
            </a:p>
          </p:txBody>
        </p:sp>
        <p:sp>
          <p:nvSpPr>
            <p:cNvPr id="76834" name="Rectangle 28"/>
            <p:cNvSpPr>
              <a:spLocks noChangeArrowheads="1"/>
            </p:cNvSpPr>
            <p:nvPr/>
          </p:nvSpPr>
          <p:spPr bwMode="auto">
            <a:xfrm>
              <a:off x="4401" y="223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35" name="Oval 29"/>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36" name="Oval 30"/>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37" name="Line 31"/>
            <p:cNvSpPr>
              <a:spLocks noChangeShapeType="1"/>
            </p:cNvSpPr>
            <p:nvPr/>
          </p:nvSpPr>
          <p:spPr bwMode="auto">
            <a:xfrm>
              <a:off x="4966" y="1898"/>
              <a:ext cx="0" cy="50"/>
            </a:xfrm>
            <a:prstGeom prst="line">
              <a:avLst/>
            </a:prstGeom>
            <a:noFill/>
            <a:ln w="12700">
              <a:solidFill>
                <a:schemeClr val="tx1"/>
              </a:solidFill>
              <a:round/>
              <a:headEnd/>
              <a:tailEnd/>
            </a:ln>
            <a:effectLst/>
          </p:spPr>
          <p:txBody>
            <a:bodyPr wrap="none" anchor="ctr"/>
            <a:lstStyle/>
            <a:p>
              <a:endParaRPr lang="en-US"/>
            </a:p>
          </p:txBody>
        </p:sp>
        <p:sp>
          <p:nvSpPr>
            <p:cNvPr id="76838" name="Line 32"/>
            <p:cNvSpPr>
              <a:spLocks noChangeShapeType="1"/>
            </p:cNvSpPr>
            <p:nvPr/>
          </p:nvSpPr>
          <p:spPr bwMode="auto">
            <a:xfrm>
              <a:off x="5279" y="1898"/>
              <a:ext cx="0" cy="50"/>
            </a:xfrm>
            <a:prstGeom prst="line">
              <a:avLst/>
            </a:prstGeom>
            <a:noFill/>
            <a:ln w="12700">
              <a:solidFill>
                <a:schemeClr val="tx1"/>
              </a:solidFill>
              <a:round/>
              <a:headEnd/>
              <a:tailEnd/>
            </a:ln>
            <a:effectLst/>
          </p:spPr>
          <p:txBody>
            <a:bodyPr wrap="none" anchor="ctr"/>
            <a:lstStyle/>
            <a:p>
              <a:endParaRPr lang="en-US"/>
            </a:p>
          </p:txBody>
        </p:sp>
        <p:sp>
          <p:nvSpPr>
            <p:cNvPr id="76839" name="Rectangle 33"/>
            <p:cNvSpPr>
              <a:spLocks noChangeArrowheads="1"/>
            </p:cNvSpPr>
            <p:nvPr/>
          </p:nvSpPr>
          <p:spPr bwMode="auto">
            <a:xfrm>
              <a:off x="4966" y="18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6840" name="Oval 34"/>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6841" name="Freeform 35"/>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76842" name="Freeform 36"/>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headEnd/>
              <a:tailEnd/>
            </a:ln>
            <a:effectLst/>
          </p:spPr>
          <p:txBody>
            <a:bodyPr wrap="none" anchor="ctr"/>
            <a:lstStyle/>
            <a:p>
              <a:endParaRPr lang="en-US"/>
            </a:p>
          </p:txBody>
        </p:sp>
        <p:sp>
          <p:nvSpPr>
            <p:cNvPr id="76843" name="Freeform 37"/>
            <p:cNvSpPr>
              <a:spLocks/>
            </p:cNvSpPr>
            <p:nvPr/>
          </p:nvSpPr>
          <p:spPr bwMode="auto">
            <a:xfrm>
              <a:off x="4029" y="1638"/>
              <a:ext cx="504" cy="600"/>
            </a:xfrm>
            <a:custGeom>
              <a:avLst/>
              <a:gdLst>
                <a:gd name="T0" fmla="*/ 0 w 378"/>
                <a:gd name="T1" fmla="*/ 24600 h 174"/>
                <a:gd name="T2" fmla="*/ 1195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en-US"/>
            </a:p>
          </p:txBody>
        </p:sp>
        <p:sp>
          <p:nvSpPr>
            <p:cNvPr id="76844" name="Freeform 38"/>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ffectLst/>
          </p:spPr>
          <p:txBody>
            <a:bodyPr wrap="none" anchor="ctr"/>
            <a:lstStyle/>
            <a:p>
              <a:endParaRPr lang="en-US"/>
            </a:p>
          </p:txBody>
        </p:sp>
        <p:sp>
          <p:nvSpPr>
            <p:cNvPr id="76845" name="Freeform 39"/>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76846" name="Freeform 40"/>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ffectLst/>
          </p:spPr>
          <p:txBody>
            <a:bodyPr wrap="none" anchor="ctr"/>
            <a:lstStyle/>
            <a:p>
              <a:endParaRPr lang="en-US"/>
            </a:p>
          </p:txBody>
        </p:sp>
        <p:sp>
          <p:nvSpPr>
            <p:cNvPr id="76847" name="Freeform 41"/>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76848" name="Freeform 42"/>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Lst>
              <a:ahLst/>
              <a:cxnLst>
                <a:cxn ang="T4">
                  <a:pos x="T0" y="T1"/>
                </a:cxn>
                <a:cxn ang="T5">
                  <a:pos x="T2" y="T3"/>
                </a:cxn>
              </a:cxnLst>
              <a:rect l="0" t="0" r="r" b="b"/>
              <a:pathLst>
                <a:path w="396" h="267">
                  <a:moveTo>
                    <a:pt x="396" y="267"/>
                  </a:moveTo>
                  <a:lnTo>
                    <a:pt x="0" y="0"/>
                  </a:lnTo>
                </a:path>
              </a:pathLst>
            </a:custGeom>
            <a:noFill/>
            <a:ln w="12700">
              <a:solidFill>
                <a:schemeClr val="tx1"/>
              </a:solidFill>
              <a:round/>
              <a:headEnd/>
              <a:tailEnd/>
            </a:ln>
            <a:effectLst/>
          </p:spPr>
          <p:txBody>
            <a:bodyPr wrap="none" anchor="ctr"/>
            <a:lstStyle/>
            <a:p>
              <a:endParaRPr lang="en-US"/>
            </a:p>
          </p:txBody>
        </p:sp>
        <p:sp>
          <p:nvSpPr>
            <p:cNvPr id="76849" name="Freeform 43"/>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Lst>
              <a:ahLst/>
              <a:cxnLst>
                <a:cxn ang="T4">
                  <a:pos x="T0" y="T1"/>
                </a:cxn>
                <a:cxn ang="T5">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p:spPr>
          <p:txBody>
            <a:bodyPr wrap="none" anchor="ctr"/>
            <a:lstStyle/>
            <a:p>
              <a:endParaRPr lang="en-US"/>
            </a:p>
          </p:txBody>
        </p:sp>
        <p:grpSp>
          <p:nvGrpSpPr>
            <p:cNvPr id="76850" name="Group 44"/>
            <p:cNvGrpSpPr>
              <a:grpSpLocks/>
            </p:cNvGrpSpPr>
            <p:nvPr/>
          </p:nvGrpSpPr>
          <p:grpSpPr bwMode="auto">
            <a:xfrm>
              <a:off x="3287" y="1744"/>
              <a:ext cx="205" cy="250"/>
              <a:chOff x="2954" y="2425"/>
              <a:chExt cx="208" cy="250"/>
            </a:xfrm>
          </p:grpSpPr>
          <p:sp>
            <p:nvSpPr>
              <p:cNvPr id="76876" name="Rectangle 4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77" name="Text Box 46"/>
              <p:cNvSpPr txBox="1">
                <a:spLocks noChangeArrowheads="1"/>
              </p:cNvSpPr>
              <p:nvPr/>
            </p:nvSpPr>
            <p:spPr bwMode="auto">
              <a:xfrm>
                <a:off x="2954" y="2425"/>
                <a:ext cx="208" cy="250"/>
              </a:xfrm>
              <a:prstGeom prst="rect">
                <a:avLst/>
              </a:prstGeom>
              <a:noFill/>
              <a:ln w="9525">
                <a:noFill/>
                <a:miter lim="800000"/>
                <a:headEnd/>
                <a:tailEnd/>
              </a:ln>
              <a:effectLst/>
            </p:spPr>
            <p:txBody>
              <a:bodyPr wrap="none">
                <a:spAutoFit/>
              </a:bodyPr>
              <a:lstStyle/>
              <a:p>
                <a:pPr algn="ctr"/>
                <a:r>
                  <a:rPr lang="en-US" sz="2000"/>
                  <a:t>u</a:t>
                </a:r>
                <a:endParaRPr lang="en-US" sz="2400"/>
              </a:p>
            </p:txBody>
          </p:sp>
        </p:grpSp>
        <p:grpSp>
          <p:nvGrpSpPr>
            <p:cNvPr id="76851" name="Group 47"/>
            <p:cNvGrpSpPr>
              <a:grpSpLocks/>
            </p:cNvGrpSpPr>
            <p:nvPr/>
          </p:nvGrpSpPr>
          <p:grpSpPr bwMode="auto">
            <a:xfrm>
              <a:off x="4461" y="2128"/>
              <a:ext cx="196" cy="250"/>
              <a:chOff x="2958" y="2425"/>
              <a:chExt cx="199" cy="250"/>
            </a:xfrm>
          </p:grpSpPr>
          <p:sp>
            <p:nvSpPr>
              <p:cNvPr id="76874" name="Rectangle 4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75" name="Text Box 49"/>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nvGrpSpPr>
            <p:cNvPr id="76852" name="Group 50"/>
            <p:cNvGrpSpPr>
              <a:grpSpLocks/>
            </p:cNvGrpSpPr>
            <p:nvPr/>
          </p:nvGrpSpPr>
          <p:grpSpPr bwMode="auto">
            <a:xfrm>
              <a:off x="3772" y="2095"/>
              <a:ext cx="212" cy="288"/>
              <a:chOff x="2951" y="2395"/>
              <a:chExt cx="213" cy="288"/>
            </a:xfrm>
          </p:grpSpPr>
          <p:sp>
            <p:nvSpPr>
              <p:cNvPr id="76872" name="Rectangle 5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73" name="Text Box 52"/>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x</a:t>
                </a:r>
              </a:p>
            </p:txBody>
          </p:sp>
        </p:grpSp>
        <p:grpSp>
          <p:nvGrpSpPr>
            <p:cNvPr id="76853" name="Group 53"/>
            <p:cNvGrpSpPr>
              <a:grpSpLocks/>
            </p:cNvGrpSpPr>
            <p:nvPr/>
          </p:nvGrpSpPr>
          <p:grpSpPr bwMode="auto">
            <a:xfrm>
              <a:off x="4438" y="1438"/>
              <a:ext cx="232" cy="250"/>
              <a:chOff x="2941" y="2425"/>
              <a:chExt cx="235" cy="250"/>
            </a:xfrm>
          </p:grpSpPr>
          <p:sp>
            <p:nvSpPr>
              <p:cNvPr id="76870" name="Rectangle 5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71" name="Text Box 55"/>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w</a:t>
                </a:r>
                <a:endParaRPr lang="en-US" sz="2400"/>
              </a:p>
            </p:txBody>
          </p:sp>
        </p:grpSp>
        <p:grpSp>
          <p:nvGrpSpPr>
            <p:cNvPr id="76854" name="Group 56"/>
            <p:cNvGrpSpPr>
              <a:grpSpLocks/>
            </p:cNvGrpSpPr>
            <p:nvPr/>
          </p:nvGrpSpPr>
          <p:grpSpPr bwMode="auto">
            <a:xfrm>
              <a:off x="3771" y="1438"/>
              <a:ext cx="196" cy="250"/>
              <a:chOff x="2958" y="2425"/>
              <a:chExt cx="199" cy="250"/>
            </a:xfrm>
          </p:grpSpPr>
          <p:sp>
            <p:nvSpPr>
              <p:cNvPr id="76868" name="Rectangle 5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69" name="Text Box 58"/>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76855" name="Group 59"/>
            <p:cNvGrpSpPr>
              <a:grpSpLocks/>
            </p:cNvGrpSpPr>
            <p:nvPr/>
          </p:nvGrpSpPr>
          <p:grpSpPr bwMode="auto">
            <a:xfrm>
              <a:off x="5025" y="1756"/>
              <a:ext cx="212" cy="288"/>
              <a:chOff x="2949" y="2395"/>
              <a:chExt cx="214" cy="288"/>
            </a:xfrm>
          </p:grpSpPr>
          <p:sp>
            <p:nvSpPr>
              <p:cNvPr id="76866" name="Rectangle 6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6867" name="Text Box 61"/>
              <p:cNvSpPr txBox="1">
                <a:spLocks noChangeArrowheads="1"/>
              </p:cNvSpPr>
              <p:nvPr/>
            </p:nvSpPr>
            <p:spPr bwMode="auto">
              <a:xfrm>
                <a:off x="2949" y="2395"/>
                <a:ext cx="214" cy="288"/>
              </a:xfrm>
              <a:prstGeom prst="rect">
                <a:avLst/>
              </a:prstGeom>
              <a:noFill/>
              <a:ln w="9525">
                <a:noFill/>
                <a:miter lim="800000"/>
                <a:headEnd/>
                <a:tailEnd/>
              </a:ln>
              <a:effectLst/>
            </p:spPr>
            <p:txBody>
              <a:bodyPr wrap="none">
                <a:spAutoFit/>
              </a:bodyPr>
              <a:lstStyle/>
              <a:p>
                <a:pPr algn="ctr"/>
                <a:r>
                  <a:rPr lang="en-US" sz="2400"/>
                  <a:t>z</a:t>
                </a:r>
              </a:p>
            </p:txBody>
          </p:sp>
        </p:grpSp>
        <p:sp>
          <p:nvSpPr>
            <p:cNvPr id="76856" name="Text Box 62"/>
            <p:cNvSpPr txBox="1">
              <a:spLocks noChangeArrowheads="1"/>
            </p:cNvSpPr>
            <p:nvPr/>
          </p:nvSpPr>
          <p:spPr bwMode="auto">
            <a:xfrm>
              <a:off x="3493" y="1568"/>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6857" name="Text Box 63"/>
            <p:cNvSpPr txBox="1">
              <a:spLocks noChangeArrowheads="1"/>
            </p:cNvSpPr>
            <p:nvPr/>
          </p:nvSpPr>
          <p:spPr bwMode="auto">
            <a:xfrm>
              <a:off x="3841" y="1787"/>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6858" name="Text Box 64"/>
            <p:cNvSpPr txBox="1">
              <a:spLocks noChangeArrowheads="1"/>
            </p:cNvSpPr>
            <p:nvPr/>
          </p:nvSpPr>
          <p:spPr bwMode="auto">
            <a:xfrm>
              <a:off x="3406" y="2000"/>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6859" name="Text Box 65"/>
            <p:cNvSpPr txBox="1">
              <a:spLocks noChangeArrowheads="1"/>
            </p:cNvSpPr>
            <p:nvPr/>
          </p:nvSpPr>
          <p:spPr bwMode="auto">
            <a:xfrm>
              <a:off x="4225" y="1880"/>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76860" name="Text Box 66"/>
            <p:cNvSpPr txBox="1">
              <a:spLocks noChangeArrowheads="1"/>
            </p:cNvSpPr>
            <p:nvPr/>
          </p:nvSpPr>
          <p:spPr bwMode="auto">
            <a:xfrm>
              <a:off x="4162" y="2234"/>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6861" name="Text Box 67"/>
            <p:cNvSpPr txBox="1">
              <a:spLocks noChangeArrowheads="1"/>
            </p:cNvSpPr>
            <p:nvPr/>
          </p:nvSpPr>
          <p:spPr bwMode="auto">
            <a:xfrm>
              <a:off x="4522" y="1805"/>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6862" name="Text Box 68"/>
            <p:cNvSpPr txBox="1">
              <a:spLocks noChangeArrowheads="1"/>
            </p:cNvSpPr>
            <p:nvPr/>
          </p:nvSpPr>
          <p:spPr bwMode="auto">
            <a:xfrm>
              <a:off x="4882" y="2069"/>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6863" name="Text Box 69"/>
            <p:cNvSpPr txBox="1">
              <a:spLocks noChangeArrowheads="1"/>
            </p:cNvSpPr>
            <p:nvPr/>
          </p:nvSpPr>
          <p:spPr bwMode="auto">
            <a:xfrm>
              <a:off x="4855" y="1532"/>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sp>
          <p:nvSpPr>
            <p:cNvPr id="76864" name="Text Box 70"/>
            <p:cNvSpPr txBox="1">
              <a:spLocks noChangeArrowheads="1"/>
            </p:cNvSpPr>
            <p:nvPr/>
          </p:nvSpPr>
          <p:spPr bwMode="auto">
            <a:xfrm>
              <a:off x="4120" y="1382"/>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76865" name="Text Box 71"/>
            <p:cNvSpPr txBox="1">
              <a:spLocks noChangeArrowheads="1"/>
            </p:cNvSpPr>
            <p:nvPr/>
          </p:nvSpPr>
          <p:spPr bwMode="auto">
            <a:xfrm>
              <a:off x="3769" y="1115"/>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grpSp>
      <p:sp>
        <p:nvSpPr>
          <p:cNvPr id="76806" name="Text Box 72"/>
          <p:cNvSpPr txBox="1">
            <a:spLocks noChangeArrowheads="1"/>
          </p:cNvSpPr>
          <p:nvPr/>
        </p:nvSpPr>
        <p:spPr bwMode="auto">
          <a:xfrm>
            <a:off x="939800" y="3263900"/>
            <a:ext cx="7397750" cy="1465263"/>
          </a:xfrm>
          <a:prstGeom prst="rect">
            <a:avLst/>
          </a:prstGeom>
          <a:noFill/>
          <a:ln w="9525">
            <a:noFill/>
            <a:miter lim="800000"/>
            <a:headEnd/>
            <a:tailEnd/>
          </a:ln>
          <a:effectLst/>
        </p:spPr>
        <p:txBody>
          <a:bodyPr wrap="none">
            <a:spAutoFit/>
          </a:bodyPr>
          <a:lstStyle/>
          <a:p>
            <a:pPr eaLnBrk="1" hangingPunct="1"/>
            <a:r>
              <a:rPr lang="en-US"/>
              <a:t>graph: G = (N,E)</a:t>
            </a:r>
          </a:p>
          <a:p>
            <a:pPr eaLnBrk="1" hangingPunct="1"/>
            <a:endParaRPr lang="en-US"/>
          </a:p>
          <a:p>
            <a:pPr eaLnBrk="1" hangingPunct="1"/>
            <a:r>
              <a:rPr lang="en-US"/>
              <a:t>N = set of routers = { u, v, w, x, y, z }</a:t>
            </a:r>
          </a:p>
          <a:p>
            <a:pPr eaLnBrk="1" hangingPunct="1"/>
            <a:endParaRPr lang="en-US"/>
          </a:p>
          <a:p>
            <a:pPr eaLnBrk="1" hangingPunct="1"/>
            <a:r>
              <a:rPr lang="en-US"/>
              <a:t>E = set of links ={ (u,v), (u,x), (v,x), (v,w), (x,w), (x,y), (w,y), (w,z), (y,z) }</a:t>
            </a:r>
          </a:p>
        </p:txBody>
      </p:sp>
      <p:sp>
        <p:nvSpPr>
          <p:cNvPr id="76807" name="Rectangle 73"/>
          <p:cNvSpPr>
            <a:spLocks noGrp="1" noChangeArrowheads="1"/>
          </p:cNvSpPr>
          <p:nvPr>
            <p:ph type="title"/>
          </p:nvPr>
        </p:nvSpPr>
        <p:spPr>
          <a:xfrm>
            <a:off x="533400" y="207963"/>
            <a:ext cx="7772400" cy="796925"/>
          </a:xfrm>
        </p:spPr>
        <p:txBody>
          <a:bodyPr/>
          <a:lstStyle/>
          <a:p>
            <a:r>
              <a:rPr lang="en-US"/>
              <a:t>Graph abstraction</a:t>
            </a:r>
          </a:p>
        </p:txBody>
      </p:sp>
      <p:sp>
        <p:nvSpPr>
          <p:cNvPr id="76808" name="Text Box 74"/>
          <p:cNvSpPr txBox="1">
            <a:spLocks noChangeArrowheads="1"/>
          </p:cNvSpPr>
          <p:nvPr/>
        </p:nvSpPr>
        <p:spPr bwMode="auto">
          <a:xfrm>
            <a:off x="1150938" y="5157788"/>
            <a:ext cx="6762750" cy="641350"/>
          </a:xfrm>
          <a:prstGeom prst="rect">
            <a:avLst/>
          </a:prstGeom>
          <a:noFill/>
          <a:ln w="9525">
            <a:noFill/>
            <a:miter lim="800000"/>
            <a:headEnd/>
            <a:tailEnd/>
          </a:ln>
          <a:effectLst/>
        </p:spPr>
        <p:txBody>
          <a:bodyPr wrap="none">
            <a:spAutoFit/>
          </a:bodyPr>
          <a:lstStyle/>
          <a:p>
            <a:pPr marL="290513" indent="-290513"/>
            <a:r>
              <a:rPr lang="en-US" i="1"/>
              <a:t>aside:</a:t>
            </a:r>
            <a:r>
              <a:rPr lang="en-US"/>
              <a:t> graph abstraction is useful in other network contexts, e.g., </a:t>
            </a:r>
          </a:p>
          <a:p>
            <a:pPr marL="290513" indent="-290513"/>
            <a:r>
              <a:rPr lang="en-US"/>
              <a:t>P2P, where </a:t>
            </a:r>
            <a:r>
              <a:rPr lang="en-US" i="1"/>
              <a:t>N</a:t>
            </a:r>
            <a:r>
              <a:rPr lang="en-US"/>
              <a:t> is set of peers and </a:t>
            </a:r>
            <a:r>
              <a:rPr lang="en-US" i="1"/>
              <a:t>E</a:t>
            </a:r>
            <a:r>
              <a:rPr lang="en-US"/>
              <a:t> is set of TCP connections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1"/>
          </p:nvPr>
        </p:nvSpPr>
        <p:spPr>
          <a:noFill/>
          <a:ln>
            <a:miter lim="800000"/>
            <a:headEnd/>
            <a:tailEnd/>
          </a:ln>
        </p:spPr>
        <p:txBody>
          <a:bodyPr/>
          <a:lstStyle/>
          <a:p>
            <a:r>
              <a:rPr lang="en-US"/>
              <a:t>Network Layer</a:t>
            </a:r>
          </a:p>
        </p:txBody>
      </p:sp>
      <p:sp>
        <p:nvSpPr>
          <p:cNvPr id="77827" name="Slide Number Placeholder 4"/>
          <p:cNvSpPr>
            <a:spLocks noGrp="1"/>
          </p:cNvSpPr>
          <p:nvPr>
            <p:ph type="sldNum" sz="quarter" idx="12"/>
          </p:nvPr>
        </p:nvSpPr>
        <p:spPr>
          <a:noFill/>
          <a:ln>
            <a:miter lim="800000"/>
            <a:headEnd/>
            <a:tailEnd/>
          </a:ln>
        </p:spPr>
        <p:txBody>
          <a:bodyPr/>
          <a:lstStyle/>
          <a:p>
            <a:r>
              <a:rPr lang="en-US"/>
              <a:t>4-</a:t>
            </a:r>
            <a:fld id="{41FE46B7-AEFC-452A-8843-FE2E5432AC1F}" type="slidenum">
              <a:rPr lang="en-US" smtClean="0"/>
              <a:pPr/>
              <a:t>24</a:t>
            </a:fld>
            <a:endParaRPr lang="en-US"/>
          </a:p>
        </p:txBody>
      </p:sp>
      <p:pic>
        <p:nvPicPr>
          <p:cNvPr id="77828" name="Picture 77" descr="underline_base"/>
          <p:cNvPicPr>
            <a:picLocks noChangeArrowheads="1"/>
          </p:cNvPicPr>
          <p:nvPr/>
        </p:nvPicPr>
        <p:blipFill>
          <a:blip r:embed="rId2"/>
          <a:srcRect/>
          <a:stretch>
            <a:fillRect/>
          </a:stretch>
        </p:blipFill>
        <p:spPr bwMode="auto">
          <a:xfrm>
            <a:off x="604838" y="893763"/>
            <a:ext cx="5942012" cy="173037"/>
          </a:xfrm>
          <a:prstGeom prst="rect">
            <a:avLst/>
          </a:prstGeom>
          <a:noFill/>
          <a:ln w="9525">
            <a:noFill/>
            <a:miter lim="800000"/>
            <a:headEnd/>
            <a:tailEnd/>
          </a:ln>
        </p:spPr>
      </p:pic>
      <p:sp>
        <p:nvSpPr>
          <p:cNvPr id="77829" name="Rectangle 2"/>
          <p:cNvSpPr>
            <a:spLocks noGrp="1" noChangeArrowheads="1"/>
          </p:cNvSpPr>
          <p:nvPr>
            <p:ph type="title"/>
          </p:nvPr>
        </p:nvSpPr>
        <p:spPr>
          <a:xfrm>
            <a:off x="533400" y="219075"/>
            <a:ext cx="7772400" cy="908050"/>
          </a:xfrm>
        </p:spPr>
        <p:txBody>
          <a:bodyPr/>
          <a:lstStyle/>
          <a:p>
            <a:r>
              <a:rPr lang="en-US"/>
              <a:t>Graph abstraction: costs</a:t>
            </a:r>
          </a:p>
        </p:txBody>
      </p:sp>
      <p:grpSp>
        <p:nvGrpSpPr>
          <p:cNvPr id="77830" name="Group 3"/>
          <p:cNvGrpSpPr>
            <a:grpSpLocks/>
          </p:cNvGrpSpPr>
          <p:nvPr/>
        </p:nvGrpSpPr>
        <p:grpSpPr bwMode="auto">
          <a:xfrm>
            <a:off x="920750" y="1495425"/>
            <a:ext cx="3571875" cy="2236788"/>
            <a:chOff x="3162" y="1071"/>
            <a:chExt cx="2250" cy="1409"/>
          </a:xfrm>
        </p:grpSpPr>
        <p:sp>
          <p:nvSpPr>
            <p:cNvPr id="77834"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a:effectLst/>
          </p:spPr>
          <p:txBody>
            <a:bodyPr wrap="none" anchor="ctr"/>
            <a:lstStyle/>
            <a:p>
              <a:endParaRPr lang="en-US"/>
            </a:p>
          </p:txBody>
        </p:sp>
        <p:sp>
          <p:nvSpPr>
            <p:cNvPr id="77835"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sp>
          <p:nvSpPr>
            <p:cNvPr id="77836"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37" name="Line 7"/>
            <p:cNvSpPr>
              <a:spLocks noChangeShapeType="1"/>
            </p:cNvSpPr>
            <p:nvPr/>
          </p:nvSpPr>
          <p:spPr bwMode="auto">
            <a:xfrm>
              <a:off x="3238" y="1855"/>
              <a:ext cx="0" cy="50"/>
            </a:xfrm>
            <a:prstGeom prst="line">
              <a:avLst/>
            </a:prstGeom>
            <a:noFill/>
            <a:ln w="12700">
              <a:solidFill>
                <a:schemeClr val="tx1"/>
              </a:solidFill>
              <a:round/>
              <a:headEnd/>
              <a:tailEnd/>
            </a:ln>
            <a:effectLst/>
          </p:spPr>
          <p:txBody>
            <a:bodyPr wrap="none" anchor="ctr"/>
            <a:lstStyle/>
            <a:p>
              <a:endParaRPr lang="en-US"/>
            </a:p>
          </p:txBody>
        </p:sp>
        <p:sp>
          <p:nvSpPr>
            <p:cNvPr id="77838" name="Line 8"/>
            <p:cNvSpPr>
              <a:spLocks noChangeShapeType="1"/>
            </p:cNvSpPr>
            <p:nvPr/>
          </p:nvSpPr>
          <p:spPr bwMode="auto">
            <a:xfrm>
              <a:off x="3551" y="1855"/>
              <a:ext cx="0" cy="50"/>
            </a:xfrm>
            <a:prstGeom prst="line">
              <a:avLst/>
            </a:prstGeom>
            <a:noFill/>
            <a:ln w="12700">
              <a:solidFill>
                <a:schemeClr val="tx1"/>
              </a:solidFill>
              <a:round/>
              <a:headEnd/>
              <a:tailEnd/>
            </a:ln>
            <a:effectLst/>
          </p:spPr>
          <p:txBody>
            <a:bodyPr wrap="none" anchor="ctr"/>
            <a:lstStyle/>
            <a:p>
              <a:endParaRPr lang="en-US"/>
            </a:p>
          </p:txBody>
        </p:sp>
        <p:sp>
          <p:nvSpPr>
            <p:cNvPr id="77839" name="Rectangle 9"/>
            <p:cNvSpPr>
              <a:spLocks noChangeArrowheads="1"/>
            </p:cNvSpPr>
            <p:nvPr/>
          </p:nvSpPr>
          <p:spPr bwMode="auto">
            <a:xfrm>
              <a:off x="3238" y="185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40"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41"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42" name="Line 12"/>
            <p:cNvSpPr>
              <a:spLocks noChangeShapeType="1"/>
            </p:cNvSpPr>
            <p:nvPr/>
          </p:nvSpPr>
          <p:spPr bwMode="auto">
            <a:xfrm>
              <a:off x="3712" y="2242"/>
              <a:ext cx="0" cy="50"/>
            </a:xfrm>
            <a:prstGeom prst="line">
              <a:avLst/>
            </a:prstGeom>
            <a:noFill/>
            <a:ln w="12700">
              <a:solidFill>
                <a:schemeClr val="tx1"/>
              </a:solidFill>
              <a:round/>
              <a:headEnd/>
              <a:tailEnd/>
            </a:ln>
            <a:effectLst/>
          </p:spPr>
          <p:txBody>
            <a:bodyPr wrap="none" anchor="ctr"/>
            <a:lstStyle/>
            <a:p>
              <a:endParaRPr lang="en-US"/>
            </a:p>
          </p:txBody>
        </p:sp>
        <p:sp>
          <p:nvSpPr>
            <p:cNvPr id="77843" name="Line 13"/>
            <p:cNvSpPr>
              <a:spLocks noChangeShapeType="1"/>
            </p:cNvSpPr>
            <p:nvPr/>
          </p:nvSpPr>
          <p:spPr bwMode="auto">
            <a:xfrm>
              <a:off x="4025" y="2242"/>
              <a:ext cx="0" cy="50"/>
            </a:xfrm>
            <a:prstGeom prst="line">
              <a:avLst/>
            </a:prstGeom>
            <a:noFill/>
            <a:ln w="12700">
              <a:solidFill>
                <a:schemeClr val="tx1"/>
              </a:solidFill>
              <a:round/>
              <a:headEnd/>
              <a:tailEnd/>
            </a:ln>
            <a:effectLst/>
          </p:spPr>
          <p:txBody>
            <a:bodyPr wrap="none" anchor="ctr"/>
            <a:lstStyle/>
            <a:p>
              <a:endParaRPr lang="en-US"/>
            </a:p>
          </p:txBody>
        </p:sp>
        <p:sp>
          <p:nvSpPr>
            <p:cNvPr id="77844" name="Rectangle 14"/>
            <p:cNvSpPr>
              <a:spLocks noChangeArrowheads="1"/>
            </p:cNvSpPr>
            <p:nvPr/>
          </p:nvSpPr>
          <p:spPr bwMode="auto">
            <a:xfrm>
              <a:off x="3712" y="224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45"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46"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47" name="Line 17"/>
            <p:cNvSpPr>
              <a:spLocks noChangeShapeType="1"/>
            </p:cNvSpPr>
            <p:nvPr/>
          </p:nvSpPr>
          <p:spPr bwMode="auto">
            <a:xfrm>
              <a:off x="3708" y="1552"/>
              <a:ext cx="0" cy="50"/>
            </a:xfrm>
            <a:prstGeom prst="line">
              <a:avLst/>
            </a:prstGeom>
            <a:noFill/>
            <a:ln w="12700">
              <a:solidFill>
                <a:schemeClr val="tx1"/>
              </a:solidFill>
              <a:round/>
              <a:headEnd/>
              <a:tailEnd/>
            </a:ln>
            <a:effectLst/>
          </p:spPr>
          <p:txBody>
            <a:bodyPr wrap="none" anchor="ctr"/>
            <a:lstStyle/>
            <a:p>
              <a:endParaRPr lang="en-US"/>
            </a:p>
          </p:txBody>
        </p:sp>
        <p:sp>
          <p:nvSpPr>
            <p:cNvPr id="77848" name="Line 18"/>
            <p:cNvSpPr>
              <a:spLocks noChangeShapeType="1"/>
            </p:cNvSpPr>
            <p:nvPr/>
          </p:nvSpPr>
          <p:spPr bwMode="auto">
            <a:xfrm>
              <a:off x="4021" y="1552"/>
              <a:ext cx="0" cy="50"/>
            </a:xfrm>
            <a:prstGeom prst="line">
              <a:avLst/>
            </a:prstGeom>
            <a:noFill/>
            <a:ln w="12700">
              <a:solidFill>
                <a:schemeClr val="tx1"/>
              </a:solidFill>
              <a:round/>
              <a:headEnd/>
              <a:tailEnd/>
            </a:ln>
            <a:effectLst/>
          </p:spPr>
          <p:txBody>
            <a:bodyPr wrap="none" anchor="ctr"/>
            <a:lstStyle/>
            <a:p>
              <a:endParaRPr lang="en-US"/>
            </a:p>
          </p:txBody>
        </p:sp>
        <p:sp>
          <p:nvSpPr>
            <p:cNvPr id="77849" name="Rectangle 19"/>
            <p:cNvSpPr>
              <a:spLocks noChangeArrowheads="1"/>
            </p:cNvSpPr>
            <p:nvPr/>
          </p:nvSpPr>
          <p:spPr bwMode="auto">
            <a:xfrm>
              <a:off x="3708" y="155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50"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51"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52" name="Line 22"/>
            <p:cNvSpPr>
              <a:spLocks noChangeShapeType="1"/>
            </p:cNvSpPr>
            <p:nvPr/>
          </p:nvSpPr>
          <p:spPr bwMode="auto">
            <a:xfrm>
              <a:off x="4391" y="1548"/>
              <a:ext cx="0" cy="50"/>
            </a:xfrm>
            <a:prstGeom prst="line">
              <a:avLst/>
            </a:prstGeom>
            <a:noFill/>
            <a:ln w="12700">
              <a:solidFill>
                <a:schemeClr val="tx1"/>
              </a:solidFill>
              <a:round/>
              <a:headEnd/>
              <a:tailEnd/>
            </a:ln>
            <a:effectLst/>
          </p:spPr>
          <p:txBody>
            <a:bodyPr wrap="none" anchor="ctr"/>
            <a:lstStyle/>
            <a:p>
              <a:endParaRPr lang="en-US"/>
            </a:p>
          </p:txBody>
        </p:sp>
        <p:sp>
          <p:nvSpPr>
            <p:cNvPr id="77853" name="Line 23"/>
            <p:cNvSpPr>
              <a:spLocks noChangeShapeType="1"/>
            </p:cNvSpPr>
            <p:nvPr/>
          </p:nvSpPr>
          <p:spPr bwMode="auto">
            <a:xfrm>
              <a:off x="4703" y="1548"/>
              <a:ext cx="0" cy="50"/>
            </a:xfrm>
            <a:prstGeom prst="line">
              <a:avLst/>
            </a:prstGeom>
            <a:noFill/>
            <a:ln w="12700">
              <a:solidFill>
                <a:schemeClr val="tx1"/>
              </a:solidFill>
              <a:round/>
              <a:headEnd/>
              <a:tailEnd/>
            </a:ln>
            <a:effectLst/>
          </p:spPr>
          <p:txBody>
            <a:bodyPr wrap="none" anchor="ctr"/>
            <a:lstStyle/>
            <a:p>
              <a:endParaRPr lang="en-US"/>
            </a:p>
          </p:txBody>
        </p:sp>
        <p:sp>
          <p:nvSpPr>
            <p:cNvPr id="77854" name="Rectangle 24"/>
            <p:cNvSpPr>
              <a:spLocks noChangeArrowheads="1"/>
            </p:cNvSpPr>
            <p:nvPr/>
          </p:nvSpPr>
          <p:spPr bwMode="auto">
            <a:xfrm>
              <a:off x="4391" y="1548"/>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55"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56"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57" name="Line 27"/>
            <p:cNvSpPr>
              <a:spLocks noChangeShapeType="1"/>
            </p:cNvSpPr>
            <p:nvPr/>
          </p:nvSpPr>
          <p:spPr bwMode="auto">
            <a:xfrm>
              <a:off x="4401" y="2239"/>
              <a:ext cx="0" cy="50"/>
            </a:xfrm>
            <a:prstGeom prst="line">
              <a:avLst/>
            </a:prstGeom>
            <a:noFill/>
            <a:ln w="12700">
              <a:solidFill>
                <a:schemeClr val="tx1"/>
              </a:solidFill>
              <a:round/>
              <a:headEnd/>
              <a:tailEnd/>
            </a:ln>
            <a:effectLst/>
          </p:spPr>
          <p:txBody>
            <a:bodyPr wrap="none" anchor="ctr"/>
            <a:lstStyle/>
            <a:p>
              <a:endParaRPr lang="en-US"/>
            </a:p>
          </p:txBody>
        </p:sp>
        <p:sp>
          <p:nvSpPr>
            <p:cNvPr id="77858" name="Line 28"/>
            <p:cNvSpPr>
              <a:spLocks noChangeShapeType="1"/>
            </p:cNvSpPr>
            <p:nvPr/>
          </p:nvSpPr>
          <p:spPr bwMode="auto">
            <a:xfrm>
              <a:off x="4714" y="2239"/>
              <a:ext cx="0" cy="50"/>
            </a:xfrm>
            <a:prstGeom prst="line">
              <a:avLst/>
            </a:prstGeom>
            <a:noFill/>
            <a:ln w="12700">
              <a:solidFill>
                <a:schemeClr val="tx1"/>
              </a:solidFill>
              <a:round/>
              <a:headEnd/>
              <a:tailEnd/>
            </a:ln>
            <a:effectLst/>
          </p:spPr>
          <p:txBody>
            <a:bodyPr wrap="none" anchor="ctr"/>
            <a:lstStyle/>
            <a:p>
              <a:endParaRPr lang="en-US"/>
            </a:p>
          </p:txBody>
        </p:sp>
        <p:sp>
          <p:nvSpPr>
            <p:cNvPr id="77859" name="Rectangle 29"/>
            <p:cNvSpPr>
              <a:spLocks noChangeArrowheads="1"/>
            </p:cNvSpPr>
            <p:nvPr/>
          </p:nvSpPr>
          <p:spPr bwMode="auto">
            <a:xfrm>
              <a:off x="4401" y="223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60"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61"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62" name="Line 32"/>
            <p:cNvSpPr>
              <a:spLocks noChangeShapeType="1"/>
            </p:cNvSpPr>
            <p:nvPr/>
          </p:nvSpPr>
          <p:spPr bwMode="auto">
            <a:xfrm>
              <a:off x="4966" y="1898"/>
              <a:ext cx="0" cy="50"/>
            </a:xfrm>
            <a:prstGeom prst="line">
              <a:avLst/>
            </a:prstGeom>
            <a:noFill/>
            <a:ln w="12700">
              <a:solidFill>
                <a:schemeClr val="tx1"/>
              </a:solidFill>
              <a:round/>
              <a:headEnd/>
              <a:tailEnd/>
            </a:ln>
            <a:effectLst/>
          </p:spPr>
          <p:txBody>
            <a:bodyPr wrap="none" anchor="ctr"/>
            <a:lstStyle/>
            <a:p>
              <a:endParaRPr lang="en-US"/>
            </a:p>
          </p:txBody>
        </p:sp>
        <p:sp>
          <p:nvSpPr>
            <p:cNvPr id="77863" name="Line 33"/>
            <p:cNvSpPr>
              <a:spLocks noChangeShapeType="1"/>
            </p:cNvSpPr>
            <p:nvPr/>
          </p:nvSpPr>
          <p:spPr bwMode="auto">
            <a:xfrm>
              <a:off x="5279" y="1898"/>
              <a:ext cx="0" cy="50"/>
            </a:xfrm>
            <a:prstGeom prst="line">
              <a:avLst/>
            </a:prstGeom>
            <a:noFill/>
            <a:ln w="12700">
              <a:solidFill>
                <a:schemeClr val="tx1"/>
              </a:solidFill>
              <a:round/>
              <a:headEnd/>
              <a:tailEnd/>
            </a:ln>
            <a:effectLst/>
          </p:spPr>
          <p:txBody>
            <a:bodyPr wrap="none" anchor="ctr"/>
            <a:lstStyle/>
            <a:p>
              <a:endParaRPr lang="en-US"/>
            </a:p>
          </p:txBody>
        </p:sp>
        <p:sp>
          <p:nvSpPr>
            <p:cNvPr id="77864" name="Rectangle 34"/>
            <p:cNvSpPr>
              <a:spLocks noChangeArrowheads="1"/>
            </p:cNvSpPr>
            <p:nvPr/>
          </p:nvSpPr>
          <p:spPr bwMode="auto">
            <a:xfrm>
              <a:off x="4966" y="18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77865"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7866"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77867"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headEnd/>
              <a:tailEnd/>
            </a:ln>
            <a:effectLst/>
          </p:spPr>
          <p:txBody>
            <a:bodyPr wrap="none" anchor="ctr"/>
            <a:lstStyle/>
            <a:p>
              <a:endParaRPr lang="en-US"/>
            </a:p>
          </p:txBody>
        </p:sp>
        <p:sp>
          <p:nvSpPr>
            <p:cNvPr id="77868" name="Freeform 38"/>
            <p:cNvSpPr>
              <a:spLocks/>
            </p:cNvSpPr>
            <p:nvPr/>
          </p:nvSpPr>
          <p:spPr bwMode="auto">
            <a:xfrm>
              <a:off x="4029" y="1638"/>
              <a:ext cx="504" cy="600"/>
            </a:xfrm>
            <a:custGeom>
              <a:avLst/>
              <a:gdLst>
                <a:gd name="T0" fmla="*/ 0 w 378"/>
                <a:gd name="T1" fmla="*/ 24600 h 174"/>
                <a:gd name="T2" fmla="*/ 1195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en-US"/>
            </a:p>
          </p:txBody>
        </p:sp>
        <p:sp>
          <p:nvSpPr>
            <p:cNvPr id="77869"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ffectLst/>
          </p:spPr>
          <p:txBody>
            <a:bodyPr wrap="none" anchor="ctr"/>
            <a:lstStyle/>
            <a:p>
              <a:endParaRPr lang="en-US"/>
            </a:p>
          </p:txBody>
        </p:sp>
        <p:sp>
          <p:nvSpPr>
            <p:cNvPr id="77870"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77871"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ffectLst/>
          </p:spPr>
          <p:txBody>
            <a:bodyPr wrap="none" anchor="ctr"/>
            <a:lstStyle/>
            <a:p>
              <a:endParaRPr lang="en-US"/>
            </a:p>
          </p:txBody>
        </p:sp>
        <p:sp>
          <p:nvSpPr>
            <p:cNvPr id="77872"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77873"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Lst>
              <a:ahLst/>
              <a:cxnLst>
                <a:cxn ang="T4">
                  <a:pos x="T0" y="T1"/>
                </a:cxn>
                <a:cxn ang="T5">
                  <a:pos x="T2" y="T3"/>
                </a:cxn>
              </a:cxnLst>
              <a:rect l="0" t="0" r="r" b="b"/>
              <a:pathLst>
                <a:path w="396" h="267">
                  <a:moveTo>
                    <a:pt x="396" y="267"/>
                  </a:moveTo>
                  <a:lnTo>
                    <a:pt x="0" y="0"/>
                  </a:lnTo>
                </a:path>
              </a:pathLst>
            </a:custGeom>
            <a:noFill/>
            <a:ln w="12700">
              <a:solidFill>
                <a:schemeClr val="tx1"/>
              </a:solidFill>
              <a:round/>
              <a:headEnd/>
              <a:tailEnd/>
            </a:ln>
            <a:effectLst/>
          </p:spPr>
          <p:txBody>
            <a:bodyPr wrap="none" anchor="ctr"/>
            <a:lstStyle/>
            <a:p>
              <a:endParaRPr lang="en-US"/>
            </a:p>
          </p:txBody>
        </p:sp>
        <p:sp>
          <p:nvSpPr>
            <p:cNvPr id="77874"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Lst>
              <a:ahLst/>
              <a:cxnLst>
                <a:cxn ang="T4">
                  <a:pos x="T0" y="T1"/>
                </a:cxn>
                <a:cxn ang="T5">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p:spPr>
          <p:txBody>
            <a:bodyPr wrap="none" anchor="ctr"/>
            <a:lstStyle/>
            <a:p>
              <a:endParaRPr lang="en-US"/>
            </a:p>
          </p:txBody>
        </p:sp>
        <p:grpSp>
          <p:nvGrpSpPr>
            <p:cNvPr id="77875" name="Group 45"/>
            <p:cNvGrpSpPr>
              <a:grpSpLocks/>
            </p:cNvGrpSpPr>
            <p:nvPr/>
          </p:nvGrpSpPr>
          <p:grpSpPr bwMode="auto">
            <a:xfrm>
              <a:off x="3287" y="1744"/>
              <a:ext cx="205" cy="250"/>
              <a:chOff x="2954" y="2425"/>
              <a:chExt cx="208" cy="250"/>
            </a:xfrm>
          </p:grpSpPr>
          <p:sp>
            <p:nvSpPr>
              <p:cNvPr id="77901" name="Rectangle 4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902" name="Text Box 47"/>
              <p:cNvSpPr txBox="1">
                <a:spLocks noChangeArrowheads="1"/>
              </p:cNvSpPr>
              <p:nvPr/>
            </p:nvSpPr>
            <p:spPr bwMode="auto">
              <a:xfrm>
                <a:off x="2954" y="2425"/>
                <a:ext cx="208" cy="250"/>
              </a:xfrm>
              <a:prstGeom prst="rect">
                <a:avLst/>
              </a:prstGeom>
              <a:noFill/>
              <a:ln w="9525">
                <a:noFill/>
                <a:miter lim="800000"/>
                <a:headEnd/>
                <a:tailEnd/>
              </a:ln>
              <a:effectLst/>
            </p:spPr>
            <p:txBody>
              <a:bodyPr wrap="none">
                <a:spAutoFit/>
              </a:bodyPr>
              <a:lstStyle/>
              <a:p>
                <a:pPr algn="ctr"/>
                <a:r>
                  <a:rPr lang="en-US" sz="2000"/>
                  <a:t>u</a:t>
                </a:r>
                <a:endParaRPr lang="en-US" sz="2400"/>
              </a:p>
            </p:txBody>
          </p:sp>
        </p:grpSp>
        <p:grpSp>
          <p:nvGrpSpPr>
            <p:cNvPr id="77876" name="Group 48"/>
            <p:cNvGrpSpPr>
              <a:grpSpLocks/>
            </p:cNvGrpSpPr>
            <p:nvPr/>
          </p:nvGrpSpPr>
          <p:grpSpPr bwMode="auto">
            <a:xfrm>
              <a:off x="4461" y="2128"/>
              <a:ext cx="196" cy="250"/>
              <a:chOff x="2958" y="2425"/>
              <a:chExt cx="199" cy="250"/>
            </a:xfrm>
          </p:grpSpPr>
          <p:sp>
            <p:nvSpPr>
              <p:cNvPr id="77899" name="Rectangle 4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900" name="Text Box 50"/>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nvGrpSpPr>
            <p:cNvPr id="77877" name="Group 51"/>
            <p:cNvGrpSpPr>
              <a:grpSpLocks/>
            </p:cNvGrpSpPr>
            <p:nvPr/>
          </p:nvGrpSpPr>
          <p:grpSpPr bwMode="auto">
            <a:xfrm>
              <a:off x="3772" y="2095"/>
              <a:ext cx="212" cy="288"/>
              <a:chOff x="2951" y="2395"/>
              <a:chExt cx="213" cy="288"/>
            </a:xfrm>
          </p:grpSpPr>
          <p:sp>
            <p:nvSpPr>
              <p:cNvPr id="77897" name="Rectangle 5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898" name="Text Box 53"/>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x</a:t>
                </a:r>
              </a:p>
            </p:txBody>
          </p:sp>
        </p:grpSp>
        <p:grpSp>
          <p:nvGrpSpPr>
            <p:cNvPr id="77878" name="Group 54"/>
            <p:cNvGrpSpPr>
              <a:grpSpLocks/>
            </p:cNvGrpSpPr>
            <p:nvPr/>
          </p:nvGrpSpPr>
          <p:grpSpPr bwMode="auto">
            <a:xfrm>
              <a:off x="4438" y="1438"/>
              <a:ext cx="232" cy="250"/>
              <a:chOff x="2941" y="2425"/>
              <a:chExt cx="235" cy="250"/>
            </a:xfrm>
          </p:grpSpPr>
          <p:sp>
            <p:nvSpPr>
              <p:cNvPr id="77895" name="Rectangle 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896" name="Text Box 56"/>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w</a:t>
                </a:r>
                <a:endParaRPr lang="en-US" sz="2400"/>
              </a:p>
            </p:txBody>
          </p:sp>
        </p:grpSp>
        <p:grpSp>
          <p:nvGrpSpPr>
            <p:cNvPr id="77879" name="Group 57"/>
            <p:cNvGrpSpPr>
              <a:grpSpLocks/>
            </p:cNvGrpSpPr>
            <p:nvPr/>
          </p:nvGrpSpPr>
          <p:grpSpPr bwMode="auto">
            <a:xfrm>
              <a:off x="3771" y="1438"/>
              <a:ext cx="196" cy="250"/>
              <a:chOff x="2958" y="2425"/>
              <a:chExt cx="199" cy="250"/>
            </a:xfrm>
          </p:grpSpPr>
          <p:sp>
            <p:nvSpPr>
              <p:cNvPr id="77893" name="Rectangle 5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894" name="Text Box 59"/>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77880" name="Group 60"/>
            <p:cNvGrpSpPr>
              <a:grpSpLocks/>
            </p:cNvGrpSpPr>
            <p:nvPr/>
          </p:nvGrpSpPr>
          <p:grpSpPr bwMode="auto">
            <a:xfrm>
              <a:off x="5025" y="1756"/>
              <a:ext cx="212" cy="288"/>
              <a:chOff x="2949" y="2395"/>
              <a:chExt cx="214" cy="288"/>
            </a:xfrm>
          </p:grpSpPr>
          <p:sp>
            <p:nvSpPr>
              <p:cNvPr id="77891" name="Rectangle 6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77892" name="Text Box 62"/>
              <p:cNvSpPr txBox="1">
                <a:spLocks noChangeArrowheads="1"/>
              </p:cNvSpPr>
              <p:nvPr/>
            </p:nvSpPr>
            <p:spPr bwMode="auto">
              <a:xfrm>
                <a:off x="2949" y="2395"/>
                <a:ext cx="214" cy="288"/>
              </a:xfrm>
              <a:prstGeom prst="rect">
                <a:avLst/>
              </a:prstGeom>
              <a:noFill/>
              <a:ln w="9525">
                <a:noFill/>
                <a:miter lim="800000"/>
                <a:headEnd/>
                <a:tailEnd/>
              </a:ln>
              <a:effectLst/>
            </p:spPr>
            <p:txBody>
              <a:bodyPr wrap="none">
                <a:spAutoFit/>
              </a:bodyPr>
              <a:lstStyle/>
              <a:p>
                <a:pPr algn="ctr"/>
                <a:r>
                  <a:rPr lang="en-US" sz="2400"/>
                  <a:t>z</a:t>
                </a:r>
              </a:p>
            </p:txBody>
          </p:sp>
        </p:grpSp>
        <p:sp>
          <p:nvSpPr>
            <p:cNvPr id="77881" name="Text Box 63"/>
            <p:cNvSpPr txBox="1">
              <a:spLocks noChangeArrowheads="1"/>
            </p:cNvSpPr>
            <p:nvPr/>
          </p:nvSpPr>
          <p:spPr bwMode="auto">
            <a:xfrm>
              <a:off x="3493" y="1568"/>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7882" name="Text Box 64"/>
            <p:cNvSpPr txBox="1">
              <a:spLocks noChangeArrowheads="1"/>
            </p:cNvSpPr>
            <p:nvPr/>
          </p:nvSpPr>
          <p:spPr bwMode="auto">
            <a:xfrm>
              <a:off x="3841" y="1787"/>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7883" name="Text Box 65"/>
            <p:cNvSpPr txBox="1">
              <a:spLocks noChangeArrowheads="1"/>
            </p:cNvSpPr>
            <p:nvPr/>
          </p:nvSpPr>
          <p:spPr bwMode="auto">
            <a:xfrm>
              <a:off x="3406" y="2000"/>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7884" name="Text Box 66"/>
            <p:cNvSpPr txBox="1">
              <a:spLocks noChangeArrowheads="1"/>
            </p:cNvSpPr>
            <p:nvPr/>
          </p:nvSpPr>
          <p:spPr bwMode="auto">
            <a:xfrm>
              <a:off x="4225" y="1880"/>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77885" name="Text Box 67"/>
            <p:cNvSpPr txBox="1">
              <a:spLocks noChangeArrowheads="1"/>
            </p:cNvSpPr>
            <p:nvPr/>
          </p:nvSpPr>
          <p:spPr bwMode="auto">
            <a:xfrm>
              <a:off x="4162" y="2234"/>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7886" name="Text Box 68"/>
            <p:cNvSpPr txBox="1">
              <a:spLocks noChangeArrowheads="1"/>
            </p:cNvSpPr>
            <p:nvPr/>
          </p:nvSpPr>
          <p:spPr bwMode="auto">
            <a:xfrm>
              <a:off x="4522" y="1805"/>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77887" name="Text Box 69"/>
            <p:cNvSpPr txBox="1">
              <a:spLocks noChangeArrowheads="1"/>
            </p:cNvSpPr>
            <p:nvPr/>
          </p:nvSpPr>
          <p:spPr bwMode="auto">
            <a:xfrm>
              <a:off x="4882" y="2069"/>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77888" name="Text Box 70"/>
            <p:cNvSpPr txBox="1">
              <a:spLocks noChangeArrowheads="1"/>
            </p:cNvSpPr>
            <p:nvPr/>
          </p:nvSpPr>
          <p:spPr bwMode="auto">
            <a:xfrm>
              <a:off x="4855" y="1532"/>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sp>
          <p:nvSpPr>
            <p:cNvPr id="77889" name="Text Box 71"/>
            <p:cNvSpPr txBox="1">
              <a:spLocks noChangeArrowheads="1"/>
            </p:cNvSpPr>
            <p:nvPr/>
          </p:nvSpPr>
          <p:spPr bwMode="auto">
            <a:xfrm>
              <a:off x="4120" y="1382"/>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77890" name="Text Box 72"/>
            <p:cNvSpPr txBox="1">
              <a:spLocks noChangeArrowheads="1"/>
            </p:cNvSpPr>
            <p:nvPr/>
          </p:nvSpPr>
          <p:spPr bwMode="auto">
            <a:xfrm>
              <a:off x="3769" y="1115"/>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grpSp>
      <p:sp>
        <p:nvSpPr>
          <p:cNvPr id="77831" name="Text Box 73"/>
          <p:cNvSpPr txBox="1">
            <a:spLocks noChangeArrowheads="1"/>
          </p:cNvSpPr>
          <p:nvPr/>
        </p:nvSpPr>
        <p:spPr bwMode="auto">
          <a:xfrm>
            <a:off x="5265738" y="1689100"/>
            <a:ext cx="3052762" cy="2014538"/>
          </a:xfrm>
          <a:prstGeom prst="rect">
            <a:avLst/>
          </a:prstGeom>
          <a:noFill/>
          <a:ln w="9525">
            <a:noFill/>
            <a:miter lim="800000"/>
            <a:headEnd/>
            <a:tailEnd/>
          </a:ln>
          <a:effectLst/>
        </p:spPr>
        <p:txBody>
          <a:bodyPr wrap="none">
            <a:spAutoFit/>
          </a:bodyPr>
          <a:lstStyle/>
          <a:p>
            <a:r>
              <a:rPr lang="en-US"/>
              <a:t>c(x,x’) = cost of link (x,x’)</a:t>
            </a:r>
          </a:p>
          <a:p>
            <a:r>
              <a:rPr lang="en-US"/>
              <a:t>      e.g., c(w,z) = 5</a:t>
            </a:r>
          </a:p>
          <a:p>
            <a:endParaRPr lang="en-US"/>
          </a:p>
          <a:p>
            <a:r>
              <a:rPr lang="en-US">
                <a:latin typeface="Gill Sans MT" pitchFamily="34" charset="0"/>
              </a:rPr>
              <a:t>cost could always be 1, or </a:t>
            </a:r>
          </a:p>
          <a:p>
            <a:r>
              <a:rPr lang="en-US">
                <a:latin typeface="Gill Sans MT" pitchFamily="34" charset="0"/>
              </a:rPr>
              <a:t>inversely related to bandwidth,</a:t>
            </a:r>
          </a:p>
          <a:p>
            <a:r>
              <a:rPr lang="en-US">
                <a:latin typeface="Gill Sans MT" pitchFamily="34" charset="0"/>
              </a:rPr>
              <a:t>or inversely related to </a:t>
            </a:r>
          </a:p>
          <a:p>
            <a:r>
              <a:rPr lang="en-US">
                <a:latin typeface="Gill Sans MT" pitchFamily="34" charset="0"/>
              </a:rPr>
              <a:t>congestion</a:t>
            </a:r>
          </a:p>
        </p:txBody>
      </p:sp>
      <p:sp>
        <p:nvSpPr>
          <p:cNvPr id="77832" name="Text Box 74"/>
          <p:cNvSpPr txBox="1">
            <a:spLocks noChangeArrowheads="1"/>
          </p:cNvSpPr>
          <p:nvPr/>
        </p:nvSpPr>
        <p:spPr bwMode="auto">
          <a:xfrm>
            <a:off x="925513" y="4227513"/>
            <a:ext cx="6761162" cy="366712"/>
          </a:xfrm>
          <a:prstGeom prst="rect">
            <a:avLst/>
          </a:prstGeom>
          <a:noFill/>
          <a:ln w="9525">
            <a:noFill/>
            <a:miter lim="800000"/>
            <a:headEnd/>
            <a:tailEnd/>
          </a:ln>
          <a:effectLst/>
        </p:spPr>
        <p:txBody>
          <a:bodyPr wrap="none">
            <a:spAutoFit/>
          </a:bodyPr>
          <a:lstStyle/>
          <a:p>
            <a:r>
              <a:rPr lang="en-US"/>
              <a:t>cost of path (x</a:t>
            </a:r>
            <a:r>
              <a:rPr lang="en-US" baseline="-25000"/>
              <a:t>1</a:t>
            </a:r>
            <a:r>
              <a:rPr lang="en-US"/>
              <a:t>, x</a:t>
            </a:r>
            <a:r>
              <a:rPr lang="en-US" baseline="-25000"/>
              <a:t>2</a:t>
            </a:r>
            <a:r>
              <a:rPr lang="en-US"/>
              <a:t>, x</a:t>
            </a:r>
            <a:r>
              <a:rPr lang="en-US" baseline="-25000"/>
              <a:t>3</a:t>
            </a:r>
            <a:r>
              <a:rPr lang="en-US"/>
              <a:t>,…, x</a:t>
            </a:r>
            <a:r>
              <a:rPr lang="en-US" baseline="-25000"/>
              <a:t>p</a:t>
            </a:r>
            <a:r>
              <a:rPr lang="en-US"/>
              <a:t>) = c(x</a:t>
            </a:r>
            <a:r>
              <a:rPr lang="en-US" baseline="-25000"/>
              <a:t>1</a:t>
            </a:r>
            <a:r>
              <a:rPr lang="en-US"/>
              <a:t>,x</a:t>
            </a:r>
            <a:r>
              <a:rPr lang="en-US" baseline="-25000"/>
              <a:t>2</a:t>
            </a:r>
            <a:r>
              <a:rPr lang="en-US"/>
              <a:t>) + c(x</a:t>
            </a:r>
            <a:r>
              <a:rPr lang="en-US" baseline="-25000"/>
              <a:t>2</a:t>
            </a:r>
            <a:r>
              <a:rPr lang="en-US"/>
              <a:t>,x</a:t>
            </a:r>
            <a:r>
              <a:rPr lang="en-US" baseline="-25000"/>
              <a:t>3</a:t>
            </a:r>
            <a:r>
              <a:rPr lang="en-US"/>
              <a:t>) + … + c(x</a:t>
            </a:r>
            <a:r>
              <a:rPr lang="en-US" baseline="-25000"/>
              <a:t>p-1</a:t>
            </a:r>
            <a:r>
              <a:rPr lang="en-US"/>
              <a:t>,x</a:t>
            </a:r>
            <a:r>
              <a:rPr lang="en-US" baseline="-25000"/>
              <a:t>p</a:t>
            </a:r>
            <a:r>
              <a:rPr lang="en-US"/>
              <a:t>)  </a:t>
            </a:r>
          </a:p>
        </p:txBody>
      </p:sp>
      <p:sp>
        <p:nvSpPr>
          <p:cNvPr id="77833" name="Text Box 75"/>
          <p:cNvSpPr txBox="1">
            <a:spLocks noChangeArrowheads="1"/>
          </p:cNvSpPr>
          <p:nvPr/>
        </p:nvSpPr>
        <p:spPr bwMode="auto">
          <a:xfrm>
            <a:off x="792163" y="4981575"/>
            <a:ext cx="7569200" cy="974725"/>
          </a:xfrm>
          <a:prstGeom prst="rect">
            <a:avLst/>
          </a:prstGeom>
          <a:noFill/>
          <a:ln w="28575">
            <a:solidFill>
              <a:srgbClr val="CC0000"/>
            </a:solidFill>
            <a:miter lim="800000"/>
            <a:headEnd/>
            <a:tailEnd/>
          </a:ln>
          <a:effectLst/>
        </p:spPr>
        <p:txBody>
          <a:bodyPr wrap="none">
            <a:spAutoFit/>
          </a:bodyPr>
          <a:lstStyle/>
          <a:p>
            <a:r>
              <a:rPr lang="en-US" sz="2800" i="1">
                <a:solidFill>
                  <a:srgbClr val="CC0000"/>
                </a:solidFill>
                <a:latin typeface="Gill Sans MT" pitchFamily="34" charset="0"/>
              </a:rPr>
              <a:t>key question:</a:t>
            </a:r>
            <a:r>
              <a:rPr lang="en-US" sz="2400">
                <a:latin typeface="Gill Sans MT" pitchFamily="34" charset="0"/>
              </a:rPr>
              <a:t> what is the least-cost path between u and z ?</a:t>
            </a:r>
          </a:p>
          <a:p>
            <a:r>
              <a:rPr lang="en-US" sz="2800" i="1">
                <a:solidFill>
                  <a:srgbClr val="CC0000"/>
                </a:solidFill>
                <a:latin typeface="Gill Sans MT" pitchFamily="34" charset="0"/>
              </a:rPr>
              <a:t>routing algorithm:</a:t>
            </a:r>
            <a:r>
              <a:rPr lang="en-US" sz="2400">
                <a:latin typeface="Gill Sans MT" pitchFamily="34" charset="0"/>
              </a:rPr>
              <a:t> algorithm that finds that least cost path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5"/>
          <p:cNvSpPr>
            <a:spLocks noGrp="1"/>
          </p:cNvSpPr>
          <p:nvPr>
            <p:ph type="ftr" sz="quarter" idx="11"/>
          </p:nvPr>
        </p:nvSpPr>
        <p:spPr>
          <a:noFill/>
          <a:ln>
            <a:miter lim="800000"/>
            <a:headEnd/>
            <a:tailEnd/>
          </a:ln>
        </p:spPr>
        <p:txBody>
          <a:bodyPr/>
          <a:lstStyle/>
          <a:p>
            <a:r>
              <a:rPr lang="en-US"/>
              <a:t>Network Layer</a:t>
            </a:r>
          </a:p>
        </p:txBody>
      </p:sp>
      <p:sp>
        <p:nvSpPr>
          <p:cNvPr id="78851" name="Slide Number Placeholder 6"/>
          <p:cNvSpPr>
            <a:spLocks noGrp="1"/>
          </p:cNvSpPr>
          <p:nvPr>
            <p:ph type="sldNum" sz="quarter" idx="12"/>
          </p:nvPr>
        </p:nvSpPr>
        <p:spPr>
          <a:noFill/>
          <a:ln>
            <a:miter lim="800000"/>
            <a:headEnd/>
            <a:tailEnd/>
          </a:ln>
        </p:spPr>
        <p:txBody>
          <a:bodyPr/>
          <a:lstStyle/>
          <a:p>
            <a:r>
              <a:rPr lang="en-US"/>
              <a:t>4-</a:t>
            </a:r>
            <a:fld id="{8B3BDC17-E4C1-415D-AD4E-D627AF8B71F4}" type="slidenum">
              <a:rPr lang="en-US" smtClean="0"/>
              <a:pPr/>
              <a:t>25</a:t>
            </a:fld>
            <a:endParaRPr lang="en-US"/>
          </a:p>
        </p:txBody>
      </p:sp>
      <p:pic>
        <p:nvPicPr>
          <p:cNvPr id="78852" name="Picture 5" descr="underline_base"/>
          <p:cNvPicPr>
            <a:picLocks noChangeArrowheads="1"/>
          </p:cNvPicPr>
          <p:nvPr/>
        </p:nvPicPr>
        <p:blipFill>
          <a:blip r:embed="rId2"/>
          <a:srcRect/>
          <a:stretch>
            <a:fillRect/>
          </a:stretch>
        </p:blipFill>
        <p:spPr bwMode="auto">
          <a:xfrm>
            <a:off x="601663" y="801688"/>
            <a:ext cx="6856412" cy="173037"/>
          </a:xfrm>
          <a:prstGeom prst="rect">
            <a:avLst/>
          </a:prstGeom>
          <a:noFill/>
          <a:ln w="9525">
            <a:noFill/>
            <a:miter lim="800000"/>
            <a:headEnd/>
            <a:tailEnd/>
          </a:ln>
        </p:spPr>
      </p:pic>
      <p:sp>
        <p:nvSpPr>
          <p:cNvPr id="78853" name="Rectangle 2"/>
          <p:cNvSpPr>
            <a:spLocks noGrp="1" noChangeArrowheads="1"/>
          </p:cNvSpPr>
          <p:nvPr>
            <p:ph type="title"/>
          </p:nvPr>
        </p:nvSpPr>
        <p:spPr>
          <a:xfrm>
            <a:off x="533400" y="17463"/>
            <a:ext cx="7772400" cy="1143000"/>
          </a:xfrm>
        </p:spPr>
        <p:txBody>
          <a:bodyPr/>
          <a:lstStyle/>
          <a:p>
            <a:r>
              <a:rPr lang="en-US" sz="4000"/>
              <a:t>Routing algorithm classification</a:t>
            </a:r>
            <a:endParaRPr lang="en-US"/>
          </a:p>
        </p:txBody>
      </p:sp>
      <p:sp>
        <p:nvSpPr>
          <p:cNvPr id="78854" name="Rectangle 3"/>
          <p:cNvSpPr>
            <a:spLocks noGrp="1" noChangeArrowheads="1"/>
          </p:cNvSpPr>
          <p:nvPr>
            <p:ph type="body" sz="half" idx="1"/>
          </p:nvPr>
        </p:nvSpPr>
        <p:spPr>
          <a:xfrm>
            <a:off x="522288" y="1371600"/>
            <a:ext cx="4216400" cy="4648200"/>
          </a:xfrm>
        </p:spPr>
        <p:txBody>
          <a:bodyPr/>
          <a:lstStyle/>
          <a:p>
            <a:pPr>
              <a:buFont typeface="Wingdings" pitchFamily="2" charset="2"/>
              <a:buNone/>
            </a:pPr>
            <a:r>
              <a:rPr lang="en-US" sz="2400" i="1">
                <a:solidFill>
                  <a:srgbClr val="CC0000"/>
                </a:solidFill>
              </a:rPr>
              <a:t>Q: global or decentralized information?</a:t>
            </a:r>
          </a:p>
          <a:p>
            <a:pPr>
              <a:spcBef>
                <a:spcPct val="40000"/>
              </a:spcBef>
              <a:buFont typeface="Wingdings" pitchFamily="2" charset="2"/>
              <a:buNone/>
            </a:pPr>
            <a:r>
              <a:rPr lang="en-US" sz="2400" i="1">
                <a:solidFill>
                  <a:srgbClr val="CC0000"/>
                </a:solidFill>
              </a:rPr>
              <a:t>global:</a:t>
            </a:r>
          </a:p>
          <a:p>
            <a:r>
              <a:rPr lang="en-US" sz="2400"/>
              <a:t>all routers have complete topology, link cost info</a:t>
            </a:r>
          </a:p>
          <a:p>
            <a:r>
              <a:rPr lang="en-US" sz="2400">
                <a:solidFill>
                  <a:srgbClr val="000099"/>
                </a:solidFill>
              </a:rPr>
              <a:t>“link state” algorithms</a:t>
            </a:r>
          </a:p>
          <a:p>
            <a:pPr>
              <a:buFont typeface="Wingdings" pitchFamily="2" charset="2"/>
              <a:buNone/>
            </a:pPr>
            <a:r>
              <a:rPr lang="en-US" sz="2400" i="1">
                <a:solidFill>
                  <a:srgbClr val="CC0000"/>
                </a:solidFill>
              </a:rPr>
              <a:t>decentralized: </a:t>
            </a:r>
          </a:p>
          <a:p>
            <a:r>
              <a:rPr lang="en-US" sz="2400"/>
              <a:t>router knows physically-connected neighbors, link costs to neighbors</a:t>
            </a:r>
          </a:p>
          <a:p>
            <a:r>
              <a:rPr lang="en-US" sz="2400"/>
              <a:t>iterative process of computation, exchange of info with neighbors</a:t>
            </a:r>
          </a:p>
          <a:p>
            <a:r>
              <a:rPr lang="en-US" sz="2400">
                <a:solidFill>
                  <a:srgbClr val="000099"/>
                </a:solidFill>
              </a:rPr>
              <a:t>“distance vector” algorithms</a:t>
            </a:r>
          </a:p>
        </p:txBody>
      </p:sp>
      <p:sp>
        <p:nvSpPr>
          <p:cNvPr id="78855" name="Rectangle 4"/>
          <p:cNvSpPr>
            <a:spLocks noGrp="1" noChangeArrowheads="1"/>
          </p:cNvSpPr>
          <p:nvPr>
            <p:ph type="body" sz="half" idx="2"/>
          </p:nvPr>
        </p:nvSpPr>
        <p:spPr>
          <a:xfrm>
            <a:off x="4838700" y="1347788"/>
            <a:ext cx="3810000" cy="4648200"/>
          </a:xfrm>
        </p:spPr>
        <p:txBody>
          <a:bodyPr/>
          <a:lstStyle/>
          <a:p>
            <a:pPr>
              <a:buFont typeface="Wingdings" pitchFamily="2" charset="2"/>
              <a:buNone/>
            </a:pPr>
            <a:r>
              <a:rPr lang="en-US" i="1">
                <a:solidFill>
                  <a:srgbClr val="CC0000"/>
                </a:solidFill>
              </a:rPr>
              <a:t>Q: static or dynamic?</a:t>
            </a:r>
          </a:p>
          <a:p>
            <a:pPr>
              <a:spcBef>
                <a:spcPct val="40000"/>
              </a:spcBef>
              <a:buFont typeface="Wingdings" pitchFamily="2" charset="2"/>
              <a:buNone/>
            </a:pPr>
            <a:r>
              <a:rPr lang="en-US" sz="2400" i="1">
                <a:solidFill>
                  <a:srgbClr val="CC0000"/>
                </a:solidFill>
              </a:rPr>
              <a:t>static:</a:t>
            </a:r>
            <a:r>
              <a:rPr lang="en-US" sz="2400"/>
              <a:t> </a:t>
            </a:r>
          </a:p>
          <a:p>
            <a:r>
              <a:rPr lang="en-US" sz="2400"/>
              <a:t>routes change slowly over time</a:t>
            </a:r>
          </a:p>
          <a:p>
            <a:pPr>
              <a:buFont typeface="Wingdings" pitchFamily="2" charset="2"/>
              <a:buNone/>
            </a:pPr>
            <a:r>
              <a:rPr lang="en-US" sz="2400" i="1">
                <a:solidFill>
                  <a:srgbClr val="CC0000"/>
                </a:solidFill>
              </a:rPr>
              <a:t>dynamic: </a:t>
            </a:r>
          </a:p>
          <a:p>
            <a:r>
              <a:rPr lang="en-US" sz="2400"/>
              <a:t>routes change more quickly</a:t>
            </a:r>
          </a:p>
          <a:p>
            <a:pPr lvl="1"/>
            <a:r>
              <a:rPr lang="en-US"/>
              <a:t>periodic update</a:t>
            </a:r>
          </a:p>
          <a:p>
            <a:pPr lvl="1"/>
            <a:r>
              <a:rPr lang="en-US"/>
              <a:t>in response to link cost changes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p:cNvSpPr>
            <a:spLocks noGrp="1"/>
          </p:cNvSpPr>
          <p:nvPr>
            <p:ph type="ftr" sz="quarter" idx="11"/>
          </p:nvPr>
        </p:nvSpPr>
        <p:spPr>
          <a:noFill/>
          <a:ln>
            <a:miter lim="800000"/>
            <a:headEnd/>
            <a:tailEnd/>
          </a:ln>
        </p:spPr>
        <p:txBody>
          <a:bodyPr/>
          <a:lstStyle/>
          <a:p>
            <a:r>
              <a:rPr lang="en-US"/>
              <a:t>Network Layer</a:t>
            </a:r>
          </a:p>
        </p:txBody>
      </p:sp>
      <p:sp>
        <p:nvSpPr>
          <p:cNvPr id="79875" name="Slide Number Placeholder 6"/>
          <p:cNvSpPr>
            <a:spLocks noGrp="1"/>
          </p:cNvSpPr>
          <p:nvPr>
            <p:ph type="sldNum" sz="quarter" idx="12"/>
          </p:nvPr>
        </p:nvSpPr>
        <p:spPr>
          <a:noFill/>
          <a:ln>
            <a:miter lim="800000"/>
            <a:headEnd/>
            <a:tailEnd/>
          </a:ln>
        </p:spPr>
        <p:txBody>
          <a:bodyPr/>
          <a:lstStyle/>
          <a:p>
            <a:r>
              <a:rPr lang="en-US"/>
              <a:t>4-</a:t>
            </a:r>
            <a:fld id="{06806E46-8F9D-4BAF-AB70-1D4E3A707F25}" type="slidenum">
              <a:rPr lang="en-US" smtClean="0"/>
              <a:pPr/>
              <a:t>26</a:t>
            </a:fld>
            <a:endParaRPr lang="en-US"/>
          </a:p>
        </p:txBody>
      </p:sp>
      <p:pic>
        <p:nvPicPr>
          <p:cNvPr id="79876"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79877"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79878" name="Rectangle 4"/>
          <p:cNvSpPr>
            <a:spLocks noGrp="1" noChangeArrowheads="1"/>
          </p:cNvSpPr>
          <p:nvPr>
            <p:ph type="body" sz="half" idx="2"/>
          </p:nvPr>
        </p:nvSpPr>
        <p:spPr/>
        <p:txBody>
          <a:bodyPr/>
          <a:lstStyle/>
          <a:p>
            <a:pPr>
              <a:buFont typeface="Wingdings" pitchFamily="2" charset="2"/>
              <a:buNone/>
            </a:pPr>
            <a:r>
              <a:rPr lang="en-US" sz="2400">
                <a:solidFill>
                  <a:srgbClr val="CC0000"/>
                </a:solidFill>
              </a:rPr>
              <a:t>4.5 routing algorithms</a:t>
            </a:r>
          </a:p>
          <a:p>
            <a:pPr lvl="1"/>
            <a:r>
              <a:rPr lang="en-US" sz="2000">
                <a:solidFill>
                  <a:srgbClr val="CC0000"/>
                </a:solidFill>
              </a:rPr>
              <a:t>link state</a:t>
            </a:r>
          </a:p>
          <a:p>
            <a:pPr lvl="1"/>
            <a:r>
              <a:rPr lang="en-US" sz="2000"/>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79879"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a:ln>
            <a:miter lim="800000"/>
            <a:headEnd/>
            <a:tailEnd/>
          </a:ln>
        </p:spPr>
        <p:txBody>
          <a:bodyPr/>
          <a:lstStyle/>
          <a:p>
            <a:r>
              <a:rPr lang="en-US"/>
              <a:t>Network Layer</a:t>
            </a:r>
          </a:p>
        </p:txBody>
      </p:sp>
      <p:sp>
        <p:nvSpPr>
          <p:cNvPr id="80899" name="Slide Number Placeholder 6"/>
          <p:cNvSpPr>
            <a:spLocks noGrp="1"/>
          </p:cNvSpPr>
          <p:nvPr>
            <p:ph type="sldNum" sz="quarter" idx="12"/>
          </p:nvPr>
        </p:nvSpPr>
        <p:spPr>
          <a:noFill/>
          <a:ln>
            <a:miter lim="800000"/>
            <a:headEnd/>
            <a:tailEnd/>
          </a:ln>
        </p:spPr>
        <p:txBody>
          <a:bodyPr/>
          <a:lstStyle/>
          <a:p>
            <a:r>
              <a:rPr lang="en-US"/>
              <a:t>4-</a:t>
            </a:r>
            <a:fld id="{543F20C5-1F4E-43B4-A7BB-8E26323F461C}" type="slidenum">
              <a:rPr lang="en-US" smtClean="0"/>
              <a:pPr/>
              <a:t>27</a:t>
            </a:fld>
            <a:endParaRPr lang="en-US"/>
          </a:p>
        </p:txBody>
      </p:sp>
      <p:pic>
        <p:nvPicPr>
          <p:cNvPr id="80900" name="Picture 6" descr="underline_base"/>
          <p:cNvPicPr>
            <a:picLocks noChangeArrowheads="1"/>
          </p:cNvPicPr>
          <p:nvPr/>
        </p:nvPicPr>
        <p:blipFill>
          <a:blip r:embed="rId2"/>
          <a:srcRect/>
          <a:stretch>
            <a:fillRect/>
          </a:stretch>
        </p:blipFill>
        <p:spPr bwMode="auto">
          <a:xfrm>
            <a:off x="568325" y="1014413"/>
            <a:ext cx="6856413" cy="173037"/>
          </a:xfrm>
          <a:prstGeom prst="rect">
            <a:avLst/>
          </a:prstGeom>
          <a:noFill/>
          <a:ln w="9525">
            <a:noFill/>
            <a:miter lim="800000"/>
            <a:headEnd/>
            <a:tailEnd/>
          </a:ln>
        </p:spPr>
      </p:pic>
      <p:sp>
        <p:nvSpPr>
          <p:cNvPr id="80901" name="Rectangle 2"/>
          <p:cNvSpPr>
            <a:spLocks noGrp="1" noChangeArrowheads="1"/>
          </p:cNvSpPr>
          <p:nvPr>
            <p:ph type="title"/>
          </p:nvPr>
        </p:nvSpPr>
        <p:spPr/>
        <p:txBody>
          <a:bodyPr/>
          <a:lstStyle/>
          <a:p>
            <a:r>
              <a:rPr lang="en-US" sz="4000"/>
              <a:t>A Link-State Routing Algorithm</a:t>
            </a:r>
            <a:endParaRPr lang="en-US"/>
          </a:p>
        </p:txBody>
      </p:sp>
      <p:sp>
        <p:nvSpPr>
          <p:cNvPr id="80902" name="Rectangle 3"/>
          <p:cNvSpPr>
            <a:spLocks noGrp="1" noChangeArrowheads="1"/>
          </p:cNvSpPr>
          <p:nvPr>
            <p:ph type="body" sz="half" idx="1"/>
          </p:nvPr>
        </p:nvSpPr>
        <p:spPr>
          <a:xfrm>
            <a:off x="544513" y="1555750"/>
            <a:ext cx="3810000" cy="4903788"/>
          </a:xfrm>
        </p:spPr>
        <p:txBody>
          <a:bodyPr/>
          <a:lstStyle/>
          <a:p>
            <a:pPr>
              <a:buFont typeface="Wingdings" pitchFamily="2" charset="2"/>
              <a:buNone/>
            </a:pPr>
            <a:r>
              <a:rPr lang="en-US" i="1">
                <a:solidFill>
                  <a:srgbClr val="CC0000"/>
                </a:solidFill>
              </a:rPr>
              <a:t>Dijkstra’s algorithm</a:t>
            </a:r>
          </a:p>
          <a:p>
            <a:r>
              <a:rPr lang="en-US" sz="2400"/>
              <a:t>net topology, link costs known to all nodes</a:t>
            </a:r>
          </a:p>
          <a:p>
            <a:pPr lvl="1"/>
            <a:r>
              <a:rPr lang="en-US" sz="2000"/>
              <a:t>accomplished via “link state broadcast” </a:t>
            </a:r>
          </a:p>
          <a:p>
            <a:pPr lvl="1"/>
            <a:r>
              <a:rPr lang="en-US" sz="2000"/>
              <a:t>all nodes have same info</a:t>
            </a:r>
          </a:p>
          <a:p>
            <a:r>
              <a:rPr lang="en-US" sz="2400"/>
              <a:t>computes least cost paths from one node (‘source”) to all other nodes</a:t>
            </a:r>
          </a:p>
          <a:p>
            <a:pPr lvl="1"/>
            <a:r>
              <a:rPr lang="en-US" sz="2000"/>
              <a:t>gives </a:t>
            </a:r>
            <a:r>
              <a:rPr lang="en-US" sz="2000" i="1">
                <a:solidFill>
                  <a:srgbClr val="000099"/>
                </a:solidFill>
              </a:rPr>
              <a:t>forwarding table</a:t>
            </a:r>
            <a:r>
              <a:rPr lang="en-US" sz="2000"/>
              <a:t> for that node</a:t>
            </a:r>
          </a:p>
          <a:p>
            <a:r>
              <a:rPr lang="en-US" sz="2400"/>
              <a:t>iterative: after k iterations, know least cost path to k dest.’s</a:t>
            </a:r>
          </a:p>
        </p:txBody>
      </p:sp>
      <p:sp>
        <p:nvSpPr>
          <p:cNvPr id="80903" name="Rectangle 4"/>
          <p:cNvSpPr>
            <a:spLocks noGrp="1" noChangeArrowheads="1"/>
          </p:cNvSpPr>
          <p:nvPr>
            <p:ph type="body" sz="half" idx="2"/>
          </p:nvPr>
        </p:nvSpPr>
        <p:spPr/>
        <p:txBody>
          <a:bodyPr/>
          <a:lstStyle/>
          <a:p>
            <a:pPr>
              <a:lnSpc>
                <a:spcPct val="75000"/>
              </a:lnSpc>
              <a:buFont typeface="Wingdings" pitchFamily="2" charset="2"/>
              <a:buNone/>
            </a:pPr>
            <a:r>
              <a:rPr lang="en-US" i="1">
                <a:solidFill>
                  <a:srgbClr val="CC0000"/>
                </a:solidFill>
              </a:rPr>
              <a:t>notation:</a:t>
            </a:r>
          </a:p>
          <a:p>
            <a:pPr>
              <a:lnSpc>
                <a:spcPct val="75000"/>
              </a:lnSpc>
            </a:pPr>
            <a:r>
              <a:rPr lang="en-US">
                <a:solidFill>
                  <a:srgbClr val="000099"/>
                </a:solidFill>
                <a:latin typeface="Arial" charset="0"/>
              </a:rPr>
              <a:t>c(x,y):</a:t>
            </a:r>
            <a:r>
              <a:rPr lang="en-US" sz="2400"/>
              <a:t> link cost from node x to y;  = ∞ if not direct neighbors</a:t>
            </a:r>
          </a:p>
          <a:p>
            <a:pPr>
              <a:lnSpc>
                <a:spcPct val="75000"/>
              </a:lnSpc>
            </a:pPr>
            <a:r>
              <a:rPr lang="en-US">
                <a:solidFill>
                  <a:srgbClr val="000099"/>
                </a:solidFill>
                <a:latin typeface="Arial" charset="0"/>
              </a:rPr>
              <a:t>D(v):</a:t>
            </a:r>
            <a:r>
              <a:rPr lang="en-US" sz="2400"/>
              <a:t> current value of cost of path from source to dest. v</a:t>
            </a:r>
          </a:p>
          <a:p>
            <a:pPr>
              <a:lnSpc>
                <a:spcPct val="75000"/>
              </a:lnSpc>
            </a:pPr>
            <a:r>
              <a:rPr lang="en-US">
                <a:solidFill>
                  <a:srgbClr val="000099"/>
                </a:solidFill>
                <a:latin typeface="Arial" charset="0"/>
              </a:rPr>
              <a:t>p(v):</a:t>
            </a:r>
            <a:r>
              <a:rPr lang="en-US" sz="2400"/>
              <a:t> predecessor node along path from source to v</a:t>
            </a:r>
          </a:p>
          <a:p>
            <a:pPr>
              <a:lnSpc>
                <a:spcPct val="75000"/>
              </a:lnSpc>
            </a:pPr>
            <a:r>
              <a:rPr lang="en-US">
                <a:solidFill>
                  <a:srgbClr val="000099"/>
                </a:solidFill>
                <a:latin typeface="Arial" charset="0"/>
              </a:rPr>
              <a:t>N</a:t>
            </a:r>
            <a:r>
              <a:rPr lang="en-US">
                <a:solidFill>
                  <a:srgbClr val="000099"/>
                </a:solidFill>
                <a:latin typeface="Arial" charset="0"/>
                <a:cs typeface="Arial" charset="0"/>
              </a:rPr>
              <a:t>'</a:t>
            </a:r>
            <a:r>
              <a:rPr lang="en-US">
                <a:solidFill>
                  <a:srgbClr val="000099"/>
                </a:solidFill>
                <a:latin typeface="Arial" charset="0"/>
              </a:rPr>
              <a:t>:</a:t>
            </a:r>
            <a:r>
              <a:rPr lang="en-US" sz="2400"/>
              <a:t> set of nodes whose least cost path definitively known</a:t>
            </a:r>
          </a:p>
          <a:p>
            <a:pPr>
              <a:lnSpc>
                <a:spcPct val="75000"/>
              </a:lnSpc>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1"/>
          </p:nvPr>
        </p:nvSpPr>
        <p:spPr>
          <a:noFill/>
          <a:ln>
            <a:miter lim="800000"/>
            <a:headEnd/>
            <a:tailEnd/>
          </a:ln>
        </p:spPr>
        <p:txBody>
          <a:bodyPr/>
          <a:lstStyle/>
          <a:p>
            <a:r>
              <a:rPr lang="en-US"/>
              <a:t>Network Layer</a:t>
            </a:r>
          </a:p>
        </p:txBody>
      </p:sp>
      <p:sp>
        <p:nvSpPr>
          <p:cNvPr id="81923" name="Slide Number Placeholder 4"/>
          <p:cNvSpPr>
            <a:spLocks noGrp="1"/>
          </p:cNvSpPr>
          <p:nvPr>
            <p:ph type="sldNum" sz="quarter" idx="12"/>
          </p:nvPr>
        </p:nvSpPr>
        <p:spPr>
          <a:noFill/>
          <a:ln>
            <a:miter lim="800000"/>
            <a:headEnd/>
            <a:tailEnd/>
          </a:ln>
        </p:spPr>
        <p:txBody>
          <a:bodyPr/>
          <a:lstStyle/>
          <a:p>
            <a:r>
              <a:rPr lang="en-US"/>
              <a:t>4-</a:t>
            </a:r>
            <a:fld id="{6229E751-17BE-45A6-9BB9-5313163C0B0B}" type="slidenum">
              <a:rPr lang="en-US" smtClean="0"/>
              <a:pPr/>
              <a:t>28</a:t>
            </a:fld>
            <a:endParaRPr lang="en-US"/>
          </a:p>
        </p:txBody>
      </p:sp>
      <p:pic>
        <p:nvPicPr>
          <p:cNvPr id="81924" name="Picture 6" descr="underline_base"/>
          <p:cNvPicPr>
            <a:picLocks noChangeArrowheads="1"/>
          </p:cNvPicPr>
          <p:nvPr/>
        </p:nvPicPr>
        <p:blipFill>
          <a:blip r:embed="rId2"/>
          <a:srcRect/>
          <a:stretch>
            <a:fillRect/>
          </a:stretch>
        </p:blipFill>
        <p:spPr bwMode="auto">
          <a:xfrm>
            <a:off x="576263" y="1014413"/>
            <a:ext cx="4570412" cy="173037"/>
          </a:xfrm>
          <a:prstGeom prst="rect">
            <a:avLst/>
          </a:prstGeom>
          <a:noFill/>
          <a:ln w="9525">
            <a:noFill/>
            <a:miter lim="800000"/>
            <a:headEnd/>
            <a:tailEnd/>
          </a:ln>
        </p:spPr>
      </p:pic>
      <p:sp>
        <p:nvSpPr>
          <p:cNvPr id="81925" name="Rectangle 2"/>
          <p:cNvSpPr>
            <a:spLocks noGrp="1" noChangeArrowheads="1"/>
          </p:cNvSpPr>
          <p:nvPr>
            <p:ph type="title"/>
          </p:nvPr>
        </p:nvSpPr>
        <p:spPr/>
        <p:txBody>
          <a:bodyPr/>
          <a:lstStyle/>
          <a:p>
            <a:r>
              <a:rPr lang="en-US" sz="4000"/>
              <a:t>Dijsktra’s Algorithm</a:t>
            </a:r>
            <a:endParaRPr lang="en-US"/>
          </a:p>
        </p:txBody>
      </p:sp>
      <p:sp>
        <p:nvSpPr>
          <p:cNvPr id="81926" name="Text Box 3"/>
          <p:cNvSpPr txBox="1">
            <a:spLocks noChangeArrowheads="1"/>
          </p:cNvSpPr>
          <p:nvPr/>
        </p:nvSpPr>
        <p:spPr bwMode="auto">
          <a:xfrm>
            <a:off x="1141413" y="1458913"/>
            <a:ext cx="6221412" cy="4664075"/>
          </a:xfrm>
          <a:prstGeom prst="rect">
            <a:avLst/>
          </a:prstGeom>
          <a:noFill/>
          <a:ln w="9525">
            <a:noFill/>
            <a:miter lim="800000"/>
            <a:headEnd/>
            <a:tailEnd/>
          </a:ln>
          <a:effectLst/>
        </p:spPr>
        <p:txBody>
          <a:bodyPr wrap="none">
            <a:spAutoFit/>
          </a:bodyPr>
          <a:lstStyle/>
          <a:p>
            <a:r>
              <a:rPr lang="en-US" sz="2000" dirty="0"/>
              <a:t>1  </a:t>
            </a:r>
            <a:r>
              <a:rPr lang="en-US" sz="2000" b="1" i="1" dirty="0"/>
              <a:t>Initialization:</a:t>
            </a:r>
            <a:r>
              <a:rPr lang="en-US" sz="2000" dirty="0"/>
              <a:t> </a:t>
            </a:r>
          </a:p>
          <a:p>
            <a:r>
              <a:rPr lang="en-US" sz="2000" dirty="0"/>
              <a:t>2    N</a:t>
            </a:r>
            <a:r>
              <a:rPr lang="en-US" sz="2000" dirty="0">
                <a:cs typeface="Arial" charset="0"/>
              </a:rPr>
              <a:t>'</a:t>
            </a:r>
            <a:r>
              <a:rPr lang="en-US" sz="2000" dirty="0"/>
              <a:t> = {u} </a:t>
            </a:r>
          </a:p>
          <a:p>
            <a:r>
              <a:rPr lang="en-US" sz="2000" dirty="0"/>
              <a:t>3    for all nodes v </a:t>
            </a:r>
          </a:p>
          <a:p>
            <a:r>
              <a:rPr lang="en-US" sz="2000" dirty="0"/>
              <a:t>4      if v adjacent to u </a:t>
            </a:r>
          </a:p>
          <a:p>
            <a:r>
              <a:rPr lang="en-US" sz="2000" dirty="0"/>
              <a:t>5          then D(v) = c(</a:t>
            </a:r>
            <a:r>
              <a:rPr lang="en-US" sz="2000" dirty="0" err="1"/>
              <a:t>u,v</a:t>
            </a:r>
            <a:r>
              <a:rPr lang="en-US" sz="2000" dirty="0"/>
              <a:t>) </a:t>
            </a:r>
          </a:p>
          <a:p>
            <a:r>
              <a:rPr lang="en-US" sz="2000" dirty="0"/>
              <a:t>6      else D(v) = </a:t>
            </a:r>
            <a:r>
              <a:rPr lang="en-US" sz="2000" dirty="0">
                <a:cs typeface="Arial" charset="0"/>
              </a:rPr>
              <a:t>∞</a:t>
            </a:r>
            <a:r>
              <a:rPr lang="en-US" sz="2000" dirty="0"/>
              <a:t> </a:t>
            </a:r>
          </a:p>
          <a:p>
            <a:r>
              <a:rPr lang="en-US" sz="2000" dirty="0"/>
              <a:t>7 </a:t>
            </a:r>
          </a:p>
          <a:p>
            <a:r>
              <a:rPr lang="en-US" sz="2000" dirty="0"/>
              <a:t>8   </a:t>
            </a:r>
            <a:r>
              <a:rPr lang="en-US" sz="2000" b="1" i="1" dirty="0"/>
              <a:t>Loop</a:t>
            </a:r>
            <a:r>
              <a:rPr lang="en-US" sz="2000" i="1" dirty="0"/>
              <a:t> </a:t>
            </a:r>
            <a:endParaRPr lang="en-US" sz="2000" dirty="0"/>
          </a:p>
          <a:p>
            <a:r>
              <a:rPr lang="en-US" sz="2000" dirty="0"/>
              <a:t>9     find w not in N</a:t>
            </a:r>
            <a:r>
              <a:rPr lang="en-US" sz="2000" dirty="0">
                <a:cs typeface="Arial" charset="0"/>
              </a:rPr>
              <a:t>'</a:t>
            </a:r>
            <a:r>
              <a:rPr lang="en-US" sz="2000" dirty="0"/>
              <a:t> such that D(w) is a minimum </a:t>
            </a:r>
          </a:p>
          <a:p>
            <a:r>
              <a:rPr lang="en-US" sz="2000" dirty="0"/>
              <a:t>10    add w to N</a:t>
            </a:r>
            <a:r>
              <a:rPr lang="en-US" sz="2000" dirty="0">
                <a:cs typeface="Arial" charset="0"/>
              </a:rPr>
              <a:t>'</a:t>
            </a:r>
            <a:r>
              <a:rPr lang="en-US" sz="2000" dirty="0"/>
              <a:t> </a:t>
            </a:r>
          </a:p>
          <a:p>
            <a:r>
              <a:rPr lang="en-US" sz="2000" dirty="0"/>
              <a:t>11    update D(v) for all v adjacent to w and not in N</a:t>
            </a:r>
            <a:r>
              <a:rPr lang="en-US" sz="2000" dirty="0">
                <a:cs typeface="Arial" charset="0"/>
              </a:rPr>
              <a:t>'</a:t>
            </a:r>
            <a:r>
              <a:rPr lang="en-US" sz="2000" dirty="0"/>
              <a:t> : </a:t>
            </a:r>
          </a:p>
          <a:p>
            <a:r>
              <a:rPr lang="en-US" sz="2000" dirty="0"/>
              <a:t>12       </a:t>
            </a:r>
            <a:r>
              <a:rPr lang="en-US" sz="2000" b="1" dirty="0">
                <a:solidFill>
                  <a:srgbClr val="CC0000"/>
                </a:solidFill>
              </a:rPr>
              <a:t>D(v) = min( D(v), D(w) + c(</a:t>
            </a:r>
            <a:r>
              <a:rPr lang="en-US" sz="2000" b="1" dirty="0" err="1">
                <a:solidFill>
                  <a:srgbClr val="CC0000"/>
                </a:solidFill>
              </a:rPr>
              <a:t>w,v</a:t>
            </a:r>
            <a:r>
              <a:rPr lang="en-US" sz="2000" b="1" dirty="0">
                <a:solidFill>
                  <a:srgbClr val="CC0000"/>
                </a:solidFill>
              </a:rPr>
              <a:t>) ) </a:t>
            </a:r>
          </a:p>
          <a:p>
            <a:r>
              <a:rPr lang="en-US" sz="2000" dirty="0"/>
              <a:t>13    /* new cost to v is either old cost to v or known </a:t>
            </a:r>
          </a:p>
          <a:p>
            <a:r>
              <a:rPr lang="en-US" sz="2000" dirty="0"/>
              <a:t>14     shortest path cost to w plus cost from w to v */ </a:t>
            </a:r>
          </a:p>
          <a:p>
            <a:r>
              <a:rPr lang="en-US" sz="2000" dirty="0"/>
              <a:t>15  </a:t>
            </a:r>
            <a:r>
              <a:rPr lang="en-US" sz="2000" b="1" i="1" dirty="0"/>
              <a:t>until all nodes in N</a:t>
            </a:r>
            <a:r>
              <a:rPr lang="en-US" sz="2000" b="1" i="1" dirty="0">
                <a:cs typeface="Arial" charset="0"/>
              </a:rPr>
              <a:t>'</a:t>
            </a:r>
            <a:r>
              <a:rPr lang="en-US" sz="2000" dirty="0"/>
              <a:t> </a:t>
            </a:r>
          </a:p>
        </p:txBody>
      </p:sp>
      <p:sp>
        <p:nvSpPr>
          <p:cNvPr id="81927" name="Freeform 4"/>
          <p:cNvSpPr>
            <a:spLocks/>
          </p:cNvSpPr>
          <p:nvPr/>
        </p:nvSpPr>
        <p:spPr bwMode="auto">
          <a:xfrm>
            <a:off x="600075" y="3543300"/>
            <a:ext cx="800100" cy="2886075"/>
          </a:xfrm>
          <a:custGeom>
            <a:avLst/>
            <a:gdLst>
              <a:gd name="T0" fmla="*/ 2147483647 w 504"/>
              <a:gd name="T1" fmla="*/ 2147483647 h 1818"/>
              <a:gd name="T2" fmla="*/ 2147483647 w 504"/>
              <a:gd name="T3" fmla="*/ 2147483647 h 1818"/>
              <a:gd name="T4" fmla="*/ 2147483647 w 504"/>
              <a:gd name="T5" fmla="*/ 2147483647 h 1818"/>
              <a:gd name="T6" fmla="*/ 2147483647 w 504"/>
              <a:gd name="T7" fmla="*/ 2147483647 h 18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cap="flat" cmpd="sng">
            <a:solidFill>
              <a:srgbClr val="CC0000"/>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p:cNvSpPr>
            <a:spLocks noGrp="1"/>
          </p:cNvSpPr>
          <p:nvPr>
            <p:ph type="ftr" sz="quarter" idx="11"/>
          </p:nvPr>
        </p:nvSpPr>
        <p:spPr>
          <a:noFill/>
          <a:ln>
            <a:miter lim="800000"/>
            <a:headEnd/>
            <a:tailEnd/>
          </a:ln>
        </p:spPr>
        <p:txBody>
          <a:bodyPr/>
          <a:lstStyle/>
          <a:p>
            <a:r>
              <a:rPr lang="en-US"/>
              <a:t>Network Layer</a:t>
            </a:r>
          </a:p>
        </p:txBody>
      </p:sp>
      <p:sp>
        <p:nvSpPr>
          <p:cNvPr id="82947" name="Slide Number Placeholder 3"/>
          <p:cNvSpPr>
            <a:spLocks noGrp="1"/>
          </p:cNvSpPr>
          <p:nvPr>
            <p:ph type="sldNum" sz="quarter" idx="12"/>
          </p:nvPr>
        </p:nvSpPr>
        <p:spPr>
          <a:noFill/>
          <a:ln>
            <a:miter lim="800000"/>
            <a:headEnd/>
            <a:tailEnd/>
          </a:ln>
        </p:spPr>
        <p:txBody>
          <a:bodyPr/>
          <a:lstStyle/>
          <a:p>
            <a:r>
              <a:rPr lang="en-US"/>
              <a:t>4-</a:t>
            </a:r>
            <a:fld id="{D1BBFAFE-B9A2-4309-A0FD-B735802B90D2}" type="slidenum">
              <a:rPr lang="en-US" smtClean="0"/>
              <a:pPr/>
              <a:t>29</a:t>
            </a:fld>
            <a:endParaRPr lang="en-US"/>
          </a:p>
        </p:txBody>
      </p:sp>
      <p:pic>
        <p:nvPicPr>
          <p:cNvPr id="82948" name="Picture 133" descr="underline_base"/>
          <p:cNvPicPr>
            <a:picLocks noChangeArrowheads="1"/>
          </p:cNvPicPr>
          <p:nvPr/>
        </p:nvPicPr>
        <p:blipFill>
          <a:blip r:embed="rId2"/>
          <a:srcRect/>
          <a:stretch>
            <a:fillRect/>
          </a:stretch>
        </p:blipFill>
        <p:spPr bwMode="auto">
          <a:xfrm>
            <a:off x="547688" y="787400"/>
            <a:ext cx="6399212" cy="173038"/>
          </a:xfrm>
          <a:prstGeom prst="rect">
            <a:avLst/>
          </a:prstGeom>
          <a:noFill/>
          <a:ln w="9525">
            <a:noFill/>
            <a:miter lim="800000"/>
            <a:headEnd/>
            <a:tailEnd/>
          </a:ln>
        </p:spPr>
      </p:pic>
      <p:grpSp>
        <p:nvGrpSpPr>
          <p:cNvPr id="82949" name="Group 2"/>
          <p:cNvGrpSpPr>
            <a:grpSpLocks/>
          </p:cNvGrpSpPr>
          <p:nvPr/>
        </p:nvGrpSpPr>
        <p:grpSpPr bwMode="auto">
          <a:xfrm>
            <a:off x="4640263" y="3098800"/>
            <a:ext cx="4217987" cy="3759200"/>
            <a:chOff x="415" y="856"/>
            <a:chExt cx="2910" cy="2523"/>
          </a:xfrm>
        </p:grpSpPr>
        <p:grpSp>
          <p:nvGrpSpPr>
            <p:cNvPr id="83010" name="Group 3"/>
            <p:cNvGrpSpPr>
              <a:grpSpLocks/>
            </p:cNvGrpSpPr>
            <p:nvPr/>
          </p:nvGrpSpPr>
          <p:grpSpPr bwMode="auto">
            <a:xfrm>
              <a:off x="1290" y="1997"/>
              <a:ext cx="316" cy="267"/>
              <a:chOff x="1613" y="2011"/>
              <a:chExt cx="316" cy="267"/>
            </a:xfrm>
          </p:grpSpPr>
          <p:sp>
            <p:nvSpPr>
              <p:cNvPr id="83072" name="Oval 4"/>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73" name="Line 5"/>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74" name="Line 6"/>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75" name="Rectangle 7"/>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76" name="Oval 8"/>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77" name="Rectangle 9"/>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78" name="Text Box 10"/>
              <p:cNvSpPr txBox="1">
                <a:spLocks noChangeArrowheads="1"/>
              </p:cNvSpPr>
              <p:nvPr/>
            </p:nvSpPr>
            <p:spPr bwMode="auto">
              <a:xfrm>
                <a:off x="1633" y="2011"/>
                <a:ext cx="254" cy="267"/>
              </a:xfrm>
              <a:prstGeom prst="rect">
                <a:avLst/>
              </a:prstGeom>
              <a:noFill/>
              <a:ln w="9525">
                <a:noFill/>
                <a:miter lim="800000"/>
                <a:headEnd/>
                <a:tailEnd/>
              </a:ln>
              <a:effectLst/>
            </p:spPr>
            <p:txBody>
              <a:bodyPr wrap="none">
                <a:spAutoFit/>
              </a:bodyPr>
              <a:lstStyle/>
              <a:p>
                <a:pPr algn="ctr"/>
                <a:r>
                  <a:rPr lang="en-US" sz="2000"/>
                  <a:t>w</a:t>
                </a:r>
                <a:endParaRPr lang="en-US" sz="2400"/>
              </a:p>
            </p:txBody>
          </p:sp>
        </p:grpSp>
        <p:sp>
          <p:nvSpPr>
            <p:cNvPr id="83011" name="Text Box 11"/>
            <p:cNvSpPr txBox="1">
              <a:spLocks noChangeArrowheads="1"/>
            </p:cNvSpPr>
            <p:nvPr/>
          </p:nvSpPr>
          <p:spPr bwMode="auto">
            <a:xfrm>
              <a:off x="925" y="1959"/>
              <a:ext cx="215" cy="246"/>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3012" name="Text Box 12"/>
            <p:cNvSpPr txBox="1">
              <a:spLocks noChangeArrowheads="1"/>
            </p:cNvSpPr>
            <p:nvPr/>
          </p:nvSpPr>
          <p:spPr bwMode="auto">
            <a:xfrm>
              <a:off x="1430" y="1478"/>
              <a:ext cx="215" cy="246"/>
            </a:xfrm>
            <a:prstGeom prst="rect">
              <a:avLst/>
            </a:prstGeom>
            <a:noFill/>
            <a:ln w="9525">
              <a:noFill/>
              <a:miter lim="800000"/>
              <a:headEnd/>
              <a:tailEnd/>
            </a:ln>
            <a:effectLst/>
          </p:spPr>
          <p:txBody>
            <a:bodyPr wrap="none">
              <a:spAutoFit/>
            </a:bodyPr>
            <a:lstStyle/>
            <a:p>
              <a:pPr algn="ctr"/>
              <a:r>
                <a:rPr lang="en-US"/>
                <a:t>4</a:t>
              </a:r>
              <a:endParaRPr lang="en-US" sz="2400"/>
            </a:p>
          </p:txBody>
        </p:sp>
        <p:grpSp>
          <p:nvGrpSpPr>
            <p:cNvPr id="83013" name="Group 13"/>
            <p:cNvGrpSpPr>
              <a:grpSpLocks/>
            </p:cNvGrpSpPr>
            <p:nvPr/>
          </p:nvGrpSpPr>
          <p:grpSpPr bwMode="auto">
            <a:xfrm>
              <a:off x="1299" y="2848"/>
              <a:ext cx="316" cy="266"/>
              <a:chOff x="1613" y="2011"/>
              <a:chExt cx="316" cy="266"/>
            </a:xfrm>
          </p:grpSpPr>
          <p:sp>
            <p:nvSpPr>
              <p:cNvPr id="83065" name="Oval 14"/>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66" name="Line 15"/>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67" name="Line 16"/>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68" name="Rectangle 17"/>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69" name="Oval 18"/>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70" name="Rectangle 19"/>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71" name="Text Box 20"/>
              <p:cNvSpPr txBox="1">
                <a:spLocks noChangeArrowheads="1"/>
              </p:cNvSpPr>
              <p:nvPr/>
            </p:nvSpPr>
            <p:spPr bwMode="auto">
              <a:xfrm>
                <a:off x="1652" y="2011"/>
                <a:ext cx="215" cy="266"/>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83014" name="Group 21"/>
            <p:cNvGrpSpPr>
              <a:grpSpLocks/>
            </p:cNvGrpSpPr>
            <p:nvPr/>
          </p:nvGrpSpPr>
          <p:grpSpPr bwMode="auto">
            <a:xfrm>
              <a:off x="1295" y="856"/>
              <a:ext cx="316" cy="266"/>
              <a:chOff x="1613" y="2011"/>
              <a:chExt cx="316" cy="266"/>
            </a:xfrm>
          </p:grpSpPr>
          <p:sp>
            <p:nvSpPr>
              <p:cNvPr id="83058" name="Oval 22"/>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59" name="Line 23"/>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60" name="Line 24"/>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61" name="Rectangle 25"/>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62" name="Oval 26"/>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63" name="Rectangle 27"/>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64" name="Text Box 28"/>
              <p:cNvSpPr txBox="1">
                <a:spLocks noChangeArrowheads="1"/>
              </p:cNvSpPr>
              <p:nvPr/>
            </p:nvSpPr>
            <p:spPr bwMode="auto">
              <a:xfrm>
                <a:off x="1652" y="2011"/>
                <a:ext cx="215" cy="266"/>
              </a:xfrm>
              <a:prstGeom prst="rect">
                <a:avLst/>
              </a:prstGeom>
              <a:noFill/>
              <a:ln w="9525">
                <a:noFill/>
                <a:miter lim="800000"/>
                <a:headEnd/>
                <a:tailEnd/>
              </a:ln>
              <a:effectLst/>
            </p:spPr>
            <p:txBody>
              <a:bodyPr wrap="none">
                <a:spAutoFit/>
              </a:bodyPr>
              <a:lstStyle/>
              <a:p>
                <a:pPr algn="ctr"/>
                <a:r>
                  <a:rPr lang="en-US" sz="2000"/>
                  <a:t>x</a:t>
                </a:r>
                <a:endParaRPr lang="en-US" sz="2400"/>
              </a:p>
            </p:txBody>
          </p:sp>
        </p:grpSp>
        <p:grpSp>
          <p:nvGrpSpPr>
            <p:cNvPr id="83015" name="Group 29"/>
            <p:cNvGrpSpPr>
              <a:grpSpLocks/>
            </p:cNvGrpSpPr>
            <p:nvPr/>
          </p:nvGrpSpPr>
          <p:grpSpPr bwMode="auto">
            <a:xfrm>
              <a:off x="415" y="2028"/>
              <a:ext cx="316" cy="267"/>
              <a:chOff x="1613" y="2011"/>
              <a:chExt cx="316" cy="267"/>
            </a:xfrm>
          </p:grpSpPr>
          <p:sp>
            <p:nvSpPr>
              <p:cNvPr id="83051" name="Oval 30"/>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52" name="Line 31"/>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53" name="Line 32"/>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54" name="Rectangle 33"/>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55" name="Oval 34"/>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56" name="Rectangle 35"/>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57" name="Text Box 36"/>
              <p:cNvSpPr txBox="1">
                <a:spLocks noChangeArrowheads="1"/>
              </p:cNvSpPr>
              <p:nvPr/>
            </p:nvSpPr>
            <p:spPr bwMode="auto">
              <a:xfrm>
                <a:off x="1648" y="2011"/>
                <a:ext cx="224" cy="267"/>
              </a:xfrm>
              <a:prstGeom prst="rect">
                <a:avLst/>
              </a:prstGeom>
              <a:noFill/>
              <a:ln w="9525">
                <a:noFill/>
                <a:miter lim="800000"/>
                <a:headEnd/>
                <a:tailEnd/>
              </a:ln>
              <a:effectLst/>
            </p:spPr>
            <p:txBody>
              <a:bodyPr wrap="none">
                <a:spAutoFit/>
              </a:bodyPr>
              <a:lstStyle/>
              <a:p>
                <a:pPr algn="ctr"/>
                <a:r>
                  <a:rPr lang="en-US" sz="2000"/>
                  <a:t>u</a:t>
                </a:r>
                <a:endParaRPr lang="en-US" sz="2400"/>
              </a:p>
            </p:txBody>
          </p:sp>
        </p:grpSp>
        <p:sp>
          <p:nvSpPr>
            <p:cNvPr id="83016" name="Line 37"/>
            <p:cNvSpPr>
              <a:spLocks noChangeShapeType="1"/>
            </p:cNvSpPr>
            <p:nvPr/>
          </p:nvSpPr>
          <p:spPr bwMode="auto">
            <a:xfrm>
              <a:off x="738" y="2156"/>
              <a:ext cx="632" cy="0"/>
            </a:xfrm>
            <a:prstGeom prst="line">
              <a:avLst/>
            </a:prstGeom>
            <a:noFill/>
            <a:ln w="9525">
              <a:solidFill>
                <a:schemeClr val="tx1"/>
              </a:solidFill>
              <a:round/>
              <a:headEnd/>
              <a:tailEnd/>
            </a:ln>
            <a:effectLst/>
          </p:spPr>
          <p:txBody>
            <a:bodyPr/>
            <a:lstStyle/>
            <a:p>
              <a:endParaRPr lang="en-US"/>
            </a:p>
          </p:txBody>
        </p:sp>
        <p:sp>
          <p:nvSpPr>
            <p:cNvPr id="83017" name="Line 38"/>
            <p:cNvSpPr>
              <a:spLocks noChangeShapeType="1"/>
            </p:cNvSpPr>
            <p:nvPr/>
          </p:nvSpPr>
          <p:spPr bwMode="auto">
            <a:xfrm>
              <a:off x="1440" y="1082"/>
              <a:ext cx="0" cy="962"/>
            </a:xfrm>
            <a:prstGeom prst="line">
              <a:avLst/>
            </a:prstGeom>
            <a:noFill/>
            <a:ln w="9525">
              <a:solidFill>
                <a:schemeClr val="tx1"/>
              </a:solidFill>
              <a:round/>
              <a:headEnd/>
              <a:tailEnd/>
            </a:ln>
            <a:effectLst/>
          </p:spPr>
          <p:txBody>
            <a:bodyPr/>
            <a:lstStyle/>
            <a:p>
              <a:endParaRPr lang="en-US"/>
            </a:p>
          </p:txBody>
        </p:sp>
        <p:sp>
          <p:nvSpPr>
            <p:cNvPr id="83018" name="Line 39"/>
            <p:cNvSpPr>
              <a:spLocks noChangeShapeType="1"/>
            </p:cNvSpPr>
            <p:nvPr/>
          </p:nvSpPr>
          <p:spPr bwMode="auto">
            <a:xfrm flipH="1">
              <a:off x="614" y="1021"/>
              <a:ext cx="674" cy="1081"/>
            </a:xfrm>
            <a:prstGeom prst="line">
              <a:avLst/>
            </a:prstGeom>
            <a:noFill/>
            <a:ln w="9525">
              <a:solidFill>
                <a:schemeClr val="tx1"/>
              </a:solidFill>
              <a:round/>
              <a:headEnd/>
              <a:tailEnd/>
            </a:ln>
            <a:effectLst/>
          </p:spPr>
          <p:txBody>
            <a:bodyPr/>
            <a:lstStyle/>
            <a:p>
              <a:endParaRPr lang="en-US"/>
            </a:p>
          </p:txBody>
        </p:sp>
        <p:sp>
          <p:nvSpPr>
            <p:cNvPr id="83019" name="Text Box 40"/>
            <p:cNvSpPr txBox="1">
              <a:spLocks noChangeArrowheads="1"/>
            </p:cNvSpPr>
            <p:nvPr/>
          </p:nvSpPr>
          <p:spPr bwMode="auto">
            <a:xfrm>
              <a:off x="772" y="1368"/>
              <a:ext cx="215" cy="247"/>
            </a:xfrm>
            <a:prstGeom prst="rect">
              <a:avLst/>
            </a:prstGeom>
            <a:noFill/>
            <a:ln w="9525">
              <a:noFill/>
              <a:miter lim="800000"/>
              <a:headEnd/>
              <a:tailEnd/>
            </a:ln>
            <a:effectLst/>
          </p:spPr>
          <p:txBody>
            <a:bodyPr wrap="none">
              <a:spAutoFit/>
            </a:bodyPr>
            <a:lstStyle/>
            <a:p>
              <a:pPr algn="ctr"/>
              <a:r>
                <a:rPr lang="en-US"/>
                <a:t>5</a:t>
              </a:r>
              <a:endParaRPr lang="en-US" sz="2400"/>
            </a:p>
          </p:txBody>
        </p:sp>
        <p:sp>
          <p:nvSpPr>
            <p:cNvPr id="83020" name="Line 41"/>
            <p:cNvSpPr>
              <a:spLocks noChangeShapeType="1"/>
            </p:cNvSpPr>
            <p:nvPr/>
          </p:nvSpPr>
          <p:spPr bwMode="auto">
            <a:xfrm>
              <a:off x="1447" y="2206"/>
              <a:ext cx="7" cy="709"/>
            </a:xfrm>
            <a:prstGeom prst="line">
              <a:avLst/>
            </a:prstGeom>
            <a:noFill/>
            <a:ln w="9525">
              <a:solidFill>
                <a:schemeClr val="tx1"/>
              </a:solidFill>
              <a:round/>
              <a:headEnd/>
              <a:tailEnd/>
            </a:ln>
            <a:effectLst/>
          </p:spPr>
          <p:txBody>
            <a:bodyPr/>
            <a:lstStyle/>
            <a:p>
              <a:endParaRPr lang="en-US"/>
            </a:p>
          </p:txBody>
        </p:sp>
        <p:sp>
          <p:nvSpPr>
            <p:cNvPr id="83021" name="Text Box 42"/>
            <p:cNvSpPr txBox="1">
              <a:spLocks noChangeArrowheads="1"/>
            </p:cNvSpPr>
            <p:nvPr/>
          </p:nvSpPr>
          <p:spPr bwMode="auto">
            <a:xfrm>
              <a:off x="1454" y="2407"/>
              <a:ext cx="215" cy="246"/>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3022" name="Freeform 43"/>
            <p:cNvSpPr>
              <a:spLocks/>
            </p:cNvSpPr>
            <p:nvPr/>
          </p:nvSpPr>
          <p:spPr bwMode="auto">
            <a:xfrm>
              <a:off x="604" y="2227"/>
              <a:ext cx="857" cy="1152"/>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Lst>
              <a:ahLst/>
              <a:cxnLst>
                <a:cxn ang="T6">
                  <a:pos x="T0" y="T1"/>
                </a:cxn>
                <a:cxn ang="T7">
                  <a:pos x="T2" y="T3"/>
                </a:cxn>
                <a:cxn ang="T8">
                  <a:pos x="T4" y="T5"/>
                </a:cxn>
              </a:cxnLst>
              <a:rect l="0" t="0" r="r" b="b"/>
              <a:pathLst>
                <a:path w="857" h="1152">
                  <a:moveTo>
                    <a:pt x="0" y="0"/>
                  </a:moveTo>
                  <a:cubicBezTo>
                    <a:pt x="95" y="191"/>
                    <a:pt x="365" y="1152"/>
                    <a:pt x="562" y="1152"/>
                  </a:cubicBezTo>
                  <a:cubicBezTo>
                    <a:pt x="759" y="1152"/>
                    <a:pt x="796" y="851"/>
                    <a:pt x="857" y="772"/>
                  </a:cubicBezTo>
                </a:path>
              </a:pathLst>
            </a:custGeom>
            <a:noFill/>
            <a:ln w="9525">
              <a:solidFill>
                <a:schemeClr val="tx1"/>
              </a:solidFill>
              <a:round/>
              <a:headEnd/>
              <a:tailEnd/>
            </a:ln>
            <a:effectLst/>
          </p:spPr>
          <p:txBody>
            <a:bodyPr/>
            <a:lstStyle/>
            <a:p>
              <a:endParaRPr lang="en-US"/>
            </a:p>
          </p:txBody>
        </p:sp>
        <p:sp>
          <p:nvSpPr>
            <p:cNvPr id="83023" name="Text Box 44"/>
            <p:cNvSpPr txBox="1">
              <a:spLocks noChangeArrowheads="1"/>
            </p:cNvSpPr>
            <p:nvPr/>
          </p:nvSpPr>
          <p:spPr bwMode="auto">
            <a:xfrm>
              <a:off x="768" y="2582"/>
              <a:ext cx="214" cy="246"/>
            </a:xfrm>
            <a:prstGeom prst="rect">
              <a:avLst/>
            </a:prstGeom>
            <a:noFill/>
            <a:ln w="9525">
              <a:noFill/>
              <a:miter lim="800000"/>
              <a:headEnd/>
              <a:tailEnd/>
            </a:ln>
            <a:effectLst/>
          </p:spPr>
          <p:txBody>
            <a:bodyPr wrap="none">
              <a:spAutoFit/>
            </a:bodyPr>
            <a:lstStyle/>
            <a:p>
              <a:pPr algn="ctr"/>
              <a:r>
                <a:rPr lang="en-US"/>
                <a:t>7</a:t>
              </a:r>
              <a:endParaRPr lang="en-US" sz="2400"/>
            </a:p>
          </p:txBody>
        </p:sp>
        <p:sp>
          <p:nvSpPr>
            <p:cNvPr id="83024" name="Line 45"/>
            <p:cNvSpPr>
              <a:spLocks noChangeShapeType="1"/>
            </p:cNvSpPr>
            <p:nvPr/>
          </p:nvSpPr>
          <p:spPr bwMode="auto">
            <a:xfrm flipH="1">
              <a:off x="1450" y="2158"/>
              <a:ext cx="998" cy="822"/>
            </a:xfrm>
            <a:prstGeom prst="line">
              <a:avLst/>
            </a:prstGeom>
            <a:noFill/>
            <a:ln w="9525">
              <a:solidFill>
                <a:schemeClr val="tx1"/>
              </a:solidFill>
              <a:round/>
              <a:headEnd/>
              <a:tailEnd/>
            </a:ln>
            <a:effectLst/>
          </p:spPr>
          <p:txBody>
            <a:bodyPr/>
            <a:lstStyle/>
            <a:p>
              <a:endParaRPr lang="en-US"/>
            </a:p>
          </p:txBody>
        </p:sp>
        <p:sp>
          <p:nvSpPr>
            <p:cNvPr id="83025" name="Text Box 46"/>
            <p:cNvSpPr txBox="1">
              <a:spLocks noChangeArrowheads="1"/>
            </p:cNvSpPr>
            <p:nvPr/>
          </p:nvSpPr>
          <p:spPr bwMode="auto">
            <a:xfrm>
              <a:off x="1896" y="2569"/>
              <a:ext cx="214" cy="246"/>
            </a:xfrm>
            <a:prstGeom prst="rect">
              <a:avLst/>
            </a:prstGeom>
            <a:noFill/>
            <a:ln w="9525">
              <a:noFill/>
              <a:miter lim="800000"/>
              <a:headEnd/>
              <a:tailEnd/>
            </a:ln>
            <a:effectLst/>
          </p:spPr>
          <p:txBody>
            <a:bodyPr wrap="none">
              <a:spAutoFit/>
            </a:bodyPr>
            <a:lstStyle/>
            <a:p>
              <a:pPr algn="ctr"/>
              <a:r>
                <a:rPr lang="en-US"/>
                <a:t>4</a:t>
              </a:r>
              <a:endParaRPr lang="en-US" sz="2400"/>
            </a:p>
          </p:txBody>
        </p:sp>
        <p:sp>
          <p:nvSpPr>
            <p:cNvPr id="83026" name="Freeform 47"/>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chemeClr val="tx1"/>
              </a:solidFill>
              <a:round/>
              <a:headEnd/>
              <a:tailEnd/>
            </a:ln>
            <a:effectLst/>
          </p:spPr>
          <p:txBody>
            <a:bodyPr/>
            <a:lstStyle/>
            <a:p>
              <a:endParaRPr lang="en-US"/>
            </a:p>
          </p:txBody>
        </p:sp>
        <p:grpSp>
          <p:nvGrpSpPr>
            <p:cNvPr id="83027" name="Group 48"/>
            <p:cNvGrpSpPr>
              <a:grpSpLocks/>
            </p:cNvGrpSpPr>
            <p:nvPr/>
          </p:nvGrpSpPr>
          <p:grpSpPr bwMode="auto">
            <a:xfrm>
              <a:off x="2332" y="2021"/>
              <a:ext cx="316" cy="266"/>
              <a:chOff x="1613" y="2011"/>
              <a:chExt cx="316" cy="266"/>
            </a:xfrm>
          </p:grpSpPr>
          <p:sp>
            <p:nvSpPr>
              <p:cNvPr id="83044" name="Oval 49"/>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45" name="Line 50"/>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46" name="Line 51"/>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47" name="Rectangle 52"/>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48" name="Oval 53"/>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49" name="Rectangle 54"/>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50" name="Text Box 55"/>
              <p:cNvSpPr txBox="1">
                <a:spLocks noChangeArrowheads="1"/>
              </p:cNvSpPr>
              <p:nvPr/>
            </p:nvSpPr>
            <p:spPr bwMode="auto">
              <a:xfrm>
                <a:off x="1652" y="2011"/>
                <a:ext cx="215" cy="266"/>
              </a:xfrm>
              <a:prstGeom prst="rect">
                <a:avLst/>
              </a:prstGeom>
              <a:noFill/>
              <a:ln w="9525">
                <a:noFill/>
                <a:miter lim="800000"/>
                <a:headEnd/>
                <a:tailEnd/>
              </a:ln>
              <a:effectLst/>
            </p:spPr>
            <p:txBody>
              <a:bodyPr wrap="none">
                <a:spAutoFit/>
              </a:bodyPr>
              <a:lstStyle/>
              <a:p>
                <a:pPr algn="ctr"/>
                <a:r>
                  <a:rPr lang="en-US" sz="2000"/>
                  <a:t>y</a:t>
                </a:r>
                <a:endParaRPr lang="en-US" sz="2400"/>
              </a:p>
            </p:txBody>
          </p:sp>
        </p:grpSp>
        <p:sp>
          <p:nvSpPr>
            <p:cNvPr id="83028" name="Text Box 56"/>
            <p:cNvSpPr txBox="1">
              <a:spLocks noChangeArrowheads="1"/>
            </p:cNvSpPr>
            <p:nvPr/>
          </p:nvSpPr>
          <p:spPr bwMode="auto">
            <a:xfrm>
              <a:off x="1814" y="1721"/>
              <a:ext cx="214" cy="246"/>
            </a:xfrm>
            <a:prstGeom prst="rect">
              <a:avLst/>
            </a:prstGeom>
            <a:noFill/>
            <a:ln w="9525">
              <a:noFill/>
              <a:miter lim="800000"/>
              <a:headEnd/>
              <a:tailEnd/>
            </a:ln>
            <a:effectLst/>
          </p:spPr>
          <p:txBody>
            <a:bodyPr wrap="none">
              <a:spAutoFit/>
            </a:bodyPr>
            <a:lstStyle/>
            <a:p>
              <a:pPr algn="ctr"/>
              <a:r>
                <a:rPr lang="en-US"/>
                <a:t>8</a:t>
              </a:r>
              <a:endParaRPr lang="en-US" sz="2400"/>
            </a:p>
          </p:txBody>
        </p:sp>
        <p:grpSp>
          <p:nvGrpSpPr>
            <p:cNvPr id="83029" name="Group 57"/>
            <p:cNvGrpSpPr>
              <a:grpSpLocks/>
            </p:cNvGrpSpPr>
            <p:nvPr/>
          </p:nvGrpSpPr>
          <p:grpSpPr bwMode="auto">
            <a:xfrm>
              <a:off x="3009" y="2002"/>
              <a:ext cx="316" cy="266"/>
              <a:chOff x="1613" y="2011"/>
              <a:chExt cx="316" cy="266"/>
            </a:xfrm>
          </p:grpSpPr>
          <p:sp>
            <p:nvSpPr>
              <p:cNvPr id="83037" name="Oval 58"/>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38" name="Line 59"/>
              <p:cNvSpPr>
                <a:spLocks noChangeShapeType="1"/>
              </p:cNvSpPr>
              <p:nvPr/>
            </p:nvSpPr>
            <p:spPr bwMode="auto">
              <a:xfrm>
                <a:off x="1616" y="2131"/>
                <a:ext cx="0" cy="50"/>
              </a:xfrm>
              <a:prstGeom prst="line">
                <a:avLst/>
              </a:prstGeom>
              <a:noFill/>
              <a:ln w="12700">
                <a:solidFill>
                  <a:schemeClr val="tx1"/>
                </a:solidFill>
                <a:round/>
                <a:headEnd/>
                <a:tailEnd/>
              </a:ln>
              <a:effectLst/>
            </p:spPr>
            <p:txBody>
              <a:bodyPr wrap="none" anchor="ctr"/>
              <a:lstStyle/>
              <a:p>
                <a:endParaRPr lang="en-US"/>
              </a:p>
            </p:txBody>
          </p:sp>
          <p:sp>
            <p:nvSpPr>
              <p:cNvPr id="83039" name="Line 60"/>
              <p:cNvSpPr>
                <a:spLocks noChangeShapeType="1"/>
              </p:cNvSpPr>
              <p:nvPr/>
            </p:nvSpPr>
            <p:spPr bwMode="auto">
              <a:xfrm>
                <a:off x="1929" y="2131"/>
                <a:ext cx="0" cy="50"/>
              </a:xfrm>
              <a:prstGeom prst="line">
                <a:avLst/>
              </a:prstGeom>
              <a:noFill/>
              <a:ln w="12700">
                <a:solidFill>
                  <a:schemeClr val="tx1"/>
                </a:solidFill>
                <a:round/>
                <a:headEnd/>
                <a:tailEnd/>
              </a:ln>
              <a:effectLst/>
            </p:spPr>
            <p:txBody>
              <a:bodyPr wrap="none" anchor="ctr"/>
              <a:lstStyle/>
              <a:p>
                <a:endParaRPr lang="en-US"/>
              </a:p>
            </p:txBody>
          </p:sp>
          <p:sp>
            <p:nvSpPr>
              <p:cNvPr id="83040" name="Rectangle 61"/>
              <p:cNvSpPr>
                <a:spLocks noChangeArrowheads="1"/>
              </p:cNvSpPr>
              <p:nvPr/>
            </p:nvSpPr>
            <p:spPr bwMode="auto">
              <a:xfrm>
                <a:off x="1616" y="213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041" name="Oval 62"/>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042" name="Rectangle 63"/>
              <p:cNvSpPr>
                <a:spLocks noChangeArrowheads="1"/>
              </p:cNvSpPr>
              <p:nvPr/>
            </p:nvSpPr>
            <p:spPr bwMode="auto">
              <a:xfrm>
                <a:off x="1687" y="2100"/>
                <a:ext cx="141" cy="105"/>
              </a:xfrm>
              <a:prstGeom prst="rect">
                <a:avLst/>
              </a:prstGeom>
              <a:solidFill>
                <a:schemeClr val="hlink"/>
              </a:solidFill>
              <a:ln w="9525">
                <a:noFill/>
                <a:miter lim="800000"/>
                <a:headEnd/>
                <a:tailEnd/>
              </a:ln>
              <a:effectLst/>
            </p:spPr>
            <p:txBody>
              <a:bodyPr wrap="none" anchor="ctr"/>
              <a:lstStyle/>
              <a:p>
                <a:endParaRPr lang="en-US"/>
              </a:p>
            </p:txBody>
          </p:sp>
          <p:sp>
            <p:nvSpPr>
              <p:cNvPr id="83043" name="Text Box 64"/>
              <p:cNvSpPr txBox="1">
                <a:spLocks noChangeArrowheads="1"/>
              </p:cNvSpPr>
              <p:nvPr/>
            </p:nvSpPr>
            <p:spPr bwMode="auto">
              <a:xfrm>
                <a:off x="1653" y="2011"/>
                <a:ext cx="215" cy="266"/>
              </a:xfrm>
              <a:prstGeom prst="rect">
                <a:avLst/>
              </a:prstGeom>
              <a:noFill/>
              <a:ln w="9525">
                <a:noFill/>
                <a:miter lim="800000"/>
                <a:headEnd/>
                <a:tailEnd/>
              </a:ln>
              <a:effectLst/>
            </p:spPr>
            <p:txBody>
              <a:bodyPr wrap="none">
                <a:spAutoFit/>
              </a:bodyPr>
              <a:lstStyle/>
              <a:p>
                <a:pPr algn="ctr"/>
                <a:r>
                  <a:rPr lang="en-US" sz="2000"/>
                  <a:t>z</a:t>
                </a:r>
                <a:endParaRPr lang="en-US" sz="2400"/>
              </a:p>
            </p:txBody>
          </p:sp>
        </p:grpSp>
        <p:sp>
          <p:nvSpPr>
            <p:cNvPr id="83030" name="Line 65"/>
            <p:cNvSpPr>
              <a:spLocks noChangeShapeType="1"/>
            </p:cNvSpPr>
            <p:nvPr/>
          </p:nvSpPr>
          <p:spPr bwMode="auto">
            <a:xfrm>
              <a:off x="2641" y="2149"/>
              <a:ext cx="351" cy="0"/>
            </a:xfrm>
            <a:prstGeom prst="line">
              <a:avLst/>
            </a:prstGeom>
            <a:noFill/>
            <a:ln w="9525">
              <a:solidFill>
                <a:schemeClr val="tx1"/>
              </a:solidFill>
              <a:round/>
              <a:headEnd/>
              <a:tailEnd/>
            </a:ln>
            <a:effectLst/>
          </p:spPr>
          <p:txBody>
            <a:bodyPr/>
            <a:lstStyle/>
            <a:p>
              <a:endParaRPr lang="en-US"/>
            </a:p>
          </p:txBody>
        </p:sp>
        <p:sp>
          <p:nvSpPr>
            <p:cNvPr id="83031" name="Text Box 66"/>
            <p:cNvSpPr txBox="1">
              <a:spLocks noChangeArrowheads="1"/>
            </p:cNvSpPr>
            <p:nvPr/>
          </p:nvSpPr>
          <p:spPr bwMode="auto">
            <a:xfrm>
              <a:off x="2706" y="2149"/>
              <a:ext cx="215" cy="247"/>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3032" name="Line 67"/>
            <p:cNvSpPr>
              <a:spLocks noChangeShapeType="1"/>
            </p:cNvSpPr>
            <p:nvPr/>
          </p:nvSpPr>
          <p:spPr bwMode="auto">
            <a:xfrm>
              <a:off x="1503" y="990"/>
              <a:ext cx="963" cy="1138"/>
            </a:xfrm>
            <a:prstGeom prst="line">
              <a:avLst/>
            </a:prstGeom>
            <a:noFill/>
            <a:ln w="9525">
              <a:solidFill>
                <a:schemeClr val="tx1"/>
              </a:solidFill>
              <a:round/>
              <a:headEnd/>
              <a:tailEnd/>
            </a:ln>
            <a:effectLst/>
          </p:spPr>
          <p:txBody>
            <a:bodyPr/>
            <a:lstStyle/>
            <a:p>
              <a:endParaRPr lang="en-US"/>
            </a:p>
          </p:txBody>
        </p:sp>
        <p:sp>
          <p:nvSpPr>
            <p:cNvPr id="83033" name="Text Box 68"/>
            <p:cNvSpPr txBox="1">
              <a:spLocks noChangeArrowheads="1"/>
            </p:cNvSpPr>
            <p:nvPr/>
          </p:nvSpPr>
          <p:spPr bwMode="auto">
            <a:xfrm>
              <a:off x="1919" y="1343"/>
              <a:ext cx="214" cy="246"/>
            </a:xfrm>
            <a:prstGeom prst="rect">
              <a:avLst/>
            </a:prstGeom>
            <a:noFill/>
            <a:ln w="9525">
              <a:noFill/>
              <a:miter lim="800000"/>
              <a:headEnd/>
              <a:tailEnd/>
            </a:ln>
            <a:effectLst/>
          </p:spPr>
          <p:txBody>
            <a:bodyPr wrap="none">
              <a:spAutoFit/>
            </a:bodyPr>
            <a:lstStyle/>
            <a:p>
              <a:pPr algn="ctr"/>
              <a:r>
                <a:rPr lang="en-US"/>
                <a:t>7</a:t>
              </a:r>
              <a:endParaRPr lang="en-US" sz="2400"/>
            </a:p>
          </p:txBody>
        </p:sp>
        <p:sp>
          <p:nvSpPr>
            <p:cNvPr id="83034" name="Freeform 69"/>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Lst>
              <a:ahLst/>
              <a:cxnLst>
                <a:cxn ang="T6">
                  <a:pos x="T0" y="T1"/>
                </a:cxn>
                <a:cxn ang="T7">
                  <a:pos x="T2" y="T3"/>
                </a:cxn>
                <a:cxn ang="T8">
                  <a:pos x="T4" y="T5"/>
                </a:cxn>
              </a:cxnLst>
              <a:rect l="0" t="0" r="r" b="b"/>
              <a:pathLst>
                <a:path w="28" h="14">
                  <a:moveTo>
                    <a:pt x="0" y="14"/>
                  </a:moveTo>
                  <a:cubicBezTo>
                    <a:pt x="9" y="9"/>
                    <a:pt x="28" y="0"/>
                    <a:pt x="28" y="0"/>
                  </a:cubicBezTo>
                  <a:cubicBezTo>
                    <a:pt x="28" y="0"/>
                    <a:pt x="9" y="9"/>
                    <a:pt x="0" y="14"/>
                  </a:cubicBezTo>
                  <a:close/>
                </a:path>
              </a:pathLst>
            </a:custGeom>
            <a:solidFill>
              <a:schemeClr val="accent1"/>
            </a:solidFill>
            <a:ln w="9525">
              <a:solidFill>
                <a:schemeClr val="tx1"/>
              </a:solidFill>
              <a:round/>
              <a:headEnd/>
              <a:tailEnd/>
            </a:ln>
            <a:effectLst/>
          </p:spPr>
          <p:txBody>
            <a:bodyPr/>
            <a:lstStyle/>
            <a:p>
              <a:endParaRPr lang="en-US"/>
            </a:p>
          </p:txBody>
        </p:sp>
        <p:sp>
          <p:nvSpPr>
            <p:cNvPr id="83035" name="Freeform 70"/>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Lst>
              <a:ahLst/>
              <a:cxnLst>
                <a:cxn ang="T6">
                  <a:pos x="T0" y="T1"/>
                </a:cxn>
                <a:cxn ang="T7">
                  <a:pos x="T2" y="T3"/>
                </a:cxn>
                <a:cxn ang="T8">
                  <a:pos x="T4" y="T5"/>
                </a:cxn>
              </a:cxnLst>
              <a:rect l="0" t="0" r="r" b="b"/>
              <a:pathLst>
                <a:path w="1510" h="1052">
                  <a:moveTo>
                    <a:pt x="0" y="5"/>
                  </a:moveTo>
                  <a:cubicBezTo>
                    <a:pt x="184" y="33"/>
                    <a:pt x="851" y="0"/>
                    <a:pt x="1102" y="174"/>
                  </a:cubicBezTo>
                  <a:cubicBezTo>
                    <a:pt x="1353" y="348"/>
                    <a:pt x="1425" y="869"/>
                    <a:pt x="1510" y="1052"/>
                  </a:cubicBezTo>
                </a:path>
              </a:pathLst>
            </a:custGeom>
            <a:noFill/>
            <a:ln w="9525">
              <a:solidFill>
                <a:schemeClr val="tx1"/>
              </a:solidFill>
              <a:round/>
              <a:headEnd/>
              <a:tailEnd/>
            </a:ln>
            <a:effectLst/>
          </p:spPr>
          <p:txBody>
            <a:bodyPr/>
            <a:lstStyle/>
            <a:p>
              <a:endParaRPr lang="en-US"/>
            </a:p>
          </p:txBody>
        </p:sp>
        <p:sp>
          <p:nvSpPr>
            <p:cNvPr id="83036" name="Text Box 71"/>
            <p:cNvSpPr txBox="1">
              <a:spLocks noChangeArrowheads="1"/>
            </p:cNvSpPr>
            <p:nvPr/>
          </p:nvSpPr>
          <p:spPr bwMode="auto">
            <a:xfrm>
              <a:off x="2680" y="1008"/>
              <a:ext cx="215" cy="246"/>
            </a:xfrm>
            <a:prstGeom prst="rect">
              <a:avLst/>
            </a:prstGeom>
            <a:noFill/>
            <a:ln w="9525">
              <a:noFill/>
              <a:miter lim="800000"/>
              <a:headEnd/>
              <a:tailEnd/>
            </a:ln>
            <a:effectLst/>
          </p:spPr>
          <p:txBody>
            <a:bodyPr wrap="none">
              <a:spAutoFit/>
            </a:bodyPr>
            <a:lstStyle/>
            <a:p>
              <a:pPr algn="ctr"/>
              <a:r>
                <a:rPr lang="en-US"/>
                <a:t>9</a:t>
              </a:r>
              <a:endParaRPr lang="en-US" sz="2400"/>
            </a:p>
          </p:txBody>
        </p:sp>
      </p:grpSp>
      <p:sp>
        <p:nvSpPr>
          <p:cNvPr id="82950" name="Rectangle 72"/>
          <p:cNvSpPr>
            <a:spLocks noChangeArrowheads="1"/>
          </p:cNvSpPr>
          <p:nvPr/>
        </p:nvSpPr>
        <p:spPr bwMode="auto">
          <a:xfrm>
            <a:off x="487363" y="0"/>
            <a:ext cx="7772400" cy="1143000"/>
          </a:xfrm>
          <a:prstGeom prst="rect">
            <a:avLst/>
          </a:prstGeom>
          <a:noFill/>
          <a:ln w="9525">
            <a:noFill/>
            <a:miter lim="800000"/>
            <a:headEnd/>
            <a:tailEnd/>
          </a:ln>
          <a:effectLst/>
        </p:spPr>
        <p:txBody>
          <a:bodyPr anchor="ctr"/>
          <a:lstStyle/>
          <a:p>
            <a:r>
              <a:rPr lang="en-US" sz="4000">
                <a:solidFill>
                  <a:srgbClr val="000099"/>
                </a:solidFill>
                <a:latin typeface="Gill Sans MT" pitchFamily="34" charset="0"/>
              </a:rPr>
              <a:t>Dijkstra’s algorithm: example</a:t>
            </a:r>
            <a:endParaRPr lang="en-US" sz="4400">
              <a:solidFill>
                <a:srgbClr val="000099"/>
              </a:solidFill>
              <a:latin typeface="Gill Sans MT" pitchFamily="34" charset="0"/>
            </a:endParaRPr>
          </a:p>
        </p:txBody>
      </p:sp>
      <p:sp>
        <p:nvSpPr>
          <p:cNvPr id="82951" name="Text Box 73"/>
          <p:cNvSpPr txBox="1">
            <a:spLocks noChangeArrowheads="1"/>
          </p:cNvSpPr>
          <p:nvPr/>
        </p:nvSpPr>
        <p:spPr bwMode="auto">
          <a:xfrm>
            <a:off x="474663" y="1277938"/>
            <a:ext cx="706437" cy="701675"/>
          </a:xfrm>
          <a:prstGeom prst="rect">
            <a:avLst/>
          </a:prstGeom>
          <a:noFill/>
          <a:ln w="9525">
            <a:noFill/>
            <a:miter lim="800000"/>
            <a:headEnd/>
            <a:tailEnd/>
          </a:ln>
          <a:effectLst/>
        </p:spPr>
        <p:txBody>
          <a:bodyPr wrap="none">
            <a:spAutoFit/>
          </a:bodyPr>
          <a:lstStyle/>
          <a:p>
            <a:pPr algn="r"/>
            <a:r>
              <a:rPr lang="en-US" sz="2000"/>
              <a:t>Step</a:t>
            </a:r>
          </a:p>
          <a:p>
            <a:pPr algn="r"/>
            <a:endParaRPr lang="en-US" sz="2000"/>
          </a:p>
        </p:txBody>
      </p:sp>
      <p:sp>
        <p:nvSpPr>
          <p:cNvPr id="82952" name="Text Box 74"/>
          <p:cNvSpPr txBox="1">
            <a:spLocks noChangeArrowheads="1"/>
          </p:cNvSpPr>
          <p:nvPr/>
        </p:nvSpPr>
        <p:spPr bwMode="auto">
          <a:xfrm>
            <a:off x="1458913" y="1284288"/>
            <a:ext cx="417512" cy="396875"/>
          </a:xfrm>
          <a:prstGeom prst="rect">
            <a:avLst/>
          </a:prstGeom>
          <a:noFill/>
          <a:ln w="9525">
            <a:noFill/>
            <a:miter lim="800000"/>
            <a:headEnd/>
            <a:tailEnd/>
          </a:ln>
          <a:effectLst/>
        </p:spPr>
        <p:txBody>
          <a:bodyPr wrap="none">
            <a:spAutoFit/>
          </a:bodyPr>
          <a:lstStyle/>
          <a:p>
            <a:pPr algn="r"/>
            <a:r>
              <a:rPr lang="en-US" sz="2000"/>
              <a:t>N</a:t>
            </a:r>
            <a:r>
              <a:rPr lang="en-US" sz="2000">
                <a:cs typeface="Arial" charset="0"/>
              </a:rPr>
              <a:t>'</a:t>
            </a:r>
          </a:p>
        </p:txBody>
      </p:sp>
      <p:sp>
        <p:nvSpPr>
          <p:cNvPr id="82953" name="Text Box 75"/>
          <p:cNvSpPr txBox="1">
            <a:spLocks noChangeArrowheads="1"/>
          </p:cNvSpPr>
          <p:nvPr/>
        </p:nvSpPr>
        <p:spPr bwMode="auto">
          <a:xfrm>
            <a:off x="2043113" y="1009650"/>
            <a:ext cx="677862" cy="641350"/>
          </a:xfrm>
          <a:prstGeom prst="rect">
            <a:avLst/>
          </a:prstGeom>
          <a:noFill/>
          <a:ln w="9525">
            <a:noFill/>
            <a:miter lim="800000"/>
            <a:headEnd/>
            <a:tailEnd/>
          </a:ln>
          <a:effectLst/>
        </p:spPr>
        <p:txBody>
          <a:bodyPr wrap="none">
            <a:spAutoFit/>
          </a:bodyPr>
          <a:lstStyle/>
          <a:p>
            <a:pPr algn="r"/>
            <a:r>
              <a:rPr lang="en-US" sz="2000"/>
              <a:t>D(</a:t>
            </a:r>
            <a:r>
              <a:rPr lang="en-US" sz="2000" b="1">
                <a:solidFill>
                  <a:srgbClr val="FF0000"/>
                </a:solidFill>
              </a:rPr>
              <a:t>v</a:t>
            </a:r>
            <a:r>
              <a:rPr lang="en-US" sz="2000"/>
              <a:t>)</a:t>
            </a:r>
          </a:p>
          <a:p>
            <a:pPr algn="r"/>
            <a:r>
              <a:rPr lang="en-US" sz="1600"/>
              <a:t>p(v)</a:t>
            </a:r>
          </a:p>
        </p:txBody>
      </p:sp>
      <p:sp>
        <p:nvSpPr>
          <p:cNvPr id="82954" name="Text Box 76"/>
          <p:cNvSpPr txBox="1">
            <a:spLocks noChangeArrowheads="1"/>
          </p:cNvSpPr>
          <p:nvPr/>
        </p:nvSpPr>
        <p:spPr bwMode="auto">
          <a:xfrm>
            <a:off x="511175" y="1617663"/>
            <a:ext cx="311150" cy="366712"/>
          </a:xfrm>
          <a:prstGeom prst="rect">
            <a:avLst/>
          </a:prstGeom>
          <a:noFill/>
          <a:ln w="9525">
            <a:noFill/>
            <a:miter lim="800000"/>
            <a:headEnd/>
            <a:tailEnd/>
          </a:ln>
          <a:effectLst/>
        </p:spPr>
        <p:txBody>
          <a:bodyPr wrap="none">
            <a:spAutoFit/>
          </a:bodyPr>
          <a:lstStyle/>
          <a:p>
            <a:pPr algn="r"/>
            <a:r>
              <a:rPr lang="en-US"/>
              <a:t>0</a:t>
            </a:r>
          </a:p>
        </p:txBody>
      </p:sp>
      <p:sp>
        <p:nvSpPr>
          <p:cNvPr id="82955" name="Text Box 77"/>
          <p:cNvSpPr txBox="1">
            <a:spLocks noChangeArrowheads="1"/>
          </p:cNvSpPr>
          <p:nvPr/>
        </p:nvSpPr>
        <p:spPr bwMode="auto">
          <a:xfrm>
            <a:off x="515938" y="1914525"/>
            <a:ext cx="311150" cy="366713"/>
          </a:xfrm>
          <a:prstGeom prst="rect">
            <a:avLst/>
          </a:prstGeom>
          <a:noFill/>
          <a:ln w="9525">
            <a:noFill/>
            <a:miter lim="800000"/>
            <a:headEnd/>
            <a:tailEnd/>
          </a:ln>
          <a:effectLst/>
        </p:spPr>
        <p:txBody>
          <a:bodyPr wrap="none">
            <a:spAutoFit/>
          </a:bodyPr>
          <a:lstStyle/>
          <a:p>
            <a:pPr algn="r"/>
            <a:r>
              <a:rPr lang="en-US"/>
              <a:t>1</a:t>
            </a:r>
          </a:p>
        </p:txBody>
      </p:sp>
      <p:sp>
        <p:nvSpPr>
          <p:cNvPr id="82956" name="Text Box 78"/>
          <p:cNvSpPr txBox="1">
            <a:spLocks noChangeArrowheads="1"/>
          </p:cNvSpPr>
          <p:nvPr/>
        </p:nvSpPr>
        <p:spPr bwMode="auto">
          <a:xfrm>
            <a:off x="517525" y="2222500"/>
            <a:ext cx="311150" cy="366713"/>
          </a:xfrm>
          <a:prstGeom prst="rect">
            <a:avLst/>
          </a:prstGeom>
          <a:noFill/>
          <a:ln w="9525">
            <a:noFill/>
            <a:miter lim="800000"/>
            <a:headEnd/>
            <a:tailEnd/>
          </a:ln>
          <a:effectLst/>
        </p:spPr>
        <p:txBody>
          <a:bodyPr wrap="none">
            <a:spAutoFit/>
          </a:bodyPr>
          <a:lstStyle/>
          <a:p>
            <a:pPr algn="r"/>
            <a:r>
              <a:rPr lang="en-US"/>
              <a:t>2</a:t>
            </a:r>
          </a:p>
        </p:txBody>
      </p:sp>
      <p:sp>
        <p:nvSpPr>
          <p:cNvPr id="82957" name="Text Box 79"/>
          <p:cNvSpPr txBox="1">
            <a:spLocks noChangeArrowheads="1"/>
          </p:cNvSpPr>
          <p:nvPr/>
        </p:nvSpPr>
        <p:spPr bwMode="auto">
          <a:xfrm>
            <a:off x="511175" y="2524125"/>
            <a:ext cx="311150" cy="366713"/>
          </a:xfrm>
          <a:prstGeom prst="rect">
            <a:avLst/>
          </a:prstGeom>
          <a:noFill/>
          <a:ln w="9525">
            <a:noFill/>
            <a:miter lim="800000"/>
            <a:headEnd/>
            <a:tailEnd/>
          </a:ln>
          <a:effectLst/>
        </p:spPr>
        <p:txBody>
          <a:bodyPr wrap="none">
            <a:spAutoFit/>
          </a:bodyPr>
          <a:lstStyle/>
          <a:p>
            <a:pPr algn="r"/>
            <a:r>
              <a:rPr lang="en-US"/>
              <a:t>3</a:t>
            </a:r>
          </a:p>
        </p:txBody>
      </p:sp>
      <p:sp>
        <p:nvSpPr>
          <p:cNvPr id="82958" name="Text Box 80"/>
          <p:cNvSpPr txBox="1">
            <a:spLocks noChangeArrowheads="1"/>
          </p:cNvSpPr>
          <p:nvPr/>
        </p:nvSpPr>
        <p:spPr bwMode="auto">
          <a:xfrm>
            <a:off x="509588" y="2827338"/>
            <a:ext cx="311150" cy="366712"/>
          </a:xfrm>
          <a:prstGeom prst="rect">
            <a:avLst/>
          </a:prstGeom>
          <a:noFill/>
          <a:ln w="9525">
            <a:noFill/>
            <a:miter lim="800000"/>
            <a:headEnd/>
            <a:tailEnd/>
          </a:ln>
          <a:effectLst/>
        </p:spPr>
        <p:txBody>
          <a:bodyPr wrap="none">
            <a:spAutoFit/>
          </a:bodyPr>
          <a:lstStyle/>
          <a:p>
            <a:pPr algn="r"/>
            <a:r>
              <a:rPr lang="en-US"/>
              <a:t>4</a:t>
            </a:r>
          </a:p>
        </p:txBody>
      </p:sp>
      <p:sp>
        <p:nvSpPr>
          <p:cNvPr id="82959" name="Text Box 81"/>
          <p:cNvSpPr txBox="1">
            <a:spLocks noChangeArrowheads="1"/>
          </p:cNvSpPr>
          <p:nvPr/>
        </p:nvSpPr>
        <p:spPr bwMode="auto">
          <a:xfrm>
            <a:off x="514350" y="3132138"/>
            <a:ext cx="311150" cy="366712"/>
          </a:xfrm>
          <a:prstGeom prst="rect">
            <a:avLst/>
          </a:prstGeom>
          <a:noFill/>
          <a:ln w="9525">
            <a:noFill/>
            <a:miter lim="800000"/>
            <a:headEnd/>
            <a:tailEnd/>
          </a:ln>
          <a:effectLst/>
        </p:spPr>
        <p:txBody>
          <a:bodyPr wrap="none">
            <a:spAutoFit/>
          </a:bodyPr>
          <a:lstStyle/>
          <a:p>
            <a:pPr algn="r"/>
            <a:r>
              <a:rPr lang="en-US"/>
              <a:t>5</a:t>
            </a:r>
          </a:p>
        </p:txBody>
      </p:sp>
      <p:sp>
        <p:nvSpPr>
          <p:cNvPr id="82960" name="Text Box 82"/>
          <p:cNvSpPr txBox="1">
            <a:spLocks noChangeArrowheads="1"/>
          </p:cNvSpPr>
          <p:nvPr/>
        </p:nvSpPr>
        <p:spPr bwMode="auto">
          <a:xfrm>
            <a:off x="2630488" y="1017588"/>
            <a:ext cx="733425" cy="641350"/>
          </a:xfrm>
          <a:prstGeom prst="rect">
            <a:avLst/>
          </a:prstGeom>
          <a:noFill/>
          <a:ln w="9525">
            <a:noFill/>
            <a:miter lim="800000"/>
            <a:headEnd/>
            <a:tailEnd/>
          </a:ln>
          <a:effectLst/>
        </p:spPr>
        <p:txBody>
          <a:bodyPr wrap="none">
            <a:spAutoFit/>
          </a:bodyPr>
          <a:lstStyle/>
          <a:p>
            <a:pPr algn="r"/>
            <a:r>
              <a:rPr lang="en-US" sz="2000"/>
              <a:t>D(</a:t>
            </a:r>
            <a:r>
              <a:rPr lang="en-US" sz="2000" b="1">
                <a:solidFill>
                  <a:srgbClr val="FF0000"/>
                </a:solidFill>
              </a:rPr>
              <a:t>w</a:t>
            </a:r>
            <a:r>
              <a:rPr lang="en-US" sz="2000"/>
              <a:t>)</a:t>
            </a:r>
          </a:p>
          <a:p>
            <a:pPr algn="r"/>
            <a:r>
              <a:rPr lang="en-US" sz="1600"/>
              <a:t>p(w)</a:t>
            </a:r>
          </a:p>
        </p:txBody>
      </p:sp>
      <p:sp>
        <p:nvSpPr>
          <p:cNvPr id="82961" name="Text Box 83"/>
          <p:cNvSpPr txBox="1">
            <a:spLocks noChangeArrowheads="1"/>
          </p:cNvSpPr>
          <p:nvPr/>
        </p:nvSpPr>
        <p:spPr bwMode="auto">
          <a:xfrm>
            <a:off x="3306763" y="1017588"/>
            <a:ext cx="677862" cy="641350"/>
          </a:xfrm>
          <a:prstGeom prst="rect">
            <a:avLst/>
          </a:prstGeom>
          <a:noFill/>
          <a:ln w="9525">
            <a:noFill/>
            <a:miter lim="800000"/>
            <a:headEnd/>
            <a:tailEnd/>
          </a:ln>
          <a:effectLst/>
        </p:spPr>
        <p:txBody>
          <a:bodyPr wrap="none">
            <a:spAutoFit/>
          </a:bodyPr>
          <a:lstStyle/>
          <a:p>
            <a:pPr algn="r"/>
            <a:r>
              <a:rPr lang="en-US" sz="2000"/>
              <a:t>D(</a:t>
            </a:r>
            <a:r>
              <a:rPr lang="en-US" sz="2000" b="1">
                <a:solidFill>
                  <a:srgbClr val="FF0000"/>
                </a:solidFill>
              </a:rPr>
              <a:t>x</a:t>
            </a:r>
            <a:r>
              <a:rPr lang="en-US" sz="2000"/>
              <a:t>)</a:t>
            </a:r>
          </a:p>
          <a:p>
            <a:pPr algn="r"/>
            <a:r>
              <a:rPr lang="en-US" sz="1600"/>
              <a:t>p(x)</a:t>
            </a:r>
          </a:p>
        </p:txBody>
      </p:sp>
      <p:sp>
        <p:nvSpPr>
          <p:cNvPr id="82962" name="Text Box 84"/>
          <p:cNvSpPr txBox="1">
            <a:spLocks noChangeArrowheads="1"/>
          </p:cNvSpPr>
          <p:nvPr/>
        </p:nvSpPr>
        <p:spPr bwMode="auto">
          <a:xfrm>
            <a:off x="3946525" y="1017588"/>
            <a:ext cx="677863" cy="641350"/>
          </a:xfrm>
          <a:prstGeom prst="rect">
            <a:avLst/>
          </a:prstGeom>
          <a:noFill/>
          <a:ln w="9525">
            <a:noFill/>
            <a:miter lim="800000"/>
            <a:headEnd/>
            <a:tailEnd/>
          </a:ln>
          <a:effectLst/>
        </p:spPr>
        <p:txBody>
          <a:bodyPr wrap="none">
            <a:spAutoFit/>
          </a:bodyPr>
          <a:lstStyle/>
          <a:p>
            <a:pPr algn="r"/>
            <a:r>
              <a:rPr lang="en-US" sz="2000"/>
              <a:t>D(</a:t>
            </a:r>
            <a:r>
              <a:rPr lang="en-US" sz="2000" b="1">
                <a:solidFill>
                  <a:srgbClr val="FF0000"/>
                </a:solidFill>
              </a:rPr>
              <a:t>y</a:t>
            </a:r>
            <a:r>
              <a:rPr lang="en-US" sz="2000"/>
              <a:t>)</a:t>
            </a:r>
          </a:p>
          <a:p>
            <a:pPr algn="r"/>
            <a:r>
              <a:rPr lang="en-US" sz="1600"/>
              <a:t>p(y)</a:t>
            </a:r>
          </a:p>
        </p:txBody>
      </p:sp>
      <p:sp>
        <p:nvSpPr>
          <p:cNvPr id="82963" name="Text Box 85"/>
          <p:cNvSpPr txBox="1">
            <a:spLocks noChangeArrowheads="1"/>
          </p:cNvSpPr>
          <p:nvPr/>
        </p:nvSpPr>
        <p:spPr bwMode="auto">
          <a:xfrm>
            <a:off x="4578350" y="1022350"/>
            <a:ext cx="663575" cy="641350"/>
          </a:xfrm>
          <a:prstGeom prst="rect">
            <a:avLst/>
          </a:prstGeom>
          <a:noFill/>
          <a:ln w="9525">
            <a:noFill/>
            <a:miter lim="800000"/>
            <a:headEnd/>
            <a:tailEnd/>
          </a:ln>
          <a:effectLst/>
        </p:spPr>
        <p:txBody>
          <a:bodyPr wrap="none">
            <a:spAutoFit/>
          </a:bodyPr>
          <a:lstStyle/>
          <a:p>
            <a:pPr algn="r"/>
            <a:r>
              <a:rPr lang="en-US" sz="2000"/>
              <a:t>D(</a:t>
            </a:r>
            <a:r>
              <a:rPr lang="en-US" sz="2000" b="1">
                <a:solidFill>
                  <a:srgbClr val="FF0000"/>
                </a:solidFill>
              </a:rPr>
              <a:t>z</a:t>
            </a:r>
            <a:r>
              <a:rPr lang="en-US" sz="2000"/>
              <a:t>)</a:t>
            </a:r>
          </a:p>
          <a:p>
            <a:pPr algn="r"/>
            <a:r>
              <a:rPr lang="en-US" sz="1600"/>
              <a:t>p(z)</a:t>
            </a:r>
          </a:p>
        </p:txBody>
      </p:sp>
      <p:sp>
        <p:nvSpPr>
          <p:cNvPr id="82964" name="Line 86"/>
          <p:cNvSpPr>
            <a:spLocks noChangeShapeType="1"/>
          </p:cNvSpPr>
          <p:nvPr/>
        </p:nvSpPr>
        <p:spPr bwMode="auto">
          <a:xfrm>
            <a:off x="600075" y="1638300"/>
            <a:ext cx="4629150" cy="0"/>
          </a:xfrm>
          <a:prstGeom prst="line">
            <a:avLst/>
          </a:prstGeom>
          <a:noFill/>
          <a:ln w="28575">
            <a:solidFill>
              <a:srgbClr val="000099"/>
            </a:solidFill>
            <a:round/>
            <a:headEnd/>
            <a:tailEnd/>
          </a:ln>
          <a:effectLst/>
        </p:spPr>
        <p:txBody>
          <a:bodyPr wrap="none"/>
          <a:lstStyle/>
          <a:p>
            <a:endParaRPr lang="en-US"/>
          </a:p>
        </p:txBody>
      </p:sp>
      <p:sp>
        <p:nvSpPr>
          <p:cNvPr id="82965" name="Line 87"/>
          <p:cNvSpPr>
            <a:spLocks noChangeShapeType="1"/>
          </p:cNvSpPr>
          <p:nvPr/>
        </p:nvSpPr>
        <p:spPr bwMode="auto">
          <a:xfrm>
            <a:off x="581025" y="1952625"/>
            <a:ext cx="4629150" cy="0"/>
          </a:xfrm>
          <a:prstGeom prst="line">
            <a:avLst/>
          </a:prstGeom>
          <a:noFill/>
          <a:ln w="12700">
            <a:solidFill>
              <a:srgbClr val="000099"/>
            </a:solidFill>
            <a:round/>
            <a:headEnd/>
            <a:tailEnd/>
          </a:ln>
          <a:effectLst/>
        </p:spPr>
        <p:txBody>
          <a:bodyPr wrap="none"/>
          <a:lstStyle/>
          <a:p>
            <a:endParaRPr lang="en-US"/>
          </a:p>
        </p:txBody>
      </p:sp>
      <p:sp>
        <p:nvSpPr>
          <p:cNvPr id="82966" name="Text Box 88"/>
          <p:cNvSpPr txBox="1">
            <a:spLocks noChangeArrowheads="1"/>
          </p:cNvSpPr>
          <p:nvPr/>
        </p:nvSpPr>
        <p:spPr bwMode="auto">
          <a:xfrm>
            <a:off x="1492250" y="1608138"/>
            <a:ext cx="311150" cy="366712"/>
          </a:xfrm>
          <a:prstGeom prst="rect">
            <a:avLst/>
          </a:prstGeom>
          <a:noFill/>
          <a:ln w="9525">
            <a:noFill/>
            <a:miter lim="800000"/>
            <a:headEnd/>
            <a:tailEnd/>
          </a:ln>
          <a:effectLst/>
        </p:spPr>
        <p:txBody>
          <a:bodyPr wrap="none">
            <a:spAutoFit/>
          </a:bodyPr>
          <a:lstStyle/>
          <a:p>
            <a:pPr algn="r"/>
            <a:r>
              <a:rPr lang="en-US"/>
              <a:t>u</a:t>
            </a:r>
          </a:p>
        </p:txBody>
      </p:sp>
      <p:sp>
        <p:nvSpPr>
          <p:cNvPr id="82967" name="Line 89"/>
          <p:cNvSpPr>
            <a:spLocks noChangeShapeType="1"/>
          </p:cNvSpPr>
          <p:nvPr/>
        </p:nvSpPr>
        <p:spPr bwMode="auto">
          <a:xfrm>
            <a:off x="581025" y="2247900"/>
            <a:ext cx="4629150" cy="0"/>
          </a:xfrm>
          <a:prstGeom prst="line">
            <a:avLst/>
          </a:prstGeom>
          <a:noFill/>
          <a:ln w="12700">
            <a:solidFill>
              <a:srgbClr val="000099"/>
            </a:solidFill>
            <a:round/>
            <a:headEnd/>
            <a:tailEnd/>
          </a:ln>
          <a:effectLst/>
        </p:spPr>
        <p:txBody>
          <a:bodyPr wrap="none"/>
          <a:lstStyle/>
          <a:p>
            <a:endParaRPr lang="en-US"/>
          </a:p>
        </p:txBody>
      </p:sp>
      <p:sp>
        <p:nvSpPr>
          <p:cNvPr id="82968" name="Line 90"/>
          <p:cNvSpPr>
            <a:spLocks noChangeShapeType="1"/>
          </p:cNvSpPr>
          <p:nvPr/>
        </p:nvSpPr>
        <p:spPr bwMode="auto">
          <a:xfrm>
            <a:off x="581025" y="2562225"/>
            <a:ext cx="4629150" cy="0"/>
          </a:xfrm>
          <a:prstGeom prst="line">
            <a:avLst/>
          </a:prstGeom>
          <a:noFill/>
          <a:ln w="12700">
            <a:solidFill>
              <a:srgbClr val="000099"/>
            </a:solidFill>
            <a:round/>
            <a:headEnd/>
            <a:tailEnd/>
          </a:ln>
          <a:effectLst/>
        </p:spPr>
        <p:txBody>
          <a:bodyPr wrap="none"/>
          <a:lstStyle/>
          <a:p>
            <a:endParaRPr lang="en-US"/>
          </a:p>
        </p:txBody>
      </p:sp>
      <p:sp>
        <p:nvSpPr>
          <p:cNvPr id="82969" name="Line 91"/>
          <p:cNvSpPr>
            <a:spLocks noChangeShapeType="1"/>
          </p:cNvSpPr>
          <p:nvPr/>
        </p:nvSpPr>
        <p:spPr bwMode="auto">
          <a:xfrm>
            <a:off x="565150" y="2865438"/>
            <a:ext cx="4629150" cy="0"/>
          </a:xfrm>
          <a:prstGeom prst="line">
            <a:avLst/>
          </a:prstGeom>
          <a:noFill/>
          <a:ln w="12700">
            <a:solidFill>
              <a:srgbClr val="000099"/>
            </a:solidFill>
            <a:round/>
            <a:headEnd/>
            <a:tailEnd/>
          </a:ln>
          <a:effectLst/>
        </p:spPr>
        <p:txBody>
          <a:bodyPr wrap="none"/>
          <a:lstStyle/>
          <a:p>
            <a:endParaRPr lang="en-US"/>
          </a:p>
        </p:txBody>
      </p:sp>
      <p:sp>
        <p:nvSpPr>
          <p:cNvPr id="82970" name="Line 92"/>
          <p:cNvSpPr>
            <a:spLocks noChangeShapeType="1"/>
          </p:cNvSpPr>
          <p:nvPr/>
        </p:nvSpPr>
        <p:spPr bwMode="auto">
          <a:xfrm>
            <a:off x="576263" y="3171825"/>
            <a:ext cx="4629150" cy="0"/>
          </a:xfrm>
          <a:prstGeom prst="line">
            <a:avLst/>
          </a:prstGeom>
          <a:noFill/>
          <a:ln w="12700">
            <a:solidFill>
              <a:srgbClr val="000099"/>
            </a:solidFill>
            <a:round/>
            <a:headEnd/>
            <a:tailEnd/>
          </a:ln>
          <a:effectLst/>
        </p:spPr>
        <p:txBody>
          <a:bodyPr wrap="none"/>
          <a:lstStyle/>
          <a:p>
            <a:endParaRPr lang="en-US"/>
          </a:p>
        </p:txBody>
      </p:sp>
      <p:sp>
        <p:nvSpPr>
          <p:cNvPr id="82971" name="Line 93"/>
          <p:cNvSpPr>
            <a:spLocks noChangeShapeType="1"/>
          </p:cNvSpPr>
          <p:nvPr/>
        </p:nvSpPr>
        <p:spPr bwMode="auto">
          <a:xfrm>
            <a:off x="581025" y="3467100"/>
            <a:ext cx="4629150" cy="0"/>
          </a:xfrm>
          <a:prstGeom prst="line">
            <a:avLst/>
          </a:prstGeom>
          <a:noFill/>
          <a:ln w="12700">
            <a:solidFill>
              <a:srgbClr val="000099"/>
            </a:solidFill>
            <a:round/>
            <a:headEnd/>
            <a:tailEnd/>
          </a:ln>
          <a:effectLst/>
        </p:spPr>
        <p:txBody>
          <a:bodyPr wrap="none"/>
          <a:lstStyle/>
          <a:p>
            <a:endParaRPr lang="en-US"/>
          </a:p>
        </p:txBody>
      </p:sp>
      <p:grpSp>
        <p:nvGrpSpPr>
          <p:cNvPr id="717918" name="Group 94"/>
          <p:cNvGrpSpPr>
            <a:grpSpLocks/>
          </p:cNvGrpSpPr>
          <p:nvPr/>
        </p:nvGrpSpPr>
        <p:grpSpPr bwMode="auto">
          <a:xfrm>
            <a:off x="2190750" y="1609725"/>
            <a:ext cx="3084513" cy="371475"/>
            <a:chOff x="1380" y="1014"/>
            <a:chExt cx="1943" cy="234"/>
          </a:xfrm>
        </p:grpSpPr>
        <p:sp>
          <p:nvSpPr>
            <p:cNvPr id="83005" name="Text Box 95"/>
            <p:cNvSpPr txBox="1">
              <a:spLocks noChangeArrowheads="1"/>
            </p:cNvSpPr>
            <p:nvPr/>
          </p:nvSpPr>
          <p:spPr bwMode="auto">
            <a:xfrm>
              <a:off x="3043" y="1014"/>
              <a:ext cx="280" cy="231"/>
            </a:xfrm>
            <a:prstGeom prst="rect">
              <a:avLst/>
            </a:prstGeom>
            <a:noFill/>
            <a:ln w="9525">
              <a:noFill/>
              <a:miter lim="800000"/>
              <a:headEnd/>
              <a:tailEnd/>
            </a:ln>
            <a:effectLst/>
          </p:spPr>
          <p:txBody>
            <a:bodyPr wrap="none">
              <a:spAutoFit/>
            </a:bodyPr>
            <a:lstStyle/>
            <a:p>
              <a:pPr algn="r"/>
              <a:r>
                <a:rPr lang="en-US">
                  <a:latin typeface="Comic Sans MS" pitchFamily="66" charset="0"/>
                </a:rPr>
                <a:t>∞ </a:t>
              </a:r>
              <a:endParaRPr lang="en-US" sz="2000"/>
            </a:p>
          </p:txBody>
        </p:sp>
        <p:sp>
          <p:nvSpPr>
            <p:cNvPr id="83006" name="Text Box 96"/>
            <p:cNvSpPr txBox="1">
              <a:spLocks noChangeArrowheads="1"/>
            </p:cNvSpPr>
            <p:nvPr/>
          </p:nvSpPr>
          <p:spPr bwMode="auto">
            <a:xfrm>
              <a:off x="2647" y="1014"/>
              <a:ext cx="280" cy="231"/>
            </a:xfrm>
            <a:prstGeom prst="rect">
              <a:avLst/>
            </a:prstGeom>
            <a:noFill/>
            <a:ln w="9525">
              <a:noFill/>
              <a:miter lim="800000"/>
              <a:headEnd/>
              <a:tailEnd/>
            </a:ln>
            <a:effectLst/>
          </p:spPr>
          <p:txBody>
            <a:bodyPr wrap="none">
              <a:spAutoFit/>
            </a:bodyPr>
            <a:lstStyle/>
            <a:p>
              <a:pPr algn="r"/>
              <a:r>
                <a:rPr lang="en-US">
                  <a:latin typeface="Comic Sans MS" pitchFamily="66" charset="0"/>
                </a:rPr>
                <a:t>∞ </a:t>
              </a:r>
              <a:endParaRPr lang="en-US" sz="2000"/>
            </a:p>
          </p:txBody>
        </p:sp>
        <p:sp>
          <p:nvSpPr>
            <p:cNvPr id="83007" name="Text Box 97"/>
            <p:cNvSpPr txBox="1">
              <a:spLocks noChangeArrowheads="1"/>
            </p:cNvSpPr>
            <p:nvPr/>
          </p:nvSpPr>
          <p:spPr bwMode="auto">
            <a:xfrm>
              <a:off x="1380" y="1017"/>
              <a:ext cx="316" cy="231"/>
            </a:xfrm>
            <a:prstGeom prst="rect">
              <a:avLst/>
            </a:prstGeom>
            <a:noFill/>
            <a:ln w="9525">
              <a:noFill/>
              <a:miter lim="800000"/>
              <a:headEnd/>
              <a:tailEnd/>
            </a:ln>
            <a:effectLst/>
          </p:spPr>
          <p:txBody>
            <a:bodyPr wrap="none">
              <a:spAutoFit/>
            </a:bodyPr>
            <a:lstStyle/>
            <a:p>
              <a:pPr algn="r"/>
              <a:r>
                <a:rPr lang="en-US"/>
                <a:t>7,u</a:t>
              </a:r>
            </a:p>
          </p:txBody>
        </p:sp>
        <p:sp>
          <p:nvSpPr>
            <p:cNvPr id="83008" name="Text Box 98"/>
            <p:cNvSpPr txBox="1">
              <a:spLocks noChangeArrowheads="1"/>
            </p:cNvSpPr>
            <p:nvPr/>
          </p:nvSpPr>
          <p:spPr bwMode="auto">
            <a:xfrm>
              <a:off x="1787" y="1015"/>
              <a:ext cx="316" cy="231"/>
            </a:xfrm>
            <a:prstGeom prst="rect">
              <a:avLst/>
            </a:prstGeom>
            <a:noFill/>
            <a:ln w="9525">
              <a:noFill/>
              <a:miter lim="800000"/>
              <a:headEnd/>
              <a:tailEnd/>
            </a:ln>
            <a:effectLst/>
          </p:spPr>
          <p:txBody>
            <a:bodyPr wrap="none">
              <a:spAutoFit/>
            </a:bodyPr>
            <a:lstStyle/>
            <a:p>
              <a:pPr algn="r"/>
              <a:r>
                <a:rPr lang="en-US"/>
                <a:t>3,u</a:t>
              </a:r>
            </a:p>
          </p:txBody>
        </p:sp>
        <p:sp>
          <p:nvSpPr>
            <p:cNvPr id="83009" name="Text Box 99"/>
            <p:cNvSpPr txBox="1">
              <a:spLocks noChangeArrowheads="1"/>
            </p:cNvSpPr>
            <p:nvPr/>
          </p:nvSpPr>
          <p:spPr bwMode="auto">
            <a:xfrm>
              <a:off x="2190" y="1016"/>
              <a:ext cx="316" cy="231"/>
            </a:xfrm>
            <a:prstGeom prst="rect">
              <a:avLst/>
            </a:prstGeom>
            <a:noFill/>
            <a:ln w="9525">
              <a:noFill/>
              <a:miter lim="800000"/>
              <a:headEnd/>
              <a:tailEnd/>
            </a:ln>
            <a:effectLst/>
          </p:spPr>
          <p:txBody>
            <a:bodyPr wrap="none">
              <a:spAutoFit/>
            </a:bodyPr>
            <a:lstStyle/>
            <a:p>
              <a:pPr algn="r"/>
              <a:r>
                <a:rPr lang="en-US"/>
                <a:t>5,u</a:t>
              </a:r>
            </a:p>
          </p:txBody>
        </p:sp>
      </p:grpSp>
      <p:sp>
        <p:nvSpPr>
          <p:cNvPr id="717924" name="Text Box 100"/>
          <p:cNvSpPr txBox="1">
            <a:spLocks noChangeArrowheads="1"/>
          </p:cNvSpPr>
          <p:nvPr/>
        </p:nvSpPr>
        <p:spPr bwMode="auto">
          <a:xfrm>
            <a:off x="1346200" y="1905000"/>
            <a:ext cx="476250" cy="366713"/>
          </a:xfrm>
          <a:prstGeom prst="rect">
            <a:avLst/>
          </a:prstGeom>
          <a:noFill/>
          <a:ln w="9525">
            <a:noFill/>
            <a:miter lim="800000"/>
            <a:headEnd/>
            <a:tailEnd/>
          </a:ln>
          <a:effectLst/>
        </p:spPr>
        <p:txBody>
          <a:bodyPr wrap="none">
            <a:spAutoFit/>
          </a:bodyPr>
          <a:lstStyle/>
          <a:p>
            <a:pPr algn="r"/>
            <a:r>
              <a:rPr lang="en-US"/>
              <a:t>uw</a:t>
            </a:r>
          </a:p>
        </p:txBody>
      </p:sp>
      <p:grpSp>
        <p:nvGrpSpPr>
          <p:cNvPr id="717925" name="Group 101"/>
          <p:cNvGrpSpPr>
            <a:grpSpLocks/>
          </p:cNvGrpSpPr>
          <p:nvPr/>
        </p:nvGrpSpPr>
        <p:grpSpPr bwMode="auto">
          <a:xfrm>
            <a:off x="2163763" y="1916113"/>
            <a:ext cx="3122612" cy="371475"/>
            <a:chOff x="1356" y="1014"/>
            <a:chExt cx="1967" cy="234"/>
          </a:xfrm>
        </p:grpSpPr>
        <p:sp>
          <p:nvSpPr>
            <p:cNvPr id="83000" name="Text Box 102"/>
            <p:cNvSpPr txBox="1">
              <a:spLocks noChangeArrowheads="1"/>
            </p:cNvSpPr>
            <p:nvPr/>
          </p:nvSpPr>
          <p:spPr bwMode="auto">
            <a:xfrm>
              <a:off x="3043" y="1014"/>
              <a:ext cx="280" cy="231"/>
            </a:xfrm>
            <a:prstGeom prst="rect">
              <a:avLst/>
            </a:prstGeom>
            <a:noFill/>
            <a:ln w="9525">
              <a:noFill/>
              <a:miter lim="800000"/>
              <a:headEnd/>
              <a:tailEnd/>
            </a:ln>
            <a:effectLst/>
          </p:spPr>
          <p:txBody>
            <a:bodyPr wrap="none">
              <a:spAutoFit/>
            </a:bodyPr>
            <a:lstStyle/>
            <a:p>
              <a:pPr algn="r"/>
              <a:r>
                <a:rPr lang="en-US">
                  <a:latin typeface="Comic Sans MS" pitchFamily="66" charset="0"/>
                </a:rPr>
                <a:t>∞ </a:t>
              </a:r>
              <a:endParaRPr lang="en-US" sz="2000"/>
            </a:p>
          </p:txBody>
        </p:sp>
        <p:sp>
          <p:nvSpPr>
            <p:cNvPr id="83001" name="Text Box 103"/>
            <p:cNvSpPr txBox="1">
              <a:spLocks noChangeArrowheads="1"/>
            </p:cNvSpPr>
            <p:nvPr/>
          </p:nvSpPr>
          <p:spPr bwMode="auto">
            <a:xfrm>
              <a:off x="2482" y="1014"/>
              <a:ext cx="445" cy="231"/>
            </a:xfrm>
            <a:prstGeom prst="rect">
              <a:avLst/>
            </a:prstGeom>
            <a:noFill/>
            <a:ln w="9525">
              <a:noFill/>
              <a:miter lim="800000"/>
              <a:headEnd/>
              <a:tailEnd/>
            </a:ln>
            <a:effectLst/>
          </p:spPr>
          <p:txBody>
            <a:bodyPr wrap="none">
              <a:spAutoFit/>
            </a:bodyPr>
            <a:lstStyle/>
            <a:p>
              <a:pPr algn="r"/>
              <a:r>
                <a:rPr lang="en-US" sz="1600"/>
                <a:t>11</a:t>
              </a:r>
              <a:r>
                <a:rPr lang="en-US"/>
                <a:t>,w</a:t>
              </a:r>
              <a:r>
                <a:rPr lang="en-US">
                  <a:latin typeface="Comic Sans MS" pitchFamily="66" charset="0"/>
                </a:rPr>
                <a:t> </a:t>
              </a:r>
              <a:endParaRPr lang="en-US" sz="2000"/>
            </a:p>
          </p:txBody>
        </p:sp>
        <p:sp>
          <p:nvSpPr>
            <p:cNvPr id="83002" name="Text Box 104"/>
            <p:cNvSpPr txBox="1">
              <a:spLocks noChangeArrowheads="1"/>
            </p:cNvSpPr>
            <p:nvPr/>
          </p:nvSpPr>
          <p:spPr bwMode="auto">
            <a:xfrm>
              <a:off x="1356" y="1017"/>
              <a:ext cx="340" cy="231"/>
            </a:xfrm>
            <a:prstGeom prst="rect">
              <a:avLst/>
            </a:prstGeom>
            <a:noFill/>
            <a:ln w="9525">
              <a:noFill/>
              <a:miter lim="800000"/>
              <a:headEnd/>
              <a:tailEnd/>
            </a:ln>
            <a:effectLst/>
          </p:spPr>
          <p:txBody>
            <a:bodyPr wrap="none">
              <a:spAutoFit/>
            </a:bodyPr>
            <a:lstStyle/>
            <a:p>
              <a:pPr algn="r"/>
              <a:r>
                <a:rPr lang="en-US"/>
                <a:t>6,w</a:t>
              </a:r>
            </a:p>
          </p:txBody>
        </p:sp>
        <p:sp>
          <p:nvSpPr>
            <p:cNvPr id="83003" name="Text Box 105"/>
            <p:cNvSpPr txBox="1">
              <a:spLocks noChangeArrowheads="1"/>
            </p:cNvSpPr>
            <p:nvPr/>
          </p:nvSpPr>
          <p:spPr bwMode="auto">
            <a:xfrm>
              <a:off x="1987" y="1015"/>
              <a:ext cx="116" cy="231"/>
            </a:xfrm>
            <a:prstGeom prst="rect">
              <a:avLst/>
            </a:prstGeom>
            <a:noFill/>
            <a:ln w="9525">
              <a:noFill/>
              <a:miter lim="800000"/>
              <a:headEnd/>
              <a:tailEnd/>
            </a:ln>
            <a:effectLst/>
          </p:spPr>
          <p:txBody>
            <a:bodyPr wrap="none">
              <a:spAutoFit/>
            </a:bodyPr>
            <a:lstStyle/>
            <a:p>
              <a:pPr algn="r"/>
              <a:endParaRPr lang="en-US"/>
            </a:p>
          </p:txBody>
        </p:sp>
        <p:sp>
          <p:nvSpPr>
            <p:cNvPr id="83004" name="Text Box 106"/>
            <p:cNvSpPr txBox="1">
              <a:spLocks noChangeArrowheads="1"/>
            </p:cNvSpPr>
            <p:nvPr/>
          </p:nvSpPr>
          <p:spPr bwMode="auto">
            <a:xfrm>
              <a:off x="2190" y="1016"/>
              <a:ext cx="316" cy="231"/>
            </a:xfrm>
            <a:prstGeom prst="rect">
              <a:avLst/>
            </a:prstGeom>
            <a:noFill/>
            <a:ln w="9525">
              <a:noFill/>
              <a:miter lim="800000"/>
              <a:headEnd/>
              <a:tailEnd/>
            </a:ln>
            <a:effectLst/>
          </p:spPr>
          <p:txBody>
            <a:bodyPr wrap="none">
              <a:spAutoFit/>
            </a:bodyPr>
            <a:lstStyle/>
            <a:p>
              <a:pPr algn="r"/>
              <a:r>
                <a:rPr lang="en-US"/>
                <a:t>5,u</a:t>
              </a:r>
            </a:p>
          </p:txBody>
        </p:sp>
      </p:grpSp>
      <p:grpSp>
        <p:nvGrpSpPr>
          <p:cNvPr id="717931" name="Group 107"/>
          <p:cNvGrpSpPr>
            <a:grpSpLocks/>
          </p:cNvGrpSpPr>
          <p:nvPr/>
        </p:nvGrpSpPr>
        <p:grpSpPr bwMode="auto">
          <a:xfrm>
            <a:off x="2162175" y="2214563"/>
            <a:ext cx="3122613" cy="376237"/>
            <a:chOff x="1356" y="1011"/>
            <a:chExt cx="1967" cy="237"/>
          </a:xfrm>
        </p:grpSpPr>
        <p:sp>
          <p:nvSpPr>
            <p:cNvPr id="82995" name="Text Box 108"/>
            <p:cNvSpPr txBox="1">
              <a:spLocks noChangeArrowheads="1"/>
            </p:cNvSpPr>
            <p:nvPr/>
          </p:nvSpPr>
          <p:spPr bwMode="auto">
            <a:xfrm>
              <a:off x="2913" y="1011"/>
              <a:ext cx="410" cy="231"/>
            </a:xfrm>
            <a:prstGeom prst="rect">
              <a:avLst/>
            </a:prstGeom>
            <a:noFill/>
            <a:ln w="9525">
              <a:noFill/>
              <a:miter lim="800000"/>
              <a:headEnd/>
              <a:tailEnd/>
            </a:ln>
            <a:effectLst/>
          </p:spPr>
          <p:txBody>
            <a:bodyPr wrap="none">
              <a:spAutoFit/>
            </a:bodyPr>
            <a:lstStyle/>
            <a:p>
              <a:pPr algn="r"/>
              <a:r>
                <a:rPr lang="en-US" sz="1600"/>
                <a:t>14</a:t>
              </a:r>
              <a:r>
                <a:rPr lang="en-US"/>
                <a:t>,x </a:t>
              </a:r>
            </a:p>
          </p:txBody>
        </p:sp>
        <p:sp>
          <p:nvSpPr>
            <p:cNvPr id="82996" name="Text Box 109"/>
            <p:cNvSpPr txBox="1">
              <a:spLocks noChangeArrowheads="1"/>
            </p:cNvSpPr>
            <p:nvPr/>
          </p:nvSpPr>
          <p:spPr bwMode="auto">
            <a:xfrm>
              <a:off x="2489" y="1011"/>
              <a:ext cx="438" cy="231"/>
            </a:xfrm>
            <a:prstGeom prst="rect">
              <a:avLst/>
            </a:prstGeom>
            <a:noFill/>
            <a:ln w="9525">
              <a:noFill/>
              <a:miter lim="800000"/>
              <a:headEnd/>
              <a:tailEnd/>
            </a:ln>
            <a:effectLst/>
          </p:spPr>
          <p:txBody>
            <a:bodyPr wrap="none">
              <a:spAutoFit/>
            </a:bodyPr>
            <a:lstStyle/>
            <a:p>
              <a:pPr algn="r"/>
              <a:r>
                <a:rPr lang="en-US" sz="1600"/>
                <a:t>11,</a:t>
              </a:r>
              <a:r>
                <a:rPr lang="en-US"/>
                <a:t>w </a:t>
              </a:r>
              <a:endParaRPr lang="en-US" sz="2000"/>
            </a:p>
          </p:txBody>
        </p:sp>
        <p:sp>
          <p:nvSpPr>
            <p:cNvPr id="82997" name="Text Box 110"/>
            <p:cNvSpPr txBox="1">
              <a:spLocks noChangeArrowheads="1"/>
            </p:cNvSpPr>
            <p:nvPr/>
          </p:nvSpPr>
          <p:spPr bwMode="auto">
            <a:xfrm>
              <a:off x="1356" y="1017"/>
              <a:ext cx="340" cy="231"/>
            </a:xfrm>
            <a:prstGeom prst="rect">
              <a:avLst/>
            </a:prstGeom>
            <a:noFill/>
            <a:ln w="9525">
              <a:noFill/>
              <a:miter lim="800000"/>
              <a:headEnd/>
              <a:tailEnd/>
            </a:ln>
            <a:effectLst/>
          </p:spPr>
          <p:txBody>
            <a:bodyPr wrap="none">
              <a:spAutoFit/>
            </a:bodyPr>
            <a:lstStyle/>
            <a:p>
              <a:pPr algn="r"/>
              <a:r>
                <a:rPr lang="en-US"/>
                <a:t>6,w</a:t>
              </a:r>
            </a:p>
          </p:txBody>
        </p:sp>
        <p:sp>
          <p:nvSpPr>
            <p:cNvPr id="82998" name="Text Box 111"/>
            <p:cNvSpPr txBox="1">
              <a:spLocks noChangeArrowheads="1"/>
            </p:cNvSpPr>
            <p:nvPr/>
          </p:nvSpPr>
          <p:spPr bwMode="auto">
            <a:xfrm>
              <a:off x="1987" y="1015"/>
              <a:ext cx="116" cy="231"/>
            </a:xfrm>
            <a:prstGeom prst="rect">
              <a:avLst/>
            </a:prstGeom>
            <a:noFill/>
            <a:ln w="9525">
              <a:noFill/>
              <a:miter lim="800000"/>
              <a:headEnd/>
              <a:tailEnd/>
            </a:ln>
            <a:effectLst/>
          </p:spPr>
          <p:txBody>
            <a:bodyPr wrap="none">
              <a:spAutoFit/>
            </a:bodyPr>
            <a:lstStyle/>
            <a:p>
              <a:pPr algn="r"/>
              <a:endParaRPr lang="en-US"/>
            </a:p>
          </p:txBody>
        </p:sp>
        <p:sp>
          <p:nvSpPr>
            <p:cNvPr id="82999" name="Text Box 112"/>
            <p:cNvSpPr txBox="1">
              <a:spLocks noChangeArrowheads="1"/>
            </p:cNvSpPr>
            <p:nvPr/>
          </p:nvSpPr>
          <p:spPr bwMode="auto">
            <a:xfrm>
              <a:off x="2390" y="1016"/>
              <a:ext cx="116" cy="231"/>
            </a:xfrm>
            <a:prstGeom prst="rect">
              <a:avLst/>
            </a:prstGeom>
            <a:noFill/>
            <a:ln w="9525">
              <a:noFill/>
              <a:miter lim="800000"/>
              <a:headEnd/>
              <a:tailEnd/>
            </a:ln>
            <a:effectLst/>
          </p:spPr>
          <p:txBody>
            <a:bodyPr wrap="none">
              <a:spAutoFit/>
            </a:bodyPr>
            <a:lstStyle/>
            <a:p>
              <a:pPr algn="r"/>
              <a:endParaRPr lang="en-US"/>
            </a:p>
          </p:txBody>
        </p:sp>
      </p:grpSp>
      <p:sp>
        <p:nvSpPr>
          <p:cNvPr id="717937" name="Oval 113"/>
          <p:cNvSpPr>
            <a:spLocks noChangeArrowheads="1"/>
          </p:cNvSpPr>
          <p:nvPr/>
        </p:nvSpPr>
        <p:spPr bwMode="auto">
          <a:xfrm>
            <a:off x="2828925" y="1666875"/>
            <a:ext cx="528638" cy="276225"/>
          </a:xfrm>
          <a:prstGeom prst="ellipse">
            <a:avLst/>
          </a:prstGeom>
          <a:noFill/>
          <a:ln w="19050">
            <a:solidFill>
              <a:srgbClr val="FF0000"/>
            </a:solidFill>
            <a:round/>
            <a:headEnd/>
            <a:tailEnd/>
          </a:ln>
          <a:effectLst/>
        </p:spPr>
        <p:txBody>
          <a:bodyPr wrap="none" anchor="ctr"/>
          <a:lstStyle/>
          <a:p>
            <a:pPr algn="ctr"/>
            <a:endParaRPr lang="en-US">
              <a:latin typeface="Comic Sans MS" pitchFamily="66" charset="0"/>
            </a:endParaRPr>
          </a:p>
        </p:txBody>
      </p:sp>
      <p:sp>
        <p:nvSpPr>
          <p:cNvPr id="717938" name="Oval 114"/>
          <p:cNvSpPr>
            <a:spLocks noChangeArrowheads="1"/>
          </p:cNvSpPr>
          <p:nvPr/>
        </p:nvSpPr>
        <p:spPr bwMode="auto">
          <a:xfrm>
            <a:off x="3482975" y="1952625"/>
            <a:ext cx="528638" cy="276225"/>
          </a:xfrm>
          <a:prstGeom prst="ellipse">
            <a:avLst/>
          </a:prstGeom>
          <a:noFill/>
          <a:ln w="19050">
            <a:solidFill>
              <a:srgbClr val="FF0000"/>
            </a:solidFill>
            <a:round/>
            <a:headEnd/>
            <a:tailEnd/>
          </a:ln>
          <a:effectLst/>
        </p:spPr>
        <p:txBody>
          <a:bodyPr wrap="none" anchor="ctr"/>
          <a:lstStyle/>
          <a:p>
            <a:pPr algn="ctr"/>
            <a:endParaRPr lang="en-US">
              <a:latin typeface="Comic Sans MS" pitchFamily="66" charset="0"/>
            </a:endParaRPr>
          </a:p>
        </p:txBody>
      </p:sp>
      <p:sp>
        <p:nvSpPr>
          <p:cNvPr id="717939" name="Text Box 115"/>
          <p:cNvSpPr txBox="1">
            <a:spLocks noChangeArrowheads="1"/>
          </p:cNvSpPr>
          <p:nvPr/>
        </p:nvSpPr>
        <p:spPr bwMode="auto">
          <a:xfrm>
            <a:off x="1239838" y="2214563"/>
            <a:ext cx="590550" cy="366712"/>
          </a:xfrm>
          <a:prstGeom prst="rect">
            <a:avLst/>
          </a:prstGeom>
          <a:noFill/>
          <a:ln w="9525">
            <a:noFill/>
            <a:miter lim="800000"/>
            <a:headEnd/>
            <a:tailEnd/>
          </a:ln>
          <a:effectLst/>
        </p:spPr>
        <p:txBody>
          <a:bodyPr wrap="none">
            <a:spAutoFit/>
          </a:bodyPr>
          <a:lstStyle/>
          <a:p>
            <a:pPr algn="r"/>
            <a:r>
              <a:rPr lang="en-US"/>
              <a:t>uwx</a:t>
            </a:r>
          </a:p>
        </p:txBody>
      </p:sp>
      <p:sp>
        <p:nvSpPr>
          <p:cNvPr id="717940" name="Oval 116"/>
          <p:cNvSpPr>
            <a:spLocks noChangeArrowheads="1"/>
          </p:cNvSpPr>
          <p:nvPr/>
        </p:nvSpPr>
        <p:spPr bwMode="auto">
          <a:xfrm>
            <a:off x="2174875" y="2271713"/>
            <a:ext cx="528638" cy="276225"/>
          </a:xfrm>
          <a:prstGeom prst="ellipse">
            <a:avLst/>
          </a:prstGeom>
          <a:noFill/>
          <a:ln w="19050">
            <a:solidFill>
              <a:srgbClr val="FF0000"/>
            </a:solidFill>
            <a:round/>
            <a:headEnd/>
            <a:tailEnd/>
          </a:ln>
          <a:effectLst/>
        </p:spPr>
        <p:txBody>
          <a:bodyPr wrap="none" anchor="ctr"/>
          <a:lstStyle/>
          <a:p>
            <a:pPr algn="ctr"/>
            <a:endParaRPr lang="en-US">
              <a:latin typeface="Comic Sans MS" pitchFamily="66" charset="0"/>
            </a:endParaRPr>
          </a:p>
        </p:txBody>
      </p:sp>
      <p:sp>
        <p:nvSpPr>
          <p:cNvPr id="717941" name="Text Box 117"/>
          <p:cNvSpPr txBox="1">
            <a:spLocks noChangeArrowheads="1"/>
          </p:cNvSpPr>
          <p:nvPr/>
        </p:nvSpPr>
        <p:spPr bwMode="auto">
          <a:xfrm>
            <a:off x="1144588" y="2500313"/>
            <a:ext cx="704850" cy="366712"/>
          </a:xfrm>
          <a:prstGeom prst="rect">
            <a:avLst/>
          </a:prstGeom>
          <a:noFill/>
          <a:ln w="9525">
            <a:noFill/>
            <a:miter lim="800000"/>
            <a:headEnd/>
            <a:tailEnd/>
          </a:ln>
          <a:effectLst/>
        </p:spPr>
        <p:txBody>
          <a:bodyPr wrap="none">
            <a:spAutoFit/>
          </a:bodyPr>
          <a:lstStyle/>
          <a:p>
            <a:pPr algn="r"/>
            <a:r>
              <a:rPr lang="en-US"/>
              <a:t>uwxv</a:t>
            </a:r>
          </a:p>
        </p:txBody>
      </p:sp>
      <p:grpSp>
        <p:nvGrpSpPr>
          <p:cNvPr id="717942" name="Group 118"/>
          <p:cNvGrpSpPr>
            <a:grpSpLocks/>
          </p:cNvGrpSpPr>
          <p:nvPr/>
        </p:nvGrpSpPr>
        <p:grpSpPr bwMode="auto">
          <a:xfrm>
            <a:off x="4008438" y="2511425"/>
            <a:ext cx="1273175" cy="366713"/>
            <a:chOff x="1492" y="2777"/>
            <a:chExt cx="802" cy="231"/>
          </a:xfrm>
        </p:grpSpPr>
        <p:sp>
          <p:nvSpPr>
            <p:cNvPr id="82993" name="Text Box 119"/>
            <p:cNvSpPr txBox="1">
              <a:spLocks noChangeArrowheads="1"/>
            </p:cNvSpPr>
            <p:nvPr/>
          </p:nvSpPr>
          <p:spPr bwMode="auto">
            <a:xfrm>
              <a:off x="1884" y="2777"/>
              <a:ext cx="410" cy="231"/>
            </a:xfrm>
            <a:prstGeom prst="rect">
              <a:avLst/>
            </a:prstGeom>
            <a:noFill/>
            <a:ln w="9525">
              <a:noFill/>
              <a:miter lim="800000"/>
              <a:headEnd/>
              <a:tailEnd/>
            </a:ln>
            <a:effectLst/>
          </p:spPr>
          <p:txBody>
            <a:bodyPr wrap="none">
              <a:spAutoFit/>
            </a:bodyPr>
            <a:lstStyle/>
            <a:p>
              <a:pPr algn="r"/>
              <a:r>
                <a:rPr lang="en-US" sz="1600"/>
                <a:t>14</a:t>
              </a:r>
              <a:r>
                <a:rPr lang="en-US"/>
                <a:t>,x </a:t>
              </a:r>
            </a:p>
          </p:txBody>
        </p:sp>
        <p:sp>
          <p:nvSpPr>
            <p:cNvPr id="82994" name="Text Box 120"/>
            <p:cNvSpPr txBox="1">
              <a:spLocks noChangeArrowheads="1"/>
            </p:cNvSpPr>
            <p:nvPr/>
          </p:nvSpPr>
          <p:spPr bwMode="auto">
            <a:xfrm>
              <a:off x="1492" y="2777"/>
              <a:ext cx="406" cy="231"/>
            </a:xfrm>
            <a:prstGeom prst="rect">
              <a:avLst/>
            </a:prstGeom>
            <a:noFill/>
            <a:ln w="9525">
              <a:noFill/>
              <a:miter lim="800000"/>
              <a:headEnd/>
              <a:tailEnd/>
            </a:ln>
            <a:effectLst/>
          </p:spPr>
          <p:txBody>
            <a:bodyPr wrap="none">
              <a:spAutoFit/>
            </a:bodyPr>
            <a:lstStyle/>
            <a:p>
              <a:pPr algn="r"/>
              <a:r>
                <a:rPr lang="en-US" sz="1600"/>
                <a:t>10,</a:t>
              </a:r>
              <a:r>
                <a:rPr lang="en-US"/>
                <a:t>v </a:t>
              </a:r>
              <a:endParaRPr lang="en-US" sz="2000"/>
            </a:p>
          </p:txBody>
        </p:sp>
      </p:grpSp>
      <p:sp>
        <p:nvSpPr>
          <p:cNvPr id="717945" name="Oval 121"/>
          <p:cNvSpPr>
            <a:spLocks noChangeArrowheads="1"/>
          </p:cNvSpPr>
          <p:nvPr/>
        </p:nvSpPr>
        <p:spPr bwMode="auto">
          <a:xfrm>
            <a:off x="4011613" y="2570163"/>
            <a:ext cx="528637" cy="276225"/>
          </a:xfrm>
          <a:prstGeom prst="ellipse">
            <a:avLst/>
          </a:prstGeom>
          <a:noFill/>
          <a:ln w="19050">
            <a:solidFill>
              <a:srgbClr val="FF0000"/>
            </a:solidFill>
            <a:round/>
            <a:headEnd/>
            <a:tailEnd/>
          </a:ln>
          <a:effectLst/>
        </p:spPr>
        <p:txBody>
          <a:bodyPr wrap="none" anchor="ctr"/>
          <a:lstStyle/>
          <a:p>
            <a:pPr algn="ctr"/>
            <a:endParaRPr lang="en-US">
              <a:latin typeface="Comic Sans MS" pitchFamily="66" charset="0"/>
            </a:endParaRPr>
          </a:p>
        </p:txBody>
      </p:sp>
      <p:sp>
        <p:nvSpPr>
          <p:cNvPr id="717946" name="Text Box 122"/>
          <p:cNvSpPr txBox="1">
            <a:spLocks noChangeArrowheads="1"/>
          </p:cNvSpPr>
          <p:nvPr/>
        </p:nvSpPr>
        <p:spPr bwMode="auto">
          <a:xfrm>
            <a:off x="1060450" y="2819400"/>
            <a:ext cx="819150" cy="366713"/>
          </a:xfrm>
          <a:prstGeom prst="rect">
            <a:avLst/>
          </a:prstGeom>
          <a:noFill/>
          <a:ln w="9525">
            <a:noFill/>
            <a:miter lim="800000"/>
            <a:headEnd/>
            <a:tailEnd/>
          </a:ln>
          <a:effectLst/>
        </p:spPr>
        <p:txBody>
          <a:bodyPr wrap="none">
            <a:spAutoFit/>
          </a:bodyPr>
          <a:lstStyle/>
          <a:p>
            <a:pPr algn="r"/>
            <a:r>
              <a:rPr lang="en-US"/>
              <a:t>uwxvy</a:t>
            </a:r>
          </a:p>
        </p:txBody>
      </p:sp>
      <p:sp>
        <p:nvSpPr>
          <p:cNvPr id="717947" name="Text Box 123"/>
          <p:cNvSpPr txBox="1">
            <a:spLocks noChangeArrowheads="1"/>
          </p:cNvSpPr>
          <p:nvPr/>
        </p:nvSpPr>
        <p:spPr bwMode="auto">
          <a:xfrm>
            <a:off x="4638675" y="2830513"/>
            <a:ext cx="650875" cy="366712"/>
          </a:xfrm>
          <a:prstGeom prst="rect">
            <a:avLst/>
          </a:prstGeom>
          <a:noFill/>
          <a:ln w="9525">
            <a:noFill/>
            <a:miter lim="800000"/>
            <a:headEnd/>
            <a:tailEnd/>
          </a:ln>
          <a:effectLst/>
        </p:spPr>
        <p:txBody>
          <a:bodyPr wrap="none">
            <a:spAutoFit/>
          </a:bodyPr>
          <a:lstStyle/>
          <a:p>
            <a:pPr algn="r"/>
            <a:r>
              <a:rPr lang="en-US" sz="1600"/>
              <a:t>12</a:t>
            </a:r>
            <a:r>
              <a:rPr lang="en-US"/>
              <a:t>,y </a:t>
            </a:r>
          </a:p>
        </p:txBody>
      </p:sp>
      <p:sp>
        <p:nvSpPr>
          <p:cNvPr id="717948" name="Oval 124"/>
          <p:cNvSpPr>
            <a:spLocks noChangeArrowheads="1"/>
          </p:cNvSpPr>
          <p:nvPr/>
        </p:nvSpPr>
        <p:spPr bwMode="auto">
          <a:xfrm>
            <a:off x="4676775" y="2887663"/>
            <a:ext cx="528638" cy="276225"/>
          </a:xfrm>
          <a:prstGeom prst="ellipse">
            <a:avLst/>
          </a:prstGeom>
          <a:noFill/>
          <a:ln w="19050">
            <a:solidFill>
              <a:srgbClr val="FF0000"/>
            </a:solidFill>
            <a:round/>
            <a:headEnd/>
            <a:tailEnd/>
          </a:ln>
          <a:effectLst/>
        </p:spPr>
        <p:txBody>
          <a:bodyPr wrap="none" anchor="ctr"/>
          <a:lstStyle/>
          <a:p>
            <a:pPr algn="ctr"/>
            <a:endParaRPr lang="en-US">
              <a:latin typeface="Comic Sans MS" pitchFamily="66" charset="0"/>
            </a:endParaRPr>
          </a:p>
        </p:txBody>
      </p:sp>
      <p:sp>
        <p:nvSpPr>
          <p:cNvPr id="717949" name="Rectangle 125"/>
          <p:cNvSpPr>
            <a:spLocks noChangeArrowheads="1"/>
          </p:cNvSpPr>
          <p:nvPr/>
        </p:nvSpPr>
        <p:spPr bwMode="auto">
          <a:xfrm>
            <a:off x="538163" y="3775075"/>
            <a:ext cx="3810000" cy="2397125"/>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notes:</a:t>
            </a:r>
          </a:p>
          <a:p>
            <a:pPr marL="342900" indent="-342900">
              <a:lnSpc>
                <a:spcPct val="85000"/>
              </a:lnSpc>
              <a:spcBef>
                <a:spcPct val="20000"/>
              </a:spcBef>
              <a:buClr>
                <a:srgbClr val="000099"/>
              </a:buClr>
              <a:buSzPct val="65000"/>
              <a:buFont typeface="Wingdings" pitchFamily="2" charset="2"/>
              <a:buChar char="v"/>
            </a:pPr>
            <a:r>
              <a:rPr lang="en-US" sz="2000">
                <a:latin typeface="Gill Sans MT" pitchFamily="34" charset="0"/>
              </a:rPr>
              <a:t>construct shortest path tree by tracing predecessor nodes</a:t>
            </a:r>
          </a:p>
          <a:p>
            <a:pPr marL="342900" indent="-342900">
              <a:lnSpc>
                <a:spcPct val="85000"/>
              </a:lnSpc>
              <a:spcBef>
                <a:spcPct val="20000"/>
              </a:spcBef>
              <a:buClr>
                <a:srgbClr val="000099"/>
              </a:buClr>
              <a:buSzPct val="65000"/>
              <a:buFont typeface="Wingdings" pitchFamily="2" charset="2"/>
              <a:buChar char="v"/>
            </a:pPr>
            <a:r>
              <a:rPr lang="en-US" sz="2000">
                <a:latin typeface="Gill Sans MT" pitchFamily="34" charset="0"/>
              </a:rPr>
              <a:t>ties can exist (can be broken arbitrarily)</a:t>
            </a:r>
          </a:p>
        </p:txBody>
      </p:sp>
      <p:sp>
        <p:nvSpPr>
          <p:cNvPr id="717950" name="Line 126"/>
          <p:cNvSpPr>
            <a:spLocks noChangeShapeType="1"/>
          </p:cNvSpPr>
          <p:nvPr/>
        </p:nvSpPr>
        <p:spPr bwMode="auto">
          <a:xfrm>
            <a:off x="7874000" y="4995863"/>
            <a:ext cx="590550" cy="0"/>
          </a:xfrm>
          <a:prstGeom prst="line">
            <a:avLst/>
          </a:prstGeom>
          <a:noFill/>
          <a:ln w="38100">
            <a:solidFill>
              <a:srgbClr val="FF0000"/>
            </a:solidFill>
            <a:round/>
            <a:headEnd/>
            <a:tailEnd type="triangle" w="med" len="med"/>
          </a:ln>
          <a:effectLst/>
        </p:spPr>
        <p:txBody>
          <a:bodyPr wrap="none"/>
          <a:lstStyle/>
          <a:p>
            <a:endParaRPr lang="en-US"/>
          </a:p>
        </p:txBody>
      </p:sp>
      <p:sp>
        <p:nvSpPr>
          <p:cNvPr id="717951" name="Line 127"/>
          <p:cNvSpPr>
            <a:spLocks noChangeShapeType="1"/>
          </p:cNvSpPr>
          <p:nvPr/>
        </p:nvSpPr>
        <p:spPr bwMode="auto">
          <a:xfrm flipV="1">
            <a:off x="6124575" y="4995863"/>
            <a:ext cx="1463675" cy="1204912"/>
          </a:xfrm>
          <a:prstGeom prst="line">
            <a:avLst/>
          </a:prstGeom>
          <a:noFill/>
          <a:ln w="38100">
            <a:solidFill>
              <a:srgbClr val="FF0000"/>
            </a:solidFill>
            <a:round/>
            <a:headEnd/>
            <a:tailEnd type="triangle" w="med" len="med"/>
          </a:ln>
          <a:effectLst/>
        </p:spPr>
        <p:txBody>
          <a:bodyPr wrap="none"/>
          <a:lstStyle/>
          <a:p>
            <a:endParaRPr lang="en-US"/>
          </a:p>
        </p:txBody>
      </p:sp>
      <p:sp>
        <p:nvSpPr>
          <p:cNvPr id="717952" name="Line 128"/>
          <p:cNvSpPr>
            <a:spLocks noChangeShapeType="1"/>
          </p:cNvSpPr>
          <p:nvPr/>
        </p:nvSpPr>
        <p:spPr bwMode="auto">
          <a:xfrm>
            <a:off x="6115050" y="5110163"/>
            <a:ext cx="9525" cy="1047750"/>
          </a:xfrm>
          <a:prstGeom prst="line">
            <a:avLst/>
          </a:prstGeom>
          <a:noFill/>
          <a:ln w="38100">
            <a:solidFill>
              <a:srgbClr val="FF0000"/>
            </a:solidFill>
            <a:round/>
            <a:headEnd/>
            <a:tailEnd type="triangle" w="med" len="med"/>
          </a:ln>
          <a:effectLst/>
        </p:spPr>
        <p:txBody>
          <a:bodyPr wrap="none"/>
          <a:lstStyle/>
          <a:p>
            <a:endParaRPr lang="en-US"/>
          </a:p>
        </p:txBody>
      </p:sp>
      <p:sp>
        <p:nvSpPr>
          <p:cNvPr id="717953" name="Line 129"/>
          <p:cNvSpPr>
            <a:spLocks noChangeShapeType="1"/>
          </p:cNvSpPr>
          <p:nvPr/>
        </p:nvSpPr>
        <p:spPr bwMode="auto">
          <a:xfrm flipV="1">
            <a:off x="4906963" y="3252788"/>
            <a:ext cx="1012825" cy="1628775"/>
          </a:xfrm>
          <a:prstGeom prst="line">
            <a:avLst/>
          </a:prstGeom>
          <a:noFill/>
          <a:ln w="38100">
            <a:solidFill>
              <a:srgbClr val="FF0000"/>
            </a:solidFill>
            <a:round/>
            <a:headEnd/>
            <a:tailEnd type="triangle" w="med" len="med"/>
          </a:ln>
          <a:effectLst/>
        </p:spPr>
        <p:txBody>
          <a:bodyPr wrap="none"/>
          <a:lstStyle/>
          <a:p>
            <a:endParaRPr lang="en-US"/>
          </a:p>
        </p:txBody>
      </p:sp>
      <p:sp>
        <p:nvSpPr>
          <p:cNvPr id="717954" name="Line 130"/>
          <p:cNvSpPr>
            <a:spLocks noChangeShapeType="1"/>
          </p:cNvSpPr>
          <p:nvPr/>
        </p:nvSpPr>
        <p:spPr bwMode="auto">
          <a:xfrm flipV="1">
            <a:off x="5008563" y="4999038"/>
            <a:ext cx="944562" cy="0"/>
          </a:xfrm>
          <a:prstGeom prst="line">
            <a:avLst/>
          </a:prstGeom>
          <a:noFill/>
          <a:ln w="38100">
            <a:solidFill>
              <a:srgbClr val="FF0000"/>
            </a:solidFill>
            <a:round/>
            <a:headEnd/>
            <a:tailEnd type="triangle" w="med" len="med"/>
          </a:ln>
          <a:effectLst/>
        </p:spPr>
        <p:txBody>
          <a:bodyPr wrap="none"/>
          <a:lstStyle/>
          <a:p>
            <a:endParaRPr lang="en-US"/>
          </a:p>
        </p:txBody>
      </p:sp>
      <p:sp>
        <p:nvSpPr>
          <p:cNvPr id="717955" name="Text Box 131"/>
          <p:cNvSpPr txBox="1">
            <a:spLocks noChangeArrowheads="1"/>
          </p:cNvSpPr>
          <p:nvPr/>
        </p:nvSpPr>
        <p:spPr bwMode="auto">
          <a:xfrm>
            <a:off x="931863" y="3117850"/>
            <a:ext cx="933450" cy="366713"/>
          </a:xfrm>
          <a:prstGeom prst="rect">
            <a:avLst/>
          </a:prstGeom>
          <a:noFill/>
          <a:ln w="9525">
            <a:noFill/>
            <a:miter lim="800000"/>
            <a:headEnd/>
            <a:tailEnd/>
          </a:ln>
          <a:effectLst/>
        </p:spPr>
        <p:txBody>
          <a:bodyPr wrap="none">
            <a:spAutoFit/>
          </a:bodyPr>
          <a:lstStyle/>
          <a:p>
            <a:pPr algn="r"/>
            <a:r>
              <a:rPr lang="en-US"/>
              <a:t>uwxvyz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918"/>
                                        </p:tgtEl>
                                        <p:attrNameLst>
                                          <p:attrName>style.visibility</p:attrName>
                                        </p:attrNameLst>
                                      </p:cBhvr>
                                      <p:to>
                                        <p:strVal val="visible"/>
                                      </p:to>
                                    </p:set>
                                    <p:animEffect transition="in" filter="wipe(left)">
                                      <p:cBhvr>
                                        <p:cTn id="7" dur="1000"/>
                                        <p:tgtEl>
                                          <p:spTgt spid="717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937"/>
                                        </p:tgtEl>
                                        <p:attrNameLst>
                                          <p:attrName>style.visibility</p:attrName>
                                        </p:attrNameLst>
                                      </p:cBhvr>
                                      <p:to>
                                        <p:strVal val="visible"/>
                                      </p:to>
                                    </p:set>
                                    <p:animEffect transition="in" filter="dissolve">
                                      <p:cBhvr>
                                        <p:cTn id="12" dur="500"/>
                                        <p:tgtEl>
                                          <p:spTgt spid="71793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924"/>
                                        </p:tgtEl>
                                        <p:attrNameLst>
                                          <p:attrName>style.visibility</p:attrName>
                                        </p:attrNameLst>
                                      </p:cBhvr>
                                      <p:to>
                                        <p:strVal val="visible"/>
                                      </p:to>
                                    </p:set>
                                    <p:animEffect transition="in" filter="dissolve">
                                      <p:cBhvr>
                                        <p:cTn id="16" dur="500"/>
                                        <p:tgtEl>
                                          <p:spTgt spid="717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17925"/>
                                        </p:tgtEl>
                                        <p:attrNameLst>
                                          <p:attrName>style.visibility</p:attrName>
                                        </p:attrNameLst>
                                      </p:cBhvr>
                                      <p:to>
                                        <p:strVal val="visible"/>
                                      </p:to>
                                    </p:set>
                                    <p:animEffect transition="in" filter="wipe(left)">
                                      <p:cBhvr>
                                        <p:cTn id="21" dur="1000"/>
                                        <p:tgtEl>
                                          <p:spTgt spid="7179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938"/>
                                        </p:tgtEl>
                                        <p:attrNameLst>
                                          <p:attrName>style.visibility</p:attrName>
                                        </p:attrNameLst>
                                      </p:cBhvr>
                                      <p:to>
                                        <p:strVal val="visible"/>
                                      </p:to>
                                    </p:set>
                                    <p:animEffect transition="in" filter="dissolve">
                                      <p:cBhvr>
                                        <p:cTn id="26" dur="500"/>
                                        <p:tgtEl>
                                          <p:spTgt spid="717938"/>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17939"/>
                                        </p:tgtEl>
                                        <p:attrNameLst>
                                          <p:attrName>style.visibility</p:attrName>
                                        </p:attrNameLst>
                                      </p:cBhvr>
                                      <p:to>
                                        <p:strVal val="visible"/>
                                      </p:to>
                                    </p:set>
                                    <p:animEffect transition="in" filter="dissolve">
                                      <p:cBhvr>
                                        <p:cTn id="30" dur="500"/>
                                        <p:tgtEl>
                                          <p:spTgt spid="7179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17931"/>
                                        </p:tgtEl>
                                        <p:attrNameLst>
                                          <p:attrName>style.visibility</p:attrName>
                                        </p:attrNameLst>
                                      </p:cBhvr>
                                      <p:to>
                                        <p:strVal val="visible"/>
                                      </p:to>
                                    </p:set>
                                    <p:animEffect transition="in" filter="wipe(left)">
                                      <p:cBhvr>
                                        <p:cTn id="35" dur="1000"/>
                                        <p:tgtEl>
                                          <p:spTgt spid="7179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7940"/>
                                        </p:tgtEl>
                                        <p:attrNameLst>
                                          <p:attrName>style.visibility</p:attrName>
                                        </p:attrNameLst>
                                      </p:cBhvr>
                                      <p:to>
                                        <p:strVal val="visible"/>
                                      </p:to>
                                    </p:set>
                                    <p:animEffect transition="in" filter="dissolve">
                                      <p:cBhvr>
                                        <p:cTn id="40" dur="500"/>
                                        <p:tgtEl>
                                          <p:spTgt spid="71794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717941"/>
                                        </p:tgtEl>
                                        <p:attrNameLst>
                                          <p:attrName>style.visibility</p:attrName>
                                        </p:attrNameLst>
                                      </p:cBhvr>
                                      <p:to>
                                        <p:strVal val="visible"/>
                                      </p:to>
                                    </p:set>
                                    <p:animEffect transition="in" filter="dissolve">
                                      <p:cBhvr>
                                        <p:cTn id="44" dur="500"/>
                                        <p:tgtEl>
                                          <p:spTgt spid="7179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17942"/>
                                        </p:tgtEl>
                                        <p:attrNameLst>
                                          <p:attrName>style.visibility</p:attrName>
                                        </p:attrNameLst>
                                      </p:cBhvr>
                                      <p:to>
                                        <p:strVal val="visible"/>
                                      </p:to>
                                    </p:set>
                                    <p:animEffect transition="in" filter="wipe(left)">
                                      <p:cBhvr>
                                        <p:cTn id="49" dur="1000"/>
                                        <p:tgtEl>
                                          <p:spTgt spid="7179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17945"/>
                                        </p:tgtEl>
                                        <p:attrNameLst>
                                          <p:attrName>style.visibility</p:attrName>
                                        </p:attrNameLst>
                                      </p:cBhvr>
                                      <p:to>
                                        <p:strVal val="visible"/>
                                      </p:to>
                                    </p:set>
                                    <p:animEffect transition="in" filter="dissolve">
                                      <p:cBhvr>
                                        <p:cTn id="54" dur="500"/>
                                        <p:tgtEl>
                                          <p:spTgt spid="717945"/>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717946"/>
                                        </p:tgtEl>
                                        <p:attrNameLst>
                                          <p:attrName>style.visibility</p:attrName>
                                        </p:attrNameLst>
                                      </p:cBhvr>
                                      <p:to>
                                        <p:strVal val="visible"/>
                                      </p:to>
                                    </p:set>
                                    <p:animEffect transition="in" filter="dissolve">
                                      <p:cBhvr>
                                        <p:cTn id="58" dur="500"/>
                                        <p:tgtEl>
                                          <p:spTgt spid="717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7947"/>
                                        </p:tgtEl>
                                        <p:attrNameLst>
                                          <p:attrName>style.visibility</p:attrName>
                                        </p:attrNameLst>
                                      </p:cBhvr>
                                      <p:to>
                                        <p:strVal val="visible"/>
                                      </p:to>
                                    </p:set>
                                    <p:animEffect transition="in" filter="wipe(left)">
                                      <p:cBhvr>
                                        <p:cTn id="63" dur="1000"/>
                                        <p:tgtEl>
                                          <p:spTgt spid="7179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17948"/>
                                        </p:tgtEl>
                                        <p:attrNameLst>
                                          <p:attrName>style.visibility</p:attrName>
                                        </p:attrNameLst>
                                      </p:cBhvr>
                                      <p:to>
                                        <p:strVal val="visible"/>
                                      </p:to>
                                    </p:set>
                                    <p:animEffect transition="in" filter="dissolve">
                                      <p:cBhvr>
                                        <p:cTn id="68" dur="500"/>
                                        <p:tgtEl>
                                          <p:spTgt spid="717948"/>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717955"/>
                                        </p:tgtEl>
                                        <p:attrNameLst>
                                          <p:attrName>style.visibility</p:attrName>
                                        </p:attrNameLst>
                                      </p:cBhvr>
                                      <p:to>
                                        <p:strVal val="visible"/>
                                      </p:to>
                                    </p:set>
                                    <p:animEffect transition="in" filter="dissolve">
                                      <p:cBhvr>
                                        <p:cTn id="72" dur="500"/>
                                        <p:tgtEl>
                                          <p:spTgt spid="7179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17949"/>
                                        </p:tgtEl>
                                        <p:attrNameLst>
                                          <p:attrName>style.visibility</p:attrName>
                                        </p:attrNameLst>
                                      </p:cBhvr>
                                      <p:to>
                                        <p:strVal val="visible"/>
                                      </p:to>
                                    </p:set>
                                    <p:animEffect transition="in" filter="dissolve">
                                      <p:cBhvr>
                                        <p:cTn id="77" dur="500"/>
                                        <p:tgtEl>
                                          <p:spTgt spid="7179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17950"/>
                                        </p:tgtEl>
                                        <p:attrNameLst>
                                          <p:attrName>style.visibility</p:attrName>
                                        </p:attrNameLst>
                                      </p:cBhvr>
                                      <p:to>
                                        <p:strVal val="visible"/>
                                      </p:to>
                                    </p:set>
                                    <p:animEffect transition="in" filter="dissolve">
                                      <p:cBhvr>
                                        <p:cTn id="82" dur="1000"/>
                                        <p:tgtEl>
                                          <p:spTgt spid="717950"/>
                                        </p:tgtEl>
                                      </p:cBhvr>
                                    </p:animEffect>
                                  </p:childTnLst>
                                </p:cTn>
                              </p:par>
                            </p:childTnLst>
                          </p:cTn>
                        </p:par>
                        <p:par>
                          <p:cTn id="83" fill="hold" nodeType="afterGroup">
                            <p:stCondLst>
                              <p:cond delay="1000"/>
                            </p:stCondLst>
                            <p:childTnLst>
                              <p:par>
                                <p:cTn id="84" presetID="9" presetClass="entr" presetSubtype="0" fill="hold" grpId="0" nodeType="afterEffect">
                                  <p:stCondLst>
                                    <p:cond delay="0"/>
                                  </p:stCondLst>
                                  <p:childTnLst>
                                    <p:set>
                                      <p:cBhvr>
                                        <p:cTn id="85" dur="1" fill="hold">
                                          <p:stCondLst>
                                            <p:cond delay="0"/>
                                          </p:stCondLst>
                                        </p:cTn>
                                        <p:tgtEl>
                                          <p:spTgt spid="717951"/>
                                        </p:tgtEl>
                                        <p:attrNameLst>
                                          <p:attrName>style.visibility</p:attrName>
                                        </p:attrNameLst>
                                      </p:cBhvr>
                                      <p:to>
                                        <p:strVal val="visible"/>
                                      </p:to>
                                    </p:set>
                                    <p:animEffect transition="in" filter="dissolve">
                                      <p:cBhvr>
                                        <p:cTn id="86" dur="1000"/>
                                        <p:tgtEl>
                                          <p:spTgt spid="717951"/>
                                        </p:tgtEl>
                                      </p:cBhvr>
                                    </p:animEffect>
                                  </p:childTnLst>
                                </p:cTn>
                              </p:par>
                            </p:childTnLst>
                          </p:cTn>
                        </p:par>
                        <p:par>
                          <p:cTn id="87" fill="hold" nodeType="afterGroup">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717952"/>
                                        </p:tgtEl>
                                        <p:attrNameLst>
                                          <p:attrName>style.visibility</p:attrName>
                                        </p:attrNameLst>
                                      </p:cBhvr>
                                      <p:to>
                                        <p:strVal val="visible"/>
                                      </p:to>
                                    </p:set>
                                    <p:animEffect transition="in" filter="dissolve">
                                      <p:cBhvr>
                                        <p:cTn id="90" dur="1000"/>
                                        <p:tgtEl>
                                          <p:spTgt spid="717952"/>
                                        </p:tgtEl>
                                      </p:cBhvr>
                                    </p:animEffect>
                                  </p:childTnLst>
                                </p:cTn>
                              </p:par>
                            </p:childTnLst>
                          </p:cTn>
                        </p:par>
                        <p:par>
                          <p:cTn id="91" fill="hold" nodeType="afterGroup">
                            <p:stCondLst>
                              <p:cond delay="3000"/>
                            </p:stCondLst>
                            <p:childTnLst>
                              <p:par>
                                <p:cTn id="92" presetID="9" presetClass="entr" presetSubtype="0" fill="hold" grpId="0" nodeType="afterEffect">
                                  <p:stCondLst>
                                    <p:cond delay="0"/>
                                  </p:stCondLst>
                                  <p:childTnLst>
                                    <p:set>
                                      <p:cBhvr>
                                        <p:cTn id="93" dur="1" fill="hold">
                                          <p:stCondLst>
                                            <p:cond delay="0"/>
                                          </p:stCondLst>
                                        </p:cTn>
                                        <p:tgtEl>
                                          <p:spTgt spid="717953"/>
                                        </p:tgtEl>
                                        <p:attrNameLst>
                                          <p:attrName>style.visibility</p:attrName>
                                        </p:attrNameLst>
                                      </p:cBhvr>
                                      <p:to>
                                        <p:strVal val="visible"/>
                                      </p:to>
                                    </p:set>
                                    <p:animEffect transition="in" filter="dissolve">
                                      <p:cBhvr>
                                        <p:cTn id="94" dur="1000"/>
                                        <p:tgtEl>
                                          <p:spTgt spid="717953"/>
                                        </p:tgtEl>
                                      </p:cBhvr>
                                    </p:animEffect>
                                  </p:childTnLst>
                                </p:cTn>
                              </p:par>
                            </p:childTnLst>
                          </p:cTn>
                        </p:par>
                        <p:par>
                          <p:cTn id="95" fill="hold" nodeType="afterGroup">
                            <p:stCondLst>
                              <p:cond delay="4000"/>
                            </p:stCondLst>
                            <p:childTnLst>
                              <p:par>
                                <p:cTn id="96" presetID="9" presetClass="entr" presetSubtype="0" fill="hold" grpId="0" nodeType="afterEffect">
                                  <p:stCondLst>
                                    <p:cond delay="0"/>
                                  </p:stCondLst>
                                  <p:childTnLst>
                                    <p:set>
                                      <p:cBhvr>
                                        <p:cTn id="97" dur="1" fill="hold">
                                          <p:stCondLst>
                                            <p:cond delay="0"/>
                                          </p:stCondLst>
                                        </p:cTn>
                                        <p:tgtEl>
                                          <p:spTgt spid="717954"/>
                                        </p:tgtEl>
                                        <p:attrNameLst>
                                          <p:attrName>style.visibility</p:attrName>
                                        </p:attrNameLst>
                                      </p:cBhvr>
                                      <p:to>
                                        <p:strVal val="visible"/>
                                      </p:to>
                                    </p:set>
                                    <p:animEffect transition="in" filter="dissolve">
                                      <p:cBhvr>
                                        <p:cTn id="98" dur="1000"/>
                                        <p:tgtEl>
                                          <p:spTgt spid="71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24" grpId="0"/>
      <p:bldP spid="717937" grpId="0" animBg="1"/>
      <p:bldP spid="717938" grpId="0" animBg="1"/>
      <p:bldP spid="717939" grpId="0"/>
      <p:bldP spid="717940" grpId="0" animBg="1"/>
      <p:bldP spid="717941" grpId="0"/>
      <p:bldP spid="717945" grpId="0" animBg="1"/>
      <p:bldP spid="717946" grpId="0"/>
      <p:bldP spid="717947" grpId="0"/>
      <p:bldP spid="717948" grpId="0" animBg="1"/>
      <p:bldP spid="717949" grpId="0"/>
      <p:bldP spid="717950" grpId="0" animBg="1"/>
      <p:bldP spid="717951" grpId="0" animBg="1"/>
      <p:bldP spid="717952" grpId="0" animBg="1"/>
      <p:bldP spid="717953" grpId="0" animBg="1"/>
      <p:bldP spid="717954" grpId="0" animBg="1"/>
      <p:bldP spid="7179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5"/>
          <p:cNvSpPr>
            <a:spLocks noGrp="1"/>
          </p:cNvSpPr>
          <p:nvPr>
            <p:ph type="ftr" sz="quarter" idx="11"/>
          </p:nvPr>
        </p:nvSpPr>
        <p:spPr>
          <a:noFill/>
          <a:ln>
            <a:miter lim="800000"/>
            <a:headEnd/>
            <a:tailEnd/>
          </a:ln>
        </p:spPr>
        <p:txBody>
          <a:bodyPr/>
          <a:lstStyle/>
          <a:p>
            <a:r>
              <a:rPr lang="en-US"/>
              <a:t>Network Layer</a:t>
            </a:r>
          </a:p>
        </p:txBody>
      </p:sp>
      <p:sp>
        <p:nvSpPr>
          <p:cNvPr id="4099" name="Slide Number Placeholder 6"/>
          <p:cNvSpPr>
            <a:spLocks noGrp="1"/>
          </p:cNvSpPr>
          <p:nvPr>
            <p:ph type="sldNum" sz="quarter" idx="12"/>
          </p:nvPr>
        </p:nvSpPr>
        <p:spPr>
          <a:noFill/>
          <a:ln>
            <a:miter lim="800000"/>
            <a:headEnd/>
            <a:tailEnd/>
          </a:ln>
        </p:spPr>
        <p:txBody>
          <a:bodyPr/>
          <a:lstStyle/>
          <a:p>
            <a:r>
              <a:rPr lang="en-US"/>
              <a:t>4-</a:t>
            </a:r>
            <a:fld id="{D2B63019-65ED-477A-847F-69C5D2F0143C}" type="slidenum">
              <a:rPr lang="en-US" smtClean="0"/>
              <a:pPr/>
              <a:t>3</a:t>
            </a:fld>
            <a:endParaRPr lang="en-US"/>
          </a:p>
        </p:txBody>
      </p:sp>
      <p:pic>
        <p:nvPicPr>
          <p:cNvPr id="4100"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4101" name="Rectangle 3"/>
          <p:cNvSpPr>
            <a:spLocks noGrp="1" noChangeArrowheads="1"/>
          </p:cNvSpPr>
          <p:nvPr>
            <p:ph type="body" sz="half" idx="1"/>
          </p:nvPr>
        </p:nvSpPr>
        <p:spPr/>
        <p:txBody>
          <a:bodyPr/>
          <a:lstStyle/>
          <a:p>
            <a:pPr>
              <a:buFont typeface="Wingdings" pitchFamily="2" charset="2"/>
              <a:buNone/>
            </a:pPr>
            <a:r>
              <a:rPr lang="en-US" sz="2400">
                <a:solidFill>
                  <a:srgbClr val="CC0000"/>
                </a:solidFill>
              </a:rPr>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4102" name="Rectangle 4"/>
          <p:cNvSpPr>
            <a:spLocks noGrp="1" noChangeArrowheads="1"/>
          </p:cNvSpPr>
          <p:nvPr>
            <p:ph type="body" sz="half" idx="2"/>
          </p:nvPr>
        </p:nvSpPr>
        <p:spPr/>
        <p:txBody>
          <a:bodyPr/>
          <a:lstStyle/>
          <a:p>
            <a:pPr>
              <a:buFont typeface="Wingdings" pitchFamily="2" charset="2"/>
              <a:buNone/>
            </a:pPr>
            <a:r>
              <a:rPr lang="en-US" sz="2400"/>
              <a:t>4.5 routing algorithms</a:t>
            </a:r>
          </a:p>
          <a:p>
            <a:pPr lvl="1"/>
            <a:r>
              <a:rPr lang="en-US" sz="2000"/>
              <a:t>link state</a:t>
            </a:r>
          </a:p>
          <a:p>
            <a:pPr lvl="1"/>
            <a:r>
              <a:rPr lang="en-US" sz="2000"/>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4103"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1"/>
          </p:nvPr>
        </p:nvSpPr>
        <p:spPr>
          <a:noFill/>
          <a:ln>
            <a:miter lim="800000"/>
            <a:headEnd/>
            <a:tailEnd/>
          </a:ln>
        </p:spPr>
        <p:txBody>
          <a:bodyPr/>
          <a:lstStyle/>
          <a:p>
            <a:r>
              <a:rPr lang="en-US"/>
              <a:t>Network Layer</a:t>
            </a:r>
          </a:p>
        </p:txBody>
      </p:sp>
      <p:sp>
        <p:nvSpPr>
          <p:cNvPr id="83971" name="Slide Number Placeholder 4"/>
          <p:cNvSpPr>
            <a:spLocks noGrp="1"/>
          </p:cNvSpPr>
          <p:nvPr>
            <p:ph type="sldNum" sz="quarter" idx="12"/>
          </p:nvPr>
        </p:nvSpPr>
        <p:spPr>
          <a:noFill/>
          <a:ln>
            <a:miter lim="800000"/>
            <a:headEnd/>
            <a:tailEnd/>
          </a:ln>
        </p:spPr>
        <p:txBody>
          <a:bodyPr/>
          <a:lstStyle/>
          <a:p>
            <a:r>
              <a:rPr lang="en-US"/>
              <a:t>4-</a:t>
            </a:r>
            <a:fld id="{B2B68B71-8B14-44C2-94D1-B4A39B2934EA}" type="slidenum">
              <a:rPr lang="en-US" smtClean="0"/>
              <a:pPr/>
              <a:t>30</a:t>
            </a:fld>
            <a:endParaRPr lang="en-US"/>
          </a:p>
        </p:txBody>
      </p:sp>
      <p:pic>
        <p:nvPicPr>
          <p:cNvPr id="83972" name="Picture 91" descr="underline_base"/>
          <p:cNvPicPr>
            <a:picLocks noChangeArrowheads="1"/>
          </p:cNvPicPr>
          <p:nvPr/>
        </p:nvPicPr>
        <p:blipFill>
          <a:blip r:embed="rId2"/>
          <a:srcRect/>
          <a:stretch>
            <a:fillRect/>
          </a:stretch>
        </p:blipFill>
        <p:spPr bwMode="auto">
          <a:xfrm>
            <a:off x="465138" y="833438"/>
            <a:ext cx="7769225" cy="173037"/>
          </a:xfrm>
          <a:prstGeom prst="rect">
            <a:avLst/>
          </a:prstGeom>
          <a:noFill/>
          <a:ln w="9525">
            <a:noFill/>
            <a:miter lim="800000"/>
            <a:headEnd/>
            <a:tailEnd/>
          </a:ln>
        </p:spPr>
      </p:pic>
      <p:sp>
        <p:nvSpPr>
          <p:cNvPr id="83973" name="Rectangle 2"/>
          <p:cNvSpPr>
            <a:spLocks noGrp="1" noChangeArrowheads="1"/>
          </p:cNvSpPr>
          <p:nvPr>
            <p:ph type="title"/>
          </p:nvPr>
        </p:nvSpPr>
        <p:spPr>
          <a:xfrm>
            <a:off x="411163" y="130175"/>
            <a:ext cx="8364537" cy="963613"/>
          </a:xfrm>
        </p:spPr>
        <p:txBody>
          <a:bodyPr/>
          <a:lstStyle/>
          <a:p>
            <a:r>
              <a:rPr lang="en-US" sz="4000"/>
              <a:t>Dijkstra’s algorithm: another example</a:t>
            </a:r>
            <a:endParaRPr lang="en-US"/>
          </a:p>
        </p:txBody>
      </p:sp>
      <p:sp>
        <p:nvSpPr>
          <p:cNvPr id="83974" name="Text Box 3"/>
          <p:cNvSpPr txBox="1">
            <a:spLocks noChangeArrowheads="1"/>
          </p:cNvSpPr>
          <p:nvPr/>
        </p:nvSpPr>
        <p:spPr bwMode="auto">
          <a:xfrm>
            <a:off x="239713" y="1506538"/>
            <a:ext cx="706437" cy="2225675"/>
          </a:xfrm>
          <a:prstGeom prst="rect">
            <a:avLst/>
          </a:prstGeom>
          <a:noFill/>
          <a:ln w="9525">
            <a:noFill/>
            <a:miter lim="800000"/>
            <a:headEnd/>
            <a:tailEnd/>
          </a:ln>
          <a:effectLst/>
        </p:spPr>
        <p:txBody>
          <a:bodyPr wrap="none">
            <a:spAutoFit/>
          </a:bodyPr>
          <a:lstStyle/>
          <a:p>
            <a:pPr algn="r"/>
            <a:r>
              <a:rPr lang="en-US" sz="2000"/>
              <a:t>Step</a:t>
            </a:r>
          </a:p>
          <a:p>
            <a:pPr algn="r"/>
            <a:r>
              <a:rPr lang="en-US" sz="2000"/>
              <a:t>0</a:t>
            </a:r>
          </a:p>
          <a:p>
            <a:pPr algn="r"/>
            <a:r>
              <a:rPr lang="en-US" sz="2000"/>
              <a:t>1</a:t>
            </a:r>
          </a:p>
          <a:p>
            <a:pPr algn="r"/>
            <a:r>
              <a:rPr lang="en-US" sz="2000"/>
              <a:t>2</a:t>
            </a:r>
          </a:p>
          <a:p>
            <a:pPr algn="r"/>
            <a:r>
              <a:rPr lang="en-US" sz="2000"/>
              <a:t>3</a:t>
            </a:r>
          </a:p>
          <a:p>
            <a:pPr algn="r"/>
            <a:r>
              <a:rPr lang="en-US" sz="2000"/>
              <a:t>4</a:t>
            </a:r>
          </a:p>
          <a:p>
            <a:pPr algn="r"/>
            <a:r>
              <a:rPr lang="en-US" sz="2000"/>
              <a:t>5</a:t>
            </a:r>
          </a:p>
        </p:txBody>
      </p:sp>
      <p:sp>
        <p:nvSpPr>
          <p:cNvPr id="83975" name="Text Box 4"/>
          <p:cNvSpPr txBox="1">
            <a:spLocks noChangeArrowheads="1"/>
          </p:cNvSpPr>
          <p:nvPr/>
        </p:nvSpPr>
        <p:spPr bwMode="auto">
          <a:xfrm>
            <a:off x="1252538" y="1516063"/>
            <a:ext cx="1017587" cy="2225675"/>
          </a:xfrm>
          <a:prstGeom prst="rect">
            <a:avLst/>
          </a:prstGeom>
          <a:noFill/>
          <a:ln w="9525">
            <a:noFill/>
            <a:miter lim="800000"/>
            <a:headEnd/>
            <a:tailEnd/>
          </a:ln>
          <a:effectLst/>
        </p:spPr>
        <p:txBody>
          <a:bodyPr wrap="none">
            <a:spAutoFit/>
          </a:bodyPr>
          <a:lstStyle/>
          <a:p>
            <a:pPr algn="r"/>
            <a:r>
              <a:rPr lang="en-US" sz="2000"/>
              <a:t>N</a:t>
            </a:r>
            <a:r>
              <a:rPr lang="en-US" sz="2000">
                <a:cs typeface="Arial" charset="0"/>
              </a:rPr>
              <a:t>'</a:t>
            </a:r>
          </a:p>
          <a:p>
            <a:pPr algn="r"/>
            <a:r>
              <a:rPr lang="en-US" sz="2000"/>
              <a:t>u</a:t>
            </a:r>
          </a:p>
          <a:p>
            <a:pPr algn="r"/>
            <a:r>
              <a:rPr lang="en-US" sz="2000"/>
              <a:t>ux</a:t>
            </a:r>
          </a:p>
          <a:p>
            <a:pPr algn="r"/>
            <a:r>
              <a:rPr lang="en-US" sz="2000"/>
              <a:t>uxy</a:t>
            </a:r>
          </a:p>
          <a:p>
            <a:pPr algn="r"/>
            <a:r>
              <a:rPr lang="en-US" sz="2000"/>
              <a:t>uxyv</a:t>
            </a:r>
          </a:p>
          <a:p>
            <a:pPr algn="r"/>
            <a:r>
              <a:rPr lang="en-US" sz="2000"/>
              <a:t>uxyvw</a:t>
            </a:r>
          </a:p>
          <a:p>
            <a:pPr algn="r"/>
            <a:r>
              <a:rPr lang="en-US" sz="2000"/>
              <a:t>uxyvwz</a:t>
            </a:r>
          </a:p>
        </p:txBody>
      </p:sp>
      <p:sp>
        <p:nvSpPr>
          <p:cNvPr id="83976" name="Text Box 5"/>
          <p:cNvSpPr txBox="1">
            <a:spLocks noChangeArrowheads="1"/>
          </p:cNvSpPr>
          <p:nvPr/>
        </p:nvSpPr>
        <p:spPr bwMode="auto">
          <a:xfrm>
            <a:off x="2500313" y="1497013"/>
            <a:ext cx="1169987" cy="1311275"/>
          </a:xfrm>
          <a:prstGeom prst="rect">
            <a:avLst/>
          </a:prstGeom>
          <a:noFill/>
          <a:ln w="9525">
            <a:noFill/>
            <a:miter lim="800000"/>
            <a:headEnd/>
            <a:tailEnd/>
          </a:ln>
          <a:effectLst/>
        </p:spPr>
        <p:txBody>
          <a:bodyPr wrap="none">
            <a:spAutoFit/>
          </a:bodyPr>
          <a:lstStyle/>
          <a:p>
            <a:pPr algn="r"/>
            <a:r>
              <a:rPr lang="en-US" sz="2000"/>
              <a:t>D(v),p(v)</a:t>
            </a:r>
          </a:p>
          <a:p>
            <a:pPr algn="r"/>
            <a:r>
              <a:rPr lang="en-US" sz="2000"/>
              <a:t>2,u</a:t>
            </a:r>
          </a:p>
          <a:p>
            <a:pPr algn="r"/>
            <a:r>
              <a:rPr lang="en-US" sz="2000"/>
              <a:t>2,u</a:t>
            </a:r>
          </a:p>
          <a:p>
            <a:pPr algn="r"/>
            <a:r>
              <a:rPr lang="en-US" sz="2000"/>
              <a:t>2,u</a:t>
            </a:r>
          </a:p>
        </p:txBody>
      </p:sp>
      <p:sp>
        <p:nvSpPr>
          <p:cNvPr id="83977" name="Text Box 6"/>
          <p:cNvSpPr txBox="1">
            <a:spLocks noChangeArrowheads="1"/>
          </p:cNvSpPr>
          <p:nvPr/>
        </p:nvSpPr>
        <p:spPr bwMode="auto">
          <a:xfrm>
            <a:off x="3667125" y="1501775"/>
            <a:ext cx="1284288" cy="1616075"/>
          </a:xfrm>
          <a:prstGeom prst="rect">
            <a:avLst/>
          </a:prstGeom>
          <a:noFill/>
          <a:ln w="9525">
            <a:noFill/>
            <a:miter lim="800000"/>
            <a:headEnd/>
            <a:tailEnd/>
          </a:ln>
          <a:effectLst/>
        </p:spPr>
        <p:txBody>
          <a:bodyPr wrap="none">
            <a:spAutoFit/>
          </a:bodyPr>
          <a:lstStyle/>
          <a:p>
            <a:pPr algn="r"/>
            <a:r>
              <a:rPr lang="en-US" sz="2000"/>
              <a:t>D(w),p(w)</a:t>
            </a:r>
          </a:p>
          <a:p>
            <a:pPr algn="r"/>
            <a:r>
              <a:rPr lang="en-US" sz="2000"/>
              <a:t>5,u</a:t>
            </a:r>
          </a:p>
          <a:p>
            <a:pPr algn="r"/>
            <a:r>
              <a:rPr lang="en-US" sz="2000"/>
              <a:t>4,x</a:t>
            </a:r>
          </a:p>
          <a:p>
            <a:pPr algn="r"/>
            <a:r>
              <a:rPr lang="en-US" sz="2000"/>
              <a:t>3,y</a:t>
            </a:r>
          </a:p>
          <a:p>
            <a:pPr algn="r"/>
            <a:r>
              <a:rPr lang="en-US" sz="2000"/>
              <a:t>3,y</a:t>
            </a:r>
          </a:p>
        </p:txBody>
      </p:sp>
      <p:sp>
        <p:nvSpPr>
          <p:cNvPr id="83978" name="Text Box 7"/>
          <p:cNvSpPr txBox="1">
            <a:spLocks noChangeArrowheads="1"/>
          </p:cNvSpPr>
          <p:nvPr/>
        </p:nvSpPr>
        <p:spPr bwMode="auto">
          <a:xfrm>
            <a:off x="5057775" y="1497013"/>
            <a:ext cx="1169988" cy="701675"/>
          </a:xfrm>
          <a:prstGeom prst="rect">
            <a:avLst/>
          </a:prstGeom>
          <a:noFill/>
          <a:ln w="9525">
            <a:noFill/>
            <a:miter lim="800000"/>
            <a:headEnd/>
            <a:tailEnd/>
          </a:ln>
          <a:effectLst/>
        </p:spPr>
        <p:txBody>
          <a:bodyPr wrap="none">
            <a:spAutoFit/>
          </a:bodyPr>
          <a:lstStyle/>
          <a:p>
            <a:pPr algn="r"/>
            <a:r>
              <a:rPr lang="en-US" sz="2000"/>
              <a:t>D(x),p(x)</a:t>
            </a:r>
          </a:p>
          <a:p>
            <a:pPr algn="r"/>
            <a:r>
              <a:rPr lang="en-US" sz="2000"/>
              <a:t>1,u</a:t>
            </a:r>
          </a:p>
        </p:txBody>
      </p:sp>
      <p:sp>
        <p:nvSpPr>
          <p:cNvPr id="83979" name="Text Box 8"/>
          <p:cNvSpPr txBox="1">
            <a:spLocks noChangeArrowheads="1"/>
          </p:cNvSpPr>
          <p:nvPr/>
        </p:nvSpPr>
        <p:spPr bwMode="auto">
          <a:xfrm>
            <a:off x="6353175" y="1501775"/>
            <a:ext cx="1169988" cy="1006475"/>
          </a:xfrm>
          <a:prstGeom prst="rect">
            <a:avLst/>
          </a:prstGeom>
          <a:noFill/>
          <a:ln w="9525">
            <a:noFill/>
            <a:miter lim="800000"/>
            <a:headEnd/>
            <a:tailEnd/>
          </a:ln>
          <a:effectLst/>
        </p:spPr>
        <p:txBody>
          <a:bodyPr wrap="none">
            <a:spAutoFit/>
          </a:bodyPr>
          <a:lstStyle/>
          <a:p>
            <a:pPr algn="r"/>
            <a:r>
              <a:rPr lang="en-US" sz="2000"/>
              <a:t>D(y),p(y)</a:t>
            </a:r>
          </a:p>
          <a:p>
            <a:pPr algn="r"/>
            <a:r>
              <a:rPr lang="en-US" sz="2000">
                <a:latin typeface="Comic Sans MS" pitchFamily="66" charset="0"/>
                <a:cs typeface="Arial" charset="0"/>
              </a:rPr>
              <a:t>∞</a:t>
            </a:r>
          </a:p>
          <a:p>
            <a:pPr algn="r"/>
            <a:r>
              <a:rPr lang="en-US" sz="2000"/>
              <a:t>2,x</a:t>
            </a:r>
          </a:p>
        </p:txBody>
      </p:sp>
      <p:sp>
        <p:nvSpPr>
          <p:cNvPr id="83980" name="Text Box 9"/>
          <p:cNvSpPr txBox="1">
            <a:spLocks noChangeArrowheads="1"/>
          </p:cNvSpPr>
          <p:nvPr/>
        </p:nvSpPr>
        <p:spPr bwMode="auto">
          <a:xfrm>
            <a:off x="7605713" y="1516063"/>
            <a:ext cx="1169987" cy="1860550"/>
          </a:xfrm>
          <a:prstGeom prst="rect">
            <a:avLst/>
          </a:prstGeom>
          <a:noFill/>
          <a:ln w="9525">
            <a:noFill/>
            <a:miter lim="800000"/>
            <a:headEnd/>
            <a:tailEnd/>
          </a:ln>
          <a:effectLst/>
        </p:spPr>
        <p:txBody>
          <a:bodyPr wrap="none">
            <a:spAutoFit/>
          </a:bodyPr>
          <a:lstStyle/>
          <a:p>
            <a:pPr algn="r"/>
            <a:r>
              <a:rPr lang="en-US" sz="2000"/>
              <a:t>D(z),p(z)</a:t>
            </a:r>
          </a:p>
          <a:p>
            <a:pPr algn="r"/>
            <a:r>
              <a:rPr lang="en-US">
                <a:latin typeface="Comic Sans MS" pitchFamily="66" charset="0"/>
              </a:rPr>
              <a:t>∞ </a:t>
            </a:r>
            <a:endParaRPr lang="en-US" sz="2000"/>
          </a:p>
          <a:p>
            <a:pPr algn="r"/>
            <a:r>
              <a:rPr lang="en-US">
                <a:latin typeface="Comic Sans MS" pitchFamily="66" charset="0"/>
              </a:rPr>
              <a:t>∞ </a:t>
            </a:r>
            <a:endParaRPr lang="en-US" sz="2000"/>
          </a:p>
          <a:p>
            <a:pPr algn="r"/>
            <a:r>
              <a:rPr lang="en-US" sz="2000"/>
              <a:t>4,y</a:t>
            </a:r>
          </a:p>
          <a:p>
            <a:pPr algn="r"/>
            <a:r>
              <a:rPr lang="en-US" sz="2000"/>
              <a:t>4,y</a:t>
            </a:r>
          </a:p>
          <a:p>
            <a:pPr algn="r"/>
            <a:r>
              <a:rPr lang="en-US" sz="2000"/>
              <a:t>4,y</a:t>
            </a:r>
          </a:p>
        </p:txBody>
      </p:sp>
      <p:sp>
        <p:nvSpPr>
          <p:cNvPr id="83981" name="Line 10"/>
          <p:cNvSpPr>
            <a:spLocks noChangeShapeType="1"/>
          </p:cNvSpPr>
          <p:nvPr/>
        </p:nvSpPr>
        <p:spPr bwMode="auto">
          <a:xfrm>
            <a:off x="361950" y="1857375"/>
            <a:ext cx="8505825" cy="9525"/>
          </a:xfrm>
          <a:prstGeom prst="line">
            <a:avLst/>
          </a:prstGeom>
          <a:noFill/>
          <a:ln w="28575">
            <a:solidFill>
              <a:schemeClr val="accent2"/>
            </a:solidFill>
            <a:round/>
            <a:headEnd/>
            <a:tailEnd/>
          </a:ln>
          <a:effectLst/>
        </p:spPr>
        <p:txBody>
          <a:bodyPr wrap="none" anchor="ctr"/>
          <a:lstStyle/>
          <a:p>
            <a:endParaRPr lang="en-US"/>
          </a:p>
        </p:txBody>
      </p:sp>
      <p:sp>
        <p:nvSpPr>
          <p:cNvPr id="83982" name="Line 11"/>
          <p:cNvSpPr>
            <a:spLocks noChangeShapeType="1"/>
          </p:cNvSpPr>
          <p:nvPr/>
        </p:nvSpPr>
        <p:spPr bwMode="auto">
          <a:xfrm>
            <a:off x="519113" y="2162175"/>
            <a:ext cx="8296275" cy="0"/>
          </a:xfrm>
          <a:prstGeom prst="line">
            <a:avLst/>
          </a:prstGeom>
          <a:noFill/>
          <a:ln w="19050">
            <a:solidFill>
              <a:schemeClr val="accent2"/>
            </a:solidFill>
            <a:round/>
            <a:headEnd/>
            <a:tailEnd/>
          </a:ln>
          <a:effectLst/>
        </p:spPr>
        <p:txBody>
          <a:bodyPr wrap="none" anchor="ctr"/>
          <a:lstStyle/>
          <a:p>
            <a:endParaRPr lang="en-US"/>
          </a:p>
        </p:txBody>
      </p:sp>
      <p:sp>
        <p:nvSpPr>
          <p:cNvPr id="83983" name="Line 12"/>
          <p:cNvSpPr>
            <a:spLocks noChangeShapeType="1"/>
          </p:cNvSpPr>
          <p:nvPr/>
        </p:nvSpPr>
        <p:spPr bwMode="auto">
          <a:xfrm>
            <a:off x="538163" y="2457450"/>
            <a:ext cx="8267700" cy="4763"/>
          </a:xfrm>
          <a:prstGeom prst="line">
            <a:avLst/>
          </a:prstGeom>
          <a:noFill/>
          <a:ln w="19050">
            <a:solidFill>
              <a:schemeClr val="accent2"/>
            </a:solidFill>
            <a:round/>
            <a:headEnd/>
            <a:tailEnd/>
          </a:ln>
          <a:effectLst/>
        </p:spPr>
        <p:txBody>
          <a:bodyPr wrap="none" anchor="ctr"/>
          <a:lstStyle/>
          <a:p>
            <a:endParaRPr lang="en-US"/>
          </a:p>
        </p:txBody>
      </p:sp>
      <p:sp>
        <p:nvSpPr>
          <p:cNvPr id="83984" name="Line 13"/>
          <p:cNvSpPr>
            <a:spLocks noChangeShapeType="1"/>
          </p:cNvSpPr>
          <p:nvPr/>
        </p:nvSpPr>
        <p:spPr bwMode="auto">
          <a:xfrm>
            <a:off x="547688" y="2767013"/>
            <a:ext cx="8253412" cy="9525"/>
          </a:xfrm>
          <a:prstGeom prst="line">
            <a:avLst/>
          </a:prstGeom>
          <a:noFill/>
          <a:ln w="19050">
            <a:solidFill>
              <a:schemeClr val="accent2"/>
            </a:solidFill>
            <a:round/>
            <a:headEnd/>
            <a:tailEnd/>
          </a:ln>
          <a:effectLst/>
        </p:spPr>
        <p:txBody>
          <a:bodyPr wrap="none" anchor="ctr"/>
          <a:lstStyle/>
          <a:p>
            <a:endParaRPr lang="en-US"/>
          </a:p>
        </p:txBody>
      </p:sp>
      <p:sp>
        <p:nvSpPr>
          <p:cNvPr id="83985" name="Line 14"/>
          <p:cNvSpPr>
            <a:spLocks noChangeShapeType="1"/>
          </p:cNvSpPr>
          <p:nvPr/>
        </p:nvSpPr>
        <p:spPr bwMode="auto">
          <a:xfrm>
            <a:off x="557213" y="3071813"/>
            <a:ext cx="8267700" cy="9525"/>
          </a:xfrm>
          <a:prstGeom prst="line">
            <a:avLst/>
          </a:prstGeom>
          <a:noFill/>
          <a:ln w="19050">
            <a:solidFill>
              <a:schemeClr val="accent2"/>
            </a:solidFill>
            <a:round/>
            <a:headEnd/>
            <a:tailEnd/>
          </a:ln>
          <a:effectLst/>
        </p:spPr>
        <p:txBody>
          <a:bodyPr wrap="none" anchor="ctr"/>
          <a:lstStyle/>
          <a:p>
            <a:endParaRPr lang="en-US"/>
          </a:p>
        </p:txBody>
      </p:sp>
      <p:sp>
        <p:nvSpPr>
          <p:cNvPr id="83986" name="Line 15"/>
          <p:cNvSpPr>
            <a:spLocks noChangeShapeType="1"/>
          </p:cNvSpPr>
          <p:nvPr/>
        </p:nvSpPr>
        <p:spPr bwMode="auto">
          <a:xfrm>
            <a:off x="571500" y="3386138"/>
            <a:ext cx="8262938" cy="4762"/>
          </a:xfrm>
          <a:prstGeom prst="line">
            <a:avLst/>
          </a:prstGeom>
          <a:noFill/>
          <a:ln w="19050">
            <a:solidFill>
              <a:schemeClr val="accent2"/>
            </a:solidFill>
            <a:round/>
            <a:headEnd/>
            <a:tailEnd/>
          </a:ln>
          <a:effectLst/>
        </p:spPr>
        <p:txBody>
          <a:bodyPr wrap="none" anchor="ctr"/>
          <a:lstStyle/>
          <a:p>
            <a:endParaRPr lang="en-US"/>
          </a:p>
        </p:txBody>
      </p:sp>
      <p:grpSp>
        <p:nvGrpSpPr>
          <p:cNvPr id="83987" name="Group 16"/>
          <p:cNvGrpSpPr>
            <a:grpSpLocks/>
          </p:cNvGrpSpPr>
          <p:nvPr/>
        </p:nvGrpSpPr>
        <p:grpSpPr bwMode="auto">
          <a:xfrm>
            <a:off x="2224088" y="4043363"/>
            <a:ext cx="3571875" cy="2236787"/>
            <a:chOff x="3162" y="1071"/>
            <a:chExt cx="2250" cy="1409"/>
          </a:xfrm>
        </p:grpSpPr>
        <p:sp>
          <p:nvSpPr>
            <p:cNvPr id="83993" name="Freeform 17"/>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a:effectLst/>
          </p:spPr>
          <p:txBody>
            <a:bodyPr wrap="none" anchor="ctr"/>
            <a:lstStyle/>
            <a:p>
              <a:endParaRPr lang="en-US"/>
            </a:p>
          </p:txBody>
        </p:sp>
        <p:sp>
          <p:nvSpPr>
            <p:cNvPr id="83994" name="Freeform 18"/>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sp>
          <p:nvSpPr>
            <p:cNvPr id="83995" name="Oval 19"/>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3996" name="Line 20"/>
            <p:cNvSpPr>
              <a:spLocks noChangeShapeType="1"/>
            </p:cNvSpPr>
            <p:nvPr/>
          </p:nvSpPr>
          <p:spPr bwMode="auto">
            <a:xfrm>
              <a:off x="3238" y="1855"/>
              <a:ext cx="0" cy="50"/>
            </a:xfrm>
            <a:prstGeom prst="line">
              <a:avLst/>
            </a:prstGeom>
            <a:noFill/>
            <a:ln w="12700">
              <a:solidFill>
                <a:schemeClr val="tx1"/>
              </a:solidFill>
              <a:round/>
              <a:headEnd/>
              <a:tailEnd/>
            </a:ln>
            <a:effectLst/>
          </p:spPr>
          <p:txBody>
            <a:bodyPr wrap="none" anchor="ctr"/>
            <a:lstStyle/>
            <a:p>
              <a:endParaRPr lang="en-US"/>
            </a:p>
          </p:txBody>
        </p:sp>
        <p:sp>
          <p:nvSpPr>
            <p:cNvPr id="83997" name="Line 21"/>
            <p:cNvSpPr>
              <a:spLocks noChangeShapeType="1"/>
            </p:cNvSpPr>
            <p:nvPr/>
          </p:nvSpPr>
          <p:spPr bwMode="auto">
            <a:xfrm>
              <a:off x="3551" y="1855"/>
              <a:ext cx="0" cy="50"/>
            </a:xfrm>
            <a:prstGeom prst="line">
              <a:avLst/>
            </a:prstGeom>
            <a:noFill/>
            <a:ln w="12700">
              <a:solidFill>
                <a:schemeClr val="tx1"/>
              </a:solidFill>
              <a:round/>
              <a:headEnd/>
              <a:tailEnd/>
            </a:ln>
            <a:effectLst/>
          </p:spPr>
          <p:txBody>
            <a:bodyPr wrap="none" anchor="ctr"/>
            <a:lstStyle/>
            <a:p>
              <a:endParaRPr lang="en-US"/>
            </a:p>
          </p:txBody>
        </p:sp>
        <p:sp>
          <p:nvSpPr>
            <p:cNvPr id="83998" name="Rectangle 22"/>
            <p:cNvSpPr>
              <a:spLocks noChangeArrowheads="1"/>
            </p:cNvSpPr>
            <p:nvPr/>
          </p:nvSpPr>
          <p:spPr bwMode="auto">
            <a:xfrm>
              <a:off x="3238" y="185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3999" name="Oval 23"/>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00" name="Oval 24"/>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01" name="Line 25"/>
            <p:cNvSpPr>
              <a:spLocks noChangeShapeType="1"/>
            </p:cNvSpPr>
            <p:nvPr/>
          </p:nvSpPr>
          <p:spPr bwMode="auto">
            <a:xfrm>
              <a:off x="3712" y="2242"/>
              <a:ext cx="0" cy="50"/>
            </a:xfrm>
            <a:prstGeom prst="line">
              <a:avLst/>
            </a:prstGeom>
            <a:noFill/>
            <a:ln w="12700">
              <a:solidFill>
                <a:schemeClr val="tx1"/>
              </a:solidFill>
              <a:round/>
              <a:headEnd/>
              <a:tailEnd/>
            </a:ln>
            <a:effectLst/>
          </p:spPr>
          <p:txBody>
            <a:bodyPr wrap="none" anchor="ctr"/>
            <a:lstStyle/>
            <a:p>
              <a:endParaRPr lang="en-US"/>
            </a:p>
          </p:txBody>
        </p:sp>
        <p:sp>
          <p:nvSpPr>
            <p:cNvPr id="84002" name="Line 26"/>
            <p:cNvSpPr>
              <a:spLocks noChangeShapeType="1"/>
            </p:cNvSpPr>
            <p:nvPr/>
          </p:nvSpPr>
          <p:spPr bwMode="auto">
            <a:xfrm>
              <a:off x="4025" y="2242"/>
              <a:ext cx="0" cy="50"/>
            </a:xfrm>
            <a:prstGeom prst="line">
              <a:avLst/>
            </a:prstGeom>
            <a:noFill/>
            <a:ln w="12700">
              <a:solidFill>
                <a:schemeClr val="tx1"/>
              </a:solidFill>
              <a:round/>
              <a:headEnd/>
              <a:tailEnd/>
            </a:ln>
            <a:effectLst/>
          </p:spPr>
          <p:txBody>
            <a:bodyPr wrap="none" anchor="ctr"/>
            <a:lstStyle/>
            <a:p>
              <a:endParaRPr lang="en-US"/>
            </a:p>
          </p:txBody>
        </p:sp>
        <p:sp>
          <p:nvSpPr>
            <p:cNvPr id="84003" name="Rectangle 27"/>
            <p:cNvSpPr>
              <a:spLocks noChangeArrowheads="1"/>
            </p:cNvSpPr>
            <p:nvPr/>
          </p:nvSpPr>
          <p:spPr bwMode="auto">
            <a:xfrm>
              <a:off x="3712" y="224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4004" name="Oval 28"/>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05" name="Oval 29"/>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06" name="Line 30"/>
            <p:cNvSpPr>
              <a:spLocks noChangeShapeType="1"/>
            </p:cNvSpPr>
            <p:nvPr/>
          </p:nvSpPr>
          <p:spPr bwMode="auto">
            <a:xfrm>
              <a:off x="3708" y="1552"/>
              <a:ext cx="0" cy="50"/>
            </a:xfrm>
            <a:prstGeom prst="line">
              <a:avLst/>
            </a:prstGeom>
            <a:noFill/>
            <a:ln w="12700">
              <a:solidFill>
                <a:schemeClr val="tx1"/>
              </a:solidFill>
              <a:round/>
              <a:headEnd/>
              <a:tailEnd/>
            </a:ln>
            <a:effectLst/>
          </p:spPr>
          <p:txBody>
            <a:bodyPr wrap="none" anchor="ctr"/>
            <a:lstStyle/>
            <a:p>
              <a:endParaRPr lang="en-US"/>
            </a:p>
          </p:txBody>
        </p:sp>
        <p:sp>
          <p:nvSpPr>
            <p:cNvPr id="84007" name="Line 31"/>
            <p:cNvSpPr>
              <a:spLocks noChangeShapeType="1"/>
            </p:cNvSpPr>
            <p:nvPr/>
          </p:nvSpPr>
          <p:spPr bwMode="auto">
            <a:xfrm>
              <a:off x="4021" y="1552"/>
              <a:ext cx="0" cy="50"/>
            </a:xfrm>
            <a:prstGeom prst="line">
              <a:avLst/>
            </a:prstGeom>
            <a:noFill/>
            <a:ln w="12700">
              <a:solidFill>
                <a:schemeClr val="tx1"/>
              </a:solidFill>
              <a:round/>
              <a:headEnd/>
              <a:tailEnd/>
            </a:ln>
            <a:effectLst/>
          </p:spPr>
          <p:txBody>
            <a:bodyPr wrap="none" anchor="ctr"/>
            <a:lstStyle/>
            <a:p>
              <a:endParaRPr lang="en-US"/>
            </a:p>
          </p:txBody>
        </p:sp>
        <p:sp>
          <p:nvSpPr>
            <p:cNvPr id="84008" name="Rectangle 32"/>
            <p:cNvSpPr>
              <a:spLocks noChangeArrowheads="1"/>
            </p:cNvSpPr>
            <p:nvPr/>
          </p:nvSpPr>
          <p:spPr bwMode="auto">
            <a:xfrm>
              <a:off x="3708" y="155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4009" name="Oval 33"/>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10" name="Oval 34"/>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11" name="Line 35"/>
            <p:cNvSpPr>
              <a:spLocks noChangeShapeType="1"/>
            </p:cNvSpPr>
            <p:nvPr/>
          </p:nvSpPr>
          <p:spPr bwMode="auto">
            <a:xfrm>
              <a:off x="4391" y="1548"/>
              <a:ext cx="0" cy="50"/>
            </a:xfrm>
            <a:prstGeom prst="line">
              <a:avLst/>
            </a:prstGeom>
            <a:noFill/>
            <a:ln w="12700">
              <a:solidFill>
                <a:schemeClr val="tx1"/>
              </a:solidFill>
              <a:round/>
              <a:headEnd/>
              <a:tailEnd/>
            </a:ln>
            <a:effectLst/>
          </p:spPr>
          <p:txBody>
            <a:bodyPr wrap="none" anchor="ctr"/>
            <a:lstStyle/>
            <a:p>
              <a:endParaRPr lang="en-US"/>
            </a:p>
          </p:txBody>
        </p:sp>
        <p:sp>
          <p:nvSpPr>
            <p:cNvPr id="84012" name="Line 36"/>
            <p:cNvSpPr>
              <a:spLocks noChangeShapeType="1"/>
            </p:cNvSpPr>
            <p:nvPr/>
          </p:nvSpPr>
          <p:spPr bwMode="auto">
            <a:xfrm>
              <a:off x="4703" y="1548"/>
              <a:ext cx="0" cy="50"/>
            </a:xfrm>
            <a:prstGeom prst="line">
              <a:avLst/>
            </a:prstGeom>
            <a:noFill/>
            <a:ln w="12700">
              <a:solidFill>
                <a:schemeClr val="tx1"/>
              </a:solidFill>
              <a:round/>
              <a:headEnd/>
              <a:tailEnd/>
            </a:ln>
            <a:effectLst/>
          </p:spPr>
          <p:txBody>
            <a:bodyPr wrap="none" anchor="ctr"/>
            <a:lstStyle/>
            <a:p>
              <a:endParaRPr lang="en-US"/>
            </a:p>
          </p:txBody>
        </p:sp>
        <p:sp>
          <p:nvSpPr>
            <p:cNvPr id="84013" name="Rectangle 37"/>
            <p:cNvSpPr>
              <a:spLocks noChangeArrowheads="1"/>
            </p:cNvSpPr>
            <p:nvPr/>
          </p:nvSpPr>
          <p:spPr bwMode="auto">
            <a:xfrm>
              <a:off x="4391" y="1548"/>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4014" name="Oval 38"/>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15" name="Oval 39"/>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16" name="Line 40"/>
            <p:cNvSpPr>
              <a:spLocks noChangeShapeType="1"/>
            </p:cNvSpPr>
            <p:nvPr/>
          </p:nvSpPr>
          <p:spPr bwMode="auto">
            <a:xfrm>
              <a:off x="4401" y="2239"/>
              <a:ext cx="0" cy="50"/>
            </a:xfrm>
            <a:prstGeom prst="line">
              <a:avLst/>
            </a:prstGeom>
            <a:noFill/>
            <a:ln w="12700">
              <a:solidFill>
                <a:schemeClr val="tx1"/>
              </a:solidFill>
              <a:round/>
              <a:headEnd/>
              <a:tailEnd/>
            </a:ln>
            <a:effectLst/>
          </p:spPr>
          <p:txBody>
            <a:bodyPr wrap="none" anchor="ctr"/>
            <a:lstStyle/>
            <a:p>
              <a:endParaRPr lang="en-US"/>
            </a:p>
          </p:txBody>
        </p:sp>
        <p:sp>
          <p:nvSpPr>
            <p:cNvPr id="84017" name="Line 41"/>
            <p:cNvSpPr>
              <a:spLocks noChangeShapeType="1"/>
            </p:cNvSpPr>
            <p:nvPr/>
          </p:nvSpPr>
          <p:spPr bwMode="auto">
            <a:xfrm>
              <a:off x="4714" y="2239"/>
              <a:ext cx="0" cy="50"/>
            </a:xfrm>
            <a:prstGeom prst="line">
              <a:avLst/>
            </a:prstGeom>
            <a:noFill/>
            <a:ln w="12700">
              <a:solidFill>
                <a:schemeClr val="tx1"/>
              </a:solidFill>
              <a:round/>
              <a:headEnd/>
              <a:tailEnd/>
            </a:ln>
            <a:effectLst/>
          </p:spPr>
          <p:txBody>
            <a:bodyPr wrap="none" anchor="ctr"/>
            <a:lstStyle/>
            <a:p>
              <a:endParaRPr lang="en-US"/>
            </a:p>
          </p:txBody>
        </p:sp>
        <p:sp>
          <p:nvSpPr>
            <p:cNvPr id="84018" name="Rectangle 42"/>
            <p:cNvSpPr>
              <a:spLocks noChangeArrowheads="1"/>
            </p:cNvSpPr>
            <p:nvPr/>
          </p:nvSpPr>
          <p:spPr bwMode="auto">
            <a:xfrm>
              <a:off x="4401" y="223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4019" name="Oval 43"/>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20" name="Oval 44"/>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21" name="Line 45"/>
            <p:cNvSpPr>
              <a:spLocks noChangeShapeType="1"/>
            </p:cNvSpPr>
            <p:nvPr/>
          </p:nvSpPr>
          <p:spPr bwMode="auto">
            <a:xfrm>
              <a:off x="4966" y="1898"/>
              <a:ext cx="0" cy="50"/>
            </a:xfrm>
            <a:prstGeom prst="line">
              <a:avLst/>
            </a:prstGeom>
            <a:noFill/>
            <a:ln w="12700">
              <a:solidFill>
                <a:schemeClr val="tx1"/>
              </a:solidFill>
              <a:round/>
              <a:headEnd/>
              <a:tailEnd/>
            </a:ln>
            <a:effectLst/>
          </p:spPr>
          <p:txBody>
            <a:bodyPr wrap="none" anchor="ctr"/>
            <a:lstStyle/>
            <a:p>
              <a:endParaRPr lang="en-US"/>
            </a:p>
          </p:txBody>
        </p:sp>
        <p:sp>
          <p:nvSpPr>
            <p:cNvPr id="84022" name="Line 46"/>
            <p:cNvSpPr>
              <a:spLocks noChangeShapeType="1"/>
            </p:cNvSpPr>
            <p:nvPr/>
          </p:nvSpPr>
          <p:spPr bwMode="auto">
            <a:xfrm>
              <a:off x="5279" y="1898"/>
              <a:ext cx="0" cy="50"/>
            </a:xfrm>
            <a:prstGeom prst="line">
              <a:avLst/>
            </a:prstGeom>
            <a:noFill/>
            <a:ln w="12700">
              <a:solidFill>
                <a:schemeClr val="tx1"/>
              </a:solidFill>
              <a:round/>
              <a:headEnd/>
              <a:tailEnd/>
            </a:ln>
            <a:effectLst/>
          </p:spPr>
          <p:txBody>
            <a:bodyPr wrap="none" anchor="ctr"/>
            <a:lstStyle/>
            <a:p>
              <a:endParaRPr lang="en-US"/>
            </a:p>
          </p:txBody>
        </p:sp>
        <p:sp>
          <p:nvSpPr>
            <p:cNvPr id="84023" name="Rectangle 47"/>
            <p:cNvSpPr>
              <a:spLocks noChangeArrowheads="1"/>
            </p:cNvSpPr>
            <p:nvPr/>
          </p:nvSpPr>
          <p:spPr bwMode="auto">
            <a:xfrm>
              <a:off x="4966" y="18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4024" name="Oval 48"/>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4025" name="Freeform 49"/>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84026" name="Freeform 50"/>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headEnd/>
              <a:tailEnd/>
            </a:ln>
            <a:effectLst/>
          </p:spPr>
          <p:txBody>
            <a:bodyPr wrap="none" anchor="ctr"/>
            <a:lstStyle/>
            <a:p>
              <a:endParaRPr lang="en-US"/>
            </a:p>
          </p:txBody>
        </p:sp>
        <p:sp>
          <p:nvSpPr>
            <p:cNvPr id="84027" name="Freeform 51"/>
            <p:cNvSpPr>
              <a:spLocks/>
            </p:cNvSpPr>
            <p:nvPr/>
          </p:nvSpPr>
          <p:spPr bwMode="auto">
            <a:xfrm>
              <a:off x="4029" y="1638"/>
              <a:ext cx="504" cy="600"/>
            </a:xfrm>
            <a:custGeom>
              <a:avLst/>
              <a:gdLst>
                <a:gd name="T0" fmla="*/ 0 w 378"/>
                <a:gd name="T1" fmla="*/ 24600 h 174"/>
                <a:gd name="T2" fmla="*/ 1195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en-US"/>
            </a:p>
          </p:txBody>
        </p:sp>
        <p:sp>
          <p:nvSpPr>
            <p:cNvPr id="84028" name="Freeform 52"/>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ffectLst/>
          </p:spPr>
          <p:txBody>
            <a:bodyPr wrap="none" anchor="ctr"/>
            <a:lstStyle/>
            <a:p>
              <a:endParaRPr lang="en-US"/>
            </a:p>
          </p:txBody>
        </p:sp>
        <p:sp>
          <p:nvSpPr>
            <p:cNvPr id="84029" name="Freeform 53"/>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84030" name="Freeform 54"/>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ffectLst/>
          </p:spPr>
          <p:txBody>
            <a:bodyPr wrap="none" anchor="ctr"/>
            <a:lstStyle/>
            <a:p>
              <a:endParaRPr lang="en-US"/>
            </a:p>
          </p:txBody>
        </p:sp>
        <p:sp>
          <p:nvSpPr>
            <p:cNvPr id="84031" name="Freeform 55"/>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84032" name="Freeform 56"/>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Lst>
              <a:ahLst/>
              <a:cxnLst>
                <a:cxn ang="T4">
                  <a:pos x="T0" y="T1"/>
                </a:cxn>
                <a:cxn ang="T5">
                  <a:pos x="T2" y="T3"/>
                </a:cxn>
              </a:cxnLst>
              <a:rect l="0" t="0" r="r" b="b"/>
              <a:pathLst>
                <a:path w="396" h="267">
                  <a:moveTo>
                    <a:pt x="396" y="267"/>
                  </a:moveTo>
                  <a:lnTo>
                    <a:pt x="0" y="0"/>
                  </a:lnTo>
                </a:path>
              </a:pathLst>
            </a:custGeom>
            <a:noFill/>
            <a:ln w="12700">
              <a:solidFill>
                <a:schemeClr val="tx1"/>
              </a:solidFill>
              <a:round/>
              <a:headEnd/>
              <a:tailEnd/>
            </a:ln>
            <a:effectLst/>
          </p:spPr>
          <p:txBody>
            <a:bodyPr wrap="none" anchor="ctr"/>
            <a:lstStyle/>
            <a:p>
              <a:endParaRPr lang="en-US"/>
            </a:p>
          </p:txBody>
        </p:sp>
        <p:sp>
          <p:nvSpPr>
            <p:cNvPr id="84033" name="Freeform 57"/>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Lst>
              <a:ahLst/>
              <a:cxnLst>
                <a:cxn ang="T4">
                  <a:pos x="T0" y="T1"/>
                </a:cxn>
                <a:cxn ang="T5">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p:spPr>
          <p:txBody>
            <a:bodyPr wrap="none" anchor="ctr"/>
            <a:lstStyle/>
            <a:p>
              <a:endParaRPr lang="en-US"/>
            </a:p>
          </p:txBody>
        </p:sp>
        <p:grpSp>
          <p:nvGrpSpPr>
            <p:cNvPr id="84034" name="Group 58"/>
            <p:cNvGrpSpPr>
              <a:grpSpLocks/>
            </p:cNvGrpSpPr>
            <p:nvPr/>
          </p:nvGrpSpPr>
          <p:grpSpPr bwMode="auto">
            <a:xfrm>
              <a:off x="3287" y="1744"/>
              <a:ext cx="205" cy="250"/>
              <a:chOff x="2954" y="2425"/>
              <a:chExt cx="208" cy="250"/>
            </a:xfrm>
          </p:grpSpPr>
          <p:sp>
            <p:nvSpPr>
              <p:cNvPr id="84060" name="Rectangle 5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61" name="Text Box 60"/>
              <p:cNvSpPr txBox="1">
                <a:spLocks noChangeArrowheads="1"/>
              </p:cNvSpPr>
              <p:nvPr/>
            </p:nvSpPr>
            <p:spPr bwMode="auto">
              <a:xfrm>
                <a:off x="2954" y="2425"/>
                <a:ext cx="208" cy="250"/>
              </a:xfrm>
              <a:prstGeom prst="rect">
                <a:avLst/>
              </a:prstGeom>
              <a:noFill/>
              <a:ln w="9525">
                <a:noFill/>
                <a:miter lim="800000"/>
                <a:headEnd/>
                <a:tailEnd/>
              </a:ln>
              <a:effectLst/>
            </p:spPr>
            <p:txBody>
              <a:bodyPr wrap="none">
                <a:spAutoFit/>
              </a:bodyPr>
              <a:lstStyle/>
              <a:p>
                <a:pPr algn="ctr"/>
                <a:r>
                  <a:rPr lang="en-US" sz="2000"/>
                  <a:t>u</a:t>
                </a:r>
                <a:endParaRPr lang="en-US" sz="2400"/>
              </a:p>
            </p:txBody>
          </p:sp>
        </p:grpSp>
        <p:grpSp>
          <p:nvGrpSpPr>
            <p:cNvPr id="84035" name="Group 61"/>
            <p:cNvGrpSpPr>
              <a:grpSpLocks/>
            </p:cNvGrpSpPr>
            <p:nvPr/>
          </p:nvGrpSpPr>
          <p:grpSpPr bwMode="auto">
            <a:xfrm>
              <a:off x="4461" y="2128"/>
              <a:ext cx="196" cy="250"/>
              <a:chOff x="2958" y="2425"/>
              <a:chExt cx="199" cy="250"/>
            </a:xfrm>
          </p:grpSpPr>
          <p:sp>
            <p:nvSpPr>
              <p:cNvPr id="84058" name="Rectangle 6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59" name="Text Box 63"/>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nvGrpSpPr>
            <p:cNvPr id="84036" name="Group 64"/>
            <p:cNvGrpSpPr>
              <a:grpSpLocks/>
            </p:cNvGrpSpPr>
            <p:nvPr/>
          </p:nvGrpSpPr>
          <p:grpSpPr bwMode="auto">
            <a:xfrm>
              <a:off x="3772" y="2095"/>
              <a:ext cx="212" cy="288"/>
              <a:chOff x="2951" y="2395"/>
              <a:chExt cx="213" cy="288"/>
            </a:xfrm>
          </p:grpSpPr>
          <p:sp>
            <p:nvSpPr>
              <p:cNvPr id="84056" name="Rectangle 6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57" name="Text Box 66"/>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x</a:t>
                </a:r>
              </a:p>
            </p:txBody>
          </p:sp>
        </p:grpSp>
        <p:grpSp>
          <p:nvGrpSpPr>
            <p:cNvPr id="84037" name="Group 67"/>
            <p:cNvGrpSpPr>
              <a:grpSpLocks/>
            </p:cNvGrpSpPr>
            <p:nvPr/>
          </p:nvGrpSpPr>
          <p:grpSpPr bwMode="auto">
            <a:xfrm>
              <a:off x="4438" y="1438"/>
              <a:ext cx="232" cy="250"/>
              <a:chOff x="2941" y="2425"/>
              <a:chExt cx="235" cy="250"/>
            </a:xfrm>
          </p:grpSpPr>
          <p:sp>
            <p:nvSpPr>
              <p:cNvPr id="84054" name="Rectangle 6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55" name="Text Box 69"/>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w</a:t>
                </a:r>
                <a:endParaRPr lang="en-US" sz="2400"/>
              </a:p>
            </p:txBody>
          </p:sp>
        </p:grpSp>
        <p:grpSp>
          <p:nvGrpSpPr>
            <p:cNvPr id="84038" name="Group 70"/>
            <p:cNvGrpSpPr>
              <a:grpSpLocks/>
            </p:cNvGrpSpPr>
            <p:nvPr/>
          </p:nvGrpSpPr>
          <p:grpSpPr bwMode="auto">
            <a:xfrm>
              <a:off x="3771" y="1438"/>
              <a:ext cx="196" cy="250"/>
              <a:chOff x="2958" y="2425"/>
              <a:chExt cx="199" cy="250"/>
            </a:xfrm>
          </p:grpSpPr>
          <p:sp>
            <p:nvSpPr>
              <p:cNvPr id="84052" name="Rectangle 7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53" name="Text Box 72"/>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84039" name="Group 73"/>
            <p:cNvGrpSpPr>
              <a:grpSpLocks/>
            </p:cNvGrpSpPr>
            <p:nvPr/>
          </p:nvGrpSpPr>
          <p:grpSpPr bwMode="auto">
            <a:xfrm>
              <a:off x="5025" y="1756"/>
              <a:ext cx="212" cy="288"/>
              <a:chOff x="2949" y="2395"/>
              <a:chExt cx="214" cy="288"/>
            </a:xfrm>
          </p:grpSpPr>
          <p:sp>
            <p:nvSpPr>
              <p:cNvPr id="84050" name="Rectangle 7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4051" name="Text Box 75"/>
              <p:cNvSpPr txBox="1">
                <a:spLocks noChangeArrowheads="1"/>
              </p:cNvSpPr>
              <p:nvPr/>
            </p:nvSpPr>
            <p:spPr bwMode="auto">
              <a:xfrm>
                <a:off x="2949" y="2395"/>
                <a:ext cx="214" cy="288"/>
              </a:xfrm>
              <a:prstGeom prst="rect">
                <a:avLst/>
              </a:prstGeom>
              <a:noFill/>
              <a:ln w="9525">
                <a:noFill/>
                <a:miter lim="800000"/>
                <a:headEnd/>
                <a:tailEnd/>
              </a:ln>
              <a:effectLst/>
            </p:spPr>
            <p:txBody>
              <a:bodyPr wrap="none">
                <a:spAutoFit/>
              </a:bodyPr>
              <a:lstStyle/>
              <a:p>
                <a:pPr algn="ctr"/>
                <a:r>
                  <a:rPr lang="en-US" sz="2400"/>
                  <a:t>z</a:t>
                </a:r>
              </a:p>
            </p:txBody>
          </p:sp>
        </p:grpSp>
        <p:sp>
          <p:nvSpPr>
            <p:cNvPr id="84040" name="Text Box 76"/>
            <p:cNvSpPr txBox="1">
              <a:spLocks noChangeArrowheads="1"/>
            </p:cNvSpPr>
            <p:nvPr/>
          </p:nvSpPr>
          <p:spPr bwMode="auto">
            <a:xfrm>
              <a:off x="3493" y="1568"/>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4041" name="Text Box 77"/>
            <p:cNvSpPr txBox="1">
              <a:spLocks noChangeArrowheads="1"/>
            </p:cNvSpPr>
            <p:nvPr/>
          </p:nvSpPr>
          <p:spPr bwMode="auto">
            <a:xfrm>
              <a:off x="3841" y="1787"/>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4042" name="Text Box 78"/>
            <p:cNvSpPr txBox="1">
              <a:spLocks noChangeArrowheads="1"/>
            </p:cNvSpPr>
            <p:nvPr/>
          </p:nvSpPr>
          <p:spPr bwMode="auto">
            <a:xfrm>
              <a:off x="3406" y="2000"/>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4043" name="Text Box 79"/>
            <p:cNvSpPr txBox="1">
              <a:spLocks noChangeArrowheads="1"/>
            </p:cNvSpPr>
            <p:nvPr/>
          </p:nvSpPr>
          <p:spPr bwMode="auto">
            <a:xfrm>
              <a:off x="4225" y="1880"/>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4044" name="Text Box 80"/>
            <p:cNvSpPr txBox="1">
              <a:spLocks noChangeArrowheads="1"/>
            </p:cNvSpPr>
            <p:nvPr/>
          </p:nvSpPr>
          <p:spPr bwMode="auto">
            <a:xfrm>
              <a:off x="4162" y="2234"/>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4045" name="Text Box 81"/>
            <p:cNvSpPr txBox="1">
              <a:spLocks noChangeArrowheads="1"/>
            </p:cNvSpPr>
            <p:nvPr/>
          </p:nvSpPr>
          <p:spPr bwMode="auto">
            <a:xfrm>
              <a:off x="4522" y="1805"/>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4046" name="Text Box 82"/>
            <p:cNvSpPr txBox="1">
              <a:spLocks noChangeArrowheads="1"/>
            </p:cNvSpPr>
            <p:nvPr/>
          </p:nvSpPr>
          <p:spPr bwMode="auto">
            <a:xfrm>
              <a:off x="4882" y="2069"/>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4047" name="Text Box 83"/>
            <p:cNvSpPr txBox="1">
              <a:spLocks noChangeArrowheads="1"/>
            </p:cNvSpPr>
            <p:nvPr/>
          </p:nvSpPr>
          <p:spPr bwMode="auto">
            <a:xfrm>
              <a:off x="4855" y="1532"/>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sp>
          <p:nvSpPr>
            <p:cNvPr id="84048" name="Text Box 84"/>
            <p:cNvSpPr txBox="1">
              <a:spLocks noChangeArrowheads="1"/>
            </p:cNvSpPr>
            <p:nvPr/>
          </p:nvSpPr>
          <p:spPr bwMode="auto">
            <a:xfrm>
              <a:off x="4120" y="1382"/>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4049" name="Text Box 85"/>
            <p:cNvSpPr txBox="1">
              <a:spLocks noChangeArrowheads="1"/>
            </p:cNvSpPr>
            <p:nvPr/>
          </p:nvSpPr>
          <p:spPr bwMode="auto">
            <a:xfrm>
              <a:off x="3769" y="1115"/>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grpSp>
      <p:sp>
        <p:nvSpPr>
          <p:cNvPr id="718934" name="Line 86"/>
          <p:cNvSpPr>
            <a:spLocks noChangeShapeType="1"/>
          </p:cNvSpPr>
          <p:nvPr/>
        </p:nvSpPr>
        <p:spPr bwMode="auto">
          <a:xfrm flipH="1">
            <a:off x="2241550" y="2035175"/>
            <a:ext cx="3514725" cy="309563"/>
          </a:xfrm>
          <a:prstGeom prst="line">
            <a:avLst/>
          </a:prstGeom>
          <a:noFill/>
          <a:ln w="9525">
            <a:solidFill>
              <a:srgbClr val="FF0000"/>
            </a:solidFill>
            <a:round/>
            <a:headEnd/>
            <a:tailEnd type="triangle" w="med" len="med"/>
          </a:ln>
          <a:effectLst/>
        </p:spPr>
        <p:txBody>
          <a:bodyPr wrap="none"/>
          <a:lstStyle/>
          <a:p>
            <a:endParaRPr lang="en-US"/>
          </a:p>
        </p:txBody>
      </p:sp>
      <p:sp>
        <p:nvSpPr>
          <p:cNvPr id="718935" name="Line 87"/>
          <p:cNvSpPr>
            <a:spLocks noChangeShapeType="1"/>
          </p:cNvSpPr>
          <p:nvPr/>
        </p:nvSpPr>
        <p:spPr bwMode="auto">
          <a:xfrm flipH="1">
            <a:off x="2163763" y="2330450"/>
            <a:ext cx="4894262" cy="334963"/>
          </a:xfrm>
          <a:prstGeom prst="line">
            <a:avLst/>
          </a:prstGeom>
          <a:noFill/>
          <a:ln w="9525">
            <a:solidFill>
              <a:srgbClr val="FF0000"/>
            </a:solidFill>
            <a:round/>
            <a:headEnd/>
            <a:tailEnd type="triangle" w="med" len="med"/>
          </a:ln>
          <a:effectLst/>
        </p:spPr>
        <p:txBody>
          <a:bodyPr wrap="none"/>
          <a:lstStyle/>
          <a:p>
            <a:endParaRPr lang="en-US"/>
          </a:p>
        </p:txBody>
      </p:sp>
      <p:sp>
        <p:nvSpPr>
          <p:cNvPr id="718936" name="Line 88"/>
          <p:cNvSpPr>
            <a:spLocks noChangeShapeType="1"/>
          </p:cNvSpPr>
          <p:nvPr/>
        </p:nvSpPr>
        <p:spPr bwMode="auto">
          <a:xfrm flipH="1">
            <a:off x="2227263" y="2692400"/>
            <a:ext cx="914400" cy="257175"/>
          </a:xfrm>
          <a:prstGeom prst="line">
            <a:avLst/>
          </a:prstGeom>
          <a:noFill/>
          <a:ln w="9525">
            <a:solidFill>
              <a:srgbClr val="FF0000"/>
            </a:solidFill>
            <a:round/>
            <a:headEnd/>
            <a:tailEnd type="triangle" w="med" len="med"/>
          </a:ln>
          <a:effectLst/>
        </p:spPr>
        <p:txBody>
          <a:bodyPr wrap="none"/>
          <a:lstStyle/>
          <a:p>
            <a:endParaRPr lang="en-US"/>
          </a:p>
        </p:txBody>
      </p:sp>
      <p:sp>
        <p:nvSpPr>
          <p:cNvPr id="718937" name="Line 89"/>
          <p:cNvSpPr>
            <a:spLocks noChangeShapeType="1"/>
          </p:cNvSpPr>
          <p:nvPr/>
        </p:nvSpPr>
        <p:spPr bwMode="auto">
          <a:xfrm flipH="1">
            <a:off x="2241550" y="2949575"/>
            <a:ext cx="2239963" cy="309563"/>
          </a:xfrm>
          <a:prstGeom prst="line">
            <a:avLst/>
          </a:prstGeom>
          <a:noFill/>
          <a:ln w="9525">
            <a:solidFill>
              <a:srgbClr val="FF0000"/>
            </a:solidFill>
            <a:round/>
            <a:headEnd/>
            <a:tailEnd type="triangle" w="med" len="med"/>
          </a:ln>
          <a:effectLst/>
        </p:spPr>
        <p:txBody>
          <a:bodyPr wrap="none"/>
          <a:lstStyle/>
          <a:p>
            <a:endParaRPr lang="en-US"/>
          </a:p>
        </p:txBody>
      </p:sp>
      <p:sp>
        <p:nvSpPr>
          <p:cNvPr id="718938" name="Line 90"/>
          <p:cNvSpPr>
            <a:spLocks noChangeShapeType="1"/>
          </p:cNvSpPr>
          <p:nvPr/>
        </p:nvSpPr>
        <p:spPr bwMode="auto">
          <a:xfrm flipH="1">
            <a:off x="2254250" y="3206750"/>
            <a:ext cx="5975350" cy="334963"/>
          </a:xfrm>
          <a:prstGeom prst="line">
            <a:avLst/>
          </a:prstGeom>
          <a:noFill/>
          <a:ln w="9525">
            <a:solidFill>
              <a:srgbClr val="FF0000"/>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9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89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8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34" grpId="0" animBg="1"/>
      <p:bldP spid="718935" grpId="0" animBg="1"/>
      <p:bldP spid="718936" grpId="0" animBg="1"/>
      <p:bldP spid="718937" grpId="0" animBg="1"/>
      <p:bldP spid="7189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1"/>
          </p:nvPr>
        </p:nvSpPr>
        <p:spPr>
          <a:noFill/>
          <a:ln>
            <a:miter lim="800000"/>
            <a:headEnd/>
            <a:tailEnd/>
          </a:ln>
        </p:spPr>
        <p:txBody>
          <a:bodyPr/>
          <a:lstStyle/>
          <a:p>
            <a:r>
              <a:rPr lang="en-US"/>
              <a:t>Network Layer</a:t>
            </a:r>
          </a:p>
        </p:txBody>
      </p:sp>
      <p:sp>
        <p:nvSpPr>
          <p:cNvPr id="84995" name="Slide Number Placeholder 4"/>
          <p:cNvSpPr>
            <a:spLocks noGrp="1"/>
          </p:cNvSpPr>
          <p:nvPr>
            <p:ph type="sldNum" sz="quarter" idx="12"/>
          </p:nvPr>
        </p:nvSpPr>
        <p:spPr>
          <a:noFill/>
          <a:ln>
            <a:miter lim="800000"/>
            <a:headEnd/>
            <a:tailEnd/>
          </a:ln>
        </p:spPr>
        <p:txBody>
          <a:bodyPr/>
          <a:lstStyle/>
          <a:p>
            <a:r>
              <a:rPr lang="en-US"/>
              <a:t>4-</a:t>
            </a:r>
            <a:fld id="{11B95D20-0A69-40B0-B903-1E440EB4CD7C}" type="slidenum">
              <a:rPr lang="en-US" smtClean="0"/>
              <a:pPr/>
              <a:t>31</a:t>
            </a:fld>
            <a:endParaRPr lang="en-US"/>
          </a:p>
        </p:txBody>
      </p:sp>
      <p:sp>
        <p:nvSpPr>
          <p:cNvPr id="84996" name="Rectangle 2"/>
          <p:cNvSpPr>
            <a:spLocks noGrp="1" noChangeArrowheads="1"/>
          </p:cNvSpPr>
          <p:nvPr>
            <p:ph type="title"/>
          </p:nvPr>
        </p:nvSpPr>
        <p:spPr>
          <a:xfrm>
            <a:off x="533400" y="152400"/>
            <a:ext cx="7772400" cy="852488"/>
          </a:xfrm>
        </p:spPr>
        <p:txBody>
          <a:bodyPr/>
          <a:lstStyle/>
          <a:p>
            <a:r>
              <a:rPr lang="en-US" sz="4000"/>
              <a:t>Dijkstra’s algorithm: example (2) </a:t>
            </a:r>
          </a:p>
        </p:txBody>
      </p:sp>
      <p:grpSp>
        <p:nvGrpSpPr>
          <p:cNvPr id="84997" name="Group 3"/>
          <p:cNvGrpSpPr>
            <a:grpSpLocks/>
          </p:cNvGrpSpPr>
          <p:nvPr/>
        </p:nvGrpSpPr>
        <p:grpSpPr bwMode="auto">
          <a:xfrm>
            <a:off x="2198688" y="2036763"/>
            <a:ext cx="3244850" cy="1500187"/>
            <a:chOff x="1385" y="1283"/>
            <a:chExt cx="2044" cy="945"/>
          </a:xfrm>
        </p:grpSpPr>
        <p:sp>
          <p:nvSpPr>
            <p:cNvPr id="85016" name="Freeform 4"/>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sp>
          <p:nvSpPr>
            <p:cNvPr id="85017" name="Oval 5"/>
            <p:cNvSpPr>
              <a:spLocks noChangeArrowheads="1"/>
            </p:cNvSpPr>
            <p:nvPr/>
          </p:nvSpPr>
          <p:spPr bwMode="auto">
            <a:xfrm>
              <a:off x="1388" y="170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18" name="Line 6"/>
            <p:cNvSpPr>
              <a:spLocks noChangeShapeType="1"/>
            </p:cNvSpPr>
            <p:nvPr/>
          </p:nvSpPr>
          <p:spPr bwMode="auto">
            <a:xfrm>
              <a:off x="1388" y="1700"/>
              <a:ext cx="0" cy="50"/>
            </a:xfrm>
            <a:prstGeom prst="line">
              <a:avLst/>
            </a:prstGeom>
            <a:noFill/>
            <a:ln w="12700">
              <a:solidFill>
                <a:schemeClr val="tx1"/>
              </a:solidFill>
              <a:round/>
              <a:headEnd/>
              <a:tailEnd/>
            </a:ln>
            <a:effectLst/>
          </p:spPr>
          <p:txBody>
            <a:bodyPr wrap="none" anchor="ctr"/>
            <a:lstStyle/>
            <a:p>
              <a:endParaRPr lang="en-US"/>
            </a:p>
          </p:txBody>
        </p:sp>
        <p:sp>
          <p:nvSpPr>
            <p:cNvPr id="85019" name="Line 7"/>
            <p:cNvSpPr>
              <a:spLocks noChangeShapeType="1"/>
            </p:cNvSpPr>
            <p:nvPr/>
          </p:nvSpPr>
          <p:spPr bwMode="auto">
            <a:xfrm>
              <a:off x="1701" y="1700"/>
              <a:ext cx="0" cy="50"/>
            </a:xfrm>
            <a:prstGeom prst="line">
              <a:avLst/>
            </a:prstGeom>
            <a:noFill/>
            <a:ln w="12700">
              <a:solidFill>
                <a:schemeClr val="tx1"/>
              </a:solidFill>
              <a:round/>
              <a:headEnd/>
              <a:tailEnd/>
            </a:ln>
            <a:effectLst/>
          </p:spPr>
          <p:txBody>
            <a:bodyPr wrap="none" anchor="ctr"/>
            <a:lstStyle/>
            <a:p>
              <a:endParaRPr lang="en-US"/>
            </a:p>
          </p:txBody>
        </p:sp>
        <p:sp>
          <p:nvSpPr>
            <p:cNvPr id="85020" name="Rectangle 8"/>
            <p:cNvSpPr>
              <a:spLocks noChangeArrowheads="1"/>
            </p:cNvSpPr>
            <p:nvPr/>
          </p:nvSpPr>
          <p:spPr bwMode="auto">
            <a:xfrm>
              <a:off x="1388" y="170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21" name="Oval 9"/>
            <p:cNvSpPr>
              <a:spLocks noChangeArrowheads="1"/>
            </p:cNvSpPr>
            <p:nvPr/>
          </p:nvSpPr>
          <p:spPr bwMode="auto">
            <a:xfrm>
              <a:off x="1385" y="164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22" name="Oval 10"/>
            <p:cNvSpPr>
              <a:spLocks noChangeArrowheads="1"/>
            </p:cNvSpPr>
            <p:nvPr/>
          </p:nvSpPr>
          <p:spPr bwMode="auto">
            <a:xfrm>
              <a:off x="1862" y="209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23" name="Line 11"/>
            <p:cNvSpPr>
              <a:spLocks noChangeShapeType="1"/>
            </p:cNvSpPr>
            <p:nvPr/>
          </p:nvSpPr>
          <p:spPr bwMode="auto">
            <a:xfrm>
              <a:off x="1862" y="2087"/>
              <a:ext cx="0" cy="50"/>
            </a:xfrm>
            <a:prstGeom prst="line">
              <a:avLst/>
            </a:prstGeom>
            <a:noFill/>
            <a:ln w="12700">
              <a:solidFill>
                <a:schemeClr val="tx1"/>
              </a:solidFill>
              <a:round/>
              <a:headEnd/>
              <a:tailEnd/>
            </a:ln>
            <a:effectLst/>
          </p:spPr>
          <p:txBody>
            <a:bodyPr wrap="none" anchor="ctr"/>
            <a:lstStyle/>
            <a:p>
              <a:endParaRPr lang="en-US"/>
            </a:p>
          </p:txBody>
        </p:sp>
        <p:sp>
          <p:nvSpPr>
            <p:cNvPr id="85024" name="Line 12"/>
            <p:cNvSpPr>
              <a:spLocks noChangeShapeType="1"/>
            </p:cNvSpPr>
            <p:nvPr/>
          </p:nvSpPr>
          <p:spPr bwMode="auto">
            <a:xfrm>
              <a:off x="2175" y="2087"/>
              <a:ext cx="0" cy="50"/>
            </a:xfrm>
            <a:prstGeom prst="line">
              <a:avLst/>
            </a:prstGeom>
            <a:noFill/>
            <a:ln w="12700">
              <a:solidFill>
                <a:schemeClr val="tx1"/>
              </a:solidFill>
              <a:round/>
              <a:headEnd/>
              <a:tailEnd/>
            </a:ln>
            <a:effectLst/>
          </p:spPr>
          <p:txBody>
            <a:bodyPr wrap="none" anchor="ctr"/>
            <a:lstStyle/>
            <a:p>
              <a:endParaRPr lang="en-US"/>
            </a:p>
          </p:txBody>
        </p:sp>
        <p:sp>
          <p:nvSpPr>
            <p:cNvPr id="85025" name="Rectangle 13"/>
            <p:cNvSpPr>
              <a:spLocks noChangeArrowheads="1"/>
            </p:cNvSpPr>
            <p:nvPr/>
          </p:nvSpPr>
          <p:spPr bwMode="auto">
            <a:xfrm>
              <a:off x="1862" y="208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26" name="Oval 14"/>
            <p:cNvSpPr>
              <a:spLocks noChangeArrowheads="1"/>
            </p:cNvSpPr>
            <p:nvPr/>
          </p:nvSpPr>
          <p:spPr bwMode="auto">
            <a:xfrm>
              <a:off x="1859" y="202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27" name="Oval 15"/>
            <p:cNvSpPr>
              <a:spLocks noChangeArrowheads="1"/>
            </p:cNvSpPr>
            <p:nvPr/>
          </p:nvSpPr>
          <p:spPr bwMode="auto">
            <a:xfrm>
              <a:off x="1858" y="140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28" name="Line 16"/>
            <p:cNvSpPr>
              <a:spLocks noChangeShapeType="1"/>
            </p:cNvSpPr>
            <p:nvPr/>
          </p:nvSpPr>
          <p:spPr bwMode="auto">
            <a:xfrm>
              <a:off x="1858" y="1397"/>
              <a:ext cx="0" cy="50"/>
            </a:xfrm>
            <a:prstGeom prst="line">
              <a:avLst/>
            </a:prstGeom>
            <a:noFill/>
            <a:ln w="12700">
              <a:solidFill>
                <a:schemeClr val="tx1"/>
              </a:solidFill>
              <a:round/>
              <a:headEnd/>
              <a:tailEnd/>
            </a:ln>
            <a:effectLst/>
          </p:spPr>
          <p:txBody>
            <a:bodyPr wrap="none" anchor="ctr"/>
            <a:lstStyle/>
            <a:p>
              <a:endParaRPr lang="en-US"/>
            </a:p>
          </p:txBody>
        </p:sp>
        <p:sp>
          <p:nvSpPr>
            <p:cNvPr id="85029" name="Line 17"/>
            <p:cNvSpPr>
              <a:spLocks noChangeShapeType="1"/>
            </p:cNvSpPr>
            <p:nvPr/>
          </p:nvSpPr>
          <p:spPr bwMode="auto">
            <a:xfrm>
              <a:off x="2171" y="1397"/>
              <a:ext cx="0" cy="50"/>
            </a:xfrm>
            <a:prstGeom prst="line">
              <a:avLst/>
            </a:prstGeom>
            <a:noFill/>
            <a:ln w="12700">
              <a:solidFill>
                <a:schemeClr val="tx1"/>
              </a:solidFill>
              <a:round/>
              <a:headEnd/>
              <a:tailEnd/>
            </a:ln>
            <a:effectLst/>
          </p:spPr>
          <p:txBody>
            <a:bodyPr wrap="none" anchor="ctr"/>
            <a:lstStyle/>
            <a:p>
              <a:endParaRPr lang="en-US"/>
            </a:p>
          </p:txBody>
        </p:sp>
        <p:sp>
          <p:nvSpPr>
            <p:cNvPr id="85030" name="Rectangle 18"/>
            <p:cNvSpPr>
              <a:spLocks noChangeArrowheads="1"/>
            </p:cNvSpPr>
            <p:nvPr/>
          </p:nvSpPr>
          <p:spPr bwMode="auto">
            <a:xfrm>
              <a:off x="1858" y="139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31" name="Oval 19"/>
            <p:cNvSpPr>
              <a:spLocks noChangeArrowheads="1"/>
            </p:cNvSpPr>
            <p:nvPr/>
          </p:nvSpPr>
          <p:spPr bwMode="auto">
            <a:xfrm>
              <a:off x="1855" y="133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32" name="Oval 20"/>
            <p:cNvSpPr>
              <a:spLocks noChangeArrowheads="1"/>
            </p:cNvSpPr>
            <p:nvPr/>
          </p:nvSpPr>
          <p:spPr bwMode="auto">
            <a:xfrm>
              <a:off x="2541" y="1400"/>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33" name="Line 21"/>
            <p:cNvSpPr>
              <a:spLocks noChangeShapeType="1"/>
            </p:cNvSpPr>
            <p:nvPr/>
          </p:nvSpPr>
          <p:spPr bwMode="auto">
            <a:xfrm>
              <a:off x="2541" y="1393"/>
              <a:ext cx="0" cy="50"/>
            </a:xfrm>
            <a:prstGeom prst="line">
              <a:avLst/>
            </a:prstGeom>
            <a:noFill/>
            <a:ln w="12700">
              <a:solidFill>
                <a:schemeClr val="tx1"/>
              </a:solidFill>
              <a:round/>
              <a:headEnd/>
              <a:tailEnd/>
            </a:ln>
            <a:effectLst/>
          </p:spPr>
          <p:txBody>
            <a:bodyPr wrap="none" anchor="ctr"/>
            <a:lstStyle/>
            <a:p>
              <a:endParaRPr lang="en-US"/>
            </a:p>
          </p:txBody>
        </p:sp>
        <p:sp>
          <p:nvSpPr>
            <p:cNvPr id="85034" name="Line 22"/>
            <p:cNvSpPr>
              <a:spLocks noChangeShapeType="1"/>
            </p:cNvSpPr>
            <p:nvPr/>
          </p:nvSpPr>
          <p:spPr bwMode="auto">
            <a:xfrm>
              <a:off x="2853" y="1393"/>
              <a:ext cx="0" cy="50"/>
            </a:xfrm>
            <a:prstGeom prst="line">
              <a:avLst/>
            </a:prstGeom>
            <a:noFill/>
            <a:ln w="12700">
              <a:solidFill>
                <a:schemeClr val="tx1"/>
              </a:solidFill>
              <a:round/>
              <a:headEnd/>
              <a:tailEnd/>
            </a:ln>
            <a:effectLst/>
          </p:spPr>
          <p:txBody>
            <a:bodyPr wrap="none" anchor="ctr"/>
            <a:lstStyle/>
            <a:p>
              <a:endParaRPr lang="en-US"/>
            </a:p>
          </p:txBody>
        </p:sp>
        <p:sp>
          <p:nvSpPr>
            <p:cNvPr id="85035" name="Rectangle 23"/>
            <p:cNvSpPr>
              <a:spLocks noChangeArrowheads="1"/>
            </p:cNvSpPr>
            <p:nvPr/>
          </p:nvSpPr>
          <p:spPr bwMode="auto">
            <a:xfrm>
              <a:off x="2541" y="1393"/>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36" name="Oval 24"/>
            <p:cNvSpPr>
              <a:spLocks noChangeArrowheads="1"/>
            </p:cNvSpPr>
            <p:nvPr/>
          </p:nvSpPr>
          <p:spPr bwMode="auto">
            <a:xfrm>
              <a:off x="2544" y="1337"/>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37" name="Oval 25"/>
            <p:cNvSpPr>
              <a:spLocks noChangeArrowheads="1"/>
            </p:cNvSpPr>
            <p:nvPr/>
          </p:nvSpPr>
          <p:spPr bwMode="auto">
            <a:xfrm>
              <a:off x="2551" y="209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38" name="Line 26"/>
            <p:cNvSpPr>
              <a:spLocks noChangeShapeType="1"/>
            </p:cNvSpPr>
            <p:nvPr/>
          </p:nvSpPr>
          <p:spPr bwMode="auto">
            <a:xfrm>
              <a:off x="2551" y="2084"/>
              <a:ext cx="0" cy="50"/>
            </a:xfrm>
            <a:prstGeom prst="line">
              <a:avLst/>
            </a:prstGeom>
            <a:noFill/>
            <a:ln w="12700">
              <a:solidFill>
                <a:schemeClr val="tx1"/>
              </a:solidFill>
              <a:round/>
              <a:headEnd/>
              <a:tailEnd/>
            </a:ln>
            <a:effectLst/>
          </p:spPr>
          <p:txBody>
            <a:bodyPr wrap="none" anchor="ctr"/>
            <a:lstStyle/>
            <a:p>
              <a:endParaRPr lang="en-US"/>
            </a:p>
          </p:txBody>
        </p:sp>
        <p:sp>
          <p:nvSpPr>
            <p:cNvPr id="85039" name="Line 27"/>
            <p:cNvSpPr>
              <a:spLocks noChangeShapeType="1"/>
            </p:cNvSpPr>
            <p:nvPr/>
          </p:nvSpPr>
          <p:spPr bwMode="auto">
            <a:xfrm>
              <a:off x="2864" y="2084"/>
              <a:ext cx="0" cy="50"/>
            </a:xfrm>
            <a:prstGeom prst="line">
              <a:avLst/>
            </a:prstGeom>
            <a:noFill/>
            <a:ln w="12700">
              <a:solidFill>
                <a:schemeClr val="tx1"/>
              </a:solidFill>
              <a:round/>
              <a:headEnd/>
              <a:tailEnd/>
            </a:ln>
            <a:effectLst/>
          </p:spPr>
          <p:txBody>
            <a:bodyPr wrap="none" anchor="ctr"/>
            <a:lstStyle/>
            <a:p>
              <a:endParaRPr lang="en-US"/>
            </a:p>
          </p:txBody>
        </p:sp>
        <p:sp>
          <p:nvSpPr>
            <p:cNvPr id="85040" name="Rectangle 28"/>
            <p:cNvSpPr>
              <a:spLocks noChangeArrowheads="1"/>
            </p:cNvSpPr>
            <p:nvPr/>
          </p:nvSpPr>
          <p:spPr bwMode="auto">
            <a:xfrm>
              <a:off x="2551" y="208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41" name="Oval 29"/>
            <p:cNvSpPr>
              <a:spLocks noChangeArrowheads="1"/>
            </p:cNvSpPr>
            <p:nvPr/>
          </p:nvSpPr>
          <p:spPr bwMode="auto">
            <a:xfrm>
              <a:off x="2548" y="202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42" name="Oval 30"/>
            <p:cNvSpPr>
              <a:spLocks noChangeArrowheads="1"/>
            </p:cNvSpPr>
            <p:nvPr/>
          </p:nvSpPr>
          <p:spPr bwMode="auto">
            <a:xfrm>
              <a:off x="3116" y="175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43" name="Line 31"/>
            <p:cNvSpPr>
              <a:spLocks noChangeShapeType="1"/>
            </p:cNvSpPr>
            <p:nvPr/>
          </p:nvSpPr>
          <p:spPr bwMode="auto">
            <a:xfrm>
              <a:off x="3116" y="1743"/>
              <a:ext cx="0" cy="50"/>
            </a:xfrm>
            <a:prstGeom prst="line">
              <a:avLst/>
            </a:prstGeom>
            <a:noFill/>
            <a:ln w="12700">
              <a:solidFill>
                <a:schemeClr val="tx1"/>
              </a:solidFill>
              <a:round/>
              <a:headEnd/>
              <a:tailEnd/>
            </a:ln>
            <a:effectLst/>
          </p:spPr>
          <p:txBody>
            <a:bodyPr wrap="none" anchor="ctr"/>
            <a:lstStyle/>
            <a:p>
              <a:endParaRPr lang="en-US"/>
            </a:p>
          </p:txBody>
        </p:sp>
        <p:sp>
          <p:nvSpPr>
            <p:cNvPr id="85044" name="Line 32"/>
            <p:cNvSpPr>
              <a:spLocks noChangeShapeType="1"/>
            </p:cNvSpPr>
            <p:nvPr/>
          </p:nvSpPr>
          <p:spPr bwMode="auto">
            <a:xfrm>
              <a:off x="3429" y="1743"/>
              <a:ext cx="0" cy="50"/>
            </a:xfrm>
            <a:prstGeom prst="line">
              <a:avLst/>
            </a:prstGeom>
            <a:noFill/>
            <a:ln w="12700">
              <a:solidFill>
                <a:schemeClr val="tx1"/>
              </a:solidFill>
              <a:round/>
              <a:headEnd/>
              <a:tailEnd/>
            </a:ln>
            <a:effectLst/>
          </p:spPr>
          <p:txBody>
            <a:bodyPr wrap="none" anchor="ctr"/>
            <a:lstStyle/>
            <a:p>
              <a:endParaRPr lang="en-US"/>
            </a:p>
          </p:txBody>
        </p:sp>
        <p:sp>
          <p:nvSpPr>
            <p:cNvPr id="85045" name="Rectangle 33"/>
            <p:cNvSpPr>
              <a:spLocks noChangeArrowheads="1"/>
            </p:cNvSpPr>
            <p:nvPr/>
          </p:nvSpPr>
          <p:spPr bwMode="auto">
            <a:xfrm>
              <a:off x="3116" y="174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5046" name="Oval 34"/>
            <p:cNvSpPr>
              <a:spLocks noChangeArrowheads="1"/>
            </p:cNvSpPr>
            <p:nvPr/>
          </p:nvSpPr>
          <p:spPr bwMode="auto">
            <a:xfrm>
              <a:off x="3113" y="168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5047" name="Freeform 35"/>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85048" name="Freeform 36"/>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ffectLst/>
          </p:spPr>
          <p:txBody>
            <a:bodyPr wrap="none" anchor="ctr"/>
            <a:lstStyle/>
            <a:p>
              <a:endParaRPr lang="en-US"/>
            </a:p>
          </p:txBody>
        </p:sp>
        <p:sp>
          <p:nvSpPr>
            <p:cNvPr id="85049" name="Freeform 37"/>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85050" name="Freeform 38"/>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ffectLst/>
          </p:spPr>
          <p:txBody>
            <a:bodyPr wrap="none" anchor="ctr"/>
            <a:lstStyle/>
            <a:p>
              <a:endParaRPr lang="en-US"/>
            </a:p>
          </p:txBody>
        </p:sp>
        <p:grpSp>
          <p:nvGrpSpPr>
            <p:cNvPr id="85051" name="Group 39"/>
            <p:cNvGrpSpPr>
              <a:grpSpLocks/>
            </p:cNvGrpSpPr>
            <p:nvPr/>
          </p:nvGrpSpPr>
          <p:grpSpPr bwMode="auto">
            <a:xfrm>
              <a:off x="1437" y="1589"/>
              <a:ext cx="205" cy="250"/>
              <a:chOff x="2954" y="2425"/>
              <a:chExt cx="208" cy="250"/>
            </a:xfrm>
          </p:grpSpPr>
          <p:sp>
            <p:nvSpPr>
              <p:cNvPr id="85067" name="Rectangle 4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68" name="Text Box 41"/>
              <p:cNvSpPr txBox="1">
                <a:spLocks noChangeArrowheads="1"/>
              </p:cNvSpPr>
              <p:nvPr/>
            </p:nvSpPr>
            <p:spPr bwMode="auto">
              <a:xfrm>
                <a:off x="2954" y="2425"/>
                <a:ext cx="208" cy="250"/>
              </a:xfrm>
              <a:prstGeom prst="rect">
                <a:avLst/>
              </a:prstGeom>
              <a:noFill/>
              <a:ln w="9525">
                <a:noFill/>
                <a:miter lim="800000"/>
                <a:headEnd/>
                <a:tailEnd/>
              </a:ln>
              <a:effectLst/>
            </p:spPr>
            <p:txBody>
              <a:bodyPr wrap="none">
                <a:spAutoFit/>
              </a:bodyPr>
              <a:lstStyle/>
              <a:p>
                <a:pPr algn="ctr"/>
                <a:r>
                  <a:rPr lang="en-US" sz="2000"/>
                  <a:t>u</a:t>
                </a:r>
                <a:endParaRPr lang="en-US" sz="2400"/>
              </a:p>
            </p:txBody>
          </p:sp>
        </p:grpSp>
        <p:grpSp>
          <p:nvGrpSpPr>
            <p:cNvPr id="85052" name="Group 42"/>
            <p:cNvGrpSpPr>
              <a:grpSpLocks/>
            </p:cNvGrpSpPr>
            <p:nvPr/>
          </p:nvGrpSpPr>
          <p:grpSpPr bwMode="auto">
            <a:xfrm>
              <a:off x="2611" y="1973"/>
              <a:ext cx="196" cy="250"/>
              <a:chOff x="2958" y="2425"/>
              <a:chExt cx="199" cy="250"/>
            </a:xfrm>
          </p:grpSpPr>
          <p:sp>
            <p:nvSpPr>
              <p:cNvPr id="85065" name="Rectangle 4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66" name="Text Box 44"/>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nvGrpSpPr>
            <p:cNvPr id="85053" name="Group 45"/>
            <p:cNvGrpSpPr>
              <a:grpSpLocks/>
            </p:cNvGrpSpPr>
            <p:nvPr/>
          </p:nvGrpSpPr>
          <p:grpSpPr bwMode="auto">
            <a:xfrm>
              <a:off x="1922" y="1940"/>
              <a:ext cx="212" cy="288"/>
              <a:chOff x="2951" y="2395"/>
              <a:chExt cx="213" cy="288"/>
            </a:xfrm>
          </p:grpSpPr>
          <p:sp>
            <p:nvSpPr>
              <p:cNvPr id="85063" name="Rectangle 4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64" name="Text Box 47"/>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x</a:t>
                </a:r>
              </a:p>
            </p:txBody>
          </p:sp>
        </p:grpSp>
        <p:grpSp>
          <p:nvGrpSpPr>
            <p:cNvPr id="85054" name="Group 48"/>
            <p:cNvGrpSpPr>
              <a:grpSpLocks/>
            </p:cNvGrpSpPr>
            <p:nvPr/>
          </p:nvGrpSpPr>
          <p:grpSpPr bwMode="auto">
            <a:xfrm>
              <a:off x="2588" y="1283"/>
              <a:ext cx="232" cy="250"/>
              <a:chOff x="2941" y="2425"/>
              <a:chExt cx="235" cy="250"/>
            </a:xfrm>
          </p:grpSpPr>
          <p:sp>
            <p:nvSpPr>
              <p:cNvPr id="85061" name="Rectangle 4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62" name="Text Box 50"/>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w</a:t>
                </a:r>
                <a:endParaRPr lang="en-US" sz="2400"/>
              </a:p>
            </p:txBody>
          </p:sp>
        </p:grpSp>
        <p:grpSp>
          <p:nvGrpSpPr>
            <p:cNvPr id="85055" name="Group 51"/>
            <p:cNvGrpSpPr>
              <a:grpSpLocks/>
            </p:cNvGrpSpPr>
            <p:nvPr/>
          </p:nvGrpSpPr>
          <p:grpSpPr bwMode="auto">
            <a:xfrm>
              <a:off x="1921" y="1283"/>
              <a:ext cx="196" cy="250"/>
              <a:chOff x="2958" y="2425"/>
              <a:chExt cx="199" cy="250"/>
            </a:xfrm>
          </p:grpSpPr>
          <p:sp>
            <p:nvSpPr>
              <p:cNvPr id="85059" name="Rectangle 5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60" name="Text Box 53"/>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85056" name="Group 54"/>
            <p:cNvGrpSpPr>
              <a:grpSpLocks/>
            </p:cNvGrpSpPr>
            <p:nvPr/>
          </p:nvGrpSpPr>
          <p:grpSpPr bwMode="auto">
            <a:xfrm>
              <a:off x="3175" y="1601"/>
              <a:ext cx="212" cy="288"/>
              <a:chOff x="2949" y="2395"/>
              <a:chExt cx="214" cy="288"/>
            </a:xfrm>
          </p:grpSpPr>
          <p:sp>
            <p:nvSpPr>
              <p:cNvPr id="85057" name="Rectangle 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5058" name="Text Box 56"/>
              <p:cNvSpPr txBox="1">
                <a:spLocks noChangeArrowheads="1"/>
              </p:cNvSpPr>
              <p:nvPr/>
            </p:nvSpPr>
            <p:spPr bwMode="auto">
              <a:xfrm>
                <a:off x="2949" y="2395"/>
                <a:ext cx="214" cy="288"/>
              </a:xfrm>
              <a:prstGeom prst="rect">
                <a:avLst/>
              </a:prstGeom>
              <a:noFill/>
              <a:ln w="9525">
                <a:noFill/>
                <a:miter lim="800000"/>
                <a:headEnd/>
                <a:tailEnd/>
              </a:ln>
              <a:effectLst/>
            </p:spPr>
            <p:txBody>
              <a:bodyPr wrap="none">
                <a:spAutoFit/>
              </a:bodyPr>
              <a:lstStyle/>
              <a:p>
                <a:pPr algn="ctr"/>
                <a:r>
                  <a:rPr lang="en-US" sz="2400"/>
                  <a:t>z</a:t>
                </a:r>
              </a:p>
            </p:txBody>
          </p:sp>
        </p:grpSp>
      </p:grpSp>
      <p:sp>
        <p:nvSpPr>
          <p:cNvPr id="84998" name="Text Box 57"/>
          <p:cNvSpPr txBox="1">
            <a:spLocks noChangeArrowheads="1"/>
          </p:cNvSpPr>
          <p:nvPr/>
        </p:nvSpPr>
        <p:spPr bwMode="auto">
          <a:xfrm>
            <a:off x="577850" y="1220788"/>
            <a:ext cx="4568825" cy="457200"/>
          </a:xfrm>
          <a:prstGeom prst="rect">
            <a:avLst/>
          </a:prstGeom>
          <a:noFill/>
          <a:ln w="9525">
            <a:noFill/>
            <a:miter lim="800000"/>
            <a:headEnd/>
            <a:tailEnd/>
          </a:ln>
          <a:effectLst/>
        </p:spPr>
        <p:txBody>
          <a:bodyPr wrap="none">
            <a:spAutoFit/>
          </a:bodyPr>
          <a:lstStyle/>
          <a:p>
            <a:r>
              <a:rPr lang="en-US" sz="2400">
                <a:latin typeface="Gill Sans MT" pitchFamily="34" charset="0"/>
              </a:rPr>
              <a:t>resulting shortest-path tree from u:</a:t>
            </a:r>
          </a:p>
        </p:txBody>
      </p:sp>
      <p:grpSp>
        <p:nvGrpSpPr>
          <p:cNvPr id="84999" name="Group 58"/>
          <p:cNvGrpSpPr>
            <a:grpSpLocks/>
          </p:cNvGrpSpPr>
          <p:nvPr/>
        </p:nvGrpSpPr>
        <p:grpSpPr bwMode="auto">
          <a:xfrm>
            <a:off x="2268538" y="4224338"/>
            <a:ext cx="2319337" cy="2276475"/>
            <a:chOff x="259" y="2768"/>
            <a:chExt cx="1461" cy="1434"/>
          </a:xfrm>
        </p:grpSpPr>
        <p:sp>
          <p:nvSpPr>
            <p:cNvPr id="85002" name="Line 59"/>
            <p:cNvSpPr>
              <a:spLocks noChangeShapeType="1"/>
            </p:cNvSpPr>
            <p:nvPr/>
          </p:nvSpPr>
          <p:spPr bwMode="auto">
            <a:xfrm>
              <a:off x="1152" y="2880"/>
              <a:ext cx="8" cy="1322"/>
            </a:xfrm>
            <a:prstGeom prst="line">
              <a:avLst/>
            </a:prstGeom>
            <a:noFill/>
            <a:ln w="9525">
              <a:solidFill>
                <a:schemeClr val="tx1"/>
              </a:solidFill>
              <a:round/>
              <a:headEnd/>
              <a:tailEnd/>
            </a:ln>
            <a:effectLst/>
          </p:spPr>
          <p:txBody>
            <a:bodyPr wrap="none"/>
            <a:lstStyle/>
            <a:p>
              <a:endParaRPr lang="en-US"/>
            </a:p>
          </p:txBody>
        </p:sp>
        <p:sp>
          <p:nvSpPr>
            <p:cNvPr id="85003" name="Line 60"/>
            <p:cNvSpPr>
              <a:spLocks noChangeShapeType="1"/>
            </p:cNvSpPr>
            <p:nvPr/>
          </p:nvSpPr>
          <p:spPr bwMode="auto">
            <a:xfrm>
              <a:off x="357" y="3058"/>
              <a:ext cx="1363" cy="0"/>
            </a:xfrm>
            <a:prstGeom prst="line">
              <a:avLst/>
            </a:prstGeom>
            <a:noFill/>
            <a:ln w="9525">
              <a:solidFill>
                <a:schemeClr val="tx1"/>
              </a:solidFill>
              <a:round/>
              <a:headEnd/>
              <a:tailEnd/>
            </a:ln>
            <a:effectLst/>
          </p:spPr>
          <p:txBody>
            <a:bodyPr wrap="none"/>
            <a:lstStyle/>
            <a:p>
              <a:endParaRPr lang="en-US"/>
            </a:p>
          </p:txBody>
        </p:sp>
        <p:sp>
          <p:nvSpPr>
            <p:cNvPr id="85004" name="Text Box 61"/>
            <p:cNvSpPr txBox="1">
              <a:spLocks noChangeArrowheads="1"/>
            </p:cNvSpPr>
            <p:nvPr/>
          </p:nvSpPr>
          <p:spPr bwMode="auto">
            <a:xfrm>
              <a:off x="883" y="3060"/>
              <a:ext cx="188" cy="231"/>
            </a:xfrm>
            <a:prstGeom prst="rect">
              <a:avLst/>
            </a:prstGeom>
            <a:noFill/>
            <a:ln w="9525">
              <a:noFill/>
              <a:miter lim="800000"/>
              <a:headEnd/>
              <a:tailEnd/>
            </a:ln>
            <a:effectLst/>
          </p:spPr>
          <p:txBody>
            <a:bodyPr wrap="none">
              <a:spAutoFit/>
            </a:bodyPr>
            <a:lstStyle/>
            <a:p>
              <a:r>
                <a:rPr lang="en-US"/>
                <a:t>v</a:t>
              </a:r>
            </a:p>
          </p:txBody>
        </p:sp>
        <p:sp>
          <p:nvSpPr>
            <p:cNvPr id="85005" name="Text Box 62"/>
            <p:cNvSpPr txBox="1">
              <a:spLocks noChangeArrowheads="1"/>
            </p:cNvSpPr>
            <p:nvPr/>
          </p:nvSpPr>
          <p:spPr bwMode="auto">
            <a:xfrm>
              <a:off x="876" y="3247"/>
              <a:ext cx="188" cy="231"/>
            </a:xfrm>
            <a:prstGeom prst="rect">
              <a:avLst/>
            </a:prstGeom>
            <a:noFill/>
            <a:ln w="9525">
              <a:noFill/>
              <a:miter lim="800000"/>
              <a:headEnd/>
              <a:tailEnd/>
            </a:ln>
            <a:effectLst/>
          </p:spPr>
          <p:txBody>
            <a:bodyPr wrap="none">
              <a:spAutoFit/>
            </a:bodyPr>
            <a:lstStyle/>
            <a:p>
              <a:r>
                <a:rPr lang="en-US"/>
                <a:t>x</a:t>
              </a:r>
            </a:p>
          </p:txBody>
        </p:sp>
        <p:sp>
          <p:nvSpPr>
            <p:cNvPr id="85006" name="Text Box 63"/>
            <p:cNvSpPr txBox="1">
              <a:spLocks noChangeArrowheads="1"/>
            </p:cNvSpPr>
            <p:nvPr/>
          </p:nvSpPr>
          <p:spPr bwMode="auto">
            <a:xfrm>
              <a:off x="890" y="3482"/>
              <a:ext cx="188" cy="231"/>
            </a:xfrm>
            <a:prstGeom prst="rect">
              <a:avLst/>
            </a:prstGeom>
            <a:noFill/>
            <a:ln w="9525">
              <a:noFill/>
              <a:miter lim="800000"/>
              <a:headEnd/>
              <a:tailEnd/>
            </a:ln>
            <a:effectLst/>
          </p:spPr>
          <p:txBody>
            <a:bodyPr wrap="none">
              <a:spAutoFit/>
            </a:bodyPr>
            <a:lstStyle/>
            <a:p>
              <a:r>
                <a:rPr lang="en-US"/>
                <a:t>y</a:t>
              </a:r>
            </a:p>
          </p:txBody>
        </p:sp>
        <p:sp>
          <p:nvSpPr>
            <p:cNvPr id="85007" name="Text Box 64"/>
            <p:cNvSpPr txBox="1">
              <a:spLocks noChangeArrowheads="1"/>
            </p:cNvSpPr>
            <p:nvPr/>
          </p:nvSpPr>
          <p:spPr bwMode="auto">
            <a:xfrm>
              <a:off x="875" y="3717"/>
              <a:ext cx="220" cy="231"/>
            </a:xfrm>
            <a:prstGeom prst="rect">
              <a:avLst/>
            </a:prstGeom>
            <a:noFill/>
            <a:ln w="9525">
              <a:noFill/>
              <a:miter lim="800000"/>
              <a:headEnd/>
              <a:tailEnd/>
            </a:ln>
            <a:effectLst/>
          </p:spPr>
          <p:txBody>
            <a:bodyPr wrap="none">
              <a:spAutoFit/>
            </a:bodyPr>
            <a:lstStyle/>
            <a:p>
              <a:r>
                <a:rPr lang="en-US"/>
                <a:t>w</a:t>
              </a:r>
            </a:p>
          </p:txBody>
        </p:sp>
        <p:sp>
          <p:nvSpPr>
            <p:cNvPr id="85008" name="Text Box 65"/>
            <p:cNvSpPr txBox="1">
              <a:spLocks noChangeArrowheads="1"/>
            </p:cNvSpPr>
            <p:nvPr/>
          </p:nvSpPr>
          <p:spPr bwMode="auto">
            <a:xfrm>
              <a:off x="884" y="3943"/>
              <a:ext cx="188" cy="231"/>
            </a:xfrm>
            <a:prstGeom prst="rect">
              <a:avLst/>
            </a:prstGeom>
            <a:noFill/>
            <a:ln w="9525">
              <a:noFill/>
              <a:miter lim="800000"/>
              <a:headEnd/>
              <a:tailEnd/>
            </a:ln>
            <a:effectLst/>
          </p:spPr>
          <p:txBody>
            <a:bodyPr wrap="none">
              <a:spAutoFit/>
            </a:bodyPr>
            <a:lstStyle/>
            <a:p>
              <a:r>
                <a:rPr lang="en-US"/>
                <a:t>z</a:t>
              </a:r>
            </a:p>
          </p:txBody>
        </p:sp>
        <p:sp>
          <p:nvSpPr>
            <p:cNvPr id="85009" name="Text Box 66"/>
            <p:cNvSpPr txBox="1">
              <a:spLocks noChangeArrowheads="1"/>
            </p:cNvSpPr>
            <p:nvPr/>
          </p:nvSpPr>
          <p:spPr bwMode="auto">
            <a:xfrm>
              <a:off x="1248" y="3044"/>
              <a:ext cx="404" cy="231"/>
            </a:xfrm>
            <a:prstGeom prst="rect">
              <a:avLst/>
            </a:prstGeom>
            <a:noFill/>
            <a:ln w="9525">
              <a:noFill/>
              <a:miter lim="800000"/>
              <a:headEnd/>
              <a:tailEnd/>
            </a:ln>
            <a:effectLst/>
          </p:spPr>
          <p:txBody>
            <a:bodyPr wrap="none">
              <a:spAutoFit/>
            </a:bodyPr>
            <a:lstStyle/>
            <a:p>
              <a:r>
                <a:rPr lang="en-US"/>
                <a:t>(u,v)</a:t>
              </a:r>
            </a:p>
          </p:txBody>
        </p:sp>
        <p:sp>
          <p:nvSpPr>
            <p:cNvPr id="85010" name="Text Box 67"/>
            <p:cNvSpPr txBox="1">
              <a:spLocks noChangeArrowheads="1"/>
            </p:cNvSpPr>
            <p:nvPr/>
          </p:nvSpPr>
          <p:spPr bwMode="auto">
            <a:xfrm>
              <a:off x="1249" y="3246"/>
              <a:ext cx="404" cy="231"/>
            </a:xfrm>
            <a:prstGeom prst="rect">
              <a:avLst/>
            </a:prstGeom>
            <a:noFill/>
            <a:ln w="9525">
              <a:noFill/>
              <a:miter lim="800000"/>
              <a:headEnd/>
              <a:tailEnd/>
            </a:ln>
            <a:effectLst/>
          </p:spPr>
          <p:txBody>
            <a:bodyPr wrap="none">
              <a:spAutoFit/>
            </a:bodyPr>
            <a:lstStyle/>
            <a:p>
              <a:r>
                <a:rPr lang="en-US"/>
                <a:t>(u,x)</a:t>
              </a:r>
            </a:p>
          </p:txBody>
        </p:sp>
        <p:sp>
          <p:nvSpPr>
            <p:cNvPr id="85011" name="Text Box 68"/>
            <p:cNvSpPr txBox="1">
              <a:spLocks noChangeArrowheads="1"/>
            </p:cNvSpPr>
            <p:nvPr/>
          </p:nvSpPr>
          <p:spPr bwMode="auto">
            <a:xfrm>
              <a:off x="1248" y="3497"/>
              <a:ext cx="404" cy="231"/>
            </a:xfrm>
            <a:prstGeom prst="rect">
              <a:avLst/>
            </a:prstGeom>
            <a:noFill/>
            <a:ln w="9525">
              <a:noFill/>
              <a:miter lim="800000"/>
              <a:headEnd/>
              <a:tailEnd/>
            </a:ln>
            <a:effectLst/>
          </p:spPr>
          <p:txBody>
            <a:bodyPr wrap="none">
              <a:spAutoFit/>
            </a:bodyPr>
            <a:lstStyle/>
            <a:p>
              <a:r>
                <a:rPr lang="en-US"/>
                <a:t>(u,x)</a:t>
              </a:r>
            </a:p>
          </p:txBody>
        </p:sp>
        <p:sp>
          <p:nvSpPr>
            <p:cNvPr id="85012" name="Text Box 69"/>
            <p:cNvSpPr txBox="1">
              <a:spLocks noChangeArrowheads="1"/>
            </p:cNvSpPr>
            <p:nvPr/>
          </p:nvSpPr>
          <p:spPr bwMode="auto">
            <a:xfrm>
              <a:off x="1264" y="3715"/>
              <a:ext cx="404" cy="231"/>
            </a:xfrm>
            <a:prstGeom prst="rect">
              <a:avLst/>
            </a:prstGeom>
            <a:noFill/>
            <a:ln w="9525">
              <a:noFill/>
              <a:miter lim="800000"/>
              <a:headEnd/>
              <a:tailEnd/>
            </a:ln>
            <a:effectLst/>
          </p:spPr>
          <p:txBody>
            <a:bodyPr wrap="none">
              <a:spAutoFit/>
            </a:bodyPr>
            <a:lstStyle/>
            <a:p>
              <a:r>
                <a:rPr lang="en-US"/>
                <a:t>(u,x)</a:t>
              </a:r>
            </a:p>
          </p:txBody>
        </p:sp>
        <p:sp>
          <p:nvSpPr>
            <p:cNvPr id="85013" name="Text Box 70"/>
            <p:cNvSpPr txBox="1">
              <a:spLocks noChangeArrowheads="1"/>
            </p:cNvSpPr>
            <p:nvPr/>
          </p:nvSpPr>
          <p:spPr bwMode="auto">
            <a:xfrm>
              <a:off x="1254" y="3949"/>
              <a:ext cx="404" cy="231"/>
            </a:xfrm>
            <a:prstGeom prst="rect">
              <a:avLst/>
            </a:prstGeom>
            <a:noFill/>
            <a:ln w="9525">
              <a:noFill/>
              <a:miter lim="800000"/>
              <a:headEnd/>
              <a:tailEnd/>
            </a:ln>
            <a:effectLst/>
          </p:spPr>
          <p:txBody>
            <a:bodyPr wrap="none">
              <a:spAutoFit/>
            </a:bodyPr>
            <a:lstStyle/>
            <a:p>
              <a:r>
                <a:rPr lang="en-US"/>
                <a:t>(u,x)</a:t>
              </a:r>
            </a:p>
          </p:txBody>
        </p:sp>
        <p:sp>
          <p:nvSpPr>
            <p:cNvPr id="85014" name="Text Box 71"/>
            <p:cNvSpPr txBox="1">
              <a:spLocks noChangeArrowheads="1"/>
            </p:cNvSpPr>
            <p:nvPr/>
          </p:nvSpPr>
          <p:spPr bwMode="auto">
            <a:xfrm>
              <a:off x="259" y="2768"/>
              <a:ext cx="812" cy="231"/>
            </a:xfrm>
            <a:prstGeom prst="rect">
              <a:avLst/>
            </a:prstGeom>
            <a:noFill/>
            <a:ln w="9525">
              <a:noFill/>
              <a:miter lim="800000"/>
              <a:headEnd/>
              <a:tailEnd/>
            </a:ln>
            <a:effectLst/>
          </p:spPr>
          <p:txBody>
            <a:bodyPr wrap="none">
              <a:spAutoFit/>
            </a:bodyPr>
            <a:lstStyle/>
            <a:p>
              <a:r>
                <a:rPr lang="en-US"/>
                <a:t>destination</a:t>
              </a:r>
            </a:p>
          </p:txBody>
        </p:sp>
        <p:sp>
          <p:nvSpPr>
            <p:cNvPr id="85015" name="Text Box 72"/>
            <p:cNvSpPr txBox="1">
              <a:spLocks noChangeArrowheads="1"/>
            </p:cNvSpPr>
            <p:nvPr/>
          </p:nvSpPr>
          <p:spPr bwMode="auto">
            <a:xfrm>
              <a:off x="1232" y="2791"/>
              <a:ext cx="332" cy="231"/>
            </a:xfrm>
            <a:prstGeom prst="rect">
              <a:avLst/>
            </a:prstGeom>
            <a:noFill/>
            <a:ln w="9525">
              <a:noFill/>
              <a:miter lim="800000"/>
              <a:headEnd/>
              <a:tailEnd/>
            </a:ln>
            <a:effectLst/>
          </p:spPr>
          <p:txBody>
            <a:bodyPr wrap="none">
              <a:spAutoFit/>
            </a:bodyPr>
            <a:lstStyle/>
            <a:p>
              <a:r>
                <a:rPr lang="en-US"/>
                <a:t>link</a:t>
              </a:r>
            </a:p>
          </p:txBody>
        </p:sp>
      </p:grpSp>
      <p:sp>
        <p:nvSpPr>
          <p:cNvPr id="85000" name="Text Box 73"/>
          <p:cNvSpPr txBox="1">
            <a:spLocks noChangeArrowheads="1"/>
          </p:cNvSpPr>
          <p:nvPr/>
        </p:nvSpPr>
        <p:spPr bwMode="auto">
          <a:xfrm>
            <a:off x="525463" y="3743325"/>
            <a:ext cx="3949700" cy="457200"/>
          </a:xfrm>
          <a:prstGeom prst="rect">
            <a:avLst/>
          </a:prstGeom>
          <a:noFill/>
          <a:ln w="9525">
            <a:noFill/>
            <a:miter lim="800000"/>
            <a:headEnd/>
            <a:tailEnd/>
          </a:ln>
          <a:effectLst/>
        </p:spPr>
        <p:txBody>
          <a:bodyPr wrap="none">
            <a:spAutoFit/>
          </a:bodyPr>
          <a:lstStyle/>
          <a:p>
            <a:r>
              <a:rPr lang="en-US" sz="2400">
                <a:latin typeface="Gill Sans MT" pitchFamily="34" charset="0"/>
              </a:rPr>
              <a:t>resulting forwarding table in u:</a:t>
            </a:r>
          </a:p>
        </p:txBody>
      </p:sp>
      <p:pic>
        <p:nvPicPr>
          <p:cNvPr id="85001" name="Picture 74" descr="underline_base"/>
          <p:cNvPicPr>
            <a:picLocks noChangeArrowheads="1"/>
          </p:cNvPicPr>
          <p:nvPr/>
        </p:nvPicPr>
        <p:blipFill>
          <a:blip r:embed="rId2"/>
          <a:srcRect/>
          <a:stretch>
            <a:fillRect/>
          </a:stretch>
        </p:blipFill>
        <p:spPr bwMode="auto">
          <a:xfrm>
            <a:off x="600075" y="860425"/>
            <a:ext cx="7313613" cy="17303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5"/>
          <p:cNvSpPr>
            <a:spLocks noGrp="1"/>
          </p:cNvSpPr>
          <p:nvPr>
            <p:ph type="ftr" sz="quarter" idx="11"/>
          </p:nvPr>
        </p:nvSpPr>
        <p:spPr>
          <a:noFill/>
          <a:ln>
            <a:miter lim="800000"/>
            <a:headEnd/>
            <a:tailEnd/>
          </a:ln>
        </p:spPr>
        <p:txBody>
          <a:bodyPr/>
          <a:lstStyle/>
          <a:p>
            <a:r>
              <a:rPr lang="en-US"/>
              <a:t>Network Layer</a:t>
            </a:r>
          </a:p>
        </p:txBody>
      </p:sp>
      <p:sp>
        <p:nvSpPr>
          <p:cNvPr id="86019" name="Slide Number Placeholder 6"/>
          <p:cNvSpPr>
            <a:spLocks noGrp="1"/>
          </p:cNvSpPr>
          <p:nvPr>
            <p:ph type="sldNum" sz="quarter" idx="12"/>
          </p:nvPr>
        </p:nvSpPr>
        <p:spPr>
          <a:noFill/>
          <a:ln>
            <a:miter lim="800000"/>
            <a:headEnd/>
            <a:tailEnd/>
          </a:ln>
        </p:spPr>
        <p:txBody>
          <a:bodyPr/>
          <a:lstStyle/>
          <a:p>
            <a:r>
              <a:rPr lang="en-US"/>
              <a:t>4-</a:t>
            </a:r>
            <a:fld id="{73AF66C5-F64E-49FA-BA4A-3BB1E735B786}" type="slidenum">
              <a:rPr lang="en-US" smtClean="0"/>
              <a:pPr/>
              <a:t>32</a:t>
            </a:fld>
            <a:endParaRPr lang="en-US"/>
          </a:p>
        </p:txBody>
      </p:sp>
      <p:pic>
        <p:nvPicPr>
          <p:cNvPr id="86020" name="Picture 224" descr="underline_base"/>
          <p:cNvPicPr>
            <a:picLocks noChangeArrowheads="1"/>
          </p:cNvPicPr>
          <p:nvPr/>
        </p:nvPicPr>
        <p:blipFill>
          <a:blip r:embed="rId2"/>
          <a:srcRect/>
          <a:stretch>
            <a:fillRect/>
          </a:stretch>
        </p:blipFill>
        <p:spPr bwMode="auto">
          <a:xfrm>
            <a:off x="568325" y="836613"/>
            <a:ext cx="6856413" cy="173037"/>
          </a:xfrm>
          <a:prstGeom prst="rect">
            <a:avLst/>
          </a:prstGeom>
          <a:noFill/>
          <a:ln w="9525">
            <a:noFill/>
            <a:miter lim="800000"/>
            <a:headEnd/>
            <a:tailEnd/>
          </a:ln>
        </p:spPr>
      </p:pic>
      <p:sp>
        <p:nvSpPr>
          <p:cNvPr id="86021" name="Rectangle 2"/>
          <p:cNvSpPr>
            <a:spLocks noGrp="1" noChangeArrowheads="1"/>
          </p:cNvSpPr>
          <p:nvPr>
            <p:ph type="title"/>
          </p:nvPr>
        </p:nvSpPr>
        <p:spPr>
          <a:xfrm>
            <a:off x="533400" y="252413"/>
            <a:ext cx="7772400" cy="685800"/>
          </a:xfrm>
        </p:spPr>
        <p:txBody>
          <a:bodyPr/>
          <a:lstStyle/>
          <a:p>
            <a:r>
              <a:rPr lang="en-US" sz="4000"/>
              <a:t>Dijkstra’s algorithm, discussion</a:t>
            </a:r>
            <a:endParaRPr lang="en-US"/>
          </a:p>
        </p:txBody>
      </p:sp>
      <p:sp>
        <p:nvSpPr>
          <p:cNvPr id="86022" name="Rectangle 3"/>
          <p:cNvSpPr>
            <a:spLocks noGrp="1" noChangeArrowheads="1"/>
          </p:cNvSpPr>
          <p:nvPr>
            <p:ph type="body" sz="half" idx="1"/>
          </p:nvPr>
        </p:nvSpPr>
        <p:spPr>
          <a:xfrm>
            <a:off x="668338" y="1190625"/>
            <a:ext cx="7353300" cy="2651125"/>
          </a:xfrm>
        </p:spPr>
        <p:txBody>
          <a:bodyPr/>
          <a:lstStyle/>
          <a:p>
            <a:pPr>
              <a:lnSpc>
                <a:spcPct val="90000"/>
              </a:lnSpc>
              <a:buFont typeface="Wingdings" pitchFamily="2" charset="2"/>
              <a:buNone/>
            </a:pPr>
            <a:r>
              <a:rPr lang="en-US" i="1">
                <a:solidFill>
                  <a:srgbClr val="CC0000"/>
                </a:solidFill>
              </a:rPr>
              <a:t>algorithm complexity:</a:t>
            </a:r>
            <a:r>
              <a:rPr lang="en-US">
                <a:solidFill>
                  <a:srgbClr val="FF0000"/>
                </a:solidFill>
              </a:rPr>
              <a:t> </a:t>
            </a:r>
            <a:r>
              <a:rPr lang="en-US"/>
              <a:t>n nodes</a:t>
            </a:r>
          </a:p>
          <a:p>
            <a:pPr>
              <a:lnSpc>
                <a:spcPct val="90000"/>
              </a:lnSpc>
            </a:pPr>
            <a:r>
              <a:rPr lang="en-US" sz="2400"/>
              <a:t>each iteration: need to check all nodes, w, not in N</a:t>
            </a:r>
          </a:p>
          <a:p>
            <a:pPr>
              <a:lnSpc>
                <a:spcPct val="90000"/>
              </a:lnSpc>
            </a:pPr>
            <a:r>
              <a:rPr lang="en-US" sz="2400"/>
              <a:t>n(n+1)/2 comparisons: O(n</a:t>
            </a:r>
            <a:r>
              <a:rPr lang="en-US" sz="2400" baseline="30000"/>
              <a:t>2</a:t>
            </a:r>
            <a:r>
              <a:rPr lang="en-US" sz="2400"/>
              <a:t>)</a:t>
            </a:r>
          </a:p>
          <a:p>
            <a:pPr>
              <a:lnSpc>
                <a:spcPct val="90000"/>
              </a:lnSpc>
            </a:pPr>
            <a:r>
              <a:rPr lang="en-US" sz="2400"/>
              <a:t>more efficient implementations possible: O(nlogn)</a:t>
            </a:r>
          </a:p>
          <a:p>
            <a:pPr>
              <a:lnSpc>
                <a:spcPct val="90000"/>
              </a:lnSpc>
              <a:spcBef>
                <a:spcPct val="40000"/>
              </a:spcBef>
              <a:buFont typeface="Wingdings" pitchFamily="2" charset="2"/>
              <a:buNone/>
            </a:pPr>
            <a:r>
              <a:rPr lang="en-US" i="1">
                <a:solidFill>
                  <a:srgbClr val="CC0000"/>
                </a:solidFill>
              </a:rPr>
              <a:t>oscillations possible:</a:t>
            </a:r>
          </a:p>
          <a:p>
            <a:pPr>
              <a:lnSpc>
                <a:spcPct val="90000"/>
              </a:lnSpc>
            </a:pPr>
            <a:r>
              <a:rPr lang="en-US" sz="2400"/>
              <a:t>e.g., support link cost equals amount of carried traffic:</a:t>
            </a:r>
          </a:p>
        </p:txBody>
      </p:sp>
      <p:sp>
        <p:nvSpPr>
          <p:cNvPr id="86023" name="Freeform 5"/>
          <p:cNvSpPr>
            <a:spLocks/>
          </p:cNvSpPr>
          <p:nvPr/>
        </p:nvSpPr>
        <p:spPr bwMode="auto">
          <a:xfrm>
            <a:off x="395288" y="4141788"/>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66CCFF"/>
          </a:solidFill>
          <a:ln w="9525">
            <a:noFill/>
            <a:round/>
            <a:headEnd/>
            <a:tailEnd/>
          </a:ln>
          <a:effectLst/>
        </p:spPr>
        <p:txBody>
          <a:bodyPr wrap="none" anchor="ctr"/>
          <a:lstStyle/>
          <a:p>
            <a:endParaRPr lang="en-US"/>
          </a:p>
        </p:txBody>
      </p:sp>
      <p:sp>
        <p:nvSpPr>
          <p:cNvPr id="86024" name="Freeform 6"/>
          <p:cNvSpPr>
            <a:spLocks/>
          </p:cNvSpPr>
          <p:nvPr/>
        </p:nvSpPr>
        <p:spPr bwMode="auto">
          <a:xfrm>
            <a:off x="796925" y="4479925"/>
            <a:ext cx="390525" cy="209550"/>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grpSp>
        <p:nvGrpSpPr>
          <p:cNvPr id="86025" name="Group 7"/>
          <p:cNvGrpSpPr>
            <a:grpSpLocks/>
          </p:cNvGrpSpPr>
          <p:nvPr/>
        </p:nvGrpSpPr>
        <p:grpSpPr bwMode="auto">
          <a:xfrm>
            <a:off x="1103313" y="4162425"/>
            <a:ext cx="501650" cy="396875"/>
            <a:chOff x="1747" y="3190"/>
            <a:chExt cx="316" cy="250"/>
          </a:xfrm>
        </p:grpSpPr>
        <p:sp>
          <p:nvSpPr>
            <p:cNvPr id="86245" name="Oval 8"/>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46" name="Line 9"/>
            <p:cNvSpPr>
              <a:spLocks noChangeShapeType="1"/>
            </p:cNvSpPr>
            <p:nvPr/>
          </p:nvSpPr>
          <p:spPr bwMode="auto">
            <a:xfrm>
              <a:off x="1750" y="3301"/>
              <a:ext cx="0" cy="50"/>
            </a:xfrm>
            <a:prstGeom prst="line">
              <a:avLst/>
            </a:prstGeom>
            <a:noFill/>
            <a:ln w="12700">
              <a:solidFill>
                <a:schemeClr val="tx1"/>
              </a:solidFill>
              <a:round/>
              <a:headEnd/>
              <a:tailEnd/>
            </a:ln>
            <a:effectLst/>
          </p:spPr>
          <p:txBody>
            <a:bodyPr wrap="none" anchor="ctr"/>
            <a:lstStyle/>
            <a:p>
              <a:endParaRPr lang="en-US"/>
            </a:p>
          </p:txBody>
        </p:sp>
        <p:sp>
          <p:nvSpPr>
            <p:cNvPr id="86247" name="Line 10"/>
            <p:cNvSpPr>
              <a:spLocks noChangeShapeType="1"/>
            </p:cNvSpPr>
            <p:nvPr/>
          </p:nvSpPr>
          <p:spPr bwMode="auto">
            <a:xfrm>
              <a:off x="2063" y="3301"/>
              <a:ext cx="0" cy="50"/>
            </a:xfrm>
            <a:prstGeom prst="line">
              <a:avLst/>
            </a:prstGeom>
            <a:noFill/>
            <a:ln w="12700">
              <a:solidFill>
                <a:schemeClr val="tx1"/>
              </a:solidFill>
              <a:round/>
              <a:headEnd/>
              <a:tailEnd/>
            </a:ln>
            <a:effectLst/>
          </p:spPr>
          <p:txBody>
            <a:bodyPr wrap="none" anchor="ctr"/>
            <a:lstStyle/>
            <a:p>
              <a:endParaRPr lang="en-US"/>
            </a:p>
          </p:txBody>
        </p:sp>
        <p:sp>
          <p:nvSpPr>
            <p:cNvPr id="86248" name="Rectangle 11"/>
            <p:cNvSpPr>
              <a:spLocks noChangeArrowheads="1"/>
            </p:cNvSpPr>
            <p:nvPr/>
          </p:nvSpPr>
          <p:spPr bwMode="auto">
            <a:xfrm>
              <a:off x="1750" y="330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49" name="Oval 12"/>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250" name="Group 13"/>
            <p:cNvGrpSpPr>
              <a:grpSpLocks/>
            </p:cNvGrpSpPr>
            <p:nvPr/>
          </p:nvGrpSpPr>
          <p:grpSpPr bwMode="auto">
            <a:xfrm>
              <a:off x="1790" y="3190"/>
              <a:ext cx="223" cy="250"/>
              <a:chOff x="2945" y="2425"/>
              <a:chExt cx="226" cy="250"/>
            </a:xfrm>
          </p:grpSpPr>
          <p:sp>
            <p:nvSpPr>
              <p:cNvPr id="86251" name="Rectangle 1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52" name="Text Box 15"/>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A</a:t>
                </a:r>
                <a:endParaRPr lang="en-US" sz="2400"/>
              </a:p>
            </p:txBody>
          </p:sp>
        </p:grpSp>
      </p:grpSp>
      <p:grpSp>
        <p:nvGrpSpPr>
          <p:cNvPr id="86026" name="Group 16"/>
          <p:cNvGrpSpPr>
            <a:grpSpLocks/>
          </p:cNvGrpSpPr>
          <p:nvPr/>
        </p:nvGrpSpPr>
        <p:grpSpPr bwMode="auto">
          <a:xfrm>
            <a:off x="455613" y="4567238"/>
            <a:ext cx="501650" cy="396875"/>
            <a:chOff x="2221" y="3571"/>
            <a:chExt cx="316" cy="250"/>
          </a:xfrm>
        </p:grpSpPr>
        <p:sp>
          <p:nvSpPr>
            <p:cNvPr id="86237" name="Oval 17"/>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38" name="Line 18"/>
            <p:cNvSpPr>
              <a:spLocks noChangeShapeType="1"/>
            </p:cNvSpPr>
            <p:nvPr/>
          </p:nvSpPr>
          <p:spPr bwMode="auto">
            <a:xfrm>
              <a:off x="2224" y="3688"/>
              <a:ext cx="0" cy="50"/>
            </a:xfrm>
            <a:prstGeom prst="line">
              <a:avLst/>
            </a:prstGeom>
            <a:noFill/>
            <a:ln w="12700">
              <a:solidFill>
                <a:schemeClr val="tx1"/>
              </a:solidFill>
              <a:round/>
              <a:headEnd/>
              <a:tailEnd/>
            </a:ln>
            <a:effectLst/>
          </p:spPr>
          <p:txBody>
            <a:bodyPr wrap="none" anchor="ctr"/>
            <a:lstStyle/>
            <a:p>
              <a:endParaRPr lang="en-US"/>
            </a:p>
          </p:txBody>
        </p:sp>
        <p:sp>
          <p:nvSpPr>
            <p:cNvPr id="86239" name="Line 19"/>
            <p:cNvSpPr>
              <a:spLocks noChangeShapeType="1"/>
            </p:cNvSpPr>
            <p:nvPr/>
          </p:nvSpPr>
          <p:spPr bwMode="auto">
            <a:xfrm>
              <a:off x="2537" y="3688"/>
              <a:ext cx="0" cy="50"/>
            </a:xfrm>
            <a:prstGeom prst="line">
              <a:avLst/>
            </a:prstGeom>
            <a:noFill/>
            <a:ln w="12700">
              <a:solidFill>
                <a:schemeClr val="tx1"/>
              </a:solidFill>
              <a:round/>
              <a:headEnd/>
              <a:tailEnd/>
            </a:ln>
            <a:effectLst/>
          </p:spPr>
          <p:txBody>
            <a:bodyPr wrap="none" anchor="ctr"/>
            <a:lstStyle/>
            <a:p>
              <a:endParaRPr lang="en-US"/>
            </a:p>
          </p:txBody>
        </p:sp>
        <p:sp>
          <p:nvSpPr>
            <p:cNvPr id="86240" name="Rectangle 20"/>
            <p:cNvSpPr>
              <a:spLocks noChangeArrowheads="1"/>
            </p:cNvSpPr>
            <p:nvPr/>
          </p:nvSpPr>
          <p:spPr bwMode="auto">
            <a:xfrm>
              <a:off x="2224" y="368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41" name="Oval 21"/>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242" name="Group 22"/>
            <p:cNvGrpSpPr>
              <a:grpSpLocks/>
            </p:cNvGrpSpPr>
            <p:nvPr/>
          </p:nvGrpSpPr>
          <p:grpSpPr bwMode="auto">
            <a:xfrm>
              <a:off x="2275" y="3571"/>
              <a:ext cx="232" cy="250"/>
              <a:chOff x="2941" y="2425"/>
              <a:chExt cx="235" cy="250"/>
            </a:xfrm>
          </p:grpSpPr>
          <p:sp>
            <p:nvSpPr>
              <p:cNvPr id="86243" name="Rectangle 2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44" name="Text Box 24"/>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D</a:t>
                </a:r>
                <a:endParaRPr lang="en-US" sz="2400"/>
              </a:p>
            </p:txBody>
          </p:sp>
        </p:grpSp>
      </p:grpSp>
      <p:grpSp>
        <p:nvGrpSpPr>
          <p:cNvPr id="86027" name="Group 25"/>
          <p:cNvGrpSpPr>
            <a:grpSpLocks/>
          </p:cNvGrpSpPr>
          <p:nvPr/>
        </p:nvGrpSpPr>
        <p:grpSpPr bwMode="auto">
          <a:xfrm>
            <a:off x="1090613" y="5029200"/>
            <a:ext cx="500062" cy="396875"/>
            <a:chOff x="2903" y="2884"/>
            <a:chExt cx="315" cy="250"/>
          </a:xfrm>
        </p:grpSpPr>
        <p:grpSp>
          <p:nvGrpSpPr>
            <p:cNvPr id="86228" name="Group 26"/>
            <p:cNvGrpSpPr>
              <a:grpSpLocks/>
            </p:cNvGrpSpPr>
            <p:nvPr/>
          </p:nvGrpSpPr>
          <p:grpSpPr bwMode="auto">
            <a:xfrm>
              <a:off x="2903" y="2938"/>
              <a:ext cx="315" cy="144"/>
              <a:chOff x="2903" y="2938"/>
              <a:chExt cx="315" cy="144"/>
            </a:xfrm>
          </p:grpSpPr>
          <p:sp>
            <p:nvSpPr>
              <p:cNvPr id="86232" name="Oval 27"/>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33" name="Line 28"/>
              <p:cNvSpPr>
                <a:spLocks noChangeShapeType="1"/>
              </p:cNvSpPr>
              <p:nvPr/>
            </p:nvSpPr>
            <p:spPr bwMode="auto">
              <a:xfrm>
                <a:off x="2903" y="2994"/>
                <a:ext cx="0" cy="50"/>
              </a:xfrm>
              <a:prstGeom prst="line">
                <a:avLst/>
              </a:prstGeom>
              <a:noFill/>
              <a:ln w="12700">
                <a:solidFill>
                  <a:schemeClr val="tx1"/>
                </a:solidFill>
                <a:round/>
                <a:headEnd/>
                <a:tailEnd/>
              </a:ln>
              <a:effectLst/>
            </p:spPr>
            <p:txBody>
              <a:bodyPr wrap="none" anchor="ctr"/>
              <a:lstStyle/>
              <a:p>
                <a:endParaRPr lang="en-US"/>
              </a:p>
            </p:txBody>
          </p:sp>
          <p:sp>
            <p:nvSpPr>
              <p:cNvPr id="86234" name="Line 29"/>
              <p:cNvSpPr>
                <a:spLocks noChangeShapeType="1"/>
              </p:cNvSpPr>
              <p:nvPr/>
            </p:nvSpPr>
            <p:spPr bwMode="auto">
              <a:xfrm>
                <a:off x="3215" y="2994"/>
                <a:ext cx="0" cy="50"/>
              </a:xfrm>
              <a:prstGeom prst="line">
                <a:avLst/>
              </a:prstGeom>
              <a:noFill/>
              <a:ln w="12700">
                <a:solidFill>
                  <a:schemeClr val="tx1"/>
                </a:solidFill>
                <a:round/>
                <a:headEnd/>
                <a:tailEnd/>
              </a:ln>
              <a:effectLst/>
            </p:spPr>
            <p:txBody>
              <a:bodyPr wrap="none" anchor="ctr"/>
              <a:lstStyle/>
              <a:p>
                <a:endParaRPr lang="en-US"/>
              </a:p>
            </p:txBody>
          </p:sp>
          <p:sp>
            <p:nvSpPr>
              <p:cNvPr id="86235" name="Rectangle 30"/>
              <p:cNvSpPr>
                <a:spLocks noChangeArrowheads="1"/>
              </p:cNvSpPr>
              <p:nvPr/>
            </p:nvSpPr>
            <p:spPr bwMode="auto">
              <a:xfrm>
                <a:off x="2903" y="2994"/>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36" name="Oval 31"/>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grpSp>
          <p:nvGrpSpPr>
            <p:cNvPr id="86229" name="Group 32"/>
            <p:cNvGrpSpPr>
              <a:grpSpLocks/>
            </p:cNvGrpSpPr>
            <p:nvPr/>
          </p:nvGrpSpPr>
          <p:grpSpPr bwMode="auto">
            <a:xfrm>
              <a:off x="2949" y="2884"/>
              <a:ext cx="232" cy="250"/>
              <a:chOff x="2940" y="2425"/>
              <a:chExt cx="235" cy="250"/>
            </a:xfrm>
          </p:grpSpPr>
          <p:sp>
            <p:nvSpPr>
              <p:cNvPr id="86230" name="Rectangle 3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31" name="Text Box 34"/>
              <p:cNvSpPr txBox="1">
                <a:spLocks noChangeArrowheads="1"/>
              </p:cNvSpPr>
              <p:nvPr/>
            </p:nvSpPr>
            <p:spPr bwMode="auto">
              <a:xfrm>
                <a:off x="2940" y="2425"/>
                <a:ext cx="235" cy="250"/>
              </a:xfrm>
              <a:prstGeom prst="rect">
                <a:avLst/>
              </a:prstGeom>
              <a:noFill/>
              <a:ln w="9525">
                <a:noFill/>
                <a:miter lim="800000"/>
                <a:headEnd/>
                <a:tailEnd/>
              </a:ln>
              <a:effectLst/>
            </p:spPr>
            <p:txBody>
              <a:bodyPr wrap="none">
                <a:spAutoFit/>
              </a:bodyPr>
              <a:lstStyle/>
              <a:p>
                <a:pPr algn="ctr"/>
                <a:r>
                  <a:rPr lang="en-US" sz="2000"/>
                  <a:t>C</a:t>
                </a:r>
                <a:endParaRPr lang="en-US" sz="2400"/>
              </a:p>
            </p:txBody>
          </p:sp>
        </p:grpSp>
      </p:grpSp>
      <p:grpSp>
        <p:nvGrpSpPr>
          <p:cNvPr id="86028" name="Group 35"/>
          <p:cNvGrpSpPr>
            <a:grpSpLocks/>
          </p:cNvGrpSpPr>
          <p:nvPr/>
        </p:nvGrpSpPr>
        <p:grpSpPr bwMode="auto">
          <a:xfrm>
            <a:off x="1744663" y="4581525"/>
            <a:ext cx="501650" cy="396875"/>
            <a:chOff x="2217" y="2884"/>
            <a:chExt cx="316" cy="250"/>
          </a:xfrm>
        </p:grpSpPr>
        <p:sp>
          <p:nvSpPr>
            <p:cNvPr id="86220" name="Oval 36"/>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21" name="Line 37"/>
            <p:cNvSpPr>
              <a:spLocks noChangeShapeType="1"/>
            </p:cNvSpPr>
            <p:nvPr/>
          </p:nvSpPr>
          <p:spPr bwMode="auto">
            <a:xfrm>
              <a:off x="2220" y="2998"/>
              <a:ext cx="0" cy="50"/>
            </a:xfrm>
            <a:prstGeom prst="line">
              <a:avLst/>
            </a:prstGeom>
            <a:noFill/>
            <a:ln w="12700">
              <a:solidFill>
                <a:schemeClr val="tx1"/>
              </a:solidFill>
              <a:round/>
              <a:headEnd/>
              <a:tailEnd/>
            </a:ln>
            <a:effectLst/>
          </p:spPr>
          <p:txBody>
            <a:bodyPr wrap="none" anchor="ctr"/>
            <a:lstStyle/>
            <a:p>
              <a:endParaRPr lang="en-US"/>
            </a:p>
          </p:txBody>
        </p:sp>
        <p:sp>
          <p:nvSpPr>
            <p:cNvPr id="86222" name="Line 38"/>
            <p:cNvSpPr>
              <a:spLocks noChangeShapeType="1"/>
            </p:cNvSpPr>
            <p:nvPr/>
          </p:nvSpPr>
          <p:spPr bwMode="auto">
            <a:xfrm>
              <a:off x="2533" y="2998"/>
              <a:ext cx="0" cy="50"/>
            </a:xfrm>
            <a:prstGeom prst="line">
              <a:avLst/>
            </a:prstGeom>
            <a:noFill/>
            <a:ln w="12700">
              <a:solidFill>
                <a:schemeClr val="tx1"/>
              </a:solidFill>
              <a:round/>
              <a:headEnd/>
              <a:tailEnd/>
            </a:ln>
            <a:effectLst/>
          </p:spPr>
          <p:txBody>
            <a:bodyPr wrap="none" anchor="ctr"/>
            <a:lstStyle/>
            <a:p>
              <a:endParaRPr lang="en-US"/>
            </a:p>
          </p:txBody>
        </p:sp>
        <p:sp>
          <p:nvSpPr>
            <p:cNvPr id="86223" name="Rectangle 39"/>
            <p:cNvSpPr>
              <a:spLocks noChangeArrowheads="1"/>
            </p:cNvSpPr>
            <p:nvPr/>
          </p:nvSpPr>
          <p:spPr bwMode="auto">
            <a:xfrm>
              <a:off x="2220" y="29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24" name="Oval 40"/>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225" name="Group 41"/>
            <p:cNvGrpSpPr>
              <a:grpSpLocks/>
            </p:cNvGrpSpPr>
            <p:nvPr/>
          </p:nvGrpSpPr>
          <p:grpSpPr bwMode="auto">
            <a:xfrm>
              <a:off x="2270" y="2884"/>
              <a:ext cx="223" cy="250"/>
              <a:chOff x="2945" y="2425"/>
              <a:chExt cx="226" cy="250"/>
            </a:xfrm>
          </p:grpSpPr>
          <p:sp>
            <p:nvSpPr>
              <p:cNvPr id="86226" name="Rectangle 4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27" name="Text Box 43"/>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B</a:t>
                </a:r>
                <a:endParaRPr lang="en-US" sz="2400"/>
              </a:p>
            </p:txBody>
          </p:sp>
        </p:grpSp>
      </p:grpSp>
      <p:sp>
        <p:nvSpPr>
          <p:cNvPr id="86029" name="Text Box 44"/>
          <p:cNvSpPr txBox="1">
            <a:spLocks noChangeArrowheads="1"/>
          </p:cNvSpPr>
          <p:nvPr/>
        </p:nvSpPr>
        <p:spPr bwMode="auto">
          <a:xfrm>
            <a:off x="798513" y="4333875"/>
            <a:ext cx="282575" cy="304800"/>
          </a:xfrm>
          <a:prstGeom prst="rect">
            <a:avLst/>
          </a:prstGeom>
          <a:noFill/>
          <a:ln w="9525">
            <a:noFill/>
            <a:miter lim="800000"/>
            <a:headEnd/>
            <a:tailEnd/>
          </a:ln>
          <a:effectLst/>
        </p:spPr>
        <p:txBody>
          <a:bodyPr wrap="none">
            <a:spAutoFit/>
          </a:bodyPr>
          <a:lstStyle/>
          <a:p>
            <a:pPr algn="ctr"/>
            <a:r>
              <a:rPr lang="en-US" sz="1400"/>
              <a:t>1</a:t>
            </a:r>
          </a:p>
        </p:txBody>
      </p:sp>
      <p:sp>
        <p:nvSpPr>
          <p:cNvPr id="86030" name="Freeform 45"/>
          <p:cNvSpPr>
            <a:spLocks/>
          </p:cNvSpPr>
          <p:nvPr/>
        </p:nvSpPr>
        <p:spPr bwMode="auto">
          <a:xfrm flipH="1">
            <a:off x="1482725" y="4479925"/>
            <a:ext cx="338138" cy="204788"/>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31" name="Freeform 46"/>
          <p:cNvSpPr>
            <a:spLocks/>
          </p:cNvSpPr>
          <p:nvPr/>
        </p:nvSpPr>
        <p:spPr bwMode="auto">
          <a:xfrm flipH="1" flipV="1">
            <a:off x="1497013" y="4894263"/>
            <a:ext cx="314325" cy="228600"/>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triangle" w="med" len="med"/>
            <a:tailEnd type="none" w="med" len="med"/>
          </a:ln>
          <a:effectLst/>
        </p:spPr>
        <p:txBody>
          <a:bodyPr wrap="none" anchor="ctr"/>
          <a:lstStyle/>
          <a:p>
            <a:endParaRPr lang="en-US"/>
          </a:p>
        </p:txBody>
      </p:sp>
      <p:sp>
        <p:nvSpPr>
          <p:cNvPr id="86032" name="Freeform 47"/>
          <p:cNvSpPr>
            <a:spLocks/>
          </p:cNvSpPr>
          <p:nvPr/>
        </p:nvSpPr>
        <p:spPr bwMode="auto">
          <a:xfrm flipV="1">
            <a:off x="858838" y="4884738"/>
            <a:ext cx="323850" cy="247650"/>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33" name="Text Box 48"/>
          <p:cNvSpPr txBox="1">
            <a:spLocks noChangeArrowheads="1"/>
          </p:cNvSpPr>
          <p:nvPr/>
        </p:nvSpPr>
        <p:spPr bwMode="auto">
          <a:xfrm>
            <a:off x="1627188" y="4343400"/>
            <a:ext cx="484187" cy="304800"/>
          </a:xfrm>
          <a:prstGeom prst="rect">
            <a:avLst/>
          </a:prstGeom>
          <a:noFill/>
          <a:ln w="9525">
            <a:noFill/>
            <a:miter lim="800000"/>
            <a:headEnd/>
            <a:tailEnd/>
          </a:ln>
          <a:effectLst/>
        </p:spPr>
        <p:txBody>
          <a:bodyPr wrap="none">
            <a:spAutoFit/>
          </a:bodyPr>
          <a:lstStyle/>
          <a:p>
            <a:pPr algn="ctr"/>
            <a:r>
              <a:rPr lang="en-US" sz="1400"/>
              <a:t>1+e</a:t>
            </a:r>
          </a:p>
        </p:txBody>
      </p:sp>
      <p:sp>
        <p:nvSpPr>
          <p:cNvPr id="86034" name="Text Box 49"/>
          <p:cNvSpPr txBox="1">
            <a:spLocks noChangeArrowheads="1"/>
          </p:cNvSpPr>
          <p:nvPr/>
        </p:nvSpPr>
        <p:spPr bwMode="auto">
          <a:xfrm>
            <a:off x="1633538" y="4933950"/>
            <a:ext cx="282575" cy="304800"/>
          </a:xfrm>
          <a:prstGeom prst="rect">
            <a:avLst/>
          </a:prstGeom>
          <a:noFill/>
          <a:ln w="9525">
            <a:noFill/>
            <a:miter lim="800000"/>
            <a:headEnd/>
            <a:tailEnd/>
          </a:ln>
          <a:effectLst/>
        </p:spPr>
        <p:txBody>
          <a:bodyPr wrap="none">
            <a:spAutoFit/>
          </a:bodyPr>
          <a:lstStyle/>
          <a:p>
            <a:pPr algn="ctr"/>
            <a:r>
              <a:rPr lang="en-US" sz="1400"/>
              <a:t>e</a:t>
            </a:r>
          </a:p>
        </p:txBody>
      </p:sp>
      <p:sp>
        <p:nvSpPr>
          <p:cNvPr id="86035" name="Text Box 50"/>
          <p:cNvSpPr txBox="1">
            <a:spLocks noChangeArrowheads="1"/>
          </p:cNvSpPr>
          <p:nvPr/>
        </p:nvSpPr>
        <p:spPr bwMode="auto">
          <a:xfrm>
            <a:off x="762000" y="4957763"/>
            <a:ext cx="282575" cy="304800"/>
          </a:xfrm>
          <a:prstGeom prst="rect">
            <a:avLst/>
          </a:prstGeom>
          <a:noFill/>
          <a:ln w="9525">
            <a:noFill/>
            <a:miter lim="800000"/>
            <a:headEnd/>
            <a:tailEnd/>
          </a:ln>
          <a:effectLst/>
        </p:spPr>
        <p:txBody>
          <a:bodyPr wrap="none">
            <a:spAutoFit/>
          </a:bodyPr>
          <a:lstStyle/>
          <a:p>
            <a:pPr algn="ctr"/>
            <a:r>
              <a:rPr lang="en-US" sz="1400"/>
              <a:t>0</a:t>
            </a:r>
          </a:p>
        </p:txBody>
      </p:sp>
      <p:sp>
        <p:nvSpPr>
          <p:cNvPr id="86036" name="Line 51"/>
          <p:cNvSpPr>
            <a:spLocks noChangeShapeType="1"/>
          </p:cNvSpPr>
          <p:nvPr/>
        </p:nvSpPr>
        <p:spPr bwMode="auto">
          <a:xfrm flipV="1">
            <a:off x="1330325" y="5351463"/>
            <a:ext cx="0" cy="40005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037" name="Text Box 52"/>
          <p:cNvSpPr txBox="1">
            <a:spLocks noChangeArrowheads="1"/>
          </p:cNvSpPr>
          <p:nvPr/>
        </p:nvSpPr>
        <p:spPr bwMode="auto">
          <a:xfrm>
            <a:off x="1085850" y="5559425"/>
            <a:ext cx="311150" cy="366713"/>
          </a:xfrm>
          <a:prstGeom prst="rect">
            <a:avLst/>
          </a:prstGeom>
          <a:noFill/>
          <a:ln w="9525">
            <a:noFill/>
            <a:miter lim="800000"/>
            <a:headEnd/>
            <a:tailEnd/>
          </a:ln>
          <a:effectLst/>
        </p:spPr>
        <p:txBody>
          <a:bodyPr wrap="none">
            <a:spAutoFit/>
          </a:bodyPr>
          <a:lstStyle/>
          <a:p>
            <a:pPr algn="ctr"/>
            <a:r>
              <a:rPr lang="en-US">
                <a:solidFill>
                  <a:srgbClr val="FF0000"/>
                </a:solidFill>
              </a:rPr>
              <a:t>e</a:t>
            </a:r>
            <a:endParaRPr lang="en-US" sz="2400"/>
          </a:p>
        </p:txBody>
      </p:sp>
      <p:sp>
        <p:nvSpPr>
          <p:cNvPr id="86038" name="Line 53"/>
          <p:cNvSpPr>
            <a:spLocks noChangeShapeType="1"/>
          </p:cNvSpPr>
          <p:nvPr/>
        </p:nvSpPr>
        <p:spPr bwMode="auto">
          <a:xfrm flipH="1" flipV="1">
            <a:off x="511175" y="4884738"/>
            <a:ext cx="4763" cy="338137"/>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039" name="Text Box 54"/>
          <p:cNvSpPr txBox="1">
            <a:spLocks noChangeArrowheads="1"/>
          </p:cNvSpPr>
          <p:nvPr/>
        </p:nvSpPr>
        <p:spPr bwMode="auto">
          <a:xfrm>
            <a:off x="338138" y="5173663"/>
            <a:ext cx="311150" cy="366712"/>
          </a:xfrm>
          <a:prstGeom prst="rect">
            <a:avLst/>
          </a:prstGeom>
          <a:noFill/>
          <a:ln w="9525">
            <a:noFill/>
            <a:miter lim="800000"/>
            <a:headEnd/>
            <a:tailEnd/>
          </a:ln>
          <a:effectLst/>
        </p:spPr>
        <p:txBody>
          <a:bodyPr wrap="none">
            <a:spAutoFit/>
          </a:bodyPr>
          <a:lstStyle/>
          <a:p>
            <a:pPr algn="ctr"/>
            <a:r>
              <a:rPr lang="en-US">
                <a:solidFill>
                  <a:srgbClr val="FF0000"/>
                </a:solidFill>
              </a:rPr>
              <a:t>1</a:t>
            </a:r>
            <a:endParaRPr lang="en-US" sz="2400"/>
          </a:p>
        </p:txBody>
      </p:sp>
      <p:sp>
        <p:nvSpPr>
          <p:cNvPr id="86040" name="Line 55"/>
          <p:cNvSpPr>
            <a:spLocks noChangeShapeType="1"/>
          </p:cNvSpPr>
          <p:nvPr/>
        </p:nvSpPr>
        <p:spPr bwMode="auto">
          <a:xfrm flipV="1">
            <a:off x="2030413" y="4918075"/>
            <a:ext cx="0" cy="428625"/>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041" name="Text Box 56"/>
          <p:cNvSpPr txBox="1">
            <a:spLocks noChangeArrowheads="1"/>
          </p:cNvSpPr>
          <p:nvPr/>
        </p:nvSpPr>
        <p:spPr bwMode="auto">
          <a:xfrm>
            <a:off x="1871663" y="5278438"/>
            <a:ext cx="311150" cy="366712"/>
          </a:xfrm>
          <a:prstGeom prst="rect">
            <a:avLst/>
          </a:prstGeom>
          <a:noFill/>
          <a:ln w="9525">
            <a:noFill/>
            <a:miter lim="800000"/>
            <a:headEnd/>
            <a:tailEnd/>
          </a:ln>
          <a:effectLst/>
        </p:spPr>
        <p:txBody>
          <a:bodyPr wrap="none">
            <a:spAutoFit/>
          </a:bodyPr>
          <a:lstStyle/>
          <a:p>
            <a:pPr algn="ctr"/>
            <a:r>
              <a:rPr lang="en-US">
                <a:solidFill>
                  <a:srgbClr val="FF0000"/>
                </a:solidFill>
              </a:rPr>
              <a:t>1</a:t>
            </a:r>
            <a:endParaRPr lang="en-US" sz="2400"/>
          </a:p>
        </p:txBody>
      </p:sp>
      <p:sp>
        <p:nvSpPr>
          <p:cNvPr id="86042" name="Freeform 57"/>
          <p:cNvSpPr>
            <a:spLocks/>
          </p:cNvSpPr>
          <p:nvPr/>
        </p:nvSpPr>
        <p:spPr bwMode="auto">
          <a:xfrm flipH="1" flipV="1">
            <a:off x="1401763" y="4851400"/>
            <a:ext cx="314325" cy="228600"/>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43" name="Freeform 58"/>
          <p:cNvSpPr>
            <a:spLocks/>
          </p:cNvSpPr>
          <p:nvPr/>
        </p:nvSpPr>
        <p:spPr bwMode="auto">
          <a:xfrm flipH="1">
            <a:off x="949325" y="4860925"/>
            <a:ext cx="304800" cy="219075"/>
          </a:xfrm>
          <a:custGeom>
            <a:avLst/>
            <a:gdLst>
              <a:gd name="T0" fmla="*/ 0 w 342"/>
              <a:gd name="T1" fmla="*/ 2147483647 h 186"/>
              <a:gd name="T2" fmla="*/ 2147483647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44" name="Text Box 59"/>
          <p:cNvSpPr txBox="1">
            <a:spLocks noChangeArrowheads="1"/>
          </p:cNvSpPr>
          <p:nvPr/>
        </p:nvSpPr>
        <p:spPr bwMode="auto">
          <a:xfrm>
            <a:off x="1047750" y="4738688"/>
            <a:ext cx="282575" cy="304800"/>
          </a:xfrm>
          <a:prstGeom prst="rect">
            <a:avLst/>
          </a:prstGeom>
          <a:noFill/>
          <a:ln w="9525">
            <a:noFill/>
            <a:miter lim="800000"/>
            <a:headEnd/>
            <a:tailEnd/>
          </a:ln>
          <a:effectLst/>
        </p:spPr>
        <p:txBody>
          <a:bodyPr wrap="none">
            <a:spAutoFit/>
          </a:bodyPr>
          <a:lstStyle/>
          <a:p>
            <a:pPr algn="ctr"/>
            <a:r>
              <a:rPr lang="en-US" sz="1400"/>
              <a:t>0</a:t>
            </a:r>
          </a:p>
        </p:txBody>
      </p:sp>
      <p:sp>
        <p:nvSpPr>
          <p:cNvPr id="86045" name="Text Box 60"/>
          <p:cNvSpPr txBox="1">
            <a:spLocks noChangeArrowheads="1"/>
          </p:cNvSpPr>
          <p:nvPr/>
        </p:nvSpPr>
        <p:spPr bwMode="auto">
          <a:xfrm>
            <a:off x="1390650" y="4730750"/>
            <a:ext cx="282575" cy="304800"/>
          </a:xfrm>
          <a:prstGeom prst="rect">
            <a:avLst/>
          </a:prstGeom>
          <a:noFill/>
          <a:ln w="9525">
            <a:noFill/>
            <a:miter lim="800000"/>
            <a:headEnd/>
            <a:tailEnd/>
          </a:ln>
          <a:effectLst/>
        </p:spPr>
        <p:txBody>
          <a:bodyPr wrap="none">
            <a:spAutoFit/>
          </a:bodyPr>
          <a:lstStyle/>
          <a:p>
            <a:pPr algn="ctr"/>
            <a:r>
              <a:rPr lang="en-US" sz="1400"/>
              <a:t>0</a:t>
            </a:r>
          </a:p>
        </p:txBody>
      </p:sp>
      <p:sp>
        <p:nvSpPr>
          <p:cNvPr id="86046" name="Text Box 211"/>
          <p:cNvSpPr txBox="1">
            <a:spLocks noChangeArrowheads="1"/>
          </p:cNvSpPr>
          <p:nvPr/>
        </p:nvSpPr>
        <p:spPr bwMode="auto">
          <a:xfrm>
            <a:off x="908050" y="5824538"/>
            <a:ext cx="949325" cy="396875"/>
          </a:xfrm>
          <a:prstGeom prst="rect">
            <a:avLst/>
          </a:prstGeom>
          <a:noFill/>
          <a:ln w="9525">
            <a:noFill/>
            <a:miter lim="800000"/>
            <a:headEnd/>
            <a:tailEnd/>
          </a:ln>
          <a:effectLst/>
        </p:spPr>
        <p:txBody>
          <a:bodyPr wrap="none">
            <a:spAutoFit/>
          </a:bodyPr>
          <a:lstStyle/>
          <a:p>
            <a:pPr algn="ctr"/>
            <a:r>
              <a:rPr lang="en-US" sz="2000">
                <a:solidFill>
                  <a:srgbClr val="000099"/>
                </a:solidFill>
              </a:rPr>
              <a:t>initially</a:t>
            </a:r>
            <a:endParaRPr lang="en-US" sz="2400">
              <a:solidFill>
                <a:srgbClr val="000099"/>
              </a:solidFill>
            </a:endParaRPr>
          </a:p>
        </p:txBody>
      </p:sp>
      <p:grpSp>
        <p:nvGrpSpPr>
          <p:cNvPr id="721194" name="Group 298"/>
          <p:cNvGrpSpPr>
            <a:grpSpLocks/>
          </p:cNvGrpSpPr>
          <p:nvPr/>
        </p:nvGrpSpPr>
        <p:grpSpPr bwMode="auto">
          <a:xfrm>
            <a:off x="2544763" y="4189413"/>
            <a:ext cx="2195512" cy="2293937"/>
            <a:chOff x="1729" y="2639"/>
            <a:chExt cx="1383" cy="1445"/>
          </a:xfrm>
        </p:grpSpPr>
        <p:sp>
          <p:nvSpPr>
            <p:cNvPr id="86172" name="Freeform 61"/>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a:effectLst/>
          </p:spPr>
          <p:txBody>
            <a:bodyPr wrap="none" anchor="ctr"/>
            <a:lstStyle/>
            <a:p>
              <a:endParaRPr lang="en-US"/>
            </a:p>
          </p:txBody>
        </p:sp>
        <p:sp>
          <p:nvSpPr>
            <p:cNvPr id="86173" name="Freeform 62"/>
            <p:cNvSpPr>
              <a:spLocks/>
            </p:cNvSpPr>
            <p:nvPr/>
          </p:nvSpPr>
          <p:spPr bwMode="auto">
            <a:xfrm>
              <a:off x="2010" y="2852"/>
              <a:ext cx="246" cy="132"/>
            </a:xfrm>
            <a:custGeom>
              <a:avLst/>
              <a:gdLst>
                <a:gd name="T0" fmla="*/ 0 w 342"/>
                <a:gd name="T1" fmla="*/ 48 h 186"/>
                <a:gd name="T2" fmla="*/ 91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grpSp>
          <p:nvGrpSpPr>
            <p:cNvPr id="86174" name="Group 63"/>
            <p:cNvGrpSpPr>
              <a:grpSpLocks/>
            </p:cNvGrpSpPr>
            <p:nvPr/>
          </p:nvGrpSpPr>
          <p:grpSpPr bwMode="auto">
            <a:xfrm>
              <a:off x="2203" y="2652"/>
              <a:ext cx="316" cy="250"/>
              <a:chOff x="1747" y="3190"/>
              <a:chExt cx="316" cy="250"/>
            </a:xfrm>
          </p:grpSpPr>
          <p:sp>
            <p:nvSpPr>
              <p:cNvPr id="86212"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13" name="Line 65"/>
              <p:cNvSpPr>
                <a:spLocks noChangeShapeType="1"/>
              </p:cNvSpPr>
              <p:nvPr/>
            </p:nvSpPr>
            <p:spPr bwMode="auto">
              <a:xfrm>
                <a:off x="1750" y="3301"/>
                <a:ext cx="0" cy="50"/>
              </a:xfrm>
              <a:prstGeom prst="line">
                <a:avLst/>
              </a:prstGeom>
              <a:noFill/>
              <a:ln w="12700">
                <a:solidFill>
                  <a:schemeClr val="tx1"/>
                </a:solidFill>
                <a:round/>
                <a:headEnd/>
                <a:tailEnd/>
              </a:ln>
              <a:effectLst/>
            </p:spPr>
            <p:txBody>
              <a:bodyPr wrap="none" anchor="ctr"/>
              <a:lstStyle/>
              <a:p>
                <a:endParaRPr lang="en-US"/>
              </a:p>
            </p:txBody>
          </p:sp>
          <p:sp>
            <p:nvSpPr>
              <p:cNvPr id="86214" name="Line 66"/>
              <p:cNvSpPr>
                <a:spLocks noChangeShapeType="1"/>
              </p:cNvSpPr>
              <p:nvPr/>
            </p:nvSpPr>
            <p:spPr bwMode="auto">
              <a:xfrm>
                <a:off x="2063" y="3301"/>
                <a:ext cx="0" cy="50"/>
              </a:xfrm>
              <a:prstGeom prst="line">
                <a:avLst/>
              </a:prstGeom>
              <a:noFill/>
              <a:ln w="12700">
                <a:solidFill>
                  <a:schemeClr val="tx1"/>
                </a:solidFill>
                <a:round/>
                <a:headEnd/>
                <a:tailEnd/>
              </a:ln>
              <a:effectLst/>
            </p:spPr>
            <p:txBody>
              <a:bodyPr wrap="none" anchor="ctr"/>
              <a:lstStyle/>
              <a:p>
                <a:endParaRPr lang="en-US"/>
              </a:p>
            </p:txBody>
          </p:sp>
          <p:sp>
            <p:nvSpPr>
              <p:cNvPr id="86215" name="Rectangle 67"/>
              <p:cNvSpPr>
                <a:spLocks noChangeArrowheads="1"/>
              </p:cNvSpPr>
              <p:nvPr/>
            </p:nvSpPr>
            <p:spPr bwMode="auto">
              <a:xfrm>
                <a:off x="1750" y="330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16"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217" name="Group 69"/>
              <p:cNvGrpSpPr>
                <a:grpSpLocks/>
              </p:cNvGrpSpPr>
              <p:nvPr/>
            </p:nvGrpSpPr>
            <p:grpSpPr bwMode="auto">
              <a:xfrm>
                <a:off x="1790" y="3190"/>
                <a:ext cx="223" cy="250"/>
                <a:chOff x="2945" y="2425"/>
                <a:chExt cx="226" cy="250"/>
              </a:xfrm>
            </p:grpSpPr>
            <p:sp>
              <p:nvSpPr>
                <p:cNvPr id="86218" name="Rectangle 7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19" name="Text Box 71"/>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A</a:t>
                  </a:r>
                  <a:endParaRPr lang="en-US" sz="2400"/>
                </a:p>
              </p:txBody>
            </p:sp>
          </p:grpSp>
        </p:grpSp>
        <p:grpSp>
          <p:nvGrpSpPr>
            <p:cNvPr id="86175" name="Group 72"/>
            <p:cNvGrpSpPr>
              <a:grpSpLocks/>
            </p:cNvGrpSpPr>
            <p:nvPr/>
          </p:nvGrpSpPr>
          <p:grpSpPr bwMode="auto">
            <a:xfrm>
              <a:off x="1795" y="2907"/>
              <a:ext cx="316" cy="250"/>
              <a:chOff x="2221" y="3571"/>
              <a:chExt cx="316" cy="250"/>
            </a:xfrm>
          </p:grpSpPr>
          <p:sp>
            <p:nvSpPr>
              <p:cNvPr id="86204"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05" name="Line 74"/>
              <p:cNvSpPr>
                <a:spLocks noChangeShapeType="1"/>
              </p:cNvSpPr>
              <p:nvPr/>
            </p:nvSpPr>
            <p:spPr bwMode="auto">
              <a:xfrm>
                <a:off x="2224" y="3688"/>
                <a:ext cx="0" cy="50"/>
              </a:xfrm>
              <a:prstGeom prst="line">
                <a:avLst/>
              </a:prstGeom>
              <a:noFill/>
              <a:ln w="12700">
                <a:solidFill>
                  <a:schemeClr val="tx1"/>
                </a:solidFill>
                <a:round/>
                <a:headEnd/>
                <a:tailEnd/>
              </a:ln>
              <a:effectLst/>
            </p:spPr>
            <p:txBody>
              <a:bodyPr wrap="none" anchor="ctr"/>
              <a:lstStyle/>
              <a:p>
                <a:endParaRPr lang="en-US"/>
              </a:p>
            </p:txBody>
          </p:sp>
          <p:sp>
            <p:nvSpPr>
              <p:cNvPr id="86206" name="Line 75"/>
              <p:cNvSpPr>
                <a:spLocks noChangeShapeType="1"/>
              </p:cNvSpPr>
              <p:nvPr/>
            </p:nvSpPr>
            <p:spPr bwMode="auto">
              <a:xfrm>
                <a:off x="2537" y="3688"/>
                <a:ext cx="0" cy="50"/>
              </a:xfrm>
              <a:prstGeom prst="line">
                <a:avLst/>
              </a:prstGeom>
              <a:noFill/>
              <a:ln w="12700">
                <a:solidFill>
                  <a:schemeClr val="tx1"/>
                </a:solidFill>
                <a:round/>
                <a:headEnd/>
                <a:tailEnd/>
              </a:ln>
              <a:effectLst/>
            </p:spPr>
            <p:txBody>
              <a:bodyPr wrap="none" anchor="ctr"/>
              <a:lstStyle/>
              <a:p>
                <a:endParaRPr lang="en-US"/>
              </a:p>
            </p:txBody>
          </p:sp>
          <p:sp>
            <p:nvSpPr>
              <p:cNvPr id="86207" name="Rectangle 76"/>
              <p:cNvSpPr>
                <a:spLocks noChangeArrowheads="1"/>
              </p:cNvSpPr>
              <p:nvPr/>
            </p:nvSpPr>
            <p:spPr bwMode="auto">
              <a:xfrm>
                <a:off x="2224" y="368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08"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209" name="Group 78"/>
              <p:cNvGrpSpPr>
                <a:grpSpLocks/>
              </p:cNvGrpSpPr>
              <p:nvPr/>
            </p:nvGrpSpPr>
            <p:grpSpPr bwMode="auto">
              <a:xfrm>
                <a:off x="2275" y="3571"/>
                <a:ext cx="232" cy="250"/>
                <a:chOff x="2941" y="2425"/>
                <a:chExt cx="235" cy="250"/>
              </a:xfrm>
            </p:grpSpPr>
            <p:sp>
              <p:nvSpPr>
                <p:cNvPr id="86210" name="Rectangle 7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211" name="Text Box 80"/>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D</a:t>
                  </a:r>
                  <a:endParaRPr lang="en-US" sz="2400"/>
                </a:p>
              </p:txBody>
            </p:sp>
          </p:grpSp>
        </p:grpSp>
        <p:grpSp>
          <p:nvGrpSpPr>
            <p:cNvPr id="86176" name="Group 81"/>
            <p:cNvGrpSpPr>
              <a:grpSpLocks/>
            </p:cNvGrpSpPr>
            <p:nvPr/>
          </p:nvGrpSpPr>
          <p:grpSpPr bwMode="auto">
            <a:xfrm>
              <a:off x="2195" y="3198"/>
              <a:ext cx="315" cy="250"/>
              <a:chOff x="2903" y="2884"/>
              <a:chExt cx="315" cy="250"/>
            </a:xfrm>
          </p:grpSpPr>
          <p:grpSp>
            <p:nvGrpSpPr>
              <p:cNvPr id="86195" name="Group 82"/>
              <p:cNvGrpSpPr>
                <a:grpSpLocks/>
              </p:cNvGrpSpPr>
              <p:nvPr/>
            </p:nvGrpSpPr>
            <p:grpSpPr bwMode="auto">
              <a:xfrm>
                <a:off x="2903" y="2938"/>
                <a:ext cx="315" cy="144"/>
                <a:chOff x="2903" y="2938"/>
                <a:chExt cx="315" cy="144"/>
              </a:xfrm>
            </p:grpSpPr>
            <p:sp>
              <p:nvSpPr>
                <p:cNvPr id="86199"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200" name="Line 84"/>
                <p:cNvSpPr>
                  <a:spLocks noChangeShapeType="1"/>
                </p:cNvSpPr>
                <p:nvPr/>
              </p:nvSpPr>
              <p:spPr bwMode="auto">
                <a:xfrm>
                  <a:off x="2903" y="2994"/>
                  <a:ext cx="0" cy="50"/>
                </a:xfrm>
                <a:prstGeom prst="line">
                  <a:avLst/>
                </a:prstGeom>
                <a:noFill/>
                <a:ln w="12700">
                  <a:solidFill>
                    <a:schemeClr val="tx1"/>
                  </a:solidFill>
                  <a:round/>
                  <a:headEnd/>
                  <a:tailEnd/>
                </a:ln>
                <a:effectLst/>
              </p:spPr>
              <p:txBody>
                <a:bodyPr wrap="none" anchor="ctr"/>
                <a:lstStyle/>
                <a:p>
                  <a:endParaRPr lang="en-US"/>
                </a:p>
              </p:txBody>
            </p:sp>
            <p:sp>
              <p:nvSpPr>
                <p:cNvPr id="86201" name="Line 85"/>
                <p:cNvSpPr>
                  <a:spLocks noChangeShapeType="1"/>
                </p:cNvSpPr>
                <p:nvPr/>
              </p:nvSpPr>
              <p:spPr bwMode="auto">
                <a:xfrm>
                  <a:off x="3215" y="2994"/>
                  <a:ext cx="0" cy="50"/>
                </a:xfrm>
                <a:prstGeom prst="line">
                  <a:avLst/>
                </a:prstGeom>
                <a:noFill/>
                <a:ln w="12700">
                  <a:solidFill>
                    <a:schemeClr val="tx1"/>
                  </a:solidFill>
                  <a:round/>
                  <a:headEnd/>
                  <a:tailEnd/>
                </a:ln>
                <a:effectLst/>
              </p:spPr>
              <p:txBody>
                <a:bodyPr wrap="none" anchor="ctr"/>
                <a:lstStyle/>
                <a:p>
                  <a:endParaRPr lang="en-US"/>
                </a:p>
              </p:txBody>
            </p:sp>
            <p:sp>
              <p:nvSpPr>
                <p:cNvPr id="86202" name="Rectangle 86"/>
                <p:cNvSpPr>
                  <a:spLocks noChangeArrowheads="1"/>
                </p:cNvSpPr>
                <p:nvPr/>
              </p:nvSpPr>
              <p:spPr bwMode="auto">
                <a:xfrm>
                  <a:off x="2903" y="2994"/>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203"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grpSp>
            <p:nvGrpSpPr>
              <p:cNvPr id="86196" name="Group 88"/>
              <p:cNvGrpSpPr>
                <a:grpSpLocks/>
              </p:cNvGrpSpPr>
              <p:nvPr/>
            </p:nvGrpSpPr>
            <p:grpSpPr bwMode="auto">
              <a:xfrm>
                <a:off x="2949" y="2884"/>
                <a:ext cx="232" cy="250"/>
                <a:chOff x="2940" y="2425"/>
                <a:chExt cx="235" cy="250"/>
              </a:xfrm>
            </p:grpSpPr>
            <p:sp>
              <p:nvSpPr>
                <p:cNvPr id="86197" name="Rectangle 8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98" name="Text Box 90"/>
                <p:cNvSpPr txBox="1">
                  <a:spLocks noChangeArrowheads="1"/>
                </p:cNvSpPr>
                <p:nvPr/>
              </p:nvSpPr>
              <p:spPr bwMode="auto">
                <a:xfrm>
                  <a:off x="2940" y="2425"/>
                  <a:ext cx="235" cy="250"/>
                </a:xfrm>
                <a:prstGeom prst="rect">
                  <a:avLst/>
                </a:prstGeom>
                <a:noFill/>
                <a:ln w="9525">
                  <a:noFill/>
                  <a:miter lim="800000"/>
                  <a:headEnd/>
                  <a:tailEnd/>
                </a:ln>
                <a:effectLst/>
              </p:spPr>
              <p:txBody>
                <a:bodyPr wrap="none">
                  <a:spAutoFit/>
                </a:bodyPr>
                <a:lstStyle/>
                <a:p>
                  <a:pPr algn="ctr"/>
                  <a:r>
                    <a:rPr lang="en-US" sz="2000"/>
                    <a:t>C</a:t>
                  </a:r>
                  <a:endParaRPr lang="en-US" sz="2400"/>
                </a:p>
              </p:txBody>
            </p:sp>
          </p:grpSp>
        </p:grpSp>
        <p:grpSp>
          <p:nvGrpSpPr>
            <p:cNvPr id="86177" name="Group 91"/>
            <p:cNvGrpSpPr>
              <a:grpSpLocks/>
            </p:cNvGrpSpPr>
            <p:nvPr/>
          </p:nvGrpSpPr>
          <p:grpSpPr bwMode="auto">
            <a:xfrm>
              <a:off x="2607" y="2916"/>
              <a:ext cx="316" cy="250"/>
              <a:chOff x="2217" y="2884"/>
              <a:chExt cx="316" cy="250"/>
            </a:xfrm>
          </p:grpSpPr>
          <p:sp>
            <p:nvSpPr>
              <p:cNvPr id="86187"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88" name="Line 93"/>
              <p:cNvSpPr>
                <a:spLocks noChangeShapeType="1"/>
              </p:cNvSpPr>
              <p:nvPr/>
            </p:nvSpPr>
            <p:spPr bwMode="auto">
              <a:xfrm>
                <a:off x="2220" y="2998"/>
                <a:ext cx="0" cy="50"/>
              </a:xfrm>
              <a:prstGeom prst="line">
                <a:avLst/>
              </a:prstGeom>
              <a:noFill/>
              <a:ln w="12700">
                <a:solidFill>
                  <a:schemeClr val="tx1"/>
                </a:solidFill>
                <a:round/>
                <a:headEnd/>
                <a:tailEnd/>
              </a:ln>
              <a:effectLst/>
            </p:spPr>
            <p:txBody>
              <a:bodyPr wrap="none" anchor="ctr"/>
              <a:lstStyle/>
              <a:p>
                <a:endParaRPr lang="en-US"/>
              </a:p>
            </p:txBody>
          </p:sp>
          <p:sp>
            <p:nvSpPr>
              <p:cNvPr id="86189" name="Line 94"/>
              <p:cNvSpPr>
                <a:spLocks noChangeShapeType="1"/>
              </p:cNvSpPr>
              <p:nvPr/>
            </p:nvSpPr>
            <p:spPr bwMode="auto">
              <a:xfrm>
                <a:off x="2533" y="2998"/>
                <a:ext cx="0" cy="50"/>
              </a:xfrm>
              <a:prstGeom prst="line">
                <a:avLst/>
              </a:prstGeom>
              <a:noFill/>
              <a:ln w="12700">
                <a:solidFill>
                  <a:schemeClr val="tx1"/>
                </a:solidFill>
                <a:round/>
                <a:headEnd/>
                <a:tailEnd/>
              </a:ln>
              <a:effectLst/>
            </p:spPr>
            <p:txBody>
              <a:bodyPr wrap="none" anchor="ctr"/>
              <a:lstStyle/>
              <a:p>
                <a:endParaRPr lang="en-US"/>
              </a:p>
            </p:txBody>
          </p:sp>
          <p:sp>
            <p:nvSpPr>
              <p:cNvPr id="86190" name="Rectangle 95"/>
              <p:cNvSpPr>
                <a:spLocks noChangeArrowheads="1"/>
              </p:cNvSpPr>
              <p:nvPr/>
            </p:nvSpPr>
            <p:spPr bwMode="auto">
              <a:xfrm>
                <a:off x="2220" y="29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91"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92" name="Group 97"/>
              <p:cNvGrpSpPr>
                <a:grpSpLocks/>
              </p:cNvGrpSpPr>
              <p:nvPr/>
            </p:nvGrpSpPr>
            <p:grpSpPr bwMode="auto">
              <a:xfrm>
                <a:off x="2270" y="2884"/>
                <a:ext cx="223" cy="250"/>
                <a:chOff x="2945" y="2425"/>
                <a:chExt cx="226" cy="250"/>
              </a:xfrm>
            </p:grpSpPr>
            <p:sp>
              <p:nvSpPr>
                <p:cNvPr id="86193" name="Rectangle 9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94" name="Text Box 99"/>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B</a:t>
                  </a:r>
                  <a:endParaRPr lang="en-US" sz="2400"/>
                </a:p>
              </p:txBody>
            </p:sp>
          </p:grpSp>
        </p:grpSp>
        <p:sp>
          <p:nvSpPr>
            <p:cNvPr id="86178" name="Freeform 101"/>
            <p:cNvSpPr>
              <a:spLocks/>
            </p:cNvSpPr>
            <p:nvPr/>
          </p:nvSpPr>
          <p:spPr bwMode="auto">
            <a:xfrm flipH="1">
              <a:off x="2505" y="2819"/>
              <a:ext cx="198" cy="156"/>
            </a:xfrm>
            <a:custGeom>
              <a:avLst/>
              <a:gdLst>
                <a:gd name="T0" fmla="*/ 0 w 342"/>
                <a:gd name="T1" fmla="*/ 92 h 186"/>
                <a:gd name="T2" fmla="*/ 39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79" name="Freeform 102"/>
            <p:cNvSpPr>
              <a:spLocks/>
            </p:cNvSpPr>
            <p:nvPr/>
          </p:nvSpPr>
          <p:spPr bwMode="auto">
            <a:xfrm flipH="1" flipV="1">
              <a:off x="2484" y="3125"/>
              <a:ext cx="180" cy="141"/>
            </a:xfrm>
            <a:custGeom>
              <a:avLst/>
              <a:gdLst>
                <a:gd name="T0" fmla="*/ 0 w 342"/>
                <a:gd name="T1" fmla="*/ 61 h 186"/>
                <a:gd name="T2" fmla="*/ 26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triangle" w="med" len="med"/>
              <a:tailEnd type="none" w="med" len="med"/>
            </a:ln>
            <a:effectLst/>
          </p:spPr>
          <p:txBody>
            <a:bodyPr wrap="none" anchor="ctr"/>
            <a:lstStyle/>
            <a:p>
              <a:endParaRPr lang="en-US"/>
            </a:p>
          </p:txBody>
        </p:sp>
        <p:sp>
          <p:nvSpPr>
            <p:cNvPr id="86180" name="Freeform 103"/>
            <p:cNvSpPr>
              <a:spLocks/>
            </p:cNvSpPr>
            <p:nvPr/>
          </p:nvSpPr>
          <p:spPr bwMode="auto">
            <a:xfrm flipV="1">
              <a:off x="2031" y="3107"/>
              <a:ext cx="204" cy="156"/>
            </a:xfrm>
            <a:custGeom>
              <a:avLst/>
              <a:gdLst>
                <a:gd name="T0" fmla="*/ 0 w 342"/>
                <a:gd name="T1" fmla="*/ 92 h 186"/>
                <a:gd name="T2" fmla="*/ 44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81" name="Freeform 107"/>
            <p:cNvSpPr>
              <a:spLocks/>
            </p:cNvSpPr>
            <p:nvPr/>
          </p:nvSpPr>
          <p:spPr bwMode="auto">
            <a:xfrm flipH="1" flipV="1">
              <a:off x="2400" y="3086"/>
              <a:ext cx="189" cy="153"/>
            </a:xfrm>
            <a:custGeom>
              <a:avLst/>
              <a:gdLst>
                <a:gd name="T0" fmla="*/ 0 w 342"/>
                <a:gd name="T1" fmla="*/ 86 h 186"/>
                <a:gd name="T2" fmla="*/ 3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82" name="Freeform 108"/>
            <p:cNvSpPr>
              <a:spLocks/>
            </p:cNvSpPr>
            <p:nvPr/>
          </p:nvSpPr>
          <p:spPr bwMode="auto">
            <a:xfrm flipH="1">
              <a:off x="2124" y="3083"/>
              <a:ext cx="174" cy="147"/>
            </a:xfrm>
            <a:custGeom>
              <a:avLst/>
              <a:gdLst>
                <a:gd name="T0" fmla="*/ 0 w 342"/>
                <a:gd name="T1" fmla="*/ 73 h 186"/>
                <a:gd name="T2" fmla="*/ 23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83" name="Text Box 212"/>
            <p:cNvSpPr txBox="1">
              <a:spLocks noChangeArrowheads="1"/>
            </p:cNvSpPr>
            <p:nvPr/>
          </p:nvSpPr>
          <p:spPr bwMode="auto">
            <a:xfrm>
              <a:off x="1729" y="3612"/>
              <a:ext cx="1383" cy="472"/>
            </a:xfrm>
            <a:prstGeom prst="rect">
              <a:avLst/>
            </a:prstGeom>
            <a:noFill/>
            <a:ln w="9525">
              <a:noFill/>
              <a:miter lim="800000"/>
              <a:headEnd/>
              <a:tailEnd/>
            </a:ln>
            <a:effectLst/>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86184" name="Line 21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185" name="Line 21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186" name="Line 21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ffectLst/>
          </p:spPr>
          <p:txBody>
            <a:bodyPr wrap="none" anchor="ctr"/>
            <a:lstStyle/>
            <a:p>
              <a:endParaRPr lang="en-US"/>
            </a:p>
          </p:txBody>
        </p:sp>
      </p:grpSp>
      <p:sp>
        <p:nvSpPr>
          <p:cNvPr id="86048" name="Freeform 288"/>
          <p:cNvSpPr>
            <a:spLocks/>
          </p:cNvSpPr>
          <p:nvPr/>
        </p:nvSpPr>
        <p:spPr bwMode="auto">
          <a:xfrm>
            <a:off x="1358900" y="4338638"/>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Lst>
            <a:ahLst/>
            <a:cxnLst>
              <a:cxn ang="T6">
                <a:pos x="T0" y="T1"/>
              </a:cxn>
              <a:cxn ang="T7">
                <a:pos x="T2" y="T3"/>
              </a:cxn>
              <a:cxn ang="T8">
                <a:pos x="T4" y="T5"/>
              </a:cxn>
            </a:cxnLst>
            <a:rect l="0" t="0" r="r" b="b"/>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a:effectLst/>
        </p:spPr>
        <p:txBody>
          <a:bodyPr wrap="none"/>
          <a:lstStyle/>
          <a:p>
            <a:endParaRPr lang="en-US"/>
          </a:p>
        </p:txBody>
      </p:sp>
      <p:sp>
        <p:nvSpPr>
          <p:cNvPr id="86049" name="Line 289"/>
          <p:cNvSpPr>
            <a:spLocks noChangeShapeType="1"/>
          </p:cNvSpPr>
          <p:nvPr/>
        </p:nvSpPr>
        <p:spPr bwMode="auto">
          <a:xfrm flipV="1">
            <a:off x="720725" y="4419600"/>
            <a:ext cx="447675" cy="242888"/>
          </a:xfrm>
          <a:prstGeom prst="line">
            <a:avLst/>
          </a:prstGeom>
          <a:noFill/>
          <a:ln w="57150">
            <a:solidFill>
              <a:srgbClr val="CC0000"/>
            </a:solidFill>
            <a:round/>
            <a:headEnd/>
            <a:tailEnd type="triangle" w="med" len="med"/>
          </a:ln>
          <a:effectLst/>
        </p:spPr>
        <p:txBody>
          <a:bodyPr wrap="none"/>
          <a:lstStyle/>
          <a:p>
            <a:endParaRPr lang="en-US"/>
          </a:p>
        </p:txBody>
      </p:sp>
      <p:sp>
        <p:nvSpPr>
          <p:cNvPr id="721186" name="Freeform 290"/>
          <p:cNvSpPr>
            <a:spLocks/>
          </p:cNvSpPr>
          <p:nvPr/>
        </p:nvSpPr>
        <p:spPr bwMode="auto">
          <a:xfrm>
            <a:off x="2943225" y="439102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ffectLst/>
        </p:spPr>
        <p:txBody>
          <a:bodyPr wrap="none"/>
          <a:lstStyle/>
          <a:p>
            <a:endParaRPr lang="en-US"/>
          </a:p>
        </p:txBody>
      </p:sp>
      <p:grpSp>
        <p:nvGrpSpPr>
          <p:cNvPr id="721187" name="Group 291"/>
          <p:cNvGrpSpPr>
            <a:grpSpLocks/>
          </p:cNvGrpSpPr>
          <p:nvPr/>
        </p:nvGrpSpPr>
        <p:grpSpPr bwMode="auto">
          <a:xfrm>
            <a:off x="2768600" y="4376738"/>
            <a:ext cx="1430338" cy="966787"/>
            <a:chOff x="1870" y="2772"/>
            <a:chExt cx="901" cy="609"/>
          </a:xfrm>
        </p:grpSpPr>
        <p:sp>
          <p:nvSpPr>
            <p:cNvPr id="86166" name="Text Box 292"/>
            <p:cNvSpPr txBox="1">
              <a:spLocks noChangeArrowheads="1"/>
            </p:cNvSpPr>
            <p:nvPr/>
          </p:nvSpPr>
          <p:spPr bwMode="auto">
            <a:xfrm>
              <a:off x="1870" y="2772"/>
              <a:ext cx="305" cy="192"/>
            </a:xfrm>
            <a:prstGeom prst="rect">
              <a:avLst/>
            </a:prstGeom>
            <a:noFill/>
            <a:ln w="9525">
              <a:noFill/>
              <a:miter lim="800000"/>
              <a:headEnd/>
              <a:tailEnd/>
            </a:ln>
            <a:effectLst/>
          </p:spPr>
          <p:txBody>
            <a:bodyPr wrap="none">
              <a:spAutoFit/>
            </a:bodyPr>
            <a:lstStyle/>
            <a:p>
              <a:pPr algn="ctr"/>
              <a:r>
                <a:rPr lang="en-US" sz="1400"/>
                <a:t>2+e</a:t>
              </a:r>
            </a:p>
          </p:txBody>
        </p:sp>
        <p:sp>
          <p:nvSpPr>
            <p:cNvPr id="86167" name="Text Box 293"/>
            <p:cNvSpPr txBox="1">
              <a:spLocks noChangeArrowheads="1"/>
            </p:cNvSpPr>
            <p:nvPr/>
          </p:nvSpPr>
          <p:spPr bwMode="auto">
            <a:xfrm>
              <a:off x="2593" y="2793"/>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168" name="Text Box 294"/>
            <p:cNvSpPr txBox="1">
              <a:spLocks noChangeArrowheads="1"/>
            </p:cNvSpPr>
            <p:nvPr/>
          </p:nvSpPr>
          <p:spPr bwMode="auto">
            <a:xfrm>
              <a:off x="2501" y="3189"/>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169" name="Text Box 295"/>
            <p:cNvSpPr txBox="1">
              <a:spLocks noChangeArrowheads="1"/>
            </p:cNvSpPr>
            <p:nvPr/>
          </p:nvSpPr>
          <p:spPr bwMode="auto">
            <a:xfrm>
              <a:off x="1987" y="3153"/>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170" name="Text Box 296"/>
            <p:cNvSpPr txBox="1">
              <a:spLocks noChangeArrowheads="1"/>
            </p:cNvSpPr>
            <p:nvPr/>
          </p:nvSpPr>
          <p:spPr bwMode="auto">
            <a:xfrm>
              <a:off x="2135" y="3009"/>
              <a:ext cx="305" cy="192"/>
            </a:xfrm>
            <a:prstGeom prst="rect">
              <a:avLst/>
            </a:prstGeom>
            <a:noFill/>
            <a:ln w="9525">
              <a:noFill/>
              <a:miter lim="800000"/>
              <a:headEnd/>
              <a:tailEnd/>
            </a:ln>
            <a:effectLst/>
          </p:spPr>
          <p:txBody>
            <a:bodyPr wrap="none">
              <a:spAutoFit/>
            </a:bodyPr>
            <a:lstStyle/>
            <a:p>
              <a:pPr algn="ctr"/>
              <a:r>
                <a:rPr lang="en-US" sz="1400"/>
                <a:t>1+e</a:t>
              </a:r>
            </a:p>
          </p:txBody>
        </p:sp>
        <p:sp>
          <p:nvSpPr>
            <p:cNvPr id="86171" name="Text Box 297"/>
            <p:cNvSpPr txBox="1">
              <a:spLocks noChangeArrowheads="1"/>
            </p:cNvSpPr>
            <p:nvPr/>
          </p:nvSpPr>
          <p:spPr bwMode="auto">
            <a:xfrm>
              <a:off x="2380" y="3003"/>
              <a:ext cx="178" cy="192"/>
            </a:xfrm>
            <a:prstGeom prst="rect">
              <a:avLst/>
            </a:prstGeom>
            <a:noFill/>
            <a:ln w="9525">
              <a:noFill/>
              <a:miter lim="800000"/>
              <a:headEnd/>
              <a:tailEnd/>
            </a:ln>
            <a:effectLst/>
          </p:spPr>
          <p:txBody>
            <a:bodyPr wrap="none">
              <a:spAutoFit/>
            </a:bodyPr>
            <a:lstStyle/>
            <a:p>
              <a:pPr algn="ctr"/>
              <a:r>
                <a:rPr lang="en-US" sz="1400"/>
                <a:t>1</a:t>
              </a:r>
            </a:p>
          </p:txBody>
        </p:sp>
      </p:grpSp>
      <p:grpSp>
        <p:nvGrpSpPr>
          <p:cNvPr id="721195" name="Group 299"/>
          <p:cNvGrpSpPr>
            <a:grpSpLocks/>
          </p:cNvGrpSpPr>
          <p:nvPr/>
        </p:nvGrpSpPr>
        <p:grpSpPr bwMode="auto">
          <a:xfrm>
            <a:off x="4814888" y="4197350"/>
            <a:ext cx="2195512" cy="2293938"/>
            <a:chOff x="1729" y="2639"/>
            <a:chExt cx="1383" cy="1445"/>
          </a:xfrm>
        </p:grpSpPr>
        <p:sp>
          <p:nvSpPr>
            <p:cNvPr id="86118" name="Freeform 30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a:effectLst/>
          </p:spPr>
          <p:txBody>
            <a:bodyPr wrap="none" anchor="ctr"/>
            <a:lstStyle/>
            <a:p>
              <a:endParaRPr lang="en-US"/>
            </a:p>
          </p:txBody>
        </p:sp>
        <p:sp>
          <p:nvSpPr>
            <p:cNvPr id="86119" name="Freeform 301"/>
            <p:cNvSpPr>
              <a:spLocks/>
            </p:cNvSpPr>
            <p:nvPr/>
          </p:nvSpPr>
          <p:spPr bwMode="auto">
            <a:xfrm>
              <a:off x="2010" y="2852"/>
              <a:ext cx="246" cy="132"/>
            </a:xfrm>
            <a:custGeom>
              <a:avLst/>
              <a:gdLst>
                <a:gd name="T0" fmla="*/ 0 w 342"/>
                <a:gd name="T1" fmla="*/ 48 h 186"/>
                <a:gd name="T2" fmla="*/ 91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grpSp>
          <p:nvGrpSpPr>
            <p:cNvPr id="86120" name="Group 302"/>
            <p:cNvGrpSpPr>
              <a:grpSpLocks/>
            </p:cNvGrpSpPr>
            <p:nvPr/>
          </p:nvGrpSpPr>
          <p:grpSpPr bwMode="auto">
            <a:xfrm>
              <a:off x="2203" y="2652"/>
              <a:ext cx="316" cy="250"/>
              <a:chOff x="1747" y="3190"/>
              <a:chExt cx="316" cy="250"/>
            </a:xfrm>
          </p:grpSpPr>
          <p:sp>
            <p:nvSpPr>
              <p:cNvPr id="86158" name="Oval 30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59" name="Line 304"/>
              <p:cNvSpPr>
                <a:spLocks noChangeShapeType="1"/>
              </p:cNvSpPr>
              <p:nvPr/>
            </p:nvSpPr>
            <p:spPr bwMode="auto">
              <a:xfrm>
                <a:off x="1750" y="3301"/>
                <a:ext cx="0" cy="50"/>
              </a:xfrm>
              <a:prstGeom prst="line">
                <a:avLst/>
              </a:prstGeom>
              <a:noFill/>
              <a:ln w="12700">
                <a:solidFill>
                  <a:schemeClr val="tx1"/>
                </a:solidFill>
                <a:round/>
                <a:headEnd/>
                <a:tailEnd/>
              </a:ln>
              <a:effectLst/>
            </p:spPr>
            <p:txBody>
              <a:bodyPr wrap="none" anchor="ctr"/>
              <a:lstStyle/>
              <a:p>
                <a:endParaRPr lang="en-US"/>
              </a:p>
            </p:txBody>
          </p:sp>
          <p:sp>
            <p:nvSpPr>
              <p:cNvPr id="86160" name="Line 305"/>
              <p:cNvSpPr>
                <a:spLocks noChangeShapeType="1"/>
              </p:cNvSpPr>
              <p:nvPr/>
            </p:nvSpPr>
            <p:spPr bwMode="auto">
              <a:xfrm>
                <a:off x="2063" y="3301"/>
                <a:ext cx="0" cy="50"/>
              </a:xfrm>
              <a:prstGeom prst="line">
                <a:avLst/>
              </a:prstGeom>
              <a:noFill/>
              <a:ln w="12700">
                <a:solidFill>
                  <a:schemeClr val="tx1"/>
                </a:solidFill>
                <a:round/>
                <a:headEnd/>
                <a:tailEnd/>
              </a:ln>
              <a:effectLst/>
            </p:spPr>
            <p:txBody>
              <a:bodyPr wrap="none" anchor="ctr"/>
              <a:lstStyle/>
              <a:p>
                <a:endParaRPr lang="en-US"/>
              </a:p>
            </p:txBody>
          </p:sp>
          <p:sp>
            <p:nvSpPr>
              <p:cNvPr id="86161" name="Rectangle 306"/>
              <p:cNvSpPr>
                <a:spLocks noChangeArrowheads="1"/>
              </p:cNvSpPr>
              <p:nvPr/>
            </p:nvSpPr>
            <p:spPr bwMode="auto">
              <a:xfrm>
                <a:off x="1750" y="330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62" name="Oval 30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63" name="Group 308"/>
              <p:cNvGrpSpPr>
                <a:grpSpLocks/>
              </p:cNvGrpSpPr>
              <p:nvPr/>
            </p:nvGrpSpPr>
            <p:grpSpPr bwMode="auto">
              <a:xfrm>
                <a:off x="1790" y="3190"/>
                <a:ext cx="223" cy="250"/>
                <a:chOff x="2945" y="2425"/>
                <a:chExt cx="226" cy="250"/>
              </a:xfrm>
            </p:grpSpPr>
            <p:sp>
              <p:nvSpPr>
                <p:cNvPr id="86164" name="Rectangle 30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65" name="Text Box 310"/>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A</a:t>
                  </a:r>
                  <a:endParaRPr lang="en-US" sz="2400"/>
                </a:p>
              </p:txBody>
            </p:sp>
          </p:grpSp>
        </p:grpSp>
        <p:grpSp>
          <p:nvGrpSpPr>
            <p:cNvPr id="86121" name="Group 311"/>
            <p:cNvGrpSpPr>
              <a:grpSpLocks/>
            </p:cNvGrpSpPr>
            <p:nvPr/>
          </p:nvGrpSpPr>
          <p:grpSpPr bwMode="auto">
            <a:xfrm>
              <a:off x="1795" y="2907"/>
              <a:ext cx="316" cy="250"/>
              <a:chOff x="2221" y="3571"/>
              <a:chExt cx="316" cy="250"/>
            </a:xfrm>
          </p:grpSpPr>
          <p:sp>
            <p:nvSpPr>
              <p:cNvPr id="86150" name="Oval 31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51" name="Line 313"/>
              <p:cNvSpPr>
                <a:spLocks noChangeShapeType="1"/>
              </p:cNvSpPr>
              <p:nvPr/>
            </p:nvSpPr>
            <p:spPr bwMode="auto">
              <a:xfrm>
                <a:off x="2224" y="3688"/>
                <a:ext cx="0" cy="50"/>
              </a:xfrm>
              <a:prstGeom prst="line">
                <a:avLst/>
              </a:prstGeom>
              <a:noFill/>
              <a:ln w="12700">
                <a:solidFill>
                  <a:schemeClr val="tx1"/>
                </a:solidFill>
                <a:round/>
                <a:headEnd/>
                <a:tailEnd/>
              </a:ln>
              <a:effectLst/>
            </p:spPr>
            <p:txBody>
              <a:bodyPr wrap="none" anchor="ctr"/>
              <a:lstStyle/>
              <a:p>
                <a:endParaRPr lang="en-US"/>
              </a:p>
            </p:txBody>
          </p:sp>
          <p:sp>
            <p:nvSpPr>
              <p:cNvPr id="86152" name="Line 314"/>
              <p:cNvSpPr>
                <a:spLocks noChangeShapeType="1"/>
              </p:cNvSpPr>
              <p:nvPr/>
            </p:nvSpPr>
            <p:spPr bwMode="auto">
              <a:xfrm>
                <a:off x="2537" y="3688"/>
                <a:ext cx="0" cy="50"/>
              </a:xfrm>
              <a:prstGeom prst="line">
                <a:avLst/>
              </a:prstGeom>
              <a:noFill/>
              <a:ln w="12700">
                <a:solidFill>
                  <a:schemeClr val="tx1"/>
                </a:solidFill>
                <a:round/>
                <a:headEnd/>
                <a:tailEnd/>
              </a:ln>
              <a:effectLst/>
            </p:spPr>
            <p:txBody>
              <a:bodyPr wrap="none" anchor="ctr"/>
              <a:lstStyle/>
              <a:p>
                <a:endParaRPr lang="en-US"/>
              </a:p>
            </p:txBody>
          </p:sp>
          <p:sp>
            <p:nvSpPr>
              <p:cNvPr id="86153" name="Rectangle 315"/>
              <p:cNvSpPr>
                <a:spLocks noChangeArrowheads="1"/>
              </p:cNvSpPr>
              <p:nvPr/>
            </p:nvSpPr>
            <p:spPr bwMode="auto">
              <a:xfrm>
                <a:off x="2224" y="368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54" name="Oval 31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55" name="Group 317"/>
              <p:cNvGrpSpPr>
                <a:grpSpLocks/>
              </p:cNvGrpSpPr>
              <p:nvPr/>
            </p:nvGrpSpPr>
            <p:grpSpPr bwMode="auto">
              <a:xfrm>
                <a:off x="2275" y="3571"/>
                <a:ext cx="232" cy="250"/>
                <a:chOff x="2941" y="2425"/>
                <a:chExt cx="235" cy="250"/>
              </a:xfrm>
            </p:grpSpPr>
            <p:sp>
              <p:nvSpPr>
                <p:cNvPr id="86156" name="Rectangle 31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57" name="Text Box 319"/>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D</a:t>
                  </a:r>
                  <a:endParaRPr lang="en-US" sz="2400"/>
                </a:p>
              </p:txBody>
            </p:sp>
          </p:grpSp>
        </p:grpSp>
        <p:grpSp>
          <p:nvGrpSpPr>
            <p:cNvPr id="86122" name="Group 320"/>
            <p:cNvGrpSpPr>
              <a:grpSpLocks/>
            </p:cNvGrpSpPr>
            <p:nvPr/>
          </p:nvGrpSpPr>
          <p:grpSpPr bwMode="auto">
            <a:xfrm>
              <a:off x="2195" y="3198"/>
              <a:ext cx="315" cy="250"/>
              <a:chOff x="2903" y="2884"/>
              <a:chExt cx="315" cy="250"/>
            </a:xfrm>
          </p:grpSpPr>
          <p:grpSp>
            <p:nvGrpSpPr>
              <p:cNvPr id="86141" name="Group 321"/>
              <p:cNvGrpSpPr>
                <a:grpSpLocks/>
              </p:cNvGrpSpPr>
              <p:nvPr/>
            </p:nvGrpSpPr>
            <p:grpSpPr bwMode="auto">
              <a:xfrm>
                <a:off x="2903" y="2938"/>
                <a:ext cx="315" cy="144"/>
                <a:chOff x="2903" y="2938"/>
                <a:chExt cx="315" cy="144"/>
              </a:xfrm>
            </p:grpSpPr>
            <p:sp>
              <p:nvSpPr>
                <p:cNvPr id="86145" name="Oval 32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46" name="Line 323"/>
                <p:cNvSpPr>
                  <a:spLocks noChangeShapeType="1"/>
                </p:cNvSpPr>
                <p:nvPr/>
              </p:nvSpPr>
              <p:spPr bwMode="auto">
                <a:xfrm>
                  <a:off x="2903" y="2994"/>
                  <a:ext cx="0" cy="50"/>
                </a:xfrm>
                <a:prstGeom prst="line">
                  <a:avLst/>
                </a:prstGeom>
                <a:noFill/>
                <a:ln w="12700">
                  <a:solidFill>
                    <a:schemeClr val="tx1"/>
                  </a:solidFill>
                  <a:round/>
                  <a:headEnd/>
                  <a:tailEnd/>
                </a:ln>
                <a:effectLst/>
              </p:spPr>
              <p:txBody>
                <a:bodyPr wrap="none" anchor="ctr"/>
                <a:lstStyle/>
                <a:p>
                  <a:endParaRPr lang="en-US"/>
                </a:p>
              </p:txBody>
            </p:sp>
            <p:sp>
              <p:nvSpPr>
                <p:cNvPr id="86147" name="Line 324"/>
                <p:cNvSpPr>
                  <a:spLocks noChangeShapeType="1"/>
                </p:cNvSpPr>
                <p:nvPr/>
              </p:nvSpPr>
              <p:spPr bwMode="auto">
                <a:xfrm>
                  <a:off x="3215" y="2994"/>
                  <a:ext cx="0" cy="50"/>
                </a:xfrm>
                <a:prstGeom prst="line">
                  <a:avLst/>
                </a:prstGeom>
                <a:noFill/>
                <a:ln w="12700">
                  <a:solidFill>
                    <a:schemeClr val="tx1"/>
                  </a:solidFill>
                  <a:round/>
                  <a:headEnd/>
                  <a:tailEnd/>
                </a:ln>
                <a:effectLst/>
              </p:spPr>
              <p:txBody>
                <a:bodyPr wrap="none" anchor="ctr"/>
                <a:lstStyle/>
                <a:p>
                  <a:endParaRPr lang="en-US"/>
                </a:p>
              </p:txBody>
            </p:sp>
            <p:sp>
              <p:nvSpPr>
                <p:cNvPr id="86148" name="Rectangle 325"/>
                <p:cNvSpPr>
                  <a:spLocks noChangeArrowheads="1"/>
                </p:cNvSpPr>
                <p:nvPr/>
              </p:nvSpPr>
              <p:spPr bwMode="auto">
                <a:xfrm>
                  <a:off x="2903" y="2994"/>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49" name="Oval 32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grpSp>
            <p:nvGrpSpPr>
              <p:cNvPr id="86142" name="Group 327"/>
              <p:cNvGrpSpPr>
                <a:grpSpLocks/>
              </p:cNvGrpSpPr>
              <p:nvPr/>
            </p:nvGrpSpPr>
            <p:grpSpPr bwMode="auto">
              <a:xfrm>
                <a:off x="2949" y="2884"/>
                <a:ext cx="232" cy="250"/>
                <a:chOff x="2940" y="2425"/>
                <a:chExt cx="235" cy="250"/>
              </a:xfrm>
            </p:grpSpPr>
            <p:sp>
              <p:nvSpPr>
                <p:cNvPr id="86143" name="Rectangle 32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44" name="Text Box 329"/>
                <p:cNvSpPr txBox="1">
                  <a:spLocks noChangeArrowheads="1"/>
                </p:cNvSpPr>
                <p:nvPr/>
              </p:nvSpPr>
              <p:spPr bwMode="auto">
                <a:xfrm>
                  <a:off x="2940" y="2425"/>
                  <a:ext cx="235" cy="250"/>
                </a:xfrm>
                <a:prstGeom prst="rect">
                  <a:avLst/>
                </a:prstGeom>
                <a:noFill/>
                <a:ln w="9525">
                  <a:noFill/>
                  <a:miter lim="800000"/>
                  <a:headEnd/>
                  <a:tailEnd/>
                </a:ln>
                <a:effectLst/>
              </p:spPr>
              <p:txBody>
                <a:bodyPr wrap="none">
                  <a:spAutoFit/>
                </a:bodyPr>
                <a:lstStyle/>
                <a:p>
                  <a:pPr algn="ctr"/>
                  <a:r>
                    <a:rPr lang="en-US" sz="2000"/>
                    <a:t>C</a:t>
                  </a:r>
                  <a:endParaRPr lang="en-US" sz="2400"/>
                </a:p>
              </p:txBody>
            </p:sp>
          </p:grpSp>
        </p:grpSp>
        <p:grpSp>
          <p:nvGrpSpPr>
            <p:cNvPr id="86123" name="Group 330"/>
            <p:cNvGrpSpPr>
              <a:grpSpLocks/>
            </p:cNvGrpSpPr>
            <p:nvPr/>
          </p:nvGrpSpPr>
          <p:grpSpPr bwMode="auto">
            <a:xfrm>
              <a:off x="2607" y="2916"/>
              <a:ext cx="316" cy="250"/>
              <a:chOff x="2217" y="2884"/>
              <a:chExt cx="316" cy="250"/>
            </a:xfrm>
          </p:grpSpPr>
          <p:sp>
            <p:nvSpPr>
              <p:cNvPr id="86133" name="Oval 33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34" name="Line 332"/>
              <p:cNvSpPr>
                <a:spLocks noChangeShapeType="1"/>
              </p:cNvSpPr>
              <p:nvPr/>
            </p:nvSpPr>
            <p:spPr bwMode="auto">
              <a:xfrm>
                <a:off x="2220" y="2998"/>
                <a:ext cx="0" cy="50"/>
              </a:xfrm>
              <a:prstGeom prst="line">
                <a:avLst/>
              </a:prstGeom>
              <a:noFill/>
              <a:ln w="12700">
                <a:solidFill>
                  <a:schemeClr val="tx1"/>
                </a:solidFill>
                <a:round/>
                <a:headEnd/>
                <a:tailEnd/>
              </a:ln>
              <a:effectLst/>
            </p:spPr>
            <p:txBody>
              <a:bodyPr wrap="none" anchor="ctr"/>
              <a:lstStyle/>
              <a:p>
                <a:endParaRPr lang="en-US"/>
              </a:p>
            </p:txBody>
          </p:sp>
          <p:sp>
            <p:nvSpPr>
              <p:cNvPr id="86135" name="Line 333"/>
              <p:cNvSpPr>
                <a:spLocks noChangeShapeType="1"/>
              </p:cNvSpPr>
              <p:nvPr/>
            </p:nvSpPr>
            <p:spPr bwMode="auto">
              <a:xfrm>
                <a:off x="2533" y="2998"/>
                <a:ext cx="0" cy="50"/>
              </a:xfrm>
              <a:prstGeom prst="line">
                <a:avLst/>
              </a:prstGeom>
              <a:noFill/>
              <a:ln w="12700">
                <a:solidFill>
                  <a:schemeClr val="tx1"/>
                </a:solidFill>
                <a:round/>
                <a:headEnd/>
                <a:tailEnd/>
              </a:ln>
              <a:effectLst/>
            </p:spPr>
            <p:txBody>
              <a:bodyPr wrap="none" anchor="ctr"/>
              <a:lstStyle/>
              <a:p>
                <a:endParaRPr lang="en-US"/>
              </a:p>
            </p:txBody>
          </p:sp>
          <p:sp>
            <p:nvSpPr>
              <p:cNvPr id="86136" name="Rectangle 334"/>
              <p:cNvSpPr>
                <a:spLocks noChangeArrowheads="1"/>
              </p:cNvSpPr>
              <p:nvPr/>
            </p:nvSpPr>
            <p:spPr bwMode="auto">
              <a:xfrm>
                <a:off x="2220" y="29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37" name="Oval 33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38" name="Group 336"/>
              <p:cNvGrpSpPr>
                <a:grpSpLocks/>
              </p:cNvGrpSpPr>
              <p:nvPr/>
            </p:nvGrpSpPr>
            <p:grpSpPr bwMode="auto">
              <a:xfrm>
                <a:off x="2270" y="2884"/>
                <a:ext cx="223" cy="250"/>
                <a:chOff x="2945" y="2425"/>
                <a:chExt cx="226" cy="250"/>
              </a:xfrm>
            </p:grpSpPr>
            <p:sp>
              <p:nvSpPr>
                <p:cNvPr id="86139" name="Rectangle 33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40" name="Text Box 338"/>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B</a:t>
                  </a:r>
                  <a:endParaRPr lang="en-US" sz="2400"/>
                </a:p>
              </p:txBody>
            </p:sp>
          </p:grpSp>
        </p:grpSp>
        <p:sp>
          <p:nvSpPr>
            <p:cNvPr id="86124" name="Freeform 339"/>
            <p:cNvSpPr>
              <a:spLocks/>
            </p:cNvSpPr>
            <p:nvPr/>
          </p:nvSpPr>
          <p:spPr bwMode="auto">
            <a:xfrm flipH="1">
              <a:off x="2505" y="2819"/>
              <a:ext cx="198" cy="156"/>
            </a:xfrm>
            <a:custGeom>
              <a:avLst/>
              <a:gdLst>
                <a:gd name="T0" fmla="*/ 0 w 342"/>
                <a:gd name="T1" fmla="*/ 92 h 186"/>
                <a:gd name="T2" fmla="*/ 39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25" name="Freeform 340"/>
            <p:cNvSpPr>
              <a:spLocks/>
            </p:cNvSpPr>
            <p:nvPr/>
          </p:nvSpPr>
          <p:spPr bwMode="auto">
            <a:xfrm flipH="1" flipV="1">
              <a:off x="2484" y="3125"/>
              <a:ext cx="180" cy="141"/>
            </a:xfrm>
            <a:custGeom>
              <a:avLst/>
              <a:gdLst>
                <a:gd name="T0" fmla="*/ 0 w 342"/>
                <a:gd name="T1" fmla="*/ 61 h 186"/>
                <a:gd name="T2" fmla="*/ 26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triangle" w="med" len="med"/>
              <a:tailEnd type="none" w="med" len="med"/>
            </a:ln>
            <a:effectLst/>
          </p:spPr>
          <p:txBody>
            <a:bodyPr wrap="none" anchor="ctr"/>
            <a:lstStyle/>
            <a:p>
              <a:endParaRPr lang="en-US"/>
            </a:p>
          </p:txBody>
        </p:sp>
        <p:sp>
          <p:nvSpPr>
            <p:cNvPr id="86126" name="Freeform 341"/>
            <p:cNvSpPr>
              <a:spLocks/>
            </p:cNvSpPr>
            <p:nvPr/>
          </p:nvSpPr>
          <p:spPr bwMode="auto">
            <a:xfrm flipV="1">
              <a:off x="2031" y="3107"/>
              <a:ext cx="204" cy="156"/>
            </a:xfrm>
            <a:custGeom>
              <a:avLst/>
              <a:gdLst>
                <a:gd name="T0" fmla="*/ 0 w 342"/>
                <a:gd name="T1" fmla="*/ 92 h 186"/>
                <a:gd name="T2" fmla="*/ 44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27" name="Freeform 342"/>
            <p:cNvSpPr>
              <a:spLocks/>
            </p:cNvSpPr>
            <p:nvPr/>
          </p:nvSpPr>
          <p:spPr bwMode="auto">
            <a:xfrm flipH="1" flipV="1">
              <a:off x="2400" y="3086"/>
              <a:ext cx="189" cy="153"/>
            </a:xfrm>
            <a:custGeom>
              <a:avLst/>
              <a:gdLst>
                <a:gd name="T0" fmla="*/ 0 w 342"/>
                <a:gd name="T1" fmla="*/ 86 h 186"/>
                <a:gd name="T2" fmla="*/ 3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28" name="Freeform 343"/>
            <p:cNvSpPr>
              <a:spLocks/>
            </p:cNvSpPr>
            <p:nvPr/>
          </p:nvSpPr>
          <p:spPr bwMode="auto">
            <a:xfrm flipH="1">
              <a:off x="2124" y="3083"/>
              <a:ext cx="174" cy="147"/>
            </a:xfrm>
            <a:custGeom>
              <a:avLst/>
              <a:gdLst>
                <a:gd name="T0" fmla="*/ 0 w 342"/>
                <a:gd name="T1" fmla="*/ 73 h 186"/>
                <a:gd name="T2" fmla="*/ 23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129" name="Text Box 344"/>
            <p:cNvSpPr txBox="1">
              <a:spLocks noChangeArrowheads="1"/>
            </p:cNvSpPr>
            <p:nvPr/>
          </p:nvSpPr>
          <p:spPr bwMode="auto">
            <a:xfrm>
              <a:off x="1729" y="3612"/>
              <a:ext cx="1383" cy="472"/>
            </a:xfrm>
            <a:prstGeom prst="rect">
              <a:avLst/>
            </a:prstGeom>
            <a:noFill/>
            <a:ln w="9525">
              <a:noFill/>
              <a:miter lim="800000"/>
              <a:headEnd/>
              <a:tailEnd/>
            </a:ln>
            <a:effectLst/>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86130" name="Line 34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131" name="Line 34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132" name="Line 34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ffectLst/>
          </p:spPr>
          <p:txBody>
            <a:bodyPr wrap="none" anchor="ctr"/>
            <a:lstStyle/>
            <a:p>
              <a:endParaRPr lang="en-US"/>
            </a:p>
          </p:txBody>
        </p:sp>
      </p:grpSp>
      <p:sp>
        <p:nvSpPr>
          <p:cNvPr id="721124" name="Freeform 228"/>
          <p:cNvSpPr>
            <a:spLocks/>
          </p:cNvSpPr>
          <p:nvPr/>
        </p:nvSpPr>
        <p:spPr bwMode="auto">
          <a:xfrm>
            <a:off x="5219700" y="4332288"/>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a:effectLst/>
        </p:spPr>
        <p:txBody>
          <a:bodyPr wrap="none"/>
          <a:lstStyle/>
          <a:p>
            <a:endParaRPr lang="en-US"/>
          </a:p>
        </p:txBody>
      </p:sp>
      <p:grpSp>
        <p:nvGrpSpPr>
          <p:cNvPr id="721244" name="Group 348"/>
          <p:cNvGrpSpPr>
            <a:grpSpLocks/>
          </p:cNvGrpSpPr>
          <p:nvPr/>
        </p:nvGrpSpPr>
        <p:grpSpPr bwMode="auto">
          <a:xfrm>
            <a:off x="5137150" y="4410075"/>
            <a:ext cx="1493838" cy="990600"/>
            <a:chOff x="-186" y="1184"/>
            <a:chExt cx="941" cy="624"/>
          </a:xfrm>
        </p:grpSpPr>
        <p:sp>
          <p:nvSpPr>
            <p:cNvPr id="86112" name="Text Box 270"/>
            <p:cNvSpPr txBox="1">
              <a:spLocks noChangeArrowheads="1"/>
            </p:cNvSpPr>
            <p:nvPr/>
          </p:nvSpPr>
          <p:spPr bwMode="auto">
            <a:xfrm>
              <a:off x="-186" y="1199"/>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113" name="Text Box 274"/>
            <p:cNvSpPr txBox="1">
              <a:spLocks noChangeArrowheads="1"/>
            </p:cNvSpPr>
            <p:nvPr/>
          </p:nvSpPr>
          <p:spPr bwMode="auto">
            <a:xfrm>
              <a:off x="450" y="1184"/>
              <a:ext cx="305" cy="192"/>
            </a:xfrm>
            <a:prstGeom prst="rect">
              <a:avLst/>
            </a:prstGeom>
            <a:noFill/>
            <a:ln w="9525">
              <a:noFill/>
              <a:miter lim="800000"/>
              <a:headEnd/>
              <a:tailEnd/>
            </a:ln>
            <a:effectLst/>
          </p:spPr>
          <p:txBody>
            <a:bodyPr wrap="none">
              <a:spAutoFit/>
            </a:bodyPr>
            <a:lstStyle/>
            <a:p>
              <a:pPr algn="ctr"/>
              <a:r>
                <a:rPr lang="en-US" sz="1400"/>
                <a:t>2+e</a:t>
              </a:r>
            </a:p>
          </p:txBody>
        </p:sp>
        <p:sp>
          <p:nvSpPr>
            <p:cNvPr id="86114" name="Text Box 275"/>
            <p:cNvSpPr txBox="1">
              <a:spLocks noChangeArrowheads="1"/>
            </p:cNvSpPr>
            <p:nvPr/>
          </p:nvSpPr>
          <p:spPr bwMode="auto">
            <a:xfrm>
              <a:off x="340" y="1616"/>
              <a:ext cx="305" cy="192"/>
            </a:xfrm>
            <a:prstGeom prst="rect">
              <a:avLst/>
            </a:prstGeom>
            <a:noFill/>
            <a:ln w="9525">
              <a:noFill/>
              <a:miter lim="800000"/>
              <a:headEnd/>
              <a:tailEnd/>
            </a:ln>
            <a:effectLst/>
          </p:spPr>
          <p:txBody>
            <a:bodyPr wrap="none">
              <a:spAutoFit/>
            </a:bodyPr>
            <a:lstStyle/>
            <a:p>
              <a:pPr algn="ctr"/>
              <a:r>
                <a:rPr lang="en-US" sz="1400"/>
                <a:t>1+e</a:t>
              </a:r>
            </a:p>
          </p:txBody>
        </p:sp>
        <p:sp>
          <p:nvSpPr>
            <p:cNvPr id="86115" name="Text Box 276"/>
            <p:cNvSpPr txBox="1">
              <a:spLocks noChangeArrowheads="1"/>
            </p:cNvSpPr>
            <p:nvPr/>
          </p:nvSpPr>
          <p:spPr bwMode="auto">
            <a:xfrm>
              <a:off x="-132" y="1580"/>
              <a:ext cx="178" cy="192"/>
            </a:xfrm>
            <a:prstGeom prst="rect">
              <a:avLst/>
            </a:prstGeom>
            <a:noFill/>
            <a:ln w="9525">
              <a:noFill/>
              <a:miter lim="800000"/>
              <a:headEnd/>
              <a:tailEnd/>
            </a:ln>
            <a:effectLst/>
          </p:spPr>
          <p:txBody>
            <a:bodyPr wrap="none">
              <a:spAutoFit/>
            </a:bodyPr>
            <a:lstStyle/>
            <a:p>
              <a:pPr algn="ctr"/>
              <a:r>
                <a:rPr lang="en-US" sz="1400"/>
                <a:t>1</a:t>
              </a:r>
            </a:p>
          </p:txBody>
        </p:sp>
        <p:sp>
          <p:nvSpPr>
            <p:cNvPr id="86116" name="Text Box 279"/>
            <p:cNvSpPr txBox="1">
              <a:spLocks noChangeArrowheads="1"/>
            </p:cNvSpPr>
            <p:nvPr/>
          </p:nvSpPr>
          <p:spPr bwMode="auto">
            <a:xfrm>
              <a:off x="79" y="1436"/>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117" name="Text Box 280"/>
            <p:cNvSpPr txBox="1">
              <a:spLocks noChangeArrowheads="1"/>
            </p:cNvSpPr>
            <p:nvPr/>
          </p:nvSpPr>
          <p:spPr bwMode="auto">
            <a:xfrm>
              <a:off x="261" y="1430"/>
              <a:ext cx="178" cy="192"/>
            </a:xfrm>
            <a:prstGeom prst="rect">
              <a:avLst/>
            </a:prstGeom>
            <a:noFill/>
            <a:ln w="9525">
              <a:noFill/>
              <a:miter lim="800000"/>
              <a:headEnd/>
              <a:tailEnd/>
            </a:ln>
            <a:effectLst/>
          </p:spPr>
          <p:txBody>
            <a:bodyPr wrap="none">
              <a:spAutoFit/>
            </a:bodyPr>
            <a:lstStyle/>
            <a:p>
              <a:pPr algn="ctr"/>
              <a:r>
                <a:rPr lang="en-US" sz="1400"/>
                <a:t>0</a:t>
              </a:r>
            </a:p>
          </p:txBody>
        </p:sp>
      </p:grpSp>
      <p:grpSp>
        <p:nvGrpSpPr>
          <p:cNvPr id="721245" name="Group 349"/>
          <p:cNvGrpSpPr>
            <a:grpSpLocks/>
          </p:cNvGrpSpPr>
          <p:nvPr/>
        </p:nvGrpSpPr>
        <p:grpSpPr bwMode="auto">
          <a:xfrm>
            <a:off x="6967538" y="4195763"/>
            <a:ext cx="2195512" cy="2293937"/>
            <a:chOff x="1729" y="2639"/>
            <a:chExt cx="1383" cy="1445"/>
          </a:xfrm>
        </p:grpSpPr>
        <p:sp>
          <p:nvSpPr>
            <p:cNvPr id="86064" name="Freeform 350"/>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66CCFF"/>
            </a:solidFill>
            <a:ln w="9525">
              <a:noFill/>
              <a:round/>
              <a:headEnd/>
              <a:tailEnd/>
            </a:ln>
            <a:effectLst/>
          </p:spPr>
          <p:txBody>
            <a:bodyPr wrap="none" anchor="ctr"/>
            <a:lstStyle/>
            <a:p>
              <a:endParaRPr lang="en-US"/>
            </a:p>
          </p:txBody>
        </p:sp>
        <p:sp>
          <p:nvSpPr>
            <p:cNvPr id="86065" name="Freeform 351"/>
            <p:cNvSpPr>
              <a:spLocks/>
            </p:cNvSpPr>
            <p:nvPr/>
          </p:nvSpPr>
          <p:spPr bwMode="auto">
            <a:xfrm>
              <a:off x="2010" y="2852"/>
              <a:ext cx="246" cy="132"/>
            </a:xfrm>
            <a:custGeom>
              <a:avLst/>
              <a:gdLst>
                <a:gd name="T0" fmla="*/ 0 w 342"/>
                <a:gd name="T1" fmla="*/ 48 h 186"/>
                <a:gd name="T2" fmla="*/ 91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grpSp>
          <p:nvGrpSpPr>
            <p:cNvPr id="86066" name="Group 352"/>
            <p:cNvGrpSpPr>
              <a:grpSpLocks/>
            </p:cNvGrpSpPr>
            <p:nvPr/>
          </p:nvGrpSpPr>
          <p:grpSpPr bwMode="auto">
            <a:xfrm>
              <a:off x="2203" y="2652"/>
              <a:ext cx="316" cy="250"/>
              <a:chOff x="1747" y="3190"/>
              <a:chExt cx="316" cy="250"/>
            </a:xfrm>
          </p:grpSpPr>
          <p:sp>
            <p:nvSpPr>
              <p:cNvPr id="86104" name="Oval 353"/>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105" name="Line 354"/>
              <p:cNvSpPr>
                <a:spLocks noChangeShapeType="1"/>
              </p:cNvSpPr>
              <p:nvPr/>
            </p:nvSpPr>
            <p:spPr bwMode="auto">
              <a:xfrm>
                <a:off x="1750" y="3301"/>
                <a:ext cx="0" cy="50"/>
              </a:xfrm>
              <a:prstGeom prst="line">
                <a:avLst/>
              </a:prstGeom>
              <a:noFill/>
              <a:ln w="12700">
                <a:solidFill>
                  <a:schemeClr val="tx1"/>
                </a:solidFill>
                <a:round/>
                <a:headEnd/>
                <a:tailEnd/>
              </a:ln>
              <a:effectLst/>
            </p:spPr>
            <p:txBody>
              <a:bodyPr wrap="none" anchor="ctr"/>
              <a:lstStyle/>
              <a:p>
                <a:endParaRPr lang="en-US"/>
              </a:p>
            </p:txBody>
          </p:sp>
          <p:sp>
            <p:nvSpPr>
              <p:cNvPr id="86106" name="Line 355"/>
              <p:cNvSpPr>
                <a:spLocks noChangeShapeType="1"/>
              </p:cNvSpPr>
              <p:nvPr/>
            </p:nvSpPr>
            <p:spPr bwMode="auto">
              <a:xfrm>
                <a:off x="2063" y="3301"/>
                <a:ext cx="0" cy="50"/>
              </a:xfrm>
              <a:prstGeom prst="line">
                <a:avLst/>
              </a:prstGeom>
              <a:noFill/>
              <a:ln w="12700">
                <a:solidFill>
                  <a:schemeClr val="tx1"/>
                </a:solidFill>
                <a:round/>
                <a:headEnd/>
                <a:tailEnd/>
              </a:ln>
              <a:effectLst/>
            </p:spPr>
            <p:txBody>
              <a:bodyPr wrap="none" anchor="ctr"/>
              <a:lstStyle/>
              <a:p>
                <a:endParaRPr lang="en-US"/>
              </a:p>
            </p:txBody>
          </p:sp>
          <p:sp>
            <p:nvSpPr>
              <p:cNvPr id="86107" name="Rectangle 356"/>
              <p:cNvSpPr>
                <a:spLocks noChangeArrowheads="1"/>
              </p:cNvSpPr>
              <p:nvPr/>
            </p:nvSpPr>
            <p:spPr bwMode="auto">
              <a:xfrm>
                <a:off x="1750" y="330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08" name="Oval 357"/>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09" name="Group 358"/>
              <p:cNvGrpSpPr>
                <a:grpSpLocks/>
              </p:cNvGrpSpPr>
              <p:nvPr/>
            </p:nvGrpSpPr>
            <p:grpSpPr bwMode="auto">
              <a:xfrm>
                <a:off x="1790" y="3190"/>
                <a:ext cx="223" cy="250"/>
                <a:chOff x="2945" y="2425"/>
                <a:chExt cx="226" cy="250"/>
              </a:xfrm>
            </p:grpSpPr>
            <p:sp>
              <p:nvSpPr>
                <p:cNvPr id="86110" name="Rectangle 35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11" name="Text Box 360"/>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A</a:t>
                  </a:r>
                  <a:endParaRPr lang="en-US" sz="2400"/>
                </a:p>
              </p:txBody>
            </p:sp>
          </p:grpSp>
        </p:grpSp>
        <p:grpSp>
          <p:nvGrpSpPr>
            <p:cNvPr id="86067" name="Group 361"/>
            <p:cNvGrpSpPr>
              <a:grpSpLocks/>
            </p:cNvGrpSpPr>
            <p:nvPr/>
          </p:nvGrpSpPr>
          <p:grpSpPr bwMode="auto">
            <a:xfrm>
              <a:off x="1795" y="2907"/>
              <a:ext cx="316" cy="250"/>
              <a:chOff x="2221" y="3571"/>
              <a:chExt cx="316" cy="250"/>
            </a:xfrm>
          </p:grpSpPr>
          <p:sp>
            <p:nvSpPr>
              <p:cNvPr id="86096" name="Oval 362"/>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097" name="Line 363"/>
              <p:cNvSpPr>
                <a:spLocks noChangeShapeType="1"/>
              </p:cNvSpPr>
              <p:nvPr/>
            </p:nvSpPr>
            <p:spPr bwMode="auto">
              <a:xfrm>
                <a:off x="2224" y="3688"/>
                <a:ext cx="0" cy="50"/>
              </a:xfrm>
              <a:prstGeom prst="line">
                <a:avLst/>
              </a:prstGeom>
              <a:noFill/>
              <a:ln w="12700">
                <a:solidFill>
                  <a:schemeClr val="tx1"/>
                </a:solidFill>
                <a:round/>
                <a:headEnd/>
                <a:tailEnd/>
              </a:ln>
              <a:effectLst/>
            </p:spPr>
            <p:txBody>
              <a:bodyPr wrap="none" anchor="ctr"/>
              <a:lstStyle/>
              <a:p>
                <a:endParaRPr lang="en-US"/>
              </a:p>
            </p:txBody>
          </p:sp>
          <p:sp>
            <p:nvSpPr>
              <p:cNvPr id="86098" name="Line 364"/>
              <p:cNvSpPr>
                <a:spLocks noChangeShapeType="1"/>
              </p:cNvSpPr>
              <p:nvPr/>
            </p:nvSpPr>
            <p:spPr bwMode="auto">
              <a:xfrm>
                <a:off x="2537" y="3688"/>
                <a:ext cx="0" cy="50"/>
              </a:xfrm>
              <a:prstGeom prst="line">
                <a:avLst/>
              </a:prstGeom>
              <a:noFill/>
              <a:ln w="12700">
                <a:solidFill>
                  <a:schemeClr val="tx1"/>
                </a:solidFill>
                <a:round/>
                <a:headEnd/>
                <a:tailEnd/>
              </a:ln>
              <a:effectLst/>
            </p:spPr>
            <p:txBody>
              <a:bodyPr wrap="none" anchor="ctr"/>
              <a:lstStyle/>
              <a:p>
                <a:endParaRPr lang="en-US"/>
              </a:p>
            </p:txBody>
          </p:sp>
          <p:sp>
            <p:nvSpPr>
              <p:cNvPr id="86099" name="Rectangle 365"/>
              <p:cNvSpPr>
                <a:spLocks noChangeArrowheads="1"/>
              </p:cNvSpPr>
              <p:nvPr/>
            </p:nvSpPr>
            <p:spPr bwMode="auto">
              <a:xfrm>
                <a:off x="2224" y="368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100" name="Oval 366"/>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101" name="Group 367"/>
              <p:cNvGrpSpPr>
                <a:grpSpLocks/>
              </p:cNvGrpSpPr>
              <p:nvPr/>
            </p:nvGrpSpPr>
            <p:grpSpPr bwMode="auto">
              <a:xfrm>
                <a:off x="2275" y="3571"/>
                <a:ext cx="232" cy="250"/>
                <a:chOff x="2941" y="2425"/>
                <a:chExt cx="235" cy="250"/>
              </a:xfrm>
            </p:grpSpPr>
            <p:sp>
              <p:nvSpPr>
                <p:cNvPr id="86102" name="Rectangle 36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103" name="Text Box 369"/>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D</a:t>
                  </a:r>
                  <a:endParaRPr lang="en-US" sz="2400"/>
                </a:p>
              </p:txBody>
            </p:sp>
          </p:grpSp>
        </p:grpSp>
        <p:grpSp>
          <p:nvGrpSpPr>
            <p:cNvPr id="86068" name="Group 370"/>
            <p:cNvGrpSpPr>
              <a:grpSpLocks/>
            </p:cNvGrpSpPr>
            <p:nvPr/>
          </p:nvGrpSpPr>
          <p:grpSpPr bwMode="auto">
            <a:xfrm>
              <a:off x="2195" y="3198"/>
              <a:ext cx="315" cy="250"/>
              <a:chOff x="2903" y="2884"/>
              <a:chExt cx="315" cy="250"/>
            </a:xfrm>
          </p:grpSpPr>
          <p:grpSp>
            <p:nvGrpSpPr>
              <p:cNvPr id="86087" name="Group 371"/>
              <p:cNvGrpSpPr>
                <a:grpSpLocks/>
              </p:cNvGrpSpPr>
              <p:nvPr/>
            </p:nvGrpSpPr>
            <p:grpSpPr bwMode="auto">
              <a:xfrm>
                <a:off x="2903" y="2938"/>
                <a:ext cx="315" cy="144"/>
                <a:chOff x="2903" y="2938"/>
                <a:chExt cx="315" cy="144"/>
              </a:xfrm>
            </p:grpSpPr>
            <p:sp>
              <p:nvSpPr>
                <p:cNvPr id="86091" name="Oval 372"/>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092" name="Line 373"/>
                <p:cNvSpPr>
                  <a:spLocks noChangeShapeType="1"/>
                </p:cNvSpPr>
                <p:nvPr/>
              </p:nvSpPr>
              <p:spPr bwMode="auto">
                <a:xfrm>
                  <a:off x="2903" y="2994"/>
                  <a:ext cx="0" cy="50"/>
                </a:xfrm>
                <a:prstGeom prst="line">
                  <a:avLst/>
                </a:prstGeom>
                <a:noFill/>
                <a:ln w="12700">
                  <a:solidFill>
                    <a:schemeClr val="tx1"/>
                  </a:solidFill>
                  <a:round/>
                  <a:headEnd/>
                  <a:tailEnd/>
                </a:ln>
                <a:effectLst/>
              </p:spPr>
              <p:txBody>
                <a:bodyPr wrap="none" anchor="ctr"/>
                <a:lstStyle/>
                <a:p>
                  <a:endParaRPr lang="en-US"/>
                </a:p>
              </p:txBody>
            </p:sp>
            <p:sp>
              <p:nvSpPr>
                <p:cNvPr id="86093" name="Line 374"/>
                <p:cNvSpPr>
                  <a:spLocks noChangeShapeType="1"/>
                </p:cNvSpPr>
                <p:nvPr/>
              </p:nvSpPr>
              <p:spPr bwMode="auto">
                <a:xfrm>
                  <a:off x="3215" y="2994"/>
                  <a:ext cx="0" cy="50"/>
                </a:xfrm>
                <a:prstGeom prst="line">
                  <a:avLst/>
                </a:prstGeom>
                <a:noFill/>
                <a:ln w="12700">
                  <a:solidFill>
                    <a:schemeClr val="tx1"/>
                  </a:solidFill>
                  <a:round/>
                  <a:headEnd/>
                  <a:tailEnd/>
                </a:ln>
                <a:effectLst/>
              </p:spPr>
              <p:txBody>
                <a:bodyPr wrap="none" anchor="ctr"/>
                <a:lstStyle/>
                <a:p>
                  <a:endParaRPr lang="en-US"/>
                </a:p>
              </p:txBody>
            </p:sp>
            <p:sp>
              <p:nvSpPr>
                <p:cNvPr id="86094" name="Rectangle 375"/>
                <p:cNvSpPr>
                  <a:spLocks noChangeArrowheads="1"/>
                </p:cNvSpPr>
                <p:nvPr/>
              </p:nvSpPr>
              <p:spPr bwMode="auto">
                <a:xfrm>
                  <a:off x="2903" y="2994"/>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095" name="Oval 376"/>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grpSp>
            <p:nvGrpSpPr>
              <p:cNvPr id="86088" name="Group 377"/>
              <p:cNvGrpSpPr>
                <a:grpSpLocks/>
              </p:cNvGrpSpPr>
              <p:nvPr/>
            </p:nvGrpSpPr>
            <p:grpSpPr bwMode="auto">
              <a:xfrm>
                <a:off x="2949" y="2884"/>
                <a:ext cx="232" cy="250"/>
                <a:chOff x="2940" y="2425"/>
                <a:chExt cx="235" cy="250"/>
              </a:xfrm>
            </p:grpSpPr>
            <p:sp>
              <p:nvSpPr>
                <p:cNvPr id="86089" name="Rectangle 37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090" name="Text Box 379"/>
                <p:cNvSpPr txBox="1">
                  <a:spLocks noChangeArrowheads="1"/>
                </p:cNvSpPr>
                <p:nvPr/>
              </p:nvSpPr>
              <p:spPr bwMode="auto">
                <a:xfrm>
                  <a:off x="2940" y="2425"/>
                  <a:ext cx="235" cy="250"/>
                </a:xfrm>
                <a:prstGeom prst="rect">
                  <a:avLst/>
                </a:prstGeom>
                <a:noFill/>
                <a:ln w="9525">
                  <a:noFill/>
                  <a:miter lim="800000"/>
                  <a:headEnd/>
                  <a:tailEnd/>
                </a:ln>
                <a:effectLst/>
              </p:spPr>
              <p:txBody>
                <a:bodyPr wrap="none">
                  <a:spAutoFit/>
                </a:bodyPr>
                <a:lstStyle/>
                <a:p>
                  <a:pPr algn="ctr"/>
                  <a:r>
                    <a:rPr lang="en-US" sz="2000"/>
                    <a:t>C</a:t>
                  </a:r>
                  <a:endParaRPr lang="en-US" sz="2400"/>
                </a:p>
              </p:txBody>
            </p:sp>
          </p:grpSp>
        </p:grpSp>
        <p:grpSp>
          <p:nvGrpSpPr>
            <p:cNvPr id="86069" name="Group 380"/>
            <p:cNvGrpSpPr>
              <a:grpSpLocks/>
            </p:cNvGrpSpPr>
            <p:nvPr/>
          </p:nvGrpSpPr>
          <p:grpSpPr bwMode="auto">
            <a:xfrm>
              <a:off x="2607" y="2916"/>
              <a:ext cx="316" cy="250"/>
              <a:chOff x="2217" y="2884"/>
              <a:chExt cx="316" cy="250"/>
            </a:xfrm>
          </p:grpSpPr>
          <p:sp>
            <p:nvSpPr>
              <p:cNvPr id="86079" name="Oval 381"/>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6080" name="Line 382"/>
              <p:cNvSpPr>
                <a:spLocks noChangeShapeType="1"/>
              </p:cNvSpPr>
              <p:nvPr/>
            </p:nvSpPr>
            <p:spPr bwMode="auto">
              <a:xfrm>
                <a:off x="2220" y="2998"/>
                <a:ext cx="0" cy="50"/>
              </a:xfrm>
              <a:prstGeom prst="line">
                <a:avLst/>
              </a:prstGeom>
              <a:noFill/>
              <a:ln w="12700">
                <a:solidFill>
                  <a:schemeClr val="tx1"/>
                </a:solidFill>
                <a:round/>
                <a:headEnd/>
                <a:tailEnd/>
              </a:ln>
              <a:effectLst/>
            </p:spPr>
            <p:txBody>
              <a:bodyPr wrap="none" anchor="ctr"/>
              <a:lstStyle/>
              <a:p>
                <a:endParaRPr lang="en-US"/>
              </a:p>
            </p:txBody>
          </p:sp>
          <p:sp>
            <p:nvSpPr>
              <p:cNvPr id="86081" name="Line 383"/>
              <p:cNvSpPr>
                <a:spLocks noChangeShapeType="1"/>
              </p:cNvSpPr>
              <p:nvPr/>
            </p:nvSpPr>
            <p:spPr bwMode="auto">
              <a:xfrm>
                <a:off x="2533" y="2998"/>
                <a:ext cx="0" cy="50"/>
              </a:xfrm>
              <a:prstGeom prst="line">
                <a:avLst/>
              </a:prstGeom>
              <a:noFill/>
              <a:ln w="12700">
                <a:solidFill>
                  <a:schemeClr val="tx1"/>
                </a:solidFill>
                <a:round/>
                <a:headEnd/>
                <a:tailEnd/>
              </a:ln>
              <a:effectLst/>
            </p:spPr>
            <p:txBody>
              <a:bodyPr wrap="none" anchor="ctr"/>
              <a:lstStyle/>
              <a:p>
                <a:endParaRPr lang="en-US"/>
              </a:p>
            </p:txBody>
          </p:sp>
          <p:sp>
            <p:nvSpPr>
              <p:cNvPr id="86082" name="Rectangle 384"/>
              <p:cNvSpPr>
                <a:spLocks noChangeArrowheads="1"/>
              </p:cNvSpPr>
              <p:nvPr/>
            </p:nvSpPr>
            <p:spPr bwMode="auto">
              <a:xfrm>
                <a:off x="2220" y="29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6083" name="Oval 385"/>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86084" name="Group 386"/>
              <p:cNvGrpSpPr>
                <a:grpSpLocks/>
              </p:cNvGrpSpPr>
              <p:nvPr/>
            </p:nvGrpSpPr>
            <p:grpSpPr bwMode="auto">
              <a:xfrm>
                <a:off x="2270" y="2884"/>
                <a:ext cx="223" cy="250"/>
                <a:chOff x="2945" y="2425"/>
                <a:chExt cx="226" cy="250"/>
              </a:xfrm>
            </p:grpSpPr>
            <p:sp>
              <p:nvSpPr>
                <p:cNvPr id="86085" name="Rectangle 38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6086" name="Text Box 388"/>
                <p:cNvSpPr txBox="1">
                  <a:spLocks noChangeArrowheads="1"/>
                </p:cNvSpPr>
                <p:nvPr/>
              </p:nvSpPr>
              <p:spPr bwMode="auto">
                <a:xfrm>
                  <a:off x="2945" y="2425"/>
                  <a:ext cx="226" cy="250"/>
                </a:xfrm>
                <a:prstGeom prst="rect">
                  <a:avLst/>
                </a:prstGeom>
                <a:noFill/>
                <a:ln w="9525">
                  <a:noFill/>
                  <a:miter lim="800000"/>
                  <a:headEnd/>
                  <a:tailEnd/>
                </a:ln>
                <a:effectLst/>
              </p:spPr>
              <p:txBody>
                <a:bodyPr wrap="none">
                  <a:spAutoFit/>
                </a:bodyPr>
                <a:lstStyle/>
                <a:p>
                  <a:pPr algn="ctr"/>
                  <a:r>
                    <a:rPr lang="en-US" sz="2000"/>
                    <a:t>B</a:t>
                  </a:r>
                  <a:endParaRPr lang="en-US" sz="2400"/>
                </a:p>
              </p:txBody>
            </p:sp>
          </p:grpSp>
        </p:grpSp>
        <p:sp>
          <p:nvSpPr>
            <p:cNvPr id="86070" name="Freeform 389"/>
            <p:cNvSpPr>
              <a:spLocks/>
            </p:cNvSpPr>
            <p:nvPr/>
          </p:nvSpPr>
          <p:spPr bwMode="auto">
            <a:xfrm flipH="1">
              <a:off x="2505" y="2819"/>
              <a:ext cx="198" cy="156"/>
            </a:xfrm>
            <a:custGeom>
              <a:avLst/>
              <a:gdLst>
                <a:gd name="T0" fmla="*/ 0 w 342"/>
                <a:gd name="T1" fmla="*/ 92 h 186"/>
                <a:gd name="T2" fmla="*/ 39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71" name="Freeform 390"/>
            <p:cNvSpPr>
              <a:spLocks/>
            </p:cNvSpPr>
            <p:nvPr/>
          </p:nvSpPr>
          <p:spPr bwMode="auto">
            <a:xfrm flipH="1" flipV="1">
              <a:off x="2484" y="3125"/>
              <a:ext cx="180" cy="141"/>
            </a:xfrm>
            <a:custGeom>
              <a:avLst/>
              <a:gdLst>
                <a:gd name="T0" fmla="*/ 0 w 342"/>
                <a:gd name="T1" fmla="*/ 61 h 186"/>
                <a:gd name="T2" fmla="*/ 26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triangle" w="med" len="med"/>
              <a:tailEnd type="none" w="med" len="med"/>
            </a:ln>
            <a:effectLst/>
          </p:spPr>
          <p:txBody>
            <a:bodyPr wrap="none" anchor="ctr"/>
            <a:lstStyle/>
            <a:p>
              <a:endParaRPr lang="en-US"/>
            </a:p>
          </p:txBody>
        </p:sp>
        <p:sp>
          <p:nvSpPr>
            <p:cNvPr id="86072" name="Freeform 391"/>
            <p:cNvSpPr>
              <a:spLocks/>
            </p:cNvSpPr>
            <p:nvPr/>
          </p:nvSpPr>
          <p:spPr bwMode="auto">
            <a:xfrm flipV="1">
              <a:off x="2031" y="3107"/>
              <a:ext cx="204" cy="156"/>
            </a:xfrm>
            <a:custGeom>
              <a:avLst/>
              <a:gdLst>
                <a:gd name="T0" fmla="*/ 0 w 342"/>
                <a:gd name="T1" fmla="*/ 92 h 186"/>
                <a:gd name="T2" fmla="*/ 44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73" name="Freeform 392"/>
            <p:cNvSpPr>
              <a:spLocks/>
            </p:cNvSpPr>
            <p:nvPr/>
          </p:nvSpPr>
          <p:spPr bwMode="auto">
            <a:xfrm flipH="1" flipV="1">
              <a:off x="2400" y="3086"/>
              <a:ext cx="189" cy="153"/>
            </a:xfrm>
            <a:custGeom>
              <a:avLst/>
              <a:gdLst>
                <a:gd name="T0" fmla="*/ 0 w 342"/>
                <a:gd name="T1" fmla="*/ 86 h 186"/>
                <a:gd name="T2" fmla="*/ 3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74" name="Freeform 393"/>
            <p:cNvSpPr>
              <a:spLocks/>
            </p:cNvSpPr>
            <p:nvPr/>
          </p:nvSpPr>
          <p:spPr bwMode="auto">
            <a:xfrm flipH="1">
              <a:off x="2124" y="3083"/>
              <a:ext cx="174" cy="147"/>
            </a:xfrm>
            <a:custGeom>
              <a:avLst/>
              <a:gdLst>
                <a:gd name="T0" fmla="*/ 0 w 342"/>
                <a:gd name="T1" fmla="*/ 73 h 186"/>
                <a:gd name="T2" fmla="*/ 23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type="none" w="med" len="med"/>
              <a:tailEnd type="triangle" w="med" len="med"/>
            </a:ln>
            <a:effectLst/>
          </p:spPr>
          <p:txBody>
            <a:bodyPr wrap="none" anchor="ctr"/>
            <a:lstStyle/>
            <a:p>
              <a:endParaRPr lang="en-US"/>
            </a:p>
          </p:txBody>
        </p:sp>
        <p:sp>
          <p:nvSpPr>
            <p:cNvPr id="86075" name="Text Box 394"/>
            <p:cNvSpPr txBox="1">
              <a:spLocks noChangeArrowheads="1"/>
            </p:cNvSpPr>
            <p:nvPr/>
          </p:nvSpPr>
          <p:spPr bwMode="auto">
            <a:xfrm>
              <a:off x="1729" y="3612"/>
              <a:ext cx="1383" cy="472"/>
            </a:xfrm>
            <a:prstGeom prst="rect">
              <a:avLst/>
            </a:prstGeom>
            <a:noFill/>
            <a:ln w="9525">
              <a:noFill/>
              <a:miter lim="800000"/>
              <a:headEnd/>
              <a:tailEnd/>
            </a:ln>
            <a:effectLst/>
          </p:spPr>
          <p:txBody>
            <a:bodyPr wrap="none">
              <a:spAutoFit/>
            </a:bodyPr>
            <a:lstStyle/>
            <a:p>
              <a:pPr algn="ctr">
                <a:lnSpc>
                  <a:spcPct val="80000"/>
                </a:lnSpc>
              </a:pPr>
              <a:r>
                <a:rPr lang="en-US">
                  <a:solidFill>
                    <a:srgbClr val="000099"/>
                  </a:solidFill>
                  <a:latin typeface="Gill Sans MT" pitchFamily="34" charset="0"/>
                </a:rPr>
                <a:t>given these costs,</a:t>
              </a:r>
            </a:p>
            <a:p>
              <a:pPr algn="ctr">
                <a:lnSpc>
                  <a:spcPct val="80000"/>
                </a:lnSpc>
              </a:pPr>
              <a:r>
                <a:rPr lang="en-US">
                  <a:solidFill>
                    <a:srgbClr val="000099"/>
                  </a:solidFill>
                  <a:latin typeface="Gill Sans MT" pitchFamily="34" charset="0"/>
                </a:rPr>
                <a:t>find new routing….</a:t>
              </a:r>
            </a:p>
            <a:p>
              <a:pPr algn="ctr">
                <a:lnSpc>
                  <a:spcPct val="80000"/>
                </a:lnSpc>
              </a:pPr>
              <a:r>
                <a:rPr lang="en-US">
                  <a:solidFill>
                    <a:srgbClr val="000099"/>
                  </a:solidFill>
                  <a:latin typeface="Gill Sans MT" pitchFamily="34" charset="0"/>
                </a:rPr>
                <a:t>resulting in new costs</a:t>
              </a:r>
            </a:p>
          </p:txBody>
        </p:sp>
        <p:sp>
          <p:nvSpPr>
            <p:cNvPr id="86076" name="Line 395"/>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077" name="Line 396"/>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ffectLst/>
          </p:spPr>
          <p:txBody>
            <a:bodyPr wrap="none" anchor="ctr"/>
            <a:lstStyle/>
            <a:p>
              <a:endParaRPr lang="en-US"/>
            </a:p>
          </p:txBody>
        </p:sp>
        <p:sp>
          <p:nvSpPr>
            <p:cNvPr id="86078" name="Line 397"/>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ffectLst/>
          </p:spPr>
          <p:txBody>
            <a:bodyPr wrap="none" anchor="ctr"/>
            <a:lstStyle/>
            <a:p>
              <a:endParaRPr lang="en-US"/>
            </a:p>
          </p:txBody>
        </p:sp>
      </p:grpSp>
      <p:sp>
        <p:nvSpPr>
          <p:cNvPr id="721294" name="Freeform 398"/>
          <p:cNvSpPr>
            <a:spLocks/>
          </p:cNvSpPr>
          <p:nvPr/>
        </p:nvSpPr>
        <p:spPr bwMode="auto">
          <a:xfrm>
            <a:off x="7366000" y="4397375"/>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ffectLst/>
        </p:spPr>
        <p:txBody>
          <a:bodyPr wrap="none"/>
          <a:lstStyle/>
          <a:p>
            <a:endParaRPr lang="en-US"/>
          </a:p>
        </p:txBody>
      </p:sp>
      <p:grpSp>
        <p:nvGrpSpPr>
          <p:cNvPr id="721295" name="Group 399"/>
          <p:cNvGrpSpPr>
            <a:grpSpLocks/>
          </p:cNvGrpSpPr>
          <p:nvPr/>
        </p:nvGrpSpPr>
        <p:grpSpPr bwMode="auto">
          <a:xfrm>
            <a:off x="7191375" y="4383088"/>
            <a:ext cx="1430338" cy="966787"/>
            <a:chOff x="1870" y="2772"/>
            <a:chExt cx="901" cy="609"/>
          </a:xfrm>
        </p:grpSpPr>
        <p:sp>
          <p:nvSpPr>
            <p:cNvPr id="86058" name="Text Box 400"/>
            <p:cNvSpPr txBox="1">
              <a:spLocks noChangeArrowheads="1"/>
            </p:cNvSpPr>
            <p:nvPr/>
          </p:nvSpPr>
          <p:spPr bwMode="auto">
            <a:xfrm>
              <a:off x="1870" y="2772"/>
              <a:ext cx="305" cy="192"/>
            </a:xfrm>
            <a:prstGeom prst="rect">
              <a:avLst/>
            </a:prstGeom>
            <a:noFill/>
            <a:ln w="9525">
              <a:noFill/>
              <a:miter lim="800000"/>
              <a:headEnd/>
              <a:tailEnd/>
            </a:ln>
            <a:effectLst/>
          </p:spPr>
          <p:txBody>
            <a:bodyPr wrap="none">
              <a:spAutoFit/>
            </a:bodyPr>
            <a:lstStyle/>
            <a:p>
              <a:pPr algn="ctr"/>
              <a:r>
                <a:rPr lang="en-US" sz="1400"/>
                <a:t>2+e</a:t>
              </a:r>
            </a:p>
          </p:txBody>
        </p:sp>
        <p:sp>
          <p:nvSpPr>
            <p:cNvPr id="86059" name="Text Box 401"/>
            <p:cNvSpPr txBox="1">
              <a:spLocks noChangeArrowheads="1"/>
            </p:cNvSpPr>
            <p:nvPr/>
          </p:nvSpPr>
          <p:spPr bwMode="auto">
            <a:xfrm>
              <a:off x="2593" y="2793"/>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060" name="Text Box 402"/>
            <p:cNvSpPr txBox="1">
              <a:spLocks noChangeArrowheads="1"/>
            </p:cNvSpPr>
            <p:nvPr/>
          </p:nvSpPr>
          <p:spPr bwMode="auto">
            <a:xfrm>
              <a:off x="2501" y="3189"/>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061" name="Text Box 403"/>
            <p:cNvSpPr txBox="1">
              <a:spLocks noChangeArrowheads="1"/>
            </p:cNvSpPr>
            <p:nvPr/>
          </p:nvSpPr>
          <p:spPr bwMode="auto">
            <a:xfrm>
              <a:off x="1987" y="3153"/>
              <a:ext cx="178" cy="192"/>
            </a:xfrm>
            <a:prstGeom prst="rect">
              <a:avLst/>
            </a:prstGeom>
            <a:noFill/>
            <a:ln w="9525">
              <a:noFill/>
              <a:miter lim="800000"/>
              <a:headEnd/>
              <a:tailEnd/>
            </a:ln>
            <a:effectLst/>
          </p:spPr>
          <p:txBody>
            <a:bodyPr wrap="none">
              <a:spAutoFit/>
            </a:bodyPr>
            <a:lstStyle/>
            <a:p>
              <a:pPr algn="ctr"/>
              <a:r>
                <a:rPr lang="en-US" sz="1400"/>
                <a:t>0</a:t>
              </a:r>
            </a:p>
          </p:txBody>
        </p:sp>
        <p:sp>
          <p:nvSpPr>
            <p:cNvPr id="86062" name="Text Box 404"/>
            <p:cNvSpPr txBox="1">
              <a:spLocks noChangeArrowheads="1"/>
            </p:cNvSpPr>
            <p:nvPr/>
          </p:nvSpPr>
          <p:spPr bwMode="auto">
            <a:xfrm>
              <a:off x="2135" y="3009"/>
              <a:ext cx="305" cy="192"/>
            </a:xfrm>
            <a:prstGeom prst="rect">
              <a:avLst/>
            </a:prstGeom>
            <a:noFill/>
            <a:ln w="9525">
              <a:noFill/>
              <a:miter lim="800000"/>
              <a:headEnd/>
              <a:tailEnd/>
            </a:ln>
            <a:effectLst/>
          </p:spPr>
          <p:txBody>
            <a:bodyPr wrap="none">
              <a:spAutoFit/>
            </a:bodyPr>
            <a:lstStyle/>
            <a:p>
              <a:pPr algn="ctr"/>
              <a:r>
                <a:rPr lang="en-US" sz="1400"/>
                <a:t>1+e</a:t>
              </a:r>
            </a:p>
          </p:txBody>
        </p:sp>
        <p:sp>
          <p:nvSpPr>
            <p:cNvPr id="86063" name="Text Box 405"/>
            <p:cNvSpPr txBox="1">
              <a:spLocks noChangeArrowheads="1"/>
            </p:cNvSpPr>
            <p:nvPr/>
          </p:nvSpPr>
          <p:spPr bwMode="auto">
            <a:xfrm>
              <a:off x="2380" y="3003"/>
              <a:ext cx="178" cy="192"/>
            </a:xfrm>
            <a:prstGeom prst="rect">
              <a:avLst/>
            </a:prstGeom>
            <a:noFill/>
            <a:ln w="9525">
              <a:noFill/>
              <a:miter lim="800000"/>
              <a:headEnd/>
              <a:tailEnd/>
            </a:ln>
            <a:effectLst/>
          </p:spPr>
          <p:txBody>
            <a:bodyPr wrap="none">
              <a:spAutoFit/>
            </a:bodyPr>
            <a:lstStyle/>
            <a:p>
              <a:pPr algn="ctr"/>
              <a:r>
                <a:rPr lang="en-US" sz="140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1194"/>
                                        </p:tgtEl>
                                        <p:attrNameLst>
                                          <p:attrName>style.visibility</p:attrName>
                                        </p:attrNameLst>
                                      </p:cBhvr>
                                      <p:to>
                                        <p:strVal val="visible"/>
                                      </p:to>
                                    </p:set>
                                    <p:animEffect transition="in" filter="dissolve">
                                      <p:cBhvr>
                                        <p:cTn id="7" dur="500"/>
                                        <p:tgtEl>
                                          <p:spTgt spid="721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186"/>
                                        </p:tgtEl>
                                        <p:attrNameLst>
                                          <p:attrName>style.visibility</p:attrName>
                                        </p:attrNameLst>
                                      </p:cBhvr>
                                      <p:to>
                                        <p:strVal val="visible"/>
                                      </p:to>
                                    </p:set>
                                    <p:animEffect transition="in" filter="dissolve">
                                      <p:cBhvr>
                                        <p:cTn id="12" dur="500"/>
                                        <p:tgtEl>
                                          <p:spTgt spid="721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1187"/>
                                        </p:tgtEl>
                                        <p:attrNameLst>
                                          <p:attrName>style.visibility</p:attrName>
                                        </p:attrNameLst>
                                      </p:cBhvr>
                                      <p:to>
                                        <p:strVal val="visible"/>
                                      </p:to>
                                    </p:set>
                                    <p:animEffect transition="in" filter="dissolve">
                                      <p:cBhvr>
                                        <p:cTn id="17" dur="500"/>
                                        <p:tgtEl>
                                          <p:spTgt spid="7211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1195"/>
                                        </p:tgtEl>
                                        <p:attrNameLst>
                                          <p:attrName>style.visibility</p:attrName>
                                        </p:attrNameLst>
                                      </p:cBhvr>
                                      <p:to>
                                        <p:strVal val="visible"/>
                                      </p:to>
                                    </p:set>
                                    <p:animEffect transition="in" filter="dissolve">
                                      <p:cBhvr>
                                        <p:cTn id="22" dur="500"/>
                                        <p:tgtEl>
                                          <p:spTgt spid="721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1124"/>
                                        </p:tgtEl>
                                        <p:attrNameLst>
                                          <p:attrName>style.visibility</p:attrName>
                                        </p:attrNameLst>
                                      </p:cBhvr>
                                      <p:to>
                                        <p:strVal val="visible"/>
                                      </p:to>
                                    </p:set>
                                    <p:animEffect transition="in" filter="dissolve">
                                      <p:cBhvr>
                                        <p:cTn id="27" dur="500"/>
                                        <p:tgtEl>
                                          <p:spTgt spid="721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1244"/>
                                        </p:tgtEl>
                                        <p:attrNameLst>
                                          <p:attrName>style.visibility</p:attrName>
                                        </p:attrNameLst>
                                      </p:cBhvr>
                                      <p:to>
                                        <p:strVal val="visible"/>
                                      </p:to>
                                    </p:set>
                                    <p:animEffect transition="in" filter="dissolve">
                                      <p:cBhvr>
                                        <p:cTn id="32" dur="500"/>
                                        <p:tgtEl>
                                          <p:spTgt spid="721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21245"/>
                                        </p:tgtEl>
                                        <p:attrNameLst>
                                          <p:attrName>style.visibility</p:attrName>
                                        </p:attrNameLst>
                                      </p:cBhvr>
                                      <p:to>
                                        <p:strVal val="visible"/>
                                      </p:to>
                                    </p:set>
                                    <p:animEffect transition="in" filter="dissolve">
                                      <p:cBhvr>
                                        <p:cTn id="37" dur="500"/>
                                        <p:tgtEl>
                                          <p:spTgt spid="721245"/>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21294"/>
                                        </p:tgtEl>
                                        <p:attrNameLst>
                                          <p:attrName>style.visibility</p:attrName>
                                        </p:attrNameLst>
                                      </p:cBhvr>
                                      <p:to>
                                        <p:strVal val="visible"/>
                                      </p:to>
                                    </p:set>
                                    <p:animEffect transition="in" filter="dissolve">
                                      <p:cBhvr>
                                        <p:cTn id="41" dur="500"/>
                                        <p:tgtEl>
                                          <p:spTgt spid="721294"/>
                                        </p:tgtEl>
                                      </p:cBhvr>
                                    </p:animEffect>
                                  </p:childTnLst>
                                </p:cTn>
                              </p:par>
                            </p:childTnLst>
                          </p:cTn>
                        </p:par>
                        <p:par>
                          <p:cTn id="42" fill="hold" nodeType="afterGroup">
                            <p:stCondLst>
                              <p:cond delay="1000"/>
                            </p:stCondLst>
                            <p:childTnLst>
                              <p:par>
                                <p:cTn id="43" presetID="9" presetClass="entr" presetSubtype="0" fill="hold" nodeType="afterEffect">
                                  <p:stCondLst>
                                    <p:cond delay="0"/>
                                  </p:stCondLst>
                                  <p:childTnLst>
                                    <p:set>
                                      <p:cBhvr>
                                        <p:cTn id="44" dur="1" fill="hold">
                                          <p:stCondLst>
                                            <p:cond delay="0"/>
                                          </p:stCondLst>
                                        </p:cTn>
                                        <p:tgtEl>
                                          <p:spTgt spid="721295"/>
                                        </p:tgtEl>
                                        <p:attrNameLst>
                                          <p:attrName>style.visibility</p:attrName>
                                        </p:attrNameLst>
                                      </p:cBhvr>
                                      <p:to>
                                        <p:strVal val="visible"/>
                                      </p:to>
                                    </p:set>
                                    <p:animEffect transition="in" filter="dissolve">
                                      <p:cBhvr>
                                        <p:cTn id="45" dur="500"/>
                                        <p:tgtEl>
                                          <p:spTgt spid="721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186" grpId="0" animBg="1"/>
      <p:bldP spid="721124" grpId="0" animBg="1"/>
      <p:bldP spid="72129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5"/>
          <p:cNvSpPr>
            <a:spLocks noGrp="1"/>
          </p:cNvSpPr>
          <p:nvPr>
            <p:ph type="ftr" sz="quarter" idx="11"/>
          </p:nvPr>
        </p:nvSpPr>
        <p:spPr>
          <a:noFill/>
          <a:ln>
            <a:miter lim="800000"/>
            <a:headEnd/>
            <a:tailEnd/>
          </a:ln>
        </p:spPr>
        <p:txBody>
          <a:bodyPr/>
          <a:lstStyle/>
          <a:p>
            <a:r>
              <a:rPr lang="en-US"/>
              <a:t>Network Layer</a:t>
            </a:r>
          </a:p>
        </p:txBody>
      </p:sp>
      <p:sp>
        <p:nvSpPr>
          <p:cNvPr id="87043" name="Slide Number Placeholder 6"/>
          <p:cNvSpPr>
            <a:spLocks noGrp="1"/>
          </p:cNvSpPr>
          <p:nvPr>
            <p:ph type="sldNum" sz="quarter" idx="12"/>
          </p:nvPr>
        </p:nvSpPr>
        <p:spPr>
          <a:noFill/>
          <a:ln>
            <a:miter lim="800000"/>
            <a:headEnd/>
            <a:tailEnd/>
          </a:ln>
        </p:spPr>
        <p:txBody>
          <a:bodyPr/>
          <a:lstStyle/>
          <a:p>
            <a:r>
              <a:rPr lang="en-US"/>
              <a:t>4-</a:t>
            </a:r>
            <a:fld id="{C764E740-06A7-4DD1-A08A-E690575A9BCD}" type="slidenum">
              <a:rPr lang="en-US" smtClean="0"/>
              <a:pPr/>
              <a:t>33</a:t>
            </a:fld>
            <a:endParaRPr lang="en-US"/>
          </a:p>
        </p:txBody>
      </p:sp>
      <p:pic>
        <p:nvPicPr>
          <p:cNvPr id="87044"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87045"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87046" name="Rectangle 4"/>
          <p:cNvSpPr>
            <a:spLocks noGrp="1" noChangeArrowheads="1"/>
          </p:cNvSpPr>
          <p:nvPr>
            <p:ph type="body" sz="half" idx="2"/>
          </p:nvPr>
        </p:nvSpPr>
        <p:spPr/>
        <p:txBody>
          <a:bodyPr/>
          <a:lstStyle/>
          <a:p>
            <a:pPr>
              <a:buFont typeface="Wingdings" pitchFamily="2" charset="2"/>
              <a:buNone/>
            </a:pPr>
            <a:r>
              <a:rPr lang="en-US" sz="2400">
                <a:solidFill>
                  <a:srgbClr val="CC0000"/>
                </a:solidFill>
              </a:rPr>
              <a:t>4.5 routing algorithms</a:t>
            </a:r>
          </a:p>
          <a:p>
            <a:pPr lvl="1"/>
            <a:r>
              <a:rPr lang="en-US" sz="2000"/>
              <a:t>link state</a:t>
            </a:r>
          </a:p>
          <a:p>
            <a:pPr lvl="1"/>
            <a:r>
              <a:rPr lang="en-US" sz="2000">
                <a:solidFill>
                  <a:srgbClr val="CC0000"/>
                </a:solidFill>
              </a:rPr>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87047"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miter lim="800000"/>
            <a:headEnd/>
            <a:tailEnd/>
          </a:ln>
        </p:spPr>
        <p:txBody>
          <a:bodyPr/>
          <a:lstStyle/>
          <a:p>
            <a:r>
              <a:rPr lang="en-US"/>
              <a:t>Network Layer</a:t>
            </a:r>
          </a:p>
        </p:txBody>
      </p:sp>
      <p:sp>
        <p:nvSpPr>
          <p:cNvPr id="88067" name="Slide Number Placeholder 5"/>
          <p:cNvSpPr>
            <a:spLocks noGrp="1"/>
          </p:cNvSpPr>
          <p:nvPr>
            <p:ph type="sldNum" sz="quarter" idx="12"/>
          </p:nvPr>
        </p:nvSpPr>
        <p:spPr>
          <a:noFill/>
          <a:ln>
            <a:miter lim="800000"/>
            <a:headEnd/>
            <a:tailEnd/>
          </a:ln>
        </p:spPr>
        <p:txBody>
          <a:bodyPr/>
          <a:lstStyle/>
          <a:p>
            <a:r>
              <a:rPr lang="en-US"/>
              <a:t>4-</a:t>
            </a:r>
            <a:fld id="{056491F2-D9D7-45E3-8BAF-54C90664579E}" type="slidenum">
              <a:rPr lang="en-US" smtClean="0"/>
              <a:pPr/>
              <a:t>34</a:t>
            </a:fld>
            <a:endParaRPr lang="en-US"/>
          </a:p>
        </p:txBody>
      </p:sp>
      <p:pic>
        <p:nvPicPr>
          <p:cNvPr id="88068" name="Picture 6" descr="underline_base"/>
          <p:cNvPicPr>
            <a:picLocks noChangeArrowheads="1"/>
          </p:cNvPicPr>
          <p:nvPr/>
        </p:nvPicPr>
        <p:blipFill>
          <a:blip r:embed="rId2"/>
          <a:srcRect/>
          <a:stretch>
            <a:fillRect/>
          </a:stretch>
        </p:blipFill>
        <p:spPr bwMode="auto">
          <a:xfrm>
            <a:off x="458788" y="942975"/>
            <a:ext cx="6399212" cy="173038"/>
          </a:xfrm>
          <a:prstGeom prst="rect">
            <a:avLst/>
          </a:prstGeom>
          <a:noFill/>
          <a:ln w="9525">
            <a:noFill/>
            <a:miter lim="800000"/>
            <a:headEnd/>
            <a:tailEnd/>
          </a:ln>
        </p:spPr>
      </p:pic>
      <p:sp>
        <p:nvSpPr>
          <p:cNvPr id="88069" name="Rectangle 2"/>
          <p:cNvSpPr>
            <a:spLocks noGrp="1" noChangeArrowheads="1"/>
          </p:cNvSpPr>
          <p:nvPr>
            <p:ph type="title"/>
          </p:nvPr>
        </p:nvSpPr>
        <p:spPr>
          <a:xfrm>
            <a:off x="466725" y="296863"/>
            <a:ext cx="7772400" cy="841375"/>
          </a:xfrm>
        </p:spPr>
        <p:txBody>
          <a:bodyPr/>
          <a:lstStyle/>
          <a:p>
            <a:r>
              <a:rPr lang="en-US"/>
              <a:t>Distance vector algorithm </a:t>
            </a:r>
          </a:p>
        </p:txBody>
      </p:sp>
      <p:sp>
        <p:nvSpPr>
          <p:cNvPr id="88070" name="Rectangle 3"/>
          <p:cNvSpPr>
            <a:spLocks noGrp="1" noChangeArrowheads="1"/>
          </p:cNvSpPr>
          <p:nvPr>
            <p:ph type="body" idx="1"/>
          </p:nvPr>
        </p:nvSpPr>
        <p:spPr>
          <a:xfrm>
            <a:off x="533400" y="1600200"/>
            <a:ext cx="7953375" cy="4648200"/>
          </a:xfrm>
        </p:spPr>
        <p:txBody>
          <a:bodyPr/>
          <a:lstStyle/>
          <a:p>
            <a:pPr>
              <a:buFont typeface="Wingdings" pitchFamily="2" charset="2"/>
              <a:buNone/>
            </a:pPr>
            <a:r>
              <a:rPr lang="en-US" i="1" dirty="0">
                <a:solidFill>
                  <a:srgbClr val="CC0000"/>
                </a:solidFill>
              </a:rPr>
              <a:t>Bellman-Ford equation (dynamic programming)</a:t>
            </a:r>
          </a:p>
          <a:p>
            <a:pPr>
              <a:buFont typeface="Wingdings" pitchFamily="2" charset="2"/>
              <a:buNone/>
            </a:pPr>
            <a:endParaRPr lang="en-US" dirty="0"/>
          </a:p>
          <a:p>
            <a:pPr>
              <a:buFont typeface="Wingdings" pitchFamily="2" charset="2"/>
              <a:buNone/>
            </a:pPr>
            <a:r>
              <a:rPr lang="en-US" dirty="0"/>
              <a:t>let</a:t>
            </a:r>
          </a:p>
          <a:p>
            <a:pPr>
              <a:buFont typeface="Wingdings" pitchFamily="2" charset="2"/>
              <a:buNone/>
            </a:pPr>
            <a:r>
              <a:rPr lang="en-US" dirty="0"/>
              <a:t>   </a:t>
            </a:r>
            <a:r>
              <a:rPr lang="en-US" dirty="0" err="1"/>
              <a:t>d</a:t>
            </a:r>
            <a:r>
              <a:rPr lang="en-US" baseline="-25000" dirty="0" err="1"/>
              <a:t>x</a:t>
            </a:r>
            <a:r>
              <a:rPr lang="en-US" dirty="0"/>
              <a:t>(y) :=  least-cost path from x to y</a:t>
            </a:r>
          </a:p>
          <a:p>
            <a:pPr>
              <a:buFont typeface="Wingdings" pitchFamily="2" charset="2"/>
              <a:buNone/>
            </a:pPr>
            <a:r>
              <a:rPr lang="en-US" dirty="0"/>
              <a:t>then</a:t>
            </a:r>
          </a:p>
          <a:p>
            <a:pPr>
              <a:buFont typeface="Wingdings" pitchFamily="2" charset="2"/>
              <a:buNone/>
            </a:pPr>
            <a:r>
              <a:rPr lang="en-US" dirty="0">
                <a:solidFill>
                  <a:srgbClr val="CC0000"/>
                </a:solidFill>
              </a:rPr>
              <a:t>   </a:t>
            </a:r>
            <a:r>
              <a:rPr lang="en-US" sz="3200" dirty="0" err="1">
                <a:solidFill>
                  <a:srgbClr val="CC0000"/>
                </a:solidFill>
              </a:rPr>
              <a:t>d</a:t>
            </a:r>
            <a:r>
              <a:rPr lang="en-US" sz="3200" baseline="-25000" dirty="0" err="1">
                <a:solidFill>
                  <a:srgbClr val="CC0000"/>
                </a:solidFill>
              </a:rPr>
              <a:t>x</a:t>
            </a:r>
            <a:r>
              <a:rPr lang="en-US" sz="3200" dirty="0">
                <a:solidFill>
                  <a:srgbClr val="CC0000"/>
                </a:solidFill>
              </a:rPr>
              <a:t>(y) = </a:t>
            </a:r>
            <a:r>
              <a:rPr lang="en-US" sz="3200" i="1" dirty="0">
                <a:solidFill>
                  <a:srgbClr val="CC0000"/>
                </a:solidFill>
              </a:rPr>
              <a:t>min</a:t>
            </a:r>
            <a:r>
              <a:rPr lang="en-US" sz="3200" dirty="0">
                <a:solidFill>
                  <a:srgbClr val="CC0000"/>
                </a:solidFill>
              </a:rPr>
              <a:t> {c(</a:t>
            </a:r>
            <a:r>
              <a:rPr lang="en-US" sz="3200" dirty="0" err="1">
                <a:solidFill>
                  <a:srgbClr val="CC0000"/>
                </a:solidFill>
              </a:rPr>
              <a:t>x,v</a:t>
            </a:r>
            <a:r>
              <a:rPr lang="en-US" sz="3200" dirty="0">
                <a:solidFill>
                  <a:srgbClr val="CC0000"/>
                </a:solidFill>
              </a:rPr>
              <a:t>) + </a:t>
            </a:r>
            <a:r>
              <a:rPr lang="en-US" sz="3200" dirty="0" err="1">
                <a:solidFill>
                  <a:srgbClr val="CC0000"/>
                </a:solidFill>
              </a:rPr>
              <a:t>d</a:t>
            </a:r>
            <a:r>
              <a:rPr lang="en-US" sz="3200" baseline="-25000" dirty="0" err="1">
                <a:solidFill>
                  <a:srgbClr val="CC0000"/>
                </a:solidFill>
              </a:rPr>
              <a:t>v</a:t>
            </a:r>
            <a:r>
              <a:rPr lang="en-US" sz="3200" dirty="0">
                <a:solidFill>
                  <a:srgbClr val="CC0000"/>
                </a:solidFill>
              </a:rPr>
              <a:t>(y) }</a:t>
            </a:r>
          </a:p>
          <a:p>
            <a:pPr>
              <a:buFont typeface="Wingdings" pitchFamily="2" charset="2"/>
              <a:buNone/>
            </a:pPr>
            <a:r>
              <a:rPr lang="en-US" sz="3200" dirty="0"/>
              <a:t>   </a:t>
            </a:r>
          </a:p>
          <a:p>
            <a:pPr>
              <a:buFont typeface="Wingdings" pitchFamily="2" charset="2"/>
              <a:buNone/>
            </a:pPr>
            <a:endParaRPr lang="en-US" dirty="0"/>
          </a:p>
        </p:txBody>
      </p:sp>
      <p:sp>
        <p:nvSpPr>
          <p:cNvPr id="88071" name="Text Box 5"/>
          <p:cNvSpPr txBox="1">
            <a:spLocks noChangeArrowheads="1"/>
          </p:cNvSpPr>
          <p:nvPr/>
        </p:nvSpPr>
        <p:spPr bwMode="auto">
          <a:xfrm>
            <a:off x="2220913" y="4138613"/>
            <a:ext cx="295275" cy="366712"/>
          </a:xfrm>
          <a:prstGeom prst="rect">
            <a:avLst/>
          </a:prstGeom>
          <a:noFill/>
          <a:ln w="9525">
            <a:noFill/>
            <a:miter lim="800000"/>
            <a:headEnd/>
            <a:tailEnd/>
          </a:ln>
          <a:effectLst/>
        </p:spPr>
        <p:txBody>
          <a:bodyPr wrap="none">
            <a:spAutoFit/>
          </a:bodyPr>
          <a:lstStyle/>
          <a:p>
            <a:r>
              <a:rPr lang="en-US">
                <a:solidFill>
                  <a:srgbClr val="CC0000"/>
                </a:solidFill>
                <a:latin typeface="Comic Sans MS" pitchFamily="66" charset="0"/>
              </a:rPr>
              <a:t>v</a:t>
            </a:r>
          </a:p>
        </p:txBody>
      </p:sp>
      <p:sp>
        <p:nvSpPr>
          <p:cNvPr id="88072" name="Text Box 7"/>
          <p:cNvSpPr txBox="1">
            <a:spLocks noChangeArrowheads="1"/>
          </p:cNvSpPr>
          <p:nvPr/>
        </p:nvSpPr>
        <p:spPr bwMode="auto">
          <a:xfrm>
            <a:off x="3017838" y="5126038"/>
            <a:ext cx="2449512" cy="457200"/>
          </a:xfrm>
          <a:prstGeom prst="rect">
            <a:avLst/>
          </a:prstGeom>
          <a:noFill/>
          <a:ln w="9525">
            <a:noFill/>
            <a:miter lim="800000"/>
            <a:headEnd/>
            <a:tailEnd/>
          </a:ln>
          <a:effectLst/>
        </p:spPr>
        <p:txBody>
          <a:bodyPr wrap="none">
            <a:spAutoFit/>
          </a:bodyPr>
          <a:lstStyle/>
          <a:p>
            <a:r>
              <a:rPr lang="en-US" sz="2400">
                <a:latin typeface="Gill Sans MT" pitchFamily="34" charset="0"/>
              </a:rPr>
              <a:t>cost to neighbor v</a:t>
            </a:r>
          </a:p>
        </p:txBody>
      </p:sp>
      <p:sp>
        <p:nvSpPr>
          <p:cNvPr id="88073" name="Text Box 8"/>
          <p:cNvSpPr txBox="1">
            <a:spLocks noChangeArrowheads="1"/>
          </p:cNvSpPr>
          <p:nvPr/>
        </p:nvSpPr>
        <p:spPr bwMode="auto">
          <a:xfrm>
            <a:off x="2116138" y="5762625"/>
            <a:ext cx="4443412" cy="457200"/>
          </a:xfrm>
          <a:prstGeom prst="rect">
            <a:avLst/>
          </a:prstGeom>
          <a:noFill/>
          <a:ln w="9525">
            <a:noFill/>
            <a:miter lim="800000"/>
            <a:headEnd/>
            <a:tailEnd/>
          </a:ln>
          <a:effectLst/>
        </p:spPr>
        <p:txBody>
          <a:bodyPr wrap="none">
            <a:spAutoFit/>
          </a:bodyPr>
          <a:lstStyle/>
          <a:p>
            <a:r>
              <a:rPr lang="en-US" sz="2400" i="1">
                <a:latin typeface="Gill Sans MT" pitchFamily="34" charset="0"/>
              </a:rPr>
              <a:t>min</a:t>
            </a:r>
            <a:r>
              <a:rPr lang="en-US" sz="2400">
                <a:latin typeface="Gill Sans MT" pitchFamily="34" charset="0"/>
              </a:rPr>
              <a:t> taken over all neighbors v of x</a:t>
            </a:r>
          </a:p>
        </p:txBody>
      </p:sp>
      <p:sp>
        <p:nvSpPr>
          <p:cNvPr id="88074" name="Text Box 9"/>
          <p:cNvSpPr txBox="1">
            <a:spLocks noChangeArrowheads="1"/>
          </p:cNvSpPr>
          <p:nvPr/>
        </p:nvSpPr>
        <p:spPr bwMode="auto">
          <a:xfrm>
            <a:off x="4130675" y="4730750"/>
            <a:ext cx="4794250" cy="457200"/>
          </a:xfrm>
          <a:prstGeom prst="rect">
            <a:avLst/>
          </a:prstGeom>
          <a:noFill/>
          <a:ln w="9525">
            <a:noFill/>
            <a:miter lim="800000"/>
            <a:headEnd/>
            <a:tailEnd/>
          </a:ln>
          <a:effectLst/>
        </p:spPr>
        <p:txBody>
          <a:bodyPr wrap="none">
            <a:spAutoFit/>
          </a:bodyPr>
          <a:lstStyle/>
          <a:p>
            <a:r>
              <a:rPr lang="en-US" sz="2400">
                <a:latin typeface="Gill Sans MT" pitchFamily="34" charset="0"/>
              </a:rPr>
              <a:t>cost from neighbor v to destination y</a:t>
            </a:r>
          </a:p>
        </p:txBody>
      </p:sp>
      <p:sp>
        <p:nvSpPr>
          <p:cNvPr id="88075" name="Line 10"/>
          <p:cNvSpPr>
            <a:spLocks noChangeShapeType="1"/>
          </p:cNvSpPr>
          <p:nvPr/>
        </p:nvSpPr>
        <p:spPr bwMode="auto">
          <a:xfrm>
            <a:off x="2363788" y="4549775"/>
            <a:ext cx="0" cy="1282700"/>
          </a:xfrm>
          <a:prstGeom prst="line">
            <a:avLst/>
          </a:prstGeom>
          <a:noFill/>
          <a:ln w="9525">
            <a:solidFill>
              <a:srgbClr val="CC0000"/>
            </a:solidFill>
            <a:round/>
            <a:headEnd/>
            <a:tailEnd/>
          </a:ln>
          <a:effectLst/>
        </p:spPr>
        <p:txBody>
          <a:bodyPr wrap="none"/>
          <a:lstStyle/>
          <a:p>
            <a:endParaRPr lang="en-US"/>
          </a:p>
        </p:txBody>
      </p:sp>
      <p:sp>
        <p:nvSpPr>
          <p:cNvPr id="88076" name="Line 11"/>
          <p:cNvSpPr>
            <a:spLocks noChangeShapeType="1"/>
          </p:cNvSpPr>
          <p:nvPr/>
        </p:nvSpPr>
        <p:spPr bwMode="auto">
          <a:xfrm>
            <a:off x="3344863" y="4359275"/>
            <a:ext cx="0" cy="892175"/>
          </a:xfrm>
          <a:prstGeom prst="line">
            <a:avLst/>
          </a:prstGeom>
          <a:noFill/>
          <a:ln w="9525">
            <a:solidFill>
              <a:srgbClr val="CC0000"/>
            </a:solidFill>
            <a:round/>
            <a:headEnd/>
            <a:tailEnd/>
          </a:ln>
          <a:effectLst/>
        </p:spPr>
        <p:txBody>
          <a:bodyPr wrap="none"/>
          <a:lstStyle/>
          <a:p>
            <a:endParaRPr lang="en-US"/>
          </a:p>
        </p:txBody>
      </p:sp>
      <p:sp>
        <p:nvSpPr>
          <p:cNvPr id="88077" name="Line 13"/>
          <p:cNvSpPr>
            <a:spLocks noChangeShapeType="1"/>
          </p:cNvSpPr>
          <p:nvPr/>
        </p:nvSpPr>
        <p:spPr bwMode="auto">
          <a:xfrm>
            <a:off x="4649788" y="4427538"/>
            <a:ext cx="0" cy="434975"/>
          </a:xfrm>
          <a:prstGeom prst="line">
            <a:avLst/>
          </a:prstGeom>
          <a:noFill/>
          <a:ln w="9525">
            <a:solidFill>
              <a:srgbClr val="CC0000"/>
            </a:solidFill>
            <a:round/>
            <a:headEnd/>
            <a:tailEnd/>
          </a:ln>
          <a:effectLst/>
        </p:spPr>
        <p:txBody>
          <a:bodyPr wrap="none"/>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1"/>
          </p:nvPr>
        </p:nvSpPr>
        <p:spPr>
          <a:noFill/>
          <a:ln>
            <a:miter lim="800000"/>
            <a:headEnd/>
            <a:tailEnd/>
          </a:ln>
        </p:spPr>
        <p:txBody>
          <a:bodyPr/>
          <a:lstStyle/>
          <a:p>
            <a:r>
              <a:rPr lang="en-US"/>
              <a:t>Network Layer</a:t>
            </a:r>
          </a:p>
        </p:txBody>
      </p:sp>
      <p:sp>
        <p:nvSpPr>
          <p:cNvPr id="89091" name="Slide Number Placeholder 4"/>
          <p:cNvSpPr>
            <a:spLocks noGrp="1"/>
          </p:cNvSpPr>
          <p:nvPr>
            <p:ph type="sldNum" sz="quarter" idx="12"/>
          </p:nvPr>
        </p:nvSpPr>
        <p:spPr>
          <a:noFill/>
          <a:ln>
            <a:miter lim="800000"/>
            <a:headEnd/>
            <a:tailEnd/>
          </a:ln>
        </p:spPr>
        <p:txBody>
          <a:bodyPr/>
          <a:lstStyle/>
          <a:p>
            <a:r>
              <a:rPr lang="en-US"/>
              <a:t>4-</a:t>
            </a:r>
            <a:fld id="{0ABDFEDD-096E-460A-BE68-202F144930DC}" type="slidenum">
              <a:rPr lang="en-US" smtClean="0"/>
              <a:pPr/>
              <a:t>35</a:t>
            </a:fld>
            <a:endParaRPr lang="en-US"/>
          </a:p>
        </p:txBody>
      </p:sp>
      <p:pic>
        <p:nvPicPr>
          <p:cNvPr id="89092" name="Picture 77" descr="underline_base"/>
          <p:cNvPicPr>
            <a:picLocks noChangeArrowheads="1"/>
          </p:cNvPicPr>
          <p:nvPr/>
        </p:nvPicPr>
        <p:blipFill>
          <a:blip r:embed="rId2"/>
          <a:srcRect/>
          <a:stretch>
            <a:fillRect/>
          </a:stretch>
        </p:blipFill>
        <p:spPr bwMode="auto">
          <a:xfrm>
            <a:off x="630238" y="662812"/>
            <a:ext cx="5027612" cy="173037"/>
          </a:xfrm>
          <a:prstGeom prst="rect">
            <a:avLst/>
          </a:prstGeom>
          <a:noFill/>
          <a:ln w="9525">
            <a:noFill/>
            <a:miter lim="800000"/>
            <a:headEnd/>
            <a:tailEnd/>
          </a:ln>
        </p:spPr>
      </p:pic>
      <p:sp>
        <p:nvSpPr>
          <p:cNvPr id="89093" name="Rectangle 2"/>
          <p:cNvSpPr>
            <a:spLocks noGrp="1" noChangeArrowheads="1"/>
          </p:cNvSpPr>
          <p:nvPr>
            <p:ph type="title"/>
          </p:nvPr>
        </p:nvSpPr>
        <p:spPr>
          <a:xfrm>
            <a:off x="533400" y="-46595"/>
            <a:ext cx="7772400" cy="874713"/>
          </a:xfrm>
        </p:spPr>
        <p:txBody>
          <a:bodyPr/>
          <a:lstStyle/>
          <a:p>
            <a:r>
              <a:rPr lang="en-US" dirty="0"/>
              <a:t>Bellman-Ford example </a:t>
            </a:r>
          </a:p>
        </p:txBody>
      </p:sp>
      <p:grpSp>
        <p:nvGrpSpPr>
          <p:cNvPr id="89094" name="Group 3"/>
          <p:cNvGrpSpPr>
            <a:grpSpLocks/>
          </p:cNvGrpSpPr>
          <p:nvPr/>
        </p:nvGrpSpPr>
        <p:grpSpPr bwMode="auto">
          <a:xfrm>
            <a:off x="40257" y="1470025"/>
            <a:ext cx="3571875" cy="2236788"/>
            <a:chOff x="3162" y="1071"/>
            <a:chExt cx="2250" cy="1409"/>
          </a:xfrm>
        </p:grpSpPr>
        <p:sp>
          <p:nvSpPr>
            <p:cNvPr id="89099"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a:effectLst/>
          </p:spPr>
          <p:txBody>
            <a:bodyPr wrap="none" anchor="ctr"/>
            <a:lstStyle/>
            <a:p>
              <a:endParaRPr lang="en-US"/>
            </a:p>
          </p:txBody>
        </p:sp>
        <p:sp>
          <p:nvSpPr>
            <p:cNvPr id="89100"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sp>
          <p:nvSpPr>
            <p:cNvPr id="89101"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02" name="Line 7"/>
            <p:cNvSpPr>
              <a:spLocks noChangeShapeType="1"/>
            </p:cNvSpPr>
            <p:nvPr/>
          </p:nvSpPr>
          <p:spPr bwMode="auto">
            <a:xfrm>
              <a:off x="3238" y="1855"/>
              <a:ext cx="0" cy="50"/>
            </a:xfrm>
            <a:prstGeom prst="line">
              <a:avLst/>
            </a:prstGeom>
            <a:noFill/>
            <a:ln w="12700">
              <a:solidFill>
                <a:schemeClr val="tx1"/>
              </a:solidFill>
              <a:round/>
              <a:headEnd/>
              <a:tailEnd/>
            </a:ln>
            <a:effectLst/>
          </p:spPr>
          <p:txBody>
            <a:bodyPr wrap="none" anchor="ctr"/>
            <a:lstStyle/>
            <a:p>
              <a:endParaRPr lang="en-US"/>
            </a:p>
          </p:txBody>
        </p:sp>
        <p:sp>
          <p:nvSpPr>
            <p:cNvPr id="89103" name="Line 8"/>
            <p:cNvSpPr>
              <a:spLocks noChangeShapeType="1"/>
            </p:cNvSpPr>
            <p:nvPr/>
          </p:nvSpPr>
          <p:spPr bwMode="auto">
            <a:xfrm>
              <a:off x="3551" y="1855"/>
              <a:ext cx="0" cy="50"/>
            </a:xfrm>
            <a:prstGeom prst="line">
              <a:avLst/>
            </a:prstGeom>
            <a:noFill/>
            <a:ln w="12700">
              <a:solidFill>
                <a:schemeClr val="tx1"/>
              </a:solidFill>
              <a:round/>
              <a:headEnd/>
              <a:tailEnd/>
            </a:ln>
            <a:effectLst/>
          </p:spPr>
          <p:txBody>
            <a:bodyPr wrap="none" anchor="ctr"/>
            <a:lstStyle/>
            <a:p>
              <a:endParaRPr lang="en-US"/>
            </a:p>
          </p:txBody>
        </p:sp>
        <p:sp>
          <p:nvSpPr>
            <p:cNvPr id="89104" name="Rectangle 9"/>
            <p:cNvSpPr>
              <a:spLocks noChangeArrowheads="1"/>
            </p:cNvSpPr>
            <p:nvPr/>
          </p:nvSpPr>
          <p:spPr bwMode="auto">
            <a:xfrm>
              <a:off x="3238" y="185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05"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06"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07" name="Line 12"/>
            <p:cNvSpPr>
              <a:spLocks noChangeShapeType="1"/>
            </p:cNvSpPr>
            <p:nvPr/>
          </p:nvSpPr>
          <p:spPr bwMode="auto">
            <a:xfrm>
              <a:off x="3712" y="2242"/>
              <a:ext cx="0" cy="50"/>
            </a:xfrm>
            <a:prstGeom prst="line">
              <a:avLst/>
            </a:prstGeom>
            <a:noFill/>
            <a:ln w="12700">
              <a:solidFill>
                <a:schemeClr val="tx1"/>
              </a:solidFill>
              <a:round/>
              <a:headEnd/>
              <a:tailEnd/>
            </a:ln>
            <a:effectLst/>
          </p:spPr>
          <p:txBody>
            <a:bodyPr wrap="none" anchor="ctr"/>
            <a:lstStyle/>
            <a:p>
              <a:endParaRPr lang="en-US"/>
            </a:p>
          </p:txBody>
        </p:sp>
        <p:sp>
          <p:nvSpPr>
            <p:cNvPr id="89108" name="Line 13"/>
            <p:cNvSpPr>
              <a:spLocks noChangeShapeType="1"/>
            </p:cNvSpPr>
            <p:nvPr/>
          </p:nvSpPr>
          <p:spPr bwMode="auto">
            <a:xfrm>
              <a:off x="4025" y="2242"/>
              <a:ext cx="0" cy="50"/>
            </a:xfrm>
            <a:prstGeom prst="line">
              <a:avLst/>
            </a:prstGeom>
            <a:noFill/>
            <a:ln w="12700">
              <a:solidFill>
                <a:schemeClr val="tx1"/>
              </a:solidFill>
              <a:round/>
              <a:headEnd/>
              <a:tailEnd/>
            </a:ln>
            <a:effectLst/>
          </p:spPr>
          <p:txBody>
            <a:bodyPr wrap="none" anchor="ctr"/>
            <a:lstStyle/>
            <a:p>
              <a:endParaRPr lang="en-US"/>
            </a:p>
          </p:txBody>
        </p:sp>
        <p:sp>
          <p:nvSpPr>
            <p:cNvPr id="89109" name="Rectangle 14"/>
            <p:cNvSpPr>
              <a:spLocks noChangeArrowheads="1"/>
            </p:cNvSpPr>
            <p:nvPr/>
          </p:nvSpPr>
          <p:spPr bwMode="auto">
            <a:xfrm>
              <a:off x="3712" y="224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10"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11"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12" name="Line 17"/>
            <p:cNvSpPr>
              <a:spLocks noChangeShapeType="1"/>
            </p:cNvSpPr>
            <p:nvPr/>
          </p:nvSpPr>
          <p:spPr bwMode="auto">
            <a:xfrm>
              <a:off x="3708" y="1552"/>
              <a:ext cx="0" cy="50"/>
            </a:xfrm>
            <a:prstGeom prst="line">
              <a:avLst/>
            </a:prstGeom>
            <a:noFill/>
            <a:ln w="12700">
              <a:solidFill>
                <a:schemeClr val="tx1"/>
              </a:solidFill>
              <a:round/>
              <a:headEnd/>
              <a:tailEnd/>
            </a:ln>
            <a:effectLst/>
          </p:spPr>
          <p:txBody>
            <a:bodyPr wrap="none" anchor="ctr"/>
            <a:lstStyle/>
            <a:p>
              <a:endParaRPr lang="en-US"/>
            </a:p>
          </p:txBody>
        </p:sp>
        <p:sp>
          <p:nvSpPr>
            <p:cNvPr id="89113" name="Line 18"/>
            <p:cNvSpPr>
              <a:spLocks noChangeShapeType="1"/>
            </p:cNvSpPr>
            <p:nvPr/>
          </p:nvSpPr>
          <p:spPr bwMode="auto">
            <a:xfrm>
              <a:off x="4021" y="1552"/>
              <a:ext cx="0" cy="50"/>
            </a:xfrm>
            <a:prstGeom prst="line">
              <a:avLst/>
            </a:prstGeom>
            <a:noFill/>
            <a:ln w="12700">
              <a:solidFill>
                <a:schemeClr val="tx1"/>
              </a:solidFill>
              <a:round/>
              <a:headEnd/>
              <a:tailEnd/>
            </a:ln>
            <a:effectLst/>
          </p:spPr>
          <p:txBody>
            <a:bodyPr wrap="none" anchor="ctr"/>
            <a:lstStyle/>
            <a:p>
              <a:endParaRPr lang="en-US"/>
            </a:p>
          </p:txBody>
        </p:sp>
        <p:sp>
          <p:nvSpPr>
            <p:cNvPr id="89114" name="Rectangle 19"/>
            <p:cNvSpPr>
              <a:spLocks noChangeArrowheads="1"/>
            </p:cNvSpPr>
            <p:nvPr/>
          </p:nvSpPr>
          <p:spPr bwMode="auto">
            <a:xfrm>
              <a:off x="3708" y="155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15"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16"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17" name="Line 22"/>
            <p:cNvSpPr>
              <a:spLocks noChangeShapeType="1"/>
            </p:cNvSpPr>
            <p:nvPr/>
          </p:nvSpPr>
          <p:spPr bwMode="auto">
            <a:xfrm>
              <a:off x="4391" y="1548"/>
              <a:ext cx="0" cy="50"/>
            </a:xfrm>
            <a:prstGeom prst="line">
              <a:avLst/>
            </a:prstGeom>
            <a:noFill/>
            <a:ln w="12700">
              <a:solidFill>
                <a:schemeClr val="tx1"/>
              </a:solidFill>
              <a:round/>
              <a:headEnd/>
              <a:tailEnd/>
            </a:ln>
            <a:effectLst/>
          </p:spPr>
          <p:txBody>
            <a:bodyPr wrap="none" anchor="ctr"/>
            <a:lstStyle/>
            <a:p>
              <a:endParaRPr lang="en-US"/>
            </a:p>
          </p:txBody>
        </p:sp>
        <p:sp>
          <p:nvSpPr>
            <p:cNvPr id="89118" name="Line 23"/>
            <p:cNvSpPr>
              <a:spLocks noChangeShapeType="1"/>
            </p:cNvSpPr>
            <p:nvPr/>
          </p:nvSpPr>
          <p:spPr bwMode="auto">
            <a:xfrm>
              <a:off x="4703" y="1548"/>
              <a:ext cx="0" cy="50"/>
            </a:xfrm>
            <a:prstGeom prst="line">
              <a:avLst/>
            </a:prstGeom>
            <a:noFill/>
            <a:ln w="12700">
              <a:solidFill>
                <a:schemeClr val="tx1"/>
              </a:solidFill>
              <a:round/>
              <a:headEnd/>
              <a:tailEnd/>
            </a:ln>
            <a:effectLst/>
          </p:spPr>
          <p:txBody>
            <a:bodyPr wrap="none" anchor="ctr"/>
            <a:lstStyle/>
            <a:p>
              <a:endParaRPr lang="en-US"/>
            </a:p>
          </p:txBody>
        </p:sp>
        <p:sp>
          <p:nvSpPr>
            <p:cNvPr id="89119" name="Rectangle 24"/>
            <p:cNvSpPr>
              <a:spLocks noChangeArrowheads="1"/>
            </p:cNvSpPr>
            <p:nvPr/>
          </p:nvSpPr>
          <p:spPr bwMode="auto">
            <a:xfrm>
              <a:off x="4391" y="1548"/>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20"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21"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22" name="Line 27"/>
            <p:cNvSpPr>
              <a:spLocks noChangeShapeType="1"/>
            </p:cNvSpPr>
            <p:nvPr/>
          </p:nvSpPr>
          <p:spPr bwMode="auto">
            <a:xfrm>
              <a:off x="4401" y="2239"/>
              <a:ext cx="0" cy="50"/>
            </a:xfrm>
            <a:prstGeom prst="line">
              <a:avLst/>
            </a:prstGeom>
            <a:noFill/>
            <a:ln w="12700">
              <a:solidFill>
                <a:schemeClr val="tx1"/>
              </a:solidFill>
              <a:round/>
              <a:headEnd/>
              <a:tailEnd/>
            </a:ln>
            <a:effectLst/>
          </p:spPr>
          <p:txBody>
            <a:bodyPr wrap="none" anchor="ctr"/>
            <a:lstStyle/>
            <a:p>
              <a:endParaRPr lang="en-US"/>
            </a:p>
          </p:txBody>
        </p:sp>
        <p:sp>
          <p:nvSpPr>
            <p:cNvPr id="89123" name="Line 28"/>
            <p:cNvSpPr>
              <a:spLocks noChangeShapeType="1"/>
            </p:cNvSpPr>
            <p:nvPr/>
          </p:nvSpPr>
          <p:spPr bwMode="auto">
            <a:xfrm>
              <a:off x="4714" y="2239"/>
              <a:ext cx="0" cy="50"/>
            </a:xfrm>
            <a:prstGeom prst="line">
              <a:avLst/>
            </a:prstGeom>
            <a:noFill/>
            <a:ln w="12700">
              <a:solidFill>
                <a:schemeClr val="tx1"/>
              </a:solidFill>
              <a:round/>
              <a:headEnd/>
              <a:tailEnd/>
            </a:ln>
            <a:effectLst/>
          </p:spPr>
          <p:txBody>
            <a:bodyPr wrap="none" anchor="ctr"/>
            <a:lstStyle/>
            <a:p>
              <a:endParaRPr lang="en-US"/>
            </a:p>
          </p:txBody>
        </p:sp>
        <p:sp>
          <p:nvSpPr>
            <p:cNvPr id="89124" name="Rectangle 29"/>
            <p:cNvSpPr>
              <a:spLocks noChangeArrowheads="1"/>
            </p:cNvSpPr>
            <p:nvPr/>
          </p:nvSpPr>
          <p:spPr bwMode="auto">
            <a:xfrm>
              <a:off x="4401" y="223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25"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26"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27" name="Line 32"/>
            <p:cNvSpPr>
              <a:spLocks noChangeShapeType="1"/>
            </p:cNvSpPr>
            <p:nvPr/>
          </p:nvSpPr>
          <p:spPr bwMode="auto">
            <a:xfrm>
              <a:off x="4966" y="1898"/>
              <a:ext cx="0" cy="50"/>
            </a:xfrm>
            <a:prstGeom prst="line">
              <a:avLst/>
            </a:prstGeom>
            <a:noFill/>
            <a:ln w="12700">
              <a:solidFill>
                <a:schemeClr val="tx1"/>
              </a:solidFill>
              <a:round/>
              <a:headEnd/>
              <a:tailEnd/>
            </a:ln>
            <a:effectLst/>
          </p:spPr>
          <p:txBody>
            <a:bodyPr wrap="none" anchor="ctr"/>
            <a:lstStyle/>
            <a:p>
              <a:endParaRPr lang="en-US"/>
            </a:p>
          </p:txBody>
        </p:sp>
        <p:sp>
          <p:nvSpPr>
            <p:cNvPr id="89128" name="Line 33"/>
            <p:cNvSpPr>
              <a:spLocks noChangeShapeType="1"/>
            </p:cNvSpPr>
            <p:nvPr/>
          </p:nvSpPr>
          <p:spPr bwMode="auto">
            <a:xfrm>
              <a:off x="5279" y="1898"/>
              <a:ext cx="0" cy="50"/>
            </a:xfrm>
            <a:prstGeom prst="line">
              <a:avLst/>
            </a:prstGeom>
            <a:noFill/>
            <a:ln w="12700">
              <a:solidFill>
                <a:schemeClr val="tx1"/>
              </a:solidFill>
              <a:round/>
              <a:headEnd/>
              <a:tailEnd/>
            </a:ln>
            <a:effectLst/>
          </p:spPr>
          <p:txBody>
            <a:bodyPr wrap="none" anchor="ctr"/>
            <a:lstStyle/>
            <a:p>
              <a:endParaRPr lang="en-US"/>
            </a:p>
          </p:txBody>
        </p:sp>
        <p:sp>
          <p:nvSpPr>
            <p:cNvPr id="89129" name="Rectangle 34"/>
            <p:cNvSpPr>
              <a:spLocks noChangeArrowheads="1"/>
            </p:cNvSpPr>
            <p:nvPr/>
          </p:nvSpPr>
          <p:spPr bwMode="auto">
            <a:xfrm>
              <a:off x="4966" y="1898"/>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89130"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9131"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89132"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headEnd/>
              <a:tailEnd/>
            </a:ln>
            <a:effectLst/>
          </p:spPr>
          <p:txBody>
            <a:bodyPr wrap="none" anchor="ctr"/>
            <a:lstStyle/>
            <a:p>
              <a:endParaRPr lang="en-US"/>
            </a:p>
          </p:txBody>
        </p:sp>
        <p:sp>
          <p:nvSpPr>
            <p:cNvPr id="89133" name="Freeform 38"/>
            <p:cNvSpPr>
              <a:spLocks/>
            </p:cNvSpPr>
            <p:nvPr/>
          </p:nvSpPr>
          <p:spPr bwMode="auto">
            <a:xfrm>
              <a:off x="4029" y="1638"/>
              <a:ext cx="504" cy="600"/>
            </a:xfrm>
            <a:custGeom>
              <a:avLst/>
              <a:gdLst>
                <a:gd name="T0" fmla="*/ 0 w 378"/>
                <a:gd name="T1" fmla="*/ 24600 h 174"/>
                <a:gd name="T2" fmla="*/ 1195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en-US"/>
            </a:p>
          </p:txBody>
        </p:sp>
        <p:sp>
          <p:nvSpPr>
            <p:cNvPr id="89134"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ffectLst/>
          </p:spPr>
          <p:txBody>
            <a:bodyPr wrap="none" anchor="ctr"/>
            <a:lstStyle/>
            <a:p>
              <a:endParaRPr lang="en-US"/>
            </a:p>
          </p:txBody>
        </p:sp>
        <p:sp>
          <p:nvSpPr>
            <p:cNvPr id="89135"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89136"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ffectLst/>
          </p:spPr>
          <p:txBody>
            <a:bodyPr wrap="none" anchor="ctr"/>
            <a:lstStyle/>
            <a:p>
              <a:endParaRPr lang="en-US"/>
            </a:p>
          </p:txBody>
        </p:sp>
        <p:sp>
          <p:nvSpPr>
            <p:cNvPr id="89137"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89138"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Lst>
              <a:ahLst/>
              <a:cxnLst>
                <a:cxn ang="T4">
                  <a:pos x="T0" y="T1"/>
                </a:cxn>
                <a:cxn ang="T5">
                  <a:pos x="T2" y="T3"/>
                </a:cxn>
              </a:cxnLst>
              <a:rect l="0" t="0" r="r" b="b"/>
              <a:pathLst>
                <a:path w="396" h="267">
                  <a:moveTo>
                    <a:pt x="396" y="267"/>
                  </a:moveTo>
                  <a:lnTo>
                    <a:pt x="0" y="0"/>
                  </a:lnTo>
                </a:path>
              </a:pathLst>
            </a:custGeom>
            <a:noFill/>
            <a:ln w="12700">
              <a:solidFill>
                <a:schemeClr val="tx1"/>
              </a:solidFill>
              <a:round/>
              <a:headEnd/>
              <a:tailEnd/>
            </a:ln>
            <a:effectLst/>
          </p:spPr>
          <p:txBody>
            <a:bodyPr wrap="none" anchor="ctr"/>
            <a:lstStyle/>
            <a:p>
              <a:endParaRPr lang="en-US"/>
            </a:p>
          </p:txBody>
        </p:sp>
        <p:sp>
          <p:nvSpPr>
            <p:cNvPr id="89139"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Lst>
              <a:ahLst/>
              <a:cxnLst>
                <a:cxn ang="T4">
                  <a:pos x="T0" y="T1"/>
                </a:cxn>
                <a:cxn ang="T5">
                  <a:pos x="T2" y="T3"/>
                </a:cxn>
              </a:cxnLst>
              <a:rect l="0" t="0" r="r" b="b"/>
              <a:pathLst>
                <a:path w="1110" h="645">
                  <a:moveTo>
                    <a:pt x="1110" y="342"/>
                  </a:moveTo>
                  <a:cubicBezTo>
                    <a:pt x="1104" y="0"/>
                    <a:pt x="21" y="63"/>
                    <a:pt x="0" y="645"/>
                  </a:cubicBezTo>
                </a:path>
              </a:pathLst>
            </a:custGeom>
            <a:noFill/>
            <a:ln w="12700">
              <a:solidFill>
                <a:schemeClr val="tx1"/>
              </a:solidFill>
              <a:round/>
              <a:headEnd/>
              <a:tailEnd/>
            </a:ln>
            <a:effectLst/>
          </p:spPr>
          <p:txBody>
            <a:bodyPr wrap="none" anchor="ctr"/>
            <a:lstStyle/>
            <a:p>
              <a:endParaRPr lang="en-US"/>
            </a:p>
          </p:txBody>
        </p:sp>
        <p:grpSp>
          <p:nvGrpSpPr>
            <p:cNvPr id="89140" name="Group 45"/>
            <p:cNvGrpSpPr>
              <a:grpSpLocks/>
            </p:cNvGrpSpPr>
            <p:nvPr/>
          </p:nvGrpSpPr>
          <p:grpSpPr bwMode="auto">
            <a:xfrm>
              <a:off x="3287" y="1744"/>
              <a:ext cx="205" cy="250"/>
              <a:chOff x="2954" y="2425"/>
              <a:chExt cx="208" cy="250"/>
            </a:xfrm>
          </p:grpSpPr>
          <p:sp>
            <p:nvSpPr>
              <p:cNvPr id="89166" name="Rectangle 4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67" name="Text Box 47"/>
              <p:cNvSpPr txBox="1">
                <a:spLocks noChangeArrowheads="1"/>
              </p:cNvSpPr>
              <p:nvPr/>
            </p:nvSpPr>
            <p:spPr bwMode="auto">
              <a:xfrm>
                <a:off x="2954" y="2425"/>
                <a:ext cx="208" cy="250"/>
              </a:xfrm>
              <a:prstGeom prst="rect">
                <a:avLst/>
              </a:prstGeom>
              <a:noFill/>
              <a:ln w="9525">
                <a:noFill/>
                <a:miter lim="800000"/>
                <a:headEnd/>
                <a:tailEnd/>
              </a:ln>
              <a:effectLst/>
            </p:spPr>
            <p:txBody>
              <a:bodyPr wrap="none">
                <a:spAutoFit/>
              </a:bodyPr>
              <a:lstStyle/>
              <a:p>
                <a:pPr algn="ctr"/>
                <a:r>
                  <a:rPr lang="en-US" sz="2000"/>
                  <a:t>u</a:t>
                </a:r>
                <a:endParaRPr lang="en-US" sz="2400"/>
              </a:p>
            </p:txBody>
          </p:sp>
        </p:grpSp>
        <p:grpSp>
          <p:nvGrpSpPr>
            <p:cNvPr id="89141" name="Group 48"/>
            <p:cNvGrpSpPr>
              <a:grpSpLocks/>
            </p:cNvGrpSpPr>
            <p:nvPr/>
          </p:nvGrpSpPr>
          <p:grpSpPr bwMode="auto">
            <a:xfrm>
              <a:off x="4461" y="2128"/>
              <a:ext cx="196" cy="250"/>
              <a:chOff x="2958" y="2425"/>
              <a:chExt cx="199" cy="250"/>
            </a:xfrm>
          </p:grpSpPr>
          <p:sp>
            <p:nvSpPr>
              <p:cNvPr id="89164" name="Rectangle 4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65" name="Text Box 50"/>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nvGrpSpPr>
            <p:cNvPr id="89142" name="Group 51"/>
            <p:cNvGrpSpPr>
              <a:grpSpLocks/>
            </p:cNvGrpSpPr>
            <p:nvPr/>
          </p:nvGrpSpPr>
          <p:grpSpPr bwMode="auto">
            <a:xfrm>
              <a:off x="3772" y="2095"/>
              <a:ext cx="212" cy="288"/>
              <a:chOff x="2951" y="2395"/>
              <a:chExt cx="213" cy="288"/>
            </a:xfrm>
          </p:grpSpPr>
          <p:sp>
            <p:nvSpPr>
              <p:cNvPr id="89162" name="Rectangle 5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63" name="Text Box 53"/>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x</a:t>
                </a:r>
              </a:p>
            </p:txBody>
          </p:sp>
        </p:grpSp>
        <p:grpSp>
          <p:nvGrpSpPr>
            <p:cNvPr id="89143" name="Group 54"/>
            <p:cNvGrpSpPr>
              <a:grpSpLocks/>
            </p:cNvGrpSpPr>
            <p:nvPr/>
          </p:nvGrpSpPr>
          <p:grpSpPr bwMode="auto">
            <a:xfrm>
              <a:off x="4438" y="1438"/>
              <a:ext cx="232" cy="250"/>
              <a:chOff x="2941" y="2425"/>
              <a:chExt cx="235" cy="250"/>
            </a:xfrm>
          </p:grpSpPr>
          <p:sp>
            <p:nvSpPr>
              <p:cNvPr id="89160" name="Rectangle 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61" name="Text Box 56"/>
              <p:cNvSpPr txBox="1">
                <a:spLocks noChangeArrowheads="1"/>
              </p:cNvSpPr>
              <p:nvPr/>
            </p:nvSpPr>
            <p:spPr bwMode="auto">
              <a:xfrm>
                <a:off x="2941" y="2425"/>
                <a:ext cx="235" cy="250"/>
              </a:xfrm>
              <a:prstGeom prst="rect">
                <a:avLst/>
              </a:prstGeom>
              <a:noFill/>
              <a:ln w="9525">
                <a:noFill/>
                <a:miter lim="800000"/>
                <a:headEnd/>
                <a:tailEnd/>
              </a:ln>
              <a:effectLst/>
            </p:spPr>
            <p:txBody>
              <a:bodyPr wrap="none">
                <a:spAutoFit/>
              </a:bodyPr>
              <a:lstStyle/>
              <a:p>
                <a:pPr algn="ctr"/>
                <a:r>
                  <a:rPr lang="en-US" sz="2000"/>
                  <a:t>w</a:t>
                </a:r>
                <a:endParaRPr lang="en-US" sz="2400"/>
              </a:p>
            </p:txBody>
          </p:sp>
        </p:grpSp>
        <p:grpSp>
          <p:nvGrpSpPr>
            <p:cNvPr id="89144" name="Group 57"/>
            <p:cNvGrpSpPr>
              <a:grpSpLocks/>
            </p:cNvGrpSpPr>
            <p:nvPr/>
          </p:nvGrpSpPr>
          <p:grpSpPr bwMode="auto">
            <a:xfrm>
              <a:off x="3771" y="1438"/>
              <a:ext cx="196" cy="250"/>
              <a:chOff x="2958" y="2425"/>
              <a:chExt cx="199" cy="250"/>
            </a:xfrm>
          </p:grpSpPr>
          <p:sp>
            <p:nvSpPr>
              <p:cNvPr id="89158" name="Rectangle 5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59" name="Text Box 59"/>
              <p:cNvSpPr txBox="1">
                <a:spLocks noChangeArrowheads="1"/>
              </p:cNvSpPr>
              <p:nvPr/>
            </p:nvSpPr>
            <p:spPr bwMode="auto">
              <a:xfrm>
                <a:off x="2958" y="2425"/>
                <a:ext cx="199" cy="250"/>
              </a:xfrm>
              <a:prstGeom prst="rect">
                <a:avLst/>
              </a:prstGeom>
              <a:noFill/>
              <a:ln w="9525">
                <a:noFill/>
                <a:miter lim="800000"/>
                <a:headEnd/>
                <a:tailEnd/>
              </a:ln>
              <a:effectLst/>
            </p:spPr>
            <p:txBody>
              <a:bodyPr wrap="none">
                <a:spAutoFit/>
              </a:bodyPr>
              <a:lstStyle/>
              <a:p>
                <a:pPr algn="ctr"/>
                <a:r>
                  <a:rPr lang="en-US" sz="2000"/>
                  <a:t>v</a:t>
                </a:r>
                <a:endParaRPr lang="en-US" sz="2400"/>
              </a:p>
            </p:txBody>
          </p:sp>
        </p:grpSp>
        <p:grpSp>
          <p:nvGrpSpPr>
            <p:cNvPr id="89145" name="Group 60"/>
            <p:cNvGrpSpPr>
              <a:grpSpLocks/>
            </p:cNvGrpSpPr>
            <p:nvPr/>
          </p:nvGrpSpPr>
          <p:grpSpPr bwMode="auto">
            <a:xfrm>
              <a:off x="5025" y="1756"/>
              <a:ext cx="212" cy="288"/>
              <a:chOff x="2949" y="2395"/>
              <a:chExt cx="214" cy="288"/>
            </a:xfrm>
          </p:grpSpPr>
          <p:sp>
            <p:nvSpPr>
              <p:cNvPr id="89156" name="Rectangle 6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89157" name="Text Box 62"/>
              <p:cNvSpPr txBox="1">
                <a:spLocks noChangeArrowheads="1"/>
              </p:cNvSpPr>
              <p:nvPr/>
            </p:nvSpPr>
            <p:spPr bwMode="auto">
              <a:xfrm>
                <a:off x="2949" y="2395"/>
                <a:ext cx="214" cy="288"/>
              </a:xfrm>
              <a:prstGeom prst="rect">
                <a:avLst/>
              </a:prstGeom>
              <a:noFill/>
              <a:ln w="9525">
                <a:noFill/>
                <a:miter lim="800000"/>
                <a:headEnd/>
                <a:tailEnd/>
              </a:ln>
              <a:effectLst/>
            </p:spPr>
            <p:txBody>
              <a:bodyPr wrap="none">
                <a:spAutoFit/>
              </a:bodyPr>
              <a:lstStyle/>
              <a:p>
                <a:pPr algn="ctr"/>
                <a:r>
                  <a:rPr lang="en-US" sz="2400"/>
                  <a:t>z</a:t>
                </a:r>
              </a:p>
            </p:txBody>
          </p:sp>
        </p:grpSp>
        <p:sp>
          <p:nvSpPr>
            <p:cNvPr id="89146" name="Text Box 63"/>
            <p:cNvSpPr txBox="1">
              <a:spLocks noChangeArrowheads="1"/>
            </p:cNvSpPr>
            <p:nvPr/>
          </p:nvSpPr>
          <p:spPr bwMode="auto">
            <a:xfrm>
              <a:off x="3493" y="1568"/>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9147" name="Text Box 64"/>
            <p:cNvSpPr txBox="1">
              <a:spLocks noChangeArrowheads="1"/>
            </p:cNvSpPr>
            <p:nvPr/>
          </p:nvSpPr>
          <p:spPr bwMode="auto">
            <a:xfrm>
              <a:off x="3841" y="1787"/>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9148" name="Text Box 65"/>
            <p:cNvSpPr txBox="1">
              <a:spLocks noChangeArrowheads="1"/>
            </p:cNvSpPr>
            <p:nvPr/>
          </p:nvSpPr>
          <p:spPr bwMode="auto">
            <a:xfrm>
              <a:off x="3406" y="2000"/>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9149" name="Text Box 66"/>
            <p:cNvSpPr txBox="1">
              <a:spLocks noChangeArrowheads="1"/>
            </p:cNvSpPr>
            <p:nvPr/>
          </p:nvSpPr>
          <p:spPr bwMode="auto">
            <a:xfrm>
              <a:off x="4225" y="1880"/>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9150" name="Text Box 67"/>
            <p:cNvSpPr txBox="1">
              <a:spLocks noChangeArrowheads="1"/>
            </p:cNvSpPr>
            <p:nvPr/>
          </p:nvSpPr>
          <p:spPr bwMode="auto">
            <a:xfrm>
              <a:off x="4162" y="2234"/>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9151" name="Text Box 68"/>
            <p:cNvSpPr txBox="1">
              <a:spLocks noChangeArrowheads="1"/>
            </p:cNvSpPr>
            <p:nvPr/>
          </p:nvSpPr>
          <p:spPr bwMode="auto">
            <a:xfrm>
              <a:off x="4522" y="1805"/>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89152" name="Text Box 69"/>
            <p:cNvSpPr txBox="1">
              <a:spLocks noChangeArrowheads="1"/>
            </p:cNvSpPr>
            <p:nvPr/>
          </p:nvSpPr>
          <p:spPr bwMode="auto">
            <a:xfrm>
              <a:off x="4882" y="2069"/>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89153" name="Text Box 70"/>
            <p:cNvSpPr txBox="1">
              <a:spLocks noChangeArrowheads="1"/>
            </p:cNvSpPr>
            <p:nvPr/>
          </p:nvSpPr>
          <p:spPr bwMode="auto">
            <a:xfrm>
              <a:off x="4855" y="1532"/>
              <a:ext cx="196" cy="231"/>
            </a:xfrm>
            <a:prstGeom prst="rect">
              <a:avLst/>
            </a:prstGeom>
            <a:noFill/>
            <a:ln w="9525">
              <a:noFill/>
              <a:miter lim="800000"/>
              <a:headEnd/>
              <a:tailEnd/>
            </a:ln>
            <a:effectLst/>
          </p:spPr>
          <p:txBody>
            <a:bodyPr wrap="none">
              <a:spAutoFit/>
            </a:bodyPr>
            <a:lstStyle/>
            <a:p>
              <a:pPr algn="ctr"/>
              <a:r>
                <a:rPr lang="en-US" dirty="0"/>
                <a:t>5</a:t>
              </a:r>
              <a:endParaRPr lang="en-US" sz="2400" dirty="0"/>
            </a:p>
          </p:txBody>
        </p:sp>
        <p:sp>
          <p:nvSpPr>
            <p:cNvPr id="89154" name="Text Box 71"/>
            <p:cNvSpPr txBox="1">
              <a:spLocks noChangeArrowheads="1"/>
            </p:cNvSpPr>
            <p:nvPr/>
          </p:nvSpPr>
          <p:spPr bwMode="auto">
            <a:xfrm>
              <a:off x="4120" y="1382"/>
              <a:ext cx="196" cy="231"/>
            </a:xfrm>
            <a:prstGeom prst="rect">
              <a:avLst/>
            </a:prstGeom>
            <a:noFill/>
            <a:ln w="9525">
              <a:noFill/>
              <a:miter lim="800000"/>
              <a:headEnd/>
              <a:tailEnd/>
            </a:ln>
            <a:effectLst/>
          </p:spPr>
          <p:txBody>
            <a:bodyPr wrap="none">
              <a:spAutoFit/>
            </a:bodyPr>
            <a:lstStyle/>
            <a:p>
              <a:pPr algn="ctr"/>
              <a:r>
                <a:rPr lang="en-US"/>
                <a:t>3</a:t>
              </a:r>
              <a:endParaRPr lang="en-US" sz="2400"/>
            </a:p>
          </p:txBody>
        </p:sp>
        <p:sp>
          <p:nvSpPr>
            <p:cNvPr id="89155" name="Text Box 72"/>
            <p:cNvSpPr txBox="1">
              <a:spLocks noChangeArrowheads="1"/>
            </p:cNvSpPr>
            <p:nvPr/>
          </p:nvSpPr>
          <p:spPr bwMode="auto">
            <a:xfrm>
              <a:off x="3769" y="1115"/>
              <a:ext cx="196" cy="231"/>
            </a:xfrm>
            <a:prstGeom prst="rect">
              <a:avLst/>
            </a:prstGeom>
            <a:noFill/>
            <a:ln w="9525">
              <a:noFill/>
              <a:miter lim="800000"/>
              <a:headEnd/>
              <a:tailEnd/>
            </a:ln>
            <a:effectLst/>
          </p:spPr>
          <p:txBody>
            <a:bodyPr wrap="none">
              <a:spAutoFit/>
            </a:bodyPr>
            <a:lstStyle/>
            <a:p>
              <a:pPr algn="ctr"/>
              <a:r>
                <a:rPr lang="en-US"/>
                <a:t>5</a:t>
              </a:r>
              <a:endParaRPr lang="en-US" sz="2400"/>
            </a:p>
          </p:txBody>
        </p:sp>
      </p:grpSp>
      <p:sp>
        <p:nvSpPr>
          <p:cNvPr id="89095" name="Text Box 73"/>
          <p:cNvSpPr txBox="1">
            <a:spLocks noChangeArrowheads="1"/>
          </p:cNvSpPr>
          <p:nvPr/>
        </p:nvSpPr>
        <p:spPr bwMode="auto">
          <a:xfrm>
            <a:off x="3598609" y="826191"/>
            <a:ext cx="5796116" cy="2431435"/>
          </a:xfrm>
          <a:prstGeom prst="rect">
            <a:avLst/>
          </a:prstGeom>
          <a:noFill/>
          <a:ln w="9525">
            <a:noFill/>
            <a:miter lim="800000"/>
            <a:headEnd/>
            <a:tailEnd/>
          </a:ln>
          <a:effectLst/>
        </p:spPr>
        <p:txBody>
          <a:bodyPr wrap="square">
            <a:spAutoFit/>
          </a:bodyPr>
          <a:lstStyle/>
          <a:p>
            <a:r>
              <a:rPr lang="en-US" sz="2400" dirty="0"/>
              <a:t>clearly, </a:t>
            </a:r>
            <a:r>
              <a:rPr lang="en-US" sz="2400" dirty="0" err="1"/>
              <a:t>d</a:t>
            </a:r>
            <a:r>
              <a:rPr lang="en-US" sz="2400" baseline="-25000" dirty="0" err="1"/>
              <a:t>v</a:t>
            </a:r>
            <a:r>
              <a:rPr lang="en-US" sz="2400" dirty="0"/>
              <a:t>(z) = 5, </a:t>
            </a:r>
            <a:r>
              <a:rPr lang="en-US" sz="2400" dirty="0" err="1"/>
              <a:t>d</a:t>
            </a:r>
            <a:r>
              <a:rPr lang="en-US" sz="2400" baseline="-25000" dirty="0" err="1"/>
              <a:t>x</a:t>
            </a:r>
            <a:r>
              <a:rPr lang="en-US" sz="2400" dirty="0"/>
              <a:t>(z) = 3, </a:t>
            </a:r>
            <a:r>
              <a:rPr lang="en-US" sz="2400" dirty="0" err="1"/>
              <a:t>d</a:t>
            </a:r>
            <a:r>
              <a:rPr lang="en-US" sz="2400" baseline="-25000" dirty="0" err="1"/>
              <a:t>w</a:t>
            </a:r>
            <a:r>
              <a:rPr lang="en-US" sz="2400" dirty="0"/>
              <a:t>(z) = 3</a:t>
            </a:r>
          </a:p>
          <a:p>
            <a:r>
              <a:rPr lang="en-US" sz="2400" b="1" dirty="0" err="1"/>
              <a:t>d</a:t>
            </a:r>
            <a:r>
              <a:rPr lang="en-US" sz="2000" dirty="0" err="1"/>
              <a:t>v</a:t>
            </a:r>
            <a:r>
              <a:rPr lang="en-US" sz="2000" b="1" dirty="0"/>
              <a:t>(Z) least cost path through the neighbor v to z</a:t>
            </a:r>
          </a:p>
          <a:p>
            <a:r>
              <a:rPr lang="en-US" sz="2000" b="1" dirty="0"/>
              <a:t>Add  this along with the costs from u to v </a:t>
            </a:r>
            <a:r>
              <a:rPr lang="en-US" sz="2000" b="1" dirty="0" err="1"/>
              <a:t>ie</a:t>
            </a:r>
            <a:r>
              <a:rPr lang="en-US" sz="2000" b="1" dirty="0"/>
              <a:t> c(</a:t>
            </a:r>
            <a:r>
              <a:rPr lang="en-US" sz="2000" b="1" dirty="0" err="1"/>
              <a:t>u,v</a:t>
            </a:r>
            <a:r>
              <a:rPr lang="en-US" sz="2000" b="1" dirty="0"/>
              <a:t>)=2,c(</a:t>
            </a:r>
            <a:r>
              <a:rPr lang="en-US" sz="2000" b="1" dirty="0" err="1"/>
              <a:t>u,x</a:t>
            </a:r>
            <a:r>
              <a:rPr lang="en-US" sz="2000" b="1" dirty="0"/>
              <a:t>)=1 and c(</a:t>
            </a:r>
            <a:r>
              <a:rPr lang="en-US" sz="2000" b="1" dirty="0" err="1"/>
              <a:t>u,w</a:t>
            </a:r>
            <a:r>
              <a:rPr lang="en-US" sz="2000" b="1" dirty="0"/>
              <a:t>)=5  this all values are </a:t>
            </a:r>
            <a:r>
              <a:rPr lang="en-US" sz="2000" b="1" dirty="0" err="1"/>
              <a:t>subtituted</a:t>
            </a:r>
            <a:r>
              <a:rPr lang="en-US" sz="2000" b="1" dirty="0"/>
              <a:t> in </a:t>
            </a:r>
          </a:p>
          <a:p>
            <a:endParaRPr lang="en-US" sz="2400" dirty="0"/>
          </a:p>
        </p:txBody>
      </p:sp>
      <p:sp>
        <p:nvSpPr>
          <p:cNvPr id="89096" name="Text Box 74"/>
          <p:cNvSpPr txBox="1">
            <a:spLocks noChangeArrowheads="1"/>
          </p:cNvSpPr>
          <p:nvPr/>
        </p:nvSpPr>
        <p:spPr bwMode="auto">
          <a:xfrm>
            <a:off x="4275138" y="3150158"/>
            <a:ext cx="3900487" cy="2282825"/>
          </a:xfrm>
          <a:prstGeom prst="rect">
            <a:avLst/>
          </a:prstGeom>
          <a:noFill/>
          <a:ln w="9525">
            <a:noFill/>
            <a:miter lim="800000"/>
            <a:headEnd/>
            <a:tailEnd/>
          </a:ln>
          <a:effectLst/>
        </p:spPr>
        <p:txBody>
          <a:bodyPr wrap="none">
            <a:spAutoFit/>
          </a:bodyPr>
          <a:lstStyle/>
          <a:p>
            <a:r>
              <a:rPr lang="en-US" sz="2400" dirty="0"/>
              <a:t>d</a:t>
            </a:r>
            <a:r>
              <a:rPr lang="en-US" sz="2400" baseline="-25000" dirty="0"/>
              <a:t>u</a:t>
            </a:r>
            <a:r>
              <a:rPr lang="en-US" sz="2400" dirty="0"/>
              <a:t>(z) = min { c(</a:t>
            </a:r>
            <a:r>
              <a:rPr lang="en-US" sz="2400" dirty="0" err="1"/>
              <a:t>u,v</a:t>
            </a:r>
            <a:r>
              <a:rPr lang="en-US" sz="2400" dirty="0"/>
              <a:t>) + </a:t>
            </a:r>
            <a:r>
              <a:rPr lang="en-US" sz="2400" dirty="0" err="1"/>
              <a:t>d</a:t>
            </a:r>
            <a:r>
              <a:rPr lang="en-US" sz="2400" baseline="-25000" dirty="0" err="1"/>
              <a:t>v</a:t>
            </a:r>
            <a:r>
              <a:rPr lang="en-US" sz="2400" dirty="0"/>
              <a:t>(z),</a:t>
            </a:r>
          </a:p>
          <a:p>
            <a:r>
              <a:rPr lang="en-US" sz="2400" dirty="0"/>
              <a:t>                    c(</a:t>
            </a:r>
            <a:r>
              <a:rPr lang="en-US" sz="2400" dirty="0" err="1"/>
              <a:t>u,x</a:t>
            </a:r>
            <a:r>
              <a:rPr lang="en-US" sz="2400" dirty="0"/>
              <a:t>) + </a:t>
            </a:r>
            <a:r>
              <a:rPr lang="en-US" sz="2400" dirty="0" err="1"/>
              <a:t>d</a:t>
            </a:r>
            <a:r>
              <a:rPr lang="en-US" sz="2400" baseline="-25000" dirty="0" err="1"/>
              <a:t>x</a:t>
            </a:r>
            <a:r>
              <a:rPr lang="en-US" sz="2400" dirty="0"/>
              <a:t>(z),</a:t>
            </a:r>
          </a:p>
          <a:p>
            <a:r>
              <a:rPr lang="en-US" sz="2400" dirty="0"/>
              <a:t>                    c(</a:t>
            </a:r>
            <a:r>
              <a:rPr lang="en-US" sz="2400" dirty="0" err="1"/>
              <a:t>u,w</a:t>
            </a:r>
            <a:r>
              <a:rPr lang="en-US" sz="2400" dirty="0"/>
              <a:t>) + </a:t>
            </a:r>
            <a:r>
              <a:rPr lang="en-US" sz="2400" dirty="0" err="1"/>
              <a:t>d</a:t>
            </a:r>
            <a:r>
              <a:rPr lang="en-US" sz="2400" baseline="-25000" dirty="0" err="1"/>
              <a:t>w</a:t>
            </a:r>
            <a:r>
              <a:rPr lang="en-US" sz="2400" dirty="0"/>
              <a:t>(z) }</a:t>
            </a:r>
          </a:p>
          <a:p>
            <a:r>
              <a:rPr lang="en-US" sz="2400" dirty="0"/>
              <a:t>         = min {2 + 5,</a:t>
            </a:r>
          </a:p>
          <a:p>
            <a:r>
              <a:rPr lang="en-US" sz="2400" dirty="0"/>
              <a:t>                    1 + 3,</a:t>
            </a:r>
          </a:p>
          <a:p>
            <a:r>
              <a:rPr lang="en-US" sz="2400" dirty="0"/>
              <a:t>                    5 + 3}  = 4</a:t>
            </a:r>
          </a:p>
        </p:txBody>
      </p:sp>
      <p:sp>
        <p:nvSpPr>
          <p:cNvPr id="89097" name="Text Box 75"/>
          <p:cNvSpPr txBox="1">
            <a:spLocks noChangeArrowheads="1"/>
          </p:cNvSpPr>
          <p:nvPr/>
        </p:nvSpPr>
        <p:spPr bwMode="auto">
          <a:xfrm>
            <a:off x="461963" y="5330825"/>
            <a:ext cx="6765925" cy="819150"/>
          </a:xfrm>
          <a:prstGeom prst="rect">
            <a:avLst/>
          </a:prstGeom>
          <a:noFill/>
          <a:ln w="9525">
            <a:noFill/>
            <a:miter lim="800000"/>
            <a:headEnd/>
            <a:tailEnd/>
          </a:ln>
          <a:effectLst/>
        </p:spPr>
        <p:txBody>
          <a:bodyPr wrap="none">
            <a:spAutoFit/>
          </a:bodyPr>
          <a:lstStyle/>
          <a:p>
            <a:pPr>
              <a:lnSpc>
                <a:spcPct val="85000"/>
              </a:lnSpc>
            </a:pPr>
            <a:r>
              <a:rPr lang="en-US" sz="2800">
                <a:latin typeface="Gill Sans MT" pitchFamily="34" charset="0"/>
              </a:rPr>
              <a:t>node achieving minimum is next</a:t>
            </a:r>
          </a:p>
          <a:p>
            <a:pPr>
              <a:lnSpc>
                <a:spcPct val="85000"/>
              </a:lnSpc>
            </a:pPr>
            <a:r>
              <a:rPr lang="en-US" sz="2800">
                <a:latin typeface="Gill Sans MT" pitchFamily="34" charset="0"/>
              </a:rPr>
              <a:t>hop in shortest path, used in</a:t>
            </a:r>
            <a:r>
              <a:rPr lang="en-US" sz="2800">
                <a:latin typeface="Gill Sans MT" pitchFamily="34" charset="0"/>
                <a:ea typeface="ＭＳ 明朝" pitchFamily="49" charset="-128"/>
              </a:rPr>
              <a:t> </a:t>
            </a:r>
            <a:r>
              <a:rPr lang="en-US" sz="2800">
                <a:latin typeface="Gill Sans MT" pitchFamily="34" charset="0"/>
              </a:rPr>
              <a:t>forwarding table</a:t>
            </a:r>
          </a:p>
        </p:txBody>
      </p:sp>
      <p:sp>
        <p:nvSpPr>
          <p:cNvPr id="89098" name="Text Box 76"/>
          <p:cNvSpPr txBox="1">
            <a:spLocks noChangeArrowheads="1"/>
          </p:cNvSpPr>
          <p:nvPr/>
        </p:nvSpPr>
        <p:spPr bwMode="auto">
          <a:xfrm>
            <a:off x="3862388" y="2806179"/>
            <a:ext cx="2725737" cy="457200"/>
          </a:xfrm>
          <a:prstGeom prst="rect">
            <a:avLst/>
          </a:prstGeom>
          <a:noFill/>
          <a:ln w="9525">
            <a:noFill/>
            <a:miter lim="800000"/>
            <a:headEnd/>
            <a:tailEnd/>
          </a:ln>
          <a:effectLst/>
        </p:spPr>
        <p:txBody>
          <a:bodyPr wrap="none">
            <a:spAutoFit/>
          </a:bodyPr>
          <a:lstStyle/>
          <a:p>
            <a:r>
              <a:rPr lang="en-US" sz="2400" dirty="0"/>
              <a:t>B-F equation says: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miter lim="800000"/>
            <a:headEnd/>
            <a:tailEnd/>
          </a:ln>
        </p:spPr>
        <p:txBody>
          <a:bodyPr/>
          <a:lstStyle/>
          <a:p>
            <a:r>
              <a:rPr lang="en-US"/>
              <a:t>Network Layer</a:t>
            </a:r>
          </a:p>
        </p:txBody>
      </p:sp>
      <p:sp>
        <p:nvSpPr>
          <p:cNvPr id="90115" name="Slide Number Placeholder 5"/>
          <p:cNvSpPr>
            <a:spLocks noGrp="1"/>
          </p:cNvSpPr>
          <p:nvPr>
            <p:ph type="sldNum" sz="quarter" idx="12"/>
          </p:nvPr>
        </p:nvSpPr>
        <p:spPr>
          <a:noFill/>
          <a:ln>
            <a:miter lim="800000"/>
            <a:headEnd/>
            <a:tailEnd/>
          </a:ln>
        </p:spPr>
        <p:txBody>
          <a:bodyPr/>
          <a:lstStyle/>
          <a:p>
            <a:r>
              <a:rPr lang="en-US"/>
              <a:t>4-</a:t>
            </a:r>
            <a:fld id="{7823FB7F-748E-4DFF-BF3B-FAD0496EDC00}" type="slidenum">
              <a:rPr lang="en-US" smtClean="0"/>
              <a:pPr/>
              <a:t>36</a:t>
            </a:fld>
            <a:endParaRPr lang="en-US"/>
          </a:p>
        </p:txBody>
      </p:sp>
      <p:pic>
        <p:nvPicPr>
          <p:cNvPr id="90116" name="Picture 5" descr="underline_base"/>
          <p:cNvPicPr>
            <a:picLocks noChangeArrowheads="1"/>
          </p:cNvPicPr>
          <p:nvPr/>
        </p:nvPicPr>
        <p:blipFill>
          <a:blip r:embed="rId2"/>
          <a:srcRect/>
          <a:stretch>
            <a:fillRect/>
          </a:stretch>
        </p:blipFill>
        <p:spPr bwMode="auto">
          <a:xfrm>
            <a:off x="615950" y="1066800"/>
            <a:ext cx="6399213" cy="173038"/>
          </a:xfrm>
          <a:prstGeom prst="rect">
            <a:avLst/>
          </a:prstGeom>
          <a:noFill/>
          <a:ln w="9525">
            <a:noFill/>
            <a:miter lim="800000"/>
            <a:headEnd/>
            <a:tailEnd/>
          </a:ln>
        </p:spPr>
      </p:pic>
      <p:sp>
        <p:nvSpPr>
          <p:cNvPr id="90117" name="Rectangle 2"/>
          <p:cNvSpPr>
            <a:spLocks noGrp="1" noChangeArrowheads="1"/>
          </p:cNvSpPr>
          <p:nvPr>
            <p:ph type="title"/>
          </p:nvPr>
        </p:nvSpPr>
        <p:spPr/>
        <p:txBody>
          <a:bodyPr/>
          <a:lstStyle/>
          <a:p>
            <a:r>
              <a:rPr lang="en-US"/>
              <a:t>Distance vector algorithm </a:t>
            </a:r>
          </a:p>
        </p:txBody>
      </p:sp>
      <p:sp>
        <p:nvSpPr>
          <p:cNvPr id="90118" name="Rectangle 3"/>
          <p:cNvSpPr>
            <a:spLocks noGrp="1" noChangeArrowheads="1"/>
          </p:cNvSpPr>
          <p:nvPr>
            <p:ph type="body" idx="1"/>
          </p:nvPr>
        </p:nvSpPr>
        <p:spPr/>
        <p:txBody>
          <a:bodyPr/>
          <a:lstStyle/>
          <a:p>
            <a:r>
              <a:rPr lang="en-US" dirty="0" err="1">
                <a:solidFill>
                  <a:srgbClr val="CC0000"/>
                </a:solidFill>
              </a:rPr>
              <a:t>D</a:t>
            </a:r>
            <a:r>
              <a:rPr lang="en-US" baseline="-25000" dirty="0" err="1">
                <a:solidFill>
                  <a:srgbClr val="CC0000"/>
                </a:solidFill>
              </a:rPr>
              <a:t>x</a:t>
            </a:r>
            <a:r>
              <a:rPr lang="en-US" dirty="0">
                <a:solidFill>
                  <a:srgbClr val="CC0000"/>
                </a:solidFill>
              </a:rPr>
              <a:t>(y)</a:t>
            </a:r>
            <a:r>
              <a:rPr lang="en-US" dirty="0"/>
              <a:t> = estimate of least cost from x to y</a:t>
            </a:r>
          </a:p>
          <a:p>
            <a:pPr lvl="1"/>
            <a:r>
              <a:rPr lang="en-US" dirty="0"/>
              <a:t>x maintains  distance vector </a:t>
            </a:r>
            <a:r>
              <a:rPr lang="en-US" b="1" dirty="0" err="1">
                <a:solidFill>
                  <a:srgbClr val="CC0000"/>
                </a:solidFill>
              </a:rPr>
              <a:t>D</a:t>
            </a:r>
            <a:r>
              <a:rPr lang="en-US" baseline="-25000" dirty="0" err="1">
                <a:solidFill>
                  <a:srgbClr val="CC0000"/>
                </a:solidFill>
              </a:rPr>
              <a:t>x</a:t>
            </a:r>
            <a:r>
              <a:rPr lang="en-US" dirty="0">
                <a:solidFill>
                  <a:srgbClr val="CC0000"/>
                </a:solidFill>
              </a:rPr>
              <a:t> = [</a:t>
            </a:r>
            <a:r>
              <a:rPr lang="en-US" dirty="0" err="1">
                <a:solidFill>
                  <a:srgbClr val="CC0000"/>
                </a:solidFill>
              </a:rPr>
              <a:t>D</a:t>
            </a:r>
            <a:r>
              <a:rPr lang="en-US" baseline="-25000" dirty="0" err="1">
                <a:solidFill>
                  <a:srgbClr val="CC0000"/>
                </a:solidFill>
              </a:rPr>
              <a:t>x</a:t>
            </a:r>
            <a:r>
              <a:rPr lang="en-US" dirty="0">
                <a:solidFill>
                  <a:srgbClr val="CC0000"/>
                </a:solidFill>
              </a:rPr>
              <a:t>(y): y </a:t>
            </a:r>
            <a:r>
              <a:rPr lang="ru-RU" dirty="0">
                <a:solidFill>
                  <a:srgbClr val="CC0000"/>
                </a:solidFill>
              </a:rPr>
              <a:t>є</a:t>
            </a:r>
            <a:r>
              <a:rPr lang="en-US" dirty="0">
                <a:solidFill>
                  <a:srgbClr val="CC0000"/>
                </a:solidFill>
              </a:rPr>
              <a:t> N ]</a:t>
            </a:r>
          </a:p>
          <a:p>
            <a:r>
              <a:rPr lang="en-US" dirty="0"/>
              <a:t>With DV </a:t>
            </a:r>
            <a:r>
              <a:rPr lang="en-US" dirty="0" err="1"/>
              <a:t>algm</a:t>
            </a:r>
            <a:r>
              <a:rPr lang="en-US" dirty="0"/>
              <a:t> each node x maintains the following routing </a:t>
            </a:r>
            <a:r>
              <a:rPr lang="en-US" dirty="0" err="1"/>
              <a:t>infrm</a:t>
            </a:r>
            <a:r>
              <a:rPr lang="en-US" dirty="0"/>
              <a:t>.</a:t>
            </a:r>
          </a:p>
          <a:p>
            <a:pPr lvl="1"/>
            <a:r>
              <a:rPr lang="en-US" sz="2800" dirty="0"/>
              <a:t>For each neighbor V the cost</a:t>
            </a:r>
            <a:r>
              <a:rPr lang="en-US" sz="2800" dirty="0">
                <a:solidFill>
                  <a:srgbClr val="CC0000"/>
                </a:solidFill>
              </a:rPr>
              <a:t> c(</a:t>
            </a:r>
            <a:r>
              <a:rPr lang="en-US" sz="2800" dirty="0" err="1">
                <a:solidFill>
                  <a:srgbClr val="CC0000"/>
                </a:solidFill>
              </a:rPr>
              <a:t>x,v</a:t>
            </a:r>
            <a:r>
              <a:rPr lang="en-US" sz="2800" dirty="0">
                <a:solidFill>
                  <a:srgbClr val="CC0000"/>
                </a:solidFill>
              </a:rPr>
              <a:t>)</a:t>
            </a:r>
            <a:r>
              <a:rPr lang="en-US" sz="2800" dirty="0"/>
              <a:t>from</a:t>
            </a:r>
            <a:r>
              <a:rPr lang="en-US" sz="2800" dirty="0">
                <a:solidFill>
                  <a:srgbClr val="CC0000"/>
                </a:solidFill>
              </a:rPr>
              <a:t> x </a:t>
            </a:r>
            <a:r>
              <a:rPr lang="en-US" sz="2800" dirty="0"/>
              <a:t> to directly attached   neighbor v</a:t>
            </a:r>
          </a:p>
          <a:p>
            <a:pPr lvl="1"/>
            <a:r>
              <a:rPr lang="en-US" sz="2800" dirty="0"/>
              <a:t>Node </a:t>
            </a:r>
            <a:r>
              <a:rPr lang="en-US" sz="2800" dirty="0" err="1"/>
              <a:t>x’s</a:t>
            </a:r>
            <a:r>
              <a:rPr lang="en-US" sz="2800" dirty="0"/>
              <a:t> distance vector </a:t>
            </a:r>
            <a:r>
              <a:rPr lang="en-US" sz="2800" dirty="0" err="1"/>
              <a:t>ie</a:t>
            </a:r>
            <a:r>
              <a:rPr lang="en-US" sz="2800" dirty="0"/>
              <a:t> </a:t>
            </a:r>
            <a:r>
              <a:rPr lang="en-US" sz="2800" b="1" dirty="0" err="1">
                <a:solidFill>
                  <a:srgbClr val="CC0000"/>
                </a:solidFill>
              </a:rPr>
              <a:t>D</a:t>
            </a:r>
            <a:r>
              <a:rPr lang="en-US" sz="2800" baseline="-25000" dirty="0" err="1">
                <a:solidFill>
                  <a:srgbClr val="CC0000"/>
                </a:solidFill>
              </a:rPr>
              <a:t>x</a:t>
            </a:r>
            <a:r>
              <a:rPr lang="en-US" sz="2800" dirty="0">
                <a:solidFill>
                  <a:srgbClr val="CC0000"/>
                </a:solidFill>
              </a:rPr>
              <a:t> = [</a:t>
            </a:r>
            <a:r>
              <a:rPr lang="en-US" sz="2800" dirty="0" err="1">
                <a:solidFill>
                  <a:srgbClr val="CC0000"/>
                </a:solidFill>
              </a:rPr>
              <a:t>D</a:t>
            </a:r>
            <a:r>
              <a:rPr lang="en-US" sz="2800" baseline="-25000" dirty="0" err="1">
                <a:solidFill>
                  <a:srgbClr val="CC0000"/>
                </a:solidFill>
              </a:rPr>
              <a:t>x</a:t>
            </a:r>
            <a:r>
              <a:rPr lang="en-US" sz="2800" dirty="0">
                <a:solidFill>
                  <a:srgbClr val="CC0000"/>
                </a:solidFill>
              </a:rPr>
              <a:t>(y): y </a:t>
            </a:r>
            <a:r>
              <a:rPr lang="ru-RU" sz="2800" dirty="0">
                <a:solidFill>
                  <a:srgbClr val="CC0000"/>
                </a:solidFill>
              </a:rPr>
              <a:t>є</a:t>
            </a:r>
            <a:r>
              <a:rPr lang="en-US" sz="2800" dirty="0">
                <a:solidFill>
                  <a:srgbClr val="CC0000"/>
                </a:solidFill>
              </a:rPr>
              <a:t> N </a:t>
            </a:r>
            <a:endParaRPr lang="en-US" sz="2800" dirty="0"/>
          </a:p>
          <a:p>
            <a:pPr lvl="1">
              <a:buNone/>
            </a:pPr>
            <a:r>
              <a:rPr lang="en-US" sz="2800" dirty="0"/>
              <a:t>   containing </a:t>
            </a:r>
            <a:r>
              <a:rPr lang="en-US" sz="2800" dirty="0" err="1"/>
              <a:t>x’s</a:t>
            </a:r>
            <a:r>
              <a:rPr lang="en-US" sz="2800" dirty="0"/>
              <a:t> estimate of its cost to all </a:t>
            </a:r>
            <a:r>
              <a:rPr lang="en-US" sz="2800" dirty="0" err="1"/>
              <a:t>destn</a:t>
            </a:r>
            <a:r>
              <a:rPr lang="en-US" sz="2800" dirty="0"/>
              <a:t> </a:t>
            </a:r>
            <a:r>
              <a:rPr lang="en-US" sz="2800" dirty="0">
                <a:solidFill>
                  <a:srgbClr val="C00000"/>
                </a:solidFill>
              </a:rPr>
              <a:t>Y</a:t>
            </a:r>
            <a:r>
              <a:rPr lang="en-US" sz="2800" dirty="0"/>
              <a:t> in N</a:t>
            </a:r>
          </a:p>
          <a:p>
            <a:pPr lvl="1"/>
            <a:r>
              <a:rPr lang="en-US" sz="2800" dirty="0"/>
              <a:t>maintains its neighbors’ distance vectors. For each neighbor v, x maintains </a:t>
            </a:r>
            <a:br>
              <a:rPr lang="en-US" sz="2800" dirty="0"/>
            </a:br>
            <a:r>
              <a:rPr lang="en-US" sz="2800" b="1" dirty="0" err="1">
                <a:solidFill>
                  <a:srgbClr val="CC0000"/>
                </a:solidFill>
              </a:rPr>
              <a:t>D</a:t>
            </a:r>
            <a:r>
              <a:rPr lang="en-US" sz="2800" baseline="-25000" dirty="0" err="1">
                <a:solidFill>
                  <a:srgbClr val="CC0000"/>
                </a:solidFill>
              </a:rPr>
              <a:t>v</a:t>
            </a:r>
            <a:r>
              <a:rPr lang="en-US" sz="2800" dirty="0">
                <a:solidFill>
                  <a:srgbClr val="CC0000"/>
                </a:solidFill>
              </a:rPr>
              <a:t> = [</a:t>
            </a:r>
            <a:r>
              <a:rPr lang="en-US" sz="2800" dirty="0" err="1">
                <a:solidFill>
                  <a:srgbClr val="CC0000"/>
                </a:solidFill>
              </a:rPr>
              <a:t>D</a:t>
            </a:r>
            <a:r>
              <a:rPr lang="en-US" sz="2800" baseline="-25000" dirty="0" err="1">
                <a:solidFill>
                  <a:srgbClr val="CC0000"/>
                </a:solidFill>
              </a:rPr>
              <a:t>v</a:t>
            </a:r>
            <a:r>
              <a:rPr lang="en-US" sz="2800" dirty="0">
                <a:solidFill>
                  <a:srgbClr val="CC0000"/>
                </a:solidFill>
              </a:rPr>
              <a:t>(y): y </a:t>
            </a:r>
            <a:r>
              <a:rPr lang="ru-RU" sz="2800" dirty="0">
                <a:solidFill>
                  <a:srgbClr val="CC0000"/>
                </a:solidFill>
              </a:rPr>
              <a:t>є</a:t>
            </a:r>
            <a:r>
              <a:rPr lang="en-US" sz="2800" dirty="0">
                <a:solidFill>
                  <a:srgbClr val="CC0000"/>
                </a:solidFill>
              </a:rPr>
              <a:t> N ]</a:t>
            </a:r>
          </a:p>
          <a:p>
            <a:pPr>
              <a:buFont typeface="Wingdings" pitchFamily="2" charset="2"/>
              <a:buNone/>
            </a:pPr>
            <a:endParaRPr lang="en-US" dirty="0">
              <a:solidFill>
                <a:srgbClr val="CC0000"/>
              </a:solidFill>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miter lim="800000"/>
            <a:headEnd/>
            <a:tailEnd/>
          </a:ln>
        </p:spPr>
        <p:txBody>
          <a:bodyPr/>
          <a:lstStyle/>
          <a:p>
            <a:r>
              <a:rPr lang="en-US"/>
              <a:t>Network Layer</a:t>
            </a:r>
          </a:p>
        </p:txBody>
      </p:sp>
      <p:sp>
        <p:nvSpPr>
          <p:cNvPr id="91139" name="Slide Number Placeholder 5"/>
          <p:cNvSpPr>
            <a:spLocks noGrp="1"/>
          </p:cNvSpPr>
          <p:nvPr>
            <p:ph type="sldNum" sz="quarter" idx="12"/>
          </p:nvPr>
        </p:nvSpPr>
        <p:spPr>
          <a:noFill/>
          <a:ln>
            <a:miter lim="800000"/>
            <a:headEnd/>
            <a:tailEnd/>
          </a:ln>
        </p:spPr>
        <p:txBody>
          <a:bodyPr/>
          <a:lstStyle/>
          <a:p>
            <a:r>
              <a:rPr lang="en-US"/>
              <a:t>4-</a:t>
            </a:r>
            <a:fld id="{1697F9FE-4982-400C-B0F2-5100BA0FFD57}" type="slidenum">
              <a:rPr lang="en-US" smtClean="0"/>
              <a:pPr/>
              <a:t>37</a:t>
            </a:fld>
            <a:endParaRPr lang="en-US"/>
          </a:p>
        </p:txBody>
      </p:sp>
      <p:sp>
        <p:nvSpPr>
          <p:cNvPr id="91140" name="Rectangle 3"/>
          <p:cNvSpPr>
            <a:spLocks noGrp="1" noChangeArrowheads="1"/>
          </p:cNvSpPr>
          <p:nvPr>
            <p:ph type="body" idx="1"/>
          </p:nvPr>
        </p:nvSpPr>
        <p:spPr>
          <a:xfrm>
            <a:off x="533400" y="1600200"/>
            <a:ext cx="7772400" cy="2414588"/>
          </a:xfrm>
        </p:spPr>
        <p:txBody>
          <a:bodyPr/>
          <a:lstStyle/>
          <a:p>
            <a:pPr>
              <a:buFont typeface="Wingdings" pitchFamily="2" charset="2"/>
              <a:buNone/>
            </a:pPr>
            <a:r>
              <a:rPr lang="en-US" sz="3200" i="1">
                <a:solidFill>
                  <a:srgbClr val="CC0000"/>
                </a:solidFill>
              </a:rPr>
              <a:t>key idea:</a:t>
            </a:r>
            <a:r>
              <a:rPr lang="en-US" sz="3200">
                <a:solidFill>
                  <a:srgbClr val="CC0000"/>
                </a:solidFill>
              </a:rPr>
              <a:t> </a:t>
            </a:r>
          </a:p>
          <a:p>
            <a:r>
              <a:rPr lang="en-US"/>
              <a:t>from time-to-time, each node sends its own distance vector estimate to neighbors</a:t>
            </a:r>
          </a:p>
          <a:p>
            <a:r>
              <a:rPr lang="en-US"/>
              <a:t>when x receives new DV estimate from neighbor, it updates its own DV using B-F equation:</a:t>
            </a:r>
          </a:p>
        </p:txBody>
      </p:sp>
      <p:sp>
        <p:nvSpPr>
          <p:cNvPr id="91141" name="Rectangle 4"/>
          <p:cNvSpPr>
            <a:spLocks noChangeArrowheads="1"/>
          </p:cNvSpPr>
          <p:nvPr/>
        </p:nvSpPr>
        <p:spPr bwMode="auto">
          <a:xfrm>
            <a:off x="1003300" y="3821113"/>
            <a:ext cx="7906332" cy="2677656"/>
          </a:xfrm>
          <a:prstGeom prst="rect">
            <a:avLst/>
          </a:prstGeom>
          <a:noFill/>
          <a:ln w="9525">
            <a:noFill/>
            <a:miter lim="800000"/>
            <a:headEnd/>
            <a:tailEnd/>
          </a:ln>
          <a:effectLst/>
        </p:spPr>
        <p:txBody>
          <a:bodyPr wrap="none" anchor="ctr">
            <a:spAutoFit/>
          </a:bodyPr>
          <a:lstStyle/>
          <a:p>
            <a:r>
              <a:rPr lang="en-US" sz="2800" i="1" dirty="0" err="1">
                <a:solidFill>
                  <a:srgbClr val="CC0000"/>
                </a:solidFill>
                <a:cs typeface="Times New Roman" pitchFamily="18" charset="0"/>
              </a:rPr>
              <a:t>D</a:t>
            </a:r>
            <a:r>
              <a:rPr lang="en-US" sz="2800" i="1" baseline="-30000" dirty="0" err="1">
                <a:solidFill>
                  <a:srgbClr val="CC0000"/>
                </a:solidFill>
                <a:cs typeface="Times New Roman" pitchFamily="18" charset="0"/>
              </a:rPr>
              <a:t>x</a:t>
            </a:r>
            <a:r>
              <a:rPr lang="en-US" sz="2800" i="1" dirty="0">
                <a:solidFill>
                  <a:srgbClr val="CC0000"/>
                </a:solidFill>
                <a:cs typeface="Times New Roman" pitchFamily="18" charset="0"/>
              </a:rPr>
              <a:t>(y) </a:t>
            </a:r>
            <a:r>
              <a:rPr lang="en-US" sz="2800" i="1" dirty="0">
                <a:solidFill>
                  <a:srgbClr val="CC0000"/>
                </a:solidFill>
                <a:ea typeface="Times New Roman" pitchFamily="18" charset="0"/>
                <a:cs typeface="Times" pitchFamily="18" charset="0"/>
              </a:rPr>
              <a:t>←</a:t>
            </a:r>
            <a:r>
              <a:rPr lang="en-US" sz="2800" i="1" dirty="0">
                <a:solidFill>
                  <a:srgbClr val="CC0000"/>
                </a:solidFill>
                <a:cs typeface="Times New Roman" pitchFamily="18" charset="0"/>
              </a:rPr>
              <a:t> </a:t>
            </a:r>
            <a:r>
              <a:rPr lang="en-US" sz="2800" i="1" dirty="0" err="1">
                <a:solidFill>
                  <a:srgbClr val="CC0000"/>
                </a:solidFill>
                <a:cs typeface="Times New Roman" pitchFamily="18" charset="0"/>
              </a:rPr>
              <a:t>min</a:t>
            </a:r>
            <a:r>
              <a:rPr lang="en-US" sz="2800" i="1" baseline="-30000" dirty="0" err="1">
                <a:solidFill>
                  <a:srgbClr val="CC0000"/>
                </a:solidFill>
                <a:cs typeface="Times New Roman" pitchFamily="18" charset="0"/>
              </a:rPr>
              <a:t>v</a:t>
            </a:r>
            <a:r>
              <a:rPr lang="en-US" sz="2800" i="1" dirty="0">
                <a:solidFill>
                  <a:srgbClr val="CC0000"/>
                </a:solidFill>
                <a:cs typeface="Times New Roman" pitchFamily="18" charset="0"/>
              </a:rPr>
              <a:t>{c(</a:t>
            </a:r>
            <a:r>
              <a:rPr lang="en-US" sz="2800" i="1" dirty="0" err="1">
                <a:solidFill>
                  <a:srgbClr val="CC0000"/>
                </a:solidFill>
                <a:cs typeface="Times New Roman" pitchFamily="18" charset="0"/>
              </a:rPr>
              <a:t>x,v</a:t>
            </a:r>
            <a:r>
              <a:rPr lang="en-US" sz="2800" i="1" dirty="0">
                <a:solidFill>
                  <a:srgbClr val="CC0000"/>
                </a:solidFill>
                <a:cs typeface="Times New Roman" pitchFamily="18" charset="0"/>
              </a:rPr>
              <a:t>) + </a:t>
            </a:r>
            <a:r>
              <a:rPr lang="en-US" sz="2800" i="1" dirty="0" err="1">
                <a:solidFill>
                  <a:srgbClr val="CC0000"/>
                </a:solidFill>
                <a:cs typeface="Times New Roman" pitchFamily="18" charset="0"/>
              </a:rPr>
              <a:t>D</a:t>
            </a:r>
            <a:r>
              <a:rPr lang="en-US" sz="2800" i="1" baseline="-30000" dirty="0" err="1">
                <a:solidFill>
                  <a:srgbClr val="CC0000"/>
                </a:solidFill>
                <a:cs typeface="Times New Roman" pitchFamily="18" charset="0"/>
              </a:rPr>
              <a:t>v</a:t>
            </a:r>
            <a:r>
              <a:rPr lang="en-US" sz="2800" i="1" dirty="0">
                <a:solidFill>
                  <a:srgbClr val="CC0000"/>
                </a:solidFill>
                <a:cs typeface="Times New Roman" pitchFamily="18" charset="0"/>
              </a:rPr>
              <a:t>(y)}  for each node y </a:t>
            </a:r>
            <a:r>
              <a:rPr lang="en-US" sz="2800" i="1" dirty="0">
                <a:solidFill>
                  <a:srgbClr val="CC0000"/>
                </a:solidFill>
                <a:ea typeface="ＭＳ 明朝" pitchFamily="49" charset="-128"/>
              </a:rPr>
              <a:t>∊</a:t>
            </a:r>
            <a:r>
              <a:rPr lang="en-US" sz="2800" i="1" dirty="0">
                <a:solidFill>
                  <a:srgbClr val="CC0000"/>
                </a:solidFill>
                <a:cs typeface="Times New Roman" pitchFamily="18" charset="0"/>
              </a:rPr>
              <a:t> N</a:t>
            </a:r>
          </a:p>
          <a:p>
            <a:r>
              <a:rPr lang="en-US" sz="2800" i="1" dirty="0">
                <a:solidFill>
                  <a:srgbClr val="CC0000"/>
                </a:solidFill>
                <a:cs typeface="Times New Roman" pitchFamily="18" charset="0"/>
              </a:rPr>
              <a:t>V =</a:t>
            </a:r>
            <a:r>
              <a:rPr lang="en-US" sz="2800" i="1" dirty="0">
                <a:cs typeface="Times New Roman" pitchFamily="18" charset="0"/>
              </a:rPr>
              <a:t>one of the neighboring node</a:t>
            </a:r>
            <a:r>
              <a:rPr lang="en-US" sz="2800" i="1" dirty="0">
                <a:solidFill>
                  <a:srgbClr val="CC0000"/>
                </a:solidFill>
                <a:cs typeface="Times New Roman" pitchFamily="18" charset="0"/>
              </a:rPr>
              <a:t>.</a:t>
            </a:r>
          </a:p>
          <a:p>
            <a:r>
              <a:rPr lang="en-US" sz="2800" i="1" dirty="0">
                <a:solidFill>
                  <a:srgbClr val="CC0000"/>
                </a:solidFill>
                <a:cs typeface="Times New Roman" pitchFamily="18" charset="0"/>
              </a:rPr>
              <a:t> </a:t>
            </a:r>
            <a:r>
              <a:rPr lang="en-US" sz="2800" i="1" dirty="0" err="1">
                <a:solidFill>
                  <a:srgbClr val="CC0000"/>
                </a:solidFill>
                <a:cs typeface="Times New Roman" pitchFamily="18" charset="0"/>
              </a:rPr>
              <a:t>D</a:t>
            </a:r>
            <a:r>
              <a:rPr lang="en-US" sz="2800" i="1" baseline="-30000" dirty="0" err="1">
                <a:solidFill>
                  <a:srgbClr val="CC0000"/>
                </a:solidFill>
                <a:cs typeface="Times New Roman" pitchFamily="18" charset="0"/>
              </a:rPr>
              <a:t>v</a:t>
            </a:r>
            <a:r>
              <a:rPr lang="en-US" sz="2800" i="1" dirty="0">
                <a:solidFill>
                  <a:srgbClr val="CC0000"/>
                </a:solidFill>
                <a:cs typeface="Times New Roman" pitchFamily="18" charset="0"/>
              </a:rPr>
              <a:t>(y)=</a:t>
            </a:r>
            <a:r>
              <a:rPr lang="en-US" sz="2800" i="1" dirty="0">
                <a:cs typeface="Times New Roman" pitchFamily="18" charset="0"/>
              </a:rPr>
              <a:t>least cost distance from V to Y </a:t>
            </a:r>
            <a:r>
              <a:rPr lang="en-US" sz="2800" i="1" dirty="0" err="1">
                <a:cs typeface="Times New Roman" pitchFamily="18" charset="0"/>
              </a:rPr>
              <a:t>ie</a:t>
            </a:r>
            <a:endParaRPr lang="en-US" sz="2800" i="1" dirty="0">
              <a:cs typeface="Times New Roman" pitchFamily="18" charset="0"/>
            </a:endParaRPr>
          </a:p>
          <a:p>
            <a:r>
              <a:rPr lang="en-US" sz="2800" i="1" dirty="0">
                <a:cs typeface="Times New Roman" pitchFamily="18" charset="0"/>
              </a:rPr>
              <a:t>If v=y </a:t>
            </a:r>
            <a:r>
              <a:rPr lang="en-US" sz="2800" i="1" dirty="0" err="1">
                <a:cs typeface="Times New Roman" pitchFamily="18" charset="0"/>
              </a:rPr>
              <a:t>D</a:t>
            </a:r>
            <a:r>
              <a:rPr lang="en-US" sz="2800" i="1" baseline="-30000" dirty="0" err="1">
                <a:cs typeface="Times New Roman" pitchFamily="18" charset="0"/>
              </a:rPr>
              <a:t>x</a:t>
            </a:r>
            <a:r>
              <a:rPr lang="en-US" sz="2800" i="1" dirty="0">
                <a:cs typeface="Times New Roman" pitchFamily="18" charset="0"/>
              </a:rPr>
              <a:t>(y) </a:t>
            </a:r>
            <a:r>
              <a:rPr lang="en-US" sz="2800" i="1" dirty="0">
                <a:ea typeface="Times New Roman" pitchFamily="18" charset="0"/>
                <a:cs typeface="Times" pitchFamily="18" charset="0"/>
              </a:rPr>
              <a:t>←</a:t>
            </a:r>
            <a:r>
              <a:rPr lang="en-US" sz="2800" i="1" dirty="0">
                <a:cs typeface="Times New Roman" pitchFamily="18" charset="0"/>
              </a:rPr>
              <a:t> </a:t>
            </a:r>
            <a:r>
              <a:rPr lang="en-US" sz="2800" i="1" dirty="0" err="1">
                <a:cs typeface="Times New Roman" pitchFamily="18" charset="0"/>
              </a:rPr>
              <a:t>min</a:t>
            </a:r>
            <a:r>
              <a:rPr lang="en-US" sz="2800" i="1" baseline="-30000" dirty="0" err="1">
                <a:cs typeface="Times New Roman" pitchFamily="18" charset="0"/>
              </a:rPr>
              <a:t>v</a:t>
            </a:r>
            <a:r>
              <a:rPr lang="en-US" sz="2800" i="1" dirty="0">
                <a:cs typeface="Times New Roman" pitchFamily="18" charset="0"/>
              </a:rPr>
              <a:t>{c(</a:t>
            </a:r>
            <a:r>
              <a:rPr lang="en-US" sz="2800" i="1" dirty="0" err="1">
                <a:cs typeface="Times New Roman" pitchFamily="18" charset="0"/>
              </a:rPr>
              <a:t>x,v</a:t>
            </a:r>
            <a:r>
              <a:rPr lang="en-US" sz="2800" i="1" dirty="0">
                <a:cs typeface="Times New Roman" pitchFamily="18" charset="0"/>
              </a:rPr>
              <a:t>) + </a:t>
            </a:r>
            <a:r>
              <a:rPr lang="en-US" sz="2800" i="1" dirty="0" err="1">
                <a:cs typeface="Times New Roman" pitchFamily="18" charset="0"/>
              </a:rPr>
              <a:t>D</a:t>
            </a:r>
            <a:r>
              <a:rPr lang="en-US" sz="2800" i="1" baseline="-30000" dirty="0" err="1">
                <a:cs typeface="Times New Roman" pitchFamily="18" charset="0"/>
              </a:rPr>
              <a:t>v</a:t>
            </a:r>
            <a:r>
              <a:rPr lang="en-US" sz="2800" i="1" dirty="0">
                <a:cs typeface="Times New Roman" pitchFamily="18" charset="0"/>
              </a:rPr>
              <a:t>(y)}</a:t>
            </a:r>
          </a:p>
          <a:p>
            <a:endParaRPr lang="en-US" sz="2800" i="1" dirty="0">
              <a:solidFill>
                <a:srgbClr val="CC0000"/>
              </a:solidFill>
              <a:cs typeface="Times New Roman" pitchFamily="18" charset="0"/>
            </a:endParaRPr>
          </a:p>
          <a:p>
            <a:endParaRPr lang="en-US" sz="2800" i="1" dirty="0">
              <a:solidFill>
                <a:srgbClr val="CC0000"/>
              </a:solidFill>
              <a:cs typeface="Times New Roman" pitchFamily="18" charset="0"/>
            </a:endParaRPr>
          </a:p>
        </p:txBody>
      </p:sp>
      <p:pic>
        <p:nvPicPr>
          <p:cNvPr id="91143" name="Picture 7" descr="underline_base"/>
          <p:cNvPicPr>
            <a:picLocks noChangeArrowheads="1"/>
          </p:cNvPicPr>
          <p:nvPr/>
        </p:nvPicPr>
        <p:blipFill>
          <a:blip r:embed="rId2"/>
          <a:srcRect/>
          <a:stretch>
            <a:fillRect/>
          </a:stretch>
        </p:blipFill>
        <p:spPr bwMode="auto">
          <a:xfrm>
            <a:off x="615950" y="1066800"/>
            <a:ext cx="6399213" cy="173038"/>
          </a:xfrm>
          <a:prstGeom prst="rect">
            <a:avLst/>
          </a:prstGeom>
          <a:noFill/>
          <a:ln w="9525">
            <a:noFill/>
            <a:miter lim="800000"/>
            <a:headEnd/>
            <a:tailEnd/>
          </a:ln>
        </p:spPr>
      </p:pic>
      <p:sp>
        <p:nvSpPr>
          <p:cNvPr id="91144" name="Rectangle 8"/>
          <p:cNvSpPr>
            <a:spLocks noGrp="1" noChangeArrowheads="1"/>
          </p:cNvSpPr>
          <p:nvPr>
            <p:ph type="title"/>
          </p:nvPr>
        </p:nvSpPr>
        <p:spPr>
          <a:noFill/>
        </p:spPr>
        <p:txBody>
          <a:bodyPr/>
          <a:lstStyle/>
          <a:p>
            <a:r>
              <a:rPr lang="en-US" dirty="0"/>
              <a:t>Distance vector algorithm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2"/>
          <p:cNvSpPr>
            <a:spLocks noGrp="1"/>
          </p:cNvSpPr>
          <p:nvPr>
            <p:ph type="ftr" sz="quarter" idx="11"/>
          </p:nvPr>
        </p:nvSpPr>
        <p:spPr>
          <a:noFill/>
          <a:ln>
            <a:miter lim="800000"/>
            <a:headEnd/>
            <a:tailEnd/>
          </a:ln>
        </p:spPr>
        <p:txBody>
          <a:bodyPr/>
          <a:lstStyle/>
          <a:p>
            <a:r>
              <a:rPr lang="en-US"/>
              <a:t>Network Layer</a:t>
            </a:r>
          </a:p>
        </p:txBody>
      </p:sp>
      <p:sp>
        <p:nvSpPr>
          <p:cNvPr id="93187" name="Slide Number Placeholder 3"/>
          <p:cNvSpPr>
            <a:spLocks noGrp="1"/>
          </p:cNvSpPr>
          <p:nvPr>
            <p:ph type="sldNum" sz="quarter" idx="12"/>
          </p:nvPr>
        </p:nvSpPr>
        <p:spPr>
          <a:noFill/>
          <a:ln>
            <a:miter lim="800000"/>
            <a:headEnd/>
            <a:tailEnd/>
          </a:ln>
        </p:spPr>
        <p:txBody>
          <a:bodyPr/>
          <a:lstStyle/>
          <a:p>
            <a:r>
              <a:rPr lang="en-US"/>
              <a:t>4-</a:t>
            </a:r>
            <a:fld id="{12CC4259-7D86-4EA6-B472-6B5BA87C9804}" type="slidenum">
              <a:rPr lang="en-US" smtClean="0"/>
              <a:pPr/>
              <a:t>38</a:t>
            </a:fld>
            <a:endParaRPr lang="en-US"/>
          </a:p>
        </p:txBody>
      </p:sp>
      <p:sp>
        <p:nvSpPr>
          <p:cNvPr id="93188" name="Line 3"/>
          <p:cNvSpPr>
            <a:spLocks noChangeShapeType="1"/>
          </p:cNvSpPr>
          <p:nvPr/>
        </p:nvSpPr>
        <p:spPr bwMode="auto">
          <a:xfrm>
            <a:off x="1219200" y="1447800"/>
            <a:ext cx="0" cy="1219200"/>
          </a:xfrm>
          <a:prstGeom prst="line">
            <a:avLst/>
          </a:prstGeom>
          <a:noFill/>
          <a:ln w="9525">
            <a:solidFill>
              <a:schemeClr val="tx1"/>
            </a:solidFill>
            <a:round/>
            <a:headEnd/>
            <a:tailEnd/>
          </a:ln>
          <a:effectLst/>
        </p:spPr>
        <p:txBody>
          <a:bodyPr wrap="none"/>
          <a:lstStyle/>
          <a:p>
            <a:endParaRPr lang="en-US"/>
          </a:p>
        </p:txBody>
      </p:sp>
      <p:sp>
        <p:nvSpPr>
          <p:cNvPr id="93189" name="Line 4"/>
          <p:cNvSpPr>
            <a:spLocks noChangeShapeType="1"/>
          </p:cNvSpPr>
          <p:nvPr/>
        </p:nvSpPr>
        <p:spPr bwMode="auto">
          <a:xfrm>
            <a:off x="914400" y="1676400"/>
            <a:ext cx="1371600" cy="0"/>
          </a:xfrm>
          <a:prstGeom prst="line">
            <a:avLst/>
          </a:prstGeom>
          <a:noFill/>
          <a:ln w="9525">
            <a:solidFill>
              <a:schemeClr val="tx1"/>
            </a:solidFill>
            <a:round/>
            <a:headEnd/>
            <a:tailEnd/>
          </a:ln>
          <a:effectLst/>
        </p:spPr>
        <p:txBody>
          <a:bodyPr wrap="none"/>
          <a:lstStyle/>
          <a:p>
            <a:endParaRPr lang="en-US"/>
          </a:p>
        </p:txBody>
      </p:sp>
      <p:sp>
        <p:nvSpPr>
          <p:cNvPr id="93190" name="Text Box 5"/>
          <p:cNvSpPr txBox="1">
            <a:spLocks noChangeArrowheads="1"/>
          </p:cNvSpPr>
          <p:nvPr/>
        </p:nvSpPr>
        <p:spPr bwMode="auto">
          <a:xfrm>
            <a:off x="1219200" y="1290638"/>
            <a:ext cx="908050" cy="366712"/>
          </a:xfrm>
          <a:prstGeom prst="rect">
            <a:avLst/>
          </a:prstGeom>
          <a:noFill/>
          <a:ln w="9525">
            <a:noFill/>
            <a:miter lim="800000"/>
            <a:headEnd/>
            <a:tailEnd/>
          </a:ln>
          <a:effectLst/>
        </p:spPr>
        <p:txBody>
          <a:bodyPr wrap="none">
            <a:spAutoFit/>
          </a:bodyPr>
          <a:lstStyle/>
          <a:p>
            <a:r>
              <a:rPr lang="en-US"/>
              <a:t>x   y   z</a:t>
            </a:r>
          </a:p>
        </p:txBody>
      </p:sp>
      <p:sp>
        <p:nvSpPr>
          <p:cNvPr id="93191" name="Text Box 6"/>
          <p:cNvSpPr txBox="1">
            <a:spLocks noChangeArrowheads="1"/>
          </p:cNvSpPr>
          <p:nvPr/>
        </p:nvSpPr>
        <p:spPr bwMode="auto">
          <a:xfrm>
            <a:off x="914400" y="1671638"/>
            <a:ext cx="298450" cy="366712"/>
          </a:xfrm>
          <a:prstGeom prst="rect">
            <a:avLst/>
          </a:prstGeom>
          <a:noFill/>
          <a:ln w="9525">
            <a:noFill/>
            <a:miter lim="800000"/>
            <a:headEnd/>
            <a:tailEnd/>
          </a:ln>
          <a:effectLst/>
        </p:spPr>
        <p:txBody>
          <a:bodyPr wrap="none">
            <a:spAutoFit/>
          </a:bodyPr>
          <a:lstStyle/>
          <a:p>
            <a:r>
              <a:rPr lang="en-US"/>
              <a:t>x</a:t>
            </a:r>
          </a:p>
        </p:txBody>
      </p:sp>
      <p:sp>
        <p:nvSpPr>
          <p:cNvPr id="93192" name="Text Box 7"/>
          <p:cNvSpPr txBox="1">
            <a:spLocks noChangeArrowheads="1"/>
          </p:cNvSpPr>
          <p:nvPr/>
        </p:nvSpPr>
        <p:spPr bwMode="auto">
          <a:xfrm>
            <a:off x="914400" y="1976438"/>
            <a:ext cx="298450" cy="366712"/>
          </a:xfrm>
          <a:prstGeom prst="rect">
            <a:avLst/>
          </a:prstGeom>
          <a:noFill/>
          <a:ln w="9525">
            <a:noFill/>
            <a:miter lim="800000"/>
            <a:headEnd/>
            <a:tailEnd/>
          </a:ln>
          <a:effectLst/>
        </p:spPr>
        <p:txBody>
          <a:bodyPr wrap="none">
            <a:spAutoFit/>
          </a:bodyPr>
          <a:lstStyle/>
          <a:p>
            <a:r>
              <a:rPr lang="en-US"/>
              <a:t>y</a:t>
            </a:r>
          </a:p>
        </p:txBody>
      </p:sp>
      <p:sp>
        <p:nvSpPr>
          <p:cNvPr id="93193" name="Text Box 8"/>
          <p:cNvSpPr txBox="1">
            <a:spLocks noChangeArrowheads="1"/>
          </p:cNvSpPr>
          <p:nvPr/>
        </p:nvSpPr>
        <p:spPr bwMode="auto">
          <a:xfrm>
            <a:off x="914400" y="2281238"/>
            <a:ext cx="298450" cy="366712"/>
          </a:xfrm>
          <a:prstGeom prst="rect">
            <a:avLst/>
          </a:prstGeom>
          <a:noFill/>
          <a:ln w="9525">
            <a:noFill/>
            <a:miter lim="800000"/>
            <a:headEnd/>
            <a:tailEnd/>
          </a:ln>
          <a:effectLst/>
        </p:spPr>
        <p:txBody>
          <a:bodyPr wrap="none">
            <a:spAutoFit/>
          </a:bodyPr>
          <a:lstStyle/>
          <a:p>
            <a:r>
              <a:rPr lang="en-US"/>
              <a:t>z</a:t>
            </a:r>
          </a:p>
        </p:txBody>
      </p:sp>
      <p:sp>
        <p:nvSpPr>
          <p:cNvPr id="93194" name="Text Box 9"/>
          <p:cNvSpPr txBox="1">
            <a:spLocks noChangeArrowheads="1"/>
          </p:cNvSpPr>
          <p:nvPr/>
        </p:nvSpPr>
        <p:spPr bwMode="auto">
          <a:xfrm>
            <a:off x="1219200" y="1671638"/>
            <a:ext cx="882650" cy="366712"/>
          </a:xfrm>
          <a:prstGeom prst="rect">
            <a:avLst/>
          </a:prstGeom>
          <a:noFill/>
          <a:ln w="9525">
            <a:noFill/>
            <a:miter lim="800000"/>
            <a:headEnd/>
            <a:tailEnd/>
          </a:ln>
          <a:effectLst/>
        </p:spPr>
        <p:txBody>
          <a:bodyPr wrap="none">
            <a:spAutoFit/>
          </a:bodyPr>
          <a:lstStyle/>
          <a:p>
            <a:r>
              <a:rPr lang="en-US"/>
              <a:t>0  2   7</a:t>
            </a:r>
          </a:p>
        </p:txBody>
      </p:sp>
      <p:sp>
        <p:nvSpPr>
          <p:cNvPr id="93195" name="Text Box 10"/>
          <p:cNvSpPr txBox="1">
            <a:spLocks noChangeArrowheads="1"/>
          </p:cNvSpPr>
          <p:nvPr/>
        </p:nvSpPr>
        <p:spPr bwMode="auto">
          <a:xfrm>
            <a:off x="1219200" y="2052638"/>
            <a:ext cx="347663" cy="366712"/>
          </a:xfrm>
          <a:prstGeom prst="rect">
            <a:avLst/>
          </a:prstGeom>
          <a:noFill/>
          <a:ln w="9525">
            <a:noFill/>
            <a:miter lim="800000"/>
            <a:headEnd/>
            <a:tailEnd/>
          </a:ln>
          <a:effectLst/>
        </p:spPr>
        <p:txBody>
          <a:bodyPr wrap="none">
            <a:spAutoFit/>
          </a:bodyPr>
          <a:lstStyle/>
          <a:p>
            <a:r>
              <a:rPr lang="en-US"/>
              <a:t>∞</a:t>
            </a:r>
          </a:p>
        </p:txBody>
      </p:sp>
      <p:sp>
        <p:nvSpPr>
          <p:cNvPr id="93196" name="Text Box 11"/>
          <p:cNvSpPr txBox="1">
            <a:spLocks noChangeArrowheads="1"/>
          </p:cNvSpPr>
          <p:nvPr/>
        </p:nvSpPr>
        <p:spPr bwMode="auto">
          <a:xfrm>
            <a:off x="1447800" y="2052638"/>
            <a:ext cx="347663" cy="366712"/>
          </a:xfrm>
          <a:prstGeom prst="rect">
            <a:avLst/>
          </a:prstGeom>
          <a:noFill/>
          <a:ln w="9525">
            <a:noFill/>
            <a:miter lim="800000"/>
            <a:headEnd/>
            <a:tailEnd/>
          </a:ln>
          <a:effectLst/>
        </p:spPr>
        <p:txBody>
          <a:bodyPr wrap="none">
            <a:spAutoFit/>
          </a:bodyPr>
          <a:lstStyle/>
          <a:p>
            <a:r>
              <a:rPr lang="en-US"/>
              <a:t>∞</a:t>
            </a:r>
          </a:p>
        </p:txBody>
      </p:sp>
      <p:sp>
        <p:nvSpPr>
          <p:cNvPr id="93197" name="Text Box 12"/>
          <p:cNvSpPr txBox="1">
            <a:spLocks noChangeArrowheads="1"/>
          </p:cNvSpPr>
          <p:nvPr/>
        </p:nvSpPr>
        <p:spPr bwMode="auto">
          <a:xfrm>
            <a:off x="1828800" y="2052638"/>
            <a:ext cx="347663" cy="366712"/>
          </a:xfrm>
          <a:prstGeom prst="rect">
            <a:avLst/>
          </a:prstGeom>
          <a:noFill/>
          <a:ln w="9525">
            <a:noFill/>
            <a:miter lim="800000"/>
            <a:headEnd/>
            <a:tailEnd/>
          </a:ln>
          <a:effectLst/>
        </p:spPr>
        <p:txBody>
          <a:bodyPr wrap="none">
            <a:spAutoFit/>
          </a:bodyPr>
          <a:lstStyle/>
          <a:p>
            <a:r>
              <a:rPr lang="en-US"/>
              <a:t>∞</a:t>
            </a:r>
          </a:p>
        </p:txBody>
      </p:sp>
      <p:sp>
        <p:nvSpPr>
          <p:cNvPr id="93198" name="Text Box 13"/>
          <p:cNvSpPr txBox="1">
            <a:spLocks noChangeArrowheads="1"/>
          </p:cNvSpPr>
          <p:nvPr/>
        </p:nvSpPr>
        <p:spPr bwMode="auto">
          <a:xfrm>
            <a:off x="1219200" y="2357438"/>
            <a:ext cx="347663" cy="366712"/>
          </a:xfrm>
          <a:prstGeom prst="rect">
            <a:avLst/>
          </a:prstGeom>
          <a:noFill/>
          <a:ln w="9525">
            <a:noFill/>
            <a:miter lim="800000"/>
            <a:headEnd/>
            <a:tailEnd/>
          </a:ln>
          <a:effectLst/>
        </p:spPr>
        <p:txBody>
          <a:bodyPr wrap="none">
            <a:spAutoFit/>
          </a:bodyPr>
          <a:lstStyle/>
          <a:p>
            <a:r>
              <a:rPr lang="en-US"/>
              <a:t>∞</a:t>
            </a:r>
          </a:p>
        </p:txBody>
      </p:sp>
      <p:sp>
        <p:nvSpPr>
          <p:cNvPr id="93199" name="Text Box 14"/>
          <p:cNvSpPr txBox="1">
            <a:spLocks noChangeArrowheads="1"/>
          </p:cNvSpPr>
          <p:nvPr/>
        </p:nvSpPr>
        <p:spPr bwMode="auto">
          <a:xfrm>
            <a:off x="1447800" y="2357438"/>
            <a:ext cx="347663" cy="366712"/>
          </a:xfrm>
          <a:prstGeom prst="rect">
            <a:avLst/>
          </a:prstGeom>
          <a:noFill/>
          <a:ln w="9525">
            <a:noFill/>
            <a:miter lim="800000"/>
            <a:headEnd/>
            <a:tailEnd/>
          </a:ln>
          <a:effectLst/>
        </p:spPr>
        <p:txBody>
          <a:bodyPr wrap="none">
            <a:spAutoFit/>
          </a:bodyPr>
          <a:lstStyle/>
          <a:p>
            <a:r>
              <a:rPr lang="en-US"/>
              <a:t>∞</a:t>
            </a:r>
          </a:p>
        </p:txBody>
      </p:sp>
      <p:sp>
        <p:nvSpPr>
          <p:cNvPr id="93200" name="Text Box 15"/>
          <p:cNvSpPr txBox="1">
            <a:spLocks noChangeArrowheads="1"/>
          </p:cNvSpPr>
          <p:nvPr/>
        </p:nvSpPr>
        <p:spPr bwMode="auto">
          <a:xfrm>
            <a:off x="1828800" y="2357438"/>
            <a:ext cx="347663" cy="366712"/>
          </a:xfrm>
          <a:prstGeom prst="rect">
            <a:avLst/>
          </a:prstGeom>
          <a:noFill/>
          <a:ln w="9525">
            <a:noFill/>
            <a:miter lim="800000"/>
            <a:headEnd/>
            <a:tailEnd/>
          </a:ln>
          <a:effectLst/>
        </p:spPr>
        <p:txBody>
          <a:bodyPr wrap="none">
            <a:spAutoFit/>
          </a:bodyPr>
          <a:lstStyle/>
          <a:p>
            <a:r>
              <a:rPr lang="en-US"/>
              <a:t>∞</a:t>
            </a:r>
          </a:p>
        </p:txBody>
      </p:sp>
      <p:sp>
        <p:nvSpPr>
          <p:cNvPr id="93201" name="Text Box 16"/>
          <p:cNvSpPr txBox="1">
            <a:spLocks noChangeArrowheads="1"/>
          </p:cNvSpPr>
          <p:nvPr/>
        </p:nvSpPr>
        <p:spPr bwMode="auto">
          <a:xfrm rot="-5400000">
            <a:off x="2650332" y="2026444"/>
            <a:ext cx="538162" cy="304800"/>
          </a:xfrm>
          <a:prstGeom prst="rect">
            <a:avLst/>
          </a:prstGeom>
          <a:noFill/>
          <a:ln w="9525">
            <a:noFill/>
            <a:miter lim="800000"/>
            <a:headEnd/>
            <a:tailEnd/>
          </a:ln>
          <a:effectLst/>
        </p:spPr>
        <p:txBody>
          <a:bodyPr wrap="none">
            <a:spAutoFit/>
          </a:bodyPr>
          <a:lstStyle/>
          <a:p>
            <a:r>
              <a:rPr lang="en-US" sz="1400" i="1"/>
              <a:t>from</a:t>
            </a:r>
          </a:p>
        </p:txBody>
      </p:sp>
      <p:sp>
        <p:nvSpPr>
          <p:cNvPr id="93202" name="Text Box 17"/>
          <p:cNvSpPr txBox="1">
            <a:spLocks noChangeArrowheads="1"/>
          </p:cNvSpPr>
          <p:nvPr/>
        </p:nvSpPr>
        <p:spPr bwMode="auto">
          <a:xfrm>
            <a:off x="1352550" y="1158875"/>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3203" name="Text Box 18"/>
          <p:cNvSpPr txBox="1">
            <a:spLocks noChangeArrowheads="1"/>
          </p:cNvSpPr>
          <p:nvPr/>
        </p:nvSpPr>
        <p:spPr bwMode="auto">
          <a:xfrm rot="-5400000">
            <a:off x="518319" y="3810794"/>
            <a:ext cx="538162" cy="304800"/>
          </a:xfrm>
          <a:prstGeom prst="rect">
            <a:avLst/>
          </a:prstGeom>
          <a:noFill/>
          <a:ln w="9525">
            <a:noFill/>
            <a:miter lim="800000"/>
            <a:headEnd/>
            <a:tailEnd/>
          </a:ln>
          <a:effectLst/>
        </p:spPr>
        <p:txBody>
          <a:bodyPr wrap="none">
            <a:spAutoFit/>
          </a:bodyPr>
          <a:lstStyle/>
          <a:p>
            <a:r>
              <a:rPr lang="en-US" sz="1400"/>
              <a:t>from</a:t>
            </a:r>
          </a:p>
        </p:txBody>
      </p:sp>
      <p:sp>
        <p:nvSpPr>
          <p:cNvPr id="93204" name="Text Box 19"/>
          <p:cNvSpPr txBox="1">
            <a:spLocks noChangeArrowheads="1"/>
          </p:cNvSpPr>
          <p:nvPr/>
        </p:nvSpPr>
        <p:spPr bwMode="auto">
          <a:xfrm rot="-5400000">
            <a:off x="518318" y="5618957"/>
            <a:ext cx="538163" cy="304800"/>
          </a:xfrm>
          <a:prstGeom prst="rect">
            <a:avLst/>
          </a:prstGeom>
          <a:noFill/>
          <a:ln w="9525">
            <a:noFill/>
            <a:miter lim="800000"/>
            <a:headEnd/>
            <a:tailEnd/>
          </a:ln>
          <a:effectLst/>
        </p:spPr>
        <p:txBody>
          <a:bodyPr wrap="none">
            <a:spAutoFit/>
          </a:bodyPr>
          <a:lstStyle/>
          <a:p>
            <a:r>
              <a:rPr lang="en-US" sz="1400" i="1"/>
              <a:t>from</a:t>
            </a:r>
          </a:p>
        </p:txBody>
      </p:sp>
      <p:sp>
        <p:nvSpPr>
          <p:cNvPr id="93205" name="Line 20"/>
          <p:cNvSpPr>
            <a:spLocks noChangeShapeType="1"/>
          </p:cNvSpPr>
          <p:nvPr/>
        </p:nvSpPr>
        <p:spPr bwMode="auto">
          <a:xfrm>
            <a:off x="3276600" y="1447800"/>
            <a:ext cx="0" cy="1219200"/>
          </a:xfrm>
          <a:prstGeom prst="line">
            <a:avLst/>
          </a:prstGeom>
          <a:noFill/>
          <a:ln w="9525">
            <a:solidFill>
              <a:schemeClr val="tx1"/>
            </a:solidFill>
            <a:round/>
            <a:headEnd/>
            <a:tailEnd/>
          </a:ln>
          <a:effectLst/>
        </p:spPr>
        <p:txBody>
          <a:bodyPr wrap="none"/>
          <a:lstStyle/>
          <a:p>
            <a:endParaRPr lang="en-US"/>
          </a:p>
        </p:txBody>
      </p:sp>
      <p:sp>
        <p:nvSpPr>
          <p:cNvPr id="93206" name="Line 21"/>
          <p:cNvSpPr>
            <a:spLocks noChangeShapeType="1"/>
          </p:cNvSpPr>
          <p:nvPr/>
        </p:nvSpPr>
        <p:spPr bwMode="auto">
          <a:xfrm>
            <a:off x="2971800" y="1676400"/>
            <a:ext cx="1371600" cy="0"/>
          </a:xfrm>
          <a:prstGeom prst="line">
            <a:avLst/>
          </a:prstGeom>
          <a:noFill/>
          <a:ln w="9525">
            <a:solidFill>
              <a:schemeClr val="tx1"/>
            </a:solidFill>
            <a:round/>
            <a:headEnd/>
            <a:tailEnd/>
          </a:ln>
          <a:effectLst/>
        </p:spPr>
        <p:txBody>
          <a:bodyPr wrap="none"/>
          <a:lstStyle/>
          <a:p>
            <a:endParaRPr lang="en-US"/>
          </a:p>
        </p:txBody>
      </p:sp>
      <p:sp>
        <p:nvSpPr>
          <p:cNvPr id="93207" name="Text Box 22"/>
          <p:cNvSpPr txBox="1">
            <a:spLocks noChangeArrowheads="1"/>
          </p:cNvSpPr>
          <p:nvPr/>
        </p:nvSpPr>
        <p:spPr bwMode="auto">
          <a:xfrm>
            <a:off x="3276600" y="1290638"/>
            <a:ext cx="908050" cy="366712"/>
          </a:xfrm>
          <a:prstGeom prst="rect">
            <a:avLst/>
          </a:prstGeom>
          <a:noFill/>
          <a:ln w="9525">
            <a:noFill/>
            <a:miter lim="800000"/>
            <a:headEnd/>
            <a:tailEnd/>
          </a:ln>
          <a:effectLst/>
        </p:spPr>
        <p:txBody>
          <a:bodyPr wrap="none">
            <a:spAutoFit/>
          </a:bodyPr>
          <a:lstStyle/>
          <a:p>
            <a:r>
              <a:rPr lang="en-US"/>
              <a:t>x   y   z</a:t>
            </a:r>
          </a:p>
        </p:txBody>
      </p:sp>
      <p:sp>
        <p:nvSpPr>
          <p:cNvPr id="93208" name="Text Box 23"/>
          <p:cNvSpPr txBox="1">
            <a:spLocks noChangeArrowheads="1"/>
          </p:cNvSpPr>
          <p:nvPr/>
        </p:nvSpPr>
        <p:spPr bwMode="auto">
          <a:xfrm>
            <a:off x="2971800" y="1671638"/>
            <a:ext cx="298450" cy="366712"/>
          </a:xfrm>
          <a:prstGeom prst="rect">
            <a:avLst/>
          </a:prstGeom>
          <a:noFill/>
          <a:ln w="9525">
            <a:noFill/>
            <a:miter lim="800000"/>
            <a:headEnd/>
            <a:tailEnd/>
          </a:ln>
          <a:effectLst/>
        </p:spPr>
        <p:txBody>
          <a:bodyPr wrap="none">
            <a:spAutoFit/>
          </a:bodyPr>
          <a:lstStyle/>
          <a:p>
            <a:r>
              <a:rPr lang="en-US"/>
              <a:t>x</a:t>
            </a:r>
          </a:p>
        </p:txBody>
      </p:sp>
      <p:sp>
        <p:nvSpPr>
          <p:cNvPr id="93209" name="Text Box 24"/>
          <p:cNvSpPr txBox="1">
            <a:spLocks noChangeArrowheads="1"/>
          </p:cNvSpPr>
          <p:nvPr/>
        </p:nvSpPr>
        <p:spPr bwMode="auto">
          <a:xfrm>
            <a:off x="2971800" y="1976438"/>
            <a:ext cx="298450" cy="366712"/>
          </a:xfrm>
          <a:prstGeom prst="rect">
            <a:avLst/>
          </a:prstGeom>
          <a:noFill/>
          <a:ln w="9525">
            <a:noFill/>
            <a:miter lim="800000"/>
            <a:headEnd/>
            <a:tailEnd/>
          </a:ln>
          <a:effectLst/>
        </p:spPr>
        <p:txBody>
          <a:bodyPr wrap="none">
            <a:spAutoFit/>
          </a:bodyPr>
          <a:lstStyle/>
          <a:p>
            <a:r>
              <a:rPr lang="en-US"/>
              <a:t>y</a:t>
            </a:r>
          </a:p>
        </p:txBody>
      </p:sp>
      <p:sp>
        <p:nvSpPr>
          <p:cNvPr id="93210" name="Text Box 25"/>
          <p:cNvSpPr txBox="1">
            <a:spLocks noChangeArrowheads="1"/>
          </p:cNvSpPr>
          <p:nvPr/>
        </p:nvSpPr>
        <p:spPr bwMode="auto">
          <a:xfrm>
            <a:off x="2971800" y="2281238"/>
            <a:ext cx="298450" cy="366712"/>
          </a:xfrm>
          <a:prstGeom prst="rect">
            <a:avLst/>
          </a:prstGeom>
          <a:noFill/>
          <a:ln w="9525">
            <a:noFill/>
            <a:miter lim="800000"/>
            <a:headEnd/>
            <a:tailEnd/>
          </a:ln>
          <a:effectLst/>
        </p:spPr>
        <p:txBody>
          <a:bodyPr wrap="none">
            <a:spAutoFit/>
          </a:bodyPr>
          <a:lstStyle/>
          <a:p>
            <a:r>
              <a:rPr lang="en-US"/>
              <a:t>z</a:t>
            </a:r>
          </a:p>
        </p:txBody>
      </p:sp>
      <p:sp>
        <p:nvSpPr>
          <p:cNvPr id="93211" name="Text Box 26"/>
          <p:cNvSpPr txBox="1">
            <a:spLocks noChangeArrowheads="1"/>
          </p:cNvSpPr>
          <p:nvPr/>
        </p:nvSpPr>
        <p:spPr bwMode="auto">
          <a:xfrm>
            <a:off x="3297238" y="1671638"/>
            <a:ext cx="311150" cy="366712"/>
          </a:xfrm>
          <a:prstGeom prst="rect">
            <a:avLst/>
          </a:prstGeom>
          <a:noFill/>
          <a:ln w="9525">
            <a:noFill/>
            <a:miter lim="800000"/>
            <a:headEnd/>
            <a:tailEnd/>
          </a:ln>
          <a:effectLst/>
        </p:spPr>
        <p:txBody>
          <a:bodyPr wrap="none">
            <a:spAutoFit/>
          </a:bodyPr>
          <a:lstStyle/>
          <a:p>
            <a:r>
              <a:rPr lang="en-US"/>
              <a:t>0</a:t>
            </a:r>
          </a:p>
        </p:txBody>
      </p:sp>
      <p:sp>
        <p:nvSpPr>
          <p:cNvPr id="93212" name="Line 29"/>
          <p:cNvSpPr>
            <a:spLocks noChangeShapeType="1"/>
          </p:cNvSpPr>
          <p:nvPr/>
        </p:nvSpPr>
        <p:spPr bwMode="auto">
          <a:xfrm>
            <a:off x="1219200" y="3200400"/>
            <a:ext cx="0" cy="1219200"/>
          </a:xfrm>
          <a:prstGeom prst="line">
            <a:avLst/>
          </a:prstGeom>
          <a:noFill/>
          <a:ln w="9525">
            <a:solidFill>
              <a:schemeClr val="tx1"/>
            </a:solidFill>
            <a:round/>
            <a:headEnd/>
            <a:tailEnd/>
          </a:ln>
          <a:effectLst/>
        </p:spPr>
        <p:txBody>
          <a:bodyPr wrap="none"/>
          <a:lstStyle/>
          <a:p>
            <a:endParaRPr lang="en-US"/>
          </a:p>
        </p:txBody>
      </p:sp>
      <p:sp>
        <p:nvSpPr>
          <p:cNvPr id="93213" name="Line 30"/>
          <p:cNvSpPr>
            <a:spLocks noChangeShapeType="1"/>
          </p:cNvSpPr>
          <p:nvPr/>
        </p:nvSpPr>
        <p:spPr bwMode="auto">
          <a:xfrm>
            <a:off x="914400" y="3429000"/>
            <a:ext cx="1371600" cy="0"/>
          </a:xfrm>
          <a:prstGeom prst="line">
            <a:avLst/>
          </a:prstGeom>
          <a:noFill/>
          <a:ln w="9525">
            <a:solidFill>
              <a:schemeClr val="tx1"/>
            </a:solidFill>
            <a:round/>
            <a:headEnd/>
            <a:tailEnd/>
          </a:ln>
          <a:effectLst/>
        </p:spPr>
        <p:txBody>
          <a:bodyPr wrap="none"/>
          <a:lstStyle/>
          <a:p>
            <a:endParaRPr lang="en-US"/>
          </a:p>
        </p:txBody>
      </p:sp>
      <p:sp>
        <p:nvSpPr>
          <p:cNvPr id="93214" name="Text Box 31"/>
          <p:cNvSpPr txBox="1">
            <a:spLocks noChangeArrowheads="1"/>
          </p:cNvSpPr>
          <p:nvPr/>
        </p:nvSpPr>
        <p:spPr bwMode="auto">
          <a:xfrm>
            <a:off x="1219200" y="3043238"/>
            <a:ext cx="908050" cy="366712"/>
          </a:xfrm>
          <a:prstGeom prst="rect">
            <a:avLst/>
          </a:prstGeom>
          <a:noFill/>
          <a:ln w="9525">
            <a:noFill/>
            <a:miter lim="800000"/>
            <a:headEnd/>
            <a:tailEnd/>
          </a:ln>
          <a:effectLst/>
        </p:spPr>
        <p:txBody>
          <a:bodyPr wrap="none">
            <a:spAutoFit/>
          </a:bodyPr>
          <a:lstStyle/>
          <a:p>
            <a:r>
              <a:rPr lang="en-US"/>
              <a:t>x   y   z</a:t>
            </a:r>
          </a:p>
        </p:txBody>
      </p:sp>
      <p:sp>
        <p:nvSpPr>
          <p:cNvPr id="93215" name="Text Box 32"/>
          <p:cNvSpPr txBox="1">
            <a:spLocks noChangeArrowheads="1"/>
          </p:cNvSpPr>
          <p:nvPr/>
        </p:nvSpPr>
        <p:spPr bwMode="auto">
          <a:xfrm>
            <a:off x="914400" y="3424238"/>
            <a:ext cx="298450" cy="366712"/>
          </a:xfrm>
          <a:prstGeom prst="rect">
            <a:avLst/>
          </a:prstGeom>
          <a:noFill/>
          <a:ln w="9525">
            <a:noFill/>
            <a:miter lim="800000"/>
            <a:headEnd/>
            <a:tailEnd/>
          </a:ln>
          <a:effectLst/>
        </p:spPr>
        <p:txBody>
          <a:bodyPr wrap="none">
            <a:spAutoFit/>
          </a:bodyPr>
          <a:lstStyle/>
          <a:p>
            <a:r>
              <a:rPr lang="en-US"/>
              <a:t>x</a:t>
            </a:r>
          </a:p>
        </p:txBody>
      </p:sp>
      <p:sp>
        <p:nvSpPr>
          <p:cNvPr id="93216" name="Text Box 33"/>
          <p:cNvSpPr txBox="1">
            <a:spLocks noChangeArrowheads="1"/>
          </p:cNvSpPr>
          <p:nvPr/>
        </p:nvSpPr>
        <p:spPr bwMode="auto">
          <a:xfrm>
            <a:off x="914400" y="3729038"/>
            <a:ext cx="298450" cy="366712"/>
          </a:xfrm>
          <a:prstGeom prst="rect">
            <a:avLst/>
          </a:prstGeom>
          <a:noFill/>
          <a:ln w="9525">
            <a:noFill/>
            <a:miter lim="800000"/>
            <a:headEnd/>
            <a:tailEnd/>
          </a:ln>
          <a:effectLst/>
        </p:spPr>
        <p:txBody>
          <a:bodyPr wrap="none">
            <a:spAutoFit/>
          </a:bodyPr>
          <a:lstStyle/>
          <a:p>
            <a:r>
              <a:rPr lang="en-US"/>
              <a:t>y</a:t>
            </a:r>
          </a:p>
        </p:txBody>
      </p:sp>
      <p:sp>
        <p:nvSpPr>
          <p:cNvPr id="93217" name="Text Box 34"/>
          <p:cNvSpPr txBox="1">
            <a:spLocks noChangeArrowheads="1"/>
          </p:cNvSpPr>
          <p:nvPr/>
        </p:nvSpPr>
        <p:spPr bwMode="auto">
          <a:xfrm>
            <a:off x="914400" y="4033838"/>
            <a:ext cx="298450" cy="366712"/>
          </a:xfrm>
          <a:prstGeom prst="rect">
            <a:avLst/>
          </a:prstGeom>
          <a:noFill/>
          <a:ln w="9525">
            <a:noFill/>
            <a:miter lim="800000"/>
            <a:headEnd/>
            <a:tailEnd/>
          </a:ln>
          <a:effectLst/>
        </p:spPr>
        <p:txBody>
          <a:bodyPr wrap="none">
            <a:spAutoFit/>
          </a:bodyPr>
          <a:lstStyle/>
          <a:p>
            <a:r>
              <a:rPr lang="en-US"/>
              <a:t>z</a:t>
            </a:r>
          </a:p>
        </p:txBody>
      </p:sp>
      <p:sp>
        <p:nvSpPr>
          <p:cNvPr id="93218" name="Text Box 35"/>
          <p:cNvSpPr txBox="1">
            <a:spLocks noChangeArrowheads="1"/>
          </p:cNvSpPr>
          <p:nvPr/>
        </p:nvSpPr>
        <p:spPr bwMode="auto">
          <a:xfrm>
            <a:off x="1524000" y="3424238"/>
            <a:ext cx="347663" cy="366712"/>
          </a:xfrm>
          <a:prstGeom prst="rect">
            <a:avLst/>
          </a:prstGeom>
          <a:noFill/>
          <a:ln w="9525">
            <a:noFill/>
            <a:miter lim="800000"/>
            <a:headEnd/>
            <a:tailEnd/>
          </a:ln>
          <a:effectLst/>
        </p:spPr>
        <p:txBody>
          <a:bodyPr wrap="none">
            <a:spAutoFit/>
          </a:bodyPr>
          <a:lstStyle/>
          <a:p>
            <a:r>
              <a:rPr lang="en-US"/>
              <a:t>∞</a:t>
            </a:r>
          </a:p>
        </p:txBody>
      </p:sp>
      <p:sp>
        <p:nvSpPr>
          <p:cNvPr id="93219" name="Text Box 36"/>
          <p:cNvSpPr txBox="1">
            <a:spLocks noChangeArrowheads="1"/>
          </p:cNvSpPr>
          <p:nvPr/>
        </p:nvSpPr>
        <p:spPr bwMode="auto">
          <a:xfrm>
            <a:off x="1828800" y="3424238"/>
            <a:ext cx="347663" cy="366712"/>
          </a:xfrm>
          <a:prstGeom prst="rect">
            <a:avLst/>
          </a:prstGeom>
          <a:noFill/>
          <a:ln w="9525">
            <a:noFill/>
            <a:miter lim="800000"/>
            <a:headEnd/>
            <a:tailEnd/>
          </a:ln>
          <a:effectLst/>
        </p:spPr>
        <p:txBody>
          <a:bodyPr wrap="none">
            <a:spAutoFit/>
          </a:bodyPr>
          <a:lstStyle/>
          <a:p>
            <a:r>
              <a:rPr lang="en-US"/>
              <a:t>∞</a:t>
            </a:r>
          </a:p>
        </p:txBody>
      </p:sp>
      <p:sp>
        <p:nvSpPr>
          <p:cNvPr id="93220" name="Text Box 37"/>
          <p:cNvSpPr txBox="1">
            <a:spLocks noChangeArrowheads="1"/>
          </p:cNvSpPr>
          <p:nvPr/>
        </p:nvSpPr>
        <p:spPr bwMode="auto">
          <a:xfrm>
            <a:off x="1219200" y="4110038"/>
            <a:ext cx="347663" cy="366712"/>
          </a:xfrm>
          <a:prstGeom prst="rect">
            <a:avLst/>
          </a:prstGeom>
          <a:noFill/>
          <a:ln w="9525">
            <a:noFill/>
            <a:miter lim="800000"/>
            <a:headEnd/>
            <a:tailEnd/>
          </a:ln>
          <a:effectLst/>
        </p:spPr>
        <p:txBody>
          <a:bodyPr wrap="none">
            <a:spAutoFit/>
          </a:bodyPr>
          <a:lstStyle/>
          <a:p>
            <a:r>
              <a:rPr lang="en-US"/>
              <a:t>∞</a:t>
            </a:r>
          </a:p>
        </p:txBody>
      </p:sp>
      <p:sp>
        <p:nvSpPr>
          <p:cNvPr id="93221" name="Text Box 38"/>
          <p:cNvSpPr txBox="1">
            <a:spLocks noChangeArrowheads="1"/>
          </p:cNvSpPr>
          <p:nvPr/>
        </p:nvSpPr>
        <p:spPr bwMode="auto">
          <a:xfrm>
            <a:off x="1447800" y="4110038"/>
            <a:ext cx="347663" cy="366712"/>
          </a:xfrm>
          <a:prstGeom prst="rect">
            <a:avLst/>
          </a:prstGeom>
          <a:noFill/>
          <a:ln w="9525">
            <a:noFill/>
            <a:miter lim="800000"/>
            <a:headEnd/>
            <a:tailEnd/>
          </a:ln>
          <a:effectLst/>
        </p:spPr>
        <p:txBody>
          <a:bodyPr wrap="none">
            <a:spAutoFit/>
          </a:bodyPr>
          <a:lstStyle/>
          <a:p>
            <a:r>
              <a:rPr lang="en-US"/>
              <a:t>∞</a:t>
            </a:r>
          </a:p>
        </p:txBody>
      </p:sp>
      <p:sp>
        <p:nvSpPr>
          <p:cNvPr id="93222" name="Text Box 39"/>
          <p:cNvSpPr txBox="1">
            <a:spLocks noChangeArrowheads="1"/>
          </p:cNvSpPr>
          <p:nvPr/>
        </p:nvSpPr>
        <p:spPr bwMode="auto">
          <a:xfrm>
            <a:off x="1828800" y="4110038"/>
            <a:ext cx="347663" cy="366712"/>
          </a:xfrm>
          <a:prstGeom prst="rect">
            <a:avLst/>
          </a:prstGeom>
          <a:noFill/>
          <a:ln w="9525">
            <a:noFill/>
            <a:miter lim="800000"/>
            <a:headEnd/>
            <a:tailEnd/>
          </a:ln>
          <a:effectLst/>
        </p:spPr>
        <p:txBody>
          <a:bodyPr wrap="none">
            <a:spAutoFit/>
          </a:bodyPr>
          <a:lstStyle/>
          <a:p>
            <a:r>
              <a:rPr lang="en-US"/>
              <a:t>∞</a:t>
            </a:r>
          </a:p>
        </p:txBody>
      </p:sp>
      <p:sp>
        <p:nvSpPr>
          <p:cNvPr id="93223" name="Text Box 40"/>
          <p:cNvSpPr txBox="1">
            <a:spLocks noChangeArrowheads="1"/>
          </p:cNvSpPr>
          <p:nvPr/>
        </p:nvSpPr>
        <p:spPr bwMode="auto">
          <a:xfrm>
            <a:off x="1341438" y="2933700"/>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3224" name="Line 41"/>
          <p:cNvSpPr>
            <a:spLocks noChangeShapeType="1"/>
          </p:cNvSpPr>
          <p:nvPr/>
        </p:nvSpPr>
        <p:spPr bwMode="auto">
          <a:xfrm>
            <a:off x="1219200" y="5029200"/>
            <a:ext cx="0" cy="1219200"/>
          </a:xfrm>
          <a:prstGeom prst="line">
            <a:avLst/>
          </a:prstGeom>
          <a:noFill/>
          <a:ln w="9525">
            <a:solidFill>
              <a:schemeClr val="tx1"/>
            </a:solidFill>
            <a:round/>
            <a:headEnd/>
            <a:tailEnd/>
          </a:ln>
          <a:effectLst/>
        </p:spPr>
        <p:txBody>
          <a:bodyPr wrap="none"/>
          <a:lstStyle/>
          <a:p>
            <a:endParaRPr lang="en-US"/>
          </a:p>
        </p:txBody>
      </p:sp>
      <p:sp>
        <p:nvSpPr>
          <p:cNvPr id="93225" name="Line 42"/>
          <p:cNvSpPr>
            <a:spLocks noChangeShapeType="1"/>
          </p:cNvSpPr>
          <p:nvPr/>
        </p:nvSpPr>
        <p:spPr bwMode="auto">
          <a:xfrm>
            <a:off x="914400" y="5257800"/>
            <a:ext cx="1371600" cy="0"/>
          </a:xfrm>
          <a:prstGeom prst="line">
            <a:avLst/>
          </a:prstGeom>
          <a:noFill/>
          <a:ln w="9525">
            <a:solidFill>
              <a:schemeClr val="tx1"/>
            </a:solidFill>
            <a:round/>
            <a:headEnd/>
            <a:tailEnd/>
          </a:ln>
          <a:effectLst/>
        </p:spPr>
        <p:txBody>
          <a:bodyPr wrap="none"/>
          <a:lstStyle/>
          <a:p>
            <a:endParaRPr lang="en-US"/>
          </a:p>
        </p:txBody>
      </p:sp>
      <p:sp>
        <p:nvSpPr>
          <p:cNvPr id="93226" name="Text Box 43"/>
          <p:cNvSpPr txBox="1">
            <a:spLocks noChangeArrowheads="1"/>
          </p:cNvSpPr>
          <p:nvPr/>
        </p:nvSpPr>
        <p:spPr bwMode="auto">
          <a:xfrm>
            <a:off x="1219200" y="4872038"/>
            <a:ext cx="908050" cy="366712"/>
          </a:xfrm>
          <a:prstGeom prst="rect">
            <a:avLst/>
          </a:prstGeom>
          <a:noFill/>
          <a:ln w="9525">
            <a:noFill/>
            <a:miter lim="800000"/>
            <a:headEnd/>
            <a:tailEnd/>
          </a:ln>
          <a:effectLst/>
        </p:spPr>
        <p:txBody>
          <a:bodyPr wrap="none">
            <a:spAutoFit/>
          </a:bodyPr>
          <a:lstStyle/>
          <a:p>
            <a:r>
              <a:rPr lang="en-US"/>
              <a:t>x   y   z</a:t>
            </a:r>
          </a:p>
        </p:txBody>
      </p:sp>
      <p:sp>
        <p:nvSpPr>
          <p:cNvPr id="93227" name="Text Box 44"/>
          <p:cNvSpPr txBox="1">
            <a:spLocks noChangeArrowheads="1"/>
          </p:cNvSpPr>
          <p:nvPr/>
        </p:nvSpPr>
        <p:spPr bwMode="auto">
          <a:xfrm>
            <a:off x="914400" y="5253038"/>
            <a:ext cx="298450" cy="366712"/>
          </a:xfrm>
          <a:prstGeom prst="rect">
            <a:avLst/>
          </a:prstGeom>
          <a:noFill/>
          <a:ln w="9525">
            <a:noFill/>
            <a:miter lim="800000"/>
            <a:headEnd/>
            <a:tailEnd/>
          </a:ln>
          <a:effectLst/>
        </p:spPr>
        <p:txBody>
          <a:bodyPr wrap="none">
            <a:spAutoFit/>
          </a:bodyPr>
          <a:lstStyle/>
          <a:p>
            <a:r>
              <a:rPr lang="en-US"/>
              <a:t>x</a:t>
            </a:r>
          </a:p>
        </p:txBody>
      </p:sp>
      <p:sp>
        <p:nvSpPr>
          <p:cNvPr id="93228" name="Text Box 45"/>
          <p:cNvSpPr txBox="1">
            <a:spLocks noChangeArrowheads="1"/>
          </p:cNvSpPr>
          <p:nvPr/>
        </p:nvSpPr>
        <p:spPr bwMode="auto">
          <a:xfrm>
            <a:off x="914400" y="5557838"/>
            <a:ext cx="298450" cy="366712"/>
          </a:xfrm>
          <a:prstGeom prst="rect">
            <a:avLst/>
          </a:prstGeom>
          <a:noFill/>
          <a:ln w="9525">
            <a:noFill/>
            <a:miter lim="800000"/>
            <a:headEnd/>
            <a:tailEnd/>
          </a:ln>
          <a:effectLst/>
        </p:spPr>
        <p:txBody>
          <a:bodyPr wrap="none">
            <a:spAutoFit/>
          </a:bodyPr>
          <a:lstStyle/>
          <a:p>
            <a:r>
              <a:rPr lang="en-US"/>
              <a:t>y</a:t>
            </a:r>
          </a:p>
        </p:txBody>
      </p:sp>
      <p:sp>
        <p:nvSpPr>
          <p:cNvPr id="93229" name="Text Box 46"/>
          <p:cNvSpPr txBox="1">
            <a:spLocks noChangeArrowheads="1"/>
          </p:cNvSpPr>
          <p:nvPr/>
        </p:nvSpPr>
        <p:spPr bwMode="auto">
          <a:xfrm>
            <a:off x="914400" y="5862638"/>
            <a:ext cx="298450" cy="366712"/>
          </a:xfrm>
          <a:prstGeom prst="rect">
            <a:avLst/>
          </a:prstGeom>
          <a:noFill/>
          <a:ln w="9525">
            <a:noFill/>
            <a:miter lim="800000"/>
            <a:headEnd/>
            <a:tailEnd/>
          </a:ln>
          <a:effectLst/>
        </p:spPr>
        <p:txBody>
          <a:bodyPr wrap="none">
            <a:spAutoFit/>
          </a:bodyPr>
          <a:lstStyle/>
          <a:p>
            <a:r>
              <a:rPr lang="en-US"/>
              <a:t>z</a:t>
            </a:r>
          </a:p>
        </p:txBody>
      </p:sp>
      <p:sp>
        <p:nvSpPr>
          <p:cNvPr id="93230" name="Text Box 47"/>
          <p:cNvSpPr txBox="1">
            <a:spLocks noChangeArrowheads="1"/>
          </p:cNvSpPr>
          <p:nvPr/>
        </p:nvSpPr>
        <p:spPr bwMode="auto">
          <a:xfrm>
            <a:off x="1219200" y="5638800"/>
            <a:ext cx="990600" cy="366713"/>
          </a:xfrm>
          <a:prstGeom prst="rect">
            <a:avLst/>
          </a:prstGeom>
          <a:noFill/>
          <a:ln w="9525">
            <a:noFill/>
            <a:miter lim="800000"/>
            <a:headEnd/>
            <a:tailEnd/>
          </a:ln>
          <a:effectLst/>
        </p:spPr>
        <p:txBody>
          <a:bodyPr>
            <a:spAutoFit/>
          </a:bodyPr>
          <a:lstStyle/>
          <a:p>
            <a:r>
              <a:rPr lang="en-US"/>
              <a:t>∞</a:t>
            </a:r>
          </a:p>
        </p:txBody>
      </p:sp>
      <p:sp>
        <p:nvSpPr>
          <p:cNvPr id="93231" name="Text Box 48"/>
          <p:cNvSpPr txBox="1">
            <a:spLocks noChangeArrowheads="1"/>
          </p:cNvSpPr>
          <p:nvPr/>
        </p:nvSpPr>
        <p:spPr bwMode="auto">
          <a:xfrm>
            <a:off x="1447800" y="5634038"/>
            <a:ext cx="347663" cy="366712"/>
          </a:xfrm>
          <a:prstGeom prst="rect">
            <a:avLst/>
          </a:prstGeom>
          <a:noFill/>
          <a:ln w="9525">
            <a:noFill/>
            <a:miter lim="800000"/>
            <a:headEnd/>
            <a:tailEnd/>
          </a:ln>
          <a:effectLst/>
        </p:spPr>
        <p:txBody>
          <a:bodyPr wrap="none">
            <a:spAutoFit/>
          </a:bodyPr>
          <a:lstStyle/>
          <a:p>
            <a:r>
              <a:rPr lang="en-US"/>
              <a:t>∞</a:t>
            </a:r>
          </a:p>
        </p:txBody>
      </p:sp>
      <p:sp>
        <p:nvSpPr>
          <p:cNvPr id="93232" name="Text Box 49"/>
          <p:cNvSpPr txBox="1">
            <a:spLocks noChangeArrowheads="1"/>
          </p:cNvSpPr>
          <p:nvPr/>
        </p:nvSpPr>
        <p:spPr bwMode="auto">
          <a:xfrm>
            <a:off x="1828800" y="5634038"/>
            <a:ext cx="347663" cy="366712"/>
          </a:xfrm>
          <a:prstGeom prst="rect">
            <a:avLst/>
          </a:prstGeom>
          <a:noFill/>
          <a:ln w="9525">
            <a:noFill/>
            <a:miter lim="800000"/>
            <a:headEnd/>
            <a:tailEnd/>
          </a:ln>
          <a:effectLst/>
        </p:spPr>
        <p:txBody>
          <a:bodyPr wrap="none">
            <a:spAutoFit/>
          </a:bodyPr>
          <a:lstStyle/>
          <a:p>
            <a:r>
              <a:rPr lang="en-US"/>
              <a:t>∞</a:t>
            </a:r>
          </a:p>
        </p:txBody>
      </p:sp>
      <p:sp>
        <p:nvSpPr>
          <p:cNvPr id="93233" name="Text Box 50"/>
          <p:cNvSpPr txBox="1">
            <a:spLocks noChangeArrowheads="1"/>
          </p:cNvSpPr>
          <p:nvPr/>
        </p:nvSpPr>
        <p:spPr bwMode="auto">
          <a:xfrm>
            <a:off x="1219200" y="5938838"/>
            <a:ext cx="311150" cy="366712"/>
          </a:xfrm>
          <a:prstGeom prst="rect">
            <a:avLst/>
          </a:prstGeom>
          <a:noFill/>
          <a:ln w="9525">
            <a:noFill/>
            <a:miter lim="800000"/>
            <a:headEnd/>
            <a:tailEnd/>
          </a:ln>
          <a:effectLst/>
        </p:spPr>
        <p:txBody>
          <a:bodyPr wrap="none">
            <a:spAutoFit/>
          </a:bodyPr>
          <a:lstStyle/>
          <a:p>
            <a:r>
              <a:rPr lang="en-US"/>
              <a:t>7</a:t>
            </a:r>
          </a:p>
        </p:txBody>
      </p:sp>
      <p:sp>
        <p:nvSpPr>
          <p:cNvPr id="93234" name="Text Box 51"/>
          <p:cNvSpPr txBox="1">
            <a:spLocks noChangeArrowheads="1"/>
          </p:cNvSpPr>
          <p:nvPr/>
        </p:nvSpPr>
        <p:spPr bwMode="auto">
          <a:xfrm>
            <a:off x="1447800" y="5938838"/>
            <a:ext cx="311150" cy="366712"/>
          </a:xfrm>
          <a:prstGeom prst="rect">
            <a:avLst/>
          </a:prstGeom>
          <a:noFill/>
          <a:ln w="9525">
            <a:noFill/>
            <a:miter lim="800000"/>
            <a:headEnd/>
            <a:tailEnd/>
          </a:ln>
          <a:effectLst/>
        </p:spPr>
        <p:txBody>
          <a:bodyPr wrap="none">
            <a:spAutoFit/>
          </a:bodyPr>
          <a:lstStyle/>
          <a:p>
            <a:r>
              <a:rPr lang="en-US"/>
              <a:t>1</a:t>
            </a:r>
          </a:p>
        </p:txBody>
      </p:sp>
      <p:sp>
        <p:nvSpPr>
          <p:cNvPr id="93235" name="Text Box 52"/>
          <p:cNvSpPr txBox="1">
            <a:spLocks noChangeArrowheads="1"/>
          </p:cNvSpPr>
          <p:nvPr/>
        </p:nvSpPr>
        <p:spPr bwMode="auto">
          <a:xfrm>
            <a:off x="1828800" y="5938838"/>
            <a:ext cx="311150" cy="366712"/>
          </a:xfrm>
          <a:prstGeom prst="rect">
            <a:avLst/>
          </a:prstGeom>
          <a:noFill/>
          <a:ln w="9525">
            <a:noFill/>
            <a:miter lim="800000"/>
            <a:headEnd/>
            <a:tailEnd/>
          </a:ln>
          <a:effectLst/>
        </p:spPr>
        <p:txBody>
          <a:bodyPr wrap="none">
            <a:spAutoFit/>
          </a:bodyPr>
          <a:lstStyle/>
          <a:p>
            <a:r>
              <a:rPr lang="en-US"/>
              <a:t>0</a:t>
            </a:r>
          </a:p>
        </p:txBody>
      </p:sp>
      <p:sp>
        <p:nvSpPr>
          <p:cNvPr id="93236" name="Text Box 53"/>
          <p:cNvSpPr txBox="1">
            <a:spLocks noChangeArrowheads="1"/>
          </p:cNvSpPr>
          <p:nvPr/>
        </p:nvSpPr>
        <p:spPr bwMode="auto">
          <a:xfrm>
            <a:off x="1363663" y="4740275"/>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3237" name="Text Box 54"/>
          <p:cNvSpPr txBox="1">
            <a:spLocks noChangeArrowheads="1"/>
          </p:cNvSpPr>
          <p:nvPr/>
        </p:nvSpPr>
        <p:spPr bwMode="auto">
          <a:xfrm>
            <a:off x="1219200" y="3500438"/>
            <a:ext cx="946150" cy="641350"/>
          </a:xfrm>
          <a:prstGeom prst="rect">
            <a:avLst/>
          </a:prstGeom>
          <a:noFill/>
          <a:ln w="9525">
            <a:noFill/>
            <a:miter lim="800000"/>
            <a:headEnd/>
            <a:tailEnd/>
          </a:ln>
          <a:effectLst/>
        </p:spPr>
        <p:txBody>
          <a:bodyPr wrap="none">
            <a:spAutoFit/>
          </a:bodyPr>
          <a:lstStyle/>
          <a:p>
            <a:r>
              <a:rPr lang="en-US"/>
              <a:t>∞</a:t>
            </a:r>
          </a:p>
          <a:p>
            <a:r>
              <a:rPr lang="en-US"/>
              <a:t>2   0   1</a:t>
            </a:r>
          </a:p>
        </p:txBody>
      </p:sp>
      <p:sp>
        <p:nvSpPr>
          <p:cNvPr id="93238" name="Text Box 55"/>
          <p:cNvSpPr txBox="1">
            <a:spLocks noChangeArrowheads="1"/>
          </p:cNvSpPr>
          <p:nvPr/>
        </p:nvSpPr>
        <p:spPr bwMode="auto">
          <a:xfrm>
            <a:off x="1219200" y="5257800"/>
            <a:ext cx="990600" cy="366713"/>
          </a:xfrm>
          <a:prstGeom prst="rect">
            <a:avLst/>
          </a:prstGeom>
          <a:noFill/>
          <a:ln w="9525">
            <a:noFill/>
            <a:miter lim="800000"/>
            <a:headEnd/>
            <a:tailEnd/>
          </a:ln>
          <a:effectLst/>
        </p:spPr>
        <p:txBody>
          <a:bodyPr>
            <a:spAutoFit/>
          </a:bodyPr>
          <a:lstStyle/>
          <a:p>
            <a:r>
              <a:rPr lang="en-US"/>
              <a:t>∞ ∞  ∞</a:t>
            </a:r>
          </a:p>
        </p:txBody>
      </p:sp>
      <p:sp>
        <p:nvSpPr>
          <p:cNvPr id="93239" name="Text Box 56"/>
          <p:cNvSpPr txBox="1">
            <a:spLocks noChangeArrowheads="1"/>
          </p:cNvSpPr>
          <p:nvPr/>
        </p:nvSpPr>
        <p:spPr bwMode="auto">
          <a:xfrm>
            <a:off x="3260725" y="2006600"/>
            <a:ext cx="946150" cy="366713"/>
          </a:xfrm>
          <a:prstGeom prst="rect">
            <a:avLst/>
          </a:prstGeom>
          <a:noFill/>
          <a:ln w="9525">
            <a:noFill/>
            <a:miter lim="800000"/>
            <a:headEnd/>
            <a:tailEnd/>
          </a:ln>
          <a:effectLst/>
        </p:spPr>
        <p:txBody>
          <a:bodyPr wrap="none">
            <a:spAutoFit/>
          </a:bodyPr>
          <a:lstStyle/>
          <a:p>
            <a:r>
              <a:rPr lang="en-US"/>
              <a:t>2   0   1</a:t>
            </a:r>
          </a:p>
        </p:txBody>
      </p:sp>
      <p:sp>
        <p:nvSpPr>
          <p:cNvPr id="93240" name="Text Box 57"/>
          <p:cNvSpPr txBox="1">
            <a:spLocks noChangeArrowheads="1"/>
          </p:cNvSpPr>
          <p:nvPr/>
        </p:nvSpPr>
        <p:spPr bwMode="auto">
          <a:xfrm>
            <a:off x="3260725" y="2322513"/>
            <a:ext cx="946150" cy="366712"/>
          </a:xfrm>
          <a:prstGeom prst="rect">
            <a:avLst/>
          </a:prstGeom>
          <a:noFill/>
          <a:ln w="9525">
            <a:noFill/>
            <a:miter lim="800000"/>
            <a:headEnd/>
            <a:tailEnd/>
          </a:ln>
          <a:effectLst/>
        </p:spPr>
        <p:txBody>
          <a:bodyPr wrap="none">
            <a:spAutoFit/>
          </a:bodyPr>
          <a:lstStyle/>
          <a:p>
            <a:r>
              <a:rPr lang="en-US"/>
              <a:t>7   1   0</a:t>
            </a:r>
          </a:p>
        </p:txBody>
      </p:sp>
      <p:sp>
        <p:nvSpPr>
          <p:cNvPr id="93241" name="Line 58"/>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ffectLst/>
        </p:spPr>
        <p:txBody>
          <a:bodyPr wrap="none"/>
          <a:lstStyle/>
          <a:p>
            <a:endParaRPr lang="en-US"/>
          </a:p>
        </p:txBody>
      </p:sp>
      <p:sp>
        <p:nvSpPr>
          <p:cNvPr id="93242" name="Line 59"/>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ffectLst/>
        </p:spPr>
        <p:txBody>
          <a:bodyPr wrap="none"/>
          <a:lstStyle/>
          <a:p>
            <a:endParaRPr lang="en-US"/>
          </a:p>
        </p:txBody>
      </p:sp>
      <p:sp>
        <p:nvSpPr>
          <p:cNvPr id="93243" name="Line 60"/>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a:effectLst/>
        </p:spPr>
        <p:txBody>
          <a:bodyPr wrap="none"/>
          <a:lstStyle/>
          <a:p>
            <a:endParaRPr lang="en-US"/>
          </a:p>
        </p:txBody>
      </p:sp>
      <p:sp>
        <p:nvSpPr>
          <p:cNvPr id="93244" name="Line 61"/>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ffectLst/>
        </p:spPr>
        <p:txBody>
          <a:bodyPr wrap="none"/>
          <a:lstStyle/>
          <a:p>
            <a:endParaRPr lang="en-US"/>
          </a:p>
        </p:txBody>
      </p:sp>
      <p:sp>
        <p:nvSpPr>
          <p:cNvPr id="93245" name="Line 62"/>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a:effectLst/>
        </p:spPr>
        <p:txBody>
          <a:bodyPr wrap="none"/>
          <a:lstStyle/>
          <a:p>
            <a:endParaRPr lang="en-US"/>
          </a:p>
        </p:txBody>
      </p:sp>
      <p:sp>
        <p:nvSpPr>
          <p:cNvPr id="93246" name="Line 63"/>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ffectLst/>
        </p:spPr>
        <p:txBody>
          <a:bodyPr wrap="none"/>
          <a:lstStyle/>
          <a:p>
            <a:endParaRPr lang="en-US"/>
          </a:p>
        </p:txBody>
      </p:sp>
      <p:sp>
        <p:nvSpPr>
          <p:cNvPr id="93247" name="Line 64"/>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ffectLst/>
        </p:spPr>
        <p:txBody>
          <a:bodyPr wrap="none"/>
          <a:lstStyle/>
          <a:p>
            <a:endParaRPr lang="en-US"/>
          </a:p>
        </p:txBody>
      </p:sp>
      <p:sp>
        <p:nvSpPr>
          <p:cNvPr id="93248" name="Text Box 65"/>
          <p:cNvSpPr txBox="1">
            <a:spLocks noChangeArrowheads="1"/>
          </p:cNvSpPr>
          <p:nvPr/>
        </p:nvSpPr>
        <p:spPr bwMode="auto">
          <a:xfrm>
            <a:off x="6069013" y="6137275"/>
            <a:ext cx="615950" cy="366713"/>
          </a:xfrm>
          <a:prstGeom prst="rect">
            <a:avLst/>
          </a:prstGeom>
          <a:noFill/>
          <a:ln w="9525">
            <a:noFill/>
            <a:miter lim="800000"/>
            <a:headEnd/>
            <a:tailEnd/>
          </a:ln>
          <a:effectLst/>
        </p:spPr>
        <p:txBody>
          <a:bodyPr wrap="none">
            <a:spAutoFit/>
          </a:bodyPr>
          <a:lstStyle/>
          <a:p>
            <a:r>
              <a:rPr lang="en-US"/>
              <a:t>time</a:t>
            </a:r>
          </a:p>
        </p:txBody>
      </p:sp>
      <p:grpSp>
        <p:nvGrpSpPr>
          <p:cNvPr id="93249" name="Group 66"/>
          <p:cNvGrpSpPr>
            <a:grpSpLocks/>
          </p:cNvGrpSpPr>
          <p:nvPr/>
        </p:nvGrpSpPr>
        <p:grpSpPr bwMode="auto">
          <a:xfrm>
            <a:off x="6632575" y="2911475"/>
            <a:ext cx="2184400" cy="1212850"/>
            <a:chOff x="2352" y="0"/>
            <a:chExt cx="1376" cy="764"/>
          </a:xfrm>
        </p:grpSpPr>
        <p:sp>
          <p:nvSpPr>
            <p:cNvPr id="93265"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a:effectLst/>
          </p:spPr>
          <p:txBody>
            <a:bodyPr wrap="none" anchor="ctr"/>
            <a:lstStyle/>
            <a:p>
              <a:endParaRPr lang="en-US"/>
            </a:p>
          </p:txBody>
        </p:sp>
        <p:grpSp>
          <p:nvGrpSpPr>
            <p:cNvPr id="93266" name="Group 68"/>
            <p:cNvGrpSpPr>
              <a:grpSpLocks/>
            </p:cNvGrpSpPr>
            <p:nvPr/>
          </p:nvGrpSpPr>
          <p:grpSpPr bwMode="auto">
            <a:xfrm>
              <a:off x="2448" y="70"/>
              <a:ext cx="1161" cy="676"/>
              <a:chOff x="-17" y="1282"/>
              <a:chExt cx="1161" cy="676"/>
            </a:xfrm>
          </p:grpSpPr>
          <p:sp>
            <p:nvSpPr>
              <p:cNvPr id="93267"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headEnd/>
                <a:tailEnd/>
              </a:ln>
              <a:effectLst/>
            </p:spPr>
            <p:txBody>
              <a:bodyPr wrap="none" anchor="ctr"/>
              <a:lstStyle/>
              <a:p>
                <a:endParaRPr lang="en-US"/>
              </a:p>
            </p:txBody>
          </p:sp>
          <p:sp>
            <p:nvSpPr>
              <p:cNvPr id="93268"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3269" name="Line 71"/>
              <p:cNvSpPr>
                <a:spLocks noChangeShapeType="1"/>
              </p:cNvSpPr>
              <p:nvPr/>
            </p:nvSpPr>
            <p:spPr bwMode="auto">
              <a:xfrm>
                <a:off x="-14" y="1705"/>
                <a:ext cx="1" cy="50"/>
              </a:xfrm>
              <a:prstGeom prst="line">
                <a:avLst/>
              </a:prstGeom>
              <a:noFill/>
              <a:ln w="12700">
                <a:solidFill>
                  <a:schemeClr val="tx1"/>
                </a:solidFill>
                <a:round/>
                <a:headEnd/>
                <a:tailEnd/>
              </a:ln>
              <a:effectLst/>
            </p:spPr>
            <p:txBody>
              <a:bodyPr wrap="none" anchor="ctr"/>
              <a:lstStyle/>
              <a:p>
                <a:endParaRPr lang="en-US"/>
              </a:p>
            </p:txBody>
          </p:sp>
          <p:sp>
            <p:nvSpPr>
              <p:cNvPr id="93270" name="Line 72"/>
              <p:cNvSpPr>
                <a:spLocks noChangeShapeType="1"/>
              </p:cNvSpPr>
              <p:nvPr/>
            </p:nvSpPr>
            <p:spPr bwMode="auto">
              <a:xfrm>
                <a:off x="299" y="1705"/>
                <a:ext cx="1" cy="50"/>
              </a:xfrm>
              <a:prstGeom prst="line">
                <a:avLst/>
              </a:prstGeom>
              <a:noFill/>
              <a:ln w="12700">
                <a:solidFill>
                  <a:schemeClr val="tx1"/>
                </a:solidFill>
                <a:round/>
                <a:headEnd/>
                <a:tailEnd/>
              </a:ln>
              <a:effectLst/>
            </p:spPr>
            <p:txBody>
              <a:bodyPr wrap="none" anchor="ctr"/>
              <a:lstStyle/>
              <a:p>
                <a:endParaRPr lang="en-US"/>
              </a:p>
            </p:txBody>
          </p:sp>
          <p:sp>
            <p:nvSpPr>
              <p:cNvPr id="93271" name="Rectangle 73"/>
              <p:cNvSpPr>
                <a:spLocks noChangeArrowheads="1"/>
              </p:cNvSpPr>
              <p:nvPr/>
            </p:nvSpPr>
            <p:spPr bwMode="auto">
              <a:xfrm>
                <a:off x="-14" y="170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3272"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3273"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headEnd/>
                <a:tailEnd/>
              </a:ln>
              <a:effectLst/>
            </p:spPr>
            <p:txBody>
              <a:bodyPr wrap="none" anchor="ctr"/>
              <a:lstStyle/>
              <a:p>
                <a:endParaRPr lang="en-US"/>
              </a:p>
            </p:txBody>
          </p:sp>
          <p:sp>
            <p:nvSpPr>
              <p:cNvPr id="93274"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headEnd/>
                <a:tailEnd/>
              </a:ln>
              <a:effectLst/>
            </p:spPr>
            <p:txBody>
              <a:bodyPr wrap="none" anchor="ctr"/>
              <a:lstStyle/>
              <a:p>
                <a:endParaRPr lang="en-US"/>
              </a:p>
            </p:txBody>
          </p:sp>
          <p:grpSp>
            <p:nvGrpSpPr>
              <p:cNvPr id="93275" name="Group 77"/>
              <p:cNvGrpSpPr>
                <a:grpSpLocks/>
              </p:cNvGrpSpPr>
              <p:nvPr/>
            </p:nvGrpSpPr>
            <p:grpSpPr bwMode="auto">
              <a:xfrm>
                <a:off x="39" y="1594"/>
                <a:ext cx="196" cy="250"/>
                <a:chOff x="2959" y="2425"/>
                <a:chExt cx="197" cy="250"/>
              </a:xfrm>
            </p:grpSpPr>
            <p:sp>
              <p:nvSpPr>
                <p:cNvPr id="93297" name="Rectangle 7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3298" name="Text Box 79"/>
                <p:cNvSpPr txBox="1">
                  <a:spLocks noChangeArrowheads="1"/>
                </p:cNvSpPr>
                <p:nvPr/>
              </p:nvSpPr>
              <p:spPr bwMode="auto">
                <a:xfrm>
                  <a:off x="2959" y="2425"/>
                  <a:ext cx="197" cy="250"/>
                </a:xfrm>
                <a:prstGeom prst="rect">
                  <a:avLst/>
                </a:prstGeom>
                <a:noFill/>
                <a:ln w="9525">
                  <a:noFill/>
                  <a:miter lim="800000"/>
                  <a:headEnd/>
                  <a:tailEnd/>
                </a:ln>
                <a:effectLst/>
              </p:spPr>
              <p:txBody>
                <a:bodyPr wrap="none">
                  <a:spAutoFit/>
                </a:bodyPr>
                <a:lstStyle/>
                <a:p>
                  <a:pPr algn="ctr"/>
                  <a:r>
                    <a:rPr lang="en-US" sz="2000"/>
                    <a:t>x</a:t>
                  </a:r>
                  <a:endParaRPr lang="en-US" sz="2400"/>
                </a:p>
              </p:txBody>
            </p:sp>
          </p:grpSp>
          <p:grpSp>
            <p:nvGrpSpPr>
              <p:cNvPr id="93276" name="Group 80"/>
              <p:cNvGrpSpPr>
                <a:grpSpLocks/>
              </p:cNvGrpSpPr>
              <p:nvPr/>
            </p:nvGrpSpPr>
            <p:grpSpPr bwMode="auto">
              <a:xfrm>
                <a:off x="828" y="1576"/>
                <a:ext cx="316" cy="288"/>
                <a:chOff x="1740" y="2272"/>
                <a:chExt cx="316" cy="288"/>
              </a:xfrm>
            </p:grpSpPr>
            <p:sp>
              <p:nvSpPr>
                <p:cNvPr id="93289"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3290" name="Line 82"/>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3291" name="Line 83"/>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3292" name="Rectangle 84"/>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3293"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3294" name="Group 86"/>
                <p:cNvGrpSpPr>
                  <a:grpSpLocks/>
                </p:cNvGrpSpPr>
                <p:nvPr/>
              </p:nvGrpSpPr>
              <p:grpSpPr bwMode="auto">
                <a:xfrm>
                  <a:off x="1795" y="2272"/>
                  <a:ext cx="212" cy="288"/>
                  <a:chOff x="2951" y="2395"/>
                  <a:chExt cx="213" cy="288"/>
                </a:xfrm>
              </p:grpSpPr>
              <p:sp>
                <p:nvSpPr>
                  <p:cNvPr id="93295" name="Rectangle 8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3296" name="Text Box 88"/>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z</a:t>
                    </a:r>
                  </a:p>
                </p:txBody>
              </p:sp>
            </p:grpSp>
          </p:grpSp>
          <p:sp>
            <p:nvSpPr>
              <p:cNvPr id="93277" name="Text Box 89"/>
              <p:cNvSpPr txBox="1">
                <a:spLocks noChangeArrowheads="1"/>
              </p:cNvSpPr>
              <p:nvPr/>
            </p:nvSpPr>
            <p:spPr bwMode="auto">
              <a:xfrm>
                <a:off x="724" y="1397"/>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93278" name="Text Box 90"/>
              <p:cNvSpPr txBox="1">
                <a:spLocks noChangeArrowheads="1"/>
              </p:cNvSpPr>
              <p:nvPr/>
            </p:nvSpPr>
            <p:spPr bwMode="auto">
              <a:xfrm>
                <a:off x="196" y="1394"/>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93279" name="Text Box 91"/>
              <p:cNvSpPr txBox="1">
                <a:spLocks noChangeArrowheads="1"/>
              </p:cNvSpPr>
              <p:nvPr/>
            </p:nvSpPr>
            <p:spPr bwMode="auto">
              <a:xfrm>
                <a:off x="481" y="1727"/>
                <a:ext cx="196" cy="231"/>
              </a:xfrm>
              <a:prstGeom prst="rect">
                <a:avLst/>
              </a:prstGeom>
              <a:noFill/>
              <a:ln w="9525">
                <a:noFill/>
                <a:miter lim="800000"/>
                <a:headEnd/>
                <a:tailEnd/>
              </a:ln>
              <a:effectLst/>
            </p:spPr>
            <p:txBody>
              <a:bodyPr wrap="none">
                <a:spAutoFit/>
              </a:bodyPr>
              <a:lstStyle/>
              <a:p>
                <a:pPr algn="ctr"/>
                <a:r>
                  <a:rPr lang="en-US"/>
                  <a:t>7</a:t>
                </a:r>
                <a:endParaRPr lang="en-US" sz="2400"/>
              </a:p>
            </p:txBody>
          </p:sp>
          <p:grpSp>
            <p:nvGrpSpPr>
              <p:cNvPr id="93280" name="Group 92"/>
              <p:cNvGrpSpPr>
                <a:grpSpLocks/>
              </p:cNvGrpSpPr>
              <p:nvPr/>
            </p:nvGrpSpPr>
            <p:grpSpPr bwMode="auto">
              <a:xfrm>
                <a:off x="408" y="1282"/>
                <a:ext cx="316" cy="250"/>
                <a:chOff x="1740" y="2302"/>
                <a:chExt cx="316" cy="250"/>
              </a:xfrm>
            </p:grpSpPr>
            <p:sp>
              <p:nvSpPr>
                <p:cNvPr id="93281"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3282" name="Line 94"/>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3283" name="Line 95"/>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3284" name="Rectangle 96"/>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3285"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3286" name="Group 98"/>
                <p:cNvGrpSpPr>
                  <a:grpSpLocks/>
                </p:cNvGrpSpPr>
                <p:nvPr/>
              </p:nvGrpSpPr>
              <p:grpSpPr bwMode="auto">
                <a:xfrm>
                  <a:off x="1803" y="2302"/>
                  <a:ext cx="196" cy="250"/>
                  <a:chOff x="2958" y="2425"/>
                  <a:chExt cx="198" cy="250"/>
                </a:xfrm>
              </p:grpSpPr>
              <p:sp>
                <p:nvSpPr>
                  <p:cNvPr id="93287" name="Rectangle 9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3288" name="Text Box 100"/>
                  <p:cNvSpPr txBox="1">
                    <a:spLocks noChangeArrowheads="1"/>
                  </p:cNvSpPr>
                  <p:nvPr/>
                </p:nvSpPr>
                <p:spPr bwMode="auto">
                  <a:xfrm>
                    <a:off x="2958" y="2425"/>
                    <a:ext cx="198"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grpSp>
      </p:grpSp>
      <p:sp>
        <p:nvSpPr>
          <p:cNvPr id="93250" name="Text Box 101"/>
          <p:cNvSpPr txBox="1">
            <a:spLocks noChangeArrowheads="1"/>
          </p:cNvSpPr>
          <p:nvPr/>
        </p:nvSpPr>
        <p:spPr bwMode="auto">
          <a:xfrm>
            <a:off x="263525" y="1104900"/>
            <a:ext cx="9207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x</a:t>
            </a:r>
          </a:p>
          <a:p>
            <a:pPr algn="r" eaLnBrk="1" hangingPunct="1">
              <a:lnSpc>
                <a:spcPct val="85000"/>
              </a:lnSpc>
            </a:pPr>
            <a:r>
              <a:rPr lang="en-US" b="1">
                <a:solidFill>
                  <a:srgbClr val="CC0000"/>
                </a:solidFill>
              </a:rPr>
              <a:t>table</a:t>
            </a:r>
          </a:p>
        </p:txBody>
      </p:sp>
      <p:sp>
        <p:nvSpPr>
          <p:cNvPr id="93251" name="Oval 104"/>
          <p:cNvSpPr>
            <a:spLocks noChangeArrowheads="1"/>
          </p:cNvSpPr>
          <p:nvPr/>
        </p:nvSpPr>
        <p:spPr bwMode="auto">
          <a:xfrm>
            <a:off x="1219200" y="16764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3252" name="Oval 105"/>
          <p:cNvSpPr>
            <a:spLocks noChangeArrowheads="1"/>
          </p:cNvSpPr>
          <p:nvPr/>
        </p:nvSpPr>
        <p:spPr bwMode="auto">
          <a:xfrm>
            <a:off x="1219200" y="37338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3253" name="Oval 106"/>
          <p:cNvSpPr>
            <a:spLocks noChangeArrowheads="1"/>
          </p:cNvSpPr>
          <p:nvPr/>
        </p:nvSpPr>
        <p:spPr bwMode="auto">
          <a:xfrm>
            <a:off x="1219200" y="59436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3254" name="Oval 107"/>
          <p:cNvSpPr>
            <a:spLocks noChangeArrowheads="1"/>
          </p:cNvSpPr>
          <p:nvPr/>
        </p:nvSpPr>
        <p:spPr bwMode="auto">
          <a:xfrm>
            <a:off x="3297238" y="16764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728172" name="Rectangle 108"/>
          <p:cNvSpPr>
            <a:spLocks noChangeArrowheads="1"/>
          </p:cNvSpPr>
          <p:nvPr/>
        </p:nvSpPr>
        <p:spPr bwMode="auto">
          <a:xfrm>
            <a:off x="1590675" y="187325"/>
            <a:ext cx="4318000" cy="641350"/>
          </a:xfrm>
          <a:prstGeom prst="rect">
            <a:avLst/>
          </a:prstGeom>
          <a:noFill/>
          <a:ln w="9525" algn="ctr">
            <a:noFill/>
            <a:miter lim="800000"/>
            <a:headEnd/>
            <a:tailEnd/>
          </a:ln>
          <a:effectLst/>
        </p:spPr>
        <p:txBody>
          <a:bodyPr wrap="none" anchor="ctr">
            <a:spAutoFit/>
          </a:bodyPr>
          <a:lstStyle/>
          <a:p>
            <a:pPr algn="just"/>
            <a:r>
              <a:rPr lang="fr-FR">
                <a:solidFill>
                  <a:srgbClr val="000000"/>
                </a:solidFill>
                <a:cs typeface="Times New Roman" pitchFamily="18" charset="0"/>
              </a:rPr>
              <a:t>D</a:t>
            </a:r>
            <a:r>
              <a:rPr lang="fr-FR" baseline="-25000">
                <a:solidFill>
                  <a:srgbClr val="000000"/>
                </a:solidFill>
                <a:cs typeface="Times New Roman" pitchFamily="18" charset="0"/>
              </a:rPr>
              <a:t>x</a:t>
            </a:r>
            <a:r>
              <a:rPr lang="fr-FR">
                <a:solidFill>
                  <a:srgbClr val="000000"/>
                </a:solidFill>
                <a:cs typeface="Times New Roman" pitchFamily="18" charset="0"/>
              </a:rPr>
              <a:t>(y) = min{c(x,y) + D</a:t>
            </a:r>
            <a:r>
              <a:rPr lang="fr-FR" baseline="-25000">
                <a:solidFill>
                  <a:srgbClr val="000000"/>
                </a:solidFill>
                <a:cs typeface="Times New Roman" pitchFamily="18" charset="0"/>
              </a:rPr>
              <a:t>y</a:t>
            </a:r>
            <a:r>
              <a:rPr lang="fr-FR">
                <a:solidFill>
                  <a:srgbClr val="000000"/>
                </a:solidFill>
                <a:cs typeface="Times New Roman" pitchFamily="18" charset="0"/>
              </a:rPr>
              <a:t>(y), c(x,z) + D</a:t>
            </a:r>
            <a:r>
              <a:rPr lang="fr-FR" baseline="-25000">
                <a:solidFill>
                  <a:srgbClr val="000000"/>
                </a:solidFill>
                <a:cs typeface="Times New Roman" pitchFamily="18" charset="0"/>
              </a:rPr>
              <a:t>z</a:t>
            </a:r>
            <a:r>
              <a:rPr lang="fr-FR">
                <a:solidFill>
                  <a:srgbClr val="000000"/>
                </a:solidFill>
                <a:cs typeface="Times New Roman" pitchFamily="18" charset="0"/>
              </a:rPr>
              <a:t>(y)} </a:t>
            </a:r>
            <a:br>
              <a:rPr lang="fr-FR">
                <a:solidFill>
                  <a:srgbClr val="000000"/>
                </a:solidFill>
                <a:cs typeface="Times New Roman" pitchFamily="18" charset="0"/>
              </a:rPr>
            </a:br>
            <a:r>
              <a:rPr lang="fr-FR">
                <a:solidFill>
                  <a:srgbClr val="000000"/>
                </a:solidFill>
                <a:cs typeface="Times New Roman" pitchFamily="18" charset="0"/>
              </a:rPr>
              <a:t>             = min{2+0 , 7+1} = 2</a:t>
            </a:r>
          </a:p>
        </p:txBody>
      </p:sp>
      <p:sp>
        <p:nvSpPr>
          <p:cNvPr id="728173" name="Line 109"/>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a:effectLst/>
        </p:spPr>
        <p:txBody>
          <a:bodyPr wrap="none"/>
          <a:lstStyle/>
          <a:p>
            <a:endParaRPr lang="en-US"/>
          </a:p>
        </p:txBody>
      </p:sp>
      <p:sp>
        <p:nvSpPr>
          <p:cNvPr id="728174" name="Rectangle 110"/>
          <p:cNvSpPr>
            <a:spLocks noChangeArrowheads="1"/>
          </p:cNvSpPr>
          <p:nvPr/>
        </p:nvSpPr>
        <p:spPr bwMode="auto">
          <a:xfrm>
            <a:off x="6384925" y="28575"/>
            <a:ext cx="2667000" cy="1082675"/>
          </a:xfrm>
          <a:prstGeom prst="rect">
            <a:avLst/>
          </a:prstGeom>
          <a:noFill/>
          <a:ln w="9525">
            <a:noFill/>
            <a:miter lim="800000"/>
            <a:headEnd/>
            <a:tailEnd/>
          </a:ln>
          <a:effectLst/>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728175" name="Line 111"/>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a:effectLst/>
        </p:spPr>
        <p:txBody>
          <a:bodyPr wrap="none"/>
          <a:lstStyle/>
          <a:p>
            <a:endParaRPr lang="en-US"/>
          </a:p>
        </p:txBody>
      </p:sp>
      <p:sp>
        <p:nvSpPr>
          <p:cNvPr id="728176" name="Text Box 112"/>
          <p:cNvSpPr txBox="1">
            <a:spLocks noChangeArrowheads="1"/>
          </p:cNvSpPr>
          <p:nvPr/>
        </p:nvSpPr>
        <p:spPr bwMode="auto">
          <a:xfrm>
            <a:off x="3922713" y="1674813"/>
            <a:ext cx="311150" cy="366712"/>
          </a:xfrm>
          <a:prstGeom prst="rect">
            <a:avLst/>
          </a:prstGeom>
          <a:noFill/>
          <a:ln w="9525">
            <a:noFill/>
            <a:miter lim="800000"/>
            <a:headEnd/>
            <a:tailEnd/>
          </a:ln>
          <a:effectLst/>
        </p:spPr>
        <p:txBody>
          <a:bodyPr wrap="none">
            <a:spAutoFit/>
          </a:bodyPr>
          <a:lstStyle/>
          <a:p>
            <a:r>
              <a:rPr lang="en-US"/>
              <a:t>3</a:t>
            </a:r>
          </a:p>
        </p:txBody>
      </p:sp>
      <p:sp>
        <p:nvSpPr>
          <p:cNvPr id="728177" name="Text Box 113"/>
          <p:cNvSpPr txBox="1">
            <a:spLocks noChangeArrowheads="1"/>
          </p:cNvSpPr>
          <p:nvPr/>
        </p:nvSpPr>
        <p:spPr bwMode="auto">
          <a:xfrm>
            <a:off x="3579813" y="1679575"/>
            <a:ext cx="342900" cy="366713"/>
          </a:xfrm>
          <a:prstGeom prst="rect">
            <a:avLst/>
          </a:prstGeom>
          <a:noFill/>
          <a:ln w="9525">
            <a:noFill/>
            <a:miter lim="800000"/>
            <a:headEnd/>
            <a:tailEnd/>
          </a:ln>
          <a:effectLst/>
        </p:spPr>
        <p:txBody>
          <a:bodyPr>
            <a:spAutoFit/>
          </a:bodyPr>
          <a:lstStyle/>
          <a:p>
            <a:r>
              <a:rPr lang="en-US"/>
              <a:t>2 </a:t>
            </a:r>
          </a:p>
        </p:txBody>
      </p:sp>
      <p:sp>
        <p:nvSpPr>
          <p:cNvPr id="93261" name="Text Box 114"/>
          <p:cNvSpPr txBox="1">
            <a:spLocks noChangeArrowheads="1"/>
          </p:cNvSpPr>
          <p:nvPr/>
        </p:nvSpPr>
        <p:spPr bwMode="auto">
          <a:xfrm>
            <a:off x="292100" y="2851150"/>
            <a:ext cx="9207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y</a:t>
            </a:r>
          </a:p>
          <a:p>
            <a:pPr algn="r" eaLnBrk="1" hangingPunct="1">
              <a:lnSpc>
                <a:spcPct val="85000"/>
              </a:lnSpc>
            </a:pPr>
            <a:r>
              <a:rPr lang="en-US" b="1">
                <a:solidFill>
                  <a:srgbClr val="CC0000"/>
                </a:solidFill>
              </a:rPr>
              <a:t>table</a:t>
            </a:r>
          </a:p>
        </p:txBody>
      </p:sp>
      <p:sp>
        <p:nvSpPr>
          <p:cNvPr id="93262" name="Text Box 115"/>
          <p:cNvSpPr txBox="1">
            <a:spLocks noChangeArrowheads="1"/>
          </p:cNvSpPr>
          <p:nvPr/>
        </p:nvSpPr>
        <p:spPr bwMode="auto">
          <a:xfrm>
            <a:off x="311150" y="4699000"/>
            <a:ext cx="9080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z</a:t>
            </a:r>
          </a:p>
          <a:p>
            <a:pPr algn="r" eaLnBrk="1" hangingPunct="1">
              <a:lnSpc>
                <a:spcPct val="85000"/>
              </a:lnSpc>
            </a:pPr>
            <a:r>
              <a:rPr lang="en-US" b="1">
                <a:solidFill>
                  <a:srgbClr val="CC0000"/>
                </a:solidFill>
              </a:rPr>
              <a:t>table</a:t>
            </a:r>
          </a:p>
        </p:txBody>
      </p:sp>
      <p:sp>
        <p:nvSpPr>
          <p:cNvPr id="93263" name="Text Box 117"/>
          <p:cNvSpPr txBox="1">
            <a:spLocks noChangeArrowheads="1"/>
          </p:cNvSpPr>
          <p:nvPr/>
        </p:nvSpPr>
        <p:spPr bwMode="auto">
          <a:xfrm>
            <a:off x="3413125" y="1143000"/>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3264" name="Text Box 118"/>
          <p:cNvSpPr txBox="1">
            <a:spLocks noChangeArrowheads="1"/>
          </p:cNvSpPr>
          <p:nvPr/>
        </p:nvSpPr>
        <p:spPr bwMode="auto">
          <a:xfrm rot="-5400000">
            <a:off x="561182" y="2067719"/>
            <a:ext cx="538162" cy="304800"/>
          </a:xfrm>
          <a:prstGeom prst="rect">
            <a:avLst/>
          </a:prstGeom>
          <a:noFill/>
          <a:ln w="9525">
            <a:noFill/>
            <a:miter lim="800000"/>
            <a:headEnd/>
            <a:tailEnd/>
          </a:ln>
          <a:effectLst/>
        </p:spPr>
        <p:txBody>
          <a:bodyPr wrap="none">
            <a:spAutoFit/>
          </a:bodyPr>
          <a:lstStyle/>
          <a:p>
            <a:r>
              <a:rPr lang="en-US" sz="1400" i="1"/>
              <a:t>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81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81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81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81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8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172" grpId="0"/>
      <p:bldP spid="728173" grpId="0" animBg="1"/>
      <p:bldP spid="728174" grpId="0"/>
      <p:bldP spid="728175" grpId="0" animBg="1"/>
      <p:bldP spid="728176" grpId="0"/>
      <p:bldP spid="7281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2"/>
          <p:cNvSpPr>
            <a:spLocks noGrp="1"/>
          </p:cNvSpPr>
          <p:nvPr>
            <p:ph type="ftr" sz="quarter" idx="11"/>
          </p:nvPr>
        </p:nvSpPr>
        <p:spPr>
          <a:noFill/>
          <a:ln>
            <a:miter lim="800000"/>
            <a:headEnd/>
            <a:tailEnd/>
          </a:ln>
        </p:spPr>
        <p:txBody>
          <a:bodyPr/>
          <a:lstStyle/>
          <a:p>
            <a:r>
              <a:rPr lang="en-US"/>
              <a:t>Network Layer</a:t>
            </a:r>
          </a:p>
        </p:txBody>
      </p:sp>
      <p:sp>
        <p:nvSpPr>
          <p:cNvPr id="94211" name="Slide Number Placeholder 3"/>
          <p:cNvSpPr>
            <a:spLocks noGrp="1"/>
          </p:cNvSpPr>
          <p:nvPr>
            <p:ph type="sldNum" sz="quarter" idx="12"/>
          </p:nvPr>
        </p:nvSpPr>
        <p:spPr>
          <a:noFill/>
          <a:ln>
            <a:miter lim="800000"/>
            <a:headEnd/>
            <a:tailEnd/>
          </a:ln>
        </p:spPr>
        <p:txBody>
          <a:bodyPr/>
          <a:lstStyle/>
          <a:p>
            <a:r>
              <a:rPr lang="en-US"/>
              <a:t>4-</a:t>
            </a:r>
            <a:fld id="{73C9CA8E-A199-4089-B0AF-6E85942E704C}" type="slidenum">
              <a:rPr lang="en-US" smtClean="0"/>
              <a:pPr/>
              <a:t>39</a:t>
            </a:fld>
            <a:endParaRPr lang="en-US"/>
          </a:p>
        </p:txBody>
      </p:sp>
      <p:sp>
        <p:nvSpPr>
          <p:cNvPr id="94212" name="Line 20"/>
          <p:cNvSpPr>
            <a:spLocks noChangeShapeType="1"/>
          </p:cNvSpPr>
          <p:nvPr/>
        </p:nvSpPr>
        <p:spPr bwMode="auto">
          <a:xfrm>
            <a:off x="5486400" y="1524000"/>
            <a:ext cx="0" cy="1219200"/>
          </a:xfrm>
          <a:prstGeom prst="line">
            <a:avLst/>
          </a:prstGeom>
          <a:noFill/>
          <a:ln w="9525">
            <a:solidFill>
              <a:schemeClr val="tx1"/>
            </a:solidFill>
            <a:round/>
            <a:headEnd/>
            <a:tailEnd/>
          </a:ln>
          <a:effectLst/>
        </p:spPr>
        <p:txBody>
          <a:bodyPr wrap="none"/>
          <a:lstStyle/>
          <a:p>
            <a:endParaRPr lang="en-US"/>
          </a:p>
        </p:txBody>
      </p:sp>
      <p:sp>
        <p:nvSpPr>
          <p:cNvPr id="94213" name="Line 21"/>
          <p:cNvSpPr>
            <a:spLocks noChangeShapeType="1"/>
          </p:cNvSpPr>
          <p:nvPr/>
        </p:nvSpPr>
        <p:spPr bwMode="auto">
          <a:xfrm>
            <a:off x="5181600" y="1752600"/>
            <a:ext cx="1371600" cy="0"/>
          </a:xfrm>
          <a:prstGeom prst="line">
            <a:avLst/>
          </a:prstGeom>
          <a:noFill/>
          <a:ln w="9525">
            <a:solidFill>
              <a:schemeClr val="tx1"/>
            </a:solidFill>
            <a:round/>
            <a:headEnd/>
            <a:tailEnd/>
          </a:ln>
          <a:effectLst/>
        </p:spPr>
        <p:txBody>
          <a:bodyPr wrap="none"/>
          <a:lstStyle/>
          <a:p>
            <a:endParaRPr lang="en-US"/>
          </a:p>
        </p:txBody>
      </p:sp>
      <p:sp>
        <p:nvSpPr>
          <p:cNvPr id="94214" name="Text Box 22"/>
          <p:cNvSpPr txBox="1">
            <a:spLocks noChangeArrowheads="1"/>
          </p:cNvSpPr>
          <p:nvPr/>
        </p:nvSpPr>
        <p:spPr bwMode="auto">
          <a:xfrm>
            <a:off x="5486400" y="1366838"/>
            <a:ext cx="908050" cy="366712"/>
          </a:xfrm>
          <a:prstGeom prst="rect">
            <a:avLst/>
          </a:prstGeom>
          <a:noFill/>
          <a:ln w="9525">
            <a:noFill/>
            <a:miter lim="800000"/>
            <a:headEnd/>
            <a:tailEnd/>
          </a:ln>
          <a:effectLst/>
        </p:spPr>
        <p:txBody>
          <a:bodyPr wrap="none">
            <a:spAutoFit/>
          </a:bodyPr>
          <a:lstStyle/>
          <a:p>
            <a:r>
              <a:rPr lang="en-US"/>
              <a:t>x   y   z</a:t>
            </a:r>
          </a:p>
        </p:txBody>
      </p:sp>
      <p:sp>
        <p:nvSpPr>
          <p:cNvPr id="94215" name="Text Box 23"/>
          <p:cNvSpPr txBox="1">
            <a:spLocks noChangeArrowheads="1"/>
          </p:cNvSpPr>
          <p:nvPr/>
        </p:nvSpPr>
        <p:spPr bwMode="auto">
          <a:xfrm>
            <a:off x="5181600" y="1747838"/>
            <a:ext cx="298450" cy="366712"/>
          </a:xfrm>
          <a:prstGeom prst="rect">
            <a:avLst/>
          </a:prstGeom>
          <a:noFill/>
          <a:ln w="9525">
            <a:noFill/>
            <a:miter lim="800000"/>
            <a:headEnd/>
            <a:tailEnd/>
          </a:ln>
          <a:effectLst/>
        </p:spPr>
        <p:txBody>
          <a:bodyPr wrap="none">
            <a:spAutoFit/>
          </a:bodyPr>
          <a:lstStyle/>
          <a:p>
            <a:r>
              <a:rPr lang="en-US"/>
              <a:t>x</a:t>
            </a:r>
          </a:p>
        </p:txBody>
      </p:sp>
      <p:sp>
        <p:nvSpPr>
          <p:cNvPr id="94216" name="Text Box 24"/>
          <p:cNvSpPr txBox="1">
            <a:spLocks noChangeArrowheads="1"/>
          </p:cNvSpPr>
          <p:nvPr/>
        </p:nvSpPr>
        <p:spPr bwMode="auto">
          <a:xfrm>
            <a:off x="5181600" y="2052638"/>
            <a:ext cx="298450" cy="366712"/>
          </a:xfrm>
          <a:prstGeom prst="rect">
            <a:avLst/>
          </a:prstGeom>
          <a:noFill/>
          <a:ln w="9525">
            <a:noFill/>
            <a:miter lim="800000"/>
            <a:headEnd/>
            <a:tailEnd/>
          </a:ln>
          <a:effectLst/>
        </p:spPr>
        <p:txBody>
          <a:bodyPr wrap="none">
            <a:spAutoFit/>
          </a:bodyPr>
          <a:lstStyle/>
          <a:p>
            <a:r>
              <a:rPr lang="en-US"/>
              <a:t>y</a:t>
            </a:r>
          </a:p>
        </p:txBody>
      </p:sp>
      <p:sp>
        <p:nvSpPr>
          <p:cNvPr id="94217" name="Text Box 25"/>
          <p:cNvSpPr txBox="1">
            <a:spLocks noChangeArrowheads="1"/>
          </p:cNvSpPr>
          <p:nvPr/>
        </p:nvSpPr>
        <p:spPr bwMode="auto">
          <a:xfrm>
            <a:off x="5181600" y="2357438"/>
            <a:ext cx="298450" cy="366712"/>
          </a:xfrm>
          <a:prstGeom prst="rect">
            <a:avLst/>
          </a:prstGeom>
          <a:noFill/>
          <a:ln w="9525">
            <a:noFill/>
            <a:miter lim="800000"/>
            <a:headEnd/>
            <a:tailEnd/>
          </a:ln>
          <a:effectLst/>
        </p:spPr>
        <p:txBody>
          <a:bodyPr wrap="none">
            <a:spAutoFit/>
          </a:bodyPr>
          <a:lstStyle/>
          <a:p>
            <a:r>
              <a:rPr lang="en-US"/>
              <a:t>z</a:t>
            </a:r>
          </a:p>
        </p:txBody>
      </p:sp>
      <p:sp>
        <p:nvSpPr>
          <p:cNvPr id="94218" name="Text Box 26"/>
          <p:cNvSpPr txBox="1">
            <a:spLocks noChangeArrowheads="1"/>
          </p:cNvSpPr>
          <p:nvPr/>
        </p:nvSpPr>
        <p:spPr bwMode="auto">
          <a:xfrm>
            <a:off x="5486400" y="1747838"/>
            <a:ext cx="882650" cy="366712"/>
          </a:xfrm>
          <a:prstGeom prst="rect">
            <a:avLst/>
          </a:prstGeom>
          <a:noFill/>
          <a:ln w="9525">
            <a:noFill/>
            <a:miter lim="800000"/>
            <a:headEnd/>
            <a:tailEnd/>
          </a:ln>
          <a:effectLst/>
        </p:spPr>
        <p:txBody>
          <a:bodyPr wrap="none">
            <a:spAutoFit/>
          </a:bodyPr>
          <a:lstStyle/>
          <a:p>
            <a:r>
              <a:rPr lang="en-US"/>
              <a:t>0  2   3</a:t>
            </a:r>
          </a:p>
        </p:txBody>
      </p:sp>
      <p:sp>
        <p:nvSpPr>
          <p:cNvPr id="94219" name="Text Box 27"/>
          <p:cNvSpPr txBox="1">
            <a:spLocks noChangeArrowheads="1"/>
          </p:cNvSpPr>
          <p:nvPr/>
        </p:nvSpPr>
        <p:spPr bwMode="auto">
          <a:xfrm rot="-5400000">
            <a:off x="4820443" y="2167732"/>
            <a:ext cx="538163" cy="304800"/>
          </a:xfrm>
          <a:prstGeom prst="rect">
            <a:avLst/>
          </a:prstGeom>
          <a:noFill/>
          <a:ln w="9525">
            <a:noFill/>
            <a:miter lim="800000"/>
            <a:headEnd/>
            <a:tailEnd/>
          </a:ln>
          <a:effectLst/>
        </p:spPr>
        <p:txBody>
          <a:bodyPr wrap="none">
            <a:spAutoFit/>
          </a:bodyPr>
          <a:lstStyle/>
          <a:p>
            <a:r>
              <a:rPr lang="en-US" sz="1400" i="1"/>
              <a:t>from</a:t>
            </a:r>
          </a:p>
        </p:txBody>
      </p:sp>
      <p:sp>
        <p:nvSpPr>
          <p:cNvPr id="94220" name="Text Box 28"/>
          <p:cNvSpPr txBox="1">
            <a:spLocks noChangeArrowheads="1"/>
          </p:cNvSpPr>
          <p:nvPr/>
        </p:nvSpPr>
        <p:spPr bwMode="auto">
          <a:xfrm>
            <a:off x="5608638" y="1223963"/>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4221" name="Line 50"/>
          <p:cNvSpPr>
            <a:spLocks noChangeShapeType="1"/>
          </p:cNvSpPr>
          <p:nvPr/>
        </p:nvSpPr>
        <p:spPr bwMode="auto">
          <a:xfrm>
            <a:off x="3276600" y="3200400"/>
            <a:ext cx="0" cy="1219200"/>
          </a:xfrm>
          <a:prstGeom prst="line">
            <a:avLst/>
          </a:prstGeom>
          <a:noFill/>
          <a:ln w="9525">
            <a:solidFill>
              <a:schemeClr val="tx1"/>
            </a:solidFill>
            <a:round/>
            <a:headEnd/>
            <a:tailEnd/>
          </a:ln>
          <a:effectLst/>
        </p:spPr>
        <p:txBody>
          <a:bodyPr wrap="none"/>
          <a:lstStyle/>
          <a:p>
            <a:endParaRPr lang="en-US"/>
          </a:p>
        </p:txBody>
      </p:sp>
      <p:sp>
        <p:nvSpPr>
          <p:cNvPr id="94222" name="Line 51"/>
          <p:cNvSpPr>
            <a:spLocks noChangeShapeType="1"/>
          </p:cNvSpPr>
          <p:nvPr/>
        </p:nvSpPr>
        <p:spPr bwMode="auto">
          <a:xfrm>
            <a:off x="2971800" y="3429000"/>
            <a:ext cx="1371600" cy="0"/>
          </a:xfrm>
          <a:prstGeom prst="line">
            <a:avLst/>
          </a:prstGeom>
          <a:noFill/>
          <a:ln w="9525">
            <a:solidFill>
              <a:schemeClr val="tx1"/>
            </a:solidFill>
            <a:round/>
            <a:headEnd/>
            <a:tailEnd/>
          </a:ln>
          <a:effectLst/>
        </p:spPr>
        <p:txBody>
          <a:bodyPr wrap="none"/>
          <a:lstStyle/>
          <a:p>
            <a:endParaRPr lang="en-US"/>
          </a:p>
        </p:txBody>
      </p:sp>
      <p:sp>
        <p:nvSpPr>
          <p:cNvPr id="94223" name="Text Box 52"/>
          <p:cNvSpPr txBox="1">
            <a:spLocks noChangeArrowheads="1"/>
          </p:cNvSpPr>
          <p:nvPr/>
        </p:nvSpPr>
        <p:spPr bwMode="auto">
          <a:xfrm>
            <a:off x="3276600" y="3043238"/>
            <a:ext cx="908050" cy="366712"/>
          </a:xfrm>
          <a:prstGeom prst="rect">
            <a:avLst/>
          </a:prstGeom>
          <a:noFill/>
          <a:ln w="9525">
            <a:noFill/>
            <a:miter lim="800000"/>
            <a:headEnd/>
            <a:tailEnd/>
          </a:ln>
          <a:effectLst/>
        </p:spPr>
        <p:txBody>
          <a:bodyPr wrap="none">
            <a:spAutoFit/>
          </a:bodyPr>
          <a:lstStyle/>
          <a:p>
            <a:r>
              <a:rPr lang="en-US"/>
              <a:t>x   y   z</a:t>
            </a:r>
          </a:p>
        </p:txBody>
      </p:sp>
      <p:sp>
        <p:nvSpPr>
          <p:cNvPr id="94224" name="Text Box 53"/>
          <p:cNvSpPr txBox="1">
            <a:spLocks noChangeArrowheads="1"/>
          </p:cNvSpPr>
          <p:nvPr/>
        </p:nvSpPr>
        <p:spPr bwMode="auto">
          <a:xfrm>
            <a:off x="2971800" y="3424238"/>
            <a:ext cx="298450" cy="366712"/>
          </a:xfrm>
          <a:prstGeom prst="rect">
            <a:avLst/>
          </a:prstGeom>
          <a:noFill/>
          <a:ln w="9525">
            <a:noFill/>
            <a:miter lim="800000"/>
            <a:headEnd/>
            <a:tailEnd/>
          </a:ln>
          <a:effectLst/>
        </p:spPr>
        <p:txBody>
          <a:bodyPr wrap="none">
            <a:spAutoFit/>
          </a:bodyPr>
          <a:lstStyle/>
          <a:p>
            <a:r>
              <a:rPr lang="en-US"/>
              <a:t>x</a:t>
            </a:r>
          </a:p>
        </p:txBody>
      </p:sp>
      <p:sp>
        <p:nvSpPr>
          <p:cNvPr id="94225" name="Text Box 54"/>
          <p:cNvSpPr txBox="1">
            <a:spLocks noChangeArrowheads="1"/>
          </p:cNvSpPr>
          <p:nvPr/>
        </p:nvSpPr>
        <p:spPr bwMode="auto">
          <a:xfrm>
            <a:off x="2971800" y="3729038"/>
            <a:ext cx="298450" cy="366712"/>
          </a:xfrm>
          <a:prstGeom prst="rect">
            <a:avLst/>
          </a:prstGeom>
          <a:noFill/>
          <a:ln w="9525">
            <a:noFill/>
            <a:miter lim="800000"/>
            <a:headEnd/>
            <a:tailEnd/>
          </a:ln>
          <a:effectLst/>
        </p:spPr>
        <p:txBody>
          <a:bodyPr wrap="none">
            <a:spAutoFit/>
          </a:bodyPr>
          <a:lstStyle/>
          <a:p>
            <a:r>
              <a:rPr lang="en-US"/>
              <a:t>y</a:t>
            </a:r>
          </a:p>
        </p:txBody>
      </p:sp>
      <p:sp>
        <p:nvSpPr>
          <p:cNvPr id="94226" name="Text Box 55"/>
          <p:cNvSpPr txBox="1">
            <a:spLocks noChangeArrowheads="1"/>
          </p:cNvSpPr>
          <p:nvPr/>
        </p:nvSpPr>
        <p:spPr bwMode="auto">
          <a:xfrm>
            <a:off x="2971800" y="4033838"/>
            <a:ext cx="298450" cy="366712"/>
          </a:xfrm>
          <a:prstGeom prst="rect">
            <a:avLst/>
          </a:prstGeom>
          <a:noFill/>
          <a:ln w="9525">
            <a:noFill/>
            <a:miter lim="800000"/>
            <a:headEnd/>
            <a:tailEnd/>
          </a:ln>
          <a:effectLst/>
        </p:spPr>
        <p:txBody>
          <a:bodyPr wrap="none">
            <a:spAutoFit/>
          </a:bodyPr>
          <a:lstStyle/>
          <a:p>
            <a:r>
              <a:rPr lang="en-US"/>
              <a:t>z</a:t>
            </a:r>
          </a:p>
        </p:txBody>
      </p:sp>
      <p:sp>
        <p:nvSpPr>
          <p:cNvPr id="94227" name="Text Box 56"/>
          <p:cNvSpPr txBox="1">
            <a:spLocks noChangeArrowheads="1"/>
          </p:cNvSpPr>
          <p:nvPr/>
        </p:nvSpPr>
        <p:spPr bwMode="auto">
          <a:xfrm>
            <a:off x="3276600" y="3424238"/>
            <a:ext cx="882650" cy="366712"/>
          </a:xfrm>
          <a:prstGeom prst="rect">
            <a:avLst/>
          </a:prstGeom>
          <a:noFill/>
          <a:ln w="9525">
            <a:noFill/>
            <a:miter lim="800000"/>
            <a:headEnd/>
            <a:tailEnd/>
          </a:ln>
          <a:effectLst/>
        </p:spPr>
        <p:txBody>
          <a:bodyPr wrap="none">
            <a:spAutoFit/>
          </a:bodyPr>
          <a:lstStyle/>
          <a:p>
            <a:r>
              <a:rPr lang="en-US"/>
              <a:t>0  2   7</a:t>
            </a:r>
          </a:p>
        </p:txBody>
      </p:sp>
      <p:sp>
        <p:nvSpPr>
          <p:cNvPr id="94228" name="Text Box 57"/>
          <p:cNvSpPr txBox="1">
            <a:spLocks noChangeArrowheads="1"/>
          </p:cNvSpPr>
          <p:nvPr/>
        </p:nvSpPr>
        <p:spPr bwMode="auto">
          <a:xfrm rot="-5400000">
            <a:off x="2643981" y="3821907"/>
            <a:ext cx="538163" cy="304800"/>
          </a:xfrm>
          <a:prstGeom prst="rect">
            <a:avLst/>
          </a:prstGeom>
          <a:noFill/>
          <a:ln w="9525">
            <a:noFill/>
            <a:miter lim="800000"/>
            <a:headEnd/>
            <a:tailEnd/>
          </a:ln>
          <a:effectLst/>
        </p:spPr>
        <p:txBody>
          <a:bodyPr wrap="none">
            <a:spAutoFit/>
          </a:bodyPr>
          <a:lstStyle/>
          <a:p>
            <a:r>
              <a:rPr lang="en-US" sz="1400" i="1"/>
              <a:t>from</a:t>
            </a:r>
          </a:p>
        </p:txBody>
      </p:sp>
      <p:sp>
        <p:nvSpPr>
          <p:cNvPr id="94229" name="Text Box 58"/>
          <p:cNvSpPr txBox="1">
            <a:spLocks noChangeArrowheads="1"/>
          </p:cNvSpPr>
          <p:nvPr/>
        </p:nvSpPr>
        <p:spPr bwMode="auto">
          <a:xfrm>
            <a:off x="3421063" y="2900363"/>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4230" name="Line 59"/>
          <p:cNvSpPr>
            <a:spLocks noChangeShapeType="1"/>
          </p:cNvSpPr>
          <p:nvPr/>
        </p:nvSpPr>
        <p:spPr bwMode="auto">
          <a:xfrm>
            <a:off x="5486400" y="3276600"/>
            <a:ext cx="0" cy="1219200"/>
          </a:xfrm>
          <a:prstGeom prst="line">
            <a:avLst/>
          </a:prstGeom>
          <a:noFill/>
          <a:ln w="9525">
            <a:solidFill>
              <a:schemeClr val="tx1"/>
            </a:solidFill>
            <a:round/>
            <a:headEnd/>
            <a:tailEnd/>
          </a:ln>
          <a:effectLst/>
        </p:spPr>
        <p:txBody>
          <a:bodyPr wrap="none"/>
          <a:lstStyle/>
          <a:p>
            <a:endParaRPr lang="en-US"/>
          </a:p>
        </p:txBody>
      </p:sp>
      <p:sp>
        <p:nvSpPr>
          <p:cNvPr id="94231" name="Line 60"/>
          <p:cNvSpPr>
            <a:spLocks noChangeShapeType="1"/>
          </p:cNvSpPr>
          <p:nvPr/>
        </p:nvSpPr>
        <p:spPr bwMode="auto">
          <a:xfrm>
            <a:off x="5181600" y="3505200"/>
            <a:ext cx="1371600" cy="0"/>
          </a:xfrm>
          <a:prstGeom prst="line">
            <a:avLst/>
          </a:prstGeom>
          <a:noFill/>
          <a:ln w="9525">
            <a:solidFill>
              <a:schemeClr val="tx1"/>
            </a:solidFill>
            <a:round/>
            <a:headEnd/>
            <a:tailEnd/>
          </a:ln>
          <a:effectLst/>
        </p:spPr>
        <p:txBody>
          <a:bodyPr wrap="none"/>
          <a:lstStyle/>
          <a:p>
            <a:endParaRPr lang="en-US"/>
          </a:p>
        </p:txBody>
      </p:sp>
      <p:sp>
        <p:nvSpPr>
          <p:cNvPr id="94232" name="Text Box 61"/>
          <p:cNvSpPr txBox="1">
            <a:spLocks noChangeArrowheads="1"/>
          </p:cNvSpPr>
          <p:nvPr/>
        </p:nvSpPr>
        <p:spPr bwMode="auto">
          <a:xfrm>
            <a:off x="5486400" y="3119438"/>
            <a:ext cx="908050" cy="366712"/>
          </a:xfrm>
          <a:prstGeom prst="rect">
            <a:avLst/>
          </a:prstGeom>
          <a:noFill/>
          <a:ln w="9525">
            <a:noFill/>
            <a:miter lim="800000"/>
            <a:headEnd/>
            <a:tailEnd/>
          </a:ln>
          <a:effectLst/>
        </p:spPr>
        <p:txBody>
          <a:bodyPr wrap="none">
            <a:spAutoFit/>
          </a:bodyPr>
          <a:lstStyle/>
          <a:p>
            <a:r>
              <a:rPr lang="en-US"/>
              <a:t>x   y   z</a:t>
            </a:r>
          </a:p>
        </p:txBody>
      </p:sp>
      <p:sp>
        <p:nvSpPr>
          <p:cNvPr id="94233" name="Text Box 62"/>
          <p:cNvSpPr txBox="1">
            <a:spLocks noChangeArrowheads="1"/>
          </p:cNvSpPr>
          <p:nvPr/>
        </p:nvSpPr>
        <p:spPr bwMode="auto">
          <a:xfrm>
            <a:off x="5181600" y="3500438"/>
            <a:ext cx="298450" cy="366712"/>
          </a:xfrm>
          <a:prstGeom prst="rect">
            <a:avLst/>
          </a:prstGeom>
          <a:noFill/>
          <a:ln w="9525">
            <a:noFill/>
            <a:miter lim="800000"/>
            <a:headEnd/>
            <a:tailEnd/>
          </a:ln>
          <a:effectLst/>
        </p:spPr>
        <p:txBody>
          <a:bodyPr wrap="none">
            <a:spAutoFit/>
          </a:bodyPr>
          <a:lstStyle/>
          <a:p>
            <a:r>
              <a:rPr lang="en-US"/>
              <a:t>x</a:t>
            </a:r>
          </a:p>
        </p:txBody>
      </p:sp>
      <p:sp>
        <p:nvSpPr>
          <p:cNvPr id="94234" name="Text Box 63"/>
          <p:cNvSpPr txBox="1">
            <a:spLocks noChangeArrowheads="1"/>
          </p:cNvSpPr>
          <p:nvPr/>
        </p:nvSpPr>
        <p:spPr bwMode="auto">
          <a:xfrm>
            <a:off x="5181600" y="3805238"/>
            <a:ext cx="298450" cy="366712"/>
          </a:xfrm>
          <a:prstGeom prst="rect">
            <a:avLst/>
          </a:prstGeom>
          <a:noFill/>
          <a:ln w="9525">
            <a:noFill/>
            <a:miter lim="800000"/>
            <a:headEnd/>
            <a:tailEnd/>
          </a:ln>
          <a:effectLst/>
        </p:spPr>
        <p:txBody>
          <a:bodyPr wrap="none">
            <a:spAutoFit/>
          </a:bodyPr>
          <a:lstStyle/>
          <a:p>
            <a:r>
              <a:rPr lang="en-US"/>
              <a:t>y</a:t>
            </a:r>
          </a:p>
        </p:txBody>
      </p:sp>
      <p:sp>
        <p:nvSpPr>
          <p:cNvPr id="94235" name="Text Box 64"/>
          <p:cNvSpPr txBox="1">
            <a:spLocks noChangeArrowheads="1"/>
          </p:cNvSpPr>
          <p:nvPr/>
        </p:nvSpPr>
        <p:spPr bwMode="auto">
          <a:xfrm>
            <a:off x="5181600" y="4110038"/>
            <a:ext cx="298450" cy="366712"/>
          </a:xfrm>
          <a:prstGeom prst="rect">
            <a:avLst/>
          </a:prstGeom>
          <a:noFill/>
          <a:ln w="9525">
            <a:noFill/>
            <a:miter lim="800000"/>
            <a:headEnd/>
            <a:tailEnd/>
          </a:ln>
          <a:effectLst/>
        </p:spPr>
        <p:txBody>
          <a:bodyPr wrap="none">
            <a:spAutoFit/>
          </a:bodyPr>
          <a:lstStyle/>
          <a:p>
            <a:r>
              <a:rPr lang="en-US"/>
              <a:t>z</a:t>
            </a:r>
          </a:p>
        </p:txBody>
      </p:sp>
      <p:sp>
        <p:nvSpPr>
          <p:cNvPr id="94236" name="Text Box 65"/>
          <p:cNvSpPr txBox="1">
            <a:spLocks noChangeArrowheads="1"/>
          </p:cNvSpPr>
          <p:nvPr/>
        </p:nvSpPr>
        <p:spPr bwMode="auto">
          <a:xfrm>
            <a:off x="5486400" y="3500438"/>
            <a:ext cx="882650" cy="366712"/>
          </a:xfrm>
          <a:prstGeom prst="rect">
            <a:avLst/>
          </a:prstGeom>
          <a:noFill/>
          <a:ln w="9525">
            <a:noFill/>
            <a:miter lim="800000"/>
            <a:headEnd/>
            <a:tailEnd/>
          </a:ln>
          <a:effectLst/>
        </p:spPr>
        <p:txBody>
          <a:bodyPr wrap="none">
            <a:spAutoFit/>
          </a:bodyPr>
          <a:lstStyle/>
          <a:p>
            <a:r>
              <a:rPr lang="en-US"/>
              <a:t>0  2   3</a:t>
            </a:r>
          </a:p>
        </p:txBody>
      </p:sp>
      <p:sp>
        <p:nvSpPr>
          <p:cNvPr id="94237" name="Text Box 66"/>
          <p:cNvSpPr txBox="1">
            <a:spLocks noChangeArrowheads="1"/>
          </p:cNvSpPr>
          <p:nvPr/>
        </p:nvSpPr>
        <p:spPr bwMode="auto">
          <a:xfrm rot="-5400000">
            <a:off x="4820443" y="3898107"/>
            <a:ext cx="538163" cy="304800"/>
          </a:xfrm>
          <a:prstGeom prst="rect">
            <a:avLst/>
          </a:prstGeom>
          <a:noFill/>
          <a:ln w="9525">
            <a:noFill/>
            <a:miter lim="800000"/>
            <a:headEnd/>
            <a:tailEnd/>
          </a:ln>
          <a:effectLst/>
        </p:spPr>
        <p:txBody>
          <a:bodyPr wrap="none">
            <a:spAutoFit/>
          </a:bodyPr>
          <a:lstStyle/>
          <a:p>
            <a:r>
              <a:rPr lang="en-US" sz="1400" i="1"/>
              <a:t>from</a:t>
            </a:r>
          </a:p>
        </p:txBody>
      </p:sp>
      <p:sp>
        <p:nvSpPr>
          <p:cNvPr id="94238" name="Text Box 67"/>
          <p:cNvSpPr txBox="1">
            <a:spLocks noChangeArrowheads="1"/>
          </p:cNvSpPr>
          <p:nvPr/>
        </p:nvSpPr>
        <p:spPr bwMode="auto">
          <a:xfrm>
            <a:off x="5597525" y="2965450"/>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4239" name="Line 68"/>
          <p:cNvSpPr>
            <a:spLocks noChangeShapeType="1"/>
          </p:cNvSpPr>
          <p:nvPr/>
        </p:nvSpPr>
        <p:spPr bwMode="auto">
          <a:xfrm>
            <a:off x="5410200" y="4953000"/>
            <a:ext cx="0" cy="1219200"/>
          </a:xfrm>
          <a:prstGeom prst="line">
            <a:avLst/>
          </a:prstGeom>
          <a:noFill/>
          <a:ln w="9525">
            <a:solidFill>
              <a:schemeClr val="tx1"/>
            </a:solidFill>
            <a:round/>
            <a:headEnd/>
            <a:tailEnd/>
          </a:ln>
          <a:effectLst/>
        </p:spPr>
        <p:txBody>
          <a:bodyPr wrap="none"/>
          <a:lstStyle/>
          <a:p>
            <a:endParaRPr lang="en-US"/>
          </a:p>
        </p:txBody>
      </p:sp>
      <p:sp>
        <p:nvSpPr>
          <p:cNvPr id="94240" name="Line 69"/>
          <p:cNvSpPr>
            <a:spLocks noChangeShapeType="1"/>
          </p:cNvSpPr>
          <p:nvPr/>
        </p:nvSpPr>
        <p:spPr bwMode="auto">
          <a:xfrm>
            <a:off x="5105400" y="5181600"/>
            <a:ext cx="1371600" cy="0"/>
          </a:xfrm>
          <a:prstGeom prst="line">
            <a:avLst/>
          </a:prstGeom>
          <a:noFill/>
          <a:ln w="9525">
            <a:solidFill>
              <a:schemeClr val="tx1"/>
            </a:solidFill>
            <a:round/>
            <a:headEnd/>
            <a:tailEnd/>
          </a:ln>
          <a:effectLst/>
        </p:spPr>
        <p:txBody>
          <a:bodyPr wrap="none"/>
          <a:lstStyle/>
          <a:p>
            <a:endParaRPr lang="en-US"/>
          </a:p>
        </p:txBody>
      </p:sp>
      <p:sp>
        <p:nvSpPr>
          <p:cNvPr id="94241" name="Text Box 70"/>
          <p:cNvSpPr txBox="1">
            <a:spLocks noChangeArrowheads="1"/>
          </p:cNvSpPr>
          <p:nvPr/>
        </p:nvSpPr>
        <p:spPr bwMode="auto">
          <a:xfrm>
            <a:off x="5410200" y="4795838"/>
            <a:ext cx="908050" cy="366712"/>
          </a:xfrm>
          <a:prstGeom prst="rect">
            <a:avLst/>
          </a:prstGeom>
          <a:noFill/>
          <a:ln w="9525">
            <a:noFill/>
            <a:miter lim="800000"/>
            <a:headEnd/>
            <a:tailEnd/>
          </a:ln>
          <a:effectLst/>
        </p:spPr>
        <p:txBody>
          <a:bodyPr wrap="none">
            <a:spAutoFit/>
          </a:bodyPr>
          <a:lstStyle/>
          <a:p>
            <a:r>
              <a:rPr lang="en-US"/>
              <a:t>x   y   z</a:t>
            </a:r>
          </a:p>
        </p:txBody>
      </p:sp>
      <p:sp>
        <p:nvSpPr>
          <p:cNvPr id="94242" name="Text Box 71"/>
          <p:cNvSpPr txBox="1">
            <a:spLocks noChangeArrowheads="1"/>
          </p:cNvSpPr>
          <p:nvPr/>
        </p:nvSpPr>
        <p:spPr bwMode="auto">
          <a:xfrm>
            <a:off x="5105400" y="5176838"/>
            <a:ext cx="298450" cy="366712"/>
          </a:xfrm>
          <a:prstGeom prst="rect">
            <a:avLst/>
          </a:prstGeom>
          <a:noFill/>
          <a:ln w="9525">
            <a:noFill/>
            <a:miter lim="800000"/>
            <a:headEnd/>
            <a:tailEnd/>
          </a:ln>
          <a:effectLst/>
        </p:spPr>
        <p:txBody>
          <a:bodyPr wrap="none">
            <a:spAutoFit/>
          </a:bodyPr>
          <a:lstStyle/>
          <a:p>
            <a:r>
              <a:rPr lang="en-US"/>
              <a:t>x</a:t>
            </a:r>
          </a:p>
        </p:txBody>
      </p:sp>
      <p:sp>
        <p:nvSpPr>
          <p:cNvPr id="94243" name="Text Box 72"/>
          <p:cNvSpPr txBox="1">
            <a:spLocks noChangeArrowheads="1"/>
          </p:cNvSpPr>
          <p:nvPr/>
        </p:nvSpPr>
        <p:spPr bwMode="auto">
          <a:xfrm>
            <a:off x="5105400" y="5481638"/>
            <a:ext cx="298450" cy="366712"/>
          </a:xfrm>
          <a:prstGeom prst="rect">
            <a:avLst/>
          </a:prstGeom>
          <a:noFill/>
          <a:ln w="9525">
            <a:noFill/>
            <a:miter lim="800000"/>
            <a:headEnd/>
            <a:tailEnd/>
          </a:ln>
          <a:effectLst/>
        </p:spPr>
        <p:txBody>
          <a:bodyPr wrap="none">
            <a:spAutoFit/>
          </a:bodyPr>
          <a:lstStyle/>
          <a:p>
            <a:r>
              <a:rPr lang="en-US"/>
              <a:t>y</a:t>
            </a:r>
          </a:p>
        </p:txBody>
      </p:sp>
      <p:sp>
        <p:nvSpPr>
          <p:cNvPr id="94244" name="Text Box 73"/>
          <p:cNvSpPr txBox="1">
            <a:spLocks noChangeArrowheads="1"/>
          </p:cNvSpPr>
          <p:nvPr/>
        </p:nvSpPr>
        <p:spPr bwMode="auto">
          <a:xfrm>
            <a:off x="5105400" y="5786438"/>
            <a:ext cx="298450" cy="366712"/>
          </a:xfrm>
          <a:prstGeom prst="rect">
            <a:avLst/>
          </a:prstGeom>
          <a:noFill/>
          <a:ln w="9525">
            <a:noFill/>
            <a:miter lim="800000"/>
            <a:headEnd/>
            <a:tailEnd/>
          </a:ln>
          <a:effectLst/>
        </p:spPr>
        <p:txBody>
          <a:bodyPr wrap="none">
            <a:spAutoFit/>
          </a:bodyPr>
          <a:lstStyle/>
          <a:p>
            <a:r>
              <a:rPr lang="en-US"/>
              <a:t>z</a:t>
            </a:r>
          </a:p>
        </p:txBody>
      </p:sp>
      <p:sp>
        <p:nvSpPr>
          <p:cNvPr id="94245" name="Text Box 74"/>
          <p:cNvSpPr txBox="1">
            <a:spLocks noChangeArrowheads="1"/>
          </p:cNvSpPr>
          <p:nvPr/>
        </p:nvSpPr>
        <p:spPr bwMode="auto">
          <a:xfrm>
            <a:off x="5410200" y="5176838"/>
            <a:ext cx="882650" cy="366712"/>
          </a:xfrm>
          <a:prstGeom prst="rect">
            <a:avLst/>
          </a:prstGeom>
          <a:noFill/>
          <a:ln w="9525">
            <a:noFill/>
            <a:miter lim="800000"/>
            <a:headEnd/>
            <a:tailEnd/>
          </a:ln>
          <a:effectLst/>
        </p:spPr>
        <p:txBody>
          <a:bodyPr wrap="none">
            <a:spAutoFit/>
          </a:bodyPr>
          <a:lstStyle/>
          <a:p>
            <a:r>
              <a:rPr lang="en-US"/>
              <a:t>0  2   3</a:t>
            </a:r>
          </a:p>
        </p:txBody>
      </p:sp>
      <p:sp>
        <p:nvSpPr>
          <p:cNvPr id="94246" name="Text Box 75"/>
          <p:cNvSpPr txBox="1">
            <a:spLocks noChangeArrowheads="1"/>
          </p:cNvSpPr>
          <p:nvPr/>
        </p:nvSpPr>
        <p:spPr bwMode="auto">
          <a:xfrm rot="-5400000">
            <a:off x="4755357" y="5563394"/>
            <a:ext cx="538162" cy="304800"/>
          </a:xfrm>
          <a:prstGeom prst="rect">
            <a:avLst/>
          </a:prstGeom>
          <a:noFill/>
          <a:ln w="9525">
            <a:noFill/>
            <a:miter lim="800000"/>
            <a:headEnd/>
            <a:tailEnd/>
          </a:ln>
          <a:effectLst/>
        </p:spPr>
        <p:txBody>
          <a:bodyPr wrap="none">
            <a:spAutoFit/>
          </a:bodyPr>
          <a:lstStyle/>
          <a:p>
            <a:r>
              <a:rPr lang="en-US" sz="1400" i="1"/>
              <a:t>from</a:t>
            </a:r>
          </a:p>
        </p:txBody>
      </p:sp>
      <p:sp>
        <p:nvSpPr>
          <p:cNvPr id="94247" name="Text Box 76"/>
          <p:cNvSpPr txBox="1">
            <a:spLocks noChangeArrowheads="1"/>
          </p:cNvSpPr>
          <p:nvPr/>
        </p:nvSpPr>
        <p:spPr bwMode="auto">
          <a:xfrm>
            <a:off x="5521325" y="4664075"/>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4248" name="Line 77"/>
          <p:cNvSpPr>
            <a:spLocks noChangeShapeType="1"/>
          </p:cNvSpPr>
          <p:nvPr/>
        </p:nvSpPr>
        <p:spPr bwMode="auto">
          <a:xfrm>
            <a:off x="3276600" y="4953000"/>
            <a:ext cx="0" cy="1219200"/>
          </a:xfrm>
          <a:prstGeom prst="line">
            <a:avLst/>
          </a:prstGeom>
          <a:noFill/>
          <a:ln w="9525">
            <a:solidFill>
              <a:schemeClr val="tx1"/>
            </a:solidFill>
            <a:round/>
            <a:headEnd/>
            <a:tailEnd/>
          </a:ln>
          <a:effectLst/>
        </p:spPr>
        <p:txBody>
          <a:bodyPr wrap="none"/>
          <a:lstStyle/>
          <a:p>
            <a:endParaRPr lang="en-US"/>
          </a:p>
        </p:txBody>
      </p:sp>
      <p:sp>
        <p:nvSpPr>
          <p:cNvPr id="94249" name="Line 78"/>
          <p:cNvSpPr>
            <a:spLocks noChangeShapeType="1"/>
          </p:cNvSpPr>
          <p:nvPr/>
        </p:nvSpPr>
        <p:spPr bwMode="auto">
          <a:xfrm>
            <a:off x="2971800" y="5181600"/>
            <a:ext cx="1371600" cy="0"/>
          </a:xfrm>
          <a:prstGeom prst="line">
            <a:avLst/>
          </a:prstGeom>
          <a:noFill/>
          <a:ln w="9525">
            <a:solidFill>
              <a:schemeClr val="tx1"/>
            </a:solidFill>
            <a:round/>
            <a:headEnd/>
            <a:tailEnd/>
          </a:ln>
          <a:effectLst/>
        </p:spPr>
        <p:txBody>
          <a:bodyPr wrap="none"/>
          <a:lstStyle/>
          <a:p>
            <a:endParaRPr lang="en-US"/>
          </a:p>
        </p:txBody>
      </p:sp>
      <p:sp>
        <p:nvSpPr>
          <p:cNvPr id="94250" name="Text Box 79"/>
          <p:cNvSpPr txBox="1">
            <a:spLocks noChangeArrowheads="1"/>
          </p:cNvSpPr>
          <p:nvPr/>
        </p:nvSpPr>
        <p:spPr bwMode="auto">
          <a:xfrm>
            <a:off x="3276600" y="4795838"/>
            <a:ext cx="908050" cy="366712"/>
          </a:xfrm>
          <a:prstGeom prst="rect">
            <a:avLst/>
          </a:prstGeom>
          <a:noFill/>
          <a:ln w="9525">
            <a:noFill/>
            <a:miter lim="800000"/>
            <a:headEnd/>
            <a:tailEnd/>
          </a:ln>
          <a:effectLst/>
        </p:spPr>
        <p:txBody>
          <a:bodyPr wrap="none">
            <a:spAutoFit/>
          </a:bodyPr>
          <a:lstStyle/>
          <a:p>
            <a:r>
              <a:rPr lang="en-US"/>
              <a:t>x   y   z</a:t>
            </a:r>
          </a:p>
        </p:txBody>
      </p:sp>
      <p:sp>
        <p:nvSpPr>
          <p:cNvPr id="94251" name="Text Box 80"/>
          <p:cNvSpPr txBox="1">
            <a:spLocks noChangeArrowheads="1"/>
          </p:cNvSpPr>
          <p:nvPr/>
        </p:nvSpPr>
        <p:spPr bwMode="auto">
          <a:xfrm>
            <a:off x="2971800" y="5176838"/>
            <a:ext cx="298450" cy="366712"/>
          </a:xfrm>
          <a:prstGeom prst="rect">
            <a:avLst/>
          </a:prstGeom>
          <a:noFill/>
          <a:ln w="9525">
            <a:noFill/>
            <a:miter lim="800000"/>
            <a:headEnd/>
            <a:tailEnd/>
          </a:ln>
          <a:effectLst/>
        </p:spPr>
        <p:txBody>
          <a:bodyPr wrap="none">
            <a:spAutoFit/>
          </a:bodyPr>
          <a:lstStyle/>
          <a:p>
            <a:r>
              <a:rPr lang="en-US"/>
              <a:t>x</a:t>
            </a:r>
          </a:p>
        </p:txBody>
      </p:sp>
      <p:sp>
        <p:nvSpPr>
          <p:cNvPr id="94252" name="Text Box 81"/>
          <p:cNvSpPr txBox="1">
            <a:spLocks noChangeArrowheads="1"/>
          </p:cNvSpPr>
          <p:nvPr/>
        </p:nvSpPr>
        <p:spPr bwMode="auto">
          <a:xfrm>
            <a:off x="2971800" y="5481638"/>
            <a:ext cx="298450" cy="366712"/>
          </a:xfrm>
          <a:prstGeom prst="rect">
            <a:avLst/>
          </a:prstGeom>
          <a:noFill/>
          <a:ln w="9525">
            <a:noFill/>
            <a:miter lim="800000"/>
            <a:headEnd/>
            <a:tailEnd/>
          </a:ln>
          <a:effectLst/>
        </p:spPr>
        <p:txBody>
          <a:bodyPr wrap="none">
            <a:spAutoFit/>
          </a:bodyPr>
          <a:lstStyle/>
          <a:p>
            <a:r>
              <a:rPr lang="en-US"/>
              <a:t>y</a:t>
            </a:r>
          </a:p>
        </p:txBody>
      </p:sp>
      <p:sp>
        <p:nvSpPr>
          <p:cNvPr id="94253" name="Text Box 82"/>
          <p:cNvSpPr txBox="1">
            <a:spLocks noChangeArrowheads="1"/>
          </p:cNvSpPr>
          <p:nvPr/>
        </p:nvSpPr>
        <p:spPr bwMode="auto">
          <a:xfrm>
            <a:off x="2971800" y="5786438"/>
            <a:ext cx="298450" cy="366712"/>
          </a:xfrm>
          <a:prstGeom prst="rect">
            <a:avLst/>
          </a:prstGeom>
          <a:noFill/>
          <a:ln w="9525">
            <a:noFill/>
            <a:miter lim="800000"/>
            <a:headEnd/>
            <a:tailEnd/>
          </a:ln>
          <a:effectLst/>
        </p:spPr>
        <p:txBody>
          <a:bodyPr wrap="none">
            <a:spAutoFit/>
          </a:bodyPr>
          <a:lstStyle/>
          <a:p>
            <a:r>
              <a:rPr lang="en-US"/>
              <a:t>z</a:t>
            </a:r>
          </a:p>
        </p:txBody>
      </p:sp>
      <p:sp>
        <p:nvSpPr>
          <p:cNvPr id="94254" name="Text Box 83"/>
          <p:cNvSpPr txBox="1">
            <a:spLocks noChangeArrowheads="1"/>
          </p:cNvSpPr>
          <p:nvPr/>
        </p:nvSpPr>
        <p:spPr bwMode="auto">
          <a:xfrm>
            <a:off x="3276600" y="5176838"/>
            <a:ext cx="882650" cy="366712"/>
          </a:xfrm>
          <a:prstGeom prst="rect">
            <a:avLst/>
          </a:prstGeom>
          <a:noFill/>
          <a:ln w="9525">
            <a:noFill/>
            <a:miter lim="800000"/>
            <a:headEnd/>
            <a:tailEnd/>
          </a:ln>
          <a:effectLst/>
        </p:spPr>
        <p:txBody>
          <a:bodyPr wrap="none">
            <a:spAutoFit/>
          </a:bodyPr>
          <a:lstStyle/>
          <a:p>
            <a:r>
              <a:rPr lang="en-US"/>
              <a:t>0  2   7</a:t>
            </a:r>
          </a:p>
        </p:txBody>
      </p:sp>
      <p:sp>
        <p:nvSpPr>
          <p:cNvPr id="94255" name="Text Box 84"/>
          <p:cNvSpPr txBox="1">
            <a:spLocks noChangeArrowheads="1"/>
          </p:cNvSpPr>
          <p:nvPr/>
        </p:nvSpPr>
        <p:spPr bwMode="auto">
          <a:xfrm rot="-5400000">
            <a:off x="2643982" y="5531644"/>
            <a:ext cx="538162" cy="304800"/>
          </a:xfrm>
          <a:prstGeom prst="rect">
            <a:avLst/>
          </a:prstGeom>
          <a:noFill/>
          <a:ln w="9525">
            <a:noFill/>
            <a:miter lim="800000"/>
            <a:headEnd/>
            <a:tailEnd/>
          </a:ln>
          <a:effectLst/>
        </p:spPr>
        <p:txBody>
          <a:bodyPr wrap="none">
            <a:spAutoFit/>
          </a:bodyPr>
          <a:lstStyle/>
          <a:p>
            <a:r>
              <a:rPr lang="en-US" sz="1400" i="1"/>
              <a:t>from</a:t>
            </a:r>
          </a:p>
        </p:txBody>
      </p:sp>
      <p:sp>
        <p:nvSpPr>
          <p:cNvPr id="94256" name="Text Box 85"/>
          <p:cNvSpPr txBox="1">
            <a:spLocks noChangeArrowheads="1"/>
          </p:cNvSpPr>
          <p:nvPr/>
        </p:nvSpPr>
        <p:spPr bwMode="auto">
          <a:xfrm>
            <a:off x="3409950" y="4664075"/>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4257" name="Text Box 103"/>
          <p:cNvSpPr txBox="1">
            <a:spLocks noChangeArrowheads="1"/>
          </p:cNvSpPr>
          <p:nvPr/>
        </p:nvSpPr>
        <p:spPr bwMode="auto">
          <a:xfrm>
            <a:off x="3276600" y="3771900"/>
            <a:ext cx="882650" cy="366713"/>
          </a:xfrm>
          <a:prstGeom prst="rect">
            <a:avLst/>
          </a:prstGeom>
          <a:noFill/>
          <a:ln w="9525">
            <a:noFill/>
            <a:miter lim="800000"/>
            <a:headEnd/>
            <a:tailEnd/>
          </a:ln>
          <a:effectLst/>
        </p:spPr>
        <p:txBody>
          <a:bodyPr wrap="none">
            <a:spAutoFit/>
          </a:bodyPr>
          <a:lstStyle/>
          <a:p>
            <a:r>
              <a:rPr lang="en-US"/>
              <a:t>2  0   1</a:t>
            </a:r>
          </a:p>
        </p:txBody>
      </p:sp>
      <p:sp>
        <p:nvSpPr>
          <p:cNvPr id="94258" name="Text Box 104"/>
          <p:cNvSpPr txBox="1">
            <a:spLocks noChangeArrowheads="1"/>
          </p:cNvSpPr>
          <p:nvPr/>
        </p:nvSpPr>
        <p:spPr bwMode="auto">
          <a:xfrm>
            <a:off x="3276600" y="4110038"/>
            <a:ext cx="946150" cy="366712"/>
          </a:xfrm>
          <a:prstGeom prst="rect">
            <a:avLst/>
          </a:prstGeom>
          <a:noFill/>
          <a:ln w="9525">
            <a:noFill/>
            <a:miter lim="800000"/>
            <a:headEnd/>
            <a:tailEnd/>
          </a:ln>
          <a:effectLst/>
        </p:spPr>
        <p:txBody>
          <a:bodyPr wrap="none">
            <a:spAutoFit/>
          </a:bodyPr>
          <a:lstStyle/>
          <a:p>
            <a:r>
              <a:rPr lang="en-US"/>
              <a:t>7   1   0</a:t>
            </a:r>
          </a:p>
        </p:txBody>
      </p:sp>
      <p:sp>
        <p:nvSpPr>
          <p:cNvPr id="94259" name="Text Box 105"/>
          <p:cNvSpPr txBox="1">
            <a:spLocks noChangeArrowheads="1"/>
          </p:cNvSpPr>
          <p:nvPr/>
        </p:nvSpPr>
        <p:spPr bwMode="auto">
          <a:xfrm>
            <a:off x="3276600" y="5557838"/>
            <a:ext cx="882650" cy="366712"/>
          </a:xfrm>
          <a:prstGeom prst="rect">
            <a:avLst/>
          </a:prstGeom>
          <a:noFill/>
          <a:ln w="9525">
            <a:noFill/>
            <a:miter lim="800000"/>
            <a:headEnd/>
            <a:tailEnd/>
          </a:ln>
          <a:effectLst/>
        </p:spPr>
        <p:txBody>
          <a:bodyPr wrap="none">
            <a:spAutoFit/>
          </a:bodyPr>
          <a:lstStyle/>
          <a:p>
            <a:r>
              <a:rPr lang="en-US"/>
              <a:t>2  0   1</a:t>
            </a:r>
          </a:p>
        </p:txBody>
      </p:sp>
      <p:sp>
        <p:nvSpPr>
          <p:cNvPr id="94260" name="Text Box 106"/>
          <p:cNvSpPr txBox="1">
            <a:spLocks noChangeArrowheads="1"/>
          </p:cNvSpPr>
          <p:nvPr/>
        </p:nvSpPr>
        <p:spPr bwMode="auto">
          <a:xfrm>
            <a:off x="3276600" y="5862638"/>
            <a:ext cx="882650" cy="366712"/>
          </a:xfrm>
          <a:prstGeom prst="rect">
            <a:avLst/>
          </a:prstGeom>
          <a:noFill/>
          <a:ln w="9525">
            <a:noFill/>
            <a:miter lim="800000"/>
            <a:headEnd/>
            <a:tailEnd/>
          </a:ln>
          <a:effectLst/>
        </p:spPr>
        <p:txBody>
          <a:bodyPr wrap="none">
            <a:spAutoFit/>
          </a:bodyPr>
          <a:lstStyle/>
          <a:p>
            <a:r>
              <a:rPr lang="en-US"/>
              <a:t>3  1   0</a:t>
            </a:r>
          </a:p>
        </p:txBody>
      </p:sp>
      <p:sp>
        <p:nvSpPr>
          <p:cNvPr id="94261" name="Text Box 107"/>
          <p:cNvSpPr txBox="1">
            <a:spLocks noChangeArrowheads="1"/>
          </p:cNvSpPr>
          <p:nvPr/>
        </p:nvSpPr>
        <p:spPr bwMode="auto">
          <a:xfrm>
            <a:off x="5486400" y="2095500"/>
            <a:ext cx="946150" cy="366713"/>
          </a:xfrm>
          <a:prstGeom prst="rect">
            <a:avLst/>
          </a:prstGeom>
          <a:noFill/>
          <a:ln w="9525">
            <a:noFill/>
            <a:miter lim="800000"/>
            <a:headEnd/>
            <a:tailEnd/>
          </a:ln>
          <a:effectLst/>
        </p:spPr>
        <p:txBody>
          <a:bodyPr wrap="none">
            <a:spAutoFit/>
          </a:bodyPr>
          <a:lstStyle/>
          <a:p>
            <a:r>
              <a:rPr lang="en-US"/>
              <a:t>2   0   1</a:t>
            </a:r>
          </a:p>
        </p:txBody>
      </p:sp>
      <p:sp>
        <p:nvSpPr>
          <p:cNvPr id="94262" name="Text Box 108"/>
          <p:cNvSpPr txBox="1">
            <a:spLocks noChangeArrowheads="1"/>
          </p:cNvSpPr>
          <p:nvPr/>
        </p:nvSpPr>
        <p:spPr bwMode="auto">
          <a:xfrm>
            <a:off x="5486400" y="2433638"/>
            <a:ext cx="882650" cy="366712"/>
          </a:xfrm>
          <a:prstGeom prst="rect">
            <a:avLst/>
          </a:prstGeom>
          <a:noFill/>
          <a:ln w="9525">
            <a:noFill/>
            <a:miter lim="800000"/>
            <a:headEnd/>
            <a:tailEnd/>
          </a:ln>
          <a:effectLst/>
        </p:spPr>
        <p:txBody>
          <a:bodyPr wrap="none">
            <a:spAutoFit/>
          </a:bodyPr>
          <a:lstStyle/>
          <a:p>
            <a:r>
              <a:rPr lang="en-US"/>
              <a:t>3  1   0</a:t>
            </a:r>
          </a:p>
        </p:txBody>
      </p:sp>
      <p:sp>
        <p:nvSpPr>
          <p:cNvPr id="94263" name="Text Box 109"/>
          <p:cNvSpPr txBox="1">
            <a:spLocks noChangeArrowheads="1"/>
          </p:cNvSpPr>
          <p:nvPr/>
        </p:nvSpPr>
        <p:spPr bwMode="auto">
          <a:xfrm>
            <a:off x="5486400" y="3825875"/>
            <a:ext cx="882650" cy="366713"/>
          </a:xfrm>
          <a:prstGeom prst="rect">
            <a:avLst/>
          </a:prstGeom>
          <a:noFill/>
          <a:ln w="9525">
            <a:noFill/>
            <a:miter lim="800000"/>
            <a:headEnd/>
            <a:tailEnd/>
          </a:ln>
          <a:effectLst/>
        </p:spPr>
        <p:txBody>
          <a:bodyPr wrap="none">
            <a:spAutoFit/>
          </a:bodyPr>
          <a:lstStyle/>
          <a:p>
            <a:r>
              <a:rPr lang="en-US"/>
              <a:t>2  0   1</a:t>
            </a:r>
          </a:p>
        </p:txBody>
      </p:sp>
      <p:sp>
        <p:nvSpPr>
          <p:cNvPr id="94264" name="Text Box 110"/>
          <p:cNvSpPr txBox="1">
            <a:spLocks noChangeArrowheads="1"/>
          </p:cNvSpPr>
          <p:nvPr/>
        </p:nvSpPr>
        <p:spPr bwMode="auto">
          <a:xfrm>
            <a:off x="5410200" y="5862638"/>
            <a:ext cx="882650" cy="366712"/>
          </a:xfrm>
          <a:prstGeom prst="rect">
            <a:avLst/>
          </a:prstGeom>
          <a:noFill/>
          <a:ln w="9525">
            <a:noFill/>
            <a:miter lim="800000"/>
            <a:headEnd/>
            <a:tailEnd/>
          </a:ln>
          <a:effectLst/>
        </p:spPr>
        <p:txBody>
          <a:bodyPr wrap="none">
            <a:spAutoFit/>
          </a:bodyPr>
          <a:lstStyle/>
          <a:p>
            <a:r>
              <a:rPr lang="en-US"/>
              <a:t>3  1   0</a:t>
            </a:r>
          </a:p>
        </p:txBody>
      </p:sp>
      <p:sp>
        <p:nvSpPr>
          <p:cNvPr id="94265" name="Text Box 111"/>
          <p:cNvSpPr txBox="1">
            <a:spLocks noChangeArrowheads="1"/>
          </p:cNvSpPr>
          <p:nvPr/>
        </p:nvSpPr>
        <p:spPr bwMode="auto">
          <a:xfrm>
            <a:off x="5410200" y="5481638"/>
            <a:ext cx="882650" cy="366712"/>
          </a:xfrm>
          <a:prstGeom prst="rect">
            <a:avLst/>
          </a:prstGeom>
          <a:noFill/>
          <a:ln w="9525">
            <a:noFill/>
            <a:miter lim="800000"/>
            <a:headEnd/>
            <a:tailEnd/>
          </a:ln>
          <a:effectLst/>
        </p:spPr>
        <p:txBody>
          <a:bodyPr wrap="none">
            <a:spAutoFit/>
          </a:bodyPr>
          <a:lstStyle/>
          <a:p>
            <a:r>
              <a:rPr lang="en-US"/>
              <a:t>2  0   1</a:t>
            </a:r>
          </a:p>
        </p:txBody>
      </p:sp>
      <p:sp>
        <p:nvSpPr>
          <p:cNvPr id="94266" name="Text Box 112"/>
          <p:cNvSpPr txBox="1">
            <a:spLocks noChangeArrowheads="1"/>
          </p:cNvSpPr>
          <p:nvPr/>
        </p:nvSpPr>
        <p:spPr bwMode="auto">
          <a:xfrm>
            <a:off x="5486400" y="4110038"/>
            <a:ext cx="882650" cy="366712"/>
          </a:xfrm>
          <a:prstGeom prst="rect">
            <a:avLst/>
          </a:prstGeom>
          <a:noFill/>
          <a:ln w="9525">
            <a:noFill/>
            <a:miter lim="800000"/>
            <a:headEnd/>
            <a:tailEnd/>
          </a:ln>
          <a:effectLst/>
        </p:spPr>
        <p:txBody>
          <a:bodyPr wrap="none">
            <a:spAutoFit/>
          </a:bodyPr>
          <a:lstStyle/>
          <a:p>
            <a:r>
              <a:rPr lang="en-US"/>
              <a:t>3  1   0</a:t>
            </a:r>
          </a:p>
        </p:txBody>
      </p:sp>
      <p:sp>
        <p:nvSpPr>
          <p:cNvPr id="94267" name="Line 113"/>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ffectLst/>
        </p:spPr>
        <p:txBody>
          <a:bodyPr wrap="none"/>
          <a:lstStyle/>
          <a:p>
            <a:endParaRPr lang="en-US"/>
          </a:p>
        </p:txBody>
      </p:sp>
      <p:sp>
        <p:nvSpPr>
          <p:cNvPr id="94268" name="Line 114"/>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ffectLst/>
        </p:spPr>
        <p:txBody>
          <a:bodyPr wrap="none"/>
          <a:lstStyle/>
          <a:p>
            <a:endParaRPr lang="en-US"/>
          </a:p>
        </p:txBody>
      </p:sp>
      <p:sp>
        <p:nvSpPr>
          <p:cNvPr id="94269" name="Line 116"/>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ffectLst/>
        </p:spPr>
        <p:txBody>
          <a:bodyPr wrap="none"/>
          <a:lstStyle/>
          <a:p>
            <a:endParaRPr lang="en-US"/>
          </a:p>
        </p:txBody>
      </p:sp>
      <p:sp>
        <p:nvSpPr>
          <p:cNvPr id="94270" name="Line 118"/>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ffectLst/>
        </p:spPr>
        <p:txBody>
          <a:bodyPr wrap="none"/>
          <a:lstStyle/>
          <a:p>
            <a:endParaRPr lang="en-US"/>
          </a:p>
        </p:txBody>
      </p:sp>
      <p:sp>
        <p:nvSpPr>
          <p:cNvPr id="94271" name="Line 119"/>
          <p:cNvSpPr>
            <a:spLocks noChangeShapeType="1"/>
          </p:cNvSpPr>
          <p:nvPr/>
        </p:nvSpPr>
        <p:spPr bwMode="auto">
          <a:xfrm>
            <a:off x="4267200" y="1981200"/>
            <a:ext cx="762000" cy="1600200"/>
          </a:xfrm>
          <a:prstGeom prst="line">
            <a:avLst/>
          </a:prstGeom>
          <a:noFill/>
          <a:ln w="9525">
            <a:solidFill>
              <a:schemeClr val="tx1"/>
            </a:solidFill>
            <a:round/>
            <a:headEnd/>
            <a:tailEnd type="triangle" w="med" len="med"/>
          </a:ln>
          <a:effectLst/>
        </p:spPr>
        <p:txBody>
          <a:bodyPr wrap="none"/>
          <a:lstStyle/>
          <a:p>
            <a:endParaRPr lang="en-US"/>
          </a:p>
        </p:txBody>
      </p:sp>
      <p:sp>
        <p:nvSpPr>
          <p:cNvPr id="94272" name="Line 120"/>
          <p:cNvSpPr>
            <a:spLocks noChangeShapeType="1"/>
          </p:cNvSpPr>
          <p:nvPr/>
        </p:nvSpPr>
        <p:spPr bwMode="auto">
          <a:xfrm>
            <a:off x="4191000" y="2057400"/>
            <a:ext cx="838200" cy="2971800"/>
          </a:xfrm>
          <a:prstGeom prst="line">
            <a:avLst/>
          </a:prstGeom>
          <a:noFill/>
          <a:ln w="9525">
            <a:solidFill>
              <a:schemeClr val="tx1"/>
            </a:solidFill>
            <a:round/>
            <a:headEnd/>
            <a:tailEnd type="triangle" w="med" len="med"/>
          </a:ln>
          <a:effectLst/>
        </p:spPr>
        <p:txBody>
          <a:bodyPr wrap="none"/>
          <a:lstStyle/>
          <a:p>
            <a:endParaRPr lang="en-US"/>
          </a:p>
        </p:txBody>
      </p:sp>
      <p:sp>
        <p:nvSpPr>
          <p:cNvPr id="94273" name="Line 121"/>
          <p:cNvSpPr>
            <a:spLocks noChangeShapeType="1"/>
          </p:cNvSpPr>
          <p:nvPr/>
        </p:nvSpPr>
        <p:spPr bwMode="auto">
          <a:xfrm flipV="1">
            <a:off x="4114800" y="2743200"/>
            <a:ext cx="1143000" cy="3200400"/>
          </a:xfrm>
          <a:prstGeom prst="line">
            <a:avLst/>
          </a:prstGeom>
          <a:noFill/>
          <a:ln w="9525">
            <a:solidFill>
              <a:schemeClr val="tx1"/>
            </a:solidFill>
            <a:round/>
            <a:headEnd/>
            <a:tailEnd type="triangle" w="med" len="med"/>
          </a:ln>
          <a:effectLst/>
        </p:spPr>
        <p:txBody>
          <a:bodyPr wrap="none"/>
          <a:lstStyle/>
          <a:p>
            <a:endParaRPr lang="en-US"/>
          </a:p>
        </p:txBody>
      </p:sp>
      <p:sp>
        <p:nvSpPr>
          <p:cNvPr id="94274" name="Line 122"/>
          <p:cNvSpPr>
            <a:spLocks noChangeShapeType="1"/>
          </p:cNvSpPr>
          <p:nvPr/>
        </p:nvSpPr>
        <p:spPr bwMode="auto">
          <a:xfrm flipV="1">
            <a:off x="4114800" y="4419600"/>
            <a:ext cx="1066800" cy="1676400"/>
          </a:xfrm>
          <a:prstGeom prst="line">
            <a:avLst/>
          </a:prstGeom>
          <a:noFill/>
          <a:ln w="9525">
            <a:solidFill>
              <a:schemeClr val="tx1"/>
            </a:solidFill>
            <a:round/>
            <a:headEnd/>
            <a:tailEnd type="triangle" w="med" len="med"/>
          </a:ln>
          <a:effectLst/>
        </p:spPr>
        <p:txBody>
          <a:bodyPr wrap="none"/>
          <a:lstStyle/>
          <a:p>
            <a:endParaRPr lang="en-US"/>
          </a:p>
        </p:txBody>
      </p:sp>
      <p:sp>
        <p:nvSpPr>
          <p:cNvPr id="94275" name="Line 12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ffectLst/>
        </p:spPr>
        <p:txBody>
          <a:bodyPr wrap="none"/>
          <a:lstStyle/>
          <a:p>
            <a:endParaRPr lang="en-US"/>
          </a:p>
        </p:txBody>
      </p:sp>
      <p:sp>
        <p:nvSpPr>
          <p:cNvPr id="94276" name="Text Box 124"/>
          <p:cNvSpPr txBox="1">
            <a:spLocks noChangeArrowheads="1"/>
          </p:cNvSpPr>
          <p:nvPr/>
        </p:nvSpPr>
        <p:spPr bwMode="auto">
          <a:xfrm>
            <a:off x="6069013" y="6137275"/>
            <a:ext cx="615950" cy="366713"/>
          </a:xfrm>
          <a:prstGeom prst="rect">
            <a:avLst/>
          </a:prstGeom>
          <a:noFill/>
          <a:ln w="9525">
            <a:noFill/>
            <a:miter lim="800000"/>
            <a:headEnd/>
            <a:tailEnd/>
          </a:ln>
          <a:effectLst/>
        </p:spPr>
        <p:txBody>
          <a:bodyPr wrap="none">
            <a:spAutoFit/>
          </a:bodyPr>
          <a:lstStyle/>
          <a:p>
            <a:r>
              <a:rPr lang="en-US"/>
              <a:t>time</a:t>
            </a:r>
          </a:p>
        </p:txBody>
      </p:sp>
      <p:sp>
        <p:nvSpPr>
          <p:cNvPr id="94277" name="Oval 167"/>
          <p:cNvSpPr>
            <a:spLocks noChangeArrowheads="1"/>
          </p:cNvSpPr>
          <p:nvPr/>
        </p:nvSpPr>
        <p:spPr bwMode="auto">
          <a:xfrm>
            <a:off x="3200400" y="58674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4278" name="Line 174"/>
          <p:cNvSpPr>
            <a:spLocks noChangeShapeType="1"/>
          </p:cNvSpPr>
          <p:nvPr/>
        </p:nvSpPr>
        <p:spPr bwMode="auto">
          <a:xfrm>
            <a:off x="1219200" y="1447800"/>
            <a:ext cx="0" cy="1219200"/>
          </a:xfrm>
          <a:prstGeom prst="line">
            <a:avLst/>
          </a:prstGeom>
          <a:noFill/>
          <a:ln w="9525">
            <a:solidFill>
              <a:schemeClr val="tx1"/>
            </a:solidFill>
            <a:round/>
            <a:headEnd/>
            <a:tailEnd/>
          </a:ln>
          <a:effectLst/>
        </p:spPr>
        <p:txBody>
          <a:bodyPr wrap="none"/>
          <a:lstStyle/>
          <a:p>
            <a:endParaRPr lang="en-US"/>
          </a:p>
        </p:txBody>
      </p:sp>
      <p:sp>
        <p:nvSpPr>
          <p:cNvPr id="94279" name="Line 175"/>
          <p:cNvSpPr>
            <a:spLocks noChangeShapeType="1"/>
          </p:cNvSpPr>
          <p:nvPr/>
        </p:nvSpPr>
        <p:spPr bwMode="auto">
          <a:xfrm>
            <a:off x="914400" y="1676400"/>
            <a:ext cx="1371600" cy="0"/>
          </a:xfrm>
          <a:prstGeom prst="line">
            <a:avLst/>
          </a:prstGeom>
          <a:noFill/>
          <a:ln w="9525">
            <a:solidFill>
              <a:schemeClr val="tx1"/>
            </a:solidFill>
            <a:round/>
            <a:headEnd/>
            <a:tailEnd/>
          </a:ln>
          <a:effectLst/>
        </p:spPr>
        <p:txBody>
          <a:bodyPr wrap="none"/>
          <a:lstStyle/>
          <a:p>
            <a:endParaRPr lang="en-US"/>
          </a:p>
        </p:txBody>
      </p:sp>
      <p:sp>
        <p:nvSpPr>
          <p:cNvPr id="94280" name="Text Box 176"/>
          <p:cNvSpPr txBox="1">
            <a:spLocks noChangeArrowheads="1"/>
          </p:cNvSpPr>
          <p:nvPr/>
        </p:nvSpPr>
        <p:spPr bwMode="auto">
          <a:xfrm>
            <a:off x="1219200" y="1290638"/>
            <a:ext cx="908050" cy="366712"/>
          </a:xfrm>
          <a:prstGeom prst="rect">
            <a:avLst/>
          </a:prstGeom>
          <a:noFill/>
          <a:ln w="9525">
            <a:noFill/>
            <a:miter lim="800000"/>
            <a:headEnd/>
            <a:tailEnd/>
          </a:ln>
          <a:effectLst/>
        </p:spPr>
        <p:txBody>
          <a:bodyPr wrap="none">
            <a:spAutoFit/>
          </a:bodyPr>
          <a:lstStyle/>
          <a:p>
            <a:r>
              <a:rPr lang="en-US"/>
              <a:t>x   y   z</a:t>
            </a:r>
          </a:p>
        </p:txBody>
      </p:sp>
      <p:sp>
        <p:nvSpPr>
          <p:cNvPr id="94281" name="Text Box 177"/>
          <p:cNvSpPr txBox="1">
            <a:spLocks noChangeArrowheads="1"/>
          </p:cNvSpPr>
          <p:nvPr/>
        </p:nvSpPr>
        <p:spPr bwMode="auto">
          <a:xfrm>
            <a:off x="914400" y="1671638"/>
            <a:ext cx="298450" cy="366712"/>
          </a:xfrm>
          <a:prstGeom prst="rect">
            <a:avLst/>
          </a:prstGeom>
          <a:noFill/>
          <a:ln w="9525">
            <a:noFill/>
            <a:miter lim="800000"/>
            <a:headEnd/>
            <a:tailEnd/>
          </a:ln>
          <a:effectLst/>
        </p:spPr>
        <p:txBody>
          <a:bodyPr wrap="none">
            <a:spAutoFit/>
          </a:bodyPr>
          <a:lstStyle/>
          <a:p>
            <a:r>
              <a:rPr lang="en-US"/>
              <a:t>x</a:t>
            </a:r>
          </a:p>
        </p:txBody>
      </p:sp>
      <p:sp>
        <p:nvSpPr>
          <p:cNvPr id="94282" name="Text Box 178"/>
          <p:cNvSpPr txBox="1">
            <a:spLocks noChangeArrowheads="1"/>
          </p:cNvSpPr>
          <p:nvPr/>
        </p:nvSpPr>
        <p:spPr bwMode="auto">
          <a:xfrm>
            <a:off x="914400" y="1976438"/>
            <a:ext cx="298450" cy="366712"/>
          </a:xfrm>
          <a:prstGeom prst="rect">
            <a:avLst/>
          </a:prstGeom>
          <a:noFill/>
          <a:ln w="9525">
            <a:noFill/>
            <a:miter lim="800000"/>
            <a:headEnd/>
            <a:tailEnd/>
          </a:ln>
          <a:effectLst/>
        </p:spPr>
        <p:txBody>
          <a:bodyPr wrap="none">
            <a:spAutoFit/>
          </a:bodyPr>
          <a:lstStyle/>
          <a:p>
            <a:r>
              <a:rPr lang="en-US"/>
              <a:t>y</a:t>
            </a:r>
          </a:p>
        </p:txBody>
      </p:sp>
      <p:sp>
        <p:nvSpPr>
          <p:cNvPr id="94283" name="Text Box 179"/>
          <p:cNvSpPr txBox="1">
            <a:spLocks noChangeArrowheads="1"/>
          </p:cNvSpPr>
          <p:nvPr/>
        </p:nvSpPr>
        <p:spPr bwMode="auto">
          <a:xfrm>
            <a:off x="914400" y="2281238"/>
            <a:ext cx="298450" cy="366712"/>
          </a:xfrm>
          <a:prstGeom prst="rect">
            <a:avLst/>
          </a:prstGeom>
          <a:noFill/>
          <a:ln w="9525">
            <a:noFill/>
            <a:miter lim="800000"/>
            <a:headEnd/>
            <a:tailEnd/>
          </a:ln>
          <a:effectLst/>
        </p:spPr>
        <p:txBody>
          <a:bodyPr wrap="none">
            <a:spAutoFit/>
          </a:bodyPr>
          <a:lstStyle/>
          <a:p>
            <a:r>
              <a:rPr lang="en-US"/>
              <a:t>z</a:t>
            </a:r>
          </a:p>
        </p:txBody>
      </p:sp>
      <p:sp>
        <p:nvSpPr>
          <p:cNvPr id="94284" name="Text Box 180"/>
          <p:cNvSpPr txBox="1">
            <a:spLocks noChangeArrowheads="1"/>
          </p:cNvSpPr>
          <p:nvPr/>
        </p:nvSpPr>
        <p:spPr bwMode="auto">
          <a:xfrm>
            <a:off x="1219200" y="1671638"/>
            <a:ext cx="882650" cy="366712"/>
          </a:xfrm>
          <a:prstGeom prst="rect">
            <a:avLst/>
          </a:prstGeom>
          <a:noFill/>
          <a:ln w="9525">
            <a:noFill/>
            <a:miter lim="800000"/>
            <a:headEnd/>
            <a:tailEnd/>
          </a:ln>
          <a:effectLst/>
        </p:spPr>
        <p:txBody>
          <a:bodyPr wrap="none">
            <a:spAutoFit/>
          </a:bodyPr>
          <a:lstStyle/>
          <a:p>
            <a:r>
              <a:rPr lang="en-US"/>
              <a:t>0  2   7</a:t>
            </a:r>
          </a:p>
        </p:txBody>
      </p:sp>
      <p:sp>
        <p:nvSpPr>
          <p:cNvPr id="94285" name="Text Box 181"/>
          <p:cNvSpPr txBox="1">
            <a:spLocks noChangeArrowheads="1"/>
          </p:cNvSpPr>
          <p:nvPr/>
        </p:nvSpPr>
        <p:spPr bwMode="auto">
          <a:xfrm>
            <a:off x="1219200" y="2052638"/>
            <a:ext cx="347663" cy="366712"/>
          </a:xfrm>
          <a:prstGeom prst="rect">
            <a:avLst/>
          </a:prstGeom>
          <a:noFill/>
          <a:ln w="9525">
            <a:noFill/>
            <a:miter lim="800000"/>
            <a:headEnd/>
            <a:tailEnd/>
          </a:ln>
          <a:effectLst/>
        </p:spPr>
        <p:txBody>
          <a:bodyPr wrap="none">
            <a:spAutoFit/>
          </a:bodyPr>
          <a:lstStyle/>
          <a:p>
            <a:r>
              <a:rPr lang="en-US"/>
              <a:t>∞</a:t>
            </a:r>
          </a:p>
        </p:txBody>
      </p:sp>
      <p:sp>
        <p:nvSpPr>
          <p:cNvPr id="94286" name="Text Box 182"/>
          <p:cNvSpPr txBox="1">
            <a:spLocks noChangeArrowheads="1"/>
          </p:cNvSpPr>
          <p:nvPr/>
        </p:nvSpPr>
        <p:spPr bwMode="auto">
          <a:xfrm>
            <a:off x="1447800" y="2052638"/>
            <a:ext cx="347663" cy="366712"/>
          </a:xfrm>
          <a:prstGeom prst="rect">
            <a:avLst/>
          </a:prstGeom>
          <a:noFill/>
          <a:ln w="9525">
            <a:noFill/>
            <a:miter lim="800000"/>
            <a:headEnd/>
            <a:tailEnd/>
          </a:ln>
          <a:effectLst/>
        </p:spPr>
        <p:txBody>
          <a:bodyPr wrap="none">
            <a:spAutoFit/>
          </a:bodyPr>
          <a:lstStyle/>
          <a:p>
            <a:r>
              <a:rPr lang="en-US"/>
              <a:t>∞</a:t>
            </a:r>
          </a:p>
        </p:txBody>
      </p:sp>
      <p:sp>
        <p:nvSpPr>
          <p:cNvPr id="94287" name="Text Box 183"/>
          <p:cNvSpPr txBox="1">
            <a:spLocks noChangeArrowheads="1"/>
          </p:cNvSpPr>
          <p:nvPr/>
        </p:nvSpPr>
        <p:spPr bwMode="auto">
          <a:xfrm>
            <a:off x="1828800" y="2052638"/>
            <a:ext cx="347663" cy="366712"/>
          </a:xfrm>
          <a:prstGeom prst="rect">
            <a:avLst/>
          </a:prstGeom>
          <a:noFill/>
          <a:ln w="9525">
            <a:noFill/>
            <a:miter lim="800000"/>
            <a:headEnd/>
            <a:tailEnd/>
          </a:ln>
          <a:effectLst/>
        </p:spPr>
        <p:txBody>
          <a:bodyPr wrap="none">
            <a:spAutoFit/>
          </a:bodyPr>
          <a:lstStyle/>
          <a:p>
            <a:r>
              <a:rPr lang="en-US"/>
              <a:t>∞</a:t>
            </a:r>
          </a:p>
        </p:txBody>
      </p:sp>
      <p:sp>
        <p:nvSpPr>
          <p:cNvPr id="94288" name="Text Box 184"/>
          <p:cNvSpPr txBox="1">
            <a:spLocks noChangeArrowheads="1"/>
          </p:cNvSpPr>
          <p:nvPr/>
        </p:nvSpPr>
        <p:spPr bwMode="auto">
          <a:xfrm>
            <a:off x="1219200" y="2357438"/>
            <a:ext cx="347663" cy="366712"/>
          </a:xfrm>
          <a:prstGeom prst="rect">
            <a:avLst/>
          </a:prstGeom>
          <a:noFill/>
          <a:ln w="9525">
            <a:noFill/>
            <a:miter lim="800000"/>
            <a:headEnd/>
            <a:tailEnd/>
          </a:ln>
          <a:effectLst/>
        </p:spPr>
        <p:txBody>
          <a:bodyPr wrap="none">
            <a:spAutoFit/>
          </a:bodyPr>
          <a:lstStyle/>
          <a:p>
            <a:r>
              <a:rPr lang="en-US"/>
              <a:t>∞</a:t>
            </a:r>
          </a:p>
        </p:txBody>
      </p:sp>
      <p:sp>
        <p:nvSpPr>
          <p:cNvPr id="94289" name="Text Box 185"/>
          <p:cNvSpPr txBox="1">
            <a:spLocks noChangeArrowheads="1"/>
          </p:cNvSpPr>
          <p:nvPr/>
        </p:nvSpPr>
        <p:spPr bwMode="auto">
          <a:xfrm>
            <a:off x="1447800" y="2357438"/>
            <a:ext cx="347663" cy="366712"/>
          </a:xfrm>
          <a:prstGeom prst="rect">
            <a:avLst/>
          </a:prstGeom>
          <a:noFill/>
          <a:ln w="9525">
            <a:noFill/>
            <a:miter lim="800000"/>
            <a:headEnd/>
            <a:tailEnd/>
          </a:ln>
          <a:effectLst/>
        </p:spPr>
        <p:txBody>
          <a:bodyPr wrap="none">
            <a:spAutoFit/>
          </a:bodyPr>
          <a:lstStyle/>
          <a:p>
            <a:r>
              <a:rPr lang="en-US"/>
              <a:t>∞</a:t>
            </a:r>
          </a:p>
        </p:txBody>
      </p:sp>
      <p:sp>
        <p:nvSpPr>
          <p:cNvPr id="94290" name="Text Box 186"/>
          <p:cNvSpPr txBox="1">
            <a:spLocks noChangeArrowheads="1"/>
          </p:cNvSpPr>
          <p:nvPr/>
        </p:nvSpPr>
        <p:spPr bwMode="auto">
          <a:xfrm>
            <a:off x="1828800" y="2357438"/>
            <a:ext cx="347663" cy="366712"/>
          </a:xfrm>
          <a:prstGeom prst="rect">
            <a:avLst/>
          </a:prstGeom>
          <a:noFill/>
          <a:ln w="9525">
            <a:noFill/>
            <a:miter lim="800000"/>
            <a:headEnd/>
            <a:tailEnd/>
          </a:ln>
          <a:effectLst/>
        </p:spPr>
        <p:txBody>
          <a:bodyPr wrap="none">
            <a:spAutoFit/>
          </a:bodyPr>
          <a:lstStyle/>
          <a:p>
            <a:r>
              <a:rPr lang="en-US"/>
              <a:t>∞</a:t>
            </a:r>
          </a:p>
        </p:txBody>
      </p:sp>
      <p:sp>
        <p:nvSpPr>
          <p:cNvPr id="94291" name="Text Box 187"/>
          <p:cNvSpPr txBox="1">
            <a:spLocks noChangeArrowheads="1"/>
          </p:cNvSpPr>
          <p:nvPr/>
        </p:nvSpPr>
        <p:spPr bwMode="auto">
          <a:xfrm rot="-5400000">
            <a:off x="2650332" y="2026444"/>
            <a:ext cx="538162" cy="304800"/>
          </a:xfrm>
          <a:prstGeom prst="rect">
            <a:avLst/>
          </a:prstGeom>
          <a:noFill/>
          <a:ln w="9525">
            <a:noFill/>
            <a:miter lim="800000"/>
            <a:headEnd/>
            <a:tailEnd/>
          </a:ln>
          <a:effectLst/>
        </p:spPr>
        <p:txBody>
          <a:bodyPr wrap="none">
            <a:spAutoFit/>
          </a:bodyPr>
          <a:lstStyle/>
          <a:p>
            <a:r>
              <a:rPr lang="en-US" sz="1400" i="1"/>
              <a:t>from</a:t>
            </a:r>
          </a:p>
        </p:txBody>
      </p:sp>
      <p:sp>
        <p:nvSpPr>
          <p:cNvPr id="94292" name="Text Box 188"/>
          <p:cNvSpPr txBox="1">
            <a:spLocks noChangeArrowheads="1"/>
          </p:cNvSpPr>
          <p:nvPr/>
        </p:nvSpPr>
        <p:spPr bwMode="auto">
          <a:xfrm>
            <a:off x="1352550" y="1158875"/>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4293" name="Text Box 189"/>
          <p:cNvSpPr txBox="1">
            <a:spLocks noChangeArrowheads="1"/>
          </p:cNvSpPr>
          <p:nvPr/>
        </p:nvSpPr>
        <p:spPr bwMode="auto">
          <a:xfrm rot="-5400000">
            <a:off x="518319" y="3810794"/>
            <a:ext cx="538162" cy="304800"/>
          </a:xfrm>
          <a:prstGeom prst="rect">
            <a:avLst/>
          </a:prstGeom>
          <a:noFill/>
          <a:ln w="9525">
            <a:noFill/>
            <a:miter lim="800000"/>
            <a:headEnd/>
            <a:tailEnd/>
          </a:ln>
          <a:effectLst/>
        </p:spPr>
        <p:txBody>
          <a:bodyPr wrap="none">
            <a:spAutoFit/>
          </a:bodyPr>
          <a:lstStyle/>
          <a:p>
            <a:r>
              <a:rPr lang="en-US" sz="1400"/>
              <a:t>from</a:t>
            </a:r>
          </a:p>
        </p:txBody>
      </p:sp>
      <p:sp>
        <p:nvSpPr>
          <p:cNvPr id="94294" name="Text Box 190"/>
          <p:cNvSpPr txBox="1">
            <a:spLocks noChangeArrowheads="1"/>
          </p:cNvSpPr>
          <p:nvPr/>
        </p:nvSpPr>
        <p:spPr bwMode="auto">
          <a:xfrm rot="-5400000">
            <a:off x="518318" y="5618957"/>
            <a:ext cx="538163" cy="304800"/>
          </a:xfrm>
          <a:prstGeom prst="rect">
            <a:avLst/>
          </a:prstGeom>
          <a:noFill/>
          <a:ln w="9525">
            <a:noFill/>
            <a:miter lim="800000"/>
            <a:headEnd/>
            <a:tailEnd/>
          </a:ln>
          <a:effectLst/>
        </p:spPr>
        <p:txBody>
          <a:bodyPr wrap="none">
            <a:spAutoFit/>
          </a:bodyPr>
          <a:lstStyle/>
          <a:p>
            <a:r>
              <a:rPr lang="en-US" sz="1400" i="1"/>
              <a:t>from</a:t>
            </a:r>
          </a:p>
        </p:txBody>
      </p:sp>
      <p:sp>
        <p:nvSpPr>
          <p:cNvPr id="94295" name="Line 191"/>
          <p:cNvSpPr>
            <a:spLocks noChangeShapeType="1"/>
          </p:cNvSpPr>
          <p:nvPr/>
        </p:nvSpPr>
        <p:spPr bwMode="auto">
          <a:xfrm>
            <a:off x="3276600" y="1447800"/>
            <a:ext cx="0" cy="1219200"/>
          </a:xfrm>
          <a:prstGeom prst="line">
            <a:avLst/>
          </a:prstGeom>
          <a:noFill/>
          <a:ln w="9525">
            <a:solidFill>
              <a:schemeClr val="tx1"/>
            </a:solidFill>
            <a:round/>
            <a:headEnd/>
            <a:tailEnd/>
          </a:ln>
          <a:effectLst/>
        </p:spPr>
        <p:txBody>
          <a:bodyPr wrap="none"/>
          <a:lstStyle/>
          <a:p>
            <a:endParaRPr lang="en-US"/>
          </a:p>
        </p:txBody>
      </p:sp>
      <p:sp>
        <p:nvSpPr>
          <p:cNvPr id="94296" name="Line 192"/>
          <p:cNvSpPr>
            <a:spLocks noChangeShapeType="1"/>
          </p:cNvSpPr>
          <p:nvPr/>
        </p:nvSpPr>
        <p:spPr bwMode="auto">
          <a:xfrm>
            <a:off x="2971800" y="1676400"/>
            <a:ext cx="1371600" cy="0"/>
          </a:xfrm>
          <a:prstGeom prst="line">
            <a:avLst/>
          </a:prstGeom>
          <a:noFill/>
          <a:ln w="9525">
            <a:solidFill>
              <a:schemeClr val="tx1"/>
            </a:solidFill>
            <a:round/>
            <a:headEnd/>
            <a:tailEnd/>
          </a:ln>
          <a:effectLst/>
        </p:spPr>
        <p:txBody>
          <a:bodyPr wrap="none"/>
          <a:lstStyle/>
          <a:p>
            <a:endParaRPr lang="en-US"/>
          </a:p>
        </p:txBody>
      </p:sp>
      <p:sp>
        <p:nvSpPr>
          <p:cNvPr id="94297" name="Text Box 193"/>
          <p:cNvSpPr txBox="1">
            <a:spLocks noChangeArrowheads="1"/>
          </p:cNvSpPr>
          <p:nvPr/>
        </p:nvSpPr>
        <p:spPr bwMode="auto">
          <a:xfrm>
            <a:off x="3276600" y="1290638"/>
            <a:ext cx="908050" cy="366712"/>
          </a:xfrm>
          <a:prstGeom prst="rect">
            <a:avLst/>
          </a:prstGeom>
          <a:noFill/>
          <a:ln w="9525">
            <a:noFill/>
            <a:miter lim="800000"/>
            <a:headEnd/>
            <a:tailEnd/>
          </a:ln>
          <a:effectLst/>
        </p:spPr>
        <p:txBody>
          <a:bodyPr wrap="none">
            <a:spAutoFit/>
          </a:bodyPr>
          <a:lstStyle/>
          <a:p>
            <a:r>
              <a:rPr lang="en-US"/>
              <a:t>x   y   z</a:t>
            </a:r>
          </a:p>
        </p:txBody>
      </p:sp>
      <p:sp>
        <p:nvSpPr>
          <p:cNvPr id="94298" name="Text Box 194"/>
          <p:cNvSpPr txBox="1">
            <a:spLocks noChangeArrowheads="1"/>
          </p:cNvSpPr>
          <p:nvPr/>
        </p:nvSpPr>
        <p:spPr bwMode="auto">
          <a:xfrm>
            <a:off x="2971800" y="1671638"/>
            <a:ext cx="298450" cy="366712"/>
          </a:xfrm>
          <a:prstGeom prst="rect">
            <a:avLst/>
          </a:prstGeom>
          <a:noFill/>
          <a:ln w="9525">
            <a:noFill/>
            <a:miter lim="800000"/>
            <a:headEnd/>
            <a:tailEnd/>
          </a:ln>
          <a:effectLst/>
        </p:spPr>
        <p:txBody>
          <a:bodyPr wrap="none">
            <a:spAutoFit/>
          </a:bodyPr>
          <a:lstStyle/>
          <a:p>
            <a:r>
              <a:rPr lang="en-US"/>
              <a:t>x</a:t>
            </a:r>
          </a:p>
        </p:txBody>
      </p:sp>
      <p:sp>
        <p:nvSpPr>
          <p:cNvPr id="94299" name="Text Box 195"/>
          <p:cNvSpPr txBox="1">
            <a:spLocks noChangeArrowheads="1"/>
          </p:cNvSpPr>
          <p:nvPr/>
        </p:nvSpPr>
        <p:spPr bwMode="auto">
          <a:xfrm>
            <a:off x="2971800" y="1976438"/>
            <a:ext cx="298450" cy="366712"/>
          </a:xfrm>
          <a:prstGeom prst="rect">
            <a:avLst/>
          </a:prstGeom>
          <a:noFill/>
          <a:ln w="9525">
            <a:noFill/>
            <a:miter lim="800000"/>
            <a:headEnd/>
            <a:tailEnd/>
          </a:ln>
          <a:effectLst/>
        </p:spPr>
        <p:txBody>
          <a:bodyPr wrap="none">
            <a:spAutoFit/>
          </a:bodyPr>
          <a:lstStyle/>
          <a:p>
            <a:r>
              <a:rPr lang="en-US"/>
              <a:t>y</a:t>
            </a:r>
          </a:p>
        </p:txBody>
      </p:sp>
      <p:sp>
        <p:nvSpPr>
          <p:cNvPr id="94300" name="Text Box 196"/>
          <p:cNvSpPr txBox="1">
            <a:spLocks noChangeArrowheads="1"/>
          </p:cNvSpPr>
          <p:nvPr/>
        </p:nvSpPr>
        <p:spPr bwMode="auto">
          <a:xfrm>
            <a:off x="2971800" y="2281238"/>
            <a:ext cx="298450" cy="366712"/>
          </a:xfrm>
          <a:prstGeom prst="rect">
            <a:avLst/>
          </a:prstGeom>
          <a:noFill/>
          <a:ln w="9525">
            <a:noFill/>
            <a:miter lim="800000"/>
            <a:headEnd/>
            <a:tailEnd/>
          </a:ln>
          <a:effectLst/>
        </p:spPr>
        <p:txBody>
          <a:bodyPr wrap="none">
            <a:spAutoFit/>
          </a:bodyPr>
          <a:lstStyle/>
          <a:p>
            <a:r>
              <a:rPr lang="en-US"/>
              <a:t>z</a:t>
            </a:r>
          </a:p>
        </p:txBody>
      </p:sp>
      <p:sp>
        <p:nvSpPr>
          <p:cNvPr id="94301" name="Text Box 197"/>
          <p:cNvSpPr txBox="1">
            <a:spLocks noChangeArrowheads="1"/>
          </p:cNvSpPr>
          <p:nvPr/>
        </p:nvSpPr>
        <p:spPr bwMode="auto">
          <a:xfrm>
            <a:off x="3297238" y="1671638"/>
            <a:ext cx="311150" cy="366712"/>
          </a:xfrm>
          <a:prstGeom prst="rect">
            <a:avLst/>
          </a:prstGeom>
          <a:noFill/>
          <a:ln w="9525">
            <a:noFill/>
            <a:miter lim="800000"/>
            <a:headEnd/>
            <a:tailEnd/>
          </a:ln>
          <a:effectLst/>
        </p:spPr>
        <p:txBody>
          <a:bodyPr wrap="none">
            <a:spAutoFit/>
          </a:bodyPr>
          <a:lstStyle/>
          <a:p>
            <a:r>
              <a:rPr lang="en-US"/>
              <a:t>0</a:t>
            </a:r>
          </a:p>
        </p:txBody>
      </p:sp>
      <p:sp>
        <p:nvSpPr>
          <p:cNvPr id="94302" name="Line 198"/>
          <p:cNvSpPr>
            <a:spLocks noChangeShapeType="1"/>
          </p:cNvSpPr>
          <p:nvPr/>
        </p:nvSpPr>
        <p:spPr bwMode="auto">
          <a:xfrm>
            <a:off x="1219200" y="3200400"/>
            <a:ext cx="0" cy="1219200"/>
          </a:xfrm>
          <a:prstGeom prst="line">
            <a:avLst/>
          </a:prstGeom>
          <a:noFill/>
          <a:ln w="9525">
            <a:solidFill>
              <a:schemeClr val="tx1"/>
            </a:solidFill>
            <a:round/>
            <a:headEnd/>
            <a:tailEnd/>
          </a:ln>
          <a:effectLst/>
        </p:spPr>
        <p:txBody>
          <a:bodyPr wrap="none"/>
          <a:lstStyle/>
          <a:p>
            <a:endParaRPr lang="en-US"/>
          </a:p>
        </p:txBody>
      </p:sp>
      <p:sp>
        <p:nvSpPr>
          <p:cNvPr id="94303" name="Line 199"/>
          <p:cNvSpPr>
            <a:spLocks noChangeShapeType="1"/>
          </p:cNvSpPr>
          <p:nvPr/>
        </p:nvSpPr>
        <p:spPr bwMode="auto">
          <a:xfrm>
            <a:off x="914400" y="3429000"/>
            <a:ext cx="1371600" cy="0"/>
          </a:xfrm>
          <a:prstGeom prst="line">
            <a:avLst/>
          </a:prstGeom>
          <a:noFill/>
          <a:ln w="9525">
            <a:solidFill>
              <a:schemeClr val="tx1"/>
            </a:solidFill>
            <a:round/>
            <a:headEnd/>
            <a:tailEnd/>
          </a:ln>
          <a:effectLst/>
        </p:spPr>
        <p:txBody>
          <a:bodyPr wrap="none"/>
          <a:lstStyle/>
          <a:p>
            <a:endParaRPr lang="en-US"/>
          </a:p>
        </p:txBody>
      </p:sp>
      <p:sp>
        <p:nvSpPr>
          <p:cNvPr id="94304" name="Text Box 200"/>
          <p:cNvSpPr txBox="1">
            <a:spLocks noChangeArrowheads="1"/>
          </p:cNvSpPr>
          <p:nvPr/>
        </p:nvSpPr>
        <p:spPr bwMode="auto">
          <a:xfrm>
            <a:off x="1219200" y="3043238"/>
            <a:ext cx="908050" cy="366712"/>
          </a:xfrm>
          <a:prstGeom prst="rect">
            <a:avLst/>
          </a:prstGeom>
          <a:noFill/>
          <a:ln w="9525">
            <a:noFill/>
            <a:miter lim="800000"/>
            <a:headEnd/>
            <a:tailEnd/>
          </a:ln>
          <a:effectLst/>
        </p:spPr>
        <p:txBody>
          <a:bodyPr wrap="none">
            <a:spAutoFit/>
          </a:bodyPr>
          <a:lstStyle/>
          <a:p>
            <a:r>
              <a:rPr lang="en-US"/>
              <a:t>x   y   z</a:t>
            </a:r>
          </a:p>
        </p:txBody>
      </p:sp>
      <p:sp>
        <p:nvSpPr>
          <p:cNvPr id="94305" name="Text Box 201"/>
          <p:cNvSpPr txBox="1">
            <a:spLocks noChangeArrowheads="1"/>
          </p:cNvSpPr>
          <p:nvPr/>
        </p:nvSpPr>
        <p:spPr bwMode="auto">
          <a:xfrm>
            <a:off x="914400" y="3424238"/>
            <a:ext cx="298450" cy="366712"/>
          </a:xfrm>
          <a:prstGeom prst="rect">
            <a:avLst/>
          </a:prstGeom>
          <a:noFill/>
          <a:ln w="9525">
            <a:noFill/>
            <a:miter lim="800000"/>
            <a:headEnd/>
            <a:tailEnd/>
          </a:ln>
          <a:effectLst/>
        </p:spPr>
        <p:txBody>
          <a:bodyPr wrap="none">
            <a:spAutoFit/>
          </a:bodyPr>
          <a:lstStyle/>
          <a:p>
            <a:r>
              <a:rPr lang="en-US"/>
              <a:t>x</a:t>
            </a:r>
          </a:p>
        </p:txBody>
      </p:sp>
      <p:sp>
        <p:nvSpPr>
          <p:cNvPr id="94306" name="Text Box 202"/>
          <p:cNvSpPr txBox="1">
            <a:spLocks noChangeArrowheads="1"/>
          </p:cNvSpPr>
          <p:nvPr/>
        </p:nvSpPr>
        <p:spPr bwMode="auto">
          <a:xfrm>
            <a:off x="914400" y="3729038"/>
            <a:ext cx="298450" cy="366712"/>
          </a:xfrm>
          <a:prstGeom prst="rect">
            <a:avLst/>
          </a:prstGeom>
          <a:noFill/>
          <a:ln w="9525">
            <a:noFill/>
            <a:miter lim="800000"/>
            <a:headEnd/>
            <a:tailEnd/>
          </a:ln>
          <a:effectLst/>
        </p:spPr>
        <p:txBody>
          <a:bodyPr wrap="none">
            <a:spAutoFit/>
          </a:bodyPr>
          <a:lstStyle/>
          <a:p>
            <a:r>
              <a:rPr lang="en-US"/>
              <a:t>y</a:t>
            </a:r>
          </a:p>
        </p:txBody>
      </p:sp>
      <p:sp>
        <p:nvSpPr>
          <p:cNvPr id="94307" name="Text Box 203"/>
          <p:cNvSpPr txBox="1">
            <a:spLocks noChangeArrowheads="1"/>
          </p:cNvSpPr>
          <p:nvPr/>
        </p:nvSpPr>
        <p:spPr bwMode="auto">
          <a:xfrm>
            <a:off x="914400" y="4033838"/>
            <a:ext cx="298450" cy="366712"/>
          </a:xfrm>
          <a:prstGeom prst="rect">
            <a:avLst/>
          </a:prstGeom>
          <a:noFill/>
          <a:ln w="9525">
            <a:noFill/>
            <a:miter lim="800000"/>
            <a:headEnd/>
            <a:tailEnd/>
          </a:ln>
          <a:effectLst/>
        </p:spPr>
        <p:txBody>
          <a:bodyPr wrap="none">
            <a:spAutoFit/>
          </a:bodyPr>
          <a:lstStyle/>
          <a:p>
            <a:r>
              <a:rPr lang="en-US"/>
              <a:t>z</a:t>
            </a:r>
          </a:p>
        </p:txBody>
      </p:sp>
      <p:sp>
        <p:nvSpPr>
          <p:cNvPr id="94308" name="Text Box 204"/>
          <p:cNvSpPr txBox="1">
            <a:spLocks noChangeArrowheads="1"/>
          </p:cNvSpPr>
          <p:nvPr/>
        </p:nvSpPr>
        <p:spPr bwMode="auto">
          <a:xfrm>
            <a:off x="1524000" y="3424238"/>
            <a:ext cx="347663" cy="366712"/>
          </a:xfrm>
          <a:prstGeom prst="rect">
            <a:avLst/>
          </a:prstGeom>
          <a:noFill/>
          <a:ln w="9525">
            <a:noFill/>
            <a:miter lim="800000"/>
            <a:headEnd/>
            <a:tailEnd/>
          </a:ln>
          <a:effectLst/>
        </p:spPr>
        <p:txBody>
          <a:bodyPr wrap="none">
            <a:spAutoFit/>
          </a:bodyPr>
          <a:lstStyle/>
          <a:p>
            <a:r>
              <a:rPr lang="en-US"/>
              <a:t>∞</a:t>
            </a:r>
          </a:p>
        </p:txBody>
      </p:sp>
      <p:sp>
        <p:nvSpPr>
          <p:cNvPr id="94309" name="Text Box 205"/>
          <p:cNvSpPr txBox="1">
            <a:spLocks noChangeArrowheads="1"/>
          </p:cNvSpPr>
          <p:nvPr/>
        </p:nvSpPr>
        <p:spPr bwMode="auto">
          <a:xfrm>
            <a:off x="1828800" y="3424238"/>
            <a:ext cx="347663" cy="366712"/>
          </a:xfrm>
          <a:prstGeom prst="rect">
            <a:avLst/>
          </a:prstGeom>
          <a:noFill/>
          <a:ln w="9525">
            <a:noFill/>
            <a:miter lim="800000"/>
            <a:headEnd/>
            <a:tailEnd/>
          </a:ln>
          <a:effectLst/>
        </p:spPr>
        <p:txBody>
          <a:bodyPr wrap="none">
            <a:spAutoFit/>
          </a:bodyPr>
          <a:lstStyle/>
          <a:p>
            <a:r>
              <a:rPr lang="en-US"/>
              <a:t>∞</a:t>
            </a:r>
          </a:p>
        </p:txBody>
      </p:sp>
      <p:sp>
        <p:nvSpPr>
          <p:cNvPr id="94310" name="Text Box 206"/>
          <p:cNvSpPr txBox="1">
            <a:spLocks noChangeArrowheads="1"/>
          </p:cNvSpPr>
          <p:nvPr/>
        </p:nvSpPr>
        <p:spPr bwMode="auto">
          <a:xfrm>
            <a:off x="1219200" y="4110038"/>
            <a:ext cx="347663" cy="366712"/>
          </a:xfrm>
          <a:prstGeom prst="rect">
            <a:avLst/>
          </a:prstGeom>
          <a:noFill/>
          <a:ln w="9525">
            <a:noFill/>
            <a:miter lim="800000"/>
            <a:headEnd/>
            <a:tailEnd/>
          </a:ln>
          <a:effectLst/>
        </p:spPr>
        <p:txBody>
          <a:bodyPr wrap="none">
            <a:spAutoFit/>
          </a:bodyPr>
          <a:lstStyle/>
          <a:p>
            <a:r>
              <a:rPr lang="en-US"/>
              <a:t>∞</a:t>
            </a:r>
          </a:p>
        </p:txBody>
      </p:sp>
      <p:sp>
        <p:nvSpPr>
          <p:cNvPr id="94311" name="Text Box 207"/>
          <p:cNvSpPr txBox="1">
            <a:spLocks noChangeArrowheads="1"/>
          </p:cNvSpPr>
          <p:nvPr/>
        </p:nvSpPr>
        <p:spPr bwMode="auto">
          <a:xfrm>
            <a:off x="1447800" y="4110038"/>
            <a:ext cx="347663" cy="366712"/>
          </a:xfrm>
          <a:prstGeom prst="rect">
            <a:avLst/>
          </a:prstGeom>
          <a:noFill/>
          <a:ln w="9525">
            <a:noFill/>
            <a:miter lim="800000"/>
            <a:headEnd/>
            <a:tailEnd/>
          </a:ln>
          <a:effectLst/>
        </p:spPr>
        <p:txBody>
          <a:bodyPr wrap="none">
            <a:spAutoFit/>
          </a:bodyPr>
          <a:lstStyle/>
          <a:p>
            <a:r>
              <a:rPr lang="en-US"/>
              <a:t>∞</a:t>
            </a:r>
          </a:p>
        </p:txBody>
      </p:sp>
      <p:sp>
        <p:nvSpPr>
          <p:cNvPr id="94312" name="Text Box 208"/>
          <p:cNvSpPr txBox="1">
            <a:spLocks noChangeArrowheads="1"/>
          </p:cNvSpPr>
          <p:nvPr/>
        </p:nvSpPr>
        <p:spPr bwMode="auto">
          <a:xfrm>
            <a:off x="1828800" y="4110038"/>
            <a:ext cx="347663" cy="366712"/>
          </a:xfrm>
          <a:prstGeom prst="rect">
            <a:avLst/>
          </a:prstGeom>
          <a:noFill/>
          <a:ln w="9525">
            <a:noFill/>
            <a:miter lim="800000"/>
            <a:headEnd/>
            <a:tailEnd/>
          </a:ln>
          <a:effectLst/>
        </p:spPr>
        <p:txBody>
          <a:bodyPr wrap="none">
            <a:spAutoFit/>
          </a:bodyPr>
          <a:lstStyle/>
          <a:p>
            <a:r>
              <a:rPr lang="en-US"/>
              <a:t>∞</a:t>
            </a:r>
          </a:p>
        </p:txBody>
      </p:sp>
      <p:sp>
        <p:nvSpPr>
          <p:cNvPr id="94313" name="Text Box 209"/>
          <p:cNvSpPr txBox="1">
            <a:spLocks noChangeArrowheads="1"/>
          </p:cNvSpPr>
          <p:nvPr/>
        </p:nvSpPr>
        <p:spPr bwMode="auto">
          <a:xfrm>
            <a:off x="1341438" y="2933700"/>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4314" name="Line 210"/>
          <p:cNvSpPr>
            <a:spLocks noChangeShapeType="1"/>
          </p:cNvSpPr>
          <p:nvPr/>
        </p:nvSpPr>
        <p:spPr bwMode="auto">
          <a:xfrm>
            <a:off x="1219200" y="5029200"/>
            <a:ext cx="0" cy="1219200"/>
          </a:xfrm>
          <a:prstGeom prst="line">
            <a:avLst/>
          </a:prstGeom>
          <a:noFill/>
          <a:ln w="9525">
            <a:solidFill>
              <a:schemeClr val="tx1"/>
            </a:solidFill>
            <a:round/>
            <a:headEnd/>
            <a:tailEnd/>
          </a:ln>
          <a:effectLst/>
        </p:spPr>
        <p:txBody>
          <a:bodyPr wrap="none"/>
          <a:lstStyle/>
          <a:p>
            <a:endParaRPr lang="en-US"/>
          </a:p>
        </p:txBody>
      </p:sp>
      <p:sp>
        <p:nvSpPr>
          <p:cNvPr id="94315" name="Line 211"/>
          <p:cNvSpPr>
            <a:spLocks noChangeShapeType="1"/>
          </p:cNvSpPr>
          <p:nvPr/>
        </p:nvSpPr>
        <p:spPr bwMode="auto">
          <a:xfrm>
            <a:off x="914400" y="5257800"/>
            <a:ext cx="1371600" cy="0"/>
          </a:xfrm>
          <a:prstGeom prst="line">
            <a:avLst/>
          </a:prstGeom>
          <a:noFill/>
          <a:ln w="9525">
            <a:solidFill>
              <a:schemeClr val="tx1"/>
            </a:solidFill>
            <a:round/>
            <a:headEnd/>
            <a:tailEnd/>
          </a:ln>
          <a:effectLst/>
        </p:spPr>
        <p:txBody>
          <a:bodyPr wrap="none"/>
          <a:lstStyle/>
          <a:p>
            <a:endParaRPr lang="en-US"/>
          </a:p>
        </p:txBody>
      </p:sp>
      <p:sp>
        <p:nvSpPr>
          <p:cNvPr id="94316" name="Text Box 212"/>
          <p:cNvSpPr txBox="1">
            <a:spLocks noChangeArrowheads="1"/>
          </p:cNvSpPr>
          <p:nvPr/>
        </p:nvSpPr>
        <p:spPr bwMode="auto">
          <a:xfrm>
            <a:off x="1219200" y="4872038"/>
            <a:ext cx="908050" cy="366712"/>
          </a:xfrm>
          <a:prstGeom prst="rect">
            <a:avLst/>
          </a:prstGeom>
          <a:noFill/>
          <a:ln w="9525">
            <a:noFill/>
            <a:miter lim="800000"/>
            <a:headEnd/>
            <a:tailEnd/>
          </a:ln>
          <a:effectLst/>
        </p:spPr>
        <p:txBody>
          <a:bodyPr wrap="none">
            <a:spAutoFit/>
          </a:bodyPr>
          <a:lstStyle/>
          <a:p>
            <a:r>
              <a:rPr lang="en-US"/>
              <a:t>x   y   z</a:t>
            </a:r>
          </a:p>
        </p:txBody>
      </p:sp>
      <p:sp>
        <p:nvSpPr>
          <p:cNvPr id="94317" name="Text Box 213"/>
          <p:cNvSpPr txBox="1">
            <a:spLocks noChangeArrowheads="1"/>
          </p:cNvSpPr>
          <p:nvPr/>
        </p:nvSpPr>
        <p:spPr bwMode="auto">
          <a:xfrm>
            <a:off x="914400" y="5253038"/>
            <a:ext cx="298450" cy="366712"/>
          </a:xfrm>
          <a:prstGeom prst="rect">
            <a:avLst/>
          </a:prstGeom>
          <a:noFill/>
          <a:ln w="9525">
            <a:noFill/>
            <a:miter lim="800000"/>
            <a:headEnd/>
            <a:tailEnd/>
          </a:ln>
          <a:effectLst/>
        </p:spPr>
        <p:txBody>
          <a:bodyPr wrap="none">
            <a:spAutoFit/>
          </a:bodyPr>
          <a:lstStyle/>
          <a:p>
            <a:r>
              <a:rPr lang="en-US"/>
              <a:t>x</a:t>
            </a:r>
          </a:p>
        </p:txBody>
      </p:sp>
      <p:sp>
        <p:nvSpPr>
          <p:cNvPr id="94318" name="Text Box 214"/>
          <p:cNvSpPr txBox="1">
            <a:spLocks noChangeArrowheads="1"/>
          </p:cNvSpPr>
          <p:nvPr/>
        </p:nvSpPr>
        <p:spPr bwMode="auto">
          <a:xfrm>
            <a:off x="914400" y="5557838"/>
            <a:ext cx="298450" cy="366712"/>
          </a:xfrm>
          <a:prstGeom prst="rect">
            <a:avLst/>
          </a:prstGeom>
          <a:noFill/>
          <a:ln w="9525">
            <a:noFill/>
            <a:miter lim="800000"/>
            <a:headEnd/>
            <a:tailEnd/>
          </a:ln>
          <a:effectLst/>
        </p:spPr>
        <p:txBody>
          <a:bodyPr wrap="none">
            <a:spAutoFit/>
          </a:bodyPr>
          <a:lstStyle/>
          <a:p>
            <a:r>
              <a:rPr lang="en-US"/>
              <a:t>y</a:t>
            </a:r>
          </a:p>
        </p:txBody>
      </p:sp>
      <p:sp>
        <p:nvSpPr>
          <p:cNvPr id="94319" name="Text Box 215"/>
          <p:cNvSpPr txBox="1">
            <a:spLocks noChangeArrowheads="1"/>
          </p:cNvSpPr>
          <p:nvPr/>
        </p:nvSpPr>
        <p:spPr bwMode="auto">
          <a:xfrm>
            <a:off x="914400" y="5862638"/>
            <a:ext cx="298450" cy="366712"/>
          </a:xfrm>
          <a:prstGeom prst="rect">
            <a:avLst/>
          </a:prstGeom>
          <a:noFill/>
          <a:ln w="9525">
            <a:noFill/>
            <a:miter lim="800000"/>
            <a:headEnd/>
            <a:tailEnd/>
          </a:ln>
          <a:effectLst/>
        </p:spPr>
        <p:txBody>
          <a:bodyPr wrap="none">
            <a:spAutoFit/>
          </a:bodyPr>
          <a:lstStyle/>
          <a:p>
            <a:r>
              <a:rPr lang="en-US"/>
              <a:t>z</a:t>
            </a:r>
          </a:p>
        </p:txBody>
      </p:sp>
      <p:sp>
        <p:nvSpPr>
          <p:cNvPr id="94320" name="Text Box 216"/>
          <p:cNvSpPr txBox="1">
            <a:spLocks noChangeArrowheads="1"/>
          </p:cNvSpPr>
          <p:nvPr/>
        </p:nvSpPr>
        <p:spPr bwMode="auto">
          <a:xfrm>
            <a:off x="1219200" y="5638800"/>
            <a:ext cx="990600" cy="366713"/>
          </a:xfrm>
          <a:prstGeom prst="rect">
            <a:avLst/>
          </a:prstGeom>
          <a:noFill/>
          <a:ln w="9525">
            <a:noFill/>
            <a:miter lim="800000"/>
            <a:headEnd/>
            <a:tailEnd/>
          </a:ln>
          <a:effectLst/>
        </p:spPr>
        <p:txBody>
          <a:bodyPr>
            <a:spAutoFit/>
          </a:bodyPr>
          <a:lstStyle/>
          <a:p>
            <a:r>
              <a:rPr lang="en-US"/>
              <a:t>∞</a:t>
            </a:r>
          </a:p>
        </p:txBody>
      </p:sp>
      <p:sp>
        <p:nvSpPr>
          <p:cNvPr id="94321" name="Text Box 217"/>
          <p:cNvSpPr txBox="1">
            <a:spLocks noChangeArrowheads="1"/>
          </p:cNvSpPr>
          <p:nvPr/>
        </p:nvSpPr>
        <p:spPr bwMode="auto">
          <a:xfrm>
            <a:off x="1447800" y="5634038"/>
            <a:ext cx="347663" cy="366712"/>
          </a:xfrm>
          <a:prstGeom prst="rect">
            <a:avLst/>
          </a:prstGeom>
          <a:noFill/>
          <a:ln w="9525">
            <a:noFill/>
            <a:miter lim="800000"/>
            <a:headEnd/>
            <a:tailEnd/>
          </a:ln>
          <a:effectLst/>
        </p:spPr>
        <p:txBody>
          <a:bodyPr wrap="none">
            <a:spAutoFit/>
          </a:bodyPr>
          <a:lstStyle/>
          <a:p>
            <a:r>
              <a:rPr lang="en-US"/>
              <a:t>∞</a:t>
            </a:r>
          </a:p>
        </p:txBody>
      </p:sp>
      <p:sp>
        <p:nvSpPr>
          <p:cNvPr id="94322" name="Text Box 218"/>
          <p:cNvSpPr txBox="1">
            <a:spLocks noChangeArrowheads="1"/>
          </p:cNvSpPr>
          <p:nvPr/>
        </p:nvSpPr>
        <p:spPr bwMode="auto">
          <a:xfrm>
            <a:off x="1828800" y="5634038"/>
            <a:ext cx="347663" cy="366712"/>
          </a:xfrm>
          <a:prstGeom prst="rect">
            <a:avLst/>
          </a:prstGeom>
          <a:noFill/>
          <a:ln w="9525">
            <a:noFill/>
            <a:miter lim="800000"/>
            <a:headEnd/>
            <a:tailEnd/>
          </a:ln>
          <a:effectLst/>
        </p:spPr>
        <p:txBody>
          <a:bodyPr wrap="none">
            <a:spAutoFit/>
          </a:bodyPr>
          <a:lstStyle/>
          <a:p>
            <a:r>
              <a:rPr lang="en-US"/>
              <a:t>∞</a:t>
            </a:r>
          </a:p>
        </p:txBody>
      </p:sp>
      <p:sp>
        <p:nvSpPr>
          <p:cNvPr id="94323" name="Text Box 219"/>
          <p:cNvSpPr txBox="1">
            <a:spLocks noChangeArrowheads="1"/>
          </p:cNvSpPr>
          <p:nvPr/>
        </p:nvSpPr>
        <p:spPr bwMode="auto">
          <a:xfrm>
            <a:off x="1219200" y="5938838"/>
            <a:ext cx="311150" cy="366712"/>
          </a:xfrm>
          <a:prstGeom prst="rect">
            <a:avLst/>
          </a:prstGeom>
          <a:noFill/>
          <a:ln w="9525">
            <a:noFill/>
            <a:miter lim="800000"/>
            <a:headEnd/>
            <a:tailEnd/>
          </a:ln>
          <a:effectLst/>
        </p:spPr>
        <p:txBody>
          <a:bodyPr wrap="none">
            <a:spAutoFit/>
          </a:bodyPr>
          <a:lstStyle/>
          <a:p>
            <a:r>
              <a:rPr lang="en-US"/>
              <a:t>7</a:t>
            </a:r>
          </a:p>
        </p:txBody>
      </p:sp>
      <p:sp>
        <p:nvSpPr>
          <p:cNvPr id="94324" name="Text Box 220"/>
          <p:cNvSpPr txBox="1">
            <a:spLocks noChangeArrowheads="1"/>
          </p:cNvSpPr>
          <p:nvPr/>
        </p:nvSpPr>
        <p:spPr bwMode="auto">
          <a:xfrm>
            <a:off x="1447800" y="5938838"/>
            <a:ext cx="311150" cy="366712"/>
          </a:xfrm>
          <a:prstGeom prst="rect">
            <a:avLst/>
          </a:prstGeom>
          <a:noFill/>
          <a:ln w="9525">
            <a:noFill/>
            <a:miter lim="800000"/>
            <a:headEnd/>
            <a:tailEnd/>
          </a:ln>
          <a:effectLst/>
        </p:spPr>
        <p:txBody>
          <a:bodyPr wrap="none">
            <a:spAutoFit/>
          </a:bodyPr>
          <a:lstStyle/>
          <a:p>
            <a:r>
              <a:rPr lang="en-US"/>
              <a:t>1</a:t>
            </a:r>
          </a:p>
        </p:txBody>
      </p:sp>
      <p:sp>
        <p:nvSpPr>
          <p:cNvPr id="94325" name="Text Box 221"/>
          <p:cNvSpPr txBox="1">
            <a:spLocks noChangeArrowheads="1"/>
          </p:cNvSpPr>
          <p:nvPr/>
        </p:nvSpPr>
        <p:spPr bwMode="auto">
          <a:xfrm>
            <a:off x="1828800" y="5938838"/>
            <a:ext cx="311150" cy="366712"/>
          </a:xfrm>
          <a:prstGeom prst="rect">
            <a:avLst/>
          </a:prstGeom>
          <a:noFill/>
          <a:ln w="9525">
            <a:noFill/>
            <a:miter lim="800000"/>
            <a:headEnd/>
            <a:tailEnd/>
          </a:ln>
          <a:effectLst/>
        </p:spPr>
        <p:txBody>
          <a:bodyPr wrap="none">
            <a:spAutoFit/>
          </a:bodyPr>
          <a:lstStyle/>
          <a:p>
            <a:r>
              <a:rPr lang="en-US"/>
              <a:t>0</a:t>
            </a:r>
          </a:p>
        </p:txBody>
      </p:sp>
      <p:sp>
        <p:nvSpPr>
          <p:cNvPr id="94326" name="Text Box 222"/>
          <p:cNvSpPr txBox="1">
            <a:spLocks noChangeArrowheads="1"/>
          </p:cNvSpPr>
          <p:nvPr/>
        </p:nvSpPr>
        <p:spPr bwMode="auto">
          <a:xfrm>
            <a:off x="1363663" y="4740275"/>
            <a:ext cx="706437" cy="304800"/>
          </a:xfrm>
          <a:prstGeom prst="rect">
            <a:avLst/>
          </a:prstGeom>
          <a:noFill/>
          <a:ln w="9525">
            <a:noFill/>
            <a:miter lim="800000"/>
            <a:headEnd/>
            <a:tailEnd/>
          </a:ln>
          <a:effectLst/>
        </p:spPr>
        <p:txBody>
          <a:bodyPr wrap="none">
            <a:spAutoFit/>
          </a:bodyPr>
          <a:lstStyle/>
          <a:p>
            <a:r>
              <a:rPr lang="en-US" sz="1400" i="1"/>
              <a:t>cost to</a:t>
            </a:r>
          </a:p>
        </p:txBody>
      </p:sp>
      <p:sp>
        <p:nvSpPr>
          <p:cNvPr id="94327" name="Text Box 223"/>
          <p:cNvSpPr txBox="1">
            <a:spLocks noChangeArrowheads="1"/>
          </p:cNvSpPr>
          <p:nvPr/>
        </p:nvSpPr>
        <p:spPr bwMode="auto">
          <a:xfrm>
            <a:off x="1219200" y="3467100"/>
            <a:ext cx="946150" cy="641350"/>
          </a:xfrm>
          <a:prstGeom prst="rect">
            <a:avLst/>
          </a:prstGeom>
          <a:noFill/>
          <a:ln w="9525">
            <a:noFill/>
            <a:miter lim="800000"/>
            <a:headEnd/>
            <a:tailEnd/>
          </a:ln>
          <a:effectLst/>
        </p:spPr>
        <p:txBody>
          <a:bodyPr wrap="none">
            <a:spAutoFit/>
          </a:bodyPr>
          <a:lstStyle/>
          <a:p>
            <a:r>
              <a:rPr lang="en-US"/>
              <a:t>∞</a:t>
            </a:r>
          </a:p>
          <a:p>
            <a:r>
              <a:rPr lang="en-US"/>
              <a:t>2   0   1</a:t>
            </a:r>
          </a:p>
        </p:txBody>
      </p:sp>
      <p:sp>
        <p:nvSpPr>
          <p:cNvPr id="94328" name="Text Box 224"/>
          <p:cNvSpPr txBox="1">
            <a:spLocks noChangeArrowheads="1"/>
          </p:cNvSpPr>
          <p:nvPr/>
        </p:nvSpPr>
        <p:spPr bwMode="auto">
          <a:xfrm>
            <a:off x="1219200" y="5257800"/>
            <a:ext cx="990600" cy="366713"/>
          </a:xfrm>
          <a:prstGeom prst="rect">
            <a:avLst/>
          </a:prstGeom>
          <a:noFill/>
          <a:ln w="9525">
            <a:noFill/>
            <a:miter lim="800000"/>
            <a:headEnd/>
            <a:tailEnd/>
          </a:ln>
          <a:effectLst/>
        </p:spPr>
        <p:txBody>
          <a:bodyPr>
            <a:spAutoFit/>
          </a:bodyPr>
          <a:lstStyle/>
          <a:p>
            <a:r>
              <a:rPr lang="en-US"/>
              <a:t>∞ ∞  ∞</a:t>
            </a:r>
          </a:p>
        </p:txBody>
      </p:sp>
      <p:sp>
        <p:nvSpPr>
          <p:cNvPr id="94329" name="Text Box 225"/>
          <p:cNvSpPr txBox="1">
            <a:spLocks noChangeArrowheads="1"/>
          </p:cNvSpPr>
          <p:nvPr/>
        </p:nvSpPr>
        <p:spPr bwMode="auto">
          <a:xfrm>
            <a:off x="3260725" y="2006600"/>
            <a:ext cx="946150" cy="366713"/>
          </a:xfrm>
          <a:prstGeom prst="rect">
            <a:avLst/>
          </a:prstGeom>
          <a:noFill/>
          <a:ln w="9525">
            <a:noFill/>
            <a:miter lim="800000"/>
            <a:headEnd/>
            <a:tailEnd/>
          </a:ln>
          <a:effectLst/>
        </p:spPr>
        <p:txBody>
          <a:bodyPr wrap="none">
            <a:spAutoFit/>
          </a:bodyPr>
          <a:lstStyle/>
          <a:p>
            <a:r>
              <a:rPr lang="en-US"/>
              <a:t>2   0   1</a:t>
            </a:r>
          </a:p>
        </p:txBody>
      </p:sp>
      <p:sp>
        <p:nvSpPr>
          <p:cNvPr id="94330" name="Text Box 226"/>
          <p:cNvSpPr txBox="1">
            <a:spLocks noChangeArrowheads="1"/>
          </p:cNvSpPr>
          <p:nvPr/>
        </p:nvSpPr>
        <p:spPr bwMode="auto">
          <a:xfrm>
            <a:off x="3260725" y="2322513"/>
            <a:ext cx="946150" cy="366712"/>
          </a:xfrm>
          <a:prstGeom prst="rect">
            <a:avLst/>
          </a:prstGeom>
          <a:noFill/>
          <a:ln w="9525">
            <a:noFill/>
            <a:miter lim="800000"/>
            <a:headEnd/>
            <a:tailEnd/>
          </a:ln>
          <a:effectLst/>
        </p:spPr>
        <p:txBody>
          <a:bodyPr wrap="none">
            <a:spAutoFit/>
          </a:bodyPr>
          <a:lstStyle/>
          <a:p>
            <a:r>
              <a:rPr lang="en-US"/>
              <a:t>7   1   0</a:t>
            </a:r>
          </a:p>
        </p:txBody>
      </p:sp>
      <p:sp>
        <p:nvSpPr>
          <p:cNvPr id="94331" name="Line 227"/>
          <p:cNvSpPr>
            <a:spLocks noChangeShapeType="1"/>
          </p:cNvSpPr>
          <p:nvPr/>
        </p:nvSpPr>
        <p:spPr bwMode="auto">
          <a:xfrm>
            <a:off x="2209800" y="1981200"/>
            <a:ext cx="685800" cy="1524000"/>
          </a:xfrm>
          <a:prstGeom prst="line">
            <a:avLst/>
          </a:prstGeom>
          <a:noFill/>
          <a:ln w="9525">
            <a:solidFill>
              <a:schemeClr val="tx1"/>
            </a:solidFill>
            <a:round/>
            <a:headEnd/>
            <a:tailEnd type="triangle" w="med" len="med"/>
          </a:ln>
          <a:effectLst/>
        </p:spPr>
        <p:txBody>
          <a:bodyPr wrap="none"/>
          <a:lstStyle/>
          <a:p>
            <a:endParaRPr lang="en-US"/>
          </a:p>
        </p:txBody>
      </p:sp>
      <p:sp>
        <p:nvSpPr>
          <p:cNvPr id="94332" name="Line 228"/>
          <p:cNvSpPr>
            <a:spLocks noChangeShapeType="1"/>
          </p:cNvSpPr>
          <p:nvPr/>
        </p:nvSpPr>
        <p:spPr bwMode="auto">
          <a:xfrm>
            <a:off x="2133600" y="2057400"/>
            <a:ext cx="685800" cy="3124200"/>
          </a:xfrm>
          <a:prstGeom prst="line">
            <a:avLst/>
          </a:prstGeom>
          <a:noFill/>
          <a:ln w="9525">
            <a:solidFill>
              <a:schemeClr val="tx1"/>
            </a:solidFill>
            <a:round/>
            <a:headEnd/>
            <a:tailEnd type="triangle" w="med" len="med"/>
          </a:ln>
          <a:effectLst/>
        </p:spPr>
        <p:txBody>
          <a:bodyPr wrap="none"/>
          <a:lstStyle/>
          <a:p>
            <a:endParaRPr lang="en-US"/>
          </a:p>
        </p:txBody>
      </p:sp>
      <p:sp>
        <p:nvSpPr>
          <p:cNvPr id="94333" name="Line 229"/>
          <p:cNvSpPr>
            <a:spLocks noChangeShapeType="1"/>
          </p:cNvSpPr>
          <p:nvPr/>
        </p:nvSpPr>
        <p:spPr bwMode="auto">
          <a:xfrm flipV="1">
            <a:off x="2133600" y="2514600"/>
            <a:ext cx="762000" cy="1295400"/>
          </a:xfrm>
          <a:prstGeom prst="line">
            <a:avLst/>
          </a:prstGeom>
          <a:noFill/>
          <a:ln w="9525">
            <a:solidFill>
              <a:schemeClr val="tx1"/>
            </a:solidFill>
            <a:round/>
            <a:headEnd/>
            <a:tailEnd type="triangle" w="med" len="med"/>
          </a:ln>
          <a:effectLst/>
        </p:spPr>
        <p:txBody>
          <a:bodyPr wrap="none"/>
          <a:lstStyle/>
          <a:p>
            <a:endParaRPr lang="en-US"/>
          </a:p>
        </p:txBody>
      </p:sp>
      <p:sp>
        <p:nvSpPr>
          <p:cNvPr id="94334" name="Line 230"/>
          <p:cNvSpPr>
            <a:spLocks noChangeShapeType="1"/>
          </p:cNvSpPr>
          <p:nvPr/>
        </p:nvSpPr>
        <p:spPr bwMode="auto">
          <a:xfrm>
            <a:off x="2133600" y="4114800"/>
            <a:ext cx="609600" cy="1143000"/>
          </a:xfrm>
          <a:prstGeom prst="line">
            <a:avLst/>
          </a:prstGeom>
          <a:noFill/>
          <a:ln w="9525">
            <a:solidFill>
              <a:schemeClr val="tx1"/>
            </a:solidFill>
            <a:round/>
            <a:headEnd/>
            <a:tailEnd type="triangle" w="med" len="med"/>
          </a:ln>
          <a:effectLst/>
        </p:spPr>
        <p:txBody>
          <a:bodyPr wrap="none"/>
          <a:lstStyle/>
          <a:p>
            <a:endParaRPr lang="en-US"/>
          </a:p>
        </p:txBody>
      </p:sp>
      <p:sp>
        <p:nvSpPr>
          <p:cNvPr id="94335" name="Line 231"/>
          <p:cNvSpPr>
            <a:spLocks noChangeShapeType="1"/>
          </p:cNvSpPr>
          <p:nvPr/>
        </p:nvSpPr>
        <p:spPr bwMode="auto">
          <a:xfrm flipV="1">
            <a:off x="2133600" y="2590800"/>
            <a:ext cx="838200" cy="3429000"/>
          </a:xfrm>
          <a:prstGeom prst="line">
            <a:avLst/>
          </a:prstGeom>
          <a:noFill/>
          <a:ln w="9525">
            <a:solidFill>
              <a:schemeClr val="tx1"/>
            </a:solidFill>
            <a:round/>
            <a:headEnd/>
            <a:tailEnd type="triangle" w="med" len="med"/>
          </a:ln>
          <a:effectLst/>
        </p:spPr>
        <p:txBody>
          <a:bodyPr wrap="none"/>
          <a:lstStyle/>
          <a:p>
            <a:endParaRPr lang="en-US"/>
          </a:p>
        </p:txBody>
      </p:sp>
      <p:sp>
        <p:nvSpPr>
          <p:cNvPr id="94336" name="Line 232"/>
          <p:cNvSpPr>
            <a:spLocks noChangeShapeType="1"/>
          </p:cNvSpPr>
          <p:nvPr/>
        </p:nvSpPr>
        <p:spPr bwMode="auto">
          <a:xfrm flipV="1">
            <a:off x="2209800" y="4343400"/>
            <a:ext cx="762000" cy="1752600"/>
          </a:xfrm>
          <a:prstGeom prst="line">
            <a:avLst/>
          </a:prstGeom>
          <a:noFill/>
          <a:ln w="9525">
            <a:solidFill>
              <a:schemeClr val="tx1"/>
            </a:solidFill>
            <a:round/>
            <a:headEnd/>
            <a:tailEnd type="triangle" w="med" len="med"/>
          </a:ln>
          <a:effectLst/>
        </p:spPr>
        <p:txBody>
          <a:bodyPr wrap="none"/>
          <a:lstStyle/>
          <a:p>
            <a:endParaRPr lang="en-US"/>
          </a:p>
        </p:txBody>
      </p:sp>
      <p:sp>
        <p:nvSpPr>
          <p:cNvPr id="94337" name="Line 233"/>
          <p:cNvSpPr>
            <a:spLocks noChangeShapeType="1"/>
          </p:cNvSpPr>
          <p:nvPr/>
        </p:nvSpPr>
        <p:spPr bwMode="auto">
          <a:xfrm>
            <a:off x="609600" y="6345238"/>
            <a:ext cx="5410200" cy="0"/>
          </a:xfrm>
          <a:prstGeom prst="line">
            <a:avLst/>
          </a:prstGeom>
          <a:noFill/>
          <a:ln w="9525">
            <a:solidFill>
              <a:schemeClr val="tx1"/>
            </a:solidFill>
            <a:prstDash val="sysDot"/>
            <a:round/>
            <a:headEnd/>
            <a:tailEnd type="triangle" w="med" len="med"/>
          </a:ln>
          <a:effectLst/>
        </p:spPr>
        <p:txBody>
          <a:bodyPr wrap="none"/>
          <a:lstStyle/>
          <a:p>
            <a:endParaRPr lang="en-US"/>
          </a:p>
        </p:txBody>
      </p:sp>
      <p:sp>
        <p:nvSpPr>
          <p:cNvPr id="94338" name="Text Box 234"/>
          <p:cNvSpPr txBox="1">
            <a:spLocks noChangeArrowheads="1"/>
          </p:cNvSpPr>
          <p:nvPr/>
        </p:nvSpPr>
        <p:spPr bwMode="auto">
          <a:xfrm>
            <a:off x="6069013" y="6137275"/>
            <a:ext cx="615950" cy="366713"/>
          </a:xfrm>
          <a:prstGeom prst="rect">
            <a:avLst/>
          </a:prstGeom>
          <a:noFill/>
          <a:ln w="9525">
            <a:noFill/>
            <a:miter lim="800000"/>
            <a:headEnd/>
            <a:tailEnd/>
          </a:ln>
          <a:effectLst/>
        </p:spPr>
        <p:txBody>
          <a:bodyPr wrap="none">
            <a:spAutoFit/>
          </a:bodyPr>
          <a:lstStyle/>
          <a:p>
            <a:r>
              <a:rPr lang="en-US"/>
              <a:t>time</a:t>
            </a:r>
          </a:p>
        </p:txBody>
      </p:sp>
      <p:grpSp>
        <p:nvGrpSpPr>
          <p:cNvPr id="94339" name="Group 235"/>
          <p:cNvGrpSpPr>
            <a:grpSpLocks/>
          </p:cNvGrpSpPr>
          <p:nvPr/>
        </p:nvGrpSpPr>
        <p:grpSpPr bwMode="auto">
          <a:xfrm>
            <a:off x="6632575" y="2911475"/>
            <a:ext cx="2184400" cy="1212850"/>
            <a:chOff x="2352" y="0"/>
            <a:chExt cx="1376" cy="764"/>
          </a:xfrm>
        </p:grpSpPr>
        <p:sp>
          <p:nvSpPr>
            <p:cNvPr id="94355" name="Freeform 236"/>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a:effectLst/>
          </p:spPr>
          <p:txBody>
            <a:bodyPr wrap="none" anchor="ctr"/>
            <a:lstStyle/>
            <a:p>
              <a:endParaRPr lang="en-US"/>
            </a:p>
          </p:txBody>
        </p:sp>
        <p:grpSp>
          <p:nvGrpSpPr>
            <p:cNvPr id="94356" name="Group 237"/>
            <p:cNvGrpSpPr>
              <a:grpSpLocks/>
            </p:cNvGrpSpPr>
            <p:nvPr/>
          </p:nvGrpSpPr>
          <p:grpSpPr bwMode="auto">
            <a:xfrm>
              <a:off x="2448" y="70"/>
              <a:ext cx="1161" cy="676"/>
              <a:chOff x="-17" y="1282"/>
              <a:chExt cx="1161" cy="676"/>
            </a:xfrm>
          </p:grpSpPr>
          <p:sp>
            <p:nvSpPr>
              <p:cNvPr id="94357" name="Freeform 238"/>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headEnd/>
                <a:tailEnd/>
              </a:ln>
              <a:effectLst/>
            </p:spPr>
            <p:txBody>
              <a:bodyPr wrap="none" anchor="ctr"/>
              <a:lstStyle/>
              <a:p>
                <a:endParaRPr lang="en-US"/>
              </a:p>
            </p:txBody>
          </p:sp>
          <p:sp>
            <p:nvSpPr>
              <p:cNvPr id="94358" name="Oval 239"/>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4359" name="Line 240"/>
              <p:cNvSpPr>
                <a:spLocks noChangeShapeType="1"/>
              </p:cNvSpPr>
              <p:nvPr/>
            </p:nvSpPr>
            <p:spPr bwMode="auto">
              <a:xfrm>
                <a:off x="-14" y="1705"/>
                <a:ext cx="1" cy="50"/>
              </a:xfrm>
              <a:prstGeom prst="line">
                <a:avLst/>
              </a:prstGeom>
              <a:noFill/>
              <a:ln w="12700">
                <a:solidFill>
                  <a:schemeClr val="tx1"/>
                </a:solidFill>
                <a:round/>
                <a:headEnd/>
                <a:tailEnd/>
              </a:ln>
              <a:effectLst/>
            </p:spPr>
            <p:txBody>
              <a:bodyPr wrap="none" anchor="ctr"/>
              <a:lstStyle/>
              <a:p>
                <a:endParaRPr lang="en-US"/>
              </a:p>
            </p:txBody>
          </p:sp>
          <p:sp>
            <p:nvSpPr>
              <p:cNvPr id="94360" name="Line 241"/>
              <p:cNvSpPr>
                <a:spLocks noChangeShapeType="1"/>
              </p:cNvSpPr>
              <p:nvPr/>
            </p:nvSpPr>
            <p:spPr bwMode="auto">
              <a:xfrm>
                <a:off x="299" y="1705"/>
                <a:ext cx="1" cy="50"/>
              </a:xfrm>
              <a:prstGeom prst="line">
                <a:avLst/>
              </a:prstGeom>
              <a:noFill/>
              <a:ln w="12700">
                <a:solidFill>
                  <a:schemeClr val="tx1"/>
                </a:solidFill>
                <a:round/>
                <a:headEnd/>
                <a:tailEnd/>
              </a:ln>
              <a:effectLst/>
            </p:spPr>
            <p:txBody>
              <a:bodyPr wrap="none" anchor="ctr"/>
              <a:lstStyle/>
              <a:p>
                <a:endParaRPr lang="en-US"/>
              </a:p>
            </p:txBody>
          </p:sp>
          <p:sp>
            <p:nvSpPr>
              <p:cNvPr id="94361" name="Rectangle 242"/>
              <p:cNvSpPr>
                <a:spLocks noChangeArrowheads="1"/>
              </p:cNvSpPr>
              <p:nvPr/>
            </p:nvSpPr>
            <p:spPr bwMode="auto">
              <a:xfrm>
                <a:off x="-14" y="170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4362" name="Oval 243"/>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4363" name="Freeform 244"/>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headEnd/>
                <a:tailEnd/>
              </a:ln>
              <a:effectLst/>
            </p:spPr>
            <p:txBody>
              <a:bodyPr wrap="none" anchor="ctr"/>
              <a:lstStyle/>
              <a:p>
                <a:endParaRPr lang="en-US"/>
              </a:p>
            </p:txBody>
          </p:sp>
          <p:sp>
            <p:nvSpPr>
              <p:cNvPr id="94364" name="Freeform 245"/>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headEnd/>
                <a:tailEnd/>
              </a:ln>
              <a:effectLst/>
            </p:spPr>
            <p:txBody>
              <a:bodyPr wrap="none" anchor="ctr"/>
              <a:lstStyle/>
              <a:p>
                <a:endParaRPr lang="en-US"/>
              </a:p>
            </p:txBody>
          </p:sp>
          <p:grpSp>
            <p:nvGrpSpPr>
              <p:cNvPr id="94365" name="Group 246"/>
              <p:cNvGrpSpPr>
                <a:grpSpLocks/>
              </p:cNvGrpSpPr>
              <p:nvPr/>
            </p:nvGrpSpPr>
            <p:grpSpPr bwMode="auto">
              <a:xfrm>
                <a:off x="39" y="1594"/>
                <a:ext cx="196" cy="250"/>
                <a:chOff x="2959" y="2425"/>
                <a:chExt cx="197" cy="250"/>
              </a:xfrm>
            </p:grpSpPr>
            <p:sp>
              <p:nvSpPr>
                <p:cNvPr id="94387" name="Rectangle 24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4388" name="Text Box 248"/>
                <p:cNvSpPr txBox="1">
                  <a:spLocks noChangeArrowheads="1"/>
                </p:cNvSpPr>
                <p:nvPr/>
              </p:nvSpPr>
              <p:spPr bwMode="auto">
                <a:xfrm>
                  <a:off x="2959" y="2425"/>
                  <a:ext cx="197" cy="250"/>
                </a:xfrm>
                <a:prstGeom prst="rect">
                  <a:avLst/>
                </a:prstGeom>
                <a:noFill/>
                <a:ln w="9525">
                  <a:noFill/>
                  <a:miter lim="800000"/>
                  <a:headEnd/>
                  <a:tailEnd/>
                </a:ln>
                <a:effectLst/>
              </p:spPr>
              <p:txBody>
                <a:bodyPr wrap="none">
                  <a:spAutoFit/>
                </a:bodyPr>
                <a:lstStyle/>
                <a:p>
                  <a:pPr algn="ctr"/>
                  <a:r>
                    <a:rPr lang="en-US" sz="2000"/>
                    <a:t>x</a:t>
                  </a:r>
                  <a:endParaRPr lang="en-US" sz="2400"/>
                </a:p>
              </p:txBody>
            </p:sp>
          </p:grpSp>
          <p:grpSp>
            <p:nvGrpSpPr>
              <p:cNvPr id="94366" name="Group 249"/>
              <p:cNvGrpSpPr>
                <a:grpSpLocks/>
              </p:cNvGrpSpPr>
              <p:nvPr/>
            </p:nvGrpSpPr>
            <p:grpSpPr bwMode="auto">
              <a:xfrm>
                <a:off x="828" y="1576"/>
                <a:ext cx="316" cy="288"/>
                <a:chOff x="1740" y="2272"/>
                <a:chExt cx="316" cy="288"/>
              </a:xfrm>
            </p:grpSpPr>
            <p:sp>
              <p:nvSpPr>
                <p:cNvPr id="94379" name="Oval 25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4380" name="Line 251"/>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4381" name="Line 252"/>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4382" name="Rectangle 253"/>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4383" name="Oval 25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4384" name="Group 255"/>
                <p:cNvGrpSpPr>
                  <a:grpSpLocks/>
                </p:cNvGrpSpPr>
                <p:nvPr/>
              </p:nvGrpSpPr>
              <p:grpSpPr bwMode="auto">
                <a:xfrm>
                  <a:off x="1795" y="2272"/>
                  <a:ext cx="212" cy="288"/>
                  <a:chOff x="2951" y="2395"/>
                  <a:chExt cx="213" cy="288"/>
                </a:xfrm>
              </p:grpSpPr>
              <p:sp>
                <p:nvSpPr>
                  <p:cNvPr id="94385" name="Rectangle 25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4386" name="Text Box 257"/>
                  <p:cNvSpPr txBox="1">
                    <a:spLocks noChangeArrowheads="1"/>
                  </p:cNvSpPr>
                  <p:nvPr/>
                </p:nvSpPr>
                <p:spPr bwMode="auto">
                  <a:xfrm>
                    <a:off x="2951" y="2395"/>
                    <a:ext cx="213" cy="288"/>
                  </a:xfrm>
                  <a:prstGeom prst="rect">
                    <a:avLst/>
                  </a:prstGeom>
                  <a:noFill/>
                  <a:ln w="9525">
                    <a:noFill/>
                    <a:miter lim="800000"/>
                    <a:headEnd/>
                    <a:tailEnd/>
                  </a:ln>
                  <a:effectLst/>
                </p:spPr>
                <p:txBody>
                  <a:bodyPr wrap="none">
                    <a:spAutoFit/>
                  </a:bodyPr>
                  <a:lstStyle/>
                  <a:p>
                    <a:pPr algn="ctr"/>
                    <a:r>
                      <a:rPr lang="en-US" sz="2400"/>
                      <a:t>z</a:t>
                    </a:r>
                  </a:p>
                </p:txBody>
              </p:sp>
            </p:grpSp>
          </p:grpSp>
          <p:sp>
            <p:nvSpPr>
              <p:cNvPr id="94367" name="Text Box 258"/>
              <p:cNvSpPr txBox="1">
                <a:spLocks noChangeArrowheads="1"/>
              </p:cNvSpPr>
              <p:nvPr/>
            </p:nvSpPr>
            <p:spPr bwMode="auto">
              <a:xfrm>
                <a:off x="724" y="1397"/>
                <a:ext cx="196" cy="231"/>
              </a:xfrm>
              <a:prstGeom prst="rect">
                <a:avLst/>
              </a:prstGeom>
              <a:noFill/>
              <a:ln w="9525">
                <a:noFill/>
                <a:miter lim="800000"/>
                <a:headEnd/>
                <a:tailEnd/>
              </a:ln>
              <a:effectLst/>
            </p:spPr>
            <p:txBody>
              <a:bodyPr wrap="none">
                <a:spAutoFit/>
              </a:bodyPr>
              <a:lstStyle/>
              <a:p>
                <a:pPr algn="ctr"/>
                <a:r>
                  <a:rPr lang="en-US"/>
                  <a:t>1</a:t>
                </a:r>
                <a:endParaRPr lang="en-US" sz="2400"/>
              </a:p>
            </p:txBody>
          </p:sp>
          <p:sp>
            <p:nvSpPr>
              <p:cNvPr id="94368" name="Text Box 259"/>
              <p:cNvSpPr txBox="1">
                <a:spLocks noChangeArrowheads="1"/>
              </p:cNvSpPr>
              <p:nvPr/>
            </p:nvSpPr>
            <p:spPr bwMode="auto">
              <a:xfrm>
                <a:off x="196" y="1394"/>
                <a:ext cx="196" cy="231"/>
              </a:xfrm>
              <a:prstGeom prst="rect">
                <a:avLst/>
              </a:prstGeom>
              <a:noFill/>
              <a:ln w="9525">
                <a:noFill/>
                <a:miter lim="800000"/>
                <a:headEnd/>
                <a:tailEnd/>
              </a:ln>
              <a:effectLst/>
            </p:spPr>
            <p:txBody>
              <a:bodyPr wrap="none">
                <a:spAutoFit/>
              </a:bodyPr>
              <a:lstStyle/>
              <a:p>
                <a:pPr algn="ctr"/>
                <a:r>
                  <a:rPr lang="en-US"/>
                  <a:t>2</a:t>
                </a:r>
                <a:endParaRPr lang="en-US" sz="2400"/>
              </a:p>
            </p:txBody>
          </p:sp>
          <p:sp>
            <p:nvSpPr>
              <p:cNvPr id="94369" name="Text Box 260"/>
              <p:cNvSpPr txBox="1">
                <a:spLocks noChangeArrowheads="1"/>
              </p:cNvSpPr>
              <p:nvPr/>
            </p:nvSpPr>
            <p:spPr bwMode="auto">
              <a:xfrm>
                <a:off x="481" y="1727"/>
                <a:ext cx="196" cy="231"/>
              </a:xfrm>
              <a:prstGeom prst="rect">
                <a:avLst/>
              </a:prstGeom>
              <a:noFill/>
              <a:ln w="9525">
                <a:noFill/>
                <a:miter lim="800000"/>
                <a:headEnd/>
                <a:tailEnd/>
              </a:ln>
              <a:effectLst/>
            </p:spPr>
            <p:txBody>
              <a:bodyPr wrap="none">
                <a:spAutoFit/>
              </a:bodyPr>
              <a:lstStyle/>
              <a:p>
                <a:pPr algn="ctr"/>
                <a:r>
                  <a:rPr lang="en-US"/>
                  <a:t>7</a:t>
                </a:r>
                <a:endParaRPr lang="en-US" sz="2400"/>
              </a:p>
            </p:txBody>
          </p:sp>
          <p:grpSp>
            <p:nvGrpSpPr>
              <p:cNvPr id="94370" name="Group 261"/>
              <p:cNvGrpSpPr>
                <a:grpSpLocks/>
              </p:cNvGrpSpPr>
              <p:nvPr/>
            </p:nvGrpSpPr>
            <p:grpSpPr bwMode="auto">
              <a:xfrm>
                <a:off x="408" y="1282"/>
                <a:ext cx="316" cy="250"/>
                <a:chOff x="1740" y="2302"/>
                <a:chExt cx="316" cy="250"/>
              </a:xfrm>
            </p:grpSpPr>
            <p:sp>
              <p:nvSpPr>
                <p:cNvPr id="94371" name="Oval 262"/>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4372" name="Line 263"/>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4373" name="Line 264"/>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4374" name="Rectangle 265"/>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94375" name="Oval 266"/>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4376" name="Group 267"/>
                <p:cNvGrpSpPr>
                  <a:grpSpLocks/>
                </p:cNvGrpSpPr>
                <p:nvPr/>
              </p:nvGrpSpPr>
              <p:grpSpPr bwMode="auto">
                <a:xfrm>
                  <a:off x="1803" y="2302"/>
                  <a:ext cx="196" cy="250"/>
                  <a:chOff x="2958" y="2425"/>
                  <a:chExt cx="198" cy="250"/>
                </a:xfrm>
              </p:grpSpPr>
              <p:sp>
                <p:nvSpPr>
                  <p:cNvPr id="94377" name="Rectangle 26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4378" name="Text Box 269"/>
                  <p:cNvSpPr txBox="1">
                    <a:spLocks noChangeArrowheads="1"/>
                  </p:cNvSpPr>
                  <p:nvPr/>
                </p:nvSpPr>
                <p:spPr bwMode="auto">
                  <a:xfrm>
                    <a:off x="2958" y="2425"/>
                    <a:ext cx="198" cy="250"/>
                  </a:xfrm>
                  <a:prstGeom prst="rect">
                    <a:avLst/>
                  </a:prstGeom>
                  <a:noFill/>
                  <a:ln w="9525">
                    <a:noFill/>
                    <a:miter lim="800000"/>
                    <a:headEnd/>
                    <a:tailEnd/>
                  </a:ln>
                  <a:effectLst/>
                </p:spPr>
                <p:txBody>
                  <a:bodyPr wrap="none">
                    <a:spAutoFit/>
                  </a:bodyPr>
                  <a:lstStyle/>
                  <a:p>
                    <a:pPr algn="ctr"/>
                    <a:r>
                      <a:rPr lang="en-US" sz="2000"/>
                      <a:t>y</a:t>
                    </a:r>
                    <a:endParaRPr lang="en-US" sz="2400"/>
                  </a:p>
                </p:txBody>
              </p:sp>
            </p:grpSp>
          </p:grpSp>
        </p:grpSp>
      </p:grpSp>
      <p:sp>
        <p:nvSpPr>
          <p:cNvPr id="94340" name="Text Box 270"/>
          <p:cNvSpPr txBox="1">
            <a:spLocks noChangeArrowheads="1"/>
          </p:cNvSpPr>
          <p:nvPr/>
        </p:nvSpPr>
        <p:spPr bwMode="auto">
          <a:xfrm>
            <a:off x="263525" y="1104900"/>
            <a:ext cx="9207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x</a:t>
            </a:r>
          </a:p>
          <a:p>
            <a:pPr algn="r" eaLnBrk="1" hangingPunct="1">
              <a:lnSpc>
                <a:spcPct val="85000"/>
              </a:lnSpc>
            </a:pPr>
            <a:r>
              <a:rPr lang="en-US" b="1">
                <a:solidFill>
                  <a:srgbClr val="CC0000"/>
                </a:solidFill>
              </a:rPr>
              <a:t>table</a:t>
            </a:r>
          </a:p>
        </p:txBody>
      </p:sp>
      <p:sp>
        <p:nvSpPr>
          <p:cNvPr id="94341" name="Oval 271"/>
          <p:cNvSpPr>
            <a:spLocks noChangeArrowheads="1"/>
          </p:cNvSpPr>
          <p:nvPr/>
        </p:nvSpPr>
        <p:spPr bwMode="auto">
          <a:xfrm>
            <a:off x="1219200" y="16764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4342" name="Oval 272"/>
          <p:cNvSpPr>
            <a:spLocks noChangeArrowheads="1"/>
          </p:cNvSpPr>
          <p:nvPr/>
        </p:nvSpPr>
        <p:spPr bwMode="auto">
          <a:xfrm>
            <a:off x="1219200" y="37338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4343" name="Oval 273"/>
          <p:cNvSpPr>
            <a:spLocks noChangeArrowheads="1"/>
          </p:cNvSpPr>
          <p:nvPr/>
        </p:nvSpPr>
        <p:spPr bwMode="auto">
          <a:xfrm>
            <a:off x="1219200" y="59436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4344" name="Oval 274"/>
          <p:cNvSpPr>
            <a:spLocks noChangeArrowheads="1"/>
          </p:cNvSpPr>
          <p:nvPr/>
        </p:nvSpPr>
        <p:spPr bwMode="auto">
          <a:xfrm>
            <a:off x="3297238" y="1676400"/>
            <a:ext cx="1066800" cy="381000"/>
          </a:xfrm>
          <a:prstGeom prst="ellipse">
            <a:avLst/>
          </a:prstGeom>
          <a:noFill/>
          <a:ln w="9525">
            <a:solidFill>
              <a:srgbClr val="FF0000"/>
            </a:solidFill>
            <a:round/>
            <a:headEnd/>
            <a:tailEnd/>
          </a:ln>
          <a:effectLst/>
        </p:spPr>
        <p:txBody>
          <a:bodyPr wrap="none" anchor="ctr"/>
          <a:lstStyle/>
          <a:p>
            <a:endParaRPr lang="en-US"/>
          </a:p>
        </p:txBody>
      </p:sp>
      <p:sp>
        <p:nvSpPr>
          <p:cNvPr id="94345" name="Rectangle 275"/>
          <p:cNvSpPr>
            <a:spLocks noChangeArrowheads="1"/>
          </p:cNvSpPr>
          <p:nvPr/>
        </p:nvSpPr>
        <p:spPr bwMode="auto">
          <a:xfrm>
            <a:off x="1590675" y="187325"/>
            <a:ext cx="4318000" cy="641350"/>
          </a:xfrm>
          <a:prstGeom prst="rect">
            <a:avLst/>
          </a:prstGeom>
          <a:noFill/>
          <a:ln w="9525" algn="ctr">
            <a:noFill/>
            <a:miter lim="800000"/>
            <a:headEnd/>
            <a:tailEnd/>
          </a:ln>
          <a:effectLst/>
        </p:spPr>
        <p:txBody>
          <a:bodyPr wrap="none" anchor="ctr">
            <a:spAutoFit/>
          </a:bodyPr>
          <a:lstStyle/>
          <a:p>
            <a:pPr algn="just"/>
            <a:r>
              <a:rPr lang="fr-FR">
                <a:solidFill>
                  <a:srgbClr val="000000"/>
                </a:solidFill>
                <a:cs typeface="Times New Roman" pitchFamily="18" charset="0"/>
              </a:rPr>
              <a:t>D</a:t>
            </a:r>
            <a:r>
              <a:rPr lang="fr-FR" baseline="-25000">
                <a:solidFill>
                  <a:srgbClr val="000000"/>
                </a:solidFill>
                <a:cs typeface="Times New Roman" pitchFamily="18" charset="0"/>
              </a:rPr>
              <a:t>x</a:t>
            </a:r>
            <a:r>
              <a:rPr lang="fr-FR">
                <a:solidFill>
                  <a:srgbClr val="000000"/>
                </a:solidFill>
                <a:cs typeface="Times New Roman" pitchFamily="18" charset="0"/>
              </a:rPr>
              <a:t>(y) = min{c(x,y) + D</a:t>
            </a:r>
            <a:r>
              <a:rPr lang="fr-FR" baseline="-25000">
                <a:solidFill>
                  <a:srgbClr val="000000"/>
                </a:solidFill>
                <a:cs typeface="Times New Roman" pitchFamily="18" charset="0"/>
              </a:rPr>
              <a:t>y</a:t>
            </a:r>
            <a:r>
              <a:rPr lang="fr-FR">
                <a:solidFill>
                  <a:srgbClr val="000000"/>
                </a:solidFill>
                <a:cs typeface="Times New Roman" pitchFamily="18" charset="0"/>
              </a:rPr>
              <a:t>(y), c(x,z) + D</a:t>
            </a:r>
            <a:r>
              <a:rPr lang="fr-FR" baseline="-25000">
                <a:solidFill>
                  <a:srgbClr val="000000"/>
                </a:solidFill>
                <a:cs typeface="Times New Roman" pitchFamily="18" charset="0"/>
              </a:rPr>
              <a:t>z</a:t>
            </a:r>
            <a:r>
              <a:rPr lang="fr-FR">
                <a:solidFill>
                  <a:srgbClr val="000000"/>
                </a:solidFill>
                <a:cs typeface="Times New Roman" pitchFamily="18" charset="0"/>
              </a:rPr>
              <a:t>(y)} </a:t>
            </a:r>
            <a:br>
              <a:rPr lang="fr-FR">
                <a:solidFill>
                  <a:srgbClr val="000000"/>
                </a:solidFill>
                <a:cs typeface="Times New Roman" pitchFamily="18" charset="0"/>
              </a:rPr>
            </a:br>
            <a:r>
              <a:rPr lang="fr-FR">
                <a:solidFill>
                  <a:srgbClr val="000000"/>
                </a:solidFill>
                <a:cs typeface="Times New Roman" pitchFamily="18" charset="0"/>
              </a:rPr>
              <a:t>             = min{2+0 , 7+1} = 2</a:t>
            </a:r>
          </a:p>
        </p:txBody>
      </p:sp>
      <p:sp>
        <p:nvSpPr>
          <p:cNvPr id="94346" name="Line 276"/>
          <p:cNvSpPr>
            <a:spLocks noChangeShapeType="1"/>
          </p:cNvSpPr>
          <p:nvPr/>
        </p:nvSpPr>
        <p:spPr bwMode="auto">
          <a:xfrm flipH="1">
            <a:off x="3760788" y="809625"/>
            <a:ext cx="809625" cy="966788"/>
          </a:xfrm>
          <a:prstGeom prst="line">
            <a:avLst/>
          </a:prstGeom>
          <a:noFill/>
          <a:ln w="12700">
            <a:solidFill>
              <a:schemeClr val="accent2"/>
            </a:solidFill>
            <a:round/>
            <a:headEnd/>
            <a:tailEnd type="triangle" w="med" len="med"/>
          </a:ln>
          <a:effectLst/>
        </p:spPr>
        <p:txBody>
          <a:bodyPr wrap="none"/>
          <a:lstStyle/>
          <a:p>
            <a:endParaRPr lang="en-US"/>
          </a:p>
        </p:txBody>
      </p:sp>
      <p:sp>
        <p:nvSpPr>
          <p:cNvPr id="94347" name="Rectangle 277"/>
          <p:cNvSpPr>
            <a:spLocks noChangeArrowheads="1"/>
          </p:cNvSpPr>
          <p:nvPr/>
        </p:nvSpPr>
        <p:spPr bwMode="auto">
          <a:xfrm>
            <a:off x="6384925" y="28575"/>
            <a:ext cx="2667000" cy="1082675"/>
          </a:xfrm>
          <a:prstGeom prst="rect">
            <a:avLst/>
          </a:prstGeom>
          <a:noFill/>
          <a:ln w="9525">
            <a:noFill/>
            <a:miter lim="800000"/>
            <a:headEnd/>
            <a:tailEnd/>
          </a:ln>
          <a:effectLst/>
        </p:spPr>
        <p:txBody>
          <a:bodyPr wrap="none" anchor="ctr">
            <a:spAutoFit/>
          </a:bodyPr>
          <a:lstStyle/>
          <a:p>
            <a:pPr algn="just">
              <a:lnSpc>
                <a:spcPct val="120000"/>
              </a:lnSpc>
            </a:pPr>
            <a:r>
              <a:rPr lang="fr-FR" i="1"/>
              <a:t>D</a:t>
            </a:r>
            <a:r>
              <a:rPr lang="fr-FR" i="1" baseline="-25000"/>
              <a:t>x</a:t>
            </a:r>
            <a:r>
              <a:rPr lang="fr-FR" i="1"/>
              <a:t>(z) = </a:t>
            </a:r>
            <a:r>
              <a:rPr lang="fr-FR"/>
              <a:t>min{</a:t>
            </a:r>
            <a:r>
              <a:rPr lang="fr-FR" i="1"/>
              <a:t>c(x,y) + </a:t>
            </a:r>
            <a:br>
              <a:rPr lang="fr-FR" i="1"/>
            </a:br>
            <a:r>
              <a:rPr lang="fr-FR" i="1"/>
              <a:t>      D</a:t>
            </a:r>
            <a:r>
              <a:rPr lang="fr-FR" i="1" baseline="-25000"/>
              <a:t>y</a:t>
            </a:r>
            <a:r>
              <a:rPr lang="fr-FR" i="1"/>
              <a:t>(z), c(x,z) + D</a:t>
            </a:r>
            <a:r>
              <a:rPr lang="fr-FR" i="1" baseline="-25000"/>
              <a:t>z</a:t>
            </a:r>
            <a:r>
              <a:rPr lang="fr-FR" i="1"/>
              <a:t>(z)</a:t>
            </a:r>
            <a:r>
              <a:rPr lang="fr-FR"/>
              <a:t>} </a:t>
            </a:r>
          </a:p>
          <a:p>
            <a:pPr algn="just">
              <a:lnSpc>
                <a:spcPct val="120000"/>
              </a:lnSpc>
            </a:pPr>
            <a:r>
              <a:rPr lang="fr-FR"/>
              <a:t>= min{2+1 , 7+0} = 3</a:t>
            </a:r>
          </a:p>
        </p:txBody>
      </p:sp>
      <p:sp>
        <p:nvSpPr>
          <p:cNvPr id="94348" name="Line 278"/>
          <p:cNvSpPr>
            <a:spLocks noChangeShapeType="1"/>
          </p:cNvSpPr>
          <p:nvPr/>
        </p:nvSpPr>
        <p:spPr bwMode="auto">
          <a:xfrm flipH="1">
            <a:off x="4179888" y="482600"/>
            <a:ext cx="2586037" cy="1333500"/>
          </a:xfrm>
          <a:prstGeom prst="line">
            <a:avLst/>
          </a:prstGeom>
          <a:noFill/>
          <a:ln w="9525">
            <a:solidFill>
              <a:schemeClr val="accent2"/>
            </a:solidFill>
            <a:round/>
            <a:headEnd/>
            <a:tailEnd type="triangle" w="med" len="med"/>
          </a:ln>
          <a:effectLst/>
        </p:spPr>
        <p:txBody>
          <a:bodyPr wrap="none"/>
          <a:lstStyle/>
          <a:p>
            <a:endParaRPr lang="en-US"/>
          </a:p>
        </p:txBody>
      </p:sp>
      <p:sp>
        <p:nvSpPr>
          <p:cNvPr id="94349" name="Text Box 279"/>
          <p:cNvSpPr txBox="1">
            <a:spLocks noChangeArrowheads="1"/>
          </p:cNvSpPr>
          <p:nvPr/>
        </p:nvSpPr>
        <p:spPr bwMode="auto">
          <a:xfrm>
            <a:off x="3922713" y="1674813"/>
            <a:ext cx="311150" cy="366712"/>
          </a:xfrm>
          <a:prstGeom prst="rect">
            <a:avLst/>
          </a:prstGeom>
          <a:noFill/>
          <a:ln w="9525">
            <a:noFill/>
            <a:miter lim="800000"/>
            <a:headEnd/>
            <a:tailEnd/>
          </a:ln>
          <a:effectLst/>
        </p:spPr>
        <p:txBody>
          <a:bodyPr wrap="none">
            <a:spAutoFit/>
          </a:bodyPr>
          <a:lstStyle/>
          <a:p>
            <a:r>
              <a:rPr lang="en-US"/>
              <a:t>3</a:t>
            </a:r>
          </a:p>
        </p:txBody>
      </p:sp>
      <p:sp>
        <p:nvSpPr>
          <p:cNvPr id="94350" name="Text Box 280"/>
          <p:cNvSpPr txBox="1">
            <a:spLocks noChangeArrowheads="1"/>
          </p:cNvSpPr>
          <p:nvPr/>
        </p:nvSpPr>
        <p:spPr bwMode="auto">
          <a:xfrm>
            <a:off x="3579813" y="1679575"/>
            <a:ext cx="342900" cy="366713"/>
          </a:xfrm>
          <a:prstGeom prst="rect">
            <a:avLst/>
          </a:prstGeom>
          <a:noFill/>
          <a:ln w="9525">
            <a:noFill/>
            <a:miter lim="800000"/>
            <a:headEnd/>
            <a:tailEnd/>
          </a:ln>
          <a:effectLst/>
        </p:spPr>
        <p:txBody>
          <a:bodyPr>
            <a:spAutoFit/>
          </a:bodyPr>
          <a:lstStyle/>
          <a:p>
            <a:r>
              <a:rPr lang="en-US"/>
              <a:t>2 </a:t>
            </a:r>
          </a:p>
        </p:txBody>
      </p:sp>
      <p:sp>
        <p:nvSpPr>
          <p:cNvPr id="94351" name="Text Box 281"/>
          <p:cNvSpPr txBox="1">
            <a:spLocks noChangeArrowheads="1"/>
          </p:cNvSpPr>
          <p:nvPr/>
        </p:nvSpPr>
        <p:spPr bwMode="auto">
          <a:xfrm>
            <a:off x="292100" y="2851150"/>
            <a:ext cx="9207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y</a:t>
            </a:r>
          </a:p>
          <a:p>
            <a:pPr algn="r" eaLnBrk="1" hangingPunct="1">
              <a:lnSpc>
                <a:spcPct val="85000"/>
              </a:lnSpc>
            </a:pPr>
            <a:r>
              <a:rPr lang="en-US" b="1">
                <a:solidFill>
                  <a:srgbClr val="CC0000"/>
                </a:solidFill>
              </a:rPr>
              <a:t>table</a:t>
            </a:r>
          </a:p>
        </p:txBody>
      </p:sp>
      <p:sp>
        <p:nvSpPr>
          <p:cNvPr id="94352" name="Text Box 282"/>
          <p:cNvSpPr txBox="1">
            <a:spLocks noChangeArrowheads="1"/>
          </p:cNvSpPr>
          <p:nvPr/>
        </p:nvSpPr>
        <p:spPr bwMode="auto">
          <a:xfrm>
            <a:off x="311150" y="4699000"/>
            <a:ext cx="908050" cy="558800"/>
          </a:xfrm>
          <a:prstGeom prst="rect">
            <a:avLst/>
          </a:prstGeom>
          <a:noFill/>
          <a:ln w="9525">
            <a:noFill/>
            <a:miter lim="800000"/>
            <a:headEnd/>
            <a:tailEnd/>
          </a:ln>
          <a:effectLst/>
        </p:spPr>
        <p:txBody>
          <a:bodyPr wrap="none">
            <a:spAutoFit/>
          </a:bodyPr>
          <a:lstStyle/>
          <a:p>
            <a:pPr algn="r" eaLnBrk="1" hangingPunct="1">
              <a:lnSpc>
                <a:spcPct val="85000"/>
              </a:lnSpc>
            </a:pPr>
            <a:r>
              <a:rPr lang="en-US" b="1">
                <a:solidFill>
                  <a:srgbClr val="CC0000"/>
                </a:solidFill>
              </a:rPr>
              <a:t>node z</a:t>
            </a:r>
          </a:p>
          <a:p>
            <a:pPr algn="r" eaLnBrk="1" hangingPunct="1">
              <a:lnSpc>
                <a:spcPct val="85000"/>
              </a:lnSpc>
            </a:pPr>
            <a:r>
              <a:rPr lang="en-US" b="1">
                <a:solidFill>
                  <a:srgbClr val="CC0000"/>
                </a:solidFill>
              </a:rPr>
              <a:t>table</a:t>
            </a:r>
          </a:p>
        </p:txBody>
      </p:sp>
      <p:sp>
        <p:nvSpPr>
          <p:cNvPr id="94353" name="Text Box 283"/>
          <p:cNvSpPr txBox="1">
            <a:spLocks noChangeArrowheads="1"/>
          </p:cNvSpPr>
          <p:nvPr/>
        </p:nvSpPr>
        <p:spPr bwMode="auto">
          <a:xfrm>
            <a:off x="3413125" y="1143000"/>
            <a:ext cx="706438" cy="304800"/>
          </a:xfrm>
          <a:prstGeom prst="rect">
            <a:avLst/>
          </a:prstGeom>
          <a:noFill/>
          <a:ln w="9525">
            <a:noFill/>
            <a:miter lim="800000"/>
            <a:headEnd/>
            <a:tailEnd/>
          </a:ln>
          <a:effectLst/>
        </p:spPr>
        <p:txBody>
          <a:bodyPr wrap="none">
            <a:spAutoFit/>
          </a:bodyPr>
          <a:lstStyle/>
          <a:p>
            <a:r>
              <a:rPr lang="en-US" sz="1400" i="1"/>
              <a:t>cost to</a:t>
            </a:r>
          </a:p>
        </p:txBody>
      </p:sp>
      <p:sp>
        <p:nvSpPr>
          <p:cNvPr id="94354" name="Text Box 284"/>
          <p:cNvSpPr txBox="1">
            <a:spLocks noChangeArrowheads="1"/>
          </p:cNvSpPr>
          <p:nvPr/>
        </p:nvSpPr>
        <p:spPr bwMode="auto">
          <a:xfrm rot="-5400000">
            <a:off x="561182" y="2067719"/>
            <a:ext cx="538162" cy="304800"/>
          </a:xfrm>
          <a:prstGeom prst="rect">
            <a:avLst/>
          </a:prstGeom>
          <a:noFill/>
          <a:ln w="9525">
            <a:noFill/>
            <a:miter lim="800000"/>
            <a:headEnd/>
            <a:tailEnd/>
          </a:ln>
          <a:effectLst/>
        </p:spPr>
        <p:txBody>
          <a:bodyPr wrap="none">
            <a:spAutoFit/>
          </a:bodyPr>
          <a:lstStyle/>
          <a:p>
            <a:r>
              <a:rPr lang="en-US" sz="1400" i="1"/>
              <a:t>from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5"/>
          <p:cNvSpPr>
            <a:spLocks noGrp="1"/>
          </p:cNvSpPr>
          <p:nvPr>
            <p:ph type="ftr" sz="quarter" idx="11"/>
          </p:nvPr>
        </p:nvSpPr>
        <p:spPr>
          <a:noFill/>
          <a:ln>
            <a:miter lim="800000"/>
            <a:headEnd/>
            <a:tailEnd/>
          </a:ln>
        </p:spPr>
        <p:txBody>
          <a:bodyPr/>
          <a:lstStyle/>
          <a:p>
            <a:r>
              <a:rPr lang="en-US"/>
              <a:t>Network Layer</a:t>
            </a:r>
          </a:p>
        </p:txBody>
      </p:sp>
      <p:sp>
        <p:nvSpPr>
          <p:cNvPr id="5123" name="Slide Number Placeholder 6"/>
          <p:cNvSpPr>
            <a:spLocks noGrp="1"/>
          </p:cNvSpPr>
          <p:nvPr>
            <p:ph type="sldNum" sz="quarter" idx="12"/>
          </p:nvPr>
        </p:nvSpPr>
        <p:spPr>
          <a:noFill/>
          <a:ln>
            <a:miter lim="800000"/>
            <a:headEnd/>
            <a:tailEnd/>
          </a:ln>
        </p:spPr>
        <p:txBody>
          <a:bodyPr/>
          <a:lstStyle/>
          <a:p>
            <a:r>
              <a:rPr lang="en-US"/>
              <a:t>4-</a:t>
            </a:r>
            <a:fld id="{AB80FFEE-836C-4CA8-AE62-175D43DE3048}" type="slidenum">
              <a:rPr lang="en-US" smtClean="0"/>
              <a:pPr/>
              <a:t>4</a:t>
            </a:fld>
            <a:endParaRPr lang="en-US"/>
          </a:p>
        </p:txBody>
      </p:sp>
      <p:grpSp>
        <p:nvGrpSpPr>
          <p:cNvPr id="5124" name="Group 1284"/>
          <p:cNvGrpSpPr>
            <a:grpSpLocks/>
          </p:cNvGrpSpPr>
          <p:nvPr/>
        </p:nvGrpSpPr>
        <p:grpSpPr bwMode="auto">
          <a:xfrm>
            <a:off x="4946650" y="1535113"/>
            <a:ext cx="3551238" cy="4497387"/>
            <a:chOff x="3277" y="974"/>
            <a:chExt cx="2237" cy="2833"/>
          </a:xfrm>
        </p:grpSpPr>
        <p:sp>
          <p:nvSpPr>
            <p:cNvPr id="5396" name="Freeform 1285"/>
            <p:cNvSpPr>
              <a:spLocks/>
            </p:cNvSpPr>
            <p:nvPr/>
          </p:nvSpPr>
          <p:spPr bwMode="auto">
            <a:xfrm>
              <a:off x="4412" y="2222"/>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a:effectLst/>
          </p:spPr>
          <p:txBody>
            <a:bodyPr/>
            <a:lstStyle/>
            <a:p>
              <a:endParaRPr lang="en-US"/>
            </a:p>
          </p:txBody>
        </p:sp>
        <p:sp>
          <p:nvSpPr>
            <p:cNvPr id="5397" name="Freeform 1286"/>
            <p:cNvSpPr>
              <a:spLocks/>
            </p:cNvSpPr>
            <p:nvPr/>
          </p:nvSpPr>
          <p:spPr bwMode="auto">
            <a:xfrm>
              <a:off x="4424" y="1261"/>
              <a:ext cx="1090" cy="709"/>
            </a:xfrm>
            <a:custGeom>
              <a:avLst/>
              <a:gdLst>
                <a:gd name="T0" fmla="*/ 1748 w 765"/>
                <a:gd name="T1" fmla="*/ 56 h 459"/>
                <a:gd name="T2" fmla="*/ 1185 w 765"/>
                <a:gd name="T3" fmla="*/ 399 h 459"/>
                <a:gd name="T4" fmla="*/ 396 w 765"/>
                <a:gd name="T5" fmla="*/ 568 h 459"/>
                <a:gd name="T6" fmla="*/ 57 w 765"/>
                <a:gd name="T7" fmla="*/ 1914 h 459"/>
                <a:gd name="T8" fmla="*/ 741 w 765"/>
                <a:gd name="T9" fmla="*/ 2529 h 459"/>
                <a:gd name="T10" fmla="*/ 1425 w 765"/>
                <a:gd name="T11" fmla="*/ 2424 h 459"/>
                <a:gd name="T12" fmla="*/ 2405 w 765"/>
                <a:gd name="T13" fmla="*/ 2529 h 459"/>
                <a:gd name="T14" fmla="*/ 2878 w 765"/>
                <a:gd name="T15" fmla="*/ 2470 h 459"/>
                <a:gd name="T16" fmla="*/ 3098 w 765"/>
                <a:gd name="T17" fmla="*/ 2119 h 459"/>
                <a:gd name="T18" fmla="*/ 3092 w 765"/>
                <a:gd name="T19" fmla="*/ 899 h 459"/>
                <a:gd name="T20" fmla="*/ 2729 w 765"/>
                <a:gd name="T21" fmla="*/ 196 h 459"/>
                <a:gd name="T22" fmla="*/ 1748 w 765"/>
                <a:gd name="T23" fmla="*/ 5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a:effectLst/>
          </p:spPr>
          <p:txBody>
            <a:bodyPr/>
            <a:lstStyle/>
            <a:p>
              <a:endParaRPr lang="en-US"/>
            </a:p>
          </p:txBody>
        </p:sp>
        <p:sp>
          <p:nvSpPr>
            <p:cNvPr id="5398" name="Freeform 1287"/>
            <p:cNvSpPr>
              <a:spLocks/>
            </p:cNvSpPr>
            <p:nvPr/>
          </p:nvSpPr>
          <p:spPr bwMode="auto">
            <a:xfrm>
              <a:off x="3277" y="1077"/>
              <a:ext cx="1094" cy="675"/>
            </a:xfrm>
            <a:custGeom>
              <a:avLst/>
              <a:gdLst>
                <a:gd name="T0" fmla="*/ 805 w 1036"/>
                <a:gd name="T1" fmla="*/ 11 h 675"/>
                <a:gd name="T2" fmla="*/ 485 w 1036"/>
                <a:gd name="T3" fmla="*/ 53 h 675"/>
                <a:gd name="T4" fmla="*/ 257 w 1036"/>
                <a:gd name="T5" fmla="*/ 129 h 675"/>
                <a:gd name="T6" fmla="*/ 190 w 1036"/>
                <a:gd name="T7" fmla="*/ 229 h 675"/>
                <a:gd name="T8" fmla="*/ 26 w 1036"/>
                <a:gd name="T9" fmla="*/ 297 h 675"/>
                <a:gd name="T10" fmla="*/ 22 w 1036"/>
                <a:gd name="T11" fmla="*/ 459 h 675"/>
                <a:gd name="T12" fmla="*/ 164 w 1036"/>
                <a:gd name="T13" fmla="*/ 489 h 675"/>
                <a:gd name="T14" fmla="*/ 570 w 1036"/>
                <a:gd name="T15" fmla="*/ 489 h 675"/>
                <a:gd name="T16" fmla="*/ 742 w 1036"/>
                <a:gd name="T17" fmla="*/ 555 h 675"/>
                <a:gd name="T18" fmla="*/ 935 w 1036"/>
                <a:gd name="T19" fmla="*/ 657 h 675"/>
                <a:gd name="T20" fmla="*/ 1081 w 1036"/>
                <a:gd name="T21" fmla="*/ 661 h 675"/>
                <a:gd name="T22" fmla="*/ 1183 w 1036"/>
                <a:gd name="T23" fmla="*/ 603 h 675"/>
                <a:gd name="T24" fmla="*/ 1234 w 1036"/>
                <a:gd name="T25" fmla="*/ 445 h 675"/>
                <a:gd name="T26" fmla="*/ 1266 w 1036"/>
                <a:gd name="T27" fmla="*/ 291 h 675"/>
                <a:gd name="T28" fmla="*/ 1270 w 1036"/>
                <a:gd name="T29" fmla="*/ 107 h 675"/>
                <a:gd name="T30" fmla="*/ 1161 w 1036"/>
                <a:gd name="T31" fmla="*/ 17 h 675"/>
                <a:gd name="T32" fmla="*/ 964 w 1036"/>
                <a:gd name="T33" fmla="*/ 3 h 675"/>
                <a:gd name="T34" fmla="*/ 805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a:effectLst/>
          </p:spPr>
          <p:txBody>
            <a:bodyPr/>
            <a:lstStyle/>
            <a:p>
              <a:endParaRPr lang="en-US"/>
            </a:p>
          </p:txBody>
        </p:sp>
        <p:grpSp>
          <p:nvGrpSpPr>
            <p:cNvPr id="5399" name="Group 1288"/>
            <p:cNvGrpSpPr>
              <a:grpSpLocks/>
            </p:cNvGrpSpPr>
            <p:nvPr/>
          </p:nvGrpSpPr>
          <p:grpSpPr bwMode="auto">
            <a:xfrm>
              <a:off x="3325" y="1874"/>
              <a:ext cx="919" cy="588"/>
              <a:chOff x="2889" y="1631"/>
              <a:chExt cx="980" cy="743"/>
            </a:xfrm>
          </p:grpSpPr>
          <p:sp>
            <p:nvSpPr>
              <p:cNvPr id="5748" name="Rectangle 1289"/>
              <p:cNvSpPr>
                <a:spLocks noChangeArrowheads="1"/>
              </p:cNvSpPr>
              <p:nvPr/>
            </p:nvSpPr>
            <p:spPr bwMode="auto">
              <a:xfrm>
                <a:off x="3046" y="1841"/>
                <a:ext cx="663" cy="533"/>
              </a:xfrm>
              <a:prstGeom prst="rect">
                <a:avLst/>
              </a:prstGeom>
              <a:solidFill>
                <a:srgbClr val="00CCFF"/>
              </a:solidFill>
              <a:ln w="9525">
                <a:noFill/>
                <a:miter lim="800000"/>
                <a:headEnd/>
                <a:tailEnd/>
              </a:ln>
              <a:effectLst/>
            </p:spPr>
            <p:txBody>
              <a:bodyPr wrap="none" anchor="ctr"/>
              <a:lstStyle/>
              <a:p>
                <a:endParaRPr lang="en-US"/>
              </a:p>
            </p:txBody>
          </p:sp>
          <p:sp>
            <p:nvSpPr>
              <p:cNvPr id="5749" name="AutoShape 129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a:effectLst/>
            </p:spPr>
            <p:txBody>
              <a:bodyPr wrap="none" anchor="ctr"/>
              <a:lstStyle/>
              <a:p>
                <a:pPr algn="ctr"/>
                <a:endParaRPr lang="en-US" sz="2400">
                  <a:solidFill>
                    <a:srgbClr val="00CCFF"/>
                  </a:solidFill>
                </a:endParaRPr>
              </a:p>
            </p:txBody>
          </p:sp>
        </p:grpSp>
        <p:sp>
          <p:nvSpPr>
            <p:cNvPr id="5400" name="Line 1291"/>
            <p:cNvSpPr>
              <a:spLocks noChangeShapeType="1"/>
            </p:cNvSpPr>
            <p:nvPr/>
          </p:nvSpPr>
          <p:spPr bwMode="auto">
            <a:xfrm>
              <a:off x="4659" y="2402"/>
              <a:ext cx="103" cy="76"/>
            </a:xfrm>
            <a:prstGeom prst="line">
              <a:avLst/>
            </a:prstGeom>
            <a:noFill/>
            <a:ln w="9525">
              <a:solidFill>
                <a:schemeClr val="tx1"/>
              </a:solidFill>
              <a:round/>
              <a:headEnd/>
              <a:tailEnd/>
            </a:ln>
            <a:effectLst/>
          </p:spPr>
          <p:txBody>
            <a:bodyPr/>
            <a:lstStyle/>
            <a:p>
              <a:endParaRPr lang="en-US"/>
            </a:p>
          </p:txBody>
        </p:sp>
        <p:sp>
          <p:nvSpPr>
            <p:cNvPr id="5401" name="Line 1292"/>
            <p:cNvSpPr>
              <a:spLocks noChangeShapeType="1"/>
            </p:cNvSpPr>
            <p:nvPr/>
          </p:nvSpPr>
          <p:spPr bwMode="auto">
            <a:xfrm>
              <a:off x="4720" y="2352"/>
              <a:ext cx="176" cy="0"/>
            </a:xfrm>
            <a:prstGeom prst="line">
              <a:avLst/>
            </a:prstGeom>
            <a:noFill/>
            <a:ln w="9525">
              <a:solidFill>
                <a:schemeClr val="tx1"/>
              </a:solidFill>
              <a:round/>
              <a:headEnd/>
              <a:tailEnd/>
            </a:ln>
            <a:effectLst/>
          </p:spPr>
          <p:txBody>
            <a:bodyPr/>
            <a:lstStyle/>
            <a:p>
              <a:endParaRPr lang="en-US"/>
            </a:p>
          </p:txBody>
        </p:sp>
        <p:sp>
          <p:nvSpPr>
            <p:cNvPr id="5402" name="Line 1293"/>
            <p:cNvSpPr>
              <a:spLocks noChangeShapeType="1"/>
            </p:cNvSpPr>
            <p:nvPr/>
          </p:nvSpPr>
          <p:spPr bwMode="auto">
            <a:xfrm flipV="1">
              <a:off x="4869" y="2406"/>
              <a:ext cx="85" cy="66"/>
            </a:xfrm>
            <a:prstGeom prst="line">
              <a:avLst/>
            </a:prstGeom>
            <a:noFill/>
            <a:ln w="9525">
              <a:solidFill>
                <a:schemeClr val="tx1"/>
              </a:solidFill>
              <a:round/>
              <a:headEnd/>
              <a:tailEnd/>
            </a:ln>
            <a:effectLst/>
          </p:spPr>
          <p:txBody>
            <a:bodyPr/>
            <a:lstStyle/>
            <a:p>
              <a:endParaRPr lang="en-US"/>
            </a:p>
          </p:txBody>
        </p:sp>
        <p:sp>
          <p:nvSpPr>
            <p:cNvPr id="5403" name="Line 1294"/>
            <p:cNvSpPr>
              <a:spLocks noChangeShapeType="1"/>
            </p:cNvSpPr>
            <p:nvPr/>
          </p:nvSpPr>
          <p:spPr bwMode="auto">
            <a:xfrm>
              <a:off x="4049" y="2356"/>
              <a:ext cx="428" cy="0"/>
            </a:xfrm>
            <a:prstGeom prst="line">
              <a:avLst/>
            </a:prstGeom>
            <a:noFill/>
            <a:ln w="9525">
              <a:solidFill>
                <a:schemeClr val="tx1"/>
              </a:solidFill>
              <a:round/>
              <a:headEnd/>
              <a:tailEnd/>
            </a:ln>
            <a:effectLst/>
          </p:spPr>
          <p:txBody>
            <a:bodyPr/>
            <a:lstStyle/>
            <a:p>
              <a:endParaRPr lang="en-US"/>
            </a:p>
          </p:txBody>
        </p:sp>
        <p:sp>
          <p:nvSpPr>
            <p:cNvPr id="5404" name="Line 1295"/>
            <p:cNvSpPr>
              <a:spLocks noChangeShapeType="1"/>
            </p:cNvSpPr>
            <p:nvPr/>
          </p:nvSpPr>
          <p:spPr bwMode="auto">
            <a:xfrm>
              <a:off x="4235" y="1630"/>
              <a:ext cx="321" cy="2"/>
            </a:xfrm>
            <a:prstGeom prst="line">
              <a:avLst/>
            </a:prstGeom>
            <a:noFill/>
            <a:ln w="9525">
              <a:solidFill>
                <a:schemeClr val="tx1"/>
              </a:solidFill>
              <a:round/>
              <a:headEnd/>
              <a:tailEnd/>
            </a:ln>
            <a:effectLst/>
          </p:spPr>
          <p:txBody>
            <a:bodyPr/>
            <a:lstStyle/>
            <a:p>
              <a:endParaRPr lang="en-US"/>
            </a:p>
          </p:txBody>
        </p:sp>
        <p:sp>
          <p:nvSpPr>
            <p:cNvPr id="5405" name="Line 1296"/>
            <p:cNvSpPr>
              <a:spLocks noChangeShapeType="1"/>
            </p:cNvSpPr>
            <p:nvPr/>
          </p:nvSpPr>
          <p:spPr bwMode="auto">
            <a:xfrm>
              <a:off x="3962" y="1514"/>
              <a:ext cx="96" cy="60"/>
            </a:xfrm>
            <a:prstGeom prst="line">
              <a:avLst/>
            </a:prstGeom>
            <a:noFill/>
            <a:ln w="9525">
              <a:solidFill>
                <a:schemeClr val="tx1"/>
              </a:solidFill>
              <a:round/>
              <a:headEnd/>
              <a:tailEnd/>
            </a:ln>
            <a:effectLst/>
          </p:spPr>
          <p:txBody>
            <a:bodyPr/>
            <a:lstStyle/>
            <a:p>
              <a:endParaRPr lang="en-US"/>
            </a:p>
          </p:txBody>
        </p:sp>
        <p:sp>
          <p:nvSpPr>
            <p:cNvPr id="5406" name="Freeform 1297"/>
            <p:cNvSpPr>
              <a:spLocks/>
            </p:cNvSpPr>
            <p:nvPr/>
          </p:nvSpPr>
          <p:spPr bwMode="auto">
            <a:xfrm>
              <a:off x="3463" y="2758"/>
              <a:ext cx="1940" cy="1049"/>
            </a:xfrm>
            <a:custGeom>
              <a:avLst/>
              <a:gdLst>
                <a:gd name="T0" fmla="*/ 952 w 1940"/>
                <a:gd name="T1" fmla="*/ 26 h 1049"/>
                <a:gd name="T2" fmla="*/ 755 w 1940"/>
                <a:gd name="T3" fmla="*/ 125 h 1049"/>
                <a:gd name="T4" fmla="*/ 488 w 1940"/>
                <a:gd name="T5" fmla="*/ 68 h 1049"/>
                <a:gd name="T6" fmla="*/ 158 w 1940"/>
                <a:gd name="T7" fmla="*/ 101 h 1049"/>
                <a:gd name="T8" fmla="*/ 14 w 1940"/>
                <a:gd name="T9" fmla="*/ 389 h 1049"/>
                <a:gd name="T10" fmla="*/ 71 w 1940"/>
                <a:gd name="T11" fmla="*/ 648 h 1049"/>
                <a:gd name="T12" fmla="*/ 288 w 1940"/>
                <a:gd name="T13" fmla="*/ 706 h 1049"/>
                <a:gd name="T14" fmla="*/ 568 w 1940"/>
                <a:gd name="T15" fmla="*/ 893 h 1049"/>
                <a:gd name="T16" fmla="*/ 996 w 1940"/>
                <a:gd name="T17" fmla="*/ 1014 h 1049"/>
                <a:gd name="T18" fmla="*/ 1433 w 1940"/>
                <a:gd name="T19" fmla="*/ 1031 h 1049"/>
                <a:gd name="T20" fmla="*/ 1739 w 1940"/>
                <a:gd name="T21" fmla="*/ 907 h 1049"/>
                <a:gd name="T22" fmla="*/ 1923 w 1940"/>
                <a:gd name="T23" fmla="*/ 714 h 1049"/>
                <a:gd name="T24" fmla="*/ 1839 w 1940"/>
                <a:gd name="T25" fmla="*/ 251 h 1049"/>
                <a:gd name="T26" fmla="*/ 1566 w 1940"/>
                <a:gd name="T27" fmla="*/ 114 h 1049"/>
                <a:gd name="T28" fmla="*/ 1263 w 1940"/>
                <a:gd name="T29" fmla="*/ 15 h 1049"/>
                <a:gd name="T30" fmla="*/ 952 w 1940"/>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a:effectLst/>
          </p:spPr>
          <p:txBody>
            <a:bodyPr/>
            <a:lstStyle/>
            <a:p>
              <a:endParaRPr lang="en-US"/>
            </a:p>
          </p:txBody>
        </p:sp>
        <p:sp>
          <p:nvSpPr>
            <p:cNvPr id="5407" name="Line 1298"/>
            <p:cNvSpPr>
              <a:spLocks noChangeShapeType="1"/>
            </p:cNvSpPr>
            <p:nvPr/>
          </p:nvSpPr>
          <p:spPr bwMode="auto">
            <a:xfrm rot="-5400000">
              <a:off x="4942" y="3250"/>
              <a:ext cx="330" cy="88"/>
            </a:xfrm>
            <a:prstGeom prst="line">
              <a:avLst/>
            </a:prstGeom>
            <a:noFill/>
            <a:ln w="12700">
              <a:solidFill>
                <a:schemeClr val="tx1"/>
              </a:solidFill>
              <a:round/>
              <a:headEnd/>
              <a:tailEnd/>
            </a:ln>
            <a:effectLst/>
          </p:spPr>
          <p:txBody>
            <a:bodyPr wrap="none" anchor="ctr"/>
            <a:lstStyle/>
            <a:p>
              <a:endParaRPr lang="en-US"/>
            </a:p>
          </p:txBody>
        </p:sp>
        <p:sp>
          <p:nvSpPr>
            <p:cNvPr id="5408" name="Line 1299"/>
            <p:cNvSpPr>
              <a:spLocks noChangeShapeType="1"/>
            </p:cNvSpPr>
            <p:nvPr/>
          </p:nvSpPr>
          <p:spPr bwMode="auto">
            <a:xfrm rot="5400000" flipV="1">
              <a:off x="5034" y="3427"/>
              <a:ext cx="2" cy="54"/>
            </a:xfrm>
            <a:prstGeom prst="line">
              <a:avLst/>
            </a:prstGeom>
            <a:noFill/>
            <a:ln w="12700">
              <a:solidFill>
                <a:schemeClr val="bg2"/>
              </a:solidFill>
              <a:round/>
              <a:headEnd/>
              <a:tailEnd/>
            </a:ln>
            <a:effectLst/>
          </p:spPr>
          <p:txBody>
            <a:bodyPr wrap="none" anchor="ctr"/>
            <a:lstStyle/>
            <a:p>
              <a:endParaRPr lang="en-US"/>
            </a:p>
          </p:txBody>
        </p:sp>
        <p:sp>
          <p:nvSpPr>
            <p:cNvPr id="5409" name="Line 1300"/>
            <p:cNvSpPr>
              <a:spLocks noChangeShapeType="1"/>
            </p:cNvSpPr>
            <p:nvPr/>
          </p:nvSpPr>
          <p:spPr bwMode="auto">
            <a:xfrm rot="-5400000">
              <a:off x="5151" y="3223"/>
              <a:ext cx="0" cy="72"/>
            </a:xfrm>
            <a:prstGeom prst="line">
              <a:avLst/>
            </a:prstGeom>
            <a:noFill/>
            <a:ln w="12700">
              <a:solidFill>
                <a:schemeClr val="tx1"/>
              </a:solidFill>
              <a:round/>
              <a:headEnd/>
              <a:tailEnd/>
            </a:ln>
            <a:effectLst/>
          </p:spPr>
          <p:txBody>
            <a:bodyPr wrap="none" anchor="ctr"/>
            <a:lstStyle/>
            <a:p>
              <a:endParaRPr lang="en-US"/>
            </a:p>
          </p:txBody>
        </p:sp>
        <p:sp>
          <p:nvSpPr>
            <p:cNvPr id="5410" name="Line 1301"/>
            <p:cNvSpPr>
              <a:spLocks noChangeShapeType="1"/>
            </p:cNvSpPr>
            <p:nvPr/>
          </p:nvSpPr>
          <p:spPr bwMode="auto">
            <a:xfrm>
              <a:off x="4635" y="2959"/>
              <a:ext cx="246" cy="116"/>
            </a:xfrm>
            <a:prstGeom prst="line">
              <a:avLst/>
            </a:prstGeom>
            <a:noFill/>
            <a:ln w="9525">
              <a:solidFill>
                <a:schemeClr val="tx1"/>
              </a:solidFill>
              <a:round/>
              <a:headEnd/>
              <a:tailEnd/>
            </a:ln>
            <a:effectLst/>
          </p:spPr>
          <p:txBody>
            <a:bodyPr/>
            <a:lstStyle/>
            <a:p>
              <a:endParaRPr lang="en-US"/>
            </a:p>
          </p:txBody>
        </p:sp>
        <p:sp>
          <p:nvSpPr>
            <p:cNvPr id="5411" name="Line 1302"/>
            <p:cNvSpPr>
              <a:spLocks noChangeShapeType="1"/>
            </p:cNvSpPr>
            <p:nvPr/>
          </p:nvSpPr>
          <p:spPr bwMode="auto">
            <a:xfrm flipV="1">
              <a:off x="4244" y="2951"/>
              <a:ext cx="203" cy="125"/>
            </a:xfrm>
            <a:prstGeom prst="line">
              <a:avLst/>
            </a:prstGeom>
            <a:noFill/>
            <a:ln w="9525">
              <a:solidFill>
                <a:schemeClr val="tx1"/>
              </a:solidFill>
              <a:round/>
              <a:headEnd/>
              <a:tailEnd/>
            </a:ln>
            <a:effectLst/>
          </p:spPr>
          <p:txBody>
            <a:bodyPr/>
            <a:lstStyle/>
            <a:p>
              <a:endParaRPr lang="en-US"/>
            </a:p>
          </p:txBody>
        </p:sp>
        <p:sp>
          <p:nvSpPr>
            <p:cNvPr id="5412" name="Line 1303"/>
            <p:cNvSpPr>
              <a:spLocks noChangeShapeType="1"/>
            </p:cNvSpPr>
            <p:nvPr/>
          </p:nvSpPr>
          <p:spPr bwMode="auto">
            <a:xfrm flipV="1">
              <a:off x="4271" y="3135"/>
              <a:ext cx="612" cy="0"/>
            </a:xfrm>
            <a:prstGeom prst="line">
              <a:avLst/>
            </a:prstGeom>
            <a:noFill/>
            <a:ln w="9525">
              <a:solidFill>
                <a:schemeClr val="tx1"/>
              </a:solidFill>
              <a:round/>
              <a:headEnd/>
              <a:tailEnd/>
            </a:ln>
            <a:effectLst/>
          </p:spPr>
          <p:txBody>
            <a:bodyPr/>
            <a:lstStyle/>
            <a:p>
              <a:endParaRPr lang="en-US"/>
            </a:p>
          </p:txBody>
        </p:sp>
        <p:sp>
          <p:nvSpPr>
            <p:cNvPr id="5413" name="Line 1304"/>
            <p:cNvSpPr>
              <a:spLocks noChangeShapeType="1"/>
            </p:cNvSpPr>
            <p:nvPr/>
          </p:nvSpPr>
          <p:spPr bwMode="auto">
            <a:xfrm flipH="1">
              <a:off x="3827" y="2975"/>
              <a:ext cx="160" cy="296"/>
            </a:xfrm>
            <a:prstGeom prst="line">
              <a:avLst/>
            </a:prstGeom>
            <a:noFill/>
            <a:ln w="9525">
              <a:solidFill>
                <a:schemeClr val="tx1"/>
              </a:solidFill>
              <a:round/>
              <a:headEnd/>
              <a:tailEnd/>
            </a:ln>
            <a:effectLst/>
          </p:spPr>
          <p:txBody>
            <a:bodyPr/>
            <a:lstStyle/>
            <a:p>
              <a:endParaRPr lang="en-US"/>
            </a:p>
          </p:txBody>
        </p:sp>
        <p:sp>
          <p:nvSpPr>
            <p:cNvPr id="5414" name="Line 1305"/>
            <p:cNvSpPr>
              <a:spLocks noChangeShapeType="1"/>
            </p:cNvSpPr>
            <p:nvPr/>
          </p:nvSpPr>
          <p:spPr bwMode="auto">
            <a:xfrm>
              <a:off x="3843" y="3007"/>
              <a:ext cx="124" cy="0"/>
            </a:xfrm>
            <a:prstGeom prst="line">
              <a:avLst/>
            </a:prstGeom>
            <a:noFill/>
            <a:ln w="9525">
              <a:solidFill>
                <a:schemeClr val="tx1"/>
              </a:solidFill>
              <a:round/>
              <a:headEnd/>
              <a:tailEnd/>
            </a:ln>
            <a:effectLst/>
          </p:spPr>
          <p:txBody>
            <a:bodyPr/>
            <a:lstStyle/>
            <a:p>
              <a:endParaRPr lang="en-US"/>
            </a:p>
          </p:txBody>
        </p:sp>
        <p:sp>
          <p:nvSpPr>
            <p:cNvPr id="5415" name="Line 1306"/>
            <p:cNvSpPr>
              <a:spLocks noChangeShapeType="1"/>
            </p:cNvSpPr>
            <p:nvPr/>
          </p:nvSpPr>
          <p:spPr bwMode="auto">
            <a:xfrm>
              <a:off x="3680" y="3219"/>
              <a:ext cx="172" cy="0"/>
            </a:xfrm>
            <a:prstGeom prst="line">
              <a:avLst/>
            </a:prstGeom>
            <a:noFill/>
            <a:ln w="9525">
              <a:solidFill>
                <a:schemeClr val="tx1"/>
              </a:solidFill>
              <a:round/>
              <a:headEnd/>
              <a:tailEnd/>
            </a:ln>
            <a:effectLst/>
          </p:spPr>
          <p:txBody>
            <a:bodyPr/>
            <a:lstStyle/>
            <a:p>
              <a:endParaRPr lang="en-US"/>
            </a:p>
          </p:txBody>
        </p:sp>
        <p:sp>
          <p:nvSpPr>
            <p:cNvPr id="5416" name="Line 1307"/>
            <p:cNvSpPr>
              <a:spLocks noChangeShapeType="1"/>
            </p:cNvSpPr>
            <p:nvPr/>
          </p:nvSpPr>
          <p:spPr bwMode="auto">
            <a:xfrm>
              <a:off x="3914" y="3269"/>
              <a:ext cx="309" cy="0"/>
            </a:xfrm>
            <a:prstGeom prst="line">
              <a:avLst/>
            </a:prstGeom>
            <a:noFill/>
            <a:ln w="9525">
              <a:solidFill>
                <a:schemeClr val="tx1"/>
              </a:solidFill>
              <a:round/>
              <a:headEnd/>
              <a:tailEnd/>
            </a:ln>
            <a:effectLst/>
          </p:spPr>
          <p:txBody>
            <a:bodyPr/>
            <a:lstStyle/>
            <a:p>
              <a:endParaRPr lang="en-US"/>
            </a:p>
          </p:txBody>
        </p:sp>
        <p:sp>
          <p:nvSpPr>
            <p:cNvPr id="5417" name="Line 1308"/>
            <p:cNvSpPr>
              <a:spLocks noChangeShapeType="1"/>
            </p:cNvSpPr>
            <p:nvPr/>
          </p:nvSpPr>
          <p:spPr bwMode="auto">
            <a:xfrm flipH="1">
              <a:off x="4065" y="3211"/>
              <a:ext cx="34" cy="54"/>
            </a:xfrm>
            <a:prstGeom prst="line">
              <a:avLst/>
            </a:prstGeom>
            <a:noFill/>
            <a:ln w="9525">
              <a:solidFill>
                <a:schemeClr val="tx1"/>
              </a:solidFill>
              <a:round/>
              <a:headEnd/>
              <a:tailEnd/>
            </a:ln>
            <a:effectLst/>
          </p:spPr>
          <p:txBody>
            <a:bodyPr/>
            <a:lstStyle/>
            <a:p>
              <a:endParaRPr lang="en-US"/>
            </a:p>
          </p:txBody>
        </p:sp>
        <p:sp>
          <p:nvSpPr>
            <p:cNvPr id="5418" name="Line 1309"/>
            <p:cNvSpPr>
              <a:spLocks noChangeShapeType="1"/>
            </p:cNvSpPr>
            <p:nvPr/>
          </p:nvSpPr>
          <p:spPr bwMode="auto">
            <a:xfrm>
              <a:off x="3947" y="3267"/>
              <a:ext cx="1" cy="52"/>
            </a:xfrm>
            <a:prstGeom prst="line">
              <a:avLst/>
            </a:prstGeom>
            <a:noFill/>
            <a:ln w="9525">
              <a:solidFill>
                <a:schemeClr val="tx1"/>
              </a:solidFill>
              <a:round/>
              <a:headEnd/>
              <a:tailEnd/>
            </a:ln>
            <a:effectLst/>
          </p:spPr>
          <p:txBody>
            <a:bodyPr/>
            <a:lstStyle/>
            <a:p>
              <a:endParaRPr lang="en-US"/>
            </a:p>
          </p:txBody>
        </p:sp>
        <p:sp>
          <p:nvSpPr>
            <p:cNvPr id="5419" name="Line 1310"/>
            <p:cNvSpPr>
              <a:spLocks noChangeShapeType="1"/>
            </p:cNvSpPr>
            <p:nvPr/>
          </p:nvSpPr>
          <p:spPr bwMode="auto">
            <a:xfrm flipH="1" flipV="1">
              <a:off x="4197" y="3272"/>
              <a:ext cx="0" cy="48"/>
            </a:xfrm>
            <a:prstGeom prst="line">
              <a:avLst/>
            </a:prstGeom>
            <a:noFill/>
            <a:ln w="9525">
              <a:solidFill>
                <a:schemeClr val="tx1"/>
              </a:solidFill>
              <a:round/>
              <a:headEnd/>
              <a:tailEnd/>
            </a:ln>
            <a:effectLst/>
          </p:spPr>
          <p:txBody>
            <a:bodyPr/>
            <a:lstStyle/>
            <a:p>
              <a:endParaRPr lang="en-US"/>
            </a:p>
          </p:txBody>
        </p:sp>
        <p:sp>
          <p:nvSpPr>
            <p:cNvPr id="5420" name="Line 1311"/>
            <p:cNvSpPr>
              <a:spLocks noChangeShapeType="1"/>
            </p:cNvSpPr>
            <p:nvPr/>
          </p:nvSpPr>
          <p:spPr bwMode="auto">
            <a:xfrm>
              <a:off x="4248" y="3183"/>
              <a:ext cx="317" cy="170"/>
            </a:xfrm>
            <a:prstGeom prst="line">
              <a:avLst/>
            </a:prstGeom>
            <a:noFill/>
            <a:ln w="9525">
              <a:solidFill>
                <a:schemeClr val="tx1"/>
              </a:solidFill>
              <a:round/>
              <a:headEnd/>
              <a:tailEnd/>
            </a:ln>
            <a:effectLst/>
          </p:spPr>
          <p:txBody>
            <a:bodyPr/>
            <a:lstStyle/>
            <a:p>
              <a:endParaRPr lang="en-US"/>
            </a:p>
          </p:txBody>
        </p:sp>
        <p:sp>
          <p:nvSpPr>
            <p:cNvPr id="5421" name="Line 1312"/>
            <p:cNvSpPr>
              <a:spLocks noChangeShapeType="1"/>
            </p:cNvSpPr>
            <p:nvPr/>
          </p:nvSpPr>
          <p:spPr bwMode="auto">
            <a:xfrm>
              <a:off x="3901" y="3142"/>
              <a:ext cx="51" cy="0"/>
            </a:xfrm>
            <a:prstGeom prst="line">
              <a:avLst/>
            </a:prstGeom>
            <a:noFill/>
            <a:ln w="9525">
              <a:solidFill>
                <a:schemeClr val="tx1"/>
              </a:solidFill>
              <a:round/>
              <a:headEnd/>
              <a:tailEnd/>
            </a:ln>
            <a:effectLst/>
          </p:spPr>
          <p:txBody>
            <a:bodyPr/>
            <a:lstStyle/>
            <a:p>
              <a:endParaRPr lang="en-US"/>
            </a:p>
          </p:txBody>
        </p:sp>
        <p:sp>
          <p:nvSpPr>
            <p:cNvPr id="5422" name="Line 1313"/>
            <p:cNvSpPr>
              <a:spLocks noChangeShapeType="1"/>
            </p:cNvSpPr>
            <p:nvPr/>
          </p:nvSpPr>
          <p:spPr bwMode="auto">
            <a:xfrm>
              <a:off x="3957" y="2219"/>
              <a:ext cx="0" cy="83"/>
            </a:xfrm>
            <a:prstGeom prst="line">
              <a:avLst/>
            </a:prstGeom>
            <a:noFill/>
            <a:ln w="9525">
              <a:solidFill>
                <a:schemeClr val="tx1"/>
              </a:solidFill>
              <a:round/>
              <a:headEnd/>
              <a:tailEnd/>
            </a:ln>
            <a:effectLst/>
          </p:spPr>
          <p:txBody>
            <a:bodyPr/>
            <a:lstStyle/>
            <a:p>
              <a:endParaRPr lang="en-US"/>
            </a:p>
          </p:txBody>
        </p:sp>
        <p:sp>
          <p:nvSpPr>
            <p:cNvPr id="5423" name="Line 1314"/>
            <p:cNvSpPr>
              <a:spLocks noChangeShapeType="1"/>
            </p:cNvSpPr>
            <p:nvPr/>
          </p:nvSpPr>
          <p:spPr bwMode="auto">
            <a:xfrm flipV="1">
              <a:off x="4773" y="1570"/>
              <a:ext cx="78" cy="55"/>
            </a:xfrm>
            <a:prstGeom prst="line">
              <a:avLst/>
            </a:prstGeom>
            <a:noFill/>
            <a:ln w="9525">
              <a:solidFill>
                <a:schemeClr val="tx1"/>
              </a:solidFill>
              <a:round/>
              <a:headEnd/>
              <a:tailEnd/>
            </a:ln>
            <a:effectLst/>
          </p:spPr>
          <p:txBody>
            <a:bodyPr/>
            <a:lstStyle/>
            <a:p>
              <a:endParaRPr lang="en-US"/>
            </a:p>
          </p:txBody>
        </p:sp>
        <p:sp>
          <p:nvSpPr>
            <p:cNvPr id="5424" name="Line 1315"/>
            <p:cNvSpPr>
              <a:spLocks noChangeShapeType="1"/>
            </p:cNvSpPr>
            <p:nvPr/>
          </p:nvSpPr>
          <p:spPr bwMode="auto">
            <a:xfrm>
              <a:off x="4665" y="1679"/>
              <a:ext cx="0" cy="52"/>
            </a:xfrm>
            <a:prstGeom prst="line">
              <a:avLst/>
            </a:prstGeom>
            <a:noFill/>
            <a:ln w="9525">
              <a:solidFill>
                <a:schemeClr val="tx1"/>
              </a:solidFill>
              <a:round/>
              <a:headEnd/>
              <a:tailEnd/>
            </a:ln>
            <a:effectLst/>
          </p:spPr>
          <p:txBody>
            <a:bodyPr/>
            <a:lstStyle/>
            <a:p>
              <a:endParaRPr lang="en-US"/>
            </a:p>
          </p:txBody>
        </p:sp>
        <p:sp>
          <p:nvSpPr>
            <p:cNvPr id="5425" name="Line 1316"/>
            <p:cNvSpPr>
              <a:spLocks noChangeShapeType="1"/>
            </p:cNvSpPr>
            <p:nvPr/>
          </p:nvSpPr>
          <p:spPr bwMode="auto">
            <a:xfrm flipV="1">
              <a:off x="4773" y="1614"/>
              <a:ext cx="166" cy="182"/>
            </a:xfrm>
            <a:prstGeom prst="line">
              <a:avLst/>
            </a:prstGeom>
            <a:noFill/>
            <a:ln w="9525">
              <a:solidFill>
                <a:schemeClr val="tx1"/>
              </a:solidFill>
              <a:round/>
              <a:headEnd/>
              <a:tailEnd/>
            </a:ln>
            <a:effectLst/>
          </p:spPr>
          <p:txBody>
            <a:bodyPr/>
            <a:lstStyle/>
            <a:p>
              <a:endParaRPr lang="en-US"/>
            </a:p>
          </p:txBody>
        </p:sp>
        <p:sp>
          <p:nvSpPr>
            <p:cNvPr id="5426" name="Line 1317"/>
            <p:cNvSpPr>
              <a:spLocks noChangeShapeType="1"/>
            </p:cNvSpPr>
            <p:nvPr/>
          </p:nvSpPr>
          <p:spPr bwMode="auto">
            <a:xfrm>
              <a:off x="5003" y="1613"/>
              <a:ext cx="0" cy="124"/>
            </a:xfrm>
            <a:prstGeom prst="line">
              <a:avLst/>
            </a:prstGeom>
            <a:noFill/>
            <a:ln w="9525">
              <a:solidFill>
                <a:schemeClr val="tx1"/>
              </a:solidFill>
              <a:round/>
              <a:headEnd/>
              <a:tailEnd/>
            </a:ln>
            <a:effectLst/>
          </p:spPr>
          <p:txBody>
            <a:bodyPr/>
            <a:lstStyle/>
            <a:p>
              <a:endParaRPr lang="en-US"/>
            </a:p>
          </p:txBody>
        </p:sp>
        <p:sp>
          <p:nvSpPr>
            <p:cNvPr id="5427" name="Line 1318"/>
            <p:cNvSpPr>
              <a:spLocks noChangeShapeType="1"/>
            </p:cNvSpPr>
            <p:nvPr/>
          </p:nvSpPr>
          <p:spPr bwMode="auto">
            <a:xfrm>
              <a:off x="4785" y="1806"/>
              <a:ext cx="119" cy="0"/>
            </a:xfrm>
            <a:prstGeom prst="line">
              <a:avLst/>
            </a:prstGeom>
            <a:noFill/>
            <a:ln w="9525">
              <a:solidFill>
                <a:schemeClr val="tx1"/>
              </a:solidFill>
              <a:round/>
              <a:headEnd/>
              <a:tailEnd/>
            </a:ln>
            <a:effectLst/>
          </p:spPr>
          <p:txBody>
            <a:bodyPr/>
            <a:lstStyle/>
            <a:p>
              <a:endParaRPr lang="en-US"/>
            </a:p>
          </p:txBody>
        </p:sp>
        <p:sp>
          <p:nvSpPr>
            <p:cNvPr id="5428" name="Line 1319"/>
            <p:cNvSpPr>
              <a:spLocks noChangeShapeType="1"/>
            </p:cNvSpPr>
            <p:nvPr/>
          </p:nvSpPr>
          <p:spPr bwMode="auto">
            <a:xfrm flipV="1">
              <a:off x="3711" y="2352"/>
              <a:ext cx="106" cy="2"/>
            </a:xfrm>
            <a:prstGeom prst="line">
              <a:avLst/>
            </a:prstGeom>
            <a:noFill/>
            <a:ln w="9525">
              <a:solidFill>
                <a:schemeClr val="tx1"/>
              </a:solidFill>
              <a:round/>
              <a:headEnd/>
              <a:tailEnd/>
            </a:ln>
            <a:effectLst/>
          </p:spPr>
          <p:txBody>
            <a:bodyPr/>
            <a:lstStyle/>
            <a:p>
              <a:endParaRPr lang="en-US"/>
            </a:p>
          </p:txBody>
        </p:sp>
        <p:sp>
          <p:nvSpPr>
            <p:cNvPr id="5429" name="Line 1320"/>
            <p:cNvSpPr>
              <a:spLocks noChangeShapeType="1"/>
            </p:cNvSpPr>
            <p:nvPr/>
          </p:nvSpPr>
          <p:spPr bwMode="auto">
            <a:xfrm>
              <a:off x="5134" y="1800"/>
              <a:ext cx="112" cy="0"/>
            </a:xfrm>
            <a:prstGeom prst="line">
              <a:avLst/>
            </a:prstGeom>
            <a:noFill/>
            <a:ln w="9525">
              <a:solidFill>
                <a:schemeClr val="tx1"/>
              </a:solidFill>
              <a:round/>
              <a:headEnd/>
              <a:tailEnd/>
            </a:ln>
            <a:effectLst/>
          </p:spPr>
          <p:txBody>
            <a:bodyPr/>
            <a:lstStyle/>
            <a:p>
              <a:endParaRPr lang="en-US"/>
            </a:p>
          </p:txBody>
        </p:sp>
        <p:sp>
          <p:nvSpPr>
            <p:cNvPr id="5430" name="Line 1321"/>
            <p:cNvSpPr>
              <a:spLocks noChangeShapeType="1"/>
            </p:cNvSpPr>
            <p:nvPr/>
          </p:nvSpPr>
          <p:spPr bwMode="auto">
            <a:xfrm flipH="1">
              <a:off x="4596" y="1848"/>
              <a:ext cx="62" cy="444"/>
            </a:xfrm>
            <a:prstGeom prst="line">
              <a:avLst/>
            </a:prstGeom>
            <a:noFill/>
            <a:ln w="9525">
              <a:solidFill>
                <a:schemeClr val="tx1"/>
              </a:solidFill>
              <a:round/>
              <a:headEnd/>
              <a:tailEnd/>
            </a:ln>
            <a:effectLst/>
          </p:spPr>
          <p:txBody>
            <a:bodyPr/>
            <a:lstStyle/>
            <a:p>
              <a:endParaRPr lang="en-US"/>
            </a:p>
          </p:txBody>
        </p:sp>
        <p:sp>
          <p:nvSpPr>
            <p:cNvPr id="5431" name="Line 1322"/>
            <p:cNvSpPr>
              <a:spLocks noChangeShapeType="1"/>
            </p:cNvSpPr>
            <p:nvPr/>
          </p:nvSpPr>
          <p:spPr bwMode="auto">
            <a:xfrm flipH="1">
              <a:off x="4969" y="1848"/>
              <a:ext cx="70" cy="458"/>
            </a:xfrm>
            <a:prstGeom prst="line">
              <a:avLst/>
            </a:prstGeom>
            <a:noFill/>
            <a:ln w="9525">
              <a:solidFill>
                <a:schemeClr val="tx1"/>
              </a:solidFill>
              <a:round/>
              <a:headEnd/>
              <a:tailEnd/>
            </a:ln>
            <a:effectLst/>
          </p:spPr>
          <p:txBody>
            <a:bodyPr/>
            <a:lstStyle/>
            <a:p>
              <a:endParaRPr lang="en-US"/>
            </a:p>
          </p:txBody>
        </p:sp>
        <p:sp>
          <p:nvSpPr>
            <p:cNvPr id="5432" name="Line 1323"/>
            <p:cNvSpPr>
              <a:spLocks noChangeShapeType="1"/>
            </p:cNvSpPr>
            <p:nvPr/>
          </p:nvSpPr>
          <p:spPr bwMode="auto">
            <a:xfrm flipV="1">
              <a:off x="4581" y="2567"/>
              <a:ext cx="143" cy="275"/>
            </a:xfrm>
            <a:prstGeom prst="line">
              <a:avLst/>
            </a:prstGeom>
            <a:noFill/>
            <a:ln w="9525">
              <a:solidFill>
                <a:schemeClr val="tx1"/>
              </a:solidFill>
              <a:round/>
              <a:headEnd/>
              <a:tailEnd/>
            </a:ln>
            <a:effectLst/>
          </p:spPr>
          <p:txBody>
            <a:bodyPr/>
            <a:lstStyle/>
            <a:p>
              <a:endParaRPr lang="en-US"/>
            </a:p>
          </p:txBody>
        </p:sp>
        <p:grpSp>
          <p:nvGrpSpPr>
            <p:cNvPr id="5433" name="Group 1324"/>
            <p:cNvGrpSpPr>
              <a:grpSpLocks/>
            </p:cNvGrpSpPr>
            <p:nvPr/>
          </p:nvGrpSpPr>
          <p:grpSpPr bwMode="auto">
            <a:xfrm flipH="1">
              <a:off x="3638" y="2856"/>
              <a:ext cx="261" cy="235"/>
              <a:chOff x="2839" y="3501"/>
              <a:chExt cx="755" cy="803"/>
            </a:xfrm>
          </p:grpSpPr>
          <p:pic>
            <p:nvPicPr>
              <p:cNvPr id="5746" name="Picture 1325" descr="desktop_computer_stylized_medium"/>
              <p:cNvPicPr>
                <a:picLocks noChangeAspect="1" noChangeArrowheads="1"/>
              </p:cNvPicPr>
              <p:nvPr/>
            </p:nvPicPr>
            <p:blipFill>
              <a:blip r:embed="rId2"/>
              <a:srcRect/>
              <a:stretch>
                <a:fillRect/>
              </a:stretch>
            </p:blipFill>
            <p:spPr bwMode="auto">
              <a:xfrm>
                <a:off x="2839" y="3501"/>
                <a:ext cx="755" cy="803"/>
              </a:xfrm>
              <a:prstGeom prst="rect">
                <a:avLst/>
              </a:prstGeom>
              <a:noFill/>
              <a:ln w="9525">
                <a:noFill/>
                <a:miter lim="800000"/>
                <a:headEnd/>
                <a:tailEnd/>
              </a:ln>
            </p:spPr>
          </p:pic>
          <p:sp>
            <p:nvSpPr>
              <p:cNvPr id="5747"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5434" name="Group 1327"/>
            <p:cNvGrpSpPr>
              <a:grpSpLocks/>
            </p:cNvGrpSpPr>
            <p:nvPr/>
          </p:nvGrpSpPr>
          <p:grpSpPr bwMode="auto">
            <a:xfrm flipH="1">
              <a:off x="3438" y="3121"/>
              <a:ext cx="304" cy="256"/>
              <a:chOff x="2839" y="3501"/>
              <a:chExt cx="755" cy="803"/>
            </a:xfrm>
          </p:grpSpPr>
          <p:pic>
            <p:nvPicPr>
              <p:cNvPr id="5744" name="Picture 1328" descr="desktop_computer_stylized_medium"/>
              <p:cNvPicPr>
                <a:picLocks noChangeAspect="1" noChangeArrowheads="1"/>
              </p:cNvPicPr>
              <p:nvPr/>
            </p:nvPicPr>
            <p:blipFill>
              <a:blip r:embed="rId3"/>
              <a:srcRect/>
              <a:stretch>
                <a:fillRect/>
              </a:stretch>
            </p:blipFill>
            <p:spPr bwMode="auto">
              <a:xfrm>
                <a:off x="2839" y="3501"/>
                <a:ext cx="755" cy="803"/>
              </a:xfrm>
              <a:prstGeom prst="rect">
                <a:avLst/>
              </a:prstGeom>
              <a:noFill/>
              <a:ln w="9525">
                <a:noFill/>
                <a:miter lim="800000"/>
                <a:headEnd/>
                <a:tailEnd/>
              </a:ln>
            </p:spPr>
          </p:pic>
          <p:sp>
            <p:nvSpPr>
              <p:cNvPr id="5745"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5435" name="Group 1330"/>
            <p:cNvGrpSpPr>
              <a:grpSpLocks/>
            </p:cNvGrpSpPr>
            <p:nvPr/>
          </p:nvGrpSpPr>
          <p:grpSpPr bwMode="auto">
            <a:xfrm flipH="1">
              <a:off x="3739" y="3311"/>
              <a:ext cx="269" cy="220"/>
              <a:chOff x="2839" y="3501"/>
              <a:chExt cx="755" cy="803"/>
            </a:xfrm>
          </p:grpSpPr>
          <p:pic>
            <p:nvPicPr>
              <p:cNvPr id="5742" name="Picture 1331" descr="desktop_computer_stylized_medium"/>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5743"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5436" name="Group 1333"/>
            <p:cNvGrpSpPr>
              <a:grpSpLocks/>
            </p:cNvGrpSpPr>
            <p:nvPr/>
          </p:nvGrpSpPr>
          <p:grpSpPr bwMode="auto">
            <a:xfrm>
              <a:off x="4126" y="3300"/>
              <a:ext cx="269" cy="221"/>
              <a:chOff x="2839" y="3501"/>
              <a:chExt cx="755" cy="803"/>
            </a:xfrm>
          </p:grpSpPr>
          <p:pic>
            <p:nvPicPr>
              <p:cNvPr id="5740" name="Picture 1334" descr="desktop_computer_stylized_medium"/>
              <p:cNvPicPr>
                <a:picLocks noChangeAspect="1" noChangeArrowheads="1"/>
              </p:cNvPicPr>
              <p:nvPr/>
            </p:nvPicPr>
            <p:blipFill>
              <a:blip r:embed="rId4"/>
              <a:srcRect/>
              <a:stretch>
                <a:fillRect/>
              </a:stretch>
            </p:blipFill>
            <p:spPr bwMode="auto">
              <a:xfrm>
                <a:off x="2839" y="3501"/>
                <a:ext cx="755" cy="803"/>
              </a:xfrm>
              <a:prstGeom prst="rect">
                <a:avLst/>
              </a:prstGeom>
              <a:noFill/>
              <a:ln w="9525">
                <a:noFill/>
                <a:miter lim="800000"/>
                <a:headEnd/>
                <a:tailEnd/>
              </a:ln>
            </p:spPr>
          </p:pic>
          <p:sp>
            <p:nvSpPr>
              <p:cNvPr id="5741"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pic>
          <p:nvPicPr>
            <p:cNvPr id="5437" name="Picture 1336" descr="car_icon_small"/>
            <p:cNvPicPr>
              <a:picLocks noChangeAspect="1" noChangeArrowheads="1"/>
            </p:cNvPicPr>
            <p:nvPr/>
          </p:nvPicPr>
          <p:blipFill>
            <a:blip r:embed="rId5"/>
            <a:srcRect/>
            <a:stretch>
              <a:fillRect/>
            </a:stretch>
          </p:blipFill>
          <p:spPr bwMode="auto">
            <a:xfrm>
              <a:off x="3995" y="1084"/>
              <a:ext cx="535" cy="106"/>
            </a:xfrm>
            <a:prstGeom prst="rect">
              <a:avLst/>
            </a:prstGeom>
            <a:noFill/>
            <a:ln w="9525">
              <a:noFill/>
              <a:miter lim="800000"/>
              <a:headEnd/>
              <a:tailEnd/>
            </a:ln>
          </p:spPr>
        </p:pic>
        <p:grpSp>
          <p:nvGrpSpPr>
            <p:cNvPr id="5438" name="Group 1337"/>
            <p:cNvGrpSpPr>
              <a:grpSpLocks/>
            </p:cNvGrpSpPr>
            <p:nvPr/>
          </p:nvGrpSpPr>
          <p:grpSpPr bwMode="auto">
            <a:xfrm>
              <a:off x="3536" y="974"/>
              <a:ext cx="262" cy="243"/>
              <a:chOff x="2751" y="1851"/>
              <a:chExt cx="462" cy="478"/>
            </a:xfrm>
          </p:grpSpPr>
          <p:pic>
            <p:nvPicPr>
              <p:cNvPr id="5738" name="Picture 1338" descr="iphone_stylized_small"/>
              <p:cNvPicPr>
                <a:picLocks noChangeAspect="1" noChangeArrowheads="1"/>
              </p:cNvPicPr>
              <p:nvPr/>
            </p:nvPicPr>
            <p:blipFill>
              <a:blip r:embed="rId6"/>
              <a:srcRect/>
              <a:stretch>
                <a:fillRect/>
              </a:stretch>
            </p:blipFill>
            <p:spPr bwMode="auto">
              <a:xfrm>
                <a:off x="2928" y="1922"/>
                <a:ext cx="152" cy="407"/>
              </a:xfrm>
              <a:prstGeom prst="rect">
                <a:avLst/>
              </a:prstGeom>
              <a:noFill/>
              <a:ln w="9525">
                <a:noFill/>
                <a:miter lim="800000"/>
                <a:headEnd/>
                <a:tailEnd/>
              </a:ln>
            </p:spPr>
          </p:pic>
          <p:pic>
            <p:nvPicPr>
              <p:cNvPr id="5739" name="Picture 1339" descr="antenna_radiation_stylized"/>
              <p:cNvPicPr>
                <a:picLocks noChangeAspect="1" noChangeArrowheads="1"/>
              </p:cNvPicPr>
              <p:nvPr/>
            </p:nvPicPr>
            <p:blipFill>
              <a:blip r:embed="rId7"/>
              <a:srcRect/>
              <a:stretch>
                <a:fillRect/>
              </a:stretch>
            </p:blipFill>
            <p:spPr bwMode="auto">
              <a:xfrm>
                <a:off x="2751" y="1851"/>
                <a:ext cx="462" cy="110"/>
              </a:xfrm>
              <a:prstGeom prst="rect">
                <a:avLst/>
              </a:prstGeom>
              <a:noFill/>
              <a:ln w="9525">
                <a:noFill/>
                <a:miter lim="800000"/>
                <a:headEnd/>
                <a:tailEnd/>
              </a:ln>
            </p:spPr>
          </p:pic>
        </p:grpSp>
        <p:grpSp>
          <p:nvGrpSpPr>
            <p:cNvPr id="5439" name="Group 1340"/>
            <p:cNvGrpSpPr>
              <a:grpSpLocks/>
            </p:cNvGrpSpPr>
            <p:nvPr/>
          </p:nvGrpSpPr>
          <p:grpSpPr bwMode="auto">
            <a:xfrm>
              <a:off x="4844" y="1509"/>
              <a:ext cx="246" cy="107"/>
              <a:chOff x="4650" y="1129"/>
              <a:chExt cx="246" cy="95"/>
            </a:xfrm>
          </p:grpSpPr>
          <p:sp>
            <p:nvSpPr>
              <p:cNvPr id="57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7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7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733" name="Group 1344"/>
              <p:cNvGrpSpPr>
                <a:grpSpLocks/>
              </p:cNvGrpSpPr>
              <p:nvPr/>
            </p:nvGrpSpPr>
            <p:grpSpPr bwMode="auto">
              <a:xfrm>
                <a:off x="4699" y="1145"/>
                <a:ext cx="138" cy="29"/>
                <a:chOff x="2468" y="1332"/>
                <a:chExt cx="310" cy="60"/>
              </a:xfrm>
            </p:grpSpPr>
            <p:sp>
              <p:nvSpPr>
                <p:cNvPr id="5736"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737"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734" name="Line 1347"/>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735" name="Line 1348"/>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0" name="Group 1349"/>
            <p:cNvGrpSpPr>
              <a:grpSpLocks/>
            </p:cNvGrpSpPr>
            <p:nvPr/>
          </p:nvGrpSpPr>
          <p:grpSpPr bwMode="auto">
            <a:xfrm>
              <a:off x="4890" y="1737"/>
              <a:ext cx="246" cy="111"/>
              <a:chOff x="4650" y="1129"/>
              <a:chExt cx="246" cy="95"/>
            </a:xfrm>
          </p:grpSpPr>
          <p:sp>
            <p:nvSpPr>
              <p:cNvPr id="57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7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7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725" name="Group 1353"/>
              <p:cNvGrpSpPr>
                <a:grpSpLocks/>
              </p:cNvGrpSpPr>
              <p:nvPr/>
            </p:nvGrpSpPr>
            <p:grpSpPr bwMode="auto">
              <a:xfrm>
                <a:off x="4699" y="1145"/>
                <a:ext cx="138" cy="29"/>
                <a:chOff x="2468" y="1332"/>
                <a:chExt cx="310" cy="60"/>
              </a:xfrm>
            </p:grpSpPr>
            <p:sp>
              <p:nvSpPr>
                <p:cNvPr id="5728"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729"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726" name="Line 1356"/>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727" name="Line 1357"/>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1" name="Group 1358"/>
            <p:cNvGrpSpPr>
              <a:grpSpLocks/>
            </p:cNvGrpSpPr>
            <p:nvPr/>
          </p:nvGrpSpPr>
          <p:grpSpPr bwMode="auto">
            <a:xfrm>
              <a:off x="4538" y="1571"/>
              <a:ext cx="246" cy="107"/>
              <a:chOff x="4650" y="1129"/>
              <a:chExt cx="246" cy="95"/>
            </a:xfrm>
          </p:grpSpPr>
          <p:sp>
            <p:nvSpPr>
              <p:cNvPr id="57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7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7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717" name="Group 1362"/>
              <p:cNvGrpSpPr>
                <a:grpSpLocks/>
              </p:cNvGrpSpPr>
              <p:nvPr/>
            </p:nvGrpSpPr>
            <p:grpSpPr bwMode="auto">
              <a:xfrm>
                <a:off x="4699" y="1145"/>
                <a:ext cx="138" cy="29"/>
                <a:chOff x="2468" y="1332"/>
                <a:chExt cx="310" cy="60"/>
              </a:xfrm>
            </p:grpSpPr>
            <p:sp>
              <p:nvSpPr>
                <p:cNvPr id="5720"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721"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718" name="Line 1365"/>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719" name="Line 1366"/>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2" name="Group 1367"/>
            <p:cNvGrpSpPr>
              <a:grpSpLocks/>
            </p:cNvGrpSpPr>
            <p:nvPr/>
          </p:nvGrpSpPr>
          <p:grpSpPr bwMode="auto">
            <a:xfrm>
              <a:off x="4545" y="1737"/>
              <a:ext cx="246" cy="107"/>
              <a:chOff x="4650" y="1129"/>
              <a:chExt cx="246" cy="95"/>
            </a:xfrm>
          </p:grpSpPr>
          <p:sp>
            <p:nvSpPr>
              <p:cNvPr id="570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70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70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709" name="Group 1371"/>
              <p:cNvGrpSpPr>
                <a:grpSpLocks/>
              </p:cNvGrpSpPr>
              <p:nvPr/>
            </p:nvGrpSpPr>
            <p:grpSpPr bwMode="auto">
              <a:xfrm>
                <a:off x="4699" y="1145"/>
                <a:ext cx="138" cy="29"/>
                <a:chOff x="2468" y="1332"/>
                <a:chExt cx="310" cy="60"/>
              </a:xfrm>
            </p:grpSpPr>
            <p:sp>
              <p:nvSpPr>
                <p:cNvPr id="5712"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713"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710" name="Line 1374"/>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711" name="Line 1375"/>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sp>
          <p:nvSpPr>
            <p:cNvPr id="5443" name="Line 1376"/>
            <p:cNvSpPr>
              <a:spLocks noChangeShapeType="1"/>
            </p:cNvSpPr>
            <p:nvPr/>
          </p:nvSpPr>
          <p:spPr bwMode="auto">
            <a:xfrm>
              <a:off x="5257" y="1799"/>
              <a:ext cx="112" cy="0"/>
            </a:xfrm>
            <a:prstGeom prst="line">
              <a:avLst/>
            </a:prstGeom>
            <a:noFill/>
            <a:ln w="9525">
              <a:solidFill>
                <a:schemeClr val="bg2"/>
              </a:solidFill>
              <a:prstDash val="dash"/>
              <a:round/>
              <a:headEnd/>
              <a:tailEnd/>
            </a:ln>
            <a:effectLst/>
          </p:spPr>
          <p:txBody>
            <a:bodyPr/>
            <a:lstStyle/>
            <a:p>
              <a:endParaRPr lang="en-US"/>
            </a:p>
          </p:txBody>
        </p:sp>
        <p:grpSp>
          <p:nvGrpSpPr>
            <p:cNvPr id="5444" name="Group 1377"/>
            <p:cNvGrpSpPr>
              <a:grpSpLocks/>
            </p:cNvGrpSpPr>
            <p:nvPr/>
          </p:nvGrpSpPr>
          <p:grpSpPr bwMode="auto">
            <a:xfrm>
              <a:off x="4662" y="2464"/>
              <a:ext cx="306" cy="128"/>
              <a:chOff x="4650" y="1129"/>
              <a:chExt cx="246" cy="95"/>
            </a:xfrm>
          </p:grpSpPr>
          <p:sp>
            <p:nvSpPr>
              <p:cNvPr id="569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9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70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701" name="Group 1381"/>
              <p:cNvGrpSpPr>
                <a:grpSpLocks/>
              </p:cNvGrpSpPr>
              <p:nvPr/>
            </p:nvGrpSpPr>
            <p:grpSpPr bwMode="auto">
              <a:xfrm>
                <a:off x="4699" y="1145"/>
                <a:ext cx="138" cy="29"/>
                <a:chOff x="2468" y="1332"/>
                <a:chExt cx="310" cy="60"/>
              </a:xfrm>
            </p:grpSpPr>
            <p:sp>
              <p:nvSpPr>
                <p:cNvPr id="5704"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705"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702" name="Line 1384"/>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703" name="Line 1385"/>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5" name="Group 1386"/>
            <p:cNvGrpSpPr>
              <a:grpSpLocks/>
            </p:cNvGrpSpPr>
            <p:nvPr/>
          </p:nvGrpSpPr>
          <p:grpSpPr bwMode="auto">
            <a:xfrm>
              <a:off x="4461" y="2287"/>
              <a:ext cx="306" cy="128"/>
              <a:chOff x="4650" y="1129"/>
              <a:chExt cx="246" cy="95"/>
            </a:xfrm>
          </p:grpSpPr>
          <p:sp>
            <p:nvSpPr>
              <p:cNvPr id="569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9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9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93" name="Group 1390"/>
              <p:cNvGrpSpPr>
                <a:grpSpLocks/>
              </p:cNvGrpSpPr>
              <p:nvPr/>
            </p:nvGrpSpPr>
            <p:grpSpPr bwMode="auto">
              <a:xfrm>
                <a:off x="4699" y="1145"/>
                <a:ext cx="138" cy="29"/>
                <a:chOff x="2468" y="1332"/>
                <a:chExt cx="310" cy="60"/>
              </a:xfrm>
            </p:grpSpPr>
            <p:sp>
              <p:nvSpPr>
                <p:cNvPr id="5696"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97"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94" name="Line 1393"/>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95" name="Line 1394"/>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6" name="Group 1395"/>
            <p:cNvGrpSpPr>
              <a:grpSpLocks/>
            </p:cNvGrpSpPr>
            <p:nvPr/>
          </p:nvGrpSpPr>
          <p:grpSpPr bwMode="auto">
            <a:xfrm>
              <a:off x="4878" y="2295"/>
              <a:ext cx="306" cy="128"/>
              <a:chOff x="4650" y="1129"/>
              <a:chExt cx="246" cy="95"/>
            </a:xfrm>
          </p:grpSpPr>
          <p:sp>
            <p:nvSpPr>
              <p:cNvPr id="56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85" name="Group 1399"/>
              <p:cNvGrpSpPr>
                <a:grpSpLocks/>
              </p:cNvGrpSpPr>
              <p:nvPr/>
            </p:nvGrpSpPr>
            <p:grpSpPr bwMode="auto">
              <a:xfrm>
                <a:off x="4699" y="1145"/>
                <a:ext cx="138" cy="29"/>
                <a:chOff x="2468" y="1332"/>
                <a:chExt cx="310" cy="60"/>
              </a:xfrm>
            </p:grpSpPr>
            <p:sp>
              <p:nvSpPr>
                <p:cNvPr id="5688"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89"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86" name="Line 1402"/>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87" name="Line 1403"/>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7" name="Group 1404"/>
            <p:cNvGrpSpPr>
              <a:grpSpLocks/>
            </p:cNvGrpSpPr>
            <p:nvPr/>
          </p:nvGrpSpPr>
          <p:grpSpPr bwMode="auto">
            <a:xfrm>
              <a:off x="4386" y="2838"/>
              <a:ext cx="390" cy="153"/>
              <a:chOff x="4650" y="1129"/>
              <a:chExt cx="246" cy="95"/>
            </a:xfrm>
          </p:grpSpPr>
          <p:sp>
            <p:nvSpPr>
              <p:cNvPr id="56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77" name="Group 1408"/>
              <p:cNvGrpSpPr>
                <a:grpSpLocks/>
              </p:cNvGrpSpPr>
              <p:nvPr/>
            </p:nvGrpSpPr>
            <p:grpSpPr bwMode="auto">
              <a:xfrm>
                <a:off x="4699" y="1145"/>
                <a:ext cx="138" cy="29"/>
                <a:chOff x="2468" y="1332"/>
                <a:chExt cx="310" cy="60"/>
              </a:xfrm>
            </p:grpSpPr>
            <p:sp>
              <p:nvSpPr>
                <p:cNvPr id="5680"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81"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78" name="Line 1411"/>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79" name="Line 1412"/>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8" name="Group 1413"/>
            <p:cNvGrpSpPr>
              <a:grpSpLocks/>
            </p:cNvGrpSpPr>
            <p:nvPr/>
          </p:nvGrpSpPr>
          <p:grpSpPr bwMode="auto">
            <a:xfrm>
              <a:off x="4785" y="3026"/>
              <a:ext cx="390" cy="153"/>
              <a:chOff x="4650" y="1129"/>
              <a:chExt cx="246" cy="95"/>
            </a:xfrm>
          </p:grpSpPr>
          <p:sp>
            <p:nvSpPr>
              <p:cNvPr id="56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69" name="Group 1417"/>
              <p:cNvGrpSpPr>
                <a:grpSpLocks/>
              </p:cNvGrpSpPr>
              <p:nvPr/>
            </p:nvGrpSpPr>
            <p:grpSpPr bwMode="auto">
              <a:xfrm>
                <a:off x="4699" y="1145"/>
                <a:ext cx="138" cy="29"/>
                <a:chOff x="2468" y="1332"/>
                <a:chExt cx="310" cy="60"/>
              </a:xfrm>
            </p:grpSpPr>
            <p:sp>
              <p:nvSpPr>
                <p:cNvPr id="5672"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73"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70" name="Line 1420"/>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71" name="Line 1421"/>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49" name="Group 1422"/>
            <p:cNvGrpSpPr>
              <a:grpSpLocks/>
            </p:cNvGrpSpPr>
            <p:nvPr/>
          </p:nvGrpSpPr>
          <p:grpSpPr bwMode="auto">
            <a:xfrm>
              <a:off x="3935" y="3054"/>
              <a:ext cx="390" cy="153"/>
              <a:chOff x="4650" y="1129"/>
              <a:chExt cx="246" cy="95"/>
            </a:xfrm>
          </p:grpSpPr>
          <p:sp>
            <p:nvSpPr>
              <p:cNvPr id="565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5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6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61" name="Group 1426"/>
              <p:cNvGrpSpPr>
                <a:grpSpLocks/>
              </p:cNvGrpSpPr>
              <p:nvPr/>
            </p:nvGrpSpPr>
            <p:grpSpPr bwMode="auto">
              <a:xfrm>
                <a:off x="4699" y="1145"/>
                <a:ext cx="138" cy="29"/>
                <a:chOff x="2468" y="1332"/>
                <a:chExt cx="310" cy="60"/>
              </a:xfrm>
            </p:grpSpPr>
            <p:sp>
              <p:nvSpPr>
                <p:cNvPr id="5664"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65"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62" name="Line 1429"/>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63" name="Line 1430"/>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50" name="Group 1431"/>
            <p:cNvGrpSpPr>
              <a:grpSpLocks/>
            </p:cNvGrpSpPr>
            <p:nvPr/>
          </p:nvGrpSpPr>
          <p:grpSpPr bwMode="auto">
            <a:xfrm>
              <a:off x="3813" y="2293"/>
              <a:ext cx="246" cy="107"/>
              <a:chOff x="4650" y="1129"/>
              <a:chExt cx="246" cy="95"/>
            </a:xfrm>
          </p:grpSpPr>
          <p:sp>
            <p:nvSpPr>
              <p:cNvPr id="565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5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5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53" name="Group 1435"/>
              <p:cNvGrpSpPr>
                <a:grpSpLocks/>
              </p:cNvGrpSpPr>
              <p:nvPr/>
            </p:nvGrpSpPr>
            <p:grpSpPr bwMode="auto">
              <a:xfrm>
                <a:off x="4699" y="1145"/>
                <a:ext cx="138" cy="29"/>
                <a:chOff x="2468" y="1332"/>
                <a:chExt cx="310" cy="60"/>
              </a:xfrm>
            </p:grpSpPr>
            <p:sp>
              <p:nvSpPr>
                <p:cNvPr id="5656"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57"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54" name="Line 1438"/>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55" name="Line 1439"/>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51" name="Group 1440"/>
            <p:cNvGrpSpPr>
              <a:grpSpLocks/>
            </p:cNvGrpSpPr>
            <p:nvPr/>
          </p:nvGrpSpPr>
          <p:grpSpPr bwMode="auto">
            <a:xfrm>
              <a:off x="4002" y="1567"/>
              <a:ext cx="246" cy="107"/>
              <a:chOff x="4650" y="1129"/>
              <a:chExt cx="246" cy="95"/>
            </a:xfrm>
          </p:grpSpPr>
          <p:sp>
            <p:nvSpPr>
              <p:cNvPr id="56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sp>
            <p:nvSpPr>
              <p:cNvPr id="56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56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charset="0"/>
                </a:endParaRPr>
              </a:p>
            </p:txBody>
          </p:sp>
          <p:grpSp>
            <p:nvGrpSpPr>
              <p:cNvPr id="5645" name="Group 1444"/>
              <p:cNvGrpSpPr>
                <a:grpSpLocks/>
              </p:cNvGrpSpPr>
              <p:nvPr/>
            </p:nvGrpSpPr>
            <p:grpSpPr bwMode="auto">
              <a:xfrm>
                <a:off x="4699" y="1145"/>
                <a:ext cx="138" cy="29"/>
                <a:chOff x="2468" y="1332"/>
                <a:chExt cx="310" cy="60"/>
              </a:xfrm>
            </p:grpSpPr>
            <p:sp>
              <p:nvSpPr>
                <p:cNvPr id="5648"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p:spPr>
              <p:txBody>
                <a:bodyPr/>
                <a:lstStyle/>
                <a:p>
                  <a:endParaRPr lang="en-US"/>
                </a:p>
              </p:txBody>
            </p:sp>
            <p:sp>
              <p:nvSpPr>
                <p:cNvPr id="5649"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p:spPr>
              <p:txBody>
                <a:bodyPr/>
                <a:lstStyle/>
                <a:p>
                  <a:endParaRPr lang="en-US"/>
                </a:p>
              </p:txBody>
            </p:sp>
          </p:grpSp>
          <p:sp>
            <p:nvSpPr>
              <p:cNvPr id="5646" name="Line 1447"/>
              <p:cNvSpPr>
                <a:spLocks noChangeShapeType="1"/>
              </p:cNvSpPr>
              <p:nvPr/>
            </p:nvSpPr>
            <p:spPr bwMode="auto">
              <a:xfrm>
                <a:off x="4651" y="1158"/>
                <a:ext cx="0" cy="42"/>
              </a:xfrm>
              <a:prstGeom prst="line">
                <a:avLst/>
              </a:prstGeom>
              <a:noFill/>
              <a:ln w="9525">
                <a:solidFill>
                  <a:schemeClr val="tx1"/>
                </a:solidFill>
                <a:round/>
                <a:headEnd/>
                <a:tailEnd/>
              </a:ln>
              <a:effectLst/>
            </p:spPr>
            <p:txBody>
              <a:bodyPr/>
              <a:lstStyle/>
              <a:p>
                <a:endParaRPr lang="en-US"/>
              </a:p>
            </p:txBody>
          </p:sp>
          <p:sp>
            <p:nvSpPr>
              <p:cNvPr id="5647" name="Line 1448"/>
              <p:cNvSpPr>
                <a:spLocks noChangeShapeType="1"/>
              </p:cNvSpPr>
              <p:nvPr/>
            </p:nvSpPr>
            <p:spPr bwMode="auto">
              <a:xfrm>
                <a:off x="4894" y="1160"/>
                <a:ext cx="0" cy="41"/>
              </a:xfrm>
              <a:prstGeom prst="line">
                <a:avLst/>
              </a:prstGeom>
              <a:noFill/>
              <a:ln w="9525">
                <a:solidFill>
                  <a:schemeClr val="tx1"/>
                </a:solidFill>
                <a:round/>
                <a:headEnd/>
                <a:tailEnd/>
              </a:ln>
              <a:effectLst/>
            </p:spPr>
            <p:txBody>
              <a:bodyPr/>
              <a:lstStyle/>
              <a:p>
                <a:endParaRPr lang="en-US"/>
              </a:p>
            </p:txBody>
          </p:sp>
        </p:grpSp>
        <p:grpSp>
          <p:nvGrpSpPr>
            <p:cNvPr id="5452" name="Group 1449"/>
            <p:cNvGrpSpPr>
              <a:grpSpLocks/>
            </p:cNvGrpSpPr>
            <p:nvPr/>
          </p:nvGrpSpPr>
          <p:grpSpPr bwMode="auto">
            <a:xfrm>
              <a:off x="3535" y="2205"/>
              <a:ext cx="319" cy="222"/>
              <a:chOff x="2967" y="478"/>
              <a:chExt cx="788" cy="625"/>
            </a:xfrm>
          </p:grpSpPr>
          <p:pic>
            <p:nvPicPr>
              <p:cNvPr id="5640" name="Picture 1450" descr="access_point_stylized_small"/>
              <p:cNvPicPr>
                <a:picLocks noChangeAspect="1" noChangeArrowheads="1"/>
              </p:cNvPicPr>
              <p:nvPr/>
            </p:nvPicPr>
            <p:blipFill>
              <a:blip r:embed="rId8"/>
              <a:srcRect/>
              <a:stretch>
                <a:fillRect/>
              </a:stretch>
            </p:blipFill>
            <p:spPr bwMode="auto">
              <a:xfrm>
                <a:off x="3012" y="559"/>
                <a:ext cx="576" cy="544"/>
              </a:xfrm>
              <a:prstGeom prst="rect">
                <a:avLst/>
              </a:prstGeom>
              <a:noFill/>
              <a:ln w="9525">
                <a:noFill/>
                <a:miter lim="800000"/>
                <a:headEnd/>
                <a:tailEnd/>
              </a:ln>
            </p:spPr>
          </p:pic>
          <p:pic>
            <p:nvPicPr>
              <p:cNvPr id="5641" name="Picture 1451" descr="antenna_radiation_stylized"/>
              <p:cNvPicPr>
                <a:picLocks noChangeAspect="1" noChangeArrowheads="1"/>
              </p:cNvPicPr>
              <p:nvPr/>
            </p:nvPicPr>
            <p:blipFill>
              <a:blip r:embed="rId9"/>
              <a:srcRect/>
              <a:stretch>
                <a:fillRect/>
              </a:stretch>
            </p:blipFill>
            <p:spPr bwMode="auto">
              <a:xfrm>
                <a:off x="2967" y="478"/>
                <a:ext cx="788" cy="188"/>
              </a:xfrm>
              <a:prstGeom prst="rect">
                <a:avLst/>
              </a:prstGeom>
              <a:noFill/>
              <a:ln w="9525">
                <a:noFill/>
                <a:miter lim="800000"/>
                <a:headEnd/>
                <a:tailEnd/>
              </a:ln>
            </p:spPr>
          </p:pic>
        </p:grpSp>
        <p:grpSp>
          <p:nvGrpSpPr>
            <p:cNvPr id="5453" name="Group 1452"/>
            <p:cNvGrpSpPr>
              <a:grpSpLocks/>
            </p:cNvGrpSpPr>
            <p:nvPr/>
          </p:nvGrpSpPr>
          <p:grpSpPr bwMode="auto">
            <a:xfrm>
              <a:off x="4493" y="3152"/>
              <a:ext cx="355" cy="265"/>
              <a:chOff x="2967" y="478"/>
              <a:chExt cx="788" cy="625"/>
            </a:xfrm>
          </p:grpSpPr>
          <p:pic>
            <p:nvPicPr>
              <p:cNvPr id="5638" name="Picture 1453" descr="access_point_stylized_small"/>
              <p:cNvPicPr>
                <a:picLocks noChangeAspect="1" noChangeArrowheads="1"/>
              </p:cNvPicPr>
              <p:nvPr/>
            </p:nvPicPr>
            <p:blipFill>
              <a:blip r:embed="rId8"/>
              <a:srcRect/>
              <a:stretch>
                <a:fillRect/>
              </a:stretch>
            </p:blipFill>
            <p:spPr bwMode="auto">
              <a:xfrm>
                <a:off x="3012" y="559"/>
                <a:ext cx="576" cy="544"/>
              </a:xfrm>
              <a:prstGeom prst="rect">
                <a:avLst/>
              </a:prstGeom>
              <a:noFill/>
              <a:ln w="9525">
                <a:noFill/>
                <a:miter lim="800000"/>
                <a:headEnd/>
                <a:tailEnd/>
              </a:ln>
            </p:spPr>
          </p:pic>
          <p:pic>
            <p:nvPicPr>
              <p:cNvPr id="5639" name="Picture 1454" descr="antenna_radiation_stylized"/>
              <p:cNvPicPr>
                <a:picLocks noChangeAspect="1" noChangeArrowheads="1"/>
              </p:cNvPicPr>
              <p:nvPr/>
            </p:nvPicPr>
            <p:blipFill>
              <a:blip r:embed="rId10"/>
              <a:srcRect/>
              <a:stretch>
                <a:fillRect/>
              </a:stretch>
            </p:blipFill>
            <p:spPr bwMode="auto">
              <a:xfrm>
                <a:off x="2967" y="478"/>
                <a:ext cx="788" cy="188"/>
              </a:xfrm>
              <a:prstGeom prst="rect">
                <a:avLst/>
              </a:prstGeom>
              <a:noFill/>
              <a:ln w="9525">
                <a:noFill/>
                <a:miter lim="800000"/>
                <a:headEnd/>
                <a:tailEnd/>
              </a:ln>
            </p:spPr>
          </p:pic>
        </p:grpSp>
        <p:grpSp>
          <p:nvGrpSpPr>
            <p:cNvPr id="5454" name="Group 1455"/>
            <p:cNvGrpSpPr>
              <a:grpSpLocks/>
            </p:cNvGrpSpPr>
            <p:nvPr/>
          </p:nvGrpSpPr>
          <p:grpSpPr bwMode="auto">
            <a:xfrm>
              <a:off x="3818" y="1162"/>
              <a:ext cx="288" cy="398"/>
              <a:chOff x="742" y="2409"/>
              <a:chExt cx="576" cy="881"/>
            </a:xfrm>
          </p:grpSpPr>
          <p:grpSp>
            <p:nvGrpSpPr>
              <p:cNvPr id="5620" name="Group 1456"/>
              <p:cNvGrpSpPr>
                <a:grpSpLocks/>
              </p:cNvGrpSpPr>
              <p:nvPr/>
            </p:nvGrpSpPr>
            <p:grpSpPr bwMode="auto">
              <a:xfrm>
                <a:off x="832" y="2643"/>
                <a:ext cx="376" cy="647"/>
                <a:chOff x="3130" y="3288"/>
                <a:chExt cx="410" cy="742"/>
              </a:xfrm>
            </p:grpSpPr>
            <p:sp>
              <p:nvSpPr>
                <p:cNvPr id="5623"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5624"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5625"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5626"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5627"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5628"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5629"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5630"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5631"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5632"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5633"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5634"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5635"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5636"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5637"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5621" name="Picture 1472" descr="cell_tower_radiation copy"/>
              <p:cNvPicPr>
                <a:picLocks noChangeAspect="1" noChangeArrowheads="1"/>
              </p:cNvPicPr>
              <p:nvPr/>
            </p:nvPicPr>
            <p:blipFill>
              <a:blip r:embed="rId11"/>
              <a:srcRect/>
              <a:stretch>
                <a:fillRect/>
              </a:stretch>
            </p:blipFill>
            <p:spPr bwMode="auto">
              <a:xfrm>
                <a:off x="742" y="2409"/>
                <a:ext cx="576" cy="464"/>
              </a:xfrm>
              <a:prstGeom prst="rect">
                <a:avLst/>
              </a:prstGeom>
              <a:noFill/>
              <a:ln w="9525">
                <a:noFill/>
                <a:miter lim="800000"/>
                <a:headEnd/>
                <a:tailEnd/>
              </a:ln>
            </p:spPr>
          </p:pic>
          <p:sp>
            <p:nvSpPr>
              <p:cNvPr id="5622" name="Oval 1473"/>
              <p:cNvSpPr>
                <a:spLocks noChangeArrowheads="1"/>
              </p:cNvSpPr>
              <p:nvPr/>
            </p:nvSpPr>
            <p:spPr bwMode="auto">
              <a:xfrm>
                <a:off x="986" y="2597"/>
                <a:ext cx="65" cy="68"/>
              </a:xfrm>
              <a:prstGeom prst="ellipse">
                <a:avLst/>
              </a:prstGeom>
              <a:solidFill>
                <a:schemeClr val="tx2"/>
              </a:solidFill>
              <a:ln w="9525">
                <a:solidFill>
                  <a:schemeClr val="tx1"/>
                </a:solidFill>
                <a:round/>
                <a:headEnd/>
                <a:tailEnd/>
              </a:ln>
              <a:effectLst/>
            </p:spPr>
            <p:txBody>
              <a:bodyPr wrap="none" anchor="ctr"/>
              <a:lstStyle/>
              <a:p>
                <a:endParaRPr lang="en-US"/>
              </a:p>
            </p:txBody>
          </p:sp>
        </p:grpSp>
        <p:grpSp>
          <p:nvGrpSpPr>
            <p:cNvPr id="5455" name="Group 1474"/>
            <p:cNvGrpSpPr>
              <a:grpSpLocks/>
            </p:cNvGrpSpPr>
            <p:nvPr/>
          </p:nvGrpSpPr>
          <p:grpSpPr bwMode="auto">
            <a:xfrm>
              <a:off x="5191" y="3151"/>
              <a:ext cx="143" cy="303"/>
              <a:chOff x="4140" y="429"/>
              <a:chExt cx="1425" cy="2396"/>
            </a:xfrm>
          </p:grpSpPr>
          <p:sp>
            <p:nvSpPr>
              <p:cNvPr id="5588" name="Freeform 1475"/>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a:effectLst/>
            </p:spPr>
            <p:txBody>
              <a:bodyPr/>
              <a:lstStyle/>
              <a:p>
                <a:endParaRPr lang="en-US"/>
              </a:p>
            </p:txBody>
          </p:sp>
          <p:sp>
            <p:nvSpPr>
              <p:cNvPr id="5589" name="Rectangle 1476"/>
              <p:cNvSpPr>
                <a:spLocks noChangeArrowheads="1"/>
              </p:cNvSpPr>
              <p:nvPr/>
            </p:nvSpPr>
            <p:spPr bwMode="auto">
              <a:xfrm>
                <a:off x="4206" y="429"/>
                <a:ext cx="1047" cy="2284"/>
              </a:xfrm>
              <a:prstGeom prst="rect">
                <a:avLst/>
              </a:prstGeom>
              <a:gradFill rotWithShape="1">
                <a:gsLst>
                  <a:gs pos="0">
                    <a:srgbClr val="292929"/>
                  </a:gs>
                  <a:gs pos="100000">
                    <a:srgbClr val="808080"/>
                  </a:gs>
                </a:gsLst>
                <a:lin ang="0" scaled="1"/>
              </a:gradFill>
              <a:ln w="9525">
                <a:noFill/>
                <a:miter lim="800000"/>
                <a:headEnd/>
                <a:tailEnd/>
              </a:ln>
              <a:effectLst/>
            </p:spPr>
            <p:txBody>
              <a:bodyPr wrap="none" anchor="ctr"/>
              <a:lstStyle/>
              <a:p>
                <a:endParaRPr lang="en-US"/>
              </a:p>
            </p:txBody>
          </p:sp>
          <p:sp>
            <p:nvSpPr>
              <p:cNvPr id="5590" name="Freeform 1477"/>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a:effectLst/>
            </p:spPr>
            <p:txBody>
              <a:bodyPr/>
              <a:lstStyle/>
              <a:p>
                <a:endParaRPr lang="en-US"/>
              </a:p>
            </p:txBody>
          </p:sp>
          <p:sp>
            <p:nvSpPr>
              <p:cNvPr id="5591" name="Freeform 1478"/>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592" name="Rectangle 1479"/>
              <p:cNvSpPr>
                <a:spLocks noChangeArrowheads="1"/>
              </p:cNvSpPr>
              <p:nvPr/>
            </p:nvSpPr>
            <p:spPr bwMode="auto">
              <a:xfrm>
                <a:off x="4212" y="693"/>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93" name="Group 1480"/>
              <p:cNvGrpSpPr>
                <a:grpSpLocks/>
              </p:cNvGrpSpPr>
              <p:nvPr/>
            </p:nvGrpSpPr>
            <p:grpSpPr bwMode="auto">
              <a:xfrm>
                <a:off x="4749" y="668"/>
                <a:ext cx="581" cy="145"/>
                <a:chOff x="614" y="2568"/>
                <a:chExt cx="725" cy="139"/>
              </a:xfrm>
            </p:grpSpPr>
            <p:sp>
              <p:nvSpPr>
                <p:cNvPr id="5618" name="AutoShape 1481"/>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619" name="AutoShape 1482"/>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94" name="Rectangle 1483"/>
              <p:cNvSpPr>
                <a:spLocks noChangeArrowheads="1"/>
              </p:cNvSpPr>
              <p:nvPr/>
            </p:nvSpPr>
            <p:spPr bwMode="auto">
              <a:xfrm>
                <a:off x="4224" y="1019"/>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95" name="Group 1484"/>
              <p:cNvGrpSpPr>
                <a:grpSpLocks/>
              </p:cNvGrpSpPr>
              <p:nvPr/>
            </p:nvGrpSpPr>
            <p:grpSpPr bwMode="auto">
              <a:xfrm>
                <a:off x="4747" y="994"/>
                <a:ext cx="581" cy="134"/>
                <a:chOff x="614" y="2568"/>
                <a:chExt cx="725" cy="139"/>
              </a:xfrm>
            </p:grpSpPr>
            <p:sp>
              <p:nvSpPr>
                <p:cNvPr id="5616" name="AutoShape 1485"/>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617" name="AutoShape 1486"/>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96" name="Rectangle 1487"/>
              <p:cNvSpPr>
                <a:spLocks noChangeArrowheads="1"/>
              </p:cNvSpPr>
              <p:nvPr/>
            </p:nvSpPr>
            <p:spPr bwMode="auto">
              <a:xfrm>
                <a:off x="4217" y="1358"/>
                <a:ext cx="596" cy="46"/>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5597" name="Rectangle 1488"/>
              <p:cNvSpPr>
                <a:spLocks noChangeArrowheads="1"/>
              </p:cNvSpPr>
              <p:nvPr/>
            </p:nvSpPr>
            <p:spPr bwMode="auto">
              <a:xfrm>
                <a:off x="4228" y="1655"/>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98" name="Group 1489"/>
              <p:cNvGrpSpPr>
                <a:grpSpLocks/>
              </p:cNvGrpSpPr>
              <p:nvPr/>
            </p:nvGrpSpPr>
            <p:grpSpPr bwMode="auto">
              <a:xfrm>
                <a:off x="4735" y="1627"/>
                <a:ext cx="582" cy="151"/>
                <a:chOff x="614" y="2568"/>
                <a:chExt cx="725" cy="139"/>
              </a:xfrm>
            </p:grpSpPr>
            <p:sp>
              <p:nvSpPr>
                <p:cNvPr id="5614" name="AutoShape 1490"/>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615" name="AutoShape 1491"/>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99" name="Freeform 1492"/>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grpSp>
            <p:nvGrpSpPr>
              <p:cNvPr id="5600" name="Group 1493"/>
              <p:cNvGrpSpPr>
                <a:grpSpLocks/>
              </p:cNvGrpSpPr>
              <p:nvPr/>
            </p:nvGrpSpPr>
            <p:grpSpPr bwMode="auto">
              <a:xfrm>
                <a:off x="4739" y="1327"/>
                <a:ext cx="582" cy="139"/>
                <a:chOff x="614" y="2568"/>
                <a:chExt cx="725" cy="139"/>
              </a:xfrm>
            </p:grpSpPr>
            <p:sp>
              <p:nvSpPr>
                <p:cNvPr id="5612" name="AutoShape 1494"/>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613" name="AutoShape 1495"/>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601" name="Rectangle 1496"/>
              <p:cNvSpPr>
                <a:spLocks noChangeArrowheads="1"/>
              </p:cNvSpPr>
              <p:nvPr/>
            </p:nvSpPr>
            <p:spPr bwMode="auto">
              <a:xfrm>
                <a:off x="5250" y="431"/>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p:spPr>
            <p:txBody>
              <a:bodyPr wrap="none" anchor="ctr"/>
              <a:lstStyle/>
              <a:p>
                <a:endParaRPr lang="en-US"/>
              </a:p>
            </p:txBody>
          </p:sp>
          <p:sp>
            <p:nvSpPr>
              <p:cNvPr id="5602" name="Freeform 1497"/>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603" name="Freeform 1498"/>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604" name="Oval 1499"/>
              <p:cNvSpPr>
                <a:spLocks noChangeArrowheads="1"/>
              </p:cNvSpPr>
              <p:nvPr/>
            </p:nvSpPr>
            <p:spPr bwMode="auto">
              <a:xfrm>
                <a:off x="5517" y="2611"/>
                <a:ext cx="48" cy="96"/>
              </a:xfrm>
              <a:prstGeom prst="ellipse">
                <a:avLst/>
              </a:prstGeom>
              <a:solidFill>
                <a:srgbClr val="333333"/>
              </a:solidFill>
              <a:ln w="9525">
                <a:noFill/>
                <a:round/>
                <a:headEnd/>
                <a:tailEnd/>
              </a:ln>
              <a:effectLst/>
            </p:spPr>
            <p:txBody>
              <a:bodyPr wrap="none" anchor="ctr"/>
              <a:lstStyle/>
              <a:p>
                <a:endParaRPr lang="en-US"/>
              </a:p>
            </p:txBody>
          </p:sp>
          <p:sp>
            <p:nvSpPr>
              <p:cNvPr id="5605" name="Freeform 1500"/>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w="9525">
                <a:noFill/>
                <a:round/>
                <a:headEnd/>
                <a:tailEnd/>
              </a:ln>
              <a:effectLst/>
            </p:spPr>
            <p:txBody>
              <a:bodyPr/>
              <a:lstStyle/>
              <a:p>
                <a:endParaRPr lang="en-US"/>
              </a:p>
            </p:txBody>
          </p:sp>
          <p:sp>
            <p:nvSpPr>
              <p:cNvPr id="5606" name="AutoShape 1501"/>
              <p:cNvSpPr>
                <a:spLocks noChangeArrowheads="1"/>
              </p:cNvSpPr>
              <p:nvPr/>
            </p:nvSpPr>
            <p:spPr bwMode="auto">
              <a:xfrm>
                <a:off x="4140" y="2678"/>
                <a:ext cx="1199" cy="147"/>
              </a:xfrm>
              <a:prstGeom prst="roundRect">
                <a:avLst>
                  <a:gd name="adj" fmla="val 50000"/>
                </a:avLst>
              </a:prstGeom>
              <a:solidFill>
                <a:srgbClr val="DDDDDD"/>
              </a:solidFill>
              <a:ln w="9525">
                <a:solidFill>
                  <a:schemeClr val="tx1"/>
                </a:solidFill>
                <a:round/>
                <a:headEnd/>
                <a:tailEnd/>
              </a:ln>
              <a:effectLst/>
            </p:spPr>
            <p:txBody>
              <a:bodyPr wrap="none" anchor="ctr"/>
              <a:lstStyle/>
              <a:p>
                <a:endParaRPr lang="en-US"/>
              </a:p>
            </p:txBody>
          </p:sp>
          <p:sp>
            <p:nvSpPr>
              <p:cNvPr id="5607" name="AutoShape 1502"/>
              <p:cNvSpPr>
                <a:spLocks noChangeArrowheads="1"/>
              </p:cNvSpPr>
              <p:nvPr/>
            </p:nvSpPr>
            <p:spPr bwMode="auto">
              <a:xfrm>
                <a:off x="4206" y="2711"/>
                <a:ext cx="1070"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p:spPr>
            <p:txBody>
              <a:bodyPr wrap="none" anchor="ctr"/>
              <a:lstStyle/>
              <a:p>
                <a:endParaRPr lang="en-US"/>
              </a:p>
            </p:txBody>
          </p:sp>
          <p:sp>
            <p:nvSpPr>
              <p:cNvPr id="5608" name="Oval 1503"/>
              <p:cNvSpPr>
                <a:spLocks noChangeArrowheads="1"/>
              </p:cNvSpPr>
              <p:nvPr/>
            </p:nvSpPr>
            <p:spPr bwMode="auto">
              <a:xfrm>
                <a:off x="4308" y="2383"/>
                <a:ext cx="158" cy="143"/>
              </a:xfrm>
              <a:prstGeom prst="ellipse">
                <a:avLst/>
              </a:prstGeom>
              <a:solidFill>
                <a:srgbClr val="33CC33"/>
              </a:solidFill>
              <a:ln w="9525">
                <a:noFill/>
                <a:round/>
                <a:headEnd/>
                <a:tailEnd/>
              </a:ln>
              <a:effectLst/>
            </p:spPr>
            <p:txBody>
              <a:bodyPr wrap="none" anchor="ctr"/>
              <a:lstStyle/>
              <a:p>
                <a:endParaRPr lang="en-US"/>
              </a:p>
            </p:txBody>
          </p:sp>
          <p:sp>
            <p:nvSpPr>
              <p:cNvPr id="5609" name="Oval 1504"/>
              <p:cNvSpPr>
                <a:spLocks noChangeArrowheads="1"/>
              </p:cNvSpPr>
              <p:nvPr/>
            </p:nvSpPr>
            <p:spPr bwMode="auto">
              <a:xfrm>
                <a:off x="4486" y="2384"/>
                <a:ext cx="160" cy="143"/>
              </a:xfrm>
              <a:prstGeom prst="ellipse">
                <a:avLst/>
              </a:prstGeom>
              <a:solidFill>
                <a:srgbClr val="FF0000"/>
              </a:solidFill>
              <a:ln w="9525">
                <a:noFill/>
                <a:round/>
                <a:headEnd/>
                <a:tailEnd/>
              </a:ln>
              <a:effectLst/>
            </p:spPr>
            <p:txBody>
              <a:bodyPr wrap="none" anchor="ctr"/>
              <a:lstStyle/>
              <a:p>
                <a:pPr algn="ctr" eaLnBrk="1" hangingPunct="1"/>
                <a:endParaRPr lang="en-US">
                  <a:solidFill>
                    <a:srgbClr val="FF0000"/>
                  </a:solidFill>
                  <a:cs typeface="Arial" charset="0"/>
                </a:endParaRPr>
              </a:p>
            </p:txBody>
          </p:sp>
          <p:sp>
            <p:nvSpPr>
              <p:cNvPr id="5610" name="Oval 1505"/>
              <p:cNvSpPr>
                <a:spLocks noChangeArrowheads="1"/>
              </p:cNvSpPr>
              <p:nvPr/>
            </p:nvSpPr>
            <p:spPr bwMode="auto">
              <a:xfrm>
                <a:off x="4662" y="2381"/>
                <a:ext cx="158" cy="141"/>
              </a:xfrm>
              <a:prstGeom prst="ellipse">
                <a:avLst/>
              </a:prstGeom>
              <a:solidFill>
                <a:srgbClr val="33CC33"/>
              </a:solidFill>
              <a:ln w="9525">
                <a:noFill/>
                <a:round/>
                <a:headEnd/>
                <a:tailEnd/>
              </a:ln>
              <a:effectLst/>
            </p:spPr>
            <p:txBody>
              <a:bodyPr wrap="none" anchor="ctr"/>
              <a:lstStyle/>
              <a:p>
                <a:endParaRPr lang="en-US"/>
              </a:p>
            </p:txBody>
          </p:sp>
          <p:sp>
            <p:nvSpPr>
              <p:cNvPr id="5611" name="Rectangle 1506"/>
              <p:cNvSpPr>
                <a:spLocks noChangeArrowheads="1"/>
              </p:cNvSpPr>
              <p:nvPr/>
            </p:nvSpPr>
            <p:spPr bwMode="auto">
              <a:xfrm>
                <a:off x="5062" y="1835"/>
                <a:ext cx="85" cy="761"/>
              </a:xfrm>
              <a:prstGeom prst="rect">
                <a:avLst/>
              </a:prstGeom>
              <a:solidFill>
                <a:srgbClr val="292929"/>
              </a:solidFill>
              <a:ln w="9525">
                <a:solidFill>
                  <a:schemeClr val="tx1"/>
                </a:solidFill>
                <a:miter lim="800000"/>
                <a:headEnd/>
                <a:tailEnd/>
              </a:ln>
              <a:effectLst/>
            </p:spPr>
            <p:txBody>
              <a:bodyPr wrap="none" anchor="ctr"/>
              <a:lstStyle/>
              <a:p>
                <a:endParaRPr lang="en-US"/>
              </a:p>
            </p:txBody>
          </p:sp>
        </p:grpSp>
        <p:grpSp>
          <p:nvGrpSpPr>
            <p:cNvPr id="5456" name="Group 1507"/>
            <p:cNvGrpSpPr>
              <a:grpSpLocks/>
            </p:cNvGrpSpPr>
            <p:nvPr/>
          </p:nvGrpSpPr>
          <p:grpSpPr bwMode="auto">
            <a:xfrm>
              <a:off x="4992" y="3341"/>
              <a:ext cx="143" cy="303"/>
              <a:chOff x="4140" y="429"/>
              <a:chExt cx="1425" cy="2396"/>
            </a:xfrm>
          </p:grpSpPr>
          <p:sp>
            <p:nvSpPr>
              <p:cNvPr id="5556" name="Freeform 1508"/>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a:effectLst/>
            </p:spPr>
            <p:txBody>
              <a:bodyPr/>
              <a:lstStyle/>
              <a:p>
                <a:endParaRPr lang="en-US"/>
              </a:p>
            </p:txBody>
          </p:sp>
          <p:sp>
            <p:nvSpPr>
              <p:cNvPr id="5557" name="Rectangle 1509"/>
              <p:cNvSpPr>
                <a:spLocks noChangeArrowheads="1"/>
              </p:cNvSpPr>
              <p:nvPr/>
            </p:nvSpPr>
            <p:spPr bwMode="auto">
              <a:xfrm>
                <a:off x="4206" y="429"/>
                <a:ext cx="1047" cy="2284"/>
              </a:xfrm>
              <a:prstGeom prst="rect">
                <a:avLst/>
              </a:prstGeom>
              <a:gradFill rotWithShape="1">
                <a:gsLst>
                  <a:gs pos="0">
                    <a:srgbClr val="292929"/>
                  </a:gs>
                  <a:gs pos="100000">
                    <a:srgbClr val="808080"/>
                  </a:gs>
                </a:gsLst>
                <a:lin ang="0" scaled="1"/>
              </a:gradFill>
              <a:ln w="9525">
                <a:noFill/>
                <a:miter lim="800000"/>
                <a:headEnd/>
                <a:tailEnd/>
              </a:ln>
              <a:effectLst/>
            </p:spPr>
            <p:txBody>
              <a:bodyPr wrap="none" anchor="ctr"/>
              <a:lstStyle/>
              <a:p>
                <a:endParaRPr lang="en-US"/>
              </a:p>
            </p:txBody>
          </p:sp>
          <p:sp>
            <p:nvSpPr>
              <p:cNvPr id="5558" name="Freeform 1510"/>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a:effectLst/>
            </p:spPr>
            <p:txBody>
              <a:bodyPr/>
              <a:lstStyle/>
              <a:p>
                <a:endParaRPr lang="en-US"/>
              </a:p>
            </p:txBody>
          </p:sp>
          <p:sp>
            <p:nvSpPr>
              <p:cNvPr id="5559" name="Freeform 1511"/>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560" name="Rectangle 1512"/>
              <p:cNvSpPr>
                <a:spLocks noChangeArrowheads="1"/>
              </p:cNvSpPr>
              <p:nvPr/>
            </p:nvSpPr>
            <p:spPr bwMode="auto">
              <a:xfrm>
                <a:off x="4212" y="693"/>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61" name="Group 1513"/>
              <p:cNvGrpSpPr>
                <a:grpSpLocks/>
              </p:cNvGrpSpPr>
              <p:nvPr/>
            </p:nvGrpSpPr>
            <p:grpSpPr bwMode="auto">
              <a:xfrm>
                <a:off x="4749" y="668"/>
                <a:ext cx="581" cy="145"/>
                <a:chOff x="614" y="2568"/>
                <a:chExt cx="725" cy="139"/>
              </a:xfrm>
            </p:grpSpPr>
            <p:sp>
              <p:nvSpPr>
                <p:cNvPr id="5586" name="AutoShape 1514"/>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587" name="AutoShape 1515"/>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62" name="Rectangle 1516"/>
              <p:cNvSpPr>
                <a:spLocks noChangeArrowheads="1"/>
              </p:cNvSpPr>
              <p:nvPr/>
            </p:nvSpPr>
            <p:spPr bwMode="auto">
              <a:xfrm>
                <a:off x="4224" y="1019"/>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63" name="Group 1517"/>
              <p:cNvGrpSpPr>
                <a:grpSpLocks/>
              </p:cNvGrpSpPr>
              <p:nvPr/>
            </p:nvGrpSpPr>
            <p:grpSpPr bwMode="auto">
              <a:xfrm>
                <a:off x="4747" y="994"/>
                <a:ext cx="581" cy="134"/>
                <a:chOff x="614" y="2568"/>
                <a:chExt cx="725" cy="139"/>
              </a:xfrm>
            </p:grpSpPr>
            <p:sp>
              <p:nvSpPr>
                <p:cNvPr id="5584" name="AutoShape 1518"/>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585" name="AutoShape 1519"/>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64" name="Rectangle 1520"/>
              <p:cNvSpPr>
                <a:spLocks noChangeArrowheads="1"/>
              </p:cNvSpPr>
              <p:nvPr/>
            </p:nvSpPr>
            <p:spPr bwMode="auto">
              <a:xfrm>
                <a:off x="4217" y="1358"/>
                <a:ext cx="596" cy="46"/>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5565" name="Rectangle 1521"/>
              <p:cNvSpPr>
                <a:spLocks noChangeArrowheads="1"/>
              </p:cNvSpPr>
              <p:nvPr/>
            </p:nvSpPr>
            <p:spPr bwMode="auto">
              <a:xfrm>
                <a:off x="4228" y="1655"/>
                <a:ext cx="596" cy="47"/>
              </a:xfrm>
              <a:prstGeom prst="rect">
                <a:avLst/>
              </a:prstGeom>
              <a:solidFill>
                <a:schemeClr val="tx1"/>
              </a:solidFill>
              <a:ln w="9525">
                <a:solidFill>
                  <a:schemeClr val="tx1"/>
                </a:solidFill>
                <a:miter lim="800000"/>
                <a:headEnd/>
                <a:tailEnd/>
              </a:ln>
              <a:effectLst/>
            </p:spPr>
            <p:txBody>
              <a:bodyPr wrap="none" anchor="ctr"/>
              <a:lstStyle/>
              <a:p>
                <a:endParaRPr lang="en-US"/>
              </a:p>
            </p:txBody>
          </p:sp>
          <p:grpSp>
            <p:nvGrpSpPr>
              <p:cNvPr id="5566" name="Group 1522"/>
              <p:cNvGrpSpPr>
                <a:grpSpLocks/>
              </p:cNvGrpSpPr>
              <p:nvPr/>
            </p:nvGrpSpPr>
            <p:grpSpPr bwMode="auto">
              <a:xfrm>
                <a:off x="4735" y="1627"/>
                <a:ext cx="582" cy="151"/>
                <a:chOff x="614" y="2568"/>
                <a:chExt cx="725" cy="139"/>
              </a:xfrm>
            </p:grpSpPr>
            <p:sp>
              <p:nvSpPr>
                <p:cNvPr id="5582" name="AutoShape 1523"/>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583" name="AutoShape 1524"/>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67" name="Freeform 1525"/>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grpSp>
            <p:nvGrpSpPr>
              <p:cNvPr id="5568" name="Group 1526"/>
              <p:cNvGrpSpPr>
                <a:grpSpLocks/>
              </p:cNvGrpSpPr>
              <p:nvPr/>
            </p:nvGrpSpPr>
            <p:grpSpPr bwMode="auto">
              <a:xfrm>
                <a:off x="4739" y="1327"/>
                <a:ext cx="582" cy="139"/>
                <a:chOff x="614" y="2568"/>
                <a:chExt cx="725" cy="139"/>
              </a:xfrm>
            </p:grpSpPr>
            <p:sp>
              <p:nvSpPr>
                <p:cNvPr id="5580" name="AutoShape 1527"/>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a:effectLst/>
              </p:spPr>
              <p:txBody>
                <a:bodyPr wrap="none" anchor="ctr"/>
                <a:lstStyle/>
                <a:p>
                  <a:endParaRPr lang="en-US"/>
                </a:p>
              </p:txBody>
            </p:sp>
            <p:sp>
              <p:nvSpPr>
                <p:cNvPr id="5581" name="AutoShape 1528"/>
                <p:cNvSpPr>
                  <a:spLocks noChangeArrowheads="1"/>
                </p:cNvSpPr>
                <p:nvPr/>
              </p:nvSpPr>
              <p:spPr bwMode="auto">
                <a:xfrm>
                  <a:off x="630" y="2584"/>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a:effectLst/>
              </p:spPr>
              <p:txBody>
                <a:bodyPr wrap="none" anchor="ctr"/>
                <a:lstStyle/>
                <a:p>
                  <a:endParaRPr lang="en-US"/>
                </a:p>
              </p:txBody>
            </p:sp>
          </p:grpSp>
          <p:sp>
            <p:nvSpPr>
              <p:cNvPr id="5569" name="Rectangle 1529"/>
              <p:cNvSpPr>
                <a:spLocks noChangeArrowheads="1"/>
              </p:cNvSpPr>
              <p:nvPr/>
            </p:nvSpPr>
            <p:spPr bwMode="auto">
              <a:xfrm>
                <a:off x="5250" y="431"/>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p:spPr>
            <p:txBody>
              <a:bodyPr wrap="none" anchor="ctr"/>
              <a:lstStyle/>
              <a:p>
                <a:endParaRPr lang="en-US"/>
              </a:p>
            </p:txBody>
          </p:sp>
          <p:sp>
            <p:nvSpPr>
              <p:cNvPr id="5570" name="Freeform 1530"/>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571" name="Freeform 1531"/>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a:effectLst/>
            </p:spPr>
            <p:txBody>
              <a:bodyPr/>
              <a:lstStyle/>
              <a:p>
                <a:endParaRPr lang="en-US"/>
              </a:p>
            </p:txBody>
          </p:sp>
          <p:sp>
            <p:nvSpPr>
              <p:cNvPr id="5572" name="Oval 1532"/>
              <p:cNvSpPr>
                <a:spLocks noChangeArrowheads="1"/>
              </p:cNvSpPr>
              <p:nvPr/>
            </p:nvSpPr>
            <p:spPr bwMode="auto">
              <a:xfrm>
                <a:off x="5517" y="2611"/>
                <a:ext cx="48" cy="96"/>
              </a:xfrm>
              <a:prstGeom prst="ellipse">
                <a:avLst/>
              </a:prstGeom>
              <a:solidFill>
                <a:srgbClr val="333333"/>
              </a:solidFill>
              <a:ln w="9525">
                <a:noFill/>
                <a:round/>
                <a:headEnd/>
                <a:tailEnd/>
              </a:ln>
              <a:effectLst/>
            </p:spPr>
            <p:txBody>
              <a:bodyPr wrap="none" anchor="ctr"/>
              <a:lstStyle/>
              <a:p>
                <a:endParaRPr lang="en-US"/>
              </a:p>
            </p:txBody>
          </p:sp>
          <p:sp>
            <p:nvSpPr>
              <p:cNvPr id="5573" name="Freeform 1533"/>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w="9525">
                <a:noFill/>
                <a:round/>
                <a:headEnd/>
                <a:tailEnd/>
              </a:ln>
              <a:effectLst/>
            </p:spPr>
            <p:txBody>
              <a:bodyPr/>
              <a:lstStyle/>
              <a:p>
                <a:endParaRPr lang="en-US"/>
              </a:p>
            </p:txBody>
          </p:sp>
          <p:sp>
            <p:nvSpPr>
              <p:cNvPr id="5574" name="AutoShape 1534"/>
              <p:cNvSpPr>
                <a:spLocks noChangeArrowheads="1"/>
              </p:cNvSpPr>
              <p:nvPr/>
            </p:nvSpPr>
            <p:spPr bwMode="auto">
              <a:xfrm>
                <a:off x="4140" y="2678"/>
                <a:ext cx="1199" cy="147"/>
              </a:xfrm>
              <a:prstGeom prst="roundRect">
                <a:avLst>
                  <a:gd name="adj" fmla="val 50000"/>
                </a:avLst>
              </a:prstGeom>
              <a:solidFill>
                <a:srgbClr val="DDDDDD"/>
              </a:solidFill>
              <a:ln w="9525">
                <a:solidFill>
                  <a:schemeClr val="tx1"/>
                </a:solidFill>
                <a:round/>
                <a:headEnd/>
                <a:tailEnd/>
              </a:ln>
              <a:effectLst/>
            </p:spPr>
            <p:txBody>
              <a:bodyPr wrap="none" anchor="ctr"/>
              <a:lstStyle/>
              <a:p>
                <a:endParaRPr lang="en-US"/>
              </a:p>
            </p:txBody>
          </p:sp>
          <p:sp>
            <p:nvSpPr>
              <p:cNvPr id="5575" name="AutoShape 1535"/>
              <p:cNvSpPr>
                <a:spLocks noChangeArrowheads="1"/>
              </p:cNvSpPr>
              <p:nvPr/>
            </p:nvSpPr>
            <p:spPr bwMode="auto">
              <a:xfrm>
                <a:off x="4206" y="2711"/>
                <a:ext cx="1070"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p:spPr>
            <p:txBody>
              <a:bodyPr wrap="none" anchor="ctr"/>
              <a:lstStyle/>
              <a:p>
                <a:endParaRPr lang="en-US"/>
              </a:p>
            </p:txBody>
          </p:sp>
          <p:sp>
            <p:nvSpPr>
              <p:cNvPr id="5576" name="Oval 1536"/>
              <p:cNvSpPr>
                <a:spLocks noChangeArrowheads="1"/>
              </p:cNvSpPr>
              <p:nvPr/>
            </p:nvSpPr>
            <p:spPr bwMode="auto">
              <a:xfrm>
                <a:off x="4308" y="2383"/>
                <a:ext cx="158" cy="143"/>
              </a:xfrm>
              <a:prstGeom prst="ellipse">
                <a:avLst/>
              </a:prstGeom>
              <a:solidFill>
                <a:srgbClr val="33CC33"/>
              </a:solidFill>
              <a:ln w="9525">
                <a:noFill/>
                <a:round/>
                <a:headEnd/>
                <a:tailEnd/>
              </a:ln>
              <a:effectLst/>
            </p:spPr>
            <p:txBody>
              <a:bodyPr wrap="none" anchor="ctr"/>
              <a:lstStyle/>
              <a:p>
                <a:endParaRPr lang="en-US"/>
              </a:p>
            </p:txBody>
          </p:sp>
          <p:sp>
            <p:nvSpPr>
              <p:cNvPr id="5577" name="Oval 1537"/>
              <p:cNvSpPr>
                <a:spLocks noChangeArrowheads="1"/>
              </p:cNvSpPr>
              <p:nvPr/>
            </p:nvSpPr>
            <p:spPr bwMode="auto">
              <a:xfrm>
                <a:off x="4486" y="2384"/>
                <a:ext cx="160" cy="143"/>
              </a:xfrm>
              <a:prstGeom prst="ellipse">
                <a:avLst/>
              </a:prstGeom>
              <a:solidFill>
                <a:srgbClr val="FF0000"/>
              </a:solidFill>
              <a:ln w="9525">
                <a:noFill/>
                <a:round/>
                <a:headEnd/>
                <a:tailEnd/>
              </a:ln>
              <a:effectLst/>
            </p:spPr>
            <p:txBody>
              <a:bodyPr wrap="none" anchor="ctr"/>
              <a:lstStyle/>
              <a:p>
                <a:pPr algn="ctr" eaLnBrk="1" hangingPunct="1"/>
                <a:endParaRPr lang="en-US">
                  <a:solidFill>
                    <a:srgbClr val="FF0000"/>
                  </a:solidFill>
                  <a:cs typeface="Arial" charset="0"/>
                </a:endParaRPr>
              </a:p>
            </p:txBody>
          </p:sp>
          <p:sp>
            <p:nvSpPr>
              <p:cNvPr id="5578" name="Oval 1538"/>
              <p:cNvSpPr>
                <a:spLocks noChangeArrowheads="1"/>
              </p:cNvSpPr>
              <p:nvPr/>
            </p:nvSpPr>
            <p:spPr bwMode="auto">
              <a:xfrm>
                <a:off x="4662" y="2381"/>
                <a:ext cx="158" cy="141"/>
              </a:xfrm>
              <a:prstGeom prst="ellipse">
                <a:avLst/>
              </a:prstGeom>
              <a:solidFill>
                <a:srgbClr val="33CC33"/>
              </a:solidFill>
              <a:ln w="9525">
                <a:noFill/>
                <a:round/>
                <a:headEnd/>
                <a:tailEnd/>
              </a:ln>
              <a:effectLst/>
            </p:spPr>
            <p:txBody>
              <a:bodyPr wrap="none" anchor="ctr"/>
              <a:lstStyle/>
              <a:p>
                <a:endParaRPr lang="en-US"/>
              </a:p>
            </p:txBody>
          </p:sp>
          <p:sp>
            <p:nvSpPr>
              <p:cNvPr id="5579" name="Rectangle 1539"/>
              <p:cNvSpPr>
                <a:spLocks noChangeArrowheads="1"/>
              </p:cNvSpPr>
              <p:nvPr/>
            </p:nvSpPr>
            <p:spPr bwMode="auto">
              <a:xfrm>
                <a:off x="5062" y="1835"/>
                <a:ext cx="85" cy="761"/>
              </a:xfrm>
              <a:prstGeom prst="rect">
                <a:avLst/>
              </a:prstGeom>
              <a:solidFill>
                <a:srgbClr val="292929"/>
              </a:solidFill>
              <a:ln w="9525">
                <a:solidFill>
                  <a:schemeClr val="tx1"/>
                </a:solidFill>
                <a:miter lim="800000"/>
                <a:headEnd/>
                <a:tailEnd/>
              </a:ln>
              <a:effectLst/>
            </p:spPr>
            <p:txBody>
              <a:bodyPr wrap="none" anchor="ctr"/>
              <a:lstStyle/>
              <a:p>
                <a:endParaRPr lang="en-US"/>
              </a:p>
            </p:txBody>
          </p:sp>
        </p:grpSp>
        <p:grpSp>
          <p:nvGrpSpPr>
            <p:cNvPr id="5457" name="Group 1540"/>
            <p:cNvGrpSpPr>
              <a:grpSpLocks/>
            </p:cNvGrpSpPr>
            <p:nvPr/>
          </p:nvGrpSpPr>
          <p:grpSpPr bwMode="auto">
            <a:xfrm>
              <a:off x="3340" y="1287"/>
              <a:ext cx="337" cy="257"/>
              <a:chOff x="877" y="1008"/>
              <a:chExt cx="2747" cy="2591"/>
            </a:xfrm>
          </p:grpSpPr>
          <p:pic>
            <p:nvPicPr>
              <p:cNvPr id="5533" name="Picture 1541" descr="antenna_stylized"/>
              <p:cNvPicPr>
                <a:picLocks noChangeAspect="1" noChangeArrowheads="1"/>
              </p:cNvPicPr>
              <p:nvPr/>
            </p:nvPicPr>
            <p:blipFill>
              <a:blip r:embed="rId12"/>
              <a:srcRect/>
              <a:stretch>
                <a:fillRect/>
              </a:stretch>
            </p:blipFill>
            <p:spPr bwMode="auto">
              <a:xfrm>
                <a:off x="877" y="1008"/>
                <a:ext cx="2725" cy="1421"/>
              </a:xfrm>
              <a:prstGeom prst="rect">
                <a:avLst/>
              </a:prstGeom>
              <a:noFill/>
              <a:ln w="9525">
                <a:noFill/>
                <a:miter lim="800000"/>
                <a:headEnd/>
                <a:tailEnd/>
              </a:ln>
            </p:spPr>
          </p:pic>
          <p:pic>
            <p:nvPicPr>
              <p:cNvPr id="5534" name="Picture 1542" descr="laptop_keyboard"/>
              <p:cNvPicPr>
                <a:picLocks noChangeAspect="1" noChangeArrowheads="1"/>
              </p:cNvPicPr>
              <p:nvPr/>
            </p:nvPicPr>
            <p:blipFill>
              <a:blip r:embed="rId13"/>
              <a:srcRect/>
              <a:stretch>
                <a:fillRect/>
              </a:stretch>
            </p:blipFill>
            <p:spPr bwMode="auto">
              <a:xfrm rot="109064" flipH="1">
                <a:off x="1009" y="2586"/>
                <a:ext cx="2245" cy="1013"/>
              </a:xfrm>
              <a:prstGeom prst="rect">
                <a:avLst/>
              </a:prstGeom>
              <a:noFill/>
              <a:ln w="9525">
                <a:noFill/>
                <a:miter lim="800000"/>
                <a:headEnd/>
                <a:tailEnd/>
              </a:ln>
            </p:spPr>
          </p:pic>
          <p:sp>
            <p:nvSpPr>
              <p:cNvPr id="5535" name="Freeform 1543"/>
              <p:cNvSpPr>
                <a:spLocks/>
              </p:cNvSpPr>
              <p:nvPr/>
            </p:nvSpPr>
            <p:spPr bwMode="auto">
              <a:xfrm>
                <a:off x="1753" y="1603"/>
                <a:ext cx="1807" cy="1322"/>
              </a:xfrm>
              <a:custGeom>
                <a:avLst/>
                <a:gdLst>
                  <a:gd name="T0" fmla="*/ 73 w 2982"/>
                  <a:gd name="T1" fmla="*/ 0 h 2442"/>
                  <a:gd name="T2" fmla="*/ 0 w 2982"/>
                  <a:gd name="T3" fmla="*/ 149 h 2442"/>
                  <a:gd name="T4" fmla="*/ 323 w 2982"/>
                  <a:gd name="T5" fmla="*/ 210 h 2442"/>
                  <a:gd name="T6" fmla="*/ 402 w 2982"/>
                  <a:gd name="T7" fmla="*/ 27 h 2442"/>
                  <a:gd name="T8" fmla="*/ 73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p:spPr>
            <p:txBody>
              <a:bodyPr/>
              <a:lstStyle/>
              <a:p>
                <a:endParaRPr lang="en-US"/>
              </a:p>
            </p:txBody>
          </p:sp>
          <p:pic>
            <p:nvPicPr>
              <p:cNvPr id="5536" name="Picture 1544" descr="screen"/>
              <p:cNvPicPr>
                <a:picLocks noChangeAspect="1" noChangeArrowheads="1"/>
              </p:cNvPicPr>
              <p:nvPr/>
            </p:nvPicPr>
            <p:blipFill>
              <a:blip r:embed="rId14"/>
              <a:srcRect/>
              <a:stretch>
                <a:fillRect/>
              </a:stretch>
            </p:blipFill>
            <p:spPr bwMode="auto">
              <a:xfrm>
                <a:off x="1842" y="1637"/>
                <a:ext cx="1642" cy="1203"/>
              </a:xfrm>
              <a:prstGeom prst="rect">
                <a:avLst/>
              </a:prstGeom>
              <a:noFill/>
              <a:ln w="9525">
                <a:noFill/>
                <a:miter lim="800000"/>
                <a:headEnd/>
                <a:tailEnd/>
              </a:ln>
            </p:spPr>
          </p:pic>
          <p:sp>
            <p:nvSpPr>
              <p:cNvPr id="5537" name="Freeform 1545"/>
              <p:cNvSpPr>
                <a:spLocks/>
              </p:cNvSpPr>
              <p:nvPr/>
            </p:nvSpPr>
            <p:spPr bwMode="auto">
              <a:xfrm>
                <a:off x="2082" y="1564"/>
                <a:ext cx="1531" cy="246"/>
              </a:xfrm>
              <a:custGeom>
                <a:avLst/>
                <a:gdLst>
                  <a:gd name="T0" fmla="*/ 2 w 2528"/>
                  <a:gd name="T1" fmla="*/ 0 h 455"/>
                  <a:gd name="T2" fmla="*/ 340 w 2528"/>
                  <a:gd name="T3" fmla="*/ 29 h 455"/>
                  <a:gd name="T4" fmla="*/ 334 w 2528"/>
                  <a:gd name="T5" fmla="*/ 39 h 455"/>
                  <a:gd name="T6" fmla="*/ 0 w 2528"/>
                  <a:gd name="T7" fmla="*/ 8 h 455"/>
                  <a:gd name="T8" fmla="*/ 2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a:effectLst/>
            </p:spPr>
            <p:txBody>
              <a:bodyPr/>
              <a:lstStyle/>
              <a:p>
                <a:endParaRPr lang="en-US"/>
              </a:p>
            </p:txBody>
          </p:sp>
          <p:sp>
            <p:nvSpPr>
              <p:cNvPr id="5538" name="Freeform 1546"/>
              <p:cNvSpPr>
                <a:spLocks/>
              </p:cNvSpPr>
              <p:nvPr/>
            </p:nvSpPr>
            <p:spPr bwMode="auto">
              <a:xfrm>
                <a:off x="1737" y="1562"/>
                <a:ext cx="425" cy="1024"/>
              </a:xfrm>
              <a:custGeom>
                <a:avLst/>
                <a:gdLst>
                  <a:gd name="T0" fmla="*/ 78 w 702"/>
                  <a:gd name="T1" fmla="*/ 0 h 1893"/>
                  <a:gd name="T2" fmla="*/ 0 w 702"/>
                  <a:gd name="T3" fmla="*/ 160 h 1893"/>
                  <a:gd name="T4" fmla="*/ 15 w 702"/>
                  <a:gd name="T5" fmla="*/ 162 h 1893"/>
                  <a:gd name="T6" fmla="*/ 94 w 702"/>
                  <a:gd name="T7" fmla="*/ 4 h 1893"/>
                  <a:gd name="T8" fmla="*/ 78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w="9525">
                <a:noFill/>
                <a:round/>
                <a:headEnd/>
                <a:tailEnd/>
              </a:ln>
              <a:effectLst/>
            </p:spPr>
            <p:txBody>
              <a:bodyPr/>
              <a:lstStyle/>
              <a:p>
                <a:endParaRPr lang="en-US"/>
              </a:p>
            </p:txBody>
          </p:sp>
          <p:sp>
            <p:nvSpPr>
              <p:cNvPr id="5539" name="Freeform 1547"/>
              <p:cNvSpPr>
                <a:spLocks/>
              </p:cNvSpPr>
              <p:nvPr/>
            </p:nvSpPr>
            <p:spPr bwMode="auto">
              <a:xfrm>
                <a:off x="3144" y="1745"/>
                <a:ext cx="458" cy="1182"/>
              </a:xfrm>
              <a:custGeom>
                <a:avLst/>
                <a:gdLst>
                  <a:gd name="T0" fmla="*/ 102 w 756"/>
                  <a:gd name="T1" fmla="*/ 0 h 2184"/>
                  <a:gd name="T2" fmla="*/ 19 w 756"/>
                  <a:gd name="T3" fmla="*/ 187 h 2184"/>
                  <a:gd name="T4" fmla="*/ 0 w 756"/>
                  <a:gd name="T5" fmla="*/ 184 h 2184"/>
                  <a:gd name="T6" fmla="*/ 81 w 756"/>
                  <a:gd name="T7" fmla="*/ 6 h 2184"/>
                  <a:gd name="T8" fmla="*/ 10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a:effectLst/>
            </p:spPr>
            <p:txBody>
              <a:bodyPr/>
              <a:lstStyle/>
              <a:p>
                <a:endParaRPr lang="en-US"/>
              </a:p>
            </p:txBody>
          </p:sp>
          <p:sp>
            <p:nvSpPr>
              <p:cNvPr id="5540" name="Freeform 1548"/>
              <p:cNvSpPr>
                <a:spLocks/>
              </p:cNvSpPr>
              <p:nvPr/>
            </p:nvSpPr>
            <p:spPr bwMode="auto">
              <a:xfrm>
                <a:off x="1732" y="2534"/>
                <a:ext cx="1680" cy="399"/>
              </a:xfrm>
              <a:custGeom>
                <a:avLst/>
                <a:gdLst>
                  <a:gd name="T0" fmla="*/ 4 w 2773"/>
                  <a:gd name="T1" fmla="*/ 0 h 738"/>
                  <a:gd name="T2" fmla="*/ 0 w 2773"/>
                  <a:gd name="T3" fmla="*/ 9 h 738"/>
                  <a:gd name="T4" fmla="*/ 328 w 2773"/>
                  <a:gd name="T5" fmla="*/ 63 h 738"/>
                  <a:gd name="T6" fmla="*/ 320 w 2773"/>
                  <a:gd name="T7" fmla="*/ 51 h 738"/>
                  <a:gd name="T8" fmla="*/ 4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a:effectLst/>
            </p:spPr>
            <p:txBody>
              <a:bodyPr/>
              <a:lstStyle/>
              <a:p>
                <a:endParaRPr lang="en-US"/>
              </a:p>
            </p:txBody>
          </p:sp>
          <p:sp>
            <p:nvSpPr>
              <p:cNvPr id="5541" name="Freeform 1549"/>
              <p:cNvSpPr>
                <a:spLocks/>
              </p:cNvSpPr>
              <p:nvPr/>
            </p:nvSpPr>
            <p:spPr bwMode="auto">
              <a:xfrm>
                <a:off x="3195" y="1755"/>
                <a:ext cx="429" cy="1187"/>
              </a:xfrm>
              <a:custGeom>
                <a:avLst/>
                <a:gdLst>
                  <a:gd name="T0" fmla="*/ 127 w 637"/>
                  <a:gd name="T1" fmla="*/ 0 h 1659"/>
                  <a:gd name="T2" fmla="*/ 131 w 637"/>
                  <a:gd name="T3" fmla="*/ 0 h 1659"/>
                  <a:gd name="T4" fmla="*/ 14 w 637"/>
                  <a:gd name="T5" fmla="*/ 434 h 1659"/>
                  <a:gd name="T6" fmla="*/ 0 w 637"/>
                  <a:gd name="T7" fmla="*/ 431 h 1659"/>
                  <a:gd name="T8" fmla="*/ 127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w="9525">
                <a:noFill/>
                <a:round/>
                <a:headEnd/>
                <a:tailEnd/>
              </a:ln>
              <a:effectLst/>
            </p:spPr>
            <p:txBody>
              <a:bodyPr/>
              <a:lstStyle/>
              <a:p>
                <a:endParaRPr lang="en-US"/>
              </a:p>
            </p:txBody>
          </p:sp>
          <p:sp>
            <p:nvSpPr>
              <p:cNvPr id="5542" name="Freeform 1550"/>
              <p:cNvSpPr>
                <a:spLocks/>
              </p:cNvSpPr>
              <p:nvPr/>
            </p:nvSpPr>
            <p:spPr bwMode="auto">
              <a:xfrm>
                <a:off x="1734" y="2587"/>
                <a:ext cx="1494" cy="394"/>
              </a:xfrm>
              <a:custGeom>
                <a:avLst/>
                <a:gdLst>
                  <a:gd name="T0" fmla="*/ 0 w 2216"/>
                  <a:gd name="T1" fmla="*/ 0 h 550"/>
                  <a:gd name="T2" fmla="*/ 2 w 2216"/>
                  <a:gd name="T3" fmla="*/ 15 h 550"/>
                  <a:gd name="T4" fmla="*/ 447 w 2216"/>
                  <a:gd name="T5" fmla="*/ 145 h 550"/>
                  <a:gd name="T6" fmla="*/ 458 w 2216"/>
                  <a:gd name="T7" fmla="*/ 13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a:effectLst/>
            </p:spPr>
            <p:txBody>
              <a:bodyPr/>
              <a:lstStyle/>
              <a:p>
                <a:endParaRPr lang="en-US"/>
              </a:p>
            </p:txBody>
          </p:sp>
          <p:grpSp>
            <p:nvGrpSpPr>
              <p:cNvPr id="5543" name="Group 1551"/>
              <p:cNvGrpSpPr>
                <a:grpSpLocks/>
              </p:cNvGrpSpPr>
              <p:nvPr/>
            </p:nvGrpSpPr>
            <p:grpSpPr bwMode="auto">
              <a:xfrm>
                <a:off x="1709" y="3008"/>
                <a:ext cx="507" cy="234"/>
                <a:chOff x="1740" y="2642"/>
                <a:chExt cx="752" cy="327"/>
              </a:xfrm>
            </p:grpSpPr>
            <p:sp>
              <p:nvSpPr>
                <p:cNvPr id="5550"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w="9525">
                  <a:noFill/>
                  <a:round/>
                  <a:headEnd/>
                  <a:tailEnd/>
                </a:ln>
                <a:effectLst/>
              </p:spPr>
              <p:txBody>
                <a:bodyPr/>
                <a:lstStyle/>
                <a:p>
                  <a:endParaRPr lang="en-US"/>
                </a:p>
              </p:txBody>
            </p:sp>
            <p:sp>
              <p:nvSpPr>
                <p:cNvPr id="5551"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a:effectLst/>
              </p:spPr>
              <p:txBody>
                <a:bodyPr/>
                <a:lstStyle/>
                <a:p>
                  <a:endParaRPr lang="en-US"/>
                </a:p>
              </p:txBody>
            </p:sp>
            <p:sp>
              <p:nvSpPr>
                <p:cNvPr id="5552"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w="9525">
                  <a:noFill/>
                  <a:round/>
                  <a:headEnd/>
                  <a:tailEnd/>
                </a:ln>
                <a:effectLst/>
              </p:spPr>
              <p:txBody>
                <a:bodyPr/>
                <a:lstStyle/>
                <a:p>
                  <a:endParaRPr lang="en-US"/>
                </a:p>
              </p:txBody>
            </p:sp>
            <p:sp>
              <p:nvSpPr>
                <p:cNvPr id="5553"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sp>
              <p:nvSpPr>
                <p:cNvPr id="5554"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w="9525">
                  <a:noFill/>
                  <a:round/>
                  <a:headEnd/>
                  <a:tailEnd/>
                </a:ln>
                <a:effectLst/>
              </p:spPr>
              <p:txBody>
                <a:bodyPr/>
                <a:lstStyle/>
                <a:p>
                  <a:endParaRPr lang="en-US"/>
                </a:p>
              </p:txBody>
            </p:sp>
            <p:sp>
              <p:nvSpPr>
                <p:cNvPr id="5555"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grpSp>
          <p:sp>
            <p:nvSpPr>
              <p:cNvPr id="5544" name="Freeform 1558"/>
              <p:cNvSpPr>
                <a:spLocks/>
              </p:cNvSpPr>
              <p:nvPr/>
            </p:nvSpPr>
            <p:spPr bwMode="auto">
              <a:xfrm>
                <a:off x="2577" y="3043"/>
                <a:ext cx="614" cy="514"/>
              </a:xfrm>
              <a:custGeom>
                <a:avLst/>
                <a:gdLst>
                  <a:gd name="T0" fmla="*/ 1 w 990"/>
                  <a:gd name="T1" fmla="*/ 131 h 792"/>
                  <a:gd name="T2" fmla="*/ 146 w 990"/>
                  <a:gd name="T3" fmla="*/ 0 h 792"/>
                  <a:gd name="T4" fmla="*/ 146 w 990"/>
                  <a:gd name="T5" fmla="*/ 10 h 792"/>
                  <a:gd name="T6" fmla="*/ 0 w 990"/>
                  <a:gd name="T7" fmla="*/ 141 h 792"/>
                  <a:gd name="T8" fmla="*/ 1 w 990"/>
                  <a:gd name="T9" fmla="*/ 131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w="9525">
                <a:noFill/>
                <a:round/>
                <a:headEnd/>
                <a:tailEnd/>
              </a:ln>
              <a:effectLst/>
            </p:spPr>
            <p:txBody>
              <a:bodyPr/>
              <a:lstStyle/>
              <a:p>
                <a:endParaRPr lang="en-US"/>
              </a:p>
            </p:txBody>
          </p:sp>
          <p:sp>
            <p:nvSpPr>
              <p:cNvPr id="5545" name="Freeform 1559"/>
              <p:cNvSpPr>
                <a:spLocks/>
              </p:cNvSpPr>
              <p:nvPr/>
            </p:nvSpPr>
            <p:spPr bwMode="auto">
              <a:xfrm>
                <a:off x="1010" y="3084"/>
                <a:ext cx="1571" cy="469"/>
              </a:xfrm>
              <a:custGeom>
                <a:avLst/>
                <a:gdLst>
                  <a:gd name="T0" fmla="*/ 1 w 2532"/>
                  <a:gd name="T1" fmla="*/ 0 h 723"/>
                  <a:gd name="T2" fmla="*/ 6 w 2532"/>
                  <a:gd name="T3" fmla="*/ 0 h 723"/>
                  <a:gd name="T4" fmla="*/ 375 w 2532"/>
                  <a:gd name="T5" fmla="*/ 120 h 723"/>
                  <a:gd name="T6" fmla="*/ 375 w 2532"/>
                  <a:gd name="T7" fmla="*/ 128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46" name="Freeform 1560"/>
              <p:cNvSpPr>
                <a:spLocks/>
              </p:cNvSpPr>
              <p:nvPr/>
            </p:nvSpPr>
            <p:spPr bwMode="auto">
              <a:xfrm>
                <a:off x="1011" y="2998"/>
                <a:ext cx="17" cy="95"/>
              </a:xfrm>
              <a:custGeom>
                <a:avLst/>
                <a:gdLst>
                  <a:gd name="T0" fmla="*/ 5 w 26"/>
                  <a:gd name="T1" fmla="*/ 2 h 147"/>
                  <a:gd name="T2" fmla="*/ 5 w 26"/>
                  <a:gd name="T3" fmla="*/ 25 h 147"/>
                  <a:gd name="T4" fmla="*/ 0 w 26"/>
                  <a:gd name="T5" fmla="*/ 25 h 147"/>
                  <a:gd name="T6" fmla="*/ 1 w 26"/>
                  <a:gd name="T7" fmla="*/ 0 h 147"/>
                  <a:gd name="T8" fmla="*/ 5 w 26"/>
                  <a:gd name="T9" fmla="*/ 2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w="9525">
                <a:noFill/>
                <a:round/>
                <a:headEnd/>
                <a:tailEnd/>
              </a:ln>
              <a:effectLst/>
            </p:spPr>
            <p:txBody>
              <a:bodyPr/>
              <a:lstStyle/>
              <a:p>
                <a:endParaRPr lang="en-US"/>
              </a:p>
            </p:txBody>
          </p:sp>
          <p:sp>
            <p:nvSpPr>
              <p:cNvPr id="5547" name="Freeform 1561"/>
              <p:cNvSpPr>
                <a:spLocks/>
              </p:cNvSpPr>
              <p:nvPr/>
            </p:nvSpPr>
            <p:spPr bwMode="auto">
              <a:xfrm>
                <a:off x="1012" y="2611"/>
                <a:ext cx="730" cy="393"/>
              </a:xfrm>
              <a:custGeom>
                <a:avLst/>
                <a:gdLst>
                  <a:gd name="T0" fmla="*/ 174 w 1176"/>
                  <a:gd name="T1" fmla="*/ 0 h 606"/>
                  <a:gd name="T2" fmla="*/ 0 w 1176"/>
                  <a:gd name="T3" fmla="*/ 106 h 606"/>
                  <a:gd name="T4" fmla="*/ 4 w 1176"/>
                  <a:gd name="T5" fmla="*/ 107 h 606"/>
                  <a:gd name="T6" fmla="*/ 174 w 1176"/>
                  <a:gd name="T7" fmla="*/ 3 h 606"/>
                  <a:gd name="T8" fmla="*/ 174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w="9525">
                <a:noFill/>
                <a:round/>
                <a:headEnd/>
                <a:tailEnd/>
              </a:ln>
              <a:effectLst/>
            </p:spPr>
            <p:txBody>
              <a:bodyPr/>
              <a:lstStyle/>
              <a:p>
                <a:endParaRPr lang="en-US"/>
              </a:p>
            </p:txBody>
          </p:sp>
          <p:sp>
            <p:nvSpPr>
              <p:cNvPr id="5548" name="Freeform 1562"/>
              <p:cNvSpPr>
                <a:spLocks/>
              </p:cNvSpPr>
              <p:nvPr/>
            </p:nvSpPr>
            <p:spPr bwMode="auto">
              <a:xfrm>
                <a:off x="1061" y="3018"/>
                <a:ext cx="1490" cy="451"/>
              </a:xfrm>
              <a:custGeom>
                <a:avLst/>
                <a:gdLst>
                  <a:gd name="T0" fmla="*/ 1 w 2532"/>
                  <a:gd name="T1" fmla="*/ 0 h 723"/>
                  <a:gd name="T2" fmla="*/ 4 w 2532"/>
                  <a:gd name="T3" fmla="*/ 0 h 723"/>
                  <a:gd name="T4" fmla="*/ 304 w 2532"/>
                  <a:gd name="T5" fmla="*/ 103 h 723"/>
                  <a:gd name="T6" fmla="*/ 303 w 2532"/>
                  <a:gd name="T7" fmla="*/ 109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49" name="Freeform 1563"/>
              <p:cNvSpPr>
                <a:spLocks/>
              </p:cNvSpPr>
              <p:nvPr/>
            </p:nvSpPr>
            <p:spPr bwMode="auto">
              <a:xfrm flipV="1">
                <a:off x="2549" y="2986"/>
                <a:ext cx="608" cy="467"/>
              </a:xfrm>
              <a:custGeom>
                <a:avLst/>
                <a:gdLst>
                  <a:gd name="T0" fmla="*/ 0 w 2532"/>
                  <a:gd name="T1" fmla="*/ 0 h 723"/>
                  <a:gd name="T2" fmla="*/ 0 w 2532"/>
                  <a:gd name="T3" fmla="*/ 0 h 723"/>
                  <a:gd name="T4" fmla="*/ 8 w 2532"/>
                  <a:gd name="T5" fmla="*/ 118 h 723"/>
                  <a:gd name="T6" fmla="*/ 8 w 2532"/>
                  <a:gd name="T7" fmla="*/ 126 h 723"/>
                  <a:gd name="T8" fmla="*/ 0 w 2532"/>
                  <a:gd name="T9" fmla="*/ 4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grpSp>
        <p:grpSp>
          <p:nvGrpSpPr>
            <p:cNvPr id="5458" name="Group 1564"/>
            <p:cNvGrpSpPr>
              <a:grpSpLocks/>
            </p:cNvGrpSpPr>
            <p:nvPr/>
          </p:nvGrpSpPr>
          <p:grpSpPr bwMode="auto">
            <a:xfrm>
              <a:off x="4329" y="3456"/>
              <a:ext cx="299" cy="257"/>
              <a:chOff x="877" y="1008"/>
              <a:chExt cx="2747" cy="2591"/>
            </a:xfrm>
          </p:grpSpPr>
          <p:pic>
            <p:nvPicPr>
              <p:cNvPr id="5510" name="Picture 1565" descr="antenna_stylized"/>
              <p:cNvPicPr>
                <a:picLocks noChangeAspect="1" noChangeArrowheads="1"/>
              </p:cNvPicPr>
              <p:nvPr/>
            </p:nvPicPr>
            <p:blipFill>
              <a:blip r:embed="rId15"/>
              <a:srcRect/>
              <a:stretch>
                <a:fillRect/>
              </a:stretch>
            </p:blipFill>
            <p:spPr bwMode="auto">
              <a:xfrm>
                <a:off x="877" y="1008"/>
                <a:ext cx="2725" cy="1421"/>
              </a:xfrm>
              <a:prstGeom prst="rect">
                <a:avLst/>
              </a:prstGeom>
              <a:noFill/>
              <a:ln w="9525">
                <a:noFill/>
                <a:miter lim="800000"/>
                <a:headEnd/>
                <a:tailEnd/>
              </a:ln>
            </p:spPr>
          </p:pic>
          <p:pic>
            <p:nvPicPr>
              <p:cNvPr id="5511" name="Picture 1566" descr="laptop_keyboard"/>
              <p:cNvPicPr>
                <a:picLocks noChangeAspect="1" noChangeArrowheads="1"/>
              </p:cNvPicPr>
              <p:nvPr/>
            </p:nvPicPr>
            <p:blipFill>
              <a:blip r:embed="rId16"/>
              <a:srcRect/>
              <a:stretch>
                <a:fillRect/>
              </a:stretch>
            </p:blipFill>
            <p:spPr bwMode="auto">
              <a:xfrm rot="109064" flipH="1">
                <a:off x="1009" y="2586"/>
                <a:ext cx="2245" cy="1013"/>
              </a:xfrm>
              <a:prstGeom prst="rect">
                <a:avLst/>
              </a:prstGeom>
              <a:noFill/>
              <a:ln w="9525">
                <a:noFill/>
                <a:miter lim="800000"/>
                <a:headEnd/>
                <a:tailEnd/>
              </a:ln>
            </p:spPr>
          </p:pic>
          <p:sp>
            <p:nvSpPr>
              <p:cNvPr id="5512" name="Freeform 1567"/>
              <p:cNvSpPr>
                <a:spLocks/>
              </p:cNvSpPr>
              <p:nvPr/>
            </p:nvSpPr>
            <p:spPr bwMode="auto">
              <a:xfrm>
                <a:off x="1753" y="1603"/>
                <a:ext cx="1807" cy="1322"/>
              </a:xfrm>
              <a:custGeom>
                <a:avLst/>
                <a:gdLst>
                  <a:gd name="T0" fmla="*/ 73 w 2982"/>
                  <a:gd name="T1" fmla="*/ 0 h 2442"/>
                  <a:gd name="T2" fmla="*/ 0 w 2982"/>
                  <a:gd name="T3" fmla="*/ 149 h 2442"/>
                  <a:gd name="T4" fmla="*/ 323 w 2982"/>
                  <a:gd name="T5" fmla="*/ 210 h 2442"/>
                  <a:gd name="T6" fmla="*/ 402 w 2982"/>
                  <a:gd name="T7" fmla="*/ 27 h 2442"/>
                  <a:gd name="T8" fmla="*/ 73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p:spPr>
            <p:txBody>
              <a:bodyPr/>
              <a:lstStyle/>
              <a:p>
                <a:endParaRPr lang="en-US"/>
              </a:p>
            </p:txBody>
          </p:sp>
          <p:pic>
            <p:nvPicPr>
              <p:cNvPr id="5513" name="Picture 1568" descr="screen"/>
              <p:cNvPicPr>
                <a:picLocks noChangeAspect="1" noChangeArrowheads="1"/>
              </p:cNvPicPr>
              <p:nvPr/>
            </p:nvPicPr>
            <p:blipFill>
              <a:blip r:embed="rId17"/>
              <a:srcRect/>
              <a:stretch>
                <a:fillRect/>
              </a:stretch>
            </p:blipFill>
            <p:spPr bwMode="auto">
              <a:xfrm>
                <a:off x="1842" y="1637"/>
                <a:ext cx="1642" cy="1203"/>
              </a:xfrm>
              <a:prstGeom prst="rect">
                <a:avLst/>
              </a:prstGeom>
              <a:noFill/>
              <a:ln w="9525">
                <a:noFill/>
                <a:miter lim="800000"/>
                <a:headEnd/>
                <a:tailEnd/>
              </a:ln>
            </p:spPr>
          </p:pic>
          <p:sp>
            <p:nvSpPr>
              <p:cNvPr id="5514" name="Freeform 1569"/>
              <p:cNvSpPr>
                <a:spLocks/>
              </p:cNvSpPr>
              <p:nvPr/>
            </p:nvSpPr>
            <p:spPr bwMode="auto">
              <a:xfrm>
                <a:off x="2082" y="1564"/>
                <a:ext cx="1531" cy="246"/>
              </a:xfrm>
              <a:custGeom>
                <a:avLst/>
                <a:gdLst>
                  <a:gd name="T0" fmla="*/ 2 w 2528"/>
                  <a:gd name="T1" fmla="*/ 0 h 455"/>
                  <a:gd name="T2" fmla="*/ 340 w 2528"/>
                  <a:gd name="T3" fmla="*/ 29 h 455"/>
                  <a:gd name="T4" fmla="*/ 334 w 2528"/>
                  <a:gd name="T5" fmla="*/ 39 h 455"/>
                  <a:gd name="T6" fmla="*/ 0 w 2528"/>
                  <a:gd name="T7" fmla="*/ 8 h 455"/>
                  <a:gd name="T8" fmla="*/ 2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a:effectLst/>
            </p:spPr>
            <p:txBody>
              <a:bodyPr/>
              <a:lstStyle/>
              <a:p>
                <a:endParaRPr lang="en-US"/>
              </a:p>
            </p:txBody>
          </p:sp>
          <p:sp>
            <p:nvSpPr>
              <p:cNvPr id="5515" name="Freeform 1570"/>
              <p:cNvSpPr>
                <a:spLocks/>
              </p:cNvSpPr>
              <p:nvPr/>
            </p:nvSpPr>
            <p:spPr bwMode="auto">
              <a:xfrm>
                <a:off x="1737" y="1562"/>
                <a:ext cx="425" cy="1024"/>
              </a:xfrm>
              <a:custGeom>
                <a:avLst/>
                <a:gdLst>
                  <a:gd name="T0" fmla="*/ 78 w 702"/>
                  <a:gd name="T1" fmla="*/ 0 h 1893"/>
                  <a:gd name="T2" fmla="*/ 0 w 702"/>
                  <a:gd name="T3" fmla="*/ 160 h 1893"/>
                  <a:gd name="T4" fmla="*/ 15 w 702"/>
                  <a:gd name="T5" fmla="*/ 162 h 1893"/>
                  <a:gd name="T6" fmla="*/ 94 w 702"/>
                  <a:gd name="T7" fmla="*/ 4 h 1893"/>
                  <a:gd name="T8" fmla="*/ 78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w="9525">
                <a:noFill/>
                <a:round/>
                <a:headEnd/>
                <a:tailEnd/>
              </a:ln>
              <a:effectLst/>
            </p:spPr>
            <p:txBody>
              <a:bodyPr/>
              <a:lstStyle/>
              <a:p>
                <a:endParaRPr lang="en-US"/>
              </a:p>
            </p:txBody>
          </p:sp>
          <p:sp>
            <p:nvSpPr>
              <p:cNvPr id="5516" name="Freeform 1571"/>
              <p:cNvSpPr>
                <a:spLocks/>
              </p:cNvSpPr>
              <p:nvPr/>
            </p:nvSpPr>
            <p:spPr bwMode="auto">
              <a:xfrm>
                <a:off x="3144" y="1745"/>
                <a:ext cx="458" cy="1182"/>
              </a:xfrm>
              <a:custGeom>
                <a:avLst/>
                <a:gdLst>
                  <a:gd name="T0" fmla="*/ 102 w 756"/>
                  <a:gd name="T1" fmla="*/ 0 h 2184"/>
                  <a:gd name="T2" fmla="*/ 19 w 756"/>
                  <a:gd name="T3" fmla="*/ 187 h 2184"/>
                  <a:gd name="T4" fmla="*/ 0 w 756"/>
                  <a:gd name="T5" fmla="*/ 184 h 2184"/>
                  <a:gd name="T6" fmla="*/ 81 w 756"/>
                  <a:gd name="T7" fmla="*/ 6 h 2184"/>
                  <a:gd name="T8" fmla="*/ 10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a:effectLst/>
            </p:spPr>
            <p:txBody>
              <a:bodyPr/>
              <a:lstStyle/>
              <a:p>
                <a:endParaRPr lang="en-US"/>
              </a:p>
            </p:txBody>
          </p:sp>
          <p:sp>
            <p:nvSpPr>
              <p:cNvPr id="5517" name="Freeform 1572"/>
              <p:cNvSpPr>
                <a:spLocks/>
              </p:cNvSpPr>
              <p:nvPr/>
            </p:nvSpPr>
            <p:spPr bwMode="auto">
              <a:xfrm>
                <a:off x="1732" y="2534"/>
                <a:ext cx="1680" cy="399"/>
              </a:xfrm>
              <a:custGeom>
                <a:avLst/>
                <a:gdLst>
                  <a:gd name="T0" fmla="*/ 4 w 2773"/>
                  <a:gd name="T1" fmla="*/ 0 h 738"/>
                  <a:gd name="T2" fmla="*/ 0 w 2773"/>
                  <a:gd name="T3" fmla="*/ 9 h 738"/>
                  <a:gd name="T4" fmla="*/ 328 w 2773"/>
                  <a:gd name="T5" fmla="*/ 63 h 738"/>
                  <a:gd name="T6" fmla="*/ 320 w 2773"/>
                  <a:gd name="T7" fmla="*/ 51 h 738"/>
                  <a:gd name="T8" fmla="*/ 4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a:effectLst/>
            </p:spPr>
            <p:txBody>
              <a:bodyPr/>
              <a:lstStyle/>
              <a:p>
                <a:endParaRPr lang="en-US"/>
              </a:p>
            </p:txBody>
          </p:sp>
          <p:sp>
            <p:nvSpPr>
              <p:cNvPr id="5518" name="Freeform 1573"/>
              <p:cNvSpPr>
                <a:spLocks/>
              </p:cNvSpPr>
              <p:nvPr/>
            </p:nvSpPr>
            <p:spPr bwMode="auto">
              <a:xfrm>
                <a:off x="3195" y="1755"/>
                <a:ext cx="429" cy="1187"/>
              </a:xfrm>
              <a:custGeom>
                <a:avLst/>
                <a:gdLst>
                  <a:gd name="T0" fmla="*/ 127 w 637"/>
                  <a:gd name="T1" fmla="*/ 0 h 1659"/>
                  <a:gd name="T2" fmla="*/ 131 w 637"/>
                  <a:gd name="T3" fmla="*/ 0 h 1659"/>
                  <a:gd name="T4" fmla="*/ 14 w 637"/>
                  <a:gd name="T5" fmla="*/ 434 h 1659"/>
                  <a:gd name="T6" fmla="*/ 0 w 637"/>
                  <a:gd name="T7" fmla="*/ 431 h 1659"/>
                  <a:gd name="T8" fmla="*/ 127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w="9525">
                <a:noFill/>
                <a:round/>
                <a:headEnd/>
                <a:tailEnd/>
              </a:ln>
              <a:effectLst/>
            </p:spPr>
            <p:txBody>
              <a:bodyPr/>
              <a:lstStyle/>
              <a:p>
                <a:endParaRPr lang="en-US"/>
              </a:p>
            </p:txBody>
          </p:sp>
          <p:sp>
            <p:nvSpPr>
              <p:cNvPr id="5519" name="Freeform 1574"/>
              <p:cNvSpPr>
                <a:spLocks/>
              </p:cNvSpPr>
              <p:nvPr/>
            </p:nvSpPr>
            <p:spPr bwMode="auto">
              <a:xfrm>
                <a:off x="1734" y="2587"/>
                <a:ext cx="1494" cy="394"/>
              </a:xfrm>
              <a:custGeom>
                <a:avLst/>
                <a:gdLst>
                  <a:gd name="T0" fmla="*/ 0 w 2216"/>
                  <a:gd name="T1" fmla="*/ 0 h 550"/>
                  <a:gd name="T2" fmla="*/ 2 w 2216"/>
                  <a:gd name="T3" fmla="*/ 15 h 550"/>
                  <a:gd name="T4" fmla="*/ 447 w 2216"/>
                  <a:gd name="T5" fmla="*/ 145 h 550"/>
                  <a:gd name="T6" fmla="*/ 458 w 2216"/>
                  <a:gd name="T7" fmla="*/ 13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a:effectLst/>
            </p:spPr>
            <p:txBody>
              <a:bodyPr/>
              <a:lstStyle/>
              <a:p>
                <a:endParaRPr lang="en-US"/>
              </a:p>
            </p:txBody>
          </p:sp>
          <p:grpSp>
            <p:nvGrpSpPr>
              <p:cNvPr id="5520" name="Group 1575"/>
              <p:cNvGrpSpPr>
                <a:grpSpLocks/>
              </p:cNvGrpSpPr>
              <p:nvPr/>
            </p:nvGrpSpPr>
            <p:grpSpPr bwMode="auto">
              <a:xfrm>
                <a:off x="1709" y="3008"/>
                <a:ext cx="507" cy="234"/>
                <a:chOff x="1740" y="2642"/>
                <a:chExt cx="752" cy="327"/>
              </a:xfrm>
            </p:grpSpPr>
            <p:sp>
              <p:nvSpPr>
                <p:cNvPr id="5527"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w="9525">
                  <a:noFill/>
                  <a:round/>
                  <a:headEnd/>
                  <a:tailEnd/>
                </a:ln>
                <a:effectLst/>
              </p:spPr>
              <p:txBody>
                <a:bodyPr/>
                <a:lstStyle/>
                <a:p>
                  <a:endParaRPr lang="en-US"/>
                </a:p>
              </p:txBody>
            </p:sp>
            <p:sp>
              <p:nvSpPr>
                <p:cNvPr id="5528"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a:effectLst/>
              </p:spPr>
              <p:txBody>
                <a:bodyPr/>
                <a:lstStyle/>
                <a:p>
                  <a:endParaRPr lang="en-US"/>
                </a:p>
              </p:txBody>
            </p:sp>
            <p:sp>
              <p:nvSpPr>
                <p:cNvPr id="5529"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w="9525">
                  <a:noFill/>
                  <a:round/>
                  <a:headEnd/>
                  <a:tailEnd/>
                </a:ln>
                <a:effectLst/>
              </p:spPr>
              <p:txBody>
                <a:bodyPr/>
                <a:lstStyle/>
                <a:p>
                  <a:endParaRPr lang="en-US"/>
                </a:p>
              </p:txBody>
            </p:sp>
            <p:sp>
              <p:nvSpPr>
                <p:cNvPr id="5530"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sp>
              <p:nvSpPr>
                <p:cNvPr id="5531"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w="9525">
                  <a:noFill/>
                  <a:round/>
                  <a:headEnd/>
                  <a:tailEnd/>
                </a:ln>
                <a:effectLst/>
              </p:spPr>
              <p:txBody>
                <a:bodyPr/>
                <a:lstStyle/>
                <a:p>
                  <a:endParaRPr lang="en-US"/>
                </a:p>
              </p:txBody>
            </p:sp>
            <p:sp>
              <p:nvSpPr>
                <p:cNvPr id="5532"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grpSp>
          <p:sp>
            <p:nvSpPr>
              <p:cNvPr id="5521" name="Freeform 1582"/>
              <p:cNvSpPr>
                <a:spLocks/>
              </p:cNvSpPr>
              <p:nvPr/>
            </p:nvSpPr>
            <p:spPr bwMode="auto">
              <a:xfrm>
                <a:off x="2577" y="3043"/>
                <a:ext cx="614" cy="514"/>
              </a:xfrm>
              <a:custGeom>
                <a:avLst/>
                <a:gdLst>
                  <a:gd name="T0" fmla="*/ 1 w 990"/>
                  <a:gd name="T1" fmla="*/ 131 h 792"/>
                  <a:gd name="T2" fmla="*/ 146 w 990"/>
                  <a:gd name="T3" fmla="*/ 0 h 792"/>
                  <a:gd name="T4" fmla="*/ 146 w 990"/>
                  <a:gd name="T5" fmla="*/ 10 h 792"/>
                  <a:gd name="T6" fmla="*/ 0 w 990"/>
                  <a:gd name="T7" fmla="*/ 141 h 792"/>
                  <a:gd name="T8" fmla="*/ 1 w 990"/>
                  <a:gd name="T9" fmla="*/ 131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w="9525">
                <a:noFill/>
                <a:round/>
                <a:headEnd/>
                <a:tailEnd/>
              </a:ln>
              <a:effectLst/>
            </p:spPr>
            <p:txBody>
              <a:bodyPr/>
              <a:lstStyle/>
              <a:p>
                <a:endParaRPr lang="en-US"/>
              </a:p>
            </p:txBody>
          </p:sp>
          <p:sp>
            <p:nvSpPr>
              <p:cNvPr id="5522" name="Freeform 1583"/>
              <p:cNvSpPr>
                <a:spLocks/>
              </p:cNvSpPr>
              <p:nvPr/>
            </p:nvSpPr>
            <p:spPr bwMode="auto">
              <a:xfrm>
                <a:off x="1010" y="3084"/>
                <a:ext cx="1571" cy="469"/>
              </a:xfrm>
              <a:custGeom>
                <a:avLst/>
                <a:gdLst>
                  <a:gd name="T0" fmla="*/ 1 w 2532"/>
                  <a:gd name="T1" fmla="*/ 0 h 723"/>
                  <a:gd name="T2" fmla="*/ 6 w 2532"/>
                  <a:gd name="T3" fmla="*/ 0 h 723"/>
                  <a:gd name="T4" fmla="*/ 375 w 2532"/>
                  <a:gd name="T5" fmla="*/ 120 h 723"/>
                  <a:gd name="T6" fmla="*/ 375 w 2532"/>
                  <a:gd name="T7" fmla="*/ 128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23" name="Freeform 1584"/>
              <p:cNvSpPr>
                <a:spLocks/>
              </p:cNvSpPr>
              <p:nvPr/>
            </p:nvSpPr>
            <p:spPr bwMode="auto">
              <a:xfrm>
                <a:off x="1011" y="2998"/>
                <a:ext cx="17" cy="95"/>
              </a:xfrm>
              <a:custGeom>
                <a:avLst/>
                <a:gdLst>
                  <a:gd name="T0" fmla="*/ 5 w 26"/>
                  <a:gd name="T1" fmla="*/ 2 h 147"/>
                  <a:gd name="T2" fmla="*/ 5 w 26"/>
                  <a:gd name="T3" fmla="*/ 25 h 147"/>
                  <a:gd name="T4" fmla="*/ 0 w 26"/>
                  <a:gd name="T5" fmla="*/ 25 h 147"/>
                  <a:gd name="T6" fmla="*/ 1 w 26"/>
                  <a:gd name="T7" fmla="*/ 0 h 147"/>
                  <a:gd name="T8" fmla="*/ 5 w 26"/>
                  <a:gd name="T9" fmla="*/ 2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w="9525">
                <a:noFill/>
                <a:round/>
                <a:headEnd/>
                <a:tailEnd/>
              </a:ln>
              <a:effectLst/>
            </p:spPr>
            <p:txBody>
              <a:bodyPr/>
              <a:lstStyle/>
              <a:p>
                <a:endParaRPr lang="en-US"/>
              </a:p>
            </p:txBody>
          </p:sp>
          <p:sp>
            <p:nvSpPr>
              <p:cNvPr id="5524" name="Freeform 1585"/>
              <p:cNvSpPr>
                <a:spLocks/>
              </p:cNvSpPr>
              <p:nvPr/>
            </p:nvSpPr>
            <p:spPr bwMode="auto">
              <a:xfrm>
                <a:off x="1012" y="2611"/>
                <a:ext cx="730" cy="393"/>
              </a:xfrm>
              <a:custGeom>
                <a:avLst/>
                <a:gdLst>
                  <a:gd name="T0" fmla="*/ 174 w 1176"/>
                  <a:gd name="T1" fmla="*/ 0 h 606"/>
                  <a:gd name="T2" fmla="*/ 0 w 1176"/>
                  <a:gd name="T3" fmla="*/ 106 h 606"/>
                  <a:gd name="T4" fmla="*/ 4 w 1176"/>
                  <a:gd name="T5" fmla="*/ 107 h 606"/>
                  <a:gd name="T6" fmla="*/ 174 w 1176"/>
                  <a:gd name="T7" fmla="*/ 3 h 606"/>
                  <a:gd name="T8" fmla="*/ 174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w="9525">
                <a:noFill/>
                <a:round/>
                <a:headEnd/>
                <a:tailEnd/>
              </a:ln>
              <a:effectLst/>
            </p:spPr>
            <p:txBody>
              <a:bodyPr/>
              <a:lstStyle/>
              <a:p>
                <a:endParaRPr lang="en-US"/>
              </a:p>
            </p:txBody>
          </p:sp>
          <p:sp>
            <p:nvSpPr>
              <p:cNvPr id="5525" name="Freeform 1586"/>
              <p:cNvSpPr>
                <a:spLocks/>
              </p:cNvSpPr>
              <p:nvPr/>
            </p:nvSpPr>
            <p:spPr bwMode="auto">
              <a:xfrm>
                <a:off x="1061" y="3018"/>
                <a:ext cx="1490" cy="451"/>
              </a:xfrm>
              <a:custGeom>
                <a:avLst/>
                <a:gdLst>
                  <a:gd name="T0" fmla="*/ 1 w 2532"/>
                  <a:gd name="T1" fmla="*/ 0 h 723"/>
                  <a:gd name="T2" fmla="*/ 4 w 2532"/>
                  <a:gd name="T3" fmla="*/ 0 h 723"/>
                  <a:gd name="T4" fmla="*/ 304 w 2532"/>
                  <a:gd name="T5" fmla="*/ 103 h 723"/>
                  <a:gd name="T6" fmla="*/ 303 w 2532"/>
                  <a:gd name="T7" fmla="*/ 109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26" name="Freeform 1587"/>
              <p:cNvSpPr>
                <a:spLocks/>
              </p:cNvSpPr>
              <p:nvPr/>
            </p:nvSpPr>
            <p:spPr bwMode="auto">
              <a:xfrm flipV="1">
                <a:off x="2549" y="2986"/>
                <a:ext cx="608" cy="467"/>
              </a:xfrm>
              <a:custGeom>
                <a:avLst/>
                <a:gdLst>
                  <a:gd name="T0" fmla="*/ 0 w 2532"/>
                  <a:gd name="T1" fmla="*/ 0 h 723"/>
                  <a:gd name="T2" fmla="*/ 0 w 2532"/>
                  <a:gd name="T3" fmla="*/ 0 h 723"/>
                  <a:gd name="T4" fmla="*/ 8 w 2532"/>
                  <a:gd name="T5" fmla="*/ 118 h 723"/>
                  <a:gd name="T6" fmla="*/ 8 w 2532"/>
                  <a:gd name="T7" fmla="*/ 126 h 723"/>
                  <a:gd name="T8" fmla="*/ 0 w 2532"/>
                  <a:gd name="T9" fmla="*/ 4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grpSp>
        <p:grpSp>
          <p:nvGrpSpPr>
            <p:cNvPr id="5459" name="Group 1588"/>
            <p:cNvGrpSpPr>
              <a:grpSpLocks/>
            </p:cNvGrpSpPr>
            <p:nvPr/>
          </p:nvGrpSpPr>
          <p:grpSpPr bwMode="auto">
            <a:xfrm>
              <a:off x="3503" y="1916"/>
              <a:ext cx="280" cy="257"/>
              <a:chOff x="877" y="1008"/>
              <a:chExt cx="2747" cy="2591"/>
            </a:xfrm>
          </p:grpSpPr>
          <p:pic>
            <p:nvPicPr>
              <p:cNvPr id="5487" name="Picture 1589" descr="antenna_stylized"/>
              <p:cNvPicPr>
                <a:picLocks noChangeAspect="1" noChangeArrowheads="1"/>
              </p:cNvPicPr>
              <p:nvPr/>
            </p:nvPicPr>
            <p:blipFill>
              <a:blip r:embed="rId18"/>
              <a:srcRect/>
              <a:stretch>
                <a:fillRect/>
              </a:stretch>
            </p:blipFill>
            <p:spPr bwMode="auto">
              <a:xfrm>
                <a:off x="877" y="1008"/>
                <a:ext cx="2725" cy="1421"/>
              </a:xfrm>
              <a:prstGeom prst="rect">
                <a:avLst/>
              </a:prstGeom>
              <a:noFill/>
              <a:ln w="9525">
                <a:noFill/>
                <a:miter lim="800000"/>
                <a:headEnd/>
                <a:tailEnd/>
              </a:ln>
            </p:spPr>
          </p:pic>
          <p:pic>
            <p:nvPicPr>
              <p:cNvPr id="5488" name="Picture 1590" descr="laptop_keyboard"/>
              <p:cNvPicPr>
                <a:picLocks noChangeAspect="1" noChangeArrowheads="1"/>
              </p:cNvPicPr>
              <p:nvPr/>
            </p:nvPicPr>
            <p:blipFill>
              <a:blip r:embed="rId19"/>
              <a:srcRect/>
              <a:stretch>
                <a:fillRect/>
              </a:stretch>
            </p:blipFill>
            <p:spPr bwMode="auto">
              <a:xfrm rot="109064" flipH="1">
                <a:off x="1009" y="2586"/>
                <a:ext cx="2245" cy="1013"/>
              </a:xfrm>
              <a:prstGeom prst="rect">
                <a:avLst/>
              </a:prstGeom>
              <a:noFill/>
              <a:ln w="9525">
                <a:noFill/>
                <a:miter lim="800000"/>
                <a:headEnd/>
                <a:tailEnd/>
              </a:ln>
            </p:spPr>
          </p:pic>
          <p:sp>
            <p:nvSpPr>
              <p:cNvPr id="5489" name="Freeform 1591"/>
              <p:cNvSpPr>
                <a:spLocks/>
              </p:cNvSpPr>
              <p:nvPr/>
            </p:nvSpPr>
            <p:spPr bwMode="auto">
              <a:xfrm>
                <a:off x="1753" y="1603"/>
                <a:ext cx="1807" cy="1322"/>
              </a:xfrm>
              <a:custGeom>
                <a:avLst/>
                <a:gdLst>
                  <a:gd name="T0" fmla="*/ 73 w 2982"/>
                  <a:gd name="T1" fmla="*/ 0 h 2442"/>
                  <a:gd name="T2" fmla="*/ 0 w 2982"/>
                  <a:gd name="T3" fmla="*/ 149 h 2442"/>
                  <a:gd name="T4" fmla="*/ 323 w 2982"/>
                  <a:gd name="T5" fmla="*/ 210 h 2442"/>
                  <a:gd name="T6" fmla="*/ 402 w 2982"/>
                  <a:gd name="T7" fmla="*/ 27 h 2442"/>
                  <a:gd name="T8" fmla="*/ 73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p:spPr>
            <p:txBody>
              <a:bodyPr/>
              <a:lstStyle/>
              <a:p>
                <a:endParaRPr lang="en-US"/>
              </a:p>
            </p:txBody>
          </p:sp>
          <p:pic>
            <p:nvPicPr>
              <p:cNvPr id="5490" name="Picture 1592" descr="screen"/>
              <p:cNvPicPr>
                <a:picLocks noChangeAspect="1" noChangeArrowheads="1"/>
              </p:cNvPicPr>
              <p:nvPr/>
            </p:nvPicPr>
            <p:blipFill>
              <a:blip r:embed="rId20"/>
              <a:srcRect/>
              <a:stretch>
                <a:fillRect/>
              </a:stretch>
            </p:blipFill>
            <p:spPr bwMode="auto">
              <a:xfrm>
                <a:off x="1842" y="1637"/>
                <a:ext cx="1642" cy="1203"/>
              </a:xfrm>
              <a:prstGeom prst="rect">
                <a:avLst/>
              </a:prstGeom>
              <a:noFill/>
              <a:ln w="9525">
                <a:noFill/>
                <a:miter lim="800000"/>
                <a:headEnd/>
                <a:tailEnd/>
              </a:ln>
            </p:spPr>
          </p:pic>
          <p:sp>
            <p:nvSpPr>
              <p:cNvPr id="5491" name="Freeform 1593"/>
              <p:cNvSpPr>
                <a:spLocks/>
              </p:cNvSpPr>
              <p:nvPr/>
            </p:nvSpPr>
            <p:spPr bwMode="auto">
              <a:xfrm>
                <a:off x="2082" y="1564"/>
                <a:ext cx="1531" cy="246"/>
              </a:xfrm>
              <a:custGeom>
                <a:avLst/>
                <a:gdLst>
                  <a:gd name="T0" fmla="*/ 2 w 2528"/>
                  <a:gd name="T1" fmla="*/ 0 h 455"/>
                  <a:gd name="T2" fmla="*/ 340 w 2528"/>
                  <a:gd name="T3" fmla="*/ 29 h 455"/>
                  <a:gd name="T4" fmla="*/ 334 w 2528"/>
                  <a:gd name="T5" fmla="*/ 39 h 455"/>
                  <a:gd name="T6" fmla="*/ 0 w 2528"/>
                  <a:gd name="T7" fmla="*/ 8 h 455"/>
                  <a:gd name="T8" fmla="*/ 2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a:effectLst/>
            </p:spPr>
            <p:txBody>
              <a:bodyPr/>
              <a:lstStyle/>
              <a:p>
                <a:endParaRPr lang="en-US"/>
              </a:p>
            </p:txBody>
          </p:sp>
          <p:sp>
            <p:nvSpPr>
              <p:cNvPr id="5492" name="Freeform 1594"/>
              <p:cNvSpPr>
                <a:spLocks/>
              </p:cNvSpPr>
              <p:nvPr/>
            </p:nvSpPr>
            <p:spPr bwMode="auto">
              <a:xfrm>
                <a:off x="1737" y="1562"/>
                <a:ext cx="425" cy="1024"/>
              </a:xfrm>
              <a:custGeom>
                <a:avLst/>
                <a:gdLst>
                  <a:gd name="T0" fmla="*/ 78 w 702"/>
                  <a:gd name="T1" fmla="*/ 0 h 1893"/>
                  <a:gd name="T2" fmla="*/ 0 w 702"/>
                  <a:gd name="T3" fmla="*/ 160 h 1893"/>
                  <a:gd name="T4" fmla="*/ 15 w 702"/>
                  <a:gd name="T5" fmla="*/ 162 h 1893"/>
                  <a:gd name="T6" fmla="*/ 94 w 702"/>
                  <a:gd name="T7" fmla="*/ 4 h 1893"/>
                  <a:gd name="T8" fmla="*/ 78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w="9525">
                <a:noFill/>
                <a:round/>
                <a:headEnd/>
                <a:tailEnd/>
              </a:ln>
              <a:effectLst/>
            </p:spPr>
            <p:txBody>
              <a:bodyPr/>
              <a:lstStyle/>
              <a:p>
                <a:endParaRPr lang="en-US"/>
              </a:p>
            </p:txBody>
          </p:sp>
          <p:sp>
            <p:nvSpPr>
              <p:cNvPr id="5493" name="Freeform 1595"/>
              <p:cNvSpPr>
                <a:spLocks/>
              </p:cNvSpPr>
              <p:nvPr/>
            </p:nvSpPr>
            <p:spPr bwMode="auto">
              <a:xfrm>
                <a:off x="3144" y="1745"/>
                <a:ext cx="458" cy="1182"/>
              </a:xfrm>
              <a:custGeom>
                <a:avLst/>
                <a:gdLst>
                  <a:gd name="T0" fmla="*/ 102 w 756"/>
                  <a:gd name="T1" fmla="*/ 0 h 2184"/>
                  <a:gd name="T2" fmla="*/ 19 w 756"/>
                  <a:gd name="T3" fmla="*/ 187 h 2184"/>
                  <a:gd name="T4" fmla="*/ 0 w 756"/>
                  <a:gd name="T5" fmla="*/ 184 h 2184"/>
                  <a:gd name="T6" fmla="*/ 81 w 756"/>
                  <a:gd name="T7" fmla="*/ 6 h 2184"/>
                  <a:gd name="T8" fmla="*/ 10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a:effectLst/>
            </p:spPr>
            <p:txBody>
              <a:bodyPr/>
              <a:lstStyle/>
              <a:p>
                <a:endParaRPr lang="en-US"/>
              </a:p>
            </p:txBody>
          </p:sp>
          <p:sp>
            <p:nvSpPr>
              <p:cNvPr id="5494" name="Freeform 1596"/>
              <p:cNvSpPr>
                <a:spLocks/>
              </p:cNvSpPr>
              <p:nvPr/>
            </p:nvSpPr>
            <p:spPr bwMode="auto">
              <a:xfrm>
                <a:off x="1732" y="2534"/>
                <a:ext cx="1680" cy="399"/>
              </a:xfrm>
              <a:custGeom>
                <a:avLst/>
                <a:gdLst>
                  <a:gd name="T0" fmla="*/ 4 w 2773"/>
                  <a:gd name="T1" fmla="*/ 0 h 738"/>
                  <a:gd name="T2" fmla="*/ 0 w 2773"/>
                  <a:gd name="T3" fmla="*/ 9 h 738"/>
                  <a:gd name="T4" fmla="*/ 328 w 2773"/>
                  <a:gd name="T5" fmla="*/ 63 h 738"/>
                  <a:gd name="T6" fmla="*/ 320 w 2773"/>
                  <a:gd name="T7" fmla="*/ 51 h 738"/>
                  <a:gd name="T8" fmla="*/ 4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a:effectLst/>
            </p:spPr>
            <p:txBody>
              <a:bodyPr/>
              <a:lstStyle/>
              <a:p>
                <a:endParaRPr lang="en-US"/>
              </a:p>
            </p:txBody>
          </p:sp>
          <p:sp>
            <p:nvSpPr>
              <p:cNvPr id="5495" name="Freeform 1597"/>
              <p:cNvSpPr>
                <a:spLocks/>
              </p:cNvSpPr>
              <p:nvPr/>
            </p:nvSpPr>
            <p:spPr bwMode="auto">
              <a:xfrm>
                <a:off x="3195" y="1755"/>
                <a:ext cx="429" cy="1187"/>
              </a:xfrm>
              <a:custGeom>
                <a:avLst/>
                <a:gdLst>
                  <a:gd name="T0" fmla="*/ 127 w 637"/>
                  <a:gd name="T1" fmla="*/ 0 h 1659"/>
                  <a:gd name="T2" fmla="*/ 131 w 637"/>
                  <a:gd name="T3" fmla="*/ 0 h 1659"/>
                  <a:gd name="T4" fmla="*/ 14 w 637"/>
                  <a:gd name="T5" fmla="*/ 434 h 1659"/>
                  <a:gd name="T6" fmla="*/ 0 w 637"/>
                  <a:gd name="T7" fmla="*/ 431 h 1659"/>
                  <a:gd name="T8" fmla="*/ 127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w="9525">
                <a:noFill/>
                <a:round/>
                <a:headEnd/>
                <a:tailEnd/>
              </a:ln>
              <a:effectLst/>
            </p:spPr>
            <p:txBody>
              <a:bodyPr/>
              <a:lstStyle/>
              <a:p>
                <a:endParaRPr lang="en-US"/>
              </a:p>
            </p:txBody>
          </p:sp>
          <p:sp>
            <p:nvSpPr>
              <p:cNvPr id="5496" name="Freeform 1598"/>
              <p:cNvSpPr>
                <a:spLocks/>
              </p:cNvSpPr>
              <p:nvPr/>
            </p:nvSpPr>
            <p:spPr bwMode="auto">
              <a:xfrm>
                <a:off x="1734" y="2587"/>
                <a:ext cx="1494" cy="394"/>
              </a:xfrm>
              <a:custGeom>
                <a:avLst/>
                <a:gdLst>
                  <a:gd name="T0" fmla="*/ 0 w 2216"/>
                  <a:gd name="T1" fmla="*/ 0 h 550"/>
                  <a:gd name="T2" fmla="*/ 2 w 2216"/>
                  <a:gd name="T3" fmla="*/ 15 h 550"/>
                  <a:gd name="T4" fmla="*/ 447 w 2216"/>
                  <a:gd name="T5" fmla="*/ 145 h 550"/>
                  <a:gd name="T6" fmla="*/ 458 w 2216"/>
                  <a:gd name="T7" fmla="*/ 13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a:effectLst/>
            </p:spPr>
            <p:txBody>
              <a:bodyPr/>
              <a:lstStyle/>
              <a:p>
                <a:endParaRPr lang="en-US"/>
              </a:p>
            </p:txBody>
          </p:sp>
          <p:grpSp>
            <p:nvGrpSpPr>
              <p:cNvPr id="5497" name="Group 1599"/>
              <p:cNvGrpSpPr>
                <a:grpSpLocks/>
              </p:cNvGrpSpPr>
              <p:nvPr/>
            </p:nvGrpSpPr>
            <p:grpSpPr bwMode="auto">
              <a:xfrm>
                <a:off x="1709" y="3008"/>
                <a:ext cx="507" cy="234"/>
                <a:chOff x="1740" y="2642"/>
                <a:chExt cx="752" cy="327"/>
              </a:xfrm>
            </p:grpSpPr>
            <p:sp>
              <p:nvSpPr>
                <p:cNvPr id="5504"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w="9525">
                  <a:noFill/>
                  <a:round/>
                  <a:headEnd/>
                  <a:tailEnd/>
                </a:ln>
                <a:effectLst/>
              </p:spPr>
              <p:txBody>
                <a:bodyPr/>
                <a:lstStyle/>
                <a:p>
                  <a:endParaRPr lang="en-US"/>
                </a:p>
              </p:txBody>
            </p:sp>
            <p:sp>
              <p:nvSpPr>
                <p:cNvPr id="5505"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a:effectLst/>
              </p:spPr>
              <p:txBody>
                <a:bodyPr/>
                <a:lstStyle/>
                <a:p>
                  <a:endParaRPr lang="en-US"/>
                </a:p>
              </p:txBody>
            </p:sp>
            <p:sp>
              <p:nvSpPr>
                <p:cNvPr id="5506"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w="9525">
                  <a:noFill/>
                  <a:round/>
                  <a:headEnd/>
                  <a:tailEnd/>
                </a:ln>
                <a:effectLst/>
              </p:spPr>
              <p:txBody>
                <a:bodyPr/>
                <a:lstStyle/>
                <a:p>
                  <a:endParaRPr lang="en-US"/>
                </a:p>
              </p:txBody>
            </p:sp>
            <p:sp>
              <p:nvSpPr>
                <p:cNvPr id="5507"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sp>
              <p:nvSpPr>
                <p:cNvPr id="5508"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w="9525">
                  <a:noFill/>
                  <a:round/>
                  <a:headEnd/>
                  <a:tailEnd/>
                </a:ln>
                <a:effectLst/>
              </p:spPr>
              <p:txBody>
                <a:bodyPr/>
                <a:lstStyle/>
                <a:p>
                  <a:endParaRPr lang="en-US"/>
                </a:p>
              </p:txBody>
            </p:sp>
            <p:sp>
              <p:nvSpPr>
                <p:cNvPr id="5509"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grpSp>
          <p:sp>
            <p:nvSpPr>
              <p:cNvPr id="5498" name="Freeform 1606"/>
              <p:cNvSpPr>
                <a:spLocks/>
              </p:cNvSpPr>
              <p:nvPr/>
            </p:nvSpPr>
            <p:spPr bwMode="auto">
              <a:xfrm>
                <a:off x="2577" y="3043"/>
                <a:ext cx="614" cy="514"/>
              </a:xfrm>
              <a:custGeom>
                <a:avLst/>
                <a:gdLst>
                  <a:gd name="T0" fmla="*/ 1 w 990"/>
                  <a:gd name="T1" fmla="*/ 131 h 792"/>
                  <a:gd name="T2" fmla="*/ 146 w 990"/>
                  <a:gd name="T3" fmla="*/ 0 h 792"/>
                  <a:gd name="T4" fmla="*/ 146 w 990"/>
                  <a:gd name="T5" fmla="*/ 10 h 792"/>
                  <a:gd name="T6" fmla="*/ 0 w 990"/>
                  <a:gd name="T7" fmla="*/ 141 h 792"/>
                  <a:gd name="T8" fmla="*/ 1 w 990"/>
                  <a:gd name="T9" fmla="*/ 131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w="9525">
                <a:noFill/>
                <a:round/>
                <a:headEnd/>
                <a:tailEnd/>
              </a:ln>
              <a:effectLst/>
            </p:spPr>
            <p:txBody>
              <a:bodyPr/>
              <a:lstStyle/>
              <a:p>
                <a:endParaRPr lang="en-US"/>
              </a:p>
            </p:txBody>
          </p:sp>
          <p:sp>
            <p:nvSpPr>
              <p:cNvPr id="5499" name="Freeform 1607"/>
              <p:cNvSpPr>
                <a:spLocks/>
              </p:cNvSpPr>
              <p:nvPr/>
            </p:nvSpPr>
            <p:spPr bwMode="auto">
              <a:xfrm>
                <a:off x="1010" y="3084"/>
                <a:ext cx="1571" cy="469"/>
              </a:xfrm>
              <a:custGeom>
                <a:avLst/>
                <a:gdLst>
                  <a:gd name="T0" fmla="*/ 1 w 2532"/>
                  <a:gd name="T1" fmla="*/ 0 h 723"/>
                  <a:gd name="T2" fmla="*/ 6 w 2532"/>
                  <a:gd name="T3" fmla="*/ 0 h 723"/>
                  <a:gd name="T4" fmla="*/ 375 w 2532"/>
                  <a:gd name="T5" fmla="*/ 120 h 723"/>
                  <a:gd name="T6" fmla="*/ 375 w 2532"/>
                  <a:gd name="T7" fmla="*/ 128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00" name="Freeform 1608"/>
              <p:cNvSpPr>
                <a:spLocks/>
              </p:cNvSpPr>
              <p:nvPr/>
            </p:nvSpPr>
            <p:spPr bwMode="auto">
              <a:xfrm>
                <a:off x="1011" y="2998"/>
                <a:ext cx="17" cy="95"/>
              </a:xfrm>
              <a:custGeom>
                <a:avLst/>
                <a:gdLst>
                  <a:gd name="T0" fmla="*/ 5 w 26"/>
                  <a:gd name="T1" fmla="*/ 2 h 147"/>
                  <a:gd name="T2" fmla="*/ 5 w 26"/>
                  <a:gd name="T3" fmla="*/ 25 h 147"/>
                  <a:gd name="T4" fmla="*/ 0 w 26"/>
                  <a:gd name="T5" fmla="*/ 25 h 147"/>
                  <a:gd name="T6" fmla="*/ 1 w 26"/>
                  <a:gd name="T7" fmla="*/ 0 h 147"/>
                  <a:gd name="T8" fmla="*/ 5 w 26"/>
                  <a:gd name="T9" fmla="*/ 2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w="9525">
                <a:noFill/>
                <a:round/>
                <a:headEnd/>
                <a:tailEnd/>
              </a:ln>
              <a:effectLst/>
            </p:spPr>
            <p:txBody>
              <a:bodyPr/>
              <a:lstStyle/>
              <a:p>
                <a:endParaRPr lang="en-US"/>
              </a:p>
            </p:txBody>
          </p:sp>
          <p:sp>
            <p:nvSpPr>
              <p:cNvPr id="5501" name="Freeform 1609"/>
              <p:cNvSpPr>
                <a:spLocks/>
              </p:cNvSpPr>
              <p:nvPr/>
            </p:nvSpPr>
            <p:spPr bwMode="auto">
              <a:xfrm>
                <a:off x="1012" y="2611"/>
                <a:ext cx="730" cy="393"/>
              </a:xfrm>
              <a:custGeom>
                <a:avLst/>
                <a:gdLst>
                  <a:gd name="T0" fmla="*/ 174 w 1176"/>
                  <a:gd name="T1" fmla="*/ 0 h 606"/>
                  <a:gd name="T2" fmla="*/ 0 w 1176"/>
                  <a:gd name="T3" fmla="*/ 106 h 606"/>
                  <a:gd name="T4" fmla="*/ 4 w 1176"/>
                  <a:gd name="T5" fmla="*/ 107 h 606"/>
                  <a:gd name="T6" fmla="*/ 174 w 1176"/>
                  <a:gd name="T7" fmla="*/ 3 h 606"/>
                  <a:gd name="T8" fmla="*/ 174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w="9525">
                <a:noFill/>
                <a:round/>
                <a:headEnd/>
                <a:tailEnd/>
              </a:ln>
              <a:effectLst/>
            </p:spPr>
            <p:txBody>
              <a:bodyPr/>
              <a:lstStyle/>
              <a:p>
                <a:endParaRPr lang="en-US"/>
              </a:p>
            </p:txBody>
          </p:sp>
          <p:sp>
            <p:nvSpPr>
              <p:cNvPr id="5502" name="Freeform 1610"/>
              <p:cNvSpPr>
                <a:spLocks/>
              </p:cNvSpPr>
              <p:nvPr/>
            </p:nvSpPr>
            <p:spPr bwMode="auto">
              <a:xfrm>
                <a:off x="1061" y="3018"/>
                <a:ext cx="1490" cy="451"/>
              </a:xfrm>
              <a:custGeom>
                <a:avLst/>
                <a:gdLst>
                  <a:gd name="T0" fmla="*/ 1 w 2532"/>
                  <a:gd name="T1" fmla="*/ 0 h 723"/>
                  <a:gd name="T2" fmla="*/ 4 w 2532"/>
                  <a:gd name="T3" fmla="*/ 0 h 723"/>
                  <a:gd name="T4" fmla="*/ 304 w 2532"/>
                  <a:gd name="T5" fmla="*/ 103 h 723"/>
                  <a:gd name="T6" fmla="*/ 303 w 2532"/>
                  <a:gd name="T7" fmla="*/ 109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503" name="Freeform 1611"/>
              <p:cNvSpPr>
                <a:spLocks/>
              </p:cNvSpPr>
              <p:nvPr/>
            </p:nvSpPr>
            <p:spPr bwMode="auto">
              <a:xfrm flipV="1">
                <a:off x="2549" y="2986"/>
                <a:ext cx="608" cy="467"/>
              </a:xfrm>
              <a:custGeom>
                <a:avLst/>
                <a:gdLst>
                  <a:gd name="T0" fmla="*/ 0 w 2532"/>
                  <a:gd name="T1" fmla="*/ 0 h 723"/>
                  <a:gd name="T2" fmla="*/ 0 w 2532"/>
                  <a:gd name="T3" fmla="*/ 0 h 723"/>
                  <a:gd name="T4" fmla="*/ 8 w 2532"/>
                  <a:gd name="T5" fmla="*/ 118 h 723"/>
                  <a:gd name="T6" fmla="*/ 8 w 2532"/>
                  <a:gd name="T7" fmla="*/ 126 h 723"/>
                  <a:gd name="T8" fmla="*/ 0 w 2532"/>
                  <a:gd name="T9" fmla="*/ 4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grpSp>
        <p:grpSp>
          <p:nvGrpSpPr>
            <p:cNvPr id="5460" name="Group 1612"/>
            <p:cNvGrpSpPr>
              <a:grpSpLocks/>
            </p:cNvGrpSpPr>
            <p:nvPr/>
          </p:nvGrpSpPr>
          <p:grpSpPr bwMode="auto">
            <a:xfrm flipH="1">
              <a:off x="3742" y="2030"/>
              <a:ext cx="261" cy="235"/>
              <a:chOff x="2839" y="3501"/>
              <a:chExt cx="755" cy="803"/>
            </a:xfrm>
          </p:grpSpPr>
          <p:pic>
            <p:nvPicPr>
              <p:cNvPr id="5485" name="Picture 1613" descr="desktop_computer_stylized_medium"/>
              <p:cNvPicPr>
                <a:picLocks noChangeAspect="1" noChangeArrowheads="1"/>
              </p:cNvPicPr>
              <p:nvPr/>
            </p:nvPicPr>
            <p:blipFill>
              <a:blip r:embed="rId2"/>
              <a:srcRect/>
              <a:stretch>
                <a:fillRect/>
              </a:stretch>
            </p:blipFill>
            <p:spPr bwMode="auto">
              <a:xfrm>
                <a:off x="2839" y="3501"/>
                <a:ext cx="755" cy="803"/>
              </a:xfrm>
              <a:prstGeom prst="rect">
                <a:avLst/>
              </a:prstGeom>
              <a:noFill/>
              <a:ln w="9525">
                <a:noFill/>
                <a:miter lim="800000"/>
                <a:headEnd/>
                <a:tailEnd/>
              </a:ln>
            </p:spPr>
          </p:pic>
          <p:sp>
            <p:nvSpPr>
              <p:cNvPr id="5486"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5461" name="Group 1615"/>
            <p:cNvGrpSpPr>
              <a:grpSpLocks/>
            </p:cNvGrpSpPr>
            <p:nvPr/>
          </p:nvGrpSpPr>
          <p:grpSpPr bwMode="auto">
            <a:xfrm>
              <a:off x="4603" y="3416"/>
              <a:ext cx="299" cy="257"/>
              <a:chOff x="877" y="1008"/>
              <a:chExt cx="2747" cy="2591"/>
            </a:xfrm>
          </p:grpSpPr>
          <p:pic>
            <p:nvPicPr>
              <p:cNvPr id="5462" name="Picture 1616" descr="antenna_stylized"/>
              <p:cNvPicPr>
                <a:picLocks noChangeAspect="1" noChangeArrowheads="1"/>
              </p:cNvPicPr>
              <p:nvPr/>
            </p:nvPicPr>
            <p:blipFill>
              <a:blip r:embed="rId15"/>
              <a:srcRect/>
              <a:stretch>
                <a:fillRect/>
              </a:stretch>
            </p:blipFill>
            <p:spPr bwMode="auto">
              <a:xfrm>
                <a:off x="877" y="1008"/>
                <a:ext cx="2725" cy="1421"/>
              </a:xfrm>
              <a:prstGeom prst="rect">
                <a:avLst/>
              </a:prstGeom>
              <a:noFill/>
              <a:ln w="9525">
                <a:noFill/>
                <a:miter lim="800000"/>
                <a:headEnd/>
                <a:tailEnd/>
              </a:ln>
            </p:spPr>
          </p:pic>
          <p:pic>
            <p:nvPicPr>
              <p:cNvPr id="5463" name="Picture 1617" descr="laptop_keyboard"/>
              <p:cNvPicPr>
                <a:picLocks noChangeAspect="1" noChangeArrowheads="1"/>
              </p:cNvPicPr>
              <p:nvPr/>
            </p:nvPicPr>
            <p:blipFill>
              <a:blip r:embed="rId16"/>
              <a:srcRect/>
              <a:stretch>
                <a:fillRect/>
              </a:stretch>
            </p:blipFill>
            <p:spPr bwMode="auto">
              <a:xfrm rot="109064" flipH="1">
                <a:off x="1009" y="2586"/>
                <a:ext cx="2245" cy="1013"/>
              </a:xfrm>
              <a:prstGeom prst="rect">
                <a:avLst/>
              </a:prstGeom>
              <a:noFill/>
              <a:ln w="9525">
                <a:noFill/>
                <a:miter lim="800000"/>
                <a:headEnd/>
                <a:tailEnd/>
              </a:ln>
            </p:spPr>
          </p:pic>
          <p:sp>
            <p:nvSpPr>
              <p:cNvPr id="5464" name="Freeform 1618"/>
              <p:cNvSpPr>
                <a:spLocks/>
              </p:cNvSpPr>
              <p:nvPr/>
            </p:nvSpPr>
            <p:spPr bwMode="auto">
              <a:xfrm>
                <a:off x="1753" y="1603"/>
                <a:ext cx="1807" cy="1322"/>
              </a:xfrm>
              <a:custGeom>
                <a:avLst/>
                <a:gdLst>
                  <a:gd name="T0" fmla="*/ 73 w 2982"/>
                  <a:gd name="T1" fmla="*/ 0 h 2442"/>
                  <a:gd name="T2" fmla="*/ 0 w 2982"/>
                  <a:gd name="T3" fmla="*/ 149 h 2442"/>
                  <a:gd name="T4" fmla="*/ 323 w 2982"/>
                  <a:gd name="T5" fmla="*/ 210 h 2442"/>
                  <a:gd name="T6" fmla="*/ 402 w 2982"/>
                  <a:gd name="T7" fmla="*/ 27 h 2442"/>
                  <a:gd name="T8" fmla="*/ 73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p:spPr>
            <p:txBody>
              <a:bodyPr/>
              <a:lstStyle/>
              <a:p>
                <a:endParaRPr lang="en-US"/>
              </a:p>
            </p:txBody>
          </p:sp>
          <p:pic>
            <p:nvPicPr>
              <p:cNvPr id="5465" name="Picture 1619" descr="screen"/>
              <p:cNvPicPr>
                <a:picLocks noChangeAspect="1" noChangeArrowheads="1"/>
              </p:cNvPicPr>
              <p:nvPr/>
            </p:nvPicPr>
            <p:blipFill>
              <a:blip r:embed="rId17"/>
              <a:srcRect/>
              <a:stretch>
                <a:fillRect/>
              </a:stretch>
            </p:blipFill>
            <p:spPr bwMode="auto">
              <a:xfrm>
                <a:off x="1842" y="1637"/>
                <a:ext cx="1642" cy="1203"/>
              </a:xfrm>
              <a:prstGeom prst="rect">
                <a:avLst/>
              </a:prstGeom>
              <a:noFill/>
              <a:ln w="9525">
                <a:noFill/>
                <a:miter lim="800000"/>
                <a:headEnd/>
                <a:tailEnd/>
              </a:ln>
            </p:spPr>
          </p:pic>
          <p:sp>
            <p:nvSpPr>
              <p:cNvPr id="5466" name="Freeform 1620"/>
              <p:cNvSpPr>
                <a:spLocks/>
              </p:cNvSpPr>
              <p:nvPr/>
            </p:nvSpPr>
            <p:spPr bwMode="auto">
              <a:xfrm>
                <a:off x="2082" y="1564"/>
                <a:ext cx="1531" cy="246"/>
              </a:xfrm>
              <a:custGeom>
                <a:avLst/>
                <a:gdLst>
                  <a:gd name="T0" fmla="*/ 2 w 2528"/>
                  <a:gd name="T1" fmla="*/ 0 h 455"/>
                  <a:gd name="T2" fmla="*/ 340 w 2528"/>
                  <a:gd name="T3" fmla="*/ 29 h 455"/>
                  <a:gd name="T4" fmla="*/ 334 w 2528"/>
                  <a:gd name="T5" fmla="*/ 39 h 455"/>
                  <a:gd name="T6" fmla="*/ 0 w 2528"/>
                  <a:gd name="T7" fmla="*/ 8 h 455"/>
                  <a:gd name="T8" fmla="*/ 2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a:effectLst/>
            </p:spPr>
            <p:txBody>
              <a:bodyPr/>
              <a:lstStyle/>
              <a:p>
                <a:endParaRPr lang="en-US"/>
              </a:p>
            </p:txBody>
          </p:sp>
          <p:sp>
            <p:nvSpPr>
              <p:cNvPr id="5467" name="Freeform 1621"/>
              <p:cNvSpPr>
                <a:spLocks/>
              </p:cNvSpPr>
              <p:nvPr/>
            </p:nvSpPr>
            <p:spPr bwMode="auto">
              <a:xfrm>
                <a:off x="1737" y="1562"/>
                <a:ext cx="425" cy="1024"/>
              </a:xfrm>
              <a:custGeom>
                <a:avLst/>
                <a:gdLst>
                  <a:gd name="T0" fmla="*/ 78 w 702"/>
                  <a:gd name="T1" fmla="*/ 0 h 1893"/>
                  <a:gd name="T2" fmla="*/ 0 w 702"/>
                  <a:gd name="T3" fmla="*/ 160 h 1893"/>
                  <a:gd name="T4" fmla="*/ 15 w 702"/>
                  <a:gd name="T5" fmla="*/ 162 h 1893"/>
                  <a:gd name="T6" fmla="*/ 94 w 702"/>
                  <a:gd name="T7" fmla="*/ 4 h 1893"/>
                  <a:gd name="T8" fmla="*/ 78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w="9525">
                <a:noFill/>
                <a:round/>
                <a:headEnd/>
                <a:tailEnd/>
              </a:ln>
              <a:effectLst/>
            </p:spPr>
            <p:txBody>
              <a:bodyPr/>
              <a:lstStyle/>
              <a:p>
                <a:endParaRPr lang="en-US"/>
              </a:p>
            </p:txBody>
          </p:sp>
          <p:sp>
            <p:nvSpPr>
              <p:cNvPr id="5468" name="Freeform 1622"/>
              <p:cNvSpPr>
                <a:spLocks/>
              </p:cNvSpPr>
              <p:nvPr/>
            </p:nvSpPr>
            <p:spPr bwMode="auto">
              <a:xfrm>
                <a:off x="3144" y="1745"/>
                <a:ext cx="458" cy="1182"/>
              </a:xfrm>
              <a:custGeom>
                <a:avLst/>
                <a:gdLst>
                  <a:gd name="T0" fmla="*/ 102 w 756"/>
                  <a:gd name="T1" fmla="*/ 0 h 2184"/>
                  <a:gd name="T2" fmla="*/ 19 w 756"/>
                  <a:gd name="T3" fmla="*/ 187 h 2184"/>
                  <a:gd name="T4" fmla="*/ 0 w 756"/>
                  <a:gd name="T5" fmla="*/ 184 h 2184"/>
                  <a:gd name="T6" fmla="*/ 81 w 756"/>
                  <a:gd name="T7" fmla="*/ 6 h 2184"/>
                  <a:gd name="T8" fmla="*/ 102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a:effectLst/>
            </p:spPr>
            <p:txBody>
              <a:bodyPr/>
              <a:lstStyle/>
              <a:p>
                <a:endParaRPr lang="en-US"/>
              </a:p>
            </p:txBody>
          </p:sp>
          <p:sp>
            <p:nvSpPr>
              <p:cNvPr id="5469" name="Freeform 1623"/>
              <p:cNvSpPr>
                <a:spLocks/>
              </p:cNvSpPr>
              <p:nvPr/>
            </p:nvSpPr>
            <p:spPr bwMode="auto">
              <a:xfrm>
                <a:off x="1732" y="2534"/>
                <a:ext cx="1680" cy="399"/>
              </a:xfrm>
              <a:custGeom>
                <a:avLst/>
                <a:gdLst>
                  <a:gd name="T0" fmla="*/ 4 w 2773"/>
                  <a:gd name="T1" fmla="*/ 0 h 738"/>
                  <a:gd name="T2" fmla="*/ 0 w 2773"/>
                  <a:gd name="T3" fmla="*/ 9 h 738"/>
                  <a:gd name="T4" fmla="*/ 328 w 2773"/>
                  <a:gd name="T5" fmla="*/ 63 h 738"/>
                  <a:gd name="T6" fmla="*/ 320 w 2773"/>
                  <a:gd name="T7" fmla="*/ 51 h 738"/>
                  <a:gd name="T8" fmla="*/ 4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a:effectLst/>
            </p:spPr>
            <p:txBody>
              <a:bodyPr/>
              <a:lstStyle/>
              <a:p>
                <a:endParaRPr lang="en-US"/>
              </a:p>
            </p:txBody>
          </p:sp>
          <p:sp>
            <p:nvSpPr>
              <p:cNvPr id="5470" name="Freeform 1624"/>
              <p:cNvSpPr>
                <a:spLocks/>
              </p:cNvSpPr>
              <p:nvPr/>
            </p:nvSpPr>
            <p:spPr bwMode="auto">
              <a:xfrm>
                <a:off x="3195" y="1755"/>
                <a:ext cx="429" cy="1187"/>
              </a:xfrm>
              <a:custGeom>
                <a:avLst/>
                <a:gdLst>
                  <a:gd name="T0" fmla="*/ 127 w 637"/>
                  <a:gd name="T1" fmla="*/ 0 h 1659"/>
                  <a:gd name="T2" fmla="*/ 131 w 637"/>
                  <a:gd name="T3" fmla="*/ 0 h 1659"/>
                  <a:gd name="T4" fmla="*/ 14 w 637"/>
                  <a:gd name="T5" fmla="*/ 434 h 1659"/>
                  <a:gd name="T6" fmla="*/ 0 w 637"/>
                  <a:gd name="T7" fmla="*/ 431 h 1659"/>
                  <a:gd name="T8" fmla="*/ 127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w="9525">
                <a:noFill/>
                <a:round/>
                <a:headEnd/>
                <a:tailEnd/>
              </a:ln>
              <a:effectLst/>
            </p:spPr>
            <p:txBody>
              <a:bodyPr/>
              <a:lstStyle/>
              <a:p>
                <a:endParaRPr lang="en-US"/>
              </a:p>
            </p:txBody>
          </p:sp>
          <p:sp>
            <p:nvSpPr>
              <p:cNvPr id="5471" name="Freeform 1625"/>
              <p:cNvSpPr>
                <a:spLocks/>
              </p:cNvSpPr>
              <p:nvPr/>
            </p:nvSpPr>
            <p:spPr bwMode="auto">
              <a:xfrm>
                <a:off x="1734" y="2587"/>
                <a:ext cx="1494" cy="394"/>
              </a:xfrm>
              <a:custGeom>
                <a:avLst/>
                <a:gdLst>
                  <a:gd name="T0" fmla="*/ 0 w 2216"/>
                  <a:gd name="T1" fmla="*/ 0 h 550"/>
                  <a:gd name="T2" fmla="*/ 2 w 2216"/>
                  <a:gd name="T3" fmla="*/ 15 h 550"/>
                  <a:gd name="T4" fmla="*/ 447 w 2216"/>
                  <a:gd name="T5" fmla="*/ 145 h 550"/>
                  <a:gd name="T6" fmla="*/ 458 w 2216"/>
                  <a:gd name="T7" fmla="*/ 13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a:effectLst/>
            </p:spPr>
            <p:txBody>
              <a:bodyPr/>
              <a:lstStyle/>
              <a:p>
                <a:endParaRPr lang="en-US"/>
              </a:p>
            </p:txBody>
          </p:sp>
          <p:grpSp>
            <p:nvGrpSpPr>
              <p:cNvPr id="5472" name="Group 1626"/>
              <p:cNvGrpSpPr>
                <a:grpSpLocks/>
              </p:cNvGrpSpPr>
              <p:nvPr/>
            </p:nvGrpSpPr>
            <p:grpSpPr bwMode="auto">
              <a:xfrm>
                <a:off x="1709" y="3008"/>
                <a:ext cx="507" cy="234"/>
                <a:chOff x="1740" y="2642"/>
                <a:chExt cx="752" cy="327"/>
              </a:xfrm>
            </p:grpSpPr>
            <p:sp>
              <p:nvSpPr>
                <p:cNvPr id="5479"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w="9525">
                  <a:noFill/>
                  <a:round/>
                  <a:headEnd/>
                  <a:tailEnd/>
                </a:ln>
                <a:effectLst/>
              </p:spPr>
              <p:txBody>
                <a:bodyPr/>
                <a:lstStyle/>
                <a:p>
                  <a:endParaRPr lang="en-US"/>
                </a:p>
              </p:txBody>
            </p:sp>
            <p:sp>
              <p:nvSpPr>
                <p:cNvPr id="5480"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a:effectLst/>
              </p:spPr>
              <p:txBody>
                <a:bodyPr/>
                <a:lstStyle/>
                <a:p>
                  <a:endParaRPr lang="en-US"/>
                </a:p>
              </p:txBody>
            </p:sp>
            <p:sp>
              <p:nvSpPr>
                <p:cNvPr id="5481"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w="9525">
                  <a:noFill/>
                  <a:round/>
                  <a:headEnd/>
                  <a:tailEnd/>
                </a:ln>
                <a:effectLst/>
              </p:spPr>
              <p:txBody>
                <a:bodyPr/>
                <a:lstStyle/>
                <a:p>
                  <a:endParaRPr lang="en-US"/>
                </a:p>
              </p:txBody>
            </p:sp>
            <p:sp>
              <p:nvSpPr>
                <p:cNvPr id="5482"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sp>
              <p:nvSpPr>
                <p:cNvPr id="5483"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w="9525">
                  <a:noFill/>
                  <a:round/>
                  <a:headEnd/>
                  <a:tailEnd/>
                </a:ln>
                <a:effectLst/>
              </p:spPr>
              <p:txBody>
                <a:bodyPr/>
                <a:lstStyle/>
                <a:p>
                  <a:endParaRPr lang="en-US"/>
                </a:p>
              </p:txBody>
            </p:sp>
            <p:sp>
              <p:nvSpPr>
                <p:cNvPr id="5484"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w="9525">
                  <a:noFill/>
                  <a:round/>
                  <a:headEnd/>
                  <a:tailEnd/>
                </a:ln>
                <a:effectLst/>
              </p:spPr>
              <p:txBody>
                <a:bodyPr/>
                <a:lstStyle/>
                <a:p>
                  <a:endParaRPr lang="en-US"/>
                </a:p>
              </p:txBody>
            </p:sp>
          </p:grpSp>
          <p:sp>
            <p:nvSpPr>
              <p:cNvPr id="5473" name="Freeform 1633"/>
              <p:cNvSpPr>
                <a:spLocks/>
              </p:cNvSpPr>
              <p:nvPr/>
            </p:nvSpPr>
            <p:spPr bwMode="auto">
              <a:xfrm>
                <a:off x="2577" y="3043"/>
                <a:ext cx="614" cy="514"/>
              </a:xfrm>
              <a:custGeom>
                <a:avLst/>
                <a:gdLst>
                  <a:gd name="T0" fmla="*/ 1 w 990"/>
                  <a:gd name="T1" fmla="*/ 131 h 792"/>
                  <a:gd name="T2" fmla="*/ 146 w 990"/>
                  <a:gd name="T3" fmla="*/ 0 h 792"/>
                  <a:gd name="T4" fmla="*/ 146 w 990"/>
                  <a:gd name="T5" fmla="*/ 10 h 792"/>
                  <a:gd name="T6" fmla="*/ 0 w 990"/>
                  <a:gd name="T7" fmla="*/ 141 h 792"/>
                  <a:gd name="T8" fmla="*/ 1 w 990"/>
                  <a:gd name="T9" fmla="*/ 131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w="9525">
                <a:noFill/>
                <a:round/>
                <a:headEnd/>
                <a:tailEnd/>
              </a:ln>
              <a:effectLst/>
            </p:spPr>
            <p:txBody>
              <a:bodyPr/>
              <a:lstStyle/>
              <a:p>
                <a:endParaRPr lang="en-US"/>
              </a:p>
            </p:txBody>
          </p:sp>
          <p:sp>
            <p:nvSpPr>
              <p:cNvPr id="5474" name="Freeform 1634"/>
              <p:cNvSpPr>
                <a:spLocks/>
              </p:cNvSpPr>
              <p:nvPr/>
            </p:nvSpPr>
            <p:spPr bwMode="auto">
              <a:xfrm>
                <a:off x="1010" y="3084"/>
                <a:ext cx="1571" cy="469"/>
              </a:xfrm>
              <a:custGeom>
                <a:avLst/>
                <a:gdLst>
                  <a:gd name="T0" fmla="*/ 1 w 2532"/>
                  <a:gd name="T1" fmla="*/ 0 h 723"/>
                  <a:gd name="T2" fmla="*/ 6 w 2532"/>
                  <a:gd name="T3" fmla="*/ 0 h 723"/>
                  <a:gd name="T4" fmla="*/ 375 w 2532"/>
                  <a:gd name="T5" fmla="*/ 120 h 723"/>
                  <a:gd name="T6" fmla="*/ 375 w 2532"/>
                  <a:gd name="T7" fmla="*/ 128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475" name="Freeform 1635"/>
              <p:cNvSpPr>
                <a:spLocks/>
              </p:cNvSpPr>
              <p:nvPr/>
            </p:nvSpPr>
            <p:spPr bwMode="auto">
              <a:xfrm>
                <a:off x="1011" y="2998"/>
                <a:ext cx="17" cy="95"/>
              </a:xfrm>
              <a:custGeom>
                <a:avLst/>
                <a:gdLst>
                  <a:gd name="T0" fmla="*/ 5 w 26"/>
                  <a:gd name="T1" fmla="*/ 2 h 147"/>
                  <a:gd name="T2" fmla="*/ 5 w 26"/>
                  <a:gd name="T3" fmla="*/ 25 h 147"/>
                  <a:gd name="T4" fmla="*/ 0 w 26"/>
                  <a:gd name="T5" fmla="*/ 25 h 147"/>
                  <a:gd name="T6" fmla="*/ 1 w 26"/>
                  <a:gd name="T7" fmla="*/ 0 h 147"/>
                  <a:gd name="T8" fmla="*/ 5 w 26"/>
                  <a:gd name="T9" fmla="*/ 2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w="9525">
                <a:noFill/>
                <a:round/>
                <a:headEnd/>
                <a:tailEnd/>
              </a:ln>
              <a:effectLst/>
            </p:spPr>
            <p:txBody>
              <a:bodyPr/>
              <a:lstStyle/>
              <a:p>
                <a:endParaRPr lang="en-US"/>
              </a:p>
            </p:txBody>
          </p:sp>
          <p:sp>
            <p:nvSpPr>
              <p:cNvPr id="5476" name="Freeform 1636"/>
              <p:cNvSpPr>
                <a:spLocks/>
              </p:cNvSpPr>
              <p:nvPr/>
            </p:nvSpPr>
            <p:spPr bwMode="auto">
              <a:xfrm>
                <a:off x="1012" y="2611"/>
                <a:ext cx="730" cy="393"/>
              </a:xfrm>
              <a:custGeom>
                <a:avLst/>
                <a:gdLst>
                  <a:gd name="T0" fmla="*/ 174 w 1176"/>
                  <a:gd name="T1" fmla="*/ 0 h 606"/>
                  <a:gd name="T2" fmla="*/ 0 w 1176"/>
                  <a:gd name="T3" fmla="*/ 106 h 606"/>
                  <a:gd name="T4" fmla="*/ 4 w 1176"/>
                  <a:gd name="T5" fmla="*/ 107 h 606"/>
                  <a:gd name="T6" fmla="*/ 174 w 1176"/>
                  <a:gd name="T7" fmla="*/ 3 h 606"/>
                  <a:gd name="T8" fmla="*/ 174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w="9525">
                <a:noFill/>
                <a:round/>
                <a:headEnd/>
                <a:tailEnd/>
              </a:ln>
              <a:effectLst/>
            </p:spPr>
            <p:txBody>
              <a:bodyPr/>
              <a:lstStyle/>
              <a:p>
                <a:endParaRPr lang="en-US"/>
              </a:p>
            </p:txBody>
          </p:sp>
          <p:sp>
            <p:nvSpPr>
              <p:cNvPr id="5477" name="Freeform 1637"/>
              <p:cNvSpPr>
                <a:spLocks/>
              </p:cNvSpPr>
              <p:nvPr/>
            </p:nvSpPr>
            <p:spPr bwMode="auto">
              <a:xfrm>
                <a:off x="1061" y="3018"/>
                <a:ext cx="1490" cy="451"/>
              </a:xfrm>
              <a:custGeom>
                <a:avLst/>
                <a:gdLst>
                  <a:gd name="T0" fmla="*/ 1 w 2532"/>
                  <a:gd name="T1" fmla="*/ 0 h 723"/>
                  <a:gd name="T2" fmla="*/ 4 w 2532"/>
                  <a:gd name="T3" fmla="*/ 0 h 723"/>
                  <a:gd name="T4" fmla="*/ 304 w 2532"/>
                  <a:gd name="T5" fmla="*/ 103 h 723"/>
                  <a:gd name="T6" fmla="*/ 303 w 2532"/>
                  <a:gd name="T7" fmla="*/ 109 h 723"/>
                  <a:gd name="T8" fmla="*/ 0 w 2532"/>
                  <a:gd name="T9" fmla="*/ 4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sp>
            <p:nvSpPr>
              <p:cNvPr id="5478" name="Freeform 1638"/>
              <p:cNvSpPr>
                <a:spLocks/>
              </p:cNvSpPr>
              <p:nvPr/>
            </p:nvSpPr>
            <p:spPr bwMode="auto">
              <a:xfrm flipV="1">
                <a:off x="2549" y="2986"/>
                <a:ext cx="608" cy="467"/>
              </a:xfrm>
              <a:custGeom>
                <a:avLst/>
                <a:gdLst>
                  <a:gd name="T0" fmla="*/ 0 w 2532"/>
                  <a:gd name="T1" fmla="*/ 0 h 723"/>
                  <a:gd name="T2" fmla="*/ 0 w 2532"/>
                  <a:gd name="T3" fmla="*/ 0 h 723"/>
                  <a:gd name="T4" fmla="*/ 8 w 2532"/>
                  <a:gd name="T5" fmla="*/ 118 h 723"/>
                  <a:gd name="T6" fmla="*/ 8 w 2532"/>
                  <a:gd name="T7" fmla="*/ 126 h 723"/>
                  <a:gd name="T8" fmla="*/ 0 w 2532"/>
                  <a:gd name="T9" fmla="*/ 4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a:effectLst/>
            </p:spPr>
            <p:txBody>
              <a:bodyPr/>
              <a:lstStyle/>
              <a:p>
                <a:endParaRPr lang="en-US"/>
              </a:p>
            </p:txBody>
          </p:sp>
        </p:grpSp>
      </p:grpSp>
      <p:pic>
        <p:nvPicPr>
          <p:cNvPr id="5125" name="Picture 1283" descr="underline_base"/>
          <p:cNvPicPr>
            <a:picLocks noChangeArrowheads="1"/>
          </p:cNvPicPr>
          <p:nvPr/>
        </p:nvPicPr>
        <p:blipFill>
          <a:blip r:embed="rId21"/>
          <a:srcRect/>
          <a:stretch>
            <a:fillRect/>
          </a:stretch>
        </p:blipFill>
        <p:spPr bwMode="auto">
          <a:xfrm>
            <a:off x="533400" y="933450"/>
            <a:ext cx="3656013" cy="173038"/>
          </a:xfrm>
          <a:prstGeom prst="rect">
            <a:avLst/>
          </a:prstGeom>
          <a:noFill/>
          <a:ln w="9525">
            <a:noFill/>
            <a:miter lim="800000"/>
            <a:headEnd/>
            <a:tailEnd/>
          </a:ln>
        </p:spPr>
      </p:pic>
      <p:sp>
        <p:nvSpPr>
          <p:cNvPr id="5126" name="Rectangle 2"/>
          <p:cNvSpPr>
            <a:spLocks noGrp="1" noChangeArrowheads="1"/>
          </p:cNvSpPr>
          <p:nvPr>
            <p:ph type="title"/>
          </p:nvPr>
        </p:nvSpPr>
        <p:spPr>
          <a:xfrm>
            <a:off x="460375" y="222250"/>
            <a:ext cx="8382000" cy="942975"/>
          </a:xfrm>
        </p:spPr>
        <p:txBody>
          <a:bodyPr/>
          <a:lstStyle/>
          <a:p>
            <a:r>
              <a:rPr lang="en-US" sz="4000"/>
              <a:t>Network layer</a:t>
            </a:r>
          </a:p>
        </p:txBody>
      </p:sp>
      <p:sp>
        <p:nvSpPr>
          <p:cNvPr id="5127" name="Rectangle 3"/>
          <p:cNvSpPr>
            <a:spLocks noGrp="1" noChangeArrowheads="1"/>
          </p:cNvSpPr>
          <p:nvPr>
            <p:ph type="body" sz="half" idx="1"/>
          </p:nvPr>
        </p:nvSpPr>
        <p:spPr>
          <a:xfrm>
            <a:off x="546100" y="1255713"/>
            <a:ext cx="4365625" cy="5100637"/>
          </a:xfrm>
        </p:spPr>
        <p:txBody>
          <a:bodyPr/>
          <a:lstStyle/>
          <a:p>
            <a:r>
              <a:rPr lang="en-US"/>
              <a:t>transport segment from sending to receiving host </a:t>
            </a:r>
          </a:p>
          <a:p>
            <a:r>
              <a:rPr lang="en-US"/>
              <a:t>on sending side encapsulates segments into datagrams</a:t>
            </a:r>
          </a:p>
          <a:p>
            <a:r>
              <a:rPr lang="en-US"/>
              <a:t>on receiving side, delivers segments to transport layer</a:t>
            </a:r>
          </a:p>
          <a:p>
            <a:r>
              <a:rPr lang="en-US"/>
              <a:t>network layer protocols in </a:t>
            </a:r>
            <a:r>
              <a:rPr lang="en-US" i="1">
                <a:solidFill>
                  <a:srgbClr val="000099"/>
                </a:solidFill>
              </a:rPr>
              <a:t>every</a:t>
            </a:r>
            <a:r>
              <a:rPr lang="en-US">
                <a:solidFill>
                  <a:srgbClr val="000099"/>
                </a:solidFill>
              </a:rPr>
              <a:t> </a:t>
            </a:r>
            <a:r>
              <a:rPr lang="en-US"/>
              <a:t>host, router</a:t>
            </a:r>
          </a:p>
          <a:p>
            <a:r>
              <a:rPr lang="en-US"/>
              <a:t>router examines header fields in all IP datagrams passing through it</a:t>
            </a:r>
            <a:endParaRPr lang="en-US" sz="2000"/>
          </a:p>
          <a:p>
            <a:endParaRPr lang="en-US" sz="2400"/>
          </a:p>
        </p:txBody>
      </p:sp>
      <p:grpSp>
        <p:nvGrpSpPr>
          <p:cNvPr id="631830" name="Group 1046"/>
          <p:cNvGrpSpPr>
            <a:grpSpLocks/>
          </p:cNvGrpSpPr>
          <p:nvPr/>
        </p:nvGrpSpPr>
        <p:grpSpPr bwMode="auto">
          <a:xfrm>
            <a:off x="5400675" y="1141413"/>
            <a:ext cx="1047750" cy="996950"/>
            <a:chOff x="3402" y="719"/>
            <a:chExt cx="660" cy="628"/>
          </a:xfrm>
        </p:grpSpPr>
        <p:sp>
          <p:nvSpPr>
            <p:cNvPr id="5386"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a:effectLst/>
          </p:spPr>
          <p:txBody>
            <a:bodyPr/>
            <a:lstStyle/>
            <a:p>
              <a:endParaRPr lang="en-US"/>
            </a:p>
          </p:txBody>
        </p:sp>
        <p:grpSp>
          <p:nvGrpSpPr>
            <p:cNvPr id="5387" name="Group 310"/>
            <p:cNvGrpSpPr>
              <a:grpSpLocks/>
            </p:cNvGrpSpPr>
            <p:nvPr/>
          </p:nvGrpSpPr>
          <p:grpSpPr bwMode="auto">
            <a:xfrm>
              <a:off x="3549" y="719"/>
              <a:ext cx="513" cy="547"/>
              <a:chOff x="2956" y="969"/>
              <a:chExt cx="513" cy="547"/>
            </a:xfrm>
          </p:grpSpPr>
          <p:sp>
            <p:nvSpPr>
              <p:cNvPr id="5388" name="Rectangle 311"/>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5389"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90" name="Rectangle 313"/>
              <p:cNvSpPr>
                <a:spLocks noChangeArrowheads="1"/>
              </p:cNvSpPr>
              <p:nvPr/>
            </p:nvSpPr>
            <p:spPr bwMode="auto">
              <a:xfrm>
                <a:off x="3000" y="1185"/>
                <a:ext cx="432" cy="108"/>
              </a:xfrm>
              <a:prstGeom prst="rect">
                <a:avLst/>
              </a:prstGeom>
              <a:solidFill>
                <a:srgbClr val="CC0000"/>
              </a:solidFill>
              <a:ln w="9525">
                <a:noFill/>
                <a:miter lim="800000"/>
                <a:headEnd/>
                <a:tailEnd/>
              </a:ln>
              <a:effectLst/>
            </p:spPr>
            <p:txBody>
              <a:bodyPr wrap="none" anchor="ctr"/>
              <a:lstStyle/>
              <a:p>
                <a:endParaRPr lang="en-US"/>
              </a:p>
            </p:txBody>
          </p:sp>
          <p:sp>
            <p:nvSpPr>
              <p:cNvPr id="5391" name="Text Box 314"/>
              <p:cNvSpPr txBox="1">
                <a:spLocks noChangeArrowheads="1"/>
              </p:cNvSpPr>
              <p:nvPr/>
            </p:nvSpPr>
            <p:spPr bwMode="auto">
              <a:xfrm>
                <a:off x="2956" y="978"/>
                <a:ext cx="513" cy="538"/>
              </a:xfrm>
              <a:prstGeom prst="rect">
                <a:avLst/>
              </a:prstGeom>
              <a:noFill/>
              <a:ln w="9525">
                <a:noFill/>
                <a:miter lim="800000"/>
                <a:headEnd/>
                <a:tailEnd/>
              </a:ln>
              <a:effectLst/>
            </p:spPr>
            <p:txBody>
              <a:bodyPr>
                <a:spAutoFit/>
              </a:bodyPr>
              <a:lstStyle/>
              <a:p>
                <a:pPr algn="ctr"/>
                <a:r>
                  <a:rPr lang="en-US" sz="1000"/>
                  <a:t>application</a:t>
                </a:r>
              </a:p>
              <a:p>
                <a:pPr algn="ctr"/>
                <a:r>
                  <a:rPr lang="en-US" sz="1000"/>
                  <a:t>transport</a:t>
                </a:r>
              </a:p>
              <a:p>
                <a:pPr algn="ctr"/>
                <a:r>
                  <a:rPr lang="en-US" sz="1000">
                    <a:solidFill>
                      <a:schemeClr val="bg1"/>
                    </a:solidFill>
                  </a:rPr>
                  <a:t>network</a:t>
                </a:r>
                <a:endParaRPr lang="en-US" sz="1000"/>
              </a:p>
              <a:p>
                <a:pPr algn="ctr"/>
                <a:r>
                  <a:rPr lang="en-US" sz="1000"/>
                  <a:t>data link</a:t>
                </a:r>
              </a:p>
              <a:p>
                <a:pPr algn="ctr"/>
                <a:r>
                  <a:rPr lang="en-US" sz="1000"/>
                  <a:t>physical</a:t>
                </a:r>
                <a:endParaRPr lang="en-US" sz="2400"/>
              </a:p>
            </p:txBody>
          </p:sp>
          <p:sp>
            <p:nvSpPr>
              <p:cNvPr id="5392" name="Line 315"/>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en-US"/>
              </a:p>
            </p:txBody>
          </p:sp>
          <p:sp>
            <p:nvSpPr>
              <p:cNvPr id="5393" name="Line 316"/>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en-US"/>
              </a:p>
            </p:txBody>
          </p:sp>
          <p:sp>
            <p:nvSpPr>
              <p:cNvPr id="5394" name="Line 317"/>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en-US"/>
              </a:p>
            </p:txBody>
          </p:sp>
          <p:sp>
            <p:nvSpPr>
              <p:cNvPr id="5395" name="Line 318"/>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en-US"/>
              </a:p>
            </p:txBody>
          </p:sp>
        </p:grpSp>
      </p:grpSp>
      <p:grpSp>
        <p:nvGrpSpPr>
          <p:cNvPr id="631831" name="Group 1047"/>
          <p:cNvGrpSpPr>
            <a:grpSpLocks/>
          </p:cNvGrpSpPr>
          <p:nvPr/>
        </p:nvGrpSpPr>
        <p:grpSpPr bwMode="auto">
          <a:xfrm>
            <a:off x="8096250" y="4148138"/>
            <a:ext cx="1047750" cy="996950"/>
            <a:chOff x="3402" y="719"/>
            <a:chExt cx="660" cy="628"/>
          </a:xfrm>
        </p:grpSpPr>
        <p:sp>
          <p:nvSpPr>
            <p:cNvPr id="5376"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a:effectLst/>
          </p:spPr>
          <p:txBody>
            <a:bodyPr/>
            <a:lstStyle/>
            <a:p>
              <a:endParaRPr lang="en-US"/>
            </a:p>
          </p:txBody>
        </p:sp>
        <p:grpSp>
          <p:nvGrpSpPr>
            <p:cNvPr id="5377" name="Group 1049"/>
            <p:cNvGrpSpPr>
              <a:grpSpLocks/>
            </p:cNvGrpSpPr>
            <p:nvPr/>
          </p:nvGrpSpPr>
          <p:grpSpPr bwMode="auto">
            <a:xfrm>
              <a:off x="3549" y="719"/>
              <a:ext cx="513" cy="547"/>
              <a:chOff x="2956" y="969"/>
              <a:chExt cx="513" cy="547"/>
            </a:xfrm>
          </p:grpSpPr>
          <p:sp>
            <p:nvSpPr>
              <p:cNvPr id="5378" name="Rectangle 1050"/>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5379"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80" name="Rectangle 1052"/>
              <p:cNvSpPr>
                <a:spLocks noChangeArrowheads="1"/>
              </p:cNvSpPr>
              <p:nvPr/>
            </p:nvSpPr>
            <p:spPr bwMode="auto">
              <a:xfrm>
                <a:off x="3000" y="1185"/>
                <a:ext cx="432" cy="108"/>
              </a:xfrm>
              <a:prstGeom prst="rect">
                <a:avLst/>
              </a:prstGeom>
              <a:solidFill>
                <a:srgbClr val="CC0000"/>
              </a:solidFill>
              <a:ln w="9525">
                <a:noFill/>
                <a:miter lim="800000"/>
                <a:headEnd/>
                <a:tailEnd/>
              </a:ln>
              <a:effectLst/>
            </p:spPr>
            <p:txBody>
              <a:bodyPr wrap="none" anchor="ctr"/>
              <a:lstStyle/>
              <a:p>
                <a:endParaRPr lang="en-US"/>
              </a:p>
            </p:txBody>
          </p:sp>
          <p:sp>
            <p:nvSpPr>
              <p:cNvPr id="5381" name="Text Box 1053"/>
              <p:cNvSpPr txBox="1">
                <a:spLocks noChangeArrowheads="1"/>
              </p:cNvSpPr>
              <p:nvPr/>
            </p:nvSpPr>
            <p:spPr bwMode="auto">
              <a:xfrm>
                <a:off x="2956" y="978"/>
                <a:ext cx="513" cy="538"/>
              </a:xfrm>
              <a:prstGeom prst="rect">
                <a:avLst/>
              </a:prstGeom>
              <a:noFill/>
              <a:ln w="9525">
                <a:noFill/>
                <a:miter lim="800000"/>
                <a:headEnd/>
                <a:tailEnd/>
              </a:ln>
              <a:effectLst/>
            </p:spPr>
            <p:txBody>
              <a:bodyPr>
                <a:spAutoFit/>
              </a:bodyPr>
              <a:lstStyle/>
              <a:p>
                <a:pPr algn="ctr"/>
                <a:r>
                  <a:rPr lang="en-US" sz="1000"/>
                  <a:t>application</a:t>
                </a:r>
              </a:p>
              <a:p>
                <a:pPr algn="ctr"/>
                <a:r>
                  <a:rPr lang="en-US" sz="1000"/>
                  <a:t>transport</a:t>
                </a:r>
              </a:p>
              <a:p>
                <a:pPr algn="ctr"/>
                <a:r>
                  <a:rPr lang="en-US" sz="1000">
                    <a:solidFill>
                      <a:schemeClr val="bg1"/>
                    </a:solidFill>
                  </a:rPr>
                  <a:t>network</a:t>
                </a:r>
                <a:endParaRPr lang="en-US" sz="1000"/>
              </a:p>
              <a:p>
                <a:pPr algn="ctr"/>
                <a:r>
                  <a:rPr lang="en-US" sz="1000"/>
                  <a:t>data link</a:t>
                </a:r>
              </a:p>
              <a:p>
                <a:pPr algn="ctr"/>
                <a:r>
                  <a:rPr lang="en-US" sz="1000"/>
                  <a:t>physical</a:t>
                </a:r>
                <a:endParaRPr lang="en-US" sz="2400"/>
              </a:p>
            </p:txBody>
          </p:sp>
          <p:sp>
            <p:nvSpPr>
              <p:cNvPr id="5382" name="Line 1054"/>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en-US"/>
              </a:p>
            </p:txBody>
          </p:sp>
          <p:sp>
            <p:nvSpPr>
              <p:cNvPr id="5383" name="Line 1055"/>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en-US"/>
              </a:p>
            </p:txBody>
          </p:sp>
          <p:sp>
            <p:nvSpPr>
              <p:cNvPr id="5384" name="Line 1056"/>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en-US"/>
              </a:p>
            </p:txBody>
          </p:sp>
          <p:sp>
            <p:nvSpPr>
              <p:cNvPr id="5385" name="Line 1057"/>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en-US"/>
              </a:p>
            </p:txBody>
          </p:sp>
        </p:grpSp>
      </p:grpSp>
      <p:grpSp>
        <p:nvGrpSpPr>
          <p:cNvPr id="632062" name="Group 1278"/>
          <p:cNvGrpSpPr>
            <a:grpSpLocks/>
          </p:cNvGrpSpPr>
          <p:nvPr/>
        </p:nvGrpSpPr>
        <p:grpSpPr bwMode="auto">
          <a:xfrm>
            <a:off x="5837238" y="1827213"/>
            <a:ext cx="2546350" cy="3429000"/>
            <a:chOff x="3674" y="1148"/>
            <a:chExt cx="1604" cy="2160"/>
          </a:xfrm>
        </p:grpSpPr>
        <p:grpSp>
          <p:nvGrpSpPr>
            <p:cNvPr id="5134" name="Group 433"/>
            <p:cNvGrpSpPr>
              <a:grpSpLocks/>
            </p:cNvGrpSpPr>
            <p:nvPr/>
          </p:nvGrpSpPr>
          <p:grpSpPr bwMode="auto">
            <a:xfrm>
              <a:off x="3701" y="1305"/>
              <a:ext cx="513" cy="442"/>
              <a:chOff x="3937" y="633"/>
              <a:chExt cx="513" cy="442"/>
            </a:xfrm>
          </p:grpSpPr>
          <p:sp>
            <p:nvSpPr>
              <p:cNvPr id="5355" name="Line 434"/>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356" name="Line 435"/>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357"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358" name="Line 437"/>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359" name="Line 438"/>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360" name="Rectangle 439"/>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361"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362" name="Group 441"/>
              <p:cNvGrpSpPr>
                <a:grpSpLocks/>
              </p:cNvGrpSpPr>
              <p:nvPr/>
            </p:nvGrpSpPr>
            <p:grpSpPr bwMode="auto">
              <a:xfrm>
                <a:off x="4120" y="809"/>
                <a:ext cx="156" cy="55"/>
                <a:chOff x="2848" y="848"/>
                <a:chExt cx="140" cy="98"/>
              </a:xfrm>
            </p:grpSpPr>
            <p:sp>
              <p:nvSpPr>
                <p:cNvPr id="5373" name="Line 44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74" name="Line 44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75" name="Line 44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363" name="Group 445"/>
              <p:cNvGrpSpPr>
                <a:grpSpLocks/>
              </p:cNvGrpSpPr>
              <p:nvPr/>
            </p:nvGrpSpPr>
            <p:grpSpPr bwMode="auto">
              <a:xfrm flipV="1">
                <a:off x="4120" y="808"/>
                <a:ext cx="156" cy="56"/>
                <a:chOff x="2848" y="848"/>
                <a:chExt cx="140" cy="98"/>
              </a:xfrm>
            </p:grpSpPr>
            <p:sp>
              <p:nvSpPr>
                <p:cNvPr id="5370" name="Line 4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71" name="Line 4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72" name="Line 4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364" name="Rectangle 449"/>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365"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66" name="Line 451"/>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367" name="Line 452"/>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368"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pPr algn="ctr"/>
                <a:endParaRPr lang="en-US">
                  <a:solidFill>
                    <a:srgbClr val="CC0000"/>
                  </a:solidFill>
                  <a:latin typeface="Comic Sans MS" pitchFamily="66" charset="0"/>
                </a:endParaRPr>
              </a:p>
            </p:txBody>
          </p:sp>
          <p:sp>
            <p:nvSpPr>
              <p:cNvPr id="5369" name="Text Box 454"/>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35" name="Group 1058"/>
            <p:cNvGrpSpPr>
              <a:grpSpLocks/>
            </p:cNvGrpSpPr>
            <p:nvPr/>
          </p:nvGrpSpPr>
          <p:grpSpPr bwMode="auto">
            <a:xfrm>
              <a:off x="4207" y="1532"/>
              <a:ext cx="513" cy="442"/>
              <a:chOff x="3937" y="633"/>
              <a:chExt cx="513" cy="442"/>
            </a:xfrm>
          </p:grpSpPr>
          <p:sp>
            <p:nvSpPr>
              <p:cNvPr id="5334" name="Line 1059"/>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335" name="Line 1060"/>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336"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337" name="Line 1062"/>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338" name="Line 1063"/>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339" name="Rectangle 1064"/>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340"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341" name="Group 1066"/>
              <p:cNvGrpSpPr>
                <a:grpSpLocks/>
              </p:cNvGrpSpPr>
              <p:nvPr/>
            </p:nvGrpSpPr>
            <p:grpSpPr bwMode="auto">
              <a:xfrm>
                <a:off x="4120" y="809"/>
                <a:ext cx="156" cy="55"/>
                <a:chOff x="2848" y="848"/>
                <a:chExt cx="140" cy="98"/>
              </a:xfrm>
            </p:grpSpPr>
            <p:sp>
              <p:nvSpPr>
                <p:cNvPr id="5352" name="Line 10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53" name="Line 10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54" name="Line 10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342" name="Group 1070"/>
              <p:cNvGrpSpPr>
                <a:grpSpLocks/>
              </p:cNvGrpSpPr>
              <p:nvPr/>
            </p:nvGrpSpPr>
            <p:grpSpPr bwMode="auto">
              <a:xfrm flipV="1">
                <a:off x="4120" y="808"/>
                <a:ext cx="156" cy="56"/>
                <a:chOff x="2848" y="848"/>
                <a:chExt cx="140" cy="98"/>
              </a:xfrm>
            </p:grpSpPr>
            <p:sp>
              <p:nvSpPr>
                <p:cNvPr id="5349" name="Line 107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50" name="Line 107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51" name="Line 107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343" name="Rectangle 1074"/>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344"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45" name="Line 1076"/>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346" name="Line 1077"/>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347"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348" name="Text Box 1079"/>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36" name="Group 1080"/>
            <p:cNvGrpSpPr>
              <a:grpSpLocks/>
            </p:cNvGrpSpPr>
            <p:nvPr/>
          </p:nvGrpSpPr>
          <p:grpSpPr bwMode="auto">
            <a:xfrm>
              <a:off x="4661" y="1148"/>
              <a:ext cx="513" cy="442"/>
              <a:chOff x="3937" y="633"/>
              <a:chExt cx="513" cy="442"/>
            </a:xfrm>
          </p:grpSpPr>
          <p:sp>
            <p:nvSpPr>
              <p:cNvPr id="5313" name="Line 1081"/>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314" name="Line 1082"/>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315"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316" name="Line 1084"/>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317" name="Line 1085"/>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318" name="Rectangle 1086"/>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319"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320" name="Group 1088"/>
              <p:cNvGrpSpPr>
                <a:grpSpLocks/>
              </p:cNvGrpSpPr>
              <p:nvPr/>
            </p:nvGrpSpPr>
            <p:grpSpPr bwMode="auto">
              <a:xfrm>
                <a:off x="4120" y="809"/>
                <a:ext cx="156" cy="55"/>
                <a:chOff x="2848" y="848"/>
                <a:chExt cx="140" cy="98"/>
              </a:xfrm>
            </p:grpSpPr>
            <p:sp>
              <p:nvSpPr>
                <p:cNvPr id="5331" name="Line 108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32" name="Line 109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33" name="Line 109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321" name="Group 1092"/>
              <p:cNvGrpSpPr>
                <a:grpSpLocks/>
              </p:cNvGrpSpPr>
              <p:nvPr/>
            </p:nvGrpSpPr>
            <p:grpSpPr bwMode="auto">
              <a:xfrm flipV="1">
                <a:off x="4120" y="808"/>
                <a:ext cx="156" cy="56"/>
                <a:chOff x="2848" y="848"/>
                <a:chExt cx="140" cy="98"/>
              </a:xfrm>
            </p:grpSpPr>
            <p:sp>
              <p:nvSpPr>
                <p:cNvPr id="5328" name="Line 109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29" name="Line 109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30" name="Line 109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322" name="Rectangle 1096"/>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323"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24" name="Line 1098"/>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325" name="Line 1099"/>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326"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327" name="Text Box 1101"/>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37" name="Group 1102"/>
            <p:cNvGrpSpPr>
              <a:grpSpLocks/>
            </p:cNvGrpSpPr>
            <p:nvPr/>
          </p:nvGrpSpPr>
          <p:grpSpPr bwMode="auto">
            <a:xfrm>
              <a:off x="4702" y="1523"/>
              <a:ext cx="513" cy="442"/>
              <a:chOff x="3937" y="633"/>
              <a:chExt cx="513" cy="442"/>
            </a:xfrm>
          </p:grpSpPr>
          <p:sp>
            <p:nvSpPr>
              <p:cNvPr id="5292" name="Line 1103"/>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293" name="Line 1104"/>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294"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295" name="Line 1106"/>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296" name="Line 1107"/>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297" name="Rectangle 1108"/>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298"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299" name="Group 1110"/>
              <p:cNvGrpSpPr>
                <a:grpSpLocks/>
              </p:cNvGrpSpPr>
              <p:nvPr/>
            </p:nvGrpSpPr>
            <p:grpSpPr bwMode="auto">
              <a:xfrm>
                <a:off x="4120" y="809"/>
                <a:ext cx="156" cy="55"/>
                <a:chOff x="2848" y="848"/>
                <a:chExt cx="140" cy="98"/>
              </a:xfrm>
            </p:grpSpPr>
            <p:sp>
              <p:nvSpPr>
                <p:cNvPr id="5310" name="Line 1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11" name="Line 1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12" name="Line 11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300" name="Group 1114"/>
              <p:cNvGrpSpPr>
                <a:grpSpLocks/>
              </p:cNvGrpSpPr>
              <p:nvPr/>
            </p:nvGrpSpPr>
            <p:grpSpPr bwMode="auto">
              <a:xfrm flipV="1">
                <a:off x="4120" y="808"/>
                <a:ext cx="156" cy="56"/>
                <a:chOff x="2848" y="848"/>
                <a:chExt cx="140" cy="98"/>
              </a:xfrm>
            </p:grpSpPr>
            <p:sp>
              <p:nvSpPr>
                <p:cNvPr id="5307" name="Line 11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308" name="Line 11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309" name="Line 11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301" name="Rectangle 1118"/>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302"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303" name="Line 1120"/>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304" name="Line 1121"/>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305"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306" name="Text Box 1123"/>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38" name="Group 1124"/>
            <p:cNvGrpSpPr>
              <a:grpSpLocks/>
            </p:cNvGrpSpPr>
            <p:nvPr/>
          </p:nvGrpSpPr>
          <p:grpSpPr bwMode="auto">
            <a:xfrm>
              <a:off x="4197" y="1157"/>
              <a:ext cx="513" cy="442"/>
              <a:chOff x="3937" y="633"/>
              <a:chExt cx="513" cy="442"/>
            </a:xfrm>
          </p:grpSpPr>
          <p:sp>
            <p:nvSpPr>
              <p:cNvPr id="5271" name="Line 1125"/>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272" name="Line 1126"/>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273"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274" name="Line 1128"/>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275" name="Line 1129"/>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276" name="Rectangle 1130"/>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277"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278" name="Group 1132"/>
              <p:cNvGrpSpPr>
                <a:grpSpLocks/>
              </p:cNvGrpSpPr>
              <p:nvPr/>
            </p:nvGrpSpPr>
            <p:grpSpPr bwMode="auto">
              <a:xfrm>
                <a:off x="4120" y="809"/>
                <a:ext cx="156" cy="55"/>
                <a:chOff x="2848" y="848"/>
                <a:chExt cx="140" cy="98"/>
              </a:xfrm>
            </p:grpSpPr>
            <p:sp>
              <p:nvSpPr>
                <p:cNvPr id="5289" name="Line 113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90" name="Line 113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91" name="Line 113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279" name="Group 1136"/>
              <p:cNvGrpSpPr>
                <a:grpSpLocks/>
              </p:cNvGrpSpPr>
              <p:nvPr/>
            </p:nvGrpSpPr>
            <p:grpSpPr bwMode="auto">
              <a:xfrm flipV="1">
                <a:off x="4120" y="808"/>
                <a:ext cx="156" cy="56"/>
                <a:chOff x="2848" y="848"/>
                <a:chExt cx="140" cy="98"/>
              </a:xfrm>
            </p:grpSpPr>
            <p:sp>
              <p:nvSpPr>
                <p:cNvPr id="5286" name="Line 113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87" name="Line 113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88" name="Line 113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280" name="Rectangle 1140"/>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281"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282" name="Line 1142"/>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283" name="Line 1143"/>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284"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285" name="Text Box 1145"/>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39" name="Group 1146"/>
            <p:cNvGrpSpPr>
              <a:grpSpLocks/>
            </p:cNvGrpSpPr>
            <p:nvPr/>
          </p:nvGrpSpPr>
          <p:grpSpPr bwMode="auto">
            <a:xfrm>
              <a:off x="4389" y="2239"/>
              <a:ext cx="513" cy="442"/>
              <a:chOff x="3937" y="633"/>
              <a:chExt cx="513" cy="442"/>
            </a:xfrm>
          </p:grpSpPr>
          <p:sp>
            <p:nvSpPr>
              <p:cNvPr id="5250" name="Line 1147"/>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251" name="Line 1148"/>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252"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253" name="Line 1150"/>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254" name="Line 1151"/>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255" name="Rectangle 1152"/>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256"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257" name="Group 1154"/>
              <p:cNvGrpSpPr>
                <a:grpSpLocks/>
              </p:cNvGrpSpPr>
              <p:nvPr/>
            </p:nvGrpSpPr>
            <p:grpSpPr bwMode="auto">
              <a:xfrm>
                <a:off x="4120" y="809"/>
                <a:ext cx="156" cy="55"/>
                <a:chOff x="2848" y="848"/>
                <a:chExt cx="140" cy="98"/>
              </a:xfrm>
            </p:grpSpPr>
            <p:sp>
              <p:nvSpPr>
                <p:cNvPr id="5268" name="Line 115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69" name="Line 115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70" name="Line 115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258" name="Group 1158"/>
              <p:cNvGrpSpPr>
                <a:grpSpLocks/>
              </p:cNvGrpSpPr>
              <p:nvPr/>
            </p:nvGrpSpPr>
            <p:grpSpPr bwMode="auto">
              <a:xfrm flipV="1">
                <a:off x="4120" y="808"/>
                <a:ext cx="156" cy="56"/>
                <a:chOff x="2848" y="848"/>
                <a:chExt cx="140" cy="98"/>
              </a:xfrm>
            </p:grpSpPr>
            <p:sp>
              <p:nvSpPr>
                <p:cNvPr id="5265" name="Line 1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66" name="Line 1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67" name="Line 1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259" name="Rectangle 1162"/>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260"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261" name="Line 1164"/>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262" name="Line 1165"/>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263"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264" name="Text Box 1167"/>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40" name="Group 1168"/>
            <p:cNvGrpSpPr>
              <a:grpSpLocks/>
            </p:cNvGrpSpPr>
            <p:nvPr/>
          </p:nvGrpSpPr>
          <p:grpSpPr bwMode="auto">
            <a:xfrm>
              <a:off x="4765" y="1995"/>
              <a:ext cx="513" cy="442"/>
              <a:chOff x="3937" y="633"/>
              <a:chExt cx="513" cy="442"/>
            </a:xfrm>
          </p:grpSpPr>
          <p:sp>
            <p:nvSpPr>
              <p:cNvPr id="5229" name="Line 1169"/>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230" name="Line 1170"/>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231"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232" name="Line 1172"/>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233" name="Line 1173"/>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234" name="Rectangle 1174"/>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235"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236" name="Group 1176"/>
              <p:cNvGrpSpPr>
                <a:grpSpLocks/>
              </p:cNvGrpSpPr>
              <p:nvPr/>
            </p:nvGrpSpPr>
            <p:grpSpPr bwMode="auto">
              <a:xfrm>
                <a:off x="4120" y="809"/>
                <a:ext cx="156" cy="55"/>
                <a:chOff x="2848" y="848"/>
                <a:chExt cx="140" cy="98"/>
              </a:xfrm>
            </p:grpSpPr>
            <p:sp>
              <p:nvSpPr>
                <p:cNvPr id="5247" name="Line 11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48" name="Line 11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49" name="Line 11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237" name="Group 1180"/>
              <p:cNvGrpSpPr>
                <a:grpSpLocks/>
              </p:cNvGrpSpPr>
              <p:nvPr/>
            </p:nvGrpSpPr>
            <p:grpSpPr bwMode="auto">
              <a:xfrm flipV="1">
                <a:off x="4120" y="808"/>
                <a:ext cx="156" cy="56"/>
                <a:chOff x="2848" y="848"/>
                <a:chExt cx="140" cy="98"/>
              </a:xfrm>
            </p:grpSpPr>
            <p:sp>
              <p:nvSpPr>
                <p:cNvPr id="5244" name="Line 118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45" name="Line 118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46" name="Line 118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238" name="Rectangle 1184"/>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239"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240" name="Line 1186"/>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241" name="Line 1187"/>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242"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243" name="Text Box 1189"/>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41" name="Group 1190"/>
            <p:cNvGrpSpPr>
              <a:grpSpLocks/>
            </p:cNvGrpSpPr>
            <p:nvPr/>
          </p:nvGrpSpPr>
          <p:grpSpPr bwMode="auto">
            <a:xfrm>
              <a:off x="4128" y="2003"/>
              <a:ext cx="513" cy="442"/>
              <a:chOff x="3937" y="633"/>
              <a:chExt cx="513" cy="442"/>
            </a:xfrm>
          </p:grpSpPr>
          <p:sp>
            <p:nvSpPr>
              <p:cNvPr id="5208" name="Line 1191"/>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209" name="Line 1192"/>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210"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211" name="Line 1194"/>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212" name="Line 1195"/>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213" name="Rectangle 1196"/>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214"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215" name="Group 1198"/>
              <p:cNvGrpSpPr>
                <a:grpSpLocks/>
              </p:cNvGrpSpPr>
              <p:nvPr/>
            </p:nvGrpSpPr>
            <p:grpSpPr bwMode="auto">
              <a:xfrm>
                <a:off x="4120" y="809"/>
                <a:ext cx="156" cy="55"/>
                <a:chOff x="2848" y="848"/>
                <a:chExt cx="140" cy="98"/>
              </a:xfrm>
            </p:grpSpPr>
            <p:sp>
              <p:nvSpPr>
                <p:cNvPr id="5226" name="Line 119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27" name="Line 120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28" name="Line 120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216" name="Group 1202"/>
              <p:cNvGrpSpPr>
                <a:grpSpLocks/>
              </p:cNvGrpSpPr>
              <p:nvPr/>
            </p:nvGrpSpPr>
            <p:grpSpPr bwMode="auto">
              <a:xfrm flipV="1">
                <a:off x="4120" y="808"/>
                <a:ext cx="156" cy="56"/>
                <a:chOff x="2848" y="848"/>
                <a:chExt cx="140" cy="98"/>
              </a:xfrm>
            </p:grpSpPr>
            <p:sp>
              <p:nvSpPr>
                <p:cNvPr id="5223" name="Line 120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24" name="Line 120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25" name="Line 120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217" name="Rectangle 1206"/>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218"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219" name="Line 1208"/>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220" name="Line 1209"/>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221"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222" name="Text Box 1211"/>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42" name="Group 1212"/>
            <p:cNvGrpSpPr>
              <a:grpSpLocks/>
            </p:cNvGrpSpPr>
            <p:nvPr/>
          </p:nvGrpSpPr>
          <p:grpSpPr bwMode="auto">
            <a:xfrm>
              <a:off x="4608" y="2771"/>
              <a:ext cx="513" cy="442"/>
              <a:chOff x="3937" y="633"/>
              <a:chExt cx="513" cy="442"/>
            </a:xfrm>
          </p:grpSpPr>
          <p:sp>
            <p:nvSpPr>
              <p:cNvPr id="5187" name="Line 1213"/>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188" name="Line 1214"/>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189"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190" name="Line 1216"/>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191" name="Line 1217"/>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192" name="Rectangle 1218"/>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193"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194" name="Group 1220"/>
              <p:cNvGrpSpPr>
                <a:grpSpLocks/>
              </p:cNvGrpSpPr>
              <p:nvPr/>
            </p:nvGrpSpPr>
            <p:grpSpPr bwMode="auto">
              <a:xfrm>
                <a:off x="4120" y="809"/>
                <a:ext cx="156" cy="55"/>
                <a:chOff x="2848" y="848"/>
                <a:chExt cx="140" cy="98"/>
              </a:xfrm>
            </p:grpSpPr>
            <p:sp>
              <p:nvSpPr>
                <p:cNvPr id="5205" name="Line 12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06" name="Line 12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07" name="Line 12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195" name="Group 1224"/>
              <p:cNvGrpSpPr>
                <a:grpSpLocks/>
              </p:cNvGrpSpPr>
              <p:nvPr/>
            </p:nvGrpSpPr>
            <p:grpSpPr bwMode="auto">
              <a:xfrm flipV="1">
                <a:off x="4120" y="808"/>
                <a:ext cx="156" cy="56"/>
                <a:chOff x="2848" y="848"/>
                <a:chExt cx="140" cy="98"/>
              </a:xfrm>
            </p:grpSpPr>
            <p:sp>
              <p:nvSpPr>
                <p:cNvPr id="5202" name="Line 122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203" name="Line 122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204" name="Line 122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196" name="Rectangle 1228"/>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197"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198" name="Line 1230"/>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199" name="Line 1231"/>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200"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201" name="Text Box 1233"/>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43" name="Group 1234"/>
            <p:cNvGrpSpPr>
              <a:grpSpLocks/>
            </p:cNvGrpSpPr>
            <p:nvPr/>
          </p:nvGrpSpPr>
          <p:grpSpPr bwMode="auto">
            <a:xfrm>
              <a:off x="4119" y="2640"/>
              <a:ext cx="513" cy="442"/>
              <a:chOff x="3937" y="633"/>
              <a:chExt cx="513" cy="442"/>
            </a:xfrm>
          </p:grpSpPr>
          <p:sp>
            <p:nvSpPr>
              <p:cNvPr id="5166" name="Line 1235"/>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167" name="Line 1236"/>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168"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169" name="Line 1238"/>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170" name="Line 1239"/>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171" name="Rectangle 1240"/>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172"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173" name="Group 1242"/>
              <p:cNvGrpSpPr>
                <a:grpSpLocks/>
              </p:cNvGrpSpPr>
              <p:nvPr/>
            </p:nvGrpSpPr>
            <p:grpSpPr bwMode="auto">
              <a:xfrm>
                <a:off x="4120" y="809"/>
                <a:ext cx="156" cy="55"/>
                <a:chOff x="2848" y="848"/>
                <a:chExt cx="140" cy="98"/>
              </a:xfrm>
            </p:grpSpPr>
            <p:sp>
              <p:nvSpPr>
                <p:cNvPr id="5184" name="Line 124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185" name="Line 124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186" name="Line 124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174" name="Group 1246"/>
              <p:cNvGrpSpPr>
                <a:grpSpLocks/>
              </p:cNvGrpSpPr>
              <p:nvPr/>
            </p:nvGrpSpPr>
            <p:grpSpPr bwMode="auto">
              <a:xfrm flipV="1">
                <a:off x="4120" y="808"/>
                <a:ext cx="156" cy="56"/>
                <a:chOff x="2848" y="848"/>
                <a:chExt cx="140" cy="98"/>
              </a:xfrm>
            </p:grpSpPr>
            <p:sp>
              <p:nvSpPr>
                <p:cNvPr id="5181" name="Line 124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182" name="Line 124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183" name="Line 124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175" name="Rectangle 1250"/>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176"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177" name="Line 1252"/>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178" name="Line 1253"/>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179"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180" name="Text Box 1255"/>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nvGrpSpPr>
            <p:cNvPr id="5144" name="Group 1256"/>
            <p:cNvGrpSpPr>
              <a:grpSpLocks/>
            </p:cNvGrpSpPr>
            <p:nvPr/>
          </p:nvGrpSpPr>
          <p:grpSpPr bwMode="auto">
            <a:xfrm>
              <a:off x="3674" y="2866"/>
              <a:ext cx="513" cy="442"/>
              <a:chOff x="3937" y="633"/>
              <a:chExt cx="513" cy="442"/>
            </a:xfrm>
          </p:grpSpPr>
          <p:sp>
            <p:nvSpPr>
              <p:cNvPr id="5145" name="Line 1257"/>
              <p:cNvSpPr>
                <a:spLocks noChangeShapeType="1"/>
              </p:cNvSpPr>
              <p:nvPr/>
            </p:nvSpPr>
            <p:spPr bwMode="auto">
              <a:xfrm>
                <a:off x="4061" y="1035"/>
                <a:ext cx="312" cy="1"/>
              </a:xfrm>
              <a:prstGeom prst="line">
                <a:avLst/>
              </a:prstGeom>
              <a:noFill/>
              <a:ln w="12700">
                <a:solidFill>
                  <a:schemeClr val="tx1"/>
                </a:solidFill>
                <a:round/>
                <a:headEnd/>
                <a:tailEnd/>
              </a:ln>
              <a:effectLst/>
            </p:spPr>
            <p:txBody>
              <a:bodyPr wrap="none" anchor="ctr"/>
              <a:lstStyle/>
              <a:p>
                <a:endParaRPr lang="en-US"/>
              </a:p>
            </p:txBody>
          </p:sp>
          <p:sp>
            <p:nvSpPr>
              <p:cNvPr id="5146" name="Line 1258"/>
              <p:cNvSpPr>
                <a:spLocks noChangeShapeType="1"/>
              </p:cNvSpPr>
              <p:nvPr/>
            </p:nvSpPr>
            <p:spPr bwMode="auto">
              <a:xfrm flipV="1">
                <a:off x="4212" y="929"/>
                <a:ext cx="1" cy="103"/>
              </a:xfrm>
              <a:prstGeom prst="line">
                <a:avLst/>
              </a:prstGeom>
              <a:noFill/>
              <a:ln w="12700">
                <a:solidFill>
                  <a:schemeClr val="tx1"/>
                </a:solidFill>
                <a:round/>
                <a:headEnd/>
                <a:tailEnd/>
              </a:ln>
              <a:effectLst/>
            </p:spPr>
            <p:txBody>
              <a:bodyPr wrap="none" anchor="ctr"/>
              <a:lstStyle/>
              <a:p>
                <a:endParaRPr lang="en-US"/>
              </a:p>
            </p:txBody>
          </p:sp>
          <p:sp>
            <p:nvSpPr>
              <p:cNvPr id="5147"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148" name="Line 1260"/>
              <p:cNvSpPr>
                <a:spLocks noChangeShapeType="1"/>
              </p:cNvSpPr>
              <p:nvPr/>
            </p:nvSpPr>
            <p:spPr bwMode="auto">
              <a:xfrm>
                <a:off x="4048" y="847"/>
                <a:ext cx="0" cy="50"/>
              </a:xfrm>
              <a:prstGeom prst="line">
                <a:avLst/>
              </a:prstGeom>
              <a:noFill/>
              <a:ln w="12700">
                <a:solidFill>
                  <a:schemeClr val="tx1"/>
                </a:solidFill>
                <a:round/>
                <a:headEnd/>
                <a:tailEnd/>
              </a:ln>
              <a:effectLst/>
            </p:spPr>
            <p:txBody>
              <a:bodyPr wrap="none" anchor="ctr"/>
              <a:lstStyle/>
              <a:p>
                <a:endParaRPr lang="en-US"/>
              </a:p>
            </p:txBody>
          </p:sp>
          <p:sp>
            <p:nvSpPr>
              <p:cNvPr id="5149" name="Line 1261"/>
              <p:cNvSpPr>
                <a:spLocks noChangeShapeType="1"/>
              </p:cNvSpPr>
              <p:nvPr/>
            </p:nvSpPr>
            <p:spPr bwMode="auto">
              <a:xfrm>
                <a:off x="4361" y="847"/>
                <a:ext cx="0" cy="50"/>
              </a:xfrm>
              <a:prstGeom prst="line">
                <a:avLst/>
              </a:prstGeom>
              <a:noFill/>
              <a:ln w="12700">
                <a:solidFill>
                  <a:schemeClr val="tx1"/>
                </a:solidFill>
                <a:round/>
                <a:headEnd/>
                <a:tailEnd/>
              </a:ln>
              <a:effectLst/>
            </p:spPr>
            <p:txBody>
              <a:bodyPr wrap="none" anchor="ctr"/>
              <a:lstStyle/>
              <a:p>
                <a:endParaRPr lang="en-US"/>
              </a:p>
            </p:txBody>
          </p:sp>
          <p:sp>
            <p:nvSpPr>
              <p:cNvPr id="5150" name="Rectangle 1262"/>
              <p:cNvSpPr>
                <a:spLocks noChangeArrowheads="1"/>
              </p:cNvSpPr>
              <p:nvPr/>
            </p:nvSpPr>
            <p:spPr bwMode="auto">
              <a:xfrm>
                <a:off x="4048" y="8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5151"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152" name="Group 1264"/>
              <p:cNvGrpSpPr>
                <a:grpSpLocks/>
              </p:cNvGrpSpPr>
              <p:nvPr/>
            </p:nvGrpSpPr>
            <p:grpSpPr bwMode="auto">
              <a:xfrm>
                <a:off x="4120" y="809"/>
                <a:ext cx="156" cy="55"/>
                <a:chOff x="2848" y="848"/>
                <a:chExt cx="140" cy="98"/>
              </a:xfrm>
            </p:grpSpPr>
            <p:sp>
              <p:nvSpPr>
                <p:cNvPr id="5163" name="Line 126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164" name="Line 126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165" name="Line 126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153" name="Group 1268"/>
              <p:cNvGrpSpPr>
                <a:grpSpLocks/>
              </p:cNvGrpSpPr>
              <p:nvPr/>
            </p:nvGrpSpPr>
            <p:grpSpPr bwMode="auto">
              <a:xfrm flipV="1">
                <a:off x="4120" y="808"/>
                <a:ext cx="156" cy="56"/>
                <a:chOff x="2848" y="848"/>
                <a:chExt cx="140" cy="98"/>
              </a:xfrm>
            </p:grpSpPr>
            <p:sp>
              <p:nvSpPr>
                <p:cNvPr id="5160" name="Line 126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5161" name="Line 127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5162" name="Line 127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sp>
            <p:nvSpPr>
              <p:cNvPr id="5154" name="Rectangle 1272"/>
              <p:cNvSpPr>
                <a:spLocks noChangeArrowheads="1"/>
              </p:cNvSpPr>
              <p:nvPr/>
            </p:nvSpPr>
            <p:spPr bwMode="auto">
              <a:xfrm>
                <a:off x="3996" y="732"/>
                <a:ext cx="426" cy="306"/>
              </a:xfrm>
              <a:prstGeom prst="rect">
                <a:avLst/>
              </a:prstGeom>
              <a:solidFill>
                <a:schemeClr val="accent2"/>
              </a:solidFill>
              <a:ln w="9525">
                <a:noFill/>
                <a:miter lim="800000"/>
                <a:headEnd/>
                <a:tailEnd/>
              </a:ln>
              <a:effectLst/>
            </p:spPr>
            <p:txBody>
              <a:bodyPr wrap="none" anchor="ctr"/>
              <a:lstStyle/>
              <a:p>
                <a:endParaRPr lang="en-US"/>
              </a:p>
            </p:txBody>
          </p:sp>
          <p:sp>
            <p:nvSpPr>
              <p:cNvPr id="5155"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156" name="Line 1274"/>
              <p:cNvSpPr>
                <a:spLocks noChangeShapeType="1"/>
              </p:cNvSpPr>
              <p:nvPr/>
            </p:nvSpPr>
            <p:spPr bwMode="auto">
              <a:xfrm>
                <a:off x="3966" y="945"/>
                <a:ext cx="435" cy="3"/>
              </a:xfrm>
              <a:prstGeom prst="line">
                <a:avLst/>
              </a:prstGeom>
              <a:noFill/>
              <a:ln w="12700">
                <a:solidFill>
                  <a:schemeClr val="tx1"/>
                </a:solidFill>
                <a:round/>
                <a:headEnd/>
                <a:tailEnd/>
              </a:ln>
              <a:effectLst/>
            </p:spPr>
            <p:txBody>
              <a:bodyPr wrap="none" anchor="ctr"/>
              <a:lstStyle/>
              <a:p>
                <a:endParaRPr lang="en-US"/>
              </a:p>
            </p:txBody>
          </p:sp>
          <p:sp>
            <p:nvSpPr>
              <p:cNvPr id="5157" name="Line 1275"/>
              <p:cNvSpPr>
                <a:spLocks noChangeShapeType="1"/>
              </p:cNvSpPr>
              <p:nvPr/>
            </p:nvSpPr>
            <p:spPr bwMode="auto">
              <a:xfrm>
                <a:off x="3972" y="849"/>
                <a:ext cx="435" cy="3"/>
              </a:xfrm>
              <a:prstGeom prst="line">
                <a:avLst/>
              </a:prstGeom>
              <a:noFill/>
              <a:ln w="12700">
                <a:solidFill>
                  <a:schemeClr val="tx1"/>
                </a:solidFill>
                <a:round/>
                <a:headEnd/>
                <a:tailEnd/>
              </a:ln>
              <a:effectLst/>
            </p:spPr>
            <p:txBody>
              <a:bodyPr wrap="none" anchor="ctr"/>
              <a:lstStyle/>
              <a:p>
                <a:endParaRPr lang="en-US"/>
              </a:p>
            </p:txBody>
          </p:sp>
          <p:sp>
            <p:nvSpPr>
              <p:cNvPr id="5158"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a:effectLst/>
            </p:spPr>
            <p:txBody>
              <a:bodyPr wrap="none" anchor="ctr"/>
              <a:lstStyle/>
              <a:p>
                <a:endParaRPr lang="en-US"/>
              </a:p>
            </p:txBody>
          </p:sp>
          <p:sp>
            <p:nvSpPr>
              <p:cNvPr id="5159" name="Text Box 1277"/>
              <p:cNvSpPr txBox="1">
                <a:spLocks noChangeArrowheads="1"/>
              </p:cNvSpPr>
              <p:nvPr/>
            </p:nvSpPr>
            <p:spPr bwMode="auto">
              <a:xfrm>
                <a:off x="3937" y="633"/>
                <a:ext cx="513" cy="442"/>
              </a:xfrm>
              <a:prstGeom prst="rect">
                <a:avLst/>
              </a:prstGeom>
              <a:noFill/>
              <a:ln w="9525">
                <a:noFill/>
                <a:miter lim="800000"/>
                <a:headEnd/>
                <a:tailEnd/>
              </a:ln>
              <a:effectLst/>
            </p:spPr>
            <p:txBody>
              <a:bodyPr>
                <a:spAutoFit/>
              </a:bodyPr>
              <a:lstStyle/>
              <a:p>
                <a:pPr algn="ctr"/>
                <a:endParaRPr lang="en-US" sz="1000"/>
              </a:p>
              <a:p>
                <a:pPr algn="ctr"/>
                <a:r>
                  <a:rPr lang="en-US" sz="1000">
                    <a:solidFill>
                      <a:schemeClr val="bg1"/>
                    </a:solidFill>
                  </a:rPr>
                  <a:t>network</a:t>
                </a:r>
              </a:p>
              <a:p>
                <a:pPr algn="ctr"/>
                <a:r>
                  <a:rPr lang="en-US" sz="1000"/>
                  <a:t>data link</a:t>
                </a:r>
              </a:p>
              <a:p>
                <a:pPr algn="ctr"/>
                <a:r>
                  <a:rPr lang="en-US" sz="1000"/>
                  <a:t>physical</a:t>
                </a:r>
                <a:endParaRPr lang="en-US" sz="2400"/>
              </a:p>
            </p:txBody>
          </p:sp>
        </p:grpSp>
      </p:grpSp>
      <p:sp>
        <p:nvSpPr>
          <p:cNvPr id="632064" name="Rectangle 1280"/>
          <p:cNvSpPr>
            <a:spLocks noChangeArrowheads="1"/>
          </p:cNvSpPr>
          <p:nvPr/>
        </p:nvSpPr>
        <p:spPr bwMode="auto">
          <a:xfrm>
            <a:off x="5721350" y="858838"/>
            <a:ext cx="388938" cy="138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2065" name="Rectangle 1281"/>
          <p:cNvSpPr>
            <a:spLocks noChangeArrowheads="1"/>
          </p:cNvSpPr>
          <p:nvPr/>
        </p:nvSpPr>
        <p:spPr bwMode="auto">
          <a:xfrm>
            <a:off x="5651500" y="1509713"/>
            <a:ext cx="596900" cy="138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2066" name="Rectangle 1282"/>
          <p:cNvSpPr>
            <a:spLocks noChangeArrowheads="1"/>
          </p:cNvSpPr>
          <p:nvPr/>
        </p:nvSpPr>
        <p:spPr bwMode="auto">
          <a:xfrm>
            <a:off x="8477250" y="4487863"/>
            <a:ext cx="388938" cy="138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1830"/>
                                        </p:tgtEl>
                                        <p:attrNameLst>
                                          <p:attrName>style.visibility</p:attrName>
                                        </p:attrNameLst>
                                      </p:cBhvr>
                                      <p:to>
                                        <p:strVal val="visible"/>
                                      </p:to>
                                    </p:set>
                                    <p:animEffect transition="in" filter="wipe(left)">
                                      <p:cBhvr>
                                        <p:cTn id="7" dur="500"/>
                                        <p:tgtEl>
                                          <p:spTgt spid="631830"/>
                                        </p:tgtEl>
                                      </p:cBhvr>
                                    </p:animEffect>
                                  </p:childTnLst>
                                </p:cTn>
                              </p:par>
                              <p:par>
                                <p:cTn id="8" presetID="22" presetClass="entr" presetSubtype="8" fill="hold" nodeType="withEffect">
                                  <p:stCondLst>
                                    <p:cond delay="0"/>
                                  </p:stCondLst>
                                  <p:childTnLst>
                                    <p:set>
                                      <p:cBhvr>
                                        <p:cTn id="9" dur="1" fill="hold">
                                          <p:stCondLst>
                                            <p:cond delay="0"/>
                                          </p:stCondLst>
                                        </p:cTn>
                                        <p:tgtEl>
                                          <p:spTgt spid="631831"/>
                                        </p:tgtEl>
                                        <p:attrNameLst>
                                          <p:attrName>style.visibility</p:attrName>
                                        </p:attrNameLst>
                                      </p:cBhvr>
                                      <p:to>
                                        <p:strVal val="visible"/>
                                      </p:to>
                                    </p:set>
                                    <p:animEffect transition="in" filter="wipe(left)">
                                      <p:cBhvr>
                                        <p:cTn id="10" dur="500"/>
                                        <p:tgtEl>
                                          <p:spTgt spid="6318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32062"/>
                                        </p:tgtEl>
                                        <p:attrNameLst>
                                          <p:attrName>style.visibility</p:attrName>
                                        </p:attrNameLst>
                                      </p:cBhvr>
                                      <p:to>
                                        <p:strVal val="visible"/>
                                      </p:to>
                                    </p:set>
                                    <p:animEffect transition="in" filter="dissolve">
                                      <p:cBhvr>
                                        <p:cTn id="15" dur="1000"/>
                                        <p:tgtEl>
                                          <p:spTgt spid="6320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100" y="410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100" y="-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5"/>
          <p:cNvSpPr>
            <a:spLocks noGrp="1"/>
          </p:cNvSpPr>
          <p:nvPr>
            <p:ph type="ftr" sz="quarter" idx="11"/>
          </p:nvPr>
        </p:nvSpPr>
        <p:spPr>
          <a:noFill/>
          <a:ln>
            <a:miter lim="800000"/>
            <a:headEnd/>
            <a:tailEnd/>
          </a:ln>
        </p:spPr>
        <p:txBody>
          <a:bodyPr/>
          <a:lstStyle/>
          <a:p>
            <a:r>
              <a:rPr lang="en-US"/>
              <a:t>Network Layer</a:t>
            </a:r>
          </a:p>
        </p:txBody>
      </p:sp>
      <p:sp>
        <p:nvSpPr>
          <p:cNvPr id="92163" name="Slide Number Placeholder 6"/>
          <p:cNvSpPr>
            <a:spLocks noGrp="1"/>
          </p:cNvSpPr>
          <p:nvPr>
            <p:ph type="sldNum" sz="quarter" idx="12"/>
          </p:nvPr>
        </p:nvSpPr>
        <p:spPr>
          <a:noFill/>
          <a:ln>
            <a:miter lim="800000"/>
            <a:headEnd/>
            <a:tailEnd/>
          </a:ln>
        </p:spPr>
        <p:txBody>
          <a:bodyPr/>
          <a:lstStyle/>
          <a:p>
            <a:r>
              <a:rPr lang="en-US"/>
              <a:t>4-</a:t>
            </a:r>
            <a:fld id="{90A537F3-CF0B-461C-9974-9EB53B2AABD2}" type="slidenum">
              <a:rPr lang="en-US" smtClean="0"/>
              <a:pPr/>
              <a:t>40</a:t>
            </a:fld>
            <a:endParaRPr lang="en-US"/>
          </a:p>
        </p:txBody>
      </p:sp>
      <p:sp>
        <p:nvSpPr>
          <p:cNvPr id="92164" name="Rectangle 3"/>
          <p:cNvSpPr>
            <a:spLocks noGrp="1" noChangeArrowheads="1"/>
          </p:cNvSpPr>
          <p:nvPr>
            <p:ph type="body" sz="half" idx="1"/>
          </p:nvPr>
        </p:nvSpPr>
        <p:spPr>
          <a:xfrm>
            <a:off x="561975" y="1417638"/>
            <a:ext cx="3781425" cy="4648200"/>
          </a:xfrm>
        </p:spPr>
        <p:txBody>
          <a:bodyPr/>
          <a:lstStyle/>
          <a:p>
            <a:pPr>
              <a:buFont typeface="Wingdings" pitchFamily="2" charset="2"/>
              <a:buNone/>
            </a:pPr>
            <a:r>
              <a:rPr lang="en-US" i="1">
                <a:solidFill>
                  <a:srgbClr val="CC0000"/>
                </a:solidFill>
              </a:rPr>
              <a:t>iterative, asynchronous:</a:t>
            </a:r>
            <a:r>
              <a:rPr lang="en-US">
                <a:solidFill>
                  <a:srgbClr val="FF0000"/>
                </a:solidFill>
              </a:rPr>
              <a:t> </a:t>
            </a:r>
            <a:r>
              <a:rPr lang="en-US" sz="2400"/>
              <a:t>each local iteration caused by: </a:t>
            </a:r>
          </a:p>
          <a:p>
            <a:r>
              <a:rPr lang="en-US" sz="2400"/>
              <a:t>local link cost change </a:t>
            </a:r>
          </a:p>
          <a:p>
            <a:r>
              <a:rPr lang="en-US" sz="2400"/>
              <a:t>DV update message from neighbor</a:t>
            </a:r>
          </a:p>
          <a:p>
            <a:pPr>
              <a:buFont typeface="Wingdings" pitchFamily="2" charset="2"/>
              <a:buNone/>
            </a:pPr>
            <a:r>
              <a:rPr lang="en-US" i="1">
                <a:solidFill>
                  <a:srgbClr val="CC0000"/>
                </a:solidFill>
              </a:rPr>
              <a:t>distributed:</a:t>
            </a:r>
          </a:p>
          <a:p>
            <a:r>
              <a:rPr lang="en-US" sz="2400"/>
              <a:t>each node notifies neighbors </a:t>
            </a:r>
            <a:r>
              <a:rPr lang="en-US" sz="2400" i="1"/>
              <a:t>only</a:t>
            </a:r>
            <a:r>
              <a:rPr lang="en-US" sz="2400"/>
              <a:t> when its DV changes</a:t>
            </a:r>
          </a:p>
          <a:p>
            <a:pPr lvl="1"/>
            <a:r>
              <a:rPr lang="en-US" sz="2000"/>
              <a:t>neighbors then notify their neighbors if necessary</a:t>
            </a:r>
            <a:endParaRPr lang="en-US"/>
          </a:p>
        </p:txBody>
      </p:sp>
      <p:sp>
        <p:nvSpPr>
          <p:cNvPr id="92165" name="Text Box 4"/>
          <p:cNvSpPr txBox="1">
            <a:spLocks noChangeArrowheads="1"/>
          </p:cNvSpPr>
          <p:nvPr/>
        </p:nvSpPr>
        <p:spPr bwMode="auto">
          <a:xfrm>
            <a:off x="5257800" y="1751013"/>
            <a:ext cx="3524250" cy="4141787"/>
          </a:xfrm>
          <a:prstGeom prst="rect">
            <a:avLst/>
          </a:prstGeom>
          <a:noFill/>
          <a:ln w="9525">
            <a:noFill/>
            <a:miter lim="800000"/>
            <a:headEnd/>
            <a:tailEnd/>
          </a:ln>
          <a:effectLst/>
        </p:spPr>
        <p:txBody>
          <a:bodyPr>
            <a:spAutoFit/>
          </a:bodyPr>
          <a:lstStyle/>
          <a:p>
            <a:pPr algn="ctr">
              <a:spcBef>
                <a:spcPct val="50000"/>
              </a:spcBef>
            </a:pPr>
            <a:endParaRPr lang="en-US" sz="2400">
              <a:latin typeface="Times New Roman" pitchFamily="18" charset="0"/>
            </a:endParaRPr>
          </a:p>
          <a:p>
            <a:pPr>
              <a:spcBef>
                <a:spcPct val="50000"/>
              </a:spcBef>
            </a:pPr>
            <a:r>
              <a:rPr lang="en-US" sz="2400" i="1">
                <a:solidFill>
                  <a:srgbClr val="000099"/>
                </a:solidFill>
              </a:rPr>
              <a:t>wait</a:t>
            </a:r>
            <a:r>
              <a:rPr lang="en-US" sz="2000">
                <a:solidFill>
                  <a:srgbClr val="000099"/>
                </a:solidFill>
              </a:rPr>
              <a:t> </a:t>
            </a:r>
            <a:r>
              <a:rPr lang="en-US" sz="2000"/>
              <a:t>for (change in local link cost or msg from neighbor)</a:t>
            </a:r>
          </a:p>
          <a:p>
            <a:pPr>
              <a:spcBef>
                <a:spcPct val="50000"/>
              </a:spcBef>
            </a:pPr>
            <a:endParaRPr lang="en-US" sz="2000"/>
          </a:p>
          <a:p>
            <a:pPr>
              <a:spcBef>
                <a:spcPct val="50000"/>
              </a:spcBef>
            </a:pPr>
            <a:r>
              <a:rPr lang="en-US" sz="2400" i="1">
                <a:solidFill>
                  <a:srgbClr val="000099"/>
                </a:solidFill>
              </a:rPr>
              <a:t>recompute</a:t>
            </a:r>
            <a:r>
              <a:rPr lang="en-US" sz="2000"/>
              <a:t> estimates</a:t>
            </a:r>
          </a:p>
          <a:p>
            <a:pPr>
              <a:spcBef>
                <a:spcPct val="50000"/>
              </a:spcBef>
            </a:pPr>
            <a:endParaRPr lang="en-US" sz="2000"/>
          </a:p>
          <a:p>
            <a:pPr>
              <a:spcBef>
                <a:spcPct val="50000"/>
              </a:spcBef>
            </a:pPr>
            <a:r>
              <a:rPr lang="en-US" sz="2000"/>
              <a:t>if DV to any dest has changed, </a:t>
            </a:r>
            <a:r>
              <a:rPr lang="en-US" sz="2400" i="1">
                <a:solidFill>
                  <a:srgbClr val="000099"/>
                </a:solidFill>
              </a:rPr>
              <a:t>notify</a:t>
            </a:r>
            <a:r>
              <a:rPr lang="en-US" sz="2000"/>
              <a:t> neighbors </a:t>
            </a:r>
            <a:endParaRPr lang="en-US" sz="2400"/>
          </a:p>
          <a:p>
            <a:pPr algn="ctr">
              <a:spcBef>
                <a:spcPct val="50000"/>
              </a:spcBef>
            </a:pPr>
            <a:endParaRPr lang="en-US" sz="2400">
              <a:latin typeface="Times New Roman" pitchFamily="18" charset="0"/>
            </a:endParaRPr>
          </a:p>
        </p:txBody>
      </p:sp>
      <p:sp>
        <p:nvSpPr>
          <p:cNvPr id="92166" name="Line 5"/>
          <p:cNvSpPr>
            <a:spLocks noChangeShapeType="1"/>
          </p:cNvSpPr>
          <p:nvPr/>
        </p:nvSpPr>
        <p:spPr bwMode="auto">
          <a:xfrm>
            <a:off x="6811963" y="3055938"/>
            <a:ext cx="0" cy="590550"/>
          </a:xfrm>
          <a:prstGeom prst="line">
            <a:avLst/>
          </a:prstGeom>
          <a:noFill/>
          <a:ln w="19050">
            <a:solidFill>
              <a:srgbClr val="000099"/>
            </a:solidFill>
            <a:round/>
            <a:headEnd/>
            <a:tailEnd type="triangle" w="med" len="med"/>
          </a:ln>
          <a:effectLst/>
        </p:spPr>
        <p:txBody>
          <a:bodyPr wrap="none" anchor="ctr"/>
          <a:lstStyle/>
          <a:p>
            <a:endParaRPr lang="en-US"/>
          </a:p>
        </p:txBody>
      </p:sp>
      <p:sp>
        <p:nvSpPr>
          <p:cNvPr id="92167" name="Line 6"/>
          <p:cNvSpPr>
            <a:spLocks noChangeShapeType="1"/>
          </p:cNvSpPr>
          <p:nvPr/>
        </p:nvSpPr>
        <p:spPr bwMode="auto">
          <a:xfrm>
            <a:off x="6791325" y="4075113"/>
            <a:ext cx="0" cy="590550"/>
          </a:xfrm>
          <a:prstGeom prst="line">
            <a:avLst/>
          </a:prstGeom>
          <a:noFill/>
          <a:ln w="19050">
            <a:solidFill>
              <a:srgbClr val="000099"/>
            </a:solidFill>
            <a:round/>
            <a:headEnd/>
            <a:tailEnd type="triangle" w="med" len="med"/>
          </a:ln>
          <a:effectLst/>
        </p:spPr>
        <p:txBody>
          <a:bodyPr wrap="none" anchor="ctr"/>
          <a:lstStyle/>
          <a:p>
            <a:endParaRPr lang="en-US"/>
          </a:p>
        </p:txBody>
      </p:sp>
      <p:sp>
        <p:nvSpPr>
          <p:cNvPr id="92168" name="Freeform 7"/>
          <p:cNvSpPr>
            <a:spLocks/>
          </p:cNvSpPr>
          <p:nvPr/>
        </p:nvSpPr>
        <p:spPr bwMode="auto">
          <a:xfrm>
            <a:off x="5229225" y="2160588"/>
            <a:ext cx="1552575" cy="3581400"/>
          </a:xfrm>
          <a:custGeom>
            <a:avLst/>
            <a:gdLst>
              <a:gd name="T0" fmla="*/ 2147483647 w 978"/>
              <a:gd name="T1" fmla="*/ 2147483647 h 2256"/>
              <a:gd name="T2" fmla="*/ 2147483647 w 978"/>
              <a:gd name="T3" fmla="*/ 2147483647 h 2256"/>
              <a:gd name="T4" fmla="*/ 0 w 978"/>
              <a:gd name="T5" fmla="*/ 2147483647 h 2256"/>
              <a:gd name="T6" fmla="*/ 0 w 978"/>
              <a:gd name="T7" fmla="*/ 0 h 2256"/>
              <a:gd name="T8" fmla="*/ 2147483647 w 978"/>
              <a:gd name="T9" fmla="*/ 0 h 2256"/>
              <a:gd name="T10" fmla="*/ 2147483647 w 978"/>
              <a:gd name="T11" fmla="*/ 2147483647 h 2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a:effectLst/>
        </p:spPr>
        <p:txBody>
          <a:bodyPr wrap="none" anchor="ctr"/>
          <a:lstStyle/>
          <a:p>
            <a:endParaRPr lang="en-US"/>
          </a:p>
        </p:txBody>
      </p:sp>
      <p:sp>
        <p:nvSpPr>
          <p:cNvPr id="92169" name="Text Box 8"/>
          <p:cNvSpPr txBox="1">
            <a:spLocks noChangeArrowheads="1"/>
          </p:cNvSpPr>
          <p:nvPr/>
        </p:nvSpPr>
        <p:spPr bwMode="auto">
          <a:xfrm>
            <a:off x="4916488" y="1327150"/>
            <a:ext cx="1625600" cy="519113"/>
          </a:xfrm>
          <a:prstGeom prst="rect">
            <a:avLst/>
          </a:prstGeom>
          <a:noFill/>
          <a:ln w="9525">
            <a:noFill/>
            <a:miter lim="800000"/>
            <a:headEnd/>
            <a:tailEnd/>
          </a:ln>
          <a:effectLst/>
        </p:spPr>
        <p:txBody>
          <a:bodyPr wrap="none">
            <a:spAutoFit/>
          </a:bodyPr>
          <a:lstStyle/>
          <a:p>
            <a:pPr algn="ctr"/>
            <a:r>
              <a:rPr lang="en-US" sz="2800" i="1">
                <a:solidFill>
                  <a:srgbClr val="CC0000"/>
                </a:solidFill>
                <a:latin typeface="Gill Sans MT" pitchFamily="34" charset="0"/>
              </a:rPr>
              <a:t>each node:</a:t>
            </a:r>
          </a:p>
        </p:txBody>
      </p:sp>
      <p:pic>
        <p:nvPicPr>
          <p:cNvPr id="92170" name="Picture 10" descr="underline_base"/>
          <p:cNvPicPr>
            <a:picLocks noChangeArrowheads="1"/>
          </p:cNvPicPr>
          <p:nvPr/>
        </p:nvPicPr>
        <p:blipFill>
          <a:blip r:embed="rId2"/>
          <a:srcRect/>
          <a:stretch>
            <a:fillRect/>
          </a:stretch>
        </p:blipFill>
        <p:spPr bwMode="auto">
          <a:xfrm>
            <a:off x="615950" y="1066800"/>
            <a:ext cx="6399213" cy="173038"/>
          </a:xfrm>
          <a:prstGeom prst="rect">
            <a:avLst/>
          </a:prstGeom>
          <a:noFill/>
          <a:ln w="9525">
            <a:noFill/>
            <a:miter lim="800000"/>
            <a:headEnd/>
            <a:tailEnd/>
          </a:ln>
        </p:spPr>
      </p:pic>
      <p:sp>
        <p:nvSpPr>
          <p:cNvPr id="92171" name="Rectangle 11"/>
          <p:cNvSpPr>
            <a:spLocks noGrp="1" noChangeArrowheads="1"/>
          </p:cNvSpPr>
          <p:nvPr>
            <p:ph type="title"/>
          </p:nvPr>
        </p:nvSpPr>
        <p:spPr>
          <a:xfrm>
            <a:off x="533400" y="239713"/>
            <a:ext cx="7772400" cy="1143000"/>
          </a:xfrm>
          <a:noFill/>
        </p:spPr>
        <p:txBody>
          <a:bodyPr/>
          <a:lstStyle/>
          <a:p>
            <a:r>
              <a:rPr lang="en-US"/>
              <a:t>Distance vector algorithm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Network Layer</a:t>
            </a:r>
          </a:p>
        </p:txBody>
      </p:sp>
      <p:sp>
        <p:nvSpPr>
          <p:cNvPr id="3" name="Slide Number Placeholder 2"/>
          <p:cNvSpPr>
            <a:spLocks noGrp="1"/>
          </p:cNvSpPr>
          <p:nvPr>
            <p:ph type="sldNum" sz="quarter" idx="12"/>
          </p:nvPr>
        </p:nvSpPr>
        <p:spPr/>
        <p:txBody>
          <a:bodyPr/>
          <a:lstStyle/>
          <a:p>
            <a:pPr>
              <a:defRPr/>
            </a:pPr>
            <a:r>
              <a:rPr lang="en-US"/>
              <a:t>4-</a:t>
            </a:r>
            <a:fld id="{B230C82B-5DF2-44E8-B000-AF3B9E1B753B}" type="slidenum">
              <a:rPr lang="en-US" smtClean="0"/>
              <a:pPr>
                <a:defRPr/>
              </a:pPr>
              <a:t>41</a:t>
            </a:fld>
            <a:endParaRPr lang="en-US"/>
          </a:p>
        </p:txBody>
      </p:sp>
      <p:sp>
        <p:nvSpPr>
          <p:cNvPr id="4" name="Rectangle 8"/>
          <p:cNvSpPr txBox="1">
            <a:spLocks noChangeArrowheads="1"/>
          </p:cNvSpPr>
          <p:nvPr/>
        </p:nvSpPr>
        <p:spPr>
          <a:xfrm>
            <a:off x="1418280" y="-110604"/>
            <a:ext cx="7772400" cy="1143000"/>
          </a:xfrm>
          <a:prstGeom prst="rect">
            <a:avLst/>
          </a:prstGeom>
          <a:no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a:ln>
                  <a:noFill/>
                </a:ln>
                <a:solidFill>
                  <a:srgbClr val="000099"/>
                </a:solidFill>
                <a:effectLst/>
                <a:uLnTx/>
                <a:uFillTx/>
                <a:latin typeface="+mj-lt"/>
                <a:ea typeface="+mj-ea"/>
                <a:cs typeface="+mj-cs"/>
              </a:rPr>
              <a:t>Distance vector algorithm</a:t>
            </a:r>
          </a:p>
          <a:p>
            <a:r>
              <a:rPr lang="en-US" sz="2000" kern="0" dirty="0"/>
              <a:t>At  each node X:</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kern="0" dirty="0">
              <a:solidFill>
                <a:srgbClr val="000099"/>
              </a:solidFill>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a:ln>
                  <a:noFill/>
                </a:ln>
                <a:solidFill>
                  <a:srgbClr val="000099"/>
                </a:solidFill>
                <a:effectLst/>
                <a:uLnTx/>
                <a:uFillTx/>
                <a:latin typeface="+mj-lt"/>
                <a:ea typeface="+mj-ea"/>
                <a:cs typeface="+mj-cs"/>
              </a:rPr>
              <a:t> </a:t>
            </a:r>
          </a:p>
        </p:txBody>
      </p:sp>
      <p:sp>
        <p:nvSpPr>
          <p:cNvPr id="5" name="Text Box 3"/>
          <p:cNvSpPr txBox="1">
            <a:spLocks noChangeArrowheads="1"/>
          </p:cNvSpPr>
          <p:nvPr/>
        </p:nvSpPr>
        <p:spPr bwMode="auto">
          <a:xfrm>
            <a:off x="1141413" y="1119709"/>
            <a:ext cx="7209025" cy="5324535"/>
          </a:xfrm>
          <a:prstGeom prst="rect">
            <a:avLst/>
          </a:prstGeom>
          <a:noFill/>
          <a:ln w="9525">
            <a:noFill/>
            <a:miter lim="800000"/>
            <a:headEnd/>
            <a:tailEnd/>
          </a:ln>
          <a:effectLst/>
        </p:spPr>
        <p:txBody>
          <a:bodyPr wrap="none">
            <a:spAutoFit/>
          </a:bodyPr>
          <a:lstStyle/>
          <a:p>
            <a:r>
              <a:rPr lang="en-US" sz="2000" dirty="0"/>
              <a:t>1  </a:t>
            </a:r>
            <a:r>
              <a:rPr lang="en-US" sz="2000" b="1" i="1" dirty="0"/>
              <a:t>Initialization:</a:t>
            </a:r>
            <a:r>
              <a:rPr lang="en-US" sz="2000" dirty="0"/>
              <a:t> </a:t>
            </a:r>
          </a:p>
          <a:p>
            <a:r>
              <a:rPr lang="en-US" sz="2000" dirty="0"/>
              <a:t>2    For all destination y in N:</a:t>
            </a:r>
          </a:p>
          <a:p>
            <a:r>
              <a:rPr lang="en-US" sz="2000" dirty="0"/>
              <a:t>3    </a:t>
            </a:r>
            <a:r>
              <a:rPr lang="en-US" sz="2000" dirty="0" err="1"/>
              <a:t>Dx</a:t>
            </a:r>
            <a:r>
              <a:rPr lang="en-US" sz="2000" dirty="0"/>
              <a:t>(y)=c(</a:t>
            </a:r>
            <a:r>
              <a:rPr lang="en-US" sz="2000" dirty="0" err="1"/>
              <a:t>x,y</a:t>
            </a:r>
            <a:r>
              <a:rPr lang="en-US" sz="2000" dirty="0"/>
              <a:t>)/* if y is not a neighbor then c(</a:t>
            </a:r>
            <a:r>
              <a:rPr lang="en-US" sz="2000" dirty="0" err="1"/>
              <a:t>x,y</a:t>
            </a:r>
            <a:r>
              <a:rPr lang="en-US" sz="2000" dirty="0"/>
              <a:t>)= </a:t>
            </a:r>
            <a:r>
              <a:rPr lang="en-US" sz="2000" dirty="0">
                <a:cs typeface="Arial" charset="0"/>
              </a:rPr>
              <a:t>∞</a:t>
            </a:r>
            <a:r>
              <a:rPr lang="en-US" sz="2000" dirty="0"/>
              <a:t> */</a:t>
            </a:r>
          </a:p>
          <a:p>
            <a:r>
              <a:rPr lang="en-US" sz="2000" dirty="0"/>
              <a:t>4      For each neighbor W</a:t>
            </a:r>
          </a:p>
          <a:p>
            <a:r>
              <a:rPr lang="en-US" sz="2000" dirty="0"/>
              <a:t>5     </a:t>
            </a:r>
            <a:r>
              <a:rPr lang="en-US" sz="2000" dirty="0" err="1"/>
              <a:t>Dw</a:t>
            </a:r>
            <a:r>
              <a:rPr lang="en-US" sz="2000" dirty="0"/>
              <a:t>(y)=? For all destinations y in N </a:t>
            </a:r>
          </a:p>
          <a:p>
            <a:r>
              <a:rPr lang="en-US" sz="2000" dirty="0"/>
              <a:t>6     For each neighbor W</a:t>
            </a:r>
          </a:p>
          <a:p>
            <a:r>
              <a:rPr lang="en-US" sz="2000" dirty="0"/>
              <a:t>7 send distance vector</a:t>
            </a:r>
            <a:r>
              <a:rPr lang="en-US" sz="2000" b="1" dirty="0">
                <a:solidFill>
                  <a:srgbClr val="CC0000"/>
                </a:solidFill>
              </a:rPr>
              <a:t> </a:t>
            </a:r>
            <a:r>
              <a:rPr lang="en-US" sz="2000" b="1" dirty="0" err="1">
                <a:solidFill>
                  <a:srgbClr val="CC0000"/>
                </a:solidFill>
              </a:rPr>
              <a:t>D</a:t>
            </a:r>
            <a:r>
              <a:rPr lang="en-US" sz="2000" baseline="-25000" dirty="0" err="1">
                <a:solidFill>
                  <a:srgbClr val="CC0000"/>
                </a:solidFill>
              </a:rPr>
              <a:t>x</a:t>
            </a:r>
            <a:r>
              <a:rPr lang="en-US" sz="2000" dirty="0">
                <a:solidFill>
                  <a:srgbClr val="CC0000"/>
                </a:solidFill>
              </a:rPr>
              <a:t> = [</a:t>
            </a:r>
            <a:r>
              <a:rPr lang="en-US" sz="2000" dirty="0" err="1">
                <a:solidFill>
                  <a:srgbClr val="CC0000"/>
                </a:solidFill>
              </a:rPr>
              <a:t>D</a:t>
            </a:r>
            <a:r>
              <a:rPr lang="en-US" sz="2000" baseline="-25000" dirty="0" err="1">
                <a:solidFill>
                  <a:srgbClr val="CC0000"/>
                </a:solidFill>
              </a:rPr>
              <a:t>x</a:t>
            </a:r>
            <a:r>
              <a:rPr lang="en-US" sz="2000" dirty="0">
                <a:solidFill>
                  <a:srgbClr val="CC0000"/>
                </a:solidFill>
              </a:rPr>
              <a:t>(y): y in  N] to W]</a:t>
            </a:r>
            <a:endParaRPr lang="en-US" sz="2000" dirty="0"/>
          </a:p>
          <a:p>
            <a:r>
              <a:rPr lang="en-US" sz="2000" dirty="0"/>
              <a:t>8   </a:t>
            </a:r>
            <a:r>
              <a:rPr lang="en-US" sz="2000" i="1" dirty="0"/>
              <a:t> </a:t>
            </a:r>
            <a:endParaRPr lang="en-US" sz="2000" dirty="0"/>
          </a:p>
          <a:p>
            <a:r>
              <a:rPr lang="en-US" sz="2000" dirty="0"/>
              <a:t>9 </a:t>
            </a:r>
            <a:r>
              <a:rPr lang="en-US" sz="2000" b="1" i="1" dirty="0"/>
              <a:t>Loop</a:t>
            </a:r>
            <a:r>
              <a:rPr lang="en-US" sz="2000" i="1" dirty="0"/>
              <a:t> </a:t>
            </a:r>
            <a:endParaRPr lang="en-US" sz="2000" dirty="0"/>
          </a:p>
          <a:p>
            <a:pPr marL="457200" indent="-457200">
              <a:buAutoNum type="arabicPlain" startAt="10"/>
            </a:pPr>
            <a:r>
              <a:rPr lang="en-US" sz="2000" dirty="0"/>
              <a:t>Wait (until I see a link cost change to some neighbor w or</a:t>
            </a:r>
          </a:p>
          <a:p>
            <a:pPr marL="457200" indent="-457200">
              <a:buAutoNum type="arabicPlain" startAt="10"/>
            </a:pPr>
            <a:r>
              <a:rPr lang="en-US" sz="2000" dirty="0"/>
              <a:t>Until I receive a distance vector from some neighbor w)</a:t>
            </a:r>
          </a:p>
          <a:p>
            <a:r>
              <a:rPr lang="en-US" sz="2000" dirty="0"/>
              <a:t>12    </a:t>
            </a:r>
          </a:p>
          <a:p>
            <a:r>
              <a:rPr lang="en-US" sz="2000" dirty="0"/>
              <a:t>13      </a:t>
            </a:r>
            <a:r>
              <a:rPr lang="en-US" sz="2000" b="1" dirty="0">
                <a:solidFill>
                  <a:srgbClr val="CC0000"/>
                </a:solidFill>
              </a:rPr>
              <a:t>For each y in N:</a:t>
            </a:r>
          </a:p>
          <a:p>
            <a:r>
              <a:rPr lang="en-US" sz="2000" dirty="0"/>
              <a:t>14  </a:t>
            </a:r>
            <a:r>
              <a:rPr lang="en-US" sz="2000" i="1" dirty="0" err="1">
                <a:solidFill>
                  <a:srgbClr val="CC0000"/>
                </a:solidFill>
                <a:cs typeface="Times New Roman" pitchFamily="18" charset="0"/>
              </a:rPr>
              <a:t>D</a:t>
            </a:r>
            <a:r>
              <a:rPr lang="en-US" sz="2000" i="1" baseline="-30000" dirty="0" err="1">
                <a:solidFill>
                  <a:srgbClr val="CC0000"/>
                </a:solidFill>
                <a:cs typeface="Times New Roman" pitchFamily="18" charset="0"/>
              </a:rPr>
              <a:t>x</a:t>
            </a:r>
            <a:r>
              <a:rPr lang="en-US" sz="2000" i="1" dirty="0">
                <a:solidFill>
                  <a:srgbClr val="CC0000"/>
                </a:solidFill>
                <a:cs typeface="Times New Roman" pitchFamily="18" charset="0"/>
              </a:rPr>
              <a:t>(y) </a:t>
            </a:r>
            <a:r>
              <a:rPr lang="en-US" sz="2000" i="1" dirty="0">
                <a:solidFill>
                  <a:srgbClr val="CC0000"/>
                </a:solidFill>
                <a:ea typeface="Times New Roman" pitchFamily="18" charset="0"/>
                <a:cs typeface="Times" pitchFamily="18" charset="0"/>
              </a:rPr>
              <a:t>←</a:t>
            </a:r>
            <a:r>
              <a:rPr lang="en-US" sz="2000" i="1" dirty="0">
                <a:solidFill>
                  <a:srgbClr val="CC0000"/>
                </a:solidFill>
                <a:cs typeface="Times New Roman" pitchFamily="18" charset="0"/>
              </a:rPr>
              <a:t> </a:t>
            </a:r>
            <a:r>
              <a:rPr lang="en-US" sz="2000" i="1" dirty="0" err="1">
                <a:solidFill>
                  <a:srgbClr val="CC0000"/>
                </a:solidFill>
                <a:cs typeface="Times New Roman" pitchFamily="18" charset="0"/>
              </a:rPr>
              <a:t>min</a:t>
            </a:r>
            <a:r>
              <a:rPr lang="en-US" sz="2000" i="1" baseline="-30000" dirty="0" err="1">
                <a:solidFill>
                  <a:srgbClr val="CC0000"/>
                </a:solidFill>
                <a:cs typeface="Times New Roman" pitchFamily="18" charset="0"/>
              </a:rPr>
              <a:t>v</a:t>
            </a:r>
            <a:r>
              <a:rPr lang="en-US" sz="2000" i="1" dirty="0">
                <a:solidFill>
                  <a:srgbClr val="CC0000"/>
                </a:solidFill>
                <a:cs typeface="Times New Roman" pitchFamily="18" charset="0"/>
              </a:rPr>
              <a:t>{c(</a:t>
            </a:r>
            <a:r>
              <a:rPr lang="en-US" sz="2000" i="1" dirty="0" err="1">
                <a:solidFill>
                  <a:srgbClr val="CC0000"/>
                </a:solidFill>
                <a:cs typeface="Times New Roman" pitchFamily="18" charset="0"/>
              </a:rPr>
              <a:t>x,v</a:t>
            </a:r>
            <a:r>
              <a:rPr lang="en-US" sz="2000" i="1" dirty="0">
                <a:solidFill>
                  <a:srgbClr val="CC0000"/>
                </a:solidFill>
                <a:cs typeface="Times New Roman" pitchFamily="18" charset="0"/>
              </a:rPr>
              <a:t>) + </a:t>
            </a:r>
            <a:r>
              <a:rPr lang="en-US" sz="2000" i="1" dirty="0" err="1">
                <a:solidFill>
                  <a:srgbClr val="CC0000"/>
                </a:solidFill>
                <a:cs typeface="Times New Roman" pitchFamily="18" charset="0"/>
              </a:rPr>
              <a:t>D</a:t>
            </a:r>
            <a:r>
              <a:rPr lang="en-US" sz="2000" i="1" baseline="-30000" dirty="0" err="1">
                <a:solidFill>
                  <a:srgbClr val="CC0000"/>
                </a:solidFill>
                <a:cs typeface="Times New Roman" pitchFamily="18" charset="0"/>
              </a:rPr>
              <a:t>v</a:t>
            </a:r>
            <a:r>
              <a:rPr lang="en-US" sz="2000" i="1" dirty="0">
                <a:solidFill>
                  <a:srgbClr val="CC0000"/>
                </a:solidFill>
                <a:cs typeface="Times New Roman" pitchFamily="18" charset="0"/>
              </a:rPr>
              <a:t>(y)} </a:t>
            </a:r>
            <a:endParaRPr lang="en-US" sz="2000" dirty="0"/>
          </a:p>
          <a:p>
            <a:r>
              <a:rPr lang="en-US" sz="2000" dirty="0"/>
              <a:t>15    If </a:t>
            </a:r>
            <a:r>
              <a:rPr lang="en-US" sz="2000" i="1" dirty="0" err="1">
                <a:solidFill>
                  <a:srgbClr val="CC0000"/>
                </a:solidFill>
                <a:cs typeface="Times New Roman" pitchFamily="18" charset="0"/>
              </a:rPr>
              <a:t>D</a:t>
            </a:r>
            <a:r>
              <a:rPr lang="en-US" sz="2000" i="1" baseline="-30000" dirty="0" err="1">
                <a:solidFill>
                  <a:srgbClr val="CC0000"/>
                </a:solidFill>
                <a:cs typeface="Times New Roman" pitchFamily="18" charset="0"/>
              </a:rPr>
              <a:t>x</a:t>
            </a:r>
            <a:r>
              <a:rPr lang="en-US" sz="2000" i="1" dirty="0">
                <a:solidFill>
                  <a:srgbClr val="CC0000"/>
                </a:solidFill>
                <a:cs typeface="Times New Roman" pitchFamily="18" charset="0"/>
              </a:rPr>
              <a:t>(y) </a:t>
            </a:r>
            <a:r>
              <a:rPr lang="en-US" sz="2000" i="1" dirty="0">
                <a:cs typeface="Times New Roman" pitchFamily="18" charset="0"/>
              </a:rPr>
              <a:t>changed for any destination y</a:t>
            </a:r>
            <a:endParaRPr lang="en-US" sz="2000" dirty="0"/>
          </a:p>
          <a:p>
            <a:pPr marL="457200" indent="-457200"/>
            <a:r>
              <a:rPr lang="en-US" sz="2000" i="1" dirty="0"/>
              <a:t>16</a:t>
            </a:r>
            <a:r>
              <a:rPr lang="en-US" sz="2000" b="1" i="1" dirty="0"/>
              <a:t> Send distance vector </a:t>
            </a:r>
            <a:r>
              <a:rPr lang="en-US" sz="2000" b="1" dirty="0" err="1">
                <a:solidFill>
                  <a:srgbClr val="CC0000"/>
                </a:solidFill>
              </a:rPr>
              <a:t>D</a:t>
            </a:r>
            <a:r>
              <a:rPr lang="en-US" sz="2000" baseline="-25000" dirty="0" err="1">
                <a:solidFill>
                  <a:srgbClr val="CC0000"/>
                </a:solidFill>
              </a:rPr>
              <a:t>x</a:t>
            </a:r>
            <a:r>
              <a:rPr lang="en-US" sz="2000" dirty="0">
                <a:solidFill>
                  <a:srgbClr val="CC0000"/>
                </a:solidFill>
              </a:rPr>
              <a:t> = [</a:t>
            </a:r>
            <a:r>
              <a:rPr lang="en-US" sz="2000" dirty="0" err="1">
                <a:solidFill>
                  <a:srgbClr val="CC0000"/>
                </a:solidFill>
              </a:rPr>
              <a:t>D</a:t>
            </a:r>
            <a:r>
              <a:rPr lang="en-US" sz="2000" baseline="-25000" dirty="0" err="1">
                <a:solidFill>
                  <a:srgbClr val="CC0000"/>
                </a:solidFill>
              </a:rPr>
              <a:t>x</a:t>
            </a:r>
            <a:r>
              <a:rPr lang="en-US" sz="2000" dirty="0">
                <a:solidFill>
                  <a:srgbClr val="CC0000"/>
                </a:solidFill>
              </a:rPr>
              <a:t>(y): y in  N]  to all neighbors</a:t>
            </a:r>
          </a:p>
          <a:p>
            <a:pPr marL="457200" indent="-457200"/>
            <a:r>
              <a:rPr lang="en-US" sz="2000" dirty="0"/>
              <a:t>17</a:t>
            </a:r>
            <a:r>
              <a:rPr lang="en-US" sz="2000" dirty="0">
                <a:solidFill>
                  <a:srgbClr val="CC0000"/>
                </a:solidFill>
              </a:rPr>
              <a:t> forever.</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1"/>
          </p:nvPr>
        </p:nvSpPr>
        <p:spPr>
          <a:noFill/>
          <a:ln>
            <a:miter lim="800000"/>
            <a:headEnd/>
            <a:tailEnd/>
          </a:ln>
        </p:spPr>
        <p:txBody>
          <a:bodyPr/>
          <a:lstStyle/>
          <a:p>
            <a:r>
              <a:rPr lang="en-US"/>
              <a:t>Network Layer</a:t>
            </a:r>
          </a:p>
        </p:txBody>
      </p:sp>
      <p:sp>
        <p:nvSpPr>
          <p:cNvPr id="95235" name="Slide Number Placeholder 4"/>
          <p:cNvSpPr>
            <a:spLocks noGrp="1"/>
          </p:cNvSpPr>
          <p:nvPr>
            <p:ph type="sldNum" sz="quarter" idx="12"/>
          </p:nvPr>
        </p:nvSpPr>
        <p:spPr>
          <a:noFill/>
          <a:ln>
            <a:miter lim="800000"/>
            <a:headEnd/>
            <a:tailEnd/>
          </a:ln>
        </p:spPr>
        <p:txBody>
          <a:bodyPr/>
          <a:lstStyle/>
          <a:p>
            <a:r>
              <a:rPr lang="en-US"/>
              <a:t>4-</a:t>
            </a:r>
            <a:fld id="{4C6E8B03-EEB6-4859-9EA8-58FEA6139531}" type="slidenum">
              <a:rPr lang="en-US" smtClean="0"/>
              <a:pPr/>
              <a:t>42</a:t>
            </a:fld>
            <a:endParaRPr lang="en-US"/>
          </a:p>
        </p:txBody>
      </p:sp>
      <p:pic>
        <p:nvPicPr>
          <p:cNvPr id="95236" name="Picture 155" descr="underline_base"/>
          <p:cNvPicPr>
            <a:picLocks noChangeArrowheads="1"/>
          </p:cNvPicPr>
          <p:nvPr/>
        </p:nvPicPr>
        <p:blipFill>
          <a:blip r:embed="rId2"/>
          <a:srcRect/>
          <a:stretch>
            <a:fillRect/>
          </a:stretch>
        </p:blipFill>
        <p:spPr bwMode="auto">
          <a:xfrm>
            <a:off x="601663" y="847725"/>
            <a:ext cx="6856412" cy="173038"/>
          </a:xfrm>
          <a:prstGeom prst="rect">
            <a:avLst/>
          </a:prstGeom>
          <a:noFill/>
          <a:ln w="9525">
            <a:noFill/>
            <a:miter lim="800000"/>
            <a:headEnd/>
            <a:tailEnd/>
          </a:ln>
        </p:spPr>
      </p:pic>
      <p:sp>
        <p:nvSpPr>
          <p:cNvPr id="95237" name="Rectangle 2"/>
          <p:cNvSpPr>
            <a:spLocks noGrp="1" noChangeArrowheads="1"/>
          </p:cNvSpPr>
          <p:nvPr>
            <p:ph type="title"/>
          </p:nvPr>
        </p:nvSpPr>
        <p:spPr>
          <a:xfrm>
            <a:off x="533400" y="152400"/>
            <a:ext cx="7772400" cy="1008063"/>
          </a:xfrm>
        </p:spPr>
        <p:txBody>
          <a:bodyPr/>
          <a:lstStyle/>
          <a:p>
            <a:r>
              <a:rPr lang="en-US" sz="3600"/>
              <a:t>Distance vector: link cost changes</a:t>
            </a:r>
            <a:endParaRPr lang="en-US"/>
          </a:p>
        </p:txBody>
      </p:sp>
      <p:sp>
        <p:nvSpPr>
          <p:cNvPr id="95238" name="Rectangle 3"/>
          <p:cNvSpPr>
            <a:spLocks noChangeArrowheads="1"/>
          </p:cNvSpPr>
          <p:nvPr/>
        </p:nvSpPr>
        <p:spPr bwMode="auto">
          <a:xfrm>
            <a:off x="552450" y="1400175"/>
            <a:ext cx="4867275" cy="2524125"/>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link cost changes: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node detects local link cost change </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updates routing info, recalculates </a:t>
            </a:r>
            <a:br>
              <a:rPr lang="en-US" sz="2400">
                <a:latin typeface="Gill Sans MT" pitchFamily="34" charset="0"/>
              </a:rPr>
            </a:br>
            <a:r>
              <a:rPr lang="en-US" sz="2400">
                <a:latin typeface="Gill Sans MT" pitchFamily="34" charset="0"/>
              </a:rPr>
              <a:t>distance vector</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if DV changes, notify neighbors</a:t>
            </a:r>
            <a:r>
              <a:rPr lang="en-US" sz="2200">
                <a:latin typeface="Gill Sans MT" pitchFamily="34" charset="0"/>
              </a:rPr>
              <a:t> </a:t>
            </a:r>
          </a:p>
        </p:txBody>
      </p:sp>
      <p:sp>
        <p:nvSpPr>
          <p:cNvPr id="95239" name="Text Box 4"/>
          <p:cNvSpPr txBox="1">
            <a:spLocks noChangeArrowheads="1"/>
          </p:cNvSpPr>
          <p:nvPr/>
        </p:nvSpPr>
        <p:spPr bwMode="auto">
          <a:xfrm>
            <a:off x="314325" y="3694113"/>
            <a:ext cx="1000125" cy="1260475"/>
          </a:xfrm>
          <a:prstGeom prst="rect">
            <a:avLst/>
          </a:prstGeom>
          <a:noFill/>
          <a:ln w="9525">
            <a:noFill/>
            <a:miter lim="800000"/>
            <a:headEnd/>
            <a:tailEnd/>
          </a:ln>
          <a:effectLst/>
        </p:spPr>
        <p:txBody>
          <a:bodyPr wrap="none">
            <a:spAutoFit/>
          </a:bodyPr>
          <a:lstStyle/>
          <a:p>
            <a:pPr>
              <a:lnSpc>
                <a:spcPct val="80000"/>
              </a:lnSpc>
            </a:pPr>
            <a:r>
              <a:rPr lang="en-US" sz="2400">
                <a:solidFill>
                  <a:srgbClr val="CC0000"/>
                </a:solidFill>
                <a:latin typeface="Gill Sans MT" pitchFamily="34" charset="0"/>
              </a:rPr>
              <a:t>“good</a:t>
            </a:r>
          </a:p>
          <a:p>
            <a:pPr>
              <a:lnSpc>
                <a:spcPct val="80000"/>
              </a:lnSpc>
            </a:pPr>
            <a:r>
              <a:rPr lang="en-US" sz="2400">
                <a:solidFill>
                  <a:srgbClr val="CC0000"/>
                </a:solidFill>
                <a:latin typeface="Gill Sans MT" pitchFamily="34" charset="0"/>
              </a:rPr>
              <a:t>news </a:t>
            </a:r>
          </a:p>
          <a:p>
            <a:pPr>
              <a:lnSpc>
                <a:spcPct val="80000"/>
              </a:lnSpc>
            </a:pPr>
            <a:r>
              <a:rPr lang="en-US" sz="2400">
                <a:solidFill>
                  <a:srgbClr val="CC0000"/>
                </a:solidFill>
                <a:latin typeface="Gill Sans MT" pitchFamily="34" charset="0"/>
              </a:rPr>
              <a:t>travels</a:t>
            </a:r>
          </a:p>
          <a:p>
            <a:pPr>
              <a:lnSpc>
                <a:spcPct val="80000"/>
              </a:lnSpc>
            </a:pPr>
            <a:r>
              <a:rPr lang="en-US" sz="2400">
                <a:solidFill>
                  <a:srgbClr val="CC0000"/>
                </a:solidFill>
                <a:latin typeface="Gill Sans MT" pitchFamily="34" charset="0"/>
              </a:rPr>
              <a:t>fast”</a:t>
            </a:r>
            <a:endParaRPr lang="en-US" sz="1600">
              <a:solidFill>
                <a:srgbClr val="CC0000"/>
              </a:solidFill>
              <a:latin typeface="Gill Sans MT" pitchFamily="34" charset="0"/>
            </a:endParaRPr>
          </a:p>
        </p:txBody>
      </p:sp>
      <p:grpSp>
        <p:nvGrpSpPr>
          <p:cNvPr id="95240" name="Group 5"/>
          <p:cNvGrpSpPr>
            <a:grpSpLocks/>
          </p:cNvGrpSpPr>
          <p:nvPr/>
        </p:nvGrpSpPr>
        <p:grpSpPr bwMode="auto">
          <a:xfrm>
            <a:off x="5838825" y="1609725"/>
            <a:ext cx="2184400" cy="1314450"/>
            <a:chOff x="3625" y="1076"/>
            <a:chExt cx="1376" cy="828"/>
          </a:xfrm>
        </p:grpSpPr>
        <p:sp>
          <p:nvSpPr>
            <p:cNvPr id="95244" name="Freeform 6"/>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a:effectLst/>
          </p:spPr>
          <p:txBody>
            <a:bodyPr wrap="none" anchor="ctr"/>
            <a:lstStyle/>
            <a:p>
              <a:endParaRPr lang="en-US"/>
            </a:p>
          </p:txBody>
        </p:sp>
        <p:sp>
          <p:nvSpPr>
            <p:cNvPr id="95245" name="Freeform 7"/>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headEnd/>
              <a:tailEnd/>
            </a:ln>
            <a:effectLst/>
          </p:spPr>
          <p:txBody>
            <a:bodyPr wrap="none" anchor="ctr"/>
            <a:lstStyle/>
            <a:p>
              <a:endParaRPr lang="en-US"/>
            </a:p>
          </p:txBody>
        </p:sp>
        <p:sp>
          <p:nvSpPr>
            <p:cNvPr id="95246" name="Oval 8"/>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5247" name="Line 9"/>
            <p:cNvSpPr>
              <a:spLocks noChangeShapeType="1"/>
            </p:cNvSpPr>
            <p:nvPr/>
          </p:nvSpPr>
          <p:spPr bwMode="auto">
            <a:xfrm>
              <a:off x="3724" y="1633"/>
              <a:ext cx="1" cy="50"/>
            </a:xfrm>
            <a:prstGeom prst="line">
              <a:avLst/>
            </a:prstGeom>
            <a:noFill/>
            <a:ln w="12700">
              <a:solidFill>
                <a:schemeClr val="tx1"/>
              </a:solidFill>
              <a:round/>
              <a:headEnd/>
              <a:tailEnd/>
            </a:ln>
            <a:effectLst/>
          </p:spPr>
          <p:txBody>
            <a:bodyPr wrap="none" anchor="ctr"/>
            <a:lstStyle/>
            <a:p>
              <a:endParaRPr lang="en-US"/>
            </a:p>
          </p:txBody>
        </p:sp>
        <p:sp>
          <p:nvSpPr>
            <p:cNvPr id="95248" name="Line 10"/>
            <p:cNvSpPr>
              <a:spLocks noChangeShapeType="1"/>
            </p:cNvSpPr>
            <p:nvPr/>
          </p:nvSpPr>
          <p:spPr bwMode="auto">
            <a:xfrm>
              <a:off x="4037" y="1633"/>
              <a:ext cx="1" cy="50"/>
            </a:xfrm>
            <a:prstGeom prst="line">
              <a:avLst/>
            </a:prstGeom>
            <a:noFill/>
            <a:ln w="12700">
              <a:solidFill>
                <a:schemeClr val="tx1"/>
              </a:solidFill>
              <a:round/>
              <a:headEnd/>
              <a:tailEnd/>
            </a:ln>
            <a:effectLst/>
          </p:spPr>
          <p:txBody>
            <a:bodyPr wrap="none" anchor="ctr"/>
            <a:lstStyle/>
            <a:p>
              <a:endParaRPr lang="en-US"/>
            </a:p>
          </p:txBody>
        </p:sp>
        <p:sp>
          <p:nvSpPr>
            <p:cNvPr id="95249" name="Rectangle 11"/>
            <p:cNvSpPr>
              <a:spLocks noChangeArrowheads="1"/>
            </p:cNvSpPr>
            <p:nvPr/>
          </p:nvSpPr>
          <p:spPr bwMode="auto">
            <a:xfrm>
              <a:off x="3724" y="163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5250" name="Oval 12"/>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5251" name="Freeform 13"/>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headEnd/>
              <a:tailEnd/>
            </a:ln>
            <a:effectLst/>
          </p:spPr>
          <p:txBody>
            <a:bodyPr wrap="none" anchor="ctr"/>
            <a:lstStyle/>
            <a:p>
              <a:endParaRPr lang="en-US"/>
            </a:p>
          </p:txBody>
        </p:sp>
        <p:sp>
          <p:nvSpPr>
            <p:cNvPr id="95252" name="Freeform 14"/>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headEnd/>
              <a:tailEnd/>
            </a:ln>
            <a:effectLst/>
          </p:spPr>
          <p:txBody>
            <a:bodyPr wrap="none" anchor="ctr"/>
            <a:lstStyle/>
            <a:p>
              <a:endParaRPr lang="en-US"/>
            </a:p>
          </p:txBody>
        </p:sp>
        <p:grpSp>
          <p:nvGrpSpPr>
            <p:cNvPr id="95253" name="Group 15"/>
            <p:cNvGrpSpPr>
              <a:grpSpLocks/>
            </p:cNvGrpSpPr>
            <p:nvPr/>
          </p:nvGrpSpPr>
          <p:grpSpPr bwMode="auto">
            <a:xfrm>
              <a:off x="3770" y="1526"/>
              <a:ext cx="210" cy="250"/>
              <a:chOff x="2951" y="2429"/>
              <a:chExt cx="213" cy="250"/>
            </a:xfrm>
          </p:grpSpPr>
          <p:sp>
            <p:nvSpPr>
              <p:cNvPr id="95277" name="Rectangle 1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5278" name="Text Box 17"/>
              <p:cNvSpPr txBox="1">
                <a:spLocks noChangeArrowheads="1"/>
              </p:cNvSpPr>
              <p:nvPr/>
            </p:nvSpPr>
            <p:spPr bwMode="auto">
              <a:xfrm>
                <a:off x="2951" y="2429"/>
                <a:ext cx="213"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x</a:t>
                </a:r>
                <a:endParaRPr lang="en-US" sz="2400">
                  <a:latin typeface="Times New Roman" pitchFamily="18" charset="0"/>
                </a:endParaRPr>
              </a:p>
            </p:txBody>
          </p:sp>
        </p:grpSp>
        <p:grpSp>
          <p:nvGrpSpPr>
            <p:cNvPr id="95254" name="Group 18"/>
            <p:cNvGrpSpPr>
              <a:grpSpLocks/>
            </p:cNvGrpSpPr>
            <p:nvPr/>
          </p:nvGrpSpPr>
          <p:grpSpPr bwMode="auto">
            <a:xfrm>
              <a:off x="4566" y="1538"/>
              <a:ext cx="316" cy="250"/>
              <a:chOff x="1740" y="2306"/>
              <a:chExt cx="316" cy="250"/>
            </a:xfrm>
          </p:grpSpPr>
          <p:sp>
            <p:nvSpPr>
              <p:cNvPr id="95269"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5270" name="Line 20"/>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5271" name="Line 21"/>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5272" name="Rectangle 22"/>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5273"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5274" name="Group 24"/>
              <p:cNvGrpSpPr>
                <a:grpSpLocks/>
              </p:cNvGrpSpPr>
              <p:nvPr/>
            </p:nvGrpSpPr>
            <p:grpSpPr bwMode="auto">
              <a:xfrm>
                <a:off x="1800" y="2306"/>
                <a:ext cx="202" cy="250"/>
                <a:chOff x="2955" y="2429"/>
                <a:chExt cx="205" cy="250"/>
              </a:xfrm>
            </p:grpSpPr>
            <p:sp>
              <p:nvSpPr>
                <p:cNvPr id="95275" name="Rectangle 2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5276" name="Text Box 26"/>
                <p:cNvSpPr txBox="1">
                  <a:spLocks noChangeArrowheads="1"/>
                </p:cNvSpPr>
                <p:nvPr/>
              </p:nvSpPr>
              <p:spPr bwMode="auto">
                <a:xfrm>
                  <a:off x="2955" y="2429"/>
                  <a:ext cx="205"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z</a:t>
                  </a:r>
                  <a:endParaRPr lang="en-US" sz="2400">
                    <a:latin typeface="Times New Roman" pitchFamily="18" charset="0"/>
                  </a:endParaRPr>
                </a:p>
              </p:txBody>
            </p:sp>
          </p:grpSp>
        </p:grpSp>
        <p:sp>
          <p:nvSpPr>
            <p:cNvPr id="95255" name="Text Box 27"/>
            <p:cNvSpPr txBox="1">
              <a:spLocks noChangeArrowheads="1"/>
            </p:cNvSpPr>
            <p:nvPr/>
          </p:nvSpPr>
          <p:spPr bwMode="auto">
            <a:xfrm>
              <a:off x="4469" y="1328"/>
              <a:ext cx="181" cy="231"/>
            </a:xfrm>
            <a:prstGeom prst="rect">
              <a:avLst/>
            </a:prstGeom>
            <a:noFill/>
            <a:ln w="9525">
              <a:noFill/>
              <a:miter lim="800000"/>
              <a:headEnd/>
              <a:tailEnd/>
            </a:ln>
            <a:effectLst/>
          </p:spPr>
          <p:txBody>
            <a:bodyPr wrap="none">
              <a:spAutoFit/>
            </a:bodyPr>
            <a:lstStyle/>
            <a:p>
              <a:pPr algn="ctr"/>
              <a:r>
                <a:rPr lang="en-US">
                  <a:latin typeface="Comic Sans MS" pitchFamily="66" charset="0"/>
                </a:rPr>
                <a:t>1</a:t>
              </a:r>
              <a:endParaRPr lang="en-US" sz="2400">
                <a:latin typeface="Times New Roman" pitchFamily="18" charset="0"/>
              </a:endParaRPr>
            </a:p>
          </p:txBody>
        </p:sp>
        <p:sp>
          <p:nvSpPr>
            <p:cNvPr id="95256" name="Text Box 28"/>
            <p:cNvSpPr txBox="1">
              <a:spLocks noChangeArrowheads="1"/>
            </p:cNvSpPr>
            <p:nvPr/>
          </p:nvSpPr>
          <p:spPr bwMode="auto">
            <a:xfrm>
              <a:off x="3930" y="1325"/>
              <a:ext cx="204" cy="231"/>
            </a:xfrm>
            <a:prstGeom prst="rect">
              <a:avLst/>
            </a:prstGeom>
            <a:noFill/>
            <a:ln w="9525">
              <a:noFill/>
              <a:miter lim="800000"/>
              <a:headEnd/>
              <a:tailEnd/>
            </a:ln>
            <a:effectLst/>
          </p:spPr>
          <p:txBody>
            <a:bodyPr wrap="none">
              <a:spAutoFit/>
            </a:bodyPr>
            <a:lstStyle/>
            <a:p>
              <a:pPr algn="ctr"/>
              <a:r>
                <a:rPr lang="en-US">
                  <a:latin typeface="Comic Sans MS" pitchFamily="66" charset="0"/>
                </a:rPr>
                <a:t>4</a:t>
              </a:r>
              <a:endParaRPr lang="en-US" sz="2400">
                <a:latin typeface="Times New Roman" pitchFamily="18" charset="0"/>
              </a:endParaRPr>
            </a:p>
          </p:txBody>
        </p:sp>
        <p:sp>
          <p:nvSpPr>
            <p:cNvPr id="95257" name="Text Box 29"/>
            <p:cNvSpPr txBox="1">
              <a:spLocks noChangeArrowheads="1"/>
            </p:cNvSpPr>
            <p:nvPr/>
          </p:nvSpPr>
          <p:spPr bwMode="auto">
            <a:xfrm>
              <a:off x="4171" y="1658"/>
              <a:ext cx="292" cy="231"/>
            </a:xfrm>
            <a:prstGeom prst="rect">
              <a:avLst/>
            </a:prstGeom>
            <a:noFill/>
            <a:ln w="9525">
              <a:noFill/>
              <a:miter lim="800000"/>
              <a:headEnd/>
              <a:tailEnd/>
            </a:ln>
            <a:effectLst/>
          </p:spPr>
          <p:txBody>
            <a:bodyPr wrap="none">
              <a:spAutoFit/>
            </a:bodyPr>
            <a:lstStyle/>
            <a:p>
              <a:pPr algn="ctr"/>
              <a:r>
                <a:rPr lang="en-US">
                  <a:latin typeface="Comic Sans MS" pitchFamily="66" charset="0"/>
                </a:rPr>
                <a:t>50</a:t>
              </a:r>
              <a:endParaRPr lang="en-US" sz="2400">
                <a:latin typeface="Times New Roman" pitchFamily="18" charset="0"/>
              </a:endParaRPr>
            </a:p>
          </p:txBody>
        </p:sp>
        <p:grpSp>
          <p:nvGrpSpPr>
            <p:cNvPr id="95258" name="Group 30"/>
            <p:cNvGrpSpPr>
              <a:grpSpLocks/>
            </p:cNvGrpSpPr>
            <p:nvPr/>
          </p:nvGrpSpPr>
          <p:grpSpPr bwMode="auto">
            <a:xfrm>
              <a:off x="4146" y="1214"/>
              <a:ext cx="316" cy="250"/>
              <a:chOff x="1740" y="2306"/>
              <a:chExt cx="316" cy="250"/>
            </a:xfrm>
          </p:grpSpPr>
          <p:sp>
            <p:nvSpPr>
              <p:cNvPr id="95261"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5262" name="Line 32"/>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5263" name="Line 33"/>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5264" name="Rectangle 34"/>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5265"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5266" name="Group 36"/>
              <p:cNvGrpSpPr>
                <a:grpSpLocks/>
              </p:cNvGrpSpPr>
              <p:nvPr/>
            </p:nvGrpSpPr>
            <p:grpSpPr bwMode="auto">
              <a:xfrm>
                <a:off x="1802" y="2306"/>
                <a:ext cx="199" cy="250"/>
                <a:chOff x="2957" y="2429"/>
                <a:chExt cx="202" cy="250"/>
              </a:xfrm>
            </p:grpSpPr>
            <p:sp>
              <p:nvSpPr>
                <p:cNvPr id="95267" name="Rectangle 3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5268" name="Text Box 38"/>
                <p:cNvSpPr txBox="1">
                  <a:spLocks noChangeArrowheads="1"/>
                </p:cNvSpPr>
                <p:nvPr/>
              </p:nvSpPr>
              <p:spPr bwMode="auto">
                <a:xfrm>
                  <a:off x="2957" y="2429"/>
                  <a:ext cx="202"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y</a:t>
                  </a:r>
                  <a:endParaRPr lang="en-US" sz="2400">
                    <a:latin typeface="Times New Roman" pitchFamily="18" charset="0"/>
                  </a:endParaRPr>
                </a:p>
              </p:txBody>
            </p:sp>
          </p:grpSp>
        </p:grpSp>
        <p:sp>
          <p:nvSpPr>
            <p:cNvPr id="95259" name="Text Box 39"/>
            <p:cNvSpPr txBox="1">
              <a:spLocks noChangeArrowheads="1"/>
            </p:cNvSpPr>
            <p:nvPr/>
          </p:nvSpPr>
          <p:spPr bwMode="auto">
            <a:xfrm>
              <a:off x="3839" y="1076"/>
              <a:ext cx="181" cy="231"/>
            </a:xfrm>
            <a:prstGeom prst="rect">
              <a:avLst/>
            </a:prstGeom>
            <a:noFill/>
            <a:ln w="9525">
              <a:noFill/>
              <a:miter lim="800000"/>
              <a:headEnd/>
              <a:tailEnd/>
            </a:ln>
            <a:effectLst/>
          </p:spPr>
          <p:txBody>
            <a:bodyPr wrap="none">
              <a:spAutoFit/>
            </a:bodyPr>
            <a:lstStyle/>
            <a:p>
              <a:pPr algn="ctr"/>
              <a:r>
                <a:rPr lang="en-US">
                  <a:solidFill>
                    <a:srgbClr val="FF0000"/>
                  </a:solidFill>
                  <a:latin typeface="Comic Sans MS" pitchFamily="66" charset="0"/>
                </a:rPr>
                <a:t>1</a:t>
              </a:r>
              <a:endParaRPr lang="en-US" sz="2400">
                <a:latin typeface="Times New Roman" pitchFamily="18" charset="0"/>
              </a:endParaRPr>
            </a:p>
          </p:txBody>
        </p:sp>
        <p:sp>
          <p:nvSpPr>
            <p:cNvPr id="95260" name="Line 40"/>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ffectLst/>
          </p:spPr>
          <p:txBody>
            <a:bodyPr wrap="none" anchor="ctr"/>
            <a:lstStyle/>
            <a:p>
              <a:endParaRPr lang="en-US"/>
            </a:p>
          </p:txBody>
        </p:sp>
      </p:grpSp>
      <p:sp>
        <p:nvSpPr>
          <p:cNvPr id="730153" name="Rectangle 41"/>
          <p:cNvSpPr>
            <a:spLocks noChangeArrowheads="1"/>
          </p:cNvSpPr>
          <p:nvPr/>
        </p:nvSpPr>
        <p:spPr bwMode="auto">
          <a:xfrm>
            <a:off x="1698625" y="3633788"/>
            <a:ext cx="6691313" cy="915987"/>
          </a:xfrm>
          <a:prstGeom prst="rect">
            <a:avLst/>
          </a:prstGeom>
          <a:noFill/>
          <a:ln w="9525">
            <a:noFill/>
            <a:miter lim="800000"/>
            <a:headEnd/>
            <a:tailEnd/>
          </a:ln>
          <a:effectLst/>
        </p:spPr>
        <p:txBody>
          <a:bodyPr anchor="ctr">
            <a:spAutoFit/>
          </a:bodyPr>
          <a:lstStyle/>
          <a:p>
            <a:pPr>
              <a:tabLst>
                <a:tab pos="228600" algn="l"/>
                <a:tab pos="457200" algn="l"/>
              </a:tabLst>
            </a:pPr>
            <a:r>
              <a:rPr lang="en-US" i="1"/>
              <a:t>t</a:t>
            </a:r>
            <a:r>
              <a:rPr lang="en-US" i="1" baseline="-25000"/>
              <a:t>0 </a:t>
            </a:r>
            <a:r>
              <a:rPr lang="en-US"/>
              <a:t>: </a:t>
            </a:r>
            <a:r>
              <a:rPr lang="en-US" i="1"/>
              <a:t>y</a:t>
            </a:r>
            <a:r>
              <a:rPr lang="en-US"/>
              <a:t> detects link-cost change, updates its DV, informs its neighbors.</a:t>
            </a:r>
          </a:p>
          <a:p>
            <a:pPr>
              <a:tabLst>
                <a:tab pos="228600" algn="l"/>
                <a:tab pos="457200" algn="l"/>
              </a:tabLst>
            </a:pPr>
            <a:endParaRPr lang="en-US"/>
          </a:p>
        </p:txBody>
      </p:sp>
      <p:sp>
        <p:nvSpPr>
          <p:cNvPr id="730154" name="Rectangle 42"/>
          <p:cNvSpPr>
            <a:spLocks noChangeArrowheads="1"/>
          </p:cNvSpPr>
          <p:nvPr/>
        </p:nvSpPr>
        <p:spPr bwMode="auto">
          <a:xfrm>
            <a:off x="1711325" y="4327525"/>
            <a:ext cx="6503988" cy="915988"/>
          </a:xfrm>
          <a:prstGeom prst="rect">
            <a:avLst/>
          </a:prstGeom>
          <a:noFill/>
          <a:ln w="9525">
            <a:noFill/>
            <a:miter lim="800000"/>
            <a:headEnd/>
            <a:tailEnd/>
          </a:ln>
          <a:effectLst/>
        </p:spPr>
        <p:txBody>
          <a:bodyPr anchor="ctr">
            <a:spAutoFit/>
          </a:bodyPr>
          <a:lstStyle/>
          <a:p>
            <a:pPr>
              <a:tabLst>
                <a:tab pos="228600" algn="l"/>
                <a:tab pos="457200" algn="l"/>
              </a:tabLst>
            </a:pPr>
            <a:r>
              <a:rPr lang="en-US" i="1"/>
              <a:t>t</a:t>
            </a:r>
            <a:r>
              <a:rPr lang="en-US" i="1" baseline="-25000"/>
              <a:t>1 </a:t>
            </a:r>
            <a:r>
              <a:rPr lang="en-US"/>
              <a:t>: </a:t>
            </a:r>
            <a:r>
              <a:rPr lang="en-US" i="1"/>
              <a:t>z</a:t>
            </a:r>
            <a:r>
              <a:rPr lang="en-US"/>
              <a:t> receives update from </a:t>
            </a:r>
            <a:r>
              <a:rPr lang="en-US" i="1"/>
              <a:t>y</a:t>
            </a:r>
            <a:r>
              <a:rPr lang="en-US"/>
              <a:t>, updates its table, computes new least cost to </a:t>
            </a:r>
            <a:r>
              <a:rPr lang="en-US" i="1"/>
              <a:t>x</a:t>
            </a:r>
            <a:r>
              <a:rPr lang="en-US"/>
              <a:t> , sends its neighbors its DV.</a:t>
            </a:r>
          </a:p>
          <a:p>
            <a:pPr>
              <a:tabLst>
                <a:tab pos="228600" algn="l"/>
                <a:tab pos="457200" algn="l"/>
              </a:tabLst>
            </a:pPr>
            <a:endParaRPr lang="en-US"/>
          </a:p>
        </p:txBody>
      </p:sp>
      <p:sp>
        <p:nvSpPr>
          <p:cNvPr id="730155" name="Rectangle 43"/>
          <p:cNvSpPr>
            <a:spLocks noChangeArrowheads="1"/>
          </p:cNvSpPr>
          <p:nvPr/>
        </p:nvSpPr>
        <p:spPr bwMode="auto">
          <a:xfrm>
            <a:off x="1733550" y="5151438"/>
            <a:ext cx="7158038" cy="915987"/>
          </a:xfrm>
          <a:prstGeom prst="rect">
            <a:avLst/>
          </a:prstGeom>
          <a:noFill/>
          <a:ln w="9525">
            <a:noFill/>
            <a:miter lim="800000"/>
            <a:headEnd/>
            <a:tailEnd/>
          </a:ln>
          <a:effectLst/>
        </p:spPr>
        <p:txBody>
          <a:bodyPr anchor="ctr">
            <a:spAutoFit/>
          </a:bodyPr>
          <a:lstStyle/>
          <a:p>
            <a:pPr>
              <a:tabLst>
                <a:tab pos="228600" algn="l"/>
                <a:tab pos="457200" algn="l"/>
              </a:tabLst>
            </a:pPr>
            <a:r>
              <a:rPr lang="en-US" i="1"/>
              <a:t>t</a:t>
            </a:r>
            <a:r>
              <a:rPr lang="en-US" i="1" baseline="-25000"/>
              <a:t>2 </a:t>
            </a:r>
            <a:r>
              <a:rPr lang="en-US"/>
              <a:t>: </a:t>
            </a:r>
            <a:r>
              <a:rPr lang="en-US" i="1"/>
              <a:t>y</a:t>
            </a:r>
            <a:r>
              <a:rPr lang="en-US"/>
              <a:t> receives </a:t>
            </a:r>
            <a:r>
              <a:rPr lang="en-US" i="1"/>
              <a:t>z</a:t>
            </a:r>
            <a:r>
              <a:rPr lang="en-US"/>
              <a:t>’s update, updates its distance table.  </a:t>
            </a:r>
            <a:r>
              <a:rPr lang="en-US" i="1"/>
              <a:t>y</a:t>
            </a:r>
            <a:r>
              <a:rPr lang="en-US"/>
              <a:t>’s least costs do </a:t>
            </a:r>
            <a:r>
              <a:rPr lang="en-US" i="1"/>
              <a:t>not</a:t>
            </a:r>
            <a:r>
              <a:rPr lang="en-US"/>
              <a:t> change, so </a:t>
            </a:r>
            <a:r>
              <a:rPr lang="en-US" i="1"/>
              <a:t>y</a:t>
            </a:r>
            <a:r>
              <a:rPr lang="en-US"/>
              <a:t>  does </a:t>
            </a:r>
            <a:r>
              <a:rPr lang="en-US" i="1"/>
              <a:t>not</a:t>
            </a:r>
            <a:r>
              <a:rPr lang="en-US"/>
              <a:t> send a message to </a:t>
            </a:r>
            <a:r>
              <a:rPr lang="en-US" i="1"/>
              <a:t>z</a:t>
            </a:r>
            <a:r>
              <a:rPr lang="en-US"/>
              <a:t>. </a:t>
            </a:r>
          </a:p>
          <a:p>
            <a:pPr>
              <a:tabLst>
                <a:tab pos="228600" algn="l"/>
                <a:tab pos="457200" algn="l"/>
              </a:tabLst>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0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0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53" grpId="0"/>
      <p:bldP spid="730154" grpId="0"/>
      <p:bldP spid="7301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1"/>
          </p:nvPr>
        </p:nvSpPr>
        <p:spPr>
          <a:noFill/>
          <a:ln>
            <a:miter lim="800000"/>
            <a:headEnd/>
            <a:tailEnd/>
          </a:ln>
        </p:spPr>
        <p:txBody>
          <a:bodyPr/>
          <a:lstStyle/>
          <a:p>
            <a:r>
              <a:rPr lang="en-US"/>
              <a:t>Network Layer</a:t>
            </a:r>
          </a:p>
        </p:txBody>
      </p:sp>
      <p:sp>
        <p:nvSpPr>
          <p:cNvPr id="96259" name="Slide Number Placeholder 4"/>
          <p:cNvSpPr>
            <a:spLocks noGrp="1"/>
          </p:cNvSpPr>
          <p:nvPr>
            <p:ph type="sldNum" sz="quarter" idx="12"/>
          </p:nvPr>
        </p:nvSpPr>
        <p:spPr>
          <a:noFill/>
          <a:ln>
            <a:miter lim="800000"/>
            <a:headEnd/>
            <a:tailEnd/>
          </a:ln>
        </p:spPr>
        <p:txBody>
          <a:bodyPr/>
          <a:lstStyle/>
          <a:p>
            <a:r>
              <a:rPr lang="en-US"/>
              <a:t>4-</a:t>
            </a:r>
            <a:fld id="{E8EF2424-82C7-49E1-B19B-69067DFE40A6}" type="slidenum">
              <a:rPr lang="en-US" smtClean="0"/>
              <a:pPr/>
              <a:t>43</a:t>
            </a:fld>
            <a:endParaRPr lang="en-US"/>
          </a:p>
        </p:txBody>
      </p:sp>
      <p:pic>
        <p:nvPicPr>
          <p:cNvPr id="96260" name="Picture 2" descr="underline_base"/>
          <p:cNvPicPr>
            <a:picLocks noChangeArrowheads="1"/>
          </p:cNvPicPr>
          <p:nvPr/>
        </p:nvPicPr>
        <p:blipFill>
          <a:blip r:embed="rId2"/>
          <a:srcRect/>
          <a:stretch>
            <a:fillRect/>
          </a:stretch>
        </p:blipFill>
        <p:spPr bwMode="auto">
          <a:xfrm>
            <a:off x="601663" y="847725"/>
            <a:ext cx="6856412" cy="173038"/>
          </a:xfrm>
          <a:prstGeom prst="rect">
            <a:avLst/>
          </a:prstGeom>
          <a:noFill/>
          <a:ln w="9525">
            <a:noFill/>
            <a:miter lim="800000"/>
            <a:headEnd/>
            <a:tailEnd/>
          </a:ln>
        </p:spPr>
      </p:pic>
      <p:sp>
        <p:nvSpPr>
          <p:cNvPr id="96261" name="Rectangle 3"/>
          <p:cNvSpPr>
            <a:spLocks noGrp="1" noChangeArrowheads="1"/>
          </p:cNvSpPr>
          <p:nvPr>
            <p:ph type="title"/>
          </p:nvPr>
        </p:nvSpPr>
        <p:spPr>
          <a:xfrm>
            <a:off x="533400" y="152400"/>
            <a:ext cx="7772400" cy="1008063"/>
          </a:xfrm>
        </p:spPr>
        <p:txBody>
          <a:bodyPr/>
          <a:lstStyle/>
          <a:p>
            <a:r>
              <a:rPr lang="en-US" sz="3600"/>
              <a:t>Distance vector: link cost changes</a:t>
            </a:r>
            <a:endParaRPr lang="en-US"/>
          </a:p>
        </p:txBody>
      </p:sp>
      <p:sp>
        <p:nvSpPr>
          <p:cNvPr id="96262" name="Rectangle 4"/>
          <p:cNvSpPr>
            <a:spLocks noChangeArrowheads="1"/>
          </p:cNvSpPr>
          <p:nvPr/>
        </p:nvSpPr>
        <p:spPr bwMode="auto">
          <a:xfrm>
            <a:off x="552450" y="1400175"/>
            <a:ext cx="4867275" cy="2524125"/>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link cost changes: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node detects local link cost change </a:t>
            </a:r>
          </a:p>
          <a:p>
            <a:pPr marL="342900" indent="-342900">
              <a:lnSpc>
                <a:spcPct val="85000"/>
              </a:lnSpc>
              <a:spcBef>
                <a:spcPct val="20000"/>
              </a:spcBef>
              <a:buClr>
                <a:srgbClr val="000099"/>
              </a:buClr>
              <a:buSzPct val="65000"/>
              <a:buFont typeface="Wingdings" pitchFamily="2" charset="2"/>
              <a:buChar char="v"/>
            </a:pPr>
            <a:r>
              <a:rPr lang="en-US" sz="2400" i="1">
                <a:solidFill>
                  <a:srgbClr val="CC0000"/>
                </a:solidFill>
                <a:latin typeface="Gill Sans MT" pitchFamily="34" charset="0"/>
              </a:rPr>
              <a:t>bad news travels slow</a:t>
            </a:r>
            <a:r>
              <a:rPr lang="en-US" sz="2400">
                <a:latin typeface="Gill Sans MT" pitchFamily="34" charset="0"/>
              </a:rPr>
              <a:t> - “count to infinity” problem!</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44 iterations before algorithm stabilizes: see text</a:t>
            </a:r>
          </a:p>
        </p:txBody>
      </p:sp>
      <p:grpSp>
        <p:nvGrpSpPr>
          <p:cNvPr id="96263" name="Group 6"/>
          <p:cNvGrpSpPr>
            <a:grpSpLocks/>
          </p:cNvGrpSpPr>
          <p:nvPr/>
        </p:nvGrpSpPr>
        <p:grpSpPr bwMode="auto">
          <a:xfrm>
            <a:off x="5838825" y="1609725"/>
            <a:ext cx="2184400" cy="1314450"/>
            <a:chOff x="3625" y="1076"/>
            <a:chExt cx="1376" cy="828"/>
          </a:xfrm>
        </p:grpSpPr>
        <p:sp>
          <p:nvSpPr>
            <p:cNvPr id="96265" name="Freeform 7"/>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w="9525">
              <a:noFill/>
              <a:round/>
              <a:headEnd/>
              <a:tailEnd/>
            </a:ln>
            <a:effectLst/>
          </p:spPr>
          <p:txBody>
            <a:bodyPr wrap="none" anchor="ctr"/>
            <a:lstStyle/>
            <a:p>
              <a:endParaRPr lang="en-US"/>
            </a:p>
          </p:txBody>
        </p:sp>
        <p:sp>
          <p:nvSpPr>
            <p:cNvPr id="96266" name="Freeform 8"/>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headEnd/>
              <a:tailEnd/>
            </a:ln>
            <a:effectLst/>
          </p:spPr>
          <p:txBody>
            <a:bodyPr wrap="none" anchor="ctr"/>
            <a:lstStyle/>
            <a:p>
              <a:endParaRPr lang="en-US"/>
            </a:p>
          </p:txBody>
        </p:sp>
        <p:sp>
          <p:nvSpPr>
            <p:cNvPr id="96267" name="Oval 9"/>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6268" name="Line 10"/>
            <p:cNvSpPr>
              <a:spLocks noChangeShapeType="1"/>
            </p:cNvSpPr>
            <p:nvPr/>
          </p:nvSpPr>
          <p:spPr bwMode="auto">
            <a:xfrm>
              <a:off x="3724" y="1633"/>
              <a:ext cx="1" cy="50"/>
            </a:xfrm>
            <a:prstGeom prst="line">
              <a:avLst/>
            </a:prstGeom>
            <a:noFill/>
            <a:ln w="12700">
              <a:solidFill>
                <a:schemeClr val="tx1"/>
              </a:solidFill>
              <a:round/>
              <a:headEnd/>
              <a:tailEnd/>
            </a:ln>
            <a:effectLst/>
          </p:spPr>
          <p:txBody>
            <a:bodyPr wrap="none" anchor="ctr"/>
            <a:lstStyle/>
            <a:p>
              <a:endParaRPr lang="en-US"/>
            </a:p>
          </p:txBody>
        </p:sp>
        <p:sp>
          <p:nvSpPr>
            <p:cNvPr id="96269" name="Line 11"/>
            <p:cNvSpPr>
              <a:spLocks noChangeShapeType="1"/>
            </p:cNvSpPr>
            <p:nvPr/>
          </p:nvSpPr>
          <p:spPr bwMode="auto">
            <a:xfrm>
              <a:off x="4037" y="1633"/>
              <a:ext cx="1" cy="50"/>
            </a:xfrm>
            <a:prstGeom prst="line">
              <a:avLst/>
            </a:prstGeom>
            <a:noFill/>
            <a:ln w="12700">
              <a:solidFill>
                <a:schemeClr val="tx1"/>
              </a:solidFill>
              <a:round/>
              <a:headEnd/>
              <a:tailEnd/>
            </a:ln>
            <a:effectLst/>
          </p:spPr>
          <p:txBody>
            <a:bodyPr wrap="none" anchor="ctr"/>
            <a:lstStyle/>
            <a:p>
              <a:endParaRPr lang="en-US"/>
            </a:p>
          </p:txBody>
        </p:sp>
        <p:sp>
          <p:nvSpPr>
            <p:cNvPr id="96270" name="Rectangle 12"/>
            <p:cNvSpPr>
              <a:spLocks noChangeArrowheads="1"/>
            </p:cNvSpPr>
            <p:nvPr/>
          </p:nvSpPr>
          <p:spPr bwMode="auto">
            <a:xfrm>
              <a:off x="3724" y="163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6271" name="Oval 13"/>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6272" name="Freeform 14"/>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headEnd/>
              <a:tailEnd/>
            </a:ln>
            <a:effectLst/>
          </p:spPr>
          <p:txBody>
            <a:bodyPr wrap="none" anchor="ctr"/>
            <a:lstStyle/>
            <a:p>
              <a:endParaRPr lang="en-US"/>
            </a:p>
          </p:txBody>
        </p:sp>
        <p:sp>
          <p:nvSpPr>
            <p:cNvPr id="96273" name="Freeform 15"/>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headEnd/>
              <a:tailEnd/>
            </a:ln>
            <a:effectLst/>
          </p:spPr>
          <p:txBody>
            <a:bodyPr wrap="none" anchor="ctr"/>
            <a:lstStyle/>
            <a:p>
              <a:endParaRPr lang="en-US"/>
            </a:p>
          </p:txBody>
        </p:sp>
        <p:grpSp>
          <p:nvGrpSpPr>
            <p:cNvPr id="96274" name="Group 16"/>
            <p:cNvGrpSpPr>
              <a:grpSpLocks/>
            </p:cNvGrpSpPr>
            <p:nvPr/>
          </p:nvGrpSpPr>
          <p:grpSpPr bwMode="auto">
            <a:xfrm>
              <a:off x="3770" y="1526"/>
              <a:ext cx="210" cy="250"/>
              <a:chOff x="2951" y="2429"/>
              <a:chExt cx="213" cy="250"/>
            </a:xfrm>
          </p:grpSpPr>
          <p:sp>
            <p:nvSpPr>
              <p:cNvPr id="96298" name="Rectangle 1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6299" name="Text Box 18"/>
              <p:cNvSpPr txBox="1">
                <a:spLocks noChangeArrowheads="1"/>
              </p:cNvSpPr>
              <p:nvPr/>
            </p:nvSpPr>
            <p:spPr bwMode="auto">
              <a:xfrm>
                <a:off x="2951" y="2429"/>
                <a:ext cx="213"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x</a:t>
                </a:r>
                <a:endParaRPr lang="en-US" sz="2400">
                  <a:latin typeface="Times New Roman" pitchFamily="18" charset="0"/>
                </a:endParaRPr>
              </a:p>
            </p:txBody>
          </p:sp>
        </p:grpSp>
        <p:grpSp>
          <p:nvGrpSpPr>
            <p:cNvPr id="96275" name="Group 19"/>
            <p:cNvGrpSpPr>
              <a:grpSpLocks/>
            </p:cNvGrpSpPr>
            <p:nvPr/>
          </p:nvGrpSpPr>
          <p:grpSpPr bwMode="auto">
            <a:xfrm>
              <a:off x="4566" y="1538"/>
              <a:ext cx="316" cy="250"/>
              <a:chOff x="1740" y="2306"/>
              <a:chExt cx="316" cy="250"/>
            </a:xfrm>
          </p:grpSpPr>
          <p:sp>
            <p:nvSpPr>
              <p:cNvPr id="96290" name="Oval 2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6291" name="Line 21"/>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6292" name="Line 22"/>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6293" name="Rectangle 23"/>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6294" name="Oval 2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6295" name="Group 25"/>
              <p:cNvGrpSpPr>
                <a:grpSpLocks/>
              </p:cNvGrpSpPr>
              <p:nvPr/>
            </p:nvGrpSpPr>
            <p:grpSpPr bwMode="auto">
              <a:xfrm>
                <a:off x="1800" y="2306"/>
                <a:ext cx="202" cy="250"/>
                <a:chOff x="2955" y="2429"/>
                <a:chExt cx="205" cy="250"/>
              </a:xfrm>
            </p:grpSpPr>
            <p:sp>
              <p:nvSpPr>
                <p:cNvPr id="96296" name="Rectangle 2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6297" name="Text Box 27"/>
                <p:cNvSpPr txBox="1">
                  <a:spLocks noChangeArrowheads="1"/>
                </p:cNvSpPr>
                <p:nvPr/>
              </p:nvSpPr>
              <p:spPr bwMode="auto">
                <a:xfrm>
                  <a:off x="2955" y="2429"/>
                  <a:ext cx="205"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z</a:t>
                  </a:r>
                  <a:endParaRPr lang="en-US" sz="2400">
                    <a:latin typeface="Times New Roman" pitchFamily="18" charset="0"/>
                  </a:endParaRPr>
                </a:p>
              </p:txBody>
            </p:sp>
          </p:grpSp>
        </p:grpSp>
        <p:sp>
          <p:nvSpPr>
            <p:cNvPr id="96276" name="Text Box 28"/>
            <p:cNvSpPr txBox="1">
              <a:spLocks noChangeArrowheads="1"/>
            </p:cNvSpPr>
            <p:nvPr/>
          </p:nvSpPr>
          <p:spPr bwMode="auto">
            <a:xfrm>
              <a:off x="4469" y="1328"/>
              <a:ext cx="181" cy="231"/>
            </a:xfrm>
            <a:prstGeom prst="rect">
              <a:avLst/>
            </a:prstGeom>
            <a:noFill/>
            <a:ln w="9525">
              <a:noFill/>
              <a:miter lim="800000"/>
              <a:headEnd/>
              <a:tailEnd/>
            </a:ln>
            <a:effectLst/>
          </p:spPr>
          <p:txBody>
            <a:bodyPr wrap="none">
              <a:spAutoFit/>
            </a:bodyPr>
            <a:lstStyle/>
            <a:p>
              <a:pPr algn="ctr"/>
              <a:r>
                <a:rPr lang="en-US">
                  <a:latin typeface="Comic Sans MS" pitchFamily="66" charset="0"/>
                </a:rPr>
                <a:t>1</a:t>
              </a:r>
              <a:endParaRPr lang="en-US" sz="2400">
                <a:latin typeface="Times New Roman" pitchFamily="18" charset="0"/>
              </a:endParaRPr>
            </a:p>
          </p:txBody>
        </p:sp>
        <p:sp>
          <p:nvSpPr>
            <p:cNvPr id="96277" name="Text Box 29"/>
            <p:cNvSpPr txBox="1">
              <a:spLocks noChangeArrowheads="1"/>
            </p:cNvSpPr>
            <p:nvPr/>
          </p:nvSpPr>
          <p:spPr bwMode="auto">
            <a:xfrm>
              <a:off x="3930" y="1325"/>
              <a:ext cx="204" cy="231"/>
            </a:xfrm>
            <a:prstGeom prst="rect">
              <a:avLst/>
            </a:prstGeom>
            <a:noFill/>
            <a:ln w="9525">
              <a:noFill/>
              <a:miter lim="800000"/>
              <a:headEnd/>
              <a:tailEnd/>
            </a:ln>
            <a:effectLst/>
          </p:spPr>
          <p:txBody>
            <a:bodyPr wrap="none">
              <a:spAutoFit/>
            </a:bodyPr>
            <a:lstStyle/>
            <a:p>
              <a:pPr algn="ctr"/>
              <a:r>
                <a:rPr lang="en-US">
                  <a:latin typeface="Comic Sans MS" pitchFamily="66" charset="0"/>
                </a:rPr>
                <a:t>4</a:t>
              </a:r>
              <a:endParaRPr lang="en-US" sz="2400">
                <a:latin typeface="Times New Roman" pitchFamily="18" charset="0"/>
              </a:endParaRPr>
            </a:p>
          </p:txBody>
        </p:sp>
        <p:sp>
          <p:nvSpPr>
            <p:cNvPr id="96278" name="Text Box 30"/>
            <p:cNvSpPr txBox="1">
              <a:spLocks noChangeArrowheads="1"/>
            </p:cNvSpPr>
            <p:nvPr/>
          </p:nvSpPr>
          <p:spPr bwMode="auto">
            <a:xfrm>
              <a:off x="4171" y="1658"/>
              <a:ext cx="292" cy="231"/>
            </a:xfrm>
            <a:prstGeom prst="rect">
              <a:avLst/>
            </a:prstGeom>
            <a:noFill/>
            <a:ln w="9525">
              <a:noFill/>
              <a:miter lim="800000"/>
              <a:headEnd/>
              <a:tailEnd/>
            </a:ln>
            <a:effectLst/>
          </p:spPr>
          <p:txBody>
            <a:bodyPr wrap="none">
              <a:spAutoFit/>
            </a:bodyPr>
            <a:lstStyle/>
            <a:p>
              <a:pPr algn="ctr"/>
              <a:r>
                <a:rPr lang="en-US">
                  <a:latin typeface="Comic Sans MS" pitchFamily="66" charset="0"/>
                </a:rPr>
                <a:t>50</a:t>
              </a:r>
              <a:endParaRPr lang="en-US" sz="2400">
                <a:latin typeface="Times New Roman" pitchFamily="18" charset="0"/>
              </a:endParaRPr>
            </a:p>
          </p:txBody>
        </p:sp>
        <p:grpSp>
          <p:nvGrpSpPr>
            <p:cNvPr id="96279" name="Group 31"/>
            <p:cNvGrpSpPr>
              <a:grpSpLocks/>
            </p:cNvGrpSpPr>
            <p:nvPr/>
          </p:nvGrpSpPr>
          <p:grpSpPr bwMode="auto">
            <a:xfrm>
              <a:off x="4146" y="1214"/>
              <a:ext cx="316" cy="250"/>
              <a:chOff x="1740" y="2306"/>
              <a:chExt cx="316" cy="250"/>
            </a:xfrm>
          </p:grpSpPr>
          <p:sp>
            <p:nvSpPr>
              <p:cNvPr id="96282" name="Oval 32"/>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6283" name="Line 33"/>
              <p:cNvSpPr>
                <a:spLocks noChangeShapeType="1"/>
              </p:cNvSpPr>
              <p:nvPr/>
            </p:nvSpPr>
            <p:spPr bwMode="auto">
              <a:xfrm>
                <a:off x="1743" y="2413"/>
                <a:ext cx="0" cy="50"/>
              </a:xfrm>
              <a:prstGeom prst="line">
                <a:avLst/>
              </a:prstGeom>
              <a:noFill/>
              <a:ln w="12700">
                <a:solidFill>
                  <a:schemeClr val="tx1"/>
                </a:solidFill>
                <a:round/>
                <a:headEnd/>
                <a:tailEnd/>
              </a:ln>
              <a:effectLst/>
            </p:spPr>
            <p:txBody>
              <a:bodyPr wrap="none" anchor="ctr"/>
              <a:lstStyle/>
              <a:p>
                <a:endParaRPr lang="en-US"/>
              </a:p>
            </p:txBody>
          </p:sp>
          <p:sp>
            <p:nvSpPr>
              <p:cNvPr id="96284" name="Line 34"/>
              <p:cNvSpPr>
                <a:spLocks noChangeShapeType="1"/>
              </p:cNvSpPr>
              <p:nvPr/>
            </p:nvSpPr>
            <p:spPr bwMode="auto">
              <a:xfrm>
                <a:off x="2056" y="2413"/>
                <a:ext cx="0" cy="50"/>
              </a:xfrm>
              <a:prstGeom prst="line">
                <a:avLst/>
              </a:prstGeom>
              <a:noFill/>
              <a:ln w="12700">
                <a:solidFill>
                  <a:schemeClr val="tx1"/>
                </a:solidFill>
                <a:round/>
                <a:headEnd/>
                <a:tailEnd/>
              </a:ln>
              <a:effectLst/>
            </p:spPr>
            <p:txBody>
              <a:bodyPr wrap="none" anchor="ctr"/>
              <a:lstStyle/>
              <a:p>
                <a:endParaRPr lang="en-US"/>
              </a:p>
            </p:txBody>
          </p:sp>
          <p:sp>
            <p:nvSpPr>
              <p:cNvPr id="96285" name="Rectangle 35"/>
              <p:cNvSpPr>
                <a:spLocks noChangeArrowheads="1"/>
              </p:cNvSpPr>
              <p:nvPr/>
            </p:nvSpPr>
            <p:spPr bwMode="auto">
              <a:xfrm>
                <a:off x="1743" y="2413"/>
                <a:ext cx="310" cy="4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96286" name="Oval 36"/>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96287" name="Group 37"/>
              <p:cNvGrpSpPr>
                <a:grpSpLocks/>
              </p:cNvGrpSpPr>
              <p:nvPr/>
            </p:nvGrpSpPr>
            <p:grpSpPr bwMode="auto">
              <a:xfrm>
                <a:off x="1802" y="2306"/>
                <a:ext cx="199" cy="250"/>
                <a:chOff x="2957" y="2429"/>
                <a:chExt cx="202" cy="250"/>
              </a:xfrm>
            </p:grpSpPr>
            <p:sp>
              <p:nvSpPr>
                <p:cNvPr id="96288" name="Rectangle 3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96289" name="Text Box 39"/>
                <p:cNvSpPr txBox="1">
                  <a:spLocks noChangeArrowheads="1"/>
                </p:cNvSpPr>
                <p:nvPr/>
              </p:nvSpPr>
              <p:spPr bwMode="auto">
                <a:xfrm>
                  <a:off x="2957" y="2429"/>
                  <a:ext cx="202" cy="250"/>
                </a:xfrm>
                <a:prstGeom prst="rect">
                  <a:avLst/>
                </a:prstGeom>
                <a:noFill/>
                <a:ln w="9525">
                  <a:noFill/>
                  <a:miter lim="800000"/>
                  <a:headEnd/>
                  <a:tailEnd/>
                </a:ln>
                <a:effectLst/>
              </p:spPr>
              <p:txBody>
                <a:bodyPr wrap="none">
                  <a:spAutoFit/>
                </a:bodyPr>
                <a:lstStyle/>
                <a:p>
                  <a:pPr algn="ctr"/>
                  <a:r>
                    <a:rPr lang="en-US" sz="2000">
                      <a:latin typeface="Comic Sans MS" pitchFamily="66" charset="0"/>
                    </a:rPr>
                    <a:t>y</a:t>
                  </a:r>
                  <a:endParaRPr lang="en-US" sz="2400">
                    <a:latin typeface="Times New Roman" pitchFamily="18" charset="0"/>
                  </a:endParaRPr>
                </a:p>
              </p:txBody>
            </p:sp>
          </p:grpSp>
        </p:grpSp>
        <p:sp>
          <p:nvSpPr>
            <p:cNvPr id="96280" name="Text Box 40"/>
            <p:cNvSpPr txBox="1">
              <a:spLocks noChangeArrowheads="1"/>
            </p:cNvSpPr>
            <p:nvPr/>
          </p:nvSpPr>
          <p:spPr bwMode="auto">
            <a:xfrm>
              <a:off x="3784" y="1076"/>
              <a:ext cx="292" cy="231"/>
            </a:xfrm>
            <a:prstGeom prst="rect">
              <a:avLst/>
            </a:prstGeom>
            <a:noFill/>
            <a:ln w="9525">
              <a:noFill/>
              <a:miter lim="800000"/>
              <a:headEnd/>
              <a:tailEnd/>
            </a:ln>
            <a:effectLst/>
          </p:spPr>
          <p:txBody>
            <a:bodyPr wrap="none">
              <a:spAutoFit/>
            </a:bodyPr>
            <a:lstStyle/>
            <a:p>
              <a:pPr algn="ctr"/>
              <a:r>
                <a:rPr lang="en-US">
                  <a:solidFill>
                    <a:srgbClr val="FF0000"/>
                  </a:solidFill>
                  <a:latin typeface="Comic Sans MS" pitchFamily="66" charset="0"/>
                </a:rPr>
                <a:t>60</a:t>
              </a:r>
              <a:endParaRPr lang="en-US" sz="2400">
                <a:latin typeface="Times New Roman" pitchFamily="18" charset="0"/>
              </a:endParaRPr>
            </a:p>
          </p:txBody>
        </p:sp>
        <p:sp>
          <p:nvSpPr>
            <p:cNvPr id="96281" name="Line 41"/>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ffectLst/>
          </p:spPr>
          <p:txBody>
            <a:bodyPr wrap="none" anchor="ctr"/>
            <a:lstStyle/>
            <a:p>
              <a:endParaRPr lang="en-US"/>
            </a:p>
          </p:txBody>
        </p:sp>
      </p:grpSp>
      <p:sp>
        <p:nvSpPr>
          <p:cNvPr id="96264" name="Rectangle 45"/>
          <p:cNvSpPr>
            <a:spLocks noChangeArrowheads="1"/>
          </p:cNvSpPr>
          <p:nvPr/>
        </p:nvSpPr>
        <p:spPr bwMode="auto">
          <a:xfrm>
            <a:off x="604838" y="3787775"/>
            <a:ext cx="7210425" cy="1485900"/>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None/>
            </a:pPr>
            <a:r>
              <a:rPr lang="en-US" sz="2800" i="1">
                <a:solidFill>
                  <a:srgbClr val="CC0000"/>
                </a:solidFill>
                <a:latin typeface="Gill Sans MT" pitchFamily="34" charset="0"/>
              </a:rPr>
              <a:t>poisoned reverse:</a:t>
            </a:r>
            <a:r>
              <a:rPr lang="en-US" sz="2000">
                <a:latin typeface="Gill Sans MT" pitchFamily="34" charset="0"/>
              </a:rPr>
              <a:t> </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If Z routes through Y to get to X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Z tells Y its (Z’s) distance to X is infinite (so Y won’t route to X via Z)</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will this completely solve count to infinity problem?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5"/>
          <p:cNvSpPr>
            <a:spLocks noGrp="1"/>
          </p:cNvSpPr>
          <p:nvPr>
            <p:ph type="ftr" sz="quarter" idx="11"/>
          </p:nvPr>
        </p:nvSpPr>
        <p:spPr>
          <a:noFill/>
          <a:ln>
            <a:miter lim="800000"/>
            <a:headEnd/>
            <a:tailEnd/>
          </a:ln>
        </p:spPr>
        <p:txBody>
          <a:bodyPr/>
          <a:lstStyle/>
          <a:p>
            <a:r>
              <a:rPr lang="en-US"/>
              <a:t>Network Layer</a:t>
            </a:r>
          </a:p>
        </p:txBody>
      </p:sp>
      <p:sp>
        <p:nvSpPr>
          <p:cNvPr id="97283" name="Slide Number Placeholder 6"/>
          <p:cNvSpPr>
            <a:spLocks noGrp="1"/>
          </p:cNvSpPr>
          <p:nvPr>
            <p:ph type="sldNum" sz="quarter" idx="12"/>
          </p:nvPr>
        </p:nvSpPr>
        <p:spPr>
          <a:noFill/>
          <a:ln>
            <a:miter lim="800000"/>
            <a:headEnd/>
            <a:tailEnd/>
          </a:ln>
        </p:spPr>
        <p:txBody>
          <a:bodyPr/>
          <a:lstStyle/>
          <a:p>
            <a:r>
              <a:rPr lang="en-US"/>
              <a:t>4-</a:t>
            </a:r>
            <a:fld id="{DB1F9F12-3BE6-4CBD-B363-78479D3E372E}" type="slidenum">
              <a:rPr lang="en-US" smtClean="0"/>
              <a:pPr/>
              <a:t>44</a:t>
            </a:fld>
            <a:endParaRPr lang="en-US"/>
          </a:p>
        </p:txBody>
      </p:sp>
      <p:pic>
        <p:nvPicPr>
          <p:cNvPr id="97284" name="Picture 7" descr="underline_base"/>
          <p:cNvPicPr>
            <a:picLocks noChangeArrowheads="1"/>
          </p:cNvPicPr>
          <p:nvPr/>
        </p:nvPicPr>
        <p:blipFill>
          <a:blip r:embed="rId2"/>
          <a:srcRect/>
          <a:stretch>
            <a:fillRect/>
          </a:stretch>
        </p:blipFill>
        <p:spPr bwMode="auto">
          <a:xfrm>
            <a:off x="609600" y="904875"/>
            <a:ext cx="7313613" cy="173038"/>
          </a:xfrm>
          <a:prstGeom prst="rect">
            <a:avLst/>
          </a:prstGeom>
          <a:noFill/>
          <a:ln w="9525">
            <a:noFill/>
            <a:miter lim="800000"/>
            <a:headEnd/>
            <a:tailEnd/>
          </a:ln>
        </p:spPr>
      </p:pic>
      <p:sp>
        <p:nvSpPr>
          <p:cNvPr id="97285" name="Rectangle 2"/>
          <p:cNvSpPr>
            <a:spLocks noGrp="1" noChangeArrowheads="1"/>
          </p:cNvSpPr>
          <p:nvPr>
            <p:ph type="title"/>
          </p:nvPr>
        </p:nvSpPr>
        <p:spPr>
          <a:xfrm>
            <a:off x="544513" y="452438"/>
            <a:ext cx="7772400" cy="528637"/>
          </a:xfrm>
        </p:spPr>
        <p:txBody>
          <a:bodyPr/>
          <a:lstStyle/>
          <a:p>
            <a:r>
              <a:rPr lang="en-US" sz="3600"/>
              <a:t>Comparison of LS and DV algorithms</a:t>
            </a:r>
          </a:p>
        </p:txBody>
      </p:sp>
      <p:sp>
        <p:nvSpPr>
          <p:cNvPr id="97286" name="Rectangle 3"/>
          <p:cNvSpPr>
            <a:spLocks noGrp="1" noChangeArrowheads="1"/>
          </p:cNvSpPr>
          <p:nvPr>
            <p:ph type="body" sz="half" idx="1"/>
          </p:nvPr>
        </p:nvSpPr>
        <p:spPr>
          <a:xfrm>
            <a:off x="523875" y="1295400"/>
            <a:ext cx="4029075" cy="4648200"/>
          </a:xfrm>
        </p:spPr>
        <p:txBody>
          <a:bodyPr/>
          <a:lstStyle/>
          <a:p>
            <a:pPr>
              <a:buFont typeface="Wingdings" pitchFamily="2" charset="2"/>
              <a:buNone/>
            </a:pPr>
            <a:r>
              <a:rPr lang="en-US" i="1">
                <a:solidFill>
                  <a:srgbClr val="CC0000"/>
                </a:solidFill>
              </a:rPr>
              <a:t>message complexity</a:t>
            </a:r>
          </a:p>
          <a:p>
            <a:r>
              <a:rPr lang="en-US" sz="2000" b="1" i="1">
                <a:solidFill>
                  <a:srgbClr val="CC0000"/>
                </a:solidFill>
              </a:rPr>
              <a:t>LS:</a:t>
            </a:r>
            <a:r>
              <a:rPr lang="en-US" sz="2000"/>
              <a:t> with n nodes, E links, O(nE) msgs sent  </a:t>
            </a:r>
          </a:p>
          <a:p>
            <a:r>
              <a:rPr lang="en-US" sz="2000" b="1" i="1">
                <a:solidFill>
                  <a:srgbClr val="CC0000"/>
                </a:solidFill>
              </a:rPr>
              <a:t>DV:</a:t>
            </a:r>
            <a:r>
              <a:rPr lang="en-US" sz="2000">
                <a:solidFill>
                  <a:srgbClr val="FF0000"/>
                </a:solidFill>
              </a:rPr>
              <a:t> </a:t>
            </a:r>
            <a:r>
              <a:rPr lang="en-US" sz="2000"/>
              <a:t>exchange between neighbors only</a:t>
            </a:r>
          </a:p>
          <a:p>
            <a:pPr lvl="1"/>
            <a:r>
              <a:rPr lang="en-US" sz="2000"/>
              <a:t>convergence time varies</a:t>
            </a:r>
          </a:p>
          <a:p>
            <a:pPr>
              <a:spcBef>
                <a:spcPct val="50000"/>
              </a:spcBef>
              <a:buFont typeface="Wingdings" pitchFamily="2" charset="2"/>
              <a:buNone/>
            </a:pPr>
            <a:r>
              <a:rPr lang="en-US" i="1">
                <a:solidFill>
                  <a:srgbClr val="CC0000"/>
                </a:solidFill>
              </a:rPr>
              <a:t>speed of convergence</a:t>
            </a:r>
          </a:p>
          <a:p>
            <a:r>
              <a:rPr lang="en-US" sz="2000" b="1" i="1">
                <a:solidFill>
                  <a:srgbClr val="CC0000"/>
                </a:solidFill>
              </a:rPr>
              <a:t>LS:</a:t>
            </a:r>
            <a:r>
              <a:rPr lang="en-US" sz="2000"/>
              <a:t> O(n</a:t>
            </a:r>
            <a:r>
              <a:rPr lang="en-US" sz="2000" b="1" baseline="30000"/>
              <a:t>2</a:t>
            </a:r>
            <a:r>
              <a:rPr lang="en-US" sz="2000"/>
              <a:t>) algorithm requires O(nE) msgs</a:t>
            </a:r>
          </a:p>
          <a:p>
            <a:pPr lvl="1"/>
            <a:r>
              <a:rPr lang="en-US" sz="2000"/>
              <a:t>may have oscillations</a:t>
            </a:r>
            <a:endParaRPr lang="en-US" sz="1800"/>
          </a:p>
          <a:p>
            <a:r>
              <a:rPr lang="en-US" sz="2000" b="1" i="1">
                <a:solidFill>
                  <a:srgbClr val="CC0000"/>
                </a:solidFill>
              </a:rPr>
              <a:t>DV:</a:t>
            </a:r>
            <a:r>
              <a:rPr lang="en-US" sz="2000"/>
              <a:t> convergence time varies</a:t>
            </a:r>
          </a:p>
          <a:p>
            <a:pPr lvl="1"/>
            <a:r>
              <a:rPr lang="en-US" sz="2000"/>
              <a:t>may be routing loops</a:t>
            </a:r>
          </a:p>
          <a:p>
            <a:pPr lvl="1"/>
            <a:r>
              <a:rPr lang="en-US" sz="2000"/>
              <a:t>count-to-infinity problem</a:t>
            </a:r>
            <a:endParaRPr lang="en-US" sz="1800"/>
          </a:p>
        </p:txBody>
      </p:sp>
      <p:sp>
        <p:nvSpPr>
          <p:cNvPr id="97287" name="Rectangle 4"/>
          <p:cNvSpPr>
            <a:spLocks noGrp="1" noChangeArrowheads="1"/>
          </p:cNvSpPr>
          <p:nvPr>
            <p:ph type="body" sz="half" idx="2"/>
          </p:nvPr>
        </p:nvSpPr>
        <p:spPr>
          <a:xfrm>
            <a:off x="4743450" y="1328738"/>
            <a:ext cx="4010025" cy="4648200"/>
          </a:xfrm>
        </p:spPr>
        <p:txBody>
          <a:bodyPr/>
          <a:lstStyle/>
          <a:p>
            <a:pPr>
              <a:buFont typeface="Wingdings" pitchFamily="2" charset="2"/>
              <a:buNone/>
            </a:pPr>
            <a:r>
              <a:rPr lang="en-US" sz="2400" i="1">
                <a:solidFill>
                  <a:srgbClr val="CC0000"/>
                </a:solidFill>
              </a:rPr>
              <a:t>robustness:</a:t>
            </a:r>
            <a:r>
              <a:rPr lang="en-US" sz="2400"/>
              <a:t> what happens if router malfunctions?</a:t>
            </a:r>
          </a:p>
          <a:p>
            <a:pPr>
              <a:buFont typeface="Wingdings" pitchFamily="2" charset="2"/>
              <a:buNone/>
            </a:pPr>
            <a:r>
              <a:rPr lang="en-US" sz="2400" i="1">
                <a:solidFill>
                  <a:srgbClr val="CC0000"/>
                </a:solidFill>
              </a:rPr>
              <a:t>LS:</a:t>
            </a:r>
            <a:r>
              <a:rPr lang="en-US" sz="2400"/>
              <a:t> </a:t>
            </a:r>
          </a:p>
          <a:p>
            <a:pPr lvl="1"/>
            <a:r>
              <a:rPr lang="en-US" sz="2000"/>
              <a:t>node can advertise incorrect </a:t>
            </a:r>
            <a:r>
              <a:rPr lang="en-US" sz="2000" i="1">
                <a:solidFill>
                  <a:srgbClr val="000099"/>
                </a:solidFill>
              </a:rPr>
              <a:t>link</a:t>
            </a:r>
            <a:r>
              <a:rPr lang="en-US" sz="2000"/>
              <a:t> cost</a:t>
            </a:r>
          </a:p>
          <a:p>
            <a:pPr lvl="1"/>
            <a:r>
              <a:rPr lang="en-US" sz="2000"/>
              <a:t>each node computes only its </a:t>
            </a:r>
            <a:r>
              <a:rPr lang="en-US" sz="2000" i="1"/>
              <a:t>own</a:t>
            </a:r>
            <a:r>
              <a:rPr lang="en-US" sz="2000"/>
              <a:t> table</a:t>
            </a:r>
          </a:p>
          <a:p>
            <a:pPr>
              <a:buFont typeface="Wingdings" pitchFamily="2" charset="2"/>
              <a:buNone/>
            </a:pPr>
            <a:r>
              <a:rPr lang="en-US" sz="2400" i="1">
                <a:solidFill>
                  <a:srgbClr val="CC0000"/>
                </a:solidFill>
              </a:rPr>
              <a:t>DV:</a:t>
            </a:r>
          </a:p>
          <a:p>
            <a:pPr lvl="1"/>
            <a:r>
              <a:rPr lang="en-US" sz="2000"/>
              <a:t>DV node can advertise incorrect </a:t>
            </a:r>
            <a:r>
              <a:rPr lang="en-US" sz="2000" i="1">
                <a:solidFill>
                  <a:srgbClr val="000099"/>
                </a:solidFill>
              </a:rPr>
              <a:t>path</a:t>
            </a:r>
            <a:r>
              <a:rPr lang="en-US" sz="2000"/>
              <a:t> cost</a:t>
            </a:r>
          </a:p>
          <a:p>
            <a:pPr lvl="1"/>
            <a:r>
              <a:rPr lang="en-US" sz="2000"/>
              <a:t>each node’s table used by others </a:t>
            </a:r>
          </a:p>
          <a:p>
            <a:pPr lvl="2"/>
            <a:r>
              <a:rPr lang="en-US" sz="1800"/>
              <a:t>error propagate thru network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5"/>
          <p:cNvSpPr>
            <a:spLocks noGrp="1"/>
          </p:cNvSpPr>
          <p:nvPr>
            <p:ph type="ftr" sz="quarter" idx="11"/>
          </p:nvPr>
        </p:nvSpPr>
        <p:spPr>
          <a:noFill/>
          <a:ln>
            <a:miter lim="800000"/>
            <a:headEnd/>
            <a:tailEnd/>
          </a:ln>
        </p:spPr>
        <p:txBody>
          <a:bodyPr/>
          <a:lstStyle/>
          <a:p>
            <a:r>
              <a:rPr lang="en-US"/>
              <a:t>Network Layer</a:t>
            </a:r>
          </a:p>
        </p:txBody>
      </p:sp>
      <p:sp>
        <p:nvSpPr>
          <p:cNvPr id="98307" name="Slide Number Placeholder 6"/>
          <p:cNvSpPr>
            <a:spLocks noGrp="1"/>
          </p:cNvSpPr>
          <p:nvPr>
            <p:ph type="sldNum" sz="quarter" idx="12"/>
          </p:nvPr>
        </p:nvSpPr>
        <p:spPr>
          <a:noFill/>
          <a:ln>
            <a:miter lim="800000"/>
            <a:headEnd/>
            <a:tailEnd/>
          </a:ln>
        </p:spPr>
        <p:txBody>
          <a:bodyPr/>
          <a:lstStyle/>
          <a:p>
            <a:r>
              <a:rPr lang="en-US"/>
              <a:t>4-</a:t>
            </a:r>
            <a:fld id="{40FA32AC-C788-4C55-9950-65F5CA2F4CE8}" type="slidenum">
              <a:rPr lang="en-US" smtClean="0"/>
              <a:pPr/>
              <a:t>45</a:t>
            </a:fld>
            <a:endParaRPr lang="en-US"/>
          </a:p>
        </p:txBody>
      </p:sp>
      <p:pic>
        <p:nvPicPr>
          <p:cNvPr id="98308"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98309"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98310" name="Rectangle 4"/>
          <p:cNvSpPr>
            <a:spLocks noGrp="1" noChangeArrowheads="1"/>
          </p:cNvSpPr>
          <p:nvPr>
            <p:ph type="body" sz="half" idx="2"/>
          </p:nvPr>
        </p:nvSpPr>
        <p:spPr/>
        <p:txBody>
          <a:bodyPr/>
          <a:lstStyle/>
          <a:p>
            <a:pPr>
              <a:buFont typeface="Wingdings" pitchFamily="2" charset="2"/>
              <a:buNone/>
            </a:pPr>
            <a:r>
              <a:rPr lang="en-US" sz="2400">
                <a:solidFill>
                  <a:srgbClr val="CC0000"/>
                </a:solidFill>
              </a:rPr>
              <a:t>4.5 routing algorithms</a:t>
            </a:r>
          </a:p>
          <a:p>
            <a:pPr lvl="1"/>
            <a:r>
              <a:rPr lang="en-US" sz="2000"/>
              <a:t>link state</a:t>
            </a:r>
          </a:p>
          <a:p>
            <a:pPr lvl="1"/>
            <a:r>
              <a:rPr lang="en-US" sz="2000"/>
              <a:t>distance vector</a:t>
            </a:r>
          </a:p>
          <a:p>
            <a:pPr lvl="1"/>
            <a:r>
              <a:rPr lang="en-US" sz="2000">
                <a:solidFill>
                  <a:srgbClr val="CC0000"/>
                </a:solidFill>
              </a:rPr>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t>4.7 broadcast and multicast routing</a:t>
            </a:r>
          </a:p>
          <a:p>
            <a:endParaRPr lang="en-US" sz="2400"/>
          </a:p>
        </p:txBody>
      </p:sp>
      <p:sp>
        <p:nvSpPr>
          <p:cNvPr id="98311"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5"/>
          <p:cNvSpPr>
            <a:spLocks noGrp="1"/>
          </p:cNvSpPr>
          <p:nvPr>
            <p:ph type="ftr" sz="quarter" idx="11"/>
          </p:nvPr>
        </p:nvSpPr>
        <p:spPr>
          <a:noFill/>
          <a:ln>
            <a:miter lim="800000"/>
            <a:headEnd/>
            <a:tailEnd/>
          </a:ln>
        </p:spPr>
        <p:txBody>
          <a:bodyPr/>
          <a:lstStyle/>
          <a:p>
            <a:r>
              <a:rPr lang="en-US"/>
              <a:t>Network Layer</a:t>
            </a:r>
          </a:p>
        </p:txBody>
      </p:sp>
      <p:sp>
        <p:nvSpPr>
          <p:cNvPr id="99331" name="Slide Number Placeholder 6"/>
          <p:cNvSpPr>
            <a:spLocks noGrp="1"/>
          </p:cNvSpPr>
          <p:nvPr>
            <p:ph type="sldNum" sz="quarter" idx="12"/>
          </p:nvPr>
        </p:nvSpPr>
        <p:spPr>
          <a:noFill/>
          <a:ln>
            <a:miter lim="800000"/>
            <a:headEnd/>
            <a:tailEnd/>
          </a:ln>
        </p:spPr>
        <p:txBody>
          <a:bodyPr/>
          <a:lstStyle/>
          <a:p>
            <a:r>
              <a:rPr lang="en-US"/>
              <a:t>4-</a:t>
            </a:r>
            <a:fld id="{CE535EEF-D9D9-4C0A-BD37-B3BA1BCCA1D0}" type="slidenum">
              <a:rPr lang="en-US" smtClean="0"/>
              <a:pPr/>
              <a:t>46</a:t>
            </a:fld>
            <a:endParaRPr lang="en-US"/>
          </a:p>
        </p:txBody>
      </p:sp>
      <p:pic>
        <p:nvPicPr>
          <p:cNvPr id="99332" name="Picture 7" descr="underline_base"/>
          <p:cNvPicPr>
            <a:picLocks noChangeArrowheads="1"/>
          </p:cNvPicPr>
          <p:nvPr/>
        </p:nvPicPr>
        <p:blipFill>
          <a:blip r:embed="rId2"/>
          <a:srcRect/>
          <a:stretch>
            <a:fillRect/>
          </a:stretch>
        </p:blipFill>
        <p:spPr bwMode="auto">
          <a:xfrm>
            <a:off x="576263" y="903288"/>
            <a:ext cx="4570412" cy="173037"/>
          </a:xfrm>
          <a:prstGeom prst="rect">
            <a:avLst/>
          </a:prstGeom>
          <a:noFill/>
          <a:ln w="9525">
            <a:noFill/>
            <a:miter lim="800000"/>
            <a:headEnd/>
            <a:tailEnd/>
          </a:ln>
        </p:spPr>
      </p:pic>
      <p:sp>
        <p:nvSpPr>
          <p:cNvPr id="99333" name="Rectangle 2"/>
          <p:cNvSpPr>
            <a:spLocks noGrp="1" noChangeArrowheads="1"/>
          </p:cNvSpPr>
          <p:nvPr>
            <p:ph type="title"/>
          </p:nvPr>
        </p:nvSpPr>
        <p:spPr>
          <a:xfrm>
            <a:off x="533400" y="241300"/>
            <a:ext cx="5164138" cy="885825"/>
          </a:xfrm>
        </p:spPr>
        <p:txBody>
          <a:bodyPr/>
          <a:lstStyle/>
          <a:p>
            <a:r>
              <a:rPr lang="en-US" sz="4000"/>
              <a:t>Hierarchical routing</a:t>
            </a:r>
            <a:endParaRPr lang="en-US"/>
          </a:p>
        </p:txBody>
      </p:sp>
      <p:sp>
        <p:nvSpPr>
          <p:cNvPr id="99334" name="Rectangle 3"/>
          <p:cNvSpPr>
            <a:spLocks noGrp="1" noChangeArrowheads="1"/>
          </p:cNvSpPr>
          <p:nvPr>
            <p:ph type="body" sz="half" idx="1"/>
          </p:nvPr>
        </p:nvSpPr>
        <p:spPr>
          <a:xfrm>
            <a:off x="542925" y="1490868"/>
            <a:ext cx="3810000" cy="2266950"/>
          </a:xfrm>
        </p:spPr>
        <p:txBody>
          <a:bodyPr/>
          <a:lstStyle/>
          <a:p>
            <a:pPr>
              <a:buFont typeface="Wingdings" pitchFamily="2" charset="2"/>
              <a:buNone/>
            </a:pPr>
            <a:r>
              <a:rPr lang="en-US" i="1" dirty="0">
                <a:solidFill>
                  <a:srgbClr val="CC0000"/>
                </a:solidFill>
              </a:rPr>
              <a:t>scale:</a:t>
            </a:r>
            <a:r>
              <a:rPr lang="en-US" dirty="0"/>
              <a:t> with 600 million destinations:</a:t>
            </a:r>
          </a:p>
          <a:p>
            <a:r>
              <a:rPr lang="en-US" sz="2400" dirty="0"/>
              <a:t>can’t store all </a:t>
            </a:r>
            <a:r>
              <a:rPr lang="en-US" sz="2400" dirty="0" err="1"/>
              <a:t>dest’s</a:t>
            </a:r>
            <a:r>
              <a:rPr lang="en-US" sz="2400" dirty="0"/>
              <a:t> in routing tables!</a:t>
            </a:r>
          </a:p>
          <a:p>
            <a:r>
              <a:rPr lang="en-US" sz="2400" dirty="0"/>
              <a:t>routing information exchange using LS and DV algorithm will increase the complexity of </a:t>
            </a:r>
            <a:r>
              <a:rPr lang="en-US" sz="2400" dirty="0" err="1"/>
              <a:t>ropute</a:t>
            </a:r>
            <a:r>
              <a:rPr lang="en-US" sz="2400" dirty="0"/>
              <a:t> computation when internet consists of hundreds of  millions of hosts.</a:t>
            </a:r>
            <a:endParaRPr lang="en-US" dirty="0"/>
          </a:p>
          <a:p>
            <a:endParaRPr lang="en-US" dirty="0"/>
          </a:p>
          <a:p>
            <a:endParaRPr lang="en-US" dirty="0"/>
          </a:p>
        </p:txBody>
      </p:sp>
      <p:sp>
        <p:nvSpPr>
          <p:cNvPr id="99335" name="Rectangle 4"/>
          <p:cNvSpPr>
            <a:spLocks noGrp="1" noChangeArrowheads="1"/>
          </p:cNvSpPr>
          <p:nvPr>
            <p:ph type="body" sz="half" idx="2"/>
          </p:nvPr>
        </p:nvSpPr>
        <p:spPr>
          <a:xfrm>
            <a:off x="4448175" y="1343388"/>
            <a:ext cx="4019550" cy="2514600"/>
          </a:xfrm>
        </p:spPr>
        <p:txBody>
          <a:bodyPr/>
          <a:lstStyle/>
          <a:p>
            <a:pPr>
              <a:buFont typeface="Wingdings" pitchFamily="2" charset="2"/>
              <a:buNone/>
            </a:pPr>
            <a:r>
              <a:rPr lang="en-US" i="1" dirty="0">
                <a:solidFill>
                  <a:srgbClr val="CC0000"/>
                </a:solidFill>
              </a:rPr>
              <a:t>administrative autonomy</a:t>
            </a:r>
          </a:p>
          <a:p>
            <a:r>
              <a:rPr lang="en-US" sz="2400" dirty="0"/>
              <a:t>internet = network of networks</a:t>
            </a:r>
          </a:p>
          <a:p>
            <a:r>
              <a:rPr lang="en-US" sz="2400" dirty="0"/>
              <a:t>each network admin may want to control routing in its own network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5"/>
          <p:cNvSpPr>
            <a:spLocks noGrp="1"/>
          </p:cNvSpPr>
          <p:nvPr>
            <p:ph type="ftr" sz="quarter" idx="11"/>
          </p:nvPr>
        </p:nvSpPr>
        <p:spPr>
          <a:noFill/>
          <a:ln>
            <a:miter lim="800000"/>
            <a:headEnd/>
            <a:tailEnd/>
          </a:ln>
        </p:spPr>
        <p:txBody>
          <a:bodyPr/>
          <a:lstStyle/>
          <a:p>
            <a:r>
              <a:rPr lang="en-US"/>
              <a:t>Network Layer</a:t>
            </a:r>
          </a:p>
        </p:txBody>
      </p:sp>
      <p:sp>
        <p:nvSpPr>
          <p:cNvPr id="100355" name="Slide Number Placeholder 6"/>
          <p:cNvSpPr>
            <a:spLocks noGrp="1"/>
          </p:cNvSpPr>
          <p:nvPr>
            <p:ph type="sldNum" sz="quarter" idx="12"/>
          </p:nvPr>
        </p:nvSpPr>
        <p:spPr>
          <a:noFill/>
          <a:ln>
            <a:miter lim="800000"/>
            <a:headEnd/>
            <a:tailEnd/>
          </a:ln>
        </p:spPr>
        <p:txBody>
          <a:bodyPr/>
          <a:lstStyle/>
          <a:p>
            <a:r>
              <a:rPr lang="en-US"/>
              <a:t>4-</a:t>
            </a:r>
            <a:fld id="{2410DD4B-7155-4B3A-A41E-05552594E057}" type="slidenum">
              <a:rPr lang="en-US" smtClean="0"/>
              <a:pPr/>
              <a:t>47</a:t>
            </a:fld>
            <a:endParaRPr lang="en-US"/>
          </a:p>
        </p:txBody>
      </p:sp>
      <p:sp>
        <p:nvSpPr>
          <p:cNvPr id="100356" name="Rectangle 3"/>
          <p:cNvSpPr>
            <a:spLocks noGrp="1" noChangeArrowheads="1"/>
          </p:cNvSpPr>
          <p:nvPr>
            <p:ph type="body" sz="half" idx="1"/>
          </p:nvPr>
        </p:nvSpPr>
        <p:spPr>
          <a:xfrm>
            <a:off x="542925" y="1495425"/>
            <a:ext cx="3810000" cy="4210050"/>
          </a:xfrm>
        </p:spPr>
        <p:txBody>
          <a:bodyPr/>
          <a:lstStyle/>
          <a:p>
            <a:r>
              <a:rPr lang="en-US"/>
              <a:t>aggregate routers into regions,</a:t>
            </a:r>
            <a:r>
              <a:rPr lang="en-US">
                <a:solidFill>
                  <a:srgbClr val="FF0000"/>
                </a:solidFill>
              </a:rPr>
              <a:t> </a:t>
            </a:r>
            <a:r>
              <a:rPr lang="en-US">
                <a:solidFill>
                  <a:srgbClr val="CC0000"/>
                </a:solidFill>
              </a:rPr>
              <a:t>“autonomous systems” (AS)</a:t>
            </a:r>
          </a:p>
          <a:p>
            <a:r>
              <a:rPr lang="en-US"/>
              <a:t>routers in same AS run same routing protocol</a:t>
            </a:r>
          </a:p>
          <a:p>
            <a:pPr lvl="1"/>
            <a:r>
              <a:rPr lang="en-US">
                <a:solidFill>
                  <a:srgbClr val="CC0000"/>
                </a:solidFill>
              </a:rPr>
              <a:t>“intra-AS” routing</a:t>
            </a:r>
            <a:r>
              <a:rPr lang="en-US"/>
              <a:t> protocol</a:t>
            </a:r>
          </a:p>
          <a:p>
            <a:pPr lvl="1"/>
            <a:r>
              <a:rPr lang="en-US"/>
              <a:t>routers in different AS can run different intra-AS routing protocol</a:t>
            </a:r>
          </a:p>
        </p:txBody>
      </p:sp>
      <p:sp>
        <p:nvSpPr>
          <p:cNvPr id="100357" name="Rectangle 4"/>
          <p:cNvSpPr>
            <a:spLocks noGrp="1" noChangeArrowheads="1"/>
          </p:cNvSpPr>
          <p:nvPr>
            <p:ph type="body" sz="half" idx="2"/>
          </p:nvPr>
        </p:nvSpPr>
        <p:spPr>
          <a:xfrm>
            <a:off x="4929188" y="1500188"/>
            <a:ext cx="4000500" cy="4648200"/>
          </a:xfrm>
        </p:spPr>
        <p:txBody>
          <a:bodyPr/>
          <a:lstStyle/>
          <a:p>
            <a:pPr>
              <a:buFont typeface="Wingdings" pitchFamily="2" charset="2"/>
              <a:buNone/>
            </a:pPr>
            <a:r>
              <a:rPr lang="en-US" i="1">
                <a:solidFill>
                  <a:srgbClr val="CC0000"/>
                </a:solidFill>
              </a:rPr>
              <a:t>gateway router:</a:t>
            </a:r>
          </a:p>
          <a:p>
            <a:r>
              <a:rPr lang="en-US" sz="2400"/>
              <a:t>at “edge” of its own AS</a:t>
            </a:r>
          </a:p>
          <a:p>
            <a:r>
              <a:rPr lang="en-US" sz="2400"/>
              <a:t>has  link to router in another AS</a:t>
            </a:r>
          </a:p>
        </p:txBody>
      </p:sp>
      <p:pic>
        <p:nvPicPr>
          <p:cNvPr id="100358" name="Picture 6" descr="underline_base"/>
          <p:cNvPicPr>
            <a:picLocks noChangeArrowheads="1"/>
          </p:cNvPicPr>
          <p:nvPr/>
        </p:nvPicPr>
        <p:blipFill>
          <a:blip r:embed="rId2"/>
          <a:srcRect/>
          <a:stretch>
            <a:fillRect/>
          </a:stretch>
        </p:blipFill>
        <p:spPr bwMode="auto">
          <a:xfrm>
            <a:off x="576263" y="903288"/>
            <a:ext cx="4570412" cy="173037"/>
          </a:xfrm>
          <a:prstGeom prst="rect">
            <a:avLst/>
          </a:prstGeom>
          <a:noFill/>
          <a:ln w="9525">
            <a:noFill/>
            <a:miter lim="800000"/>
            <a:headEnd/>
            <a:tailEnd/>
          </a:ln>
        </p:spPr>
      </p:pic>
      <p:sp>
        <p:nvSpPr>
          <p:cNvPr id="100359" name="Rectangle 7"/>
          <p:cNvSpPr>
            <a:spLocks noGrp="1" noChangeArrowheads="1"/>
          </p:cNvSpPr>
          <p:nvPr>
            <p:ph type="title"/>
          </p:nvPr>
        </p:nvSpPr>
        <p:spPr>
          <a:xfrm>
            <a:off x="533400" y="241300"/>
            <a:ext cx="5164138" cy="885825"/>
          </a:xfrm>
          <a:noFill/>
        </p:spPr>
        <p:txBody>
          <a:bodyPr/>
          <a:lstStyle/>
          <a:p>
            <a:r>
              <a:rPr lang="en-US"/>
              <a:t>Hierarchical routing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5"/>
          <p:cNvSpPr>
            <a:spLocks noGrp="1"/>
          </p:cNvSpPr>
          <p:nvPr>
            <p:ph type="ftr" sz="quarter" idx="11"/>
          </p:nvPr>
        </p:nvSpPr>
        <p:spPr>
          <a:noFill/>
          <a:ln>
            <a:miter lim="800000"/>
            <a:headEnd/>
            <a:tailEnd/>
          </a:ln>
        </p:spPr>
        <p:txBody>
          <a:bodyPr/>
          <a:lstStyle/>
          <a:p>
            <a:r>
              <a:rPr lang="en-US"/>
              <a:t>Network Layer</a:t>
            </a:r>
          </a:p>
        </p:txBody>
      </p:sp>
      <p:sp>
        <p:nvSpPr>
          <p:cNvPr id="101379" name="Slide Number Placeholder 6"/>
          <p:cNvSpPr>
            <a:spLocks noGrp="1"/>
          </p:cNvSpPr>
          <p:nvPr>
            <p:ph type="sldNum" sz="quarter" idx="12"/>
          </p:nvPr>
        </p:nvSpPr>
        <p:spPr>
          <a:noFill/>
          <a:ln>
            <a:miter lim="800000"/>
            <a:headEnd/>
            <a:tailEnd/>
          </a:ln>
        </p:spPr>
        <p:txBody>
          <a:bodyPr/>
          <a:lstStyle/>
          <a:p>
            <a:r>
              <a:rPr lang="en-US"/>
              <a:t>4-</a:t>
            </a:r>
            <a:fld id="{6DADED48-5C6A-406F-B82C-C09B837D303A}" type="slidenum">
              <a:rPr lang="en-US" smtClean="0"/>
              <a:pPr/>
              <a:t>48</a:t>
            </a:fld>
            <a:endParaRPr lang="en-US"/>
          </a:p>
        </p:txBody>
      </p:sp>
      <p:grpSp>
        <p:nvGrpSpPr>
          <p:cNvPr id="101380" name="Group 2"/>
          <p:cNvGrpSpPr>
            <a:grpSpLocks/>
          </p:cNvGrpSpPr>
          <p:nvPr/>
        </p:nvGrpSpPr>
        <p:grpSpPr bwMode="auto">
          <a:xfrm>
            <a:off x="204788" y="1254125"/>
            <a:ext cx="6178550" cy="4376738"/>
            <a:chOff x="0" y="878"/>
            <a:chExt cx="4232" cy="2968"/>
          </a:xfrm>
        </p:grpSpPr>
        <p:sp>
          <p:nvSpPr>
            <p:cNvPr id="101384" name="Freeform 3"/>
            <p:cNvSpPr>
              <a:spLocks/>
            </p:cNvSpPr>
            <p:nvPr/>
          </p:nvSpPr>
          <p:spPr bwMode="auto">
            <a:xfrm>
              <a:off x="2621" y="1050"/>
              <a:ext cx="1611" cy="1025"/>
            </a:xfrm>
            <a:custGeom>
              <a:avLst/>
              <a:gdLst>
                <a:gd name="T0" fmla="*/ 208 w 1162"/>
                <a:gd name="T1" fmla="*/ 2059 h 543"/>
                <a:gd name="T2" fmla="*/ 1359 w 1162"/>
                <a:gd name="T3" fmla="*/ 174 h 543"/>
                <a:gd name="T4" fmla="*/ 3472 w 1162"/>
                <a:gd name="T5" fmla="*/ 1000 h 543"/>
                <a:gd name="T6" fmla="*/ 4227 w 1162"/>
                <a:gd name="T7" fmla="*/ 3032 h 543"/>
                <a:gd name="T8" fmla="*/ 3871 w 1162"/>
                <a:gd name="T9" fmla="*/ 5723 h 543"/>
                <a:gd name="T10" fmla="*/ 2164 w 1162"/>
                <a:gd name="T11" fmla="*/ 6867 h 543"/>
                <a:gd name="T12" fmla="*/ 324 w 1162"/>
                <a:gd name="T13" fmla="*/ 5576 h 543"/>
                <a:gd name="T14" fmla="*/ 208 w 1162"/>
                <a:gd name="T15" fmla="*/ 2059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01385" name="Freeform 4"/>
            <p:cNvSpPr>
              <a:spLocks/>
            </p:cNvSpPr>
            <p:nvPr/>
          </p:nvSpPr>
          <p:spPr bwMode="auto">
            <a:xfrm>
              <a:off x="0" y="878"/>
              <a:ext cx="1255" cy="1016"/>
            </a:xfrm>
            <a:custGeom>
              <a:avLst/>
              <a:gdLst>
                <a:gd name="T0" fmla="*/ 106 w 1198"/>
                <a:gd name="T1" fmla="*/ 4663 h 451"/>
                <a:gd name="T2" fmla="*/ 217 w 1198"/>
                <a:gd name="T3" fmla="*/ 2289 h 451"/>
                <a:gd name="T4" fmla="*/ 538 w 1198"/>
                <a:gd name="T5" fmla="*/ 1259 h 451"/>
                <a:gd name="T6" fmla="*/ 1190 w 1198"/>
                <a:gd name="T7" fmla="*/ 640 h 451"/>
                <a:gd name="T8" fmla="*/ 1423 w 1198"/>
                <a:gd name="T9" fmla="*/ 5075 h 451"/>
                <a:gd name="T10" fmla="*/ 1070 w 1198"/>
                <a:gd name="T11" fmla="*/ 10633 h 451"/>
                <a:gd name="T12" fmla="*/ 370 w 1198"/>
                <a:gd name="T13" fmla="*/ 10942 h 451"/>
                <a:gd name="T14" fmla="*/ 44 w 1198"/>
                <a:gd name="T15" fmla="*/ 8678 h 451"/>
                <a:gd name="T16" fmla="*/ 106 w 1198"/>
                <a:gd name="T17" fmla="*/ 4663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1386" name="Freeform 5"/>
            <p:cNvSpPr>
              <a:spLocks/>
            </p:cNvSpPr>
            <p:nvPr/>
          </p:nvSpPr>
          <p:spPr bwMode="auto">
            <a:xfrm>
              <a:off x="810" y="1611"/>
              <a:ext cx="2007" cy="792"/>
            </a:xfrm>
            <a:custGeom>
              <a:avLst/>
              <a:gdLst>
                <a:gd name="T0" fmla="*/ 402 w 1583"/>
                <a:gd name="T1" fmla="*/ 408 h 682"/>
                <a:gd name="T2" fmla="*/ 1051 w 1583"/>
                <a:gd name="T3" fmla="*/ 135 h 682"/>
                <a:gd name="T4" fmla="*/ 2029 w 1583"/>
                <a:gd name="T5" fmla="*/ 36 h 682"/>
                <a:gd name="T6" fmla="*/ 2990 w 1583"/>
                <a:gd name="T7" fmla="*/ 352 h 682"/>
                <a:gd name="T8" fmla="*/ 4041 w 1583"/>
                <a:gd name="T9" fmla="*/ 778 h 682"/>
                <a:gd name="T10" fmla="*/ 3288 w 1583"/>
                <a:gd name="T11" fmla="*/ 1172 h 682"/>
                <a:gd name="T12" fmla="*/ 1783 w 1583"/>
                <a:gd name="T13" fmla="*/ 1194 h 682"/>
                <a:gd name="T14" fmla="*/ 229 w 1583"/>
                <a:gd name="T15" fmla="*/ 1085 h 682"/>
                <a:gd name="T16" fmla="*/ 402 w 1583"/>
                <a:gd name="T17" fmla="*/ 408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01387" name="Oval 6"/>
            <p:cNvSpPr>
              <a:spLocks noChangeArrowheads="1"/>
            </p:cNvSpPr>
            <p:nvPr/>
          </p:nvSpPr>
          <p:spPr bwMode="auto">
            <a:xfrm>
              <a:off x="261" y="161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388" name="Line 7"/>
            <p:cNvSpPr>
              <a:spLocks noChangeShapeType="1"/>
            </p:cNvSpPr>
            <p:nvPr/>
          </p:nvSpPr>
          <p:spPr bwMode="auto">
            <a:xfrm>
              <a:off x="261" y="1603"/>
              <a:ext cx="0" cy="50"/>
            </a:xfrm>
            <a:prstGeom prst="line">
              <a:avLst/>
            </a:prstGeom>
            <a:noFill/>
            <a:ln w="12700">
              <a:solidFill>
                <a:schemeClr val="tx1"/>
              </a:solidFill>
              <a:round/>
              <a:headEnd/>
              <a:tailEnd/>
            </a:ln>
            <a:effectLst/>
          </p:spPr>
          <p:txBody>
            <a:bodyPr wrap="none" anchor="ctr"/>
            <a:lstStyle/>
            <a:p>
              <a:endParaRPr lang="en-US"/>
            </a:p>
          </p:txBody>
        </p:sp>
        <p:sp>
          <p:nvSpPr>
            <p:cNvPr id="101389" name="Line 8"/>
            <p:cNvSpPr>
              <a:spLocks noChangeShapeType="1"/>
            </p:cNvSpPr>
            <p:nvPr/>
          </p:nvSpPr>
          <p:spPr bwMode="auto">
            <a:xfrm>
              <a:off x="574" y="1603"/>
              <a:ext cx="0" cy="50"/>
            </a:xfrm>
            <a:prstGeom prst="line">
              <a:avLst/>
            </a:prstGeom>
            <a:noFill/>
            <a:ln w="12700">
              <a:solidFill>
                <a:schemeClr val="tx1"/>
              </a:solidFill>
              <a:round/>
              <a:headEnd/>
              <a:tailEnd/>
            </a:ln>
            <a:effectLst/>
          </p:spPr>
          <p:txBody>
            <a:bodyPr wrap="none" anchor="ctr"/>
            <a:lstStyle/>
            <a:p>
              <a:endParaRPr lang="en-US"/>
            </a:p>
          </p:txBody>
        </p:sp>
        <p:sp>
          <p:nvSpPr>
            <p:cNvPr id="101390" name="Rectangle 9"/>
            <p:cNvSpPr>
              <a:spLocks noChangeArrowheads="1"/>
            </p:cNvSpPr>
            <p:nvPr/>
          </p:nvSpPr>
          <p:spPr bwMode="auto">
            <a:xfrm>
              <a:off x="261" y="160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391" name="Oval 10"/>
            <p:cNvSpPr>
              <a:spLocks noChangeArrowheads="1"/>
            </p:cNvSpPr>
            <p:nvPr/>
          </p:nvSpPr>
          <p:spPr bwMode="auto">
            <a:xfrm>
              <a:off x="258" y="154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392" name="Rectangle 11"/>
            <p:cNvSpPr>
              <a:spLocks noChangeArrowheads="1"/>
            </p:cNvSpPr>
            <p:nvPr/>
          </p:nvSpPr>
          <p:spPr bwMode="auto">
            <a:xfrm>
              <a:off x="345" y="1557"/>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01393" name="Text Box 12"/>
            <p:cNvSpPr txBox="1">
              <a:spLocks noChangeArrowheads="1"/>
            </p:cNvSpPr>
            <p:nvPr/>
          </p:nvSpPr>
          <p:spPr bwMode="auto">
            <a:xfrm>
              <a:off x="259" y="1492"/>
              <a:ext cx="319" cy="269"/>
            </a:xfrm>
            <a:prstGeom prst="rect">
              <a:avLst/>
            </a:prstGeom>
            <a:noFill/>
            <a:ln w="9525">
              <a:noFill/>
              <a:miter lim="800000"/>
              <a:headEnd/>
              <a:tailEnd/>
            </a:ln>
            <a:effectLst/>
          </p:spPr>
          <p:txBody>
            <a:bodyPr wrap="none">
              <a:spAutoFit/>
            </a:bodyPr>
            <a:lstStyle/>
            <a:p>
              <a:pPr algn="ctr"/>
              <a:r>
                <a:rPr lang="en-US" sz="2000"/>
                <a:t>3b</a:t>
              </a:r>
              <a:endParaRPr lang="en-US" sz="2400"/>
            </a:p>
          </p:txBody>
        </p:sp>
        <p:sp>
          <p:nvSpPr>
            <p:cNvPr id="101394" name="Oval 13"/>
            <p:cNvSpPr>
              <a:spLocks noChangeArrowheads="1"/>
            </p:cNvSpPr>
            <p:nvPr/>
          </p:nvSpPr>
          <p:spPr bwMode="auto">
            <a:xfrm>
              <a:off x="1479" y="221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395" name="Line 14"/>
            <p:cNvSpPr>
              <a:spLocks noChangeShapeType="1"/>
            </p:cNvSpPr>
            <p:nvPr/>
          </p:nvSpPr>
          <p:spPr bwMode="auto">
            <a:xfrm>
              <a:off x="1479" y="2209"/>
              <a:ext cx="0" cy="50"/>
            </a:xfrm>
            <a:prstGeom prst="line">
              <a:avLst/>
            </a:prstGeom>
            <a:noFill/>
            <a:ln w="12700">
              <a:solidFill>
                <a:schemeClr val="tx1"/>
              </a:solidFill>
              <a:round/>
              <a:headEnd/>
              <a:tailEnd/>
            </a:ln>
            <a:effectLst/>
          </p:spPr>
          <p:txBody>
            <a:bodyPr wrap="none" anchor="ctr"/>
            <a:lstStyle/>
            <a:p>
              <a:endParaRPr lang="en-US"/>
            </a:p>
          </p:txBody>
        </p:sp>
        <p:sp>
          <p:nvSpPr>
            <p:cNvPr id="101396" name="Line 15"/>
            <p:cNvSpPr>
              <a:spLocks noChangeShapeType="1"/>
            </p:cNvSpPr>
            <p:nvPr/>
          </p:nvSpPr>
          <p:spPr bwMode="auto">
            <a:xfrm>
              <a:off x="1792" y="2209"/>
              <a:ext cx="0" cy="50"/>
            </a:xfrm>
            <a:prstGeom prst="line">
              <a:avLst/>
            </a:prstGeom>
            <a:noFill/>
            <a:ln w="12700">
              <a:solidFill>
                <a:schemeClr val="tx1"/>
              </a:solidFill>
              <a:round/>
              <a:headEnd/>
              <a:tailEnd/>
            </a:ln>
            <a:effectLst/>
          </p:spPr>
          <p:txBody>
            <a:bodyPr wrap="none" anchor="ctr"/>
            <a:lstStyle/>
            <a:p>
              <a:endParaRPr lang="en-US"/>
            </a:p>
          </p:txBody>
        </p:sp>
        <p:sp>
          <p:nvSpPr>
            <p:cNvPr id="101397" name="Rectangle 16"/>
            <p:cNvSpPr>
              <a:spLocks noChangeArrowheads="1"/>
            </p:cNvSpPr>
            <p:nvPr/>
          </p:nvSpPr>
          <p:spPr bwMode="auto">
            <a:xfrm>
              <a:off x="1479" y="220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398" name="Oval 17"/>
            <p:cNvSpPr>
              <a:spLocks noChangeArrowheads="1"/>
            </p:cNvSpPr>
            <p:nvPr/>
          </p:nvSpPr>
          <p:spPr bwMode="auto">
            <a:xfrm>
              <a:off x="1476" y="215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1399" name="Group 18"/>
            <p:cNvGrpSpPr>
              <a:grpSpLocks/>
            </p:cNvGrpSpPr>
            <p:nvPr/>
          </p:nvGrpSpPr>
          <p:grpSpPr bwMode="auto">
            <a:xfrm>
              <a:off x="1478" y="2092"/>
              <a:ext cx="321" cy="269"/>
              <a:chOff x="2897" y="2425"/>
              <a:chExt cx="323" cy="269"/>
            </a:xfrm>
          </p:grpSpPr>
          <p:sp>
            <p:nvSpPr>
              <p:cNvPr id="101502" name="Rectangle 1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1503" name="Text Box 20"/>
              <p:cNvSpPr txBox="1">
                <a:spLocks noChangeArrowheads="1"/>
              </p:cNvSpPr>
              <p:nvPr/>
            </p:nvSpPr>
            <p:spPr bwMode="auto">
              <a:xfrm>
                <a:off x="2897" y="2425"/>
                <a:ext cx="323" cy="269"/>
              </a:xfrm>
              <a:prstGeom prst="rect">
                <a:avLst/>
              </a:prstGeom>
              <a:noFill/>
              <a:ln w="9525">
                <a:noFill/>
                <a:miter lim="800000"/>
                <a:headEnd/>
                <a:tailEnd/>
              </a:ln>
              <a:effectLst/>
            </p:spPr>
            <p:txBody>
              <a:bodyPr wrap="none">
                <a:spAutoFit/>
              </a:bodyPr>
              <a:lstStyle/>
              <a:p>
                <a:pPr algn="ctr"/>
                <a:r>
                  <a:rPr lang="en-US" sz="2000"/>
                  <a:t>1d</a:t>
                </a:r>
              </a:p>
            </p:txBody>
          </p:sp>
        </p:grpSp>
        <p:sp>
          <p:nvSpPr>
            <p:cNvPr id="101400" name="Oval 21"/>
            <p:cNvSpPr>
              <a:spLocks noChangeArrowheads="1"/>
            </p:cNvSpPr>
            <p:nvPr/>
          </p:nvSpPr>
          <p:spPr bwMode="auto">
            <a:xfrm>
              <a:off x="822" y="147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01" name="Line 22"/>
            <p:cNvSpPr>
              <a:spLocks noChangeShapeType="1"/>
            </p:cNvSpPr>
            <p:nvPr/>
          </p:nvSpPr>
          <p:spPr bwMode="auto">
            <a:xfrm>
              <a:off x="822" y="1471"/>
              <a:ext cx="0" cy="50"/>
            </a:xfrm>
            <a:prstGeom prst="line">
              <a:avLst/>
            </a:prstGeom>
            <a:noFill/>
            <a:ln w="12700">
              <a:solidFill>
                <a:schemeClr val="tx1"/>
              </a:solidFill>
              <a:round/>
              <a:headEnd/>
              <a:tailEnd/>
            </a:ln>
            <a:effectLst/>
          </p:spPr>
          <p:txBody>
            <a:bodyPr wrap="none" anchor="ctr"/>
            <a:lstStyle/>
            <a:p>
              <a:endParaRPr lang="en-US"/>
            </a:p>
          </p:txBody>
        </p:sp>
        <p:sp>
          <p:nvSpPr>
            <p:cNvPr id="101402" name="Line 23"/>
            <p:cNvSpPr>
              <a:spLocks noChangeShapeType="1"/>
            </p:cNvSpPr>
            <p:nvPr/>
          </p:nvSpPr>
          <p:spPr bwMode="auto">
            <a:xfrm>
              <a:off x="1135" y="1471"/>
              <a:ext cx="0" cy="50"/>
            </a:xfrm>
            <a:prstGeom prst="line">
              <a:avLst/>
            </a:prstGeom>
            <a:noFill/>
            <a:ln w="12700">
              <a:solidFill>
                <a:schemeClr val="tx1"/>
              </a:solidFill>
              <a:round/>
              <a:headEnd/>
              <a:tailEnd/>
            </a:ln>
            <a:effectLst/>
          </p:spPr>
          <p:txBody>
            <a:bodyPr wrap="none" anchor="ctr"/>
            <a:lstStyle/>
            <a:p>
              <a:endParaRPr lang="en-US"/>
            </a:p>
          </p:txBody>
        </p:sp>
        <p:sp>
          <p:nvSpPr>
            <p:cNvPr id="101403" name="Rectangle 24"/>
            <p:cNvSpPr>
              <a:spLocks noChangeArrowheads="1"/>
            </p:cNvSpPr>
            <p:nvPr/>
          </p:nvSpPr>
          <p:spPr bwMode="auto">
            <a:xfrm>
              <a:off x="822" y="147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04" name="Oval 25"/>
            <p:cNvSpPr>
              <a:spLocks noChangeArrowheads="1"/>
            </p:cNvSpPr>
            <p:nvPr/>
          </p:nvSpPr>
          <p:spPr bwMode="auto">
            <a:xfrm>
              <a:off x="819" y="141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05" name="Rectangle 26"/>
            <p:cNvSpPr>
              <a:spLocks noChangeArrowheads="1"/>
            </p:cNvSpPr>
            <p:nvPr/>
          </p:nvSpPr>
          <p:spPr bwMode="auto">
            <a:xfrm>
              <a:off x="906" y="1425"/>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01406" name="Text Box 27"/>
            <p:cNvSpPr txBox="1">
              <a:spLocks noChangeArrowheads="1"/>
            </p:cNvSpPr>
            <p:nvPr/>
          </p:nvSpPr>
          <p:spPr bwMode="auto">
            <a:xfrm>
              <a:off x="821" y="1359"/>
              <a:ext cx="320" cy="269"/>
            </a:xfrm>
            <a:prstGeom prst="rect">
              <a:avLst/>
            </a:prstGeom>
            <a:noFill/>
            <a:ln w="9525">
              <a:noFill/>
              <a:miter lim="800000"/>
              <a:headEnd/>
              <a:tailEnd/>
            </a:ln>
            <a:effectLst/>
          </p:spPr>
          <p:txBody>
            <a:bodyPr wrap="none">
              <a:spAutoFit/>
            </a:bodyPr>
            <a:lstStyle/>
            <a:p>
              <a:pPr algn="ctr"/>
              <a:r>
                <a:rPr lang="en-US" sz="2000"/>
                <a:t>3a</a:t>
              </a:r>
              <a:endParaRPr lang="en-US" sz="2400"/>
            </a:p>
          </p:txBody>
        </p:sp>
        <p:sp>
          <p:nvSpPr>
            <p:cNvPr id="101407" name="Oval 28"/>
            <p:cNvSpPr>
              <a:spLocks noChangeArrowheads="1"/>
            </p:cNvSpPr>
            <p:nvPr/>
          </p:nvSpPr>
          <p:spPr bwMode="auto">
            <a:xfrm>
              <a:off x="1443" y="182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08" name="Line 29"/>
            <p:cNvSpPr>
              <a:spLocks noChangeShapeType="1"/>
            </p:cNvSpPr>
            <p:nvPr/>
          </p:nvSpPr>
          <p:spPr bwMode="auto">
            <a:xfrm>
              <a:off x="1443" y="1813"/>
              <a:ext cx="0" cy="50"/>
            </a:xfrm>
            <a:prstGeom prst="line">
              <a:avLst/>
            </a:prstGeom>
            <a:noFill/>
            <a:ln w="12700">
              <a:solidFill>
                <a:schemeClr val="tx1"/>
              </a:solidFill>
              <a:round/>
              <a:headEnd/>
              <a:tailEnd/>
            </a:ln>
            <a:effectLst/>
          </p:spPr>
          <p:txBody>
            <a:bodyPr wrap="none" anchor="ctr"/>
            <a:lstStyle/>
            <a:p>
              <a:endParaRPr lang="en-US"/>
            </a:p>
          </p:txBody>
        </p:sp>
        <p:sp>
          <p:nvSpPr>
            <p:cNvPr id="101409" name="Line 30"/>
            <p:cNvSpPr>
              <a:spLocks noChangeShapeType="1"/>
            </p:cNvSpPr>
            <p:nvPr/>
          </p:nvSpPr>
          <p:spPr bwMode="auto">
            <a:xfrm>
              <a:off x="1756" y="1813"/>
              <a:ext cx="0" cy="50"/>
            </a:xfrm>
            <a:prstGeom prst="line">
              <a:avLst/>
            </a:prstGeom>
            <a:noFill/>
            <a:ln w="12700">
              <a:solidFill>
                <a:schemeClr val="tx1"/>
              </a:solidFill>
              <a:round/>
              <a:headEnd/>
              <a:tailEnd/>
            </a:ln>
            <a:effectLst/>
          </p:spPr>
          <p:txBody>
            <a:bodyPr wrap="none" anchor="ctr"/>
            <a:lstStyle/>
            <a:p>
              <a:endParaRPr lang="en-US"/>
            </a:p>
          </p:txBody>
        </p:sp>
        <p:sp>
          <p:nvSpPr>
            <p:cNvPr id="101410" name="Rectangle 31"/>
            <p:cNvSpPr>
              <a:spLocks noChangeArrowheads="1"/>
            </p:cNvSpPr>
            <p:nvPr/>
          </p:nvSpPr>
          <p:spPr bwMode="auto">
            <a:xfrm>
              <a:off x="1443" y="181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11" name="Oval 32"/>
            <p:cNvSpPr>
              <a:spLocks noChangeArrowheads="1"/>
            </p:cNvSpPr>
            <p:nvPr/>
          </p:nvSpPr>
          <p:spPr bwMode="auto">
            <a:xfrm>
              <a:off x="1440" y="1754"/>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1412" name="Group 33"/>
            <p:cNvGrpSpPr>
              <a:grpSpLocks/>
            </p:cNvGrpSpPr>
            <p:nvPr/>
          </p:nvGrpSpPr>
          <p:grpSpPr bwMode="auto">
            <a:xfrm>
              <a:off x="1445" y="1696"/>
              <a:ext cx="310" cy="270"/>
              <a:chOff x="2899" y="2425"/>
              <a:chExt cx="319" cy="270"/>
            </a:xfrm>
          </p:grpSpPr>
          <p:sp>
            <p:nvSpPr>
              <p:cNvPr id="101500" name="Rectangle 3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1501" name="Text Box 35"/>
              <p:cNvSpPr txBox="1">
                <a:spLocks noChangeArrowheads="1"/>
              </p:cNvSpPr>
              <p:nvPr/>
            </p:nvSpPr>
            <p:spPr bwMode="auto">
              <a:xfrm>
                <a:off x="2899" y="2425"/>
                <a:ext cx="319" cy="270"/>
              </a:xfrm>
              <a:prstGeom prst="rect">
                <a:avLst/>
              </a:prstGeom>
              <a:noFill/>
              <a:ln w="9525">
                <a:noFill/>
                <a:miter lim="800000"/>
                <a:headEnd/>
                <a:tailEnd/>
              </a:ln>
              <a:effectLst/>
            </p:spPr>
            <p:txBody>
              <a:bodyPr wrap="none">
                <a:spAutoFit/>
              </a:bodyPr>
              <a:lstStyle/>
              <a:p>
                <a:pPr algn="ctr"/>
                <a:r>
                  <a:rPr lang="en-US" sz="2000"/>
                  <a:t>1c</a:t>
                </a:r>
              </a:p>
            </p:txBody>
          </p:sp>
        </p:grpSp>
        <p:sp>
          <p:nvSpPr>
            <p:cNvPr id="101413" name="Line 36"/>
            <p:cNvSpPr>
              <a:spLocks noChangeShapeType="1"/>
            </p:cNvSpPr>
            <p:nvPr/>
          </p:nvSpPr>
          <p:spPr bwMode="auto">
            <a:xfrm>
              <a:off x="3238" y="1632"/>
              <a:ext cx="308" cy="96"/>
            </a:xfrm>
            <a:prstGeom prst="line">
              <a:avLst/>
            </a:prstGeom>
            <a:noFill/>
            <a:ln w="28575">
              <a:solidFill>
                <a:schemeClr val="tx1"/>
              </a:solidFill>
              <a:round/>
              <a:headEnd/>
              <a:tailEnd/>
            </a:ln>
            <a:effectLst/>
          </p:spPr>
          <p:txBody>
            <a:bodyPr wrap="none" anchor="ctr"/>
            <a:lstStyle/>
            <a:p>
              <a:endParaRPr lang="en-US"/>
            </a:p>
          </p:txBody>
        </p:sp>
        <p:sp>
          <p:nvSpPr>
            <p:cNvPr id="101414" name="Line 37"/>
            <p:cNvSpPr>
              <a:spLocks noChangeShapeType="1"/>
            </p:cNvSpPr>
            <p:nvPr/>
          </p:nvSpPr>
          <p:spPr bwMode="auto">
            <a:xfrm>
              <a:off x="3562" y="1556"/>
              <a:ext cx="92" cy="116"/>
            </a:xfrm>
            <a:prstGeom prst="line">
              <a:avLst/>
            </a:prstGeom>
            <a:noFill/>
            <a:ln w="28575">
              <a:solidFill>
                <a:schemeClr val="tx1"/>
              </a:solidFill>
              <a:round/>
              <a:headEnd/>
              <a:tailEnd/>
            </a:ln>
            <a:effectLst/>
          </p:spPr>
          <p:txBody>
            <a:bodyPr wrap="none" anchor="ctr"/>
            <a:lstStyle/>
            <a:p>
              <a:endParaRPr lang="en-US"/>
            </a:p>
          </p:txBody>
        </p:sp>
        <p:sp>
          <p:nvSpPr>
            <p:cNvPr id="101415" name="Line 38"/>
            <p:cNvSpPr>
              <a:spLocks noChangeShapeType="1"/>
            </p:cNvSpPr>
            <p:nvPr/>
          </p:nvSpPr>
          <p:spPr bwMode="auto">
            <a:xfrm flipV="1">
              <a:off x="3170" y="1512"/>
              <a:ext cx="114" cy="76"/>
            </a:xfrm>
            <a:prstGeom prst="line">
              <a:avLst/>
            </a:prstGeom>
            <a:noFill/>
            <a:ln w="28575">
              <a:solidFill>
                <a:schemeClr val="tx1"/>
              </a:solidFill>
              <a:round/>
              <a:headEnd/>
              <a:tailEnd/>
            </a:ln>
            <a:effectLst/>
          </p:spPr>
          <p:txBody>
            <a:bodyPr wrap="none" anchor="ctr"/>
            <a:lstStyle/>
            <a:p>
              <a:endParaRPr lang="en-US"/>
            </a:p>
          </p:txBody>
        </p:sp>
        <p:sp>
          <p:nvSpPr>
            <p:cNvPr id="101416" name="Freeform 39"/>
            <p:cNvSpPr>
              <a:spLocks/>
            </p:cNvSpPr>
            <p:nvPr/>
          </p:nvSpPr>
          <p:spPr bwMode="auto">
            <a:xfrm>
              <a:off x="1790" y="2146"/>
              <a:ext cx="264" cy="82"/>
            </a:xfrm>
            <a:custGeom>
              <a:avLst/>
              <a:gdLst>
                <a:gd name="T0" fmla="*/ 0 w 264"/>
                <a:gd name="T1" fmla="*/ 82 h 82"/>
                <a:gd name="T2" fmla="*/ 264 w 264"/>
                <a:gd name="T3" fmla="*/ 0 h 82"/>
                <a:gd name="T4" fmla="*/ 0 60000 65536"/>
                <a:gd name="T5" fmla="*/ 0 60000 65536"/>
              </a:gdLst>
              <a:ahLst/>
              <a:cxnLst>
                <a:cxn ang="T4">
                  <a:pos x="T0" y="T1"/>
                </a:cxn>
                <a:cxn ang="T5">
                  <a:pos x="T2" y="T3"/>
                </a:cxn>
              </a:cxnLst>
              <a:rect l="0" t="0" r="r" b="b"/>
              <a:pathLst>
                <a:path w="264" h="82">
                  <a:moveTo>
                    <a:pt x="0" y="82"/>
                  </a:moveTo>
                  <a:lnTo>
                    <a:pt x="264"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17" name="Freeform 40"/>
            <p:cNvSpPr>
              <a:spLocks/>
            </p:cNvSpPr>
            <p:nvPr/>
          </p:nvSpPr>
          <p:spPr bwMode="auto">
            <a:xfrm>
              <a:off x="1330" y="2110"/>
              <a:ext cx="152" cy="118"/>
            </a:xfrm>
            <a:custGeom>
              <a:avLst/>
              <a:gdLst>
                <a:gd name="T0" fmla="*/ 0 w 152"/>
                <a:gd name="T1" fmla="*/ 0 h 118"/>
                <a:gd name="T2" fmla="*/ 152 w 152"/>
                <a:gd name="T3" fmla="*/ 118 h 118"/>
                <a:gd name="T4" fmla="*/ 0 60000 65536"/>
                <a:gd name="T5" fmla="*/ 0 60000 65536"/>
              </a:gdLst>
              <a:ahLst/>
              <a:cxnLst>
                <a:cxn ang="T4">
                  <a:pos x="T0" y="T1"/>
                </a:cxn>
                <a:cxn ang="T5">
                  <a:pos x="T2" y="T3"/>
                </a:cxn>
              </a:cxnLst>
              <a:rect l="0" t="0" r="r" b="b"/>
              <a:pathLst>
                <a:path w="152" h="118">
                  <a:moveTo>
                    <a:pt x="0" y="0"/>
                  </a:moveTo>
                  <a:lnTo>
                    <a:pt x="152" y="11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18" name="Freeform 41"/>
            <p:cNvSpPr>
              <a:spLocks/>
            </p:cNvSpPr>
            <p:nvPr/>
          </p:nvSpPr>
          <p:spPr bwMode="auto">
            <a:xfrm>
              <a:off x="1454" y="2040"/>
              <a:ext cx="564" cy="82"/>
            </a:xfrm>
            <a:custGeom>
              <a:avLst/>
              <a:gdLst>
                <a:gd name="T0" fmla="*/ 0 w 564"/>
                <a:gd name="T1" fmla="*/ 0 h 82"/>
                <a:gd name="T2" fmla="*/ 564 w 564"/>
                <a:gd name="T3" fmla="*/ 82 h 82"/>
                <a:gd name="T4" fmla="*/ 0 60000 65536"/>
                <a:gd name="T5" fmla="*/ 0 60000 65536"/>
              </a:gdLst>
              <a:ahLst/>
              <a:cxnLst>
                <a:cxn ang="T4">
                  <a:pos x="T0" y="T1"/>
                </a:cxn>
                <a:cxn ang="T5">
                  <a:pos x="T2" y="T3"/>
                </a:cxn>
              </a:cxnLst>
              <a:rect l="0" t="0" r="r" b="b"/>
              <a:pathLst>
                <a:path w="564" h="82">
                  <a:moveTo>
                    <a:pt x="0" y="0"/>
                  </a:moveTo>
                  <a:lnTo>
                    <a:pt x="564" y="82"/>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19" name="Freeform 42"/>
            <p:cNvSpPr>
              <a:spLocks/>
            </p:cNvSpPr>
            <p:nvPr/>
          </p:nvSpPr>
          <p:spPr bwMode="auto">
            <a:xfrm>
              <a:off x="1392" y="1878"/>
              <a:ext cx="76" cy="94"/>
            </a:xfrm>
            <a:custGeom>
              <a:avLst/>
              <a:gdLst>
                <a:gd name="T0" fmla="*/ 0 w 76"/>
                <a:gd name="T1" fmla="*/ 94 h 94"/>
                <a:gd name="T2" fmla="*/ 76 w 76"/>
                <a:gd name="T3" fmla="*/ 0 h 94"/>
                <a:gd name="T4" fmla="*/ 0 60000 65536"/>
                <a:gd name="T5" fmla="*/ 0 60000 65536"/>
              </a:gdLst>
              <a:ahLst/>
              <a:cxnLst>
                <a:cxn ang="T4">
                  <a:pos x="T0" y="T1"/>
                </a:cxn>
                <a:cxn ang="T5">
                  <a:pos x="T2" y="T3"/>
                </a:cxn>
              </a:cxnLst>
              <a:rect l="0" t="0" r="r" b="b"/>
              <a:pathLst>
                <a:path w="76" h="94">
                  <a:moveTo>
                    <a:pt x="0" y="94"/>
                  </a:moveTo>
                  <a:lnTo>
                    <a:pt x="76"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20" name="Freeform 43"/>
            <p:cNvSpPr>
              <a:spLocks/>
            </p:cNvSpPr>
            <p:nvPr/>
          </p:nvSpPr>
          <p:spPr bwMode="auto">
            <a:xfrm>
              <a:off x="566" y="1502"/>
              <a:ext cx="252" cy="114"/>
            </a:xfrm>
            <a:custGeom>
              <a:avLst/>
              <a:gdLst>
                <a:gd name="T0" fmla="*/ 0 w 252"/>
                <a:gd name="T1" fmla="*/ 114 h 114"/>
                <a:gd name="T2" fmla="*/ 252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21" name="Freeform 44"/>
            <p:cNvSpPr>
              <a:spLocks/>
            </p:cNvSpPr>
            <p:nvPr/>
          </p:nvSpPr>
          <p:spPr bwMode="auto">
            <a:xfrm>
              <a:off x="1002" y="1562"/>
              <a:ext cx="444" cy="258"/>
            </a:xfrm>
            <a:custGeom>
              <a:avLst/>
              <a:gdLst>
                <a:gd name="T0" fmla="*/ 0 w 444"/>
                <a:gd name="T1" fmla="*/ 0 h 258"/>
                <a:gd name="T2" fmla="*/ 444 w 444"/>
                <a:gd name="T3" fmla="*/ 258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22" name="Freeform 45"/>
            <p:cNvSpPr>
              <a:spLocks/>
            </p:cNvSpPr>
            <p:nvPr/>
          </p:nvSpPr>
          <p:spPr bwMode="auto">
            <a:xfrm>
              <a:off x="2326" y="1680"/>
              <a:ext cx="654" cy="420"/>
            </a:xfrm>
            <a:custGeom>
              <a:avLst/>
              <a:gdLst>
                <a:gd name="T0" fmla="*/ 0 w 654"/>
                <a:gd name="T1" fmla="*/ 420 h 420"/>
                <a:gd name="T2" fmla="*/ 654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1423" name="Oval 46"/>
            <p:cNvSpPr>
              <a:spLocks noChangeArrowheads="1"/>
            </p:cNvSpPr>
            <p:nvPr/>
          </p:nvSpPr>
          <p:spPr bwMode="auto">
            <a:xfrm>
              <a:off x="2925" y="161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24" name="Line 47"/>
            <p:cNvSpPr>
              <a:spLocks noChangeShapeType="1"/>
            </p:cNvSpPr>
            <p:nvPr/>
          </p:nvSpPr>
          <p:spPr bwMode="auto">
            <a:xfrm>
              <a:off x="2925" y="1609"/>
              <a:ext cx="0" cy="50"/>
            </a:xfrm>
            <a:prstGeom prst="line">
              <a:avLst/>
            </a:prstGeom>
            <a:noFill/>
            <a:ln w="12700">
              <a:solidFill>
                <a:schemeClr val="tx1"/>
              </a:solidFill>
              <a:round/>
              <a:headEnd/>
              <a:tailEnd/>
            </a:ln>
            <a:effectLst/>
          </p:spPr>
          <p:txBody>
            <a:bodyPr wrap="none" anchor="ctr"/>
            <a:lstStyle/>
            <a:p>
              <a:endParaRPr lang="en-US"/>
            </a:p>
          </p:txBody>
        </p:sp>
        <p:sp>
          <p:nvSpPr>
            <p:cNvPr id="101425" name="Line 48"/>
            <p:cNvSpPr>
              <a:spLocks noChangeShapeType="1"/>
            </p:cNvSpPr>
            <p:nvPr/>
          </p:nvSpPr>
          <p:spPr bwMode="auto">
            <a:xfrm>
              <a:off x="3238" y="1609"/>
              <a:ext cx="0" cy="50"/>
            </a:xfrm>
            <a:prstGeom prst="line">
              <a:avLst/>
            </a:prstGeom>
            <a:noFill/>
            <a:ln w="12700">
              <a:solidFill>
                <a:schemeClr val="tx1"/>
              </a:solidFill>
              <a:round/>
              <a:headEnd/>
              <a:tailEnd/>
            </a:ln>
            <a:effectLst/>
          </p:spPr>
          <p:txBody>
            <a:bodyPr wrap="none" anchor="ctr"/>
            <a:lstStyle/>
            <a:p>
              <a:endParaRPr lang="en-US"/>
            </a:p>
          </p:txBody>
        </p:sp>
        <p:sp>
          <p:nvSpPr>
            <p:cNvPr id="101426" name="Rectangle 49"/>
            <p:cNvSpPr>
              <a:spLocks noChangeArrowheads="1"/>
            </p:cNvSpPr>
            <p:nvPr/>
          </p:nvSpPr>
          <p:spPr bwMode="auto">
            <a:xfrm>
              <a:off x="2925" y="160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27" name="Oval 50"/>
            <p:cNvSpPr>
              <a:spLocks noChangeArrowheads="1"/>
            </p:cNvSpPr>
            <p:nvPr/>
          </p:nvSpPr>
          <p:spPr bwMode="auto">
            <a:xfrm>
              <a:off x="2922" y="155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28" name="Rectangle 51"/>
            <p:cNvSpPr>
              <a:spLocks noChangeArrowheads="1"/>
            </p:cNvSpPr>
            <p:nvPr/>
          </p:nvSpPr>
          <p:spPr bwMode="auto">
            <a:xfrm>
              <a:off x="3009" y="1563"/>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01429" name="Text Box 52"/>
            <p:cNvSpPr txBox="1">
              <a:spLocks noChangeArrowheads="1"/>
            </p:cNvSpPr>
            <p:nvPr/>
          </p:nvSpPr>
          <p:spPr bwMode="auto">
            <a:xfrm>
              <a:off x="2923" y="1498"/>
              <a:ext cx="320" cy="269"/>
            </a:xfrm>
            <a:prstGeom prst="rect">
              <a:avLst/>
            </a:prstGeom>
            <a:noFill/>
            <a:ln w="9525">
              <a:noFill/>
              <a:miter lim="800000"/>
              <a:headEnd/>
              <a:tailEnd/>
            </a:ln>
            <a:effectLst/>
          </p:spPr>
          <p:txBody>
            <a:bodyPr wrap="none">
              <a:spAutoFit/>
            </a:bodyPr>
            <a:lstStyle/>
            <a:p>
              <a:pPr algn="ctr"/>
              <a:r>
                <a:rPr lang="en-US" sz="2000"/>
                <a:t>2a</a:t>
              </a:r>
              <a:endParaRPr lang="en-US" sz="2400"/>
            </a:p>
          </p:txBody>
        </p:sp>
        <p:sp>
          <p:nvSpPr>
            <p:cNvPr id="101430" name="Text Box 53"/>
            <p:cNvSpPr txBox="1">
              <a:spLocks noChangeArrowheads="1"/>
            </p:cNvSpPr>
            <p:nvPr/>
          </p:nvSpPr>
          <p:spPr bwMode="auto">
            <a:xfrm>
              <a:off x="597" y="1585"/>
              <a:ext cx="456" cy="269"/>
            </a:xfrm>
            <a:prstGeom prst="rect">
              <a:avLst/>
            </a:prstGeom>
            <a:noFill/>
            <a:ln w="9525">
              <a:noFill/>
              <a:miter lim="800000"/>
              <a:headEnd/>
              <a:tailEnd/>
            </a:ln>
            <a:effectLst/>
          </p:spPr>
          <p:txBody>
            <a:bodyPr wrap="none">
              <a:spAutoFit/>
            </a:bodyPr>
            <a:lstStyle/>
            <a:p>
              <a:r>
                <a:rPr lang="en-US" sz="2000"/>
                <a:t>AS3</a:t>
              </a:r>
              <a:endParaRPr lang="en-US"/>
            </a:p>
          </p:txBody>
        </p:sp>
        <p:sp>
          <p:nvSpPr>
            <p:cNvPr id="101431" name="Text Box 54"/>
            <p:cNvSpPr txBox="1">
              <a:spLocks noChangeArrowheads="1"/>
            </p:cNvSpPr>
            <p:nvPr/>
          </p:nvSpPr>
          <p:spPr bwMode="auto">
            <a:xfrm>
              <a:off x="2380" y="2042"/>
              <a:ext cx="456" cy="269"/>
            </a:xfrm>
            <a:prstGeom prst="rect">
              <a:avLst/>
            </a:prstGeom>
            <a:noFill/>
            <a:ln w="9525">
              <a:noFill/>
              <a:miter lim="800000"/>
              <a:headEnd/>
              <a:tailEnd/>
            </a:ln>
            <a:effectLst/>
          </p:spPr>
          <p:txBody>
            <a:bodyPr wrap="none">
              <a:spAutoFit/>
            </a:bodyPr>
            <a:lstStyle/>
            <a:p>
              <a:r>
                <a:rPr lang="en-US" sz="2000"/>
                <a:t>AS1</a:t>
              </a:r>
              <a:endParaRPr lang="en-US"/>
            </a:p>
          </p:txBody>
        </p:sp>
        <p:sp>
          <p:nvSpPr>
            <p:cNvPr id="101432" name="Text Box 55"/>
            <p:cNvSpPr txBox="1">
              <a:spLocks noChangeArrowheads="1"/>
            </p:cNvSpPr>
            <p:nvPr/>
          </p:nvSpPr>
          <p:spPr bwMode="auto">
            <a:xfrm>
              <a:off x="3207" y="1787"/>
              <a:ext cx="422" cy="248"/>
            </a:xfrm>
            <a:prstGeom prst="rect">
              <a:avLst/>
            </a:prstGeom>
            <a:noFill/>
            <a:ln w="9525">
              <a:noFill/>
              <a:miter lim="800000"/>
              <a:headEnd/>
              <a:tailEnd/>
            </a:ln>
            <a:effectLst/>
          </p:spPr>
          <p:txBody>
            <a:bodyPr wrap="none">
              <a:spAutoFit/>
            </a:bodyPr>
            <a:lstStyle/>
            <a:p>
              <a:r>
                <a:rPr lang="en-US"/>
                <a:t>AS2</a:t>
              </a:r>
            </a:p>
          </p:txBody>
        </p:sp>
        <p:sp>
          <p:nvSpPr>
            <p:cNvPr id="101433" name="Oval 56"/>
            <p:cNvSpPr>
              <a:spLocks noChangeArrowheads="1"/>
            </p:cNvSpPr>
            <p:nvPr/>
          </p:nvSpPr>
          <p:spPr bwMode="auto">
            <a:xfrm>
              <a:off x="1137" y="2030"/>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34" name="Line 57"/>
            <p:cNvSpPr>
              <a:spLocks noChangeShapeType="1"/>
            </p:cNvSpPr>
            <p:nvPr/>
          </p:nvSpPr>
          <p:spPr bwMode="auto">
            <a:xfrm>
              <a:off x="1137" y="2023"/>
              <a:ext cx="0" cy="50"/>
            </a:xfrm>
            <a:prstGeom prst="line">
              <a:avLst/>
            </a:prstGeom>
            <a:noFill/>
            <a:ln w="12700">
              <a:solidFill>
                <a:schemeClr val="tx1"/>
              </a:solidFill>
              <a:round/>
              <a:headEnd/>
              <a:tailEnd/>
            </a:ln>
            <a:effectLst/>
          </p:spPr>
          <p:txBody>
            <a:bodyPr wrap="none" anchor="ctr"/>
            <a:lstStyle/>
            <a:p>
              <a:endParaRPr lang="en-US"/>
            </a:p>
          </p:txBody>
        </p:sp>
        <p:sp>
          <p:nvSpPr>
            <p:cNvPr id="101435" name="Line 58"/>
            <p:cNvSpPr>
              <a:spLocks noChangeShapeType="1"/>
            </p:cNvSpPr>
            <p:nvPr/>
          </p:nvSpPr>
          <p:spPr bwMode="auto">
            <a:xfrm>
              <a:off x="1450" y="2023"/>
              <a:ext cx="0" cy="50"/>
            </a:xfrm>
            <a:prstGeom prst="line">
              <a:avLst/>
            </a:prstGeom>
            <a:noFill/>
            <a:ln w="12700">
              <a:solidFill>
                <a:schemeClr val="tx1"/>
              </a:solidFill>
              <a:round/>
              <a:headEnd/>
              <a:tailEnd/>
            </a:ln>
            <a:effectLst/>
          </p:spPr>
          <p:txBody>
            <a:bodyPr wrap="none" anchor="ctr"/>
            <a:lstStyle/>
            <a:p>
              <a:endParaRPr lang="en-US"/>
            </a:p>
          </p:txBody>
        </p:sp>
        <p:sp>
          <p:nvSpPr>
            <p:cNvPr id="101436" name="Rectangle 59"/>
            <p:cNvSpPr>
              <a:spLocks noChangeArrowheads="1"/>
            </p:cNvSpPr>
            <p:nvPr/>
          </p:nvSpPr>
          <p:spPr bwMode="auto">
            <a:xfrm>
              <a:off x="1137" y="2023"/>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37" name="Oval 60"/>
            <p:cNvSpPr>
              <a:spLocks noChangeArrowheads="1"/>
            </p:cNvSpPr>
            <p:nvPr/>
          </p:nvSpPr>
          <p:spPr bwMode="auto">
            <a:xfrm>
              <a:off x="1134" y="196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38" name="Rectangle 61"/>
            <p:cNvSpPr>
              <a:spLocks noChangeArrowheads="1"/>
            </p:cNvSpPr>
            <p:nvPr/>
          </p:nvSpPr>
          <p:spPr bwMode="auto">
            <a:xfrm>
              <a:off x="1219" y="1995"/>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01439" name="Text Box 62"/>
            <p:cNvSpPr txBox="1">
              <a:spLocks noChangeArrowheads="1"/>
            </p:cNvSpPr>
            <p:nvPr/>
          </p:nvSpPr>
          <p:spPr bwMode="auto">
            <a:xfrm>
              <a:off x="1137" y="1909"/>
              <a:ext cx="320" cy="269"/>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nvGrpSpPr>
            <p:cNvPr id="101440" name="Group 63"/>
            <p:cNvGrpSpPr>
              <a:grpSpLocks/>
            </p:cNvGrpSpPr>
            <p:nvPr/>
          </p:nvGrpSpPr>
          <p:grpSpPr bwMode="auto">
            <a:xfrm>
              <a:off x="3270" y="1384"/>
              <a:ext cx="316" cy="269"/>
              <a:chOff x="4320" y="1936"/>
              <a:chExt cx="316" cy="269"/>
            </a:xfrm>
          </p:grpSpPr>
          <p:sp>
            <p:nvSpPr>
              <p:cNvPr id="101493" name="Oval 64"/>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94" name="Line 65"/>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01495" name="Line 66"/>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01496" name="Rectangle 67"/>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97" name="Oval 68"/>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98" name="Rectangle 69"/>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01499" name="Text Box 70"/>
              <p:cNvSpPr txBox="1">
                <a:spLocks noChangeArrowheads="1"/>
              </p:cNvSpPr>
              <p:nvPr/>
            </p:nvSpPr>
            <p:spPr bwMode="auto">
              <a:xfrm>
                <a:off x="4325" y="1936"/>
                <a:ext cx="310" cy="269"/>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01441" name="Group 71"/>
            <p:cNvGrpSpPr>
              <a:grpSpLocks/>
            </p:cNvGrpSpPr>
            <p:nvPr/>
          </p:nvGrpSpPr>
          <p:grpSpPr bwMode="auto">
            <a:xfrm>
              <a:off x="3546" y="1606"/>
              <a:ext cx="321" cy="269"/>
              <a:chOff x="4596" y="2158"/>
              <a:chExt cx="321" cy="269"/>
            </a:xfrm>
          </p:grpSpPr>
          <p:sp>
            <p:nvSpPr>
              <p:cNvPr id="101486" name="Oval 72"/>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87" name="Line 73"/>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01488" name="Line 74"/>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01489" name="Rectangle 75"/>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90" name="Oval 76"/>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91" name="Rectangle 77"/>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01492" name="Text Box 78"/>
              <p:cNvSpPr txBox="1">
                <a:spLocks noChangeArrowheads="1"/>
              </p:cNvSpPr>
              <p:nvPr/>
            </p:nvSpPr>
            <p:spPr bwMode="auto">
              <a:xfrm>
                <a:off x="4598" y="2158"/>
                <a:ext cx="319" cy="269"/>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grpSp>
          <p:nvGrpSpPr>
            <p:cNvPr id="101442" name="Group 79"/>
            <p:cNvGrpSpPr>
              <a:grpSpLocks/>
            </p:cNvGrpSpPr>
            <p:nvPr/>
          </p:nvGrpSpPr>
          <p:grpSpPr bwMode="auto">
            <a:xfrm>
              <a:off x="2015" y="1976"/>
              <a:ext cx="321" cy="269"/>
              <a:chOff x="2015" y="1976"/>
              <a:chExt cx="321" cy="269"/>
            </a:xfrm>
          </p:grpSpPr>
          <p:sp>
            <p:nvSpPr>
              <p:cNvPr id="101478" name="Oval 80"/>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79" name="Line 81"/>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1480" name="Line 82"/>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1481" name="Rectangle 83"/>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82" name="Oval 84"/>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1483" name="Group 85"/>
              <p:cNvGrpSpPr>
                <a:grpSpLocks/>
              </p:cNvGrpSpPr>
              <p:nvPr/>
            </p:nvGrpSpPr>
            <p:grpSpPr bwMode="auto">
              <a:xfrm>
                <a:off x="2015" y="1976"/>
                <a:ext cx="321" cy="269"/>
                <a:chOff x="2894" y="2425"/>
                <a:chExt cx="328" cy="269"/>
              </a:xfrm>
            </p:grpSpPr>
            <p:sp>
              <p:nvSpPr>
                <p:cNvPr id="101484" name="Rectangle 8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1485" name="Text Box 87"/>
                <p:cNvSpPr txBox="1">
                  <a:spLocks noChangeArrowheads="1"/>
                </p:cNvSpPr>
                <p:nvPr/>
              </p:nvSpPr>
              <p:spPr bwMode="auto">
                <a:xfrm>
                  <a:off x="2894" y="2425"/>
                  <a:ext cx="328" cy="269"/>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sp>
          <p:nvSpPr>
            <p:cNvPr id="101443" name="Freeform 88"/>
            <p:cNvSpPr>
              <a:spLocks/>
            </p:cNvSpPr>
            <p:nvPr/>
          </p:nvSpPr>
          <p:spPr bwMode="auto">
            <a:xfrm>
              <a:off x="1457" y="2302"/>
              <a:ext cx="1848" cy="414"/>
            </a:xfrm>
            <a:custGeom>
              <a:avLst/>
              <a:gdLst>
                <a:gd name="T0" fmla="*/ 0 w 1848"/>
                <a:gd name="T1" fmla="*/ 414 h 414"/>
                <a:gd name="T2" fmla="*/ 84 w 1848"/>
                <a:gd name="T3" fmla="*/ 0 h 414"/>
                <a:gd name="T4" fmla="*/ 384 w 1848"/>
                <a:gd name="T5" fmla="*/ 6 h 414"/>
                <a:gd name="T6" fmla="*/ 1848 w 1848"/>
                <a:gd name="T7" fmla="*/ 414 h 414"/>
                <a:gd name="T8" fmla="*/ 0 w 1848"/>
                <a:gd name="T9" fmla="*/ 414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8" h="414">
                  <a:moveTo>
                    <a:pt x="0" y="414"/>
                  </a:moveTo>
                  <a:lnTo>
                    <a:pt x="84" y="0"/>
                  </a:lnTo>
                  <a:lnTo>
                    <a:pt x="384" y="6"/>
                  </a:lnTo>
                  <a:lnTo>
                    <a:pt x="1848" y="414"/>
                  </a:lnTo>
                  <a:lnTo>
                    <a:pt x="0" y="414"/>
                  </a:lnTo>
                  <a:close/>
                </a:path>
              </a:pathLst>
            </a:custGeom>
            <a:gradFill rotWithShape="1">
              <a:gsLst>
                <a:gs pos="0">
                  <a:srgbClr val="DDDDDD"/>
                </a:gs>
                <a:gs pos="100000">
                  <a:srgbClr val="5F5F5F"/>
                </a:gs>
              </a:gsLst>
              <a:lin ang="5400000" scaled="1"/>
            </a:gradFill>
            <a:ln w="9525" cap="flat" cmpd="sng">
              <a:solidFill>
                <a:srgbClr val="DDDDDD"/>
              </a:solidFill>
              <a:prstDash val="solid"/>
              <a:round/>
              <a:headEnd/>
              <a:tailEnd/>
            </a:ln>
            <a:effectLst/>
          </p:spPr>
          <p:txBody>
            <a:bodyPr wrap="none" anchor="ctr"/>
            <a:lstStyle/>
            <a:p>
              <a:endParaRPr lang="en-US"/>
            </a:p>
          </p:txBody>
        </p:sp>
        <p:sp>
          <p:nvSpPr>
            <p:cNvPr id="101444" name="Rectangle 89"/>
            <p:cNvSpPr>
              <a:spLocks noChangeArrowheads="1"/>
            </p:cNvSpPr>
            <p:nvPr/>
          </p:nvSpPr>
          <p:spPr bwMode="auto">
            <a:xfrm>
              <a:off x="1463" y="2729"/>
              <a:ext cx="1834" cy="1117"/>
            </a:xfrm>
            <a:prstGeom prst="rect">
              <a:avLst/>
            </a:prstGeom>
            <a:noFill/>
            <a:ln w="9525">
              <a:solidFill>
                <a:schemeClr val="tx1"/>
              </a:solidFill>
              <a:miter lim="800000"/>
              <a:headEnd/>
              <a:tailEnd/>
            </a:ln>
            <a:effectLst/>
          </p:spPr>
          <p:txBody>
            <a:bodyPr wrap="none" anchor="ctr"/>
            <a:lstStyle/>
            <a:p>
              <a:endParaRPr lang="en-US"/>
            </a:p>
          </p:txBody>
        </p:sp>
        <p:grpSp>
          <p:nvGrpSpPr>
            <p:cNvPr id="101445" name="Group 90"/>
            <p:cNvGrpSpPr>
              <a:grpSpLocks/>
            </p:cNvGrpSpPr>
            <p:nvPr/>
          </p:nvGrpSpPr>
          <p:grpSpPr bwMode="auto">
            <a:xfrm>
              <a:off x="1578" y="2818"/>
              <a:ext cx="736" cy="479"/>
              <a:chOff x="1595" y="2898"/>
              <a:chExt cx="736" cy="479"/>
            </a:xfrm>
          </p:grpSpPr>
          <p:sp>
            <p:nvSpPr>
              <p:cNvPr id="101476" name="Oval 91"/>
              <p:cNvSpPr>
                <a:spLocks noChangeArrowheads="1"/>
              </p:cNvSpPr>
              <p:nvPr/>
            </p:nvSpPr>
            <p:spPr bwMode="auto">
              <a:xfrm>
                <a:off x="1595" y="2898"/>
                <a:ext cx="736" cy="479"/>
              </a:xfrm>
              <a:prstGeom prst="ellipse">
                <a:avLst/>
              </a:prstGeom>
              <a:noFill/>
              <a:ln w="9525">
                <a:solidFill>
                  <a:schemeClr val="accent2"/>
                </a:solidFill>
                <a:round/>
                <a:headEnd/>
                <a:tailEnd/>
              </a:ln>
              <a:effectLst/>
            </p:spPr>
            <p:txBody>
              <a:bodyPr wrap="none" anchor="ctr"/>
              <a:lstStyle/>
              <a:p>
                <a:endParaRPr lang="en-US"/>
              </a:p>
            </p:txBody>
          </p:sp>
          <p:sp>
            <p:nvSpPr>
              <p:cNvPr id="101477" name="Text Box 92"/>
              <p:cNvSpPr txBox="1">
                <a:spLocks noChangeArrowheads="1"/>
              </p:cNvSpPr>
              <p:nvPr/>
            </p:nvSpPr>
            <p:spPr bwMode="auto">
              <a:xfrm>
                <a:off x="1733" y="2933"/>
                <a:ext cx="553" cy="434"/>
              </a:xfrm>
              <a:prstGeom prst="rect">
                <a:avLst/>
              </a:prstGeom>
              <a:noFill/>
              <a:ln w="9525">
                <a:noFill/>
                <a:miter lim="800000"/>
                <a:headEnd/>
                <a:tailEnd/>
              </a:ln>
              <a:effectLst/>
            </p:spPr>
            <p:txBody>
              <a:bodyPr wrap="none">
                <a:spAutoFit/>
              </a:bodyPr>
              <a:lstStyle/>
              <a:p>
                <a:pPr eaLnBrk="1" hangingPunct="1"/>
                <a:r>
                  <a:rPr lang="en-US" sz="1200">
                    <a:solidFill>
                      <a:srgbClr val="000099"/>
                    </a:solidFill>
                  </a:rPr>
                  <a:t>Intra-AS</a:t>
                </a:r>
              </a:p>
              <a:p>
                <a:pPr eaLnBrk="1" hangingPunct="1"/>
                <a:r>
                  <a:rPr lang="en-US" sz="1200">
                    <a:solidFill>
                      <a:srgbClr val="000099"/>
                    </a:solidFill>
                  </a:rPr>
                  <a:t>Routing </a:t>
                </a:r>
              </a:p>
              <a:p>
                <a:pPr eaLnBrk="1" hangingPunct="1"/>
                <a:r>
                  <a:rPr lang="en-US" sz="1200">
                    <a:solidFill>
                      <a:srgbClr val="000099"/>
                    </a:solidFill>
                  </a:rPr>
                  <a:t>algorithm</a:t>
                </a:r>
              </a:p>
            </p:txBody>
          </p:sp>
        </p:grpSp>
        <p:grpSp>
          <p:nvGrpSpPr>
            <p:cNvPr id="101446" name="Group 93"/>
            <p:cNvGrpSpPr>
              <a:grpSpLocks/>
            </p:cNvGrpSpPr>
            <p:nvPr/>
          </p:nvGrpSpPr>
          <p:grpSpPr bwMode="auto">
            <a:xfrm>
              <a:off x="2402" y="2826"/>
              <a:ext cx="736" cy="479"/>
              <a:chOff x="2402" y="2826"/>
              <a:chExt cx="736" cy="479"/>
            </a:xfrm>
          </p:grpSpPr>
          <p:sp>
            <p:nvSpPr>
              <p:cNvPr id="101474" name="Oval 94"/>
              <p:cNvSpPr>
                <a:spLocks noChangeArrowheads="1"/>
              </p:cNvSpPr>
              <p:nvPr/>
            </p:nvSpPr>
            <p:spPr bwMode="auto">
              <a:xfrm>
                <a:off x="2402" y="2826"/>
                <a:ext cx="736" cy="479"/>
              </a:xfrm>
              <a:prstGeom prst="ellipse">
                <a:avLst/>
              </a:prstGeom>
              <a:noFill/>
              <a:ln w="9525">
                <a:solidFill>
                  <a:srgbClr val="FF0000"/>
                </a:solidFill>
                <a:round/>
                <a:headEnd/>
                <a:tailEnd/>
              </a:ln>
              <a:effectLst/>
            </p:spPr>
            <p:txBody>
              <a:bodyPr wrap="none" anchor="ctr"/>
              <a:lstStyle/>
              <a:p>
                <a:endParaRPr lang="en-US"/>
              </a:p>
            </p:txBody>
          </p:sp>
          <p:sp>
            <p:nvSpPr>
              <p:cNvPr id="101475" name="Text Box 95"/>
              <p:cNvSpPr txBox="1">
                <a:spLocks noChangeArrowheads="1"/>
              </p:cNvSpPr>
              <p:nvPr/>
            </p:nvSpPr>
            <p:spPr bwMode="auto">
              <a:xfrm>
                <a:off x="2539" y="2862"/>
                <a:ext cx="553" cy="434"/>
              </a:xfrm>
              <a:prstGeom prst="rect">
                <a:avLst/>
              </a:prstGeom>
              <a:noFill/>
              <a:ln w="9525">
                <a:noFill/>
                <a:miter lim="800000"/>
                <a:headEnd/>
                <a:tailEnd/>
              </a:ln>
              <a:effectLst/>
            </p:spPr>
            <p:txBody>
              <a:bodyPr wrap="none">
                <a:spAutoFit/>
              </a:bodyPr>
              <a:lstStyle/>
              <a:p>
                <a:pPr eaLnBrk="1" hangingPunct="1"/>
                <a:r>
                  <a:rPr lang="en-US" sz="1200">
                    <a:solidFill>
                      <a:srgbClr val="FF0000"/>
                    </a:solidFill>
                  </a:rPr>
                  <a:t>Inter-AS</a:t>
                </a:r>
              </a:p>
              <a:p>
                <a:pPr eaLnBrk="1" hangingPunct="1"/>
                <a:r>
                  <a:rPr lang="en-US" sz="1200">
                    <a:solidFill>
                      <a:srgbClr val="FF0000"/>
                    </a:solidFill>
                  </a:rPr>
                  <a:t>Routing </a:t>
                </a:r>
              </a:p>
              <a:p>
                <a:pPr eaLnBrk="1" hangingPunct="1"/>
                <a:r>
                  <a:rPr lang="en-US" sz="1200">
                    <a:solidFill>
                      <a:srgbClr val="FF0000"/>
                    </a:solidFill>
                  </a:rPr>
                  <a:t>algorithm</a:t>
                </a:r>
              </a:p>
            </p:txBody>
          </p:sp>
        </p:grpSp>
        <p:sp>
          <p:nvSpPr>
            <p:cNvPr id="101447" name="Rectangle 96"/>
            <p:cNvSpPr>
              <a:spLocks noChangeArrowheads="1"/>
            </p:cNvSpPr>
            <p:nvPr/>
          </p:nvSpPr>
          <p:spPr bwMode="auto">
            <a:xfrm>
              <a:off x="1932" y="3447"/>
              <a:ext cx="780" cy="266"/>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Forwarding</a:t>
              </a:r>
            </a:p>
            <a:p>
              <a:pPr algn="ctr" eaLnBrk="1" hangingPunct="1"/>
              <a:r>
                <a:rPr lang="en-US" sz="1400"/>
                <a:t>table</a:t>
              </a:r>
            </a:p>
          </p:txBody>
        </p:sp>
        <p:sp>
          <p:nvSpPr>
            <p:cNvPr id="101448" name="Freeform 97"/>
            <p:cNvSpPr>
              <a:spLocks/>
            </p:cNvSpPr>
            <p:nvPr/>
          </p:nvSpPr>
          <p:spPr bwMode="auto">
            <a:xfrm>
              <a:off x="1648" y="3217"/>
              <a:ext cx="275" cy="345"/>
            </a:xfrm>
            <a:custGeom>
              <a:avLst/>
              <a:gdLst>
                <a:gd name="T0" fmla="*/ 0 w 275"/>
                <a:gd name="T1" fmla="*/ 0 h 345"/>
                <a:gd name="T2" fmla="*/ 71 w 275"/>
                <a:gd name="T3" fmla="*/ 230 h 345"/>
                <a:gd name="T4" fmla="*/ 275 w 275"/>
                <a:gd name="T5" fmla="*/ 345 h 345"/>
                <a:gd name="T6" fmla="*/ 0 60000 65536"/>
                <a:gd name="T7" fmla="*/ 0 60000 65536"/>
                <a:gd name="T8" fmla="*/ 0 60000 65536"/>
              </a:gdLst>
              <a:ahLst/>
              <a:cxnLst>
                <a:cxn ang="T6">
                  <a:pos x="T0" y="T1"/>
                </a:cxn>
                <a:cxn ang="T7">
                  <a:pos x="T2" y="T3"/>
                </a:cxn>
                <a:cxn ang="T8">
                  <a:pos x="T4" y="T5"/>
                </a:cxn>
              </a:cxnLst>
              <a:rect l="0" t="0" r="r" b="b"/>
              <a:pathLst>
                <a:path w="275" h="345">
                  <a:moveTo>
                    <a:pt x="0" y="0"/>
                  </a:moveTo>
                  <a:cubicBezTo>
                    <a:pt x="12" y="86"/>
                    <a:pt x="25" y="173"/>
                    <a:pt x="71" y="230"/>
                  </a:cubicBezTo>
                  <a:cubicBezTo>
                    <a:pt x="117" y="287"/>
                    <a:pt x="241" y="326"/>
                    <a:pt x="275" y="345"/>
                  </a:cubicBezTo>
                </a:path>
              </a:pathLst>
            </a:custGeom>
            <a:noFill/>
            <a:ln w="9525">
              <a:solidFill>
                <a:schemeClr val="accent2"/>
              </a:solidFill>
              <a:round/>
              <a:headEnd/>
              <a:tailEnd type="triangle" w="med" len="med"/>
            </a:ln>
            <a:effectLst/>
          </p:spPr>
          <p:txBody>
            <a:bodyPr/>
            <a:lstStyle/>
            <a:p>
              <a:endParaRPr lang="en-US"/>
            </a:p>
          </p:txBody>
        </p:sp>
        <p:sp>
          <p:nvSpPr>
            <p:cNvPr id="101449" name="Freeform 98"/>
            <p:cNvSpPr>
              <a:spLocks/>
            </p:cNvSpPr>
            <p:nvPr/>
          </p:nvSpPr>
          <p:spPr bwMode="auto">
            <a:xfrm>
              <a:off x="2712" y="3217"/>
              <a:ext cx="354" cy="372"/>
            </a:xfrm>
            <a:custGeom>
              <a:avLst/>
              <a:gdLst>
                <a:gd name="T0" fmla="*/ 354 w 354"/>
                <a:gd name="T1" fmla="*/ 0 h 372"/>
                <a:gd name="T2" fmla="*/ 248 w 354"/>
                <a:gd name="T3" fmla="*/ 274 h 372"/>
                <a:gd name="T4" fmla="*/ 0 w 354"/>
                <a:gd name="T5" fmla="*/ 372 h 372"/>
                <a:gd name="T6" fmla="*/ 0 60000 65536"/>
                <a:gd name="T7" fmla="*/ 0 60000 65536"/>
                <a:gd name="T8" fmla="*/ 0 60000 65536"/>
              </a:gdLst>
              <a:ahLst/>
              <a:cxnLst>
                <a:cxn ang="T6">
                  <a:pos x="T0" y="T1"/>
                </a:cxn>
                <a:cxn ang="T7">
                  <a:pos x="T2" y="T3"/>
                </a:cxn>
                <a:cxn ang="T8">
                  <a:pos x="T4" y="T5"/>
                </a:cxn>
              </a:cxnLst>
              <a:rect l="0" t="0" r="r" b="b"/>
              <a:pathLst>
                <a:path w="354" h="372">
                  <a:moveTo>
                    <a:pt x="354" y="0"/>
                  </a:moveTo>
                  <a:cubicBezTo>
                    <a:pt x="330" y="106"/>
                    <a:pt x="307" y="212"/>
                    <a:pt x="248" y="274"/>
                  </a:cubicBezTo>
                  <a:cubicBezTo>
                    <a:pt x="189" y="336"/>
                    <a:pt x="41" y="354"/>
                    <a:pt x="0" y="372"/>
                  </a:cubicBezTo>
                </a:path>
              </a:pathLst>
            </a:custGeom>
            <a:noFill/>
            <a:ln w="9525">
              <a:solidFill>
                <a:srgbClr val="FF0000"/>
              </a:solidFill>
              <a:round/>
              <a:headEnd/>
              <a:tailEnd type="triangle" w="med" len="med"/>
            </a:ln>
            <a:effectLst/>
          </p:spPr>
          <p:txBody>
            <a:bodyPr/>
            <a:lstStyle/>
            <a:p>
              <a:endParaRPr lang="en-US"/>
            </a:p>
          </p:txBody>
        </p:sp>
        <p:grpSp>
          <p:nvGrpSpPr>
            <p:cNvPr id="101450" name="Group 99"/>
            <p:cNvGrpSpPr>
              <a:grpSpLocks/>
            </p:cNvGrpSpPr>
            <p:nvPr/>
          </p:nvGrpSpPr>
          <p:grpSpPr bwMode="auto">
            <a:xfrm>
              <a:off x="419" y="1222"/>
              <a:ext cx="316" cy="269"/>
              <a:chOff x="2016" y="1976"/>
              <a:chExt cx="316" cy="269"/>
            </a:xfrm>
          </p:grpSpPr>
          <p:sp>
            <p:nvSpPr>
              <p:cNvPr id="101466" name="Oval 100"/>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467" name="Line 101"/>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1468" name="Line 102"/>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1469" name="Rectangle 103"/>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1470" name="Oval 104"/>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1471" name="Group 105"/>
              <p:cNvGrpSpPr>
                <a:grpSpLocks/>
              </p:cNvGrpSpPr>
              <p:nvPr/>
            </p:nvGrpSpPr>
            <p:grpSpPr bwMode="auto">
              <a:xfrm>
                <a:off x="2020" y="1976"/>
                <a:ext cx="308" cy="269"/>
                <a:chOff x="2899" y="2425"/>
                <a:chExt cx="315" cy="269"/>
              </a:xfrm>
            </p:grpSpPr>
            <p:sp>
              <p:nvSpPr>
                <p:cNvPr id="101472" name="Rectangle 10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1473" name="Text Box 107"/>
                <p:cNvSpPr txBox="1">
                  <a:spLocks noChangeArrowheads="1"/>
                </p:cNvSpPr>
                <p:nvPr/>
              </p:nvSpPr>
              <p:spPr bwMode="auto">
                <a:xfrm>
                  <a:off x="2899" y="2425"/>
                  <a:ext cx="315" cy="269"/>
                </a:xfrm>
                <a:prstGeom prst="rect">
                  <a:avLst/>
                </a:prstGeom>
                <a:noFill/>
                <a:ln w="9525">
                  <a:noFill/>
                  <a:miter lim="800000"/>
                  <a:headEnd/>
                  <a:tailEnd/>
                </a:ln>
                <a:effectLst/>
              </p:spPr>
              <p:txBody>
                <a:bodyPr wrap="none">
                  <a:spAutoFit/>
                </a:bodyPr>
                <a:lstStyle/>
                <a:p>
                  <a:pPr algn="ctr"/>
                  <a:r>
                    <a:rPr lang="en-US" sz="2000"/>
                    <a:t>3c</a:t>
                  </a:r>
                  <a:endParaRPr lang="en-US" sz="2400"/>
                </a:p>
              </p:txBody>
            </p:sp>
          </p:grpSp>
        </p:grpSp>
        <p:sp>
          <p:nvSpPr>
            <p:cNvPr id="101451" name="Line 108"/>
            <p:cNvSpPr>
              <a:spLocks noChangeShapeType="1"/>
            </p:cNvSpPr>
            <p:nvPr/>
          </p:nvSpPr>
          <p:spPr bwMode="auto">
            <a:xfrm flipH="1">
              <a:off x="443" y="1436"/>
              <a:ext cx="62" cy="106"/>
            </a:xfrm>
            <a:prstGeom prst="line">
              <a:avLst/>
            </a:prstGeom>
            <a:noFill/>
            <a:ln w="28575">
              <a:solidFill>
                <a:schemeClr val="tx1"/>
              </a:solidFill>
              <a:round/>
              <a:headEnd/>
              <a:tailEnd/>
            </a:ln>
            <a:effectLst/>
          </p:spPr>
          <p:txBody>
            <a:bodyPr/>
            <a:lstStyle/>
            <a:p>
              <a:endParaRPr lang="en-US"/>
            </a:p>
          </p:txBody>
        </p:sp>
        <p:sp>
          <p:nvSpPr>
            <p:cNvPr id="101452" name="Line 109"/>
            <p:cNvSpPr>
              <a:spLocks noChangeShapeType="1"/>
            </p:cNvSpPr>
            <p:nvPr/>
          </p:nvSpPr>
          <p:spPr bwMode="auto">
            <a:xfrm>
              <a:off x="136" y="1482"/>
              <a:ext cx="144" cy="110"/>
            </a:xfrm>
            <a:prstGeom prst="line">
              <a:avLst/>
            </a:prstGeom>
            <a:noFill/>
            <a:ln w="9525">
              <a:solidFill>
                <a:schemeClr val="tx1"/>
              </a:solidFill>
              <a:round/>
              <a:headEnd/>
              <a:tailEnd/>
            </a:ln>
            <a:effectLst/>
          </p:spPr>
          <p:txBody>
            <a:bodyPr/>
            <a:lstStyle/>
            <a:p>
              <a:endParaRPr lang="en-US"/>
            </a:p>
          </p:txBody>
        </p:sp>
        <p:sp>
          <p:nvSpPr>
            <p:cNvPr id="101453" name="Line 110"/>
            <p:cNvSpPr>
              <a:spLocks noChangeShapeType="1"/>
            </p:cNvSpPr>
            <p:nvPr/>
          </p:nvSpPr>
          <p:spPr bwMode="auto">
            <a:xfrm flipH="1">
              <a:off x="635" y="1127"/>
              <a:ext cx="136" cy="152"/>
            </a:xfrm>
            <a:prstGeom prst="line">
              <a:avLst/>
            </a:prstGeom>
            <a:noFill/>
            <a:ln w="9525">
              <a:solidFill>
                <a:schemeClr val="tx1"/>
              </a:solidFill>
              <a:round/>
              <a:headEnd/>
              <a:tailEnd/>
            </a:ln>
            <a:effectLst/>
          </p:spPr>
          <p:txBody>
            <a:bodyPr/>
            <a:lstStyle/>
            <a:p>
              <a:endParaRPr lang="en-US"/>
            </a:p>
          </p:txBody>
        </p:sp>
        <p:sp>
          <p:nvSpPr>
            <p:cNvPr id="101454" name="Line 111"/>
            <p:cNvSpPr>
              <a:spLocks noChangeShapeType="1"/>
            </p:cNvSpPr>
            <p:nvPr/>
          </p:nvSpPr>
          <p:spPr bwMode="auto">
            <a:xfrm>
              <a:off x="356" y="1118"/>
              <a:ext cx="118" cy="178"/>
            </a:xfrm>
            <a:prstGeom prst="line">
              <a:avLst/>
            </a:prstGeom>
            <a:noFill/>
            <a:ln w="9525">
              <a:solidFill>
                <a:schemeClr val="tx1"/>
              </a:solidFill>
              <a:round/>
              <a:headEnd/>
              <a:tailEnd/>
            </a:ln>
            <a:effectLst/>
          </p:spPr>
          <p:txBody>
            <a:bodyPr/>
            <a:lstStyle/>
            <a:p>
              <a:endParaRPr lang="en-US"/>
            </a:p>
          </p:txBody>
        </p:sp>
        <p:sp>
          <p:nvSpPr>
            <p:cNvPr id="101455" name="Line 112"/>
            <p:cNvSpPr>
              <a:spLocks noChangeShapeType="1"/>
            </p:cNvSpPr>
            <p:nvPr/>
          </p:nvSpPr>
          <p:spPr bwMode="auto">
            <a:xfrm flipH="1">
              <a:off x="1016" y="1211"/>
              <a:ext cx="68" cy="204"/>
            </a:xfrm>
            <a:prstGeom prst="line">
              <a:avLst/>
            </a:prstGeom>
            <a:noFill/>
            <a:ln w="9525">
              <a:solidFill>
                <a:schemeClr val="tx1"/>
              </a:solidFill>
              <a:round/>
              <a:headEnd/>
              <a:tailEnd/>
            </a:ln>
            <a:effectLst/>
          </p:spPr>
          <p:txBody>
            <a:bodyPr/>
            <a:lstStyle/>
            <a:p>
              <a:endParaRPr lang="en-US"/>
            </a:p>
          </p:txBody>
        </p:sp>
        <p:sp>
          <p:nvSpPr>
            <p:cNvPr id="101456" name="Line 113"/>
            <p:cNvSpPr>
              <a:spLocks noChangeShapeType="1"/>
            </p:cNvSpPr>
            <p:nvPr/>
          </p:nvSpPr>
          <p:spPr bwMode="auto">
            <a:xfrm>
              <a:off x="3854" y="1728"/>
              <a:ext cx="220" cy="0"/>
            </a:xfrm>
            <a:prstGeom prst="line">
              <a:avLst/>
            </a:prstGeom>
            <a:noFill/>
            <a:ln w="9525">
              <a:solidFill>
                <a:schemeClr val="tx1"/>
              </a:solidFill>
              <a:round/>
              <a:headEnd/>
              <a:tailEnd/>
            </a:ln>
            <a:effectLst/>
          </p:spPr>
          <p:txBody>
            <a:bodyPr/>
            <a:lstStyle/>
            <a:p>
              <a:endParaRPr lang="en-US"/>
            </a:p>
          </p:txBody>
        </p:sp>
        <p:sp>
          <p:nvSpPr>
            <p:cNvPr id="101457" name="Line 114"/>
            <p:cNvSpPr>
              <a:spLocks noChangeShapeType="1"/>
            </p:cNvSpPr>
            <p:nvPr/>
          </p:nvSpPr>
          <p:spPr bwMode="auto">
            <a:xfrm flipV="1">
              <a:off x="3795" y="1415"/>
              <a:ext cx="262" cy="254"/>
            </a:xfrm>
            <a:prstGeom prst="line">
              <a:avLst/>
            </a:prstGeom>
            <a:noFill/>
            <a:ln w="9525">
              <a:solidFill>
                <a:schemeClr val="tx1"/>
              </a:solidFill>
              <a:round/>
              <a:headEnd/>
              <a:tailEnd/>
            </a:ln>
            <a:effectLst/>
          </p:spPr>
          <p:txBody>
            <a:bodyPr/>
            <a:lstStyle/>
            <a:p>
              <a:endParaRPr lang="en-US"/>
            </a:p>
          </p:txBody>
        </p:sp>
        <p:sp>
          <p:nvSpPr>
            <p:cNvPr id="101458" name="Line 115"/>
            <p:cNvSpPr>
              <a:spLocks noChangeShapeType="1"/>
            </p:cNvSpPr>
            <p:nvPr/>
          </p:nvSpPr>
          <p:spPr bwMode="auto">
            <a:xfrm flipH="1" flipV="1">
              <a:off x="3244" y="1245"/>
              <a:ext cx="127" cy="203"/>
            </a:xfrm>
            <a:prstGeom prst="line">
              <a:avLst/>
            </a:prstGeom>
            <a:noFill/>
            <a:ln w="9525">
              <a:solidFill>
                <a:schemeClr val="tx1"/>
              </a:solidFill>
              <a:round/>
              <a:headEnd/>
              <a:tailEnd/>
            </a:ln>
            <a:effectLst/>
          </p:spPr>
          <p:txBody>
            <a:bodyPr/>
            <a:lstStyle/>
            <a:p>
              <a:endParaRPr lang="en-US"/>
            </a:p>
          </p:txBody>
        </p:sp>
        <p:sp>
          <p:nvSpPr>
            <p:cNvPr id="101459" name="Line 116"/>
            <p:cNvSpPr>
              <a:spLocks noChangeShapeType="1"/>
            </p:cNvSpPr>
            <p:nvPr/>
          </p:nvSpPr>
          <p:spPr bwMode="auto">
            <a:xfrm flipH="1" flipV="1">
              <a:off x="2931" y="1347"/>
              <a:ext cx="135" cy="186"/>
            </a:xfrm>
            <a:prstGeom prst="line">
              <a:avLst/>
            </a:prstGeom>
            <a:noFill/>
            <a:ln w="9525">
              <a:solidFill>
                <a:schemeClr val="tx1"/>
              </a:solidFill>
              <a:round/>
              <a:headEnd/>
              <a:tailEnd/>
            </a:ln>
            <a:effectLst/>
          </p:spPr>
          <p:txBody>
            <a:bodyPr/>
            <a:lstStyle/>
            <a:p>
              <a:endParaRPr lang="en-US"/>
            </a:p>
          </p:txBody>
        </p:sp>
        <p:sp>
          <p:nvSpPr>
            <p:cNvPr id="101460" name="Line 117"/>
            <p:cNvSpPr>
              <a:spLocks noChangeShapeType="1"/>
            </p:cNvSpPr>
            <p:nvPr/>
          </p:nvSpPr>
          <p:spPr bwMode="auto">
            <a:xfrm flipH="1">
              <a:off x="1042" y="2092"/>
              <a:ext cx="135" cy="119"/>
            </a:xfrm>
            <a:prstGeom prst="line">
              <a:avLst/>
            </a:prstGeom>
            <a:noFill/>
            <a:ln w="9525">
              <a:solidFill>
                <a:schemeClr val="tx1"/>
              </a:solidFill>
              <a:round/>
              <a:headEnd/>
              <a:tailEnd/>
            </a:ln>
            <a:effectLst/>
          </p:spPr>
          <p:txBody>
            <a:bodyPr/>
            <a:lstStyle/>
            <a:p>
              <a:endParaRPr lang="en-US"/>
            </a:p>
          </p:txBody>
        </p:sp>
        <p:sp>
          <p:nvSpPr>
            <p:cNvPr id="101461" name="Line 118"/>
            <p:cNvSpPr>
              <a:spLocks noChangeShapeType="1"/>
            </p:cNvSpPr>
            <p:nvPr/>
          </p:nvSpPr>
          <p:spPr bwMode="auto">
            <a:xfrm flipH="1" flipV="1">
              <a:off x="1008" y="1991"/>
              <a:ext cx="127" cy="8"/>
            </a:xfrm>
            <a:prstGeom prst="line">
              <a:avLst/>
            </a:prstGeom>
            <a:noFill/>
            <a:ln w="9525">
              <a:solidFill>
                <a:schemeClr val="tx1"/>
              </a:solidFill>
              <a:round/>
              <a:headEnd/>
              <a:tailEnd/>
            </a:ln>
            <a:effectLst/>
          </p:spPr>
          <p:txBody>
            <a:bodyPr/>
            <a:lstStyle/>
            <a:p>
              <a:endParaRPr lang="en-US"/>
            </a:p>
          </p:txBody>
        </p:sp>
        <p:sp>
          <p:nvSpPr>
            <p:cNvPr id="101462" name="Line 119"/>
            <p:cNvSpPr>
              <a:spLocks noChangeShapeType="1"/>
            </p:cNvSpPr>
            <p:nvPr/>
          </p:nvSpPr>
          <p:spPr bwMode="auto">
            <a:xfrm flipH="1">
              <a:off x="1279" y="2262"/>
              <a:ext cx="212" cy="17"/>
            </a:xfrm>
            <a:prstGeom prst="line">
              <a:avLst/>
            </a:prstGeom>
            <a:noFill/>
            <a:ln w="9525">
              <a:solidFill>
                <a:schemeClr val="tx1"/>
              </a:solidFill>
              <a:round/>
              <a:headEnd/>
              <a:tailEnd/>
            </a:ln>
            <a:effectLst/>
          </p:spPr>
          <p:txBody>
            <a:bodyPr/>
            <a:lstStyle/>
            <a:p>
              <a:endParaRPr lang="en-US"/>
            </a:p>
          </p:txBody>
        </p:sp>
        <p:sp>
          <p:nvSpPr>
            <p:cNvPr id="101463" name="Line 120"/>
            <p:cNvSpPr>
              <a:spLocks noChangeShapeType="1"/>
            </p:cNvSpPr>
            <p:nvPr/>
          </p:nvSpPr>
          <p:spPr bwMode="auto">
            <a:xfrm flipV="1">
              <a:off x="1762" y="1804"/>
              <a:ext cx="229" cy="9"/>
            </a:xfrm>
            <a:prstGeom prst="line">
              <a:avLst/>
            </a:prstGeom>
            <a:noFill/>
            <a:ln w="9525">
              <a:solidFill>
                <a:schemeClr val="tx1"/>
              </a:solidFill>
              <a:round/>
              <a:headEnd/>
              <a:tailEnd/>
            </a:ln>
            <a:effectLst/>
          </p:spPr>
          <p:txBody>
            <a:bodyPr/>
            <a:lstStyle/>
            <a:p>
              <a:endParaRPr lang="en-US"/>
            </a:p>
          </p:txBody>
        </p:sp>
        <p:sp>
          <p:nvSpPr>
            <p:cNvPr id="101464" name="Line 121"/>
            <p:cNvSpPr>
              <a:spLocks noChangeShapeType="1"/>
            </p:cNvSpPr>
            <p:nvPr/>
          </p:nvSpPr>
          <p:spPr bwMode="auto">
            <a:xfrm>
              <a:off x="2219" y="2177"/>
              <a:ext cx="119" cy="110"/>
            </a:xfrm>
            <a:prstGeom prst="line">
              <a:avLst/>
            </a:prstGeom>
            <a:noFill/>
            <a:ln w="9525">
              <a:solidFill>
                <a:schemeClr val="tx1"/>
              </a:solidFill>
              <a:round/>
              <a:headEnd/>
              <a:tailEnd/>
            </a:ln>
            <a:effectLst/>
          </p:spPr>
          <p:txBody>
            <a:bodyPr/>
            <a:lstStyle/>
            <a:p>
              <a:endParaRPr lang="en-US"/>
            </a:p>
          </p:txBody>
        </p:sp>
        <p:sp>
          <p:nvSpPr>
            <p:cNvPr id="101465" name="Line 122"/>
            <p:cNvSpPr>
              <a:spLocks noChangeShapeType="1"/>
            </p:cNvSpPr>
            <p:nvPr/>
          </p:nvSpPr>
          <p:spPr bwMode="auto">
            <a:xfrm>
              <a:off x="1736" y="1880"/>
              <a:ext cx="144" cy="77"/>
            </a:xfrm>
            <a:prstGeom prst="line">
              <a:avLst/>
            </a:prstGeom>
            <a:noFill/>
            <a:ln w="9525">
              <a:solidFill>
                <a:schemeClr val="tx1"/>
              </a:solidFill>
              <a:round/>
              <a:headEnd/>
              <a:tailEnd/>
            </a:ln>
            <a:effectLst/>
          </p:spPr>
          <p:txBody>
            <a:bodyPr/>
            <a:lstStyle/>
            <a:p>
              <a:endParaRPr lang="en-US"/>
            </a:p>
          </p:txBody>
        </p:sp>
      </p:grpSp>
      <p:sp>
        <p:nvSpPr>
          <p:cNvPr id="101381" name="Rectangle 123"/>
          <p:cNvSpPr>
            <a:spLocks noGrp="1" noChangeArrowheads="1"/>
          </p:cNvSpPr>
          <p:nvPr>
            <p:ph type="title"/>
          </p:nvPr>
        </p:nvSpPr>
        <p:spPr>
          <a:xfrm>
            <a:off x="422275" y="228600"/>
            <a:ext cx="7772400" cy="839788"/>
          </a:xfrm>
        </p:spPr>
        <p:txBody>
          <a:bodyPr/>
          <a:lstStyle/>
          <a:p>
            <a:r>
              <a:rPr lang="en-US"/>
              <a:t>Interconnected ASes</a:t>
            </a:r>
          </a:p>
        </p:txBody>
      </p:sp>
      <p:sp>
        <p:nvSpPr>
          <p:cNvPr id="101382" name="Rectangle 124"/>
          <p:cNvSpPr>
            <a:spLocks noGrp="1" noChangeArrowheads="1"/>
          </p:cNvSpPr>
          <p:nvPr>
            <p:ph type="body" sz="half" idx="2"/>
          </p:nvPr>
        </p:nvSpPr>
        <p:spPr>
          <a:xfrm>
            <a:off x="5114925" y="3159125"/>
            <a:ext cx="3810000" cy="3400425"/>
          </a:xfrm>
        </p:spPr>
        <p:txBody>
          <a:bodyPr/>
          <a:lstStyle/>
          <a:p>
            <a:r>
              <a:rPr lang="en-US" sz="2400"/>
              <a:t>forwarding table  configured by both intra- and inter-AS routing algorithm</a:t>
            </a:r>
          </a:p>
          <a:p>
            <a:pPr lvl="1"/>
            <a:r>
              <a:rPr lang="en-US"/>
              <a:t>intra-AS sets entries for internal dests</a:t>
            </a:r>
          </a:p>
          <a:p>
            <a:pPr lvl="1"/>
            <a:r>
              <a:rPr lang="en-US"/>
              <a:t>inter-AS &amp; intra-AS sets entries for external dests </a:t>
            </a:r>
          </a:p>
        </p:txBody>
      </p:sp>
      <p:pic>
        <p:nvPicPr>
          <p:cNvPr id="101383" name="Picture 126" descr="underline_base"/>
          <p:cNvPicPr>
            <a:picLocks noChangeArrowheads="1"/>
          </p:cNvPicPr>
          <p:nvPr/>
        </p:nvPicPr>
        <p:blipFill>
          <a:blip r:embed="rId2"/>
          <a:srcRect/>
          <a:stretch>
            <a:fillRect/>
          </a:stretch>
        </p:blipFill>
        <p:spPr bwMode="auto">
          <a:xfrm>
            <a:off x="452438" y="884238"/>
            <a:ext cx="5027612" cy="17303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5"/>
          <p:cNvSpPr>
            <a:spLocks noGrp="1"/>
          </p:cNvSpPr>
          <p:nvPr>
            <p:ph type="ftr" sz="quarter" idx="11"/>
          </p:nvPr>
        </p:nvSpPr>
        <p:spPr>
          <a:noFill/>
          <a:ln>
            <a:miter lim="800000"/>
            <a:headEnd/>
            <a:tailEnd/>
          </a:ln>
        </p:spPr>
        <p:txBody>
          <a:bodyPr/>
          <a:lstStyle/>
          <a:p>
            <a:r>
              <a:rPr lang="en-US"/>
              <a:t>Network Layer</a:t>
            </a:r>
          </a:p>
        </p:txBody>
      </p:sp>
      <p:sp>
        <p:nvSpPr>
          <p:cNvPr id="102403" name="Slide Number Placeholder 6"/>
          <p:cNvSpPr>
            <a:spLocks noGrp="1"/>
          </p:cNvSpPr>
          <p:nvPr>
            <p:ph type="sldNum" sz="quarter" idx="12"/>
          </p:nvPr>
        </p:nvSpPr>
        <p:spPr>
          <a:noFill/>
          <a:ln>
            <a:miter lim="800000"/>
            <a:headEnd/>
            <a:tailEnd/>
          </a:ln>
        </p:spPr>
        <p:txBody>
          <a:bodyPr/>
          <a:lstStyle/>
          <a:p>
            <a:r>
              <a:rPr lang="en-US"/>
              <a:t>4-</a:t>
            </a:r>
            <a:fld id="{62CA7105-F168-4499-B5CE-5734AA25A0A4}" type="slidenum">
              <a:rPr lang="en-US" smtClean="0"/>
              <a:pPr/>
              <a:t>49</a:t>
            </a:fld>
            <a:endParaRPr lang="en-US"/>
          </a:p>
        </p:txBody>
      </p:sp>
      <p:sp>
        <p:nvSpPr>
          <p:cNvPr id="102404" name="Rectangle 2"/>
          <p:cNvSpPr>
            <a:spLocks noGrp="1" noChangeArrowheads="1"/>
          </p:cNvSpPr>
          <p:nvPr>
            <p:ph type="title"/>
          </p:nvPr>
        </p:nvSpPr>
        <p:spPr>
          <a:xfrm>
            <a:off x="557213" y="0"/>
            <a:ext cx="7772400" cy="1143000"/>
          </a:xfrm>
        </p:spPr>
        <p:txBody>
          <a:bodyPr/>
          <a:lstStyle/>
          <a:p>
            <a:r>
              <a:rPr lang="en-US"/>
              <a:t>Inter-AS tasks</a:t>
            </a:r>
          </a:p>
        </p:txBody>
      </p:sp>
      <p:sp>
        <p:nvSpPr>
          <p:cNvPr id="102405" name="Rectangle 3"/>
          <p:cNvSpPr>
            <a:spLocks noGrp="1" noChangeArrowheads="1"/>
          </p:cNvSpPr>
          <p:nvPr>
            <p:ph type="body" sz="half" idx="1"/>
          </p:nvPr>
        </p:nvSpPr>
        <p:spPr>
          <a:xfrm>
            <a:off x="531813" y="1195388"/>
            <a:ext cx="3810000" cy="2921000"/>
          </a:xfrm>
        </p:spPr>
        <p:txBody>
          <a:bodyPr/>
          <a:lstStyle/>
          <a:p>
            <a:r>
              <a:rPr lang="en-US" sz="2400"/>
              <a:t>suppose router in AS1 receives datagram destined outside of AS1:</a:t>
            </a:r>
          </a:p>
          <a:p>
            <a:pPr lvl="1"/>
            <a:r>
              <a:rPr lang="en-US"/>
              <a:t>router should forward packet to gateway router, but which one?</a:t>
            </a:r>
          </a:p>
        </p:txBody>
      </p:sp>
      <p:sp>
        <p:nvSpPr>
          <p:cNvPr id="102406" name="Rectangle 4"/>
          <p:cNvSpPr>
            <a:spLocks noGrp="1" noChangeArrowheads="1"/>
          </p:cNvSpPr>
          <p:nvPr>
            <p:ph type="body" sz="half" idx="2"/>
          </p:nvPr>
        </p:nvSpPr>
        <p:spPr>
          <a:xfrm>
            <a:off x="4638675" y="1195388"/>
            <a:ext cx="3810000" cy="4648200"/>
          </a:xfrm>
        </p:spPr>
        <p:txBody>
          <a:bodyPr/>
          <a:lstStyle/>
          <a:p>
            <a:pPr marL="457200" indent="-457200">
              <a:buFont typeface="Wingdings" pitchFamily="2" charset="2"/>
              <a:buNone/>
            </a:pPr>
            <a:r>
              <a:rPr lang="en-US" sz="2400" i="1">
                <a:solidFill>
                  <a:srgbClr val="CC0000"/>
                </a:solidFill>
              </a:rPr>
              <a:t>AS1 must:</a:t>
            </a:r>
          </a:p>
          <a:p>
            <a:pPr marL="457200" indent="-457200">
              <a:buFont typeface="ZapfDingbats" pitchFamily="82" charset="2"/>
              <a:buAutoNum type="arabicPeriod"/>
            </a:pPr>
            <a:r>
              <a:rPr lang="en-US" sz="2400"/>
              <a:t>learn which dests are reachable through AS2, which through AS3</a:t>
            </a:r>
          </a:p>
          <a:p>
            <a:pPr marL="457200" indent="-457200">
              <a:buFont typeface="ZapfDingbats" pitchFamily="82" charset="2"/>
              <a:buAutoNum type="arabicPeriod"/>
            </a:pPr>
            <a:r>
              <a:rPr lang="en-US" sz="2400"/>
              <a:t>propagate this reachability info to all routers in AS1</a:t>
            </a:r>
          </a:p>
          <a:p>
            <a:pPr marL="457200" indent="-457200">
              <a:buFont typeface="Wingdings" pitchFamily="2" charset="2"/>
              <a:buNone/>
            </a:pPr>
            <a:r>
              <a:rPr lang="en-US" sz="2400" i="1">
                <a:solidFill>
                  <a:srgbClr val="CC0000"/>
                </a:solidFill>
              </a:rPr>
              <a:t>job of inter-AS routing!</a:t>
            </a:r>
          </a:p>
        </p:txBody>
      </p:sp>
      <p:sp>
        <p:nvSpPr>
          <p:cNvPr id="102407" name="Freeform 5"/>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2408" name="Freeform 6"/>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02409" name="Freeform 7"/>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2410" name="Freeform 8"/>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02411" name="Text Box 9"/>
          <p:cNvSpPr txBox="1">
            <a:spLocks noChangeArrowheads="1"/>
          </p:cNvSpPr>
          <p:nvPr/>
        </p:nvSpPr>
        <p:spPr bwMode="auto">
          <a:xfrm>
            <a:off x="2052638" y="5129213"/>
            <a:ext cx="665162" cy="396875"/>
          </a:xfrm>
          <a:prstGeom prst="rect">
            <a:avLst/>
          </a:prstGeom>
          <a:noFill/>
          <a:ln w="9525">
            <a:noFill/>
            <a:miter lim="800000"/>
            <a:headEnd/>
            <a:tailEnd/>
          </a:ln>
          <a:effectLst/>
        </p:spPr>
        <p:txBody>
          <a:bodyPr wrap="none">
            <a:spAutoFit/>
          </a:bodyPr>
          <a:lstStyle/>
          <a:p>
            <a:r>
              <a:rPr lang="en-US" sz="2000"/>
              <a:t>AS3</a:t>
            </a:r>
            <a:endParaRPr lang="en-US"/>
          </a:p>
        </p:txBody>
      </p:sp>
      <p:sp>
        <p:nvSpPr>
          <p:cNvPr id="102412" name="Text Box 10"/>
          <p:cNvSpPr txBox="1">
            <a:spLocks noChangeArrowheads="1"/>
          </p:cNvSpPr>
          <p:nvPr/>
        </p:nvSpPr>
        <p:spPr bwMode="auto">
          <a:xfrm>
            <a:off x="5867400" y="5794375"/>
            <a:ext cx="615950" cy="366713"/>
          </a:xfrm>
          <a:prstGeom prst="rect">
            <a:avLst/>
          </a:prstGeom>
          <a:noFill/>
          <a:ln w="9525">
            <a:noFill/>
            <a:miter lim="800000"/>
            <a:headEnd/>
            <a:tailEnd/>
          </a:ln>
          <a:effectLst/>
        </p:spPr>
        <p:txBody>
          <a:bodyPr wrap="none">
            <a:spAutoFit/>
          </a:bodyPr>
          <a:lstStyle/>
          <a:p>
            <a:r>
              <a:rPr lang="en-US"/>
              <a:t>AS2</a:t>
            </a:r>
          </a:p>
        </p:txBody>
      </p:sp>
      <p:sp>
        <p:nvSpPr>
          <p:cNvPr id="102413" name="Line 11"/>
          <p:cNvSpPr>
            <a:spLocks noChangeShapeType="1"/>
          </p:cNvSpPr>
          <p:nvPr/>
        </p:nvSpPr>
        <p:spPr bwMode="auto">
          <a:xfrm flipV="1">
            <a:off x="5746750" y="5283200"/>
            <a:ext cx="434975" cy="192088"/>
          </a:xfrm>
          <a:prstGeom prst="line">
            <a:avLst/>
          </a:prstGeom>
          <a:noFill/>
          <a:ln w="12700">
            <a:solidFill>
              <a:schemeClr val="tx1"/>
            </a:solidFill>
            <a:round/>
            <a:headEnd/>
            <a:tailEnd/>
          </a:ln>
          <a:effectLst/>
        </p:spPr>
        <p:txBody>
          <a:bodyPr/>
          <a:lstStyle/>
          <a:p>
            <a:endParaRPr lang="en-US"/>
          </a:p>
        </p:txBody>
      </p:sp>
      <p:sp>
        <p:nvSpPr>
          <p:cNvPr id="102414"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a:effectLst/>
        </p:spPr>
        <p:txBody>
          <a:bodyPr/>
          <a:lstStyle/>
          <a:p>
            <a:endParaRPr lang="en-US"/>
          </a:p>
        </p:txBody>
      </p:sp>
      <p:sp>
        <p:nvSpPr>
          <p:cNvPr id="102415" name="Line 13"/>
          <p:cNvSpPr>
            <a:spLocks noChangeShapeType="1"/>
          </p:cNvSpPr>
          <p:nvPr/>
        </p:nvSpPr>
        <p:spPr bwMode="auto">
          <a:xfrm flipH="1">
            <a:off x="1882775" y="4635500"/>
            <a:ext cx="147638" cy="376238"/>
          </a:xfrm>
          <a:prstGeom prst="line">
            <a:avLst/>
          </a:prstGeom>
          <a:noFill/>
          <a:ln w="12700">
            <a:solidFill>
              <a:schemeClr val="tx1"/>
            </a:solidFill>
            <a:round/>
            <a:headEnd/>
            <a:tailEnd/>
          </a:ln>
          <a:effectLst/>
        </p:spPr>
        <p:txBody>
          <a:bodyPr/>
          <a:lstStyle/>
          <a:p>
            <a:endParaRPr lang="en-US"/>
          </a:p>
        </p:txBody>
      </p:sp>
      <p:grpSp>
        <p:nvGrpSpPr>
          <p:cNvPr id="102416" name="Group 14"/>
          <p:cNvGrpSpPr>
            <a:grpSpLocks/>
          </p:cNvGrpSpPr>
          <p:nvPr/>
        </p:nvGrpSpPr>
        <p:grpSpPr bwMode="auto">
          <a:xfrm>
            <a:off x="1619250" y="4903788"/>
            <a:ext cx="501650" cy="396875"/>
            <a:chOff x="873" y="3243"/>
            <a:chExt cx="316" cy="250"/>
          </a:xfrm>
        </p:grpSpPr>
        <p:sp>
          <p:nvSpPr>
            <p:cNvPr id="102514"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515" name="Line 16"/>
            <p:cNvSpPr>
              <a:spLocks noChangeShapeType="1"/>
            </p:cNvSpPr>
            <p:nvPr/>
          </p:nvSpPr>
          <p:spPr bwMode="auto">
            <a:xfrm>
              <a:off x="876" y="3354"/>
              <a:ext cx="0" cy="50"/>
            </a:xfrm>
            <a:prstGeom prst="line">
              <a:avLst/>
            </a:prstGeom>
            <a:noFill/>
            <a:ln w="12700">
              <a:solidFill>
                <a:schemeClr val="tx1"/>
              </a:solidFill>
              <a:round/>
              <a:headEnd/>
              <a:tailEnd/>
            </a:ln>
            <a:effectLst/>
          </p:spPr>
          <p:txBody>
            <a:bodyPr wrap="none" anchor="ctr"/>
            <a:lstStyle/>
            <a:p>
              <a:endParaRPr lang="en-US"/>
            </a:p>
          </p:txBody>
        </p:sp>
        <p:sp>
          <p:nvSpPr>
            <p:cNvPr id="102516" name="Line 17"/>
            <p:cNvSpPr>
              <a:spLocks noChangeShapeType="1"/>
            </p:cNvSpPr>
            <p:nvPr/>
          </p:nvSpPr>
          <p:spPr bwMode="auto">
            <a:xfrm>
              <a:off x="1189" y="3354"/>
              <a:ext cx="0" cy="50"/>
            </a:xfrm>
            <a:prstGeom prst="line">
              <a:avLst/>
            </a:prstGeom>
            <a:noFill/>
            <a:ln w="12700">
              <a:solidFill>
                <a:schemeClr val="tx1"/>
              </a:solidFill>
              <a:round/>
              <a:headEnd/>
              <a:tailEnd/>
            </a:ln>
            <a:effectLst/>
          </p:spPr>
          <p:txBody>
            <a:bodyPr wrap="none" anchor="ctr"/>
            <a:lstStyle/>
            <a:p>
              <a:endParaRPr lang="en-US"/>
            </a:p>
          </p:txBody>
        </p:sp>
        <p:sp>
          <p:nvSpPr>
            <p:cNvPr id="102517" name="Rectangle 18"/>
            <p:cNvSpPr>
              <a:spLocks noChangeArrowheads="1"/>
            </p:cNvSpPr>
            <p:nvPr/>
          </p:nvSpPr>
          <p:spPr bwMode="auto">
            <a:xfrm>
              <a:off x="876" y="335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518"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519" name="Rectangle 20"/>
            <p:cNvSpPr>
              <a:spLocks noChangeArrowheads="1"/>
            </p:cNvSpPr>
            <p:nvPr/>
          </p:nvSpPr>
          <p:spPr bwMode="auto">
            <a:xfrm>
              <a:off x="960" y="3308"/>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02520" name="Text Box 21"/>
            <p:cNvSpPr txBox="1">
              <a:spLocks noChangeArrowheads="1"/>
            </p:cNvSpPr>
            <p:nvPr/>
          </p:nvSpPr>
          <p:spPr bwMode="auto">
            <a:xfrm>
              <a:off x="887" y="3243"/>
              <a:ext cx="294" cy="250"/>
            </a:xfrm>
            <a:prstGeom prst="rect">
              <a:avLst/>
            </a:prstGeom>
            <a:noFill/>
            <a:ln w="9525">
              <a:noFill/>
              <a:miter lim="800000"/>
              <a:headEnd/>
              <a:tailEnd/>
            </a:ln>
            <a:effectLst/>
          </p:spPr>
          <p:txBody>
            <a:bodyPr wrap="none">
              <a:spAutoFit/>
            </a:bodyPr>
            <a:lstStyle/>
            <a:p>
              <a:pPr algn="ctr"/>
              <a:r>
                <a:rPr lang="en-US" sz="2000"/>
                <a:t>3b</a:t>
              </a:r>
              <a:endParaRPr lang="en-US" sz="2400"/>
            </a:p>
          </p:txBody>
        </p:sp>
      </p:grpSp>
      <p:grpSp>
        <p:nvGrpSpPr>
          <p:cNvPr id="102417" name="Group 22"/>
          <p:cNvGrpSpPr>
            <a:grpSpLocks/>
          </p:cNvGrpSpPr>
          <p:nvPr/>
        </p:nvGrpSpPr>
        <p:grpSpPr bwMode="auto">
          <a:xfrm>
            <a:off x="1889125" y="4327525"/>
            <a:ext cx="501650" cy="396875"/>
            <a:chOff x="2016" y="1976"/>
            <a:chExt cx="316" cy="250"/>
          </a:xfrm>
        </p:grpSpPr>
        <p:sp>
          <p:nvSpPr>
            <p:cNvPr id="102506"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507" name="Line 24"/>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2508" name="Line 25"/>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2509" name="Rectangle 26"/>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510"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2511" name="Group 28"/>
            <p:cNvGrpSpPr>
              <a:grpSpLocks/>
            </p:cNvGrpSpPr>
            <p:nvPr/>
          </p:nvGrpSpPr>
          <p:grpSpPr bwMode="auto">
            <a:xfrm>
              <a:off x="2032" y="1976"/>
              <a:ext cx="285" cy="250"/>
              <a:chOff x="2912" y="2425"/>
              <a:chExt cx="290" cy="250"/>
            </a:xfrm>
          </p:grpSpPr>
          <p:sp>
            <p:nvSpPr>
              <p:cNvPr id="102512" name="Rectangle 2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2513" name="Text Box 30"/>
              <p:cNvSpPr txBox="1">
                <a:spLocks noChangeArrowheads="1"/>
              </p:cNvSpPr>
              <p:nvPr/>
            </p:nvSpPr>
            <p:spPr bwMode="auto">
              <a:xfrm>
                <a:off x="2912" y="2425"/>
                <a:ext cx="290" cy="250"/>
              </a:xfrm>
              <a:prstGeom prst="rect">
                <a:avLst/>
              </a:prstGeom>
              <a:noFill/>
              <a:ln w="9525">
                <a:noFill/>
                <a:miter lim="800000"/>
                <a:headEnd/>
                <a:tailEnd/>
              </a:ln>
              <a:effectLst/>
            </p:spPr>
            <p:txBody>
              <a:bodyPr wrap="none">
                <a:spAutoFit/>
              </a:bodyPr>
              <a:lstStyle/>
              <a:p>
                <a:pPr algn="ctr"/>
                <a:r>
                  <a:rPr lang="en-US" sz="2000"/>
                  <a:t>3c</a:t>
                </a:r>
                <a:endParaRPr lang="en-US" sz="2400"/>
              </a:p>
            </p:txBody>
          </p:sp>
        </p:grpSp>
      </p:grpSp>
      <p:grpSp>
        <p:nvGrpSpPr>
          <p:cNvPr id="102418" name="Group 31"/>
          <p:cNvGrpSpPr>
            <a:grpSpLocks/>
          </p:cNvGrpSpPr>
          <p:nvPr/>
        </p:nvGrpSpPr>
        <p:grpSpPr bwMode="auto">
          <a:xfrm>
            <a:off x="2466975" y="4702175"/>
            <a:ext cx="501650" cy="396875"/>
            <a:chOff x="1434" y="3104"/>
            <a:chExt cx="316" cy="250"/>
          </a:xfrm>
        </p:grpSpPr>
        <p:grpSp>
          <p:nvGrpSpPr>
            <p:cNvPr id="102498" name="Group 32"/>
            <p:cNvGrpSpPr>
              <a:grpSpLocks/>
            </p:cNvGrpSpPr>
            <p:nvPr/>
          </p:nvGrpSpPr>
          <p:grpSpPr bwMode="auto">
            <a:xfrm>
              <a:off x="1434" y="3163"/>
              <a:ext cx="316" cy="147"/>
              <a:chOff x="1434" y="3163"/>
              <a:chExt cx="316" cy="147"/>
            </a:xfrm>
          </p:grpSpPr>
          <p:sp>
            <p:nvSpPr>
              <p:cNvPr id="102500"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501" name="Line 34"/>
              <p:cNvSpPr>
                <a:spLocks noChangeShapeType="1"/>
              </p:cNvSpPr>
              <p:nvPr/>
            </p:nvSpPr>
            <p:spPr bwMode="auto">
              <a:xfrm>
                <a:off x="1437" y="3222"/>
                <a:ext cx="0" cy="50"/>
              </a:xfrm>
              <a:prstGeom prst="line">
                <a:avLst/>
              </a:prstGeom>
              <a:noFill/>
              <a:ln w="12700">
                <a:solidFill>
                  <a:schemeClr val="tx1"/>
                </a:solidFill>
                <a:round/>
                <a:headEnd/>
                <a:tailEnd/>
              </a:ln>
              <a:effectLst/>
            </p:spPr>
            <p:txBody>
              <a:bodyPr wrap="none" anchor="ctr"/>
              <a:lstStyle/>
              <a:p>
                <a:endParaRPr lang="en-US"/>
              </a:p>
            </p:txBody>
          </p:sp>
          <p:sp>
            <p:nvSpPr>
              <p:cNvPr id="102502" name="Line 35"/>
              <p:cNvSpPr>
                <a:spLocks noChangeShapeType="1"/>
              </p:cNvSpPr>
              <p:nvPr/>
            </p:nvSpPr>
            <p:spPr bwMode="auto">
              <a:xfrm>
                <a:off x="1750" y="3222"/>
                <a:ext cx="0" cy="50"/>
              </a:xfrm>
              <a:prstGeom prst="line">
                <a:avLst/>
              </a:prstGeom>
              <a:noFill/>
              <a:ln w="12700">
                <a:solidFill>
                  <a:schemeClr val="tx1"/>
                </a:solidFill>
                <a:round/>
                <a:headEnd/>
                <a:tailEnd/>
              </a:ln>
              <a:effectLst/>
            </p:spPr>
            <p:txBody>
              <a:bodyPr wrap="none" anchor="ctr"/>
              <a:lstStyle/>
              <a:p>
                <a:endParaRPr lang="en-US"/>
              </a:p>
            </p:txBody>
          </p:sp>
          <p:sp>
            <p:nvSpPr>
              <p:cNvPr id="102503" name="Rectangle 36"/>
              <p:cNvSpPr>
                <a:spLocks noChangeArrowheads="1"/>
              </p:cNvSpPr>
              <p:nvPr/>
            </p:nvSpPr>
            <p:spPr bwMode="auto">
              <a:xfrm>
                <a:off x="1437" y="322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504"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505" name="Rectangle 38"/>
              <p:cNvSpPr>
                <a:spLocks noChangeArrowheads="1"/>
              </p:cNvSpPr>
              <p:nvPr/>
            </p:nvSpPr>
            <p:spPr bwMode="auto">
              <a:xfrm>
                <a:off x="1521" y="3176"/>
                <a:ext cx="142" cy="110"/>
              </a:xfrm>
              <a:prstGeom prst="rect">
                <a:avLst/>
              </a:prstGeom>
              <a:solidFill>
                <a:schemeClr val="hlink"/>
              </a:solidFill>
              <a:ln w="9525">
                <a:noFill/>
                <a:miter lim="800000"/>
                <a:headEnd/>
                <a:tailEnd/>
              </a:ln>
              <a:effectLst/>
            </p:spPr>
            <p:txBody>
              <a:bodyPr wrap="none" anchor="ctr"/>
              <a:lstStyle/>
              <a:p>
                <a:endParaRPr lang="en-US"/>
              </a:p>
            </p:txBody>
          </p:sp>
        </p:grpSp>
        <p:sp>
          <p:nvSpPr>
            <p:cNvPr id="102499" name="Text Box 39"/>
            <p:cNvSpPr txBox="1">
              <a:spLocks noChangeArrowheads="1"/>
            </p:cNvSpPr>
            <p:nvPr/>
          </p:nvSpPr>
          <p:spPr bwMode="auto">
            <a:xfrm>
              <a:off x="1448" y="3104"/>
              <a:ext cx="294" cy="250"/>
            </a:xfrm>
            <a:prstGeom prst="rect">
              <a:avLst/>
            </a:prstGeom>
            <a:noFill/>
            <a:ln w="9525">
              <a:noFill/>
              <a:miter lim="800000"/>
              <a:headEnd/>
              <a:tailEnd/>
            </a:ln>
            <a:effectLst/>
          </p:spPr>
          <p:txBody>
            <a:bodyPr wrap="none">
              <a:spAutoFit/>
            </a:bodyPr>
            <a:lstStyle/>
            <a:p>
              <a:pPr algn="ctr"/>
              <a:r>
                <a:rPr lang="en-US" sz="2000"/>
                <a:t>3a</a:t>
              </a:r>
              <a:endParaRPr lang="en-US" sz="2400"/>
            </a:p>
          </p:txBody>
        </p:sp>
      </p:grpSp>
      <p:grpSp>
        <p:nvGrpSpPr>
          <p:cNvPr id="102419" name="Group 40"/>
          <p:cNvGrpSpPr>
            <a:grpSpLocks/>
          </p:cNvGrpSpPr>
          <p:nvPr/>
        </p:nvGrpSpPr>
        <p:grpSpPr bwMode="auto">
          <a:xfrm>
            <a:off x="2495550" y="5227638"/>
            <a:ext cx="2660650" cy="1122362"/>
            <a:chOff x="1572" y="3293"/>
            <a:chExt cx="1676" cy="707"/>
          </a:xfrm>
        </p:grpSpPr>
        <p:sp>
          <p:nvSpPr>
            <p:cNvPr id="102455" name="Freeform 41"/>
            <p:cNvSpPr>
              <a:spLocks/>
            </p:cNvSpPr>
            <p:nvPr/>
          </p:nvSpPr>
          <p:spPr bwMode="auto">
            <a:xfrm>
              <a:off x="1572" y="3293"/>
              <a:ext cx="1676" cy="707"/>
            </a:xfrm>
            <a:custGeom>
              <a:avLst/>
              <a:gdLst>
                <a:gd name="T0" fmla="*/ 195 w 1583"/>
                <a:gd name="T1" fmla="*/ 259 h 682"/>
                <a:gd name="T2" fmla="*/ 511 w 1583"/>
                <a:gd name="T3" fmla="*/ 86 h 682"/>
                <a:gd name="T4" fmla="*/ 987 w 1583"/>
                <a:gd name="T5" fmla="*/ 24 h 682"/>
                <a:gd name="T6" fmla="*/ 1454 w 1583"/>
                <a:gd name="T7" fmla="*/ 224 h 682"/>
                <a:gd name="T8" fmla="*/ 1965 w 1583"/>
                <a:gd name="T9" fmla="*/ 494 h 682"/>
                <a:gd name="T10" fmla="*/ 1599 w 1583"/>
                <a:gd name="T11" fmla="*/ 743 h 682"/>
                <a:gd name="T12" fmla="*/ 867 w 1583"/>
                <a:gd name="T13" fmla="*/ 758 h 682"/>
                <a:gd name="T14" fmla="*/ 112 w 1583"/>
                <a:gd name="T15" fmla="*/ 688 h 682"/>
                <a:gd name="T16" fmla="*/ 195 w 1583"/>
                <a:gd name="T17" fmla="*/ 259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02456" name="Text Box 42"/>
            <p:cNvSpPr txBox="1">
              <a:spLocks noChangeArrowheads="1"/>
            </p:cNvSpPr>
            <p:nvPr/>
          </p:nvSpPr>
          <p:spPr bwMode="auto">
            <a:xfrm>
              <a:off x="1719" y="3724"/>
              <a:ext cx="419" cy="250"/>
            </a:xfrm>
            <a:prstGeom prst="rect">
              <a:avLst/>
            </a:prstGeom>
            <a:noFill/>
            <a:ln w="9525">
              <a:noFill/>
              <a:miter lim="800000"/>
              <a:headEnd/>
              <a:tailEnd/>
            </a:ln>
            <a:effectLst/>
          </p:spPr>
          <p:txBody>
            <a:bodyPr wrap="none">
              <a:spAutoFit/>
            </a:bodyPr>
            <a:lstStyle/>
            <a:p>
              <a:r>
                <a:rPr lang="en-US" sz="2000"/>
                <a:t>AS1</a:t>
              </a:r>
              <a:endParaRPr lang="en-US"/>
            </a:p>
          </p:txBody>
        </p:sp>
        <p:sp>
          <p:nvSpPr>
            <p:cNvPr id="102457" name="Line 43"/>
            <p:cNvSpPr>
              <a:spLocks noChangeShapeType="1"/>
            </p:cNvSpPr>
            <p:nvPr/>
          </p:nvSpPr>
          <p:spPr bwMode="auto">
            <a:xfrm flipH="1">
              <a:off x="2134" y="3469"/>
              <a:ext cx="93" cy="102"/>
            </a:xfrm>
            <a:prstGeom prst="line">
              <a:avLst/>
            </a:prstGeom>
            <a:noFill/>
            <a:ln w="12700">
              <a:solidFill>
                <a:schemeClr val="tx1"/>
              </a:solidFill>
              <a:round/>
              <a:headEnd/>
              <a:tailEnd/>
            </a:ln>
            <a:effectLst/>
          </p:spPr>
          <p:txBody>
            <a:bodyPr/>
            <a:lstStyle/>
            <a:p>
              <a:endParaRPr lang="en-US"/>
            </a:p>
          </p:txBody>
        </p:sp>
        <p:sp>
          <p:nvSpPr>
            <p:cNvPr id="102458" name="Line 44"/>
            <p:cNvSpPr>
              <a:spLocks noChangeShapeType="1"/>
            </p:cNvSpPr>
            <p:nvPr/>
          </p:nvSpPr>
          <p:spPr bwMode="auto">
            <a:xfrm>
              <a:off x="2388" y="3491"/>
              <a:ext cx="3" cy="285"/>
            </a:xfrm>
            <a:prstGeom prst="line">
              <a:avLst/>
            </a:prstGeom>
            <a:noFill/>
            <a:ln w="12700">
              <a:solidFill>
                <a:schemeClr val="tx1"/>
              </a:solidFill>
              <a:round/>
              <a:headEnd/>
              <a:tailEnd/>
            </a:ln>
            <a:effectLst/>
          </p:spPr>
          <p:txBody>
            <a:bodyPr/>
            <a:lstStyle/>
            <a:p>
              <a:endParaRPr lang="en-US"/>
            </a:p>
          </p:txBody>
        </p:sp>
        <p:sp>
          <p:nvSpPr>
            <p:cNvPr id="102459" name="Line 45"/>
            <p:cNvSpPr>
              <a:spLocks noChangeShapeType="1"/>
            </p:cNvSpPr>
            <p:nvPr/>
          </p:nvSpPr>
          <p:spPr bwMode="auto">
            <a:xfrm>
              <a:off x="2490" y="3461"/>
              <a:ext cx="313" cy="211"/>
            </a:xfrm>
            <a:prstGeom prst="line">
              <a:avLst/>
            </a:prstGeom>
            <a:noFill/>
            <a:ln w="12700">
              <a:solidFill>
                <a:schemeClr val="tx1"/>
              </a:solidFill>
              <a:round/>
              <a:headEnd/>
              <a:tailEnd/>
            </a:ln>
            <a:effectLst/>
          </p:spPr>
          <p:txBody>
            <a:bodyPr/>
            <a:lstStyle/>
            <a:p>
              <a:endParaRPr lang="en-US"/>
            </a:p>
          </p:txBody>
        </p:sp>
        <p:sp>
          <p:nvSpPr>
            <p:cNvPr id="102460" name="Line 46"/>
            <p:cNvSpPr>
              <a:spLocks noChangeShapeType="1"/>
            </p:cNvSpPr>
            <p:nvPr/>
          </p:nvSpPr>
          <p:spPr bwMode="auto">
            <a:xfrm flipH="1">
              <a:off x="2566" y="3749"/>
              <a:ext cx="237" cy="76"/>
            </a:xfrm>
            <a:prstGeom prst="line">
              <a:avLst/>
            </a:prstGeom>
            <a:noFill/>
            <a:ln w="12700">
              <a:solidFill>
                <a:schemeClr val="tx1"/>
              </a:solidFill>
              <a:round/>
              <a:headEnd/>
              <a:tailEnd/>
            </a:ln>
            <a:effectLst/>
          </p:spPr>
          <p:txBody>
            <a:bodyPr/>
            <a:lstStyle/>
            <a:p>
              <a:endParaRPr lang="en-US"/>
            </a:p>
          </p:txBody>
        </p:sp>
        <p:sp>
          <p:nvSpPr>
            <p:cNvPr id="102461" name="Line 47"/>
            <p:cNvSpPr>
              <a:spLocks noChangeShapeType="1"/>
            </p:cNvSpPr>
            <p:nvPr/>
          </p:nvSpPr>
          <p:spPr bwMode="auto">
            <a:xfrm flipH="1" flipV="1">
              <a:off x="2202" y="3638"/>
              <a:ext cx="568" cy="51"/>
            </a:xfrm>
            <a:prstGeom prst="line">
              <a:avLst/>
            </a:prstGeom>
            <a:noFill/>
            <a:ln w="12700">
              <a:solidFill>
                <a:schemeClr val="tx1"/>
              </a:solidFill>
              <a:round/>
              <a:headEnd/>
              <a:tailEnd/>
            </a:ln>
            <a:effectLst/>
          </p:spPr>
          <p:txBody>
            <a:bodyPr/>
            <a:lstStyle/>
            <a:p>
              <a:endParaRPr lang="en-US"/>
            </a:p>
          </p:txBody>
        </p:sp>
        <p:sp>
          <p:nvSpPr>
            <p:cNvPr id="102462" name="Line 48"/>
            <p:cNvSpPr>
              <a:spLocks noChangeShapeType="1"/>
            </p:cNvSpPr>
            <p:nvPr/>
          </p:nvSpPr>
          <p:spPr bwMode="auto">
            <a:xfrm>
              <a:off x="2143" y="3689"/>
              <a:ext cx="127" cy="85"/>
            </a:xfrm>
            <a:prstGeom prst="line">
              <a:avLst/>
            </a:prstGeom>
            <a:noFill/>
            <a:ln w="12700">
              <a:solidFill>
                <a:schemeClr val="tx1"/>
              </a:solidFill>
              <a:round/>
              <a:headEnd/>
              <a:tailEnd/>
            </a:ln>
            <a:effectLst/>
          </p:spPr>
          <p:txBody>
            <a:bodyPr/>
            <a:lstStyle/>
            <a:p>
              <a:endParaRPr lang="en-US"/>
            </a:p>
          </p:txBody>
        </p:sp>
        <p:grpSp>
          <p:nvGrpSpPr>
            <p:cNvPr id="102463" name="Group 49"/>
            <p:cNvGrpSpPr>
              <a:grpSpLocks/>
            </p:cNvGrpSpPr>
            <p:nvPr/>
          </p:nvGrpSpPr>
          <p:grpSpPr bwMode="auto">
            <a:xfrm>
              <a:off x="2202" y="3293"/>
              <a:ext cx="316" cy="250"/>
              <a:chOff x="2055" y="3447"/>
              <a:chExt cx="316" cy="250"/>
            </a:xfrm>
          </p:grpSpPr>
          <p:sp>
            <p:nvSpPr>
              <p:cNvPr id="102490"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91" name="Line 51"/>
              <p:cNvSpPr>
                <a:spLocks noChangeShapeType="1"/>
              </p:cNvSpPr>
              <p:nvPr/>
            </p:nvSpPr>
            <p:spPr bwMode="auto">
              <a:xfrm>
                <a:off x="2058" y="3564"/>
                <a:ext cx="0" cy="50"/>
              </a:xfrm>
              <a:prstGeom prst="line">
                <a:avLst/>
              </a:prstGeom>
              <a:noFill/>
              <a:ln w="12700">
                <a:solidFill>
                  <a:schemeClr val="tx1"/>
                </a:solidFill>
                <a:round/>
                <a:headEnd/>
                <a:tailEnd/>
              </a:ln>
              <a:effectLst/>
            </p:spPr>
            <p:txBody>
              <a:bodyPr wrap="none" anchor="ctr"/>
              <a:lstStyle/>
              <a:p>
                <a:endParaRPr lang="en-US"/>
              </a:p>
            </p:txBody>
          </p:sp>
          <p:sp>
            <p:nvSpPr>
              <p:cNvPr id="102492" name="Line 52"/>
              <p:cNvSpPr>
                <a:spLocks noChangeShapeType="1"/>
              </p:cNvSpPr>
              <p:nvPr/>
            </p:nvSpPr>
            <p:spPr bwMode="auto">
              <a:xfrm>
                <a:off x="2371" y="3564"/>
                <a:ext cx="0" cy="50"/>
              </a:xfrm>
              <a:prstGeom prst="line">
                <a:avLst/>
              </a:prstGeom>
              <a:noFill/>
              <a:ln w="12700">
                <a:solidFill>
                  <a:schemeClr val="tx1"/>
                </a:solidFill>
                <a:round/>
                <a:headEnd/>
                <a:tailEnd/>
              </a:ln>
              <a:effectLst/>
            </p:spPr>
            <p:txBody>
              <a:bodyPr wrap="none" anchor="ctr"/>
              <a:lstStyle/>
              <a:p>
                <a:endParaRPr lang="en-US"/>
              </a:p>
            </p:txBody>
          </p:sp>
          <p:sp>
            <p:nvSpPr>
              <p:cNvPr id="102493" name="Rectangle 53"/>
              <p:cNvSpPr>
                <a:spLocks noChangeArrowheads="1"/>
              </p:cNvSpPr>
              <p:nvPr/>
            </p:nvSpPr>
            <p:spPr bwMode="auto">
              <a:xfrm>
                <a:off x="2058" y="356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94"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2495" name="Group 55"/>
              <p:cNvGrpSpPr>
                <a:grpSpLocks/>
              </p:cNvGrpSpPr>
              <p:nvPr/>
            </p:nvGrpSpPr>
            <p:grpSpPr bwMode="auto">
              <a:xfrm>
                <a:off x="2072" y="3447"/>
                <a:ext cx="285" cy="250"/>
                <a:chOff x="2912" y="2425"/>
                <a:chExt cx="292" cy="250"/>
              </a:xfrm>
            </p:grpSpPr>
            <p:sp>
              <p:nvSpPr>
                <p:cNvPr id="102496" name="Rectangle 5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2497" name="Text Box 57"/>
                <p:cNvSpPr txBox="1">
                  <a:spLocks noChangeArrowheads="1"/>
                </p:cNvSpPr>
                <p:nvPr/>
              </p:nvSpPr>
              <p:spPr bwMode="auto">
                <a:xfrm>
                  <a:off x="2912" y="2425"/>
                  <a:ext cx="292" cy="250"/>
                </a:xfrm>
                <a:prstGeom prst="rect">
                  <a:avLst/>
                </a:prstGeom>
                <a:noFill/>
                <a:ln w="9525">
                  <a:noFill/>
                  <a:miter lim="800000"/>
                  <a:headEnd/>
                  <a:tailEnd/>
                </a:ln>
                <a:effectLst/>
              </p:spPr>
              <p:txBody>
                <a:bodyPr wrap="none">
                  <a:spAutoFit/>
                </a:bodyPr>
                <a:lstStyle/>
                <a:p>
                  <a:pPr algn="ctr"/>
                  <a:r>
                    <a:rPr lang="en-US" sz="2000"/>
                    <a:t>1c</a:t>
                  </a:r>
                </a:p>
              </p:txBody>
            </p:sp>
          </p:grpSp>
        </p:grpSp>
        <p:grpSp>
          <p:nvGrpSpPr>
            <p:cNvPr id="102464" name="Group 58"/>
            <p:cNvGrpSpPr>
              <a:grpSpLocks/>
            </p:cNvGrpSpPr>
            <p:nvPr/>
          </p:nvGrpSpPr>
          <p:grpSpPr bwMode="auto">
            <a:xfrm>
              <a:off x="1896" y="3507"/>
              <a:ext cx="316" cy="250"/>
              <a:chOff x="1749" y="3661"/>
              <a:chExt cx="316" cy="250"/>
            </a:xfrm>
          </p:grpSpPr>
          <p:sp>
            <p:nvSpPr>
              <p:cNvPr id="102483"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84" name="Line 60"/>
              <p:cNvSpPr>
                <a:spLocks noChangeShapeType="1"/>
              </p:cNvSpPr>
              <p:nvPr/>
            </p:nvSpPr>
            <p:spPr bwMode="auto">
              <a:xfrm>
                <a:off x="1752" y="3774"/>
                <a:ext cx="0" cy="50"/>
              </a:xfrm>
              <a:prstGeom prst="line">
                <a:avLst/>
              </a:prstGeom>
              <a:noFill/>
              <a:ln w="12700">
                <a:solidFill>
                  <a:schemeClr val="tx1"/>
                </a:solidFill>
                <a:round/>
                <a:headEnd/>
                <a:tailEnd/>
              </a:ln>
              <a:effectLst/>
            </p:spPr>
            <p:txBody>
              <a:bodyPr wrap="none" anchor="ctr"/>
              <a:lstStyle/>
              <a:p>
                <a:endParaRPr lang="en-US"/>
              </a:p>
            </p:txBody>
          </p:sp>
          <p:sp>
            <p:nvSpPr>
              <p:cNvPr id="102485" name="Line 61"/>
              <p:cNvSpPr>
                <a:spLocks noChangeShapeType="1"/>
              </p:cNvSpPr>
              <p:nvPr/>
            </p:nvSpPr>
            <p:spPr bwMode="auto">
              <a:xfrm>
                <a:off x="2065" y="3774"/>
                <a:ext cx="0" cy="50"/>
              </a:xfrm>
              <a:prstGeom prst="line">
                <a:avLst/>
              </a:prstGeom>
              <a:noFill/>
              <a:ln w="12700">
                <a:solidFill>
                  <a:schemeClr val="tx1"/>
                </a:solidFill>
                <a:round/>
                <a:headEnd/>
                <a:tailEnd/>
              </a:ln>
              <a:effectLst/>
            </p:spPr>
            <p:txBody>
              <a:bodyPr wrap="none" anchor="ctr"/>
              <a:lstStyle/>
              <a:p>
                <a:endParaRPr lang="en-US"/>
              </a:p>
            </p:txBody>
          </p:sp>
          <p:sp>
            <p:nvSpPr>
              <p:cNvPr id="102486" name="Rectangle 62"/>
              <p:cNvSpPr>
                <a:spLocks noChangeArrowheads="1"/>
              </p:cNvSpPr>
              <p:nvPr/>
            </p:nvSpPr>
            <p:spPr bwMode="auto">
              <a:xfrm>
                <a:off x="1752" y="377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87"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88" name="Rectangle 64"/>
              <p:cNvSpPr>
                <a:spLocks noChangeArrowheads="1"/>
              </p:cNvSpPr>
              <p:nvPr/>
            </p:nvSpPr>
            <p:spPr bwMode="auto">
              <a:xfrm>
                <a:off x="1834" y="3746"/>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02489" name="Text Box 65"/>
              <p:cNvSpPr txBox="1">
                <a:spLocks noChangeArrowheads="1"/>
              </p:cNvSpPr>
              <p:nvPr/>
            </p:nvSpPr>
            <p:spPr bwMode="auto">
              <a:xfrm>
                <a:off x="1765" y="3661"/>
                <a:ext cx="294" cy="250"/>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grpSp>
          <p:nvGrpSpPr>
            <p:cNvPr id="102465" name="Group 66"/>
            <p:cNvGrpSpPr>
              <a:grpSpLocks/>
            </p:cNvGrpSpPr>
            <p:nvPr/>
          </p:nvGrpSpPr>
          <p:grpSpPr bwMode="auto">
            <a:xfrm>
              <a:off x="2238" y="3689"/>
              <a:ext cx="316" cy="250"/>
              <a:chOff x="2091" y="3843"/>
              <a:chExt cx="316" cy="250"/>
            </a:xfrm>
          </p:grpSpPr>
          <p:sp>
            <p:nvSpPr>
              <p:cNvPr id="102475"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76" name="Line 68"/>
              <p:cNvSpPr>
                <a:spLocks noChangeShapeType="1"/>
              </p:cNvSpPr>
              <p:nvPr/>
            </p:nvSpPr>
            <p:spPr bwMode="auto">
              <a:xfrm>
                <a:off x="2094" y="3960"/>
                <a:ext cx="0" cy="50"/>
              </a:xfrm>
              <a:prstGeom prst="line">
                <a:avLst/>
              </a:prstGeom>
              <a:noFill/>
              <a:ln w="12700">
                <a:solidFill>
                  <a:schemeClr val="tx1"/>
                </a:solidFill>
                <a:round/>
                <a:headEnd/>
                <a:tailEnd/>
              </a:ln>
              <a:effectLst/>
            </p:spPr>
            <p:txBody>
              <a:bodyPr wrap="none" anchor="ctr"/>
              <a:lstStyle/>
              <a:p>
                <a:endParaRPr lang="en-US"/>
              </a:p>
            </p:txBody>
          </p:sp>
          <p:sp>
            <p:nvSpPr>
              <p:cNvPr id="102477" name="Line 69"/>
              <p:cNvSpPr>
                <a:spLocks noChangeShapeType="1"/>
              </p:cNvSpPr>
              <p:nvPr/>
            </p:nvSpPr>
            <p:spPr bwMode="auto">
              <a:xfrm>
                <a:off x="2407" y="3960"/>
                <a:ext cx="0" cy="50"/>
              </a:xfrm>
              <a:prstGeom prst="line">
                <a:avLst/>
              </a:prstGeom>
              <a:noFill/>
              <a:ln w="12700">
                <a:solidFill>
                  <a:schemeClr val="tx1"/>
                </a:solidFill>
                <a:round/>
                <a:headEnd/>
                <a:tailEnd/>
              </a:ln>
              <a:effectLst/>
            </p:spPr>
            <p:txBody>
              <a:bodyPr wrap="none" anchor="ctr"/>
              <a:lstStyle/>
              <a:p>
                <a:endParaRPr lang="en-US"/>
              </a:p>
            </p:txBody>
          </p:sp>
          <p:sp>
            <p:nvSpPr>
              <p:cNvPr id="102478" name="Rectangle 70"/>
              <p:cNvSpPr>
                <a:spLocks noChangeArrowheads="1"/>
              </p:cNvSpPr>
              <p:nvPr/>
            </p:nvSpPr>
            <p:spPr bwMode="auto">
              <a:xfrm>
                <a:off x="2094" y="396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79"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2480" name="Group 72"/>
              <p:cNvGrpSpPr>
                <a:grpSpLocks/>
              </p:cNvGrpSpPr>
              <p:nvPr/>
            </p:nvGrpSpPr>
            <p:grpSpPr bwMode="auto">
              <a:xfrm>
                <a:off x="2106" y="3843"/>
                <a:ext cx="294" cy="250"/>
                <a:chOff x="2910" y="2425"/>
                <a:chExt cx="296" cy="250"/>
              </a:xfrm>
            </p:grpSpPr>
            <p:sp>
              <p:nvSpPr>
                <p:cNvPr id="102481" name="Rectangle 7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2482" name="Text Box 74"/>
                <p:cNvSpPr txBox="1">
                  <a:spLocks noChangeArrowheads="1"/>
                </p:cNvSpPr>
                <p:nvPr/>
              </p:nvSpPr>
              <p:spPr bwMode="auto">
                <a:xfrm>
                  <a:off x="2910" y="2425"/>
                  <a:ext cx="296" cy="250"/>
                </a:xfrm>
                <a:prstGeom prst="rect">
                  <a:avLst/>
                </a:prstGeom>
                <a:noFill/>
                <a:ln w="9525">
                  <a:noFill/>
                  <a:miter lim="800000"/>
                  <a:headEnd/>
                  <a:tailEnd/>
                </a:ln>
                <a:effectLst/>
              </p:spPr>
              <p:txBody>
                <a:bodyPr wrap="none">
                  <a:spAutoFit/>
                </a:bodyPr>
                <a:lstStyle/>
                <a:p>
                  <a:pPr algn="ctr"/>
                  <a:r>
                    <a:rPr lang="en-US" sz="2000"/>
                    <a:t>1d</a:t>
                  </a:r>
                </a:p>
              </p:txBody>
            </p:sp>
          </p:grpSp>
        </p:grpSp>
        <p:grpSp>
          <p:nvGrpSpPr>
            <p:cNvPr id="102466" name="Group 75"/>
            <p:cNvGrpSpPr>
              <a:grpSpLocks/>
            </p:cNvGrpSpPr>
            <p:nvPr/>
          </p:nvGrpSpPr>
          <p:grpSpPr bwMode="auto">
            <a:xfrm>
              <a:off x="2778" y="3573"/>
              <a:ext cx="316" cy="250"/>
              <a:chOff x="2016" y="1976"/>
              <a:chExt cx="316" cy="250"/>
            </a:xfrm>
          </p:grpSpPr>
          <p:sp>
            <p:nvSpPr>
              <p:cNvPr id="102467"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68" name="Line 77"/>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2469" name="Line 78"/>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2470" name="Rectangle 79"/>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71"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2472" name="Group 81"/>
              <p:cNvGrpSpPr>
                <a:grpSpLocks/>
              </p:cNvGrpSpPr>
              <p:nvPr/>
            </p:nvGrpSpPr>
            <p:grpSpPr bwMode="auto">
              <a:xfrm>
                <a:off x="2029" y="1976"/>
                <a:ext cx="294" cy="250"/>
                <a:chOff x="2909" y="2425"/>
                <a:chExt cx="299" cy="250"/>
              </a:xfrm>
            </p:grpSpPr>
            <p:sp>
              <p:nvSpPr>
                <p:cNvPr id="102473" name="Rectangle 8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2474" name="Text Box 83"/>
                <p:cNvSpPr txBox="1">
                  <a:spLocks noChangeArrowheads="1"/>
                </p:cNvSpPr>
                <p:nvPr/>
              </p:nvSpPr>
              <p:spPr bwMode="auto">
                <a:xfrm>
                  <a:off x="2909" y="2425"/>
                  <a:ext cx="299" cy="250"/>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grpSp>
      <p:grpSp>
        <p:nvGrpSpPr>
          <p:cNvPr id="102420" name="Group 84"/>
          <p:cNvGrpSpPr>
            <a:grpSpLocks/>
          </p:cNvGrpSpPr>
          <p:nvPr/>
        </p:nvGrpSpPr>
        <p:grpSpPr bwMode="auto">
          <a:xfrm>
            <a:off x="5414963" y="5324475"/>
            <a:ext cx="501650" cy="396875"/>
            <a:chOff x="3537" y="3473"/>
            <a:chExt cx="316" cy="250"/>
          </a:xfrm>
        </p:grpSpPr>
        <p:sp>
          <p:nvSpPr>
            <p:cNvPr id="102448"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49" name="Line 86"/>
            <p:cNvSpPr>
              <a:spLocks noChangeShapeType="1"/>
            </p:cNvSpPr>
            <p:nvPr/>
          </p:nvSpPr>
          <p:spPr bwMode="auto">
            <a:xfrm>
              <a:off x="3540" y="3591"/>
              <a:ext cx="0" cy="50"/>
            </a:xfrm>
            <a:prstGeom prst="line">
              <a:avLst/>
            </a:prstGeom>
            <a:noFill/>
            <a:ln w="12700">
              <a:solidFill>
                <a:schemeClr val="tx1"/>
              </a:solidFill>
              <a:round/>
              <a:headEnd/>
              <a:tailEnd/>
            </a:ln>
            <a:effectLst/>
          </p:spPr>
          <p:txBody>
            <a:bodyPr wrap="none" anchor="ctr"/>
            <a:lstStyle/>
            <a:p>
              <a:endParaRPr lang="en-US"/>
            </a:p>
          </p:txBody>
        </p:sp>
        <p:sp>
          <p:nvSpPr>
            <p:cNvPr id="102450" name="Line 87"/>
            <p:cNvSpPr>
              <a:spLocks noChangeShapeType="1"/>
            </p:cNvSpPr>
            <p:nvPr/>
          </p:nvSpPr>
          <p:spPr bwMode="auto">
            <a:xfrm>
              <a:off x="3853" y="3591"/>
              <a:ext cx="0" cy="50"/>
            </a:xfrm>
            <a:prstGeom prst="line">
              <a:avLst/>
            </a:prstGeom>
            <a:noFill/>
            <a:ln w="12700">
              <a:solidFill>
                <a:schemeClr val="tx1"/>
              </a:solidFill>
              <a:round/>
              <a:headEnd/>
              <a:tailEnd/>
            </a:ln>
            <a:effectLst/>
          </p:spPr>
          <p:txBody>
            <a:bodyPr wrap="none" anchor="ctr"/>
            <a:lstStyle/>
            <a:p>
              <a:endParaRPr lang="en-US"/>
            </a:p>
          </p:txBody>
        </p:sp>
        <p:sp>
          <p:nvSpPr>
            <p:cNvPr id="102451" name="Rectangle 88"/>
            <p:cNvSpPr>
              <a:spLocks noChangeArrowheads="1"/>
            </p:cNvSpPr>
            <p:nvPr/>
          </p:nvSpPr>
          <p:spPr bwMode="auto">
            <a:xfrm>
              <a:off x="3540" y="359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52"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53" name="Rectangle 90"/>
            <p:cNvSpPr>
              <a:spLocks noChangeArrowheads="1"/>
            </p:cNvSpPr>
            <p:nvPr/>
          </p:nvSpPr>
          <p:spPr bwMode="auto">
            <a:xfrm>
              <a:off x="3624" y="3545"/>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02454" name="Text Box 91"/>
            <p:cNvSpPr txBox="1">
              <a:spLocks noChangeArrowheads="1"/>
            </p:cNvSpPr>
            <p:nvPr/>
          </p:nvSpPr>
          <p:spPr bwMode="auto">
            <a:xfrm>
              <a:off x="3551" y="3473"/>
              <a:ext cx="294" cy="250"/>
            </a:xfrm>
            <a:prstGeom prst="rect">
              <a:avLst/>
            </a:prstGeom>
            <a:noFill/>
            <a:ln w="9525">
              <a:noFill/>
              <a:miter lim="800000"/>
              <a:headEnd/>
              <a:tailEnd/>
            </a:ln>
            <a:effectLst/>
          </p:spPr>
          <p:txBody>
            <a:bodyPr wrap="none">
              <a:spAutoFit/>
            </a:bodyPr>
            <a:lstStyle/>
            <a:p>
              <a:pPr algn="ctr"/>
              <a:r>
                <a:rPr lang="en-US" sz="2000"/>
                <a:t>2a</a:t>
              </a:r>
              <a:endParaRPr lang="en-US" sz="2400"/>
            </a:p>
          </p:txBody>
        </p:sp>
      </p:grpSp>
      <p:sp>
        <p:nvSpPr>
          <p:cNvPr id="102421" name="Line 92"/>
          <p:cNvSpPr>
            <a:spLocks noChangeShapeType="1"/>
          </p:cNvSpPr>
          <p:nvPr/>
        </p:nvSpPr>
        <p:spPr bwMode="auto">
          <a:xfrm>
            <a:off x="6635750" y="5241925"/>
            <a:ext cx="857250" cy="0"/>
          </a:xfrm>
          <a:prstGeom prst="line">
            <a:avLst/>
          </a:prstGeom>
          <a:noFill/>
          <a:ln w="9525">
            <a:solidFill>
              <a:schemeClr val="tx1"/>
            </a:solidFill>
            <a:round/>
            <a:headEnd/>
            <a:tailEnd/>
          </a:ln>
          <a:effectLst/>
        </p:spPr>
        <p:txBody>
          <a:bodyPr wrap="none"/>
          <a:lstStyle/>
          <a:p>
            <a:endParaRPr lang="en-US"/>
          </a:p>
        </p:txBody>
      </p:sp>
      <p:sp>
        <p:nvSpPr>
          <p:cNvPr id="102422" name="Line 93"/>
          <p:cNvSpPr>
            <a:spLocks noChangeShapeType="1"/>
          </p:cNvSpPr>
          <p:nvPr/>
        </p:nvSpPr>
        <p:spPr bwMode="auto">
          <a:xfrm>
            <a:off x="6889750" y="5707063"/>
            <a:ext cx="735013" cy="0"/>
          </a:xfrm>
          <a:prstGeom prst="line">
            <a:avLst/>
          </a:prstGeom>
          <a:noFill/>
          <a:ln w="9525">
            <a:solidFill>
              <a:schemeClr val="tx1"/>
            </a:solidFill>
            <a:round/>
            <a:headEnd/>
            <a:tailEnd/>
          </a:ln>
          <a:effectLst/>
        </p:spPr>
        <p:txBody>
          <a:bodyPr wrap="none"/>
          <a:lstStyle/>
          <a:p>
            <a:endParaRPr lang="en-US"/>
          </a:p>
        </p:txBody>
      </p:sp>
      <p:sp>
        <p:nvSpPr>
          <p:cNvPr id="102423" name="Line 94"/>
          <p:cNvSpPr>
            <a:spLocks noChangeShapeType="1"/>
          </p:cNvSpPr>
          <p:nvPr/>
        </p:nvSpPr>
        <p:spPr bwMode="auto">
          <a:xfrm>
            <a:off x="5921375" y="5553075"/>
            <a:ext cx="488950" cy="152400"/>
          </a:xfrm>
          <a:prstGeom prst="line">
            <a:avLst/>
          </a:prstGeom>
          <a:noFill/>
          <a:ln w="12700">
            <a:solidFill>
              <a:schemeClr val="tx1"/>
            </a:solidFill>
            <a:round/>
            <a:headEnd/>
            <a:tailEnd/>
          </a:ln>
          <a:effectLst/>
        </p:spPr>
        <p:txBody>
          <a:bodyPr wrap="none" anchor="ctr"/>
          <a:lstStyle/>
          <a:p>
            <a:endParaRPr lang="en-US"/>
          </a:p>
        </p:txBody>
      </p:sp>
      <p:sp>
        <p:nvSpPr>
          <p:cNvPr id="102424" name="Line 95"/>
          <p:cNvSpPr>
            <a:spLocks noChangeShapeType="1"/>
          </p:cNvSpPr>
          <p:nvPr/>
        </p:nvSpPr>
        <p:spPr bwMode="auto">
          <a:xfrm>
            <a:off x="6530975" y="5351463"/>
            <a:ext cx="68263" cy="228600"/>
          </a:xfrm>
          <a:prstGeom prst="line">
            <a:avLst/>
          </a:prstGeom>
          <a:noFill/>
          <a:ln w="12700">
            <a:solidFill>
              <a:schemeClr val="tx1"/>
            </a:solidFill>
            <a:round/>
            <a:headEnd/>
            <a:tailEnd/>
          </a:ln>
          <a:effectLst/>
        </p:spPr>
        <p:txBody>
          <a:bodyPr/>
          <a:lstStyle/>
          <a:p>
            <a:endParaRPr lang="en-US"/>
          </a:p>
        </p:txBody>
      </p:sp>
      <p:grpSp>
        <p:nvGrpSpPr>
          <p:cNvPr id="102425" name="Group 96"/>
          <p:cNvGrpSpPr>
            <a:grpSpLocks/>
          </p:cNvGrpSpPr>
          <p:nvPr/>
        </p:nvGrpSpPr>
        <p:grpSpPr bwMode="auto">
          <a:xfrm>
            <a:off x="6142038" y="5046663"/>
            <a:ext cx="501650" cy="396875"/>
            <a:chOff x="4320" y="1936"/>
            <a:chExt cx="316" cy="250"/>
          </a:xfrm>
        </p:grpSpPr>
        <p:sp>
          <p:nvSpPr>
            <p:cNvPr id="102441"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42" name="Line 98"/>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02443" name="Line 99"/>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02444" name="Rectangle 100"/>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45"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46" name="Rectangle 102"/>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02447" name="Text Box 103"/>
            <p:cNvSpPr txBox="1">
              <a:spLocks noChangeArrowheads="1"/>
            </p:cNvSpPr>
            <p:nvPr/>
          </p:nvSpPr>
          <p:spPr bwMode="auto">
            <a:xfrm>
              <a:off x="4338" y="1936"/>
              <a:ext cx="285" cy="250"/>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02426" name="Group 104"/>
          <p:cNvGrpSpPr>
            <a:grpSpLocks/>
          </p:cNvGrpSpPr>
          <p:nvPr/>
        </p:nvGrpSpPr>
        <p:grpSpPr bwMode="auto">
          <a:xfrm>
            <a:off x="6405563" y="5502275"/>
            <a:ext cx="501650" cy="396875"/>
            <a:chOff x="4596" y="2158"/>
            <a:chExt cx="316" cy="250"/>
          </a:xfrm>
        </p:grpSpPr>
        <p:sp>
          <p:nvSpPr>
            <p:cNvPr id="102434"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35" name="Line 106"/>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02436" name="Line 107"/>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02437" name="Rectangle 108"/>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2438"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2439" name="Rectangle 110"/>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02440" name="Text Box 111"/>
            <p:cNvSpPr txBox="1">
              <a:spLocks noChangeArrowheads="1"/>
            </p:cNvSpPr>
            <p:nvPr/>
          </p:nvSpPr>
          <p:spPr bwMode="auto">
            <a:xfrm>
              <a:off x="4610" y="2158"/>
              <a:ext cx="294" cy="250"/>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sp>
        <p:nvSpPr>
          <p:cNvPr id="102427" name="Text Box 112"/>
          <p:cNvSpPr txBox="1">
            <a:spLocks noChangeArrowheads="1"/>
          </p:cNvSpPr>
          <p:nvPr/>
        </p:nvSpPr>
        <p:spPr bwMode="auto">
          <a:xfrm>
            <a:off x="7656513" y="5159375"/>
            <a:ext cx="893762"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2428"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2429" name="Text Box 114"/>
          <p:cNvSpPr txBox="1">
            <a:spLocks noChangeArrowheads="1"/>
          </p:cNvSpPr>
          <p:nvPr/>
        </p:nvSpPr>
        <p:spPr bwMode="auto">
          <a:xfrm>
            <a:off x="349250" y="5556250"/>
            <a:ext cx="893763"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2430"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a:effectLst/>
        </p:spPr>
        <p:txBody>
          <a:bodyPr wrap="none"/>
          <a:lstStyle/>
          <a:p>
            <a:endParaRPr lang="en-US"/>
          </a:p>
        </p:txBody>
      </p:sp>
      <p:sp>
        <p:nvSpPr>
          <p:cNvPr id="102431" name="Freeform 116"/>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02432" name="Freeform 117"/>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pic>
        <p:nvPicPr>
          <p:cNvPr id="102433" name="Picture 118" descr="underline_base"/>
          <p:cNvPicPr>
            <a:picLocks noChangeArrowheads="1"/>
          </p:cNvPicPr>
          <p:nvPr/>
        </p:nvPicPr>
        <p:blipFill>
          <a:blip r:embed="rId2"/>
          <a:srcRect/>
          <a:stretch>
            <a:fillRect/>
          </a:stretch>
        </p:blipFill>
        <p:spPr bwMode="auto">
          <a:xfrm>
            <a:off x="555625" y="800100"/>
            <a:ext cx="3656013" cy="1730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miter lim="800000"/>
            <a:headEnd/>
            <a:tailEnd/>
          </a:ln>
        </p:spPr>
        <p:txBody>
          <a:bodyPr/>
          <a:lstStyle/>
          <a:p>
            <a:r>
              <a:rPr lang="en-US"/>
              <a:t>Network Layer</a:t>
            </a:r>
          </a:p>
        </p:txBody>
      </p:sp>
      <p:sp>
        <p:nvSpPr>
          <p:cNvPr id="6147" name="Slide Number Placeholder 5"/>
          <p:cNvSpPr>
            <a:spLocks noGrp="1"/>
          </p:cNvSpPr>
          <p:nvPr>
            <p:ph type="sldNum" sz="quarter" idx="12"/>
          </p:nvPr>
        </p:nvSpPr>
        <p:spPr>
          <a:noFill/>
          <a:ln>
            <a:miter lim="800000"/>
            <a:headEnd/>
            <a:tailEnd/>
          </a:ln>
        </p:spPr>
        <p:txBody>
          <a:bodyPr/>
          <a:lstStyle/>
          <a:p>
            <a:r>
              <a:rPr lang="en-US"/>
              <a:t>4-</a:t>
            </a:r>
            <a:fld id="{D7715781-0F4B-41B2-91C1-3696AC071E5D}" type="slidenum">
              <a:rPr lang="en-US" smtClean="0"/>
              <a:pPr/>
              <a:t>5</a:t>
            </a:fld>
            <a:endParaRPr lang="en-US"/>
          </a:p>
        </p:txBody>
      </p:sp>
      <p:pic>
        <p:nvPicPr>
          <p:cNvPr id="6148" name="Picture 6" descr="underline_base"/>
          <p:cNvPicPr>
            <a:picLocks noChangeArrowheads="1"/>
          </p:cNvPicPr>
          <p:nvPr/>
        </p:nvPicPr>
        <p:blipFill>
          <a:blip r:embed="rId2"/>
          <a:srcRect/>
          <a:stretch>
            <a:fillRect/>
          </a:stretch>
        </p:blipFill>
        <p:spPr bwMode="auto">
          <a:xfrm>
            <a:off x="631825" y="1035050"/>
            <a:ext cx="7769225" cy="173038"/>
          </a:xfrm>
          <a:prstGeom prst="rect">
            <a:avLst/>
          </a:prstGeom>
          <a:noFill/>
          <a:ln w="9525">
            <a:noFill/>
            <a:miter lim="800000"/>
            <a:headEnd/>
            <a:tailEnd/>
          </a:ln>
        </p:spPr>
      </p:pic>
      <p:sp>
        <p:nvSpPr>
          <p:cNvPr id="6149" name="Rectangle 2"/>
          <p:cNvSpPr>
            <a:spLocks noGrp="1" noChangeArrowheads="1"/>
          </p:cNvSpPr>
          <p:nvPr>
            <p:ph type="title"/>
          </p:nvPr>
        </p:nvSpPr>
        <p:spPr/>
        <p:txBody>
          <a:bodyPr/>
          <a:lstStyle/>
          <a:p>
            <a:r>
              <a:rPr lang="en-US"/>
              <a:t>Two key network-layer functions</a:t>
            </a:r>
          </a:p>
        </p:txBody>
      </p:sp>
      <p:sp>
        <p:nvSpPr>
          <p:cNvPr id="6150" name="Rectangle 3"/>
          <p:cNvSpPr>
            <a:spLocks noGrp="1" noChangeArrowheads="1"/>
          </p:cNvSpPr>
          <p:nvPr>
            <p:ph type="body" idx="1"/>
          </p:nvPr>
        </p:nvSpPr>
        <p:spPr>
          <a:xfrm>
            <a:off x="379413" y="1625600"/>
            <a:ext cx="4192587" cy="4648200"/>
          </a:xfrm>
        </p:spPr>
        <p:txBody>
          <a:bodyPr/>
          <a:lstStyle/>
          <a:p>
            <a:r>
              <a:rPr lang="en-US" i="1">
                <a:solidFill>
                  <a:srgbClr val="000099"/>
                </a:solidFill>
              </a:rPr>
              <a:t>forwarding:</a:t>
            </a:r>
            <a:r>
              <a:rPr lang="en-US"/>
              <a:t> move packets from router’s input to appropriate router output</a:t>
            </a:r>
          </a:p>
          <a:p>
            <a:pPr>
              <a:spcBef>
                <a:spcPct val="70000"/>
              </a:spcBef>
            </a:pPr>
            <a:r>
              <a:rPr lang="en-US" i="1">
                <a:solidFill>
                  <a:srgbClr val="000099"/>
                </a:solidFill>
              </a:rPr>
              <a:t>routing:</a:t>
            </a:r>
            <a:r>
              <a:rPr lang="en-US"/>
              <a:t> determine route taken by packets from source to dest. </a:t>
            </a:r>
          </a:p>
          <a:p>
            <a:pPr lvl="1">
              <a:spcBef>
                <a:spcPct val="70000"/>
              </a:spcBef>
            </a:pPr>
            <a:r>
              <a:rPr lang="en-US" i="1"/>
              <a:t>routing algorithms</a:t>
            </a:r>
            <a:endParaRPr lang="en-US"/>
          </a:p>
          <a:p>
            <a:pPr>
              <a:buFont typeface="Wingdings" pitchFamily="2" charset="2"/>
              <a:buNone/>
            </a:pPr>
            <a:endParaRPr lang="en-US"/>
          </a:p>
        </p:txBody>
      </p:sp>
      <p:sp>
        <p:nvSpPr>
          <p:cNvPr id="6151" name="Rectangle 4"/>
          <p:cNvSpPr>
            <a:spLocks noChangeArrowheads="1"/>
          </p:cNvSpPr>
          <p:nvPr/>
        </p:nvSpPr>
        <p:spPr bwMode="auto">
          <a:xfrm>
            <a:off x="4784725" y="1577975"/>
            <a:ext cx="4192588" cy="4648200"/>
          </a:xfrm>
          <a:prstGeom prst="rect">
            <a:avLst/>
          </a:prstGeom>
          <a:noFill/>
          <a:ln w="9525">
            <a:noFill/>
            <a:miter lim="800000"/>
            <a:headEnd/>
            <a:tailEnd/>
          </a:ln>
          <a:effectLst/>
        </p:spPr>
        <p:txBody>
          <a:bodyPr/>
          <a:lstStyle/>
          <a:p>
            <a:pPr marL="342900" indent="-342900">
              <a:lnSpc>
                <a:spcPct val="85000"/>
              </a:lnSpc>
              <a:spcBef>
                <a:spcPct val="70000"/>
              </a:spcBef>
              <a:buClr>
                <a:srgbClr val="000099"/>
              </a:buClr>
              <a:buSzPct val="65000"/>
              <a:buFont typeface="Wingdings" pitchFamily="2" charset="2"/>
              <a:buNone/>
            </a:pPr>
            <a:r>
              <a:rPr lang="en-US" sz="3200" i="1">
                <a:solidFill>
                  <a:srgbClr val="CC0000"/>
                </a:solidFill>
                <a:latin typeface="Gill Sans MT" pitchFamily="34" charset="0"/>
              </a:rPr>
              <a:t>analogy:</a:t>
            </a:r>
          </a:p>
          <a:p>
            <a:pPr marL="342900" indent="-342900">
              <a:lnSpc>
                <a:spcPct val="85000"/>
              </a:lnSpc>
              <a:spcBef>
                <a:spcPct val="70000"/>
              </a:spcBef>
              <a:buClr>
                <a:srgbClr val="000099"/>
              </a:buClr>
              <a:buSzPct val="65000"/>
              <a:buFont typeface="Wingdings" pitchFamily="2" charset="2"/>
              <a:buChar char="v"/>
            </a:pPr>
            <a:r>
              <a:rPr lang="en-US" sz="2800" i="1">
                <a:solidFill>
                  <a:srgbClr val="000099"/>
                </a:solidFill>
                <a:latin typeface="Gill Sans MT" pitchFamily="34" charset="0"/>
              </a:rPr>
              <a:t>routing:</a:t>
            </a:r>
            <a:r>
              <a:rPr lang="en-US" sz="2800">
                <a:latin typeface="Gill Sans MT" pitchFamily="34" charset="0"/>
              </a:rPr>
              <a:t> process of planning trip from source to dest</a:t>
            </a:r>
          </a:p>
          <a:p>
            <a:pPr marL="342900" indent="-342900">
              <a:lnSpc>
                <a:spcPct val="85000"/>
              </a:lnSpc>
              <a:spcBef>
                <a:spcPct val="70000"/>
              </a:spcBef>
              <a:buClr>
                <a:srgbClr val="000099"/>
              </a:buClr>
              <a:buSzPct val="65000"/>
              <a:buFont typeface="Wingdings" pitchFamily="2" charset="2"/>
              <a:buChar char="v"/>
            </a:pPr>
            <a:r>
              <a:rPr lang="en-US" sz="2800" i="1">
                <a:solidFill>
                  <a:srgbClr val="000099"/>
                </a:solidFill>
                <a:latin typeface="Gill Sans MT" pitchFamily="34" charset="0"/>
              </a:rPr>
              <a:t>forwarding</a:t>
            </a:r>
            <a:r>
              <a:rPr lang="en-US" sz="2800" i="1">
                <a:solidFill>
                  <a:schemeClr val="accent2"/>
                </a:solidFill>
                <a:latin typeface="Gill Sans MT" pitchFamily="34" charset="0"/>
              </a:rPr>
              <a:t>:</a:t>
            </a:r>
            <a:r>
              <a:rPr lang="en-US" sz="2800">
                <a:latin typeface="Gill Sans MT" pitchFamily="34" charset="0"/>
              </a:rPr>
              <a:t> process of getting through single interchange</a:t>
            </a:r>
          </a:p>
          <a:p>
            <a:pPr marL="342900" indent="-342900">
              <a:lnSpc>
                <a:spcPct val="85000"/>
              </a:lnSpc>
              <a:spcBef>
                <a:spcPct val="20000"/>
              </a:spcBef>
              <a:buClr>
                <a:srgbClr val="000099"/>
              </a:buClr>
              <a:buSzPct val="65000"/>
              <a:buFont typeface="Wingdings" pitchFamily="2" charset="2"/>
              <a:buChar char="v"/>
            </a:pPr>
            <a:endParaRPr lang="en-US" sz="2800">
              <a:latin typeface="Gill Sans MT"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miter lim="800000"/>
            <a:headEnd/>
            <a:tailEnd/>
          </a:ln>
        </p:spPr>
        <p:txBody>
          <a:bodyPr/>
          <a:lstStyle/>
          <a:p>
            <a:r>
              <a:rPr lang="en-US"/>
              <a:t>Network Layer</a:t>
            </a:r>
          </a:p>
        </p:txBody>
      </p:sp>
      <p:sp>
        <p:nvSpPr>
          <p:cNvPr id="103427" name="Slide Number Placeholder 5"/>
          <p:cNvSpPr>
            <a:spLocks noGrp="1"/>
          </p:cNvSpPr>
          <p:nvPr>
            <p:ph type="sldNum" sz="quarter" idx="12"/>
          </p:nvPr>
        </p:nvSpPr>
        <p:spPr>
          <a:noFill/>
          <a:ln>
            <a:miter lim="800000"/>
            <a:headEnd/>
            <a:tailEnd/>
          </a:ln>
        </p:spPr>
        <p:txBody>
          <a:bodyPr/>
          <a:lstStyle/>
          <a:p>
            <a:r>
              <a:rPr lang="en-US"/>
              <a:t>4-</a:t>
            </a:r>
            <a:fld id="{0A7475A2-DCF9-41C2-B9B2-B2CF76194BC3}" type="slidenum">
              <a:rPr lang="en-US" smtClean="0"/>
              <a:pPr/>
              <a:t>50</a:t>
            </a:fld>
            <a:endParaRPr lang="en-US"/>
          </a:p>
        </p:txBody>
      </p:sp>
      <p:sp>
        <p:nvSpPr>
          <p:cNvPr id="103428" name="Rectangle 2"/>
          <p:cNvSpPr>
            <a:spLocks noGrp="1" noChangeArrowheads="1"/>
          </p:cNvSpPr>
          <p:nvPr>
            <p:ph type="title"/>
          </p:nvPr>
        </p:nvSpPr>
        <p:spPr>
          <a:xfrm>
            <a:off x="533400" y="44450"/>
            <a:ext cx="8212138" cy="1143000"/>
          </a:xfrm>
        </p:spPr>
        <p:txBody>
          <a:bodyPr/>
          <a:lstStyle/>
          <a:p>
            <a:r>
              <a:rPr lang="en-US" sz="3200"/>
              <a:t>Example: setting forwarding table in router 1d</a:t>
            </a:r>
          </a:p>
        </p:txBody>
      </p:sp>
      <p:sp>
        <p:nvSpPr>
          <p:cNvPr id="103429" name="Rectangle 3"/>
          <p:cNvSpPr>
            <a:spLocks noGrp="1" noChangeArrowheads="1"/>
          </p:cNvSpPr>
          <p:nvPr>
            <p:ph type="body" idx="1"/>
          </p:nvPr>
        </p:nvSpPr>
        <p:spPr>
          <a:xfrm>
            <a:off x="458788" y="1249363"/>
            <a:ext cx="8505825" cy="3346450"/>
          </a:xfrm>
        </p:spPr>
        <p:txBody>
          <a:bodyPr/>
          <a:lstStyle/>
          <a:p>
            <a:r>
              <a:rPr lang="en-US" sz="2400"/>
              <a:t>suppose AS1 learns (via inter-AS protocol) that subnet </a:t>
            </a:r>
            <a:r>
              <a:rPr lang="en-US" sz="2400" i="1">
                <a:solidFill>
                  <a:srgbClr val="CC0000"/>
                </a:solidFill>
              </a:rPr>
              <a:t>x</a:t>
            </a:r>
            <a:r>
              <a:rPr lang="en-US" sz="2400"/>
              <a:t> reachable via AS3 (gateway 1c), but not via AS2</a:t>
            </a:r>
          </a:p>
          <a:p>
            <a:pPr lvl="1"/>
            <a:r>
              <a:rPr lang="en-US"/>
              <a:t>inter-AS protocol propagates reachability info to all internal routers</a:t>
            </a:r>
          </a:p>
          <a:p>
            <a:r>
              <a:rPr lang="en-US" sz="2400"/>
              <a:t>router 1d determines from intra-AS routing info that its interface </a:t>
            </a:r>
            <a:r>
              <a:rPr lang="en-US" sz="2400" i="1">
                <a:solidFill>
                  <a:srgbClr val="CC0000"/>
                </a:solidFill>
              </a:rPr>
              <a:t>I</a:t>
            </a:r>
            <a:r>
              <a:rPr lang="en-US" sz="2400"/>
              <a:t>  is on the least cost path to 1c</a:t>
            </a:r>
          </a:p>
          <a:p>
            <a:pPr lvl="1"/>
            <a:r>
              <a:rPr lang="en-US"/>
              <a:t>installs forwarding table entry </a:t>
            </a:r>
            <a:r>
              <a:rPr lang="en-US" i="1">
                <a:solidFill>
                  <a:srgbClr val="CC0000"/>
                </a:solidFill>
              </a:rPr>
              <a:t>(x,I)</a:t>
            </a:r>
            <a:endParaRPr lang="en-US">
              <a:solidFill>
                <a:srgbClr val="CC0000"/>
              </a:solidFill>
            </a:endParaRPr>
          </a:p>
        </p:txBody>
      </p:sp>
      <p:sp>
        <p:nvSpPr>
          <p:cNvPr id="103430" name="Freeform 4"/>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3431" name="Freeform 5"/>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03432" name="Freeform 6"/>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3433" name="Freeform 7"/>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03434" name="Text Box 8"/>
          <p:cNvSpPr txBox="1">
            <a:spLocks noChangeArrowheads="1"/>
          </p:cNvSpPr>
          <p:nvPr/>
        </p:nvSpPr>
        <p:spPr bwMode="auto">
          <a:xfrm>
            <a:off x="2052638" y="5129213"/>
            <a:ext cx="665162" cy="396875"/>
          </a:xfrm>
          <a:prstGeom prst="rect">
            <a:avLst/>
          </a:prstGeom>
          <a:noFill/>
          <a:ln w="9525">
            <a:noFill/>
            <a:miter lim="800000"/>
            <a:headEnd/>
            <a:tailEnd/>
          </a:ln>
          <a:effectLst/>
        </p:spPr>
        <p:txBody>
          <a:bodyPr wrap="none">
            <a:spAutoFit/>
          </a:bodyPr>
          <a:lstStyle/>
          <a:p>
            <a:r>
              <a:rPr lang="en-US" sz="2000"/>
              <a:t>AS3</a:t>
            </a:r>
            <a:endParaRPr lang="en-US"/>
          </a:p>
        </p:txBody>
      </p:sp>
      <p:sp>
        <p:nvSpPr>
          <p:cNvPr id="103435" name="Text Box 9"/>
          <p:cNvSpPr txBox="1">
            <a:spLocks noChangeArrowheads="1"/>
          </p:cNvSpPr>
          <p:nvPr/>
        </p:nvSpPr>
        <p:spPr bwMode="auto">
          <a:xfrm>
            <a:off x="5867400" y="5794375"/>
            <a:ext cx="615950" cy="366713"/>
          </a:xfrm>
          <a:prstGeom prst="rect">
            <a:avLst/>
          </a:prstGeom>
          <a:noFill/>
          <a:ln w="9525">
            <a:noFill/>
            <a:miter lim="800000"/>
            <a:headEnd/>
            <a:tailEnd/>
          </a:ln>
          <a:effectLst/>
        </p:spPr>
        <p:txBody>
          <a:bodyPr wrap="none">
            <a:spAutoFit/>
          </a:bodyPr>
          <a:lstStyle/>
          <a:p>
            <a:r>
              <a:rPr lang="en-US"/>
              <a:t>AS2</a:t>
            </a:r>
          </a:p>
        </p:txBody>
      </p:sp>
      <p:sp>
        <p:nvSpPr>
          <p:cNvPr id="103436" name="Line 10"/>
          <p:cNvSpPr>
            <a:spLocks noChangeShapeType="1"/>
          </p:cNvSpPr>
          <p:nvPr/>
        </p:nvSpPr>
        <p:spPr bwMode="auto">
          <a:xfrm flipV="1">
            <a:off x="5746750" y="5283200"/>
            <a:ext cx="434975" cy="192088"/>
          </a:xfrm>
          <a:prstGeom prst="line">
            <a:avLst/>
          </a:prstGeom>
          <a:noFill/>
          <a:ln w="12700">
            <a:solidFill>
              <a:schemeClr val="tx1"/>
            </a:solidFill>
            <a:round/>
            <a:headEnd/>
            <a:tailEnd/>
          </a:ln>
          <a:effectLst/>
        </p:spPr>
        <p:txBody>
          <a:bodyPr/>
          <a:lstStyle/>
          <a:p>
            <a:endParaRPr lang="en-US"/>
          </a:p>
        </p:txBody>
      </p:sp>
      <p:sp>
        <p:nvSpPr>
          <p:cNvPr id="103437" name="Line 11"/>
          <p:cNvSpPr>
            <a:spLocks noChangeShapeType="1"/>
          </p:cNvSpPr>
          <p:nvPr/>
        </p:nvSpPr>
        <p:spPr bwMode="auto">
          <a:xfrm flipH="1" flipV="1">
            <a:off x="2324100" y="4641850"/>
            <a:ext cx="241300" cy="174625"/>
          </a:xfrm>
          <a:prstGeom prst="line">
            <a:avLst/>
          </a:prstGeom>
          <a:noFill/>
          <a:ln w="12700">
            <a:solidFill>
              <a:schemeClr val="tx1"/>
            </a:solidFill>
            <a:round/>
            <a:headEnd/>
            <a:tailEnd/>
          </a:ln>
          <a:effectLst/>
        </p:spPr>
        <p:txBody>
          <a:bodyPr/>
          <a:lstStyle/>
          <a:p>
            <a:endParaRPr lang="en-US"/>
          </a:p>
        </p:txBody>
      </p:sp>
      <p:sp>
        <p:nvSpPr>
          <p:cNvPr id="103438" name="Line 12"/>
          <p:cNvSpPr>
            <a:spLocks noChangeShapeType="1"/>
          </p:cNvSpPr>
          <p:nvPr/>
        </p:nvSpPr>
        <p:spPr bwMode="auto">
          <a:xfrm flipH="1">
            <a:off x="1882775" y="4635500"/>
            <a:ext cx="147638" cy="376238"/>
          </a:xfrm>
          <a:prstGeom prst="line">
            <a:avLst/>
          </a:prstGeom>
          <a:noFill/>
          <a:ln w="12700">
            <a:solidFill>
              <a:schemeClr val="tx1"/>
            </a:solidFill>
            <a:round/>
            <a:headEnd/>
            <a:tailEnd/>
          </a:ln>
          <a:effectLst/>
        </p:spPr>
        <p:txBody>
          <a:bodyPr/>
          <a:lstStyle/>
          <a:p>
            <a:endParaRPr lang="en-US"/>
          </a:p>
        </p:txBody>
      </p:sp>
      <p:grpSp>
        <p:nvGrpSpPr>
          <p:cNvPr id="103439" name="Group 13"/>
          <p:cNvGrpSpPr>
            <a:grpSpLocks/>
          </p:cNvGrpSpPr>
          <p:nvPr/>
        </p:nvGrpSpPr>
        <p:grpSpPr bwMode="auto">
          <a:xfrm>
            <a:off x="1619250" y="4903788"/>
            <a:ext cx="501650" cy="396875"/>
            <a:chOff x="873" y="3243"/>
            <a:chExt cx="316" cy="250"/>
          </a:xfrm>
        </p:grpSpPr>
        <p:sp>
          <p:nvSpPr>
            <p:cNvPr id="103541" name="Oval 14"/>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42" name="Line 15"/>
            <p:cNvSpPr>
              <a:spLocks noChangeShapeType="1"/>
            </p:cNvSpPr>
            <p:nvPr/>
          </p:nvSpPr>
          <p:spPr bwMode="auto">
            <a:xfrm>
              <a:off x="876" y="3354"/>
              <a:ext cx="0" cy="50"/>
            </a:xfrm>
            <a:prstGeom prst="line">
              <a:avLst/>
            </a:prstGeom>
            <a:noFill/>
            <a:ln w="12700">
              <a:solidFill>
                <a:schemeClr val="tx1"/>
              </a:solidFill>
              <a:round/>
              <a:headEnd/>
              <a:tailEnd/>
            </a:ln>
            <a:effectLst/>
          </p:spPr>
          <p:txBody>
            <a:bodyPr wrap="none" anchor="ctr"/>
            <a:lstStyle/>
            <a:p>
              <a:endParaRPr lang="en-US"/>
            </a:p>
          </p:txBody>
        </p:sp>
        <p:sp>
          <p:nvSpPr>
            <p:cNvPr id="103543" name="Line 16"/>
            <p:cNvSpPr>
              <a:spLocks noChangeShapeType="1"/>
            </p:cNvSpPr>
            <p:nvPr/>
          </p:nvSpPr>
          <p:spPr bwMode="auto">
            <a:xfrm>
              <a:off x="1189" y="3354"/>
              <a:ext cx="0" cy="50"/>
            </a:xfrm>
            <a:prstGeom prst="line">
              <a:avLst/>
            </a:prstGeom>
            <a:noFill/>
            <a:ln w="12700">
              <a:solidFill>
                <a:schemeClr val="tx1"/>
              </a:solidFill>
              <a:round/>
              <a:headEnd/>
              <a:tailEnd/>
            </a:ln>
            <a:effectLst/>
          </p:spPr>
          <p:txBody>
            <a:bodyPr wrap="none" anchor="ctr"/>
            <a:lstStyle/>
            <a:p>
              <a:endParaRPr lang="en-US"/>
            </a:p>
          </p:txBody>
        </p:sp>
        <p:sp>
          <p:nvSpPr>
            <p:cNvPr id="103544" name="Rectangle 17"/>
            <p:cNvSpPr>
              <a:spLocks noChangeArrowheads="1"/>
            </p:cNvSpPr>
            <p:nvPr/>
          </p:nvSpPr>
          <p:spPr bwMode="auto">
            <a:xfrm>
              <a:off x="876" y="335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45" name="Oval 18"/>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46" name="Rectangle 19"/>
            <p:cNvSpPr>
              <a:spLocks noChangeArrowheads="1"/>
            </p:cNvSpPr>
            <p:nvPr/>
          </p:nvSpPr>
          <p:spPr bwMode="auto">
            <a:xfrm>
              <a:off x="960" y="3308"/>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03547" name="Text Box 20"/>
            <p:cNvSpPr txBox="1">
              <a:spLocks noChangeArrowheads="1"/>
            </p:cNvSpPr>
            <p:nvPr/>
          </p:nvSpPr>
          <p:spPr bwMode="auto">
            <a:xfrm>
              <a:off x="887" y="3243"/>
              <a:ext cx="294" cy="250"/>
            </a:xfrm>
            <a:prstGeom prst="rect">
              <a:avLst/>
            </a:prstGeom>
            <a:noFill/>
            <a:ln w="9525">
              <a:noFill/>
              <a:miter lim="800000"/>
              <a:headEnd/>
              <a:tailEnd/>
            </a:ln>
            <a:effectLst/>
          </p:spPr>
          <p:txBody>
            <a:bodyPr wrap="none">
              <a:spAutoFit/>
            </a:bodyPr>
            <a:lstStyle/>
            <a:p>
              <a:pPr algn="ctr"/>
              <a:r>
                <a:rPr lang="en-US" sz="2000"/>
                <a:t>3b</a:t>
              </a:r>
              <a:endParaRPr lang="en-US" sz="2400"/>
            </a:p>
          </p:txBody>
        </p:sp>
      </p:grpSp>
      <p:grpSp>
        <p:nvGrpSpPr>
          <p:cNvPr id="103440" name="Group 21"/>
          <p:cNvGrpSpPr>
            <a:grpSpLocks/>
          </p:cNvGrpSpPr>
          <p:nvPr/>
        </p:nvGrpSpPr>
        <p:grpSpPr bwMode="auto">
          <a:xfrm>
            <a:off x="1889125" y="4327525"/>
            <a:ext cx="501650" cy="396875"/>
            <a:chOff x="2016" y="1976"/>
            <a:chExt cx="316" cy="250"/>
          </a:xfrm>
        </p:grpSpPr>
        <p:sp>
          <p:nvSpPr>
            <p:cNvPr id="103533" name="Oval 22"/>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34" name="Line 23"/>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3535" name="Line 24"/>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3536" name="Rectangle 25"/>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37" name="Oval 26"/>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3538" name="Group 27"/>
            <p:cNvGrpSpPr>
              <a:grpSpLocks/>
            </p:cNvGrpSpPr>
            <p:nvPr/>
          </p:nvGrpSpPr>
          <p:grpSpPr bwMode="auto">
            <a:xfrm>
              <a:off x="2032" y="1976"/>
              <a:ext cx="285" cy="250"/>
              <a:chOff x="2912" y="2425"/>
              <a:chExt cx="290" cy="250"/>
            </a:xfrm>
          </p:grpSpPr>
          <p:sp>
            <p:nvSpPr>
              <p:cNvPr id="103539" name="Rectangle 2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3540" name="Text Box 29"/>
              <p:cNvSpPr txBox="1">
                <a:spLocks noChangeArrowheads="1"/>
              </p:cNvSpPr>
              <p:nvPr/>
            </p:nvSpPr>
            <p:spPr bwMode="auto">
              <a:xfrm>
                <a:off x="2912" y="2425"/>
                <a:ext cx="290" cy="250"/>
              </a:xfrm>
              <a:prstGeom prst="rect">
                <a:avLst/>
              </a:prstGeom>
              <a:noFill/>
              <a:ln w="9525">
                <a:noFill/>
                <a:miter lim="800000"/>
                <a:headEnd/>
                <a:tailEnd/>
              </a:ln>
              <a:effectLst/>
            </p:spPr>
            <p:txBody>
              <a:bodyPr wrap="none">
                <a:spAutoFit/>
              </a:bodyPr>
              <a:lstStyle/>
              <a:p>
                <a:pPr algn="ctr"/>
                <a:r>
                  <a:rPr lang="en-US" sz="2000"/>
                  <a:t>3c</a:t>
                </a:r>
                <a:endParaRPr lang="en-US" sz="2400"/>
              </a:p>
            </p:txBody>
          </p:sp>
        </p:grpSp>
      </p:grpSp>
      <p:grpSp>
        <p:nvGrpSpPr>
          <p:cNvPr id="103441" name="Group 30"/>
          <p:cNvGrpSpPr>
            <a:grpSpLocks/>
          </p:cNvGrpSpPr>
          <p:nvPr/>
        </p:nvGrpSpPr>
        <p:grpSpPr bwMode="auto">
          <a:xfrm>
            <a:off x="2466975" y="4702175"/>
            <a:ext cx="501650" cy="396875"/>
            <a:chOff x="1434" y="3104"/>
            <a:chExt cx="316" cy="250"/>
          </a:xfrm>
        </p:grpSpPr>
        <p:grpSp>
          <p:nvGrpSpPr>
            <p:cNvPr id="103525" name="Group 31"/>
            <p:cNvGrpSpPr>
              <a:grpSpLocks/>
            </p:cNvGrpSpPr>
            <p:nvPr/>
          </p:nvGrpSpPr>
          <p:grpSpPr bwMode="auto">
            <a:xfrm>
              <a:off x="1434" y="3163"/>
              <a:ext cx="316" cy="147"/>
              <a:chOff x="1434" y="3163"/>
              <a:chExt cx="316" cy="147"/>
            </a:xfrm>
          </p:grpSpPr>
          <p:sp>
            <p:nvSpPr>
              <p:cNvPr id="103527" name="Oval 3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28" name="Line 33"/>
              <p:cNvSpPr>
                <a:spLocks noChangeShapeType="1"/>
              </p:cNvSpPr>
              <p:nvPr/>
            </p:nvSpPr>
            <p:spPr bwMode="auto">
              <a:xfrm>
                <a:off x="1437" y="3222"/>
                <a:ext cx="0" cy="50"/>
              </a:xfrm>
              <a:prstGeom prst="line">
                <a:avLst/>
              </a:prstGeom>
              <a:noFill/>
              <a:ln w="12700">
                <a:solidFill>
                  <a:schemeClr val="tx1"/>
                </a:solidFill>
                <a:round/>
                <a:headEnd/>
                <a:tailEnd/>
              </a:ln>
              <a:effectLst/>
            </p:spPr>
            <p:txBody>
              <a:bodyPr wrap="none" anchor="ctr"/>
              <a:lstStyle/>
              <a:p>
                <a:endParaRPr lang="en-US"/>
              </a:p>
            </p:txBody>
          </p:sp>
          <p:sp>
            <p:nvSpPr>
              <p:cNvPr id="103529" name="Line 34"/>
              <p:cNvSpPr>
                <a:spLocks noChangeShapeType="1"/>
              </p:cNvSpPr>
              <p:nvPr/>
            </p:nvSpPr>
            <p:spPr bwMode="auto">
              <a:xfrm>
                <a:off x="1750" y="3222"/>
                <a:ext cx="0" cy="50"/>
              </a:xfrm>
              <a:prstGeom prst="line">
                <a:avLst/>
              </a:prstGeom>
              <a:noFill/>
              <a:ln w="12700">
                <a:solidFill>
                  <a:schemeClr val="tx1"/>
                </a:solidFill>
                <a:round/>
                <a:headEnd/>
                <a:tailEnd/>
              </a:ln>
              <a:effectLst/>
            </p:spPr>
            <p:txBody>
              <a:bodyPr wrap="none" anchor="ctr"/>
              <a:lstStyle/>
              <a:p>
                <a:endParaRPr lang="en-US"/>
              </a:p>
            </p:txBody>
          </p:sp>
          <p:sp>
            <p:nvSpPr>
              <p:cNvPr id="103530" name="Rectangle 35"/>
              <p:cNvSpPr>
                <a:spLocks noChangeArrowheads="1"/>
              </p:cNvSpPr>
              <p:nvPr/>
            </p:nvSpPr>
            <p:spPr bwMode="auto">
              <a:xfrm>
                <a:off x="1437" y="322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31" name="Oval 3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32" name="Rectangle 37"/>
              <p:cNvSpPr>
                <a:spLocks noChangeArrowheads="1"/>
              </p:cNvSpPr>
              <p:nvPr/>
            </p:nvSpPr>
            <p:spPr bwMode="auto">
              <a:xfrm>
                <a:off x="1521" y="3176"/>
                <a:ext cx="142" cy="110"/>
              </a:xfrm>
              <a:prstGeom prst="rect">
                <a:avLst/>
              </a:prstGeom>
              <a:solidFill>
                <a:schemeClr val="hlink"/>
              </a:solidFill>
              <a:ln w="9525">
                <a:noFill/>
                <a:miter lim="800000"/>
                <a:headEnd/>
                <a:tailEnd/>
              </a:ln>
              <a:effectLst/>
            </p:spPr>
            <p:txBody>
              <a:bodyPr wrap="none" anchor="ctr"/>
              <a:lstStyle/>
              <a:p>
                <a:endParaRPr lang="en-US"/>
              </a:p>
            </p:txBody>
          </p:sp>
        </p:grpSp>
        <p:sp>
          <p:nvSpPr>
            <p:cNvPr id="103526" name="Text Box 38"/>
            <p:cNvSpPr txBox="1">
              <a:spLocks noChangeArrowheads="1"/>
            </p:cNvSpPr>
            <p:nvPr/>
          </p:nvSpPr>
          <p:spPr bwMode="auto">
            <a:xfrm>
              <a:off x="1448" y="3104"/>
              <a:ext cx="294" cy="250"/>
            </a:xfrm>
            <a:prstGeom prst="rect">
              <a:avLst/>
            </a:prstGeom>
            <a:noFill/>
            <a:ln w="9525">
              <a:noFill/>
              <a:miter lim="800000"/>
              <a:headEnd/>
              <a:tailEnd/>
            </a:ln>
            <a:effectLst/>
          </p:spPr>
          <p:txBody>
            <a:bodyPr wrap="none">
              <a:spAutoFit/>
            </a:bodyPr>
            <a:lstStyle/>
            <a:p>
              <a:pPr algn="ctr"/>
              <a:r>
                <a:rPr lang="en-US" sz="2000"/>
                <a:t>3a</a:t>
              </a:r>
              <a:endParaRPr lang="en-US" sz="2400"/>
            </a:p>
          </p:txBody>
        </p:sp>
      </p:grpSp>
      <p:grpSp>
        <p:nvGrpSpPr>
          <p:cNvPr id="103442" name="Group 39"/>
          <p:cNvGrpSpPr>
            <a:grpSpLocks/>
          </p:cNvGrpSpPr>
          <p:nvPr/>
        </p:nvGrpSpPr>
        <p:grpSpPr bwMode="auto">
          <a:xfrm>
            <a:off x="2495550" y="5227638"/>
            <a:ext cx="2660650" cy="1122362"/>
            <a:chOff x="1572" y="3293"/>
            <a:chExt cx="1676" cy="707"/>
          </a:xfrm>
        </p:grpSpPr>
        <p:sp>
          <p:nvSpPr>
            <p:cNvPr id="103482" name="Freeform 40"/>
            <p:cNvSpPr>
              <a:spLocks/>
            </p:cNvSpPr>
            <p:nvPr/>
          </p:nvSpPr>
          <p:spPr bwMode="auto">
            <a:xfrm>
              <a:off x="1572" y="3293"/>
              <a:ext cx="1676" cy="707"/>
            </a:xfrm>
            <a:custGeom>
              <a:avLst/>
              <a:gdLst>
                <a:gd name="T0" fmla="*/ 195 w 1583"/>
                <a:gd name="T1" fmla="*/ 259 h 682"/>
                <a:gd name="T2" fmla="*/ 511 w 1583"/>
                <a:gd name="T3" fmla="*/ 86 h 682"/>
                <a:gd name="T4" fmla="*/ 987 w 1583"/>
                <a:gd name="T5" fmla="*/ 24 h 682"/>
                <a:gd name="T6" fmla="*/ 1454 w 1583"/>
                <a:gd name="T7" fmla="*/ 224 h 682"/>
                <a:gd name="T8" fmla="*/ 1965 w 1583"/>
                <a:gd name="T9" fmla="*/ 494 h 682"/>
                <a:gd name="T10" fmla="*/ 1599 w 1583"/>
                <a:gd name="T11" fmla="*/ 743 h 682"/>
                <a:gd name="T12" fmla="*/ 867 w 1583"/>
                <a:gd name="T13" fmla="*/ 758 h 682"/>
                <a:gd name="T14" fmla="*/ 112 w 1583"/>
                <a:gd name="T15" fmla="*/ 688 h 682"/>
                <a:gd name="T16" fmla="*/ 195 w 1583"/>
                <a:gd name="T17" fmla="*/ 259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03483" name="Text Box 41"/>
            <p:cNvSpPr txBox="1">
              <a:spLocks noChangeArrowheads="1"/>
            </p:cNvSpPr>
            <p:nvPr/>
          </p:nvSpPr>
          <p:spPr bwMode="auto">
            <a:xfrm>
              <a:off x="1719" y="3724"/>
              <a:ext cx="419" cy="250"/>
            </a:xfrm>
            <a:prstGeom prst="rect">
              <a:avLst/>
            </a:prstGeom>
            <a:noFill/>
            <a:ln w="9525">
              <a:noFill/>
              <a:miter lim="800000"/>
              <a:headEnd/>
              <a:tailEnd/>
            </a:ln>
            <a:effectLst/>
          </p:spPr>
          <p:txBody>
            <a:bodyPr wrap="none">
              <a:spAutoFit/>
            </a:bodyPr>
            <a:lstStyle/>
            <a:p>
              <a:r>
                <a:rPr lang="en-US" sz="2000"/>
                <a:t>AS1</a:t>
              </a:r>
              <a:endParaRPr lang="en-US"/>
            </a:p>
          </p:txBody>
        </p:sp>
        <p:sp>
          <p:nvSpPr>
            <p:cNvPr id="103484" name="Line 42"/>
            <p:cNvSpPr>
              <a:spLocks noChangeShapeType="1"/>
            </p:cNvSpPr>
            <p:nvPr/>
          </p:nvSpPr>
          <p:spPr bwMode="auto">
            <a:xfrm flipH="1">
              <a:off x="2134" y="3469"/>
              <a:ext cx="93" cy="102"/>
            </a:xfrm>
            <a:prstGeom prst="line">
              <a:avLst/>
            </a:prstGeom>
            <a:noFill/>
            <a:ln w="12700">
              <a:solidFill>
                <a:schemeClr val="tx1"/>
              </a:solidFill>
              <a:round/>
              <a:headEnd/>
              <a:tailEnd/>
            </a:ln>
            <a:effectLst/>
          </p:spPr>
          <p:txBody>
            <a:bodyPr/>
            <a:lstStyle/>
            <a:p>
              <a:endParaRPr lang="en-US"/>
            </a:p>
          </p:txBody>
        </p:sp>
        <p:sp>
          <p:nvSpPr>
            <p:cNvPr id="103485" name="Line 43"/>
            <p:cNvSpPr>
              <a:spLocks noChangeShapeType="1"/>
            </p:cNvSpPr>
            <p:nvPr/>
          </p:nvSpPr>
          <p:spPr bwMode="auto">
            <a:xfrm>
              <a:off x="2388" y="3491"/>
              <a:ext cx="3" cy="285"/>
            </a:xfrm>
            <a:prstGeom prst="line">
              <a:avLst/>
            </a:prstGeom>
            <a:noFill/>
            <a:ln w="12700">
              <a:solidFill>
                <a:schemeClr val="tx1"/>
              </a:solidFill>
              <a:round/>
              <a:headEnd/>
              <a:tailEnd/>
            </a:ln>
            <a:effectLst/>
          </p:spPr>
          <p:txBody>
            <a:bodyPr/>
            <a:lstStyle/>
            <a:p>
              <a:endParaRPr lang="en-US"/>
            </a:p>
          </p:txBody>
        </p:sp>
        <p:sp>
          <p:nvSpPr>
            <p:cNvPr id="103486" name="Line 44"/>
            <p:cNvSpPr>
              <a:spLocks noChangeShapeType="1"/>
            </p:cNvSpPr>
            <p:nvPr/>
          </p:nvSpPr>
          <p:spPr bwMode="auto">
            <a:xfrm>
              <a:off x="2490" y="3461"/>
              <a:ext cx="313" cy="211"/>
            </a:xfrm>
            <a:prstGeom prst="line">
              <a:avLst/>
            </a:prstGeom>
            <a:noFill/>
            <a:ln w="12700">
              <a:solidFill>
                <a:schemeClr val="tx1"/>
              </a:solidFill>
              <a:round/>
              <a:headEnd/>
              <a:tailEnd/>
            </a:ln>
            <a:effectLst/>
          </p:spPr>
          <p:txBody>
            <a:bodyPr/>
            <a:lstStyle/>
            <a:p>
              <a:endParaRPr lang="en-US"/>
            </a:p>
          </p:txBody>
        </p:sp>
        <p:sp>
          <p:nvSpPr>
            <p:cNvPr id="103487" name="Line 45"/>
            <p:cNvSpPr>
              <a:spLocks noChangeShapeType="1"/>
            </p:cNvSpPr>
            <p:nvPr/>
          </p:nvSpPr>
          <p:spPr bwMode="auto">
            <a:xfrm flipH="1">
              <a:off x="2566" y="3749"/>
              <a:ext cx="237" cy="76"/>
            </a:xfrm>
            <a:prstGeom prst="line">
              <a:avLst/>
            </a:prstGeom>
            <a:noFill/>
            <a:ln w="12700">
              <a:solidFill>
                <a:schemeClr val="tx1"/>
              </a:solidFill>
              <a:round/>
              <a:headEnd/>
              <a:tailEnd/>
            </a:ln>
            <a:effectLst/>
          </p:spPr>
          <p:txBody>
            <a:bodyPr/>
            <a:lstStyle/>
            <a:p>
              <a:endParaRPr lang="en-US"/>
            </a:p>
          </p:txBody>
        </p:sp>
        <p:sp>
          <p:nvSpPr>
            <p:cNvPr id="103488" name="Line 46"/>
            <p:cNvSpPr>
              <a:spLocks noChangeShapeType="1"/>
            </p:cNvSpPr>
            <p:nvPr/>
          </p:nvSpPr>
          <p:spPr bwMode="auto">
            <a:xfrm flipH="1" flipV="1">
              <a:off x="2202" y="3638"/>
              <a:ext cx="568" cy="51"/>
            </a:xfrm>
            <a:prstGeom prst="line">
              <a:avLst/>
            </a:prstGeom>
            <a:noFill/>
            <a:ln w="12700">
              <a:solidFill>
                <a:schemeClr val="tx1"/>
              </a:solidFill>
              <a:round/>
              <a:headEnd/>
              <a:tailEnd/>
            </a:ln>
            <a:effectLst/>
          </p:spPr>
          <p:txBody>
            <a:bodyPr/>
            <a:lstStyle/>
            <a:p>
              <a:endParaRPr lang="en-US"/>
            </a:p>
          </p:txBody>
        </p:sp>
        <p:sp>
          <p:nvSpPr>
            <p:cNvPr id="103489" name="Line 47"/>
            <p:cNvSpPr>
              <a:spLocks noChangeShapeType="1"/>
            </p:cNvSpPr>
            <p:nvPr/>
          </p:nvSpPr>
          <p:spPr bwMode="auto">
            <a:xfrm>
              <a:off x="2143" y="3689"/>
              <a:ext cx="127" cy="85"/>
            </a:xfrm>
            <a:prstGeom prst="line">
              <a:avLst/>
            </a:prstGeom>
            <a:noFill/>
            <a:ln w="12700">
              <a:solidFill>
                <a:schemeClr val="tx1"/>
              </a:solidFill>
              <a:round/>
              <a:headEnd/>
              <a:tailEnd/>
            </a:ln>
            <a:effectLst/>
          </p:spPr>
          <p:txBody>
            <a:bodyPr/>
            <a:lstStyle/>
            <a:p>
              <a:endParaRPr lang="en-US"/>
            </a:p>
          </p:txBody>
        </p:sp>
        <p:grpSp>
          <p:nvGrpSpPr>
            <p:cNvPr id="103490" name="Group 48"/>
            <p:cNvGrpSpPr>
              <a:grpSpLocks/>
            </p:cNvGrpSpPr>
            <p:nvPr/>
          </p:nvGrpSpPr>
          <p:grpSpPr bwMode="auto">
            <a:xfrm>
              <a:off x="2202" y="3293"/>
              <a:ext cx="316" cy="250"/>
              <a:chOff x="2055" y="3447"/>
              <a:chExt cx="316" cy="250"/>
            </a:xfrm>
          </p:grpSpPr>
          <p:sp>
            <p:nvSpPr>
              <p:cNvPr id="103517" name="Oval 49"/>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18" name="Line 50"/>
              <p:cNvSpPr>
                <a:spLocks noChangeShapeType="1"/>
              </p:cNvSpPr>
              <p:nvPr/>
            </p:nvSpPr>
            <p:spPr bwMode="auto">
              <a:xfrm>
                <a:off x="2058" y="3564"/>
                <a:ext cx="0" cy="50"/>
              </a:xfrm>
              <a:prstGeom prst="line">
                <a:avLst/>
              </a:prstGeom>
              <a:noFill/>
              <a:ln w="12700">
                <a:solidFill>
                  <a:schemeClr val="tx1"/>
                </a:solidFill>
                <a:round/>
                <a:headEnd/>
                <a:tailEnd/>
              </a:ln>
              <a:effectLst/>
            </p:spPr>
            <p:txBody>
              <a:bodyPr wrap="none" anchor="ctr"/>
              <a:lstStyle/>
              <a:p>
                <a:endParaRPr lang="en-US"/>
              </a:p>
            </p:txBody>
          </p:sp>
          <p:sp>
            <p:nvSpPr>
              <p:cNvPr id="103519" name="Line 51"/>
              <p:cNvSpPr>
                <a:spLocks noChangeShapeType="1"/>
              </p:cNvSpPr>
              <p:nvPr/>
            </p:nvSpPr>
            <p:spPr bwMode="auto">
              <a:xfrm>
                <a:off x="2371" y="3564"/>
                <a:ext cx="0" cy="50"/>
              </a:xfrm>
              <a:prstGeom prst="line">
                <a:avLst/>
              </a:prstGeom>
              <a:noFill/>
              <a:ln w="12700">
                <a:solidFill>
                  <a:schemeClr val="tx1"/>
                </a:solidFill>
                <a:round/>
                <a:headEnd/>
                <a:tailEnd/>
              </a:ln>
              <a:effectLst/>
            </p:spPr>
            <p:txBody>
              <a:bodyPr wrap="none" anchor="ctr"/>
              <a:lstStyle/>
              <a:p>
                <a:endParaRPr lang="en-US"/>
              </a:p>
            </p:txBody>
          </p:sp>
          <p:sp>
            <p:nvSpPr>
              <p:cNvPr id="103520" name="Rectangle 52"/>
              <p:cNvSpPr>
                <a:spLocks noChangeArrowheads="1"/>
              </p:cNvSpPr>
              <p:nvPr/>
            </p:nvSpPr>
            <p:spPr bwMode="auto">
              <a:xfrm>
                <a:off x="2058" y="356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21" name="Oval 53"/>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3522" name="Group 54"/>
              <p:cNvGrpSpPr>
                <a:grpSpLocks/>
              </p:cNvGrpSpPr>
              <p:nvPr/>
            </p:nvGrpSpPr>
            <p:grpSpPr bwMode="auto">
              <a:xfrm>
                <a:off x="2072" y="3447"/>
                <a:ext cx="285" cy="250"/>
                <a:chOff x="2912" y="2425"/>
                <a:chExt cx="292" cy="250"/>
              </a:xfrm>
            </p:grpSpPr>
            <p:sp>
              <p:nvSpPr>
                <p:cNvPr id="103523" name="Rectangle 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3524" name="Text Box 56"/>
                <p:cNvSpPr txBox="1">
                  <a:spLocks noChangeArrowheads="1"/>
                </p:cNvSpPr>
                <p:nvPr/>
              </p:nvSpPr>
              <p:spPr bwMode="auto">
                <a:xfrm>
                  <a:off x="2912" y="2425"/>
                  <a:ext cx="292" cy="250"/>
                </a:xfrm>
                <a:prstGeom prst="rect">
                  <a:avLst/>
                </a:prstGeom>
                <a:noFill/>
                <a:ln w="9525">
                  <a:noFill/>
                  <a:miter lim="800000"/>
                  <a:headEnd/>
                  <a:tailEnd/>
                </a:ln>
                <a:effectLst/>
              </p:spPr>
              <p:txBody>
                <a:bodyPr wrap="none">
                  <a:spAutoFit/>
                </a:bodyPr>
                <a:lstStyle/>
                <a:p>
                  <a:pPr algn="ctr"/>
                  <a:r>
                    <a:rPr lang="en-US" sz="2000"/>
                    <a:t>1c</a:t>
                  </a:r>
                </a:p>
              </p:txBody>
            </p:sp>
          </p:grpSp>
        </p:grpSp>
        <p:grpSp>
          <p:nvGrpSpPr>
            <p:cNvPr id="103491" name="Group 57"/>
            <p:cNvGrpSpPr>
              <a:grpSpLocks/>
            </p:cNvGrpSpPr>
            <p:nvPr/>
          </p:nvGrpSpPr>
          <p:grpSpPr bwMode="auto">
            <a:xfrm>
              <a:off x="1896" y="3507"/>
              <a:ext cx="316" cy="250"/>
              <a:chOff x="1749" y="3661"/>
              <a:chExt cx="316" cy="250"/>
            </a:xfrm>
          </p:grpSpPr>
          <p:sp>
            <p:nvSpPr>
              <p:cNvPr id="103510" name="Oval 58"/>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11" name="Line 59"/>
              <p:cNvSpPr>
                <a:spLocks noChangeShapeType="1"/>
              </p:cNvSpPr>
              <p:nvPr/>
            </p:nvSpPr>
            <p:spPr bwMode="auto">
              <a:xfrm>
                <a:off x="1752" y="3774"/>
                <a:ext cx="0" cy="50"/>
              </a:xfrm>
              <a:prstGeom prst="line">
                <a:avLst/>
              </a:prstGeom>
              <a:noFill/>
              <a:ln w="12700">
                <a:solidFill>
                  <a:schemeClr val="tx1"/>
                </a:solidFill>
                <a:round/>
                <a:headEnd/>
                <a:tailEnd/>
              </a:ln>
              <a:effectLst/>
            </p:spPr>
            <p:txBody>
              <a:bodyPr wrap="none" anchor="ctr"/>
              <a:lstStyle/>
              <a:p>
                <a:endParaRPr lang="en-US"/>
              </a:p>
            </p:txBody>
          </p:sp>
          <p:sp>
            <p:nvSpPr>
              <p:cNvPr id="103512" name="Line 60"/>
              <p:cNvSpPr>
                <a:spLocks noChangeShapeType="1"/>
              </p:cNvSpPr>
              <p:nvPr/>
            </p:nvSpPr>
            <p:spPr bwMode="auto">
              <a:xfrm>
                <a:off x="2065" y="3774"/>
                <a:ext cx="0" cy="50"/>
              </a:xfrm>
              <a:prstGeom prst="line">
                <a:avLst/>
              </a:prstGeom>
              <a:noFill/>
              <a:ln w="12700">
                <a:solidFill>
                  <a:schemeClr val="tx1"/>
                </a:solidFill>
                <a:round/>
                <a:headEnd/>
                <a:tailEnd/>
              </a:ln>
              <a:effectLst/>
            </p:spPr>
            <p:txBody>
              <a:bodyPr wrap="none" anchor="ctr"/>
              <a:lstStyle/>
              <a:p>
                <a:endParaRPr lang="en-US"/>
              </a:p>
            </p:txBody>
          </p:sp>
          <p:sp>
            <p:nvSpPr>
              <p:cNvPr id="103513" name="Rectangle 61"/>
              <p:cNvSpPr>
                <a:spLocks noChangeArrowheads="1"/>
              </p:cNvSpPr>
              <p:nvPr/>
            </p:nvSpPr>
            <p:spPr bwMode="auto">
              <a:xfrm>
                <a:off x="1752" y="377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14" name="Oval 62"/>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15" name="Rectangle 63"/>
              <p:cNvSpPr>
                <a:spLocks noChangeArrowheads="1"/>
              </p:cNvSpPr>
              <p:nvPr/>
            </p:nvSpPr>
            <p:spPr bwMode="auto">
              <a:xfrm>
                <a:off x="1834" y="3746"/>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03516" name="Text Box 64"/>
              <p:cNvSpPr txBox="1">
                <a:spLocks noChangeArrowheads="1"/>
              </p:cNvSpPr>
              <p:nvPr/>
            </p:nvSpPr>
            <p:spPr bwMode="auto">
              <a:xfrm>
                <a:off x="1765" y="3661"/>
                <a:ext cx="294" cy="250"/>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grpSp>
          <p:nvGrpSpPr>
            <p:cNvPr id="103492" name="Group 65"/>
            <p:cNvGrpSpPr>
              <a:grpSpLocks/>
            </p:cNvGrpSpPr>
            <p:nvPr/>
          </p:nvGrpSpPr>
          <p:grpSpPr bwMode="auto">
            <a:xfrm>
              <a:off x="2238" y="3689"/>
              <a:ext cx="316" cy="250"/>
              <a:chOff x="2091" y="3843"/>
              <a:chExt cx="316" cy="250"/>
            </a:xfrm>
          </p:grpSpPr>
          <p:sp>
            <p:nvSpPr>
              <p:cNvPr id="103502" name="Oval 66"/>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503" name="Line 67"/>
              <p:cNvSpPr>
                <a:spLocks noChangeShapeType="1"/>
              </p:cNvSpPr>
              <p:nvPr/>
            </p:nvSpPr>
            <p:spPr bwMode="auto">
              <a:xfrm>
                <a:off x="2094" y="3960"/>
                <a:ext cx="0" cy="50"/>
              </a:xfrm>
              <a:prstGeom prst="line">
                <a:avLst/>
              </a:prstGeom>
              <a:noFill/>
              <a:ln w="12700">
                <a:solidFill>
                  <a:schemeClr val="tx1"/>
                </a:solidFill>
                <a:round/>
                <a:headEnd/>
                <a:tailEnd/>
              </a:ln>
              <a:effectLst/>
            </p:spPr>
            <p:txBody>
              <a:bodyPr wrap="none" anchor="ctr"/>
              <a:lstStyle/>
              <a:p>
                <a:endParaRPr lang="en-US"/>
              </a:p>
            </p:txBody>
          </p:sp>
          <p:sp>
            <p:nvSpPr>
              <p:cNvPr id="103504" name="Line 68"/>
              <p:cNvSpPr>
                <a:spLocks noChangeShapeType="1"/>
              </p:cNvSpPr>
              <p:nvPr/>
            </p:nvSpPr>
            <p:spPr bwMode="auto">
              <a:xfrm>
                <a:off x="2407" y="3960"/>
                <a:ext cx="0" cy="50"/>
              </a:xfrm>
              <a:prstGeom prst="line">
                <a:avLst/>
              </a:prstGeom>
              <a:noFill/>
              <a:ln w="12700">
                <a:solidFill>
                  <a:schemeClr val="tx1"/>
                </a:solidFill>
                <a:round/>
                <a:headEnd/>
                <a:tailEnd/>
              </a:ln>
              <a:effectLst/>
            </p:spPr>
            <p:txBody>
              <a:bodyPr wrap="none" anchor="ctr"/>
              <a:lstStyle/>
              <a:p>
                <a:endParaRPr lang="en-US"/>
              </a:p>
            </p:txBody>
          </p:sp>
          <p:sp>
            <p:nvSpPr>
              <p:cNvPr id="103505" name="Rectangle 69"/>
              <p:cNvSpPr>
                <a:spLocks noChangeArrowheads="1"/>
              </p:cNvSpPr>
              <p:nvPr/>
            </p:nvSpPr>
            <p:spPr bwMode="auto">
              <a:xfrm>
                <a:off x="2094" y="396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506" name="Oval 70"/>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3507" name="Group 71"/>
              <p:cNvGrpSpPr>
                <a:grpSpLocks/>
              </p:cNvGrpSpPr>
              <p:nvPr/>
            </p:nvGrpSpPr>
            <p:grpSpPr bwMode="auto">
              <a:xfrm>
                <a:off x="2106" y="3843"/>
                <a:ext cx="294" cy="250"/>
                <a:chOff x="2910" y="2425"/>
                <a:chExt cx="296" cy="250"/>
              </a:xfrm>
            </p:grpSpPr>
            <p:sp>
              <p:nvSpPr>
                <p:cNvPr id="103508" name="Rectangle 7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3509" name="Text Box 73"/>
                <p:cNvSpPr txBox="1">
                  <a:spLocks noChangeArrowheads="1"/>
                </p:cNvSpPr>
                <p:nvPr/>
              </p:nvSpPr>
              <p:spPr bwMode="auto">
                <a:xfrm>
                  <a:off x="2910" y="2425"/>
                  <a:ext cx="296" cy="250"/>
                </a:xfrm>
                <a:prstGeom prst="rect">
                  <a:avLst/>
                </a:prstGeom>
                <a:noFill/>
                <a:ln w="9525">
                  <a:noFill/>
                  <a:miter lim="800000"/>
                  <a:headEnd/>
                  <a:tailEnd/>
                </a:ln>
                <a:effectLst/>
              </p:spPr>
              <p:txBody>
                <a:bodyPr wrap="none">
                  <a:spAutoFit/>
                </a:bodyPr>
                <a:lstStyle/>
                <a:p>
                  <a:pPr algn="ctr"/>
                  <a:r>
                    <a:rPr lang="en-US" sz="2000"/>
                    <a:t>1d</a:t>
                  </a:r>
                </a:p>
              </p:txBody>
            </p:sp>
          </p:grpSp>
        </p:grpSp>
        <p:grpSp>
          <p:nvGrpSpPr>
            <p:cNvPr id="103493" name="Group 74"/>
            <p:cNvGrpSpPr>
              <a:grpSpLocks/>
            </p:cNvGrpSpPr>
            <p:nvPr/>
          </p:nvGrpSpPr>
          <p:grpSpPr bwMode="auto">
            <a:xfrm>
              <a:off x="2778" y="3573"/>
              <a:ext cx="316" cy="250"/>
              <a:chOff x="2016" y="1976"/>
              <a:chExt cx="316" cy="250"/>
            </a:xfrm>
          </p:grpSpPr>
          <p:sp>
            <p:nvSpPr>
              <p:cNvPr id="103494" name="Oval 75"/>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95" name="Line 76"/>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3496" name="Line 77"/>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3497" name="Rectangle 78"/>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498" name="Oval 79"/>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3499" name="Group 80"/>
              <p:cNvGrpSpPr>
                <a:grpSpLocks/>
              </p:cNvGrpSpPr>
              <p:nvPr/>
            </p:nvGrpSpPr>
            <p:grpSpPr bwMode="auto">
              <a:xfrm>
                <a:off x="2029" y="1976"/>
                <a:ext cx="294" cy="250"/>
                <a:chOff x="2909" y="2425"/>
                <a:chExt cx="299" cy="250"/>
              </a:xfrm>
            </p:grpSpPr>
            <p:sp>
              <p:nvSpPr>
                <p:cNvPr id="103500" name="Rectangle 8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3501" name="Text Box 82"/>
                <p:cNvSpPr txBox="1">
                  <a:spLocks noChangeArrowheads="1"/>
                </p:cNvSpPr>
                <p:nvPr/>
              </p:nvSpPr>
              <p:spPr bwMode="auto">
                <a:xfrm>
                  <a:off x="2909" y="2425"/>
                  <a:ext cx="299" cy="250"/>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grpSp>
      <p:grpSp>
        <p:nvGrpSpPr>
          <p:cNvPr id="103443" name="Group 83"/>
          <p:cNvGrpSpPr>
            <a:grpSpLocks/>
          </p:cNvGrpSpPr>
          <p:nvPr/>
        </p:nvGrpSpPr>
        <p:grpSpPr bwMode="auto">
          <a:xfrm>
            <a:off x="5414963" y="5324475"/>
            <a:ext cx="501650" cy="396875"/>
            <a:chOff x="3537" y="3473"/>
            <a:chExt cx="316" cy="250"/>
          </a:xfrm>
        </p:grpSpPr>
        <p:sp>
          <p:nvSpPr>
            <p:cNvPr id="103475" name="Oval 84"/>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76" name="Line 85"/>
            <p:cNvSpPr>
              <a:spLocks noChangeShapeType="1"/>
            </p:cNvSpPr>
            <p:nvPr/>
          </p:nvSpPr>
          <p:spPr bwMode="auto">
            <a:xfrm>
              <a:off x="3540" y="3591"/>
              <a:ext cx="0" cy="50"/>
            </a:xfrm>
            <a:prstGeom prst="line">
              <a:avLst/>
            </a:prstGeom>
            <a:noFill/>
            <a:ln w="12700">
              <a:solidFill>
                <a:schemeClr val="tx1"/>
              </a:solidFill>
              <a:round/>
              <a:headEnd/>
              <a:tailEnd/>
            </a:ln>
            <a:effectLst/>
          </p:spPr>
          <p:txBody>
            <a:bodyPr wrap="none" anchor="ctr"/>
            <a:lstStyle/>
            <a:p>
              <a:endParaRPr lang="en-US"/>
            </a:p>
          </p:txBody>
        </p:sp>
        <p:sp>
          <p:nvSpPr>
            <p:cNvPr id="103477" name="Line 86"/>
            <p:cNvSpPr>
              <a:spLocks noChangeShapeType="1"/>
            </p:cNvSpPr>
            <p:nvPr/>
          </p:nvSpPr>
          <p:spPr bwMode="auto">
            <a:xfrm>
              <a:off x="3853" y="3591"/>
              <a:ext cx="0" cy="50"/>
            </a:xfrm>
            <a:prstGeom prst="line">
              <a:avLst/>
            </a:prstGeom>
            <a:noFill/>
            <a:ln w="12700">
              <a:solidFill>
                <a:schemeClr val="tx1"/>
              </a:solidFill>
              <a:round/>
              <a:headEnd/>
              <a:tailEnd/>
            </a:ln>
            <a:effectLst/>
          </p:spPr>
          <p:txBody>
            <a:bodyPr wrap="none" anchor="ctr"/>
            <a:lstStyle/>
            <a:p>
              <a:endParaRPr lang="en-US"/>
            </a:p>
          </p:txBody>
        </p:sp>
        <p:sp>
          <p:nvSpPr>
            <p:cNvPr id="103478" name="Rectangle 87"/>
            <p:cNvSpPr>
              <a:spLocks noChangeArrowheads="1"/>
            </p:cNvSpPr>
            <p:nvPr/>
          </p:nvSpPr>
          <p:spPr bwMode="auto">
            <a:xfrm>
              <a:off x="3540" y="359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479" name="Oval 88"/>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80" name="Rectangle 89"/>
            <p:cNvSpPr>
              <a:spLocks noChangeArrowheads="1"/>
            </p:cNvSpPr>
            <p:nvPr/>
          </p:nvSpPr>
          <p:spPr bwMode="auto">
            <a:xfrm>
              <a:off x="3624" y="3545"/>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03481" name="Text Box 90"/>
            <p:cNvSpPr txBox="1">
              <a:spLocks noChangeArrowheads="1"/>
            </p:cNvSpPr>
            <p:nvPr/>
          </p:nvSpPr>
          <p:spPr bwMode="auto">
            <a:xfrm>
              <a:off x="3551" y="3473"/>
              <a:ext cx="294" cy="250"/>
            </a:xfrm>
            <a:prstGeom prst="rect">
              <a:avLst/>
            </a:prstGeom>
            <a:noFill/>
            <a:ln w="9525">
              <a:noFill/>
              <a:miter lim="800000"/>
              <a:headEnd/>
              <a:tailEnd/>
            </a:ln>
            <a:effectLst/>
          </p:spPr>
          <p:txBody>
            <a:bodyPr wrap="none">
              <a:spAutoFit/>
            </a:bodyPr>
            <a:lstStyle/>
            <a:p>
              <a:pPr algn="ctr"/>
              <a:r>
                <a:rPr lang="en-US" sz="2000"/>
                <a:t>2a</a:t>
              </a:r>
              <a:endParaRPr lang="en-US" sz="2400"/>
            </a:p>
          </p:txBody>
        </p:sp>
      </p:grpSp>
      <p:sp>
        <p:nvSpPr>
          <p:cNvPr id="103444" name="Line 91"/>
          <p:cNvSpPr>
            <a:spLocks noChangeShapeType="1"/>
          </p:cNvSpPr>
          <p:nvPr/>
        </p:nvSpPr>
        <p:spPr bwMode="auto">
          <a:xfrm>
            <a:off x="6635750" y="5241925"/>
            <a:ext cx="857250" cy="0"/>
          </a:xfrm>
          <a:prstGeom prst="line">
            <a:avLst/>
          </a:prstGeom>
          <a:noFill/>
          <a:ln w="9525">
            <a:solidFill>
              <a:schemeClr val="tx1"/>
            </a:solidFill>
            <a:round/>
            <a:headEnd/>
            <a:tailEnd/>
          </a:ln>
          <a:effectLst/>
        </p:spPr>
        <p:txBody>
          <a:bodyPr wrap="none"/>
          <a:lstStyle/>
          <a:p>
            <a:endParaRPr lang="en-US"/>
          </a:p>
        </p:txBody>
      </p:sp>
      <p:sp>
        <p:nvSpPr>
          <p:cNvPr id="103445" name="Line 92"/>
          <p:cNvSpPr>
            <a:spLocks noChangeShapeType="1"/>
          </p:cNvSpPr>
          <p:nvPr/>
        </p:nvSpPr>
        <p:spPr bwMode="auto">
          <a:xfrm>
            <a:off x="6889750" y="5707063"/>
            <a:ext cx="735013" cy="0"/>
          </a:xfrm>
          <a:prstGeom prst="line">
            <a:avLst/>
          </a:prstGeom>
          <a:noFill/>
          <a:ln w="9525">
            <a:solidFill>
              <a:schemeClr val="tx1"/>
            </a:solidFill>
            <a:round/>
            <a:headEnd/>
            <a:tailEnd/>
          </a:ln>
          <a:effectLst/>
        </p:spPr>
        <p:txBody>
          <a:bodyPr wrap="none"/>
          <a:lstStyle/>
          <a:p>
            <a:endParaRPr lang="en-US"/>
          </a:p>
        </p:txBody>
      </p:sp>
      <p:sp>
        <p:nvSpPr>
          <p:cNvPr id="103446" name="Line 93"/>
          <p:cNvSpPr>
            <a:spLocks noChangeShapeType="1"/>
          </p:cNvSpPr>
          <p:nvPr/>
        </p:nvSpPr>
        <p:spPr bwMode="auto">
          <a:xfrm>
            <a:off x="5921375" y="5553075"/>
            <a:ext cx="488950" cy="152400"/>
          </a:xfrm>
          <a:prstGeom prst="line">
            <a:avLst/>
          </a:prstGeom>
          <a:noFill/>
          <a:ln w="12700">
            <a:solidFill>
              <a:schemeClr val="tx1"/>
            </a:solidFill>
            <a:round/>
            <a:headEnd/>
            <a:tailEnd/>
          </a:ln>
          <a:effectLst/>
        </p:spPr>
        <p:txBody>
          <a:bodyPr wrap="none" anchor="ctr"/>
          <a:lstStyle/>
          <a:p>
            <a:endParaRPr lang="en-US"/>
          </a:p>
        </p:txBody>
      </p:sp>
      <p:sp>
        <p:nvSpPr>
          <p:cNvPr id="103447" name="Line 94"/>
          <p:cNvSpPr>
            <a:spLocks noChangeShapeType="1"/>
          </p:cNvSpPr>
          <p:nvPr/>
        </p:nvSpPr>
        <p:spPr bwMode="auto">
          <a:xfrm>
            <a:off x="6530975" y="5351463"/>
            <a:ext cx="68263" cy="228600"/>
          </a:xfrm>
          <a:prstGeom prst="line">
            <a:avLst/>
          </a:prstGeom>
          <a:noFill/>
          <a:ln w="12700">
            <a:solidFill>
              <a:schemeClr val="tx1"/>
            </a:solidFill>
            <a:round/>
            <a:headEnd/>
            <a:tailEnd/>
          </a:ln>
          <a:effectLst/>
        </p:spPr>
        <p:txBody>
          <a:bodyPr/>
          <a:lstStyle/>
          <a:p>
            <a:endParaRPr lang="en-US"/>
          </a:p>
        </p:txBody>
      </p:sp>
      <p:grpSp>
        <p:nvGrpSpPr>
          <p:cNvPr id="103448" name="Group 95"/>
          <p:cNvGrpSpPr>
            <a:grpSpLocks/>
          </p:cNvGrpSpPr>
          <p:nvPr/>
        </p:nvGrpSpPr>
        <p:grpSpPr bwMode="auto">
          <a:xfrm>
            <a:off x="6142038" y="5046663"/>
            <a:ext cx="501650" cy="396875"/>
            <a:chOff x="4320" y="1936"/>
            <a:chExt cx="316" cy="250"/>
          </a:xfrm>
        </p:grpSpPr>
        <p:sp>
          <p:nvSpPr>
            <p:cNvPr id="103468" name="Oval 96"/>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69" name="Line 97"/>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03470" name="Line 98"/>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03471" name="Rectangle 99"/>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472" name="Oval 100"/>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73" name="Rectangle 101"/>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03474" name="Text Box 102"/>
            <p:cNvSpPr txBox="1">
              <a:spLocks noChangeArrowheads="1"/>
            </p:cNvSpPr>
            <p:nvPr/>
          </p:nvSpPr>
          <p:spPr bwMode="auto">
            <a:xfrm>
              <a:off x="4338" y="1936"/>
              <a:ext cx="285" cy="250"/>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03449" name="Group 103"/>
          <p:cNvGrpSpPr>
            <a:grpSpLocks/>
          </p:cNvGrpSpPr>
          <p:nvPr/>
        </p:nvGrpSpPr>
        <p:grpSpPr bwMode="auto">
          <a:xfrm>
            <a:off x="6405563" y="5502275"/>
            <a:ext cx="501650" cy="396875"/>
            <a:chOff x="4596" y="2158"/>
            <a:chExt cx="316" cy="250"/>
          </a:xfrm>
        </p:grpSpPr>
        <p:sp>
          <p:nvSpPr>
            <p:cNvPr id="103461" name="Oval 104"/>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62" name="Line 105"/>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03463" name="Line 106"/>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03464" name="Rectangle 107"/>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3465" name="Oval 108"/>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3466" name="Rectangle 109"/>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03467" name="Text Box 110"/>
            <p:cNvSpPr txBox="1">
              <a:spLocks noChangeArrowheads="1"/>
            </p:cNvSpPr>
            <p:nvPr/>
          </p:nvSpPr>
          <p:spPr bwMode="auto">
            <a:xfrm>
              <a:off x="4610" y="2158"/>
              <a:ext cx="294" cy="250"/>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sp>
        <p:nvSpPr>
          <p:cNvPr id="103450" name="Text Box 111"/>
          <p:cNvSpPr txBox="1">
            <a:spLocks noChangeArrowheads="1"/>
          </p:cNvSpPr>
          <p:nvPr/>
        </p:nvSpPr>
        <p:spPr bwMode="auto">
          <a:xfrm>
            <a:off x="7656513" y="5159375"/>
            <a:ext cx="893762"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3451" name="Freeform 112"/>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3452" name="Text Box 113"/>
          <p:cNvSpPr txBox="1">
            <a:spLocks noChangeArrowheads="1"/>
          </p:cNvSpPr>
          <p:nvPr/>
        </p:nvSpPr>
        <p:spPr bwMode="auto">
          <a:xfrm>
            <a:off x="349250" y="5556250"/>
            <a:ext cx="893763"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3453" name="Line 114"/>
          <p:cNvSpPr>
            <a:spLocks noChangeShapeType="1"/>
          </p:cNvSpPr>
          <p:nvPr/>
        </p:nvSpPr>
        <p:spPr bwMode="auto">
          <a:xfrm flipH="1">
            <a:off x="1149350" y="5118100"/>
            <a:ext cx="468313" cy="268288"/>
          </a:xfrm>
          <a:prstGeom prst="line">
            <a:avLst/>
          </a:prstGeom>
          <a:noFill/>
          <a:ln w="12700">
            <a:solidFill>
              <a:schemeClr val="tx1"/>
            </a:solidFill>
            <a:round/>
            <a:headEnd/>
            <a:tailEnd/>
          </a:ln>
          <a:effectLst/>
        </p:spPr>
        <p:txBody>
          <a:bodyPr wrap="none"/>
          <a:lstStyle/>
          <a:p>
            <a:endParaRPr lang="en-US"/>
          </a:p>
        </p:txBody>
      </p:sp>
      <p:sp>
        <p:nvSpPr>
          <p:cNvPr id="103454" name="Freeform 115"/>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03455" name="Freeform 116"/>
          <p:cNvSpPr>
            <a:spLocks/>
          </p:cNvSpPr>
          <p:nvPr/>
        </p:nvSpPr>
        <p:spPr bwMode="auto">
          <a:xfrm>
            <a:off x="3552825" y="3990975"/>
            <a:ext cx="973138" cy="795338"/>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3456" name="Text Box 117"/>
          <p:cNvSpPr txBox="1">
            <a:spLocks noChangeArrowheads="1"/>
          </p:cNvSpPr>
          <p:nvPr/>
        </p:nvSpPr>
        <p:spPr bwMode="auto">
          <a:xfrm>
            <a:off x="3875088" y="4148138"/>
            <a:ext cx="336550" cy="457200"/>
          </a:xfrm>
          <a:prstGeom prst="rect">
            <a:avLst/>
          </a:prstGeom>
          <a:noFill/>
          <a:ln w="9525">
            <a:noFill/>
            <a:miter lim="800000"/>
            <a:headEnd/>
            <a:tailEnd/>
          </a:ln>
          <a:effectLst/>
        </p:spPr>
        <p:txBody>
          <a:bodyPr wrap="none">
            <a:spAutoFit/>
          </a:bodyPr>
          <a:lstStyle/>
          <a:p>
            <a:r>
              <a:rPr lang="en-US" sz="2400">
                <a:solidFill>
                  <a:schemeClr val="bg1"/>
                </a:solidFill>
              </a:rPr>
              <a:t>x</a:t>
            </a:r>
          </a:p>
        </p:txBody>
      </p:sp>
      <p:sp>
        <p:nvSpPr>
          <p:cNvPr id="103457" name="Line 118"/>
          <p:cNvSpPr>
            <a:spLocks noChangeShapeType="1"/>
          </p:cNvSpPr>
          <p:nvPr/>
        </p:nvSpPr>
        <p:spPr bwMode="auto">
          <a:xfrm flipH="1">
            <a:off x="3857625" y="3690938"/>
            <a:ext cx="1316038" cy="2219325"/>
          </a:xfrm>
          <a:prstGeom prst="line">
            <a:avLst/>
          </a:prstGeom>
          <a:noFill/>
          <a:ln w="9525">
            <a:solidFill>
              <a:srgbClr val="FF0000"/>
            </a:solidFill>
            <a:round/>
            <a:headEnd/>
            <a:tailEnd type="triangle" w="med" len="med"/>
          </a:ln>
          <a:effectLst/>
        </p:spPr>
        <p:txBody>
          <a:bodyPr wrap="none"/>
          <a:lstStyle/>
          <a:p>
            <a:endParaRPr lang="en-US"/>
          </a:p>
        </p:txBody>
      </p:sp>
      <p:sp>
        <p:nvSpPr>
          <p:cNvPr id="103458" name="Text Box 119"/>
          <p:cNvSpPr txBox="1">
            <a:spLocks noChangeArrowheads="1"/>
          </p:cNvSpPr>
          <p:nvPr/>
        </p:nvSpPr>
        <p:spPr bwMode="auto">
          <a:xfrm rot="-1061543">
            <a:off x="2935288" y="3878263"/>
            <a:ext cx="742950" cy="762000"/>
          </a:xfrm>
          <a:prstGeom prst="rect">
            <a:avLst/>
          </a:prstGeom>
          <a:noFill/>
          <a:ln w="9525">
            <a:noFill/>
            <a:miter lim="800000"/>
            <a:headEnd/>
            <a:tailEnd/>
          </a:ln>
          <a:effectLst/>
        </p:spPr>
        <p:txBody>
          <a:bodyPr wrap="none">
            <a:spAutoFit/>
          </a:bodyPr>
          <a:lstStyle/>
          <a:p>
            <a:r>
              <a:rPr lang="en-US" sz="4400"/>
              <a:t>…</a:t>
            </a:r>
          </a:p>
        </p:txBody>
      </p:sp>
      <p:sp>
        <p:nvSpPr>
          <p:cNvPr id="103459" name="Freeform 120"/>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pic>
        <p:nvPicPr>
          <p:cNvPr id="103460" name="Picture 121" descr="underline_base"/>
          <p:cNvPicPr>
            <a:picLocks noChangeAspect="1" noChangeArrowheads="1"/>
          </p:cNvPicPr>
          <p:nvPr/>
        </p:nvPicPr>
        <p:blipFill>
          <a:blip r:embed="rId2"/>
          <a:srcRect/>
          <a:stretch>
            <a:fillRect/>
          </a:stretch>
        </p:blipFill>
        <p:spPr bwMode="auto">
          <a:xfrm>
            <a:off x="530225" y="792163"/>
            <a:ext cx="8228013" cy="17303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miter lim="800000"/>
            <a:headEnd/>
            <a:tailEnd/>
          </a:ln>
        </p:spPr>
        <p:txBody>
          <a:bodyPr/>
          <a:lstStyle/>
          <a:p>
            <a:r>
              <a:rPr lang="en-US"/>
              <a:t>Network Layer</a:t>
            </a:r>
          </a:p>
        </p:txBody>
      </p:sp>
      <p:sp>
        <p:nvSpPr>
          <p:cNvPr id="104451" name="Slide Number Placeholder 5"/>
          <p:cNvSpPr>
            <a:spLocks noGrp="1"/>
          </p:cNvSpPr>
          <p:nvPr>
            <p:ph type="sldNum" sz="quarter" idx="12"/>
          </p:nvPr>
        </p:nvSpPr>
        <p:spPr>
          <a:noFill/>
          <a:ln>
            <a:miter lim="800000"/>
            <a:headEnd/>
            <a:tailEnd/>
          </a:ln>
        </p:spPr>
        <p:txBody>
          <a:bodyPr/>
          <a:lstStyle/>
          <a:p>
            <a:r>
              <a:rPr lang="en-US"/>
              <a:t>4-</a:t>
            </a:r>
            <a:fld id="{DB68EFE0-34B7-4C29-85F1-47492F988E4E}" type="slidenum">
              <a:rPr lang="en-US" smtClean="0"/>
              <a:pPr/>
              <a:t>51</a:t>
            </a:fld>
            <a:endParaRPr lang="en-US"/>
          </a:p>
        </p:txBody>
      </p:sp>
      <p:sp>
        <p:nvSpPr>
          <p:cNvPr id="104452" name="Rectangle 2"/>
          <p:cNvSpPr>
            <a:spLocks noGrp="1" noChangeArrowheads="1"/>
          </p:cNvSpPr>
          <p:nvPr>
            <p:ph type="title"/>
          </p:nvPr>
        </p:nvSpPr>
        <p:spPr>
          <a:xfrm>
            <a:off x="384175" y="244475"/>
            <a:ext cx="8764588" cy="954088"/>
          </a:xfrm>
        </p:spPr>
        <p:txBody>
          <a:bodyPr/>
          <a:lstStyle/>
          <a:p>
            <a:r>
              <a:rPr lang="en-US" sz="3600"/>
              <a:t>Example: choosing among multiple ASes</a:t>
            </a:r>
          </a:p>
        </p:txBody>
      </p:sp>
      <p:sp>
        <p:nvSpPr>
          <p:cNvPr id="104453" name="Rectangle 3"/>
          <p:cNvSpPr>
            <a:spLocks noGrp="1" noChangeArrowheads="1"/>
          </p:cNvSpPr>
          <p:nvPr>
            <p:ph type="body" idx="1"/>
          </p:nvPr>
        </p:nvSpPr>
        <p:spPr>
          <a:xfrm>
            <a:off x="411163" y="1562100"/>
            <a:ext cx="7991475" cy="2754313"/>
          </a:xfrm>
        </p:spPr>
        <p:txBody>
          <a:bodyPr/>
          <a:lstStyle/>
          <a:p>
            <a:pPr>
              <a:lnSpc>
                <a:spcPct val="80000"/>
              </a:lnSpc>
            </a:pPr>
            <a:r>
              <a:rPr lang="en-US" sz="2400"/>
              <a:t>now suppose AS1 learns from inter-AS protocol that subnet </a:t>
            </a:r>
            <a:r>
              <a:rPr lang="en-US" sz="2400" i="1">
                <a:solidFill>
                  <a:srgbClr val="CC0000"/>
                </a:solidFill>
              </a:rPr>
              <a:t>x</a:t>
            </a:r>
            <a:r>
              <a:rPr lang="en-US" sz="2400"/>
              <a:t> is reachable from AS3 </a:t>
            </a:r>
            <a:r>
              <a:rPr lang="en-US" sz="2400" i="1"/>
              <a:t>and</a:t>
            </a:r>
            <a:r>
              <a:rPr lang="en-US" sz="2400"/>
              <a:t> from AS2.</a:t>
            </a:r>
          </a:p>
          <a:p>
            <a:pPr>
              <a:lnSpc>
                <a:spcPct val="80000"/>
              </a:lnSpc>
            </a:pPr>
            <a:r>
              <a:rPr lang="en-US" sz="2400"/>
              <a:t>to configure forwarding table, router 1d must determine which gateway it should forward packets towards for dest </a:t>
            </a:r>
            <a:r>
              <a:rPr lang="en-US" sz="2400">
                <a:solidFill>
                  <a:srgbClr val="CC0000"/>
                </a:solidFill>
              </a:rPr>
              <a:t>x </a:t>
            </a:r>
            <a:r>
              <a:rPr lang="en-US" sz="2400"/>
              <a:t> </a:t>
            </a:r>
          </a:p>
          <a:p>
            <a:pPr lvl="1">
              <a:lnSpc>
                <a:spcPct val="80000"/>
              </a:lnSpc>
            </a:pPr>
            <a:r>
              <a:rPr lang="en-US"/>
              <a:t>this is also job of inter-AS routing protocol!</a:t>
            </a:r>
          </a:p>
          <a:p>
            <a:endParaRPr lang="en-US" sz="2400"/>
          </a:p>
        </p:txBody>
      </p:sp>
      <p:sp>
        <p:nvSpPr>
          <p:cNvPr id="104454" name="Freeform 4"/>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4455" name="Freeform 5"/>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04456" name="Freeform 6"/>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4457" name="Freeform 7"/>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04458" name="Text Box 8"/>
          <p:cNvSpPr txBox="1">
            <a:spLocks noChangeArrowheads="1"/>
          </p:cNvSpPr>
          <p:nvPr/>
        </p:nvSpPr>
        <p:spPr bwMode="auto">
          <a:xfrm>
            <a:off x="2052638" y="5129213"/>
            <a:ext cx="665162" cy="396875"/>
          </a:xfrm>
          <a:prstGeom prst="rect">
            <a:avLst/>
          </a:prstGeom>
          <a:noFill/>
          <a:ln w="9525">
            <a:noFill/>
            <a:miter lim="800000"/>
            <a:headEnd/>
            <a:tailEnd/>
          </a:ln>
          <a:effectLst/>
        </p:spPr>
        <p:txBody>
          <a:bodyPr wrap="none">
            <a:spAutoFit/>
          </a:bodyPr>
          <a:lstStyle/>
          <a:p>
            <a:r>
              <a:rPr lang="en-US" sz="2000"/>
              <a:t>AS3</a:t>
            </a:r>
            <a:endParaRPr lang="en-US"/>
          </a:p>
        </p:txBody>
      </p:sp>
      <p:sp>
        <p:nvSpPr>
          <p:cNvPr id="104459" name="Text Box 9"/>
          <p:cNvSpPr txBox="1">
            <a:spLocks noChangeArrowheads="1"/>
          </p:cNvSpPr>
          <p:nvPr/>
        </p:nvSpPr>
        <p:spPr bwMode="auto">
          <a:xfrm>
            <a:off x="5867400" y="5794375"/>
            <a:ext cx="615950" cy="366713"/>
          </a:xfrm>
          <a:prstGeom prst="rect">
            <a:avLst/>
          </a:prstGeom>
          <a:noFill/>
          <a:ln w="9525">
            <a:noFill/>
            <a:miter lim="800000"/>
            <a:headEnd/>
            <a:tailEnd/>
          </a:ln>
          <a:effectLst/>
        </p:spPr>
        <p:txBody>
          <a:bodyPr wrap="none">
            <a:spAutoFit/>
          </a:bodyPr>
          <a:lstStyle/>
          <a:p>
            <a:r>
              <a:rPr lang="en-US"/>
              <a:t>AS2</a:t>
            </a:r>
          </a:p>
        </p:txBody>
      </p:sp>
      <p:sp>
        <p:nvSpPr>
          <p:cNvPr id="104460" name="Line 10"/>
          <p:cNvSpPr>
            <a:spLocks noChangeShapeType="1"/>
          </p:cNvSpPr>
          <p:nvPr/>
        </p:nvSpPr>
        <p:spPr bwMode="auto">
          <a:xfrm flipV="1">
            <a:off x="5746750" y="5283200"/>
            <a:ext cx="434975" cy="192088"/>
          </a:xfrm>
          <a:prstGeom prst="line">
            <a:avLst/>
          </a:prstGeom>
          <a:noFill/>
          <a:ln w="12700">
            <a:solidFill>
              <a:schemeClr val="tx1"/>
            </a:solidFill>
            <a:round/>
            <a:headEnd/>
            <a:tailEnd/>
          </a:ln>
          <a:effectLst/>
        </p:spPr>
        <p:txBody>
          <a:bodyPr/>
          <a:lstStyle/>
          <a:p>
            <a:endParaRPr lang="en-US"/>
          </a:p>
        </p:txBody>
      </p:sp>
      <p:sp>
        <p:nvSpPr>
          <p:cNvPr id="104461" name="Line 11"/>
          <p:cNvSpPr>
            <a:spLocks noChangeShapeType="1"/>
          </p:cNvSpPr>
          <p:nvPr/>
        </p:nvSpPr>
        <p:spPr bwMode="auto">
          <a:xfrm flipH="1" flipV="1">
            <a:off x="2324100" y="4641850"/>
            <a:ext cx="241300" cy="174625"/>
          </a:xfrm>
          <a:prstGeom prst="line">
            <a:avLst/>
          </a:prstGeom>
          <a:noFill/>
          <a:ln w="12700">
            <a:solidFill>
              <a:schemeClr val="tx1"/>
            </a:solidFill>
            <a:round/>
            <a:headEnd/>
            <a:tailEnd/>
          </a:ln>
          <a:effectLst/>
        </p:spPr>
        <p:txBody>
          <a:bodyPr/>
          <a:lstStyle/>
          <a:p>
            <a:endParaRPr lang="en-US"/>
          </a:p>
        </p:txBody>
      </p:sp>
      <p:sp>
        <p:nvSpPr>
          <p:cNvPr id="104462" name="Line 12"/>
          <p:cNvSpPr>
            <a:spLocks noChangeShapeType="1"/>
          </p:cNvSpPr>
          <p:nvPr/>
        </p:nvSpPr>
        <p:spPr bwMode="auto">
          <a:xfrm flipH="1">
            <a:off x="1882775" y="4635500"/>
            <a:ext cx="147638" cy="376238"/>
          </a:xfrm>
          <a:prstGeom prst="line">
            <a:avLst/>
          </a:prstGeom>
          <a:noFill/>
          <a:ln w="12700">
            <a:solidFill>
              <a:schemeClr val="tx1"/>
            </a:solidFill>
            <a:round/>
            <a:headEnd/>
            <a:tailEnd/>
          </a:ln>
          <a:effectLst/>
        </p:spPr>
        <p:txBody>
          <a:bodyPr/>
          <a:lstStyle/>
          <a:p>
            <a:endParaRPr lang="en-US"/>
          </a:p>
        </p:txBody>
      </p:sp>
      <p:grpSp>
        <p:nvGrpSpPr>
          <p:cNvPr id="104463" name="Group 13"/>
          <p:cNvGrpSpPr>
            <a:grpSpLocks/>
          </p:cNvGrpSpPr>
          <p:nvPr/>
        </p:nvGrpSpPr>
        <p:grpSpPr bwMode="auto">
          <a:xfrm>
            <a:off x="1619250" y="4903788"/>
            <a:ext cx="501650" cy="396875"/>
            <a:chOff x="873" y="3243"/>
            <a:chExt cx="316" cy="250"/>
          </a:xfrm>
        </p:grpSpPr>
        <p:sp>
          <p:nvSpPr>
            <p:cNvPr id="104568" name="Oval 14"/>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69" name="Line 15"/>
            <p:cNvSpPr>
              <a:spLocks noChangeShapeType="1"/>
            </p:cNvSpPr>
            <p:nvPr/>
          </p:nvSpPr>
          <p:spPr bwMode="auto">
            <a:xfrm>
              <a:off x="876" y="3354"/>
              <a:ext cx="0" cy="50"/>
            </a:xfrm>
            <a:prstGeom prst="line">
              <a:avLst/>
            </a:prstGeom>
            <a:noFill/>
            <a:ln w="12700">
              <a:solidFill>
                <a:schemeClr val="tx1"/>
              </a:solidFill>
              <a:round/>
              <a:headEnd/>
              <a:tailEnd/>
            </a:ln>
            <a:effectLst/>
          </p:spPr>
          <p:txBody>
            <a:bodyPr wrap="none" anchor="ctr"/>
            <a:lstStyle/>
            <a:p>
              <a:endParaRPr lang="en-US"/>
            </a:p>
          </p:txBody>
        </p:sp>
        <p:sp>
          <p:nvSpPr>
            <p:cNvPr id="104570" name="Line 16"/>
            <p:cNvSpPr>
              <a:spLocks noChangeShapeType="1"/>
            </p:cNvSpPr>
            <p:nvPr/>
          </p:nvSpPr>
          <p:spPr bwMode="auto">
            <a:xfrm>
              <a:off x="1189" y="3354"/>
              <a:ext cx="0" cy="50"/>
            </a:xfrm>
            <a:prstGeom prst="line">
              <a:avLst/>
            </a:prstGeom>
            <a:noFill/>
            <a:ln w="12700">
              <a:solidFill>
                <a:schemeClr val="tx1"/>
              </a:solidFill>
              <a:round/>
              <a:headEnd/>
              <a:tailEnd/>
            </a:ln>
            <a:effectLst/>
          </p:spPr>
          <p:txBody>
            <a:bodyPr wrap="none" anchor="ctr"/>
            <a:lstStyle/>
            <a:p>
              <a:endParaRPr lang="en-US"/>
            </a:p>
          </p:txBody>
        </p:sp>
        <p:sp>
          <p:nvSpPr>
            <p:cNvPr id="104571" name="Rectangle 17"/>
            <p:cNvSpPr>
              <a:spLocks noChangeArrowheads="1"/>
            </p:cNvSpPr>
            <p:nvPr/>
          </p:nvSpPr>
          <p:spPr bwMode="auto">
            <a:xfrm>
              <a:off x="876" y="335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72" name="Oval 18"/>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73" name="Rectangle 19"/>
            <p:cNvSpPr>
              <a:spLocks noChangeArrowheads="1"/>
            </p:cNvSpPr>
            <p:nvPr/>
          </p:nvSpPr>
          <p:spPr bwMode="auto">
            <a:xfrm>
              <a:off x="960" y="3308"/>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04574" name="Text Box 20"/>
            <p:cNvSpPr txBox="1">
              <a:spLocks noChangeArrowheads="1"/>
            </p:cNvSpPr>
            <p:nvPr/>
          </p:nvSpPr>
          <p:spPr bwMode="auto">
            <a:xfrm>
              <a:off x="887" y="3243"/>
              <a:ext cx="294" cy="250"/>
            </a:xfrm>
            <a:prstGeom prst="rect">
              <a:avLst/>
            </a:prstGeom>
            <a:noFill/>
            <a:ln w="9525">
              <a:noFill/>
              <a:miter lim="800000"/>
              <a:headEnd/>
              <a:tailEnd/>
            </a:ln>
            <a:effectLst/>
          </p:spPr>
          <p:txBody>
            <a:bodyPr wrap="none">
              <a:spAutoFit/>
            </a:bodyPr>
            <a:lstStyle/>
            <a:p>
              <a:pPr algn="ctr"/>
              <a:r>
                <a:rPr lang="en-US" sz="2000"/>
                <a:t>3b</a:t>
              </a:r>
              <a:endParaRPr lang="en-US" sz="2400"/>
            </a:p>
          </p:txBody>
        </p:sp>
      </p:grpSp>
      <p:grpSp>
        <p:nvGrpSpPr>
          <p:cNvPr id="104464" name="Group 21"/>
          <p:cNvGrpSpPr>
            <a:grpSpLocks/>
          </p:cNvGrpSpPr>
          <p:nvPr/>
        </p:nvGrpSpPr>
        <p:grpSpPr bwMode="auto">
          <a:xfrm>
            <a:off x="1889125" y="4327525"/>
            <a:ext cx="501650" cy="396875"/>
            <a:chOff x="2016" y="1976"/>
            <a:chExt cx="316" cy="250"/>
          </a:xfrm>
        </p:grpSpPr>
        <p:sp>
          <p:nvSpPr>
            <p:cNvPr id="104560" name="Oval 22"/>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61" name="Line 23"/>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4562" name="Line 24"/>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4563" name="Rectangle 25"/>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64" name="Oval 26"/>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4565" name="Group 27"/>
            <p:cNvGrpSpPr>
              <a:grpSpLocks/>
            </p:cNvGrpSpPr>
            <p:nvPr/>
          </p:nvGrpSpPr>
          <p:grpSpPr bwMode="auto">
            <a:xfrm>
              <a:off x="2032" y="1976"/>
              <a:ext cx="285" cy="250"/>
              <a:chOff x="2912" y="2425"/>
              <a:chExt cx="290" cy="250"/>
            </a:xfrm>
          </p:grpSpPr>
          <p:sp>
            <p:nvSpPr>
              <p:cNvPr id="104566" name="Rectangle 2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4567" name="Text Box 29"/>
              <p:cNvSpPr txBox="1">
                <a:spLocks noChangeArrowheads="1"/>
              </p:cNvSpPr>
              <p:nvPr/>
            </p:nvSpPr>
            <p:spPr bwMode="auto">
              <a:xfrm>
                <a:off x="2912" y="2425"/>
                <a:ext cx="290" cy="250"/>
              </a:xfrm>
              <a:prstGeom prst="rect">
                <a:avLst/>
              </a:prstGeom>
              <a:noFill/>
              <a:ln w="9525">
                <a:noFill/>
                <a:miter lim="800000"/>
                <a:headEnd/>
                <a:tailEnd/>
              </a:ln>
              <a:effectLst/>
            </p:spPr>
            <p:txBody>
              <a:bodyPr wrap="none">
                <a:spAutoFit/>
              </a:bodyPr>
              <a:lstStyle/>
              <a:p>
                <a:pPr algn="ctr"/>
                <a:r>
                  <a:rPr lang="en-US" sz="2000"/>
                  <a:t>3c</a:t>
                </a:r>
                <a:endParaRPr lang="en-US" sz="2400"/>
              </a:p>
            </p:txBody>
          </p:sp>
        </p:grpSp>
      </p:grpSp>
      <p:grpSp>
        <p:nvGrpSpPr>
          <p:cNvPr id="104465" name="Group 30"/>
          <p:cNvGrpSpPr>
            <a:grpSpLocks/>
          </p:cNvGrpSpPr>
          <p:nvPr/>
        </p:nvGrpSpPr>
        <p:grpSpPr bwMode="auto">
          <a:xfrm>
            <a:off x="2466975" y="4702175"/>
            <a:ext cx="501650" cy="396875"/>
            <a:chOff x="1434" y="3104"/>
            <a:chExt cx="316" cy="250"/>
          </a:xfrm>
        </p:grpSpPr>
        <p:grpSp>
          <p:nvGrpSpPr>
            <p:cNvPr id="104552" name="Group 31"/>
            <p:cNvGrpSpPr>
              <a:grpSpLocks/>
            </p:cNvGrpSpPr>
            <p:nvPr/>
          </p:nvGrpSpPr>
          <p:grpSpPr bwMode="auto">
            <a:xfrm>
              <a:off x="1434" y="3163"/>
              <a:ext cx="316" cy="147"/>
              <a:chOff x="1434" y="3163"/>
              <a:chExt cx="316" cy="147"/>
            </a:xfrm>
          </p:grpSpPr>
          <p:sp>
            <p:nvSpPr>
              <p:cNvPr id="104554" name="Oval 3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55" name="Line 33"/>
              <p:cNvSpPr>
                <a:spLocks noChangeShapeType="1"/>
              </p:cNvSpPr>
              <p:nvPr/>
            </p:nvSpPr>
            <p:spPr bwMode="auto">
              <a:xfrm>
                <a:off x="1437" y="3222"/>
                <a:ext cx="0" cy="50"/>
              </a:xfrm>
              <a:prstGeom prst="line">
                <a:avLst/>
              </a:prstGeom>
              <a:noFill/>
              <a:ln w="12700">
                <a:solidFill>
                  <a:schemeClr val="tx1"/>
                </a:solidFill>
                <a:round/>
                <a:headEnd/>
                <a:tailEnd/>
              </a:ln>
              <a:effectLst/>
            </p:spPr>
            <p:txBody>
              <a:bodyPr wrap="none" anchor="ctr"/>
              <a:lstStyle/>
              <a:p>
                <a:endParaRPr lang="en-US"/>
              </a:p>
            </p:txBody>
          </p:sp>
          <p:sp>
            <p:nvSpPr>
              <p:cNvPr id="104556" name="Line 34"/>
              <p:cNvSpPr>
                <a:spLocks noChangeShapeType="1"/>
              </p:cNvSpPr>
              <p:nvPr/>
            </p:nvSpPr>
            <p:spPr bwMode="auto">
              <a:xfrm>
                <a:off x="1750" y="3222"/>
                <a:ext cx="0" cy="50"/>
              </a:xfrm>
              <a:prstGeom prst="line">
                <a:avLst/>
              </a:prstGeom>
              <a:noFill/>
              <a:ln w="12700">
                <a:solidFill>
                  <a:schemeClr val="tx1"/>
                </a:solidFill>
                <a:round/>
                <a:headEnd/>
                <a:tailEnd/>
              </a:ln>
              <a:effectLst/>
            </p:spPr>
            <p:txBody>
              <a:bodyPr wrap="none" anchor="ctr"/>
              <a:lstStyle/>
              <a:p>
                <a:endParaRPr lang="en-US"/>
              </a:p>
            </p:txBody>
          </p:sp>
          <p:sp>
            <p:nvSpPr>
              <p:cNvPr id="104557" name="Rectangle 35"/>
              <p:cNvSpPr>
                <a:spLocks noChangeArrowheads="1"/>
              </p:cNvSpPr>
              <p:nvPr/>
            </p:nvSpPr>
            <p:spPr bwMode="auto">
              <a:xfrm>
                <a:off x="1437" y="322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58" name="Oval 3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59" name="Rectangle 37"/>
              <p:cNvSpPr>
                <a:spLocks noChangeArrowheads="1"/>
              </p:cNvSpPr>
              <p:nvPr/>
            </p:nvSpPr>
            <p:spPr bwMode="auto">
              <a:xfrm>
                <a:off x="1521" y="3176"/>
                <a:ext cx="142" cy="110"/>
              </a:xfrm>
              <a:prstGeom prst="rect">
                <a:avLst/>
              </a:prstGeom>
              <a:solidFill>
                <a:schemeClr val="hlink"/>
              </a:solidFill>
              <a:ln w="9525">
                <a:noFill/>
                <a:miter lim="800000"/>
                <a:headEnd/>
                <a:tailEnd/>
              </a:ln>
              <a:effectLst/>
            </p:spPr>
            <p:txBody>
              <a:bodyPr wrap="none" anchor="ctr"/>
              <a:lstStyle/>
              <a:p>
                <a:endParaRPr lang="en-US"/>
              </a:p>
            </p:txBody>
          </p:sp>
        </p:grpSp>
        <p:sp>
          <p:nvSpPr>
            <p:cNvPr id="104553" name="Text Box 38"/>
            <p:cNvSpPr txBox="1">
              <a:spLocks noChangeArrowheads="1"/>
            </p:cNvSpPr>
            <p:nvPr/>
          </p:nvSpPr>
          <p:spPr bwMode="auto">
            <a:xfrm>
              <a:off x="1448" y="3104"/>
              <a:ext cx="294" cy="250"/>
            </a:xfrm>
            <a:prstGeom prst="rect">
              <a:avLst/>
            </a:prstGeom>
            <a:noFill/>
            <a:ln w="9525">
              <a:noFill/>
              <a:miter lim="800000"/>
              <a:headEnd/>
              <a:tailEnd/>
            </a:ln>
            <a:effectLst/>
          </p:spPr>
          <p:txBody>
            <a:bodyPr wrap="none">
              <a:spAutoFit/>
            </a:bodyPr>
            <a:lstStyle/>
            <a:p>
              <a:pPr algn="ctr"/>
              <a:r>
                <a:rPr lang="en-US" sz="2000"/>
                <a:t>3a</a:t>
              </a:r>
              <a:endParaRPr lang="en-US" sz="2400"/>
            </a:p>
          </p:txBody>
        </p:sp>
      </p:grpSp>
      <p:grpSp>
        <p:nvGrpSpPr>
          <p:cNvPr id="104466" name="Group 39"/>
          <p:cNvGrpSpPr>
            <a:grpSpLocks/>
          </p:cNvGrpSpPr>
          <p:nvPr/>
        </p:nvGrpSpPr>
        <p:grpSpPr bwMode="auto">
          <a:xfrm>
            <a:off x="2495550" y="5227638"/>
            <a:ext cx="2660650" cy="1122362"/>
            <a:chOff x="1572" y="3293"/>
            <a:chExt cx="1676" cy="707"/>
          </a:xfrm>
        </p:grpSpPr>
        <p:sp>
          <p:nvSpPr>
            <p:cNvPr id="104509" name="Freeform 40"/>
            <p:cNvSpPr>
              <a:spLocks/>
            </p:cNvSpPr>
            <p:nvPr/>
          </p:nvSpPr>
          <p:spPr bwMode="auto">
            <a:xfrm>
              <a:off x="1572" y="3293"/>
              <a:ext cx="1676" cy="707"/>
            </a:xfrm>
            <a:custGeom>
              <a:avLst/>
              <a:gdLst>
                <a:gd name="T0" fmla="*/ 195 w 1583"/>
                <a:gd name="T1" fmla="*/ 259 h 682"/>
                <a:gd name="T2" fmla="*/ 511 w 1583"/>
                <a:gd name="T3" fmla="*/ 86 h 682"/>
                <a:gd name="T4" fmla="*/ 987 w 1583"/>
                <a:gd name="T5" fmla="*/ 24 h 682"/>
                <a:gd name="T6" fmla="*/ 1454 w 1583"/>
                <a:gd name="T7" fmla="*/ 224 h 682"/>
                <a:gd name="T8" fmla="*/ 1965 w 1583"/>
                <a:gd name="T9" fmla="*/ 494 h 682"/>
                <a:gd name="T10" fmla="*/ 1599 w 1583"/>
                <a:gd name="T11" fmla="*/ 743 h 682"/>
                <a:gd name="T12" fmla="*/ 867 w 1583"/>
                <a:gd name="T13" fmla="*/ 758 h 682"/>
                <a:gd name="T14" fmla="*/ 112 w 1583"/>
                <a:gd name="T15" fmla="*/ 688 h 682"/>
                <a:gd name="T16" fmla="*/ 195 w 1583"/>
                <a:gd name="T17" fmla="*/ 259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04510" name="Text Box 41"/>
            <p:cNvSpPr txBox="1">
              <a:spLocks noChangeArrowheads="1"/>
            </p:cNvSpPr>
            <p:nvPr/>
          </p:nvSpPr>
          <p:spPr bwMode="auto">
            <a:xfrm>
              <a:off x="1719" y="3724"/>
              <a:ext cx="419" cy="250"/>
            </a:xfrm>
            <a:prstGeom prst="rect">
              <a:avLst/>
            </a:prstGeom>
            <a:noFill/>
            <a:ln w="9525">
              <a:noFill/>
              <a:miter lim="800000"/>
              <a:headEnd/>
              <a:tailEnd/>
            </a:ln>
            <a:effectLst/>
          </p:spPr>
          <p:txBody>
            <a:bodyPr wrap="none">
              <a:spAutoFit/>
            </a:bodyPr>
            <a:lstStyle/>
            <a:p>
              <a:r>
                <a:rPr lang="en-US" sz="2000"/>
                <a:t>AS1</a:t>
              </a:r>
              <a:endParaRPr lang="en-US"/>
            </a:p>
          </p:txBody>
        </p:sp>
        <p:sp>
          <p:nvSpPr>
            <p:cNvPr id="104511" name="Line 42"/>
            <p:cNvSpPr>
              <a:spLocks noChangeShapeType="1"/>
            </p:cNvSpPr>
            <p:nvPr/>
          </p:nvSpPr>
          <p:spPr bwMode="auto">
            <a:xfrm flipH="1">
              <a:off x="2134" y="3469"/>
              <a:ext cx="93" cy="102"/>
            </a:xfrm>
            <a:prstGeom prst="line">
              <a:avLst/>
            </a:prstGeom>
            <a:noFill/>
            <a:ln w="12700">
              <a:solidFill>
                <a:schemeClr val="tx1"/>
              </a:solidFill>
              <a:round/>
              <a:headEnd/>
              <a:tailEnd/>
            </a:ln>
            <a:effectLst/>
          </p:spPr>
          <p:txBody>
            <a:bodyPr/>
            <a:lstStyle/>
            <a:p>
              <a:endParaRPr lang="en-US"/>
            </a:p>
          </p:txBody>
        </p:sp>
        <p:sp>
          <p:nvSpPr>
            <p:cNvPr id="104512" name="Line 43"/>
            <p:cNvSpPr>
              <a:spLocks noChangeShapeType="1"/>
            </p:cNvSpPr>
            <p:nvPr/>
          </p:nvSpPr>
          <p:spPr bwMode="auto">
            <a:xfrm>
              <a:off x="2388" y="3491"/>
              <a:ext cx="3" cy="285"/>
            </a:xfrm>
            <a:prstGeom prst="line">
              <a:avLst/>
            </a:prstGeom>
            <a:noFill/>
            <a:ln w="12700">
              <a:solidFill>
                <a:schemeClr val="tx1"/>
              </a:solidFill>
              <a:round/>
              <a:headEnd/>
              <a:tailEnd/>
            </a:ln>
            <a:effectLst/>
          </p:spPr>
          <p:txBody>
            <a:bodyPr/>
            <a:lstStyle/>
            <a:p>
              <a:endParaRPr lang="en-US"/>
            </a:p>
          </p:txBody>
        </p:sp>
        <p:sp>
          <p:nvSpPr>
            <p:cNvPr id="104513" name="Line 44"/>
            <p:cNvSpPr>
              <a:spLocks noChangeShapeType="1"/>
            </p:cNvSpPr>
            <p:nvPr/>
          </p:nvSpPr>
          <p:spPr bwMode="auto">
            <a:xfrm>
              <a:off x="2490" y="3461"/>
              <a:ext cx="313" cy="211"/>
            </a:xfrm>
            <a:prstGeom prst="line">
              <a:avLst/>
            </a:prstGeom>
            <a:noFill/>
            <a:ln w="12700">
              <a:solidFill>
                <a:schemeClr val="tx1"/>
              </a:solidFill>
              <a:round/>
              <a:headEnd/>
              <a:tailEnd/>
            </a:ln>
            <a:effectLst/>
          </p:spPr>
          <p:txBody>
            <a:bodyPr/>
            <a:lstStyle/>
            <a:p>
              <a:endParaRPr lang="en-US"/>
            </a:p>
          </p:txBody>
        </p:sp>
        <p:sp>
          <p:nvSpPr>
            <p:cNvPr id="104514" name="Line 45"/>
            <p:cNvSpPr>
              <a:spLocks noChangeShapeType="1"/>
            </p:cNvSpPr>
            <p:nvPr/>
          </p:nvSpPr>
          <p:spPr bwMode="auto">
            <a:xfrm flipH="1">
              <a:off x="2566" y="3749"/>
              <a:ext cx="237" cy="76"/>
            </a:xfrm>
            <a:prstGeom prst="line">
              <a:avLst/>
            </a:prstGeom>
            <a:noFill/>
            <a:ln w="12700">
              <a:solidFill>
                <a:schemeClr val="tx1"/>
              </a:solidFill>
              <a:round/>
              <a:headEnd/>
              <a:tailEnd/>
            </a:ln>
            <a:effectLst/>
          </p:spPr>
          <p:txBody>
            <a:bodyPr/>
            <a:lstStyle/>
            <a:p>
              <a:endParaRPr lang="en-US"/>
            </a:p>
          </p:txBody>
        </p:sp>
        <p:sp>
          <p:nvSpPr>
            <p:cNvPr id="104515" name="Line 46"/>
            <p:cNvSpPr>
              <a:spLocks noChangeShapeType="1"/>
            </p:cNvSpPr>
            <p:nvPr/>
          </p:nvSpPr>
          <p:spPr bwMode="auto">
            <a:xfrm flipH="1" flipV="1">
              <a:off x="2202" y="3638"/>
              <a:ext cx="568" cy="51"/>
            </a:xfrm>
            <a:prstGeom prst="line">
              <a:avLst/>
            </a:prstGeom>
            <a:noFill/>
            <a:ln w="12700">
              <a:solidFill>
                <a:schemeClr val="tx1"/>
              </a:solidFill>
              <a:round/>
              <a:headEnd/>
              <a:tailEnd/>
            </a:ln>
            <a:effectLst/>
          </p:spPr>
          <p:txBody>
            <a:bodyPr/>
            <a:lstStyle/>
            <a:p>
              <a:endParaRPr lang="en-US"/>
            </a:p>
          </p:txBody>
        </p:sp>
        <p:sp>
          <p:nvSpPr>
            <p:cNvPr id="104516" name="Line 47"/>
            <p:cNvSpPr>
              <a:spLocks noChangeShapeType="1"/>
            </p:cNvSpPr>
            <p:nvPr/>
          </p:nvSpPr>
          <p:spPr bwMode="auto">
            <a:xfrm>
              <a:off x="2143" y="3689"/>
              <a:ext cx="127" cy="85"/>
            </a:xfrm>
            <a:prstGeom prst="line">
              <a:avLst/>
            </a:prstGeom>
            <a:noFill/>
            <a:ln w="12700">
              <a:solidFill>
                <a:schemeClr val="tx1"/>
              </a:solidFill>
              <a:round/>
              <a:headEnd/>
              <a:tailEnd/>
            </a:ln>
            <a:effectLst/>
          </p:spPr>
          <p:txBody>
            <a:bodyPr/>
            <a:lstStyle/>
            <a:p>
              <a:endParaRPr lang="en-US"/>
            </a:p>
          </p:txBody>
        </p:sp>
        <p:grpSp>
          <p:nvGrpSpPr>
            <p:cNvPr id="104517" name="Group 48"/>
            <p:cNvGrpSpPr>
              <a:grpSpLocks/>
            </p:cNvGrpSpPr>
            <p:nvPr/>
          </p:nvGrpSpPr>
          <p:grpSpPr bwMode="auto">
            <a:xfrm>
              <a:off x="2202" y="3293"/>
              <a:ext cx="316" cy="250"/>
              <a:chOff x="2055" y="3447"/>
              <a:chExt cx="316" cy="250"/>
            </a:xfrm>
          </p:grpSpPr>
          <p:sp>
            <p:nvSpPr>
              <p:cNvPr id="104544" name="Oval 49"/>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45" name="Line 50"/>
              <p:cNvSpPr>
                <a:spLocks noChangeShapeType="1"/>
              </p:cNvSpPr>
              <p:nvPr/>
            </p:nvSpPr>
            <p:spPr bwMode="auto">
              <a:xfrm>
                <a:off x="2058" y="3564"/>
                <a:ext cx="0" cy="50"/>
              </a:xfrm>
              <a:prstGeom prst="line">
                <a:avLst/>
              </a:prstGeom>
              <a:noFill/>
              <a:ln w="12700">
                <a:solidFill>
                  <a:schemeClr val="tx1"/>
                </a:solidFill>
                <a:round/>
                <a:headEnd/>
                <a:tailEnd/>
              </a:ln>
              <a:effectLst/>
            </p:spPr>
            <p:txBody>
              <a:bodyPr wrap="none" anchor="ctr"/>
              <a:lstStyle/>
              <a:p>
                <a:endParaRPr lang="en-US"/>
              </a:p>
            </p:txBody>
          </p:sp>
          <p:sp>
            <p:nvSpPr>
              <p:cNvPr id="104546" name="Line 51"/>
              <p:cNvSpPr>
                <a:spLocks noChangeShapeType="1"/>
              </p:cNvSpPr>
              <p:nvPr/>
            </p:nvSpPr>
            <p:spPr bwMode="auto">
              <a:xfrm>
                <a:off x="2371" y="3564"/>
                <a:ext cx="0" cy="50"/>
              </a:xfrm>
              <a:prstGeom prst="line">
                <a:avLst/>
              </a:prstGeom>
              <a:noFill/>
              <a:ln w="12700">
                <a:solidFill>
                  <a:schemeClr val="tx1"/>
                </a:solidFill>
                <a:round/>
                <a:headEnd/>
                <a:tailEnd/>
              </a:ln>
              <a:effectLst/>
            </p:spPr>
            <p:txBody>
              <a:bodyPr wrap="none" anchor="ctr"/>
              <a:lstStyle/>
              <a:p>
                <a:endParaRPr lang="en-US"/>
              </a:p>
            </p:txBody>
          </p:sp>
          <p:sp>
            <p:nvSpPr>
              <p:cNvPr id="104547" name="Rectangle 52"/>
              <p:cNvSpPr>
                <a:spLocks noChangeArrowheads="1"/>
              </p:cNvSpPr>
              <p:nvPr/>
            </p:nvSpPr>
            <p:spPr bwMode="auto">
              <a:xfrm>
                <a:off x="2058" y="356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48" name="Oval 53"/>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4549" name="Group 54"/>
              <p:cNvGrpSpPr>
                <a:grpSpLocks/>
              </p:cNvGrpSpPr>
              <p:nvPr/>
            </p:nvGrpSpPr>
            <p:grpSpPr bwMode="auto">
              <a:xfrm>
                <a:off x="2072" y="3447"/>
                <a:ext cx="285" cy="250"/>
                <a:chOff x="2912" y="2425"/>
                <a:chExt cx="292" cy="250"/>
              </a:xfrm>
            </p:grpSpPr>
            <p:sp>
              <p:nvSpPr>
                <p:cNvPr id="104550" name="Rectangle 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4551" name="Text Box 56"/>
                <p:cNvSpPr txBox="1">
                  <a:spLocks noChangeArrowheads="1"/>
                </p:cNvSpPr>
                <p:nvPr/>
              </p:nvSpPr>
              <p:spPr bwMode="auto">
                <a:xfrm>
                  <a:off x="2912" y="2425"/>
                  <a:ext cx="292" cy="250"/>
                </a:xfrm>
                <a:prstGeom prst="rect">
                  <a:avLst/>
                </a:prstGeom>
                <a:noFill/>
                <a:ln w="9525">
                  <a:noFill/>
                  <a:miter lim="800000"/>
                  <a:headEnd/>
                  <a:tailEnd/>
                </a:ln>
                <a:effectLst/>
              </p:spPr>
              <p:txBody>
                <a:bodyPr wrap="none">
                  <a:spAutoFit/>
                </a:bodyPr>
                <a:lstStyle/>
                <a:p>
                  <a:pPr algn="ctr"/>
                  <a:r>
                    <a:rPr lang="en-US" sz="2000"/>
                    <a:t>1c</a:t>
                  </a:r>
                </a:p>
              </p:txBody>
            </p:sp>
          </p:grpSp>
        </p:grpSp>
        <p:grpSp>
          <p:nvGrpSpPr>
            <p:cNvPr id="104518" name="Group 57"/>
            <p:cNvGrpSpPr>
              <a:grpSpLocks/>
            </p:cNvGrpSpPr>
            <p:nvPr/>
          </p:nvGrpSpPr>
          <p:grpSpPr bwMode="auto">
            <a:xfrm>
              <a:off x="1896" y="3507"/>
              <a:ext cx="316" cy="250"/>
              <a:chOff x="1749" y="3661"/>
              <a:chExt cx="316" cy="250"/>
            </a:xfrm>
          </p:grpSpPr>
          <p:sp>
            <p:nvSpPr>
              <p:cNvPr id="104537" name="Oval 58"/>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38" name="Line 59"/>
              <p:cNvSpPr>
                <a:spLocks noChangeShapeType="1"/>
              </p:cNvSpPr>
              <p:nvPr/>
            </p:nvSpPr>
            <p:spPr bwMode="auto">
              <a:xfrm>
                <a:off x="1752" y="3774"/>
                <a:ext cx="0" cy="50"/>
              </a:xfrm>
              <a:prstGeom prst="line">
                <a:avLst/>
              </a:prstGeom>
              <a:noFill/>
              <a:ln w="12700">
                <a:solidFill>
                  <a:schemeClr val="tx1"/>
                </a:solidFill>
                <a:round/>
                <a:headEnd/>
                <a:tailEnd/>
              </a:ln>
              <a:effectLst/>
            </p:spPr>
            <p:txBody>
              <a:bodyPr wrap="none" anchor="ctr"/>
              <a:lstStyle/>
              <a:p>
                <a:endParaRPr lang="en-US"/>
              </a:p>
            </p:txBody>
          </p:sp>
          <p:sp>
            <p:nvSpPr>
              <p:cNvPr id="104539" name="Line 60"/>
              <p:cNvSpPr>
                <a:spLocks noChangeShapeType="1"/>
              </p:cNvSpPr>
              <p:nvPr/>
            </p:nvSpPr>
            <p:spPr bwMode="auto">
              <a:xfrm>
                <a:off x="2065" y="3774"/>
                <a:ext cx="0" cy="50"/>
              </a:xfrm>
              <a:prstGeom prst="line">
                <a:avLst/>
              </a:prstGeom>
              <a:noFill/>
              <a:ln w="12700">
                <a:solidFill>
                  <a:schemeClr val="tx1"/>
                </a:solidFill>
                <a:round/>
                <a:headEnd/>
                <a:tailEnd/>
              </a:ln>
              <a:effectLst/>
            </p:spPr>
            <p:txBody>
              <a:bodyPr wrap="none" anchor="ctr"/>
              <a:lstStyle/>
              <a:p>
                <a:endParaRPr lang="en-US"/>
              </a:p>
            </p:txBody>
          </p:sp>
          <p:sp>
            <p:nvSpPr>
              <p:cNvPr id="104540" name="Rectangle 61"/>
              <p:cNvSpPr>
                <a:spLocks noChangeArrowheads="1"/>
              </p:cNvSpPr>
              <p:nvPr/>
            </p:nvSpPr>
            <p:spPr bwMode="auto">
              <a:xfrm>
                <a:off x="1752" y="377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41" name="Oval 62"/>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42" name="Rectangle 63"/>
              <p:cNvSpPr>
                <a:spLocks noChangeArrowheads="1"/>
              </p:cNvSpPr>
              <p:nvPr/>
            </p:nvSpPr>
            <p:spPr bwMode="auto">
              <a:xfrm>
                <a:off x="1834" y="3746"/>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04543" name="Text Box 64"/>
              <p:cNvSpPr txBox="1">
                <a:spLocks noChangeArrowheads="1"/>
              </p:cNvSpPr>
              <p:nvPr/>
            </p:nvSpPr>
            <p:spPr bwMode="auto">
              <a:xfrm>
                <a:off x="1765" y="3661"/>
                <a:ext cx="294" cy="250"/>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grpSp>
          <p:nvGrpSpPr>
            <p:cNvPr id="104519" name="Group 65"/>
            <p:cNvGrpSpPr>
              <a:grpSpLocks/>
            </p:cNvGrpSpPr>
            <p:nvPr/>
          </p:nvGrpSpPr>
          <p:grpSpPr bwMode="auto">
            <a:xfrm>
              <a:off x="2238" y="3689"/>
              <a:ext cx="316" cy="250"/>
              <a:chOff x="2091" y="3843"/>
              <a:chExt cx="316" cy="250"/>
            </a:xfrm>
          </p:grpSpPr>
          <p:sp>
            <p:nvSpPr>
              <p:cNvPr id="104529" name="Oval 66"/>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30" name="Line 67"/>
              <p:cNvSpPr>
                <a:spLocks noChangeShapeType="1"/>
              </p:cNvSpPr>
              <p:nvPr/>
            </p:nvSpPr>
            <p:spPr bwMode="auto">
              <a:xfrm>
                <a:off x="2094" y="3960"/>
                <a:ext cx="0" cy="50"/>
              </a:xfrm>
              <a:prstGeom prst="line">
                <a:avLst/>
              </a:prstGeom>
              <a:noFill/>
              <a:ln w="12700">
                <a:solidFill>
                  <a:schemeClr val="tx1"/>
                </a:solidFill>
                <a:round/>
                <a:headEnd/>
                <a:tailEnd/>
              </a:ln>
              <a:effectLst/>
            </p:spPr>
            <p:txBody>
              <a:bodyPr wrap="none" anchor="ctr"/>
              <a:lstStyle/>
              <a:p>
                <a:endParaRPr lang="en-US"/>
              </a:p>
            </p:txBody>
          </p:sp>
          <p:sp>
            <p:nvSpPr>
              <p:cNvPr id="104531" name="Line 68"/>
              <p:cNvSpPr>
                <a:spLocks noChangeShapeType="1"/>
              </p:cNvSpPr>
              <p:nvPr/>
            </p:nvSpPr>
            <p:spPr bwMode="auto">
              <a:xfrm>
                <a:off x="2407" y="3960"/>
                <a:ext cx="0" cy="50"/>
              </a:xfrm>
              <a:prstGeom prst="line">
                <a:avLst/>
              </a:prstGeom>
              <a:noFill/>
              <a:ln w="12700">
                <a:solidFill>
                  <a:schemeClr val="tx1"/>
                </a:solidFill>
                <a:round/>
                <a:headEnd/>
                <a:tailEnd/>
              </a:ln>
              <a:effectLst/>
            </p:spPr>
            <p:txBody>
              <a:bodyPr wrap="none" anchor="ctr"/>
              <a:lstStyle/>
              <a:p>
                <a:endParaRPr lang="en-US"/>
              </a:p>
            </p:txBody>
          </p:sp>
          <p:sp>
            <p:nvSpPr>
              <p:cNvPr id="104532" name="Rectangle 69"/>
              <p:cNvSpPr>
                <a:spLocks noChangeArrowheads="1"/>
              </p:cNvSpPr>
              <p:nvPr/>
            </p:nvSpPr>
            <p:spPr bwMode="auto">
              <a:xfrm>
                <a:off x="2094" y="396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33" name="Oval 70"/>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4534" name="Group 71"/>
              <p:cNvGrpSpPr>
                <a:grpSpLocks/>
              </p:cNvGrpSpPr>
              <p:nvPr/>
            </p:nvGrpSpPr>
            <p:grpSpPr bwMode="auto">
              <a:xfrm>
                <a:off x="2106" y="3843"/>
                <a:ext cx="294" cy="250"/>
                <a:chOff x="2910" y="2425"/>
                <a:chExt cx="296" cy="250"/>
              </a:xfrm>
            </p:grpSpPr>
            <p:sp>
              <p:nvSpPr>
                <p:cNvPr id="104535" name="Rectangle 7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4536" name="Text Box 73"/>
                <p:cNvSpPr txBox="1">
                  <a:spLocks noChangeArrowheads="1"/>
                </p:cNvSpPr>
                <p:nvPr/>
              </p:nvSpPr>
              <p:spPr bwMode="auto">
                <a:xfrm>
                  <a:off x="2910" y="2425"/>
                  <a:ext cx="296" cy="250"/>
                </a:xfrm>
                <a:prstGeom prst="rect">
                  <a:avLst/>
                </a:prstGeom>
                <a:noFill/>
                <a:ln w="9525">
                  <a:noFill/>
                  <a:miter lim="800000"/>
                  <a:headEnd/>
                  <a:tailEnd/>
                </a:ln>
                <a:effectLst/>
              </p:spPr>
              <p:txBody>
                <a:bodyPr wrap="none">
                  <a:spAutoFit/>
                </a:bodyPr>
                <a:lstStyle/>
                <a:p>
                  <a:pPr algn="ctr"/>
                  <a:r>
                    <a:rPr lang="en-US" sz="2000"/>
                    <a:t>1d</a:t>
                  </a:r>
                </a:p>
              </p:txBody>
            </p:sp>
          </p:grpSp>
        </p:grpSp>
        <p:grpSp>
          <p:nvGrpSpPr>
            <p:cNvPr id="104520" name="Group 74"/>
            <p:cNvGrpSpPr>
              <a:grpSpLocks/>
            </p:cNvGrpSpPr>
            <p:nvPr/>
          </p:nvGrpSpPr>
          <p:grpSpPr bwMode="auto">
            <a:xfrm>
              <a:off x="2778" y="3573"/>
              <a:ext cx="316" cy="250"/>
              <a:chOff x="2016" y="1976"/>
              <a:chExt cx="316" cy="250"/>
            </a:xfrm>
          </p:grpSpPr>
          <p:sp>
            <p:nvSpPr>
              <p:cNvPr id="104521" name="Oval 75"/>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22" name="Line 76"/>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04523" name="Line 77"/>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04524" name="Rectangle 78"/>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25" name="Oval 79"/>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04526" name="Group 80"/>
              <p:cNvGrpSpPr>
                <a:grpSpLocks/>
              </p:cNvGrpSpPr>
              <p:nvPr/>
            </p:nvGrpSpPr>
            <p:grpSpPr bwMode="auto">
              <a:xfrm>
                <a:off x="2029" y="1976"/>
                <a:ext cx="294" cy="250"/>
                <a:chOff x="2909" y="2425"/>
                <a:chExt cx="299" cy="250"/>
              </a:xfrm>
            </p:grpSpPr>
            <p:sp>
              <p:nvSpPr>
                <p:cNvPr id="104527" name="Rectangle 8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4528" name="Text Box 82"/>
                <p:cNvSpPr txBox="1">
                  <a:spLocks noChangeArrowheads="1"/>
                </p:cNvSpPr>
                <p:nvPr/>
              </p:nvSpPr>
              <p:spPr bwMode="auto">
                <a:xfrm>
                  <a:off x="2909" y="2425"/>
                  <a:ext cx="299" cy="250"/>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grpSp>
      <p:grpSp>
        <p:nvGrpSpPr>
          <p:cNvPr id="104467" name="Group 83"/>
          <p:cNvGrpSpPr>
            <a:grpSpLocks/>
          </p:cNvGrpSpPr>
          <p:nvPr/>
        </p:nvGrpSpPr>
        <p:grpSpPr bwMode="auto">
          <a:xfrm>
            <a:off x="5414963" y="5324475"/>
            <a:ext cx="501650" cy="396875"/>
            <a:chOff x="3537" y="3473"/>
            <a:chExt cx="316" cy="250"/>
          </a:xfrm>
        </p:grpSpPr>
        <p:sp>
          <p:nvSpPr>
            <p:cNvPr id="104502" name="Oval 84"/>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03" name="Line 85"/>
            <p:cNvSpPr>
              <a:spLocks noChangeShapeType="1"/>
            </p:cNvSpPr>
            <p:nvPr/>
          </p:nvSpPr>
          <p:spPr bwMode="auto">
            <a:xfrm>
              <a:off x="3540" y="3591"/>
              <a:ext cx="0" cy="50"/>
            </a:xfrm>
            <a:prstGeom prst="line">
              <a:avLst/>
            </a:prstGeom>
            <a:noFill/>
            <a:ln w="12700">
              <a:solidFill>
                <a:schemeClr val="tx1"/>
              </a:solidFill>
              <a:round/>
              <a:headEnd/>
              <a:tailEnd/>
            </a:ln>
            <a:effectLst/>
          </p:spPr>
          <p:txBody>
            <a:bodyPr wrap="none" anchor="ctr"/>
            <a:lstStyle/>
            <a:p>
              <a:endParaRPr lang="en-US"/>
            </a:p>
          </p:txBody>
        </p:sp>
        <p:sp>
          <p:nvSpPr>
            <p:cNvPr id="104504" name="Line 86"/>
            <p:cNvSpPr>
              <a:spLocks noChangeShapeType="1"/>
            </p:cNvSpPr>
            <p:nvPr/>
          </p:nvSpPr>
          <p:spPr bwMode="auto">
            <a:xfrm>
              <a:off x="3853" y="3591"/>
              <a:ext cx="0" cy="50"/>
            </a:xfrm>
            <a:prstGeom prst="line">
              <a:avLst/>
            </a:prstGeom>
            <a:noFill/>
            <a:ln w="12700">
              <a:solidFill>
                <a:schemeClr val="tx1"/>
              </a:solidFill>
              <a:round/>
              <a:headEnd/>
              <a:tailEnd/>
            </a:ln>
            <a:effectLst/>
          </p:spPr>
          <p:txBody>
            <a:bodyPr wrap="none" anchor="ctr"/>
            <a:lstStyle/>
            <a:p>
              <a:endParaRPr lang="en-US"/>
            </a:p>
          </p:txBody>
        </p:sp>
        <p:sp>
          <p:nvSpPr>
            <p:cNvPr id="104505" name="Rectangle 87"/>
            <p:cNvSpPr>
              <a:spLocks noChangeArrowheads="1"/>
            </p:cNvSpPr>
            <p:nvPr/>
          </p:nvSpPr>
          <p:spPr bwMode="auto">
            <a:xfrm>
              <a:off x="3540" y="359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506" name="Oval 88"/>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07" name="Rectangle 89"/>
            <p:cNvSpPr>
              <a:spLocks noChangeArrowheads="1"/>
            </p:cNvSpPr>
            <p:nvPr/>
          </p:nvSpPr>
          <p:spPr bwMode="auto">
            <a:xfrm>
              <a:off x="3624" y="3545"/>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04508" name="Text Box 90"/>
            <p:cNvSpPr txBox="1">
              <a:spLocks noChangeArrowheads="1"/>
            </p:cNvSpPr>
            <p:nvPr/>
          </p:nvSpPr>
          <p:spPr bwMode="auto">
            <a:xfrm>
              <a:off x="3551" y="3473"/>
              <a:ext cx="294" cy="250"/>
            </a:xfrm>
            <a:prstGeom prst="rect">
              <a:avLst/>
            </a:prstGeom>
            <a:noFill/>
            <a:ln w="9525">
              <a:noFill/>
              <a:miter lim="800000"/>
              <a:headEnd/>
              <a:tailEnd/>
            </a:ln>
            <a:effectLst/>
          </p:spPr>
          <p:txBody>
            <a:bodyPr wrap="none">
              <a:spAutoFit/>
            </a:bodyPr>
            <a:lstStyle/>
            <a:p>
              <a:pPr algn="ctr"/>
              <a:r>
                <a:rPr lang="en-US" sz="2000"/>
                <a:t>2a</a:t>
              </a:r>
              <a:endParaRPr lang="en-US" sz="2400"/>
            </a:p>
          </p:txBody>
        </p:sp>
      </p:grpSp>
      <p:sp>
        <p:nvSpPr>
          <p:cNvPr id="104468" name="Line 91"/>
          <p:cNvSpPr>
            <a:spLocks noChangeShapeType="1"/>
          </p:cNvSpPr>
          <p:nvPr/>
        </p:nvSpPr>
        <p:spPr bwMode="auto">
          <a:xfrm>
            <a:off x="6635750" y="5241925"/>
            <a:ext cx="857250" cy="0"/>
          </a:xfrm>
          <a:prstGeom prst="line">
            <a:avLst/>
          </a:prstGeom>
          <a:noFill/>
          <a:ln w="9525">
            <a:solidFill>
              <a:schemeClr val="tx1"/>
            </a:solidFill>
            <a:round/>
            <a:headEnd/>
            <a:tailEnd/>
          </a:ln>
          <a:effectLst/>
        </p:spPr>
        <p:txBody>
          <a:bodyPr wrap="none"/>
          <a:lstStyle/>
          <a:p>
            <a:endParaRPr lang="en-US"/>
          </a:p>
        </p:txBody>
      </p:sp>
      <p:sp>
        <p:nvSpPr>
          <p:cNvPr id="104469" name="Line 92"/>
          <p:cNvSpPr>
            <a:spLocks noChangeShapeType="1"/>
          </p:cNvSpPr>
          <p:nvPr/>
        </p:nvSpPr>
        <p:spPr bwMode="auto">
          <a:xfrm>
            <a:off x="6889750" y="5707063"/>
            <a:ext cx="735013" cy="0"/>
          </a:xfrm>
          <a:prstGeom prst="line">
            <a:avLst/>
          </a:prstGeom>
          <a:noFill/>
          <a:ln w="9525">
            <a:solidFill>
              <a:schemeClr val="tx1"/>
            </a:solidFill>
            <a:round/>
            <a:headEnd/>
            <a:tailEnd/>
          </a:ln>
          <a:effectLst/>
        </p:spPr>
        <p:txBody>
          <a:bodyPr wrap="none"/>
          <a:lstStyle/>
          <a:p>
            <a:endParaRPr lang="en-US"/>
          </a:p>
        </p:txBody>
      </p:sp>
      <p:sp>
        <p:nvSpPr>
          <p:cNvPr id="104470" name="Line 93"/>
          <p:cNvSpPr>
            <a:spLocks noChangeShapeType="1"/>
          </p:cNvSpPr>
          <p:nvPr/>
        </p:nvSpPr>
        <p:spPr bwMode="auto">
          <a:xfrm>
            <a:off x="5921375" y="5553075"/>
            <a:ext cx="488950" cy="152400"/>
          </a:xfrm>
          <a:prstGeom prst="line">
            <a:avLst/>
          </a:prstGeom>
          <a:noFill/>
          <a:ln w="12700">
            <a:solidFill>
              <a:schemeClr val="tx1"/>
            </a:solidFill>
            <a:round/>
            <a:headEnd/>
            <a:tailEnd/>
          </a:ln>
          <a:effectLst/>
        </p:spPr>
        <p:txBody>
          <a:bodyPr wrap="none" anchor="ctr"/>
          <a:lstStyle/>
          <a:p>
            <a:endParaRPr lang="en-US"/>
          </a:p>
        </p:txBody>
      </p:sp>
      <p:sp>
        <p:nvSpPr>
          <p:cNvPr id="104471" name="Line 94"/>
          <p:cNvSpPr>
            <a:spLocks noChangeShapeType="1"/>
          </p:cNvSpPr>
          <p:nvPr/>
        </p:nvSpPr>
        <p:spPr bwMode="auto">
          <a:xfrm>
            <a:off x="6530975" y="5351463"/>
            <a:ext cx="68263" cy="228600"/>
          </a:xfrm>
          <a:prstGeom prst="line">
            <a:avLst/>
          </a:prstGeom>
          <a:noFill/>
          <a:ln w="12700">
            <a:solidFill>
              <a:schemeClr val="tx1"/>
            </a:solidFill>
            <a:round/>
            <a:headEnd/>
            <a:tailEnd/>
          </a:ln>
          <a:effectLst/>
        </p:spPr>
        <p:txBody>
          <a:bodyPr/>
          <a:lstStyle/>
          <a:p>
            <a:endParaRPr lang="en-US"/>
          </a:p>
        </p:txBody>
      </p:sp>
      <p:grpSp>
        <p:nvGrpSpPr>
          <p:cNvPr id="104472" name="Group 95"/>
          <p:cNvGrpSpPr>
            <a:grpSpLocks/>
          </p:cNvGrpSpPr>
          <p:nvPr/>
        </p:nvGrpSpPr>
        <p:grpSpPr bwMode="auto">
          <a:xfrm>
            <a:off x="6142038" y="5046663"/>
            <a:ext cx="501650" cy="396875"/>
            <a:chOff x="4320" y="1936"/>
            <a:chExt cx="316" cy="250"/>
          </a:xfrm>
        </p:grpSpPr>
        <p:sp>
          <p:nvSpPr>
            <p:cNvPr id="104495" name="Oval 96"/>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496" name="Line 97"/>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04497" name="Line 98"/>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04498" name="Rectangle 99"/>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499" name="Oval 100"/>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500" name="Rectangle 101"/>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04501" name="Text Box 102"/>
            <p:cNvSpPr txBox="1">
              <a:spLocks noChangeArrowheads="1"/>
            </p:cNvSpPr>
            <p:nvPr/>
          </p:nvSpPr>
          <p:spPr bwMode="auto">
            <a:xfrm>
              <a:off x="4338" y="1936"/>
              <a:ext cx="285" cy="250"/>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04473" name="Group 103"/>
          <p:cNvGrpSpPr>
            <a:grpSpLocks/>
          </p:cNvGrpSpPr>
          <p:nvPr/>
        </p:nvGrpSpPr>
        <p:grpSpPr bwMode="auto">
          <a:xfrm>
            <a:off x="6405563" y="5502275"/>
            <a:ext cx="501650" cy="396875"/>
            <a:chOff x="4596" y="2158"/>
            <a:chExt cx="316" cy="250"/>
          </a:xfrm>
        </p:grpSpPr>
        <p:sp>
          <p:nvSpPr>
            <p:cNvPr id="104488" name="Oval 104"/>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489" name="Line 105"/>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04490" name="Line 106"/>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04491" name="Rectangle 107"/>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4492" name="Oval 108"/>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4493" name="Rectangle 109"/>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04494" name="Text Box 110"/>
            <p:cNvSpPr txBox="1">
              <a:spLocks noChangeArrowheads="1"/>
            </p:cNvSpPr>
            <p:nvPr/>
          </p:nvSpPr>
          <p:spPr bwMode="auto">
            <a:xfrm>
              <a:off x="4610" y="2158"/>
              <a:ext cx="294" cy="250"/>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sp>
        <p:nvSpPr>
          <p:cNvPr id="104474" name="Text Box 111"/>
          <p:cNvSpPr txBox="1">
            <a:spLocks noChangeArrowheads="1"/>
          </p:cNvSpPr>
          <p:nvPr/>
        </p:nvSpPr>
        <p:spPr bwMode="auto">
          <a:xfrm>
            <a:off x="7656513" y="5159375"/>
            <a:ext cx="893762"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4475" name="Freeform 112"/>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04476" name="Text Box 113"/>
          <p:cNvSpPr txBox="1">
            <a:spLocks noChangeArrowheads="1"/>
          </p:cNvSpPr>
          <p:nvPr/>
        </p:nvSpPr>
        <p:spPr bwMode="auto">
          <a:xfrm>
            <a:off x="349250" y="5556250"/>
            <a:ext cx="893763"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04477" name="Line 114"/>
          <p:cNvSpPr>
            <a:spLocks noChangeShapeType="1"/>
          </p:cNvSpPr>
          <p:nvPr/>
        </p:nvSpPr>
        <p:spPr bwMode="auto">
          <a:xfrm flipH="1">
            <a:off x="1149350" y="5118100"/>
            <a:ext cx="468313" cy="268288"/>
          </a:xfrm>
          <a:prstGeom prst="line">
            <a:avLst/>
          </a:prstGeom>
          <a:noFill/>
          <a:ln w="12700">
            <a:solidFill>
              <a:schemeClr val="tx1"/>
            </a:solidFill>
            <a:round/>
            <a:headEnd/>
            <a:tailEnd/>
          </a:ln>
          <a:effectLst/>
        </p:spPr>
        <p:txBody>
          <a:bodyPr wrap="none"/>
          <a:lstStyle/>
          <a:p>
            <a:endParaRPr lang="en-US"/>
          </a:p>
        </p:txBody>
      </p:sp>
      <p:sp>
        <p:nvSpPr>
          <p:cNvPr id="104478" name="Freeform 115"/>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04479" name="Freeform 116"/>
          <p:cNvSpPr>
            <a:spLocks/>
          </p:cNvSpPr>
          <p:nvPr/>
        </p:nvSpPr>
        <p:spPr bwMode="auto">
          <a:xfrm>
            <a:off x="3552825" y="3990975"/>
            <a:ext cx="973138" cy="795338"/>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04480" name="Text Box 117"/>
          <p:cNvSpPr txBox="1">
            <a:spLocks noChangeArrowheads="1"/>
          </p:cNvSpPr>
          <p:nvPr/>
        </p:nvSpPr>
        <p:spPr bwMode="auto">
          <a:xfrm>
            <a:off x="3875088" y="4148138"/>
            <a:ext cx="336550" cy="457200"/>
          </a:xfrm>
          <a:prstGeom prst="rect">
            <a:avLst/>
          </a:prstGeom>
          <a:noFill/>
          <a:ln w="9525">
            <a:noFill/>
            <a:miter lim="800000"/>
            <a:headEnd/>
            <a:tailEnd/>
          </a:ln>
          <a:effectLst/>
        </p:spPr>
        <p:txBody>
          <a:bodyPr wrap="none">
            <a:spAutoFit/>
          </a:bodyPr>
          <a:lstStyle/>
          <a:p>
            <a:r>
              <a:rPr lang="en-US" sz="2400">
                <a:solidFill>
                  <a:schemeClr val="bg1"/>
                </a:solidFill>
              </a:rPr>
              <a:t>x</a:t>
            </a:r>
          </a:p>
        </p:txBody>
      </p:sp>
      <p:sp>
        <p:nvSpPr>
          <p:cNvPr id="104481" name="Text Box 118"/>
          <p:cNvSpPr txBox="1">
            <a:spLocks noChangeArrowheads="1"/>
          </p:cNvSpPr>
          <p:nvPr/>
        </p:nvSpPr>
        <p:spPr bwMode="auto">
          <a:xfrm rot="2261289">
            <a:off x="4338638" y="4397375"/>
            <a:ext cx="1301750" cy="762000"/>
          </a:xfrm>
          <a:prstGeom prst="rect">
            <a:avLst/>
          </a:prstGeom>
          <a:noFill/>
          <a:ln w="9525">
            <a:noFill/>
            <a:miter lim="800000"/>
            <a:headEnd/>
            <a:tailEnd/>
          </a:ln>
          <a:effectLst/>
        </p:spPr>
        <p:txBody>
          <a:bodyPr wrap="none">
            <a:spAutoFit/>
          </a:bodyPr>
          <a:lstStyle/>
          <a:p>
            <a:r>
              <a:rPr lang="en-US" sz="4400"/>
              <a:t>……</a:t>
            </a:r>
          </a:p>
        </p:txBody>
      </p:sp>
      <p:sp>
        <p:nvSpPr>
          <p:cNvPr id="104482" name="Text Box 119"/>
          <p:cNvSpPr txBox="1">
            <a:spLocks noChangeArrowheads="1"/>
          </p:cNvSpPr>
          <p:nvPr/>
        </p:nvSpPr>
        <p:spPr bwMode="auto">
          <a:xfrm rot="-1061543">
            <a:off x="2935288" y="3878263"/>
            <a:ext cx="742950" cy="762000"/>
          </a:xfrm>
          <a:prstGeom prst="rect">
            <a:avLst/>
          </a:prstGeom>
          <a:noFill/>
          <a:ln w="9525">
            <a:noFill/>
            <a:miter lim="800000"/>
            <a:headEnd/>
            <a:tailEnd/>
          </a:ln>
          <a:effectLst/>
        </p:spPr>
        <p:txBody>
          <a:bodyPr wrap="none">
            <a:spAutoFit/>
          </a:bodyPr>
          <a:lstStyle/>
          <a:p>
            <a:r>
              <a:rPr lang="en-US" sz="4400"/>
              <a:t>…</a:t>
            </a:r>
          </a:p>
        </p:txBody>
      </p:sp>
      <p:sp>
        <p:nvSpPr>
          <p:cNvPr id="104483" name="Line 120"/>
          <p:cNvSpPr>
            <a:spLocks noChangeShapeType="1"/>
          </p:cNvSpPr>
          <p:nvPr/>
        </p:nvSpPr>
        <p:spPr bwMode="auto">
          <a:xfrm flipV="1">
            <a:off x="3981450" y="6088063"/>
            <a:ext cx="423863" cy="146050"/>
          </a:xfrm>
          <a:prstGeom prst="line">
            <a:avLst/>
          </a:prstGeom>
          <a:noFill/>
          <a:ln w="9525">
            <a:solidFill>
              <a:srgbClr val="FF0000"/>
            </a:solidFill>
            <a:round/>
            <a:headEnd/>
            <a:tailEnd type="triangle" w="med" len="med"/>
          </a:ln>
          <a:effectLst/>
        </p:spPr>
        <p:txBody>
          <a:bodyPr wrap="none"/>
          <a:lstStyle/>
          <a:p>
            <a:endParaRPr lang="en-US"/>
          </a:p>
        </p:txBody>
      </p:sp>
      <p:sp>
        <p:nvSpPr>
          <p:cNvPr id="104484" name="Freeform 121"/>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04485" name="Line 122"/>
          <p:cNvSpPr>
            <a:spLocks noChangeShapeType="1"/>
          </p:cNvSpPr>
          <p:nvPr/>
        </p:nvSpPr>
        <p:spPr bwMode="auto">
          <a:xfrm flipV="1">
            <a:off x="3989388" y="5603875"/>
            <a:ext cx="0" cy="593725"/>
          </a:xfrm>
          <a:prstGeom prst="line">
            <a:avLst/>
          </a:prstGeom>
          <a:noFill/>
          <a:ln w="9525">
            <a:solidFill>
              <a:srgbClr val="FF0000"/>
            </a:solidFill>
            <a:round/>
            <a:headEnd/>
            <a:tailEnd type="triangle" w="med" len="med"/>
          </a:ln>
          <a:effectLst/>
        </p:spPr>
        <p:txBody>
          <a:bodyPr wrap="none"/>
          <a:lstStyle/>
          <a:p>
            <a:endParaRPr lang="en-US"/>
          </a:p>
        </p:txBody>
      </p:sp>
      <p:sp>
        <p:nvSpPr>
          <p:cNvPr id="104486" name="Text Box 123"/>
          <p:cNvSpPr txBox="1">
            <a:spLocks noChangeArrowheads="1"/>
          </p:cNvSpPr>
          <p:nvPr/>
        </p:nvSpPr>
        <p:spPr bwMode="auto">
          <a:xfrm>
            <a:off x="3789363" y="6143625"/>
            <a:ext cx="323850" cy="366713"/>
          </a:xfrm>
          <a:prstGeom prst="rect">
            <a:avLst/>
          </a:prstGeom>
          <a:noFill/>
          <a:ln w="9525">
            <a:noFill/>
            <a:miter lim="800000"/>
            <a:headEnd/>
            <a:tailEnd/>
          </a:ln>
          <a:effectLst/>
        </p:spPr>
        <p:txBody>
          <a:bodyPr wrap="none">
            <a:spAutoFit/>
          </a:bodyPr>
          <a:lstStyle/>
          <a:p>
            <a:r>
              <a:rPr lang="en-US" b="1">
                <a:solidFill>
                  <a:srgbClr val="FF0000"/>
                </a:solidFill>
              </a:rPr>
              <a:t>?</a:t>
            </a:r>
          </a:p>
        </p:txBody>
      </p:sp>
      <p:pic>
        <p:nvPicPr>
          <p:cNvPr id="104487" name="Picture 124" descr="underline_base"/>
          <p:cNvPicPr>
            <a:picLocks noChangeArrowheads="1"/>
          </p:cNvPicPr>
          <p:nvPr/>
        </p:nvPicPr>
        <p:blipFill>
          <a:blip r:embed="rId2"/>
          <a:srcRect/>
          <a:stretch>
            <a:fillRect/>
          </a:stretch>
        </p:blipFill>
        <p:spPr bwMode="auto">
          <a:xfrm>
            <a:off x="452438" y="904875"/>
            <a:ext cx="7313612" cy="173038"/>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miter lim="800000"/>
            <a:headEnd/>
            <a:tailEnd/>
          </a:ln>
        </p:spPr>
        <p:txBody>
          <a:bodyPr/>
          <a:lstStyle/>
          <a:p>
            <a:r>
              <a:rPr lang="en-US"/>
              <a:t>Network Layer</a:t>
            </a:r>
          </a:p>
        </p:txBody>
      </p:sp>
      <p:sp>
        <p:nvSpPr>
          <p:cNvPr id="105475" name="Slide Number Placeholder 5"/>
          <p:cNvSpPr>
            <a:spLocks noGrp="1"/>
          </p:cNvSpPr>
          <p:nvPr>
            <p:ph type="sldNum" sz="quarter" idx="12"/>
          </p:nvPr>
        </p:nvSpPr>
        <p:spPr>
          <a:noFill/>
          <a:ln>
            <a:miter lim="800000"/>
            <a:headEnd/>
            <a:tailEnd/>
          </a:ln>
        </p:spPr>
        <p:txBody>
          <a:bodyPr/>
          <a:lstStyle/>
          <a:p>
            <a:r>
              <a:rPr lang="en-US"/>
              <a:t>4-</a:t>
            </a:r>
            <a:fld id="{87F419C2-E3DD-4DA0-8A40-9D734107AFAC}" type="slidenum">
              <a:rPr lang="en-US" smtClean="0"/>
              <a:pPr/>
              <a:t>52</a:t>
            </a:fld>
            <a:endParaRPr lang="en-US"/>
          </a:p>
        </p:txBody>
      </p:sp>
      <p:grpSp>
        <p:nvGrpSpPr>
          <p:cNvPr id="105476" name="Group 2"/>
          <p:cNvGrpSpPr>
            <a:grpSpLocks/>
          </p:cNvGrpSpPr>
          <p:nvPr/>
        </p:nvGrpSpPr>
        <p:grpSpPr bwMode="auto">
          <a:xfrm>
            <a:off x="265113" y="4508500"/>
            <a:ext cx="8408987" cy="1435100"/>
            <a:chOff x="248" y="1396"/>
            <a:chExt cx="5297" cy="904"/>
          </a:xfrm>
        </p:grpSpPr>
        <p:sp>
          <p:nvSpPr>
            <p:cNvPr id="105480" name="Rectangle 3"/>
            <p:cNvSpPr>
              <a:spLocks noChangeArrowheads="1"/>
            </p:cNvSpPr>
            <p:nvPr/>
          </p:nvSpPr>
          <p:spPr bwMode="auto">
            <a:xfrm>
              <a:off x="248" y="1400"/>
              <a:ext cx="1134" cy="893"/>
            </a:xfrm>
            <a:prstGeom prst="rect">
              <a:avLst/>
            </a:prstGeom>
            <a:noFill/>
            <a:ln w="9525">
              <a:solidFill>
                <a:schemeClr val="tx1"/>
              </a:solidFill>
              <a:miter lim="800000"/>
              <a:headEnd/>
              <a:tailEnd/>
            </a:ln>
            <a:effectLst/>
          </p:spPr>
          <p:txBody>
            <a:bodyPr wrap="none" anchor="ctr"/>
            <a:lstStyle/>
            <a:p>
              <a:endParaRPr lang="en-US"/>
            </a:p>
          </p:txBody>
        </p:sp>
        <p:sp>
          <p:nvSpPr>
            <p:cNvPr id="105481" name="Text Box 4"/>
            <p:cNvSpPr txBox="1">
              <a:spLocks noChangeArrowheads="1"/>
            </p:cNvSpPr>
            <p:nvPr/>
          </p:nvSpPr>
          <p:spPr bwMode="auto">
            <a:xfrm>
              <a:off x="411" y="1528"/>
              <a:ext cx="116" cy="192"/>
            </a:xfrm>
            <a:prstGeom prst="rect">
              <a:avLst/>
            </a:prstGeom>
            <a:noFill/>
            <a:ln w="9525">
              <a:noFill/>
              <a:miter lim="800000"/>
              <a:headEnd/>
              <a:tailEnd/>
            </a:ln>
            <a:effectLst/>
          </p:spPr>
          <p:txBody>
            <a:bodyPr wrap="none">
              <a:spAutoFit/>
            </a:bodyPr>
            <a:lstStyle/>
            <a:p>
              <a:pPr eaLnBrk="1" hangingPunct="1"/>
              <a:endParaRPr lang="en-US" sz="1400"/>
            </a:p>
          </p:txBody>
        </p:sp>
        <p:sp>
          <p:nvSpPr>
            <p:cNvPr id="105482" name="Text Box 5"/>
            <p:cNvSpPr txBox="1">
              <a:spLocks noChangeArrowheads="1"/>
            </p:cNvSpPr>
            <p:nvPr/>
          </p:nvSpPr>
          <p:spPr bwMode="auto">
            <a:xfrm>
              <a:off x="250" y="1492"/>
              <a:ext cx="1127" cy="594"/>
            </a:xfrm>
            <a:prstGeom prst="rect">
              <a:avLst/>
            </a:prstGeom>
            <a:noFill/>
            <a:ln w="9525">
              <a:noFill/>
              <a:miter lim="800000"/>
              <a:headEnd/>
              <a:tailEnd/>
            </a:ln>
            <a:effectLst/>
          </p:spPr>
          <p:txBody>
            <a:bodyPr wrap="none">
              <a:spAutoFit/>
            </a:bodyPr>
            <a:lstStyle/>
            <a:p>
              <a:pPr algn="ctr" eaLnBrk="1" hangingPunct="1"/>
              <a:r>
                <a:rPr lang="en-US" sz="1400"/>
                <a:t>learn from inter-AS </a:t>
              </a:r>
            </a:p>
            <a:p>
              <a:pPr algn="ctr" eaLnBrk="1" hangingPunct="1"/>
              <a:r>
                <a:rPr lang="en-US" sz="1400"/>
                <a:t>protocol that subnet </a:t>
              </a:r>
            </a:p>
            <a:p>
              <a:pPr algn="ctr" eaLnBrk="1" hangingPunct="1"/>
              <a:r>
                <a:rPr lang="en-US" sz="1400"/>
                <a:t>x is reachable via </a:t>
              </a:r>
            </a:p>
            <a:p>
              <a:pPr algn="ctr" eaLnBrk="1" hangingPunct="1"/>
              <a:r>
                <a:rPr lang="en-US" sz="1400"/>
                <a:t>multiple gateways</a:t>
              </a:r>
            </a:p>
          </p:txBody>
        </p:sp>
        <p:sp>
          <p:nvSpPr>
            <p:cNvPr id="105483" name="Rectangle 6"/>
            <p:cNvSpPr>
              <a:spLocks noChangeArrowheads="1"/>
            </p:cNvSpPr>
            <p:nvPr/>
          </p:nvSpPr>
          <p:spPr bwMode="auto">
            <a:xfrm>
              <a:off x="2958" y="1408"/>
              <a:ext cx="1134" cy="884"/>
            </a:xfrm>
            <a:prstGeom prst="rect">
              <a:avLst/>
            </a:prstGeom>
            <a:noFill/>
            <a:ln w="9525">
              <a:solidFill>
                <a:schemeClr val="tx1"/>
              </a:solidFill>
              <a:miter lim="800000"/>
              <a:headEnd/>
              <a:tailEnd/>
            </a:ln>
            <a:effectLst/>
          </p:spPr>
          <p:txBody>
            <a:bodyPr wrap="none" anchor="ctr"/>
            <a:lstStyle/>
            <a:p>
              <a:endParaRPr lang="en-US"/>
            </a:p>
          </p:txBody>
        </p:sp>
        <p:sp>
          <p:nvSpPr>
            <p:cNvPr id="105484" name="Rectangle 7"/>
            <p:cNvSpPr>
              <a:spLocks noChangeArrowheads="1"/>
            </p:cNvSpPr>
            <p:nvPr/>
          </p:nvSpPr>
          <p:spPr bwMode="auto">
            <a:xfrm>
              <a:off x="1574" y="1415"/>
              <a:ext cx="1134" cy="885"/>
            </a:xfrm>
            <a:prstGeom prst="rect">
              <a:avLst/>
            </a:prstGeom>
            <a:noFill/>
            <a:ln w="9525">
              <a:solidFill>
                <a:schemeClr val="tx1"/>
              </a:solidFill>
              <a:miter lim="800000"/>
              <a:headEnd/>
              <a:tailEnd/>
            </a:ln>
            <a:effectLst/>
          </p:spPr>
          <p:txBody>
            <a:bodyPr wrap="none" anchor="ctr"/>
            <a:lstStyle/>
            <a:p>
              <a:endParaRPr lang="en-US"/>
            </a:p>
          </p:txBody>
        </p:sp>
        <p:sp>
          <p:nvSpPr>
            <p:cNvPr id="105485" name="Rectangle 8"/>
            <p:cNvSpPr>
              <a:spLocks noChangeArrowheads="1"/>
            </p:cNvSpPr>
            <p:nvPr/>
          </p:nvSpPr>
          <p:spPr bwMode="auto">
            <a:xfrm>
              <a:off x="4341" y="1399"/>
              <a:ext cx="1134" cy="885"/>
            </a:xfrm>
            <a:prstGeom prst="rect">
              <a:avLst/>
            </a:prstGeom>
            <a:noFill/>
            <a:ln w="9525">
              <a:solidFill>
                <a:schemeClr val="tx1"/>
              </a:solidFill>
              <a:miter lim="800000"/>
              <a:headEnd/>
              <a:tailEnd/>
            </a:ln>
            <a:effectLst/>
          </p:spPr>
          <p:txBody>
            <a:bodyPr wrap="none" anchor="ctr"/>
            <a:lstStyle/>
            <a:p>
              <a:endParaRPr lang="en-US"/>
            </a:p>
          </p:txBody>
        </p:sp>
        <p:sp>
          <p:nvSpPr>
            <p:cNvPr id="105486" name="Text Box 9"/>
            <p:cNvSpPr txBox="1">
              <a:spLocks noChangeArrowheads="1"/>
            </p:cNvSpPr>
            <p:nvPr/>
          </p:nvSpPr>
          <p:spPr bwMode="auto">
            <a:xfrm>
              <a:off x="1555" y="1433"/>
              <a:ext cx="1164" cy="862"/>
            </a:xfrm>
            <a:prstGeom prst="rect">
              <a:avLst/>
            </a:prstGeom>
            <a:noFill/>
            <a:ln w="9525">
              <a:noFill/>
              <a:miter lim="800000"/>
              <a:headEnd/>
              <a:tailEnd/>
            </a:ln>
            <a:effectLst/>
          </p:spPr>
          <p:txBody>
            <a:bodyPr>
              <a:spAutoFit/>
            </a:bodyPr>
            <a:lstStyle/>
            <a:p>
              <a:pPr algn="ctr" eaLnBrk="1" hangingPunct="1"/>
              <a:r>
                <a:rPr lang="en-US" sz="1400"/>
                <a:t>use routing info</a:t>
              </a:r>
            </a:p>
            <a:p>
              <a:pPr algn="ctr" eaLnBrk="1" hangingPunct="1"/>
              <a:r>
                <a:rPr lang="en-US" sz="1400"/>
                <a:t>from intra-AS </a:t>
              </a:r>
            </a:p>
            <a:p>
              <a:pPr algn="ctr" eaLnBrk="1" hangingPunct="1"/>
              <a:r>
                <a:rPr lang="en-US" sz="1400"/>
                <a:t>protocol to determine</a:t>
              </a:r>
            </a:p>
            <a:p>
              <a:pPr algn="ctr" eaLnBrk="1" hangingPunct="1"/>
              <a:r>
                <a:rPr lang="en-US" sz="1400"/>
                <a:t>costs of least-cost </a:t>
              </a:r>
            </a:p>
            <a:p>
              <a:pPr algn="ctr" eaLnBrk="1" hangingPunct="1"/>
              <a:r>
                <a:rPr lang="en-US" sz="1400"/>
                <a:t>paths to each</a:t>
              </a:r>
            </a:p>
            <a:p>
              <a:pPr algn="ctr" eaLnBrk="1" hangingPunct="1"/>
              <a:r>
                <a:rPr lang="en-US" sz="1400"/>
                <a:t>of the gateways</a:t>
              </a:r>
            </a:p>
          </p:txBody>
        </p:sp>
        <p:sp>
          <p:nvSpPr>
            <p:cNvPr id="105487" name="Text Box 10"/>
            <p:cNvSpPr txBox="1">
              <a:spLocks noChangeArrowheads="1"/>
            </p:cNvSpPr>
            <p:nvPr/>
          </p:nvSpPr>
          <p:spPr bwMode="auto">
            <a:xfrm>
              <a:off x="2964" y="1493"/>
              <a:ext cx="1134" cy="594"/>
            </a:xfrm>
            <a:prstGeom prst="rect">
              <a:avLst/>
            </a:prstGeom>
            <a:noFill/>
            <a:ln w="9525">
              <a:noFill/>
              <a:miter lim="800000"/>
              <a:headEnd/>
              <a:tailEnd/>
            </a:ln>
            <a:effectLst/>
          </p:spPr>
          <p:txBody>
            <a:bodyPr>
              <a:spAutoFit/>
            </a:bodyPr>
            <a:lstStyle/>
            <a:p>
              <a:pPr algn="ctr" eaLnBrk="1" hangingPunct="1"/>
              <a:r>
                <a:rPr lang="en-US" sz="1400"/>
                <a:t>hot potato routing:</a:t>
              </a:r>
            </a:p>
            <a:p>
              <a:pPr algn="ctr" eaLnBrk="1" hangingPunct="1"/>
              <a:r>
                <a:rPr lang="en-US" sz="1400"/>
                <a:t>choose the gateway</a:t>
              </a:r>
            </a:p>
            <a:p>
              <a:pPr algn="ctr" eaLnBrk="1" hangingPunct="1"/>
              <a:r>
                <a:rPr lang="en-US" sz="1400"/>
                <a:t>that has the </a:t>
              </a:r>
            </a:p>
            <a:p>
              <a:pPr algn="ctr" eaLnBrk="1" hangingPunct="1"/>
              <a:r>
                <a:rPr lang="en-US" sz="1400"/>
                <a:t>smallest least cost</a:t>
              </a:r>
            </a:p>
          </p:txBody>
        </p:sp>
        <p:sp>
          <p:nvSpPr>
            <p:cNvPr id="105488" name="Text Box 11"/>
            <p:cNvSpPr txBox="1">
              <a:spLocks noChangeArrowheads="1"/>
            </p:cNvSpPr>
            <p:nvPr/>
          </p:nvSpPr>
          <p:spPr bwMode="auto">
            <a:xfrm>
              <a:off x="4318" y="1396"/>
              <a:ext cx="1227" cy="862"/>
            </a:xfrm>
            <a:prstGeom prst="rect">
              <a:avLst/>
            </a:prstGeom>
            <a:noFill/>
            <a:ln w="9525">
              <a:noFill/>
              <a:miter lim="800000"/>
              <a:headEnd/>
              <a:tailEnd/>
            </a:ln>
            <a:effectLst/>
          </p:spPr>
          <p:txBody>
            <a:bodyPr wrap="none">
              <a:spAutoFit/>
            </a:bodyPr>
            <a:lstStyle/>
            <a:p>
              <a:pPr algn="ctr" eaLnBrk="1" hangingPunct="1"/>
              <a:r>
                <a:rPr lang="en-US" sz="1400"/>
                <a:t>determine from</a:t>
              </a:r>
            </a:p>
            <a:p>
              <a:pPr algn="ctr" eaLnBrk="1" hangingPunct="1"/>
              <a:r>
                <a:rPr lang="en-US" sz="1400"/>
                <a:t>forwarding table the </a:t>
              </a:r>
            </a:p>
            <a:p>
              <a:pPr algn="ctr" eaLnBrk="1" hangingPunct="1"/>
              <a:r>
                <a:rPr lang="en-US" sz="1400"/>
                <a:t>interface I that leads </a:t>
              </a:r>
            </a:p>
            <a:p>
              <a:pPr algn="ctr" eaLnBrk="1" hangingPunct="1"/>
              <a:r>
                <a:rPr lang="en-US" sz="1400"/>
                <a:t>to least-cost gateway. </a:t>
              </a:r>
            </a:p>
            <a:p>
              <a:pPr algn="ctr" eaLnBrk="1" hangingPunct="1"/>
              <a:r>
                <a:rPr lang="en-US" sz="1400"/>
                <a:t>Enter (x,I) in </a:t>
              </a:r>
            </a:p>
            <a:p>
              <a:pPr algn="ctr" eaLnBrk="1" hangingPunct="1"/>
              <a:r>
                <a:rPr lang="en-US" sz="1400"/>
                <a:t>forwarding table</a:t>
              </a:r>
            </a:p>
          </p:txBody>
        </p:sp>
        <p:sp>
          <p:nvSpPr>
            <p:cNvPr id="105489" name="Line 12"/>
            <p:cNvSpPr>
              <a:spLocks noChangeShapeType="1"/>
            </p:cNvSpPr>
            <p:nvPr/>
          </p:nvSpPr>
          <p:spPr bwMode="auto">
            <a:xfrm flipV="1">
              <a:off x="1382" y="1817"/>
              <a:ext cx="186" cy="8"/>
            </a:xfrm>
            <a:prstGeom prst="line">
              <a:avLst/>
            </a:prstGeom>
            <a:noFill/>
            <a:ln w="9525">
              <a:solidFill>
                <a:schemeClr val="tx1"/>
              </a:solidFill>
              <a:round/>
              <a:headEnd/>
              <a:tailEnd type="triangle" w="med" len="med"/>
            </a:ln>
            <a:effectLst/>
          </p:spPr>
          <p:txBody>
            <a:bodyPr/>
            <a:lstStyle/>
            <a:p>
              <a:endParaRPr lang="en-US"/>
            </a:p>
          </p:txBody>
        </p:sp>
        <p:sp>
          <p:nvSpPr>
            <p:cNvPr id="105490" name="Line 13"/>
            <p:cNvSpPr>
              <a:spLocks noChangeShapeType="1"/>
            </p:cNvSpPr>
            <p:nvPr/>
          </p:nvSpPr>
          <p:spPr bwMode="auto">
            <a:xfrm>
              <a:off x="2712" y="1817"/>
              <a:ext cx="239" cy="0"/>
            </a:xfrm>
            <a:prstGeom prst="line">
              <a:avLst/>
            </a:prstGeom>
            <a:noFill/>
            <a:ln w="9525">
              <a:solidFill>
                <a:schemeClr val="tx1"/>
              </a:solidFill>
              <a:round/>
              <a:headEnd/>
              <a:tailEnd type="triangle" w="med" len="med"/>
            </a:ln>
            <a:effectLst/>
          </p:spPr>
          <p:txBody>
            <a:bodyPr/>
            <a:lstStyle/>
            <a:p>
              <a:endParaRPr lang="en-US"/>
            </a:p>
          </p:txBody>
        </p:sp>
        <p:sp>
          <p:nvSpPr>
            <p:cNvPr id="105491" name="Line 14"/>
            <p:cNvSpPr>
              <a:spLocks noChangeShapeType="1"/>
            </p:cNvSpPr>
            <p:nvPr/>
          </p:nvSpPr>
          <p:spPr bwMode="auto">
            <a:xfrm>
              <a:off x="4094" y="1834"/>
              <a:ext cx="257" cy="0"/>
            </a:xfrm>
            <a:prstGeom prst="line">
              <a:avLst/>
            </a:prstGeom>
            <a:noFill/>
            <a:ln w="9525">
              <a:solidFill>
                <a:schemeClr val="tx1"/>
              </a:solidFill>
              <a:round/>
              <a:headEnd/>
              <a:tailEnd type="triangle" w="med" len="med"/>
            </a:ln>
            <a:effectLst/>
          </p:spPr>
          <p:txBody>
            <a:bodyPr/>
            <a:lstStyle/>
            <a:p>
              <a:endParaRPr lang="en-US"/>
            </a:p>
          </p:txBody>
        </p:sp>
      </p:grpSp>
      <p:sp>
        <p:nvSpPr>
          <p:cNvPr id="105477" name="Rectangle 15"/>
          <p:cNvSpPr>
            <a:spLocks noGrp="1" noChangeArrowheads="1"/>
          </p:cNvSpPr>
          <p:nvPr>
            <p:ph type="title"/>
          </p:nvPr>
        </p:nvSpPr>
        <p:spPr>
          <a:xfrm>
            <a:off x="428625" y="0"/>
            <a:ext cx="8764588" cy="1143000"/>
          </a:xfrm>
        </p:spPr>
        <p:txBody>
          <a:bodyPr/>
          <a:lstStyle/>
          <a:p>
            <a:r>
              <a:rPr lang="en-US" sz="3600"/>
              <a:t>Example: choosing among multiple ASes</a:t>
            </a:r>
          </a:p>
        </p:txBody>
      </p:sp>
      <p:sp>
        <p:nvSpPr>
          <p:cNvPr id="105478" name="Rectangle 16"/>
          <p:cNvSpPr>
            <a:spLocks noGrp="1" noChangeArrowheads="1"/>
          </p:cNvSpPr>
          <p:nvPr>
            <p:ph type="body" idx="1"/>
          </p:nvPr>
        </p:nvSpPr>
        <p:spPr>
          <a:xfrm>
            <a:off x="409575" y="1250950"/>
            <a:ext cx="7991475" cy="2754313"/>
          </a:xfrm>
        </p:spPr>
        <p:txBody>
          <a:bodyPr/>
          <a:lstStyle/>
          <a:p>
            <a:pPr>
              <a:lnSpc>
                <a:spcPct val="80000"/>
              </a:lnSpc>
            </a:pPr>
            <a:r>
              <a:rPr lang="en-US" sz="2400"/>
              <a:t>now suppose AS1 learns from inter-AS protocol that subnet </a:t>
            </a:r>
            <a:r>
              <a:rPr lang="en-US" sz="2400" i="1">
                <a:solidFill>
                  <a:srgbClr val="CC0000"/>
                </a:solidFill>
              </a:rPr>
              <a:t>x</a:t>
            </a:r>
            <a:r>
              <a:rPr lang="en-US" sz="2400">
                <a:solidFill>
                  <a:srgbClr val="CC0000"/>
                </a:solidFill>
              </a:rPr>
              <a:t> </a:t>
            </a:r>
            <a:r>
              <a:rPr lang="en-US" sz="2400"/>
              <a:t>is reachable from AS3 </a:t>
            </a:r>
            <a:r>
              <a:rPr lang="en-US" sz="2400" i="1"/>
              <a:t>and</a:t>
            </a:r>
            <a:r>
              <a:rPr lang="en-US" sz="2400"/>
              <a:t> from AS2.</a:t>
            </a:r>
          </a:p>
          <a:p>
            <a:pPr>
              <a:lnSpc>
                <a:spcPct val="80000"/>
              </a:lnSpc>
            </a:pPr>
            <a:r>
              <a:rPr lang="en-US" sz="2400"/>
              <a:t>to configure forwarding table, router 1d must determine towards which gateway it should forward packets for dest </a:t>
            </a:r>
            <a:r>
              <a:rPr lang="en-US" sz="2400">
                <a:solidFill>
                  <a:srgbClr val="CC0000"/>
                </a:solidFill>
              </a:rPr>
              <a:t>x</a:t>
            </a:r>
          </a:p>
          <a:p>
            <a:pPr lvl="1">
              <a:lnSpc>
                <a:spcPct val="80000"/>
              </a:lnSpc>
            </a:pPr>
            <a:r>
              <a:rPr lang="en-US"/>
              <a:t>this is also job of inter-AS routing protocol!</a:t>
            </a:r>
          </a:p>
          <a:p>
            <a:pPr>
              <a:lnSpc>
                <a:spcPct val="80000"/>
              </a:lnSpc>
            </a:pPr>
            <a:r>
              <a:rPr lang="en-US" sz="2400" i="1">
                <a:solidFill>
                  <a:srgbClr val="CC0000"/>
                </a:solidFill>
              </a:rPr>
              <a:t>hot potato routing: send</a:t>
            </a:r>
            <a:r>
              <a:rPr lang="en-US" sz="2400"/>
              <a:t> packet towards closest of two routers.</a:t>
            </a:r>
          </a:p>
          <a:p>
            <a:pPr>
              <a:lnSpc>
                <a:spcPct val="80000"/>
              </a:lnSpc>
            </a:pPr>
            <a:endParaRPr lang="en-US" sz="2400"/>
          </a:p>
        </p:txBody>
      </p:sp>
      <p:pic>
        <p:nvPicPr>
          <p:cNvPr id="105479" name="Picture 17" descr="underline_base"/>
          <p:cNvPicPr>
            <a:picLocks noChangeArrowheads="1"/>
          </p:cNvPicPr>
          <p:nvPr/>
        </p:nvPicPr>
        <p:blipFill>
          <a:blip r:embed="rId2"/>
          <a:srcRect/>
          <a:stretch>
            <a:fillRect/>
          </a:stretch>
        </p:blipFill>
        <p:spPr bwMode="auto">
          <a:xfrm>
            <a:off x="452438" y="760413"/>
            <a:ext cx="7313612" cy="173037"/>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5"/>
          <p:cNvSpPr>
            <a:spLocks noGrp="1"/>
          </p:cNvSpPr>
          <p:nvPr>
            <p:ph type="ftr" sz="quarter" idx="11"/>
          </p:nvPr>
        </p:nvSpPr>
        <p:spPr>
          <a:noFill/>
          <a:ln>
            <a:miter lim="800000"/>
            <a:headEnd/>
            <a:tailEnd/>
          </a:ln>
        </p:spPr>
        <p:txBody>
          <a:bodyPr/>
          <a:lstStyle/>
          <a:p>
            <a:r>
              <a:rPr lang="en-US"/>
              <a:t>Network Layer</a:t>
            </a:r>
          </a:p>
        </p:txBody>
      </p:sp>
      <p:sp>
        <p:nvSpPr>
          <p:cNvPr id="106499" name="Slide Number Placeholder 6"/>
          <p:cNvSpPr>
            <a:spLocks noGrp="1"/>
          </p:cNvSpPr>
          <p:nvPr>
            <p:ph type="sldNum" sz="quarter" idx="12"/>
          </p:nvPr>
        </p:nvSpPr>
        <p:spPr>
          <a:noFill/>
          <a:ln>
            <a:miter lim="800000"/>
            <a:headEnd/>
            <a:tailEnd/>
          </a:ln>
        </p:spPr>
        <p:txBody>
          <a:bodyPr/>
          <a:lstStyle/>
          <a:p>
            <a:r>
              <a:rPr lang="en-US"/>
              <a:t>4-</a:t>
            </a:r>
            <a:fld id="{2E1B1508-AD19-4FF4-A118-5B6EA1A39464}" type="slidenum">
              <a:rPr lang="en-US" smtClean="0"/>
              <a:pPr/>
              <a:t>53</a:t>
            </a:fld>
            <a:endParaRPr lang="en-US"/>
          </a:p>
        </p:txBody>
      </p:sp>
      <p:pic>
        <p:nvPicPr>
          <p:cNvPr id="106500"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106501"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106502" name="Rectangle 4"/>
          <p:cNvSpPr>
            <a:spLocks noGrp="1" noChangeArrowheads="1"/>
          </p:cNvSpPr>
          <p:nvPr>
            <p:ph type="body" sz="half" idx="2"/>
          </p:nvPr>
        </p:nvSpPr>
        <p:spPr/>
        <p:txBody>
          <a:bodyPr/>
          <a:lstStyle/>
          <a:p>
            <a:pPr>
              <a:buFont typeface="Wingdings" pitchFamily="2" charset="2"/>
              <a:buNone/>
            </a:pPr>
            <a:r>
              <a:rPr lang="en-US" sz="2400"/>
              <a:t>4.5 routing algorithms</a:t>
            </a:r>
          </a:p>
          <a:p>
            <a:pPr lvl="1"/>
            <a:r>
              <a:rPr lang="en-US" sz="2000"/>
              <a:t>link state</a:t>
            </a:r>
          </a:p>
          <a:p>
            <a:pPr lvl="1"/>
            <a:r>
              <a:rPr lang="en-US" sz="2000"/>
              <a:t>distance vector</a:t>
            </a:r>
          </a:p>
          <a:p>
            <a:pPr lvl="1"/>
            <a:r>
              <a:rPr lang="en-US" sz="2000"/>
              <a:t>hierarchical routing</a:t>
            </a:r>
          </a:p>
          <a:p>
            <a:pPr>
              <a:buFont typeface="Wingdings" pitchFamily="2" charset="2"/>
              <a:buNone/>
            </a:pPr>
            <a:r>
              <a:rPr lang="en-US" sz="2400">
                <a:solidFill>
                  <a:srgbClr val="CC0000"/>
                </a:solidFill>
              </a:rPr>
              <a:t>4.6 routing in the Internet</a:t>
            </a:r>
          </a:p>
          <a:p>
            <a:pPr lvl="1"/>
            <a:r>
              <a:rPr lang="en-US" sz="2000">
                <a:solidFill>
                  <a:srgbClr val="CC0000"/>
                </a:solidFill>
              </a:rPr>
              <a:t>RIP</a:t>
            </a:r>
          </a:p>
          <a:p>
            <a:pPr lvl="1"/>
            <a:r>
              <a:rPr lang="en-US" sz="2000">
                <a:solidFill>
                  <a:srgbClr val="CC0000"/>
                </a:solidFill>
              </a:rPr>
              <a:t>OSPF</a:t>
            </a:r>
          </a:p>
          <a:p>
            <a:pPr lvl="1"/>
            <a:r>
              <a:rPr lang="en-US" sz="2000">
                <a:solidFill>
                  <a:srgbClr val="CC0000"/>
                </a:solidFill>
              </a:rPr>
              <a:t>BGP</a:t>
            </a:r>
          </a:p>
          <a:p>
            <a:pPr>
              <a:buFont typeface="Wingdings" pitchFamily="2" charset="2"/>
              <a:buNone/>
            </a:pPr>
            <a:r>
              <a:rPr lang="en-US" sz="2400"/>
              <a:t>4.7 broadcast and multicast routing</a:t>
            </a:r>
          </a:p>
          <a:p>
            <a:endParaRPr lang="en-US" sz="2400"/>
          </a:p>
        </p:txBody>
      </p:sp>
      <p:sp>
        <p:nvSpPr>
          <p:cNvPr id="106503"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miter lim="800000"/>
            <a:headEnd/>
            <a:tailEnd/>
          </a:ln>
        </p:spPr>
        <p:txBody>
          <a:bodyPr/>
          <a:lstStyle/>
          <a:p>
            <a:r>
              <a:rPr lang="en-US"/>
              <a:t>Network Layer</a:t>
            </a:r>
          </a:p>
        </p:txBody>
      </p:sp>
      <p:sp>
        <p:nvSpPr>
          <p:cNvPr id="107523" name="Slide Number Placeholder 5"/>
          <p:cNvSpPr>
            <a:spLocks noGrp="1"/>
          </p:cNvSpPr>
          <p:nvPr>
            <p:ph type="sldNum" sz="quarter" idx="12"/>
          </p:nvPr>
        </p:nvSpPr>
        <p:spPr>
          <a:noFill/>
          <a:ln>
            <a:miter lim="800000"/>
            <a:headEnd/>
            <a:tailEnd/>
          </a:ln>
        </p:spPr>
        <p:txBody>
          <a:bodyPr/>
          <a:lstStyle/>
          <a:p>
            <a:r>
              <a:rPr lang="en-US"/>
              <a:t>4-</a:t>
            </a:r>
            <a:fld id="{848AB087-9EB4-4E5B-BE1C-A66F2E601892}" type="slidenum">
              <a:rPr lang="en-US" smtClean="0"/>
              <a:pPr/>
              <a:t>54</a:t>
            </a:fld>
            <a:endParaRPr lang="en-US"/>
          </a:p>
        </p:txBody>
      </p:sp>
      <p:sp>
        <p:nvSpPr>
          <p:cNvPr id="107524" name="Rectangle 2"/>
          <p:cNvSpPr>
            <a:spLocks noGrp="1" noChangeArrowheads="1"/>
          </p:cNvSpPr>
          <p:nvPr>
            <p:ph type="title"/>
          </p:nvPr>
        </p:nvSpPr>
        <p:spPr/>
        <p:txBody>
          <a:bodyPr/>
          <a:lstStyle/>
          <a:p>
            <a:r>
              <a:rPr lang="en-US" sz="4000"/>
              <a:t>Intra-AS Routing</a:t>
            </a:r>
          </a:p>
        </p:txBody>
      </p:sp>
      <p:sp>
        <p:nvSpPr>
          <p:cNvPr id="107525" name="Rectangle 3"/>
          <p:cNvSpPr>
            <a:spLocks noGrp="1" noChangeArrowheads="1"/>
          </p:cNvSpPr>
          <p:nvPr>
            <p:ph type="body" idx="1"/>
          </p:nvPr>
        </p:nvSpPr>
        <p:spPr/>
        <p:txBody>
          <a:bodyPr/>
          <a:lstStyle/>
          <a:p>
            <a:r>
              <a:rPr lang="en-US"/>
              <a:t>also known as </a:t>
            </a:r>
            <a:r>
              <a:rPr lang="en-US" i="1">
                <a:solidFill>
                  <a:srgbClr val="CC0000"/>
                </a:solidFill>
              </a:rPr>
              <a:t>interior gateway protocols (IGP)</a:t>
            </a:r>
          </a:p>
          <a:p>
            <a:r>
              <a:rPr lang="en-US"/>
              <a:t>most common intra-AS routing protocols:</a:t>
            </a:r>
          </a:p>
          <a:p>
            <a:pPr lvl="1"/>
            <a:r>
              <a:rPr lang="en-US" sz="2800"/>
              <a:t>RIP: Routing Information Protocol</a:t>
            </a:r>
          </a:p>
          <a:p>
            <a:pPr lvl="1"/>
            <a:r>
              <a:rPr lang="en-US" sz="2800"/>
              <a:t>OSPF: Open Shortest Path First</a:t>
            </a:r>
          </a:p>
          <a:p>
            <a:pPr lvl="1"/>
            <a:r>
              <a:rPr lang="en-US" sz="2800"/>
              <a:t>IGRP: Interior Gateway Routing Protocol (Cisco proprietary)</a:t>
            </a:r>
          </a:p>
        </p:txBody>
      </p:sp>
      <p:pic>
        <p:nvPicPr>
          <p:cNvPr id="107526" name="Picture 4" descr="underline_base"/>
          <p:cNvPicPr>
            <a:picLocks noChangeArrowheads="1"/>
          </p:cNvPicPr>
          <p:nvPr/>
        </p:nvPicPr>
        <p:blipFill>
          <a:blip r:embed="rId2"/>
          <a:srcRect/>
          <a:stretch>
            <a:fillRect/>
          </a:stretch>
        </p:blipFill>
        <p:spPr bwMode="auto">
          <a:xfrm>
            <a:off x="511175" y="1031875"/>
            <a:ext cx="4113213" cy="17303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miter lim="800000"/>
            <a:headEnd/>
            <a:tailEnd/>
          </a:ln>
        </p:spPr>
        <p:txBody>
          <a:bodyPr/>
          <a:lstStyle/>
          <a:p>
            <a:r>
              <a:rPr lang="en-US"/>
              <a:t>Network Layer</a:t>
            </a:r>
          </a:p>
        </p:txBody>
      </p:sp>
      <p:sp>
        <p:nvSpPr>
          <p:cNvPr id="108547" name="Slide Number Placeholder 5"/>
          <p:cNvSpPr>
            <a:spLocks noGrp="1"/>
          </p:cNvSpPr>
          <p:nvPr>
            <p:ph type="sldNum" sz="quarter" idx="12"/>
          </p:nvPr>
        </p:nvSpPr>
        <p:spPr>
          <a:noFill/>
          <a:ln>
            <a:miter lim="800000"/>
            <a:headEnd/>
            <a:tailEnd/>
          </a:ln>
        </p:spPr>
        <p:txBody>
          <a:bodyPr/>
          <a:lstStyle/>
          <a:p>
            <a:r>
              <a:rPr lang="en-US"/>
              <a:t>4-</a:t>
            </a:r>
            <a:fld id="{562269D9-EC3A-4422-9F77-B450BF6062BD}" type="slidenum">
              <a:rPr lang="en-US" smtClean="0"/>
              <a:pPr/>
              <a:t>55</a:t>
            </a:fld>
            <a:endParaRPr lang="en-US"/>
          </a:p>
        </p:txBody>
      </p:sp>
      <p:pic>
        <p:nvPicPr>
          <p:cNvPr id="108548" name="Picture 56" descr="underline_base"/>
          <p:cNvPicPr>
            <a:picLocks noChangeArrowheads="1"/>
          </p:cNvPicPr>
          <p:nvPr/>
        </p:nvPicPr>
        <p:blipFill>
          <a:blip r:embed="rId2"/>
          <a:srcRect/>
          <a:stretch>
            <a:fillRect/>
          </a:stretch>
        </p:blipFill>
        <p:spPr bwMode="auto">
          <a:xfrm>
            <a:off x="642938" y="849313"/>
            <a:ext cx="7313612" cy="173037"/>
          </a:xfrm>
          <a:prstGeom prst="rect">
            <a:avLst/>
          </a:prstGeom>
          <a:noFill/>
          <a:ln w="9525">
            <a:noFill/>
            <a:miter lim="800000"/>
            <a:headEnd/>
            <a:tailEnd/>
          </a:ln>
        </p:spPr>
      </p:pic>
      <p:sp>
        <p:nvSpPr>
          <p:cNvPr id="108549" name="Rectangle 2"/>
          <p:cNvSpPr>
            <a:spLocks noGrp="1" noChangeArrowheads="1"/>
          </p:cNvSpPr>
          <p:nvPr>
            <p:ph type="title"/>
          </p:nvPr>
        </p:nvSpPr>
        <p:spPr>
          <a:xfrm>
            <a:off x="533400" y="152400"/>
            <a:ext cx="8170863" cy="941388"/>
          </a:xfrm>
        </p:spPr>
        <p:txBody>
          <a:bodyPr/>
          <a:lstStyle/>
          <a:p>
            <a:r>
              <a:rPr lang="en-US" sz="4000"/>
              <a:t>RIP ( Routing Information Protocol)</a:t>
            </a:r>
          </a:p>
        </p:txBody>
      </p:sp>
      <p:sp>
        <p:nvSpPr>
          <p:cNvPr id="108550" name="Rectangle 3"/>
          <p:cNvSpPr>
            <a:spLocks noGrp="1" noChangeArrowheads="1"/>
          </p:cNvSpPr>
          <p:nvPr>
            <p:ph type="body" idx="1"/>
          </p:nvPr>
        </p:nvSpPr>
        <p:spPr>
          <a:xfrm>
            <a:off x="333375" y="1289050"/>
            <a:ext cx="8362950" cy="1695450"/>
          </a:xfrm>
        </p:spPr>
        <p:txBody>
          <a:bodyPr/>
          <a:lstStyle/>
          <a:p>
            <a:r>
              <a:rPr lang="en-US" sz="2400"/>
              <a:t>included in BSD-UNIX distribution in 1982</a:t>
            </a:r>
          </a:p>
          <a:p>
            <a:r>
              <a:rPr lang="en-US" sz="2400"/>
              <a:t>distance vector algorithm</a:t>
            </a:r>
          </a:p>
          <a:p>
            <a:pPr lvl="1"/>
            <a:r>
              <a:rPr lang="en-US" sz="2000"/>
              <a:t>distance metric: # hops (max = 15 hops), each link has cost 1</a:t>
            </a:r>
          </a:p>
          <a:p>
            <a:pPr lvl="1"/>
            <a:r>
              <a:rPr lang="en-US" sz="2000"/>
              <a:t>DVs exchanged with neighbors every 30 sec in response message (aka </a:t>
            </a:r>
            <a:r>
              <a:rPr lang="en-US" sz="2000">
                <a:solidFill>
                  <a:srgbClr val="CC0000"/>
                </a:solidFill>
              </a:rPr>
              <a:t>advertisement</a:t>
            </a:r>
            <a:r>
              <a:rPr lang="en-US" sz="2000"/>
              <a:t>)</a:t>
            </a:r>
          </a:p>
          <a:p>
            <a:pPr lvl="1"/>
            <a:r>
              <a:rPr lang="en-US" sz="2000"/>
              <a:t>each advertisement: list of up to 25 destination </a:t>
            </a:r>
            <a:r>
              <a:rPr lang="en-US" sz="2000" i="1">
                <a:solidFill>
                  <a:srgbClr val="CC0000"/>
                </a:solidFill>
              </a:rPr>
              <a:t>subnets</a:t>
            </a:r>
            <a:r>
              <a:rPr lang="en-US" sz="2000" i="1">
                <a:solidFill>
                  <a:srgbClr val="FF0000"/>
                </a:solidFill>
              </a:rPr>
              <a:t> </a:t>
            </a:r>
            <a:r>
              <a:rPr lang="en-US" sz="2000" i="1"/>
              <a:t>(in IP addressing sense)</a:t>
            </a:r>
          </a:p>
          <a:p>
            <a:endParaRPr lang="en-US" sz="2400"/>
          </a:p>
          <a:p>
            <a:pPr lvl="1">
              <a:buFont typeface="Wingdings" pitchFamily="2" charset="2"/>
              <a:buNone/>
            </a:pPr>
            <a:endParaRPr lang="en-US" i="1">
              <a:solidFill>
                <a:schemeClr val="accent2"/>
              </a:solidFill>
            </a:endParaRPr>
          </a:p>
          <a:p>
            <a:pPr>
              <a:buFont typeface="Wingdings" pitchFamily="2" charset="2"/>
              <a:buNone/>
            </a:pPr>
            <a:endParaRPr lang="en-US" sz="2400"/>
          </a:p>
        </p:txBody>
      </p:sp>
      <p:grpSp>
        <p:nvGrpSpPr>
          <p:cNvPr id="108551" name="Group 4"/>
          <p:cNvGrpSpPr>
            <a:grpSpLocks/>
          </p:cNvGrpSpPr>
          <p:nvPr/>
        </p:nvGrpSpPr>
        <p:grpSpPr bwMode="auto">
          <a:xfrm>
            <a:off x="835025" y="4143375"/>
            <a:ext cx="3968750" cy="2336800"/>
            <a:chOff x="1824" y="912"/>
            <a:chExt cx="2688" cy="1745"/>
          </a:xfrm>
        </p:grpSpPr>
        <p:sp>
          <p:nvSpPr>
            <p:cNvPr id="108554" name="Freeform 5"/>
            <p:cNvSpPr>
              <a:spLocks/>
            </p:cNvSpPr>
            <p:nvPr/>
          </p:nvSpPr>
          <p:spPr bwMode="auto">
            <a:xfrm>
              <a:off x="1824" y="912"/>
              <a:ext cx="2688" cy="1745"/>
            </a:xfrm>
            <a:custGeom>
              <a:avLst/>
              <a:gdLst>
                <a:gd name="T0" fmla="*/ 0 w 2250"/>
                <a:gd name="T1" fmla="*/ 1468 h 1409"/>
                <a:gd name="T2" fmla="*/ 447 w 2250"/>
                <a:gd name="T3" fmla="*/ 757 h 1409"/>
                <a:gd name="T4" fmla="*/ 1078 w 2250"/>
                <a:gd name="T5" fmla="*/ 82 h 1409"/>
                <a:gd name="T6" fmla="*/ 3160 w 2250"/>
                <a:gd name="T7" fmla="*/ 261 h 1409"/>
                <a:gd name="T8" fmla="*/ 4009 w 2250"/>
                <a:gd name="T9" fmla="*/ 1137 h 1409"/>
                <a:gd name="T10" fmla="*/ 4479 w 2250"/>
                <a:gd name="T11" fmla="*/ 2131 h 1409"/>
                <a:gd name="T12" fmla="*/ 3380 w 2250"/>
                <a:gd name="T13" fmla="*/ 3091 h 1409"/>
                <a:gd name="T14" fmla="*/ 2023 w 2250"/>
                <a:gd name="T15" fmla="*/ 3261 h 1409"/>
                <a:gd name="T16" fmla="*/ 947 w 2250"/>
                <a:gd name="T17" fmla="*/ 3189 h 1409"/>
                <a:gd name="T18" fmla="*/ 208 w 2250"/>
                <a:gd name="T19" fmla="*/ 2513 h 1409"/>
                <a:gd name="T20" fmla="*/ 0 w 2250"/>
                <a:gd name="T21" fmla="*/ 1468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w="9525">
              <a:noFill/>
              <a:round/>
              <a:headEnd/>
              <a:tailEnd/>
            </a:ln>
            <a:effectLst/>
          </p:spPr>
          <p:txBody>
            <a:bodyPr wrap="none" anchor="ctr"/>
            <a:lstStyle/>
            <a:p>
              <a:endParaRPr lang="en-US"/>
            </a:p>
          </p:txBody>
        </p:sp>
        <p:sp>
          <p:nvSpPr>
            <p:cNvPr id="108555" name="Oval 6"/>
            <p:cNvSpPr>
              <a:spLocks noChangeArrowheads="1"/>
            </p:cNvSpPr>
            <p:nvPr/>
          </p:nvSpPr>
          <p:spPr bwMode="auto">
            <a:xfrm>
              <a:off x="2566" y="218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56" name="Line 7"/>
            <p:cNvSpPr>
              <a:spLocks noChangeShapeType="1"/>
            </p:cNvSpPr>
            <p:nvPr/>
          </p:nvSpPr>
          <p:spPr bwMode="auto">
            <a:xfrm>
              <a:off x="2566" y="2179"/>
              <a:ext cx="0" cy="50"/>
            </a:xfrm>
            <a:prstGeom prst="line">
              <a:avLst/>
            </a:prstGeom>
            <a:noFill/>
            <a:ln w="12700">
              <a:solidFill>
                <a:schemeClr val="tx1"/>
              </a:solidFill>
              <a:round/>
              <a:headEnd/>
              <a:tailEnd/>
            </a:ln>
            <a:effectLst/>
          </p:spPr>
          <p:txBody>
            <a:bodyPr wrap="none" anchor="ctr"/>
            <a:lstStyle/>
            <a:p>
              <a:endParaRPr lang="en-US"/>
            </a:p>
          </p:txBody>
        </p:sp>
        <p:sp>
          <p:nvSpPr>
            <p:cNvPr id="108557" name="Line 8"/>
            <p:cNvSpPr>
              <a:spLocks noChangeShapeType="1"/>
            </p:cNvSpPr>
            <p:nvPr/>
          </p:nvSpPr>
          <p:spPr bwMode="auto">
            <a:xfrm>
              <a:off x="2879" y="2179"/>
              <a:ext cx="0" cy="50"/>
            </a:xfrm>
            <a:prstGeom prst="line">
              <a:avLst/>
            </a:prstGeom>
            <a:noFill/>
            <a:ln w="12700">
              <a:solidFill>
                <a:schemeClr val="tx1"/>
              </a:solidFill>
              <a:round/>
              <a:headEnd/>
              <a:tailEnd/>
            </a:ln>
            <a:effectLst/>
          </p:spPr>
          <p:txBody>
            <a:bodyPr wrap="none" anchor="ctr"/>
            <a:lstStyle/>
            <a:p>
              <a:endParaRPr lang="en-US"/>
            </a:p>
          </p:txBody>
        </p:sp>
        <p:sp>
          <p:nvSpPr>
            <p:cNvPr id="108558" name="Rectangle 9"/>
            <p:cNvSpPr>
              <a:spLocks noChangeArrowheads="1"/>
            </p:cNvSpPr>
            <p:nvPr/>
          </p:nvSpPr>
          <p:spPr bwMode="auto">
            <a:xfrm>
              <a:off x="2566" y="217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8559" name="Oval 10"/>
            <p:cNvSpPr>
              <a:spLocks noChangeArrowheads="1"/>
            </p:cNvSpPr>
            <p:nvPr/>
          </p:nvSpPr>
          <p:spPr bwMode="auto">
            <a:xfrm>
              <a:off x="2563" y="212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60" name="Oval 11"/>
            <p:cNvSpPr>
              <a:spLocks noChangeArrowheads="1"/>
            </p:cNvSpPr>
            <p:nvPr/>
          </p:nvSpPr>
          <p:spPr bwMode="auto">
            <a:xfrm>
              <a:off x="2562" y="149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61" name="Line 12"/>
            <p:cNvSpPr>
              <a:spLocks noChangeShapeType="1"/>
            </p:cNvSpPr>
            <p:nvPr/>
          </p:nvSpPr>
          <p:spPr bwMode="auto">
            <a:xfrm>
              <a:off x="2562" y="1489"/>
              <a:ext cx="0" cy="50"/>
            </a:xfrm>
            <a:prstGeom prst="line">
              <a:avLst/>
            </a:prstGeom>
            <a:noFill/>
            <a:ln w="12700">
              <a:solidFill>
                <a:schemeClr val="tx1"/>
              </a:solidFill>
              <a:round/>
              <a:headEnd/>
              <a:tailEnd/>
            </a:ln>
            <a:effectLst/>
          </p:spPr>
          <p:txBody>
            <a:bodyPr wrap="none" anchor="ctr"/>
            <a:lstStyle/>
            <a:p>
              <a:endParaRPr lang="en-US"/>
            </a:p>
          </p:txBody>
        </p:sp>
        <p:sp>
          <p:nvSpPr>
            <p:cNvPr id="108562" name="Line 13"/>
            <p:cNvSpPr>
              <a:spLocks noChangeShapeType="1"/>
            </p:cNvSpPr>
            <p:nvPr/>
          </p:nvSpPr>
          <p:spPr bwMode="auto">
            <a:xfrm>
              <a:off x="2875" y="1489"/>
              <a:ext cx="0" cy="50"/>
            </a:xfrm>
            <a:prstGeom prst="line">
              <a:avLst/>
            </a:prstGeom>
            <a:noFill/>
            <a:ln w="12700">
              <a:solidFill>
                <a:schemeClr val="tx1"/>
              </a:solidFill>
              <a:round/>
              <a:headEnd/>
              <a:tailEnd/>
            </a:ln>
            <a:effectLst/>
          </p:spPr>
          <p:txBody>
            <a:bodyPr wrap="none" anchor="ctr"/>
            <a:lstStyle/>
            <a:p>
              <a:endParaRPr lang="en-US"/>
            </a:p>
          </p:txBody>
        </p:sp>
        <p:sp>
          <p:nvSpPr>
            <p:cNvPr id="108563" name="Rectangle 14"/>
            <p:cNvSpPr>
              <a:spLocks noChangeArrowheads="1"/>
            </p:cNvSpPr>
            <p:nvPr/>
          </p:nvSpPr>
          <p:spPr bwMode="auto">
            <a:xfrm>
              <a:off x="2562" y="148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8564" name="Oval 15"/>
            <p:cNvSpPr>
              <a:spLocks noChangeArrowheads="1"/>
            </p:cNvSpPr>
            <p:nvPr/>
          </p:nvSpPr>
          <p:spPr bwMode="auto">
            <a:xfrm>
              <a:off x="2559" y="143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65" name="Oval 16"/>
            <p:cNvSpPr>
              <a:spLocks noChangeArrowheads="1"/>
            </p:cNvSpPr>
            <p:nvPr/>
          </p:nvSpPr>
          <p:spPr bwMode="auto">
            <a:xfrm>
              <a:off x="3245" y="1492"/>
              <a:ext cx="312"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66" name="Line 17"/>
            <p:cNvSpPr>
              <a:spLocks noChangeShapeType="1"/>
            </p:cNvSpPr>
            <p:nvPr/>
          </p:nvSpPr>
          <p:spPr bwMode="auto">
            <a:xfrm>
              <a:off x="3245" y="1485"/>
              <a:ext cx="0" cy="50"/>
            </a:xfrm>
            <a:prstGeom prst="line">
              <a:avLst/>
            </a:prstGeom>
            <a:noFill/>
            <a:ln w="12700">
              <a:solidFill>
                <a:schemeClr val="tx1"/>
              </a:solidFill>
              <a:round/>
              <a:headEnd/>
              <a:tailEnd/>
            </a:ln>
            <a:effectLst/>
          </p:spPr>
          <p:txBody>
            <a:bodyPr wrap="none" anchor="ctr"/>
            <a:lstStyle/>
            <a:p>
              <a:endParaRPr lang="en-US"/>
            </a:p>
          </p:txBody>
        </p:sp>
        <p:sp>
          <p:nvSpPr>
            <p:cNvPr id="108567" name="Line 18"/>
            <p:cNvSpPr>
              <a:spLocks noChangeShapeType="1"/>
            </p:cNvSpPr>
            <p:nvPr/>
          </p:nvSpPr>
          <p:spPr bwMode="auto">
            <a:xfrm>
              <a:off x="3557" y="1485"/>
              <a:ext cx="0" cy="50"/>
            </a:xfrm>
            <a:prstGeom prst="line">
              <a:avLst/>
            </a:prstGeom>
            <a:noFill/>
            <a:ln w="12700">
              <a:solidFill>
                <a:schemeClr val="tx1"/>
              </a:solidFill>
              <a:round/>
              <a:headEnd/>
              <a:tailEnd/>
            </a:ln>
            <a:effectLst/>
          </p:spPr>
          <p:txBody>
            <a:bodyPr wrap="none" anchor="ctr"/>
            <a:lstStyle/>
            <a:p>
              <a:endParaRPr lang="en-US"/>
            </a:p>
          </p:txBody>
        </p:sp>
        <p:sp>
          <p:nvSpPr>
            <p:cNvPr id="108568" name="Rectangle 19"/>
            <p:cNvSpPr>
              <a:spLocks noChangeArrowheads="1"/>
            </p:cNvSpPr>
            <p:nvPr/>
          </p:nvSpPr>
          <p:spPr bwMode="auto">
            <a:xfrm>
              <a:off x="3245" y="1485"/>
              <a:ext cx="309"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8569" name="Oval 20"/>
            <p:cNvSpPr>
              <a:spLocks noChangeArrowheads="1"/>
            </p:cNvSpPr>
            <p:nvPr/>
          </p:nvSpPr>
          <p:spPr bwMode="auto">
            <a:xfrm>
              <a:off x="3248" y="1429"/>
              <a:ext cx="312"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70" name="Oval 21"/>
            <p:cNvSpPr>
              <a:spLocks noChangeArrowheads="1"/>
            </p:cNvSpPr>
            <p:nvPr/>
          </p:nvSpPr>
          <p:spPr bwMode="auto">
            <a:xfrm>
              <a:off x="3255" y="2183"/>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71" name="Line 22"/>
            <p:cNvSpPr>
              <a:spLocks noChangeShapeType="1"/>
            </p:cNvSpPr>
            <p:nvPr/>
          </p:nvSpPr>
          <p:spPr bwMode="auto">
            <a:xfrm>
              <a:off x="3255" y="2176"/>
              <a:ext cx="0" cy="50"/>
            </a:xfrm>
            <a:prstGeom prst="line">
              <a:avLst/>
            </a:prstGeom>
            <a:noFill/>
            <a:ln w="12700">
              <a:solidFill>
                <a:schemeClr val="tx1"/>
              </a:solidFill>
              <a:round/>
              <a:headEnd/>
              <a:tailEnd/>
            </a:ln>
            <a:effectLst/>
          </p:spPr>
          <p:txBody>
            <a:bodyPr wrap="none" anchor="ctr"/>
            <a:lstStyle/>
            <a:p>
              <a:endParaRPr lang="en-US"/>
            </a:p>
          </p:txBody>
        </p:sp>
        <p:sp>
          <p:nvSpPr>
            <p:cNvPr id="108572" name="Rectangle 23"/>
            <p:cNvSpPr>
              <a:spLocks noChangeArrowheads="1"/>
            </p:cNvSpPr>
            <p:nvPr/>
          </p:nvSpPr>
          <p:spPr bwMode="auto">
            <a:xfrm>
              <a:off x="3255" y="2176"/>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08573" name="Oval 24"/>
            <p:cNvSpPr>
              <a:spLocks noChangeArrowheads="1"/>
            </p:cNvSpPr>
            <p:nvPr/>
          </p:nvSpPr>
          <p:spPr bwMode="auto">
            <a:xfrm>
              <a:off x="3252" y="2117"/>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8574" name="Freeform 25"/>
            <p:cNvSpPr>
              <a:spLocks/>
            </p:cNvSpPr>
            <p:nvPr/>
          </p:nvSpPr>
          <p:spPr bwMode="auto">
            <a:xfrm>
              <a:off x="3411" y="1584"/>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ffectLst/>
          </p:spPr>
          <p:txBody>
            <a:bodyPr wrap="none" anchor="ctr"/>
            <a:lstStyle/>
            <a:p>
              <a:endParaRPr lang="en-US"/>
            </a:p>
          </p:txBody>
        </p:sp>
        <p:sp>
          <p:nvSpPr>
            <p:cNvPr id="108575" name="Freeform 26"/>
            <p:cNvSpPr>
              <a:spLocks/>
            </p:cNvSpPr>
            <p:nvPr/>
          </p:nvSpPr>
          <p:spPr bwMode="auto">
            <a:xfrm>
              <a:off x="2718" y="1590"/>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headEnd/>
              <a:tailEnd/>
            </a:ln>
            <a:effectLst/>
          </p:spPr>
          <p:txBody>
            <a:bodyPr wrap="none" anchor="ctr"/>
            <a:lstStyle/>
            <a:p>
              <a:endParaRPr lang="en-US"/>
            </a:p>
          </p:txBody>
        </p:sp>
        <p:sp>
          <p:nvSpPr>
            <p:cNvPr id="108576" name="Freeform 27"/>
            <p:cNvSpPr>
              <a:spLocks/>
            </p:cNvSpPr>
            <p:nvPr/>
          </p:nvSpPr>
          <p:spPr bwMode="auto">
            <a:xfrm>
              <a:off x="2889" y="2205"/>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sp>
          <p:nvSpPr>
            <p:cNvPr id="108577" name="Freeform 28"/>
            <p:cNvSpPr>
              <a:spLocks/>
            </p:cNvSpPr>
            <p:nvPr/>
          </p:nvSpPr>
          <p:spPr bwMode="auto">
            <a:xfrm>
              <a:off x="2883" y="1515"/>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ffectLst/>
          </p:spPr>
          <p:txBody>
            <a:bodyPr wrap="none" anchor="ctr"/>
            <a:lstStyle/>
            <a:p>
              <a:endParaRPr lang="en-US"/>
            </a:p>
          </p:txBody>
        </p:sp>
        <p:grpSp>
          <p:nvGrpSpPr>
            <p:cNvPr id="108578" name="Group 29"/>
            <p:cNvGrpSpPr>
              <a:grpSpLocks/>
            </p:cNvGrpSpPr>
            <p:nvPr/>
          </p:nvGrpSpPr>
          <p:grpSpPr bwMode="auto">
            <a:xfrm>
              <a:off x="3289" y="2064"/>
              <a:ext cx="250" cy="296"/>
              <a:chOff x="2932" y="2424"/>
              <a:chExt cx="253" cy="296"/>
            </a:xfrm>
          </p:grpSpPr>
          <p:sp>
            <p:nvSpPr>
              <p:cNvPr id="108601" name="Rectangle 3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8602" name="Text Box 31"/>
              <p:cNvSpPr txBox="1">
                <a:spLocks noChangeArrowheads="1"/>
              </p:cNvSpPr>
              <p:nvPr/>
            </p:nvSpPr>
            <p:spPr bwMode="auto">
              <a:xfrm>
                <a:off x="2932" y="2424"/>
                <a:ext cx="253" cy="296"/>
              </a:xfrm>
              <a:prstGeom prst="rect">
                <a:avLst/>
              </a:prstGeom>
              <a:noFill/>
              <a:ln w="9525">
                <a:noFill/>
                <a:miter lim="800000"/>
                <a:headEnd/>
                <a:tailEnd/>
              </a:ln>
              <a:effectLst/>
            </p:spPr>
            <p:txBody>
              <a:bodyPr wrap="none">
                <a:spAutoFit/>
              </a:bodyPr>
              <a:lstStyle/>
              <a:p>
                <a:pPr algn="ctr"/>
                <a:r>
                  <a:rPr lang="en-US" sz="2000"/>
                  <a:t>D</a:t>
                </a:r>
                <a:endParaRPr lang="en-US" sz="2400"/>
              </a:p>
            </p:txBody>
          </p:sp>
        </p:grpSp>
        <p:grpSp>
          <p:nvGrpSpPr>
            <p:cNvPr id="108579" name="Group 32"/>
            <p:cNvGrpSpPr>
              <a:grpSpLocks/>
            </p:cNvGrpSpPr>
            <p:nvPr/>
          </p:nvGrpSpPr>
          <p:grpSpPr bwMode="auto">
            <a:xfrm>
              <a:off x="2595" y="2031"/>
              <a:ext cx="274" cy="341"/>
              <a:chOff x="2920" y="2394"/>
              <a:chExt cx="275" cy="341"/>
            </a:xfrm>
          </p:grpSpPr>
          <p:sp>
            <p:nvSpPr>
              <p:cNvPr id="108599" name="Rectangle 3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8600" name="Text Box 34"/>
              <p:cNvSpPr txBox="1">
                <a:spLocks noChangeArrowheads="1"/>
              </p:cNvSpPr>
              <p:nvPr/>
            </p:nvSpPr>
            <p:spPr bwMode="auto">
              <a:xfrm>
                <a:off x="2920" y="2394"/>
                <a:ext cx="275" cy="341"/>
              </a:xfrm>
              <a:prstGeom prst="rect">
                <a:avLst/>
              </a:prstGeom>
              <a:noFill/>
              <a:ln w="9525">
                <a:noFill/>
                <a:miter lim="800000"/>
                <a:headEnd/>
                <a:tailEnd/>
              </a:ln>
              <a:effectLst/>
            </p:spPr>
            <p:txBody>
              <a:bodyPr wrap="none">
                <a:spAutoFit/>
              </a:bodyPr>
              <a:lstStyle/>
              <a:p>
                <a:pPr algn="ctr"/>
                <a:r>
                  <a:rPr lang="en-US" sz="2400"/>
                  <a:t>C</a:t>
                </a:r>
              </a:p>
            </p:txBody>
          </p:sp>
        </p:grpSp>
        <p:grpSp>
          <p:nvGrpSpPr>
            <p:cNvPr id="108580" name="Group 35"/>
            <p:cNvGrpSpPr>
              <a:grpSpLocks/>
            </p:cNvGrpSpPr>
            <p:nvPr/>
          </p:nvGrpSpPr>
          <p:grpSpPr bwMode="auto">
            <a:xfrm>
              <a:off x="3287" y="1374"/>
              <a:ext cx="239" cy="297"/>
              <a:chOff x="2936" y="2424"/>
              <a:chExt cx="242" cy="297"/>
            </a:xfrm>
          </p:grpSpPr>
          <p:sp>
            <p:nvSpPr>
              <p:cNvPr id="108597" name="Rectangle 3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8598" name="Text Box 37"/>
              <p:cNvSpPr txBox="1">
                <a:spLocks noChangeArrowheads="1"/>
              </p:cNvSpPr>
              <p:nvPr/>
            </p:nvSpPr>
            <p:spPr bwMode="auto">
              <a:xfrm>
                <a:off x="2936" y="2424"/>
                <a:ext cx="242" cy="297"/>
              </a:xfrm>
              <a:prstGeom prst="rect">
                <a:avLst/>
              </a:prstGeom>
              <a:noFill/>
              <a:ln w="9525">
                <a:noFill/>
                <a:miter lim="800000"/>
                <a:headEnd/>
                <a:tailEnd/>
              </a:ln>
              <a:effectLst/>
            </p:spPr>
            <p:txBody>
              <a:bodyPr wrap="none">
                <a:spAutoFit/>
              </a:bodyPr>
              <a:lstStyle/>
              <a:p>
                <a:pPr algn="ctr"/>
                <a:r>
                  <a:rPr lang="en-US" sz="2000"/>
                  <a:t>B</a:t>
                </a:r>
                <a:endParaRPr lang="en-US" sz="2400"/>
              </a:p>
            </p:txBody>
          </p:sp>
        </p:grpSp>
        <p:grpSp>
          <p:nvGrpSpPr>
            <p:cNvPr id="108581" name="Group 38"/>
            <p:cNvGrpSpPr>
              <a:grpSpLocks/>
            </p:cNvGrpSpPr>
            <p:nvPr/>
          </p:nvGrpSpPr>
          <p:grpSpPr bwMode="auto">
            <a:xfrm>
              <a:off x="2603" y="1374"/>
              <a:ext cx="241" cy="297"/>
              <a:chOff x="2936" y="2424"/>
              <a:chExt cx="244" cy="297"/>
            </a:xfrm>
          </p:grpSpPr>
          <p:sp>
            <p:nvSpPr>
              <p:cNvPr id="108595" name="Rectangle 3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08596" name="Text Box 40"/>
              <p:cNvSpPr txBox="1">
                <a:spLocks noChangeArrowheads="1"/>
              </p:cNvSpPr>
              <p:nvPr/>
            </p:nvSpPr>
            <p:spPr bwMode="auto">
              <a:xfrm>
                <a:off x="2936" y="2424"/>
                <a:ext cx="244" cy="297"/>
              </a:xfrm>
              <a:prstGeom prst="rect">
                <a:avLst/>
              </a:prstGeom>
              <a:noFill/>
              <a:ln w="9525">
                <a:noFill/>
                <a:miter lim="800000"/>
                <a:headEnd/>
                <a:tailEnd/>
              </a:ln>
              <a:effectLst/>
            </p:spPr>
            <p:txBody>
              <a:bodyPr wrap="none">
                <a:spAutoFit/>
              </a:bodyPr>
              <a:lstStyle/>
              <a:p>
                <a:pPr algn="ctr"/>
                <a:r>
                  <a:rPr lang="en-US" sz="2000"/>
                  <a:t>A</a:t>
                </a:r>
                <a:endParaRPr lang="en-US" sz="2400"/>
              </a:p>
            </p:txBody>
          </p:sp>
        </p:grpSp>
        <p:sp>
          <p:nvSpPr>
            <p:cNvPr id="108582" name="Line 41"/>
            <p:cNvSpPr>
              <a:spLocks noChangeShapeType="1"/>
            </p:cNvSpPr>
            <p:nvPr/>
          </p:nvSpPr>
          <p:spPr bwMode="auto">
            <a:xfrm>
              <a:off x="3552" y="1488"/>
              <a:ext cx="336" cy="144"/>
            </a:xfrm>
            <a:prstGeom prst="line">
              <a:avLst/>
            </a:prstGeom>
            <a:noFill/>
            <a:ln w="9525">
              <a:solidFill>
                <a:schemeClr val="tx1"/>
              </a:solidFill>
              <a:round/>
              <a:headEnd/>
              <a:tailEnd/>
            </a:ln>
            <a:effectLst/>
          </p:spPr>
          <p:txBody>
            <a:bodyPr/>
            <a:lstStyle/>
            <a:p>
              <a:endParaRPr lang="en-US"/>
            </a:p>
          </p:txBody>
        </p:sp>
        <p:sp>
          <p:nvSpPr>
            <p:cNvPr id="108583" name="Line 42"/>
            <p:cNvSpPr>
              <a:spLocks noChangeShapeType="1"/>
            </p:cNvSpPr>
            <p:nvPr/>
          </p:nvSpPr>
          <p:spPr bwMode="auto">
            <a:xfrm flipV="1">
              <a:off x="3504" y="1248"/>
              <a:ext cx="144" cy="192"/>
            </a:xfrm>
            <a:prstGeom prst="line">
              <a:avLst/>
            </a:prstGeom>
            <a:noFill/>
            <a:ln w="9525">
              <a:solidFill>
                <a:schemeClr val="tx1"/>
              </a:solidFill>
              <a:round/>
              <a:headEnd/>
              <a:tailEnd/>
            </a:ln>
            <a:effectLst/>
          </p:spPr>
          <p:txBody>
            <a:bodyPr/>
            <a:lstStyle/>
            <a:p>
              <a:endParaRPr lang="en-US"/>
            </a:p>
          </p:txBody>
        </p:sp>
        <p:sp>
          <p:nvSpPr>
            <p:cNvPr id="108584" name="Line 43"/>
            <p:cNvSpPr>
              <a:spLocks noChangeShapeType="1"/>
            </p:cNvSpPr>
            <p:nvPr/>
          </p:nvSpPr>
          <p:spPr bwMode="auto">
            <a:xfrm flipV="1">
              <a:off x="3552" y="1920"/>
              <a:ext cx="240" cy="240"/>
            </a:xfrm>
            <a:prstGeom prst="line">
              <a:avLst/>
            </a:prstGeom>
            <a:noFill/>
            <a:ln w="9525">
              <a:solidFill>
                <a:schemeClr val="tx1"/>
              </a:solidFill>
              <a:round/>
              <a:headEnd/>
              <a:tailEnd/>
            </a:ln>
            <a:effectLst/>
          </p:spPr>
          <p:txBody>
            <a:bodyPr/>
            <a:lstStyle/>
            <a:p>
              <a:endParaRPr lang="en-US"/>
            </a:p>
          </p:txBody>
        </p:sp>
        <p:sp>
          <p:nvSpPr>
            <p:cNvPr id="108585" name="Line 44"/>
            <p:cNvSpPr>
              <a:spLocks noChangeShapeType="1"/>
            </p:cNvSpPr>
            <p:nvPr/>
          </p:nvSpPr>
          <p:spPr bwMode="auto">
            <a:xfrm>
              <a:off x="3552" y="2208"/>
              <a:ext cx="0" cy="0"/>
            </a:xfrm>
            <a:prstGeom prst="line">
              <a:avLst/>
            </a:prstGeom>
            <a:noFill/>
            <a:ln w="9525">
              <a:solidFill>
                <a:schemeClr val="tx1"/>
              </a:solidFill>
              <a:round/>
              <a:headEnd/>
              <a:tailEnd/>
            </a:ln>
            <a:effectLst/>
          </p:spPr>
          <p:txBody>
            <a:bodyPr/>
            <a:lstStyle/>
            <a:p>
              <a:endParaRPr lang="en-US"/>
            </a:p>
          </p:txBody>
        </p:sp>
        <p:sp>
          <p:nvSpPr>
            <p:cNvPr id="108586" name="Line 45"/>
            <p:cNvSpPr>
              <a:spLocks noChangeShapeType="1"/>
            </p:cNvSpPr>
            <p:nvPr/>
          </p:nvSpPr>
          <p:spPr bwMode="auto">
            <a:xfrm>
              <a:off x="3552" y="2208"/>
              <a:ext cx="288" cy="96"/>
            </a:xfrm>
            <a:prstGeom prst="line">
              <a:avLst/>
            </a:prstGeom>
            <a:noFill/>
            <a:ln w="9525">
              <a:solidFill>
                <a:schemeClr val="tx1"/>
              </a:solidFill>
              <a:round/>
              <a:headEnd/>
              <a:tailEnd/>
            </a:ln>
            <a:effectLst/>
          </p:spPr>
          <p:txBody>
            <a:bodyPr/>
            <a:lstStyle/>
            <a:p>
              <a:endParaRPr lang="en-US"/>
            </a:p>
          </p:txBody>
        </p:sp>
        <p:sp>
          <p:nvSpPr>
            <p:cNvPr id="108587" name="Line 46"/>
            <p:cNvSpPr>
              <a:spLocks noChangeShapeType="1"/>
            </p:cNvSpPr>
            <p:nvPr/>
          </p:nvSpPr>
          <p:spPr bwMode="auto">
            <a:xfrm flipH="1" flipV="1">
              <a:off x="2352" y="1200"/>
              <a:ext cx="288" cy="240"/>
            </a:xfrm>
            <a:prstGeom prst="line">
              <a:avLst/>
            </a:prstGeom>
            <a:noFill/>
            <a:ln w="9525">
              <a:solidFill>
                <a:schemeClr val="tx1"/>
              </a:solidFill>
              <a:round/>
              <a:headEnd/>
              <a:tailEnd/>
            </a:ln>
            <a:effectLst/>
          </p:spPr>
          <p:txBody>
            <a:bodyPr/>
            <a:lstStyle/>
            <a:p>
              <a:endParaRPr lang="en-US"/>
            </a:p>
          </p:txBody>
        </p:sp>
        <p:sp>
          <p:nvSpPr>
            <p:cNvPr id="108588" name="Line 47"/>
            <p:cNvSpPr>
              <a:spLocks noChangeShapeType="1"/>
            </p:cNvSpPr>
            <p:nvPr/>
          </p:nvSpPr>
          <p:spPr bwMode="auto">
            <a:xfrm flipH="1" flipV="1">
              <a:off x="2208" y="2112"/>
              <a:ext cx="384" cy="48"/>
            </a:xfrm>
            <a:prstGeom prst="line">
              <a:avLst/>
            </a:prstGeom>
            <a:noFill/>
            <a:ln w="9525">
              <a:solidFill>
                <a:schemeClr val="tx1"/>
              </a:solidFill>
              <a:round/>
              <a:headEnd/>
              <a:tailEnd/>
            </a:ln>
            <a:effectLst/>
          </p:spPr>
          <p:txBody>
            <a:bodyPr/>
            <a:lstStyle/>
            <a:p>
              <a:endParaRPr lang="en-US"/>
            </a:p>
          </p:txBody>
        </p:sp>
        <p:sp>
          <p:nvSpPr>
            <p:cNvPr id="108589" name="Text Box 48"/>
            <p:cNvSpPr txBox="1">
              <a:spLocks noChangeArrowheads="1"/>
            </p:cNvSpPr>
            <p:nvPr/>
          </p:nvSpPr>
          <p:spPr bwMode="auto">
            <a:xfrm>
              <a:off x="2448" y="1100"/>
              <a:ext cx="210" cy="274"/>
            </a:xfrm>
            <a:prstGeom prst="rect">
              <a:avLst/>
            </a:prstGeom>
            <a:noFill/>
            <a:ln w="9525">
              <a:noFill/>
              <a:miter lim="800000"/>
              <a:headEnd/>
              <a:tailEnd/>
            </a:ln>
            <a:effectLst/>
          </p:spPr>
          <p:txBody>
            <a:bodyPr wrap="none">
              <a:spAutoFit/>
            </a:bodyPr>
            <a:lstStyle/>
            <a:p>
              <a:pPr eaLnBrk="1" hangingPunct="1"/>
              <a:r>
                <a:rPr lang="en-US"/>
                <a:t>u</a:t>
              </a:r>
            </a:p>
          </p:txBody>
        </p:sp>
        <p:sp>
          <p:nvSpPr>
            <p:cNvPr id="108590" name="Text Box 49"/>
            <p:cNvSpPr txBox="1">
              <a:spLocks noChangeArrowheads="1"/>
            </p:cNvSpPr>
            <p:nvPr/>
          </p:nvSpPr>
          <p:spPr bwMode="auto">
            <a:xfrm>
              <a:off x="3408" y="1103"/>
              <a:ext cx="202" cy="274"/>
            </a:xfrm>
            <a:prstGeom prst="rect">
              <a:avLst/>
            </a:prstGeom>
            <a:noFill/>
            <a:ln w="9525">
              <a:noFill/>
              <a:miter lim="800000"/>
              <a:headEnd/>
              <a:tailEnd/>
            </a:ln>
            <a:effectLst/>
          </p:spPr>
          <p:txBody>
            <a:bodyPr wrap="none">
              <a:spAutoFit/>
            </a:bodyPr>
            <a:lstStyle/>
            <a:p>
              <a:pPr eaLnBrk="1" hangingPunct="1"/>
              <a:r>
                <a:rPr lang="en-US"/>
                <a:t>v</a:t>
              </a:r>
            </a:p>
          </p:txBody>
        </p:sp>
        <p:sp>
          <p:nvSpPr>
            <p:cNvPr id="108591" name="Text Box 50"/>
            <p:cNvSpPr txBox="1">
              <a:spLocks noChangeArrowheads="1"/>
            </p:cNvSpPr>
            <p:nvPr/>
          </p:nvSpPr>
          <p:spPr bwMode="auto">
            <a:xfrm>
              <a:off x="3648" y="1344"/>
              <a:ext cx="236" cy="273"/>
            </a:xfrm>
            <a:prstGeom prst="rect">
              <a:avLst/>
            </a:prstGeom>
            <a:noFill/>
            <a:ln w="9525">
              <a:noFill/>
              <a:miter lim="800000"/>
              <a:headEnd/>
              <a:tailEnd/>
            </a:ln>
            <a:effectLst/>
          </p:spPr>
          <p:txBody>
            <a:bodyPr wrap="none">
              <a:spAutoFit/>
            </a:bodyPr>
            <a:lstStyle/>
            <a:p>
              <a:pPr eaLnBrk="1" hangingPunct="1"/>
              <a:r>
                <a:rPr lang="en-US"/>
                <a:t>w</a:t>
              </a:r>
            </a:p>
          </p:txBody>
        </p:sp>
        <p:sp>
          <p:nvSpPr>
            <p:cNvPr id="108592" name="Text Box 51"/>
            <p:cNvSpPr txBox="1">
              <a:spLocks noChangeArrowheads="1"/>
            </p:cNvSpPr>
            <p:nvPr/>
          </p:nvSpPr>
          <p:spPr bwMode="auto">
            <a:xfrm>
              <a:off x="3696" y="1920"/>
              <a:ext cx="202" cy="273"/>
            </a:xfrm>
            <a:prstGeom prst="rect">
              <a:avLst/>
            </a:prstGeom>
            <a:noFill/>
            <a:ln w="9525">
              <a:noFill/>
              <a:miter lim="800000"/>
              <a:headEnd/>
              <a:tailEnd/>
            </a:ln>
            <a:effectLst/>
          </p:spPr>
          <p:txBody>
            <a:bodyPr wrap="none">
              <a:spAutoFit/>
            </a:bodyPr>
            <a:lstStyle/>
            <a:p>
              <a:pPr eaLnBrk="1" hangingPunct="1"/>
              <a:r>
                <a:rPr lang="en-US"/>
                <a:t>x</a:t>
              </a:r>
            </a:p>
          </p:txBody>
        </p:sp>
        <p:sp>
          <p:nvSpPr>
            <p:cNvPr id="108593" name="Text Box 52"/>
            <p:cNvSpPr txBox="1">
              <a:spLocks noChangeArrowheads="1"/>
            </p:cNvSpPr>
            <p:nvPr/>
          </p:nvSpPr>
          <p:spPr bwMode="auto">
            <a:xfrm>
              <a:off x="3600" y="2255"/>
              <a:ext cx="202" cy="274"/>
            </a:xfrm>
            <a:prstGeom prst="rect">
              <a:avLst/>
            </a:prstGeom>
            <a:noFill/>
            <a:ln w="9525">
              <a:noFill/>
              <a:miter lim="800000"/>
              <a:headEnd/>
              <a:tailEnd/>
            </a:ln>
            <a:effectLst/>
          </p:spPr>
          <p:txBody>
            <a:bodyPr wrap="none">
              <a:spAutoFit/>
            </a:bodyPr>
            <a:lstStyle/>
            <a:p>
              <a:pPr eaLnBrk="1" hangingPunct="1"/>
              <a:r>
                <a:rPr lang="en-US"/>
                <a:t>y</a:t>
              </a:r>
            </a:p>
          </p:txBody>
        </p:sp>
        <p:sp>
          <p:nvSpPr>
            <p:cNvPr id="108594" name="Text Box 53"/>
            <p:cNvSpPr txBox="1">
              <a:spLocks noChangeArrowheads="1"/>
            </p:cNvSpPr>
            <p:nvPr/>
          </p:nvSpPr>
          <p:spPr bwMode="auto">
            <a:xfrm>
              <a:off x="2304" y="2112"/>
              <a:ext cx="202" cy="274"/>
            </a:xfrm>
            <a:prstGeom prst="rect">
              <a:avLst/>
            </a:prstGeom>
            <a:noFill/>
            <a:ln w="9525">
              <a:noFill/>
              <a:miter lim="800000"/>
              <a:headEnd/>
              <a:tailEnd/>
            </a:ln>
            <a:effectLst/>
          </p:spPr>
          <p:txBody>
            <a:bodyPr wrap="none">
              <a:spAutoFit/>
            </a:bodyPr>
            <a:lstStyle/>
            <a:p>
              <a:pPr eaLnBrk="1" hangingPunct="1"/>
              <a:r>
                <a:rPr lang="en-US"/>
                <a:t>z</a:t>
              </a:r>
            </a:p>
          </p:txBody>
        </p:sp>
      </p:grpSp>
      <p:sp>
        <p:nvSpPr>
          <p:cNvPr id="108552" name="Text Box 54"/>
          <p:cNvSpPr txBox="1">
            <a:spLocks noChangeArrowheads="1"/>
          </p:cNvSpPr>
          <p:nvPr/>
        </p:nvSpPr>
        <p:spPr bwMode="auto">
          <a:xfrm>
            <a:off x="5811838" y="4394200"/>
            <a:ext cx="1619250" cy="2289175"/>
          </a:xfrm>
          <a:prstGeom prst="rect">
            <a:avLst/>
          </a:prstGeom>
          <a:noFill/>
          <a:ln w="9525">
            <a:noFill/>
            <a:miter lim="800000"/>
            <a:headEnd/>
            <a:tailEnd/>
          </a:ln>
          <a:effectLst/>
        </p:spPr>
        <p:txBody>
          <a:bodyPr wrap="none">
            <a:spAutoFit/>
          </a:bodyPr>
          <a:lstStyle/>
          <a:p>
            <a:pPr eaLnBrk="1" hangingPunct="1"/>
            <a:r>
              <a:rPr lang="en-US" u="sng"/>
              <a:t>subnet</a:t>
            </a:r>
            <a:r>
              <a:rPr lang="en-US"/>
              <a:t>    </a:t>
            </a:r>
            <a:r>
              <a:rPr lang="en-US" u="sng"/>
              <a:t>hops</a:t>
            </a:r>
          </a:p>
          <a:p>
            <a:pPr eaLnBrk="1" hangingPunct="1"/>
            <a:r>
              <a:rPr lang="en-US"/>
              <a:t>      u         1</a:t>
            </a:r>
          </a:p>
          <a:p>
            <a:pPr eaLnBrk="1" hangingPunct="1"/>
            <a:r>
              <a:rPr lang="en-US"/>
              <a:t>      v         2</a:t>
            </a:r>
          </a:p>
          <a:p>
            <a:pPr eaLnBrk="1" hangingPunct="1"/>
            <a:r>
              <a:rPr lang="en-US"/>
              <a:t>      w        2</a:t>
            </a:r>
          </a:p>
          <a:p>
            <a:pPr eaLnBrk="1" hangingPunct="1"/>
            <a:r>
              <a:rPr lang="en-US"/>
              <a:t>      x         3</a:t>
            </a:r>
          </a:p>
          <a:p>
            <a:pPr eaLnBrk="1" hangingPunct="1"/>
            <a:r>
              <a:rPr lang="en-US"/>
              <a:t>      y         3</a:t>
            </a:r>
          </a:p>
          <a:p>
            <a:pPr eaLnBrk="1" hangingPunct="1"/>
            <a:r>
              <a:rPr lang="en-US"/>
              <a:t>      z         2</a:t>
            </a:r>
          </a:p>
          <a:p>
            <a:pPr eaLnBrk="1" hangingPunct="1"/>
            <a:r>
              <a:rPr lang="en-US"/>
              <a:t>  </a:t>
            </a:r>
          </a:p>
        </p:txBody>
      </p:sp>
      <p:sp>
        <p:nvSpPr>
          <p:cNvPr id="108553" name="Text Box 55"/>
          <p:cNvSpPr txBox="1">
            <a:spLocks noChangeArrowheads="1"/>
          </p:cNvSpPr>
          <p:nvPr/>
        </p:nvSpPr>
        <p:spPr bwMode="auto">
          <a:xfrm>
            <a:off x="4716463" y="4054475"/>
            <a:ext cx="3867150" cy="366713"/>
          </a:xfrm>
          <a:prstGeom prst="rect">
            <a:avLst/>
          </a:prstGeom>
          <a:noFill/>
          <a:ln w="9525">
            <a:noFill/>
            <a:miter lim="800000"/>
            <a:headEnd/>
            <a:tailEnd/>
          </a:ln>
          <a:effectLst/>
        </p:spPr>
        <p:txBody>
          <a:bodyPr wrap="none">
            <a:spAutoFit/>
          </a:bodyPr>
          <a:lstStyle/>
          <a:p>
            <a:r>
              <a:rPr lang="en-US" u="sng"/>
              <a:t>from router A to destination</a:t>
            </a:r>
            <a:r>
              <a:rPr lang="en-US" u="sng">
                <a:solidFill>
                  <a:srgbClr val="FF0000"/>
                </a:solidFill>
              </a:rPr>
              <a:t> </a:t>
            </a:r>
            <a:r>
              <a:rPr lang="en-US" i="1" u="sng">
                <a:solidFill>
                  <a:srgbClr val="CC0000"/>
                </a:solidFill>
              </a:rPr>
              <a:t>subnets: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a:noFill/>
          <a:ln>
            <a:miter lim="800000"/>
            <a:headEnd/>
            <a:tailEnd/>
          </a:ln>
        </p:spPr>
        <p:txBody>
          <a:bodyPr/>
          <a:lstStyle/>
          <a:p>
            <a:r>
              <a:rPr lang="en-US"/>
              <a:t>Network Layer</a:t>
            </a:r>
          </a:p>
        </p:txBody>
      </p:sp>
      <p:sp>
        <p:nvSpPr>
          <p:cNvPr id="109571" name="Slide Number Placeholder 5"/>
          <p:cNvSpPr>
            <a:spLocks noGrp="1"/>
          </p:cNvSpPr>
          <p:nvPr>
            <p:ph type="sldNum" sz="quarter" idx="12"/>
          </p:nvPr>
        </p:nvSpPr>
        <p:spPr>
          <a:noFill/>
          <a:ln>
            <a:miter lim="800000"/>
            <a:headEnd/>
            <a:tailEnd/>
          </a:ln>
        </p:spPr>
        <p:txBody>
          <a:bodyPr/>
          <a:lstStyle/>
          <a:p>
            <a:r>
              <a:rPr lang="en-US"/>
              <a:t>4-</a:t>
            </a:r>
            <a:fld id="{BAB9CE3A-9365-48C8-9DF7-C5128B3DD17D}" type="slidenum">
              <a:rPr lang="en-US" smtClean="0"/>
              <a:pPr/>
              <a:t>56</a:t>
            </a:fld>
            <a:endParaRPr lang="en-US"/>
          </a:p>
        </p:txBody>
      </p:sp>
      <p:pic>
        <p:nvPicPr>
          <p:cNvPr id="109572" name="Picture 110" descr="underline_base"/>
          <p:cNvPicPr>
            <a:picLocks noChangeArrowheads="1"/>
          </p:cNvPicPr>
          <p:nvPr/>
        </p:nvPicPr>
        <p:blipFill>
          <a:blip r:embed="rId2"/>
          <a:srcRect/>
          <a:stretch>
            <a:fillRect/>
          </a:stretch>
        </p:blipFill>
        <p:spPr bwMode="auto">
          <a:xfrm>
            <a:off x="433388" y="822325"/>
            <a:ext cx="2970212" cy="173038"/>
          </a:xfrm>
          <a:prstGeom prst="rect">
            <a:avLst/>
          </a:prstGeom>
          <a:noFill/>
          <a:ln w="9525">
            <a:noFill/>
            <a:miter lim="800000"/>
            <a:headEnd/>
            <a:tailEnd/>
          </a:ln>
        </p:spPr>
      </p:pic>
      <p:sp>
        <p:nvSpPr>
          <p:cNvPr id="109573" name="Line 2"/>
          <p:cNvSpPr>
            <a:spLocks noChangeShapeType="1"/>
          </p:cNvSpPr>
          <p:nvPr/>
        </p:nvSpPr>
        <p:spPr bwMode="auto">
          <a:xfrm>
            <a:off x="6076950" y="2474913"/>
            <a:ext cx="979488" cy="0"/>
          </a:xfrm>
          <a:prstGeom prst="line">
            <a:avLst/>
          </a:prstGeom>
          <a:noFill/>
          <a:ln w="9525">
            <a:solidFill>
              <a:schemeClr val="tx1"/>
            </a:solidFill>
            <a:round/>
            <a:headEnd/>
            <a:tailEnd/>
          </a:ln>
          <a:effectLst/>
        </p:spPr>
        <p:txBody>
          <a:bodyPr wrap="none"/>
          <a:lstStyle/>
          <a:p>
            <a:endParaRPr lang="en-US"/>
          </a:p>
        </p:txBody>
      </p:sp>
      <p:sp>
        <p:nvSpPr>
          <p:cNvPr id="109574" name="Rectangle 3"/>
          <p:cNvSpPr>
            <a:spLocks noGrp="1" noChangeArrowheads="1"/>
          </p:cNvSpPr>
          <p:nvPr>
            <p:ph type="title"/>
          </p:nvPr>
        </p:nvSpPr>
        <p:spPr>
          <a:xfrm>
            <a:off x="409575" y="190500"/>
            <a:ext cx="3937000" cy="863600"/>
          </a:xfrm>
        </p:spPr>
        <p:txBody>
          <a:bodyPr/>
          <a:lstStyle/>
          <a:p>
            <a:r>
              <a:rPr lang="en-US" sz="4000"/>
              <a:t>RIP: example</a:t>
            </a:r>
            <a:r>
              <a:rPr lang="en-US" sz="3200"/>
              <a:t> </a:t>
            </a:r>
          </a:p>
        </p:txBody>
      </p:sp>
      <p:sp>
        <p:nvSpPr>
          <p:cNvPr id="109575" name="Text Box 4"/>
          <p:cNvSpPr txBox="1">
            <a:spLocks noChangeArrowheads="1"/>
          </p:cNvSpPr>
          <p:nvPr/>
        </p:nvSpPr>
        <p:spPr bwMode="auto">
          <a:xfrm>
            <a:off x="1220788" y="4205288"/>
            <a:ext cx="6780212" cy="2098675"/>
          </a:xfrm>
          <a:prstGeom prst="rect">
            <a:avLst/>
          </a:prstGeom>
          <a:noFill/>
          <a:ln w="28575">
            <a:solidFill>
              <a:srgbClr val="CC0000"/>
            </a:solidFill>
            <a:miter lim="800000"/>
            <a:headEnd/>
            <a:tailEnd/>
          </a:ln>
          <a:effectLst/>
        </p:spPr>
        <p:txBody>
          <a:bodyPr lIns="0" tIns="0" rIns="0" bIns="0">
            <a:spAutoFit/>
          </a:bodyPr>
          <a:lstStyle/>
          <a:p>
            <a:r>
              <a:rPr lang="en-US" sz="2000" b="1">
                <a:solidFill>
                  <a:srgbClr val="000099"/>
                </a:solidFill>
              </a:rPr>
              <a:t>destination subnet	  next  router      # hops to dest</a:t>
            </a:r>
          </a:p>
          <a:p>
            <a:r>
              <a:rPr lang="en-US" sz="2000" b="1"/>
              <a:t> 	</a:t>
            </a:r>
            <a:r>
              <a:rPr lang="en-US" sz="2400">
                <a:solidFill>
                  <a:srgbClr val="CC0000"/>
                </a:solidFill>
              </a:rPr>
              <a:t>w</a:t>
            </a:r>
            <a:r>
              <a:rPr lang="en-US" sz="2400"/>
              <a:t>			A		2</a:t>
            </a:r>
          </a:p>
          <a:p>
            <a:r>
              <a:rPr lang="en-US" sz="2400"/>
              <a:t>	</a:t>
            </a:r>
            <a:r>
              <a:rPr lang="en-US" sz="2400">
                <a:solidFill>
                  <a:srgbClr val="CC0000"/>
                </a:solidFill>
              </a:rPr>
              <a:t>y</a:t>
            </a:r>
            <a:r>
              <a:rPr lang="en-US" sz="2400"/>
              <a:t>			B		2</a:t>
            </a:r>
          </a:p>
          <a:p>
            <a:r>
              <a:rPr lang="en-US" sz="2400"/>
              <a:t> 	</a:t>
            </a:r>
            <a:r>
              <a:rPr lang="en-US" sz="2400">
                <a:solidFill>
                  <a:srgbClr val="CC0000"/>
                </a:solidFill>
              </a:rPr>
              <a:t>z</a:t>
            </a:r>
            <a:r>
              <a:rPr lang="en-US" sz="2400"/>
              <a:t>			B		7</a:t>
            </a:r>
          </a:p>
          <a:p>
            <a:r>
              <a:rPr lang="en-US" sz="2400"/>
              <a:t>	</a:t>
            </a:r>
            <a:r>
              <a:rPr lang="en-US" sz="2400">
                <a:solidFill>
                  <a:srgbClr val="CC0000"/>
                </a:solidFill>
              </a:rPr>
              <a:t>x</a:t>
            </a:r>
            <a:r>
              <a:rPr lang="en-US" sz="2400"/>
              <a:t>			--		1</a:t>
            </a:r>
          </a:p>
          <a:p>
            <a:r>
              <a:rPr lang="en-US" sz="2000"/>
              <a:t>	….			….		....</a:t>
            </a:r>
          </a:p>
        </p:txBody>
      </p:sp>
      <p:sp>
        <p:nvSpPr>
          <p:cNvPr id="109576" name="Text Box 5"/>
          <p:cNvSpPr txBox="1">
            <a:spLocks noChangeArrowheads="1"/>
          </p:cNvSpPr>
          <p:nvPr/>
        </p:nvSpPr>
        <p:spPr bwMode="auto">
          <a:xfrm>
            <a:off x="2898775" y="3825875"/>
            <a:ext cx="2571750" cy="366713"/>
          </a:xfrm>
          <a:prstGeom prst="rect">
            <a:avLst/>
          </a:prstGeom>
          <a:noFill/>
          <a:ln w="9525">
            <a:noFill/>
            <a:miter lim="800000"/>
            <a:headEnd/>
            <a:tailEnd/>
          </a:ln>
          <a:effectLst/>
        </p:spPr>
        <p:txBody>
          <a:bodyPr wrap="none">
            <a:spAutoFit/>
          </a:bodyPr>
          <a:lstStyle/>
          <a:p>
            <a:r>
              <a:rPr lang="en-US"/>
              <a:t>routing table in router D</a:t>
            </a:r>
          </a:p>
        </p:txBody>
      </p:sp>
      <p:sp>
        <p:nvSpPr>
          <p:cNvPr id="109577" name="Freeform 6"/>
          <p:cNvSpPr>
            <a:spLocks/>
          </p:cNvSpPr>
          <p:nvPr/>
        </p:nvSpPr>
        <p:spPr bwMode="auto">
          <a:xfrm>
            <a:off x="2528888" y="2486025"/>
            <a:ext cx="1241425" cy="1588"/>
          </a:xfrm>
          <a:custGeom>
            <a:avLst/>
            <a:gdLst>
              <a:gd name="T0" fmla="*/ 0 w 805"/>
              <a:gd name="T1" fmla="*/ 0 h 1"/>
              <a:gd name="T2" fmla="*/ 2147483647 w 805"/>
              <a:gd name="T3" fmla="*/ 2147483647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09578" name="Freeform 7"/>
          <p:cNvSpPr>
            <a:spLocks/>
          </p:cNvSpPr>
          <p:nvPr/>
        </p:nvSpPr>
        <p:spPr bwMode="auto">
          <a:xfrm>
            <a:off x="2530475" y="2265363"/>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79" name="Freeform 36"/>
          <p:cNvSpPr>
            <a:spLocks/>
          </p:cNvSpPr>
          <p:nvPr/>
        </p:nvSpPr>
        <p:spPr bwMode="auto">
          <a:xfrm>
            <a:off x="4322763" y="2486025"/>
            <a:ext cx="1243012" cy="1588"/>
          </a:xfrm>
          <a:custGeom>
            <a:avLst/>
            <a:gdLst>
              <a:gd name="T0" fmla="*/ 0 w 805"/>
              <a:gd name="T1" fmla="*/ 0 h 1"/>
              <a:gd name="T2" fmla="*/ 2147483647 w 805"/>
              <a:gd name="T3" fmla="*/ 2147483647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09580" name="Freeform 51"/>
          <p:cNvSpPr>
            <a:spLocks/>
          </p:cNvSpPr>
          <p:nvPr/>
        </p:nvSpPr>
        <p:spPr bwMode="auto">
          <a:xfrm>
            <a:off x="631825" y="2498725"/>
            <a:ext cx="1243013" cy="0"/>
          </a:xfrm>
          <a:custGeom>
            <a:avLst/>
            <a:gdLst>
              <a:gd name="T0" fmla="*/ 0 w 805"/>
              <a:gd name="T1" fmla="*/ 0 h 1"/>
              <a:gd name="T2" fmla="*/ 2147483647 w 805"/>
              <a:gd name="T3" fmla="*/ 1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09581" name="Line 66"/>
          <p:cNvSpPr>
            <a:spLocks noChangeShapeType="1"/>
          </p:cNvSpPr>
          <p:nvPr/>
        </p:nvSpPr>
        <p:spPr bwMode="auto">
          <a:xfrm flipV="1">
            <a:off x="8091488" y="1976438"/>
            <a:ext cx="604837" cy="354012"/>
          </a:xfrm>
          <a:prstGeom prst="line">
            <a:avLst/>
          </a:prstGeom>
          <a:noFill/>
          <a:ln w="9525">
            <a:solidFill>
              <a:schemeClr val="tx1"/>
            </a:solidFill>
            <a:round/>
            <a:headEnd/>
            <a:tailEnd/>
          </a:ln>
          <a:effectLst/>
        </p:spPr>
        <p:txBody>
          <a:bodyPr wrap="none" anchor="ctr"/>
          <a:lstStyle/>
          <a:p>
            <a:endParaRPr lang="en-US"/>
          </a:p>
        </p:txBody>
      </p:sp>
      <p:sp>
        <p:nvSpPr>
          <p:cNvPr id="109582" name="Line 67"/>
          <p:cNvSpPr>
            <a:spLocks noChangeShapeType="1"/>
          </p:cNvSpPr>
          <p:nvPr/>
        </p:nvSpPr>
        <p:spPr bwMode="auto">
          <a:xfrm>
            <a:off x="8045450" y="2619375"/>
            <a:ext cx="604838" cy="354013"/>
          </a:xfrm>
          <a:prstGeom prst="line">
            <a:avLst/>
          </a:prstGeom>
          <a:noFill/>
          <a:ln w="9525">
            <a:solidFill>
              <a:schemeClr val="tx1"/>
            </a:solidFill>
            <a:round/>
            <a:headEnd/>
            <a:tailEnd/>
          </a:ln>
          <a:effectLst/>
        </p:spPr>
        <p:txBody>
          <a:bodyPr wrap="none" anchor="ctr"/>
          <a:lstStyle/>
          <a:p>
            <a:endParaRPr lang="en-US"/>
          </a:p>
        </p:txBody>
      </p:sp>
      <p:sp>
        <p:nvSpPr>
          <p:cNvPr id="109583" name="Line 68"/>
          <p:cNvSpPr>
            <a:spLocks noChangeShapeType="1"/>
          </p:cNvSpPr>
          <p:nvPr/>
        </p:nvSpPr>
        <p:spPr bwMode="auto">
          <a:xfrm>
            <a:off x="2368550" y="2611438"/>
            <a:ext cx="1255713" cy="547687"/>
          </a:xfrm>
          <a:prstGeom prst="line">
            <a:avLst/>
          </a:prstGeom>
          <a:noFill/>
          <a:ln w="9525">
            <a:solidFill>
              <a:schemeClr val="tx1"/>
            </a:solidFill>
            <a:round/>
            <a:headEnd/>
            <a:tailEnd/>
          </a:ln>
          <a:effectLst/>
        </p:spPr>
        <p:txBody>
          <a:bodyPr wrap="none" anchor="ctr"/>
          <a:lstStyle/>
          <a:p>
            <a:endParaRPr lang="en-US"/>
          </a:p>
        </p:txBody>
      </p:sp>
      <p:sp>
        <p:nvSpPr>
          <p:cNvPr id="109584" name="Freeform 69"/>
          <p:cNvSpPr>
            <a:spLocks/>
          </p:cNvSpPr>
          <p:nvPr/>
        </p:nvSpPr>
        <p:spPr bwMode="auto">
          <a:xfrm rot="1183889">
            <a:off x="2522538" y="2776538"/>
            <a:ext cx="1065212" cy="2841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85" name="Freeform 70"/>
          <p:cNvSpPr>
            <a:spLocks/>
          </p:cNvSpPr>
          <p:nvPr/>
        </p:nvSpPr>
        <p:spPr bwMode="auto">
          <a:xfrm>
            <a:off x="633413" y="2278063"/>
            <a:ext cx="1065212" cy="384175"/>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86" name="Freeform 71"/>
          <p:cNvSpPr>
            <a:spLocks/>
          </p:cNvSpPr>
          <p:nvPr/>
        </p:nvSpPr>
        <p:spPr bwMode="auto">
          <a:xfrm>
            <a:off x="4324350" y="2276475"/>
            <a:ext cx="1065213"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87" name="Freeform 72"/>
          <p:cNvSpPr>
            <a:spLocks/>
          </p:cNvSpPr>
          <p:nvPr/>
        </p:nvSpPr>
        <p:spPr bwMode="auto">
          <a:xfrm>
            <a:off x="6097588" y="2266950"/>
            <a:ext cx="850900"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88" name="Freeform 73"/>
          <p:cNvSpPr>
            <a:spLocks/>
          </p:cNvSpPr>
          <p:nvPr/>
        </p:nvSpPr>
        <p:spPr bwMode="auto">
          <a:xfrm rot="-2589433">
            <a:off x="8059738" y="1833563"/>
            <a:ext cx="868362"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589" name="Text Box 74"/>
          <p:cNvSpPr txBox="1">
            <a:spLocks noChangeArrowheads="1"/>
          </p:cNvSpPr>
          <p:nvPr/>
        </p:nvSpPr>
        <p:spPr bwMode="auto">
          <a:xfrm>
            <a:off x="919163" y="2235200"/>
            <a:ext cx="404812" cy="457200"/>
          </a:xfrm>
          <a:prstGeom prst="rect">
            <a:avLst/>
          </a:prstGeom>
          <a:noFill/>
          <a:ln w="9525">
            <a:noFill/>
            <a:miter lim="800000"/>
            <a:headEnd/>
            <a:tailEnd/>
          </a:ln>
          <a:effectLst/>
        </p:spPr>
        <p:txBody>
          <a:bodyPr wrap="none">
            <a:spAutoFit/>
          </a:bodyPr>
          <a:lstStyle/>
          <a:p>
            <a:r>
              <a:rPr lang="en-US" sz="2400">
                <a:solidFill>
                  <a:srgbClr val="CC0000"/>
                </a:solidFill>
              </a:rPr>
              <a:t>w</a:t>
            </a:r>
            <a:endParaRPr lang="en-US">
              <a:solidFill>
                <a:srgbClr val="CC0000"/>
              </a:solidFill>
            </a:endParaRPr>
          </a:p>
        </p:txBody>
      </p:sp>
      <p:sp>
        <p:nvSpPr>
          <p:cNvPr id="109590" name="Text Box 75"/>
          <p:cNvSpPr txBox="1">
            <a:spLocks noChangeArrowheads="1"/>
          </p:cNvSpPr>
          <p:nvPr/>
        </p:nvSpPr>
        <p:spPr bwMode="auto">
          <a:xfrm>
            <a:off x="2873375" y="2278063"/>
            <a:ext cx="336550" cy="457200"/>
          </a:xfrm>
          <a:prstGeom prst="rect">
            <a:avLst/>
          </a:prstGeom>
          <a:noFill/>
          <a:ln w="9525">
            <a:noFill/>
            <a:miter lim="800000"/>
            <a:headEnd/>
            <a:tailEnd/>
          </a:ln>
          <a:effectLst/>
        </p:spPr>
        <p:txBody>
          <a:bodyPr wrap="none">
            <a:spAutoFit/>
          </a:bodyPr>
          <a:lstStyle/>
          <a:p>
            <a:r>
              <a:rPr lang="en-US" sz="2400">
                <a:solidFill>
                  <a:srgbClr val="CC0000"/>
                </a:solidFill>
              </a:rPr>
              <a:t>x</a:t>
            </a:r>
            <a:endParaRPr lang="en-US">
              <a:solidFill>
                <a:srgbClr val="CC0000"/>
              </a:solidFill>
            </a:endParaRPr>
          </a:p>
        </p:txBody>
      </p:sp>
      <p:sp>
        <p:nvSpPr>
          <p:cNvPr id="109591" name="Text Box 76"/>
          <p:cNvSpPr txBox="1">
            <a:spLocks noChangeArrowheads="1"/>
          </p:cNvSpPr>
          <p:nvPr/>
        </p:nvSpPr>
        <p:spPr bwMode="auto">
          <a:xfrm>
            <a:off x="6380163" y="2198688"/>
            <a:ext cx="336550" cy="457200"/>
          </a:xfrm>
          <a:prstGeom prst="rect">
            <a:avLst/>
          </a:prstGeom>
          <a:noFill/>
          <a:ln w="9525">
            <a:noFill/>
            <a:miter lim="800000"/>
            <a:headEnd/>
            <a:tailEnd/>
          </a:ln>
          <a:effectLst/>
        </p:spPr>
        <p:txBody>
          <a:bodyPr wrap="none">
            <a:spAutoFit/>
          </a:bodyPr>
          <a:lstStyle/>
          <a:p>
            <a:r>
              <a:rPr lang="en-US" sz="2400">
                <a:solidFill>
                  <a:srgbClr val="CC0000"/>
                </a:solidFill>
              </a:rPr>
              <a:t>y</a:t>
            </a:r>
            <a:endParaRPr lang="en-US">
              <a:solidFill>
                <a:srgbClr val="CC0000"/>
              </a:solidFill>
            </a:endParaRPr>
          </a:p>
        </p:txBody>
      </p:sp>
      <p:sp>
        <p:nvSpPr>
          <p:cNvPr id="109592" name="Text Box 77"/>
          <p:cNvSpPr txBox="1">
            <a:spLocks noChangeArrowheads="1"/>
          </p:cNvSpPr>
          <p:nvPr/>
        </p:nvSpPr>
        <p:spPr bwMode="auto">
          <a:xfrm>
            <a:off x="8294688" y="1820863"/>
            <a:ext cx="336550" cy="457200"/>
          </a:xfrm>
          <a:prstGeom prst="rect">
            <a:avLst/>
          </a:prstGeom>
          <a:noFill/>
          <a:ln w="9525">
            <a:noFill/>
            <a:miter lim="800000"/>
            <a:headEnd/>
            <a:tailEnd/>
          </a:ln>
          <a:effectLst/>
        </p:spPr>
        <p:txBody>
          <a:bodyPr wrap="none">
            <a:spAutoFit/>
          </a:bodyPr>
          <a:lstStyle/>
          <a:p>
            <a:r>
              <a:rPr lang="en-US" sz="2400">
                <a:solidFill>
                  <a:srgbClr val="CC0000"/>
                </a:solidFill>
              </a:rPr>
              <a:t>z</a:t>
            </a:r>
            <a:endParaRPr lang="en-US">
              <a:solidFill>
                <a:srgbClr val="CC0000"/>
              </a:solidFill>
            </a:endParaRPr>
          </a:p>
        </p:txBody>
      </p:sp>
      <p:sp>
        <p:nvSpPr>
          <p:cNvPr id="109593" name="Text Box 78"/>
          <p:cNvSpPr txBox="1">
            <a:spLocks noChangeArrowheads="1"/>
          </p:cNvSpPr>
          <p:nvPr/>
        </p:nvSpPr>
        <p:spPr bwMode="auto">
          <a:xfrm>
            <a:off x="1947863" y="2557463"/>
            <a:ext cx="387350" cy="457200"/>
          </a:xfrm>
          <a:prstGeom prst="rect">
            <a:avLst/>
          </a:prstGeom>
          <a:noFill/>
          <a:ln w="9525">
            <a:noFill/>
            <a:miter lim="800000"/>
            <a:headEnd/>
            <a:tailEnd/>
          </a:ln>
          <a:effectLst/>
        </p:spPr>
        <p:txBody>
          <a:bodyPr wrap="none">
            <a:spAutoFit/>
          </a:bodyPr>
          <a:lstStyle/>
          <a:p>
            <a:r>
              <a:rPr lang="en-US" sz="2400"/>
              <a:t>A</a:t>
            </a:r>
          </a:p>
        </p:txBody>
      </p:sp>
      <p:sp>
        <p:nvSpPr>
          <p:cNvPr id="109594" name="Text Box 79"/>
          <p:cNvSpPr txBox="1">
            <a:spLocks noChangeArrowheads="1"/>
          </p:cNvSpPr>
          <p:nvPr/>
        </p:nvSpPr>
        <p:spPr bwMode="auto">
          <a:xfrm>
            <a:off x="3775075" y="3265488"/>
            <a:ext cx="404813" cy="457200"/>
          </a:xfrm>
          <a:prstGeom prst="rect">
            <a:avLst/>
          </a:prstGeom>
          <a:noFill/>
          <a:ln w="9525">
            <a:noFill/>
            <a:miter lim="800000"/>
            <a:headEnd/>
            <a:tailEnd/>
          </a:ln>
          <a:effectLst/>
        </p:spPr>
        <p:txBody>
          <a:bodyPr wrap="none">
            <a:spAutoFit/>
          </a:bodyPr>
          <a:lstStyle/>
          <a:p>
            <a:r>
              <a:rPr lang="en-US" sz="2400"/>
              <a:t>C</a:t>
            </a:r>
          </a:p>
        </p:txBody>
      </p:sp>
      <p:sp>
        <p:nvSpPr>
          <p:cNvPr id="109595" name="Text Box 80"/>
          <p:cNvSpPr txBox="1">
            <a:spLocks noChangeArrowheads="1"/>
          </p:cNvSpPr>
          <p:nvPr/>
        </p:nvSpPr>
        <p:spPr bwMode="auto">
          <a:xfrm>
            <a:off x="3775075" y="2522538"/>
            <a:ext cx="404813" cy="457200"/>
          </a:xfrm>
          <a:prstGeom prst="rect">
            <a:avLst/>
          </a:prstGeom>
          <a:noFill/>
          <a:ln w="9525">
            <a:noFill/>
            <a:miter lim="800000"/>
            <a:headEnd/>
            <a:tailEnd/>
          </a:ln>
          <a:effectLst/>
        </p:spPr>
        <p:txBody>
          <a:bodyPr wrap="none">
            <a:spAutoFit/>
          </a:bodyPr>
          <a:lstStyle/>
          <a:p>
            <a:r>
              <a:rPr lang="en-US" sz="2400"/>
              <a:t>D</a:t>
            </a:r>
          </a:p>
        </p:txBody>
      </p:sp>
      <p:sp>
        <p:nvSpPr>
          <p:cNvPr id="109596" name="Text Box 81"/>
          <p:cNvSpPr txBox="1">
            <a:spLocks noChangeArrowheads="1"/>
          </p:cNvSpPr>
          <p:nvPr/>
        </p:nvSpPr>
        <p:spPr bwMode="auto">
          <a:xfrm>
            <a:off x="5559425" y="2520950"/>
            <a:ext cx="387350" cy="457200"/>
          </a:xfrm>
          <a:prstGeom prst="rect">
            <a:avLst/>
          </a:prstGeom>
          <a:noFill/>
          <a:ln w="9525">
            <a:noFill/>
            <a:miter lim="800000"/>
            <a:headEnd/>
            <a:tailEnd/>
          </a:ln>
          <a:effectLst/>
        </p:spPr>
        <p:txBody>
          <a:bodyPr wrap="none">
            <a:spAutoFit/>
          </a:bodyPr>
          <a:lstStyle/>
          <a:p>
            <a:r>
              <a:rPr lang="en-US" sz="2400"/>
              <a:t>B</a:t>
            </a:r>
          </a:p>
        </p:txBody>
      </p:sp>
      <p:sp>
        <p:nvSpPr>
          <p:cNvPr id="109597" name="Line 82"/>
          <p:cNvSpPr>
            <a:spLocks noChangeShapeType="1"/>
          </p:cNvSpPr>
          <p:nvPr/>
        </p:nvSpPr>
        <p:spPr bwMode="auto">
          <a:xfrm>
            <a:off x="7083425" y="2463800"/>
            <a:ext cx="344488" cy="3175"/>
          </a:xfrm>
          <a:prstGeom prst="line">
            <a:avLst/>
          </a:prstGeom>
          <a:noFill/>
          <a:ln w="9525">
            <a:solidFill>
              <a:schemeClr val="tx1"/>
            </a:solidFill>
            <a:prstDash val="dash"/>
            <a:round/>
            <a:headEnd/>
            <a:tailEnd/>
          </a:ln>
          <a:effectLst/>
        </p:spPr>
        <p:txBody>
          <a:bodyPr wrap="none" anchor="ctr"/>
          <a:lstStyle/>
          <a:p>
            <a:endParaRPr lang="en-US"/>
          </a:p>
        </p:txBody>
      </p:sp>
      <p:grpSp>
        <p:nvGrpSpPr>
          <p:cNvPr id="109598" name="Group 83"/>
          <p:cNvGrpSpPr>
            <a:grpSpLocks/>
          </p:cNvGrpSpPr>
          <p:nvPr/>
        </p:nvGrpSpPr>
        <p:grpSpPr bwMode="auto">
          <a:xfrm>
            <a:off x="5922963" y="2008188"/>
            <a:ext cx="615950" cy="363537"/>
            <a:chOff x="3731" y="1153"/>
            <a:chExt cx="388" cy="229"/>
          </a:xfrm>
        </p:grpSpPr>
        <p:sp>
          <p:nvSpPr>
            <p:cNvPr id="109654" name="Line 84"/>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09655" name="Line 85"/>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grpSp>
        <p:nvGrpSpPr>
          <p:cNvPr id="109599" name="Group 86"/>
          <p:cNvGrpSpPr>
            <a:grpSpLocks/>
          </p:cNvGrpSpPr>
          <p:nvPr/>
        </p:nvGrpSpPr>
        <p:grpSpPr bwMode="auto">
          <a:xfrm>
            <a:off x="4144963" y="1982788"/>
            <a:ext cx="615950" cy="363537"/>
            <a:chOff x="3731" y="1153"/>
            <a:chExt cx="388" cy="229"/>
          </a:xfrm>
        </p:grpSpPr>
        <p:sp>
          <p:nvSpPr>
            <p:cNvPr id="109652" name="Line 87"/>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09653" name="Line 88"/>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grpSp>
        <p:nvGrpSpPr>
          <p:cNvPr id="109600" name="Group 89"/>
          <p:cNvGrpSpPr>
            <a:grpSpLocks/>
          </p:cNvGrpSpPr>
          <p:nvPr/>
        </p:nvGrpSpPr>
        <p:grpSpPr bwMode="auto">
          <a:xfrm>
            <a:off x="2366963" y="1957388"/>
            <a:ext cx="615950" cy="363537"/>
            <a:chOff x="3731" y="1153"/>
            <a:chExt cx="388" cy="229"/>
          </a:xfrm>
        </p:grpSpPr>
        <p:sp>
          <p:nvSpPr>
            <p:cNvPr id="109650" name="Line 90"/>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09651" name="Line 91"/>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sp>
        <p:nvSpPr>
          <p:cNvPr id="109601" name="Line 92"/>
          <p:cNvSpPr>
            <a:spLocks noChangeShapeType="1"/>
          </p:cNvSpPr>
          <p:nvPr/>
        </p:nvSpPr>
        <p:spPr bwMode="auto">
          <a:xfrm>
            <a:off x="4278313" y="3175000"/>
            <a:ext cx="979487" cy="0"/>
          </a:xfrm>
          <a:prstGeom prst="line">
            <a:avLst/>
          </a:prstGeom>
          <a:noFill/>
          <a:ln w="9525">
            <a:solidFill>
              <a:schemeClr val="tx1"/>
            </a:solidFill>
            <a:round/>
            <a:headEnd/>
            <a:tailEnd/>
          </a:ln>
          <a:effectLst/>
        </p:spPr>
        <p:txBody>
          <a:bodyPr wrap="none"/>
          <a:lstStyle/>
          <a:p>
            <a:endParaRPr lang="en-US"/>
          </a:p>
        </p:txBody>
      </p:sp>
      <p:sp>
        <p:nvSpPr>
          <p:cNvPr id="109602" name="Freeform 93"/>
          <p:cNvSpPr>
            <a:spLocks/>
          </p:cNvSpPr>
          <p:nvPr/>
        </p:nvSpPr>
        <p:spPr bwMode="auto">
          <a:xfrm>
            <a:off x="4298950" y="2967038"/>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09603" name="Line 94"/>
          <p:cNvSpPr>
            <a:spLocks noChangeShapeType="1"/>
          </p:cNvSpPr>
          <p:nvPr/>
        </p:nvSpPr>
        <p:spPr bwMode="auto">
          <a:xfrm>
            <a:off x="5284788" y="3163888"/>
            <a:ext cx="344487" cy="3175"/>
          </a:xfrm>
          <a:prstGeom prst="line">
            <a:avLst/>
          </a:prstGeom>
          <a:noFill/>
          <a:ln w="9525">
            <a:solidFill>
              <a:schemeClr val="tx1"/>
            </a:solidFill>
            <a:prstDash val="dash"/>
            <a:round/>
            <a:headEnd/>
            <a:tailEnd/>
          </a:ln>
          <a:effectLst/>
        </p:spPr>
        <p:txBody>
          <a:bodyPr wrap="none" anchor="ctr"/>
          <a:lstStyle/>
          <a:p>
            <a:endParaRPr lang="en-US"/>
          </a:p>
        </p:txBody>
      </p:sp>
      <p:sp>
        <p:nvSpPr>
          <p:cNvPr id="744557" name="Rectangle 109"/>
          <p:cNvSpPr>
            <a:spLocks noChangeArrowheads="1"/>
          </p:cNvSpPr>
          <p:nvPr/>
        </p:nvSpPr>
        <p:spPr bwMode="auto">
          <a:xfrm>
            <a:off x="1216025" y="5284788"/>
            <a:ext cx="6802438" cy="312737"/>
          </a:xfrm>
          <a:prstGeom prst="rect">
            <a:avLst/>
          </a:prstGeom>
          <a:gradFill rotWithShape="1">
            <a:gsLst>
              <a:gs pos="0">
                <a:schemeClr val="accent1">
                  <a:alpha val="28998"/>
                </a:schemeClr>
              </a:gs>
              <a:gs pos="100000">
                <a:schemeClr val="accent1">
                  <a:alpha val="25000"/>
                </a:schemeClr>
              </a:gs>
            </a:gsLst>
            <a:lin ang="5400000" scaled="1"/>
          </a:gradFill>
          <a:ln w="9525">
            <a:noFill/>
            <a:miter lim="800000"/>
            <a:headEnd/>
            <a:tailEnd/>
          </a:ln>
          <a:effectLst/>
        </p:spPr>
        <p:txBody>
          <a:bodyPr wrap="none" anchor="ctr"/>
          <a:lstStyle/>
          <a:p>
            <a:endParaRPr lang="en-US"/>
          </a:p>
        </p:txBody>
      </p:sp>
      <p:grpSp>
        <p:nvGrpSpPr>
          <p:cNvPr id="109605" name="Group 120"/>
          <p:cNvGrpSpPr>
            <a:grpSpLocks/>
          </p:cNvGrpSpPr>
          <p:nvPr/>
        </p:nvGrpSpPr>
        <p:grpSpPr bwMode="auto">
          <a:xfrm>
            <a:off x="3624263" y="2287588"/>
            <a:ext cx="677862" cy="315912"/>
            <a:chOff x="4396" y="1245"/>
            <a:chExt cx="672" cy="248"/>
          </a:xfrm>
        </p:grpSpPr>
        <p:sp>
          <p:nvSpPr>
            <p:cNvPr id="1096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096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096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09645" name="Group 124"/>
            <p:cNvGrpSpPr>
              <a:grpSpLocks/>
            </p:cNvGrpSpPr>
            <p:nvPr/>
          </p:nvGrpSpPr>
          <p:grpSpPr bwMode="auto">
            <a:xfrm>
              <a:off x="4530" y="1287"/>
              <a:ext cx="377" cy="75"/>
              <a:chOff x="2468" y="1332"/>
              <a:chExt cx="310" cy="60"/>
            </a:xfrm>
          </p:grpSpPr>
          <p:sp>
            <p:nvSpPr>
              <p:cNvPr id="10964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0964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09646" name="Line 127"/>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09647" name="Line 128"/>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09606" name="Group 129"/>
          <p:cNvGrpSpPr>
            <a:grpSpLocks/>
          </p:cNvGrpSpPr>
          <p:nvPr/>
        </p:nvGrpSpPr>
        <p:grpSpPr bwMode="auto">
          <a:xfrm>
            <a:off x="5403850" y="2305050"/>
            <a:ext cx="677863" cy="315913"/>
            <a:chOff x="4396" y="1245"/>
            <a:chExt cx="672" cy="248"/>
          </a:xfrm>
        </p:grpSpPr>
        <p:sp>
          <p:nvSpPr>
            <p:cNvPr id="1096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096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096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09637" name="Group 133"/>
            <p:cNvGrpSpPr>
              <a:grpSpLocks/>
            </p:cNvGrpSpPr>
            <p:nvPr/>
          </p:nvGrpSpPr>
          <p:grpSpPr bwMode="auto">
            <a:xfrm>
              <a:off x="4530" y="1287"/>
              <a:ext cx="377" cy="75"/>
              <a:chOff x="2468" y="1332"/>
              <a:chExt cx="310" cy="60"/>
            </a:xfrm>
          </p:grpSpPr>
          <p:sp>
            <p:nvSpPr>
              <p:cNvPr id="109640" name="Freeform 13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09641" name="Freeform 13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09638" name="Line 13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09639" name="Line 13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09607" name="Group 138"/>
          <p:cNvGrpSpPr>
            <a:grpSpLocks/>
          </p:cNvGrpSpPr>
          <p:nvPr/>
        </p:nvGrpSpPr>
        <p:grpSpPr bwMode="auto">
          <a:xfrm>
            <a:off x="7440613" y="2300288"/>
            <a:ext cx="677862" cy="315912"/>
            <a:chOff x="4396" y="1245"/>
            <a:chExt cx="672" cy="248"/>
          </a:xfrm>
        </p:grpSpPr>
        <p:sp>
          <p:nvSpPr>
            <p:cNvPr id="10962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0962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0962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09629" name="Group 142"/>
            <p:cNvGrpSpPr>
              <a:grpSpLocks/>
            </p:cNvGrpSpPr>
            <p:nvPr/>
          </p:nvGrpSpPr>
          <p:grpSpPr bwMode="auto">
            <a:xfrm>
              <a:off x="4530" y="1287"/>
              <a:ext cx="377" cy="75"/>
              <a:chOff x="2468" y="1332"/>
              <a:chExt cx="310" cy="60"/>
            </a:xfrm>
          </p:grpSpPr>
          <p:sp>
            <p:nvSpPr>
              <p:cNvPr id="109632" name="Freeform 1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09633" name="Freeform 1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09630" name="Line 14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09631" name="Line 14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09608" name="Group 147"/>
          <p:cNvGrpSpPr>
            <a:grpSpLocks/>
          </p:cNvGrpSpPr>
          <p:nvPr/>
        </p:nvGrpSpPr>
        <p:grpSpPr bwMode="auto">
          <a:xfrm>
            <a:off x="3609975" y="2997200"/>
            <a:ext cx="677863" cy="315913"/>
            <a:chOff x="4396" y="1245"/>
            <a:chExt cx="672" cy="248"/>
          </a:xfrm>
        </p:grpSpPr>
        <p:sp>
          <p:nvSpPr>
            <p:cNvPr id="1096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096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096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09621" name="Group 151"/>
            <p:cNvGrpSpPr>
              <a:grpSpLocks/>
            </p:cNvGrpSpPr>
            <p:nvPr/>
          </p:nvGrpSpPr>
          <p:grpSpPr bwMode="auto">
            <a:xfrm>
              <a:off x="4530" y="1287"/>
              <a:ext cx="377" cy="75"/>
              <a:chOff x="2468" y="1332"/>
              <a:chExt cx="310" cy="60"/>
            </a:xfrm>
          </p:grpSpPr>
          <p:sp>
            <p:nvSpPr>
              <p:cNvPr id="109624" name="Freeform 15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09625" name="Freeform 15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09622" name="Line 15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09623" name="Line 15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09609" name="Group 156"/>
          <p:cNvGrpSpPr>
            <a:grpSpLocks/>
          </p:cNvGrpSpPr>
          <p:nvPr/>
        </p:nvGrpSpPr>
        <p:grpSpPr bwMode="auto">
          <a:xfrm>
            <a:off x="1866900" y="2324100"/>
            <a:ext cx="677863" cy="315913"/>
            <a:chOff x="4396" y="1245"/>
            <a:chExt cx="672" cy="248"/>
          </a:xfrm>
        </p:grpSpPr>
        <p:sp>
          <p:nvSpPr>
            <p:cNvPr id="1096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096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096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09613" name="Group 160"/>
            <p:cNvGrpSpPr>
              <a:grpSpLocks/>
            </p:cNvGrpSpPr>
            <p:nvPr/>
          </p:nvGrpSpPr>
          <p:grpSpPr bwMode="auto">
            <a:xfrm>
              <a:off x="4530" y="1287"/>
              <a:ext cx="377" cy="75"/>
              <a:chOff x="2468" y="1332"/>
              <a:chExt cx="310" cy="60"/>
            </a:xfrm>
          </p:grpSpPr>
          <p:sp>
            <p:nvSpPr>
              <p:cNvPr id="109616" name="Freeform 1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09617" name="Freeform 1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09614" name="Line 16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09615" name="Line 16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4557"/>
                                        </p:tgtEl>
                                        <p:attrNameLst>
                                          <p:attrName>style.visibility</p:attrName>
                                        </p:attrNameLst>
                                      </p:cBhvr>
                                      <p:to>
                                        <p:strVal val="visible"/>
                                      </p:to>
                                    </p:set>
                                    <p:animEffect transition="in" filter="dissolve">
                                      <p:cBhvr>
                                        <p:cTn id="7" dur="500"/>
                                        <p:tgtEl>
                                          <p:spTgt spid="744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5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miter lim="800000"/>
            <a:headEnd/>
            <a:tailEnd/>
          </a:ln>
        </p:spPr>
        <p:txBody>
          <a:bodyPr/>
          <a:lstStyle/>
          <a:p>
            <a:r>
              <a:rPr lang="en-US"/>
              <a:t>Network Layer</a:t>
            </a:r>
          </a:p>
        </p:txBody>
      </p:sp>
      <p:sp>
        <p:nvSpPr>
          <p:cNvPr id="110595" name="Slide Number Placeholder 5"/>
          <p:cNvSpPr>
            <a:spLocks noGrp="1"/>
          </p:cNvSpPr>
          <p:nvPr>
            <p:ph type="sldNum" sz="quarter" idx="12"/>
          </p:nvPr>
        </p:nvSpPr>
        <p:spPr>
          <a:noFill/>
          <a:ln>
            <a:miter lim="800000"/>
            <a:headEnd/>
            <a:tailEnd/>
          </a:ln>
        </p:spPr>
        <p:txBody>
          <a:bodyPr/>
          <a:lstStyle/>
          <a:p>
            <a:r>
              <a:rPr lang="en-US"/>
              <a:t>4-</a:t>
            </a:r>
            <a:fld id="{C976FEAE-D589-4506-B2D6-3297C2375EC8}" type="slidenum">
              <a:rPr lang="en-US" smtClean="0"/>
              <a:pPr/>
              <a:t>57</a:t>
            </a:fld>
            <a:endParaRPr lang="en-US"/>
          </a:p>
        </p:txBody>
      </p:sp>
      <p:sp>
        <p:nvSpPr>
          <p:cNvPr id="110596" name="Line 123"/>
          <p:cNvSpPr>
            <a:spLocks noChangeShapeType="1"/>
          </p:cNvSpPr>
          <p:nvPr/>
        </p:nvSpPr>
        <p:spPr bwMode="auto">
          <a:xfrm>
            <a:off x="6076950" y="2608263"/>
            <a:ext cx="979488" cy="0"/>
          </a:xfrm>
          <a:prstGeom prst="line">
            <a:avLst/>
          </a:prstGeom>
          <a:noFill/>
          <a:ln w="9525">
            <a:solidFill>
              <a:schemeClr val="tx1"/>
            </a:solidFill>
            <a:round/>
            <a:headEnd/>
            <a:tailEnd/>
          </a:ln>
          <a:effectLst/>
        </p:spPr>
        <p:txBody>
          <a:bodyPr wrap="none"/>
          <a:lstStyle/>
          <a:p>
            <a:endParaRPr lang="en-US"/>
          </a:p>
        </p:txBody>
      </p:sp>
      <p:sp>
        <p:nvSpPr>
          <p:cNvPr id="110597" name="Freeform 124"/>
          <p:cNvSpPr>
            <a:spLocks/>
          </p:cNvSpPr>
          <p:nvPr/>
        </p:nvSpPr>
        <p:spPr bwMode="auto">
          <a:xfrm>
            <a:off x="2528888" y="2619375"/>
            <a:ext cx="1241425" cy="1588"/>
          </a:xfrm>
          <a:custGeom>
            <a:avLst/>
            <a:gdLst>
              <a:gd name="T0" fmla="*/ 0 w 805"/>
              <a:gd name="T1" fmla="*/ 0 h 1"/>
              <a:gd name="T2" fmla="*/ 2147483647 w 805"/>
              <a:gd name="T3" fmla="*/ 2147483647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10598" name="Freeform 125"/>
          <p:cNvSpPr>
            <a:spLocks/>
          </p:cNvSpPr>
          <p:nvPr/>
        </p:nvSpPr>
        <p:spPr bwMode="auto">
          <a:xfrm>
            <a:off x="2530475" y="2398713"/>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599" name="Freeform 126"/>
          <p:cNvSpPr>
            <a:spLocks/>
          </p:cNvSpPr>
          <p:nvPr/>
        </p:nvSpPr>
        <p:spPr bwMode="auto">
          <a:xfrm>
            <a:off x="4322763" y="2619375"/>
            <a:ext cx="1243012" cy="1588"/>
          </a:xfrm>
          <a:custGeom>
            <a:avLst/>
            <a:gdLst>
              <a:gd name="T0" fmla="*/ 0 w 805"/>
              <a:gd name="T1" fmla="*/ 0 h 1"/>
              <a:gd name="T2" fmla="*/ 2147483647 w 805"/>
              <a:gd name="T3" fmla="*/ 2147483647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10600" name="Freeform 127"/>
          <p:cNvSpPr>
            <a:spLocks/>
          </p:cNvSpPr>
          <p:nvPr/>
        </p:nvSpPr>
        <p:spPr bwMode="auto">
          <a:xfrm>
            <a:off x="631825" y="2632075"/>
            <a:ext cx="1243013" cy="0"/>
          </a:xfrm>
          <a:custGeom>
            <a:avLst/>
            <a:gdLst>
              <a:gd name="T0" fmla="*/ 0 w 805"/>
              <a:gd name="T1" fmla="*/ 0 h 1"/>
              <a:gd name="T2" fmla="*/ 2147483647 w 805"/>
              <a:gd name="T3" fmla="*/ 1 h 1"/>
              <a:gd name="T4" fmla="*/ 0 60000 65536"/>
              <a:gd name="T5" fmla="*/ 0 60000 65536"/>
            </a:gdLst>
            <a:ahLst/>
            <a:cxnLst>
              <a:cxn ang="T4">
                <a:pos x="T0" y="T1"/>
              </a:cxn>
              <a:cxn ang="T5">
                <a:pos x="T2" y="T3"/>
              </a:cxn>
            </a:cxnLst>
            <a:rect l="0" t="0" r="r" b="b"/>
            <a:pathLst>
              <a:path w="805" h="1">
                <a:moveTo>
                  <a:pt x="0" y="0"/>
                </a:moveTo>
                <a:lnTo>
                  <a:pt x="805" y="1"/>
                </a:lnTo>
              </a:path>
            </a:pathLst>
          </a:custGeom>
          <a:noFill/>
          <a:ln w="12700">
            <a:solidFill>
              <a:schemeClr val="tx1"/>
            </a:solidFill>
            <a:round/>
            <a:headEnd/>
            <a:tailEnd/>
          </a:ln>
          <a:effectLst/>
        </p:spPr>
        <p:txBody>
          <a:bodyPr wrap="none" anchor="ctr"/>
          <a:lstStyle/>
          <a:p>
            <a:endParaRPr lang="en-US"/>
          </a:p>
        </p:txBody>
      </p:sp>
      <p:sp>
        <p:nvSpPr>
          <p:cNvPr id="110601" name="Line 128"/>
          <p:cNvSpPr>
            <a:spLocks noChangeShapeType="1"/>
          </p:cNvSpPr>
          <p:nvPr/>
        </p:nvSpPr>
        <p:spPr bwMode="auto">
          <a:xfrm flipV="1">
            <a:off x="8091488" y="2109788"/>
            <a:ext cx="604837" cy="354012"/>
          </a:xfrm>
          <a:prstGeom prst="line">
            <a:avLst/>
          </a:prstGeom>
          <a:noFill/>
          <a:ln w="9525">
            <a:solidFill>
              <a:schemeClr val="tx1"/>
            </a:solidFill>
            <a:round/>
            <a:headEnd/>
            <a:tailEnd/>
          </a:ln>
          <a:effectLst/>
        </p:spPr>
        <p:txBody>
          <a:bodyPr wrap="none" anchor="ctr"/>
          <a:lstStyle/>
          <a:p>
            <a:endParaRPr lang="en-US"/>
          </a:p>
        </p:txBody>
      </p:sp>
      <p:sp>
        <p:nvSpPr>
          <p:cNvPr id="110602" name="Line 129"/>
          <p:cNvSpPr>
            <a:spLocks noChangeShapeType="1"/>
          </p:cNvSpPr>
          <p:nvPr/>
        </p:nvSpPr>
        <p:spPr bwMode="auto">
          <a:xfrm>
            <a:off x="8045450" y="2752725"/>
            <a:ext cx="604838" cy="354013"/>
          </a:xfrm>
          <a:prstGeom prst="line">
            <a:avLst/>
          </a:prstGeom>
          <a:noFill/>
          <a:ln w="9525">
            <a:solidFill>
              <a:schemeClr val="tx1"/>
            </a:solidFill>
            <a:round/>
            <a:headEnd/>
            <a:tailEnd/>
          </a:ln>
          <a:effectLst/>
        </p:spPr>
        <p:txBody>
          <a:bodyPr wrap="none" anchor="ctr"/>
          <a:lstStyle/>
          <a:p>
            <a:endParaRPr lang="en-US"/>
          </a:p>
        </p:txBody>
      </p:sp>
      <p:sp>
        <p:nvSpPr>
          <p:cNvPr id="110603" name="Line 130"/>
          <p:cNvSpPr>
            <a:spLocks noChangeShapeType="1"/>
          </p:cNvSpPr>
          <p:nvPr/>
        </p:nvSpPr>
        <p:spPr bwMode="auto">
          <a:xfrm>
            <a:off x="2368550" y="2744788"/>
            <a:ext cx="1255713" cy="547687"/>
          </a:xfrm>
          <a:prstGeom prst="line">
            <a:avLst/>
          </a:prstGeom>
          <a:noFill/>
          <a:ln w="9525">
            <a:solidFill>
              <a:schemeClr val="tx1"/>
            </a:solidFill>
            <a:round/>
            <a:headEnd/>
            <a:tailEnd/>
          </a:ln>
          <a:effectLst/>
        </p:spPr>
        <p:txBody>
          <a:bodyPr wrap="none" anchor="ctr"/>
          <a:lstStyle/>
          <a:p>
            <a:endParaRPr lang="en-US"/>
          </a:p>
        </p:txBody>
      </p:sp>
      <p:sp>
        <p:nvSpPr>
          <p:cNvPr id="110604" name="Freeform 131"/>
          <p:cNvSpPr>
            <a:spLocks/>
          </p:cNvSpPr>
          <p:nvPr/>
        </p:nvSpPr>
        <p:spPr bwMode="auto">
          <a:xfrm rot="1183889">
            <a:off x="2522538" y="2909888"/>
            <a:ext cx="1065212" cy="2841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05" name="Freeform 132"/>
          <p:cNvSpPr>
            <a:spLocks/>
          </p:cNvSpPr>
          <p:nvPr/>
        </p:nvSpPr>
        <p:spPr bwMode="auto">
          <a:xfrm>
            <a:off x="633413" y="2411413"/>
            <a:ext cx="1065212" cy="384175"/>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06" name="Freeform 133"/>
          <p:cNvSpPr>
            <a:spLocks/>
          </p:cNvSpPr>
          <p:nvPr/>
        </p:nvSpPr>
        <p:spPr bwMode="auto">
          <a:xfrm>
            <a:off x="4324350" y="2409825"/>
            <a:ext cx="1065213"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07" name="Freeform 134"/>
          <p:cNvSpPr>
            <a:spLocks/>
          </p:cNvSpPr>
          <p:nvPr/>
        </p:nvSpPr>
        <p:spPr bwMode="auto">
          <a:xfrm>
            <a:off x="6097588" y="2400300"/>
            <a:ext cx="850900" cy="385763"/>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08" name="Freeform 135"/>
          <p:cNvSpPr>
            <a:spLocks/>
          </p:cNvSpPr>
          <p:nvPr/>
        </p:nvSpPr>
        <p:spPr bwMode="auto">
          <a:xfrm rot="-2589433">
            <a:off x="8059738" y="1966913"/>
            <a:ext cx="868362"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09" name="Text Box 136"/>
          <p:cNvSpPr txBox="1">
            <a:spLocks noChangeArrowheads="1"/>
          </p:cNvSpPr>
          <p:nvPr/>
        </p:nvSpPr>
        <p:spPr bwMode="auto">
          <a:xfrm>
            <a:off x="919163" y="2368550"/>
            <a:ext cx="404812" cy="457200"/>
          </a:xfrm>
          <a:prstGeom prst="rect">
            <a:avLst/>
          </a:prstGeom>
          <a:noFill/>
          <a:ln w="9525">
            <a:noFill/>
            <a:miter lim="800000"/>
            <a:headEnd/>
            <a:tailEnd/>
          </a:ln>
          <a:effectLst/>
        </p:spPr>
        <p:txBody>
          <a:bodyPr wrap="none">
            <a:spAutoFit/>
          </a:bodyPr>
          <a:lstStyle/>
          <a:p>
            <a:r>
              <a:rPr lang="en-US" sz="2400">
                <a:solidFill>
                  <a:srgbClr val="CC0000"/>
                </a:solidFill>
              </a:rPr>
              <a:t>w</a:t>
            </a:r>
            <a:endParaRPr lang="en-US">
              <a:solidFill>
                <a:srgbClr val="CC0000"/>
              </a:solidFill>
            </a:endParaRPr>
          </a:p>
        </p:txBody>
      </p:sp>
      <p:sp>
        <p:nvSpPr>
          <p:cNvPr id="110610" name="Text Box 137"/>
          <p:cNvSpPr txBox="1">
            <a:spLocks noChangeArrowheads="1"/>
          </p:cNvSpPr>
          <p:nvPr/>
        </p:nvSpPr>
        <p:spPr bwMode="auto">
          <a:xfrm>
            <a:off x="2873375" y="2411413"/>
            <a:ext cx="336550" cy="457200"/>
          </a:xfrm>
          <a:prstGeom prst="rect">
            <a:avLst/>
          </a:prstGeom>
          <a:noFill/>
          <a:ln w="9525">
            <a:noFill/>
            <a:miter lim="800000"/>
            <a:headEnd/>
            <a:tailEnd/>
          </a:ln>
          <a:effectLst/>
        </p:spPr>
        <p:txBody>
          <a:bodyPr wrap="none">
            <a:spAutoFit/>
          </a:bodyPr>
          <a:lstStyle/>
          <a:p>
            <a:r>
              <a:rPr lang="en-US" sz="2400">
                <a:solidFill>
                  <a:srgbClr val="CC0000"/>
                </a:solidFill>
              </a:rPr>
              <a:t>x</a:t>
            </a:r>
            <a:endParaRPr lang="en-US">
              <a:solidFill>
                <a:srgbClr val="CC0000"/>
              </a:solidFill>
            </a:endParaRPr>
          </a:p>
        </p:txBody>
      </p:sp>
      <p:sp>
        <p:nvSpPr>
          <p:cNvPr id="110611" name="Text Box 138"/>
          <p:cNvSpPr txBox="1">
            <a:spLocks noChangeArrowheads="1"/>
          </p:cNvSpPr>
          <p:nvPr/>
        </p:nvSpPr>
        <p:spPr bwMode="auto">
          <a:xfrm>
            <a:off x="6380163" y="2332038"/>
            <a:ext cx="336550" cy="457200"/>
          </a:xfrm>
          <a:prstGeom prst="rect">
            <a:avLst/>
          </a:prstGeom>
          <a:noFill/>
          <a:ln w="9525">
            <a:noFill/>
            <a:miter lim="800000"/>
            <a:headEnd/>
            <a:tailEnd/>
          </a:ln>
          <a:effectLst/>
        </p:spPr>
        <p:txBody>
          <a:bodyPr wrap="none">
            <a:spAutoFit/>
          </a:bodyPr>
          <a:lstStyle/>
          <a:p>
            <a:r>
              <a:rPr lang="en-US" sz="2400">
                <a:solidFill>
                  <a:srgbClr val="CC0000"/>
                </a:solidFill>
              </a:rPr>
              <a:t>y</a:t>
            </a:r>
            <a:endParaRPr lang="en-US">
              <a:solidFill>
                <a:srgbClr val="CC0000"/>
              </a:solidFill>
            </a:endParaRPr>
          </a:p>
        </p:txBody>
      </p:sp>
      <p:sp>
        <p:nvSpPr>
          <p:cNvPr id="110612" name="Text Box 139"/>
          <p:cNvSpPr txBox="1">
            <a:spLocks noChangeArrowheads="1"/>
          </p:cNvSpPr>
          <p:nvPr/>
        </p:nvSpPr>
        <p:spPr bwMode="auto">
          <a:xfrm>
            <a:off x="8294688" y="1954213"/>
            <a:ext cx="336550" cy="457200"/>
          </a:xfrm>
          <a:prstGeom prst="rect">
            <a:avLst/>
          </a:prstGeom>
          <a:noFill/>
          <a:ln w="9525">
            <a:noFill/>
            <a:miter lim="800000"/>
            <a:headEnd/>
            <a:tailEnd/>
          </a:ln>
          <a:effectLst/>
        </p:spPr>
        <p:txBody>
          <a:bodyPr wrap="none">
            <a:spAutoFit/>
          </a:bodyPr>
          <a:lstStyle/>
          <a:p>
            <a:r>
              <a:rPr lang="en-US" sz="2400">
                <a:solidFill>
                  <a:srgbClr val="CC0000"/>
                </a:solidFill>
              </a:rPr>
              <a:t>z</a:t>
            </a:r>
            <a:endParaRPr lang="en-US">
              <a:solidFill>
                <a:srgbClr val="CC0000"/>
              </a:solidFill>
            </a:endParaRPr>
          </a:p>
        </p:txBody>
      </p:sp>
      <p:sp>
        <p:nvSpPr>
          <p:cNvPr id="110613" name="Text Box 140"/>
          <p:cNvSpPr txBox="1">
            <a:spLocks noChangeArrowheads="1"/>
          </p:cNvSpPr>
          <p:nvPr/>
        </p:nvSpPr>
        <p:spPr bwMode="auto">
          <a:xfrm>
            <a:off x="1947863" y="2690813"/>
            <a:ext cx="387350" cy="457200"/>
          </a:xfrm>
          <a:prstGeom prst="rect">
            <a:avLst/>
          </a:prstGeom>
          <a:noFill/>
          <a:ln w="9525">
            <a:noFill/>
            <a:miter lim="800000"/>
            <a:headEnd/>
            <a:tailEnd/>
          </a:ln>
          <a:effectLst/>
        </p:spPr>
        <p:txBody>
          <a:bodyPr wrap="none">
            <a:spAutoFit/>
          </a:bodyPr>
          <a:lstStyle/>
          <a:p>
            <a:r>
              <a:rPr lang="en-US" sz="2400"/>
              <a:t>A</a:t>
            </a:r>
          </a:p>
        </p:txBody>
      </p:sp>
      <p:sp>
        <p:nvSpPr>
          <p:cNvPr id="110614" name="Text Box 141"/>
          <p:cNvSpPr txBox="1">
            <a:spLocks noChangeArrowheads="1"/>
          </p:cNvSpPr>
          <p:nvPr/>
        </p:nvSpPr>
        <p:spPr bwMode="auto">
          <a:xfrm>
            <a:off x="3775075" y="3398838"/>
            <a:ext cx="404813" cy="457200"/>
          </a:xfrm>
          <a:prstGeom prst="rect">
            <a:avLst/>
          </a:prstGeom>
          <a:noFill/>
          <a:ln w="9525">
            <a:noFill/>
            <a:miter lim="800000"/>
            <a:headEnd/>
            <a:tailEnd/>
          </a:ln>
          <a:effectLst/>
        </p:spPr>
        <p:txBody>
          <a:bodyPr wrap="none">
            <a:spAutoFit/>
          </a:bodyPr>
          <a:lstStyle/>
          <a:p>
            <a:r>
              <a:rPr lang="en-US" sz="2400"/>
              <a:t>C</a:t>
            </a:r>
          </a:p>
        </p:txBody>
      </p:sp>
      <p:sp>
        <p:nvSpPr>
          <p:cNvPr id="110615" name="Text Box 142"/>
          <p:cNvSpPr txBox="1">
            <a:spLocks noChangeArrowheads="1"/>
          </p:cNvSpPr>
          <p:nvPr/>
        </p:nvSpPr>
        <p:spPr bwMode="auto">
          <a:xfrm>
            <a:off x="3775075" y="2655888"/>
            <a:ext cx="404813" cy="457200"/>
          </a:xfrm>
          <a:prstGeom prst="rect">
            <a:avLst/>
          </a:prstGeom>
          <a:noFill/>
          <a:ln w="9525">
            <a:noFill/>
            <a:miter lim="800000"/>
            <a:headEnd/>
            <a:tailEnd/>
          </a:ln>
          <a:effectLst/>
        </p:spPr>
        <p:txBody>
          <a:bodyPr wrap="none">
            <a:spAutoFit/>
          </a:bodyPr>
          <a:lstStyle/>
          <a:p>
            <a:r>
              <a:rPr lang="en-US" sz="2400"/>
              <a:t>D</a:t>
            </a:r>
          </a:p>
        </p:txBody>
      </p:sp>
      <p:sp>
        <p:nvSpPr>
          <p:cNvPr id="110616" name="Text Box 143"/>
          <p:cNvSpPr txBox="1">
            <a:spLocks noChangeArrowheads="1"/>
          </p:cNvSpPr>
          <p:nvPr/>
        </p:nvSpPr>
        <p:spPr bwMode="auto">
          <a:xfrm>
            <a:off x="5559425" y="2654300"/>
            <a:ext cx="387350" cy="457200"/>
          </a:xfrm>
          <a:prstGeom prst="rect">
            <a:avLst/>
          </a:prstGeom>
          <a:noFill/>
          <a:ln w="9525">
            <a:noFill/>
            <a:miter lim="800000"/>
            <a:headEnd/>
            <a:tailEnd/>
          </a:ln>
          <a:effectLst/>
        </p:spPr>
        <p:txBody>
          <a:bodyPr wrap="none">
            <a:spAutoFit/>
          </a:bodyPr>
          <a:lstStyle/>
          <a:p>
            <a:r>
              <a:rPr lang="en-US" sz="2400"/>
              <a:t>B</a:t>
            </a:r>
          </a:p>
        </p:txBody>
      </p:sp>
      <p:sp>
        <p:nvSpPr>
          <p:cNvPr id="110617" name="Line 144"/>
          <p:cNvSpPr>
            <a:spLocks noChangeShapeType="1"/>
          </p:cNvSpPr>
          <p:nvPr/>
        </p:nvSpPr>
        <p:spPr bwMode="auto">
          <a:xfrm>
            <a:off x="7083425" y="2597150"/>
            <a:ext cx="344488" cy="3175"/>
          </a:xfrm>
          <a:prstGeom prst="line">
            <a:avLst/>
          </a:prstGeom>
          <a:noFill/>
          <a:ln w="9525">
            <a:solidFill>
              <a:schemeClr val="tx1"/>
            </a:solidFill>
            <a:prstDash val="dash"/>
            <a:round/>
            <a:headEnd/>
            <a:tailEnd/>
          </a:ln>
          <a:effectLst/>
        </p:spPr>
        <p:txBody>
          <a:bodyPr wrap="none" anchor="ctr"/>
          <a:lstStyle/>
          <a:p>
            <a:endParaRPr lang="en-US"/>
          </a:p>
        </p:txBody>
      </p:sp>
      <p:grpSp>
        <p:nvGrpSpPr>
          <p:cNvPr id="110618" name="Group 145"/>
          <p:cNvGrpSpPr>
            <a:grpSpLocks/>
          </p:cNvGrpSpPr>
          <p:nvPr/>
        </p:nvGrpSpPr>
        <p:grpSpPr bwMode="auto">
          <a:xfrm>
            <a:off x="5922963" y="2141538"/>
            <a:ext cx="615950" cy="363537"/>
            <a:chOff x="3731" y="1153"/>
            <a:chExt cx="388" cy="229"/>
          </a:xfrm>
        </p:grpSpPr>
        <p:sp>
          <p:nvSpPr>
            <p:cNvPr id="110687" name="Line 146"/>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10688" name="Line 147"/>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grpSp>
        <p:nvGrpSpPr>
          <p:cNvPr id="110619" name="Group 148"/>
          <p:cNvGrpSpPr>
            <a:grpSpLocks/>
          </p:cNvGrpSpPr>
          <p:nvPr/>
        </p:nvGrpSpPr>
        <p:grpSpPr bwMode="auto">
          <a:xfrm>
            <a:off x="4144963" y="2116138"/>
            <a:ext cx="615950" cy="363537"/>
            <a:chOff x="3731" y="1153"/>
            <a:chExt cx="388" cy="229"/>
          </a:xfrm>
        </p:grpSpPr>
        <p:sp>
          <p:nvSpPr>
            <p:cNvPr id="110685" name="Line 149"/>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10686" name="Line 150"/>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grpSp>
        <p:nvGrpSpPr>
          <p:cNvPr id="110620" name="Group 151"/>
          <p:cNvGrpSpPr>
            <a:grpSpLocks/>
          </p:cNvGrpSpPr>
          <p:nvPr/>
        </p:nvGrpSpPr>
        <p:grpSpPr bwMode="auto">
          <a:xfrm>
            <a:off x="2366963" y="2090738"/>
            <a:ext cx="615950" cy="363537"/>
            <a:chOff x="3731" y="1153"/>
            <a:chExt cx="388" cy="229"/>
          </a:xfrm>
        </p:grpSpPr>
        <p:sp>
          <p:nvSpPr>
            <p:cNvPr id="110683" name="Line 152"/>
            <p:cNvSpPr>
              <a:spLocks noChangeShapeType="1"/>
            </p:cNvSpPr>
            <p:nvPr/>
          </p:nvSpPr>
          <p:spPr bwMode="auto">
            <a:xfrm flipV="1">
              <a:off x="3731" y="1259"/>
              <a:ext cx="205" cy="123"/>
            </a:xfrm>
            <a:prstGeom prst="line">
              <a:avLst/>
            </a:prstGeom>
            <a:noFill/>
            <a:ln w="9525">
              <a:solidFill>
                <a:schemeClr val="tx1"/>
              </a:solidFill>
              <a:round/>
              <a:headEnd/>
              <a:tailEnd/>
            </a:ln>
            <a:effectLst/>
          </p:spPr>
          <p:txBody>
            <a:bodyPr wrap="none" anchor="ctr"/>
            <a:lstStyle/>
            <a:p>
              <a:endParaRPr lang="en-US"/>
            </a:p>
          </p:txBody>
        </p:sp>
        <p:sp>
          <p:nvSpPr>
            <p:cNvPr id="110684" name="Line 153"/>
            <p:cNvSpPr>
              <a:spLocks noChangeShapeType="1"/>
            </p:cNvSpPr>
            <p:nvPr/>
          </p:nvSpPr>
          <p:spPr bwMode="auto">
            <a:xfrm flipV="1">
              <a:off x="3944" y="1153"/>
              <a:ext cx="175" cy="98"/>
            </a:xfrm>
            <a:prstGeom prst="line">
              <a:avLst/>
            </a:prstGeom>
            <a:noFill/>
            <a:ln w="9525">
              <a:solidFill>
                <a:schemeClr val="tx1"/>
              </a:solidFill>
              <a:prstDash val="dash"/>
              <a:round/>
              <a:headEnd/>
              <a:tailEnd/>
            </a:ln>
            <a:effectLst/>
          </p:spPr>
          <p:txBody>
            <a:bodyPr wrap="none" anchor="ctr"/>
            <a:lstStyle/>
            <a:p>
              <a:endParaRPr lang="en-US"/>
            </a:p>
          </p:txBody>
        </p:sp>
      </p:grpSp>
      <p:sp>
        <p:nvSpPr>
          <p:cNvPr id="110621" name="Line 154"/>
          <p:cNvSpPr>
            <a:spLocks noChangeShapeType="1"/>
          </p:cNvSpPr>
          <p:nvPr/>
        </p:nvSpPr>
        <p:spPr bwMode="auto">
          <a:xfrm>
            <a:off x="4278313" y="3308350"/>
            <a:ext cx="979487" cy="0"/>
          </a:xfrm>
          <a:prstGeom prst="line">
            <a:avLst/>
          </a:prstGeom>
          <a:noFill/>
          <a:ln w="9525">
            <a:solidFill>
              <a:schemeClr val="tx1"/>
            </a:solidFill>
            <a:round/>
            <a:headEnd/>
            <a:tailEnd/>
          </a:ln>
          <a:effectLst/>
        </p:spPr>
        <p:txBody>
          <a:bodyPr wrap="none"/>
          <a:lstStyle/>
          <a:p>
            <a:endParaRPr lang="en-US"/>
          </a:p>
        </p:txBody>
      </p:sp>
      <p:sp>
        <p:nvSpPr>
          <p:cNvPr id="110622" name="Freeform 155"/>
          <p:cNvSpPr>
            <a:spLocks/>
          </p:cNvSpPr>
          <p:nvPr/>
        </p:nvSpPr>
        <p:spPr bwMode="auto">
          <a:xfrm>
            <a:off x="4298950" y="3100388"/>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0" h="274">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w="9525">
            <a:noFill/>
            <a:round/>
            <a:headEnd/>
            <a:tailEnd/>
          </a:ln>
          <a:effectLst/>
        </p:spPr>
        <p:txBody>
          <a:bodyPr wrap="none" anchor="ctr"/>
          <a:lstStyle/>
          <a:p>
            <a:endParaRPr lang="en-US"/>
          </a:p>
        </p:txBody>
      </p:sp>
      <p:sp>
        <p:nvSpPr>
          <p:cNvPr id="110623" name="Line 156"/>
          <p:cNvSpPr>
            <a:spLocks noChangeShapeType="1"/>
          </p:cNvSpPr>
          <p:nvPr/>
        </p:nvSpPr>
        <p:spPr bwMode="auto">
          <a:xfrm>
            <a:off x="5284788" y="3297238"/>
            <a:ext cx="344487" cy="3175"/>
          </a:xfrm>
          <a:prstGeom prst="line">
            <a:avLst/>
          </a:prstGeom>
          <a:noFill/>
          <a:ln w="9525">
            <a:solidFill>
              <a:schemeClr val="tx1"/>
            </a:solidFill>
            <a:prstDash val="dash"/>
            <a:round/>
            <a:headEnd/>
            <a:tailEnd/>
          </a:ln>
          <a:effectLst/>
        </p:spPr>
        <p:txBody>
          <a:bodyPr wrap="none" anchor="ctr"/>
          <a:lstStyle/>
          <a:p>
            <a:endParaRPr lang="en-US"/>
          </a:p>
        </p:txBody>
      </p:sp>
      <p:grpSp>
        <p:nvGrpSpPr>
          <p:cNvPr id="110624" name="Group 157"/>
          <p:cNvGrpSpPr>
            <a:grpSpLocks/>
          </p:cNvGrpSpPr>
          <p:nvPr/>
        </p:nvGrpSpPr>
        <p:grpSpPr bwMode="auto">
          <a:xfrm>
            <a:off x="3624263" y="2420938"/>
            <a:ext cx="677862" cy="315912"/>
            <a:chOff x="4396" y="1245"/>
            <a:chExt cx="672" cy="248"/>
          </a:xfrm>
        </p:grpSpPr>
        <p:sp>
          <p:nvSpPr>
            <p:cNvPr id="11067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067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067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0678" name="Group 161"/>
            <p:cNvGrpSpPr>
              <a:grpSpLocks/>
            </p:cNvGrpSpPr>
            <p:nvPr/>
          </p:nvGrpSpPr>
          <p:grpSpPr bwMode="auto">
            <a:xfrm>
              <a:off x="4530" y="1287"/>
              <a:ext cx="377" cy="75"/>
              <a:chOff x="2468" y="1332"/>
              <a:chExt cx="310" cy="60"/>
            </a:xfrm>
          </p:grpSpPr>
          <p:sp>
            <p:nvSpPr>
              <p:cNvPr id="110681" name="Freeform 1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0682" name="Freeform 1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0679" name="Line 16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0680" name="Line 16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0625" name="Group 166"/>
          <p:cNvGrpSpPr>
            <a:grpSpLocks/>
          </p:cNvGrpSpPr>
          <p:nvPr/>
        </p:nvGrpSpPr>
        <p:grpSpPr bwMode="auto">
          <a:xfrm>
            <a:off x="5403850" y="2438400"/>
            <a:ext cx="677863" cy="315913"/>
            <a:chOff x="4396" y="1245"/>
            <a:chExt cx="672" cy="248"/>
          </a:xfrm>
        </p:grpSpPr>
        <p:sp>
          <p:nvSpPr>
            <p:cNvPr id="11066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066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066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0670" name="Group 170"/>
            <p:cNvGrpSpPr>
              <a:grpSpLocks/>
            </p:cNvGrpSpPr>
            <p:nvPr/>
          </p:nvGrpSpPr>
          <p:grpSpPr bwMode="auto">
            <a:xfrm>
              <a:off x="4530" y="1287"/>
              <a:ext cx="377" cy="75"/>
              <a:chOff x="2468" y="1332"/>
              <a:chExt cx="310" cy="60"/>
            </a:xfrm>
          </p:grpSpPr>
          <p:sp>
            <p:nvSpPr>
              <p:cNvPr id="110673" name="Freeform 1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0674" name="Freeform 1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0671" name="Line 17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0672" name="Line 17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0626" name="Group 175"/>
          <p:cNvGrpSpPr>
            <a:grpSpLocks/>
          </p:cNvGrpSpPr>
          <p:nvPr/>
        </p:nvGrpSpPr>
        <p:grpSpPr bwMode="auto">
          <a:xfrm>
            <a:off x="7440613" y="2433638"/>
            <a:ext cx="677862" cy="315912"/>
            <a:chOff x="4396" y="1245"/>
            <a:chExt cx="672" cy="248"/>
          </a:xfrm>
        </p:grpSpPr>
        <p:sp>
          <p:nvSpPr>
            <p:cNvPr id="11065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066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066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0662" name="Group 179"/>
            <p:cNvGrpSpPr>
              <a:grpSpLocks/>
            </p:cNvGrpSpPr>
            <p:nvPr/>
          </p:nvGrpSpPr>
          <p:grpSpPr bwMode="auto">
            <a:xfrm>
              <a:off x="4530" y="1287"/>
              <a:ext cx="377" cy="75"/>
              <a:chOff x="2468" y="1332"/>
              <a:chExt cx="310" cy="60"/>
            </a:xfrm>
          </p:grpSpPr>
          <p:sp>
            <p:nvSpPr>
              <p:cNvPr id="110665" name="Freeform 1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0666" name="Freeform 1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0663" name="Line 18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0664" name="Line 18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0627" name="Group 184"/>
          <p:cNvGrpSpPr>
            <a:grpSpLocks/>
          </p:cNvGrpSpPr>
          <p:nvPr/>
        </p:nvGrpSpPr>
        <p:grpSpPr bwMode="auto">
          <a:xfrm>
            <a:off x="3609975" y="3130550"/>
            <a:ext cx="677863" cy="315913"/>
            <a:chOff x="4396" y="1245"/>
            <a:chExt cx="672" cy="248"/>
          </a:xfrm>
        </p:grpSpPr>
        <p:sp>
          <p:nvSpPr>
            <p:cNvPr id="11065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065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065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0654" name="Group 188"/>
            <p:cNvGrpSpPr>
              <a:grpSpLocks/>
            </p:cNvGrpSpPr>
            <p:nvPr/>
          </p:nvGrpSpPr>
          <p:grpSpPr bwMode="auto">
            <a:xfrm>
              <a:off x="4530" y="1287"/>
              <a:ext cx="377" cy="75"/>
              <a:chOff x="2468" y="1332"/>
              <a:chExt cx="310" cy="60"/>
            </a:xfrm>
          </p:grpSpPr>
          <p:sp>
            <p:nvSpPr>
              <p:cNvPr id="110657" name="Freeform 1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0658" name="Freeform 1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0655" name="Line 19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0656" name="Line 19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0628" name="Group 193"/>
          <p:cNvGrpSpPr>
            <a:grpSpLocks/>
          </p:cNvGrpSpPr>
          <p:nvPr/>
        </p:nvGrpSpPr>
        <p:grpSpPr bwMode="auto">
          <a:xfrm>
            <a:off x="1866900" y="2457450"/>
            <a:ext cx="677863" cy="315913"/>
            <a:chOff x="4396" y="1245"/>
            <a:chExt cx="672" cy="248"/>
          </a:xfrm>
        </p:grpSpPr>
        <p:sp>
          <p:nvSpPr>
            <p:cNvPr id="11064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064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064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0646" name="Group 197"/>
            <p:cNvGrpSpPr>
              <a:grpSpLocks/>
            </p:cNvGrpSpPr>
            <p:nvPr/>
          </p:nvGrpSpPr>
          <p:grpSpPr bwMode="auto">
            <a:xfrm>
              <a:off x="4530" y="1287"/>
              <a:ext cx="377" cy="75"/>
              <a:chOff x="2468" y="1332"/>
              <a:chExt cx="310" cy="60"/>
            </a:xfrm>
          </p:grpSpPr>
          <p:sp>
            <p:nvSpPr>
              <p:cNvPr id="110649" name="Freeform 1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0650" name="Freeform 1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0647" name="Line 20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0648" name="Line 20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10629" name="Text Box 3"/>
          <p:cNvSpPr txBox="1">
            <a:spLocks noChangeArrowheads="1"/>
          </p:cNvSpPr>
          <p:nvPr/>
        </p:nvSpPr>
        <p:spPr bwMode="auto">
          <a:xfrm>
            <a:off x="1220788" y="4205288"/>
            <a:ext cx="6780212" cy="2098675"/>
          </a:xfrm>
          <a:prstGeom prst="rect">
            <a:avLst/>
          </a:prstGeom>
          <a:noFill/>
          <a:ln w="28575">
            <a:solidFill>
              <a:srgbClr val="CC0000"/>
            </a:solidFill>
            <a:miter lim="800000"/>
            <a:headEnd/>
            <a:tailEnd/>
          </a:ln>
          <a:effectLst/>
        </p:spPr>
        <p:txBody>
          <a:bodyPr lIns="0" tIns="0" rIns="0" bIns="0">
            <a:spAutoFit/>
          </a:bodyPr>
          <a:lstStyle/>
          <a:p>
            <a:r>
              <a:rPr lang="en-US" sz="2000" b="1">
                <a:solidFill>
                  <a:srgbClr val="000099"/>
                </a:solidFill>
              </a:rPr>
              <a:t>destination subnet	  next  router      # hops to dest</a:t>
            </a:r>
          </a:p>
          <a:p>
            <a:r>
              <a:rPr lang="en-US" sz="2000" b="1"/>
              <a:t> 	</a:t>
            </a:r>
            <a:r>
              <a:rPr lang="en-US" sz="2400">
                <a:solidFill>
                  <a:srgbClr val="CC0000"/>
                </a:solidFill>
              </a:rPr>
              <a:t>w</a:t>
            </a:r>
            <a:r>
              <a:rPr lang="en-US" sz="2400"/>
              <a:t>			A		2</a:t>
            </a:r>
          </a:p>
          <a:p>
            <a:r>
              <a:rPr lang="en-US" sz="2400"/>
              <a:t>	</a:t>
            </a:r>
            <a:r>
              <a:rPr lang="en-US" sz="2400">
                <a:solidFill>
                  <a:srgbClr val="CC0000"/>
                </a:solidFill>
              </a:rPr>
              <a:t>y</a:t>
            </a:r>
            <a:r>
              <a:rPr lang="en-US" sz="2400"/>
              <a:t>			B		2</a:t>
            </a:r>
          </a:p>
          <a:p>
            <a:r>
              <a:rPr lang="en-US" sz="2400"/>
              <a:t> 	</a:t>
            </a:r>
            <a:r>
              <a:rPr lang="en-US" sz="2400">
                <a:solidFill>
                  <a:srgbClr val="CC0000"/>
                </a:solidFill>
              </a:rPr>
              <a:t>z</a:t>
            </a:r>
            <a:r>
              <a:rPr lang="en-US" sz="2400"/>
              <a:t>			B		7</a:t>
            </a:r>
          </a:p>
          <a:p>
            <a:r>
              <a:rPr lang="en-US" sz="2400"/>
              <a:t>	</a:t>
            </a:r>
            <a:r>
              <a:rPr lang="en-US" sz="2400">
                <a:solidFill>
                  <a:srgbClr val="CC0000"/>
                </a:solidFill>
              </a:rPr>
              <a:t>x</a:t>
            </a:r>
            <a:r>
              <a:rPr lang="en-US" sz="2400"/>
              <a:t>			--		1</a:t>
            </a:r>
          </a:p>
          <a:p>
            <a:r>
              <a:rPr lang="en-US" sz="2000"/>
              <a:t>	….			….		....</a:t>
            </a:r>
          </a:p>
        </p:txBody>
      </p:sp>
      <p:sp>
        <p:nvSpPr>
          <p:cNvPr id="110630" name="Text Box 4"/>
          <p:cNvSpPr txBox="1">
            <a:spLocks noChangeArrowheads="1"/>
          </p:cNvSpPr>
          <p:nvPr/>
        </p:nvSpPr>
        <p:spPr bwMode="auto">
          <a:xfrm>
            <a:off x="2898775" y="3825875"/>
            <a:ext cx="2571750" cy="366713"/>
          </a:xfrm>
          <a:prstGeom prst="rect">
            <a:avLst/>
          </a:prstGeom>
          <a:noFill/>
          <a:ln w="9525">
            <a:noFill/>
            <a:miter lim="800000"/>
            <a:headEnd/>
            <a:tailEnd/>
          </a:ln>
          <a:effectLst/>
        </p:spPr>
        <p:txBody>
          <a:bodyPr wrap="none">
            <a:spAutoFit/>
          </a:bodyPr>
          <a:lstStyle/>
          <a:p>
            <a:r>
              <a:rPr lang="en-US"/>
              <a:t>routing table in router D</a:t>
            </a:r>
          </a:p>
        </p:txBody>
      </p:sp>
      <p:grpSp>
        <p:nvGrpSpPr>
          <p:cNvPr id="745582" name="Group 110"/>
          <p:cNvGrpSpPr>
            <a:grpSpLocks/>
          </p:cNvGrpSpPr>
          <p:nvPr/>
        </p:nvGrpSpPr>
        <p:grpSpPr bwMode="auto">
          <a:xfrm>
            <a:off x="4738688" y="5032375"/>
            <a:ext cx="896937" cy="576263"/>
            <a:chOff x="2985" y="3170"/>
            <a:chExt cx="565" cy="363"/>
          </a:xfrm>
        </p:grpSpPr>
        <p:sp>
          <p:nvSpPr>
            <p:cNvPr id="110641" name="Line 111"/>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a:effectLst/>
          </p:spPr>
          <p:txBody>
            <a:bodyPr wrap="none"/>
            <a:lstStyle/>
            <a:p>
              <a:endParaRPr lang="en-US"/>
            </a:p>
          </p:txBody>
        </p:sp>
        <p:sp>
          <p:nvSpPr>
            <p:cNvPr id="110642" name="Text Box 112"/>
            <p:cNvSpPr txBox="1">
              <a:spLocks noChangeArrowheads="1"/>
            </p:cNvSpPr>
            <p:nvPr/>
          </p:nvSpPr>
          <p:spPr bwMode="auto">
            <a:xfrm>
              <a:off x="3306" y="3170"/>
              <a:ext cx="244" cy="288"/>
            </a:xfrm>
            <a:prstGeom prst="rect">
              <a:avLst/>
            </a:prstGeom>
            <a:noFill/>
            <a:ln w="9525">
              <a:noFill/>
              <a:miter lim="800000"/>
              <a:headEnd/>
              <a:tailEnd/>
            </a:ln>
            <a:effectLst/>
          </p:spPr>
          <p:txBody>
            <a:bodyPr wrap="none">
              <a:spAutoFit/>
            </a:bodyPr>
            <a:lstStyle/>
            <a:p>
              <a:r>
                <a:rPr lang="en-US" sz="2400"/>
                <a:t>A</a:t>
              </a:r>
            </a:p>
          </p:txBody>
        </p:sp>
      </p:grpSp>
      <p:grpSp>
        <p:nvGrpSpPr>
          <p:cNvPr id="745585" name="Group 113"/>
          <p:cNvGrpSpPr>
            <a:grpSpLocks/>
          </p:cNvGrpSpPr>
          <p:nvPr/>
        </p:nvGrpSpPr>
        <p:grpSpPr bwMode="auto">
          <a:xfrm>
            <a:off x="6551613" y="4995863"/>
            <a:ext cx="863600" cy="576262"/>
            <a:chOff x="2985" y="3170"/>
            <a:chExt cx="544" cy="363"/>
          </a:xfrm>
        </p:grpSpPr>
        <p:sp>
          <p:nvSpPr>
            <p:cNvPr id="110639" name="Line 114"/>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a:effectLst/>
          </p:spPr>
          <p:txBody>
            <a:bodyPr wrap="none"/>
            <a:lstStyle/>
            <a:p>
              <a:endParaRPr lang="en-US"/>
            </a:p>
          </p:txBody>
        </p:sp>
        <p:sp>
          <p:nvSpPr>
            <p:cNvPr id="110640" name="Text Box 115"/>
            <p:cNvSpPr txBox="1">
              <a:spLocks noChangeArrowheads="1"/>
            </p:cNvSpPr>
            <p:nvPr/>
          </p:nvSpPr>
          <p:spPr bwMode="auto">
            <a:xfrm>
              <a:off x="3306" y="3170"/>
              <a:ext cx="223" cy="288"/>
            </a:xfrm>
            <a:prstGeom prst="rect">
              <a:avLst/>
            </a:prstGeom>
            <a:noFill/>
            <a:ln w="9525">
              <a:noFill/>
              <a:miter lim="800000"/>
              <a:headEnd/>
              <a:tailEnd/>
            </a:ln>
            <a:effectLst/>
          </p:spPr>
          <p:txBody>
            <a:bodyPr wrap="none">
              <a:spAutoFit/>
            </a:bodyPr>
            <a:lstStyle/>
            <a:p>
              <a:r>
                <a:rPr lang="en-US" sz="2400"/>
                <a:t>5</a:t>
              </a:r>
            </a:p>
          </p:txBody>
        </p:sp>
      </p:grpSp>
      <p:grpSp>
        <p:nvGrpSpPr>
          <p:cNvPr id="745588" name="Group 116"/>
          <p:cNvGrpSpPr>
            <a:grpSpLocks/>
          </p:cNvGrpSpPr>
          <p:nvPr/>
        </p:nvGrpSpPr>
        <p:grpSpPr bwMode="auto">
          <a:xfrm>
            <a:off x="2082800" y="920750"/>
            <a:ext cx="3562350" cy="1728788"/>
            <a:chOff x="1312" y="440"/>
            <a:chExt cx="2244" cy="1089"/>
          </a:xfrm>
        </p:grpSpPr>
        <p:sp>
          <p:nvSpPr>
            <p:cNvPr id="110636" name="Text Box 117"/>
            <p:cNvSpPr txBox="1">
              <a:spLocks noChangeArrowheads="1"/>
            </p:cNvSpPr>
            <p:nvPr/>
          </p:nvSpPr>
          <p:spPr bwMode="auto">
            <a:xfrm>
              <a:off x="1312" y="639"/>
              <a:ext cx="1454" cy="728"/>
            </a:xfrm>
            <a:prstGeom prst="rect">
              <a:avLst/>
            </a:prstGeom>
            <a:noFill/>
            <a:ln w="28575">
              <a:solidFill>
                <a:srgbClr val="CC0000"/>
              </a:solidFill>
              <a:miter lim="800000"/>
              <a:headEnd/>
              <a:tailEnd/>
            </a:ln>
            <a:effectLst/>
          </p:spPr>
          <p:txBody>
            <a:bodyPr lIns="0" tIns="0" rIns="0" bIns="0">
              <a:spAutoFit/>
            </a:bodyPr>
            <a:lstStyle/>
            <a:p>
              <a:r>
                <a:rPr lang="en-US" sz="1600" b="1">
                  <a:solidFill>
                    <a:schemeClr val="accent2"/>
                  </a:solidFill>
                </a:rPr>
                <a:t> </a:t>
              </a:r>
              <a:r>
                <a:rPr lang="en-US" sz="1600" b="1">
                  <a:solidFill>
                    <a:srgbClr val="000099"/>
                  </a:solidFill>
                </a:rPr>
                <a:t>dest     next  hops</a:t>
              </a:r>
            </a:p>
            <a:p>
              <a:pPr>
                <a:lnSpc>
                  <a:spcPct val="90000"/>
                </a:lnSpc>
              </a:pPr>
              <a:r>
                <a:rPr lang="en-US" sz="1600" b="1"/>
                <a:t>   </a:t>
              </a:r>
              <a:r>
                <a:rPr lang="en-US" sz="1600">
                  <a:solidFill>
                    <a:srgbClr val="CC0000"/>
                  </a:solidFill>
                </a:rPr>
                <a:t>w</a:t>
              </a:r>
              <a:r>
                <a:rPr lang="en-US" sz="1600"/>
                <a:t>	  -       1</a:t>
              </a:r>
            </a:p>
            <a:p>
              <a:pPr>
                <a:lnSpc>
                  <a:spcPct val="90000"/>
                </a:lnSpc>
              </a:pPr>
              <a:r>
                <a:rPr lang="en-US" sz="1600"/>
                <a:t>   </a:t>
              </a:r>
              <a:r>
                <a:rPr lang="en-US" sz="1600">
                  <a:solidFill>
                    <a:srgbClr val="CC0000"/>
                  </a:solidFill>
                </a:rPr>
                <a:t>x</a:t>
              </a:r>
              <a:r>
                <a:rPr lang="en-US" sz="1600"/>
                <a:t>	  -       1</a:t>
              </a:r>
            </a:p>
            <a:p>
              <a:pPr>
                <a:lnSpc>
                  <a:spcPct val="90000"/>
                </a:lnSpc>
              </a:pPr>
              <a:r>
                <a:rPr lang="en-US" sz="1600">
                  <a:solidFill>
                    <a:srgbClr val="FF0000"/>
                  </a:solidFill>
                </a:rPr>
                <a:t>   </a:t>
              </a:r>
              <a:r>
                <a:rPr lang="en-US" sz="1600">
                  <a:solidFill>
                    <a:srgbClr val="CC0000"/>
                  </a:solidFill>
                </a:rPr>
                <a:t>z</a:t>
              </a:r>
              <a:r>
                <a:rPr lang="en-US" sz="1600"/>
                <a:t>	  C      4</a:t>
              </a:r>
            </a:p>
            <a:p>
              <a:pPr>
                <a:lnSpc>
                  <a:spcPct val="90000"/>
                </a:lnSpc>
              </a:pPr>
              <a:r>
                <a:rPr lang="en-US" sz="1600"/>
                <a:t>   ….	  …     ...</a:t>
              </a:r>
            </a:p>
          </p:txBody>
        </p:sp>
        <p:sp>
          <p:nvSpPr>
            <p:cNvPr id="110637" name="Text Box 118"/>
            <p:cNvSpPr txBox="1">
              <a:spLocks noChangeArrowheads="1"/>
            </p:cNvSpPr>
            <p:nvPr/>
          </p:nvSpPr>
          <p:spPr bwMode="auto">
            <a:xfrm>
              <a:off x="2230" y="440"/>
              <a:ext cx="1326" cy="212"/>
            </a:xfrm>
            <a:prstGeom prst="rect">
              <a:avLst/>
            </a:prstGeom>
            <a:noFill/>
            <a:ln w="9525">
              <a:noFill/>
              <a:miter lim="800000"/>
              <a:headEnd/>
              <a:tailEnd/>
            </a:ln>
            <a:effectLst/>
          </p:spPr>
          <p:txBody>
            <a:bodyPr wrap="none">
              <a:spAutoFit/>
            </a:bodyPr>
            <a:lstStyle/>
            <a:p>
              <a:r>
                <a:rPr lang="en-US" sz="1600"/>
                <a:t>A-to-D advertisement</a:t>
              </a:r>
            </a:p>
          </p:txBody>
        </p:sp>
        <p:sp>
          <p:nvSpPr>
            <p:cNvPr id="110638" name="AutoShape 119"/>
            <p:cNvSpPr>
              <a:spLocks noChangeArrowheads="1"/>
            </p:cNvSpPr>
            <p:nvPr/>
          </p:nvSpPr>
          <p:spPr bwMode="auto">
            <a:xfrm>
              <a:off x="1349" y="1271"/>
              <a:ext cx="1285" cy="258"/>
            </a:xfrm>
            <a:prstGeom prst="curvedDownArrow">
              <a:avLst>
                <a:gd name="adj1" fmla="val 99612"/>
                <a:gd name="adj2" fmla="val 199225"/>
                <a:gd name="adj3" fmla="val 33333"/>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grpSp>
      <p:pic>
        <p:nvPicPr>
          <p:cNvPr id="110634" name="Picture 121" descr="underline_base"/>
          <p:cNvPicPr>
            <a:picLocks noChangeArrowheads="1"/>
          </p:cNvPicPr>
          <p:nvPr/>
        </p:nvPicPr>
        <p:blipFill>
          <a:blip r:embed="rId2"/>
          <a:srcRect/>
          <a:stretch>
            <a:fillRect/>
          </a:stretch>
        </p:blipFill>
        <p:spPr bwMode="auto">
          <a:xfrm>
            <a:off x="433388" y="822325"/>
            <a:ext cx="2970212" cy="173038"/>
          </a:xfrm>
          <a:prstGeom prst="rect">
            <a:avLst/>
          </a:prstGeom>
          <a:noFill/>
          <a:ln w="9525">
            <a:noFill/>
            <a:miter lim="800000"/>
            <a:headEnd/>
            <a:tailEnd/>
          </a:ln>
        </p:spPr>
      </p:pic>
      <p:sp>
        <p:nvSpPr>
          <p:cNvPr id="110635" name="Rectangle 122"/>
          <p:cNvSpPr>
            <a:spLocks noGrp="1" noChangeArrowheads="1"/>
          </p:cNvSpPr>
          <p:nvPr>
            <p:ph type="title"/>
          </p:nvPr>
        </p:nvSpPr>
        <p:spPr>
          <a:xfrm>
            <a:off x="409575" y="190500"/>
            <a:ext cx="3937000" cy="863600"/>
          </a:xfrm>
          <a:noFill/>
        </p:spPr>
        <p:txBody>
          <a:bodyPr/>
          <a:lstStyle/>
          <a:p>
            <a:r>
              <a:rPr lang="en-US"/>
              <a:t>RIP: example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5588"/>
                                        </p:tgtEl>
                                        <p:attrNameLst>
                                          <p:attrName>style.visibility</p:attrName>
                                        </p:attrNameLst>
                                      </p:cBhvr>
                                      <p:to>
                                        <p:strVal val="visible"/>
                                      </p:to>
                                    </p:set>
                                    <p:animEffect transition="in" filter="wipe(left)">
                                      <p:cBhvr>
                                        <p:cTn id="7" dur="1000"/>
                                        <p:tgtEl>
                                          <p:spTgt spid="745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5582"/>
                                        </p:tgtEl>
                                        <p:attrNameLst>
                                          <p:attrName>style.visibility</p:attrName>
                                        </p:attrNameLst>
                                      </p:cBhvr>
                                      <p:to>
                                        <p:strVal val="visible"/>
                                      </p:to>
                                    </p:set>
                                    <p:animEffect transition="in" filter="wipe(left)">
                                      <p:cBhvr>
                                        <p:cTn id="12" dur="1000"/>
                                        <p:tgtEl>
                                          <p:spTgt spid="745582"/>
                                        </p:tgtEl>
                                      </p:cBhvr>
                                    </p:animEffect>
                                  </p:childTnLst>
                                </p:cTn>
                              </p:par>
                              <p:par>
                                <p:cTn id="13" presetID="22" presetClass="entr" presetSubtype="8" fill="hold" nodeType="withEffect">
                                  <p:stCondLst>
                                    <p:cond delay="0"/>
                                  </p:stCondLst>
                                  <p:childTnLst>
                                    <p:set>
                                      <p:cBhvr>
                                        <p:cTn id="14" dur="1" fill="hold">
                                          <p:stCondLst>
                                            <p:cond delay="0"/>
                                          </p:stCondLst>
                                        </p:cTn>
                                        <p:tgtEl>
                                          <p:spTgt spid="745585"/>
                                        </p:tgtEl>
                                        <p:attrNameLst>
                                          <p:attrName>style.visibility</p:attrName>
                                        </p:attrNameLst>
                                      </p:cBhvr>
                                      <p:to>
                                        <p:strVal val="visible"/>
                                      </p:to>
                                    </p:set>
                                    <p:animEffect transition="in" filter="wipe(left)">
                                      <p:cBhvr>
                                        <p:cTn id="15" dur="1000"/>
                                        <p:tgtEl>
                                          <p:spTgt spid="745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miter lim="800000"/>
            <a:headEnd/>
            <a:tailEnd/>
          </a:ln>
        </p:spPr>
        <p:txBody>
          <a:bodyPr/>
          <a:lstStyle/>
          <a:p>
            <a:r>
              <a:rPr lang="en-US"/>
              <a:t>Network Layer</a:t>
            </a:r>
          </a:p>
        </p:txBody>
      </p:sp>
      <p:sp>
        <p:nvSpPr>
          <p:cNvPr id="111619" name="Slide Number Placeholder 5"/>
          <p:cNvSpPr>
            <a:spLocks noGrp="1"/>
          </p:cNvSpPr>
          <p:nvPr>
            <p:ph type="sldNum" sz="quarter" idx="12"/>
          </p:nvPr>
        </p:nvSpPr>
        <p:spPr>
          <a:noFill/>
          <a:ln>
            <a:miter lim="800000"/>
            <a:headEnd/>
            <a:tailEnd/>
          </a:ln>
        </p:spPr>
        <p:txBody>
          <a:bodyPr/>
          <a:lstStyle/>
          <a:p>
            <a:r>
              <a:rPr lang="en-US"/>
              <a:t>4-</a:t>
            </a:r>
            <a:fld id="{1DF09368-F7F6-41D8-AEDF-BF9609ABCD58}" type="slidenum">
              <a:rPr lang="en-US" smtClean="0"/>
              <a:pPr/>
              <a:t>58</a:t>
            </a:fld>
            <a:endParaRPr lang="en-US"/>
          </a:p>
        </p:txBody>
      </p:sp>
      <p:pic>
        <p:nvPicPr>
          <p:cNvPr id="111620" name="Picture 5" descr="underline_base"/>
          <p:cNvPicPr>
            <a:picLocks noChangeArrowheads="1"/>
          </p:cNvPicPr>
          <p:nvPr/>
        </p:nvPicPr>
        <p:blipFill>
          <a:blip r:embed="rId2"/>
          <a:srcRect/>
          <a:stretch>
            <a:fillRect/>
          </a:stretch>
        </p:blipFill>
        <p:spPr bwMode="auto">
          <a:xfrm>
            <a:off x="584200" y="1033463"/>
            <a:ext cx="5484813" cy="173037"/>
          </a:xfrm>
          <a:prstGeom prst="rect">
            <a:avLst/>
          </a:prstGeom>
          <a:noFill/>
          <a:ln w="9525">
            <a:noFill/>
            <a:miter lim="800000"/>
            <a:headEnd/>
            <a:tailEnd/>
          </a:ln>
        </p:spPr>
      </p:pic>
      <p:sp>
        <p:nvSpPr>
          <p:cNvPr id="111621" name="Rectangle 2"/>
          <p:cNvSpPr>
            <a:spLocks noGrp="1" noChangeArrowheads="1"/>
          </p:cNvSpPr>
          <p:nvPr>
            <p:ph type="title"/>
          </p:nvPr>
        </p:nvSpPr>
        <p:spPr/>
        <p:txBody>
          <a:bodyPr/>
          <a:lstStyle/>
          <a:p>
            <a:r>
              <a:rPr lang="en-US" sz="4000"/>
              <a:t>RIP: link failure, recovery</a:t>
            </a:r>
            <a:r>
              <a:rPr lang="en-US"/>
              <a:t> </a:t>
            </a:r>
          </a:p>
        </p:txBody>
      </p:sp>
      <p:sp>
        <p:nvSpPr>
          <p:cNvPr id="111622" name="Rectangle 3"/>
          <p:cNvSpPr>
            <a:spLocks noGrp="1" noChangeArrowheads="1"/>
          </p:cNvSpPr>
          <p:nvPr>
            <p:ph type="body" idx="1"/>
          </p:nvPr>
        </p:nvSpPr>
        <p:spPr>
          <a:xfrm>
            <a:off x="533400" y="1371600"/>
            <a:ext cx="8229600" cy="5181600"/>
          </a:xfrm>
        </p:spPr>
        <p:txBody>
          <a:bodyPr/>
          <a:lstStyle/>
          <a:p>
            <a:pPr>
              <a:buFont typeface="Wingdings" pitchFamily="2" charset="2"/>
              <a:buNone/>
            </a:pPr>
            <a:r>
              <a:rPr lang="en-US"/>
              <a:t>if no advertisement heard after 180 sec --&gt; neighbor/link declared dead</a:t>
            </a:r>
          </a:p>
          <a:p>
            <a:pPr lvl="1"/>
            <a:r>
              <a:rPr lang="en-US"/>
              <a:t>routes via neighbor invalidated</a:t>
            </a:r>
          </a:p>
          <a:p>
            <a:pPr lvl="1"/>
            <a:r>
              <a:rPr lang="en-US"/>
              <a:t>new advertisements sent to neighbors</a:t>
            </a:r>
          </a:p>
          <a:p>
            <a:pPr lvl="1"/>
            <a:r>
              <a:rPr lang="en-US"/>
              <a:t>neighbors in turn send out new advertisements (if tables changed)</a:t>
            </a:r>
          </a:p>
          <a:p>
            <a:pPr lvl="1"/>
            <a:r>
              <a:rPr lang="en-US"/>
              <a:t>link failure info quickly (?) propagates to entire net</a:t>
            </a:r>
          </a:p>
          <a:p>
            <a:pPr lvl="1"/>
            <a:r>
              <a:rPr lang="en-US" i="1">
                <a:solidFill>
                  <a:srgbClr val="CC0000"/>
                </a:solidFill>
              </a:rPr>
              <a:t>poison reverse</a:t>
            </a:r>
            <a:r>
              <a:rPr lang="en-US"/>
              <a:t> used to prevent ping-pong loops (infinite distance = 16 hops)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a:noFill/>
          <a:ln>
            <a:miter lim="800000"/>
            <a:headEnd/>
            <a:tailEnd/>
          </a:ln>
        </p:spPr>
        <p:txBody>
          <a:bodyPr/>
          <a:lstStyle/>
          <a:p>
            <a:r>
              <a:rPr lang="en-US"/>
              <a:t>Network Layer</a:t>
            </a:r>
          </a:p>
        </p:txBody>
      </p:sp>
      <p:sp>
        <p:nvSpPr>
          <p:cNvPr id="112643" name="Slide Number Placeholder 5"/>
          <p:cNvSpPr>
            <a:spLocks noGrp="1"/>
          </p:cNvSpPr>
          <p:nvPr>
            <p:ph type="sldNum" sz="quarter" idx="12"/>
          </p:nvPr>
        </p:nvSpPr>
        <p:spPr>
          <a:noFill/>
          <a:ln>
            <a:miter lim="800000"/>
            <a:headEnd/>
            <a:tailEnd/>
          </a:ln>
        </p:spPr>
        <p:txBody>
          <a:bodyPr/>
          <a:lstStyle/>
          <a:p>
            <a:r>
              <a:rPr lang="en-US"/>
              <a:t>4-</a:t>
            </a:r>
            <a:fld id="{D10392D5-D04E-4545-961F-2B9E7D211937}" type="slidenum">
              <a:rPr lang="en-US" smtClean="0"/>
              <a:pPr/>
              <a:t>59</a:t>
            </a:fld>
            <a:endParaRPr lang="en-US"/>
          </a:p>
        </p:txBody>
      </p:sp>
      <p:pic>
        <p:nvPicPr>
          <p:cNvPr id="112644" name="Picture 27" descr="underline_base"/>
          <p:cNvPicPr>
            <a:picLocks noChangeArrowheads="1"/>
          </p:cNvPicPr>
          <p:nvPr/>
        </p:nvPicPr>
        <p:blipFill>
          <a:blip r:embed="rId2"/>
          <a:srcRect/>
          <a:stretch>
            <a:fillRect/>
          </a:stretch>
        </p:blipFill>
        <p:spPr bwMode="auto">
          <a:xfrm>
            <a:off x="609600" y="1003300"/>
            <a:ext cx="4570413" cy="173038"/>
          </a:xfrm>
          <a:prstGeom prst="rect">
            <a:avLst/>
          </a:prstGeom>
          <a:noFill/>
          <a:ln w="9525">
            <a:noFill/>
            <a:miter lim="800000"/>
            <a:headEnd/>
            <a:tailEnd/>
          </a:ln>
        </p:spPr>
      </p:pic>
      <p:sp>
        <p:nvSpPr>
          <p:cNvPr id="112645" name="Rectangle 26"/>
          <p:cNvSpPr>
            <a:spLocks noChangeArrowheads="1"/>
          </p:cNvSpPr>
          <p:nvPr/>
        </p:nvSpPr>
        <p:spPr bwMode="auto">
          <a:xfrm>
            <a:off x="5410200" y="4030663"/>
            <a:ext cx="2643188" cy="2017712"/>
          </a:xfrm>
          <a:prstGeom prst="rect">
            <a:avLst/>
          </a:prstGeom>
          <a:solidFill>
            <a:srgbClr val="000099"/>
          </a:solidFill>
          <a:ln w="9525">
            <a:noFill/>
            <a:miter lim="800000"/>
            <a:headEnd/>
            <a:tailEnd/>
          </a:ln>
          <a:effectLst/>
        </p:spPr>
        <p:txBody>
          <a:bodyPr wrap="none" anchor="ctr"/>
          <a:lstStyle/>
          <a:p>
            <a:endParaRPr lang="en-US"/>
          </a:p>
        </p:txBody>
      </p:sp>
      <p:sp>
        <p:nvSpPr>
          <p:cNvPr id="112646" name="Rectangle 25"/>
          <p:cNvSpPr>
            <a:spLocks noChangeArrowheads="1"/>
          </p:cNvSpPr>
          <p:nvPr/>
        </p:nvSpPr>
        <p:spPr bwMode="auto">
          <a:xfrm>
            <a:off x="1336675" y="4049713"/>
            <a:ext cx="2643188" cy="2017712"/>
          </a:xfrm>
          <a:prstGeom prst="rect">
            <a:avLst/>
          </a:prstGeom>
          <a:solidFill>
            <a:srgbClr val="000099"/>
          </a:solidFill>
          <a:ln w="9525">
            <a:noFill/>
            <a:miter lim="800000"/>
            <a:headEnd/>
            <a:tailEnd/>
          </a:ln>
          <a:effectLst/>
        </p:spPr>
        <p:txBody>
          <a:bodyPr wrap="none" anchor="ctr"/>
          <a:lstStyle/>
          <a:p>
            <a:endParaRPr lang="en-US"/>
          </a:p>
        </p:txBody>
      </p:sp>
      <p:sp>
        <p:nvSpPr>
          <p:cNvPr id="112647" name="Rectangle 2"/>
          <p:cNvSpPr>
            <a:spLocks noGrp="1" noChangeArrowheads="1"/>
          </p:cNvSpPr>
          <p:nvPr>
            <p:ph type="title"/>
          </p:nvPr>
        </p:nvSpPr>
        <p:spPr/>
        <p:txBody>
          <a:bodyPr/>
          <a:lstStyle/>
          <a:p>
            <a:r>
              <a:rPr lang="en-US" sz="4000"/>
              <a:t>RIP table processing</a:t>
            </a:r>
          </a:p>
        </p:txBody>
      </p:sp>
      <p:sp>
        <p:nvSpPr>
          <p:cNvPr id="112648" name="Rectangle 3"/>
          <p:cNvSpPr>
            <a:spLocks noGrp="1" noChangeArrowheads="1"/>
          </p:cNvSpPr>
          <p:nvPr>
            <p:ph type="body" idx="1"/>
          </p:nvPr>
        </p:nvSpPr>
        <p:spPr/>
        <p:txBody>
          <a:bodyPr/>
          <a:lstStyle/>
          <a:p>
            <a:r>
              <a:rPr lang="en-US"/>
              <a:t>RIP routing tables managed by </a:t>
            </a:r>
            <a:r>
              <a:rPr lang="en-US" i="1">
                <a:solidFill>
                  <a:srgbClr val="CC0000"/>
                </a:solidFill>
              </a:rPr>
              <a:t>application-level</a:t>
            </a:r>
            <a:r>
              <a:rPr lang="en-US"/>
              <a:t> process called route-d (daemon)</a:t>
            </a:r>
          </a:p>
          <a:p>
            <a:r>
              <a:rPr lang="en-US"/>
              <a:t>advertisements sent in UDP packets, periodically repeated</a:t>
            </a:r>
          </a:p>
        </p:txBody>
      </p:sp>
      <p:sp>
        <p:nvSpPr>
          <p:cNvPr id="112649" name="Text Box 4"/>
          <p:cNvSpPr txBox="1">
            <a:spLocks noChangeArrowheads="1"/>
          </p:cNvSpPr>
          <p:nvPr/>
        </p:nvSpPr>
        <p:spPr bwMode="auto">
          <a:xfrm>
            <a:off x="1263650" y="5778500"/>
            <a:ext cx="2655888" cy="376238"/>
          </a:xfrm>
          <a:prstGeom prst="rect">
            <a:avLst/>
          </a:prstGeom>
          <a:solidFill>
            <a:schemeClr val="bg1"/>
          </a:solidFill>
          <a:ln w="9525">
            <a:solidFill>
              <a:schemeClr val="tx1"/>
            </a:solidFill>
            <a:miter lim="800000"/>
            <a:headEnd/>
            <a:tailEnd/>
          </a:ln>
          <a:effectLst/>
        </p:spPr>
        <p:txBody>
          <a:bodyPr>
            <a:spAutoFit/>
          </a:bodyPr>
          <a:lstStyle/>
          <a:p>
            <a:r>
              <a:rPr lang="en-US"/>
              <a:t>physical</a:t>
            </a:r>
          </a:p>
        </p:txBody>
      </p:sp>
      <p:sp>
        <p:nvSpPr>
          <p:cNvPr id="112650" name="Text Box 5"/>
          <p:cNvSpPr txBox="1">
            <a:spLocks noChangeArrowheads="1"/>
          </p:cNvSpPr>
          <p:nvPr/>
        </p:nvSpPr>
        <p:spPr bwMode="auto">
          <a:xfrm>
            <a:off x="1268413" y="5402263"/>
            <a:ext cx="2651125" cy="376237"/>
          </a:xfrm>
          <a:prstGeom prst="rect">
            <a:avLst/>
          </a:prstGeom>
          <a:solidFill>
            <a:schemeClr val="bg1"/>
          </a:solidFill>
          <a:ln w="9525">
            <a:solidFill>
              <a:schemeClr val="tx1"/>
            </a:solidFill>
            <a:miter lim="800000"/>
            <a:headEnd/>
            <a:tailEnd/>
          </a:ln>
          <a:effectLst/>
        </p:spPr>
        <p:txBody>
          <a:bodyPr>
            <a:spAutoFit/>
          </a:bodyPr>
          <a:lstStyle/>
          <a:p>
            <a:r>
              <a:rPr lang="en-US"/>
              <a:t>link</a:t>
            </a:r>
          </a:p>
        </p:txBody>
      </p:sp>
      <p:sp>
        <p:nvSpPr>
          <p:cNvPr id="112651" name="Text Box 6"/>
          <p:cNvSpPr txBox="1">
            <a:spLocks noChangeArrowheads="1"/>
          </p:cNvSpPr>
          <p:nvPr/>
        </p:nvSpPr>
        <p:spPr bwMode="auto">
          <a:xfrm>
            <a:off x="1268413" y="4751388"/>
            <a:ext cx="2651125" cy="650875"/>
          </a:xfrm>
          <a:prstGeom prst="rect">
            <a:avLst/>
          </a:prstGeom>
          <a:solidFill>
            <a:schemeClr val="bg1"/>
          </a:solidFill>
          <a:ln w="9525">
            <a:solidFill>
              <a:schemeClr val="tx1"/>
            </a:solidFill>
            <a:miter lim="800000"/>
            <a:headEnd/>
            <a:tailEnd/>
          </a:ln>
          <a:effectLst/>
        </p:spPr>
        <p:txBody>
          <a:bodyPr>
            <a:spAutoFit/>
          </a:bodyPr>
          <a:lstStyle/>
          <a:p>
            <a:r>
              <a:rPr lang="en-US"/>
              <a:t>network       </a:t>
            </a:r>
            <a:r>
              <a:rPr lang="en-US" i="1">
                <a:solidFill>
                  <a:srgbClr val="CC0000"/>
                </a:solidFill>
              </a:rPr>
              <a:t>forwarding</a:t>
            </a:r>
          </a:p>
          <a:p>
            <a:r>
              <a:rPr lang="en-US"/>
              <a:t>   (IP)             </a:t>
            </a:r>
            <a:r>
              <a:rPr lang="en-US" i="1">
                <a:solidFill>
                  <a:srgbClr val="CC0000"/>
                </a:solidFill>
              </a:rPr>
              <a:t>table</a:t>
            </a:r>
          </a:p>
        </p:txBody>
      </p:sp>
      <p:sp>
        <p:nvSpPr>
          <p:cNvPr id="112652" name="Rectangle 7"/>
          <p:cNvSpPr>
            <a:spLocks noChangeArrowheads="1"/>
          </p:cNvSpPr>
          <p:nvPr/>
        </p:nvSpPr>
        <p:spPr bwMode="auto">
          <a:xfrm>
            <a:off x="2527300" y="4787900"/>
            <a:ext cx="1233488" cy="574675"/>
          </a:xfrm>
          <a:prstGeom prst="rect">
            <a:avLst/>
          </a:prstGeom>
          <a:noFill/>
          <a:ln w="19050">
            <a:solidFill>
              <a:srgbClr val="CC0000"/>
            </a:solidFill>
            <a:miter lim="800000"/>
            <a:headEnd/>
            <a:tailEnd/>
          </a:ln>
          <a:effectLst/>
        </p:spPr>
        <p:txBody>
          <a:bodyPr wrap="none" anchor="ctr"/>
          <a:lstStyle/>
          <a:p>
            <a:endParaRPr lang="en-US"/>
          </a:p>
        </p:txBody>
      </p:sp>
      <p:sp>
        <p:nvSpPr>
          <p:cNvPr id="112653" name="Text Box 8"/>
          <p:cNvSpPr txBox="1">
            <a:spLocks noChangeArrowheads="1"/>
          </p:cNvSpPr>
          <p:nvPr/>
        </p:nvSpPr>
        <p:spPr bwMode="auto">
          <a:xfrm>
            <a:off x="1268413" y="4100513"/>
            <a:ext cx="2651125" cy="650875"/>
          </a:xfrm>
          <a:prstGeom prst="rect">
            <a:avLst/>
          </a:prstGeom>
          <a:solidFill>
            <a:schemeClr val="bg1"/>
          </a:solidFill>
          <a:ln w="9525">
            <a:solidFill>
              <a:schemeClr val="tx1"/>
            </a:solidFill>
            <a:miter lim="800000"/>
            <a:headEnd/>
            <a:tailEnd/>
          </a:ln>
          <a:effectLst/>
        </p:spPr>
        <p:txBody>
          <a:bodyPr>
            <a:spAutoFit/>
          </a:bodyPr>
          <a:lstStyle/>
          <a:p>
            <a:r>
              <a:rPr lang="en-US"/>
              <a:t>transport</a:t>
            </a:r>
          </a:p>
          <a:p>
            <a:r>
              <a:rPr lang="en-US"/>
              <a:t>  (UDP)</a:t>
            </a:r>
          </a:p>
        </p:txBody>
      </p:sp>
      <p:grpSp>
        <p:nvGrpSpPr>
          <p:cNvPr id="112654" name="Group 9"/>
          <p:cNvGrpSpPr>
            <a:grpSpLocks/>
          </p:cNvGrpSpPr>
          <p:nvPr/>
        </p:nvGrpSpPr>
        <p:grpSpPr bwMode="auto">
          <a:xfrm>
            <a:off x="2124075" y="3346450"/>
            <a:ext cx="1258888" cy="560388"/>
            <a:chOff x="1315" y="2154"/>
            <a:chExt cx="793" cy="353"/>
          </a:xfrm>
        </p:grpSpPr>
        <p:sp>
          <p:nvSpPr>
            <p:cNvPr id="112668" name="Oval 10"/>
            <p:cNvSpPr>
              <a:spLocks noChangeArrowheads="1"/>
            </p:cNvSpPr>
            <p:nvPr/>
          </p:nvSpPr>
          <p:spPr bwMode="auto">
            <a:xfrm>
              <a:off x="1315" y="2154"/>
              <a:ext cx="793" cy="353"/>
            </a:xfrm>
            <a:prstGeom prst="ellipse">
              <a:avLst/>
            </a:prstGeom>
            <a:solidFill>
              <a:srgbClr val="66CCFF"/>
            </a:solidFill>
            <a:ln w="9525">
              <a:solidFill>
                <a:schemeClr val="tx1"/>
              </a:solidFill>
              <a:round/>
              <a:headEnd/>
              <a:tailEnd/>
            </a:ln>
            <a:effectLst/>
          </p:spPr>
          <p:txBody>
            <a:bodyPr wrap="none" anchor="ctr"/>
            <a:lstStyle/>
            <a:p>
              <a:endParaRPr lang="en-US"/>
            </a:p>
          </p:txBody>
        </p:sp>
        <p:sp>
          <p:nvSpPr>
            <p:cNvPr id="112669" name="Text Box 11"/>
            <p:cNvSpPr txBox="1">
              <a:spLocks noChangeArrowheads="1"/>
            </p:cNvSpPr>
            <p:nvPr/>
          </p:nvSpPr>
          <p:spPr bwMode="auto">
            <a:xfrm>
              <a:off x="1434" y="2208"/>
              <a:ext cx="524" cy="231"/>
            </a:xfrm>
            <a:prstGeom prst="rect">
              <a:avLst/>
            </a:prstGeom>
            <a:noFill/>
            <a:ln w="9525">
              <a:noFill/>
              <a:miter lim="800000"/>
              <a:headEnd/>
              <a:tailEnd/>
            </a:ln>
            <a:effectLst/>
          </p:spPr>
          <p:txBody>
            <a:bodyPr wrap="none">
              <a:spAutoFit/>
            </a:bodyPr>
            <a:lstStyle/>
            <a:p>
              <a:r>
                <a:rPr lang="en-US"/>
                <a:t>routed</a:t>
              </a:r>
            </a:p>
          </p:txBody>
        </p:sp>
      </p:grpSp>
      <p:sp>
        <p:nvSpPr>
          <p:cNvPr id="112655" name="Line 12"/>
          <p:cNvSpPr>
            <a:spLocks noChangeShapeType="1"/>
          </p:cNvSpPr>
          <p:nvPr/>
        </p:nvSpPr>
        <p:spPr bwMode="auto">
          <a:xfrm flipV="1">
            <a:off x="2381250" y="3871913"/>
            <a:ext cx="0" cy="2038350"/>
          </a:xfrm>
          <a:prstGeom prst="line">
            <a:avLst/>
          </a:prstGeom>
          <a:noFill/>
          <a:ln w="19050">
            <a:solidFill>
              <a:srgbClr val="000099"/>
            </a:solidFill>
            <a:round/>
            <a:headEnd/>
            <a:tailEnd type="triangle" w="med" len="med"/>
          </a:ln>
          <a:effectLst/>
        </p:spPr>
        <p:txBody>
          <a:bodyPr wrap="none" anchor="ctr"/>
          <a:lstStyle/>
          <a:p>
            <a:endParaRPr lang="en-US"/>
          </a:p>
        </p:txBody>
      </p:sp>
      <p:sp>
        <p:nvSpPr>
          <p:cNvPr id="112656" name="Text Box 13"/>
          <p:cNvSpPr txBox="1">
            <a:spLocks noChangeArrowheads="1"/>
          </p:cNvSpPr>
          <p:nvPr/>
        </p:nvSpPr>
        <p:spPr bwMode="auto">
          <a:xfrm>
            <a:off x="5324475" y="5784850"/>
            <a:ext cx="2655888" cy="376238"/>
          </a:xfrm>
          <a:prstGeom prst="rect">
            <a:avLst/>
          </a:prstGeom>
          <a:solidFill>
            <a:schemeClr val="bg1"/>
          </a:solidFill>
          <a:ln w="9525">
            <a:solidFill>
              <a:schemeClr val="tx1"/>
            </a:solidFill>
            <a:miter lim="800000"/>
            <a:headEnd/>
            <a:tailEnd/>
          </a:ln>
          <a:effectLst/>
        </p:spPr>
        <p:txBody>
          <a:bodyPr>
            <a:spAutoFit/>
          </a:bodyPr>
          <a:lstStyle/>
          <a:p>
            <a:pPr algn="r"/>
            <a:r>
              <a:rPr lang="en-US"/>
              <a:t>physical</a:t>
            </a:r>
          </a:p>
        </p:txBody>
      </p:sp>
      <p:sp>
        <p:nvSpPr>
          <p:cNvPr id="112657" name="Text Box 14"/>
          <p:cNvSpPr txBox="1">
            <a:spLocks noChangeArrowheads="1"/>
          </p:cNvSpPr>
          <p:nvPr/>
        </p:nvSpPr>
        <p:spPr bwMode="auto">
          <a:xfrm>
            <a:off x="5329238" y="5408613"/>
            <a:ext cx="2651125" cy="376237"/>
          </a:xfrm>
          <a:prstGeom prst="rect">
            <a:avLst/>
          </a:prstGeom>
          <a:solidFill>
            <a:schemeClr val="bg1"/>
          </a:solidFill>
          <a:ln w="9525">
            <a:solidFill>
              <a:schemeClr val="tx1"/>
            </a:solidFill>
            <a:miter lim="800000"/>
            <a:headEnd/>
            <a:tailEnd/>
          </a:ln>
          <a:effectLst/>
        </p:spPr>
        <p:txBody>
          <a:bodyPr>
            <a:spAutoFit/>
          </a:bodyPr>
          <a:lstStyle/>
          <a:p>
            <a:pPr algn="r"/>
            <a:r>
              <a:rPr lang="en-US"/>
              <a:t>link</a:t>
            </a:r>
          </a:p>
        </p:txBody>
      </p:sp>
      <p:sp>
        <p:nvSpPr>
          <p:cNvPr id="112658" name="Text Box 15"/>
          <p:cNvSpPr txBox="1">
            <a:spLocks noChangeArrowheads="1"/>
          </p:cNvSpPr>
          <p:nvPr/>
        </p:nvSpPr>
        <p:spPr bwMode="auto">
          <a:xfrm>
            <a:off x="5329238" y="4757738"/>
            <a:ext cx="2651125" cy="650875"/>
          </a:xfrm>
          <a:prstGeom prst="rect">
            <a:avLst/>
          </a:prstGeom>
          <a:solidFill>
            <a:schemeClr val="bg1"/>
          </a:solidFill>
          <a:ln w="9525">
            <a:solidFill>
              <a:schemeClr val="tx1"/>
            </a:solidFill>
            <a:miter lim="800000"/>
            <a:headEnd/>
            <a:tailEnd/>
          </a:ln>
          <a:effectLst/>
        </p:spPr>
        <p:txBody>
          <a:bodyPr>
            <a:spAutoFit/>
          </a:bodyPr>
          <a:lstStyle/>
          <a:p>
            <a:pPr algn="r"/>
            <a:r>
              <a:rPr lang="en-US"/>
              <a:t>network</a:t>
            </a:r>
          </a:p>
          <a:p>
            <a:pPr algn="r"/>
            <a:r>
              <a:rPr lang="en-US"/>
              <a:t>   (IP)</a:t>
            </a:r>
          </a:p>
        </p:txBody>
      </p:sp>
      <p:sp>
        <p:nvSpPr>
          <p:cNvPr id="112659" name="Text Box 16"/>
          <p:cNvSpPr txBox="1">
            <a:spLocks noChangeArrowheads="1"/>
          </p:cNvSpPr>
          <p:nvPr/>
        </p:nvSpPr>
        <p:spPr bwMode="auto">
          <a:xfrm>
            <a:off x="5329238" y="4106863"/>
            <a:ext cx="2651125" cy="650875"/>
          </a:xfrm>
          <a:prstGeom prst="rect">
            <a:avLst/>
          </a:prstGeom>
          <a:solidFill>
            <a:schemeClr val="bg1"/>
          </a:solidFill>
          <a:ln w="9525">
            <a:solidFill>
              <a:schemeClr val="tx1"/>
            </a:solidFill>
            <a:miter lim="800000"/>
            <a:headEnd/>
            <a:tailEnd/>
          </a:ln>
          <a:effectLst/>
        </p:spPr>
        <p:txBody>
          <a:bodyPr>
            <a:spAutoFit/>
          </a:bodyPr>
          <a:lstStyle/>
          <a:p>
            <a:pPr algn="r"/>
            <a:r>
              <a:rPr lang="en-US"/>
              <a:t>transprt</a:t>
            </a:r>
          </a:p>
          <a:p>
            <a:pPr algn="r"/>
            <a:r>
              <a:rPr lang="en-US"/>
              <a:t>  (UDP)</a:t>
            </a:r>
          </a:p>
        </p:txBody>
      </p:sp>
      <p:grpSp>
        <p:nvGrpSpPr>
          <p:cNvPr id="112660" name="Group 17"/>
          <p:cNvGrpSpPr>
            <a:grpSpLocks/>
          </p:cNvGrpSpPr>
          <p:nvPr/>
        </p:nvGrpSpPr>
        <p:grpSpPr bwMode="auto">
          <a:xfrm>
            <a:off x="5978525" y="3352800"/>
            <a:ext cx="1258888" cy="560388"/>
            <a:chOff x="1315" y="2154"/>
            <a:chExt cx="793" cy="353"/>
          </a:xfrm>
        </p:grpSpPr>
        <p:sp>
          <p:nvSpPr>
            <p:cNvPr id="112666" name="Oval 18"/>
            <p:cNvSpPr>
              <a:spLocks noChangeArrowheads="1"/>
            </p:cNvSpPr>
            <p:nvPr/>
          </p:nvSpPr>
          <p:spPr bwMode="auto">
            <a:xfrm>
              <a:off x="1315" y="2154"/>
              <a:ext cx="793" cy="353"/>
            </a:xfrm>
            <a:prstGeom prst="ellipse">
              <a:avLst/>
            </a:prstGeom>
            <a:solidFill>
              <a:srgbClr val="66CCFF"/>
            </a:solidFill>
            <a:ln w="9525">
              <a:solidFill>
                <a:schemeClr val="tx1"/>
              </a:solidFill>
              <a:round/>
              <a:headEnd/>
              <a:tailEnd/>
            </a:ln>
            <a:effectLst/>
          </p:spPr>
          <p:txBody>
            <a:bodyPr wrap="none" anchor="ctr"/>
            <a:lstStyle/>
            <a:p>
              <a:endParaRPr lang="en-US"/>
            </a:p>
          </p:txBody>
        </p:sp>
        <p:sp>
          <p:nvSpPr>
            <p:cNvPr id="112667" name="Text Box 19"/>
            <p:cNvSpPr txBox="1">
              <a:spLocks noChangeArrowheads="1"/>
            </p:cNvSpPr>
            <p:nvPr/>
          </p:nvSpPr>
          <p:spPr bwMode="auto">
            <a:xfrm>
              <a:off x="1434" y="2208"/>
              <a:ext cx="524" cy="231"/>
            </a:xfrm>
            <a:prstGeom prst="rect">
              <a:avLst/>
            </a:prstGeom>
            <a:noFill/>
            <a:ln w="9525">
              <a:noFill/>
              <a:miter lim="800000"/>
              <a:headEnd/>
              <a:tailEnd/>
            </a:ln>
            <a:effectLst/>
          </p:spPr>
          <p:txBody>
            <a:bodyPr wrap="none">
              <a:spAutoFit/>
            </a:bodyPr>
            <a:lstStyle/>
            <a:p>
              <a:r>
                <a:rPr lang="en-US"/>
                <a:t>routed</a:t>
              </a:r>
            </a:p>
          </p:txBody>
        </p:sp>
      </p:grpSp>
      <p:sp>
        <p:nvSpPr>
          <p:cNvPr id="112661" name="Line 20"/>
          <p:cNvSpPr>
            <a:spLocks noChangeShapeType="1"/>
          </p:cNvSpPr>
          <p:nvPr/>
        </p:nvSpPr>
        <p:spPr bwMode="auto">
          <a:xfrm flipV="1">
            <a:off x="6796088" y="3892550"/>
            <a:ext cx="0" cy="2038350"/>
          </a:xfrm>
          <a:prstGeom prst="line">
            <a:avLst/>
          </a:prstGeom>
          <a:noFill/>
          <a:ln w="19050">
            <a:solidFill>
              <a:srgbClr val="000099"/>
            </a:solidFill>
            <a:round/>
            <a:headEnd/>
            <a:tailEnd type="triangle" w="med" len="med"/>
          </a:ln>
          <a:effectLst/>
        </p:spPr>
        <p:txBody>
          <a:bodyPr wrap="none" anchor="ctr"/>
          <a:lstStyle/>
          <a:p>
            <a:endParaRPr lang="en-US"/>
          </a:p>
        </p:txBody>
      </p:sp>
      <p:sp>
        <p:nvSpPr>
          <p:cNvPr id="112662" name="Rectangle 21"/>
          <p:cNvSpPr>
            <a:spLocks noChangeArrowheads="1"/>
          </p:cNvSpPr>
          <p:nvPr/>
        </p:nvSpPr>
        <p:spPr bwMode="auto">
          <a:xfrm>
            <a:off x="5364163" y="4794250"/>
            <a:ext cx="1233487" cy="574675"/>
          </a:xfrm>
          <a:prstGeom prst="rect">
            <a:avLst/>
          </a:prstGeom>
          <a:solidFill>
            <a:schemeClr val="bg1"/>
          </a:solidFill>
          <a:ln w="19050">
            <a:solidFill>
              <a:srgbClr val="CC0000"/>
            </a:solidFill>
            <a:miter lim="800000"/>
            <a:headEnd/>
            <a:tailEnd/>
          </a:ln>
          <a:effectLst/>
        </p:spPr>
        <p:txBody>
          <a:bodyPr wrap="none" anchor="ctr"/>
          <a:lstStyle/>
          <a:p>
            <a:pPr algn="ctr"/>
            <a:r>
              <a:rPr lang="en-US" i="1">
                <a:solidFill>
                  <a:srgbClr val="CC0000"/>
                </a:solidFill>
              </a:rPr>
              <a:t>forwarding</a:t>
            </a:r>
          </a:p>
          <a:p>
            <a:pPr algn="ctr"/>
            <a:r>
              <a:rPr lang="en-US" i="1">
                <a:solidFill>
                  <a:srgbClr val="CC0000"/>
                </a:solidFill>
              </a:rPr>
              <a:t>table</a:t>
            </a:r>
          </a:p>
        </p:txBody>
      </p:sp>
      <p:sp>
        <p:nvSpPr>
          <p:cNvPr id="112663" name="Line 22"/>
          <p:cNvSpPr>
            <a:spLocks noChangeShapeType="1"/>
          </p:cNvSpPr>
          <p:nvPr/>
        </p:nvSpPr>
        <p:spPr bwMode="auto">
          <a:xfrm>
            <a:off x="2381250" y="5910263"/>
            <a:ext cx="4408488" cy="0"/>
          </a:xfrm>
          <a:prstGeom prst="line">
            <a:avLst/>
          </a:prstGeom>
          <a:noFill/>
          <a:ln w="19050">
            <a:solidFill>
              <a:srgbClr val="000099"/>
            </a:solidFill>
            <a:round/>
            <a:headEnd/>
            <a:tailEnd/>
          </a:ln>
          <a:effectLst/>
        </p:spPr>
        <p:txBody>
          <a:bodyPr wrap="none" anchor="ctr"/>
          <a:lstStyle/>
          <a:p>
            <a:endParaRPr lang="en-US"/>
          </a:p>
        </p:txBody>
      </p:sp>
      <p:sp>
        <p:nvSpPr>
          <p:cNvPr id="112664" name="Line 23"/>
          <p:cNvSpPr>
            <a:spLocks noChangeShapeType="1"/>
          </p:cNvSpPr>
          <p:nvPr/>
        </p:nvSpPr>
        <p:spPr bwMode="auto">
          <a:xfrm>
            <a:off x="2894013" y="3932238"/>
            <a:ext cx="0" cy="866775"/>
          </a:xfrm>
          <a:prstGeom prst="line">
            <a:avLst/>
          </a:prstGeom>
          <a:noFill/>
          <a:ln w="19050">
            <a:solidFill>
              <a:srgbClr val="CC0000"/>
            </a:solidFill>
            <a:round/>
            <a:headEnd type="triangle" w="med" len="med"/>
            <a:tailEnd type="triangle" w="med" len="med"/>
          </a:ln>
          <a:effectLst/>
        </p:spPr>
        <p:txBody>
          <a:bodyPr wrap="none" anchor="ctr"/>
          <a:lstStyle/>
          <a:p>
            <a:endParaRPr lang="en-US"/>
          </a:p>
        </p:txBody>
      </p:sp>
      <p:sp>
        <p:nvSpPr>
          <p:cNvPr id="112665" name="Line 24"/>
          <p:cNvSpPr>
            <a:spLocks noChangeShapeType="1"/>
          </p:cNvSpPr>
          <p:nvPr/>
        </p:nvSpPr>
        <p:spPr bwMode="auto">
          <a:xfrm>
            <a:off x="6380163" y="3900488"/>
            <a:ext cx="0" cy="866775"/>
          </a:xfrm>
          <a:prstGeom prst="line">
            <a:avLst/>
          </a:prstGeom>
          <a:noFill/>
          <a:ln w="19050">
            <a:solidFill>
              <a:srgbClr val="CC0000"/>
            </a:solidFill>
            <a:round/>
            <a:headEnd type="triangle" w="med" len="med"/>
            <a:tailEnd type="triangle" w="med" len="med"/>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a:ln>
            <a:miter lim="800000"/>
            <a:headEnd/>
            <a:tailEnd/>
          </a:ln>
        </p:spPr>
        <p:txBody>
          <a:bodyPr/>
          <a:lstStyle/>
          <a:p>
            <a:r>
              <a:rPr lang="en-US"/>
              <a:t>Network Layer</a:t>
            </a:r>
          </a:p>
        </p:txBody>
      </p:sp>
      <p:sp>
        <p:nvSpPr>
          <p:cNvPr id="7171" name="Slide Number Placeholder 3"/>
          <p:cNvSpPr>
            <a:spLocks noGrp="1"/>
          </p:cNvSpPr>
          <p:nvPr>
            <p:ph type="sldNum" sz="quarter" idx="12"/>
          </p:nvPr>
        </p:nvSpPr>
        <p:spPr>
          <a:noFill/>
          <a:ln>
            <a:miter lim="800000"/>
            <a:headEnd/>
            <a:tailEnd/>
          </a:ln>
        </p:spPr>
        <p:txBody>
          <a:bodyPr/>
          <a:lstStyle/>
          <a:p>
            <a:r>
              <a:rPr lang="en-US"/>
              <a:t>4-</a:t>
            </a:r>
            <a:fld id="{D1091BAD-D6AC-402C-9C41-B380DB093DDB}" type="slidenum">
              <a:rPr lang="en-US" smtClean="0"/>
              <a:pPr/>
              <a:t>6</a:t>
            </a:fld>
            <a:endParaRPr lang="en-US"/>
          </a:p>
        </p:txBody>
      </p:sp>
      <p:pic>
        <p:nvPicPr>
          <p:cNvPr id="7172" name="Picture 169" descr="underline_base"/>
          <p:cNvPicPr>
            <a:picLocks noChangeAspect="1" noChangeArrowheads="1"/>
          </p:cNvPicPr>
          <p:nvPr/>
        </p:nvPicPr>
        <p:blipFill>
          <a:blip r:embed="rId2"/>
          <a:srcRect/>
          <a:stretch>
            <a:fillRect/>
          </a:stretch>
        </p:blipFill>
        <p:spPr bwMode="auto">
          <a:xfrm>
            <a:off x="519113" y="703263"/>
            <a:ext cx="8228012" cy="173037"/>
          </a:xfrm>
          <a:prstGeom prst="rect">
            <a:avLst/>
          </a:prstGeom>
          <a:noFill/>
          <a:ln w="9525">
            <a:noFill/>
            <a:miter lim="800000"/>
            <a:headEnd/>
            <a:tailEnd/>
          </a:ln>
        </p:spPr>
      </p:pic>
      <p:grpSp>
        <p:nvGrpSpPr>
          <p:cNvPr id="7173" name="Group 166"/>
          <p:cNvGrpSpPr>
            <a:grpSpLocks/>
          </p:cNvGrpSpPr>
          <p:nvPr/>
        </p:nvGrpSpPr>
        <p:grpSpPr bwMode="auto">
          <a:xfrm>
            <a:off x="1301750" y="1198563"/>
            <a:ext cx="5530850" cy="5245100"/>
            <a:chOff x="398" y="129"/>
            <a:chExt cx="3484" cy="3304"/>
          </a:xfrm>
        </p:grpSpPr>
        <p:sp>
          <p:nvSpPr>
            <p:cNvPr id="7181" name="Freeform 2"/>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en-US"/>
            </a:p>
          </p:txBody>
        </p:sp>
        <p:sp>
          <p:nvSpPr>
            <p:cNvPr id="7182" name="Freeform 3"/>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183" name="Rectangle 4"/>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a:effectLst/>
          </p:spPr>
          <p:txBody>
            <a:bodyPr wrap="none" anchor="ctr"/>
            <a:lstStyle/>
            <a:p>
              <a:endParaRPr lang="en-US"/>
            </a:p>
          </p:txBody>
        </p:sp>
        <p:sp>
          <p:nvSpPr>
            <p:cNvPr id="7184" name="Oval 5"/>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185" name="Freeform 6"/>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en-US"/>
            </a:p>
          </p:txBody>
        </p:sp>
        <p:grpSp>
          <p:nvGrpSpPr>
            <p:cNvPr id="7186" name="Group 7"/>
            <p:cNvGrpSpPr>
              <a:grpSpLocks/>
            </p:cNvGrpSpPr>
            <p:nvPr/>
          </p:nvGrpSpPr>
          <p:grpSpPr bwMode="auto">
            <a:xfrm>
              <a:off x="2122" y="2359"/>
              <a:ext cx="316" cy="147"/>
              <a:chOff x="3600" y="219"/>
              <a:chExt cx="360" cy="175"/>
            </a:xfrm>
          </p:grpSpPr>
          <p:sp>
            <p:nvSpPr>
              <p:cNvPr id="7331"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332" name="Line 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333" name="Line 1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334" name="Rectangle 1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335"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336" name="Group 13"/>
              <p:cNvGrpSpPr>
                <a:grpSpLocks/>
              </p:cNvGrpSpPr>
              <p:nvPr/>
            </p:nvGrpSpPr>
            <p:grpSpPr bwMode="auto">
              <a:xfrm>
                <a:off x="3686" y="244"/>
                <a:ext cx="177" cy="66"/>
                <a:chOff x="2848" y="848"/>
                <a:chExt cx="140" cy="98"/>
              </a:xfrm>
            </p:grpSpPr>
            <p:sp>
              <p:nvSpPr>
                <p:cNvPr id="7341" name="Line 1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42" name="Line 1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43" name="Line 1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337" name="Group 17"/>
              <p:cNvGrpSpPr>
                <a:grpSpLocks/>
              </p:cNvGrpSpPr>
              <p:nvPr/>
            </p:nvGrpSpPr>
            <p:grpSpPr bwMode="auto">
              <a:xfrm flipV="1">
                <a:off x="3686" y="243"/>
                <a:ext cx="177" cy="66"/>
                <a:chOff x="2848" y="848"/>
                <a:chExt cx="140" cy="98"/>
              </a:xfrm>
            </p:grpSpPr>
            <p:sp>
              <p:nvSpPr>
                <p:cNvPr id="7338" name="Line 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39" name="Line 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40" name="Line 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7187" name="Group 21"/>
            <p:cNvGrpSpPr>
              <a:grpSpLocks/>
            </p:cNvGrpSpPr>
            <p:nvPr/>
          </p:nvGrpSpPr>
          <p:grpSpPr bwMode="auto">
            <a:xfrm>
              <a:off x="2344" y="2761"/>
              <a:ext cx="316" cy="147"/>
              <a:chOff x="3600" y="219"/>
              <a:chExt cx="360" cy="175"/>
            </a:xfrm>
          </p:grpSpPr>
          <p:sp>
            <p:nvSpPr>
              <p:cNvPr id="7318"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319" name="Line 2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320" name="Line 2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321" name="Rectangle 2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322"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323" name="Group 27"/>
              <p:cNvGrpSpPr>
                <a:grpSpLocks/>
              </p:cNvGrpSpPr>
              <p:nvPr/>
            </p:nvGrpSpPr>
            <p:grpSpPr bwMode="auto">
              <a:xfrm>
                <a:off x="3686" y="244"/>
                <a:ext cx="177" cy="66"/>
                <a:chOff x="2848" y="848"/>
                <a:chExt cx="140" cy="98"/>
              </a:xfrm>
            </p:grpSpPr>
            <p:sp>
              <p:nvSpPr>
                <p:cNvPr id="7328" name="Line 2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29" name="Line 2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30" name="Line 3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324" name="Group 31"/>
              <p:cNvGrpSpPr>
                <a:grpSpLocks/>
              </p:cNvGrpSpPr>
              <p:nvPr/>
            </p:nvGrpSpPr>
            <p:grpSpPr bwMode="auto">
              <a:xfrm flipV="1">
                <a:off x="3686" y="243"/>
                <a:ext cx="177" cy="66"/>
                <a:chOff x="2848" y="848"/>
                <a:chExt cx="140" cy="98"/>
              </a:xfrm>
            </p:grpSpPr>
            <p:sp>
              <p:nvSpPr>
                <p:cNvPr id="7325" name="Line 3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26" name="Line 3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27" name="Line 3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7188" name="Group 35"/>
            <p:cNvGrpSpPr>
              <a:grpSpLocks/>
            </p:cNvGrpSpPr>
            <p:nvPr/>
          </p:nvGrpSpPr>
          <p:grpSpPr bwMode="auto">
            <a:xfrm>
              <a:off x="2769" y="2167"/>
              <a:ext cx="316" cy="147"/>
              <a:chOff x="3600" y="219"/>
              <a:chExt cx="360" cy="175"/>
            </a:xfrm>
          </p:grpSpPr>
          <p:sp>
            <p:nvSpPr>
              <p:cNvPr id="7305"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306" name="Line 3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307" name="Line 3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308" name="Rectangle 3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309"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310" name="Group 41"/>
              <p:cNvGrpSpPr>
                <a:grpSpLocks/>
              </p:cNvGrpSpPr>
              <p:nvPr/>
            </p:nvGrpSpPr>
            <p:grpSpPr bwMode="auto">
              <a:xfrm>
                <a:off x="3686" y="244"/>
                <a:ext cx="177" cy="66"/>
                <a:chOff x="2848" y="848"/>
                <a:chExt cx="140" cy="98"/>
              </a:xfrm>
            </p:grpSpPr>
            <p:sp>
              <p:nvSpPr>
                <p:cNvPr id="7315" name="Line 4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16" name="Line 4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17" name="Line 4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311" name="Group 45"/>
              <p:cNvGrpSpPr>
                <a:grpSpLocks/>
              </p:cNvGrpSpPr>
              <p:nvPr/>
            </p:nvGrpSpPr>
            <p:grpSpPr bwMode="auto">
              <a:xfrm flipV="1">
                <a:off x="3686" y="243"/>
                <a:ext cx="177" cy="66"/>
                <a:chOff x="2848" y="848"/>
                <a:chExt cx="140" cy="98"/>
              </a:xfrm>
            </p:grpSpPr>
            <p:sp>
              <p:nvSpPr>
                <p:cNvPr id="7312" name="Line 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13" name="Line 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14" name="Line 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7189" name="Group 49"/>
            <p:cNvGrpSpPr>
              <a:grpSpLocks/>
            </p:cNvGrpSpPr>
            <p:nvPr/>
          </p:nvGrpSpPr>
          <p:grpSpPr bwMode="auto">
            <a:xfrm>
              <a:off x="2720" y="2586"/>
              <a:ext cx="315" cy="147"/>
              <a:chOff x="3600" y="219"/>
              <a:chExt cx="360" cy="175"/>
            </a:xfrm>
          </p:grpSpPr>
          <p:sp>
            <p:nvSpPr>
              <p:cNvPr id="7292"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293" name="Line 5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294" name="Line 5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295" name="Rectangle 5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296"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297" name="Group 55"/>
              <p:cNvGrpSpPr>
                <a:grpSpLocks/>
              </p:cNvGrpSpPr>
              <p:nvPr/>
            </p:nvGrpSpPr>
            <p:grpSpPr bwMode="auto">
              <a:xfrm>
                <a:off x="3686" y="244"/>
                <a:ext cx="177" cy="66"/>
                <a:chOff x="2848" y="848"/>
                <a:chExt cx="140" cy="98"/>
              </a:xfrm>
            </p:grpSpPr>
            <p:sp>
              <p:nvSpPr>
                <p:cNvPr id="7302" name="Line 5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03" name="Line 5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04" name="Line 5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298" name="Group 59"/>
              <p:cNvGrpSpPr>
                <a:grpSpLocks/>
              </p:cNvGrpSpPr>
              <p:nvPr/>
            </p:nvGrpSpPr>
            <p:grpSpPr bwMode="auto">
              <a:xfrm flipV="1">
                <a:off x="3686" y="243"/>
                <a:ext cx="177" cy="66"/>
                <a:chOff x="2848" y="848"/>
                <a:chExt cx="140" cy="98"/>
              </a:xfrm>
            </p:grpSpPr>
            <p:sp>
              <p:nvSpPr>
                <p:cNvPr id="7299" name="Line 6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300" name="Line 6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301" name="Line 6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7190" name="Group 63"/>
            <p:cNvGrpSpPr>
              <a:grpSpLocks/>
            </p:cNvGrpSpPr>
            <p:nvPr/>
          </p:nvGrpSpPr>
          <p:grpSpPr bwMode="auto">
            <a:xfrm>
              <a:off x="3120" y="2773"/>
              <a:ext cx="316" cy="147"/>
              <a:chOff x="3600" y="219"/>
              <a:chExt cx="360" cy="175"/>
            </a:xfrm>
          </p:grpSpPr>
          <p:sp>
            <p:nvSpPr>
              <p:cNvPr id="7279"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280" name="Line 6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281" name="Line 6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282" name="Rectangle 6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283"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284" name="Group 69"/>
              <p:cNvGrpSpPr>
                <a:grpSpLocks/>
              </p:cNvGrpSpPr>
              <p:nvPr/>
            </p:nvGrpSpPr>
            <p:grpSpPr bwMode="auto">
              <a:xfrm>
                <a:off x="3686" y="244"/>
                <a:ext cx="177" cy="66"/>
                <a:chOff x="2848" y="848"/>
                <a:chExt cx="140" cy="98"/>
              </a:xfrm>
            </p:grpSpPr>
            <p:sp>
              <p:nvSpPr>
                <p:cNvPr id="7289" name="Line 7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290" name="Line 7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291" name="Line 7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285" name="Group 73"/>
              <p:cNvGrpSpPr>
                <a:grpSpLocks/>
              </p:cNvGrpSpPr>
              <p:nvPr/>
            </p:nvGrpSpPr>
            <p:grpSpPr bwMode="auto">
              <a:xfrm flipV="1">
                <a:off x="3686" y="243"/>
                <a:ext cx="177" cy="66"/>
                <a:chOff x="2848" y="848"/>
                <a:chExt cx="140" cy="98"/>
              </a:xfrm>
            </p:grpSpPr>
            <p:sp>
              <p:nvSpPr>
                <p:cNvPr id="7286" name="Line 7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287" name="Line 7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288" name="Line 7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7191" name="Group 77"/>
            <p:cNvGrpSpPr>
              <a:grpSpLocks/>
            </p:cNvGrpSpPr>
            <p:nvPr/>
          </p:nvGrpSpPr>
          <p:grpSpPr bwMode="auto">
            <a:xfrm>
              <a:off x="3400" y="2360"/>
              <a:ext cx="316" cy="147"/>
              <a:chOff x="3600" y="219"/>
              <a:chExt cx="360" cy="175"/>
            </a:xfrm>
          </p:grpSpPr>
          <p:sp>
            <p:nvSpPr>
              <p:cNvPr id="7266"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7267" name="Line 7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7268" name="Line 8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7269" name="Rectangle 8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latin typeface="Times New Roman" pitchFamily="18" charset="0"/>
                </a:endParaRPr>
              </a:p>
            </p:txBody>
          </p:sp>
          <p:sp>
            <p:nvSpPr>
              <p:cNvPr id="7270"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7271" name="Group 83"/>
              <p:cNvGrpSpPr>
                <a:grpSpLocks/>
              </p:cNvGrpSpPr>
              <p:nvPr/>
            </p:nvGrpSpPr>
            <p:grpSpPr bwMode="auto">
              <a:xfrm>
                <a:off x="3686" y="244"/>
                <a:ext cx="177" cy="66"/>
                <a:chOff x="2848" y="848"/>
                <a:chExt cx="140" cy="98"/>
              </a:xfrm>
            </p:grpSpPr>
            <p:sp>
              <p:nvSpPr>
                <p:cNvPr id="7276" name="Line 8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277" name="Line 8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278" name="Line 8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272" name="Group 87"/>
              <p:cNvGrpSpPr>
                <a:grpSpLocks/>
              </p:cNvGrpSpPr>
              <p:nvPr/>
            </p:nvGrpSpPr>
            <p:grpSpPr bwMode="auto">
              <a:xfrm flipV="1">
                <a:off x="3686" y="243"/>
                <a:ext cx="177" cy="66"/>
                <a:chOff x="2848" y="848"/>
                <a:chExt cx="140" cy="98"/>
              </a:xfrm>
            </p:grpSpPr>
            <p:sp>
              <p:nvSpPr>
                <p:cNvPr id="7273" name="Line 8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7274" name="Line 8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7275" name="Line 9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7192"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Lst>
              <a:ahLst/>
              <a:cxnLst>
                <a:cxn ang="T4">
                  <a:pos x="T0" y="T1"/>
                </a:cxn>
                <a:cxn ang="T5">
                  <a:pos x="T2" y="T3"/>
                </a:cxn>
              </a:cxnLst>
              <a:rect l="0" t="0" r="r" b="b"/>
              <a:pathLst>
                <a:path w="318" h="194">
                  <a:moveTo>
                    <a:pt x="0" y="0"/>
                  </a:moveTo>
                  <a:lnTo>
                    <a:pt x="318" y="194"/>
                  </a:lnTo>
                </a:path>
              </a:pathLst>
            </a:custGeom>
            <a:noFill/>
            <a:ln w="12700">
              <a:solidFill>
                <a:schemeClr val="tx1"/>
              </a:solidFill>
              <a:round/>
              <a:headEnd/>
              <a:tailEnd/>
            </a:ln>
            <a:effectLst/>
          </p:spPr>
          <p:txBody>
            <a:bodyPr wrap="none" anchor="ctr"/>
            <a:lstStyle/>
            <a:p>
              <a:endParaRPr lang="en-US"/>
            </a:p>
          </p:txBody>
        </p:sp>
        <p:sp>
          <p:nvSpPr>
            <p:cNvPr id="7193" name="Freeform 92"/>
            <p:cNvSpPr>
              <a:spLocks/>
            </p:cNvSpPr>
            <p:nvPr/>
          </p:nvSpPr>
          <p:spPr bwMode="auto">
            <a:xfrm>
              <a:off x="2418" y="2492"/>
              <a:ext cx="303" cy="150"/>
            </a:xfrm>
            <a:custGeom>
              <a:avLst/>
              <a:gdLst>
                <a:gd name="T0" fmla="*/ 0 w 294"/>
                <a:gd name="T1" fmla="*/ 0 h 174"/>
                <a:gd name="T2" fmla="*/ 332 w 294"/>
                <a:gd name="T3" fmla="*/ 96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en-US"/>
            </a:p>
          </p:txBody>
        </p:sp>
        <p:sp>
          <p:nvSpPr>
            <p:cNvPr id="7194" name="Freeform 93"/>
            <p:cNvSpPr>
              <a:spLocks/>
            </p:cNvSpPr>
            <p:nvPr/>
          </p:nvSpPr>
          <p:spPr bwMode="auto">
            <a:xfrm>
              <a:off x="3015" y="2477"/>
              <a:ext cx="396" cy="156"/>
            </a:xfrm>
            <a:custGeom>
              <a:avLst/>
              <a:gdLst>
                <a:gd name="T0" fmla="*/ 0 w 378"/>
                <a:gd name="T1" fmla="*/ 113 h 174"/>
                <a:gd name="T2" fmla="*/ 456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en-US"/>
            </a:p>
          </p:txBody>
        </p:sp>
        <p:sp>
          <p:nvSpPr>
            <p:cNvPr id="7195" name="Freeform 94"/>
            <p:cNvSpPr>
              <a:spLocks/>
            </p:cNvSpPr>
            <p:nvPr/>
          </p:nvSpPr>
          <p:spPr bwMode="auto">
            <a:xfrm>
              <a:off x="3435" y="2511"/>
              <a:ext cx="130" cy="320"/>
            </a:xfrm>
            <a:custGeom>
              <a:avLst/>
              <a:gdLst>
                <a:gd name="T0" fmla="*/ 0 w 118"/>
                <a:gd name="T1" fmla="*/ 84 h 500"/>
                <a:gd name="T2" fmla="*/ 174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en-US"/>
            </a:p>
          </p:txBody>
        </p:sp>
        <p:sp>
          <p:nvSpPr>
            <p:cNvPr id="7196" name="Freeform 95"/>
            <p:cNvSpPr>
              <a:spLocks/>
            </p:cNvSpPr>
            <p:nvPr/>
          </p:nvSpPr>
          <p:spPr bwMode="auto">
            <a:xfrm>
              <a:off x="2657" y="2847"/>
              <a:ext cx="464" cy="47"/>
            </a:xfrm>
            <a:custGeom>
              <a:avLst/>
              <a:gdLst>
                <a:gd name="T0" fmla="*/ 915 w 370"/>
                <a:gd name="T1" fmla="*/ 148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en-US"/>
            </a:p>
          </p:txBody>
        </p:sp>
        <p:sp>
          <p:nvSpPr>
            <p:cNvPr id="7197" name="Freeform 96"/>
            <p:cNvSpPr>
              <a:spLocks/>
            </p:cNvSpPr>
            <p:nvPr/>
          </p:nvSpPr>
          <p:spPr bwMode="auto">
            <a:xfrm>
              <a:off x="2319" y="2507"/>
              <a:ext cx="122" cy="268"/>
            </a:xfrm>
            <a:custGeom>
              <a:avLst/>
              <a:gdLst>
                <a:gd name="T0" fmla="*/ 37 w 176"/>
                <a:gd name="T1" fmla="*/ 73 h 412"/>
                <a:gd name="T2" fmla="*/ 41 w 176"/>
                <a:gd name="T3" fmla="*/ 74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en-US"/>
            </a:p>
          </p:txBody>
        </p:sp>
        <p:sp>
          <p:nvSpPr>
            <p:cNvPr id="7198" name="Rectangle 97"/>
            <p:cNvSpPr>
              <a:spLocks noChangeArrowheads="1"/>
            </p:cNvSpPr>
            <p:nvPr/>
          </p:nvSpPr>
          <p:spPr bwMode="auto">
            <a:xfrm>
              <a:off x="1128" y="2264"/>
              <a:ext cx="728" cy="150"/>
            </a:xfrm>
            <a:prstGeom prst="rect">
              <a:avLst/>
            </a:prstGeom>
            <a:solidFill>
              <a:schemeClr val="bg2"/>
            </a:solidFill>
            <a:ln w="9525">
              <a:noFill/>
              <a:miter lim="800000"/>
              <a:headEnd/>
              <a:tailEnd/>
            </a:ln>
            <a:effectLst/>
          </p:spPr>
          <p:txBody>
            <a:bodyPr wrap="none" anchor="ctr"/>
            <a:lstStyle/>
            <a:p>
              <a:endParaRPr lang="en-US"/>
            </a:p>
          </p:txBody>
        </p:sp>
        <p:sp>
          <p:nvSpPr>
            <p:cNvPr id="7199" name="Rectangle 98"/>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7200" name="Line 99"/>
            <p:cNvSpPr>
              <a:spLocks noChangeShapeType="1"/>
            </p:cNvSpPr>
            <p:nvPr/>
          </p:nvSpPr>
          <p:spPr bwMode="auto">
            <a:xfrm>
              <a:off x="1759" y="2362"/>
              <a:ext cx="266"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7201" name="Text Box 100"/>
            <p:cNvSpPr txBox="1">
              <a:spLocks noChangeArrowheads="1"/>
            </p:cNvSpPr>
            <p:nvPr/>
          </p:nvSpPr>
          <p:spPr bwMode="auto">
            <a:xfrm>
              <a:off x="2390" y="2183"/>
              <a:ext cx="196" cy="231"/>
            </a:xfrm>
            <a:prstGeom prst="rect">
              <a:avLst/>
            </a:prstGeom>
            <a:noFill/>
            <a:ln w="9525">
              <a:noFill/>
              <a:miter lim="800000"/>
              <a:headEnd/>
              <a:tailEnd/>
            </a:ln>
            <a:effectLst/>
          </p:spPr>
          <p:txBody>
            <a:bodyPr wrap="none">
              <a:spAutoFit/>
            </a:bodyPr>
            <a:lstStyle/>
            <a:p>
              <a:pPr eaLnBrk="1" hangingPunct="1"/>
              <a:r>
                <a:rPr lang="en-US"/>
                <a:t>1</a:t>
              </a:r>
            </a:p>
          </p:txBody>
        </p:sp>
        <p:sp>
          <p:nvSpPr>
            <p:cNvPr id="7202" name="Text Box 101"/>
            <p:cNvSpPr txBox="1">
              <a:spLocks noChangeArrowheads="1"/>
            </p:cNvSpPr>
            <p:nvPr/>
          </p:nvSpPr>
          <p:spPr bwMode="auto">
            <a:xfrm>
              <a:off x="2336" y="2459"/>
              <a:ext cx="187" cy="212"/>
            </a:xfrm>
            <a:prstGeom prst="rect">
              <a:avLst/>
            </a:prstGeom>
            <a:noFill/>
            <a:ln w="9525">
              <a:noFill/>
              <a:miter lim="800000"/>
              <a:headEnd/>
              <a:tailEnd/>
            </a:ln>
            <a:effectLst/>
          </p:spPr>
          <p:txBody>
            <a:bodyPr wrap="none">
              <a:spAutoFit/>
            </a:bodyPr>
            <a:lstStyle/>
            <a:p>
              <a:pPr eaLnBrk="1" hangingPunct="1"/>
              <a:r>
                <a:rPr lang="en-US" sz="1600"/>
                <a:t>2</a:t>
              </a:r>
            </a:p>
          </p:txBody>
        </p:sp>
        <p:sp>
          <p:nvSpPr>
            <p:cNvPr id="7203" name="Text Box 102"/>
            <p:cNvSpPr txBox="1">
              <a:spLocks noChangeArrowheads="1"/>
            </p:cNvSpPr>
            <p:nvPr/>
          </p:nvSpPr>
          <p:spPr bwMode="auto">
            <a:xfrm>
              <a:off x="2178" y="2505"/>
              <a:ext cx="187" cy="212"/>
            </a:xfrm>
            <a:prstGeom prst="rect">
              <a:avLst/>
            </a:prstGeom>
            <a:noFill/>
            <a:ln w="9525">
              <a:noFill/>
              <a:miter lim="800000"/>
              <a:headEnd/>
              <a:tailEnd/>
            </a:ln>
            <a:effectLst/>
          </p:spPr>
          <p:txBody>
            <a:bodyPr wrap="none">
              <a:spAutoFit/>
            </a:bodyPr>
            <a:lstStyle/>
            <a:p>
              <a:pPr eaLnBrk="1" hangingPunct="1"/>
              <a:r>
                <a:rPr lang="en-US" sz="1600"/>
                <a:t>3</a:t>
              </a:r>
            </a:p>
          </p:txBody>
        </p:sp>
        <p:sp>
          <p:nvSpPr>
            <p:cNvPr id="7204"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5" name="Text Box 105"/>
            <p:cNvSpPr txBox="1">
              <a:spLocks noChangeArrowheads="1"/>
            </p:cNvSpPr>
            <p:nvPr/>
          </p:nvSpPr>
          <p:spPr bwMode="auto">
            <a:xfrm>
              <a:off x="1479" y="2264"/>
              <a:ext cx="328" cy="173"/>
            </a:xfrm>
            <a:prstGeom prst="rect">
              <a:avLst/>
            </a:prstGeom>
            <a:noFill/>
            <a:ln w="9525">
              <a:noFill/>
              <a:miter lim="800000"/>
              <a:headEnd/>
              <a:tailEnd/>
            </a:ln>
            <a:effectLst/>
          </p:spPr>
          <p:txBody>
            <a:bodyPr wrap="none">
              <a:spAutoFit/>
            </a:bodyPr>
            <a:lstStyle/>
            <a:p>
              <a:pPr eaLnBrk="1" hangingPunct="1"/>
              <a:r>
                <a:rPr lang="en-US" sz="1200"/>
                <a:t>0111</a:t>
              </a:r>
            </a:p>
          </p:txBody>
        </p:sp>
        <p:sp>
          <p:nvSpPr>
            <p:cNvPr id="7206" name="Text Box 106"/>
            <p:cNvSpPr txBox="1">
              <a:spLocks noChangeArrowheads="1"/>
            </p:cNvSpPr>
            <p:nvPr/>
          </p:nvSpPr>
          <p:spPr bwMode="auto">
            <a:xfrm>
              <a:off x="398" y="1841"/>
              <a:ext cx="1019" cy="366"/>
            </a:xfrm>
            <a:prstGeom prst="rect">
              <a:avLst/>
            </a:prstGeom>
            <a:noFill/>
            <a:ln w="9525">
              <a:noFill/>
              <a:miter lim="800000"/>
              <a:headEnd/>
              <a:tailEnd/>
            </a:ln>
            <a:effectLst/>
          </p:spPr>
          <p:txBody>
            <a:bodyPr wrap="none">
              <a:spAutoFit/>
            </a:bodyPr>
            <a:lstStyle/>
            <a:p>
              <a:pPr eaLnBrk="1" hangingPunct="1"/>
              <a:r>
                <a:rPr lang="en-US" sz="1600"/>
                <a:t>value in arriving</a:t>
              </a:r>
            </a:p>
            <a:p>
              <a:pPr eaLnBrk="1" hangingPunct="1"/>
              <a:r>
                <a:rPr lang="en-US" sz="1600"/>
                <a:t>packet’s header</a:t>
              </a:r>
            </a:p>
          </p:txBody>
        </p:sp>
        <p:sp>
          <p:nvSpPr>
            <p:cNvPr id="7207" name="Line 107"/>
            <p:cNvSpPr>
              <a:spLocks noChangeShapeType="1"/>
            </p:cNvSpPr>
            <p:nvPr/>
          </p:nvSpPr>
          <p:spPr bwMode="auto">
            <a:xfrm flipH="1">
              <a:off x="1269" y="2444"/>
              <a:ext cx="850" cy="0"/>
            </a:xfrm>
            <a:prstGeom prst="line">
              <a:avLst/>
            </a:prstGeom>
            <a:noFill/>
            <a:ln w="9525">
              <a:solidFill>
                <a:schemeClr val="tx1"/>
              </a:solidFill>
              <a:round/>
              <a:headEnd/>
              <a:tailEnd/>
            </a:ln>
            <a:effectLst/>
          </p:spPr>
          <p:txBody>
            <a:bodyPr/>
            <a:lstStyle/>
            <a:p>
              <a:endParaRPr lang="en-US"/>
            </a:p>
          </p:txBody>
        </p:sp>
        <p:sp>
          <p:nvSpPr>
            <p:cNvPr id="7208" name="Text Box 108"/>
            <p:cNvSpPr txBox="1">
              <a:spLocks noChangeArrowheads="1"/>
            </p:cNvSpPr>
            <p:nvPr/>
          </p:nvSpPr>
          <p:spPr bwMode="auto">
            <a:xfrm>
              <a:off x="1244" y="261"/>
              <a:ext cx="1174" cy="192"/>
            </a:xfrm>
            <a:prstGeom prst="rect">
              <a:avLst/>
            </a:prstGeom>
            <a:noFill/>
            <a:ln w="9525">
              <a:noFill/>
              <a:miter lim="800000"/>
              <a:headEnd/>
              <a:tailEnd/>
            </a:ln>
            <a:effectLst/>
          </p:spPr>
          <p:txBody>
            <a:bodyPr>
              <a:spAutoFit/>
            </a:bodyPr>
            <a:lstStyle/>
            <a:p>
              <a:pPr algn="ctr" eaLnBrk="1" hangingPunct="1"/>
              <a:r>
                <a:rPr lang="en-US" sz="1400"/>
                <a:t>routing algorithm</a:t>
              </a:r>
            </a:p>
          </p:txBody>
        </p:sp>
        <p:sp>
          <p:nvSpPr>
            <p:cNvPr id="7209"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10" name="Text Box 110"/>
            <p:cNvSpPr txBox="1">
              <a:spLocks noChangeArrowheads="1"/>
            </p:cNvSpPr>
            <p:nvPr/>
          </p:nvSpPr>
          <p:spPr bwMode="auto">
            <a:xfrm>
              <a:off x="1248" y="702"/>
              <a:ext cx="1171" cy="192"/>
            </a:xfrm>
            <a:prstGeom prst="rect">
              <a:avLst/>
            </a:prstGeom>
            <a:noFill/>
            <a:ln w="9525">
              <a:noFill/>
              <a:miter lim="800000"/>
              <a:headEnd/>
              <a:tailEnd/>
            </a:ln>
            <a:effectLst/>
          </p:spPr>
          <p:txBody>
            <a:bodyPr wrap="none">
              <a:spAutoFit/>
            </a:bodyPr>
            <a:lstStyle/>
            <a:p>
              <a:pPr eaLnBrk="1" hangingPunct="1"/>
              <a:r>
                <a:rPr lang="en-US" sz="1400"/>
                <a:t>local forwarding table</a:t>
              </a:r>
            </a:p>
          </p:txBody>
        </p:sp>
        <p:sp>
          <p:nvSpPr>
            <p:cNvPr id="7211" name="Text Box 111"/>
            <p:cNvSpPr txBox="1">
              <a:spLocks noChangeArrowheads="1"/>
            </p:cNvSpPr>
            <p:nvPr/>
          </p:nvSpPr>
          <p:spPr bwMode="auto">
            <a:xfrm>
              <a:off x="1174" y="858"/>
              <a:ext cx="764" cy="192"/>
            </a:xfrm>
            <a:prstGeom prst="rect">
              <a:avLst/>
            </a:prstGeom>
            <a:noFill/>
            <a:ln w="9525">
              <a:noFill/>
              <a:miter lim="800000"/>
              <a:headEnd/>
              <a:tailEnd/>
            </a:ln>
            <a:effectLst/>
          </p:spPr>
          <p:txBody>
            <a:bodyPr>
              <a:spAutoFit/>
            </a:bodyPr>
            <a:lstStyle/>
            <a:p>
              <a:pPr algn="ctr" eaLnBrk="1" hangingPunct="1"/>
              <a:r>
                <a:rPr lang="en-US" sz="1400"/>
                <a:t>header value</a:t>
              </a:r>
            </a:p>
          </p:txBody>
        </p:sp>
        <p:sp>
          <p:nvSpPr>
            <p:cNvPr id="7212" name="Text Box 112"/>
            <p:cNvSpPr txBox="1">
              <a:spLocks noChangeArrowheads="1"/>
            </p:cNvSpPr>
            <p:nvPr/>
          </p:nvSpPr>
          <p:spPr bwMode="auto">
            <a:xfrm>
              <a:off x="1846" y="859"/>
              <a:ext cx="656" cy="192"/>
            </a:xfrm>
            <a:prstGeom prst="rect">
              <a:avLst/>
            </a:prstGeom>
            <a:noFill/>
            <a:ln w="9525">
              <a:noFill/>
              <a:miter lim="800000"/>
              <a:headEnd/>
              <a:tailEnd/>
            </a:ln>
            <a:effectLst/>
          </p:spPr>
          <p:txBody>
            <a:bodyPr>
              <a:spAutoFit/>
            </a:bodyPr>
            <a:lstStyle/>
            <a:p>
              <a:pPr algn="ctr" eaLnBrk="1" hangingPunct="1"/>
              <a:r>
                <a:rPr lang="en-US" sz="1400"/>
                <a:t>output link</a:t>
              </a:r>
            </a:p>
          </p:txBody>
        </p:sp>
        <p:sp>
          <p:nvSpPr>
            <p:cNvPr id="7213" name="Line 113"/>
            <p:cNvSpPr>
              <a:spLocks noChangeShapeType="1"/>
            </p:cNvSpPr>
            <p:nvPr/>
          </p:nvSpPr>
          <p:spPr bwMode="auto">
            <a:xfrm>
              <a:off x="1908" y="866"/>
              <a:ext cx="5" cy="672"/>
            </a:xfrm>
            <a:prstGeom prst="line">
              <a:avLst/>
            </a:prstGeom>
            <a:noFill/>
            <a:ln w="9525">
              <a:solidFill>
                <a:schemeClr val="tx1"/>
              </a:solidFill>
              <a:round/>
              <a:headEnd/>
              <a:tailEnd/>
            </a:ln>
            <a:effectLst/>
          </p:spPr>
          <p:txBody>
            <a:bodyPr/>
            <a:lstStyle/>
            <a:p>
              <a:endParaRPr lang="en-US"/>
            </a:p>
          </p:txBody>
        </p:sp>
        <p:sp>
          <p:nvSpPr>
            <p:cNvPr id="7214" name="Text Box 114"/>
            <p:cNvSpPr txBox="1">
              <a:spLocks noChangeArrowheads="1"/>
            </p:cNvSpPr>
            <p:nvPr/>
          </p:nvSpPr>
          <p:spPr bwMode="auto">
            <a:xfrm>
              <a:off x="1587" y="1037"/>
              <a:ext cx="328" cy="518"/>
            </a:xfrm>
            <a:prstGeom prst="rect">
              <a:avLst/>
            </a:prstGeom>
            <a:noFill/>
            <a:ln w="9525">
              <a:noFill/>
              <a:miter lim="800000"/>
              <a:headEnd/>
              <a:tailEnd/>
            </a:ln>
            <a:effectLst/>
          </p:spPr>
          <p:txBody>
            <a:bodyPr wrap="none">
              <a:spAutoFit/>
            </a:bodyPr>
            <a:lstStyle/>
            <a:p>
              <a:pPr algn="r" eaLnBrk="1" hangingPunct="1"/>
              <a:r>
                <a:rPr lang="en-US" sz="1200"/>
                <a:t>0100</a:t>
              </a:r>
            </a:p>
            <a:p>
              <a:pPr algn="r" eaLnBrk="1" hangingPunct="1"/>
              <a:r>
                <a:rPr lang="en-US" sz="1200"/>
                <a:t>0101</a:t>
              </a:r>
            </a:p>
            <a:p>
              <a:pPr algn="r" eaLnBrk="1" hangingPunct="1"/>
              <a:r>
                <a:rPr lang="en-US" sz="1200"/>
                <a:t>0111</a:t>
              </a:r>
            </a:p>
            <a:p>
              <a:pPr algn="r" eaLnBrk="1" hangingPunct="1"/>
              <a:r>
                <a:rPr lang="en-US" sz="1200"/>
                <a:t>1001</a:t>
              </a:r>
            </a:p>
          </p:txBody>
        </p:sp>
        <p:sp>
          <p:nvSpPr>
            <p:cNvPr id="7215" name="Text Box 115"/>
            <p:cNvSpPr txBox="1">
              <a:spLocks noChangeArrowheads="1"/>
            </p:cNvSpPr>
            <p:nvPr/>
          </p:nvSpPr>
          <p:spPr bwMode="auto">
            <a:xfrm>
              <a:off x="1918" y="1037"/>
              <a:ext cx="169" cy="518"/>
            </a:xfrm>
            <a:prstGeom prst="rect">
              <a:avLst/>
            </a:prstGeom>
            <a:noFill/>
            <a:ln w="9525">
              <a:noFill/>
              <a:miter lim="800000"/>
              <a:headEnd/>
              <a:tailEnd/>
            </a:ln>
            <a:effectLst/>
          </p:spPr>
          <p:txBody>
            <a:bodyPr wrap="none">
              <a:spAutoFit/>
            </a:bodyPr>
            <a:lstStyle/>
            <a:p>
              <a:pPr algn="ctr" eaLnBrk="1" hangingPunct="1"/>
              <a:r>
                <a:rPr lang="en-US" sz="1200"/>
                <a:t>3</a:t>
              </a:r>
            </a:p>
            <a:p>
              <a:pPr algn="ctr" eaLnBrk="1" hangingPunct="1"/>
              <a:r>
                <a:rPr lang="en-US" sz="1200"/>
                <a:t>2</a:t>
              </a:r>
            </a:p>
            <a:p>
              <a:pPr algn="ctr" eaLnBrk="1" hangingPunct="1"/>
              <a:r>
                <a:rPr lang="en-US" sz="1200"/>
                <a:t>2</a:t>
              </a:r>
            </a:p>
            <a:p>
              <a:pPr algn="ctr" eaLnBrk="1" hangingPunct="1"/>
              <a:r>
                <a:rPr lang="en-US" sz="1200"/>
                <a:t>1</a:t>
              </a:r>
            </a:p>
          </p:txBody>
        </p:sp>
        <p:sp>
          <p:nvSpPr>
            <p:cNvPr id="7216" name="Line 116"/>
            <p:cNvSpPr>
              <a:spLocks noChangeShapeType="1"/>
            </p:cNvSpPr>
            <p:nvPr/>
          </p:nvSpPr>
          <p:spPr bwMode="auto">
            <a:xfrm>
              <a:off x="1197" y="1028"/>
              <a:ext cx="1264" cy="0"/>
            </a:xfrm>
            <a:prstGeom prst="line">
              <a:avLst/>
            </a:prstGeom>
            <a:noFill/>
            <a:ln w="9525">
              <a:solidFill>
                <a:schemeClr val="tx1"/>
              </a:solidFill>
              <a:round/>
              <a:headEnd/>
              <a:tailEnd/>
            </a:ln>
            <a:effectLst/>
          </p:spPr>
          <p:txBody>
            <a:bodyPr/>
            <a:lstStyle/>
            <a:p>
              <a:endParaRPr lang="en-US"/>
            </a:p>
          </p:txBody>
        </p:sp>
        <p:sp>
          <p:nvSpPr>
            <p:cNvPr id="7217" name="Line 117"/>
            <p:cNvSpPr>
              <a:spLocks noChangeShapeType="1"/>
            </p:cNvSpPr>
            <p:nvPr/>
          </p:nvSpPr>
          <p:spPr bwMode="auto">
            <a:xfrm>
              <a:off x="1192" y="872"/>
              <a:ext cx="1264" cy="0"/>
            </a:xfrm>
            <a:prstGeom prst="line">
              <a:avLst/>
            </a:prstGeom>
            <a:noFill/>
            <a:ln w="9525">
              <a:solidFill>
                <a:schemeClr val="tx1"/>
              </a:solidFill>
              <a:round/>
              <a:headEnd/>
              <a:tailEnd/>
            </a:ln>
            <a:effectLst/>
          </p:spPr>
          <p:txBody>
            <a:bodyPr/>
            <a:lstStyle/>
            <a:p>
              <a:endParaRPr lang="en-US"/>
            </a:p>
          </p:txBody>
        </p:sp>
        <p:sp>
          <p:nvSpPr>
            <p:cNvPr id="7218"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sp>
          <p:nvSpPr>
            <p:cNvPr id="7219"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ffectLst/>
          </p:spPr>
          <p:txBody>
            <a:bodyPr/>
            <a:lstStyle/>
            <a:p>
              <a:endParaRPr lang="en-US"/>
            </a:p>
          </p:txBody>
        </p:sp>
        <p:sp>
          <p:nvSpPr>
            <p:cNvPr id="7220"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p:spPr>
          <p:txBody>
            <a:bodyPr/>
            <a:lstStyle/>
            <a:p>
              <a:endParaRPr lang="en-US"/>
            </a:p>
          </p:txBody>
        </p:sp>
        <p:sp>
          <p:nvSpPr>
            <p:cNvPr id="7221" name="Freeform 121"/>
            <p:cNvSpPr>
              <a:spLocks/>
            </p:cNvSpPr>
            <p:nvPr/>
          </p:nvSpPr>
          <p:spPr bwMode="auto">
            <a:xfrm flipH="1">
              <a:off x="3518" y="2127"/>
              <a:ext cx="364" cy="234"/>
            </a:xfrm>
            <a:custGeom>
              <a:avLst/>
              <a:gdLst>
                <a:gd name="T0" fmla="*/ 0 w 1443"/>
                <a:gd name="T1" fmla="*/ 0 h 816"/>
                <a:gd name="T2" fmla="*/ 4 w 1443"/>
                <a:gd name="T3" fmla="*/ 5 h 816"/>
                <a:gd name="T4" fmla="*/ 5 w 1443"/>
                <a:gd name="T5" fmla="*/ 5 h 816"/>
                <a:gd name="T6" fmla="*/ 6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222" name="Freeform 122"/>
            <p:cNvSpPr>
              <a:spLocks/>
            </p:cNvSpPr>
            <p:nvPr/>
          </p:nvSpPr>
          <p:spPr bwMode="auto">
            <a:xfrm flipH="1">
              <a:off x="2881" y="1948"/>
              <a:ext cx="364" cy="234"/>
            </a:xfrm>
            <a:custGeom>
              <a:avLst/>
              <a:gdLst>
                <a:gd name="T0" fmla="*/ 0 w 1443"/>
                <a:gd name="T1" fmla="*/ 0 h 816"/>
                <a:gd name="T2" fmla="*/ 4 w 1443"/>
                <a:gd name="T3" fmla="*/ 5 h 816"/>
                <a:gd name="T4" fmla="*/ 5 w 1443"/>
                <a:gd name="T5" fmla="*/ 5 h 816"/>
                <a:gd name="T6" fmla="*/ 6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223" name="Freeform 123"/>
            <p:cNvSpPr>
              <a:spLocks/>
            </p:cNvSpPr>
            <p:nvPr/>
          </p:nvSpPr>
          <p:spPr bwMode="auto">
            <a:xfrm flipH="1" flipV="1">
              <a:off x="3302" y="2922"/>
              <a:ext cx="342" cy="234"/>
            </a:xfrm>
            <a:custGeom>
              <a:avLst/>
              <a:gdLst>
                <a:gd name="T0" fmla="*/ 0 w 1443"/>
                <a:gd name="T1" fmla="*/ 0 h 816"/>
                <a:gd name="T2" fmla="*/ 3 w 1443"/>
                <a:gd name="T3" fmla="*/ 5 h 816"/>
                <a:gd name="T4" fmla="*/ 4 w 1443"/>
                <a:gd name="T5" fmla="*/ 5 h 816"/>
                <a:gd name="T6" fmla="*/ 5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224" name="Freeform 124"/>
            <p:cNvSpPr>
              <a:spLocks/>
            </p:cNvSpPr>
            <p:nvPr/>
          </p:nvSpPr>
          <p:spPr bwMode="auto">
            <a:xfrm flipH="1" flipV="1">
              <a:off x="2452" y="2912"/>
              <a:ext cx="342" cy="234"/>
            </a:xfrm>
            <a:custGeom>
              <a:avLst/>
              <a:gdLst>
                <a:gd name="T0" fmla="*/ 0 w 1443"/>
                <a:gd name="T1" fmla="*/ 0 h 816"/>
                <a:gd name="T2" fmla="*/ 3 w 1443"/>
                <a:gd name="T3" fmla="*/ 5 h 816"/>
                <a:gd name="T4" fmla="*/ 4 w 1443"/>
                <a:gd name="T5" fmla="*/ 5 h 816"/>
                <a:gd name="T6" fmla="*/ 5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sp>
          <p:nvSpPr>
            <p:cNvPr id="7225" name="Freeform 125"/>
            <p:cNvSpPr>
              <a:spLocks/>
            </p:cNvSpPr>
            <p:nvPr/>
          </p:nvSpPr>
          <p:spPr bwMode="auto">
            <a:xfrm flipH="1" flipV="1">
              <a:off x="2855" y="2728"/>
              <a:ext cx="342" cy="285"/>
            </a:xfrm>
            <a:custGeom>
              <a:avLst/>
              <a:gdLst>
                <a:gd name="T0" fmla="*/ 0 w 1443"/>
                <a:gd name="T1" fmla="*/ 0 h 816"/>
                <a:gd name="T2" fmla="*/ 3 w 1443"/>
                <a:gd name="T3" fmla="*/ 12 h 816"/>
                <a:gd name="T4" fmla="*/ 4 w 1443"/>
                <a:gd name="T5" fmla="*/ 12 h 816"/>
                <a:gd name="T6" fmla="*/ 5 w 1443"/>
                <a:gd name="T7" fmla="*/ 0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lstStyle/>
            <a:p>
              <a:endParaRPr lang="en-US"/>
            </a:p>
          </p:txBody>
        </p:sp>
        <p:grpSp>
          <p:nvGrpSpPr>
            <p:cNvPr id="7226" name="Group 126"/>
            <p:cNvGrpSpPr>
              <a:grpSpLocks/>
            </p:cNvGrpSpPr>
            <p:nvPr/>
          </p:nvGrpSpPr>
          <p:grpSpPr bwMode="auto">
            <a:xfrm>
              <a:off x="2886" y="1668"/>
              <a:ext cx="347" cy="285"/>
              <a:chOff x="2886" y="1668"/>
              <a:chExt cx="347" cy="285"/>
            </a:xfrm>
          </p:grpSpPr>
          <p:sp>
            <p:nvSpPr>
              <p:cNvPr id="7259"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60"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261"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62" name="Line 130"/>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263" name="Line 131"/>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264" name="Line 132"/>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265"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227" name="Group 134"/>
            <p:cNvGrpSpPr>
              <a:grpSpLocks/>
            </p:cNvGrpSpPr>
            <p:nvPr/>
          </p:nvGrpSpPr>
          <p:grpSpPr bwMode="auto">
            <a:xfrm>
              <a:off x="3524" y="1840"/>
              <a:ext cx="347" cy="285"/>
              <a:chOff x="2886" y="1668"/>
              <a:chExt cx="347" cy="285"/>
            </a:xfrm>
          </p:grpSpPr>
          <p:sp>
            <p:nvSpPr>
              <p:cNvPr id="7252"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53"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254"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55" name="Line 138"/>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256" name="Line 139"/>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257" name="Line 140"/>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258"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228" name="Group 142"/>
            <p:cNvGrpSpPr>
              <a:grpSpLocks/>
            </p:cNvGrpSpPr>
            <p:nvPr/>
          </p:nvGrpSpPr>
          <p:grpSpPr bwMode="auto">
            <a:xfrm>
              <a:off x="3291" y="3148"/>
              <a:ext cx="347" cy="285"/>
              <a:chOff x="2886" y="1668"/>
              <a:chExt cx="347" cy="285"/>
            </a:xfrm>
          </p:grpSpPr>
          <p:sp>
            <p:nvSpPr>
              <p:cNvPr id="7245"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46"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247"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48" name="Line 146"/>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249" name="Line 147"/>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250" name="Line 148"/>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251"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229" name="Group 150"/>
            <p:cNvGrpSpPr>
              <a:grpSpLocks/>
            </p:cNvGrpSpPr>
            <p:nvPr/>
          </p:nvGrpSpPr>
          <p:grpSpPr bwMode="auto">
            <a:xfrm>
              <a:off x="2853" y="3010"/>
              <a:ext cx="347" cy="285"/>
              <a:chOff x="2886" y="1668"/>
              <a:chExt cx="347" cy="285"/>
            </a:xfrm>
          </p:grpSpPr>
          <p:sp>
            <p:nvSpPr>
              <p:cNvPr id="7238"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39"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240"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41" name="Line 154"/>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242" name="Line 155"/>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243" name="Line 156"/>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244"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nvGrpSpPr>
            <p:cNvPr id="7230" name="Group 158"/>
            <p:cNvGrpSpPr>
              <a:grpSpLocks/>
            </p:cNvGrpSpPr>
            <p:nvPr/>
          </p:nvGrpSpPr>
          <p:grpSpPr bwMode="auto">
            <a:xfrm>
              <a:off x="2440" y="3131"/>
              <a:ext cx="347" cy="285"/>
              <a:chOff x="2886" y="1668"/>
              <a:chExt cx="347" cy="285"/>
            </a:xfrm>
          </p:grpSpPr>
          <p:sp>
            <p:nvSpPr>
              <p:cNvPr id="7231"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32"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233"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234" name="Line 162"/>
              <p:cNvSpPr>
                <a:spLocks noChangeShapeType="1"/>
              </p:cNvSpPr>
              <p:nvPr/>
            </p:nvSpPr>
            <p:spPr bwMode="auto">
              <a:xfrm>
                <a:off x="3082" y="1811"/>
                <a:ext cx="1" cy="130"/>
              </a:xfrm>
              <a:prstGeom prst="line">
                <a:avLst/>
              </a:prstGeom>
              <a:noFill/>
              <a:ln w="9525">
                <a:solidFill>
                  <a:schemeClr val="tx1"/>
                </a:solidFill>
                <a:round/>
                <a:headEnd/>
                <a:tailEnd/>
              </a:ln>
              <a:effectLst/>
            </p:spPr>
            <p:txBody>
              <a:bodyPr/>
              <a:lstStyle/>
              <a:p>
                <a:endParaRPr lang="en-US"/>
              </a:p>
            </p:txBody>
          </p:sp>
          <p:sp>
            <p:nvSpPr>
              <p:cNvPr id="7235" name="Line 163"/>
              <p:cNvSpPr>
                <a:spLocks noChangeShapeType="1"/>
              </p:cNvSpPr>
              <p:nvPr/>
            </p:nvSpPr>
            <p:spPr bwMode="auto">
              <a:xfrm>
                <a:off x="2913" y="1842"/>
                <a:ext cx="300" cy="0"/>
              </a:xfrm>
              <a:prstGeom prst="line">
                <a:avLst/>
              </a:prstGeom>
              <a:noFill/>
              <a:ln w="9525">
                <a:solidFill>
                  <a:schemeClr val="tx1"/>
                </a:solidFill>
                <a:round/>
                <a:headEnd/>
                <a:tailEnd/>
              </a:ln>
              <a:effectLst/>
            </p:spPr>
            <p:txBody>
              <a:bodyPr/>
              <a:lstStyle/>
              <a:p>
                <a:endParaRPr lang="en-US"/>
              </a:p>
            </p:txBody>
          </p:sp>
          <p:sp>
            <p:nvSpPr>
              <p:cNvPr id="7236" name="Line 164"/>
              <p:cNvSpPr>
                <a:spLocks noChangeShapeType="1"/>
              </p:cNvSpPr>
              <p:nvPr/>
            </p:nvSpPr>
            <p:spPr bwMode="auto">
              <a:xfrm>
                <a:off x="2912" y="1812"/>
                <a:ext cx="300" cy="0"/>
              </a:xfrm>
              <a:prstGeom prst="line">
                <a:avLst/>
              </a:prstGeom>
              <a:noFill/>
              <a:ln w="9525">
                <a:solidFill>
                  <a:schemeClr val="tx1"/>
                </a:solidFill>
                <a:round/>
                <a:headEnd/>
                <a:tailEnd/>
              </a:ln>
              <a:effectLst/>
            </p:spPr>
            <p:txBody>
              <a:bodyPr/>
              <a:lstStyle/>
              <a:p>
                <a:endParaRPr lang="en-US"/>
              </a:p>
            </p:txBody>
          </p:sp>
          <p:sp>
            <p:nvSpPr>
              <p:cNvPr id="7237"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lstStyle/>
              <a:p>
                <a:endParaRPr lang="en-US"/>
              </a:p>
            </p:txBody>
          </p:sp>
        </p:grpSp>
      </p:grpSp>
      <p:sp>
        <p:nvSpPr>
          <p:cNvPr id="7174" name="Text Box 167"/>
          <p:cNvSpPr txBox="1">
            <a:spLocks noChangeArrowheads="1"/>
          </p:cNvSpPr>
          <p:nvPr/>
        </p:nvSpPr>
        <p:spPr bwMode="auto">
          <a:xfrm>
            <a:off x="501650" y="195263"/>
            <a:ext cx="7912100" cy="641350"/>
          </a:xfrm>
          <a:prstGeom prst="rect">
            <a:avLst/>
          </a:prstGeom>
          <a:noFill/>
          <a:ln w="9525">
            <a:noFill/>
            <a:miter lim="800000"/>
            <a:headEnd/>
            <a:tailEnd/>
          </a:ln>
          <a:effectLst/>
        </p:spPr>
        <p:txBody>
          <a:bodyPr wrap="none">
            <a:spAutoFit/>
          </a:bodyPr>
          <a:lstStyle/>
          <a:p>
            <a:r>
              <a:rPr lang="en-US" sz="3600">
                <a:solidFill>
                  <a:srgbClr val="000099"/>
                </a:solidFill>
                <a:latin typeface="Gill Sans MT" pitchFamily="34" charset="0"/>
              </a:rPr>
              <a:t>Interplay between routing and forwarding</a:t>
            </a:r>
          </a:p>
        </p:txBody>
      </p:sp>
      <p:grpSp>
        <p:nvGrpSpPr>
          <p:cNvPr id="426154" name="Group 170"/>
          <p:cNvGrpSpPr>
            <a:grpSpLocks/>
          </p:cNvGrpSpPr>
          <p:nvPr/>
        </p:nvGrpSpPr>
        <p:grpSpPr bwMode="auto">
          <a:xfrm>
            <a:off x="4360863" y="1292225"/>
            <a:ext cx="4435475" cy="641350"/>
            <a:chOff x="2782" y="912"/>
            <a:chExt cx="2794" cy="404"/>
          </a:xfrm>
        </p:grpSpPr>
        <p:sp>
          <p:nvSpPr>
            <p:cNvPr id="7179" name="Line 171"/>
            <p:cNvSpPr>
              <a:spLocks noChangeShapeType="1"/>
            </p:cNvSpPr>
            <p:nvPr/>
          </p:nvSpPr>
          <p:spPr bwMode="auto">
            <a:xfrm>
              <a:off x="2782" y="1117"/>
              <a:ext cx="1032" cy="0"/>
            </a:xfrm>
            <a:prstGeom prst="line">
              <a:avLst/>
            </a:prstGeom>
            <a:noFill/>
            <a:ln w="9525">
              <a:solidFill>
                <a:srgbClr val="CC0000"/>
              </a:solidFill>
              <a:round/>
              <a:headEnd/>
              <a:tailEnd/>
            </a:ln>
            <a:effectLst/>
          </p:spPr>
          <p:txBody>
            <a:bodyPr wrap="none"/>
            <a:lstStyle/>
            <a:p>
              <a:endParaRPr lang="en-US"/>
            </a:p>
          </p:txBody>
        </p:sp>
        <p:sp>
          <p:nvSpPr>
            <p:cNvPr id="7180" name="Text Box 172"/>
            <p:cNvSpPr txBox="1">
              <a:spLocks noChangeArrowheads="1"/>
            </p:cNvSpPr>
            <p:nvPr/>
          </p:nvSpPr>
          <p:spPr bwMode="auto">
            <a:xfrm>
              <a:off x="3532" y="912"/>
              <a:ext cx="2044" cy="404"/>
            </a:xfrm>
            <a:prstGeom prst="rect">
              <a:avLst/>
            </a:prstGeom>
            <a:noFill/>
            <a:ln w="9525">
              <a:noFill/>
              <a:miter lim="800000"/>
              <a:headEnd/>
              <a:tailEnd/>
            </a:ln>
            <a:effectLst/>
          </p:spPr>
          <p:txBody>
            <a:bodyPr wrap="none">
              <a:spAutoFit/>
            </a:bodyPr>
            <a:lstStyle/>
            <a:p>
              <a:r>
                <a:rPr lang="en-US">
                  <a:solidFill>
                    <a:srgbClr val="CC0000"/>
                  </a:solidFill>
                </a:rPr>
                <a:t>routing algorithm determines</a:t>
              </a:r>
            </a:p>
            <a:p>
              <a:r>
                <a:rPr lang="en-US">
                  <a:solidFill>
                    <a:srgbClr val="CC0000"/>
                  </a:solidFill>
                </a:rPr>
                <a:t>end-end-path through network</a:t>
              </a:r>
            </a:p>
          </p:txBody>
        </p:sp>
      </p:grpSp>
      <p:grpSp>
        <p:nvGrpSpPr>
          <p:cNvPr id="426157" name="Group 173"/>
          <p:cNvGrpSpPr>
            <a:grpSpLocks/>
          </p:cNvGrpSpPr>
          <p:nvPr/>
        </p:nvGrpSpPr>
        <p:grpSpPr bwMode="auto">
          <a:xfrm>
            <a:off x="4424363" y="1979613"/>
            <a:ext cx="4308475" cy="641350"/>
            <a:chOff x="2782" y="912"/>
            <a:chExt cx="2714" cy="404"/>
          </a:xfrm>
        </p:grpSpPr>
        <p:sp>
          <p:nvSpPr>
            <p:cNvPr id="7177" name="Line 174"/>
            <p:cNvSpPr>
              <a:spLocks noChangeShapeType="1"/>
            </p:cNvSpPr>
            <p:nvPr/>
          </p:nvSpPr>
          <p:spPr bwMode="auto">
            <a:xfrm>
              <a:off x="2782" y="1117"/>
              <a:ext cx="1032" cy="0"/>
            </a:xfrm>
            <a:prstGeom prst="line">
              <a:avLst/>
            </a:prstGeom>
            <a:noFill/>
            <a:ln w="9525">
              <a:solidFill>
                <a:srgbClr val="CC0000"/>
              </a:solidFill>
              <a:round/>
              <a:headEnd/>
              <a:tailEnd/>
            </a:ln>
            <a:effectLst/>
          </p:spPr>
          <p:txBody>
            <a:bodyPr wrap="none"/>
            <a:lstStyle/>
            <a:p>
              <a:endParaRPr lang="en-US"/>
            </a:p>
          </p:txBody>
        </p:sp>
        <p:sp>
          <p:nvSpPr>
            <p:cNvPr id="7178" name="Text Box 175"/>
            <p:cNvSpPr txBox="1">
              <a:spLocks noChangeArrowheads="1"/>
            </p:cNvSpPr>
            <p:nvPr/>
          </p:nvSpPr>
          <p:spPr bwMode="auto">
            <a:xfrm>
              <a:off x="3532" y="912"/>
              <a:ext cx="1964" cy="404"/>
            </a:xfrm>
            <a:prstGeom prst="rect">
              <a:avLst/>
            </a:prstGeom>
            <a:noFill/>
            <a:ln w="9525">
              <a:noFill/>
              <a:miter lim="800000"/>
              <a:headEnd/>
              <a:tailEnd/>
            </a:ln>
            <a:effectLst/>
          </p:spPr>
          <p:txBody>
            <a:bodyPr wrap="none">
              <a:spAutoFit/>
            </a:bodyPr>
            <a:lstStyle/>
            <a:p>
              <a:r>
                <a:rPr lang="en-US">
                  <a:solidFill>
                    <a:srgbClr val="CC0000"/>
                  </a:solidFill>
                </a:rPr>
                <a:t>forwarding table determines</a:t>
              </a:r>
            </a:p>
            <a:p>
              <a:r>
                <a:rPr lang="en-US">
                  <a:solidFill>
                    <a:srgbClr val="CC0000"/>
                  </a:solidFill>
                </a:rPr>
                <a:t>local forwarding at this router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6154"/>
                                        </p:tgtEl>
                                        <p:attrNameLst>
                                          <p:attrName>style.visibility</p:attrName>
                                        </p:attrNameLst>
                                      </p:cBhvr>
                                      <p:to>
                                        <p:strVal val="visible"/>
                                      </p:to>
                                    </p:set>
                                    <p:animEffect transition="in" filter="dissolve">
                                      <p:cBhvr>
                                        <p:cTn id="7" dur="500"/>
                                        <p:tgtEl>
                                          <p:spTgt spid="42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6157"/>
                                        </p:tgtEl>
                                        <p:attrNameLst>
                                          <p:attrName>style.visibility</p:attrName>
                                        </p:attrNameLst>
                                      </p:cBhvr>
                                      <p:to>
                                        <p:strVal val="visible"/>
                                      </p:to>
                                    </p:set>
                                    <p:animEffect transition="in" filter="dissolve">
                                      <p:cBhvr>
                                        <p:cTn id="12" dur="500"/>
                                        <p:tgtEl>
                                          <p:spTgt spid="42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miter lim="800000"/>
            <a:headEnd/>
            <a:tailEnd/>
          </a:ln>
        </p:spPr>
        <p:txBody>
          <a:bodyPr/>
          <a:lstStyle/>
          <a:p>
            <a:r>
              <a:rPr lang="en-US"/>
              <a:t>Network Layer</a:t>
            </a:r>
          </a:p>
        </p:txBody>
      </p:sp>
      <p:sp>
        <p:nvSpPr>
          <p:cNvPr id="113667" name="Slide Number Placeholder 5"/>
          <p:cNvSpPr>
            <a:spLocks noGrp="1"/>
          </p:cNvSpPr>
          <p:nvPr>
            <p:ph type="sldNum" sz="quarter" idx="12"/>
          </p:nvPr>
        </p:nvSpPr>
        <p:spPr>
          <a:noFill/>
          <a:ln>
            <a:miter lim="800000"/>
            <a:headEnd/>
            <a:tailEnd/>
          </a:ln>
        </p:spPr>
        <p:txBody>
          <a:bodyPr/>
          <a:lstStyle/>
          <a:p>
            <a:r>
              <a:rPr lang="en-US"/>
              <a:t>4-</a:t>
            </a:r>
            <a:fld id="{FA17BED8-F22C-496B-8001-52ED901D5C77}" type="slidenum">
              <a:rPr lang="en-US" smtClean="0"/>
              <a:pPr/>
              <a:t>60</a:t>
            </a:fld>
            <a:endParaRPr lang="en-US"/>
          </a:p>
        </p:txBody>
      </p:sp>
      <p:pic>
        <p:nvPicPr>
          <p:cNvPr id="113668" name="Picture 5" descr="underline_base"/>
          <p:cNvPicPr>
            <a:picLocks noChangeArrowheads="1"/>
          </p:cNvPicPr>
          <p:nvPr/>
        </p:nvPicPr>
        <p:blipFill>
          <a:blip r:embed="rId2"/>
          <a:srcRect/>
          <a:stretch>
            <a:fillRect/>
          </a:stretch>
        </p:blipFill>
        <p:spPr bwMode="auto">
          <a:xfrm>
            <a:off x="609600" y="1004888"/>
            <a:ext cx="7313613" cy="173037"/>
          </a:xfrm>
          <a:prstGeom prst="rect">
            <a:avLst/>
          </a:prstGeom>
          <a:noFill/>
          <a:ln w="9525">
            <a:noFill/>
            <a:miter lim="800000"/>
            <a:headEnd/>
            <a:tailEnd/>
          </a:ln>
        </p:spPr>
      </p:pic>
      <p:sp>
        <p:nvSpPr>
          <p:cNvPr id="113669" name="Rectangle 2"/>
          <p:cNvSpPr>
            <a:spLocks noGrp="1" noChangeArrowheads="1"/>
          </p:cNvSpPr>
          <p:nvPr>
            <p:ph type="title"/>
          </p:nvPr>
        </p:nvSpPr>
        <p:spPr/>
        <p:txBody>
          <a:bodyPr/>
          <a:lstStyle/>
          <a:p>
            <a:r>
              <a:rPr lang="en-US" sz="4000"/>
              <a:t>OSPF (Open Shortest Path First)</a:t>
            </a:r>
          </a:p>
        </p:txBody>
      </p:sp>
      <p:sp>
        <p:nvSpPr>
          <p:cNvPr id="113670" name="Rectangle 3"/>
          <p:cNvSpPr>
            <a:spLocks noGrp="1" noChangeArrowheads="1"/>
          </p:cNvSpPr>
          <p:nvPr>
            <p:ph type="body" idx="1"/>
          </p:nvPr>
        </p:nvSpPr>
        <p:spPr>
          <a:xfrm>
            <a:off x="533400" y="1447800"/>
            <a:ext cx="8229600" cy="5105400"/>
          </a:xfrm>
        </p:spPr>
        <p:txBody>
          <a:bodyPr/>
          <a:lstStyle/>
          <a:p>
            <a:r>
              <a:rPr lang="en-US"/>
              <a:t>“open”: publicly available</a:t>
            </a:r>
          </a:p>
          <a:p>
            <a:r>
              <a:rPr lang="en-US"/>
              <a:t>uses link state algorithm </a:t>
            </a:r>
          </a:p>
          <a:p>
            <a:pPr lvl="1"/>
            <a:r>
              <a:rPr lang="en-US"/>
              <a:t>LS packet dissemination</a:t>
            </a:r>
          </a:p>
          <a:p>
            <a:pPr lvl="1"/>
            <a:r>
              <a:rPr lang="en-US"/>
              <a:t>topology map at each node</a:t>
            </a:r>
          </a:p>
          <a:p>
            <a:pPr lvl="1"/>
            <a:r>
              <a:rPr lang="en-US"/>
              <a:t>route computation using Dijkstra’s algorithm</a:t>
            </a:r>
          </a:p>
          <a:p>
            <a:r>
              <a:rPr lang="en-US"/>
              <a:t>OSPF advertisement carries one entry per neighbor </a:t>
            </a:r>
          </a:p>
          <a:p>
            <a:r>
              <a:rPr lang="en-US"/>
              <a:t>advertisements flooded to </a:t>
            </a:r>
            <a:r>
              <a:rPr lang="en-US" i="1">
                <a:solidFill>
                  <a:srgbClr val="CC0000"/>
                </a:solidFill>
              </a:rPr>
              <a:t>entire</a:t>
            </a:r>
            <a:r>
              <a:rPr lang="en-US"/>
              <a:t> AS</a:t>
            </a:r>
          </a:p>
          <a:p>
            <a:pPr lvl="1"/>
            <a:r>
              <a:rPr lang="en-US"/>
              <a:t>carried in OSPF messages directly over IP (rather than TCP or UDP</a:t>
            </a:r>
          </a:p>
          <a:p>
            <a:r>
              <a:rPr lang="en-US" i="1">
                <a:solidFill>
                  <a:srgbClr val="CC0000"/>
                </a:solidFill>
              </a:rPr>
              <a:t>IS-IS routing</a:t>
            </a:r>
            <a:r>
              <a:rPr lang="en-US"/>
              <a:t> protocol: nearly identical to OSPF</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miter lim="800000"/>
            <a:headEnd/>
            <a:tailEnd/>
          </a:ln>
        </p:spPr>
        <p:txBody>
          <a:bodyPr/>
          <a:lstStyle/>
          <a:p>
            <a:r>
              <a:rPr lang="en-US"/>
              <a:t>Network Layer</a:t>
            </a:r>
          </a:p>
        </p:txBody>
      </p:sp>
      <p:sp>
        <p:nvSpPr>
          <p:cNvPr id="114691" name="Slide Number Placeholder 5"/>
          <p:cNvSpPr>
            <a:spLocks noGrp="1"/>
          </p:cNvSpPr>
          <p:nvPr>
            <p:ph type="sldNum" sz="quarter" idx="12"/>
          </p:nvPr>
        </p:nvSpPr>
        <p:spPr>
          <a:noFill/>
          <a:ln>
            <a:miter lim="800000"/>
            <a:headEnd/>
            <a:tailEnd/>
          </a:ln>
        </p:spPr>
        <p:txBody>
          <a:bodyPr/>
          <a:lstStyle/>
          <a:p>
            <a:r>
              <a:rPr lang="en-US"/>
              <a:t>4-</a:t>
            </a:r>
            <a:fld id="{06159AF2-E60D-4968-B1B3-9B1ABD4346CE}" type="slidenum">
              <a:rPr lang="en-US" smtClean="0"/>
              <a:pPr/>
              <a:t>61</a:t>
            </a:fld>
            <a:endParaRPr lang="en-US"/>
          </a:p>
        </p:txBody>
      </p:sp>
      <p:pic>
        <p:nvPicPr>
          <p:cNvPr id="114692" name="Picture 5" descr="underline_base"/>
          <p:cNvPicPr>
            <a:picLocks noChangeArrowheads="1"/>
          </p:cNvPicPr>
          <p:nvPr/>
        </p:nvPicPr>
        <p:blipFill>
          <a:blip r:embed="rId2"/>
          <a:srcRect/>
          <a:stretch>
            <a:fillRect/>
          </a:stretch>
        </p:blipFill>
        <p:spPr bwMode="auto">
          <a:xfrm>
            <a:off x="609600" y="982663"/>
            <a:ext cx="7313613" cy="173037"/>
          </a:xfrm>
          <a:prstGeom prst="rect">
            <a:avLst/>
          </a:prstGeom>
          <a:noFill/>
          <a:ln w="9525">
            <a:noFill/>
            <a:miter lim="800000"/>
            <a:headEnd/>
            <a:tailEnd/>
          </a:ln>
        </p:spPr>
      </p:pic>
      <p:sp>
        <p:nvSpPr>
          <p:cNvPr id="114693" name="Rectangle 2"/>
          <p:cNvSpPr>
            <a:spLocks noGrp="1" noChangeArrowheads="1"/>
          </p:cNvSpPr>
          <p:nvPr>
            <p:ph type="title"/>
          </p:nvPr>
        </p:nvSpPr>
        <p:spPr/>
        <p:txBody>
          <a:bodyPr/>
          <a:lstStyle/>
          <a:p>
            <a:r>
              <a:rPr lang="en-US" sz="3600"/>
              <a:t>OSPF “advanced” features (not in RIP)</a:t>
            </a:r>
            <a:endParaRPr lang="en-US"/>
          </a:p>
        </p:txBody>
      </p:sp>
      <p:sp>
        <p:nvSpPr>
          <p:cNvPr id="114694" name="Rectangle 3"/>
          <p:cNvSpPr>
            <a:spLocks noGrp="1" noChangeArrowheads="1"/>
          </p:cNvSpPr>
          <p:nvPr>
            <p:ph type="body" idx="1"/>
          </p:nvPr>
        </p:nvSpPr>
        <p:spPr>
          <a:xfrm>
            <a:off x="500063" y="1385888"/>
            <a:ext cx="8229600" cy="4876800"/>
          </a:xfrm>
        </p:spPr>
        <p:txBody>
          <a:bodyPr/>
          <a:lstStyle/>
          <a:p>
            <a:r>
              <a:rPr lang="en-US" i="1">
                <a:solidFill>
                  <a:srgbClr val="CC0000"/>
                </a:solidFill>
              </a:rPr>
              <a:t>security:</a:t>
            </a:r>
            <a:r>
              <a:rPr lang="en-US"/>
              <a:t> all OSPF messages authenticated (to prevent malicious intrusion) </a:t>
            </a:r>
          </a:p>
          <a:p>
            <a:r>
              <a:rPr lang="en-US">
                <a:solidFill>
                  <a:srgbClr val="CC0000"/>
                </a:solidFill>
              </a:rPr>
              <a:t>multi</a:t>
            </a:r>
            <a:r>
              <a:rPr lang="en-US"/>
              <a:t>ple same-cost </a:t>
            </a:r>
            <a:r>
              <a:rPr lang="en-US">
                <a:solidFill>
                  <a:srgbClr val="CC0000"/>
                </a:solidFill>
              </a:rPr>
              <a:t>path</a:t>
            </a:r>
            <a:r>
              <a:rPr lang="en-US"/>
              <a:t>s allowed (only one path in RIP)</a:t>
            </a:r>
          </a:p>
          <a:p>
            <a:r>
              <a:rPr lang="en-US"/>
              <a:t>for each link, multiple cost metrics for different </a:t>
            </a:r>
            <a:r>
              <a:rPr lang="en-US">
                <a:solidFill>
                  <a:srgbClr val="CC0000"/>
                </a:solidFill>
              </a:rPr>
              <a:t>TOS</a:t>
            </a:r>
            <a:r>
              <a:rPr lang="en-US">
                <a:solidFill>
                  <a:srgbClr val="FF0000"/>
                </a:solidFill>
              </a:rPr>
              <a:t> </a:t>
            </a:r>
            <a:r>
              <a:rPr lang="en-US"/>
              <a:t>(e.g., satellite link cost set “low” for best effort ToS; high for real time ToS)</a:t>
            </a:r>
          </a:p>
          <a:p>
            <a:r>
              <a:rPr lang="en-US"/>
              <a:t>integrated uni- and </a:t>
            </a:r>
            <a:r>
              <a:rPr lang="en-US">
                <a:solidFill>
                  <a:srgbClr val="CC0000"/>
                </a:solidFill>
              </a:rPr>
              <a:t>multicast</a:t>
            </a:r>
            <a:r>
              <a:rPr lang="en-US"/>
              <a:t> support: </a:t>
            </a:r>
          </a:p>
          <a:p>
            <a:pPr lvl="1"/>
            <a:r>
              <a:rPr lang="en-US" sz="2800"/>
              <a:t>Multicast OSPF (MOSPF) uses same topology data base as OSPF</a:t>
            </a:r>
          </a:p>
          <a:p>
            <a:r>
              <a:rPr lang="en-US">
                <a:solidFill>
                  <a:srgbClr val="CC0000"/>
                </a:solidFill>
              </a:rPr>
              <a:t>hierarchical</a:t>
            </a:r>
            <a:r>
              <a:rPr lang="en-US"/>
              <a:t> OSPF in large domains.</a:t>
            </a:r>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a:noFill/>
          <a:ln>
            <a:miter lim="800000"/>
            <a:headEnd/>
            <a:tailEnd/>
          </a:ln>
        </p:spPr>
        <p:txBody>
          <a:bodyPr/>
          <a:lstStyle/>
          <a:p>
            <a:r>
              <a:rPr lang="en-US"/>
              <a:t>Network Layer</a:t>
            </a:r>
          </a:p>
        </p:txBody>
      </p:sp>
      <p:sp>
        <p:nvSpPr>
          <p:cNvPr id="115715" name="Slide Number Placeholder 5"/>
          <p:cNvSpPr>
            <a:spLocks noGrp="1"/>
          </p:cNvSpPr>
          <p:nvPr>
            <p:ph type="sldNum" sz="quarter" idx="12"/>
          </p:nvPr>
        </p:nvSpPr>
        <p:spPr>
          <a:noFill/>
          <a:ln>
            <a:miter lim="800000"/>
            <a:headEnd/>
            <a:tailEnd/>
          </a:ln>
        </p:spPr>
        <p:txBody>
          <a:bodyPr/>
          <a:lstStyle/>
          <a:p>
            <a:r>
              <a:rPr lang="en-US"/>
              <a:t>4-</a:t>
            </a:r>
            <a:fld id="{AE88CBB4-C41E-40BA-9F95-F4B893CAECD4}" type="slidenum">
              <a:rPr lang="en-US" smtClean="0"/>
              <a:pPr/>
              <a:t>62</a:t>
            </a:fld>
            <a:endParaRPr lang="en-US"/>
          </a:p>
        </p:txBody>
      </p:sp>
      <p:sp>
        <p:nvSpPr>
          <p:cNvPr id="115716" name="Freeform 2"/>
          <p:cNvSpPr>
            <a:spLocks/>
          </p:cNvSpPr>
          <p:nvPr/>
        </p:nvSpPr>
        <p:spPr bwMode="auto">
          <a:xfrm>
            <a:off x="2027238" y="1652588"/>
            <a:ext cx="6010275" cy="2206625"/>
          </a:xfrm>
          <a:custGeom>
            <a:avLst/>
            <a:gdLst>
              <a:gd name="T0" fmla="*/ 2147483647 w 3786"/>
              <a:gd name="T1" fmla="*/ 2147483647 h 1390"/>
              <a:gd name="T2" fmla="*/ 2147483647 w 3786"/>
              <a:gd name="T3" fmla="*/ 2147483647 h 1390"/>
              <a:gd name="T4" fmla="*/ 2147483647 w 3786"/>
              <a:gd name="T5" fmla="*/ 2147483647 h 1390"/>
              <a:gd name="T6" fmla="*/ 2147483647 w 3786"/>
              <a:gd name="T7" fmla="*/ 2147483647 h 1390"/>
              <a:gd name="T8" fmla="*/ 2147483647 w 3786"/>
              <a:gd name="T9" fmla="*/ 2147483647 h 1390"/>
              <a:gd name="T10" fmla="*/ 2147483647 w 3786"/>
              <a:gd name="T11" fmla="*/ 2147483647 h 1390"/>
              <a:gd name="T12" fmla="*/ 2147483647 w 3786"/>
              <a:gd name="T13" fmla="*/ 2147483647 h 1390"/>
              <a:gd name="T14" fmla="*/ 2147483647 w 3786"/>
              <a:gd name="T15" fmla="*/ 2147483647 h 1390"/>
              <a:gd name="T16" fmla="*/ 2147483647 w 3786"/>
              <a:gd name="T17" fmla="*/ 2147483647 h 1390"/>
              <a:gd name="T18" fmla="*/ 2147483647 w 3786"/>
              <a:gd name="T19" fmla="*/ 2147483647 h 1390"/>
              <a:gd name="T20" fmla="*/ 2147483647 w 3786"/>
              <a:gd name="T21" fmla="*/ 2147483647 h 1390"/>
              <a:gd name="T22" fmla="*/ 2147483647 w 3786"/>
              <a:gd name="T23" fmla="*/ 2147483647 h 1390"/>
              <a:gd name="T24" fmla="*/ 2147483647 w 3786"/>
              <a:gd name="T25" fmla="*/ 2147483647 h 1390"/>
              <a:gd name="T26" fmla="*/ 2147483647 w 3786"/>
              <a:gd name="T27" fmla="*/ 2147483647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86" h="139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3399FF"/>
          </a:solidFill>
          <a:ln w="9525" cap="flat" cmpd="sng">
            <a:noFill/>
            <a:prstDash val="solid"/>
            <a:round/>
            <a:headEnd/>
            <a:tailEnd/>
          </a:ln>
          <a:effectLst/>
        </p:spPr>
        <p:txBody>
          <a:bodyPr wrap="none"/>
          <a:lstStyle/>
          <a:p>
            <a:endParaRPr lang="en-US"/>
          </a:p>
        </p:txBody>
      </p:sp>
      <p:sp>
        <p:nvSpPr>
          <p:cNvPr id="115717" name="Rectangle 3"/>
          <p:cNvSpPr>
            <a:spLocks noGrp="1" noChangeArrowheads="1"/>
          </p:cNvSpPr>
          <p:nvPr>
            <p:ph type="title"/>
          </p:nvPr>
        </p:nvSpPr>
        <p:spPr>
          <a:xfrm>
            <a:off x="427038" y="169863"/>
            <a:ext cx="4438650" cy="1143000"/>
          </a:xfrm>
        </p:spPr>
        <p:txBody>
          <a:bodyPr/>
          <a:lstStyle/>
          <a:p>
            <a:r>
              <a:rPr lang="en-US" sz="4000"/>
              <a:t>Hierarchical OSPF</a:t>
            </a:r>
            <a:endParaRPr lang="en-US"/>
          </a:p>
        </p:txBody>
      </p:sp>
      <p:sp>
        <p:nvSpPr>
          <p:cNvPr id="115718" name="Line 4"/>
          <p:cNvSpPr>
            <a:spLocks noChangeShapeType="1"/>
          </p:cNvSpPr>
          <p:nvPr/>
        </p:nvSpPr>
        <p:spPr bwMode="auto">
          <a:xfrm flipV="1">
            <a:off x="3679825" y="2039938"/>
            <a:ext cx="1058863" cy="346075"/>
          </a:xfrm>
          <a:prstGeom prst="line">
            <a:avLst/>
          </a:prstGeom>
          <a:noFill/>
          <a:ln w="19050">
            <a:solidFill>
              <a:schemeClr val="tx1"/>
            </a:solidFill>
            <a:round/>
            <a:headEnd/>
            <a:tailEnd/>
          </a:ln>
          <a:effectLst/>
        </p:spPr>
        <p:txBody>
          <a:bodyPr wrap="none"/>
          <a:lstStyle/>
          <a:p>
            <a:endParaRPr lang="en-US"/>
          </a:p>
        </p:txBody>
      </p:sp>
      <p:sp>
        <p:nvSpPr>
          <p:cNvPr id="115719" name="Line 5"/>
          <p:cNvSpPr>
            <a:spLocks noChangeShapeType="1"/>
          </p:cNvSpPr>
          <p:nvPr/>
        </p:nvSpPr>
        <p:spPr bwMode="auto">
          <a:xfrm>
            <a:off x="4957763" y="2036763"/>
            <a:ext cx="1169987" cy="344487"/>
          </a:xfrm>
          <a:prstGeom prst="line">
            <a:avLst/>
          </a:prstGeom>
          <a:noFill/>
          <a:ln w="19050">
            <a:solidFill>
              <a:schemeClr val="tx1"/>
            </a:solidFill>
            <a:round/>
            <a:headEnd/>
            <a:tailEnd/>
          </a:ln>
          <a:effectLst/>
        </p:spPr>
        <p:txBody>
          <a:bodyPr wrap="none"/>
          <a:lstStyle/>
          <a:p>
            <a:endParaRPr lang="en-US"/>
          </a:p>
        </p:txBody>
      </p:sp>
      <p:sp>
        <p:nvSpPr>
          <p:cNvPr id="115720" name="Line 6"/>
          <p:cNvSpPr>
            <a:spLocks noChangeShapeType="1"/>
          </p:cNvSpPr>
          <p:nvPr/>
        </p:nvSpPr>
        <p:spPr bwMode="auto">
          <a:xfrm>
            <a:off x="6369050" y="2435225"/>
            <a:ext cx="803275" cy="801688"/>
          </a:xfrm>
          <a:prstGeom prst="line">
            <a:avLst/>
          </a:prstGeom>
          <a:noFill/>
          <a:ln w="19050">
            <a:solidFill>
              <a:schemeClr val="tx1"/>
            </a:solidFill>
            <a:round/>
            <a:headEnd/>
            <a:tailEnd/>
          </a:ln>
          <a:effectLst/>
        </p:spPr>
        <p:txBody>
          <a:bodyPr wrap="none"/>
          <a:lstStyle/>
          <a:p>
            <a:endParaRPr lang="en-US"/>
          </a:p>
        </p:txBody>
      </p:sp>
      <p:sp>
        <p:nvSpPr>
          <p:cNvPr id="115721" name="Line 7"/>
          <p:cNvSpPr>
            <a:spLocks noChangeShapeType="1"/>
          </p:cNvSpPr>
          <p:nvPr/>
        </p:nvSpPr>
        <p:spPr bwMode="auto">
          <a:xfrm flipV="1">
            <a:off x="4948238" y="2330450"/>
            <a:ext cx="1271587" cy="1182688"/>
          </a:xfrm>
          <a:prstGeom prst="line">
            <a:avLst/>
          </a:prstGeom>
          <a:noFill/>
          <a:ln w="19050">
            <a:solidFill>
              <a:schemeClr val="tx1"/>
            </a:solidFill>
            <a:round/>
            <a:headEnd/>
            <a:tailEnd/>
          </a:ln>
          <a:effectLst/>
        </p:spPr>
        <p:txBody>
          <a:bodyPr wrap="none"/>
          <a:lstStyle/>
          <a:p>
            <a:endParaRPr lang="en-US"/>
          </a:p>
        </p:txBody>
      </p:sp>
      <p:sp>
        <p:nvSpPr>
          <p:cNvPr id="115722" name="Line 8"/>
          <p:cNvSpPr>
            <a:spLocks noChangeShapeType="1"/>
          </p:cNvSpPr>
          <p:nvPr/>
        </p:nvSpPr>
        <p:spPr bwMode="auto">
          <a:xfrm>
            <a:off x="3683000" y="2471738"/>
            <a:ext cx="1138238" cy="992187"/>
          </a:xfrm>
          <a:prstGeom prst="line">
            <a:avLst/>
          </a:prstGeom>
          <a:noFill/>
          <a:ln w="19050">
            <a:solidFill>
              <a:schemeClr val="tx1"/>
            </a:solidFill>
            <a:round/>
            <a:headEnd/>
            <a:tailEnd/>
          </a:ln>
          <a:effectLst/>
        </p:spPr>
        <p:txBody>
          <a:bodyPr wrap="none"/>
          <a:lstStyle/>
          <a:p>
            <a:endParaRPr lang="en-US"/>
          </a:p>
        </p:txBody>
      </p:sp>
      <p:sp>
        <p:nvSpPr>
          <p:cNvPr id="115723" name="Line 9"/>
          <p:cNvSpPr>
            <a:spLocks noChangeShapeType="1"/>
          </p:cNvSpPr>
          <p:nvPr/>
        </p:nvSpPr>
        <p:spPr bwMode="auto">
          <a:xfrm flipH="1">
            <a:off x="6780213" y="3236913"/>
            <a:ext cx="400050" cy="881062"/>
          </a:xfrm>
          <a:prstGeom prst="line">
            <a:avLst/>
          </a:prstGeom>
          <a:noFill/>
          <a:ln w="19050">
            <a:solidFill>
              <a:schemeClr val="tx1"/>
            </a:solidFill>
            <a:round/>
            <a:headEnd/>
            <a:tailEnd/>
          </a:ln>
          <a:effectLst/>
        </p:spPr>
        <p:txBody>
          <a:bodyPr wrap="none"/>
          <a:lstStyle/>
          <a:p>
            <a:endParaRPr lang="en-US"/>
          </a:p>
        </p:txBody>
      </p:sp>
      <p:sp>
        <p:nvSpPr>
          <p:cNvPr id="115724" name="Line 10"/>
          <p:cNvSpPr>
            <a:spLocks noChangeShapeType="1"/>
          </p:cNvSpPr>
          <p:nvPr/>
        </p:nvSpPr>
        <p:spPr bwMode="auto">
          <a:xfrm>
            <a:off x="6808788" y="4090988"/>
            <a:ext cx="893762" cy="836612"/>
          </a:xfrm>
          <a:prstGeom prst="line">
            <a:avLst/>
          </a:prstGeom>
          <a:noFill/>
          <a:ln w="19050">
            <a:solidFill>
              <a:schemeClr val="tx1"/>
            </a:solidFill>
            <a:round/>
            <a:headEnd/>
            <a:tailEnd/>
          </a:ln>
          <a:effectLst/>
        </p:spPr>
        <p:txBody>
          <a:bodyPr wrap="none"/>
          <a:lstStyle/>
          <a:p>
            <a:endParaRPr lang="en-US"/>
          </a:p>
        </p:txBody>
      </p:sp>
      <p:sp>
        <p:nvSpPr>
          <p:cNvPr id="115725" name="Line 11"/>
          <p:cNvSpPr>
            <a:spLocks noChangeShapeType="1"/>
          </p:cNvSpPr>
          <p:nvPr/>
        </p:nvSpPr>
        <p:spPr bwMode="auto">
          <a:xfrm>
            <a:off x="4841875" y="3405188"/>
            <a:ext cx="547688" cy="1338262"/>
          </a:xfrm>
          <a:prstGeom prst="line">
            <a:avLst/>
          </a:prstGeom>
          <a:noFill/>
          <a:ln w="19050">
            <a:solidFill>
              <a:schemeClr val="tx1"/>
            </a:solidFill>
            <a:round/>
            <a:headEnd/>
            <a:tailEnd/>
          </a:ln>
          <a:effectLst/>
        </p:spPr>
        <p:txBody>
          <a:bodyPr wrap="none"/>
          <a:lstStyle/>
          <a:p>
            <a:endParaRPr lang="en-US"/>
          </a:p>
        </p:txBody>
      </p:sp>
      <p:sp>
        <p:nvSpPr>
          <p:cNvPr id="115726" name="Line 12"/>
          <p:cNvSpPr>
            <a:spLocks noChangeShapeType="1"/>
          </p:cNvSpPr>
          <p:nvPr/>
        </p:nvSpPr>
        <p:spPr bwMode="auto">
          <a:xfrm>
            <a:off x="4403725" y="4268788"/>
            <a:ext cx="246063" cy="971550"/>
          </a:xfrm>
          <a:prstGeom prst="line">
            <a:avLst/>
          </a:prstGeom>
          <a:noFill/>
          <a:ln w="19050">
            <a:solidFill>
              <a:schemeClr val="tx1"/>
            </a:solidFill>
            <a:round/>
            <a:headEnd/>
            <a:tailEnd/>
          </a:ln>
          <a:effectLst/>
        </p:spPr>
        <p:txBody>
          <a:bodyPr wrap="none"/>
          <a:lstStyle/>
          <a:p>
            <a:endParaRPr lang="en-US"/>
          </a:p>
        </p:txBody>
      </p:sp>
      <p:sp>
        <p:nvSpPr>
          <p:cNvPr id="115727" name="Line 13"/>
          <p:cNvSpPr>
            <a:spLocks noChangeShapeType="1"/>
          </p:cNvSpPr>
          <p:nvPr/>
        </p:nvSpPr>
        <p:spPr bwMode="auto">
          <a:xfrm flipH="1">
            <a:off x="4646613" y="4775200"/>
            <a:ext cx="723900" cy="457200"/>
          </a:xfrm>
          <a:prstGeom prst="line">
            <a:avLst/>
          </a:prstGeom>
          <a:noFill/>
          <a:ln w="19050">
            <a:solidFill>
              <a:schemeClr val="tx1"/>
            </a:solidFill>
            <a:round/>
            <a:headEnd/>
            <a:tailEnd/>
          </a:ln>
          <a:effectLst/>
        </p:spPr>
        <p:txBody>
          <a:bodyPr wrap="none"/>
          <a:lstStyle/>
          <a:p>
            <a:endParaRPr lang="en-US"/>
          </a:p>
        </p:txBody>
      </p:sp>
      <p:sp>
        <p:nvSpPr>
          <p:cNvPr id="115728" name="Line 14"/>
          <p:cNvSpPr>
            <a:spLocks noChangeShapeType="1"/>
          </p:cNvSpPr>
          <p:nvPr/>
        </p:nvSpPr>
        <p:spPr bwMode="auto">
          <a:xfrm flipH="1">
            <a:off x="4454525" y="3519488"/>
            <a:ext cx="388938" cy="779462"/>
          </a:xfrm>
          <a:prstGeom prst="line">
            <a:avLst/>
          </a:prstGeom>
          <a:noFill/>
          <a:ln w="19050">
            <a:solidFill>
              <a:schemeClr val="tx1"/>
            </a:solidFill>
            <a:round/>
            <a:headEnd/>
            <a:tailEnd/>
          </a:ln>
          <a:effectLst/>
        </p:spPr>
        <p:txBody>
          <a:bodyPr wrap="none"/>
          <a:lstStyle/>
          <a:p>
            <a:endParaRPr lang="en-US"/>
          </a:p>
        </p:txBody>
      </p:sp>
      <p:sp>
        <p:nvSpPr>
          <p:cNvPr id="115729" name="Line 15"/>
          <p:cNvSpPr>
            <a:spLocks noChangeShapeType="1"/>
          </p:cNvSpPr>
          <p:nvPr/>
        </p:nvSpPr>
        <p:spPr bwMode="auto">
          <a:xfrm flipH="1">
            <a:off x="2689225" y="2319338"/>
            <a:ext cx="857250" cy="846137"/>
          </a:xfrm>
          <a:prstGeom prst="line">
            <a:avLst/>
          </a:prstGeom>
          <a:noFill/>
          <a:ln w="19050">
            <a:solidFill>
              <a:schemeClr val="tx1"/>
            </a:solidFill>
            <a:round/>
            <a:headEnd/>
            <a:tailEnd/>
          </a:ln>
          <a:effectLst/>
        </p:spPr>
        <p:txBody>
          <a:bodyPr wrap="none"/>
          <a:lstStyle/>
          <a:p>
            <a:endParaRPr lang="en-US"/>
          </a:p>
        </p:txBody>
      </p:sp>
      <p:sp>
        <p:nvSpPr>
          <p:cNvPr id="115730" name="Line 16"/>
          <p:cNvSpPr>
            <a:spLocks noChangeShapeType="1"/>
          </p:cNvSpPr>
          <p:nvPr/>
        </p:nvSpPr>
        <p:spPr bwMode="auto">
          <a:xfrm flipH="1">
            <a:off x="2084388" y="3171825"/>
            <a:ext cx="577850" cy="790575"/>
          </a:xfrm>
          <a:prstGeom prst="line">
            <a:avLst/>
          </a:prstGeom>
          <a:noFill/>
          <a:ln w="19050">
            <a:solidFill>
              <a:schemeClr val="tx1"/>
            </a:solidFill>
            <a:round/>
            <a:headEnd/>
            <a:tailEnd/>
          </a:ln>
          <a:effectLst/>
        </p:spPr>
        <p:txBody>
          <a:bodyPr wrap="none"/>
          <a:lstStyle/>
          <a:p>
            <a:endParaRPr lang="en-US"/>
          </a:p>
        </p:txBody>
      </p:sp>
      <p:sp>
        <p:nvSpPr>
          <p:cNvPr id="115731" name="Line 17"/>
          <p:cNvSpPr>
            <a:spLocks noChangeShapeType="1"/>
          </p:cNvSpPr>
          <p:nvPr/>
        </p:nvSpPr>
        <p:spPr bwMode="auto">
          <a:xfrm flipH="1">
            <a:off x="1435100" y="4024313"/>
            <a:ext cx="622300" cy="600075"/>
          </a:xfrm>
          <a:prstGeom prst="line">
            <a:avLst/>
          </a:prstGeom>
          <a:noFill/>
          <a:ln w="19050">
            <a:solidFill>
              <a:schemeClr val="tx1"/>
            </a:solidFill>
            <a:round/>
            <a:headEnd/>
            <a:tailEnd/>
          </a:ln>
          <a:effectLst/>
        </p:spPr>
        <p:txBody>
          <a:bodyPr wrap="none"/>
          <a:lstStyle/>
          <a:p>
            <a:endParaRPr lang="en-US"/>
          </a:p>
        </p:txBody>
      </p:sp>
      <p:sp>
        <p:nvSpPr>
          <p:cNvPr id="115732" name="Line 18"/>
          <p:cNvSpPr>
            <a:spLocks noChangeShapeType="1"/>
          </p:cNvSpPr>
          <p:nvPr/>
        </p:nvSpPr>
        <p:spPr bwMode="auto">
          <a:xfrm flipH="1">
            <a:off x="2290763" y="4552950"/>
            <a:ext cx="433387" cy="677863"/>
          </a:xfrm>
          <a:prstGeom prst="line">
            <a:avLst/>
          </a:prstGeom>
          <a:noFill/>
          <a:ln w="19050">
            <a:solidFill>
              <a:schemeClr val="tx1"/>
            </a:solidFill>
            <a:round/>
            <a:headEnd/>
            <a:tailEnd/>
          </a:ln>
          <a:effectLst/>
        </p:spPr>
        <p:txBody>
          <a:bodyPr wrap="none"/>
          <a:lstStyle/>
          <a:p>
            <a:endParaRPr lang="en-US"/>
          </a:p>
        </p:txBody>
      </p:sp>
      <p:sp>
        <p:nvSpPr>
          <p:cNvPr id="115733" name="Line 19"/>
          <p:cNvSpPr>
            <a:spLocks noChangeShapeType="1"/>
          </p:cNvSpPr>
          <p:nvPr/>
        </p:nvSpPr>
        <p:spPr bwMode="auto">
          <a:xfrm>
            <a:off x="2163763" y="3981450"/>
            <a:ext cx="636587" cy="520700"/>
          </a:xfrm>
          <a:prstGeom prst="line">
            <a:avLst/>
          </a:prstGeom>
          <a:noFill/>
          <a:ln w="19050">
            <a:solidFill>
              <a:schemeClr val="tx1"/>
            </a:solidFill>
            <a:round/>
            <a:headEnd/>
            <a:tailEnd/>
          </a:ln>
          <a:effectLst/>
        </p:spPr>
        <p:txBody>
          <a:bodyPr wrap="none"/>
          <a:lstStyle/>
          <a:p>
            <a:endParaRPr lang="en-US"/>
          </a:p>
        </p:txBody>
      </p:sp>
      <p:sp>
        <p:nvSpPr>
          <p:cNvPr id="115734" name="Freeform 20"/>
          <p:cNvSpPr>
            <a:spLocks/>
          </p:cNvSpPr>
          <p:nvPr/>
        </p:nvSpPr>
        <p:spPr bwMode="auto">
          <a:xfrm>
            <a:off x="1087438" y="2833688"/>
            <a:ext cx="2185987" cy="2820987"/>
          </a:xfrm>
          <a:custGeom>
            <a:avLst/>
            <a:gdLst>
              <a:gd name="T0" fmla="*/ 2147483647 w 1377"/>
              <a:gd name="T1" fmla="*/ 2147483647 h 1777"/>
              <a:gd name="T2" fmla="*/ 2147483647 w 1377"/>
              <a:gd name="T3" fmla="*/ 2147483647 h 1777"/>
              <a:gd name="T4" fmla="*/ 2147483647 w 1377"/>
              <a:gd name="T5" fmla="*/ 2147483647 h 1777"/>
              <a:gd name="T6" fmla="*/ 2147483647 w 1377"/>
              <a:gd name="T7" fmla="*/ 2147483647 h 1777"/>
              <a:gd name="T8" fmla="*/ 2147483647 w 1377"/>
              <a:gd name="T9" fmla="*/ 2147483647 h 1777"/>
              <a:gd name="T10" fmla="*/ 2147483647 w 1377"/>
              <a:gd name="T11" fmla="*/ 2147483647 h 1777"/>
              <a:gd name="T12" fmla="*/ 2147483647 w 1377"/>
              <a:gd name="T13" fmla="*/ 2147483647 h 1777"/>
              <a:gd name="T14" fmla="*/ 2147483647 w 1377"/>
              <a:gd name="T15" fmla="*/ 2147483647 h 1777"/>
              <a:gd name="T16" fmla="*/ 2147483647 w 1377"/>
              <a:gd name="T17" fmla="*/ 2147483647 h 1777"/>
              <a:gd name="T18" fmla="*/ 2147483647 w 1377"/>
              <a:gd name="T19" fmla="*/ 2147483647 h 1777"/>
              <a:gd name="T20" fmla="*/ 2147483647 w 1377"/>
              <a:gd name="T21" fmla="*/ 2147483647 h 1777"/>
              <a:gd name="T22" fmla="*/ 2147483647 w 1377"/>
              <a:gd name="T23" fmla="*/ 2147483647 h 1777"/>
              <a:gd name="T24" fmla="*/ 2147483647 w 1377"/>
              <a:gd name="T25" fmla="*/ 2147483647 h 1777"/>
              <a:gd name="T26" fmla="*/ 2147483647 w 1377"/>
              <a:gd name="T27" fmla="*/ 2147483647 h 1777"/>
              <a:gd name="T28" fmla="*/ 2147483647 w 1377"/>
              <a:gd name="T29" fmla="*/ 2147483647 h 1777"/>
              <a:gd name="T30" fmla="*/ 2147483647 w 1377"/>
              <a:gd name="T31" fmla="*/ 2147483647 h 1777"/>
              <a:gd name="T32" fmla="*/ 2147483647 w 1377"/>
              <a:gd name="T33" fmla="*/ 2147483647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77" h="1777">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cap="flat" cmpd="sng">
            <a:solidFill>
              <a:schemeClr val="tx1"/>
            </a:solidFill>
            <a:prstDash val="dash"/>
            <a:round/>
            <a:headEnd/>
            <a:tailEnd/>
          </a:ln>
          <a:effectLst/>
        </p:spPr>
        <p:txBody>
          <a:bodyPr wrap="none"/>
          <a:lstStyle/>
          <a:p>
            <a:endParaRPr lang="en-US"/>
          </a:p>
        </p:txBody>
      </p:sp>
      <p:sp>
        <p:nvSpPr>
          <p:cNvPr id="115735" name="Freeform 21"/>
          <p:cNvSpPr>
            <a:spLocks/>
          </p:cNvSpPr>
          <p:nvPr/>
        </p:nvSpPr>
        <p:spPr bwMode="auto">
          <a:xfrm>
            <a:off x="3951288" y="3068638"/>
            <a:ext cx="1903412" cy="2730500"/>
          </a:xfrm>
          <a:custGeom>
            <a:avLst/>
            <a:gdLst>
              <a:gd name="T0" fmla="*/ 2147483647 w 1199"/>
              <a:gd name="T1" fmla="*/ 2147483647 h 1720"/>
              <a:gd name="T2" fmla="*/ 2147483647 w 1199"/>
              <a:gd name="T3" fmla="*/ 2147483647 h 1720"/>
              <a:gd name="T4" fmla="*/ 2147483647 w 1199"/>
              <a:gd name="T5" fmla="*/ 2147483647 h 1720"/>
              <a:gd name="T6" fmla="*/ 2147483647 w 1199"/>
              <a:gd name="T7" fmla="*/ 2147483647 h 1720"/>
              <a:gd name="T8" fmla="*/ 2147483647 w 1199"/>
              <a:gd name="T9" fmla="*/ 2147483647 h 1720"/>
              <a:gd name="T10" fmla="*/ 2147483647 w 1199"/>
              <a:gd name="T11" fmla="*/ 2147483647 h 1720"/>
              <a:gd name="T12" fmla="*/ 2147483647 w 1199"/>
              <a:gd name="T13" fmla="*/ 2147483647 h 1720"/>
              <a:gd name="T14" fmla="*/ 2147483647 w 1199"/>
              <a:gd name="T15" fmla="*/ 2147483647 h 1720"/>
              <a:gd name="T16" fmla="*/ 2147483647 w 1199"/>
              <a:gd name="T17" fmla="*/ 2147483647 h 1720"/>
              <a:gd name="T18" fmla="*/ 2147483647 w 1199"/>
              <a:gd name="T19" fmla="*/ 2147483647 h 1720"/>
              <a:gd name="T20" fmla="*/ 2147483647 w 1199"/>
              <a:gd name="T21" fmla="*/ 2147483647 h 1720"/>
              <a:gd name="T22" fmla="*/ 2147483647 w 1199"/>
              <a:gd name="T23" fmla="*/ 2147483647 h 1720"/>
              <a:gd name="T24" fmla="*/ 2147483647 w 1199"/>
              <a:gd name="T25" fmla="*/ 2147483647 h 1720"/>
              <a:gd name="T26" fmla="*/ 2147483647 w 1199"/>
              <a:gd name="T27" fmla="*/ 2147483647 h 1720"/>
              <a:gd name="T28" fmla="*/ 2147483647 w 1199"/>
              <a:gd name="T29" fmla="*/ 2147483647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99" h="172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cap="flat" cmpd="sng">
            <a:solidFill>
              <a:schemeClr val="tx1"/>
            </a:solidFill>
            <a:prstDash val="dash"/>
            <a:round/>
            <a:headEnd/>
            <a:tailEnd/>
          </a:ln>
          <a:effectLst/>
        </p:spPr>
        <p:txBody>
          <a:bodyPr wrap="none"/>
          <a:lstStyle/>
          <a:p>
            <a:endParaRPr lang="en-US"/>
          </a:p>
        </p:txBody>
      </p:sp>
      <p:sp>
        <p:nvSpPr>
          <p:cNvPr id="115736" name="Freeform 22"/>
          <p:cNvSpPr>
            <a:spLocks/>
          </p:cNvSpPr>
          <p:nvPr/>
        </p:nvSpPr>
        <p:spPr bwMode="auto">
          <a:xfrm>
            <a:off x="6380163" y="2774950"/>
            <a:ext cx="2079625" cy="2720975"/>
          </a:xfrm>
          <a:custGeom>
            <a:avLst/>
            <a:gdLst>
              <a:gd name="T0" fmla="*/ 2147483647 w 1310"/>
              <a:gd name="T1" fmla="*/ 2147483647 h 1714"/>
              <a:gd name="T2" fmla="*/ 2147483647 w 1310"/>
              <a:gd name="T3" fmla="*/ 2147483647 h 1714"/>
              <a:gd name="T4" fmla="*/ 2147483647 w 1310"/>
              <a:gd name="T5" fmla="*/ 2147483647 h 1714"/>
              <a:gd name="T6" fmla="*/ 2147483647 w 1310"/>
              <a:gd name="T7" fmla="*/ 2147483647 h 1714"/>
              <a:gd name="T8" fmla="*/ 2147483647 w 1310"/>
              <a:gd name="T9" fmla="*/ 2147483647 h 1714"/>
              <a:gd name="T10" fmla="*/ 2147483647 w 1310"/>
              <a:gd name="T11" fmla="*/ 2147483647 h 1714"/>
              <a:gd name="T12" fmla="*/ 2147483647 w 1310"/>
              <a:gd name="T13" fmla="*/ 2147483647 h 1714"/>
              <a:gd name="T14" fmla="*/ 2147483647 w 1310"/>
              <a:gd name="T15" fmla="*/ 2147483647 h 1714"/>
              <a:gd name="T16" fmla="*/ 2147483647 w 1310"/>
              <a:gd name="T17" fmla="*/ 2147483647 h 1714"/>
              <a:gd name="T18" fmla="*/ 2147483647 w 1310"/>
              <a:gd name="T19" fmla="*/ 2147483647 h 1714"/>
              <a:gd name="T20" fmla="*/ 2147483647 w 1310"/>
              <a:gd name="T21" fmla="*/ 2147483647 h 1714"/>
              <a:gd name="T22" fmla="*/ 2147483647 w 1310"/>
              <a:gd name="T23" fmla="*/ 2147483647 h 1714"/>
              <a:gd name="T24" fmla="*/ 2147483647 w 1310"/>
              <a:gd name="T25" fmla="*/ 2147483647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10" h="1714">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cap="flat" cmpd="sng">
            <a:solidFill>
              <a:schemeClr val="tx1"/>
            </a:solidFill>
            <a:prstDash val="dash"/>
            <a:round/>
            <a:headEnd/>
            <a:tailEnd/>
          </a:ln>
          <a:effectLst/>
        </p:spPr>
        <p:txBody>
          <a:bodyPr wrap="none"/>
          <a:lstStyle/>
          <a:p>
            <a:endParaRPr lang="en-US"/>
          </a:p>
        </p:txBody>
      </p:sp>
      <p:sp>
        <p:nvSpPr>
          <p:cNvPr id="115737" name="Text Box 23"/>
          <p:cNvSpPr txBox="1">
            <a:spLocks noChangeArrowheads="1"/>
          </p:cNvSpPr>
          <p:nvPr/>
        </p:nvSpPr>
        <p:spPr bwMode="auto">
          <a:xfrm>
            <a:off x="5092700" y="1293813"/>
            <a:ext cx="1797050" cy="366712"/>
          </a:xfrm>
          <a:prstGeom prst="rect">
            <a:avLst/>
          </a:prstGeom>
          <a:noFill/>
          <a:ln w="9525">
            <a:noFill/>
            <a:miter lim="800000"/>
            <a:headEnd/>
            <a:tailEnd/>
          </a:ln>
          <a:effectLst/>
        </p:spPr>
        <p:txBody>
          <a:bodyPr wrap="none">
            <a:spAutoFit/>
          </a:bodyPr>
          <a:lstStyle/>
          <a:p>
            <a:r>
              <a:rPr lang="en-US">
                <a:solidFill>
                  <a:srgbClr val="CC0000"/>
                </a:solidFill>
              </a:rPr>
              <a:t>boundary router</a:t>
            </a:r>
          </a:p>
        </p:txBody>
      </p:sp>
      <p:sp>
        <p:nvSpPr>
          <p:cNvPr id="115738" name="Text Box 24"/>
          <p:cNvSpPr txBox="1">
            <a:spLocks noChangeArrowheads="1"/>
          </p:cNvSpPr>
          <p:nvPr/>
        </p:nvSpPr>
        <p:spPr bwMode="auto">
          <a:xfrm>
            <a:off x="6616700" y="1714500"/>
            <a:ext cx="1835150" cy="366713"/>
          </a:xfrm>
          <a:prstGeom prst="rect">
            <a:avLst/>
          </a:prstGeom>
          <a:noFill/>
          <a:ln w="9525">
            <a:noFill/>
            <a:miter lim="800000"/>
            <a:headEnd/>
            <a:tailEnd/>
          </a:ln>
          <a:effectLst/>
        </p:spPr>
        <p:txBody>
          <a:bodyPr wrap="none">
            <a:spAutoFit/>
          </a:bodyPr>
          <a:lstStyle/>
          <a:p>
            <a:r>
              <a:rPr lang="en-US">
                <a:solidFill>
                  <a:srgbClr val="CC0000"/>
                </a:solidFill>
              </a:rPr>
              <a:t>backbone router</a:t>
            </a:r>
          </a:p>
        </p:txBody>
      </p:sp>
      <p:sp>
        <p:nvSpPr>
          <p:cNvPr id="115739" name="Text Box 25"/>
          <p:cNvSpPr txBox="1">
            <a:spLocks noChangeArrowheads="1"/>
          </p:cNvSpPr>
          <p:nvPr/>
        </p:nvSpPr>
        <p:spPr bwMode="auto">
          <a:xfrm>
            <a:off x="936625" y="5357813"/>
            <a:ext cx="831850" cy="366712"/>
          </a:xfrm>
          <a:prstGeom prst="rect">
            <a:avLst/>
          </a:prstGeom>
          <a:noFill/>
          <a:ln w="9525">
            <a:noFill/>
            <a:miter lim="800000"/>
            <a:headEnd/>
            <a:tailEnd/>
          </a:ln>
          <a:effectLst/>
        </p:spPr>
        <p:txBody>
          <a:bodyPr wrap="none">
            <a:spAutoFit/>
          </a:bodyPr>
          <a:lstStyle/>
          <a:p>
            <a:r>
              <a:rPr lang="en-US"/>
              <a:t>area 1</a:t>
            </a:r>
          </a:p>
        </p:txBody>
      </p:sp>
      <p:sp>
        <p:nvSpPr>
          <p:cNvPr id="115740" name="Text Box 26"/>
          <p:cNvSpPr txBox="1">
            <a:spLocks noChangeArrowheads="1"/>
          </p:cNvSpPr>
          <p:nvPr/>
        </p:nvSpPr>
        <p:spPr bwMode="auto">
          <a:xfrm>
            <a:off x="4502150" y="5734050"/>
            <a:ext cx="831850" cy="366713"/>
          </a:xfrm>
          <a:prstGeom prst="rect">
            <a:avLst/>
          </a:prstGeom>
          <a:noFill/>
          <a:ln w="9525">
            <a:noFill/>
            <a:miter lim="800000"/>
            <a:headEnd/>
            <a:tailEnd/>
          </a:ln>
          <a:effectLst/>
        </p:spPr>
        <p:txBody>
          <a:bodyPr wrap="none">
            <a:spAutoFit/>
          </a:bodyPr>
          <a:lstStyle/>
          <a:p>
            <a:r>
              <a:rPr lang="en-US"/>
              <a:t>area 2</a:t>
            </a:r>
          </a:p>
        </p:txBody>
      </p:sp>
      <p:sp>
        <p:nvSpPr>
          <p:cNvPr id="115741" name="Text Box 27"/>
          <p:cNvSpPr txBox="1">
            <a:spLocks noChangeArrowheads="1"/>
          </p:cNvSpPr>
          <p:nvPr/>
        </p:nvSpPr>
        <p:spPr bwMode="auto">
          <a:xfrm>
            <a:off x="7586663" y="4113213"/>
            <a:ext cx="831850" cy="366712"/>
          </a:xfrm>
          <a:prstGeom prst="rect">
            <a:avLst/>
          </a:prstGeom>
          <a:noFill/>
          <a:ln w="9525">
            <a:noFill/>
            <a:miter lim="800000"/>
            <a:headEnd/>
            <a:tailEnd/>
          </a:ln>
          <a:effectLst/>
        </p:spPr>
        <p:txBody>
          <a:bodyPr wrap="none">
            <a:spAutoFit/>
          </a:bodyPr>
          <a:lstStyle/>
          <a:p>
            <a:r>
              <a:rPr lang="en-US"/>
              <a:t>area 3</a:t>
            </a:r>
          </a:p>
        </p:txBody>
      </p:sp>
      <p:sp>
        <p:nvSpPr>
          <p:cNvPr id="115742" name="Text Box 28"/>
          <p:cNvSpPr txBox="1">
            <a:spLocks noChangeArrowheads="1"/>
          </p:cNvSpPr>
          <p:nvPr/>
        </p:nvSpPr>
        <p:spPr bwMode="auto">
          <a:xfrm>
            <a:off x="4394200" y="2411413"/>
            <a:ext cx="1285875" cy="396875"/>
          </a:xfrm>
          <a:prstGeom prst="rect">
            <a:avLst/>
          </a:prstGeom>
          <a:noFill/>
          <a:ln w="9525">
            <a:noFill/>
            <a:miter lim="800000"/>
            <a:headEnd/>
            <a:tailEnd/>
          </a:ln>
          <a:effectLst/>
        </p:spPr>
        <p:txBody>
          <a:bodyPr wrap="none">
            <a:spAutoFit/>
          </a:bodyPr>
          <a:lstStyle/>
          <a:p>
            <a:r>
              <a:rPr lang="en-US" sz="2000">
                <a:solidFill>
                  <a:schemeClr val="bg1"/>
                </a:solidFill>
              </a:rPr>
              <a:t>backbone</a:t>
            </a:r>
          </a:p>
        </p:txBody>
      </p:sp>
      <p:sp>
        <p:nvSpPr>
          <p:cNvPr id="115743" name="Text Box 29"/>
          <p:cNvSpPr txBox="1">
            <a:spLocks noChangeArrowheads="1"/>
          </p:cNvSpPr>
          <p:nvPr/>
        </p:nvSpPr>
        <p:spPr bwMode="auto">
          <a:xfrm>
            <a:off x="3219450" y="2822575"/>
            <a:ext cx="895350" cy="792163"/>
          </a:xfrm>
          <a:prstGeom prst="rect">
            <a:avLst/>
          </a:prstGeom>
          <a:noFill/>
          <a:ln w="9525">
            <a:noFill/>
            <a:miter lim="800000"/>
            <a:headEnd/>
            <a:tailEnd/>
          </a:ln>
          <a:effectLst/>
        </p:spPr>
        <p:txBody>
          <a:bodyPr wrap="none">
            <a:spAutoFit/>
          </a:bodyPr>
          <a:lstStyle/>
          <a:p>
            <a:pPr>
              <a:lnSpc>
                <a:spcPct val="85000"/>
              </a:lnSpc>
            </a:pPr>
            <a:r>
              <a:rPr lang="en-US">
                <a:solidFill>
                  <a:schemeClr val="bg1"/>
                </a:solidFill>
              </a:rPr>
              <a:t>area</a:t>
            </a:r>
          </a:p>
          <a:p>
            <a:pPr>
              <a:lnSpc>
                <a:spcPct val="85000"/>
              </a:lnSpc>
            </a:pPr>
            <a:r>
              <a:rPr lang="en-US">
                <a:solidFill>
                  <a:schemeClr val="bg1"/>
                </a:solidFill>
              </a:rPr>
              <a:t>border</a:t>
            </a:r>
          </a:p>
          <a:p>
            <a:pPr>
              <a:lnSpc>
                <a:spcPct val="85000"/>
              </a:lnSpc>
            </a:pPr>
            <a:r>
              <a:rPr lang="en-US">
                <a:solidFill>
                  <a:schemeClr val="bg1"/>
                </a:solidFill>
              </a:rPr>
              <a:t>routers</a:t>
            </a:r>
          </a:p>
        </p:txBody>
      </p:sp>
      <p:sp>
        <p:nvSpPr>
          <p:cNvPr id="115744" name="Text Box 30"/>
          <p:cNvSpPr txBox="1">
            <a:spLocks noChangeArrowheads="1"/>
          </p:cNvSpPr>
          <p:nvPr/>
        </p:nvSpPr>
        <p:spPr bwMode="auto">
          <a:xfrm>
            <a:off x="5969000" y="5048250"/>
            <a:ext cx="933450" cy="558800"/>
          </a:xfrm>
          <a:prstGeom prst="rect">
            <a:avLst/>
          </a:prstGeom>
          <a:noFill/>
          <a:ln w="9525">
            <a:noFill/>
            <a:miter lim="800000"/>
            <a:headEnd/>
            <a:tailEnd/>
          </a:ln>
          <a:effectLst/>
        </p:spPr>
        <p:txBody>
          <a:bodyPr wrap="none">
            <a:spAutoFit/>
          </a:bodyPr>
          <a:lstStyle/>
          <a:p>
            <a:pPr>
              <a:lnSpc>
                <a:spcPct val="85000"/>
              </a:lnSpc>
            </a:pPr>
            <a:r>
              <a:rPr lang="en-US">
                <a:solidFill>
                  <a:srgbClr val="CC0000"/>
                </a:solidFill>
              </a:rPr>
              <a:t>internal</a:t>
            </a:r>
          </a:p>
          <a:p>
            <a:pPr>
              <a:lnSpc>
                <a:spcPct val="85000"/>
              </a:lnSpc>
            </a:pPr>
            <a:r>
              <a:rPr lang="en-US">
                <a:solidFill>
                  <a:srgbClr val="CC0000"/>
                </a:solidFill>
              </a:rPr>
              <a:t>routers</a:t>
            </a:r>
          </a:p>
        </p:txBody>
      </p:sp>
      <p:sp>
        <p:nvSpPr>
          <p:cNvPr id="115745" name="Line 242"/>
          <p:cNvSpPr>
            <a:spLocks noChangeShapeType="1"/>
          </p:cNvSpPr>
          <p:nvPr/>
        </p:nvSpPr>
        <p:spPr bwMode="auto">
          <a:xfrm flipV="1">
            <a:off x="6946900" y="5018088"/>
            <a:ext cx="490538" cy="200025"/>
          </a:xfrm>
          <a:prstGeom prst="line">
            <a:avLst/>
          </a:prstGeom>
          <a:noFill/>
          <a:ln w="9525">
            <a:solidFill>
              <a:srgbClr val="CC0000"/>
            </a:solidFill>
            <a:round/>
            <a:headEnd/>
            <a:tailEnd type="triangle" w="med" len="med"/>
          </a:ln>
          <a:effectLst/>
        </p:spPr>
        <p:txBody>
          <a:bodyPr wrap="none"/>
          <a:lstStyle/>
          <a:p>
            <a:endParaRPr lang="en-US"/>
          </a:p>
        </p:txBody>
      </p:sp>
      <p:sp>
        <p:nvSpPr>
          <p:cNvPr id="115746" name="Line 243"/>
          <p:cNvSpPr>
            <a:spLocks noChangeShapeType="1"/>
          </p:cNvSpPr>
          <p:nvPr/>
        </p:nvSpPr>
        <p:spPr bwMode="auto">
          <a:xfrm flipH="1" flipV="1">
            <a:off x="5559425" y="4892675"/>
            <a:ext cx="481013" cy="300038"/>
          </a:xfrm>
          <a:prstGeom prst="line">
            <a:avLst/>
          </a:prstGeom>
          <a:noFill/>
          <a:ln w="9525">
            <a:solidFill>
              <a:srgbClr val="CC0000"/>
            </a:solidFill>
            <a:round/>
            <a:headEnd/>
            <a:tailEnd type="triangle" w="med" len="med"/>
          </a:ln>
          <a:effectLst/>
        </p:spPr>
        <p:txBody>
          <a:bodyPr wrap="none"/>
          <a:lstStyle/>
          <a:p>
            <a:endParaRPr lang="en-US"/>
          </a:p>
        </p:txBody>
      </p:sp>
      <p:sp>
        <p:nvSpPr>
          <p:cNvPr id="115747" name="Line 244"/>
          <p:cNvSpPr>
            <a:spLocks noChangeShapeType="1"/>
          </p:cNvSpPr>
          <p:nvPr/>
        </p:nvSpPr>
        <p:spPr bwMode="auto">
          <a:xfrm flipV="1">
            <a:off x="4862513" y="1081088"/>
            <a:ext cx="0" cy="792162"/>
          </a:xfrm>
          <a:prstGeom prst="line">
            <a:avLst/>
          </a:prstGeom>
          <a:noFill/>
          <a:ln w="19050">
            <a:solidFill>
              <a:schemeClr val="tx1"/>
            </a:solidFill>
            <a:round/>
            <a:headEnd/>
            <a:tailEnd/>
          </a:ln>
          <a:effectLst/>
        </p:spPr>
        <p:txBody>
          <a:bodyPr wrap="none"/>
          <a:lstStyle/>
          <a:p>
            <a:endParaRPr lang="en-US"/>
          </a:p>
        </p:txBody>
      </p:sp>
      <p:sp>
        <p:nvSpPr>
          <p:cNvPr id="115748" name="Line 245"/>
          <p:cNvSpPr>
            <a:spLocks noChangeShapeType="1"/>
          </p:cNvSpPr>
          <p:nvPr/>
        </p:nvSpPr>
        <p:spPr bwMode="auto">
          <a:xfrm flipH="1">
            <a:off x="6534150" y="2039938"/>
            <a:ext cx="312738" cy="201612"/>
          </a:xfrm>
          <a:prstGeom prst="line">
            <a:avLst/>
          </a:prstGeom>
          <a:noFill/>
          <a:ln w="9525">
            <a:solidFill>
              <a:srgbClr val="CC0000"/>
            </a:solidFill>
            <a:round/>
            <a:headEnd/>
            <a:tailEnd type="triangle" w="med" len="med"/>
          </a:ln>
          <a:effectLst/>
        </p:spPr>
        <p:txBody>
          <a:bodyPr wrap="none"/>
          <a:lstStyle/>
          <a:p>
            <a:endParaRPr lang="en-US"/>
          </a:p>
        </p:txBody>
      </p:sp>
      <p:sp>
        <p:nvSpPr>
          <p:cNvPr id="115749" name="Line 246"/>
          <p:cNvSpPr>
            <a:spLocks noChangeShapeType="1"/>
          </p:cNvSpPr>
          <p:nvPr/>
        </p:nvSpPr>
        <p:spPr bwMode="auto">
          <a:xfrm flipH="1">
            <a:off x="5024438" y="1646238"/>
            <a:ext cx="312737" cy="201612"/>
          </a:xfrm>
          <a:prstGeom prst="line">
            <a:avLst/>
          </a:prstGeom>
          <a:noFill/>
          <a:ln w="9525">
            <a:solidFill>
              <a:srgbClr val="CC0000"/>
            </a:solidFill>
            <a:round/>
            <a:headEnd/>
            <a:tailEnd type="triangle" w="med" len="med"/>
          </a:ln>
          <a:effectLst/>
        </p:spPr>
        <p:txBody>
          <a:bodyPr wrap="none"/>
          <a:lstStyle/>
          <a:p>
            <a:endParaRPr lang="en-US"/>
          </a:p>
        </p:txBody>
      </p:sp>
      <p:sp>
        <p:nvSpPr>
          <p:cNvPr id="115750" name="Line 247"/>
          <p:cNvSpPr>
            <a:spLocks noChangeShapeType="1"/>
          </p:cNvSpPr>
          <p:nvPr/>
        </p:nvSpPr>
        <p:spPr bwMode="auto">
          <a:xfrm>
            <a:off x="4154488" y="3463925"/>
            <a:ext cx="334962" cy="55563"/>
          </a:xfrm>
          <a:prstGeom prst="line">
            <a:avLst/>
          </a:prstGeom>
          <a:noFill/>
          <a:ln w="9525">
            <a:solidFill>
              <a:schemeClr val="bg1"/>
            </a:solidFill>
            <a:round/>
            <a:headEnd/>
            <a:tailEnd type="triangle" w="med" len="med"/>
          </a:ln>
          <a:effectLst/>
        </p:spPr>
        <p:txBody>
          <a:bodyPr wrap="none"/>
          <a:lstStyle/>
          <a:p>
            <a:endParaRPr lang="en-US"/>
          </a:p>
        </p:txBody>
      </p:sp>
      <p:sp>
        <p:nvSpPr>
          <p:cNvPr id="115751" name="Line 248"/>
          <p:cNvSpPr>
            <a:spLocks noChangeShapeType="1"/>
          </p:cNvSpPr>
          <p:nvPr/>
        </p:nvSpPr>
        <p:spPr bwMode="auto">
          <a:xfrm flipH="1" flipV="1">
            <a:off x="2968625" y="3270250"/>
            <a:ext cx="257175" cy="157163"/>
          </a:xfrm>
          <a:prstGeom prst="line">
            <a:avLst/>
          </a:prstGeom>
          <a:noFill/>
          <a:ln w="9525">
            <a:solidFill>
              <a:schemeClr val="bg1"/>
            </a:solidFill>
            <a:round/>
            <a:headEnd/>
            <a:tailEnd type="triangle" w="med" len="med"/>
          </a:ln>
          <a:effectLst/>
        </p:spPr>
        <p:txBody>
          <a:bodyPr wrap="none"/>
          <a:lstStyle/>
          <a:p>
            <a:endParaRPr lang="en-US"/>
          </a:p>
        </p:txBody>
      </p:sp>
      <p:grpSp>
        <p:nvGrpSpPr>
          <p:cNvPr id="115752" name="Group 249"/>
          <p:cNvGrpSpPr>
            <a:grpSpLocks/>
          </p:cNvGrpSpPr>
          <p:nvPr/>
        </p:nvGrpSpPr>
        <p:grpSpPr bwMode="auto">
          <a:xfrm>
            <a:off x="5902325" y="2276475"/>
            <a:ext cx="644525" cy="282575"/>
            <a:chOff x="4396" y="1245"/>
            <a:chExt cx="672" cy="248"/>
          </a:xfrm>
        </p:grpSpPr>
        <p:sp>
          <p:nvSpPr>
            <p:cNvPr id="11588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8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8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83" name="Group 253"/>
            <p:cNvGrpSpPr>
              <a:grpSpLocks/>
            </p:cNvGrpSpPr>
            <p:nvPr/>
          </p:nvGrpSpPr>
          <p:grpSpPr bwMode="auto">
            <a:xfrm>
              <a:off x="4530" y="1287"/>
              <a:ext cx="377" cy="75"/>
              <a:chOff x="2468" y="1332"/>
              <a:chExt cx="310" cy="60"/>
            </a:xfrm>
          </p:grpSpPr>
          <p:sp>
            <p:nvSpPr>
              <p:cNvPr id="115886" name="Freeform 2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87" name="Freeform 2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84" name="Line 25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85" name="Line 25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3" name="Group 258"/>
          <p:cNvGrpSpPr>
            <a:grpSpLocks/>
          </p:cNvGrpSpPr>
          <p:nvPr/>
        </p:nvGrpSpPr>
        <p:grpSpPr bwMode="auto">
          <a:xfrm>
            <a:off x="6824663" y="3119438"/>
            <a:ext cx="644525" cy="282575"/>
            <a:chOff x="4396" y="1245"/>
            <a:chExt cx="672" cy="248"/>
          </a:xfrm>
        </p:grpSpPr>
        <p:sp>
          <p:nvSpPr>
            <p:cNvPr id="11587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7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7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75" name="Group 262"/>
            <p:cNvGrpSpPr>
              <a:grpSpLocks/>
            </p:cNvGrpSpPr>
            <p:nvPr/>
          </p:nvGrpSpPr>
          <p:grpSpPr bwMode="auto">
            <a:xfrm>
              <a:off x="4530" y="1287"/>
              <a:ext cx="377" cy="75"/>
              <a:chOff x="2468" y="1332"/>
              <a:chExt cx="310" cy="60"/>
            </a:xfrm>
          </p:grpSpPr>
          <p:sp>
            <p:nvSpPr>
              <p:cNvPr id="115878" name="Freeform 2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79" name="Freeform 2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76" name="Line 26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77" name="Line 26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4" name="Group 267"/>
          <p:cNvGrpSpPr>
            <a:grpSpLocks/>
          </p:cNvGrpSpPr>
          <p:nvPr/>
        </p:nvGrpSpPr>
        <p:grpSpPr bwMode="auto">
          <a:xfrm>
            <a:off x="6608763" y="3952875"/>
            <a:ext cx="644525" cy="282575"/>
            <a:chOff x="4396" y="1245"/>
            <a:chExt cx="672" cy="248"/>
          </a:xfrm>
        </p:grpSpPr>
        <p:sp>
          <p:nvSpPr>
            <p:cNvPr id="11586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6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6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67" name="Group 271"/>
            <p:cNvGrpSpPr>
              <a:grpSpLocks/>
            </p:cNvGrpSpPr>
            <p:nvPr/>
          </p:nvGrpSpPr>
          <p:grpSpPr bwMode="auto">
            <a:xfrm>
              <a:off x="4530" y="1287"/>
              <a:ext cx="377" cy="75"/>
              <a:chOff x="2468" y="1332"/>
              <a:chExt cx="310" cy="60"/>
            </a:xfrm>
          </p:grpSpPr>
          <p:sp>
            <p:nvSpPr>
              <p:cNvPr id="115870" name="Freeform 2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71" name="Freeform 2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68" name="Line 27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69" name="Line 27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5" name="Group 276"/>
          <p:cNvGrpSpPr>
            <a:grpSpLocks/>
          </p:cNvGrpSpPr>
          <p:nvPr/>
        </p:nvGrpSpPr>
        <p:grpSpPr bwMode="auto">
          <a:xfrm>
            <a:off x="7418388" y="4797425"/>
            <a:ext cx="644525" cy="282575"/>
            <a:chOff x="4396" y="1245"/>
            <a:chExt cx="672" cy="248"/>
          </a:xfrm>
        </p:grpSpPr>
        <p:sp>
          <p:nvSpPr>
            <p:cNvPr id="11585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5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5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59" name="Group 280"/>
            <p:cNvGrpSpPr>
              <a:grpSpLocks/>
            </p:cNvGrpSpPr>
            <p:nvPr/>
          </p:nvGrpSpPr>
          <p:grpSpPr bwMode="auto">
            <a:xfrm>
              <a:off x="4530" y="1287"/>
              <a:ext cx="377" cy="75"/>
              <a:chOff x="2468" y="1332"/>
              <a:chExt cx="310" cy="60"/>
            </a:xfrm>
          </p:grpSpPr>
          <p:sp>
            <p:nvSpPr>
              <p:cNvPr id="115862" name="Freeform 2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63" name="Freeform 2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60" name="Line 28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61" name="Line 28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6" name="Group 285"/>
          <p:cNvGrpSpPr>
            <a:grpSpLocks/>
          </p:cNvGrpSpPr>
          <p:nvPr/>
        </p:nvGrpSpPr>
        <p:grpSpPr bwMode="auto">
          <a:xfrm>
            <a:off x="4548188" y="1871663"/>
            <a:ext cx="644525" cy="282575"/>
            <a:chOff x="4396" y="1245"/>
            <a:chExt cx="672" cy="248"/>
          </a:xfrm>
        </p:grpSpPr>
        <p:sp>
          <p:nvSpPr>
            <p:cNvPr id="11584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4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5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51" name="Group 289"/>
            <p:cNvGrpSpPr>
              <a:grpSpLocks/>
            </p:cNvGrpSpPr>
            <p:nvPr/>
          </p:nvGrpSpPr>
          <p:grpSpPr bwMode="auto">
            <a:xfrm>
              <a:off x="4530" y="1287"/>
              <a:ext cx="377" cy="75"/>
              <a:chOff x="2468" y="1332"/>
              <a:chExt cx="310" cy="60"/>
            </a:xfrm>
          </p:grpSpPr>
          <p:sp>
            <p:nvSpPr>
              <p:cNvPr id="115854" name="Freeform 2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55" name="Freeform 2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52" name="Line 29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53" name="Line 29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7" name="Group 294"/>
          <p:cNvGrpSpPr>
            <a:grpSpLocks/>
          </p:cNvGrpSpPr>
          <p:nvPr/>
        </p:nvGrpSpPr>
        <p:grpSpPr bwMode="auto">
          <a:xfrm>
            <a:off x="4567238" y="3273425"/>
            <a:ext cx="644525" cy="282575"/>
            <a:chOff x="4396" y="1245"/>
            <a:chExt cx="672" cy="248"/>
          </a:xfrm>
        </p:grpSpPr>
        <p:sp>
          <p:nvSpPr>
            <p:cNvPr id="11584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4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4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43" name="Group 298"/>
            <p:cNvGrpSpPr>
              <a:grpSpLocks/>
            </p:cNvGrpSpPr>
            <p:nvPr/>
          </p:nvGrpSpPr>
          <p:grpSpPr bwMode="auto">
            <a:xfrm>
              <a:off x="4530" y="1287"/>
              <a:ext cx="377" cy="75"/>
              <a:chOff x="2468" y="1332"/>
              <a:chExt cx="310" cy="60"/>
            </a:xfrm>
          </p:grpSpPr>
          <p:sp>
            <p:nvSpPr>
              <p:cNvPr id="115846" name="Freeform 2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47" name="Freeform 3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44" name="Line 30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45" name="Line 30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8" name="Group 303"/>
          <p:cNvGrpSpPr>
            <a:grpSpLocks/>
          </p:cNvGrpSpPr>
          <p:nvPr/>
        </p:nvGrpSpPr>
        <p:grpSpPr bwMode="auto">
          <a:xfrm>
            <a:off x="3314700" y="2276475"/>
            <a:ext cx="644525" cy="282575"/>
            <a:chOff x="4396" y="1245"/>
            <a:chExt cx="672" cy="248"/>
          </a:xfrm>
        </p:grpSpPr>
        <p:sp>
          <p:nvSpPr>
            <p:cNvPr id="11583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3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3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35" name="Group 307"/>
            <p:cNvGrpSpPr>
              <a:grpSpLocks/>
            </p:cNvGrpSpPr>
            <p:nvPr/>
          </p:nvGrpSpPr>
          <p:grpSpPr bwMode="auto">
            <a:xfrm>
              <a:off x="4530" y="1287"/>
              <a:ext cx="377" cy="75"/>
              <a:chOff x="2468" y="1332"/>
              <a:chExt cx="310" cy="60"/>
            </a:xfrm>
          </p:grpSpPr>
          <p:sp>
            <p:nvSpPr>
              <p:cNvPr id="115838" name="Freeform 3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39" name="Freeform 3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36" name="Line 31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37" name="Line 31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59" name="Group 312"/>
          <p:cNvGrpSpPr>
            <a:grpSpLocks/>
          </p:cNvGrpSpPr>
          <p:nvPr/>
        </p:nvGrpSpPr>
        <p:grpSpPr bwMode="auto">
          <a:xfrm>
            <a:off x="2330450" y="3063875"/>
            <a:ext cx="644525" cy="282575"/>
            <a:chOff x="4396" y="1245"/>
            <a:chExt cx="672" cy="248"/>
          </a:xfrm>
        </p:grpSpPr>
        <p:sp>
          <p:nvSpPr>
            <p:cNvPr id="11582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2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2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27" name="Group 316"/>
            <p:cNvGrpSpPr>
              <a:grpSpLocks/>
            </p:cNvGrpSpPr>
            <p:nvPr/>
          </p:nvGrpSpPr>
          <p:grpSpPr bwMode="auto">
            <a:xfrm>
              <a:off x="4530" y="1287"/>
              <a:ext cx="377" cy="75"/>
              <a:chOff x="2468" y="1332"/>
              <a:chExt cx="310" cy="60"/>
            </a:xfrm>
          </p:grpSpPr>
          <p:sp>
            <p:nvSpPr>
              <p:cNvPr id="115830" name="Freeform 3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31" name="Freeform 3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28" name="Line 31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29" name="Line 32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0" name="Group 321"/>
          <p:cNvGrpSpPr>
            <a:grpSpLocks/>
          </p:cNvGrpSpPr>
          <p:nvPr/>
        </p:nvGrpSpPr>
        <p:grpSpPr bwMode="auto">
          <a:xfrm>
            <a:off x="1781175" y="3841750"/>
            <a:ext cx="644525" cy="282575"/>
            <a:chOff x="4396" y="1245"/>
            <a:chExt cx="672" cy="248"/>
          </a:xfrm>
        </p:grpSpPr>
        <p:sp>
          <p:nvSpPr>
            <p:cNvPr id="11581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1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1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19" name="Group 325"/>
            <p:cNvGrpSpPr>
              <a:grpSpLocks/>
            </p:cNvGrpSpPr>
            <p:nvPr/>
          </p:nvGrpSpPr>
          <p:grpSpPr bwMode="auto">
            <a:xfrm>
              <a:off x="4530" y="1287"/>
              <a:ext cx="377" cy="75"/>
              <a:chOff x="2468" y="1332"/>
              <a:chExt cx="310" cy="60"/>
            </a:xfrm>
          </p:grpSpPr>
          <p:sp>
            <p:nvSpPr>
              <p:cNvPr id="115822"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23"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20" name="Line 328"/>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21" name="Line 329"/>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1" name="Group 330"/>
          <p:cNvGrpSpPr>
            <a:grpSpLocks/>
          </p:cNvGrpSpPr>
          <p:nvPr/>
        </p:nvGrpSpPr>
        <p:grpSpPr bwMode="auto">
          <a:xfrm>
            <a:off x="2368550" y="4362450"/>
            <a:ext cx="644525" cy="282575"/>
            <a:chOff x="4396" y="1245"/>
            <a:chExt cx="672" cy="248"/>
          </a:xfrm>
        </p:grpSpPr>
        <p:sp>
          <p:nvSpPr>
            <p:cNvPr id="11580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0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1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11" name="Group 334"/>
            <p:cNvGrpSpPr>
              <a:grpSpLocks/>
            </p:cNvGrpSpPr>
            <p:nvPr/>
          </p:nvGrpSpPr>
          <p:grpSpPr bwMode="auto">
            <a:xfrm>
              <a:off x="4530" y="1287"/>
              <a:ext cx="377" cy="75"/>
              <a:chOff x="2468" y="1332"/>
              <a:chExt cx="310" cy="60"/>
            </a:xfrm>
          </p:grpSpPr>
          <p:sp>
            <p:nvSpPr>
              <p:cNvPr id="115814"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15"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12" name="Line 337"/>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13" name="Line 338"/>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2" name="Group 339"/>
          <p:cNvGrpSpPr>
            <a:grpSpLocks/>
          </p:cNvGrpSpPr>
          <p:nvPr/>
        </p:nvGrpSpPr>
        <p:grpSpPr bwMode="auto">
          <a:xfrm>
            <a:off x="2019300" y="5095875"/>
            <a:ext cx="644525" cy="282575"/>
            <a:chOff x="4396" y="1245"/>
            <a:chExt cx="672" cy="248"/>
          </a:xfrm>
        </p:grpSpPr>
        <p:sp>
          <p:nvSpPr>
            <p:cNvPr id="11580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80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80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803" name="Group 343"/>
            <p:cNvGrpSpPr>
              <a:grpSpLocks/>
            </p:cNvGrpSpPr>
            <p:nvPr/>
          </p:nvGrpSpPr>
          <p:grpSpPr bwMode="auto">
            <a:xfrm>
              <a:off x="4530" y="1287"/>
              <a:ext cx="377" cy="75"/>
              <a:chOff x="2468" y="1332"/>
              <a:chExt cx="310" cy="60"/>
            </a:xfrm>
          </p:grpSpPr>
          <p:sp>
            <p:nvSpPr>
              <p:cNvPr id="115806"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807"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804" name="Line 34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805" name="Line 34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3" name="Group 348"/>
          <p:cNvGrpSpPr>
            <a:grpSpLocks/>
          </p:cNvGrpSpPr>
          <p:nvPr/>
        </p:nvGrpSpPr>
        <p:grpSpPr bwMode="auto">
          <a:xfrm>
            <a:off x="1189038" y="4511675"/>
            <a:ext cx="644525" cy="282575"/>
            <a:chOff x="4396" y="1245"/>
            <a:chExt cx="672" cy="248"/>
          </a:xfrm>
        </p:grpSpPr>
        <p:sp>
          <p:nvSpPr>
            <p:cNvPr id="11579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79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79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795" name="Group 352"/>
            <p:cNvGrpSpPr>
              <a:grpSpLocks/>
            </p:cNvGrpSpPr>
            <p:nvPr/>
          </p:nvGrpSpPr>
          <p:grpSpPr bwMode="auto">
            <a:xfrm>
              <a:off x="4530" y="1287"/>
              <a:ext cx="377" cy="75"/>
              <a:chOff x="2468" y="1332"/>
              <a:chExt cx="310" cy="60"/>
            </a:xfrm>
          </p:grpSpPr>
          <p:sp>
            <p:nvSpPr>
              <p:cNvPr id="115798" name="Freeform 3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799" name="Freeform 3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796" name="Line 35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797" name="Line 35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4" name="Group 357"/>
          <p:cNvGrpSpPr>
            <a:grpSpLocks/>
          </p:cNvGrpSpPr>
          <p:nvPr/>
        </p:nvGrpSpPr>
        <p:grpSpPr bwMode="auto">
          <a:xfrm>
            <a:off x="4149725" y="4191000"/>
            <a:ext cx="644525" cy="282575"/>
            <a:chOff x="4396" y="1245"/>
            <a:chExt cx="672" cy="248"/>
          </a:xfrm>
        </p:grpSpPr>
        <p:sp>
          <p:nvSpPr>
            <p:cNvPr id="11578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78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78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787" name="Group 361"/>
            <p:cNvGrpSpPr>
              <a:grpSpLocks/>
            </p:cNvGrpSpPr>
            <p:nvPr/>
          </p:nvGrpSpPr>
          <p:grpSpPr bwMode="auto">
            <a:xfrm>
              <a:off x="4530" y="1287"/>
              <a:ext cx="377" cy="75"/>
              <a:chOff x="2468" y="1332"/>
              <a:chExt cx="310" cy="60"/>
            </a:xfrm>
          </p:grpSpPr>
          <p:sp>
            <p:nvSpPr>
              <p:cNvPr id="115790" name="Freeform 3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791" name="Freeform 3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788" name="Line 36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789" name="Line 36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5" name="Group 366"/>
          <p:cNvGrpSpPr>
            <a:grpSpLocks/>
          </p:cNvGrpSpPr>
          <p:nvPr/>
        </p:nvGrpSpPr>
        <p:grpSpPr bwMode="auto">
          <a:xfrm>
            <a:off x="4960938" y="4610100"/>
            <a:ext cx="644525" cy="282575"/>
            <a:chOff x="4396" y="1245"/>
            <a:chExt cx="672" cy="248"/>
          </a:xfrm>
        </p:grpSpPr>
        <p:sp>
          <p:nvSpPr>
            <p:cNvPr id="1157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7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7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779" name="Group 370"/>
            <p:cNvGrpSpPr>
              <a:grpSpLocks/>
            </p:cNvGrpSpPr>
            <p:nvPr/>
          </p:nvGrpSpPr>
          <p:grpSpPr bwMode="auto">
            <a:xfrm>
              <a:off x="4530" y="1287"/>
              <a:ext cx="377" cy="75"/>
              <a:chOff x="2468" y="1332"/>
              <a:chExt cx="310" cy="60"/>
            </a:xfrm>
          </p:grpSpPr>
          <p:sp>
            <p:nvSpPr>
              <p:cNvPr id="115782" name="Freeform 3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783" name="Freeform 3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780" name="Line 37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781" name="Line 37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15766" name="Group 375"/>
          <p:cNvGrpSpPr>
            <a:grpSpLocks/>
          </p:cNvGrpSpPr>
          <p:nvPr/>
        </p:nvGrpSpPr>
        <p:grpSpPr bwMode="auto">
          <a:xfrm>
            <a:off x="4376738" y="5051425"/>
            <a:ext cx="644525" cy="282575"/>
            <a:chOff x="4396" y="1245"/>
            <a:chExt cx="672" cy="248"/>
          </a:xfrm>
        </p:grpSpPr>
        <p:sp>
          <p:nvSpPr>
            <p:cNvPr id="1157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157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157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15771" name="Group 379"/>
            <p:cNvGrpSpPr>
              <a:grpSpLocks/>
            </p:cNvGrpSpPr>
            <p:nvPr/>
          </p:nvGrpSpPr>
          <p:grpSpPr bwMode="auto">
            <a:xfrm>
              <a:off x="4530" y="1287"/>
              <a:ext cx="377" cy="75"/>
              <a:chOff x="2468" y="1332"/>
              <a:chExt cx="310" cy="60"/>
            </a:xfrm>
          </p:grpSpPr>
          <p:sp>
            <p:nvSpPr>
              <p:cNvPr id="115774" name="Freeform 3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15775" name="Freeform 3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15772" name="Line 38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15773" name="Line 38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15767" name="Picture 384" descr="underline_base"/>
          <p:cNvPicPr>
            <a:picLocks noChangeArrowheads="1"/>
          </p:cNvPicPr>
          <p:nvPr/>
        </p:nvPicPr>
        <p:blipFill>
          <a:blip r:embed="rId2"/>
          <a:srcRect/>
          <a:stretch>
            <a:fillRect/>
          </a:stretch>
        </p:blipFill>
        <p:spPr bwMode="auto">
          <a:xfrm>
            <a:off x="466725" y="976313"/>
            <a:ext cx="4113213" cy="173037"/>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a:noFill/>
          <a:ln>
            <a:miter lim="800000"/>
            <a:headEnd/>
            <a:tailEnd/>
          </a:ln>
        </p:spPr>
        <p:txBody>
          <a:bodyPr/>
          <a:lstStyle/>
          <a:p>
            <a:r>
              <a:rPr lang="en-US"/>
              <a:t>Network Layer</a:t>
            </a:r>
          </a:p>
        </p:txBody>
      </p:sp>
      <p:sp>
        <p:nvSpPr>
          <p:cNvPr id="116739" name="Slide Number Placeholder 5"/>
          <p:cNvSpPr>
            <a:spLocks noGrp="1"/>
          </p:cNvSpPr>
          <p:nvPr>
            <p:ph type="sldNum" sz="quarter" idx="12"/>
          </p:nvPr>
        </p:nvSpPr>
        <p:spPr>
          <a:noFill/>
          <a:ln>
            <a:miter lim="800000"/>
            <a:headEnd/>
            <a:tailEnd/>
          </a:ln>
        </p:spPr>
        <p:txBody>
          <a:bodyPr/>
          <a:lstStyle/>
          <a:p>
            <a:r>
              <a:rPr lang="en-US"/>
              <a:t>4-</a:t>
            </a:r>
            <a:fld id="{34153537-C54D-451B-A674-74F85FED31D7}" type="slidenum">
              <a:rPr lang="en-US" smtClean="0"/>
              <a:pPr/>
              <a:t>63</a:t>
            </a:fld>
            <a:endParaRPr lang="en-US"/>
          </a:p>
        </p:txBody>
      </p:sp>
      <p:sp>
        <p:nvSpPr>
          <p:cNvPr id="116740" name="Rectangle 3"/>
          <p:cNvSpPr>
            <a:spLocks noGrp="1" noChangeArrowheads="1"/>
          </p:cNvSpPr>
          <p:nvPr>
            <p:ph type="body" idx="1"/>
          </p:nvPr>
        </p:nvSpPr>
        <p:spPr>
          <a:xfrm>
            <a:off x="520700" y="1468438"/>
            <a:ext cx="8229600" cy="4008437"/>
          </a:xfrm>
        </p:spPr>
        <p:txBody>
          <a:bodyPr/>
          <a:lstStyle/>
          <a:p>
            <a:r>
              <a:rPr lang="en-US" i="1">
                <a:solidFill>
                  <a:srgbClr val="CC0000"/>
                </a:solidFill>
              </a:rPr>
              <a:t>two-level hierarchy:</a:t>
            </a:r>
            <a:r>
              <a:rPr lang="en-US"/>
              <a:t> local area, backbone.</a:t>
            </a:r>
          </a:p>
          <a:p>
            <a:pPr lvl="1"/>
            <a:r>
              <a:rPr lang="en-US" sz="2800"/>
              <a:t>link-state advertisements only in area </a:t>
            </a:r>
          </a:p>
          <a:p>
            <a:pPr lvl="1"/>
            <a:r>
              <a:rPr lang="en-US" sz="2800"/>
              <a:t>each nodes has detailed area topology; only know direction (shortest path) to nets in other areas.</a:t>
            </a:r>
            <a:endParaRPr lang="en-US"/>
          </a:p>
          <a:p>
            <a:r>
              <a:rPr lang="en-US" i="1">
                <a:solidFill>
                  <a:srgbClr val="CC0000"/>
                </a:solidFill>
              </a:rPr>
              <a:t>area border routers:</a:t>
            </a:r>
            <a:r>
              <a:rPr lang="en-US" b="1">
                <a:solidFill>
                  <a:schemeClr val="accent2"/>
                </a:solidFill>
              </a:rPr>
              <a:t> </a:t>
            </a:r>
            <a:r>
              <a:rPr lang="en-US"/>
              <a:t>“summarize” distances  to nets in own area, advertise to other Area Border routers.</a:t>
            </a:r>
          </a:p>
          <a:p>
            <a:r>
              <a:rPr lang="en-US" i="1">
                <a:solidFill>
                  <a:srgbClr val="CC0000"/>
                </a:solidFill>
              </a:rPr>
              <a:t>backbone routers:</a:t>
            </a:r>
            <a:r>
              <a:rPr lang="en-US"/>
              <a:t> run OSPF routing limited to backbone.</a:t>
            </a:r>
          </a:p>
          <a:p>
            <a:r>
              <a:rPr lang="en-US" i="1">
                <a:solidFill>
                  <a:srgbClr val="CC0000"/>
                </a:solidFill>
              </a:rPr>
              <a:t>boundary routers:</a:t>
            </a:r>
            <a:r>
              <a:rPr lang="en-US"/>
              <a:t> connect to other AS’s.</a:t>
            </a:r>
            <a:endParaRPr lang="en-US" sz="2400"/>
          </a:p>
          <a:p>
            <a:endParaRPr lang="en-US" sz="2400"/>
          </a:p>
        </p:txBody>
      </p:sp>
      <p:sp>
        <p:nvSpPr>
          <p:cNvPr id="116741" name="Rectangle 5"/>
          <p:cNvSpPr>
            <a:spLocks noGrp="1" noChangeArrowheads="1"/>
          </p:cNvSpPr>
          <p:nvPr>
            <p:ph type="title"/>
          </p:nvPr>
        </p:nvSpPr>
        <p:spPr>
          <a:xfrm>
            <a:off x="427038" y="169863"/>
            <a:ext cx="4438650" cy="1143000"/>
          </a:xfrm>
          <a:noFill/>
        </p:spPr>
        <p:txBody>
          <a:bodyPr/>
          <a:lstStyle/>
          <a:p>
            <a:r>
              <a:rPr lang="en-US"/>
              <a:t>Hierarchical OSPF</a:t>
            </a:r>
          </a:p>
        </p:txBody>
      </p:sp>
      <p:pic>
        <p:nvPicPr>
          <p:cNvPr id="116742" name="Picture 6" descr="underline_base"/>
          <p:cNvPicPr>
            <a:picLocks noChangeArrowheads="1"/>
          </p:cNvPicPr>
          <p:nvPr/>
        </p:nvPicPr>
        <p:blipFill>
          <a:blip r:embed="rId2"/>
          <a:srcRect/>
          <a:stretch>
            <a:fillRect/>
          </a:stretch>
        </p:blipFill>
        <p:spPr bwMode="auto">
          <a:xfrm>
            <a:off x="466725" y="976313"/>
            <a:ext cx="4113213" cy="17303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miter lim="800000"/>
            <a:headEnd/>
            <a:tailEnd/>
          </a:ln>
        </p:spPr>
        <p:txBody>
          <a:bodyPr/>
          <a:lstStyle/>
          <a:p>
            <a:r>
              <a:rPr lang="en-US"/>
              <a:t>Network Layer</a:t>
            </a:r>
          </a:p>
        </p:txBody>
      </p:sp>
      <p:sp>
        <p:nvSpPr>
          <p:cNvPr id="117763" name="Slide Number Placeholder 5"/>
          <p:cNvSpPr>
            <a:spLocks noGrp="1"/>
          </p:cNvSpPr>
          <p:nvPr>
            <p:ph type="sldNum" sz="quarter" idx="12"/>
          </p:nvPr>
        </p:nvSpPr>
        <p:spPr>
          <a:noFill/>
          <a:ln>
            <a:miter lim="800000"/>
            <a:headEnd/>
            <a:tailEnd/>
          </a:ln>
        </p:spPr>
        <p:txBody>
          <a:bodyPr/>
          <a:lstStyle/>
          <a:p>
            <a:r>
              <a:rPr lang="en-US"/>
              <a:t>4-</a:t>
            </a:r>
            <a:fld id="{FAC65A7F-724B-463C-868B-199DAAE7466B}" type="slidenum">
              <a:rPr lang="en-US" smtClean="0"/>
              <a:pPr/>
              <a:t>64</a:t>
            </a:fld>
            <a:endParaRPr lang="en-US"/>
          </a:p>
        </p:txBody>
      </p:sp>
      <p:pic>
        <p:nvPicPr>
          <p:cNvPr id="117764" name="Picture 4" descr="underline_base"/>
          <p:cNvPicPr>
            <a:picLocks noChangeArrowheads="1"/>
          </p:cNvPicPr>
          <p:nvPr/>
        </p:nvPicPr>
        <p:blipFill>
          <a:blip r:embed="rId2"/>
          <a:srcRect/>
          <a:stretch>
            <a:fillRect/>
          </a:stretch>
        </p:blipFill>
        <p:spPr bwMode="auto">
          <a:xfrm>
            <a:off x="579438" y="1014413"/>
            <a:ext cx="6856412" cy="173037"/>
          </a:xfrm>
          <a:prstGeom prst="rect">
            <a:avLst/>
          </a:prstGeom>
          <a:noFill/>
          <a:ln w="9525">
            <a:noFill/>
            <a:miter lim="800000"/>
            <a:headEnd/>
            <a:tailEnd/>
          </a:ln>
        </p:spPr>
      </p:pic>
      <p:sp>
        <p:nvSpPr>
          <p:cNvPr id="117765" name="Rectangle 2"/>
          <p:cNvSpPr>
            <a:spLocks noGrp="1" noChangeArrowheads="1"/>
          </p:cNvSpPr>
          <p:nvPr>
            <p:ph type="title"/>
          </p:nvPr>
        </p:nvSpPr>
        <p:spPr/>
        <p:txBody>
          <a:bodyPr/>
          <a:lstStyle/>
          <a:p>
            <a:r>
              <a:rPr lang="en-US" sz="4000"/>
              <a:t>Internet inter-AS routing: BGP</a:t>
            </a:r>
            <a:endParaRPr lang="en-US" sz="3200"/>
          </a:p>
        </p:txBody>
      </p:sp>
      <p:sp>
        <p:nvSpPr>
          <p:cNvPr id="117766" name="Rectangle 3"/>
          <p:cNvSpPr>
            <a:spLocks noGrp="1" noChangeArrowheads="1"/>
          </p:cNvSpPr>
          <p:nvPr>
            <p:ph type="body" idx="1"/>
          </p:nvPr>
        </p:nvSpPr>
        <p:spPr>
          <a:xfrm>
            <a:off x="533400" y="1422400"/>
            <a:ext cx="7772400" cy="4927600"/>
          </a:xfrm>
        </p:spPr>
        <p:txBody>
          <a:bodyPr/>
          <a:lstStyle/>
          <a:p>
            <a:pPr marL="381000" indent="-381000"/>
            <a:r>
              <a:rPr lang="en-US">
                <a:solidFill>
                  <a:srgbClr val="CC0000"/>
                </a:solidFill>
              </a:rPr>
              <a:t>BGP (Border Gateway Protocol):</a:t>
            </a:r>
            <a:r>
              <a:rPr lang="en-US"/>
              <a:t> </a:t>
            </a:r>
            <a:r>
              <a:rPr lang="en-US" i="1"/>
              <a:t>the</a:t>
            </a:r>
            <a:r>
              <a:rPr lang="en-US"/>
              <a:t> de facto inter-domain routing protocol</a:t>
            </a:r>
          </a:p>
          <a:p>
            <a:pPr marL="800100" lvl="1" indent="-342900"/>
            <a:r>
              <a:rPr lang="en-US"/>
              <a:t>“glue that holds the Internet together”</a:t>
            </a:r>
          </a:p>
          <a:p>
            <a:pPr marL="381000" indent="-381000"/>
            <a:r>
              <a:rPr lang="en-US"/>
              <a:t>BGP provides each AS a means to:</a:t>
            </a:r>
          </a:p>
          <a:p>
            <a:pPr marL="800100" lvl="1" indent="-342900"/>
            <a:r>
              <a:rPr lang="en-US" sz="2800">
                <a:solidFill>
                  <a:srgbClr val="CC0000"/>
                </a:solidFill>
              </a:rPr>
              <a:t>eBGP:</a:t>
            </a:r>
            <a:r>
              <a:rPr lang="en-US"/>
              <a:t> obtain subnet reachability information from neighboring ASs.</a:t>
            </a:r>
          </a:p>
          <a:p>
            <a:pPr marL="800100" lvl="1" indent="-342900"/>
            <a:r>
              <a:rPr lang="en-US" sz="2800">
                <a:solidFill>
                  <a:srgbClr val="CC0000"/>
                </a:solidFill>
              </a:rPr>
              <a:t>iBGP:</a:t>
            </a:r>
            <a:r>
              <a:rPr lang="en-US"/>
              <a:t> propagate reachability information to all AS-internal routers.</a:t>
            </a:r>
          </a:p>
          <a:p>
            <a:pPr marL="800100" lvl="1" indent="-342900"/>
            <a:r>
              <a:rPr lang="en-US"/>
              <a:t>determine “good” routes to other networks based on reachability information and policy.</a:t>
            </a:r>
          </a:p>
          <a:p>
            <a:pPr marL="381000" indent="-381000"/>
            <a:r>
              <a:rPr lang="en-US"/>
              <a:t>allows subnet to advertise its existence to rest of Internet: </a:t>
            </a:r>
            <a:r>
              <a:rPr lang="en-US" i="1">
                <a:solidFill>
                  <a:srgbClr val="000099"/>
                </a:solidFill>
              </a:rPr>
              <a:t>“I am here”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a:noFill/>
          <a:ln>
            <a:miter lim="800000"/>
            <a:headEnd/>
            <a:tailEnd/>
          </a:ln>
        </p:spPr>
        <p:txBody>
          <a:bodyPr/>
          <a:lstStyle/>
          <a:p>
            <a:r>
              <a:rPr lang="en-US"/>
              <a:t>Network Layer</a:t>
            </a:r>
          </a:p>
        </p:txBody>
      </p:sp>
      <p:sp>
        <p:nvSpPr>
          <p:cNvPr id="118787" name="Slide Number Placeholder 5"/>
          <p:cNvSpPr>
            <a:spLocks noGrp="1"/>
          </p:cNvSpPr>
          <p:nvPr>
            <p:ph type="sldNum" sz="quarter" idx="12"/>
          </p:nvPr>
        </p:nvSpPr>
        <p:spPr>
          <a:noFill/>
          <a:ln>
            <a:miter lim="800000"/>
            <a:headEnd/>
            <a:tailEnd/>
          </a:ln>
        </p:spPr>
        <p:txBody>
          <a:bodyPr/>
          <a:lstStyle/>
          <a:p>
            <a:r>
              <a:rPr lang="en-US"/>
              <a:t>4-</a:t>
            </a:r>
            <a:fld id="{FF6A9B9F-0A72-4DE8-9581-6E9EE0A9B2AB}" type="slidenum">
              <a:rPr lang="en-US" smtClean="0"/>
              <a:pPr/>
              <a:t>65</a:t>
            </a:fld>
            <a:endParaRPr lang="en-US"/>
          </a:p>
        </p:txBody>
      </p:sp>
      <p:sp>
        <p:nvSpPr>
          <p:cNvPr id="118788" name="Freeform 2"/>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18789" name="Rectangle 3"/>
          <p:cNvSpPr>
            <a:spLocks noGrp="1" noChangeArrowheads="1"/>
          </p:cNvSpPr>
          <p:nvPr>
            <p:ph type="title"/>
          </p:nvPr>
        </p:nvSpPr>
        <p:spPr>
          <a:xfrm>
            <a:off x="533400" y="0"/>
            <a:ext cx="7772400" cy="1143000"/>
          </a:xfrm>
        </p:spPr>
        <p:txBody>
          <a:bodyPr/>
          <a:lstStyle/>
          <a:p>
            <a:r>
              <a:rPr lang="en-US"/>
              <a:t>BGP basics</a:t>
            </a:r>
          </a:p>
        </p:txBody>
      </p:sp>
      <p:sp>
        <p:nvSpPr>
          <p:cNvPr id="753668" name="Rectangle 4"/>
          <p:cNvSpPr>
            <a:spLocks noGrp="1" noChangeArrowheads="1"/>
          </p:cNvSpPr>
          <p:nvPr>
            <p:ph type="body" idx="1"/>
          </p:nvPr>
        </p:nvSpPr>
        <p:spPr>
          <a:xfrm>
            <a:off x="579438" y="2879725"/>
            <a:ext cx="8505825" cy="2349500"/>
          </a:xfrm>
        </p:spPr>
        <p:txBody>
          <a:bodyPr/>
          <a:lstStyle/>
          <a:p>
            <a:r>
              <a:rPr lang="en-US" sz="2400"/>
              <a:t>when AS3 advertises a prefix to AS1:</a:t>
            </a:r>
          </a:p>
          <a:p>
            <a:pPr lvl="1"/>
            <a:r>
              <a:rPr lang="en-US" sz="2000"/>
              <a:t>AS3 </a:t>
            </a:r>
            <a:r>
              <a:rPr lang="en-US" sz="2000" i="1">
                <a:solidFill>
                  <a:srgbClr val="CC0000"/>
                </a:solidFill>
              </a:rPr>
              <a:t>promises</a:t>
            </a:r>
            <a:r>
              <a:rPr lang="en-US" sz="2000"/>
              <a:t> it will forward datagrams towards that prefix</a:t>
            </a:r>
          </a:p>
          <a:p>
            <a:pPr lvl="1"/>
            <a:r>
              <a:rPr lang="en-US" sz="2000"/>
              <a:t>AS3 can aggregate prefixes in its advertisement</a:t>
            </a:r>
          </a:p>
          <a:p>
            <a:endParaRPr lang="en-US" sz="2000"/>
          </a:p>
        </p:txBody>
      </p:sp>
      <p:sp>
        <p:nvSpPr>
          <p:cNvPr id="118791" name="Freeform 5"/>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18792" name="Freeform 6"/>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18793" name="Freeform 7"/>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18794" name="Freeform 8"/>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18795" name="Text Box 9"/>
          <p:cNvSpPr txBox="1">
            <a:spLocks noChangeArrowheads="1"/>
          </p:cNvSpPr>
          <p:nvPr/>
        </p:nvSpPr>
        <p:spPr bwMode="auto">
          <a:xfrm>
            <a:off x="2052638" y="5129213"/>
            <a:ext cx="665162" cy="396875"/>
          </a:xfrm>
          <a:prstGeom prst="rect">
            <a:avLst/>
          </a:prstGeom>
          <a:noFill/>
          <a:ln w="9525">
            <a:noFill/>
            <a:miter lim="800000"/>
            <a:headEnd/>
            <a:tailEnd/>
          </a:ln>
          <a:effectLst/>
        </p:spPr>
        <p:txBody>
          <a:bodyPr wrap="none">
            <a:spAutoFit/>
          </a:bodyPr>
          <a:lstStyle/>
          <a:p>
            <a:r>
              <a:rPr lang="en-US" sz="2000"/>
              <a:t>AS3</a:t>
            </a:r>
            <a:endParaRPr lang="en-US"/>
          </a:p>
        </p:txBody>
      </p:sp>
      <p:sp>
        <p:nvSpPr>
          <p:cNvPr id="118796" name="Text Box 10"/>
          <p:cNvSpPr txBox="1">
            <a:spLocks noChangeArrowheads="1"/>
          </p:cNvSpPr>
          <p:nvPr/>
        </p:nvSpPr>
        <p:spPr bwMode="auto">
          <a:xfrm>
            <a:off x="5867400" y="5794375"/>
            <a:ext cx="615950" cy="366713"/>
          </a:xfrm>
          <a:prstGeom prst="rect">
            <a:avLst/>
          </a:prstGeom>
          <a:noFill/>
          <a:ln w="9525">
            <a:noFill/>
            <a:miter lim="800000"/>
            <a:headEnd/>
            <a:tailEnd/>
          </a:ln>
          <a:effectLst/>
        </p:spPr>
        <p:txBody>
          <a:bodyPr wrap="none">
            <a:spAutoFit/>
          </a:bodyPr>
          <a:lstStyle/>
          <a:p>
            <a:r>
              <a:rPr lang="en-US"/>
              <a:t>AS2</a:t>
            </a:r>
          </a:p>
        </p:txBody>
      </p:sp>
      <p:sp>
        <p:nvSpPr>
          <p:cNvPr id="118797" name="Line 11"/>
          <p:cNvSpPr>
            <a:spLocks noChangeShapeType="1"/>
          </p:cNvSpPr>
          <p:nvPr/>
        </p:nvSpPr>
        <p:spPr bwMode="auto">
          <a:xfrm flipV="1">
            <a:off x="5746750" y="5283200"/>
            <a:ext cx="434975" cy="192088"/>
          </a:xfrm>
          <a:prstGeom prst="line">
            <a:avLst/>
          </a:prstGeom>
          <a:noFill/>
          <a:ln w="12700">
            <a:solidFill>
              <a:schemeClr val="tx1"/>
            </a:solidFill>
            <a:round/>
            <a:headEnd/>
            <a:tailEnd/>
          </a:ln>
          <a:effectLst/>
        </p:spPr>
        <p:txBody>
          <a:bodyPr/>
          <a:lstStyle/>
          <a:p>
            <a:endParaRPr lang="en-US"/>
          </a:p>
        </p:txBody>
      </p:sp>
      <p:sp>
        <p:nvSpPr>
          <p:cNvPr id="118798"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a:effectLst/>
        </p:spPr>
        <p:txBody>
          <a:bodyPr/>
          <a:lstStyle/>
          <a:p>
            <a:endParaRPr lang="en-US"/>
          </a:p>
        </p:txBody>
      </p:sp>
      <p:sp>
        <p:nvSpPr>
          <p:cNvPr id="118799" name="Line 13"/>
          <p:cNvSpPr>
            <a:spLocks noChangeShapeType="1"/>
          </p:cNvSpPr>
          <p:nvPr/>
        </p:nvSpPr>
        <p:spPr bwMode="auto">
          <a:xfrm flipH="1">
            <a:off x="1882775" y="4635500"/>
            <a:ext cx="147638" cy="376238"/>
          </a:xfrm>
          <a:prstGeom prst="line">
            <a:avLst/>
          </a:prstGeom>
          <a:noFill/>
          <a:ln w="12700">
            <a:solidFill>
              <a:schemeClr val="tx1"/>
            </a:solidFill>
            <a:round/>
            <a:headEnd/>
            <a:tailEnd/>
          </a:ln>
          <a:effectLst/>
        </p:spPr>
        <p:txBody>
          <a:bodyPr/>
          <a:lstStyle/>
          <a:p>
            <a:endParaRPr lang="en-US"/>
          </a:p>
        </p:txBody>
      </p:sp>
      <p:grpSp>
        <p:nvGrpSpPr>
          <p:cNvPr id="118800" name="Group 14"/>
          <p:cNvGrpSpPr>
            <a:grpSpLocks/>
          </p:cNvGrpSpPr>
          <p:nvPr/>
        </p:nvGrpSpPr>
        <p:grpSpPr bwMode="auto">
          <a:xfrm>
            <a:off x="1619250" y="4903788"/>
            <a:ext cx="501650" cy="396875"/>
            <a:chOff x="873" y="3243"/>
            <a:chExt cx="316" cy="250"/>
          </a:xfrm>
        </p:grpSpPr>
        <p:sp>
          <p:nvSpPr>
            <p:cNvPr id="118901"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902" name="Line 16"/>
            <p:cNvSpPr>
              <a:spLocks noChangeShapeType="1"/>
            </p:cNvSpPr>
            <p:nvPr/>
          </p:nvSpPr>
          <p:spPr bwMode="auto">
            <a:xfrm>
              <a:off x="876" y="3354"/>
              <a:ext cx="0" cy="50"/>
            </a:xfrm>
            <a:prstGeom prst="line">
              <a:avLst/>
            </a:prstGeom>
            <a:noFill/>
            <a:ln w="12700">
              <a:solidFill>
                <a:schemeClr val="tx1"/>
              </a:solidFill>
              <a:round/>
              <a:headEnd/>
              <a:tailEnd/>
            </a:ln>
            <a:effectLst/>
          </p:spPr>
          <p:txBody>
            <a:bodyPr wrap="none" anchor="ctr"/>
            <a:lstStyle/>
            <a:p>
              <a:endParaRPr lang="en-US"/>
            </a:p>
          </p:txBody>
        </p:sp>
        <p:sp>
          <p:nvSpPr>
            <p:cNvPr id="118903" name="Line 17"/>
            <p:cNvSpPr>
              <a:spLocks noChangeShapeType="1"/>
            </p:cNvSpPr>
            <p:nvPr/>
          </p:nvSpPr>
          <p:spPr bwMode="auto">
            <a:xfrm>
              <a:off x="1189" y="3354"/>
              <a:ext cx="0" cy="50"/>
            </a:xfrm>
            <a:prstGeom prst="line">
              <a:avLst/>
            </a:prstGeom>
            <a:noFill/>
            <a:ln w="12700">
              <a:solidFill>
                <a:schemeClr val="tx1"/>
              </a:solidFill>
              <a:round/>
              <a:headEnd/>
              <a:tailEnd/>
            </a:ln>
            <a:effectLst/>
          </p:spPr>
          <p:txBody>
            <a:bodyPr wrap="none" anchor="ctr"/>
            <a:lstStyle/>
            <a:p>
              <a:endParaRPr lang="en-US"/>
            </a:p>
          </p:txBody>
        </p:sp>
        <p:sp>
          <p:nvSpPr>
            <p:cNvPr id="118904" name="Rectangle 18"/>
            <p:cNvSpPr>
              <a:spLocks noChangeArrowheads="1"/>
            </p:cNvSpPr>
            <p:nvPr/>
          </p:nvSpPr>
          <p:spPr bwMode="auto">
            <a:xfrm>
              <a:off x="876" y="335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905"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906" name="Rectangle 20"/>
            <p:cNvSpPr>
              <a:spLocks noChangeArrowheads="1"/>
            </p:cNvSpPr>
            <p:nvPr/>
          </p:nvSpPr>
          <p:spPr bwMode="auto">
            <a:xfrm>
              <a:off x="960" y="3308"/>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18907" name="Text Box 21"/>
            <p:cNvSpPr txBox="1">
              <a:spLocks noChangeArrowheads="1"/>
            </p:cNvSpPr>
            <p:nvPr/>
          </p:nvSpPr>
          <p:spPr bwMode="auto">
            <a:xfrm>
              <a:off x="887" y="3243"/>
              <a:ext cx="294" cy="250"/>
            </a:xfrm>
            <a:prstGeom prst="rect">
              <a:avLst/>
            </a:prstGeom>
            <a:noFill/>
            <a:ln w="9525">
              <a:noFill/>
              <a:miter lim="800000"/>
              <a:headEnd/>
              <a:tailEnd/>
            </a:ln>
            <a:effectLst/>
          </p:spPr>
          <p:txBody>
            <a:bodyPr wrap="none">
              <a:spAutoFit/>
            </a:bodyPr>
            <a:lstStyle/>
            <a:p>
              <a:pPr algn="ctr"/>
              <a:r>
                <a:rPr lang="en-US" sz="2000"/>
                <a:t>3b</a:t>
              </a:r>
              <a:endParaRPr lang="en-US" sz="2400"/>
            </a:p>
          </p:txBody>
        </p:sp>
      </p:grpSp>
      <p:grpSp>
        <p:nvGrpSpPr>
          <p:cNvPr id="118801" name="Group 22"/>
          <p:cNvGrpSpPr>
            <a:grpSpLocks/>
          </p:cNvGrpSpPr>
          <p:nvPr/>
        </p:nvGrpSpPr>
        <p:grpSpPr bwMode="auto">
          <a:xfrm>
            <a:off x="1889125" y="4327525"/>
            <a:ext cx="501650" cy="396875"/>
            <a:chOff x="2016" y="1976"/>
            <a:chExt cx="316" cy="250"/>
          </a:xfrm>
        </p:grpSpPr>
        <p:sp>
          <p:nvSpPr>
            <p:cNvPr id="118893"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94" name="Line 24"/>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18895" name="Line 25"/>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18896" name="Rectangle 26"/>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97"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8898" name="Group 28"/>
            <p:cNvGrpSpPr>
              <a:grpSpLocks/>
            </p:cNvGrpSpPr>
            <p:nvPr/>
          </p:nvGrpSpPr>
          <p:grpSpPr bwMode="auto">
            <a:xfrm>
              <a:off x="2032" y="1976"/>
              <a:ext cx="285" cy="250"/>
              <a:chOff x="2912" y="2425"/>
              <a:chExt cx="290" cy="250"/>
            </a:xfrm>
          </p:grpSpPr>
          <p:sp>
            <p:nvSpPr>
              <p:cNvPr id="118899" name="Rectangle 2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8900" name="Text Box 30"/>
              <p:cNvSpPr txBox="1">
                <a:spLocks noChangeArrowheads="1"/>
              </p:cNvSpPr>
              <p:nvPr/>
            </p:nvSpPr>
            <p:spPr bwMode="auto">
              <a:xfrm>
                <a:off x="2912" y="2425"/>
                <a:ext cx="290" cy="250"/>
              </a:xfrm>
              <a:prstGeom prst="rect">
                <a:avLst/>
              </a:prstGeom>
              <a:noFill/>
              <a:ln w="9525">
                <a:noFill/>
                <a:miter lim="800000"/>
                <a:headEnd/>
                <a:tailEnd/>
              </a:ln>
              <a:effectLst/>
            </p:spPr>
            <p:txBody>
              <a:bodyPr wrap="none">
                <a:spAutoFit/>
              </a:bodyPr>
              <a:lstStyle/>
              <a:p>
                <a:pPr algn="ctr"/>
                <a:r>
                  <a:rPr lang="en-US" sz="2000"/>
                  <a:t>3c</a:t>
                </a:r>
                <a:endParaRPr lang="en-US" sz="2400"/>
              </a:p>
            </p:txBody>
          </p:sp>
        </p:grpSp>
      </p:grpSp>
      <p:grpSp>
        <p:nvGrpSpPr>
          <p:cNvPr id="118802" name="Group 31"/>
          <p:cNvGrpSpPr>
            <a:grpSpLocks/>
          </p:cNvGrpSpPr>
          <p:nvPr/>
        </p:nvGrpSpPr>
        <p:grpSpPr bwMode="auto">
          <a:xfrm>
            <a:off x="2466975" y="4702175"/>
            <a:ext cx="501650" cy="396875"/>
            <a:chOff x="1434" y="3104"/>
            <a:chExt cx="316" cy="250"/>
          </a:xfrm>
        </p:grpSpPr>
        <p:grpSp>
          <p:nvGrpSpPr>
            <p:cNvPr id="118885" name="Group 32"/>
            <p:cNvGrpSpPr>
              <a:grpSpLocks/>
            </p:cNvGrpSpPr>
            <p:nvPr/>
          </p:nvGrpSpPr>
          <p:grpSpPr bwMode="auto">
            <a:xfrm>
              <a:off x="1434" y="3163"/>
              <a:ext cx="316" cy="147"/>
              <a:chOff x="1434" y="3163"/>
              <a:chExt cx="316" cy="147"/>
            </a:xfrm>
          </p:grpSpPr>
          <p:sp>
            <p:nvSpPr>
              <p:cNvPr id="118887"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88" name="Line 34"/>
              <p:cNvSpPr>
                <a:spLocks noChangeShapeType="1"/>
              </p:cNvSpPr>
              <p:nvPr/>
            </p:nvSpPr>
            <p:spPr bwMode="auto">
              <a:xfrm>
                <a:off x="1437" y="3222"/>
                <a:ext cx="0" cy="50"/>
              </a:xfrm>
              <a:prstGeom prst="line">
                <a:avLst/>
              </a:prstGeom>
              <a:noFill/>
              <a:ln w="12700">
                <a:solidFill>
                  <a:schemeClr val="tx1"/>
                </a:solidFill>
                <a:round/>
                <a:headEnd/>
                <a:tailEnd/>
              </a:ln>
              <a:effectLst/>
            </p:spPr>
            <p:txBody>
              <a:bodyPr wrap="none" anchor="ctr"/>
              <a:lstStyle/>
              <a:p>
                <a:endParaRPr lang="en-US"/>
              </a:p>
            </p:txBody>
          </p:sp>
          <p:sp>
            <p:nvSpPr>
              <p:cNvPr id="118889" name="Line 35"/>
              <p:cNvSpPr>
                <a:spLocks noChangeShapeType="1"/>
              </p:cNvSpPr>
              <p:nvPr/>
            </p:nvSpPr>
            <p:spPr bwMode="auto">
              <a:xfrm>
                <a:off x="1750" y="3222"/>
                <a:ext cx="0" cy="50"/>
              </a:xfrm>
              <a:prstGeom prst="line">
                <a:avLst/>
              </a:prstGeom>
              <a:noFill/>
              <a:ln w="12700">
                <a:solidFill>
                  <a:schemeClr val="tx1"/>
                </a:solidFill>
                <a:round/>
                <a:headEnd/>
                <a:tailEnd/>
              </a:ln>
              <a:effectLst/>
            </p:spPr>
            <p:txBody>
              <a:bodyPr wrap="none" anchor="ctr"/>
              <a:lstStyle/>
              <a:p>
                <a:endParaRPr lang="en-US"/>
              </a:p>
            </p:txBody>
          </p:sp>
          <p:sp>
            <p:nvSpPr>
              <p:cNvPr id="118890" name="Rectangle 36"/>
              <p:cNvSpPr>
                <a:spLocks noChangeArrowheads="1"/>
              </p:cNvSpPr>
              <p:nvPr/>
            </p:nvSpPr>
            <p:spPr bwMode="auto">
              <a:xfrm>
                <a:off x="1437" y="322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91"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92" name="Rectangle 38"/>
              <p:cNvSpPr>
                <a:spLocks noChangeArrowheads="1"/>
              </p:cNvSpPr>
              <p:nvPr/>
            </p:nvSpPr>
            <p:spPr bwMode="auto">
              <a:xfrm>
                <a:off x="1521" y="3176"/>
                <a:ext cx="142" cy="110"/>
              </a:xfrm>
              <a:prstGeom prst="rect">
                <a:avLst/>
              </a:prstGeom>
              <a:solidFill>
                <a:schemeClr val="hlink"/>
              </a:solidFill>
              <a:ln w="9525">
                <a:noFill/>
                <a:miter lim="800000"/>
                <a:headEnd/>
                <a:tailEnd/>
              </a:ln>
              <a:effectLst/>
            </p:spPr>
            <p:txBody>
              <a:bodyPr wrap="none" anchor="ctr"/>
              <a:lstStyle/>
              <a:p>
                <a:endParaRPr lang="en-US"/>
              </a:p>
            </p:txBody>
          </p:sp>
        </p:grpSp>
        <p:sp>
          <p:nvSpPr>
            <p:cNvPr id="118886" name="Text Box 39"/>
            <p:cNvSpPr txBox="1">
              <a:spLocks noChangeArrowheads="1"/>
            </p:cNvSpPr>
            <p:nvPr/>
          </p:nvSpPr>
          <p:spPr bwMode="auto">
            <a:xfrm>
              <a:off x="1448" y="3104"/>
              <a:ext cx="294" cy="250"/>
            </a:xfrm>
            <a:prstGeom prst="rect">
              <a:avLst/>
            </a:prstGeom>
            <a:noFill/>
            <a:ln w="9525">
              <a:noFill/>
              <a:miter lim="800000"/>
              <a:headEnd/>
              <a:tailEnd/>
            </a:ln>
            <a:effectLst/>
          </p:spPr>
          <p:txBody>
            <a:bodyPr wrap="none">
              <a:spAutoFit/>
            </a:bodyPr>
            <a:lstStyle/>
            <a:p>
              <a:pPr algn="ctr"/>
              <a:r>
                <a:rPr lang="en-US" sz="2000"/>
                <a:t>3a</a:t>
              </a:r>
              <a:endParaRPr lang="en-US" sz="2400"/>
            </a:p>
          </p:txBody>
        </p:sp>
      </p:grpSp>
      <p:grpSp>
        <p:nvGrpSpPr>
          <p:cNvPr id="118803" name="Group 40"/>
          <p:cNvGrpSpPr>
            <a:grpSpLocks/>
          </p:cNvGrpSpPr>
          <p:nvPr/>
        </p:nvGrpSpPr>
        <p:grpSpPr bwMode="auto">
          <a:xfrm>
            <a:off x="2495550" y="5227638"/>
            <a:ext cx="2660650" cy="1122362"/>
            <a:chOff x="1572" y="3293"/>
            <a:chExt cx="1676" cy="707"/>
          </a:xfrm>
        </p:grpSpPr>
        <p:sp>
          <p:nvSpPr>
            <p:cNvPr id="118842" name="Freeform 41"/>
            <p:cNvSpPr>
              <a:spLocks/>
            </p:cNvSpPr>
            <p:nvPr/>
          </p:nvSpPr>
          <p:spPr bwMode="auto">
            <a:xfrm>
              <a:off x="1572" y="3293"/>
              <a:ext cx="1676" cy="707"/>
            </a:xfrm>
            <a:custGeom>
              <a:avLst/>
              <a:gdLst>
                <a:gd name="T0" fmla="*/ 195 w 1583"/>
                <a:gd name="T1" fmla="*/ 259 h 682"/>
                <a:gd name="T2" fmla="*/ 511 w 1583"/>
                <a:gd name="T3" fmla="*/ 86 h 682"/>
                <a:gd name="T4" fmla="*/ 987 w 1583"/>
                <a:gd name="T5" fmla="*/ 24 h 682"/>
                <a:gd name="T6" fmla="*/ 1454 w 1583"/>
                <a:gd name="T7" fmla="*/ 224 h 682"/>
                <a:gd name="T8" fmla="*/ 1965 w 1583"/>
                <a:gd name="T9" fmla="*/ 494 h 682"/>
                <a:gd name="T10" fmla="*/ 1599 w 1583"/>
                <a:gd name="T11" fmla="*/ 743 h 682"/>
                <a:gd name="T12" fmla="*/ 867 w 1583"/>
                <a:gd name="T13" fmla="*/ 758 h 682"/>
                <a:gd name="T14" fmla="*/ 112 w 1583"/>
                <a:gd name="T15" fmla="*/ 688 h 682"/>
                <a:gd name="T16" fmla="*/ 195 w 1583"/>
                <a:gd name="T17" fmla="*/ 259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18843" name="Text Box 42"/>
            <p:cNvSpPr txBox="1">
              <a:spLocks noChangeArrowheads="1"/>
            </p:cNvSpPr>
            <p:nvPr/>
          </p:nvSpPr>
          <p:spPr bwMode="auto">
            <a:xfrm>
              <a:off x="1719" y="3724"/>
              <a:ext cx="419" cy="250"/>
            </a:xfrm>
            <a:prstGeom prst="rect">
              <a:avLst/>
            </a:prstGeom>
            <a:noFill/>
            <a:ln w="9525">
              <a:noFill/>
              <a:miter lim="800000"/>
              <a:headEnd/>
              <a:tailEnd/>
            </a:ln>
            <a:effectLst/>
          </p:spPr>
          <p:txBody>
            <a:bodyPr wrap="none">
              <a:spAutoFit/>
            </a:bodyPr>
            <a:lstStyle/>
            <a:p>
              <a:r>
                <a:rPr lang="en-US" sz="2000"/>
                <a:t>AS1</a:t>
              </a:r>
              <a:endParaRPr lang="en-US"/>
            </a:p>
          </p:txBody>
        </p:sp>
        <p:sp>
          <p:nvSpPr>
            <p:cNvPr id="118844" name="Line 43"/>
            <p:cNvSpPr>
              <a:spLocks noChangeShapeType="1"/>
            </p:cNvSpPr>
            <p:nvPr/>
          </p:nvSpPr>
          <p:spPr bwMode="auto">
            <a:xfrm flipH="1">
              <a:off x="2134" y="3469"/>
              <a:ext cx="93" cy="102"/>
            </a:xfrm>
            <a:prstGeom prst="line">
              <a:avLst/>
            </a:prstGeom>
            <a:noFill/>
            <a:ln w="12700">
              <a:solidFill>
                <a:schemeClr val="tx1"/>
              </a:solidFill>
              <a:round/>
              <a:headEnd/>
              <a:tailEnd/>
            </a:ln>
            <a:effectLst/>
          </p:spPr>
          <p:txBody>
            <a:bodyPr/>
            <a:lstStyle/>
            <a:p>
              <a:endParaRPr lang="en-US"/>
            </a:p>
          </p:txBody>
        </p:sp>
        <p:sp>
          <p:nvSpPr>
            <p:cNvPr id="118845" name="Line 44"/>
            <p:cNvSpPr>
              <a:spLocks noChangeShapeType="1"/>
            </p:cNvSpPr>
            <p:nvPr/>
          </p:nvSpPr>
          <p:spPr bwMode="auto">
            <a:xfrm>
              <a:off x="2388" y="3491"/>
              <a:ext cx="3" cy="285"/>
            </a:xfrm>
            <a:prstGeom prst="line">
              <a:avLst/>
            </a:prstGeom>
            <a:noFill/>
            <a:ln w="12700">
              <a:solidFill>
                <a:schemeClr val="tx1"/>
              </a:solidFill>
              <a:round/>
              <a:headEnd/>
              <a:tailEnd/>
            </a:ln>
            <a:effectLst/>
          </p:spPr>
          <p:txBody>
            <a:bodyPr/>
            <a:lstStyle/>
            <a:p>
              <a:endParaRPr lang="en-US"/>
            </a:p>
          </p:txBody>
        </p:sp>
        <p:sp>
          <p:nvSpPr>
            <p:cNvPr id="118846" name="Line 45"/>
            <p:cNvSpPr>
              <a:spLocks noChangeShapeType="1"/>
            </p:cNvSpPr>
            <p:nvPr/>
          </p:nvSpPr>
          <p:spPr bwMode="auto">
            <a:xfrm>
              <a:off x="2490" y="3461"/>
              <a:ext cx="313" cy="211"/>
            </a:xfrm>
            <a:prstGeom prst="line">
              <a:avLst/>
            </a:prstGeom>
            <a:noFill/>
            <a:ln w="12700">
              <a:solidFill>
                <a:schemeClr val="tx1"/>
              </a:solidFill>
              <a:round/>
              <a:headEnd/>
              <a:tailEnd/>
            </a:ln>
            <a:effectLst/>
          </p:spPr>
          <p:txBody>
            <a:bodyPr/>
            <a:lstStyle/>
            <a:p>
              <a:endParaRPr lang="en-US"/>
            </a:p>
          </p:txBody>
        </p:sp>
        <p:sp>
          <p:nvSpPr>
            <p:cNvPr id="118847" name="Line 46"/>
            <p:cNvSpPr>
              <a:spLocks noChangeShapeType="1"/>
            </p:cNvSpPr>
            <p:nvPr/>
          </p:nvSpPr>
          <p:spPr bwMode="auto">
            <a:xfrm flipH="1">
              <a:off x="2566" y="3749"/>
              <a:ext cx="237" cy="76"/>
            </a:xfrm>
            <a:prstGeom prst="line">
              <a:avLst/>
            </a:prstGeom>
            <a:noFill/>
            <a:ln w="12700">
              <a:solidFill>
                <a:schemeClr val="tx1"/>
              </a:solidFill>
              <a:round/>
              <a:headEnd/>
              <a:tailEnd/>
            </a:ln>
            <a:effectLst/>
          </p:spPr>
          <p:txBody>
            <a:bodyPr/>
            <a:lstStyle/>
            <a:p>
              <a:endParaRPr lang="en-US"/>
            </a:p>
          </p:txBody>
        </p:sp>
        <p:sp>
          <p:nvSpPr>
            <p:cNvPr id="118848" name="Line 47"/>
            <p:cNvSpPr>
              <a:spLocks noChangeShapeType="1"/>
            </p:cNvSpPr>
            <p:nvPr/>
          </p:nvSpPr>
          <p:spPr bwMode="auto">
            <a:xfrm flipH="1" flipV="1">
              <a:off x="2202" y="3638"/>
              <a:ext cx="568" cy="51"/>
            </a:xfrm>
            <a:prstGeom prst="line">
              <a:avLst/>
            </a:prstGeom>
            <a:noFill/>
            <a:ln w="12700">
              <a:solidFill>
                <a:schemeClr val="tx1"/>
              </a:solidFill>
              <a:round/>
              <a:headEnd/>
              <a:tailEnd/>
            </a:ln>
            <a:effectLst/>
          </p:spPr>
          <p:txBody>
            <a:bodyPr/>
            <a:lstStyle/>
            <a:p>
              <a:endParaRPr lang="en-US"/>
            </a:p>
          </p:txBody>
        </p:sp>
        <p:sp>
          <p:nvSpPr>
            <p:cNvPr id="118849" name="Line 48"/>
            <p:cNvSpPr>
              <a:spLocks noChangeShapeType="1"/>
            </p:cNvSpPr>
            <p:nvPr/>
          </p:nvSpPr>
          <p:spPr bwMode="auto">
            <a:xfrm>
              <a:off x="2143" y="3689"/>
              <a:ext cx="127" cy="85"/>
            </a:xfrm>
            <a:prstGeom prst="line">
              <a:avLst/>
            </a:prstGeom>
            <a:noFill/>
            <a:ln w="12700">
              <a:solidFill>
                <a:schemeClr val="tx1"/>
              </a:solidFill>
              <a:round/>
              <a:headEnd/>
              <a:tailEnd/>
            </a:ln>
            <a:effectLst/>
          </p:spPr>
          <p:txBody>
            <a:bodyPr/>
            <a:lstStyle/>
            <a:p>
              <a:endParaRPr lang="en-US"/>
            </a:p>
          </p:txBody>
        </p:sp>
        <p:grpSp>
          <p:nvGrpSpPr>
            <p:cNvPr id="118850" name="Group 49"/>
            <p:cNvGrpSpPr>
              <a:grpSpLocks/>
            </p:cNvGrpSpPr>
            <p:nvPr/>
          </p:nvGrpSpPr>
          <p:grpSpPr bwMode="auto">
            <a:xfrm>
              <a:off x="2202" y="3293"/>
              <a:ext cx="316" cy="250"/>
              <a:chOff x="2055" y="3447"/>
              <a:chExt cx="316" cy="250"/>
            </a:xfrm>
          </p:grpSpPr>
          <p:sp>
            <p:nvSpPr>
              <p:cNvPr id="118877"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78" name="Line 51"/>
              <p:cNvSpPr>
                <a:spLocks noChangeShapeType="1"/>
              </p:cNvSpPr>
              <p:nvPr/>
            </p:nvSpPr>
            <p:spPr bwMode="auto">
              <a:xfrm>
                <a:off x="2058" y="3564"/>
                <a:ext cx="0" cy="50"/>
              </a:xfrm>
              <a:prstGeom prst="line">
                <a:avLst/>
              </a:prstGeom>
              <a:noFill/>
              <a:ln w="12700">
                <a:solidFill>
                  <a:schemeClr val="tx1"/>
                </a:solidFill>
                <a:round/>
                <a:headEnd/>
                <a:tailEnd/>
              </a:ln>
              <a:effectLst/>
            </p:spPr>
            <p:txBody>
              <a:bodyPr wrap="none" anchor="ctr"/>
              <a:lstStyle/>
              <a:p>
                <a:endParaRPr lang="en-US"/>
              </a:p>
            </p:txBody>
          </p:sp>
          <p:sp>
            <p:nvSpPr>
              <p:cNvPr id="118879" name="Line 52"/>
              <p:cNvSpPr>
                <a:spLocks noChangeShapeType="1"/>
              </p:cNvSpPr>
              <p:nvPr/>
            </p:nvSpPr>
            <p:spPr bwMode="auto">
              <a:xfrm>
                <a:off x="2371" y="3564"/>
                <a:ext cx="0" cy="50"/>
              </a:xfrm>
              <a:prstGeom prst="line">
                <a:avLst/>
              </a:prstGeom>
              <a:noFill/>
              <a:ln w="12700">
                <a:solidFill>
                  <a:schemeClr val="tx1"/>
                </a:solidFill>
                <a:round/>
                <a:headEnd/>
                <a:tailEnd/>
              </a:ln>
              <a:effectLst/>
            </p:spPr>
            <p:txBody>
              <a:bodyPr wrap="none" anchor="ctr"/>
              <a:lstStyle/>
              <a:p>
                <a:endParaRPr lang="en-US"/>
              </a:p>
            </p:txBody>
          </p:sp>
          <p:sp>
            <p:nvSpPr>
              <p:cNvPr id="118880" name="Rectangle 53"/>
              <p:cNvSpPr>
                <a:spLocks noChangeArrowheads="1"/>
              </p:cNvSpPr>
              <p:nvPr/>
            </p:nvSpPr>
            <p:spPr bwMode="auto">
              <a:xfrm>
                <a:off x="2058" y="356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81"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8882" name="Group 55"/>
              <p:cNvGrpSpPr>
                <a:grpSpLocks/>
              </p:cNvGrpSpPr>
              <p:nvPr/>
            </p:nvGrpSpPr>
            <p:grpSpPr bwMode="auto">
              <a:xfrm>
                <a:off x="2072" y="3447"/>
                <a:ext cx="285" cy="250"/>
                <a:chOff x="2912" y="2425"/>
                <a:chExt cx="292" cy="250"/>
              </a:xfrm>
            </p:grpSpPr>
            <p:sp>
              <p:nvSpPr>
                <p:cNvPr id="118883" name="Rectangle 5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8884" name="Text Box 57"/>
                <p:cNvSpPr txBox="1">
                  <a:spLocks noChangeArrowheads="1"/>
                </p:cNvSpPr>
                <p:nvPr/>
              </p:nvSpPr>
              <p:spPr bwMode="auto">
                <a:xfrm>
                  <a:off x="2912" y="2425"/>
                  <a:ext cx="292" cy="250"/>
                </a:xfrm>
                <a:prstGeom prst="rect">
                  <a:avLst/>
                </a:prstGeom>
                <a:noFill/>
                <a:ln w="9525">
                  <a:noFill/>
                  <a:miter lim="800000"/>
                  <a:headEnd/>
                  <a:tailEnd/>
                </a:ln>
                <a:effectLst/>
              </p:spPr>
              <p:txBody>
                <a:bodyPr wrap="none">
                  <a:spAutoFit/>
                </a:bodyPr>
                <a:lstStyle/>
                <a:p>
                  <a:pPr algn="ctr"/>
                  <a:r>
                    <a:rPr lang="en-US" sz="2000"/>
                    <a:t>1c</a:t>
                  </a:r>
                </a:p>
              </p:txBody>
            </p:sp>
          </p:grpSp>
        </p:grpSp>
        <p:grpSp>
          <p:nvGrpSpPr>
            <p:cNvPr id="118851" name="Group 58"/>
            <p:cNvGrpSpPr>
              <a:grpSpLocks/>
            </p:cNvGrpSpPr>
            <p:nvPr/>
          </p:nvGrpSpPr>
          <p:grpSpPr bwMode="auto">
            <a:xfrm>
              <a:off x="1896" y="3507"/>
              <a:ext cx="316" cy="250"/>
              <a:chOff x="1749" y="3661"/>
              <a:chExt cx="316" cy="250"/>
            </a:xfrm>
          </p:grpSpPr>
          <p:sp>
            <p:nvSpPr>
              <p:cNvPr id="118870"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71" name="Line 60"/>
              <p:cNvSpPr>
                <a:spLocks noChangeShapeType="1"/>
              </p:cNvSpPr>
              <p:nvPr/>
            </p:nvSpPr>
            <p:spPr bwMode="auto">
              <a:xfrm>
                <a:off x="1752" y="3774"/>
                <a:ext cx="0" cy="50"/>
              </a:xfrm>
              <a:prstGeom prst="line">
                <a:avLst/>
              </a:prstGeom>
              <a:noFill/>
              <a:ln w="12700">
                <a:solidFill>
                  <a:schemeClr val="tx1"/>
                </a:solidFill>
                <a:round/>
                <a:headEnd/>
                <a:tailEnd/>
              </a:ln>
              <a:effectLst/>
            </p:spPr>
            <p:txBody>
              <a:bodyPr wrap="none" anchor="ctr"/>
              <a:lstStyle/>
              <a:p>
                <a:endParaRPr lang="en-US"/>
              </a:p>
            </p:txBody>
          </p:sp>
          <p:sp>
            <p:nvSpPr>
              <p:cNvPr id="118872" name="Line 61"/>
              <p:cNvSpPr>
                <a:spLocks noChangeShapeType="1"/>
              </p:cNvSpPr>
              <p:nvPr/>
            </p:nvSpPr>
            <p:spPr bwMode="auto">
              <a:xfrm>
                <a:off x="2065" y="3774"/>
                <a:ext cx="0" cy="50"/>
              </a:xfrm>
              <a:prstGeom prst="line">
                <a:avLst/>
              </a:prstGeom>
              <a:noFill/>
              <a:ln w="12700">
                <a:solidFill>
                  <a:schemeClr val="tx1"/>
                </a:solidFill>
                <a:round/>
                <a:headEnd/>
                <a:tailEnd/>
              </a:ln>
              <a:effectLst/>
            </p:spPr>
            <p:txBody>
              <a:bodyPr wrap="none" anchor="ctr"/>
              <a:lstStyle/>
              <a:p>
                <a:endParaRPr lang="en-US"/>
              </a:p>
            </p:txBody>
          </p:sp>
          <p:sp>
            <p:nvSpPr>
              <p:cNvPr id="118873" name="Rectangle 62"/>
              <p:cNvSpPr>
                <a:spLocks noChangeArrowheads="1"/>
              </p:cNvSpPr>
              <p:nvPr/>
            </p:nvSpPr>
            <p:spPr bwMode="auto">
              <a:xfrm>
                <a:off x="1752" y="377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74"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75" name="Rectangle 64"/>
              <p:cNvSpPr>
                <a:spLocks noChangeArrowheads="1"/>
              </p:cNvSpPr>
              <p:nvPr/>
            </p:nvSpPr>
            <p:spPr bwMode="auto">
              <a:xfrm>
                <a:off x="1834" y="3746"/>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18876" name="Text Box 65"/>
              <p:cNvSpPr txBox="1">
                <a:spLocks noChangeArrowheads="1"/>
              </p:cNvSpPr>
              <p:nvPr/>
            </p:nvSpPr>
            <p:spPr bwMode="auto">
              <a:xfrm>
                <a:off x="1765" y="3661"/>
                <a:ext cx="294" cy="250"/>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grpSp>
          <p:nvGrpSpPr>
            <p:cNvPr id="118852" name="Group 66"/>
            <p:cNvGrpSpPr>
              <a:grpSpLocks/>
            </p:cNvGrpSpPr>
            <p:nvPr/>
          </p:nvGrpSpPr>
          <p:grpSpPr bwMode="auto">
            <a:xfrm>
              <a:off x="2238" y="3689"/>
              <a:ext cx="316" cy="250"/>
              <a:chOff x="2091" y="3843"/>
              <a:chExt cx="316" cy="250"/>
            </a:xfrm>
          </p:grpSpPr>
          <p:sp>
            <p:nvSpPr>
              <p:cNvPr id="118862"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63" name="Line 68"/>
              <p:cNvSpPr>
                <a:spLocks noChangeShapeType="1"/>
              </p:cNvSpPr>
              <p:nvPr/>
            </p:nvSpPr>
            <p:spPr bwMode="auto">
              <a:xfrm>
                <a:off x="2094" y="3960"/>
                <a:ext cx="0" cy="50"/>
              </a:xfrm>
              <a:prstGeom prst="line">
                <a:avLst/>
              </a:prstGeom>
              <a:noFill/>
              <a:ln w="12700">
                <a:solidFill>
                  <a:schemeClr val="tx1"/>
                </a:solidFill>
                <a:round/>
                <a:headEnd/>
                <a:tailEnd/>
              </a:ln>
              <a:effectLst/>
            </p:spPr>
            <p:txBody>
              <a:bodyPr wrap="none" anchor="ctr"/>
              <a:lstStyle/>
              <a:p>
                <a:endParaRPr lang="en-US"/>
              </a:p>
            </p:txBody>
          </p:sp>
          <p:sp>
            <p:nvSpPr>
              <p:cNvPr id="118864" name="Line 69"/>
              <p:cNvSpPr>
                <a:spLocks noChangeShapeType="1"/>
              </p:cNvSpPr>
              <p:nvPr/>
            </p:nvSpPr>
            <p:spPr bwMode="auto">
              <a:xfrm>
                <a:off x="2407" y="3960"/>
                <a:ext cx="0" cy="50"/>
              </a:xfrm>
              <a:prstGeom prst="line">
                <a:avLst/>
              </a:prstGeom>
              <a:noFill/>
              <a:ln w="12700">
                <a:solidFill>
                  <a:schemeClr val="tx1"/>
                </a:solidFill>
                <a:round/>
                <a:headEnd/>
                <a:tailEnd/>
              </a:ln>
              <a:effectLst/>
            </p:spPr>
            <p:txBody>
              <a:bodyPr wrap="none" anchor="ctr"/>
              <a:lstStyle/>
              <a:p>
                <a:endParaRPr lang="en-US"/>
              </a:p>
            </p:txBody>
          </p:sp>
          <p:sp>
            <p:nvSpPr>
              <p:cNvPr id="118865" name="Rectangle 70"/>
              <p:cNvSpPr>
                <a:spLocks noChangeArrowheads="1"/>
              </p:cNvSpPr>
              <p:nvPr/>
            </p:nvSpPr>
            <p:spPr bwMode="auto">
              <a:xfrm>
                <a:off x="2094" y="396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66"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8867" name="Group 72"/>
              <p:cNvGrpSpPr>
                <a:grpSpLocks/>
              </p:cNvGrpSpPr>
              <p:nvPr/>
            </p:nvGrpSpPr>
            <p:grpSpPr bwMode="auto">
              <a:xfrm>
                <a:off x="2106" y="3843"/>
                <a:ext cx="294" cy="250"/>
                <a:chOff x="2910" y="2425"/>
                <a:chExt cx="296" cy="250"/>
              </a:xfrm>
            </p:grpSpPr>
            <p:sp>
              <p:nvSpPr>
                <p:cNvPr id="118868" name="Rectangle 7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8869" name="Text Box 74"/>
                <p:cNvSpPr txBox="1">
                  <a:spLocks noChangeArrowheads="1"/>
                </p:cNvSpPr>
                <p:nvPr/>
              </p:nvSpPr>
              <p:spPr bwMode="auto">
                <a:xfrm>
                  <a:off x="2910" y="2425"/>
                  <a:ext cx="296" cy="250"/>
                </a:xfrm>
                <a:prstGeom prst="rect">
                  <a:avLst/>
                </a:prstGeom>
                <a:noFill/>
                <a:ln w="9525">
                  <a:noFill/>
                  <a:miter lim="800000"/>
                  <a:headEnd/>
                  <a:tailEnd/>
                </a:ln>
                <a:effectLst/>
              </p:spPr>
              <p:txBody>
                <a:bodyPr wrap="none">
                  <a:spAutoFit/>
                </a:bodyPr>
                <a:lstStyle/>
                <a:p>
                  <a:pPr algn="ctr"/>
                  <a:r>
                    <a:rPr lang="en-US" sz="2000"/>
                    <a:t>1d</a:t>
                  </a:r>
                </a:p>
              </p:txBody>
            </p:sp>
          </p:grpSp>
        </p:grpSp>
        <p:grpSp>
          <p:nvGrpSpPr>
            <p:cNvPr id="118853" name="Group 75"/>
            <p:cNvGrpSpPr>
              <a:grpSpLocks/>
            </p:cNvGrpSpPr>
            <p:nvPr/>
          </p:nvGrpSpPr>
          <p:grpSpPr bwMode="auto">
            <a:xfrm>
              <a:off x="2778" y="3573"/>
              <a:ext cx="316" cy="250"/>
              <a:chOff x="2016" y="1976"/>
              <a:chExt cx="316" cy="250"/>
            </a:xfrm>
          </p:grpSpPr>
          <p:sp>
            <p:nvSpPr>
              <p:cNvPr id="118854"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55" name="Line 77"/>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18856" name="Line 78"/>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18857" name="Rectangle 79"/>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58"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8859" name="Group 81"/>
              <p:cNvGrpSpPr>
                <a:grpSpLocks/>
              </p:cNvGrpSpPr>
              <p:nvPr/>
            </p:nvGrpSpPr>
            <p:grpSpPr bwMode="auto">
              <a:xfrm>
                <a:off x="2029" y="1976"/>
                <a:ext cx="294" cy="250"/>
                <a:chOff x="2909" y="2425"/>
                <a:chExt cx="299" cy="250"/>
              </a:xfrm>
            </p:grpSpPr>
            <p:sp>
              <p:nvSpPr>
                <p:cNvPr id="118860" name="Rectangle 8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8861" name="Text Box 83"/>
                <p:cNvSpPr txBox="1">
                  <a:spLocks noChangeArrowheads="1"/>
                </p:cNvSpPr>
                <p:nvPr/>
              </p:nvSpPr>
              <p:spPr bwMode="auto">
                <a:xfrm>
                  <a:off x="2909" y="2425"/>
                  <a:ext cx="299" cy="250"/>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grpSp>
      <p:grpSp>
        <p:nvGrpSpPr>
          <p:cNvPr id="118804" name="Group 84"/>
          <p:cNvGrpSpPr>
            <a:grpSpLocks/>
          </p:cNvGrpSpPr>
          <p:nvPr/>
        </p:nvGrpSpPr>
        <p:grpSpPr bwMode="auto">
          <a:xfrm>
            <a:off x="5414963" y="5324475"/>
            <a:ext cx="501650" cy="396875"/>
            <a:chOff x="3537" y="3473"/>
            <a:chExt cx="316" cy="250"/>
          </a:xfrm>
        </p:grpSpPr>
        <p:sp>
          <p:nvSpPr>
            <p:cNvPr id="118835"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36" name="Line 86"/>
            <p:cNvSpPr>
              <a:spLocks noChangeShapeType="1"/>
            </p:cNvSpPr>
            <p:nvPr/>
          </p:nvSpPr>
          <p:spPr bwMode="auto">
            <a:xfrm>
              <a:off x="3540" y="3591"/>
              <a:ext cx="0" cy="50"/>
            </a:xfrm>
            <a:prstGeom prst="line">
              <a:avLst/>
            </a:prstGeom>
            <a:noFill/>
            <a:ln w="12700">
              <a:solidFill>
                <a:schemeClr val="tx1"/>
              </a:solidFill>
              <a:round/>
              <a:headEnd/>
              <a:tailEnd/>
            </a:ln>
            <a:effectLst/>
          </p:spPr>
          <p:txBody>
            <a:bodyPr wrap="none" anchor="ctr"/>
            <a:lstStyle/>
            <a:p>
              <a:endParaRPr lang="en-US"/>
            </a:p>
          </p:txBody>
        </p:sp>
        <p:sp>
          <p:nvSpPr>
            <p:cNvPr id="118837" name="Line 87"/>
            <p:cNvSpPr>
              <a:spLocks noChangeShapeType="1"/>
            </p:cNvSpPr>
            <p:nvPr/>
          </p:nvSpPr>
          <p:spPr bwMode="auto">
            <a:xfrm>
              <a:off x="3853" y="3591"/>
              <a:ext cx="0" cy="50"/>
            </a:xfrm>
            <a:prstGeom prst="line">
              <a:avLst/>
            </a:prstGeom>
            <a:noFill/>
            <a:ln w="12700">
              <a:solidFill>
                <a:schemeClr val="tx1"/>
              </a:solidFill>
              <a:round/>
              <a:headEnd/>
              <a:tailEnd/>
            </a:ln>
            <a:effectLst/>
          </p:spPr>
          <p:txBody>
            <a:bodyPr wrap="none" anchor="ctr"/>
            <a:lstStyle/>
            <a:p>
              <a:endParaRPr lang="en-US"/>
            </a:p>
          </p:txBody>
        </p:sp>
        <p:sp>
          <p:nvSpPr>
            <p:cNvPr id="118838" name="Rectangle 88"/>
            <p:cNvSpPr>
              <a:spLocks noChangeArrowheads="1"/>
            </p:cNvSpPr>
            <p:nvPr/>
          </p:nvSpPr>
          <p:spPr bwMode="auto">
            <a:xfrm>
              <a:off x="3540" y="359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39"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40" name="Rectangle 90"/>
            <p:cNvSpPr>
              <a:spLocks noChangeArrowheads="1"/>
            </p:cNvSpPr>
            <p:nvPr/>
          </p:nvSpPr>
          <p:spPr bwMode="auto">
            <a:xfrm>
              <a:off x="3624" y="3545"/>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18841" name="Text Box 91"/>
            <p:cNvSpPr txBox="1">
              <a:spLocks noChangeArrowheads="1"/>
            </p:cNvSpPr>
            <p:nvPr/>
          </p:nvSpPr>
          <p:spPr bwMode="auto">
            <a:xfrm>
              <a:off x="3551" y="3473"/>
              <a:ext cx="294" cy="250"/>
            </a:xfrm>
            <a:prstGeom prst="rect">
              <a:avLst/>
            </a:prstGeom>
            <a:noFill/>
            <a:ln w="9525">
              <a:noFill/>
              <a:miter lim="800000"/>
              <a:headEnd/>
              <a:tailEnd/>
            </a:ln>
            <a:effectLst/>
          </p:spPr>
          <p:txBody>
            <a:bodyPr wrap="none">
              <a:spAutoFit/>
            </a:bodyPr>
            <a:lstStyle/>
            <a:p>
              <a:pPr algn="ctr"/>
              <a:r>
                <a:rPr lang="en-US" sz="2000"/>
                <a:t>2a</a:t>
              </a:r>
              <a:endParaRPr lang="en-US" sz="2400"/>
            </a:p>
          </p:txBody>
        </p:sp>
      </p:grpSp>
      <p:sp>
        <p:nvSpPr>
          <p:cNvPr id="118805" name="Line 92"/>
          <p:cNvSpPr>
            <a:spLocks noChangeShapeType="1"/>
          </p:cNvSpPr>
          <p:nvPr/>
        </p:nvSpPr>
        <p:spPr bwMode="auto">
          <a:xfrm>
            <a:off x="6635750" y="5241925"/>
            <a:ext cx="857250" cy="0"/>
          </a:xfrm>
          <a:prstGeom prst="line">
            <a:avLst/>
          </a:prstGeom>
          <a:noFill/>
          <a:ln w="9525">
            <a:solidFill>
              <a:schemeClr val="tx1"/>
            </a:solidFill>
            <a:round/>
            <a:headEnd/>
            <a:tailEnd/>
          </a:ln>
          <a:effectLst/>
        </p:spPr>
        <p:txBody>
          <a:bodyPr wrap="none"/>
          <a:lstStyle/>
          <a:p>
            <a:endParaRPr lang="en-US"/>
          </a:p>
        </p:txBody>
      </p:sp>
      <p:sp>
        <p:nvSpPr>
          <p:cNvPr id="118806" name="Line 93"/>
          <p:cNvSpPr>
            <a:spLocks noChangeShapeType="1"/>
          </p:cNvSpPr>
          <p:nvPr/>
        </p:nvSpPr>
        <p:spPr bwMode="auto">
          <a:xfrm>
            <a:off x="6889750" y="5707063"/>
            <a:ext cx="735013" cy="0"/>
          </a:xfrm>
          <a:prstGeom prst="line">
            <a:avLst/>
          </a:prstGeom>
          <a:noFill/>
          <a:ln w="9525">
            <a:solidFill>
              <a:schemeClr val="tx1"/>
            </a:solidFill>
            <a:round/>
            <a:headEnd/>
            <a:tailEnd/>
          </a:ln>
          <a:effectLst/>
        </p:spPr>
        <p:txBody>
          <a:bodyPr wrap="none"/>
          <a:lstStyle/>
          <a:p>
            <a:endParaRPr lang="en-US"/>
          </a:p>
        </p:txBody>
      </p:sp>
      <p:sp>
        <p:nvSpPr>
          <p:cNvPr id="118807" name="Line 94"/>
          <p:cNvSpPr>
            <a:spLocks noChangeShapeType="1"/>
          </p:cNvSpPr>
          <p:nvPr/>
        </p:nvSpPr>
        <p:spPr bwMode="auto">
          <a:xfrm>
            <a:off x="5921375" y="5553075"/>
            <a:ext cx="488950" cy="152400"/>
          </a:xfrm>
          <a:prstGeom prst="line">
            <a:avLst/>
          </a:prstGeom>
          <a:noFill/>
          <a:ln w="12700">
            <a:solidFill>
              <a:schemeClr val="tx1"/>
            </a:solidFill>
            <a:round/>
            <a:headEnd/>
            <a:tailEnd/>
          </a:ln>
          <a:effectLst/>
        </p:spPr>
        <p:txBody>
          <a:bodyPr wrap="none" anchor="ctr"/>
          <a:lstStyle/>
          <a:p>
            <a:endParaRPr lang="en-US"/>
          </a:p>
        </p:txBody>
      </p:sp>
      <p:sp>
        <p:nvSpPr>
          <p:cNvPr id="118808" name="Line 95"/>
          <p:cNvSpPr>
            <a:spLocks noChangeShapeType="1"/>
          </p:cNvSpPr>
          <p:nvPr/>
        </p:nvSpPr>
        <p:spPr bwMode="auto">
          <a:xfrm>
            <a:off x="6530975" y="5351463"/>
            <a:ext cx="68263" cy="228600"/>
          </a:xfrm>
          <a:prstGeom prst="line">
            <a:avLst/>
          </a:prstGeom>
          <a:noFill/>
          <a:ln w="12700">
            <a:solidFill>
              <a:schemeClr val="tx1"/>
            </a:solidFill>
            <a:round/>
            <a:headEnd/>
            <a:tailEnd/>
          </a:ln>
          <a:effectLst/>
        </p:spPr>
        <p:txBody>
          <a:bodyPr/>
          <a:lstStyle/>
          <a:p>
            <a:endParaRPr lang="en-US"/>
          </a:p>
        </p:txBody>
      </p:sp>
      <p:grpSp>
        <p:nvGrpSpPr>
          <p:cNvPr id="118809" name="Group 96"/>
          <p:cNvGrpSpPr>
            <a:grpSpLocks/>
          </p:cNvGrpSpPr>
          <p:nvPr/>
        </p:nvGrpSpPr>
        <p:grpSpPr bwMode="auto">
          <a:xfrm>
            <a:off x="6142038" y="5046663"/>
            <a:ext cx="501650" cy="396875"/>
            <a:chOff x="4320" y="1936"/>
            <a:chExt cx="316" cy="250"/>
          </a:xfrm>
        </p:grpSpPr>
        <p:sp>
          <p:nvSpPr>
            <p:cNvPr id="118828"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29" name="Line 98"/>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18830" name="Line 99"/>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18831" name="Rectangle 100"/>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32"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33" name="Rectangle 102"/>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18834" name="Text Box 103"/>
            <p:cNvSpPr txBox="1">
              <a:spLocks noChangeArrowheads="1"/>
            </p:cNvSpPr>
            <p:nvPr/>
          </p:nvSpPr>
          <p:spPr bwMode="auto">
            <a:xfrm>
              <a:off x="4338" y="1936"/>
              <a:ext cx="285" cy="250"/>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18810" name="Group 104"/>
          <p:cNvGrpSpPr>
            <a:grpSpLocks/>
          </p:cNvGrpSpPr>
          <p:nvPr/>
        </p:nvGrpSpPr>
        <p:grpSpPr bwMode="auto">
          <a:xfrm>
            <a:off x="6405563" y="5502275"/>
            <a:ext cx="501650" cy="396875"/>
            <a:chOff x="4596" y="2158"/>
            <a:chExt cx="316" cy="250"/>
          </a:xfrm>
        </p:grpSpPr>
        <p:sp>
          <p:nvSpPr>
            <p:cNvPr id="118821"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22" name="Line 106"/>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18823" name="Line 107"/>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18824" name="Rectangle 108"/>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8825"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8826" name="Rectangle 110"/>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18827" name="Text Box 111"/>
            <p:cNvSpPr txBox="1">
              <a:spLocks noChangeArrowheads="1"/>
            </p:cNvSpPr>
            <p:nvPr/>
          </p:nvSpPr>
          <p:spPr bwMode="auto">
            <a:xfrm>
              <a:off x="4610" y="2158"/>
              <a:ext cx="294" cy="250"/>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sp>
        <p:nvSpPr>
          <p:cNvPr id="118811" name="Text Box 112"/>
          <p:cNvSpPr txBox="1">
            <a:spLocks noChangeArrowheads="1"/>
          </p:cNvSpPr>
          <p:nvPr/>
        </p:nvSpPr>
        <p:spPr bwMode="auto">
          <a:xfrm>
            <a:off x="7656513" y="5159375"/>
            <a:ext cx="893762"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18812" name="Freeform 113"/>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18813" name="Text Box 114"/>
          <p:cNvSpPr txBox="1">
            <a:spLocks noChangeArrowheads="1"/>
          </p:cNvSpPr>
          <p:nvPr/>
        </p:nvSpPr>
        <p:spPr bwMode="auto">
          <a:xfrm>
            <a:off x="349250" y="5556250"/>
            <a:ext cx="893763"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18814"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a:effectLst/>
        </p:spPr>
        <p:txBody>
          <a:bodyPr wrap="none"/>
          <a:lstStyle/>
          <a:p>
            <a:endParaRPr lang="en-US"/>
          </a:p>
        </p:txBody>
      </p:sp>
      <p:sp>
        <p:nvSpPr>
          <p:cNvPr id="118815" name="Rectangle 116"/>
          <p:cNvSpPr>
            <a:spLocks noChangeArrowheads="1"/>
          </p:cNvSpPr>
          <p:nvPr/>
        </p:nvSpPr>
        <p:spPr bwMode="auto">
          <a:xfrm>
            <a:off x="554038" y="1069975"/>
            <a:ext cx="8505825" cy="1992313"/>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Char char="v"/>
            </a:pPr>
            <a:r>
              <a:rPr lang="en-US" sz="2400">
                <a:solidFill>
                  <a:srgbClr val="CC0000"/>
                </a:solidFill>
                <a:latin typeface="Gill Sans MT" pitchFamily="34" charset="0"/>
              </a:rPr>
              <a:t>BGP session:</a:t>
            </a:r>
            <a:r>
              <a:rPr lang="en-US" sz="2400">
                <a:solidFill>
                  <a:srgbClr val="FF0000"/>
                </a:solidFill>
                <a:latin typeface="Gill Sans MT" pitchFamily="34" charset="0"/>
              </a:rPr>
              <a:t> </a:t>
            </a:r>
            <a:r>
              <a:rPr lang="en-US" sz="2400">
                <a:latin typeface="Gill Sans MT" pitchFamily="34" charset="0"/>
              </a:rPr>
              <a:t>two BGP routers (“peers”) exchange BGP messages:</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advertising </a:t>
            </a:r>
            <a:r>
              <a:rPr lang="en-US" sz="2000" i="1">
                <a:solidFill>
                  <a:srgbClr val="CC0000"/>
                </a:solidFill>
                <a:latin typeface="Gill Sans MT" pitchFamily="34" charset="0"/>
              </a:rPr>
              <a:t>paths</a:t>
            </a:r>
            <a:r>
              <a:rPr lang="en-US" sz="2000">
                <a:solidFill>
                  <a:srgbClr val="CC0000"/>
                </a:solidFill>
                <a:latin typeface="Gill Sans MT" pitchFamily="34" charset="0"/>
              </a:rPr>
              <a:t> </a:t>
            </a:r>
            <a:r>
              <a:rPr lang="en-US" sz="2000">
                <a:latin typeface="Gill Sans MT" pitchFamily="34" charset="0"/>
              </a:rPr>
              <a:t>to different destination network prefixes (“path vector” protocol)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exchanged over semi-permanent TCP connections</a:t>
            </a:r>
            <a:endParaRPr lang="en-US" sz="2000">
              <a:solidFill>
                <a:srgbClr val="FF0000"/>
              </a:solidFill>
              <a:latin typeface="Gill Sans MT" pitchFamily="34" charset="0"/>
            </a:endParaRPr>
          </a:p>
        </p:txBody>
      </p:sp>
      <p:grpSp>
        <p:nvGrpSpPr>
          <p:cNvPr id="753781" name="Group 117"/>
          <p:cNvGrpSpPr>
            <a:grpSpLocks/>
          </p:cNvGrpSpPr>
          <p:nvPr/>
        </p:nvGrpSpPr>
        <p:grpSpPr bwMode="auto">
          <a:xfrm>
            <a:off x="2889250" y="4657725"/>
            <a:ext cx="1303338" cy="657225"/>
            <a:chOff x="2171" y="2695"/>
            <a:chExt cx="821" cy="414"/>
          </a:xfrm>
        </p:grpSpPr>
        <p:sp>
          <p:nvSpPr>
            <p:cNvPr id="118819" name="AutoShape 118"/>
            <p:cNvSpPr>
              <a:spLocks noChangeArrowheads="1"/>
            </p:cNvSpPr>
            <p:nvPr/>
          </p:nvSpPr>
          <p:spPr bwMode="auto">
            <a:xfrm rot="-9091425">
              <a:off x="2171" y="2935"/>
              <a:ext cx="484" cy="174"/>
            </a:xfrm>
            <a:prstGeom prst="leftArrow">
              <a:avLst>
                <a:gd name="adj1" fmla="val 50000"/>
                <a:gd name="adj2" fmla="val 69540"/>
              </a:avLst>
            </a:prstGeom>
            <a:gradFill rotWithShape="1">
              <a:gsLst>
                <a:gs pos="0">
                  <a:srgbClr val="FF0000"/>
                </a:gs>
                <a:gs pos="100000">
                  <a:schemeClr val="bg1"/>
                </a:gs>
              </a:gsLst>
              <a:lin ang="0" scaled="1"/>
            </a:gradFill>
            <a:ln w="9525">
              <a:noFill/>
              <a:miter lim="800000"/>
              <a:headEnd/>
              <a:tailEnd/>
            </a:ln>
            <a:effectLst/>
          </p:spPr>
          <p:txBody>
            <a:bodyPr wrap="none" anchor="ctr"/>
            <a:lstStyle/>
            <a:p>
              <a:endParaRPr lang="en-US"/>
            </a:p>
          </p:txBody>
        </p:sp>
        <p:sp>
          <p:nvSpPr>
            <p:cNvPr id="118820" name="Text Box 119"/>
            <p:cNvSpPr txBox="1">
              <a:spLocks noChangeArrowheads="1"/>
            </p:cNvSpPr>
            <p:nvPr/>
          </p:nvSpPr>
          <p:spPr bwMode="auto">
            <a:xfrm>
              <a:off x="2357" y="2695"/>
              <a:ext cx="635" cy="320"/>
            </a:xfrm>
            <a:prstGeom prst="rect">
              <a:avLst/>
            </a:prstGeom>
            <a:noFill/>
            <a:ln w="9525">
              <a:noFill/>
              <a:miter lim="800000"/>
              <a:headEnd/>
              <a:tailEnd/>
            </a:ln>
            <a:effectLst/>
          </p:spPr>
          <p:txBody>
            <a:bodyPr wrap="none">
              <a:spAutoFit/>
            </a:bodyPr>
            <a:lstStyle/>
            <a:p>
              <a:pPr>
                <a:lnSpc>
                  <a:spcPct val="85000"/>
                </a:lnSpc>
              </a:pPr>
              <a:r>
                <a:rPr lang="en-US" sz="1600" i="1">
                  <a:solidFill>
                    <a:srgbClr val="CC0000"/>
                  </a:solidFill>
                </a:rPr>
                <a:t>BGP </a:t>
              </a:r>
            </a:p>
            <a:p>
              <a:pPr>
                <a:lnSpc>
                  <a:spcPct val="85000"/>
                </a:lnSpc>
              </a:pPr>
              <a:r>
                <a:rPr lang="en-US" sz="1600" i="1">
                  <a:solidFill>
                    <a:srgbClr val="CC0000"/>
                  </a:solidFill>
                </a:rPr>
                <a:t>message</a:t>
              </a:r>
            </a:p>
          </p:txBody>
        </p:sp>
      </p:grpSp>
      <p:sp>
        <p:nvSpPr>
          <p:cNvPr id="118817" name="Freeform 120"/>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pic>
        <p:nvPicPr>
          <p:cNvPr id="118818" name="Picture 121" descr="underline_base"/>
          <p:cNvPicPr>
            <a:picLocks noChangeArrowheads="1"/>
          </p:cNvPicPr>
          <p:nvPr/>
        </p:nvPicPr>
        <p:blipFill>
          <a:blip r:embed="rId2"/>
          <a:srcRect/>
          <a:stretch>
            <a:fillRect/>
          </a:stretch>
        </p:blipFill>
        <p:spPr bwMode="auto">
          <a:xfrm>
            <a:off x="611188" y="800100"/>
            <a:ext cx="2970212" cy="173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3781"/>
                                        </p:tgtEl>
                                        <p:attrNameLst>
                                          <p:attrName>style.visibility</p:attrName>
                                        </p:attrNameLst>
                                      </p:cBhvr>
                                      <p:to>
                                        <p:strVal val="visible"/>
                                      </p:to>
                                    </p:set>
                                    <p:animEffect transition="in" filter="wipe(left)">
                                      <p:cBhvr>
                                        <p:cTn id="7" dur="500"/>
                                        <p:tgtEl>
                                          <p:spTgt spid="75378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75366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36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3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miter lim="800000"/>
            <a:headEnd/>
            <a:tailEnd/>
          </a:ln>
        </p:spPr>
        <p:txBody>
          <a:bodyPr/>
          <a:lstStyle/>
          <a:p>
            <a:r>
              <a:rPr lang="en-US"/>
              <a:t>Network Layer</a:t>
            </a:r>
          </a:p>
        </p:txBody>
      </p:sp>
      <p:sp>
        <p:nvSpPr>
          <p:cNvPr id="119811" name="Slide Number Placeholder 5"/>
          <p:cNvSpPr>
            <a:spLocks noGrp="1"/>
          </p:cNvSpPr>
          <p:nvPr>
            <p:ph type="sldNum" sz="quarter" idx="12"/>
          </p:nvPr>
        </p:nvSpPr>
        <p:spPr>
          <a:noFill/>
          <a:ln>
            <a:miter lim="800000"/>
            <a:headEnd/>
            <a:tailEnd/>
          </a:ln>
        </p:spPr>
        <p:txBody>
          <a:bodyPr/>
          <a:lstStyle/>
          <a:p>
            <a:r>
              <a:rPr lang="en-US"/>
              <a:t>4-</a:t>
            </a:r>
            <a:fld id="{24349581-EC28-4461-A0CE-4062A5C86C4D}" type="slidenum">
              <a:rPr lang="en-US" smtClean="0"/>
              <a:pPr/>
              <a:t>66</a:t>
            </a:fld>
            <a:endParaRPr lang="en-US"/>
          </a:p>
        </p:txBody>
      </p:sp>
      <p:pic>
        <p:nvPicPr>
          <p:cNvPr id="119812" name="Picture 112" descr="underline_base"/>
          <p:cNvPicPr>
            <a:picLocks noChangeArrowheads="1"/>
          </p:cNvPicPr>
          <p:nvPr/>
        </p:nvPicPr>
        <p:blipFill>
          <a:blip r:embed="rId2"/>
          <a:srcRect/>
          <a:stretch>
            <a:fillRect/>
          </a:stretch>
        </p:blipFill>
        <p:spPr bwMode="auto">
          <a:xfrm>
            <a:off x="319088" y="766763"/>
            <a:ext cx="7769225" cy="173037"/>
          </a:xfrm>
          <a:prstGeom prst="rect">
            <a:avLst/>
          </a:prstGeom>
          <a:noFill/>
          <a:ln w="9525">
            <a:noFill/>
            <a:miter lim="800000"/>
            <a:headEnd/>
            <a:tailEnd/>
          </a:ln>
        </p:spPr>
      </p:pic>
      <p:sp>
        <p:nvSpPr>
          <p:cNvPr id="119813" name="Freeform 2"/>
          <p:cNvSpPr>
            <a:spLocks/>
          </p:cNvSpPr>
          <p:nvPr/>
        </p:nvSpPr>
        <p:spPr bwMode="auto">
          <a:xfrm>
            <a:off x="7277100" y="456247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19814" name="Rectangle 3"/>
          <p:cNvSpPr>
            <a:spLocks noGrp="1" noChangeArrowheads="1"/>
          </p:cNvSpPr>
          <p:nvPr>
            <p:ph type="title"/>
          </p:nvPr>
        </p:nvSpPr>
        <p:spPr>
          <a:xfrm>
            <a:off x="265113" y="0"/>
            <a:ext cx="8040687" cy="1143000"/>
          </a:xfrm>
        </p:spPr>
        <p:txBody>
          <a:bodyPr/>
          <a:lstStyle/>
          <a:p>
            <a:r>
              <a:rPr lang="en-US" sz="3600"/>
              <a:t>BGP basics: distributing path information</a:t>
            </a:r>
          </a:p>
        </p:txBody>
      </p:sp>
      <p:sp>
        <p:nvSpPr>
          <p:cNvPr id="119815" name="Freeform 4"/>
          <p:cNvSpPr>
            <a:spLocks/>
          </p:cNvSpPr>
          <p:nvPr/>
        </p:nvSpPr>
        <p:spPr bwMode="auto">
          <a:xfrm>
            <a:off x="5230813" y="4872038"/>
            <a:ext cx="1944687" cy="1292225"/>
          </a:xfrm>
          <a:custGeom>
            <a:avLst/>
            <a:gdLst>
              <a:gd name="T0" fmla="*/ 2147483647 w 1162"/>
              <a:gd name="T1" fmla="*/ 2147483647 h 543"/>
              <a:gd name="T2" fmla="*/ 2147483647 w 1162"/>
              <a:gd name="T3" fmla="*/ 2147483647 h 543"/>
              <a:gd name="T4" fmla="*/ 2147483647 w 1162"/>
              <a:gd name="T5" fmla="*/ 2147483647 h 543"/>
              <a:gd name="T6" fmla="*/ 2147483647 w 1162"/>
              <a:gd name="T7" fmla="*/ 2147483647 h 543"/>
              <a:gd name="T8" fmla="*/ 2147483647 w 1162"/>
              <a:gd name="T9" fmla="*/ 2147483647 h 543"/>
              <a:gd name="T10" fmla="*/ 2147483647 w 1162"/>
              <a:gd name="T11" fmla="*/ 2147483647 h 543"/>
              <a:gd name="T12" fmla="*/ 2147483647 w 1162"/>
              <a:gd name="T13" fmla="*/ 2147483647 h 543"/>
              <a:gd name="T14" fmla="*/ 2147483647 w 116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lstStyle/>
          <a:p>
            <a:endParaRPr lang="en-US"/>
          </a:p>
        </p:txBody>
      </p:sp>
      <p:sp>
        <p:nvSpPr>
          <p:cNvPr id="119816" name="Freeform 5"/>
          <p:cNvSpPr>
            <a:spLocks/>
          </p:cNvSpPr>
          <p:nvPr/>
        </p:nvSpPr>
        <p:spPr bwMode="auto">
          <a:xfrm>
            <a:off x="1477963" y="4164013"/>
            <a:ext cx="1679575" cy="1411287"/>
          </a:xfrm>
          <a:custGeom>
            <a:avLst/>
            <a:gdLst>
              <a:gd name="T0" fmla="*/ 2147483647 w 1198"/>
              <a:gd name="T1" fmla="*/ 2147483647 h 451"/>
              <a:gd name="T2" fmla="*/ 2147483647 w 1198"/>
              <a:gd name="T3" fmla="*/ 2147483647 h 451"/>
              <a:gd name="T4" fmla="*/ 2147483647 w 1198"/>
              <a:gd name="T5" fmla="*/ 2147483647 h 451"/>
              <a:gd name="T6" fmla="*/ 2147483647 w 1198"/>
              <a:gd name="T7" fmla="*/ 2147483647 h 451"/>
              <a:gd name="T8" fmla="*/ 2147483647 w 1198"/>
              <a:gd name="T9" fmla="*/ 2147483647 h 451"/>
              <a:gd name="T10" fmla="*/ 2147483647 w 1198"/>
              <a:gd name="T11" fmla="*/ 2147483647 h 451"/>
              <a:gd name="T12" fmla="*/ 2147483647 w 1198"/>
              <a:gd name="T13" fmla="*/ 2147483647 h 451"/>
              <a:gd name="T14" fmla="*/ 2147483647 w 1198"/>
              <a:gd name="T15" fmla="*/ 2147483647 h 451"/>
              <a:gd name="T16" fmla="*/ 2147483647 w 1198"/>
              <a:gd name="T17" fmla="*/ 2147483647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lstStyle/>
          <a:p>
            <a:endParaRPr lang="en-US"/>
          </a:p>
        </p:txBody>
      </p:sp>
      <p:sp>
        <p:nvSpPr>
          <p:cNvPr id="119817" name="Freeform 6"/>
          <p:cNvSpPr>
            <a:spLocks/>
          </p:cNvSpPr>
          <p:nvPr/>
        </p:nvSpPr>
        <p:spPr bwMode="auto">
          <a:xfrm>
            <a:off x="2108200" y="4908550"/>
            <a:ext cx="400050" cy="180975"/>
          </a:xfrm>
          <a:custGeom>
            <a:avLst/>
            <a:gdLst>
              <a:gd name="T0" fmla="*/ 0 w 252"/>
              <a:gd name="T1" fmla="*/ 2147483647 h 114"/>
              <a:gd name="T2" fmla="*/ 2147483647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cap="flat" cmpd="sng">
            <a:solidFill>
              <a:schemeClr val="tx1"/>
            </a:solidFill>
            <a:prstDash val="dash"/>
            <a:round/>
            <a:headEnd type="none" w="med" len="med"/>
            <a:tailEnd type="none" w="med" len="med"/>
          </a:ln>
          <a:effectLst/>
        </p:spPr>
        <p:txBody>
          <a:bodyPr wrap="none" anchor="ctr"/>
          <a:lstStyle/>
          <a:p>
            <a:endParaRPr lang="en-US"/>
          </a:p>
        </p:txBody>
      </p:sp>
      <p:sp>
        <p:nvSpPr>
          <p:cNvPr id="119818" name="Text Box 7"/>
          <p:cNvSpPr txBox="1">
            <a:spLocks noChangeArrowheads="1"/>
          </p:cNvSpPr>
          <p:nvPr/>
        </p:nvSpPr>
        <p:spPr bwMode="auto">
          <a:xfrm>
            <a:off x="2052638" y="5129213"/>
            <a:ext cx="665162" cy="396875"/>
          </a:xfrm>
          <a:prstGeom prst="rect">
            <a:avLst/>
          </a:prstGeom>
          <a:noFill/>
          <a:ln w="9525">
            <a:noFill/>
            <a:miter lim="800000"/>
            <a:headEnd/>
            <a:tailEnd/>
          </a:ln>
          <a:effectLst/>
        </p:spPr>
        <p:txBody>
          <a:bodyPr wrap="none">
            <a:spAutoFit/>
          </a:bodyPr>
          <a:lstStyle/>
          <a:p>
            <a:r>
              <a:rPr lang="en-US" sz="2000"/>
              <a:t>AS3</a:t>
            </a:r>
            <a:endParaRPr lang="en-US"/>
          </a:p>
        </p:txBody>
      </p:sp>
      <p:sp>
        <p:nvSpPr>
          <p:cNvPr id="119819" name="Text Box 8"/>
          <p:cNvSpPr txBox="1">
            <a:spLocks noChangeArrowheads="1"/>
          </p:cNvSpPr>
          <p:nvPr/>
        </p:nvSpPr>
        <p:spPr bwMode="auto">
          <a:xfrm>
            <a:off x="5867400" y="5794375"/>
            <a:ext cx="615950" cy="366713"/>
          </a:xfrm>
          <a:prstGeom prst="rect">
            <a:avLst/>
          </a:prstGeom>
          <a:noFill/>
          <a:ln w="9525">
            <a:noFill/>
            <a:miter lim="800000"/>
            <a:headEnd/>
            <a:tailEnd/>
          </a:ln>
          <a:effectLst/>
        </p:spPr>
        <p:txBody>
          <a:bodyPr wrap="none">
            <a:spAutoFit/>
          </a:bodyPr>
          <a:lstStyle/>
          <a:p>
            <a:r>
              <a:rPr lang="en-US"/>
              <a:t>AS2</a:t>
            </a:r>
          </a:p>
        </p:txBody>
      </p:sp>
      <p:sp>
        <p:nvSpPr>
          <p:cNvPr id="119820" name="Line 9"/>
          <p:cNvSpPr>
            <a:spLocks noChangeShapeType="1"/>
          </p:cNvSpPr>
          <p:nvPr/>
        </p:nvSpPr>
        <p:spPr bwMode="auto">
          <a:xfrm flipV="1">
            <a:off x="5746750" y="5278438"/>
            <a:ext cx="434975" cy="192087"/>
          </a:xfrm>
          <a:prstGeom prst="line">
            <a:avLst/>
          </a:prstGeom>
          <a:noFill/>
          <a:ln w="12700">
            <a:solidFill>
              <a:schemeClr val="tx1"/>
            </a:solidFill>
            <a:prstDash val="dash"/>
            <a:round/>
            <a:headEnd/>
            <a:tailEnd/>
          </a:ln>
          <a:effectLst/>
        </p:spPr>
        <p:txBody>
          <a:bodyPr/>
          <a:lstStyle/>
          <a:p>
            <a:endParaRPr lang="en-US"/>
          </a:p>
        </p:txBody>
      </p:sp>
      <p:sp>
        <p:nvSpPr>
          <p:cNvPr id="119821" name="Line 10"/>
          <p:cNvSpPr>
            <a:spLocks noChangeShapeType="1"/>
          </p:cNvSpPr>
          <p:nvPr/>
        </p:nvSpPr>
        <p:spPr bwMode="auto">
          <a:xfrm flipH="1" flipV="1">
            <a:off x="2324100" y="4641850"/>
            <a:ext cx="241300" cy="174625"/>
          </a:xfrm>
          <a:prstGeom prst="line">
            <a:avLst/>
          </a:prstGeom>
          <a:noFill/>
          <a:ln w="12700">
            <a:solidFill>
              <a:schemeClr val="tx1"/>
            </a:solidFill>
            <a:prstDash val="dash"/>
            <a:round/>
            <a:headEnd/>
            <a:tailEnd/>
          </a:ln>
          <a:effectLst/>
        </p:spPr>
        <p:txBody>
          <a:bodyPr/>
          <a:lstStyle/>
          <a:p>
            <a:endParaRPr lang="en-US"/>
          </a:p>
        </p:txBody>
      </p:sp>
      <p:sp>
        <p:nvSpPr>
          <p:cNvPr id="119822" name="Line 11"/>
          <p:cNvSpPr>
            <a:spLocks noChangeShapeType="1"/>
          </p:cNvSpPr>
          <p:nvPr/>
        </p:nvSpPr>
        <p:spPr bwMode="auto">
          <a:xfrm flipH="1">
            <a:off x="1882775" y="4635500"/>
            <a:ext cx="147638" cy="376238"/>
          </a:xfrm>
          <a:prstGeom prst="line">
            <a:avLst/>
          </a:prstGeom>
          <a:noFill/>
          <a:ln w="12700">
            <a:solidFill>
              <a:schemeClr val="tx1"/>
            </a:solidFill>
            <a:prstDash val="dash"/>
            <a:round/>
            <a:headEnd/>
            <a:tailEnd/>
          </a:ln>
          <a:effectLst/>
        </p:spPr>
        <p:txBody>
          <a:bodyPr/>
          <a:lstStyle/>
          <a:p>
            <a:endParaRPr lang="en-US"/>
          </a:p>
        </p:txBody>
      </p:sp>
      <p:grpSp>
        <p:nvGrpSpPr>
          <p:cNvPr id="119823" name="Group 12"/>
          <p:cNvGrpSpPr>
            <a:grpSpLocks/>
          </p:cNvGrpSpPr>
          <p:nvPr/>
        </p:nvGrpSpPr>
        <p:grpSpPr bwMode="auto">
          <a:xfrm>
            <a:off x="1619250" y="4903788"/>
            <a:ext cx="501650" cy="396875"/>
            <a:chOff x="873" y="3243"/>
            <a:chExt cx="316" cy="250"/>
          </a:xfrm>
        </p:grpSpPr>
        <p:sp>
          <p:nvSpPr>
            <p:cNvPr id="119915" name="Oval 13"/>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916" name="Line 14"/>
            <p:cNvSpPr>
              <a:spLocks noChangeShapeType="1"/>
            </p:cNvSpPr>
            <p:nvPr/>
          </p:nvSpPr>
          <p:spPr bwMode="auto">
            <a:xfrm>
              <a:off x="876" y="3354"/>
              <a:ext cx="0" cy="50"/>
            </a:xfrm>
            <a:prstGeom prst="line">
              <a:avLst/>
            </a:prstGeom>
            <a:noFill/>
            <a:ln w="12700">
              <a:solidFill>
                <a:schemeClr val="tx1"/>
              </a:solidFill>
              <a:round/>
              <a:headEnd/>
              <a:tailEnd/>
            </a:ln>
            <a:effectLst/>
          </p:spPr>
          <p:txBody>
            <a:bodyPr wrap="none" anchor="ctr"/>
            <a:lstStyle/>
            <a:p>
              <a:endParaRPr lang="en-US"/>
            </a:p>
          </p:txBody>
        </p:sp>
        <p:sp>
          <p:nvSpPr>
            <p:cNvPr id="119917" name="Line 15"/>
            <p:cNvSpPr>
              <a:spLocks noChangeShapeType="1"/>
            </p:cNvSpPr>
            <p:nvPr/>
          </p:nvSpPr>
          <p:spPr bwMode="auto">
            <a:xfrm>
              <a:off x="1189" y="3354"/>
              <a:ext cx="0" cy="50"/>
            </a:xfrm>
            <a:prstGeom prst="line">
              <a:avLst/>
            </a:prstGeom>
            <a:noFill/>
            <a:ln w="12700">
              <a:solidFill>
                <a:schemeClr val="tx1"/>
              </a:solidFill>
              <a:round/>
              <a:headEnd/>
              <a:tailEnd/>
            </a:ln>
            <a:effectLst/>
          </p:spPr>
          <p:txBody>
            <a:bodyPr wrap="none" anchor="ctr"/>
            <a:lstStyle/>
            <a:p>
              <a:endParaRPr lang="en-US"/>
            </a:p>
          </p:txBody>
        </p:sp>
        <p:sp>
          <p:nvSpPr>
            <p:cNvPr id="119918" name="Rectangle 16"/>
            <p:cNvSpPr>
              <a:spLocks noChangeArrowheads="1"/>
            </p:cNvSpPr>
            <p:nvPr/>
          </p:nvSpPr>
          <p:spPr bwMode="auto">
            <a:xfrm>
              <a:off x="876" y="335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919" name="Oval 17"/>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920" name="Rectangle 18"/>
            <p:cNvSpPr>
              <a:spLocks noChangeArrowheads="1"/>
            </p:cNvSpPr>
            <p:nvPr/>
          </p:nvSpPr>
          <p:spPr bwMode="auto">
            <a:xfrm>
              <a:off x="960" y="3308"/>
              <a:ext cx="141" cy="124"/>
            </a:xfrm>
            <a:prstGeom prst="rect">
              <a:avLst/>
            </a:prstGeom>
            <a:solidFill>
              <a:schemeClr val="hlink"/>
            </a:solidFill>
            <a:ln w="9525">
              <a:noFill/>
              <a:miter lim="800000"/>
              <a:headEnd/>
              <a:tailEnd/>
            </a:ln>
            <a:effectLst/>
          </p:spPr>
          <p:txBody>
            <a:bodyPr wrap="none" anchor="ctr"/>
            <a:lstStyle/>
            <a:p>
              <a:endParaRPr lang="en-US"/>
            </a:p>
          </p:txBody>
        </p:sp>
        <p:sp>
          <p:nvSpPr>
            <p:cNvPr id="119921" name="Text Box 19"/>
            <p:cNvSpPr txBox="1">
              <a:spLocks noChangeArrowheads="1"/>
            </p:cNvSpPr>
            <p:nvPr/>
          </p:nvSpPr>
          <p:spPr bwMode="auto">
            <a:xfrm>
              <a:off x="887" y="3243"/>
              <a:ext cx="294" cy="250"/>
            </a:xfrm>
            <a:prstGeom prst="rect">
              <a:avLst/>
            </a:prstGeom>
            <a:noFill/>
            <a:ln w="9525">
              <a:noFill/>
              <a:miter lim="800000"/>
              <a:headEnd/>
              <a:tailEnd/>
            </a:ln>
            <a:effectLst/>
          </p:spPr>
          <p:txBody>
            <a:bodyPr wrap="none">
              <a:spAutoFit/>
            </a:bodyPr>
            <a:lstStyle/>
            <a:p>
              <a:pPr algn="ctr"/>
              <a:r>
                <a:rPr lang="en-US" sz="2000"/>
                <a:t>3b</a:t>
              </a:r>
              <a:endParaRPr lang="en-US" sz="2400"/>
            </a:p>
          </p:txBody>
        </p:sp>
      </p:grpSp>
      <p:grpSp>
        <p:nvGrpSpPr>
          <p:cNvPr id="119824" name="Group 20"/>
          <p:cNvGrpSpPr>
            <a:grpSpLocks/>
          </p:cNvGrpSpPr>
          <p:nvPr/>
        </p:nvGrpSpPr>
        <p:grpSpPr bwMode="auto">
          <a:xfrm>
            <a:off x="2466975" y="4702175"/>
            <a:ext cx="501650" cy="396875"/>
            <a:chOff x="1434" y="3104"/>
            <a:chExt cx="316" cy="250"/>
          </a:xfrm>
        </p:grpSpPr>
        <p:grpSp>
          <p:nvGrpSpPr>
            <p:cNvPr id="119907" name="Group 21"/>
            <p:cNvGrpSpPr>
              <a:grpSpLocks/>
            </p:cNvGrpSpPr>
            <p:nvPr/>
          </p:nvGrpSpPr>
          <p:grpSpPr bwMode="auto">
            <a:xfrm>
              <a:off x="1434" y="3163"/>
              <a:ext cx="316" cy="147"/>
              <a:chOff x="1434" y="3163"/>
              <a:chExt cx="316" cy="147"/>
            </a:xfrm>
          </p:grpSpPr>
          <p:sp>
            <p:nvSpPr>
              <p:cNvPr id="119909" name="Oval 2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910" name="Line 23"/>
              <p:cNvSpPr>
                <a:spLocks noChangeShapeType="1"/>
              </p:cNvSpPr>
              <p:nvPr/>
            </p:nvSpPr>
            <p:spPr bwMode="auto">
              <a:xfrm>
                <a:off x="1437" y="3222"/>
                <a:ext cx="0" cy="50"/>
              </a:xfrm>
              <a:prstGeom prst="line">
                <a:avLst/>
              </a:prstGeom>
              <a:noFill/>
              <a:ln w="12700">
                <a:solidFill>
                  <a:schemeClr val="tx1"/>
                </a:solidFill>
                <a:round/>
                <a:headEnd/>
                <a:tailEnd/>
              </a:ln>
              <a:effectLst/>
            </p:spPr>
            <p:txBody>
              <a:bodyPr wrap="none" anchor="ctr"/>
              <a:lstStyle/>
              <a:p>
                <a:endParaRPr lang="en-US"/>
              </a:p>
            </p:txBody>
          </p:sp>
          <p:sp>
            <p:nvSpPr>
              <p:cNvPr id="119911" name="Line 24"/>
              <p:cNvSpPr>
                <a:spLocks noChangeShapeType="1"/>
              </p:cNvSpPr>
              <p:nvPr/>
            </p:nvSpPr>
            <p:spPr bwMode="auto">
              <a:xfrm>
                <a:off x="1750" y="3222"/>
                <a:ext cx="0" cy="50"/>
              </a:xfrm>
              <a:prstGeom prst="line">
                <a:avLst/>
              </a:prstGeom>
              <a:noFill/>
              <a:ln w="12700">
                <a:solidFill>
                  <a:schemeClr val="tx1"/>
                </a:solidFill>
                <a:round/>
                <a:headEnd/>
                <a:tailEnd/>
              </a:ln>
              <a:effectLst/>
            </p:spPr>
            <p:txBody>
              <a:bodyPr wrap="none" anchor="ctr"/>
              <a:lstStyle/>
              <a:p>
                <a:endParaRPr lang="en-US"/>
              </a:p>
            </p:txBody>
          </p:sp>
          <p:sp>
            <p:nvSpPr>
              <p:cNvPr id="119912" name="Rectangle 25"/>
              <p:cNvSpPr>
                <a:spLocks noChangeArrowheads="1"/>
              </p:cNvSpPr>
              <p:nvPr/>
            </p:nvSpPr>
            <p:spPr bwMode="auto">
              <a:xfrm>
                <a:off x="1437" y="322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913" name="Oval 2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914" name="Rectangle 27"/>
              <p:cNvSpPr>
                <a:spLocks noChangeArrowheads="1"/>
              </p:cNvSpPr>
              <p:nvPr/>
            </p:nvSpPr>
            <p:spPr bwMode="auto">
              <a:xfrm>
                <a:off x="1521" y="3176"/>
                <a:ext cx="142" cy="110"/>
              </a:xfrm>
              <a:prstGeom prst="rect">
                <a:avLst/>
              </a:prstGeom>
              <a:solidFill>
                <a:schemeClr val="hlink"/>
              </a:solidFill>
              <a:ln w="9525">
                <a:noFill/>
                <a:miter lim="800000"/>
                <a:headEnd/>
                <a:tailEnd/>
              </a:ln>
              <a:effectLst/>
            </p:spPr>
            <p:txBody>
              <a:bodyPr wrap="none" anchor="ctr"/>
              <a:lstStyle/>
              <a:p>
                <a:endParaRPr lang="en-US"/>
              </a:p>
            </p:txBody>
          </p:sp>
        </p:grpSp>
        <p:sp>
          <p:nvSpPr>
            <p:cNvPr id="119908" name="Text Box 28"/>
            <p:cNvSpPr txBox="1">
              <a:spLocks noChangeArrowheads="1"/>
            </p:cNvSpPr>
            <p:nvPr/>
          </p:nvSpPr>
          <p:spPr bwMode="auto">
            <a:xfrm>
              <a:off x="1448" y="3104"/>
              <a:ext cx="294" cy="250"/>
            </a:xfrm>
            <a:prstGeom prst="rect">
              <a:avLst/>
            </a:prstGeom>
            <a:noFill/>
            <a:ln w="9525">
              <a:noFill/>
              <a:miter lim="800000"/>
              <a:headEnd/>
              <a:tailEnd/>
            </a:ln>
            <a:effectLst/>
          </p:spPr>
          <p:txBody>
            <a:bodyPr wrap="none">
              <a:spAutoFit/>
            </a:bodyPr>
            <a:lstStyle/>
            <a:p>
              <a:pPr algn="ctr"/>
              <a:r>
                <a:rPr lang="en-US" sz="2000"/>
                <a:t>3a</a:t>
              </a:r>
              <a:endParaRPr lang="en-US" sz="2400"/>
            </a:p>
          </p:txBody>
        </p:sp>
      </p:grpSp>
      <p:sp>
        <p:nvSpPr>
          <p:cNvPr id="119825" name="Freeform 29"/>
          <p:cNvSpPr>
            <a:spLocks/>
          </p:cNvSpPr>
          <p:nvPr/>
        </p:nvSpPr>
        <p:spPr bwMode="auto">
          <a:xfrm>
            <a:off x="2495550" y="5227638"/>
            <a:ext cx="2660650" cy="1122362"/>
          </a:xfrm>
          <a:custGeom>
            <a:avLst/>
            <a:gdLst>
              <a:gd name="T0" fmla="*/ 2147483647 w 1583"/>
              <a:gd name="T1" fmla="*/ 2147483647 h 682"/>
              <a:gd name="T2" fmla="*/ 2147483647 w 1583"/>
              <a:gd name="T3" fmla="*/ 2147483647 h 682"/>
              <a:gd name="T4" fmla="*/ 2147483647 w 1583"/>
              <a:gd name="T5" fmla="*/ 2147483647 h 682"/>
              <a:gd name="T6" fmla="*/ 2147483647 w 1583"/>
              <a:gd name="T7" fmla="*/ 2147483647 h 682"/>
              <a:gd name="T8" fmla="*/ 2147483647 w 1583"/>
              <a:gd name="T9" fmla="*/ 2147483647 h 682"/>
              <a:gd name="T10" fmla="*/ 2147483647 w 1583"/>
              <a:gd name="T11" fmla="*/ 2147483647 h 682"/>
              <a:gd name="T12" fmla="*/ 2147483647 w 1583"/>
              <a:gd name="T13" fmla="*/ 2147483647 h 682"/>
              <a:gd name="T14" fmla="*/ 2147483647 w 1583"/>
              <a:gd name="T15" fmla="*/ 2147483647 h 682"/>
              <a:gd name="T16" fmla="*/ 2147483647 w 1583"/>
              <a:gd name="T17" fmla="*/ 2147483647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lstStyle/>
          <a:p>
            <a:endParaRPr lang="en-US"/>
          </a:p>
        </p:txBody>
      </p:sp>
      <p:sp>
        <p:nvSpPr>
          <p:cNvPr id="119826" name="Text Box 30"/>
          <p:cNvSpPr txBox="1">
            <a:spLocks noChangeArrowheads="1"/>
          </p:cNvSpPr>
          <p:nvPr/>
        </p:nvSpPr>
        <p:spPr bwMode="auto">
          <a:xfrm>
            <a:off x="2728913" y="5911850"/>
            <a:ext cx="665162" cy="396875"/>
          </a:xfrm>
          <a:prstGeom prst="rect">
            <a:avLst/>
          </a:prstGeom>
          <a:noFill/>
          <a:ln w="9525">
            <a:noFill/>
            <a:miter lim="800000"/>
            <a:headEnd/>
            <a:tailEnd/>
          </a:ln>
          <a:effectLst/>
        </p:spPr>
        <p:txBody>
          <a:bodyPr wrap="none">
            <a:spAutoFit/>
          </a:bodyPr>
          <a:lstStyle/>
          <a:p>
            <a:r>
              <a:rPr lang="en-US" sz="2000"/>
              <a:t>AS1</a:t>
            </a:r>
            <a:endParaRPr lang="en-US"/>
          </a:p>
        </p:txBody>
      </p:sp>
      <p:sp>
        <p:nvSpPr>
          <p:cNvPr id="119827" name="Line 31"/>
          <p:cNvSpPr>
            <a:spLocks noChangeShapeType="1"/>
          </p:cNvSpPr>
          <p:nvPr/>
        </p:nvSpPr>
        <p:spPr bwMode="auto">
          <a:xfrm flipH="1">
            <a:off x="3387725" y="5507038"/>
            <a:ext cx="147638" cy="161925"/>
          </a:xfrm>
          <a:prstGeom prst="line">
            <a:avLst/>
          </a:prstGeom>
          <a:noFill/>
          <a:ln w="12700">
            <a:solidFill>
              <a:schemeClr val="tx1"/>
            </a:solidFill>
            <a:prstDash val="dash"/>
            <a:round/>
            <a:headEnd/>
            <a:tailEnd/>
          </a:ln>
          <a:effectLst/>
        </p:spPr>
        <p:txBody>
          <a:bodyPr/>
          <a:lstStyle/>
          <a:p>
            <a:endParaRPr lang="en-US"/>
          </a:p>
        </p:txBody>
      </p:sp>
      <p:sp>
        <p:nvSpPr>
          <p:cNvPr id="119828" name="Line 32"/>
          <p:cNvSpPr>
            <a:spLocks noChangeShapeType="1"/>
          </p:cNvSpPr>
          <p:nvPr/>
        </p:nvSpPr>
        <p:spPr bwMode="auto">
          <a:xfrm>
            <a:off x="3790950" y="5541963"/>
            <a:ext cx="4763" cy="452437"/>
          </a:xfrm>
          <a:prstGeom prst="line">
            <a:avLst/>
          </a:prstGeom>
          <a:noFill/>
          <a:ln w="12700">
            <a:solidFill>
              <a:schemeClr val="tx1"/>
            </a:solidFill>
            <a:prstDash val="dash"/>
            <a:round/>
            <a:headEnd/>
            <a:tailEnd/>
          </a:ln>
          <a:effectLst/>
        </p:spPr>
        <p:txBody>
          <a:bodyPr/>
          <a:lstStyle/>
          <a:p>
            <a:endParaRPr lang="en-US"/>
          </a:p>
        </p:txBody>
      </p:sp>
      <p:sp>
        <p:nvSpPr>
          <p:cNvPr id="119829" name="Line 33"/>
          <p:cNvSpPr>
            <a:spLocks noChangeShapeType="1"/>
          </p:cNvSpPr>
          <p:nvPr/>
        </p:nvSpPr>
        <p:spPr bwMode="auto">
          <a:xfrm>
            <a:off x="3952875" y="5494338"/>
            <a:ext cx="496888" cy="334962"/>
          </a:xfrm>
          <a:prstGeom prst="line">
            <a:avLst/>
          </a:prstGeom>
          <a:noFill/>
          <a:ln w="12700">
            <a:solidFill>
              <a:schemeClr val="tx1"/>
            </a:solidFill>
            <a:prstDash val="dash"/>
            <a:round/>
            <a:headEnd/>
            <a:tailEnd/>
          </a:ln>
          <a:effectLst/>
        </p:spPr>
        <p:txBody>
          <a:bodyPr/>
          <a:lstStyle/>
          <a:p>
            <a:endParaRPr lang="en-US"/>
          </a:p>
        </p:txBody>
      </p:sp>
      <p:sp>
        <p:nvSpPr>
          <p:cNvPr id="119830" name="Line 34"/>
          <p:cNvSpPr>
            <a:spLocks noChangeShapeType="1"/>
          </p:cNvSpPr>
          <p:nvPr/>
        </p:nvSpPr>
        <p:spPr bwMode="auto">
          <a:xfrm flipH="1">
            <a:off x="4054475" y="5951538"/>
            <a:ext cx="376238" cy="120650"/>
          </a:xfrm>
          <a:prstGeom prst="line">
            <a:avLst/>
          </a:prstGeom>
          <a:noFill/>
          <a:ln w="12700">
            <a:solidFill>
              <a:schemeClr val="tx1"/>
            </a:solidFill>
            <a:prstDash val="dash"/>
            <a:round/>
            <a:headEnd/>
            <a:tailEnd/>
          </a:ln>
          <a:effectLst/>
        </p:spPr>
        <p:txBody>
          <a:bodyPr/>
          <a:lstStyle/>
          <a:p>
            <a:endParaRPr lang="en-US"/>
          </a:p>
        </p:txBody>
      </p:sp>
      <p:sp>
        <p:nvSpPr>
          <p:cNvPr id="119831" name="Line 35"/>
          <p:cNvSpPr>
            <a:spLocks noChangeShapeType="1"/>
          </p:cNvSpPr>
          <p:nvPr/>
        </p:nvSpPr>
        <p:spPr bwMode="auto">
          <a:xfrm flipH="1" flipV="1">
            <a:off x="3495675" y="5775325"/>
            <a:ext cx="901700" cy="80963"/>
          </a:xfrm>
          <a:prstGeom prst="line">
            <a:avLst/>
          </a:prstGeom>
          <a:noFill/>
          <a:ln w="12700">
            <a:solidFill>
              <a:schemeClr val="tx1"/>
            </a:solidFill>
            <a:prstDash val="dash"/>
            <a:round/>
            <a:headEnd/>
            <a:tailEnd/>
          </a:ln>
          <a:effectLst/>
        </p:spPr>
        <p:txBody>
          <a:bodyPr/>
          <a:lstStyle/>
          <a:p>
            <a:endParaRPr lang="en-US"/>
          </a:p>
        </p:txBody>
      </p:sp>
      <p:sp>
        <p:nvSpPr>
          <p:cNvPr id="119832" name="Line 36"/>
          <p:cNvSpPr>
            <a:spLocks noChangeShapeType="1"/>
          </p:cNvSpPr>
          <p:nvPr/>
        </p:nvSpPr>
        <p:spPr bwMode="auto">
          <a:xfrm>
            <a:off x="3402013" y="5856288"/>
            <a:ext cx="201612" cy="134937"/>
          </a:xfrm>
          <a:prstGeom prst="line">
            <a:avLst/>
          </a:prstGeom>
          <a:noFill/>
          <a:ln w="12700">
            <a:solidFill>
              <a:schemeClr val="tx1"/>
            </a:solidFill>
            <a:prstDash val="dash"/>
            <a:round/>
            <a:headEnd/>
            <a:tailEnd/>
          </a:ln>
          <a:effectLst/>
        </p:spPr>
        <p:txBody>
          <a:bodyPr/>
          <a:lstStyle/>
          <a:p>
            <a:endParaRPr lang="en-US"/>
          </a:p>
        </p:txBody>
      </p:sp>
      <p:grpSp>
        <p:nvGrpSpPr>
          <p:cNvPr id="119833" name="Group 37"/>
          <p:cNvGrpSpPr>
            <a:grpSpLocks/>
          </p:cNvGrpSpPr>
          <p:nvPr/>
        </p:nvGrpSpPr>
        <p:grpSpPr bwMode="auto">
          <a:xfrm>
            <a:off x="3495675" y="5227638"/>
            <a:ext cx="501650" cy="396875"/>
            <a:chOff x="2055" y="3447"/>
            <a:chExt cx="316" cy="250"/>
          </a:xfrm>
        </p:grpSpPr>
        <p:sp>
          <p:nvSpPr>
            <p:cNvPr id="119899" name="Oval 38"/>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900" name="Line 39"/>
            <p:cNvSpPr>
              <a:spLocks noChangeShapeType="1"/>
            </p:cNvSpPr>
            <p:nvPr/>
          </p:nvSpPr>
          <p:spPr bwMode="auto">
            <a:xfrm>
              <a:off x="2058" y="3564"/>
              <a:ext cx="0" cy="50"/>
            </a:xfrm>
            <a:prstGeom prst="line">
              <a:avLst/>
            </a:prstGeom>
            <a:noFill/>
            <a:ln w="12700">
              <a:solidFill>
                <a:schemeClr val="tx1"/>
              </a:solidFill>
              <a:round/>
              <a:headEnd/>
              <a:tailEnd/>
            </a:ln>
            <a:effectLst/>
          </p:spPr>
          <p:txBody>
            <a:bodyPr wrap="none" anchor="ctr"/>
            <a:lstStyle/>
            <a:p>
              <a:endParaRPr lang="en-US"/>
            </a:p>
          </p:txBody>
        </p:sp>
        <p:sp>
          <p:nvSpPr>
            <p:cNvPr id="119901" name="Line 40"/>
            <p:cNvSpPr>
              <a:spLocks noChangeShapeType="1"/>
            </p:cNvSpPr>
            <p:nvPr/>
          </p:nvSpPr>
          <p:spPr bwMode="auto">
            <a:xfrm>
              <a:off x="2371" y="3564"/>
              <a:ext cx="0" cy="50"/>
            </a:xfrm>
            <a:prstGeom prst="line">
              <a:avLst/>
            </a:prstGeom>
            <a:noFill/>
            <a:ln w="12700">
              <a:solidFill>
                <a:schemeClr val="tx1"/>
              </a:solidFill>
              <a:round/>
              <a:headEnd/>
              <a:tailEnd/>
            </a:ln>
            <a:effectLst/>
          </p:spPr>
          <p:txBody>
            <a:bodyPr wrap="none" anchor="ctr"/>
            <a:lstStyle/>
            <a:p>
              <a:endParaRPr lang="en-US"/>
            </a:p>
          </p:txBody>
        </p:sp>
        <p:sp>
          <p:nvSpPr>
            <p:cNvPr id="119902" name="Rectangle 41"/>
            <p:cNvSpPr>
              <a:spLocks noChangeArrowheads="1"/>
            </p:cNvSpPr>
            <p:nvPr/>
          </p:nvSpPr>
          <p:spPr bwMode="auto">
            <a:xfrm>
              <a:off x="2058" y="356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903" name="Oval 42"/>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9904" name="Group 43"/>
            <p:cNvGrpSpPr>
              <a:grpSpLocks/>
            </p:cNvGrpSpPr>
            <p:nvPr/>
          </p:nvGrpSpPr>
          <p:grpSpPr bwMode="auto">
            <a:xfrm>
              <a:off x="2072" y="3447"/>
              <a:ext cx="285" cy="250"/>
              <a:chOff x="2912" y="2425"/>
              <a:chExt cx="292" cy="250"/>
            </a:xfrm>
          </p:grpSpPr>
          <p:sp>
            <p:nvSpPr>
              <p:cNvPr id="119905" name="Rectangle 4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9906" name="Text Box 45"/>
              <p:cNvSpPr txBox="1">
                <a:spLocks noChangeArrowheads="1"/>
              </p:cNvSpPr>
              <p:nvPr/>
            </p:nvSpPr>
            <p:spPr bwMode="auto">
              <a:xfrm>
                <a:off x="2912" y="2425"/>
                <a:ext cx="292" cy="250"/>
              </a:xfrm>
              <a:prstGeom prst="rect">
                <a:avLst/>
              </a:prstGeom>
              <a:noFill/>
              <a:ln w="9525">
                <a:noFill/>
                <a:miter lim="800000"/>
                <a:headEnd/>
                <a:tailEnd/>
              </a:ln>
              <a:effectLst/>
            </p:spPr>
            <p:txBody>
              <a:bodyPr wrap="none">
                <a:spAutoFit/>
              </a:bodyPr>
              <a:lstStyle/>
              <a:p>
                <a:pPr algn="ctr"/>
                <a:r>
                  <a:rPr lang="en-US" sz="2000"/>
                  <a:t>1c</a:t>
                </a:r>
              </a:p>
            </p:txBody>
          </p:sp>
        </p:grpSp>
      </p:grpSp>
      <p:grpSp>
        <p:nvGrpSpPr>
          <p:cNvPr id="119834" name="Group 46"/>
          <p:cNvGrpSpPr>
            <a:grpSpLocks/>
          </p:cNvGrpSpPr>
          <p:nvPr/>
        </p:nvGrpSpPr>
        <p:grpSpPr bwMode="auto">
          <a:xfrm>
            <a:off x="3009900" y="5567363"/>
            <a:ext cx="501650" cy="396875"/>
            <a:chOff x="1749" y="3661"/>
            <a:chExt cx="316" cy="250"/>
          </a:xfrm>
        </p:grpSpPr>
        <p:sp>
          <p:nvSpPr>
            <p:cNvPr id="119892" name="Oval 47"/>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93" name="Line 48"/>
            <p:cNvSpPr>
              <a:spLocks noChangeShapeType="1"/>
            </p:cNvSpPr>
            <p:nvPr/>
          </p:nvSpPr>
          <p:spPr bwMode="auto">
            <a:xfrm>
              <a:off x="1752" y="3774"/>
              <a:ext cx="0" cy="50"/>
            </a:xfrm>
            <a:prstGeom prst="line">
              <a:avLst/>
            </a:prstGeom>
            <a:noFill/>
            <a:ln w="12700">
              <a:solidFill>
                <a:schemeClr val="tx1"/>
              </a:solidFill>
              <a:round/>
              <a:headEnd/>
              <a:tailEnd/>
            </a:ln>
            <a:effectLst/>
          </p:spPr>
          <p:txBody>
            <a:bodyPr wrap="none" anchor="ctr"/>
            <a:lstStyle/>
            <a:p>
              <a:endParaRPr lang="en-US"/>
            </a:p>
          </p:txBody>
        </p:sp>
        <p:sp>
          <p:nvSpPr>
            <p:cNvPr id="119894" name="Line 49"/>
            <p:cNvSpPr>
              <a:spLocks noChangeShapeType="1"/>
            </p:cNvSpPr>
            <p:nvPr/>
          </p:nvSpPr>
          <p:spPr bwMode="auto">
            <a:xfrm>
              <a:off x="2065" y="3774"/>
              <a:ext cx="0" cy="50"/>
            </a:xfrm>
            <a:prstGeom prst="line">
              <a:avLst/>
            </a:prstGeom>
            <a:noFill/>
            <a:ln w="12700">
              <a:solidFill>
                <a:schemeClr val="tx1"/>
              </a:solidFill>
              <a:round/>
              <a:headEnd/>
              <a:tailEnd/>
            </a:ln>
            <a:effectLst/>
          </p:spPr>
          <p:txBody>
            <a:bodyPr wrap="none" anchor="ctr"/>
            <a:lstStyle/>
            <a:p>
              <a:endParaRPr lang="en-US"/>
            </a:p>
          </p:txBody>
        </p:sp>
        <p:sp>
          <p:nvSpPr>
            <p:cNvPr id="119895" name="Rectangle 50"/>
            <p:cNvSpPr>
              <a:spLocks noChangeArrowheads="1"/>
            </p:cNvSpPr>
            <p:nvPr/>
          </p:nvSpPr>
          <p:spPr bwMode="auto">
            <a:xfrm>
              <a:off x="1752" y="3774"/>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96" name="Oval 51"/>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97" name="Rectangle 52"/>
            <p:cNvSpPr>
              <a:spLocks noChangeArrowheads="1"/>
            </p:cNvSpPr>
            <p:nvPr/>
          </p:nvSpPr>
          <p:spPr bwMode="auto">
            <a:xfrm>
              <a:off x="1834" y="3746"/>
              <a:ext cx="142" cy="96"/>
            </a:xfrm>
            <a:prstGeom prst="rect">
              <a:avLst/>
            </a:prstGeom>
            <a:solidFill>
              <a:schemeClr val="hlink"/>
            </a:solidFill>
            <a:ln w="9525">
              <a:noFill/>
              <a:miter lim="800000"/>
              <a:headEnd/>
              <a:tailEnd/>
            </a:ln>
            <a:effectLst/>
          </p:spPr>
          <p:txBody>
            <a:bodyPr wrap="none" anchor="ctr"/>
            <a:lstStyle/>
            <a:p>
              <a:endParaRPr lang="en-US"/>
            </a:p>
          </p:txBody>
        </p:sp>
        <p:sp>
          <p:nvSpPr>
            <p:cNvPr id="119898" name="Text Box 53"/>
            <p:cNvSpPr txBox="1">
              <a:spLocks noChangeArrowheads="1"/>
            </p:cNvSpPr>
            <p:nvPr/>
          </p:nvSpPr>
          <p:spPr bwMode="auto">
            <a:xfrm>
              <a:off x="1765" y="3661"/>
              <a:ext cx="294" cy="250"/>
            </a:xfrm>
            <a:prstGeom prst="rect">
              <a:avLst/>
            </a:prstGeom>
            <a:noFill/>
            <a:ln w="9525">
              <a:noFill/>
              <a:miter lim="800000"/>
              <a:headEnd/>
              <a:tailEnd/>
            </a:ln>
            <a:effectLst/>
          </p:spPr>
          <p:txBody>
            <a:bodyPr wrap="none">
              <a:spAutoFit/>
            </a:bodyPr>
            <a:lstStyle/>
            <a:p>
              <a:pPr algn="ctr"/>
              <a:r>
                <a:rPr lang="en-US" sz="2000"/>
                <a:t>1a</a:t>
              </a:r>
              <a:endParaRPr lang="en-US" sz="2400"/>
            </a:p>
          </p:txBody>
        </p:sp>
      </p:grpSp>
      <p:grpSp>
        <p:nvGrpSpPr>
          <p:cNvPr id="119835" name="Group 54"/>
          <p:cNvGrpSpPr>
            <a:grpSpLocks/>
          </p:cNvGrpSpPr>
          <p:nvPr/>
        </p:nvGrpSpPr>
        <p:grpSpPr bwMode="auto">
          <a:xfrm>
            <a:off x="3552825" y="5856288"/>
            <a:ext cx="501650" cy="396875"/>
            <a:chOff x="2091" y="3843"/>
            <a:chExt cx="316" cy="250"/>
          </a:xfrm>
        </p:grpSpPr>
        <p:sp>
          <p:nvSpPr>
            <p:cNvPr id="119884" name="Oval 55"/>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85" name="Line 56"/>
            <p:cNvSpPr>
              <a:spLocks noChangeShapeType="1"/>
            </p:cNvSpPr>
            <p:nvPr/>
          </p:nvSpPr>
          <p:spPr bwMode="auto">
            <a:xfrm>
              <a:off x="2094" y="3960"/>
              <a:ext cx="0" cy="50"/>
            </a:xfrm>
            <a:prstGeom prst="line">
              <a:avLst/>
            </a:prstGeom>
            <a:noFill/>
            <a:ln w="12700">
              <a:solidFill>
                <a:schemeClr val="tx1"/>
              </a:solidFill>
              <a:round/>
              <a:headEnd/>
              <a:tailEnd/>
            </a:ln>
            <a:effectLst/>
          </p:spPr>
          <p:txBody>
            <a:bodyPr wrap="none" anchor="ctr"/>
            <a:lstStyle/>
            <a:p>
              <a:endParaRPr lang="en-US"/>
            </a:p>
          </p:txBody>
        </p:sp>
        <p:sp>
          <p:nvSpPr>
            <p:cNvPr id="119886" name="Line 57"/>
            <p:cNvSpPr>
              <a:spLocks noChangeShapeType="1"/>
            </p:cNvSpPr>
            <p:nvPr/>
          </p:nvSpPr>
          <p:spPr bwMode="auto">
            <a:xfrm>
              <a:off x="2407" y="3960"/>
              <a:ext cx="0" cy="50"/>
            </a:xfrm>
            <a:prstGeom prst="line">
              <a:avLst/>
            </a:prstGeom>
            <a:noFill/>
            <a:ln w="12700">
              <a:solidFill>
                <a:schemeClr val="tx1"/>
              </a:solidFill>
              <a:round/>
              <a:headEnd/>
              <a:tailEnd/>
            </a:ln>
            <a:effectLst/>
          </p:spPr>
          <p:txBody>
            <a:bodyPr wrap="none" anchor="ctr"/>
            <a:lstStyle/>
            <a:p>
              <a:endParaRPr lang="en-US"/>
            </a:p>
          </p:txBody>
        </p:sp>
        <p:sp>
          <p:nvSpPr>
            <p:cNvPr id="119887" name="Rectangle 58"/>
            <p:cNvSpPr>
              <a:spLocks noChangeArrowheads="1"/>
            </p:cNvSpPr>
            <p:nvPr/>
          </p:nvSpPr>
          <p:spPr bwMode="auto">
            <a:xfrm>
              <a:off x="2094" y="3960"/>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88" name="Oval 59"/>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9889" name="Group 60"/>
            <p:cNvGrpSpPr>
              <a:grpSpLocks/>
            </p:cNvGrpSpPr>
            <p:nvPr/>
          </p:nvGrpSpPr>
          <p:grpSpPr bwMode="auto">
            <a:xfrm>
              <a:off x="2106" y="3843"/>
              <a:ext cx="294" cy="250"/>
              <a:chOff x="2910" y="2425"/>
              <a:chExt cx="296" cy="250"/>
            </a:xfrm>
          </p:grpSpPr>
          <p:sp>
            <p:nvSpPr>
              <p:cNvPr id="119890" name="Rectangle 6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9891" name="Text Box 62"/>
              <p:cNvSpPr txBox="1">
                <a:spLocks noChangeArrowheads="1"/>
              </p:cNvSpPr>
              <p:nvPr/>
            </p:nvSpPr>
            <p:spPr bwMode="auto">
              <a:xfrm>
                <a:off x="2910" y="2425"/>
                <a:ext cx="296" cy="250"/>
              </a:xfrm>
              <a:prstGeom prst="rect">
                <a:avLst/>
              </a:prstGeom>
              <a:noFill/>
              <a:ln w="9525">
                <a:noFill/>
                <a:miter lim="800000"/>
                <a:headEnd/>
                <a:tailEnd/>
              </a:ln>
              <a:effectLst/>
            </p:spPr>
            <p:txBody>
              <a:bodyPr wrap="none">
                <a:spAutoFit/>
              </a:bodyPr>
              <a:lstStyle/>
              <a:p>
                <a:pPr algn="ctr"/>
                <a:r>
                  <a:rPr lang="en-US" sz="2000"/>
                  <a:t>1d</a:t>
                </a:r>
              </a:p>
            </p:txBody>
          </p:sp>
        </p:grpSp>
      </p:grpSp>
      <p:grpSp>
        <p:nvGrpSpPr>
          <p:cNvPr id="119836" name="Group 63"/>
          <p:cNvGrpSpPr>
            <a:grpSpLocks/>
          </p:cNvGrpSpPr>
          <p:nvPr/>
        </p:nvGrpSpPr>
        <p:grpSpPr bwMode="auto">
          <a:xfrm>
            <a:off x="4410075" y="5672138"/>
            <a:ext cx="501650" cy="396875"/>
            <a:chOff x="2016" y="1976"/>
            <a:chExt cx="316" cy="250"/>
          </a:xfrm>
        </p:grpSpPr>
        <p:sp>
          <p:nvSpPr>
            <p:cNvPr id="119876" name="Oval 64"/>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77" name="Line 65"/>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lstStyle/>
            <a:p>
              <a:endParaRPr lang="en-US"/>
            </a:p>
          </p:txBody>
        </p:sp>
        <p:sp>
          <p:nvSpPr>
            <p:cNvPr id="119878" name="Line 66"/>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lstStyle/>
            <a:p>
              <a:endParaRPr lang="en-US"/>
            </a:p>
          </p:txBody>
        </p:sp>
        <p:sp>
          <p:nvSpPr>
            <p:cNvPr id="119879" name="Rectangle 67"/>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80" name="Oval 68"/>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9881" name="Group 69"/>
            <p:cNvGrpSpPr>
              <a:grpSpLocks/>
            </p:cNvGrpSpPr>
            <p:nvPr/>
          </p:nvGrpSpPr>
          <p:grpSpPr bwMode="auto">
            <a:xfrm>
              <a:off x="2029" y="1976"/>
              <a:ext cx="294" cy="250"/>
              <a:chOff x="2909" y="2425"/>
              <a:chExt cx="299" cy="250"/>
            </a:xfrm>
          </p:grpSpPr>
          <p:sp>
            <p:nvSpPr>
              <p:cNvPr id="119882" name="Rectangle 7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19883" name="Text Box 71"/>
              <p:cNvSpPr txBox="1">
                <a:spLocks noChangeArrowheads="1"/>
              </p:cNvSpPr>
              <p:nvPr/>
            </p:nvSpPr>
            <p:spPr bwMode="auto">
              <a:xfrm>
                <a:off x="2909" y="2425"/>
                <a:ext cx="299" cy="250"/>
              </a:xfrm>
              <a:prstGeom prst="rect">
                <a:avLst/>
              </a:prstGeom>
              <a:noFill/>
              <a:ln w="9525">
                <a:noFill/>
                <a:miter lim="800000"/>
                <a:headEnd/>
                <a:tailEnd/>
              </a:ln>
              <a:effectLst/>
            </p:spPr>
            <p:txBody>
              <a:bodyPr wrap="none">
                <a:spAutoFit/>
              </a:bodyPr>
              <a:lstStyle/>
              <a:p>
                <a:pPr algn="ctr"/>
                <a:r>
                  <a:rPr lang="en-US" sz="2000"/>
                  <a:t>1b</a:t>
                </a:r>
                <a:endParaRPr lang="en-US" sz="2400"/>
              </a:p>
            </p:txBody>
          </p:sp>
        </p:grpSp>
      </p:grpSp>
      <p:grpSp>
        <p:nvGrpSpPr>
          <p:cNvPr id="119837" name="Group 72"/>
          <p:cNvGrpSpPr>
            <a:grpSpLocks/>
          </p:cNvGrpSpPr>
          <p:nvPr/>
        </p:nvGrpSpPr>
        <p:grpSpPr bwMode="auto">
          <a:xfrm>
            <a:off x="5414963" y="5324475"/>
            <a:ext cx="501650" cy="396875"/>
            <a:chOff x="3537" y="3473"/>
            <a:chExt cx="316" cy="250"/>
          </a:xfrm>
        </p:grpSpPr>
        <p:sp>
          <p:nvSpPr>
            <p:cNvPr id="119869" name="Oval 73"/>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70" name="Line 74"/>
            <p:cNvSpPr>
              <a:spLocks noChangeShapeType="1"/>
            </p:cNvSpPr>
            <p:nvPr/>
          </p:nvSpPr>
          <p:spPr bwMode="auto">
            <a:xfrm>
              <a:off x="3540" y="3591"/>
              <a:ext cx="0" cy="50"/>
            </a:xfrm>
            <a:prstGeom prst="line">
              <a:avLst/>
            </a:prstGeom>
            <a:noFill/>
            <a:ln w="12700">
              <a:solidFill>
                <a:schemeClr val="tx1"/>
              </a:solidFill>
              <a:round/>
              <a:headEnd/>
              <a:tailEnd/>
            </a:ln>
            <a:effectLst/>
          </p:spPr>
          <p:txBody>
            <a:bodyPr wrap="none" anchor="ctr"/>
            <a:lstStyle/>
            <a:p>
              <a:endParaRPr lang="en-US"/>
            </a:p>
          </p:txBody>
        </p:sp>
        <p:sp>
          <p:nvSpPr>
            <p:cNvPr id="119871" name="Line 75"/>
            <p:cNvSpPr>
              <a:spLocks noChangeShapeType="1"/>
            </p:cNvSpPr>
            <p:nvPr/>
          </p:nvSpPr>
          <p:spPr bwMode="auto">
            <a:xfrm>
              <a:off x="3853" y="3591"/>
              <a:ext cx="0" cy="50"/>
            </a:xfrm>
            <a:prstGeom prst="line">
              <a:avLst/>
            </a:prstGeom>
            <a:noFill/>
            <a:ln w="12700">
              <a:solidFill>
                <a:schemeClr val="tx1"/>
              </a:solidFill>
              <a:round/>
              <a:headEnd/>
              <a:tailEnd/>
            </a:ln>
            <a:effectLst/>
          </p:spPr>
          <p:txBody>
            <a:bodyPr wrap="none" anchor="ctr"/>
            <a:lstStyle/>
            <a:p>
              <a:endParaRPr lang="en-US"/>
            </a:p>
          </p:txBody>
        </p:sp>
        <p:sp>
          <p:nvSpPr>
            <p:cNvPr id="119872" name="Rectangle 76"/>
            <p:cNvSpPr>
              <a:spLocks noChangeArrowheads="1"/>
            </p:cNvSpPr>
            <p:nvPr/>
          </p:nvSpPr>
          <p:spPr bwMode="auto">
            <a:xfrm>
              <a:off x="3540" y="3591"/>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73" name="Oval 77"/>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74" name="Rectangle 78"/>
            <p:cNvSpPr>
              <a:spLocks noChangeArrowheads="1"/>
            </p:cNvSpPr>
            <p:nvPr/>
          </p:nvSpPr>
          <p:spPr bwMode="auto">
            <a:xfrm>
              <a:off x="3624" y="3545"/>
              <a:ext cx="141" cy="120"/>
            </a:xfrm>
            <a:prstGeom prst="rect">
              <a:avLst/>
            </a:prstGeom>
            <a:solidFill>
              <a:schemeClr val="hlink"/>
            </a:solidFill>
            <a:ln w="9525">
              <a:noFill/>
              <a:miter lim="800000"/>
              <a:headEnd/>
              <a:tailEnd/>
            </a:ln>
            <a:effectLst/>
          </p:spPr>
          <p:txBody>
            <a:bodyPr wrap="none" anchor="ctr"/>
            <a:lstStyle/>
            <a:p>
              <a:endParaRPr lang="en-US"/>
            </a:p>
          </p:txBody>
        </p:sp>
        <p:sp>
          <p:nvSpPr>
            <p:cNvPr id="119875" name="Text Box 79"/>
            <p:cNvSpPr txBox="1">
              <a:spLocks noChangeArrowheads="1"/>
            </p:cNvSpPr>
            <p:nvPr/>
          </p:nvSpPr>
          <p:spPr bwMode="auto">
            <a:xfrm>
              <a:off x="3551" y="3473"/>
              <a:ext cx="294" cy="250"/>
            </a:xfrm>
            <a:prstGeom prst="rect">
              <a:avLst/>
            </a:prstGeom>
            <a:noFill/>
            <a:ln w="9525">
              <a:noFill/>
              <a:miter lim="800000"/>
              <a:headEnd/>
              <a:tailEnd/>
            </a:ln>
            <a:effectLst/>
          </p:spPr>
          <p:txBody>
            <a:bodyPr wrap="none">
              <a:spAutoFit/>
            </a:bodyPr>
            <a:lstStyle/>
            <a:p>
              <a:pPr algn="ctr"/>
              <a:r>
                <a:rPr lang="en-US" sz="2000"/>
                <a:t>2a</a:t>
              </a:r>
              <a:endParaRPr lang="en-US" sz="2400"/>
            </a:p>
          </p:txBody>
        </p:sp>
      </p:grpSp>
      <p:sp>
        <p:nvSpPr>
          <p:cNvPr id="119838" name="Line 80"/>
          <p:cNvSpPr>
            <a:spLocks noChangeShapeType="1"/>
          </p:cNvSpPr>
          <p:nvPr/>
        </p:nvSpPr>
        <p:spPr bwMode="auto">
          <a:xfrm>
            <a:off x="6635750" y="5241925"/>
            <a:ext cx="857250" cy="0"/>
          </a:xfrm>
          <a:prstGeom prst="line">
            <a:avLst/>
          </a:prstGeom>
          <a:noFill/>
          <a:ln w="9525">
            <a:solidFill>
              <a:schemeClr val="tx1"/>
            </a:solidFill>
            <a:round/>
            <a:headEnd/>
            <a:tailEnd/>
          </a:ln>
          <a:effectLst/>
        </p:spPr>
        <p:txBody>
          <a:bodyPr wrap="none"/>
          <a:lstStyle/>
          <a:p>
            <a:endParaRPr lang="en-US"/>
          </a:p>
        </p:txBody>
      </p:sp>
      <p:sp>
        <p:nvSpPr>
          <p:cNvPr id="119839" name="Line 81"/>
          <p:cNvSpPr>
            <a:spLocks noChangeShapeType="1"/>
          </p:cNvSpPr>
          <p:nvPr/>
        </p:nvSpPr>
        <p:spPr bwMode="auto">
          <a:xfrm>
            <a:off x="6889750" y="5707063"/>
            <a:ext cx="735013" cy="0"/>
          </a:xfrm>
          <a:prstGeom prst="line">
            <a:avLst/>
          </a:prstGeom>
          <a:noFill/>
          <a:ln w="9525">
            <a:solidFill>
              <a:schemeClr val="tx1"/>
            </a:solidFill>
            <a:round/>
            <a:headEnd/>
            <a:tailEnd/>
          </a:ln>
          <a:effectLst/>
        </p:spPr>
        <p:txBody>
          <a:bodyPr wrap="none"/>
          <a:lstStyle/>
          <a:p>
            <a:endParaRPr lang="en-US"/>
          </a:p>
        </p:txBody>
      </p:sp>
      <p:sp>
        <p:nvSpPr>
          <p:cNvPr id="119840" name="Line 82"/>
          <p:cNvSpPr>
            <a:spLocks noChangeShapeType="1"/>
          </p:cNvSpPr>
          <p:nvPr/>
        </p:nvSpPr>
        <p:spPr bwMode="auto">
          <a:xfrm>
            <a:off x="5916613" y="5553075"/>
            <a:ext cx="488950" cy="152400"/>
          </a:xfrm>
          <a:prstGeom prst="line">
            <a:avLst/>
          </a:prstGeom>
          <a:noFill/>
          <a:ln w="12700">
            <a:solidFill>
              <a:schemeClr val="tx1"/>
            </a:solidFill>
            <a:prstDash val="dash"/>
            <a:round/>
            <a:headEnd/>
            <a:tailEnd/>
          </a:ln>
          <a:effectLst/>
        </p:spPr>
        <p:txBody>
          <a:bodyPr wrap="none" anchor="ctr"/>
          <a:lstStyle/>
          <a:p>
            <a:endParaRPr lang="en-US"/>
          </a:p>
        </p:txBody>
      </p:sp>
      <p:sp>
        <p:nvSpPr>
          <p:cNvPr id="119841" name="Line 83"/>
          <p:cNvSpPr>
            <a:spLocks noChangeShapeType="1"/>
          </p:cNvSpPr>
          <p:nvPr/>
        </p:nvSpPr>
        <p:spPr bwMode="auto">
          <a:xfrm>
            <a:off x="6530975" y="5351463"/>
            <a:ext cx="68263" cy="228600"/>
          </a:xfrm>
          <a:prstGeom prst="line">
            <a:avLst/>
          </a:prstGeom>
          <a:noFill/>
          <a:ln w="12700">
            <a:solidFill>
              <a:schemeClr val="tx1"/>
            </a:solidFill>
            <a:prstDash val="dash"/>
            <a:round/>
            <a:headEnd/>
            <a:tailEnd/>
          </a:ln>
          <a:effectLst/>
        </p:spPr>
        <p:txBody>
          <a:bodyPr/>
          <a:lstStyle/>
          <a:p>
            <a:endParaRPr lang="en-US"/>
          </a:p>
        </p:txBody>
      </p:sp>
      <p:grpSp>
        <p:nvGrpSpPr>
          <p:cNvPr id="119842" name="Group 84"/>
          <p:cNvGrpSpPr>
            <a:grpSpLocks/>
          </p:cNvGrpSpPr>
          <p:nvPr/>
        </p:nvGrpSpPr>
        <p:grpSpPr bwMode="auto">
          <a:xfrm>
            <a:off x="6142038" y="5046663"/>
            <a:ext cx="501650" cy="396875"/>
            <a:chOff x="4320" y="1936"/>
            <a:chExt cx="316" cy="250"/>
          </a:xfrm>
        </p:grpSpPr>
        <p:sp>
          <p:nvSpPr>
            <p:cNvPr id="119862" name="Oval 85"/>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63" name="Line 86"/>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lstStyle/>
            <a:p>
              <a:endParaRPr lang="en-US"/>
            </a:p>
          </p:txBody>
        </p:sp>
        <p:sp>
          <p:nvSpPr>
            <p:cNvPr id="119864" name="Line 87"/>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lstStyle/>
            <a:p>
              <a:endParaRPr lang="en-US"/>
            </a:p>
          </p:txBody>
        </p:sp>
        <p:sp>
          <p:nvSpPr>
            <p:cNvPr id="119865" name="Rectangle 88"/>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66" name="Oval 89"/>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67" name="Rectangle 90"/>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lstStyle/>
            <a:p>
              <a:endParaRPr lang="en-US"/>
            </a:p>
          </p:txBody>
        </p:sp>
        <p:sp>
          <p:nvSpPr>
            <p:cNvPr id="119868" name="Text Box 91"/>
            <p:cNvSpPr txBox="1">
              <a:spLocks noChangeArrowheads="1"/>
            </p:cNvSpPr>
            <p:nvPr/>
          </p:nvSpPr>
          <p:spPr bwMode="auto">
            <a:xfrm>
              <a:off x="4338" y="1936"/>
              <a:ext cx="285" cy="250"/>
            </a:xfrm>
            <a:prstGeom prst="rect">
              <a:avLst/>
            </a:prstGeom>
            <a:noFill/>
            <a:ln w="9525">
              <a:noFill/>
              <a:miter lim="800000"/>
              <a:headEnd/>
              <a:tailEnd/>
            </a:ln>
            <a:effectLst/>
          </p:spPr>
          <p:txBody>
            <a:bodyPr wrap="none">
              <a:spAutoFit/>
            </a:bodyPr>
            <a:lstStyle/>
            <a:p>
              <a:pPr algn="ctr"/>
              <a:r>
                <a:rPr lang="en-US" sz="2000"/>
                <a:t>2c</a:t>
              </a:r>
              <a:endParaRPr lang="en-US" sz="2400"/>
            </a:p>
          </p:txBody>
        </p:sp>
      </p:grpSp>
      <p:grpSp>
        <p:nvGrpSpPr>
          <p:cNvPr id="119843" name="Group 92"/>
          <p:cNvGrpSpPr>
            <a:grpSpLocks/>
          </p:cNvGrpSpPr>
          <p:nvPr/>
        </p:nvGrpSpPr>
        <p:grpSpPr bwMode="auto">
          <a:xfrm>
            <a:off x="6405563" y="5502275"/>
            <a:ext cx="501650" cy="396875"/>
            <a:chOff x="4596" y="2158"/>
            <a:chExt cx="316" cy="250"/>
          </a:xfrm>
        </p:grpSpPr>
        <p:sp>
          <p:nvSpPr>
            <p:cNvPr id="119855" name="Oval 93"/>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56" name="Line 94"/>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lstStyle/>
            <a:p>
              <a:endParaRPr lang="en-US"/>
            </a:p>
          </p:txBody>
        </p:sp>
        <p:sp>
          <p:nvSpPr>
            <p:cNvPr id="119857" name="Line 95"/>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lstStyle/>
            <a:p>
              <a:endParaRPr lang="en-US"/>
            </a:p>
          </p:txBody>
        </p:sp>
        <p:sp>
          <p:nvSpPr>
            <p:cNvPr id="119858" name="Rectangle 96"/>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9859" name="Oval 97"/>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9860" name="Rectangle 98"/>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lstStyle/>
            <a:p>
              <a:endParaRPr lang="en-US"/>
            </a:p>
          </p:txBody>
        </p:sp>
        <p:sp>
          <p:nvSpPr>
            <p:cNvPr id="119861" name="Text Box 99"/>
            <p:cNvSpPr txBox="1">
              <a:spLocks noChangeArrowheads="1"/>
            </p:cNvSpPr>
            <p:nvPr/>
          </p:nvSpPr>
          <p:spPr bwMode="auto">
            <a:xfrm>
              <a:off x="4610" y="2158"/>
              <a:ext cx="294" cy="250"/>
            </a:xfrm>
            <a:prstGeom prst="rect">
              <a:avLst/>
            </a:prstGeom>
            <a:noFill/>
            <a:ln w="9525">
              <a:noFill/>
              <a:miter lim="800000"/>
              <a:headEnd/>
              <a:tailEnd/>
            </a:ln>
            <a:effectLst/>
          </p:spPr>
          <p:txBody>
            <a:bodyPr wrap="none">
              <a:spAutoFit/>
            </a:bodyPr>
            <a:lstStyle/>
            <a:p>
              <a:pPr algn="ctr"/>
              <a:r>
                <a:rPr lang="en-US" sz="2000"/>
                <a:t>2b</a:t>
              </a:r>
              <a:endParaRPr lang="en-US" sz="2400"/>
            </a:p>
          </p:txBody>
        </p:sp>
      </p:grpSp>
      <p:sp>
        <p:nvSpPr>
          <p:cNvPr id="119844" name="Text Box 100"/>
          <p:cNvSpPr txBox="1">
            <a:spLocks noChangeArrowheads="1"/>
          </p:cNvSpPr>
          <p:nvPr/>
        </p:nvSpPr>
        <p:spPr bwMode="auto">
          <a:xfrm>
            <a:off x="7656513" y="5159375"/>
            <a:ext cx="893762"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19845" name="Freeform 101"/>
          <p:cNvSpPr>
            <a:spLocks/>
          </p:cNvSpPr>
          <p:nvPr/>
        </p:nvSpPr>
        <p:spPr bwMode="auto">
          <a:xfrm flipH="1">
            <a:off x="292100" y="4772025"/>
            <a:ext cx="1171575" cy="1758950"/>
          </a:xfrm>
          <a:custGeom>
            <a:avLst/>
            <a:gdLst>
              <a:gd name="T0" fmla="*/ 2147483647 w 738"/>
              <a:gd name="T1" fmla="*/ 2147483647 h 1108"/>
              <a:gd name="T2" fmla="*/ 2147483647 w 738"/>
              <a:gd name="T3" fmla="*/ 2147483647 h 1108"/>
              <a:gd name="T4" fmla="*/ 2147483647 w 738"/>
              <a:gd name="T5" fmla="*/ 2147483647 h 1108"/>
              <a:gd name="T6" fmla="*/ 2147483647 w 738"/>
              <a:gd name="T7" fmla="*/ 2147483647 h 1108"/>
              <a:gd name="T8" fmla="*/ 2147483647 w 738"/>
              <a:gd name="T9" fmla="*/ 2147483647 h 1108"/>
              <a:gd name="T10" fmla="*/ 2147483647 w 738"/>
              <a:gd name="T11" fmla="*/ 2147483647 h 1108"/>
              <a:gd name="T12" fmla="*/ 2147483647 w 738"/>
              <a:gd name="T13" fmla="*/ 2147483647 h 1108"/>
              <a:gd name="T14" fmla="*/ 2147483647 w 738"/>
              <a:gd name="T15" fmla="*/ 2147483647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w="9525">
            <a:noFill/>
            <a:round/>
            <a:headEnd/>
            <a:tailEnd/>
          </a:ln>
          <a:effectLst/>
        </p:spPr>
        <p:txBody>
          <a:bodyPr wrap="none" anchor="ctr"/>
          <a:lstStyle/>
          <a:p>
            <a:endParaRPr lang="en-US"/>
          </a:p>
        </p:txBody>
      </p:sp>
      <p:sp>
        <p:nvSpPr>
          <p:cNvPr id="119846" name="Text Box 102"/>
          <p:cNvSpPr txBox="1">
            <a:spLocks noChangeArrowheads="1"/>
          </p:cNvSpPr>
          <p:nvPr/>
        </p:nvSpPr>
        <p:spPr bwMode="auto">
          <a:xfrm>
            <a:off x="349250" y="5556250"/>
            <a:ext cx="893763" cy="517525"/>
          </a:xfrm>
          <a:prstGeom prst="rect">
            <a:avLst/>
          </a:prstGeom>
          <a:noFill/>
          <a:ln w="9525">
            <a:noFill/>
            <a:miter lim="800000"/>
            <a:headEnd/>
            <a:tailEnd/>
          </a:ln>
          <a:effectLst/>
        </p:spPr>
        <p:txBody>
          <a:bodyPr wrap="none">
            <a:spAutoFit/>
          </a:bodyPr>
          <a:lstStyle/>
          <a:p>
            <a:r>
              <a:rPr lang="en-US" sz="1400"/>
              <a:t>other</a:t>
            </a:r>
          </a:p>
          <a:p>
            <a:r>
              <a:rPr lang="en-US" sz="1400"/>
              <a:t>networks</a:t>
            </a:r>
          </a:p>
        </p:txBody>
      </p:sp>
      <p:sp>
        <p:nvSpPr>
          <p:cNvPr id="119847" name="Line 103"/>
          <p:cNvSpPr>
            <a:spLocks noChangeShapeType="1"/>
          </p:cNvSpPr>
          <p:nvPr/>
        </p:nvSpPr>
        <p:spPr bwMode="auto">
          <a:xfrm flipH="1">
            <a:off x="1149350" y="5118100"/>
            <a:ext cx="468313" cy="268288"/>
          </a:xfrm>
          <a:prstGeom prst="line">
            <a:avLst/>
          </a:prstGeom>
          <a:noFill/>
          <a:ln w="12700">
            <a:solidFill>
              <a:schemeClr val="tx1"/>
            </a:solidFill>
            <a:round/>
            <a:headEnd/>
            <a:tailEnd/>
          </a:ln>
          <a:effectLst/>
        </p:spPr>
        <p:txBody>
          <a:bodyPr wrap="none"/>
          <a:lstStyle/>
          <a:p>
            <a:endParaRPr lang="en-US"/>
          </a:p>
        </p:txBody>
      </p:sp>
      <p:sp>
        <p:nvSpPr>
          <p:cNvPr id="119848" name="Freeform 104"/>
          <p:cNvSpPr>
            <a:spLocks/>
          </p:cNvSpPr>
          <p:nvPr/>
        </p:nvSpPr>
        <p:spPr bwMode="auto">
          <a:xfrm>
            <a:off x="4913313" y="5607050"/>
            <a:ext cx="523875" cy="261938"/>
          </a:xfrm>
          <a:custGeom>
            <a:avLst/>
            <a:gdLst>
              <a:gd name="T0" fmla="*/ 0 w 654"/>
              <a:gd name="T1" fmla="*/ 2147483647 h 420"/>
              <a:gd name="T2" fmla="*/ 2147483647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
        <p:nvSpPr>
          <p:cNvPr id="119849" name="Rectangle 105"/>
          <p:cNvSpPr>
            <a:spLocks noGrp="1" noChangeArrowheads="1"/>
          </p:cNvSpPr>
          <p:nvPr>
            <p:ph type="body" idx="1"/>
          </p:nvPr>
        </p:nvSpPr>
        <p:spPr>
          <a:xfrm>
            <a:off x="506413" y="1108075"/>
            <a:ext cx="7772400" cy="2370138"/>
          </a:xfrm>
          <a:noFill/>
        </p:spPr>
        <p:txBody>
          <a:bodyPr/>
          <a:lstStyle/>
          <a:p>
            <a:pPr>
              <a:lnSpc>
                <a:spcPct val="90000"/>
              </a:lnSpc>
            </a:pPr>
            <a:r>
              <a:rPr lang="en-US" sz="2400"/>
              <a:t>using eBGP session between 3a and 1c, AS3 sends prefix reachability info to AS1.</a:t>
            </a:r>
          </a:p>
          <a:p>
            <a:pPr lvl="1">
              <a:lnSpc>
                <a:spcPct val="90000"/>
              </a:lnSpc>
            </a:pPr>
            <a:r>
              <a:rPr lang="en-US" sz="2000"/>
              <a:t>1c can then use iBGP do distribute new prefix info to all routers in AS1</a:t>
            </a:r>
          </a:p>
          <a:p>
            <a:pPr lvl="1">
              <a:lnSpc>
                <a:spcPct val="90000"/>
              </a:lnSpc>
            </a:pPr>
            <a:r>
              <a:rPr lang="en-US" sz="2000"/>
              <a:t>1b can then re-advertise new reachability info to AS2 over 1b-to-2a eBGP session</a:t>
            </a:r>
          </a:p>
          <a:p>
            <a:pPr>
              <a:lnSpc>
                <a:spcPct val="90000"/>
              </a:lnSpc>
            </a:pPr>
            <a:r>
              <a:rPr lang="en-US" sz="2400"/>
              <a:t>when router learns of new prefix, it creates entry for prefix in its forwarding table.</a:t>
            </a:r>
          </a:p>
        </p:txBody>
      </p:sp>
      <p:sp>
        <p:nvSpPr>
          <p:cNvPr id="119850" name="Line 106"/>
          <p:cNvSpPr>
            <a:spLocks noChangeShapeType="1"/>
          </p:cNvSpPr>
          <p:nvPr/>
        </p:nvSpPr>
        <p:spPr bwMode="auto">
          <a:xfrm>
            <a:off x="3322638" y="4725988"/>
            <a:ext cx="766762" cy="0"/>
          </a:xfrm>
          <a:prstGeom prst="line">
            <a:avLst/>
          </a:prstGeom>
          <a:noFill/>
          <a:ln w="25400">
            <a:solidFill>
              <a:schemeClr val="tx1"/>
            </a:solidFill>
            <a:round/>
            <a:headEnd/>
            <a:tailEnd/>
          </a:ln>
          <a:effectLst/>
        </p:spPr>
        <p:txBody>
          <a:bodyPr/>
          <a:lstStyle/>
          <a:p>
            <a:endParaRPr lang="en-US"/>
          </a:p>
        </p:txBody>
      </p:sp>
      <p:sp>
        <p:nvSpPr>
          <p:cNvPr id="119851" name="Line 107"/>
          <p:cNvSpPr>
            <a:spLocks noChangeShapeType="1"/>
          </p:cNvSpPr>
          <p:nvPr/>
        </p:nvSpPr>
        <p:spPr bwMode="auto">
          <a:xfrm>
            <a:off x="3341688" y="5040313"/>
            <a:ext cx="766762" cy="0"/>
          </a:xfrm>
          <a:prstGeom prst="line">
            <a:avLst/>
          </a:prstGeom>
          <a:noFill/>
          <a:ln w="25400">
            <a:solidFill>
              <a:schemeClr val="tx1"/>
            </a:solidFill>
            <a:prstDash val="dash"/>
            <a:round/>
            <a:headEnd/>
            <a:tailEnd/>
          </a:ln>
          <a:effectLst/>
        </p:spPr>
        <p:txBody>
          <a:bodyPr/>
          <a:lstStyle/>
          <a:p>
            <a:endParaRPr lang="en-US"/>
          </a:p>
        </p:txBody>
      </p:sp>
      <p:sp>
        <p:nvSpPr>
          <p:cNvPr id="119852" name="Text Box 108"/>
          <p:cNvSpPr txBox="1">
            <a:spLocks noChangeArrowheads="1"/>
          </p:cNvSpPr>
          <p:nvPr/>
        </p:nvSpPr>
        <p:spPr bwMode="auto">
          <a:xfrm>
            <a:off x="4171950" y="4508500"/>
            <a:ext cx="1309688" cy="304800"/>
          </a:xfrm>
          <a:prstGeom prst="rect">
            <a:avLst/>
          </a:prstGeom>
          <a:noFill/>
          <a:ln w="9525">
            <a:noFill/>
            <a:miter lim="800000"/>
            <a:headEnd/>
            <a:tailEnd/>
          </a:ln>
          <a:effectLst/>
        </p:spPr>
        <p:txBody>
          <a:bodyPr wrap="none">
            <a:spAutoFit/>
          </a:bodyPr>
          <a:lstStyle/>
          <a:p>
            <a:pPr eaLnBrk="1" hangingPunct="1"/>
            <a:r>
              <a:rPr lang="en-US" sz="1400"/>
              <a:t>eBGP session</a:t>
            </a:r>
          </a:p>
        </p:txBody>
      </p:sp>
      <p:sp>
        <p:nvSpPr>
          <p:cNvPr id="119853" name="Text Box 109"/>
          <p:cNvSpPr txBox="1">
            <a:spLocks noChangeArrowheads="1"/>
          </p:cNvSpPr>
          <p:nvPr/>
        </p:nvSpPr>
        <p:spPr bwMode="auto">
          <a:xfrm>
            <a:off x="4198938" y="4857750"/>
            <a:ext cx="1250950" cy="304800"/>
          </a:xfrm>
          <a:prstGeom prst="rect">
            <a:avLst/>
          </a:prstGeom>
          <a:noFill/>
          <a:ln w="9525">
            <a:noFill/>
            <a:miter lim="800000"/>
            <a:headEnd/>
            <a:tailEnd/>
          </a:ln>
          <a:effectLst/>
        </p:spPr>
        <p:txBody>
          <a:bodyPr wrap="none">
            <a:spAutoFit/>
          </a:bodyPr>
          <a:lstStyle/>
          <a:p>
            <a:pPr eaLnBrk="1" hangingPunct="1"/>
            <a:r>
              <a:rPr lang="en-US" sz="1400"/>
              <a:t>iBGP session</a:t>
            </a:r>
          </a:p>
        </p:txBody>
      </p:sp>
      <p:sp>
        <p:nvSpPr>
          <p:cNvPr id="119854" name="Freeform 110"/>
          <p:cNvSpPr>
            <a:spLocks/>
          </p:cNvSpPr>
          <p:nvPr/>
        </p:nvSpPr>
        <p:spPr bwMode="auto">
          <a:xfrm>
            <a:off x="2800350" y="5014913"/>
            <a:ext cx="704850" cy="409575"/>
          </a:xfrm>
          <a:custGeom>
            <a:avLst/>
            <a:gdLst>
              <a:gd name="T0" fmla="*/ 0 w 444"/>
              <a:gd name="T1" fmla="*/ 0 h 258"/>
              <a:gd name="T2" fmla="*/ 2147483647 w 444"/>
              <a:gd name="T3" fmla="*/ 2147483647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cap="flat" cmpd="sng">
            <a:solidFill>
              <a:schemeClr val="tx1"/>
            </a:solidFill>
            <a:prstDash val="solid"/>
            <a:round/>
            <a:headEnd type="none" w="med" len="med"/>
            <a:tailEnd type="none" w="med" len="med"/>
          </a:ln>
          <a:effectLst/>
        </p:spPr>
        <p:txBody>
          <a:bodyPr wrap="none" anchor="ct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a:noFill/>
          <a:ln>
            <a:miter lim="800000"/>
            <a:headEnd/>
            <a:tailEnd/>
          </a:ln>
        </p:spPr>
        <p:txBody>
          <a:bodyPr/>
          <a:lstStyle/>
          <a:p>
            <a:r>
              <a:rPr lang="en-US"/>
              <a:t>Network Layer</a:t>
            </a:r>
          </a:p>
        </p:txBody>
      </p:sp>
      <p:sp>
        <p:nvSpPr>
          <p:cNvPr id="120835" name="Slide Number Placeholder 5"/>
          <p:cNvSpPr>
            <a:spLocks noGrp="1"/>
          </p:cNvSpPr>
          <p:nvPr>
            <p:ph type="sldNum" sz="quarter" idx="12"/>
          </p:nvPr>
        </p:nvSpPr>
        <p:spPr>
          <a:noFill/>
          <a:ln>
            <a:miter lim="800000"/>
            <a:headEnd/>
            <a:tailEnd/>
          </a:ln>
        </p:spPr>
        <p:txBody>
          <a:bodyPr/>
          <a:lstStyle/>
          <a:p>
            <a:r>
              <a:rPr lang="en-US"/>
              <a:t>4-</a:t>
            </a:r>
            <a:fld id="{BFFC8913-CC49-49B6-A5BE-A2C2046627C4}" type="slidenum">
              <a:rPr lang="en-US" smtClean="0"/>
              <a:pPr/>
              <a:t>67</a:t>
            </a:fld>
            <a:endParaRPr lang="en-US"/>
          </a:p>
        </p:txBody>
      </p:sp>
      <p:sp>
        <p:nvSpPr>
          <p:cNvPr id="120836" name="Rectangle 2"/>
          <p:cNvSpPr>
            <a:spLocks noGrp="1" noChangeArrowheads="1"/>
          </p:cNvSpPr>
          <p:nvPr>
            <p:ph type="title"/>
          </p:nvPr>
        </p:nvSpPr>
        <p:spPr>
          <a:xfrm>
            <a:off x="377825" y="150813"/>
            <a:ext cx="7772400" cy="1143000"/>
          </a:xfrm>
        </p:spPr>
        <p:txBody>
          <a:bodyPr/>
          <a:lstStyle/>
          <a:p>
            <a:r>
              <a:rPr lang="en-US"/>
              <a:t>Path attributes and BGP routes</a:t>
            </a:r>
          </a:p>
        </p:txBody>
      </p:sp>
      <p:sp>
        <p:nvSpPr>
          <p:cNvPr id="120837" name="Rectangle 3"/>
          <p:cNvSpPr>
            <a:spLocks noGrp="1" noChangeArrowheads="1"/>
          </p:cNvSpPr>
          <p:nvPr>
            <p:ph type="body" idx="1"/>
          </p:nvPr>
        </p:nvSpPr>
        <p:spPr>
          <a:xfrm>
            <a:off x="466725" y="1422400"/>
            <a:ext cx="8247063" cy="4648200"/>
          </a:xfrm>
        </p:spPr>
        <p:txBody>
          <a:bodyPr/>
          <a:lstStyle/>
          <a:p>
            <a:r>
              <a:rPr lang="en-US"/>
              <a:t>advertised prefix includes BGP attributes </a:t>
            </a:r>
          </a:p>
          <a:p>
            <a:pPr lvl="1"/>
            <a:r>
              <a:rPr lang="en-US"/>
              <a:t>prefix + attributes = “route”</a:t>
            </a:r>
          </a:p>
          <a:p>
            <a:r>
              <a:rPr lang="en-US"/>
              <a:t>two important attributes:</a:t>
            </a:r>
          </a:p>
          <a:p>
            <a:pPr lvl="1"/>
            <a:r>
              <a:rPr lang="en-US">
                <a:solidFill>
                  <a:srgbClr val="CC0000"/>
                </a:solidFill>
              </a:rPr>
              <a:t>AS-PATH:</a:t>
            </a:r>
            <a:r>
              <a:rPr lang="en-US"/>
              <a:t> contains ASs through which prefix advertisement has passed: e.g., AS 67, AS 17 </a:t>
            </a:r>
          </a:p>
          <a:p>
            <a:pPr lvl="1"/>
            <a:r>
              <a:rPr lang="en-US">
                <a:solidFill>
                  <a:srgbClr val="CC0000"/>
                </a:solidFill>
              </a:rPr>
              <a:t>NEXT-HOP:</a:t>
            </a:r>
            <a:r>
              <a:rPr lang="en-US"/>
              <a:t> indicates specific internal-AS router to next-hop AS. (may be multiple links from current AS to next-hop-AS)</a:t>
            </a:r>
          </a:p>
          <a:p>
            <a:r>
              <a:rPr lang="en-US"/>
              <a:t>gateway router receiving route advertisement uses </a:t>
            </a:r>
            <a:r>
              <a:rPr lang="en-US">
                <a:solidFill>
                  <a:srgbClr val="CC0000"/>
                </a:solidFill>
              </a:rPr>
              <a:t>import policy</a:t>
            </a:r>
            <a:r>
              <a:rPr lang="en-US"/>
              <a:t> to accept/decline</a:t>
            </a:r>
          </a:p>
          <a:p>
            <a:pPr lvl="1"/>
            <a:r>
              <a:rPr lang="en-US"/>
              <a:t>e.g., never route through AS x</a:t>
            </a:r>
          </a:p>
          <a:p>
            <a:pPr lvl="1"/>
            <a:r>
              <a:rPr lang="en-US" i="1">
                <a:solidFill>
                  <a:srgbClr val="CC0000"/>
                </a:solidFill>
              </a:rPr>
              <a:t>policy-based</a:t>
            </a:r>
            <a:r>
              <a:rPr lang="en-US" i="1">
                <a:solidFill>
                  <a:srgbClr val="FF0000"/>
                </a:solidFill>
              </a:rPr>
              <a:t> </a:t>
            </a:r>
            <a:r>
              <a:rPr lang="en-US"/>
              <a:t>routing</a:t>
            </a:r>
          </a:p>
          <a:p>
            <a:pPr lvl="1"/>
            <a:endParaRPr lang="en-US"/>
          </a:p>
        </p:txBody>
      </p:sp>
      <p:pic>
        <p:nvPicPr>
          <p:cNvPr id="120838" name="Picture 5" descr="underline_base"/>
          <p:cNvPicPr>
            <a:picLocks noChangeArrowheads="1"/>
          </p:cNvPicPr>
          <p:nvPr/>
        </p:nvPicPr>
        <p:blipFill>
          <a:blip r:embed="rId2"/>
          <a:srcRect/>
          <a:stretch>
            <a:fillRect/>
          </a:stretch>
        </p:blipFill>
        <p:spPr bwMode="auto">
          <a:xfrm>
            <a:off x="420688" y="993775"/>
            <a:ext cx="7313612" cy="173038"/>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miter lim="800000"/>
            <a:headEnd/>
            <a:tailEnd/>
          </a:ln>
        </p:spPr>
        <p:txBody>
          <a:bodyPr/>
          <a:lstStyle/>
          <a:p>
            <a:r>
              <a:rPr lang="en-US"/>
              <a:t>Network Layer</a:t>
            </a:r>
          </a:p>
        </p:txBody>
      </p:sp>
      <p:sp>
        <p:nvSpPr>
          <p:cNvPr id="121859" name="Slide Number Placeholder 5"/>
          <p:cNvSpPr>
            <a:spLocks noGrp="1"/>
          </p:cNvSpPr>
          <p:nvPr>
            <p:ph type="sldNum" sz="quarter" idx="12"/>
          </p:nvPr>
        </p:nvSpPr>
        <p:spPr>
          <a:noFill/>
          <a:ln>
            <a:miter lim="800000"/>
            <a:headEnd/>
            <a:tailEnd/>
          </a:ln>
        </p:spPr>
        <p:txBody>
          <a:bodyPr/>
          <a:lstStyle/>
          <a:p>
            <a:r>
              <a:rPr lang="en-US"/>
              <a:t>4-</a:t>
            </a:r>
            <a:fld id="{CA717D06-C3A6-4D65-B17B-83BC4381425B}" type="slidenum">
              <a:rPr lang="en-US" smtClean="0"/>
              <a:pPr/>
              <a:t>68</a:t>
            </a:fld>
            <a:endParaRPr lang="en-US"/>
          </a:p>
        </p:txBody>
      </p:sp>
      <p:sp>
        <p:nvSpPr>
          <p:cNvPr id="121860" name="Rectangle 2"/>
          <p:cNvSpPr>
            <a:spLocks noGrp="1" noChangeArrowheads="1"/>
          </p:cNvSpPr>
          <p:nvPr>
            <p:ph type="title"/>
          </p:nvPr>
        </p:nvSpPr>
        <p:spPr/>
        <p:txBody>
          <a:bodyPr/>
          <a:lstStyle/>
          <a:p>
            <a:r>
              <a:rPr lang="en-US"/>
              <a:t>BGP route selection</a:t>
            </a:r>
          </a:p>
        </p:txBody>
      </p:sp>
      <p:sp>
        <p:nvSpPr>
          <p:cNvPr id="121861" name="Rectangle 3"/>
          <p:cNvSpPr>
            <a:spLocks noGrp="1" noChangeArrowheads="1"/>
          </p:cNvSpPr>
          <p:nvPr>
            <p:ph type="body" idx="1"/>
          </p:nvPr>
        </p:nvSpPr>
        <p:spPr>
          <a:xfrm>
            <a:off x="522288" y="1433513"/>
            <a:ext cx="7772400" cy="4648200"/>
          </a:xfrm>
        </p:spPr>
        <p:txBody>
          <a:bodyPr/>
          <a:lstStyle/>
          <a:p>
            <a:pPr marL="346075" indent="-346075"/>
            <a:r>
              <a:rPr lang="en-US"/>
              <a:t>router may learn about more than 1 route to destination AS, selects route based on:</a:t>
            </a:r>
          </a:p>
          <a:p>
            <a:pPr marL="1084263" lvl="1" indent="-457200">
              <a:buFont typeface="ZapfDingbats" pitchFamily="82" charset="2"/>
              <a:buAutoNum type="arabicPeriod"/>
            </a:pPr>
            <a:r>
              <a:rPr lang="en-US"/>
              <a:t>local preference value attribute: policy decision</a:t>
            </a:r>
          </a:p>
          <a:p>
            <a:pPr marL="1084263" lvl="1" indent="-457200">
              <a:buFont typeface="ZapfDingbats" pitchFamily="82" charset="2"/>
              <a:buAutoNum type="arabicPeriod"/>
            </a:pPr>
            <a:r>
              <a:rPr lang="en-US"/>
              <a:t>shortest AS-PATH </a:t>
            </a:r>
          </a:p>
          <a:p>
            <a:pPr marL="1084263" lvl="1" indent="-457200">
              <a:buFont typeface="ZapfDingbats" pitchFamily="82" charset="2"/>
              <a:buAutoNum type="arabicPeriod"/>
            </a:pPr>
            <a:r>
              <a:rPr lang="en-US"/>
              <a:t>closest NEXT-HOP router: hot potato routing</a:t>
            </a:r>
          </a:p>
          <a:p>
            <a:pPr marL="1084263" lvl="1" indent="-457200">
              <a:buFont typeface="ZapfDingbats" pitchFamily="82" charset="2"/>
              <a:buAutoNum type="arabicPeriod"/>
            </a:pPr>
            <a:r>
              <a:rPr lang="en-US"/>
              <a:t>additional criteria </a:t>
            </a:r>
          </a:p>
        </p:txBody>
      </p:sp>
      <p:pic>
        <p:nvPicPr>
          <p:cNvPr id="121862" name="Picture 6" descr="underline_base"/>
          <p:cNvPicPr>
            <a:picLocks noChangeArrowheads="1"/>
          </p:cNvPicPr>
          <p:nvPr/>
        </p:nvPicPr>
        <p:blipFill>
          <a:blip r:embed="rId2"/>
          <a:srcRect/>
          <a:stretch>
            <a:fillRect/>
          </a:stretch>
        </p:blipFill>
        <p:spPr bwMode="auto">
          <a:xfrm>
            <a:off x="631825" y="1050925"/>
            <a:ext cx="5027613" cy="173038"/>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4"/>
          <p:cNvSpPr>
            <a:spLocks noGrp="1"/>
          </p:cNvSpPr>
          <p:nvPr>
            <p:ph type="ftr" sz="quarter" idx="11"/>
          </p:nvPr>
        </p:nvSpPr>
        <p:spPr>
          <a:noFill/>
          <a:ln>
            <a:miter lim="800000"/>
            <a:headEnd/>
            <a:tailEnd/>
          </a:ln>
        </p:spPr>
        <p:txBody>
          <a:bodyPr/>
          <a:lstStyle/>
          <a:p>
            <a:r>
              <a:rPr lang="en-US"/>
              <a:t>Network Layer</a:t>
            </a:r>
          </a:p>
        </p:txBody>
      </p:sp>
      <p:sp>
        <p:nvSpPr>
          <p:cNvPr id="122883" name="Slide Number Placeholder 5"/>
          <p:cNvSpPr>
            <a:spLocks noGrp="1"/>
          </p:cNvSpPr>
          <p:nvPr>
            <p:ph type="sldNum" sz="quarter" idx="12"/>
          </p:nvPr>
        </p:nvSpPr>
        <p:spPr>
          <a:noFill/>
          <a:ln>
            <a:miter lim="800000"/>
            <a:headEnd/>
            <a:tailEnd/>
          </a:ln>
        </p:spPr>
        <p:txBody>
          <a:bodyPr/>
          <a:lstStyle/>
          <a:p>
            <a:r>
              <a:rPr lang="en-US"/>
              <a:t>4-</a:t>
            </a:r>
            <a:fld id="{7D9A6998-85FA-42B7-B5BE-873765F6276F}" type="slidenum">
              <a:rPr lang="en-US" smtClean="0"/>
              <a:pPr/>
              <a:t>69</a:t>
            </a:fld>
            <a:endParaRPr lang="en-US"/>
          </a:p>
        </p:txBody>
      </p:sp>
      <p:sp>
        <p:nvSpPr>
          <p:cNvPr id="122884" name="Rectangle 2"/>
          <p:cNvSpPr>
            <a:spLocks noGrp="1" noChangeArrowheads="1"/>
          </p:cNvSpPr>
          <p:nvPr>
            <p:ph type="title"/>
          </p:nvPr>
        </p:nvSpPr>
        <p:spPr/>
        <p:txBody>
          <a:bodyPr/>
          <a:lstStyle/>
          <a:p>
            <a:r>
              <a:rPr lang="en-US" sz="4000"/>
              <a:t>BGP messages</a:t>
            </a:r>
            <a:endParaRPr lang="en-US" sz="3200"/>
          </a:p>
        </p:txBody>
      </p:sp>
      <p:sp>
        <p:nvSpPr>
          <p:cNvPr id="122885" name="Rectangle 3"/>
          <p:cNvSpPr>
            <a:spLocks noGrp="1" noChangeArrowheads="1"/>
          </p:cNvSpPr>
          <p:nvPr>
            <p:ph type="body" idx="1"/>
          </p:nvPr>
        </p:nvSpPr>
        <p:spPr>
          <a:xfrm>
            <a:off x="533400" y="1524000"/>
            <a:ext cx="8229600" cy="5029200"/>
          </a:xfrm>
        </p:spPr>
        <p:txBody>
          <a:bodyPr/>
          <a:lstStyle/>
          <a:p>
            <a:r>
              <a:rPr lang="en-US" sz="2400"/>
              <a:t>BGP messages exchanged between peers over TCP connection</a:t>
            </a:r>
          </a:p>
          <a:p>
            <a:r>
              <a:rPr lang="en-US" sz="2400"/>
              <a:t>BGP messages:</a:t>
            </a:r>
          </a:p>
          <a:p>
            <a:pPr lvl="1"/>
            <a:r>
              <a:rPr lang="en-US">
                <a:solidFill>
                  <a:srgbClr val="CC0000"/>
                </a:solidFill>
              </a:rPr>
              <a:t>OPEN:</a:t>
            </a:r>
            <a:r>
              <a:rPr lang="en-US"/>
              <a:t> opens TCP connection to peer and authenticates sender</a:t>
            </a:r>
          </a:p>
          <a:p>
            <a:pPr lvl="1"/>
            <a:r>
              <a:rPr lang="en-US">
                <a:solidFill>
                  <a:srgbClr val="CC0000"/>
                </a:solidFill>
              </a:rPr>
              <a:t>UPDATE:</a:t>
            </a:r>
            <a:r>
              <a:rPr lang="en-US">
                <a:solidFill>
                  <a:srgbClr val="FF0000"/>
                </a:solidFill>
              </a:rPr>
              <a:t> </a:t>
            </a:r>
            <a:r>
              <a:rPr lang="en-US"/>
              <a:t>advertises new path (or withdraws old)</a:t>
            </a:r>
          </a:p>
          <a:p>
            <a:pPr lvl="1"/>
            <a:r>
              <a:rPr lang="en-US">
                <a:solidFill>
                  <a:srgbClr val="CC0000"/>
                </a:solidFill>
              </a:rPr>
              <a:t>KEEPALIVE:</a:t>
            </a:r>
            <a:r>
              <a:rPr lang="en-US"/>
              <a:t> keeps connection alive in absence of UPDATES; also ACKs OPEN request</a:t>
            </a:r>
          </a:p>
          <a:p>
            <a:pPr lvl="1"/>
            <a:r>
              <a:rPr lang="en-US">
                <a:solidFill>
                  <a:srgbClr val="CC0000"/>
                </a:solidFill>
              </a:rPr>
              <a:t>NOTIFICATION:</a:t>
            </a:r>
            <a:r>
              <a:rPr lang="en-US"/>
              <a:t> reports errors in previous msg; also used to close connection</a:t>
            </a:r>
            <a:endParaRPr lang="en-US" sz="2800"/>
          </a:p>
        </p:txBody>
      </p:sp>
      <p:pic>
        <p:nvPicPr>
          <p:cNvPr id="122886" name="Picture 4" descr="underline_base"/>
          <p:cNvPicPr>
            <a:picLocks noChangeArrowheads="1"/>
          </p:cNvPicPr>
          <p:nvPr/>
        </p:nvPicPr>
        <p:blipFill>
          <a:blip r:embed="rId2"/>
          <a:srcRect/>
          <a:stretch>
            <a:fillRect/>
          </a:stretch>
        </p:blipFill>
        <p:spPr bwMode="auto">
          <a:xfrm>
            <a:off x="633413" y="1044575"/>
            <a:ext cx="3016250" cy="1730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miter lim="800000"/>
            <a:headEnd/>
            <a:tailEnd/>
          </a:ln>
        </p:spPr>
        <p:txBody>
          <a:bodyPr/>
          <a:lstStyle/>
          <a:p>
            <a:r>
              <a:rPr lang="en-US"/>
              <a:t>Network Layer</a:t>
            </a:r>
          </a:p>
        </p:txBody>
      </p:sp>
      <p:sp>
        <p:nvSpPr>
          <p:cNvPr id="8195" name="Slide Number Placeholder 5"/>
          <p:cNvSpPr>
            <a:spLocks noGrp="1"/>
          </p:cNvSpPr>
          <p:nvPr>
            <p:ph type="sldNum" sz="quarter" idx="12"/>
          </p:nvPr>
        </p:nvSpPr>
        <p:spPr>
          <a:noFill/>
          <a:ln>
            <a:miter lim="800000"/>
            <a:headEnd/>
            <a:tailEnd/>
          </a:ln>
        </p:spPr>
        <p:txBody>
          <a:bodyPr/>
          <a:lstStyle/>
          <a:p>
            <a:r>
              <a:rPr lang="en-US"/>
              <a:t>4-</a:t>
            </a:r>
            <a:fld id="{E751F828-BADF-482D-9F62-72350CAD77A4}" type="slidenum">
              <a:rPr lang="en-US" smtClean="0"/>
              <a:pPr/>
              <a:t>7</a:t>
            </a:fld>
            <a:endParaRPr lang="en-US"/>
          </a:p>
        </p:txBody>
      </p:sp>
      <p:pic>
        <p:nvPicPr>
          <p:cNvPr id="8196" name="Picture 5" descr="underline_base"/>
          <p:cNvPicPr>
            <a:picLocks noChangeArrowheads="1"/>
          </p:cNvPicPr>
          <p:nvPr/>
        </p:nvPicPr>
        <p:blipFill>
          <a:blip r:embed="rId2"/>
          <a:srcRect/>
          <a:stretch>
            <a:fillRect/>
          </a:stretch>
        </p:blipFill>
        <p:spPr bwMode="auto">
          <a:xfrm>
            <a:off x="642938" y="1047750"/>
            <a:ext cx="4570412" cy="173038"/>
          </a:xfrm>
          <a:prstGeom prst="rect">
            <a:avLst/>
          </a:prstGeom>
          <a:noFill/>
          <a:ln w="9525">
            <a:noFill/>
            <a:miter lim="800000"/>
            <a:headEnd/>
            <a:tailEnd/>
          </a:ln>
        </p:spPr>
      </p:pic>
      <p:sp>
        <p:nvSpPr>
          <p:cNvPr id="8197" name="Rectangle 2"/>
          <p:cNvSpPr>
            <a:spLocks noGrp="1" noChangeArrowheads="1"/>
          </p:cNvSpPr>
          <p:nvPr>
            <p:ph type="title"/>
          </p:nvPr>
        </p:nvSpPr>
        <p:spPr/>
        <p:txBody>
          <a:bodyPr/>
          <a:lstStyle/>
          <a:p>
            <a:r>
              <a:rPr lang="en-US"/>
              <a:t>Connection setup</a:t>
            </a:r>
          </a:p>
        </p:txBody>
      </p:sp>
      <p:sp>
        <p:nvSpPr>
          <p:cNvPr id="8198" name="Rectangle 3"/>
          <p:cNvSpPr>
            <a:spLocks noGrp="1" noChangeArrowheads="1"/>
          </p:cNvSpPr>
          <p:nvPr>
            <p:ph type="body" idx="1"/>
          </p:nvPr>
        </p:nvSpPr>
        <p:spPr>
          <a:xfrm>
            <a:off x="533400" y="1600200"/>
            <a:ext cx="8220075" cy="4648200"/>
          </a:xfrm>
        </p:spPr>
        <p:txBody>
          <a:bodyPr/>
          <a:lstStyle/>
          <a:p>
            <a:r>
              <a:rPr lang="en-US"/>
              <a:t>3</a:t>
            </a:r>
            <a:r>
              <a:rPr lang="en-US" baseline="30000"/>
              <a:t>rd</a:t>
            </a:r>
            <a:r>
              <a:rPr lang="en-US"/>
              <a:t> important function in </a:t>
            </a:r>
            <a:r>
              <a:rPr lang="en-US" i="1"/>
              <a:t>some</a:t>
            </a:r>
            <a:r>
              <a:rPr lang="en-US"/>
              <a:t> network architectures:</a:t>
            </a:r>
          </a:p>
          <a:p>
            <a:pPr lvl="1"/>
            <a:r>
              <a:rPr lang="en-US"/>
              <a:t>ATM, frame relay, X.25</a:t>
            </a:r>
          </a:p>
          <a:p>
            <a:r>
              <a:rPr lang="en-US"/>
              <a:t>before datagrams flow, two end hosts </a:t>
            </a:r>
            <a:r>
              <a:rPr lang="en-US" i="1"/>
              <a:t>and</a:t>
            </a:r>
            <a:r>
              <a:rPr lang="en-US"/>
              <a:t> intervening routers establish virtual connection</a:t>
            </a:r>
          </a:p>
          <a:p>
            <a:pPr lvl="1"/>
            <a:r>
              <a:rPr lang="en-US"/>
              <a:t>routers get involved</a:t>
            </a:r>
          </a:p>
          <a:p>
            <a:r>
              <a:rPr lang="en-US"/>
              <a:t>network vs transport layer connection service:</a:t>
            </a:r>
          </a:p>
          <a:p>
            <a:pPr lvl="1"/>
            <a:r>
              <a:rPr lang="en-US" i="1">
                <a:solidFill>
                  <a:srgbClr val="CC0000"/>
                </a:solidFill>
              </a:rPr>
              <a:t>network:</a:t>
            </a:r>
            <a:r>
              <a:rPr lang="en-US"/>
              <a:t> between two hosts (may also involve intervening routers in case of VCs)</a:t>
            </a:r>
          </a:p>
          <a:p>
            <a:pPr lvl="1"/>
            <a:r>
              <a:rPr lang="en-US" i="1">
                <a:solidFill>
                  <a:srgbClr val="CC0000"/>
                </a:solidFill>
              </a:rPr>
              <a:t>transport:</a:t>
            </a:r>
            <a:r>
              <a:rPr lang="en-US"/>
              <a:t> between two processes</a:t>
            </a:r>
          </a:p>
          <a:p>
            <a:pPr>
              <a:buFont typeface="Wingdings" pitchFamily="2" charset="2"/>
              <a:buNone/>
            </a:pPr>
            <a:endParaRPr 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miter lim="800000"/>
            <a:headEnd/>
            <a:tailEnd/>
          </a:ln>
        </p:spPr>
        <p:txBody>
          <a:bodyPr/>
          <a:lstStyle/>
          <a:p>
            <a:r>
              <a:rPr lang="en-US"/>
              <a:t>Network Layer</a:t>
            </a:r>
          </a:p>
        </p:txBody>
      </p:sp>
      <p:sp>
        <p:nvSpPr>
          <p:cNvPr id="123907" name="Slide Number Placeholder 5"/>
          <p:cNvSpPr>
            <a:spLocks noGrp="1"/>
          </p:cNvSpPr>
          <p:nvPr>
            <p:ph type="sldNum" sz="quarter" idx="12"/>
          </p:nvPr>
        </p:nvSpPr>
        <p:spPr>
          <a:noFill/>
          <a:ln>
            <a:miter lim="800000"/>
            <a:headEnd/>
            <a:tailEnd/>
          </a:ln>
        </p:spPr>
        <p:txBody>
          <a:bodyPr/>
          <a:lstStyle/>
          <a:p>
            <a:r>
              <a:rPr lang="en-US"/>
              <a:t>4-</a:t>
            </a:r>
            <a:fld id="{6CA06F66-FB7D-4CD5-9CE2-67774E165719}" type="slidenum">
              <a:rPr lang="en-US" smtClean="0"/>
              <a:pPr/>
              <a:t>70</a:t>
            </a:fld>
            <a:endParaRPr lang="en-US"/>
          </a:p>
        </p:txBody>
      </p:sp>
      <p:pic>
        <p:nvPicPr>
          <p:cNvPr id="123908" name="Picture 42" descr="underline_base"/>
          <p:cNvPicPr>
            <a:picLocks noChangeArrowheads="1"/>
          </p:cNvPicPr>
          <p:nvPr/>
        </p:nvPicPr>
        <p:blipFill>
          <a:blip r:embed="rId2"/>
          <a:srcRect/>
          <a:stretch>
            <a:fillRect/>
          </a:stretch>
        </p:blipFill>
        <p:spPr bwMode="auto">
          <a:xfrm>
            <a:off x="612775" y="1000125"/>
            <a:ext cx="3656013" cy="173038"/>
          </a:xfrm>
          <a:prstGeom prst="rect">
            <a:avLst/>
          </a:prstGeom>
          <a:noFill/>
          <a:ln w="9525">
            <a:noFill/>
            <a:miter lim="800000"/>
            <a:headEnd/>
            <a:tailEnd/>
          </a:ln>
        </p:spPr>
      </p:pic>
      <p:sp>
        <p:nvSpPr>
          <p:cNvPr id="123909" name="Rectangle 2"/>
          <p:cNvSpPr>
            <a:spLocks noGrp="1" noChangeArrowheads="1"/>
          </p:cNvSpPr>
          <p:nvPr>
            <p:ph type="title"/>
          </p:nvPr>
        </p:nvSpPr>
        <p:spPr/>
        <p:txBody>
          <a:bodyPr/>
          <a:lstStyle/>
          <a:p>
            <a:r>
              <a:rPr lang="en-US" sz="3600"/>
              <a:t>BGP routing policy</a:t>
            </a:r>
          </a:p>
        </p:txBody>
      </p:sp>
      <p:sp>
        <p:nvSpPr>
          <p:cNvPr id="123910" name="Rectangle 3"/>
          <p:cNvSpPr>
            <a:spLocks noChangeArrowheads="1"/>
          </p:cNvSpPr>
          <p:nvPr/>
        </p:nvSpPr>
        <p:spPr bwMode="auto">
          <a:xfrm>
            <a:off x="1181100" y="3581400"/>
            <a:ext cx="4876800" cy="381000"/>
          </a:xfrm>
          <a:prstGeom prst="rect">
            <a:avLst/>
          </a:prstGeom>
          <a:solidFill>
            <a:schemeClr val="bg1"/>
          </a:solidFill>
          <a:ln w="9525">
            <a:noFill/>
            <a:miter lim="800000"/>
            <a:headEnd/>
            <a:tailEnd/>
          </a:ln>
          <a:effectLst/>
        </p:spPr>
        <p:txBody>
          <a:bodyPr wrap="none" anchor="ctr"/>
          <a:lstStyle/>
          <a:p>
            <a:endParaRPr lang="en-US"/>
          </a:p>
        </p:txBody>
      </p:sp>
      <p:sp>
        <p:nvSpPr>
          <p:cNvPr id="123911" name="Rectangle 4"/>
          <p:cNvSpPr>
            <a:spLocks noChangeArrowheads="1"/>
          </p:cNvSpPr>
          <p:nvPr/>
        </p:nvSpPr>
        <p:spPr bwMode="auto">
          <a:xfrm>
            <a:off x="355600" y="3744913"/>
            <a:ext cx="8229600" cy="2782887"/>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A,B,C are </a:t>
            </a:r>
            <a:r>
              <a:rPr lang="en-US" sz="2400" i="1">
                <a:solidFill>
                  <a:srgbClr val="CC0000"/>
                </a:solidFill>
                <a:latin typeface="Gill Sans MT" pitchFamily="34" charset="0"/>
              </a:rPr>
              <a:t>provider networks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X,W,Y are customer (of provider networks)</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X is </a:t>
            </a:r>
            <a:r>
              <a:rPr lang="en-US" sz="2400" i="1">
                <a:solidFill>
                  <a:srgbClr val="CC0000"/>
                </a:solidFill>
                <a:latin typeface="Gill Sans MT" pitchFamily="34" charset="0"/>
              </a:rPr>
              <a:t>dual-homed:</a:t>
            </a:r>
            <a:r>
              <a:rPr lang="en-US" sz="2400">
                <a:latin typeface="Gill Sans MT" pitchFamily="34" charset="0"/>
              </a:rPr>
              <a:t> attached to two networks</a:t>
            </a:r>
          </a:p>
          <a:p>
            <a:pPr marL="742950" lvl="1" indent="-285750">
              <a:lnSpc>
                <a:spcPct val="85000"/>
              </a:lnSpc>
              <a:spcBef>
                <a:spcPct val="20000"/>
              </a:spcBef>
              <a:buClr>
                <a:srgbClr val="000099"/>
              </a:buClr>
              <a:buFont typeface="Wingdings" pitchFamily="2" charset="2"/>
              <a:buChar char="§"/>
            </a:pPr>
            <a:r>
              <a:rPr lang="en-US" sz="2400">
                <a:latin typeface="Gill Sans MT" pitchFamily="34" charset="0"/>
              </a:rPr>
              <a:t>X does not want to route from B via X to C</a:t>
            </a:r>
          </a:p>
          <a:p>
            <a:pPr marL="742950" lvl="1" indent="-285750">
              <a:lnSpc>
                <a:spcPct val="85000"/>
              </a:lnSpc>
              <a:spcBef>
                <a:spcPct val="20000"/>
              </a:spcBef>
              <a:buClr>
                <a:srgbClr val="000099"/>
              </a:buClr>
              <a:buFont typeface="Wingdings" pitchFamily="2" charset="2"/>
              <a:buChar char="§"/>
            </a:pPr>
            <a:r>
              <a:rPr lang="en-US" sz="2400">
                <a:latin typeface="Gill Sans MT" pitchFamily="34" charset="0"/>
              </a:rPr>
              <a:t>.. so X will not advertise to B a route to C</a:t>
            </a:r>
          </a:p>
          <a:p>
            <a:pPr marL="342900" indent="-342900">
              <a:lnSpc>
                <a:spcPct val="85000"/>
              </a:lnSpc>
              <a:spcBef>
                <a:spcPct val="20000"/>
              </a:spcBef>
              <a:buClr>
                <a:srgbClr val="000099"/>
              </a:buClr>
              <a:buSzPct val="65000"/>
              <a:buFont typeface="Wingdings" pitchFamily="2" charset="2"/>
              <a:buChar char="v"/>
            </a:pPr>
            <a:endParaRPr lang="en-US" sz="2400">
              <a:latin typeface="Gill Sans MT" pitchFamily="34" charset="0"/>
            </a:endParaRPr>
          </a:p>
        </p:txBody>
      </p:sp>
      <p:grpSp>
        <p:nvGrpSpPr>
          <p:cNvPr id="123912" name="Group 5"/>
          <p:cNvGrpSpPr>
            <a:grpSpLocks/>
          </p:cNvGrpSpPr>
          <p:nvPr/>
        </p:nvGrpSpPr>
        <p:grpSpPr bwMode="auto">
          <a:xfrm>
            <a:off x="476250" y="1123950"/>
            <a:ext cx="7539038" cy="3048000"/>
            <a:chOff x="300" y="708"/>
            <a:chExt cx="4749" cy="1920"/>
          </a:xfrm>
        </p:grpSpPr>
        <p:sp>
          <p:nvSpPr>
            <p:cNvPr id="123913" name="AutoShape 6"/>
            <p:cNvSpPr>
              <a:spLocks noChangeAspect="1" noChangeArrowheads="1" noTextEdit="1"/>
            </p:cNvSpPr>
            <p:nvPr/>
          </p:nvSpPr>
          <p:spPr bwMode="auto">
            <a:xfrm>
              <a:off x="300" y="708"/>
              <a:ext cx="4749" cy="1920"/>
            </a:xfrm>
            <a:prstGeom prst="rect">
              <a:avLst/>
            </a:prstGeom>
            <a:noFill/>
            <a:ln w="9525">
              <a:noFill/>
              <a:miter lim="800000"/>
              <a:headEnd/>
              <a:tailEnd/>
            </a:ln>
          </p:spPr>
          <p:txBody>
            <a:bodyPr/>
            <a:lstStyle/>
            <a:p>
              <a:endParaRPr lang="en-US"/>
            </a:p>
          </p:txBody>
        </p:sp>
        <p:sp>
          <p:nvSpPr>
            <p:cNvPr id="123914" name="Freeform 7"/>
            <p:cNvSpPr>
              <a:spLocks/>
            </p:cNvSpPr>
            <p:nvPr/>
          </p:nvSpPr>
          <p:spPr bwMode="auto">
            <a:xfrm>
              <a:off x="1602" y="955"/>
              <a:ext cx="563" cy="364"/>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w="9525">
              <a:noFill/>
              <a:round/>
              <a:headEnd/>
              <a:tailEnd/>
            </a:ln>
          </p:spPr>
          <p:txBody>
            <a:bodyPr/>
            <a:lstStyle/>
            <a:p>
              <a:endParaRPr lang="en-US"/>
            </a:p>
          </p:txBody>
        </p:sp>
        <p:sp>
          <p:nvSpPr>
            <p:cNvPr id="123915" name="Freeform 8"/>
            <p:cNvSpPr>
              <a:spLocks/>
            </p:cNvSpPr>
            <p:nvPr/>
          </p:nvSpPr>
          <p:spPr bwMode="auto">
            <a:xfrm>
              <a:off x="951" y="1290"/>
              <a:ext cx="562" cy="365"/>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w="9525">
              <a:noFill/>
              <a:round/>
              <a:headEnd/>
              <a:tailEnd/>
            </a:ln>
          </p:spPr>
          <p:txBody>
            <a:bodyPr/>
            <a:lstStyle/>
            <a:p>
              <a:endParaRPr lang="en-US"/>
            </a:p>
          </p:txBody>
        </p:sp>
        <p:sp>
          <p:nvSpPr>
            <p:cNvPr id="123916" name="Rectangle 9"/>
            <p:cNvSpPr>
              <a:spLocks noChangeArrowheads="1"/>
            </p:cNvSpPr>
            <p:nvPr/>
          </p:nvSpPr>
          <p:spPr bwMode="auto">
            <a:xfrm flipH="1">
              <a:off x="1184" y="1385"/>
              <a:ext cx="74" cy="173"/>
            </a:xfrm>
            <a:prstGeom prst="rect">
              <a:avLst/>
            </a:prstGeom>
            <a:noFill/>
            <a:ln w="9525">
              <a:noFill/>
              <a:miter lim="800000"/>
              <a:headEnd/>
              <a:tailEnd/>
            </a:ln>
          </p:spPr>
          <p:txBody>
            <a:bodyPr lIns="0" tIns="0" rIns="0" bIns="0">
              <a:spAutoFit/>
            </a:bodyPr>
            <a:lstStyle/>
            <a:p>
              <a:r>
                <a:rPr lang="en-US" b="1">
                  <a:solidFill>
                    <a:schemeClr val="bg1"/>
                  </a:solidFill>
                </a:rPr>
                <a:t>A</a:t>
              </a:r>
            </a:p>
          </p:txBody>
        </p:sp>
        <p:sp>
          <p:nvSpPr>
            <p:cNvPr id="123917" name="Rectangle 10"/>
            <p:cNvSpPr>
              <a:spLocks noChangeArrowheads="1"/>
            </p:cNvSpPr>
            <p:nvPr/>
          </p:nvSpPr>
          <p:spPr bwMode="auto">
            <a:xfrm>
              <a:off x="1867" y="1057"/>
              <a:ext cx="96" cy="173"/>
            </a:xfrm>
            <a:prstGeom prst="rect">
              <a:avLst/>
            </a:prstGeom>
            <a:noFill/>
            <a:ln w="9525">
              <a:noFill/>
              <a:miter lim="800000"/>
              <a:headEnd/>
              <a:tailEnd/>
            </a:ln>
          </p:spPr>
          <p:txBody>
            <a:bodyPr wrap="none" lIns="0" tIns="0" rIns="0" bIns="0">
              <a:spAutoFit/>
            </a:bodyPr>
            <a:lstStyle/>
            <a:p>
              <a:r>
                <a:rPr lang="en-US">
                  <a:solidFill>
                    <a:schemeClr val="bg1"/>
                  </a:solidFill>
                </a:rPr>
                <a:t>B</a:t>
              </a:r>
            </a:p>
          </p:txBody>
        </p:sp>
        <p:sp>
          <p:nvSpPr>
            <p:cNvPr id="123918" name="Freeform 11"/>
            <p:cNvSpPr>
              <a:spLocks/>
            </p:cNvSpPr>
            <p:nvPr/>
          </p:nvSpPr>
          <p:spPr bwMode="auto">
            <a:xfrm>
              <a:off x="1640" y="1582"/>
              <a:ext cx="565" cy="362"/>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w="9525">
              <a:noFill/>
              <a:round/>
              <a:headEnd/>
              <a:tailEnd/>
            </a:ln>
          </p:spPr>
          <p:txBody>
            <a:bodyPr/>
            <a:lstStyle/>
            <a:p>
              <a:endParaRPr lang="en-US"/>
            </a:p>
          </p:txBody>
        </p:sp>
        <p:sp>
          <p:nvSpPr>
            <p:cNvPr id="123919" name="Rectangle 12"/>
            <p:cNvSpPr>
              <a:spLocks noChangeArrowheads="1"/>
            </p:cNvSpPr>
            <p:nvPr/>
          </p:nvSpPr>
          <p:spPr bwMode="auto">
            <a:xfrm>
              <a:off x="1896" y="1657"/>
              <a:ext cx="104" cy="173"/>
            </a:xfrm>
            <a:prstGeom prst="rect">
              <a:avLst/>
            </a:prstGeom>
            <a:noFill/>
            <a:ln w="9525">
              <a:noFill/>
              <a:miter lim="800000"/>
              <a:headEnd/>
              <a:tailEnd/>
            </a:ln>
          </p:spPr>
          <p:txBody>
            <a:bodyPr wrap="none" lIns="0" tIns="0" rIns="0" bIns="0">
              <a:spAutoFit/>
            </a:bodyPr>
            <a:lstStyle/>
            <a:p>
              <a:r>
                <a:rPr lang="en-US" b="1">
                  <a:solidFill>
                    <a:schemeClr val="bg1"/>
                  </a:solidFill>
                </a:rPr>
                <a:t>C</a:t>
              </a:r>
            </a:p>
          </p:txBody>
        </p:sp>
        <p:sp>
          <p:nvSpPr>
            <p:cNvPr id="123920" name="Rectangle 13"/>
            <p:cNvSpPr>
              <a:spLocks noChangeArrowheads="1"/>
            </p:cNvSpPr>
            <p:nvPr/>
          </p:nvSpPr>
          <p:spPr bwMode="auto">
            <a:xfrm>
              <a:off x="1963" y="1657"/>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23921" name="Freeform 14"/>
            <p:cNvSpPr>
              <a:spLocks/>
            </p:cNvSpPr>
            <p:nvPr/>
          </p:nvSpPr>
          <p:spPr bwMode="auto">
            <a:xfrm>
              <a:off x="443" y="1335"/>
              <a:ext cx="218" cy="21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w="9525">
              <a:noFill/>
              <a:round/>
              <a:headEnd/>
              <a:tailEnd/>
            </a:ln>
          </p:spPr>
          <p:txBody>
            <a:bodyPr/>
            <a:lstStyle/>
            <a:p>
              <a:endParaRPr lang="en-US"/>
            </a:p>
          </p:txBody>
        </p:sp>
        <p:sp>
          <p:nvSpPr>
            <p:cNvPr id="123922" name="Rectangle 15"/>
            <p:cNvSpPr>
              <a:spLocks noChangeArrowheads="1"/>
            </p:cNvSpPr>
            <p:nvPr/>
          </p:nvSpPr>
          <p:spPr bwMode="auto">
            <a:xfrm>
              <a:off x="493" y="1378"/>
              <a:ext cx="121" cy="154"/>
            </a:xfrm>
            <a:prstGeom prst="rect">
              <a:avLst/>
            </a:prstGeom>
            <a:noFill/>
            <a:ln w="9525">
              <a:noFill/>
              <a:miter lim="800000"/>
              <a:headEnd/>
              <a:tailEnd/>
            </a:ln>
          </p:spPr>
          <p:txBody>
            <a:bodyPr wrap="none" lIns="0" tIns="0" rIns="0" bIns="0">
              <a:spAutoFit/>
            </a:bodyPr>
            <a:lstStyle/>
            <a:p>
              <a:r>
                <a:rPr lang="en-US" sz="1600" b="1">
                  <a:solidFill>
                    <a:schemeClr val="bg1"/>
                  </a:solidFill>
                </a:rPr>
                <a:t>W</a:t>
              </a:r>
            </a:p>
          </p:txBody>
        </p:sp>
        <p:sp>
          <p:nvSpPr>
            <p:cNvPr id="123923" name="Rectangle 16"/>
            <p:cNvSpPr>
              <a:spLocks noChangeArrowheads="1"/>
            </p:cNvSpPr>
            <p:nvPr/>
          </p:nvSpPr>
          <p:spPr bwMode="auto">
            <a:xfrm>
              <a:off x="617" y="1360"/>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23924" name="Freeform 17"/>
            <p:cNvSpPr>
              <a:spLocks/>
            </p:cNvSpPr>
            <p:nvPr/>
          </p:nvSpPr>
          <p:spPr bwMode="auto">
            <a:xfrm>
              <a:off x="2584" y="1220"/>
              <a:ext cx="218" cy="212"/>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en-US"/>
            </a:p>
          </p:txBody>
        </p:sp>
        <p:sp>
          <p:nvSpPr>
            <p:cNvPr id="123925" name="Rectangle 18"/>
            <p:cNvSpPr>
              <a:spLocks noChangeArrowheads="1"/>
            </p:cNvSpPr>
            <p:nvPr/>
          </p:nvSpPr>
          <p:spPr bwMode="auto">
            <a:xfrm>
              <a:off x="2641" y="1262"/>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X</a:t>
              </a:r>
            </a:p>
          </p:txBody>
        </p:sp>
        <p:sp>
          <p:nvSpPr>
            <p:cNvPr id="123926" name="Freeform 19"/>
            <p:cNvSpPr>
              <a:spLocks/>
            </p:cNvSpPr>
            <p:nvPr/>
          </p:nvSpPr>
          <p:spPr bwMode="auto">
            <a:xfrm>
              <a:off x="2579" y="1952"/>
              <a:ext cx="218" cy="212"/>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w="9525">
              <a:noFill/>
              <a:round/>
              <a:headEnd/>
              <a:tailEnd/>
            </a:ln>
          </p:spPr>
          <p:txBody>
            <a:bodyPr/>
            <a:lstStyle/>
            <a:p>
              <a:endParaRPr lang="en-US"/>
            </a:p>
          </p:txBody>
        </p:sp>
        <p:sp>
          <p:nvSpPr>
            <p:cNvPr id="123927" name="Rectangle 20"/>
            <p:cNvSpPr>
              <a:spLocks noChangeArrowheads="1"/>
            </p:cNvSpPr>
            <p:nvPr/>
          </p:nvSpPr>
          <p:spPr bwMode="auto">
            <a:xfrm>
              <a:off x="2653" y="1983"/>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Y</a:t>
              </a:r>
            </a:p>
          </p:txBody>
        </p:sp>
        <p:sp>
          <p:nvSpPr>
            <p:cNvPr id="123928" name="Line 21"/>
            <p:cNvSpPr>
              <a:spLocks noChangeShapeType="1"/>
            </p:cNvSpPr>
            <p:nvPr/>
          </p:nvSpPr>
          <p:spPr bwMode="auto">
            <a:xfrm>
              <a:off x="674" y="1448"/>
              <a:ext cx="280" cy="1"/>
            </a:xfrm>
            <a:prstGeom prst="line">
              <a:avLst/>
            </a:prstGeom>
            <a:noFill/>
            <a:ln w="17463">
              <a:solidFill>
                <a:srgbClr val="000000"/>
              </a:solidFill>
              <a:round/>
              <a:headEnd/>
              <a:tailEnd/>
            </a:ln>
          </p:spPr>
          <p:txBody>
            <a:bodyPr/>
            <a:lstStyle/>
            <a:p>
              <a:endParaRPr lang="en-US"/>
            </a:p>
          </p:txBody>
        </p:sp>
        <p:sp>
          <p:nvSpPr>
            <p:cNvPr id="123929" name="Line 22"/>
            <p:cNvSpPr>
              <a:spLocks noChangeShapeType="1"/>
            </p:cNvSpPr>
            <p:nvPr/>
          </p:nvSpPr>
          <p:spPr bwMode="auto">
            <a:xfrm>
              <a:off x="2165" y="1140"/>
              <a:ext cx="419" cy="174"/>
            </a:xfrm>
            <a:prstGeom prst="line">
              <a:avLst/>
            </a:prstGeom>
            <a:noFill/>
            <a:ln w="17463">
              <a:solidFill>
                <a:srgbClr val="000000"/>
              </a:solidFill>
              <a:round/>
              <a:headEnd/>
              <a:tailEnd/>
            </a:ln>
          </p:spPr>
          <p:txBody>
            <a:bodyPr/>
            <a:lstStyle/>
            <a:p>
              <a:endParaRPr lang="en-US"/>
            </a:p>
          </p:txBody>
        </p:sp>
        <p:sp>
          <p:nvSpPr>
            <p:cNvPr id="123930" name="Line 23"/>
            <p:cNvSpPr>
              <a:spLocks noChangeShapeType="1"/>
            </p:cNvSpPr>
            <p:nvPr/>
          </p:nvSpPr>
          <p:spPr bwMode="auto">
            <a:xfrm flipV="1">
              <a:off x="2192" y="1381"/>
              <a:ext cx="422" cy="357"/>
            </a:xfrm>
            <a:prstGeom prst="line">
              <a:avLst/>
            </a:prstGeom>
            <a:noFill/>
            <a:ln w="17463">
              <a:solidFill>
                <a:srgbClr val="000000"/>
              </a:solidFill>
              <a:round/>
              <a:headEnd/>
              <a:tailEnd/>
            </a:ln>
          </p:spPr>
          <p:txBody>
            <a:bodyPr/>
            <a:lstStyle/>
            <a:p>
              <a:endParaRPr lang="en-US"/>
            </a:p>
          </p:txBody>
        </p:sp>
        <p:sp>
          <p:nvSpPr>
            <p:cNvPr id="123931" name="Line 24"/>
            <p:cNvSpPr>
              <a:spLocks noChangeShapeType="1"/>
            </p:cNvSpPr>
            <p:nvPr/>
          </p:nvSpPr>
          <p:spPr bwMode="auto">
            <a:xfrm>
              <a:off x="2197" y="1821"/>
              <a:ext cx="387" cy="201"/>
            </a:xfrm>
            <a:prstGeom prst="line">
              <a:avLst/>
            </a:prstGeom>
            <a:noFill/>
            <a:ln w="17463">
              <a:solidFill>
                <a:srgbClr val="000000"/>
              </a:solidFill>
              <a:round/>
              <a:headEnd/>
              <a:tailEnd/>
            </a:ln>
          </p:spPr>
          <p:txBody>
            <a:bodyPr/>
            <a:lstStyle/>
            <a:p>
              <a:endParaRPr lang="en-US"/>
            </a:p>
          </p:txBody>
        </p:sp>
        <p:sp>
          <p:nvSpPr>
            <p:cNvPr id="123932" name="Line 25"/>
            <p:cNvSpPr>
              <a:spLocks noChangeShapeType="1"/>
            </p:cNvSpPr>
            <p:nvPr/>
          </p:nvSpPr>
          <p:spPr bwMode="auto">
            <a:xfrm flipV="1">
              <a:off x="1481" y="1228"/>
              <a:ext cx="183" cy="148"/>
            </a:xfrm>
            <a:prstGeom prst="line">
              <a:avLst/>
            </a:prstGeom>
            <a:noFill/>
            <a:ln w="55563">
              <a:solidFill>
                <a:srgbClr val="000000"/>
              </a:solidFill>
              <a:round/>
              <a:headEnd/>
              <a:tailEnd/>
            </a:ln>
          </p:spPr>
          <p:txBody>
            <a:bodyPr/>
            <a:lstStyle/>
            <a:p>
              <a:endParaRPr lang="en-US"/>
            </a:p>
          </p:txBody>
        </p:sp>
        <p:sp>
          <p:nvSpPr>
            <p:cNvPr id="123933" name="Line 26"/>
            <p:cNvSpPr>
              <a:spLocks noChangeShapeType="1"/>
            </p:cNvSpPr>
            <p:nvPr/>
          </p:nvSpPr>
          <p:spPr bwMode="auto">
            <a:xfrm flipV="1">
              <a:off x="2030" y="1309"/>
              <a:ext cx="1" cy="268"/>
            </a:xfrm>
            <a:prstGeom prst="line">
              <a:avLst/>
            </a:prstGeom>
            <a:noFill/>
            <a:ln w="55563">
              <a:solidFill>
                <a:srgbClr val="000000"/>
              </a:solidFill>
              <a:round/>
              <a:headEnd/>
              <a:tailEnd/>
            </a:ln>
          </p:spPr>
          <p:txBody>
            <a:bodyPr/>
            <a:lstStyle/>
            <a:p>
              <a:endParaRPr lang="en-US"/>
            </a:p>
          </p:txBody>
        </p:sp>
        <p:sp>
          <p:nvSpPr>
            <p:cNvPr id="123934" name="Line 27"/>
            <p:cNvSpPr>
              <a:spLocks noChangeShapeType="1"/>
            </p:cNvSpPr>
            <p:nvPr/>
          </p:nvSpPr>
          <p:spPr bwMode="auto">
            <a:xfrm>
              <a:off x="1497" y="1577"/>
              <a:ext cx="167" cy="104"/>
            </a:xfrm>
            <a:prstGeom prst="line">
              <a:avLst/>
            </a:prstGeom>
            <a:noFill/>
            <a:ln w="55563">
              <a:solidFill>
                <a:srgbClr val="000000"/>
              </a:solidFill>
              <a:round/>
              <a:headEnd/>
              <a:tailEnd/>
            </a:ln>
          </p:spPr>
          <p:txBody>
            <a:bodyPr/>
            <a:lstStyle/>
            <a:p>
              <a:endParaRPr lang="en-US"/>
            </a:p>
          </p:txBody>
        </p:sp>
        <p:sp>
          <p:nvSpPr>
            <p:cNvPr id="123935" name="Rectangle 28"/>
            <p:cNvSpPr>
              <a:spLocks noChangeArrowheads="1"/>
            </p:cNvSpPr>
            <p:nvPr/>
          </p:nvSpPr>
          <p:spPr bwMode="auto">
            <a:xfrm>
              <a:off x="3050" y="853"/>
              <a:ext cx="608" cy="284"/>
            </a:xfrm>
            <a:prstGeom prst="rect">
              <a:avLst/>
            </a:prstGeom>
            <a:solidFill>
              <a:srgbClr val="FFFFFF"/>
            </a:solidFill>
            <a:ln w="9525">
              <a:noFill/>
              <a:miter lim="800000"/>
              <a:headEnd/>
              <a:tailEnd/>
            </a:ln>
          </p:spPr>
          <p:txBody>
            <a:bodyPr/>
            <a:lstStyle/>
            <a:p>
              <a:endParaRPr lang="en-US"/>
            </a:p>
          </p:txBody>
        </p:sp>
        <p:sp>
          <p:nvSpPr>
            <p:cNvPr id="123936" name="Rectangle 29"/>
            <p:cNvSpPr>
              <a:spLocks noChangeArrowheads="1"/>
            </p:cNvSpPr>
            <p:nvPr/>
          </p:nvSpPr>
          <p:spPr bwMode="auto">
            <a:xfrm>
              <a:off x="3131" y="896"/>
              <a:ext cx="526" cy="192"/>
            </a:xfrm>
            <a:prstGeom prst="rect">
              <a:avLst/>
            </a:prstGeom>
            <a:noFill/>
            <a:ln w="9525">
              <a:noFill/>
              <a:miter lim="800000"/>
              <a:headEnd/>
              <a:tailEnd/>
            </a:ln>
          </p:spPr>
          <p:txBody>
            <a:bodyPr wrap="none" lIns="0" tIns="0" rIns="0" bIns="0">
              <a:spAutoFit/>
            </a:bodyPr>
            <a:lstStyle/>
            <a:p>
              <a:r>
                <a:rPr lang="en-US" sz="2000">
                  <a:solidFill>
                    <a:srgbClr val="000000"/>
                  </a:solidFill>
                </a:rPr>
                <a:t>legend</a:t>
              </a:r>
              <a:r>
                <a:rPr lang="en-US" sz="1700" b="1">
                  <a:solidFill>
                    <a:srgbClr val="000000"/>
                  </a:solidFill>
                </a:rPr>
                <a:t>:</a:t>
              </a:r>
              <a:endParaRPr lang="en-US"/>
            </a:p>
          </p:txBody>
        </p:sp>
        <p:sp>
          <p:nvSpPr>
            <p:cNvPr id="123937" name="Rectangle 30"/>
            <p:cNvSpPr>
              <a:spLocks noChangeArrowheads="1"/>
            </p:cNvSpPr>
            <p:nvPr/>
          </p:nvSpPr>
          <p:spPr bwMode="auto">
            <a:xfrm>
              <a:off x="3548" y="898"/>
              <a:ext cx="38" cy="163"/>
            </a:xfrm>
            <a:prstGeom prst="rect">
              <a:avLst/>
            </a:prstGeom>
            <a:noFill/>
            <a:ln w="9525">
              <a:noFill/>
              <a:miter lim="800000"/>
              <a:headEnd/>
              <a:tailEnd/>
            </a:ln>
          </p:spPr>
          <p:txBody>
            <a:bodyPr wrap="none" lIns="0" tIns="0" rIns="0" bIns="0">
              <a:spAutoFit/>
            </a:bodyPr>
            <a:lstStyle/>
            <a:p>
              <a:r>
                <a:rPr lang="en-US" sz="1700">
                  <a:solidFill>
                    <a:srgbClr val="000000"/>
                  </a:solidFill>
                </a:rPr>
                <a:t> </a:t>
              </a:r>
              <a:endParaRPr lang="en-US"/>
            </a:p>
          </p:txBody>
        </p:sp>
        <p:sp>
          <p:nvSpPr>
            <p:cNvPr id="123938" name="Rectangle 31"/>
            <p:cNvSpPr>
              <a:spLocks noChangeArrowheads="1"/>
            </p:cNvSpPr>
            <p:nvPr/>
          </p:nvSpPr>
          <p:spPr bwMode="auto">
            <a:xfrm>
              <a:off x="4261" y="1432"/>
              <a:ext cx="731" cy="499"/>
            </a:xfrm>
            <a:prstGeom prst="rect">
              <a:avLst/>
            </a:prstGeom>
            <a:solidFill>
              <a:srgbClr val="FFFFFF"/>
            </a:solidFill>
            <a:ln w="9525">
              <a:noFill/>
              <a:miter lim="800000"/>
              <a:headEnd/>
              <a:tailEnd/>
            </a:ln>
          </p:spPr>
          <p:txBody>
            <a:bodyPr/>
            <a:lstStyle/>
            <a:p>
              <a:endParaRPr lang="en-US"/>
            </a:p>
          </p:txBody>
        </p:sp>
        <p:sp>
          <p:nvSpPr>
            <p:cNvPr id="123939" name="Rectangle 32"/>
            <p:cNvSpPr>
              <a:spLocks noChangeArrowheads="1"/>
            </p:cNvSpPr>
            <p:nvPr/>
          </p:nvSpPr>
          <p:spPr bwMode="auto">
            <a:xfrm>
              <a:off x="4341" y="1472"/>
              <a:ext cx="701" cy="192"/>
            </a:xfrm>
            <a:prstGeom prst="rect">
              <a:avLst/>
            </a:prstGeom>
            <a:noFill/>
            <a:ln w="9525">
              <a:noFill/>
              <a:miter lim="800000"/>
              <a:headEnd/>
              <a:tailEnd/>
            </a:ln>
          </p:spPr>
          <p:txBody>
            <a:bodyPr wrap="none" lIns="0" tIns="0" rIns="0" bIns="0">
              <a:spAutoFit/>
            </a:bodyPr>
            <a:lstStyle/>
            <a:p>
              <a:r>
                <a:rPr lang="en-US" sz="2000">
                  <a:solidFill>
                    <a:srgbClr val="000000"/>
                  </a:solidFill>
                </a:rPr>
                <a:t>customer </a:t>
              </a:r>
              <a:endParaRPr lang="en-US" sz="2000"/>
            </a:p>
          </p:txBody>
        </p:sp>
        <p:sp>
          <p:nvSpPr>
            <p:cNvPr id="123940" name="Rectangle 33"/>
            <p:cNvSpPr>
              <a:spLocks noChangeArrowheads="1"/>
            </p:cNvSpPr>
            <p:nvPr/>
          </p:nvSpPr>
          <p:spPr bwMode="auto">
            <a:xfrm>
              <a:off x="4341" y="1630"/>
              <a:ext cx="604"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23941" name="Rectangle 34"/>
            <p:cNvSpPr>
              <a:spLocks noChangeArrowheads="1"/>
            </p:cNvSpPr>
            <p:nvPr/>
          </p:nvSpPr>
          <p:spPr bwMode="auto">
            <a:xfrm>
              <a:off x="4823" y="163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3942" name="Rectangle 35"/>
            <p:cNvSpPr>
              <a:spLocks noChangeArrowheads="1"/>
            </p:cNvSpPr>
            <p:nvPr/>
          </p:nvSpPr>
          <p:spPr bwMode="auto">
            <a:xfrm>
              <a:off x="4261" y="869"/>
              <a:ext cx="697" cy="424"/>
            </a:xfrm>
            <a:prstGeom prst="rect">
              <a:avLst/>
            </a:prstGeom>
            <a:solidFill>
              <a:srgbClr val="FFFFFF"/>
            </a:solidFill>
            <a:ln w="9525">
              <a:noFill/>
              <a:miter lim="800000"/>
              <a:headEnd/>
              <a:tailEnd/>
            </a:ln>
          </p:spPr>
          <p:txBody>
            <a:bodyPr/>
            <a:lstStyle/>
            <a:p>
              <a:endParaRPr lang="en-US"/>
            </a:p>
          </p:txBody>
        </p:sp>
        <p:sp>
          <p:nvSpPr>
            <p:cNvPr id="123943" name="Rectangle 36"/>
            <p:cNvSpPr>
              <a:spLocks noChangeArrowheads="1"/>
            </p:cNvSpPr>
            <p:nvPr/>
          </p:nvSpPr>
          <p:spPr bwMode="auto">
            <a:xfrm>
              <a:off x="4341" y="909"/>
              <a:ext cx="578" cy="192"/>
            </a:xfrm>
            <a:prstGeom prst="rect">
              <a:avLst/>
            </a:prstGeom>
            <a:noFill/>
            <a:ln w="9525">
              <a:noFill/>
              <a:miter lim="800000"/>
              <a:headEnd/>
              <a:tailEnd/>
            </a:ln>
          </p:spPr>
          <p:txBody>
            <a:bodyPr wrap="none" lIns="0" tIns="0" rIns="0" bIns="0">
              <a:spAutoFit/>
            </a:bodyPr>
            <a:lstStyle/>
            <a:p>
              <a:r>
                <a:rPr lang="en-US" sz="2000">
                  <a:solidFill>
                    <a:srgbClr val="000000"/>
                  </a:solidFill>
                </a:rPr>
                <a:t>provider</a:t>
              </a:r>
              <a:endParaRPr lang="en-US" sz="2000"/>
            </a:p>
          </p:txBody>
        </p:sp>
        <p:sp>
          <p:nvSpPr>
            <p:cNvPr id="123944" name="Rectangle 37"/>
            <p:cNvSpPr>
              <a:spLocks noChangeArrowheads="1"/>
            </p:cNvSpPr>
            <p:nvPr/>
          </p:nvSpPr>
          <p:spPr bwMode="auto">
            <a:xfrm>
              <a:off x="4796" y="90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3945" name="Rectangle 38"/>
            <p:cNvSpPr>
              <a:spLocks noChangeArrowheads="1"/>
            </p:cNvSpPr>
            <p:nvPr/>
          </p:nvSpPr>
          <p:spPr bwMode="auto">
            <a:xfrm>
              <a:off x="4341" y="1064"/>
              <a:ext cx="560"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23946" name="Rectangle 39"/>
            <p:cNvSpPr>
              <a:spLocks noChangeArrowheads="1"/>
            </p:cNvSpPr>
            <p:nvPr/>
          </p:nvSpPr>
          <p:spPr bwMode="auto">
            <a:xfrm>
              <a:off x="4785" y="1064"/>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3947" name="Freeform 40"/>
            <p:cNvSpPr>
              <a:spLocks/>
            </p:cNvSpPr>
            <p:nvPr/>
          </p:nvSpPr>
          <p:spPr bwMode="auto">
            <a:xfrm>
              <a:off x="3749" y="901"/>
              <a:ext cx="563" cy="362"/>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w="9525">
              <a:noFill/>
              <a:round/>
              <a:headEnd/>
              <a:tailEnd/>
            </a:ln>
          </p:spPr>
          <p:txBody>
            <a:bodyPr/>
            <a:lstStyle/>
            <a:p>
              <a:endParaRPr lang="en-US"/>
            </a:p>
          </p:txBody>
        </p:sp>
        <p:sp>
          <p:nvSpPr>
            <p:cNvPr id="123948" name="Freeform 41"/>
            <p:cNvSpPr>
              <a:spLocks/>
            </p:cNvSpPr>
            <p:nvPr/>
          </p:nvSpPr>
          <p:spPr bwMode="auto">
            <a:xfrm>
              <a:off x="4064" y="1504"/>
              <a:ext cx="218" cy="212"/>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a:noFill/>
          <a:ln>
            <a:miter lim="800000"/>
            <a:headEnd/>
            <a:tailEnd/>
          </a:ln>
        </p:spPr>
        <p:txBody>
          <a:bodyPr/>
          <a:lstStyle/>
          <a:p>
            <a:r>
              <a:rPr lang="en-US"/>
              <a:t>Network Layer</a:t>
            </a:r>
          </a:p>
        </p:txBody>
      </p:sp>
      <p:sp>
        <p:nvSpPr>
          <p:cNvPr id="124931" name="Slide Number Placeholder 5"/>
          <p:cNvSpPr>
            <a:spLocks noGrp="1"/>
          </p:cNvSpPr>
          <p:nvPr>
            <p:ph type="sldNum" sz="quarter" idx="12"/>
          </p:nvPr>
        </p:nvSpPr>
        <p:spPr>
          <a:noFill/>
          <a:ln>
            <a:miter lim="800000"/>
            <a:headEnd/>
            <a:tailEnd/>
          </a:ln>
        </p:spPr>
        <p:txBody>
          <a:bodyPr/>
          <a:lstStyle/>
          <a:p>
            <a:r>
              <a:rPr lang="en-US"/>
              <a:t>4-</a:t>
            </a:r>
            <a:fld id="{CA62A3CC-6379-4D6F-8507-32CDA27C7FDA}" type="slidenum">
              <a:rPr lang="en-US" smtClean="0"/>
              <a:pPr/>
              <a:t>71</a:t>
            </a:fld>
            <a:endParaRPr lang="en-US"/>
          </a:p>
        </p:txBody>
      </p:sp>
      <p:pic>
        <p:nvPicPr>
          <p:cNvPr id="124932" name="Picture 41" descr="underline_base"/>
          <p:cNvPicPr>
            <a:picLocks noChangeArrowheads="1"/>
          </p:cNvPicPr>
          <p:nvPr/>
        </p:nvPicPr>
        <p:blipFill>
          <a:blip r:embed="rId2"/>
          <a:srcRect/>
          <a:stretch>
            <a:fillRect/>
          </a:stretch>
        </p:blipFill>
        <p:spPr bwMode="auto">
          <a:xfrm>
            <a:off x="620713" y="1003300"/>
            <a:ext cx="4570412" cy="173038"/>
          </a:xfrm>
          <a:prstGeom prst="rect">
            <a:avLst/>
          </a:prstGeom>
          <a:noFill/>
          <a:ln w="9525">
            <a:noFill/>
            <a:miter lim="800000"/>
            <a:headEnd/>
            <a:tailEnd/>
          </a:ln>
        </p:spPr>
      </p:pic>
      <p:sp>
        <p:nvSpPr>
          <p:cNvPr id="124933" name="Rectangle 2"/>
          <p:cNvSpPr>
            <a:spLocks noGrp="1" noChangeArrowheads="1"/>
          </p:cNvSpPr>
          <p:nvPr>
            <p:ph type="title"/>
          </p:nvPr>
        </p:nvSpPr>
        <p:spPr/>
        <p:txBody>
          <a:bodyPr/>
          <a:lstStyle/>
          <a:p>
            <a:r>
              <a:rPr lang="en-US" sz="3600"/>
              <a:t>BGP routing policy (2)</a:t>
            </a:r>
          </a:p>
        </p:txBody>
      </p:sp>
      <p:sp>
        <p:nvSpPr>
          <p:cNvPr id="124934" name="Rectangle 3"/>
          <p:cNvSpPr>
            <a:spLocks noChangeArrowheads="1"/>
          </p:cNvSpPr>
          <p:nvPr/>
        </p:nvSpPr>
        <p:spPr bwMode="auto">
          <a:xfrm>
            <a:off x="355600" y="3529013"/>
            <a:ext cx="8229600" cy="2782887"/>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A advertises path AW  to B</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B advertises path BAW to X </a:t>
            </a:r>
            <a:endParaRPr lang="en-US" sz="2400">
              <a:solidFill>
                <a:srgbClr val="FF0000"/>
              </a:solidFill>
              <a:latin typeface="Gill Sans MT" pitchFamily="34" charset="0"/>
            </a:endParaRP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Should B advertise path BAW to C?</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No way! B gets no “revenue” for routing CBAW since neither W nor C are B’s customers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B wants to force C to route to w via A</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B wants to route </a:t>
            </a:r>
            <a:r>
              <a:rPr lang="en-US" sz="2000" i="1">
                <a:solidFill>
                  <a:srgbClr val="CC0000"/>
                </a:solidFill>
                <a:latin typeface="Gill Sans MT" pitchFamily="34" charset="0"/>
              </a:rPr>
              <a:t>only</a:t>
            </a:r>
            <a:r>
              <a:rPr lang="en-US" sz="2000" i="1">
                <a:solidFill>
                  <a:srgbClr val="FF0000"/>
                </a:solidFill>
                <a:latin typeface="Gill Sans MT" pitchFamily="34" charset="0"/>
              </a:rPr>
              <a:t> </a:t>
            </a:r>
            <a:r>
              <a:rPr lang="en-US" sz="2000">
                <a:latin typeface="Gill Sans MT" pitchFamily="34" charset="0"/>
              </a:rPr>
              <a:t>to/from its customers!</a:t>
            </a:r>
          </a:p>
          <a:p>
            <a:pPr marL="342900" indent="-342900">
              <a:lnSpc>
                <a:spcPct val="85000"/>
              </a:lnSpc>
              <a:spcBef>
                <a:spcPct val="20000"/>
              </a:spcBef>
              <a:buClr>
                <a:srgbClr val="000099"/>
              </a:buClr>
              <a:buSzPct val="65000"/>
              <a:buFont typeface="Wingdings" pitchFamily="2" charset="2"/>
              <a:buChar char="v"/>
            </a:pPr>
            <a:endParaRPr lang="en-US" sz="2000">
              <a:latin typeface="Gill Sans MT" pitchFamily="34" charset="0"/>
            </a:endParaRPr>
          </a:p>
        </p:txBody>
      </p:sp>
      <p:grpSp>
        <p:nvGrpSpPr>
          <p:cNvPr id="124935" name="Group 4"/>
          <p:cNvGrpSpPr>
            <a:grpSpLocks/>
          </p:cNvGrpSpPr>
          <p:nvPr/>
        </p:nvGrpSpPr>
        <p:grpSpPr bwMode="auto">
          <a:xfrm>
            <a:off x="476250" y="1123950"/>
            <a:ext cx="7539038" cy="3048000"/>
            <a:chOff x="300" y="708"/>
            <a:chExt cx="4749" cy="1920"/>
          </a:xfrm>
        </p:grpSpPr>
        <p:sp>
          <p:nvSpPr>
            <p:cNvPr id="124936" name="AutoShape 5"/>
            <p:cNvSpPr>
              <a:spLocks noChangeAspect="1" noChangeArrowheads="1" noTextEdit="1"/>
            </p:cNvSpPr>
            <p:nvPr/>
          </p:nvSpPr>
          <p:spPr bwMode="auto">
            <a:xfrm>
              <a:off x="300" y="708"/>
              <a:ext cx="4749" cy="1920"/>
            </a:xfrm>
            <a:prstGeom prst="rect">
              <a:avLst/>
            </a:prstGeom>
            <a:noFill/>
            <a:ln w="9525">
              <a:noFill/>
              <a:miter lim="800000"/>
              <a:headEnd/>
              <a:tailEnd/>
            </a:ln>
          </p:spPr>
          <p:txBody>
            <a:bodyPr/>
            <a:lstStyle/>
            <a:p>
              <a:endParaRPr lang="en-US"/>
            </a:p>
          </p:txBody>
        </p:sp>
        <p:sp>
          <p:nvSpPr>
            <p:cNvPr id="124937" name="Freeform 6"/>
            <p:cNvSpPr>
              <a:spLocks/>
            </p:cNvSpPr>
            <p:nvPr/>
          </p:nvSpPr>
          <p:spPr bwMode="auto">
            <a:xfrm>
              <a:off x="1602" y="955"/>
              <a:ext cx="563" cy="364"/>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w="9525">
              <a:noFill/>
              <a:round/>
              <a:headEnd/>
              <a:tailEnd/>
            </a:ln>
          </p:spPr>
          <p:txBody>
            <a:bodyPr/>
            <a:lstStyle/>
            <a:p>
              <a:endParaRPr lang="en-US"/>
            </a:p>
          </p:txBody>
        </p:sp>
        <p:sp>
          <p:nvSpPr>
            <p:cNvPr id="124938" name="Freeform 7"/>
            <p:cNvSpPr>
              <a:spLocks/>
            </p:cNvSpPr>
            <p:nvPr/>
          </p:nvSpPr>
          <p:spPr bwMode="auto">
            <a:xfrm>
              <a:off x="951" y="1290"/>
              <a:ext cx="562" cy="365"/>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w="9525">
              <a:noFill/>
              <a:round/>
              <a:headEnd/>
              <a:tailEnd/>
            </a:ln>
          </p:spPr>
          <p:txBody>
            <a:bodyPr/>
            <a:lstStyle/>
            <a:p>
              <a:endParaRPr lang="en-US"/>
            </a:p>
          </p:txBody>
        </p:sp>
        <p:sp>
          <p:nvSpPr>
            <p:cNvPr id="124939" name="Rectangle 8"/>
            <p:cNvSpPr>
              <a:spLocks noChangeArrowheads="1"/>
            </p:cNvSpPr>
            <p:nvPr/>
          </p:nvSpPr>
          <p:spPr bwMode="auto">
            <a:xfrm flipH="1">
              <a:off x="1184" y="1385"/>
              <a:ext cx="74" cy="173"/>
            </a:xfrm>
            <a:prstGeom prst="rect">
              <a:avLst/>
            </a:prstGeom>
            <a:noFill/>
            <a:ln w="9525">
              <a:noFill/>
              <a:miter lim="800000"/>
              <a:headEnd/>
              <a:tailEnd/>
            </a:ln>
          </p:spPr>
          <p:txBody>
            <a:bodyPr lIns="0" tIns="0" rIns="0" bIns="0">
              <a:spAutoFit/>
            </a:bodyPr>
            <a:lstStyle/>
            <a:p>
              <a:r>
                <a:rPr lang="en-US" b="1">
                  <a:solidFill>
                    <a:schemeClr val="bg1"/>
                  </a:solidFill>
                </a:rPr>
                <a:t>A</a:t>
              </a:r>
            </a:p>
          </p:txBody>
        </p:sp>
        <p:sp>
          <p:nvSpPr>
            <p:cNvPr id="124940" name="Rectangle 9"/>
            <p:cNvSpPr>
              <a:spLocks noChangeArrowheads="1"/>
            </p:cNvSpPr>
            <p:nvPr/>
          </p:nvSpPr>
          <p:spPr bwMode="auto">
            <a:xfrm>
              <a:off x="1867" y="1057"/>
              <a:ext cx="96" cy="173"/>
            </a:xfrm>
            <a:prstGeom prst="rect">
              <a:avLst/>
            </a:prstGeom>
            <a:noFill/>
            <a:ln w="9525">
              <a:noFill/>
              <a:miter lim="800000"/>
              <a:headEnd/>
              <a:tailEnd/>
            </a:ln>
          </p:spPr>
          <p:txBody>
            <a:bodyPr wrap="none" lIns="0" tIns="0" rIns="0" bIns="0">
              <a:spAutoFit/>
            </a:bodyPr>
            <a:lstStyle/>
            <a:p>
              <a:r>
                <a:rPr lang="en-US">
                  <a:solidFill>
                    <a:schemeClr val="bg1"/>
                  </a:solidFill>
                </a:rPr>
                <a:t>B</a:t>
              </a:r>
            </a:p>
          </p:txBody>
        </p:sp>
        <p:sp>
          <p:nvSpPr>
            <p:cNvPr id="124941" name="Freeform 10"/>
            <p:cNvSpPr>
              <a:spLocks/>
            </p:cNvSpPr>
            <p:nvPr/>
          </p:nvSpPr>
          <p:spPr bwMode="auto">
            <a:xfrm>
              <a:off x="1640" y="1582"/>
              <a:ext cx="565" cy="362"/>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w="9525">
              <a:noFill/>
              <a:round/>
              <a:headEnd/>
              <a:tailEnd/>
            </a:ln>
          </p:spPr>
          <p:txBody>
            <a:bodyPr/>
            <a:lstStyle/>
            <a:p>
              <a:endParaRPr lang="en-US"/>
            </a:p>
          </p:txBody>
        </p:sp>
        <p:sp>
          <p:nvSpPr>
            <p:cNvPr id="124942" name="Rectangle 11"/>
            <p:cNvSpPr>
              <a:spLocks noChangeArrowheads="1"/>
            </p:cNvSpPr>
            <p:nvPr/>
          </p:nvSpPr>
          <p:spPr bwMode="auto">
            <a:xfrm>
              <a:off x="1896" y="1657"/>
              <a:ext cx="104" cy="173"/>
            </a:xfrm>
            <a:prstGeom prst="rect">
              <a:avLst/>
            </a:prstGeom>
            <a:noFill/>
            <a:ln w="9525">
              <a:noFill/>
              <a:miter lim="800000"/>
              <a:headEnd/>
              <a:tailEnd/>
            </a:ln>
          </p:spPr>
          <p:txBody>
            <a:bodyPr wrap="none" lIns="0" tIns="0" rIns="0" bIns="0">
              <a:spAutoFit/>
            </a:bodyPr>
            <a:lstStyle/>
            <a:p>
              <a:r>
                <a:rPr lang="en-US" b="1">
                  <a:solidFill>
                    <a:schemeClr val="bg1"/>
                  </a:solidFill>
                </a:rPr>
                <a:t>C</a:t>
              </a:r>
            </a:p>
          </p:txBody>
        </p:sp>
        <p:sp>
          <p:nvSpPr>
            <p:cNvPr id="124943" name="Rectangle 12"/>
            <p:cNvSpPr>
              <a:spLocks noChangeArrowheads="1"/>
            </p:cNvSpPr>
            <p:nvPr/>
          </p:nvSpPr>
          <p:spPr bwMode="auto">
            <a:xfrm>
              <a:off x="1963" y="1657"/>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24944" name="Freeform 13"/>
            <p:cNvSpPr>
              <a:spLocks/>
            </p:cNvSpPr>
            <p:nvPr/>
          </p:nvSpPr>
          <p:spPr bwMode="auto">
            <a:xfrm>
              <a:off x="443" y="1335"/>
              <a:ext cx="218" cy="21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w="9525">
              <a:noFill/>
              <a:round/>
              <a:headEnd/>
              <a:tailEnd/>
            </a:ln>
          </p:spPr>
          <p:txBody>
            <a:bodyPr/>
            <a:lstStyle/>
            <a:p>
              <a:endParaRPr lang="en-US"/>
            </a:p>
          </p:txBody>
        </p:sp>
        <p:sp>
          <p:nvSpPr>
            <p:cNvPr id="124945" name="Rectangle 14"/>
            <p:cNvSpPr>
              <a:spLocks noChangeArrowheads="1"/>
            </p:cNvSpPr>
            <p:nvPr/>
          </p:nvSpPr>
          <p:spPr bwMode="auto">
            <a:xfrm>
              <a:off x="493" y="1378"/>
              <a:ext cx="121" cy="154"/>
            </a:xfrm>
            <a:prstGeom prst="rect">
              <a:avLst/>
            </a:prstGeom>
            <a:noFill/>
            <a:ln w="9525">
              <a:noFill/>
              <a:miter lim="800000"/>
              <a:headEnd/>
              <a:tailEnd/>
            </a:ln>
          </p:spPr>
          <p:txBody>
            <a:bodyPr wrap="none" lIns="0" tIns="0" rIns="0" bIns="0">
              <a:spAutoFit/>
            </a:bodyPr>
            <a:lstStyle/>
            <a:p>
              <a:r>
                <a:rPr lang="en-US" sz="1600" b="1">
                  <a:solidFill>
                    <a:schemeClr val="bg1"/>
                  </a:solidFill>
                </a:rPr>
                <a:t>W</a:t>
              </a:r>
            </a:p>
          </p:txBody>
        </p:sp>
        <p:sp>
          <p:nvSpPr>
            <p:cNvPr id="124946" name="Rectangle 15"/>
            <p:cNvSpPr>
              <a:spLocks noChangeArrowheads="1"/>
            </p:cNvSpPr>
            <p:nvPr/>
          </p:nvSpPr>
          <p:spPr bwMode="auto">
            <a:xfrm>
              <a:off x="617" y="1360"/>
              <a:ext cx="31" cy="134"/>
            </a:xfrm>
            <a:prstGeom prst="rect">
              <a:avLst/>
            </a:prstGeom>
            <a:noFill/>
            <a:ln w="9525">
              <a:noFill/>
              <a:miter lim="800000"/>
              <a:headEnd/>
              <a:tailEnd/>
            </a:ln>
          </p:spPr>
          <p:txBody>
            <a:bodyPr wrap="none" lIns="0" tIns="0" rIns="0" bIns="0">
              <a:spAutoFit/>
            </a:bodyPr>
            <a:lstStyle/>
            <a:p>
              <a:r>
                <a:rPr lang="en-US" sz="1400">
                  <a:solidFill>
                    <a:srgbClr val="000000"/>
                  </a:solidFill>
                </a:rPr>
                <a:t> </a:t>
              </a:r>
              <a:endParaRPr lang="en-US"/>
            </a:p>
          </p:txBody>
        </p:sp>
        <p:sp>
          <p:nvSpPr>
            <p:cNvPr id="124947" name="Freeform 16"/>
            <p:cNvSpPr>
              <a:spLocks/>
            </p:cNvSpPr>
            <p:nvPr/>
          </p:nvSpPr>
          <p:spPr bwMode="auto">
            <a:xfrm>
              <a:off x="2584" y="1220"/>
              <a:ext cx="218" cy="212"/>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en-US"/>
            </a:p>
          </p:txBody>
        </p:sp>
        <p:sp>
          <p:nvSpPr>
            <p:cNvPr id="124948" name="Rectangle 17"/>
            <p:cNvSpPr>
              <a:spLocks noChangeArrowheads="1"/>
            </p:cNvSpPr>
            <p:nvPr/>
          </p:nvSpPr>
          <p:spPr bwMode="auto">
            <a:xfrm>
              <a:off x="2641" y="1262"/>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X</a:t>
              </a:r>
            </a:p>
          </p:txBody>
        </p:sp>
        <p:sp>
          <p:nvSpPr>
            <p:cNvPr id="124949" name="Freeform 18"/>
            <p:cNvSpPr>
              <a:spLocks/>
            </p:cNvSpPr>
            <p:nvPr/>
          </p:nvSpPr>
          <p:spPr bwMode="auto">
            <a:xfrm>
              <a:off x="2579" y="1952"/>
              <a:ext cx="218" cy="212"/>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w="9525">
              <a:noFill/>
              <a:round/>
              <a:headEnd/>
              <a:tailEnd/>
            </a:ln>
          </p:spPr>
          <p:txBody>
            <a:bodyPr/>
            <a:lstStyle/>
            <a:p>
              <a:endParaRPr lang="en-US"/>
            </a:p>
          </p:txBody>
        </p:sp>
        <p:sp>
          <p:nvSpPr>
            <p:cNvPr id="124950" name="Rectangle 19"/>
            <p:cNvSpPr>
              <a:spLocks noChangeArrowheads="1"/>
            </p:cNvSpPr>
            <p:nvPr/>
          </p:nvSpPr>
          <p:spPr bwMode="auto">
            <a:xfrm>
              <a:off x="2653" y="1983"/>
              <a:ext cx="85" cy="154"/>
            </a:xfrm>
            <a:prstGeom prst="rect">
              <a:avLst/>
            </a:prstGeom>
            <a:noFill/>
            <a:ln w="9525">
              <a:noFill/>
              <a:miter lim="800000"/>
              <a:headEnd/>
              <a:tailEnd/>
            </a:ln>
          </p:spPr>
          <p:txBody>
            <a:bodyPr wrap="none" lIns="0" tIns="0" rIns="0" bIns="0">
              <a:spAutoFit/>
            </a:bodyPr>
            <a:lstStyle/>
            <a:p>
              <a:r>
                <a:rPr lang="en-US" sz="1600" b="1">
                  <a:solidFill>
                    <a:schemeClr val="bg1"/>
                  </a:solidFill>
                </a:rPr>
                <a:t>Y</a:t>
              </a:r>
            </a:p>
          </p:txBody>
        </p:sp>
        <p:sp>
          <p:nvSpPr>
            <p:cNvPr id="124951" name="Line 20"/>
            <p:cNvSpPr>
              <a:spLocks noChangeShapeType="1"/>
            </p:cNvSpPr>
            <p:nvPr/>
          </p:nvSpPr>
          <p:spPr bwMode="auto">
            <a:xfrm>
              <a:off x="674" y="1448"/>
              <a:ext cx="280" cy="1"/>
            </a:xfrm>
            <a:prstGeom prst="line">
              <a:avLst/>
            </a:prstGeom>
            <a:noFill/>
            <a:ln w="17463">
              <a:solidFill>
                <a:srgbClr val="000000"/>
              </a:solidFill>
              <a:round/>
              <a:headEnd/>
              <a:tailEnd/>
            </a:ln>
          </p:spPr>
          <p:txBody>
            <a:bodyPr/>
            <a:lstStyle/>
            <a:p>
              <a:endParaRPr lang="en-US"/>
            </a:p>
          </p:txBody>
        </p:sp>
        <p:sp>
          <p:nvSpPr>
            <p:cNvPr id="124952" name="Line 21"/>
            <p:cNvSpPr>
              <a:spLocks noChangeShapeType="1"/>
            </p:cNvSpPr>
            <p:nvPr/>
          </p:nvSpPr>
          <p:spPr bwMode="auto">
            <a:xfrm>
              <a:off x="2165" y="1140"/>
              <a:ext cx="419" cy="174"/>
            </a:xfrm>
            <a:prstGeom prst="line">
              <a:avLst/>
            </a:prstGeom>
            <a:noFill/>
            <a:ln w="17463">
              <a:solidFill>
                <a:srgbClr val="000000"/>
              </a:solidFill>
              <a:round/>
              <a:headEnd/>
              <a:tailEnd/>
            </a:ln>
          </p:spPr>
          <p:txBody>
            <a:bodyPr/>
            <a:lstStyle/>
            <a:p>
              <a:endParaRPr lang="en-US"/>
            </a:p>
          </p:txBody>
        </p:sp>
        <p:sp>
          <p:nvSpPr>
            <p:cNvPr id="124953" name="Line 22"/>
            <p:cNvSpPr>
              <a:spLocks noChangeShapeType="1"/>
            </p:cNvSpPr>
            <p:nvPr/>
          </p:nvSpPr>
          <p:spPr bwMode="auto">
            <a:xfrm flipV="1">
              <a:off x="2192" y="1381"/>
              <a:ext cx="422" cy="357"/>
            </a:xfrm>
            <a:prstGeom prst="line">
              <a:avLst/>
            </a:prstGeom>
            <a:noFill/>
            <a:ln w="17463">
              <a:solidFill>
                <a:srgbClr val="000000"/>
              </a:solidFill>
              <a:round/>
              <a:headEnd/>
              <a:tailEnd/>
            </a:ln>
          </p:spPr>
          <p:txBody>
            <a:bodyPr/>
            <a:lstStyle/>
            <a:p>
              <a:endParaRPr lang="en-US"/>
            </a:p>
          </p:txBody>
        </p:sp>
        <p:sp>
          <p:nvSpPr>
            <p:cNvPr id="124954" name="Line 23"/>
            <p:cNvSpPr>
              <a:spLocks noChangeShapeType="1"/>
            </p:cNvSpPr>
            <p:nvPr/>
          </p:nvSpPr>
          <p:spPr bwMode="auto">
            <a:xfrm>
              <a:off x="2197" y="1821"/>
              <a:ext cx="387" cy="201"/>
            </a:xfrm>
            <a:prstGeom prst="line">
              <a:avLst/>
            </a:prstGeom>
            <a:noFill/>
            <a:ln w="17463">
              <a:solidFill>
                <a:srgbClr val="000000"/>
              </a:solidFill>
              <a:round/>
              <a:headEnd/>
              <a:tailEnd/>
            </a:ln>
          </p:spPr>
          <p:txBody>
            <a:bodyPr/>
            <a:lstStyle/>
            <a:p>
              <a:endParaRPr lang="en-US"/>
            </a:p>
          </p:txBody>
        </p:sp>
        <p:sp>
          <p:nvSpPr>
            <p:cNvPr id="124955" name="Line 24"/>
            <p:cNvSpPr>
              <a:spLocks noChangeShapeType="1"/>
            </p:cNvSpPr>
            <p:nvPr/>
          </p:nvSpPr>
          <p:spPr bwMode="auto">
            <a:xfrm flipV="1">
              <a:off x="1481" y="1228"/>
              <a:ext cx="183" cy="148"/>
            </a:xfrm>
            <a:prstGeom prst="line">
              <a:avLst/>
            </a:prstGeom>
            <a:noFill/>
            <a:ln w="55563">
              <a:solidFill>
                <a:srgbClr val="000000"/>
              </a:solidFill>
              <a:round/>
              <a:headEnd/>
              <a:tailEnd/>
            </a:ln>
          </p:spPr>
          <p:txBody>
            <a:bodyPr/>
            <a:lstStyle/>
            <a:p>
              <a:endParaRPr lang="en-US"/>
            </a:p>
          </p:txBody>
        </p:sp>
        <p:sp>
          <p:nvSpPr>
            <p:cNvPr id="124956" name="Line 25"/>
            <p:cNvSpPr>
              <a:spLocks noChangeShapeType="1"/>
            </p:cNvSpPr>
            <p:nvPr/>
          </p:nvSpPr>
          <p:spPr bwMode="auto">
            <a:xfrm flipV="1">
              <a:off x="2030" y="1309"/>
              <a:ext cx="1" cy="268"/>
            </a:xfrm>
            <a:prstGeom prst="line">
              <a:avLst/>
            </a:prstGeom>
            <a:noFill/>
            <a:ln w="55563">
              <a:solidFill>
                <a:srgbClr val="000000"/>
              </a:solidFill>
              <a:round/>
              <a:headEnd/>
              <a:tailEnd/>
            </a:ln>
          </p:spPr>
          <p:txBody>
            <a:bodyPr/>
            <a:lstStyle/>
            <a:p>
              <a:endParaRPr lang="en-US"/>
            </a:p>
          </p:txBody>
        </p:sp>
        <p:sp>
          <p:nvSpPr>
            <p:cNvPr id="124957" name="Line 26"/>
            <p:cNvSpPr>
              <a:spLocks noChangeShapeType="1"/>
            </p:cNvSpPr>
            <p:nvPr/>
          </p:nvSpPr>
          <p:spPr bwMode="auto">
            <a:xfrm>
              <a:off x="1497" y="1577"/>
              <a:ext cx="167" cy="104"/>
            </a:xfrm>
            <a:prstGeom prst="line">
              <a:avLst/>
            </a:prstGeom>
            <a:noFill/>
            <a:ln w="55563">
              <a:solidFill>
                <a:srgbClr val="000000"/>
              </a:solidFill>
              <a:round/>
              <a:headEnd/>
              <a:tailEnd/>
            </a:ln>
          </p:spPr>
          <p:txBody>
            <a:bodyPr/>
            <a:lstStyle/>
            <a:p>
              <a:endParaRPr lang="en-US"/>
            </a:p>
          </p:txBody>
        </p:sp>
        <p:sp>
          <p:nvSpPr>
            <p:cNvPr id="124958" name="Rectangle 27"/>
            <p:cNvSpPr>
              <a:spLocks noChangeArrowheads="1"/>
            </p:cNvSpPr>
            <p:nvPr/>
          </p:nvSpPr>
          <p:spPr bwMode="auto">
            <a:xfrm>
              <a:off x="3050" y="853"/>
              <a:ext cx="608" cy="284"/>
            </a:xfrm>
            <a:prstGeom prst="rect">
              <a:avLst/>
            </a:prstGeom>
            <a:solidFill>
              <a:srgbClr val="FFFFFF"/>
            </a:solidFill>
            <a:ln w="9525">
              <a:noFill/>
              <a:miter lim="800000"/>
              <a:headEnd/>
              <a:tailEnd/>
            </a:ln>
          </p:spPr>
          <p:txBody>
            <a:bodyPr/>
            <a:lstStyle/>
            <a:p>
              <a:endParaRPr lang="en-US"/>
            </a:p>
          </p:txBody>
        </p:sp>
        <p:sp>
          <p:nvSpPr>
            <p:cNvPr id="124959" name="Rectangle 28"/>
            <p:cNvSpPr>
              <a:spLocks noChangeArrowheads="1"/>
            </p:cNvSpPr>
            <p:nvPr/>
          </p:nvSpPr>
          <p:spPr bwMode="auto">
            <a:xfrm>
              <a:off x="3131" y="896"/>
              <a:ext cx="526" cy="192"/>
            </a:xfrm>
            <a:prstGeom prst="rect">
              <a:avLst/>
            </a:prstGeom>
            <a:noFill/>
            <a:ln w="9525">
              <a:noFill/>
              <a:miter lim="800000"/>
              <a:headEnd/>
              <a:tailEnd/>
            </a:ln>
          </p:spPr>
          <p:txBody>
            <a:bodyPr wrap="none" lIns="0" tIns="0" rIns="0" bIns="0">
              <a:spAutoFit/>
            </a:bodyPr>
            <a:lstStyle/>
            <a:p>
              <a:r>
                <a:rPr lang="en-US" sz="2000">
                  <a:solidFill>
                    <a:srgbClr val="000000"/>
                  </a:solidFill>
                </a:rPr>
                <a:t>legend</a:t>
              </a:r>
              <a:r>
                <a:rPr lang="en-US" sz="1700" b="1">
                  <a:solidFill>
                    <a:srgbClr val="000000"/>
                  </a:solidFill>
                </a:rPr>
                <a:t>:</a:t>
              </a:r>
              <a:endParaRPr lang="en-US"/>
            </a:p>
          </p:txBody>
        </p:sp>
        <p:sp>
          <p:nvSpPr>
            <p:cNvPr id="124960" name="Rectangle 29"/>
            <p:cNvSpPr>
              <a:spLocks noChangeArrowheads="1"/>
            </p:cNvSpPr>
            <p:nvPr/>
          </p:nvSpPr>
          <p:spPr bwMode="auto">
            <a:xfrm>
              <a:off x="3548" y="898"/>
              <a:ext cx="38" cy="163"/>
            </a:xfrm>
            <a:prstGeom prst="rect">
              <a:avLst/>
            </a:prstGeom>
            <a:noFill/>
            <a:ln w="9525">
              <a:noFill/>
              <a:miter lim="800000"/>
              <a:headEnd/>
              <a:tailEnd/>
            </a:ln>
          </p:spPr>
          <p:txBody>
            <a:bodyPr wrap="none" lIns="0" tIns="0" rIns="0" bIns="0">
              <a:spAutoFit/>
            </a:bodyPr>
            <a:lstStyle/>
            <a:p>
              <a:r>
                <a:rPr lang="en-US" sz="1700">
                  <a:solidFill>
                    <a:srgbClr val="000000"/>
                  </a:solidFill>
                </a:rPr>
                <a:t> </a:t>
              </a:r>
              <a:endParaRPr lang="en-US"/>
            </a:p>
          </p:txBody>
        </p:sp>
        <p:sp>
          <p:nvSpPr>
            <p:cNvPr id="124961" name="Rectangle 30"/>
            <p:cNvSpPr>
              <a:spLocks noChangeArrowheads="1"/>
            </p:cNvSpPr>
            <p:nvPr/>
          </p:nvSpPr>
          <p:spPr bwMode="auto">
            <a:xfrm>
              <a:off x="4261" y="1432"/>
              <a:ext cx="731" cy="499"/>
            </a:xfrm>
            <a:prstGeom prst="rect">
              <a:avLst/>
            </a:prstGeom>
            <a:solidFill>
              <a:srgbClr val="FFFFFF"/>
            </a:solidFill>
            <a:ln w="9525">
              <a:noFill/>
              <a:miter lim="800000"/>
              <a:headEnd/>
              <a:tailEnd/>
            </a:ln>
          </p:spPr>
          <p:txBody>
            <a:bodyPr/>
            <a:lstStyle/>
            <a:p>
              <a:endParaRPr lang="en-US"/>
            </a:p>
          </p:txBody>
        </p:sp>
        <p:sp>
          <p:nvSpPr>
            <p:cNvPr id="124962" name="Rectangle 31"/>
            <p:cNvSpPr>
              <a:spLocks noChangeArrowheads="1"/>
            </p:cNvSpPr>
            <p:nvPr/>
          </p:nvSpPr>
          <p:spPr bwMode="auto">
            <a:xfrm>
              <a:off x="4341" y="1472"/>
              <a:ext cx="701" cy="192"/>
            </a:xfrm>
            <a:prstGeom prst="rect">
              <a:avLst/>
            </a:prstGeom>
            <a:noFill/>
            <a:ln w="9525">
              <a:noFill/>
              <a:miter lim="800000"/>
              <a:headEnd/>
              <a:tailEnd/>
            </a:ln>
          </p:spPr>
          <p:txBody>
            <a:bodyPr wrap="none" lIns="0" tIns="0" rIns="0" bIns="0">
              <a:spAutoFit/>
            </a:bodyPr>
            <a:lstStyle/>
            <a:p>
              <a:r>
                <a:rPr lang="en-US" sz="2000">
                  <a:solidFill>
                    <a:srgbClr val="000000"/>
                  </a:solidFill>
                </a:rPr>
                <a:t>customer </a:t>
              </a:r>
              <a:endParaRPr lang="en-US" sz="2000"/>
            </a:p>
          </p:txBody>
        </p:sp>
        <p:sp>
          <p:nvSpPr>
            <p:cNvPr id="124963" name="Rectangle 32"/>
            <p:cNvSpPr>
              <a:spLocks noChangeArrowheads="1"/>
            </p:cNvSpPr>
            <p:nvPr/>
          </p:nvSpPr>
          <p:spPr bwMode="auto">
            <a:xfrm>
              <a:off x="4341" y="1630"/>
              <a:ext cx="604"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24964" name="Rectangle 33"/>
            <p:cNvSpPr>
              <a:spLocks noChangeArrowheads="1"/>
            </p:cNvSpPr>
            <p:nvPr/>
          </p:nvSpPr>
          <p:spPr bwMode="auto">
            <a:xfrm>
              <a:off x="4823" y="163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4965" name="Rectangle 34"/>
            <p:cNvSpPr>
              <a:spLocks noChangeArrowheads="1"/>
            </p:cNvSpPr>
            <p:nvPr/>
          </p:nvSpPr>
          <p:spPr bwMode="auto">
            <a:xfrm>
              <a:off x="4261" y="869"/>
              <a:ext cx="697" cy="424"/>
            </a:xfrm>
            <a:prstGeom prst="rect">
              <a:avLst/>
            </a:prstGeom>
            <a:solidFill>
              <a:srgbClr val="FFFFFF"/>
            </a:solidFill>
            <a:ln w="9525">
              <a:noFill/>
              <a:miter lim="800000"/>
              <a:headEnd/>
              <a:tailEnd/>
            </a:ln>
          </p:spPr>
          <p:txBody>
            <a:bodyPr/>
            <a:lstStyle/>
            <a:p>
              <a:endParaRPr lang="en-US"/>
            </a:p>
          </p:txBody>
        </p:sp>
        <p:sp>
          <p:nvSpPr>
            <p:cNvPr id="124966" name="Rectangle 35"/>
            <p:cNvSpPr>
              <a:spLocks noChangeArrowheads="1"/>
            </p:cNvSpPr>
            <p:nvPr/>
          </p:nvSpPr>
          <p:spPr bwMode="auto">
            <a:xfrm>
              <a:off x="4341" y="909"/>
              <a:ext cx="578" cy="192"/>
            </a:xfrm>
            <a:prstGeom prst="rect">
              <a:avLst/>
            </a:prstGeom>
            <a:noFill/>
            <a:ln w="9525">
              <a:noFill/>
              <a:miter lim="800000"/>
              <a:headEnd/>
              <a:tailEnd/>
            </a:ln>
          </p:spPr>
          <p:txBody>
            <a:bodyPr wrap="none" lIns="0" tIns="0" rIns="0" bIns="0">
              <a:spAutoFit/>
            </a:bodyPr>
            <a:lstStyle/>
            <a:p>
              <a:r>
                <a:rPr lang="en-US" sz="2000">
                  <a:solidFill>
                    <a:srgbClr val="000000"/>
                  </a:solidFill>
                </a:rPr>
                <a:t>provider</a:t>
              </a:r>
              <a:endParaRPr lang="en-US" sz="2000"/>
            </a:p>
          </p:txBody>
        </p:sp>
        <p:sp>
          <p:nvSpPr>
            <p:cNvPr id="124967" name="Rectangle 36"/>
            <p:cNvSpPr>
              <a:spLocks noChangeArrowheads="1"/>
            </p:cNvSpPr>
            <p:nvPr/>
          </p:nvSpPr>
          <p:spPr bwMode="auto">
            <a:xfrm>
              <a:off x="4796" y="90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4968" name="Rectangle 37"/>
            <p:cNvSpPr>
              <a:spLocks noChangeArrowheads="1"/>
            </p:cNvSpPr>
            <p:nvPr/>
          </p:nvSpPr>
          <p:spPr bwMode="auto">
            <a:xfrm>
              <a:off x="4341" y="1064"/>
              <a:ext cx="560" cy="192"/>
            </a:xfrm>
            <a:prstGeom prst="rect">
              <a:avLst/>
            </a:prstGeom>
            <a:noFill/>
            <a:ln w="9525">
              <a:noFill/>
              <a:miter lim="800000"/>
              <a:headEnd/>
              <a:tailEnd/>
            </a:ln>
          </p:spPr>
          <p:txBody>
            <a:bodyPr wrap="none" lIns="0" tIns="0" rIns="0" bIns="0">
              <a:spAutoFit/>
            </a:bodyPr>
            <a:lstStyle/>
            <a:p>
              <a:r>
                <a:rPr lang="en-US" sz="2000">
                  <a:solidFill>
                    <a:srgbClr val="000000"/>
                  </a:solidFill>
                </a:rPr>
                <a:t>network</a:t>
              </a:r>
              <a:endParaRPr lang="en-US" sz="2000"/>
            </a:p>
          </p:txBody>
        </p:sp>
        <p:sp>
          <p:nvSpPr>
            <p:cNvPr id="124969" name="Rectangle 38"/>
            <p:cNvSpPr>
              <a:spLocks noChangeArrowheads="1"/>
            </p:cNvSpPr>
            <p:nvPr/>
          </p:nvSpPr>
          <p:spPr bwMode="auto">
            <a:xfrm>
              <a:off x="4785" y="1064"/>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sz="2000"/>
            </a:p>
          </p:txBody>
        </p:sp>
        <p:sp>
          <p:nvSpPr>
            <p:cNvPr id="124970" name="Freeform 39"/>
            <p:cNvSpPr>
              <a:spLocks/>
            </p:cNvSpPr>
            <p:nvPr/>
          </p:nvSpPr>
          <p:spPr bwMode="auto">
            <a:xfrm>
              <a:off x="3749" y="901"/>
              <a:ext cx="563" cy="362"/>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w="9525">
              <a:noFill/>
              <a:round/>
              <a:headEnd/>
              <a:tailEnd/>
            </a:ln>
          </p:spPr>
          <p:txBody>
            <a:bodyPr/>
            <a:lstStyle/>
            <a:p>
              <a:endParaRPr lang="en-US"/>
            </a:p>
          </p:txBody>
        </p:sp>
        <p:sp>
          <p:nvSpPr>
            <p:cNvPr id="124971" name="Freeform 40"/>
            <p:cNvSpPr>
              <a:spLocks/>
            </p:cNvSpPr>
            <p:nvPr/>
          </p:nvSpPr>
          <p:spPr bwMode="auto">
            <a:xfrm>
              <a:off x="4064" y="1504"/>
              <a:ext cx="218" cy="212"/>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w="9525">
              <a:noFill/>
              <a:round/>
              <a:headEnd/>
              <a:tailEnd/>
            </a:ln>
          </p:spPr>
          <p:txBody>
            <a:bodyPr/>
            <a:lstStyle/>
            <a:p>
              <a:endParaRPr lang="en-US"/>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a:noFill/>
          <a:ln>
            <a:miter lim="800000"/>
            <a:headEnd/>
            <a:tailEnd/>
          </a:ln>
        </p:spPr>
        <p:txBody>
          <a:bodyPr/>
          <a:lstStyle/>
          <a:p>
            <a:r>
              <a:rPr lang="en-US"/>
              <a:t>Network Layer</a:t>
            </a:r>
          </a:p>
        </p:txBody>
      </p:sp>
      <p:sp>
        <p:nvSpPr>
          <p:cNvPr id="125955" name="Slide Number Placeholder 5"/>
          <p:cNvSpPr>
            <a:spLocks noGrp="1"/>
          </p:cNvSpPr>
          <p:nvPr>
            <p:ph type="sldNum" sz="quarter" idx="12"/>
          </p:nvPr>
        </p:nvSpPr>
        <p:spPr>
          <a:noFill/>
          <a:ln>
            <a:miter lim="800000"/>
            <a:headEnd/>
            <a:tailEnd/>
          </a:ln>
        </p:spPr>
        <p:txBody>
          <a:bodyPr/>
          <a:lstStyle/>
          <a:p>
            <a:r>
              <a:rPr lang="en-US"/>
              <a:t>4-</a:t>
            </a:r>
            <a:fld id="{D1335E97-DEE3-47A5-8837-8E6FE4CC2E82}" type="slidenum">
              <a:rPr lang="en-US" smtClean="0"/>
              <a:pPr/>
              <a:t>72</a:t>
            </a:fld>
            <a:endParaRPr lang="en-US"/>
          </a:p>
        </p:txBody>
      </p:sp>
      <p:sp>
        <p:nvSpPr>
          <p:cNvPr id="125956" name="Rectangle 2"/>
          <p:cNvSpPr>
            <a:spLocks noGrp="1" noChangeArrowheads="1"/>
          </p:cNvSpPr>
          <p:nvPr>
            <p:ph type="title"/>
          </p:nvPr>
        </p:nvSpPr>
        <p:spPr/>
        <p:txBody>
          <a:bodyPr/>
          <a:lstStyle/>
          <a:p>
            <a:r>
              <a:rPr lang="en-US" sz="3600"/>
              <a:t>Why different Intra-, Inter-AS routing ?</a:t>
            </a:r>
            <a:r>
              <a:rPr lang="en-US" sz="4800"/>
              <a:t> </a:t>
            </a:r>
          </a:p>
        </p:txBody>
      </p:sp>
      <p:sp>
        <p:nvSpPr>
          <p:cNvPr id="125957" name="Rectangle 3"/>
          <p:cNvSpPr>
            <a:spLocks noGrp="1" noChangeArrowheads="1"/>
          </p:cNvSpPr>
          <p:nvPr>
            <p:ph type="body" idx="1"/>
          </p:nvPr>
        </p:nvSpPr>
        <p:spPr>
          <a:xfrm>
            <a:off x="557213" y="1393825"/>
            <a:ext cx="8229600" cy="4572000"/>
          </a:xfrm>
        </p:spPr>
        <p:txBody>
          <a:bodyPr/>
          <a:lstStyle/>
          <a:p>
            <a:pPr>
              <a:buFont typeface="Wingdings" pitchFamily="2" charset="2"/>
              <a:buNone/>
            </a:pPr>
            <a:r>
              <a:rPr lang="en-US" sz="3200" i="1">
                <a:solidFill>
                  <a:srgbClr val="CC0000"/>
                </a:solidFill>
              </a:rPr>
              <a:t>policy:</a:t>
            </a:r>
            <a:r>
              <a:rPr lang="en-US"/>
              <a:t> </a:t>
            </a:r>
          </a:p>
          <a:p>
            <a:r>
              <a:rPr lang="en-US"/>
              <a:t>inter-AS: admin wants control over how its traffic routed, who routes through its net. </a:t>
            </a:r>
          </a:p>
          <a:p>
            <a:r>
              <a:rPr lang="en-US"/>
              <a:t>intra-AS: single admin, so no policy decisions needed</a:t>
            </a:r>
          </a:p>
          <a:p>
            <a:pPr>
              <a:buFont typeface="Wingdings" pitchFamily="2" charset="2"/>
              <a:buNone/>
            </a:pPr>
            <a:r>
              <a:rPr lang="en-US" sz="3200" i="1">
                <a:solidFill>
                  <a:srgbClr val="CC0000"/>
                </a:solidFill>
              </a:rPr>
              <a:t>scale:</a:t>
            </a:r>
            <a:endParaRPr lang="en-US" i="1">
              <a:solidFill>
                <a:srgbClr val="CC0000"/>
              </a:solidFill>
            </a:endParaRPr>
          </a:p>
          <a:p>
            <a:r>
              <a:rPr lang="en-US"/>
              <a:t>hierarchical routing saves table size, reduced update traffic</a:t>
            </a:r>
          </a:p>
          <a:p>
            <a:pPr>
              <a:buFont typeface="Wingdings" pitchFamily="2" charset="2"/>
              <a:buNone/>
            </a:pPr>
            <a:r>
              <a:rPr lang="en-US" i="1">
                <a:solidFill>
                  <a:srgbClr val="CC0000"/>
                </a:solidFill>
              </a:rPr>
              <a:t>performance: </a:t>
            </a:r>
          </a:p>
          <a:p>
            <a:r>
              <a:rPr lang="en-US"/>
              <a:t>intra-AS: can focus on performance</a:t>
            </a:r>
          </a:p>
          <a:p>
            <a:r>
              <a:rPr lang="en-US"/>
              <a:t>inter-AS: policy may dominate over performance</a:t>
            </a:r>
          </a:p>
        </p:txBody>
      </p:sp>
      <p:pic>
        <p:nvPicPr>
          <p:cNvPr id="125958" name="Picture 4" descr="underline_base"/>
          <p:cNvPicPr>
            <a:picLocks noChangeArrowheads="1"/>
          </p:cNvPicPr>
          <p:nvPr/>
        </p:nvPicPr>
        <p:blipFill>
          <a:blip r:embed="rId2"/>
          <a:srcRect/>
          <a:stretch>
            <a:fillRect/>
          </a:stretch>
        </p:blipFill>
        <p:spPr bwMode="auto">
          <a:xfrm>
            <a:off x="642938" y="1049338"/>
            <a:ext cx="7313612" cy="17303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5"/>
          <p:cNvSpPr>
            <a:spLocks noGrp="1"/>
          </p:cNvSpPr>
          <p:nvPr>
            <p:ph type="ftr" sz="quarter" idx="11"/>
          </p:nvPr>
        </p:nvSpPr>
        <p:spPr>
          <a:noFill/>
          <a:ln>
            <a:miter lim="800000"/>
            <a:headEnd/>
            <a:tailEnd/>
          </a:ln>
        </p:spPr>
        <p:txBody>
          <a:bodyPr/>
          <a:lstStyle/>
          <a:p>
            <a:r>
              <a:rPr lang="en-US"/>
              <a:t>Network Layer</a:t>
            </a:r>
          </a:p>
        </p:txBody>
      </p:sp>
      <p:sp>
        <p:nvSpPr>
          <p:cNvPr id="126979" name="Slide Number Placeholder 6"/>
          <p:cNvSpPr>
            <a:spLocks noGrp="1"/>
          </p:cNvSpPr>
          <p:nvPr>
            <p:ph type="sldNum" sz="quarter" idx="12"/>
          </p:nvPr>
        </p:nvSpPr>
        <p:spPr>
          <a:noFill/>
          <a:ln>
            <a:miter lim="800000"/>
            <a:headEnd/>
            <a:tailEnd/>
          </a:ln>
        </p:spPr>
        <p:txBody>
          <a:bodyPr/>
          <a:lstStyle/>
          <a:p>
            <a:r>
              <a:rPr lang="en-US"/>
              <a:t>4-</a:t>
            </a:r>
            <a:fld id="{78C37295-7C81-4F62-ABB6-D274F0FE602D}" type="slidenum">
              <a:rPr lang="en-US" smtClean="0"/>
              <a:pPr/>
              <a:t>73</a:t>
            </a:fld>
            <a:endParaRPr lang="en-US"/>
          </a:p>
        </p:txBody>
      </p:sp>
      <p:pic>
        <p:nvPicPr>
          <p:cNvPr id="126980" name="Picture 2" descr="underline_base"/>
          <p:cNvPicPr>
            <a:picLocks noChangeArrowheads="1"/>
          </p:cNvPicPr>
          <p:nvPr/>
        </p:nvPicPr>
        <p:blipFill>
          <a:blip r:embed="rId2"/>
          <a:srcRect/>
          <a:stretch>
            <a:fillRect/>
          </a:stretch>
        </p:blipFill>
        <p:spPr bwMode="auto">
          <a:xfrm>
            <a:off x="601663" y="1025525"/>
            <a:ext cx="4113212" cy="173038"/>
          </a:xfrm>
          <a:prstGeom prst="rect">
            <a:avLst/>
          </a:prstGeom>
          <a:noFill/>
          <a:ln w="9525">
            <a:noFill/>
            <a:miter lim="800000"/>
            <a:headEnd/>
            <a:tailEnd/>
          </a:ln>
        </p:spPr>
      </p:pic>
      <p:sp>
        <p:nvSpPr>
          <p:cNvPr id="126981" name="Rectangle 3"/>
          <p:cNvSpPr>
            <a:spLocks noGrp="1" noChangeArrowheads="1"/>
          </p:cNvSpPr>
          <p:nvPr>
            <p:ph type="body" sz="half" idx="1"/>
          </p:nvPr>
        </p:nvSpPr>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a:t>
            </a:r>
          </a:p>
          <a:p>
            <a:pPr lvl="1"/>
            <a:r>
              <a:rPr lang="en-US" sz="2000"/>
              <a:t>IPv4 addressing</a:t>
            </a:r>
          </a:p>
          <a:p>
            <a:pPr lvl="1"/>
            <a:r>
              <a:rPr lang="en-US" sz="2000"/>
              <a:t>ICMP</a:t>
            </a:r>
          </a:p>
          <a:p>
            <a:pPr lvl="1"/>
            <a:r>
              <a:rPr lang="en-US" sz="2000"/>
              <a:t>IPv6</a:t>
            </a:r>
          </a:p>
        </p:txBody>
      </p:sp>
      <p:sp>
        <p:nvSpPr>
          <p:cNvPr id="126982" name="Rectangle 4"/>
          <p:cNvSpPr>
            <a:spLocks noGrp="1" noChangeArrowheads="1"/>
          </p:cNvSpPr>
          <p:nvPr>
            <p:ph type="body" sz="half" idx="2"/>
          </p:nvPr>
        </p:nvSpPr>
        <p:spPr/>
        <p:txBody>
          <a:bodyPr/>
          <a:lstStyle/>
          <a:p>
            <a:pPr>
              <a:buFont typeface="Wingdings" pitchFamily="2" charset="2"/>
              <a:buNone/>
            </a:pPr>
            <a:r>
              <a:rPr lang="en-US" sz="2400"/>
              <a:t>4.5 routing algorithms</a:t>
            </a:r>
          </a:p>
          <a:p>
            <a:pPr lvl="1"/>
            <a:r>
              <a:rPr lang="en-US" sz="2000"/>
              <a:t>link state</a:t>
            </a:r>
          </a:p>
          <a:p>
            <a:pPr lvl="1"/>
            <a:r>
              <a:rPr lang="en-US" sz="2000"/>
              <a:t>distance vector</a:t>
            </a:r>
          </a:p>
          <a:p>
            <a:pPr lvl="1"/>
            <a:r>
              <a:rPr lang="en-US" sz="2000"/>
              <a:t>hierarchical routing</a:t>
            </a:r>
          </a:p>
          <a:p>
            <a:pPr>
              <a:buFont typeface="Wingdings" pitchFamily="2" charset="2"/>
              <a:buNone/>
            </a:pPr>
            <a:r>
              <a:rPr lang="en-US" sz="2400"/>
              <a:t>4.6 routing in the Internet</a:t>
            </a:r>
          </a:p>
          <a:p>
            <a:pPr lvl="1"/>
            <a:r>
              <a:rPr lang="en-US" sz="2000"/>
              <a:t>RIP</a:t>
            </a:r>
          </a:p>
          <a:p>
            <a:pPr lvl="1"/>
            <a:r>
              <a:rPr lang="en-US" sz="2000"/>
              <a:t>OSPF</a:t>
            </a:r>
          </a:p>
          <a:p>
            <a:pPr lvl="1"/>
            <a:r>
              <a:rPr lang="en-US" sz="2000"/>
              <a:t>BGP</a:t>
            </a:r>
          </a:p>
          <a:p>
            <a:pPr>
              <a:buFont typeface="Wingdings" pitchFamily="2" charset="2"/>
              <a:buNone/>
            </a:pPr>
            <a:r>
              <a:rPr lang="en-US" sz="2400">
                <a:solidFill>
                  <a:srgbClr val="CC0000"/>
                </a:solidFill>
              </a:rPr>
              <a:t>4.7 broadcast and multicast routing</a:t>
            </a:r>
          </a:p>
          <a:p>
            <a:endParaRPr lang="en-US" sz="2400">
              <a:solidFill>
                <a:srgbClr val="CC0000"/>
              </a:solidFill>
            </a:endParaRPr>
          </a:p>
        </p:txBody>
      </p:sp>
      <p:sp>
        <p:nvSpPr>
          <p:cNvPr id="126983"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outline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BFE12DD-2B96-4EA7-9A31-045D1ACE762A}" type="slidenum">
              <a:rPr lang="en-US" altLang="en-US"/>
              <a:pPr/>
              <a:t>74</a:t>
            </a:fld>
            <a:endParaRPr lang="en-US" altLang="en-US"/>
          </a:p>
        </p:txBody>
      </p:sp>
      <p:sp>
        <p:nvSpPr>
          <p:cNvPr id="1067010" name="Text Box 2"/>
          <p:cNvSpPr txBox="1">
            <a:spLocks noChangeArrowheads="1"/>
          </p:cNvSpPr>
          <p:nvPr/>
        </p:nvSpPr>
        <p:spPr bwMode="auto">
          <a:xfrm>
            <a:off x="61913" y="0"/>
            <a:ext cx="1614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solidFill>
                  <a:schemeClr val="accent2"/>
                </a:solidFill>
                <a:latin typeface="Times New Roman" panose="02020603050405020304" pitchFamily="18" charset="0"/>
              </a:rPr>
              <a:t>Figure  14-1</a:t>
            </a:r>
          </a:p>
        </p:txBody>
      </p:sp>
      <p:pic>
        <p:nvPicPr>
          <p:cNvPr id="1067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1211263"/>
            <a:ext cx="7569200"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7013" name="Rectangle 5"/>
          <p:cNvSpPr>
            <a:spLocks noChangeArrowheads="1"/>
          </p:cNvSpPr>
          <p:nvPr/>
        </p:nvSpPr>
        <p:spPr bwMode="auto">
          <a:xfrm>
            <a:off x="1862138" y="3941763"/>
            <a:ext cx="5197475" cy="18034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ts val="1100"/>
              </a:spcBef>
              <a:spcAft>
                <a:spcPts val="1100"/>
              </a:spcAft>
            </a:pPr>
            <a:r>
              <a:rPr lang="en-US" altLang="en-US" b="1" i="1">
                <a:latin typeface="Times" panose="02020603050405020304" pitchFamily="18" charset="0"/>
              </a:rPr>
              <a:t>In unicast routing, the router forwards </a:t>
            </a:r>
          </a:p>
          <a:p>
            <a:pPr algn="ctr">
              <a:spcBef>
                <a:spcPts val="1100"/>
              </a:spcBef>
              <a:spcAft>
                <a:spcPts val="1100"/>
              </a:spcAft>
            </a:pPr>
            <a:r>
              <a:rPr lang="en-US" altLang="en-US" b="1" i="1">
                <a:latin typeface="Times" panose="02020603050405020304" pitchFamily="18" charset="0"/>
              </a:rPr>
              <a:t>the received packet through </a:t>
            </a:r>
          </a:p>
          <a:p>
            <a:pPr algn="ctr">
              <a:spcBef>
                <a:spcPts val="1100"/>
              </a:spcBef>
              <a:spcAft>
                <a:spcPts val="1100"/>
              </a:spcAft>
            </a:pPr>
            <a:r>
              <a:rPr lang="en-US" altLang="en-US" b="1" i="1">
                <a:latin typeface="Times" panose="02020603050405020304" pitchFamily="18" charset="0"/>
              </a:rPr>
              <a:t>only one of its interfaces.</a:t>
            </a:r>
          </a:p>
        </p:txBody>
      </p:sp>
      <p:sp>
        <p:nvSpPr>
          <p:cNvPr id="1067014" name="Rectangle 6"/>
          <p:cNvSpPr>
            <a:spLocks noGrp="1" noChangeArrowheads="1"/>
          </p:cNvSpPr>
          <p:nvPr>
            <p:ph type="title"/>
          </p:nvPr>
        </p:nvSpPr>
        <p:spPr/>
        <p:txBody>
          <a:bodyPr/>
          <a:lstStyle/>
          <a:p>
            <a:r>
              <a:rPr lang="en-US" altLang="en-US" sz="2000"/>
              <a:t>14.1 Introduction: Unicasting</a:t>
            </a:r>
            <a:br>
              <a:rPr lang="en-US" altLang="en-US" sz="2000"/>
            </a:br>
            <a:endParaRPr lang="en-US" altLang="en-US" sz="2000"/>
          </a:p>
        </p:txBody>
      </p:sp>
    </p:spTree>
    <p:extLst>
      <p:ext uri="{BB962C8B-B14F-4D97-AF65-F5344CB8AC3E}">
        <p14:creationId xmlns:p14="http://schemas.microsoft.com/office/powerpoint/2010/main" val="22683897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miter lim="800000"/>
            <a:headEnd/>
            <a:tailEnd/>
          </a:ln>
        </p:spPr>
        <p:txBody>
          <a:bodyPr/>
          <a:lstStyle/>
          <a:p>
            <a:r>
              <a:rPr lang="en-US"/>
              <a:t>Network Layer</a:t>
            </a:r>
          </a:p>
        </p:txBody>
      </p:sp>
      <p:sp>
        <p:nvSpPr>
          <p:cNvPr id="128003" name="Slide Number Placeholder 5"/>
          <p:cNvSpPr>
            <a:spLocks noGrp="1"/>
          </p:cNvSpPr>
          <p:nvPr>
            <p:ph type="sldNum" sz="quarter" idx="12"/>
          </p:nvPr>
        </p:nvSpPr>
        <p:spPr>
          <a:noFill/>
          <a:ln>
            <a:miter lim="800000"/>
            <a:headEnd/>
            <a:tailEnd/>
          </a:ln>
        </p:spPr>
        <p:txBody>
          <a:bodyPr/>
          <a:lstStyle/>
          <a:p>
            <a:r>
              <a:rPr lang="en-US"/>
              <a:t>4-</a:t>
            </a:r>
            <a:fld id="{14B2D915-ACA1-4D5F-82A4-02A5B4090579}" type="slidenum">
              <a:rPr lang="en-US" smtClean="0"/>
              <a:pPr/>
              <a:t>75</a:t>
            </a:fld>
            <a:endParaRPr lang="en-US"/>
          </a:p>
        </p:txBody>
      </p:sp>
      <p:pic>
        <p:nvPicPr>
          <p:cNvPr id="128004" name="Picture 105" descr="underline_base"/>
          <p:cNvPicPr>
            <a:picLocks noChangeArrowheads="1"/>
          </p:cNvPicPr>
          <p:nvPr/>
        </p:nvPicPr>
        <p:blipFill>
          <a:blip r:embed="rId2"/>
          <a:srcRect/>
          <a:stretch>
            <a:fillRect/>
          </a:stretch>
        </p:blipFill>
        <p:spPr bwMode="auto">
          <a:xfrm>
            <a:off x="566738" y="854075"/>
            <a:ext cx="4113212" cy="173038"/>
          </a:xfrm>
          <a:prstGeom prst="rect">
            <a:avLst/>
          </a:prstGeom>
          <a:noFill/>
          <a:ln w="9525">
            <a:noFill/>
            <a:miter lim="800000"/>
            <a:headEnd/>
            <a:tailEnd/>
          </a:ln>
        </p:spPr>
      </p:pic>
      <p:grpSp>
        <p:nvGrpSpPr>
          <p:cNvPr id="128005" name="Group 103"/>
          <p:cNvGrpSpPr>
            <a:grpSpLocks/>
          </p:cNvGrpSpPr>
          <p:nvPr/>
        </p:nvGrpSpPr>
        <p:grpSpPr bwMode="auto">
          <a:xfrm>
            <a:off x="1106488" y="2374900"/>
            <a:ext cx="5691187" cy="2765425"/>
            <a:chOff x="651" y="1471"/>
            <a:chExt cx="3585" cy="1742"/>
          </a:xfrm>
        </p:grpSpPr>
        <p:sp>
          <p:nvSpPr>
            <p:cNvPr id="128009" name="AutoShape 90"/>
            <p:cNvSpPr>
              <a:spLocks noChangeArrowheads="1"/>
            </p:cNvSpPr>
            <p:nvPr/>
          </p:nvSpPr>
          <p:spPr bwMode="auto">
            <a:xfrm>
              <a:off x="651" y="1471"/>
              <a:ext cx="717" cy="329"/>
            </a:xfrm>
            <a:prstGeom prst="irregularSeal1">
              <a:avLst/>
            </a:prstGeom>
            <a:noFill/>
            <a:ln w="9525">
              <a:solidFill>
                <a:srgbClr val="FF0000"/>
              </a:solidFill>
              <a:miter lim="800000"/>
              <a:headEnd/>
              <a:tailEnd/>
            </a:ln>
            <a:effectLst/>
          </p:spPr>
          <p:txBody>
            <a:bodyPr wrap="none" anchor="ctr"/>
            <a:lstStyle/>
            <a:p>
              <a:endParaRPr lang="en-US"/>
            </a:p>
          </p:txBody>
        </p:sp>
        <p:grpSp>
          <p:nvGrpSpPr>
            <p:cNvPr id="128010" name="Group 102"/>
            <p:cNvGrpSpPr>
              <a:grpSpLocks/>
            </p:cNvGrpSpPr>
            <p:nvPr/>
          </p:nvGrpSpPr>
          <p:grpSpPr bwMode="auto">
            <a:xfrm>
              <a:off x="714" y="1485"/>
              <a:ext cx="3522" cy="1728"/>
              <a:chOff x="535" y="738"/>
              <a:chExt cx="3522" cy="1728"/>
            </a:xfrm>
          </p:grpSpPr>
          <p:grpSp>
            <p:nvGrpSpPr>
              <p:cNvPr id="128011" name="Group 2"/>
              <p:cNvGrpSpPr>
                <a:grpSpLocks/>
              </p:cNvGrpSpPr>
              <p:nvPr/>
            </p:nvGrpSpPr>
            <p:grpSpPr bwMode="auto">
              <a:xfrm>
                <a:off x="1248" y="829"/>
                <a:ext cx="316" cy="212"/>
                <a:chOff x="2089" y="1712"/>
                <a:chExt cx="316" cy="212"/>
              </a:xfrm>
            </p:grpSpPr>
            <p:sp>
              <p:nvSpPr>
                <p:cNvPr id="128099" name="Oval 3"/>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100" name="Line 4"/>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101" name="Line 5"/>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102" name="Rectangle 6"/>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103" name="Oval 7"/>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104" name="Group 8"/>
                <p:cNvGrpSpPr>
                  <a:grpSpLocks/>
                </p:cNvGrpSpPr>
                <p:nvPr/>
              </p:nvGrpSpPr>
              <p:grpSpPr bwMode="auto">
                <a:xfrm>
                  <a:off x="2104" y="1712"/>
                  <a:ext cx="279" cy="212"/>
                  <a:chOff x="2917" y="2456"/>
                  <a:chExt cx="282" cy="212"/>
                </a:xfrm>
              </p:grpSpPr>
              <p:sp>
                <p:nvSpPr>
                  <p:cNvPr id="128105" name="Rectangle 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106" name="Text Box 10"/>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R1</a:t>
                    </a:r>
                  </a:p>
                </p:txBody>
              </p:sp>
            </p:grpSp>
          </p:grpSp>
          <p:grpSp>
            <p:nvGrpSpPr>
              <p:cNvPr id="128012" name="Group 12"/>
              <p:cNvGrpSpPr>
                <a:grpSpLocks/>
              </p:cNvGrpSpPr>
              <p:nvPr/>
            </p:nvGrpSpPr>
            <p:grpSpPr bwMode="auto">
              <a:xfrm>
                <a:off x="1248" y="1235"/>
                <a:ext cx="316" cy="212"/>
                <a:chOff x="2089" y="1712"/>
                <a:chExt cx="316" cy="212"/>
              </a:xfrm>
            </p:grpSpPr>
            <p:sp>
              <p:nvSpPr>
                <p:cNvPr id="128091" name="Oval 13"/>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92" name="Line 14"/>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93" name="Line 15"/>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94" name="Rectangle 16"/>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95" name="Oval 17"/>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96" name="Group 18"/>
                <p:cNvGrpSpPr>
                  <a:grpSpLocks/>
                </p:cNvGrpSpPr>
                <p:nvPr/>
              </p:nvGrpSpPr>
              <p:grpSpPr bwMode="auto">
                <a:xfrm>
                  <a:off x="2104" y="1712"/>
                  <a:ext cx="279" cy="212"/>
                  <a:chOff x="2917" y="2456"/>
                  <a:chExt cx="282" cy="212"/>
                </a:xfrm>
              </p:grpSpPr>
              <p:sp>
                <p:nvSpPr>
                  <p:cNvPr id="128097" name="Rectangle 1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98" name="Text Box 20"/>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R2</a:t>
                    </a:r>
                  </a:p>
                </p:txBody>
              </p:sp>
            </p:grpSp>
          </p:grpSp>
          <p:grpSp>
            <p:nvGrpSpPr>
              <p:cNvPr id="128013" name="Group 21"/>
              <p:cNvGrpSpPr>
                <a:grpSpLocks/>
              </p:cNvGrpSpPr>
              <p:nvPr/>
            </p:nvGrpSpPr>
            <p:grpSpPr bwMode="auto">
              <a:xfrm>
                <a:off x="912" y="1725"/>
                <a:ext cx="316" cy="212"/>
                <a:chOff x="2089" y="1712"/>
                <a:chExt cx="316" cy="212"/>
              </a:xfrm>
            </p:grpSpPr>
            <p:sp>
              <p:nvSpPr>
                <p:cNvPr id="128083" name="Oval 22"/>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84" name="Line 23"/>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85" name="Line 24"/>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86" name="Rectangle 25"/>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87" name="Oval 26"/>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88" name="Group 27"/>
                <p:cNvGrpSpPr>
                  <a:grpSpLocks/>
                </p:cNvGrpSpPr>
                <p:nvPr/>
              </p:nvGrpSpPr>
              <p:grpSpPr bwMode="auto">
                <a:xfrm>
                  <a:off x="2104" y="1712"/>
                  <a:ext cx="279" cy="212"/>
                  <a:chOff x="2917" y="2456"/>
                  <a:chExt cx="282" cy="212"/>
                </a:xfrm>
              </p:grpSpPr>
              <p:sp>
                <p:nvSpPr>
                  <p:cNvPr id="128089" name="Rectangle 2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90" name="Text Box 29"/>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R3</a:t>
                    </a:r>
                  </a:p>
                </p:txBody>
              </p:sp>
            </p:grpSp>
          </p:grpSp>
          <p:grpSp>
            <p:nvGrpSpPr>
              <p:cNvPr id="128014" name="Group 30"/>
              <p:cNvGrpSpPr>
                <a:grpSpLocks/>
              </p:cNvGrpSpPr>
              <p:nvPr/>
            </p:nvGrpSpPr>
            <p:grpSpPr bwMode="auto">
              <a:xfrm>
                <a:off x="1581" y="1725"/>
                <a:ext cx="316" cy="212"/>
                <a:chOff x="2089" y="1712"/>
                <a:chExt cx="316" cy="212"/>
              </a:xfrm>
            </p:grpSpPr>
            <p:sp>
              <p:nvSpPr>
                <p:cNvPr id="128075" name="Oval 31"/>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76" name="Line 32"/>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77" name="Line 33"/>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78" name="Rectangle 34"/>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79" name="Oval 35"/>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80" name="Group 36"/>
                <p:cNvGrpSpPr>
                  <a:grpSpLocks/>
                </p:cNvGrpSpPr>
                <p:nvPr/>
              </p:nvGrpSpPr>
              <p:grpSpPr bwMode="auto">
                <a:xfrm>
                  <a:off x="2104" y="1712"/>
                  <a:ext cx="279" cy="212"/>
                  <a:chOff x="2917" y="2456"/>
                  <a:chExt cx="282" cy="212"/>
                </a:xfrm>
              </p:grpSpPr>
              <p:sp>
                <p:nvSpPr>
                  <p:cNvPr id="128081" name="Rectangle 3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82" name="Text Box 38"/>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R4</a:t>
                    </a:r>
                  </a:p>
                </p:txBody>
              </p:sp>
            </p:grpSp>
          </p:grpSp>
          <p:sp>
            <p:nvSpPr>
              <p:cNvPr id="128015" name="Line 39"/>
              <p:cNvSpPr>
                <a:spLocks noChangeShapeType="1"/>
              </p:cNvSpPr>
              <p:nvPr/>
            </p:nvSpPr>
            <p:spPr bwMode="auto">
              <a:xfrm>
                <a:off x="1404" y="984"/>
                <a:ext cx="0" cy="274"/>
              </a:xfrm>
              <a:prstGeom prst="line">
                <a:avLst/>
              </a:prstGeom>
              <a:noFill/>
              <a:ln w="9525">
                <a:solidFill>
                  <a:schemeClr val="tx1"/>
                </a:solidFill>
                <a:round/>
                <a:headEnd/>
                <a:tailEnd/>
              </a:ln>
              <a:effectLst/>
            </p:spPr>
            <p:txBody>
              <a:bodyPr/>
              <a:lstStyle/>
              <a:p>
                <a:endParaRPr lang="en-US"/>
              </a:p>
            </p:txBody>
          </p:sp>
          <p:sp>
            <p:nvSpPr>
              <p:cNvPr id="128016" name="Line 40"/>
              <p:cNvSpPr>
                <a:spLocks noChangeShapeType="1"/>
              </p:cNvSpPr>
              <p:nvPr/>
            </p:nvSpPr>
            <p:spPr bwMode="auto">
              <a:xfrm flipH="1">
                <a:off x="1097" y="1410"/>
                <a:ext cx="297" cy="325"/>
              </a:xfrm>
              <a:prstGeom prst="line">
                <a:avLst/>
              </a:prstGeom>
              <a:noFill/>
              <a:ln w="9525">
                <a:solidFill>
                  <a:schemeClr val="tx1"/>
                </a:solidFill>
                <a:round/>
                <a:headEnd/>
                <a:tailEnd/>
              </a:ln>
              <a:effectLst/>
            </p:spPr>
            <p:txBody>
              <a:bodyPr/>
              <a:lstStyle/>
              <a:p>
                <a:endParaRPr lang="en-US"/>
              </a:p>
            </p:txBody>
          </p:sp>
          <p:sp>
            <p:nvSpPr>
              <p:cNvPr id="128017" name="Line 41"/>
              <p:cNvSpPr>
                <a:spLocks noChangeShapeType="1"/>
              </p:cNvSpPr>
              <p:nvPr/>
            </p:nvSpPr>
            <p:spPr bwMode="auto">
              <a:xfrm>
                <a:off x="1423" y="1416"/>
                <a:ext cx="297" cy="325"/>
              </a:xfrm>
              <a:prstGeom prst="line">
                <a:avLst/>
              </a:prstGeom>
              <a:noFill/>
              <a:ln w="9525">
                <a:solidFill>
                  <a:schemeClr val="tx1"/>
                </a:solidFill>
                <a:round/>
                <a:headEnd/>
                <a:tailEnd/>
              </a:ln>
              <a:effectLst/>
            </p:spPr>
            <p:txBody>
              <a:bodyPr/>
              <a:lstStyle/>
              <a:p>
                <a:endParaRPr lang="en-US"/>
              </a:p>
            </p:txBody>
          </p:sp>
          <p:sp>
            <p:nvSpPr>
              <p:cNvPr id="128018" name="Text Box 42"/>
              <p:cNvSpPr txBox="1">
                <a:spLocks noChangeArrowheads="1"/>
              </p:cNvSpPr>
              <p:nvPr/>
            </p:nvSpPr>
            <p:spPr bwMode="auto">
              <a:xfrm>
                <a:off x="947" y="2062"/>
                <a:ext cx="804" cy="404"/>
              </a:xfrm>
              <a:prstGeom prst="rect">
                <a:avLst/>
              </a:prstGeom>
              <a:noFill/>
              <a:ln w="9525">
                <a:noFill/>
                <a:miter lim="800000"/>
                <a:headEnd/>
                <a:tailEnd/>
              </a:ln>
              <a:effectLst/>
            </p:spPr>
            <p:txBody>
              <a:bodyPr wrap="none">
                <a:spAutoFit/>
              </a:bodyPr>
              <a:lstStyle/>
              <a:p>
                <a:pPr algn="ctr" eaLnBrk="1" hangingPunct="1"/>
                <a:r>
                  <a:rPr lang="en-US"/>
                  <a:t>source</a:t>
                </a:r>
                <a:br>
                  <a:rPr lang="en-US"/>
                </a:br>
                <a:r>
                  <a:rPr lang="en-US"/>
                  <a:t>duplication</a:t>
                </a:r>
              </a:p>
            </p:txBody>
          </p:sp>
          <p:sp>
            <p:nvSpPr>
              <p:cNvPr id="128019" name="Line 43"/>
              <p:cNvSpPr>
                <a:spLocks noChangeShapeType="1"/>
              </p:cNvSpPr>
              <p:nvPr/>
            </p:nvSpPr>
            <p:spPr bwMode="auto">
              <a:xfrm flipH="1">
                <a:off x="1442" y="1012"/>
                <a:ext cx="5" cy="240"/>
              </a:xfrm>
              <a:prstGeom prst="line">
                <a:avLst/>
              </a:prstGeom>
              <a:noFill/>
              <a:ln w="57150">
                <a:solidFill>
                  <a:schemeClr val="tx1"/>
                </a:solidFill>
                <a:round/>
                <a:headEnd/>
                <a:tailEnd type="triangle" w="med" len="med"/>
              </a:ln>
              <a:effectLst/>
            </p:spPr>
            <p:txBody>
              <a:bodyPr/>
              <a:lstStyle/>
              <a:p>
                <a:endParaRPr lang="en-US"/>
              </a:p>
            </p:txBody>
          </p:sp>
          <p:sp>
            <p:nvSpPr>
              <p:cNvPr id="128020" name="Freeform 44"/>
              <p:cNvSpPr>
                <a:spLocks/>
              </p:cNvSpPr>
              <p:nvPr/>
            </p:nvSpPr>
            <p:spPr bwMode="auto">
              <a:xfrm>
                <a:off x="1510" y="1006"/>
                <a:ext cx="286" cy="744"/>
              </a:xfrm>
              <a:custGeom>
                <a:avLst/>
                <a:gdLst>
                  <a:gd name="T0" fmla="*/ 0 w 286"/>
                  <a:gd name="T1" fmla="*/ 0 h 744"/>
                  <a:gd name="T2" fmla="*/ 11 w 286"/>
                  <a:gd name="T3" fmla="*/ 425 h 744"/>
                  <a:gd name="T4" fmla="*/ 286 w 286"/>
                  <a:gd name="T5" fmla="*/ 744 h 744"/>
                  <a:gd name="T6" fmla="*/ 0 60000 65536"/>
                  <a:gd name="T7" fmla="*/ 0 60000 65536"/>
                  <a:gd name="T8" fmla="*/ 0 60000 65536"/>
                </a:gdLst>
                <a:ahLst/>
                <a:cxnLst>
                  <a:cxn ang="T6">
                    <a:pos x="T0" y="T1"/>
                  </a:cxn>
                  <a:cxn ang="T7">
                    <a:pos x="T2" y="T3"/>
                  </a:cxn>
                  <a:cxn ang="T8">
                    <a:pos x="T4" y="T5"/>
                  </a:cxn>
                </a:cxnLst>
                <a:rect l="0" t="0" r="r" b="b"/>
                <a:pathLst>
                  <a:path w="286" h="744">
                    <a:moveTo>
                      <a:pt x="0" y="0"/>
                    </a:moveTo>
                    <a:lnTo>
                      <a:pt x="11" y="425"/>
                    </a:lnTo>
                    <a:lnTo>
                      <a:pt x="286" y="744"/>
                    </a:lnTo>
                  </a:path>
                </a:pathLst>
              </a:custGeom>
              <a:noFill/>
              <a:ln w="57150" cmpd="sng">
                <a:solidFill>
                  <a:schemeClr val="tx1"/>
                </a:solidFill>
                <a:round/>
                <a:headEnd type="none" w="med" len="med"/>
                <a:tailEnd type="triangle" w="med" len="med"/>
              </a:ln>
              <a:effectLst/>
            </p:spPr>
            <p:txBody>
              <a:bodyPr/>
              <a:lstStyle/>
              <a:p>
                <a:endParaRPr lang="en-US"/>
              </a:p>
            </p:txBody>
          </p:sp>
          <p:sp>
            <p:nvSpPr>
              <p:cNvPr id="128021" name="Freeform 45"/>
              <p:cNvSpPr>
                <a:spLocks/>
              </p:cNvSpPr>
              <p:nvPr/>
            </p:nvSpPr>
            <p:spPr bwMode="auto">
              <a:xfrm flipH="1">
                <a:off x="1013" y="1001"/>
                <a:ext cx="286" cy="744"/>
              </a:xfrm>
              <a:custGeom>
                <a:avLst/>
                <a:gdLst>
                  <a:gd name="T0" fmla="*/ 0 w 286"/>
                  <a:gd name="T1" fmla="*/ 0 h 744"/>
                  <a:gd name="T2" fmla="*/ 11 w 286"/>
                  <a:gd name="T3" fmla="*/ 425 h 744"/>
                  <a:gd name="T4" fmla="*/ 286 w 286"/>
                  <a:gd name="T5" fmla="*/ 744 h 744"/>
                  <a:gd name="T6" fmla="*/ 0 60000 65536"/>
                  <a:gd name="T7" fmla="*/ 0 60000 65536"/>
                  <a:gd name="T8" fmla="*/ 0 60000 65536"/>
                </a:gdLst>
                <a:ahLst/>
                <a:cxnLst>
                  <a:cxn ang="T6">
                    <a:pos x="T0" y="T1"/>
                  </a:cxn>
                  <a:cxn ang="T7">
                    <a:pos x="T2" y="T3"/>
                  </a:cxn>
                  <a:cxn ang="T8">
                    <a:pos x="T4" y="T5"/>
                  </a:cxn>
                </a:cxnLst>
                <a:rect l="0" t="0" r="r" b="b"/>
                <a:pathLst>
                  <a:path w="286" h="744">
                    <a:moveTo>
                      <a:pt x="0" y="0"/>
                    </a:moveTo>
                    <a:lnTo>
                      <a:pt x="11" y="425"/>
                    </a:lnTo>
                    <a:lnTo>
                      <a:pt x="286" y="744"/>
                    </a:lnTo>
                  </a:path>
                </a:pathLst>
              </a:custGeom>
              <a:noFill/>
              <a:ln w="57150" cmpd="sng">
                <a:solidFill>
                  <a:schemeClr val="tx1"/>
                </a:solidFill>
                <a:round/>
                <a:headEnd type="none" w="med" len="med"/>
                <a:tailEnd type="triangle" w="med" len="med"/>
              </a:ln>
              <a:effectLst/>
            </p:spPr>
            <p:txBody>
              <a:bodyPr/>
              <a:lstStyle/>
              <a:p>
                <a:endParaRPr lang="en-US"/>
              </a:p>
            </p:txBody>
          </p:sp>
          <p:grpSp>
            <p:nvGrpSpPr>
              <p:cNvPr id="128022" name="Group 46"/>
              <p:cNvGrpSpPr>
                <a:grpSpLocks/>
              </p:cNvGrpSpPr>
              <p:nvPr/>
            </p:nvGrpSpPr>
            <p:grpSpPr bwMode="auto">
              <a:xfrm>
                <a:off x="2837" y="831"/>
                <a:ext cx="316" cy="212"/>
                <a:chOff x="2089" y="1712"/>
                <a:chExt cx="316" cy="212"/>
              </a:xfrm>
            </p:grpSpPr>
            <p:sp>
              <p:nvSpPr>
                <p:cNvPr id="128067" name="Oval 47"/>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68" name="Line 48"/>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69" name="Line 49"/>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70" name="Rectangle 50"/>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71" name="Oval 51"/>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72" name="Group 52"/>
                <p:cNvGrpSpPr>
                  <a:grpSpLocks/>
                </p:cNvGrpSpPr>
                <p:nvPr/>
              </p:nvGrpSpPr>
              <p:grpSpPr bwMode="auto">
                <a:xfrm>
                  <a:off x="2104" y="1712"/>
                  <a:ext cx="279" cy="212"/>
                  <a:chOff x="2917" y="2456"/>
                  <a:chExt cx="282" cy="212"/>
                </a:xfrm>
              </p:grpSpPr>
              <p:sp>
                <p:nvSpPr>
                  <p:cNvPr id="128073" name="Rectangle 5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74" name="Text Box 54"/>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R1</a:t>
                    </a:r>
                  </a:p>
                </p:txBody>
              </p:sp>
            </p:grpSp>
          </p:grpSp>
          <p:grpSp>
            <p:nvGrpSpPr>
              <p:cNvPr id="128023" name="Group 55"/>
              <p:cNvGrpSpPr>
                <a:grpSpLocks/>
              </p:cNvGrpSpPr>
              <p:nvPr/>
            </p:nvGrpSpPr>
            <p:grpSpPr bwMode="auto">
              <a:xfrm>
                <a:off x="2837" y="1231"/>
                <a:ext cx="316" cy="212"/>
                <a:chOff x="2089" y="1712"/>
                <a:chExt cx="316" cy="212"/>
              </a:xfrm>
            </p:grpSpPr>
            <p:sp>
              <p:nvSpPr>
                <p:cNvPr id="128059" name="Oval 56"/>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60" name="Line 57"/>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61" name="Line 58"/>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62" name="Rectangle 59"/>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63" name="Oval 60"/>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64" name="Group 61"/>
                <p:cNvGrpSpPr>
                  <a:grpSpLocks/>
                </p:cNvGrpSpPr>
                <p:nvPr/>
              </p:nvGrpSpPr>
              <p:grpSpPr bwMode="auto">
                <a:xfrm>
                  <a:off x="2104" y="1712"/>
                  <a:ext cx="279" cy="212"/>
                  <a:chOff x="2917" y="2456"/>
                  <a:chExt cx="282" cy="212"/>
                </a:xfrm>
              </p:grpSpPr>
              <p:sp>
                <p:nvSpPr>
                  <p:cNvPr id="128065" name="Rectangle 6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66" name="Text Box 63"/>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R2</a:t>
                    </a:r>
                  </a:p>
                </p:txBody>
              </p:sp>
            </p:grpSp>
          </p:grpSp>
          <p:grpSp>
            <p:nvGrpSpPr>
              <p:cNvPr id="128024" name="Group 64"/>
              <p:cNvGrpSpPr>
                <a:grpSpLocks/>
              </p:cNvGrpSpPr>
              <p:nvPr/>
            </p:nvGrpSpPr>
            <p:grpSpPr bwMode="auto">
              <a:xfrm>
                <a:off x="2501" y="1721"/>
                <a:ext cx="316" cy="212"/>
                <a:chOff x="2089" y="1712"/>
                <a:chExt cx="316" cy="212"/>
              </a:xfrm>
            </p:grpSpPr>
            <p:sp>
              <p:nvSpPr>
                <p:cNvPr id="128051" name="Oval 65"/>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52" name="Line 66"/>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53" name="Line 67"/>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54" name="Rectangle 68"/>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55" name="Oval 69"/>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56" name="Group 70"/>
                <p:cNvGrpSpPr>
                  <a:grpSpLocks/>
                </p:cNvGrpSpPr>
                <p:nvPr/>
              </p:nvGrpSpPr>
              <p:grpSpPr bwMode="auto">
                <a:xfrm>
                  <a:off x="2104" y="1712"/>
                  <a:ext cx="279" cy="212"/>
                  <a:chOff x="2917" y="2456"/>
                  <a:chExt cx="282" cy="212"/>
                </a:xfrm>
              </p:grpSpPr>
              <p:sp>
                <p:nvSpPr>
                  <p:cNvPr id="128057" name="Rectangle 7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58" name="Text Box 72"/>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R3</a:t>
                    </a:r>
                  </a:p>
                </p:txBody>
              </p:sp>
            </p:grpSp>
          </p:grpSp>
          <p:grpSp>
            <p:nvGrpSpPr>
              <p:cNvPr id="128025" name="Group 73"/>
              <p:cNvGrpSpPr>
                <a:grpSpLocks/>
              </p:cNvGrpSpPr>
              <p:nvPr/>
            </p:nvGrpSpPr>
            <p:grpSpPr bwMode="auto">
              <a:xfrm>
                <a:off x="3170" y="1721"/>
                <a:ext cx="316" cy="212"/>
                <a:chOff x="2089" y="1712"/>
                <a:chExt cx="316" cy="212"/>
              </a:xfrm>
            </p:grpSpPr>
            <p:sp>
              <p:nvSpPr>
                <p:cNvPr id="128043" name="Oval 74"/>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28044" name="Line 75"/>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28045" name="Line 76"/>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28046" name="Rectangle 77"/>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28047" name="Oval 78"/>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28048" name="Group 79"/>
                <p:cNvGrpSpPr>
                  <a:grpSpLocks/>
                </p:cNvGrpSpPr>
                <p:nvPr/>
              </p:nvGrpSpPr>
              <p:grpSpPr bwMode="auto">
                <a:xfrm>
                  <a:off x="2104" y="1712"/>
                  <a:ext cx="279" cy="212"/>
                  <a:chOff x="2917" y="2456"/>
                  <a:chExt cx="282" cy="212"/>
                </a:xfrm>
              </p:grpSpPr>
              <p:sp>
                <p:nvSpPr>
                  <p:cNvPr id="128049" name="Rectangle 8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28050" name="Text Box 81"/>
                  <p:cNvSpPr txBox="1">
                    <a:spLocks noChangeArrowheads="1"/>
                  </p:cNvSpPr>
                  <p:nvPr/>
                </p:nvSpPr>
                <p:spPr bwMode="auto">
                  <a:xfrm>
                    <a:off x="2917" y="2456"/>
                    <a:ext cx="282" cy="212"/>
                  </a:xfrm>
                  <a:prstGeom prst="rect">
                    <a:avLst/>
                  </a:prstGeom>
                  <a:noFill/>
                  <a:ln w="9525">
                    <a:noFill/>
                    <a:miter lim="800000"/>
                    <a:headEnd/>
                    <a:tailEnd/>
                  </a:ln>
                  <a:effectLst/>
                </p:spPr>
                <p:txBody>
                  <a:bodyPr wrap="none">
                    <a:spAutoFit/>
                  </a:bodyPr>
                  <a:lstStyle/>
                  <a:p>
                    <a:pPr algn="ctr"/>
                    <a:r>
                      <a:rPr lang="en-US" sz="1600"/>
                      <a:t>R4</a:t>
                    </a:r>
                  </a:p>
                </p:txBody>
              </p:sp>
            </p:grpSp>
          </p:grpSp>
          <p:sp>
            <p:nvSpPr>
              <p:cNvPr id="128026" name="Line 82"/>
              <p:cNvSpPr>
                <a:spLocks noChangeShapeType="1"/>
              </p:cNvSpPr>
              <p:nvPr/>
            </p:nvSpPr>
            <p:spPr bwMode="auto">
              <a:xfrm>
                <a:off x="2993" y="980"/>
                <a:ext cx="0" cy="274"/>
              </a:xfrm>
              <a:prstGeom prst="line">
                <a:avLst/>
              </a:prstGeom>
              <a:noFill/>
              <a:ln w="9525">
                <a:solidFill>
                  <a:schemeClr val="tx1"/>
                </a:solidFill>
                <a:round/>
                <a:headEnd/>
                <a:tailEnd/>
              </a:ln>
              <a:effectLst/>
            </p:spPr>
            <p:txBody>
              <a:bodyPr/>
              <a:lstStyle/>
              <a:p>
                <a:endParaRPr lang="en-US"/>
              </a:p>
            </p:txBody>
          </p:sp>
          <p:sp>
            <p:nvSpPr>
              <p:cNvPr id="128027" name="Line 83"/>
              <p:cNvSpPr>
                <a:spLocks noChangeShapeType="1"/>
              </p:cNvSpPr>
              <p:nvPr/>
            </p:nvSpPr>
            <p:spPr bwMode="auto">
              <a:xfrm flipH="1">
                <a:off x="2686" y="1406"/>
                <a:ext cx="297" cy="325"/>
              </a:xfrm>
              <a:prstGeom prst="line">
                <a:avLst/>
              </a:prstGeom>
              <a:noFill/>
              <a:ln w="9525">
                <a:solidFill>
                  <a:schemeClr val="tx1"/>
                </a:solidFill>
                <a:round/>
                <a:headEnd/>
                <a:tailEnd/>
              </a:ln>
              <a:effectLst/>
            </p:spPr>
            <p:txBody>
              <a:bodyPr/>
              <a:lstStyle/>
              <a:p>
                <a:endParaRPr lang="en-US"/>
              </a:p>
            </p:txBody>
          </p:sp>
          <p:sp>
            <p:nvSpPr>
              <p:cNvPr id="128028" name="Line 84"/>
              <p:cNvSpPr>
                <a:spLocks noChangeShapeType="1"/>
              </p:cNvSpPr>
              <p:nvPr/>
            </p:nvSpPr>
            <p:spPr bwMode="auto">
              <a:xfrm>
                <a:off x="3012" y="1412"/>
                <a:ext cx="297" cy="325"/>
              </a:xfrm>
              <a:prstGeom prst="line">
                <a:avLst/>
              </a:prstGeom>
              <a:noFill/>
              <a:ln w="9525">
                <a:solidFill>
                  <a:schemeClr val="tx1"/>
                </a:solidFill>
                <a:round/>
                <a:headEnd/>
                <a:tailEnd/>
              </a:ln>
              <a:effectLst/>
            </p:spPr>
            <p:txBody>
              <a:bodyPr/>
              <a:lstStyle/>
              <a:p>
                <a:endParaRPr lang="en-US"/>
              </a:p>
            </p:txBody>
          </p:sp>
          <p:sp>
            <p:nvSpPr>
              <p:cNvPr id="128029" name="Text Box 85"/>
              <p:cNvSpPr txBox="1">
                <a:spLocks noChangeArrowheads="1"/>
              </p:cNvSpPr>
              <p:nvPr/>
            </p:nvSpPr>
            <p:spPr bwMode="auto">
              <a:xfrm>
                <a:off x="2880" y="2058"/>
                <a:ext cx="804" cy="404"/>
              </a:xfrm>
              <a:prstGeom prst="rect">
                <a:avLst/>
              </a:prstGeom>
              <a:noFill/>
              <a:ln w="9525">
                <a:noFill/>
                <a:miter lim="800000"/>
                <a:headEnd/>
                <a:tailEnd/>
              </a:ln>
              <a:effectLst/>
            </p:spPr>
            <p:txBody>
              <a:bodyPr wrap="none">
                <a:spAutoFit/>
              </a:bodyPr>
              <a:lstStyle/>
              <a:p>
                <a:pPr algn="ctr" eaLnBrk="1" hangingPunct="1"/>
                <a:r>
                  <a:rPr lang="en-US"/>
                  <a:t>in-network</a:t>
                </a:r>
              </a:p>
              <a:p>
                <a:pPr algn="ctr" eaLnBrk="1" hangingPunct="1"/>
                <a:r>
                  <a:rPr lang="en-US"/>
                  <a:t>duplication</a:t>
                </a:r>
              </a:p>
            </p:txBody>
          </p:sp>
          <p:sp>
            <p:nvSpPr>
              <p:cNvPr id="128030" name="Line 86"/>
              <p:cNvSpPr>
                <a:spLocks noChangeShapeType="1"/>
              </p:cNvSpPr>
              <p:nvPr/>
            </p:nvSpPr>
            <p:spPr bwMode="auto">
              <a:xfrm flipH="1">
                <a:off x="3031" y="1008"/>
                <a:ext cx="5" cy="240"/>
              </a:xfrm>
              <a:prstGeom prst="line">
                <a:avLst/>
              </a:prstGeom>
              <a:noFill/>
              <a:ln w="57150">
                <a:solidFill>
                  <a:schemeClr val="tx1"/>
                </a:solidFill>
                <a:round/>
                <a:headEnd/>
                <a:tailEnd type="triangle" w="med" len="med"/>
              </a:ln>
              <a:effectLst/>
            </p:spPr>
            <p:txBody>
              <a:bodyPr/>
              <a:lstStyle/>
              <a:p>
                <a:endParaRPr lang="en-US"/>
              </a:p>
            </p:txBody>
          </p:sp>
          <p:sp>
            <p:nvSpPr>
              <p:cNvPr id="128031" name="Freeform 87"/>
              <p:cNvSpPr>
                <a:spLocks/>
              </p:cNvSpPr>
              <p:nvPr/>
            </p:nvSpPr>
            <p:spPr bwMode="auto">
              <a:xfrm>
                <a:off x="3104" y="1405"/>
                <a:ext cx="275" cy="319"/>
              </a:xfrm>
              <a:custGeom>
                <a:avLst/>
                <a:gdLst>
                  <a:gd name="T0" fmla="*/ 0 w 275"/>
                  <a:gd name="T1" fmla="*/ 0 h 319"/>
                  <a:gd name="T2" fmla="*/ 275 w 275"/>
                  <a:gd name="T3" fmla="*/ 319 h 319"/>
                  <a:gd name="T4" fmla="*/ 0 60000 65536"/>
                  <a:gd name="T5" fmla="*/ 0 60000 65536"/>
                </a:gdLst>
                <a:ahLst/>
                <a:cxnLst>
                  <a:cxn ang="T4">
                    <a:pos x="T0" y="T1"/>
                  </a:cxn>
                  <a:cxn ang="T5">
                    <a:pos x="T2" y="T3"/>
                  </a:cxn>
                </a:cxnLst>
                <a:rect l="0" t="0" r="r" b="b"/>
                <a:pathLst>
                  <a:path w="275" h="319">
                    <a:moveTo>
                      <a:pt x="0" y="0"/>
                    </a:moveTo>
                    <a:lnTo>
                      <a:pt x="275" y="319"/>
                    </a:lnTo>
                  </a:path>
                </a:pathLst>
              </a:custGeom>
              <a:noFill/>
              <a:ln w="57150" cmpd="sng">
                <a:solidFill>
                  <a:schemeClr val="tx1"/>
                </a:solidFill>
                <a:round/>
                <a:headEnd type="none" w="med" len="med"/>
                <a:tailEnd type="triangle" w="med" len="med"/>
              </a:ln>
              <a:effectLst/>
            </p:spPr>
            <p:txBody>
              <a:bodyPr/>
              <a:lstStyle/>
              <a:p>
                <a:endParaRPr lang="en-US"/>
              </a:p>
            </p:txBody>
          </p:sp>
          <p:sp>
            <p:nvSpPr>
              <p:cNvPr id="128032" name="Freeform 88"/>
              <p:cNvSpPr>
                <a:spLocks/>
              </p:cNvSpPr>
              <p:nvPr/>
            </p:nvSpPr>
            <p:spPr bwMode="auto">
              <a:xfrm>
                <a:off x="2602" y="1422"/>
                <a:ext cx="275" cy="319"/>
              </a:xfrm>
              <a:custGeom>
                <a:avLst/>
                <a:gdLst>
                  <a:gd name="T0" fmla="*/ 275 w 275"/>
                  <a:gd name="T1" fmla="*/ 0 h 319"/>
                  <a:gd name="T2" fmla="*/ 0 w 275"/>
                  <a:gd name="T3" fmla="*/ 319 h 319"/>
                  <a:gd name="T4" fmla="*/ 0 60000 65536"/>
                  <a:gd name="T5" fmla="*/ 0 60000 65536"/>
                </a:gdLst>
                <a:ahLst/>
                <a:cxnLst>
                  <a:cxn ang="T4">
                    <a:pos x="T0" y="T1"/>
                  </a:cxn>
                  <a:cxn ang="T5">
                    <a:pos x="T2" y="T3"/>
                  </a:cxn>
                </a:cxnLst>
                <a:rect l="0" t="0" r="r" b="b"/>
                <a:pathLst>
                  <a:path w="275" h="319">
                    <a:moveTo>
                      <a:pt x="275" y="0"/>
                    </a:moveTo>
                    <a:lnTo>
                      <a:pt x="0" y="319"/>
                    </a:lnTo>
                  </a:path>
                </a:pathLst>
              </a:custGeom>
              <a:noFill/>
              <a:ln w="57150" cmpd="sng">
                <a:solidFill>
                  <a:schemeClr val="tx1"/>
                </a:solidFill>
                <a:round/>
                <a:headEnd type="none" w="med" len="med"/>
                <a:tailEnd type="triangle" w="med" len="med"/>
              </a:ln>
              <a:effectLst/>
            </p:spPr>
            <p:txBody>
              <a:bodyPr/>
              <a:lstStyle/>
              <a:p>
                <a:endParaRPr lang="en-US"/>
              </a:p>
            </p:txBody>
          </p:sp>
          <p:sp>
            <p:nvSpPr>
              <p:cNvPr id="128033" name="Text Box 89"/>
              <p:cNvSpPr txBox="1">
                <a:spLocks noChangeArrowheads="1"/>
              </p:cNvSpPr>
              <p:nvPr/>
            </p:nvSpPr>
            <p:spPr bwMode="auto">
              <a:xfrm>
                <a:off x="1701" y="738"/>
                <a:ext cx="1020" cy="288"/>
              </a:xfrm>
              <a:prstGeom prst="rect">
                <a:avLst/>
              </a:prstGeom>
              <a:noFill/>
              <a:ln w="9525">
                <a:noFill/>
                <a:miter lim="800000"/>
                <a:headEnd/>
                <a:tailEnd/>
              </a:ln>
              <a:effectLst/>
            </p:spPr>
            <p:txBody>
              <a:bodyPr wrap="none">
                <a:spAutoFit/>
              </a:bodyPr>
              <a:lstStyle/>
              <a:p>
                <a:pPr algn="ctr" eaLnBrk="1" hangingPunct="1"/>
                <a:r>
                  <a:rPr lang="en-US" sz="1200"/>
                  <a:t>duplicate</a:t>
                </a:r>
              </a:p>
              <a:p>
                <a:pPr algn="ctr" eaLnBrk="1" hangingPunct="1"/>
                <a:r>
                  <a:rPr lang="en-US" sz="1200"/>
                  <a:t>creation/transmission</a:t>
                </a:r>
              </a:p>
            </p:txBody>
          </p:sp>
          <p:sp>
            <p:nvSpPr>
              <p:cNvPr id="128034" name="Text Box 91"/>
              <p:cNvSpPr txBox="1">
                <a:spLocks noChangeArrowheads="1"/>
              </p:cNvSpPr>
              <p:nvPr/>
            </p:nvSpPr>
            <p:spPr bwMode="auto">
              <a:xfrm>
                <a:off x="535" y="791"/>
                <a:ext cx="563" cy="192"/>
              </a:xfrm>
              <a:prstGeom prst="rect">
                <a:avLst/>
              </a:prstGeom>
              <a:noFill/>
              <a:ln w="9525">
                <a:noFill/>
                <a:miter lim="800000"/>
                <a:headEnd/>
                <a:tailEnd/>
              </a:ln>
              <a:effectLst/>
            </p:spPr>
            <p:txBody>
              <a:bodyPr wrap="none">
                <a:spAutoFit/>
              </a:bodyPr>
              <a:lstStyle/>
              <a:p>
                <a:pPr eaLnBrk="1" hangingPunct="1"/>
                <a:r>
                  <a:rPr lang="en-US" sz="1400">
                    <a:solidFill>
                      <a:srgbClr val="FF0000"/>
                    </a:solidFill>
                  </a:rPr>
                  <a:t>duplicate</a:t>
                </a:r>
              </a:p>
            </p:txBody>
          </p:sp>
          <p:sp>
            <p:nvSpPr>
              <p:cNvPr id="128035" name="Oval 92"/>
              <p:cNvSpPr>
                <a:spLocks noChangeArrowheads="1"/>
              </p:cNvSpPr>
              <p:nvPr/>
            </p:nvSpPr>
            <p:spPr bwMode="auto">
              <a:xfrm>
                <a:off x="1179" y="980"/>
                <a:ext cx="442" cy="56"/>
              </a:xfrm>
              <a:prstGeom prst="ellipse">
                <a:avLst/>
              </a:prstGeom>
              <a:noFill/>
              <a:ln w="9525">
                <a:solidFill>
                  <a:srgbClr val="FF0000"/>
                </a:solidFill>
                <a:round/>
                <a:headEnd/>
                <a:tailEnd/>
              </a:ln>
              <a:effectLst/>
            </p:spPr>
            <p:txBody>
              <a:bodyPr wrap="none" anchor="ctr"/>
              <a:lstStyle/>
              <a:p>
                <a:endParaRPr lang="en-US"/>
              </a:p>
            </p:txBody>
          </p:sp>
          <p:sp>
            <p:nvSpPr>
              <p:cNvPr id="128036" name="Line 93"/>
              <p:cNvSpPr>
                <a:spLocks noChangeShapeType="1"/>
              </p:cNvSpPr>
              <p:nvPr/>
            </p:nvSpPr>
            <p:spPr bwMode="auto">
              <a:xfrm flipH="1" flipV="1">
                <a:off x="1035" y="946"/>
                <a:ext cx="145" cy="61"/>
              </a:xfrm>
              <a:prstGeom prst="line">
                <a:avLst/>
              </a:prstGeom>
              <a:noFill/>
              <a:ln w="9525">
                <a:solidFill>
                  <a:srgbClr val="FF0000"/>
                </a:solidFill>
                <a:round/>
                <a:headEnd/>
                <a:tailEnd/>
              </a:ln>
              <a:effectLst/>
            </p:spPr>
            <p:txBody>
              <a:bodyPr/>
              <a:lstStyle/>
              <a:p>
                <a:endParaRPr lang="en-US"/>
              </a:p>
            </p:txBody>
          </p:sp>
          <p:sp>
            <p:nvSpPr>
              <p:cNvPr id="128037" name="AutoShape 94"/>
              <p:cNvSpPr>
                <a:spLocks noChangeArrowheads="1"/>
              </p:cNvSpPr>
              <p:nvPr/>
            </p:nvSpPr>
            <p:spPr bwMode="auto">
              <a:xfrm>
                <a:off x="3340" y="1020"/>
                <a:ext cx="717" cy="329"/>
              </a:xfrm>
              <a:prstGeom prst="irregularSeal1">
                <a:avLst/>
              </a:prstGeom>
              <a:noFill/>
              <a:ln w="9525">
                <a:solidFill>
                  <a:srgbClr val="FF0000"/>
                </a:solidFill>
                <a:miter lim="800000"/>
                <a:headEnd/>
                <a:tailEnd/>
              </a:ln>
              <a:effectLst/>
            </p:spPr>
            <p:txBody>
              <a:bodyPr wrap="none" anchor="ctr"/>
              <a:lstStyle/>
              <a:p>
                <a:endParaRPr lang="en-US"/>
              </a:p>
            </p:txBody>
          </p:sp>
          <p:sp>
            <p:nvSpPr>
              <p:cNvPr id="128038" name="Text Box 95"/>
              <p:cNvSpPr txBox="1">
                <a:spLocks noChangeArrowheads="1"/>
              </p:cNvSpPr>
              <p:nvPr/>
            </p:nvSpPr>
            <p:spPr bwMode="auto">
              <a:xfrm>
                <a:off x="3421" y="1083"/>
                <a:ext cx="563" cy="192"/>
              </a:xfrm>
              <a:prstGeom prst="rect">
                <a:avLst/>
              </a:prstGeom>
              <a:noFill/>
              <a:ln w="9525">
                <a:noFill/>
                <a:miter lim="800000"/>
                <a:headEnd/>
                <a:tailEnd/>
              </a:ln>
              <a:effectLst/>
            </p:spPr>
            <p:txBody>
              <a:bodyPr wrap="none">
                <a:spAutoFit/>
              </a:bodyPr>
              <a:lstStyle/>
              <a:p>
                <a:pPr eaLnBrk="1" hangingPunct="1"/>
                <a:r>
                  <a:rPr lang="en-US" sz="1400">
                    <a:solidFill>
                      <a:srgbClr val="FF0000"/>
                    </a:solidFill>
                  </a:rPr>
                  <a:t>duplicate</a:t>
                </a:r>
              </a:p>
            </p:txBody>
          </p:sp>
          <p:sp>
            <p:nvSpPr>
              <p:cNvPr id="128039" name="Oval 96"/>
              <p:cNvSpPr>
                <a:spLocks noChangeArrowheads="1"/>
              </p:cNvSpPr>
              <p:nvPr/>
            </p:nvSpPr>
            <p:spPr bwMode="auto">
              <a:xfrm>
                <a:off x="2662" y="1389"/>
                <a:ext cx="694" cy="56"/>
              </a:xfrm>
              <a:prstGeom prst="ellipse">
                <a:avLst/>
              </a:prstGeom>
              <a:noFill/>
              <a:ln w="9525">
                <a:solidFill>
                  <a:srgbClr val="FF0000"/>
                </a:solidFill>
                <a:round/>
                <a:headEnd/>
                <a:tailEnd/>
              </a:ln>
              <a:effectLst/>
            </p:spPr>
            <p:txBody>
              <a:bodyPr wrap="none" anchor="ctr"/>
              <a:lstStyle/>
              <a:p>
                <a:endParaRPr lang="en-US"/>
              </a:p>
            </p:txBody>
          </p:sp>
          <p:sp>
            <p:nvSpPr>
              <p:cNvPr id="128040" name="Line 97"/>
              <p:cNvSpPr>
                <a:spLocks noChangeShapeType="1"/>
              </p:cNvSpPr>
              <p:nvPr/>
            </p:nvSpPr>
            <p:spPr bwMode="auto">
              <a:xfrm flipH="1">
                <a:off x="3334" y="1294"/>
                <a:ext cx="161" cy="140"/>
              </a:xfrm>
              <a:prstGeom prst="line">
                <a:avLst/>
              </a:prstGeom>
              <a:noFill/>
              <a:ln w="9525">
                <a:solidFill>
                  <a:srgbClr val="FF0000"/>
                </a:solidFill>
                <a:round/>
                <a:headEnd/>
                <a:tailEnd/>
              </a:ln>
              <a:effectLst/>
            </p:spPr>
            <p:txBody>
              <a:bodyPr/>
              <a:lstStyle/>
              <a:p>
                <a:endParaRPr lang="en-US"/>
              </a:p>
            </p:txBody>
          </p:sp>
          <p:sp>
            <p:nvSpPr>
              <p:cNvPr id="128041" name="Line 98"/>
              <p:cNvSpPr>
                <a:spLocks noChangeShapeType="1"/>
              </p:cNvSpPr>
              <p:nvPr/>
            </p:nvSpPr>
            <p:spPr bwMode="auto">
              <a:xfrm>
                <a:off x="1226" y="1825"/>
                <a:ext cx="359" cy="0"/>
              </a:xfrm>
              <a:prstGeom prst="line">
                <a:avLst/>
              </a:prstGeom>
              <a:noFill/>
              <a:ln w="9525">
                <a:solidFill>
                  <a:schemeClr val="tx1"/>
                </a:solidFill>
                <a:round/>
                <a:headEnd/>
                <a:tailEnd/>
              </a:ln>
              <a:effectLst/>
            </p:spPr>
            <p:txBody>
              <a:bodyPr/>
              <a:lstStyle/>
              <a:p>
                <a:endParaRPr lang="en-US"/>
              </a:p>
            </p:txBody>
          </p:sp>
          <p:sp>
            <p:nvSpPr>
              <p:cNvPr id="128042" name="Line 99"/>
              <p:cNvSpPr>
                <a:spLocks noChangeShapeType="1"/>
              </p:cNvSpPr>
              <p:nvPr/>
            </p:nvSpPr>
            <p:spPr bwMode="auto">
              <a:xfrm>
                <a:off x="2816" y="1824"/>
                <a:ext cx="359" cy="0"/>
              </a:xfrm>
              <a:prstGeom prst="line">
                <a:avLst/>
              </a:prstGeom>
              <a:noFill/>
              <a:ln w="9525">
                <a:solidFill>
                  <a:schemeClr val="tx1"/>
                </a:solidFill>
                <a:round/>
                <a:headEnd/>
                <a:tailEnd/>
              </a:ln>
              <a:effectLst/>
            </p:spPr>
            <p:txBody>
              <a:bodyPr/>
              <a:lstStyle/>
              <a:p>
                <a:endParaRPr lang="en-US"/>
              </a:p>
            </p:txBody>
          </p:sp>
        </p:grpSp>
      </p:grpSp>
      <p:sp>
        <p:nvSpPr>
          <p:cNvPr id="128006" name="Rectangle 100"/>
          <p:cNvSpPr>
            <a:spLocks noGrp="1" noChangeArrowheads="1"/>
          </p:cNvSpPr>
          <p:nvPr>
            <p:ph type="title"/>
          </p:nvPr>
        </p:nvSpPr>
        <p:spPr>
          <a:xfrm>
            <a:off x="488950" y="177800"/>
            <a:ext cx="7772400" cy="920750"/>
          </a:xfrm>
        </p:spPr>
        <p:txBody>
          <a:bodyPr/>
          <a:lstStyle/>
          <a:p>
            <a:r>
              <a:rPr lang="en-US"/>
              <a:t>Broadcast routing</a:t>
            </a:r>
          </a:p>
        </p:txBody>
      </p:sp>
      <p:sp>
        <p:nvSpPr>
          <p:cNvPr id="128007" name="Rectangle 101"/>
          <p:cNvSpPr>
            <a:spLocks noGrp="1" noChangeArrowheads="1"/>
          </p:cNvSpPr>
          <p:nvPr>
            <p:ph type="body" idx="1"/>
          </p:nvPr>
        </p:nvSpPr>
        <p:spPr>
          <a:xfrm>
            <a:off x="463550" y="1109663"/>
            <a:ext cx="8577263" cy="965200"/>
          </a:xfrm>
        </p:spPr>
        <p:txBody>
          <a:bodyPr/>
          <a:lstStyle/>
          <a:p>
            <a:pPr>
              <a:lnSpc>
                <a:spcPct val="90000"/>
              </a:lnSpc>
            </a:pPr>
            <a:r>
              <a:rPr lang="en-US"/>
              <a:t>deliver packets from source to all other nodes</a:t>
            </a:r>
          </a:p>
          <a:p>
            <a:pPr>
              <a:lnSpc>
                <a:spcPct val="90000"/>
              </a:lnSpc>
            </a:pPr>
            <a:r>
              <a:rPr lang="en-US"/>
              <a:t>source duplication is inefficient:</a:t>
            </a:r>
          </a:p>
        </p:txBody>
      </p:sp>
      <p:sp>
        <p:nvSpPr>
          <p:cNvPr id="128008" name="Rectangle 104"/>
          <p:cNvSpPr>
            <a:spLocks noChangeArrowheads="1"/>
          </p:cNvSpPr>
          <p:nvPr/>
        </p:nvSpPr>
        <p:spPr bwMode="auto">
          <a:xfrm>
            <a:off x="479425" y="5249863"/>
            <a:ext cx="8120063" cy="965200"/>
          </a:xfrm>
          <a:prstGeom prst="rect">
            <a:avLst/>
          </a:prstGeom>
          <a:noFill/>
          <a:ln w="9525">
            <a:noFill/>
            <a:miter lim="800000"/>
            <a:headEnd/>
            <a:tailEnd/>
          </a:ln>
          <a:effectLst/>
        </p:spPr>
        <p:txBody>
          <a:bodyPr/>
          <a:lstStyle/>
          <a:p>
            <a:pPr marL="342900" indent="-342900">
              <a:lnSpc>
                <a:spcPct val="90000"/>
              </a:lnSpc>
              <a:spcBef>
                <a:spcPct val="20000"/>
              </a:spcBef>
              <a:buClr>
                <a:srgbClr val="000099"/>
              </a:buClr>
              <a:buSzPct val="65000"/>
              <a:buFont typeface="Wingdings" pitchFamily="2" charset="2"/>
              <a:buChar char="v"/>
            </a:pPr>
            <a:r>
              <a:rPr lang="en-US" sz="2800">
                <a:latin typeface="Gill Sans MT" pitchFamily="34" charset="0"/>
              </a:rPr>
              <a:t>source duplication: how does source determine recipient addresses?</a:t>
            </a:r>
          </a:p>
        </p:txBody>
      </p:sp>
    </p:spTree>
    <p:extLst>
      <p:ext uri="{BB962C8B-B14F-4D97-AF65-F5344CB8AC3E}">
        <p14:creationId xmlns:p14="http://schemas.microsoft.com/office/powerpoint/2010/main" val="4159623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a:noFill/>
          <a:ln>
            <a:miter lim="800000"/>
            <a:headEnd/>
            <a:tailEnd/>
          </a:ln>
        </p:spPr>
        <p:txBody>
          <a:bodyPr/>
          <a:lstStyle/>
          <a:p>
            <a:r>
              <a:rPr lang="en-US"/>
              <a:t>Network Layer</a:t>
            </a:r>
          </a:p>
        </p:txBody>
      </p:sp>
      <p:sp>
        <p:nvSpPr>
          <p:cNvPr id="129027" name="Slide Number Placeholder 5"/>
          <p:cNvSpPr>
            <a:spLocks noGrp="1"/>
          </p:cNvSpPr>
          <p:nvPr>
            <p:ph type="sldNum" sz="quarter" idx="12"/>
          </p:nvPr>
        </p:nvSpPr>
        <p:spPr>
          <a:noFill/>
          <a:ln>
            <a:miter lim="800000"/>
            <a:headEnd/>
            <a:tailEnd/>
          </a:ln>
        </p:spPr>
        <p:txBody>
          <a:bodyPr/>
          <a:lstStyle/>
          <a:p>
            <a:r>
              <a:rPr lang="en-US"/>
              <a:t>4-</a:t>
            </a:r>
            <a:fld id="{AFE7F026-CD61-4579-93C0-81B0A5D435EA}" type="slidenum">
              <a:rPr lang="en-US" smtClean="0"/>
              <a:pPr/>
              <a:t>76</a:t>
            </a:fld>
            <a:endParaRPr lang="en-US"/>
          </a:p>
        </p:txBody>
      </p:sp>
      <p:sp>
        <p:nvSpPr>
          <p:cNvPr id="129028" name="Rectangle 2"/>
          <p:cNvSpPr>
            <a:spLocks noGrp="1" noChangeArrowheads="1"/>
          </p:cNvSpPr>
          <p:nvPr>
            <p:ph type="title"/>
          </p:nvPr>
        </p:nvSpPr>
        <p:spPr/>
        <p:txBody>
          <a:bodyPr/>
          <a:lstStyle/>
          <a:p>
            <a:r>
              <a:rPr lang="en-US"/>
              <a:t>In-network duplication</a:t>
            </a:r>
          </a:p>
        </p:txBody>
      </p:sp>
      <p:sp>
        <p:nvSpPr>
          <p:cNvPr id="129029" name="Rectangle 3"/>
          <p:cNvSpPr>
            <a:spLocks noGrp="1" noChangeArrowheads="1"/>
          </p:cNvSpPr>
          <p:nvPr>
            <p:ph type="body" idx="1"/>
          </p:nvPr>
        </p:nvSpPr>
        <p:spPr/>
        <p:txBody>
          <a:bodyPr/>
          <a:lstStyle/>
          <a:p>
            <a:r>
              <a:rPr lang="en-US" i="1">
                <a:solidFill>
                  <a:srgbClr val="CC0000"/>
                </a:solidFill>
              </a:rPr>
              <a:t>flooding:</a:t>
            </a:r>
            <a:r>
              <a:rPr lang="en-US"/>
              <a:t> when node receives broadcast packet, sends copy to all neighbors</a:t>
            </a:r>
          </a:p>
          <a:p>
            <a:pPr lvl="1"/>
            <a:r>
              <a:rPr lang="en-US"/>
              <a:t>problems: cycles &amp; broadcast storm</a:t>
            </a:r>
          </a:p>
          <a:p>
            <a:r>
              <a:rPr lang="en-US" i="1">
                <a:solidFill>
                  <a:srgbClr val="CC0000"/>
                </a:solidFill>
              </a:rPr>
              <a:t>controlled flooding:</a:t>
            </a:r>
            <a:r>
              <a:rPr lang="en-US"/>
              <a:t> node only broadcasts pkt if it hasn’t broadcast same packet before</a:t>
            </a:r>
          </a:p>
          <a:p>
            <a:pPr lvl="1"/>
            <a:r>
              <a:rPr lang="en-US"/>
              <a:t>node keeps track of packet ids already broadacsted</a:t>
            </a:r>
          </a:p>
          <a:p>
            <a:pPr lvl="1"/>
            <a:r>
              <a:rPr lang="en-US"/>
              <a:t>or reverse path forwarding (RPF): only forward packet if it arrived on shortest path between node and source</a:t>
            </a:r>
          </a:p>
          <a:p>
            <a:r>
              <a:rPr lang="en-US" i="1">
                <a:solidFill>
                  <a:srgbClr val="CC0000"/>
                </a:solidFill>
              </a:rPr>
              <a:t>spanning tree:</a:t>
            </a:r>
          </a:p>
          <a:p>
            <a:pPr lvl="1"/>
            <a:r>
              <a:rPr lang="en-US"/>
              <a:t>no redundant packets received by any node</a:t>
            </a:r>
          </a:p>
        </p:txBody>
      </p:sp>
      <p:pic>
        <p:nvPicPr>
          <p:cNvPr id="129030" name="Picture 4" descr="underline_base"/>
          <p:cNvPicPr>
            <a:picLocks noChangeArrowheads="1"/>
          </p:cNvPicPr>
          <p:nvPr/>
        </p:nvPicPr>
        <p:blipFill>
          <a:blip r:embed="rId2"/>
          <a:srcRect/>
          <a:stretch>
            <a:fillRect/>
          </a:stretch>
        </p:blipFill>
        <p:spPr bwMode="auto">
          <a:xfrm>
            <a:off x="571500" y="1049338"/>
            <a:ext cx="5942013" cy="173037"/>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miter lim="800000"/>
            <a:headEnd/>
            <a:tailEnd/>
          </a:ln>
        </p:spPr>
        <p:txBody>
          <a:bodyPr/>
          <a:lstStyle/>
          <a:p>
            <a:r>
              <a:rPr lang="en-US"/>
              <a:t>Network Layer</a:t>
            </a:r>
          </a:p>
        </p:txBody>
      </p:sp>
      <p:sp>
        <p:nvSpPr>
          <p:cNvPr id="130051" name="Slide Number Placeholder 5"/>
          <p:cNvSpPr>
            <a:spLocks noGrp="1"/>
          </p:cNvSpPr>
          <p:nvPr>
            <p:ph type="sldNum" sz="quarter" idx="12"/>
          </p:nvPr>
        </p:nvSpPr>
        <p:spPr>
          <a:noFill/>
          <a:ln>
            <a:miter lim="800000"/>
            <a:headEnd/>
            <a:tailEnd/>
          </a:ln>
        </p:spPr>
        <p:txBody>
          <a:bodyPr/>
          <a:lstStyle/>
          <a:p>
            <a:r>
              <a:rPr lang="en-US"/>
              <a:t>4-</a:t>
            </a:r>
            <a:fld id="{2E672BE3-A086-4ACC-B211-5CDDD7CA2B92}" type="slidenum">
              <a:rPr lang="en-US" smtClean="0"/>
              <a:pPr/>
              <a:t>77</a:t>
            </a:fld>
            <a:endParaRPr lang="en-US"/>
          </a:p>
        </p:txBody>
      </p:sp>
      <p:grpSp>
        <p:nvGrpSpPr>
          <p:cNvPr id="130052" name="Group 160"/>
          <p:cNvGrpSpPr>
            <a:grpSpLocks/>
          </p:cNvGrpSpPr>
          <p:nvPr/>
        </p:nvGrpSpPr>
        <p:grpSpPr bwMode="auto">
          <a:xfrm>
            <a:off x="1049338" y="3211513"/>
            <a:ext cx="6788150" cy="2754312"/>
            <a:chOff x="547" y="636"/>
            <a:chExt cx="4276" cy="1735"/>
          </a:xfrm>
        </p:grpSpPr>
        <p:grpSp>
          <p:nvGrpSpPr>
            <p:cNvPr id="130056" name="Group 3"/>
            <p:cNvGrpSpPr>
              <a:grpSpLocks/>
            </p:cNvGrpSpPr>
            <p:nvPr/>
          </p:nvGrpSpPr>
          <p:grpSpPr bwMode="auto">
            <a:xfrm>
              <a:off x="669" y="636"/>
              <a:ext cx="1796" cy="1482"/>
              <a:chOff x="1383" y="762"/>
              <a:chExt cx="1796" cy="1482"/>
            </a:xfrm>
          </p:grpSpPr>
          <p:sp>
            <p:nvSpPr>
              <p:cNvPr id="130136" name="Line 4"/>
              <p:cNvSpPr>
                <a:spLocks noChangeShapeType="1"/>
              </p:cNvSpPr>
              <p:nvPr/>
            </p:nvSpPr>
            <p:spPr bwMode="auto">
              <a:xfrm>
                <a:off x="2550" y="1192"/>
                <a:ext cx="213" cy="427"/>
              </a:xfrm>
              <a:prstGeom prst="line">
                <a:avLst/>
              </a:prstGeom>
              <a:noFill/>
              <a:ln w="57150">
                <a:solidFill>
                  <a:schemeClr val="tx1"/>
                </a:solidFill>
                <a:round/>
                <a:headEnd/>
                <a:tailEnd/>
              </a:ln>
              <a:effectLst/>
            </p:spPr>
            <p:txBody>
              <a:bodyPr/>
              <a:lstStyle/>
              <a:p>
                <a:endParaRPr lang="en-US"/>
              </a:p>
            </p:txBody>
          </p:sp>
          <p:sp>
            <p:nvSpPr>
              <p:cNvPr id="130137" name="Line 5"/>
              <p:cNvSpPr>
                <a:spLocks noChangeShapeType="1"/>
              </p:cNvSpPr>
              <p:nvPr/>
            </p:nvSpPr>
            <p:spPr bwMode="auto">
              <a:xfrm>
                <a:off x="2774" y="1633"/>
                <a:ext cx="216" cy="477"/>
              </a:xfrm>
              <a:prstGeom prst="line">
                <a:avLst/>
              </a:prstGeom>
              <a:noFill/>
              <a:ln w="57150">
                <a:solidFill>
                  <a:schemeClr val="tx1"/>
                </a:solidFill>
                <a:round/>
                <a:headEnd/>
                <a:tailEnd/>
              </a:ln>
              <a:effectLst/>
            </p:spPr>
            <p:txBody>
              <a:bodyPr/>
              <a:lstStyle/>
              <a:p>
                <a:endParaRPr lang="en-US"/>
              </a:p>
            </p:txBody>
          </p:sp>
          <p:sp>
            <p:nvSpPr>
              <p:cNvPr id="130138" name="Line 6"/>
              <p:cNvSpPr>
                <a:spLocks noChangeShapeType="1"/>
              </p:cNvSpPr>
              <p:nvPr/>
            </p:nvSpPr>
            <p:spPr bwMode="auto">
              <a:xfrm flipH="1">
                <a:off x="2287" y="1679"/>
                <a:ext cx="379" cy="122"/>
              </a:xfrm>
              <a:prstGeom prst="line">
                <a:avLst/>
              </a:prstGeom>
              <a:noFill/>
              <a:ln w="9525">
                <a:solidFill>
                  <a:schemeClr val="tx1"/>
                </a:solidFill>
                <a:round/>
                <a:headEnd/>
                <a:tailEnd/>
              </a:ln>
              <a:effectLst/>
            </p:spPr>
            <p:txBody>
              <a:bodyPr/>
              <a:lstStyle/>
              <a:p>
                <a:endParaRPr lang="en-US"/>
              </a:p>
            </p:txBody>
          </p:sp>
          <p:sp>
            <p:nvSpPr>
              <p:cNvPr id="130139" name="Line 7"/>
              <p:cNvSpPr>
                <a:spLocks noChangeShapeType="1"/>
              </p:cNvSpPr>
              <p:nvPr/>
            </p:nvSpPr>
            <p:spPr bwMode="auto">
              <a:xfrm flipH="1">
                <a:off x="1622" y="1851"/>
                <a:ext cx="463" cy="0"/>
              </a:xfrm>
              <a:prstGeom prst="line">
                <a:avLst/>
              </a:prstGeom>
              <a:noFill/>
              <a:ln w="9525">
                <a:solidFill>
                  <a:schemeClr val="tx1"/>
                </a:solidFill>
                <a:round/>
                <a:headEnd/>
                <a:tailEnd/>
              </a:ln>
              <a:effectLst/>
            </p:spPr>
            <p:txBody>
              <a:bodyPr/>
              <a:lstStyle/>
              <a:p>
                <a:endParaRPr lang="en-US"/>
              </a:p>
            </p:txBody>
          </p:sp>
          <p:sp>
            <p:nvSpPr>
              <p:cNvPr id="130140" name="Line 8"/>
              <p:cNvSpPr>
                <a:spLocks noChangeShapeType="1"/>
              </p:cNvSpPr>
              <p:nvPr/>
            </p:nvSpPr>
            <p:spPr bwMode="auto">
              <a:xfrm flipH="1" flipV="1">
                <a:off x="1896" y="1339"/>
                <a:ext cx="171" cy="453"/>
              </a:xfrm>
              <a:prstGeom prst="line">
                <a:avLst/>
              </a:prstGeom>
              <a:noFill/>
              <a:ln w="57150">
                <a:solidFill>
                  <a:schemeClr val="tx1"/>
                </a:solidFill>
                <a:round/>
                <a:headEnd/>
                <a:tailEnd/>
              </a:ln>
              <a:effectLst/>
            </p:spPr>
            <p:txBody>
              <a:bodyPr/>
              <a:lstStyle/>
              <a:p>
                <a:endParaRPr lang="en-US"/>
              </a:p>
            </p:txBody>
          </p:sp>
          <p:sp>
            <p:nvSpPr>
              <p:cNvPr id="130141" name="Line 9"/>
              <p:cNvSpPr>
                <a:spLocks noChangeShapeType="1"/>
              </p:cNvSpPr>
              <p:nvPr/>
            </p:nvSpPr>
            <p:spPr bwMode="auto">
              <a:xfrm flipV="1">
                <a:off x="2004" y="1187"/>
                <a:ext cx="422" cy="122"/>
              </a:xfrm>
              <a:prstGeom prst="line">
                <a:avLst/>
              </a:prstGeom>
              <a:noFill/>
              <a:ln w="9525">
                <a:solidFill>
                  <a:schemeClr val="tx1"/>
                </a:solidFill>
                <a:round/>
                <a:headEnd/>
                <a:tailEnd/>
              </a:ln>
              <a:effectLst/>
            </p:spPr>
            <p:txBody>
              <a:bodyPr/>
              <a:lstStyle/>
              <a:p>
                <a:endParaRPr lang="en-US"/>
              </a:p>
            </p:txBody>
          </p:sp>
          <p:sp>
            <p:nvSpPr>
              <p:cNvPr id="130142" name="Line 10"/>
              <p:cNvSpPr>
                <a:spLocks noChangeShapeType="1"/>
              </p:cNvSpPr>
              <p:nvPr/>
            </p:nvSpPr>
            <p:spPr bwMode="auto">
              <a:xfrm>
                <a:off x="2226" y="900"/>
                <a:ext cx="279" cy="258"/>
              </a:xfrm>
              <a:prstGeom prst="line">
                <a:avLst/>
              </a:prstGeom>
              <a:noFill/>
              <a:ln w="57150">
                <a:solidFill>
                  <a:schemeClr val="tx1"/>
                </a:solidFill>
                <a:round/>
                <a:headEnd/>
                <a:tailEnd/>
              </a:ln>
              <a:effectLst/>
            </p:spPr>
            <p:txBody>
              <a:bodyPr/>
              <a:lstStyle/>
              <a:p>
                <a:endParaRPr lang="en-US"/>
              </a:p>
            </p:txBody>
          </p:sp>
          <p:grpSp>
            <p:nvGrpSpPr>
              <p:cNvPr id="130143" name="Group 11"/>
              <p:cNvGrpSpPr>
                <a:grpSpLocks/>
              </p:cNvGrpSpPr>
              <p:nvPr/>
            </p:nvGrpSpPr>
            <p:grpSpPr bwMode="auto">
              <a:xfrm>
                <a:off x="1941" y="762"/>
                <a:ext cx="316" cy="212"/>
                <a:chOff x="2089" y="1712"/>
                <a:chExt cx="316" cy="212"/>
              </a:xfrm>
            </p:grpSpPr>
            <p:sp>
              <p:nvSpPr>
                <p:cNvPr id="130205" name="Oval 12"/>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206" name="Line 13"/>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207" name="Line 14"/>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208" name="Rectangle 15"/>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209" name="Oval 16"/>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210" name="Group 17"/>
                <p:cNvGrpSpPr>
                  <a:grpSpLocks/>
                </p:cNvGrpSpPr>
                <p:nvPr/>
              </p:nvGrpSpPr>
              <p:grpSpPr bwMode="auto">
                <a:xfrm>
                  <a:off x="2142" y="1712"/>
                  <a:ext cx="201" cy="212"/>
                  <a:chOff x="2955" y="2456"/>
                  <a:chExt cx="204" cy="212"/>
                </a:xfrm>
              </p:grpSpPr>
              <p:sp>
                <p:nvSpPr>
                  <p:cNvPr id="130211" name="Rectangle 1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212" name="Text Box 19"/>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A</a:t>
                    </a:r>
                  </a:p>
                </p:txBody>
              </p:sp>
            </p:grpSp>
          </p:grpSp>
          <p:grpSp>
            <p:nvGrpSpPr>
              <p:cNvPr id="130144" name="Group 20"/>
              <p:cNvGrpSpPr>
                <a:grpSpLocks/>
              </p:cNvGrpSpPr>
              <p:nvPr/>
            </p:nvGrpSpPr>
            <p:grpSpPr bwMode="auto">
              <a:xfrm>
                <a:off x="2389" y="1082"/>
                <a:ext cx="316" cy="212"/>
                <a:chOff x="2089" y="1712"/>
                <a:chExt cx="316" cy="212"/>
              </a:xfrm>
            </p:grpSpPr>
            <p:sp>
              <p:nvSpPr>
                <p:cNvPr id="130197" name="Oval 21"/>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98" name="Line 22"/>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99" name="Line 23"/>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200" name="Rectangle 24"/>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201" name="Oval 25"/>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202" name="Group 26"/>
                <p:cNvGrpSpPr>
                  <a:grpSpLocks/>
                </p:cNvGrpSpPr>
                <p:nvPr/>
              </p:nvGrpSpPr>
              <p:grpSpPr bwMode="auto">
                <a:xfrm>
                  <a:off x="2142" y="1712"/>
                  <a:ext cx="201" cy="212"/>
                  <a:chOff x="2955" y="2456"/>
                  <a:chExt cx="204" cy="212"/>
                </a:xfrm>
              </p:grpSpPr>
              <p:sp>
                <p:nvSpPr>
                  <p:cNvPr id="130203" name="Rectangle 2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204" name="Text Box 28"/>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B</a:t>
                    </a:r>
                  </a:p>
                </p:txBody>
              </p:sp>
            </p:grpSp>
          </p:grpSp>
          <p:grpSp>
            <p:nvGrpSpPr>
              <p:cNvPr id="130145" name="Group 29"/>
              <p:cNvGrpSpPr>
                <a:grpSpLocks/>
              </p:cNvGrpSpPr>
              <p:nvPr/>
            </p:nvGrpSpPr>
            <p:grpSpPr bwMode="auto">
              <a:xfrm>
                <a:off x="2863" y="2032"/>
                <a:ext cx="316" cy="212"/>
                <a:chOff x="2089" y="1712"/>
                <a:chExt cx="316" cy="212"/>
              </a:xfrm>
            </p:grpSpPr>
            <p:sp>
              <p:nvSpPr>
                <p:cNvPr id="130189" name="Oval 30"/>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90" name="Line 31"/>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91" name="Line 32"/>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92" name="Rectangle 33"/>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93" name="Oval 34"/>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94" name="Group 35"/>
                <p:cNvGrpSpPr>
                  <a:grpSpLocks/>
                </p:cNvGrpSpPr>
                <p:nvPr/>
              </p:nvGrpSpPr>
              <p:grpSpPr bwMode="auto">
                <a:xfrm>
                  <a:off x="2135" y="1712"/>
                  <a:ext cx="216" cy="212"/>
                  <a:chOff x="2948" y="2456"/>
                  <a:chExt cx="219" cy="212"/>
                </a:xfrm>
              </p:grpSpPr>
              <p:sp>
                <p:nvSpPr>
                  <p:cNvPr id="130195" name="Rectangle 3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96" name="Text Box 37"/>
                  <p:cNvSpPr txBox="1">
                    <a:spLocks noChangeArrowheads="1"/>
                  </p:cNvSpPr>
                  <p:nvPr/>
                </p:nvSpPr>
                <p:spPr bwMode="auto">
                  <a:xfrm>
                    <a:off x="2948" y="2456"/>
                    <a:ext cx="219" cy="212"/>
                  </a:xfrm>
                  <a:prstGeom prst="rect">
                    <a:avLst/>
                  </a:prstGeom>
                  <a:noFill/>
                  <a:ln w="9525">
                    <a:noFill/>
                    <a:miter lim="800000"/>
                    <a:headEnd/>
                    <a:tailEnd/>
                  </a:ln>
                  <a:effectLst/>
                </p:spPr>
                <p:txBody>
                  <a:bodyPr wrap="none">
                    <a:spAutoFit/>
                  </a:bodyPr>
                  <a:lstStyle/>
                  <a:p>
                    <a:pPr algn="ctr"/>
                    <a:r>
                      <a:rPr lang="en-US" sz="1600"/>
                      <a:t>G</a:t>
                    </a:r>
                  </a:p>
                </p:txBody>
              </p:sp>
            </p:grpSp>
          </p:grpSp>
          <p:grpSp>
            <p:nvGrpSpPr>
              <p:cNvPr id="130146" name="Group 38"/>
              <p:cNvGrpSpPr>
                <a:grpSpLocks/>
              </p:cNvGrpSpPr>
              <p:nvPr/>
            </p:nvGrpSpPr>
            <p:grpSpPr bwMode="auto">
              <a:xfrm>
                <a:off x="2651" y="1574"/>
                <a:ext cx="316" cy="212"/>
                <a:chOff x="2089" y="1712"/>
                <a:chExt cx="316" cy="212"/>
              </a:xfrm>
            </p:grpSpPr>
            <p:sp>
              <p:nvSpPr>
                <p:cNvPr id="130181" name="Oval 39"/>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82" name="Line 40"/>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83" name="Line 41"/>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84" name="Rectangle 42"/>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85" name="Oval 43"/>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86" name="Group 44"/>
                <p:cNvGrpSpPr>
                  <a:grpSpLocks/>
                </p:cNvGrpSpPr>
                <p:nvPr/>
              </p:nvGrpSpPr>
              <p:grpSpPr bwMode="auto">
                <a:xfrm>
                  <a:off x="2139" y="1712"/>
                  <a:ext cx="208" cy="212"/>
                  <a:chOff x="2952" y="2456"/>
                  <a:chExt cx="211" cy="212"/>
                </a:xfrm>
              </p:grpSpPr>
              <p:sp>
                <p:nvSpPr>
                  <p:cNvPr id="130187" name="Rectangle 4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88" name="Text Box 46"/>
                  <p:cNvSpPr txBox="1">
                    <a:spLocks noChangeArrowheads="1"/>
                  </p:cNvSpPr>
                  <p:nvPr/>
                </p:nvSpPr>
                <p:spPr bwMode="auto">
                  <a:xfrm>
                    <a:off x="2952" y="2456"/>
                    <a:ext cx="211" cy="212"/>
                  </a:xfrm>
                  <a:prstGeom prst="rect">
                    <a:avLst/>
                  </a:prstGeom>
                  <a:noFill/>
                  <a:ln w="9525">
                    <a:noFill/>
                    <a:miter lim="800000"/>
                    <a:headEnd/>
                    <a:tailEnd/>
                  </a:ln>
                  <a:effectLst/>
                </p:spPr>
                <p:txBody>
                  <a:bodyPr wrap="none">
                    <a:spAutoFit/>
                  </a:bodyPr>
                  <a:lstStyle/>
                  <a:p>
                    <a:pPr algn="ctr"/>
                    <a:r>
                      <a:rPr lang="en-US" sz="1600"/>
                      <a:t>D</a:t>
                    </a:r>
                  </a:p>
                </p:txBody>
              </p:sp>
            </p:grpSp>
          </p:grpSp>
          <p:grpSp>
            <p:nvGrpSpPr>
              <p:cNvPr id="130147" name="Group 47"/>
              <p:cNvGrpSpPr>
                <a:grpSpLocks/>
              </p:cNvGrpSpPr>
              <p:nvPr/>
            </p:nvGrpSpPr>
            <p:grpSpPr bwMode="auto">
              <a:xfrm>
                <a:off x="1989" y="1739"/>
                <a:ext cx="316" cy="212"/>
                <a:chOff x="2089" y="1712"/>
                <a:chExt cx="316" cy="212"/>
              </a:xfrm>
            </p:grpSpPr>
            <p:sp>
              <p:nvSpPr>
                <p:cNvPr id="130173" name="Oval 48"/>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74" name="Line 49"/>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75" name="Line 50"/>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76" name="Rectangle 51"/>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77" name="Oval 52"/>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78" name="Group 53"/>
                <p:cNvGrpSpPr>
                  <a:grpSpLocks/>
                </p:cNvGrpSpPr>
                <p:nvPr/>
              </p:nvGrpSpPr>
              <p:grpSpPr bwMode="auto">
                <a:xfrm>
                  <a:off x="2142" y="1712"/>
                  <a:ext cx="201" cy="212"/>
                  <a:chOff x="2955" y="2456"/>
                  <a:chExt cx="204" cy="212"/>
                </a:xfrm>
              </p:grpSpPr>
              <p:sp>
                <p:nvSpPr>
                  <p:cNvPr id="130179" name="Rectangle 5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80" name="Text Box 55"/>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E</a:t>
                    </a:r>
                  </a:p>
                </p:txBody>
              </p:sp>
            </p:grpSp>
          </p:grpSp>
          <p:sp>
            <p:nvSpPr>
              <p:cNvPr id="130148" name="Line 56"/>
              <p:cNvSpPr>
                <a:spLocks noChangeShapeType="1"/>
              </p:cNvSpPr>
              <p:nvPr/>
            </p:nvSpPr>
            <p:spPr bwMode="auto">
              <a:xfrm flipH="1">
                <a:off x="1616" y="939"/>
                <a:ext cx="425" cy="873"/>
              </a:xfrm>
              <a:prstGeom prst="line">
                <a:avLst/>
              </a:prstGeom>
              <a:noFill/>
              <a:ln w="57150">
                <a:solidFill>
                  <a:schemeClr val="tx1"/>
                </a:solidFill>
                <a:round/>
                <a:headEnd/>
                <a:tailEnd/>
              </a:ln>
              <a:effectLst/>
            </p:spPr>
            <p:txBody>
              <a:bodyPr/>
              <a:lstStyle/>
              <a:p>
                <a:endParaRPr lang="en-US"/>
              </a:p>
            </p:txBody>
          </p:sp>
          <p:grpSp>
            <p:nvGrpSpPr>
              <p:cNvPr id="130149" name="Group 57"/>
              <p:cNvGrpSpPr>
                <a:grpSpLocks/>
              </p:cNvGrpSpPr>
              <p:nvPr/>
            </p:nvGrpSpPr>
            <p:grpSpPr bwMode="auto">
              <a:xfrm>
                <a:off x="1717" y="1204"/>
                <a:ext cx="316" cy="212"/>
                <a:chOff x="2089" y="1712"/>
                <a:chExt cx="316" cy="212"/>
              </a:xfrm>
            </p:grpSpPr>
            <p:sp>
              <p:nvSpPr>
                <p:cNvPr id="130165" name="Oval 58"/>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66" name="Line 59"/>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67" name="Line 60"/>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68" name="Rectangle 61"/>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69" name="Oval 62"/>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70" name="Group 63"/>
                <p:cNvGrpSpPr>
                  <a:grpSpLocks/>
                </p:cNvGrpSpPr>
                <p:nvPr/>
              </p:nvGrpSpPr>
              <p:grpSpPr bwMode="auto">
                <a:xfrm>
                  <a:off x="2152" y="1712"/>
                  <a:ext cx="180" cy="212"/>
                  <a:chOff x="2965" y="2456"/>
                  <a:chExt cx="183" cy="212"/>
                </a:xfrm>
              </p:grpSpPr>
              <p:sp>
                <p:nvSpPr>
                  <p:cNvPr id="130171" name="Rectangle 6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72" name="Text Box 65"/>
                  <p:cNvSpPr txBox="1">
                    <a:spLocks noChangeArrowheads="1"/>
                  </p:cNvSpPr>
                  <p:nvPr/>
                </p:nvSpPr>
                <p:spPr bwMode="auto">
                  <a:xfrm>
                    <a:off x="2965" y="2456"/>
                    <a:ext cx="183" cy="212"/>
                  </a:xfrm>
                  <a:prstGeom prst="rect">
                    <a:avLst/>
                  </a:prstGeom>
                  <a:noFill/>
                  <a:ln w="9525">
                    <a:noFill/>
                    <a:miter lim="800000"/>
                    <a:headEnd/>
                    <a:tailEnd/>
                  </a:ln>
                  <a:effectLst/>
                </p:spPr>
                <p:txBody>
                  <a:bodyPr wrap="none">
                    <a:spAutoFit/>
                  </a:bodyPr>
                  <a:lstStyle/>
                  <a:p>
                    <a:pPr algn="ctr"/>
                    <a:r>
                      <a:rPr lang="en-US" sz="1600"/>
                      <a:t>c</a:t>
                    </a:r>
                  </a:p>
                </p:txBody>
              </p:sp>
            </p:grpSp>
          </p:grpSp>
          <p:grpSp>
            <p:nvGrpSpPr>
              <p:cNvPr id="130150" name="Group 66"/>
              <p:cNvGrpSpPr>
                <a:grpSpLocks/>
              </p:cNvGrpSpPr>
              <p:nvPr/>
            </p:nvGrpSpPr>
            <p:grpSpPr bwMode="auto">
              <a:xfrm>
                <a:off x="1383" y="1743"/>
                <a:ext cx="316" cy="212"/>
                <a:chOff x="2089" y="1712"/>
                <a:chExt cx="316" cy="212"/>
              </a:xfrm>
            </p:grpSpPr>
            <p:sp>
              <p:nvSpPr>
                <p:cNvPr id="130157" name="Oval 67"/>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58" name="Line 68"/>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59" name="Line 69"/>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60" name="Rectangle 70"/>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61" name="Oval 71"/>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62" name="Group 72"/>
                <p:cNvGrpSpPr>
                  <a:grpSpLocks/>
                </p:cNvGrpSpPr>
                <p:nvPr/>
              </p:nvGrpSpPr>
              <p:grpSpPr bwMode="auto">
                <a:xfrm>
                  <a:off x="2145" y="1712"/>
                  <a:ext cx="194" cy="212"/>
                  <a:chOff x="2958" y="2456"/>
                  <a:chExt cx="197" cy="212"/>
                </a:xfrm>
              </p:grpSpPr>
              <p:sp>
                <p:nvSpPr>
                  <p:cNvPr id="130163" name="Rectangle 7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64" name="Text Box 74"/>
                  <p:cNvSpPr txBox="1">
                    <a:spLocks noChangeArrowheads="1"/>
                  </p:cNvSpPr>
                  <p:nvPr/>
                </p:nvSpPr>
                <p:spPr bwMode="auto">
                  <a:xfrm>
                    <a:off x="2958" y="2456"/>
                    <a:ext cx="197" cy="212"/>
                  </a:xfrm>
                  <a:prstGeom prst="rect">
                    <a:avLst/>
                  </a:prstGeom>
                  <a:noFill/>
                  <a:ln w="9525">
                    <a:noFill/>
                    <a:miter lim="800000"/>
                    <a:headEnd/>
                    <a:tailEnd/>
                  </a:ln>
                  <a:effectLst/>
                </p:spPr>
                <p:txBody>
                  <a:bodyPr wrap="none">
                    <a:spAutoFit/>
                  </a:bodyPr>
                  <a:lstStyle/>
                  <a:p>
                    <a:pPr algn="ctr"/>
                    <a:r>
                      <a:rPr lang="en-US" sz="1600"/>
                      <a:t>F</a:t>
                    </a:r>
                  </a:p>
                </p:txBody>
              </p:sp>
            </p:grpSp>
          </p:grpSp>
          <p:sp>
            <p:nvSpPr>
              <p:cNvPr id="130151" name="Line 75"/>
              <p:cNvSpPr>
                <a:spLocks noChangeShapeType="1"/>
              </p:cNvSpPr>
              <p:nvPr/>
            </p:nvSpPr>
            <p:spPr bwMode="auto">
              <a:xfrm flipH="1">
                <a:off x="1862" y="951"/>
                <a:ext cx="101" cy="235"/>
              </a:xfrm>
              <a:prstGeom prst="line">
                <a:avLst/>
              </a:prstGeom>
              <a:noFill/>
              <a:ln w="9525">
                <a:solidFill>
                  <a:schemeClr val="tx1"/>
                </a:solidFill>
                <a:round/>
                <a:headEnd/>
                <a:tailEnd type="triangle" w="med" len="med"/>
              </a:ln>
              <a:effectLst/>
            </p:spPr>
            <p:txBody>
              <a:bodyPr/>
              <a:lstStyle/>
              <a:p>
                <a:endParaRPr lang="en-US"/>
              </a:p>
            </p:txBody>
          </p:sp>
          <p:sp>
            <p:nvSpPr>
              <p:cNvPr id="130152" name="Line 76"/>
              <p:cNvSpPr>
                <a:spLocks noChangeShapeType="1"/>
              </p:cNvSpPr>
              <p:nvPr/>
            </p:nvSpPr>
            <p:spPr bwMode="auto">
              <a:xfrm flipH="1">
                <a:off x="1622" y="1439"/>
                <a:ext cx="101" cy="235"/>
              </a:xfrm>
              <a:prstGeom prst="line">
                <a:avLst/>
              </a:prstGeom>
              <a:noFill/>
              <a:ln w="9525">
                <a:solidFill>
                  <a:schemeClr val="tx1"/>
                </a:solidFill>
                <a:round/>
                <a:headEnd/>
                <a:tailEnd type="triangle" w="med" len="med"/>
              </a:ln>
              <a:effectLst/>
            </p:spPr>
            <p:txBody>
              <a:bodyPr/>
              <a:lstStyle/>
              <a:p>
                <a:endParaRPr lang="en-US"/>
              </a:p>
            </p:txBody>
          </p:sp>
          <p:sp>
            <p:nvSpPr>
              <p:cNvPr id="130153" name="Line 77"/>
              <p:cNvSpPr>
                <a:spLocks noChangeShapeType="1"/>
              </p:cNvSpPr>
              <p:nvPr/>
            </p:nvSpPr>
            <p:spPr bwMode="auto">
              <a:xfrm>
                <a:off x="2283" y="881"/>
                <a:ext cx="179" cy="184"/>
              </a:xfrm>
              <a:prstGeom prst="line">
                <a:avLst/>
              </a:prstGeom>
              <a:noFill/>
              <a:ln w="9525">
                <a:solidFill>
                  <a:schemeClr val="tx1"/>
                </a:solidFill>
                <a:round/>
                <a:headEnd/>
                <a:tailEnd type="triangle" w="med" len="med"/>
              </a:ln>
              <a:effectLst/>
            </p:spPr>
            <p:txBody>
              <a:bodyPr/>
              <a:lstStyle/>
              <a:p>
                <a:endParaRPr lang="en-US"/>
              </a:p>
            </p:txBody>
          </p:sp>
          <p:sp>
            <p:nvSpPr>
              <p:cNvPr id="130154" name="Line 78"/>
              <p:cNvSpPr>
                <a:spLocks noChangeShapeType="1"/>
              </p:cNvSpPr>
              <p:nvPr/>
            </p:nvSpPr>
            <p:spPr bwMode="auto">
              <a:xfrm>
                <a:off x="2647" y="1274"/>
                <a:ext cx="142" cy="278"/>
              </a:xfrm>
              <a:prstGeom prst="line">
                <a:avLst/>
              </a:prstGeom>
              <a:noFill/>
              <a:ln w="9525">
                <a:solidFill>
                  <a:schemeClr val="tx1"/>
                </a:solidFill>
                <a:round/>
                <a:headEnd/>
                <a:tailEnd type="triangle" w="med" len="med"/>
              </a:ln>
              <a:effectLst/>
            </p:spPr>
            <p:txBody>
              <a:bodyPr/>
              <a:lstStyle/>
              <a:p>
                <a:endParaRPr lang="en-US"/>
              </a:p>
            </p:txBody>
          </p:sp>
          <p:sp>
            <p:nvSpPr>
              <p:cNvPr id="130155" name="Line 79"/>
              <p:cNvSpPr>
                <a:spLocks noChangeShapeType="1"/>
              </p:cNvSpPr>
              <p:nvPr/>
            </p:nvSpPr>
            <p:spPr bwMode="auto">
              <a:xfrm>
                <a:off x="2899" y="1782"/>
                <a:ext cx="112" cy="223"/>
              </a:xfrm>
              <a:prstGeom prst="line">
                <a:avLst/>
              </a:prstGeom>
              <a:noFill/>
              <a:ln w="9525">
                <a:solidFill>
                  <a:schemeClr val="tx1"/>
                </a:solidFill>
                <a:round/>
                <a:headEnd/>
                <a:tailEnd type="triangle" w="med" len="med"/>
              </a:ln>
              <a:effectLst/>
            </p:spPr>
            <p:txBody>
              <a:bodyPr/>
              <a:lstStyle/>
              <a:p>
                <a:endParaRPr lang="en-US"/>
              </a:p>
            </p:txBody>
          </p:sp>
          <p:sp>
            <p:nvSpPr>
              <p:cNvPr id="130156" name="Line 80"/>
              <p:cNvSpPr>
                <a:spLocks noChangeShapeType="1"/>
              </p:cNvSpPr>
              <p:nvPr/>
            </p:nvSpPr>
            <p:spPr bwMode="auto">
              <a:xfrm>
                <a:off x="1987" y="1427"/>
                <a:ext cx="109" cy="265"/>
              </a:xfrm>
              <a:prstGeom prst="line">
                <a:avLst/>
              </a:prstGeom>
              <a:noFill/>
              <a:ln w="9525">
                <a:solidFill>
                  <a:schemeClr val="tx1"/>
                </a:solidFill>
                <a:round/>
                <a:headEnd/>
                <a:tailEnd type="triangle" w="med" len="med"/>
              </a:ln>
              <a:effectLst/>
            </p:spPr>
            <p:txBody>
              <a:bodyPr/>
              <a:lstStyle/>
              <a:p>
                <a:endParaRPr lang="en-US"/>
              </a:p>
            </p:txBody>
          </p:sp>
        </p:grpSp>
        <p:sp>
          <p:nvSpPr>
            <p:cNvPr id="130057" name="Line 81"/>
            <p:cNvSpPr>
              <a:spLocks noChangeShapeType="1"/>
            </p:cNvSpPr>
            <p:nvPr/>
          </p:nvSpPr>
          <p:spPr bwMode="auto">
            <a:xfrm>
              <a:off x="4188" y="1078"/>
              <a:ext cx="213" cy="427"/>
            </a:xfrm>
            <a:prstGeom prst="line">
              <a:avLst/>
            </a:prstGeom>
            <a:noFill/>
            <a:ln w="57150">
              <a:solidFill>
                <a:schemeClr val="tx1"/>
              </a:solidFill>
              <a:round/>
              <a:headEnd/>
              <a:tailEnd/>
            </a:ln>
            <a:effectLst/>
          </p:spPr>
          <p:txBody>
            <a:bodyPr/>
            <a:lstStyle/>
            <a:p>
              <a:endParaRPr lang="en-US"/>
            </a:p>
          </p:txBody>
        </p:sp>
        <p:sp>
          <p:nvSpPr>
            <p:cNvPr id="130058" name="Line 82"/>
            <p:cNvSpPr>
              <a:spLocks noChangeShapeType="1"/>
            </p:cNvSpPr>
            <p:nvPr/>
          </p:nvSpPr>
          <p:spPr bwMode="auto">
            <a:xfrm>
              <a:off x="4412" y="1519"/>
              <a:ext cx="216" cy="477"/>
            </a:xfrm>
            <a:prstGeom prst="line">
              <a:avLst/>
            </a:prstGeom>
            <a:noFill/>
            <a:ln w="57150">
              <a:solidFill>
                <a:schemeClr val="tx1"/>
              </a:solidFill>
              <a:round/>
              <a:headEnd/>
              <a:tailEnd/>
            </a:ln>
            <a:effectLst/>
          </p:spPr>
          <p:txBody>
            <a:bodyPr/>
            <a:lstStyle/>
            <a:p>
              <a:endParaRPr lang="en-US"/>
            </a:p>
          </p:txBody>
        </p:sp>
        <p:sp>
          <p:nvSpPr>
            <p:cNvPr id="130059" name="Line 83"/>
            <p:cNvSpPr>
              <a:spLocks noChangeShapeType="1"/>
            </p:cNvSpPr>
            <p:nvPr/>
          </p:nvSpPr>
          <p:spPr bwMode="auto">
            <a:xfrm flipH="1">
              <a:off x="3925" y="1565"/>
              <a:ext cx="379" cy="122"/>
            </a:xfrm>
            <a:prstGeom prst="line">
              <a:avLst/>
            </a:prstGeom>
            <a:noFill/>
            <a:ln w="9525">
              <a:solidFill>
                <a:schemeClr val="tx1"/>
              </a:solidFill>
              <a:round/>
              <a:headEnd/>
              <a:tailEnd/>
            </a:ln>
            <a:effectLst/>
          </p:spPr>
          <p:txBody>
            <a:bodyPr/>
            <a:lstStyle/>
            <a:p>
              <a:endParaRPr lang="en-US"/>
            </a:p>
          </p:txBody>
        </p:sp>
        <p:sp>
          <p:nvSpPr>
            <p:cNvPr id="130060" name="Line 84"/>
            <p:cNvSpPr>
              <a:spLocks noChangeShapeType="1"/>
            </p:cNvSpPr>
            <p:nvPr/>
          </p:nvSpPr>
          <p:spPr bwMode="auto">
            <a:xfrm flipH="1">
              <a:off x="3260" y="1737"/>
              <a:ext cx="463" cy="0"/>
            </a:xfrm>
            <a:prstGeom prst="line">
              <a:avLst/>
            </a:prstGeom>
            <a:noFill/>
            <a:ln w="9525">
              <a:solidFill>
                <a:schemeClr val="tx1"/>
              </a:solidFill>
              <a:round/>
              <a:headEnd/>
              <a:tailEnd/>
            </a:ln>
            <a:effectLst/>
          </p:spPr>
          <p:txBody>
            <a:bodyPr/>
            <a:lstStyle/>
            <a:p>
              <a:endParaRPr lang="en-US"/>
            </a:p>
          </p:txBody>
        </p:sp>
        <p:sp>
          <p:nvSpPr>
            <p:cNvPr id="130061" name="Line 85"/>
            <p:cNvSpPr>
              <a:spLocks noChangeShapeType="1"/>
            </p:cNvSpPr>
            <p:nvPr/>
          </p:nvSpPr>
          <p:spPr bwMode="auto">
            <a:xfrm flipH="1" flipV="1">
              <a:off x="3534" y="1225"/>
              <a:ext cx="171" cy="453"/>
            </a:xfrm>
            <a:prstGeom prst="line">
              <a:avLst/>
            </a:prstGeom>
            <a:noFill/>
            <a:ln w="57150">
              <a:solidFill>
                <a:schemeClr val="tx1"/>
              </a:solidFill>
              <a:round/>
              <a:headEnd/>
              <a:tailEnd/>
            </a:ln>
            <a:effectLst/>
          </p:spPr>
          <p:txBody>
            <a:bodyPr/>
            <a:lstStyle/>
            <a:p>
              <a:endParaRPr lang="en-US"/>
            </a:p>
          </p:txBody>
        </p:sp>
        <p:sp>
          <p:nvSpPr>
            <p:cNvPr id="130062" name="Line 86"/>
            <p:cNvSpPr>
              <a:spLocks noChangeShapeType="1"/>
            </p:cNvSpPr>
            <p:nvPr/>
          </p:nvSpPr>
          <p:spPr bwMode="auto">
            <a:xfrm flipV="1">
              <a:off x="3642" y="1073"/>
              <a:ext cx="422" cy="122"/>
            </a:xfrm>
            <a:prstGeom prst="line">
              <a:avLst/>
            </a:prstGeom>
            <a:noFill/>
            <a:ln w="9525">
              <a:solidFill>
                <a:schemeClr val="tx1"/>
              </a:solidFill>
              <a:round/>
              <a:headEnd/>
              <a:tailEnd/>
            </a:ln>
            <a:effectLst/>
          </p:spPr>
          <p:txBody>
            <a:bodyPr/>
            <a:lstStyle/>
            <a:p>
              <a:endParaRPr lang="en-US"/>
            </a:p>
          </p:txBody>
        </p:sp>
        <p:sp>
          <p:nvSpPr>
            <p:cNvPr id="130063" name="Line 87"/>
            <p:cNvSpPr>
              <a:spLocks noChangeShapeType="1"/>
            </p:cNvSpPr>
            <p:nvPr/>
          </p:nvSpPr>
          <p:spPr bwMode="auto">
            <a:xfrm>
              <a:off x="3864" y="786"/>
              <a:ext cx="279" cy="258"/>
            </a:xfrm>
            <a:prstGeom prst="line">
              <a:avLst/>
            </a:prstGeom>
            <a:noFill/>
            <a:ln w="57150">
              <a:solidFill>
                <a:schemeClr val="tx1"/>
              </a:solidFill>
              <a:round/>
              <a:headEnd/>
              <a:tailEnd/>
            </a:ln>
            <a:effectLst/>
          </p:spPr>
          <p:txBody>
            <a:bodyPr/>
            <a:lstStyle/>
            <a:p>
              <a:endParaRPr lang="en-US"/>
            </a:p>
          </p:txBody>
        </p:sp>
        <p:grpSp>
          <p:nvGrpSpPr>
            <p:cNvPr id="130064" name="Group 88"/>
            <p:cNvGrpSpPr>
              <a:grpSpLocks/>
            </p:cNvGrpSpPr>
            <p:nvPr/>
          </p:nvGrpSpPr>
          <p:grpSpPr bwMode="auto">
            <a:xfrm>
              <a:off x="3579" y="648"/>
              <a:ext cx="316" cy="212"/>
              <a:chOff x="2089" y="1712"/>
              <a:chExt cx="316" cy="212"/>
            </a:xfrm>
          </p:grpSpPr>
          <p:sp>
            <p:nvSpPr>
              <p:cNvPr id="130128" name="Oval 89"/>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29" name="Line 90"/>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30" name="Line 91"/>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31" name="Rectangle 92"/>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32" name="Oval 93"/>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33" name="Group 94"/>
              <p:cNvGrpSpPr>
                <a:grpSpLocks/>
              </p:cNvGrpSpPr>
              <p:nvPr/>
            </p:nvGrpSpPr>
            <p:grpSpPr bwMode="auto">
              <a:xfrm>
                <a:off x="2142" y="1712"/>
                <a:ext cx="201" cy="212"/>
                <a:chOff x="2955" y="2456"/>
                <a:chExt cx="204" cy="212"/>
              </a:xfrm>
            </p:grpSpPr>
            <p:sp>
              <p:nvSpPr>
                <p:cNvPr id="130134" name="Rectangle 9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35" name="Text Box 96"/>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A</a:t>
                  </a:r>
                </a:p>
              </p:txBody>
            </p:sp>
          </p:grpSp>
        </p:grpSp>
        <p:grpSp>
          <p:nvGrpSpPr>
            <p:cNvPr id="130065" name="Group 97"/>
            <p:cNvGrpSpPr>
              <a:grpSpLocks/>
            </p:cNvGrpSpPr>
            <p:nvPr/>
          </p:nvGrpSpPr>
          <p:grpSpPr bwMode="auto">
            <a:xfrm>
              <a:off x="4027" y="968"/>
              <a:ext cx="316" cy="212"/>
              <a:chOff x="2089" y="1712"/>
              <a:chExt cx="316" cy="212"/>
            </a:xfrm>
          </p:grpSpPr>
          <p:sp>
            <p:nvSpPr>
              <p:cNvPr id="130120" name="Oval 98"/>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21" name="Line 99"/>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22" name="Line 100"/>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23" name="Rectangle 101"/>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24" name="Oval 102"/>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25" name="Group 103"/>
              <p:cNvGrpSpPr>
                <a:grpSpLocks/>
              </p:cNvGrpSpPr>
              <p:nvPr/>
            </p:nvGrpSpPr>
            <p:grpSpPr bwMode="auto">
              <a:xfrm>
                <a:off x="2142" y="1712"/>
                <a:ext cx="201" cy="212"/>
                <a:chOff x="2955" y="2456"/>
                <a:chExt cx="204" cy="212"/>
              </a:xfrm>
            </p:grpSpPr>
            <p:sp>
              <p:nvSpPr>
                <p:cNvPr id="130126" name="Rectangle 10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27" name="Text Box 105"/>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B</a:t>
                  </a:r>
                </a:p>
              </p:txBody>
            </p:sp>
          </p:grpSp>
        </p:grpSp>
        <p:grpSp>
          <p:nvGrpSpPr>
            <p:cNvPr id="130066" name="Group 106"/>
            <p:cNvGrpSpPr>
              <a:grpSpLocks/>
            </p:cNvGrpSpPr>
            <p:nvPr/>
          </p:nvGrpSpPr>
          <p:grpSpPr bwMode="auto">
            <a:xfrm>
              <a:off x="4501" y="1918"/>
              <a:ext cx="316" cy="212"/>
              <a:chOff x="2089" y="1712"/>
              <a:chExt cx="316" cy="212"/>
            </a:xfrm>
          </p:grpSpPr>
          <p:sp>
            <p:nvSpPr>
              <p:cNvPr id="130112" name="Oval 107"/>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13" name="Line 108"/>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14" name="Line 109"/>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15" name="Rectangle 110"/>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16" name="Oval 111"/>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17" name="Group 112"/>
              <p:cNvGrpSpPr>
                <a:grpSpLocks/>
              </p:cNvGrpSpPr>
              <p:nvPr/>
            </p:nvGrpSpPr>
            <p:grpSpPr bwMode="auto">
              <a:xfrm>
                <a:off x="2135" y="1712"/>
                <a:ext cx="216" cy="212"/>
                <a:chOff x="2948" y="2456"/>
                <a:chExt cx="219" cy="212"/>
              </a:xfrm>
            </p:grpSpPr>
            <p:sp>
              <p:nvSpPr>
                <p:cNvPr id="130118" name="Rectangle 11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19" name="Text Box 114"/>
                <p:cNvSpPr txBox="1">
                  <a:spLocks noChangeArrowheads="1"/>
                </p:cNvSpPr>
                <p:nvPr/>
              </p:nvSpPr>
              <p:spPr bwMode="auto">
                <a:xfrm>
                  <a:off x="2948" y="2456"/>
                  <a:ext cx="219" cy="212"/>
                </a:xfrm>
                <a:prstGeom prst="rect">
                  <a:avLst/>
                </a:prstGeom>
                <a:noFill/>
                <a:ln w="9525">
                  <a:noFill/>
                  <a:miter lim="800000"/>
                  <a:headEnd/>
                  <a:tailEnd/>
                </a:ln>
                <a:effectLst/>
              </p:spPr>
              <p:txBody>
                <a:bodyPr wrap="none">
                  <a:spAutoFit/>
                </a:bodyPr>
                <a:lstStyle/>
                <a:p>
                  <a:pPr algn="ctr"/>
                  <a:r>
                    <a:rPr lang="en-US" sz="1600"/>
                    <a:t>G</a:t>
                  </a:r>
                </a:p>
              </p:txBody>
            </p:sp>
          </p:grpSp>
        </p:grpSp>
        <p:grpSp>
          <p:nvGrpSpPr>
            <p:cNvPr id="130067" name="Group 115"/>
            <p:cNvGrpSpPr>
              <a:grpSpLocks/>
            </p:cNvGrpSpPr>
            <p:nvPr/>
          </p:nvGrpSpPr>
          <p:grpSpPr bwMode="auto">
            <a:xfrm>
              <a:off x="4289" y="1460"/>
              <a:ext cx="316" cy="212"/>
              <a:chOff x="2089" y="1712"/>
              <a:chExt cx="316" cy="212"/>
            </a:xfrm>
          </p:grpSpPr>
          <p:sp>
            <p:nvSpPr>
              <p:cNvPr id="130104" name="Oval 116"/>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105" name="Line 117"/>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106" name="Line 118"/>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107" name="Rectangle 119"/>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08" name="Oval 120"/>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09" name="Group 121"/>
              <p:cNvGrpSpPr>
                <a:grpSpLocks/>
              </p:cNvGrpSpPr>
              <p:nvPr/>
            </p:nvGrpSpPr>
            <p:grpSpPr bwMode="auto">
              <a:xfrm>
                <a:off x="2139" y="1712"/>
                <a:ext cx="208" cy="212"/>
                <a:chOff x="2952" y="2456"/>
                <a:chExt cx="211" cy="212"/>
              </a:xfrm>
            </p:grpSpPr>
            <p:sp>
              <p:nvSpPr>
                <p:cNvPr id="130110" name="Rectangle 12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11" name="Text Box 123"/>
                <p:cNvSpPr txBox="1">
                  <a:spLocks noChangeArrowheads="1"/>
                </p:cNvSpPr>
                <p:nvPr/>
              </p:nvSpPr>
              <p:spPr bwMode="auto">
                <a:xfrm>
                  <a:off x="2952" y="2456"/>
                  <a:ext cx="211" cy="212"/>
                </a:xfrm>
                <a:prstGeom prst="rect">
                  <a:avLst/>
                </a:prstGeom>
                <a:noFill/>
                <a:ln w="9525">
                  <a:noFill/>
                  <a:miter lim="800000"/>
                  <a:headEnd/>
                  <a:tailEnd/>
                </a:ln>
                <a:effectLst/>
              </p:spPr>
              <p:txBody>
                <a:bodyPr wrap="none">
                  <a:spAutoFit/>
                </a:bodyPr>
                <a:lstStyle/>
                <a:p>
                  <a:pPr algn="ctr"/>
                  <a:r>
                    <a:rPr lang="en-US" sz="1600"/>
                    <a:t>D</a:t>
                  </a:r>
                </a:p>
              </p:txBody>
            </p:sp>
          </p:grpSp>
        </p:grpSp>
        <p:grpSp>
          <p:nvGrpSpPr>
            <p:cNvPr id="130068" name="Group 124"/>
            <p:cNvGrpSpPr>
              <a:grpSpLocks/>
            </p:cNvGrpSpPr>
            <p:nvPr/>
          </p:nvGrpSpPr>
          <p:grpSpPr bwMode="auto">
            <a:xfrm>
              <a:off x="3627" y="1625"/>
              <a:ext cx="316" cy="212"/>
              <a:chOff x="2089" y="1712"/>
              <a:chExt cx="316" cy="212"/>
            </a:xfrm>
          </p:grpSpPr>
          <p:sp>
            <p:nvSpPr>
              <p:cNvPr id="130096" name="Oval 125"/>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097" name="Line 126"/>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098" name="Line 127"/>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099" name="Rectangle 128"/>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100" name="Oval 129"/>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101" name="Group 130"/>
              <p:cNvGrpSpPr>
                <a:grpSpLocks/>
              </p:cNvGrpSpPr>
              <p:nvPr/>
            </p:nvGrpSpPr>
            <p:grpSpPr bwMode="auto">
              <a:xfrm>
                <a:off x="2142" y="1712"/>
                <a:ext cx="201" cy="212"/>
                <a:chOff x="2955" y="2456"/>
                <a:chExt cx="204" cy="212"/>
              </a:xfrm>
            </p:grpSpPr>
            <p:sp>
              <p:nvSpPr>
                <p:cNvPr id="130102" name="Rectangle 13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103" name="Text Box 132"/>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E</a:t>
                  </a:r>
                </a:p>
              </p:txBody>
            </p:sp>
          </p:grpSp>
        </p:grpSp>
        <p:sp>
          <p:nvSpPr>
            <p:cNvPr id="130069" name="Line 133"/>
            <p:cNvSpPr>
              <a:spLocks noChangeShapeType="1"/>
            </p:cNvSpPr>
            <p:nvPr/>
          </p:nvSpPr>
          <p:spPr bwMode="auto">
            <a:xfrm flipH="1">
              <a:off x="3254" y="825"/>
              <a:ext cx="425" cy="873"/>
            </a:xfrm>
            <a:prstGeom prst="line">
              <a:avLst/>
            </a:prstGeom>
            <a:noFill/>
            <a:ln w="57150">
              <a:solidFill>
                <a:schemeClr val="tx1"/>
              </a:solidFill>
              <a:round/>
              <a:headEnd/>
              <a:tailEnd/>
            </a:ln>
            <a:effectLst/>
          </p:spPr>
          <p:txBody>
            <a:bodyPr/>
            <a:lstStyle/>
            <a:p>
              <a:endParaRPr lang="en-US"/>
            </a:p>
          </p:txBody>
        </p:sp>
        <p:grpSp>
          <p:nvGrpSpPr>
            <p:cNvPr id="130070" name="Group 134"/>
            <p:cNvGrpSpPr>
              <a:grpSpLocks/>
            </p:cNvGrpSpPr>
            <p:nvPr/>
          </p:nvGrpSpPr>
          <p:grpSpPr bwMode="auto">
            <a:xfrm>
              <a:off x="3355" y="1090"/>
              <a:ext cx="316" cy="212"/>
              <a:chOff x="2089" y="1712"/>
              <a:chExt cx="316" cy="212"/>
            </a:xfrm>
          </p:grpSpPr>
          <p:sp>
            <p:nvSpPr>
              <p:cNvPr id="130088" name="Oval 135"/>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089" name="Line 136"/>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090" name="Line 137"/>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091" name="Rectangle 138"/>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092" name="Oval 139"/>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093" name="Group 140"/>
              <p:cNvGrpSpPr>
                <a:grpSpLocks/>
              </p:cNvGrpSpPr>
              <p:nvPr/>
            </p:nvGrpSpPr>
            <p:grpSpPr bwMode="auto">
              <a:xfrm>
                <a:off x="2152" y="1712"/>
                <a:ext cx="180" cy="212"/>
                <a:chOff x="2965" y="2456"/>
                <a:chExt cx="183" cy="212"/>
              </a:xfrm>
            </p:grpSpPr>
            <p:sp>
              <p:nvSpPr>
                <p:cNvPr id="130094" name="Rectangle 14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095" name="Text Box 142"/>
                <p:cNvSpPr txBox="1">
                  <a:spLocks noChangeArrowheads="1"/>
                </p:cNvSpPr>
                <p:nvPr/>
              </p:nvSpPr>
              <p:spPr bwMode="auto">
                <a:xfrm>
                  <a:off x="2965" y="2456"/>
                  <a:ext cx="183" cy="212"/>
                </a:xfrm>
                <a:prstGeom prst="rect">
                  <a:avLst/>
                </a:prstGeom>
                <a:noFill/>
                <a:ln w="9525">
                  <a:noFill/>
                  <a:miter lim="800000"/>
                  <a:headEnd/>
                  <a:tailEnd/>
                </a:ln>
                <a:effectLst/>
              </p:spPr>
              <p:txBody>
                <a:bodyPr wrap="none">
                  <a:spAutoFit/>
                </a:bodyPr>
                <a:lstStyle/>
                <a:p>
                  <a:pPr algn="ctr"/>
                  <a:r>
                    <a:rPr lang="en-US" sz="1600"/>
                    <a:t>c</a:t>
                  </a:r>
                </a:p>
              </p:txBody>
            </p:sp>
          </p:grpSp>
        </p:grpSp>
        <p:grpSp>
          <p:nvGrpSpPr>
            <p:cNvPr id="130071" name="Group 143"/>
            <p:cNvGrpSpPr>
              <a:grpSpLocks/>
            </p:cNvGrpSpPr>
            <p:nvPr/>
          </p:nvGrpSpPr>
          <p:grpSpPr bwMode="auto">
            <a:xfrm>
              <a:off x="3021" y="1629"/>
              <a:ext cx="316" cy="212"/>
              <a:chOff x="2089" y="1712"/>
              <a:chExt cx="316" cy="212"/>
            </a:xfrm>
          </p:grpSpPr>
          <p:sp>
            <p:nvSpPr>
              <p:cNvPr id="130080" name="Oval 144"/>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0081" name="Line 145"/>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0082" name="Line 146"/>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0083" name="Rectangle 147"/>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0084" name="Oval 148"/>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0085" name="Group 149"/>
              <p:cNvGrpSpPr>
                <a:grpSpLocks/>
              </p:cNvGrpSpPr>
              <p:nvPr/>
            </p:nvGrpSpPr>
            <p:grpSpPr bwMode="auto">
              <a:xfrm>
                <a:off x="2145" y="1712"/>
                <a:ext cx="194" cy="212"/>
                <a:chOff x="2958" y="2456"/>
                <a:chExt cx="197" cy="212"/>
              </a:xfrm>
            </p:grpSpPr>
            <p:sp>
              <p:nvSpPr>
                <p:cNvPr id="130086" name="Rectangle 15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0087" name="Text Box 151"/>
                <p:cNvSpPr txBox="1">
                  <a:spLocks noChangeArrowheads="1"/>
                </p:cNvSpPr>
                <p:nvPr/>
              </p:nvSpPr>
              <p:spPr bwMode="auto">
                <a:xfrm>
                  <a:off x="2958" y="2456"/>
                  <a:ext cx="197" cy="212"/>
                </a:xfrm>
                <a:prstGeom prst="rect">
                  <a:avLst/>
                </a:prstGeom>
                <a:noFill/>
                <a:ln w="9525">
                  <a:noFill/>
                  <a:miter lim="800000"/>
                  <a:headEnd/>
                  <a:tailEnd/>
                </a:ln>
                <a:effectLst/>
              </p:spPr>
              <p:txBody>
                <a:bodyPr wrap="none">
                  <a:spAutoFit/>
                </a:bodyPr>
                <a:lstStyle/>
                <a:p>
                  <a:pPr algn="ctr"/>
                  <a:r>
                    <a:rPr lang="en-US" sz="1600"/>
                    <a:t>F</a:t>
                  </a:r>
                </a:p>
              </p:txBody>
            </p:sp>
          </p:grpSp>
        </p:grpSp>
        <p:sp>
          <p:nvSpPr>
            <p:cNvPr id="130072" name="Line 152"/>
            <p:cNvSpPr>
              <a:spLocks noChangeShapeType="1"/>
            </p:cNvSpPr>
            <p:nvPr/>
          </p:nvSpPr>
          <p:spPr bwMode="auto">
            <a:xfrm flipH="1">
              <a:off x="3500" y="837"/>
              <a:ext cx="101" cy="235"/>
            </a:xfrm>
            <a:prstGeom prst="line">
              <a:avLst/>
            </a:prstGeom>
            <a:noFill/>
            <a:ln w="9525">
              <a:solidFill>
                <a:schemeClr val="tx1"/>
              </a:solidFill>
              <a:round/>
              <a:headEnd/>
              <a:tailEnd type="triangle" w="med" len="med"/>
            </a:ln>
            <a:effectLst/>
          </p:spPr>
          <p:txBody>
            <a:bodyPr/>
            <a:lstStyle/>
            <a:p>
              <a:endParaRPr lang="en-US"/>
            </a:p>
          </p:txBody>
        </p:sp>
        <p:sp>
          <p:nvSpPr>
            <p:cNvPr id="130073" name="Line 153"/>
            <p:cNvSpPr>
              <a:spLocks noChangeShapeType="1"/>
            </p:cNvSpPr>
            <p:nvPr/>
          </p:nvSpPr>
          <p:spPr bwMode="auto">
            <a:xfrm flipH="1">
              <a:off x="3260" y="1325"/>
              <a:ext cx="101" cy="235"/>
            </a:xfrm>
            <a:prstGeom prst="line">
              <a:avLst/>
            </a:prstGeom>
            <a:noFill/>
            <a:ln w="9525">
              <a:solidFill>
                <a:schemeClr val="tx1"/>
              </a:solidFill>
              <a:round/>
              <a:headEnd/>
              <a:tailEnd type="triangle" w="med" len="med"/>
            </a:ln>
            <a:effectLst/>
          </p:spPr>
          <p:txBody>
            <a:bodyPr/>
            <a:lstStyle/>
            <a:p>
              <a:endParaRPr lang="en-US"/>
            </a:p>
          </p:txBody>
        </p:sp>
        <p:sp>
          <p:nvSpPr>
            <p:cNvPr id="130074" name="Line 154"/>
            <p:cNvSpPr>
              <a:spLocks noChangeShapeType="1"/>
            </p:cNvSpPr>
            <p:nvPr/>
          </p:nvSpPr>
          <p:spPr bwMode="auto">
            <a:xfrm>
              <a:off x="3921" y="767"/>
              <a:ext cx="179" cy="184"/>
            </a:xfrm>
            <a:prstGeom prst="line">
              <a:avLst/>
            </a:prstGeom>
            <a:noFill/>
            <a:ln w="9525">
              <a:solidFill>
                <a:schemeClr val="tx1"/>
              </a:solidFill>
              <a:round/>
              <a:headEnd type="triangle" w="med" len="med"/>
              <a:tailEnd/>
            </a:ln>
            <a:effectLst/>
          </p:spPr>
          <p:txBody>
            <a:bodyPr/>
            <a:lstStyle/>
            <a:p>
              <a:endParaRPr lang="en-US"/>
            </a:p>
          </p:txBody>
        </p:sp>
        <p:sp>
          <p:nvSpPr>
            <p:cNvPr id="130075" name="Line 155"/>
            <p:cNvSpPr>
              <a:spLocks noChangeShapeType="1"/>
            </p:cNvSpPr>
            <p:nvPr/>
          </p:nvSpPr>
          <p:spPr bwMode="auto">
            <a:xfrm>
              <a:off x="4285" y="1160"/>
              <a:ext cx="142" cy="278"/>
            </a:xfrm>
            <a:prstGeom prst="line">
              <a:avLst/>
            </a:prstGeom>
            <a:noFill/>
            <a:ln w="9525">
              <a:solidFill>
                <a:schemeClr val="tx1"/>
              </a:solidFill>
              <a:round/>
              <a:headEnd type="triangle" w="med" len="med"/>
              <a:tailEnd/>
            </a:ln>
            <a:effectLst/>
          </p:spPr>
          <p:txBody>
            <a:bodyPr/>
            <a:lstStyle/>
            <a:p>
              <a:endParaRPr lang="en-US"/>
            </a:p>
          </p:txBody>
        </p:sp>
        <p:sp>
          <p:nvSpPr>
            <p:cNvPr id="130076" name="Line 156"/>
            <p:cNvSpPr>
              <a:spLocks noChangeShapeType="1"/>
            </p:cNvSpPr>
            <p:nvPr/>
          </p:nvSpPr>
          <p:spPr bwMode="auto">
            <a:xfrm>
              <a:off x="4537" y="1668"/>
              <a:ext cx="112" cy="223"/>
            </a:xfrm>
            <a:prstGeom prst="line">
              <a:avLst/>
            </a:prstGeom>
            <a:noFill/>
            <a:ln w="9525">
              <a:solidFill>
                <a:schemeClr val="tx1"/>
              </a:solidFill>
              <a:round/>
              <a:headEnd/>
              <a:tailEnd type="triangle" w="med" len="med"/>
            </a:ln>
            <a:effectLst/>
          </p:spPr>
          <p:txBody>
            <a:bodyPr/>
            <a:lstStyle/>
            <a:p>
              <a:endParaRPr lang="en-US"/>
            </a:p>
          </p:txBody>
        </p:sp>
        <p:sp>
          <p:nvSpPr>
            <p:cNvPr id="130077" name="Line 157"/>
            <p:cNvSpPr>
              <a:spLocks noChangeShapeType="1"/>
            </p:cNvSpPr>
            <p:nvPr/>
          </p:nvSpPr>
          <p:spPr bwMode="auto">
            <a:xfrm>
              <a:off x="3625" y="1313"/>
              <a:ext cx="109" cy="265"/>
            </a:xfrm>
            <a:prstGeom prst="line">
              <a:avLst/>
            </a:prstGeom>
            <a:noFill/>
            <a:ln w="9525">
              <a:solidFill>
                <a:schemeClr val="tx1"/>
              </a:solidFill>
              <a:round/>
              <a:headEnd/>
              <a:tailEnd type="triangle" w="med" len="med"/>
            </a:ln>
            <a:effectLst/>
          </p:spPr>
          <p:txBody>
            <a:bodyPr/>
            <a:lstStyle/>
            <a:p>
              <a:endParaRPr lang="en-US"/>
            </a:p>
          </p:txBody>
        </p:sp>
        <p:sp>
          <p:nvSpPr>
            <p:cNvPr id="130078" name="Text Box 158"/>
            <p:cNvSpPr txBox="1">
              <a:spLocks noChangeArrowheads="1"/>
            </p:cNvSpPr>
            <p:nvPr/>
          </p:nvSpPr>
          <p:spPr bwMode="auto">
            <a:xfrm>
              <a:off x="547" y="2140"/>
              <a:ext cx="1796" cy="231"/>
            </a:xfrm>
            <a:prstGeom prst="rect">
              <a:avLst/>
            </a:prstGeom>
            <a:noFill/>
            <a:ln w="9525">
              <a:noFill/>
              <a:miter lim="800000"/>
              <a:headEnd/>
              <a:tailEnd/>
            </a:ln>
            <a:effectLst/>
          </p:spPr>
          <p:txBody>
            <a:bodyPr wrap="none">
              <a:spAutoFit/>
            </a:bodyPr>
            <a:lstStyle/>
            <a:p>
              <a:pPr eaLnBrk="1" hangingPunct="1"/>
              <a:r>
                <a:rPr lang="en-US">
                  <a:solidFill>
                    <a:srgbClr val="CC0000"/>
                  </a:solidFill>
                </a:rPr>
                <a:t>(a) broadcast initiated at A</a:t>
              </a:r>
            </a:p>
          </p:txBody>
        </p:sp>
        <p:sp>
          <p:nvSpPr>
            <p:cNvPr id="130079" name="Text Box 159"/>
            <p:cNvSpPr txBox="1">
              <a:spLocks noChangeArrowheads="1"/>
            </p:cNvSpPr>
            <p:nvPr/>
          </p:nvSpPr>
          <p:spPr bwMode="auto">
            <a:xfrm>
              <a:off x="3019" y="2116"/>
              <a:ext cx="1804" cy="231"/>
            </a:xfrm>
            <a:prstGeom prst="rect">
              <a:avLst/>
            </a:prstGeom>
            <a:noFill/>
            <a:ln w="9525">
              <a:noFill/>
              <a:miter lim="800000"/>
              <a:headEnd/>
              <a:tailEnd/>
            </a:ln>
            <a:effectLst/>
          </p:spPr>
          <p:txBody>
            <a:bodyPr wrap="none">
              <a:spAutoFit/>
            </a:bodyPr>
            <a:lstStyle/>
            <a:p>
              <a:pPr eaLnBrk="1" hangingPunct="1"/>
              <a:r>
                <a:rPr lang="en-US">
                  <a:solidFill>
                    <a:srgbClr val="CC0000"/>
                  </a:solidFill>
                </a:rPr>
                <a:t>(b) broadcast initiated at D</a:t>
              </a:r>
            </a:p>
          </p:txBody>
        </p:sp>
      </p:grpSp>
      <p:sp>
        <p:nvSpPr>
          <p:cNvPr id="130053" name="Rectangle 161"/>
          <p:cNvSpPr>
            <a:spLocks noGrp="1" noChangeArrowheads="1"/>
          </p:cNvSpPr>
          <p:nvPr>
            <p:ph type="title"/>
          </p:nvPr>
        </p:nvSpPr>
        <p:spPr/>
        <p:txBody>
          <a:bodyPr/>
          <a:lstStyle/>
          <a:p>
            <a:r>
              <a:rPr lang="en-US"/>
              <a:t>Spanning tree</a:t>
            </a:r>
          </a:p>
        </p:txBody>
      </p:sp>
      <p:sp>
        <p:nvSpPr>
          <p:cNvPr id="130054" name="Rectangle 162"/>
          <p:cNvSpPr>
            <a:spLocks noGrp="1" noChangeArrowheads="1"/>
          </p:cNvSpPr>
          <p:nvPr>
            <p:ph type="body" idx="1"/>
          </p:nvPr>
        </p:nvSpPr>
        <p:spPr>
          <a:xfrm>
            <a:off x="533400" y="1600200"/>
            <a:ext cx="7772400" cy="1854200"/>
          </a:xfrm>
        </p:spPr>
        <p:txBody>
          <a:bodyPr/>
          <a:lstStyle/>
          <a:p>
            <a:r>
              <a:rPr lang="en-US"/>
              <a:t>first construct a spanning tree</a:t>
            </a:r>
          </a:p>
          <a:p>
            <a:r>
              <a:rPr lang="en-US"/>
              <a:t>nodes then forward/make copies only along spanning tree</a:t>
            </a:r>
          </a:p>
        </p:txBody>
      </p:sp>
      <p:pic>
        <p:nvPicPr>
          <p:cNvPr id="130055" name="Picture 163" descr="underline_base"/>
          <p:cNvPicPr>
            <a:picLocks noChangeArrowheads="1"/>
          </p:cNvPicPr>
          <p:nvPr/>
        </p:nvPicPr>
        <p:blipFill>
          <a:blip r:embed="rId2"/>
          <a:srcRect/>
          <a:stretch>
            <a:fillRect/>
          </a:stretch>
        </p:blipFill>
        <p:spPr bwMode="auto">
          <a:xfrm>
            <a:off x="590550" y="1044575"/>
            <a:ext cx="3290888" cy="173038"/>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a:noFill/>
          <a:ln>
            <a:miter lim="800000"/>
            <a:headEnd/>
            <a:tailEnd/>
          </a:ln>
        </p:spPr>
        <p:txBody>
          <a:bodyPr/>
          <a:lstStyle/>
          <a:p>
            <a:r>
              <a:rPr lang="en-US"/>
              <a:t>Network Layer</a:t>
            </a:r>
          </a:p>
        </p:txBody>
      </p:sp>
      <p:sp>
        <p:nvSpPr>
          <p:cNvPr id="131075" name="Slide Number Placeholder 5"/>
          <p:cNvSpPr>
            <a:spLocks noGrp="1"/>
          </p:cNvSpPr>
          <p:nvPr>
            <p:ph type="sldNum" sz="quarter" idx="12"/>
          </p:nvPr>
        </p:nvSpPr>
        <p:spPr>
          <a:noFill/>
          <a:ln>
            <a:miter lim="800000"/>
            <a:headEnd/>
            <a:tailEnd/>
          </a:ln>
        </p:spPr>
        <p:txBody>
          <a:bodyPr/>
          <a:lstStyle/>
          <a:p>
            <a:r>
              <a:rPr lang="en-US"/>
              <a:t>4-</a:t>
            </a:r>
            <a:fld id="{C39EF7D8-7A1D-4172-B6BF-B7B8A861D95A}" type="slidenum">
              <a:rPr lang="en-US" smtClean="0"/>
              <a:pPr/>
              <a:t>78</a:t>
            </a:fld>
            <a:endParaRPr lang="en-US"/>
          </a:p>
        </p:txBody>
      </p:sp>
      <p:pic>
        <p:nvPicPr>
          <p:cNvPr id="131076" name="Picture 168" descr="underline_base"/>
          <p:cNvPicPr>
            <a:picLocks noChangeArrowheads="1"/>
          </p:cNvPicPr>
          <p:nvPr/>
        </p:nvPicPr>
        <p:blipFill>
          <a:blip r:embed="rId2"/>
          <a:srcRect/>
          <a:stretch>
            <a:fillRect/>
          </a:stretch>
        </p:blipFill>
        <p:spPr bwMode="auto">
          <a:xfrm>
            <a:off x="539750" y="788988"/>
            <a:ext cx="5484813" cy="173037"/>
          </a:xfrm>
          <a:prstGeom prst="rect">
            <a:avLst/>
          </a:prstGeom>
          <a:noFill/>
          <a:ln w="9525">
            <a:noFill/>
            <a:miter lim="800000"/>
            <a:headEnd/>
            <a:tailEnd/>
          </a:ln>
        </p:spPr>
      </p:pic>
      <p:sp>
        <p:nvSpPr>
          <p:cNvPr id="131077" name="Line 4"/>
          <p:cNvSpPr>
            <a:spLocks noChangeShapeType="1"/>
          </p:cNvSpPr>
          <p:nvPr/>
        </p:nvSpPr>
        <p:spPr bwMode="auto">
          <a:xfrm>
            <a:off x="2949575" y="4105275"/>
            <a:ext cx="338138" cy="677863"/>
          </a:xfrm>
          <a:prstGeom prst="line">
            <a:avLst/>
          </a:prstGeom>
          <a:noFill/>
          <a:ln w="12700">
            <a:solidFill>
              <a:schemeClr val="tx1"/>
            </a:solidFill>
            <a:round/>
            <a:headEnd/>
            <a:tailEnd/>
          </a:ln>
          <a:effectLst/>
        </p:spPr>
        <p:txBody>
          <a:bodyPr/>
          <a:lstStyle/>
          <a:p>
            <a:endParaRPr lang="en-US"/>
          </a:p>
        </p:txBody>
      </p:sp>
      <p:sp>
        <p:nvSpPr>
          <p:cNvPr id="131078" name="Line 5"/>
          <p:cNvSpPr>
            <a:spLocks noChangeShapeType="1"/>
          </p:cNvSpPr>
          <p:nvPr/>
        </p:nvSpPr>
        <p:spPr bwMode="auto">
          <a:xfrm>
            <a:off x="3305175" y="4805363"/>
            <a:ext cx="342900" cy="757237"/>
          </a:xfrm>
          <a:prstGeom prst="line">
            <a:avLst/>
          </a:prstGeom>
          <a:noFill/>
          <a:ln w="12700">
            <a:solidFill>
              <a:schemeClr val="tx1"/>
            </a:solidFill>
            <a:round/>
            <a:headEnd/>
            <a:tailEnd/>
          </a:ln>
          <a:effectLst/>
        </p:spPr>
        <p:txBody>
          <a:bodyPr/>
          <a:lstStyle/>
          <a:p>
            <a:endParaRPr lang="en-US"/>
          </a:p>
        </p:txBody>
      </p:sp>
      <p:sp>
        <p:nvSpPr>
          <p:cNvPr id="131079" name="Line 6"/>
          <p:cNvSpPr>
            <a:spLocks noChangeShapeType="1"/>
          </p:cNvSpPr>
          <p:nvPr/>
        </p:nvSpPr>
        <p:spPr bwMode="auto">
          <a:xfrm flipH="1">
            <a:off x="2532063" y="4878388"/>
            <a:ext cx="601662" cy="193675"/>
          </a:xfrm>
          <a:prstGeom prst="line">
            <a:avLst/>
          </a:prstGeom>
          <a:noFill/>
          <a:ln w="12700">
            <a:solidFill>
              <a:schemeClr val="tx1"/>
            </a:solidFill>
            <a:round/>
            <a:headEnd/>
            <a:tailEnd/>
          </a:ln>
          <a:effectLst/>
        </p:spPr>
        <p:txBody>
          <a:bodyPr/>
          <a:lstStyle/>
          <a:p>
            <a:endParaRPr lang="en-US"/>
          </a:p>
        </p:txBody>
      </p:sp>
      <p:sp>
        <p:nvSpPr>
          <p:cNvPr id="131080" name="Line 7"/>
          <p:cNvSpPr>
            <a:spLocks noChangeShapeType="1"/>
          </p:cNvSpPr>
          <p:nvPr/>
        </p:nvSpPr>
        <p:spPr bwMode="auto">
          <a:xfrm flipH="1">
            <a:off x="1476375" y="5151438"/>
            <a:ext cx="735013" cy="0"/>
          </a:xfrm>
          <a:prstGeom prst="line">
            <a:avLst/>
          </a:prstGeom>
          <a:noFill/>
          <a:ln w="12700">
            <a:solidFill>
              <a:schemeClr val="tx1"/>
            </a:solidFill>
            <a:round/>
            <a:headEnd/>
            <a:tailEnd/>
          </a:ln>
          <a:effectLst/>
        </p:spPr>
        <p:txBody>
          <a:bodyPr/>
          <a:lstStyle/>
          <a:p>
            <a:endParaRPr lang="en-US"/>
          </a:p>
        </p:txBody>
      </p:sp>
      <p:sp>
        <p:nvSpPr>
          <p:cNvPr id="131081" name="Line 8"/>
          <p:cNvSpPr>
            <a:spLocks noChangeShapeType="1"/>
          </p:cNvSpPr>
          <p:nvPr/>
        </p:nvSpPr>
        <p:spPr bwMode="auto">
          <a:xfrm flipH="1" flipV="1">
            <a:off x="1911350" y="4338638"/>
            <a:ext cx="271463" cy="719137"/>
          </a:xfrm>
          <a:prstGeom prst="line">
            <a:avLst/>
          </a:prstGeom>
          <a:noFill/>
          <a:ln w="12700">
            <a:solidFill>
              <a:schemeClr val="tx1"/>
            </a:solidFill>
            <a:round/>
            <a:headEnd/>
            <a:tailEnd/>
          </a:ln>
          <a:effectLst/>
        </p:spPr>
        <p:txBody>
          <a:bodyPr/>
          <a:lstStyle/>
          <a:p>
            <a:endParaRPr lang="en-US"/>
          </a:p>
        </p:txBody>
      </p:sp>
      <p:sp>
        <p:nvSpPr>
          <p:cNvPr id="131082" name="Line 9"/>
          <p:cNvSpPr>
            <a:spLocks noChangeShapeType="1"/>
          </p:cNvSpPr>
          <p:nvPr/>
        </p:nvSpPr>
        <p:spPr bwMode="auto">
          <a:xfrm flipV="1">
            <a:off x="2082800" y="4097338"/>
            <a:ext cx="669925" cy="193675"/>
          </a:xfrm>
          <a:prstGeom prst="line">
            <a:avLst/>
          </a:prstGeom>
          <a:noFill/>
          <a:ln w="12700">
            <a:solidFill>
              <a:schemeClr val="tx1"/>
            </a:solidFill>
            <a:round/>
            <a:headEnd/>
            <a:tailEnd/>
          </a:ln>
          <a:effectLst/>
        </p:spPr>
        <p:txBody>
          <a:bodyPr/>
          <a:lstStyle/>
          <a:p>
            <a:endParaRPr lang="en-US"/>
          </a:p>
        </p:txBody>
      </p:sp>
      <p:sp>
        <p:nvSpPr>
          <p:cNvPr id="131083" name="Line 10"/>
          <p:cNvSpPr>
            <a:spLocks noChangeShapeType="1"/>
          </p:cNvSpPr>
          <p:nvPr/>
        </p:nvSpPr>
        <p:spPr bwMode="auto">
          <a:xfrm>
            <a:off x="2435225" y="3641725"/>
            <a:ext cx="442913" cy="409575"/>
          </a:xfrm>
          <a:prstGeom prst="line">
            <a:avLst/>
          </a:prstGeom>
          <a:noFill/>
          <a:ln w="12700">
            <a:solidFill>
              <a:schemeClr val="tx1"/>
            </a:solidFill>
            <a:round/>
            <a:headEnd/>
            <a:tailEnd/>
          </a:ln>
          <a:effectLst/>
        </p:spPr>
        <p:txBody>
          <a:bodyPr/>
          <a:lstStyle/>
          <a:p>
            <a:endParaRPr lang="en-US"/>
          </a:p>
        </p:txBody>
      </p:sp>
      <p:grpSp>
        <p:nvGrpSpPr>
          <p:cNvPr id="131084" name="Group 11"/>
          <p:cNvGrpSpPr>
            <a:grpSpLocks/>
          </p:cNvGrpSpPr>
          <p:nvPr/>
        </p:nvGrpSpPr>
        <p:grpSpPr bwMode="auto">
          <a:xfrm>
            <a:off x="1982788" y="3422650"/>
            <a:ext cx="501650" cy="336550"/>
            <a:chOff x="2089" y="1712"/>
            <a:chExt cx="316" cy="212"/>
          </a:xfrm>
        </p:grpSpPr>
        <p:sp>
          <p:nvSpPr>
            <p:cNvPr id="131231" name="Oval 12"/>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232" name="Line 13"/>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233" name="Line 14"/>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234" name="Rectangle 15"/>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235" name="Oval 16"/>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236" name="Group 17"/>
            <p:cNvGrpSpPr>
              <a:grpSpLocks/>
            </p:cNvGrpSpPr>
            <p:nvPr/>
          </p:nvGrpSpPr>
          <p:grpSpPr bwMode="auto">
            <a:xfrm>
              <a:off x="2142" y="1712"/>
              <a:ext cx="201" cy="212"/>
              <a:chOff x="2955" y="2456"/>
              <a:chExt cx="204" cy="212"/>
            </a:xfrm>
          </p:grpSpPr>
          <p:sp>
            <p:nvSpPr>
              <p:cNvPr id="131237" name="Rectangle 1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238" name="Text Box 19"/>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A</a:t>
                </a:r>
              </a:p>
            </p:txBody>
          </p:sp>
        </p:grpSp>
      </p:grpSp>
      <p:grpSp>
        <p:nvGrpSpPr>
          <p:cNvPr id="131085" name="Group 20"/>
          <p:cNvGrpSpPr>
            <a:grpSpLocks/>
          </p:cNvGrpSpPr>
          <p:nvPr/>
        </p:nvGrpSpPr>
        <p:grpSpPr bwMode="auto">
          <a:xfrm>
            <a:off x="2693988" y="3930650"/>
            <a:ext cx="501650" cy="336550"/>
            <a:chOff x="2089" y="1712"/>
            <a:chExt cx="316" cy="212"/>
          </a:xfrm>
        </p:grpSpPr>
        <p:sp>
          <p:nvSpPr>
            <p:cNvPr id="131223" name="Oval 21"/>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224" name="Line 22"/>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225" name="Line 23"/>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226" name="Rectangle 24"/>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227" name="Oval 25"/>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228" name="Group 26"/>
            <p:cNvGrpSpPr>
              <a:grpSpLocks/>
            </p:cNvGrpSpPr>
            <p:nvPr/>
          </p:nvGrpSpPr>
          <p:grpSpPr bwMode="auto">
            <a:xfrm>
              <a:off x="2142" y="1712"/>
              <a:ext cx="201" cy="212"/>
              <a:chOff x="2955" y="2456"/>
              <a:chExt cx="204" cy="212"/>
            </a:xfrm>
          </p:grpSpPr>
          <p:sp>
            <p:nvSpPr>
              <p:cNvPr id="131229" name="Rectangle 2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230" name="Text Box 28"/>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B</a:t>
                </a:r>
              </a:p>
            </p:txBody>
          </p:sp>
        </p:grpSp>
      </p:grpSp>
      <p:grpSp>
        <p:nvGrpSpPr>
          <p:cNvPr id="131086" name="Group 29"/>
          <p:cNvGrpSpPr>
            <a:grpSpLocks/>
          </p:cNvGrpSpPr>
          <p:nvPr/>
        </p:nvGrpSpPr>
        <p:grpSpPr bwMode="auto">
          <a:xfrm>
            <a:off x="3446463" y="5438775"/>
            <a:ext cx="501650" cy="336550"/>
            <a:chOff x="2089" y="1712"/>
            <a:chExt cx="316" cy="212"/>
          </a:xfrm>
        </p:grpSpPr>
        <p:sp>
          <p:nvSpPr>
            <p:cNvPr id="131215" name="Oval 30"/>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216" name="Line 31"/>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217" name="Line 32"/>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218" name="Rectangle 33"/>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219" name="Oval 34"/>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220" name="Group 35"/>
            <p:cNvGrpSpPr>
              <a:grpSpLocks/>
            </p:cNvGrpSpPr>
            <p:nvPr/>
          </p:nvGrpSpPr>
          <p:grpSpPr bwMode="auto">
            <a:xfrm>
              <a:off x="2135" y="1712"/>
              <a:ext cx="216" cy="212"/>
              <a:chOff x="2948" y="2456"/>
              <a:chExt cx="219" cy="212"/>
            </a:xfrm>
          </p:grpSpPr>
          <p:sp>
            <p:nvSpPr>
              <p:cNvPr id="131221" name="Rectangle 3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222" name="Text Box 37"/>
              <p:cNvSpPr txBox="1">
                <a:spLocks noChangeArrowheads="1"/>
              </p:cNvSpPr>
              <p:nvPr/>
            </p:nvSpPr>
            <p:spPr bwMode="auto">
              <a:xfrm>
                <a:off x="2948" y="2456"/>
                <a:ext cx="219" cy="212"/>
              </a:xfrm>
              <a:prstGeom prst="rect">
                <a:avLst/>
              </a:prstGeom>
              <a:noFill/>
              <a:ln w="9525">
                <a:noFill/>
                <a:miter lim="800000"/>
                <a:headEnd/>
                <a:tailEnd/>
              </a:ln>
              <a:effectLst/>
            </p:spPr>
            <p:txBody>
              <a:bodyPr wrap="none">
                <a:spAutoFit/>
              </a:bodyPr>
              <a:lstStyle/>
              <a:p>
                <a:pPr algn="ctr"/>
                <a:r>
                  <a:rPr lang="en-US" sz="1600"/>
                  <a:t>G</a:t>
                </a:r>
              </a:p>
            </p:txBody>
          </p:sp>
        </p:grpSp>
      </p:grpSp>
      <p:grpSp>
        <p:nvGrpSpPr>
          <p:cNvPr id="131087" name="Group 38"/>
          <p:cNvGrpSpPr>
            <a:grpSpLocks/>
          </p:cNvGrpSpPr>
          <p:nvPr/>
        </p:nvGrpSpPr>
        <p:grpSpPr bwMode="auto">
          <a:xfrm>
            <a:off x="3109913" y="4711700"/>
            <a:ext cx="501650" cy="336550"/>
            <a:chOff x="2089" y="1712"/>
            <a:chExt cx="316" cy="212"/>
          </a:xfrm>
        </p:grpSpPr>
        <p:sp>
          <p:nvSpPr>
            <p:cNvPr id="131207" name="Oval 39"/>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208" name="Line 40"/>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209" name="Line 41"/>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210" name="Rectangle 42"/>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211" name="Oval 43"/>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212" name="Group 44"/>
            <p:cNvGrpSpPr>
              <a:grpSpLocks/>
            </p:cNvGrpSpPr>
            <p:nvPr/>
          </p:nvGrpSpPr>
          <p:grpSpPr bwMode="auto">
            <a:xfrm>
              <a:off x="2139" y="1712"/>
              <a:ext cx="208" cy="212"/>
              <a:chOff x="2952" y="2456"/>
              <a:chExt cx="211" cy="212"/>
            </a:xfrm>
          </p:grpSpPr>
          <p:sp>
            <p:nvSpPr>
              <p:cNvPr id="131213" name="Rectangle 4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214" name="Text Box 46"/>
              <p:cNvSpPr txBox="1">
                <a:spLocks noChangeArrowheads="1"/>
              </p:cNvSpPr>
              <p:nvPr/>
            </p:nvSpPr>
            <p:spPr bwMode="auto">
              <a:xfrm>
                <a:off x="2952" y="2456"/>
                <a:ext cx="211" cy="212"/>
              </a:xfrm>
              <a:prstGeom prst="rect">
                <a:avLst/>
              </a:prstGeom>
              <a:noFill/>
              <a:ln w="9525">
                <a:noFill/>
                <a:miter lim="800000"/>
                <a:headEnd/>
                <a:tailEnd/>
              </a:ln>
              <a:effectLst/>
            </p:spPr>
            <p:txBody>
              <a:bodyPr wrap="none">
                <a:spAutoFit/>
              </a:bodyPr>
              <a:lstStyle/>
              <a:p>
                <a:pPr algn="ctr"/>
                <a:r>
                  <a:rPr lang="en-US" sz="1600"/>
                  <a:t>D</a:t>
                </a:r>
              </a:p>
            </p:txBody>
          </p:sp>
        </p:grpSp>
      </p:grpSp>
      <p:grpSp>
        <p:nvGrpSpPr>
          <p:cNvPr id="131088" name="Group 47"/>
          <p:cNvGrpSpPr>
            <a:grpSpLocks/>
          </p:cNvGrpSpPr>
          <p:nvPr/>
        </p:nvGrpSpPr>
        <p:grpSpPr bwMode="auto">
          <a:xfrm>
            <a:off x="2058988" y="4973638"/>
            <a:ext cx="501650" cy="336550"/>
            <a:chOff x="2089" y="1712"/>
            <a:chExt cx="316" cy="212"/>
          </a:xfrm>
        </p:grpSpPr>
        <p:sp>
          <p:nvSpPr>
            <p:cNvPr id="131199" name="Oval 48"/>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200" name="Line 49"/>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201" name="Line 50"/>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202" name="Rectangle 51"/>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203" name="Oval 52"/>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204" name="Group 53"/>
            <p:cNvGrpSpPr>
              <a:grpSpLocks/>
            </p:cNvGrpSpPr>
            <p:nvPr/>
          </p:nvGrpSpPr>
          <p:grpSpPr bwMode="auto">
            <a:xfrm>
              <a:off x="2142" y="1712"/>
              <a:ext cx="201" cy="212"/>
              <a:chOff x="2955" y="2456"/>
              <a:chExt cx="204" cy="212"/>
            </a:xfrm>
          </p:grpSpPr>
          <p:sp>
            <p:nvSpPr>
              <p:cNvPr id="131205" name="Rectangle 5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206" name="Text Box 55"/>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E</a:t>
                </a:r>
              </a:p>
            </p:txBody>
          </p:sp>
        </p:grpSp>
      </p:grpSp>
      <p:sp>
        <p:nvSpPr>
          <p:cNvPr id="131089" name="Line 56"/>
          <p:cNvSpPr>
            <a:spLocks noChangeShapeType="1"/>
          </p:cNvSpPr>
          <p:nvPr/>
        </p:nvSpPr>
        <p:spPr bwMode="auto">
          <a:xfrm flipH="1">
            <a:off x="1466850" y="3703638"/>
            <a:ext cx="674688" cy="1385887"/>
          </a:xfrm>
          <a:prstGeom prst="line">
            <a:avLst/>
          </a:prstGeom>
          <a:noFill/>
          <a:ln w="12700">
            <a:solidFill>
              <a:schemeClr val="tx1"/>
            </a:solidFill>
            <a:round/>
            <a:headEnd/>
            <a:tailEnd/>
          </a:ln>
          <a:effectLst/>
        </p:spPr>
        <p:txBody>
          <a:bodyPr/>
          <a:lstStyle/>
          <a:p>
            <a:endParaRPr lang="en-US"/>
          </a:p>
        </p:txBody>
      </p:sp>
      <p:grpSp>
        <p:nvGrpSpPr>
          <p:cNvPr id="131090" name="Group 57"/>
          <p:cNvGrpSpPr>
            <a:grpSpLocks/>
          </p:cNvGrpSpPr>
          <p:nvPr/>
        </p:nvGrpSpPr>
        <p:grpSpPr bwMode="auto">
          <a:xfrm>
            <a:off x="1627188" y="4124325"/>
            <a:ext cx="501650" cy="336550"/>
            <a:chOff x="2089" y="1712"/>
            <a:chExt cx="316" cy="212"/>
          </a:xfrm>
        </p:grpSpPr>
        <p:sp>
          <p:nvSpPr>
            <p:cNvPr id="131191" name="Oval 58"/>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92" name="Line 59"/>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93" name="Line 60"/>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94" name="Rectangle 61"/>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95" name="Oval 62"/>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96" name="Group 63"/>
            <p:cNvGrpSpPr>
              <a:grpSpLocks/>
            </p:cNvGrpSpPr>
            <p:nvPr/>
          </p:nvGrpSpPr>
          <p:grpSpPr bwMode="auto">
            <a:xfrm>
              <a:off x="2152" y="1712"/>
              <a:ext cx="180" cy="212"/>
              <a:chOff x="2965" y="2456"/>
              <a:chExt cx="183" cy="212"/>
            </a:xfrm>
          </p:grpSpPr>
          <p:sp>
            <p:nvSpPr>
              <p:cNvPr id="131197" name="Rectangle 64"/>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98" name="Text Box 65"/>
              <p:cNvSpPr txBox="1">
                <a:spLocks noChangeArrowheads="1"/>
              </p:cNvSpPr>
              <p:nvPr/>
            </p:nvSpPr>
            <p:spPr bwMode="auto">
              <a:xfrm>
                <a:off x="2965" y="2456"/>
                <a:ext cx="183" cy="212"/>
              </a:xfrm>
              <a:prstGeom prst="rect">
                <a:avLst/>
              </a:prstGeom>
              <a:noFill/>
              <a:ln w="9525">
                <a:noFill/>
                <a:miter lim="800000"/>
                <a:headEnd/>
                <a:tailEnd/>
              </a:ln>
              <a:effectLst/>
            </p:spPr>
            <p:txBody>
              <a:bodyPr wrap="none">
                <a:spAutoFit/>
              </a:bodyPr>
              <a:lstStyle/>
              <a:p>
                <a:pPr algn="ctr"/>
                <a:r>
                  <a:rPr lang="en-US" sz="1600"/>
                  <a:t>c</a:t>
                </a:r>
              </a:p>
            </p:txBody>
          </p:sp>
        </p:grpSp>
      </p:grpSp>
      <p:grpSp>
        <p:nvGrpSpPr>
          <p:cNvPr id="131091" name="Group 66"/>
          <p:cNvGrpSpPr>
            <a:grpSpLocks/>
          </p:cNvGrpSpPr>
          <p:nvPr/>
        </p:nvGrpSpPr>
        <p:grpSpPr bwMode="auto">
          <a:xfrm>
            <a:off x="1096963" y="4979988"/>
            <a:ext cx="501650" cy="336550"/>
            <a:chOff x="2089" y="1712"/>
            <a:chExt cx="316" cy="212"/>
          </a:xfrm>
        </p:grpSpPr>
        <p:sp>
          <p:nvSpPr>
            <p:cNvPr id="131183" name="Oval 67"/>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84" name="Line 68"/>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85" name="Line 69"/>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86" name="Rectangle 70"/>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87" name="Oval 71"/>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88" name="Group 72"/>
            <p:cNvGrpSpPr>
              <a:grpSpLocks/>
            </p:cNvGrpSpPr>
            <p:nvPr/>
          </p:nvGrpSpPr>
          <p:grpSpPr bwMode="auto">
            <a:xfrm>
              <a:off x="2145" y="1712"/>
              <a:ext cx="194" cy="212"/>
              <a:chOff x="2958" y="2456"/>
              <a:chExt cx="197" cy="212"/>
            </a:xfrm>
          </p:grpSpPr>
          <p:sp>
            <p:nvSpPr>
              <p:cNvPr id="131189" name="Rectangle 73"/>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90" name="Text Box 74"/>
              <p:cNvSpPr txBox="1">
                <a:spLocks noChangeArrowheads="1"/>
              </p:cNvSpPr>
              <p:nvPr/>
            </p:nvSpPr>
            <p:spPr bwMode="auto">
              <a:xfrm>
                <a:off x="2958" y="2456"/>
                <a:ext cx="197" cy="212"/>
              </a:xfrm>
              <a:prstGeom prst="rect">
                <a:avLst/>
              </a:prstGeom>
              <a:noFill/>
              <a:ln w="9525">
                <a:noFill/>
                <a:miter lim="800000"/>
                <a:headEnd/>
                <a:tailEnd/>
              </a:ln>
              <a:effectLst/>
            </p:spPr>
            <p:txBody>
              <a:bodyPr wrap="none">
                <a:spAutoFit/>
              </a:bodyPr>
              <a:lstStyle/>
              <a:p>
                <a:pPr algn="ctr"/>
                <a:r>
                  <a:rPr lang="en-US" sz="1600"/>
                  <a:t>F</a:t>
                </a:r>
              </a:p>
            </p:txBody>
          </p:sp>
        </p:grpSp>
      </p:grpSp>
      <p:sp>
        <p:nvSpPr>
          <p:cNvPr id="611403" name="Line 75"/>
          <p:cNvSpPr>
            <a:spLocks noChangeShapeType="1"/>
          </p:cNvSpPr>
          <p:nvPr/>
        </p:nvSpPr>
        <p:spPr bwMode="auto">
          <a:xfrm>
            <a:off x="1627188" y="5221288"/>
            <a:ext cx="401637" cy="1587"/>
          </a:xfrm>
          <a:prstGeom prst="line">
            <a:avLst/>
          </a:prstGeom>
          <a:noFill/>
          <a:ln w="38100">
            <a:pattFill prst="pct50">
              <a:fgClr>
                <a:schemeClr val="tx1"/>
              </a:fgClr>
              <a:bgClr>
                <a:srgbClr val="FFFFFF"/>
              </a:bgClr>
            </a:pattFill>
            <a:round/>
            <a:headEnd/>
            <a:tailEnd type="triangle" w="med" len="med"/>
          </a:ln>
          <a:effectLst/>
        </p:spPr>
        <p:txBody>
          <a:bodyPr/>
          <a:lstStyle/>
          <a:p>
            <a:endParaRPr lang="en-US"/>
          </a:p>
        </p:txBody>
      </p:sp>
      <p:sp>
        <p:nvSpPr>
          <p:cNvPr id="611404" name="Text Box 76"/>
          <p:cNvSpPr txBox="1">
            <a:spLocks noChangeArrowheads="1"/>
          </p:cNvSpPr>
          <p:nvPr/>
        </p:nvSpPr>
        <p:spPr bwMode="auto">
          <a:xfrm>
            <a:off x="1652588" y="5200650"/>
            <a:ext cx="282575" cy="304800"/>
          </a:xfrm>
          <a:prstGeom prst="rect">
            <a:avLst/>
          </a:prstGeom>
          <a:noFill/>
          <a:ln w="9525">
            <a:noFill/>
            <a:miter lim="800000"/>
            <a:headEnd/>
            <a:tailEnd/>
          </a:ln>
          <a:effectLst/>
        </p:spPr>
        <p:txBody>
          <a:bodyPr wrap="none">
            <a:spAutoFit/>
          </a:bodyPr>
          <a:lstStyle/>
          <a:p>
            <a:pPr eaLnBrk="1" hangingPunct="1"/>
            <a:r>
              <a:rPr lang="en-US" sz="1400">
                <a:solidFill>
                  <a:schemeClr val="bg2"/>
                </a:solidFill>
              </a:rPr>
              <a:t>1</a:t>
            </a:r>
          </a:p>
        </p:txBody>
      </p:sp>
      <p:sp>
        <p:nvSpPr>
          <p:cNvPr id="611405" name="Freeform 77"/>
          <p:cNvSpPr>
            <a:spLocks/>
          </p:cNvSpPr>
          <p:nvPr/>
        </p:nvSpPr>
        <p:spPr bwMode="auto">
          <a:xfrm>
            <a:off x="2511425" y="4241800"/>
            <a:ext cx="628650" cy="738188"/>
          </a:xfrm>
          <a:custGeom>
            <a:avLst/>
            <a:gdLst>
              <a:gd name="T0" fmla="*/ 2147483647 w 396"/>
              <a:gd name="T1" fmla="*/ 0 h 465"/>
              <a:gd name="T2" fmla="*/ 2147483647 w 396"/>
              <a:gd name="T3" fmla="*/ 2147483647 h 465"/>
              <a:gd name="T4" fmla="*/ 0 w 396"/>
              <a:gd name="T5" fmla="*/ 2147483647 h 465"/>
              <a:gd name="T6" fmla="*/ 0 60000 65536"/>
              <a:gd name="T7" fmla="*/ 0 60000 65536"/>
              <a:gd name="T8" fmla="*/ 0 60000 65536"/>
            </a:gdLst>
            <a:ahLst/>
            <a:cxnLst>
              <a:cxn ang="T6">
                <a:pos x="T0" y="T1"/>
              </a:cxn>
              <a:cxn ang="T7">
                <a:pos x="T2" y="T3"/>
              </a:cxn>
              <a:cxn ang="T8">
                <a:pos x="T4" y="T5"/>
              </a:cxn>
            </a:cxnLst>
            <a:rect l="0" t="0" r="r" b="b"/>
            <a:pathLst>
              <a:path w="396" h="465">
                <a:moveTo>
                  <a:pt x="246" y="0"/>
                </a:moveTo>
                <a:lnTo>
                  <a:pt x="396" y="321"/>
                </a:lnTo>
                <a:lnTo>
                  <a:pt x="0" y="465"/>
                </a:lnTo>
              </a:path>
            </a:pathLst>
          </a:custGeom>
          <a:noFill/>
          <a:ln w="38100" cmpd="sng">
            <a:pattFill prst="pct50">
              <a:fgClr>
                <a:schemeClr val="tx1"/>
              </a:fgClr>
              <a:bgClr>
                <a:srgbClr val="FFFFFF"/>
              </a:bgClr>
            </a:pattFill>
            <a:prstDash val="solid"/>
            <a:round/>
            <a:headEnd type="none" w="med" len="med"/>
            <a:tailEnd type="triangle" w="med" len="med"/>
          </a:ln>
          <a:effectLst/>
        </p:spPr>
        <p:txBody>
          <a:bodyPr/>
          <a:lstStyle/>
          <a:p>
            <a:endParaRPr lang="en-US"/>
          </a:p>
        </p:txBody>
      </p:sp>
      <p:sp>
        <p:nvSpPr>
          <p:cNvPr id="611406" name="Text Box 78"/>
          <p:cNvSpPr txBox="1">
            <a:spLocks noChangeArrowheads="1"/>
          </p:cNvSpPr>
          <p:nvPr/>
        </p:nvSpPr>
        <p:spPr bwMode="auto">
          <a:xfrm>
            <a:off x="2657475" y="4591050"/>
            <a:ext cx="282575" cy="304800"/>
          </a:xfrm>
          <a:prstGeom prst="rect">
            <a:avLst/>
          </a:prstGeom>
          <a:noFill/>
          <a:ln w="9525">
            <a:noFill/>
            <a:miter lim="800000"/>
            <a:headEnd/>
            <a:tailEnd/>
          </a:ln>
          <a:effectLst/>
        </p:spPr>
        <p:txBody>
          <a:bodyPr wrap="none">
            <a:spAutoFit/>
          </a:bodyPr>
          <a:lstStyle/>
          <a:p>
            <a:pPr eaLnBrk="1" hangingPunct="1"/>
            <a:r>
              <a:rPr lang="en-US" sz="1400">
                <a:solidFill>
                  <a:schemeClr val="bg2"/>
                </a:solidFill>
              </a:rPr>
              <a:t>2</a:t>
            </a:r>
          </a:p>
        </p:txBody>
      </p:sp>
      <p:sp>
        <p:nvSpPr>
          <p:cNvPr id="611407" name="Line 79"/>
          <p:cNvSpPr>
            <a:spLocks noChangeShapeType="1"/>
          </p:cNvSpPr>
          <p:nvPr/>
        </p:nvSpPr>
        <p:spPr bwMode="auto">
          <a:xfrm>
            <a:off x="2398713" y="3702050"/>
            <a:ext cx="273050" cy="273050"/>
          </a:xfrm>
          <a:prstGeom prst="line">
            <a:avLst/>
          </a:prstGeom>
          <a:noFill/>
          <a:ln w="38100">
            <a:pattFill prst="pct50">
              <a:fgClr>
                <a:schemeClr val="tx1"/>
              </a:fgClr>
              <a:bgClr>
                <a:srgbClr val="FFFFFF"/>
              </a:bgClr>
            </a:pattFill>
            <a:round/>
            <a:headEnd/>
            <a:tailEnd type="triangle" w="med" len="med"/>
          </a:ln>
          <a:effectLst/>
        </p:spPr>
        <p:txBody>
          <a:bodyPr/>
          <a:lstStyle/>
          <a:p>
            <a:endParaRPr lang="en-US"/>
          </a:p>
        </p:txBody>
      </p:sp>
      <p:sp>
        <p:nvSpPr>
          <p:cNvPr id="611408" name="Text Box 80"/>
          <p:cNvSpPr txBox="1">
            <a:spLocks noChangeArrowheads="1"/>
          </p:cNvSpPr>
          <p:nvPr/>
        </p:nvSpPr>
        <p:spPr bwMode="auto">
          <a:xfrm>
            <a:off x="2286000" y="3719513"/>
            <a:ext cx="282575" cy="304800"/>
          </a:xfrm>
          <a:prstGeom prst="rect">
            <a:avLst/>
          </a:prstGeom>
          <a:noFill/>
          <a:ln w="9525">
            <a:noFill/>
            <a:miter lim="800000"/>
            <a:headEnd/>
            <a:tailEnd/>
          </a:ln>
          <a:effectLst/>
        </p:spPr>
        <p:txBody>
          <a:bodyPr wrap="none">
            <a:spAutoFit/>
          </a:bodyPr>
          <a:lstStyle/>
          <a:p>
            <a:pPr eaLnBrk="1" hangingPunct="1"/>
            <a:r>
              <a:rPr lang="en-US" sz="1400">
                <a:solidFill>
                  <a:schemeClr val="bg2"/>
                </a:solidFill>
              </a:rPr>
              <a:t>3</a:t>
            </a:r>
          </a:p>
        </p:txBody>
      </p:sp>
      <p:sp>
        <p:nvSpPr>
          <p:cNvPr id="611409" name="Line 81"/>
          <p:cNvSpPr>
            <a:spLocks noChangeShapeType="1"/>
          </p:cNvSpPr>
          <p:nvPr/>
        </p:nvSpPr>
        <p:spPr bwMode="auto">
          <a:xfrm>
            <a:off x="2017713" y="4435475"/>
            <a:ext cx="206375" cy="511175"/>
          </a:xfrm>
          <a:prstGeom prst="line">
            <a:avLst/>
          </a:prstGeom>
          <a:noFill/>
          <a:ln w="38100">
            <a:pattFill prst="pct50">
              <a:fgClr>
                <a:schemeClr val="tx1"/>
              </a:fgClr>
              <a:bgClr>
                <a:srgbClr val="FFFFFF"/>
              </a:bgClr>
            </a:pattFill>
            <a:round/>
            <a:headEnd/>
            <a:tailEnd type="triangle" w="med" len="med"/>
          </a:ln>
          <a:effectLst/>
        </p:spPr>
        <p:txBody>
          <a:bodyPr/>
          <a:lstStyle/>
          <a:p>
            <a:endParaRPr lang="en-US"/>
          </a:p>
        </p:txBody>
      </p:sp>
      <p:sp>
        <p:nvSpPr>
          <p:cNvPr id="611410" name="Line 82"/>
          <p:cNvSpPr>
            <a:spLocks noChangeShapeType="1"/>
          </p:cNvSpPr>
          <p:nvPr/>
        </p:nvSpPr>
        <p:spPr bwMode="auto">
          <a:xfrm flipH="1" flipV="1">
            <a:off x="3333750" y="5046663"/>
            <a:ext cx="165100" cy="384175"/>
          </a:xfrm>
          <a:prstGeom prst="line">
            <a:avLst/>
          </a:prstGeom>
          <a:noFill/>
          <a:ln w="38100">
            <a:pattFill prst="pct50">
              <a:fgClr>
                <a:schemeClr val="tx1"/>
              </a:fgClr>
              <a:bgClr>
                <a:srgbClr val="FFFFFF"/>
              </a:bgClr>
            </a:pattFill>
            <a:round/>
            <a:headEnd/>
            <a:tailEnd type="triangle" w="med" len="med"/>
          </a:ln>
          <a:effectLst/>
        </p:spPr>
        <p:txBody>
          <a:bodyPr/>
          <a:lstStyle/>
          <a:p>
            <a:endParaRPr lang="en-US"/>
          </a:p>
        </p:txBody>
      </p:sp>
      <p:sp>
        <p:nvSpPr>
          <p:cNvPr id="611411" name="Text Box 83"/>
          <p:cNvSpPr txBox="1">
            <a:spLocks noChangeArrowheads="1"/>
          </p:cNvSpPr>
          <p:nvPr/>
        </p:nvSpPr>
        <p:spPr bwMode="auto">
          <a:xfrm>
            <a:off x="2047875" y="4462463"/>
            <a:ext cx="282575" cy="304800"/>
          </a:xfrm>
          <a:prstGeom prst="rect">
            <a:avLst/>
          </a:prstGeom>
          <a:noFill/>
          <a:ln w="9525">
            <a:noFill/>
            <a:miter lim="800000"/>
            <a:headEnd/>
            <a:tailEnd/>
          </a:ln>
          <a:effectLst/>
        </p:spPr>
        <p:txBody>
          <a:bodyPr wrap="none">
            <a:spAutoFit/>
          </a:bodyPr>
          <a:lstStyle/>
          <a:p>
            <a:pPr eaLnBrk="1" hangingPunct="1"/>
            <a:r>
              <a:rPr lang="en-US" sz="1400">
                <a:solidFill>
                  <a:schemeClr val="bg2"/>
                </a:solidFill>
              </a:rPr>
              <a:t>4</a:t>
            </a:r>
          </a:p>
        </p:txBody>
      </p:sp>
      <p:sp>
        <p:nvSpPr>
          <p:cNvPr id="611412" name="Text Box 84"/>
          <p:cNvSpPr txBox="1">
            <a:spLocks noChangeArrowheads="1"/>
          </p:cNvSpPr>
          <p:nvPr/>
        </p:nvSpPr>
        <p:spPr bwMode="auto">
          <a:xfrm>
            <a:off x="3186113" y="5157788"/>
            <a:ext cx="282575" cy="304800"/>
          </a:xfrm>
          <a:prstGeom prst="rect">
            <a:avLst/>
          </a:prstGeom>
          <a:noFill/>
          <a:ln w="9525">
            <a:noFill/>
            <a:miter lim="800000"/>
            <a:headEnd/>
            <a:tailEnd/>
          </a:ln>
          <a:effectLst/>
        </p:spPr>
        <p:txBody>
          <a:bodyPr wrap="none">
            <a:spAutoFit/>
          </a:bodyPr>
          <a:lstStyle/>
          <a:p>
            <a:pPr eaLnBrk="1" hangingPunct="1"/>
            <a:r>
              <a:rPr lang="en-US" sz="1400">
                <a:solidFill>
                  <a:schemeClr val="bg2"/>
                </a:solidFill>
              </a:rPr>
              <a:t>5</a:t>
            </a:r>
          </a:p>
        </p:txBody>
      </p:sp>
      <p:sp>
        <p:nvSpPr>
          <p:cNvPr id="131102" name="Text Box 85"/>
          <p:cNvSpPr txBox="1">
            <a:spLocks noChangeArrowheads="1"/>
          </p:cNvSpPr>
          <p:nvPr/>
        </p:nvSpPr>
        <p:spPr bwMode="auto">
          <a:xfrm>
            <a:off x="860425" y="5792788"/>
            <a:ext cx="3163888" cy="641350"/>
          </a:xfrm>
          <a:prstGeom prst="rect">
            <a:avLst/>
          </a:prstGeom>
          <a:noFill/>
          <a:ln w="9525">
            <a:noFill/>
            <a:miter lim="800000"/>
            <a:headEnd/>
            <a:tailEnd/>
          </a:ln>
          <a:effectLst/>
        </p:spPr>
        <p:txBody>
          <a:bodyPr>
            <a:spAutoFit/>
          </a:bodyPr>
          <a:lstStyle/>
          <a:p>
            <a:pPr marL="342900" indent="-342900" eaLnBrk="1" hangingPunct="1">
              <a:buFontTx/>
              <a:buAutoNum type="alphaLcParenBoth"/>
            </a:pPr>
            <a:r>
              <a:rPr lang="en-US">
                <a:solidFill>
                  <a:srgbClr val="CC0000"/>
                </a:solidFill>
              </a:rPr>
              <a:t>stepwise construction of spanning tree (center: E)</a:t>
            </a:r>
          </a:p>
        </p:txBody>
      </p:sp>
      <p:sp>
        <p:nvSpPr>
          <p:cNvPr id="611414" name="Line 86"/>
          <p:cNvSpPr>
            <a:spLocks noChangeShapeType="1"/>
          </p:cNvSpPr>
          <p:nvPr/>
        </p:nvSpPr>
        <p:spPr bwMode="auto">
          <a:xfrm>
            <a:off x="6767513" y="4106863"/>
            <a:ext cx="338137" cy="677862"/>
          </a:xfrm>
          <a:prstGeom prst="line">
            <a:avLst/>
          </a:prstGeom>
          <a:noFill/>
          <a:ln w="57150">
            <a:solidFill>
              <a:schemeClr val="tx1"/>
            </a:solidFill>
            <a:round/>
            <a:headEnd/>
            <a:tailEnd/>
          </a:ln>
          <a:effectLst/>
        </p:spPr>
        <p:txBody>
          <a:bodyPr/>
          <a:lstStyle/>
          <a:p>
            <a:endParaRPr lang="en-US"/>
          </a:p>
        </p:txBody>
      </p:sp>
      <p:sp>
        <p:nvSpPr>
          <p:cNvPr id="611415" name="Line 87"/>
          <p:cNvSpPr>
            <a:spLocks noChangeShapeType="1"/>
          </p:cNvSpPr>
          <p:nvPr/>
        </p:nvSpPr>
        <p:spPr bwMode="auto">
          <a:xfrm>
            <a:off x="7123113" y="4806950"/>
            <a:ext cx="342900" cy="757238"/>
          </a:xfrm>
          <a:prstGeom prst="line">
            <a:avLst/>
          </a:prstGeom>
          <a:noFill/>
          <a:ln w="57150">
            <a:solidFill>
              <a:schemeClr val="tx1"/>
            </a:solidFill>
            <a:round/>
            <a:headEnd/>
            <a:tailEnd/>
          </a:ln>
          <a:effectLst/>
        </p:spPr>
        <p:txBody>
          <a:bodyPr/>
          <a:lstStyle/>
          <a:p>
            <a:endParaRPr lang="en-US"/>
          </a:p>
        </p:txBody>
      </p:sp>
      <p:sp>
        <p:nvSpPr>
          <p:cNvPr id="611416" name="Line 88"/>
          <p:cNvSpPr>
            <a:spLocks noChangeShapeType="1"/>
          </p:cNvSpPr>
          <p:nvPr/>
        </p:nvSpPr>
        <p:spPr bwMode="auto">
          <a:xfrm flipH="1">
            <a:off x="6350000" y="4879975"/>
            <a:ext cx="601663" cy="193675"/>
          </a:xfrm>
          <a:prstGeom prst="line">
            <a:avLst/>
          </a:prstGeom>
          <a:noFill/>
          <a:ln w="57150">
            <a:solidFill>
              <a:schemeClr val="tx1"/>
            </a:solidFill>
            <a:round/>
            <a:headEnd/>
            <a:tailEnd/>
          </a:ln>
          <a:effectLst/>
        </p:spPr>
        <p:txBody>
          <a:bodyPr/>
          <a:lstStyle/>
          <a:p>
            <a:endParaRPr lang="en-US"/>
          </a:p>
        </p:txBody>
      </p:sp>
      <p:sp>
        <p:nvSpPr>
          <p:cNvPr id="611417" name="Line 89"/>
          <p:cNvSpPr>
            <a:spLocks noChangeShapeType="1"/>
          </p:cNvSpPr>
          <p:nvPr/>
        </p:nvSpPr>
        <p:spPr bwMode="auto">
          <a:xfrm flipH="1">
            <a:off x="5294313" y="5153025"/>
            <a:ext cx="735012" cy="0"/>
          </a:xfrm>
          <a:prstGeom prst="line">
            <a:avLst/>
          </a:prstGeom>
          <a:noFill/>
          <a:ln w="57150">
            <a:solidFill>
              <a:schemeClr val="tx1"/>
            </a:solidFill>
            <a:round/>
            <a:headEnd/>
            <a:tailEnd/>
          </a:ln>
          <a:effectLst/>
        </p:spPr>
        <p:txBody>
          <a:bodyPr/>
          <a:lstStyle/>
          <a:p>
            <a:endParaRPr lang="en-US"/>
          </a:p>
        </p:txBody>
      </p:sp>
      <p:sp>
        <p:nvSpPr>
          <p:cNvPr id="611418" name="Line 90"/>
          <p:cNvSpPr>
            <a:spLocks noChangeShapeType="1"/>
          </p:cNvSpPr>
          <p:nvPr/>
        </p:nvSpPr>
        <p:spPr bwMode="auto">
          <a:xfrm flipH="1" flipV="1">
            <a:off x="5729288" y="4340225"/>
            <a:ext cx="271462" cy="719138"/>
          </a:xfrm>
          <a:prstGeom prst="line">
            <a:avLst/>
          </a:prstGeom>
          <a:noFill/>
          <a:ln w="57150">
            <a:solidFill>
              <a:schemeClr val="tx1"/>
            </a:solidFill>
            <a:round/>
            <a:headEnd/>
            <a:tailEnd/>
          </a:ln>
          <a:effectLst/>
        </p:spPr>
        <p:txBody>
          <a:bodyPr/>
          <a:lstStyle/>
          <a:p>
            <a:endParaRPr lang="en-US"/>
          </a:p>
        </p:txBody>
      </p:sp>
      <p:sp>
        <p:nvSpPr>
          <p:cNvPr id="131108" name="Line 91"/>
          <p:cNvSpPr>
            <a:spLocks noChangeShapeType="1"/>
          </p:cNvSpPr>
          <p:nvPr/>
        </p:nvSpPr>
        <p:spPr bwMode="auto">
          <a:xfrm flipV="1">
            <a:off x="5900738" y="4098925"/>
            <a:ext cx="669925" cy="193675"/>
          </a:xfrm>
          <a:prstGeom prst="line">
            <a:avLst/>
          </a:prstGeom>
          <a:noFill/>
          <a:ln w="12700">
            <a:solidFill>
              <a:schemeClr val="tx1"/>
            </a:solidFill>
            <a:round/>
            <a:headEnd/>
            <a:tailEnd/>
          </a:ln>
          <a:effectLst/>
        </p:spPr>
        <p:txBody>
          <a:bodyPr/>
          <a:lstStyle/>
          <a:p>
            <a:endParaRPr lang="en-US"/>
          </a:p>
        </p:txBody>
      </p:sp>
      <p:sp>
        <p:nvSpPr>
          <p:cNvPr id="611420" name="Line 92"/>
          <p:cNvSpPr>
            <a:spLocks noChangeShapeType="1"/>
          </p:cNvSpPr>
          <p:nvPr/>
        </p:nvSpPr>
        <p:spPr bwMode="auto">
          <a:xfrm>
            <a:off x="6253163" y="3643313"/>
            <a:ext cx="442912" cy="409575"/>
          </a:xfrm>
          <a:prstGeom prst="line">
            <a:avLst/>
          </a:prstGeom>
          <a:noFill/>
          <a:ln w="57150">
            <a:solidFill>
              <a:schemeClr val="tx1"/>
            </a:solidFill>
            <a:round/>
            <a:headEnd/>
            <a:tailEnd/>
          </a:ln>
          <a:effectLst/>
        </p:spPr>
        <p:txBody>
          <a:bodyPr/>
          <a:lstStyle/>
          <a:p>
            <a:endParaRPr lang="en-US"/>
          </a:p>
        </p:txBody>
      </p:sp>
      <p:grpSp>
        <p:nvGrpSpPr>
          <p:cNvPr id="131110" name="Group 93"/>
          <p:cNvGrpSpPr>
            <a:grpSpLocks/>
          </p:cNvGrpSpPr>
          <p:nvPr/>
        </p:nvGrpSpPr>
        <p:grpSpPr bwMode="auto">
          <a:xfrm>
            <a:off x="5800725" y="3424238"/>
            <a:ext cx="501650" cy="336550"/>
            <a:chOff x="2089" y="1712"/>
            <a:chExt cx="316" cy="212"/>
          </a:xfrm>
        </p:grpSpPr>
        <p:sp>
          <p:nvSpPr>
            <p:cNvPr id="131175" name="Oval 94"/>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76" name="Line 95"/>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77" name="Line 96"/>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78" name="Rectangle 97"/>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79" name="Oval 98"/>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80" name="Group 99"/>
            <p:cNvGrpSpPr>
              <a:grpSpLocks/>
            </p:cNvGrpSpPr>
            <p:nvPr/>
          </p:nvGrpSpPr>
          <p:grpSpPr bwMode="auto">
            <a:xfrm>
              <a:off x="2142" y="1712"/>
              <a:ext cx="201" cy="212"/>
              <a:chOff x="2955" y="2456"/>
              <a:chExt cx="204" cy="212"/>
            </a:xfrm>
          </p:grpSpPr>
          <p:sp>
            <p:nvSpPr>
              <p:cNvPr id="131181" name="Rectangle 100"/>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82" name="Text Box 101"/>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A</a:t>
                </a:r>
              </a:p>
            </p:txBody>
          </p:sp>
        </p:grpSp>
      </p:grpSp>
      <p:grpSp>
        <p:nvGrpSpPr>
          <p:cNvPr id="131111" name="Group 102"/>
          <p:cNvGrpSpPr>
            <a:grpSpLocks/>
          </p:cNvGrpSpPr>
          <p:nvPr/>
        </p:nvGrpSpPr>
        <p:grpSpPr bwMode="auto">
          <a:xfrm>
            <a:off x="6511925" y="3932238"/>
            <a:ext cx="501650" cy="336550"/>
            <a:chOff x="2089" y="1712"/>
            <a:chExt cx="316" cy="212"/>
          </a:xfrm>
        </p:grpSpPr>
        <p:sp>
          <p:nvSpPr>
            <p:cNvPr id="131167" name="Oval 103"/>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68" name="Line 104"/>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69" name="Line 105"/>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70" name="Rectangle 106"/>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71" name="Oval 107"/>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72" name="Group 108"/>
            <p:cNvGrpSpPr>
              <a:grpSpLocks/>
            </p:cNvGrpSpPr>
            <p:nvPr/>
          </p:nvGrpSpPr>
          <p:grpSpPr bwMode="auto">
            <a:xfrm>
              <a:off x="2142" y="1712"/>
              <a:ext cx="201" cy="212"/>
              <a:chOff x="2955" y="2456"/>
              <a:chExt cx="204" cy="212"/>
            </a:xfrm>
          </p:grpSpPr>
          <p:sp>
            <p:nvSpPr>
              <p:cNvPr id="131173" name="Rectangle 109"/>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74" name="Text Box 110"/>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B</a:t>
                </a:r>
              </a:p>
            </p:txBody>
          </p:sp>
        </p:grpSp>
      </p:grpSp>
      <p:grpSp>
        <p:nvGrpSpPr>
          <p:cNvPr id="131112" name="Group 111"/>
          <p:cNvGrpSpPr>
            <a:grpSpLocks/>
          </p:cNvGrpSpPr>
          <p:nvPr/>
        </p:nvGrpSpPr>
        <p:grpSpPr bwMode="auto">
          <a:xfrm>
            <a:off x="7264400" y="5440363"/>
            <a:ext cx="501650" cy="336550"/>
            <a:chOff x="2089" y="1712"/>
            <a:chExt cx="316" cy="212"/>
          </a:xfrm>
        </p:grpSpPr>
        <p:sp>
          <p:nvSpPr>
            <p:cNvPr id="131159" name="Oval 112"/>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60" name="Line 113"/>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61" name="Line 114"/>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62" name="Rectangle 115"/>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63" name="Oval 116"/>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64" name="Group 117"/>
            <p:cNvGrpSpPr>
              <a:grpSpLocks/>
            </p:cNvGrpSpPr>
            <p:nvPr/>
          </p:nvGrpSpPr>
          <p:grpSpPr bwMode="auto">
            <a:xfrm>
              <a:off x="2135" y="1712"/>
              <a:ext cx="216" cy="212"/>
              <a:chOff x="2948" y="2456"/>
              <a:chExt cx="219" cy="212"/>
            </a:xfrm>
          </p:grpSpPr>
          <p:sp>
            <p:nvSpPr>
              <p:cNvPr id="131165" name="Rectangle 118"/>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66" name="Text Box 119"/>
              <p:cNvSpPr txBox="1">
                <a:spLocks noChangeArrowheads="1"/>
              </p:cNvSpPr>
              <p:nvPr/>
            </p:nvSpPr>
            <p:spPr bwMode="auto">
              <a:xfrm>
                <a:off x="2948" y="2456"/>
                <a:ext cx="219" cy="212"/>
              </a:xfrm>
              <a:prstGeom prst="rect">
                <a:avLst/>
              </a:prstGeom>
              <a:noFill/>
              <a:ln w="9525">
                <a:noFill/>
                <a:miter lim="800000"/>
                <a:headEnd/>
                <a:tailEnd/>
              </a:ln>
              <a:effectLst/>
            </p:spPr>
            <p:txBody>
              <a:bodyPr wrap="none">
                <a:spAutoFit/>
              </a:bodyPr>
              <a:lstStyle/>
              <a:p>
                <a:pPr algn="ctr"/>
                <a:r>
                  <a:rPr lang="en-US" sz="1600"/>
                  <a:t>G</a:t>
                </a:r>
              </a:p>
            </p:txBody>
          </p:sp>
        </p:grpSp>
      </p:grpSp>
      <p:grpSp>
        <p:nvGrpSpPr>
          <p:cNvPr id="131113" name="Group 120"/>
          <p:cNvGrpSpPr>
            <a:grpSpLocks/>
          </p:cNvGrpSpPr>
          <p:nvPr/>
        </p:nvGrpSpPr>
        <p:grpSpPr bwMode="auto">
          <a:xfrm>
            <a:off x="6927850" y="4713288"/>
            <a:ext cx="501650" cy="336550"/>
            <a:chOff x="2089" y="1712"/>
            <a:chExt cx="316" cy="212"/>
          </a:xfrm>
        </p:grpSpPr>
        <p:sp>
          <p:nvSpPr>
            <p:cNvPr id="131151" name="Oval 121"/>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52" name="Line 122"/>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53" name="Line 123"/>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54" name="Rectangle 124"/>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55" name="Oval 125"/>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56" name="Group 126"/>
            <p:cNvGrpSpPr>
              <a:grpSpLocks/>
            </p:cNvGrpSpPr>
            <p:nvPr/>
          </p:nvGrpSpPr>
          <p:grpSpPr bwMode="auto">
            <a:xfrm>
              <a:off x="2139" y="1712"/>
              <a:ext cx="208" cy="212"/>
              <a:chOff x="2952" y="2456"/>
              <a:chExt cx="211" cy="212"/>
            </a:xfrm>
          </p:grpSpPr>
          <p:sp>
            <p:nvSpPr>
              <p:cNvPr id="131157" name="Rectangle 127"/>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58" name="Text Box 128"/>
              <p:cNvSpPr txBox="1">
                <a:spLocks noChangeArrowheads="1"/>
              </p:cNvSpPr>
              <p:nvPr/>
            </p:nvSpPr>
            <p:spPr bwMode="auto">
              <a:xfrm>
                <a:off x="2952" y="2456"/>
                <a:ext cx="211" cy="212"/>
              </a:xfrm>
              <a:prstGeom prst="rect">
                <a:avLst/>
              </a:prstGeom>
              <a:noFill/>
              <a:ln w="9525">
                <a:noFill/>
                <a:miter lim="800000"/>
                <a:headEnd/>
                <a:tailEnd/>
              </a:ln>
              <a:effectLst/>
            </p:spPr>
            <p:txBody>
              <a:bodyPr wrap="none">
                <a:spAutoFit/>
              </a:bodyPr>
              <a:lstStyle/>
              <a:p>
                <a:pPr algn="ctr"/>
                <a:r>
                  <a:rPr lang="en-US" sz="1600"/>
                  <a:t>D</a:t>
                </a:r>
              </a:p>
            </p:txBody>
          </p:sp>
        </p:grpSp>
      </p:grpSp>
      <p:grpSp>
        <p:nvGrpSpPr>
          <p:cNvPr id="131114" name="Group 129"/>
          <p:cNvGrpSpPr>
            <a:grpSpLocks/>
          </p:cNvGrpSpPr>
          <p:nvPr/>
        </p:nvGrpSpPr>
        <p:grpSpPr bwMode="auto">
          <a:xfrm>
            <a:off x="5876925" y="4975225"/>
            <a:ext cx="501650" cy="336550"/>
            <a:chOff x="2089" y="1712"/>
            <a:chExt cx="316" cy="212"/>
          </a:xfrm>
        </p:grpSpPr>
        <p:sp>
          <p:nvSpPr>
            <p:cNvPr id="131143" name="Oval 130"/>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44" name="Line 131"/>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45" name="Line 132"/>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46" name="Rectangle 133"/>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47" name="Oval 134"/>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48" name="Group 135"/>
            <p:cNvGrpSpPr>
              <a:grpSpLocks/>
            </p:cNvGrpSpPr>
            <p:nvPr/>
          </p:nvGrpSpPr>
          <p:grpSpPr bwMode="auto">
            <a:xfrm>
              <a:off x="2142" y="1712"/>
              <a:ext cx="201" cy="212"/>
              <a:chOff x="2955" y="2456"/>
              <a:chExt cx="204" cy="212"/>
            </a:xfrm>
          </p:grpSpPr>
          <p:sp>
            <p:nvSpPr>
              <p:cNvPr id="131149" name="Rectangle 13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50" name="Text Box 137"/>
              <p:cNvSpPr txBox="1">
                <a:spLocks noChangeArrowheads="1"/>
              </p:cNvSpPr>
              <p:nvPr/>
            </p:nvSpPr>
            <p:spPr bwMode="auto">
              <a:xfrm>
                <a:off x="2955" y="2456"/>
                <a:ext cx="204" cy="212"/>
              </a:xfrm>
              <a:prstGeom prst="rect">
                <a:avLst/>
              </a:prstGeom>
              <a:noFill/>
              <a:ln w="9525">
                <a:noFill/>
                <a:miter lim="800000"/>
                <a:headEnd/>
                <a:tailEnd/>
              </a:ln>
              <a:effectLst/>
            </p:spPr>
            <p:txBody>
              <a:bodyPr wrap="none">
                <a:spAutoFit/>
              </a:bodyPr>
              <a:lstStyle/>
              <a:p>
                <a:pPr algn="ctr"/>
                <a:r>
                  <a:rPr lang="en-US" sz="1600"/>
                  <a:t>E</a:t>
                </a:r>
              </a:p>
            </p:txBody>
          </p:sp>
        </p:grpSp>
      </p:grpSp>
      <p:sp>
        <p:nvSpPr>
          <p:cNvPr id="131115" name="Line 138"/>
          <p:cNvSpPr>
            <a:spLocks noChangeShapeType="1"/>
          </p:cNvSpPr>
          <p:nvPr/>
        </p:nvSpPr>
        <p:spPr bwMode="auto">
          <a:xfrm flipH="1">
            <a:off x="5284788" y="3705225"/>
            <a:ext cx="674687" cy="1385888"/>
          </a:xfrm>
          <a:prstGeom prst="line">
            <a:avLst/>
          </a:prstGeom>
          <a:noFill/>
          <a:ln w="12700">
            <a:solidFill>
              <a:schemeClr val="tx1"/>
            </a:solidFill>
            <a:round/>
            <a:headEnd/>
            <a:tailEnd/>
          </a:ln>
          <a:effectLst/>
        </p:spPr>
        <p:txBody>
          <a:bodyPr/>
          <a:lstStyle/>
          <a:p>
            <a:endParaRPr lang="en-US"/>
          </a:p>
        </p:txBody>
      </p:sp>
      <p:grpSp>
        <p:nvGrpSpPr>
          <p:cNvPr id="131116" name="Group 139"/>
          <p:cNvGrpSpPr>
            <a:grpSpLocks/>
          </p:cNvGrpSpPr>
          <p:nvPr/>
        </p:nvGrpSpPr>
        <p:grpSpPr bwMode="auto">
          <a:xfrm>
            <a:off x="5445125" y="4125913"/>
            <a:ext cx="501650" cy="336550"/>
            <a:chOff x="2089" y="1712"/>
            <a:chExt cx="316" cy="212"/>
          </a:xfrm>
        </p:grpSpPr>
        <p:sp>
          <p:nvSpPr>
            <p:cNvPr id="131135" name="Oval 140"/>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36" name="Line 141"/>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37" name="Line 142"/>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38" name="Rectangle 143"/>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39" name="Oval 144"/>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40" name="Group 145"/>
            <p:cNvGrpSpPr>
              <a:grpSpLocks/>
            </p:cNvGrpSpPr>
            <p:nvPr/>
          </p:nvGrpSpPr>
          <p:grpSpPr bwMode="auto">
            <a:xfrm>
              <a:off x="2152" y="1712"/>
              <a:ext cx="180" cy="212"/>
              <a:chOff x="2965" y="2456"/>
              <a:chExt cx="183" cy="212"/>
            </a:xfrm>
          </p:grpSpPr>
          <p:sp>
            <p:nvSpPr>
              <p:cNvPr id="131141" name="Rectangle 14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42" name="Text Box 147"/>
              <p:cNvSpPr txBox="1">
                <a:spLocks noChangeArrowheads="1"/>
              </p:cNvSpPr>
              <p:nvPr/>
            </p:nvSpPr>
            <p:spPr bwMode="auto">
              <a:xfrm>
                <a:off x="2965" y="2456"/>
                <a:ext cx="183" cy="212"/>
              </a:xfrm>
              <a:prstGeom prst="rect">
                <a:avLst/>
              </a:prstGeom>
              <a:noFill/>
              <a:ln w="9525">
                <a:noFill/>
                <a:miter lim="800000"/>
                <a:headEnd/>
                <a:tailEnd/>
              </a:ln>
              <a:effectLst/>
            </p:spPr>
            <p:txBody>
              <a:bodyPr wrap="none">
                <a:spAutoFit/>
              </a:bodyPr>
              <a:lstStyle/>
              <a:p>
                <a:pPr algn="ctr"/>
                <a:r>
                  <a:rPr lang="en-US" sz="1600"/>
                  <a:t>c</a:t>
                </a:r>
              </a:p>
            </p:txBody>
          </p:sp>
        </p:grpSp>
      </p:grpSp>
      <p:grpSp>
        <p:nvGrpSpPr>
          <p:cNvPr id="131117" name="Group 148"/>
          <p:cNvGrpSpPr>
            <a:grpSpLocks/>
          </p:cNvGrpSpPr>
          <p:nvPr/>
        </p:nvGrpSpPr>
        <p:grpSpPr bwMode="auto">
          <a:xfrm>
            <a:off x="4914900" y="4981575"/>
            <a:ext cx="501650" cy="336550"/>
            <a:chOff x="2089" y="1712"/>
            <a:chExt cx="316" cy="212"/>
          </a:xfrm>
        </p:grpSpPr>
        <p:sp>
          <p:nvSpPr>
            <p:cNvPr id="131127" name="Oval 149"/>
            <p:cNvSpPr>
              <a:spLocks noChangeArrowheads="1"/>
            </p:cNvSpPr>
            <p:nvPr/>
          </p:nvSpPr>
          <p:spPr bwMode="auto">
            <a:xfrm>
              <a:off x="2092" y="1799"/>
              <a:ext cx="313" cy="81"/>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31128" name="Line 150"/>
            <p:cNvSpPr>
              <a:spLocks noChangeShapeType="1"/>
            </p:cNvSpPr>
            <p:nvPr/>
          </p:nvSpPr>
          <p:spPr bwMode="auto">
            <a:xfrm>
              <a:off x="2092" y="1792"/>
              <a:ext cx="0" cy="50"/>
            </a:xfrm>
            <a:prstGeom prst="line">
              <a:avLst/>
            </a:prstGeom>
            <a:noFill/>
            <a:ln w="12700">
              <a:solidFill>
                <a:schemeClr val="tx1"/>
              </a:solidFill>
              <a:round/>
              <a:headEnd/>
              <a:tailEnd/>
            </a:ln>
            <a:effectLst/>
          </p:spPr>
          <p:txBody>
            <a:bodyPr wrap="none" anchor="ctr"/>
            <a:lstStyle/>
            <a:p>
              <a:endParaRPr lang="en-US"/>
            </a:p>
          </p:txBody>
        </p:sp>
        <p:sp>
          <p:nvSpPr>
            <p:cNvPr id="131129" name="Line 151"/>
            <p:cNvSpPr>
              <a:spLocks noChangeShapeType="1"/>
            </p:cNvSpPr>
            <p:nvPr/>
          </p:nvSpPr>
          <p:spPr bwMode="auto">
            <a:xfrm>
              <a:off x="2405" y="1792"/>
              <a:ext cx="0" cy="50"/>
            </a:xfrm>
            <a:prstGeom prst="line">
              <a:avLst/>
            </a:prstGeom>
            <a:noFill/>
            <a:ln w="12700">
              <a:solidFill>
                <a:schemeClr val="tx1"/>
              </a:solidFill>
              <a:round/>
              <a:headEnd/>
              <a:tailEnd/>
            </a:ln>
            <a:effectLst/>
          </p:spPr>
          <p:txBody>
            <a:bodyPr wrap="none" anchor="ctr"/>
            <a:lstStyle/>
            <a:p>
              <a:endParaRPr lang="en-US"/>
            </a:p>
          </p:txBody>
        </p:sp>
        <p:sp>
          <p:nvSpPr>
            <p:cNvPr id="131130" name="Rectangle 152"/>
            <p:cNvSpPr>
              <a:spLocks noChangeArrowheads="1"/>
            </p:cNvSpPr>
            <p:nvPr/>
          </p:nvSpPr>
          <p:spPr bwMode="auto">
            <a:xfrm>
              <a:off x="2092" y="1792"/>
              <a:ext cx="310" cy="4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31131" name="Oval 153"/>
            <p:cNvSpPr>
              <a:spLocks noChangeArrowheads="1"/>
            </p:cNvSpPr>
            <p:nvPr/>
          </p:nvSpPr>
          <p:spPr bwMode="auto">
            <a:xfrm>
              <a:off x="2089" y="1733"/>
              <a:ext cx="313" cy="95"/>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31132" name="Group 154"/>
            <p:cNvGrpSpPr>
              <a:grpSpLocks/>
            </p:cNvGrpSpPr>
            <p:nvPr/>
          </p:nvGrpSpPr>
          <p:grpSpPr bwMode="auto">
            <a:xfrm>
              <a:off x="2145" y="1712"/>
              <a:ext cx="194" cy="212"/>
              <a:chOff x="2958" y="2456"/>
              <a:chExt cx="197" cy="212"/>
            </a:xfrm>
          </p:grpSpPr>
          <p:sp>
            <p:nvSpPr>
              <p:cNvPr id="131133" name="Rectangle 155"/>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lstStyle/>
              <a:p>
                <a:endParaRPr lang="en-US"/>
              </a:p>
            </p:txBody>
          </p:sp>
          <p:sp>
            <p:nvSpPr>
              <p:cNvPr id="131134" name="Text Box 156"/>
              <p:cNvSpPr txBox="1">
                <a:spLocks noChangeArrowheads="1"/>
              </p:cNvSpPr>
              <p:nvPr/>
            </p:nvSpPr>
            <p:spPr bwMode="auto">
              <a:xfrm>
                <a:off x="2958" y="2456"/>
                <a:ext cx="197" cy="212"/>
              </a:xfrm>
              <a:prstGeom prst="rect">
                <a:avLst/>
              </a:prstGeom>
              <a:noFill/>
              <a:ln w="9525">
                <a:noFill/>
                <a:miter lim="800000"/>
                <a:headEnd/>
                <a:tailEnd/>
              </a:ln>
              <a:effectLst/>
            </p:spPr>
            <p:txBody>
              <a:bodyPr wrap="none">
                <a:spAutoFit/>
              </a:bodyPr>
              <a:lstStyle/>
              <a:p>
                <a:pPr algn="ctr"/>
                <a:r>
                  <a:rPr lang="en-US" sz="1600"/>
                  <a:t>F</a:t>
                </a:r>
              </a:p>
            </p:txBody>
          </p:sp>
        </p:grpSp>
      </p:grpSp>
      <p:sp>
        <p:nvSpPr>
          <p:cNvPr id="131118" name="Text Box 157"/>
          <p:cNvSpPr txBox="1">
            <a:spLocks noChangeArrowheads="1"/>
          </p:cNvSpPr>
          <p:nvPr/>
        </p:nvSpPr>
        <p:spPr bwMode="auto">
          <a:xfrm>
            <a:off x="4678363" y="5794375"/>
            <a:ext cx="3030537" cy="641350"/>
          </a:xfrm>
          <a:prstGeom prst="rect">
            <a:avLst/>
          </a:prstGeom>
          <a:noFill/>
          <a:ln w="9525">
            <a:noFill/>
            <a:miter lim="800000"/>
            <a:headEnd/>
            <a:tailEnd/>
          </a:ln>
          <a:effectLst/>
        </p:spPr>
        <p:txBody>
          <a:bodyPr>
            <a:spAutoFit/>
          </a:bodyPr>
          <a:lstStyle/>
          <a:p>
            <a:pPr marL="342900" indent="-342900" eaLnBrk="1" hangingPunct="1"/>
            <a:r>
              <a:rPr lang="en-US">
                <a:solidFill>
                  <a:srgbClr val="CC0000"/>
                </a:solidFill>
              </a:rPr>
              <a:t>(b) constructed spanning tree</a:t>
            </a:r>
          </a:p>
        </p:txBody>
      </p:sp>
      <p:sp>
        <p:nvSpPr>
          <p:cNvPr id="131119" name="Rectangle 159"/>
          <p:cNvSpPr>
            <a:spLocks noGrp="1" noChangeArrowheads="1"/>
          </p:cNvSpPr>
          <p:nvPr>
            <p:ph type="title"/>
          </p:nvPr>
        </p:nvSpPr>
        <p:spPr>
          <a:xfrm>
            <a:off x="533400" y="0"/>
            <a:ext cx="7772400" cy="1143000"/>
          </a:xfrm>
        </p:spPr>
        <p:txBody>
          <a:bodyPr/>
          <a:lstStyle/>
          <a:p>
            <a:r>
              <a:rPr lang="en-US"/>
              <a:t>Spanning tree: creation</a:t>
            </a:r>
          </a:p>
        </p:txBody>
      </p:sp>
      <p:sp>
        <p:nvSpPr>
          <p:cNvPr id="131120" name="Rectangle 160"/>
          <p:cNvSpPr>
            <a:spLocks noGrp="1" noChangeArrowheads="1"/>
          </p:cNvSpPr>
          <p:nvPr>
            <p:ph type="body" idx="1"/>
          </p:nvPr>
        </p:nvSpPr>
        <p:spPr>
          <a:xfrm>
            <a:off x="520700" y="1187450"/>
            <a:ext cx="7772400" cy="2008188"/>
          </a:xfrm>
        </p:spPr>
        <p:txBody>
          <a:bodyPr/>
          <a:lstStyle/>
          <a:p>
            <a:r>
              <a:rPr lang="en-US"/>
              <a:t>center node</a:t>
            </a:r>
          </a:p>
          <a:p>
            <a:r>
              <a:rPr lang="en-US"/>
              <a:t>each node sends unicast join message to center node</a:t>
            </a:r>
          </a:p>
          <a:p>
            <a:pPr lvl="1"/>
            <a:r>
              <a:rPr lang="en-US"/>
              <a:t>message forwarded until it arrives at a node already belonging to spanning tree</a:t>
            </a:r>
          </a:p>
        </p:txBody>
      </p:sp>
      <p:sp>
        <p:nvSpPr>
          <p:cNvPr id="131121" name="Line 161"/>
          <p:cNvSpPr>
            <a:spLocks noChangeShapeType="1"/>
          </p:cNvSpPr>
          <p:nvPr/>
        </p:nvSpPr>
        <p:spPr bwMode="auto">
          <a:xfrm>
            <a:off x="6246813" y="3632200"/>
            <a:ext cx="373062" cy="347663"/>
          </a:xfrm>
          <a:prstGeom prst="line">
            <a:avLst/>
          </a:prstGeom>
          <a:noFill/>
          <a:ln w="9525">
            <a:solidFill>
              <a:schemeClr val="tx1"/>
            </a:solidFill>
            <a:round/>
            <a:headEnd/>
            <a:tailEnd/>
          </a:ln>
          <a:effectLst/>
        </p:spPr>
        <p:txBody>
          <a:bodyPr wrap="none"/>
          <a:lstStyle/>
          <a:p>
            <a:endParaRPr lang="en-US"/>
          </a:p>
        </p:txBody>
      </p:sp>
      <p:sp>
        <p:nvSpPr>
          <p:cNvPr id="131122" name="Line 162"/>
          <p:cNvSpPr>
            <a:spLocks noChangeShapeType="1"/>
          </p:cNvSpPr>
          <p:nvPr/>
        </p:nvSpPr>
        <p:spPr bwMode="auto">
          <a:xfrm>
            <a:off x="5756275" y="4391025"/>
            <a:ext cx="246063" cy="682625"/>
          </a:xfrm>
          <a:prstGeom prst="line">
            <a:avLst/>
          </a:prstGeom>
          <a:noFill/>
          <a:ln w="9525">
            <a:solidFill>
              <a:schemeClr val="tx1"/>
            </a:solidFill>
            <a:round/>
            <a:headEnd/>
            <a:tailEnd/>
          </a:ln>
          <a:effectLst/>
        </p:spPr>
        <p:txBody>
          <a:bodyPr wrap="none"/>
          <a:lstStyle/>
          <a:p>
            <a:endParaRPr lang="en-US"/>
          </a:p>
        </p:txBody>
      </p:sp>
      <p:sp>
        <p:nvSpPr>
          <p:cNvPr id="131123" name="Line 163"/>
          <p:cNvSpPr>
            <a:spLocks noChangeShapeType="1"/>
          </p:cNvSpPr>
          <p:nvPr/>
        </p:nvSpPr>
        <p:spPr bwMode="auto">
          <a:xfrm>
            <a:off x="6813550" y="4173538"/>
            <a:ext cx="307975" cy="642937"/>
          </a:xfrm>
          <a:prstGeom prst="line">
            <a:avLst/>
          </a:prstGeom>
          <a:noFill/>
          <a:ln w="9525">
            <a:solidFill>
              <a:schemeClr val="tx1"/>
            </a:solidFill>
            <a:round/>
            <a:headEnd/>
            <a:tailEnd/>
          </a:ln>
          <a:effectLst/>
        </p:spPr>
        <p:txBody>
          <a:bodyPr wrap="none"/>
          <a:lstStyle/>
          <a:p>
            <a:endParaRPr lang="en-US"/>
          </a:p>
        </p:txBody>
      </p:sp>
      <p:sp>
        <p:nvSpPr>
          <p:cNvPr id="131124" name="Line 164"/>
          <p:cNvSpPr>
            <a:spLocks noChangeShapeType="1"/>
          </p:cNvSpPr>
          <p:nvPr/>
        </p:nvSpPr>
        <p:spPr bwMode="auto">
          <a:xfrm>
            <a:off x="7199313" y="4957763"/>
            <a:ext cx="219075" cy="528637"/>
          </a:xfrm>
          <a:prstGeom prst="line">
            <a:avLst/>
          </a:prstGeom>
          <a:noFill/>
          <a:ln w="9525">
            <a:solidFill>
              <a:schemeClr val="tx1"/>
            </a:solidFill>
            <a:round/>
            <a:headEnd/>
            <a:tailEnd/>
          </a:ln>
          <a:effectLst/>
        </p:spPr>
        <p:txBody>
          <a:bodyPr wrap="none"/>
          <a:lstStyle/>
          <a:p>
            <a:endParaRPr lang="en-US"/>
          </a:p>
        </p:txBody>
      </p:sp>
      <p:sp>
        <p:nvSpPr>
          <p:cNvPr id="131125" name="Line 165"/>
          <p:cNvSpPr>
            <a:spLocks noChangeShapeType="1"/>
          </p:cNvSpPr>
          <p:nvPr/>
        </p:nvSpPr>
        <p:spPr bwMode="auto">
          <a:xfrm flipV="1">
            <a:off x="5408613" y="5151438"/>
            <a:ext cx="503237" cy="12700"/>
          </a:xfrm>
          <a:prstGeom prst="line">
            <a:avLst/>
          </a:prstGeom>
          <a:noFill/>
          <a:ln w="9525">
            <a:solidFill>
              <a:schemeClr val="tx1"/>
            </a:solidFill>
            <a:round/>
            <a:headEnd/>
            <a:tailEnd/>
          </a:ln>
          <a:effectLst/>
        </p:spPr>
        <p:txBody>
          <a:bodyPr wrap="none"/>
          <a:lstStyle/>
          <a:p>
            <a:endParaRPr lang="en-US"/>
          </a:p>
        </p:txBody>
      </p:sp>
      <p:sp>
        <p:nvSpPr>
          <p:cNvPr id="131126" name="Line 166"/>
          <p:cNvSpPr>
            <a:spLocks noChangeShapeType="1"/>
          </p:cNvSpPr>
          <p:nvPr/>
        </p:nvSpPr>
        <p:spPr bwMode="auto">
          <a:xfrm flipV="1">
            <a:off x="6375400" y="4881563"/>
            <a:ext cx="642938" cy="206375"/>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14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14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14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14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14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14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14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14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14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14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14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14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14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14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1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403" grpId="0" animBg="1"/>
      <p:bldP spid="611404" grpId="0"/>
      <p:bldP spid="611405" grpId="0" animBg="1"/>
      <p:bldP spid="611406" grpId="0"/>
      <p:bldP spid="611407" grpId="0" animBg="1"/>
      <p:bldP spid="611408" grpId="0"/>
      <p:bldP spid="611409" grpId="0" animBg="1"/>
      <p:bldP spid="611410" grpId="0" animBg="1"/>
      <p:bldP spid="611411" grpId="0"/>
      <p:bldP spid="611412" grpId="0"/>
      <p:bldP spid="611414" grpId="0" animBg="1"/>
      <p:bldP spid="611415" grpId="0" animBg="1"/>
      <p:bldP spid="611416" grpId="0" animBg="1"/>
      <p:bldP spid="611417" grpId="0" animBg="1"/>
      <p:bldP spid="611418" grpId="0" animBg="1"/>
      <p:bldP spid="6114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459818D-BA28-461D-ADAF-96C3C3D5E879}" type="slidenum">
              <a:rPr lang="en-US" altLang="en-US"/>
              <a:pPr/>
              <a:t>79</a:t>
            </a:fld>
            <a:endParaRPr lang="en-US" altLang="en-US"/>
          </a:p>
        </p:txBody>
      </p:sp>
      <p:sp>
        <p:nvSpPr>
          <p:cNvPr id="1069058" name="Text Box 2"/>
          <p:cNvSpPr txBox="1">
            <a:spLocks noChangeArrowheads="1"/>
          </p:cNvSpPr>
          <p:nvPr/>
        </p:nvSpPr>
        <p:spPr bwMode="auto">
          <a:xfrm>
            <a:off x="61913" y="0"/>
            <a:ext cx="1614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solidFill>
                  <a:schemeClr val="accent2"/>
                </a:solidFill>
                <a:latin typeface="Times New Roman" panose="02020603050405020304" pitchFamily="18" charset="0"/>
              </a:rPr>
              <a:t>Figure  14-2</a:t>
            </a:r>
          </a:p>
        </p:txBody>
      </p:sp>
      <p:pic>
        <p:nvPicPr>
          <p:cNvPr id="1069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733425"/>
            <a:ext cx="8153400"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9060" name="Text Box 4"/>
          <p:cNvSpPr txBox="1">
            <a:spLocks noChangeArrowheads="1"/>
          </p:cNvSpPr>
          <p:nvPr/>
        </p:nvSpPr>
        <p:spPr bwMode="auto">
          <a:xfrm>
            <a:off x="6618288" y="182563"/>
            <a:ext cx="2373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chemeClr val="accent2"/>
                </a:solidFill>
                <a:latin typeface="Times" panose="02020603050405020304" pitchFamily="18" charset="0"/>
              </a:rPr>
              <a:t>Multicasting</a:t>
            </a:r>
          </a:p>
        </p:txBody>
      </p:sp>
      <p:sp>
        <p:nvSpPr>
          <p:cNvPr id="1069061" name="Rectangle 5"/>
          <p:cNvSpPr>
            <a:spLocks noChangeArrowheads="1"/>
          </p:cNvSpPr>
          <p:nvPr/>
        </p:nvSpPr>
        <p:spPr bwMode="auto">
          <a:xfrm>
            <a:off x="427038" y="4883150"/>
            <a:ext cx="4932362" cy="16097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100"/>
              </a:spcBef>
              <a:spcAft>
                <a:spcPts val="1100"/>
              </a:spcAft>
            </a:pPr>
            <a:r>
              <a:rPr lang="en-US" altLang="en-US" b="1" i="1">
                <a:latin typeface="Times" panose="02020603050405020304" pitchFamily="18" charset="0"/>
              </a:rPr>
              <a:t>In multicast routing, </a:t>
            </a:r>
            <a:br>
              <a:rPr lang="en-US" altLang="en-US" b="1" i="1">
                <a:latin typeface="Times" panose="02020603050405020304" pitchFamily="18" charset="0"/>
              </a:rPr>
            </a:br>
            <a:r>
              <a:rPr lang="en-US" altLang="en-US" b="1" i="1">
                <a:latin typeface="Times" panose="02020603050405020304" pitchFamily="18" charset="0"/>
              </a:rPr>
              <a:t>the router may forward the </a:t>
            </a:r>
            <a:br>
              <a:rPr lang="en-US" altLang="en-US" b="1" i="1">
                <a:latin typeface="Times" panose="02020603050405020304" pitchFamily="18" charset="0"/>
              </a:rPr>
            </a:br>
            <a:r>
              <a:rPr lang="en-US" altLang="en-US" b="1" i="1">
                <a:latin typeface="Times" panose="02020603050405020304" pitchFamily="18" charset="0"/>
              </a:rPr>
              <a:t>received packet </a:t>
            </a:r>
            <a:br>
              <a:rPr lang="en-US" altLang="en-US" b="1" i="1">
                <a:latin typeface="Times" panose="02020603050405020304" pitchFamily="18" charset="0"/>
              </a:rPr>
            </a:br>
            <a:r>
              <a:rPr lang="en-US" altLang="en-US" b="1" i="1">
                <a:latin typeface="Times" panose="02020603050405020304" pitchFamily="18" charset="0"/>
              </a:rPr>
              <a:t>through several of its interfaces.</a:t>
            </a:r>
          </a:p>
        </p:txBody>
      </p:sp>
    </p:spTree>
    <p:extLst>
      <p:ext uri="{BB962C8B-B14F-4D97-AF65-F5344CB8AC3E}">
        <p14:creationId xmlns:p14="http://schemas.microsoft.com/office/powerpoint/2010/main" val="358641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miter lim="800000"/>
            <a:headEnd/>
            <a:tailEnd/>
          </a:ln>
        </p:spPr>
        <p:txBody>
          <a:bodyPr/>
          <a:lstStyle/>
          <a:p>
            <a:r>
              <a:rPr lang="en-US"/>
              <a:t>Network Layer</a:t>
            </a:r>
          </a:p>
        </p:txBody>
      </p:sp>
      <p:sp>
        <p:nvSpPr>
          <p:cNvPr id="9219" name="Slide Number Placeholder 6"/>
          <p:cNvSpPr>
            <a:spLocks noGrp="1"/>
          </p:cNvSpPr>
          <p:nvPr>
            <p:ph type="sldNum" sz="quarter" idx="12"/>
          </p:nvPr>
        </p:nvSpPr>
        <p:spPr>
          <a:noFill/>
          <a:ln>
            <a:miter lim="800000"/>
            <a:headEnd/>
            <a:tailEnd/>
          </a:ln>
        </p:spPr>
        <p:txBody>
          <a:bodyPr/>
          <a:lstStyle/>
          <a:p>
            <a:r>
              <a:rPr lang="en-US"/>
              <a:t>4-</a:t>
            </a:r>
            <a:fld id="{194A61A1-78CC-4009-9E35-9CCF4FC26AD9}" type="slidenum">
              <a:rPr lang="en-US" smtClean="0"/>
              <a:pPr/>
              <a:t>8</a:t>
            </a:fld>
            <a:endParaRPr lang="en-US"/>
          </a:p>
        </p:txBody>
      </p:sp>
      <p:sp>
        <p:nvSpPr>
          <p:cNvPr id="9220" name="Rectangle 2"/>
          <p:cNvSpPr>
            <a:spLocks noGrp="1" noChangeArrowheads="1"/>
          </p:cNvSpPr>
          <p:nvPr>
            <p:ph type="title"/>
          </p:nvPr>
        </p:nvSpPr>
        <p:spPr/>
        <p:txBody>
          <a:bodyPr/>
          <a:lstStyle/>
          <a:p>
            <a:r>
              <a:rPr lang="en-US"/>
              <a:t>Network service model</a:t>
            </a:r>
          </a:p>
        </p:txBody>
      </p:sp>
      <p:sp>
        <p:nvSpPr>
          <p:cNvPr id="9221" name="Rectangle 13"/>
          <p:cNvSpPr>
            <a:spLocks noChangeArrowheads="1"/>
          </p:cNvSpPr>
          <p:nvPr/>
        </p:nvSpPr>
        <p:spPr bwMode="auto">
          <a:xfrm>
            <a:off x="609600" y="1430338"/>
            <a:ext cx="7554913" cy="946150"/>
          </a:xfrm>
          <a:prstGeom prst="rect">
            <a:avLst/>
          </a:prstGeom>
          <a:noFill/>
          <a:ln w="9525">
            <a:noFill/>
            <a:miter lim="800000"/>
            <a:headEnd/>
            <a:tailEnd/>
          </a:ln>
          <a:effectLst/>
        </p:spPr>
        <p:txBody>
          <a:bodyPr>
            <a:spAutoFit/>
          </a:bodyPr>
          <a:lstStyle/>
          <a:p>
            <a:pPr>
              <a:spcBef>
                <a:spcPct val="20000"/>
              </a:spcBef>
              <a:buClr>
                <a:schemeClr val="accent2"/>
              </a:buClr>
              <a:buSzPct val="85000"/>
              <a:buFont typeface="ZapfDingbats" pitchFamily="82" charset="2"/>
              <a:buNone/>
            </a:pPr>
            <a:r>
              <a:rPr lang="en-US" sz="2800" i="1">
                <a:solidFill>
                  <a:srgbClr val="CC0000"/>
                </a:solidFill>
                <a:latin typeface="Gill Sans MT" pitchFamily="34" charset="0"/>
              </a:rPr>
              <a:t>Q:</a:t>
            </a:r>
            <a:r>
              <a:rPr lang="en-US" sz="2800">
                <a:latin typeface="Gill Sans MT" pitchFamily="34" charset="0"/>
              </a:rPr>
              <a:t> What </a:t>
            </a:r>
            <a:r>
              <a:rPr lang="en-US" sz="2800" i="1">
                <a:solidFill>
                  <a:srgbClr val="000099"/>
                </a:solidFill>
                <a:latin typeface="Gill Sans MT" pitchFamily="34" charset="0"/>
              </a:rPr>
              <a:t>service model</a:t>
            </a:r>
            <a:r>
              <a:rPr lang="en-US" sz="2800">
                <a:latin typeface="Gill Sans MT" pitchFamily="34" charset="0"/>
              </a:rPr>
              <a:t> for “channel” transporting datagrams from sender to receiver?</a:t>
            </a:r>
          </a:p>
        </p:txBody>
      </p:sp>
      <p:sp>
        <p:nvSpPr>
          <p:cNvPr id="9222" name="Rectangle 15"/>
          <p:cNvSpPr>
            <a:spLocks noGrp="1" noChangeArrowheads="1"/>
          </p:cNvSpPr>
          <p:nvPr>
            <p:ph type="body" sz="half" idx="1"/>
          </p:nvPr>
        </p:nvSpPr>
        <p:spPr>
          <a:xfrm>
            <a:off x="442913" y="2587625"/>
            <a:ext cx="3810000" cy="2528888"/>
          </a:xfrm>
        </p:spPr>
        <p:txBody>
          <a:bodyPr/>
          <a:lstStyle/>
          <a:p>
            <a:pPr>
              <a:buFont typeface="Wingdings" pitchFamily="2" charset="2"/>
              <a:buNone/>
            </a:pPr>
            <a:r>
              <a:rPr lang="en-US" i="1">
                <a:solidFill>
                  <a:srgbClr val="CC0000"/>
                </a:solidFill>
              </a:rPr>
              <a:t>example services for individual datagrams:</a:t>
            </a:r>
          </a:p>
          <a:p>
            <a:r>
              <a:rPr lang="en-US" sz="2400"/>
              <a:t>guaranteed delivery</a:t>
            </a:r>
          </a:p>
          <a:p>
            <a:r>
              <a:rPr lang="en-US" sz="2400"/>
              <a:t>guaranteed delivery with less than 40 msec delay</a:t>
            </a:r>
          </a:p>
        </p:txBody>
      </p:sp>
      <p:sp>
        <p:nvSpPr>
          <p:cNvPr id="9223" name="Rectangle 16"/>
          <p:cNvSpPr>
            <a:spLocks noGrp="1" noChangeArrowheads="1"/>
          </p:cNvSpPr>
          <p:nvPr>
            <p:ph type="body" sz="half" idx="2"/>
          </p:nvPr>
        </p:nvSpPr>
        <p:spPr>
          <a:xfrm>
            <a:off x="4559300" y="2579688"/>
            <a:ext cx="3810000" cy="3686175"/>
          </a:xfrm>
        </p:spPr>
        <p:txBody>
          <a:bodyPr/>
          <a:lstStyle/>
          <a:p>
            <a:pPr>
              <a:buFont typeface="Wingdings" pitchFamily="2" charset="2"/>
              <a:buNone/>
            </a:pPr>
            <a:r>
              <a:rPr lang="en-US" i="1">
                <a:solidFill>
                  <a:srgbClr val="CC0000"/>
                </a:solidFill>
              </a:rPr>
              <a:t>example services for a flow of datagrams:</a:t>
            </a:r>
          </a:p>
          <a:p>
            <a:r>
              <a:rPr lang="en-US" sz="2400"/>
              <a:t>in-order datagram delivery</a:t>
            </a:r>
          </a:p>
          <a:p>
            <a:r>
              <a:rPr lang="en-US" sz="2400"/>
              <a:t>guaranteed minimum bandwidth to flow</a:t>
            </a:r>
          </a:p>
          <a:p>
            <a:r>
              <a:rPr lang="en-US" sz="2400"/>
              <a:t>restrictions on changes in inter-packet spacing</a:t>
            </a:r>
          </a:p>
          <a:p>
            <a:endParaRPr lang="en-US" sz="2400"/>
          </a:p>
        </p:txBody>
      </p:sp>
      <p:pic>
        <p:nvPicPr>
          <p:cNvPr id="9224" name="Picture 17" descr="underline_base"/>
          <p:cNvPicPr>
            <a:picLocks noChangeArrowheads="1"/>
          </p:cNvPicPr>
          <p:nvPr/>
        </p:nvPicPr>
        <p:blipFill>
          <a:blip r:embed="rId2"/>
          <a:srcRect/>
          <a:stretch>
            <a:fillRect/>
          </a:stretch>
        </p:blipFill>
        <p:spPr bwMode="auto">
          <a:xfrm>
            <a:off x="628650" y="1033463"/>
            <a:ext cx="5484813" cy="17303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4"/>
          <p:cNvSpPr>
            <a:spLocks noGrp="1"/>
          </p:cNvSpPr>
          <p:nvPr>
            <p:ph type="ftr" sz="quarter" idx="11"/>
          </p:nvPr>
        </p:nvSpPr>
        <p:spPr>
          <a:noFill/>
          <a:ln>
            <a:miter lim="800000"/>
            <a:headEnd/>
            <a:tailEnd/>
          </a:ln>
        </p:spPr>
        <p:txBody>
          <a:bodyPr/>
          <a:lstStyle/>
          <a:p>
            <a:r>
              <a:rPr lang="en-US"/>
              <a:t>Network Layer</a:t>
            </a:r>
          </a:p>
        </p:txBody>
      </p:sp>
      <p:sp>
        <p:nvSpPr>
          <p:cNvPr id="132099" name="Slide Number Placeholder 5"/>
          <p:cNvSpPr>
            <a:spLocks noGrp="1"/>
          </p:cNvSpPr>
          <p:nvPr>
            <p:ph type="sldNum" sz="quarter" idx="12"/>
          </p:nvPr>
        </p:nvSpPr>
        <p:spPr>
          <a:noFill/>
          <a:ln>
            <a:miter lim="800000"/>
            <a:headEnd/>
            <a:tailEnd/>
          </a:ln>
        </p:spPr>
        <p:txBody>
          <a:bodyPr/>
          <a:lstStyle/>
          <a:p>
            <a:r>
              <a:rPr lang="en-US"/>
              <a:t>4-</a:t>
            </a:r>
            <a:fld id="{218023B9-7593-4324-B72D-4AF757822EB9}" type="slidenum">
              <a:rPr lang="en-US" smtClean="0"/>
              <a:pPr/>
              <a:t>80</a:t>
            </a:fld>
            <a:endParaRPr lang="en-US"/>
          </a:p>
        </p:txBody>
      </p:sp>
      <p:sp>
        <p:nvSpPr>
          <p:cNvPr id="132100" name="Rectangle 2"/>
          <p:cNvSpPr>
            <a:spLocks noGrp="1" noChangeArrowheads="1"/>
          </p:cNvSpPr>
          <p:nvPr>
            <p:ph type="title"/>
          </p:nvPr>
        </p:nvSpPr>
        <p:spPr>
          <a:xfrm>
            <a:off x="438150" y="331788"/>
            <a:ext cx="8394700" cy="685800"/>
          </a:xfrm>
          <a:noFill/>
        </p:spPr>
        <p:txBody>
          <a:bodyPr lIns="92075" tIns="46038" rIns="92075" bIns="46038"/>
          <a:lstStyle/>
          <a:p>
            <a:r>
              <a:rPr lang="en-US" sz="4000"/>
              <a:t>Multicast routing: problem statement</a:t>
            </a:r>
          </a:p>
        </p:txBody>
      </p:sp>
      <p:sp>
        <p:nvSpPr>
          <p:cNvPr id="132101" name="Rectangle 3"/>
          <p:cNvSpPr>
            <a:spLocks noGrp="1" noChangeArrowheads="1"/>
          </p:cNvSpPr>
          <p:nvPr>
            <p:ph type="body" idx="1"/>
          </p:nvPr>
        </p:nvSpPr>
        <p:spPr>
          <a:xfrm>
            <a:off x="458788" y="1190625"/>
            <a:ext cx="8229600" cy="1692275"/>
          </a:xfrm>
          <a:noFill/>
        </p:spPr>
        <p:txBody>
          <a:bodyPr lIns="92075" tIns="46038" rIns="92075" bIns="46038"/>
          <a:lstStyle/>
          <a:p>
            <a:pPr>
              <a:buFont typeface="Wingdings" pitchFamily="2" charset="2"/>
              <a:buNone/>
            </a:pPr>
            <a:r>
              <a:rPr lang="en-US" i="1">
                <a:solidFill>
                  <a:srgbClr val="CC0000"/>
                </a:solidFill>
              </a:rPr>
              <a:t>goal:</a:t>
            </a:r>
            <a:r>
              <a:rPr lang="en-US"/>
              <a:t> find a tree (or trees) connecting routers having local mcast group members </a:t>
            </a:r>
          </a:p>
          <a:p>
            <a:r>
              <a:rPr lang="en-US" sz="2400" i="1">
                <a:solidFill>
                  <a:srgbClr val="CC0000"/>
                </a:solidFill>
              </a:rPr>
              <a:t>tree:</a:t>
            </a:r>
            <a:r>
              <a:rPr lang="en-US" sz="2400"/>
              <a:t> </a:t>
            </a:r>
            <a:r>
              <a:rPr lang="en-US" sz="2000"/>
              <a:t>not all paths between routers used</a:t>
            </a:r>
          </a:p>
          <a:p>
            <a:r>
              <a:rPr lang="en-US" sz="2400" i="1">
                <a:solidFill>
                  <a:srgbClr val="CC0000"/>
                </a:solidFill>
              </a:rPr>
              <a:t>shared-tree:</a:t>
            </a:r>
            <a:r>
              <a:rPr lang="en-US" sz="1800"/>
              <a:t> </a:t>
            </a:r>
            <a:r>
              <a:rPr lang="en-US" sz="2000"/>
              <a:t>same tree used by all group members</a:t>
            </a:r>
          </a:p>
        </p:txBody>
      </p:sp>
      <p:sp>
        <p:nvSpPr>
          <p:cNvPr id="132102" name="Text Box 602"/>
          <p:cNvSpPr txBox="1">
            <a:spLocks noChangeArrowheads="1"/>
          </p:cNvSpPr>
          <p:nvPr/>
        </p:nvSpPr>
        <p:spPr bwMode="auto">
          <a:xfrm>
            <a:off x="1152525" y="6035675"/>
            <a:ext cx="1339850" cy="366713"/>
          </a:xfrm>
          <a:prstGeom prst="rect">
            <a:avLst/>
          </a:prstGeom>
          <a:noFill/>
          <a:ln w="9525">
            <a:noFill/>
            <a:miter lim="800000"/>
            <a:headEnd/>
            <a:tailEnd/>
          </a:ln>
          <a:effectLst/>
        </p:spPr>
        <p:txBody>
          <a:bodyPr wrap="none">
            <a:spAutoFit/>
          </a:bodyPr>
          <a:lstStyle/>
          <a:p>
            <a:r>
              <a:rPr lang="en-US"/>
              <a:t>shared tree</a:t>
            </a:r>
          </a:p>
        </p:txBody>
      </p:sp>
      <p:grpSp>
        <p:nvGrpSpPr>
          <p:cNvPr id="530936" name="Group 1528"/>
          <p:cNvGrpSpPr>
            <a:grpSpLocks/>
          </p:cNvGrpSpPr>
          <p:nvPr/>
        </p:nvGrpSpPr>
        <p:grpSpPr bwMode="auto">
          <a:xfrm>
            <a:off x="3602038" y="3586163"/>
            <a:ext cx="3003550" cy="2824162"/>
            <a:chOff x="2459" y="2365"/>
            <a:chExt cx="1892" cy="1779"/>
          </a:xfrm>
        </p:grpSpPr>
        <p:grpSp>
          <p:nvGrpSpPr>
            <p:cNvPr id="132260" name="Group 1408"/>
            <p:cNvGrpSpPr>
              <a:grpSpLocks/>
            </p:cNvGrpSpPr>
            <p:nvPr/>
          </p:nvGrpSpPr>
          <p:grpSpPr bwMode="auto">
            <a:xfrm>
              <a:off x="2459" y="2365"/>
              <a:ext cx="1892" cy="1546"/>
              <a:chOff x="264" y="2213"/>
              <a:chExt cx="1892" cy="1546"/>
            </a:xfrm>
          </p:grpSpPr>
          <p:grpSp>
            <p:nvGrpSpPr>
              <p:cNvPr id="132270" name="Group 1409"/>
              <p:cNvGrpSpPr>
                <a:grpSpLocks/>
              </p:cNvGrpSpPr>
              <p:nvPr/>
            </p:nvGrpSpPr>
            <p:grpSpPr bwMode="auto">
              <a:xfrm>
                <a:off x="428" y="2385"/>
                <a:ext cx="1559" cy="1192"/>
                <a:chOff x="1214" y="1613"/>
                <a:chExt cx="1559" cy="1192"/>
              </a:xfrm>
            </p:grpSpPr>
            <p:sp>
              <p:nvSpPr>
                <p:cNvPr id="132365" name="Line 1410"/>
                <p:cNvSpPr>
                  <a:spLocks noChangeShapeType="1"/>
                </p:cNvSpPr>
                <p:nvPr/>
              </p:nvSpPr>
              <p:spPr bwMode="auto">
                <a:xfrm flipV="1">
                  <a:off x="1780" y="1984"/>
                  <a:ext cx="660" cy="184"/>
                </a:xfrm>
                <a:prstGeom prst="line">
                  <a:avLst/>
                </a:prstGeom>
                <a:noFill/>
                <a:ln w="19050">
                  <a:solidFill>
                    <a:schemeClr val="tx1"/>
                  </a:solidFill>
                  <a:round/>
                  <a:headEnd/>
                  <a:tailEnd/>
                </a:ln>
                <a:effectLst/>
              </p:spPr>
              <p:txBody>
                <a:bodyPr wrap="none"/>
                <a:lstStyle/>
                <a:p>
                  <a:endParaRPr lang="en-US"/>
                </a:p>
              </p:txBody>
            </p:sp>
            <p:sp>
              <p:nvSpPr>
                <p:cNvPr id="132366" name="Line 1411"/>
                <p:cNvSpPr>
                  <a:spLocks noChangeShapeType="1"/>
                </p:cNvSpPr>
                <p:nvPr/>
              </p:nvSpPr>
              <p:spPr bwMode="auto">
                <a:xfrm>
                  <a:off x="1644" y="2152"/>
                  <a:ext cx="412" cy="516"/>
                </a:xfrm>
                <a:prstGeom prst="line">
                  <a:avLst/>
                </a:prstGeom>
                <a:noFill/>
                <a:ln w="19050">
                  <a:solidFill>
                    <a:schemeClr val="tx1"/>
                  </a:solidFill>
                  <a:round/>
                  <a:headEnd/>
                  <a:tailEnd/>
                </a:ln>
                <a:effectLst/>
              </p:spPr>
              <p:txBody>
                <a:bodyPr wrap="none"/>
                <a:lstStyle/>
                <a:p>
                  <a:endParaRPr lang="en-US"/>
                </a:p>
              </p:txBody>
            </p:sp>
            <p:sp>
              <p:nvSpPr>
                <p:cNvPr id="132367" name="Line 1412"/>
                <p:cNvSpPr>
                  <a:spLocks noChangeShapeType="1"/>
                </p:cNvSpPr>
                <p:nvPr/>
              </p:nvSpPr>
              <p:spPr bwMode="auto">
                <a:xfrm>
                  <a:off x="1928" y="1752"/>
                  <a:ext cx="480" cy="236"/>
                </a:xfrm>
                <a:prstGeom prst="line">
                  <a:avLst/>
                </a:prstGeom>
                <a:noFill/>
                <a:ln w="19050">
                  <a:solidFill>
                    <a:schemeClr val="tx1"/>
                  </a:solidFill>
                  <a:round/>
                  <a:headEnd/>
                  <a:tailEnd/>
                </a:ln>
                <a:effectLst/>
              </p:spPr>
              <p:txBody>
                <a:bodyPr wrap="none"/>
                <a:lstStyle/>
                <a:p>
                  <a:endParaRPr lang="en-US"/>
                </a:p>
              </p:txBody>
            </p:sp>
            <p:sp>
              <p:nvSpPr>
                <p:cNvPr id="132368" name="Line 1413"/>
                <p:cNvSpPr>
                  <a:spLocks noChangeShapeType="1"/>
                </p:cNvSpPr>
                <p:nvPr/>
              </p:nvSpPr>
              <p:spPr bwMode="auto">
                <a:xfrm flipV="1">
                  <a:off x="2184" y="2452"/>
                  <a:ext cx="260" cy="248"/>
                </a:xfrm>
                <a:prstGeom prst="line">
                  <a:avLst/>
                </a:prstGeom>
                <a:noFill/>
                <a:ln w="19050">
                  <a:solidFill>
                    <a:schemeClr val="tx1"/>
                  </a:solidFill>
                  <a:round/>
                  <a:headEnd/>
                  <a:tailEnd/>
                </a:ln>
                <a:effectLst/>
              </p:spPr>
              <p:txBody>
                <a:bodyPr wrap="none"/>
                <a:lstStyle/>
                <a:p>
                  <a:endParaRPr lang="en-US"/>
                </a:p>
              </p:txBody>
            </p:sp>
            <p:sp>
              <p:nvSpPr>
                <p:cNvPr id="132369" name="Line 1414"/>
                <p:cNvSpPr>
                  <a:spLocks noChangeShapeType="1"/>
                </p:cNvSpPr>
                <p:nvPr/>
              </p:nvSpPr>
              <p:spPr bwMode="auto">
                <a:xfrm>
                  <a:off x="2436" y="2040"/>
                  <a:ext cx="0" cy="380"/>
                </a:xfrm>
                <a:prstGeom prst="line">
                  <a:avLst/>
                </a:prstGeom>
                <a:noFill/>
                <a:ln w="19050">
                  <a:solidFill>
                    <a:schemeClr val="tx1"/>
                  </a:solidFill>
                  <a:round/>
                  <a:headEnd/>
                  <a:tailEnd/>
                </a:ln>
                <a:effectLst/>
              </p:spPr>
              <p:txBody>
                <a:bodyPr wrap="none"/>
                <a:lstStyle/>
                <a:p>
                  <a:endParaRPr lang="en-US"/>
                </a:p>
              </p:txBody>
            </p:sp>
            <p:sp>
              <p:nvSpPr>
                <p:cNvPr id="132370" name="Line 1415"/>
                <p:cNvSpPr>
                  <a:spLocks noChangeShapeType="1"/>
                </p:cNvSpPr>
                <p:nvPr/>
              </p:nvSpPr>
              <p:spPr bwMode="auto">
                <a:xfrm>
                  <a:off x="1488" y="2696"/>
                  <a:ext cx="496" cy="0"/>
                </a:xfrm>
                <a:prstGeom prst="line">
                  <a:avLst/>
                </a:prstGeom>
                <a:noFill/>
                <a:ln w="19050">
                  <a:solidFill>
                    <a:schemeClr val="tx1"/>
                  </a:solidFill>
                  <a:round/>
                  <a:headEnd/>
                  <a:tailEnd/>
                </a:ln>
                <a:effectLst/>
              </p:spPr>
              <p:txBody>
                <a:bodyPr wrap="none"/>
                <a:lstStyle/>
                <a:p>
                  <a:endParaRPr lang="en-US"/>
                </a:p>
              </p:txBody>
            </p:sp>
            <p:sp>
              <p:nvSpPr>
                <p:cNvPr id="132371" name="Line 1416"/>
                <p:cNvSpPr>
                  <a:spLocks noChangeShapeType="1"/>
                </p:cNvSpPr>
                <p:nvPr/>
              </p:nvSpPr>
              <p:spPr bwMode="auto">
                <a:xfrm flipH="1">
                  <a:off x="1424" y="2208"/>
                  <a:ext cx="180" cy="448"/>
                </a:xfrm>
                <a:prstGeom prst="line">
                  <a:avLst/>
                </a:prstGeom>
                <a:noFill/>
                <a:ln w="19050">
                  <a:solidFill>
                    <a:schemeClr val="tx1"/>
                  </a:solidFill>
                  <a:round/>
                  <a:headEnd/>
                  <a:tailEnd/>
                </a:ln>
                <a:effectLst/>
              </p:spPr>
              <p:txBody>
                <a:bodyPr wrap="none"/>
                <a:lstStyle/>
                <a:p>
                  <a:endParaRPr lang="en-US"/>
                </a:p>
              </p:txBody>
            </p:sp>
            <p:sp>
              <p:nvSpPr>
                <p:cNvPr id="132372" name="Line 1417"/>
                <p:cNvSpPr>
                  <a:spLocks noChangeShapeType="1"/>
                </p:cNvSpPr>
                <p:nvPr/>
              </p:nvSpPr>
              <p:spPr bwMode="auto">
                <a:xfrm flipH="1">
                  <a:off x="1640" y="1760"/>
                  <a:ext cx="168" cy="396"/>
                </a:xfrm>
                <a:prstGeom prst="line">
                  <a:avLst/>
                </a:prstGeom>
                <a:noFill/>
                <a:ln w="19050">
                  <a:solidFill>
                    <a:schemeClr val="tx1"/>
                  </a:solidFill>
                  <a:round/>
                  <a:headEnd/>
                  <a:tailEnd/>
                </a:ln>
                <a:effectLst/>
              </p:spPr>
              <p:txBody>
                <a:bodyPr wrap="none"/>
                <a:lstStyle/>
                <a:p>
                  <a:endParaRPr lang="en-US"/>
                </a:p>
              </p:txBody>
            </p:sp>
            <p:sp>
              <p:nvSpPr>
                <p:cNvPr id="132373" name="Freeform 1418"/>
                <p:cNvSpPr>
                  <a:spLocks/>
                </p:cNvSpPr>
                <p:nvPr/>
              </p:nvSpPr>
              <p:spPr bwMode="auto">
                <a:xfrm flipV="1">
                  <a:off x="1866" y="2778"/>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74" name="Line 1419"/>
                <p:cNvSpPr>
                  <a:spLocks noChangeShapeType="1"/>
                </p:cNvSpPr>
                <p:nvPr/>
              </p:nvSpPr>
              <p:spPr bwMode="auto">
                <a:xfrm>
                  <a:off x="2058" y="2717"/>
                  <a:ext cx="0" cy="60"/>
                </a:xfrm>
                <a:prstGeom prst="line">
                  <a:avLst/>
                </a:prstGeom>
                <a:noFill/>
                <a:ln w="19050">
                  <a:solidFill>
                    <a:schemeClr val="tx1"/>
                  </a:solidFill>
                  <a:round/>
                  <a:headEnd/>
                  <a:tailEnd/>
                </a:ln>
                <a:effectLst/>
              </p:spPr>
              <p:txBody>
                <a:bodyPr wrap="none"/>
                <a:lstStyle/>
                <a:p>
                  <a:endParaRPr lang="en-US"/>
                </a:p>
              </p:txBody>
            </p:sp>
            <p:grpSp>
              <p:nvGrpSpPr>
                <p:cNvPr id="132375" name="Group 1420"/>
                <p:cNvGrpSpPr>
                  <a:grpSpLocks/>
                </p:cNvGrpSpPr>
                <p:nvPr/>
              </p:nvGrpSpPr>
              <p:grpSpPr bwMode="auto">
                <a:xfrm rot="-5400000">
                  <a:off x="2390" y="1961"/>
                  <a:ext cx="391" cy="88"/>
                  <a:chOff x="1450" y="3513"/>
                  <a:chExt cx="391" cy="88"/>
                </a:xfrm>
              </p:grpSpPr>
              <p:sp>
                <p:nvSpPr>
                  <p:cNvPr id="132387" name="Freeform 1421"/>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88" name="Line 1422"/>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sp>
              <p:nvSpPr>
                <p:cNvPr id="132376" name="Freeform 1423"/>
                <p:cNvSpPr>
                  <a:spLocks/>
                </p:cNvSpPr>
                <p:nvPr/>
              </p:nvSpPr>
              <p:spPr bwMode="auto">
                <a:xfrm flipV="1">
                  <a:off x="1214" y="27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77" name="Line 1424"/>
                <p:cNvSpPr>
                  <a:spLocks noChangeShapeType="1"/>
                </p:cNvSpPr>
                <p:nvPr/>
              </p:nvSpPr>
              <p:spPr bwMode="auto">
                <a:xfrm>
                  <a:off x="1406" y="2713"/>
                  <a:ext cx="0" cy="60"/>
                </a:xfrm>
                <a:prstGeom prst="line">
                  <a:avLst/>
                </a:prstGeom>
                <a:noFill/>
                <a:ln w="19050">
                  <a:solidFill>
                    <a:schemeClr val="tx1"/>
                  </a:solidFill>
                  <a:round/>
                  <a:headEnd/>
                  <a:tailEnd/>
                </a:ln>
                <a:effectLst/>
              </p:spPr>
              <p:txBody>
                <a:bodyPr wrap="none"/>
                <a:lstStyle/>
                <a:p>
                  <a:endParaRPr lang="en-US"/>
                </a:p>
              </p:txBody>
            </p:sp>
            <p:grpSp>
              <p:nvGrpSpPr>
                <p:cNvPr id="132378" name="Group 1425"/>
                <p:cNvGrpSpPr>
                  <a:grpSpLocks/>
                </p:cNvGrpSpPr>
                <p:nvPr/>
              </p:nvGrpSpPr>
              <p:grpSpPr bwMode="auto">
                <a:xfrm rot="-2599131">
                  <a:off x="2382" y="2449"/>
                  <a:ext cx="391" cy="88"/>
                  <a:chOff x="1450" y="3513"/>
                  <a:chExt cx="391" cy="88"/>
                </a:xfrm>
              </p:grpSpPr>
              <p:sp>
                <p:nvSpPr>
                  <p:cNvPr id="132385" name="Freeform 1426"/>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86" name="Line 1427"/>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nvGrpSpPr>
                <p:cNvPr id="132379" name="Group 1428"/>
                <p:cNvGrpSpPr>
                  <a:grpSpLocks/>
                </p:cNvGrpSpPr>
                <p:nvPr/>
              </p:nvGrpSpPr>
              <p:grpSpPr bwMode="auto">
                <a:xfrm rot="5400000">
                  <a:off x="1290" y="2141"/>
                  <a:ext cx="391" cy="88"/>
                  <a:chOff x="1450" y="3513"/>
                  <a:chExt cx="391" cy="88"/>
                </a:xfrm>
              </p:grpSpPr>
              <p:sp>
                <p:nvSpPr>
                  <p:cNvPr id="132383" name="Freeform 1429"/>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84" name="Line 1430"/>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nvGrpSpPr>
                <p:cNvPr id="132380" name="Group 1431"/>
                <p:cNvGrpSpPr>
                  <a:grpSpLocks/>
                </p:cNvGrpSpPr>
                <p:nvPr/>
              </p:nvGrpSpPr>
              <p:grpSpPr bwMode="auto">
                <a:xfrm rot="10800000">
                  <a:off x="1610" y="1613"/>
                  <a:ext cx="391" cy="88"/>
                  <a:chOff x="1450" y="3513"/>
                  <a:chExt cx="391" cy="88"/>
                </a:xfrm>
              </p:grpSpPr>
              <p:sp>
                <p:nvSpPr>
                  <p:cNvPr id="132381" name="Freeform 1432"/>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382" name="Line 1433"/>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pic>
            <p:nvPicPr>
              <p:cNvPr id="132271" name="Picture 1434" descr="desktop_computer_stylized_small"/>
              <p:cNvPicPr>
                <a:picLocks noChangeAspect="1" noChangeArrowheads="1"/>
              </p:cNvPicPr>
              <p:nvPr/>
            </p:nvPicPr>
            <p:blipFill>
              <a:blip r:embed="rId3"/>
              <a:srcRect/>
              <a:stretch>
                <a:fillRect/>
              </a:stretch>
            </p:blipFill>
            <p:spPr bwMode="auto">
              <a:xfrm>
                <a:off x="1132" y="2213"/>
                <a:ext cx="208" cy="200"/>
              </a:xfrm>
              <a:prstGeom prst="rect">
                <a:avLst/>
              </a:prstGeom>
              <a:noFill/>
              <a:ln w="9525">
                <a:noFill/>
                <a:miter lim="800000"/>
                <a:headEnd/>
                <a:tailEnd/>
              </a:ln>
            </p:spPr>
          </p:pic>
          <p:grpSp>
            <p:nvGrpSpPr>
              <p:cNvPr id="132272" name="Group 1435"/>
              <p:cNvGrpSpPr>
                <a:grpSpLocks/>
              </p:cNvGrpSpPr>
              <p:nvPr/>
            </p:nvGrpSpPr>
            <p:grpSpPr bwMode="auto">
              <a:xfrm>
                <a:off x="877" y="2432"/>
                <a:ext cx="279" cy="136"/>
                <a:chOff x="4396" y="1245"/>
                <a:chExt cx="672" cy="248"/>
              </a:xfrm>
            </p:grpSpPr>
            <p:sp>
              <p:nvSpPr>
                <p:cNvPr id="132357"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58"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359"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60" name="Group 1439"/>
                <p:cNvGrpSpPr>
                  <a:grpSpLocks/>
                </p:cNvGrpSpPr>
                <p:nvPr/>
              </p:nvGrpSpPr>
              <p:grpSpPr bwMode="auto">
                <a:xfrm>
                  <a:off x="4530" y="1287"/>
                  <a:ext cx="377" cy="75"/>
                  <a:chOff x="2468" y="1332"/>
                  <a:chExt cx="310" cy="60"/>
                </a:xfrm>
              </p:grpSpPr>
              <p:sp>
                <p:nvSpPr>
                  <p:cNvPr id="132363" name="Freeform 144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364" name="Freeform 144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361" name="Line 144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62" name="Line 144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273" name="Group 1444"/>
              <p:cNvGrpSpPr>
                <a:grpSpLocks/>
              </p:cNvGrpSpPr>
              <p:nvPr/>
            </p:nvGrpSpPr>
            <p:grpSpPr bwMode="auto">
              <a:xfrm>
                <a:off x="1484" y="2692"/>
                <a:ext cx="279" cy="136"/>
                <a:chOff x="4396" y="1245"/>
                <a:chExt cx="672" cy="248"/>
              </a:xfrm>
            </p:grpSpPr>
            <p:sp>
              <p:nvSpPr>
                <p:cNvPr id="132349"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50"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351"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52" name="Group 1448"/>
                <p:cNvGrpSpPr>
                  <a:grpSpLocks/>
                </p:cNvGrpSpPr>
                <p:nvPr/>
              </p:nvGrpSpPr>
              <p:grpSpPr bwMode="auto">
                <a:xfrm>
                  <a:off x="4530" y="1287"/>
                  <a:ext cx="377" cy="75"/>
                  <a:chOff x="2468" y="1332"/>
                  <a:chExt cx="310" cy="60"/>
                </a:xfrm>
              </p:grpSpPr>
              <p:sp>
                <p:nvSpPr>
                  <p:cNvPr id="132355" name="Freeform 144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356" name="Freeform 145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353" name="Line 145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54" name="Line 145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2274" name="Picture 1453" descr="desktop_computer_stylized_small"/>
              <p:cNvPicPr>
                <a:picLocks noChangeAspect="1" noChangeArrowheads="1"/>
              </p:cNvPicPr>
              <p:nvPr/>
            </p:nvPicPr>
            <p:blipFill>
              <a:blip r:embed="rId3"/>
              <a:srcRect/>
              <a:stretch>
                <a:fillRect/>
              </a:stretch>
            </p:blipFill>
            <p:spPr bwMode="auto">
              <a:xfrm>
                <a:off x="1826" y="2853"/>
                <a:ext cx="208" cy="200"/>
              </a:xfrm>
              <a:prstGeom prst="rect">
                <a:avLst/>
              </a:prstGeom>
              <a:noFill/>
              <a:ln w="9525">
                <a:noFill/>
                <a:miter lim="800000"/>
                <a:headEnd/>
                <a:tailEnd/>
              </a:ln>
            </p:spPr>
          </p:pic>
          <p:grpSp>
            <p:nvGrpSpPr>
              <p:cNvPr id="132275" name="Group 1454"/>
              <p:cNvGrpSpPr>
                <a:grpSpLocks/>
              </p:cNvGrpSpPr>
              <p:nvPr/>
            </p:nvGrpSpPr>
            <p:grpSpPr bwMode="auto">
              <a:xfrm>
                <a:off x="697" y="2871"/>
                <a:ext cx="287" cy="139"/>
                <a:chOff x="4396" y="1245"/>
                <a:chExt cx="672" cy="248"/>
              </a:xfrm>
            </p:grpSpPr>
            <p:sp>
              <p:nvSpPr>
                <p:cNvPr id="13234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4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3234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44" name="Group 1458"/>
                <p:cNvGrpSpPr>
                  <a:grpSpLocks/>
                </p:cNvGrpSpPr>
                <p:nvPr/>
              </p:nvGrpSpPr>
              <p:grpSpPr bwMode="auto">
                <a:xfrm>
                  <a:off x="4530" y="1287"/>
                  <a:ext cx="377" cy="75"/>
                  <a:chOff x="2468" y="1332"/>
                  <a:chExt cx="310" cy="60"/>
                </a:xfrm>
              </p:grpSpPr>
              <p:sp>
                <p:nvSpPr>
                  <p:cNvPr id="132347" name="Freeform 14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2348" name="Freeform 14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2345" name="Line 146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46" name="Line 146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276" name="Group 1463"/>
              <p:cNvGrpSpPr>
                <a:grpSpLocks/>
              </p:cNvGrpSpPr>
              <p:nvPr/>
            </p:nvGrpSpPr>
            <p:grpSpPr bwMode="auto">
              <a:xfrm>
                <a:off x="1102" y="3380"/>
                <a:ext cx="279" cy="136"/>
                <a:chOff x="4396" y="1245"/>
                <a:chExt cx="672" cy="248"/>
              </a:xfrm>
            </p:grpSpPr>
            <p:sp>
              <p:nvSpPr>
                <p:cNvPr id="132333"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34"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335"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36" name="Group 1467"/>
                <p:cNvGrpSpPr>
                  <a:grpSpLocks/>
                </p:cNvGrpSpPr>
                <p:nvPr/>
              </p:nvGrpSpPr>
              <p:grpSpPr bwMode="auto">
                <a:xfrm>
                  <a:off x="4530" y="1287"/>
                  <a:ext cx="377" cy="75"/>
                  <a:chOff x="2468" y="1332"/>
                  <a:chExt cx="310" cy="60"/>
                </a:xfrm>
              </p:grpSpPr>
              <p:sp>
                <p:nvSpPr>
                  <p:cNvPr id="132339" name="Freeform 14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340" name="Freeform 14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337" name="Line 147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38" name="Line 147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277" name="Group 1472"/>
              <p:cNvGrpSpPr>
                <a:grpSpLocks/>
              </p:cNvGrpSpPr>
              <p:nvPr/>
            </p:nvGrpSpPr>
            <p:grpSpPr bwMode="auto">
              <a:xfrm>
                <a:off x="1475" y="3132"/>
                <a:ext cx="287" cy="139"/>
                <a:chOff x="4396" y="1245"/>
                <a:chExt cx="672" cy="248"/>
              </a:xfrm>
            </p:grpSpPr>
            <p:sp>
              <p:nvSpPr>
                <p:cNvPr id="13232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2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3232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28" name="Group 1476"/>
                <p:cNvGrpSpPr>
                  <a:grpSpLocks/>
                </p:cNvGrpSpPr>
                <p:nvPr/>
              </p:nvGrpSpPr>
              <p:grpSpPr bwMode="auto">
                <a:xfrm>
                  <a:off x="4530" y="1287"/>
                  <a:ext cx="377" cy="75"/>
                  <a:chOff x="2468" y="1332"/>
                  <a:chExt cx="310" cy="60"/>
                </a:xfrm>
              </p:grpSpPr>
              <p:sp>
                <p:nvSpPr>
                  <p:cNvPr id="132331" name="Freeform 14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2332" name="Freeform 14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2329" name="Line 147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30" name="Line 148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278" name="Group 1481"/>
              <p:cNvGrpSpPr>
                <a:grpSpLocks/>
              </p:cNvGrpSpPr>
              <p:nvPr/>
            </p:nvGrpSpPr>
            <p:grpSpPr bwMode="auto">
              <a:xfrm>
                <a:off x="454" y="3380"/>
                <a:ext cx="279" cy="136"/>
                <a:chOff x="4396" y="1245"/>
                <a:chExt cx="672" cy="248"/>
              </a:xfrm>
            </p:grpSpPr>
            <p:sp>
              <p:nvSpPr>
                <p:cNvPr id="132317"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318"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319"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320" name="Group 1485"/>
                <p:cNvGrpSpPr>
                  <a:grpSpLocks/>
                </p:cNvGrpSpPr>
                <p:nvPr/>
              </p:nvGrpSpPr>
              <p:grpSpPr bwMode="auto">
                <a:xfrm>
                  <a:off x="4530" y="1287"/>
                  <a:ext cx="377" cy="75"/>
                  <a:chOff x="2468" y="1332"/>
                  <a:chExt cx="310" cy="60"/>
                </a:xfrm>
              </p:grpSpPr>
              <p:sp>
                <p:nvSpPr>
                  <p:cNvPr id="132323" name="Freeform 14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324" name="Freeform 14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321" name="Line 1488"/>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322" name="Line 1489"/>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2279" name="Picture 1490" descr="desktop_computer_stylized_small"/>
              <p:cNvPicPr>
                <a:picLocks noChangeAspect="1" noChangeArrowheads="1"/>
              </p:cNvPicPr>
              <p:nvPr/>
            </p:nvPicPr>
            <p:blipFill>
              <a:blip r:embed="rId3"/>
              <a:srcRect/>
              <a:stretch>
                <a:fillRect/>
              </a:stretch>
            </p:blipFill>
            <p:spPr bwMode="auto">
              <a:xfrm flipH="1">
                <a:off x="439" y="2713"/>
                <a:ext cx="208" cy="200"/>
              </a:xfrm>
              <a:prstGeom prst="rect">
                <a:avLst/>
              </a:prstGeom>
              <a:noFill/>
              <a:ln w="9525">
                <a:noFill/>
                <a:miter lim="800000"/>
                <a:headEnd/>
                <a:tailEnd/>
              </a:ln>
            </p:spPr>
          </p:pic>
          <p:pic>
            <p:nvPicPr>
              <p:cNvPr id="132280" name="Picture 1491" descr="desktop_computer_stylized_small"/>
              <p:cNvPicPr>
                <a:picLocks noChangeAspect="1" noChangeArrowheads="1"/>
              </p:cNvPicPr>
              <p:nvPr/>
            </p:nvPicPr>
            <p:blipFill>
              <a:blip r:embed="rId3"/>
              <a:srcRect/>
              <a:stretch>
                <a:fillRect/>
              </a:stretch>
            </p:blipFill>
            <p:spPr bwMode="auto">
              <a:xfrm flipH="1">
                <a:off x="460" y="3060"/>
                <a:ext cx="208" cy="200"/>
              </a:xfrm>
              <a:prstGeom prst="rect">
                <a:avLst/>
              </a:prstGeom>
              <a:noFill/>
              <a:ln w="9525">
                <a:noFill/>
                <a:miter lim="800000"/>
                <a:headEnd/>
                <a:tailEnd/>
              </a:ln>
            </p:spPr>
          </p:pic>
          <p:pic>
            <p:nvPicPr>
              <p:cNvPr id="132281" name="Picture 1492" descr="desktop_computer_stylized_small"/>
              <p:cNvPicPr>
                <a:picLocks noChangeAspect="1" noChangeArrowheads="1"/>
              </p:cNvPicPr>
              <p:nvPr/>
            </p:nvPicPr>
            <p:blipFill>
              <a:blip r:embed="rId3"/>
              <a:srcRect/>
              <a:stretch>
                <a:fillRect/>
              </a:stretch>
            </p:blipFill>
            <p:spPr bwMode="auto">
              <a:xfrm flipH="1">
                <a:off x="264" y="3559"/>
                <a:ext cx="208" cy="200"/>
              </a:xfrm>
              <a:prstGeom prst="rect">
                <a:avLst/>
              </a:prstGeom>
              <a:noFill/>
              <a:ln w="9525">
                <a:noFill/>
                <a:miter lim="800000"/>
                <a:headEnd/>
                <a:tailEnd/>
              </a:ln>
            </p:spPr>
          </p:pic>
          <p:pic>
            <p:nvPicPr>
              <p:cNvPr id="132282" name="Picture 1493" descr="desktop_computer_stylized_small"/>
              <p:cNvPicPr>
                <a:picLocks noChangeAspect="1" noChangeArrowheads="1"/>
              </p:cNvPicPr>
              <p:nvPr/>
            </p:nvPicPr>
            <p:blipFill>
              <a:blip r:embed="rId3"/>
              <a:srcRect/>
              <a:stretch>
                <a:fillRect/>
              </a:stretch>
            </p:blipFill>
            <p:spPr bwMode="auto">
              <a:xfrm flipH="1">
                <a:off x="931" y="3557"/>
                <a:ext cx="208" cy="200"/>
              </a:xfrm>
              <a:prstGeom prst="rect">
                <a:avLst/>
              </a:prstGeom>
              <a:noFill/>
              <a:ln w="9525">
                <a:noFill/>
                <a:miter lim="800000"/>
                <a:headEnd/>
                <a:tailEnd/>
              </a:ln>
            </p:spPr>
          </p:pic>
          <p:pic>
            <p:nvPicPr>
              <p:cNvPr id="132283" name="Picture 1494" descr="desktop_computer_stylized_small"/>
              <p:cNvPicPr>
                <a:picLocks noChangeAspect="1" noChangeArrowheads="1"/>
              </p:cNvPicPr>
              <p:nvPr/>
            </p:nvPicPr>
            <p:blipFill>
              <a:blip r:embed="rId3"/>
              <a:srcRect/>
              <a:stretch>
                <a:fillRect/>
              </a:stretch>
            </p:blipFill>
            <p:spPr bwMode="auto">
              <a:xfrm>
                <a:off x="1672" y="3414"/>
                <a:ext cx="208" cy="200"/>
              </a:xfrm>
              <a:prstGeom prst="rect">
                <a:avLst/>
              </a:prstGeom>
              <a:noFill/>
              <a:ln w="9525">
                <a:noFill/>
                <a:miter lim="800000"/>
                <a:headEnd/>
                <a:tailEnd/>
              </a:ln>
            </p:spPr>
          </p:pic>
          <p:pic>
            <p:nvPicPr>
              <p:cNvPr id="132284" name="Picture 1495" descr="desktop_computer_stylized_small"/>
              <p:cNvPicPr>
                <a:picLocks noChangeAspect="1" noChangeArrowheads="1"/>
              </p:cNvPicPr>
              <p:nvPr/>
            </p:nvPicPr>
            <p:blipFill>
              <a:blip r:embed="rId3"/>
              <a:srcRect/>
              <a:stretch>
                <a:fillRect/>
              </a:stretch>
            </p:blipFill>
            <p:spPr bwMode="auto">
              <a:xfrm>
                <a:off x="1948" y="3150"/>
                <a:ext cx="208" cy="200"/>
              </a:xfrm>
              <a:prstGeom prst="rect">
                <a:avLst/>
              </a:prstGeom>
              <a:noFill/>
              <a:ln w="9525">
                <a:noFill/>
                <a:miter lim="800000"/>
                <a:headEnd/>
                <a:tailEnd/>
              </a:ln>
            </p:spPr>
          </p:pic>
          <p:grpSp>
            <p:nvGrpSpPr>
              <p:cNvPr id="132285" name="Group 1496"/>
              <p:cNvGrpSpPr>
                <a:grpSpLocks/>
              </p:cNvGrpSpPr>
              <p:nvPr/>
            </p:nvGrpSpPr>
            <p:grpSpPr bwMode="auto">
              <a:xfrm>
                <a:off x="734" y="2220"/>
                <a:ext cx="221" cy="191"/>
                <a:chOff x="4493" y="1335"/>
                <a:chExt cx="381" cy="326"/>
              </a:xfrm>
            </p:grpSpPr>
            <p:pic>
              <p:nvPicPr>
                <p:cNvPr id="132310" name="Picture 1497"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311" name="Group 1498"/>
                <p:cNvGrpSpPr>
                  <a:grpSpLocks/>
                </p:cNvGrpSpPr>
                <p:nvPr/>
              </p:nvGrpSpPr>
              <p:grpSpPr bwMode="auto">
                <a:xfrm>
                  <a:off x="4501" y="1349"/>
                  <a:ext cx="313" cy="292"/>
                  <a:chOff x="4501" y="1349"/>
                  <a:chExt cx="313" cy="292"/>
                </a:xfrm>
              </p:grpSpPr>
              <p:sp>
                <p:nvSpPr>
                  <p:cNvPr id="132312" name="Oval 1499"/>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313" name="Freeform 1500"/>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314" name="Freeform 1501"/>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315" name="Freeform 1502"/>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316" name="Freeform 1503"/>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286" name="Group 1504"/>
              <p:cNvGrpSpPr>
                <a:grpSpLocks/>
              </p:cNvGrpSpPr>
              <p:nvPr/>
            </p:nvGrpSpPr>
            <p:grpSpPr bwMode="auto">
              <a:xfrm>
                <a:off x="760" y="3559"/>
                <a:ext cx="221" cy="191"/>
                <a:chOff x="4493" y="1335"/>
                <a:chExt cx="381" cy="326"/>
              </a:xfrm>
            </p:grpSpPr>
            <p:pic>
              <p:nvPicPr>
                <p:cNvPr id="132303" name="Picture 1505"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304" name="Group 1506"/>
                <p:cNvGrpSpPr>
                  <a:grpSpLocks/>
                </p:cNvGrpSpPr>
                <p:nvPr/>
              </p:nvGrpSpPr>
              <p:grpSpPr bwMode="auto">
                <a:xfrm>
                  <a:off x="4501" y="1349"/>
                  <a:ext cx="313" cy="292"/>
                  <a:chOff x="4501" y="1349"/>
                  <a:chExt cx="313" cy="292"/>
                </a:xfrm>
              </p:grpSpPr>
              <p:sp>
                <p:nvSpPr>
                  <p:cNvPr id="132305" name="Oval 1507"/>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306" name="Freeform 1508"/>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307" name="Freeform 1509"/>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308" name="Freeform 1510"/>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309" name="Freeform 1511"/>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287" name="Group 1512"/>
              <p:cNvGrpSpPr>
                <a:grpSpLocks/>
              </p:cNvGrpSpPr>
              <p:nvPr/>
            </p:nvGrpSpPr>
            <p:grpSpPr bwMode="auto">
              <a:xfrm>
                <a:off x="1439" y="3562"/>
                <a:ext cx="221" cy="191"/>
                <a:chOff x="4493" y="1335"/>
                <a:chExt cx="381" cy="326"/>
              </a:xfrm>
            </p:grpSpPr>
            <p:pic>
              <p:nvPicPr>
                <p:cNvPr id="132296" name="Picture 1513"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297" name="Group 1514"/>
                <p:cNvGrpSpPr>
                  <a:grpSpLocks/>
                </p:cNvGrpSpPr>
                <p:nvPr/>
              </p:nvGrpSpPr>
              <p:grpSpPr bwMode="auto">
                <a:xfrm>
                  <a:off x="4501" y="1349"/>
                  <a:ext cx="313" cy="292"/>
                  <a:chOff x="4501" y="1349"/>
                  <a:chExt cx="313" cy="292"/>
                </a:xfrm>
              </p:grpSpPr>
              <p:sp>
                <p:nvSpPr>
                  <p:cNvPr id="132298" name="Oval 1515"/>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299" name="Freeform 1516"/>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300" name="Freeform 1517"/>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301" name="Freeform 1518"/>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302" name="Freeform 1519"/>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288" name="Group 1520"/>
              <p:cNvGrpSpPr>
                <a:grpSpLocks/>
              </p:cNvGrpSpPr>
              <p:nvPr/>
            </p:nvGrpSpPr>
            <p:grpSpPr bwMode="auto">
              <a:xfrm>
                <a:off x="1822" y="2494"/>
                <a:ext cx="221" cy="191"/>
                <a:chOff x="4493" y="1335"/>
                <a:chExt cx="381" cy="326"/>
              </a:xfrm>
            </p:grpSpPr>
            <p:pic>
              <p:nvPicPr>
                <p:cNvPr id="132289" name="Picture 1521"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290" name="Group 1522"/>
                <p:cNvGrpSpPr>
                  <a:grpSpLocks/>
                </p:cNvGrpSpPr>
                <p:nvPr/>
              </p:nvGrpSpPr>
              <p:grpSpPr bwMode="auto">
                <a:xfrm>
                  <a:off x="4501" y="1349"/>
                  <a:ext cx="313" cy="292"/>
                  <a:chOff x="4501" y="1349"/>
                  <a:chExt cx="313" cy="292"/>
                </a:xfrm>
              </p:grpSpPr>
              <p:sp>
                <p:nvSpPr>
                  <p:cNvPr id="132291" name="Oval 1523"/>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292" name="Freeform 1524"/>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293" name="Freeform 1525"/>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294" name="Freeform 1526"/>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295" name="Freeform 1527"/>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sp>
          <p:nvSpPr>
            <p:cNvPr id="132261" name="Line 605"/>
            <p:cNvSpPr>
              <a:spLocks noChangeShapeType="1"/>
            </p:cNvSpPr>
            <p:nvPr/>
          </p:nvSpPr>
          <p:spPr bwMode="auto">
            <a:xfrm flipH="1">
              <a:off x="2831" y="2650"/>
              <a:ext cx="356" cy="844"/>
            </a:xfrm>
            <a:prstGeom prst="line">
              <a:avLst/>
            </a:prstGeom>
            <a:noFill/>
            <a:ln w="38100">
              <a:solidFill>
                <a:schemeClr val="accent2"/>
              </a:solidFill>
              <a:round/>
              <a:headEnd/>
              <a:tailEnd type="triangle" w="med" len="med"/>
            </a:ln>
            <a:effectLst/>
          </p:spPr>
          <p:txBody>
            <a:bodyPr wrap="none"/>
            <a:lstStyle/>
            <a:p>
              <a:endParaRPr lang="en-US"/>
            </a:p>
          </p:txBody>
        </p:sp>
        <p:sp>
          <p:nvSpPr>
            <p:cNvPr id="132262" name="Text Box 1203"/>
            <p:cNvSpPr txBox="1">
              <a:spLocks noChangeArrowheads="1"/>
            </p:cNvSpPr>
            <p:nvPr/>
          </p:nvSpPr>
          <p:spPr bwMode="auto">
            <a:xfrm>
              <a:off x="2659" y="3913"/>
              <a:ext cx="1348" cy="231"/>
            </a:xfrm>
            <a:prstGeom prst="rect">
              <a:avLst/>
            </a:prstGeom>
            <a:noFill/>
            <a:ln w="9525">
              <a:noFill/>
              <a:miter lim="800000"/>
              <a:headEnd/>
              <a:tailEnd/>
            </a:ln>
            <a:effectLst/>
          </p:spPr>
          <p:txBody>
            <a:bodyPr wrap="none">
              <a:spAutoFit/>
            </a:bodyPr>
            <a:lstStyle/>
            <a:p>
              <a:r>
                <a:rPr lang="en-US"/>
                <a:t>source-based trees</a:t>
              </a:r>
            </a:p>
          </p:txBody>
        </p:sp>
        <p:sp>
          <p:nvSpPr>
            <p:cNvPr id="132263" name="Line 1204"/>
            <p:cNvSpPr>
              <a:spLocks noChangeShapeType="1"/>
            </p:cNvSpPr>
            <p:nvPr/>
          </p:nvSpPr>
          <p:spPr bwMode="auto">
            <a:xfrm>
              <a:off x="3175" y="2662"/>
              <a:ext cx="484" cy="228"/>
            </a:xfrm>
            <a:prstGeom prst="line">
              <a:avLst/>
            </a:prstGeom>
            <a:noFill/>
            <a:ln w="38100">
              <a:solidFill>
                <a:schemeClr val="accent2"/>
              </a:solidFill>
              <a:round/>
              <a:headEnd/>
              <a:tailEnd type="triangle" w="med" len="med"/>
            </a:ln>
            <a:effectLst/>
          </p:spPr>
          <p:txBody>
            <a:bodyPr wrap="none"/>
            <a:lstStyle/>
            <a:p>
              <a:endParaRPr lang="en-US"/>
            </a:p>
          </p:txBody>
        </p:sp>
        <p:sp>
          <p:nvSpPr>
            <p:cNvPr id="132264" name="Line 1205"/>
            <p:cNvSpPr>
              <a:spLocks noChangeShapeType="1"/>
            </p:cNvSpPr>
            <p:nvPr/>
          </p:nvSpPr>
          <p:spPr bwMode="auto">
            <a:xfrm>
              <a:off x="3003" y="3110"/>
              <a:ext cx="292" cy="372"/>
            </a:xfrm>
            <a:prstGeom prst="line">
              <a:avLst/>
            </a:prstGeom>
            <a:noFill/>
            <a:ln w="38100">
              <a:solidFill>
                <a:schemeClr val="accent2"/>
              </a:solidFill>
              <a:round/>
              <a:headEnd/>
              <a:tailEnd type="triangle" w="med" len="med"/>
            </a:ln>
            <a:effectLst/>
          </p:spPr>
          <p:txBody>
            <a:bodyPr wrap="none"/>
            <a:lstStyle/>
            <a:p>
              <a:endParaRPr lang="en-US"/>
            </a:p>
          </p:txBody>
        </p:sp>
        <p:sp>
          <p:nvSpPr>
            <p:cNvPr id="132265" name="Line 1206"/>
            <p:cNvSpPr>
              <a:spLocks noChangeShapeType="1"/>
            </p:cNvSpPr>
            <p:nvPr/>
          </p:nvSpPr>
          <p:spPr bwMode="auto">
            <a:xfrm flipH="1">
              <a:off x="3107" y="2930"/>
              <a:ext cx="584" cy="152"/>
            </a:xfrm>
            <a:prstGeom prst="line">
              <a:avLst/>
            </a:prstGeom>
            <a:noFill/>
            <a:ln w="38100">
              <a:solidFill>
                <a:srgbClr val="008000"/>
              </a:solidFill>
              <a:round/>
              <a:headEnd type="triangle" w="med" len="med"/>
              <a:tailEnd/>
            </a:ln>
            <a:effectLst/>
          </p:spPr>
          <p:txBody>
            <a:bodyPr wrap="none"/>
            <a:lstStyle/>
            <a:p>
              <a:endParaRPr lang="en-US"/>
            </a:p>
          </p:txBody>
        </p:sp>
        <p:sp>
          <p:nvSpPr>
            <p:cNvPr id="132266" name="Line 1207"/>
            <p:cNvSpPr>
              <a:spLocks noChangeShapeType="1"/>
            </p:cNvSpPr>
            <p:nvPr/>
          </p:nvSpPr>
          <p:spPr bwMode="auto">
            <a:xfrm flipH="1">
              <a:off x="2959" y="3078"/>
              <a:ext cx="152" cy="336"/>
            </a:xfrm>
            <a:prstGeom prst="line">
              <a:avLst/>
            </a:prstGeom>
            <a:noFill/>
            <a:ln w="38100">
              <a:solidFill>
                <a:srgbClr val="008000"/>
              </a:solidFill>
              <a:round/>
              <a:headEnd/>
              <a:tailEnd type="triangle" w="med" len="med"/>
            </a:ln>
            <a:effectLst/>
          </p:spPr>
          <p:txBody>
            <a:bodyPr wrap="none"/>
            <a:lstStyle/>
            <a:p>
              <a:endParaRPr lang="en-US"/>
            </a:p>
          </p:txBody>
        </p:sp>
        <p:sp>
          <p:nvSpPr>
            <p:cNvPr id="132267" name="Line 1208"/>
            <p:cNvSpPr>
              <a:spLocks noChangeShapeType="1"/>
            </p:cNvSpPr>
            <p:nvPr/>
          </p:nvSpPr>
          <p:spPr bwMode="auto">
            <a:xfrm>
              <a:off x="3107" y="3078"/>
              <a:ext cx="232" cy="288"/>
            </a:xfrm>
            <a:prstGeom prst="line">
              <a:avLst/>
            </a:prstGeom>
            <a:noFill/>
            <a:ln w="38100">
              <a:solidFill>
                <a:srgbClr val="008000"/>
              </a:solidFill>
              <a:round/>
              <a:headEnd/>
              <a:tailEnd type="triangle" w="med" len="med"/>
            </a:ln>
            <a:effectLst/>
          </p:spPr>
          <p:txBody>
            <a:bodyPr wrap="none"/>
            <a:lstStyle/>
            <a:p>
              <a:endParaRPr lang="en-US"/>
            </a:p>
          </p:txBody>
        </p:sp>
        <p:sp>
          <p:nvSpPr>
            <p:cNvPr id="132268" name="Line 1209"/>
            <p:cNvSpPr>
              <a:spLocks noChangeShapeType="1"/>
            </p:cNvSpPr>
            <p:nvPr/>
          </p:nvSpPr>
          <p:spPr bwMode="auto">
            <a:xfrm flipV="1">
              <a:off x="3111" y="2802"/>
              <a:ext cx="112" cy="276"/>
            </a:xfrm>
            <a:prstGeom prst="line">
              <a:avLst/>
            </a:prstGeom>
            <a:noFill/>
            <a:ln w="38100">
              <a:solidFill>
                <a:srgbClr val="008000"/>
              </a:solidFill>
              <a:round/>
              <a:headEnd/>
              <a:tailEnd type="triangle" w="med" len="med"/>
            </a:ln>
            <a:effectLst/>
          </p:spPr>
          <p:txBody>
            <a:bodyPr wrap="none"/>
            <a:lstStyle/>
            <a:p>
              <a:endParaRPr lang="en-US"/>
            </a:p>
          </p:txBody>
        </p:sp>
        <p:sp>
          <p:nvSpPr>
            <p:cNvPr id="132269" name="Oval 1211"/>
            <p:cNvSpPr>
              <a:spLocks noChangeArrowheads="1"/>
            </p:cNvSpPr>
            <p:nvPr/>
          </p:nvSpPr>
          <p:spPr bwMode="auto">
            <a:xfrm>
              <a:off x="3149" y="2636"/>
              <a:ext cx="78" cy="66"/>
            </a:xfrm>
            <a:prstGeom prst="ellipse">
              <a:avLst/>
            </a:prstGeom>
            <a:solidFill>
              <a:schemeClr val="accent2"/>
            </a:solidFill>
            <a:ln w="9525">
              <a:solidFill>
                <a:schemeClr val="accent2"/>
              </a:solidFill>
              <a:round/>
              <a:headEnd/>
              <a:tailEnd/>
            </a:ln>
            <a:effectLst/>
          </p:spPr>
          <p:txBody>
            <a:bodyPr wrap="none" anchor="ctr"/>
            <a:lstStyle/>
            <a:p>
              <a:endParaRPr lang="en-US"/>
            </a:p>
          </p:txBody>
        </p:sp>
      </p:grpSp>
      <p:pic>
        <p:nvPicPr>
          <p:cNvPr id="132104" name="Picture 1212" descr="underline_base"/>
          <p:cNvPicPr>
            <a:picLocks noChangeArrowheads="1"/>
          </p:cNvPicPr>
          <p:nvPr/>
        </p:nvPicPr>
        <p:blipFill>
          <a:blip r:embed="rId5"/>
          <a:srcRect/>
          <a:stretch>
            <a:fillRect/>
          </a:stretch>
        </p:blipFill>
        <p:spPr bwMode="auto">
          <a:xfrm>
            <a:off x="509588" y="877888"/>
            <a:ext cx="7769225" cy="173037"/>
          </a:xfrm>
          <a:prstGeom prst="rect">
            <a:avLst/>
          </a:prstGeom>
          <a:noFill/>
          <a:ln w="9525">
            <a:noFill/>
            <a:miter lim="800000"/>
            <a:headEnd/>
            <a:tailEnd/>
          </a:ln>
        </p:spPr>
      </p:pic>
      <p:grpSp>
        <p:nvGrpSpPr>
          <p:cNvPr id="132105" name="Group 1529"/>
          <p:cNvGrpSpPr>
            <a:grpSpLocks/>
          </p:cNvGrpSpPr>
          <p:nvPr/>
        </p:nvGrpSpPr>
        <p:grpSpPr bwMode="auto">
          <a:xfrm>
            <a:off x="6924675" y="1695450"/>
            <a:ext cx="1960563" cy="3890963"/>
            <a:chOff x="4362" y="1068"/>
            <a:chExt cx="1235" cy="2451"/>
          </a:xfrm>
        </p:grpSpPr>
        <p:grpSp>
          <p:nvGrpSpPr>
            <p:cNvPr id="132227" name="Group 1213"/>
            <p:cNvGrpSpPr>
              <a:grpSpLocks/>
            </p:cNvGrpSpPr>
            <p:nvPr/>
          </p:nvGrpSpPr>
          <p:grpSpPr bwMode="auto">
            <a:xfrm>
              <a:off x="4454" y="2138"/>
              <a:ext cx="359" cy="184"/>
              <a:chOff x="4396" y="1245"/>
              <a:chExt cx="672" cy="248"/>
            </a:xfrm>
          </p:grpSpPr>
          <p:sp>
            <p:nvSpPr>
              <p:cNvPr id="132252"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253"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254"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255" name="Group 1217"/>
              <p:cNvGrpSpPr>
                <a:grpSpLocks/>
              </p:cNvGrpSpPr>
              <p:nvPr/>
            </p:nvGrpSpPr>
            <p:grpSpPr bwMode="auto">
              <a:xfrm>
                <a:off x="4530" y="1287"/>
                <a:ext cx="377" cy="75"/>
                <a:chOff x="2468" y="1332"/>
                <a:chExt cx="310" cy="60"/>
              </a:xfrm>
            </p:grpSpPr>
            <p:sp>
              <p:nvSpPr>
                <p:cNvPr id="132258" name="Freeform 12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259" name="Freeform 12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256" name="Line 122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257" name="Line 122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228" name="Group 1222"/>
            <p:cNvGrpSpPr>
              <a:grpSpLocks/>
            </p:cNvGrpSpPr>
            <p:nvPr/>
          </p:nvGrpSpPr>
          <p:grpSpPr bwMode="auto">
            <a:xfrm>
              <a:off x="4466" y="2860"/>
              <a:ext cx="348" cy="190"/>
              <a:chOff x="4396" y="1245"/>
              <a:chExt cx="672" cy="248"/>
            </a:xfrm>
          </p:grpSpPr>
          <p:sp>
            <p:nvSpPr>
              <p:cNvPr id="13224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24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3224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247" name="Group 1226"/>
              <p:cNvGrpSpPr>
                <a:grpSpLocks/>
              </p:cNvGrpSpPr>
              <p:nvPr/>
            </p:nvGrpSpPr>
            <p:grpSpPr bwMode="auto">
              <a:xfrm>
                <a:off x="4530" y="1287"/>
                <a:ext cx="377" cy="75"/>
                <a:chOff x="2468" y="1332"/>
                <a:chExt cx="310" cy="60"/>
              </a:xfrm>
            </p:grpSpPr>
            <p:sp>
              <p:nvSpPr>
                <p:cNvPr id="132250" name="Freeform 12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2251" name="Freeform 12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2248" name="Line 122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249" name="Line 123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2229" name="Picture 1231" descr="desktop_computer_stylized_small"/>
            <p:cNvPicPr>
              <a:picLocks noChangeAspect="1" noChangeArrowheads="1"/>
            </p:cNvPicPr>
            <p:nvPr/>
          </p:nvPicPr>
          <p:blipFill>
            <a:blip r:embed="rId4"/>
            <a:srcRect/>
            <a:stretch>
              <a:fillRect/>
            </a:stretch>
          </p:blipFill>
          <p:spPr bwMode="auto">
            <a:xfrm>
              <a:off x="4497" y="1691"/>
              <a:ext cx="388" cy="375"/>
            </a:xfrm>
            <a:prstGeom prst="rect">
              <a:avLst/>
            </a:prstGeom>
            <a:noFill/>
            <a:ln w="9525">
              <a:noFill/>
              <a:miter lim="800000"/>
              <a:headEnd/>
              <a:tailEnd/>
            </a:ln>
          </p:spPr>
        </p:pic>
        <p:grpSp>
          <p:nvGrpSpPr>
            <p:cNvPr id="132230" name="Group 1349"/>
            <p:cNvGrpSpPr>
              <a:grpSpLocks/>
            </p:cNvGrpSpPr>
            <p:nvPr/>
          </p:nvGrpSpPr>
          <p:grpSpPr bwMode="auto">
            <a:xfrm>
              <a:off x="4493" y="1335"/>
              <a:ext cx="381" cy="326"/>
              <a:chOff x="4493" y="1335"/>
              <a:chExt cx="381" cy="326"/>
            </a:xfrm>
          </p:grpSpPr>
          <p:pic>
            <p:nvPicPr>
              <p:cNvPr id="132237" name="Picture 1232"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238" name="Group 1342"/>
              <p:cNvGrpSpPr>
                <a:grpSpLocks/>
              </p:cNvGrpSpPr>
              <p:nvPr/>
            </p:nvGrpSpPr>
            <p:grpSpPr bwMode="auto">
              <a:xfrm>
                <a:off x="4501" y="1349"/>
                <a:ext cx="313" cy="292"/>
                <a:chOff x="4501" y="1349"/>
                <a:chExt cx="313" cy="292"/>
              </a:xfrm>
            </p:grpSpPr>
            <p:sp>
              <p:nvSpPr>
                <p:cNvPr id="132239" name="Oval 1236"/>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240" name="Freeform 1233"/>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241" name="Freeform 1234"/>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242" name="Freeform 1235"/>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243" name="Freeform 1238"/>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sp>
          <p:nvSpPr>
            <p:cNvPr id="132231" name="Text Box 1240"/>
            <p:cNvSpPr txBox="1">
              <a:spLocks noChangeArrowheads="1"/>
            </p:cNvSpPr>
            <p:nvPr/>
          </p:nvSpPr>
          <p:spPr bwMode="auto">
            <a:xfrm>
              <a:off x="4833" y="1299"/>
              <a:ext cx="644" cy="370"/>
            </a:xfrm>
            <a:prstGeom prst="rect">
              <a:avLst/>
            </a:prstGeom>
            <a:noFill/>
            <a:ln w="9525">
              <a:noFill/>
              <a:miter lim="800000"/>
              <a:headEnd/>
              <a:tailEnd/>
            </a:ln>
            <a:effectLst/>
          </p:spPr>
          <p:txBody>
            <a:bodyPr wrap="none">
              <a:spAutoFit/>
            </a:bodyPr>
            <a:lstStyle/>
            <a:p>
              <a:pPr>
                <a:lnSpc>
                  <a:spcPct val="90000"/>
                </a:lnSpc>
              </a:pPr>
              <a:r>
                <a:rPr lang="en-US" i="1"/>
                <a:t>group </a:t>
              </a:r>
            </a:p>
            <a:p>
              <a:pPr>
                <a:lnSpc>
                  <a:spcPct val="90000"/>
                </a:lnSpc>
              </a:pPr>
              <a:r>
                <a:rPr lang="en-US" i="1"/>
                <a:t>member</a:t>
              </a:r>
            </a:p>
          </p:txBody>
        </p:sp>
        <p:sp>
          <p:nvSpPr>
            <p:cNvPr id="132232" name="Text Box 1241"/>
            <p:cNvSpPr txBox="1">
              <a:spLocks noChangeArrowheads="1"/>
            </p:cNvSpPr>
            <p:nvPr/>
          </p:nvSpPr>
          <p:spPr bwMode="auto">
            <a:xfrm>
              <a:off x="4833" y="1670"/>
              <a:ext cx="764" cy="370"/>
            </a:xfrm>
            <a:prstGeom prst="rect">
              <a:avLst/>
            </a:prstGeom>
            <a:noFill/>
            <a:ln w="9525">
              <a:noFill/>
              <a:miter lim="800000"/>
              <a:headEnd/>
              <a:tailEnd/>
            </a:ln>
            <a:effectLst/>
          </p:spPr>
          <p:txBody>
            <a:bodyPr wrap="none">
              <a:spAutoFit/>
            </a:bodyPr>
            <a:lstStyle/>
            <a:p>
              <a:pPr>
                <a:lnSpc>
                  <a:spcPct val="90000"/>
                </a:lnSpc>
              </a:pPr>
              <a:r>
                <a:rPr lang="en-US" i="1"/>
                <a:t>not group </a:t>
              </a:r>
            </a:p>
            <a:p>
              <a:pPr>
                <a:lnSpc>
                  <a:spcPct val="90000"/>
                </a:lnSpc>
              </a:pPr>
              <a:r>
                <a:rPr lang="en-US" i="1"/>
                <a:t>member</a:t>
              </a:r>
            </a:p>
          </p:txBody>
        </p:sp>
        <p:sp>
          <p:nvSpPr>
            <p:cNvPr id="132233" name="Text Box 1242"/>
            <p:cNvSpPr txBox="1">
              <a:spLocks noChangeArrowheads="1"/>
            </p:cNvSpPr>
            <p:nvPr/>
          </p:nvSpPr>
          <p:spPr bwMode="auto">
            <a:xfrm>
              <a:off x="4829" y="2076"/>
              <a:ext cx="644" cy="682"/>
            </a:xfrm>
            <a:prstGeom prst="rect">
              <a:avLst/>
            </a:prstGeom>
            <a:noFill/>
            <a:ln w="9525">
              <a:noFill/>
              <a:miter lim="800000"/>
              <a:headEnd/>
              <a:tailEnd/>
            </a:ln>
            <a:effectLst/>
          </p:spPr>
          <p:txBody>
            <a:bodyPr wrap="none">
              <a:spAutoFit/>
            </a:bodyPr>
            <a:lstStyle/>
            <a:p>
              <a:pPr>
                <a:lnSpc>
                  <a:spcPct val="90000"/>
                </a:lnSpc>
              </a:pPr>
              <a:r>
                <a:rPr lang="en-US" i="1"/>
                <a:t>router</a:t>
              </a:r>
            </a:p>
            <a:p>
              <a:pPr>
                <a:lnSpc>
                  <a:spcPct val="90000"/>
                </a:lnSpc>
              </a:pPr>
              <a:r>
                <a:rPr lang="en-US" i="1"/>
                <a:t>with a</a:t>
              </a:r>
            </a:p>
            <a:p>
              <a:pPr>
                <a:lnSpc>
                  <a:spcPct val="90000"/>
                </a:lnSpc>
              </a:pPr>
              <a:r>
                <a:rPr lang="en-US" i="1"/>
                <a:t>group </a:t>
              </a:r>
            </a:p>
            <a:p>
              <a:pPr>
                <a:lnSpc>
                  <a:spcPct val="90000"/>
                </a:lnSpc>
              </a:pPr>
              <a:r>
                <a:rPr lang="en-US" i="1"/>
                <a:t>member</a:t>
              </a:r>
            </a:p>
          </p:txBody>
        </p:sp>
        <p:sp>
          <p:nvSpPr>
            <p:cNvPr id="132234" name="Text Box 1243"/>
            <p:cNvSpPr txBox="1">
              <a:spLocks noChangeArrowheads="1"/>
            </p:cNvSpPr>
            <p:nvPr/>
          </p:nvSpPr>
          <p:spPr bwMode="auto">
            <a:xfrm>
              <a:off x="4829" y="2804"/>
              <a:ext cx="644" cy="682"/>
            </a:xfrm>
            <a:prstGeom prst="rect">
              <a:avLst/>
            </a:prstGeom>
            <a:noFill/>
            <a:ln w="9525">
              <a:noFill/>
              <a:miter lim="800000"/>
              <a:headEnd/>
              <a:tailEnd/>
            </a:ln>
            <a:effectLst/>
          </p:spPr>
          <p:txBody>
            <a:bodyPr wrap="none">
              <a:spAutoFit/>
            </a:bodyPr>
            <a:lstStyle/>
            <a:p>
              <a:pPr>
                <a:lnSpc>
                  <a:spcPct val="90000"/>
                </a:lnSpc>
              </a:pPr>
              <a:r>
                <a:rPr lang="en-US" i="1"/>
                <a:t>router</a:t>
              </a:r>
            </a:p>
            <a:p>
              <a:pPr>
                <a:lnSpc>
                  <a:spcPct val="90000"/>
                </a:lnSpc>
              </a:pPr>
              <a:r>
                <a:rPr lang="en-US" i="1"/>
                <a:t>without</a:t>
              </a:r>
            </a:p>
            <a:p>
              <a:pPr>
                <a:lnSpc>
                  <a:spcPct val="90000"/>
                </a:lnSpc>
              </a:pPr>
              <a:r>
                <a:rPr lang="en-US" i="1"/>
                <a:t>group </a:t>
              </a:r>
            </a:p>
            <a:p>
              <a:pPr>
                <a:lnSpc>
                  <a:spcPct val="90000"/>
                </a:lnSpc>
              </a:pPr>
              <a:r>
                <a:rPr lang="en-US" i="1"/>
                <a:t>member</a:t>
              </a:r>
            </a:p>
          </p:txBody>
        </p:sp>
        <p:sp>
          <p:nvSpPr>
            <p:cNvPr id="132235" name="Rectangle 1245"/>
            <p:cNvSpPr>
              <a:spLocks noChangeArrowheads="1"/>
            </p:cNvSpPr>
            <p:nvPr/>
          </p:nvSpPr>
          <p:spPr bwMode="auto">
            <a:xfrm>
              <a:off x="4362" y="1180"/>
              <a:ext cx="1230" cy="2339"/>
            </a:xfrm>
            <a:prstGeom prst="rect">
              <a:avLst/>
            </a:prstGeom>
            <a:noFill/>
            <a:ln w="9525">
              <a:solidFill>
                <a:srgbClr val="CC0000"/>
              </a:solidFill>
              <a:miter lim="800000"/>
              <a:headEnd/>
              <a:tailEnd/>
            </a:ln>
            <a:effectLst/>
          </p:spPr>
          <p:txBody>
            <a:bodyPr wrap="none" anchor="ctr"/>
            <a:lstStyle/>
            <a:p>
              <a:endParaRPr lang="en-US"/>
            </a:p>
          </p:txBody>
        </p:sp>
        <p:sp>
          <p:nvSpPr>
            <p:cNvPr id="132236" name="Text Box 1246"/>
            <p:cNvSpPr txBox="1">
              <a:spLocks noChangeArrowheads="1"/>
            </p:cNvSpPr>
            <p:nvPr/>
          </p:nvSpPr>
          <p:spPr bwMode="auto">
            <a:xfrm>
              <a:off x="4530" y="1068"/>
              <a:ext cx="548" cy="231"/>
            </a:xfrm>
            <a:prstGeom prst="rect">
              <a:avLst/>
            </a:prstGeom>
            <a:solidFill>
              <a:schemeClr val="bg1"/>
            </a:solidFill>
            <a:ln w="9525">
              <a:noFill/>
              <a:miter lim="800000"/>
              <a:headEnd/>
              <a:tailEnd/>
            </a:ln>
            <a:effectLst/>
          </p:spPr>
          <p:txBody>
            <a:bodyPr wrap="none">
              <a:spAutoFit/>
            </a:bodyPr>
            <a:lstStyle/>
            <a:p>
              <a:r>
                <a:rPr lang="en-US" i="1"/>
                <a:t>legend</a:t>
              </a:r>
            </a:p>
          </p:txBody>
        </p:sp>
      </p:grpSp>
      <p:grpSp>
        <p:nvGrpSpPr>
          <p:cNvPr id="132106" name="Group 1374"/>
          <p:cNvGrpSpPr>
            <a:grpSpLocks/>
          </p:cNvGrpSpPr>
          <p:nvPr/>
        </p:nvGrpSpPr>
        <p:grpSpPr bwMode="auto">
          <a:xfrm>
            <a:off x="679450" y="3786188"/>
            <a:ext cx="2474913" cy="1892300"/>
            <a:chOff x="1214" y="1613"/>
            <a:chExt cx="1559" cy="1192"/>
          </a:xfrm>
        </p:grpSpPr>
        <p:sp>
          <p:nvSpPr>
            <p:cNvPr id="132203" name="Line 1375"/>
            <p:cNvSpPr>
              <a:spLocks noChangeShapeType="1"/>
            </p:cNvSpPr>
            <p:nvPr/>
          </p:nvSpPr>
          <p:spPr bwMode="auto">
            <a:xfrm flipV="1">
              <a:off x="1780" y="1984"/>
              <a:ext cx="660" cy="184"/>
            </a:xfrm>
            <a:prstGeom prst="line">
              <a:avLst/>
            </a:prstGeom>
            <a:noFill/>
            <a:ln w="19050">
              <a:solidFill>
                <a:schemeClr val="tx1"/>
              </a:solidFill>
              <a:round/>
              <a:headEnd/>
              <a:tailEnd/>
            </a:ln>
            <a:effectLst/>
          </p:spPr>
          <p:txBody>
            <a:bodyPr wrap="none"/>
            <a:lstStyle/>
            <a:p>
              <a:endParaRPr lang="en-US"/>
            </a:p>
          </p:txBody>
        </p:sp>
        <p:sp>
          <p:nvSpPr>
            <p:cNvPr id="132204" name="Line 1376"/>
            <p:cNvSpPr>
              <a:spLocks noChangeShapeType="1"/>
            </p:cNvSpPr>
            <p:nvPr/>
          </p:nvSpPr>
          <p:spPr bwMode="auto">
            <a:xfrm>
              <a:off x="1644" y="2152"/>
              <a:ext cx="412" cy="516"/>
            </a:xfrm>
            <a:prstGeom prst="line">
              <a:avLst/>
            </a:prstGeom>
            <a:noFill/>
            <a:ln w="57150">
              <a:solidFill>
                <a:srgbClr val="FF0000"/>
              </a:solidFill>
              <a:round/>
              <a:headEnd/>
              <a:tailEnd/>
            </a:ln>
            <a:effectLst/>
          </p:spPr>
          <p:txBody>
            <a:bodyPr wrap="none"/>
            <a:lstStyle/>
            <a:p>
              <a:endParaRPr lang="en-US"/>
            </a:p>
          </p:txBody>
        </p:sp>
        <p:sp>
          <p:nvSpPr>
            <p:cNvPr id="132205" name="Line 1377"/>
            <p:cNvSpPr>
              <a:spLocks noChangeShapeType="1"/>
            </p:cNvSpPr>
            <p:nvPr/>
          </p:nvSpPr>
          <p:spPr bwMode="auto">
            <a:xfrm>
              <a:off x="1928" y="1752"/>
              <a:ext cx="480" cy="236"/>
            </a:xfrm>
            <a:prstGeom prst="line">
              <a:avLst/>
            </a:prstGeom>
            <a:noFill/>
            <a:ln w="57150">
              <a:solidFill>
                <a:srgbClr val="FF0000"/>
              </a:solidFill>
              <a:round/>
              <a:headEnd/>
              <a:tailEnd/>
            </a:ln>
            <a:effectLst/>
          </p:spPr>
          <p:txBody>
            <a:bodyPr wrap="none"/>
            <a:lstStyle/>
            <a:p>
              <a:endParaRPr lang="en-US"/>
            </a:p>
          </p:txBody>
        </p:sp>
        <p:sp>
          <p:nvSpPr>
            <p:cNvPr id="132206" name="Line 1378"/>
            <p:cNvSpPr>
              <a:spLocks noChangeShapeType="1"/>
            </p:cNvSpPr>
            <p:nvPr/>
          </p:nvSpPr>
          <p:spPr bwMode="auto">
            <a:xfrm flipV="1">
              <a:off x="2184" y="2452"/>
              <a:ext cx="260" cy="248"/>
            </a:xfrm>
            <a:prstGeom prst="line">
              <a:avLst/>
            </a:prstGeom>
            <a:noFill/>
            <a:ln w="19050">
              <a:solidFill>
                <a:schemeClr val="tx1"/>
              </a:solidFill>
              <a:round/>
              <a:headEnd/>
              <a:tailEnd/>
            </a:ln>
            <a:effectLst/>
          </p:spPr>
          <p:txBody>
            <a:bodyPr wrap="none"/>
            <a:lstStyle/>
            <a:p>
              <a:endParaRPr lang="en-US"/>
            </a:p>
          </p:txBody>
        </p:sp>
        <p:sp>
          <p:nvSpPr>
            <p:cNvPr id="132207" name="Line 1379"/>
            <p:cNvSpPr>
              <a:spLocks noChangeShapeType="1"/>
            </p:cNvSpPr>
            <p:nvPr/>
          </p:nvSpPr>
          <p:spPr bwMode="auto">
            <a:xfrm>
              <a:off x="2436" y="2040"/>
              <a:ext cx="0" cy="380"/>
            </a:xfrm>
            <a:prstGeom prst="line">
              <a:avLst/>
            </a:prstGeom>
            <a:noFill/>
            <a:ln w="19050">
              <a:solidFill>
                <a:schemeClr val="tx1"/>
              </a:solidFill>
              <a:round/>
              <a:headEnd/>
              <a:tailEnd/>
            </a:ln>
            <a:effectLst/>
          </p:spPr>
          <p:txBody>
            <a:bodyPr wrap="none"/>
            <a:lstStyle/>
            <a:p>
              <a:endParaRPr lang="en-US"/>
            </a:p>
          </p:txBody>
        </p:sp>
        <p:sp>
          <p:nvSpPr>
            <p:cNvPr id="132208" name="Line 1380"/>
            <p:cNvSpPr>
              <a:spLocks noChangeShapeType="1"/>
            </p:cNvSpPr>
            <p:nvPr/>
          </p:nvSpPr>
          <p:spPr bwMode="auto">
            <a:xfrm>
              <a:off x="1488" y="2696"/>
              <a:ext cx="496" cy="0"/>
            </a:xfrm>
            <a:prstGeom prst="line">
              <a:avLst/>
            </a:prstGeom>
            <a:noFill/>
            <a:ln w="19050">
              <a:solidFill>
                <a:schemeClr val="tx1"/>
              </a:solidFill>
              <a:round/>
              <a:headEnd/>
              <a:tailEnd/>
            </a:ln>
            <a:effectLst/>
          </p:spPr>
          <p:txBody>
            <a:bodyPr wrap="none"/>
            <a:lstStyle/>
            <a:p>
              <a:endParaRPr lang="en-US"/>
            </a:p>
          </p:txBody>
        </p:sp>
        <p:sp>
          <p:nvSpPr>
            <p:cNvPr id="132209" name="Line 1381"/>
            <p:cNvSpPr>
              <a:spLocks noChangeShapeType="1"/>
            </p:cNvSpPr>
            <p:nvPr/>
          </p:nvSpPr>
          <p:spPr bwMode="auto">
            <a:xfrm flipH="1">
              <a:off x="1424" y="2208"/>
              <a:ext cx="180" cy="448"/>
            </a:xfrm>
            <a:prstGeom prst="line">
              <a:avLst/>
            </a:prstGeom>
            <a:noFill/>
            <a:ln w="57150">
              <a:solidFill>
                <a:srgbClr val="FF0000"/>
              </a:solidFill>
              <a:round/>
              <a:headEnd/>
              <a:tailEnd/>
            </a:ln>
            <a:effectLst/>
          </p:spPr>
          <p:txBody>
            <a:bodyPr wrap="none"/>
            <a:lstStyle/>
            <a:p>
              <a:endParaRPr lang="en-US"/>
            </a:p>
          </p:txBody>
        </p:sp>
        <p:sp>
          <p:nvSpPr>
            <p:cNvPr id="132210" name="Line 1382"/>
            <p:cNvSpPr>
              <a:spLocks noChangeShapeType="1"/>
            </p:cNvSpPr>
            <p:nvPr/>
          </p:nvSpPr>
          <p:spPr bwMode="auto">
            <a:xfrm flipH="1">
              <a:off x="1640" y="1760"/>
              <a:ext cx="168" cy="396"/>
            </a:xfrm>
            <a:prstGeom prst="line">
              <a:avLst/>
            </a:prstGeom>
            <a:noFill/>
            <a:ln w="57150">
              <a:solidFill>
                <a:srgbClr val="FF0000"/>
              </a:solidFill>
              <a:round/>
              <a:headEnd/>
              <a:tailEnd/>
            </a:ln>
            <a:effectLst/>
          </p:spPr>
          <p:txBody>
            <a:bodyPr wrap="none"/>
            <a:lstStyle/>
            <a:p>
              <a:endParaRPr lang="en-US"/>
            </a:p>
          </p:txBody>
        </p:sp>
        <p:sp>
          <p:nvSpPr>
            <p:cNvPr id="132211" name="Freeform 1383"/>
            <p:cNvSpPr>
              <a:spLocks/>
            </p:cNvSpPr>
            <p:nvPr/>
          </p:nvSpPr>
          <p:spPr bwMode="auto">
            <a:xfrm flipV="1">
              <a:off x="1866" y="2778"/>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12" name="Line 1384"/>
            <p:cNvSpPr>
              <a:spLocks noChangeShapeType="1"/>
            </p:cNvSpPr>
            <p:nvPr/>
          </p:nvSpPr>
          <p:spPr bwMode="auto">
            <a:xfrm>
              <a:off x="2058" y="2717"/>
              <a:ext cx="0" cy="60"/>
            </a:xfrm>
            <a:prstGeom prst="line">
              <a:avLst/>
            </a:prstGeom>
            <a:noFill/>
            <a:ln w="19050">
              <a:solidFill>
                <a:schemeClr val="tx1"/>
              </a:solidFill>
              <a:round/>
              <a:headEnd/>
              <a:tailEnd/>
            </a:ln>
            <a:effectLst/>
          </p:spPr>
          <p:txBody>
            <a:bodyPr wrap="none"/>
            <a:lstStyle/>
            <a:p>
              <a:endParaRPr lang="en-US"/>
            </a:p>
          </p:txBody>
        </p:sp>
        <p:grpSp>
          <p:nvGrpSpPr>
            <p:cNvPr id="132213" name="Group 1385"/>
            <p:cNvGrpSpPr>
              <a:grpSpLocks/>
            </p:cNvGrpSpPr>
            <p:nvPr/>
          </p:nvGrpSpPr>
          <p:grpSpPr bwMode="auto">
            <a:xfrm rot="-5400000">
              <a:off x="2390" y="1961"/>
              <a:ext cx="391" cy="88"/>
              <a:chOff x="1450" y="3513"/>
              <a:chExt cx="391" cy="88"/>
            </a:xfrm>
          </p:grpSpPr>
          <p:sp>
            <p:nvSpPr>
              <p:cNvPr id="132225" name="Freeform 1386"/>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26" name="Line 1387"/>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sp>
          <p:nvSpPr>
            <p:cNvPr id="132214" name="Freeform 1388"/>
            <p:cNvSpPr>
              <a:spLocks/>
            </p:cNvSpPr>
            <p:nvPr/>
          </p:nvSpPr>
          <p:spPr bwMode="auto">
            <a:xfrm flipV="1">
              <a:off x="1214" y="27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15" name="Line 1389"/>
            <p:cNvSpPr>
              <a:spLocks noChangeShapeType="1"/>
            </p:cNvSpPr>
            <p:nvPr/>
          </p:nvSpPr>
          <p:spPr bwMode="auto">
            <a:xfrm>
              <a:off x="1406" y="2713"/>
              <a:ext cx="0" cy="60"/>
            </a:xfrm>
            <a:prstGeom prst="line">
              <a:avLst/>
            </a:prstGeom>
            <a:noFill/>
            <a:ln w="19050">
              <a:solidFill>
                <a:schemeClr val="tx1"/>
              </a:solidFill>
              <a:round/>
              <a:headEnd/>
              <a:tailEnd/>
            </a:ln>
            <a:effectLst/>
          </p:spPr>
          <p:txBody>
            <a:bodyPr wrap="none"/>
            <a:lstStyle/>
            <a:p>
              <a:endParaRPr lang="en-US"/>
            </a:p>
          </p:txBody>
        </p:sp>
        <p:grpSp>
          <p:nvGrpSpPr>
            <p:cNvPr id="132216" name="Group 1390"/>
            <p:cNvGrpSpPr>
              <a:grpSpLocks/>
            </p:cNvGrpSpPr>
            <p:nvPr/>
          </p:nvGrpSpPr>
          <p:grpSpPr bwMode="auto">
            <a:xfrm rot="-2599131">
              <a:off x="2382" y="2449"/>
              <a:ext cx="391" cy="88"/>
              <a:chOff x="1450" y="3513"/>
              <a:chExt cx="391" cy="88"/>
            </a:xfrm>
          </p:grpSpPr>
          <p:sp>
            <p:nvSpPr>
              <p:cNvPr id="132223" name="Freeform 1391"/>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24" name="Line 1392"/>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nvGrpSpPr>
            <p:cNvPr id="132217" name="Group 1393"/>
            <p:cNvGrpSpPr>
              <a:grpSpLocks/>
            </p:cNvGrpSpPr>
            <p:nvPr/>
          </p:nvGrpSpPr>
          <p:grpSpPr bwMode="auto">
            <a:xfrm rot="5400000">
              <a:off x="1290" y="2141"/>
              <a:ext cx="391" cy="88"/>
              <a:chOff x="1450" y="3513"/>
              <a:chExt cx="391" cy="88"/>
            </a:xfrm>
          </p:grpSpPr>
          <p:sp>
            <p:nvSpPr>
              <p:cNvPr id="132221" name="Freeform 1394"/>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22" name="Line 1395"/>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nvGrpSpPr>
            <p:cNvPr id="132218" name="Group 1396"/>
            <p:cNvGrpSpPr>
              <a:grpSpLocks/>
            </p:cNvGrpSpPr>
            <p:nvPr/>
          </p:nvGrpSpPr>
          <p:grpSpPr bwMode="auto">
            <a:xfrm rot="10800000">
              <a:off x="1610" y="1613"/>
              <a:ext cx="391" cy="88"/>
              <a:chOff x="1450" y="3513"/>
              <a:chExt cx="391" cy="88"/>
            </a:xfrm>
          </p:grpSpPr>
          <p:sp>
            <p:nvSpPr>
              <p:cNvPr id="132219" name="Freeform 1397"/>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2220" name="Line 1398"/>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grpSp>
      <p:pic>
        <p:nvPicPr>
          <p:cNvPr id="132107" name="Picture 1256" descr="desktop_computer_stylized_small"/>
          <p:cNvPicPr>
            <a:picLocks noChangeAspect="1" noChangeArrowheads="1"/>
          </p:cNvPicPr>
          <p:nvPr/>
        </p:nvPicPr>
        <p:blipFill>
          <a:blip r:embed="rId3"/>
          <a:srcRect/>
          <a:stretch>
            <a:fillRect/>
          </a:stretch>
        </p:blipFill>
        <p:spPr bwMode="auto">
          <a:xfrm>
            <a:off x="1797050" y="3513138"/>
            <a:ext cx="330200" cy="317500"/>
          </a:xfrm>
          <a:prstGeom prst="rect">
            <a:avLst/>
          </a:prstGeom>
          <a:noFill/>
          <a:ln w="9525">
            <a:noFill/>
            <a:miter lim="800000"/>
            <a:headEnd/>
            <a:tailEnd/>
          </a:ln>
        </p:spPr>
      </p:pic>
      <p:grpSp>
        <p:nvGrpSpPr>
          <p:cNvPr id="132108" name="Group 1257"/>
          <p:cNvGrpSpPr>
            <a:grpSpLocks/>
          </p:cNvGrpSpPr>
          <p:nvPr/>
        </p:nvGrpSpPr>
        <p:grpSpPr bwMode="auto">
          <a:xfrm>
            <a:off x="1392238" y="3860800"/>
            <a:ext cx="442912" cy="215900"/>
            <a:chOff x="4396" y="1245"/>
            <a:chExt cx="672" cy="248"/>
          </a:xfrm>
        </p:grpSpPr>
        <p:sp>
          <p:nvSpPr>
            <p:cNvPr id="132195"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96"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197"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98" name="Group 1261"/>
            <p:cNvGrpSpPr>
              <a:grpSpLocks/>
            </p:cNvGrpSpPr>
            <p:nvPr/>
          </p:nvGrpSpPr>
          <p:grpSpPr bwMode="auto">
            <a:xfrm>
              <a:off x="4530" y="1287"/>
              <a:ext cx="377" cy="75"/>
              <a:chOff x="2468" y="1332"/>
              <a:chExt cx="310" cy="60"/>
            </a:xfrm>
          </p:grpSpPr>
          <p:sp>
            <p:nvSpPr>
              <p:cNvPr id="132201" name="Freeform 12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202" name="Freeform 12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199" name="Line 126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200" name="Line 126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109" name="Group 1266"/>
          <p:cNvGrpSpPr>
            <a:grpSpLocks/>
          </p:cNvGrpSpPr>
          <p:nvPr/>
        </p:nvGrpSpPr>
        <p:grpSpPr bwMode="auto">
          <a:xfrm>
            <a:off x="2355850" y="4273550"/>
            <a:ext cx="442913" cy="215900"/>
            <a:chOff x="4396" y="1245"/>
            <a:chExt cx="672" cy="248"/>
          </a:xfrm>
        </p:grpSpPr>
        <p:sp>
          <p:nvSpPr>
            <p:cNvPr id="132187"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88"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189"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90" name="Group 1270"/>
            <p:cNvGrpSpPr>
              <a:grpSpLocks/>
            </p:cNvGrpSpPr>
            <p:nvPr/>
          </p:nvGrpSpPr>
          <p:grpSpPr bwMode="auto">
            <a:xfrm>
              <a:off x="4530" y="1287"/>
              <a:ext cx="377" cy="75"/>
              <a:chOff x="2468" y="1332"/>
              <a:chExt cx="310" cy="60"/>
            </a:xfrm>
          </p:grpSpPr>
          <p:sp>
            <p:nvSpPr>
              <p:cNvPr id="132193" name="Freeform 12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194" name="Freeform 12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191" name="Line 127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192" name="Line 127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2110" name="Picture 1283" descr="desktop_computer_stylized_small"/>
          <p:cNvPicPr>
            <a:picLocks noChangeAspect="1" noChangeArrowheads="1"/>
          </p:cNvPicPr>
          <p:nvPr/>
        </p:nvPicPr>
        <p:blipFill>
          <a:blip r:embed="rId3"/>
          <a:srcRect/>
          <a:stretch>
            <a:fillRect/>
          </a:stretch>
        </p:blipFill>
        <p:spPr bwMode="auto">
          <a:xfrm>
            <a:off x="2898775" y="4529138"/>
            <a:ext cx="330200" cy="317500"/>
          </a:xfrm>
          <a:prstGeom prst="rect">
            <a:avLst/>
          </a:prstGeom>
          <a:noFill/>
          <a:ln w="9525">
            <a:noFill/>
            <a:miter lim="800000"/>
            <a:headEnd/>
            <a:tailEnd/>
          </a:ln>
        </p:spPr>
      </p:pic>
      <p:grpSp>
        <p:nvGrpSpPr>
          <p:cNvPr id="132111" name="Group 1284"/>
          <p:cNvGrpSpPr>
            <a:grpSpLocks/>
          </p:cNvGrpSpPr>
          <p:nvPr/>
        </p:nvGrpSpPr>
        <p:grpSpPr bwMode="auto">
          <a:xfrm>
            <a:off x="1106488" y="4557713"/>
            <a:ext cx="455612" cy="220662"/>
            <a:chOff x="4396" y="1245"/>
            <a:chExt cx="672" cy="248"/>
          </a:xfrm>
        </p:grpSpPr>
        <p:sp>
          <p:nvSpPr>
            <p:cNvPr id="13217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8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3218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82" name="Group 1288"/>
            <p:cNvGrpSpPr>
              <a:grpSpLocks/>
            </p:cNvGrpSpPr>
            <p:nvPr/>
          </p:nvGrpSpPr>
          <p:grpSpPr bwMode="auto">
            <a:xfrm>
              <a:off x="4530" y="1287"/>
              <a:ext cx="377" cy="75"/>
              <a:chOff x="2468" y="1332"/>
              <a:chExt cx="310" cy="60"/>
            </a:xfrm>
          </p:grpSpPr>
          <p:sp>
            <p:nvSpPr>
              <p:cNvPr id="132185" name="Freeform 12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2186" name="Freeform 12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2183" name="Line 129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184" name="Line 129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112" name="Group 1293"/>
          <p:cNvGrpSpPr>
            <a:grpSpLocks/>
          </p:cNvGrpSpPr>
          <p:nvPr/>
        </p:nvGrpSpPr>
        <p:grpSpPr bwMode="auto">
          <a:xfrm>
            <a:off x="1749425" y="5365750"/>
            <a:ext cx="442913" cy="215900"/>
            <a:chOff x="4396" y="1245"/>
            <a:chExt cx="672" cy="248"/>
          </a:xfrm>
        </p:grpSpPr>
        <p:sp>
          <p:nvSpPr>
            <p:cNvPr id="132171"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72"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173"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74" name="Group 1297"/>
            <p:cNvGrpSpPr>
              <a:grpSpLocks/>
            </p:cNvGrpSpPr>
            <p:nvPr/>
          </p:nvGrpSpPr>
          <p:grpSpPr bwMode="auto">
            <a:xfrm>
              <a:off x="4530" y="1287"/>
              <a:ext cx="377" cy="75"/>
              <a:chOff x="2468" y="1332"/>
              <a:chExt cx="310" cy="60"/>
            </a:xfrm>
          </p:grpSpPr>
          <p:sp>
            <p:nvSpPr>
              <p:cNvPr id="132177" name="Freeform 12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178" name="Freeform 12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175" name="Line 130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176" name="Line 130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113" name="Group 1302"/>
          <p:cNvGrpSpPr>
            <a:grpSpLocks/>
          </p:cNvGrpSpPr>
          <p:nvPr/>
        </p:nvGrpSpPr>
        <p:grpSpPr bwMode="auto">
          <a:xfrm>
            <a:off x="2341563" y="4972050"/>
            <a:ext cx="455612" cy="220663"/>
            <a:chOff x="4396" y="1245"/>
            <a:chExt cx="672" cy="248"/>
          </a:xfrm>
        </p:grpSpPr>
        <p:sp>
          <p:nvSpPr>
            <p:cNvPr id="13216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6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charset="0"/>
              </a:endParaRPr>
            </a:p>
          </p:txBody>
        </p:sp>
        <p:sp>
          <p:nvSpPr>
            <p:cNvPr id="13216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66" name="Group 1306"/>
            <p:cNvGrpSpPr>
              <a:grpSpLocks/>
            </p:cNvGrpSpPr>
            <p:nvPr/>
          </p:nvGrpSpPr>
          <p:grpSpPr bwMode="auto">
            <a:xfrm>
              <a:off x="4530" y="1287"/>
              <a:ext cx="377" cy="75"/>
              <a:chOff x="2468" y="1332"/>
              <a:chExt cx="310" cy="60"/>
            </a:xfrm>
          </p:grpSpPr>
          <p:sp>
            <p:nvSpPr>
              <p:cNvPr id="132169" name="Freeform 13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2170" name="Freeform 13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2167" name="Line 130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168" name="Line 131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2114" name="Group 1311"/>
          <p:cNvGrpSpPr>
            <a:grpSpLocks/>
          </p:cNvGrpSpPr>
          <p:nvPr/>
        </p:nvGrpSpPr>
        <p:grpSpPr bwMode="auto">
          <a:xfrm>
            <a:off x="720725" y="5365750"/>
            <a:ext cx="442913" cy="215900"/>
            <a:chOff x="4396" y="1245"/>
            <a:chExt cx="672" cy="248"/>
          </a:xfrm>
        </p:grpSpPr>
        <p:sp>
          <p:nvSpPr>
            <p:cNvPr id="132155"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sp>
          <p:nvSpPr>
            <p:cNvPr id="132156"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latin typeface="Times New Roman" pitchFamily="18" charset="0"/>
                <a:cs typeface="Arial" charset="0"/>
              </a:endParaRPr>
            </a:p>
          </p:txBody>
        </p:sp>
        <p:sp>
          <p:nvSpPr>
            <p:cNvPr id="132157"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latin typeface="Times New Roman" pitchFamily="18" charset="0"/>
                <a:cs typeface="Arial" charset="0"/>
              </a:endParaRPr>
            </a:p>
          </p:txBody>
        </p:sp>
        <p:grpSp>
          <p:nvGrpSpPr>
            <p:cNvPr id="132158" name="Group 1315"/>
            <p:cNvGrpSpPr>
              <a:grpSpLocks/>
            </p:cNvGrpSpPr>
            <p:nvPr/>
          </p:nvGrpSpPr>
          <p:grpSpPr bwMode="auto">
            <a:xfrm>
              <a:off x="4530" y="1287"/>
              <a:ext cx="377" cy="75"/>
              <a:chOff x="2468" y="1332"/>
              <a:chExt cx="310" cy="60"/>
            </a:xfrm>
          </p:grpSpPr>
          <p:sp>
            <p:nvSpPr>
              <p:cNvPr id="132161" name="Freeform 13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2162" name="Freeform 13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2159" name="Line 1318"/>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2160" name="Line 1319"/>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2115" name="Picture 1320" descr="desktop_computer_stylized_small"/>
          <p:cNvPicPr>
            <a:picLocks noChangeAspect="1" noChangeArrowheads="1"/>
          </p:cNvPicPr>
          <p:nvPr/>
        </p:nvPicPr>
        <p:blipFill>
          <a:blip r:embed="rId6"/>
          <a:srcRect/>
          <a:stretch>
            <a:fillRect/>
          </a:stretch>
        </p:blipFill>
        <p:spPr bwMode="auto">
          <a:xfrm>
            <a:off x="696913" y="4306888"/>
            <a:ext cx="330200" cy="317500"/>
          </a:xfrm>
          <a:prstGeom prst="rect">
            <a:avLst/>
          </a:prstGeom>
          <a:noFill/>
          <a:ln w="9525">
            <a:noFill/>
            <a:miter lim="800000"/>
            <a:headEnd/>
            <a:tailEnd/>
          </a:ln>
        </p:spPr>
      </p:pic>
      <p:pic>
        <p:nvPicPr>
          <p:cNvPr id="132116" name="Picture 1321" descr="desktop_computer_stylized_small"/>
          <p:cNvPicPr>
            <a:picLocks noChangeAspect="1" noChangeArrowheads="1"/>
          </p:cNvPicPr>
          <p:nvPr/>
        </p:nvPicPr>
        <p:blipFill>
          <a:blip r:embed="rId6"/>
          <a:srcRect/>
          <a:stretch>
            <a:fillRect/>
          </a:stretch>
        </p:blipFill>
        <p:spPr bwMode="auto">
          <a:xfrm>
            <a:off x="730250" y="4857750"/>
            <a:ext cx="330200" cy="317500"/>
          </a:xfrm>
          <a:prstGeom prst="rect">
            <a:avLst/>
          </a:prstGeom>
          <a:noFill/>
          <a:ln w="9525">
            <a:noFill/>
            <a:miter lim="800000"/>
            <a:headEnd/>
            <a:tailEnd/>
          </a:ln>
        </p:spPr>
      </p:pic>
      <p:pic>
        <p:nvPicPr>
          <p:cNvPr id="132117" name="Picture 1322" descr="desktop_computer_stylized_small"/>
          <p:cNvPicPr>
            <a:picLocks noChangeAspect="1" noChangeArrowheads="1"/>
          </p:cNvPicPr>
          <p:nvPr/>
        </p:nvPicPr>
        <p:blipFill>
          <a:blip r:embed="rId6"/>
          <a:srcRect/>
          <a:stretch>
            <a:fillRect/>
          </a:stretch>
        </p:blipFill>
        <p:spPr bwMode="auto">
          <a:xfrm>
            <a:off x="419100" y="5649913"/>
            <a:ext cx="330200" cy="317500"/>
          </a:xfrm>
          <a:prstGeom prst="rect">
            <a:avLst/>
          </a:prstGeom>
          <a:noFill/>
          <a:ln w="9525">
            <a:noFill/>
            <a:miter lim="800000"/>
            <a:headEnd/>
            <a:tailEnd/>
          </a:ln>
        </p:spPr>
      </p:pic>
      <p:pic>
        <p:nvPicPr>
          <p:cNvPr id="132118" name="Picture 1323" descr="desktop_computer_stylized_small"/>
          <p:cNvPicPr>
            <a:picLocks noChangeAspect="1" noChangeArrowheads="1"/>
          </p:cNvPicPr>
          <p:nvPr/>
        </p:nvPicPr>
        <p:blipFill>
          <a:blip r:embed="rId6"/>
          <a:srcRect/>
          <a:stretch>
            <a:fillRect/>
          </a:stretch>
        </p:blipFill>
        <p:spPr bwMode="auto">
          <a:xfrm>
            <a:off x="1477963" y="5646738"/>
            <a:ext cx="330200" cy="317500"/>
          </a:xfrm>
          <a:prstGeom prst="rect">
            <a:avLst/>
          </a:prstGeom>
          <a:noFill/>
          <a:ln w="9525">
            <a:noFill/>
            <a:miter lim="800000"/>
            <a:headEnd/>
            <a:tailEnd/>
          </a:ln>
        </p:spPr>
      </p:pic>
      <p:pic>
        <p:nvPicPr>
          <p:cNvPr id="132119" name="Picture 1324" descr="desktop_computer_stylized_small"/>
          <p:cNvPicPr>
            <a:picLocks noChangeAspect="1" noChangeArrowheads="1"/>
          </p:cNvPicPr>
          <p:nvPr/>
        </p:nvPicPr>
        <p:blipFill>
          <a:blip r:embed="rId3"/>
          <a:srcRect/>
          <a:stretch>
            <a:fillRect/>
          </a:stretch>
        </p:blipFill>
        <p:spPr bwMode="auto">
          <a:xfrm>
            <a:off x="2654300" y="5419725"/>
            <a:ext cx="330200" cy="317500"/>
          </a:xfrm>
          <a:prstGeom prst="rect">
            <a:avLst/>
          </a:prstGeom>
          <a:noFill/>
          <a:ln w="9525">
            <a:noFill/>
            <a:miter lim="800000"/>
            <a:headEnd/>
            <a:tailEnd/>
          </a:ln>
        </p:spPr>
      </p:pic>
      <p:pic>
        <p:nvPicPr>
          <p:cNvPr id="132120" name="Picture 1325" descr="desktop_computer_stylized_small"/>
          <p:cNvPicPr>
            <a:picLocks noChangeAspect="1" noChangeArrowheads="1"/>
          </p:cNvPicPr>
          <p:nvPr/>
        </p:nvPicPr>
        <p:blipFill>
          <a:blip r:embed="rId3"/>
          <a:srcRect/>
          <a:stretch>
            <a:fillRect/>
          </a:stretch>
        </p:blipFill>
        <p:spPr bwMode="auto">
          <a:xfrm>
            <a:off x="3092450" y="5000625"/>
            <a:ext cx="330200" cy="317500"/>
          </a:xfrm>
          <a:prstGeom prst="rect">
            <a:avLst/>
          </a:prstGeom>
          <a:noFill/>
          <a:ln w="9525">
            <a:noFill/>
            <a:miter lim="800000"/>
            <a:headEnd/>
            <a:tailEnd/>
          </a:ln>
        </p:spPr>
      </p:pic>
      <p:grpSp>
        <p:nvGrpSpPr>
          <p:cNvPr id="132121" name="Group 1350"/>
          <p:cNvGrpSpPr>
            <a:grpSpLocks/>
          </p:cNvGrpSpPr>
          <p:nvPr/>
        </p:nvGrpSpPr>
        <p:grpSpPr bwMode="auto">
          <a:xfrm>
            <a:off x="1165225" y="3524250"/>
            <a:ext cx="350838" cy="303213"/>
            <a:chOff x="4493" y="1335"/>
            <a:chExt cx="381" cy="326"/>
          </a:xfrm>
        </p:grpSpPr>
        <p:pic>
          <p:nvPicPr>
            <p:cNvPr id="132148" name="Picture 1351"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149" name="Group 1352"/>
            <p:cNvGrpSpPr>
              <a:grpSpLocks/>
            </p:cNvGrpSpPr>
            <p:nvPr/>
          </p:nvGrpSpPr>
          <p:grpSpPr bwMode="auto">
            <a:xfrm>
              <a:off x="4501" y="1349"/>
              <a:ext cx="313" cy="292"/>
              <a:chOff x="4501" y="1349"/>
              <a:chExt cx="313" cy="292"/>
            </a:xfrm>
          </p:grpSpPr>
          <p:sp>
            <p:nvSpPr>
              <p:cNvPr id="132150" name="Oval 1353"/>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151" name="Freeform 1354"/>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152" name="Freeform 1355"/>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153" name="Freeform 1356"/>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154" name="Freeform 1357"/>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122" name="Group 1358"/>
          <p:cNvGrpSpPr>
            <a:grpSpLocks/>
          </p:cNvGrpSpPr>
          <p:nvPr/>
        </p:nvGrpSpPr>
        <p:grpSpPr bwMode="auto">
          <a:xfrm>
            <a:off x="1206500" y="5649913"/>
            <a:ext cx="350838" cy="303212"/>
            <a:chOff x="4493" y="1335"/>
            <a:chExt cx="381" cy="326"/>
          </a:xfrm>
        </p:grpSpPr>
        <p:pic>
          <p:nvPicPr>
            <p:cNvPr id="132141" name="Picture 1359"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142" name="Group 1360"/>
            <p:cNvGrpSpPr>
              <a:grpSpLocks/>
            </p:cNvGrpSpPr>
            <p:nvPr/>
          </p:nvGrpSpPr>
          <p:grpSpPr bwMode="auto">
            <a:xfrm>
              <a:off x="4501" y="1349"/>
              <a:ext cx="313" cy="292"/>
              <a:chOff x="4501" y="1349"/>
              <a:chExt cx="313" cy="292"/>
            </a:xfrm>
          </p:grpSpPr>
          <p:sp>
            <p:nvSpPr>
              <p:cNvPr id="132143" name="Oval 1361"/>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144" name="Freeform 1362"/>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145" name="Freeform 1363"/>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146" name="Freeform 1364"/>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147" name="Freeform 1365"/>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123" name="Group 1366"/>
          <p:cNvGrpSpPr>
            <a:grpSpLocks/>
          </p:cNvGrpSpPr>
          <p:nvPr/>
        </p:nvGrpSpPr>
        <p:grpSpPr bwMode="auto">
          <a:xfrm>
            <a:off x="2284413" y="5654675"/>
            <a:ext cx="350837" cy="303213"/>
            <a:chOff x="4493" y="1335"/>
            <a:chExt cx="381" cy="326"/>
          </a:xfrm>
        </p:grpSpPr>
        <p:pic>
          <p:nvPicPr>
            <p:cNvPr id="132134" name="Picture 1367"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135" name="Group 1368"/>
            <p:cNvGrpSpPr>
              <a:grpSpLocks/>
            </p:cNvGrpSpPr>
            <p:nvPr/>
          </p:nvGrpSpPr>
          <p:grpSpPr bwMode="auto">
            <a:xfrm>
              <a:off x="4501" y="1349"/>
              <a:ext cx="313" cy="292"/>
              <a:chOff x="4501" y="1349"/>
              <a:chExt cx="313" cy="292"/>
            </a:xfrm>
          </p:grpSpPr>
          <p:sp>
            <p:nvSpPr>
              <p:cNvPr id="132136" name="Oval 1369"/>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137" name="Freeform 1370"/>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138" name="Freeform 1371"/>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139" name="Freeform 1372"/>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140" name="Freeform 1373"/>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nvGrpSpPr>
          <p:cNvPr id="132124" name="Group 1399"/>
          <p:cNvGrpSpPr>
            <a:grpSpLocks/>
          </p:cNvGrpSpPr>
          <p:nvPr/>
        </p:nvGrpSpPr>
        <p:grpSpPr bwMode="auto">
          <a:xfrm>
            <a:off x="2892425" y="3959225"/>
            <a:ext cx="350838" cy="303213"/>
            <a:chOff x="4493" y="1335"/>
            <a:chExt cx="381" cy="326"/>
          </a:xfrm>
        </p:grpSpPr>
        <p:pic>
          <p:nvPicPr>
            <p:cNvPr id="132127" name="Picture 1400"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2128" name="Group 1401"/>
            <p:cNvGrpSpPr>
              <a:grpSpLocks/>
            </p:cNvGrpSpPr>
            <p:nvPr/>
          </p:nvGrpSpPr>
          <p:grpSpPr bwMode="auto">
            <a:xfrm>
              <a:off x="4501" y="1349"/>
              <a:ext cx="313" cy="292"/>
              <a:chOff x="4501" y="1349"/>
              <a:chExt cx="313" cy="292"/>
            </a:xfrm>
          </p:grpSpPr>
          <p:sp>
            <p:nvSpPr>
              <p:cNvPr id="132129" name="Oval 1402"/>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2130" name="Freeform 1403"/>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2131" name="Freeform 1404"/>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2132" name="Freeform 1405"/>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2133" name="Freeform 1406"/>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sp>
        <p:nvSpPr>
          <p:cNvPr id="530938" name="Rectangle 1530"/>
          <p:cNvSpPr>
            <a:spLocks noChangeArrowheads="1"/>
          </p:cNvSpPr>
          <p:nvPr/>
        </p:nvSpPr>
        <p:spPr bwMode="auto">
          <a:xfrm>
            <a:off x="476250" y="2778125"/>
            <a:ext cx="6378575" cy="566738"/>
          </a:xfrm>
          <a:prstGeom prst="rect">
            <a:avLst/>
          </a:prstGeom>
          <a:noFill/>
          <a:ln w="9525">
            <a:noFill/>
            <a:miter lim="800000"/>
            <a:headEnd/>
            <a:tailEnd/>
          </a:ln>
          <a:effectLst/>
        </p:spPr>
        <p:txBody>
          <a:bodyPr lIns="92075" tIns="46038" rIns="92075" bIns="46038"/>
          <a:lstStyle/>
          <a:p>
            <a:pPr marL="342900" indent="-342900">
              <a:lnSpc>
                <a:spcPct val="85000"/>
              </a:lnSpc>
              <a:spcBef>
                <a:spcPct val="20000"/>
              </a:spcBef>
              <a:buClr>
                <a:srgbClr val="000099"/>
              </a:buClr>
              <a:buSzPct val="65000"/>
              <a:buFont typeface="Wingdings" pitchFamily="2" charset="2"/>
              <a:buChar char="v"/>
            </a:pPr>
            <a:endParaRPr lang="en-US" sz="2000">
              <a:latin typeface="Gill Sans MT" pitchFamily="34" charset="0"/>
            </a:endParaRPr>
          </a:p>
        </p:txBody>
      </p:sp>
      <p:sp>
        <p:nvSpPr>
          <p:cNvPr id="530940" name="Rectangle 1532"/>
          <p:cNvSpPr>
            <a:spLocks noChangeArrowheads="1"/>
          </p:cNvSpPr>
          <p:nvPr/>
        </p:nvSpPr>
        <p:spPr bwMode="auto">
          <a:xfrm>
            <a:off x="466725" y="2335213"/>
            <a:ext cx="6702425" cy="1155700"/>
          </a:xfrm>
          <a:prstGeom prst="rect">
            <a:avLst/>
          </a:prstGeom>
          <a:noFill/>
          <a:ln w="9525">
            <a:noFill/>
            <a:miter lim="800000"/>
            <a:headEnd/>
            <a:tailEnd/>
          </a:ln>
          <a:effectLst/>
        </p:spPr>
        <p:txBody>
          <a:bodyPr lIns="92075" tIns="46038" rIns="92075" bIns="46038"/>
          <a:lstStyle/>
          <a:p>
            <a:pPr marL="342900" indent="-342900">
              <a:lnSpc>
                <a:spcPct val="85000"/>
              </a:lnSpc>
              <a:spcBef>
                <a:spcPct val="20000"/>
              </a:spcBef>
              <a:buClr>
                <a:srgbClr val="000099"/>
              </a:buClr>
              <a:buSzPct val="65000"/>
              <a:buFont typeface="Wingdings" pitchFamily="2" charset="2"/>
              <a:buNone/>
            </a:pPr>
            <a:endParaRPr lang="en-US" sz="2400">
              <a:latin typeface="Gill Sans MT" pitchFamily="34" charset="0"/>
            </a:endParaRPr>
          </a:p>
          <a:p>
            <a:pPr marL="342900" indent="-342900">
              <a:lnSpc>
                <a:spcPct val="85000"/>
              </a:lnSpc>
              <a:spcBef>
                <a:spcPct val="20000"/>
              </a:spcBef>
              <a:buClr>
                <a:srgbClr val="000099"/>
              </a:buClr>
              <a:buSzPct val="65000"/>
              <a:buFont typeface="Wingdings" pitchFamily="2" charset="2"/>
              <a:buChar char="v"/>
            </a:pPr>
            <a:r>
              <a:rPr lang="en-US" sz="2400" i="1">
                <a:solidFill>
                  <a:srgbClr val="CC0000"/>
                </a:solidFill>
                <a:latin typeface="Gill Sans MT" pitchFamily="34" charset="0"/>
              </a:rPr>
              <a:t>source-based:</a:t>
            </a:r>
            <a:r>
              <a:rPr lang="en-US" sz="2800">
                <a:latin typeface="Gill Sans MT" pitchFamily="34" charset="0"/>
              </a:rPr>
              <a:t> </a:t>
            </a:r>
            <a:r>
              <a:rPr lang="en-US" sz="2000">
                <a:latin typeface="Gill Sans MT" pitchFamily="34" charset="0"/>
              </a:rPr>
              <a:t>different tree from each sender to rcvrs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0936"/>
                                        </p:tgtEl>
                                        <p:attrNameLst>
                                          <p:attrName>style.visibility</p:attrName>
                                        </p:attrNameLst>
                                      </p:cBhvr>
                                      <p:to>
                                        <p:strVal val="visible"/>
                                      </p:to>
                                    </p:set>
                                    <p:animEffect transition="in" filter="dissolve">
                                      <p:cBhvr>
                                        <p:cTn id="7" dur="500"/>
                                        <p:tgtEl>
                                          <p:spTgt spid="530936"/>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30938"/>
                                        </p:tgtEl>
                                        <p:attrNameLst>
                                          <p:attrName>style.visibility</p:attrName>
                                        </p:attrNameLst>
                                      </p:cBhvr>
                                      <p:to>
                                        <p:strVal val="visible"/>
                                      </p:to>
                                    </p:set>
                                    <p:animEffect transition="in" filter="dissolve">
                                      <p:cBhvr>
                                        <p:cTn id="10" dur="500"/>
                                        <p:tgtEl>
                                          <p:spTgt spid="5309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0940"/>
                                        </p:tgtEl>
                                        <p:attrNameLst>
                                          <p:attrName>style.visibility</p:attrName>
                                        </p:attrNameLst>
                                      </p:cBhvr>
                                      <p:to>
                                        <p:strVal val="visible"/>
                                      </p:to>
                                    </p:set>
                                    <p:animEffect transition="in" filter="dissolve">
                                      <p:cBhvr>
                                        <p:cTn id="13" dur="500"/>
                                        <p:tgtEl>
                                          <p:spTgt spid="530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938" grpId="0"/>
      <p:bldP spid="53094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a:spLocks noGrp="1"/>
          </p:cNvSpPr>
          <p:nvPr>
            <p:ph type="ftr" sz="quarter" idx="11"/>
          </p:nvPr>
        </p:nvSpPr>
        <p:spPr>
          <a:noFill/>
          <a:ln>
            <a:miter lim="800000"/>
            <a:headEnd/>
            <a:tailEnd/>
          </a:ln>
        </p:spPr>
        <p:txBody>
          <a:bodyPr/>
          <a:lstStyle/>
          <a:p>
            <a:r>
              <a:rPr lang="en-US"/>
              <a:t>Network Layer</a:t>
            </a:r>
          </a:p>
        </p:txBody>
      </p:sp>
      <p:sp>
        <p:nvSpPr>
          <p:cNvPr id="133123" name="Slide Number Placeholder 5"/>
          <p:cNvSpPr>
            <a:spLocks noGrp="1"/>
          </p:cNvSpPr>
          <p:nvPr>
            <p:ph type="sldNum" sz="quarter" idx="12"/>
          </p:nvPr>
        </p:nvSpPr>
        <p:spPr>
          <a:noFill/>
          <a:ln>
            <a:miter lim="800000"/>
            <a:headEnd/>
            <a:tailEnd/>
          </a:ln>
        </p:spPr>
        <p:txBody>
          <a:bodyPr/>
          <a:lstStyle/>
          <a:p>
            <a:r>
              <a:rPr lang="en-US"/>
              <a:t>4-</a:t>
            </a:r>
            <a:fld id="{FC5A0D86-06BC-4336-8094-8FAD5C126CB2}" type="slidenum">
              <a:rPr lang="en-US" smtClean="0"/>
              <a:pPr/>
              <a:t>81</a:t>
            </a:fld>
            <a:endParaRPr lang="en-US"/>
          </a:p>
        </p:txBody>
      </p:sp>
      <p:pic>
        <p:nvPicPr>
          <p:cNvPr id="133124" name="Picture 6" descr="underline_base"/>
          <p:cNvPicPr>
            <a:picLocks noChangeArrowheads="1"/>
          </p:cNvPicPr>
          <p:nvPr/>
        </p:nvPicPr>
        <p:blipFill>
          <a:blip r:embed="rId3"/>
          <a:srcRect/>
          <a:stretch>
            <a:fillRect/>
          </a:stretch>
        </p:blipFill>
        <p:spPr bwMode="auto">
          <a:xfrm>
            <a:off x="542925" y="877888"/>
            <a:ext cx="7769225" cy="173037"/>
          </a:xfrm>
          <a:prstGeom prst="rect">
            <a:avLst/>
          </a:prstGeom>
          <a:noFill/>
          <a:ln w="9525">
            <a:noFill/>
            <a:miter lim="800000"/>
            <a:headEnd/>
            <a:tailEnd/>
          </a:ln>
        </p:spPr>
      </p:pic>
      <p:sp>
        <p:nvSpPr>
          <p:cNvPr id="133125" name="Rectangle 2"/>
          <p:cNvSpPr>
            <a:spLocks noGrp="1" noChangeArrowheads="1"/>
          </p:cNvSpPr>
          <p:nvPr>
            <p:ph type="title"/>
          </p:nvPr>
        </p:nvSpPr>
        <p:spPr>
          <a:xfrm>
            <a:off x="533400" y="331788"/>
            <a:ext cx="8229600" cy="685800"/>
          </a:xfrm>
          <a:noFill/>
        </p:spPr>
        <p:txBody>
          <a:bodyPr lIns="92075" tIns="46038" rIns="92075" bIns="46038"/>
          <a:lstStyle/>
          <a:p>
            <a:r>
              <a:rPr lang="en-US" sz="4000"/>
              <a:t>Approaches for building mcast trees</a:t>
            </a:r>
          </a:p>
        </p:txBody>
      </p:sp>
      <p:sp>
        <p:nvSpPr>
          <p:cNvPr id="133126" name="Rectangle 3"/>
          <p:cNvSpPr>
            <a:spLocks noGrp="1" noChangeArrowheads="1"/>
          </p:cNvSpPr>
          <p:nvPr>
            <p:ph type="body" idx="1"/>
          </p:nvPr>
        </p:nvSpPr>
        <p:spPr>
          <a:xfrm>
            <a:off x="533400" y="1311275"/>
            <a:ext cx="7772400" cy="3048000"/>
          </a:xfrm>
          <a:noFill/>
        </p:spPr>
        <p:txBody>
          <a:bodyPr lIns="92075" tIns="46038" rIns="92075" bIns="46038"/>
          <a:lstStyle/>
          <a:p>
            <a:pPr>
              <a:buFont typeface="Wingdings" pitchFamily="2" charset="2"/>
              <a:buNone/>
            </a:pPr>
            <a:r>
              <a:rPr lang="en-US"/>
              <a:t>approaches:</a:t>
            </a:r>
          </a:p>
          <a:p>
            <a:r>
              <a:rPr lang="en-US" i="1">
                <a:solidFill>
                  <a:srgbClr val="CC0000"/>
                </a:solidFill>
              </a:rPr>
              <a:t>source-based tree:</a:t>
            </a:r>
            <a:r>
              <a:rPr lang="en-US"/>
              <a:t> one tree per source</a:t>
            </a:r>
          </a:p>
          <a:p>
            <a:pPr lvl="1"/>
            <a:r>
              <a:rPr lang="en-US"/>
              <a:t>shortest path trees</a:t>
            </a:r>
          </a:p>
          <a:p>
            <a:pPr lvl="1"/>
            <a:r>
              <a:rPr lang="en-US"/>
              <a:t>reverse path forwarding</a:t>
            </a:r>
          </a:p>
          <a:p>
            <a:r>
              <a:rPr lang="en-US" i="1">
                <a:solidFill>
                  <a:srgbClr val="CC0000"/>
                </a:solidFill>
              </a:rPr>
              <a:t>group-shared tree:</a:t>
            </a:r>
            <a:r>
              <a:rPr lang="en-US"/>
              <a:t> group uses one tree</a:t>
            </a:r>
          </a:p>
          <a:p>
            <a:pPr lvl="1"/>
            <a:r>
              <a:rPr lang="en-US"/>
              <a:t>minimal spanning (Steiner) </a:t>
            </a:r>
          </a:p>
          <a:p>
            <a:pPr lvl="1"/>
            <a:r>
              <a:rPr lang="en-US"/>
              <a:t>center-based trees</a:t>
            </a:r>
          </a:p>
        </p:txBody>
      </p:sp>
      <p:sp>
        <p:nvSpPr>
          <p:cNvPr id="133127" name="Rectangle 4"/>
          <p:cNvSpPr>
            <a:spLocks noChangeArrowheads="1"/>
          </p:cNvSpPr>
          <p:nvPr/>
        </p:nvSpPr>
        <p:spPr bwMode="auto">
          <a:xfrm>
            <a:off x="533400" y="4611688"/>
            <a:ext cx="8305800" cy="1373187"/>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400"/>
              <a:t>…we first look at basic approaches, then specific protocols adopting these approaches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p:cNvSpPr>
            <a:spLocks noGrp="1"/>
          </p:cNvSpPr>
          <p:nvPr>
            <p:ph type="ftr" sz="quarter" idx="11"/>
          </p:nvPr>
        </p:nvSpPr>
        <p:spPr>
          <a:noFill/>
          <a:ln>
            <a:miter lim="800000"/>
            <a:headEnd/>
            <a:tailEnd/>
          </a:ln>
        </p:spPr>
        <p:txBody>
          <a:bodyPr/>
          <a:lstStyle/>
          <a:p>
            <a:r>
              <a:rPr lang="en-US"/>
              <a:t>Network Layer</a:t>
            </a:r>
          </a:p>
        </p:txBody>
      </p:sp>
      <p:sp>
        <p:nvSpPr>
          <p:cNvPr id="134147" name="Slide Number Placeholder 5"/>
          <p:cNvSpPr>
            <a:spLocks noGrp="1"/>
          </p:cNvSpPr>
          <p:nvPr>
            <p:ph type="sldNum" sz="quarter" idx="12"/>
          </p:nvPr>
        </p:nvSpPr>
        <p:spPr>
          <a:noFill/>
          <a:ln>
            <a:miter lim="800000"/>
            <a:headEnd/>
            <a:tailEnd/>
          </a:ln>
        </p:spPr>
        <p:txBody>
          <a:bodyPr/>
          <a:lstStyle/>
          <a:p>
            <a:r>
              <a:rPr lang="en-US"/>
              <a:t>4-</a:t>
            </a:r>
            <a:fld id="{FB0E2A42-1CF7-4D96-8FEB-498080163956}" type="slidenum">
              <a:rPr lang="en-US" smtClean="0"/>
              <a:pPr/>
              <a:t>82</a:t>
            </a:fld>
            <a:endParaRPr lang="en-US"/>
          </a:p>
        </p:txBody>
      </p:sp>
      <p:pic>
        <p:nvPicPr>
          <p:cNvPr id="134148" name="Picture 258" descr="underline_base"/>
          <p:cNvPicPr>
            <a:picLocks noChangeArrowheads="1"/>
          </p:cNvPicPr>
          <p:nvPr/>
        </p:nvPicPr>
        <p:blipFill>
          <a:blip r:embed="rId3"/>
          <a:srcRect/>
          <a:stretch>
            <a:fillRect/>
          </a:stretch>
        </p:blipFill>
        <p:spPr bwMode="auto">
          <a:xfrm>
            <a:off x="609600" y="1047750"/>
            <a:ext cx="4570413" cy="173038"/>
          </a:xfrm>
          <a:prstGeom prst="rect">
            <a:avLst/>
          </a:prstGeom>
          <a:noFill/>
          <a:ln w="9525">
            <a:noFill/>
            <a:miter lim="800000"/>
            <a:headEnd/>
            <a:tailEnd/>
          </a:ln>
        </p:spPr>
      </p:pic>
      <p:sp>
        <p:nvSpPr>
          <p:cNvPr id="134149" name="Rectangle 3"/>
          <p:cNvSpPr>
            <a:spLocks noGrp="1" noChangeArrowheads="1"/>
          </p:cNvSpPr>
          <p:nvPr>
            <p:ph type="title"/>
          </p:nvPr>
        </p:nvSpPr>
        <p:spPr>
          <a:noFill/>
        </p:spPr>
        <p:txBody>
          <a:bodyPr lIns="92075" tIns="46038" rIns="92075" bIns="46038"/>
          <a:lstStyle/>
          <a:p>
            <a:r>
              <a:rPr lang="en-US"/>
              <a:t>Shortest path tree</a:t>
            </a:r>
          </a:p>
        </p:txBody>
      </p:sp>
      <p:sp>
        <p:nvSpPr>
          <p:cNvPr id="134150" name="Rectangle 4"/>
          <p:cNvSpPr>
            <a:spLocks noGrp="1" noChangeArrowheads="1"/>
          </p:cNvSpPr>
          <p:nvPr>
            <p:ph type="body" idx="1"/>
          </p:nvPr>
        </p:nvSpPr>
        <p:spPr>
          <a:xfrm>
            <a:off x="533400" y="1524000"/>
            <a:ext cx="7924800" cy="1447800"/>
          </a:xfrm>
          <a:noFill/>
        </p:spPr>
        <p:txBody>
          <a:bodyPr lIns="92075" tIns="46038" rIns="92075" bIns="46038"/>
          <a:lstStyle/>
          <a:p>
            <a:r>
              <a:rPr lang="en-US"/>
              <a:t>mcast forwarding tree: tree of shortest path routes from source to all receivers</a:t>
            </a:r>
          </a:p>
          <a:p>
            <a:pPr lvl="1"/>
            <a:r>
              <a:rPr lang="en-US"/>
              <a:t>Dijkstra’s algorithm</a:t>
            </a:r>
          </a:p>
        </p:txBody>
      </p:sp>
      <p:grpSp>
        <p:nvGrpSpPr>
          <p:cNvPr id="134151" name="Group 221"/>
          <p:cNvGrpSpPr>
            <a:grpSpLocks/>
          </p:cNvGrpSpPr>
          <p:nvPr/>
        </p:nvGrpSpPr>
        <p:grpSpPr bwMode="auto">
          <a:xfrm>
            <a:off x="5389563" y="3735388"/>
            <a:ext cx="569912" cy="222250"/>
            <a:chOff x="3600" y="219"/>
            <a:chExt cx="360" cy="175"/>
          </a:xfrm>
        </p:grpSpPr>
        <p:sp>
          <p:nvSpPr>
            <p:cNvPr id="134303" name="Oval 222"/>
            <p:cNvSpPr>
              <a:spLocks noChangeArrowheads="1"/>
            </p:cNvSpPr>
            <p:nvPr/>
          </p:nvSpPr>
          <p:spPr bwMode="auto">
            <a:xfrm>
              <a:off x="3603" y="297"/>
              <a:ext cx="357" cy="97"/>
            </a:xfrm>
            <a:prstGeom prst="ellipse">
              <a:avLst/>
            </a:prstGeom>
            <a:solidFill>
              <a:srgbClr val="FF0000"/>
            </a:solidFill>
            <a:ln w="12700">
              <a:solidFill>
                <a:schemeClr val="tx1"/>
              </a:solidFill>
              <a:round/>
              <a:headEnd/>
              <a:tailEnd/>
            </a:ln>
            <a:effectLst/>
          </p:spPr>
          <p:txBody>
            <a:bodyPr wrap="none" anchor="ctr"/>
            <a:lstStyle/>
            <a:p>
              <a:endParaRPr lang="en-US"/>
            </a:p>
          </p:txBody>
        </p:sp>
        <p:sp>
          <p:nvSpPr>
            <p:cNvPr id="134304" name="Line 22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34305" name="Line 22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34306" name="Rectangle 225"/>
            <p:cNvSpPr>
              <a:spLocks noChangeArrowheads="1"/>
            </p:cNvSpPr>
            <p:nvPr/>
          </p:nvSpPr>
          <p:spPr bwMode="auto">
            <a:xfrm>
              <a:off x="3603" y="289"/>
              <a:ext cx="354" cy="59"/>
            </a:xfrm>
            <a:prstGeom prst="rect">
              <a:avLst/>
            </a:prstGeom>
            <a:solidFill>
              <a:srgbClr val="FF0000"/>
            </a:solidFill>
            <a:ln w="12700">
              <a:noFill/>
              <a:miter lim="800000"/>
              <a:headEnd/>
              <a:tailEnd/>
            </a:ln>
            <a:effectLst/>
          </p:spPr>
          <p:txBody>
            <a:bodyPr wrap="none" anchor="ctr"/>
            <a:lstStyle/>
            <a:p>
              <a:pPr algn="ctr"/>
              <a:endParaRPr lang="en-US" sz="2400"/>
            </a:p>
          </p:txBody>
        </p:sp>
        <p:sp>
          <p:nvSpPr>
            <p:cNvPr id="134307" name="Oval 226"/>
            <p:cNvSpPr>
              <a:spLocks noChangeArrowheads="1"/>
            </p:cNvSpPr>
            <p:nvPr/>
          </p:nvSpPr>
          <p:spPr bwMode="auto">
            <a:xfrm>
              <a:off x="3600" y="219"/>
              <a:ext cx="357" cy="113"/>
            </a:xfrm>
            <a:prstGeom prst="ellipse">
              <a:avLst/>
            </a:prstGeom>
            <a:solidFill>
              <a:srgbClr val="FF0000"/>
            </a:solidFill>
            <a:ln w="12700">
              <a:solidFill>
                <a:schemeClr val="tx1"/>
              </a:solidFill>
              <a:round/>
              <a:headEnd/>
              <a:tailEnd/>
            </a:ln>
            <a:effectLst/>
          </p:spPr>
          <p:txBody>
            <a:bodyPr wrap="none" anchor="ctr"/>
            <a:lstStyle/>
            <a:p>
              <a:endParaRPr lang="en-US"/>
            </a:p>
          </p:txBody>
        </p:sp>
        <p:grpSp>
          <p:nvGrpSpPr>
            <p:cNvPr id="134308" name="Group 227"/>
            <p:cNvGrpSpPr>
              <a:grpSpLocks/>
            </p:cNvGrpSpPr>
            <p:nvPr/>
          </p:nvGrpSpPr>
          <p:grpSpPr bwMode="auto">
            <a:xfrm>
              <a:off x="3686" y="244"/>
              <a:ext cx="177" cy="66"/>
              <a:chOff x="2848" y="848"/>
              <a:chExt cx="140" cy="98"/>
            </a:xfrm>
          </p:grpSpPr>
          <p:sp>
            <p:nvSpPr>
              <p:cNvPr id="134313" name="Line 22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34314" name="Line 22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34315" name="Line 23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34309" name="Group 231"/>
            <p:cNvGrpSpPr>
              <a:grpSpLocks/>
            </p:cNvGrpSpPr>
            <p:nvPr/>
          </p:nvGrpSpPr>
          <p:grpSpPr bwMode="auto">
            <a:xfrm flipV="1">
              <a:off x="3686" y="243"/>
              <a:ext cx="177" cy="66"/>
              <a:chOff x="2848" y="848"/>
              <a:chExt cx="140" cy="98"/>
            </a:xfrm>
          </p:grpSpPr>
          <p:sp>
            <p:nvSpPr>
              <p:cNvPr id="134310" name="Line 23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34311" name="Line 23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34312" name="Line 23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34152" name="Group 235"/>
          <p:cNvGrpSpPr>
            <a:grpSpLocks/>
          </p:cNvGrpSpPr>
          <p:nvPr/>
        </p:nvGrpSpPr>
        <p:grpSpPr bwMode="auto">
          <a:xfrm>
            <a:off x="5399088" y="4529138"/>
            <a:ext cx="547687" cy="233362"/>
            <a:chOff x="3600" y="219"/>
            <a:chExt cx="360" cy="175"/>
          </a:xfrm>
        </p:grpSpPr>
        <p:sp>
          <p:nvSpPr>
            <p:cNvPr id="134290" name="Oval 236"/>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p:spPr>
          <p:txBody>
            <a:bodyPr wrap="none" anchor="ctr"/>
            <a:lstStyle/>
            <a:p>
              <a:endParaRPr lang="en-US"/>
            </a:p>
          </p:txBody>
        </p:sp>
        <p:sp>
          <p:nvSpPr>
            <p:cNvPr id="134291" name="Line 23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34292" name="Line 23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34293" name="Rectangle 239"/>
            <p:cNvSpPr>
              <a:spLocks noChangeArrowheads="1"/>
            </p:cNvSpPr>
            <p:nvPr/>
          </p:nvSpPr>
          <p:spPr bwMode="auto">
            <a:xfrm>
              <a:off x="3603" y="289"/>
              <a:ext cx="354" cy="59"/>
            </a:xfrm>
            <a:prstGeom prst="rect">
              <a:avLst/>
            </a:prstGeom>
            <a:solidFill>
              <a:srgbClr val="DDDDDD"/>
            </a:solidFill>
            <a:ln w="12700">
              <a:noFill/>
              <a:miter lim="800000"/>
              <a:headEnd/>
              <a:tailEnd/>
            </a:ln>
            <a:effectLst/>
          </p:spPr>
          <p:txBody>
            <a:bodyPr wrap="none" anchor="ctr"/>
            <a:lstStyle/>
            <a:p>
              <a:pPr algn="ctr"/>
              <a:endParaRPr lang="en-US" sz="2400"/>
            </a:p>
          </p:txBody>
        </p:sp>
        <p:sp>
          <p:nvSpPr>
            <p:cNvPr id="134294" name="Oval 240"/>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p:spPr>
          <p:txBody>
            <a:bodyPr wrap="none" anchor="ctr"/>
            <a:lstStyle/>
            <a:p>
              <a:endParaRPr lang="en-US"/>
            </a:p>
          </p:txBody>
        </p:sp>
        <p:grpSp>
          <p:nvGrpSpPr>
            <p:cNvPr id="134295" name="Group 241"/>
            <p:cNvGrpSpPr>
              <a:grpSpLocks/>
            </p:cNvGrpSpPr>
            <p:nvPr/>
          </p:nvGrpSpPr>
          <p:grpSpPr bwMode="auto">
            <a:xfrm>
              <a:off x="3686" y="244"/>
              <a:ext cx="177" cy="66"/>
              <a:chOff x="2848" y="848"/>
              <a:chExt cx="140" cy="98"/>
            </a:xfrm>
          </p:grpSpPr>
          <p:sp>
            <p:nvSpPr>
              <p:cNvPr id="134300" name="Line 24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34301" name="Line 24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34302" name="Line 24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34296" name="Group 245"/>
            <p:cNvGrpSpPr>
              <a:grpSpLocks/>
            </p:cNvGrpSpPr>
            <p:nvPr/>
          </p:nvGrpSpPr>
          <p:grpSpPr bwMode="auto">
            <a:xfrm flipV="1">
              <a:off x="3686" y="243"/>
              <a:ext cx="177" cy="66"/>
              <a:chOff x="2848" y="848"/>
              <a:chExt cx="140" cy="98"/>
            </a:xfrm>
          </p:grpSpPr>
          <p:sp>
            <p:nvSpPr>
              <p:cNvPr id="134297" name="Line 2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34298" name="Line 2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34299" name="Line 2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34153" name="Line 249"/>
          <p:cNvSpPr>
            <a:spLocks noChangeShapeType="1"/>
          </p:cNvSpPr>
          <p:nvPr/>
        </p:nvSpPr>
        <p:spPr bwMode="auto">
          <a:xfrm>
            <a:off x="5340350" y="5472113"/>
            <a:ext cx="596900" cy="0"/>
          </a:xfrm>
          <a:prstGeom prst="line">
            <a:avLst/>
          </a:prstGeom>
          <a:noFill/>
          <a:ln w="28575">
            <a:solidFill>
              <a:srgbClr val="FF0000"/>
            </a:solidFill>
            <a:round/>
            <a:headEnd/>
            <a:tailEnd/>
          </a:ln>
          <a:effectLst/>
        </p:spPr>
        <p:txBody>
          <a:bodyPr wrap="none"/>
          <a:lstStyle/>
          <a:p>
            <a:endParaRPr lang="en-US"/>
          </a:p>
        </p:txBody>
      </p:sp>
      <p:grpSp>
        <p:nvGrpSpPr>
          <p:cNvPr id="134154" name="Group 250"/>
          <p:cNvGrpSpPr>
            <a:grpSpLocks/>
          </p:cNvGrpSpPr>
          <p:nvPr/>
        </p:nvGrpSpPr>
        <p:grpSpPr bwMode="auto">
          <a:xfrm>
            <a:off x="5507038" y="5095875"/>
            <a:ext cx="317500" cy="366713"/>
            <a:chOff x="2619" y="2440"/>
            <a:chExt cx="200" cy="231"/>
          </a:xfrm>
        </p:grpSpPr>
        <p:sp>
          <p:nvSpPr>
            <p:cNvPr id="134288" name="Text Box 251"/>
            <p:cNvSpPr txBox="1">
              <a:spLocks noChangeArrowheads="1"/>
            </p:cNvSpPr>
            <p:nvPr/>
          </p:nvSpPr>
          <p:spPr bwMode="auto">
            <a:xfrm>
              <a:off x="2629" y="2440"/>
              <a:ext cx="148" cy="231"/>
            </a:xfrm>
            <a:prstGeom prst="rect">
              <a:avLst/>
            </a:prstGeom>
            <a:noFill/>
            <a:ln w="9525">
              <a:noFill/>
              <a:miter lim="800000"/>
              <a:headEnd/>
              <a:tailEnd/>
            </a:ln>
            <a:effectLst/>
          </p:spPr>
          <p:txBody>
            <a:bodyPr wrap="none">
              <a:spAutoFit/>
            </a:bodyPr>
            <a:lstStyle/>
            <a:p>
              <a:r>
                <a:rPr lang="en-US">
                  <a:solidFill>
                    <a:srgbClr val="FF0000"/>
                  </a:solidFill>
                </a:rPr>
                <a:t>i</a:t>
              </a:r>
            </a:p>
          </p:txBody>
        </p:sp>
        <p:sp>
          <p:nvSpPr>
            <p:cNvPr id="134289" name="Oval 252"/>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sp>
        <p:nvSpPr>
          <p:cNvPr id="134155" name="Text Box 253"/>
          <p:cNvSpPr txBox="1">
            <a:spLocks noChangeArrowheads="1"/>
          </p:cNvSpPr>
          <p:nvPr/>
        </p:nvSpPr>
        <p:spPr bwMode="auto">
          <a:xfrm>
            <a:off x="5991225" y="3498850"/>
            <a:ext cx="2190750" cy="641350"/>
          </a:xfrm>
          <a:prstGeom prst="rect">
            <a:avLst/>
          </a:prstGeom>
          <a:noFill/>
          <a:ln w="9525">
            <a:noFill/>
            <a:miter lim="800000"/>
            <a:headEnd/>
            <a:tailEnd/>
          </a:ln>
          <a:effectLst/>
        </p:spPr>
        <p:txBody>
          <a:bodyPr wrap="none">
            <a:spAutoFit/>
          </a:bodyPr>
          <a:lstStyle/>
          <a:p>
            <a:r>
              <a:rPr lang="en-US"/>
              <a:t>router with attached</a:t>
            </a:r>
          </a:p>
          <a:p>
            <a:r>
              <a:rPr lang="en-US"/>
              <a:t>group member</a:t>
            </a:r>
          </a:p>
        </p:txBody>
      </p:sp>
      <p:sp>
        <p:nvSpPr>
          <p:cNvPr id="134156" name="Text Box 254"/>
          <p:cNvSpPr txBox="1">
            <a:spLocks noChangeArrowheads="1"/>
          </p:cNvSpPr>
          <p:nvPr/>
        </p:nvSpPr>
        <p:spPr bwMode="auto">
          <a:xfrm>
            <a:off x="5978525" y="4343400"/>
            <a:ext cx="2508250" cy="641350"/>
          </a:xfrm>
          <a:prstGeom prst="rect">
            <a:avLst/>
          </a:prstGeom>
          <a:noFill/>
          <a:ln w="9525">
            <a:noFill/>
            <a:miter lim="800000"/>
            <a:headEnd/>
            <a:tailEnd/>
          </a:ln>
          <a:effectLst/>
        </p:spPr>
        <p:txBody>
          <a:bodyPr wrap="none">
            <a:spAutoFit/>
          </a:bodyPr>
          <a:lstStyle/>
          <a:p>
            <a:r>
              <a:rPr lang="en-US"/>
              <a:t>router with no attached</a:t>
            </a:r>
          </a:p>
          <a:p>
            <a:r>
              <a:rPr lang="en-US"/>
              <a:t>group member</a:t>
            </a:r>
          </a:p>
        </p:txBody>
      </p:sp>
      <p:sp>
        <p:nvSpPr>
          <p:cNvPr id="134157" name="Text Box 255"/>
          <p:cNvSpPr txBox="1">
            <a:spLocks noChangeArrowheads="1"/>
          </p:cNvSpPr>
          <p:nvPr/>
        </p:nvSpPr>
        <p:spPr bwMode="auto">
          <a:xfrm>
            <a:off x="5964238" y="5018088"/>
            <a:ext cx="2609850" cy="915987"/>
          </a:xfrm>
          <a:prstGeom prst="rect">
            <a:avLst/>
          </a:prstGeom>
          <a:noFill/>
          <a:ln w="9525">
            <a:noFill/>
            <a:miter lim="800000"/>
            <a:headEnd/>
            <a:tailEnd/>
          </a:ln>
          <a:effectLst/>
        </p:spPr>
        <p:txBody>
          <a:bodyPr wrap="none">
            <a:spAutoFit/>
          </a:bodyPr>
          <a:lstStyle/>
          <a:p>
            <a:r>
              <a:rPr lang="en-US"/>
              <a:t>link used for forwarding,</a:t>
            </a:r>
          </a:p>
          <a:p>
            <a:r>
              <a:rPr lang="en-US"/>
              <a:t>i indicates order link</a:t>
            </a:r>
          </a:p>
          <a:p>
            <a:r>
              <a:rPr lang="en-US"/>
              <a:t>added by algorithm</a:t>
            </a:r>
          </a:p>
        </p:txBody>
      </p:sp>
      <p:sp>
        <p:nvSpPr>
          <p:cNvPr id="134158" name="Text Box 256"/>
          <p:cNvSpPr txBox="1">
            <a:spLocks noChangeArrowheads="1"/>
          </p:cNvSpPr>
          <p:nvPr/>
        </p:nvSpPr>
        <p:spPr bwMode="auto">
          <a:xfrm>
            <a:off x="5286375" y="2984500"/>
            <a:ext cx="1123950" cy="366713"/>
          </a:xfrm>
          <a:prstGeom prst="rect">
            <a:avLst/>
          </a:prstGeom>
          <a:noFill/>
          <a:ln w="9525">
            <a:noFill/>
            <a:miter lim="800000"/>
            <a:headEnd/>
            <a:tailEnd/>
          </a:ln>
          <a:effectLst/>
        </p:spPr>
        <p:txBody>
          <a:bodyPr wrap="none">
            <a:spAutoFit/>
          </a:bodyPr>
          <a:lstStyle/>
          <a:p>
            <a:r>
              <a:rPr lang="en-US"/>
              <a:t>LEGEND</a:t>
            </a:r>
          </a:p>
        </p:txBody>
      </p:sp>
      <p:grpSp>
        <p:nvGrpSpPr>
          <p:cNvPr id="134159" name="Group 295"/>
          <p:cNvGrpSpPr>
            <a:grpSpLocks/>
          </p:cNvGrpSpPr>
          <p:nvPr/>
        </p:nvGrpSpPr>
        <p:grpSpPr bwMode="auto">
          <a:xfrm>
            <a:off x="5375275" y="3651250"/>
            <a:ext cx="636588" cy="358775"/>
            <a:chOff x="4396" y="1245"/>
            <a:chExt cx="672" cy="248"/>
          </a:xfrm>
        </p:grpSpPr>
        <p:sp>
          <p:nvSpPr>
            <p:cNvPr id="134280"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81"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4282"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83" name="Group 299"/>
            <p:cNvGrpSpPr>
              <a:grpSpLocks/>
            </p:cNvGrpSpPr>
            <p:nvPr/>
          </p:nvGrpSpPr>
          <p:grpSpPr bwMode="auto">
            <a:xfrm>
              <a:off x="4530" y="1287"/>
              <a:ext cx="377" cy="75"/>
              <a:chOff x="2468" y="1332"/>
              <a:chExt cx="310" cy="60"/>
            </a:xfrm>
          </p:grpSpPr>
          <p:sp>
            <p:nvSpPr>
              <p:cNvPr id="134286" name="Freeform 3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4287" name="Freeform 3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4284" name="Line 30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85" name="Line 30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60" name="Group 304"/>
          <p:cNvGrpSpPr>
            <a:grpSpLocks/>
          </p:cNvGrpSpPr>
          <p:nvPr/>
        </p:nvGrpSpPr>
        <p:grpSpPr bwMode="auto">
          <a:xfrm>
            <a:off x="5360988" y="4452938"/>
            <a:ext cx="619125" cy="368300"/>
            <a:chOff x="4396" y="1245"/>
            <a:chExt cx="672" cy="248"/>
          </a:xfrm>
        </p:grpSpPr>
        <p:sp>
          <p:nvSpPr>
            <p:cNvPr id="13427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7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427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75" name="Group 308"/>
            <p:cNvGrpSpPr>
              <a:grpSpLocks/>
            </p:cNvGrpSpPr>
            <p:nvPr/>
          </p:nvGrpSpPr>
          <p:grpSpPr bwMode="auto">
            <a:xfrm>
              <a:off x="4530" y="1287"/>
              <a:ext cx="377" cy="75"/>
              <a:chOff x="2468" y="1332"/>
              <a:chExt cx="310" cy="60"/>
            </a:xfrm>
          </p:grpSpPr>
          <p:sp>
            <p:nvSpPr>
              <p:cNvPr id="134278" name="Freeform 3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4279" name="Freeform 3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4276" name="Line 31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77" name="Line 31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61" name="Group 401"/>
          <p:cNvGrpSpPr>
            <a:grpSpLocks/>
          </p:cNvGrpSpPr>
          <p:nvPr/>
        </p:nvGrpSpPr>
        <p:grpSpPr bwMode="auto">
          <a:xfrm>
            <a:off x="993775" y="3011488"/>
            <a:ext cx="3836988" cy="2868612"/>
            <a:chOff x="626" y="1897"/>
            <a:chExt cx="2417" cy="1807"/>
          </a:xfrm>
        </p:grpSpPr>
        <p:sp>
          <p:nvSpPr>
            <p:cNvPr id="134162" name="Line 2"/>
            <p:cNvSpPr>
              <a:spLocks noChangeShapeType="1"/>
            </p:cNvSpPr>
            <p:nvPr/>
          </p:nvSpPr>
          <p:spPr bwMode="auto">
            <a:xfrm>
              <a:off x="2560" y="3106"/>
              <a:ext cx="253" cy="435"/>
            </a:xfrm>
            <a:prstGeom prst="line">
              <a:avLst/>
            </a:prstGeom>
            <a:noFill/>
            <a:ln w="57150">
              <a:solidFill>
                <a:srgbClr val="FF0000"/>
              </a:solidFill>
              <a:round/>
              <a:headEnd/>
              <a:tailEnd/>
            </a:ln>
            <a:effectLst/>
          </p:spPr>
          <p:txBody>
            <a:bodyPr wrap="none"/>
            <a:lstStyle/>
            <a:p>
              <a:endParaRPr lang="en-US"/>
            </a:p>
          </p:txBody>
        </p:sp>
        <p:sp>
          <p:nvSpPr>
            <p:cNvPr id="134163" name="Line 5"/>
            <p:cNvSpPr>
              <a:spLocks noChangeShapeType="1"/>
            </p:cNvSpPr>
            <p:nvPr/>
          </p:nvSpPr>
          <p:spPr bwMode="auto">
            <a:xfrm flipV="1">
              <a:off x="1677" y="2567"/>
              <a:ext cx="860" cy="219"/>
            </a:xfrm>
            <a:prstGeom prst="line">
              <a:avLst/>
            </a:prstGeom>
            <a:noFill/>
            <a:ln w="19050">
              <a:solidFill>
                <a:schemeClr val="tx1"/>
              </a:solidFill>
              <a:round/>
              <a:headEnd/>
              <a:tailEnd/>
            </a:ln>
            <a:effectLst/>
          </p:spPr>
          <p:txBody>
            <a:bodyPr wrap="none"/>
            <a:lstStyle/>
            <a:p>
              <a:endParaRPr lang="en-US"/>
            </a:p>
          </p:txBody>
        </p:sp>
        <p:sp>
          <p:nvSpPr>
            <p:cNvPr id="134164" name="Line 6"/>
            <p:cNvSpPr>
              <a:spLocks noChangeShapeType="1"/>
            </p:cNvSpPr>
            <p:nvPr/>
          </p:nvSpPr>
          <p:spPr bwMode="auto">
            <a:xfrm>
              <a:off x="1510" y="2767"/>
              <a:ext cx="537" cy="614"/>
            </a:xfrm>
            <a:prstGeom prst="line">
              <a:avLst/>
            </a:prstGeom>
            <a:noFill/>
            <a:ln w="57150">
              <a:solidFill>
                <a:srgbClr val="FF0000"/>
              </a:solidFill>
              <a:round/>
              <a:headEnd/>
              <a:tailEnd/>
            </a:ln>
            <a:effectLst/>
          </p:spPr>
          <p:txBody>
            <a:bodyPr wrap="none"/>
            <a:lstStyle/>
            <a:p>
              <a:endParaRPr lang="en-US"/>
            </a:p>
          </p:txBody>
        </p:sp>
        <p:sp>
          <p:nvSpPr>
            <p:cNvPr id="134165" name="Line 7"/>
            <p:cNvSpPr>
              <a:spLocks noChangeShapeType="1"/>
            </p:cNvSpPr>
            <p:nvPr/>
          </p:nvSpPr>
          <p:spPr bwMode="auto">
            <a:xfrm>
              <a:off x="1880" y="2291"/>
              <a:ext cx="626" cy="281"/>
            </a:xfrm>
            <a:prstGeom prst="line">
              <a:avLst/>
            </a:prstGeom>
            <a:noFill/>
            <a:ln w="57150">
              <a:solidFill>
                <a:srgbClr val="FF0000"/>
              </a:solidFill>
              <a:round/>
              <a:headEnd/>
              <a:tailEnd/>
            </a:ln>
            <a:effectLst/>
          </p:spPr>
          <p:txBody>
            <a:bodyPr wrap="none"/>
            <a:lstStyle/>
            <a:p>
              <a:endParaRPr lang="en-US"/>
            </a:p>
          </p:txBody>
        </p:sp>
        <p:sp>
          <p:nvSpPr>
            <p:cNvPr id="134166" name="Line 8"/>
            <p:cNvSpPr>
              <a:spLocks noChangeShapeType="1"/>
            </p:cNvSpPr>
            <p:nvPr/>
          </p:nvSpPr>
          <p:spPr bwMode="auto">
            <a:xfrm flipV="1">
              <a:off x="2214" y="3124"/>
              <a:ext cx="339" cy="295"/>
            </a:xfrm>
            <a:prstGeom prst="line">
              <a:avLst/>
            </a:prstGeom>
            <a:noFill/>
            <a:ln w="19050">
              <a:solidFill>
                <a:schemeClr val="tx1"/>
              </a:solidFill>
              <a:round/>
              <a:headEnd/>
              <a:tailEnd/>
            </a:ln>
            <a:effectLst/>
          </p:spPr>
          <p:txBody>
            <a:bodyPr wrap="none"/>
            <a:lstStyle/>
            <a:p>
              <a:endParaRPr lang="en-US"/>
            </a:p>
          </p:txBody>
        </p:sp>
        <p:sp>
          <p:nvSpPr>
            <p:cNvPr id="134167" name="Line 9"/>
            <p:cNvSpPr>
              <a:spLocks noChangeShapeType="1"/>
            </p:cNvSpPr>
            <p:nvPr/>
          </p:nvSpPr>
          <p:spPr bwMode="auto">
            <a:xfrm>
              <a:off x="2543" y="2634"/>
              <a:ext cx="0" cy="452"/>
            </a:xfrm>
            <a:prstGeom prst="line">
              <a:avLst/>
            </a:prstGeom>
            <a:noFill/>
            <a:ln w="57150">
              <a:solidFill>
                <a:srgbClr val="FF0000"/>
              </a:solidFill>
              <a:round/>
              <a:headEnd/>
              <a:tailEnd/>
            </a:ln>
            <a:effectLst/>
          </p:spPr>
          <p:txBody>
            <a:bodyPr wrap="none"/>
            <a:lstStyle/>
            <a:p>
              <a:endParaRPr lang="en-US"/>
            </a:p>
          </p:txBody>
        </p:sp>
        <p:sp>
          <p:nvSpPr>
            <p:cNvPr id="134168" name="Line 10"/>
            <p:cNvSpPr>
              <a:spLocks noChangeShapeType="1"/>
            </p:cNvSpPr>
            <p:nvPr/>
          </p:nvSpPr>
          <p:spPr bwMode="auto">
            <a:xfrm>
              <a:off x="1307" y="3415"/>
              <a:ext cx="646" cy="0"/>
            </a:xfrm>
            <a:prstGeom prst="line">
              <a:avLst/>
            </a:prstGeom>
            <a:noFill/>
            <a:ln w="19050">
              <a:solidFill>
                <a:schemeClr val="tx1"/>
              </a:solidFill>
              <a:round/>
              <a:headEnd/>
              <a:tailEnd/>
            </a:ln>
            <a:effectLst/>
          </p:spPr>
          <p:txBody>
            <a:bodyPr wrap="none"/>
            <a:lstStyle/>
            <a:p>
              <a:endParaRPr lang="en-US"/>
            </a:p>
          </p:txBody>
        </p:sp>
        <p:sp>
          <p:nvSpPr>
            <p:cNvPr id="134169" name="Line 11"/>
            <p:cNvSpPr>
              <a:spLocks noChangeShapeType="1"/>
            </p:cNvSpPr>
            <p:nvPr/>
          </p:nvSpPr>
          <p:spPr bwMode="auto">
            <a:xfrm flipH="1">
              <a:off x="1223" y="2834"/>
              <a:ext cx="235" cy="533"/>
            </a:xfrm>
            <a:prstGeom prst="line">
              <a:avLst/>
            </a:prstGeom>
            <a:noFill/>
            <a:ln w="57150">
              <a:solidFill>
                <a:srgbClr val="FF0000"/>
              </a:solidFill>
              <a:round/>
              <a:headEnd/>
              <a:tailEnd/>
            </a:ln>
            <a:effectLst/>
          </p:spPr>
          <p:txBody>
            <a:bodyPr wrap="none"/>
            <a:lstStyle/>
            <a:p>
              <a:endParaRPr lang="en-US"/>
            </a:p>
          </p:txBody>
        </p:sp>
        <p:sp>
          <p:nvSpPr>
            <p:cNvPr id="134170" name="Line 12"/>
            <p:cNvSpPr>
              <a:spLocks noChangeShapeType="1"/>
            </p:cNvSpPr>
            <p:nvPr/>
          </p:nvSpPr>
          <p:spPr bwMode="auto">
            <a:xfrm flipH="1">
              <a:off x="1505" y="2300"/>
              <a:ext cx="219" cy="472"/>
            </a:xfrm>
            <a:prstGeom prst="line">
              <a:avLst/>
            </a:prstGeom>
            <a:noFill/>
            <a:ln w="57150">
              <a:solidFill>
                <a:srgbClr val="FF0000"/>
              </a:solidFill>
              <a:round/>
              <a:headEnd/>
              <a:tailEnd/>
            </a:ln>
            <a:effectLst/>
          </p:spPr>
          <p:txBody>
            <a:bodyPr wrap="none"/>
            <a:lstStyle/>
            <a:p>
              <a:endParaRPr lang="en-US"/>
            </a:p>
          </p:txBody>
        </p:sp>
        <p:grpSp>
          <p:nvGrpSpPr>
            <p:cNvPr id="134171" name="Group 165"/>
            <p:cNvGrpSpPr>
              <a:grpSpLocks/>
            </p:cNvGrpSpPr>
            <p:nvPr/>
          </p:nvGrpSpPr>
          <p:grpSpPr bwMode="auto">
            <a:xfrm rot="10800000">
              <a:off x="1465" y="2126"/>
              <a:ext cx="510" cy="104"/>
              <a:chOff x="1450" y="3513"/>
              <a:chExt cx="391" cy="88"/>
            </a:xfrm>
          </p:grpSpPr>
          <p:sp>
            <p:nvSpPr>
              <p:cNvPr id="134270" name="Freeform 166"/>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4271" name="Line 167"/>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sp>
          <p:nvSpPr>
            <p:cNvPr id="134172" name="Text Box 182"/>
            <p:cNvSpPr txBox="1">
              <a:spLocks noChangeArrowheads="1"/>
            </p:cNvSpPr>
            <p:nvPr/>
          </p:nvSpPr>
          <p:spPr bwMode="auto">
            <a:xfrm>
              <a:off x="1319" y="2164"/>
              <a:ext cx="300" cy="231"/>
            </a:xfrm>
            <a:prstGeom prst="rect">
              <a:avLst/>
            </a:prstGeom>
            <a:noFill/>
            <a:ln w="9525">
              <a:noFill/>
              <a:miter lim="800000"/>
              <a:headEnd/>
              <a:tailEnd/>
            </a:ln>
            <a:effectLst/>
          </p:spPr>
          <p:txBody>
            <a:bodyPr wrap="none">
              <a:spAutoFit/>
            </a:bodyPr>
            <a:lstStyle/>
            <a:p>
              <a:r>
                <a:rPr lang="en-US"/>
                <a:t>R1</a:t>
              </a:r>
            </a:p>
          </p:txBody>
        </p:sp>
        <p:sp>
          <p:nvSpPr>
            <p:cNvPr id="134173" name="Text Box 197"/>
            <p:cNvSpPr txBox="1">
              <a:spLocks noChangeArrowheads="1"/>
            </p:cNvSpPr>
            <p:nvPr/>
          </p:nvSpPr>
          <p:spPr bwMode="auto">
            <a:xfrm>
              <a:off x="1074" y="2661"/>
              <a:ext cx="300" cy="231"/>
            </a:xfrm>
            <a:prstGeom prst="rect">
              <a:avLst/>
            </a:prstGeom>
            <a:noFill/>
            <a:ln w="9525">
              <a:noFill/>
              <a:miter lim="800000"/>
              <a:headEnd/>
              <a:tailEnd/>
            </a:ln>
            <a:effectLst/>
          </p:spPr>
          <p:txBody>
            <a:bodyPr wrap="none">
              <a:spAutoFit/>
            </a:bodyPr>
            <a:lstStyle/>
            <a:p>
              <a:r>
                <a:rPr lang="en-US"/>
                <a:t>R2</a:t>
              </a:r>
            </a:p>
          </p:txBody>
        </p:sp>
        <p:sp>
          <p:nvSpPr>
            <p:cNvPr id="134174" name="Text Box 198"/>
            <p:cNvSpPr txBox="1">
              <a:spLocks noChangeArrowheads="1"/>
            </p:cNvSpPr>
            <p:nvPr/>
          </p:nvSpPr>
          <p:spPr bwMode="auto">
            <a:xfrm>
              <a:off x="751" y="3289"/>
              <a:ext cx="300" cy="231"/>
            </a:xfrm>
            <a:prstGeom prst="rect">
              <a:avLst/>
            </a:prstGeom>
            <a:noFill/>
            <a:ln w="9525">
              <a:noFill/>
              <a:miter lim="800000"/>
              <a:headEnd/>
              <a:tailEnd/>
            </a:ln>
            <a:effectLst/>
          </p:spPr>
          <p:txBody>
            <a:bodyPr wrap="none">
              <a:spAutoFit/>
            </a:bodyPr>
            <a:lstStyle/>
            <a:p>
              <a:r>
                <a:rPr lang="en-US"/>
                <a:t>R3</a:t>
              </a:r>
            </a:p>
          </p:txBody>
        </p:sp>
        <p:sp>
          <p:nvSpPr>
            <p:cNvPr id="134175" name="Text Box 199"/>
            <p:cNvSpPr txBox="1">
              <a:spLocks noChangeArrowheads="1"/>
            </p:cNvSpPr>
            <p:nvPr/>
          </p:nvSpPr>
          <p:spPr bwMode="auto">
            <a:xfrm>
              <a:off x="2418" y="2294"/>
              <a:ext cx="300" cy="231"/>
            </a:xfrm>
            <a:prstGeom prst="rect">
              <a:avLst/>
            </a:prstGeom>
            <a:noFill/>
            <a:ln w="9525">
              <a:noFill/>
              <a:miter lim="800000"/>
              <a:headEnd/>
              <a:tailEnd/>
            </a:ln>
            <a:effectLst/>
          </p:spPr>
          <p:txBody>
            <a:bodyPr wrap="none">
              <a:spAutoFit/>
            </a:bodyPr>
            <a:lstStyle/>
            <a:p>
              <a:r>
                <a:rPr lang="en-US"/>
                <a:t>R4</a:t>
              </a:r>
            </a:p>
          </p:txBody>
        </p:sp>
        <p:sp>
          <p:nvSpPr>
            <p:cNvPr id="134176" name="Text Box 200"/>
            <p:cNvSpPr txBox="1">
              <a:spLocks noChangeArrowheads="1"/>
            </p:cNvSpPr>
            <p:nvPr/>
          </p:nvSpPr>
          <p:spPr bwMode="auto">
            <a:xfrm>
              <a:off x="2697" y="3011"/>
              <a:ext cx="300" cy="231"/>
            </a:xfrm>
            <a:prstGeom prst="rect">
              <a:avLst/>
            </a:prstGeom>
            <a:noFill/>
            <a:ln w="9525">
              <a:noFill/>
              <a:miter lim="800000"/>
              <a:headEnd/>
              <a:tailEnd/>
            </a:ln>
            <a:effectLst/>
          </p:spPr>
          <p:txBody>
            <a:bodyPr wrap="none">
              <a:spAutoFit/>
            </a:bodyPr>
            <a:lstStyle/>
            <a:p>
              <a:r>
                <a:rPr lang="en-US"/>
                <a:t>R5</a:t>
              </a:r>
            </a:p>
          </p:txBody>
        </p:sp>
        <p:sp>
          <p:nvSpPr>
            <p:cNvPr id="134177" name="Text Box 201"/>
            <p:cNvSpPr txBox="1">
              <a:spLocks noChangeArrowheads="1"/>
            </p:cNvSpPr>
            <p:nvPr/>
          </p:nvSpPr>
          <p:spPr bwMode="auto">
            <a:xfrm>
              <a:off x="1919" y="3473"/>
              <a:ext cx="300" cy="231"/>
            </a:xfrm>
            <a:prstGeom prst="rect">
              <a:avLst/>
            </a:prstGeom>
            <a:noFill/>
            <a:ln w="9525">
              <a:noFill/>
              <a:miter lim="800000"/>
              <a:headEnd/>
              <a:tailEnd/>
            </a:ln>
            <a:effectLst/>
          </p:spPr>
          <p:txBody>
            <a:bodyPr wrap="none">
              <a:spAutoFit/>
            </a:bodyPr>
            <a:lstStyle/>
            <a:p>
              <a:r>
                <a:rPr lang="en-US"/>
                <a:t>R6</a:t>
              </a:r>
            </a:p>
          </p:txBody>
        </p:sp>
        <p:sp>
          <p:nvSpPr>
            <p:cNvPr id="134178" name="Text Box 202"/>
            <p:cNvSpPr txBox="1">
              <a:spLocks noChangeArrowheads="1"/>
            </p:cNvSpPr>
            <p:nvPr/>
          </p:nvSpPr>
          <p:spPr bwMode="auto">
            <a:xfrm>
              <a:off x="2373" y="3446"/>
              <a:ext cx="300" cy="231"/>
            </a:xfrm>
            <a:prstGeom prst="rect">
              <a:avLst/>
            </a:prstGeom>
            <a:noFill/>
            <a:ln w="9525">
              <a:noFill/>
              <a:miter lim="800000"/>
              <a:headEnd/>
              <a:tailEnd/>
            </a:ln>
            <a:effectLst/>
          </p:spPr>
          <p:txBody>
            <a:bodyPr wrap="none">
              <a:spAutoFit/>
            </a:bodyPr>
            <a:lstStyle/>
            <a:p>
              <a:r>
                <a:rPr lang="en-US"/>
                <a:t>R7</a:t>
              </a:r>
            </a:p>
          </p:txBody>
        </p:sp>
        <p:grpSp>
          <p:nvGrpSpPr>
            <p:cNvPr id="134179" name="Group 203"/>
            <p:cNvGrpSpPr>
              <a:grpSpLocks/>
            </p:cNvGrpSpPr>
            <p:nvPr/>
          </p:nvGrpSpPr>
          <p:grpSpPr bwMode="auto">
            <a:xfrm>
              <a:off x="2129" y="2190"/>
              <a:ext cx="206" cy="231"/>
              <a:chOff x="2619" y="2440"/>
              <a:chExt cx="206" cy="231"/>
            </a:xfrm>
          </p:grpSpPr>
          <p:sp>
            <p:nvSpPr>
              <p:cNvPr id="134268" name="Text Box 204"/>
              <p:cNvSpPr txBox="1">
                <a:spLocks noChangeArrowheads="1"/>
              </p:cNvSpPr>
              <p:nvPr/>
            </p:nvSpPr>
            <p:spPr bwMode="auto">
              <a:xfrm>
                <a:off x="2629" y="2440"/>
                <a:ext cx="196" cy="231"/>
              </a:xfrm>
              <a:prstGeom prst="rect">
                <a:avLst/>
              </a:prstGeom>
              <a:noFill/>
              <a:ln w="9525">
                <a:noFill/>
                <a:miter lim="800000"/>
                <a:headEnd/>
                <a:tailEnd/>
              </a:ln>
              <a:effectLst/>
            </p:spPr>
            <p:txBody>
              <a:bodyPr wrap="none">
                <a:spAutoFit/>
              </a:bodyPr>
              <a:lstStyle/>
              <a:p>
                <a:r>
                  <a:rPr lang="en-US">
                    <a:solidFill>
                      <a:srgbClr val="FF0000"/>
                    </a:solidFill>
                  </a:rPr>
                  <a:t>2</a:t>
                </a:r>
              </a:p>
            </p:txBody>
          </p:sp>
          <p:sp>
            <p:nvSpPr>
              <p:cNvPr id="134269" name="Oval 205"/>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grpSp>
          <p:nvGrpSpPr>
            <p:cNvPr id="134180" name="Group 206"/>
            <p:cNvGrpSpPr>
              <a:grpSpLocks/>
            </p:cNvGrpSpPr>
            <p:nvPr/>
          </p:nvGrpSpPr>
          <p:grpSpPr bwMode="auto">
            <a:xfrm>
              <a:off x="1404" y="2364"/>
              <a:ext cx="206" cy="231"/>
              <a:chOff x="2619" y="2440"/>
              <a:chExt cx="206" cy="231"/>
            </a:xfrm>
          </p:grpSpPr>
          <p:sp>
            <p:nvSpPr>
              <p:cNvPr id="134266" name="Text Box 207"/>
              <p:cNvSpPr txBox="1">
                <a:spLocks noChangeArrowheads="1"/>
              </p:cNvSpPr>
              <p:nvPr/>
            </p:nvSpPr>
            <p:spPr bwMode="auto">
              <a:xfrm>
                <a:off x="2629" y="2440"/>
                <a:ext cx="196" cy="231"/>
              </a:xfrm>
              <a:prstGeom prst="rect">
                <a:avLst/>
              </a:prstGeom>
              <a:noFill/>
              <a:ln w="9525">
                <a:noFill/>
                <a:miter lim="800000"/>
                <a:headEnd/>
                <a:tailEnd/>
              </a:ln>
              <a:effectLst/>
            </p:spPr>
            <p:txBody>
              <a:bodyPr wrap="none">
                <a:spAutoFit/>
              </a:bodyPr>
              <a:lstStyle/>
              <a:p>
                <a:r>
                  <a:rPr lang="en-US">
                    <a:solidFill>
                      <a:srgbClr val="FF0000"/>
                    </a:solidFill>
                  </a:rPr>
                  <a:t>1</a:t>
                </a:r>
              </a:p>
            </p:txBody>
          </p:sp>
          <p:sp>
            <p:nvSpPr>
              <p:cNvPr id="134267" name="Oval 208"/>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grpSp>
          <p:nvGrpSpPr>
            <p:cNvPr id="134181" name="Group 209"/>
            <p:cNvGrpSpPr>
              <a:grpSpLocks/>
            </p:cNvGrpSpPr>
            <p:nvPr/>
          </p:nvGrpSpPr>
          <p:grpSpPr bwMode="auto">
            <a:xfrm>
              <a:off x="2454" y="3237"/>
              <a:ext cx="208" cy="231"/>
              <a:chOff x="2619" y="2440"/>
              <a:chExt cx="200" cy="231"/>
            </a:xfrm>
          </p:grpSpPr>
          <p:sp>
            <p:nvSpPr>
              <p:cNvPr id="134264" name="Text Box 210"/>
              <p:cNvSpPr txBox="1">
                <a:spLocks noChangeArrowheads="1"/>
              </p:cNvSpPr>
              <p:nvPr/>
            </p:nvSpPr>
            <p:spPr bwMode="auto">
              <a:xfrm>
                <a:off x="2629" y="2440"/>
                <a:ext cx="188" cy="231"/>
              </a:xfrm>
              <a:prstGeom prst="rect">
                <a:avLst/>
              </a:prstGeom>
              <a:noFill/>
              <a:ln w="9525">
                <a:noFill/>
                <a:miter lim="800000"/>
                <a:headEnd/>
                <a:tailEnd/>
              </a:ln>
              <a:effectLst/>
            </p:spPr>
            <p:txBody>
              <a:bodyPr wrap="none">
                <a:spAutoFit/>
              </a:bodyPr>
              <a:lstStyle/>
              <a:p>
                <a:r>
                  <a:rPr lang="en-US">
                    <a:solidFill>
                      <a:srgbClr val="FF0000"/>
                    </a:solidFill>
                  </a:rPr>
                  <a:t>6</a:t>
                </a:r>
              </a:p>
            </p:txBody>
          </p:sp>
          <p:sp>
            <p:nvSpPr>
              <p:cNvPr id="134265" name="Oval 211"/>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grpSp>
          <p:nvGrpSpPr>
            <p:cNvPr id="134182" name="Group 212"/>
            <p:cNvGrpSpPr>
              <a:grpSpLocks/>
            </p:cNvGrpSpPr>
            <p:nvPr/>
          </p:nvGrpSpPr>
          <p:grpSpPr bwMode="auto">
            <a:xfrm>
              <a:off x="1143" y="2916"/>
              <a:ext cx="206" cy="231"/>
              <a:chOff x="2619" y="2440"/>
              <a:chExt cx="206" cy="231"/>
            </a:xfrm>
          </p:grpSpPr>
          <p:sp>
            <p:nvSpPr>
              <p:cNvPr id="134262" name="Text Box 213"/>
              <p:cNvSpPr txBox="1">
                <a:spLocks noChangeArrowheads="1"/>
              </p:cNvSpPr>
              <p:nvPr/>
            </p:nvSpPr>
            <p:spPr bwMode="auto">
              <a:xfrm>
                <a:off x="2629" y="2440"/>
                <a:ext cx="196" cy="231"/>
              </a:xfrm>
              <a:prstGeom prst="rect">
                <a:avLst/>
              </a:prstGeom>
              <a:noFill/>
              <a:ln w="9525">
                <a:noFill/>
                <a:miter lim="800000"/>
                <a:headEnd/>
                <a:tailEnd/>
              </a:ln>
              <a:effectLst/>
            </p:spPr>
            <p:txBody>
              <a:bodyPr wrap="none">
                <a:spAutoFit/>
              </a:bodyPr>
              <a:lstStyle/>
              <a:p>
                <a:r>
                  <a:rPr lang="en-US">
                    <a:solidFill>
                      <a:srgbClr val="FF0000"/>
                    </a:solidFill>
                  </a:rPr>
                  <a:t>3</a:t>
                </a:r>
              </a:p>
            </p:txBody>
          </p:sp>
          <p:sp>
            <p:nvSpPr>
              <p:cNvPr id="134263" name="Oval 214"/>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grpSp>
          <p:nvGrpSpPr>
            <p:cNvPr id="134183" name="Group 215"/>
            <p:cNvGrpSpPr>
              <a:grpSpLocks/>
            </p:cNvGrpSpPr>
            <p:nvPr/>
          </p:nvGrpSpPr>
          <p:grpSpPr bwMode="auto">
            <a:xfrm>
              <a:off x="1850" y="2932"/>
              <a:ext cx="206" cy="231"/>
              <a:chOff x="2619" y="2440"/>
              <a:chExt cx="206" cy="231"/>
            </a:xfrm>
          </p:grpSpPr>
          <p:sp>
            <p:nvSpPr>
              <p:cNvPr id="134260" name="Text Box 216"/>
              <p:cNvSpPr txBox="1">
                <a:spLocks noChangeArrowheads="1"/>
              </p:cNvSpPr>
              <p:nvPr/>
            </p:nvSpPr>
            <p:spPr bwMode="auto">
              <a:xfrm>
                <a:off x="2629" y="2440"/>
                <a:ext cx="196" cy="231"/>
              </a:xfrm>
              <a:prstGeom prst="rect">
                <a:avLst/>
              </a:prstGeom>
              <a:noFill/>
              <a:ln w="9525">
                <a:noFill/>
                <a:miter lim="800000"/>
                <a:headEnd/>
                <a:tailEnd/>
              </a:ln>
              <a:effectLst/>
            </p:spPr>
            <p:txBody>
              <a:bodyPr wrap="none">
                <a:spAutoFit/>
              </a:bodyPr>
              <a:lstStyle/>
              <a:p>
                <a:r>
                  <a:rPr lang="en-US">
                    <a:solidFill>
                      <a:srgbClr val="FF0000"/>
                    </a:solidFill>
                  </a:rPr>
                  <a:t>4</a:t>
                </a:r>
              </a:p>
            </p:txBody>
          </p:sp>
          <p:sp>
            <p:nvSpPr>
              <p:cNvPr id="134261" name="Oval 217"/>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grpSp>
          <p:nvGrpSpPr>
            <p:cNvPr id="134184" name="Group 218"/>
            <p:cNvGrpSpPr>
              <a:grpSpLocks/>
            </p:cNvGrpSpPr>
            <p:nvPr/>
          </p:nvGrpSpPr>
          <p:grpSpPr bwMode="auto">
            <a:xfrm>
              <a:off x="2565" y="2706"/>
              <a:ext cx="208" cy="231"/>
              <a:chOff x="2619" y="2440"/>
              <a:chExt cx="200" cy="231"/>
            </a:xfrm>
          </p:grpSpPr>
          <p:sp>
            <p:nvSpPr>
              <p:cNvPr id="134258" name="Text Box 219"/>
              <p:cNvSpPr txBox="1">
                <a:spLocks noChangeArrowheads="1"/>
              </p:cNvSpPr>
              <p:nvPr/>
            </p:nvSpPr>
            <p:spPr bwMode="auto">
              <a:xfrm>
                <a:off x="2629" y="2440"/>
                <a:ext cx="188" cy="231"/>
              </a:xfrm>
              <a:prstGeom prst="rect">
                <a:avLst/>
              </a:prstGeom>
              <a:noFill/>
              <a:ln w="9525">
                <a:noFill/>
                <a:miter lim="800000"/>
                <a:headEnd/>
                <a:tailEnd/>
              </a:ln>
              <a:effectLst/>
            </p:spPr>
            <p:txBody>
              <a:bodyPr wrap="none">
                <a:spAutoFit/>
              </a:bodyPr>
              <a:lstStyle/>
              <a:p>
                <a:r>
                  <a:rPr lang="en-US">
                    <a:solidFill>
                      <a:srgbClr val="FF0000"/>
                    </a:solidFill>
                  </a:rPr>
                  <a:t>5</a:t>
                </a:r>
              </a:p>
            </p:txBody>
          </p:sp>
          <p:sp>
            <p:nvSpPr>
              <p:cNvPr id="134259" name="Oval 220"/>
              <p:cNvSpPr>
                <a:spLocks noChangeArrowheads="1"/>
              </p:cNvSpPr>
              <p:nvPr/>
            </p:nvSpPr>
            <p:spPr bwMode="auto">
              <a:xfrm>
                <a:off x="2619" y="2461"/>
                <a:ext cx="200" cy="200"/>
              </a:xfrm>
              <a:prstGeom prst="ellipse">
                <a:avLst/>
              </a:prstGeom>
              <a:noFill/>
              <a:ln w="9525">
                <a:solidFill>
                  <a:srgbClr val="FF0000"/>
                </a:solidFill>
                <a:round/>
                <a:headEnd/>
                <a:tailEnd/>
              </a:ln>
              <a:effectLst/>
            </p:spPr>
            <p:txBody>
              <a:bodyPr wrap="none" anchor="ctr"/>
              <a:lstStyle/>
              <a:p>
                <a:endParaRPr lang="en-US"/>
              </a:p>
            </p:txBody>
          </p:sp>
        </p:grpSp>
        <p:sp>
          <p:nvSpPr>
            <p:cNvPr id="134185" name="Text Box 257"/>
            <p:cNvSpPr txBox="1">
              <a:spLocks noChangeArrowheads="1"/>
            </p:cNvSpPr>
            <p:nvPr/>
          </p:nvSpPr>
          <p:spPr bwMode="auto">
            <a:xfrm>
              <a:off x="626" y="1936"/>
              <a:ext cx="700" cy="231"/>
            </a:xfrm>
            <a:prstGeom prst="rect">
              <a:avLst/>
            </a:prstGeom>
            <a:noFill/>
            <a:ln w="9525">
              <a:noFill/>
              <a:miter lim="800000"/>
              <a:headEnd/>
              <a:tailEnd/>
            </a:ln>
            <a:effectLst/>
          </p:spPr>
          <p:txBody>
            <a:bodyPr wrap="none">
              <a:spAutoFit/>
            </a:bodyPr>
            <a:lstStyle/>
            <a:p>
              <a:r>
                <a:rPr lang="en-US">
                  <a:solidFill>
                    <a:srgbClr val="FF0000"/>
                  </a:solidFill>
                </a:rPr>
                <a:t>s: source</a:t>
              </a:r>
            </a:p>
          </p:txBody>
        </p:sp>
        <p:grpSp>
          <p:nvGrpSpPr>
            <p:cNvPr id="134186" name="Group 329"/>
            <p:cNvGrpSpPr>
              <a:grpSpLocks/>
            </p:cNvGrpSpPr>
            <p:nvPr/>
          </p:nvGrpSpPr>
          <p:grpSpPr bwMode="auto">
            <a:xfrm>
              <a:off x="1565" y="2214"/>
              <a:ext cx="402" cy="156"/>
              <a:chOff x="4396" y="1245"/>
              <a:chExt cx="672" cy="248"/>
            </a:xfrm>
          </p:grpSpPr>
          <p:sp>
            <p:nvSpPr>
              <p:cNvPr id="134250"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51"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4252"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53" name="Group 333"/>
              <p:cNvGrpSpPr>
                <a:grpSpLocks/>
              </p:cNvGrpSpPr>
              <p:nvPr/>
            </p:nvGrpSpPr>
            <p:grpSpPr bwMode="auto">
              <a:xfrm>
                <a:off x="4530" y="1287"/>
                <a:ext cx="377" cy="75"/>
                <a:chOff x="2468" y="1332"/>
                <a:chExt cx="310" cy="60"/>
              </a:xfrm>
            </p:grpSpPr>
            <p:sp>
              <p:nvSpPr>
                <p:cNvPr id="134256" name="Freeform 33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4257" name="Freeform 33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4254" name="Line 33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55" name="Line 33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87" name="Group 338"/>
            <p:cNvGrpSpPr>
              <a:grpSpLocks/>
            </p:cNvGrpSpPr>
            <p:nvPr/>
          </p:nvGrpSpPr>
          <p:grpSpPr bwMode="auto">
            <a:xfrm>
              <a:off x="2336" y="2514"/>
              <a:ext cx="402" cy="156"/>
              <a:chOff x="4396" y="1245"/>
              <a:chExt cx="672" cy="248"/>
            </a:xfrm>
          </p:grpSpPr>
          <p:sp>
            <p:nvSpPr>
              <p:cNvPr id="134242"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43"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4244"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45" name="Group 342"/>
              <p:cNvGrpSpPr>
                <a:grpSpLocks/>
              </p:cNvGrpSpPr>
              <p:nvPr/>
            </p:nvGrpSpPr>
            <p:grpSpPr bwMode="auto">
              <a:xfrm>
                <a:off x="4530" y="1287"/>
                <a:ext cx="377" cy="75"/>
                <a:chOff x="2468" y="1332"/>
                <a:chExt cx="310" cy="60"/>
              </a:xfrm>
            </p:grpSpPr>
            <p:sp>
              <p:nvSpPr>
                <p:cNvPr id="134248" name="Freeform 3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4249" name="Freeform 3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4246" name="Line 34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47" name="Line 34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88" name="Group 347"/>
            <p:cNvGrpSpPr>
              <a:grpSpLocks/>
            </p:cNvGrpSpPr>
            <p:nvPr/>
          </p:nvGrpSpPr>
          <p:grpSpPr bwMode="auto">
            <a:xfrm>
              <a:off x="1912" y="3327"/>
              <a:ext cx="402" cy="156"/>
              <a:chOff x="4396" y="1245"/>
              <a:chExt cx="672" cy="248"/>
            </a:xfrm>
          </p:grpSpPr>
          <p:sp>
            <p:nvSpPr>
              <p:cNvPr id="134234"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35"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4236"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37" name="Group 351"/>
              <p:cNvGrpSpPr>
                <a:grpSpLocks/>
              </p:cNvGrpSpPr>
              <p:nvPr/>
            </p:nvGrpSpPr>
            <p:grpSpPr bwMode="auto">
              <a:xfrm>
                <a:off x="4530" y="1287"/>
                <a:ext cx="377" cy="75"/>
                <a:chOff x="2468" y="1332"/>
                <a:chExt cx="310" cy="60"/>
              </a:xfrm>
            </p:grpSpPr>
            <p:sp>
              <p:nvSpPr>
                <p:cNvPr id="134240" name="Freeform 35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4241" name="Freeform 35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4238" name="Line 35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39" name="Line 35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89" name="Group 356"/>
            <p:cNvGrpSpPr>
              <a:grpSpLocks/>
            </p:cNvGrpSpPr>
            <p:nvPr/>
          </p:nvGrpSpPr>
          <p:grpSpPr bwMode="auto">
            <a:xfrm>
              <a:off x="1024" y="3325"/>
              <a:ext cx="402" cy="156"/>
              <a:chOff x="4396" y="1245"/>
              <a:chExt cx="672" cy="248"/>
            </a:xfrm>
          </p:grpSpPr>
          <p:sp>
            <p:nvSpPr>
              <p:cNvPr id="134226"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27"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4228"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29" name="Group 360"/>
              <p:cNvGrpSpPr>
                <a:grpSpLocks/>
              </p:cNvGrpSpPr>
              <p:nvPr/>
            </p:nvGrpSpPr>
            <p:grpSpPr bwMode="auto">
              <a:xfrm>
                <a:off x="4530" y="1287"/>
                <a:ext cx="377" cy="75"/>
                <a:chOff x="2468" y="1332"/>
                <a:chExt cx="310" cy="60"/>
              </a:xfrm>
            </p:grpSpPr>
            <p:sp>
              <p:nvSpPr>
                <p:cNvPr id="134232" name="Freeform 3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4233" name="Freeform 3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4230" name="Line 36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31" name="Line 36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90" name="Group 365"/>
            <p:cNvGrpSpPr>
              <a:grpSpLocks/>
            </p:cNvGrpSpPr>
            <p:nvPr/>
          </p:nvGrpSpPr>
          <p:grpSpPr bwMode="auto">
            <a:xfrm>
              <a:off x="1358" y="2717"/>
              <a:ext cx="390" cy="169"/>
              <a:chOff x="4396" y="1245"/>
              <a:chExt cx="672" cy="248"/>
            </a:xfrm>
          </p:grpSpPr>
          <p:sp>
            <p:nvSpPr>
              <p:cNvPr id="1342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42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21" name="Group 369"/>
              <p:cNvGrpSpPr>
                <a:grpSpLocks/>
              </p:cNvGrpSpPr>
              <p:nvPr/>
            </p:nvGrpSpPr>
            <p:grpSpPr bwMode="auto">
              <a:xfrm>
                <a:off x="4530" y="1287"/>
                <a:ext cx="377" cy="75"/>
                <a:chOff x="2468" y="1332"/>
                <a:chExt cx="310" cy="60"/>
              </a:xfrm>
            </p:grpSpPr>
            <p:sp>
              <p:nvSpPr>
                <p:cNvPr id="134224" name="Freeform 3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4225" name="Freeform 3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4222" name="Line 37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23" name="Line 37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91" name="Group 374"/>
            <p:cNvGrpSpPr>
              <a:grpSpLocks/>
            </p:cNvGrpSpPr>
            <p:nvPr/>
          </p:nvGrpSpPr>
          <p:grpSpPr bwMode="auto">
            <a:xfrm>
              <a:off x="2325" y="3038"/>
              <a:ext cx="390" cy="169"/>
              <a:chOff x="4396" y="1245"/>
              <a:chExt cx="672" cy="248"/>
            </a:xfrm>
          </p:grpSpPr>
          <p:sp>
            <p:nvSpPr>
              <p:cNvPr id="1342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42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13" name="Group 378"/>
              <p:cNvGrpSpPr>
                <a:grpSpLocks/>
              </p:cNvGrpSpPr>
              <p:nvPr/>
            </p:nvGrpSpPr>
            <p:grpSpPr bwMode="auto">
              <a:xfrm>
                <a:off x="4530" y="1287"/>
                <a:ext cx="377" cy="75"/>
                <a:chOff x="2468" y="1332"/>
                <a:chExt cx="310" cy="60"/>
              </a:xfrm>
            </p:grpSpPr>
            <p:sp>
              <p:nvSpPr>
                <p:cNvPr id="134216" name="Freeform 3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4217" name="Freeform 3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4214" name="Line 38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15" name="Line 38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4192" name="Group 383"/>
            <p:cNvGrpSpPr>
              <a:grpSpLocks/>
            </p:cNvGrpSpPr>
            <p:nvPr/>
          </p:nvGrpSpPr>
          <p:grpSpPr bwMode="auto">
            <a:xfrm>
              <a:off x="2653" y="3521"/>
              <a:ext cx="390" cy="169"/>
              <a:chOff x="4396" y="1245"/>
              <a:chExt cx="672" cy="248"/>
            </a:xfrm>
          </p:grpSpPr>
          <p:sp>
            <p:nvSpPr>
              <p:cNvPr id="13420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420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420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4205" name="Group 387"/>
              <p:cNvGrpSpPr>
                <a:grpSpLocks/>
              </p:cNvGrpSpPr>
              <p:nvPr/>
            </p:nvGrpSpPr>
            <p:grpSpPr bwMode="auto">
              <a:xfrm>
                <a:off x="4530" y="1287"/>
                <a:ext cx="377" cy="75"/>
                <a:chOff x="2468" y="1332"/>
                <a:chExt cx="310" cy="60"/>
              </a:xfrm>
            </p:grpSpPr>
            <p:sp>
              <p:nvSpPr>
                <p:cNvPr id="134208" name="Freeform 3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4209" name="Freeform 3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4206" name="Line 39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4207" name="Line 39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4193" name="Picture 392" descr="desktop_computer_stylized_small"/>
            <p:cNvPicPr>
              <a:picLocks noChangeAspect="1" noChangeArrowheads="1"/>
            </p:cNvPicPr>
            <p:nvPr/>
          </p:nvPicPr>
          <p:blipFill>
            <a:blip r:embed="rId4"/>
            <a:srcRect/>
            <a:stretch>
              <a:fillRect/>
            </a:stretch>
          </p:blipFill>
          <p:spPr bwMode="auto">
            <a:xfrm>
              <a:off x="1847" y="1897"/>
              <a:ext cx="281" cy="270"/>
            </a:xfrm>
            <a:prstGeom prst="rect">
              <a:avLst/>
            </a:prstGeom>
            <a:noFill/>
            <a:ln w="9525">
              <a:noFill/>
              <a:miter lim="800000"/>
              <a:headEnd/>
              <a:tailEnd/>
            </a:ln>
          </p:spPr>
        </p:pic>
        <p:grpSp>
          <p:nvGrpSpPr>
            <p:cNvPr id="134194" name="Group 393"/>
            <p:cNvGrpSpPr>
              <a:grpSpLocks/>
            </p:cNvGrpSpPr>
            <p:nvPr/>
          </p:nvGrpSpPr>
          <p:grpSpPr bwMode="auto">
            <a:xfrm>
              <a:off x="1359" y="1897"/>
              <a:ext cx="299" cy="261"/>
              <a:chOff x="4493" y="1335"/>
              <a:chExt cx="381" cy="326"/>
            </a:xfrm>
          </p:grpSpPr>
          <p:pic>
            <p:nvPicPr>
              <p:cNvPr id="134195" name="Picture 394"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4196" name="Group 395"/>
              <p:cNvGrpSpPr>
                <a:grpSpLocks/>
              </p:cNvGrpSpPr>
              <p:nvPr/>
            </p:nvGrpSpPr>
            <p:grpSpPr bwMode="auto">
              <a:xfrm>
                <a:off x="4501" y="1349"/>
                <a:ext cx="313" cy="292"/>
                <a:chOff x="4501" y="1349"/>
                <a:chExt cx="313" cy="292"/>
              </a:xfrm>
            </p:grpSpPr>
            <p:sp>
              <p:nvSpPr>
                <p:cNvPr id="134197" name="Oval 396"/>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4198" name="Freeform 397"/>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4199" name="Freeform 398"/>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4200" name="Freeform 399"/>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4201" name="Freeform 400"/>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2526F77-8776-4996-B113-6CA76BEA583B}" type="slidenum">
              <a:rPr lang="en-US" altLang="en-US"/>
              <a:pPr/>
              <a:t>83</a:t>
            </a:fld>
            <a:endParaRPr lang="en-US" altLang="en-US"/>
          </a:p>
        </p:txBody>
      </p:sp>
      <p:sp>
        <p:nvSpPr>
          <p:cNvPr id="1081346" name="Text Box 2"/>
          <p:cNvSpPr txBox="1">
            <a:spLocks noChangeArrowheads="1"/>
          </p:cNvSpPr>
          <p:nvPr/>
        </p:nvSpPr>
        <p:spPr bwMode="auto">
          <a:xfrm>
            <a:off x="61913" y="0"/>
            <a:ext cx="1614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solidFill>
                  <a:schemeClr val="accent2"/>
                </a:solidFill>
                <a:latin typeface="Times New Roman" panose="02020603050405020304" pitchFamily="18" charset="0"/>
              </a:rPr>
              <a:t>Figure  14-5</a:t>
            </a:r>
          </a:p>
        </p:txBody>
      </p:sp>
      <p:pic>
        <p:nvPicPr>
          <p:cNvPr id="1081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2622550"/>
            <a:ext cx="6726237"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1348" name="Text Box 4"/>
          <p:cNvSpPr txBox="1">
            <a:spLocks noChangeArrowheads="1"/>
          </p:cNvSpPr>
          <p:nvPr/>
        </p:nvSpPr>
        <p:spPr bwMode="auto">
          <a:xfrm>
            <a:off x="2590800" y="5334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chemeClr val="accent2"/>
                </a:solidFill>
                <a:latin typeface="Times" panose="02020603050405020304" pitchFamily="18" charset="0"/>
              </a:rPr>
              <a:t>Reverse Path Forwarding</a:t>
            </a:r>
          </a:p>
        </p:txBody>
      </p:sp>
      <p:sp>
        <p:nvSpPr>
          <p:cNvPr id="1081349" name="Rectangle 5"/>
          <p:cNvSpPr>
            <a:spLocks noChangeArrowheads="1"/>
          </p:cNvSpPr>
          <p:nvPr/>
        </p:nvSpPr>
        <p:spPr bwMode="auto">
          <a:xfrm>
            <a:off x="2733675" y="1135063"/>
            <a:ext cx="4410075" cy="1978025"/>
          </a:xfrm>
          <a:prstGeom prst="rect">
            <a:avLst/>
          </a:prstGeom>
          <a:solidFill>
            <a:srgbClr val="DCFFB9"/>
          </a:soli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100"/>
              </a:spcBef>
              <a:spcAft>
                <a:spcPts val="1100"/>
              </a:spcAft>
            </a:pPr>
            <a:r>
              <a:rPr lang="en-US" altLang="en-US" sz="2000" b="1" i="1">
                <a:latin typeface="Times" panose="02020603050405020304" pitchFamily="18" charset="0"/>
              </a:rPr>
              <a:t>In reverse path forwarding (RPF), </a:t>
            </a:r>
            <a:br>
              <a:rPr lang="en-US" altLang="en-US" sz="2000" b="1" i="1">
                <a:latin typeface="Times" panose="02020603050405020304" pitchFamily="18" charset="0"/>
              </a:rPr>
            </a:br>
            <a:r>
              <a:rPr lang="en-US" altLang="en-US" sz="2000" b="1" i="1">
                <a:latin typeface="Times" panose="02020603050405020304" pitchFamily="18" charset="0"/>
              </a:rPr>
              <a:t>the router forwards only </a:t>
            </a:r>
            <a:br>
              <a:rPr lang="en-US" altLang="en-US" sz="2000" b="1" i="1">
                <a:latin typeface="Times" panose="02020603050405020304" pitchFamily="18" charset="0"/>
              </a:rPr>
            </a:br>
            <a:r>
              <a:rPr lang="en-US" altLang="en-US" sz="2000" b="1" i="1">
                <a:latin typeface="Times" panose="02020603050405020304" pitchFamily="18" charset="0"/>
              </a:rPr>
              <a:t>the packets that have traveled the </a:t>
            </a:r>
            <a:br>
              <a:rPr lang="en-US" altLang="en-US" sz="2000" b="1" i="1">
                <a:latin typeface="Times" panose="02020603050405020304" pitchFamily="18" charset="0"/>
              </a:rPr>
            </a:br>
            <a:r>
              <a:rPr lang="en-US" altLang="en-US" sz="2000" b="1" i="1">
                <a:latin typeface="Times" panose="02020603050405020304" pitchFamily="18" charset="0"/>
              </a:rPr>
              <a:t>shortest path from the source </a:t>
            </a:r>
            <a:br>
              <a:rPr lang="en-US" altLang="en-US" sz="2000" b="1" i="1">
                <a:latin typeface="Times" panose="02020603050405020304" pitchFamily="18" charset="0"/>
              </a:rPr>
            </a:br>
            <a:r>
              <a:rPr lang="en-US" altLang="en-US" sz="2000" b="1" i="1">
                <a:latin typeface="Times" panose="02020603050405020304" pitchFamily="18" charset="0"/>
              </a:rPr>
              <a:t>to the router; all other </a:t>
            </a:r>
            <a:br>
              <a:rPr lang="en-US" altLang="en-US" sz="2000" b="1" i="1">
                <a:latin typeface="Times" panose="02020603050405020304" pitchFamily="18" charset="0"/>
              </a:rPr>
            </a:br>
            <a:r>
              <a:rPr lang="en-US" altLang="en-US" sz="2000" b="1" i="1">
                <a:latin typeface="Times" panose="02020603050405020304" pitchFamily="18" charset="0"/>
              </a:rPr>
              <a:t>copies are discarded. No Loops</a:t>
            </a:r>
          </a:p>
        </p:txBody>
      </p:sp>
    </p:spTree>
    <p:extLst>
      <p:ext uri="{BB962C8B-B14F-4D97-AF65-F5344CB8AC3E}">
        <p14:creationId xmlns:p14="http://schemas.microsoft.com/office/powerpoint/2010/main" val="840190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altLang="ja-JP" sz="4000" i="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ＭＳ Ｐゴシック" charset="-128"/>
              </a:rPr>
              <a:t>IGMP</a:t>
            </a:r>
            <a:endParaRPr lang="en-US" sz="4000" i="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sz="quarter" idx="1"/>
          </p:nvPr>
        </p:nvSpPr>
        <p:spPr>
          <a:xfrm>
            <a:off x="228600" y="1524000"/>
            <a:ext cx="8458200" cy="5181600"/>
          </a:xfrm>
        </p:spPr>
        <p:txBody>
          <a:bodyPr/>
          <a:lstStyle/>
          <a:p>
            <a:pPr>
              <a:lnSpc>
                <a:spcPct val="90000"/>
              </a:lnSpc>
              <a:spcBef>
                <a:spcPct val="30000"/>
              </a:spcBef>
              <a:buFont typeface="Wingdings" pitchFamily="2" charset="2"/>
              <a:buChar char="§"/>
            </a:pPr>
            <a:r>
              <a:rPr lang="en-US" altLang="ja-JP" i="1" dirty="0">
                <a:latin typeface="Times New Roman" pitchFamily="18" charset="0"/>
                <a:ea typeface="ＭＳ Ｐゴシック" charset="-128"/>
                <a:cs typeface="Times New Roman" pitchFamily="18" charset="0"/>
              </a:rPr>
              <a:t>In multicast routing, Packets from remote sources will only be forwarded by IP routers onto a local network only if they know there is at least one recipient for that group on that network.</a:t>
            </a:r>
          </a:p>
          <a:p>
            <a:pPr>
              <a:lnSpc>
                <a:spcPct val="90000"/>
              </a:lnSpc>
              <a:spcBef>
                <a:spcPct val="30000"/>
              </a:spcBef>
              <a:buFont typeface="Wingdings" pitchFamily="2" charset="2"/>
              <a:buChar char="§"/>
            </a:pPr>
            <a:endParaRPr lang="en-US" altLang="ja-JP" i="1" dirty="0">
              <a:latin typeface="Times New Roman" pitchFamily="18" charset="0"/>
              <a:ea typeface="ＭＳ Ｐゴシック" charset="-128"/>
              <a:cs typeface="Times New Roman" pitchFamily="18" charset="0"/>
            </a:endParaRPr>
          </a:p>
          <a:p>
            <a:pPr>
              <a:lnSpc>
                <a:spcPct val="90000"/>
              </a:lnSpc>
              <a:spcBef>
                <a:spcPct val="30000"/>
              </a:spcBef>
              <a:buFont typeface="Wingdings" pitchFamily="2" charset="2"/>
              <a:buChar char="§"/>
            </a:pPr>
            <a:r>
              <a:rPr lang="en-US" altLang="ja-JP" i="1" dirty="0">
                <a:latin typeface="Times New Roman" pitchFamily="18" charset="0"/>
                <a:ea typeface="ＭＳ Ｐゴシック" charset="-128"/>
                <a:cs typeface="Times New Roman" pitchFamily="18" charset="0"/>
              </a:rPr>
              <a:t>Internet Group Management Protocol (</a:t>
            </a:r>
            <a:r>
              <a:rPr lang="en-US" altLang="ja-JP" i="1" dirty="0">
                <a:solidFill>
                  <a:srgbClr val="0070C0"/>
                </a:solidFill>
                <a:latin typeface="Times New Roman" pitchFamily="18" charset="0"/>
                <a:ea typeface="ＭＳ Ｐゴシック" charset="-128"/>
                <a:cs typeface="Times New Roman" pitchFamily="18" charset="0"/>
              </a:rPr>
              <a:t>IGMP</a:t>
            </a:r>
            <a:r>
              <a:rPr lang="en-US" altLang="ja-JP" i="1" dirty="0">
                <a:latin typeface="Times New Roman" pitchFamily="18" charset="0"/>
                <a:ea typeface="ＭＳ Ｐゴシック" charset="-128"/>
                <a:cs typeface="Times New Roman" pitchFamily="18" charset="0"/>
              </a:rPr>
              <a:t>)</a:t>
            </a:r>
          </a:p>
          <a:p>
            <a:pPr lvl="1">
              <a:lnSpc>
                <a:spcPct val="90000"/>
              </a:lnSpc>
              <a:spcBef>
                <a:spcPct val="30000"/>
              </a:spcBef>
              <a:buFont typeface="Wingdings" pitchFamily="2" charset="2"/>
              <a:buChar char="§"/>
            </a:pPr>
            <a:r>
              <a:rPr lang="en-US" altLang="ja-JP" sz="2400" i="1" dirty="0">
                <a:latin typeface="Times New Roman" pitchFamily="18" charset="0"/>
                <a:ea typeface="ＭＳ Ｐゴシック" charset="-128"/>
                <a:cs typeface="Times New Roman" pitchFamily="18" charset="0"/>
              </a:rPr>
              <a:t>Used by end hosts to signal that they want to join a specific multicast group.</a:t>
            </a:r>
          </a:p>
          <a:p>
            <a:pPr lvl="1">
              <a:lnSpc>
                <a:spcPct val="90000"/>
              </a:lnSpc>
              <a:buFont typeface="Wingdings" pitchFamily="2" charset="2"/>
              <a:buChar char="§"/>
            </a:pPr>
            <a:r>
              <a:rPr lang="en-US" sz="2400" i="1" dirty="0">
                <a:latin typeface="Times New Roman" pitchFamily="18" charset="0"/>
                <a:cs typeface="Times New Roman" pitchFamily="18" charset="0"/>
              </a:rPr>
              <a:t>Used by routers to discover what groups have interested member hosts on each network to which they are attached.</a:t>
            </a:r>
          </a:p>
          <a:p>
            <a:pPr lvl="1">
              <a:lnSpc>
                <a:spcPct val="90000"/>
              </a:lnSpc>
              <a:buFont typeface="Wingdings" pitchFamily="2" charset="2"/>
              <a:buChar char="§"/>
            </a:pPr>
            <a:r>
              <a:rPr lang="en-US" sz="2400" i="1" dirty="0">
                <a:latin typeface="Times New Roman" pitchFamily="18" charset="0"/>
                <a:cs typeface="Times New Roman" pitchFamily="18" charset="0"/>
              </a:rPr>
              <a:t>Implemented directly over IP.</a:t>
            </a:r>
          </a:p>
          <a:p>
            <a:endParaRPr lang="en-US" dirty="0"/>
          </a:p>
        </p:txBody>
      </p:sp>
      <p:sp>
        <p:nvSpPr>
          <p:cNvPr id="4" name="Slide Number Placeholder 3"/>
          <p:cNvSpPr>
            <a:spLocks noGrp="1"/>
          </p:cNvSpPr>
          <p:nvPr>
            <p:ph type="sldNum" sz="quarter" idx="15"/>
          </p:nvPr>
        </p:nvSpPr>
        <p:spPr/>
        <p:txBody>
          <a:bodyPr/>
          <a:lstStyle/>
          <a:p>
            <a:fld id="{4CE12446-1106-4B69-B4CA-53890709FD42}" type="slidenum">
              <a:rPr lang="en-US" smtClean="0"/>
              <a:pPr/>
              <a:t>84</a:t>
            </a:fld>
            <a:endParaRPr lang="en-US"/>
          </a:p>
        </p:txBody>
      </p:sp>
    </p:spTree>
    <p:extLst>
      <p:ext uri="{BB962C8B-B14F-4D97-AF65-F5344CB8AC3E}">
        <p14:creationId xmlns:p14="http://schemas.microsoft.com/office/powerpoint/2010/main" val="1206631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4"/>
          <p:cNvSpPr>
            <a:spLocks noGrp="1"/>
          </p:cNvSpPr>
          <p:nvPr>
            <p:ph type="ftr" sz="quarter" idx="11"/>
          </p:nvPr>
        </p:nvSpPr>
        <p:spPr>
          <a:noFill/>
          <a:ln>
            <a:miter lim="800000"/>
            <a:headEnd/>
            <a:tailEnd/>
          </a:ln>
        </p:spPr>
        <p:txBody>
          <a:bodyPr/>
          <a:lstStyle/>
          <a:p>
            <a:r>
              <a:rPr lang="en-US"/>
              <a:t>Network Layer</a:t>
            </a:r>
          </a:p>
        </p:txBody>
      </p:sp>
      <p:sp>
        <p:nvSpPr>
          <p:cNvPr id="136195" name="Slide Number Placeholder 5"/>
          <p:cNvSpPr>
            <a:spLocks noGrp="1"/>
          </p:cNvSpPr>
          <p:nvPr>
            <p:ph type="sldNum" sz="quarter" idx="12"/>
          </p:nvPr>
        </p:nvSpPr>
        <p:spPr>
          <a:noFill/>
          <a:ln>
            <a:miter lim="800000"/>
            <a:headEnd/>
            <a:tailEnd/>
          </a:ln>
        </p:spPr>
        <p:txBody>
          <a:bodyPr/>
          <a:lstStyle/>
          <a:p>
            <a:r>
              <a:rPr lang="en-US"/>
              <a:t>4-</a:t>
            </a:r>
            <a:fld id="{38B55D0B-53BA-4FEF-806A-4A0FED4305A8}" type="slidenum">
              <a:rPr lang="en-US" smtClean="0"/>
              <a:pPr/>
              <a:t>85</a:t>
            </a:fld>
            <a:endParaRPr lang="en-US"/>
          </a:p>
        </p:txBody>
      </p:sp>
      <p:pic>
        <p:nvPicPr>
          <p:cNvPr id="136196" name="Picture 392" descr="underline_base"/>
          <p:cNvPicPr>
            <a:picLocks noChangeArrowheads="1"/>
          </p:cNvPicPr>
          <p:nvPr/>
        </p:nvPicPr>
        <p:blipFill>
          <a:blip r:embed="rId3"/>
          <a:srcRect/>
          <a:stretch>
            <a:fillRect/>
          </a:stretch>
        </p:blipFill>
        <p:spPr bwMode="auto">
          <a:xfrm>
            <a:off x="565150" y="815975"/>
            <a:ext cx="7313613" cy="173038"/>
          </a:xfrm>
          <a:prstGeom prst="rect">
            <a:avLst/>
          </a:prstGeom>
          <a:noFill/>
          <a:ln w="9525">
            <a:noFill/>
            <a:miter lim="800000"/>
            <a:headEnd/>
            <a:tailEnd/>
          </a:ln>
        </p:spPr>
      </p:pic>
      <p:sp>
        <p:nvSpPr>
          <p:cNvPr id="136197" name="Rectangle 2"/>
          <p:cNvSpPr>
            <a:spLocks noGrp="1" noChangeArrowheads="1"/>
          </p:cNvSpPr>
          <p:nvPr>
            <p:ph type="title"/>
          </p:nvPr>
        </p:nvSpPr>
        <p:spPr>
          <a:xfrm>
            <a:off x="533400" y="163513"/>
            <a:ext cx="7772400" cy="896937"/>
          </a:xfrm>
          <a:noFill/>
        </p:spPr>
        <p:txBody>
          <a:bodyPr lIns="92075" tIns="46038" rIns="92075" bIns="46038"/>
          <a:lstStyle/>
          <a:p>
            <a:r>
              <a:rPr lang="en-US" sz="4000"/>
              <a:t>Reverse path forwarding: example</a:t>
            </a:r>
          </a:p>
        </p:txBody>
      </p:sp>
      <p:sp>
        <p:nvSpPr>
          <p:cNvPr id="136198" name="Rectangle 3"/>
          <p:cNvSpPr>
            <a:spLocks noChangeArrowheads="1"/>
          </p:cNvSpPr>
          <p:nvPr/>
        </p:nvSpPr>
        <p:spPr bwMode="auto">
          <a:xfrm>
            <a:off x="647700" y="4989513"/>
            <a:ext cx="8001000" cy="990600"/>
          </a:xfrm>
          <a:prstGeom prst="rect">
            <a:avLst/>
          </a:prstGeom>
          <a:noFill/>
          <a:ln w="9525">
            <a:noFill/>
            <a:miter lim="800000"/>
            <a:headEnd/>
            <a:tailEnd/>
          </a:ln>
          <a:effectLst/>
        </p:spPr>
        <p:txBody>
          <a:bodyPr lIns="92075" tIns="46038" rIns="92075" bIns="46038"/>
          <a:lstStyle/>
          <a:p>
            <a:pPr marL="342900" indent="-342900">
              <a:spcBef>
                <a:spcPct val="20000"/>
              </a:spcBef>
              <a:buClr>
                <a:srgbClr val="000099"/>
              </a:buClr>
              <a:buSzPct val="75000"/>
              <a:buFont typeface="Wingdings" pitchFamily="2" charset="2"/>
              <a:buChar char="v"/>
            </a:pPr>
            <a:r>
              <a:rPr lang="en-US" sz="2800">
                <a:latin typeface="Gill Sans MT" pitchFamily="34" charset="0"/>
              </a:rPr>
              <a:t>result is a source-specific </a:t>
            </a:r>
            <a:r>
              <a:rPr lang="en-US" sz="2800" i="1">
                <a:latin typeface="Gill Sans MT" pitchFamily="34" charset="0"/>
              </a:rPr>
              <a:t>reverse</a:t>
            </a:r>
            <a:r>
              <a:rPr lang="en-US" sz="2800">
                <a:latin typeface="Gill Sans MT" pitchFamily="34" charset="0"/>
              </a:rPr>
              <a:t> SPT</a:t>
            </a:r>
          </a:p>
          <a:p>
            <a:pPr marL="742950" lvl="1" indent="-285750">
              <a:spcBef>
                <a:spcPct val="20000"/>
              </a:spcBef>
              <a:buClr>
                <a:srgbClr val="000099"/>
              </a:buClr>
              <a:buFont typeface="Wingdings" pitchFamily="2" charset="2"/>
              <a:buChar char="§"/>
            </a:pPr>
            <a:r>
              <a:rPr lang="en-US" sz="2800">
                <a:latin typeface="Gill Sans MT" pitchFamily="34" charset="0"/>
              </a:rPr>
              <a:t>may be a bad choice with asymmetric links</a:t>
            </a:r>
          </a:p>
        </p:txBody>
      </p:sp>
      <p:sp>
        <p:nvSpPr>
          <p:cNvPr id="136199" name="Line 231"/>
          <p:cNvSpPr>
            <a:spLocks noChangeShapeType="1"/>
          </p:cNvSpPr>
          <p:nvPr/>
        </p:nvSpPr>
        <p:spPr bwMode="auto">
          <a:xfrm>
            <a:off x="5365750" y="3781425"/>
            <a:ext cx="596900" cy="0"/>
          </a:xfrm>
          <a:prstGeom prst="line">
            <a:avLst/>
          </a:prstGeom>
          <a:noFill/>
          <a:ln w="28575">
            <a:solidFill>
              <a:srgbClr val="FF0000"/>
            </a:solidFill>
            <a:round/>
            <a:headEnd/>
            <a:tailEnd type="triangle" w="med" len="med"/>
          </a:ln>
          <a:effectLst/>
        </p:spPr>
        <p:txBody>
          <a:bodyPr wrap="none"/>
          <a:lstStyle/>
          <a:p>
            <a:endParaRPr lang="en-US"/>
          </a:p>
        </p:txBody>
      </p:sp>
      <p:sp>
        <p:nvSpPr>
          <p:cNvPr id="136200" name="Text Box 232"/>
          <p:cNvSpPr txBox="1">
            <a:spLocks noChangeArrowheads="1"/>
          </p:cNvSpPr>
          <p:nvPr/>
        </p:nvSpPr>
        <p:spPr bwMode="auto">
          <a:xfrm>
            <a:off x="5991225" y="2074863"/>
            <a:ext cx="2190750" cy="641350"/>
          </a:xfrm>
          <a:prstGeom prst="rect">
            <a:avLst/>
          </a:prstGeom>
          <a:noFill/>
          <a:ln w="9525">
            <a:noFill/>
            <a:miter lim="800000"/>
            <a:headEnd/>
            <a:tailEnd/>
          </a:ln>
          <a:effectLst/>
        </p:spPr>
        <p:txBody>
          <a:bodyPr wrap="none">
            <a:spAutoFit/>
          </a:bodyPr>
          <a:lstStyle/>
          <a:p>
            <a:r>
              <a:rPr lang="en-US"/>
              <a:t>router with attached</a:t>
            </a:r>
          </a:p>
          <a:p>
            <a:r>
              <a:rPr lang="en-US"/>
              <a:t>group member</a:t>
            </a:r>
          </a:p>
        </p:txBody>
      </p:sp>
      <p:sp>
        <p:nvSpPr>
          <p:cNvPr id="136201" name="Text Box 233"/>
          <p:cNvSpPr txBox="1">
            <a:spLocks noChangeArrowheads="1"/>
          </p:cNvSpPr>
          <p:nvPr/>
        </p:nvSpPr>
        <p:spPr bwMode="auto">
          <a:xfrm>
            <a:off x="5978525" y="2919413"/>
            <a:ext cx="2508250" cy="641350"/>
          </a:xfrm>
          <a:prstGeom prst="rect">
            <a:avLst/>
          </a:prstGeom>
          <a:noFill/>
          <a:ln w="9525">
            <a:noFill/>
            <a:miter lim="800000"/>
            <a:headEnd/>
            <a:tailEnd/>
          </a:ln>
          <a:effectLst/>
        </p:spPr>
        <p:txBody>
          <a:bodyPr wrap="none">
            <a:spAutoFit/>
          </a:bodyPr>
          <a:lstStyle/>
          <a:p>
            <a:r>
              <a:rPr lang="en-US"/>
              <a:t>router with no attached</a:t>
            </a:r>
          </a:p>
          <a:p>
            <a:r>
              <a:rPr lang="en-US"/>
              <a:t>group member</a:t>
            </a:r>
          </a:p>
        </p:txBody>
      </p:sp>
      <p:sp>
        <p:nvSpPr>
          <p:cNvPr id="136202" name="Text Box 234"/>
          <p:cNvSpPr txBox="1">
            <a:spLocks noChangeArrowheads="1"/>
          </p:cNvSpPr>
          <p:nvPr/>
        </p:nvSpPr>
        <p:spPr bwMode="auto">
          <a:xfrm>
            <a:off x="5953125" y="3587750"/>
            <a:ext cx="3028950" cy="366713"/>
          </a:xfrm>
          <a:prstGeom prst="rect">
            <a:avLst/>
          </a:prstGeom>
          <a:noFill/>
          <a:ln w="9525">
            <a:noFill/>
            <a:miter lim="800000"/>
            <a:headEnd/>
            <a:tailEnd/>
          </a:ln>
          <a:effectLst/>
        </p:spPr>
        <p:txBody>
          <a:bodyPr>
            <a:spAutoFit/>
          </a:bodyPr>
          <a:lstStyle/>
          <a:p>
            <a:r>
              <a:rPr lang="en-US"/>
              <a:t>datagram will be  forwarded</a:t>
            </a:r>
          </a:p>
        </p:txBody>
      </p:sp>
      <p:sp>
        <p:nvSpPr>
          <p:cNvPr id="136203" name="Text Box 235"/>
          <p:cNvSpPr txBox="1">
            <a:spLocks noChangeArrowheads="1"/>
          </p:cNvSpPr>
          <p:nvPr/>
        </p:nvSpPr>
        <p:spPr bwMode="auto">
          <a:xfrm>
            <a:off x="5286375" y="1560513"/>
            <a:ext cx="1123950" cy="366712"/>
          </a:xfrm>
          <a:prstGeom prst="rect">
            <a:avLst/>
          </a:prstGeom>
          <a:noFill/>
          <a:ln w="9525">
            <a:noFill/>
            <a:miter lim="800000"/>
            <a:headEnd/>
            <a:tailEnd/>
          </a:ln>
          <a:effectLst/>
        </p:spPr>
        <p:txBody>
          <a:bodyPr wrap="none">
            <a:spAutoFit/>
          </a:bodyPr>
          <a:lstStyle/>
          <a:p>
            <a:r>
              <a:rPr lang="en-US"/>
              <a:t>LEGEND</a:t>
            </a:r>
          </a:p>
        </p:txBody>
      </p:sp>
      <p:grpSp>
        <p:nvGrpSpPr>
          <p:cNvPr id="136204" name="Group 393"/>
          <p:cNvGrpSpPr>
            <a:grpSpLocks/>
          </p:cNvGrpSpPr>
          <p:nvPr/>
        </p:nvGrpSpPr>
        <p:grpSpPr bwMode="auto">
          <a:xfrm>
            <a:off x="530225" y="1392238"/>
            <a:ext cx="3836988" cy="2868612"/>
            <a:chOff x="334" y="877"/>
            <a:chExt cx="2417" cy="1807"/>
          </a:xfrm>
        </p:grpSpPr>
        <p:sp>
          <p:nvSpPr>
            <p:cNvPr id="136226" name="Line 6"/>
            <p:cNvSpPr>
              <a:spLocks noChangeShapeType="1"/>
            </p:cNvSpPr>
            <p:nvPr/>
          </p:nvSpPr>
          <p:spPr bwMode="auto">
            <a:xfrm>
              <a:off x="1226" y="1741"/>
              <a:ext cx="537" cy="614"/>
            </a:xfrm>
            <a:prstGeom prst="line">
              <a:avLst/>
            </a:prstGeom>
            <a:noFill/>
            <a:ln w="57150">
              <a:solidFill>
                <a:srgbClr val="FF0000"/>
              </a:solidFill>
              <a:round/>
              <a:headEnd/>
              <a:tailEnd/>
            </a:ln>
            <a:effectLst/>
          </p:spPr>
          <p:txBody>
            <a:bodyPr wrap="none"/>
            <a:lstStyle/>
            <a:p>
              <a:endParaRPr lang="en-US"/>
            </a:p>
          </p:txBody>
        </p:sp>
        <p:sp>
          <p:nvSpPr>
            <p:cNvPr id="136227" name="Line 262"/>
            <p:cNvSpPr>
              <a:spLocks noChangeShapeType="1"/>
            </p:cNvSpPr>
            <p:nvPr/>
          </p:nvSpPr>
          <p:spPr bwMode="auto">
            <a:xfrm>
              <a:off x="2268" y="2086"/>
              <a:ext cx="253" cy="435"/>
            </a:xfrm>
            <a:prstGeom prst="line">
              <a:avLst/>
            </a:prstGeom>
            <a:noFill/>
            <a:ln w="57150">
              <a:solidFill>
                <a:srgbClr val="FF0000"/>
              </a:solidFill>
              <a:round/>
              <a:headEnd/>
              <a:tailEnd/>
            </a:ln>
            <a:effectLst/>
          </p:spPr>
          <p:txBody>
            <a:bodyPr wrap="none"/>
            <a:lstStyle/>
            <a:p>
              <a:endParaRPr lang="en-US"/>
            </a:p>
          </p:txBody>
        </p:sp>
        <p:sp>
          <p:nvSpPr>
            <p:cNvPr id="136228" name="Line 263"/>
            <p:cNvSpPr>
              <a:spLocks noChangeShapeType="1"/>
            </p:cNvSpPr>
            <p:nvPr/>
          </p:nvSpPr>
          <p:spPr bwMode="auto">
            <a:xfrm flipV="1">
              <a:off x="1385" y="1547"/>
              <a:ext cx="860" cy="219"/>
            </a:xfrm>
            <a:prstGeom prst="line">
              <a:avLst/>
            </a:prstGeom>
            <a:noFill/>
            <a:ln w="19050">
              <a:solidFill>
                <a:schemeClr val="tx1"/>
              </a:solidFill>
              <a:round/>
              <a:headEnd/>
              <a:tailEnd/>
            </a:ln>
            <a:effectLst/>
          </p:spPr>
          <p:txBody>
            <a:bodyPr wrap="none"/>
            <a:lstStyle/>
            <a:p>
              <a:endParaRPr lang="en-US"/>
            </a:p>
          </p:txBody>
        </p:sp>
        <p:sp>
          <p:nvSpPr>
            <p:cNvPr id="136229" name="Line 264"/>
            <p:cNvSpPr>
              <a:spLocks noChangeShapeType="1"/>
            </p:cNvSpPr>
            <p:nvPr/>
          </p:nvSpPr>
          <p:spPr bwMode="auto">
            <a:xfrm>
              <a:off x="1218" y="1747"/>
              <a:ext cx="537" cy="614"/>
            </a:xfrm>
            <a:prstGeom prst="line">
              <a:avLst/>
            </a:prstGeom>
            <a:noFill/>
            <a:ln w="57150">
              <a:solidFill>
                <a:srgbClr val="FF0000"/>
              </a:solidFill>
              <a:round/>
              <a:headEnd/>
              <a:tailEnd/>
            </a:ln>
            <a:effectLst/>
          </p:spPr>
          <p:txBody>
            <a:bodyPr wrap="none"/>
            <a:lstStyle/>
            <a:p>
              <a:endParaRPr lang="en-US"/>
            </a:p>
          </p:txBody>
        </p:sp>
        <p:sp>
          <p:nvSpPr>
            <p:cNvPr id="136230" name="Line 265"/>
            <p:cNvSpPr>
              <a:spLocks noChangeShapeType="1"/>
            </p:cNvSpPr>
            <p:nvPr/>
          </p:nvSpPr>
          <p:spPr bwMode="auto">
            <a:xfrm>
              <a:off x="1588" y="1271"/>
              <a:ext cx="626" cy="281"/>
            </a:xfrm>
            <a:prstGeom prst="line">
              <a:avLst/>
            </a:prstGeom>
            <a:noFill/>
            <a:ln w="57150">
              <a:solidFill>
                <a:srgbClr val="FF0000"/>
              </a:solidFill>
              <a:round/>
              <a:headEnd/>
              <a:tailEnd/>
            </a:ln>
            <a:effectLst/>
          </p:spPr>
          <p:txBody>
            <a:bodyPr wrap="none"/>
            <a:lstStyle/>
            <a:p>
              <a:endParaRPr lang="en-US"/>
            </a:p>
          </p:txBody>
        </p:sp>
        <p:sp>
          <p:nvSpPr>
            <p:cNvPr id="136231" name="Line 266"/>
            <p:cNvSpPr>
              <a:spLocks noChangeShapeType="1"/>
            </p:cNvSpPr>
            <p:nvPr/>
          </p:nvSpPr>
          <p:spPr bwMode="auto">
            <a:xfrm flipV="1">
              <a:off x="1922" y="2104"/>
              <a:ext cx="339" cy="295"/>
            </a:xfrm>
            <a:prstGeom prst="line">
              <a:avLst/>
            </a:prstGeom>
            <a:noFill/>
            <a:ln w="19050">
              <a:solidFill>
                <a:schemeClr val="tx1"/>
              </a:solidFill>
              <a:round/>
              <a:headEnd/>
              <a:tailEnd/>
            </a:ln>
            <a:effectLst/>
          </p:spPr>
          <p:txBody>
            <a:bodyPr wrap="none"/>
            <a:lstStyle/>
            <a:p>
              <a:endParaRPr lang="en-US"/>
            </a:p>
          </p:txBody>
        </p:sp>
        <p:sp>
          <p:nvSpPr>
            <p:cNvPr id="136232" name="Line 267"/>
            <p:cNvSpPr>
              <a:spLocks noChangeShapeType="1"/>
            </p:cNvSpPr>
            <p:nvPr/>
          </p:nvSpPr>
          <p:spPr bwMode="auto">
            <a:xfrm>
              <a:off x="2251" y="1614"/>
              <a:ext cx="0" cy="452"/>
            </a:xfrm>
            <a:prstGeom prst="line">
              <a:avLst/>
            </a:prstGeom>
            <a:noFill/>
            <a:ln w="57150">
              <a:solidFill>
                <a:srgbClr val="FF0000"/>
              </a:solidFill>
              <a:round/>
              <a:headEnd/>
              <a:tailEnd/>
            </a:ln>
            <a:effectLst/>
          </p:spPr>
          <p:txBody>
            <a:bodyPr wrap="none"/>
            <a:lstStyle/>
            <a:p>
              <a:endParaRPr lang="en-US"/>
            </a:p>
          </p:txBody>
        </p:sp>
        <p:sp>
          <p:nvSpPr>
            <p:cNvPr id="136233" name="Line 268"/>
            <p:cNvSpPr>
              <a:spLocks noChangeShapeType="1"/>
            </p:cNvSpPr>
            <p:nvPr/>
          </p:nvSpPr>
          <p:spPr bwMode="auto">
            <a:xfrm>
              <a:off x="1015" y="2395"/>
              <a:ext cx="646" cy="0"/>
            </a:xfrm>
            <a:prstGeom prst="line">
              <a:avLst/>
            </a:prstGeom>
            <a:noFill/>
            <a:ln w="19050">
              <a:solidFill>
                <a:schemeClr val="tx1"/>
              </a:solidFill>
              <a:round/>
              <a:headEnd/>
              <a:tailEnd/>
            </a:ln>
            <a:effectLst/>
          </p:spPr>
          <p:txBody>
            <a:bodyPr wrap="none"/>
            <a:lstStyle/>
            <a:p>
              <a:endParaRPr lang="en-US"/>
            </a:p>
          </p:txBody>
        </p:sp>
        <p:sp>
          <p:nvSpPr>
            <p:cNvPr id="136234" name="Line 269"/>
            <p:cNvSpPr>
              <a:spLocks noChangeShapeType="1"/>
            </p:cNvSpPr>
            <p:nvPr/>
          </p:nvSpPr>
          <p:spPr bwMode="auto">
            <a:xfrm flipH="1">
              <a:off x="931" y="1814"/>
              <a:ext cx="235" cy="533"/>
            </a:xfrm>
            <a:prstGeom prst="line">
              <a:avLst/>
            </a:prstGeom>
            <a:noFill/>
            <a:ln w="57150">
              <a:solidFill>
                <a:srgbClr val="FF0000"/>
              </a:solidFill>
              <a:round/>
              <a:headEnd/>
              <a:tailEnd/>
            </a:ln>
            <a:effectLst/>
          </p:spPr>
          <p:txBody>
            <a:bodyPr wrap="none"/>
            <a:lstStyle/>
            <a:p>
              <a:endParaRPr lang="en-US"/>
            </a:p>
          </p:txBody>
        </p:sp>
        <p:sp>
          <p:nvSpPr>
            <p:cNvPr id="136235" name="Line 270"/>
            <p:cNvSpPr>
              <a:spLocks noChangeShapeType="1"/>
            </p:cNvSpPr>
            <p:nvPr/>
          </p:nvSpPr>
          <p:spPr bwMode="auto">
            <a:xfrm flipH="1">
              <a:off x="1213" y="1280"/>
              <a:ext cx="219" cy="472"/>
            </a:xfrm>
            <a:prstGeom prst="line">
              <a:avLst/>
            </a:prstGeom>
            <a:noFill/>
            <a:ln w="57150">
              <a:solidFill>
                <a:srgbClr val="FF0000"/>
              </a:solidFill>
              <a:round/>
              <a:headEnd/>
              <a:tailEnd/>
            </a:ln>
            <a:effectLst/>
          </p:spPr>
          <p:txBody>
            <a:bodyPr wrap="none"/>
            <a:lstStyle/>
            <a:p>
              <a:endParaRPr lang="en-US"/>
            </a:p>
          </p:txBody>
        </p:sp>
        <p:grpSp>
          <p:nvGrpSpPr>
            <p:cNvPr id="136236" name="Group 271"/>
            <p:cNvGrpSpPr>
              <a:grpSpLocks/>
            </p:cNvGrpSpPr>
            <p:nvPr/>
          </p:nvGrpSpPr>
          <p:grpSpPr bwMode="auto">
            <a:xfrm rot="10800000">
              <a:off x="1173" y="1106"/>
              <a:ext cx="510" cy="104"/>
              <a:chOff x="1450" y="3513"/>
              <a:chExt cx="391" cy="88"/>
            </a:xfrm>
          </p:grpSpPr>
          <p:sp>
            <p:nvSpPr>
              <p:cNvPr id="136337" name="Freeform 272"/>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6338" name="Line 273"/>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sp>
          <p:nvSpPr>
            <p:cNvPr id="136237" name="Text Box 274"/>
            <p:cNvSpPr txBox="1">
              <a:spLocks noChangeArrowheads="1"/>
            </p:cNvSpPr>
            <p:nvPr/>
          </p:nvSpPr>
          <p:spPr bwMode="auto">
            <a:xfrm>
              <a:off x="1027" y="1144"/>
              <a:ext cx="300" cy="231"/>
            </a:xfrm>
            <a:prstGeom prst="rect">
              <a:avLst/>
            </a:prstGeom>
            <a:noFill/>
            <a:ln w="9525">
              <a:noFill/>
              <a:miter lim="800000"/>
              <a:headEnd/>
              <a:tailEnd/>
            </a:ln>
            <a:effectLst/>
          </p:spPr>
          <p:txBody>
            <a:bodyPr wrap="none">
              <a:spAutoFit/>
            </a:bodyPr>
            <a:lstStyle/>
            <a:p>
              <a:r>
                <a:rPr lang="en-US"/>
                <a:t>R1</a:t>
              </a:r>
            </a:p>
          </p:txBody>
        </p:sp>
        <p:sp>
          <p:nvSpPr>
            <p:cNvPr id="136238" name="Text Box 275"/>
            <p:cNvSpPr txBox="1">
              <a:spLocks noChangeArrowheads="1"/>
            </p:cNvSpPr>
            <p:nvPr/>
          </p:nvSpPr>
          <p:spPr bwMode="auto">
            <a:xfrm>
              <a:off x="782" y="1641"/>
              <a:ext cx="300" cy="231"/>
            </a:xfrm>
            <a:prstGeom prst="rect">
              <a:avLst/>
            </a:prstGeom>
            <a:noFill/>
            <a:ln w="9525">
              <a:noFill/>
              <a:miter lim="800000"/>
              <a:headEnd/>
              <a:tailEnd/>
            </a:ln>
            <a:effectLst/>
          </p:spPr>
          <p:txBody>
            <a:bodyPr wrap="none">
              <a:spAutoFit/>
            </a:bodyPr>
            <a:lstStyle/>
            <a:p>
              <a:r>
                <a:rPr lang="en-US"/>
                <a:t>R2</a:t>
              </a:r>
            </a:p>
          </p:txBody>
        </p:sp>
        <p:sp>
          <p:nvSpPr>
            <p:cNvPr id="136239" name="Text Box 276"/>
            <p:cNvSpPr txBox="1">
              <a:spLocks noChangeArrowheads="1"/>
            </p:cNvSpPr>
            <p:nvPr/>
          </p:nvSpPr>
          <p:spPr bwMode="auto">
            <a:xfrm>
              <a:off x="459" y="2269"/>
              <a:ext cx="300" cy="231"/>
            </a:xfrm>
            <a:prstGeom prst="rect">
              <a:avLst/>
            </a:prstGeom>
            <a:noFill/>
            <a:ln w="9525">
              <a:noFill/>
              <a:miter lim="800000"/>
              <a:headEnd/>
              <a:tailEnd/>
            </a:ln>
            <a:effectLst/>
          </p:spPr>
          <p:txBody>
            <a:bodyPr wrap="none">
              <a:spAutoFit/>
            </a:bodyPr>
            <a:lstStyle/>
            <a:p>
              <a:r>
                <a:rPr lang="en-US"/>
                <a:t>R3</a:t>
              </a:r>
            </a:p>
          </p:txBody>
        </p:sp>
        <p:sp>
          <p:nvSpPr>
            <p:cNvPr id="136240" name="Text Box 277"/>
            <p:cNvSpPr txBox="1">
              <a:spLocks noChangeArrowheads="1"/>
            </p:cNvSpPr>
            <p:nvPr/>
          </p:nvSpPr>
          <p:spPr bwMode="auto">
            <a:xfrm>
              <a:off x="2126" y="1274"/>
              <a:ext cx="300" cy="231"/>
            </a:xfrm>
            <a:prstGeom prst="rect">
              <a:avLst/>
            </a:prstGeom>
            <a:noFill/>
            <a:ln w="9525">
              <a:noFill/>
              <a:miter lim="800000"/>
              <a:headEnd/>
              <a:tailEnd/>
            </a:ln>
            <a:effectLst/>
          </p:spPr>
          <p:txBody>
            <a:bodyPr wrap="none">
              <a:spAutoFit/>
            </a:bodyPr>
            <a:lstStyle/>
            <a:p>
              <a:r>
                <a:rPr lang="en-US"/>
                <a:t>R4</a:t>
              </a:r>
            </a:p>
          </p:txBody>
        </p:sp>
        <p:sp>
          <p:nvSpPr>
            <p:cNvPr id="136241" name="Text Box 278"/>
            <p:cNvSpPr txBox="1">
              <a:spLocks noChangeArrowheads="1"/>
            </p:cNvSpPr>
            <p:nvPr/>
          </p:nvSpPr>
          <p:spPr bwMode="auto">
            <a:xfrm>
              <a:off x="2405" y="1991"/>
              <a:ext cx="300" cy="231"/>
            </a:xfrm>
            <a:prstGeom prst="rect">
              <a:avLst/>
            </a:prstGeom>
            <a:noFill/>
            <a:ln w="9525">
              <a:noFill/>
              <a:miter lim="800000"/>
              <a:headEnd/>
              <a:tailEnd/>
            </a:ln>
            <a:effectLst/>
          </p:spPr>
          <p:txBody>
            <a:bodyPr wrap="none">
              <a:spAutoFit/>
            </a:bodyPr>
            <a:lstStyle/>
            <a:p>
              <a:r>
                <a:rPr lang="en-US"/>
                <a:t>R5</a:t>
              </a:r>
            </a:p>
          </p:txBody>
        </p:sp>
        <p:sp>
          <p:nvSpPr>
            <p:cNvPr id="136242" name="Text Box 279"/>
            <p:cNvSpPr txBox="1">
              <a:spLocks noChangeArrowheads="1"/>
            </p:cNvSpPr>
            <p:nvPr/>
          </p:nvSpPr>
          <p:spPr bwMode="auto">
            <a:xfrm>
              <a:off x="1627" y="2453"/>
              <a:ext cx="300" cy="231"/>
            </a:xfrm>
            <a:prstGeom prst="rect">
              <a:avLst/>
            </a:prstGeom>
            <a:noFill/>
            <a:ln w="9525">
              <a:noFill/>
              <a:miter lim="800000"/>
              <a:headEnd/>
              <a:tailEnd/>
            </a:ln>
            <a:effectLst/>
          </p:spPr>
          <p:txBody>
            <a:bodyPr wrap="none">
              <a:spAutoFit/>
            </a:bodyPr>
            <a:lstStyle/>
            <a:p>
              <a:r>
                <a:rPr lang="en-US"/>
                <a:t>R6</a:t>
              </a:r>
            </a:p>
          </p:txBody>
        </p:sp>
        <p:sp>
          <p:nvSpPr>
            <p:cNvPr id="136243" name="Text Box 280"/>
            <p:cNvSpPr txBox="1">
              <a:spLocks noChangeArrowheads="1"/>
            </p:cNvSpPr>
            <p:nvPr/>
          </p:nvSpPr>
          <p:spPr bwMode="auto">
            <a:xfrm>
              <a:off x="2081" y="2426"/>
              <a:ext cx="300" cy="231"/>
            </a:xfrm>
            <a:prstGeom prst="rect">
              <a:avLst/>
            </a:prstGeom>
            <a:noFill/>
            <a:ln w="9525">
              <a:noFill/>
              <a:miter lim="800000"/>
              <a:headEnd/>
              <a:tailEnd/>
            </a:ln>
            <a:effectLst/>
          </p:spPr>
          <p:txBody>
            <a:bodyPr wrap="none">
              <a:spAutoFit/>
            </a:bodyPr>
            <a:lstStyle/>
            <a:p>
              <a:r>
                <a:rPr lang="en-US"/>
                <a:t>R7</a:t>
              </a:r>
            </a:p>
          </p:txBody>
        </p:sp>
        <p:sp>
          <p:nvSpPr>
            <p:cNvPr id="136244" name="Text Box 299"/>
            <p:cNvSpPr txBox="1">
              <a:spLocks noChangeArrowheads="1"/>
            </p:cNvSpPr>
            <p:nvPr/>
          </p:nvSpPr>
          <p:spPr bwMode="auto">
            <a:xfrm>
              <a:off x="334" y="916"/>
              <a:ext cx="700" cy="231"/>
            </a:xfrm>
            <a:prstGeom prst="rect">
              <a:avLst/>
            </a:prstGeom>
            <a:noFill/>
            <a:ln w="9525">
              <a:noFill/>
              <a:miter lim="800000"/>
              <a:headEnd/>
              <a:tailEnd/>
            </a:ln>
            <a:effectLst/>
          </p:spPr>
          <p:txBody>
            <a:bodyPr wrap="none">
              <a:spAutoFit/>
            </a:bodyPr>
            <a:lstStyle/>
            <a:p>
              <a:r>
                <a:rPr lang="en-US">
                  <a:solidFill>
                    <a:srgbClr val="FF0000"/>
                  </a:solidFill>
                </a:rPr>
                <a:t>s: source</a:t>
              </a:r>
            </a:p>
          </p:txBody>
        </p:sp>
        <p:grpSp>
          <p:nvGrpSpPr>
            <p:cNvPr id="136245" name="Group 300"/>
            <p:cNvGrpSpPr>
              <a:grpSpLocks/>
            </p:cNvGrpSpPr>
            <p:nvPr/>
          </p:nvGrpSpPr>
          <p:grpSpPr bwMode="auto">
            <a:xfrm>
              <a:off x="1273" y="1194"/>
              <a:ext cx="402" cy="156"/>
              <a:chOff x="4396" y="1245"/>
              <a:chExt cx="672" cy="248"/>
            </a:xfrm>
          </p:grpSpPr>
          <p:sp>
            <p:nvSpPr>
              <p:cNvPr id="136329"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330"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6331"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332" name="Group 304"/>
              <p:cNvGrpSpPr>
                <a:grpSpLocks/>
              </p:cNvGrpSpPr>
              <p:nvPr/>
            </p:nvGrpSpPr>
            <p:grpSpPr bwMode="auto">
              <a:xfrm>
                <a:off x="4530" y="1287"/>
                <a:ext cx="377" cy="75"/>
                <a:chOff x="2468" y="1332"/>
                <a:chExt cx="310" cy="60"/>
              </a:xfrm>
            </p:grpSpPr>
            <p:sp>
              <p:nvSpPr>
                <p:cNvPr id="136335" name="Freeform 3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6336" name="Freeform 3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6333" name="Line 307"/>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334" name="Line 308"/>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46" name="Group 309"/>
            <p:cNvGrpSpPr>
              <a:grpSpLocks/>
            </p:cNvGrpSpPr>
            <p:nvPr/>
          </p:nvGrpSpPr>
          <p:grpSpPr bwMode="auto">
            <a:xfrm>
              <a:off x="2044" y="1494"/>
              <a:ext cx="402" cy="156"/>
              <a:chOff x="4396" y="1245"/>
              <a:chExt cx="672" cy="248"/>
            </a:xfrm>
          </p:grpSpPr>
          <p:sp>
            <p:nvSpPr>
              <p:cNvPr id="136321"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322"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6323"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324" name="Group 313"/>
              <p:cNvGrpSpPr>
                <a:grpSpLocks/>
              </p:cNvGrpSpPr>
              <p:nvPr/>
            </p:nvGrpSpPr>
            <p:grpSpPr bwMode="auto">
              <a:xfrm>
                <a:off x="4530" y="1287"/>
                <a:ext cx="377" cy="75"/>
                <a:chOff x="2468" y="1332"/>
                <a:chExt cx="310" cy="60"/>
              </a:xfrm>
            </p:grpSpPr>
            <p:sp>
              <p:nvSpPr>
                <p:cNvPr id="136327" name="Freeform 3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6328" name="Freeform 3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6325" name="Line 31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326" name="Line 31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47" name="Group 318"/>
            <p:cNvGrpSpPr>
              <a:grpSpLocks/>
            </p:cNvGrpSpPr>
            <p:nvPr/>
          </p:nvGrpSpPr>
          <p:grpSpPr bwMode="auto">
            <a:xfrm>
              <a:off x="1620" y="2307"/>
              <a:ext cx="402" cy="156"/>
              <a:chOff x="4396" y="1245"/>
              <a:chExt cx="672" cy="248"/>
            </a:xfrm>
          </p:grpSpPr>
          <p:sp>
            <p:nvSpPr>
              <p:cNvPr id="136313"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314"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6315"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316" name="Group 322"/>
              <p:cNvGrpSpPr>
                <a:grpSpLocks/>
              </p:cNvGrpSpPr>
              <p:nvPr/>
            </p:nvGrpSpPr>
            <p:grpSpPr bwMode="auto">
              <a:xfrm>
                <a:off x="4530" y="1287"/>
                <a:ext cx="377" cy="75"/>
                <a:chOff x="2468" y="1332"/>
                <a:chExt cx="310" cy="60"/>
              </a:xfrm>
            </p:grpSpPr>
            <p:sp>
              <p:nvSpPr>
                <p:cNvPr id="136319" name="Freeform 3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6320" name="Freeform 3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6317" name="Line 32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318" name="Line 32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48" name="Group 327"/>
            <p:cNvGrpSpPr>
              <a:grpSpLocks/>
            </p:cNvGrpSpPr>
            <p:nvPr/>
          </p:nvGrpSpPr>
          <p:grpSpPr bwMode="auto">
            <a:xfrm>
              <a:off x="732" y="2305"/>
              <a:ext cx="402" cy="156"/>
              <a:chOff x="4396" y="1245"/>
              <a:chExt cx="672" cy="248"/>
            </a:xfrm>
          </p:grpSpPr>
          <p:sp>
            <p:nvSpPr>
              <p:cNvPr id="136305"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306"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6307"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308" name="Group 331"/>
              <p:cNvGrpSpPr>
                <a:grpSpLocks/>
              </p:cNvGrpSpPr>
              <p:nvPr/>
            </p:nvGrpSpPr>
            <p:grpSpPr bwMode="auto">
              <a:xfrm>
                <a:off x="4530" y="1287"/>
                <a:ext cx="377" cy="75"/>
                <a:chOff x="2468" y="1332"/>
                <a:chExt cx="310" cy="60"/>
              </a:xfrm>
            </p:grpSpPr>
            <p:sp>
              <p:nvSpPr>
                <p:cNvPr id="136311" name="Freeform 3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6312" name="Freeform 3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6309" name="Line 33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310" name="Line 33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49" name="Group 336"/>
            <p:cNvGrpSpPr>
              <a:grpSpLocks/>
            </p:cNvGrpSpPr>
            <p:nvPr/>
          </p:nvGrpSpPr>
          <p:grpSpPr bwMode="auto">
            <a:xfrm>
              <a:off x="1066" y="1697"/>
              <a:ext cx="390" cy="169"/>
              <a:chOff x="4396" y="1245"/>
              <a:chExt cx="672" cy="248"/>
            </a:xfrm>
          </p:grpSpPr>
          <p:sp>
            <p:nvSpPr>
              <p:cNvPr id="13629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29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629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300" name="Group 340"/>
              <p:cNvGrpSpPr>
                <a:grpSpLocks/>
              </p:cNvGrpSpPr>
              <p:nvPr/>
            </p:nvGrpSpPr>
            <p:grpSpPr bwMode="auto">
              <a:xfrm>
                <a:off x="4530" y="1287"/>
                <a:ext cx="377" cy="75"/>
                <a:chOff x="2468" y="1332"/>
                <a:chExt cx="310" cy="60"/>
              </a:xfrm>
            </p:grpSpPr>
            <p:sp>
              <p:nvSpPr>
                <p:cNvPr id="136303" name="Freeform 3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6304" name="Freeform 3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6301" name="Line 34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302" name="Line 34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50" name="Group 345"/>
            <p:cNvGrpSpPr>
              <a:grpSpLocks/>
            </p:cNvGrpSpPr>
            <p:nvPr/>
          </p:nvGrpSpPr>
          <p:grpSpPr bwMode="auto">
            <a:xfrm>
              <a:off x="2033" y="2018"/>
              <a:ext cx="390" cy="169"/>
              <a:chOff x="4396" y="1245"/>
              <a:chExt cx="672" cy="248"/>
            </a:xfrm>
          </p:grpSpPr>
          <p:sp>
            <p:nvSpPr>
              <p:cNvPr id="13628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29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629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292" name="Group 349"/>
              <p:cNvGrpSpPr>
                <a:grpSpLocks/>
              </p:cNvGrpSpPr>
              <p:nvPr/>
            </p:nvGrpSpPr>
            <p:grpSpPr bwMode="auto">
              <a:xfrm>
                <a:off x="4530" y="1287"/>
                <a:ext cx="377" cy="75"/>
                <a:chOff x="2468" y="1332"/>
                <a:chExt cx="310" cy="60"/>
              </a:xfrm>
            </p:grpSpPr>
            <p:sp>
              <p:nvSpPr>
                <p:cNvPr id="136295" name="Freeform 3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6296" name="Freeform 3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6293" name="Line 35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294" name="Line 35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51" name="Group 354"/>
            <p:cNvGrpSpPr>
              <a:grpSpLocks/>
            </p:cNvGrpSpPr>
            <p:nvPr/>
          </p:nvGrpSpPr>
          <p:grpSpPr bwMode="auto">
            <a:xfrm>
              <a:off x="2361" y="2501"/>
              <a:ext cx="390" cy="169"/>
              <a:chOff x="4396" y="1245"/>
              <a:chExt cx="672" cy="248"/>
            </a:xfrm>
          </p:grpSpPr>
          <p:sp>
            <p:nvSpPr>
              <p:cNvPr id="1362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2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62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284" name="Group 358"/>
              <p:cNvGrpSpPr>
                <a:grpSpLocks/>
              </p:cNvGrpSpPr>
              <p:nvPr/>
            </p:nvGrpSpPr>
            <p:grpSpPr bwMode="auto">
              <a:xfrm>
                <a:off x="4530" y="1287"/>
                <a:ext cx="377" cy="75"/>
                <a:chOff x="2468" y="1332"/>
                <a:chExt cx="310" cy="60"/>
              </a:xfrm>
            </p:grpSpPr>
            <p:sp>
              <p:nvSpPr>
                <p:cNvPr id="136287" name="Freeform 3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6288" name="Freeform 3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6285" name="Line 36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286" name="Line 36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6252" name="Picture 363" descr="desktop_computer_stylized_small"/>
            <p:cNvPicPr>
              <a:picLocks noChangeAspect="1" noChangeArrowheads="1"/>
            </p:cNvPicPr>
            <p:nvPr/>
          </p:nvPicPr>
          <p:blipFill>
            <a:blip r:embed="rId4"/>
            <a:srcRect/>
            <a:stretch>
              <a:fillRect/>
            </a:stretch>
          </p:blipFill>
          <p:spPr bwMode="auto">
            <a:xfrm>
              <a:off x="1555" y="877"/>
              <a:ext cx="281" cy="270"/>
            </a:xfrm>
            <a:prstGeom prst="rect">
              <a:avLst/>
            </a:prstGeom>
            <a:noFill/>
            <a:ln w="9525">
              <a:noFill/>
              <a:miter lim="800000"/>
              <a:headEnd/>
              <a:tailEnd/>
            </a:ln>
          </p:spPr>
        </p:pic>
        <p:grpSp>
          <p:nvGrpSpPr>
            <p:cNvPr id="136253" name="Group 364"/>
            <p:cNvGrpSpPr>
              <a:grpSpLocks/>
            </p:cNvGrpSpPr>
            <p:nvPr/>
          </p:nvGrpSpPr>
          <p:grpSpPr bwMode="auto">
            <a:xfrm>
              <a:off x="1067" y="877"/>
              <a:ext cx="299" cy="261"/>
              <a:chOff x="4493" y="1335"/>
              <a:chExt cx="381" cy="326"/>
            </a:xfrm>
          </p:grpSpPr>
          <p:pic>
            <p:nvPicPr>
              <p:cNvPr id="136274" name="Picture 365"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6275" name="Group 366"/>
              <p:cNvGrpSpPr>
                <a:grpSpLocks/>
              </p:cNvGrpSpPr>
              <p:nvPr/>
            </p:nvGrpSpPr>
            <p:grpSpPr bwMode="auto">
              <a:xfrm>
                <a:off x="4501" y="1349"/>
                <a:ext cx="313" cy="292"/>
                <a:chOff x="4501" y="1349"/>
                <a:chExt cx="313" cy="292"/>
              </a:xfrm>
            </p:grpSpPr>
            <p:sp>
              <p:nvSpPr>
                <p:cNvPr id="136276" name="Oval 367"/>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6277" name="Freeform 368"/>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6278" name="Freeform 369"/>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6279" name="Freeform 370"/>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6280" name="Freeform 371"/>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sp>
          <p:nvSpPr>
            <p:cNvPr id="136254" name="Line 11"/>
            <p:cNvSpPr>
              <a:spLocks noChangeShapeType="1"/>
            </p:cNvSpPr>
            <p:nvPr/>
          </p:nvSpPr>
          <p:spPr bwMode="auto">
            <a:xfrm flipH="1">
              <a:off x="939" y="1808"/>
              <a:ext cx="235" cy="533"/>
            </a:xfrm>
            <a:prstGeom prst="line">
              <a:avLst/>
            </a:prstGeom>
            <a:noFill/>
            <a:ln w="57150">
              <a:solidFill>
                <a:srgbClr val="FF0000"/>
              </a:solidFill>
              <a:round/>
              <a:headEnd/>
              <a:tailEnd/>
            </a:ln>
            <a:effectLst/>
          </p:spPr>
          <p:txBody>
            <a:bodyPr wrap="none"/>
            <a:lstStyle/>
            <a:p>
              <a:endParaRPr lang="en-US"/>
            </a:p>
          </p:txBody>
        </p:sp>
        <p:sp>
          <p:nvSpPr>
            <p:cNvPr id="136255" name="Line 237"/>
            <p:cNvSpPr>
              <a:spLocks noChangeShapeType="1"/>
            </p:cNvSpPr>
            <p:nvPr/>
          </p:nvSpPr>
          <p:spPr bwMode="auto">
            <a:xfrm flipH="1">
              <a:off x="1177" y="1347"/>
              <a:ext cx="144" cy="322"/>
            </a:xfrm>
            <a:prstGeom prst="line">
              <a:avLst/>
            </a:prstGeom>
            <a:noFill/>
            <a:ln w="19050">
              <a:solidFill>
                <a:srgbClr val="FF0000"/>
              </a:solidFill>
              <a:round/>
              <a:headEnd/>
              <a:tailEnd type="triangle" w="med" len="med"/>
            </a:ln>
            <a:effectLst/>
          </p:spPr>
          <p:txBody>
            <a:bodyPr wrap="none"/>
            <a:lstStyle/>
            <a:p>
              <a:endParaRPr lang="en-US"/>
            </a:p>
          </p:txBody>
        </p:sp>
        <p:sp>
          <p:nvSpPr>
            <p:cNvPr id="136256" name="Line 238"/>
            <p:cNvSpPr>
              <a:spLocks noChangeShapeType="1"/>
            </p:cNvSpPr>
            <p:nvPr/>
          </p:nvSpPr>
          <p:spPr bwMode="auto">
            <a:xfrm flipH="1">
              <a:off x="917" y="1909"/>
              <a:ext cx="144" cy="322"/>
            </a:xfrm>
            <a:prstGeom prst="line">
              <a:avLst/>
            </a:prstGeom>
            <a:noFill/>
            <a:ln w="19050">
              <a:solidFill>
                <a:srgbClr val="FF0000"/>
              </a:solidFill>
              <a:round/>
              <a:headEnd/>
              <a:tailEnd type="triangle" w="med" len="med"/>
            </a:ln>
            <a:effectLst/>
          </p:spPr>
          <p:txBody>
            <a:bodyPr wrap="none"/>
            <a:lstStyle/>
            <a:p>
              <a:endParaRPr lang="en-US"/>
            </a:p>
          </p:txBody>
        </p:sp>
        <p:sp>
          <p:nvSpPr>
            <p:cNvPr id="136257" name="Line 239"/>
            <p:cNvSpPr>
              <a:spLocks noChangeShapeType="1"/>
            </p:cNvSpPr>
            <p:nvPr/>
          </p:nvSpPr>
          <p:spPr bwMode="auto">
            <a:xfrm>
              <a:off x="1276" y="1887"/>
              <a:ext cx="322" cy="373"/>
            </a:xfrm>
            <a:prstGeom prst="line">
              <a:avLst/>
            </a:prstGeom>
            <a:noFill/>
            <a:ln w="19050">
              <a:solidFill>
                <a:srgbClr val="FF0000"/>
              </a:solidFill>
              <a:round/>
              <a:headEnd/>
              <a:tailEnd type="triangle" w="med" len="med"/>
            </a:ln>
            <a:effectLst/>
          </p:spPr>
          <p:txBody>
            <a:bodyPr wrap="none"/>
            <a:lstStyle/>
            <a:p>
              <a:endParaRPr lang="en-US"/>
            </a:p>
          </p:txBody>
        </p:sp>
        <p:sp>
          <p:nvSpPr>
            <p:cNvPr id="136258" name="Line 240"/>
            <p:cNvSpPr>
              <a:spLocks noChangeShapeType="1"/>
            </p:cNvSpPr>
            <p:nvPr/>
          </p:nvSpPr>
          <p:spPr bwMode="auto">
            <a:xfrm>
              <a:off x="1592" y="1323"/>
              <a:ext cx="440" cy="212"/>
            </a:xfrm>
            <a:prstGeom prst="line">
              <a:avLst/>
            </a:prstGeom>
            <a:noFill/>
            <a:ln w="19050">
              <a:solidFill>
                <a:srgbClr val="FF0000"/>
              </a:solidFill>
              <a:round/>
              <a:headEnd/>
              <a:tailEnd type="triangle" w="med" len="med"/>
            </a:ln>
            <a:effectLst/>
          </p:spPr>
          <p:txBody>
            <a:bodyPr wrap="none"/>
            <a:lstStyle/>
            <a:p>
              <a:endParaRPr lang="en-US"/>
            </a:p>
          </p:txBody>
        </p:sp>
        <p:sp>
          <p:nvSpPr>
            <p:cNvPr id="136259" name="Line 241"/>
            <p:cNvSpPr>
              <a:spLocks noChangeShapeType="1"/>
            </p:cNvSpPr>
            <p:nvPr/>
          </p:nvSpPr>
          <p:spPr bwMode="auto">
            <a:xfrm>
              <a:off x="2188" y="1657"/>
              <a:ext cx="8" cy="314"/>
            </a:xfrm>
            <a:prstGeom prst="line">
              <a:avLst/>
            </a:prstGeom>
            <a:noFill/>
            <a:ln w="19050">
              <a:solidFill>
                <a:srgbClr val="FF0000"/>
              </a:solidFill>
              <a:round/>
              <a:headEnd/>
              <a:tailEnd type="triangle" w="med" len="med"/>
            </a:ln>
            <a:effectLst/>
          </p:spPr>
          <p:txBody>
            <a:bodyPr wrap="none"/>
            <a:lstStyle/>
            <a:p>
              <a:endParaRPr lang="en-US"/>
            </a:p>
          </p:txBody>
        </p:sp>
        <p:sp>
          <p:nvSpPr>
            <p:cNvPr id="136260" name="Line 242"/>
            <p:cNvSpPr>
              <a:spLocks noChangeShapeType="1"/>
            </p:cNvSpPr>
            <p:nvPr/>
          </p:nvSpPr>
          <p:spPr bwMode="auto">
            <a:xfrm>
              <a:off x="2282" y="2198"/>
              <a:ext cx="152" cy="264"/>
            </a:xfrm>
            <a:prstGeom prst="line">
              <a:avLst/>
            </a:prstGeom>
            <a:noFill/>
            <a:ln w="19050">
              <a:solidFill>
                <a:srgbClr val="FF0000"/>
              </a:solidFill>
              <a:round/>
              <a:headEnd/>
              <a:tailEnd type="triangle" w="med" len="med"/>
            </a:ln>
            <a:effectLst/>
          </p:spPr>
          <p:txBody>
            <a:bodyPr wrap="none"/>
            <a:lstStyle/>
            <a:p>
              <a:endParaRPr lang="en-US"/>
            </a:p>
          </p:txBody>
        </p:sp>
        <p:grpSp>
          <p:nvGrpSpPr>
            <p:cNvPr id="136261" name="Group 243"/>
            <p:cNvGrpSpPr>
              <a:grpSpLocks/>
            </p:cNvGrpSpPr>
            <p:nvPr/>
          </p:nvGrpSpPr>
          <p:grpSpPr bwMode="auto">
            <a:xfrm rot="4749582">
              <a:off x="1938" y="2148"/>
              <a:ext cx="160" cy="217"/>
              <a:chOff x="2356" y="2709"/>
              <a:chExt cx="200" cy="287"/>
            </a:xfrm>
          </p:grpSpPr>
          <p:sp>
            <p:nvSpPr>
              <p:cNvPr id="136272" name="Line 244"/>
              <p:cNvSpPr>
                <a:spLocks noChangeShapeType="1"/>
              </p:cNvSpPr>
              <p:nvPr/>
            </p:nvSpPr>
            <p:spPr bwMode="auto">
              <a:xfrm>
                <a:off x="2356" y="2709"/>
                <a:ext cx="152" cy="264"/>
              </a:xfrm>
              <a:prstGeom prst="line">
                <a:avLst/>
              </a:prstGeom>
              <a:noFill/>
              <a:ln w="19050">
                <a:solidFill>
                  <a:schemeClr val="bg2"/>
                </a:solidFill>
                <a:round/>
                <a:headEnd/>
                <a:tailEnd type="triangle" w="med" len="med"/>
              </a:ln>
              <a:effectLst/>
            </p:spPr>
            <p:txBody>
              <a:bodyPr wrap="none"/>
              <a:lstStyle/>
              <a:p>
                <a:endParaRPr lang="en-US"/>
              </a:p>
            </p:txBody>
          </p:sp>
          <p:sp>
            <p:nvSpPr>
              <p:cNvPr id="136273" name="Line 245"/>
              <p:cNvSpPr>
                <a:spLocks noChangeShapeType="1"/>
              </p:cNvSpPr>
              <p:nvPr/>
            </p:nvSpPr>
            <p:spPr bwMode="auto">
              <a:xfrm flipV="1">
                <a:off x="2464" y="2944"/>
                <a:ext cx="92" cy="52"/>
              </a:xfrm>
              <a:prstGeom prst="line">
                <a:avLst/>
              </a:prstGeom>
              <a:noFill/>
              <a:ln w="38100">
                <a:solidFill>
                  <a:schemeClr val="bg2"/>
                </a:solidFill>
                <a:round/>
                <a:headEnd/>
                <a:tailEnd/>
              </a:ln>
              <a:effectLst/>
            </p:spPr>
            <p:txBody>
              <a:bodyPr wrap="none"/>
              <a:lstStyle/>
              <a:p>
                <a:endParaRPr lang="en-US"/>
              </a:p>
            </p:txBody>
          </p:sp>
        </p:grpSp>
        <p:grpSp>
          <p:nvGrpSpPr>
            <p:cNvPr id="136262" name="Group 246"/>
            <p:cNvGrpSpPr>
              <a:grpSpLocks/>
            </p:cNvGrpSpPr>
            <p:nvPr/>
          </p:nvGrpSpPr>
          <p:grpSpPr bwMode="auto">
            <a:xfrm rot="-6022826">
              <a:off x="2050" y="2164"/>
              <a:ext cx="160" cy="217"/>
              <a:chOff x="2356" y="2709"/>
              <a:chExt cx="200" cy="287"/>
            </a:xfrm>
          </p:grpSpPr>
          <p:sp>
            <p:nvSpPr>
              <p:cNvPr id="136270" name="Line 247"/>
              <p:cNvSpPr>
                <a:spLocks noChangeShapeType="1"/>
              </p:cNvSpPr>
              <p:nvPr/>
            </p:nvSpPr>
            <p:spPr bwMode="auto">
              <a:xfrm>
                <a:off x="2356" y="2709"/>
                <a:ext cx="152" cy="264"/>
              </a:xfrm>
              <a:prstGeom prst="line">
                <a:avLst/>
              </a:prstGeom>
              <a:noFill/>
              <a:ln w="19050">
                <a:solidFill>
                  <a:schemeClr val="bg2"/>
                </a:solidFill>
                <a:round/>
                <a:headEnd/>
                <a:tailEnd type="triangle" w="med" len="med"/>
              </a:ln>
              <a:effectLst/>
            </p:spPr>
            <p:txBody>
              <a:bodyPr wrap="none"/>
              <a:lstStyle/>
              <a:p>
                <a:endParaRPr lang="en-US"/>
              </a:p>
            </p:txBody>
          </p:sp>
          <p:sp>
            <p:nvSpPr>
              <p:cNvPr id="136271" name="Line 248"/>
              <p:cNvSpPr>
                <a:spLocks noChangeShapeType="1"/>
              </p:cNvSpPr>
              <p:nvPr/>
            </p:nvSpPr>
            <p:spPr bwMode="auto">
              <a:xfrm flipV="1">
                <a:off x="2464" y="2944"/>
                <a:ext cx="92" cy="52"/>
              </a:xfrm>
              <a:prstGeom prst="line">
                <a:avLst/>
              </a:prstGeom>
              <a:noFill/>
              <a:ln w="38100">
                <a:solidFill>
                  <a:schemeClr val="bg2"/>
                </a:solidFill>
                <a:round/>
                <a:headEnd/>
                <a:tailEnd/>
              </a:ln>
              <a:effectLst/>
            </p:spPr>
            <p:txBody>
              <a:bodyPr wrap="none"/>
              <a:lstStyle/>
              <a:p>
                <a:endParaRPr lang="en-US"/>
              </a:p>
            </p:txBody>
          </p:sp>
        </p:grpSp>
        <p:sp>
          <p:nvSpPr>
            <p:cNvPr id="136263" name="Line 249"/>
            <p:cNvSpPr>
              <a:spLocks noChangeShapeType="1"/>
            </p:cNvSpPr>
            <p:nvPr/>
          </p:nvSpPr>
          <p:spPr bwMode="auto">
            <a:xfrm rot="-4663823">
              <a:off x="1619" y="1421"/>
              <a:ext cx="294" cy="593"/>
            </a:xfrm>
            <a:prstGeom prst="line">
              <a:avLst/>
            </a:prstGeom>
            <a:noFill/>
            <a:ln w="19050">
              <a:solidFill>
                <a:schemeClr val="bg2"/>
              </a:solidFill>
              <a:round/>
              <a:headEnd/>
              <a:tailEnd type="triangle" w="med" len="med"/>
            </a:ln>
            <a:effectLst/>
          </p:spPr>
          <p:txBody>
            <a:bodyPr wrap="none"/>
            <a:lstStyle/>
            <a:p>
              <a:endParaRPr lang="en-US"/>
            </a:p>
          </p:txBody>
        </p:sp>
        <p:sp>
          <p:nvSpPr>
            <p:cNvPr id="136264" name="Line 250"/>
            <p:cNvSpPr>
              <a:spLocks noChangeShapeType="1"/>
            </p:cNvSpPr>
            <p:nvPr/>
          </p:nvSpPr>
          <p:spPr bwMode="auto">
            <a:xfrm rot="16936177" flipV="1">
              <a:off x="2038" y="1628"/>
              <a:ext cx="75" cy="38"/>
            </a:xfrm>
            <a:prstGeom prst="line">
              <a:avLst/>
            </a:prstGeom>
            <a:noFill/>
            <a:ln w="38100">
              <a:solidFill>
                <a:schemeClr val="bg2"/>
              </a:solidFill>
              <a:round/>
              <a:headEnd/>
              <a:tailEnd/>
            </a:ln>
            <a:effectLst/>
          </p:spPr>
          <p:txBody>
            <a:bodyPr wrap="none"/>
            <a:lstStyle/>
            <a:p>
              <a:endParaRPr lang="en-US"/>
            </a:p>
          </p:txBody>
        </p:sp>
        <p:sp>
          <p:nvSpPr>
            <p:cNvPr id="136265" name="Line 251"/>
            <p:cNvSpPr>
              <a:spLocks noChangeShapeType="1"/>
            </p:cNvSpPr>
            <p:nvPr/>
          </p:nvSpPr>
          <p:spPr bwMode="auto">
            <a:xfrm rot="-4663823">
              <a:off x="1591" y="1339"/>
              <a:ext cx="285" cy="570"/>
            </a:xfrm>
            <a:prstGeom prst="line">
              <a:avLst/>
            </a:prstGeom>
            <a:noFill/>
            <a:ln w="19050">
              <a:solidFill>
                <a:schemeClr val="bg2"/>
              </a:solidFill>
              <a:round/>
              <a:headEnd type="triangle" w="med" len="med"/>
              <a:tailEnd/>
            </a:ln>
            <a:effectLst/>
          </p:spPr>
          <p:txBody>
            <a:bodyPr wrap="none"/>
            <a:lstStyle/>
            <a:p>
              <a:endParaRPr lang="en-US"/>
            </a:p>
          </p:txBody>
        </p:sp>
        <p:sp>
          <p:nvSpPr>
            <p:cNvPr id="136266" name="Line 252"/>
            <p:cNvSpPr>
              <a:spLocks noChangeShapeType="1"/>
            </p:cNvSpPr>
            <p:nvPr/>
          </p:nvSpPr>
          <p:spPr bwMode="auto">
            <a:xfrm rot="16936177" flipV="1">
              <a:off x="1386" y="1676"/>
              <a:ext cx="75" cy="38"/>
            </a:xfrm>
            <a:prstGeom prst="line">
              <a:avLst/>
            </a:prstGeom>
            <a:noFill/>
            <a:ln w="38100">
              <a:solidFill>
                <a:schemeClr val="bg2"/>
              </a:solidFill>
              <a:round/>
              <a:headEnd/>
              <a:tailEnd/>
            </a:ln>
            <a:effectLst/>
          </p:spPr>
          <p:txBody>
            <a:bodyPr wrap="none"/>
            <a:lstStyle/>
            <a:p>
              <a:endParaRPr lang="en-US"/>
            </a:p>
          </p:txBody>
        </p:sp>
        <p:sp>
          <p:nvSpPr>
            <p:cNvPr id="136267" name="Line 253"/>
            <p:cNvSpPr>
              <a:spLocks noChangeShapeType="1"/>
            </p:cNvSpPr>
            <p:nvPr/>
          </p:nvSpPr>
          <p:spPr bwMode="auto">
            <a:xfrm rot="-4663823">
              <a:off x="1288" y="2131"/>
              <a:ext cx="82" cy="390"/>
            </a:xfrm>
            <a:prstGeom prst="line">
              <a:avLst/>
            </a:prstGeom>
            <a:noFill/>
            <a:ln w="19050">
              <a:solidFill>
                <a:schemeClr val="bg2"/>
              </a:solidFill>
              <a:round/>
              <a:headEnd/>
              <a:tailEnd type="triangle" w="med" len="med"/>
            </a:ln>
            <a:effectLst/>
          </p:spPr>
          <p:txBody>
            <a:bodyPr wrap="none"/>
            <a:lstStyle/>
            <a:p>
              <a:endParaRPr lang="en-US"/>
            </a:p>
          </p:txBody>
        </p:sp>
        <p:sp>
          <p:nvSpPr>
            <p:cNvPr id="136268" name="Line 254"/>
            <p:cNvSpPr>
              <a:spLocks noChangeShapeType="1"/>
            </p:cNvSpPr>
            <p:nvPr/>
          </p:nvSpPr>
          <p:spPr bwMode="auto">
            <a:xfrm rot="16936177" flipV="1">
              <a:off x="1494" y="2311"/>
              <a:ext cx="91" cy="25"/>
            </a:xfrm>
            <a:prstGeom prst="line">
              <a:avLst/>
            </a:prstGeom>
            <a:noFill/>
            <a:ln w="38100">
              <a:solidFill>
                <a:schemeClr val="bg2"/>
              </a:solidFill>
              <a:round/>
              <a:headEnd/>
              <a:tailEnd/>
            </a:ln>
            <a:effectLst/>
          </p:spPr>
          <p:txBody>
            <a:bodyPr wrap="none"/>
            <a:lstStyle/>
            <a:p>
              <a:endParaRPr lang="en-US"/>
            </a:p>
          </p:txBody>
        </p:sp>
        <p:sp>
          <p:nvSpPr>
            <p:cNvPr id="136269" name="Line 255"/>
            <p:cNvSpPr>
              <a:spLocks noChangeShapeType="1"/>
            </p:cNvSpPr>
            <p:nvPr/>
          </p:nvSpPr>
          <p:spPr bwMode="auto">
            <a:xfrm rot="-4663823">
              <a:off x="1319" y="2251"/>
              <a:ext cx="87" cy="393"/>
            </a:xfrm>
            <a:prstGeom prst="line">
              <a:avLst/>
            </a:prstGeom>
            <a:noFill/>
            <a:ln w="19050">
              <a:solidFill>
                <a:schemeClr val="bg2"/>
              </a:solidFill>
              <a:round/>
              <a:headEnd type="triangle" w="med" len="med"/>
              <a:tailEnd/>
            </a:ln>
            <a:effectLst/>
          </p:spPr>
          <p:txBody>
            <a:bodyPr wrap="none"/>
            <a:lstStyle/>
            <a:p>
              <a:endParaRPr lang="en-US"/>
            </a:p>
          </p:txBody>
        </p:sp>
      </p:grpSp>
      <p:sp>
        <p:nvSpPr>
          <p:cNvPr id="136205" name="Text Box 257"/>
          <p:cNvSpPr txBox="1">
            <a:spLocks noChangeArrowheads="1"/>
          </p:cNvSpPr>
          <p:nvPr/>
        </p:nvSpPr>
        <p:spPr bwMode="auto">
          <a:xfrm>
            <a:off x="5953125" y="4129088"/>
            <a:ext cx="2292350" cy="641350"/>
          </a:xfrm>
          <a:prstGeom prst="rect">
            <a:avLst/>
          </a:prstGeom>
          <a:noFill/>
          <a:ln w="9525">
            <a:noFill/>
            <a:miter lim="800000"/>
            <a:headEnd/>
            <a:tailEnd/>
          </a:ln>
          <a:effectLst/>
        </p:spPr>
        <p:txBody>
          <a:bodyPr wrap="none">
            <a:spAutoFit/>
          </a:bodyPr>
          <a:lstStyle/>
          <a:p>
            <a:r>
              <a:rPr lang="en-US"/>
              <a:t>datagram will not be </a:t>
            </a:r>
          </a:p>
          <a:p>
            <a:r>
              <a:rPr lang="en-US"/>
              <a:t>forwarded</a:t>
            </a:r>
          </a:p>
        </p:txBody>
      </p:sp>
      <p:sp>
        <p:nvSpPr>
          <p:cNvPr id="136206" name="Line 258"/>
          <p:cNvSpPr>
            <a:spLocks noChangeShapeType="1"/>
          </p:cNvSpPr>
          <p:nvPr/>
        </p:nvSpPr>
        <p:spPr bwMode="auto">
          <a:xfrm rot="-4663823">
            <a:off x="5562600" y="4030663"/>
            <a:ext cx="130175" cy="619125"/>
          </a:xfrm>
          <a:prstGeom prst="line">
            <a:avLst/>
          </a:prstGeom>
          <a:noFill/>
          <a:ln w="19050">
            <a:solidFill>
              <a:schemeClr val="bg2"/>
            </a:solidFill>
            <a:round/>
            <a:headEnd/>
            <a:tailEnd type="triangle" w="med" len="med"/>
          </a:ln>
          <a:effectLst/>
        </p:spPr>
        <p:txBody>
          <a:bodyPr wrap="none"/>
          <a:lstStyle/>
          <a:p>
            <a:endParaRPr lang="en-US"/>
          </a:p>
        </p:txBody>
      </p:sp>
      <p:sp>
        <p:nvSpPr>
          <p:cNvPr id="136207" name="Line 259"/>
          <p:cNvSpPr>
            <a:spLocks noChangeShapeType="1"/>
          </p:cNvSpPr>
          <p:nvPr/>
        </p:nvSpPr>
        <p:spPr bwMode="auto">
          <a:xfrm rot="16936177" flipV="1">
            <a:off x="5889625" y="4303713"/>
            <a:ext cx="144463" cy="39687"/>
          </a:xfrm>
          <a:prstGeom prst="line">
            <a:avLst/>
          </a:prstGeom>
          <a:noFill/>
          <a:ln w="38100">
            <a:solidFill>
              <a:schemeClr val="bg2"/>
            </a:solidFill>
            <a:round/>
            <a:headEnd/>
            <a:tailEnd/>
          </a:ln>
          <a:effectLst/>
        </p:spPr>
        <p:txBody>
          <a:bodyPr wrap="none"/>
          <a:lstStyle/>
          <a:p>
            <a:endParaRPr lang="en-US"/>
          </a:p>
        </p:txBody>
      </p:sp>
      <p:grpSp>
        <p:nvGrpSpPr>
          <p:cNvPr id="136208" name="Group 373"/>
          <p:cNvGrpSpPr>
            <a:grpSpLocks/>
          </p:cNvGrpSpPr>
          <p:nvPr/>
        </p:nvGrpSpPr>
        <p:grpSpPr bwMode="auto">
          <a:xfrm>
            <a:off x="5273675" y="2259013"/>
            <a:ext cx="638175" cy="247650"/>
            <a:chOff x="4396" y="1245"/>
            <a:chExt cx="672" cy="248"/>
          </a:xfrm>
        </p:grpSpPr>
        <p:sp>
          <p:nvSpPr>
            <p:cNvPr id="136218"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219"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6220"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221" name="Group 377"/>
            <p:cNvGrpSpPr>
              <a:grpSpLocks/>
            </p:cNvGrpSpPr>
            <p:nvPr/>
          </p:nvGrpSpPr>
          <p:grpSpPr bwMode="auto">
            <a:xfrm>
              <a:off x="4530" y="1287"/>
              <a:ext cx="377" cy="75"/>
              <a:chOff x="2468" y="1332"/>
              <a:chExt cx="310" cy="60"/>
            </a:xfrm>
          </p:grpSpPr>
          <p:sp>
            <p:nvSpPr>
              <p:cNvPr id="136224" name="Freeform 37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6225" name="Freeform 37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6222" name="Line 38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223" name="Line 38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6209" name="Group 382"/>
          <p:cNvGrpSpPr>
            <a:grpSpLocks/>
          </p:cNvGrpSpPr>
          <p:nvPr/>
        </p:nvGrpSpPr>
        <p:grpSpPr bwMode="auto">
          <a:xfrm>
            <a:off x="5283200" y="3074988"/>
            <a:ext cx="619125" cy="268287"/>
            <a:chOff x="4396" y="1245"/>
            <a:chExt cx="672" cy="248"/>
          </a:xfrm>
        </p:grpSpPr>
        <p:sp>
          <p:nvSpPr>
            <p:cNvPr id="1362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62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62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6213" name="Group 386"/>
            <p:cNvGrpSpPr>
              <a:grpSpLocks/>
            </p:cNvGrpSpPr>
            <p:nvPr/>
          </p:nvGrpSpPr>
          <p:grpSpPr bwMode="auto">
            <a:xfrm>
              <a:off x="4530" y="1287"/>
              <a:ext cx="377" cy="75"/>
              <a:chOff x="2468" y="1332"/>
              <a:chExt cx="310" cy="60"/>
            </a:xfrm>
          </p:grpSpPr>
          <p:sp>
            <p:nvSpPr>
              <p:cNvPr id="136216" name="Freeform 3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6217" name="Freeform 3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6214" name="Line 38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6215" name="Line 39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1"/>
          </p:nvPr>
        </p:nvSpPr>
        <p:spPr>
          <a:noFill/>
          <a:ln>
            <a:miter lim="800000"/>
            <a:headEnd/>
            <a:tailEnd/>
          </a:ln>
        </p:spPr>
        <p:txBody>
          <a:bodyPr/>
          <a:lstStyle/>
          <a:p>
            <a:r>
              <a:rPr lang="en-US"/>
              <a:t>Network Layer</a:t>
            </a:r>
          </a:p>
        </p:txBody>
      </p:sp>
      <p:sp>
        <p:nvSpPr>
          <p:cNvPr id="137219" name="Slide Number Placeholder 5"/>
          <p:cNvSpPr>
            <a:spLocks noGrp="1"/>
          </p:cNvSpPr>
          <p:nvPr>
            <p:ph type="sldNum" sz="quarter" idx="12"/>
          </p:nvPr>
        </p:nvSpPr>
        <p:spPr>
          <a:noFill/>
          <a:ln>
            <a:miter lim="800000"/>
            <a:headEnd/>
            <a:tailEnd/>
          </a:ln>
        </p:spPr>
        <p:txBody>
          <a:bodyPr/>
          <a:lstStyle/>
          <a:p>
            <a:r>
              <a:rPr lang="en-US"/>
              <a:t>4-</a:t>
            </a:r>
            <a:fld id="{F8CF69EA-8259-4512-BC85-8859F101348A}" type="slidenum">
              <a:rPr lang="en-US" smtClean="0"/>
              <a:pPr/>
              <a:t>86</a:t>
            </a:fld>
            <a:endParaRPr lang="en-US"/>
          </a:p>
        </p:txBody>
      </p:sp>
      <p:sp>
        <p:nvSpPr>
          <p:cNvPr id="137220" name="Line 341"/>
          <p:cNvSpPr>
            <a:spLocks noChangeShapeType="1"/>
          </p:cNvSpPr>
          <p:nvPr/>
        </p:nvSpPr>
        <p:spPr bwMode="auto">
          <a:xfrm flipH="1">
            <a:off x="1401763" y="4541838"/>
            <a:ext cx="373062" cy="846137"/>
          </a:xfrm>
          <a:prstGeom prst="line">
            <a:avLst/>
          </a:prstGeom>
          <a:noFill/>
          <a:ln w="57150">
            <a:solidFill>
              <a:srgbClr val="FF0000"/>
            </a:solidFill>
            <a:round/>
            <a:headEnd/>
            <a:tailEnd/>
          </a:ln>
          <a:effectLst/>
        </p:spPr>
        <p:txBody>
          <a:bodyPr wrap="none"/>
          <a:lstStyle/>
          <a:p>
            <a:endParaRPr lang="en-US"/>
          </a:p>
        </p:txBody>
      </p:sp>
      <p:pic>
        <p:nvPicPr>
          <p:cNvPr id="137221" name="Picture 244" descr="underline_base"/>
          <p:cNvPicPr>
            <a:picLocks noChangeArrowheads="1"/>
          </p:cNvPicPr>
          <p:nvPr/>
        </p:nvPicPr>
        <p:blipFill>
          <a:blip r:embed="rId3"/>
          <a:srcRect/>
          <a:stretch>
            <a:fillRect/>
          </a:stretch>
        </p:blipFill>
        <p:spPr bwMode="auto">
          <a:xfrm>
            <a:off x="520700" y="860425"/>
            <a:ext cx="7313613" cy="173038"/>
          </a:xfrm>
          <a:prstGeom prst="rect">
            <a:avLst/>
          </a:prstGeom>
          <a:noFill/>
          <a:ln w="9525">
            <a:noFill/>
            <a:miter lim="800000"/>
            <a:headEnd/>
            <a:tailEnd/>
          </a:ln>
        </p:spPr>
      </p:pic>
      <p:sp>
        <p:nvSpPr>
          <p:cNvPr id="137222" name="Rectangle 2"/>
          <p:cNvSpPr>
            <a:spLocks noGrp="1" noChangeArrowheads="1"/>
          </p:cNvSpPr>
          <p:nvPr>
            <p:ph type="title"/>
          </p:nvPr>
        </p:nvSpPr>
        <p:spPr>
          <a:xfrm>
            <a:off x="469900" y="304800"/>
            <a:ext cx="7620000" cy="685800"/>
          </a:xfrm>
          <a:noFill/>
        </p:spPr>
        <p:txBody>
          <a:bodyPr lIns="92075" tIns="46038" rIns="92075" bIns="46038"/>
          <a:lstStyle/>
          <a:p>
            <a:r>
              <a:rPr lang="en-US" sz="4000"/>
              <a:t>Reverse path forwarding: pruning</a:t>
            </a:r>
          </a:p>
        </p:txBody>
      </p:sp>
      <p:sp>
        <p:nvSpPr>
          <p:cNvPr id="137223" name="Rectangle 3"/>
          <p:cNvSpPr>
            <a:spLocks noGrp="1" noChangeArrowheads="1"/>
          </p:cNvSpPr>
          <p:nvPr>
            <p:ph type="body" idx="1"/>
          </p:nvPr>
        </p:nvSpPr>
        <p:spPr>
          <a:xfrm>
            <a:off x="520700" y="1155700"/>
            <a:ext cx="8077200" cy="2438400"/>
          </a:xfrm>
          <a:noFill/>
        </p:spPr>
        <p:txBody>
          <a:bodyPr lIns="92075" tIns="46038" rIns="92075" bIns="46038"/>
          <a:lstStyle/>
          <a:p>
            <a:r>
              <a:rPr lang="en-US" sz="2400"/>
              <a:t>forwarding tree contains subtrees with no mcast group members</a:t>
            </a:r>
          </a:p>
          <a:p>
            <a:pPr lvl="1"/>
            <a:r>
              <a:rPr lang="en-US"/>
              <a:t>no need to forward datagrams down subtree</a:t>
            </a:r>
          </a:p>
          <a:p>
            <a:pPr lvl="1"/>
            <a:r>
              <a:rPr lang="en-US"/>
              <a:t>“prune” msgs sent upstream by router with no downstream group members</a:t>
            </a:r>
          </a:p>
        </p:txBody>
      </p:sp>
      <p:sp>
        <p:nvSpPr>
          <p:cNvPr id="137224" name="Line 231"/>
          <p:cNvSpPr>
            <a:spLocks noChangeShapeType="1"/>
          </p:cNvSpPr>
          <p:nvPr/>
        </p:nvSpPr>
        <p:spPr bwMode="auto">
          <a:xfrm>
            <a:off x="5100638" y="5356225"/>
            <a:ext cx="596900" cy="0"/>
          </a:xfrm>
          <a:prstGeom prst="line">
            <a:avLst/>
          </a:prstGeom>
          <a:noFill/>
          <a:ln w="28575">
            <a:solidFill>
              <a:srgbClr val="CC0000"/>
            </a:solidFill>
            <a:round/>
            <a:headEnd/>
            <a:tailEnd type="triangle" w="med" len="med"/>
          </a:ln>
          <a:effectLst/>
        </p:spPr>
        <p:txBody>
          <a:bodyPr wrap="none"/>
          <a:lstStyle/>
          <a:p>
            <a:endParaRPr lang="en-US"/>
          </a:p>
        </p:txBody>
      </p:sp>
      <p:sp>
        <p:nvSpPr>
          <p:cNvPr id="137225" name="Text Box 232"/>
          <p:cNvSpPr txBox="1">
            <a:spLocks noChangeArrowheads="1"/>
          </p:cNvSpPr>
          <p:nvPr/>
        </p:nvSpPr>
        <p:spPr bwMode="auto">
          <a:xfrm>
            <a:off x="5713413" y="3878263"/>
            <a:ext cx="2190750" cy="641350"/>
          </a:xfrm>
          <a:prstGeom prst="rect">
            <a:avLst/>
          </a:prstGeom>
          <a:noFill/>
          <a:ln w="9525">
            <a:noFill/>
            <a:miter lim="800000"/>
            <a:headEnd/>
            <a:tailEnd/>
          </a:ln>
          <a:effectLst/>
        </p:spPr>
        <p:txBody>
          <a:bodyPr wrap="none">
            <a:spAutoFit/>
          </a:bodyPr>
          <a:lstStyle/>
          <a:p>
            <a:r>
              <a:rPr lang="en-US"/>
              <a:t>router with attached</a:t>
            </a:r>
          </a:p>
          <a:p>
            <a:r>
              <a:rPr lang="en-US"/>
              <a:t>group member</a:t>
            </a:r>
          </a:p>
        </p:txBody>
      </p:sp>
      <p:sp>
        <p:nvSpPr>
          <p:cNvPr id="137226" name="Text Box 233"/>
          <p:cNvSpPr txBox="1">
            <a:spLocks noChangeArrowheads="1"/>
          </p:cNvSpPr>
          <p:nvPr/>
        </p:nvSpPr>
        <p:spPr bwMode="auto">
          <a:xfrm>
            <a:off x="5815013" y="4545013"/>
            <a:ext cx="2508250" cy="641350"/>
          </a:xfrm>
          <a:prstGeom prst="rect">
            <a:avLst/>
          </a:prstGeom>
          <a:noFill/>
          <a:ln w="9525">
            <a:noFill/>
            <a:miter lim="800000"/>
            <a:headEnd/>
            <a:tailEnd/>
          </a:ln>
          <a:effectLst/>
        </p:spPr>
        <p:txBody>
          <a:bodyPr wrap="none">
            <a:spAutoFit/>
          </a:bodyPr>
          <a:lstStyle/>
          <a:p>
            <a:r>
              <a:rPr lang="en-US"/>
              <a:t>router with no attached</a:t>
            </a:r>
          </a:p>
          <a:p>
            <a:r>
              <a:rPr lang="en-US"/>
              <a:t>group member</a:t>
            </a:r>
          </a:p>
        </p:txBody>
      </p:sp>
      <p:sp>
        <p:nvSpPr>
          <p:cNvPr id="137227" name="Text Box 234"/>
          <p:cNvSpPr txBox="1">
            <a:spLocks noChangeArrowheads="1"/>
          </p:cNvSpPr>
          <p:nvPr/>
        </p:nvSpPr>
        <p:spPr bwMode="auto">
          <a:xfrm>
            <a:off x="5789613" y="5213350"/>
            <a:ext cx="3028950" cy="366713"/>
          </a:xfrm>
          <a:prstGeom prst="rect">
            <a:avLst/>
          </a:prstGeom>
          <a:noFill/>
          <a:ln w="9525">
            <a:noFill/>
            <a:miter lim="800000"/>
            <a:headEnd/>
            <a:tailEnd/>
          </a:ln>
          <a:effectLst/>
        </p:spPr>
        <p:txBody>
          <a:bodyPr>
            <a:spAutoFit/>
          </a:bodyPr>
          <a:lstStyle/>
          <a:p>
            <a:r>
              <a:rPr lang="en-US"/>
              <a:t>prune message</a:t>
            </a:r>
          </a:p>
        </p:txBody>
      </p:sp>
      <p:sp>
        <p:nvSpPr>
          <p:cNvPr id="137228" name="Text Box 235"/>
          <p:cNvSpPr txBox="1">
            <a:spLocks noChangeArrowheads="1"/>
          </p:cNvSpPr>
          <p:nvPr/>
        </p:nvSpPr>
        <p:spPr bwMode="auto">
          <a:xfrm>
            <a:off x="5008563" y="3363913"/>
            <a:ext cx="1123950" cy="366712"/>
          </a:xfrm>
          <a:prstGeom prst="rect">
            <a:avLst/>
          </a:prstGeom>
          <a:noFill/>
          <a:ln w="9525">
            <a:noFill/>
            <a:miter lim="800000"/>
            <a:headEnd/>
            <a:tailEnd/>
          </a:ln>
          <a:effectLst/>
        </p:spPr>
        <p:txBody>
          <a:bodyPr wrap="none">
            <a:spAutoFit/>
          </a:bodyPr>
          <a:lstStyle/>
          <a:p>
            <a:r>
              <a:rPr lang="en-US"/>
              <a:t>LEGEND</a:t>
            </a:r>
          </a:p>
        </p:txBody>
      </p:sp>
      <p:sp>
        <p:nvSpPr>
          <p:cNvPr id="137229" name="Text Box 239"/>
          <p:cNvSpPr txBox="1">
            <a:spLocks noChangeArrowheads="1"/>
          </p:cNvSpPr>
          <p:nvPr/>
        </p:nvSpPr>
        <p:spPr bwMode="auto">
          <a:xfrm>
            <a:off x="5713413" y="5526088"/>
            <a:ext cx="2076450" cy="641350"/>
          </a:xfrm>
          <a:prstGeom prst="rect">
            <a:avLst/>
          </a:prstGeom>
          <a:noFill/>
          <a:ln w="9525">
            <a:noFill/>
            <a:miter lim="800000"/>
            <a:headEnd/>
            <a:tailEnd/>
          </a:ln>
          <a:effectLst/>
        </p:spPr>
        <p:txBody>
          <a:bodyPr wrap="none">
            <a:spAutoFit/>
          </a:bodyPr>
          <a:lstStyle/>
          <a:p>
            <a:r>
              <a:rPr lang="en-US"/>
              <a:t>links with multicast</a:t>
            </a:r>
          </a:p>
          <a:p>
            <a:r>
              <a:rPr lang="en-US"/>
              <a:t>forwarding</a:t>
            </a:r>
          </a:p>
        </p:txBody>
      </p:sp>
      <p:sp>
        <p:nvSpPr>
          <p:cNvPr id="137230" name="Line 240"/>
          <p:cNvSpPr>
            <a:spLocks noChangeShapeType="1"/>
          </p:cNvSpPr>
          <p:nvPr/>
        </p:nvSpPr>
        <p:spPr bwMode="auto">
          <a:xfrm rot="-4663823">
            <a:off x="5308600" y="5427663"/>
            <a:ext cx="144463" cy="630237"/>
          </a:xfrm>
          <a:prstGeom prst="line">
            <a:avLst/>
          </a:prstGeom>
          <a:noFill/>
          <a:ln w="57150">
            <a:solidFill>
              <a:srgbClr val="FF0000"/>
            </a:solidFill>
            <a:round/>
            <a:headEnd/>
            <a:tailEnd/>
          </a:ln>
          <a:effectLst/>
        </p:spPr>
        <p:txBody>
          <a:bodyPr wrap="none"/>
          <a:lstStyle/>
          <a:p>
            <a:endParaRPr lang="en-US"/>
          </a:p>
        </p:txBody>
      </p:sp>
      <p:sp>
        <p:nvSpPr>
          <p:cNvPr id="137231" name="Text Box 243"/>
          <p:cNvSpPr txBox="1">
            <a:spLocks noChangeArrowheads="1"/>
          </p:cNvSpPr>
          <p:nvPr/>
        </p:nvSpPr>
        <p:spPr bwMode="auto">
          <a:xfrm>
            <a:off x="5216525" y="5043488"/>
            <a:ext cx="336550" cy="366712"/>
          </a:xfrm>
          <a:prstGeom prst="rect">
            <a:avLst/>
          </a:prstGeom>
          <a:noFill/>
          <a:ln w="9525">
            <a:noFill/>
            <a:miter lim="800000"/>
            <a:headEnd/>
            <a:tailEnd/>
          </a:ln>
          <a:effectLst/>
        </p:spPr>
        <p:txBody>
          <a:bodyPr wrap="none">
            <a:spAutoFit/>
          </a:bodyPr>
          <a:lstStyle/>
          <a:p>
            <a:r>
              <a:rPr lang="en-US" b="1">
                <a:solidFill>
                  <a:srgbClr val="CC0000"/>
                </a:solidFill>
              </a:rPr>
              <a:t>P</a:t>
            </a:r>
          </a:p>
        </p:txBody>
      </p:sp>
      <p:sp>
        <p:nvSpPr>
          <p:cNvPr id="137232" name="Line 248"/>
          <p:cNvSpPr>
            <a:spLocks noChangeShapeType="1"/>
          </p:cNvSpPr>
          <p:nvPr/>
        </p:nvSpPr>
        <p:spPr bwMode="auto">
          <a:xfrm>
            <a:off x="1857375" y="4435475"/>
            <a:ext cx="852488" cy="974725"/>
          </a:xfrm>
          <a:prstGeom prst="line">
            <a:avLst/>
          </a:prstGeom>
          <a:noFill/>
          <a:ln w="57150">
            <a:solidFill>
              <a:srgbClr val="FF0000"/>
            </a:solidFill>
            <a:round/>
            <a:headEnd/>
            <a:tailEnd/>
          </a:ln>
          <a:effectLst/>
        </p:spPr>
        <p:txBody>
          <a:bodyPr wrap="none"/>
          <a:lstStyle/>
          <a:p>
            <a:endParaRPr lang="en-US"/>
          </a:p>
        </p:txBody>
      </p:sp>
      <p:sp>
        <p:nvSpPr>
          <p:cNvPr id="137233" name="Line 249"/>
          <p:cNvSpPr>
            <a:spLocks noChangeShapeType="1"/>
          </p:cNvSpPr>
          <p:nvPr/>
        </p:nvSpPr>
        <p:spPr bwMode="auto">
          <a:xfrm>
            <a:off x="3511550" y="4983163"/>
            <a:ext cx="401638" cy="690562"/>
          </a:xfrm>
          <a:prstGeom prst="line">
            <a:avLst/>
          </a:prstGeom>
          <a:noFill/>
          <a:ln w="57150">
            <a:solidFill>
              <a:srgbClr val="FF0000"/>
            </a:solidFill>
            <a:round/>
            <a:headEnd/>
            <a:tailEnd/>
          </a:ln>
          <a:effectLst/>
        </p:spPr>
        <p:txBody>
          <a:bodyPr wrap="none"/>
          <a:lstStyle/>
          <a:p>
            <a:endParaRPr lang="en-US"/>
          </a:p>
        </p:txBody>
      </p:sp>
      <p:sp>
        <p:nvSpPr>
          <p:cNvPr id="137234" name="Line 250"/>
          <p:cNvSpPr>
            <a:spLocks noChangeShapeType="1"/>
          </p:cNvSpPr>
          <p:nvPr/>
        </p:nvSpPr>
        <p:spPr bwMode="auto">
          <a:xfrm flipV="1">
            <a:off x="2109788" y="4127500"/>
            <a:ext cx="1365250" cy="347663"/>
          </a:xfrm>
          <a:prstGeom prst="line">
            <a:avLst/>
          </a:prstGeom>
          <a:noFill/>
          <a:ln w="19050">
            <a:solidFill>
              <a:schemeClr val="tx1"/>
            </a:solidFill>
            <a:round/>
            <a:headEnd/>
            <a:tailEnd/>
          </a:ln>
          <a:effectLst/>
        </p:spPr>
        <p:txBody>
          <a:bodyPr wrap="none"/>
          <a:lstStyle/>
          <a:p>
            <a:endParaRPr lang="en-US"/>
          </a:p>
        </p:txBody>
      </p:sp>
      <p:sp>
        <p:nvSpPr>
          <p:cNvPr id="137235" name="Line 251"/>
          <p:cNvSpPr>
            <a:spLocks noChangeShapeType="1"/>
          </p:cNvSpPr>
          <p:nvPr/>
        </p:nvSpPr>
        <p:spPr bwMode="auto">
          <a:xfrm>
            <a:off x="1844675" y="4445000"/>
            <a:ext cx="852488" cy="974725"/>
          </a:xfrm>
          <a:prstGeom prst="line">
            <a:avLst/>
          </a:prstGeom>
          <a:noFill/>
          <a:ln w="57150">
            <a:solidFill>
              <a:srgbClr val="FF0000"/>
            </a:solidFill>
            <a:round/>
            <a:headEnd/>
            <a:tailEnd/>
          </a:ln>
          <a:effectLst/>
        </p:spPr>
        <p:txBody>
          <a:bodyPr wrap="none"/>
          <a:lstStyle/>
          <a:p>
            <a:endParaRPr lang="en-US"/>
          </a:p>
        </p:txBody>
      </p:sp>
      <p:sp>
        <p:nvSpPr>
          <p:cNvPr id="137236" name="Line 252"/>
          <p:cNvSpPr>
            <a:spLocks noChangeShapeType="1"/>
          </p:cNvSpPr>
          <p:nvPr/>
        </p:nvSpPr>
        <p:spPr bwMode="auto">
          <a:xfrm>
            <a:off x="2432050" y="3689350"/>
            <a:ext cx="993775" cy="446088"/>
          </a:xfrm>
          <a:prstGeom prst="line">
            <a:avLst/>
          </a:prstGeom>
          <a:noFill/>
          <a:ln w="57150">
            <a:solidFill>
              <a:srgbClr val="FF0000"/>
            </a:solidFill>
            <a:round/>
            <a:headEnd/>
            <a:tailEnd/>
          </a:ln>
          <a:effectLst/>
        </p:spPr>
        <p:txBody>
          <a:bodyPr wrap="none"/>
          <a:lstStyle/>
          <a:p>
            <a:endParaRPr lang="en-US"/>
          </a:p>
        </p:txBody>
      </p:sp>
      <p:sp>
        <p:nvSpPr>
          <p:cNvPr id="137237" name="Line 253"/>
          <p:cNvSpPr>
            <a:spLocks noChangeShapeType="1"/>
          </p:cNvSpPr>
          <p:nvPr/>
        </p:nvSpPr>
        <p:spPr bwMode="auto">
          <a:xfrm flipV="1">
            <a:off x="2962275" y="5011738"/>
            <a:ext cx="538163" cy="468312"/>
          </a:xfrm>
          <a:prstGeom prst="line">
            <a:avLst/>
          </a:prstGeom>
          <a:noFill/>
          <a:ln w="19050">
            <a:solidFill>
              <a:schemeClr val="tx1"/>
            </a:solidFill>
            <a:round/>
            <a:headEnd/>
            <a:tailEnd/>
          </a:ln>
          <a:effectLst/>
        </p:spPr>
        <p:txBody>
          <a:bodyPr wrap="none"/>
          <a:lstStyle/>
          <a:p>
            <a:endParaRPr lang="en-US"/>
          </a:p>
        </p:txBody>
      </p:sp>
      <p:sp>
        <p:nvSpPr>
          <p:cNvPr id="137238" name="Line 254"/>
          <p:cNvSpPr>
            <a:spLocks noChangeShapeType="1"/>
          </p:cNvSpPr>
          <p:nvPr/>
        </p:nvSpPr>
        <p:spPr bwMode="auto">
          <a:xfrm>
            <a:off x="3484563" y="4233863"/>
            <a:ext cx="0" cy="717550"/>
          </a:xfrm>
          <a:prstGeom prst="line">
            <a:avLst/>
          </a:prstGeom>
          <a:noFill/>
          <a:ln w="57150">
            <a:solidFill>
              <a:srgbClr val="FF0000"/>
            </a:solidFill>
            <a:round/>
            <a:headEnd/>
            <a:tailEnd/>
          </a:ln>
          <a:effectLst/>
        </p:spPr>
        <p:txBody>
          <a:bodyPr wrap="none"/>
          <a:lstStyle/>
          <a:p>
            <a:endParaRPr lang="en-US"/>
          </a:p>
        </p:txBody>
      </p:sp>
      <p:sp>
        <p:nvSpPr>
          <p:cNvPr id="137239" name="Line 255"/>
          <p:cNvSpPr>
            <a:spLocks noChangeShapeType="1"/>
          </p:cNvSpPr>
          <p:nvPr/>
        </p:nvSpPr>
        <p:spPr bwMode="auto">
          <a:xfrm>
            <a:off x="1522413" y="5473700"/>
            <a:ext cx="1025525" cy="0"/>
          </a:xfrm>
          <a:prstGeom prst="line">
            <a:avLst/>
          </a:prstGeom>
          <a:noFill/>
          <a:ln w="19050">
            <a:solidFill>
              <a:schemeClr val="tx1"/>
            </a:solidFill>
            <a:round/>
            <a:headEnd/>
            <a:tailEnd/>
          </a:ln>
          <a:effectLst/>
        </p:spPr>
        <p:txBody>
          <a:bodyPr wrap="none"/>
          <a:lstStyle/>
          <a:p>
            <a:endParaRPr lang="en-US"/>
          </a:p>
        </p:txBody>
      </p:sp>
      <p:sp>
        <p:nvSpPr>
          <p:cNvPr id="137240" name="Line 256"/>
          <p:cNvSpPr>
            <a:spLocks noChangeShapeType="1"/>
          </p:cNvSpPr>
          <p:nvPr/>
        </p:nvSpPr>
        <p:spPr bwMode="auto">
          <a:xfrm flipH="1">
            <a:off x="1389063" y="4551363"/>
            <a:ext cx="373062" cy="846137"/>
          </a:xfrm>
          <a:prstGeom prst="line">
            <a:avLst/>
          </a:prstGeom>
          <a:noFill/>
          <a:ln w="57150">
            <a:solidFill>
              <a:srgbClr val="FF0000"/>
            </a:solidFill>
            <a:round/>
            <a:headEnd/>
            <a:tailEnd/>
          </a:ln>
          <a:effectLst/>
        </p:spPr>
        <p:txBody>
          <a:bodyPr wrap="none"/>
          <a:lstStyle/>
          <a:p>
            <a:endParaRPr lang="en-US"/>
          </a:p>
        </p:txBody>
      </p:sp>
      <p:sp>
        <p:nvSpPr>
          <p:cNvPr id="137241" name="Line 257"/>
          <p:cNvSpPr>
            <a:spLocks noChangeShapeType="1"/>
          </p:cNvSpPr>
          <p:nvPr/>
        </p:nvSpPr>
        <p:spPr bwMode="auto">
          <a:xfrm flipH="1">
            <a:off x="1836738" y="3703638"/>
            <a:ext cx="347662" cy="749300"/>
          </a:xfrm>
          <a:prstGeom prst="line">
            <a:avLst/>
          </a:prstGeom>
          <a:noFill/>
          <a:ln w="57150">
            <a:solidFill>
              <a:srgbClr val="FF0000"/>
            </a:solidFill>
            <a:round/>
            <a:headEnd/>
            <a:tailEnd/>
          </a:ln>
          <a:effectLst/>
        </p:spPr>
        <p:txBody>
          <a:bodyPr wrap="none"/>
          <a:lstStyle/>
          <a:p>
            <a:endParaRPr lang="en-US"/>
          </a:p>
        </p:txBody>
      </p:sp>
      <p:grpSp>
        <p:nvGrpSpPr>
          <p:cNvPr id="137242" name="Group 258"/>
          <p:cNvGrpSpPr>
            <a:grpSpLocks/>
          </p:cNvGrpSpPr>
          <p:nvPr/>
        </p:nvGrpSpPr>
        <p:grpSpPr bwMode="auto">
          <a:xfrm rot="10800000">
            <a:off x="1773238" y="3427413"/>
            <a:ext cx="809625" cy="165100"/>
            <a:chOff x="1450" y="3513"/>
            <a:chExt cx="391" cy="88"/>
          </a:xfrm>
        </p:grpSpPr>
        <p:sp>
          <p:nvSpPr>
            <p:cNvPr id="137344" name="Freeform 259"/>
            <p:cNvSpPr>
              <a:spLocks/>
            </p:cNvSpPr>
            <p:nvPr/>
          </p:nvSpPr>
          <p:spPr bwMode="auto">
            <a:xfrm flipV="1">
              <a:off x="1450" y="3574"/>
              <a:ext cx="391" cy="27"/>
            </a:xfrm>
            <a:custGeom>
              <a:avLst/>
              <a:gdLst>
                <a:gd name="T0" fmla="*/ 0 w 720"/>
                <a:gd name="T1" fmla="*/ 0 h 56"/>
                <a:gd name="T2" fmla="*/ 0 w 720"/>
                <a:gd name="T3" fmla="*/ 3 h 56"/>
                <a:gd name="T4" fmla="*/ 62 w 720"/>
                <a:gd name="T5" fmla="*/ 3 h 56"/>
                <a:gd name="T6" fmla="*/ 62 w 72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6">
                  <a:moveTo>
                    <a:pt x="0" y="0"/>
                  </a:moveTo>
                  <a:lnTo>
                    <a:pt x="0" y="56"/>
                  </a:lnTo>
                  <a:lnTo>
                    <a:pt x="720" y="56"/>
                  </a:lnTo>
                  <a:lnTo>
                    <a:pt x="720" y="8"/>
                  </a:lnTo>
                </a:path>
              </a:pathLst>
            </a:custGeom>
            <a:noFill/>
            <a:ln w="12700" cap="flat" cmpd="sng">
              <a:solidFill>
                <a:schemeClr val="tx1"/>
              </a:solidFill>
              <a:prstDash val="solid"/>
              <a:round/>
              <a:headEnd/>
              <a:tailEnd/>
            </a:ln>
            <a:effectLst/>
          </p:spPr>
          <p:txBody>
            <a:bodyPr wrap="none"/>
            <a:lstStyle/>
            <a:p>
              <a:endParaRPr lang="en-US"/>
            </a:p>
          </p:txBody>
        </p:sp>
        <p:sp>
          <p:nvSpPr>
            <p:cNvPr id="137345" name="Line 260"/>
            <p:cNvSpPr>
              <a:spLocks noChangeShapeType="1"/>
            </p:cNvSpPr>
            <p:nvPr/>
          </p:nvSpPr>
          <p:spPr bwMode="auto">
            <a:xfrm>
              <a:off x="1642" y="3513"/>
              <a:ext cx="0" cy="60"/>
            </a:xfrm>
            <a:prstGeom prst="line">
              <a:avLst/>
            </a:prstGeom>
            <a:noFill/>
            <a:ln w="19050">
              <a:solidFill>
                <a:schemeClr val="tx1"/>
              </a:solidFill>
              <a:round/>
              <a:headEnd/>
              <a:tailEnd/>
            </a:ln>
            <a:effectLst/>
          </p:spPr>
          <p:txBody>
            <a:bodyPr wrap="none"/>
            <a:lstStyle/>
            <a:p>
              <a:endParaRPr lang="en-US"/>
            </a:p>
          </p:txBody>
        </p:sp>
      </p:grpSp>
      <p:sp>
        <p:nvSpPr>
          <p:cNvPr id="137243" name="Text Box 261"/>
          <p:cNvSpPr txBox="1">
            <a:spLocks noChangeArrowheads="1"/>
          </p:cNvSpPr>
          <p:nvPr/>
        </p:nvSpPr>
        <p:spPr bwMode="auto">
          <a:xfrm>
            <a:off x="1541463" y="3487738"/>
            <a:ext cx="476250" cy="366712"/>
          </a:xfrm>
          <a:prstGeom prst="rect">
            <a:avLst/>
          </a:prstGeom>
          <a:noFill/>
          <a:ln w="9525">
            <a:noFill/>
            <a:miter lim="800000"/>
            <a:headEnd/>
            <a:tailEnd/>
          </a:ln>
          <a:effectLst/>
        </p:spPr>
        <p:txBody>
          <a:bodyPr wrap="none">
            <a:spAutoFit/>
          </a:bodyPr>
          <a:lstStyle/>
          <a:p>
            <a:r>
              <a:rPr lang="en-US"/>
              <a:t>R1</a:t>
            </a:r>
          </a:p>
        </p:txBody>
      </p:sp>
      <p:sp>
        <p:nvSpPr>
          <p:cNvPr id="137244" name="Text Box 262"/>
          <p:cNvSpPr txBox="1">
            <a:spLocks noChangeArrowheads="1"/>
          </p:cNvSpPr>
          <p:nvPr/>
        </p:nvSpPr>
        <p:spPr bwMode="auto">
          <a:xfrm>
            <a:off x="1152525" y="4276725"/>
            <a:ext cx="476250" cy="366713"/>
          </a:xfrm>
          <a:prstGeom prst="rect">
            <a:avLst/>
          </a:prstGeom>
          <a:noFill/>
          <a:ln w="9525">
            <a:noFill/>
            <a:miter lim="800000"/>
            <a:headEnd/>
            <a:tailEnd/>
          </a:ln>
          <a:effectLst/>
        </p:spPr>
        <p:txBody>
          <a:bodyPr wrap="none">
            <a:spAutoFit/>
          </a:bodyPr>
          <a:lstStyle/>
          <a:p>
            <a:r>
              <a:rPr lang="en-US"/>
              <a:t>R2</a:t>
            </a:r>
          </a:p>
        </p:txBody>
      </p:sp>
      <p:sp>
        <p:nvSpPr>
          <p:cNvPr id="137245" name="Text Box 263"/>
          <p:cNvSpPr txBox="1">
            <a:spLocks noChangeArrowheads="1"/>
          </p:cNvSpPr>
          <p:nvPr/>
        </p:nvSpPr>
        <p:spPr bwMode="auto">
          <a:xfrm>
            <a:off x="639763" y="5273675"/>
            <a:ext cx="476250" cy="366713"/>
          </a:xfrm>
          <a:prstGeom prst="rect">
            <a:avLst/>
          </a:prstGeom>
          <a:noFill/>
          <a:ln w="9525">
            <a:noFill/>
            <a:miter lim="800000"/>
            <a:headEnd/>
            <a:tailEnd/>
          </a:ln>
          <a:effectLst/>
        </p:spPr>
        <p:txBody>
          <a:bodyPr wrap="none">
            <a:spAutoFit/>
          </a:bodyPr>
          <a:lstStyle/>
          <a:p>
            <a:r>
              <a:rPr lang="en-US"/>
              <a:t>R3</a:t>
            </a:r>
          </a:p>
        </p:txBody>
      </p:sp>
      <p:sp>
        <p:nvSpPr>
          <p:cNvPr id="137246" name="Text Box 264"/>
          <p:cNvSpPr txBox="1">
            <a:spLocks noChangeArrowheads="1"/>
          </p:cNvSpPr>
          <p:nvPr/>
        </p:nvSpPr>
        <p:spPr bwMode="auto">
          <a:xfrm>
            <a:off x="3286125" y="3694113"/>
            <a:ext cx="476250" cy="366712"/>
          </a:xfrm>
          <a:prstGeom prst="rect">
            <a:avLst/>
          </a:prstGeom>
          <a:noFill/>
          <a:ln w="9525">
            <a:noFill/>
            <a:miter lim="800000"/>
            <a:headEnd/>
            <a:tailEnd/>
          </a:ln>
          <a:effectLst/>
        </p:spPr>
        <p:txBody>
          <a:bodyPr wrap="none">
            <a:spAutoFit/>
          </a:bodyPr>
          <a:lstStyle/>
          <a:p>
            <a:r>
              <a:rPr lang="en-US"/>
              <a:t>R4</a:t>
            </a:r>
          </a:p>
        </p:txBody>
      </p:sp>
      <p:sp>
        <p:nvSpPr>
          <p:cNvPr id="137247" name="Text Box 265"/>
          <p:cNvSpPr txBox="1">
            <a:spLocks noChangeArrowheads="1"/>
          </p:cNvSpPr>
          <p:nvPr/>
        </p:nvSpPr>
        <p:spPr bwMode="auto">
          <a:xfrm>
            <a:off x="3729038" y="4832350"/>
            <a:ext cx="476250" cy="366713"/>
          </a:xfrm>
          <a:prstGeom prst="rect">
            <a:avLst/>
          </a:prstGeom>
          <a:noFill/>
          <a:ln w="9525">
            <a:noFill/>
            <a:miter lim="800000"/>
            <a:headEnd/>
            <a:tailEnd/>
          </a:ln>
          <a:effectLst/>
        </p:spPr>
        <p:txBody>
          <a:bodyPr wrap="none">
            <a:spAutoFit/>
          </a:bodyPr>
          <a:lstStyle/>
          <a:p>
            <a:r>
              <a:rPr lang="en-US"/>
              <a:t>R5</a:t>
            </a:r>
          </a:p>
        </p:txBody>
      </p:sp>
      <p:sp>
        <p:nvSpPr>
          <p:cNvPr id="137248" name="Text Box 266"/>
          <p:cNvSpPr txBox="1">
            <a:spLocks noChangeArrowheads="1"/>
          </p:cNvSpPr>
          <p:nvPr/>
        </p:nvSpPr>
        <p:spPr bwMode="auto">
          <a:xfrm>
            <a:off x="2493963" y="5565775"/>
            <a:ext cx="476250" cy="366713"/>
          </a:xfrm>
          <a:prstGeom prst="rect">
            <a:avLst/>
          </a:prstGeom>
          <a:noFill/>
          <a:ln w="9525">
            <a:noFill/>
            <a:miter lim="800000"/>
            <a:headEnd/>
            <a:tailEnd/>
          </a:ln>
          <a:effectLst/>
        </p:spPr>
        <p:txBody>
          <a:bodyPr wrap="none">
            <a:spAutoFit/>
          </a:bodyPr>
          <a:lstStyle/>
          <a:p>
            <a:r>
              <a:rPr lang="en-US"/>
              <a:t>R6</a:t>
            </a:r>
          </a:p>
        </p:txBody>
      </p:sp>
      <p:sp>
        <p:nvSpPr>
          <p:cNvPr id="137249" name="Text Box 267"/>
          <p:cNvSpPr txBox="1">
            <a:spLocks noChangeArrowheads="1"/>
          </p:cNvSpPr>
          <p:nvPr/>
        </p:nvSpPr>
        <p:spPr bwMode="auto">
          <a:xfrm>
            <a:off x="3703638" y="5889625"/>
            <a:ext cx="476250" cy="366713"/>
          </a:xfrm>
          <a:prstGeom prst="rect">
            <a:avLst/>
          </a:prstGeom>
          <a:noFill/>
          <a:ln w="9525">
            <a:noFill/>
            <a:miter lim="800000"/>
            <a:headEnd/>
            <a:tailEnd/>
          </a:ln>
          <a:effectLst/>
        </p:spPr>
        <p:txBody>
          <a:bodyPr wrap="none">
            <a:spAutoFit/>
          </a:bodyPr>
          <a:lstStyle/>
          <a:p>
            <a:r>
              <a:rPr lang="en-US"/>
              <a:t>R7</a:t>
            </a:r>
          </a:p>
        </p:txBody>
      </p:sp>
      <p:sp>
        <p:nvSpPr>
          <p:cNvPr id="137250" name="Text Box 268"/>
          <p:cNvSpPr txBox="1">
            <a:spLocks noChangeArrowheads="1"/>
          </p:cNvSpPr>
          <p:nvPr/>
        </p:nvSpPr>
        <p:spPr bwMode="auto">
          <a:xfrm>
            <a:off x="441325" y="3125788"/>
            <a:ext cx="1111250" cy="366712"/>
          </a:xfrm>
          <a:prstGeom prst="rect">
            <a:avLst/>
          </a:prstGeom>
          <a:noFill/>
          <a:ln w="9525">
            <a:noFill/>
            <a:miter lim="800000"/>
            <a:headEnd/>
            <a:tailEnd/>
          </a:ln>
          <a:effectLst/>
        </p:spPr>
        <p:txBody>
          <a:bodyPr wrap="none">
            <a:spAutoFit/>
          </a:bodyPr>
          <a:lstStyle/>
          <a:p>
            <a:r>
              <a:rPr lang="en-US">
                <a:solidFill>
                  <a:srgbClr val="FF0000"/>
                </a:solidFill>
              </a:rPr>
              <a:t>s: source</a:t>
            </a:r>
          </a:p>
        </p:txBody>
      </p:sp>
      <p:grpSp>
        <p:nvGrpSpPr>
          <p:cNvPr id="137251" name="Group 269"/>
          <p:cNvGrpSpPr>
            <a:grpSpLocks/>
          </p:cNvGrpSpPr>
          <p:nvPr/>
        </p:nvGrpSpPr>
        <p:grpSpPr bwMode="auto">
          <a:xfrm>
            <a:off x="1931988" y="3567113"/>
            <a:ext cx="638175" cy="247650"/>
            <a:chOff x="4396" y="1245"/>
            <a:chExt cx="672" cy="248"/>
          </a:xfrm>
        </p:grpSpPr>
        <p:sp>
          <p:nvSpPr>
            <p:cNvPr id="137336"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337"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7338"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339" name="Group 273"/>
            <p:cNvGrpSpPr>
              <a:grpSpLocks/>
            </p:cNvGrpSpPr>
            <p:nvPr/>
          </p:nvGrpSpPr>
          <p:grpSpPr bwMode="auto">
            <a:xfrm>
              <a:off x="4530" y="1287"/>
              <a:ext cx="377" cy="75"/>
              <a:chOff x="2468" y="1332"/>
              <a:chExt cx="310" cy="60"/>
            </a:xfrm>
          </p:grpSpPr>
          <p:sp>
            <p:nvSpPr>
              <p:cNvPr id="137342" name="Freeform 2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7343" name="Freeform 2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7340" name="Line 27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341" name="Line 27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7252" name="Group 278"/>
          <p:cNvGrpSpPr>
            <a:grpSpLocks/>
          </p:cNvGrpSpPr>
          <p:nvPr/>
        </p:nvGrpSpPr>
        <p:grpSpPr bwMode="auto">
          <a:xfrm>
            <a:off x="3155950" y="4043363"/>
            <a:ext cx="638175" cy="247650"/>
            <a:chOff x="4396" y="1245"/>
            <a:chExt cx="672" cy="248"/>
          </a:xfrm>
        </p:grpSpPr>
        <p:sp>
          <p:nvSpPr>
            <p:cNvPr id="137328"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329"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7330"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331" name="Group 282"/>
            <p:cNvGrpSpPr>
              <a:grpSpLocks/>
            </p:cNvGrpSpPr>
            <p:nvPr/>
          </p:nvGrpSpPr>
          <p:grpSpPr bwMode="auto">
            <a:xfrm>
              <a:off x="4530" y="1287"/>
              <a:ext cx="377" cy="75"/>
              <a:chOff x="2468" y="1332"/>
              <a:chExt cx="310" cy="60"/>
            </a:xfrm>
          </p:grpSpPr>
          <p:sp>
            <p:nvSpPr>
              <p:cNvPr id="137334" name="Freeform 2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7335" name="Freeform 2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7332" name="Line 28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333" name="Line 28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7253" name="Group 287"/>
          <p:cNvGrpSpPr>
            <a:grpSpLocks/>
          </p:cNvGrpSpPr>
          <p:nvPr/>
        </p:nvGrpSpPr>
        <p:grpSpPr bwMode="auto">
          <a:xfrm>
            <a:off x="2482850" y="5334000"/>
            <a:ext cx="638175" cy="247650"/>
            <a:chOff x="4396" y="1245"/>
            <a:chExt cx="672" cy="248"/>
          </a:xfrm>
        </p:grpSpPr>
        <p:sp>
          <p:nvSpPr>
            <p:cNvPr id="137320"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321"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7322"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323" name="Group 291"/>
            <p:cNvGrpSpPr>
              <a:grpSpLocks/>
            </p:cNvGrpSpPr>
            <p:nvPr/>
          </p:nvGrpSpPr>
          <p:grpSpPr bwMode="auto">
            <a:xfrm>
              <a:off x="4530" y="1287"/>
              <a:ext cx="377" cy="75"/>
              <a:chOff x="2468" y="1332"/>
              <a:chExt cx="310" cy="60"/>
            </a:xfrm>
          </p:grpSpPr>
          <p:sp>
            <p:nvSpPr>
              <p:cNvPr id="137326" name="Freeform 2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7327" name="Freeform 2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7324" name="Line 29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325" name="Line 29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37254" name="Oval 407"/>
          <p:cNvSpPr>
            <a:spLocks noChangeArrowheads="1"/>
          </p:cNvSpPr>
          <p:nvPr/>
        </p:nvSpPr>
        <p:spPr bwMode="auto">
          <a:xfrm>
            <a:off x="1076325" y="5440363"/>
            <a:ext cx="631825" cy="13811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255" name="Rectangle 410"/>
          <p:cNvSpPr>
            <a:spLocks noChangeArrowheads="1"/>
          </p:cNvSpPr>
          <p:nvPr/>
        </p:nvSpPr>
        <p:spPr bwMode="auto">
          <a:xfrm>
            <a:off x="1076325" y="5424488"/>
            <a:ext cx="635000" cy="85725"/>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7256" name="Oval 411"/>
          <p:cNvSpPr>
            <a:spLocks noChangeArrowheads="1"/>
          </p:cNvSpPr>
          <p:nvPr/>
        </p:nvSpPr>
        <p:spPr bwMode="auto">
          <a:xfrm>
            <a:off x="1073150" y="5330825"/>
            <a:ext cx="633413" cy="161925"/>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257" name="Group 300"/>
          <p:cNvGrpSpPr>
            <a:grpSpLocks/>
          </p:cNvGrpSpPr>
          <p:nvPr/>
        </p:nvGrpSpPr>
        <p:grpSpPr bwMode="auto">
          <a:xfrm>
            <a:off x="1200150" y="5372100"/>
            <a:ext cx="358775" cy="76200"/>
            <a:chOff x="2468" y="1332"/>
            <a:chExt cx="310" cy="60"/>
          </a:xfrm>
        </p:grpSpPr>
        <p:sp>
          <p:nvSpPr>
            <p:cNvPr id="137318" name="Freeform 3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7319" name="Freeform 3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7258" name="Line 303"/>
          <p:cNvSpPr>
            <a:spLocks noChangeShapeType="1"/>
          </p:cNvSpPr>
          <p:nvPr/>
        </p:nvSpPr>
        <p:spPr bwMode="auto">
          <a:xfrm>
            <a:off x="1076325" y="5407025"/>
            <a:ext cx="0" cy="107950"/>
          </a:xfrm>
          <a:prstGeom prst="line">
            <a:avLst/>
          </a:prstGeom>
          <a:noFill/>
          <a:ln w="12700">
            <a:solidFill>
              <a:srgbClr val="000000"/>
            </a:solidFill>
            <a:round/>
            <a:headEnd/>
            <a:tailEnd/>
          </a:ln>
          <a:effectLst/>
        </p:spPr>
        <p:txBody>
          <a:bodyPr/>
          <a:lstStyle/>
          <a:p>
            <a:endParaRPr lang="en-US"/>
          </a:p>
        </p:txBody>
      </p:sp>
      <p:sp>
        <p:nvSpPr>
          <p:cNvPr id="137259" name="Line 304"/>
          <p:cNvSpPr>
            <a:spLocks noChangeShapeType="1"/>
          </p:cNvSpPr>
          <p:nvPr/>
        </p:nvSpPr>
        <p:spPr bwMode="auto">
          <a:xfrm>
            <a:off x="1706563" y="5411788"/>
            <a:ext cx="0" cy="106362"/>
          </a:xfrm>
          <a:prstGeom prst="line">
            <a:avLst/>
          </a:prstGeom>
          <a:noFill/>
          <a:ln w="12700">
            <a:solidFill>
              <a:srgbClr val="000000"/>
            </a:solidFill>
            <a:round/>
            <a:headEnd/>
            <a:tailEnd/>
          </a:ln>
          <a:effectLst/>
        </p:spPr>
        <p:txBody>
          <a:bodyPr/>
          <a:lstStyle/>
          <a:p>
            <a:endParaRPr lang="en-US"/>
          </a:p>
        </p:txBody>
      </p:sp>
      <p:grpSp>
        <p:nvGrpSpPr>
          <p:cNvPr id="137260" name="Group 305"/>
          <p:cNvGrpSpPr>
            <a:grpSpLocks/>
          </p:cNvGrpSpPr>
          <p:nvPr/>
        </p:nvGrpSpPr>
        <p:grpSpPr bwMode="auto">
          <a:xfrm>
            <a:off x="1603375" y="4365625"/>
            <a:ext cx="619125" cy="268288"/>
            <a:chOff x="4396" y="1245"/>
            <a:chExt cx="672" cy="248"/>
          </a:xfrm>
        </p:grpSpPr>
        <p:sp>
          <p:nvSpPr>
            <p:cNvPr id="1373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3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73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313" name="Group 309"/>
            <p:cNvGrpSpPr>
              <a:grpSpLocks/>
            </p:cNvGrpSpPr>
            <p:nvPr/>
          </p:nvGrpSpPr>
          <p:grpSpPr bwMode="auto">
            <a:xfrm>
              <a:off x="4530" y="1287"/>
              <a:ext cx="377" cy="75"/>
              <a:chOff x="2468" y="1332"/>
              <a:chExt cx="310" cy="60"/>
            </a:xfrm>
          </p:grpSpPr>
          <p:sp>
            <p:nvSpPr>
              <p:cNvPr id="137316" name="Freeform 31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7317" name="Freeform 31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7314" name="Line 31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315" name="Line 31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7261" name="Group 314"/>
          <p:cNvGrpSpPr>
            <a:grpSpLocks/>
          </p:cNvGrpSpPr>
          <p:nvPr/>
        </p:nvGrpSpPr>
        <p:grpSpPr bwMode="auto">
          <a:xfrm>
            <a:off x="3127375" y="4875213"/>
            <a:ext cx="619125" cy="268287"/>
            <a:chOff x="4396" y="1245"/>
            <a:chExt cx="672" cy="248"/>
          </a:xfrm>
        </p:grpSpPr>
        <p:sp>
          <p:nvSpPr>
            <p:cNvPr id="13730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30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730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305" name="Group 318"/>
            <p:cNvGrpSpPr>
              <a:grpSpLocks/>
            </p:cNvGrpSpPr>
            <p:nvPr/>
          </p:nvGrpSpPr>
          <p:grpSpPr bwMode="auto">
            <a:xfrm>
              <a:off x="4530" y="1287"/>
              <a:ext cx="377" cy="75"/>
              <a:chOff x="2468" y="1332"/>
              <a:chExt cx="310" cy="60"/>
            </a:xfrm>
          </p:grpSpPr>
          <p:sp>
            <p:nvSpPr>
              <p:cNvPr id="137308" name="Freeform 3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7309" name="Freeform 3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7306" name="Line 32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307" name="Line 32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7262" name="Group 323"/>
          <p:cNvGrpSpPr>
            <a:grpSpLocks/>
          </p:cNvGrpSpPr>
          <p:nvPr/>
        </p:nvGrpSpPr>
        <p:grpSpPr bwMode="auto">
          <a:xfrm>
            <a:off x="3659188" y="5641975"/>
            <a:ext cx="619125" cy="268288"/>
            <a:chOff x="4396" y="1245"/>
            <a:chExt cx="672" cy="248"/>
          </a:xfrm>
        </p:grpSpPr>
        <p:sp>
          <p:nvSpPr>
            <p:cNvPr id="13729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29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729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297" name="Group 327"/>
            <p:cNvGrpSpPr>
              <a:grpSpLocks/>
            </p:cNvGrpSpPr>
            <p:nvPr/>
          </p:nvGrpSpPr>
          <p:grpSpPr bwMode="auto">
            <a:xfrm>
              <a:off x="4530" y="1287"/>
              <a:ext cx="377" cy="75"/>
              <a:chOff x="2468" y="1332"/>
              <a:chExt cx="310" cy="60"/>
            </a:xfrm>
          </p:grpSpPr>
          <p:sp>
            <p:nvSpPr>
              <p:cNvPr id="137300" name="Freeform 32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7301" name="Freeform 32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7298" name="Line 33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299" name="Line 33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pic>
        <p:nvPicPr>
          <p:cNvPr id="137263" name="Picture 332" descr="desktop_computer_stylized_small"/>
          <p:cNvPicPr>
            <a:picLocks noChangeAspect="1" noChangeArrowheads="1"/>
          </p:cNvPicPr>
          <p:nvPr/>
        </p:nvPicPr>
        <p:blipFill>
          <a:blip r:embed="rId4"/>
          <a:srcRect/>
          <a:stretch>
            <a:fillRect/>
          </a:stretch>
        </p:blipFill>
        <p:spPr bwMode="auto">
          <a:xfrm>
            <a:off x="2379663" y="3063875"/>
            <a:ext cx="446087" cy="428625"/>
          </a:xfrm>
          <a:prstGeom prst="rect">
            <a:avLst/>
          </a:prstGeom>
          <a:noFill/>
          <a:ln w="9525">
            <a:noFill/>
            <a:miter lim="800000"/>
            <a:headEnd/>
            <a:tailEnd/>
          </a:ln>
        </p:spPr>
      </p:pic>
      <p:grpSp>
        <p:nvGrpSpPr>
          <p:cNvPr id="137264" name="Group 333"/>
          <p:cNvGrpSpPr>
            <a:grpSpLocks/>
          </p:cNvGrpSpPr>
          <p:nvPr/>
        </p:nvGrpSpPr>
        <p:grpSpPr bwMode="auto">
          <a:xfrm>
            <a:off x="1604963" y="3063875"/>
            <a:ext cx="474662" cy="414338"/>
            <a:chOff x="4493" y="1335"/>
            <a:chExt cx="381" cy="326"/>
          </a:xfrm>
        </p:grpSpPr>
        <p:pic>
          <p:nvPicPr>
            <p:cNvPr id="137287" name="Picture 334" descr="desktop_computer_stylized_small"/>
            <p:cNvPicPr>
              <a:picLocks noChangeAspect="1" noChangeArrowheads="1"/>
            </p:cNvPicPr>
            <p:nvPr/>
          </p:nvPicPr>
          <p:blipFill>
            <a:blip r:embed="rId4"/>
            <a:srcRect/>
            <a:stretch>
              <a:fillRect/>
            </a:stretch>
          </p:blipFill>
          <p:spPr bwMode="auto">
            <a:xfrm>
              <a:off x="4493" y="1335"/>
              <a:ext cx="381" cy="326"/>
            </a:xfrm>
            <a:prstGeom prst="rect">
              <a:avLst/>
            </a:prstGeom>
            <a:noFill/>
            <a:ln w="9525">
              <a:noFill/>
              <a:miter lim="800000"/>
              <a:headEnd/>
              <a:tailEnd/>
            </a:ln>
          </p:spPr>
        </p:pic>
        <p:grpSp>
          <p:nvGrpSpPr>
            <p:cNvPr id="137288" name="Group 335"/>
            <p:cNvGrpSpPr>
              <a:grpSpLocks/>
            </p:cNvGrpSpPr>
            <p:nvPr/>
          </p:nvGrpSpPr>
          <p:grpSpPr bwMode="auto">
            <a:xfrm>
              <a:off x="4501" y="1349"/>
              <a:ext cx="313" cy="292"/>
              <a:chOff x="4501" y="1349"/>
              <a:chExt cx="313" cy="292"/>
            </a:xfrm>
          </p:grpSpPr>
          <p:sp>
            <p:nvSpPr>
              <p:cNvPr id="137289" name="Oval 336"/>
              <p:cNvSpPr>
                <a:spLocks noChangeArrowheads="1"/>
              </p:cNvSpPr>
              <p:nvPr/>
            </p:nvSpPr>
            <p:spPr bwMode="auto">
              <a:xfrm rot="-365081">
                <a:off x="4515" y="1540"/>
                <a:ext cx="216" cy="56"/>
              </a:xfrm>
              <a:prstGeom prst="ellipse">
                <a:avLst/>
              </a:prstGeom>
              <a:noFill/>
              <a:ln w="9525">
                <a:solidFill>
                  <a:srgbClr val="CC0000"/>
                </a:solidFill>
                <a:round/>
                <a:headEnd/>
                <a:tailEnd/>
              </a:ln>
              <a:effectLst/>
            </p:spPr>
            <p:txBody>
              <a:bodyPr wrap="none" anchor="ctr"/>
              <a:lstStyle/>
              <a:p>
                <a:endParaRPr lang="en-US"/>
              </a:p>
            </p:txBody>
          </p:sp>
          <p:sp>
            <p:nvSpPr>
              <p:cNvPr id="137290" name="Freeform 337"/>
              <p:cNvSpPr>
                <a:spLocks/>
              </p:cNvSpPr>
              <p:nvPr/>
            </p:nvSpPr>
            <p:spPr bwMode="auto">
              <a:xfrm>
                <a:off x="4536" y="1372"/>
                <a:ext cx="186" cy="157"/>
              </a:xfrm>
              <a:custGeom>
                <a:avLst/>
                <a:gdLst>
                  <a:gd name="T0" fmla="*/ 0 w 117"/>
                  <a:gd name="T1" fmla="*/ 0 h 123"/>
                  <a:gd name="T2" fmla="*/ 607 w 117"/>
                  <a:gd name="T3" fmla="*/ 6 h 123"/>
                  <a:gd name="T4" fmla="*/ 749 w 117"/>
                  <a:gd name="T5" fmla="*/ 263 h 123"/>
                  <a:gd name="T6" fmla="*/ 151 w 117"/>
                  <a:gd name="T7" fmla="*/ 325 h 123"/>
                  <a:gd name="T8" fmla="*/ 0 w 117"/>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23">
                    <a:moveTo>
                      <a:pt x="0" y="0"/>
                    </a:moveTo>
                    <a:lnTo>
                      <a:pt x="95" y="2"/>
                    </a:lnTo>
                    <a:lnTo>
                      <a:pt x="117" y="99"/>
                    </a:lnTo>
                    <a:lnTo>
                      <a:pt x="24" y="123"/>
                    </a:lnTo>
                    <a:lnTo>
                      <a:pt x="0" y="0"/>
                    </a:lnTo>
                    <a:close/>
                  </a:path>
                </a:pathLst>
              </a:custGeom>
              <a:solidFill>
                <a:srgbClr val="FF0000"/>
              </a:solidFill>
              <a:ln w="9525" cap="flat" cmpd="sng">
                <a:solidFill>
                  <a:srgbClr val="FF0000"/>
                </a:solidFill>
                <a:prstDash val="solid"/>
                <a:round/>
                <a:headEnd/>
                <a:tailEnd/>
              </a:ln>
              <a:effectLst/>
            </p:spPr>
            <p:txBody>
              <a:bodyPr wrap="none"/>
              <a:lstStyle/>
              <a:p>
                <a:endParaRPr lang="en-US"/>
              </a:p>
            </p:txBody>
          </p:sp>
          <p:sp>
            <p:nvSpPr>
              <p:cNvPr id="137291" name="Freeform 338"/>
              <p:cNvSpPr>
                <a:spLocks/>
              </p:cNvSpPr>
              <p:nvPr/>
            </p:nvSpPr>
            <p:spPr bwMode="auto">
              <a:xfrm>
                <a:off x="4527" y="1533"/>
                <a:ext cx="287" cy="108"/>
              </a:xfrm>
              <a:custGeom>
                <a:avLst/>
                <a:gdLst>
                  <a:gd name="T0" fmla="*/ 0 w 181"/>
                  <a:gd name="T1" fmla="*/ 132 h 84"/>
                  <a:gd name="T2" fmla="*/ 928 w 181"/>
                  <a:gd name="T3" fmla="*/ 0 h 84"/>
                  <a:gd name="T4" fmla="*/ 1143 w 181"/>
                  <a:gd name="T5" fmla="*/ 54 h 84"/>
                  <a:gd name="T6" fmla="*/ 236 w 181"/>
                  <a:gd name="T7" fmla="*/ 230 h 84"/>
                  <a:gd name="T8" fmla="*/ 0 w 181"/>
                  <a:gd name="T9" fmla="*/ 13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84">
                    <a:moveTo>
                      <a:pt x="0" y="48"/>
                    </a:moveTo>
                    <a:lnTo>
                      <a:pt x="147" y="0"/>
                    </a:lnTo>
                    <a:lnTo>
                      <a:pt x="181" y="20"/>
                    </a:lnTo>
                    <a:lnTo>
                      <a:pt x="37" y="84"/>
                    </a:lnTo>
                    <a:lnTo>
                      <a:pt x="0" y="48"/>
                    </a:lnTo>
                    <a:close/>
                  </a:path>
                </a:pathLst>
              </a:custGeom>
              <a:noFill/>
              <a:ln w="12700" cap="flat" cmpd="sng">
                <a:solidFill>
                  <a:srgbClr val="FF0000"/>
                </a:solidFill>
                <a:prstDash val="solid"/>
                <a:round/>
                <a:headEnd/>
                <a:tailEnd/>
              </a:ln>
              <a:effectLst/>
            </p:spPr>
            <p:txBody>
              <a:bodyPr wrap="none"/>
              <a:lstStyle/>
              <a:p>
                <a:endParaRPr lang="en-US"/>
              </a:p>
            </p:txBody>
          </p:sp>
          <p:sp>
            <p:nvSpPr>
              <p:cNvPr id="137292" name="Freeform 339"/>
              <p:cNvSpPr>
                <a:spLocks/>
              </p:cNvSpPr>
              <p:nvPr/>
            </p:nvSpPr>
            <p:spPr bwMode="auto">
              <a:xfrm>
                <a:off x="4501" y="1349"/>
                <a:ext cx="235" cy="207"/>
              </a:xfrm>
              <a:custGeom>
                <a:avLst/>
                <a:gdLst>
                  <a:gd name="T0" fmla="*/ 0 w 148"/>
                  <a:gd name="T1" fmla="*/ 0 h 162"/>
                  <a:gd name="T2" fmla="*/ 802 w 148"/>
                  <a:gd name="T3" fmla="*/ 31 h 162"/>
                  <a:gd name="T4" fmla="*/ 940 w 148"/>
                  <a:gd name="T5" fmla="*/ 336 h 162"/>
                  <a:gd name="T6" fmla="*/ 237 w 148"/>
                  <a:gd name="T7" fmla="*/ 433 h 162"/>
                  <a:gd name="T8" fmla="*/ 0 w 148"/>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62">
                    <a:moveTo>
                      <a:pt x="0" y="0"/>
                    </a:moveTo>
                    <a:lnTo>
                      <a:pt x="126" y="12"/>
                    </a:lnTo>
                    <a:lnTo>
                      <a:pt x="148" y="126"/>
                    </a:lnTo>
                    <a:lnTo>
                      <a:pt x="37" y="162"/>
                    </a:lnTo>
                    <a:lnTo>
                      <a:pt x="0" y="0"/>
                    </a:lnTo>
                    <a:close/>
                  </a:path>
                </a:pathLst>
              </a:custGeom>
              <a:noFill/>
              <a:ln w="19050" cap="flat" cmpd="sng">
                <a:solidFill>
                  <a:srgbClr val="FF0000"/>
                </a:solidFill>
                <a:prstDash val="solid"/>
                <a:round/>
                <a:headEnd/>
                <a:tailEnd/>
              </a:ln>
              <a:effectLst/>
            </p:spPr>
            <p:txBody>
              <a:bodyPr wrap="none"/>
              <a:lstStyle/>
              <a:p>
                <a:endParaRPr lang="en-US"/>
              </a:p>
            </p:txBody>
          </p:sp>
          <p:sp>
            <p:nvSpPr>
              <p:cNvPr id="137293" name="Freeform 340"/>
              <p:cNvSpPr>
                <a:spLocks/>
              </p:cNvSpPr>
              <p:nvPr/>
            </p:nvSpPr>
            <p:spPr bwMode="auto">
              <a:xfrm>
                <a:off x="4553" y="1380"/>
                <a:ext cx="132" cy="96"/>
              </a:xfrm>
              <a:custGeom>
                <a:avLst/>
                <a:gdLst>
                  <a:gd name="T0" fmla="*/ 0 w 83"/>
                  <a:gd name="T1" fmla="*/ 0 h 75"/>
                  <a:gd name="T2" fmla="*/ 498 w 83"/>
                  <a:gd name="T3" fmla="*/ 8 h 75"/>
                  <a:gd name="T4" fmla="*/ 197 w 83"/>
                  <a:gd name="T5" fmla="*/ 51 h 75"/>
                  <a:gd name="T6" fmla="*/ 64 w 83"/>
                  <a:gd name="T7" fmla="*/ 193 h 75"/>
                  <a:gd name="T8" fmla="*/ 0 w 83"/>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75">
                    <a:moveTo>
                      <a:pt x="0" y="0"/>
                    </a:moveTo>
                    <a:lnTo>
                      <a:pt x="78" y="3"/>
                    </a:lnTo>
                    <a:cubicBezTo>
                      <a:pt x="83" y="6"/>
                      <a:pt x="54" y="0"/>
                      <a:pt x="31" y="19"/>
                    </a:cubicBezTo>
                    <a:cubicBezTo>
                      <a:pt x="8" y="38"/>
                      <a:pt x="15" y="75"/>
                      <a:pt x="10" y="72"/>
                    </a:cubicBezTo>
                    <a:lnTo>
                      <a:pt x="0" y="0"/>
                    </a:lnTo>
                    <a:close/>
                  </a:path>
                </a:pathLst>
              </a:custGeom>
              <a:solidFill>
                <a:schemeClr val="bg1"/>
              </a:solidFill>
              <a:ln w="9525" cap="flat" cmpd="sng">
                <a:noFill/>
                <a:prstDash val="solid"/>
                <a:round/>
                <a:headEnd/>
                <a:tailEnd/>
              </a:ln>
              <a:effectLst/>
            </p:spPr>
            <p:txBody>
              <a:bodyPr wrap="none"/>
              <a:lstStyle/>
              <a:p>
                <a:endParaRPr lang="en-US"/>
              </a:p>
            </p:txBody>
          </p:sp>
        </p:grpSp>
      </p:grpSp>
      <p:sp>
        <p:nvSpPr>
          <p:cNvPr id="137265" name="Line 346"/>
          <p:cNvSpPr>
            <a:spLocks noChangeShapeType="1"/>
          </p:cNvSpPr>
          <p:nvPr/>
        </p:nvSpPr>
        <p:spPr bwMode="auto">
          <a:xfrm>
            <a:off x="3395663" y="4302125"/>
            <a:ext cx="1587" cy="509588"/>
          </a:xfrm>
          <a:prstGeom prst="line">
            <a:avLst/>
          </a:prstGeom>
          <a:noFill/>
          <a:ln w="19050">
            <a:solidFill>
              <a:srgbClr val="CC0000"/>
            </a:solidFill>
            <a:round/>
            <a:headEnd type="triangle" w="med" len="med"/>
            <a:tailEnd/>
          </a:ln>
          <a:effectLst/>
        </p:spPr>
        <p:txBody>
          <a:bodyPr wrap="none"/>
          <a:lstStyle/>
          <a:p>
            <a:endParaRPr lang="en-US"/>
          </a:p>
        </p:txBody>
      </p:sp>
      <p:sp>
        <p:nvSpPr>
          <p:cNvPr id="137266" name="Line 347"/>
          <p:cNvSpPr>
            <a:spLocks noChangeShapeType="1"/>
          </p:cNvSpPr>
          <p:nvPr/>
        </p:nvSpPr>
        <p:spPr bwMode="auto">
          <a:xfrm>
            <a:off x="3500438" y="5183188"/>
            <a:ext cx="241300" cy="419100"/>
          </a:xfrm>
          <a:prstGeom prst="line">
            <a:avLst/>
          </a:prstGeom>
          <a:noFill/>
          <a:ln w="19050">
            <a:solidFill>
              <a:srgbClr val="CC0000"/>
            </a:solidFill>
            <a:round/>
            <a:headEnd type="triangle" w="med" len="med"/>
            <a:tailEnd/>
          </a:ln>
          <a:effectLst/>
        </p:spPr>
        <p:txBody>
          <a:bodyPr wrap="none"/>
          <a:lstStyle/>
          <a:p>
            <a:endParaRPr lang="en-US"/>
          </a:p>
        </p:txBody>
      </p:sp>
      <p:sp>
        <p:nvSpPr>
          <p:cNvPr id="137267" name="Text Box 361"/>
          <p:cNvSpPr txBox="1">
            <a:spLocks noChangeArrowheads="1"/>
          </p:cNvSpPr>
          <p:nvPr/>
        </p:nvSpPr>
        <p:spPr bwMode="auto">
          <a:xfrm>
            <a:off x="3352800" y="5273675"/>
            <a:ext cx="336550" cy="366713"/>
          </a:xfrm>
          <a:prstGeom prst="rect">
            <a:avLst/>
          </a:prstGeom>
          <a:noFill/>
          <a:ln w="9525">
            <a:noFill/>
            <a:miter lim="800000"/>
            <a:headEnd/>
            <a:tailEnd/>
          </a:ln>
          <a:effectLst/>
        </p:spPr>
        <p:txBody>
          <a:bodyPr wrap="none">
            <a:spAutoFit/>
          </a:bodyPr>
          <a:lstStyle/>
          <a:p>
            <a:r>
              <a:rPr lang="en-US" b="1">
                <a:solidFill>
                  <a:srgbClr val="CC0000"/>
                </a:solidFill>
              </a:rPr>
              <a:t>P</a:t>
            </a:r>
          </a:p>
        </p:txBody>
      </p:sp>
      <p:sp>
        <p:nvSpPr>
          <p:cNvPr id="137268" name="Text Box 362"/>
          <p:cNvSpPr txBox="1">
            <a:spLocks noChangeArrowheads="1"/>
          </p:cNvSpPr>
          <p:nvPr/>
        </p:nvSpPr>
        <p:spPr bwMode="auto">
          <a:xfrm>
            <a:off x="3114675" y="4411663"/>
            <a:ext cx="336550" cy="366712"/>
          </a:xfrm>
          <a:prstGeom prst="rect">
            <a:avLst/>
          </a:prstGeom>
          <a:noFill/>
          <a:ln w="9525">
            <a:noFill/>
            <a:miter lim="800000"/>
            <a:headEnd/>
            <a:tailEnd/>
          </a:ln>
          <a:effectLst/>
        </p:spPr>
        <p:txBody>
          <a:bodyPr wrap="none">
            <a:spAutoFit/>
          </a:bodyPr>
          <a:lstStyle/>
          <a:p>
            <a:r>
              <a:rPr lang="en-US" b="1">
                <a:solidFill>
                  <a:srgbClr val="CC0000"/>
                </a:solidFill>
              </a:rPr>
              <a:t>P</a:t>
            </a:r>
          </a:p>
        </p:txBody>
      </p:sp>
      <p:grpSp>
        <p:nvGrpSpPr>
          <p:cNvPr id="137269" name="Group 363"/>
          <p:cNvGrpSpPr>
            <a:grpSpLocks/>
          </p:cNvGrpSpPr>
          <p:nvPr/>
        </p:nvGrpSpPr>
        <p:grpSpPr bwMode="auto">
          <a:xfrm>
            <a:off x="5013325" y="4051300"/>
            <a:ext cx="638175" cy="247650"/>
            <a:chOff x="4396" y="1245"/>
            <a:chExt cx="672" cy="248"/>
          </a:xfrm>
        </p:grpSpPr>
        <p:sp>
          <p:nvSpPr>
            <p:cNvPr id="137279"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280"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37281"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282" name="Group 367"/>
            <p:cNvGrpSpPr>
              <a:grpSpLocks/>
            </p:cNvGrpSpPr>
            <p:nvPr/>
          </p:nvGrpSpPr>
          <p:grpSpPr bwMode="auto">
            <a:xfrm>
              <a:off x="4530" y="1287"/>
              <a:ext cx="377" cy="75"/>
              <a:chOff x="2468" y="1332"/>
              <a:chExt cx="310" cy="60"/>
            </a:xfrm>
          </p:grpSpPr>
          <p:sp>
            <p:nvSpPr>
              <p:cNvPr id="137285" name="Freeform 3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37286" name="Freeform 3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37283" name="Line 37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284" name="Line 37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37270" name="Group 372"/>
          <p:cNvGrpSpPr>
            <a:grpSpLocks/>
          </p:cNvGrpSpPr>
          <p:nvPr/>
        </p:nvGrpSpPr>
        <p:grpSpPr bwMode="auto">
          <a:xfrm>
            <a:off x="5040313" y="4659313"/>
            <a:ext cx="619125" cy="268287"/>
            <a:chOff x="4396" y="1245"/>
            <a:chExt cx="672" cy="248"/>
          </a:xfrm>
        </p:grpSpPr>
        <p:sp>
          <p:nvSpPr>
            <p:cNvPr id="13727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3727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3727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37274" name="Group 376"/>
            <p:cNvGrpSpPr>
              <a:grpSpLocks/>
            </p:cNvGrpSpPr>
            <p:nvPr/>
          </p:nvGrpSpPr>
          <p:grpSpPr bwMode="auto">
            <a:xfrm>
              <a:off x="4530" y="1287"/>
              <a:ext cx="377" cy="75"/>
              <a:chOff x="2468" y="1332"/>
              <a:chExt cx="310" cy="60"/>
            </a:xfrm>
          </p:grpSpPr>
          <p:sp>
            <p:nvSpPr>
              <p:cNvPr id="137277" name="Freeform 3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37278" name="Freeform 3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37275" name="Line 37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37276" name="Line 38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1"/>
          </p:nvPr>
        </p:nvSpPr>
        <p:spPr>
          <a:noFill/>
          <a:ln>
            <a:miter lim="800000"/>
            <a:headEnd/>
            <a:tailEnd/>
          </a:ln>
        </p:spPr>
        <p:txBody>
          <a:bodyPr/>
          <a:lstStyle/>
          <a:p>
            <a:r>
              <a:rPr lang="en-US"/>
              <a:t>Network Layer</a:t>
            </a:r>
          </a:p>
        </p:txBody>
      </p:sp>
      <p:sp>
        <p:nvSpPr>
          <p:cNvPr id="139267" name="Slide Number Placeholder 5"/>
          <p:cNvSpPr>
            <a:spLocks noGrp="1"/>
          </p:cNvSpPr>
          <p:nvPr>
            <p:ph type="sldNum" sz="quarter" idx="12"/>
          </p:nvPr>
        </p:nvSpPr>
        <p:spPr>
          <a:noFill/>
          <a:ln>
            <a:miter lim="800000"/>
            <a:headEnd/>
            <a:tailEnd/>
          </a:ln>
        </p:spPr>
        <p:txBody>
          <a:bodyPr/>
          <a:lstStyle/>
          <a:p>
            <a:r>
              <a:rPr lang="en-US"/>
              <a:t>4-</a:t>
            </a:r>
            <a:fld id="{30F95735-17C8-4014-8E90-6CDAA947B1E8}" type="slidenum">
              <a:rPr lang="en-US" smtClean="0"/>
              <a:pPr/>
              <a:t>87</a:t>
            </a:fld>
            <a:endParaRPr lang="en-US"/>
          </a:p>
        </p:txBody>
      </p:sp>
      <p:sp>
        <p:nvSpPr>
          <p:cNvPr id="139268" name="Rectangle 2"/>
          <p:cNvSpPr>
            <a:spLocks noGrp="1" noChangeArrowheads="1"/>
          </p:cNvSpPr>
          <p:nvPr>
            <p:ph type="title"/>
          </p:nvPr>
        </p:nvSpPr>
        <p:spPr>
          <a:noFill/>
        </p:spPr>
        <p:txBody>
          <a:bodyPr lIns="92075" tIns="46038" rIns="92075" bIns="46038"/>
          <a:lstStyle/>
          <a:p>
            <a:r>
              <a:rPr lang="en-US"/>
              <a:t>Center-based trees</a:t>
            </a:r>
          </a:p>
        </p:txBody>
      </p:sp>
      <p:sp>
        <p:nvSpPr>
          <p:cNvPr id="139269" name="Rectangle 3"/>
          <p:cNvSpPr>
            <a:spLocks noGrp="1" noChangeArrowheads="1"/>
          </p:cNvSpPr>
          <p:nvPr>
            <p:ph type="body" idx="1"/>
          </p:nvPr>
        </p:nvSpPr>
        <p:spPr>
          <a:noFill/>
        </p:spPr>
        <p:txBody>
          <a:bodyPr lIns="92075" tIns="46038" rIns="92075" bIns="46038"/>
          <a:lstStyle/>
          <a:p>
            <a:r>
              <a:rPr lang="en-US"/>
              <a:t>single delivery tree shared by all</a:t>
            </a:r>
          </a:p>
          <a:p>
            <a:r>
              <a:rPr lang="en-US"/>
              <a:t>one router identified as </a:t>
            </a:r>
            <a:r>
              <a:rPr lang="en-US" i="1">
                <a:solidFill>
                  <a:srgbClr val="CC0000"/>
                </a:solidFill>
              </a:rPr>
              <a:t>“center”</a:t>
            </a:r>
            <a:r>
              <a:rPr lang="en-US"/>
              <a:t> of tree</a:t>
            </a:r>
          </a:p>
          <a:p>
            <a:r>
              <a:rPr lang="en-US"/>
              <a:t>to join:</a:t>
            </a:r>
          </a:p>
          <a:p>
            <a:pPr lvl="1"/>
            <a:r>
              <a:rPr lang="en-US"/>
              <a:t>edge router sends unicast </a:t>
            </a:r>
            <a:r>
              <a:rPr lang="en-US" i="1"/>
              <a:t>join-msg</a:t>
            </a:r>
            <a:r>
              <a:rPr lang="en-US"/>
              <a:t> addressed to center router</a:t>
            </a:r>
          </a:p>
          <a:p>
            <a:pPr lvl="1"/>
            <a:r>
              <a:rPr lang="en-US" i="1"/>
              <a:t>join-msg </a:t>
            </a:r>
            <a:r>
              <a:rPr lang="en-US"/>
              <a:t>“processed” by intermediate routers and forwarded towards center</a:t>
            </a:r>
          </a:p>
          <a:p>
            <a:pPr lvl="1"/>
            <a:r>
              <a:rPr lang="en-US" i="1"/>
              <a:t>join-msg</a:t>
            </a:r>
            <a:r>
              <a:rPr lang="en-US"/>
              <a:t> either hits existing tree branch for this center, or arrives at center</a:t>
            </a:r>
          </a:p>
          <a:p>
            <a:pPr lvl="1"/>
            <a:r>
              <a:rPr lang="en-US"/>
              <a:t>path taken by </a:t>
            </a:r>
            <a:r>
              <a:rPr lang="en-US" i="1"/>
              <a:t>join-msg</a:t>
            </a:r>
            <a:r>
              <a:rPr lang="en-US"/>
              <a:t> becomes new branch of tree for this router</a:t>
            </a:r>
          </a:p>
        </p:txBody>
      </p:sp>
      <p:pic>
        <p:nvPicPr>
          <p:cNvPr id="139270" name="Picture 4" descr="underline_base"/>
          <p:cNvPicPr>
            <a:picLocks noChangeArrowheads="1"/>
          </p:cNvPicPr>
          <p:nvPr/>
        </p:nvPicPr>
        <p:blipFill>
          <a:blip r:embed="rId3"/>
          <a:srcRect/>
          <a:stretch>
            <a:fillRect/>
          </a:stretch>
        </p:blipFill>
        <p:spPr bwMode="auto">
          <a:xfrm>
            <a:off x="609600" y="1025525"/>
            <a:ext cx="4570413" cy="173038"/>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66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3" name="Rectangle 3"/>
          <p:cNvSpPr>
            <a:spLocks noChangeArrowheads="1"/>
          </p:cNvSpPr>
          <p:nvPr/>
        </p:nvSpPr>
        <p:spPr bwMode="auto">
          <a:xfrm>
            <a:off x="457200" y="1889125"/>
            <a:ext cx="8229600" cy="34448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1100"/>
              </a:spcBef>
              <a:spcAft>
                <a:spcPts val="1100"/>
              </a:spcAft>
            </a:pPr>
            <a:r>
              <a:rPr lang="en-US" altLang="en-US" sz="3600" b="1" i="1">
                <a:effectLst>
                  <a:outerShdw blurRad="38100" dist="38100" dir="2700000" algn="tl">
                    <a:srgbClr val="FFFFFF"/>
                  </a:outerShdw>
                </a:effectLst>
                <a:latin typeface="Times" panose="02020603050405020304" pitchFamily="18" charset="0"/>
              </a:rPr>
              <a:t>In CBT, the source sends the </a:t>
            </a:r>
            <a:br>
              <a:rPr lang="en-US" altLang="en-US" sz="3600" b="1" i="1">
                <a:effectLst>
                  <a:outerShdw blurRad="38100" dist="38100" dir="2700000" algn="tl">
                    <a:srgbClr val="FFFFFF"/>
                  </a:outerShdw>
                </a:effectLst>
                <a:latin typeface="Times" panose="02020603050405020304" pitchFamily="18" charset="0"/>
              </a:rPr>
            </a:br>
            <a:r>
              <a:rPr lang="en-US" altLang="en-US" sz="3600" b="1" i="1">
                <a:effectLst>
                  <a:outerShdw blurRad="38100" dist="38100" dir="2700000" algn="tl">
                    <a:srgbClr val="FFFFFF"/>
                  </a:outerShdw>
                </a:effectLst>
                <a:latin typeface="Times" panose="02020603050405020304" pitchFamily="18" charset="0"/>
              </a:rPr>
              <a:t>multicast packet (encapsulated in a </a:t>
            </a:r>
            <a:br>
              <a:rPr lang="en-US" altLang="en-US" sz="3600" b="1" i="1">
                <a:effectLst>
                  <a:outerShdw blurRad="38100" dist="38100" dir="2700000" algn="tl">
                    <a:srgbClr val="FFFFFF"/>
                  </a:outerShdw>
                </a:effectLst>
                <a:latin typeface="Times" panose="02020603050405020304" pitchFamily="18" charset="0"/>
              </a:rPr>
            </a:br>
            <a:r>
              <a:rPr lang="en-US" altLang="en-US" sz="3600" b="1" i="1">
                <a:effectLst>
                  <a:outerShdw blurRad="38100" dist="38100" dir="2700000" algn="tl">
                    <a:srgbClr val="FFFFFF"/>
                  </a:outerShdw>
                </a:effectLst>
                <a:latin typeface="Times" panose="02020603050405020304" pitchFamily="18" charset="0"/>
              </a:rPr>
              <a:t>unicast packet) to the core router. </a:t>
            </a:r>
            <a:br>
              <a:rPr lang="en-US" altLang="en-US" sz="3600" b="1" i="1">
                <a:effectLst>
                  <a:outerShdw blurRad="38100" dist="38100" dir="2700000" algn="tl">
                    <a:srgbClr val="FFFFFF"/>
                  </a:outerShdw>
                </a:effectLst>
                <a:latin typeface="Times" panose="02020603050405020304" pitchFamily="18" charset="0"/>
              </a:rPr>
            </a:br>
            <a:r>
              <a:rPr lang="en-US" altLang="en-US" sz="3600" b="1" i="1">
                <a:effectLst>
                  <a:outerShdw blurRad="38100" dist="38100" dir="2700000" algn="tl">
                    <a:srgbClr val="FFFFFF"/>
                  </a:outerShdw>
                </a:effectLst>
                <a:latin typeface="Times" panose="02020603050405020304" pitchFamily="18" charset="0"/>
              </a:rPr>
              <a:t>The core router decapsulates the </a:t>
            </a:r>
            <a:br>
              <a:rPr lang="en-US" altLang="en-US" sz="3600" b="1" i="1">
                <a:effectLst>
                  <a:outerShdw blurRad="38100" dist="38100" dir="2700000" algn="tl">
                    <a:srgbClr val="FFFFFF"/>
                  </a:outerShdw>
                </a:effectLst>
                <a:latin typeface="Times" panose="02020603050405020304" pitchFamily="18" charset="0"/>
              </a:rPr>
            </a:br>
            <a:r>
              <a:rPr lang="en-US" altLang="en-US" sz="3600" b="1" i="1">
                <a:effectLst>
                  <a:outerShdw blurRad="38100" dist="38100" dir="2700000" algn="tl">
                    <a:srgbClr val="FFFFFF"/>
                  </a:outerShdw>
                </a:effectLst>
                <a:latin typeface="Times" panose="02020603050405020304" pitchFamily="18" charset="0"/>
              </a:rPr>
              <a:t>packet and forwards it </a:t>
            </a:r>
            <a:br>
              <a:rPr lang="en-US" altLang="en-US" sz="3600" b="1" i="1">
                <a:effectLst>
                  <a:outerShdw blurRad="38100" dist="38100" dir="2700000" algn="tl">
                    <a:srgbClr val="FFFFFF"/>
                  </a:outerShdw>
                </a:effectLst>
                <a:latin typeface="Times" panose="02020603050405020304" pitchFamily="18" charset="0"/>
              </a:rPr>
            </a:br>
            <a:r>
              <a:rPr lang="en-US" altLang="en-US" sz="3600" b="1" i="1">
                <a:effectLst>
                  <a:outerShdw blurRad="38100" dist="38100" dir="2700000" algn="tl">
                    <a:srgbClr val="FFFFFF"/>
                  </a:outerShdw>
                </a:effectLst>
                <a:latin typeface="Times" panose="02020603050405020304" pitchFamily="18" charset="0"/>
              </a:rPr>
              <a:t>to all interested hosts. </a:t>
            </a:r>
          </a:p>
        </p:txBody>
      </p:sp>
    </p:spTree>
    <p:extLst>
      <p:ext uri="{BB962C8B-B14F-4D97-AF65-F5344CB8AC3E}">
        <p14:creationId xmlns:p14="http://schemas.microsoft.com/office/powerpoint/2010/main" val="7323739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1"/>
          </p:nvPr>
        </p:nvSpPr>
        <p:spPr>
          <a:noFill/>
          <a:ln>
            <a:miter lim="800000"/>
            <a:headEnd/>
            <a:tailEnd/>
          </a:ln>
        </p:spPr>
        <p:txBody>
          <a:bodyPr/>
          <a:lstStyle/>
          <a:p>
            <a:r>
              <a:rPr lang="en-US"/>
              <a:t>Network Layer</a:t>
            </a:r>
          </a:p>
        </p:txBody>
      </p:sp>
      <p:sp>
        <p:nvSpPr>
          <p:cNvPr id="140291" name="Slide Number Placeholder 4"/>
          <p:cNvSpPr>
            <a:spLocks noGrp="1"/>
          </p:cNvSpPr>
          <p:nvPr>
            <p:ph type="sldNum" sz="quarter" idx="12"/>
          </p:nvPr>
        </p:nvSpPr>
        <p:spPr>
          <a:noFill/>
          <a:ln>
            <a:miter lim="800000"/>
            <a:headEnd/>
            <a:tailEnd/>
          </a:ln>
        </p:spPr>
        <p:txBody>
          <a:bodyPr/>
          <a:lstStyle/>
          <a:p>
            <a:r>
              <a:rPr lang="en-US"/>
              <a:t>4-</a:t>
            </a:r>
            <a:fld id="{1111F64F-54F6-4D30-937B-FF5B914911C0}" type="slidenum">
              <a:rPr lang="en-US" smtClean="0"/>
              <a:pPr/>
              <a:t>89</a:t>
            </a:fld>
            <a:endParaRPr lang="en-US"/>
          </a:p>
        </p:txBody>
      </p:sp>
      <p:sp>
        <p:nvSpPr>
          <p:cNvPr id="140292" name="Rectangle 2"/>
          <p:cNvSpPr>
            <a:spLocks noGrp="1" noChangeArrowheads="1"/>
          </p:cNvSpPr>
          <p:nvPr>
            <p:ph type="title"/>
          </p:nvPr>
        </p:nvSpPr>
        <p:spPr>
          <a:noFill/>
        </p:spPr>
        <p:txBody>
          <a:bodyPr lIns="92075" tIns="46038" rIns="92075" bIns="46038"/>
          <a:lstStyle/>
          <a:p>
            <a:r>
              <a:rPr lang="en-US"/>
              <a:t>Center-based trees: example</a:t>
            </a:r>
          </a:p>
        </p:txBody>
      </p:sp>
      <p:sp>
        <p:nvSpPr>
          <p:cNvPr id="140293" name="Rectangle 3"/>
          <p:cNvSpPr>
            <a:spLocks noChangeArrowheads="1"/>
          </p:cNvSpPr>
          <p:nvPr/>
        </p:nvSpPr>
        <p:spPr bwMode="auto">
          <a:xfrm>
            <a:off x="609600" y="1676400"/>
            <a:ext cx="8001000" cy="4648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800"/>
              <a:t>suppose R6 chosen as center:</a:t>
            </a:r>
          </a:p>
        </p:txBody>
      </p:sp>
      <p:sp>
        <p:nvSpPr>
          <p:cNvPr id="140294" name="Line 146"/>
          <p:cNvSpPr>
            <a:spLocks noChangeShapeType="1"/>
          </p:cNvSpPr>
          <p:nvPr/>
        </p:nvSpPr>
        <p:spPr bwMode="auto">
          <a:xfrm>
            <a:off x="4933950" y="4568825"/>
            <a:ext cx="596900" cy="0"/>
          </a:xfrm>
          <a:prstGeom prst="line">
            <a:avLst/>
          </a:prstGeom>
          <a:noFill/>
          <a:ln w="28575">
            <a:solidFill>
              <a:srgbClr val="FF0000"/>
            </a:solidFill>
            <a:round/>
            <a:headEnd/>
            <a:tailEnd type="triangle" w="med" len="med"/>
          </a:ln>
          <a:effectLst/>
        </p:spPr>
        <p:txBody>
          <a:bodyPr wrap="none"/>
          <a:lstStyle/>
          <a:p>
            <a:endParaRPr lang="en-US"/>
          </a:p>
        </p:txBody>
      </p:sp>
      <p:sp>
        <p:nvSpPr>
          <p:cNvPr id="140295" name="Text Box 147"/>
          <p:cNvSpPr txBox="1">
            <a:spLocks noChangeArrowheads="1"/>
          </p:cNvSpPr>
          <p:nvPr/>
        </p:nvSpPr>
        <p:spPr bwMode="auto">
          <a:xfrm>
            <a:off x="5546725" y="3090863"/>
            <a:ext cx="2190750" cy="641350"/>
          </a:xfrm>
          <a:prstGeom prst="rect">
            <a:avLst/>
          </a:prstGeom>
          <a:noFill/>
          <a:ln w="9525">
            <a:noFill/>
            <a:miter lim="800000"/>
            <a:headEnd/>
            <a:tailEnd/>
          </a:ln>
          <a:effectLst/>
        </p:spPr>
        <p:txBody>
          <a:bodyPr wrap="none">
            <a:spAutoFit/>
          </a:bodyPr>
          <a:lstStyle/>
          <a:p>
            <a:r>
              <a:rPr lang="en-US"/>
              <a:t>router with attached</a:t>
            </a:r>
          </a:p>
          <a:p>
            <a:r>
              <a:rPr lang="en-US"/>
              <a:t>group member</a:t>
            </a:r>
          </a:p>
        </p:txBody>
      </p:sp>
      <p:sp>
        <p:nvSpPr>
          <p:cNvPr id="140296" name="Text Box 148"/>
          <p:cNvSpPr txBox="1">
            <a:spLocks noChangeArrowheads="1"/>
          </p:cNvSpPr>
          <p:nvPr/>
        </p:nvSpPr>
        <p:spPr bwMode="auto">
          <a:xfrm>
            <a:off x="5648325" y="3757613"/>
            <a:ext cx="2508250" cy="641350"/>
          </a:xfrm>
          <a:prstGeom prst="rect">
            <a:avLst/>
          </a:prstGeom>
          <a:noFill/>
          <a:ln w="9525">
            <a:noFill/>
            <a:miter lim="800000"/>
            <a:headEnd/>
            <a:tailEnd/>
          </a:ln>
          <a:effectLst/>
        </p:spPr>
        <p:txBody>
          <a:bodyPr wrap="none">
            <a:spAutoFit/>
          </a:bodyPr>
          <a:lstStyle/>
          <a:p>
            <a:r>
              <a:rPr lang="en-US"/>
              <a:t>router with no attached</a:t>
            </a:r>
          </a:p>
          <a:p>
            <a:r>
              <a:rPr lang="en-US"/>
              <a:t>group member</a:t>
            </a:r>
          </a:p>
        </p:txBody>
      </p:sp>
      <p:sp>
        <p:nvSpPr>
          <p:cNvPr id="140297" name="Text Box 149"/>
          <p:cNvSpPr txBox="1">
            <a:spLocks noChangeArrowheads="1"/>
          </p:cNvSpPr>
          <p:nvPr/>
        </p:nvSpPr>
        <p:spPr bwMode="auto">
          <a:xfrm>
            <a:off x="5622925" y="4425950"/>
            <a:ext cx="3028950" cy="641350"/>
          </a:xfrm>
          <a:prstGeom prst="rect">
            <a:avLst/>
          </a:prstGeom>
          <a:noFill/>
          <a:ln w="9525">
            <a:noFill/>
            <a:miter lim="800000"/>
            <a:headEnd/>
            <a:tailEnd/>
          </a:ln>
          <a:effectLst/>
        </p:spPr>
        <p:txBody>
          <a:bodyPr>
            <a:spAutoFit/>
          </a:bodyPr>
          <a:lstStyle/>
          <a:p>
            <a:r>
              <a:rPr lang="en-US"/>
              <a:t>path order in which join messages generated</a:t>
            </a:r>
          </a:p>
        </p:txBody>
      </p:sp>
      <p:sp>
        <p:nvSpPr>
          <p:cNvPr id="140298" name="Text Box 150"/>
          <p:cNvSpPr txBox="1">
            <a:spLocks noChangeArrowheads="1"/>
          </p:cNvSpPr>
          <p:nvPr/>
        </p:nvSpPr>
        <p:spPr bwMode="auto">
          <a:xfrm>
            <a:off x="4841875" y="2576513"/>
            <a:ext cx="1123950" cy="366712"/>
          </a:xfrm>
          <a:prstGeom prst="rect">
            <a:avLst/>
          </a:prstGeom>
          <a:noFill/>
          <a:ln w="9525">
            <a:noFill/>
            <a:miter lim="800000"/>
            <a:headEnd/>
            <a:tailEnd/>
          </a:ln>
          <a:effectLst/>
        </p:spPr>
        <p:txBody>
          <a:bodyPr wrap="none">
            <a:spAutoFit/>
          </a:bodyPr>
          <a:lstStyle/>
          <a:p>
            <a:r>
              <a:rPr lang="en-US"/>
              <a:t>LEGEND</a:t>
            </a:r>
          </a:p>
        </p:txBody>
      </p:sp>
      <p:sp>
        <p:nvSpPr>
          <p:cNvPr id="140299" name="Text Box 152"/>
          <p:cNvSpPr txBox="1">
            <a:spLocks noChangeArrowheads="1"/>
          </p:cNvSpPr>
          <p:nvPr/>
        </p:nvSpPr>
        <p:spPr bwMode="auto">
          <a:xfrm>
            <a:off x="3335338" y="3989388"/>
            <a:ext cx="311150" cy="366712"/>
          </a:xfrm>
          <a:prstGeom prst="rect">
            <a:avLst/>
          </a:prstGeom>
          <a:noFill/>
          <a:ln w="9525">
            <a:noFill/>
            <a:miter lim="800000"/>
            <a:headEnd/>
            <a:tailEnd/>
          </a:ln>
          <a:effectLst/>
        </p:spPr>
        <p:txBody>
          <a:bodyPr wrap="none">
            <a:spAutoFit/>
          </a:bodyPr>
          <a:lstStyle/>
          <a:p>
            <a:r>
              <a:rPr lang="en-US">
                <a:solidFill>
                  <a:srgbClr val="FF0000"/>
                </a:solidFill>
              </a:rPr>
              <a:t>2</a:t>
            </a:r>
          </a:p>
        </p:txBody>
      </p:sp>
      <p:sp>
        <p:nvSpPr>
          <p:cNvPr id="140300" name="Text Box 153"/>
          <p:cNvSpPr txBox="1">
            <a:spLocks noChangeArrowheads="1"/>
          </p:cNvSpPr>
          <p:nvPr/>
        </p:nvSpPr>
        <p:spPr bwMode="auto">
          <a:xfrm>
            <a:off x="5049838" y="4256088"/>
            <a:ext cx="311150" cy="366712"/>
          </a:xfrm>
          <a:prstGeom prst="rect">
            <a:avLst/>
          </a:prstGeom>
          <a:noFill/>
          <a:ln w="9525">
            <a:noFill/>
            <a:miter lim="800000"/>
            <a:headEnd/>
            <a:tailEnd/>
          </a:ln>
          <a:effectLst/>
        </p:spPr>
        <p:txBody>
          <a:bodyPr wrap="none">
            <a:spAutoFit/>
          </a:bodyPr>
          <a:lstStyle/>
          <a:p>
            <a:r>
              <a:rPr lang="en-US">
                <a:solidFill>
                  <a:srgbClr val="FF0000"/>
                </a:solidFill>
              </a:rPr>
              <a:t>1</a:t>
            </a:r>
          </a:p>
        </p:txBody>
      </p:sp>
      <p:sp>
        <p:nvSpPr>
          <p:cNvPr id="140301" name="Line 154"/>
          <p:cNvSpPr>
            <a:spLocks noChangeShapeType="1"/>
          </p:cNvSpPr>
          <p:nvPr/>
        </p:nvSpPr>
        <p:spPr bwMode="auto">
          <a:xfrm>
            <a:off x="1984375" y="5076825"/>
            <a:ext cx="685800" cy="0"/>
          </a:xfrm>
          <a:prstGeom prst="line">
            <a:avLst/>
          </a:prstGeom>
          <a:noFill/>
          <a:ln w="28575">
            <a:solidFill>
              <a:srgbClr val="FF0000"/>
            </a:solidFill>
            <a:round/>
            <a:headEnd/>
            <a:tailEnd type="triangle" w="med" len="med"/>
          </a:ln>
          <a:effectLst/>
        </p:spPr>
        <p:txBody>
          <a:bodyPr wrap="none"/>
          <a:lstStyle/>
          <a:p>
            <a:endParaRPr lang="en-US"/>
          </a:p>
        </p:txBody>
      </p:sp>
      <p:sp>
        <p:nvSpPr>
          <p:cNvPr id="140302" name="Line 155"/>
          <p:cNvSpPr>
            <a:spLocks noChangeShapeType="1"/>
          </p:cNvSpPr>
          <p:nvPr/>
        </p:nvSpPr>
        <p:spPr bwMode="auto">
          <a:xfrm>
            <a:off x="2622550" y="3324225"/>
            <a:ext cx="736600" cy="330200"/>
          </a:xfrm>
          <a:prstGeom prst="line">
            <a:avLst/>
          </a:prstGeom>
          <a:noFill/>
          <a:ln w="28575">
            <a:solidFill>
              <a:srgbClr val="FF0000"/>
            </a:solidFill>
            <a:round/>
            <a:headEnd/>
            <a:tailEnd type="triangle" w="med" len="med"/>
          </a:ln>
          <a:effectLst/>
        </p:spPr>
        <p:txBody>
          <a:bodyPr wrap="none"/>
          <a:lstStyle/>
          <a:p>
            <a:endParaRPr lang="en-US"/>
          </a:p>
        </p:txBody>
      </p:sp>
      <p:sp>
        <p:nvSpPr>
          <p:cNvPr id="140303" name="Text Box 156"/>
          <p:cNvSpPr txBox="1">
            <a:spLocks noChangeArrowheads="1"/>
          </p:cNvSpPr>
          <p:nvPr/>
        </p:nvSpPr>
        <p:spPr bwMode="auto">
          <a:xfrm>
            <a:off x="2674938" y="3392488"/>
            <a:ext cx="311150" cy="366712"/>
          </a:xfrm>
          <a:prstGeom prst="rect">
            <a:avLst/>
          </a:prstGeom>
          <a:noFill/>
          <a:ln w="9525">
            <a:noFill/>
            <a:miter lim="800000"/>
            <a:headEnd/>
            <a:tailEnd/>
          </a:ln>
          <a:effectLst/>
        </p:spPr>
        <p:txBody>
          <a:bodyPr wrap="none">
            <a:spAutoFit/>
          </a:bodyPr>
          <a:lstStyle/>
          <a:p>
            <a:r>
              <a:rPr lang="en-US">
                <a:solidFill>
                  <a:srgbClr val="FF0000"/>
                </a:solidFill>
              </a:rPr>
              <a:t>3</a:t>
            </a:r>
          </a:p>
        </p:txBody>
      </p:sp>
      <p:sp>
        <p:nvSpPr>
          <p:cNvPr id="140304" name="Text Box 157"/>
          <p:cNvSpPr txBox="1">
            <a:spLocks noChangeArrowheads="1"/>
          </p:cNvSpPr>
          <p:nvPr/>
        </p:nvSpPr>
        <p:spPr bwMode="auto">
          <a:xfrm>
            <a:off x="2125663" y="5040313"/>
            <a:ext cx="311150" cy="366712"/>
          </a:xfrm>
          <a:prstGeom prst="rect">
            <a:avLst/>
          </a:prstGeom>
          <a:noFill/>
          <a:ln w="9525">
            <a:noFill/>
            <a:miter lim="800000"/>
            <a:headEnd/>
            <a:tailEnd/>
          </a:ln>
          <a:effectLst/>
        </p:spPr>
        <p:txBody>
          <a:bodyPr wrap="none">
            <a:spAutoFit/>
          </a:bodyPr>
          <a:lstStyle/>
          <a:p>
            <a:r>
              <a:rPr lang="en-US">
                <a:solidFill>
                  <a:srgbClr val="FF0000"/>
                </a:solidFill>
              </a:rPr>
              <a:t>1</a:t>
            </a:r>
          </a:p>
        </p:txBody>
      </p:sp>
      <p:pic>
        <p:nvPicPr>
          <p:cNvPr id="140305" name="Picture 158" descr="underline_base"/>
          <p:cNvPicPr>
            <a:picLocks noChangeArrowheads="1"/>
          </p:cNvPicPr>
          <p:nvPr/>
        </p:nvPicPr>
        <p:blipFill>
          <a:blip r:embed="rId3"/>
          <a:srcRect/>
          <a:stretch>
            <a:fillRect/>
          </a:stretch>
        </p:blipFill>
        <p:spPr bwMode="auto">
          <a:xfrm>
            <a:off x="614363" y="1025525"/>
            <a:ext cx="6856412" cy="173038"/>
          </a:xfrm>
          <a:prstGeom prst="rect">
            <a:avLst/>
          </a:prstGeom>
          <a:noFill/>
          <a:ln w="9525">
            <a:noFill/>
            <a:miter lim="800000"/>
            <a:headEnd/>
            <a:tailEnd/>
          </a:ln>
        </p:spPr>
      </p:pic>
      <p:sp>
        <p:nvSpPr>
          <p:cNvPr id="140306" name="Line 161"/>
          <p:cNvSpPr>
            <a:spLocks noChangeShapeType="1"/>
          </p:cNvSpPr>
          <p:nvPr/>
        </p:nvSpPr>
        <p:spPr bwMode="auto">
          <a:xfrm>
            <a:off x="3725863" y="4537075"/>
            <a:ext cx="401637" cy="690563"/>
          </a:xfrm>
          <a:prstGeom prst="line">
            <a:avLst/>
          </a:prstGeom>
          <a:noFill/>
          <a:ln w="19050">
            <a:solidFill>
              <a:schemeClr val="tx1"/>
            </a:solidFill>
            <a:round/>
            <a:headEnd/>
            <a:tailEnd/>
          </a:ln>
          <a:effectLst/>
        </p:spPr>
        <p:txBody>
          <a:bodyPr wrap="none"/>
          <a:lstStyle/>
          <a:p>
            <a:endParaRPr lang="en-US"/>
          </a:p>
        </p:txBody>
      </p:sp>
      <p:sp>
        <p:nvSpPr>
          <p:cNvPr id="140307" name="Line 162"/>
          <p:cNvSpPr>
            <a:spLocks noChangeShapeType="1"/>
          </p:cNvSpPr>
          <p:nvPr/>
        </p:nvSpPr>
        <p:spPr bwMode="auto">
          <a:xfrm flipV="1">
            <a:off x="2324100" y="3681413"/>
            <a:ext cx="1365250" cy="347662"/>
          </a:xfrm>
          <a:prstGeom prst="line">
            <a:avLst/>
          </a:prstGeom>
          <a:noFill/>
          <a:ln w="19050">
            <a:solidFill>
              <a:schemeClr val="tx1"/>
            </a:solidFill>
            <a:round/>
            <a:headEnd/>
            <a:tailEnd/>
          </a:ln>
          <a:effectLst/>
        </p:spPr>
        <p:txBody>
          <a:bodyPr wrap="none"/>
          <a:lstStyle/>
          <a:p>
            <a:endParaRPr lang="en-US"/>
          </a:p>
        </p:txBody>
      </p:sp>
      <p:sp>
        <p:nvSpPr>
          <p:cNvPr id="140308" name="Line 163"/>
          <p:cNvSpPr>
            <a:spLocks noChangeShapeType="1"/>
          </p:cNvSpPr>
          <p:nvPr/>
        </p:nvSpPr>
        <p:spPr bwMode="auto">
          <a:xfrm>
            <a:off x="2058988" y="3998913"/>
            <a:ext cx="852487" cy="974725"/>
          </a:xfrm>
          <a:prstGeom prst="line">
            <a:avLst/>
          </a:prstGeom>
          <a:noFill/>
          <a:ln w="19050">
            <a:solidFill>
              <a:schemeClr val="tx1"/>
            </a:solidFill>
            <a:round/>
            <a:headEnd/>
            <a:tailEnd/>
          </a:ln>
          <a:effectLst/>
        </p:spPr>
        <p:txBody>
          <a:bodyPr wrap="none"/>
          <a:lstStyle/>
          <a:p>
            <a:endParaRPr lang="en-US"/>
          </a:p>
        </p:txBody>
      </p:sp>
      <p:sp>
        <p:nvSpPr>
          <p:cNvPr id="140309" name="Line 164"/>
          <p:cNvSpPr>
            <a:spLocks noChangeShapeType="1"/>
          </p:cNvSpPr>
          <p:nvPr/>
        </p:nvSpPr>
        <p:spPr bwMode="auto">
          <a:xfrm>
            <a:off x="2673350" y="3243263"/>
            <a:ext cx="993775" cy="446087"/>
          </a:xfrm>
          <a:prstGeom prst="line">
            <a:avLst/>
          </a:prstGeom>
          <a:noFill/>
          <a:ln w="19050">
            <a:solidFill>
              <a:schemeClr val="tx1"/>
            </a:solidFill>
            <a:round/>
            <a:headEnd/>
            <a:tailEnd/>
          </a:ln>
          <a:effectLst/>
        </p:spPr>
        <p:txBody>
          <a:bodyPr wrap="none"/>
          <a:lstStyle/>
          <a:p>
            <a:endParaRPr lang="en-US"/>
          </a:p>
        </p:txBody>
      </p:sp>
      <p:sp>
        <p:nvSpPr>
          <p:cNvPr id="140310" name="Line 165"/>
          <p:cNvSpPr>
            <a:spLocks noChangeShapeType="1"/>
          </p:cNvSpPr>
          <p:nvPr/>
        </p:nvSpPr>
        <p:spPr bwMode="auto">
          <a:xfrm flipV="1">
            <a:off x="3176588" y="4565650"/>
            <a:ext cx="538162" cy="468313"/>
          </a:xfrm>
          <a:prstGeom prst="line">
            <a:avLst/>
          </a:prstGeom>
          <a:noFill/>
          <a:ln w="19050">
            <a:solidFill>
              <a:schemeClr val="tx1"/>
            </a:solidFill>
            <a:round/>
            <a:headEnd/>
            <a:tailEnd/>
          </a:ln>
          <a:effectLst/>
        </p:spPr>
        <p:txBody>
          <a:bodyPr wrap="none"/>
          <a:lstStyle/>
          <a:p>
            <a:endParaRPr lang="en-US"/>
          </a:p>
        </p:txBody>
      </p:sp>
      <p:sp>
        <p:nvSpPr>
          <p:cNvPr id="140311" name="Line 166"/>
          <p:cNvSpPr>
            <a:spLocks noChangeShapeType="1"/>
          </p:cNvSpPr>
          <p:nvPr/>
        </p:nvSpPr>
        <p:spPr bwMode="auto">
          <a:xfrm>
            <a:off x="3698875" y="3787775"/>
            <a:ext cx="0" cy="717550"/>
          </a:xfrm>
          <a:prstGeom prst="line">
            <a:avLst/>
          </a:prstGeom>
          <a:noFill/>
          <a:ln w="19050">
            <a:solidFill>
              <a:schemeClr val="tx1"/>
            </a:solidFill>
            <a:round/>
            <a:headEnd/>
            <a:tailEnd/>
          </a:ln>
          <a:effectLst/>
        </p:spPr>
        <p:txBody>
          <a:bodyPr wrap="none"/>
          <a:lstStyle/>
          <a:p>
            <a:endParaRPr lang="en-US"/>
          </a:p>
        </p:txBody>
      </p:sp>
      <p:sp>
        <p:nvSpPr>
          <p:cNvPr id="140312" name="Line 167"/>
          <p:cNvSpPr>
            <a:spLocks noChangeShapeType="1"/>
          </p:cNvSpPr>
          <p:nvPr/>
        </p:nvSpPr>
        <p:spPr bwMode="auto">
          <a:xfrm>
            <a:off x="1736725" y="5027613"/>
            <a:ext cx="1025525" cy="0"/>
          </a:xfrm>
          <a:prstGeom prst="line">
            <a:avLst/>
          </a:prstGeom>
          <a:noFill/>
          <a:ln w="19050">
            <a:solidFill>
              <a:schemeClr val="tx1"/>
            </a:solidFill>
            <a:round/>
            <a:headEnd/>
            <a:tailEnd/>
          </a:ln>
          <a:effectLst/>
        </p:spPr>
        <p:txBody>
          <a:bodyPr wrap="none"/>
          <a:lstStyle/>
          <a:p>
            <a:endParaRPr lang="en-US"/>
          </a:p>
        </p:txBody>
      </p:sp>
      <p:sp>
        <p:nvSpPr>
          <p:cNvPr id="140313" name="Line 168"/>
          <p:cNvSpPr>
            <a:spLocks noChangeShapeType="1"/>
          </p:cNvSpPr>
          <p:nvPr/>
        </p:nvSpPr>
        <p:spPr bwMode="auto">
          <a:xfrm flipH="1">
            <a:off x="1603375" y="4105275"/>
            <a:ext cx="373063" cy="846138"/>
          </a:xfrm>
          <a:prstGeom prst="line">
            <a:avLst/>
          </a:prstGeom>
          <a:noFill/>
          <a:ln w="19050">
            <a:solidFill>
              <a:schemeClr val="tx1"/>
            </a:solidFill>
            <a:round/>
            <a:headEnd/>
            <a:tailEnd/>
          </a:ln>
          <a:effectLst/>
        </p:spPr>
        <p:txBody>
          <a:bodyPr wrap="none"/>
          <a:lstStyle/>
          <a:p>
            <a:endParaRPr lang="en-US"/>
          </a:p>
        </p:txBody>
      </p:sp>
      <p:sp>
        <p:nvSpPr>
          <p:cNvPr id="140314" name="Line 169"/>
          <p:cNvSpPr>
            <a:spLocks noChangeShapeType="1"/>
          </p:cNvSpPr>
          <p:nvPr/>
        </p:nvSpPr>
        <p:spPr bwMode="auto">
          <a:xfrm flipH="1">
            <a:off x="2051050" y="3257550"/>
            <a:ext cx="347663" cy="749300"/>
          </a:xfrm>
          <a:prstGeom prst="line">
            <a:avLst/>
          </a:prstGeom>
          <a:noFill/>
          <a:ln w="19050">
            <a:solidFill>
              <a:schemeClr val="tx1"/>
            </a:solidFill>
            <a:round/>
            <a:headEnd/>
            <a:tailEnd/>
          </a:ln>
          <a:effectLst/>
        </p:spPr>
        <p:txBody>
          <a:bodyPr wrap="none"/>
          <a:lstStyle/>
          <a:p>
            <a:endParaRPr lang="en-US"/>
          </a:p>
        </p:txBody>
      </p:sp>
      <p:sp>
        <p:nvSpPr>
          <p:cNvPr id="140315" name="Text Box 170"/>
          <p:cNvSpPr txBox="1">
            <a:spLocks noChangeArrowheads="1"/>
          </p:cNvSpPr>
          <p:nvPr/>
        </p:nvSpPr>
        <p:spPr bwMode="auto">
          <a:xfrm>
            <a:off x="1755775" y="3041650"/>
            <a:ext cx="476250" cy="366713"/>
          </a:xfrm>
          <a:prstGeom prst="rect">
            <a:avLst/>
          </a:prstGeom>
          <a:noFill/>
          <a:ln w="9525">
            <a:noFill/>
            <a:miter lim="800000"/>
            <a:headEnd/>
            <a:tailEnd/>
          </a:ln>
          <a:effectLst/>
        </p:spPr>
        <p:txBody>
          <a:bodyPr wrap="none">
            <a:spAutoFit/>
          </a:bodyPr>
          <a:lstStyle/>
          <a:p>
            <a:r>
              <a:rPr lang="en-US"/>
              <a:t>R1</a:t>
            </a:r>
          </a:p>
        </p:txBody>
      </p:sp>
      <p:sp>
        <p:nvSpPr>
          <p:cNvPr id="140316" name="Text Box 171"/>
          <p:cNvSpPr txBox="1">
            <a:spLocks noChangeArrowheads="1"/>
          </p:cNvSpPr>
          <p:nvPr/>
        </p:nvSpPr>
        <p:spPr bwMode="auto">
          <a:xfrm>
            <a:off x="1366838" y="3830638"/>
            <a:ext cx="476250" cy="366712"/>
          </a:xfrm>
          <a:prstGeom prst="rect">
            <a:avLst/>
          </a:prstGeom>
          <a:noFill/>
          <a:ln w="9525">
            <a:noFill/>
            <a:miter lim="800000"/>
            <a:headEnd/>
            <a:tailEnd/>
          </a:ln>
          <a:effectLst/>
        </p:spPr>
        <p:txBody>
          <a:bodyPr wrap="none">
            <a:spAutoFit/>
          </a:bodyPr>
          <a:lstStyle/>
          <a:p>
            <a:r>
              <a:rPr lang="en-US"/>
              <a:t>R2</a:t>
            </a:r>
          </a:p>
        </p:txBody>
      </p:sp>
      <p:sp>
        <p:nvSpPr>
          <p:cNvPr id="140317" name="Text Box 172"/>
          <p:cNvSpPr txBox="1">
            <a:spLocks noChangeArrowheads="1"/>
          </p:cNvSpPr>
          <p:nvPr/>
        </p:nvSpPr>
        <p:spPr bwMode="auto">
          <a:xfrm>
            <a:off x="854075" y="4827588"/>
            <a:ext cx="476250" cy="366712"/>
          </a:xfrm>
          <a:prstGeom prst="rect">
            <a:avLst/>
          </a:prstGeom>
          <a:noFill/>
          <a:ln w="9525">
            <a:noFill/>
            <a:miter lim="800000"/>
            <a:headEnd/>
            <a:tailEnd/>
          </a:ln>
          <a:effectLst/>
        </p:spPr>
        <p:txBody>
          <a:bodyPr wrap="none">
            <a:spAutoFit/>
          </a:bodyPr>
          <a:lstStyle/>
          <a:p>
            <a:r>
              <a:rPr lang="en-US"/>
              <a:t>R3</a:t>
            </a:r>
          </a:p>
        </p:txBody>
      </p:sp>
      <p:sp>
        <p:nvSpPr>
          <p:cNvPr id="140318" name="Text Box 173"/>
          <p:cNvSpPr txBox="1">
            <a:spLocks noChangeArrowheads="1"/>
          </p:cNvSpPr>
          <p:nvPr/>
        </p:nvSpPr>
        <p:spPr bwMode="auto">
          <a:xfrm>
            <a:off x="3500438" y="3248025"/>
            <a:ext cx="476250" cy="366713"/>
          </a:xfrm>
          <a:prstGeom prst="rect">
            <a:avLst/>
          </a:prstGeom>
          <a:noFill/>
          <a:ln w="9525">
            <a:noFill/>
            <a:miter lim="800000"/>
            <a:headEnd/>
            <a:tailEnd/>
          </a:ln>
          <a:effectLst/>
        </p:spPr>
        <p:txBody>
          <a:bodyPr wrap="none">
            <a:spAutoFit/>
          </a:bodyPr>
          <a:lstStyle/>
          <a:p>
            <a:r>
              <a:rPr lang="en-US"/>
              <a:t>R4</a:t>
            </a:r>
          </a:p>
        </p:txBody>
      </p:sp>
      <p:sp>
        <p:nvSpPr>
          <p:cNvPr id="140319" name="Text Box 174"/>
          <p:cNvSpPr txBox="1">
            <a:spLocks noChangeArrowheads="1"/>
          </p:cNvSpPr>
          <p:nvPr/>
        </p:nvSpPr>
        <p:spPr bwMode="auto">
          <a:xfrm>
            <a:off x="3943350" y="4386263"/>
            <a:ext cx="476250" cy="366712"/>
          </a:xfrm>
          <a:prstGeom prst="rect">
            <a:avLst/>
          </a:prstGeom>
          <a:noFill/>
          <a:ln w="9525">
            <a:noFill/>
            <a:miter lim="800000"/>
            <a:headEnd/>
            <a:tailEnd/>
          </a:ln>
          <a:effectLst/>
        </p:spPr>
        <p:txBody>
          <a:bodyPr wrap="none">
            <a:spAutoFit/>
          </a:bodyPr>
          <a:lstStyle/>
          <a:p>
            <a:r>
              <a:rPr lang="en-US"/>
              <a:t>R5</a:t>
            </a:r>
          </a:p>
        </p:txBody>
      </p:sp>
      <p:sp>
        <p:nvSpPr>
          <p:cNvPr id="140320" name="Text Box 175"/>
          <p:cNvSpPr txBox="1">
            <a:spLocks noChangeArrowheads="1"/>
          </p:cNvSpPr>
          <p:nvPr/>
        </p:nvSpPr>
        <p:spPr bwMode="auto">
          <a:xfrm>
            <a:off x="2708275" y="5119688"/>
            <a:ext cx="476250" cy="366712"/>
          </a:xfrm>
          <a:prstGeom prst="rect">
            <a:avLst/>
          </a:prstGeom>
          <a:noFill/>
          <a:ln w="9525">
            <a:noFill/>
            <a:miter lim="800000"/>
            <a:headEnd/>
            <a:tailEnd/>
          </a:ln>
          <a:effectLst/>
        </p:spPr>
        <p:txBody>
          <a:bodyPr wrap="none">
            <a:spAutoFit/>
          </a:bodyPr>
          <a:lstStyle/>
          <a:p>
            <a:r>
              <a:rPr lang="en-US"/>
              <a:t>R6</a:t>
            </a:r>
          </a:p>
        </p:txBody>
      </p:sp>
      <p:sp>
        <p:nvSpPr>
          <p:cNvPr id="140321" name="Text Box 176"/>
          <p:cNvSpPr txBox="1">
            <a:spLocks noChangeArrowheads="1"/>
          </p:cNvSpPr>
          <p:nvPr/>
        </p:nvSpPr>
        <p:spPr bwMode="auto">
          <a:xfrm>
            <a:off x="3917950" y="5443538"/>
            <a:ext cx="476250" cy="366712"/>
          </a:xfrm>
          <a:prstGeom prst="rect">
            <a:avLst/>
          </a:prstGeom>
          <a:noFill/>
          <a:ln w="9525">
            <a:noFill/>
            <a:miter lim="800000"/>
            <a:headEnd/>
            <a:tailEnd/>
          </a:ln>
          <a:effectLst/>
        </p:spPr>
        <p:txBody>
          <a:bodyPr wrap="none">
            <a:spAutoFit/>
          </a:bodyPr>
          <a:lstStyle/>
          <a:p>
            <a:r>
              <a:rPr lang="en-US"/>
              <a:t>R7</a:t>
            </a:r>
          </a:p>
        </p:txBody>
      </p:sp>
      <p:grpSp>
        <p:nvGrpSpPr>
          <p:cNvPr id="140322" name="Group 177"/>
          <p:cNvGrpSpPr>
            <a:grpSpLocks/>
          </p:cNvGrpSpPr>
          <p:nvPr/>
        </p:nvGrpSpPr>
        <p:grpSpPr bwMode="auto">
          <a:xfrm>
            <a:off x="2146300" y="3121025"/>
            <a:ext cx="638175" cy="247650"/>
            <a:chOff x="4396" y="1245"/>
            <a:chExt cx="672" cy="248"/>
          </a:xfrm>
        </p:grpSpPr>
        <p:sp>
          <p:nvSpPr>
            <p:cNvPr id="140395"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96"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0397"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98" name="Group 181"/>
            <p:cNvGrpSpPr>
              <a:grpSpLocks/>
            </p:cNvGrpSpPr>
            <p:nvPr/>
          </p:nvGrpSpPr>
          <p:grpSpPr bwMode="auto">
            <a:xfrm>
              <a:off x="4530" y="1287"/>
              <a:ext cx="377" cy="75"/>
              <a:chOff x="2468" y="1332"/>
              <a:chExt cx="310" cy="60"/>
            </a:xfrm>
          </p:grpSpPr>
          <p:sp>
            <p:nvSpPr>
              <p:cNvPr id="140401" name="Freeform 1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0402" name="Freeform 1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0399" name="Line 18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400" name="Line 18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0323" name="Group 186"/>
          <p:cNvGrpSpPr>
            <a:grpSpLocks/>
          </p:cNvGrpSpPr>
          <p:nvPr/>
        </p:nvGrpSpPr>
        <p:grpSpPr bwMode="auto">
          <a:xfrm>
            <a:off x="3370263" y="3597275"/>
            <a:ext cx="638175" cy="247650"/>
            <a:chOff x="4396" y="1245"/>
            <a:chExt cx="672" cy="248"/>
          </a:xfrm>
        </p:grpSpPr>
        <p:sp>
          <p:nvSpPr>
            <p:cNvPr id="140387"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88"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0389"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90" name="Group 190"/>
            <p:cNvGrpSpPr>
              <a:grpSpLocks/>
            </p:cNvGrpSpPr>
            <p:nvPr/>
          </p:nvGrpSpPr>
          <p:grpSpPr bwMode="auto">
            <a:xfrm>
              <a:off x="4530" y="1287"/>
              <a:ext cx="377" cy="75"/>
              <a:chOff x="2468" y="1332"/>
              <a:chExt cx="310" cy="60"/>
            </a:xfrm>
          </p:grpSpPr>
          <p:sp>
            <p:nvSpPr>
              <p:cNvPr id="140393" name="Freeform 1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0394" name="Freeform 1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0391" name="Line 193"/>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92" name="Line 194"/>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0324" name="Group 195"/>
          <p:cNvGrpSpPr>
            <a:grpSpLocks/>
          </p:cNvGrpSpPr>
          <p:nvPr/>
        </p:nvGrpSpPr>
        <p:grpSpPr bwMode="auto">
          <a:xfrm>
            <a:off x="2697163" y="4887913"/>
            <a:ext cx="638175" cy="247650"/>
            <a:chOff x="4396" y="1245"/>
            <a:chExt cx="672" cy="248"/>
          </a:xfrm>
        </p:grpSpPr>
        <p:sp>
          <p:nvSpPr>
            <p:cNvPr id="140379"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80"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0381"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82" name="Group 199"/>
            <p:cNvGrpSpPr>
              <a:grpSpLocks/>
            </p:cNvGrpSpPr>
            <p:nvPr/>
          </p:nvGrpSpPr>
          <p:grpSpPr bwMode="auto">
            <a:xfrm>
              <a:off x="4530" y="1287"/>
              <a:ext cx="377" cy="75"/>
              <a:chOff x="2468" y="1332"/>
              <a:chExt cx="310" cy="60"/>
            </a:xfrm>
          </p:grpSpPr>
          <p:sp>
            <p:nvSpPr>
              <p:cNvPr id="140385" name="Freeform 2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0386" name="Freeform 2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0383" name="Line 20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84" name="Line 20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0325" name="Oval 407"/>
          <p:cNvSpPr>
            <a:spLocks noChangeArrowheads="1"/>
          </p:cNvSpPr>
          <p:nvPr/>
        </p:nvSpPr>
        <p:spPr bwMode="auto">
          <a:xfrm>
            <a:off x="1290638" y="4994275"/>
            <a:ext cx="631825" cy="138113"/>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26" name="Rectangle 410"/>
          <p:cNvSpPr>
            <a:spLocks noChangeArrowheads="1"/>
          </p:cNvSpPr>
          <p:nvPr/>
        </p:nvSpPr>
        <p:spPr bwMode="auto">
          <a:xfrm>
            <a:off x="1290638" y="4978400"/>
            <a:ext cx="635000" cy="85725"/>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0327" name="Oval 411"/>
          <p:cNvSpPr>
            <a:spLocks noChangeArrowheads="1"/>
          </p:cNvSpPr>
          <p:nvPr/>
        </p:nvSpPr>
        <p:spPr bwMode="auto">
          <a:xfrm>
            <a:off x="1287463" y="4884738"/>
            <a:ext cx="633412" cy="161925"/>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28" name="Group 207"/>
          <p:cNvGrpSpPr>
            <a:grpSpLocks/>
          </p:cNvGrpSpPr>
          <p:nvPr/>
        </p:nvGrpSpPr>
        <p:grpSpPr bwMode="auto">
          <a:xfrm>
            <a:off x="1414463" y="4926013"/>
            <a:ext cx="358775" cy="76200"/>
            <a:chOff x="2468" y="1332"/>
            <a:chExt cx="310" cy="60"/>
          </a:xfrm>
        </p:grpSpPr>
        <p:sp>
          <p:nvSpPr>
            <p:cNvPr id="140377" name="Freeform 2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0378" name="Freeform 2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0329" name="Line 210"/>
          <p:cNvSpPr>
            <a:spLocks noChangeShapeType="1"/>
          </p:cNvSpPr>
          <p:nvPr/>
        </p:nvSpPr>
        <p:spPr bwMode="auto">
          <a:xfrm>
            <a:off x="1290638" y="4960938"/>
            <a:ext cx="0" cy="107950"/>
          </a:xfrm>
          <a:prstGeom prst="line">
            <a:avLst/>
          </a:prstGeom>
          <a:noFill/>
          <a:ln w="12700">
            <a:solidFill>
              <a:srgbClr val="000000"/>
            </a:solidFill>
            <a:round/>
            <a:headEnd/>
            <a:tailEnd/>
          </a:ln>
          <a:effectLst/>
        </p:spPr>
        <p:txBody>
          <a:bodyPr/>
          <a:lstStyle/>
          <a:p>
            <a:endParaRPr lang="en-US"/>
          </a:p>
        </p:txBody>
      </p:sp>
      <p:sp>
        <p:nvSpPr>
          <p:cNvPr id="140330" name="Line 211"/>
          <p:cNvSpPr>
            <a:spLocks noChangeShapeType="1"/>
          </p:cNvSpPr>
          <p:nvPr/>
        </p:nvSpPr>
        <p:spPr bwMode="auto">
          <a:xfrm>
            <a:off x="1920875" y="4965700"/>
            <a:ext cx="0" cy="106363"/>
          </a:xfrm>
          <a:prstGeom prst="line">
            <a:avLst/>
          </a:prstGeom>
          <a:noFill/>
          <a:ln w="12700">
            <a:solidFill>
              <a:srgbClr val="000000"/>
            </a:solidFill>
            <a:round/>
            <a:headEnd/>
            <a:tailEnd/>
          </a:ln>
          <a:effectLst/>
        </p:spPr>
        <p:txBody>
          <a:bodyPr/>
          <a:lstStyle/>
          <a:p>
            <a:endParaRPr lang="en-US"/>
          </a:p>
        </p:txBody>
      </p:sp>
      <p:grpSp>
        <p:nvGrpSpPr>
          <p:cNvPr id="140331" name="Group 212"/>
          <p:cNvGrpSpPr>
            <a:grpSpLocks/>
          </p:cNvGrpSpPr>
          <p:nvPr/>
        </p:nvGrpSpPr>
        <p:grpSpPr bwMode="auto">
          <a:xfrm>
            <a:off x="1817688" y="3919538"/>
            <a:ext cx="619125" cy="268287"/>
            <a:chOff x="4396" y="1245"/>
            <a:chExt cx="672" cy="248"/>
          </a:xfrm>
        </p:grpSpPr>
        <p:sp>
          <p:nvSpPr>
            <p:cNvPr id="1403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03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72" name="Group 216"/>
            <p:cNvGrpSpPr>
              <a:grpSpLocks/>
            </p:cNvGrpSpPr>
            <p:nvPr/>
          </p:nvGrpSpPr>
          <p:grpSpPr bwMode="auto">
            <a:xfrm>
              <a:off x="4530" y="1287"/>
              <a:ext cx="377" cy="75"/>
              <a:chOff x="2468" y="1332"/>
              <a:chExt cx="310" cy="60"/>
            </a:xfrm>
          </p:grpSpPr>
          <p:sp>
            <p:nvSpPr>
              <p:cNvPr id="140375" name="Freeform 2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0376" name="Freeform 2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0373" name="Line 21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74" name="Line 22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0332" name="Group 221"/>
          <p:cNvGrpSpPr>
            <a:grpSpLocks/>
          </p:cNvGrpSpPr>
          <p:nvPr/>
        </p:nvGrpSpPr>
        <p:grpSpPr bwMode="auto">
          <a:xfrm>
            <a:off x="3341688" y="4429125"/>
            <a:ext cx="619125" cy="268288"/>
            <a:chOff x="4396" y="1245"/>
            <a:chExt cx="672" cy="248"/>
          </a:xfrm>
        </p:grpSpPr>
        <p:sp>
          <p:nvSpPr>
            <p:cNvPr id="14036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6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036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64" name="Group 225"/>
            <p:cNvGrpSpPr>
              <a:grpSpLocks/>
            </p:cNvGrpSpPr>
            <p:nvPr/>
          </p:nvGrpSpPr>
          <p:grpSpPr bwMode="auto">
            <a:xfrm>
              <a:off x="4530" y="1287"/>
              <a:ext cx="377" cy="75"/>
              <a:chOff x="2468" y="1332"/>
              <a:chExt cx="310" cy="60"/>
            </a:xfrm>
          </p:grpSpPr>
          <p:sp>
            <p:nvSpPr>
              <p:cNvPr id="140367" name="Freeform 2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0368" name="Freeform 2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0365" name="Line 228"/>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66" name="Line 229"/>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0333" name="Group 230"/>
          <p:cNvGrpSpPr>
            <a:grpSpLocks/>
          </p:cNvGrpSpPr>
          <p:nvPr/>
        </p:nvGrpSpPr>
        <p:grpSpPr bwMode="auto">
          <a:xfrm>
            <a:off x="3873500" y="5195888"/>
            <a:ext cx="619125" cy="268287"/>
            <a:chOff x="4396" y="1245"/>
            <a:chExt cx="672" cy="248"/>
          </a:xfrm>
        </p:grpSpPr>
        <p:sp>
          <p:nvSpPr>
            <p:cNvPr id="1403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03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56" name="Group 234"/>
            <p:cNvGrpSpPr>
              <a:grpSpLocks/>
            </p:cNvGrpSpPr>
            <p:nvPr/>
          </p:nvGrpSpPr>
          <p:grpSpPr bwMode="auto">
            <a:xfrm>
              <a:off x="4530" y="1287"/>
              <a:ext cx="377" cy="75"/>
              <a:chOff x="2468" y="1332"/>
              <a:chExt cx="310" cy="60"/>
            </a:xfrm>
          </p:grpSpPr>
          <p:sp>
            <p:nvSpPr>
              <p:cNvPr id="140359" name="Freeform 2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0360" name="Freeform 2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0357" name="Line 237"/>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58" name="Line 238"/>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0334" name="Freeform 151"/>
          <p:cNvSpPr>
            <a:spLocks/>
          </p:cNvSpPr>
          <p:nvPr/>
        </p:nvSpPr>
        <p:spPr bwMode="auto">
          <a:xfrm>
            <a:off x="3209925" y="3821113"/>
            <a:ext cx="419100" cy="1052512"/>
          </a:xfrm>
          <a:custGeom>
            <a:avLst/>
            <a:gdLst>
              <a:gd name="T0" fmla="*/ 2147483647 w 264"/>
              <a:gd name="T1" fmla="*/ 0 h 663"/>
              <a:gd name="T2" fmla="*/ 2147483647 w 264"/>
              <a:gd name="T3" fmla="*/ 2147483647 h 663"/>
              <a:gd name="T4" fmla="*/ 0 w 264"/>
              <a:gd name="T5" fmla="*/ 2147483647 h 663"/>
              <a:gd name="T6" fmla="*/ 0 60000 65536"/>
              <a:gd name="T7" fmla="*/ 0 60000 65536"/>
              <a:gd name="T8" fmla="*/ 0 60000 65536"/>
            </a:gdLst>
            <a:ahLst/>
            <a:cxnLst>
              <a:cxn ang="T6">
                <a:pos x="T0" y="T1"/>
              </a:cxn>
              <a:cxn ang="T7">
                <a:pos x="T2" y="T3"/>
              </a:cxn>
              <a:cxn ang="T8">
                <a:pos x="T4" y="T5"/>
              </a:cxn>
            </a:cxnLst>
            <a:rect l="0" t="0" r="r" b="b"/>
            <a:pathLst>
              <a:path w="264" h="663">
                <a:moveTo>
                  <a:pt x="260" y="0"/>
                </a:moveTo>
                <a:lnTo>
                  <a:pt x="264" y="431"/>
                </a:lnTo>
                <a:lnTo>
                  <a:pt x="0" y="663"/>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grpSp>
        <p:nvGrpSpPr>
          <p:cNvPr id="140335" name="Group 245"/>
          <p:cNvGrpSpPr>
            <a:grpSpLocks/>
          </p:cNvGrpSpPr>
          <p:nvPr/>
        </p:nvGrpSpPr>
        <p:grpSpPr bwMode="auto">
          <a:xfrm>
            <a:off x="4837113" y="3225800"/>
            <a:ext cx="638175" cy="247650"/>
            <a:chOff x="4396" y="1245"/>
            <a:chExt cx="672" cy="248"/>
          </a:xfrm>
        </p:grpSpPr>
        <p:sp>
          <p:nvSpPr>
            <p:cNvPr id="140345"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46"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0347"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48" name="Group 249"/>
            <p:cNvGrpSpPr>
              <a:grpSpLocks/>
            </p:cNvGrpSpPr>
            <p:nvPr/>
          </p:nvGrpSpPr>
          <p:grpSpPr bwMode="auto">
            <a:xfrm>
              <a:off x="4530" y="1287"/>
              <a:ext cx="377" cy="75"/>
              <a:chOff x="2468" y="1332"/>
              <a:chExt cx="310" cy="60"/>
            </a:xfrm>
          </p:grpSpPr>
          <p:sp>
            <p:nvSpPr>
              <p:cNvPr id="140351" name="Freeform 2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0352" name="Freeform 2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0349" name="Line 25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50" name="Line 25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0336" name="Group 254"/>
          <p:cNvGrpSpPr>
            <a:grpSpLocks/>
          </p:cNvGrpSpPr>
          <p:nvPr/>
        </p:nvGrpSpPr>
        <p:grpSpPr bwMode="auto">
          <a:xfrm>
            <a:off x="4873625" y="3821113"/>
            <a:ext cx="619125" cy="268287"/>
            <a:chOff x="4396" y="1245"/>
            <a:chExt cx="672" cy="248"/>
          </a:xfrm>
        </p:grpSpPr>
        <p:sp>
          <p:nvSpPr>
            <p:cNvPr id="14033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033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033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0340" name="Group 258"/>
            <p:cNvGrpSpPr>
              <a:grpSpLocks/>
            </p:cNvGrpSpPr>
            <p:nvPr/>
          </p:nvGrpSpPr>
          <p:grpSpPr bwMode="auto">
            <a:xfrm>
              <a:off x="4530" y="1287"/>
              <a:ext cx="377" cy="75"/>
              <a:chOff x="2468" y="1332"/>
              <a:chExt cx="310" cy="60"/>
            </a:xfrm>
          </p:grpSpPr>
          <p:sp>
            <p:nvSpPr>
              <p:cNvPr id="140343" name="Freeform 2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0344" name="Freeform 2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0341" name="Line 26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0342" name="Line 26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1"/>
          </p:nvPr>
        </p:nvSpPr>
        <p:spPr>
          <a:noFill/>
          <a:ln>
            <a:miter lim="800000"/>
            <a:headEnd/>
            <a:tailEnd/>
          </a:ln>
        </p:spPr>
        <p:txBody>
          <a:bodyPr/>
          <a:lstStyle/>
          <a:p>
            <a:r>
              <a:rPr lang="en-US"/>
              <a:t>Network Layer</a:t>
            </a:r>
          </a:p>
        </p:txBody>
      </p:sp>
      <p:sp>
        <p:nvSpPr>
          <p:cNvPr id="10243" name="Slide Number Placeholder 4"/>
          <p:cNvSpPr>
            <a:spLocks noGrp="1"/>
          </p:cNvSpPr>
          <p:nvPr>
            <p:ph type="sldNum" sz="quarter" idx="12"/>
          </p:nvPr>
        </p:nvSpPr>
        <p:spPr>
          <a:noFill/>
          <a:ln>
            <a:miter lim="800000"/>
            <a:headEnd/>
            <a:tailEnd/>
          </a:ln>
        </p:spPr>
        <p:txBody>
          <a:bodyPr/>
          <a:lstStyle/>
          <a:p>
            <a:r>
              <a:rPr lang="en-US"/>
              <a:t>4-</a:t>
            </a:r>
            <a:fld id="{F939AD61-D88D-4DD6-90E5-C379D3B6F4A0}" type="slidenum">
              <a:rPr lang="en-US" smtClean="0"/>
              <a:pPr/>
              <a:t>9</a:t>
            </a:fld>
            <a:endParaRPr lang="en-US"/>
          </a:p>
        </p:txBody>
      </p:sp>
      <p:pic>
        <p:nvPicPr>
          <p:cNvPr id="10244" name="Picture 18" descr="underline_base"/>
          <p:cNvPicPr>
            <a:picLocks noChangeArrowheads="1"/>
          </p:cNvPicPr>
          <p:nvPr/>
        </p:nvPicPr>
        <p:blipFill>
          <a:blip r:embed="rId2"/>
          <a:srcRect/>
          <a:stretch>
            <a:fillRect/>
          </a:stretch>
        </p:blipFill>
        <p:spPr bwMode="auto">
          <a:xfrm>
            <a:off x="625475" y="957263"/>
            <a:ext cx="7024688" cy="184150"/>
          </a:xfrm>
          <a:prstGeom prst="rect">
            <a:avLst/>
          </a:prstGeom>
          <a:noFill/>
          <a:ln w="9525">
            <a:noFill/>
            <a:miter lim="800000"/>
            <a:headEnd/>
            <a:tailEnd/>
          </a:ln>
        </p:spPr>
      </p:pic>
      <p:sp>
        <p:nvSpPr>
          <p:cNvPr id="10245" name="Rectangle 2"/>
          <p:cNvSpPr>
            <a:spLocks noGrp="1" noChangeArrowheads="1"/>
          </p:cNvSpPr>
          <p:nvPr>
            <p:ph type="title"/>
          </p:nvPr>
        </p:nvSpPr>
        <p:spPr>
          <a:xfrm>
            <a:off x="533400" y="241300"/>
            <a:ext cx="7772400" cy="974725"/>
          </a:xfrm>
        </p:spPr>
        <p:txBody>
          <a:bodyPr/>
          <a:lstStyle/>
          <a:p>
            <a:r>
              <a:rPr lang="en-US"/>
              <a:t>Network layer service models:</a:t>
            </a:r>
            <a:endParaRPr lang="en-US" sz="4800"/>
          </a:p>
        </p:txBody>
      </p:sp>
      <p:sp>
        <p:nvSpPr>
          <p:cNvPr id="10246" name="Text Box 3"/>
          <p:cNvSpPr txBox="1">
            <a:spLocks noChangeArrowheads="1"/>
          </p:cNvSpPr>
          <p:nvPr/>
        </p:nvSpPr>
        <p:spPr bwMode="auto">
          <a:xfrm>
            <a:off x="309563" y="1506538"/>
            <a:ext cx="1538287" cy="3749675"/>
          </a:xfrm>
          <a:prstGeom prst="rect">
            <a:avLst/>
          </a:prstGeom>
          <a:noFill/>
          <a:ln w="9525">
            <a:noFill/>
            <a:miter lim="800000"/>
            <a:headEnd/>
            <a:tailEnd/>
          </a:ln>
          <a:effectLst/>
        </p:spPr>
        <p:txBody>
          <a:bodyPr wrap="none">
            <a:spAutoFit/>
          </a:bodyPr>
          <a:lstStyle/>
          <a:p>
            <a:pPr algn="r"/>
            <a:r>
              <a:rPr lang="en-US" sz="2000"/>
              <a:t>Network</a:t>
            </a:r>
          </a:p>
          <a:p>
            <a:pPr algn="r"/>
            <a:r>
              <a:rPr lang="en-US" sz="2000"/>
              <a:t>Architecture</a:t>
            </a:r>
          </a:p>
          <a:p>
            <a:pPr algn="r"/>
            <a:endParaRPr lang="en-US" sz="2000"/>
          </a:p>
          <a:p>
            <a:pPr algn="r"/>
            <a:r>
              <a:rPr lang="en-US" sz="2000"/>
              <a:t>Internet</a:t>
            </a:r>
          </a:p>
          <a:p>
            <a:pPr algn="r"/>
            <a:endParaRPr lang="en-US" sz="2000"/>
          </a:p>
          <a:p>
            <a:pPr algn="r"/>
            <a:r>
              <a:rPr lang="en-US" sz="2000"/>
              <a:t>ATM</a:t>
            </a:r>
          </a:p>
          <a:p>
            <a:pPr algn="r"/>
            <a:endParaRPr lang="en-US" sz="2000"/>
          </a:p>
          <a:p>
            <a:pPr algn="r"/>
            <a:r>
              <a:rPr lang="en-US" sz="2000"/>
              <a:t>ATM</a:t>
            </a:r>
          </a:p>
          <a:p>
            <a:pPr algn="r"/>
            <a:endParaRPr lang="en-US" sz="2000"/>
          </a:p>
          <a:p>
            <a:pPr algn="r"/>
            <a:r>
              <a:rPr lang="en-US" sz="2000"/>
              <a:t>ATM</a:t>
            </a:r>
          </a:p>
          <a:p>
            <a:pPr algn="r"/>
            <a:endParaRPr lang="en-US" sz="2000"/>
          </a:p>
          <a:p>
            <a:pPr algn="r"/>
            <a:r>
              <a:rPr lang="en-US" sz="2000"/>
              <a:t>ATM</a:t>
            </a:r>
            <a:endParaRPr lang="en-US" sz="2400">
              <a:latin typeface="Times New Roman" pitchFamily="18" charset="0"/>
            </a:endParaRPr>
          </a:p>
        </p:txBody>
      </p:sp>
      <p:sp>
        <p:nvSpPr>
          <p:cNvPr id="10247" name="Text Box 4"/>
          <p:cNvSpPr txBox="1">
            <a:spLocks noChangeArrowheads="1"/>
          </p:cNvSpPr>
          <p:nvPr/>
        </p:nvSpPr>
        <p:spPr bwMode="auto">
          <a:xfrm>
            <a:off x="1966913" y="1506538"/>
            <a:ext cx="1309687" cy="3749675"/>
          </a:xfrm>
          <a:prstGeom prst="rect">
            <a:avLst/>
          </a:prstGeom>
          <a:noFill/>
          <a:ln w="9525">
            <a:noFill/>
            <a:miter lim="800000"/>
            <a:headEnd/>
            <a:tailEnd/>
          </a:ln>
          <a:effectLst/>
        </p:spPr>
        <p:txBody>
          <a:bodyPr wrap="none">
            <a:spAutoFit/>
          </a:bodyPr>
          <a:lstStyle/>
          <a:p>
            <a:r>
              <a:rPr lang="en-US" sz="2000"/>
              <a:t>Service</a:t>
            </a:r>
          </a:p>
          <a:p>
            <a:r>
              <a:rPr lang="en-US" sz="2000"/>
              <a:t>Model</a:t>
            </a:r>
          </a:p>
          <a:p>
            <a:endParaRPr lang="en-US" sz="2000"/>
          </a:p>
          <a:p>
            <a:r>
              <a:rPr lang="en-US" sz="2000"/>
              <a:t>best effort</a:t>
            </a:r>
          </a:p>
          <a:p>
            <a:endParaRPr lang="en-US" sz="2000"/>
          </a:p>
          <a:p>
            <a:r>
              <a:rPr lang="en-US" sz="2000"/>
              <a:t>CBR</a:t>
            </a:r>
          </a:p>
          <a:p>
            <a:endParaRPr lang="en-US" sz="2000"/>
          </a:p>
          <a:p>
            <a:r>
              <a:rPr lang="en-US" sz="2000"/>
              <a:t>VBR</a:t>
            </a:r>
          </a:p>
          <a:p>
            <a:endParaRPr lang="en-US" sz="2000"/>
          </a:p>
          <a:p>
            <a:r>
              <a:rPr lang="en-US" sz="2000"/>
              <a:t>ABR</a:t>
            </a:r>
          </a:p>
          <a:p>
            <a:endParaRPr lang="en-US" sz="2000"/>
          </a:p>
          <a:p>
            <a:r>
              <a:rPr lang="en-US" sz="2000"/>
              <a:t>UBR</a:t>
            </a:r>
            <a:endParaRPr lang="en-US" sz="2400">
              <a:latin typeface="Times New Roman" pitchFamily="18" charset="0"/>
            </a:endParaRPr>
          </a:p>
        </p:txBody>
      </p:sp>
      <p:sp>
        <p:nvSpPr>
          <p:cNvPr id="10248" name="Text Box 5"/>
          <p:cNvSpPr txBox="1">
            <a:spLocks noChangeArrowheads="1"/>
          </p:cNvSpPr>
          <p:nvPr/>
        </p:nvSpPr>
        <p:spPr bwMode="auto">
          <a:xfrm>
            <a:off x="3300413" y="1801813"/>
            <a:ext cx="1538287" cy="3444875"/>
          </a:xfrm>
          <a:prstGeom prst="rect">
            <a:avLst/>
          </a:prstGeom>
          <a:noFill/>
          <a:ln w="9525">
            <a:noFill/>
            <a:miter lim="800000"/>
            <a:headEnd/>
            <a:tailEnd/>
          </a:ln>
          <a:effectLst/>
        </p:spPr>
        <p:txBody>
          <a:bodyPr wrap="none">
            <a:spAutoFit/>
          </a:bodyPr>
          <a:lstStyle/>
          <a:p>
            <a:r>
              <a:rPr lang="en-US" sz="2000"/>
              <a:t>Bandwidth</a:t>
            </a:r>
          </a:p>
          <a:p>
            <a:endParaRPr lang="en-US" sz="2000"/>
          </a:p>
          <a:p>
            <a:r>
              <a:rPr lang="en-US" sz="2000"/>
              <a:t>none</a:t>
            </a:r>
          </a:p>
          <a:p>
            <a:endParaRPr lang="en-US" sz="2000"/>
          </a:p>
          <a:p>
            <a:r>
              <a:rPr lang="en-US" sz="2000"/>
              <a:t>constant</a:t>
            </a:r>
          </a:p>
          <a:p>
            <a:r>
              <a:rPr lang="en-US" sz="2000"/>
              <a:t>rate</a:t>
            </a:r>
          </a:p>
          <a:p>
            <a:r>
              <a:rPr lang="en-US" sz="2000"/>
              <a:t>guaranteed</a:t>
            </a:r>
          </a:p>
          <a:p>
            <a:r>
              <a:rPr lang="en-US" sz="2000"/>
              <a:t>rate</a:t>
            </a:r>
          </a:p>
          <a:p>
            <a:r>
              <a:rPr lang="en-US" sz="2000"/>
              <a:t>guaranteed </a:t>
            </a:r>
          </a:p>
          <a:p>
            <a:r>
              <a:rPr lang="en-US" sz="2000"/>
              <a:t>minimum</a:t>
            </a:r>
          </a:p>
          <a:p>
            <a:r>
              <a:rPr lang="en-US" sz="2000"/>
              <a:t>none</a:t>
            </a:r>
            <a:endParaRPr lang="en-US" sz="2400">
              <a:latin typeface="Times New Roman" pitchFamily="18" charset="0"/>
            </a:endParaRPr>
          </a:p>
        </p:txBody>
      </p:sp>
      <p:sp>
        <p:nvSpPr>
          <p:cNvPr id="10249" name="Text Box 11"/>
          <p:cNvSpPr txBox="1">
            <a:spLocks noChangeArrowheads="1"/>
          </p:cNvSpPr>
          <p:nvPr/>
        </p:nvSpPr>
        <p:spPr bwMode="auto">
          <a:xfrm>
            <a:off x="4700588" y="1801813"/>
            <a:ext cx="720725" cy="3444875"/>
          </a:xfrm>
          <a:prstGeom prst="rect">
            <a:avLst/>
          </a:prstGeom>
          <a:noFill/>
          <a:ln w="9525">
            <a:noFill/>
            <a:miter lim="800000"/>
            <a:headEnd/>
            <a:tailEnd/>
          </a:ln>
          <a:effectLst/>
        </p:spPr>
        <p:txBody>
          <a:bodyPr wrap="none">
            <a:spAutoFit/>
          </a:bodyPr>
          <a:lstStyle/>
          <a:p>
            <a:r>
              <a:rPr lang="en-US" sz="2000"/>
              <a:t>Loss</a:t>
            </a:r>
          </a:p>
          <a:p>
            <a:endParaRPr lang="en-US" sz="2000"/>
          </a:p>
          <a:p>
            <a:r>
              <a:rPr lang="en-US" sz="2000"/>
              <a:t>no</a:t>
            </a:r>
          </a:p>
          <a:p>
            <a:endParaRPr lang="en-US" sz="2000"/>
          </a:p>
          <a:p>
            <a:r>
              <a:rPr lang="en-US" sz="2000"/>
              <a:t>yes</a:t>
            </a:r>
          </a:p>
          <a:p>
            <a:endParaRPr lang="en-US" sz="2000"/>
          </a:p>
          <a:p>
            <a:r>
              <a:rPr lang="en-US" sz="2000"/>
              <a:t>yes</a:t>
            </a:r>
          </a:p>
          <a:p>
            <a:endParaRPr lang="en-US" sz="2000"/>
          </a:p>
          <a:p>
            <a:r>
              <a:rPr lang="en-US" sz="2000"/>
              <a:t>no</a:t>
            </a:r>
          </a:p>
          <a:p>
            <a:endParaRPr lang="en-US" sz="2000"/>
          </a:p>
          <a:p>
            <a:r>
              <a:rPr lang="en-US" sz="2000"/>
              <a:t>no</a:t>
            </a:r>
            <a:endParaRPr lang="en-US" sz="2400">
              <a:latin typeface="Times New Roman" pitchFamily="18" charset="0"/>
            </a:endParaRPr>
          </a:p>
        </p:txBody>
      </p:sp>
      <p:sp>
        <p:nvSpPr>
          <p:cNvPr id="10250" name="Text Box 12"/>
          <p:cNvSpPr txBox="1">
            <a:spLocks noChangeArrowheads="1"/>
          </p:cNvSpPr>
          <p:nvPr/>
        </p:nvSpPr>
        <p:spPr bwMode="auto">
          <a:xfrm>
            <a:off x="5424488" y="1811338"/>
            <a:ext cx="831850" cy="3444875"/>
          </a:xfrm>
          <a:prstGeom prst="rect">
            <a:avLst/>
          </a:prstGeom>
          <a:noFill/>
          <a:ln w="9525">
            <a:noFill/>
            <a:miter lim="800000"/>
            <a:headEnd/>
            <a:tailEnd/>
          </a:ln>
          <a:effectLst/>
        </p:spPr>
        <p:txBody>
          <a:bodyPr wrap="none">
            <a:spAutoFit/>
          </a:bodyPr>
          <a:lstStyle/>
          <a:p>
            <a:r>
              <a:rPr lang="en-US" sz="2000"/>
              <a:t>Order</a:t>
            </a:r>
          </a:p>
          <a:p>
            <a:endParaRPr lang="en-US" sz="2000"/>
          </a:p>
          <a:p>
            <a:r>
              <a:rPr lang="en-US" sz="2000"/>
              <a:t>no</a:t>
            </a:r>
          </a:p>
          <a:p>
            <a:endParaRPr lang="en-US" sz="2000"/>
          </a:p>
          <a:p>
            <a:r>
              <a:rPr lang="en-US" sz="2000"/>
              <a:t>yes</a:t>
            </a:r>
          </a:p>
          <a:p>
            <a:endParaRPr lang="en-US" sz="2000"/>
          </a:p>
          <a:p>
            <a:r>
              <a:rPr lang="en-US" sz="2000"/>
              <a:t>yes</a:t>
            </a:r>
          </a:p>
          <a:p>
            <a:endParaRPr lang="en-US" sz="2000"/>
          </a:p>
          <a:p>
            <a:r>
              <a:rPr lang="en-US" sz="2000"/>
              <a:t>yes</a:t>
            </a:r>
          </a:p>
          <a:p>
            <a:endParaRPr lang="en-US" sz="2000"/>
          </a:p>
          <a:p>
            <a:r>
              <a:rPr lang="en-US" sz="2000"/>
              <a:t>yes</a:t>
            </a:r>
            <a:endParaRPr lang="en-US" sz="2400">
              <a:latin typeface="Times New Roman" pitchFamily="18" charset="0"/>
            </a:endParaRPr>
          </a:p>
        </p:txBody>
      </p:sp>
      <p:sp>
        <p:nvSpPr>
          <p:cNvPr id="10251" name="Text Box 13"/>
          <p:cNvSpPr txBox="1">
            <a:spLocks noChangeArrowheads="1"/>
          </p:cNvSpPr>
          <p:nvPr/>
        </p:nvSpPr>
        <p:spPr bwMode="auto">
          <a:xfrm>
            <a:off x="6281738" y="1811338"/>
            <a:ext cx="947737" cy="3444875"/>
          </a:xfrm>
          <a:prstGeom prst="rect">
            <a:avLst/>
          </a:prstGeom>
          <a:noFill/>
          <a:ln w="9525">
            <a:noFill/>
            <a:miter lim="800000"/>
            <a:headEnd/>
            <a:tailEnd/>
          </a:ln>
          <a:effectLst/>
        </p:spPr>
        <p:txBody>
          <a:bodyPr wrap="none">
            <a:spAutoFit/>
          </a:bodyPr>
          <a:lstStyle/>
          <a:p>
            <a:r>
              <a:rPr lang="en-US" sz="2000"/>
              <a:t>Timing</a:t>
            </a:r>
          </a:p>
          <a:p>
            <a:endParaRPr lang="en-US" sz="2000"/>
          </a:p>
          <a:p>
            <a:r>
              <a:rPr lang="en-US" sz="2000"/>
              <a:t>no</a:t>
            </a:r>
          </a:p>
          <a:p>
            <a:endParaRPr lang="en-US" sz="2000"/>
          </a:p>
          <a:p>
            <a:r>
              <a:rPr lang="en-US" sz="2000"/>
              <a:t>yes</a:t>
            </a:r>
          </a:p>
          <a:p>
            <a:endParaRPr lang="en-US" sz="2000"/>
          </a:p>
          <a:p>
            <a:r>
              <a:rPr lang="en-US" sz="2000"/>
              <a:t>yes</a:t>
            </a:r>
          </a:p>
          <a:p>
            <a:endParaRPr lang="en-US" sz="2000"/>
          </a:p>
          <a:p>
            <a:r>
              <a:rPr lang="en-US" sz="2000"/>
              <a:t>no</a:t>
            </a:r>
          </a:p>
          <a:p>
            <a:endParaRPr lang="en-US" sz="2000"/>
          </a:p>
          <a:p>
            <a:r>
              <a:rPr lang="en-US" sz="2000"/>
              <a:t>no</a:t>
            </a:r>
            <a:endParaRPr lang="en-US" sz="2400">
              <a:latin typeface="Times New Roman" pitchFamily="18" charset="0"/>
            </a:endParaRPr>
          </a:p>
        </p:txBody>
      </p:sp>
      <p:sp>
        <p:nvSpPr>
          <p:cNvPr id="10252" name="Text Box 14"/>
          <p:cNvSpPr txBox="1">
            <a:spLocks noChangeArrowheads="1"/>
          </p:cNvSpPr>
          <p:nvPr/>
        </p:nvSpPr>
        <p:spPr bwMode="auto">
          <a:xfrm>
            <a:off x="7281863" y="1525588"/>
            <a:ext cx="1481137" cy="3749675"/>
          </a:xfrm>
          <a:prstGeom prst="rect">
            <a:avLst/>
          </a:prstGeom>
          <a:noFill/>
          <a:ln w="9525">
            <a:noFill/>
            <a:miter lim="800000"/>
            <a:headEnd/>
            <a:tailEnd/>
          </a:ln>
          <a:effectLst/>
        </p:spPr>
        <p:txBody>
          <a:bodyPr wrap="none">
            <a:spAutoFit/>
          </a:bodyPr>
          <a:lstStyle/>
          <a:p>
            <a:r>
              <a:rPr lang="en-US" sz="2000"/>
              <a:t>Congestion</a:t>
            </a:r>
          </a:p>
          <a:p>
            <a:r>
              <a:rPr lang="en-US" sz="2000"/>
              <a:t>feedback</a:t>
            </a:r>
          </a:p>
          <a:p>
            <a:endParaRPr lang="en-US" sz="2000"/>
          </a:p>
          <a:p>
            <a:r>
              <a:rPr lang="en-US" sz="2000"/>
              <a:t>no (inferred</a:t>
            </a:r>
          </a:p>
          <a:p>
            <a:r>
              <a:rPr lang="en-US" sz="2000"/>
              <a:t>via loss)</a:t>
            </a:r>
          </a:p>
          <a:p>
            <a:r>
              <a:rPr lang="en-US" sz="2000"/>
              <a:t>no</a:t>
            </a:r>
          </a:p>
          <a:p>
            <a:r>
              <a:rPr lang="en-US" sz="2000"/>
              <a:t>congestion</a:t>
            </a:r>
          </a:p>
          <a:p>
            <a:r>
              <a:rPr lang="en-US" sz="2000"/>
              <a:t>no</a:t>
            </a:r>
          </a:p>
          <a:p>
            <a:r>
              <a:rPr lang="en-US" sz="2000"/>
              <a:t>congestion</a:t>
            </a:r>
          </a:p>
          <a:p>
            <a:r>
              <a:rPr lang="en-US" sz="2000"/>
              <a:t>yes</a:t>
            </a:r>
          </a:p>
          <a:p>
            <a:endParaRPr lang="en-US" sz="2000"/>
          </a:p>
          <a:p>
            <a:r>
              <a:rPr lang="en-US" sz="2000"/>
              <a:t>no</a:t>
            </a:r>
            <a:endParaRPr lang="en-US" sz="2400">
              <a:latin typeface="Times New Roman" pitchFamily="18" charset="0"/>
            </a:endParaRPr>
          </a:p>
        </p:txBody>
      </p:sp>
      <p:sp>
        <p:nvSpPr>
          <p:cNvPr id="10253" name="Text Box 15"/>
          <p:cNvSpPr txBox="1">
            <a:spLocks noChangeArrowheads="1"/>
          </p:cNvSpPr>
          <p:nvPr/>
        </p:nvSpPr>
        <p:spPr bwMode="auto">
          <a:xfrm>
            <a:off x="4672013" y="1374775"/>
            <a:ext cx="1720850" cy="396875"/>
          </a:xfrm>
          <a:prstGeom prst="rect">
            <a:avLst/>
          </a:prstGeom>
          <a:noFill/>
          <a:ln w="9525">
            <a:noFill/>
            <a:miter lim="800000"/>
            <a:headEnd/>
            <a:tailEnd/>
          </a:ln>
          <a:effectLst/>
        </p:spPr>
        <p:txBody>
          <a:bodyPr wrap="none">
            <a:spAutoFit/>
          </a:bodyPr>
          <a:lstStyle/>
          <a:p>
            <a:r>
              <a:rPr lang="en-US" sz="2000"/>
              <a:t>Guarantees ?</a:t>
            </a:r>
            <a:endParaRPr lang="en-US" sz="2400">
              <a:latin typeface="Times New Roman" pitchFamily="18" charset="0"/>
            </a:endParaRPr>
          </a:p>
        </p:txBody>
      </p:sp>
      <p:sp>
        <p:nvSpPr>
          <p:cNvPr id="10254" name="Line 16"/>
          <p:cNvSpPr>
            <a:spLocks noChangeShapeType="1"/>
          </p:cNvSpPr>
          <p:nvPr/>
        </p:nvSpPr>
        <p:spPr bwMode="auto">
          <a:xfrm flipV="1">
            <a:off x="3390900" y="1800225"/>
            <a:ext cx="3733800" cy="0"/>
          </a:xfrm>
          <a:prstGeom prst="line">
            <a:avLst/>
          </a:prstGeom>
          <a:noFill/>
          <a:ln w="28575">
            <a:solidFill>
              <a:srgbClr val="000099"/>
            </a:solidFill>
            <a:round/>
            <a:headEnd/>
            <a:tailEnd/>
          </a:ln>
          <a:effectLst/>
        </p:spPr>
        <p:txBody>
          <a:bodyPr wrap="none" anchor="ctr"/>
          <a:lstStyle/>
          <a:p>
            <a:endParaRPr lang="en-US"/>
          </a:p>
        </p:txBody>
      </p:sp>
      <p:sp>
        <p:nvSpPr>
          <p:cNvPr id="10255" name="Line 19"/>
          <p:cNvSpPr>
            <a:spLocks noChangeShapeType="1"/>
          </p:cNvSpPr>
          <p:nvPr/>
        </p:nvSpPr>
        <p:spPr bwMode="auto">
          <a:xfrm>
            <a:off x="646113" y="2308225"/>
            <a:ext cx="7985125" cy="0"/>
          </a:xfrm>
          <a:prstGeom prst="line">
            <a:avLst/>
          </a:prstGeom>
          <a:noFill/>
          <a:ln w="28575">
            <a:solidFill>
              <a:srgbClr val="000099"/>
            </a:solidFill>
            <a:round/>
            <a:headEnd/>
            <a:tailEnd/>
          </a:ln>
          <a:effectLst/>
        </p:spPr>
        <p:txBody>
          <a:bodyPr wrap="none"/>
          <a:lstStyle/>
          <a:p>
            <a:endParaRPr lang="en-US"/>
          </a:p>
        </p:txBody>
      </p:sp>
      <p:sp>
        <p:nvSpPr>
          <p:cNvPr id="10256" name="Line 25"/>
          <p:cNvSpPr>
            <a:spLocks noChangeShapeType="1"/>
          </p:cNvSpPr>
          <p:nvPr/>
        </p:nvSpPr>
        <p:spPr bwMode="auto">
          <a:xfrm>
            <a:off x="904875" y="3098800"/>
            <a:ext cx="7437438" cy="0"/>
          </a:xfrm>
          <a:prstGeom prst="line">
            <a:avLst/>
          </a:prstGeom>
          <a:noFill/>
          <a:ln w="19050">
            <a:solidFill>
              <a:srgbClr val="000099"/>
            </a:solidFill>
            <a:round/>
            <a:headEnd/>
            <a:tailEnd/>
          </a:ln>
          <a:effectLst/>
        </p:spPr>
        <p:txBody>
          <a:bodyPr wrap="none"/>
          <a:lstStyle/>
          <a:p>
            <a:endParaRPr lang="en-US"/>
          </a:p>
        </p:txBody>
      </p:sp>
      <p:sp>
        <p:nvSpPr>
          <p:cNvPr id="10257" name="Line 26"/>
          <p:cNvSpPr>
            <a:spLocks noChangeShapeType="1"/>
          </p:cNvSpPr>
          <p:nvPr/>
        </p:nvSpPr>
        <p:spPr bwMode="auto">
          <a:xfrm>
            <a:off x="901700" y="3708400"/>
            <a:ext cx="7437438" cy="0"/>
          </a:xfrm>
          <a:prstGeom prst="line">
            <a:avLst/>
          </a:prstGeom>
          <a:noFill/>
          <a:ln w="19050">
            <a:solidFill>
              <a:srgbClr val="000099"/>
            </a:solidFill>
            <a:round/>
            <a:headEnd/>
            <a:tailEnd/>
          </a:ln>
          <a:effectLst/>
        </p:spPr>
        <p:txBody>
          <a:bodyPr wrap="none"/>
          <a:lstStyle/>
          <a:p>
            <a:endParaRPr lang="en-US"/>
          </a:p>
        </p:txBody>
      </p:sp>
      <p:sp>
        <p:nvSpPr>
          <p:cNvPr id="10258" name="Line 27"/>
          <p:cNvSpPr>
            <a:spLocks noChangeShapeType="1"/>
          </p:cNvSpPr>
          <p:nvPr/>
        </p:nvSpPr>
        <p:spPr bwMode="auto">
          <a:xfrm>
            <a:off x="898525" y="4329113"/>
            <a:ext cx="7437438" cy="0"/>
          </a:xfrm>
          <a:prstGeom prst="line">
            <a:avLst/>
          </a:prstGeom>
          <a:noFill/>
          <a:ln w="19050">
            <a:solidFill>
              <a:srgbClr val="000099"/>
            </a:solidFill>
            <a:round/>
            <a:headEnd/>
            <a:tailEnd/>
          </a:ln>
          <a:effectLst/>
        </p:spPr>
        <p:txBody>
          <a:bodyPr wrap="none"/>
          <a:lstStyle/>
          <a:p>
            <a:endParaRPr lang="en-US"/>
          </a:p>
        </p:txBody>
      </p:sp>
      <p:sp>
        <p:nvSpPr>
          <p:cNvPr id="10259" name="Line 28"/>
          <p:cNvSpPr>
            <a:spLocks noChangeShapeType="1"/>
          </p:cNvSpPr>
          <p:nvPr/>
        </p:nvSpPr>
        <p:spPr bwMode="auto">
          <a:xfrm>
            <a:off x="906463" y="4905375"/>
            <a:ext cx="7437437" cy="0"/>
          </a:xfrm>
          <a:prstGeom prst="line">
            <a:avLst/>
          </a:prstGeom>
          <a:noFill/>
          <a:ln w="19050">
            <a:solidFill>
              <a:srgbClr val="000099"/>
            </a:solidFill>
            <a:round/>
            <a:headEnd/>
            <a:tailEnd/>
          </a:ln>
          <a:effectLst/>
        </p:spPr>
        <p:txBody>
          <a:bodyPr wrap="none"/>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1"/>
          </p:nvPr>
        </p:nvSpPr>
        <p:spPr>
          <a:noFill/>
          <a:ln>
            <a:miter lim="800000"/>
            <a:headEnd/>
            <a:tailEnd/>
          </a:ln>
        </p:spPr>
        <p:txBody>
          <a:bodyPr/>
          <a:lstStyle/>
          <a:p>
            <a:r>
              <a:rPr lang="en-US"/>
              <a:t>Network Layer</a:t>
            </a:r>
          </a:p>
        </p:txBody>
      </p:sp>
      <p:sp>
        <p:nvSpPr>
          <p:cNvPr id="141315" name="Slide Number Placeholder 5"/>
          <p:cNvSpPr>
            <a:spLocks noGrp="1"/>
          </p:cNvSpPr>
          <p:nvPr>
            <p:ph type="sldNum" sz="quarter" idx="12"/>
          </p:nvPr>
        </p:nvSpPr>
        <p:spPr>
          <a:noFill/>
          <a:ln>
            <a:miter lim="800000"/>
            <a:headEnd/>
            <a:tailEnd/>
          </a:ln>
        </p:spPr>
        <p:txBody>
          <a:bodyPr/>
          <a:lstStyle/>
          <a:p>
            <a:r>
              <a:rPr lang="en-US"/>
              <a:t>4-</a:t>
            </a:r>
            <a:fld id="{0CB71F14-5B2B-4F74-BE8C-D915C0B6A891}" type="slidenum">
              <a:rPr lang="en-US" smtClean="0"/>
              <a:pPr/>
              <a:t>90</a:t>
            </a:fld>
            <a:endParaRPr lang="en-US"/>
          </a:p>
        </p:txBody>
      </p:sp>
      <p:pic>
        <p:nvPicPr>
          <p:cNvPr id="141316" name="Picture 4" descr="underline_base"/>
          <p:cNvPicPr>
            <a:picLocks noChangeArrowheads="1"/>
          </p:cNvPicPr>
          <p:nvPr/>
        </p:nvPicPr>
        <p:blipFill>
          <a:blip r:embed="rId3"/>
          <a:srcRect/>
          <a:stretch>
            <a:fillRect/>
          </a:stretch>
        </p:blipFill>
        <p:spPr bwMode="auto">
          <a:xfrm>
            <a:off x="620713" y="949325"/>
            <a:ext cx="7313612" cy="173038"/>
          </a:xfrm>
          <a:prstGeom prst="rect">
            <a:avLst/>
          </a:prstGeom>
          <a:noFill/>
          <a:ln w="9525">
            <a:noFill/>
            <a:miter lim="800000"/>
            <a:headEnd/>
            <a:tailEnd/>
          </a:ln>
        </p:spPr>
      </p:pic>
      <p:sp>
        <p:nvSpPr>
          <p:cNvPr id="141317" name="Rectangle 2"/>
          <p:cNvSpPr>
            <a:spLocks noGrp="1" noChangeArrowheads="1"/>
          </p:cNvSpPr>
          <p:nvPr>
            <p:ph type="title"/>
          </p:nvPr>
        </p:nvSpPr>
        <p:spPr>
          <a:xfrm>
            <a:off x="544513" y="409575"/>
            <a:ext cx="8229600" cy="685800"/>
          </a:xfrm>
          <a:noFill/>
        </p:spPr>
        <p:txBody>
          <a:bodyPr lIns="92075" tIns="46038" rIns="92075" bIns="46038"/>
          <a:lstStyle/>
          <a:p>
            <a:r>
              <a:rPr lang="en-US" sz="3600"/>
              <a:t>Internet Multicasting Routing: DVMRP</a:t>
            </a:r>
          </a:p>
        </p:txBody>
      </p:sp>
      <p:sp>
        <p:nvSpPr>
          <p:cNvPr id="141318" name="Rectangle 3"/>
          <p:cNvSpPr>
            <a:spLocks noGrp="1" noChangeArrowheads="1"/>
          </p:cNvSpPr>
          <p:nvPr>
            <p:ph type="body" idx="1"/>
          </p:nvPr>
        </p:nvSpPr>
        <p:spPr>
          <a:noFill/>
        </p:spPr>
        <p:txBody>
          <a:bodyPr lIns="92075" tIns="46038" rIns="92075" bIns="46038"/>
          <a:lstStyle/>
          <a:p>
            <a:r>
              <a:rPr lang="en-US">
                <a:solidFill>
                  <a:srgbClr val="CC0000"/>
                </a:solidFill>
              </a:rPr>
              <a:t>DVMRP:</a:t>
            </a:r>
            <a:r>
              <a:rPr lang="en-US"/>
              <a:t> distance vector multicast routing protocol, RFC1075</a:t>
            </a:r>
          </a:p>
          <a:p>
            <a:r>
              <a:rPr lang="en-US" i="1">
                <a:solidFill>
                  <a:srgbClr val="CC0000"/>
                </a:solidFill>
              </a:rPr>
              <a:t>flood and prune:</a:t>
            </a:r>
            <a:r>
              <a:rPr lang="en-US"/>
              <a:t>  reverse path forwarding, source-based tree</a:t>
            </a:r>
          </a:p>
          <a:p>
            <a:pPr lvl="1"/>
            <a:r>
              <a:rPr lang="en-US"/>
              <a:t>RPF tree based on DVMRP’s own routing tables constructed by communicating DVMRP routers </a:t>
            </a:r>
          </a:p>
          <a:p>
            <a:pPr lvl="1"/>
            <a:r>
              <a:rPr lang="en-US"/>
              <a:t>no assumptions about underlying unicast</a:t>
            </a:r>
          </a:p>
          <a:p>
            <a:pPr lvl="1"/>
            <a:r>
              <a:rPr lang="en-US"/>
              <a:t>initial datagram to mcast group flooded  everywhere via RPF</a:t>
            </a:r>
          </a:p>
          <a:p>
            <a:pPr lvl="1"/>
            <a:r>
              <a:rPr lang="en-US"/>
              <a:t>routers not wanting group: send upstream prune msgs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4"/>
          <p:cNvSpPr>
            <a:spLocks noGrp="1"/>
          </p:cNvSpPr>
          <p:nvPr>
            <p:ph type="ftr" sz="quarter" idx="11"/>
          </p:nvPr>
        </p:nvSpPr>
        <p:spPr>
          <a:noFill/>
          <a:ln>
            <a:miter lim="800000"/>
            <a:headEnd/>
            <a:tailEnd/>
          </a:ln>
        </p:spPr>
        <p:txBody>
          <a:bodyPr/>
          <a:lstStyle/>
          <a:p>
            <a:r>
              <a:rPr lang="en-US"/>
              <a:t>Network Layer</a:t>
            </a:r>
          </a:p>
        </p:txBody>
      </p:sp>
      <p:sp>
        <p:nvSpPr>
          <p:cNvPr id="142339" name="Slide Number Placeholder 5"/>
          <p:cNvSpPr>
            <a:spLocks noGrp="1"/>
          </p:cNvSpPr>
          <p:nvPr>
            <p:ph type="sldNum" sz="quarter" idx="12"/>
          </p:nvPr>
        </p:nvSpPr>
        <p:spPr>
          <a:noFill/>
          <a:ln>
            <a:miter lim="800000"/>
            <a:headEnd/>
            <a:tailEnd/>
          </a:ln>
        </p:spPr>
        <p:txBody>
          <a:bodyPr/>
          <a:lstStyle/>
          <a:p>
            <a:r>
              <a:rPr lang="en-US"/>
              <a:t>4-</a:t>
            </a:r>
            <a:fld id="{2CC7EEE1-2434-450C-97A1-64864B091C50}" type="slidenum">
              <a:rPr lang="en-US" smtClean="0"/>
              <a:pPr/>
              <a:t>91</a:t>
            </a:fld>
            <a:endParaRPr lang="en-US"/>
          </a:p>
        </p:txBody>
      </p:sp>
      <p:sp>
        <p:nvSpPr>
          <p:cNvPr id="142340" name="Rectangle 2"/>
          <p:cNvSpPr>
            <a:spLocks noGrp="1" noChangeArrowheads="1"/>
          </p:cNvSpPr>
          <p:nvPr>
            <p:ph type="title"/>
          </p:nvPr>
        </p:nvSpPr>
        <p:spPr>
          <a:noFill/>
        </p:spPr>
        <p:txBody>
          <a:bodyPr lIns="92075" tIns="46038" rIns="92075" bIns="46038"/>
          <a:lstStyle/>
          <a:p>
            <a:r>
              <a:rPr lang="en-US"/>
              <a:t>DVMRP: continued…</a:t>
            </a:r>
          </a:p>
        </p:txBody>
      </p:sp>
      <p:sp>
        <p:nvSpPr>
          <p:cNvPr id="142341" name="Rectangle 3"/>
          <p:cNvSpPr>
            <a:spLocks noGrp="1" noChangeArrowheads="1"/>
          </p:cNvSpPr>
          <p:nvPr>
            <p:ph type="body" idx="1"/>
          </p:nvPr>
        </p:nvSpPr>
        <p:spPr>
          <a:xfrm>
            <a:off x="508000" y="1435100"/>
            <a:ext cx="8204200" cy="4648200"/>
          </a:xfrm>
          <a:noFill/>
        </p:spPr>
        <p:txBody>
          <a:bodyPr lIns="92075" tIns="46038" rIns="92075" bIns="46038"/>
          <a:lstStyle/>
          <a:p>
            <a:r>
              <a:rPr lang="en-US" sz="3200" i="1">
                <a:solidFill>
                  <a:srgbClr val="CC0000"/>
                </a:solidFill>
              </a:rPr>
              <a:t>soft state:</a:t>
            </a:r>
            <a:r>
              <a:rPr lang="en-US"/>
              <a:t> DVMRP router periodically (1 min.) “forgets”  branches are pruned: </a:t>
            </a:r>
          </a:p>
          <a:p>
            <a:pPr lvl="1"/>
            <a:r>
              <a:rPr lang="en-US"/>
              <a:t>mcast data again flows down unpruned branch</a:t>
            </a:r>
          </a:p>
          <a:p>
            <a:pPr lvl="1"/>
            <a:r>
              <a:rPr lang="en-US"/>
              <a:t>downstream router: reprune or else continue to receive data</a:t>
            </a:r>
          </a:p>
          <a:p>
            <a:r>
              <a:rPr lang="en-US"/>
              <a:t>routers can quickly regraft to tree </a:t>
            </a:r>
          </a:p>
          <a:p>
            <a:pPr lvl="1"/>
            <a:r>
              <a:rPr lang="en-US"/>
              <a:t>following IGMP join at leaf</a:t>
            </a:r>
          </a:p>
          <a:p>
            <a:r>
              <a:rPr lang="en-US"/>
              <a:t>odds and ends</a:t>
            </a:r>
          </a:p>
          <a:p>
            <a:pPr lvl="1"/>
            <a:r>
              <a:rPr lang="en-US"/>
              <a:t>commonly implemented in commercial router</a:t>
            </a:r>
          </a:p>
        </p:txBody>
      </p:sp>
      <p:pic>
        <p:nvPicPr>
          <p:cNvPr id="142342" name="Picture 4" descr="underline_base"/>
          <p:cNvPicPr>
            <a:picLocks noChangeArrowheads="1"/>
          </p:cNvPicPr>
          <p:nvPr/>
        </p:nvPicPr>
        <p:blipFill>
          <a:blip r:embed="rId3"/>
          <a:srcRect/>
          <a:stretch>
            <a:fillRect/>
          </a:stretch>
        </p:blipFill>
        <p:spPr bwMode="auto">
          <a:xfrm>
            <a:off x="598488" y="1014413"/>
            <a:ext cx="4570412" cy="173037"/>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5"/>
          <p:cNvSpPr>
            <a:spLocks noGrp="1"/>
          </p:cNvSpPr>
          <p:nvPr>
            <p:ph type="ftr" sz="quarter" idx="11"/>
          </p:nvPr>
        </p:nvSpPr>
        <p:spPr>
          <a:noFill/>
          <a:ln>
            <a:miter lim="800000"/>
            <a:headEnd/>
            <a:tailEnd/>
          </a:ln>
        </p:spPr>
        <p:txBody>
          <a:bodyPr/>
          <a:lstStyle/>
          <a:p>
            <a:r>
              <a:rPr lang="en-US"/>
              <a:t>Network Layer</a:t>
            </a:r>
          </a:p>
        </p:txBody>
      </p:sp>
      <p:sp>
        <p:nvSpPr>
          <p:cNvPr id="144387" name="Slide Number Placeholder 6"/>
          <p:cNvSpPr>
            <a:spLocks noGrp="1"/>
          </p:cNvSpPr>
          <p:nvPr>
            <p:ph type="sldNum" sz="quarter" idx="12"/>
          </p:nvPr>
        </p:nvSpPr>
        <p:spPr>
          <a:noFill/>
          <a:ln>
            <a:miter lim="800000"/>
            <a:headEnd/>
            <a:tailEnd/>
          </a:ln>
        </p:spPr>
        <p:txBody>
          <a:bodyPr/>
          <a:lstStyle/>
          <a:p>
            <a:r>
              <a:rPr lang="en-US"/>
              <a:t>4-</a:t>
            </a:r>
            <a:fld id="{D2C115F6-BF4C-4A5C-8FDB-58724FC1CDB0}" type="slidenum">
              <a:rPr lang="en-US" smtClean="0"/>
              <a:pPr/>
              <a:t>92</a:t>
            </a:fld>
            <a:endParaRPr lang="en-US"/>
          </a:p>
        </p:txBody>
      </p:sp>
      <p:sp>
        <p:nvSpPr>
          <p:cNvPr id="144388" name="Rectangle 2"/>
          <p:cNvSpPr>
            <a:spLocks noGrp="1" noChangeArrowheads="1"/>
          </p:cNvSpPr>
          <p:nvPr>
            <p:ph type="title"/>
          </p:nvPr>
        </p:nvSpPr>
        <p:spPr>
          <a:xfrm>
            <a:off x="522288" y="376238"/>
            <a:ext cx="8001000" cy="685800"/>
          </a:xfrm>
          <a:noFill/>
        </p:spPr>
        <p:txBody>
          <a:bodyPr lIns="92075" tIns="46038" rIns="92075" bIns="46038"/>
          <a:lstStyle/>
          <a:p>
            <a:r>
              <a:rPr lang="en-US" sz="3600"/>
              <a:t>PIM: Protocol Independent Multicast</a:t>
            </a:r>
          </a:p>
        </p:txBody>
      </p:sp>
      <p:sp>
        <p:nvSpPr>
          <p:cNvPr id="144389" name="Rectangle 3"/>
          <p:cNvSpPr>
            <a:spLocks noGrp="1" noChangeArrowheads="1"/>
          </p:cNvSpPr>
          <p:nvPr>
            <p:ph type="body" sz="half" idx="1"/>
          </p:nvPr>
        </p:nvSpPr>
        <p:spPr>
          <a:xfrm>
            <a:off x="503238" y="1312863"/>
            <a:ext cx="7772400" cy="1600200"/>
          </a:xfrm>
          <a:noFill/>
        </p:spPr>
        <p:txBody>
          <a:bodyPr lIns="92075" tIns="46038" rIns="92075" bIns="46038"/>
          <a:lstStyle/>
          <a:p>
            <a:pPr>
              <a:spcAft>
                <a:spcPct val="45000"/>
              </a:spcAft>
            </a:pPr>
            <a:r>
              <a:rPr lang="en-US"/>
              <a:t>not dependent on any specific underlying unicast routing algorithm (works with all)</a:t>
            </a:r>
          </a:p>
          <a:p>
            <a:r>
              <a:rPr lang="en-US"/>
              <a:t>two different multicast distribution scenarios :</a:t>
            </a:r>
          </a:p>
        </p:txBody>
      </p:sp>
      <p:sp>
        <p:nvSpPr>
          <p:cNvPr id="144390" name="Rectangle 4"/>
          <p:cNvSpPr>
            <a:spLocks noChangeArrowheads="1"/>
          </p:cNvSpPr>
          <p:nvPr/>
        </p:nvSpPr>
        <p:spPr bwMode="auto">
          <a:xfrm>
            <a:off x="609600" y="2286000"/>
            <a:ext cx="3886200" cy="3886200"/>
          </a:xfrm>
          <a:prstGeom prst="rect">
            <a:avLst/>
          </a:prstGeom>
          <a:noFill/>
          <a:ln w="9525">
            <a:noFill/>
            <a:miter lim="800000"/>
            <a:headEnd/>
            <a:tailEnd/>
          </a:ln>
          <a:effectLst/>
        </p:spPr>
        <p:txBody>
          <a:bodyPr wrap="none" anchor="ctr"/>
          <a:lstStyle/>
          <a:p>
            <a:endParaRPr lang="en-US"/>
          </a:p>
        </p:txBody>
      </p:sp>
      <p:sp>
        <p:nvSpPr>
          <p:cNvPr id="144391" name="Rectangle 5"/>
          <p:cNvSpPr>
            <a:spLocks noChangeArrowheads="1"/>
          </p:cNvSpPr>
          <p:nvPr/>
        </p:nvSpPr>
        <p:spPr bwMode="auto">
          <a:xfrm>
            <a:off x="627063" y="3200400"/>
            <a:ext cx="3708400" cy="25908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800" i="1">
                <a:solidFill>
                  <a:srgbClr val="CC0000"/>
                </a:solidFill>
                <a:latin typeface="Gill Sans MT" pitchFamily="34" charset="0"/>
              </a:rPr>
              <a:t>dense</a:t>
            </a:r>
            <a:r>
              <a:rPr lang="en-US" sz="2800" i="1">
                <a:solidFill>
                  <a:srgbClr val="FF0000"/>
                </a:solidFill>
                <a:latin typeface="Gill Sans MT" pitchFamily="34" charset="0"/>
              </a:rPr>
              <a:t>:</a:t>
            </a:r>
          </a:p>
          <a:p>
            <a:pPr marL="342900" indent="-342900">
              <a:spcBef>
                <a:spcPct val="20000"/>
              </a:spcBef>
              <a:buClr>
                <a:srgbClr val="000099"/>
              </a:buClr>
              <a:buSzPct val="75000"/>
              <a:buFont typeface="Wingdings" pitchFamily="2" charset="2"/>
              <a:buChar char="v"/>
            </a:pPr>
            <a:r>
              <a:rPr lang="en-US" sz="2400">
                <a:latin typeface="Gill Sans MT" pitchFamily="34" charset="0"/>
              </a:rPr>
              <a:t>group members densely packed, in “close” proximity.</a:t>
            </a:r>
          </a:p>
          <a:p>
            <a:pPr marL="342900" indent="-342900">
              <a:spcBef>
                <a:spcPct val="20000"/>
              </a:spcBef>
              <a:buClr>
                <a:srgbClr val="000099"/>
              </a:buClr>
              <a:buSzPct val="75000"/>
              <a:buFont typeface="Wingdings" pitchFamily="2" charset="2"/>
              <a:buChar char="v"/>
            </a:pPr>
            <a:r>
              <a:rPr lang="en-US" sz="2400">
                <a:latin typeface="Gill Sans MT" pitchFamily="34" charset="0"/>
              </a:rPr>
              <a:t>bandwidth more plentiful</a:t>
            </a:r>
          </a:p>
        </p:txBody>
      </p:sp>
      <p:sp>
        <p:nvSpPr>
          <p:cNvPr id="144392" name="Rectangle 6"/>
          <p:cNvSpPr>
            <a:spLocks noChangeArrowheads="1"/>
          </p:cNvSpPr>
          <p:nvPr/>
        </p:nvSpPr>
        <p:spPr bwMode="auto">
          <a:xfrm>
            <a:off x="4457700" y="3111500"/>
            <a:ext cx="4229100" cy="32766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800" i="1">
                <a:solidFill>
                  <a:srgbClr val="CC0000"/>
                </a:solidFill>
                <a:latin typeface="Gill Sans MT" pitchFamily="34" charset="0"/>
              </a:rPr>
              <a:t>sparse:</a:t>
            </a:r>
          </a:p>
          <a:p>
            <a:pPr marL="342900" indent="-342900">
              <a:spcBef>
                <a:spcPct val="20000"/>
              </a:spcBef>
              <a:buClr>
                <a:srgbClr val="000099"/>
              </a:buClr>
              <a:buSzPct val="75000"/>
              <a:buFont typeface="Wingdings" pitchFamily="2" charset="2"/>
              <a:buChar char="v"/>
            </a:pPr>
            <a:r>
              <a:rPr lang="en-US" sz="2400">
                <a:latin typeface="Gill Sans MT" pitchFamily="34" charset="0"/>
              </a:rPr>
              <a:t># networks with group members small wrt # interconnected networks</a:t>
            </a:r>
          </a:p>
          <a:p>
            <a:pPr marL="342900" indent="-342900">
              <a:spcBef>
                <a:spcPct val="20000"/>
              </a:spcBef>
              <a:buClr>
                <a:srgbClr val="000099"/>
              </a:buClr>
              <a:buSzPct val="75000"/>
              <a:buFont typeface="Wingdings" pitchFamily="2" charset="2"/>
              <a:buChar char="v"/>
            </a:pPr>
            <a:r>
              <a:rPr lang="en-US" sz="2400">
                <a:latin typeface="Gill Sans MT" pitchFamily="34" charset="0"/>
              </a:rPr>
              <a:t>group members “widely dispersed”</a:t>
            </a:r>
          </a:p>
          <a:p>
            <a:pPr marL="342900" indent="-342900">
              <a:spcBef>
                <a:spcPct val="20000"/>
              </a:spcBef>
              <a:buClr>
                <a:srgbClr val="000099"/>
              </a:buClr>
              <a:buSzPct val="75000"/>
              <a:buFont typeface="Wingdings" pitchFamily="2" charset="2"/>
              <a:buChar char="v"/>
            </a:pPr>
            <a:r>
              <a:rPr lang="en-US" sz="2400">
                <a:latin typeface="Gill Sans MT" pitchFamily="34" charset="0"/>
              </a:rPr>
              <a:t>bandwidth not plentiful</a:t>
            </a:r>
          </a:p>
        </p:txBody>
      </p:sp>
      <p:pic>
        <p:nvPicPr>
          <p:cNvPr id="144393" name="Picture 7" descr="underline_base"/>
          <p:cNvPicPr>
            <a:picLocks noChangeArrowheads="1"/>
          </p:cNvPicPr>
          <p:nvPr/>
        </p:nvPicPr>
        <p:blipFill>
          <a:blip r:embed="rId3"/>
          <a:srcRect/>
          <a:stretch>
            <a:fillRect/>
          </a:stretch>
        </p:blipFill>
        <p:spPr bwMode="auto">
          <a:xfrm>
            <a:off x="587375" y="927100"/>
            <a:ext cx="7313613" cy="173038"/>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14400"/>
          </a:xfrm>
        </p:spPr>
        <p:txBody>
          <a:bodyPr>
            <a:normAutofit/>
          </a:bodyPr>
          <a:lstStyle/>
          <a:p>
            <a:r>
              <a:rPr lang="en-US" sz="4000" i="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rPr>
              <a:t>Protocol Independent Multicast</a:t>
            </a:r>
            <a:endParaRPr lang="en-US" sz="4000"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sz="quarter" idx="1"/>
          </p:nvPr>
        </p:nvSpPr>
        <p:spPr>
          <a:xfrm>
            <a:off x="152400" y="990600"/>
            <a:ext cx="8534400" cy="5867400"/>
          </a:xfrm>
        </p:spPr>
        <p:txBody>
          <a:bodyPr/>
          <a:lstStyle/>
          <a:p>
            <a:pPr>
              <a:buFont typeface="Wingdings" pitchFamily="2" charset="2"/>
              <a:buChar char="§"/>
            </a:pPr>
            <a:r>
              <a:rPr lang="en-US" i="1" dirty="0">
                <a:latin typeface="Times New Roman" pitchFamily="18" charset="0"/>
              </a:rPr>
              <a:t>Protocol Independent Multicast (PIM) is the name given to two independent multicast routing protocols: </a:t>
            </a:r>
          </a:p>
          <a:p>
            <a:pPr lvl="1">
              <a:buFont typeface="Wingdings" pitchFamily="2" charset="2"/>
              <a:buChar char="§"/>
            </a:pPr>
            <a:r>
              <a:rPr lang="en-US" sz="2000" i="1" dirty="0">
                <a:latin typeface="Times New Roman" pitchFamily="18" charset="0"/>
              </a:rPr>
              <a:t>Protocol Independent Multicast, Dense Mode (PIM-DM), and </a:t>
            </a:r>
          </a:p>
          <a:p>
            <a:pPr lvl="1">
              <a:buFont typeface="Wingdings" pitchFamily="2" charset="2"/>
              <a:buChar char="§"/>
            </a:pPr>
            <a:r>
              <a:rPr lang="en-US" sz="2000" i="1" dirty="0">
                <a:latin typeface="Times New Roman" pitchFamily="18" charset="0"/>
              </a:rPr>
              <a:t>Protocol Independent Multicast, Sparse Mode (PIM-SM). </a:t>
            </a:r>
          </a:p>
          <a:p>
            <a:pPr lvl="1">
              <a:buFont typeface="Wingdings" pitchFamily="2" charset="2"/>
              <a:buChar char="§"/>
            </a:pPr>
            <a:endParaRPr lang="en-US" sz="2000" i="1" dirty="0">
              <a:latin typeface="Times New Roman" pitchFamily="18" charset="0"/>
            </a:endParaRPr>
          </a:p>
          <a:p>
            <a:pPr>
              <a:buFont typeface="Wingdings" pitchFamily="2" charset="2"/>
              <a:buChar char="§"/>
            </a:pPr>
            <a:r>
              <a:rPr lang="en-US" i="1" dirty="0">
                <a:latin typeface="Times New Roman" pitchFamily="18" charset="0"/>
                <a:cs typeface="Times New Roman" pitchFamily="18" charset="0"/>
              </a:rPr>
              <a:t>Dense mode (PIM-DM):</a:t>
            </a:r>
          </a:p>
          <a:p>
            <a:pPr lvl="1">
              <a:buFont typeface="Wingdings" pitchFamily="2" charset="2"/>
              <a:buChar char="§"/>
            </a:pPr>
            <a:r>
              <a:rPr lang="en-US" sz="2000" i="1" dirty="0">
                <a:latin typeface="Times New Roman" pitchFamily="18" charset="0"/>
                <a:cs typeface="Times New Roman" pitchFamily="18" charset="0"/>
              </a:rPr>
              <a:t>Uses source-based trees.</a:t>
            </a:r>
          </a:p>
          <a:p>
            <a:pPr lvl="1">
              <a:buFont typeface="Wingdings" pitchFamily="2" charset="2"/>
              <a:buChar char="§"/>
            </a:pPr>
            <a:r>
              <a:rPr lang="en-US" sz="2000" i="1" dirty="0">
                <a:latin typeface="Times New Roman" pitchFamily="18" charset="0"/>
                <a:cs typeface="Times New Roman" pitchFamily="18" charset="0"/>
              </a:rPr>
              <a:t>PIM-DM uses RPF and pruning/grafting strategies to handle multicasting.</a:t>
            </a:r>
          </a:p>
          <a:p>
            <a:pPr lvl="1">
              <a:buFont typeface="Wingdings" pitchFamily="2" charset="2"/>
              <a:buChar char="§"/>
            </a:pPr>
            <a:r>
              <a:rPr lang="en-US" sz="2000" i="1" dirty="0">
                <a:latin typeface="Times New Roman" pitchFamily="18" charset="0"/>
                <a:cs typeface="Times New Roman" pitchFamily="18" charset="0"/>
              </a:rPr>
              <a:t>It is independent from the underlying unicast protocol.</a:t>
            </a:r>
          </a:p>
          <a:p>
            <a:pPr lvl="1">
              <a:buFont typeface="Wingdings" pitchFamily="2" charset="2"/>
              <a:buChar char="§"/>
            </a:pPr>
            <a:r>
              <a:rPr lang="en-US" sz="2000" i="1" dirty="0">
                <a:latin typeface="Times New Roman" pitchFamily="18" charset="0"/>
                <a:cs typeface="Times New Roman" pitchFamily="18" charset="0"/>
              </a:rPr>
              <a:t>Used in a dense multicast environment, such as a LAN environment.</a:t>
            </a:r>
          </a:p>
          <a:p>
            <a:pPr>
              <a:buFont typeface="Wingdings" pitchFamily="2" charset="2"/>
              <a:buChar char="§"/>
            </a:pPr>
            <a:r>
              <a:rPr lang="en-US" i="1" dirty="0">
                <a:latin typeface="Times New Roman" pitchFamily="18" charset="0"/>
                <a:cs typeface="Times New Roman" pitchFamily="18" charset="0"/>
              </a:rPr>
              <a:t>Sparse mode (PIM-SM):</a:t>
            </a:r>
          </a:p>
          <a:p>
            <a:pPr lvl="1">
              <a:buFont typeface="Wingdings" pitchFamily="2" charset="2"/>
              <a:buChar char="§"/>
            </a:pPr>
            <a:r>
              <a:rPr lang="en-US" sz="2000" i="1" dirty="0">
                <a:latin typeface="Times New Roman" pitchFamily="18" charset="0"/>
                <a:cs typeface="Times New Roman" pitchFamily="18" charset="0"/>
              </a:rPr>
              <a:t>Uses shared trees.</a:t>
            </a:r>
          </a:p>
          <a:p>
            <a:pPr lvl="1">
              <a:buFont typeface="Wingdings" pitchFamily="2" charset="2"/>
              <a:buChar char="§"/>
            </a:pPr>
            <a:r>
              <a:rPr lang="en-US" sz="2000" i="1" dirty="0">
                <a:latin typeface="Times New Roman" pitchFamily="18" charset="0"/>
                <a:cs typeface="Times New Roman" pitchFamily="18" charset="0"/>
              </a:rPr>
              <a:t>PIM-SM is used in a sparse multicast environment such as a WAN.</a:t>
            </a:r>
          </a:p>
          <a:p>
            <a:pPr lvl="1">
              <a:buFont typeface="Wingdings" pitchFamily="2" charset="2"/>
              <a:buChar char="§"/>
            </a:pPr>
            <a:r>
              <a:rPr lang="en-US" sz="2000" i="1" dirty="0">
                <a:latin typeface="Times New Roman" pitchFamily="18" charset="0"/>
                <a:cs typeface="Times New Roman" pitchFamily="18" charset="0"/>
              </a:rPr>
              <a:t>PIM-SM is similar to CBT but uses a simpler procedure.</a:t>
            </a:r>
          </a:p>
          <a:p>
            <a:pPr lvl="1">
              <a:buFont typeface="Wingdings" pitchFamily="2" charset="2"/>
              <a:buChar char="§"/>
            </a:pPr>
            <a:endParaRPr lang="en-US" i="1" dirty="0">
              <a:latin typeface="Times New Roman" pitchFamily="18" charset="0"/>
              <a:cs typeface="Times New Roman" pitchFamily="18" charset="0"/>
            </a:endParaRPr>
          </a:p>
          <a:p>
            <a:pPr>
              <a:buFont typeface="Wingdings" pitchFamily="2" charset="2"/>
              <a:buChar char="§"/>
            </a:pPr>
            <a:endParaRPr lang="en-US" dirty="0"/>
          </a:p>
        </p:txBody>
      </p:sp>
      <p:sp>
        <p:nvSpPr>
          <p:cNvPr id="4" name="Slide Number Placeholder 3"/>
          <p:cNvSpPr>
            <a:spLocks noGrp="1"/>
          </p:cNvSpPr>
          <p:nvPr>
            <p:ph type="sldNum" sz="quarter" idx="15"/>
          </p:nvPr>
        </p:nvSpPr>
        <p:spPr/>
        <p:txBody>
          <a:bodyPr/>
          <a:lstStyle/>
          <a:p>
            <a:fld id="{4CE12446-1106-4B69-B4CA-53890709FD42}" type="slidenum">
              <a:rPr lang="en-US" smtClean="0"/>
              <a:pPr/>
              <a:t>93</a:t>
            </a:fld>
            <a:endParaRPr lang="en-US"/>
          </a:p>
        </p:txBody>
      </p:sp>
    </p:spTree>
    <p:extLst>
      <p:ext uri="{BB962C8B-B14F-4D97-AF65-F5344CB8AC3E}">
        <p14:creationId xmlns:p14="http://schemas.microsoft.com/office/powerpoint/2010/main" val="4046524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5"/>
          <p:cNvSpPr>
            <a:spLocks noGrp="1"/>
          </p:cNvSpPr>
          <p:nvPr>
            <p:ph type="ftr" sz="quarter" idx="11"/>
          </p:nvPr>
        </p:nvSpPr>
        <p:spPr>
          <a:noFill/>
          <a:ln>
            <a:miter lim="800000"/>
            <a:headEnd/>
            <a:tailEnd/>
          </a:ln>
        </p:spPr>
        <p:txBody>
          <a:bodyPr/>
          <a:lstStyle/>
          <a:p>
            <a:r>
              <a:rPr lang="en-US"/>
              <a:t>Network Layer</a:t>
            </a:r>
          </a:p>
        </p:txBody>
      </p:sp>
      <p:sp>
        <p:nvSpPr>
          <p:cNvPr id="146435" name="Slide Number Placeholder 6"/>
          <p:cNvSpPr>
            <a:spLocks noGrp="1"/>
          </p:cNvSpPr>
          <p:nvPr>
            <p:ph type="sldNum" sz="quarter" idx="12"/>
          </p:nvPr>
        </p:nvSpPr>
        <p:spPr>
          <a:noFill/>
          <a:ln>
            <a:miter lim="800000"/>
            <a:headEnd/>
            <a:tailEnd/>
          </a:ln>
        </p:spPr>
        <p:txBody>
          <a:bodyPr/>
          <a:lstStyle/>
          <a:p>
            <a:r>
              <a:rPr lang="en-US"/>
              <a:t>4-</a:t>
            </a:r>
            <a:fld id="{52070F23-CD09-4B81-B802-E43CF153B8DF}" type="slidenum">
              <a:rPr lang="en-US" smtClean="0"/>
              <a:pPr/>
              <a:t>94</a:t>
            </a:fld>
            <a:endParaRPr lang="en-US"/>
          </a:p>
        </p:txBody>
      </p:sp>
      <p:sp>
        <p:nvSpPr>
          <p:cNvPr id="146436" name="Rectangle 2"/>
          <p:cNvSpPr>
            <a:spLocks noGrp="1" noChangeArrowheads="1"/>
          </p:cNvSpPr>
          <p:nvPr>
            <p:ph type="title"/>
          </p:nvPr>
        </p:nvSpPr>
        <p:spPr>
          <a:xfrm>
            <a:off x="533400" y="609600"/>
            <a:ext cx="8001000" cy="685800"/>
          </a:xfrm>
          <a:noFill/>
        </p:spPr>
        <p:txBody>
          <a:bodyPr lIns="92075" tIns="46038" rIns="92075" bIns="46038"/>
          <a:lstStyle/>
          <a:p>
            <a:r>
              <a:rPr lang="en-US" sz="4000"/>
              <a:t>PIM- dense mode</a:t>
            </a:r>
          </a:p>
        </p:txBody>
      </p:sp>
      <p:sp>
        <p:nvSpPr>
          <p:cNvPr id="146437" name="Rectangle 3"/>
          <p:cNvSpPr>
            <a:spLocks noChangeArrowheads="1"/>
          </p:cNvSpPr>
          <p:nvPr/>
        </p:nvSpPr>
        <p:spPr bwMode="auto">
          <a:xfrm>
            <a:off x="609600" y="2286000"/>
            <a:ext cx="3886200" cy="3886200"/>
          </a:xfrm>
          <a:prstGeom prst="rect">
            <a:avLst/>
          </a:prstGeom>
          <a:noFill/>
          <a:ln w="9525">
            <a:noFill/>
            <a:miter lim="800000"/>
            <a:headEnd/>
            <a:tailEnd/>
          </a:ln>
          <a:effectLst/>
        </p:spPr>
        <p:txBody>
          <a:bodyPr wrap="none" anchor="ctr"/>
          <a:lstStyle/>
          <a:p>
            <a:endParaRPr lang="en-US"/>
          </a:p>
        </p:txBody>
      </p:sp>
      <p:sp>
        <p:nvSpPr>
          <p:cNvPr id="146438" name="Rectangle 4"/>
          <p:cNvSpPr>
            <a:spLocks noChangeArrowheads="1"/>
          </p:cNvSpPr>
          <p:nvPr/>
        </p:nvSpPr>
        <p:spPr bwMode="auto">
          <a:xfrm>
            <a:off x="609600" y="1676400"/>
            <a:ext cx="7391400" cy="4343400"/>
          </a:xfrm>
          <a:prstGeom prst="rect">
            <a:avLst/>
          </a:prstGeom>
          <a:noFill/>
          <a:ln w="9525">
            <a:noFill/>
            <a:miter lim="800000"/>
            <a:headEnd/>
            <a:tailEnd/>
          </a:ln>
          <a:effectLst/>
        </p:spPr>
        <p:txBody>
          <a:bodyPr lIns="92075" tIns="46038" rIns="92075" bIns="46038"/>
          <a:lstStyle/>
          <a:p>
            <a:pPr marL="342900" indent="-342900">
              <a:lnSpc>
                <a:spcPct val="85000"/>
              </a:lnSpc>
              <a:spcBef>
                <a:spcPct val="20000"/>
              </a:spcBef>
            </a:pPr>
            <a:r>
              <a:rPr lang="en-US" sz="3200">
                <a:solidFill>
                  <a:srgbClr val="CC0000"/>
                </a:solidFill>
                <a:latin typeface="Gill Sans MT" pitchFamily="34" charset="0"/>
              </a:rPr>
              <a:t>flood-and-prune RPF</a:t>
            </a:r>
            <a:r>
              <a:rPr lang="en-US" sz="3200">
                <a:latin typeface="Gill Sans MT" pitchFamily="34" charset="0"/>
              </a:rPr>
              <a:t>:</a:t>
            </a:r>
            <a:r>
              <a:rPr lang="en-US" sz="2800">
                <a:latin typeface="Gill Sans MT" pitchFamily="34" charset="0"/>
              </a:rPr>
              <a:t> similar to DVMRP but…</a:t>
            </a:r>
          </a:p>
          <a:p>
            <a:pPr marL="342900" indent="-342900">
              <a:lnSpc>
                <a:spcPct val="85000"/>
              </a:lnSpc>
              <a:spcBef>
                <a:spcPct val="20000"/>
              </a:spcBef>
              <a:buClr>
                <a:srgbClr val="000099"/>
              </a:buClr>
              <a:buSzPct val="75000"/>
              <a:buFont typeface="Wingdings" pitchFamily="2" charset="2"/>
              <a:buChar char="v"/>
            </a:pPr>
            <a:r>
              <a:rPr lang="en-US" sz="2800">
                <a:latin typeface="Gill Sans MT" pitchFamily="34" charset="0"/>
              </a:rPr>
              <a:t>underlying unicast protocol provides RPF info for incoming datagram</a:t>
            </a:r>
          </a:p>
          <a:p>
            <a:pPr marL="342900" indent="-342900">
              <a:lnSpc>
                <a:spcPct val="85000"/>
              </a:lnSpc>
              <a:spcBef>
                <a:spcPct val="20000"/>
              </a:spcBef>
              <a:buClr>
                <a:srgbClr val="000099"/>
              </a:buClr>
              <a:buSzPct val="75000"/>
              <a:buFont typeface="Wingdings" pitchFamily="2" charset="2"/>
              <a:buChar char="v"/>
            </a:pPr>
            <a:r>
              <a:rPr lang="en-US" sz="2800">
                <a:latin typeface="Gill Sans MT" pitchFamily="34" charset="0"/>
              </a:rPr>
              <a:t>less complicated (less efficient) downstream flood than DVMRP reduces reliance on underlying routing algorithm</a:t>
            </a:r>
          </a:p>
          <a:p>
            <a:pPr marL="342900" indent="-342900">
              <a:lnSpc>
                <a:spcPct val="85000"/>
              </a:lnSpc>
              <a:spcBef>
                <a:spcPct val="20000"/>
              </a:spcBef>
              <a:buClr>
                <a:srgbClr val="000099"/>
              </a:buClr>
              <a:buSzPct val="75000"/>
              <a:buFont typeface="Wingdings" pitchFamily="2" charset="2"/>
              <a:buChar char="v"/>
            </a:pPr>
            <a:r>
              <a:rPr lang="en-US" sz="2800">
                <a:latin typeface="Gill Sans MT" pitchFamily="34" charset="0"/>
              </a:rPr>
              <a:t>has protocol mechanism for router to detect it is a leaf-node router</a:t>
            </a:r>
          </a:p>
        </p:txBody>
      </p:sp>
      <p:pic>
        <p:nvPicPr>
          <p:cNvPr id="146439" name="Picture 5" descr="underline_base"/>
          <p:cNvPicPr>
            <a:picLocks noChangeArrowheads="1"/>
          </p:cNvPicPr>
          <p:nvPr/>
        </p:nvPicPr>
        <p:blipFill>
          <a:blip r:embed="rId3"/>
          <a:srcRect/>
          <a:stretch>
            <a:fillRect/>
          </a:stretch>
        </p:blipFill>
        <p:spPr bwMode="auto">
          <a:xfrm>
            <a:off x="566738" y="1155700"/>
            <a:ext cx="4113212" cy="173038"/>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5"/>
          <p:cNvSpPr>
            <a:spLocks noGrp="1"/>
          </p:cNvSpPr>
          <p:nvPr>
            <p:ph type="ftr" sz="quarter" idx="11"/>
          </p:nvPr>
        </p:nvSpPr>
        <p:spPr>
          <a:noFill/>
          <a:ln>
            <a:miter lim="800000"/>
            <a:headEnd/>
            <a:tailEnd/>
          </a:ln>
        </p:spPr>
        <p:txBody>
          <a:bodyPr/>
          <a:lstStyle/>
          <a:p>
            <a:r>
              <a:rPr lang="en-US"/>
              <a:t>Network Layer</a:t>
            </a:r>
          </a:p>
        </p:txBody>
      </p:sp>
      <p:sp>
        <p:nvSpPr>
          <p:cNvPr id="147459" name="Slide Number Placeholder 6"/>
          <p:cNvSpPr>
            <a:spLocks noGrp="1"/>
          </p:cNvSpPr>
          <p:nvPr>
            <p:ph type="sldNum" sz="quarter" idx="12"/>
          </p:nvPr>
        </p:nvSpPr>
        <p:spPr>
          <a:noFill/>
          <a:ln>
            <a:miter lim="800000"/>
            <a:headEnd/>
            <a:tailEnd/>
          </a:ln>
        </p:spPr>
        <p:txBody>
          <a:bodyPr/>
          <a:lstStyle/>
          <a:p>
            <a:r>
              <a:rPr lang="en-US"/>
              <a:t>4-</a:t>
            </a:r>
            <a:fld id="{F2CD1AC2-0585-4C5E-943A-428FAE683142}" type="slidenum">
              <a:rPr lang="en-US" smtClean="0"/>
              <a:pPr/>
              <a:t>95</a:t>
            </a:fld>
            <a:endParaRPr lang="en-US"/>
          </a:p>
        </p:txBody>
      </p:sp>
      <p:sp>
        <p:nvSpPr>
          <p:cNvPr id="147460" name="Rectangle 2"/>
          <p:cNvSpPr>
            <a:spLocks noGrp="1" noChangeArrowheads="1"/>
          </p:cNvSpPr>
          <p:nvPr>
            <p:ph type="title"/>
          </p:nvPr>
        </p:nvSpPr>
        <p:spPr>
          <a:xfrm>
            <a:off x="533400" y="228600"/>
            <a:ext cx="4616450" cy="1143000"/>
          </a:xfrm>
          <a:noFill/>
        </p:spPr>
        <p:txBody>
          <a:bodyPr lIns="92075" tIns="46038" rIns="92075" bIns="46038"/>
          <a:lstStyle/>
          <a:p>
            <a:r>
              <a:rPr lang="en-US"/>
              <a:t>PIM - sparse mode</a:t>
            </a:r>
          </a:p>
        </p:txBody>
      </p:sp>
      <p:sp>
        <p:nvSpPr>
          <p:cNvPr id="147461" name="Rectangle 3"/>
          <p:cNvSpPr>
            <a:spLocks noGrp="1" noChangeArrowheads="1"/>
          </p:cNvSpPr>
          <p:nvPr>
            <p:ph type="body" sz="half" idx="1"/>
          </p:nvPr>
        </p:nvSpPr>
        <p:spPr>
          <a:xfrm>
            <a:off x="533400" y="1600200"/>
            <a:ext cx="3811588" cy="4648200"/>
          </a:xfrm>
          <a:noFill/>
        </p:spPr>
        <p:txBody>
          <a:bodyPr lIns="92075" tIns="46038" rIns="92075" bIns="46038"/>
          <a:lstStyle/>
          <a:p>
            <a:r>
              <a:rPr lang="en-US" sz="2400"/>
              <a:t>center-based approach</a:t>
            </a:r>
          </a:p>
          <a:p>
            <a:r>
              <a:rPr lang="en-US" sz="2400"/>
              <a:t>router sends </a:t>
            </a:r>
            <a:r>
              <a:rPr lang="en-US" sz="2400" i="1"/>
              <a:t>join</a:t>
            </a:r>
            <a:r>
              <a:rPr lang="en-US" sz="2400"/>
              <a:t> msg to rendezvous point (RP)</a:t>
            </a:r>
          </a:p>
          <a:p>
            <a:pPr lvl="1"/>
            <a:r>
              <a:rPr lang="en-US"/>
              <a:t>intermediate routers update state and forward </a:t>
            </a:r>
            <a:r>
              <a:rPr lang="en-US" i="1"/>
              <a:t>join</a:t>
            </a:r>
            <a:endParaRPr lang="en-US"/>
          </a:p>
          <a:p>
            <a:r>
              <a:rPr lang="en-US" sz="2400"/>
              <a:t>after joining via RP, router can switch to source-specific tree</a:t>
            </a:r>
          </a:p>
          <a:p>
            <a:pPr lvl="1"/>
            <a:r>
              <a:rPr lang="en-US"/>
              <a:t>increased performance: less concentration, shorter paths</a:t>
            </a:r>
          </a:p>
        </p:txBody>
      </p:sp>
      <p:sp>
        <p:nvSpPr>
          <p:cNvPr id="147462" name="Text Box 128"/>
          <p:cNvSpPr txBox="1">
            <a:spLocks noChangeArrowheads="1"/>
          </p:cNvSpPr>
          <p:nvPr/>
        </p:nvSpPr>
        <p:spPr bwMode="auto">
          <a:xfrm>
            <a:off x="4970463" y="4491038"/>
            <a:ext cx="1885950" cy="915987"/>
          </a:xfrm>
          <a:prstGeom prst="rect">
            <a:avLst/>
          </a:prstGeom>
          <a:noFill/>
          <a:ln w="9525">
            <a:noFill/>
            <a:miter lim="800000"/>
            <a:headEnd/>
            <a:tailEnd/>
          </a:ln>
          <a:effectLst/>
        </p:spPr>
        <p:txBody>
          <a:bodyPr wrap="none">
            <a:spAutoFit/>
          </a:bodyPr>
          <a:lstStyle/>
          <a:p>
            <a:r>
              <a:rPr lang="en-US">
                <a:solidFill>
                  <a:srgbClr val="000099"/>
                </a:solidFill>
              </a:rPr>
              <a:t>all data multicast</a:t>
            </a:r>
          </a:p>
          <a:p>
            <a:r>
              <a:rPr lang="en-US">
                <a:solidFill>
                  <a:srgbClr val="000099"/>
                </a:solidFill>
              </a:rPr>
              <a:t>from rendezvous</a:t>
            </a:r>
          </a:p>
          <a:p>
            <a:r>
              <a:rPr lang="en-US">
                <a:solidFill>
                  <a:srgbClr val="000099"/>
                </a:solidFill>
              </a:rPr>
              <a:t>point</a:t>
            </a:r>
          </a:p>
        </p:txBody>
      </p:sp>
      <p:sp>
        <p:nvSpPr>
          <p:cNvPr id="147463" name="Line 129"/>
          <p:cNvSpPr>
            <a:spLocks noChangeShapeType="1"/>
          </p:cNvSpPr>
          <p:nvPr/>
        </p:nvSpPr>
        <p:spPr bwMode="auto">
          <a:xfrm flipV="1">
            <a:off x="5792788" y="4191000"/>
            <a:ext cx="342900" cy="419100"/>
          </a:xfrm>
          <a:prstGeom prst="line">
            <a:avLst/>
          </a:prstGeom>
          <a:noFill/>
          <a:ln w="9525">
            <a:solidFill>
              <a:srgbClr val="000099"/>
            </a:solidFill>
            <a:round/>
            <a:headEnd/>
            <a:tailEnd/>
          </a:ln>
          <a:effectLst/>
        </p:spPr>
        <p:txBody>
          <a:bodyPr wrap="none"/>
          <a:lstStyle/>
          <a:p>
            <a:endParaRPr lang="en-US"/>
          </a:p>
        </p:txBody>
      </p:sp>
      <p:sp>
        <p:nvSpPr>
          <p:cNvPr id="147464" name="Text Box 130"/>
          <p:cNvSpPr txBox="1">
            <a:spLocks noChangeArrowheads="1"/>
          </p:cNvSpPr>
          <p:nvPr/>
        </p:nvSpPr>
        <p:spPr bwMode="auto">
          <a:xfrm>
            <a:off x="7231063" y="4579938"/>
            <a:ext cx="1365250" cy="641350"/>
          </a:xfrm>
          <a:prstGeom prst="rect">
            <a:avLst/>
          </a:prstGeom>
          <a:noFill/>
          <a:ln w="9525">
            <a:noFill/>
            <a:miter lim="800000"/>
            <a:headEnd/>
            <a:tailEnd/>
          </a:ln>
          <a:effectLst/>
        </p:spPr>
        <p:txBody>
          <a:bodyPr wrap="none">
            <a:spAutoFit/>
          </a:bodyPr>
          <a:lstStyle/>
          <a:p>
            <a:r>
              <a:rPr lang="en-US">
                <a:solidFill>
                  <a:srgbClr val="CC0000"/>
                </a:solidFill>
              </a:rPr>
              <a:t>rendezvous</a:t>
            </a:r>
          </a:p>
          <a:p>
            <a:r>
              <a:rPr lang="en-US">
                <a:solidFill>
                  <a:srgbClr val="CC0000"/>
                </a:solidFill>
              </a:rPr>
              <a:t>point</a:t>
            </a:r>
          </a:p>
        </p:txBody>
      </p:sp>
      <p:sp>
        <p:nvSpPr>
          <p:cNvPr id="147465" name="Line 131"/>
          <p:cNvSpPr>
            <a:spLocks noChangeShapeType="1"/>
          </p:cNvSpPr>
          <p:nvPr/>
        </p:nvSpPr>
        <p:spPr bwMode="auto">
          <a:xfrm>
            <a:off x="6919913" y="4133850"/>
            <a:ext cx="403225" cy="536575"/>
          </a:xfrm>
          <a:prstGeom prst="line">
            <a:avLst/>
          </a:prstGeom>
          <a:noFill/>
          <a:ln w="9525">
            <a:solidFill>
              <a:srgbClr val="CC0000"/>
            </a:solidFill>
            <a:round/>
            <a:headEnd/>
            <a:tailEnd/>
          </a:ln>
          <a:effectLst/>
        </p:spPr>
        <p:txBody>
          <a:bodyPr wrap="none"/>
          <a:lstStyle/>
          <a:p>
            <a:endParaRPr lang="en-US"/>
          </a:p>
        </p:txBody>
      </p:sp>
      <p:pic>
        <p:nvPicPr>
          <p:cNvPr id="147466" name="Picture 132" descr="underline_base"/>
          <p:cNvPicPr>
            <a:picLocks noChangeArrowheads="1"/>
          </p:cNvPicPr>
          <p:nvPr/>
        </p:nvPicPr>
        <p:blipFill>
          <a:blip r:embed="rId3"/>
          <a:srcRect/>
          <a:stretch>
            <a:fillRect/>
          </a:stretch>
        </p:blipFill>
        <p:spPr bwMode="auto">
          <a:xfrm>
            <a:off x="577850" y="1054100"/>
            <a:ext cx="4113213" cy="173038"/>
          </a:xfrm>
          <a:prstGeom prst="rect">
            <a:avLst/>
          </a:prstGeom>
          <a:noFill/>
          <a:ln w="9525">
            <a:noFill/>
            <a:miter lim="800000"/>
            <a:headEnd/>
            <a:tailEnd/>
          </a:ln>
        </p:spPr>
      </p:pic>
      <p:grpSp>
        <p:nvGrpSpPr>
          <p:cNvPr id="147467" name="Group 218"/>
          <p:cNvGrpSpPr>
            <a:grpSpLocks/>
          </p:cNvGrpSpPr>
          <p:nvPr/>
        </p:nvGrpSpPr>
        <p:grpSpPr bwMode="auto">
          <a:xfrm>
            <a:off x="4537075" y="1982788"/>
            <a:ext cx="3638550" cy="2768600"/>
            <a:chOff x="2933" y="-149"/>
            <a:chExt cx="2292" cy="1744"/>
          </a:xfrm>
        </p:grpSpPr>
        <p:sp>
          <p:nvSpPr>
            <p:cNvPr id="147468" name="Line 124"/>
            <p:cNvSpPr>
              <a:spLocks noChangeShapeType="1"/>
            </p:cNvSpPr>
            <p:nvPr/>
          </p:nvSpPr>
          <p:spPr bwMode="auto">
            <a:xfrm flipH="1">
              <a:off x="3498" y="1204"/>
              <a:ext cx="776" cy="0"/>
            </a:xfrm>
            <a:prstGeom prst="line">
              <a:avLst/>
            </a:prstGeom>
            <a:noFill/>
            <a:ln w="38100">
              <a:solidFill>
                <a:schemeClr val="accent2"/>
              </a:solidFill>
              <a:round/>
              <a:headEnd/>
              <a:tailEnd type="triangle" w="med" len="med"/>
            </a:ln>
            <a:effectLst/>
          </p:spPr>
          <p:txBody>
            <a:bodyPr wrap="none"/>
            <a:lstStyle/>
            <a:p>
              <a:endParaRPr lang="en-US"/>
            </a:p>
          </p:txBody>
        </p:sp>
        <p:sp>
          <p:nvSpPr>
            <p:cNvPr id="147469" name="Line 127"/>
            <p:cNvSpPr>
              <a:spLocks noChangeShapeType="1"/>
            </p:cNvSpPr>
            <p:nvPr/>
          </p:nvSpPr>
          <p:spPr bwMode="auto">
            <a:xfrm flipH="1" flipV="1">
              <a:off x="4162" y="-34"/>
              <a:ext cx="480" cy="200"/>
            </a:xfrm>
            <a:prstGeom prst="line">
              <a:avLst/>
            </a:prstGeom>
            <a:noFill/>
            <a:ln w="38100">
              <a:solidFill>
                <a:schemeClr val="accent2"/>
              </a:solidFill>
              <a:round/>
              <a:headEnd/>
              <a:tailEnd type="triangle" w="med" len="med"/>
            </a:ln>
            <a:effectLst/>
          </p:spPr>
          <p:txBody>
            <a:bodyPr wrap="none"/>
            <a:lstStyle/>
            <a:p>
              <a:endParaRPr lang="en-US"/>
            </a:p>
          </p:txBody>
        </p:sp>
        <p:sp>
          <p:nvSpPr>
            <p:cNvPr id="147470" name="Text Box 133"/>
            <p:cNvSpPr txBox="1">
              <a:spLocks noChangeArrowheads="1"/>
            </p:cNvSpPr>
            <p:nvPr/>
          </p:nvSpPr>
          <p:spPr bwMode="auto">
            <a:xfrm>
              <a:off x="4362" y="434"/>
              <a:ext cx="340" cy="231"/>
            </a:xfrm>
            <a:prstGeom prst="rect">
              <a:avLst/>
            </a:prstGeom>
            <a:noFill/>
            <a:ln w="9525">
              <a:noFill/>
              <a:miter lim="800000"/>
              <a:headEnd/>
              <a:tailEnd/>
            </a:ln>
            <a:effectLst/>
          </p:spPr>
          <p:txBody>
            <a:bodyPr wrap="none">
              <a:spAutoFit/>
            </a:bodyPr>
            <a:lstStyle/>
            <a:p>
              <a:r>
                <a:rPr lang="en-US">
                  <a:solidFill>
                    <a:srgbClr val="CC0000"/>
                  </a:solidFill>
                </a:rPr>
                <a:t>join</a:t>
              </a:r>
            </a:p>
          </p:txBody>
        </p:sp>
        <p:sp>
          <p:nvSpPr>
            <p:cNvPr id="147471" name="Line 134"/>
            <p:cNvSpPr>
              <a:spLocks noChangeShapeType="1"/>
            </p:cNvSpPr>
            <p:nvPr/>
          </p:nvSpPr>
          <p:spPr bwMode="auto">
            <a:xfrm>
              <a:off x="3636" y="1068"/>
              <a:ext cx="432" cy="0"/>
            </a:xfrm>
            <a:prstGeom prst="line">
              <a:avLst/>
            </a:prstGeom>
            <a:noFill/>
            <a:ln w="28575">
              <a:solidFill>
                <a:srgbClr val="CC0000"/>
              </a:solidFill>
              <a:round/>
              <a:headEnd/>
              <a:tailEnd type="triangle" w="med" len="med"/>
            </a:ln>
            <a:effectLst/>
          </p:spPr>
          <p:txBody>
            <a:bodyPr wrap="none"/>
            <a:lstStyle/>
            <a:p>
              <a:endParaRPr lang="en-US"/>
            </a:p>
          </p:txBody>
        </p:sp>
        <p:sp>
          <p:nvSpPr>
            <p:cNvPr id="147472" name="Line 135"/>
            <p:cNvSpPr>
              <a:spLocks noChangeShapeType="1"/>
            </p:cNvSpPr>
            <p:nvPr/>
          </p:nvSpPr>
          <p:spPr bwMode="auto">
            <a:xfrm>
              <a:off x="4149" y="54"/>
              <a:ext cx="362" cy="154"/>
            </a:xfrm>
            <a:prstGeom prst="line">
              <a:avLst/>
            </a:prstGeom>
            <a:noFill/>
            <a:ln w="28575">
              <a:solidFill>
                <a:srgbClr val="CC0000"/>
              </a:solidFill>
              <a:round/>
              <a:headEnd/>
              <a:tailEnd type="triangle" w="med" len="med"/>
            </a:ln>
            <a:effectLst/>
          </p:spPr>
          <p:txBody>
            <a:bodyPr wrap="none"/>
            <a:lstStyle/>
            <a:p>
              <a:endParaRPr lang="en-US"/>
            </a:p>
          </p:txBody>
        </p:sp>
        <p:sp>
          <p:nvSpPr>
            <p:cNvPr id="147473" name="Text Box 136"/>
            <p:cNvSpPr txBox="1">
              <a:spLocks noChangeArrowheads="1"/>
            </p:cNvSpPr>
            <p:nvPr/>
          </p:nvSpPr>
          <p:spPr bwMode="auto">
            <a:xfrm>
              <a:off x="3996" y="86"/>
              <a:ext cx="340" cy="231"/>
            </a:xfrm>
            <a:prstGeom prst="rect">
              <a:avLst/>
            </a:prstGeom>
            <a:noFill/>
            <a:ln w="9525">
              <a:noFill/>
              <a:miter lim="800000"/>
              <a:headEnd/>
              <a:tailEnd/>
            </a:ln>
            <a:effectLst/>
          </p:spPr>
          <p:txBody>
            <a:bodyPr wrap="none">
              <a:spAutoFit/>
            </a:bodyPr>
            <a:lstStyle/>
            <a:p>
              <a:r>
                <a:rPr lang="en-US">
                  <a:solidFill>
                    <a:srgbClr val="CC0000"/>
                  </a:solidFill>
                </a:rPr>
                <a:t>join</a:t>
              </a:r>
            </a:p>
          </p:txBody>
        </p:sp>
        <p:sp>
          <p:nvSpPr>
            <p:cNvPr id="147474" name="Text Box 137"/>
            <p:cNvSpPr txBox="1">
              <a:spLocks noChangeArrowheads="1"/>
            </p:cNvSpPr>
            <p:nvPr/>
          </p:nvSpPr>
          <p:spPr bwMode="auto">
            <a:xfrm>
              <a:off x="3630" y="850"/>
              <a:ext cx="382" cy="231"/>
            </a:xfrm>
            <a:prstGeom prst="rect">
              <a:avLst/>
            </a:prstGeom>
            <a:noFill/>
            <a:ln w="9525">
              <a:noFill/>
              <a:miter lim="800000"/>
              <a:headEnd/>
              <a:tailEnd/>
            </a:ln>
            <a:effectLst/>
          </p:spPr>
          <p:txBody>
            <a:bodyPr>
              <a:spAutoFit/>
            </a:bodyPr>
            <a:lstStyle/>
            <a:p>
              <a:r>
                <a:rPr lang="en-US">
                  <a:solidFill>
                    <a:srgbClr val="CC0000"/>
                  </a:solidFill>
                </a:rPr>
                <a:t>join</a:t>
              </a:r>
            </a:p>
          </p:txBody>
        </p:sp>
        <p:sp>
          <p:nvSpPr>
            <p:cNvPr id="147475" name="Line 138"/>
            <p:cNvSpPr>
              <a:spLocks noChangeShapeType="1"/>
            </p:cNvSpPr>
            <p:nvPr/>
          </p:nvSpPr>
          <p:spPr bwMode="auto">
            <a:xfrm>
              <a:off x="4742" y="793"/>
              <a:ext cx="253" cy="435"/>
            </a:xfrm>
            <a:prstGeom prst="line">
              <a:avLst/>
            </a:prstGeom>
            <a:noFill/>
            <a:ln w="19050">
              <a:solidFill>
                <a:schemeClr val="tx1"/>
              </a:solidFill>
              <a:round/>
              <a:headEnd/>
              <a:tailEnd/>
            </a:ln>
            <a:effectLst/>
          </p:spPr>
          <p:txBody>
            <a:bodyPr wrap="none"/>
            <a:lstStyle/>
            <a:p>
              <a:endParaRPr lang="en-US"/>
            </a:p>
          </p:txBody>
        </p:sp>
        <p:sp>
          <p:nvSpPr>
            <p:cNvPr id="147476" name="Line 139"/>
            <p:cNvSpPr>
              <a:spLocks noChangeShapeType="1"/>
            </p:cNvSpPr>
            <p:nvPr/>
          </p:nvSpPr>
          <p:spPr bwMode="auto">
            <a:xfrm flipV="1">
              <a:off x="3859" y="254"/>
              <a:ext cx="860" cy="219"/>
            </a:xfrm>
            <a:prstGeom prst="line">
              <a:avLst/>
            </a:prstGeom>
            <a:noFill/>
            <a:ln w="19050">
              <a:solidFill>
                <a:schemeClr val="tx1"/>
              </a:solidFill>
              <a:round/>
              <a:headEnd/>
              <a:tailEnd/>
            </a:ln>
            <a:effectLst/>
          </p:spPr>
          <p:txBody>
            <a:bodyPr wrap="none"/>
            <a:lstStyle/>
            <a:p>
              <a:endParaRPr lang="en-US"/>
            </a:p>
          </p:txBody>
        </p:sp>
        <p:sp>
          <p:nvSpPr>
            <p:cNvPr id="147477" name="Line 140"/>
            <p:cNvSpPr>
              <a:spLocks noChangeShapeType="1"/>
            </p:cNvSpPr>
            <p:nvPr/>
          </p:nvSpPr>
          <p:spPr bwMode="auto">
            <a:xfrm>
              <a:off x="3692" y="454"/>
              <a:ext cx="537" cy="614"/>
            </a:xfrm>
            <a:prstGeom prst="line">
              <a:avLst/>
            </a:prstGeom>
            <a:noFill/>
            <a:ln w="19050">
              <a:solidFill>
                <a:schemeClr val="tx1"/>
              </a:solidFill>
              <a:round/>
              <a:headEnd/>
              <a:tailEnd/>
            </a:ln>
            <a:effectLst/>
          </p:spPr>
          <p:txBody>
            <a:bodyPr wrap="none"/>
            <a:lstStyle/>
            <a:p>
              <a:endParaRPr lang="en-US"/>
            </a:p>
          </p:txBody>
        </p:sp>
        <p:sp>
          <p:nvSpPr>
            <p:cNvPr id="147478" name="Line 141"/>
            <p:cNvSpPr>
              <a:spLocks noChangeShapeType="1"/>
            </p:cNvSpPr>
            <p:nvPr/>
          </p:nvSpPr>
          <p:spPr bwMode="auto">
            <a:xfrm>
              <a:off x="4079" y="-22"/>
              <a:ext cx="626" cy="281"/>
            </a:xfrm>
            <a:prstGeom prst="line">
              <a:avLst/>
            </a:prstGeom>
            <a:noFill/>
            <a:ln w="19050">
              <a:solidFill>
                <a:schemeClr val="tx1"/>
              </a:solidFill>
              <a:round/>
              <a:headEnd/>
              <a:tailEnd/>
            </a:ln>
            <a:effectLst/>
          </p:spPr>
          <p:txBody>
            <a:bodyPr wrap="none"/>
            <a:lstStyle/>
            <a:p>
              <a:endParaRPr lang="en-US"/>
            </a:p>
          </p:txBody>
        </p:sp>
        <p:sp>
          <p:nvSpPr>
            <p:cNvPr id="147479" name="Line 142"/>
            <p:cNvSpPr>
              <a:spLocks noChangeShapeType="1"/>
            </p:cNvSpPr>
            <p:nvPr/>
          </p:nvSpPr>
          <p:spPr bwMode="auto">
            <a:xfrm flipV="1">
              <a:off x="4396" y="811"/>
              <a:ext cx="339" cy="295"/>
            </a:xfrm>
            <a:prstGeom prst="line">
              <a:avLst/>
            </a:prstGeom>
            <a:noFill/>
            <a:ln w="19050">
              <a:solidFill>
                <a:schemeClr val="tx1"/>
              </a:solidFill>
              <a:round/>
              <a:headEnd/>
              <a:tailEnd/>
            </a:ln>
            <a:effectLst/>
          </p:spPr>
          <p:txBody>
            <a:bodyPr wrap="none"/>
            <a:lstStyle/>
            <a:p>
              <a:endParaRPr lang="en-US"/>
            </a:p>
          </p:txBody>
        </p:sp>
        <p:sp>
          <p:nvSpPr>
            <p:cNvPr id="147480" name="Line 143"/>
            <p:cNvSpPr>
              <a:spLocks noChangeShapeType="1"/>
            </p:cNvSpPr>
            <p:nvPr/>
          </p:nvSpPr>
          <p:spPr bwMode="auto">
            <a:xfrm>
              <a:off x="4725" y="321"/>
              <a:ext cx="0" cy="452"/>
            </a:xfrm>
            <a:prstGeom prst="line">
              <a:avLst/>
            </a:prstGeom>
            <a:noFill/>
            <a:ln w="19050">
              <a:solidFill>
                <a:schemeClr val="tx1"/>
              </a:solidFill>
              <a:round/>
              <a:headEnd/>
              <a:tailEnd/>
            </a:ln>
            <a:effectLst/>
          </p:spPr>
          <p:txBody>
            <a:bodyPr wrap="none"/>
            <a:lstStyle/>
            <a:p>
              <a:endParaRPr lang="en-US"/>
            </a:p>
          </p:txBody>
        </p:sp>
        <p:sp>
          <p:nvSpPr>
            <p:cNvPr id="147481" name="Line 144"/>
            <p:cNvSpPr>
              <a:spLocks noChangeShapeType="1"/>
            </p:cNvSpPr>
            <p:nvPr/>
          </p:nvSpPr>
          <p:spPr bwMode="auto">
            <a:xfrm>
              <a:off x="3496" y="1102"/>
              <a:ext cx="646" cy="0"/>
            </a:xfrm>
            <a:prstGeom prst="line">
              <a:avLst/>
            </a:prstGeom>
            <a:noFill/>
            <a:ln w="19050">
              <a:solidFill>
                <a:schemeClr val="tx1"/>
              </a:solidFill>
              <a:round/>
              <a:headEnd/>
              <a:tailEnd/>
            </a:ln>
            <a:effectLst/>
          </p:spPr>
          <p:txBody>
            <a:bodyPr wrap="none"/>
            <a:lstStyle/>
            <a:p>
              <a:endParaRPr lang="en-US"/>
            </a:p>
          </p:txBody>
        </p:sp>
        <p:sp>
          <p:nvSpPr>
            <p:cNvPr id="147482" name="Line 145"/>
            <p:cNvSpPr>
              <a:spLocks noChangeShapeType="1"/>
            </p:cNvSpPr>
            <p:nvPr/>
          </p:nvSpPr>
          <p:spPr bwMode="auto">
            <a:xfrm flipH="1">
              <a:off x="3405" y="521"/>
              <a:ext cx="235" cy="533"/>
            </a:xfrm>
            <a:prstGeom prst="line">
              <a:avLst/>
            </a:prstGeom>
            <a:noFill/>
            <a:ln w="19050">
              <a:solidFill>
                <a:schemeClr val="tx1"/>
              </a:solidFill>
              <a:round/>
              <a:headEnd/>
              <a:tailEnd/>
            </a:ln>
            <a:effectLst/>
          </p:spPr>
          <p:txBody>
            <a:bodyPr wrap="none"/>
            <a:lstStyle/>
            <a:p>
              <a:endParaRPr lang="en-US"/>
            </a:p>
          </p:txBody>
        </p:sp>
        <p:sp>
          <p:nvSpPr>
            <p:cNvPr id="147483" name="Line 146"/>
            <p:cNvSpPr>
              <a:spLocks noChangeShapeType="1"/>
            </p:cNvSpPr>
            <p:nvPr/>
          </p:nvSpPr>
          <p:spPr bwMode="auto">
            <a:xfrm flipH="1">
              <a:off x="3687" y="-13"/>
              <a:ext cx="219" cy="472"/>
            </a:xfrm>
            <a:prstGeom prst="line">
              <a:avLst/>
            </a:prstGeom>
            <a:noFill/>
            <a:ln w="19050">
              <a:solidFill>
                <a:schemeClr val="tx1"/>
              </a:solidFill>
              <a:round/>
              <a:headEnd/>
              <a:tailEnd/>
            </a:ln>
            <a:effectLst/>
          </p:spPr>
          <p:txBody>
            <a:bodyPr wrap="none"/>
            <a:lstStyle/>
            <a:p>
              <a:endParaRPr lang="en-US"/>
            </a:p>
          </p:txBody>
        </p:sp>
        <p:sp>
          <p:nvSpPr>
            <p:cNvPr id="147484" name="Text Box 147"/>
            <p:cNvSpPr txBox="1">
              <a:spLocks noChangeArrowheads="1"/>
            </p:cNvSpPr>
            <p:nvPr/>
          </p:nvSpPr>
          <p:spPr bwMode="auto">
            <a:xfrm>
              <a:off x="3501" y="-149"/>
              <a:ext cx="300" cy="231"/>
            </a:xfrm>
            <a:prstGeom prst="rect">
              <a:avLst/>
            </a:prstGeom>
            <a:noFill/>
            <a:ln w="9525">
              <a:noFill/>
              <a:miter lim="800000"/>
              <a:headEnd/>
              <a:tailEnd/>
            </a:ln>
            <a:effectLst/>
          </p:spPr>
          <p:txBody>
            <a:bodyPr wrap="none">
              <a:spAutoFit/>
            </a:bodyPr>
            <a:lstStyle/>
            <a:p>
              <a:r>
                <a:rPr lang="en-US"/>
                <a:t>R1</a:t>
              </a:r>
            </a:p>
          </p:txBody>
        </p:sp>
        <p:sp>
          <p:nvSpPr>
            <p:cNvPr id="147485" name="Text Box 148"/>
            <p:cNvSpPr txBox="1">
              <a:spLocks noChangeArrowheads="1"/>
            </p:cNvSpPr>
            <p:nvPr/>
          </p:nvSpPr>
          <p:spPr bwMode="auto">
            <a:xfrm>
              <a:off x="3256" y="348"/>
              <a:ext cx="300" cy="231"/>
            </a:xfrm>
            <a:prstGeom prst="rect">
              <a:avLst/>
            </a:prstGeom>
            <a:noFill/>
            <a:ln w="9525">
              <a:noFill/>
              <a:miter lim="800000"/>
              <a:headEnd/>
              <a:tailEnd/>
            </a:ln>
            <a:effectLst/>
          </p:spPr>
          <p:txBody>
            <a:bodyPr wrap="none">
              <a:spAutoFit/>
            </a:bodyPr>
            <a:lstStyle/>
            <a:p>
              <a:r>
                <a:rPr lang="en-US"/>
                <a:t>R2</a:t>
              </a:r>
            </a:p>
          </p:txBody>
        </p:sp>
        <p:sp>
          <p:nvSpPr>
            <p:cNvPr id="147486" name="Text Box 149"/>
            <p:cNvSpPr txBox="1">
              <a:spLocks noChangeArrowheads="1"/>
            </p:cNvSpPr>
            <p:nvPr/>
          </p:nvSpPr>
          <p:spPr bwMode="auto">
            <a:xfrm>
              <a:off x="2933" y="976"/>
              <a:ext cx="300" cy="231"/>
            </a:xfrm>
            <a:prstGeom prst="rect">
              <a:avLst/>
            </a:prstGeom>
            <a:noFill/>
            <a:ln w="9525">
              <a:noFill/>
              <a:miter lim="800000"/>
              <a:headEnd/>
              <a:tailEnd/>
            </a:ln>
            <a:effectLst/>
          </p:spPr>
          <p:txBody>
            <a:bodyPr wrap="none">
              <a:spAutoFit/>
            </a:bodyPr>
            <a:lstStyle/>
            <a:p>
              <a:r>
                <a:rPr lang="en-US"/>
                <a:t>R3</a:t>
              </a:r>
            </a:p>
          </p:txBody>
        </p:sp>
        <p:sp>
          <p:nvSpPr>
            <p:cNvPr id="147487" name="Text Box 150"/>
            <p:cNvSpPr txBox="1">
              <a:spLocks noChangeArrowheads="1"/>
            </p:cNvSpPr>
            <p:nvPr/>
          </p:nvSpPr>
          <p:spPr bwMode="auto">
            <a:xfrm>
              <a:off x="4600" y="-19"/>
              <a:ext cx="300" cy="231"/>
            </a:xfrm>
            <a:prstGeom prst="rect">
              <a:avLst/>
            </a:prstGeom>
            <a:noFill/>
            <a:ln w="9525">
              <a:noFill/>
              <a:miter lim="800000"/>
              <a:headEnd/>
              <a:tailEnd/>
            </a:ln>
            <a:effectLst/>
          </p:spPr>
          <p:txBody>
            <a:bodyPr wrap="none">
              <a:spAutoFit/>
            </a:bodyPr>
            <a:lstStyle/>
            <a:p>
              <a:r>
                <a:rPr lang="en-US"/>
                <a:t>R4</a:t>
              </a:r>
            </a:p>
          </p:txBody>
        </p:sp>
        <p:sp>
          <p:nvSpPr>
            <p:cNvPr id="147488" name="Text Box 151"/>
            <p:cNvSpPr txBox="1">
              <a:spLocks noChangeArrowheads="1"/>
            </p:cNvSpPr>
            <p:nvPr/>
          </p:nvSpPr>
          <p:spPr bwMode="auto">
            <a:xfrm>
              <a:off x="4879" y="698"/>
              <a:ext cx="300" cy="231"/>
            </a:xfrm>
            <a:prstGeom prst="rect">
              <a:avLst/>
            </a:prstGeom>
            <a:noFill/>
            <a:ln w="9525">
              <a:noFill/>
              <a:miter lim="800000"/>
              <a:headEnd/>
              <a:tailEnd/>
            </a:ln>
            <a:effectLst/>
          </p:spPr>
          <p:txBody>
            <a:bodyPr wrap="none">
              <a:spAutoFit/>
            </a:bodyPr>
            <a:lstStyle/>
            <a:p>
              <a:r>
                <a:rPr lang="en-US"/>
                <a:t>R5</a:t>
              </a:r>
            </a:p>
          </p:txBody>
        </p:sp>
        <p:sp>
          <p:nvSpPr>
            <p:cNvPr id="147489" name="Text Box 152"/>
            <p:cNvSpPr txBox="1">
              <a:spLocks noChangeArrowheads="1"/>
            </p:cNvSpPr>
            <p:nvPr/>
          </p:nvSpPr>
          <p:spPr bwMode="auto">
            <a:xfrm>
              <a:off x="4101" y="1160"/>
              <a:ext cx="300" cy="231"/>
            </a:xfrm>
            <a:prstGeom prst="rect">
              <a:avLst/>
            </a:prstGeom>
            <a:noFill/>
            <a:ln w="9525">
              <a:noFill/>
              <a:miter lim="800000"/>
              <a:headEnd/>
              <a:tailEnd/>
            </a:ln>
            <a:effectLst/>
          </p:spPr>
          <p:txBody>
            <a:bodyPr wrap="none">
              <a:spAutoFit/>
            </a:bodyPr>
            <a:lstStyle/>
            <a:p>
              <a:r>
                <a:rPr lang="en-US"/>
                <a:t>R6</a:t>
              </a:r>
            </a:p>
          </p:txBody>
        </p:sp>
        <p:sp>
          <p:nvSpPr>
            <p:cNvPr id="147490" name="Text Box 153"/>
            <p:cNvSpPr txBox="1">
              <a:spLocks noChangeArrowheads="1"/>
            </p:cNvSpPr>
            <p:nvPr/>
          </p:nvSpPr>
          <p:spPr bwMode="auto">
            <a:xfrm>
              <a:off x="4863" y="1364"/>
              <a:ext cx="300" cy="231"/>
            </a:xfrm>
            <a:prstGeom prst="rect">
              <a:avLst/>
            </a:prstGeom>
            <a:noFill/>
            <a:ln w="9525">
              <a:noFill/>
              <a:miter lim="800000"/>
              <a:headEnd/>
              <a:tailEnd/>
            </a:ln>
            <a:effectLst/>
          </p:spPr>
          <p:txBody>
            <a:bodyPr wrap="none">
              <a:spAutoFit/>
            </a:bodyPr>
            <a:lstStyle/>
            <a:p>
              <a:r>
                <a:rPr lang="en-US"/>
                <a:t>R7</a:t>
              </a:r>
            </a:p>
          </p:txBody>
        </p:sp>
        <p:grpSp>
          <p:nvGrpSpPr>
            <p:cNvPr id="147491" name="Group 154"/>
            <p:cNvGrpSpPr>
              <a:grpSpLocks/>
            </p:cNvGrpSpPr>
            <p:nvPr/>
          </p:nvGrpSpPr>
          <p:grpSpPr bwMode="auto">
            <a:xfrm>
              <a:off x="3747" y="-99"/>
              <a:ext cx="402" cy="156"/>
              <a:chOff x="4396" y="1245"/>
              <a:chExt cx="672" cy="248"/>
            </a:xfrm>
          </p:grpSpPr>
          <p:sp>
            <p:nvSpPr>
              <p:cNvPr id="147548"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49"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7550"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51" name="Group 158"/>
              <p:cNvGrpSpPr>
                <a:grpSpLocks/>
              </p:cNvGrpSpPr>
              <p:nvPr/>
            </p:nvGrpSpPr>
            <p:grpSpPr bwMode="auto">
              <a:xfrm>
                <a:off x="4530" y="1287"/>
                <a:ext cx="377" cy="75"/>
                <a:chOff x="2468" y="1332"/>
                <a:chExt cx="310" cy="60"/>
              </a:xfrm>
            </p:grpSpPr>
            <p:sp>
              <p:nvSpPr>
                <p:cNvPr id="147554" name="Freeform 1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7555" name="Freeform 1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7552" name="Line 16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53" name="Line 16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7492" name="Group 163"/>
            <p:cNvGrpSpPr>
              <a:grpSpLocks/>
            </p:cNvGrpSpPr>
            <p:nvPr/>
          </p:nvGrpSpPr>
          <p:grpSpPr bwMode="auto">
            <a:xfrm>
              <a:off x="4518" y="201"/>
              <a:ext cx="402" cy="156"/>
              <a:chOff x="4396" y="1245"/>
              <a:chExt cx="672" cy="248"/>
            </a:xfrm>
          </p:grpSpPr>
          <p:sp>
            <p:nvSpPr>
              <p:cNvPr id="147540"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41"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7542"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43" name="Group 167"/>
              <p:cNvGrpSpPr>
                <a:grpSpLocks/>
              </p:cNvGrpSpPr>
              <p:nvPr/>
            </p:nvGrpSpPr>
            <p:grpSpPr bwMode="auto">
              <a:xfrm>
                <a:off x="4530" y="1287"/>
                <a:ext cx="377" cy="75"/>
                <a:chOff x="2468" y="1332"/>
                <a:chExt cx="310" cy="60"/>
              </a:xfrm>
            </p:grpSpPr>
            <p:sp>
              <p:nvSpPr>
                <p:cNvPr id="147546"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7547"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7544" name="Line 17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45" name="Line 17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7493" name="Group 172"/>
            <p:cNvGrpSpPr>
              <a:grpSpLocks/>
            </p:cNvGrpSpPr>
            <p:nvPr/>
          </p:nvGrpSpPr>
          <p:grpSpPr bwMode="auto">
            <a:xfrm>
              <a:off x="4094" y="1014"/>
              <a:ext cx="402" cy="156"/>
              <a:chOff x="4396" y="1245"/>
              <a:chExt cx="672" cy="248"/>
            </a:xfrm>
          </p:grpSpPr>
          <p:sp>
            <p:nvSpPr>
              <p:cNvPr id="147532"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33"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7534"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35" name="Group 176"/>
              <p:cNvGrpSpPr>
                <a:grpSpLocks/>
              </p:cNvGrpSpPr>
              <p:nvPr/>
            </p:nvGrpSpPr>
            <p:grpSpPr bwMode="auto">
              <a:xfrm>
                <a:off x="4530" y="1287"/>
                <a:ext cx="377" cy="75"/>
                <a:chOff x="2468" y="1332"/>
                <a:chExt cx="310" cy="60"/>
              </a:xfrm>
            </p:grpSpPr>
            <p:sp>
              <p:nvSpPr>
                <p:cNvPr id="147538"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7539"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7536" name="Line 179"/>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37" name="Line 180"/>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7494" name="Oval 407"/>
            <p:cNvSpPr>
              <a:spLocks noChangeArrowheads="1"/>
            </p:cNvSpPr>
            <p:nvPr/>
          </p:nvSpPr>
          <p:spPr bwMode="auto">
            <a:xfrm>
              <a:off x="3208" y="1081"/>
              <a:ext cx="398" cy="87"/>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495" name="Rectangle 410"/>
            <p:cNvSpPr>
              <a:spLocks noChangeArrowheads="1"/>
            </p:cNvSpPr>
            <p:nvPr/>
          </p:nvSpPr>
          <p:spPr bwMode="auto">
            <a:xfrm>
              <a:off x="3208" y="1071"/>
              <a:ext cx="400" cy="54"/>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7496" name="Oval 411"/>
            <p:cNvSpPr>
              <a:spLocks noChangeArrowheads="1"/>
            </p:cNvSpPr>
            <p:nvPr/>
          </p:nvSpPr>
          <p:spPr bwMode="auto">
            <a:xfrm>
              <a:off x="3206" y="1012"/>
              <a:ext cx="399" cy="10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497" name="Group 184"/>
            <p:cNvGrpSpPr>
              <a:grpSpLocks/>
            </p:cNvGrpSpPr>
            <p:nvPr/>
          </p:nvGrpSpPr>
          <p:grpSpPr bwMode="auto">
            <a:xfrm>
              <a:off x="3286" y="1038"/>
              <a:ext cx="226" cy="48"/>
              <a:chOff x="2468" y="1332"/>
              <a:chExt cx="310" cy="60"/>
            </a:xfrm>
          </p:grpSpPr>
          <p:sp>
            <p:nvSpPr>
              <p:cNvPr id="147530" name="Freeform 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7531" name="Freeform 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7498" name="Line 187"/>
            <p:cNvSpPr>
              <a:spLocks noChangeShapeType="1"/>
            </p:cNvSpPr>
            <p:nvPr/>
          </p:nvSpPr>
          <p:spPr bwMode="auto">
            <a:xfrm>
              <a:off x="3208" y="1060"/>
              <a:ext cx="0" cy="68"/>
            </a:xfrm>
            <a:prstGeom prst="line">
              <a:avLst/>
            </a:prstGeom>
            <a:noFill/>
            <a:ln w="12700">
              <a:solidFill>
                <a:srgbClr val="000000"/>
              </a:solidFill>
              <a:round/>
              <a:headEnd/>
              <a:tailEnd/>
            </a:ln>
            <a:effectLst/>
          </p:spPr>
          <p:txBody>
            <a:bodyPr/>
            <a:lstStyle/>
            <a:p>
              <a:endParaRPr lang="en-US"/>
            </a:p>
          </p:txBody>
        </p:sp>
        <p:sp>
          <p:nvSpPr>
            <p:cNvPr id="147499" name="Line 188"/>
            <p:cNvSpPr>
              <a:spLocks noChangeShapeType="1"/>
            </p:cNvSpPr>
            <p:nvPr/>
          </p:nvSpPr>
          <p:spPr bwMode="auto">
            <a:xfrm>
              <a:off x="3605" y="1063"/>
              <a:ext cx="0" cy="67"/>
            </a:xfrm>
            <a:prstGeom prst="line">
              <a:avLst/>
            </a:prstGeom>
            <a:noFill/>
            <a:ln w="12700">
              <a:solidFill>
                <a:srgbClr val="000000"/>
              </a:solidFill>
              <a:round/>
              <a:headEnd/>
              <a:tailEnd/>
            </a:ln>
            <a:effectLst/>
          </p:spPr>
          <p:txBody>
            <a:bodyPr/>
            <a:lstStyle/>
            <a:p>
              <a:endParaRPr lang="en-US"/>
            </a:p>
          </p:txBody>
        </p:sp>
        <p:grpSp>
          <p:nvGrpSpPr>
            <p:cNvPr id="147500" name="Group 189"/>
            <p:cNvGrpSpPr>
              <a:grpSpLocks/>
            </p:cNvGrpSpPr>
            <p:nvPr/>
          </p:nvGrpSpPr>
          <p:grpSpPr bwMode="auto">
            <a:xfrm>
              <a:off x="3540" y="404"/>
              <a:ext cx="390" cy="169"/>
              <a:chOff x="4396" y="1245"/>
              <a:chExt cx="672" cy="248"/>
            </a:xfrm>
          </p:grpSpPr>
          <p:sp>
            <p:nvSpPr>
              <p:cNvPr id="14752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2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752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25" name="Group 193"/>
              <p:cNvGrpSpPr>
                <a:grpSpLocks/>
              </p:cNvGrpSpPr>
              <p:nvPr/>
            </p:nvGrpSpPr>
            <p:grpSpPr bwMode="auto">
              <a:xfrm>
                <a:off x="4530" y="1287"/>
                <a:ext cx="377" cy="75"/>
                <a:chOff x="2468" y="1332"/>
                <a:chExt cx="310" cy="60"/>
              </a:xfrm>
            </p:grpSpPr>
            <p:sp>
              <p:nvSpPr>
                <p:cNvPr id="147528" name="Freeform 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7529" name="Freeform 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7526" name="Line 19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27" name="Line 19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7501" name="Group 198"/>
            <p:cNvGrpSpPr>
              <a:grpSpLocks/>
            </p:cNvGrpSpPr>
            <p:nvPr/>
          </p:nvGrpSpPr>
          <p:grpSpPr bwMode="auto">
            <a:xfrm>
              <a:off x="4500" y="725"/>
              <a:ext cx="390" cy="169"/>
              <a:chOff x="4396" y="1245"/>
              <a:chExt cx="672" cy="248"/>
            </a:xfrm>
          </p:grpSpPr>
          <p:sp>
            <p:nvSpPr>
              <p:cNvPr id="1475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75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17" name="Group 202"/>
              <p:cNvGrpSpPr>
                <a:grpSpLocks/>
              </p:cNvGrpSpPr>
              <p:nvPr/>
            </p:nvGrpSpPr>
            <p:grpSpPr bwMode="auto">
              <a:xfrm>
                <a:off x="4530" y="1287"/>
                <a:ext cx="377" cy="75"/>
                <a:chOff x="2468" y="1332"/>
                <a:chExt cx="310" cy="60"/>
              </a:xfrm>
            </p:grpSpPr>
            <p:sp>
              <p:nvSpPr>
                <p:cNvPr id="147520" name="Freeform 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7521" name="Freeform 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7518" name="Line 20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19" name="Line 20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7502" name="Group 207"/>
            <p:cNvGrpSpPr>
              <a:grpSpLocks/>
            </p:cNvGrpSpPr>
            <p:nvPr/>
          </p:nvGrpSpPr>
          <p:grpSpPr bwMode="auto">
            <a:xfrm>
              <a:off x="4835" y="1208"/>
              <a:ext cx="390" cy="169"/>
              <a:chOff x="4396" y="1245"/>
              <a:chExt cx="672" cy="248"/>
            </a:xfrm>
          </p:grpSpPr>
          <p:sp>
            <p:nvSpPr>
              <p:cNvPr id="1475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75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75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7509" name="Group 211"/>
              <p:cNvGrpSpPr>
                <a:grpSpLocks/>
              </p:cNvGrpSpPr>
              <p:nvPr/>
            </p:nvGrpSpPr>
            <p:grpSpPr bwMode="auto">
              <a:xfrm>
                <a:off x="4530" y="1287"/>
                <a:ext cx="377" cy="75"/>
                <a:chOff x="2468" y="1332"/>
                <a:chExt cx="310" cy="60"/>
              </a:xfrm>
            </p:grpSpPr>
            <p:sp>
              <p:nvSpPr>
                <p:cNvPr id="147512" name="Freeform 2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7513" name="Freeform 2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7510" name="Line 214"/>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7511" name="Line 215"/>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7503" name="Freeform 216"/>
            <p:cNvSpPr>
              <a:spLocks/>
            </p:cNvSpPr>
            <p:nvPr/>
          </p:nvSpPr>
          <p:spPr bwMode="auto">
            <a:xfrm>
              <a:off x="4417" y="342"/>
              <a:ext cx="264" cy="663"/>
            </a:xfrm>
            <a:custGeom>
              <a:avLst/>
              <a:gdLst>
                <a:gd name="T0" fmla="*/ 260 w 264"/>
                <a:gd name="T1" fmla="*/ 0 h 663"/>
                <a:gd name="T2" fmla="*/ 264 w 264"/>
                <a:gd name="T3" fmla="*/ 431 h 663"/>
                <a:gd name="T4" fmla="*/ 0 w 264"/>
                <a:gd name="T5" fmla="*/ 663 h 663"/>
                <a:gd name="T6" fmla="*/ 0 60000 65536"/>
                <a:gd name="T7" fmla="*/ 0 60000 65536"/>
                <a:gd name="T8" fmla="*/ 0 60000 65536"/>
              </a:gdLst>
              <a:ahLst/>
              <a:cxnLst>
                <a:cxn ang="T6">
                  <a:pos x="T0" y="T1"/>
                </a:cxn>
                <a:cxn ang="T7">
                  <a:pos x="T2" y="T3"/>
                </a:cxn>
                <a:cxn ang="T8">
                  <a:pos x="T4" y="T5"/>
                </a:cxn>
              </a:cxnLst>
              <a:rect l="0" t="0" r="r" b="b"/>
              <a:pathLst>
                <a:path w="264" h="663">
                  <a:moveTo>
                    <a:pt x="260" y="0"/>
                  </a:moveTo>
                  <a:lnTo>
                    <a:pt x="264" y="431"/>
                  </a:lnTo>
                  <a:lnTo>
                    <a:pt x="0" y="663"/>
                  </a:lnTo>
                </a:path>
              </a:pathLst>
            </a:custGeom>
            <a:noFill/>
            <a:ln w="19050" cap="flat" cmpd="sng">
              <a:solidFill>
                <a:srgbClr val="CC0000"/>
              </a:solidFill>
              <a:prstDash val="solid"/>
              <a:round/>
              <a:headEnd type="none" w="med" len="med"/>
              <a:tailEnd type="triangle" w="med" len="med"/>
            </a:ln>
            <a:effectLst/>
          </p:spPr>
          <p:txBody>
            <a:bodyPr wrap="none"/>
            <a:lstStyle/>
            <a:p>
              <a:endParaRPr lang="en-US"/>
            </a:p>
          </p:txBody>
        </p:sp>
        <p:sp>
          <p:nvSpPr>
            <p:cNvPr id="147504" name="Line 126"/>
            <p:cNvSpPr>
              <a:spLocks noChangeShapeType="1"/>
            </p:cNvSpPr>
            <p:nvPr/>
          </p:nvSpPr>
          <p:spPr bwMode="auto">
            <a:xfrm flipV="1">
              <a:off x="4798" y="316"/>
              <a:ext cx="0" cy="360"/>
            </a:xfrm>
            <a:prstGeom prst="line">
              <a:avLst/>
            </a:prstGeom>
            <a:noFill/>
            <a:ln w="38100">
              <a:solidFill>
                <a:schemeClr val="accent2"/>
              </a:solidFill>
              <a:round/>
              <a:headEnd/>
              <a:tailEnd type="triangle" w="med" len="med"/>
            </a:ln>
            <a:effectLst/>
          </p:spPr>
          <p:txBody>
            <a:bodyPr wrap="none"/>
            <a:lstStyle/>
            <a:p>
              <a:endParaRPr lang="en-US"/>
            </a:p>
          </p:txBody>
        </p:sp>
        <p:sp>
          <p:nvSpPr>
            <p:cNvPr id="147505" name="Line 125"/>
            <p:cNvSpPr>
              <a:spLocks noChangeShapeType="1"/>
            </p:cNvSpPr>
            <p:nvPr/>
          </p:nvSpPr>
          <p:spPr bwMode="auto">
            <a:xfrm flipV="1">
              <a:off x="4402" y="794"/>
              <a:ext cx="448" cy="368"/>
            </a:xfrm>
            <a:prstGeom prst="line">
              <a:avLst/>
            </a:prstGeom>
            <a:noFill/>
            <a:ln w="38100">
              <a:solidFill>
                <a:schemeClr val="accent2"/>
              </a:solidFill>
              <a:round/>
              <a:headEnd/>
              <a:tailEnd type="triangle" w="med" len="med"/>
            </a:ln>
            <a:effectLst/>
          </p:spPr>
          <p:txBody>
            <a:bodyPr wrap="none"/>
            <a:lstStyle/>
            <a:p>
              <a:endParaRPr 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5"/>
          <p:cNvSpPr>
            <a:spLocks noGrp="1"/>
          </p:cNvSpPr>
          <p:nvPr>
            <p:ph type="ftr" sz="quarter" idx="11"/>
          </p:nvPr>
        </p:nvSpPr>
        <p:spPr>
          <a:noFill/>
          <a:ln>
            <a:miter lim="800000"/>
            <a:headEnd/>
            <a:tailEnd/>
          </a:ln>
        </p:spPr>
        <p:txBody>
          <a:bodyPr/>
          <a:lstStyle/>
          <a:p>
            <a:r>
              <a:rPr lang="en-US"/>
              <a:t>Network Layer</a:t>
            </a:r>
          </a:p>
        </p:txBody>
      </p:sp>
      <p:sp>
        <p:nvSpPr>
          <p:cNvPr id="148483" name="Slide Number Placeholder 6"/>
          <p:cNvSpPr>
            <a:spLocks noGrp="1"/>
          </p:cNvSpPr>
          <p:nvPr>
            <p:ph type="sldNum" sz="quarter" idx="12"/>
          </p:nvPr>
        </p:nvSpPr>
        <p:spPr>
          <a:noFill/>
          <a:ln>
            <a:miter lim="800000"/>
            <a:headEnd/>
            <a:tailEnd/>
          </a:ln>
        </p:spPr>
        <p:txBody>
          <a:bodyPr/>
          <a:lstStyle/>
          <a:p>
            <a:r>
              <a:rPr lang="en-US"/>
              <a:t>4-</a:t>
            </a:r>
            <a:fld id="{8F2624FC-3912-4DB8-81A3-8A77B1AB4F79}" type="slidenum">
              <a:rPr lang="en-US" smtClean="0"/>
              <a:pPr/>
              <a:t>96</a:t>
            </a:fld>
            <a:endParaRPr lang="en-US"/>
          </a:p>
        </p:txBody>
      </p:sp>
      <p:sp>
        <p:nvSpPr>
          <p:cNvPr id="148484" name="Rectangle 3"/>
          <p:cNvSpPr>
            <a:spLocks noGrp="1" noChangeArrowheads="1"/>
          </p:cNvSpPr>
          <p:nvPr>
            <p:ph type="body" sz="half" idx="1"/>
          </p:nvPr>
        </p:nvSpPr>
        <p:spPr>
          <a:xfrm>
            <a:off x="533400" y="1600200"/>
            <a:ext cx="3811588" cy="4648200"/>
          </a:xfrm>
          <a:noFill/>
        </p:spPr>
        <p:txBody>
          <a:bodyPr lIns="92075" tIns="46038" rIns="92075" bIns="46038"/>
          <a:lstStyle/>
          <a:p>
            <a:pPr>
              <a:buFont typeface="Wingdings" pitchFamily="2" charset="2"/>
              <a:buNone/>
            </a:pPr>
            <a:r>
              <a:rPr lang="en-US" sz="3200" i="1">
                <a:solidFill>
                  <a:srgbClr val="CC0000"/>
                </a:solidFill>
              </a:rPr>
              <a:t>sender(s):</a:t>
            </a:r>
          </a:p>
          <a:p>
            <a:r>
              <a:rPr lang="en-US"/>
              <a:t>unicast data to RP, which distributes down RP-rooted tree</a:t>
            </a:r>
          </a:p>
          <a:p>
            <a:r>
              <a:rPr lang="en-US"/>
              <a:t>RP can extend mcast tree upstream to source</a:t>
            </a:r>
          </a:p>
          <a:p>
            <a:r>
              <a:rPr lang="en-US"/>
              <a:t>RP can send </a:t>
            </a:r>
            <a:r>
              <a:rPr lang="en-US" i="1"/>
              <a:t>stop</a:t>
            </a:r>
            <a:r>
              <a:rPr lang="en-US"/>
              <a:t> msg if no attached receivers</a:t>
            </a:r>
          </a:p>
          <a:p>
            <a:pPr lvl="1"/>
            <a:r>
              <a:rPr lang="en-US"/>
              <a:t>“no one is listening!”</a:t>
            </a:r>
          </a:p>
        </p:txBody>
      </p:sp>
      <p:sp>
        <p:nvSpPr>
          <p:cNvPr id="148485" name="Text Box 132"/>
          <p:cNvSpPr txBox="1">
            <a:spLocks noChangeArrowheads="1"/>
          </p:cNvSpPr>
          <p:nvPr/>
        </p:nvSpPr>
        <p:spPr bwMode="auto">
          <a:xfrm>
            <a:off x="4970463" y="4491038"/>
            <a:ext cx="1885950" cy="915987"/>
          </a:xfrm>
          <a:prstGeom prst="rect">
            <a:avLst/>
          </a:prstGeom>
          <a:noFill/>
          <a:ln w="9525">
            <a:noFill/>
            <a:miter lim="800000"/>
            <a:headEnd/>
            <a:tailEnd/>
          </a:ln>
          <a:effectLst/>
        </p:spPr>
        <p:txBody>
          <a:bodyPr wrap="none">
            <a:spAutoFit/>
          </a:bodyPr>
          <a:lstStyle/>
          <a:p>
            <a:r>
              <a:rPr lang="en-US">
                <a:solidFill>
                  <a:srgbClr val="000099"/>
                </a:solidFill>
              </a:rPr>
              <a:t>all data multicast</a:t>
            </a:r>
          </a:p>
          <a:p>
            <a:r>
              <a:rPr lang="en-US">
                <a:solidFill>
                  <a:srgbClr val="000099"/>
                </a:solidFill>
              </a:rPr>
              <a:t>from rendezvous</a:t>
            </a:r>
          </a:p>
          <a:p>
            <a:r>
              <a:rPr lang="en-US">
                <a:solidFill>
                  <a:srgbClr val="000099"/>
                </a:solidFill>
              </a:rPr>
              <a:t>point</a:t>
            </a:r>
          </a:p>
        </p:txBody>
      </p:sp>
      <p:sp>
        <p:nvSpPr>
          <p:cNvPr id="148486" name="Line 133"/>
          <p:cNvSpPr>
            <a:spLocks noChangeShapeType="1"/>
          </p:cNvSpPr>
          <p:nvPr/>
        </p:nvSpPr>
        <p:spPr bwMode="auto">
          <a:xfrm flipV="1">
            <a:off x="5792788" y="4191000"/>
            <a:ext cx="342900" cy="419100"/>
          </a:xfrm>
          <a:prstGeom prst="line">
            <a:avLst/>
          </a:prstGeom>
          <a:noFill/>
          <a:ln w="9525">
            <a:solidFill>
              <a:srgbClr val="000099"/>
            </a:solidFill>
            <a:round/>
            <a:headEnd/>
            <a:tailEnd/>
          </a:ln>
          <a:effectLst/>
        </p:spPr>
        <p:txBody>
          <a:bodyPr wrap="none"/>
          <a:lstStyle/>
          <a:p>
            <a:endParaRPr lang="en-US"/>
          </a:p>
        </p:txBody>
      </p:sp>
      <p:sp>
        <p:nvSpPr>
          <p:cNvPr id="148487" name="Text Box 134"/>
          <p:cNvSpPr txBox="1">
            <a:spLocks noChangeArrowheads="1"/>
          </p:cNvSpPr>
          <p:nvPr/>
        </p:nvSpPr>
        <p:spPr bwMode="auto">
          <a:xfrm>
            <a:off x="7231063" y="4579938"/>
            <a:ext cx="1365250" cy="641350"/>
          </a:xfrm>
          <a:prstGeom prst="rect">
            <a:avLst/>
          </a:prstGeom>
          <a:noFill/>
          <a:ln w="9525">
            <a:noFill/>
            <a:miter lim="800000"/>
            <a:headEnd/>
            <a:tailEnd/>
          </a:ln>
          <a:effectLst/>
        </p:spPr>
        <p:txBody>
          <a:bodyPr wrap="none">
            <a:spAutoFit/>
          </a:bodyPr>
          <a:lstStyle/>
          <a:p>
            <a:r>
              <a:rPr lang="en-US">
                <a:solidFill>
                  <a:srgbClr val="CC0000"/>
                </a:solidFill>
              </a:rPr>
              <a:t>rendezvous</a:t>
            </a:r>
          </a:p>
          <a:p>
            <a:r>
              <a:rPr lang="en-US">
                <a:solidFill>
                  <a:srgbClr val="CC0000"/>
                </a:solidFill>
              </a:rPr>
              <a:t>point</a:t>
            </a:r>
          </a:p>
        </p:txBody>
      </p:sp>
      <p:sp>
        <p:nvSpPr>
          <p:cNvPr id="148488" name="Line 135"/>
          <p:cNvSpPr>
            <a:spLocks noChangeShapeType="1"/>
          </p:cNvSpPr>
          <p:nvPr/>
        </p:nvSpPr>
        <p:spPr bwMode="auto">
          <a:xfrm>
            <a:off x="6919913" y="4133850"/>
            <a:ext cx="403225" cy="536575"/>
          </a:xfrm>
          <a:prstGeom prst="line">
            <a:avLst/>
          </a:prstGeom>
          <a:noFill/>
          <a:ln w="9525">
            <a:solidFill>
              <a:srgbClr val="CC0000"/>
            </a:solidFill>
            <a:round/>
            <a:headEnd/>
            <a:tailEnd/>
          </a:ln>
          <a:effectLst/>
        </p:spPr>
        <p:txBody>
          <a:bodyPr wrap="none"/>
          <a:lstStyle/>
          <a:p>
            <a:endParaRPr lang="en-US"/>
          </a:p>
        </p:txBody>
      </p:sp>
      <p:grpSp>
        <p:nvGrpSpPr>
          <p:cNvPr id="148489" name="Group 136"/>
          <p:cNvGrpSpPr>
            <a:grpSpLocks/>
          </p:cNvGrpSpPr>
          <p:nvPr/>
        </p:nvGrpSpPr>
        <p:grpSpPr bwMode="auto">
          <a:xfrm>
            <a:off x="4537075" y="1982788"/>
            <a:ext cx="3638550" cy="2768600"/>
            <a:chOff x="2933" y="-149"/>
            <a:chExt cx="2292" cy="1744"/>
          </a:xfrm>
        </p:grpSpPr>
        <p:sp>
          <p:nvSpPr>
            <p:cNvPr id="148492" name="Line 137"/>
            <p:cNvSpPr>
              <a:spLocks noChangeShapeType="1"/>
            </p:cNvSpPr>
            <p:nvPr/>
          </p:nvSpPr>
          <p:spPr bwMode="auto">
            <a:xfrm flipH="1">
              <a:off x="3498" y="1204"/>
              <a:ext cx="776" cy="0"/>
            </a:xfrm>
            <a:prstGeom prst="line">
              <a:avLst/>
            </a:prstGeom>
            <a:noFill/>
            <a:ln w="38100">
              <a:solidFill>
                <a:schemeClr val="accent2"/>
              </a:solidFill>
              <a:round/>
              <a:headEnd/>
              <a:tailEnd type="triangle" w="med" len="med"/>
            </a:ln>
            <a:effectLst/>
          </p:spPr>
          <p:txBody>
            <a:bodyPr wrap="none"/>
            <a:lstStyle/>
            <a:p>
              <a:endParaRPr lang="en-US"/>
            </a:p>
          </p:txBody>
        </p:sp>
        <p:sp>
          <p:nvSpPr>
            <p:cNvPr id="148493" name="Line 138"/>
            <p:cNvSpPr>
              <a:spLocks noChangeShapeType="1"/>
            </p:cNvSpPr>
            <p:nvPr/>
          </p:nvSpPr>
          <p:spPr bwMode="auto">
            <a:xfrm flipH="1" flipV="1">
              <a:off x="4162" y="-34"/>
              <a:ext cx="480" cy="200"/>
            </a:xfrm>
            <a:prstGeom prst="line">
              <a:avLst/>
            </a:prstGeom>
            <a:noFill/>
            <a:ln w="38100">
              <a:solidFill>
                <a:schemeClr val="accent2"/>
              </a:solidFill>
              <a:round/>
              <a:headEnd/>
              <a:tailEnd type="triangle" w="med" len="med"/>
            </a:ln>
            <a:effectLst/>
          </p:spPr>
          <p:txBody>
            <a:bodyPr wrap="none"/>
            <a:lstStyle/>
            <a:p>
              <a:endParaRPr lang="en-US"/>
            </a:p>
          </p:txBody>
        </p:sp>
        <p:sp>
          <p:nvSpPr>
            <p:cNvPr id="148494" name="Text Box 139"/>
            <p:cNvSpPr txBox="1">
              <a:spLocks noChangeArrowheads="1"/>
            </p:cNvSpPr>
            <p:nvPr/>
          </p:nvSpPr>
          <p:spPr bwMode="auto">
            <a:xfrm>
              <a:off x="4362" y="434"/>
              <a:ext cx="340" cy="231"/>
            </a:xfrm>
            <a:prstGeom prst="rect">
              <a:avLst/>
            </a:prstGeom>
            <a:noFill/>
            <a:ln w="9525">
              <a:noFill/>
              <a:miter lim="800000"/>
              <a:headEnd/>
              <a:tailEnd/>
            </a:ln>
            <a:effectLst/>
          </p:spPr>
          <p:txBody>
            <a:bodyPr wrap="none">
              <a:spAutoFit/>
            </a:bodyPr>
            <a:lstStyle/>
            <a:p>
              <a:r>
                <a:rPr lang="en-US">
                  <a:solidFill>
                    <a:srgbClr val="CC0000"/>
                  </a:solidFill>
                </a:rPr>
                <a:t>join</a:t>
              </a:r>
            </a:p>
          </p:txBody>
        </p:sp>
        <p:sp>
          <p:nvSpPr>
            <p:cNvPr id="148495" name="Line 140"/>
            <p:cNvSpPr>
              <a:spLocks noChangeShapeType="1"/>
            </p:cNvSpPr>
            <p:nvPr/>
          </p:nvSpPr>
          <p:spPr bwMode="auto">
            <a:xfrm>
              <a:off x="3636" y="1068"/>
              <a:ext cx="432" cy="0"/>
            </a:xfrm>
            <a:prstGeom prst="line">
              <a:avLst/>
            </a:prstGeom>
            <a:noFill/>
            <a:ln w="28575">
              <a:solidFill>
                <a:srgbClr val="CC0000"/>
              </a:solidFill>
              <a:round/>
              <a:headEnd/>
              <a:tailEnd type="triangle" w="med" len="med"/>
            </a:ln>
            <a:effectLst/>
          </p:spPr>
          <p:txBody>
            <a:bodyPr wrap="none"/>
            <a:lstStyle/>
            <a:p>
              <a:endParaRPr lang="en-US"/>
            </a:p>
          </p:txBody>
        </p:sp>
        <p:sp>
          <p:nvSpPr>
            <p:cNvPr id="148496" name="Line 141"/>
            <p:cNvSpPr>
              <a:spLocks noChangeShapeType="1"/>
            </p:cNvSpPr>
            <p:nvPr/>
          </p:nvSpPr>
          <p:spPr bwMode="auto">
            <a:xfrm>
              <a:off x="4149" y="54"/>
              <a:ext cx="362" cy="154"/>
            </a:xfrm>
            <a:prstGeom prst="line">
              <a:avLst/>
            </a:prstGeom>
            <a:noFill/>
            <a:ln w="28575">
              <a:solidFill>
                <a:srgbClr val="CC0000"/>
              </a:solidFill>
              <a:round/>
              <a:headEnd/>
              <a:tailEnd type="triangle" w="med" len="med"/>
            </a:ln>
            <a:effectLst/>
          </p:spPr>
          <p:txBody>
            <a:bodyPr wrap="none"/>
            <a:lstStyle/>
            <a:p>
              <a:endParaRPr lang="en-US"/>
            </a:p>
          </p:txBody>
        </p:sp>
        <p:sp>
          <p:nvSpPr>
            <p:cNvPr id="148497" name="Text Box 142"/>
            <p:cNvSpPr txBox="1">
              <a:spLocks noChangeArrowheads="1"/>
            </p:cNvSpPr>
            <p:nvPr/>
          </p:nvSpPr>
          <p:spPr bwMode="auto">
            <a:xfrm>
              <a:off x="3996" y="86"/>
              <a:ext cx="340" cy="231"/>
            </a:xfrm>
            <a:prstGeom prst="rect">
              <a:avLst/>
            </a:prstGeom>
            <a:noFill/>
            <a:ln w="9525">
              <a:noFill/>
              <a:miter lim="800000"/>
              <a:headEnd/>
              <a:tailEnd/>
            </a:ln>
            <a:effectLst/>
          </p:spPr>
          <p:txBody>
            <a:bodyPr wrap="none">
              <a:spAutoFit/>
            </a:bodyPr>
            <a:lstStyle/>
            <a:p>
              <a:r>
                <a:rPr lang="en-US">
                  <a:solidFill>
                    <a:srgbClr val="CC0000"/>
                  </a:solidFill>
                </a:rPr>
                <a:t>join</a:t>
              </a:r>
            </a:p>
          </p:txBody>
        </p:sp>
        <p:sp>
          <p:nvSpPr>
            <p:cNvPr id="148498" name="Text Box 143"/>
            <p:cNvSpPr txBox="1">
              <a:spLocks noChangeArrowheads="1"/>
            </p:cNvSpPr>
            <p:nvPr/>
          </p:nvSpPr>
          <p:spPr bwMode="auto">
            <a:xfrm>
              <a:off x="3630" y="850"/>
              <a:ext cx="382" cy="231"/>
            </a:xfrm>
            <a:prstGeom prst="rect">
              <a:avLst/>
            </a:prstGeom>
            <a:noFill/>
            <a:ln w="9525">
              <a:noFill/>
              <a:miter lim="800000"/>
              <a:headEnd/>
              <a:tailEnd/>
            </a:ln>
            <a:effectLst/>
          </p:spPr>
          <p:txBody>
            <a:bodyPr>
              <a:spAutoFit/>
            </a:bodyPr>
            <a:lstStyle/>
            <a:p>
              <a:r>
                <a:rPr lang="en-US">
                  <a:solidFill>
                    <a:srgbClr val="CC0000"/>
                  </a:solidFill>
                </a:rPr>
                <a:t>join</a:t>
              </a:r>
            </a:p>
          </p:txBody>
        </p:sp>
        <p:sp>
          <p:nvSpPr>
            <p:cNvPr id="148499" name="Line 144"/>
            <p:cNvSpPr>
              <a:spLocks noChangeShapeType="1"/>
            </p:cNvSpPr>
            <p:nvPr/>
          </p:nvSpPr>
          <p:spPr bwMode="auto">
            <a:xfrm>
              <a:off x="4742" y="793"/>
              <a:ext cx="253" cy="435"/>
            </a:xfrm>
            <a:prstGeom prst="line">
              <a:avLst/>
            </a:prstGeom>
            <a:noFill/>
            <a:ln w="19050">
              <a:solidFill>
                <a:schemeClr val="tx1"/>
              </a:solidFill>
              <a:round/>
              <a:headEnd/>
              <a:tailEnd/>
            </a:ln>
            <a:effectLst/>
          </p:spPr>
          <p:txBody>
            <a:bodyPr wrap="none"/>
            <a:lstStyle/>
            <a:p>
              <a:endParaRPr lang="en-US"/>
            </a:p>
          </p:txBody>
        </p:sp>
        <p:sp>
          <p:nvSpPr>
            <p:cNvPr id="148500" name="Line 145"/>
            <p:cNvSpPr>
              <a:spLocks noChangeShapeType="1"/>
            </p:cNvSpPr>
            <p:nvPr/>
          </p:nvSpPr>
          <p:spPr bwMode="auto">
            <a:xfrm flipV="1">
              <a:off x="3859" y="254"/>
              <a:ext cx="860" cy="219"/>
            </a:xfrm>
            <a:prstGeom prst="line">
              <a:avLst/>
            </a:prstGeom>
            <a:noFill/>
            <a:ln w="19050">
              <a:solidFill>
                <a:schemeClr val="tx1"/>
              </a:solidFill>
              <a:round/>
              <a:headEnd/>
              <a:tailEnd/>
            </a:ln>
            <a:effectLst/>
          </p:spPr>
          <p:txBody>
            <a:bodyPr wrap="none"/>
            <a:lstStyle/>
            <a:p>
              <a:endParaRPr lang="en-US"/>
            </a:p>
          </p:txBody>
        </p:sp>
        <p:sp>
          <p:nvSpPr>
            <p:cNvPr id="148501" name="Line 146"/>
            <p:cNvSpPr>
              <a:spLocks noChangeShapeType="1"/>
            </p:cNvSpPr>
            <p:nvPr/>
          </p:nvSpPr>
          <p:spPr bwMode="auto">
            <a:xfrm>
              <a:off x="3692" y="454"/>
              <a:ext cx="537" cy="614"/>
            </a:xfrm>
            <a:prstGeom prst="line">
              <a:avLst/>
            </a:prstGeom>
            <a:noFill/>
            <a:ln w="19050">
              <a:solidFill>
                <a:schemeClr val="tx1"/>
              </a:solidFill>
              <a:round/>
              <a:headEnd/>
              <a:tailEnd/>
            </a:ln>
            <a:effectLst/>
          </p:spPr>
          <p:txBody>
            <a:bodyPr wrap="none"/>
            <a:lstStyle/>
            <a:p>
              <a:endParaRPr lang="en-US"/>
            </a:p>
          </p:txBody>
        </p:sp>
        <p:sp>
          <p:nvSpPr>
            <p:cNvPr id="148502" name="Line 147"/>
            <p:cNvSpPr>
              <a:spLocks noChangeShapeType="1"/>
            </p:cNvSpPr>
            <p:nvPr/>
          </p:nvSpPr>
          <p:spPr bwMode="auto">
            <a:xfrm>
              <a:off x="4079" y="-22"/>
              <a:ext cx="626" cy="281"/>
            </a:xfrm>
            <a:prstGeom prst="line">
              <a:avLst/>
            </a:prstGeom>
            <a:noFill/>
            <a:ln w="19050">
              <a:solidFill>
                <a:schemeClr val="tx1"/>
              </a:solidFill>
              <a:round/>
              <a:headEnd/>
              <a:tailEnd/>
            </a:ln>
            <a:effectLst/>
          </p:spPr>
          <p:txBody>
            <a:bodyPr wrap="none"/>
            <a:lstStyle/>
            <a:p>
              <a:endParaRPr lang="en-US"/>
            </a:p>
          </p:txBody>
        </p:sp>
        <p:sp>
          <p:nvSpPr>
            <p:cNvPr id="148503" name="Line 148"/>
            <p:cNvSpPr>
              <a:spLocks noChangeShapeType="1"/>
            </p:cNvSpPr>
            <p:nvPr/>
          </p:nvSpPr>
          <p:spPr bwMode="auto">
            <a:xfrm flipV="1">
              <a:off x="4396" y="811"/>
              <a:ext cx="339" cy="295"/>
            </a:xfrm>
            <a:prstGeom prst="line">
              <a:avLst/>
            </a:prstGeom>
            <a:noFill/>
            <a:ln w="19050">
              <a:solidFill>
                <a:schemeClr val="tx1"/>
              </a:solidFill>
              <a:round/>
              <a:headEnd/>
              <a:tailEnd/>
            </a:ln>
            <a:effectLst/>
          </p:spPr>
          <p:txBody>
            <a:bodyPr wrap="none"/>
            <a:lstStyle/>
            <a:p>
              <a:endParaRPr lang="en-US"/>
            </a:p>
          </p:txBody>
        </p:sp>
        <p:sp>
          <p:nvSpPr>
            <p:cNvPr id="148504" name="Line 149"/>
            <p:cNvSpPr>
              <a:spLocks noChangeShapeType="1"/>
            </p:cNvSpPr>
            <p:nvPr/>
          </p:nvSpPr>
          <p:spPr bwMode="auto">
            <a:xfrm>
              <a:off x="4725" y="321"/>
              <a:ext cx="0" cy="452"/>
            </a:xfrm>
            <a:prstGeom prst="line">
              <a:avLst/>
            </a:prstGeom>
            <a:noFill/>
            <a:ln w="19050">
              <a:solidFill>
                <a:schemeClr val="tx1"/>
              </a:solidFill>
              <a:round/>
              <a:headEnd/>
              <a:tailEnd/>
            </a:ln>
            <a:effectLst/>
          </p:spPr>
          <p:txBody>
            <a:bodyPr wrap="none"/>
            <a:lstStyle/>
            <a:p>
              <a:endParaRPr lang="en-US"/>
            </a:p>
          </p:txBody>
        </p:sp>
        <p:sp>
          <p:nvSpPr>
            <p:cNvPr id="148505" name="Line 150"/>
            <p:cNvSpPr>
              <a:spLocks noChangeShapeType="1"/>
            </p:cNvSpPr>
            <p:nvPr/>
          </p:nvSpPr>
          <p:spPr bwMode="auto">
            <a:xfrm>
              <a:off x="3496" y="1102"/>
              <a:ext cx="646" cy="0"/>
            </a:xfrm>
            <a:prstGeom prst="line">
              <a:avLst/>
            </a:prstGeom>
            <a:noFill/>
            <a:ln w="19050">
              <a:solidFill>
                <a:schemeClr val="tx1"/>
              </a:solidFill>
              <a:round/>
              <a:headEnd/>
              <a:tailEnd/>
            </a:ln>
            <a:effectLst/>
          </p:spPr>
          <p:txBody>
            <a:bodyPr wrap="none"/>
            <a:lstStyle/>
            <a:p>
              <a:endParaRPr lang="en-US"/>
            </a:p>
          </p:txBody>
        </p:sp>
        <p:sp>
          <p:nvSpPr>
            <p:cNvPr id="148506" name="Line 151"/>
            <p:cNvSpPr>
              <a:spLocks noChangeShapeType="1"/>
            </p:cNvSpPr>
            <p:nvPr/>
          </p:nvSpPr>
          <p:spPr bwMode="auto">
            <a:xfrm flipH="1">
              <a:off x="3405" y="521"/>
              <a:ext cx="235" cy="533"/>
            </a:xfrm>
            <a:prstGeom prst="line">
              <a:avLst/>
            </a:prstGeom>
            <a:noFill/>
            <a:ln w="19050">
              <a:solidFill>
                <a:schemeClr val="tx1"/>
              </a:solidFill>
              <a:round/>
              <a:headEnd/>
              <a:tailEnd/>
            </a:ln>
            <a:effectLst/>
          </p:spPr>
          <p:txBody>
            <a:bodyPr wrap="none"/>
            <a:lstStyle/>
            <a:p>
              <a:endParaRPr lang="en-US"/>
            </a:p>
          </p:txBody>
        </p:sp>
        <p:sp>
          <p:nvSpPr>
            <p:cNvPr id="148507" name="Line 152"/>
            <p:cNvSpPr>
              <a:spLocks noChangeShapeType="1"/>
            </p:cNvSpPr>
            <p:nvPr/>
          </p:nvSpPr>
          <p:spPr bwMode="auto">
            <a:xfrm flipH="1">
              <a:off x="3687" y="-13"/>
              <a:ext cx="219" cy="472"/>
            </a:xfrm>
            <a:prstGeom prst="line">
              <a:avLst/>
            </a:prstGeom>
            <a:noFill/>
            <a:ln w="19050">
              <a:solidFill>
                <a:schemeClr val="tx1"/>
              </a:solidFill>
              <a:round/>
              <a:headEnd/>
              <a:tailEnd/>
            </a:ln>
            <a:effectLst/>
          </p:spPr>
          <p:txBody>
            <a:bodyPr wrap="none"/>
            <a:lstStyle/>
            <a:p>
              <a:endParaRPr lang="en-US"/>
            </a:p>
          </p:txBody>
        </p:sp>
        <p:sp>
          <p:nvSpPr>
            <p:cNvPr id="148508" name="Text Box 153"/>
            <p:cNvSpPr txBox="1">
              <a:spLocks noChangeArrowheads="1"/>
            </p:cNvSpPr>
            <p:nvPr/>
          </p:nvSpPr>
          <p:spPr bwMode="auto">
            <a:xfrm>
              <a:off x="3501" y="-149"/>
              <a:ext cx="300" cy="231"/>
            </a:xfrm>
            <a:prstGeom prst="rect">
              <a:avLst/>
            </a:prstGeom>
            <a:noFill/>
            <a:ln w="9525">
              <a:noFill/>
              <a:miter lim="800000"/>
              <a:headEnd/>
              <a:tailEnd/>
            </a:ln>
            <a:effectLst/>
          </p:spPr>
          <p:txBody>
            <a:bodyPr wrap="none">
              <a:spAutoFit/>
            </a:bodyPr>
            <a:lstStyle/>
            <a:p>
              <a:r>
                <a:rPr lang="en-US"/>
                <a:t>R1</a:t>
              </a:r>
            </a:p>
          </p:txBody>
        </p:sp>
        <p:sp>
          <p:nvSpPr>
            <p:cNvPr id="148509" name="Text Box 154"/>
            <p:cNvSpPr txBox="1">
              <a:spLocks noChangeArrowheads="1"/>
            </p:cNvSpPr>
            <p:nvPr/>
          </p:nvSpPr>
          <p:spPr bwMode="auto">
            <a:xfrm>
              <a:off x="3256" y="348"/>
              <a:ext cx="300" cy="231"/>
            </a:xfrm>
            <a:prstGeom prst="rect">
              <a:avLst/>
            </a:prstGeom>
            <a:noFill/>
            <a:ln w="9525">
              <a:noFill/>
              <a:miter lim="800000"/>
              <a:headEnd/>
              <a:tailEnd/>
            </a:ln>
            <a:effectLst/>
          </p:spPr>
          <p:txBody>
            <a:bodyPr wrap="none">
              <a:spAutoFit/>
            </a:bodyPr>
            <a:lstStyle/>
            <a:p>
              <a:r>
                <a:rPr lang="en-US"/>
                <a:t>R2</a:t>
              </a:r>
            </a:p>
          </p:txBody>
        </p:sp>
        <p:sp>
          <p:nvSpPr>
            <p:cNvPr id="148510" name="Text Box 155"/>
            <p:cNvSpPr txBox="1">
              <a:spLocks noChangeArrowheads="1"/>
            </p:cNvSpPr>
            <p:nvPr/>
          </p:nvSpPr>
          <p:spPr bwMode="auto">
            <a:xfrm>
              <a:off x="2933" y="976"/>
              <a:ext cx="300" cy="231"/>
            </a:xfrm>
            <a:prstGeom prst="rect">
              <a:avLst/>
            </a:prstGeom>
            <a:noFill/>
            <a:ln w="9525">
              <a:noFill/>
              <a:miter lim="800000"/>
              <a:headEnd/>
              <a:tailEnd/>
            </a:ln>
            <a:effectLst/>
          </p:spPr>
          <p:txBody>
            <a:bodyPr wrap="none">
              <a:spAutoFit/>
            </a:bodyPr>
            <a:lstStyle/>
            <a:p>
              <a:r>
                <a:rPr lang="en-US"/>
                <a:t>R3</a:t>
              </a:r>
            </a:p>
          </p:txBody>
        </p:sp>
        <p:sp>
          <p:nvSpPr>
            <p:cNvPr id="148511" name="Text Box 156"/>
            <p:cNvSpPr txBox="1">
              <a:spLocks noChangeArrowheads="1"/>
            </p:cNvSpPr>
            <p:nvPr/>
          </p:nvSpPr>
          <p:spPr bwMode="auto">
            <a:xfrm>
              <a:off x="4600" y="-19"/>
              <a:ext cx="300" cy="231"/>
            </a:xfrm>
            <a:prstGeom prst="rect">
              <a:avLst/>
            </a:prstGeom>
            <a:noFill/>
            <a:ln w="9525">
              <a:noFill/>
              <a:miter lim="800000"/>
              <a:headEnd/>
              <a:tailEnd/>
            </a:ln>
            <a:effectLst/>
          </p:spPr>
          <p:txBody>
            <a:bodyPr wrap="none">
              <a:spAutoFit/>
            </a:bodyPr>
            <a:lstStyle/>
            <a:p>
              <a:r>
                <a:rPr lang="en-US"/>
                <a:t>R4</a:t>
              </a:r>
            </a:p>
          </p:txBody>
        </p:sp>
        <p:sp>
          <p:nvSpPr>
            <p:cNvPr id="148512" name="Text Box 157"/>
            <p:cNvSpPr txBox="1">
              <a:spLocks noChangeArrowheads="1"/>
            </p:cNvSpPr>
            <p:nvPr/>
          </p:nvSpPr>
          <p:spPr bwMode="auto">
            <a:xfrm>
              <a:off x="4879" y="698"/>
              <a:ext cx="300" cy="231"/>
            </a:xfrm>
            <a:prstGeom prst="rect">
              <a:avLst/>
            </a:prstGeom>
            <a:noFill/>
            <a:ln w="9525">
              <a:noFill/>
              <a:miter lim="800000"/>
              <a:headEnd/>
              <a:tailEnd/>
            </a:ln>
            <a:effectLst/>
          </p:spPr>
          <p:txBody>
            <a:bodyPr wrap="none">
              <a:spAutoFit/>
            </a:bodyPr>
            <a:lstStyle/>
            <a:p>
              <a:r>
                <a:rPr lang="en-US"/>
                <a:t>R5</a:t>
              </a:r>
            </a:p>
          </p:txBody>
        </p:sp>
        <p:sp>
          <p:nvSpPr>
            <p:cNvPr id="148513" name="Text Box 158"/>
            <p:cNvSpPr txBox="1">
              <a:spLocks noChangeArrowheads="1"/>
            </p:cNvSpPr>
            <p:nvPr/>
          </p:nvSpPr>
          <p:spPr bwMode="auto">
            <a:xfrm>
              <a:off x="4101" y="1160"/>
              <a:ext cx="300" cy="231"/>
            </a:xfrm>
            <a:prstGeom prst="rect">
              <a:avLst/>
            </a:prstGeom>
            <a:noFill/>
            <a:ln w="9525">
              <a:noFill/>
              <a:miter lim="800000"/>
              <a:headEnd/>
              <a:tailEnd/>
            </a:ln>
            <a:effectLst/>
          </p:spPr>
          <p:txBody>
            <a:bodyPr wrap="none">
              <a:spAutoFit/>
            </a:bodyPr>
            <a:lstStyle/>
            <a:p>
              <a:r>
                <a:rPr lang="en-US"/>
                <a:t>R6</a:t>
              </a:r>
            </a:p>
          </p:txBody>
        </p:sp>
        <p:sp>
          <p:nvSpPr>
            <p:cNvPr id="148514" name="Text Box 159"/>
            <p:cNvSpPr txBox="1">
              <a:spLocks noChangeArrowheads="1"/>
            </p:cNvSpPr>
            <p:nvPr/>
          </p:nvSpPr>
          <p:spPr bwMode="auto">
            <a:xfrm>
              <a:off x="4863" y="1364"/>
              <a:ext cx="300" cy="231"/>
            </a:xfrm>
            <a:prstGeom prst="rect">
              <a:avLst/>
            </a:prstGeom>
            <a:noFill/>
            <a:ln w="9525">
              <a:noFill/>
              <a:miter lim="800000"/>
              <a:headEnd/>
              <a:tailEnd/>
            </a:ln>
            <a:effectLst/>
          </p:spPr>
          <p:txBody>
            <a:bodyPr wrap="none">
              <a:spAutoFit/>
            </a:bodyPr>
            <a:lstStyle/>
            <a:p>
              <a:r>
                <a:rPr lang="en-US"/>
                <a:t>R7</a:t>
              </a:r>
            </a:p>
          </p:txBody>
        </p:sp>
        <p:grpSp>
          <p:nvGrpSpPr>
            <p:cNvPr id="148515" name="Group 160"/>
            <p:cNvGrpSpPr>
              <a:grpSpLocks/>
            </p:cNvGrpSpPr>
            <p:nvPr/>
          </p:nvGrpSpPr>
          <p:grpSpPr bwMode="auto">
            <a:xfrm>
              <a:off x="3747" y="-99"/>
              <a:ext cx="402" cy="156"/>
              <a:chOff x="4396" y="1245"/>
              <a:chExt cx="672" cy="248"/>
            </a:xfrm>
          </p:grpSpPr>
          <p:sp>
            <p:nvSpPr>
              <p:cNvPr id="148572"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73"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8574"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75" name="Group 164"/>
              <p:cNvGrpSpPr>
                <a:grpSpLocks/>
              </p:cNvGrpSpPr>
              <p:nvPr/>
            </p:nvGrpSpPr>
            <p:grpSpPr bwMode="auto">
              <a:xfrm>
                <a:off x="4530" y="1287"/>
                <a:ext cx="377" cy="75"/>
                <a:chOff x="2468" y="1332"/>
                <a:chExt cx="310" cy="60"/>
              </a:xfrm>
            </p:grpSpPr>
            <p:sp>
              <p:nvSpPr>
                <p:cNvPr id="148578" name="Freeform 16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8579" name="Freeform 16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8576" name="Line 167"/>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77" name="Line 168"/>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8516" name="Group 169"/>
            <p:cNvGrpSpPr>
              <a:grpSpLocks/>
            </p:cNvGrpSpPr>
            <p:nvPr/>
          </p:nvGrpSpPr>
          <p:grpSpPr bwMode="auto">
            <a:xfrm>
              <a:off x="4518" y="201"/>
              <a:ext cx="402" cy="156"/>
              <a:chOff x="4396" y="1245"/>
              <a:chExt cx="672" cy="248"/>
            </a:xfrm>
          </p:grpSpPr>
          <p:sp>
            <p:nvSpPr>
              <p:cNvPr id="148564"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65"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8566"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67" name="Group 173"/>
              <p:cNvGrpSpPr>
                <a:grpSpLocks/>
              </p:cNvGrpSpPr>
              <p:nvPr/>
            </p:nvGrpSpPr>
            <p:grpSpPr bwMode="auto">
              <a:xfrm>
                <a:off x="4530" y="1287"/>
                <a:ext cx="377" cy="75"/>
                <a:chOff x="2468" y="1332"/>
                <a:chExt cx="310" cy="60"/>
              </a:xfrm>
            </p:grpSpPr>
            <p:sp>
              <p:nvSpPr>
                <p:cNvPr id="148570"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8571"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8568" name="Line 176"/>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69" name="Line 177"/>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8517" name="Group 178"/>
            <p:cNvGrpSpPr>
              <a:grpSpLocks/>
            </p:cNvGrpSpPr>
            <p:nvPr/>
          </p:nvGrpSpPr>
          <p:grpSpPr bwMode="auto">
            <a:xfrm>
              <a:off x="4094" y="1014"/>
              <a:ext cx="402" cy="156"/>
              <a:chOff x="4396" y="1245"/>
              <a:chExt cx="672" cy="248"/>
            </a:xfrm>
          </p:grpSpPr>
          <p:sp>
            <p:nvSpPr>
              <p:cNvPr id="148556" name="Oval 407"/>
              <p:cNvSpPr>
                <a:spLocks noChangeArrowheads="1"/>
              </p:cNvSpPr>
              <p:nvPr/>
            </p:nvSpPr>
            <p:spPr bwMode="auto">
              <a:xfrm>
                <a:off x="4399" y="1355"/>
                <a:ext cx="666" cy="138"/>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57" name="Rectangle 410"/>
              <p:cNvSpPr>
                <a:spLocks noChangeArrowheads="1"/>
              </p:cNvSpPr>
              <p:nvPr/>
            </p:nvSpPr>
            <p:spPr bwMode="auto">
              <a:xfrm>
                <a:off x="4399" y="1339"/>
                <a:ext cx="669" cy="86"/>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8558" name="Oval 411"/>
              <p:cNvSpPr>
                <a:spLocks noChangeArrowheads="1"/>
              </p:cNvSpPr>
              <p:nvPr/>
            </p:nvSpPr>
            <p:spPr bwMode="auto">
              <a:xfrm>
                <a:off x="4396" y="1245"/>
                <a:ext cx="667" cy="16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59" name="Group 182"/>
              <p:cNvGrpSpPr>
                <a:grpSpLocks/>
              </p:cNvGrpSpPr>
              <p:nvPr/>
            </p:nvGrpSpPr>
            <p:grpSpPr bwMode="auto">
              <a:xfrm>
                <a:off x="4530" y="1287"/>
                <a:ext cx="377" cy="75"/>
                <a:chOff x="2468" y="1332"/>
                <a:chExt cx="310" cy="60"/>
              </a:xfrm>
            </p:grpSpPr>
            <p:sp>
              <p:nvSpPr>
                <p:cNvPr id="148562"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8563"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8560" name="Line 185"/>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61" name="Line 186"/>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8518" name="Oval 407"/>
            <p:cNvSpPr>
              <a:spLocks noChangeArrowheads="1"/>
            </p:cNvSpPr>
            <p:nvPr/>
          </p:nvSpPr>
          <p:spPr bwMode="auto">
            <a:xfrm>
              <a:off x="3208" y="1081"/>
              <a:ext cx="398" cy="87"/>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19" name="Rectangle 410"/>
            <p:cNvSpPr>
              <a:spLocks noChangeArrowheads="1"/>
            </p:cNvSpPr>
            <p:nvPr/>
          </p:nvSpPr>
          <p:spPr bwMode="auto">
            <a:xfrm>
              <a:off x="3208" y="1071"/>
              <a:ext cx="400" cy="54"/>
            </a:xfrm>
            <a:prstGeom prst="rect">
              <a:avLst/>
            </a:prstGeom>
            <a:gradFill rotWithShape="1">
              <a:gsLst>
                <a:gs pos="0">
                  <a:srgbClr val="FF0000"/>
                </a:gs>
                <a:gs pos="100000">
                  <a:schemeClr val="bg1"/>
                </a:gs>
              </a:gsLst>
              <a:lin ang="0" scaled="1"/>
            </a:gradFill>
            <a:ln w="19050">
              <a:noFill/>
              <a:miter lim="800000"/>
              <a:headEnd/>
              <a:tailEnd/>
            </a:ln>
          </p:spPr>
          <p:txBody>
            <a:bodyPr wrap="none" anchor="ctr"/>
            <a:lstStyle/>
            <a:p>
              <a:pPr algn="ctr"/>
              <a:endParaRPr lang="en-US" sz="2400">
                <a:cs typeface="Arial" charset="0"/>
              </a:endParaRPr>
            </a:p>
          </p:txBody>
        </p:sp>
        <p:sp>
          <p:nvSpPr>
            <p:cNvPr id="148520" name="Oval 411"/>
            <p:cNvSpPr>
              <a:spLocks noChangeArrowheads="1"/>
            </p:cNvSpPr>
            <p:nvPr/>
          </p:nvSpPr>
          <p:spPr bwMode="auto">
            <a:xfrm>
              <a:off x="3206" y="1012"/>
              <a:ext cx="399" cy="102"/>
            </a:xfrm>
            <a:prstGeom prst="ellipse">
              <a:avLst/>
            </a:prstGeom>
            <a:gradFill rotWithShape="1">
              <a:gsLst>
                <a:gs pos="0">
                  <a:srgbClr val="FF0000"/>
                </a:gs>
                <a:gs pos="100000">
                  <a:schemeClr val="bg1"/>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21" name="Group 190"/>
            <p:cNvGrpSpPr>
              <a:grpSpLocks/>
            </p:cNvGrpSpPr>
            <p:nvPr/>
          </p:nvGrpSpPr>
          <p:grpSpPr bwMode="auto">
            <a:xfrm>
              <a:off x="3286" y="1038"/>
              <a:ext cx="226" cy="48"/>
              <a:chOff x="2468" y="1332"/>
              <a:chExt cx="310" cy="60"/>
            </a:xfrm>
          </p:grpSpPr>
          <p:sp>
            <p:nvSpPr>
              <p:cNvPr id="148554" name="Freeform 1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sp>
            <p:nvSpPr>
              <p:cNvPr id="148555" name="Freeform 1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rgbClr val="FF0000"/>
                  </a:gs>
                  <a:gs pos="100000">
                    <a:schemeClr val="bg1"/>
                  </a:gs>
                </a:gsLst>
                <a:lin ang="0" scaled="1"/>
              </a:gradFill>
              <a:ln w="19050" cmpd="sng">
                <a:solidFill>
                  <a:srgbClr val="000000"/>
                </a:solidFill>
                <a:round/>
                <a:headEnd/>
                <a:tailEnd/>
              </a:ln>
              <a:effectLst/>
            </p:spPr>
            <p:txBody>
              <a:bodyPr/>
              <a:lstStyle/>
              <a:p>
                <a:endParaRPr lang="en-US"/>
              </a:p>
            </p:txBody>
          </p:sp>
        </p:grpSp>
        <p:sp>
          <p:nvSpPr>
            <p:cNvPr id="148522" name="Line 193"/>
            <p:cNvSpPr>
              <a:spLocks noChangeShapeType="1"/>
            </p:cNvSpPr>
            <p:nvPr/>
          </p:nvSpPr>
          <p:spPr bwMode="auto">
            <a:xfrm>
              <a:off x="3208" y="1060"/>
              <a:ext cx="0" cy="68"/>
            </a:xfrm>
            <a:prstGeom prst="line">
              <a:avLst/>
            </a:prstGeom>
            <a:noFill/>
            <a:ln w="12700">
              <a:solidFill>
                <a:srgbClr val="000000"/>
              </a:solidFill>
              <a:round/>
              <a:headEnd/>
              <a:tailEnd/>
            </a:ln>
            <a:effectLst/>
          </p:spPr>
          <p:txBody>
            <a:bodyPr/>
            <a:lstStyle/>
            <a:p>
              <a:endParaRPr lang="en-US"/>
            </a:p>
          </p:txBody>
        </p:sp>
        <p:sp>
          <p:nvSpPr>
            <p:cNvPr id="148523" name="Line 194"/>
            <p:cNvSpPr>
              <a:spLocks noChangeShapeType="1"/>
            </p:cNvSpPr>
            <p:nvPr/>
          </p:nvSpPr>
          <p:spPr bwMode="auto">
            <a:xfrm>
              <a:off x="3605" y="1063"/>
              <a:ext cx="0" cy="67"/>
            </a:xfrm>
            <a:prstGeom prst="line">
              <a:avLst/>
            </a:prstGeom>
            <a:noFill/>
            <a:ln w="12700">
              <a:solidFill>
                <a:srgbClr val="000000"/>
              </a:solidFill>
              <a:round/>
              <a:headEnd/>
              <a:tailEnd/>
            </a:ln>
            <a:effectLst/>
          </p:spPr>
          <p:txBody>
            <a:bodyPr/>
            <a:lstStyle/>
            <a:p>
              <a:endParaRPr lang="en-US"/>
            </a:p>
          </p:txBody>
        </p:sp>
        <p:grpSp>
          <p:nvGrpSpPr>
            <p:cNvPr id="148524" name="Group 195"/>
            <p:cNvGrpSpPr>
              <a:grpSpLocks/>
            </p:cNvGrpSpPr>
            <p:nvPr/>
          </p:nvGrpSpPr>
          <p:grpSpPr bwMode="auto">
            <a:xfrm>
              <a:off x="3540" y="404"/>
              <a:ext cx="390" cy="169"/>
              <a:chOff x="4396" y="1245"/>
              <a:chExt cx="672" cy="248"/>
            </a:xfrm>
          </p:grpSpPr>
          <p:sp>
            <p:nvSpPr>
              <p:cNvPr id="14854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4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854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49" name="Group 199"/>
              <p:cNvGrpSpPr>
                <a:grpSpLocks/>
              </p:cNvGrpSpPr>
              <p:nvPr/>
            </p:nvGrpSpPr>
            <p:grpSpPr bwMode="auto">
              <a:xfrm>
                <a:off x="4530" y="1287"/>
                <a:ext cx="377" cy="75"/>
                <a:chOff x="2468" y="1332"/>
                <a:chExt cx="310" cy="60"/>
              </a:xfrm>
            </p:grpSpPr>
            <p:sp>
              <p:nvSpPr>
                <p:cNvPr id="148552" name="Freeform 2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8553" name="Freeform 2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8550" name="Line 202"/>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51" name="Line 203"/>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8525" name="Group 204"/>
            <p:cNvGrpSpPr>
              <a:grpSpLocks/>
            </p:cNvGrpSpPr>
            <p:nvPr/>
          </p:nvGrpSpPr>
          <p:grpSpPr bwMode="auto">
            <a:xfrm>
              <a:off x="4500" y="725"/>
              <a:ext cx="390" cy="169"/>
              <a:chOff x="4396" y="1245"/>
              <a:chExt cx="672" cy="248"/>
            </a:xfrm>
          </p:grpSpPr>
          <p:sp>
            <p:nvSpPr>
              <p:cNvPr id="14853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3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854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41" name="Group 208"/>
              <p:cNvGrpSpPr>
                <a:grpSpLocks/>
              </p:cNvGrpSpPr>
              <p:nvPr/>
            </p:nvGrpSpPr>
            <p:grpSpPr bwMode="auto">
              <a:xfrm>
                <a:off x="4530" y="1287"/>
                <a:ext cx="377" cy="75"/>
                <a:chOff x="2468" y="1332"/>
                <a:chExt cx="310" cy="60"/>
              </a:xfrm>
            </p:grpSpPr>
            <p:sp>
              <p:nvSpPr>
                <p:cNvPr id="148544" name="Freeform 2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8545" name="Freeform 2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8542" name="Line 211"/>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43" name="Line 212"/>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grpSp>
          <p:nvGrpSpPr>
            <p:cNvPr id="148526" name="Group 213"/>
            <p:cNvGrpSpPr>
              <a:grpSpLocks/>
            </p:cNvGrpSpPr>
            <p:nvPr/>
          </p:nvGrpSpPr>
          <p:grpSpPr bwMode="auto">
            <a:xfrm>
              <a:off x="4835" y="1208"/>
              <a:ext cx="390" cy="169"/>
              <a:chOff x="4396" y="1245"/>
              <a:chExt cx="672" cy="248"/>
            </a:xfrm>
          </p:grpSpPr>
          <p:sp>
            <p:nvSpPr>
              <p:cNvPr id="14853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sp>
            <p:nvSpPr>
              <p:cNvPr id="14853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cs typeface="Arial" charset="0"/>
                </a:endParaRPr>
              </a:p>
            </p:txBody>
          </p:sp>
          <p:sp>
            <p:nvSpPr>
              <p:cNvPr id="14853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p>
                <a:endParaRPr lang="en-US" sz="2400">
                  <a:cs typeface="Arial" charset="0"/>
                </a:endParaRPr>
              </a:p>
            </p:txBody>
          </p:sp>
          <p:grpSp>
            <p:nvGrpSpPr>
              <p:cNvPr id="148533" name="Group 217"/>
              <p:cNvGrpSpPr>
                <a:grpSpLocks/>
              </p:cNvGrpSpPr>
              <p:nvPr/>
            </p:nvGrpSpPr>
            <p:grpSpPr bwMode="auto">
              <a:xfrm>
                <a:off x="4530" y="1287"/>
                <a:ext cx="377" cy="75"/>
                <a:chOff x="2468" y="1332"/>
                <a:chExt cx="310" cy="60"/>
              </a:xfrm>
            </p:grpSpPr>
            <p:sp>
              <p:nvSpPr>
                <p:cNvPr id="148536" name="Freeform 2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148537" name="Freeform 2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148534" name="Line 220"/>
              <p:cNvSpPr>
                <a:spLocks noChangeShapeType="1"/>
              </p:cNvSpPr>
              <p:nvPr/>
            </p:nvSpPr>
            <p:spPr bwMode="auto">
              <a:xfrm>
                <a:off x="4399" y="1321"/>
                <a:ext cx="0" cy="109"/>
              </a:xfrm>
              <a:prstGeom prst="line">
                <a:avLst/>
              </a:prstGeom>
              <a:noFill/>
              <a:ln w="12700">
                <a:solidFill>
                  <a:srgbClr val="000000"/>
                </a:solidFill>
                <a:round/>
                <a:headEnd/>
                <a:tailEnd/>
              </a:ln>
              <a:effectLst/>
            </p:spPr>
            <p:txBody>
              <a:bodyPr/>
              <a:lstStyle/>
              <a:p>
                <a:endParaRPr lang="en-US"/>
              </a:p>
            </p:txBody>
          </p:sp>
          <p:sp>
            <p:nvSpPr>
              <p:cNvPr id="148535" name="Line 221"/>
              <p:cNvSpPr>
                <a:spLocks noChangeShapeType="1"/>
              </p:cNvSpPr>
              <p:nvPr/>
            </p:nvSpPr>
            <p:spPr bwMode="auto">
              <a:xfrm>
                <a:off x="5063" y="1326"/>
                <a:ext cx="0" cy="107"/>
              </a:xfrm>
              <a:prstGeom prst="line">
                <a:avLst/>
              </a:prstGeom>
              <a:noFill/>
              <a:ln w="12700">
                <a:solidFill>
                  <a:srgbClr val="000000"/>
                </a:solidFill>
                <a:round/>
                <a:headEnd/>
                <a:tailEnd/>
              </a:ln>
              <a:effectLst/>
            </p:spPr>
            <p:txBody>
              <a:bodyPr/>
              <a:lstStyle/>
              <a:p>
                <a:endParaRPr lang="en-US"/>
              </a:p>
            </p:txBody>
          </p:sp>
        </p:grpSp>
        <p:sp>
          <p:nvSpPr>
            <p:cNvPr id="148527" name="Freeform 222"/>
            <p:cNvSpPr>
              <a:spLocks/>
            </p:cNvSpPr>
            <p:nvPr/>
          </p:nvSpPr>
          <p:spPr bwMode="auto">
            <a:xfrm>
              <a:off x="4417" y="342"/>
              <a:ext cx="264" cy="663"/>
            </a:xfrm>
            <a:custGeom>
              <a:avLst/>
              <a:gdLst>
                <a:gd name="T0" fmla="*/ 260 w 264"/>
                <a:gd name="T1" fmla="*/ 0 h 663"/>
                <a:gd name="T2" fmla="*/ 264 w 264"/>
                <a:gd name="T3" fmla="*/ 431 h 663"/>
                <a:gd name="T4" fmla="*/ 0 w 264"/>
                <a:gd name="T5" fmla="*/ 663 h 663"/>
                <a:gd name="T6" fmla="*/ 0 60000 65536"/>
                <a:gd name="T7" fmla="*/ 0 60000 65536"/>
                <a:gd name="T8" fmla="*/ 0 60000 65536"/>
              </a:gdLst>
              <a:ahLst/>
              <a:cxnLst>
                <a:cxn ang="T6">
                  <a:pos x="T0" y="T1"/>
                </a:cxn>
                <a:cxn ang="T7">
                  <a:pos x="T2" y="T3"/>
                </a:cxn>
                <a:cxn ang="T8">
                  <a:pos x="T4" y="T5"/>
                </a:cxn>
              </a:cxnLst>
              <a:rect l="0" t="0" r="r" b="b"/>
              <a:pathLst>
                <a:path w="264" h="663">
                  <a:moveTo>
                    <a:pt x="260" y="0"/>
                  </a:moveTo>
                  <a:lnTo>
                    <a:pt x="264" y="431"/>
                  </a:lnTo>
                  <a:lnTo>
                    <a:pt x="0" y="663"/>
                  </a:lnTo>
                </a:path>
              </a:pathLst>
            </a:custGeom>
            <a:noFill/>
            <a:ln w="19050" cap="flat" cmpd="sng">
              <a:solidFill>
                <a:srgbClr val="CC0000"/>
              </a:solidFill>
              <a:prstDash val="solid"/>
              <a:round/>
              <a:headEnd type="none" w="med" len="med"/>
              <a:tailEnd type="triangle" w="med" len="med"/>
            </a:ln>
            <a:effectLst/>
          </p:spPr>
          <p:txBody>
            <a:bodyPr wrap="none"/>
            <a:lstStyle/>
            <a:p>
              <a:endParaRPr lang="en-US"/>
            </a:p>
          </p:txBody>
        </p:sp>
        <p:sp>
          <p:nvSpPr>
            <p:cNvPr id="148528" name="Line 223"/>
            <p:cNvSpPr>
              <a:spLocks noChangeShapeType="1"/>
            </p:cNvSpPr>
            <p:nvPr/>
          </p:nvSpPr>
          <p:spPr bwMode="auto">
            <a:xfrm flipV="1">
              <a:off x="4798" y="316"/>
              <a:ext cx="0" cy="360"/>
            </a:xfrm>
            <a:prstGeom prst="line">
              <a:avLst/>
            </a:prstGeom>
            <a:noFill/>
            <a:ln w="38100">
              <a:solidFill>
                <a:schemeClr val="accent2"/>
              </a:solidFill>
              <a:round/>
              <a:headEnd/>
              <a:tailEnd type="triangle" w="med" len="med"/>
            </a:ln>
            <a:effectLst/>
          </p:spPr>
          <p:txBody>
            <a:bodyPr wrap="none"/>
            <a:lstStyle/>
            <a:p>
              <a:endParaRPr lang="en-US"/>
            </a:p>
          </p:txBody>
        </p:sp>
        <p:sp>
          <p:nvSpPr>
            <p:cNvPr id="148529" name="Line 224"/>
            <p:cNvSpPr>
              <a:spLocks noChangeShapeType="1"/>
            </p:cNvSpPr>
            <p:nvPr/>
          </p:nvSpPr>
          <p:spPr bwMode="auto">
            <a:xfrm flipV="1">
              <a:off x="4402" y="794"/>
              <a:ext cx="448" cy="368"/>
            </a:xfrm>
            <a:prstGeom prst="line">
              <a:avLst/>
            </a:prstGeom>
            <a:noFill/>
            <a:ln w="38100">
              <a:solidFill>
                <a:schemeClr val="accent2"/>
              </a:solidFill>
              <a:round/>
              <a:headEnd/>
              <a:tailEnd type="triangle" w="med" len="med"/>
            </a:ln>
            <a:effectLst/>
          </p:spPr>
          <p:txBody>
            <a:bodyPr wrap="none"/>
            <a:lstStyle/>
            <a:p>
              <a:endParaRPr lang="en-US"/>
            </a:p>
          </p:txBody>
        </p:sp>
      </p:grpSp>
      <p:sp>
        <p:nvSpPr>
          <p:cNvPr id="148490" name="Rectangle 226"/>
          <p:cNvSpPr>
            <a:spLocks noGrp="1" noChangeArrowheads="1"/>
          </p:cNvSpPr>
          <p:nvPr>
            <p:ph type="title"/>
          </p:nvPr>
        </p:nvSpPr>
        <p:spPr>
          <a:xfrm>
            <a:off x="533400" y="228600"/>
            <a:ext cx="4616450" cy="1143000"/>
          </a:xfrm>
          <a:noFill/>
        </p:spPr>
        <p:txBody>
          <a:bodyPr lIns="92075" tIns="46038" rIns="92075" bIns="46038"/>
          <a:lstStyle/>
          <a:p>
            <a:r>
              <a:rPr lang="en-US"/>
              <a:t>PIM - sparse mode</a:t>
            </a:r>
          </a:p>
        </p:txBody>
      </p:sp>
      <p:pic>
        <p:nvPicPr>
          <p:cNvPr id="148491" name="Picture 227" descr="underline_base"/>
          <p:cNvPicPr>
            <a:picLocks noChangeArrowheads="1"/>
          </p:cNvPicPr>
          <p:nvPr/>
        </p:nvPicPr>
        <p:blipFill>
          <a:blip r:embed="rId3"/>
          <a:srcRect/>
          <a:stretch>
            <a:fillRect/>
          </a:stretch>
        </p:blipFill>
        <p:spPr bwMode="auto">
          <a:xfrm>
            <a:off x="577850" y="1054100"/>
            <a:ext cx="4113213" cy="173038"/>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5"/>
          <p:cNvSpPr>
            <a:spLocks noGrp="1"/>
          </p:cNvSpPr>
          <p:nvPr>
            <p:ph type="ftr" sz="quarter" idx="11"/>
          </p:nvPr>
        </p:nvSpPr>
        <p:spPr>
          <a:noFill/>
          <a:ln>
            <a:miter lim="800000"/>
            <a:headEnd/>
            <a:tailEnd/>
          </a:ln>
        </p:spPr>
        <p:txBody>
          <a:bodyPr/>
          <a:lstStyle/>
          <a:p>
            <a:r>
              <a:rPr lang="en-US"/>
              <a:t>Network Layer</a:t>
            </a:r>
          </a:p>
        </p:txBody>
      </p:sp>
      <p:sp>
        <p:nvSpPr>
          <p:cNvPr id="149507" name="Slide Number Placeholder 6"/>
          <p:cNvSpPr>
            <a:spLocks noGrp="1"/>
          </p:cNvSpPr>
          <p:nvPr>
            <p:ph type="sldNum" sz="quarter" idx="12"/>
          </p:nvPr>
        </p:nvSpPr>
        <p:spPr>
          <a:noFill/>
          <a:ln>
            <a:miter lim="800000"/>
            <a:headEnd/>
            <a:tailEnd/>
          </a:ln>
        </p:spPr>
        <p:txBody>
          <a:bodyPr/>
          <a:lstStyle/>
          <a:p>
            <a:r>
              <a:rPr lang="en-US"/>
              <a:t>4-</a:t>
            </a:r>
            <a:fld id="{5256D0F6-9781-4DE4-8B31-C1B8B4902C9E}" type="slidenum">
              <a:rPr lang="en-US" smtClean="0"/>
              <a:pPr/>
              <a:t>97</a:t>
            </a:fld>
            <a:endParaRPr lang="en-US"/>
          </a:p>
        </p:txBody>
      </p:sp>
      <p:sp>
        <p:nvSpPr>
          <p:cNvPr id="149508" name="Rectangle 3"/>
          <p:cNvSpPr>
            <a:spLocks noGrp="1" noChangeArrowheads="1"/>
          </p:cNvSpPr>
          <p:nvPr>
            <p:ph type="body" sz="half" idx="1"/>
          </p:nvPr>
        </p:nvSpPr>
        <p:spPr>
          <a:xfrm>
            <a:off x="533400" y="1500188"/>
            <a:ext cx="3810000" cy="2617787"/>
          </a:xfrm>
        </p:spPr>
        <p:txBody>
          <a:bodyPr/>
          <a:lstStyle/>
          <a:p>
            <a:pPr>
              <a:buFont typeface="Wingdings" pitchFamily="2" charset="2"/>
              <a:buNone/>
            </a:pPr>
            <a:r>
              <a:rPr lang="en-US" sz="2400"/>
              <a:t>4.1 introduction</a:t>
            </a:r>
          </a:p>
          <a:p>
            <a:pPr>
              <a:buFont typeface="Wingdings" pitchFamily="2" charset="2"/>
              <a:buNone/>
            </a:pPr>
            <a:r>
              <a:rPr lang="en-US" sz="2400"/>
              <a:t>4.2 virtual circuit and datagram networks</a:t>
            </a:r>
          </a:p>
          <a:p>
            <a:pPr>
              <a:buFont typeface="Wingdings" pitchFamily="2" charset="2"/>
              <a:buNone/>
            </a:pPr>
            <a:r>
              <a:rPr lang="en-US" sz="2400"/>
              <a:t>4.3 what’s inside a router</a:t>
            </a:r>
          </a:p>
          <a:p>
            <a:pPr>
              <a:buFont typeface="Wingdings" pitchFamily="2" charset="2"/>
              <a:buNone/>
            </a:pPr>
            <a:r>
              <a:rPr lang="en-US" sz="2400"/>
              <a:t>4.4 IP: Internet Protocol</a:t>
            </a:r>
          </a:p>
          <a:p>
            <a:pPr lvl="1"/>
            <a:r>
              <a:rPr lang="en-US" sz="2000"/>
              <a:t>datagram format, IPv4 addressing, ICMP, IPv6</a:t>
            </a:r>
          </a:p>
        </p:txBody>
      </p:sp>
      <p:sp>
        <p:nvSpPr>
          <p:cNvPr id="149509" name="Rectangle 4"/>
          <p:cNvSpPr>
            <a:spLocks noGrp="1" noChangeArrowheads="1"/>
          </p:cNvSpPr>
          <p:nvPr>
            <p:ph type="body" sz="half" idx="2"/>
          </p:nvPr>
        </p:nvSpPr>
        <p:spPr>
          <a:xfrm>
            <a:off x="4495800" y="1500188"/>
            <a:ext cx="3810000" cy="2695575"/>
          </a:xfrm>
        </p:spPr>
        <p:txBody>
          <a:bodyPr/>
          <a:lstStyle/>
          <a:p>
            <a:pPr>
              <a:buFont typeface="Wingdings" pitchFamily="2" charset="2"/>
              <a:buNone/>
            </a:pPr>
            <a:r>
              <a:rPr lang="en-US" sz="2400"/>
              <a:t>4.5 routing algorithms</a:t>
            </a:r>
          </a:p>
          <a:p>
            <a:pPr lvl="1"/>
            <a:r>
              <a:rPr lang="en-US" sz="2000"/>
              <a:t>link state, distance vector, hierarchical routing</a:t>
            </a:r>
          </a:p>
          <a:p>
            <a:pPr>
              <a:buFont typeface="Wingdings" pitchFamily="2" charset="2"/>
              <a:buNone/>
            </a:pPr>
            <a:r>
              <a:rPr lang="en-US" sz="2400"/>
              <a:t>4.6 routing in the Internet</a:t>
            </a:r>
          </a:p>
          <a:p>
            <a:pPr lvl="1"/>
            <a:r>
              <a:rPr lang="en-US" sz="2000"/>
              <a:t>RIP, OSPF, BGP</a:t>
            </a:r>
          </a:p>
          <a:p>
            <a:pPr>
              <a:buFont typeface="Wingdings" pitchFamily="2" charset="2"/>
              <a:buNone/>
            </a:pPr>
            <a:r>
              <a:rPr lang="en-US" sz="2400"/>
              <a:t>4.7 broadcast and multicast routing</a:t>
            </a:r>
          </a:p>
          <a:p>
            <a:endParaRPr lang="en-US" sz="2400"/>
          </a:p>
        </p:txBody>
      </p:sp>
      <p:sp>
        <p:nvSpPr>
          <p:cNvPr id="149510"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r>
              <a:rPr lang="en-US" sz="4400">
                <a:solidFill>
                  <a:srgbClr val="000099"/>
                </a:solidFill>
                <a:latin typeface="Gill Sans MT" pitchFamily="34" charset="0"/>
              </a:rPr>
              <a:t>Chapter 4: </a:t>
            </a:r>
            <a:r>
              <a:rPr lang="en-US" sz="4400" i="1">
                <a:solidFill>
                  <a:srgbClr val="000099"/>
                </a:solidFill>
                <a:latin typeface="Gill Sans MT" pitchFamily="34" charset="0"/>
              </a:rPr>
              <a:t>done!</a:t>
            </a:r>
          </a:p>
        </p:txBody>
      </p:sp>
      <p:pic>
        <p:nvPicPr>
          <p:cNvPr id="149511" name="Picture 8" descr="underline_base"/>
          <p:cNvPicPr>
            <a:picLocks noChangeArrowheads="1"/>
          </p:cNvPicPr>
          <p:nvPr/>
        </p:nvPicPr>
        <p:blipFill>
          <a:blip r:embed="rId2"/>
          <a:srcRect/>
          <a:stretch>
            <a:fillRect/>
          </a:stretch>
        </p:blipFill>
        <p:spPr bwMode="auto">
          <a:xfrm>
            <a:off x="566738" y="1055688"/>
            <a:ext cx="4113212" cy="173037"/>
          </a:xfrm>
          <a:prstGeom prst="rect">
            <a:avLst/>
          </a:prstGeom>
          <a:noFill/>
          <a:ln w="9525">
            <a:noFill/>
            <a:miter lim="800000"/>
            <a:headEnd/>
            <a:tailEnd/>
          </a:ln>
        </p:spPr>
      </p:pic>
      <p:sp>
        <p:nvSpPr>
          <p:cNvPr id="149512" name="Rectangle 9"/>
          <p:cNvSpPr>
            <a:spLocks noChangeArrowheads="1"/>
          </p:cNvSpPr>
          <p:nvPr/>
        </p:nvSpPr>
        <p:spPr bwMode="auto">
          <a:xfrm>
            <a:off x="588963" y="4165600"/>
            <a:ext cx="8064500" cy="1625600"/>
          </a:xfrm>
          <a:prstGeom prst="rect">
            <a:avLst/>
          </a:prstGeom>
          <a:noFill/>
          <a:ln w="9525">
            <a:noFill/>
            <a:miter lim="800000"/>
            <a:headEnd/>
            <a:tailEnd/>
          </a:ln>
          <a:effectLst/>
        </p:spPr>
        <p:txBody>
          <a:bodyPr/>
          <a:lstStyle/>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understand principles behind network layer services:</a:t>
            </a:r>
          </a:p>
          <a:p>
            <a:pPr marL="742950" lvl="1" indent="-285750">
              <a:lnSpc>
                <a:spcPct val="85000"/>
              </a:lnSpc>
              <a:spcBef>
                <a:spcPct val="20000"/>
              </a:spcBef>
              <a:buClr>
                <a:srgbClr val="000099"/>
              </a:buClr>
              <a:buFont typeface="Wingdings" pitchFamily="2" charset="2"/>
              <a:buChar char="§"/>
            </a:pPr>
            <a:r>
              <a:rPr lang="en-US" sz="2400">
                <a:latin typeface="Gill Sans MT" pitchFamily="34" charset="0"/>
              </a:rPr>
              <a:t>network layer service models, forwarding versus routing how a router works, routing (path selection), broadcast, multicast</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instantiation, implementation in the Internet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9918</TotalTime>
  <Words>7362</Words>
  <Application>Microsoft Office PowerPoint</Application>
  <PresentationFormat>On-screen Show (4:3)</PresentationFormat>
  <Paragraphs>2310</Paragraphs>
  <Slides>97</Slides>
  <Notes>13</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Default Design</vt:lpstr>
      <vt:lpstr>Chapter 4: Network layer</vt:lpstr>
      <vt:lpstr>Chapter 4: network layer</vt:lpstr>
      <vt:lpstr>PowerPoint Presentation</vt:lpstr>
      <vt:lpstr>Network layer</vt:lpstr>
      <vt:lpstr>Two key network-layer functions</vt:lpstr>
      <vt:lpstr>PowerPoint Presentation</vt:lpstr>
      <vt:lpstr>Connection setup</vt:lpstr>
      <vt:lpstr>Network service model</vt:lpstr>
      <vt:lpstr>Network layer service models:</vt:lpstr>
      <vt:lpstr>PowerPoint Presentation</vt:lpstr>
      <vt:lpstr>Connection, connection-less service</vt:lpstr>
      <vt:lpstr>Virtual circuits</vt:lpstr>
      <vt:lpstr>VC implementation</vt:lpstr>
      <vt:lpstr>VC forwarding table</vt:lpstr>
      <vt:lpstr>Virtual circuits: signaling protocols</vt:lpstr>
      <vt:lpstr>Datagram networks</vt:lpstr>
      <vt:lpstr>Datagram forwarding  table</vt:lpstr>
      <vt:lpstr>Datagram forwarding  table</vt:lpstr>
      <vt:lpstr>Longest prefix matching</vt:lpstr>
      <vt:lpstr>Datagram or VC network: why?</vt:lpstr>
      <vt:lpstr>PowerPoint Presentation</vt:lpstr>
      <vt:lpstr>Interplay between routing, forwarding</vt:lpstr>
      <vt:lpstr>Graph abstraction</vt:lpstr>
      <vt:lpstr>Graph abstraction: costs</vt:lpstr>
      <vt:lpstr>Routing algorithm classification</vt:lpstr>
      <vt:lpstr>PowerPoint Presentation</vt:lpstr>
      <vt:lpstr>A Link-State Routing Algorithm</vt:lpstr>
      <vt:lpstr>Dijsktra’s Algorithm</vt:lpstr>
      <vt:lpstr>PowerPoint Presentation</vt:lpstr>
      <vt:lpstr>Dijkstra’s algorithm: another example</vt:lpstr>
      <vt:lpstr>Dijkstra’s algorithm: example (2) </vt:lpstr>
      <vt:lpstr>Dijkstra’s algorithm, discussion</vt:lpstr>
      <vt:lpstr>PowerPoint Presentation</vt:lpstr>
      <vt:lpstr>Distance vector algorithm </vt:lpstr>
      <vt:lpstr>Bellman-Ford example </vt:lpstr>
      <vt:lpstr>Distance vector algorithm </vt:lpstr>
      <vt:lpstr>Distance vector algorithm </vt:lpstr>
      <vt:lpstr>PowerPoint Presentation</vt:lpstr>
      <vt:lpstr>PowerPoint Presentation</vt:lpstr>
      <vt:lpstr>Distance vector algorithm </vt:lpstr>
      <vt:lpstr>PowerPoint Presentation</vt:lpstr>
      <vt:lpstr>Distance vector: link cost changes</vt:lpstr>
      <vt:lpstr>Distance vector: link cost changes</vt:lpstr>
      <vt:lpstr>Comparison of LS and DV algorithms</vt:lpstr>
      <vt:lpstr>PowerPoint Presentation</vt:lpstr>
      <vt:lpstr>Hierarchical routing</vt:lpstr>
      <vt:lpstr>Hierarchical routing</vt:lpstr>
      <vt:lpstr>Interconnected ASes</vt:lpstr>
      <vt:lpstr>Inter-AS tasks</vt:lpstr>
      <vt:lpstr>Example: setting forwarding table in router 1d</vt:lpstr>
      <vt:lpstr>Example: choosing among multiple ASes</vt:lpstr>
      <vt:lpstr>Example: choosing among multiple ASes</vt:lpstr>
      <vt:lpstr>PowerPoint Presentation</vt:lpstr>
      <vt:lpstr>Intra-AS Routing</vt:lpstr>
      <vt:lpstr>RIP ( Routing Information Protocol)</vt:lpstr>
      <vt:lpstr>RIP: example </vt:lpstr>
      <vt:lpstr>RIP: example </vt:lpstr>
      <vt:lpstr>RIP: link failure, recovery </vt:lpstr>
      <vt:lpstr>RIP table processing</vt:lpstr>
      <vt:lpstr>OSPF (Open Shortest Path First)</vt:lpstr>
      <vt:lpstr>OSPF “advanced” features (not in RIP)</vt:lpstr>
      <vt:lpstr>Hierarchical OSPF</vt:lpstr>
      <vt:lpstr>Hierarchical OSPF</vt:lpstr>
      <vt:lpstr>Internet inter-AS routing: BGP</vt:lpstr>
      <vt:lpstr>BGP basics</vt:lpstr>
      <vt:lpstr>BGP basics: distributing path information</vt:lpstr>
      <vt:lpstr>Path attributes and BGP routes</vt:lpstr>
      <vt:lpstr>BGP route selection</vt:lpstr>
      <vt:lpstr>BGP messages</vt:lpstr>
      <vt:lpstr>BGP routing policy</vt:lpstr>
      <vt:lpstr>BGP routing policy (2)</vt:lpstr>
      <vt:lpstr>Why different Intra-, Inter-AS routing ? </vt:lpstr>
      <vt:lpstr>PowerPoint Presentation</vt:lpstr>
      <vt:lpstr>14.1 Introduction: Unicasting </vt:lpstr>
      <vt:lpstr>Broadcast routing</vt:lpstr>
      <vt:lpstr>In-network duplication</vt:lpstr>
      <vt:lpstr>Spanning tree</vt:lpstr>
      <vt:lpstr>Spanning tree: creation</vt:lpstr>
      <vt:lpstr>PowerPoint Presentation</vt:lpstr>
      <vt:lpstr>Multicast routing: problem statement</vt:lpstr>
      <vt:lpstr>Approaches for building mcast trees</vt:lpstr>
      <vt:lpstr>Shortest path tree</vt:lpstr>
      <vt:lpstr>PowerPoint Presentation</vt:lpstr>
      <vt:lpstr>IGMP</vt:lpstr>
      <vt:lpstr>Reverse path forwarding: example</vt:lpstr>
      <vt:lpstr>Reverse path forwarding: pruning</vt:lpstr>
      <vt:lpstr>Center-based trees</vt:lpstr>
      <vt:lpstr>PowerPoint Presentation</vt:lpstr>
      <vt:lpstr>Center-based trees: example</vt:lpstr>
      <vt:lpstr>Internet Multicasting Routing: DVMRP</vt:lpstr>
      <vt:lpstr>DVMRP: continued…</vt:lpstr>
      <vt:lpstr>PIM: Protocol Independent Multicast</vt:lpstr>
      <vt:lpstr>Protocol Independent Multicast</vt:lpstr>
      <vt:lpstr>PIM- dense mode</vt:lpstr>
      <vt:lpstr>PIM - sparse mode</vt:lpstr>
      <vt:lpstr>PIM - sparse mode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Anu</cp:lastModifiedBy>
  <cp:revision>339</cp:revision>
  <dcterms:created xsi:type="dcterms:W3CDTF">1999-10-08T19:08:27Z</dcterms:created>
  <dcterms:modified xsi:type="dcterms:W3CDTF">2017-10-24T17:50:20Z</dcterms:modified>
</cp:coreProperties>
</file>