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10"/>
  </p:notesMasterIdLst>
  <p:handoutMasterIdLst>
    <p:handoutMasterId r:id="rId111"/>
  </p:handoutMasterIdLst>
  <p:sldIdLst>
    <p:sldId id="412" r:id="rId2"/>
    <p:sldId id="325" r:id="rId3"/>
    <p:sldId id="402" r:id="rId4"/>
    <p:sldId id="379" r:id="rId5"/>
    <p:sldId id="258" r:id="rId6"/>
    <p:sldId id="395" r:id="rId7"/>
    <p:sldId id="380" r:id="rId8"/>
    <p:sldId id="381" r:id="rId9"/>
    <p:sldId id="382" r:id="rId10"/>
    <p:sldId id="383" r:id="rId11"/>
    <p:sldId id="291" r:id="rId12"/>
    <p:sldId id="327" r:id="rId13"/>
    <p:sldId id="259" r:id="rId14"/>
    <p:sldId id="326" r:id="rId15"/>
    <p:sldId id="260" r:id="rId16"/>
    <p:sldId id="261" r:id="rId17"/>
    <p:sldId id="262" r:id="rId18"/>
    <p:sldId id="277" r:id="rId19"/>
    <p:sldId id="360" r:id="rId20"/>
    <p:sldId id="329" r:id="rId21"/>
    <p:sldId id="263" r:id="rId22"/>
    <p:sldId id="264" r:id="rId23"/>
    <p:sldId id="331" r:id="rId24"/>
    <p:sldId id="265" r:id="rId25"/>
    <p:sldId id="266" r:id="rId26"/>
    <p:sldId id="330" r:id="rId27"/>
    <p:sldId id="293" r:id="rId28"/>
    <p:sldId id="267" r:id="rId29"/>
    <p:sldId id="269" r:id="rId30"/>
    <p:sldId id="332" r:id="rId31"/>
    <p:sldId id="333" r:id="rId32"/>
    <p:sldId id="268" r:id="rId33"/>
    <p:sldId id="270" r:id="rId34"/>
    <p:sldId id="271" r:id="rId35"/>
    <p:sldId id="411" r:id="rId36"/>
    <p:sldId id="334" r:id="rId37"/>
    <p:sldId id="273" r:id="rId38"/>
    <p:sldId id="335" r:id="rId39"/>
    <p:sldId id="374" r:id="rId40"/>
    <p:sldId id="375" r:id="rId41"/>
    <p:sldId id="376" r:id="rId42"/>
    <p:sldId id="377" r:id="rId43"/>
    <p:sldId id="378" r:id="rId44"/>
    <p:sldId id="274" r:id="rId45"/>
    <p:sldId id="396" r:id="rId46"/>
    <p:sldId id="399" r:id="rId47"/>
    <p:sldId id="400" r:id="rId48"/>
    <p:sldId id="401" r:id="rId49"/>
    <p:sldId id="403" r:id="rId50"/>
    <p:sldId id="281" r:id="rId51"/>
    <p:sldId id="282" r:id="rId52"/>
    <p:sldId id="283" r:id="rId53"/>
    <p:sldId id="338" r:id="rId54"/>
    <p:sldId id="284" r:id="rId55"/>
    <p:sldId id="294" r:id="rId56"/>
    <p:sldId id="285" r:id="rId57"/>
    <p:sldId id="286" r:id="rId58"/>
    <p:sldId id="287" r:id="rId59"/>
    <p:sldId id="289" r:id="rId60"/>
    <p:sldId id="290" r:id="rId61"/>
    <p:sldId id="339" r:id="rId62"/>
    <p:sldId id="404" r:id="rId63"/>
    <p:sldId id="296" r:id="rId64"/>
    <p:sldId id="297" r:id="rId65"/>
    <p:sldId id="389" r:id="rId66"/>
    <p:sldId id="298" r:id="rId67"/>
    <p:sldId id="405" r:id="rId68"/>
    <p:sldId id="406" r:id="rId69"/>
    <p:sldId id="390" r:id="rId70"/>
    <p:sldId id="391" r:id="rId71"/>
    <p:sldId id="302" r:id="rId72"/>
    <p:sldId id="303" r:id="rId73"/>
    <p:sldId id="304" r:id="rId74"/>
    <p:sldId id="305" r:id="rId75"/>
    <p:sldId id="407" r:id="rId76"/>
    <p:sldId id="363" r:id="rId77"/>
    <p:sldId id="365" r:id="rId78"/>
    <p:sldId id="366" r:id="rId79"/>
    <p:sldId id="367" r:id="rId80"/>
    <p:sldId id="384" r:id="rId81"/>
    <p:sldId id="385" r:id="rId82"/>
    <p:sldId id="386" r:id="rId83"/>
    <p:sldId id="368" r:id="rId84"/>
    <p:sldId id="408" r:id="rId85"/>
    <p:sldId id="387" r:id="rId86"/>
    <p:sldId id="409" r:id="rId87"/>
    <p:sldId id="306" r:id="rId88"/>
    <p:sldId id="307" r:id="rId89"/>
    <p:sldId id="308" r:id="rId90"/>
    <p:sldId id="342" r:id="rId91"/>
    <p:sldId id="309" r:id="rId92"/>
    <p:sldId id="310" r:id="rId93"/>
    <p:sldId id="311" r:id="rId94"/>
    <p:sldId id="312" r:id="rId95"/>
    <p:sldId id="313" r:id="rId96"/>
    <p:sldId id="314" r:id="rId97"/>
    <p:sldId id="410" r:id="rId98"/>
    <p:sldId id="315" r:id="rId99"/>
    <p:sldId id="316" r:id="rId100"/>
    <p:sldId id="317" r:id="rId101"/>
    <p:sldId id="323" r:id="rId102"/>
    <p:sldId id="318" r:id="rId103"/>
    <p:sldId id="319" r:id="rId104"/>
    <p:sldId id="320" r:id="rId105"/>
    <p:sldId id="364" r:id="rId106"/>
    <p:sldId id="344" r:id="rId107"/>
    <p:sldId id="321" r:id="rId108"/>
    <p:sldId id="322" r:id="rId109"/>
  </p:sldIdLst>
  <p:sldSz cx="9144000" cy="6858000" type="screen4x3"/>
  <p:notesSz cx="7315200" cy="9601200"/>
  <p:defaultTextStyle>
    <a:defPPr>
      <a:defRPr lang="en-US"/>
    </a:defPPr>
    <a:lvl1pPr algn="l" rtl="0" eaLnBrk="0" fontAlgn="base" hangingPunct="0">
      <a:spcBef>
        <a:spcPct val="20000"/>
      </a:spcBef>
      <a:spcAft>
        <a:spcPct val="0"/>
      </a:spcAft>
      <a:buClr>
        <a:schemeClr val="accent2"/>
      </a:buClr>
      <a:buSzPct val="85000"/>
      <a:buFont typeface="ZapfDingbats" pitchFamily="82" charset="2"/>
      <a:defRPr sz="2400" kern="1200">
        <a:solidFill>
          <a:schemeClr val="tx1"/>
        </a:solidFill>
        <a:latin typeface="Comic Sans MS" pitchFamily="66" charset="0"/>
        <a:ea typeface="+mn-ea"/>
        <a:cs typeface="+mn-cs"/>
      </a:defRPr>
    </a:lvl1pPr>
    <a:lvl2pPr marL="457200" algn="l" rtl="0" eaLnBrk="0" fontAlgn="base" hangingPunct="0">
      <a:spcBef>
        <a:spcPct val="20000"/>
      </a:spcBef>
      <a:spcAft>
        <a:spcPct val="0"/>
      </a:spcAft>
      <a:buClr>
        <a:schemeClr val="accent2"/>
      </a:buClr>
      <a:buSzPct val="85000"/>
      <a:buFont typeface="ZapfDingbats" pitchFamily="82" charset="2"/>
      <a:defRPr sz="2400" kern="1200">
        <a:solidFill>
          <a:schemeClr val="tx1"/>
        </a:solidFill>
        <a:latin typeface="Comic Sans MS" pitchFamily="66" charset="0"/>
        <a:ea typeface="+mn-ea"/>
        <a:cs typeface="+mn-cs"/>
      </a:defRPr>
    </a:lvl2pPr>
    <a:lvl3pPr marL="914400" algn="l" rtl="0" eaLnBrk="0" fontAlgn="base" hangingPunct="0">
      <a:spcBef>
        <a:spcPct val="20000"/>
      </a:spcBef>
      <a:spcAft>
        <a:spcPct val="0"/>
      </a:spcAft>
      <a:buClr>
        <a:schemeClr val="accent2"/>
      </a:buClr>
      <a:buSzPct val="85000"/>
      <a:buFont typeface="ZapfDingbats" pitchFamily="82" charset="2"/>
      <a:defRPr sz="2400" kern="1200">
        <a:solidFill>
          <a:schemeClr val="tx1"/>
        </a:solidFill>
        <a:latin typeface="Comic Sans MS" pitchFamily="66" charset="0"/>
        <a:ea typeface="+mn-ea"/>
        <a:cs typeface="+mn-cs"/>
      </a:defRPr>
    </a:lvl3pPr>
    <a:lvl4pPr marL="1371600" algn="l" rtl="0" eaLnBrk="0" fontAlgn="base" hangingPunct="0">
      <a:spcBef>
        <a:spcPct val="20000"/>
      </a:spcBef>
      <a:spcAft>
        <a:spcPct val="0"/>
      </a:spcAft>
      <a:buClr>
        <a:schemeClr val="accent2"/>
      </a:buClr>
      <a:buSzPct val="85000"/>
      <a:buFont typeface="ZapfDingbats" pitchFamily="82" charset="2"/>
      <a:defRPr sz="2400" kern="1200">
        <a:solidFill>
          <a:schemeClr val="tx1"/>
        </a:solidFill>
        <a:latin typeface="Comic Sans MS" pitchFamily="66" charset="0"/>
        <a:ea typeface="+mn-ea"/>
        <a:cs typeface="+mn-cs"/>
      </a:defRPr>
    </a:lvl4pPr>
    <a:lvl5pPr marL="1828800" algn="l" rtl="0" eaLnBrk="0" fontAlgn="base" hangingPunct="0">
      <a:spcBef>
        <a:spcPct val="20000"/>
      </a:spcBef>
      <a:spcAft>
        <a:spcPct val="0"/>
      </a:spcAft>
      <a:buClr>
        <a:schemeClr val="accent2"/>
      </a:buClr>
      <a:buSzPct val="85000"/>
      <a:buFont typeface="ZapfDingbats" pitchFamily="82" charset="2"/>
      <a:defRPr sz="2400" kern="1200">
        <a:solidFill>
          <a:schemeClr val="tx1"/>
        </a:solidFill>
        <a:latin typeface="Comic Sans MS" pitchFamily="66" charset="0"/>
        <a:ea typeface="+mn-ea"/>
        <a:cs typeface="+mn-cs"/>
      </a:defRPr>
    </a:lvl5pPr>
    <a:lvl6pPr marL="2286000" algn="l" defTabSz="914400" rtl="0" eaLnBrk="1" latinLnBrk="0" hangingPunct="1">
      <a:defRPr sz="2400" kern="1200">
        <a:solidFill>
          <a:schemeClr val="tx1"/>
        </a:solidFill>
        <a:latin typeface="Comic Sans MS" pitchFamily="66" charset="0"/>
        <a:ea typeface="+mn-ea"/>
        <a:cs typeface="+mn-cs"/>
      </a:defRPr>
    </a:lvl6pPr>
    <a:lvl7pPr marL="2743200" algn="l" defTabSz="914400" rtl="0" eaLnBrk="1" latinLnBrk="0" hangingPunct="1">
      <a:defRPr sz="2400" kern="1200">
        <a:solidFill>
          <a:schemeClr val="tx1"/>
        </a:solidFill>
        <a:latin typeface="Comic Sans MS" pitchFamily="66" charset="0"/>
        <a:ea typeface="+mn-ea"/>
        <a:cs typeface="+mn-cs"/>
      </a:defRPr>
    </a:lvl7pPr>
    <a:lvl8pPr marL="3200400" algn="l" defTabSz="914400" rtl="0" eaLnBrk="1" latinLnBrk="0" hangingPunct="1">
      <a:defRPr sz="2400" kern="1200">
        <a:solidFill>
          <a:schemeClr val="tx1"/>
        </a:solidFill>
        <a:latin typeface="Comic Sans MS" pitchFamily="66" charset="0"/>
        <a:ea typeface="+mn-ea"/>
        <a:cs typeface="+mn-cs"/>
      </a:defRPr>
    </a:lvl8pPr>
    <a:lvl9pPr marL="3657600" algn="l" defTabSz="914400" rtl="0" eaLnBrk="1" latinLnBrk="0" hangingPunct="1">
      <a:defRPr sz="2400" kern="1200">
        <a:solidFill>
          <a:schemeClr val="tx1"/>
        </a:solidFill>
        <a:latin typeface="Comic Sans MS"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DDDDD"/>
    <a:srgbClr val="FFCCFF"/>
    <a:srgbClr val="FF99CC"/>
    <a:srgbClr val="CCFFFF"/>
    <a:srgbClr val="33CCCC"/>
    <a:srgbClr val="FF0000"/>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napToGrid="0">
      <p:cViewPr varScale="1">
        <p:scale>
          <a:sx n="69" d="100"/>
          <a:sy n="69" d="100"/>
        </p:scale>
        <p:origin x="-133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spcBef>
                <a:spcPct val="0"/>
              </a:spcBef>
              <a:buClrTx/>
              <a:buSzTx/>
              <a:buFontTx/>
              <a:buNone/>
              <a:defRPr sz="1300">
                <a:latin typeface="Times New Roman" pitchFamily="18" charset="0"/>
              </a:defRPr>
            </a:lvl1pPr>
          </a:lstStyle>
          <a:p>
            <a:endParaRPr lang="en-US"/>
          </a:p>
        </p:txBody>
      </p:sp>
      <p:sp>
        <p:nvSpPr>
          <p:cNvPr id="10649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spcBef>
                <a:spcPct val="0"/>
              </a:spcBef>
              <a:buClrTx/>
              <a:buSzTx/>
              <a:buFontTx/>
              <a:buNone/>
              <a:defRPr sz="1300">
                <a:latin typeface="Times New Roman" pitchFamily="18" charset="0"/>
              </a:defRPr>
            </a:lvl1pPr>
          </a:lstStyle>
          <a:p>
            <a:endParaRPr lang="en-US"/>
          </a:p>
        </p:txBody>
      </p:sp>
      <p:sp>
        <p:nvSpPr>
          <p:cNvPr id="10650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spcBef>
                <a:spcPct val="0"/>
              </a:spcBef>
              <a:buClrTx/>
              <a:buSzTx/>
              <a:buFontTx/>
              <a:buNone/>
              <a:defRPr sz="1300">
                <a:latin typeface="Times New Roman" pitchFamily="18" charset="0"/>
              </a:defRPr>
            </a:lvl1pPr>
          </a:lstStyle>
          <a:p>
            <a:endParaRPr lang="en-US"/>
          </a:p>
        </p:txBody>
      </p:sp>
      <p:sp>
        <p:nvSpPr>
          <p:cNvPr id="10650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spcBef>
                <a:spcPct val="0"/>
              </a:spcBef>
              <a:buClrTx/>
              <a:buSzTx/>
              <a:buFontTx/>
              <a:buNone/>
              <a:defRPr sz="1300">
                <a:latin typeface="Times New Roman" pitchFamily="18" charset="0"/>
              </a:defRPr>
            </a:lvl1pPr>
          </a:lstStyle>
          <a:p>
            <a:fld id="{75311266-16B7-45FB-BBCC-9E8A7E64F22B}"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spcBef>
                <a:spcPct val="0"/>
              </a:spcBef>
              <a:buClrTx/>
              <a:buSzTx/>
              <a:buFontTx/>
              <a:buNone/>
              <a:defRPr sz="1300">
                <a:latin typeface="Times New Roman" pitchFamily="18" charset="0"/>
              </a:defRPr>
            </a:lvl1pPr>
          </a:lstStyle>
          <a:p>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spcBef>
                <a:spcPct val="0"/>
              </a:spcBef>
              <a:buClrTx/>
              <a:buSzTx/>
              <a:buFontTx/>
              <a:buNone/>
              <a:defRPr sz="1300">
                <a:latin typeface="Times New Roman" pitchFamily="18" charset="0"/>
              </a:defRPr>
            </a:lvl1pPr>
          </a:lstStyle>
          <a:p>
            <a:endParaRPr lang="en-US"/>
          </a:p>
        </p:txBody>
      </p:sp>
      <p:sp>
        <p:nvSpPr>
          <p:cNvPr id="3076" name="Rectangle 4"/>
          <p:cNvSpPr>
            <a:spLocks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spcBef>
                <a:spcPct val="0"/>
              </a:spcBef>
              <a:buClrTx/>
              <a:buSzTx/>
              <a:buFontTx/>
              <a:buNone/>
              <a:defRPr sz="1300">
                <a:latin typeface="Times New Roman" pitchFamily="18" charset="0"/>
              </a:defRPr>
            </a:lvl1pPr>
          </a:lstStyle>
          <a:p>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spcBef>
                <a:spcPct val="0"/>
              </a:spcBef>
              <a:buClrTx/>
              <a:buSzTx/>
              <a:buFontTx/>
              <a:buNone/>
              <a:defRPr sz="1300">
                <a:latin typeface="Times New Roman" pitchFamily="18" charset="0"/>
              </a:defRPr>
            </a:lvl1pPr>
          </a:lstStyle>
          <a:p>
            <a:fld id="{8A114673-68BC-4A85-8D70-DE32246F689F}"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2: Application Layer</a:t>
            </a:r>
            <a:endParaRPr lang="en-US">
              <a:latin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fld id="{65EFCACF-C5F0-410B-BFFF-0EFC1E7E112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2: Application Layer</a:t>
            </a:r>
            <a:endParaRPr lang="en-US">
              <a:latin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fld id="{797BBDDE-13F3-42A0-A018-B85E93908FE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2: Application Layer</a:t>
            </a:r>
            <a:endParaRPr lang="en-US">
              <a:latin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fld id="{125D7D6E-0BAD-4804-9EC0-655B034C3E51}"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r>
              <a:rPr lang="en-US"/>
              <a:t>2: Application Layer</a:t>
            </a:r>
            <a:endParaRPr lang="en-US">
              <a:latin typeface="Times New Roman" pitchFamily="18" charset="0"/>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fld id="{90EC8279-7E0D-456E-84F5-17136282B2D7}"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r>
              <a:rPr lang="en-US"/>
              <a:t>2: Application Layer</a:t>
            </a:r>
            <a:endParaRPr lang="en-US">
              <a:latin typeface="Times New Roman" pitchFamily="18" charset="0"/>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fld id="{F40068EC-71CF-4303-9DD4-8C76A012A5B1}"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495800" y="1600200"/>
            <a:ext cx="3810000" cy="46482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r>
              <a:rPr lang="en-US"/>
              <a:t>2: Application Layer</a:t>
            </a:r>
            <a:endParaRPr lang="en-US">
              <a:latin typeface="Times New Roman" pitchFamily="18" charset="0"/>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fld id="{4C6BD424-A2BD-4B88-945A-2EE2F2C24CF8}"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3400" y="40005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r>
              <a:rPr lang="en-US"/>
              <a:t>2: Application Layer</a:t>
            </a:r>
            <a:endParaRPr lang="en-US">
              <a:latin typeface="Times New Roman" pitchFamily="18" charset="0"/>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fld id="{3F787FEE-110A-4449-9535-4BFFE0E9912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2: Application Layer</a:t>
            </a:r>
            <a:endParaRPr lang="en-US">
              <a:latin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fld id="{6BA7435B-D7E5-4CA0-B4E2-AD365FEAF86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2: Application Layer</a:t>
            </a:r>
            <a:endParaRPr lang="en-US">
              <a:latin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fld id="{E9037047-7596-4F4C-ACF5-293668C1A7A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2: Application Layer</a:t>
            </a:r>
            <a:endParaRPr lang="en-US">
              <a:latin typeface="Times New Roman" pitchFamily="18" charset="0"/>
            </a:endParaRPr>
          </a:p>
        </p:txBody>
      </p:sp>
      <p:sp>
        <p:nvSpPr>
          <p:cNvPr id="7" name="Slide Number Placeholder 6"/>
          <p:cNvSpPr>
            <a:spLocks noGrp="1"/>
          </p:cNvSpPr>
          <p:nvPr>
            <p:ph type="sldNum" sz="quarter" idx="12"/>
          </p:nvPr>
        </p:nvSpPr>
        <p:spPr/>
        <p:txBody>
          <a:bodyPr/>
          <a:lstStyle>
            <a:lvl1pPr>
              <a:defRPr/>
            </a:lvl1pPr>
          </a:lstStyle>
          <a:p>
            <a:fld id="{5A208DC2-E04E-4945-8C4A-B6DE4033663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2: Application Layer</a:t>
            </a:r>
            <a:endParaRPr lang="en-US">
              <a:latin typeface="Times New Roman" pitchFamily="18" charset="0"/>
            </a:endParaRPr>
          </a:p>
        </p:txBody>
      </p:sp>
      <p:sp>
        <p:nvSpPr>
          <p:cNvPr id="9" name="Slide Number Placeholder 8"/>
          <p:cNvSpPr>
            <a:spLocks noGrp="1"/>
          </p:cNvSpPr>
          <p:nvPr>
            <p:ph type="sldNum" sz="quarter" idx="12"/>
          </p:nvPr>
        </p:nvSpPr>
        <p:spPr/>
        <p:txBody>
          <a:bodyPr/>
          <a:lstStyle>
            <a:lvl1pPr>
              <a:defRPr/>
            </a:lvl1pPr>
          </a:lstStyle>
          <a:p>
            <a:fld id="{DE17AFB5-B59A-49F0-B33D-6AB0D9EA5B8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2: Application Layer</a:t>
            </a:r>
            <a:endParaRPr lang="en-US">
              <a:latin typeface="Times New Roman" pitchFamily="18" charset="0"/>
            </a:endParaRPr>
          </a:p>
        </p:txBody>
      </p:sp>
      <p:sp>
        <p:nvSpPr>
          <p:cNvPr id="5" name="Slide Number Placeholder 4"/>
          <p:cNvSpPr>
            <a:spLocks noGrp="1"/>
          </p:cNvSpPr>
          <p:nvPr>
            <p:ph type="sldNum" sz="quarter" idx="12"/>
          </p:nvPr>
        </p:nvSpPr>
        <p:spPr/>
        <p:txBody>
          <a:bodyPr/>
          <a:lstStyle>
            <a:lvl1pPr>
              <a:defRPr/>
            </a:lvl1pPr>
          </a:lstStyle>
          <a:p>
            <a:fld id="{3020DD46-F7DE-4F72-BE6E-93009C1E22E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2: Application Layer</a:t>
            </a:r>
            <a:endParaRPr lang="en-US">
              <a:latin typeface="Times New Roman" pitchFamily="18" charset="0"/>
            </a:endParaRPr>
          </a:p>
        </p:txBody>
      </p:sp>
      <p:sp>
        <p:nvSpPr>
          <p:cNvPr id="4" name="Slide Number Placeholder 3"/>
          <p:cNvSpPr>
            <a:spLocks noGrp="1"/>
          </p:cNvSpPr>
          <p:nvPr>
            <p:ph type="sldNum" sz="quarter" idx="12"/>
          </p:nvPr>
        </p:nvSpPr>
        <p:spPr/>
        <p:txBody>
          <a:bodyPr/>
          <a:lstStyle>
            <a:lvl1pPr>
              <a:defRPr/>
            </a:lvl1pPr>
          </a:lstStyle>
          <a:p>
            <a:fld id="{0FDD069F-B28A-4E04-91C8-371D7A54907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2: Application Layer</a:t>
            </a:r>
            <a:endParaRPr lang="en-US">
              <a:latin typeface="Times New Roman" pitchFamily="18" charset="0"/>
            </a:endParaRPr>
          </a:p>
        </p:txBody>
      </p:sp>
      <p:sp>
        <p:nvSpPr>
          <p:cNvPr id="7" name="Slide Number Placeholder 6"/>
          <p:cNvSpPr>
            <a:spLocks noGrp="1"/>
          </p:cNvSpPr>
          <p:nvPr>
            <p:ph type="sldNum" sz="quarter" idx="12"/>
          </p:nvPr>
        </p:nvSpPr>
        <p:spPr/>
        <p:txBody>
          <a:bodyPr/>
          <a:lstStyle>
            <a:lvl1pPr>
              <a:defRPr/>
            </a:lvl1pPr>
          </a:lstStyle>
          <a:p>
            <a:fld id="{AEA24CD6-2E6B-4C54-9BB1-9C822C23244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2: Application Layer</a:t>
            </a:r>
            <a:endParaRPr lang="en-US">
              <a:latin typeface="Times New Roman" pitchFamily="18" charset="0"/>
            </a:endParaRPr>
          </a:p>
        </p:txBody>
      </p:sp>
      <p:sp>
        <p:nvSpPr>
          <p:cNvPr id="7" name="Slide Number Placeholder 6"/>
          <p:cNvSpPr>
            <a:spLocks noGrp="1"/>
          </p:cNvSpPr>
          <p:nvPr>
            <p:ph type="sldNum" sz="quarter" idx="12"/>
          </p:nvPr>
        </p:nvSpPr>
        <p:spPr/>
        <p:txBody>
          <a:bodyPr/>
          <a:lstStyle>
            <a:lvl1pPr>
              <a:defRPr/>
            </a:lvl1pPr>
          </a:lstStyle>
          <a:p>
            <a:fld id="{1E6FE378-F39B-475C-B523-45AF71DC475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400">
                <a:latin typeface="Times New Roman" pitchFamily="18" charset="0"/>
              </a:defRPr>
            </a:lvl1pPr>
          </a:lstStyle>
          <a:p>
            <a:endParaRPr lang="en-US"/>
          </a:p>
        </p:txBody>
      </p:sp>
      <p:sp>
        <p:nvSpPr>
          <p:cNvPr id="1029" name="Rectangle 5"/>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vl1pPr>
          </a:lstStyle>
          <a:p>
            <a:r>
              <a:rPr lang="en-US"/>
              <a:t>2: Application Layer</a:t>
            </a:r>
            <a:endParaRPr lang="en-US">
              <a:latin typeface="Times New Roman" pitchFamily="18" charset="0"/>
            </a:endParaRPr>
          </a:p>
        </p:txBody>
      </p:sp>
      <p:sp>
        <p:nvSpPr>
          <p:cNvPr id="1030" name="Rectangle 6"/>
          <p:cNvSpPr>
            <a:spLocks noGrp="1" noChangeArrowheads="1"/>
          </p:cNvSpPr>
          <p:nvPr>
            <p:ph type="sldNum" sz="quarter" idx="4"/>
          </p:nvPr>
        </p:nvSpPr>
        <p:spPr bwMode="auto">
          <a:xfrm>
            <a:off x="8305800" y="64008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atin typeface="Times New Roman" pitchFamily="18" charset="0"/>
              </a:defRPr>
            </a:lvl1pPr>
          </a:lstStyle>
          <a:p>
            <a:fld id="{1C06F145-80FB-4CEA-9A20-90BDD1E14F4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6.xml"/><Relationship Id="rId1" Type="http://schemas.openxmlformats.org/officeDocument/2006/relationships/vmlDrawing" Target="../drawings/vmlDrawing24.v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oleObject" Target="../embeddings/oleObject47.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oleObject" Target="../embeddings/oleObject49.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14.xml"/><Relationship Id="rId1" Type="http://schemas.openxmlformats.org/officeDocument/2006/relationships/vmlDrawing" Target="../drawings/vmlDrawing6.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oleObject" Target="../embeddings/oleObject5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56.bin"/><Relationship Id="rId5" Type="http://schemas.openxmlformats.org/officeDocument/2006/relationships/oleObject" Target="../embeddings/oleObject55.bin"/><Relationship Id="rId4" Type="http://schemas.openxmlformats.org/officeDocument/2006/relationships/oleObject" Target="../embeddings/oleObject54.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60.bin"/><Relationship Id="rId5" Type="http://schemas.openxmlformats.org/officeDocument/2006/relationships/oleObject" Target="../embeddings/oleObject59.bin"/><Relationship Id="rId4" Type="http://schemas.openxmlformats.org/officeDocument/2006/relationships/oleObject" Target="../embeddings/oleObject58.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oleObject" Target="../embeddings/oleObject64.bin"/><Relationship Id="rId5" Type="http://schemas.openxmlformats.org/officeDocument/2006/relationships/oleObject" Target="../embeddings/oleObject63.bin"/><Relationship Id="rId4" Type="http://schemas.openxmlformats.org/officeDocument/2006/relationships/oleObject" Target="../embeddings/oleObject62.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4.xml"/><Relationship Id="rId1" Type="http://schemas.openxmlformats.org/officeDocument/2006/relationships/vmlDrawing" Target="../drawings/vmlDrawing11.vml"/><Relationship Id="rId5" Type="http://schemas.openxmlformats.org/officeDocument/2006/relationships/image" Target="../media/image8.png"/><Relationship Id="rId4" Type="http://schemas.openxmlformats.org/officeDocument/2006/relationships/oleObject" Target="../embeddings/oleObject66.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4.xml"/><Relationship Id="rId1" Type="http://schemas.openxmlformats.org/officeDocument/2006/relationships/vmlDrawing" Target="../drawings/vmlDrawing12.v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oleObject" Target="../embeddings/oleObject11.bin"/><Relationship Id="rId3" Type="http://schemas.openxmlformats.org/officeDocument/2006/relationships/oleObject" Target="../embeddings/oleObject1.bin"/><Relationship Id="rId7" Type="http://schemas.openxmlformats.org/officeDocument/2006/relationships/oleObject" Target="../embeddings/oleObject5.bin"/><Relationship Id="rId12" Type="http://schemas.openxmlformats.org/officeDocument/2006/relationships/oleObject" Target="../embeddings/oleObject10.bin"/><Relationship Id="rId17" Type="http://schemas.openxmlformats.org/officeDocument/2006/relationships/oleObject" Target="../embeddings/oleObject15.bin"/><Relationship Id="rId2" Type="http://schemas.openxmlformats.org/officeDocument/2006/relationships/slideLayout" Target="../slideLayouts/slideLayout4.xml"/><Relationship Id="rId16" Type="http://schemas.openxmlformats.org/officeDocument/2006/relationships/oleObject" Target="../embeddings/oleObject14.bin"/><Relationship Id="rId1" Type="http://schemas.openxmlformats.org/officeDocument/2006/relationships/vmlDrawing" Target="../drawings/vmlDrawing1.vml"/><Relationship Id="rId6" Type="http://schemas.openxmlformats.org/officeDocument/2006/relationships/oleObject" Target="../embeddings/oleObject4.bin"/><Relationship Id="rId11" Type="http://schemas.openxmlformats.org/officeDocument/2006/relationships/oleObject" Target="../embeddings/oleObject9.bin"/><Relationship Id="rId5" Type="http://schemas.openxmlformats.org/officeDocument/2006/relationships/oleObject" Target="../embeddings/oleObject3.bin"/><Relationship Id="rId15" Type="http://schemas.openxmlformats.org/officeDocument/2006/relationships/oleObject" Target="../embeddings/oleObject13.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 Id="rId14" Type="http://schemas.openxmlformats.org/officeDocument/2006/relationships/oleObject" Target="../embeddings/oleObject12.bin"/></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oleObject" Target="../embeddings/oleObject68.bin"/><Relationship Id="rId7" Type="http://schemas.openxmlformats.org/officeDocument/2006/relationships/oleObject" Target="../embeddings/oleObject72.bin"/><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oleObject" Target="../embeddings/oleObject71.bin"/><Relationship Id="rId5" Type="http://schemas.openxmlformats.org/officeDocument/2006/relationships/oleObject" Target="../embeddings/oleObject70.bin"/><Relationship Id="rId4" Type="http://schemas.openxmlformats.org/officeDocument/2006/relationships/oleObject" Target="../embeddings/oleObject69.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oleObject" Target="../embeddings/oleObject74.bin"/><Relationship Id="rId7" Type="http://schemas.openxmlformats.org/officeDocument/2006/relationships/oleObject" Target="../embeddings/oleObject78.bin"/><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oleObject" Target="../embeddings/oleObject77.bin"/><Relationship Id="rId5" Type="http://schemas.openxmlformats.org/officeDocument/2006/relationships/oleObject" Target="../embeddings/oleObject76.bin"/><Relationship Id="rId4" Type="http://schemas.openxmlformats.org/officeDocument/2006/relationships/oleObject" Target="../embeddings/oleObject75.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oleObject" Target="../embeddings/oleObject81.bin"/><Relationship Id="rId5" Type="http://schemas.openxmlformats.org/officeDocument/2006/relationships/image" Target="../media/image9.png"/><Relationship Id="rId4" Type="http://schemas.openxmlformats.org/officeDocument/2006/relationships/image" Target="../media/image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oleObject" Target="../embeddings/oleObject82.bin"/><Relationship Id="rId7" Type="http://schemas.openxmlformats.org/officeDocument/2006/relationships/oleObject" Target="../embeddings/oleObject85.bin"/><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oleObject" Target="../embeddings/oleObject84.bin"/><Relationship Id="rId5" Type="http://schemas.openxmlformats.org/officeDocument/2006/relationships/image" Target="../media/image8.png"/><Relationship Id="rId4" Type="http://schemas.openxmlformats.org/officeDocument/2006/relationships/oleObject" Target="../embeddings/oleObject83.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4.xml"/><Relationship Id="rId1" Type="http://schemas.openxmlformats.org/officeDocument/2006/relationships/vmlDrawing" Target="../drawings/vmlDrawing17.vml"/><Relationship Id="rId4" Type="http://schemas.openxmlformats.org/officeDocument/2006/relationships/oleObject" Target="../embeddings/oleObject87.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6.xml"/><Relationship Id="rId1" Type="http://schemas.openxmlformats.org/officeDocument/2006/relationships/vmlDrawing" Target="../drawings/vmlDrawing18.vml"/><Relationship Id="rId4" Type="http://schemas.openxmlformats.org/officeDocument/2006/relationships/oleObject" Target="../embeddings/oleObject89.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oleObject" Target="../embeddings/oleObject90.bin"/><Relationship Id="rId7" Type="http://schemas.openxmlformats.org/officeDocument/2006/relationships/image" Target="../media/image9.png"/><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oleObject" Target="../embeddings/oleObject93.bin"/><Relationship Id="rId5" Type="http://schemas.openxmlformats.org/officeDocument/2006/relationships/oleObject" Target="../embeddings/oleObject92.bin"/><Relationship Id="rId4" Type="http://schemas.openxmlformats.org/officeDocument/2006/relationships/oleObject" Target="../embeddings/oleObject91.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oleObject" Target="../embeddings/oleObject26.bin"/><Relationship Id="rId3" Type="http://schemas.openxmlformats.org/officeDocument/2006/relationships/oleObject" Target="../embeddings/oleObject16.bin"/><Relationship Id="rId7" Type="http://schemas.openxmlformats.org/officeDocument/2006/relationships/oleObject" Target="../embeddings/oleObject20.bin"/><Relationship Id="rId12" Type="http://schemas.openxmlformats.org/officeDocument/2006/relationships/oleObject" Target="../embeddings/oleObject25.bin"/><Relationship Id="rId17" Type="http://schemas.openxmlformats.org/officeDocument/2006/relationships/oleObject" Target="../embeddings/oleObject30.bin"/><Relationship Id="rId2" Type="http://schemas.openxmlformats.org/officeDocument/2006/relationships/slideLayout" Target="../slideLayouts/slideLayout12.xml"/><Relationship Id="rId16" Type="http://schemas.openxmlformats.org/officeDocument/2006/relationships/oleObject" Target="../embeddings/oleObject29.bin"/><Relationship Id="rId1" Type="http://schemas.openxmlformats.org/officeDocument/2006/relationships/vmlDrawing" Target="../drawings/vmlDrawing2.vml"/><Relationship Id="rId6" Type="http://schemas.openxmlformats.org/officeDocument/2006/relationships/oleObject" Target="../embeddings/oleObject19.bin"/><Relationship Id="rId11" Type="http://schemas.openxmlformats.org/officeDocument/2006/relationships/oleObject" Target="../embeddings/oleObject24.bin"/><Relationship Id="rId5" Type="http://schemas.openxmlformats.org/officeDocument/2006/relationships/oleObject" Target="../embeddings/oleObject18.bin"/><Relationship Id="rId15" Type="http://schemas.openxmlformats.org/officeDocument/2006/relationships/oleObject" Target="../embeddings/oleObject28.bin"/><Relationship Id="rId10" Type="http://schemas.openxmlformats.org/officeDocument/2006/relationships/oleObject" Target="../embeddings/oleObject23.bin"/><Relationship Id="rId4" Type="http://schemas.openxmlformats.org/officeDocument/2006/relationships/oleObject" Target="../embeddings/oleObject17.bin"/><Relationship Id="rId9" Type="http://schemas.openxmlformats.org/officeDocument/2006/relationships/oleObject" Target="../embeddings/oleObject22.bin"/><Relationship Id="rId14" Type="http://schemas.openxmlformats.org/officeDocument/2006/relationships/oleObject" Target="../embeddings/oleObject27.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99.bin"/><Relationship Id="rId3" Type="http://schemas.openxmlformats.org/officeDocument/2006/relationships/oleObject" Target="../embeddings/oleObject94.bin"/><Relationship Id="rId7"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97.bin"/><Relationship Id="rId5" Type="http://schemas.openxmlformats.org/officeDocument/2006/relationships/oleObject" Target="../embeddings/oleObject96.bin"/><Relationship Id="rId4" Type="http://schemas.openxmlformats.org/officeDocument/2006/relationships/oleObject" Target="../embeddings/oleObject95.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13.xml"/><Relationship Id="rId1" Type="http://schemas.openxmlformats.org/officeDocument/2006/relationships/vmlDrawing" Target="../drawings/vmlDrawing21.v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oleObject" Target="../embeddings/oleObject102.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oleObject" Target="../embeddings/oleObject41.bin"/><Relationship Id="rId3" Type="http://schemas.openxmlformats.org/officeDocument/2006/relationships/oleObject" Target="../embeddings/oleObject31.bin"/><Relationship Id="rId7" Type="http://schemas.openxmlformats.org/officeDocument/2006/relationships/oleObject" Target="../embeddings/oleObject35.bin"/><Relationship Id="rId12" Type="http://schemas.openxmlformats.org/officeDocument/2006/relationships/oleObject" Target="../embeddings/oleObject40.bin"/><Relationship Id="rId17" Type="http://schemas.openxmlformats.org/officeDocument/2006/relationships/oleObject" Target="../embeddings/oleObject45.bin"/><Relationship Id="rId2" Type="http://schemas.openxmlformats.org/officeDocument/2006/relationships/slideLayout" Target="../slideLayouts/slideLayout13.xml"/><Relationship Id="rId16" Type="http://schemas.openxmlformats.org/officeDocument/2006/relationships/oleObject" Target="../embeddings/oleObject44.bin"/><Relationship Id="rId1" Type="http://schemas.openxmlformats.org/officeDocument/2006/relationships/vmlDrawing" Target="../drawings/vmlDrawing3.vml"/><Relationship Id="rId6" Type="http://schemas.openxmlformats.org/officeDocument/2006/relationships/oleObject" Target="../embeddings/oleObject34.bin"/><Relationship Id="rId11" Type="http://schemas.openxmlformats.org/officeDocument/2006/relationships/oleObject" Target="../embeddings/oleObject39.bin"/><Relationship Id="rId5" Type="http://schemas.openxmlformats.org/officeDocument/2006/relationships/oleObject" Target="../embeddings/oleObject33.bin"/><Relationship Id="rId15" Type="http://schemas.openxmlformats.org/officeDocument/2006/relationships/oleObject" Target="../embeddings/oleObject43.bin"/><Relationship Id="rId10" Type="http://schemas.openxmlformats.org/officeDocument/2006/relationships/oleObject" Target="../embeddings/oleObject38.bin"/><Relationship Id="rId4" Type="http://schemas.openxmlformats.org/officeDocument/2006/relationships/oleObject" Target="../embeddings/oleObject32.bin"/><Relationship Id="rId9" Type="http://schemas.openxmlformats.org/officeDocument/2006/relationships/oleObject" Target="../embeddings/oleObject37.bin"/><Relationship Id="rId14" Type="http://schemas.openxmlformats.org/officeDocument/2006/relationships/oleObject" Target="../embeddings/oleObject42.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4.xml"/><Relationship Id="rId1" Type="http://schemas.openxmlformats.org/officeDocument/2006/relationships/vmlDrawing" Target="../drawings/vmlDrawing23.v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7" name="Slide Number Placeholder 3"/>
          <p:cNvSpPr>
            <a:spLocks noGrp="1"/>
          </p:cNvSpPr>
          <p:nvPr>
            <p:ph type="sldNum" sz="quarter" idx="12"/>
          </p:nvPr>
        </p:nvSpPr>
        <p:spPr/>
        <p:txBody>
          <a:bodyPr/>
          <a:lstStyle/>
          <a:p>
            <a:fld id="{D79A55CB-874B-47F0-988D-850B7930B27A}" type="slidenum">
              <a:rPr lang="en-US"/>
              <a:pPr/>
              <a:t>1</a:t>
            </a:fld>
            <a:endParaRPr lang="en-US"/>
          </a:p>
        </p:txBody>
      </p:sp>
      <p:sp>
        <p:nvSpPr>
          <p:cNvPr id="236546" name="Rectangle 2"/>
          <p:cNvSpPr>
            <a:spLocks noChangeArrowheads="1"/>
          </p:cNvSpPr>
          <p:nvPr/>
        </p:nvSpPr>
        <p:spPr bwMode="auto">
          <a:xfrm>
            <a:off x="382588" y="493713"/>
            <a:ext cx="5764212" cy="1724025"/>
          </a:xfrm>
          <a:prstGeom prst="rect">
            <a:avLst/>
          </a:prstGeom>
          <a:noFill/>
          <a:ln w="9525">
            <a:noFill/>
            <a:miter lim="800000"/>
            <a:headEnd/>
            <a:tailEnd/>
          </a:ln>
          <a:effectLst/>
        </p:spPr>
        <p:txBody>
          <a:bodyPr anchor="ctr"/>
          <a:lstStyle/>
          <a:p>
            <a:pPr>
              <a:spcBef>
                <a:spcPct val="0"/>
              </a:spcBef>
              <a:buClrTx/>
              <a:buSzTx/>
              <a:buFontTx/>
              <a:buNone/>
            </a:pPr>
            <a:r>
              <a:rPr lang="en-US" sz="4000">
                <a:solidFill>
                  <a:schemeClr val="accent2"/>
                </a:solidFill>
              </a:rPr>
              <a:t>Chapter 2</a:t>
            </a:r>
            <a:br>
              <a:rPr lang="en-US" sz="4000">
                <a:solidFill>
                  <a:schemeClr val="accent2"/>
                </a:solidFill>
              </a:rPr>
            </a:br>
            <a:r>
              <a:rPr lang="en-US" sz="4000">
                <a:solidFill>
                  <a:schemeClr val="accent2"/>
                </a:solidFill>
              </a:rPr>
              <a:t>Application Layer</a:t>
            </a:r>
          </a:p>
        </p:txBody>
      </p:sp>
      <p:sp>
        <p:nvSpPr>
          <p:cNvPr id="236547" name="Rectangle 3"/>
          <p:cNvSpPr>
            <a:spLocks noChangeArrowheads="1"/>
          </p:cNvSpPr>
          <p:nvPr/>
        </p:nvSpPr>
        <p:spPr bwMode="auto">
          <a:xfrm>
            <a:off x="6229350" y="3486150"/>
            <a:ext cx="2730500" cy="2860675"/>
          </a:xfrm>
          <a:prstGeom prst="rect">
            <a:avLst/>
          </a:prstGeom>
          <a:noFill/>
          <a:ln w="9525">
            <a:noFill/>
            <a:miter lim="800000"/>
            <a:headEnd/>
            <a:tailEnd/>
          </a:ln>
          <a:effectLst/>
        </p:spPr>
        <p:txBody>
          <a:bodyPr anchor="ctr"/>
          <a:lstStyle/>
          <a:p>
            <a:pPr>
              <a:spcBef>
                <a:spcPct val="0"/>
              </a:spcBef>
              <a:buClrTx/>
              <a:buSzTx/>
              <a:buFontTx/>
              <a:buNone/>
            </a:pPr>
            <a:r>
              <a:rPr lang="en-US" sz="1800" i="1">
                <a:solidFill>
                  <a:schemeClr val="accent2"/>
                </a:solidFill>
              </a:rPr>
              <a:t>Computer Networking: A Top Down Approach Featuring the Internet</a:t>
            </a:r>
            <a:r>
              <a:rPr lang="en-US" sz="1800">
                <a:solidFill>
                  <a:schemeClr val="accent2"/>
                </a:solidFill>
              </a:rPr>
              <a:t>, </a:t>
            </a:r>
            <a:br>
              <a:rPr lang="en-US" sz="1800">
                <a:solidFill>
                  <a:schemeClr val="accent2"/>
                </a:solidFill>
              </a:rPr>
            </a:br>
            <a:r>
              <a:rPr lang="en-US" sz="1800">
                <a:solidFill>
                  <a:schemeClr val="accent2"/>
                </a:solidFill>
              </a:rPr>
              <a:t>3</a:t>
            </a:r>
            <a:r>
              <a:rPr lang="en-US" sz="1800" baseline="30000">
                <a:solidFill>
                  <a:schemeClr val="accent2"/>
                </a:solidFill>
              </a:rPr>
              <a:t>rd</a:t>
            </a:r>
            <a:r>
              <a:rPr lang="en-US" sz="1800">
                <a:solidFill>
                  <a:schemeClr val="accent2"/>
                </a:solidFill>
              </a:rPr>
              <a:t> edition. </a:t>
            </a:r>
            <a:br>
              <a:rPr lang="en-US" sz="1800">
                <a:solidFill>
                  <a:schemeClr val="accent2"/>
                </a:solidFill>
              </a:rPr>
            </a:br>
            <a:r>
              <a:rPr lang="en-US" sz="1800">
                <a:solidFill>
                  <a:schemeClr val="accent2"/>
                </a:solidFill>
              </a:rPr>
              <a:t>Jim Kurose, Keith Ross</a:t>
            </a:r>
            <a:br>
              <a:rPr lang="en-US" sz="1800">
                <a:solidFill>
                  <a:schemeClr val="accent2"/>
                </a:solidFill>
              </a:rPr>
            </a:br>
            <a:r>
              <a:rPr lang="en-US" sz="1800">
                <a:solidFill>
                  <a:schemeClr val="accent2"/>
                </a:solidFill>
              </a:rPr>
              <a:t>Addison-Wesley, July 2004. </a:t>
            </a:r>
            <a:br>
              <a:rPr lang="en-US" sz="1800">
                <a:solidFill>
                  <a:schemeClr val="accent2"/>
                </a:solidFill>
              </a:rPr>
            </a:br>
            <a:endParaRPr lang="en-US" sz="1800">
              <a:solidFill>
                <a:schemeClr val="accent2"/>
              </a:solidFill>
            </a:endParaRPr>
          </a:p>
        </p:txBody>
      </p:sp>
      <p:sp>
        <p:nvSpPr>
          <p:cNvPr id="236548" name="Text Box 4"/>
          <p:cNvSpPr txBox="1">
            <a:spLocks noChangeArrowheads="1"/>
          </p:cNvSpPr>
          <p:nvPr/>
        </p:nvSpPr>
        <p:spPr bwMode="auto">
          <a:xfrm>
            <a:off x="393700" y="3392488"/>
            <a:ext cx="5378450" cy="3135312"/>
          </a:xfrm>
          <a:prstGeom prst="rect">
            <a:avLst/>
          </a:prstGeom>
          <a:noFill/>
          <a:ln w="9525">
            <a:noFill/>
            <a:miter lim="800000"/>
            <a:headEnd/>
            <a:tailEnd/>
          </a:ln>
          <a:effectLst/>
        </p:spPr>
        <p:txBody>
          <a:bodyPr>
            <a:spAutoFit/>
          </a:bodyPr>
          <a:lstStyle/>
          <a:p>
            <a:pPr>
              <a:spcBef>
                <a:spcPct val="0"/>
              </a:spcBef>
              <a:buClrTx/>
              <a:buSzTx/>
              <a:buFontTx/>
              <a:buNone/>
            </a:pPr>
            <a:r>
              <a:rPr lang="en-US" sz="2000">
                <a:latin typeface="Arial" charset="0"/>
              </a:rPr>
              <a:t>A note on the use of these ppt slides:</a:t>
            </a:r>
          </a:p>
          <a:p>
            <a:pPr>
              <a:spcBef>
                <a:spcPct val="0"/>
              </a:spcBef>
              <a:buClrTx/>
              <a:buSzTx/>
              <a:buFontTx/>
              <a:buNone/>
            </a:pPr>
            <a:r>
              <a:rPr lang="en-US" sz="1200">
                <a:latin typeface="Arial" charset="0"/>
              </a:rPr>
              <a:t>We’re making these slides freely available to all (faculty, students, readers). They’re in PowerPoint form so you can add, modify, and delete slides  (including this one) and slide content to suit your needs. They obviously represent a </a:t>
            </a:r>
            <a:r>
              <a:rPr lang="en-US" sz="1200" i="1">
                <a:latin typeface="Arial" charset="0"/>
              </a:rPr>
              <a:t>lot</a:t>
            </a:r>
            <a:r>
              <a:rPr lang="en-US" sz="1200">
                <a:latin typeface="Arial" charset="0"/>
              </a:rPr>
              <a:t> of work on our part. In return for use, we only ask the following:</a:t>
            </a:r>
          </a:p>
          <a:p>
            <a:pPr>
              <a:spcBef>
                <a:spcPct val="0"/>
              </a:spcBef>
              <a:buSzTx/>
              <a:buFont typeface="Wingdings" pitchFamily="2" charset="2"/>
              <a:buChar char="q"/>
            </a:pPr>
            <a:r>
              <a:rPr lang="en-US" sz="1200">
                <a:latin typeface="Arial" charset="0"/>
              </a:rPr>
              <a:t> If you use these slides (e.g., in a class) in substantially unaltered form, that you mention their source (after all, we’d like people to use our book!)</a:t>
            </a:r>
          </a:p>
          <a:p>
            <a:pPr>
              <a:spcBef>
                <a:spcPct val="0"/>
              </a:spcBef>
              <a:buSzTx/>
              <a:buFont typeface="Wingdings" pitchFamily="2" charset="2"/>
              <a:buChar char="q"/>
            </a:pPr>
            <a:r>
              <a:rPr lang="en-US" sz="1200">
                <a:latin typeface="Arial" charset="0"/>
              </a:rPr>
              <a:t> If you post any slides in substantially unaltered form on a www site, that you note that they are adapted from (or perhaps identical to) our slides, and note our copyright of this material.</a:t>
            </a:r>
          </a:p>
          <a:p>
            <a:pPr>
              <a:spcBef>
                <a:spcPct val="0"/>
              </a:spcBef>
              <a:buSzTx/>
              <a:buFont typeface="Wingdings" pitchFamily="2" charset="2"/>
              <a:buChar char="q"/>
            </a:pPr>
            <a:endParaRPr lang="en-US" sz="1200">
              <a:latin typeface="Arial" charset="0"/>
            </a:endParaRPr>
          </a:p>
          <a:p>
            <a:pPr>
              <a:spcBef>
                <a:spcPct val="0"/>
              </a:spcBef>
              <a:buSzTx/>
              <a:buFont typeface="Wingdings" pitchFamily="2" charset="2"/>
              <a:buNone/>
            </a:pPr>
            <a:r>
              <a:rPr lang="en-US" sz="1200">
                <a:latin typeface="Arial" charset="0"/>
              </a:rPr>
              <a:t>Thanks and enjoy!  JFK/KWR</a:t>
            </a:r>
          </a:p>
          <a:p>
            <a:pPr>
              <a:spcBef>
                <a:spcPct val="0"/>
              </a:spcBef>
              <a:buClrTx/>
              <a:buSzTx/>
              <a:buFontTx/>
              <a:buNone/>
            </a:pPr>
            <a:endParaRPr lang="en-US" sz="1200">
              <a:latin typeface="Arial" charset="0"/>
            </a:endParaRPr>
          </a:p>
          <a:p>
            <a:pPr>
              <a:spcBef>
                <a:spcPct val="0"/>
              </a:spcBef>
              <a:buClrTx/>
              <a:buSzTx/>
              <a:buFontTx/>
              <a:buNone/>
            </a:pPr>
            <a:r>
              <a:rPr lang="en-US" sz="1200">
                <a:latin typeface="Arial" charset="0"/>
              </a:rPr>
              <a:t>All material copyright 1996-2005</a:t>
            </a:r>
          </a:p>
          <a:p>
            <a:pPr>
              <a:spcBef>
                <a:spcPct val="0"/>
              </a:spcBef>
              <a:buClrTx/>
              <a:buSzTx/>
              <a:buFontTx/>
              <a:buNone/>
            </a:pPr>
            <a:r>
              <a:rPr lang="en-US" sz="1200">
                <a:latin typeface="Arial" charset="0"/>
              </a:rPr>
              <a:t>J.F Kurose and K.W. Ross, All Rights Reserved</a:t>
            </a:r>
          </a:p>
        </p:txBody>
      </p:sp>
      <p:pic>
        <p:nvPicPr>
          <p:cNvPr id="236549" name="Picture 5" descr="Picture1"/>
          <p:cNvPicPr>
            <a:picLocks noChangeAspect="1" noChangeArrowheads="1"/>
          </p:cNvPicPr>
          <p:nvPr/>
        </p:nvPicPr>
        <p:blipFill>
          <a:blip r:embed="rId2"/>
          <a:srcRect/>
          <a:stretch>
            <a:fillRect/>
          </a:stretch>
        </p:blipFill>
        <p:spPr bwMode="auto">
          <a:xfrm>
            <a:off x="6229350" y="493713"/>
            <a:ext cx="2468563" cy="317023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fld id="{32A8ED1D-8CF2-4953-848D-D60DAE8EC21D}" type="slidenum">
              <a:rPr lang="en-US"/>
              <a:pPr/>
              <a:t>10</a:t>
            </a:fld>
            <a:endParaRPr lang="en-US"/>
          </a:p>
        </p:txBody>
      </p:sp>
      <p:sp>
        <p:nvSpPr>
          <p:cNvPr id="188418" name="Rectangle 2"/>
          <p:cNvSpPr>
            <a:spLocks noGrp="1" noChangeArrowheads="1"/>
          </p:cNvSpPr>
          <p:nvPr>
            <p:ph type="title"/>
          </p:nvPr>
        </p:nvSpPr>
        <p:spPr/>
        <p:txBody>
          <a:bodyPr/>
          <a:lstStyle/>
          <a:p>
            <a:r>
              <a:rPr lang="en-US"/>
              <a:t>Hybrid of client-server and P2P</a:t>
            </a:r>
          </a:p>
        </p:txBody>
      </p:sp>
      <p:sp>
        <p:nvSpPr>
          <p:cNvPr id="188419" name="Rectangle 3"/>
          <p:cNvSpPr>
            <a:spLocks noGrp="1" noChangeArrowheads="1"/>
          </p:cNvSpPr>
          <p:nvPr>
            <p:ph type="body" idx="1"/>
          </p:nvPr>
        </p:nvSpPr>
        <p:spPr/>
        <p:txBody>
          <a:bodyPr/>
          <a:lstStyle/>
          <a:p>
            <a:pPr>
              <a:lnSpc>
                <a:spcPct val="90000"/>
              </a:lnSpc>
              <a:buFont typeface="ZapfDingbats" pitchFamily="82" charset="2"/>
              <a:buNone/>
            </a:pPr>
            <a:r>
              <a:rPr lang="en-US">
                <a:solidFill>
                  <a:srgbClr val="FF0000"/>
                </a:solidFill>
              </a:rPr>
              <a:t>Napster</a:t>
            </a:r>
          </a:p>
          <a:p>
            <a:pPr lvl="1">
              <a:lnSpc>
                <a:spcPct val="90000"/>
              </a:lnSpc>
            </a:pPr>
            <a:r>
              <a:rPr lang="en-US"/>
              <a:t>File transfer P2P</a:t>
            </a:r>
          </a:p>
          <a:p>
            <a:pPr lvl="1">
              <a:lnSpc>
                <a:spcPct val="90000"/>
              </a:lnSpc>
            </a:pPr>
            <a:r>
              <a:rPr lang="en-US"/>
              <a:t>File search centralized: </a:t>
            </a:r>
          </a:p>
          <a:p>
            <a:pPr lvl="2">
              <a:lnSpc>
                <a:spcPct val="90000"/>
              </a:lnSpc>
            </a:pPr>
            <a:r>
              <a:rPr lang="en-US"/>
              <a:t>Peers register content at central server</a:t>
            </a:r>
          </a:p>
          <a:p>
            <a:pPr lvl="2">
              <a:lnSpc>
                <a:spcPct val="90000"/>
              </a:lnSpc>
            </a:pPr>
            <a:r>
              <a:rPr lang="en-US"/>
              <a:t>Peers query same central server to locate content</a:t>
            </a:r>
          </a:p>
          <a:p>
            <a:pPr>
              <a:lnSpc>
                <a:spcPct val="90000"/>
              </a:lnSpc>
              <a:buFont typeface="ZapfDingbats" pitchFamily="82" charset="2"/>
              <a:buNone/>
            </a:pPr>
            <a:r>
              <a:rPr lang="en-US">
                <a:solidFill>
                  <a:srgbClr val="FF0000"/>
                </a:solidFill>
              </a:rPr>
              <a:t>Instant messaging</a:t>
            </a:r>
          </a:p>
          <a:p>
            <a:pPr lvl="1">
              <a:lnSpc>
                <a:spcPct val="90000"/>
              </a:lnSpc>
            </a:pPr>
            <a:r>
              <a:rPr lang="en-US"/>
              <a:t>Chatting between two users is P2P</a:t>
            </a:r>
          </a:p>
          <a:p>
            <a:pPr lvl="1">
              <a:lnSpc>
                <a:spcPct val="90000"/>
              </a:lnSpc>
            </a:pPr>
            <a:r>
              <a:rPr lang="en-US"/>
              <a:t>Presence detection/location centralized:</a:t>
            </a:r>
          </a:p>
          <a:p>
            <a:pPr lvl="2">
              <a:lnSpc>
                <a:spcPct val="90000"/>
              </a:lnSpc>
            </a:pPr>
            <a:r>
              <a:rPr lang="en-US"/>
              <a:t>User registers its IP address with central server when it comes online</a:t>
            </a:r>
          </a:p>
          <a:p>
            <a:pPr lvl="2">
              <a:lnSpc>
                <a:spcPct val="90000"/>
              </a:lnSpc>
            </a:pPr>
            <a:r>
              <a:rPr lang="en-US"/>
              <a:t>User contacts central server to find IP addresses of buddies</a:t>
            </a:r>
          </a:p>
          <a:p>
            <a:pPr lvl="1">
              <a:lnSpc>
                <a:spcPct val="90000"/>
              </a:lnSpc>
            </a:pPr>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14" name="Slide Number Placeholder 4"/>
          <p:cNvSpPr>
            <a:spLocks noGrp="1"/>
          </p:cNvSpPr>
          <p:nvPr>
            <p:ph type="sldNum" sz="quarter" idx="12"/>
          </p:nvPr>
        </p:nvSpPr>
        <p:spPr/>
        <p:txBody>
          <a:bodyPr/>
          <a:lstStyle/>
          <a:p>
            <a:fld id="{CCD4E03C-A658-4B58-A975-E491FA5C058D}" type="slidenum">
              <a:rPr lang="en-US"/>
              <a:pPr/>
              <a:t>100</a:t>
            </a:fld>
            <a:endParaRPr lang="en-US"/>
          </a:p>
        </p:txBody>
      </p:sp>
      <p:sp>
        <p:nvSpPr>
          <p:cNvPr id="98306" name="Rectangle 2"/>
          <p:cNvSpPr>
            <a:spLocks noGrp="1" noChangeArrowheads="1"/>
          </p:cNvSpPr>
          <p:nvPr>
            <p:ph type="title"/>
          </p:nvPr>
        </p:nvSpPr>
        <p:spPr/>
        <p:txBody>
          <a:bodyPr/>
          <a:lstStyle/>
          <a:p>
            <a:r>
              <a:rPr lang="en-US" sz="3600"/>
              <a:t>Example: Java client (UDP)</a:t>
            </a:r>
            <a:endParaRPr lang="en-US"/>
          </a:p>
        </p:txBody>
      </p:sp>
      <p:sp>
        <p:nvSpPr>
          <p:cNvPr id="98318" name="Rectangle 14"/>
          <p:cNvSpPr>
            <a:spLocks noChangeArrowheads="1"/>
          </p:cNvSpPr>
          <p:nvPr/>
        </p:nvSpPr>
        <p:spPr bwMode="auto">
          <a:xfrm>
            <a:off x="0" y="11858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98317" name="Object 13"/>
          <p:cNvGraphicFramePr>
            <a:graphicFrameLocks noChangeAspect="1"/>
          </p:cNvGraphicFramePr>
          <p:nvPr/>
        </p:nvGraphicFramePr>
        <p:xfrm>
          <a:off x="2655888" y="1262063"/>
          <a:ext cx="4067175" cy="4486275"/>
        </p:xfrm>
        <a:graphic>
          <a:graphicData uri="http://schemas.openxmlformats.org/presentationml/2006/ole">
            <p:oleObj spid="_x0000_s98317" name="VISIO" r:id="rId3" imgW="4803648" imgH="5675376" progId="Visio.Drawing.5">
              <p:embed/>
            </p:oleObj>
          </a:graphicData>
        </a:graphic>
      </p:graphicFrame>
      <p:sp>
        <p:nvSpPr>
          <p:cNvPr id="98319" name="Text Box 15"/>
          <p:cNvSpPr txBox="1">
            <a:spLocks noChangeArrowheads="1"/>
          </p:cNvSpPr>
          <p:nvPr/>
        </p:nvSpPr>
        <p:spPr bwMode="auto">
          <a:xfrm>
            <a:off x="1522413" y="3408363"/>
            <a:ext cx="2184400" cy="915987"/>
          </a:xfrm>
          <a:prstGeom prst="rect">
            <a:avLst/>
          </a:prstGeom>
          <a:solidFill>
            <a:schemeClr val="bg1"/>
          </a:solidFill>
          <a:ln w="9525">
            <a:noFill/>
            <a:miter lim="800000"/>
            <a:headEnd/>
            <a:tailEnd/>
          </a:ln>
          <a:effectLst/>
        </p:spPr>
        <p:txBody>
          <a:bodyPr>
            <a:spAutoFit/>
          </a:bodyPr>
          <a:lstStyle/>
          <a:p>
            <a:r>
              <a:rPr lang="en-US" sz="1600">
                <a:solidFill>
                  <a:srgbClr val="FF0000"/>
                </a:solidFill>
              </a:rPr>
              <a:t>Output: </a:t>
            </a:r>
            <a:r>
              <a:rPr lang="en-US" sz="1800"/>
              <a:t>sends packet (TCP sent “byte stream”)</a:t>
            </a:r>
            <a:endParaRPr lang="en-US" sz="1800">
              <a:latin typeface="Times New Roman" pitchFamily="18" charset="0"/>
            </a:endParaRPr>
          </a:p>
        </p:txBody>
      </p:sp>
      <p:sp>
        <p:nvSpPr>
          <p:cNvPr id="98320" name="Text Box 16"/>
          <p:cNvSpPr txBox="1">
            <a:spLocks noChangeArrowheads="1"/>
          </p:cNvSpPr>
          <p:nvPr/>
        </p:nvSpPr>
        <p:spPr bwMode="auto">
          <a:xfrm>
            <a:off x="5932488" y="2759075"/>
            <a:ext cx="2184400" cy="1190625"/>
          </a:xfrm>
          <a:prstGeom prst="rect">
            <a:avLst/>
          </a:prstGeom>
          <a:solidFill>
            <a:schemeClr val="bg1"/>
          </a:solidFill>
          <a:ln w="9525">
            <a:noFill/>
            <a:miter lim="800000"/>
            <a:headEnd/>
            <a:tailEnd/>
          </a:ln>
          <a:effectLst/>
        </p:spPr>
        <p:txBody>
          <a:bodyPr>
            <a:spAutoFit/>
          </a:bodyPr>
          <a:lstStyle/>
          <a:p>
            <a:r>
              <a:rPr lang="en-US" sz="1600">
                <a:solidFill>
                  <a:srgbClr val="FF0000"/>
                </a:solidFill>
              </a:rPr>
              <a:t>Input: </a:t>
            </a:r>
            <a:r>
              <a:rPr lang="en-US" sz="1800"/>
              <a:t>receives packet (TCP received “byte stream”)</a:t>
            </a:r>
            <a:endParaRPr lang="en-US" sz="1800">
              <a:latin typeface="Times New Roman" pitchFamily="18" charset="0"/>
            </a:endParaRPr>
          </a:p>
        </p:txBody>
      </p:sp>
      <p:sp>
        <p:nvSpPr>
          <p:cNvPr id="98321" name="Line 17"/>
          <p:cNvSpPr>
            <a:spLocks noChangeShapeType="1"/>
          </p:cNvSpPr>
          <p:nvPr/>
        </p:nvSpPr>
        <p:spPr bwMode="auto">
          <a:xfrm>
            <a:off x="3294063" y="3595688"/>
            <a:ext cx="952500" cy="438150"/>
          </a:xfrm>
          <a:prstGeom prst="line">
            <a:avLst/>
          </a:prstGeom>
          <a:noFill/>
          <a:ln w="9525">
            <a:solidFill>
              <a:srgbClr val="FF0000"/>
            </a:solidFill>
            <a:round/>
            <a:headEnd/>
            <a:tailEnd type="triangle" w="med" len="med"/>
          </a:ln>
          <a:effectLst/>
        </p:spPr>
        <p:txBody>
          <a:bodyPr wrap="none"/>
          <a:lstStyle/>
          <a:p>
            <a:endParaRPr lang="en-US"/>
          </a:p>
        </p:txBody>
      </p:sp>
      <p:sp>
        <p:nvSpPr>
          <p:cNvPr id="98322" name="Line 18"/>
          <p:cNvSpPr>
            <a:spLocks noChangeShapeType="1"/>
          </p:cNvSpPr>
          <p:nvPr/>
        </p:nvSpPr>
        <p:spPr bwMode="auto">
          <a:xfrm flipH="1">
            <a:off x="5387975" y="2971800"/>
            <a:ext cx="576263" cy="788988"/>
          </a:xfrm>
          <a:prstGeom prst="line">
            <a:avLst/>
          </a:prstGeom>
          <a:noFill/>
          <a:ln w="9525">
            <a:solidFill>
              <a:srgbClr val="FF0000"/>
            </a:solidFill>
            <a:round/>
            <a:headEnd/>
            <a:tailEnd type="triangle" w="med" len="med"/>
          </a:ln>
          <a:effectLst/>
        </p:spPr>
        <p:txBody>
          <a:bodyPr wrap="none"/>
          <a:lstStyle/>
          <a:p>
            <a:endParaRPr lang="en-US"/>
          </a:p>
        </p:txBody>
      </p:sp>
      <p:sp>
        <p:nvSpPr>
          <p:cNvPr id="98323" name="Text Box 19"/>
          <p:cNvSpPr txBox="1">
            <a:spLocks noChangeArrowheads="1"/>
          </p:cNvSpPr>
          <p:nvPr/>
        </p:nvSpPr>
        <p:spPr bwMode="auto">
          <a:xfrm>
            <a:off x="2862263" y="2482850"/>
            <a:ext cx="1206500" cy="762000"/>
          </a:xfrm>
          <a:prstGeom prst="rect">
            <a:avLst/>
          </a:prstGeom>
          <a:solidFill>
            <a:schemeClr val="bg1"/>
          </a:solidFill>
          <a:ln w="9525">
            <a:noFill/>
            <a:miter lim="800000"/>
            <a:headEnd/>
            <a:tailEnd/>
          </a:ln>
          <a:effectLst/>
        </p:spPr>
        <p:txBody>
          <a:bodyPr>
            <a:spAutoFit/>
          </a:bodyPr>
          <a:lstStyle/>
          <a:p>
            <a:r>
              <a:rPr lang="en-US" sz="2000">
                <a:solidFill>
                  <a:schemeClr val="accent2"/>
                </a:solidFill>
              </a:rPr>
              <a:t>Client</a:t>
            </a:r>
          </a:p>
          <a:p>
            <a:r>
              <a:rPr lang="en-US" sz="2000">
                <a:solidFill>
                  <a:schemeClr val="accent2"/>
                </a:solidFill>
              </a:rPr>
              <a:t>process</a:t>
            </a:r>
            <a:endParaRPr lang="en-US" sz="2000">
              <a:solidFill>
                <a:schemeClr val="accent2"/>
              </a:solidFill>
              <a:latin typeface="Times New Roman" pitchFamily="18" charset="0"/>
            </a:endParaRPr>
          </a:p>
        </p:txBody>
      </p:sp>
      <p:sp>
        <p:nvSpPr>
          <p:cNvPr id="98324" name="Rectangle 20"/>
          <p:cNvSpPr>
            <a:spLocks noChangeArrowheads="1"/>
          </p:cNvSpPr>
          <p:nvPr/>
        </p:nvSpPr>
        <p:spPr bwMode="auto">
          <a:xfrm>
            <a:off x="4051300" y="4768850"/>
            <a:ext cx="1625600" cy="509588"/>
          </a:xfrm>
          <a:prstGeom prst="rect">
            <a:avLst/>
          </a:prstGeom>
          <a:solidFill>
            <a:srgbClr val="FF0000"/>
          </a:solidFill>
          <a:ln w="9525">
            <a:noFill/>
            <a:miter lim="800000"/>
            <a:headEnd/>
            <a:tailEnd/>
          </a:ln>
          <a:effectLst/>
        </p:spPr>
        <p:txBody>
          <a:bodyPr wrap="none" anchor="ctr"/>
          <a:lstStyle/>
          <a:p>
            <a:endParaRPr lang="en-US"/>
          </a:p>
        </p:txBody>
      </p:sp>
      <p:sp>
        <p:nvSpPr>
          <p:cNvPr id="98325" name="Text Box 21"/>
          <p:cNvSpPr txBox="1">
            <a:spLocks noChangeArrowheads="1"/>
          </p:cNvSpPr>
          <p:nvPr/>
        </p:nvSpPr>
        <p:spPr bwMode="auto">
          <a:xfrm>
            <a:off x="4087813" y="4700588"/>
            <a:ext cx="1541462" cy="641350"/>
          </a:xfrm>
          <a:prstGeom prst="rect">
            <a:avLst/>
          </a:prstGeom>
          <a:noFill/>
          <a:ln w="9525">
            <a:noFill/>
            <a:miter lim="800000"/>
            <a:headEnd/>
            <a:tailEnd/>
          </a:ln>
          <a:effectLst/>
        </p:spPr>
        <p:txBody>
          <a:bodyPr anchor="ctr">
            <a:spAutoFit/>
          </a:bodyPr>
          <a:lstStyle/>
          <a:p>
            <a:pPr algn="ctr">
              <a:spcBef>
                <a:spcPct val="0"/>
              </a:spcBef>
              <a:buClrTx/>
              <a:buSzTx/>
              <a:buFontTx/>
              <a:buNone/>
            </a:pPr>
            <a:r>
              <a:rPr lang="en-US" sz="1800">
                <a:solidFill>
                  <a:schemeClr val="bg1"/>
                </a:solidFill>
              </a:rPr>
              <a:t>client UDP socket</a:t>
            </a:r>
            <a:endParaRPr lang="en-US" sz="1800">
              <a:latin typeface="Times New Roman" pitchFamily="18" charset="0"/>
            </a:endParaRPr>
          </a:p>
        </p:txBody>
      </p:sp>
      <p:sp>
        <p:nvSpPr>
          <p:cNvPr id="98326" name="Line 22"/>
          <p:cNvSpPr>
            <a:spLocks noChangeShapeType="1"/>
          </p:cNvSpPr>
          <p:nvPr/>
        </p:nvSpPr>
        <p:spPr bwMode="auto">
          <a:xfrm flipV="1">
            <a:off x="5235575" y="5248275"/>
            <a:ext cx="0" cy="287338"/>
          </a:xfrm>
          <a:prstGeom prst="line">
            <a:avLst/>
          </a:prstGeom>
          <a:noFill/>
          <a:ln w="9525">
            <a:solidFill>
              <a:schemeClr val="tx1"/>
            </a:solidFill>
            <a:round/>
            <a:headEnd/>
            <a:tailEnd type="triangle" w="med" len="med"/>
          </a:ln>
          <a:effectLst/>
        </p:spPr>
        <p:txBody>
          <a:bodyPr wrap="none"/>
          <a:lstStyle/>
          <a:p>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14" name="Slide Number Placeholder 4"/>
          <p:cNvSpPr>
            <a:spLocks noGrp="1"/>
          </p:cNvSpPr>
          <p:nvPr>
            <p:ph type="sldNum" sz="quarter" idx="12"/>
          </p:nvPr>
        </p:nvSpPr>
        <p:spPr/>
        <p:txBody>
          <a:bodyPr/>
          <a:lstStyle/>
          <a:p>
            <a:fld id="{921E9E70-05C5-4F53-8992-79540B0CC2DB}" type="slidenum">
              <a:rPr lang="en-US"/>
              <a:pPr/>
              <a:t>101</a:t>
            </a:fld>
            <a:endParaRPr lang="en-US"/>
          </a:p>
        </p:txBody>
      </p:sp>
      <p:sp>
        <p:nvSpPr>
          <p:cNvPr id="104450" name="Rectangle 2"/>
          <p:cNvSpPr>
            <a:spLocks noGrp="1" noChangeArrowheads="1"/>
          </p:cNvSpPr>
          <p:nvPr>
            <p:ph type="title"/>
          </p:nvPr>
        </p:nvSpPr>
        <p:spPr/>
        <p:txBody>
          <a:bodyPr/>
          <a:lstStyle/>
          <a:p>
            <a:r>
              <a:rPr lang="en-US" sz="3600"/>
              <a:t>Example: Java client (UDP)</a:t>
            </a:r>
            <a:endParaRPr lang="en-US"/>
          </a:p>
        </p:txBody>
      </p:sp>
      <p:sp>
        <p:nvSpPr>
          <p:cNvPr id="104451" name="Rectangle 3"/>
          <p:cNvSpPr>
            <a:spLocks noChangeArrowheads="1"/>
          </p:cNvSpPr>
          <p:nvPr/>
        </p:nvSpPr>
        <p:spPr bwMode="auto">
          <a:xfrm>
            <a:off x="2185988" y="1581150"/>
            <a:ext cx="6326187" cy="4857750"/>
          </a:xfrm>
          <a:prstGeom prst="rect">
            <a:avLst/>
          </a:prstGeom>
          <a:noFill/>
          <a:ln w="9525">
            <a:noFill/>
            <a:miter lim="800000"/>
            <a:headEnd/>
            <a:tailEnd/>
          </a:ln>
          <a:effectLst/>
        </p:spPr>
        <p:txBody>
          <a:bodyPr wrap="none" anchor="ctr">
            <a:spAutoFit/>
          </a:bodyPr>
          <a:lstStyle/>
          <a:p>
            <a:pPr>
              <a:spcBef>
                <a:spcPct val="0"/>
              </a:spcBef>
              <a:buClrTx/>
              <a:buSzTx/>
              <a:buFontTx/>
              <a:buNone/>
            </a:pPr>
            <a:r>
              <a:rPr lang="en-US" sz="1600">
                <a:latin typeface="Arial" charset="0"/>
              </a:rPr>
              <a:t>import java.io.*; </a:t>
            </a:r>
          </a:p>
          <a:p>
            <a:pPr>
              <a:spcBef>
                <a:spcPct val="0"/>
              </a:spcBef>
              <a:buClrTx/>
              <a:buSzTx/>
              <a:buFontTx/>
              <a:buNone/>
            </a:pPr>
            <a:r>
              <a:rPr lang="en-US" sz="1600">
                <a:latin typeface="Arial" charset="0"/>
              </a:rPr>
              <a:t>import java.net.*;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class UDPClient { </a:t>
            </a:r>
          </a:p>
          <a:p>
            <a:pPr>
              <a:spcBef>
                <a:spcPct val="0"/>
              </a:spcBef>
              <a:buClrTx/>
              <a:buSzTx/>
              <a:buFontTx/>
              <a:buNone/>
            </a:pPr>
            <a:r>
              <a:rPr lang="en-US" sz="1600">
                <a:latin typeface="Arial" charset="0"/>
              </a:rPr>
              <a:t>    public static void main(String args[]) throws Exception </a:t>
            </a:r>
          </a:p>
          <a:p>
            <a:pPr>
              <a:spcBef>
                <a:spcPct val="0"/>
              </a:spcBef>
              <a:buClrTx/>
              <a:buSzTx/>
              <a:buFontTx/>
              <a:buNone/>
            </a:pPr>
            <a:r>
              <a:rPr lang="en-US" sz="1600">
                <a:latin typeface="Arial" charset="0"/>
              </a:rPr>
              <a:t>    {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BufferedReader inFromUser = </a:t>
            </a:r>
          </a:p>
          <a:p>
            <a:pPr>
              <a:spcBef>
                <a:spcPct val="0"/>
              </a:spcBef>
              <a:buClrTx/>
              <a:buSzTx/>
              <a:buFontTx/>
              <a:buNone/>
            </a:pPr>
            <a:r>
              <a:rPr lang="en-US" sz="1600">
                <a:latin typeface="Arial" charset="0"/>
              </a:rPr>
              <a:t>        new BufferedReader(new InputStreamReader(System.in));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DatagramSocket clientSocket = new DatagramSocket();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InetAddress IPAddress = InetAddress.getByName("hostname");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byte[] sendData = new byte[1024]; </a:t>
            </a:r>
          </a:p>
          <a:p>
            <a:pPr>
              <a:spcBef>
                <a:spcPct val="0"/>
              </a:spcBef>
              <a:buClrTx/>
              <a:buSzTx/>
              <a:buFontTx/>
              <a:buNone/>
            </a:pPr>
            <a:r>
              <a:rPr lang="en-US" sz="1600">
                <a:latin typeface="Arial" charset="0"/>
              </a:rPr>
              <a:t>      byte[] receiveData = new byte[1024];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String sentence = inFromUser.readLine(); </a:t>
            </a:r>
          </a:p>
          <a:p>
            <a:pPr>
              <a:spcBef>
                <a:spcPct val="0"/>
              </a:spcBef>
              <a:buClrTx/>
              <a:buSzTx/>
              <a:buFontTx/>
              <a:buNone/>
            </a:pPr>
            <a:r>
              <a:rPr lang="en-US" sz="1600">
                <a:latin typeface="Arial" charset="0"/>
              </a:rPr>
              <a:t>      sendData = sentence.getBytes();</a:t>
            </a:r>
            <a:r>
              <a:rPr lang="en-US">
                <a:latin typeface="Times New Roman" pitchFamily="18" charset="0"/>
              </a:rPr>
              <a:t> </a:t>
            </a:r>
            <a:r>
              <a:rPr lang="en-US" sz="1600">
                <a:latin typeface="Times New Roman" pitchFamily="18" charset="0"/>
              </a:rPr>
              <a:t>        </a:t>
            </a:r>
          </a:p>
        </p:txBody>
      </p:sp>
      <p:sp>
        <p:nvSpPr>
          <p:cNvPr id="104452" name="Text Box 4"/>
          <p:cNvSpPr txBox="1">
            <a:spLocks noChangeArrowheads="1"/>
          </p:cNvSpPr>
          <p:nvPr/>
        </p:nvSpPr>
        <p:spPr bwMode="auto">
          <a:xfrm>
            <a:off x="681038" y="2933700"/>
            <a:ext cx="1533525" cy="641350"/>
          </a:xfrm>
          <a:prstGeom prst="rect">
            <a:avLst/>
          </a:prstGeom>
          <a:noFill/>
          <a:ln w="9525">
            <a:noFill/>
            <a:miter lim="800000"/>
            <a:headEnd/>
            <a:tailEnd/>
          </a:ln>
          <a:effectLst/>
        </p:spPr>
        <p:txBody>
          <a:bodyPr wrap="none" anchor="ctr">
            <a:spAutoFit/>
          </a:bodyPr>
          <a:lstStyle/>
          <a:p>
            <a:pPr algn="r">
              <a:spcBef>
                <a:spcPct val="0"/>
              </a:spcBef>
              <a:buClrTx/>
              <a:buSzTx/>
              <a:buFontTx/>
              <a:buNone/>
            </a:pPr>
            <a:r>
              <a:rPr lang="en-US" sz="1800">
                <a:solidFill>
                  <a:schemeClr val="accent2"/>
                </a:solidFill>
              </a:rPr>
              <a:t>Create</a:t>
            </a:r>
          </a:p>
          <a:p>
            <a:pPr algn="r">
              <a:spcBef>
                <a:spcPct val="0"/>
              </a:spcBef>
              <a:buClrTx/>
              <a:buSzTx/>
              <a:buFontTx/>
              <a:buNone/>
            </a:pPr>
            <a:r>
              <a:rPr lang="en-US" sz="1800">
                <a:solidFill>
                  <a:schemeClr val="accent2"/>
                </a:solidFill>
              </a:rPr>
              <a:t>input stream</a:t>
            </a:r>
            <a:endParaRPr lang="en-US" sz="1800"/>
          </a:p>
        </p:txBody>
      </p:sp>
      <p:sp>
        <p:nvSpPr>
          <p:cNvPr id="104453" name="Text Box 5"/>
          <p:cNvSpPr txBox="1">
            <a:spLocks noChangeArrowheads="1"/>
          </p:cNvSpPr>
          <p:nvPr/>
        </p:nvSpPr>
        <p:spPr bwMode="auto">
          <a:xfrm>
            <a:off x="709613" y="3632200"/>
            <a:ext cx="1554162" cy="641350"/>
          </a:xfrm>
          <a:prstGeom prst="rect">
            <a:avLst/>
          </a:prstGeom>
          <a:noFill/>
          <a:ln w="9525">
            <a:noFill/>
            <a:miter lim="800000"/>
            <a:headEnd/>
            <a:tailEnd/>
          </a:ln>
          <a:effectLst/>
        </p:spPr>
        <p:txBody>
          <a:bodyPr wrap="none" anchor="ctr">
            <a:spAutoFit/>
          </a:bodyPr>
          <a:lstStyle/>
          <a:p>
            <a:pPr algn="r">
              <a:spcBef>
                <a:spcPct val="0"/>
              </a:spcBef>
              <a:buClrTx/>
              <a:buSzTx/>
              <a:buFontTx/>
              <a:buNone/>
            </a:pPr>
            <a:r>
              <a:rPr lang="en-US" sz="1800">
                <a:solidFill>
                  <a:schemeClr val="accent2"/>
                </a:solidFill>
              </a:rPr>
              <a:t>Create </a:t>
            </a:r>
          </a:p>
          <a:p>
            <a:pPr algn="r">
              <a:spcBef>
                <a:spcPct val="0"/>
              </a:spcBef>
              <a:buClrTx/>
              <a:buSzTx/>
              <a:buFontTx/>
              <a:buNone/>
            </a:pPr>
            <a:r>
              <a:rPr lang="en-US" sz="1800">
                <a:solidFill>
                  <a:schemeClr val="accent2"/>
                </a:solidFill>
              </a:rPr>
              <a:t>client socket</a:t>
            </a:r>
            <a:endParaRPr lang="en-US" sz="1800"/>
          </a:p>
        </p:txBody>
      </p:sp>
      <p:sp>
        <p:nvSpPr>
          <p:cNvPr id="104454" name="Text Box 6"/>
          <p:cNvSpPr txBox="1">
            <a:spLocks noChangeArrowheads="1"/>
          </p:cNvSpPr>
          <p:nvPr/>
        </p:nvSpPr>
        <p:spPr bwMode="auto">
          <a:xfrm>
            <a:off x="0" y="4327525"/>
            <a:ext cx="2205038" cy="915988"/>
          </a:xfrm>
          <a:prstGeom prst="rect">
            <a:avLst/>
          </a:prstGeom>
          <a:noFill/>
          <a:ln w="9525">
            <a:noFill/>
            <a:miter lim="800000"/>
            <a:headEnd/>
            <a:tailEnd/>
          </a:ln>
          <a:effectLst/>
        </p:spPr>
        <p:txBody>
          <a:bodyPr wrap="none" anchor="ctr">
            <a:spAutoFit/>
          </a:bodyPr>
          <a:lstStyle/>
          <a:p>
            <a:pPr algn="r">
              <a:spcBef>
                <a:spcPct val="0"/>
              </a:spcBef>
              <a:buClrTx/>
              <a:buSzTx/>
              <a:buFontTx/>
              <a:buNone/>
            </a:pPr>
            <a:r>
              <a:rPr lang="en-US" sz="1800">
                <a:solidFill>
                  <a:schemeClr val="accent2"/>
                </a:solidFill>
              </a:rPr>
              <a:t>Translate</a:t>
            </a:r>
          </a:p>
          <a:p>
            <a:pPr algn="r">
              <a:spcBef>
                <a:spcPct val="0"/>
              </a:spcBef>
              <a:buClrTx/>
              <a:buSzTx/>
              <a:buFontTx/>
              <a:buNone/>
            </a:pPr>
            <a:r>
              <a:rPr lang="en-US" sz="1800">
                <a:solidFill>
                  <a:schemeClr val="accent2"/>
                </a:solidFill>
              </a:rPr>
              <a:t> hostname to IP </a:t>
            </a:r>
          </a:p>
          <a:p>
            <a:pPr algn="r">
              <a:spcBef>
                <a:spcPct val="0"/>
              </a:spcBef>
              <a:buClrTx/>
              <a:buSzTx/>
              <a:buFontTx/>
              <a:buNone/>
            </a:pPr>
            <a:r>
              <a:rPr lang="en-US" sz="1800">
                <a:solidFill>
                  <a:schemeClr val="accent2"/>
                </a:solidFill>
              </a:rPr>
              <a:t>address </a:t>
            </a:r>
            <a:r>
              <a:rPr lang="en-US" sz="1800">
                <a:solidFill>
                  <a:srgbClr val="FF0000"/>
                </a:solidFill>
              </a:rPr>
              <a:t>using DNS</a:t>
            </a:r>
            <a:endParaRPr lang="en-US" sz="1800"/>
          </a:p>
        </p:txBody>
      </p:sp>
      <p:sp>
        <p:nvSpPr>
          <p:cNvPr id="104455" name="Freeform 7"/>
          <p:cNvSpPr>
            <a:spLocks/>
          </p:cNvSpPr>
          <p:nvPr/>
        </p:nvSpPr>
        <p:spPr bwMode="auto">
          <a:xfrm>
            <a:off x="2071688" y="2986088"/>
            <a:ext cx="123825" cy="542925"/>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wrap="none" anchor="ctr">
            <a:spAutoFit/>
          </a:bodyPr>
          <a:lstStyle/>
          <a:p>
            <a:endParaRPr lang="en-US"/>
          </a:p>
        </p:txBody>
      </p:sp>
      <p:sp>
        <p:nvSpPr>
          <p:cNvPr id="104456" name="Line 8"/>
          <p:cNvSpPr>
            <a:spLocks noChangeShapeType="1"/>
          </p:cNvSpPr>
          <p:nvPr/>
        </p:nvSpPr>
        <p:spPr bwMode="auto">
          <a:xfrm flipV="1">
            <a:off x="2205038" y="3419475"/>
            <a:ext cx="323850" cy="4763"/>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104457" name="Freeform 9"/>
          <p:cNvSpPr>
            <a:spLocks/>
          </p:cNvSpPr>
          <p:nvPr/>
        </p:nvSpPr>
        <p:spPr bwMode="auto">
          <a:xfrm>
            <a:off x="2081213" y="3709988"/>
            <a:ext cx="123825" cy="509587"/>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104458" name="Line 10"/>
          <p:cNvSpPr>
            <a:spLocks noChangeShapeType="1"/>
          </p:cNvSpPr>
          <p:nvPr/>
        </p:nvSpPr>
        <p:spPr bwMode="auto">
          <a:xfrm flipV="1">
            <a:off x="2200275" y="4067175"/>
            <a:ext cx="328613" cy="6350"/>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104459" name="Freeform 11"/>
          <p:cNvSpPr>
            <a:spLocks/>
          </p:cNvSpPr>
          <p:nvPr/>
        </p:nvSpPr>
        <p:spPr bwMode="auto">
          <a:xfrm>
            <a:off x="2081213" y="4424363"/>
            <a:ext cx="123825" cy="804862"/>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104460" name="Line 12"/>
          <p:cNvSpPr>
            <a:spLocks noChangeShapeType="1"/>
          </p:cNvSpPr>
          <p:nvPr/>
        </p:nvSpPr>
        <p:spPr bwMode="auto">
          <a:xfrm flipV="1">
            <a:off x="2209800" y="4572000"/>
            <a:ext cx="361950" cy="14288"/>
          </a:xfrm>
          <a:prstGeom prst="line">
            <a:avLst/>
          </a:prstGeom>
          <a:noFill/>
          <a:ln w="28575">
            <a:solidFill>
              <a:schemeClr val="accent2"/>
            </a:solidFill>
            <a:round/>
            <a:headEnd/>
            <a:tailEnd type="triangle" w="med" len="med"/>
          </a:ln>
          <a:effectLst/>
        </p:spPr>
        <p:txBody>
          <a:bodyPr anchor="ctr">
            <a:spAutoFit/>
          </a:bodyPr>
          <a:lstStyle/>
          <a:p>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14" name="Slide Number Placeholder 4"/>
          <p:cNvSpPr>
            <a:spLocks noGrp="1"/>
          </p:cNvSpPr>
          <p:nvPr>
            <p:ph type="sldNum" sz="quarter" idx="12"/>
          </p:nvPr>
        </p:nvSpPr>
        <p:spPr/>
        <p:txBody>
          <a:bodyPr/>
          <a:lstStyle/>
          <a:p>
            <a:fld id="{DD011FAB-E22A-4842-9506-44F625C995C5}" type="slidenum">
              <a:rPr lang="en-US"/>
              <a:pPr/>
              <a:t>102</a:t>
            </a:fld>
            <a:endParaRPr lang="en-US"/>
          </a:p>
        </p:txBody>
      </p:sp>
      <p:sp>
        <p:nvSpPr>
          <p:cNvPr id="99330" name="Rectangle 2"/>
          <p:cNvSpPr>
            <a:spLocks noGrp="1" noChangeArrowheads="1"/>
          </p:cNvSpPr>
          <p:nvPr>
            <p:ph type="title"/>
          </p:nvPr>
        </p:nvSpPr>
        <p:spPr/>
        <p:txBody>
          <a:bodyPr/>
          <a:lstStyle/>
          <a:p>
            <a:r>
              <a:rPr lang="en-US" sz="3600"/>
              <a:t>Example: Java client (UDP), cont.</a:t>
            </a:r>
          </a:p>
        </p:txBody>
      </p:sp>
      <p:sp>
        <p:nvSpPr>
          <p:cNvPr id="99331" name="Rectangle 3"/>
          <p:cNvSpPr>
            <a:spLocks noChangeArrowheads="1"/>
          </p:cNvSpPr>
          <p:nvPr/>
        </p:nvSpPr>
        <p:spPr bwMode="auto">
          <a:xfrm>
            <a:off x="2176463" y="1752600"/>
            <a:ext cx="6967537" cy="4368800"/>
          </a:xfrm>
          <a:prstGeom prst="rect">
            <a:avLst/>
          </a:prstGeom>
          <a:noFill/>
          <a:ln w="9525">
            <a:noFill/>
            <a:miter lim="800000"/>
            <a:headEnd/>
            <a:tailEnd/>
          </a:ln>
          <a:effectLst/>
        </p:spPr>
        <p:txBody>
          <a:bodyPr wrap="none" anchor="ctr">
            <a:spAutoFit/>
          </a:bodyPr>
          <a:lstStyle/>
          <a:p>
            <a:pPr>
              <a:spcBef>
                <a:spcPct val="0"/>
              </a:spcBef>
              <a:buClrTx/>
              <a:buSzTx/>
              <a:buFontTx/>
              <a:buNone/>
            </a:pPr>
            <a:r>
              <a:rPr lang="en-US" sz="1600">
                <a:latin typeface="Arial" charset="0"/>
              </a:rPr>
              <a:t>      DatagramPacket sendPacket = </a:t>
            </a:r>
          </a:p>
          <a:p>
            <a:pPr>
              <a:spcBef>
                <a:spcPct val="0"/>
              </a:spcBef>
              <a:buClrTx/>
              <a:buSzTx/>
              <a:buFontTx/>
              <a:buNone/>
            </a:pPr>
            <a:r>
              <a:rPr lang="en-US" sz="1600">
                <a:latin typeface="Arial" charset="0"/>
              </a:rPr>
              <a:t>         new DatagramPacket(sendData, sendData.length, IPAddress, 9876);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clientSocket.send(sendPacket);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DatagramPacket receivePacket = </a:t>
            </a:r>
          </a:p>
          <a:p>
            <a:pPr>
              <a:spcBef>
                <a:spcPct val="0"/>
              </a:spcBef>
              <a:buClrTx/>
              <a:buSzTx/>
              <a:buFontTx/>
              <a:buNone/>
            </a:pPr>
            <a:r>
              <a:rPr lang="en-US" sz="1600">
                <a:latin typeface="Arial" charset="0"/>
              </a:rPr>
              <a:t>         new DatagramPacket(receiveData, receiveData.length);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clientSocket.receive(receivePacket);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String modifiedSentence = </a:t>
            </a:r>
          </a:p>
          <a:p>
            <a:pPr>
              <a:spcBef>
                <a:spcPct val="0"/>
              </a:spcBef>
              <a:buClrTx/>
              <a:buSzTx/>
              <a:buFontTx/>
              <a:buNone/>
            </a:pPr>
            <a:r>
              <a:rPr lang="en-US" sz="1600">
                <a:latin typeface="Arial" charset="0"/>
              </a:rPr>
              <a:t>          new String(receivePacket.getData());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System.out.println("FROM SERVER:" + modifiedSentence); </a:t>
            </a:r>
          </a:p>
          <a:p>
            <a:pPr>
              <a:spcBef>
                <a:spcPct val="0"/>
              </a:spcBef>
              <a:buClrTx/>
              <a:buSzTx/>
              <a:buFontTx/>
              <a:buNone/>
            </a:pPr>
            <a:r>
              <a:rPr lang="en-US" sz="1600">
                <a:latin typeface="Arial" charset="0"/>
              </a:rPr>
              <a:t>      clientSocket.close(); </a:t>
            </a:r>
          </a:p>
          <a:p>
            <a:pPr>
              <a:spcBef>
                <a:spcPct val="0"/>
              </a:spcBef>
              <a:buClrTx/>
              <a:buSzTx/>
              <a:buFontTx/>
              <a:buNone/>
            </a:pPr>
            <a:r>
              <a:rPr lang="en-US" sz="1600">
                <a:latin typeface="Arial" charset="0"/>
              </a:rPr>
              <a:t>      } </a:t>
            </a:r>
          </a:p>
          <a:p>
            <a:pPr>
              <a:spcBef>
                <a:spcPct val="0"/>
              </a:spcBef>
              <a:buClrTx/>
              <a:buSzTx/>
              <a:buFontTx/>
              <a:buNone/>
            </a:pPr>
            <a:r>
              <a:rPr lang="en-US" sz="1600">
                <a:latin typeface="Arial" charset="0"/>
              </a:rPr>
              <a:t>}</a:t>
            </a:r>
            <a:r>
              <a:rPr lang="en-US">
                <a:latin typeface="Times New Roman" pitchFamily="18" charset="0"/>
              </a:rPr>
              <a:t> </a:t>
            </a:r>
          </a:p>
        </p:txBody>
      </p:sp>
      <p:sp>
        <p:nvSpPr>
          <p:cNvPr id="99332" name="Text Box 4"/>
          <p:cNvSpPr txBox="1">
            <a:spLocks noChangeArrowheads="1"/>
          </p:cNvSpPr>
          <p:nvPr/>
        </p:nvSpPr>
        <p:spPr bwMode="auto">
          <a:xfrm>
            <a:off x="0" y="1446213"/>
            <a:ext cx="2392363" cy="1190625"/>
          </a:xfrm>
          <a:prstGeom prst="rect">
            <a:avLst/>
          </a:prstGeom>
          <a:noFill/>
          <a:ln w="9525">
            <a:noFill/>
            <a:miter lim="800000"/>
            <a:headEnd/>
            <a:tailEnd/>
          </a:ln>
          <a:effectLst/>
        </p:spPr>
        <p:txBody>
          <a:bodyPr anchor="ctr">
            <a:spAutoFit/>
          </a:bodyPr>
          <a:lstStyle/>
          <a:p>
            <a:pPr algn="r">
              <a:spcBef>
                <a:spcPct val="0"/>
              </a:spcBef>
              <a:buClrTx/>
              <a:buSzTx/>
              <a:buFontTx/>
              <a:buNone/>
            </a:pPr>
            <a:r>
              <a:rPr lang="en-US" sz="1800">
                <a:solidFill>
                  <a:schemeClr val="accent2"/>
                </a:solidFill>
              </a:rPr>
              <a:t>Create datagram with data-to-send,</a:t>
            </a:r>
          </a:p>
          <a:p>
            <a:pPr algn="r">
              <a:spcBef>
                <a:spcPct val="0"/>
              </a:spcBef>
              <a:buClrTx/>
              <a:buSzTx/>
              <a:buFontTx/>
              <a:buNone/>
            </a:pPr>
            <a:r>
              <a:rPr lang="en-US" sz="1800">
                <a:solidFill>
                  <a:schemeClr val="accent2"/>
                </a:solidFill>
              </a:rPr>
              <a:t>length, IP addr, port</a:t>
            </a:r>
          </a:p>
          <a:p>
            <a:pPr algn="r">
              <a:spcBef>
                <a:spcPct val="0"/>
              </a:spcBef>
              <a:buClrTx/>
              <a:buSzTx/>
              <a:buFontTx/>
              <a:buNone/>
            </a:pPr>
            <a:endParaRPr lang="en-US" sz="1800"/>
          </a:p>
        </p:txBody>
      </p:sp>
      <p:sp>
        <p:nvSpPr>
          <p:cNvPr id="99333" name="Text Box 5"/>
          <p:cNvSpPr txBox="1">
            <a:spLocks noChangeArrowheads="1"/>
          </p:cNvSpPr>
          <p:nvPr/>
        </p:nvSpPr>
        <p:spPr bwMode="auto">
          <a:xfrm>
            <a:off x="466725" y="2473325"/>
            <a:ext cx="1793875" cy="641350"/>
          </a:xfrm>
          <a:prstGeom prst="rect">
            <a:avLst/>
          </a:prstGeom>
          <a:noFill/>
          <a:ln w="9525">
            <a:noFill/>
            <a:miter lim="800000"/>
            <a:headEnd/>
            <a:tailEnd/>
          </a:ln>
          <a:effectLst/>
        </p:spPr>
        <p:txBody>
          <a:bodyPr wrap="none" anchor="ctr">
            <a:spAutoFit/>
          </a:bodyPr>
          <a:lstStyle/>
          <a:p>
            <a:pPr algn="r">
              <a:spcBef>
                <a:spcPct val="0"/>
              </a:spcBef>
              <a:buClrTx/>
              <a:buSzTx/>
              <a:buFontTx/>
              <a:buNone/>
            </a:pPr>
            <a:r>
              <a:rPr lang="en-US" sz="1800">
                <a:solidFill>
                  <a:schemeClr val="accent2"/>
                </a:solidFill>
              </a:rPr>
              <a:t>Send datagram</a:t>
            </a:r>
          </a:p>
          <a:p>
            <a:pPr algn="r">
              <a:spcBef>
                <a:spcPct val="0"/>
              </a:spcBef>
              <a:buClrTx/>
              <a:buSzTx/>
              <a:buFontTx/>
              <a:buNone/>
            </a:pPr>
            <a:r>
              <a:rPr lang="en-US" sz="1800">
                <a:solidFill>
                  <a:schemeClr val="accent2"/>
                </a:solidFill>
              </a:rPr>
              <a:t>to server</a:t>
            </a:r>
            <a:endParaRPr lang="en-US" sz="1800"/>
          </a:p>
        </p:txBody>
      </p:sp>
      <p:sp>
        <p:nvSpPr>
          <p:cNvPr id="99334" name="Text Box 6"/>
          <p:cNvSpPr txBox="1">
            <a:spLocks noChangeArrowheads="1"/>
          </p:cNvSpPr>
          <p:nvPr/>
        </p:nvSpPr>
        <p:spPr bwMode="auto">
          <a:xfrm>
            <a:off x="482600" y="3538538"/>
            <a:ext cx="1776413" cy="641350"/>
          </a:xfrm>
          <a:prstGeom prst="rect">
            <a:avLst/>
          </a:prstGeom>
          <a:noFill/>
          <a:ln w="9525">
            <a:noFill/>
            <a:miter lim="800000"/>
            <a:headEnd/>
            <a:tailEnd/>
          </a:ln>
          <a:effectLst/>
        </p:spPr>
        <p:txBody>
          <a:bodyPr wrap="none" anchor="ctr">
            <a:spAutoFit/>
          </a:bodyPr>
          <a:lstStyle/>
          <a:p>
            <a:pPr algn="r">
              <a:spcBef>
                <a:spcPct val="0"/>
              </a:spcBef>
              <a:buClrTx/>
              <a:buSzTx/>
              <a:buFontTx/>
              <a:buNone/>
            </a:pPr>
            <a:r>
              <a:rPr lang="en-US" sz="1800">
                <a:solidFill>
                  <a:schemeClr val="accent2"/>
                </a:solidFill>
              </a:rPr>
              <a:t>Read datagram</a:t>
            </a:r>
          </a:p>
          <a:p>
            <a:pPr algn="r">
              <a:spcBef>
                <a:spcPct val="0"/>
              </a:spcBef>
              <a:buClrTx/>
              <a:buSzTx/>
              <a:buFontTx/>
              <a:buNone/>
            </a:pPr>
            <a:r>
              <a:rPr lang="en-US" sz="1800">
                <a:solidFill>
                  <a:schemeClr val="accent2"/>
                </a:solidFill>
              </a:rPr>
              <a:t>from server</a:t>
            </a:r>
            <a:endParaRPr lang="en-US" sz="1800"/>
          </a:p>
        </p:txBody>
      </p:sp>
      <p:sp>
        <p:nvSpPr>
          <p:cNvPr id="99335" name="Freeform 7"/>
          <p:cNvSpPr>
            <a:spLocks/>
          </p:cNvSpPr>
          <p:nvPr/>
        </p:nvSpPr>
        <p:spPr bwMode="auto">
          <a:xfrm>
            <a:off x="2228850" y="1528763"/>
            <a:ext cx="114300" cy="790575"/>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99336" name="Line 8"/>
          <p:cNvSpPr>
            <a:spLocks noChangeShapeType="1"/>
          </p:cNvSpPr>
          <p:nvPr/>
        </p:nvSpPr>
        <p:spPr bwMode="auto">
          <a:xfrm flipV="1">
            <a:off x="2343150" y="2181225"/>
            <a:ext cx="342900" cy="14288"/>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99337" name="Freeform 9"/>
          <p:cNvSpPr>
            <a:spLocks/>
          </p:cNvSpPr>
          <p:nvPr/>
        </p:nvSpPr>
        <p:spPr bwMode="auto">
          <a:xfrm>
            <a:off x="2076450" y="2509838"/>
            <a:ext cx="123825" cy="585787"/>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99338" name="Line 10"/>
          <p:cNvSpPr>
            <a:spLocks noChangeShapeType="1"/>
          </p:cNvSpPr>
          <p:nvPr/>
        </p:nvSpPr>
        <p:spPr bwMode="auto">
          <a:xfrm flipV="1">
            <a:off x="2214563" y="2647950"/>
            <a:ext cx="309562" cy="15875"/>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99339" name="Freeform 11"/>
          <p:cNvSpPr>
            <a:spLocks/>
          </p:cNvSpPr>
          <p:nvPr/>
        </p:nvSpPr>
        <p:spPr bwMode="auto">
          <a:xfrm>
            <a:off x="2095500" y="3605213"/>
            <a:ext cx="123825" cy="509587"/>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99340" name="Line 12"/>
          <p:cNvSpPr>
            <a:spLocks noChangeShapeType="1"/>
          </p:cNvSpPr>
          <p:nvPr/>
        </p:nvSpPr>
        <p:spPr bwMode="auto">
          <a:xfrm flipV="1">
            <a:off x="2233613" y="3924300"/>
            <a:ext cx="295275" cy="4763"/>
          </a:xfrm>
          <a:prstGeom prst="line">
            <a:avLst/>
          </a:prstGeom>
          <a:noFill/>
          <a:ln w="28575">
            <a:solidFill>
              <a:schemeClr val="accent2"/>
            </a:solidFill>
            <a:round/>
            <a:headEnd/>
            <a:tailEnd type="triangle" w="med" len="med"/>
          </a:ln>
          <a:effectLst/>
        </p:spPr>
        <p:txBody>
          <a:bodyPr anchor="ctr">
            <a:spAutoFit/>
          </a:bodyPr>
          <a:lstStyle/>
          <a:p>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14" name="Slide Number Placeholder 4"/>
          <p:cNvSpPr>
            <a:spLocks noGrp="1"/>
          </p:cNvSpPr>
          <p:nvPr>
            <p:ph type="sldNum" sz="quarter" idx="12"/>
          </p:nvPr>
        </p:nvSpPr>
        <p:spPr/>
        <p:txBody>
          <a:bodyPr/>
          <a:lstStyle/>
          <a:p>
            <a:fld id="{82691766-9351-4624-A734-36AEB0EBDABF}" type="slidenum">
              <a:rPr lang="en-US"/>
              <a:pPr/>
              <a:t>103</a:t>
            </a:fld>
            <a:endParaRPr lang="en-US"/>
          </a:p>
        </p:txBody>
      </p:sp>
      <p:sp>
        <p:nvSpPr>
          <p:cNvPr id="100354" name="Rectangle 2"/>
          <p:cNvSpPr>
            <a:spLocks noGrp="1" noChangeArrowheads="1"/>
          </p:cNvSpPr>
          <p:nvPr>
            <p:ph type="title"/>
          </p:nvPr>
        </p:nvSpPr>
        <p:spPr/>
        <p:txBody>
          <a:bodyPr/>
          <a:lstStyle/>
          <a:p>
            <a:r>
              <a:rPr lang="en-US" sz="3600"/>
              <a:t>Example: Java server (UDP)</a:t>
            </a:r>
          </a:p>
        </p:txBody>
      </p:sp>
      <p:sp>
        <p:nvSpPr>
          <p:cNvPr id="100355" name="Rectangle 3"/>
          <p:cNvSpPr>
            <a:spLocks noChangeArrowheads="1"/>
          </p:cNvSpPr>
          <p:nvPr/>
        </p:nvSpPr>
        <p:spPr bwMode="auto">
          <a:xfrm>
            <a:off x="2565400" y="1541463"/>
            <a:ext cx="6159500" cy="4613275"/>
          </a:xfrm>
          <a:prstGeom prst="rect">
            <a:avLst/>
          </a:prstGeom>
          <a:noFill/>
          <a:ln w="9525">
            <a:noFill/>
            <a:miter lim="800000"/>
            <a:headEnd/>
            <a:tailEnd/>
          </a:ln>
          <a:effectLst/>
        </p:spPr>
        <p:txBody>
          <a:bodyPr wrap="none" anchor="ctr">
            <a:spAutoFit/>
          </a:bodyPr>
          <a:lstStyle/>
          <a:p>
            <a:pPr>
              <a:spcBef>
                <a:spcPct val="0"/>
              </a:spcBef>
              <a:buClrTx/>
              <a:buSzTx/>
              <a:buFontTx/>
              <a:buNone/>
            </a:pPr>
            <a:r>
              <a:rPr lang="en-US" sz="1600">
                <a:latin typeface="Arial" charset="0"/>
              </a:rPr>
              <a:t>import java.io.*; </a:t>
            </a:r>
          </a:p>
          <a:p>
            <a:pPr>
              <a:spcBef>
                <a:spcPct val="0"/>
              </a:spcBef>
              <a:buClrTx/>
              <a:buSzTx/>
              <a:buFontTx/>
              <a:buNone/>
            </a:pPr>
            <a:r>
              <a:rPr lang="en-US" sz="1600">
                <a:latin typeface="Arial" charset="0"/>
              </a:rPr>
              <a:t>import java.net.*;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class UDPServer { </a:t>
            </a:r>
          </a:p>
          <a:p>
            <a:pPr>
              <a:spcBef>
                <a:spcPct val="0"/>
              </a:spcBef>
              <a:buClrTx/>
              <a:buSzTx/>
              <a:buFontTx/>
              <a:buNone/>
            </a:pPr>
            <a:r>
              <a:rPr lang="en-US" sz="1600">
                <a:latin typeface="Arial" charset="0"/>
              </a:rPr>
              <a:t>  public static void main(String args[]) throws Exception </a:t>
            </a:r>
          </a:p>
          <a:p>
            <a:pPr>
              <a:spcBef>
                <a:spcPct val="0"/>
              </a:spcBef>
              <a:buClrTx/>
              <a:buSzTx/>
              <a:buFontTx/>
              <a:buNone/>
            </a:pPr>
            <a:r>
              <a:rPr lang="en-US" sz="1600">
                <a:latin typeface="Arial" charset="0"/>
              </a:rPr>
              <a:t>    {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DatagramSocket serverSocket = new DatagramSocket(9876);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byte[] receiveData = new byte[1024]; </a:t>
            </a:r>
          </a:p>
          <a:p>
            <a:pPr>
              <a:spcBef>
                <a:spcPct val="0"/>
              </a:spcBef>
              <a:buClrTx/>
              <a:buSzTx/>
              <a:buFontTx/>
              <a:buNone/>
            </a:pPr>
            <a:r>
              <a:rPr lang="en-US" sz="1600">
                <a:latin typeface="Arial" charset="0"/>
              </a:rPr>
              <a:t>      byte[] sendData  = new byte[1024];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while(true) </a:t>
            </a:r>
          </a:p>
          <a:p>
            <a:pPr>
              <a:spcBef>
                <a:spcPct val="0"/>
              </a:spcBef>
              <a:buClrTx/>
              <a:buSzTx/>
              <a:buFontTx/>
              <a:buNone/>
            </a:pPr>
            <a:r>
              <a:rPr lang="en-US" sz="1600">
                <a:latin typeface="Arial" charset="0"/>
              </a:rPr>
              <a:t>        {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DatagramPacket receivePacket = </a:t>
            </a:r>
          </a:p>
          <a:p>
            <a:pPr>
              <a:spcBef>
                <a:spcPct val="0"/>
              </a:spcBef>
              <a:buClrTx/>
              <a:buSzTx/>
              <a:buFontTx/>
              <a:buNone/>
            </a:pPr>
            <a:r>
              <a:rPr lang="en-US" sz="1600">
                <a:latin typeface="Arial" charset="0"/>
              </a:rPr>
              <a:t>             new DatagramPacket(receiveData, receiveData.length); </a:t>
            </a:r>
          </a:p>
          <a:p>
            <a:pPr>
              <a:spcBef>
                <a:spcPct val="0"/>
              </a:spcBef>
              <a:buClrTx/>
              <a:buSzTx/>
              <a:buFontTx/>
              <a:buNone/>
            </a:pPr>
            <a:r>
              <a:rPr lang="en-US" sz="1600">
                <a:latin typeface="Arial" charset="0"/>
              </a:rPr>
              <a:t>           serverSocket.receive(receivePacket);</a:t>
            </a:r>
            <a:r>
              <a:rPr lang="en-US">
                <a:latin typeface="Times New Roman" pitchFamily="18" charset="0"/>
              </a:rPr>
              <a:t> </a:t>
            </a:r>
          </a:p>
        </p:txBody>
      </p:sp>
      <p:sp>
        <p:nvSpPr>
          <p:cNvPr id="100356" name="Text Box 4"/>
          <p:cNvSpPr txBox="1">
            <a:spLocks noChangeArrowheads="1"/>
          </p:cNvSpPr>
          <p:nvPr/>
        </p:nvSpPr>
        <p:spPr bwMode="auto">
          <a:xfrm>
            <a:off x="449263" y="2811463"/>
            <a:ext cx="1962150" cy="915987"/>
          </a:xfrm>
          <a:prstGeom prst="rect">
            <a:avLst/>
          </a:prstGeom>
          <a:noFill/>
          <a:ln w="9525">
            <a:noFill/>
            <a:miter lim="800000"/>
            <a:headEnd/>
            <a:tailEnd/>
          </a:ln>
          <a:effectLst/>
        </p:spPr>
        <p:txBody>
          <a:bodyPr wrap="none" anchor="ctr">
            <a:spAutoFit/>
          </a:bodyPr>
          <a:lstStyle/>
          <a:p>
            <a:pPr algn="r">
              <a:spcBef>
                <a:spcPct val="0"/>
              </a:spcBef>
              <a:buClrTx/>
              <a:buSzTx/>
              <a:buFontTx/>
              <a:buNone/>
            </a:pPr>
            <a:r>
              <a:rPr lang="en-US" sz="1800">
                <a:solidFill>
                  <a:schemeClr val="accent2"/>
                </a:solidFill>
              </a:rPr>
              <a:t>Create</a:t>
            </a:r>
          </a:p>
          <a:p>
            <a:pPr algn="r">
              <a:spcBef>
                <a:spcPct val="0"/>
              </a:spcBef>
              <a:buClrTx/>
              <a:buSzTx/>
              <a:buFontTx/>
              <a:buNone/>
            </a:pPr>
            <a:r>
              <a:rPr lang="en-US" sz="1800">
                <a:solidFill>
                  <a:schemeClr val="accent2"/>
                </a:solidFill>
              </a:rPr>
              <a:t>datagram socket</a:t>
            </a:r>
          </a:p>
          <a:p>
            <a:pPr algn="r">
              <a:spcBef>
                <a:spcPct val="0"/>
              </a:spcBef>
              <a:buClrTx/>
              <a:buSzTx/>
              <a:buFontTx/>
              <a:buNone/>
            </a:pPr>
            <a:r>
              <a:rPr lang="en-US" sz="1800">
                <a:solidFill>
                  <a:schemeClr val="accent2"/>
                </a:solidFill>
              </a:rPr>
              <a:t>at port 9876</a:t>
            </a:r>
            <a:endParaRPr lang="en-US" sz="1800"/>
          </a:p>
        </p:txBody>
      </p:sp>
      <p:sp>
        <p:nvSpPr>
          <p:cNvPr id="100357" name="Text Box 5"/>
          <p:cNvSpPr txBox="1">
            <a:spLocks noChangeArrowheads="1"/>
          </p:cNvSpPr>
          <p:nvPr/>
        </p:nvSpPr>
        <p:spPr bwMode="auto">
          <a:xfrm>
            <a:off x="311150" y="5018088"/>
            <a:ext cx="2168525" cy="641350"/>
          </a:xfrm>
          <a:prstGeom prst="rect">
            <a:avLst/>
          </a:prstGeom>
          <a:noFill/>
          <a:ln w="9525">
            <a:noFill/>
            <a:miter lim="800000"/>
            <a:headEnd/>
            <a:tailEnd/>
          </a:ln>
          <a:effectLst/>
        </p:spPr>
        <p:txBody>
          <a:bodyPr wrap="none" anchor="ctr">
            <a:spAutoFit/>
          </a:bodyPr>
          <a:lstStyle/>
          <a:p>
            <a:pPr algn="r">
              <a:spcBef>
                <a:spcPct val="0"/>
              </a:spcBef>
              <a:buClrTx/>
              <a:buSzTx/>
              <a:buFontTx/>
              <a:buNone/>
            </a:pPr>
            <a:r>
              <a:rPr lang="en-US" sz="1800">
                <a:solidFill>
                  <a:schemeClr val="accent2"/>
                </a:solidFill>
              </a:rPr>
              <a:t>Create space for</a:t>
            </a:r>
          </a:p>
          <a:p>
            <a:pPr algn="r">
              <a:spcBef>
                <a:spcPct val="0"/>
              </a:spcBef>
              <a:buClrTx/>
              <a:buSzTx/>
              <a:buFontTx/>
              <a:buNone/>
            </a:pPr>
            <a:r>
              <a:rPr lang="en-US" sz="1800">
                <a:solidFill>
                  <a:schemeClr val="accent2"/>
                </a:solidFill>
              </a:rPr>
              <a:t>received datagram</a:t>
            </a:r>
            <a:endParaRPr lang="en-US" sz="1800"/>
          </a:p>
        </p:txBody>
      </p:sp>
      <p:sp>
        <p:nvSpPr>
          <p:cNvPr id="100358" name="Text Box 6"/>
          <p:cNvSpPr txBox="1">
            <a:spLocks noChangeArrowheads="1"/>
          </p:cNvSpPr>
          <p:nvPr/>
        </p:nvSpPr>
        <p:spPr bwMode="auto">
          <a:xfrm>
            <a:off x="1328738" y="5788025"/>
            <a:ext cx="1225550" cy="641350"/>
          </a:xfrm>
          <a:prstGeom prst="rect">
            <a:avLst/>
          </a:prstGeom>
          <a:noFill/>
          <a:ln w="9525">
            <a:noFill/>
            <a:miter lim="800000"/>
            <a:headEnd/>
            <a:tailEnd/>
          </a:ln>
          <a:effectLst/>
        </p:spPr>
        <p:txBody>
          <a:bodyPr anchor="ctr">
            <a:spAutoFit/>
          </a:bodyPr>
          <a:lstStyle/>
          <a:p>
            <a:pPr algn="r">
              <a:spcBef>
                <a:spcPct val="0"/>
              </a:spcBef>
              <a:buClrTx/>
              <a:buSzTx/>
              <a:buFontTx/>
              <a:buNone/>
            </a:pPr>
            <a:r>
              <a:rPr lang="en-US" sz="1800">
                <a:solidFill>
                  <a:schemeClr val="accent2"/>
                </a:solidFill>
              </a:rPr>
              <a:t>Receive</a:t>
            </a:r>
          </a:p>
          <a:p>
            <a:pPr algn="r">
              <a:spcBef>
                <a:spcPct val="0"/>
              </a:spcBef>
              <a:buClrTx/>
              <a:buSzTx/>
              <a:buFontTx/>
              <a:buNone/>
            </a:pPr>
            <a:r>
              <a:rPr lang="en-US" sz="1800">
                <a:solidFill>
                  <a:schemeClr val="accent2"/>
                </a:solidFill>
              </a:rPr>
              <a:t>datagram</a:t>
            </a:r>
            <a:endParaRPr lang="en-US" sz="1800"/>
          </a:p>
        </p:txBody>
      </p:sp>
      <p:sp>
        <p:nvSpPr>
          <p:cNvPr id="100359" name="Freeform 7"/>
          <p:cNvSpPr>
            <a:spLocks/>
          </p:cNvSpPr>
          <p:nvPr/>
        </p:nvSpPr>
        <p:spPr bwMode="auto">
          <a:xfrm>
            <a:off x="2286000" y="2871788"/>
            <a:ext cx="152400" cy="800100"/>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100360" name="Line 8"/>
          <p:cNvSpPr>
            <a:spLocks noChangeShapeType="1"/>
          </p:cNvSpPr>
          <p:nvPr/>
        </p:nvSpPr>
        <p:spPr bwMode="auto">
          <a:xfrm>
            <a:off x="2457450" y="3405188"/>
            <a:ext cx="419100" cy="4762"/>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100361" name="Freeform 9"/>
          <p:cNvSpPr>
            <a:spLocks/>
          </p:cNvSpPr>
          <p:nvPr/>
        </p:nvSpPr>
        <p:spPr bwMode="auto">
          <a:xfrm>
            <a:off x="2362200" y="5072063"/>
            <a:ext cx="85725" cy="547687"/>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100362" name="Line 10"/>
          <p:cNvSpPr>
            <a:spLocks noChangeShapeType="1"/>
          </p:cNvSpPr>
          <p:nvPr/>
        </p:nvSpPr>
        <p:spPr bwMode="auto">
          <a:xfrm>
            <a:off x="2471738" y="5407025"/>
            <a:ext cx="604837" cy="12700"/>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100363" name="Freeform 11"/>
          <p:cNvSpPr>
            <a:spLocks/>
          </p:cNvSpPr>
          <p:nvPr/>
        </p:nvSpPr>
        <p:spPr bwMode="auto">
          <a:xfrm>
            <a:off x="2352675" y="5805488"/>
            <a:ext cx="138113" cy="585787"/>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100364" name="Line 12"/>
          <p:cNvSpPr>
            <a:spLocks noChangeShapeType="1"/>
          </p:cNvSpPr>
          <p:nvPr/>
        </p:nvSpPr>
        <p:spPr bwMode="auto">
          <a:xfrm flipV="1">
            <a:off x="2490788" y="5972175"/>
            <a:ext cx="592137" cy="14288"/>
          </a:xfrm>
          <a:prstGeom prst="line">
            <a:avLst/>
          </a:prstGeom>
          <a:noFill/>
          <a:ln w="28575">
            <a:solidFill>
              <a:schemeClr val="accent2"/>
            </a:solidFill>
            <a:round/>
            <a:headEnd/>
            <a:tailEnd type="triangle" w="med" len="med"/>
          </a:ln>
          <a:effectLst/>
        </p:spPr>
        <p:txBody>
          <a:bodyPr anchor="ctr">
            <a:spAutoFit/>
          </a:bodyPr>
          <a:lstStyle/>
          <a:p>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3"/>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18" name="Slide Number Placeholder 4"/>
          <p:cNvSpPr>
            <a:spLocks noGrp="1"/>
          </p:cNvSpPr>
          <p:nvPr>
            <p:ph type="sldNum" sz="quarter" idx="12"/>
          </p:nvPr>
        </p:nvSpPr>
        <p:spPr/>
        <p:txBody>
          <a:bodyPr/>
          <a:lstStyle/>
          <a:p>
            <a:fld id="{341CF608-BF3F-47C7-BC42-B39601C9D32F}" type="slidenum">
              <a:rPr lang="en-US"/>
              <a:pPr/>
              <a:t>104</a:t>
            </a:fld>
            <a:endParaRPr lang="en-US"/>
          </a:p>
        </p:txBody>
      </p:sp>
      <p:sp>
        <p:nvSpPr>
          <p:cNvPr id="101378" name="Rectangle 2"/>
          <p:cNvSpPr>
            <a:spLocks noGrp="1" noChangeArrowheads="1"/>
          </p:cNvSpPr>
          <p:nvPr>
            <p:ph type="title"/>
          </p:nvPr>
        </p:nvSpPr>
        <p:spPr/>
        <p:txBody>
          <a:bodyPr/>
          <a:lstStyle/>
          <a:p>
            <a:r>
              <a:rPr lang="en-US" sz="3600"/>
              <a:t>Example: Java server (UDP), cont</a:t>
            </a:r>
          </a:p>
        </p:txBody>
      </p:sp>
      <p:sp>
        <p:nvSpPr>
          <p:cNvPr id="101379" name="Rectangle 3"/>
          <p:cNvSpPr>
            <a:spLocks noChangeArrowheads="1"/>
          </p:cNvSpPr>
          <p:nvPr/>
        </p:nvSpPr>
        <p:spPr bwMode="auto">
          <a:xfrm>
            <a:off x="1851025" y="1173163"/>
            <a:ext cx="6562725" cy="4857750"/>
          </a:xfrm>
          <a:prstGeom prst="rect">
            <a:avLst/>
          </a:prstGeom>
          <a:noFill/>
          <a:ln w="9525">
            <a:noFill/>
            <a:miter lim="800000"/>
            <a:headEnd/>
            <a:tailEnd/>
          </a:ln>
          <a:effectLst/>
        </p:spPr>
        <p:txBody>
          <a:bodyPr wrap="none" anchor="ctr">
            <a:spAutoFit/>
          </a:bodyPr>
          <a:lstStyle/>
          <a:p>
            <a:pPr>
              <a:spcBef>
                <a:spcPct val="0"/>
              </a:spcBef>
              <a:buClrTx/>
              <a:buSzTx/>
              <a:buFontTx/>
              <a:buNone/>
            </a:pPr>
            <a:endParaRPr lang="en-US" sz="1600">
              <a:latin typeface="Arial" charset="0"/>
            </a:endParaRPr>
          </a:p>
          <a:p>
            <a:pPr>
              <a:spcBef>
                <a:spcPct val="0"/>
              </a:spcBef>
              <a:buClrTx/>
              <a:buSzTx/>
              <a:buFontTx/>
              <a:buNone/>
            </a:pPr>
            <a:r>
              <a:rPr lang="en-US" sz="1600">
                <a:latin typeface="Arial" charset="0"/>
              </a:rPr>
              <a:t>          String sentence = new String(receivePacket.getData());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InetAddress IPAddress = receivePacket.getAddress();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int port = receivePacket.getPort();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String capitalizedSentence = sentence.toUpperCase(); </a:t>
            </a:r>
          </a:p>
          <a:p>
            <a:pPr>
              <a:spcBef>
                <a:spcPct val="0"/>
              </a:spcBef>
              <a:buClrTx/>
              <a:buSzTx/>
              <a:buFontTx/>
              <a:buNone/>
            </a:pPr>
            <a:endParaRPr lang="en-US" sz="1600">
              <a:latin typeface="Arial" charset="0"/>
            </a:endParaRPr>
          </a:p>
          <a:p>
            <a:pPr>
              <a:spcBef>
                <a:spcPct val="0"/>
              </a:spcBef>
              <a:buClrTx/>
              <a:buSzTx/>
              <a:buFontTx/>
              <a:buNone/>
            </a:pPr>
            <a:r>
              <a:rPr lang="en-US" sz="1600">
                <a:latin typeface="Arial" charset="0"/>
              </a:rPr>
              <a:t>          sendData = capitalizedSentence.getBytes();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DatagramPacket sendPacket = </a:t>
            </a:r>
          </a:p>
          <a:p>
            <a:pPr>
              <a:spcBef>
                <a:spcPct val="0"/>
              </a:spcBef>
              <a:buClrTx/>
              <a:buSzTx/>
              <a:buFontTx/>
              <a:buNone/>
            </a:pPr>
            <a:r>
              <a:rPr lang="en-US" sz="1600">
                <a:latin typeface="Arial" charset="0"/>
              </a:rPr>
              <a:t>             new DatagramPacket(sendData, sendData.length, IPAddress, </a:t>
            </a:r>
          </a:p>
          <a:p>
            <a:pPr>
              <a:spcBef>
                <a:spcPct val="0"/>
              </a:spcBef>
              <a:buClrTx/>
              <a:buSzTx/>
              <a:buFontTx/>
              <a:buNone/>
            </a:pPr>
            <a:r>
              <a:rPr lang="en-US" sz="1600">
                <a:latin typeface="Arial" charset="0"/>
              </a:rPr>
              <a:t>                               port);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serverSocket.send(sendPacket); </a:t>
            </a:r>
          </a:p>
          <a:p>
            <a:pPr>
              <a:spcBef>
                <a:spcPct val="0"/>
              </a:spcBef>
              <a:buClrTx/>
              <a:buSzTx/>
              <a:buFontTx/>
              <a:buNone/>
            </a:pPr>
            <a:r>
              <a:rPr lang="en-US" sz="1600">
                <a:latin typeface="Arial" charset="0"/>
              </a:rPr>
              <a:t>        } </a:t>
            </a:r>
          </a:p>
          <a:p>
            <a:pPr>
              <a:spcBef>
                <a:spcPct val="0"/>
              </a:spcBef>
              <a:buClrTx/>
              <a:buSzTx/>
              <a:buFontTx/>
              <a:buNone/>
            </a:pPr>
            <a:r>
              <a:rPr lang="en-US" sz="1600">
                <a:latin typeface="Arial" charset="0"/>
              </a:rPr>
              <a:t>    } </a:t>
            </a:r>
          </a:p>
          <a:p>
            <a:pPr>
              <a:spcBef>
                <a:spcPct val="0"/>
              </a:spcBef>
              <a:buClrTx/>
              <a:buSzTx/>
              <a:buFontTx/>
              <a:buNone/>
            </a:pPr>
            <a:r>
              <a:rPr lang="en-US" sz="1600">
                <a:latin typeface="Arial" charset="0"/>
              </a:rPr>
              <a:t>}</a:t>
            </a:r>
            <a:r>
              <a:rPr lang="en-US">
                <a:latin typeface="Times New Roman" pitchFamily="18" charset="0"/>
              </a:rPr>
              <a:t>  </a:t>
            </a:r>
          </a:p>
        </p:txBody>
      </p:sp>
      <p:sp>
        <p:nvSpPr>
          <p:cNvPr id="101380" name="Text Box 4"/>
          <p:cNvSpPr txBox="1">
            <a:spLocks noChangeArrowheads="1"/>
          </p:cNvSpPr>
          <p:nvPr/>
        </p:nvSpPr>
        <p:spPr bwMode="auto">
          <a:xfrm>
            <a:off x="127000" y="1736725"/>
            <a:ext cx="2093913" cy="915988"/>
          </a:xfrm>
          <a:prstGeom prst="rect">
            <a:avLst/>
          </a:prstGeom>
          <a:noFill/>
          <a:ln w="9525">
            <a:noFill/>
            <a:miter lim="800000"/>
            <a:headEnd/>
            <a:tailEnd/>
          </a:ln>
          <a:effectLst/>
        </p:spPr>
        <p:txBody>
          <a:bodyPr anchor="ctr">
            <a:spAutoFit/>
          </a:bodyPr>
          <a:lstStyle/>
          <a:p>
            <a:pPr algn="r">
              <a:spcBef>
                <a:spcPct val="0"/>
              </a:spcBef>
              <a:buClrTx/>
              <a:buSzTx/>
              <a:buFontTx/>
              <a:buNone/>
            </a:pPr>
            <a:r>
              <a:rPr lang="en-US" sz="1800">
                <a:solidFill>
                  <a:schemeClr val="accent2"/>
                </a:solidFill>
              </a:rPr>
              <a:t>Get IP addr</a:t>
            </a:r>
          </a:p>
          <a:p>
            <a:pPr algn="r">
              <a:spcBef>
                <a:spcPct val="0"/>
              </a:spcBef>
              <a:buClrTx/>
              <a:buSzTx/>
              <a:buFontTx/>
              <a:buNone/>
            </a:pPr>
            <a:r>
              <a:rPr lang="en-US" sz="1800">
                <a:solidFill>
                  <a:schemeClr val="accent2"/>
                </a:solidFill>
              </a:rPr>
              <a:t>port #, of</a:t>
            </a:r>
          </a:p>
          <a:p>
            <a:pPr algn="r">
              <a:spcBef>
                <a:spcPct val="0"/>
              </a:spcBef>
              <a:buClrTx/>
              <a:buSzTx/>
              <a:buFontTx/>
              <a:buNone/>
            </a:pPr>
            <a:r>
              <a:rPr lang="en-US" sz="1800">
                <a:solidFill>
                  <a:schemeClr val="accent2"/>
                </a:solidFill>
              </a:rPr>
              <a:t>sender</a:t>
            </a:r>
            <a:endParaRPr lang="en-US" sz="1800"/>
          </a:p>
        </p:txBody>
      </p:sp>
      <p:sp>
        <p:nvSpPr>
          <p:cNvPr id="101381" name="Freeform 5"/>
          <p:cNvSpPr>
            <a:spLocks/>
          </p:cNvSpPr>
          <p:nvPr/>
        </p:nvSpPr>
        <p:spPr bwMode="auto">
          <a:xfrm>
            <a:off x="2057400" y="1795463"/>
            <a:ext cx="133350" cy="814387"/>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101382" name="Line 6"/>
          <p:cNvSpPr>
            <a:spLocks noChangeShapeType="1"/>
          </p:cNvSpPr>
          <p:nvPr/>
        </p:nvSpPr>
        <p:spPr bwMode="auto">
          <a:xfrm flipV="1">
            <a:off x="2214563" y="2533650"/>
            <a:ext cx="285750" cy="14288"/>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101383" name="Text Box 7"/>
          <p:cNvSpPr txBox="1">
            <a:spLocks noChangeArrowheads="1"/>
          </p:cNvSpPr>
          <p:nvPr/>
        </p:nvSpPr>
        <p:spPr bwMode="auto">
          <a:xfrm>
            <a:off x="765175" y="4508500"/>
            <a:ext cx="1312863" cy="915988"/>
          </a:xfrm>
          <a:prstGeom prst="rect">
            <a:avLst/>
          </a:prstGeom>
          <a:noFill/>
          <a:ln w="9525">
            <a:noFill/>
            <a:miter lim="800000"/>
            <a:headEnd/>
            <a:tailEnd/>
          </a:ln>
          <a:effectLst/>
        </p:spPr>
        <p:txBody>
          <a:bodyPr wrap="none" anchor="ctr">
            <a:spAutoFit/>
          </a:bodyPr>
          <a:lstStyle/>
          <a:p>
            <a:pPr algn="r">
              <a:spcBef>
                <a:spcPct val="0"/>
              </a:spcBef>
              <a:buClrTx/>
              <a:buSzTx/>
              <a:buFontTx/>
              <a:buNone/>
            </a:pPr>
            <a:r>
              <a:rPr lang="en-US" sz="1800">
                <a:solidFill>
                  <a:schemeClr val="accent2"/>
                </a:solidFill>
              </a:rPr>
              <a:t>Write out </a:t>
            </a:r>
          </a:p>
          <a:p>
            <a:pPr algn="r">
              <a:spcBef>
                <a:spcPct val="0"/>
              </a:spcBef>
              <a:buClrTx/>
              <a:buSzTx/>
              <a:buFontTx/>
              <a:buNone/>
            </a:pPr>
            <a:r>
              <a:rPr lang="en-US" sz="1800">
                <a:solidFill>
                  <a:schemeClr val="accent2"/>
                </a:solidFill>
              </a:rPr>
              <a:t>datagram</a:t>
            </a:r>
          </a:p>
          <a:p>
            <a:pPr algn="r">
              <a:spcBef>
                <a:spcPct val="0"/>
              </a:spcBef>
              <a:buClrTx/>
              <a:buSzTx/>
              <a:buFontTx/>
              <a:buNone/>
            </a:pPr>
            <a:r>
              <a:rPr lang="en-US" sz="1800">
                <a:solidFill>
                  <a:schemeClr val="accent2"/>
                </a:solidFill>
              </a:rPr>
              <a:t>to socket</a:t>
            </a:r>
            <a:endParaRPr lang="en-US" sz="1800"/>
          </a:p>
        </p:txBody>
      </p:sp>
      <p:sp>
        <p:nvSpPr>
          <p:cNvPr id="101384" name="Freeform 8"/>
          <p:cNvSpPr>
            <a:spLocks/>
          </p:cNvSpPr>
          <p:nvPr/>
        </p:nvSpPr>
        <p:spPr bwMode="auto">
          <a:xfrm>
            <a:off x="1895475" y="4595813"/>
            <a:ext cx="161925" cy="819150"/>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101385" name="Line 9"/>
          <p:cNvSpPr>
            <a:spLocks noChangeShapeType="1"/>
          </p:cNvSpPr>
          <p:nvPr/>
        </p:nvSpPr>
        <p:spPr bwMode="auto">
          <a:xfrm flipV="1">
            <a:off x="2076450" y="4991100"/>
            <a:ext cx="333375" cy="4763"/>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101386" name="Text Box 10"/>
          <p:cNvSpPr txBox="1">
            <a:spLocks noChangeArrowheads="1"/>
          </p:cNvSpPr>
          <p:nvPr/>
        </p:nvSpPr>
        <p:spPr bwMode="auto">
          <a:xfrm>
            <a:off x="3228975" y="5632450"/>
            <a:ext cx="2540000" cy="915988"/>
          </a:xfrm>
          <a:prstGeom prst="rect">
            <a:avLst/>
          </a:prstGeom>
          <a:noFill/>
          <a:ln w="9525">
            <a:noFill/>
            <a:miter lim="800000"/>
            <a:headEnd/>
            <a:tailEnd/>
          </a:ln>
          <a:effectLst/>
        </p:spPr>
        <p:txBody>
          <a:bodyPr wrap="none" anchor="ctr">
            <a:spAutoFit/>
          </a:bodyPr>
          <a:lstStyle/>
          <a:p>
            <a:pPr>
              <a:spcBef>
                <a:spcPct val="0"/>
              </a:spcBef>
              <a:buClrTx/>
              <a:buSzTx/>
              <a:buFontTx/>
              <a:buNone/>
            </a:pPr>
            <a:r>
              <a:rPr lang="en-US" sz="1800">
                <a:solidFill>
                  <a:schemeClr val="accent2"/>
                </a:solidFill>
              </a:rPr>
              <a:t>End of while loop,</a:t>
            </a:r>
          </a:p>
          <a:p>
            <a:pPr>
              <a:spcBef>
                <a:spcPct val="0"/>
              </a:spcBef>
              <a:buClrTx/>
              <a:buSzTx/>
              <a:buFontTx/>
              <a:buNone/>
            </a:pPr>
            <a:r>
              <a:rPr lang="en-US" sz="1800">
                <a:solidFill>
                  <a:schemeClr val="accent2"/>
                </a:solidFill>
              </a:rPr>
              <a:t>loop back and wait for</a:t>
            </a:r>
          </a:p>
          <a:p>
            <a:pPr>
              <a:spcBef>
                <a:spcPct val="0"/>
              </a:spcBef>
              <a:buClrTx/>
              <a:buSzTx/>
              <a:buFontTx/>
              <a:buNone/>
            </a:pPr>
            <a:r>
              <a:rPr lang="en-US" sz="1800">
                <a:solidFill>
                  <a:schemeClr val="accent2"/>
                </a:solidFill>
              </a:rPr>
              <a:t>another datagram</a:t>
            </a:r>
            <a:endParaRPr lang="en-US" sz="1800"/>
          </a:p>
        </p:txBody>
      </p:sp>
      <p:sp>
        <p:nvSpPr>
          <p:cNvPr id="101387" name="Freeform 11"/>
          <p:cNvSpPr>
            <a:spLocks/>
          </p:cNvSpPr>
          <p:nvPr/>
        </p:nvSpPr>
        <p:spPr bwMode="auto">
          <a:xfrm rot="-10815861">
            <a:off x="3209925" y="5622925"/>
            <a:ext cx="160338" cy="912813"/>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101388" name="Line 12"/>
          <p:cNvSpPr>
            <a:spLocks noChangeShapeType="1"/>
          </p:cNvSpPr>
          <p:nvPr/>
        </p:nvSpPr>
        <p:spPr bwMode="auto">
          <a:xfrm flipH="1" flipV="1">
            <a:off x="2562225" y="5295900"/>
            <a:ext cx="647700" cy="604838"/>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101389" name="Line 13"/>
          <p:cNvSpPr>
            <a:spLocks noChangeShapeType="1"/>
          </p:cNvSpPr>
          <p:nvPr/>
        </p:nvSpPr>
        <p:spPr bwMode="auto">
          <a:xfrm flipV="1">
            <a:off x="2205038" y="2095500"/>
            <a:ext cx="285750" cy="14288"/>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101390" name="Text Box 14"/>
          <p:cNvSpPr txBox="1">
            <a:spLocks noChangeArrowheads="1"/>
          </p:cNvSpPr>
          <p:nvPr/>
        </p:nvSpPr>
        <p:spPr bwMode="auto">
          <a:xfrm>
            <a:off x="117475" y="3702050"/>
            <a:ext cx="1979613" cy="641350"/>
          </a:xfrm>
          <a:prstGeom prst="rect">
            <a:avLst/>
          </a:prstGeom>
          <a:noFill/>
          <a:ln w="9525">
            <a:noFill/>
            <a:miter lim="800000"/>
            <a:headEnd/>
            <a:tailEnd/>
          </a:ln>
          <a:effectLst/>
        </p:spPr>
        <p:txBody>
          <a:bodyPr wrap="none" anchor="ctr">
            <a:spAutoFit/>
          </a:bodyPr>
          <a:lstStyle/>
          <a:p>
            <a:pPr algn="r">
              <a:spcBef>
                <a:spcPct val="0"/>
              </a:spcBef>
              <a:buClrTx/>
              <a:buSzTx/>
              <a:buFontTx/>
              <a:buNone/>
            </a:pPr>
            <a:r>
              <a:rPr lang="en-US" sz="1800">
                <a:solidFill>
                  <a:schemeClr val="accent2"/>
                </a:solidFill>
              </a:rPr>
              <a:t>Create datagram</a:t>
            </a:r>
          </a:p>
          <a:p>
            <a:pPr algn="r">
              <a:spcBef>
                <a:spcPct val="0"/>
              </a:spcBef>
              <a:buClrTx/>
              <a:buSzTx/>
              <a:buFontTx/>
              <a:buNone/>
            </a:pPr>
            <a:r>
              <a:rPr lang="en-US" sz="1800">
                <a:solidFill>
                  <a:schemeClr val="accent2"/>
                </a:solidFill>
              </a:rPr>
              <a:t>to send to client</a:t>
            </a:r>
            <a:endParaRPr lang="en-US" sz="1800"/>
          </a:p>
        </p:txBody>
      </p:sp>
      <p:sp>
        <p:nvSpPr>
          <p:cNvPr id="101391" name="Freeform 15"/>
          <p:cNvSpPr>
            <a:spLocks/>
          </p:cNvSpPr>
          <p:nvPr/>
        </p:nvSpPr>
        <p:spPr bwMode="auto">
          <a:xfrm>
            <a:off x="1933575" y="3757613"/>
            <a:ext cx="161925" cy="571500"/>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101392" name="Line 16"/>
          <p:cNvSpPr>
            <a:spLocks noChangeShapeType="1"/>
          </p:cNvSpPr>
          <p:nvPr/>
        </p:nvSpPr>
        <p:spPr bwMode="auto">
          <a:xfrm flipV="1">
            <a:off x="2114550" y="4019550"/>
            <a:ext cx="333375" cy="4763"/>
          </a:xfrm>
          <a:prstGeom prst="line">
            <a:avLst/>
          </a:prstGeom>
          <a:noFill/>
          <a:ln w="28575">
            <a:solidFill>
              <a:schemeClr val="accent2"/>
            </a:solidFill>
            <a:round/>
            <a:headEnd/>
            <a:tailEnd type="triangle" w="med" len="med"/>
          </a:ln>
          <a:effectLst/>
        </p:spPr>
        <p:txBody>
          <a:bodyPr anchor="ctr">
            <a:spAutoFit/>
          </a:bodyPr>
          <a:lstStyle/>
          <a:p>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fld id="{B85BD712-621A-4A04-A650-3460DB16EA8A}" type="slidenum">
              <a:rPr lang="en-US"/>
              <a:pPr/>
              <a:t>105</a:t>
            </a:fld>
            <a:endParaRPr lang="en-US"/>
          </a:p>
        </p:txBody>
      </p:sp>
      <p:sp>
        <p:nvSpPr>
          <p:cNvPr id="158722" name="Rectangle 2"/>
          <p:cNvSpPr>
            <a:spLocks noGrp="1" noChangeArrowheads="1"/>
          </p:cNvSpPr>
          <p:nvPr>
            <p:ph type="title"/>
          </p:nvPr>
        </p:nvSpPr>
        <p:spPr/>
        <p:txBody>
          <a:bodyPr/>
          <a:lstStyle/>
          <a:p>
            <a:r>
              <a:rPr lang="en-US"/>
              <a:t>Chapter 2: Application layer</a:t>
            </a:r>
          </a:p>
        </p:txBody>
      </p:sp>
      <p:sp>
        <p:nvSpPr>
          <p:cNvPr id="158723" name="Rectangle 3"/>
          <p:cNvSpPr>
            <a:spLocks noGrp="1" noChangeArrowheads="1"/>
          </p:cNvSpPr>
          <p:nvPr>
            <p:ph type="body" sz="half" idx="1"/>
          </p:nvPr>
        </p:nvSpPr>
        <p:spPr/>
        <p:txBody>
          <a:bodyPr/>
          <a:lstStyle/>
          <a:p>
            <a:r>
              <a:rPr lang="en-US" sz="2400"/>
              <a:t>2.1 Principles of network applications </a:t>
            </a:r>
          </a:p>
          <a:p>
            <a:pPr lvl="1"/>
            <a:r>
              <a:rPr lang="en-US" sz="2000"/>
              <a:t>app architectures</a:t>
            </a:r>
          </a:p>
          <a:p>
            <a:pPr lvl="1"/>
            <a:r>
              <a:rPr lang="en-US" sz="2000"/>
              <a:t>app requirements</a:t>
            </a:r>
          </a:p>
          <a:p>
            <a:r>
              <a:rPr lang="en-US" sz="2400"/>
              <a:t>2.2 Web and HTTP</a:t>
            </a:r>
          </a:p>
          <a:p>
            <a:r>
              <a:rPr lang="en-US" sz="2400"/>
              <a:t>2.4 Electronic Mail</a:t>
            </a:r>
          </a:p>
          <a:p>
            <a:pPr lvl="1"/>
            <a:r>
              <a:rPr lang="en-US" sz="2000"/>
              <a:t>SMTP, POP3, IMAP</a:t>
            </a:r>
          </a:p>
          <a:p>
            <a:r>
              <a:rPr lang="en-US" sz="2400"/>
              <a:t>2.5 DNS</a:t>
            </a:r>
          </a:p>
          <a:p>
            <a:endParaRPr lang="en-US" sz="2400"/>
          </a:p>
        </p:txBody>
      </p:sp>
      <p:sp>
        <p:nvSpPr>
          <p:cNvPr id="158724" name="Rectangle 4"/>
          <p:cNvSpPr>
            <a:spLocks noGrp="1" noChangeArrowheads="1"/>
          </p:cNvSpPr>
          <p:nvPr>
            <p:ph type="body" sz="half" idx="2"/>
          </p:nvPr>
        </p:nvSpPr>
        <p:spPr>
          <a:xfrm>
            <a:off x="4495800" y="1600200"/>
            <a:ext cx="4054475" cy="4648200"/>
          </a:xfrm>
        </p:spPr>
        <p:txBody>
          <a:bodyPr/>
          <a:lstStyle/>
          <a:p>
            <a:r>
              <a:rPr lang="en-US" sz="2400"/>
              <a:t>2.6 P2P file sharing</a:t>
            </a:r>
          </a:p>
          <a:p>
            <a:r>
              <a:rPr lang="en-US" sz="2400"/>
              <a:t>2.7 Socket programming with TCP</a:t>
            </a:r>
          </a:p>
          <a:p>
            <a:r>
              <a:rPr lang="en-US" sz="2400"/>
              <a:t>2.8 Socket programming with UDP</a:t>
            </a:r>
          </a:p>
          <a:p>
            <a:r>
              <a:rPr lang="en-US" sz="2400">
                <a:solidFill>
                  <a:srgbClr val="FF0000"/>
                </a:solidFill>
              </a:rPr>
              <a:t>2.9 Building a Web server</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fld id="{B149DDEC-5F98-42B3-981B-E5607BC2CC1E}" type="slidenum">
              <a:rPr lang="en-US"/>
              <a:pPr/>
              <a:t>106</a:t>
            </a:fld>
            <a:endParaRPr lang="en-US"/>
          </a:p>
        </p:txBody>
      </p:sp>
      <p:sp>
        <p:nvSpPr>
          <p:cNvPr id="133122" name="Rectangle 2"/>
          <p:cNvSpPr>
            <a:spLocks noGrp="1" noChangeArrowheads="1"/>
          </p:cNvSpPr>
          <p:nvPr>
            <p:ph type="title"/>
          </p:nvPr>
        </p:nvSpPr>
        <p:spPr/>
        <p:txBody>
          <a:bodyPr/>
          <a:lstStyle/>
          <a:p>
            <a:r>
              <a:rPr lang="en-US"/>
              <a:t>Building a simple Web server</a:t>
            </a:r>
          </a:p>
        </p:txBody>
      </p:sp>
      <p:sp>
        <p:nvSpPr>
          <p:cNvPr id="133123" name="Rectangle 3"/>
          <p:cNvSpPr>
            <a:spLocks noGrp="1" noChangeArrowheads="1"/>
          </p:cNvSpPr>
          <p:nvPr>
            <p:ph type="body" sz="half" idx="1"/>
          </p:nvPr>
        </p:nvSpPr>
        <p:spPr>
          <a:xfrm>
            <a:off x="533400" y="1600200"/>
            <a:ext cx="3968750" cy="4648200"/>
          </a:xfrm>
        </p:spPr>
        <p:txBody>
          <a:bodyPr/>
          <a:lstStyle/>
          <a:p>
            <a:r>
              <a:rPr lang="en-US" sz="2400"/>
              <a:t>handles one HTTP request</a:t>
            </a:r>
          </a:p>
          <a:p>
            <a:r>
              <a:rPr lang="en-US" sz="2400"/>
              <a:t>accepts the request</a:t>
            </a:r>
          </a:p>
          <a:p>
            <a:r>
              <a:rPr lang="en-US" sz="2400"/>
              <a:t>parses header</a:t>
            </a:r>
          </a:p>
          <a:p>
            <a:r>
              <a:rPr lang="en-US" sz="2400"/>
              <a:t>obtains requested file from server’s file system</a:t>
            </a:r>
          </a:p>
          <a:p>
            <a:r>
              <a:rPr lang="en-US" sz="2400"/>
              <a:t>creates HTTP response message:</a:t>
            </a:r>
          </a:p>
          <a:p>
            <a:pPr lvl="1"/>
            <a:r>
              <a:rPr lang="en-US" sz="2000"/>
              <a:t>header lines + file</a:t>
            </a:r>
          </a:p>
          <a:p>
            <a:r>
              <a:rPr lang="en-US" sz="2400"/>
              <a:t>sends response to client</a:t>
            </a:r>
          </a:p>
        </p:txBody>
      </p:sp>
      <p:sp>
        <p:nvSpPr>
          <p:cNvPr id="133124" name="Rectangle 4"/>
          <p:cNvSpPr>
            <a:spLocks noGrp="1" noChangeArrowheads="1"/>
          </p:cNvSpPr>
          <p:nvPr>
            <p:ph type="body" sz="half" idx="2"/>
          </p:nvPr>
        </p:nvSpPr>
        <p:spPr>
          <a:xfrm>
            <a:off x="4727575" y="1574800"/>
            <a:ext cx="3810000" cy="4648200"/>
          </a:xfrm>
        </p:spPr>
        <p:txBody>
          <a:bodyPr/>
          <a:lstStyle/>
          <a:p>
            <a:r>
              <a:rPr lang="en-US" sz="2400"/>
              <a:t>after creating server, you can request file using a browser (e.g., IE explorer)</a:t>
            </a:r>
          </a:p>
          <a:p>
            <a:r>
              <a:rPr lang="en-US" sz="2400"/>
              <a:t>see  text for details</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7" name="Slide Number Placeholder 6"/>
          <p:cNvSpPr>
            <a:spLocks noGrp="1"/>
          </p:cNvSpPr>
          <p:nvPr>
            <p:ph type="sldNum" sz="quarter" idx="12"/>
          </p:nvPr>
        </p:nvSpPr>
        <p:spPr/>
        <p:txBody>
          <a:bodyPr/>
          <a:lstStyle/>
          <a:p>
            <a:fld id="{3F399CBA-9745-4564-AB19-24259EC36E07}" type="slidenum">
              <a:rPr lang="en-US"/>
              <a:pPr/>
              <a:t>107</a:t>
            </a:fld>
            <a:endParaRPr lang="en-US"/>
          </a:p>
        </p:txBody>
      </p:sp>
      <p:sp>
        <p:nvSpPr>
          <p:cNvPr id="102402" name="Rectangle 2"/>
          <p:cNvSpPr>
            <a:spLocks noGrp="1" noChangeArrowheads="1"/>
          </p:cNvSpPr>
          <p:nvPr>
            <p:ph type="title"/>
          </p:nvPr>
        </p:nvSpPr>
        <p:spPr>
          <a:xfrm>
            <a:off x="506413" y="0"/>
            <a:ext cx="7772400" cy="1014413"/>
          </a:xfrm>
        </p:spPr>
        <p:txBody>
          <a:bodyPr/>
          <a:lstStyle/>
          <a:p>
            <a:r>
              <a:rPr lang="en-US"/>
              <a:t>Chapter 2: Summary</a:t>
            </a:r>
          </a:p>
        </p:txBody>
      </p:sp>
      <p:sp>
        <p:nvSpPr>
          <p:cNvPr id="102403" name="Rectangle 3"/>
          <p:cNvSpPr>
            <a:spLocks noGrp="1" noChangeArrowheads="1"/>
          </p:cNvSpPr>
          <p:nvPr>
            <p:ph type="body" sz="half" idx="1"/>
          </p:nvPr>
        </p:nvSpPr>
        <p:spPr>
          <a:xfrm>
            <a:off x="582613" y="1655763"/>
            <a:ext cx="4171950" cy="3676650"/>
          </a:xfrm>
        </p:spPr>
        <p:txBody>
          <a:bodyPr/>
          <a:lstStyle/>
          <a:p>
            <a:r>
              <a:rPr lang="en-US" sz="2400"/>
              <a:t>Application architectures</a:t>
            </a:r>
          </a:p>
          <a:p>
            <a:pPr lvl="1"/>
            <a:r>
              <a:rPr lang="en-US" sz="2000"/>
              <a:t>client-server</a:t>
            </a:r>
          </a:p>
          <a:p>
            <a:pPr lvl="1"/>
            <a:r>
              <a:rPr lang="en-US" sz="2000"/>
              <a:t>P2P</a:t>
            </a:r>
          </a:p>
          <a:p>
            <a:pPr lvl="1"/>
            <a:r>
              <a:rPr lang="en-US" sz="2000"/>
              <a:t>hybrid</a:t>
            </a:r>
          </a:p>
          <a:p>
            <a:r>
              <a:rPr lang="en-US" sz="2400"/>
              <a:t>application service requirements:</a:t>
            </a:r>
          </a:p>
          <a:p>
            <a:pPr lvl="1"/>
            <a:r>
              <a:rPr lang="en-US" sz="2000"/>
              <a:t> reliability, bandwidth, delay</a:t>
            </a:r>
          </a:p>
          <a:p>
            <a:r>
              <a:rPr lang="en-US" sz="2400"/>
              <a:t>Internet transport service model</a:t>
            </a:r>
          </a:p>
          <a:p>
            <a:pPr lvl="1"/>
            <a:r>
              <a:rPr lang="en-US" sz="2000"/>
              <a:t>connection-oriented, reliable: TCP</a:t>
            </a:r>
          </a:p>
          <a:p>
            <a:pPr lvl="1"/>
            <a:r>
              <a:rPr lang="en-US" sz="2000"/>
              <a:t>unreliable, datagrams: UDP</a:t>
            </a:r>
          </a:p>
        </p:txBody>
      </p:sp>
      <p:sp>
        <p:nvSpPr>
          <p:cNvPr id="102404" name="Rectangle 4"/>
          <p:cNvSpPr>
            <a:spLocks noGrp="1" noChangeArrowheads="1"/>
          </p:cNvSpPr>
          <p:nvPr>
            <p:ph type="body" sz="half" idx="2"/>
          </p:nvPr>
        </p:nvSpPr>
        <p:spPr>
          <a:xfrm>
            <a:off x="500063" y="952500"/>
            <a:ext cx="7581900" cy="676275"/>
          </a:xfrm>
        </p:spPr>
        <p:txBody>
          <a:bodyPr/>
          <a:lstStyle/>
          <a:p>
            <a:pPr>
              <a:buFont typeface="ZapfDingbats" pitchFamily="82" charset="2"/>
              <a:buNone/>
            </a:pPr>
            <a:r>
              <a:rPr lang="en-US">
                <a:solidFill>
                  <a:srgbClr val="FF0000"/>
                </a:solidFill>
              </a:rPr>
              <a:t>Our study of network apps now complete!</a:t>
            </a:r>
            <a:endParaRPr lang="en-US"/>
          </a:p>
        </p:txBody>
      </p:sp>
      <p:sp>
        <p:nvSpPr>
          <p:cNvPr id="102405" name="Rectangle 5"/>
          <p:cNvSpPr>
            <a:spLocks noChangeArrowheads="1"/>
          </p:cNvSpPr>
          <p:nvPr/>
        </p:nvSpPr>
        <p:spPr bwMode="auto">
          <a:xfrm>
            <a:off x="4978400" y="1582738"/>
            <a:ext cx="3962400" cy="3676650"/>
          </a:xfrm>
          <a:prstGeom prst="rect">
            <a:avLst/>
          </a:prstGeom>
          <a:noFill/>
          <a:ln w="9525">
            <a:noFill/>
            <a:miter lim="800000"/>
            <a:headEnd/>
            <a:tailEnd/>
          </a:ln>
          <a:effectLst/>
        </p:spPr>
        <p:txBody>
          <a:bodyPr/>
          <a:lstStyle/>
          <a:p>
            <a:pPr marL="342900" indent="-342900">
              <a:buFont typeface="ZapfDingbats" pitchFamily="82" charset="2"/>
              <a:buChar char="r"/>
            </a:pPr>
            <a:r>
              <a:rPr lang="en-US"/>
              <a:t>specific protocols:</a:t>
            </a:r>
          </a:p>
          <a:p>
            <a:pPr marL="742950" lvl="1" indent="-285750">
              <a:buSzPct val="75000"/>
              <a:buFont typeface="Wingdings" pitchFamily="2" charset="2"/>
              <a:buChar char="v"/>
            </a:pPr>
            <a:r>
              <a:rPr lang="en-US" sz="2000"/>
              <a:t>HTTP</a:t>
            </a:r>
          </a:p>
          <a:p>
            <a:pPr marL="742950" lvl="1" indent="-285750">
              <a:buSzPct val="75000"/>
              <a:buFont typeface="Wingdings" pitchFamily="2" charset="2"/>
              <a:buChar char="v"/>
            </a:pPr>
            <a:r>
              <a:rPr lang="en-US" sz="2000"/>
              <a:t>FTP</a:t>
            </a:r>
          </a:p>
          <a:p>
            <a:pPr marL="742950" lvl="1" indent="-285750">
              <a:buSzPct val="75000"/>
              <a:buFont typeface="Wingdings" pitchFamily="2" charset="2"/>
              <a:buChar char="v"/>
            </a:pPr>
            <a:r>
              <a:rPr lang="en-US" sz="2000"/>
              <a:t>SMTP, POP, IMAP</a:t>
            </a:r>
          </a:p>
          <a:p>
            <a:pPr marL="742950" lvl="1" indent="-285750">
              <a:buSzPct val="75000"/>
              <a:buFont typeface="Wingdings" pitchFamily="2" charset="2"/>
              <a:buChar char="v"/>
            </a:pPr>
            <a:r>
              <a:rPr lang="en-US" sz="2000"/>
              <a:t>DNS</a:t>
            </a:r>
          </a:p>
          <a:p>
            <a:pPr marL="342900" indent="-342900">
              <a:buFont typeface="ZapfDingbats" pitchFamily="82" charset="2"/>
              <a:buChar char="r"/>
            </a:pPr>
            <a:r>
              <a:rPr lang="en-US"/>
              <a:t>socket programming</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7" name="Slide Number Placeholder 6"/>
          <p:cNvSpPr>
            <a:spLocks noGrp="1"/>
          </p:cNvSpPr>
          <p:nvPr>
            <p:ph type="sldNum" sz="quarter" idx="12"/>
          </p:nvPr>
        </p:nvSpPr>
        <p:spPr/>
        <p:txBody>
          <a:bodyPr/>
          <a:lstStyle/>
          <a:p>
            <a:fld id="{8544DB6B-376E-4B7F-BB84-A58C1F376D21}" type="slidenum">
              <a:rPr lang="en-US"/>
              <a:pPr/>
              <a:t>108</a:t>
            </a:fld>
            <a:endParaRPr lang="en-US"/>
          </a:p>
        </p:txBody>
      </p:sp>
      <p:sp>
        <p:nvSpPr>
          <p:cNvPr id="103426" name="Rectangle 2"/>
          <p:cNvSpPr>
            <a:spLocks noGrp="1" noChangeArrowheads="1"/>
          </p:cNvSpPr>
          <p:nvPr>
            <p:ph type="title"/>
          </p:nvPr>
        </p:nvSpPr>
        <p:spPr/>
        <p:txBody>
          <a:bodyPr/>
          <a:lstStyle/>
          <a:p>
            <a:r>
              <a:rPr lang="en-US"/>
              <a:t>Chapter 2: Summary</a:t>
            </a:r>
          </a:p>
        </p:txBody>
      </p:sp>
      <p:sp>
        <p:nvSpPr>
          <p:cNvPr id="103427" name="Rectangle 3"/>
          <p:cNvSpPr>
            <a:spLocks noGrp="1" noChangeArrowheads="1"/>
          </p:cNvSpPr>
          <p:nvPr>
            <p:ph type="body" sz="half" idx="1"/>
          </p:nvPr>
        </p:nvSpPr>
        <p:spPr>
          <a:xfrm>
            <a:off x="495300" y="2162175"/>
            <a:ext cx="3810000" cy="3676650"/>
          </a:xfrm>
        </p:spPr>
        <p:txBody>
          <a:bodyPr/>
          <a:lstStyle/>
          <a:p>
            <a:r>
              <a:rPr lang="en-US" sz="2400"/>
              <a:t>typical request/reply message exchange:</a:t>
            </a:r>
          </a:p>
          <a:p>
            <a:pPr lvl="1"/>
            <a:r>
              <a:rPr lang="en-US" sz="2000"/>
              <a:t>client requests info or service</a:t>
            </a:r>
          </a:p>
          <a:p>
            <a:pPr lvl="1"/>
            <a:r>
              <a:rPr lang="en-US" sz="2000"/>
              <a:t>server responds with data, status code</a:t>
            </a:r>
          </a:p>
          <a:p>
            <a:r>
              <a:rPr lang="en-US" sz="2400"/>
              <a:t>message formats:</a:t>
            </a:r>
          </a:p>
          <a:p>
            <a:pPr lvl="1"/>
            <a:r>
              <a:rPr lang="en-US" sz="2000"/>
              <a:t>headers: fields giving info about data</a:t>
            </a:r>
          </a:p>
          <a:p>
            <a:pPr lvl="1"/>
            <a:r>
              <a:rPr lang="en-US" sz="2000"/>
              <a:t>data: info being communicated</a:t>
            </a:r>
          </a:p>
        </p:txBody>
      </p:sp>
      <p:sp>
        <p:nvSpPr>
          <p:cNvPr id="103428" name="Rectangle 4"/>
          <p:cNvSpPr>
            <a:spLocks noGrp="1" noChangeArrowheads="1"/>
          </p:cNvSpPr>
          <p:nvPr>
            <p:ph type="body" sz="half" idx="2"/>
          </p:nvPr>
        </p:nvSpPr>
        <p:spPr>
          <a:xfrm>
            <a:off x="552450" y="1390650"/>
            <a:ext cx="7581900" cy="676275"/>
          </a:xfrm>
        </p:spPr>
        <p:txBody>
          <a:bodyPr/>
          <a:lstStyle/>
          <a:p>
            <a:pPr>
              <a:buFont typeface="ZapfDingbats" pitchFamily="82" charset="2"/>
              <a:buNone/>
            </a:pPr>
            <a:r>
              <a:rPr lang="en-US" u="sng">
                <a:solidFill>
                  <a:srgbClr val="FF0000"/>
                </a:solidFill>
              </a:rPr>
              <a:t>Most importantly:</a:t>
            </a:r>
            <a:r>
              <a:rPr lang="en-US">
                <a:solidFill>
                  <a:srgbClr val="FF0000"/>
                </a:solidFill>
              </a:rPr>
              <a:t> learned about </a:t>
            </a:r>
            <a:r>
              <a:rPr lang="en-US" i="1">
                <a:solidFill>
                  <a:srgbClr val="FF0000"/>
                </a:solidFill>
              </a:rPr>
              <a:t>protocols</a:t>
            </a:r>
            <a:endParaRPr lang="en-US"/>
          </a:p>
        </p:txBody>
      </p:sp>
      <p:sp>
        <p:nvSpPr>
          <p:cNvPr id="103429" name="Rectangle 5"/>
          <p:cNvSpPr>
            <a:spLocks noChangeArrowheads="1"/>
          </p:cNvSpPr>
          <p:nvPr/>
        </p:nvSpPr>
        <p:spPr bwMode="auto">
          <a:xfrm>
            <a:off x="4667250" y="2400300"/>
            <a:ext cx="3962400" cy="3676650"/>
          </a:xfrm>
          <a:prstGeom prst="rect">
            <a:avLst/>
          </a:prstGeom>
          <a:noFill/>
          <a:ln w="9525">
            <a:noFill/>
            <a:miter lim="800000"/>
            <a:headEnd/>
            <a:tailEnd/>
          </a:ln>
          <a:effectLst/>
        </p:spPr>
        <p:txBody>
          <a:bodyPr/>
          <a:lstStyle/>
          <a:p>
            <a:pPr marL="342900" indent="-342900">
              <a:buFont typeface="ZapfDingbats" pitchFamily="82" charset="2"/>
              <a:buChar char="r"/>
            </a:pPr>
            <a:r>
              <a:rPr lang="en-US" sz="2000"/>
              <a:t>control vs. data msgs</a:t>
            </a:r>
          </a:p>
          <a:p>
            <a:pPr marL="742950" lvl="1" indent="-285750">
              <a:buSzPct val="75000"/>
              <a:buFont typeface="Wingdings" pitchFamily="2" charset="2"/>
              <a:buChar char="v"/>
            </a:pPr>
            <a:r>
              <a:rPr lang="en-US" sz="2000"/>
              <a:t>in-band, out-of-band</a:t>
            </a:r>
          </a:p>
          <a:p>
            <a:pPr marL="342900" indent="-342900">
              <a:buFont typeface="ZapfDingbats" pitchFamily="82" charset="2"/>
              <a:buChar char="r"/>
            </a:pPr>
            <a:r>
              <a:rPr lang="en-US" sz="2000"/>
              <a:t>centralized vs. decentralized </a:t>
            </a:r>
          </a:p>
          <a:p>
            <a:pPr marL="342900" indent="-342900">
              <a:buFont typeface="ZapfDingbats" pitchFamily="82" charset="2"/>
              <a:buChar char="r"/>
            </a:pPr>
            <a:r>
              <a:rPr lang="en-US" sz="2000"/>
              <a:t>stateless vs. stateful</a:t>
            </a:r>
          </a:p>
          <a:p>
            <a:pPr marL="342900" indent="-342900">
              <a:buFont typeface="ZapfDingbats" pitchFamily="82" charset="2"/>
              <a:buChar char="r"/>
            </a:pPr>
            <a:r>
              <a:rPr lang="en-US" sz="2000"/>
              <a:t>reliable vs. unreliable msg transfer </a:t>
            </a:r>
          </a:p>
          <a:p>
            <a:pPr marL="342900" indent="-342900">
              <a:buFont typeface="ZapfDingbats" pitchFamily="82" charset="2"/>
              <a:buChar char="r"/>
            </a:pPr>
            <a:r>
              <a:rPr lang="en-US" sz="2000"/>
              <a:t>“complexity at network edge”</a:t>
            </a:r>
          </a:p>
          <a:p>
            <a:pPr marL="342900" indent="-342900"/>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7" name="Slide Number Placeholder 6"/>
          <p:cNvSpPr>
            <a:spLocks noGrp="1"/>
          </p:cNvSpPr>
          <p:nvPr>
            <p:ph type="sldNum" sz="quarter" idx="12"/>
          </p:nvPr>
        </p:nvSpPr>
        <p:spPr/>
        <p:txBody>
          <a:bodyPr/>
          <a:lstStyle/>
          <a:p>
            <a:fld id="{159DC35E-48C6-462E-B733-A6B7AAE61D1A}" type="slidenum">
              <a:rPr lang="en-US"/>
              <a:pPr/>
              <a:t>11</a:t>
            </a:fld>
            <a:endParaRPr lang="en-US"/>
          </a:p>
        </p:txBody>
      </p:sp>
      <p:sp>
        <p:nvSpPr>
          <p:cNvPr id="69634" name="Rectangle 2"/>
          <p:cNvSpPr>
            <a:spLocks noGrp="1" noChangeArrowheads="1"/>
          </p:cNvSpPr>
          <p:nvPr>
            <p:ph type="title"/>
          </p:nvPr>
        </p:nvSpPr>
        <p:spPr/>
        <p:txBody>
          <a:bodyPr/>
          <a:lstStyle/>
          <a:p>
            <a:r>
              <a:rPr lang="en-US"/>
              <a:t>Processes communicating</a:t>
            </a:r>
          </a:p>
        </p:txBody>
      </p:sp>
      <p:sp>
        <p:nvSpPr>
          <p:cNvPr id="69635" name="Rectangle 3"/>
          <p:cNvSpPr>
            <a:spLocks noGrp="1" noChangeArrowheads="1"/>
          </p:cNvSpPr>
          <p:nvPr>
            <p:ph type="body" sz="half" idx="1"/>
          </p:nvPr>
        </p:nvSpPr>
        <p:spPr>
          <a:xfrm>
            <a:off x="533400" y="1544638"/>
            <a:ext cx="3989388" cy="4648200"/>
          </a:xfrm>
        </p:spPr>
        <p:txBody>
          <a:bodyPr/>
          <a:lstStyle/>
          <a:p>
            <a:pPr>
              <a:buFont typeface="ZapfDingbats" pitchFamily="82" charset="2"/>
              <a:buNone/>
            </a:pPr>
            <a:r>
              <a:rPr lang="en-US" sz="2400">
                <a:solidFill>
                  <a:srgbClr val="FF0000"/>
                </a:solidFill>
              </a:rPr>
              <a:t>Process:</a:t>
            </a:r>
            <a:r>
              <a:rPr lang="en-US" sz="2400"/>
              <a:t> program running within a host.</a:t>
            </a:r>
            <a:endParaRPr lang="en-US" sz="2000"/>
          </a:p>
          <a:p>
            <a:r>
              <a:rPr lang="en-US" sz="2400"/>
              <a:t>within same host, two processes communicate using  </a:t>
            </a:r>
            <a:r>
              <a:rPr lang="en-US" sz="2400">
                <a:solidFill>
                  <a:srgbClr val="FF0000"/>
                </a:solidFill>
              </a:rPr>
              <a:t>inter-process communication</a:t>
            </a:r>
            <a:r>
              <a:rPr lang="en-US" sz="2400"/>
              <a:t> (defined by OS).</a:t>
            </a:r>
          </a:p>
          <a:p>
            <a:r>
              <a:rPr lang="en-US" sz="2400"/>
              <a:t>processes in different hosts communicate by exchanging </a:t>
            </a:r>
            <a:r>
              <a:rPr lang="en-US" sz="2400">
                <a:solidFill>
                  <a:srgbClr val="FF0000"/>
                </a:solidFill>
              </a:rPr>
              <a:t>messages</a:t>
            </a:r>
          </a:p>
        </p:txBody>
      </p:sp>
      <p:sp>
        <p:nvSpPr>
          <p:cNvPr id="69636" name="Rectangle 4"/>
          <p:cNvSpPr>
            <a:spLocks noGrp="1" noChangeArrowheads="1"/>
          </p:cNvSpPr>
          <p:nvPr>
            <p:ph type="body" sz="half" idx="2"/>
          </p:nvPr>
        </p:nvSpPr>
        <p:spPr>
          <a:xfrm>
            <a:off x="4903788" y="1477963"/>
            <a:ext cx="3810000" cy="2535237"/>
          </a:xfrm>
          <a:noFill/>
          <a:ln w="25400">
            <a:solidFill>
              <a:srgbClr val="FF0000"/>
            </a:solidFill>
          </a:ln>
        </p:spPr>
        <p:txBody>
          <a:bodyPr/>
          <a:lstStyle/>
          <a:p>
            <a:pPr>
              <a:buFont typeface="ZapfDingbats" pitchFamily="82" charset="2"/>
              <a:buNone/>
            </a:pPr>
            <a:r>
              <a:rPr lang="en-US" sz="2400">
                <a:solidFill>
                  <a:srgbClr val="FF0000"/>
                </a:solidFill>
              </a:rPr>
              <a:t>Client process:</a:t>
            </a:r>
            <a:r>
              <a:rPr lang="en-US" sz="2400"/>
              <a:t> process that initiates communication</a:t>
            </a:r>
          </a:p>
          <a:p>
            <a:pPr>
              <a:buFont typeface="ZapfDingbats" pitchFamily="82" charset="2"/>
              <a:buNone/>
            </a:pPr>
            <a:r>
              <a:rPr lang="en-US" sz="2400">
                <a:solidFill>
                  <a:srgbClr val="FF0000"/>
                </a:solidFill>
              </a:rPr>
              <a:t>Server process:</a:t>
            </a:r>
            <a:r>
              <a:rPr lang="en-US" sz="2400"/>
              <a:t> process that waits to be contacted</a:t>
            </a:r>
          </a:p>
          <a:p>
            <a:pPr>
              <a:buFont typeface="ZapfDingbats" pitchFamily="82" charset="2"/>
              <a:buNone/>
            </a:pPr>
            <a:endParaRPr lang="en-US" sz="2400"/>
          </a:p>
          <a:p>
            <a:pPr>
              <a:buFont typeface="ZapfDingbats" pitchFamily="82" charset="2"/>
              <a:buNone/>
            </a:pPr>
            <a:endParaRPr lang="en-US"/>
          </a:p>
          <a:p>
            <a:pPr>
              <a:buFont typeface="ZapfDingbats" pitchFamily="82" charset="2"/>
              <a:buNone/>
            </a:pPr>
            <a:endParaRPr lang="en-US"/>
          </a:p>
        </p:txBody>
      </p:sp>
      <p:sp>
        <p:nvSpPr>
          <p:cNvPr id="69639" name="Rectangle 7"/>
          <p:cNvSpPr>
            <a:spLocks noChangeArrowheads="1"/>
          </p:cNvSpPr>
          <p:nvPr/>
        </p:nvSpPr>
        <p:spPr bwMode="auto">
          <a:xfrm>
            <a:off x="4691063" y="4238625"/>
            <a:ext cx="3989387" cy="1839913"/>
          </a:xfrm>
          <a:prstGeom prst="rect">
            <a:avLst/>
          </a:prstGeom>
          <a:noFill/>
          <a:ln w="9525">
            <a:noFill/>
            <a:miter lim="800000"/>
            <a:headEnd/>
            <a:tailEnd/>
          </a:ln>
          <a:effectLst/>
        </p:spPr>
        <p:txBody>
          <a:bodyPr/>
          <a:lstStyle/>
          <a:p>
            <a:pPr marL="342900" indent="-342900">
              <a:buFont typeface="ZapfDingbats" pitchFamily="82" charset="2"/>
              <a:buChar char="r"/>
            </a:pPr>
            <a:r>
              <a:rPr lang="en-US"/>
              <a:t>Note: applications with P2P architectures have client processes &amp; server processes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39" name="Slide Number Placeholder 6"/>
          <p:cNvSpPr>
            <a:spLocks noGrp="1"/>
          </p:cNvSpPr>
          <p:nvPr>
            <p:ph type="sldNum" sz="quarter" idx="12"/>
          </p:nvPr>
        </p:nvSpPr>
        <p:spPr/>
        <p:txBody>
          <a:bodyPr/>
          <a:lstStyle/>
          <a:p>
            <a:fld id="{8AEAEEE9-7F13-4405-ACBD-3622247948BB}" type="slidenum">
              <a:rPr lang="en-US"/>
              <a:pPr/>
              <a:t>12</a:t>
            </a:fld>
            <a:endParaRPr lang="en-US"/>
          </a:p>
        </p:txBody>
      </p:sp>
      <p:sp>
        <p:nvSpPr>
          <p:cNvPr id="110594" name="Rectangle 2"/>
          <p:cNvSpPr>
            <a:spLocks noGrp="1" noChangeArrowheads="1"/>
          </p:cNvSpPr>
          <p:nvPr>
            <p:ph type="title"/>
          </p:nvPr>
        </p:nvSpPr>
        <p:spPr>
          <a:xfrm>
            <a:off x="533400" y="228600"/>
            <a:ext cx="8077200" cy="1143000"/>
          </a:xfrm>
        </p:spPr>
        <p:txBody>
          <a:bodyPr/>
          <a:lstStyle/>
          <a:p>
            <a:r>
              <a:rPr lang="en-US" sz="3600"/>
              <a:t>Sockets</a:t>
            </a:r>
          </a:p>
        </p:txBody>
      </p:sp>
      <p:sp>
        <p:nvSpPr>
          <p:cNvPr id="110595" name="Rectangle 3"/>
          <p:cNvSpPr>
            <a:spLocks noGrp="1" noChangeArrowheads="1"/>
          </p:cNvSpPr>
          <p:nvPr>
            <p:ph type="body" sz="half" idx="1"/>
          </p:nvPr>
        </p:nvSpPr>
        <p:spPr>
          <a:xfrm>
            <a:off x="227013" y="1563688"/>
            <a:ext cx="4202112" cy="3929062"/>
          </a:xfrm>
        </p:spPr>
        <p:txBody>
          <a:bodyPr/>
          <a:lstStyle/>
          <a:p>
            <a:r>
              <a:rPr lang="en-US" sz="2400"/>
              <a:t>process sends/receives messages to/from its </a:t>
            </a:r>
            <a:r>
              <a:rPr lang="en-US" sz="2400">
                <a:solidFill>
                  <a:srgbClr val="FF0000"/>
                </a:solidFill>
              </a:rPr>
              <a:t>socket</a:t>
            </a:r>
          </a:p>
          <a:p>
            <a:r>
              <a:rPr lang="en-US" sz="2400"/>
              <a:t>socket analogous to door</a:t>
            </a:r>
          </a:p>
          <a:p>
            <a:pPr lvl="1"/>
            <a:r>
              <a:rPr lang="en-US" sz="2000"/>
              <a:t>sending process shoves message out door</a:t>
            </a:r>
          </a:p>
          <a:p>
            <a:pPr lvl="1"/>
            <a:r>
              <a:rPr lang="en-US" sz="2000"/>
              <a:t>sending process relies on transport infrastructure on other side of door which brings message to socket at receiving process</a:t>
            </a:r>
          </a:p>
        </p:txBody>
      </p:sp>
      <p:sp>
        <p:nvSpPr>
          <p:cNvPr id="110599" name="Freeform 7"/>
          <p:cNvSpPr>
            <a:spLocks/>
          </p:cNvSpPr>
          <p:nvPr/>
        </p:nvSpPr>
        <p:spPr bwMode="auto">
          <a:xfrm>
            <a:off x="5930900" y="3522663"/>
            <a:ext cx="1808163" cy="1031875"/>
          </a:xfrm>
          <a:custGeom>
            <a:avLst/>
            <a:gdLst/>
            <a:ahLst/>
            <a:cxnLst>
              <a:cxn ang="0">
                <a:pos x="27" y="652"/>
              </a:cxn>
              <a:cxn ang="0">
                <a:pos x="105" y="76"/>
              </a:cxn>
              <a:cxn ang="0">
                <a:pos x="657" y="196"/>
              </a:cxn>
              <a:cxn ang="0">
                <a:pos x="1209" y="100"/>
              </a:cxn>
              <a:cxn ang="0">
                <a:pos x="2001" y="406"/>
              </a:cxn>
              <a:cxn ang="0">
                <a:pos x="2013" y="1144"/>
              </a:cxn>
              <a:cxn ang="0">
                <a:pos x="1581" y="1600"/>
              </a:cxn>
              <a:cxn ang="0">
                <a:pos x="813" y="1516"/>
              </a:cxn>
              <a:cxn ang="0">
                <a:pos x="501" y="1270"/>
              </a:cxn>
              <a:cxn ang="0">
                <a:pos x="183" y="1066"/>
              </a:cxn>
              <a:cxn ang="0">
                <a:pos x="27" y="652"/>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a:effectLst/>
        </p:spPr>
        <p:txBody>
          <a:bodyPr wrap="none" anchor="ctr"/>
          <a:lstStyle/>
          <a:p>
            <a:endParaRPr lang="en-US"/>
          </a:p>
        </p:txBody>
      </p:sp>
      <p:grpSp>
        <p:nvGrpSpPr>
          <p:cNvPr id="110629" name="Group 37"/>
          <p:cNvGrpSpPr>
            <a:grpSpLocks/>
          </p:cNvGrpSpPr>
          <p:nvPr/>
        </p:nvGrpSpPr>
        <p:grpSpPr bwMode="auto">
          <a:xfrm>
            <a:off x="4692650" y="1492250"/>
            <a:ext cx="1062038" cy="3606800"/>
            <a:chOff x="2933" y="616"/>
            <a:chExt cx="669" cy="2272"/>
          </a:xfrm>
        </p:grpSpPr>
        <p:sp>
          <p:nvSpPr>
            <p:cNvPr id="110606" name="Text Box 14"/>
            <p:cNvSpPr txBox="1">
              <a:spLocks noChangeArrowheads="1"/>
            </p:cNvSpPr>
            <p:nvPr/>
          </p:nvSpPr>
          <p:spPr bwMode="auto">
            <a:xfrm>
              <a:off x="3361" y="2600"/>
              <a:ext cx="116" cy="288"/>
            </a:xfrm>
            <a:prstGeom prst="rect">
              <a:avLst/>
            </a:prstGeom>
            <a:noFill/>
            <a:ln w="9525">
              <a:noFill/>
              <a:miter lim="800000"/>
              <a:headEnd/>
              <a:tailEnd/>
            </a:ln>
            <a:effectLst/>
          </p:spPr>
          <p:txBody>
            <a:bodyPr wrap="none">
              <a:spAutoFit/>
            </a:bodyPr>
            <a:lstStyle/>
            <a:p>
              <a:pPr algn="ctr">
                <a:spcBef>
                  <a:spcPct val="50000"/>
                </a:spcBef>
                <a:buClrTx/>
                <a:buSzTx/>
                <a:buFontTx/>
                <a:buNone/>
              </a:pPr>
              <a:endParaRPr lang="en-US">
                <a:latin typeface="Times New Roman" pitchFamily="18" charset="0"/>
              </a:endParaRPr>
            </a:p>
          </p:txBody>
        </p:sp>
        <p:graphicFrame>
          <p:nvGraphicFramePr>
            <p:cNvPr id="110597" name="Object 5"/>
            <p:cNvGraphicFramePr>
              <a:graphicFrameLocks noChangeAspect="1"/>
            </p:cNvGraphicFramePr>
            <p:nvPr/>
          </p:nvGraphicFramePr>
          <p:xfrm>
            <a:off x="3039" y="996"/>
            <a:ext cx="405" cy="321"/>
          </p:xfrm>
          <a:graphic>
            <a:graphicData uri="http://schemas.openxmlformats.org/presentationml/2006/ole">
              <p:oleObj spid="_x0000_s110597" name="Clip" r:id="rId3" imgW="1305000" imgH="1085760" progId="MS_ClipArt_Gallery.2">
                <p:embed/>
              </p:oleObj>
            </a:graphicData>
          </a:graphic>
        </p:graphicFrame>
        <p:grpSp>
          <p:nvGrpSpPr>
            <p:cNvPr id="110602" name="Group 10"/>
            <p:cNvGrpSpPr>
              <a:grpSpLocks/>
            </p:cNvGrpSpPr>
            <p:nvPr/>
          </p:nvGrpSpPr>
          <p:grpSpPr bwMode="auto">
            <a:xfrm>
              <a:off x="2933" y="1323"/>
              <a:ext cx="669" cy="353"/>
              <a:chOff x="3046" y="1508"/>
              <a:chExt cx="669" cy="353"/>
            </a:xfrm>
          </p:grpSpPr>
          <p:sp>
            <p:nvSpPr>
              <p:cNvPr id="110600" name="Oval 8"/>
              <p:cNvSpPr>
                <a:spLocks noChangeArrowheads="1"/>
              </p:cNvSpPr>
              <p:nvPr/>
            </p:nvSpPr>
            <p:spPr bwMode="auto">
              <a:xfrm>
                <a:off x="3046" y="1508"/>
                <a:ext cx="669" cy="353"/>
              </a:xfrm>
              <a:prstGeom prst="ellipse">
                <a:avLst/>
              </a:prstGeom>
              <a:noFill/>
              <a:ln w="9525">
                <a:solidFill>
                  <a:schemeClr val="tx1"/>
                </a:solidFill>
                <a:round/>
                <a:headEnd/>
                <a:tailEnd/>
              </a:ln>
              <a:effectLst/>
            </p:spPr>
            <p:txBody>
              <a:bodyPr wrap="none" anchor="ctr"/>
              <a:lstStyle/>
              <a:p>
                <a:endParaRPr lang="en-US"/>
              </a:p>
            </p:txBody>
          </p:sp>
          <p:sp>
            <p:nvSpPr>
              <p:cNvPr id="110601" name="Text Box 9"/>
              <p:cNvSpPr txBox="1">
                <a:spLocks noChangeArrowheads="1"/>
              </p:cNvSpPr>
              <p:nvPr/>
            </p:nvSpPr>
            <p:spPr bwMode="auto">
              <a:xfrm>
                <a:off x="3121" y="1578"/>
                <a:ext cx="501" cy="212"/>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Times New Roman" pitchFamily="18" charset="0"/>
                  </a:rPr>
                  <a:t>process</a:t>
                </a:r>
              </a:p>
            </p:txBody>
          </p:sp>
        </p:grpSp>
        <p:grpSp>
          <p:nvGrpSpPr>
            <p:cNvPr id="110609" name="Group 17"/>
            <p:cNvGrpSpPr>
              <a:grpSpLocks/>
            </p:cNvGrpSpPr>
            <p:nvPr/>
          </p:nvGrpSpPr>
          <p:grpSpPr bwMode="auto">
            <a:xfrm>
              <a:off x="2949" y="1845"/>
              <a:ext cx="610" cy="630"/>
              <a:chOff x="3072" y="3300"/>
              <a:chExt cx="610" cy="630"/>
            </a:xfrm>
          </p:grpSpPr>
          <p:sp>
            <p:nvSpPr>
              <p:cNvPr id="110607" name="Rectangle 15"/>
              <p:cNvSpPr>
                <a:spLocks noChangeArrowheads="1"/>
              </p:cNvSpPr>
              <p:nvPr/>
            </p:nvSpPr>
            <p:spPr bwMode="auto">
              <a:xfrm>
                <a:off x="3084" y="3300"/>
                <a:ext cx="593" cy="630"/>
              </a:xfrm>
              <a:prstGeom prst="rect">
                <a:avLst/>
              </a:prstGeom>
              <a:noFill/>
              <a:ln w="9525">
                <a:solidFill>
                  <a:schemeClr val="tx1"/>
                </a:solidFill>
                <a:miter lim="800000"/>
                <a:headEnd/>
                <a:tailEnd/>
              </a:ln>
              <a:effectLst/>
            </p:spPr>
            <p:txBody>
              <a:bodyPr wrap="none" anchor="ctr"/>
              <a:lstStyle/>
              <a:p>
                <a:endParaRPr lang="en-US"/>
              </a:p>
            </p:txBody>
          </p:sp>
          <p:sp>
            <p:nvSpPr>
              <p:cNvPr id="110608" name="Text Box 16"/>
              <p:cNvSpPr txBox="1">
                <a:spLocks noChangeArrowheads="1"/>
              </p:cNvSpPr>
              <p:nvPr/>
            </p:nvSpPr>
            <p:spPr bwMode="auto">
              <a:xfrm>
                <a:off x="3072" y="3339"/>
                <a:ext cx="610" cy="520"/>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Times New Roman" pitchFamily="18" charset="0"/>
                  </a:rPr>
                  <a:t>TCP with</a:t>
                </a:r>
              </a:p>
              <a:p>
                <a:pPr>
                  <a:spcBef>
                    <a:spcPct val="0"/>
                  </a:spcBef>
                  <a:buClrTx/>
                  <a:buSzTx/>
                  <a:buFontTx/>
                  <a:buNone/>
                </a:pPr>
                <a:r>
                  <a:rPr lang="en-US" sz="1600">
                    <a:latin typeface="Times New Roman" pitchFamily="18" charset="0"/>
                  </a:rPr>
                  <a:t>buffers,</a:t>
                </a:r>
              </a:p>
              <a:p>
                <a:pPr>
                  <a:spcBef>
                    <a:spcPct val="0"/>
                  </a:spcBef>
                  <a:buClrTx/>
                  <a:buSzTx/>
                  <a:buFontTx/>
                  <a:buNone/>
                </a:pPr>
                <a:r>
                  <a:rPr lang="en-US" sz="1600">
                    <a:latin typeface="Times New Roman" pitchFamily="18" charset="0"/>
                  </a:rPr>
                  <a:t>variables</a:t>
                </a:r>
              </a:p>
            </p:txBody>
          </p:sp>
        </p:grpSp>
        <p:sp>
          <p:nvSpPr>
            <p:cNvPr id="110610" name="Rectangle 18"/>
            <p:cNvSpPr>
              <a:spLocks noChangeArrowheads="1"/>
            </p:cNvSpPr>
            <p:nvPr/>
          </p:nvSpPr>
          <p:spPr bwMode="auto">
            <a:xfrm>
              <a:off x="3054" y="1654"/>
              <a:ext cx="415" cy="207"/>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buClrTx/>
                <a:buSzTx/>
                <a:buFontTx/>
                <a:buNone/>
              </a:pPr>
              <a:r>
                <a:rPr lang="en-US" sz="1600">
                  <a:latin typeface="Times New Roman" pitchFamily="18" charset="0"/>
                </a:rPr>
                <a:t>socket</a:t>
              </a:r>
            </a:p>
          </p:txBody>
        </p:sp>
        <p:sp>
          <p:nvSpPr>
            <p:cNvPr id="110625" name="Line 33"/>
            <p:cNvSpPr>
              <a:spLocks noChangeShapeType="1"/>
            </p:cNvSpPr>
            <p:nvPr/>
          </p:nvSpPr>
          <p:spPr bwMode="auto">
            <a:xfrm flipV="1">
              <a:off x="3261" y="1561"/>
              <a:ext cx="0" cy="131"/>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627" name="Line 35"/>
            <p:cNvSpPr>
              <a:spLocks noChangeShapeType="1"/>
            </p:cNvSpPr>
            <p:nvPr/>
          </p:nvSpPr>
          <p:spPr bwMode="auto">
            <a:xfrm>
              <a:off x="3269" y="1823"/>
              <a:ext cx="0" cy="123"/>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628" name="Text Box 36"/>
            <p:cNvSpPr txBox="1">
              <a:spLocks noChangeArrowheads="1"/>
            </p:cNvSpPr>
            <p:nvPr/>
          </p:nvSpPr>
          <p:spPr bwMode="auto">
            <a:xfrm>
              <a:off x="3028" y="616"/>
              <a:ext cx="469" cy="366"/>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Times New Roman" pitchFamily="18" charset="0"/>
                </a:rPr>
                <a:t>host or</a:t>
              </a:r>
            </a:p>
            <a:p>
              <a:pPr>
                <a:spcBef>
                  <a:spcPct val="0"/>
                </a:spcBef>
                <a:buClrTx/>
                <a:buSzTx/>
                <a:buFontTx/>
                <a:buNone/>
              </a:pPr>
              <a:r>
                <a:rPr lang="en-US" sz="1600">
                  <a:latin typeface="Times New Roman" pitchFamily="18" charset="0"/>
                </a:rPr>
                <a:t>server</a:t>
              </a:r>
            </a:p>
          </p:txBody>
        </p:sp>
      </p:grpSp>
      <p:grpSp>
        <p:nvGrpSpPr>
          <p:cNvPr id="110630" name="Group 38"/>
          <p:cNvGrpSpPr>
            <a:grpSpLocks/>
          </p:cNvGrpSpPr>
          <p:nvPr/>
        </p:nvGrpSpPr>
        <p:grpSpPr bwMode="auto">
          <a:xfrm>
            <a:off x="7850188" y="1471613"/>
            <a:ext cx="1062037" cy="3606800"/>
            <a:chOff x="2933" y="616"/>
            <a:chExt cx="669" cy="2272"/>
          </a:xfrm>
        </p:grpSpPr>
        <p:sp>
          <p:nvSpPr>
            <p:cNvPr id="110631" name="Text Box 39"/>
            <p:cNvSpPr txBox="1">
              <a:spLocks noChangeArrowheads="1"/>
            </p:cNvSpPr>
            <p:nvPr/>
          </p:nvSpPr>
          <p:spPr bwMode="auto">
            <a:xfrm>
              <a:off x="3361" y="2600"/>
              <a:ext cx="116" cy="288"/>
            </a:xfrm>
            <a:prstGeom prst="rect">
              <a:avLst/>
            </a:prstGeom>
            <a:noFill/>
            <a:ln w="9525">
              <a:noFill/>
              <a:miter lim="800000"/>
              <a:headEnd/>
              <a:tailEnd/>
            </a:ln>
            <a:effectLst/>
          </p:spPr>
          <p:txBody>
            <a:bodyPr wrap="none">
              <a:spAutoFit/>
            </a:bodyPr>
            <a:lstStyle/>
            <a:p>
              <a:pPr algn="ctr">
                <a:spcBef>
                  <a:spcPct val="50000"/>
                </a:spcBef>
                <a:buClrTx/>
                <a:buSzTx/>
                <a:buFontTx/>
                <a:buNone/>
              </a:pPr>
              <a:endParaRPr lang="en-US">
                <a:latin typeface="Times New Roman" pitchFamily="18" charset="0"/>
              </a:endParaRPr>
            </a:p>
          </p:txBody>
        </p:sp>
        <p:graphicFrame>
          <p:nvGraphicFramePr>
            <p:cNvPr id="110632" name="Object 40"/>
            <p:cNvGraphicFramePr>
              <a:graphicFrameLocks noChangeAspect="1"/>
            </p:cNvGraphicFramePr>
            <p:nvPr/>
          </p:nvGraphicFramePr>
          <p:xfrm>
            <a:off x="3039" y="996"/>
            <a:ext cx="405" cy="321"/>
          </p:xfrm>
          <a:graphic>
            <a:graphicData uri="http://schemas.openxmlformats.org/presentationml/2006/ole">
              <p:oleObj spid="_x0000_s110632" name="Clip" r:id="rId4" imgW="1305000" imgH="1085760" progId="MS_ClipArt_Gallery.2">
                <p:embed/>
              </p:oleObj>
            </a:graphicData>
          </a:graphic>
        </p:graphicFrame>
        <p:grpSp>
          <p:nvGrpSpPr>
            <p:cNvPr id="110633" name="Group 41"/>
            <p:cNvGrpSpPr>
              <a:grpSpLocks/>
            </p:cNvGrpSpPr>
            <p:nvPr/>
          </p:nvGrpSpPr>
          <p:grpSpPr bwMode="auto">
            <a:xfrm>
              <a:off x="2933" y="1323"/>
              <a:ext cx="669" cy="353"/>
              <a:chOff x="3046" y="1508"/>
              <a:chExt cx="669" cy="353"/>
            </a:xfrm>
          </p:grpSpPr>
          <p:sp>
            <p:nvSpPr>
              <p:cNvPr id="110634" name="Oval 42"/>
              <p:cNvSpPr>
                <a:spLocks noChangeArrowheads="1"/>
              </p:cNvSpPr>
              <p:nvPr/>
            </p:nvSpPr>
            <p:spPr bwMode="auto">
              <a:xfrm>
                <a:off x="3046" y="1508"/>
                <a:ext cx="669" cy="353"/>
              </a:xfrm>
              <a:prstGeom prst="ellipse">
                <a:avLst/>
              </a:prstGeom>
              <a:noFill/>
              <a:ln w="9525">
                <a:solidFill>
                  <a:schemeClr val="tx1"/>
                </a:solidFill>
                <a:round/>
                <a:headEnd/>
                <a:tailEnd/>
              </a:ln>
              <a:effectLst/>
            </p:spPr>
            <p:txBody>
              <a:bodyPr wrap="none" anchor="ctr"/>
              <a:lstStyle/>
              <a:p>
                <a:endParaRPr lang="en-US"/>
              </a:p>
            </p:txBody>
          </p:sp>
          <p:sp>
            <p:nvSpPr>
              <p:cNvPr id="110635" name="Text Box 43"/>
              <p:cNvSpPr txBox="1">
                <a:spLocks noChangeArrowheads="1"/>
              </p:cNvSpPr>
              <p:nvPr/>
            </p:nvSpPr>
            <p:spPr bwMode="auto">
              <a:xfrm>
                <a:off x="3121" y="1578"/>
                <a:ext cx="501" cy="212"/>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Times New Roman" pitchFamily="18" charset="0"/>
                  </a:rPr>
                  <a:t>process</a:t>
                </a:r>
              </a:p>
            </p:txBody>
          </p:sp>
        </p:grpSp>
        <p:grpSp>
          <p:nvGrpSpPr>
            <p:cNvPr id="110636" name="Group 44"/>
            <p:cNvGrpSpPr>
              <a:grpSpLocks/>
            </p:cNvGrpSpPr>
            <p:nvPr/>
          </p:nvGrpSpPr>
          <p:grpSpPr bwMode="auto">
            <a:xfrm>
              <a:off x="2949" y="1845"/>
              <a:ext cx="610" cy="630"/>
              <a:chOff x="3072" y="3300"/>
              <a:chExt cx="610" cy="630"/>
            </a:xfrm>
          </p:grpSpPr>
          <p:sp>
            <p:nvSpPr>
              <p:cNvPr id="110637" name="Rectangle 45"/>
              <p:cNvSpPr>
                <a:spLocks noChangeArrowheads="1"/>
              </p:cNvSpPr>
              <p:nvPr/>
            </p:nvSpPr>
            <p:spPr bwMode="auto">
              <a:xfrm>
                <a:off x="3084" y="3300"/>
                <a:ext cx="593" cy="630"/>
              </a:xfrm>
              <a:prstGeom prst="rect">
                <a:avLst/>
              </a:prstGeom>
              <a:noFill/>
              <a:ln w="9525">
                <a:solidFill>
                  <a:schemeClr val="tx1"/>
                </a:solidFill>
                <a:miter lim="800000"/>
                <a:headEnd/>
                <a:tailEnd/>
              </a:ln>
              <a:effectLst/>
            </p:spPr>
            <p:txBody>
              <a:bodyPr wrap="none" anchor="ctr"/>
              <a:lstStyle/>
              <a:p>
                <a:endParaRPr lang="en-US"/>
              </a:p>
            </p:txBody>
          </p:sp>
          <p:sp>
            <p:nvSpPr>
              <p:cNvPr id="110638" name="Text Box 46"/>
              <p:cNvSpPr txBox="1">
                <a:spLocks noChangeArrowheads="1"/>
              </p:cNvSpPr>
              <p:nvPr/>
            </p:nvSpPr>
            <p:spPr bwMode="auto">
              <a:xfrm>
                <a:off x="3072" y="3339"/>
                <a:ext cx="610" cy="520"/>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Times New Roman" pitchFamily="18" charset="0"/>
                  </a:rPr>
                  <a:t>TCP with</a:t>
                </a:r>
              </a:p>
              <a:p>
                <a:pPr>
                  <a:spcBef>
                    <a:spcPct val="0"/>
                  </a:spcBef>
                  <a:buClrTx/>
                  <a:buSzTx/>
                  <a:buFontTx/>
                  <a:buNone/>
                </a:pPr>
                <a:r>
                  <a:rPr lang="en-US" sz="1600">
                    <a:latin typeface="Times New Roman" pitchFamily="18" charset="0"/>
                  </a:rPr>
                  <a:t>buffers,</a:t>
                </a:r>
              </a:p>
              <a:p>
                <a:pPr>
                  <a:spcBef>
                    <a:spcPct val="0"/>
                  </a:spcBef>
                  <a:buClrTx/>
                  <a:buSzTx/>
                  <a:buFontTx/>
                  <a:buNone/>
                </a:pPr>
                <a:r>
                  <a:rPr lang="en-US" sz="1600">
                    <a:latin typeface="Times New Roman" pitchFamily="18" charset="0"/>
                  </a:rPr>
                  <a:t>variables</a:t>
                </a:r>
              </a:p>
            </p:txBody>
          </p:sp>
        </p:grpSp>
        <p:sp>
          <p:nvSpPr>
            <p:cNvPr id="110639" name="Rectangle 47"/>
            <p:cNvSpPr>
              <a:spLocks noChangeArrowheads="1"/>
            </p:cNvSpPr>
            <p:nvPr/>
          </p:nvSpPr>
          <p:spPr bwMode="auto">
            <a:xfrm>
              <a:off x="3054" y="1654"/>
              <a:ext cx="415" cy="207"/>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buClrTx/>
                <a:buSzTx/>
                <a:buFontTx/>
                <a:buNone/>
              </a:pPr>
              <a:r>
                <a:rPr lang="en-US" sz="1600">
                  <a:latin typeface="Times New Roman" pitchFamily="18" charset="0"/>
                </a:rPr>
                <a:t>socket</a:t>
              </a:r>
            </a:p>
          </p:txBody>
        </p:sp>
        <p:sp>
          <p:nvSpPr>
            <p:cNvPr id="110640" name="Line 48"/>
            <p:cNvSpPr>
              <a:spLocks noChangeShapeType="1"/>
            </p:cNvSpPr>
            <p:nvPr/>
          </p:nvSpPr>
          <p:spPr bwMode="auto">
            <a:xfrm flipV="1">
              <a:off x="3261" y="1561"/>
              <a:ext cx="0" cy="131"/>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641" name="Line 49"/>
            <p:cNvSpPr>
              <a:spLocks noChangeShapeType="1"/>
            </p:cNvSpPr>
            <p:nvPr/>
          </p:nvSpPr>
          <p:spPr bwMode="auto">
            <a:xfrm>
              <a:off x="3269" y="1823"/>
              <a:ext cx="0" cy="123"/>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642" name="Text Box 50"/>
            <p:cNvSpPr txBox="1">
              <a:spLocks noChangeArrowheads="1"/>
            </p:cNvSpPr>
            <p:nvPr/>
          </p:nvSpPr>
          <p:spPr bwMode="auto">
            <a:xfrm>
              <a:off x="3028" y="616"/>
              <a:ext cx="469" cy="366"/>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Times New Roman" pitchFamily="18" charset="0"/>
                </a:rPr>
                <a:t>host or</a:t>
              </a:r>
            </a:p>
            <a:p>
              <a:pPr>
                <a:spcBef>
                  <a:spcPct val="0"/>
                </a:spcBef>
                <a:buClrTx/>
                <a:buSzTx/>
                <a:buFontTx/>
                <a:buNone/>
              </a:pPr>
              <a:r>
                <a:rPr lang="en-US" sz="1600">
                  <a:latin typeface="Times New Roman" pitchFamily="18" charset="0"/>
                </a:rPr>
                <a:t>server</a:t>
              </a:r>
            </a:p>
          </p:txBody>
        </p:sp>
      </p:grpSp>
      <p:sp>
        <p:nvSpPr>
          <p:cNvPr id="110643" name="Text Box 51"/>
          <p:cNvSpPr txBox="1">
            <a:spLocks noChangeArrowheads="1"/>
          </p:cNvSpPr>
          <p:nvPr/>
        </p:nvSpPr>
        <p:spPr bwMode="auto">
          <a:xfrm>
            <a:off x="6396038" y="3654425"/>
            <a:ext cx="819150" cy="336550"/>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latin typeface="Times New Roman" pitchFamily="18" charset="0"/>
              </a:rPr>
              <a:t>Internet</a:t>
            </a:r>
          </a:p>
        </p:txBody>
      </p:sp>
      <p:sp>
        <p:nvSpPr>
          <p:cNvPr id="110644" name="Line 52"/>
          <p:cNvSpPr>
            <a:spLocks noChangeShapeType="1"/>
          </p:cNvSpPr>
          <p:nvPr/>
        </p:nvSpPr>
        <p:spPr bwMode="auto">
          <a:xfrm>
            <a:off x="5689600" y="4065588"/>
            <a:ext cx="2211388"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110645" name="Text Box 53"/>
          <p:cNvSpPr txBox="1">
            <a:spLocks noChangeArrowheads="1"/>
          </p:cNvSpPr>
          <p:nvPr/>
        </p:nvSpPr>
        <p:spPr bwMode="auto">
          <a:xfrm>
            <a:off x="5519738" y="4667250"/>
            <a:ext cx="1011237" cy="825500"/>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solidFill>
                  <a:srgbClr val="FF0000"/>
                </a:solidFill>
                <a:latin typeface="Times New Roman" pitchFamily="18" charset="0"/>
              </a:rPr>
              <a:t>controlled</a:t>
            </a:r>
          </a:p>
          <a:p>
            <a:pPr>
              <a:spcBef>
                <a:spcPct val="0"/>
              </a:spcBef>
              <a:buClrTx/>
              <a:buSzTx/>
              <a:buFontTx/>
              <a:buNone/>
            </a:pPr>
            <a:r>
              <a:rPr lang="en-US" sz="1600">
                <a:solidFill>
                  <a:srgbClr val="FF0000"/>
                </a:solidFill>
                <a:latin typeface="Times New Roman" pitchFamily="18" charset="0"/>
              </a:rPr>
              <a:t>by OS</a:t>
            </a:r>
            <a:endParaRPr lang="en-US" sz="1600">
              <a:latin typeface="Times New Roman" pitchFamily="18" charset="0"/>
            </a:endParaRPr>
          </a:p>
          <a:p>
            <a:pPr>
              <a:spcBef>
                <a:spcPct val="0"/>
              </a:spcBef>
              <a:buClrTx/>
              <a:buSzTx/>
              <a:buFontTx/>
              <a:buNone/>
            </a:pPr>
            <a:endParaRPr lang="en-US" sz="1600">
              <a:latin typeface="Times New Roman" pitchFamily="18" charset="0"/>
            </a:endParaRPr>
          </a:p>
        </p:txBody>
      </p:sp>
      <p:sp>
        <p:nvSpPr>
          <p:cNvPr id="110647" name="Line 55"/>
          <p:cNvSpPr>
            <a:spLocks noChangeShapeType="1"/>
          </p:cNvSpPr>
          <p:nvPr/>
        </p:nvSpPr>
        <p:spPr bwMode="auto">
          <a:xfrm flipH="1" flipV="1">
            <a:off x="5470525" y="4445000"/>
            <a:ext cx="244475" cy="317500"/>
          </a:xfrm>
          <a:prstGeom prst="line">
            <a:avLst/>
          </a:prstGeom>
          <a:noFill/>
          <a:ln w="9525">
            <a:solidFill>
              <a:srgbClr val="FF0000"/>
            </a:solidFill>
            <a:round/>
            <a:headEnd/>
            <a:tailEnd type="triangle" w="med" len="med"/>
          </a:ln>
          <a:effectLst/>
        </p:spPr>
        <p:txBody>
          <a:bodyPr wrap="none" anchor="ctr"/>
          <a:lstStyle/>
          <a:p>
            <a:endParaRPr lang="en-US"/>
          </a:p>
        </p:txBody>
      </p:sp>
      <p:sp>
        <p:nvSpPr>
          <p:cNvPr id="110648" name="Text Box 56"/>
          <p:cNvSpPr txBox="1">
            <a:spLocks noChangeArrowheads="1"/>
          </p:cNvSpPr>
          <p:nvPr/>
        </p:nvSpPr>
        <p:spPr bwMode="auto">
          <a:xfrm>
            <a:off x="5907088" y="2306638"/>
            <a:ext cx="1331912" cy="581025"/>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solidFill>
                  <a:srgbClr val="FF0000"/>
                </a:solidFill>
                <a:latin typeface="Times New Roman" pitchFamily="18" charset="0"/>
              </a:rPr>
              <a:t>controlled by</a:t>
            </a:r>
          </a:p>
          <a:p>
            <a:pPr>
              <a:spcBef>
                <a:spcPct val="0"/>
              </a:spcBef>
              <a:buClrTx/>
              <a:buSzTx/>
              <a:buFontTx/>
              <a:buNone/>
            </a:pPr>
            <a:r>
              <a:rPr lang="en-US" sz="1600">
                <a:solidFill>
                  <a:srgbClr val="FF0000"/>
                </a:solidFill>
                <a:latin typeface="Times New Roman" pitchFamily="18" charset="0"/>
              </a:rPr>
              <a:t>app developer</a:t>
            </a:r>
            <a:endParaRPr lang="en-US" sz="1600">
              <a:latin typeface="Times New Roman" pitchFamily="18" charset="0"/>
            </a:endParaRPr>
          </a:p>
        </p:txBody>
      </p:sp>
      <p:sp>
        <p:nvSpPr>
          <p:cNvPr id="110650" name="Line 58"/>
          <p:cNvSpPr>
            <a:spLocks noChangeShapeType="1"/>
          </p:cNvSpPr>
          <p:nvPr/>
        </p:nvSpPr>
        <p:spPr bwMode="auto">
          <a:xfrm flipH="1">
            <a:off x="5678488" y="2589213"/>
            <a:ext cx="219075" cy="133350"/>
          </a:xfrm>
          <a:prstGeom prst="line">
            <a:avLst/>
          </a:prstGeom>
          <a:noFill/>
          <a:ln w="9525">
            <a:solidFill>
              <a:srgbClr val="FF0000"/>
            </a:solidFill>
            <a:round/>
            <a:headEnd/>
            <a:tailEnd type="triangle" w="med" len="med"/>
          </a:ln>
          <a:effectLst/>
        </p:spPr>
        <p:txBody>
          <a:bodyPr wrap="none" anchor="ctr"/>
          <a:lstStyle/>
          <a:p>
            <a:endParaRPr lang="en-US"/>
          </a:p>
        </p:txBody>
      </p:sp>
      <p:sp>
        <p:nvSpPr>
          <p:cNvPr id="110651" name="Rectangle 59"/>
          <p:cNvSpPr>
            <a:spLocks noChangeArrowheads="1"/>
          </p:cNvSpPr>
          <p:nvPr/>
        </p:nvSpPr>
        <p:spPr bwMode="auto">
          <a:xfrm>
            <a:off x="320675" y="5554663"/>
            <a:ext cx="8304213" cy="800100"/>
          </a:xfrm>
          <a:prstGeom prst="rect">
            <a:avLst/>
          </a:prstGeom>
          <a:noFill/>
          <a:ln w="9525">
            <a:noFill/>
            <a:miter lim="800000"/>
            <a:headEnd/>
            <a:tailEnd/>
          </a:ln>
          <a:effectLst/>
        </p:spPr>
        <p:txBody>
          <a:bodyPr/>
          <a:lstStyle/>
          <a:p>
            <a:pPr marL="342900" indent="-342900">
              <a:buFont typeface="ZapfDingbats" pitchFamily="82" charset="2"/>
              <a:buChar char="r"/>
            </a:pPr>
            <a:r>
              <a:rPr lang="en-US"/>
              <a:t>API: (1) choice of transport protocol; (2) ability to fix a few parameters </a:t>
            </a:r>
            <a:r>
              <a:rPr lang="en-US">
                <a:solidFill>
                  <a:schemeClr val="accent2"/>
                </a:solidFill>
              </a:rPr>
              <a:t>(lots more on  this later)</a:t>
            </a:r>
            <a:endParaRPr lang="en-US"/>
          </a:p>
          <a:p>
            <a:pPr marL="342900" indent="-342900"/>
            <a:r>
              <a:rPr lang="en-US"/>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fld id="{893AEB40-47F7-4E66-AA55-FD09AB358998}" type="slidenum">
              <a:rPr lang="en-US"/>
              <a:pPr/>
              <a:t>13</a:t>
            </a:fld>
            <a:endParaRPr lang="en-US"/>
          </a:p>
        </p:txBody>
      </p:sp>
      <p:sp>
        <p:nvSpPr>
          <p:cNvPr id="35842" name="Rectangle 2"/>
          <p:cNvSpPr>
            <a:spLocks noGrp="1" noChangeArrowheads="1"/>
          </p:cNvSpPr>
          <p:nvPr>
            <p:ph type="title"/>
          </p:nvPr>
        </p:nvSpPr>
        <p:spPr/>
        <p:txBody>
          <a:bodyPr/>
          <a:lstStyle/>
          <a:p>
            <a:r>
              <a:rPr lang="en-US" sz="3200"/>
              <a:t>Addressing processes</a:t>
            </a:r>
            <a:endParaRPr lang="en-US"/>
          </a:p>
        </p:txBody>
      </p:sp>
      <p:sp>
        <p:nvSpPr>
          <p:cNvPr id="35844" name="Rectangle 4"/>
          <p:cNvSpPr>
            <a:spLocks noGrp="1" noChangeArrowheads="1"/>
          </p:cNvSpPr>
          <p:nvPr>
            <p:ph type="body" sz="half" idx="2"/>
          </p:nvPr>
        </p:nvSpPr>
        <p:spPr>
          <a:xfrm>
            <a:off x="661988" y="1233488"/>
            <a:ext cx="3921125" cy="4648200"/>
          </a:xfrm>
        </p:spPr>
        <p:txBody>
          <a:bodyPr/>
          <a:lstStyle/>
          <a:p>
            <a:r>
              <a:rPr lang="en-US" sz="2400"/>
              <a:t>For a process to receive messages, it must have an identifier</a:t>
            </a:r>
          </a:p>
          <a:p>
            <a:r>
              <a:rPr lang="en-US" sz="2400"/>
              <a:t>A host has a unique32-bit IP address</a:t>
            </a:r>
          </a:p>
          <a:p>
            <a:r>
              <a:rPr lang="en-US" sz="2400">
                <a:solidFill>
                  <a:srgbClr val="FF0000"/>
                </a:solidFill>
              </a:rPr>
              <a:t>Q:</a:t>
            </a:r>
            <a:r>
              <a:rPr lang="en-US" sz="2400"/>
              <a:t> does the IP address of the host on which the  process runs suffice for identifying the process?</a:t>
            </a:r>
          </a:p>
          <a:p>
            <a:r>
              <a:rPr lang="en-US" sz="2400">
                <a:solidFill>
                  <a:srgbClr val="FF0000"/>
                </a:solidFill>
              </a:rPr>
              <a:t>Answer:</a:t>
            </a:r>
            <a:r>
              <a:rPr lang="en-US" sz="2400"/>
              <a:t> No, many processes can be running on same host</a:t>
            </a:r>
          </a:p>
        </p:txBody>
      </p:sp>
      <p:sp>
        <p:nvSpPr>
          <p:cNvPr id="35846" name="Rectangle 6"/>
          <p:cNvSpPr>
            <a:spLocks noGrp="1" noChangeArrowheads="1"/>
          </p:cNvSpPr>
          <p:nvPr>
            <p:ph type="body" sz="half" idx="1"/>
          </p:nvPr>
        </p:nvSpPr>
        <p:spPr>
          <a:xfrm>
            <a:off x="4719638" y="1246188"/>
            <a:ext cx="3835400" cy="4648200"/>
          </a:xfrm>
          <a:noFill/>
          <a:ln/>
        </p:spPr>
        <p:txBody>
          <a:bodyPr/>
          <a:lstStyle/>
          <a:p>
            <a:r>
              <a:rPr lang="en-US" sz="2400"/>
              <a:t>Identifier includes both the IP address and </a:t>
            </a:r>
            <a:r>
              <a:rPr lang="en-US" sz="2400">
                <a:solidFill>
                  <a:srgbClr val="FF0000"/>
                </a:solidFill>
              </a:rPr>
              <a:t>port numbers</a:t>
            </a:r>
            <a:r>
              <a:rPr lang="en-US" sz="2400"/>
              <a:t> associated with the process on the host.</a:t>
            </a:r>
          </a:p>
          <a:p>
            <a:r>
              <a:rPr lang="en-US" sz="2400"/>
              <a:t>Example port numbers:</a:t>
            </a:r>
          </a:p>
          <a:p>
            <a:pPr lvl="1"/>
            <a:r>
              <a:rPr lang="en-US" sz="2000"/>
              <a:t>HTTP server: 80</a:t>
            </a:r>
          </a:p>
          <a:p>
            <a:pPr lvl="1"/>
            <a:r>
              <a:rPr lang="en-US" sz="2000"/>
              <a:t>Mail server: 25</a:t>
            </a:r>
          </a:p>
          <a:p>
            <a:r>
              <a:rPr lang="en-US" sz="2400">
                <a:solidFill>
                  <a:schemeClr val="accent2"/>
                </a:solidFill>
              </a:rPr>
              <a:t>More on this later</a:t>
            </a:r>
            <a:endParaRPr lang="en-US" sz="2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fld id="{66EC75FD-7E8E-401F-99D7-D0932D486AE3}" type="slidenum">
              <a:rPr lang="en-US"/>
              <a:pPr/>
              <a:t>14</a:t>
            </a:fld>
            <a:endParaRPr lang="en-US"/>
          </a:p>
        </p:txBody>
      </p:sp>
      <p:sp>
        <p:nvSpPr>
          <p:cNvPr id="109570" name="Rectangle 2"/>
          <p:cNvSpPr>
            <a:spLocks noGrp="1" noChangeArrowheads="1"/>
          </p:cNvSpPr>
          <p:nvPr>
            <p:ph type="title"/>
          </p:nvPr>
        </p:nvSpPr>
        <p:spPr/>
        <p:txBody>
          <a:bodyPr/>
          <a:lstStyle/>
          <a:p>
            <a:r>
              <a:rPr lang="en-US"/>
              <a:t>App-layer protocol defines</a:t>
            </a:r>
          </a:p>
        </p:txBody>
      </p:sp>
      <p:sp>
        <p:nvSpPr>
          <p:cNvPr id="109571" name="Rectangle 3"/>
          <p:cNvSpPr>
            <a:spLocks noGrp="1" noChangeArrowheads="1"/>
          </p:cNvSpPr>
          <p:nvPr>
            <p:ph type="body" sz="half" idx="1"/>
          </p:nvPr>
        </p:nvSpPr>
        <p:spPr>
          <a:xfrm>
            <a:off x="533400" y="1600200"/>
            <a:ext cx="3973513" cy="4648200"/>
          </a:xfrm>
        </p:spPr>
        <p:txBody>
          <a:bodyPr/>
          <a:lstStyle/>
          <a:p>
            <a:r>
              <a:rPr lang="en-US" sz="2400"/>
              <a:t>Types of messages exchanged, e.g., request &amp; response messages</a:t>
            </a:r>
          </a:p>
          <a:p>
            <a:r>
              <a:rPr lang="en-US" sz="2400"/>
              <a:t>Syntax of message types: what fields in messages &amp; how fields are delineated</a:t>
            </a:r>
          </a:p>
          <a:p>
            <a:r>
              <a:rPr lang="en-US" sz="2400"/>
              <a:t>Semantics of the fields, i.e., meaning of information in fields</a:t>
            </a:r>
          </a:p>
          <a:p>
            <a:r>
              <a:rPr lang="en-US" sz="2400"/>
              <a:t>Rules for when and how processes send &amp; respond to messages</a:t>
            </a:r>
          </a:p>
        </p:txBody>
      </p:sp>
      <p:sp>
        <p:nvSpPr>
          <p:cNvPr id="109572" name="Rectangle 4"/>
          <p:cNvSpPr>
            <a:spLocks noGrp="1" noChangeArrowheads="1"/>
          </p:cNvSpPr>
          <p:nvPr>
            <p:ph type="body" sz="half" idx="2"/>
          </p:nvPr>
        </p:nvSpPr>
        <p:spPr>
          <a:xfrm>
            <a:off x="4770438" y="1590675"/>
            <a:ext cx="3810000" cy="4648200"/>
          </a:xfrm>
        </p:spPr>
        <p:txBody>
          <a:bodyPr/>
          <a:lstStyle/>
          <a:p>
            <a:pPr>
              <a:buFont typeface="ZapfDingbats" pitchFamily="82" charset="2"/>
              <a:buNone/>
            </a:pPr>
            <a:r>
              <a:rPr lang="en-US" sz="2400">
                <a:solidFill>
                  <a:srgbClr val="FF0000"/>
                </a:solidFill>
              </a:rPr>
              <a:t>Public-domain protocols:</a:t>
            </a:r>
          </a:p>
          <a:p>
            <a:r>
              <a:rPr lang="en-US" sz="2400"/>
              <a:t>defined in RFCs</a:t>
            </a:r>
          </a:p>
          <a:p>
            <a:r>
              <a:rPr lang="en-US" sz="2400"/>
              <a:t>allows for interoperability</a:t>
            </a:r>
          </a:p>
          <a:p>
            <a:r>
              <a:rPr lang="en-US" sz="2400"/>
              <a:t>e.g., HTTP, SMTP</a:t>
            </a:r>
          </a:p>
          <a:p>
            <a:pPr>
              <a:buFont typeface="ZapfDingbats" pitchFamily="82" charset="2"/>
              <a:buNone/>
            </a:pPr>
            <a:r>
              <a:rPr lang="en-US" sz="2400">
                <a:solidFill>
                  <a:srgbClr val="FF0000"/>
                </a:solidFill>
              </a:rPr>
              <a:t>Proprietary protocols:</a:t>
            </a:r>
            <a:endParaRPr lang="en-US" sz="2400"/>
          </a:p>
          <a:p>
            <a:r>
              <a:rPr lang="en-US" sz="2400"/>
              <a:t>e.g., KaZaA</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7" name="Slide Number Placeholder 6"/>
          <p:cNvSpPr>
            <a:spLocks noGrp="1"/>
          </p:cNvSpPr>
          <p:nvPr>
            <p:ph type="sldNum" sz="quarter" idx="12"/>
          </p:nvPr>
        </p:nvSpPr>
        <p:spPr/>
        <p:txBody>
          <a:bodyPr/>
          <a:lstStyle/>
          <a:p>
            <a:fld id="{DA7E2D17-186F-46AC-81DC-A317DE7DB828}" type="slidenum">
              <a:rPr lang="en-US"/>
              <a:pPr/>
              <a:t>15</a:t>
            </a:fld>
            <a:endParaRPr lang="en-US"/>
          </a:p>
        </p:txBody>
      </p:sp>
      <p:sp>
        <p:nvSpPr>
          <p:cNvPr id="36866" name="Rectangle 2"/>
          <p:cNvSpPr>
            <a:spLocks noGrp="1" noChangeArrowheads="1"/>
          </p:cNvSpPr>
          <p:nvPr>
            <p:ph type="title"/>
          </p:nvPr>
        </p:nvSpPr>
        <p:spPr>
          <a:xfrm>
            <a:off x="533400" y="228600"/>
            <a:ext cx="8305800" cy="1143000"/>
          </a:xfrm>
        </p:spPr>
        <p:txBody>
          <a:bodyPr/>
          <a:lstStyle/>
          <a:p>
            <a:r>
              <a:rPr lang="en-US" sz="3200"/>
              <a:t>What transport service does an app need?</a:t>
            </a:r>
            <a:endParaRPr lang="en-US"/>
          </a:p>
        </p:txBody>
      </p:sp>
      <p:sp>
        <p:nvSpPr>
          <p:cNvPr id="36867" name="Rectangle 3"/>
          <p:cNvSpPr>
            <a:spLocks noGrp="1" noChangeArrowheads="1"/>
          </p:cNvSpPr>
          <p:nvPr>
            <p:ph type="body" sz="half" idx="1"/>
          </p:nvPr>
        </p:nvSpPr>
        <p:spPr>
          <a:xfrm>
            <a:off x="476250" y="1390650"/>
            <a:ext cx="4316413" cy="2797175"/>
          </a:xfrm>
        </p:spPr>
        <p:txBody>
          <a:bodyPr/>
          <a:lstStyle/>
          <a:p>
            <a:pPr>
              <a:lnSpc>
                <a:spcPct val="90000"/>
              </a:lnSpc>
              <a:buFont typeface="ZapfDingbats" pitchFamily="82" charset="2"/>
              <a:buNone/>
            </a:pPr>
            <a:r>
              <a:rPr lang="en-US" sz="2400">
                <a:solidFill>
                  <a:srgbClr val="FF0000"/>
                </a:solidFill>
              </a:rPr>
              <a:t>Data loss</a:t>
            </a:r>
            <a:endParaRPr lang="en-US" sz="2400"/>
          </a:p>
          <a:p>
            <a:pPr>
              <a:lnSpc>
                <a:spcPct val="90000"/>
              </a:lnSpc>
            </a:pPr>
            <a:r>
              <a:rPr lang="en-US" sz="2400"/>
              <a:t>some apps (e.g., audio) can tolerate some loss</a:t>
            </a:r>
          </a:p>
          <a:p>
            <a:pPr>
              <a:lnSpc>
                <a:spcPct val="90000"/>
              </a:lnSpc>
            </a:pPr>
            <a:r>
              <a:rPr lang="en-US" sz="2400"/>
              <a:t>other apps (e.g., file transfer, telnet) require 100% reliable data transfer</a:t>
            </a:r>
            <a:r>
              <a:rPr lang="en-US"/>
              <a:t> </a:t>
            </a:r>
          </a:p>
        </p:txBody>
      </p:sp>
      <p:sp>
        <p:nvSpPr>
          <p:cNvPr id="36868" name="Rectangle 4"/>
          <p:cNvSpPr>
            <a:spLocks noGrp="1" noChangeArrowheads="1"/>
          </p:cNvSpPr>
          <p:nvPr>
            <p:ph type="body" sz="half" idx="2"/>
          </p:nvPr>
        </p:nvSpPr>
        <p:spPr>
          <a:xfrm>
            <a:off x="542925" y="4016375"/>
            <a:ext cx="3810000" cy="2443163"/>
          </a:xfrm>
        </p:spPr>
        <p:txBody>
          <a:bodyPr/>
          <a:lstStyle/>
          <a:p>
            <a:pPr>
              <a:lnSpc>
                <a:spcPct val="90000"/>
              </a:lnSpc>
              <a:buFont typeface="ZapfDingbats" pitchFamily="82" charset="2"/>
              <a:buNone/>
            </a:pPr>
            <a:r>
              <a:rPr lang="en-US" sz="2400">
                <a:solidFill>
                  <a:srgbClr val="FF0000"/>
                </a:solidFill>
              </a:rPr>
              <a:t>Timing</a:t>
            </a:r>
            <a:endParaRPr lang="en-US" sz="2400"/>
          </a:p>
          <a:p>
            <a:pPr>
              <a:lnSpc>
                <a:spcPct val="90000"/>
              </a:lnSpc>
            </a:pPr>
            <a:r>
              <a:rPr lang="en-US" sz="2400"/>
              <a:t>some apps (e.g., Internet telephony, interactive games) require low delay to be “effective”</a:t>
            </a:r>
          </a:p>
        </p:txBody>
      </p:sp>
      <p:sp>
        <p:nvSpPr>
          <p:cNvPr id="36869" name="Rectangle 5"/>
          <p:cNvSpPr>
            <a:spLocks noChangeArrowheads="1"/>
          </p:cNvSpPr>
          <p:nvPr/>
        </p:nvSpPr>
        <p:spPr bwMode="auto">
          <a:xfrm>
            <a:off x="5026025" y="1423988"/>
            <a:ext cx="3886200" cy="3656012"/>
          </a:xfrm>
          <a:prstGeom prst="rect">
            <a:avLst/>
          </a:prstGeom>
          <a:noFill/>
          <a:ln w="9525">
            <a:noFill/>
            <a:miter lim="800000"/>
            <a:headEnd/>
            <a:tailEnd/>
          </a:ln>
          <a:effectLst/>
        </p:spPr>
        <p:txBody>
          <a:bodyPr/>
          <a:lstStyle/>
          <a:p>
            <a:pPr marL="342900" indent="-342900"/>
            <a:r>
              <a:rPr lang="en-US">
                <a:solidFill>
                  <a:srgbClr val="FF0000"/>
                </a:solidFill>
              </a:rPr>
              <a:t>Bandwidth</a:t>
            </a:r>
            <a:endParaRPr lang="en-US"/>
          </a:p>
          <a:p>
            <a:pPr marL="342900" indent="-342900">
              <a:buFont typeface="ZapfDingbats" pitchFamily="82" charset="2"/>
              <a:buChar char="r"/>
            </a:pPr>
            <a:r>
              <a:rPr lang="en-US"/>
              <a:t>some apps (e.g., multimedia) require minimum amount of bandwidth to be “effective”</a:t>
            </a:r>
          </a:p>
          <a:p>
            <a:pPr marL="342900" indent="-342900">
              <a:buFont typeface="ZapfDingbats" pitchFamily="82" charset="2"/>
              <a:buChar char="r"/>
            </a:pPr>
            <a:r>
              <a:rPr lang="en-US"/>
              <a:t>other apps (“elastic apps”) make use of whatever bandwidth they get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3"/>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16" name="Slide Number Placeholder 4"/>
          <p:cNvSpPr>
            <a:spLocks noGrp="1"/>
          </p:cNvSpPr>
          <p:nvPr>
            <p:ph type="sldNum" sz="quarter" idx="12"/>
          </p:nvPr>
        </p:nvSpPr>
        <p:spPr/>
        <p:txBody>
          <a:bodyPr/>
          <a:lstStyle/>
          <a:p>
            <a:fld id="{D0A38D1E-6E3F-4303-99DE-9C28ACE97D4B}" type="slidenum">
              <a:rPr lang="en-US"/>
              <a:pPr/>
              <a:t>16</a:t>
            </a:fld>
            <a:endParaRPr lang="en-US"/>
          </a:p>
        </p:txBody>
      </p:sp>
      <p:sp>
        <p:nvSpPr>
          <p:cNvPr id="37890" name="Rectangle 2"/>
          <p:cNvSpPr>
            <a:spLocks noGrp="1" noChangeArrowheads="1"/>
          </p:cNvSpPr>
          <p:nvPr>
            <p:ph type="title"/>
          </p:nvPr>
        </p:nvSpPr>
        <p:spPr>
          <a:xfrm>
            <a:off x="371475" y="303213"/>
            <a:ext cx="8201025" cy="1143000"/>
          </a:xfrm>
        </p:spPr>
        <p:txBody>
          <a:bodyPr/>
          <a:lstStyle/>
          <a:p>
            <a:r>
              <a:rPr lang="en-US" sz="2800"/>
              <a:t>Transport service requirements of common apps</a:t>
            </a:r>
            <a:endParaRPr lang="en-US"/>
          </a:p>
        </p:txBody>
      </p:sp>
      <p:sp>
        <p:nvSpPr>
          <p:cNvPr id="37891" name="Text Box 3"/>
          <p:cNvSpPr txBox="1">
            <a:spLocks noChangeArrowheads="1"/>
          </p:cNvSpPr>
          <p:nvPr/>
        </p:nvSpPr>
        <p:spPr bwMode="auto">
          <a:xfrm>
            <a:off x="182563" y="1727200"/>
            <a:ext cx="2541587" cy="3140075"/>
          </a:xfrm>
          <a:prstGeom prst="rect">
            <a:avLst/>
          </a:prstGeom>
          <a:noFill/>
          <a:ln w="9525">
            <a:noFill/>
            <a:miter lim="800000"/>
            <a:headEnd/>
            <a:tailEnd/>
          </a:ln>
          <a:effectLst/>
        </p:spPr>
        <p:txBody>
          <a:bodyPr wrap="none">
            <a:spAutoFit/>
          </a:bodyPr>
          <a:lstStyle/>
          <a:p>
            <a:pPr algn="r">
              <a:spcBef>
                <a:spcPct val="0"/>
              </a:spcBef>
              <a:buClrTx/>
              <a:buSzTx/>
              <a:buFontTx/>
              <a:buNone/>
            </a:pPr>
            <a:r>
              <a:rPr lang="en-US" sz="2000" b="1">
                <a:latin typeface="Arial" charset="0"/>
              </a:rPr>
              <a:t>Application</a:t>
            </a:r>
            <a:endParaRPr lang="en-US" sz="2000">
              <a:latin typeface="Arial" charset="0"/>
            </a:endParaRPr>
          </a:p>
          <a:p>
            <a:pPr algn="r">
              <a:spcBef>
                <a:spcPct val="0"/>
              </a:spcBef>
              <a:buClrTx/>
              <a:buSzTx/>
              <a:buFontTx/>
              <a:buNone/>
            </a:pPr>
            <a:endParaRPr lang="en-US" sz="2000">
              <a:latin typeface="Arial" charset="0"/>
            </a:endParaRPr>
          </a:p>
          <a:p>
            <a:pPr algn="r">
              <a:spcBef>
                <a:spcPct val="0"/>
              </a:spcBef>
              <a:buClrTx/>
              <a:buSzTx/>
              <a:buFontTx/>
              <a:buNone/>
            </a:pPr>
            <a:r>
              <a:rPr lang="en-US" sz="2000">
                <a:latin typeface="Arial" charset="0"/>
              </a:rPr>
              <a:t>file transfer</a:t>
            </a:r>
          </a:p>
          <a:p>
            <a:pPr algn="r">
              <a:spcBef>
                <a:spcPct val="0"/>
              </a:spcBef>
              <a:buClrTx/>
              <a:buSzTx/>
              <a:buFontTx/>
              <a:buNone/>
            </a:pPr>
            <a:r>
              <a:rPr lang="en-US" sz="2000">
                <a:latin typeface="Arial" charset="0"/>
              </a:rPr>
              <a:t>e-mail</a:t>
            </a:r>
          </a:p>
          <a:p>
            <a:pPr algn="r">
              <a:spcBef>
                <a:spcPct val="0"/>
              </a:spcBef>
              <a:buClrTx/>
              <a:buSzTx/>
              <a:buFontTx/>
              <a:buNone/>
            </a:pPr>
            <a:r>
              <a:rPr lang="en-US" sz="2000">
                <a:latin typeface="Arial" charset="0"/>
              </a:rPr>
              <a:t>Web documents</a:t>
            </a:r>
          </a:p>
          <a:p>
            <a:pPr algn="r">
              <a:spcBef>
                <a:spcPct val="0"/>
              </a:spcBef>
              <a:buClrTx/>
              <a:buSzTx/>
              <a:buFontTx/>
              <a:buNone/>
            </a:pPr>
            <a:r>
              <a:rPr lang="en-US" sz="2000">
                <a:latin typeface="Arial" charset="0"/>
              </a:rPr>
              <a:t>real-time audio/video</a:t>
            </a:r>
          </a:p>
          <a:p>
            <a:pPr algn="r">
              <a:spcBef>
                <a:spcPct val="0"/>
              </a:spcBef>
              <a:buClrTx/>
              <a:buSzTx/>
              <a:buFontTx/>
              <a:buNone/>
            </a:pPr>
            <a:endParaRPr lang="en-US" sz="2000">
              <a:latin typeface="Arial" charset="0"/>
            </a:endParaRPr>
          </a:p>
          <a:p>
            <a:pPr algn="r">
              <a:spcBef>
                <a:spcPct val="0"/>
              </a:spcBef>
              <a:buClrTx/>
              <a:buSzTx/>
              <a:buFontTx/>
              <a:buNone/>
            </a:pPr>
            <a:r>
              <a:rPr lang="en-US" sz="2000">
                <a:latin typeface="Arial" charset="0"/>
              </a:rPr>
              <a:t>stored audio/video</a:t>
            </a:r>
          </a:p>
          <a:p>
            <a:pPr algn="r">
              <a:spcBef>
                <a:spcPct val="0"/>
              </a:spcBef>
              <a:buClrTx/>
              <a:buSzTx/>
              <a:buFontTx/>
              <a:buNone/>
            </a:pPr>
            <a:r>
              <a:rPr lang="en-US" sz="2000">
                <a:latin typeface="Arial" charset="0"/>
              </a:rPr>
              <a:t>interactive games</a:t>
            </a:r>
          </a:p>
          <a:p>
            <a:pPr algn="r">
              <a:spcBef>
                <a:spcPct val="0"/>
              </a:spcBef>
              <a:buClrTx/>
              <a:buSzTx/>
              <a:buFontTx/>
              <a:buNone/>
            </a:pPr>
            <a:r>
              <a:rPr lang="en-US" sz="2000">
                <a:latin typeface="Arial" charset="0"/>
              </a:rPr>
              <a:t>instant messaging</a:t>
            </a:r>
            <a:endParaRPr lang="en-US">
              <a:latin typeface="Times New Roman" pitchFamily="18" charset="0"/>
            </a:endParaRPr>
          </a:p>
        </p:txBody>
      </p:sp>
      <p:sp>
        <p:nvSpPr>
          <p:cNvPr id="37892" name="Text Box 4"/>
          <p:cNvSpPr txBox="1">
            <a:spLocks noChangeArrowheads="1"/>
          </p:cNvSpPr>
          <p:nvPr/>
        </p:nvSpPr>
        <p:spPr bwMode="auto">
          <a:xfrm>
            <a:off x="2816225" y="1752600"/>
            <a:ext cx="1566863" cy="3140075"/>
          </a:xfrm>
          <a:prstGeom prst="rect">
            <a:avLst/>
          </a:prstGeom>
          <a:noFill/>
          <a:ln w="9525">
            <a:noFill/>
            <a:miter lim="800000"/>
            <a:headEnd/>
            <a:tailEnd/>
          </a:ln>
          <a:effectLst/>
        </p:spPr>
        <p:txBody>
          <a:bodyPr wrap="none">
            <a:spAutoFit/>
          </a:bodyPr>
          <a:lstStyle/>
          <a:p>
            <a:pPr>
              <a:spcBef>
                <a:spcPct val="0"/>
              </a:spcBef>
              <a:buClrTx/>
              <a:buSzTx/>
              <a:buFontTx/>
              <a:buNone/>
            </a:pPr>
            <a:r>
              <a:rPr lang="en-US" sz="2000" b="1">
                <a:latin typeface="Arial" charset="0"/>
              </a:rPr>
              <a:t>Data loss</a:t>
            </a:r>
            <a:endParaRPr lang="en-US" sz="2000">
              <a:latin typeface="Arial" charset="0"/>
            </a:endParaRPr>
          </a:p>
          <a:p>
            <a:pPr>
              <a:spcBef>
                <a:spcPct val="0"/>
              </a:spcBef>
              <a:buClrTx/>
              <a:buSzTx/>
              <a:buFontTx/>
              <a:buNone/>
            </a:pPr>
            <a:endParaRPr lang="en-US" sz="2000">
              <a:latin typeface="Arial" charset="0"/>
            </a:endParaRPr>
          </a:p>
          <a:p>
            <a:pPr>
              <a:spcBef>
                <a:spcPct val="0"/>
              </a:spcBef>
              <a:buClrTx/>
              <a:buSzTx/>
              <a:buFontTx/>
              <a:buNone/>
            </a:pPr>
            <a:r>
              <a:rPr lang="en-US" sz="2000">
                <a:latin typeface="Arial" charset="0"/>
              </a:rPr>
              <a:t>no loss</a:t>
            </a:r>
          </a:p>
          <a:p>
            <a:pPr>
              <a:spcBef>
                <a:spcPct val="0"/>
              </a:spcBef>
              <a:buClrTx/>
              <a:buSzTx/>
              <a:buFontTx/>
              <a:buNone/>
            </a:pPr>
            <a:r>
              <a:rPr lang="en-US" sz="2000">
                <a:latin typeface="Arial" charset="0"/>
              </a:rPr>
              <a:t>no loss</a:t>
            </a:r>
          </a:p>
          <a:p>
            <a:pPr>
              <a:spcBef>
                <a:spcPct val="0"/>
              </a:spcBef>
              <a:buClrTx/>
              <a:buSzTx/>
              <a:buFontTx/>
              <a:buNone/>
            </a:pPr>
            <a:r>
              <a:rPr lang="en-US" sz="2000">
                <a:latin typeface="Arial" charset="0"/>
              </a:rPr>
              <a:t>no loss</a:t>
            </a:r>
          </a:p>
          <a:p>
            <a:pPr>
              <a:spcBef>
                <a:spcPct val="0"/>
              </a:spcBef>
              <a:buClrTx/>
              <a:buSzTx/>
              <a:buFontTx/>
              <a:buNone/>
            </a:pPr>
            <a:r>
              <a:rPr lang="en-US" sz="2000">
                <a:latin typeface="Arial" charset="0"/>
              </a:rPr>
              <a:t>loss-tolerant</a:t>
            </a:r>
          </a:p>
          <a:p>
            <a:pPr>
              <a:spcBef>
                <a:spcPct val="0"/>
              </a:spcBef>
              <a:buClrTx/>
              <a:buSzTx/>
              <a:buFontTx/>
              <a:buNone/>
            </a:pPr>
            <a:endParaRPr lang="en-US" sz="2000">
              <a:latin typeface="Arial" charset="0"/>
            </a:endParaRPr>
          </a:p>
          <a:p>
            <a:pPr>
              <a:spcBef>
                <a:spcPct val="0"/>
              </a:spcBef>
              <a:buClrTx/>
              <a:buSzTx/>
              <a:buFontTx/>
              <a:buNone/>
            </a:pPr>
            <a:r>
              <a:rPr lang="en-US" sz="2000">
                <a:latin typeface="Arial" charset="0"/>
              </a:rPr>
              <a:t>loss-tolerant</a:t>
            </a:r>
          </a:p>
          <a:p>
            <a:pPr>
              <a:spcBef>
                <a:spcPct val="0"/>
              </a:spcBef>
              <a:buClrTx/>
              <a:buSzTx/>
              <a:buFontTx/>
              <a:buNone/>
            </a:pPr>
            <a:r>
              <a:rPr lang="en-US" sz="2000">
                <a:latin typeface="Arial" charset="0"/>
              </a:rPr>
              <a:t>loss-tolerant</a:t>
            </a:r>
          </a:p>
          <a:p>
            <a:pPr>
              <a:spcBef>
                <a:spcPct val="0"/>
              </a:spcBef>
              <a:buClrTx/>
              <a:buSzTx/>
              <a:buFontTx/>
              <a:buNone/>
            </a:pPr>
            <a:r>
              <a:rPr lang="en-US" sz="2000">
                <a:latin typeface="Arial" charset="0"/>
              </a:rPr>
              <a:t>no loss</a:t>
            </a:r>
            <a:endParaRPr lang="en-US">
              <a:latin typeface="Times New Roman" pitchFamily="18" charset="0"/>
            </a:endParaRPr>
          </a:p>
        </p:txBody>
      </p:sp>
      <p:sp>
        <p:nvSpPr>
          <p:cNvPr id="37893" name="Text Box 5"/>
          <p:cNvSpPr txBox="1">
            <a:spLocks noChangeArrowheads="1"/>
          </p:cNvSpPr>
          <p:nvPr/>
        </p:nvSpPr>
        <p:spPr bwMode="auto">
          <a:xfrm>
            <a:off x="4502150" y="1751013"/>
            <a:ext cx="2574925" cy="3140075"/>
          </a:xfrm>
          <a:prstGeom prst="rect">
            <a:avLst/>
          </a:prstGeom>
          <a:noFill/>
          <a:ln w="9525">
            <a:noFill/>
            <a:miter lim="800000"/>
            <a:headEnd/>
            <a:tailEnd/>
          </a:ln>
          <a:effectLst/>
        </p:spPr>
        <p:txBody>
          <a:bodyPr>
            <a:spAutoFit/>
          </a:bodyPr>
          <a:lstStyle/>
          <a:p>
            <a:pPr>
              <a:spcBef>
                <a:spcPct val="0"/>
              </a:spcBef>
              <a:buClrTx/>
              <a:buSzTx/>
              <a:buFontTx/>
              <a:buNone/>
            </a:pPr>
            <a:r>
              <a:rPr lang="en-US" sz="2000" b="1">
                <a:latin typeface="Arial" charset="0"/>
              </a:rPr>
              <a:t>Bandwidth</a:t>
            </a:r>
            <a:endParaRPr lang="en-US" sz="2000">
              <a:latin typeface="Arial" charset="0"/>
            </a:endParaRPr>
          </a:p>
          <a:p>
            <a:pPr>
              <a:spcBef>
                <a:spcPct val="0"/>
              </a:spcBef>
              <a:buClrTx/>
              <a:buSzTx/>
              <a:buFontTx/>
              <a:buNone/>
            </a:pPr>
            <a:endParaRPr lang="en-US" sz="2000">
              <a:latin typeface="Arial" charset="0"/>
            </a:endParaRPr>
          </a:p>
          <a:p>
            <a:pPr>
              <a:spcBef>
                <a:spcPct val="0"/>
              </a:spcBef>
              <a:buClrTx/>
              <a:buSzTx/>
              <a:buFontTx/>
              <a:buNone/>
            </a:pPr>
            <a:r>
              <a:rPr lang="en-US" sz="2000">
                <a:latin typeface="Arial" charset="0"/>
              </a:rPr>
              <a:t>elastic</a:t>
            </a:r>
          </a:p>
          <a:p>
            <a:pPr>
              <a:spcBef>
                <a:spcPct val="0"/>
              </a:spcBef>
              <a:buClrTx/>
              <a:buSzTx/>
              <a:buFontTx/>
              <a:buNone/>
            </a:pPr>
            <a:r>
              <a:rPr lang="en-US" sz="2000">
                <a:latin typeface="Arial" charset="0"/>
              </a:rPr>
              <a:t>elastic</a:t>
            </a:r>
          </a:p>
          <a:p>
            <a:pPr>
              <a:spcBef>
                <a:spcPct val="0"/>
              </a:spcBef>
              <a:buClrTx/>
              <a:buSzTx/>
              <a:buFontTx/>
              <a:buNone/>
            </a:pPr>
            <a:r>
              <a:rPr lang="en-US" sz="2000">
                <a:latin typeface="Arial" charset="0"/>
              </a:rPr>
              <a:t>elastic</a:t>
            </a:r>
          </a:p>
          <a:p>
            <a:pPr>
              <a:spcBef>
                <a:spcPct val="0"/>
              </a:spcBef>
              <a:buClrTx/>
              <a:buSzTx/>
              <a:buFontTx/>
              <a:buNone/>
            </a:pPr>
            <a:r>
              <a:rPr lang="en-US" sz="2000">
                <a:latin typeface="Arial" charset="0"/>
              </a:rPr>
              <a:t>audio: 5kbps-1Mbps</a:t>
            </a:r>
          </a:p>
          <a:p>
            <a:pPr>
              <a:spcBef>
                <a:spcPct val="0"/>
              </a:spcBef>
              <a:buClrTx/>
              <a:buSzTx/>
              <a:buFontTx/>
              <a:buNone/>
            </a:pPr>
            <a:r>
              <a:rPr lang="en-US" sz="2000">
                <a:latin typeface="Arial" charset="0"/>
              </a:rPr>
              <a:t>video:10kbps-5Mbps</a:t>
            </a:r>
          </a:p>
          <a:p>
            <a:pPr>
              <a:spcBef>
                <a:spcPct val="0"/>
              </a:spcBef>
              <a:buClrTx/>
              <a:buSzTx/>
              <a:buFontTx/>
              <a:buNone/>
            </a:pPr>
            <a:r>
              <a:rPr lang="en-US" sz="2000">
                <a:latin typeface="Arial" charset="0"/>
              </a:rPr>
              <a:t>same as above </a:t>
            </a:r>
          </a:p>
          <a:p>
            <a:pPr>
              <a:spcBef>
                <a:spcPct val="0"/>
              </a:spcBef>
              <a:buClrTx/>
              <a:buSzTx/>
              <a:buFontTx/>
              <a:buNone/>
            </a:pPr>
            <a:r>
              <a:rPr lang="en-US" sz="2000">
                <a:latin typeface="Arial" charset="0"/>
              </a:rPr>
              <a:t>few kbps up</a:t>
            </a:r>
          </a:p>
          <a:p>
            <a:pPr>
              <a:spcBef>
                <a:spcPct val="0"/>
              </a:spcBef>
              <a:buClrTx/>
              <a:buSzTx/>
              <a:buFontTx/>
              <a:buNone/>
            </a:pPr>
            <a:r>
              <a:rPr lang="en-US" sz="2000">
                <a:latin typeface="Arial" charset="0"/>
              </a:rPr>
              <a:t>elastic</a:t>
            </a:r>
          </a:p>
        </p:txBody>
      </p:sp>
      <p:sp>
        <p:nvSpPr>
          <p:cNvPr id="37894" name="Text Box 6"/>
          <p:cNvSpPr txBox="1">
            <a:spLocks noChangeArrowheads="1"/>
          </p:cNvSpPr>
          <p:nvPr/>
        </p:nvSpPr>
        <p:spPr bwMode="auto">
          <a:xfrm>
            <a:off x="6935788" y="1697038"/>
            <a:ext cx="2062162" cy="3140075"/>
          </a:xfrm>
          <a:prstGeom prst="rect">
            <a:avLst/>
          </a:prstGeom>
          <a:noFill/>
          <a:ln w="9525">
            <a:noFill/>
            <a:miter lim="800000"/>
            <a:headEnd/>
            <a:tailEnd/>
          </a:ln>
          <a:effectLst/>
        </p:spPr>
        <p:txBody>
          <a:bodyPr>
            <a:spAutoFit/>
          </a:bodyPr>
          <a:lstStyle/>
          <a:p>
            <a:pPr>
              <a:spcBef>
                <a:spcPct val="0"/>
              </a:spcBef>
              <a:buClrTx/>
              <a:buSzTx/>
              <a:buFontTx/>
              <a:buNone/>
            </a:pPr>
            <a:r>
              <a:rPr lang="en-US" sz="2000" b="1">
                <a:latin typeface="Arial" charset="0"/>
              </a:rPr>
              <a:t>Time Sensitive</a:t>
            </a:r>
            <a:endParaRPr lang="en-US" sz="2000">
              <a:latin typeface="Arial" charset="0"/>
            </a:endParaRPr>
          </a:p>
          <a:p>
            <a:pPr>
              <a:spcBef>
                <a:spcPct val="0"/>
              </a:spcBef>
              <a:buClrTx/>
              <a:buSzTx/>
              <a:buFontTx/>
              <a:buNone/>
            </a:pPr>
            <a:endParaRPr lang="en-US" sz="2000">
              <a:latin typeface="Arial" charset="0"/>
            </a:endParaRPr>
          </a:p>
          <a:p>
            <a:pPr>
              <a:spcBef>
                <a:spcPct val="0"/>
              </a:spcBef>
              <a:buClrTx/>
              <a:buSzTx/>
              <a:buFontTx/>
              <a:buNone/>
            </a:pPr>
            <a:r>
              <a:rPr lang="en-US" sz="2000">
                <a:latin typeface="Arial" charset="0"/>
              </a:rPr>
              <a:t>no</a:t>
            </a:r>
          </a:p>
          <a:p>
            <a:pPr>
              <a:spcBef>
                <a:spcPct val="0"/>
              </a:spcBef>
              <a:buClrTx/>
              <a:buSzTx/>
              <a:buFontTx/>
              <a:buNone/>
            </a:pPr>
            <a:r>
              <a:rPr lang="en-US" sz="2000">
                <a:latin typeface="Arial" charset="0"/>
              </a:rPr>
              <a:t>no</a:t>
            </a:r>
          </a:p>
          <a:p>
            <a:pPr>
              <a:spcBef>
                <a:spcPct val="0"/>
              </a:spcBef>
              <a:buClrTx/>
              <a:buSzTx/>
              <a:buFontTx/>
              <a:buNone/>
            </a:pPr>
            <a:r>
              <a:rPr lang="en-US" sz="2000">
                <a:latin typeface="Arial" charset="0"/>
              </a:rPr>
              <a:t>no</a:t>
            </a:r>
          </a:p>
          <a:p>
            <a:pPr>
              <a:spcBef>
                <a:spcPct val="0"/>
              </a:spcBef>
              <a:buClrTx/>
              <a:buSzTx/>
              <a:buFontTx/>
              <a:buNone/>
            </a:pPr>
            <a:r>
              <a:rPr lang="en-US" sz="2000">
                <a:latin typeface="Arial" charset="0"/>
              </a:rPr>
              <a:t>yes, 100’s msec</a:t>
            </a:r>
          </a:p>
          <a:p>
            <a:pPr>
              <a:spcBef>
                <a:spcPct val="0"/>
              </a:spcBef>
              <a:buClrTx/>
              <a:buSzTx/>
              <a:buFontTx/>
              <a:buNone/>
            </a:pPr>
            <a:endParaRPr lang="en-US" sz="2000">
              <a:latin typeface="Arial" charset="0"/>
            </a:endParaRPr>
          </a:p>
          <a:p>
            <a:pPr>
              <a:spcBef>
                <a:spcPct val="0"/>
              </a:spcBef>
              <a:buClrTx/>
              <a:buSzTx/>
              <a:buFontTx/>
              <a:buNone/>
            </a:pPr>
            <a:r>
              <a:rPr lang="en-US" sz="2000">
                <a:latin typeface="Arial" charset="0"/>
              </a:rPr>
              <a:t>yes, few secs</a:t>
            </a:r>
          </a:p>
          <a:p>
            <a:pPr>
              <a:spcBef>
                <a:spcPct val="0"/>
              </a:spcBef>
              <a:buClrTx/>
              <a:buSzTx/>
              <a:buFontTx/>
              <a:buNone/>
            </a:pPr>
            <a:r>
              <a:rPr lang="en-US" sz="2000">
                <a:latin typeface="Arial" charset="0"/>
              </a:rPr>
              <a:t>yes, 100’s msec</a:t>
            </a:r>
          </a:p>
          <a:p>
            <a:pPr>
              <a:spcBef>
                <a:spcPct val="0"/>
              </a:spcBef>
              <a:buClrTx/>
              <a:buSzTx/>
              <a:buFontTx/>
              <a:buNone/>
            </a:pPr>
            <a:r>
              <a:rPr lang="en-US" sz="2000">
                <a:latin typeface="Arial" charset="0"/>
              </a:rPr>
              <a:t>yes and no</a:t>
            </a:r>
          </a:p>
        </p:txBody>
      </p:sp>
      <p:sp>
        <p:nvSpPr>
          <p:cNvPr id="37895" name="Line 7"/>
          <p:cNvSpPr>
            <a:spLocks noChangeShapeType="1"/>
          </p:cNvSpPr>
          <p:nvPr/>
        </p:nvSpPr>
        <p:spPr bwMode="auto">
          <a:xfrm flipV="1">
            <a:off x="895350" y="2133600"/>
            <a:ext cx="7562850" cy="9525"/>
          </a:xfrm>
          <a:prstGeom prst="line">
            <a:avLst/>
          </a:prstGeom>
          <a:noFill/>
          <a:ln w="28575">
            <a:solidFill>
              <a:schemeClr val="accent2"/>
            </a:solidFill>
            <a:round/>
            <a:headEnd/>
            <a:tailEnd/>
          </a:ln>
          <a:effectLst/>
        </p:spPr>
        <p:txBody>
          <a:bodyPr wrap="none" anchor="ctr"/>
          <a:lstStyle/>
          <a:p>
            <a:endParaRPr lang="en-US"/>
          </a:p>
        </p:txBody>
      </p:sp>
      <p:sp>
        <p:nvSpPr>
          <p:cNvPr id="37896" name="Line 8"/>
          <p:cNvSpPr>
            <a:spLocks noChangeShapeType="1"/>
          </p:cNvSpPr>
          <p:nvPr/>
        </p:nvSpPr>
        <p:spPr bwMode="auto">
          <a:xfrm flipV="1">
            <a:off x="847725" y="2733675"/>
            <a:ext cx="7629525" cy="0"/>
          </a:xfrm>
          <a:prstGeom prst="line">
            <a:avLst/>
          </a:prstGeom>
          <a:noFill/>
          <a:ln w="12700">
            <a:solidFill>
              <a:schemeClr val="tx1"/>
            </a:solidFill>
            <a:round/>
            <a:headEnd/>
            <a:tailEnd/>
          </a:ln>
          <a:effectLst/>
        </p:spPr>
        <p:txBody>
          <a:bodyPr wrap="none" anchor="ctr"/>
          <a:lstStyle/>
          <a:p>
            <a:endParaRPr lang="en-US"/>
          </a:p>
        </p:txBody>
      </p:sp>
      <p:sp>
        <p:nvSpPr>
          <p:cNvPr id="37897" name="Line 9"/>
          <p:cNvSpPr>
            <a:spLocks noChangeShapeType="1"/>
          </p:cNvSpPr>
          <p:nvPr/>
        </p:nvSpPr>
        <p:spPr bwMode="auto">
          <a:xfrm flipV="1">
            <a:off x="857250" y="3028950"/>
            <a:ext cx="7629525" cy="0"/>
          </a:xfrm>
          <a:prstGeom prst="line">
            <a:avLst/>
          </a:prstGeom>
          <a:noFill/>
          <a:ln w="12700">
            <a:solidFill>
              <a:schemeClr val="tx1"/>
            </a:solidFill>
            <a:round/>
            <a:headEnd/>
            <a:tailEnd/>
          </a:ln>
          <a:effectLst/>
        </p:spPr>
        <p:txBody>
          <a:bodyPr wrap="none" anchor="ctr"/>
          <a:lstStyle/>
          <a:p>
            <a:endParaRPr lang="en-US"/>
          </a:p>
        </p:txBody>
      </p:sp>
      <p:sp>
        <p:nvSpPr>
          <p:cNvPr id="37898" name="Line 10"/>
          <p:cNvSpPr>
            <a:spLocks noChangeShapeType="1"/>
          </p:cNvSpPr>
          <p:nvPr/>
        </p:nvSpPr>
        <p:spPr bwMode="auto">
          <a:xfrm flipV="1">
            <a:off x="866775" y="3324225"/>
            <a:ext cx="7629525" cy="0"/>
          </a:xfrm>
          <a:prstGeom prst="line">
            <a:avLst/>
          </a:prstGeom>
          <a:noFill/>
          <a:ln w="12700">
            <a:solidFill>
              <a:schemeClr val="tx1"/>
            </a:solidFill>
            <a:round/>
            <a:headEnd/>
            <a:tailEnd/>
          </a:ln>
          <a:effectLst/>
        </p:spPr>
        <p:txBody>
          <a:bodyPr wrap="none" anchor="ctr"/>
          <a:lstStyle/>
          <a:p>
            <a:endParaRPr lang="en-US"/>
          </a:p>
        </p:txBody>
      </p:sp>
      <p:sp>
        <p:nvSpPr>
          <p:cNvPr id="37899" name="Line 11"/>
          <p:cNvSpPr>
            <a:spLocks noChangeShapeType="1"/>
          </p:cNvSpPr>
          <p:nvPr/>
        </p:nvSpPr>
        <p:spPr bwMode="auto">
          <a:xfrm flipV="1">
            <a:off x="885825" y="3933825"/>
            <a:ext cx="7629525" cy="0"/>
          </a:xfrm>
          <a:prstGeom prst="line">
            <a:avLst/>
          </a:prstGeom>
          <a:noFill/>
          <a:ln w="12700">
            <a:solidFill>
              <a:schemeClr val="tx1"/>
            </a:solidFill>
            <a:round/>
            <a:headEnd/>
            <a:tailEnd/>
          </a:ln>
          <a:effectLst/>
        </p:spPr>
        <p:txBody>
          <a:bodyPr wrap="none" anchor="ctr"/>
          <a:lstStyle/>
          <a:p>
            <a:endParaRPr lang="en-US"/>
          </a:p>
        </p:txBody>
      </p:sp>
      <p:sp>
        <p:nvSpPr>
          <p:cNvPr id="37900" name="Line 12"/>
          <p:cNvSpPr>
            <a:spLocks noChangeShapeType="1"/>
          </p:cNvSpPr>
          <p:nvPr/>
        </p:nvSpPr>
        <p:spPr bwMode="auto">
          <a:xfrm flipV="1">
            <a:off x="838200" y="4248150"/>
            <a:ext cx="7629525" cy="0"/>
          </a:xfrm>
          <a:prstGeom prst="line">
            <a:avLst/>
          </a:prstGeom>
          <a:noFill/>
          <a:ln w="12700">
            <a:solidFill>
              <a:schemeClr val="tx1"/>
            </a:solidFill>
            <a:round/>
            <a:headEnd/>
            <a:tailEnd/>
          </a:ln>
          <a:effectLst/>
        </p:spPr>
        <p:txBody>
          <a:bodyPr wrap="none" anchor="ctr"/>
          <a:lstStyle/>
          <a:p>
            <a:endParaRPr lang="en-US"/>
          </a:p>
        </p:txBody>
      </p:sp>
      <p:sp>
        <p:nvSpPr>
          <p:cNvPr id="37901" name="Line 13"/>
          <p:cNvSpPr>
            <a:spLocks noChangeShapeType="1"/>
          </p:cNvSpPr>
          <p:nvPr/>
        </p:nvSpPr>
        <p:spPr bwMode="auto">
          <a:xfrm flipV="1">
            <a:off x="838200" y="4572000"/>
            <a:ext cx="7629525" cy="0"/>
          </a:xfrm>
          <a:prstGeom prst="line">
            <a:avLst/>
          </a:prstGeom>
          <a:noFill/>
          <a:ln w="12700">
            <a:solidFill>
              <a:schemeClr val="tx1"/>
            </a:solidFill>
            <a:round/>
            <a:headEnd/>
            <a:tailEnd/>
          </a:ln>
          <a:effectLst/>
        </p:spPr>
        <p:txBody>
          <a:bodyPr wrap="none" anchor="ctr"/>
          <a:lstStyle/>
          <a:p>
            <a:endParaRPr lang="en-US"/>
          </a:p>
        </p:txBody>
      </p:sp>
      <p:sp>
        <p:nvSpPr>
          <p:cNvPr id="37902" name="Line 14"/>
          <p:cNvSpPr>
            <a:spLocks noChangeShapeType="1"/>
          </p:cNvSpPr>
          <p:nvPr/>
        </p:nvSpPr>
        <p:spPr bwMode="auto">
          <a:xfrm flipV="1">
            <a:off x="800100" y="4905375"/>
            <a:ext cx="7629525" cy="0"/>
          </a:xfrm>
          <a:prstGeom prst="line">
            <a:avLst/>
          </a:prstGeom>
          <a:noFill/>
          <a:ln w="12700">
            <a:solidFill>
              <a:schemeClr val="tx1"/>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fld id="{914025B7-037D-48A6-A8FC-8B3E31774F72}" type="slidenum">
              <a:rPr lang="en-US"/>
              <a:pPr/>
              <a:t>17</a:t>
            </a:fld>
            <a:endParaRPr lang="en-US"/>
          </a:p>
        </p:txBody>
      </p:sp>
      <p:sp>
        <p:nvSpPr>
          <p:cNvPr id="38914" name="Rectangle 2"/>
          <p:cNvSpPr>
            <a:spLocks noGrp="1" noChangeArrowheads="1"/>
          </p:cNvSpPr>
          <p:nvPr>
            <p:ph type="title"/>
          </p:nvPr>
        </p:nvSpPr>
        <p:spPr/>
        <p:txBody>
          <a:bodyPr/>
          <a:lstStyle/>
          <a:p>
            <a:r>
              <a:rPr lang="en-US" sz="3200"/>
              <a:t>Internet transport protocols services</a:t>
            </a:r>
            <a:endParaRPr lang="en-US"/>
          </a:p>
        </p:txBody>
      </p:sp>
      <p:sp>
        <p:nvSpPr>
          <p:cNvPr id="38915" name="Rectangle 3"/>
          <p:cNvSpPr>
            <a:spLocks noGrp="1" noChangeArrowheads="1"/>
          </p:cNvSpPr>
          <p:nvPr>
            <p:ph type="body" sz="half" idx="1"/>
          </p:nvPr>
        </p:nvSpPr>
        <p:spPr>
          <a:xfrm>
            <a:off x="533400" y="1600200"/>
            <a:ext cx="4095750" cy="4648200"/>
          </a:xfrm>
        </p:spPr>
        <p:txBody>
          <a:bodyPr/>
          <a:lstStyle/>
          <a:p>
            <a:pPr>
              <a:buFont typeface="ZapfDingbats" pitchFamily="82" charset="2"/>
              <a:buNone/>
            </a:pPr>
            <a:r>
              <a:rPr lang="en-US" sz="2400" u="sng">
                <a:solidFill>
                  <a:srgbClr val="FF0000"/>
                </a:solidFill>
              </a:rPr>
              <a:t>TCP service:</a:t>
            </a:r>
            <a:endParaRPr lang="en-US" sz="2400"/>
          </a:p>
          <a:p>
            <a:r>
              <a:rPr lang="en-US" sz="2000" i="1">
                <a:solidFill>
                  <a:schemeClr val="accent2"/>
                </a:solidFill>
              </a:rPr>
              <a:t>connection-oriented:</a:t>
            </a:r>
            <a:r>
              <a:rPr lang="en-US" sz="2000"/>
              <a:t> setup required between client and server processes</a:t>
            </a:r>
          </a:p>
          <a:p>
            <a:r>
              <a:rPr lang="en-US" sz="2000" i="1">
                <a:solidFill>
                  <a:schemeClr val="accent2"/>
                </a:solidFill>
              </a:rPr>
              <a:t>reliable transport </a:t>
            </a:r>
            <a:r>
              <a:rPr lang="en-US" sz="2000"/>
              <a:t>between sending and receiving process</a:t>
            </a:r>
            <a:endParaRPr lang="en-US" sz="2000">
              <a:solidFill>
                <a:schemeClr val="accent2"/>
              </a:solidFill>
            </a:endParaRPr>
          </a:p>
          <a:p>
            <a:r>
              <a:rPr lang="en-US" sz="2000" i="1">
                <a:solidFill>
                  <a:schemeClr val="accent2"/>
                </a:solidFill>
              </a:rPr>
              <a:t>flow control:</a:t>
            </a:r>
            <a:r>
              <a:rPr lang="en-US" sz="2000"/>
              <a:t> sender won’t overwhelm receiver </a:t>
            </a:r>
          </a:p>
          <a:p>
            <a:r>
              <a:rPr lang="en-US" sz="2000" i="1">
                <a:solidFill>
                  <a:schemeClr val="accent2"/>
                </a:solidFill>
              </a:rPr>
              <a:t>congestion control:</a:t>
            </a:r>
            <a:r>
              <a:rPr lang="en-US" sz="2000"/>
              <a:t> throttle sender when network overloaded</a:t>
            </a:r>
          </a:p>
          <a:p>
            <a:r>
              <a:rPr lang="en-US" sz="2000" i="1">
                <a:solidFill>
                  <a:schemeClr val="accent2"/>
                </a:solidFill>
              </a:rPr>
              <a:t>does not provide:</a:t>
            </a:r>
            <a:r>
              <a:rPr lang="en-US" sz="2000"/>
              <a:t> timing, minimum bandwidth guarantees</a:t>
            </a:r>
            <a:endParaRPr lang="en-US" sz="2400"/>
          </a:p>
        </p:txBody>
      </p:sp>
      <p:sp>
        <p:nvSpPr>
          <p:cNvPr id="38916" name="Rectangle 4"/>
          <p:cNvSpPr>
            <a:spLocks noGrp="1" noChangeArrowheads="1"/>
          </p:cNvSpPr>
          <p:nvPr>
            <p:ph type="body" sz="half" idx="2"/>
          </p:nvPr>
        </p:nvSpPr>
        <p:spPr>
          <a:xfrm>
            <a:off x="4733925" y="1562100"/>
            <a:ext cx="3667125" cy="4648200"/>
          </a:xfrm>
        </p:spPr>
        <p:txBody>
          <a:bodyPr/>
          <a:lstStyle/>
          <a:p>
            <a:pPr>
              <a:buFont typeface="ZapfDingbats" pitchFamily="82" charset="2"/>
              <a:buNone/>
            </a:pPr>
            <a:r>
              <a:rPr lang="en-US" sz="2400" u="sng">
                <a:solidFill>
                  <a:srgbClr val="FF0000"/>
                </a:solidFill>
              </a:rPr>
              <a:t>UDP service:</a:t>
            </a:r>
            <a:endParaRPr lang="en-US" sz="2400"/>
          </a:p>
          <a:p>
            <a:r>
              <a:rPr lang="en-US" sz="2000"/>
              <a:t>unreliable data transfer between sending and receiving process</a:t>
            </a:r>
          </a:p>
          <a:p>
            <a:r>
              <a:rPr lang="en-US" sz="2000"/>
              <a:t>does not provide: connection setup, reliability, flow control, congestion control, timing, or bandwidth guarantee </a:t>
            </a:r>
          </a:p>
          <a:p>
            <a:endParaRPr lang="en-US" sz="2000"/>
          </a:p>
          <a:p>
            <a:pPr>
              <a:buFont typeface="ZapfDingbats" pitchFamily="82" charset="2"/>
              <a:buNone/>
            </a:pPr>
            <a:r>
              <a:rPr lang="en-US" sz="2000" u="sng">
                <a:solidFill>
                  <a:srgbClr val="FF0000"/>
                </a:solidFill>
              </a:rPr>
              <a:t>Q:</a:t>
            </a:r>
            <a:r>
              <a:rPr lang="en-US" sz="2000"/>
              <a:t> why bother?  Why is there a UDP?</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14" name="Slide Number Placeholder 4"/>
          <p:cNvSpPr>
            <a:spLocks noGrp="1"/>
          </p:cNvSpPr>
          <p:nvPr>
            <p:ph type="sldNum" sz="quarter" idx="12"/>
          </p:nvPr>
        </p:nvSpPr>
        <p:spPr/>
        <p:txBody>
          <a:bodyPr/>
          <a:lstStyle/>
          <a:p>
            <a:fld id="{4E9A183B-4E3B-44FF-AD3F-F7FE2D2E3F2E}" type="slidenum">
              <a:rPr lang="en-US"/>
              <a:pPr/>
              <a:t>18</a:t>
            </a:fld>
            <a:endParaRPr lang="en-US"/>
          </a:p>
        </p:txBody>
      </p:sp>
      <p:sp>
        <p:nvSpPr>
          <p:cNvPr id="54274" name="Rectangle 2"/>
          <p:cNvSpPr>
            <a:spLocks noGrp="1" noChangeArrowheads="1"/>
          </p:cNvSpPr>
          <p:nvPr>
            <p:ph type="title"/>
          </p:nvPr>
        </p:nvSpPr>
        <p:spPr>
          <a:xfrm>
            <a:off x="247650" y="228600"/>
            <a:ext cx="8747125" cy="1143000"/>
          </a:xfrm>
        </p:spPr>
        <p:txBody>
          <a:bodyPr/>
          <a:lstStyle/>
          <a:p>
            <a:r>
              <a:rPr lang="en-US" sz="2800"/>
              <a:t>Internet apps:  application, transport protocols</a:t>
            </a:r>
            <a:endParaRPr lang="en-US"/>
          </a:p>
        </p:txBody>
      </p:sp>
      <p:sp>
        <p:nvSpPr>
          <p:cNvPr id="54275" name="Text Box 3"/>
          <p:cNvSpPr txBox="1">
            <a:spLocks noChangeArrowheads="1"/>
          </p:cNvSpPr>
          <p:nvPr/>
        </p:nvSpPr>
        <p:spPr bwMode="auto">
          <a:xfrm>
            <a:off x="315913" y="1773238"/>
            <a:ext cx="2806700" cy="3200400"/>
          </a:xfrm>
          <a:prstGeom prst="rect">
            <a:avLst/>
          </a:prstGeom>
          <a:noFill/>
          <a:ln w="9525">
            <a:noFill/>
            <a:miter lim="800000"/>
            <a:headEnd/>
            <a:tailEnd/>
          </a:ln>
          <a:effectLst/>
        </p:spPr>
        <p:txBody>
          <a:bodyPr wrap="none">
            <a:spAutoFit/>
          </a:bodyPr>
          <a:lstStyle/>
          <a:p>
            <a:pPr algn="r">
              <a:spcBef>
                <a:spcPct val="0"/>
              </a:spcBef>
              <a:buClrTx/>
              <a:buSzTx/>
              <a:buFontTx/>
              <a:buNone/>
            </a:pPr>
            <a:r>
              <a:rPr lang="en-US" sz="2000" b="1">
                <a:latin typeface="Arial" charset="0"/>
              </a:rPr>
              <a:t>Application</a:t>
            </a:r>
            <a:endParaRPr lang="en-US" sz="2000">
              <a:latin typeface="Arial" charset="0"/>
            </a:endParaRPr>
          </a:p>
          <a:p>
            <a:pPr algn="r">
              <a:spcBef>
                <a:spcPct val="0"/>
              </a:spcBef>
              <a:buClrTx/>
              <a:buSzTx/>
              <a:buFontTx/>
              <a:buNone/>
            </a:pPr>
            <a:endParaRPr lang="en-US" sz="2000">
              <a:latin typeface="Arial" charset="0"/>
            </a:endParaRPr>
          </a:p>
          <a:p>
            <a:pPr algn="r">
              <a:spcBef>
                <a:spcPct val="0"/>
              </a:spcBef>
              <a:buClrTx/>
              <a:buSzTx/>
              <a:buFontTx/>
              <a:buNone/>
            </a:pPr>
            <a:r>
              <a:rPr lang="en-US" sz="2000">
                <a:latin typeface="Arial" charset="0"/>
              </a:rPr>
              <a:t>e-mail</a:t>
            </a:r>
          </a:p>
          <a:p>
            <a:pPr algn="r">
              <a:spcBef>
                <a:spcPct val="0"/>
              </a:spcBef>
              <a:buClrTx/>
              <a:buSzTx/>
              <a:buFontTx/>
              <a:buNone/>
            </a:pPr>
            <a:r>
              <a:rPr lang="en-US" sz="2000">
                <a:latin typeface="Arial" charset="0"/>
              </a:rPr>
              <a:t>remote terminal access</a:t>
            </a:r>
          </a:p>
          <a:p>
            <a:pPr algn="r">
              <a:spcBef>
                <a:spcPct val="0"/>
              </a:spcBef>
              <a:buClrTx/>
              <a:buSzTx/>
              <a:buFontTx/>
              <a:buNone/>
            </a:pPr>
            <a:r>
              <a:rPr lang="en-US" sz="2000">
                <a:latin typeface="Arial" charset="0"/>
              </a:rPr>
              <a:t>Web </a:t>
            </a:r>
          </a:p>
          <a:p>
            <a:pPr algn="r">
              <a:spcBef>
                <a:spcPct val="0"/>
              </a:spcBef>
              <a:buClrTx/>
              <a:buSzTx/>
              <a:buFontTx/>
              <a:buNone/>
            </a:pPr>
            <a:r>
              <a:rPr lang="en-US" sz="2000">
                <a:latin typeface="Arial" charset="0"/>
              </a:rPr>
              <a:t>file transfer</a:t>
            </a:r>
          </a:p>
          <a:p>
            <a:pPr algn="r">
              <a:spcBef>
                <a:spcPct val="0"/>
              </a:spcBef>
              <a:buClrTx/>
              <a:buSzTx/>
              <a:buFontTx/>
              <a:buNone/>
            </a:pPr>
            <a:r>
              <a:rPr lang="en-US" sz="2000">
                <a:latin typeface="Arial" charset="0"/>
              </a:rPr>
              <a:t>streaming multimedia</a:t>
            </a:r>
          </a:p>
          <a:p>
            <a:pPr algn="r">
              <a:spcBef>
                <a:spcPct val="0"/>
              </a:spcBef>
              <a:buClrTx/>
              <a:buSzTx/>
              <a:buFontTx/>
              <a:buNone/>
            </a:pPr>
            <a:endParaRPr lang="en-US" sz="2000">
              <a:latin typeface="Arial" charset="0"/>
            </a:endParaRPr>
          </a:p>
          <a:p>
            <a:pPr algn="r">
              <a:spcBef>
                <a:spcPct val="0"/>
              </a:spcBef>
              <a:buClrTx/>
              <a:buSzTx/>
              <a:buFontTx/>
              <a:buNone/>
            </a:pPr>
            <a:r>
              <a:rPr lang="en-US" sz="2000">
                <a:latin typeface="Arial" charset="0"/>
              </a:rPr>
              <a:t>Internet telephony</a:t>
            </a:r>
          </a:p>
          <a:p>
            <a:pPr algn="r">
              <a:spcBef>
                <a:spcPct val="0"/>
              </a:spcBef>
              <a:buClrTx/>
              <a:buSzTx/>
              <a:buFontTx/>
              <a:buNone/>
            </a:pPr>
            <a:endParaRPr lang="en-US">
              <a:latin typeface="Times New Roman" pitchFamily="18" charset="0"/>
            </a:endParaRPr>
          </a:p>
        </p:txBody>
      </p:sp>
      <p:sp>
        <p:nvSpPr>
          <p:cNvPr id="54276" name="Text Box 4"/>
          <p:cNvSpPr txBox="1">
            <a:spLocks noChangeArrowheads="1"/>
          </p:cNvSpPr>
          <p:nvPr/>
        </p:nvSpPr>
        <p:spPr bwMode="auto">
          <a:xfrm>
            <a:off x="3302000" y="1458913"/>
            <a:ext cx="2724150" cy="3444875"/>
          </a:xfrm>
          <a:prstGeom prst="rect">
            <a:avLst/>
          </a:prstGeom>
          <a:noFill/>
          <a:ln w="9525">
            <a:noFill/>
            <a:miter lim="800000"/>
            <a:headEnd/>
            <a:tailEnd/>
          </a:ln>
          <a:effectLst/>
        </p:spPr>
        <p:txBody>
          <a:bodyPr wrap="none">
            <a:spAutoFit/>
          </a:bodyPr>
          <a:lstStyle/>
          <a:p>
            <a:pPr>
              <a:spcBef>
                <a:spcPct val="0"/>
              </a:spcBef>
              <a:buClrTx/>
              <a:buSzTx/>
              <a:buFontTx/>
              <a:buNone/>
            </a:pPr>
            <a:r>
              <a:rPr lang="en-US" sz="2000" b="1">
                <a:latin typeface="Arial" charset="0"/>
              </a:rPr>
              <a:t>Application</a:t>
            </a:r>
          </a:p>
          <a:p>
            <a:pPr>
              <a:spcBef>
                <a:spcPct val="0"/>
              </a:spcBef>
              <a:buClrTx/>
              <a:buSzTx/>
              <a:buFontTx/>
              <a:buNone/>
            </a:pPr>
            <a:r>
              <a:rPr lang="en-US" sz="2000" b="1">
                <a:latin typeface="Arial" charset="0"/>
              </a:rPr>
              <a:t>layer protocol</a:t>
            </a:r>
            <a:endParaRPr lang="en-US" sz="2000">
              <a:latin typeface="Arial" charset="0"/>
            </a:endParaRPr>
          </a:p>
          <a:p>
            <a:pPr>
              <a:spcBef>
                <a:spcPct val="0"/>
              </a:spcBef>
              <a:buClrTx/>
              <a:buSzTx/>
              <a:buFontTx/>
              <a:buNone/>
            </a:pPr>
            <a:endParaRPr lang="en-US" sz="2000">
              <a:latin typeface="Arial" charset="0"/>
            </a:endParaRPr>
          </a:p>
          <a:p>
            <a:pPr>
              <a:spcBef>
                <a:spcPct val="0"/>
              </a:spcBef>
              <a:buClrTx/>
              <a:buSzTx/>
              <a:buFontTx/>
              <a:buNone/>
            </a:pPr>
            <a:r>
              <a:rPr lang="en-US" sz="2000">
                <a:latin typeface="Arial" charset="0"/>
              </a:rPr>
              <a:t>SMTP [RFC 2821]</a:t>
            </a:r>
          </a:p>
          <a:p>
            <a:pPr>
              <a:spcBef>
                <a:spcPct val="0"/>
              </a:spcBef>
              <a:buClrTx/>
              <a:buSzTx/>
              <a:buFontTx/>
              <a:buNone/>
            </a:pPr>
            <a:r>
              <a:rPr lang="en-US" sz="2000">
                <a:latin typeface="Arial" charset="0"/>
              </a:rPr>
              <a:t>Telnet [RFC 854]</a:t>
            </a:r>
          </a:p>
          <a:p>
            <a:pPr>
              <a:spcBef>
                <a:spcPct val="0"/>
              </a:spcBef>
              <a:buClrTx/>
              <a:buSzTx/>
              <a:buFontTx/>
              <a:buNone/>
            </a:pPr>
            <a:r>
              <a:rPr lang="en-US" sz="2000">
                <a:latin typeface="Arial" charset="0"/>
              </a:rPr>
              <a:t>HTTP [RFC 2616]</a:t>
            </a:r>
          </a:p>
          <a:p>
            <a:pPr>
              <a:spcBef>
                <a:spcPct val="0"/>
              </a:spcBef>
              <a:buClrTx/>
              <a:buSzTx/>
              <a:buFontTx/>
              <a:buNone/>
            </a:pPr>
            <a:r>
              <a:rPr lang="en-US" sz="2000">
                <a:latin typeface="Arial" charset="0"/>
              </a:rPr>
              <a:t>FTP [RFC 959]</a:t>
            </a:r>
          </a:p>
          <a:p>
            <a:pPr>
              <a:spcBef>
                <a:spcPct val="0"/>
              </a:spcBef>
              <a:buClrTx/>
              <a:buSzTx/>
              <a:buFontTx/>
              <a:buNone/>
            </a:pPr>
            <a:r>
              <a:rPr lang="en-US" sz="2000">
                <a:latin typeface="Arial" charset="0"/>
              </a:rPr>
              <a:t>proprietary</a:t>
            </a:r>
          </a:p>
          <a:p>
            <a:pPr>
              <a:spcBef>
                <a:spcPct val="0"/>
              </a:spcBef>
              <a:buClrTx/>
              <a:buSzTx/>
              <a:buFontTx/>
              <a:buNone/>
            </a:pPr>
            <a:r>
              <a:rPr lang="en-US" sz="2000">
                <a:latin typeface="Arial" charset="0"/>
              </a:rPr>
              <a:t>(e.g. RealNetworks)</a:t>
            </a:r>
          </a:p>
          <a:p>
            <a:pPr>
              <a:spcBef>
                <a:spcPct val="0"/>
              </a:spcBef>
              <a:buClrTx/>
              <a:buSzTx/>
              <a:buFontTx/>
              <a:buNone/>
            </a:pPr>
            <a:r>
              <a:rPr lang="en-US" sz="2000">
                <a:latin typeface="Arial" charset="0"/>
              </a:rPr>
              <a:t>proprietary</a:t>
            </a:r>
          </a:p>
          <a:p>
            <a:pPr>
              <a:spcBef>
                <a:spcPct val="0"/>
              </a:spcBef>
              <a:buClrTx/>
              <a:buSzTx/>
              <a:buFontTx/>
              <a:buNone/>
            </a:pPr>
            <a:r>
              <a:rPr lang="en-US" sz="2000">
                <a:latin typeface="Arial" charset="0"/>
              </a:rPr>
              <a:t>(e.g., Vonage,Dialpad)</a:t>
            </a:r>
            <a:endParaRPr lang="en-US">
              <a:latin typeface="Times New Roman" pitchFamily="18" charset="0"/>
            </a:endParaRPr>
          </a:p>
        </p:txBody>
      </p:sp>
      <p:sp>
        <p:nvSpPr>
          <p:cNvPr id="54277" name="Text Box 5"/>
          <p:cNvSpPr txBox="1">
            <a:spLocks noChangeArrowheads="1"/>
          </p:cNvSpPr>
          <p:nvPr/>
        </p:nvSpPr>
        <p:spPr bwMode="auto">
          <a:xfrm>
            <a:off x="6130925" y="1477963"/>
            <a:ext cx="2624138" cy="3444875"/>
          </a:xfrm>
          <a:prstGeom prst="rect">
            <a:avLst/>
          </a:prstGeom>
          <a:noFill/>
          <a:ln w="9525">
            <a:noFill/>
            <a:miter lim="800000"/>
            <a:headEnd/>
            <a:tailEnd/>
          </a:ln>
          <a:effectLst/>
        </p:spPr>
        <p:txBody>
          <a:bodyPr>
            <a:spAutoFit/>
          </a:bodyPr>
          <a:lstStyle/>
          <a:p>
            <a:pPr>
              <a:spcBef>
                <a:spcPct val="0"/>
              </a:spcBef>
              <a:buClrTx/>
              <a:buSzTx/>
              <a:buFontTx/>
              <a:buNone/>
            </a:pPr>
            <a:r>
              <a:rPr lang="en-US" sz="2000" b="1">
                <a:latin typeface="Arial" charset="0"/>
              </a:rPr>
              <a:t>Underlying</a:t>
            </a:r>
          </a:p>
          <a:p>
            <a:pPr>
              <a:spcBef>
                <a:spcPct val="0"/>
              </a:spcBef>
              <a:buClrTx/>
              <a:buSzTx/>
              <a:buFontTx/>
              <a:buNone/>
            </a:pPr>
            <a:r>
              <a:rPr lang="en-US" sz="2000" b="1">
                <a:latin typeface="Arial" charset="0"/>
              </a:rPr>
              <a:t>transport protocol</a:t>
            </a:r>
            <a:endParaRPr lang="en-US" sz="2000">
              <a:latin typeface="Arial" charset="0"/>
            </a:endParaRPr>
          </a:p>
          <a:p>
            <a:pPr>
              <a:spcBef>
                <a:spcPct val="0"/>
              </a:spcBef>
              <a:buClrTx/>
              <a:buSzTx/>
              <a:buFontTx/>
              <a:buNone/>
            </a:pPr>
            <a:endParaRPr lang="en-US" sz="2000">
              <a:latin typeface="Arial" charset="0"/>
            </a:endParaRPr>
          </a:p>
          <a:p>
            <a:pPr>
              <a:spcBef>
                <a:spcPct val="0"/>
              </a:spcBef>
              <a:buClrTx/>
              <a:buSzTx/>
              <a:buFontTx/>
              <a:buNone/>
            </a:pPr>
            <a:r>
              <a:rPr lang="en-US" sz="2000">
                <a:latin typeface="Arial" charset="0"/>
              </a:rPr>
              <a:t>TCP</a:t>
            </a:r>
          </a:p>
          <a:p>
            <a:pPr>
              <a:spcBef>
                <a:spcPct val="0"/>
              </a:spcBef>
              <a:buClrTx/>
              <a:buSzTx/>
              <a:buFontTx/>
              <a:buNone/>
            </a:pPr>
            <a:r>
              <a:rPr lang="en-US" sz="2000">
                <a:latin typeface="Arial" charset="0"/>
              </a:rPr>
              <a:t>TCP</a:t>
            </a:r>
          </a:p>
          <a:p>
            <a:pPr>
              <a:spcBef>
                <a:spcPct val="0"/>
              </a:spcBef>
              <a:buClrTx/>
              <a:buSzTx/>
              <a:buFontTx/>
              <a:buNone/>
            </a:pPr>
            <a:r>
              <a:rPr lang="en-US" sz="2000">
                <a:latin typeface="Arial" charset="0"/>
              </a:rPr>
              <a:t>TCP</a:t>
            </a:r>
          </a:p>
          <a:p>
            <a:pPr>
              <a:spcBef>
                <a:spcPct val="0"/>
              </a:spcBef>
              <a:buClrTx/>
              <a:buSzTx/>
              <a:buFontTx/>
              <a:buNone/>
            </a:pPr>
            <a:r>
              <a:rPr lang="en-US" sz="2000">
                <a:latin typeface="Arial" charset="0"/>
              </a:rPr>
              <a:t>TCP</a:t>
            </a:r>
          </a:p>
          <a:p>
            <a:pPr>
              <a:spcBef>
                <a:spcPct val="0"/>
              </a:spcBef>
              <a:buClrTx/>
              <a:buSzTx/>
              <a:buFontTx/>
              <a:buNone/>
            </a:pPr>
            <a:r>
              <a:rPr lang="en-US" sz="2000">
                <a:latin typeface="Arial" charset="0"/>
              </a:rPr>
              <a:t>TCP or UDP</a:t>
            </a:r>
          </a:p>
          <a:p>
            <a:pPr>
              <a:spcBef>
                <a:spcPct val="0"/>
              </a:spcBef>
              <a:buClrTx/>
              <a:buSzTx/>
              <a:buFontTx/>
              <a:buNone/>
            </a:pPr>
            <a:endParaRPr lang="en-US" sz="2000">
              <a:latin typeface="Arial" charset="0"/>
            </a:endParaRPr>
          </a:p>
          <a:p>
            <a:pPr>
              <a:spcBef>
                <a:spcPct val="0"/>
              </a:spcBef>
              <a:buClrTx/>
              <a:buSzTx/>
              <a:buFontTx/>
              <a:buNone/>
            </a:pPr>
            <a:endParaRPr lang="en-US" sz="2000">
              <a:latin typeface="Arial" charset="0"/>
            </a:endParaRPr>
          </a:p>
          <a:p>
            <a:pPr>
              <a:spcBef>
                <a:spcPct val="0"/>
              </a:spcBef>
              <a:buClrTx/>
              <a:buSzTx/>
              <a:buFontTx/>
              <a:buNone/>
            </a:pPr>
            <a:r>
              <a:rPr lang="en-US" sz="2000">
                <a:latin typeface="Arial" charset="0"/>
              </a:rPr>
              <a:t>typically UDP</a:t>
            </a:r>
          </a:p>
        </p:txBody>
      </p:sp>
      <p:sp>
        <p:nvSpPr>
          <p:cNvPr id="54279" name="Line 7"/>
          <p:cNvSpPr>
            <a:spLocks noChangeShapeType="1"/>
          </p:cNvSpPr>
          <p:nvPr/>
        </p:nvSpPr>
        <p:spPr bwMode="auto">
          <a:xfrm>
            <a:off x="1171575" y="2152650"/>
            <a:ext cx="7334250" cy="9525"/>
          </a:xfrm>
          <a:prstGeom prst="line">
            <a:avLst/>
          </a:prstGeom>
          <a:noFill/>
          <a:ln w="28575">
            <a:solidFill>
              <a:schemeClr val="accent2"/>
            </a:solidFill>
            <a:round/>
            <a:headEnd/>
            <a:tailEnd/>
          </a:ln>
          <a:effectLst/>
        </p:spPr>
        <p:txBody>
          <a:bodyPr wrap="none" anchor="ctr"/>
          <a:lstStyle/>
          <a:p>
            <a:endParaRPr lang="en-US"/>
          </a:p>
        </p:txBody>
      </p:sp>
      <p:sp>
        <p:nvSpPr>
          <p:cNvPr id="54280" name="Line 8"/>
          <p:cNvSpPr>
            <a:spLocks noChangeShapeType="1"/>
          </p:cNvSpPr>
          <p:nvPr/>
        </p:nvSpPr>
        <p:spPr bwMode="auto">
          <a:xfrm flipV="1">
            <a:off x="1123950" y="2743200"/>
            <a:ext cx="7324725" cy="0"/>
          </a:xfrm>
          <a:prstGeom prst="line">
            <a:avLst/>
          </a:prstGeom>
          <a:noFill/>
          <a:ln w="12700">
            <a:solidFill>
              <a:schemeClr val="tx1"/>
            </a:solidFill>
            <a:round/>
            <a:headEnd/>
            <a:tailEnd/>
          </a:ln>
          <a:effectLst/>
        </p:spPr>
        <p:txBody>
          <a:bodyPr wrap="none" anchor="ctr"/>
          <a:lstStyle/>
          <a:p>
            <a:endParaRPr lang="en-US"/>
          </a:p>
        </p:txBody>
      </p:sp>
      <p:sp>
        <p:nvSpPr>
          <p:cNvPr id="54281" name="Line 9"/>
          <p:cNvSpPr>
            <a:spLocks noChangeShapeType="1"/>
          </p:cNvSpPr>
          <p:nvPr/>
        </p:nvSpPr>
        <p:spPr bwMode="auto">
          <a:xfrm flipV="1">
            <a:off x="1133475" y="3038475"/>
            <a:ext cx="7296150" cy="0"/>
          </a:xfrm>
          <a:prstGeom prst="line">
            <a:avLst/>
          </a:prstGeom>
          <a:noFill/>
          <a:ln w="12700">
            <a:solidFill>
              <a:schemeClr val="tx1"/>
            </a:solidFill>
            <a:round/>
            <a:headEnd/>
            <a:tailEnd/>
          </a:ln>
          <a:effectLst/>
        </p:spPr>
        <p:txBody>
          <a:bodyPr wrap="none" anchor="ctr"/>
          <a:lstStyle/>
          <a:p>
            <a:endParaRPr lang="en-US"/>
          </a:p>
        </p:txBody>
      </p:sp>
      <p:sp>
        <p:nvSpPr>
          <p:cNvPr id="54282" name="Line 10"/>
          <p:cNvSpPr>
            <a:spLocks noChangeShapeType="1"/>
          </p:cNvSpPr>
          <p:nvPr/>
        </p:nvSpPr>
        <p:spPr bwMode="auto">
          <a:xfrm flipV="1">
            <a:off x="1143000" y="3333750"/>
            <a:ext cx="7277100" cy="0"/>
          </a:xfrm>
          <a:prstGeom prst="line">
            <a:avLst/>
          </a:prstGeom>
          <a:noFill/>
          <a:ln w="12700">
            <a:solidFill>
              <a:schemeClr val="tx1"/>
            </a:solidFill>
            <a:round/>
            <a:headEnd/>
            <a:tailEnd/>
          </a:ln>
          <a:effectLst/>
        </p:spPr>
        <p:txBody>
          <a:bodyPr wrap="none" anchor="ctr"/>
          <a:lstStyle/>
          <a:p>
            <a:endParaRPr lang="en-US"/>
          </a:p>
        </p:txBody>
      </p:sp>
      <p:sp>
        <p:nvSpPr>
          <p:cNvPr id="54283" name="Line 11"/>
          <p:cNvSpPr>
            <a:spLocks noChangeShapeType="1"/>
          </p:cNvSpPr>
          <p:nvPr/>
        </p:nvSpPr>
        <p:spPr bwMode="auto">
          <a:xfrm flipV="1">
            <a:off x="1162050" y="3657600"/>
            <a:ext cx="7258050" cy="9525"/>
          </a:xfrm>
          <a:prstGeom prst="line">
            <a:avLst/>
          </a:prstGeom>
          <a:noFill/>
          <a:ln w="12700">
            <a:solidFill>
              <a:schemeClr val="tx1"/>
            </a:solidFill>
            <a:round/>
            <a:headEnd/>
            <a:tailEnd/>
          </a:ln>
          <a:effectLst/>
        </p:spPr>
        <p:txBody>
          <a:bodyPr wrap="none" anchor="ctr"/>
          <a:lstStyle/>
          <a:p>
            <a:endParaRPr lang="en-US"/>
          </a:p>
        </p:txBody>
      </p:sp>
      <p:sp>
        <p:nvSpPr>
          <p:cNvPr id="54284" name="Line 12"/>
          <p:cNvSpPr>
            <a:spLocks noChangeShapeType="1"/>
          </p:cNvSpPr>
          <p:nvPr/>
        </p:nvSpPr>
        <p:spPr bwMode="auto">
          <a:xfrm flipV="1">
            <a:off x="1114425" y="4257675"/>
            <a:ext cx="7315200" cy="0"/>
          </a:xfrm>
          <a:prstGeom prst="line">
            <a:avLst/>
          </a:prstGeom>
          <a:noFill/>
          <a:ln w="12700">
            <a:solidFill>
              <a:schemeClr val="tx1"/>
            </a:solidFill>
            <a:round/>
            <a:headEnd/>
            <a:tailEnd/>
          </a:ln>
          <a:effectLst/>
        </p:spPr>
        <p:txBody>
          <a:bodyPr wrap="none" anchor="ctr"/>
          <a:lstStyle/>
          <a:p>
            <a:endParaRPr lang="en-US"/>
          </a:p>
        </p:txBody>
      </p:sp>
      <p:sp>
        <p:nvSpPr>
          <p:cNvPr id="54286" name="Line 14"/>
          <p:cNvSpPr>
            <a:spLocks noChangeShapeType="1"/>
          </p:cNvSpPr>
          <p:nvPr/>
        </p:nvSpPr>
        <p:spPr bwMode="auto">
          <a:xfrm flipV="1">
            <a:off x="962025" y="5181600"/>
            <a:ext cx="7343775" cy="0"/>
          </a:xfrm>
          <a:prstGeom prst="line">
            <a:avLst/>
          </a:prstGeom>
          <a:noFill/>
          <a:ln w="12700">
            <a:solidFill>
              <a:schemeClr val="tx1"/>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fld id="{8EF3DB9E-0625-429C-8F5B-F7C461278477}" type="slidenum">
              <a:rPr lang="en-US"/>
              <a:pPr/>
              <a:t>19</a:t>
            </a:fld>
            <a:endParaRPr lang="en-US"/>
          </a:p>
        </p:txBody>
      </p:sp>
      <p:sp>
        <p:nvSpPr>
          <p:cNvPr id="154626" name="Rectangle 2"/>
          <p:cNvSpPr>
            <a:spLocks noGrp="1" noChangeArrowheads="1"/>
          </p:cNvSpPr>
          <p:nvPr>
            <p:ph type="title"/>
          </p:nvPr>
        </p:nvSpPr>
        <p:spPr/>
        <p:txBody>
          <a:bodyPr/>
          <a:lstStyle/>
          <a:p>
            <a:r>
              <a:rPr lang="en-US"/>
              <a:t>Chapter 2: Application layer</a:t>
            </a:r>
          </a:p>
        </p:txBody>
      </p:sp>
      <p:sp>
        <p:nvSpPr>
          <p:cNvPr id="154627" name="Rectangle 3"/>
          <p:cNvSpPr>
            <a:spLocks noGrp="1" noChangeArrowheads="1"/>
          </p:cNvSpPr>
          <p:nvPr>
            <p:ph type="body" sz="half" idx="1"/>
          </p:nvPr>
        </p:nvSpPr>
        <p:spPr/>
        <p:txBody>
          <a:bodyPr/>
          <a:lstStyle/>
          <a:p>
            <a:r>
              <a:rPr lang="en-US" sz="2400"/>
              <a:t>2.1 Principles of network applications </a:t>
            </a:r>
          </a:p>
          <a:p>
            <a:pPr lvl="1"/>
            <a:r>
              <a:rPr lang="en-US" sz="2000"/>
              <a:t>app architectures</a:t>
            </a:r>
          </a:p>
          <a:p>
            <a:pPr lvl="1"/>
            <a:r>
              <a:rPr lang="en-US" sz="2000"/>
              <a:t>app requirements</a:t>
            </a:r>
          </a:p>
          <a:p>
            <a:r>
              <a:rPr lang="en-US" sz="2400">
                <a:solidFill>
                  <a:srgbClr val="FF0000"/>
                </a:solidFill>
              </a:rPr>
              <a:t>2.2 Web and HTTP</a:t>
            </a:r>
          </a:p>
          <a:p>
            <a:r>
              <a:rPr lang="en-US" sz="2400"/>
              <a:t>2.4 Electronic Mail</a:t>
            </a:r>
          </a:p>
          <a:p>
            <a:pPr lvl="1"/>
            <a:r>
              <a:rPr lang="en-US" sz="2000"/>
              <a:t>SMTP, POP3, IMAP</a:t>
            </a:r>
          </a:p>
          <a:p>
            <a:r>
              <a:rPr lang="en-US" sz="2400"/>
              <a:t>2.5 DNS</a:t>
            </a:r>
          </a:p>
          <a:p>
            <a:endParaRPr lang="en-US" sz="2400"/>
          </a:p>
        </p:txBody>
      </p:sp>
      <p:sp>
        <p:nvSpPr>
          <p:cNvPr id="154628" name="Rectangle 4"/>
          <p:cNvSpPr>
            <a:spLocks noGrp="1" noChangeArrowheads="1"/>
          </p:cNvSpPr>
          <p:nvPr>
            <p:ph type="body" sz="half" idx="2"/>
          </p:nvPr>
        </p:nvSpPr>
        <p:spPr>
          <a:xfrm>
            <a:off x="4495800" y="1600200"/>
            <a:ext cx="4054475" cy="4648200"/>
          </a:xfrm>
        </p:spPr>
        <p:txBody>
          <a:bodyPr/>
          <a:lstStyle/>
          <a:p>
            <a:r>
              <a:rPr lang="en-US" sz="2400"/>
              <a:t>2.6 P2P file sharing</a:t>
            </a:r>
          </a:p>
          <a:p>
            <a:r>
              <a:rPr lang="en-US" sz="2400"/>
              <a:t>2.7 Socket programming with TCP</a:t>
            </a:r>
          </a:p>
          <a:p>
            <a:r>
              <a:rPr lang="en-US" sz="2400"/>
              <a:t>2.8 Socket programming with UDP</a:t>
            </a:r>
          </a:p>
          <a:p>
            <a:r>
              <a:rPr lang="en-US" sz="2400"/>
              <a:t>2.9 Building a Web server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fld id="{392950B1-D450-4892-A9E0-E74C63F1F103}" type="slidenum">
              <a:rPr lang="en-US"/>
              <a:pPr/>
              <a:t>2</a:t>
            </a:fld>
            <a:endParaRPr lang="en-US"/>
          </a:p>
        </p:txBody>
      </p:sp>
      <p:sp>
        <p:nvSpPr>
          <p:cNvPr id="108546" name="Rectangle 2"/>
          <p:cNvSpPr>
            <a:spLocks noGrp="1" noChangeArrowheads="1"/>
          </p:cNvSpPr>
          <p:nvPr>
            <p:ph type="title"/>
          </p:nvPr>
        </p:nvSpPr>
        <p:spPr/>
        <p:txBody>
          <a:bodyPr/>
          <a:lstStyle/>
          <a:p>
            <a:r>
              <a:rPr lang="en-US"/>
              <a:t>Chapter 2: Application layer</a:t>
            </a:r>
          </a:p>
        </p:txBody>
      </p:sp>
      <p:sp>
        <p:nvSpPr>
          <p:cNvPr id="108547" name="Rectangle 3"/>
          <p:cNvSpPr>
            <a:spLocks noGrp="1" noChangeArrowheads="1"/>
          </p:cNvSpPr>
          <p:nvPr>
            <p:ph type="body" sz="half" idx="1"/>
          </p:nvPr>
        </p:nvSpPr>
        <p:spPr/>
        <p:txBody>
          <a:bodyPr/>
          <a:lstStyle/>
          <a:p>
            <a:r>
              <a:rPr lang="en-US" sz="2400"/>
              <a:t>2.1 Principles of network applications</a:t>
            </a:r>
          </a:p>
          <a:p>
            <a:r>
              <a:rPr lang="en-US" sz="2400"/>
              <a:t>2.2 Web and HTTP</a:t>
            </a:r>
          </a:p>
          <a:p>
            <a:r>
              <a:rPr lang="en-US" sz="2400"/>
              <a:t>2.3 FTP </a:t>
            </a:r>
            <a:endParaRPr lang="en-US" sz="2400">
              <a:solidFill>
                <a:srgbClr val="FF0000"/>
              </a:solidFill>
            </a:endParaRPr>
          </a:p>
          <a:p>
            <a:r>
              <a:rPr lang="en-US" sz="2400"/>
              <a:t>2.4 Electronic Mail</a:t>
            </a:r>
          </a:p>
          <a:p>
            <a:pPr lvl="1"/>
            <a:r>
              <a:rPr lang="en-US" sz="2000"/>
              <a:t>SMTP, POP3, IMAP</a:t>
            </a:r>
          </a:p>
          <a:p>
            <a:r>
              <a:rPr lang="en-US" sz="2400"/>
              <a:t>2.5 DNS</a:t>
            </a:r>
          </a:p>
          <a:p>
            <a:endParaRPr lang="en-US" sz="2400"/>
          </a:p>
        </p:txBody>
      </p:sp>
      <p:sp>
        <p:nvSpPr>
          <p:cNvPr id="108548" name="Rectangle 4"/>
          <p:cNvSpPr>
            <a:spLocks noGrp="1" noChangeArrowheads="1"/>
          </p:cNvSpPr>
          <p:nvPr>
            <p:ph type="body" sz="half" idx="2"/>
          </p:nvPr>
        </p:nvSpPr>
        <p:spPr>
          <a:xfrm>
            <a:off x="4495800" y="1600200"/>
            <a:ext cx="4054475" cy="4648200"/>
          </a:xfrm>
        </p:spPr>
        <p:txBody>
          <a:bodyPr/>
          <a:lstStyle/>
          <a:p>
            <a:r>
              <a:rPr lang="en-US" sz="2400"/>
              <a:t>2.6 P2P file sharing</a:t>
            </a:r>
          </a:p>
          <a:p>
            <a:r>
              <a:rPr lang="en-US" sz="2400"/>
              <a:t>2.7 Socket programming with TCP</a:t>
            </a:r>
          </a:p>
          <a:p>
            <a:r>
              <a:rPr lang="en-US" sz="2400"/>
              <a:t>2.8 Socket programming with UDP</a:t>
            </a:r>
          </a:p>
          <a:p>
            <a:r>
              <a:rPr lang="en-US" sz="2400"/>
              <a:t>2.9 Building a Web server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11" name="Slide Number Placeholder 5"/>
          <p:cNvSpPr>
            <a:spLocks noGrp="1"/>
          </p:cNvSpPr>
          <p:nvPr>
            <p:ph type="sldNum" sz="quarter" idx="12"/>
          </p:nvPr>
        </p:nvSpPr>
        <p:spPr/>
        <p:txBody>
          <a:bodyPr/>
          <a:lstStyle/>
          <a:p>
            <a:fld id="{A9AAA1D9-B7FE-4DF6-8439-8A11E1B0AEC1}" type="slidenum">
              <a:rPr lang="en-US"/>
              <a:pPr/>
              <a:t>20</a:t>
            </a:fld>
            <a:endParaRPr lang="en-US"/>
          </a:p>
        </p:txBody>
      </p:sp>
      <p:sp>
        <p:nvSpPr>
          <p:cNvPr id="112642" name="Rectangle 2"/>
          <p:cNvSpPr>
            <a:spLocks noGrp="1" noChangeArrowheads="1"/>
          </p:cNvSpPr>
          <p:nvPr>
            <p:ph type="title"/>
          </p:nvPr>
        </p:nvSpPr>
        <p:spPr/>
        <p:txBody>
          <a:bodyPr/>
          <a:lstStyle/>
          <a:p>
            <a:r>
              <a:rPr lang="en-US"/>
              <a:t>Web and HTTP</a:t>
            </a:r>
          </a:p>
        </p:txBody>
      </p:sp>
      <p:sp>
        <p:nvSpPr>
          <p:cNvPr id="112643" name="Rectangle 3"/>
          <p:cNvSpPr>
            <a:spLocks noGrp="1" noChangeArrowheads="1"/>
          </p:cNvSpPr>
          <p:nvPr>
            <p:ph type="body" idx="1"/>
          </p:nvPr>
        </p:nvSpPr>
        <p:spPr/>
        <p:txBody>
          <a:bodyPr/>
          <a:lstStyle/>
          <a:p>
            <a:pPr>
              <a:buFont typeface="ZapfDingbats" pitchFamily="82" charset="2"/>
              <a:buNone/>
            </a:pPr>
            <a:r>
              <a:rPr lang="en-US" sz="2400" u="sng">
                <a:solidFill>
                  <a:srgbClr val="FF0000"/>
                </a:solidFill>
              </a:rPr>
              <a:t>First some jargon</a:t>
            </a:r>
            <a:endParaRPr lang="en-US" sz="2400">
              <a:solidFill>
                <a:srgbClr val="FF0000"/>
              </a:solidFill>
            </a:endParaRPr>
          </a:p>
          <a:p>
            <a:r>
              <a:rPr lang="en-US" sz="2400">
                <a:solidFill>
                  <a:srgbClr val="FF0000"/>
                </a:solidFill>
              </a:rPr>
              <a:t>Web page</a:t>
            </a:r>
            <a:r>
              <a:rPr lang="en-US" sz="2400"/>
              <a:t> consists of </a:t>
            </a:r>
            <a:r>
              <a:rPr lang="en-US" sz="2400">
                <a:solidFill>
                  <a:srgbClr val="FF0000"/>
                </a:solidFill>
              </a:rPr>
              <a:t>objects</a:t>
            </a:r>
            <a:endParaRPr lang="en-US" sz="2400"/>
          </a:p>
          <a:p>
            <a:r>
              <a:rPr lang="en-US" sz="2400"/>
              <a:t>Object can be HTML file, JPEG image, Java applet, audio file,…</a:t>
            </a:r>
          </a:p>
          <a:p>
            <a:r>
              <a:rPr lang="en-US" sz="2400"/>
              <a:t>Web page consists of </a:t>
            </a:r>
            <a:r>
              <a:rPr lang="en-US" sz="2400">
                <a:solidFill>
                  <a:srgbClr val="FF0000"/>
                </a:solidFill>
              </a:rPr>
              <a:t>base HTML-file</a:t>
            </a:r>
            <a:r>
              <a:rPr lang="en-US" sz="2400"/>
              <a:t> which includes several referenced objects</a:t>
            </a:r>
          </a:p>
          <a:p>
            <a:r>
              <a:rPr lang="en-US" sz="2400"/>
              <a:t>Each object is addressable by a </a:t>
            </a:r>
            <a:r>
              <a:rPr lang="en-US" sz="2400">
                <a:solidFill>
                  <a:srgbClr val="FF0000"/>
                </a:solidFill>
              </a:rPr>
              <a:t>URL</a:t>
            </a:r>
          </a:p>
          <a:p>
            <a:r>
              <a:rPr lang="en-US" sz="2400">
                <a:solidFill>
                  <a:schemeClr val="tx2"/>
                </a:solidFill>
              </a:rPr>
              <a:t>Example URL:</a:t>
            </a:r>
          </a:p>
          <a:p>
            <a:pPr>
              <a:buFont typeface="ZapfDingbats" pitchFamily="82" charset="2"/>
              <a:buNone/>
            </a:pPr>
            <a:endParaRPr lang="en-US"/>
          </a:p>
        </p:txBody>
      </p:sp>
      <p:grpSp>
        <p:nvGrpSpPr>
          <p:cNvPr id="112650" name="Group 10"/>
          <p:cNvGrpSpPr>
            <a:grpSpLocks/>
          </p:cNvGrpSpPr>
          <p:nvPr/>
        </p:nvGrpSpPr>
        <p:grpSpPr bwMode="auto">
          <a:xfrm>
            <a:off x="1201738" y="5008563"/>
            <a:ext cx="6835775" cy="1144587"/>
            <a:chOff x="788" y="2955"/>
            <a:chExt cx="4306" cy="721"/>
          </a:xfrm>
        </p:grpSpPr>
        <p:sp>
          <p:nvSpPr>
            <p:cNvPr id="112645" name="Text Box 5"/>
            <p:cNvSpPr txBox="1">
              <a:spLocks noChangeArrowheads="1"/>
            </p:cNvSpPr>
            <p:nvPr/>
          </p:nvSpPr>
          <p:spPr bwMode="auto">
            <a:xfrm>
              <a:off x="788" y="2955"/>
              <a:ext cx="4141" cy="288"/>
            </a:xfrm>
            <a:prstGeom prst="rect">
              <a:avLst/>
            </a:prstGeom>
            <a:noFill/>
            <a:ln w="9525">
              <a:noFill/>
              <a:miter lim="800000"/>
              <a:headEnd/>
              <a:tailEnd/>
            </a:ln>
            <a:effectLst/>
          </p:spPr>
          <p:txBody>
            <a:bodyPr wrap="none">
              <a:spAutoFit/>
            </a:bodyPr>
            <a:lstStyle/>
            <a:p>
              <a:pPr>
                <a:spcBef>
                  <a:spcPct val="0"/>
                </a:spcBef>
                <a:buClrTx/>
                <a:buSzTx/>
                <a:buFontTx/>
                <a:buNone/>
              </a:pPr>
              <a:r>
                <a:rPr lang="en-US">
                  <a:latin typeface="Courier New" pitchFamily="49" charset="0"/>
                </a:rPr>
                <a:t>www.someschool.edu/someDept/pic.gif</a:t>
              </a:r>
            </a:p>
          </p:txBody>
        </p:sp>
        <p:sp>
          <p:nvSpPr>
            <p:cNvPr id="112646" name="AutoShape 6"/>
            <p:cNvSpPr>
              <a:spLocks/>
            </p:cNvSpPr>
            <p:nvPr/>
          </p:nvSpPr>
          <p:spPr bwMode="auto">
            <a:xfrm rot="16200000">
              <a:off x="1821" y="2281"/>
              <a:ext cx="57" cy="2083"/>
            </a:xfrm>
            <a:prstGeom prst="leftBrace">
              <a:avLst>
                <a:gd name="adj1" fmla="val 304532"/>
                <a:gd name="adj2" fmla="val 50000"/>
              </a:avLst>
            </a:prstGeom>
            <a:noFill/>
            <a:ln w="9525">
              <a:solidFill>
                <a:schemeClr val="tx1"/>
              </a:solidFill>
              <a:round/>
              <a:headEnd/>
              <a:tailEnd/>
            </a:ln>
            <a:effectLst/>
          </p:spPr>
          <p:txBody>
            <a:bodyPr wrap="none" anchor="ctr"/>
            <a:lstStyle/>
            <a:p>
              <a:endParaRPr lang="en-US"/>
            </a:p>
          </p:txBody>
        </p:sp>
        <p:sp>
          <p:nvSpPr>
            <p:cNvPr id="112647" name="AutoShape 7"/>
            <p:cNvSpPr>
              <a:spLocks/>
            </p:cNvSpPr>
            <p:nvPr/>
          </p:nvSpPr>
          <p:spPr bwMode="auto">
            <a:xfrm rot="16200000">
              <a:off x="4024" y="2277"/>
              <a:ext cx="57" cy="2083"/>
            </a:xfrm>
            <a:prstGeom prst="leftBrace">
              <a:avLst>
                <a:gd name="adj1" fmla="val 304532"/>
                <a:gd name="adj2" fmla="val 50000"/>
              </a:avLst>
            </a:prstGeom>
            <a:noFill/>
            <a:ln w="9525">
              <a:solidFill>
                <a:schemeClr val="tx1"/>
              </a:solidFill>
              <a:round/>
              <a:headEnd/>
              <a:tailEnd/>
            </a:ln>
            <a:effectLst/>
          </p:spPr>
          <p:txBody>
            <a:bodyPr wrap="none" anchor="ctr"/>
            <a:lstStyle/>
            <a:p>
              <a:endParaRPr lang="en-US"/>
            </a:p>
          </p:txBody>
        </p:sp>
        <p:sp>
          <p:nvSpPr>
            <p:cNvPr id="112648" name="Text Box 8"/>
            <p:cNvSpPr txBox="1">
              <a:spLocks noChangeArrowheads="1"/>
            </p:cNvSpPr>
            <p:nvPr/>
          </p:nvSpPr>
          <p:spPr bwMode="auto">
            <a:xfrm>
              <a:off x="1389" y="3388"/>
              <a:ext cx="1021" cy="288"/>
            </a:xfrm>
            <a:prstGeom prst="rect">
              <a:avLst/>
            </a:prstGeom>
            <a:noFill/>
            <a:ln w="9525">
              <a:noFill/>
              <a:miter lim="800000"/>
              <a:headEnd/>
              <a:tailEnd/>
            </a:ln>
            <a:effectLst/>
          </p:spPr>
          <p:txBody>
            <a:bodyPr wrap="none">
              <a:spAutoFit/>
            </a:bodyPr>
            <a:lstStyle/>
            <a:p>
              <a:pPr>
                <a:spcBef>
                  <a:spcPct val="0"/>
                </a:spcBef>
                <a:buClrTx/>
                <a:buSzTx/>
                <a:buFontTx/>
                <a:buNone/>
              </a:pPr>
              <a:r>
                <a:rPr lang="en-US"/>
                <a:t>host name</a:t>
              </a:r>
              <a:endParaRPr lang="en-US">
                <a:latin typeface="Times New Roman" pitchFamily="18" charset="0"/>
              </a:endParaRPr>
            </a:p>
          </p:txBody>
        </p:sp>
        <p:sp>
          <p:nvSpPr>
            <p:cNvPr id="112649" name="Text Box 9"/>
            <p:cNvSpPr txBox="1">
              <a:spLocks noChangeArrowheads="1"/>
            </p:cNvSpPr>
            <p:nvPr/>
          </p:nvSpPr>
          <p:spPr bwMode="auto">
            <a:xfrm>
              <a:off x="3485" y="3338"/>
              <a:ext cx="1028" cy="288"/>
            </a:xfrm>
            <a:prstGeom prst="rect">
              <a:avLst/>
            </a:prstGeom>
            <a:noFill/>
            <a:ln w="9525">
              <a:noFill/>
              <a:miter lim="800000"/>
              <a:headEnd/>
              <a:tailEnd/>
            </a:ln>
            <a:effectLst/>
          </p:spPr>
          <p:txBody>
            <a:bodyPr wrap="none">
              <a:spAutoFit/>
            </a:bodyPr>
            <a:lstStyle/>
            <a:p>
              <a:pPr>
                <a:spcBef>
                  <a:spcPct val="0"/>
                </a:spcBef>
                <a:buClrTx/>
                <a:buSzTx/>
                <a:buFontTx/>
                <a:buNone/>
              </a:pPr>
              <a:r>
                <a:rPr lang="en-US"/>
                <a:t>path name</a:t>
              </a:r>
              <a:endParaRPr lang="en-US">
                <a:latin typeface="Times New Roman" pitchFamily="18" charset="0"/>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27" name="Slide Number Placeholder 6"/>
          <p:cNvSpPr>
            <a:spLocks noGrp="1"/>
          </p:cNvSpPr>
          <p:nvPr>
            <p:ph type="sldNum" sz="quarter" idx="12"/>
          </p:nvPr>
        </p:nvSpPr>
        <p:spPr/>
        <p:txBody>
          <a:bodyPr/>
          <a:lstStyle/>
          <a:p>
            <a:fld id="{09BD0CE3-E14B-4FA7-B9D5-4B7739EC4646}" type="slidenum">
              <a:rPr lang="en-US"/>
              <a:pPr/>
              <a:t>21</a:t>
            </a:fld>
            <a:endParaRPr lang="en-US"/>
          </a:p>
        </p:txBody>
      </p:sp>
      <p:sp>
        <p:nvSpPr>
          <p:cNvPr id="39938" name="Rectangle 2"/>
          <p:cNvSpPr>
            <a:spLocks noGrp="1" noChangeArrowheads="1"/>
          </p:cNvSpPr>
          <p:nvPr>
            <p:ph type="title"/>
          </p:nvPr>
        </p:nvSpPr>
        <p:spPr/>
        <p:txBody>
          <a:bodyPr/>
          <a:lstStyle/>
          <a:p>
            <a:r>
              <a:rPr lang="en-US" sz="3600"/>
              <a:t>HTTP overview</a:t>
            </a:r>
            <a:endParaRPr lang="en-US"/>
          </a:p>
        </p:txBody>
      </p:sp>
      <p:sp>
        <p:nvSpPr>
          <p:cNvPr id="39939" name="Rectangle 3"/>
          <p:cNvSpPr>
            <a:spLocks noGrp="1" noChangeArrowheads="1"/>
          </p:cNvSpPr>
          <p:nvPr>
            <p:ph type="body" sz="half" idx="1"/>
          </p:nvPr>
        </p:nvSpPr>
        <p:spPr/>
        <p:txBody>
          <a:bodyPr/>
          <a:lstStyle/>
          <a:p>
            <a:pPr>
              <a:buFont typeface="ZapfDingbats" pitchFamily="82" charset="2"/>
              <a:buNone/>
            </a:pPr>
            <a:r>
              <a:rPr lang="en-US" sz="2400">
                <a:solidFill>
                  <a:srgbClr val="FF0000"/>
                </a:solidFill>
              </a:rPr>
              <a:t>HTTP: hypertext transfer protocol</a:t>
            </a:r>
            <a:endParaRPr lang="en-US" sz="2400"/>
          </a:p>
          <a:p>
            <a:r>
              <a:rPr lang="en-US" sz="2000"/>
              <a:t>Web’s application layer protocol</a:t>
            </a:r>
          </a:p>
          <a:p>
            <a:r>
              <a:rPr lang="en-US" sz="2000"/>
              <a:t>client/server model</a:t>
            </a:r>
          </a:p>
          <a:p>
            <a:pPr lvl="1"/>
            <a:r>
              <a:rPr lang="en-US" sz="2000" i="1">
                <a:solidFill>
                  <a:schemeClr val="accent2"/>
                </a:solidFill>
              </a:rPr>
              <a:t>client:</a:t>
            </a:r>
            <a:r>
              <a:rPr lang="en-US" sz="2000"/>
              <a:t> browser that requests, receives, “displays” Web objects</a:t>
            </a:r>
          </a:p>
          <a:p>
            <a:pPr lvl="1"/>
            <a:r>
              <a:rPr lang="en-US" sz="2000" i="1">
                <a:solidFill>
                  <a:schemeClr val="accent2"/>
                </a:solidFill>
              </a:rPr>
              <a:t>server:</a:t>
            </a:r>
            <a:r>
              <a:rPr lang="en-US" sz="2000"/>
              <a:t> Web server sends objects in response to requests</a:t>
            </a:r>
          </a:p>
          <a:p>
            <a:r>
              <a:rPr lang="en-US" sz="2000"/>
              <a:t>HTTP 1.0: RFC 1945</a:t>
            </a:r>
          </a:p>
          <a:p>
            <a:r>
              <a:rPr lang="en-US" sz="2000"/>
              <a:t>HTTP 1.1: RFC 2068</a:t>
            </a:r>
          </a:p>
        </p:txBody>
      </p:sp>
      <p:graphicFrame>
        <p:nvGraphicFramePr>
          <p:cNvPr id="39942" name="Object 6"/>
          <p:cNvGraphicFramePr>
            <a:graphicFrameLocks noChangeAspect="1"/>
          </p:cNvGraphicFramePr>
          <p:nvPr/>
        </p:nvGraphicFramePr>
        <p:xfrm>
          <a:off x="4924425" y="1860550"/>
          <a:ext cx="752475" cy="596900"/>
        </p:xfrm>
        <a:graphic>
          <a:graphicData uri="http://schemas.openxmlformats.org/presentationml/2006/ole">
            <p:oleObj spid="_x0000_s39942" name="Clip" r:id="rId3" imgW="1305000" imgH="1085760" progId="MS_ClipArt_Gallery.2">
              <p:embed/>
            </p:oleObj>
          </a:graphicData>
        </a:graphic>
      </p:graphicFrame>
      <p:sp>
        <p:nvSpPr>
          <p:cNvPr id="39943" name="Text Box 7"/>
          <p:cNvSpPr txBox="1">
            <a:spLocks noChangeArrowheads="1"/>
          </p:cNvSpPr>
          <p:nvPr/>
        </p:nvSpPr>
        <p:spPr bwMode="auto">
          <a:xfrm>
            <a:off x="4773613" y="2455863"/>
            <a:ext cx="1162050" cy="581025"/>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PC running</a:t>
            </a:r>
          </a:p>
          <a:p>
            <a:pPr algn="ctr">
              <a:spcBef>
                <a:spcPct val="0"/>
              </a:spcBef>
              <a:buClrTx/>
              <a:buSzTx/>
              <a:buFontTx/>
              <a:buNone/>
            </a:pPr>
            <a:r>
              <a:rPr lang="en-US" sz="1600"/>
              <a:t>Explorer</a:t>
            </a:r>
            <a:endParaRPr lang="en-US">
              <a:latin typeface="Times New Roman" pitchFamily="18" charset="0"/>
            </a:endParaRPr>
          </a:p>
        </p:txBody>
      </p:sp>
      <p:graphicFrame>
        <p:nvGraphicFramePr>
          <p:cNvPr id="39944" name="Object 8"/>
          <p:cNvGraphicFramePr>
            <a:graphicFrameLocks noChangeAspect="1"/>
          </p:cNvGraphicFramePr>
          <p:nvPr/>
        </p:nvGraphicFramePr>
        <p:xfrm>
          <a:off x="5019675" y="4556125"/>
          <a:ext cx="752475" cy="596900"/>
        </p:xfrm>
        <a:graphic>
          <a:graphicData uri="http://schemas.openxmlformats.org/presentationml/2006/ole">
            <p:oleObj spid="_x0000_s39944" name="Clip" r:id="rId4" imgW="1305000" imgH="1085760" progId="MS_ClipArt_Gallery.2">
              <p:embed/>
            </p:oleObj>
          </a:graphicData>
        </a:graphic>
      </p:graphicFrame>
      <p:sp>
        <p:nvSpPr>
          <p:cNvPr id="39945" name="Text Box 9"/>
          <p:cNvSpPr txBox="1">
            <a:spLocks noChangeArrowheads="1"/>
          </p:cNvSpPr>
          <p:nvPr/>
        </p:nvSpPr>
        <p:spPr bwMode="auto">
          <a:xfrm>
            <a:off x="7491413" y="3836988"/>
            <a:ext cx="1382712" cy="1069975"/>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Server </a:t>
            </a:r>
          </a:p>
          <a:p>
            <a:pPr algn="ctr">
              <a:spcBef>
                <a:spcPct val="0"/>
              </a:spcBef>
              <a:buClrTx/>
              <a:buSzTx/>
              <a:buFontTx/>
              <a:buNone/>
            </a:pPr>
            <a:r>
              <a:rPr lang="en-US" sz="1600"/>
              <a:t>running</a:t>
            </a:r>
          </a:p>
          <a:p>
            <a:pPr algn="ctr">
              <a:spcBef>
                <a:spcPct val="0"/>
              </a:spcBef>
              <a:buClrTx/>
              <a:buSzTx/>
              <a:buFontTx/>
              <a:buNone/>
            </a:pPr>
            <a:r>
              <a:rPr lang="en-US" sz="1600"/>
              <a:t>Apache Web</a:t>
            </a:r>
          </a:p>
          <a:p>
            <a:pPr algn="ctr">
              <a:spcBef>
                <a:spcPct val="0"/>
              </a:spcBef>
              <a:buClrTx/>
              <a:buSzTx/>
              <a:buFontTx/>
              <a:buNone/>
            </a:pPr>
            <a:r>
              <a:rPr lang="en-US" sz="1600"/>
              <a:t>server</a:t>
            </a:r>
            <a:endParaRPr lang="en-US">
              <a:latin typeface="Times New Roman" pitchFamily="18" charset="0"/>
            </a:endParaRPr>
          </a:p>
        </p:txBody>
      </p:sp>
      <p:grpSp>
        <p:nvGrpSpPr>
          <p:cNvPr id="39946" name="Group 10"/>
          <p:cNvGrpSpPr>
            <a:grpSpLocks/>
          </p:cNvGrpSpPr>
          <p:nvPr/>
        </p:nvGrpSpPr>
        <p:grpSpPr bwMode="auto">
          <a:xfrm>
            <a:off x="7910513" y="2725738"/>
            <a:ext cx="504825" cy="1071562"/>
            <a:chOff x="4180" y="783"/>
            <a:chExt cx="150" cy="307"/>
          </a:xfrm>
        </p:grpSpPr>
        <p:sp>
          <p:nvSpPr>
            <p:cNvPr id="39947" name="AutoShape 11"/>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39948" name="Rectangle 12"/>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39949" name="Rectangle 1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39950" name="AutoShape 1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39951" name="Line 15"/>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39952" name="Line 16"/>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39953" name="Rectangle 1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39954" name="Rectangle 18"/>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sp>
        <p:nvSpPr>
          <p:cNvPr id="39955" name="Line 19"/>
          <p:cNvSpPr>
            <a:spLocks noChangeShapeType="1"/>
          </p:cNvSpPr>
          <p:nvPr/>
        </p:nvSpPr>
        <p:spPr bwMode="auto">
          <a:xfrm>
            <a:off x="5743575" y="2133600"/>
            <a:ext cx="2085975" cy="962025"/>
          </a:xfrm>
          <a:prstGeom prst="line">
            <a:avLst/>
          </a:prstGeom>
          <a:noFill/>
          <a:ln w="28575">
            <a:solidFill>
              <a:srgbClr val="FF0000"/>
            </a:solidFill>
            <a:round/>
            <a:headEnd/>
            <a:tailEnd type="triangle" w="med" len="med"/>
          </a:ln>
          <a:effectLst/>
        </p:spPr>
        <p:txBody>
          <a:bodyPr wrap="none" anchor="ctr"/>
          <a:lstStyle/>
          <a:p>
            <a:endParaRPr lang="en-US"/>
          </a:p>
        </p:txBody>
      </p:sp>
      <p:sp>
        <p:nvSpPr>
          <p:cNvPr id="39956" name="Line 20"/>
          <p:cNvSpPr>
            <a:spLocks noChangeShapeType="1"/>
          </p:cNvSpPr>
          <p:nvPr/>
        </p:nvSpPr>
        <p:spPr bwMode="auto">
          <a:xfrm flipH="1" flipV="1">
            <a:off x="5800725" y="2333625"/>
            <a:ext cx="1971675" cy="904875"/>
          </a:xfrm>
          <a:prstGeom prst="line">
            <a:avLst/>
          </a:prstGeom>
          <a:noFill/>
          <a:ln w="28575">
            <a:solidFill>
              <a:srgbClr val="FF0000"/>
            </a:solidFill>
            <a:round/>
            <a:headEnd/>
            <a:tailEnd type="triangle" w="med" len="med"/>
          </a:ln>
          <a:effectLst/>
        </p:spPr>
        <p:txBody>
          <a:bodyPr wrap="none" anchor="ctr"/>
          <a:lstStyle/>
          <a:p>
            <a:endParaRPr lang="en-US"/>
          </a:p>
        </p:txBody>
      </p:sp>
      <p:sp>
        <p:nvSpPr>
          <p:cNvPr id="39957" name="Line 21"/>
          <p:cNvSpPr>
            <a:spLocks noChangeShapeType="1"/>
          </p:cNvSpPr>
          <p:nvPr/>
        </p:nvSpPr>
        <p:spPr bwMode="auto">
          <a:xfrm flipV="1">
            <a:off x="5734050" y="3505200"/>
            <a:ext cx="2047875" cy="1095375"/>
          </a:xfrm>
          <a:prstGeom prst="line">
            <a:avLst/>
          </a:prstGeom>
          <a:noFill/>
          <a:ln w="28575">
            <a:solidFill>
              <a:srgbClr val="FF0000"/>
            </a:solidFill>
            <a:round/>
            <a:headEnd/>
            <a:tailEnd type="triangle" w="med" len="med"/>
          </a:ln>
          <a:effectLst/>
        </p:spPr>
        <p:txBody>
          <a:bodyPr wrap="none" anchor="ctr"/>
          <a:lstStyle/>
          <a:p>
            <a:endParaRPr lang="en-US"/>
          </a:p>
        </p:txBody>
      </p:sp>
      <p:sp>
        <p:nvSpPr>
          <p:cNvPr id="39958" name="Line 22"/>
          <p:cNvSpPr>
            <a:spLocks noChangeShapeType="1"/>
          </p:cNvSpPr>
          <p:nvPr/>
        </p:nvSpPr>
        <p:spPr bwMode="auto">
          <a:xfrm flipH="1">
            <a:off x="5810250" y="3629025"/>
            <a:ext cx="2047875" cy="1133475"/>
          </a:xfrm>
          <a:prstGeom prst="line">
            <a:avLst/>
          </a:prstGeom>
          <a:noFill/>
          <a:ln w="28575">
            <a:solidFill>
              <a:srgbClr val="FF0000"/>
            </a:solidFill>
            <a:round/>
            <a:headEnd/>
            <a:tailEnd type="triangle" w="med" len="med"/>
          </a:ln>
          <a:effectLst/>
        </p:spPr>
        <p:txBody>
          <a:bodyPr wrap="none" anchor="ctr"/>
          <a:lstStyle/>
          <a:p>
            <a:endParaRPr lang="en-US"/>
          </a:p>
        </p:txBody>
      </p:sp>
      <p:sp>
        <p:nvSpPr>
          <p:cNvPr id="39959" name="Text Box 23"/>
          <p:cNvSpPr txBox="1">
            <a:spLocks noChangeArrowheads="1"/>
          </p:cNvSpPr>
          <p:nvPr/>
        </p:nvSpPr>
        <p:spPr bwMode="auto">
          <a:xfrm>
            <a:off x="4921250" y="5218113"/>
            <a:ext cx="1322388" cy="581025"/>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Mac running</a:t>
            </a:r>
          </a:p>
          <a:p>
            <a:pPr algn="ctr">
              <a:spcBef>
                <a:spcPct val="0"/>
              </a:spcBef>
              <a:buClrTx/>
              <a:buSzTx/>
              <a:buFontTx/>
              <a:buNone/>
            </a:pPr>
            <a:r>
              <a:rPr lang="en-US" sz="1600"/>
              <a:t>Navigator</a:t>
            </a:r>
            <a:endParaRPr lang="en-US">
              <a:latin typeface="Times New Roman" pitchFamily="18" charset="0"/>
            </a:endParaRPr>
          </a:p>
        </p:txBody>
      </p:sp>
      <p:sp>
        <p:nvSpPr>
          <p:cNvPr id="39960" name="Text Box 24"/>
          <p:cNvSpPr txBox="1">
            <a:spLocks noChangeArrowheads="1"/>
          </p:cNvSpPr>
          <p:nvPr/>
        </p:nvSpPr>
        <p:spPr bwMode="auto">
          <a:xfrm rot="1422049">
            <a:off x="6097588" y="2293938"/>
            <a:ext cx="1509712" cy="336550"/>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solidFill>
                  <a:srgbClr val="FF0000"/>
                </a:solidFill>
              </a:rPr>
              <a:t>HTTP request</a:t>
            </a:r>
            <a:endParaRPr lang="en-US">
              <a:latin typeface="Times New Roman" pitchFamily="18" charset="0"/>
            </a:endParaRPr>
          </a:p>
        </p:txBody>
      </p:sp>
      <p:sp>
        <p:nvSpPr>
          <p:cNvPr id="39961" name="Text Box 25"/>
          <p:cNvSpPr txBox="1">
            <a:spLocks noChangeArrowheads="1"/>
          </p:cNvSpPr>
          <p:nvPr/>
        </p:nvSpPr>
        <p:spPr bwMode="auto">
          <a:xfrm rot="-1692639">
            <a:off x="5888038" y="3789363"/>
            <a:ext cx="1509712" cy="336550"/>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solidFill>
                  <a:srgbClr val="FF0000"/>
                </a:solidFill>
              </a:rPr>
              <a:t>HTTP request</a:t>
            </a:r>
            <a:endParaRPr lang="en-US">
              <a:latin typeface="Times New Roman" pitchFamily="18" charset="0"/>
            </a:endParaRPr>
          </a:p>
        </p:txBody>
      </p:sp>
      <p:sp>
        <p:nvSpPr>
          <p:cNvPr id="39962" name="Text Box 26"/>
          <p:cNvSpPr txBox="1">
            <a:spLocks noChangeArrowheads="1"/>
          </p:cNvSpPr>
          <p:nvPr/>
        </p:nvSpPr>
        <p:spPr bwMode="auto">
          <a:xfrm rot="1411598">
            <a:off x="5910263" y="2741613"/>
            <a:ext cx="1620837" cy="336550"/>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solidFill>
                  <a:srgbClr val="FF0000"/>
                </a:solidFill>
              </a:rPr>
              <a:t>HTTP response</a:t>
            </a:r>
            <a:endParaRPr lang="en-US">
              <a:latin typeface="Times New Roman" pitchFamily="18" charset="0"/>
            </a:endParaRPr>
          </a:p>
        </p:txBody>
      </p:sp>
      <p:sp>
        <p:nvSpPr>
          <p:cNvPr id="39964" name="Text Box 28"/>
          <p:cNvSpPr txBox="1">
            <a:spLocks noChangeArrowheads="1"/>
          </p:cNvSpPr>
          <p:nvPr/>
        </p:nvSpPr>
        <p:spPr bwMode="auto">
          <a:xfrm rot="-1737783">
            <a:off x="6091238" y="4122738"/>
            <a:ext cx="1620837" cy="336550"/>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solidFill>
                  <a:srgbClr val="FF0000"/>
                </a:solidFill>
              </a:rPr>
              <a:t>HTTP response</a:t>
            </a:r>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10" name="Slide Number Placeholder 6"/>
          <p:cNvSpPr>
            <a:spLocks noGrp="1"/>
          </p:cNvSpPr>
          <p:nvPr>
            <p:ph type="sldNum" sz="quarter" idx="12"/>
          </p:nvPr>
        </p:nvSpPr>
        <p:spPr/>
        <p:txBody>
          <a:bodyPr/>
          <a:lstStyle/>
          <a:p>
            <a:fld id="{C38DEF12-6350-41AC-864B-2B598FE15202}" type="slidenum">
              <a:rPr lang="en-US"/>
              <a:pPr/>
              <a:t>22</a:t>
            </a:fld>
            <a:endParaRPr lang="en-US"/>
          </a:p>
        </p:txBody>
      </p:sp>
      <p:sp>
        <p:nvSpPr>
          <p:cNvPr id="40967" name="Rectangle 7"/>
          <p:cNvSpPr>
            <a:spLocks noChangeArrowheads="1"/>
          </p:cNvSpPr>
          <p:nvPr/>
        </p:nvSpPr>
        <p:spPr bwMode="auto">
          <a:xfrm>
            <a:off x="4781550" y="3400425"/>
            <a:ext cx="3838575" cy="2724150"/>
          </a:xfrm>
          <a:prstGeom prst="rect">
            <a:avLst/>
          </a:prstGeom>
          <a:solidFill>
            <a:srgbClr val="FFFFFF"/>
          </a:solidFill>
          <a:ln w="19050">
            <a:solidFill>
              <a:schemeClr val="accent2"/>
            </a:solidFill>
            <a:miter lim="800000"/>
            <a:headEnd/>
            <a:tailEnd/>
          </a:ln>
          <a:effectLst/>
        </p:spPr>
        <p:txBody>
          <a:bodyPr wrap="none" anchor="ctr"/>
          <a:lstStyle/>
          <a:p>
            <a:endParaRPr lang="en-US"/>
          </a:p>
        </p:txBody>
      </p:sp>
      <p:sp>
        <p:nvSpPr>
          <p:cNvPr id="40969" name="Rectangle 9"/>
          <p:cNvSpPr>
            <a:spLocks noChangeArrowheads="1"/>
          </p:cNvSpPr>
          <p:nvPr/>
        </p:nvSpPr>
        <p:spPr bwMode="auto">
          <a:xfrm>
            <a:off x="7667625" y="3238500"/>
            <a:ext cx="828675" cy="295275"/>
          </a:xfrm>
          <a:prstGeom prst="rect">
            <a:avLst/>
          </a:prstGeom>
          <a:solidFill>
            <a:srgbClr val="FFFFFF"/>
          </a:solidFill>
          <a:ln w="9525">
            <a:noFill/>
            <a:miter lim="800000"/>
            <a:headEnd/>
            <a:tailEnd/>
          </a:ln>
          <a:effectLst/>
        </p:spPr>
        <p:txBody>
          <a:bodyPr wrap="none" anchor="ctr"/>
          <a:lstStyle/>
          <a:p>
            <a:endParaRPr lang="en-US"/>
          </a:p>
        </p:txBody>
      </p:sp>
      <p:sp>
        <p:nvSpPr>
          <p:cNvPr id="40962" name="Rectangle 2"/>
          <p:cNvSpPr>
            <a:spLocks noGrp="1" noChangeArrowheads="1"/>
          </p:cNvSpPr>
          <p:nvPr>
            <p:ph type="title"/>
          </p:nvPr>
        </p:nvSpPr>
        <p:spPr/>
        <p:txBody>
          <a:bodyPr/>
          <a:lstStyle/>
          <a:p>
            <a:r>
              <a:rPr lang="en-US"/>
              <a:t>HTTP overview (continued)</a:t>
            </a:r>
          </a:p>
        </p:txBody>
      </p:sp>
      <p:sp>
        <p:nvSpPr>
          <p:cNvPr id="40963" name="Rectangle 3"/>
          <p:cNvSpPr>
            <a:spLocks noGrp="1" noChangeArrowheads="1"/>
          </p:cNvSpPr>
          <p:nvPr>
            <p:ph type="body" sz="half" idx="1"/>
          </p:nvPr>
        </p:nvSpPr>
        <p:spPr>
          <a:xfrm>
            <a:off x="533400" y="1600200"/>
            <a:ext cx="3971925" cy="4648200"/>
          </a:xfrm>
        </p:spPr>
        <p:txBody>
          <a:bodyPr/>
          <a:lstStyle/>
          <a:p>
            <a:pPr>
              <a:buFont typeface="ZapfDingbats" pitchFamily="82" charset="2"/>
              <a:buNone/>
            </a:pPr>
            <a:r>
              <a:rPr lang="en-US" sz="2400">
                <a:solidFill>
                  <a:srgbClr val="FF0000"/>
                </a:solidFill>
              </a:rPr>
              <a:t>Uses TCP:</a:t>
            </a:r>
            <a:endParaRPr lang="en-US" sz="2400"/>
          </a:p>
          <a:p>
            <a:r>
              <a:rPr lang="en-US" sz="2000"/>
              <a:t>client initiates TCP connection (creates socket) to server, port 80</a:t>
            </a:r>
          </a:p>
          <a:p>
            <a:r>
              <a:rPr lang="en-US" sz="2000"/>
              <a:t>server accepts TCP connection from client</a:t>
            </a:r>
          </a:p>
          <a:p>
            <a:r>
              <a:rPr lang="en-US" sz="2000"/>
              <a:t>HTTP messages (application-layer protocol messages) exchanged between browser (HTTP client) and Web server (HTTP server)</a:t>
            </a:r>
          </a:p>
          <a:p>
            <a:r>
              <a:rPr lang="en-US" sz="2000"/>
              <a:t>TCP connection closed</a:t>
            </a:r>
            <a:endParaRPr lang="en-US" sz="2400"/>
          </a:p>
        </p:txBody>
      </p:sp>
      <p:sp>
        <p:nvSpPr>
          <p:cNvPr id="40964" name="Rectangle 4"/>
          <p:cNvSpPr>
            <a:spLocks noGrp="1" noChangeArrowheads="1"/>
          </p:cNvSpPr>
          <p:nvPr>
            <p:ph type="body" sz="half" idx="2"/>
          </p:nvPr>
        </p:nvSpPr>
        <p:spPr>
          <a:xfrm>
            <a:off x="5029200" y="1562100"/>
            <a:ext cx="3171825" cy="1514475"/>
          </a:xfrm>
        </p:spPr>
        <p:txBody>
          <a:bodyPr/>
          <a:lstStyle/>
          <a:p>
            <a:pPr>
              <a:buFont typeface="ZapfDingbats" pitchFamily="82" charset="2"/>
              <a:buNone/>
            </a:pPr>
            <a:r>
              <a:rPr lang="en-US" sz="2400">
                <a:solidFill>
                  <a:srgbClr val="FF0000"/>
                </a:solidFill>
              </a:rPr>
              <a:t>HTTP is “stateless”</a:t>
            </a:r>
            <a:endParaRPr lang="en-US" sz="2400"/>
          </a:p>
          <a:p>
            <a:r>
              <a:rPr lang="en-US" sz="2000"/>
              <a:t>server maintains no information about past client requests</a:t>
            </a:r>
          </a:p>
        </p:txBody>
      </p:sp>
      <p:sp>
        <p:nvSpPr>
          <p:cNvPr id="40966" name="Rectangle 6"/>
          <p:cNvSpPr>
            <a:spLocks noChangeArrowheads="1"/>
          </p:cNvSpPr>
          <p:nvPr/>
        </p:nvSpPr>
        <p:spPr bwMode="auto">
          <a:xfrm>
            <a:off x="4810125" y="3419475"/>
            <a:ext cx="3752850" cy="2847975"/>
          </a:xfrm>
          <a:prstGeom prst="rect">
            <a:avLst/>
          </a:prstGeom>
          <a:noFill/>
          <a:ln w="9525">
            <a:noFill/>
            <a:miter lim="800000"/>
            <a:headEnd/>
            <a:tailEnd/>
          </a:ln>
          <a:effectLst/>
        </p:spPr>
        <p:txBody>
          <a:bodyPr/>
          <a:lstStyle/>
          <a:p>
            <a:pPr marL="342900" indent="-342900"/>
            <a:r>
              <a:rPr lang="en-US" sz="2000">
                <a:solidFill>
                  <a:srgbClr val="FF0000"/>
                </a:solidFill>
              </a:rPr>
              <a:t>Protocols that maintain “state” are complex!</a:t>
            </a:r>
            <a:endParaRPr lang="en-US" sz="2000"/>
          </a:p>
          <a:p>
            <a:pPr marL="342900" indent="-342900">
              <a:buFont typeface="ZapfDingbats" pitchFamily="82" charset="2"/>
              <a:buChar char="r"/>
            </a:pPr>
            <a:r>
              <a:rPr lang="en-US" sz="2000"/>
              <a:t>past history (state) must be maintained</a:t>
            </a:r>
          </a:p>
          <a:p>
            <a:pPr marL="342900" indent="-342900">
              <a:buFont typeface="ZapfDingbats" pitchFamily="82" charset="2"/>
              <a:buChar char="r"/>
            </a:pPr>
            <a:r>
              <a:rPr lang="en-US" sz="2000"/>
              <a:t>if server/client crashes, their views of “state” may be inconsistent, must be reconciled</a:t>
            </a:r>
          </a:p>
          <a:p>
            <a:pPr marL="342900" indent="-342900">
              <a:buFont typeface="ZapfDingbats" pitchFamily="82" charset="2"/>
              <a:buChar char="r"/>
            </a:pPr>
            <a:endParaRPr lang="en-US" sz="2000"/>
          </a:p>
        </p:txBody>
      </p:sp>
      <p:sp>
        <p:nvSpPr>
          <p:cNvPr id="40968" name="Text Box 8"/>
          <p:cNvSpPr txBox="1">
            <a:spLocks noChangeArrowheads="1"/>
          </p:cNvSpPr>
          <p:nvPr/>
        </p:nvSpPr>
        <p:spPr bwMode="auto">
          <a:xfrm>
            <a:off x="7602538" y="3160713"/>
            <a:ext cx="919162" cy="457200"/>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solidFill>
                  <a:schemeClr val="accent2"/>
                </a:solidFill>
              </a:rPr>
              <a:t>aside</a:t>
            </a:r>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fld id="{870FDDE2-42FD-4EC7-A96E-87080B936C61}" type="slidenum">
              <a:rPr lang="en-US"/>
              <a:pPr/>
              <a:t>23</a:t>
            </a:fld>
            <a:endParaRPr lang="en-US"/>
          </a:p>
        </p:txBody>
      </p:sp>
      <p:sp>
        <p:nvSpPr>
          <p:cNvPr id="115714" name="Rectangle 2"/>
          <p:cNvSpPr>
            <a:spLocks noGrp="1" noChangeArrowheads="1"/>
          </p:cNvSpPr>
          <p:nvPr>
            <p:ph type="title"/>
          </p:nvPr>
        </p:nvSpPr>
        <p:spPr/>
        <p:txBody>
          <a:bodyPr/>
          <a:lstStyle/>
          <a:p>
            <a:r>
              <a:rPr lang="en-US"/>
              <a:t>HTTP connections</a:t>
            </a:r>
          </a:p>
        </p:txBody>
      </p:sp>
      <p:sp>
        <p:nvSpPr>
          <p:cNvPr id="115715" name="Rectangle 3"/>
          <p:cNvSpPr>
            <a:spLocks noGrp="1" noChangeArrowheads="1"/>
          </p:cNvSpPr>
          <p:nvPr>
            <p:ph type="body" sz="half" idx="1"/>
          </p:nvPr>
        </p:nvSpPr>
        <p:spPr/>
        <p:txBody>
          <a:bodyPr/>
          <a:lstStyle/>
          <a:p>
            <a:pPr>
              <a:buFont typeface="ZapfDingbats" pitchFamily="82" charset="2"/>
              <a:buNone/>
            </a:pPr>
            <a:r>
              <a:rPr lang="en-US" sz="2400" u="sng">
                <a:solidFill>
                  <a:srgbClr val="FF0000"/>
                </a:solidFill>
              </a:rPr>
              <a:t>Nonpersistent HTTP</a:t>
            </a:r>
            <a:endParaRPr lang="en-US" sz="2400"/>
          </a:p>
          <a:p>
            <a:r>
              <a:rPr lang="en-US" sz="2400"/>
              <a:t>At most one object is sent over a TCP connection.</a:t>
            </a:r>
          </a:p>
          <a:p>
            <a:r>
              <a:rPr lang="en-US" sz="2400"/>
              <a:t>HTTP/1.0 uses nonpersistent HTTP</a:t>
            </a:r>
          </a:p>
        </p:txBody>
      </p:sp>
      <p:sp>
        <p:nvSpPr>
          <p:cNvPr id="115716" name="Rectangle 4"/>
          <p:cNvSpPr>
            <a:spLocks noGrp="1" noChangeArrowheads="1"/>
          </p:cNvSpPr>
          <p:nvPr>
            <p:ph type="body" sz="half" idx="2"/>
          </p:nvPr>
        </p:nvSpPr>
        <p:spPr/>
        <p:txBody>
          <a:bodyPr/>
          <a:lstStyle/>
          <a:p>
            <a:pPr>
              <a:buFont typeface="ZapfDingbats" pitchFamily="82" charset="2"/>
              <a:buNone/>
            </a:pPr>
            <a:r>
              <a:rPr lang="en-US" sz="2400" u="sng">
                <a:solidFill>
                  <a:srgbClr val="FF0000"/>
                </a:solidFill>
              </a:rPr>
              <a:t>Persistent HTTP</a:t>
            </a:r>
            <a:endParaRPr lang="en-US" sz="2400">
              <a:solidFill>
                <a:srgbClr val="FF0000"/>
              </a:solidFill>
            </a:endParaRPr>
          </a:p>
          <a:p>
            <a:r>
              <a:rPr lang="en-US" sz="2400"/>
              <a:t>Multiple objects can be sent over single TCP connection between client and server.</a:t>
            </a:r>
          </a:p>
          <a:p>
            <a:r>
              <a:rPr lang="en-US" sz="2400"/>
              <a:t>HTTP/1.1 uses persistent connections in default mode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17" name="Slide Number Placeholder 6"/>
          <p:cNvSpPr>
            <a:spLocks noGrp="1"/>
          </p:cNvSpPr>
          <p:nvPr>
            <p:ph type="sldNum" sz="quarter" idx="12"/>
          </p:nvPr>
        </p:nvSpPr>
        <p:spPr/>
        <p:txBody>
          <a:bodyPr/>
          <a:lstStyle/>
          <a:p>
            <a:fld id="{E0CA658D-25EB-4422-BF97-1DE9E2B07A77}" type="slidenum">
              <a:rPr lang="en-US"/>
              <a:pPr/>
              <a:t>24</a:t>
            </a:fld>
            <a:endParaRPr lang="en-US"/>
          </a:p>
        </p:txBody>
      </p:sp>
      <p:sp>
        <p:nvSpPr>
          <p:cNvPr id="41995" name="Line 11"/>
          <p:cNvSpPr>
            <a:spLocks noChangeShapeType="1"/>
          </p:cNvSpPr>
          <p:nvPr/>
        </p:nvSpPr>
        <p:spPr bwMode="auto">
          <a:xfrm>
            <a:off x="476250" y="2095500"/>
            <a:ext cx="0" cy="4495800"/>
          </a:xfrm>
          <a:prstGeom prst="line">
            <a:avLst/>
          </a:prstGeom>
          <a:noFill/>
          <a:ln w="19050">
            <a:solidFill>
              <a:schemeClr val="accent2"/>
            </a:solidFill>
            <a:round/>
            <a:headEnd/>
            <a:tailEnd type="triangle" w="med" len="med"/>
          </a:ln>
          <a:effectLst/>
        </p:spPr>
        <p:txBody>
          <a:bodyPr wrap="none" anchor="ctr"/>
          <a:lstStyle/>
          <a:p>
            <a:endParaRPr lang="en-US"/>
          </a:p>
        </p:txBody>
      </p:sp>
      <p:sp>
        <p:nvSpPr>
          <p:cNvPr id="41997" name="Rectangle 13"/>
          <p:cNvSpPr>
            <a:spLocks noChangeArrowheads="1"/>
          </p:cNvSpPr>
          <p:nvPr/>
        </p:nvSpPr>
        <p:spPr bwMode="auto">
          <a:xfrm>
            <a:off x="238125" y="6019800"/>
            <a:ext cx="657225" cy="295275"/>
          </a:xfrm>
          <a:prstGeom prst="rect">
            <a:avLst/>
          </a:prstGeom>
          <a:solidFill>
            <a:schemeClr val="bg1"/>
          </a:solidFill>
          <a:ln w="9525">
            <a:noFill/>
            <a:miter lim="800000"/>
            <a:headEnd/>
            <a:tailEnd/>
          </a:ln>
          <a:effectLst/>
        </p:spPr>
        <p:txBody>
          <a:bodyPr wrap="none" anchor="ctr"/>
          <a:lstStyle/>
          <a:p>
            <a:endParaRPr lang="en-US"/>
          </a:p>
        </p:txBody>
      </p:sp>
      <p:sp>
        <p:nvSpPr>
          <p:cNvPr id="41986" name="Rectangle 2"/>
          <p:cNvSpPr>
            <a:spLocks noGrp="1" noChangeArrowheads="1"/>
          </p:cNvSpPr>
          <p:nvPr>
            <p:ph type="title"/>
          </p:nvPr>
        </p:nvSpPr>
        <p:spPr>
          <a:xfrm>
            <a:off x="542925" y="257175"/>
            <a:ext cx="7772400" cy="866775"/>
          </a:xfrm>
        </p:spPr>
        <p:txBody>
          <a:bodyPr/>
          <a:lstStyle/>
          <a:p>
            <a:r>
              <a:rPr lang="en-US" sz="3600"/>
              <a:t>Nonpersistent HTTP</a:t>
            </a:r>
            <a:endParaRPr lang="en-US"/>
          </a:p>
        </p:txBody>
      </p:sp>
      <p:sp>
        <p:nvSpPr>
          <p:cNvPr id="41987" name="Rectangle 3"/>
          <p:cNvSpPr>
            <a:spLocks noGrp="1" noChangeArrowheads="1"/>
          </p:cNvSpPr>
          <p:nvPr>
            <p:ph type="body" sz="half" idx="1"/>
          </p:nvPr>
        </p:nvSpPr>
        <p:spPr>
          <a:xfrm>
            <a:off x="0" y="1114425"/>
            <a:ext cx="8343900" cy="466725"/>
          </a:xfrm>
        </p:spPr>
        <p:txBody>
          <a:bodyPr/>
          <a:lstStyle/>
          <a:p>
            <a:pPr>
              <a:buFont typeface="ZapfDingbats" pitchFamily="82" charset="2"/>
              <a:buNone/>
            </a:pPr>
            <a:r>
              <a:rPr lang="en-US" sz="2400"/>
              <a:t>Suppose user enters URL </a:t>
            </a:r>
            <a:r>
              <a:rPr lang="en-US" sz="2000">
                <a:latin typeface="Courier New" pitchFamily="49" charset="0"/>
              </a:rPr>
              <a:t>www.someSchool.edu/someDepartment/home.index</a:t>
            </a:r>
            <a:endParaRPr lang="en-US" sz="2400"/>
          </a:p>
        </p:txBody>
      </p:sp>
      <p:sp>
        <p:nvSpPr>
          <p:cNvPr id="41988" name="Rectangle 4"/>
          <p:cNvSpPr>
            <a:spLocks noGrp="1" noChangeArrowheads="1"/>
          </p:cNvSpPr>
          <p:nvPr>
            <p:ph type="body" sz="half" idx="2"/>
          </p:nvPr>
        </p:nvSpPr>
        <p:spPr>
          <a:xfrm>
            <a:off x="657225" y="2095500"/>
            <a:ext cx="3943350" cy="1905000"/>
          </a:xfrm>
        </p:spPr>
        <p:txBody>
          <a:bodyPr/>
          <a:lstStyle/>
          <a:p>
            <a:pPr>
              <a:buFont typeface="ZapfDingbats" pitchFamily="82" charset="2"/>
              <a:buNone/>
            </a:pPr>
            <a:r>
              <a:rPr lang="en-US" sz="2000">
                <a:solidFill>
                  <a:srgbClr val="FF0000"/>
                </a:solidFill>
              </a:rPr>
              <a:t>1a</a:t>
            </a:r>
            <a:r>
              <a:rPr lang="en-US" sz="1800">
                <a:solidFill>
                  <a:srgbClr val="FF0000"/>
                </a:solidFill>
              </a:rPr>
              <a:t>.</a:t>
            </a:r>
            <a:r>
              <a:rPr lang="en-US" sz="1800"/>
              <a:t> HTTP client initiates TCP connection to HTTP server (process) at </a:t>
            </a:r>
            <a:r>
              <a:rPr lang="en-US" sz="1800">
                <a:latin typeface="Arial" charset="0"/>
              </a:rPr>
              <a:t>www.someSchool.edu on port </a:t>
            </a:r>
            <a:r>
              <a:rPr lang="en-US" sz="1800"/>
              <a:t>80</a:t>
            </a:r>
            <a:endParaRPr lang="en-US" sz="2000"/>
          </a:p>
        </p:txBody>
      </p:sp>
      <p:sp>
        <p:nvSpPr>
          <p:cNvPr id="41989" name="Rectangle 5"/>
          <p:cNvSpPr>
            <a:spLocks noChangeArrowheads="1"/>
          </p:cNvSpPr>
          <p:nvPr/>
        </p:nvSpPr>
        <p:spPr bwMode="auto">
          <a:xfrm>
            <a:off x="704850" y="3829050"/>
            <a:ext cx="3810000" cy="1076325"/>
          </a:xfrm>
          <a:prstGeom prst="rect">
            <a:avLst/>
          </a:prstGeom>
          <a:noFill/>
          <a:ln w="9525">
            <a:noFill/>
            <a:miter lim="800000"/>
            <a:headEnd/>
            <a:tailEnd/>
          </a:ln>
          <a:effectLst/>
        </p:spPr>
        <p:txBody>
          <a:bodyPr/>
          <a:lstStyle/>
          <a:p>
            <a:pPr marL="342900" indent="-342900"/>
            <a:r>
              <a:rPr lang="en-US" sz="2000">
                <a:solidFill>
                  <a:srgbClr val="FF0000"/>
                </a:solidFill>
              </a:rPr>
              <a:t>2.</a:t>
            </a:r>
            <a:r>
              <a:rPr lang="en-US" sz="2000"/>
              <a:t> HTTP</a:t>
            </a:r>
            <a:r>
              <a:rPr lang="en-US" sz="1800"/>
              <a:t> client sends HTTP </a:t>
            </a:r>
            <a:r>
              <a:rPr lang="en-US" sz="1800" i="1">
                <a:solidFill>
                  <a:schemeClr val="accent2"/>
                </a:solidFill>
              </a:rPr>
              <a:t>request message</a:t>
            </a:r>
            <a:r>
              <a:rPr lang="en-US" sz="1800"/>
              <a:t> (containing URL) into TCP connection socket. Message indicates that client wants object </a:t>
            </a:r>
            <a:r>
              <a:rPr lang="en-US" sz="1800">
                <a:latin typeface="Arial" charset="0"/>
              </a:rPr>
              <a:t>someDepartment/home.index</a:t>
            </a:r>
          </a:p>
        </p:txBody>
      </p:sp>
      <p:sp>
        <p:nvSpPr>
          <p:cNvPr id="41990" name="Rectangle 6"/>
          <p:cNvSpPr>
            <a:spLocks noChangeArrowheads="1"/>
          </p:cNvSpPr>
          <p:nvPr/>
        </p:nvSpPr>
        <p:spPr bwMode="auto">
          <a:xfrm>
            <a:off x="4781550" y="2524125"/>
            <a:ext cx="3810000" cy="1504950"/>
          </a:xfrm>
          <a:prstGeom prst="rect">
            <a:avLst/>
          </a:prstGeom>
          <a:noFill/>
          <a:ln w="9525">
            <a:noFill/>
            <a:miter lim="800000"/>
            <a:headEnd/>
            <a:tailEnd/>
          </a:ln>
          <a:effectLst/>
        </p:spPr>
        <p:txBody>
          <a:bodyPr/>
          <a:lstStyle/>
          <a:p>
            <a:pPr marL="342900" indent="-342900"/>
            <a:r>
              <a:rPr lang="en-US" sz="2000">
                <a:solidFill>
                  <a:srgbClr val="FF0000"/>
                </a:solidFill>
              </a:rPr>
              <a:t>1b.</a:t>
            </a:r>
            <a:r>
              <a:rPr lang="en-US" sz="2000"/>
              <a:t> HTTP</a:t>
            </a:r>
            <a:r>
              <a:rPr lang="en-US" sz="1800"/>
              <a:t> server at host </a:t>
            </a:r>
            <a:r>
              <a:rPr lang="en-US" sz="1800">
                <a:latin typeface="Arial" charset="0"/>
              </a:rPr>
              <a:t>www.someSchool.edu </a:t>
            </a:r>
            <a:r>
              <a:rPr lang="en-US" sz="1800"/>
              <a:t>waiting for TCP connection at port 80.  “accepts” connection, notifying client</a:t>
            </a:r>
            <a:endParaRPr lang="en-US" sz="2000"/>
          </a:p>
        </p:txBody>
      </p:sp>
      <p:sp>
        <p:nvSpPr>
          <p:cNvPr id="41991" name="Rectangle 7"/>
          <p:cNvSpPr>
            <a:spLocks noChangeArrowheads="1"/>
          </p:cNvSpPr>
          <p:nvPr/>
        </p:nvSpPr>
        <p:spPr bwMode="auto">
          <a:xfrm>
            <a:off x="4724400" y="4381500"/>
            <a:ext cx="3810000" cy="1800225"/>
          </a:xfrm>
          <a:prstGeom prst="rect">
            <a:avLst/>
          </a:prstGeom>
          <a:noFill/>
          <a:ln w="9525">
            <a:noFill/>
            <a:miter lim="800000"/>
            <a:headEnd/>
            <a:tailEnd/>
          </a:ln>
          <a:effectLst/>
        </p:spPr>
        <p:txBody>
          <a:bodyPr/>
          <a:lstStyle/>
          <a:p>
            <a:pPr marL="342900" indent="-342900"/>
            <a:r>
              <a:rPr lang="en-US" sz="2000">
                <a:solidFill>
                  <a:srgbClr val="FF0000"/>
                </a:solidFill>
              </a:rPr>
              <a:t>3.</a:t>
            </a:r>
            <a:r>
              <a:rPr lang="en-US" sz="2000"/>
              <a:t> HTTP</a:t>
            </a:r>
            <a:r>
              <a:rPr lang="en-US" sz="1800"/>
              <a:t> server receives request message, forms </a:t>
            </a:r>
            <a:r>
              <a:rPr lang="en-US" sz="1800" i="1">
                <a:solidFill>
                  <a:schemeClr val="accent2"/>
                </a:solidFill>
              </a:rPr>
              <a:t>response message</a:t>
            </a:r>
            <a:r>
              <a:rPr lang="en-US" sz="1800"/>
              <a:t> containing requested object, and sends message into its socket</a:t>
            </a:r>
          </a:p>
        </p:txBody>
      </p:sp>
      <p:sp>
        <p:nvSpPr>
          <p:cNvPr id="41992" name="Line 8"/>
          <p:cNvSpPr>
            <a:spLocks noChangeShapeType="1"/>
          </p:cNvSpPr>
          <p:nvPr/>
        </p:nvSpPr>
        <p:spPr bwMode="auto">
          <a:xfrm>
            <a:off x="4048125" y="2647950"/>
            <a:ext cx="1095375" cy="523875"/>
          </a:xfrm>
          <a:prstGeom prst="line">
            <a:avLst/>
          </a:prstGeom>
          <a:noFill/>
          <a:ln w="38100">
            <a:solidFill>
              <a:srgbClr val="FF0000"/>
            </a:solidFill>
            <a:round/>
            <a:headEnd/>
            <a:tailEnd type="triangle" w="med" len="med"/>
          </a:ln>
          <a:effectLst/>
        </p:spPr>
        <p:txBody>
          <a:bodyPr wrap="none" anchor="ctr"/>
          <a:lstStyle/>
          <a:p>
            <a:endParaRPr lang="en-US"/>
          </a:p>
        </p:txBody>
      </p:sp>
      <p:sp>
        <p:nvSpPr>
          <p:cNvPr id="41993" name="Line 9"/>
          <p:cNvSpPr>
            <a:spLocks noChangeShapeType="1"/>
          </p:cNvSpPr>
          <p:nvPr/>
        </p:nvSpPr>
        <p:spPr bwMode="auto">
          <a:xfrm>
            <a:off x="3895725" y="4591050"/>
            <a:ext cx="1095375" cy="523875"/>
          </a:xfrm>
          <a:prstGeom prst="line">
            <a:avLst/>
          </a:prstGeom>
          <a:noFill/>
          <a:ln w="38100">
            <a:solidFill>
              <a:srgbClr val="FF0000"/>
            </a:solidFill>
            <a:round/>
            <a:headEnd/>
            <a:tailEnd type="triangle" w="med" len="med"/>
          </a:ln>
          <a:effectLst/>
        </p:spPr>
        <p:txBody>
          <a:bodyPr wrap="none" anchor="ctr"/>
          <a:lstStyle/>
          <a:p>
            <a:endParaRPr lang="en-US"/>
          </a:p>
        </p:txBody>
      </p:sp>
      <p:sp>
        <p:nvSpPr>
          <p:cNvPr id="41994" name="Line 10"/>
          <p:cNvSpPr>
            <a:spLocks noChangeShapeType="1"/>
          </p:cNvSpPr>
          <p:nvPr/>
        </p:nvSpPr>
        <p:spPr bwMode="auto">
          <a:xfrm flipH="1">
            <a:off x="3933825" y="5124450"/>
            <a:ext cx="1095375" cy="523875"/>
          </a:xfrm>
          <a:prstGeom prst="line">
            <a:avLst/>
          </a:prstGeom>
          <a:noFill/>
          <a:ln w="38100">
            <a:solidFill>
              <a:srgbClr val="FF0000"/>
            </a:solidFill>
            <a:round/>
            <a:headEnd/>
            <a:tailEnd type="triangle" w="med" len="med"/>
          </a:ln>
          <a:effectLst/>
        </p:spPr>
        <p:txBody>
          <a:bodyPr wrap="none" anchor="ctr"/>
          <a:lstStyle/>
          <a:p>
            <a:endParaRPr lang="en-US"/>
          </a:p>
        </p:txBody>
      </p:sp>
      <p:sp>
        <p:nvSpPr>
          <p:cNvPr id="41996" name="Text Box 12"/>
          <p:cNvSpPr txBox="1">
            <a:spLocks noChangeArrowheads="1"/>
          </p:cNvSpPr>
          <p:nvPr/>
        </p:nvSpPr>
        <p:spPr bwMode="auto">
          <a:xfrm>
            <a:off x="176213" y="5942013"/>
            <a:ext cx="815975" cy="457200"/>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solidFill>
                  <a:schemeClr val="accent2"/>
                </a:solidFill>
              </a:rPr>
              <a:t>time</a:t>
            </a:r>
            <a:endParaRPr lang="en-US">
              <a:latin typeface="Times New Roman" pitchFamily="18" charset="0"/>
            </a:endParaRPr>
          </a:p>
        </p:txBody>
      </p:sp>
      <p:sp>
        <p:nvSpPr>
          <p:cNvPr id="41998" name="Line 14"/>
          <p:cNvSpPr>
            <a:spLocks noChangeShapeType="1"/>
          </p:cNvSpPr>
          <p:nvPr/>
        </p:nvSpPr>
        <p:spPr bwMode="auto">
          <a:xfrm flipH="1">
            <a:off x="4019550" y="3162300"/>
            <a:ext cx="1095375" cy="523875"/>
          </a:xfrm>
          <a:prstGeom prst="line">
            <a:avLst/>
          </a:prstGeom>
          <a:noFill/>
          <a:ln w="38100">
            <a:solidFill>
              <a:srgbClr val="FF0000"/>
            </a:solidFill>
            <a:round/>
            <a:headEnd/>
            <a:tailEnd type="triangle" w="med" len="med"/>
          </a:ln>
          <a:effectLst/>
        </p:spPr>
        <p:txBody>
          <a:bodyPr wrap="none" anchor="ctr"/>
          <a:lstStyle/>
          <a:p>
            <a:endParaRPr lang="en-US"/>
          </a:p>
        </p:txBody>
      </p:sp>
      <p:sp>
        <p:nvSpPr>
          <p:cNvPr id="41999" name="Text Box 15"/>
          <p:cNvSpPr txBox="1">
            <a:spLocks noChangeArrowheads="1"/>
          </p:cNvSpPr>
          <p:nvPr/>
        </p:nvSpPr>
        <p:spPr bwMode="auto">
          <a:xfrm>
            <a:off x="7245350" y="968375"/>
            <a:ext cx="1898650" cy="915988"/>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800">
                <a:latin typeface="Arial" charset="0"/>
              </a:rPr>
              <a:t>(contains text, </a:t>
            </a:r>
          </a:p>
          <a:p>
            <a:pPr algn="ctr">
              <a:spcBef>
                <a:spcPct val="0"/>
              </a:spcBef>
              <a:buClrTx/>
              <a:buSzTx/>
              <a:buFontTx/>
              <a:buNone/>
            </a:pPr>
            <a:r>
              <a:rPr lang="en-US" sz="1800">
                <a:latin typeface="Arial" charset="0"/>
              </a:rPr>
              <a:t>references to 10 </a:t>
            </a:r>
          </a:p>
          <a:p>
            <a:pPr algn="ctr">
              <a:spcBef>
                <a:spcPct val="0"/>
              </a:spcBef>
              <a:buClrTx/>
              <a:buSzTx/>
              <a:buFontTx/>
              <a:buNone/>
            </a:pPr>
            <a:r>
              <a:rPr lang="en-US" sz="1800">
                <a:latin typeface="Arial" charset="0"/>
              </a:rPr>
              <a:t>jpeg images)</a:t>
            </a:r>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11" name="Slide Number Placeholder 6"/>
          <p:cNvSpPr>
            <a:spLocks noGrp="1"/>
          </p:cNvSpPr>
          <p:nvPr>
            <p:ph type="sldNum" sz="quarter" idx="12"/>
          </p:nvPr>
        </p:nvSpPr>
        <p:spPr/>
        <p:txBody>
          <a:bodyPr/>
          <a:lstStyle/>
          <a:p>
            <a:fld id="{4241E14A-8B1D-43D6-8253-763CC3A2D3C8}" type="slidenum">
              <a:rPr lang="en-US"/>
              <a:pPr/>
              <a:t>25</a:t>
            </a:fld>
            <a:endParaRPr lang="en-US"/>
          </a:p>
        </p:txBody>
      </p:sp>
      <p:sp>
        <p:nvSpPr>
          <p:cNvPr id="43012" name="Rectangle 4"/>
          <p:cNvSpPr>
            <a:spLocks noGrp="1" noChangeArrowheads="1"/>
          </p:cNvSpPr>
          <p:nvPr>
            <p:ph type="title"/>
          </p:nvPr>
        </p:nvSpPr>
        <p:spPr>
          <a:xfrm>
            <a:off x="542925" y="257175"/>
            <a:ext cx="7772400" cy="866775"/>
          </a:xfrm>
        </p:spPr>
        <p:txBody>
          <a:bodyPr/>
          <a:lstStyle/>
          <a:p>
            <a:r>
              <a:rPr lang="en-US" sz="3600"/>
              <a:t>Nonpersistent HTTP (cont.)</a:t>
            </a:r>
            <a:endParaRPr lang="en-US"/>
          </a:p>
        </p:txBody>
      </p:sp>
      <p:sp>
        <p:nvSpPr>
          <p:cNvPr id="43014" name="Rectangle 6"/>
          <p:cNvSpPr>
            <a:spLocks noGrp="1" noChangeArrowheads="1"/>
          </p:cNvSpPr>
          <p:nvPr>
            <p:ph type="body" sz="half" idx="2"/>
          </p:nvPr>
        </p:nvSpPr>
        <p:spPr>
          <a:xfrm>
            <a:off x="1095375" y="2047875"/>
            <a:ext cx="3810000" cy="1533525"/>
          </a:xfrm>
        </p:spPr>
        <p:txBody>
          <a:bodyPr/>
          <a:lstStyle/>
          <a:p>
            <a:pPr>
              <a:buFont typeface="ZapfDingbats" pitchFamily="82" charset="2"/>
              <a:buNone/>
            </a:pPr>
            <a:r>
              <a:rPr lang="en-US" sz="2000">
                <a:solidFill>
                  <a:srgbClr val="FF0000"/>
                </a:solidFill>
              </a:rPr>
              <a:t>5</a:t>
            </a:r>
            <a:r>
              <a:rPr lang="en-US" sz="1800">
                <a:solidFill>
                  <a:srgbClr val="FF0000"/>
                </a:solidFill>
              </a:rPr>
              <a:t>.</a:t>
            </a:r>
            <a:r>
              <a:rPr lang="en-US" sz="1800"/>
              <a:t> HTTP client receives response message containing html file, displays html.  Parsing html file, finds 10 referenced jpeg  objects</a:t>
            </a:r>
            <a:endParaRPr lang="en-US" sz="2000"/>
          </a:p>
        </p:txBody>
      </p:sp>
      <p:sp>
        <p:nvSpPr>
          <p:cNvPr id="43015" name="Rectangle 7"/>
          <p:cNvSpPr>
            <a:spLocks noChangeArrowheads="1"/>
          </p:cNvSpPr>
          <p:nvPr/>
        </p:nvSpPr>
        <p:spPr bwMode="auto">
          <a:xfrm>
            <a:off x="1085850" y="3568700"/>
            <a:ext cx="3810000" cy="666750"/>
          </a:xfrm>
          <a:prstGeom prst="rect">
            <a:avLst/>
          </a:prstGeom>
          <a:noFill/>
          <a:ln w="9525">
            <a:noFill/>
            <a:miter lim="800000"/>
            <a:headEnd/>
            <a:tailEnd/>
          </a:ln>
          <a:effectLst/>
        </p:spPr>
        <p:txBody>
          <a:bodyPr/>
          <a:lstStyle/>
          <a:p>
            <a:pPr marL="342900" indent="-342900"/>
            <a:r>
              <a:rPr lang="en-US" sz="2000">
                <a:solidFill>
                  <a:srgbClr val="FF0000"/>
                </a:solidFill>
              </a:rPr>
              <a:t>6.</a:t>
            </a:r>
            <a:r>
              <a:rPr lang="en-US" sz="2000"/>
              <a:t> </a:t>
            </a:r>
            <a:r>
              <a:rPr lang="en-US" sz="1800"/>
              <a:t>Steps 1-5 repeated for each of 10 jpeg objects</a:t>
            </a:r>
          </a:p>
        </p:txBody>
      </p:sp>
      <p:sp>
        <p:nvSpPr>
          <p:cNvPr id="43016" name="Rectangle 8"/>
          <p:cNvSpPr>
            <a:spLocks noChangeArrowheads="1"/>
          </p:cNvSpPr>
          <p:nvPr/>
        </p:nvSpPr>
        <p:spPr bwMode="auto">
          <a:xfrm>
            <a:off x="5032375" y="1492250"/>
            <a:ext cx="3810000" cy="733425"/>
          </a:xfrm>
          <a:prstGeom prst="rect">
            <a:avLst/>
          </a:prstGeom>
          <a:noFill/>
          <a:ln w="9525">
            <a:noFill/>
            <a:miter lim="800000"/>
            <a:headEnd/>
            <a:tailEnd/>
          </a:ln>
          <a:effectLst/>
        </p:spPr>
        <p:txBody>
          <a:bodyPr/>
          <a:lstStyle/>
          <a:p>
            <a:pPr marL="342900" indent="-342900"/>
            <a:r>
              <a:rPr lang="en-US" sz="2000">
                <a:solidFill>
                  <a:srgbClr val="FF0000"/>
                </a:solidFill>
              </a:rPr>
              <a:t>4.</a:t>
            </a:r>
            <a:r>
              <a:rPr lang="en-US" sz="2000"/>
              <a:t> HTTP</a:t>
            </a:r>
            <a:r>
              <a:rPr lang="en-US" sz="1800"/>
              <a:t> server closes TCP connection. </a:t>
            </a:r>
            <a:endParaRPr lang="en-US" sz="2000"/>
          </a:p>
        </p:txBody>
      </p:sp>
      <p:sp>
        <p:nvSpPr>
          <p:cNvPr id="43010" name="Line 2"/>
          <p:cNvSpPr>
            <a:spLocks noChangeShapeType="1"/>
          </p:cNvSpPr>
          <p:nvPr/>
        </p:nvSpPr>
        <p:spPr bwMode="auto">
          <a:xfrm>
            <a:off x="542925" y="1519238"/>
            <a:ext cx="0" cy="2571750"/>
          </a:xfrm>
          <a:prstGeom prst="line">
            <a:avLst/>
          </a:prstGeom>
          <a:noFill/>
          <a:ln w="19050">
            <a:solidFill>
              <a:schemeClr val="accent2"/>
            </a:solidFill>
            <a:round/>
            <a:headEnd/>
            <a:tailEnd type="triangle" w="med" len="med"/>
          </a:ln>
          <a:effectLst/>
        </p:spPr>
        <p:txBody>
          <a:bodyPr wrap="none" anchor="ctr"/>
          <a:lstStyle/>
          <a:p>
            <a:endParaRPr lang="en-US"/>
          </a:p>
        </p:txBody>
      </p:sp>
      <p:sp>
        <p:nvSpPr>
          <p:cNvPr id="43011" name="Rectangle 3"/>
          <p:cNvSpPr>
            <a:spLocks noChangeArrowheads="1"/>
          </p:cNvSpPr>
          <p:nvPr/>
        </p:nvSpPr>
        <p:spPr bwMode="auto">
          <a:xfrm>
            <a:off x="304800" y="3519488"/>
            <a:ext cx="342900" cy="295275"/>
          </a:xfrm>
          <a:prstGeom prst="rect">
            <a:avLst/>
          </a:prstGeom>
          <a:solidFill>
            <a:schemeClr val="bg1"/>
          </a:solidFill>
          <a:ln w="9525">
            <a:noFill/>
            <a:miter lim="800000"/>
            <a:headEnd/>
            <a:tailEnd/>
          </a:ln>
          <a:effectLst/>
        </p:spPr>
        <p:txBody>
          <a:bodyPr wrap="none" anchor="ctr"/>
          <a:lstStyle/>
          <a:p>
            <a:endParaRPr lang="en-US"/>
          </a:p>
        </p:txBody>
      </p:sp>
      <p:sp>
        <p:nvSpPr>
          <p:cNvPr id="43021" name="Text Box 13"/>
          <p:cNvSpPr txBox="1">
            <a:spLocks noChangeArrowheads="1"/>
          </p:cNvSpPr>
          <p:nvPr/>
        </p:nvSpPr>
        <p:spPr bwMode="auto">
          <a:xfrm>
            <a:off x="149225" y="3382963"/>
            <a:ext cx="815975" cy="457200"/>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solidFill>
                  <a:schemeClr val="accent2"/>
                </a:solidFill>
              </a:rPr>
              <a:t>time</a:t>
            </a:r>
            <a:endParaRPr lang="en-US">
              <a:latin typeface="Times New Roman" pitchFamily="18" charset="0"/>
            </a:endParaRPr>
          </a:p>
        </p:txBody>
      </p:sp>
      <p:sp>
        <p:nvSpPr>
          <p:cNvPr id="43025" name="Line 17"/>
          <p:cNvSpPr>
            <a:spLocks noChangeShapeType="1"/>
          </p:cNvSpPr>
          <p:nvPr/>
        </p:nvSpPr>
        <p:spPr bwMode="auto">
          <a:xfrm flipH="1">
            <a:off x="3762375" y="1449388"/>
            <a:ext cx="1095375" cy="523875"/>
          </a:xfrm>
          <a:prstGeom prst="line">
            <a:avLst/>
          </a:prstGeom>
          <a:noFill/>
          <a:ln w="38100">
            <a:solidFill>
              <a:srgbClr val="FF0000"/>
            </a:solidFill>
            <a:round/>
            <a:headEnd/>
            <a:tailEnd type="triangle"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36" name="Slide Number Placeholder 6"/>
          <p:cNvSpPr>
            <a:spLocks noGrp="1"/>
          </p:cNvSpPr>
          <p:nvPr>
            <p:ph type="sldNum" sz="quarter" idx="12"/>
          </p:nvPr>
        </p:nvSpPr>
        <p:spPr/>
        <p:txBody>
          <a:bodyPr/>
          <a:lstStyle/>
          <a:p>
            <a:fld id="{C8B43F86-0E1C-4B64-8465-BA5DF42F389B}" type="slidenum">
              <a:rPr lang="en-US"/>
              <a:pPr/>
              <a:t>26</a:t>
            </a:fld>
            <a:endParaRPr lang="en-US"/>
          </a:p>
        </p:txBody>
      </p:sp>
      <p:sp>
        <p:nvSpPr>
          <p:cNvPr id="114690" name="Rectangle 2"/>
          <p:cNvSpPr>
            <a:spLocks noGrp="1" noChangeArrowheads="1"/>
          </p:cNvSpPr>
          <p:nvPr>
            <p:ph type="title"/>
          </p:nvPr>
        </p:nvSpPr>
        <p:spPr>
          <a:xfrm>
            <a:off x="533400" y="0"/>
            <a:ext cx="7772400" cy="1143000"/>
          </a:xfrm>
        </p:spPr>
        <p:txBody>
          <a:bodyPr/>
          <a:lstStyle/>
          <a:p>
            <a:r>
              <a:rPr lang="en-US"/>
              <a:t>Response time modeling</a:t>
            </a:r>
          </a:p>
        </p:txBody>
      </p:sp>
      <p:sp>
        <p:nvSpPr>
          <p:cNvPr id="114691" name="Rectangle 3"/>
          <p:cNvSpPr>
            <a:spLocks noGrp="1" noChangeArrowheads="1"/>
          </p:cNvSpPr>
          <p:nvPr>
            <p:ph type="body" sz="half" idx="1"/>
          </p:nvPr>
        </p:nvSpPr>
        <p:spPr>
          <a:xfrm>
            <a:off x="533400" y="1258888"/>
            <a:ext cx="4090988" cy="4648200"/>
          </a:xfrm>
        </p:spPr>
        <p:txBody>
          <a:bodyPr/>
          <a:lstStyle/>
          <a:p>
            <a:pPr>
              <a:buFont typeface="ZapfDingbats" pitchFamily="82" charset="2"/>
              <a:buNone/>
            </a:pPr>
            <a:r>
              <a:rPr lang="en-US" sz="2400">
                <a:solidFill>
                  <a:srgbClr val="FF0000"/>
                </a:solidFill>
              </a:rPr>
              <a:t>Definition of RRT:</a:t>
            </a:r>
            <a:r>
              <a:rPr lang="en-US" sz="2400"/>
              <a:t> time to send a small packet to travel from client to server and back.</a:t>
            </a:r>
          </a:p>
          <a:p>
            <a:pPr>
              <a:buFont typeface="ZapfDingbats" pitchFamily="82" charset="2"/>
              <a:buNone/>
            </a:pPr>
            <a:r>
              <a:rPr lang="en-US" sz="2400" u="sng">
                <a:solidFill>
                  <a:srgbClr val="FF0000"/>
                </a:solidFill>
              </a:rPr>
              <a:t>Response time:</a:t>
            </a:r>
            <a:endParaRPr lang="en-US" sz="2400"/>
          </a:p>
          <a:p>
            <a:r>
              <a:rPr lang="en-US" sz="2400"/>
              <a:t>one RTT to initiate TCP connection</a:t>
            </a:r>
          </a:p>
          <a:p>
            <a:r>
              <a:rPr lang="en-US" sz="2400"/>
              <a:t>one RTT for HTTP request and first few bytes of HTTP response to return</a:t>
            </a:r>
          </a:p>
          <a:p>
            <a:r>
              <a:rPr lang="en-US" sz="2400"/>
              <a:t>file transmission time</a:t>
            </a:r>
          </a:p>
          <a:p>
            <a:pPr>
              <a:buFont typeface="ZapfDingbats" pitchFamily="82" charset="2"/>
              <a:buNone/>
            </a:pPr>
            <a:r>
              <a:rPr lang="en-US" sz="2400">
                <a:solidFill>
                  <a:srgbClr val="FF0000"/>
                </a:solidFill>
              </a:rPr>
              <a:t>total = 2RTT+transmit time</a:t>
            </a:r>
            <a:endParaRPr lang="en-US" sz="2400"/>
          </a:p>
          <a:p>
            <a:pPr>
              <a:buFont typeface="ZapfDingbats" pitchFamily="82" charset="2"/>
              <a:buNone/>
            </a:pPr>
            <a:endParaRPr lang="en-US" sz="2400"/>
          </a:p>
        </p:txBody>
      </p:sp>
      <p:grpSp>
        <p:nvGrpSpPr>
          <p:cNvPr id="114728" name="Group 40"/>
          <p:cNvGrpSpPr>
            <a:grpSpLocks/>
          </p:cNvGrpSpPr>
          <p:nvPr/>
        </p:nvGrpSpPr>
        <p:grpSpPr bwMode="auto">
          <a:xfrm>
            <a:off x="4584700" y="1260475"/>
            <a:ext cx="4225925" cy="4413250"/>
            <a:chOff x="2888" y="794"/>
            <a:chExt cx="2662" cy="2780"/>
          </a:xfrm>
        </p:grpSpPr>
        <p:graphicFrame>
          <p:nvGraphicFramePr>
            <p:cNvPr id="114693" name="Object 5"/>
            <p:cNvGraphicFramePr>
              <a:graphicFrameLocks noChangeAspect="1"/>
            </p:cNvGraphicFramePr>
            <p:nvPr/>
          </p:nvGraphicFramePr>
          <p:xfrm>
            <a:off x="3587" y="1049"/>
            <a:ext cx="474" cy="376"/>
          </p:xfrm>
          <a:graphic>
            <a:graphicData uri="http://schemas.openxmlformats.org/presentationml/2006/ole">
              <p:oleObj spid="_x0000_s114693" name="Clip" r:id="rId3" imgW="1305000" imgH="1085760" progId="MS_ClipArt_Gallery.2">
                <p:embed/>
              </p:oleObj>
            </a:graphicData>
          </a:graphic>
        </p:graphicFrame>
        <p:grpSp>
          <p:nvGrpSpPr>
            <p:cNvPr id="114694" name="Group 6"/>
            <p:cNvGrpSpPr>
              <a:grpSpLocks/>
            </p:cNvGrpSpPr>
            <p:nvPr/>
          </p:nvGrpSpPr>
          <p:grpSpPr bwMode="auto">
            <a:xfrm>
              <a:off x="4783" y="794"/>
              <a:ext cx="318" cy="675"/>
              <a:chOff x="4180" y="783"/>
              <a:chExt cx="150" cy="307"/>
            </a:xfrm>
          </p:grpSpPr>
          <p:sp>
            <p:nvSpPr>
              <p:cNvPr id="114695" name="AutoShape 7"/>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114696" name="Rectangle 8"/>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114697" name="Rectangle 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114698" name="AutoShape 1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114699" name="Line 11"/>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114700" name="Line 12"/>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114701" name="Rectangle 1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14702" name="Rectangle 14"/>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sp>
          <p:nvSpPr>
            <p:cNvPr id="114703" name="Line 15"/>
            <p:cNvSpPr>
              <a:spLocks noChangeShapeType="1"/>
            </p:cNvSpPr>
            <p:nvPr/>
          </p:nvSpPr>
          <p:spPr bwMode="auto">
            <a:xfrm>
              <a:off x="3846" y="1569"/>
              <a:ext cx="0" cy="1784"/>
            </a:xfrm>
            <a:prstGeom prst="line">
              <a:avLst/>
            </a:prstGeom>
            <a:noFill/>
            <a:ln w="9525">
              <a:solidFill>
                <a:srgbClr val="FF0000"/>
              </a:solidFill>
              <a:prstDash val="sysDot"/>
              <a:round/>
              <a:headEnd/>
              <a:tailEnd type="triangle" w="med" len="med"/>
            </a:ln>
            <a:effectLst/>
          </p:spPr>
          <p:txBody>
            <a:bodyPr wrap="none" anchor="ctr"/>
            <a:lstStyle/>
            <a:p>
              <a:endParaRPr lang="en-US"/>
            </a:p>
          </p:txBody>
        </p:sp>
        <p:sp>
          <p:nvSpPr>
            <p:cNvPr id="114704" name="Line 16"/>
            <p:cNvSpPr>
              <a:spLocks noChangeShapeType="1"/>
            </p:cNvSpPr>
            <p:nvPr/>
          </p:nvSpPr>
          <p:spPr bwMode="auto">
            <a:xfrm>
              <a:off x="4911" y="1565"/>
              <a:ext cx="0" cy="1815"/>
            </a:xfrm>
            <a:prstGeom prst="line">
              <a:avLst/>
            </a:prstGeom>
            <a:noFill/>
            <a:ln w="9525">
              <a:solidFill>
                <a:srgbClr val="FF0000"/>
              </a:solidFill>
              <a:prstDash val="sysDot"/>
              <a:round/>
              <a:headEnd/>
              <a:tailEnd type="triangle" w="med" len="med"/>
            </a:ln>
            <a:effectLst/>
          </p:spPr>
          <p:txBody>
            <a:bodyPr wrap="none" anchor="ctr"/>
            <a:lstStyle/>
            <a:p>
              <a:endParaRPr lang="en-US"/>
            </a:p>
          </p:txBody>
        </p:sp>
        <p:sp>
          <p:nvSpPr>
            <p:cNvPr id="114705" name="Line 17"/>
            <p:cNvSpPr>
              <a:spLocks noChangeShapeType="1"/>
            </p:cNvSpPr>
            <p:nvPr/>
          </p:nvSpPr>
          <p:spPr bwMode="auto">
            <a:xfrm>
              <a:off x="3855" y="1715"/>
              <a:ext cx="1061" cy="246"/>
            </a:xfrm>
            <a:prstGeom prst="line">
              <a:avLst/>
            </a:prstGeom>
            <a:noFill/>
            <a:ln w="9525">
              <a:solidFill>
                <a:schemeClr val="tx1"/>
              </a:solidFill>
              <a:round/>
              <a:headEnd/>
              <a:tailEnd type="triangle" w="med" len="med"/>
            </a:ln>
            <a:effectLst/>
          </p:spPr>
          <p:txBody>
            <a:bodyPr wrap="none" anchor="ctr"/>
            <a:lstStyle/>
            <a:p>
              <a:endParaRPr lang="en-US"/>
            </a:p>
          </p:txBody>
        </p:sp>
        <p:sp>
          <p:nvSpPr>
            <p:cNvPr id="114706" name="Line 18"/>
            <p:cNvSpPr>
              <a:spLocks noChangeShapeType="1"/>
            </p:cNvSpPr>
            <p:nvPr/>
          </p:nvSpPr>
          <p:spPr bwMode="auto">
            <a:xfrm flipH="1">
              <a:off x="3846" y="1991"/>
              <a:ext cx="1054" cy="254"/>
            </a:xfrm>
            <a:prstGeom prst="line">
              <a:avLst/>
            </a:prstGeom>
            <a:noFill/>
            <a:ln w="9525">
              <a:solidFill>
                <a:schemeClr val="tx1"/>
              </a:solidFill>
              <a:round/>
              <a:headEnd/>
              <a:tailEnd type="triangle" w="med" len="med"/>
            </a:ln>
            <a:effectLst/>
          </p:spPr>
          <p:txBody>
            <a:bodyPr wrap="none" anchor="ctr"/>
            <a:lstStyle/>
            <a:p>
              <a:endParaRPr lang="en-US"/>
            </a:p>
          </p:txBody>
        </p:sp>
        <p:sp>
          <p:nvSpPr>
            <p:cNvPr id="114707" name="Line 19"/>
            <p:cNvSpPr>
              <a:spLocks noChangeShapeType="1"/>
            </p:cNvSpPr>
            <p:nvPr/>
          </p:nvSpPr>
          <p:spPr bwMode="auto">
            <a:xfrm>
              <a:off x="3851" y="2311"/>
              <a:ext cx="1061" cy="246"/>
            </a:xfrm>
            <a:prstGeom prst="line">
              <a:avLst/>
            </a:prstGeom>
            <a:noFill/>
            <a:ln w="9525">
              <a:solidFill>
                <a:schemeClr val="tx1"/>
              </a:solidFill>
              <a:round/>
              <a:headEnd/>
              <a:tailEnd type="triangle" w="med" len="med"/>
            </a:ln>
            <a:effectLst/>
          </p:spPr>
          <p:txBody>
            <a:bodyPr wrap="none" anchor="ctr"/>
            <a:lstStyle/>
            <a:p>
              <a:endParaRPr lang="en-US"/>
            </a:p>
          </p:txBody>
        </p:sp>
        <p:sp>
          <p:nvSpPr>
            <p:cNvPr id="114708" name="Line 20"/>
            <p:cNvSpPr>
              <a:spLocks noChangeShapeType="1"/>
            </p:cNvSpPr>
            <p:nvPr/>
          </p:nvSpPr>
          <p:spPr bwMode="auto">
            <a:xfrm flipH="1">
              <a:off x="3861" y="2615"/>
              <a:ext cx="1054" cy="239"/>
            </a:xfrm>
            <a:prstGeom prst="line">
              <a:avLst/>
            </a:prstGeom>
            <a:noFill/>
            <a:ln w="127000">
              <a:solidFill>
                <a:schemeClr val="tx1"/>
              </a:solidFill>
              <a:round/>
              <a:headEnd/>
              <a:tailEnd/>
            </a:ln>
            <a:effectLst/>
          </p:spPr>
          <p:txBody>
            <a:bodyPr wrap="none" anchor="ctr"/>
            <a:lstStyle/>
            <a:p>
              <a:endParaRPr lang="en-US"/>
            </a:p>
          </p:txBody>
        </p:sp>
        <p:sp>
          <p:nvSpPr>
            <p:cNvPr id="114709" name="AutoShape 21"/>
            <p:cNvSpPr>
              <a:spLocks/>
            </p:cNvSpPr>
            <p:nvPr/>
          </p:nvSpPr>
          <p:spPr bwMode="auto">
            <a:xfrm>
              <a:off x="4961" y="2562"/>
              <a:ext cx="47" cy="115"/>
            </a:xfrm>
            <a:prstGeom prst="rightBrace">
              <a:avLst>
                <a:gd name="adj1" fmla="val 20390"/>
                <a:gd name="adj2" fmla="val 50000"/>
              </a:avLst>
            </a:prstGeom>
            <a:noFill/>
            <a:ln w="9525">
              <a:solidFill>
                <a:schemeClr val="tx1"/>
              </a:solidFill>
              <a:round/>
              <a:headEnd/>
              <a:tailEnd/>
            </a:ln>
            <a:effectLst/>
          </p:spPr>
          <p:txBody>
            <a:bodyPr wrap="none" anchor="ctr"/>
            <a:lstStyle/>
            <a:p>
              <a:endParaRPr lang="en-US"/>
            </a:p>
          </p:txBody>
        </p:sp>
        <p:sp>
          <p:nvSpPr>
            <p:cNvPr id="114710" name="Text Box 22"/>
            <p:cNvSpPr txBox="1">
              <a:spLocks noChangeArrowheads="1"/>
            </p:cNvSpPr>
            <p:nvPr/>
          </p:nvSpPr>
          <p:spPr bwMode="auto">
            <a:xfrm>
              <a:off x="4980" y="2369"/>
              <a:ext cx="570" cy="520"/>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solidFill>
                    <a:srgbClr val="FF0000"/>
                  </a:solidFill>
                  <a:latin typeface="Times New Roman" pitchFamily="18" charset="0"/>
                </a:rPr>
                <a:t>time to </a:t>
              </a:r>
            </a:p>
            <a:p>
              <a:pPr>
                <a:spcBef>
                  <a:spcPct val="0"/>
                </a:spcBef>
                <a:buClrTx/>
                <a:buSzTx/>
                <a:buFontTx/>
                <a:buNone/>
              </a:pPr>
              <a:r>
                <a:rPr lang="en-US" sz="1600">
                  <a:solidFill>
                    <a:srgbClr val="FF0000"/>
                  </a:solidFill>
                  <a:latin typeface="Times New Roman" pitchFamily="18" charset="0"/>
                </a:rPr>
                <a:t>transmit </a:t>
              </a:r>
            </a:p>
            <a:p>
              <a:pPr>
                <a:spcBef>
                  <a:spcPct val="0"/>
                </a:spcBef>
                <a:buClrTx/>
                <a:buSzTx/>
                <a:buFontTx/>
                <a:buNone/>
              </a:pPr>
              <a:r>
                <a:rPr lang="en-US" sz="1600">
                  <a:solidFill>
                    <a:srgbClr val="FF0000"/>
                  </a:solidFill>
                  <a:latin typeface="Times New Roman" pitchFamily="18" charset="0"/>
                </a:rPr>
                <a:t>file</a:t>
              </a:r>
              <a:endParaRPr lang="en-US" sz="1600">
                <a:latin typeface="Times New Roman" pitchFamily="18" charset="0"/>
              </a:endParaRPr>
            </a:p>
          </p:txBody>
        </p:sp>
        <p:sp>
          <p:nvSpPr>
            <p:cNvPr id="114711" name="Line 23"/>
            <p:cNvSpPr>
              <a:spLocks noChangeShapeType="1"/>
            </p:cNvSpPr>
            <p:nvPr/>
          </p:nvSpPr>
          <p:spPr bwMode="auto">
            <a:xfrm>
              <a:off x="3600" y="1699"/>
              <a:ext cx="246" cy="1"/>
            </a:xfrm>
            <a:prstGeom prst="line">
              <a:avLst/>
            </a:prstGeom>
            <a:noFill/>
            <a:ln w="9525">
              <a:solidFill>
                <a:schemeClr val="tx1"/>
              </a:solidFill>
              <a:round/>
              <a:headEnd/>
              <a:tailEnd/>
            </a:ln>
            <a:effectLst/>
          </p:spPr>
          <p:txBody>
            <a:bodyPr wrap="none" anchor="ctr"/>
            <a:lstStyle/>
            <a:p>
              <a:endParaRPr lang="en-US"/>
            </a:p>
          </p:txBody>
        </p:sp>
        <p:sp>
          <p:nvSpPr>
            <p:cNvPr id="114712" name="Text Box 24"/>
            <p:cNvSpPr txBox="1">
              <a:spLocks noChangeArrowheads="1"/>
            </p:cNvSpPr>
            <p:nvPr/>
          </p:nvSpPr>
          <p:spPr bwMode="auto">
            <a:xfrm>
              <a:off x="2888" y="1516"/>
              <a:ext cx="740" cy="366"/>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solidFill>
                    <a:srgbClr val="FF0000"/>
                  </a:solidFill>
                  <a:latin typeface="Times New Roman" pitchFamily="18" charset="0"/>
                </a:rPr>
                <a:t>initiate TCP</a:t>
              </a:r>
            </a:p>
            <a:p>
              <a:pPr>
                <a:spcBef>
                  <a:spcPct val="0"/>
                </a:spcBef>
                <a:buClrTx/>
                <a:buSzTx/>
                <a:buFontTx/>
                <a:buNone/>
              </a:pPr>
              <a:r>
                <a:rPr lang="en-US" sz="1600">
                  <a:solidFill>
                    <a:srgbClr val="FF0000"/>
                  </a:solidFill>
                  <a:latin typeface="Times New Roman" pitchFamily="18" charset="0"/>
                </a:rPr>
                <a:t>connection</a:t>
              </a:r>
              <a:endParaRPr lang="en-US" sz="1600">
                <a:latin typeface="Times New Roman" pitchFamily="18" charset="0"/>
              </a:endParaRPr>
            </a:p>
          </p:txBody>
        </p:sp>
        <p:sp>
          <p:nvSpPr>
            <p:cNvPr id="114713" name="AutoShape 25"/>
            <p:cNvSpPr>
              <a:spLocks/>
            </p:cNvSpPr>
            <p:nvPr/>
          </p:nvSpPr>
          <p:spPr bwMode="auto">
            <a:xfrm>
              <a:off x="3685" y="1731"/>
              <a:ext cx="81" cy="506"/>
            </a:xfrm>
            <a:prstGeom prst="leftBrace">
              <a:avLst>
                <a:gd name="adj1" fmla="val 52058"/>
                <a:gd name="adj2" fmla="val 50000"/>
              </a:avLst>
            </a:prstGeom>
            <a:noFill/>
            <a:ln w="9525">
              <a:solidFill>
                <a:schemeClr val="tx1"/>
              </a:solidFill>
              <a:round/>
              <a:headEnd/>
              <a:tailEnd/>
            </a:ln>
            <a:effectLst/>
          </p:spPr>
          <p:txBody>
            <a:bodyPr wrap="none" anchor="ctr"/>
            <a:lstStyle/>
            <a:p>
              <a:endParaRPr lang="en-US"/>
            </a:p>
          </p:txBody>
        </p:sp>
        <p:sp>
          <p:nvSpPr>
            <p:cNvPr id="114714" name="Text Box 26"/>
            <p:cNvSpPr txBox="1">
              <a:spLocks noChangeArrowheads="1"/>
            </p:cNvSpPr>
            <p:nvPr/>
          </p:nvSpPr>
          <p:spPr bwMode="auto">
            <a:xfrm>
              <a:off x="3381" y="1862"/>
              <a:ext cx="357" cy="212"/>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Times New Roman" pitchFamily="18" charset="0"/>
                </a:rPr>
                <a:t>RTT</a:t>
              </a:r>
            </a:p>
          </p:txBody>
        </p:sp>
        <p:sp>
          <p:nvSpPr>
            <p:cNvPr id="114715" name="Line 27"/>
            <p:cNvSpPr>
              <a:spLocks noChangeShapeType="1"/>
            </p:cNvSpPr>
            <p:nvPr/>
          </p:nvSpPr>
          <p:spPr bwMode="auto">
            <a:xfrm>
              <a:off x="3631" y="2269"/>
              <a:ext cx="223" cy="0"/>
            </a:xfrm>
            <a:prstGeom prst="line">
              <a:avLst/>
            </a:prstGeom>
            <a:noFill/>
            <a:ln w="9525">
              <a:solidFill>
                <a:schemeClr val="tx1"/>
              </a:solidFill>
              <a:round/>
              <a:headEnd/>
              <a:tailEnd/>
            </a:ln>
            <a:effectLst/>
          </p:spPr>
          <p:txBody>
            <a:bodyPr wrap="none" anchor="ctr"/>
            <a:lstStyle/>
            <a:p>
              <a:endParaRPr lang="en-US"/>
            </a:p>
          </p:txBody>
        </p:sp>
        <p:sp>
          <p:nvSpPr>
            <p:cNvPr id="114716" name="Text Box 28"/>
            <p:cNvSpPr txBox="1">
              <a:spLocks noChangeArrowheads="1"/>
            </p:cNvSpPr>
            <p:nvPr/>
          </p:nvSpPr>
          <p:spPr bwMode="auto">
            <a:xfrm>
              <a:off x="3158" y="2078"/>
              <a:ext cx="487" cy="366"/>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solidFill>
                    <a:srgbClr val="FF0000"/>
                  </a:solidFill>
                  <a:latin typeface="Times New Roman" pitchFamily="18" charset="0"/>
                </a:rPr>
                <a:t>request</a:t>
              </a:r>
            </a:p>
            <a:p>
              <a:pPr>
                <a:spcBef>
                  <a:spcPct val="0"/>
                </a:spcBef>
                <a:buClrTx/>
                <a:buSzTx/>
                <a:buFontTx/>
                <a:buNone/>
              </a:pPr>
              <a:r>
                <a:rPr lang="en-US" sz="1600">
                  <a:solidFill>
                    <a:srgbClr val="FF0000"/>
                  </a:solidFill>
                  <a:latin typeface="Times New Roman" pitchFamily="18" charset="0"/>
                </a:rPr>
                <a:t>file</a:t>
              </a:r>
              <a:endParaRPr lang="en-US" sz="1600">
                <a:latin typeface="Times New Roman" pitchFamily="18" charset="0"/>
              </a:endParaRPr>
            </a:p>
          </p:txBody>
        </p:sp>
        <p:sp>
          <p:nvSpPr>
            <p:cNvPr id="114717" name="AutoShape 29"/>
            <p:cNvSpPr>
              <a:spLocks/>
            </p:cNvSpPr>
            <p:nvPr/>
          </p:nvSpPr>
          <p:spPr bwMode="auto">
            <a:xfrm>
              <a:off x="3689" y="2304"/>
              <a:ext cx="81" cy="506"/>
            </a:xfrm>
            <a:prstGeom prst="leftBrace">
              <a:avLst>
                <a:gd name="adj1" fmla="val 52058"/>
                <a:gd name="adj2" fmla="val 50000"/>
              </a:avLst>
            </a:prstGeom>
            <a:noFill/>
            <a:ln w="9525">
              <a:solidFill>
                <a:schemeClr val="tx1"/>
              </a:solidFill>
              <a:round/>
              <a:headEnd/>
              <a:tailEnd/>
            </a:ln>
            <a:effectLst/>
          </p:spPr>
          <p:txBody>
            <a:bodyPr wrap="none" anchor="ctr"/>
            <a:lstStyle/>
            <a:p>
              <a:endParaRPr lang="en-US"/>
            </a:p>
          </p:txBody>
        </p:sp>
        <p:sp>
          <p:nvSpPr>
            <p:cNvPr id="114718" name="Text Box 30"/>
            <p:cNvSpPr txBox="1">
              <a:spLocks noChangeArrowheads="1"/>
            </p:cNvSpPr>
            <p:nvPr/>
          </p:nvSpPr>
          <p:spPr bwMode="auto">
            <a:xfrm>
              <a:off x="3393" y="2443"/>
              <a:ext cx="357" cy="212"/>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Times New Roman" pitchFamily="18" charset="0"/>
                </a:rPr>
                <a:t>RTT</a:t>
              </a:r>
            </a:p>
          </p:txBody>
        </p:sp>
        <p:sp>
          <p:nvSpPr>
            <p:cNvPr id="114723" name="Line 35"/>
            <p:cNvSpPr>
              <a:spLocks noChangeShapeType="1"/>
            </p:cNvSpPr>
            <p:nvPr/>
          </p:nvSpPr>
          <p:spPr bwMode="auto">
            <a:xfrm flipH="1">
              <a:off x="3638" y="2892"/>
              <a:ext cx="216" cy="1"/>
            </a:xfrm>
            <a:prstGeom prst="line">
              <a:avLst/>
            </a:prstGeom>
            <a:noFill/>
            <a:ln w="9525">
              <a:solidFill>
                <a:schemeClr val="tx1"/>
              </a:solidFill>
              <a:round/>
              <a:headEnd/>
              <a:tailEnd/>
            </a:ln>
            <a:effectLst/>
          </p:spPr>
          <p:txBody>
            <a:bodyPr wrap="none" anchor="ctr"/>
            <a:lstStyle/>
            <a:p>
              <a:endParaRPr lang="en-US"/>
            </a:p>
          </p:txBody>
        </p:sp>
        <p:sp>
          <p:nvSpPr>
            <p:cNvPr id="114724" name="Text Box 36"/>
            <p:cNvSpPr txBox="1">
              <a:spLocks noChangeArrowheads="1"/>
            </p:cNvSpPr>
            <p:nvPr/>
          </p:nvSpPr>
          <p:spPr bwMode="auto">
            <a:xfrm>
              <a:off x="3296" y="2794"/>
              <a:ext cx="551" cy="366"/>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solidFill>
                    <a:srgbClr val="FF0000"/>
                  </a:solidFill>
                  <a:latin typeface="Times New Roman" pitchFamily="18" charset="0"/>
                </a:rPr>
                <a:t>file</a:t>
              </a:r>
            </a:p>
            <a:p>
              <a:pPr>
                <a:spcBef>
                  <a:spcPct val="0"/>
                </a:spcBef>
                <a:buClrTx/>
                <a:buSzTx/>
                <a:buFontTx/>
                <a:buNone/>
              </a:pPr>
              <a:r>
                <a:rPr lang="en-US" sz="1600">
                  <a:solidFill>
                    <a:srgbClr val="FF0000"/>
                  </a:solidFill>
                  <a:latin typeface="Times New Roman" pitchFamily="18" charset="0"/>
                </a:rPr>
                <a:t>received</a:t>
              </a:r>
              <a:endParaRPr lang="en-US" sz="1600">
                <a:latin typeface="Times New Roman" pitchFamily="18" charset="0"/>
              </a:endParaRPr>
            </a:p>
          </p:txBody>
        </p:sp>
        <p:sp>
          <p:nvSpPr>
            <p:cNvPr id="114725" name="Text Box 37"/>
            <p:cNvSpPr txBox="1">
              <a:spLocks noChangeArrowheads="1"/>
            </p:cNvSpPr>
            <p:nvPr/>
          </p:nvSpPr>
          <p:spPr bwMode="auto">
            <a:xfrm>
              <a:off x="3704" y="3362"/>
              <a:ext cx="345" cy="212"/>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Times New Roman" pitchFamily="18" charset="0"/>
                </a:rPr>
                <a:t>time</a:t>
              </a:r>
            </a:p>
          </p:txBody>
        </p:sp>
        <p:sp>
          <p:nvSpPr>
            <p:cNvPr id="114726" name="Text Box 38"/>
            <p:cNvSpPr txBox="1">
              <a:spLocks noChangeArrowheads="1"/>
            </p:cNvSpPr>
            <p:nvPr/>
          </p:nvSpPr>
          <p:spPr bwMode="auto">
            <a:xfrm>
              <a:off x="4761" y="3351"/>
              <a:ext cx="345" cy="212"/>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Times New Roman" pitchFamily="18" charset="0"/>
                </a:rPr>
                <a:t>time</a:t>
              </a: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9" name="Slide Number Placeholder 6"/>
          <p:cNvSpPr>
            <a:spLocks noGrp="1"/>
          </p:cNvSpPr>
          <p:nvPr>
            <p:ph type="sldNum" sz="quarter" idx="12"/>
          </p:nvPr>
        </p:nvSpPr>
        <p:spPr/>
        <p:txBody>
          <a:bodyPr/>
          <a:lstStyle/>
          <a:p>
            <a:fld id="{1F2CC7FF-1214-40EA-ACF5-52F19DB4385D}" type="slidenum">
              <a:rPr lang="en-US"/>
              <a:pPr/>
              <a:t>27</a:t>
            </a:fld>
            <a:endParaRPr lang="en-US"/>
          </a:p>
        </p:txBody>
      </p:sp>
      <p:sp>
        <p:nvSpPr>
          <p:cNvPr id="72706" name="Rectangle 2"/>
          <p:cNvSpPr>
            <a:spLocks noGrp="1" noChangeArrowheads="1"/>
          </p:cNvSpPr>
          <p:nvPr>
            <p:ph type="title"/>
          </p:nvPr>
        </p:nvSpPr>
        <p:spPr>
          <a:xfrm>
            <a:off x="452438" y="173038"/>
            <a:ext cx="7772400" cy="838200"/>
          </a:xfrm>
        </p:spPr>
        <p:txBody>
          <a:bodyPr/>
          <a:lstStyle/>
          <a:p>
            <a:r>
              <a:rPr lang="en-US" sz="3200"/>
              <a:t>Persistent HTTP</a:t>
            </a:r>
            <a:endParaRPr lang="en-US"/>
          </a:p>
        </p:txBody>
      </p:sp>
      <p:sp>
        <p:nvSpPr>
          <p:cNvPr id="72707" name="Rectangle 3"/>
          <p:cNvSpPr>
            <a:spLocks noGrp="1" noChangeArrowheads="1"/>
          </p:cNvSpPr>
          <p:nvPr>
            <p:ph type="body" sz="half" idx="1"/>
          </p:nvPr>
        </p:nvSpPr>
        <p:spPr>
          <a:xfrm>
            <a:off x="434975" y="1414463"/>
            <a:ext cx="3933825" cy="4648200"/>
          </a:xfrm>
        </p:spPr>
        <p:txBody>
          <a:bodyPr/>
          <a:lstStyle/>
          <a:p>
            <a:pPr>
              <a:buFont typeface="ZapfDingbats" pitchFamily="82" charset="2"/>
              <a:buNone/>
            </a:pPr>
            <a:r>
              <a:rPr lang="en-US" sz="2000" u="sng">
                <a:solidFill>
                  <a:srgbClr val="FF0000"/>
                </a:solidFill>
              </a:rPr>
              <a:t>Nonpersistent HTTP issues:</a:t>
            </a:r>
            <a:endParaRPr lang="en-US" sz="2000"/>
          </a:p>
          <a:p>
            <a:r>
              <a:rPr lang="en-US" sz="2000"/>
              <a:t>requires 2 RTTs per object</a:t>
            </a:r>
          </a:p>
          <a:p>
            <a:r>
              <a:rPr lang="en-US" sz="2000"/>
              <a:t>OS overhead for </a:t>
            </a:r>
            <a:r>
              <a:rPr lang="en-US" sz="2000" i="1"/>
              <a:t>each</a:t>
            </a:r>
            <a:r>
              <a:rPr lang="en-US" sz="2000"/>
              <a:t> TCP connection</a:t>
            </a:r>
          </a:p>
          <a:p>
            <a:r>
              <a:rPr lang="en-US" sz="2000"/>
              <a:t>browsers often open parallel TCP connections to fetch referenced objects</a:t>
            </a:r>
          </a:p>
          <a:p>
            <a:pPr>
              <a:buFont typeface="ZapfDingbats" pitchFamily="82" charset="2"/>
              <a:buNone/>
            </a:pPr>
            <a:r>
              <a:rPr lang="en-US" sz="2000" u="sng">
                <a:solidFill>
                  <a:srgbClr val="FF0000"/>
                </a:solidFill>
              </a:rPr>
              <a:t>Persistent  HTTP</a:t>
            </a:r>
            <a:endParaRPr lang="en-US" sz="2000"/>
          </a:p>
          <a:p>
            <a:r>
              <a:rPr lang="en-US" sz="2000"/>
              <a:t>server leaves connection open after sending response</a:t>
            </a:r>
          </a:p>
          <a:p>
            <a:r>
              <a:rPr lang="en-US" sz="2000"/>
              <a:t>subsequent HTTP messages  between same client/server sent over open connection</a:t>
            </a:r>
          </a:p>
          <a:p>
            <a:endParaRPr lang="en-US" sz="2000"/>
          </a:p>
        </p:txBody>
      </p:sp>
      <p:sp>
        <p:nvSpPr>
          <p:cNvPr id="72708" name="Rectangle 4"/>
          <p:cNvSpPr>
            <a:spLocks noGrp="1" noChangeArrowheads="1"/>
          </p:cNvSpPr>
          <p:nvPr>
            <p:ph type="body" sz="half" idx="2"/>
          </p:nvPr>
        </p:nvSpPr>
        <p:spPr>
          <a:xfrm>
            <a:off x="5068888" y="1392238"/>
            <a:ext cx="3810000" cy="4648200"/>
          </a:xfrm>
        </p:spPr>
        <p:txBody>
          <a:bodyPr/>
          <a:lstStyle/>
          <a:p>
            <a:pPr>
              <a:buFont typeface="ZapfDingbats" pitchFamily="82" charset="2"/>
              <a:buNone/>
            </a:pPr>
            <a:r>
              <a:rPr lang="en-US" sz="2000" u="sng">
                <a:solidFill>
                  <a:srgbClr val="FF0000"/>
                </a:solidFill>
              </a:rPr>
              <a:t>Persistent </a:t>
            </a:r>
            <a:r>
              <a:rPr lang="en-US" sz="2000" b="1" i="1" u="sng">
                <a:solidFill>
                  <a:srgbClr val="FF0000"/>
                </a:solidFill>
              </a:rPr>
              <a:t>without</a:t>
            </a:r>
            <a:r>
              <a:rPr lang="en-US" sz="2000" u="sng">
                <a:solidFill>
                  <a:srgbClr val="FF0000"/>
                </a:solidFill>
              </a:rPr>
              <a:t> pipelining:</a:t>
            </a:r>
            <a:endParaRPr lang="en-US" sz="2000"/>
          </a:p>
          <a:p>
            <a:r>
              <a:rPr lang="en-US" sz="2000"/>
              <a:t>client issues new request only when previous response has been received</a:t>
            </a:r>
          </a:p>
          <a:p>
            <a:r>
              <a:rPr lang="en-US" sz="2000"/>
              <a:t>one RTT for each referenced object</a:t>
            </a:r>
          </a:p>
          <a:p>
            <a:pPr>
              <a:buFont typeface="ZapfDingbats" pitchFamily="82" charset="2"/>
              <a:buNone/>
            </a:pPr>
            <a:r>
              <a:rPr lang="en-US" sz="2000" u="sng">
                <a:solidFill>
                  <a:srgbClr val="FF0000"/>
                </a:solidFill>
              </a:rPr>
              <a:t>Persistent </a:t>
            </a:r>
            <a:r>
              <a:rPr lang="en-US" sz="2000" b="1" i="1" u="sng">
                <a:solidFill>
                  <a:srgbClr val="FF0000"/>
                </a:solidFill>
              </a:rPr>
              <a:t>with</a:t>
            </a:r>
            <a:r>
              <a:rPr lang="en-US" sz="2000" u="sng">
                <a:solidFill>
                  <a:srgbClr val="FF0000"/>
                </a:solidFill>
              </a:rPr>
              <a:t> pipelining:</a:t>
            </a:r>
            <a:endParaRPr lang="en-US" sz="2000"/>
          </a:p>
          <a:p>
            <a:r>
              <a:rPr lang="en-US" sz="2000"/>
              <a:t>default in HTTP/1.1</a:t>
            </a:r>
          </a:p>
          <a:p>
            <a:r>
              <a:rPr lang="en-US" sz="2000"/>
              <a:t>client sends requests as soon as it encounters a referenced object</a:t>
            </a:r>
          </a:p>
          <a:p>
            <a:r>
              <a:rPr lang="en-US" sz="2000"/>
              <a:t>as little as one RTT for all the referenced objects</a:t>
            </a:r>
          </a:p>
          <a:p>
            <a:endParaRPr lang="en-US" sz="2000"/>
          </a:p>
        </p:txBody>
      </p:sp>
      <p:grpSp>
        <p:nvGrpSpPr>
          <p:cNvPr id="72713" name="Group 9"/>
          <p:cNvGrpSpPr>
            <a:grpSpLocks/>
          </p:cNvGrpSpPr>
          <p:nvPr/>
        </p:nvGrpSpPr>
        <p:grpSpPr bwMode="auto">
          <a:xfrm>
            <a:off x="2644775" y="1609725"/>
            <a:ext cx="2398713" cy="4097338"/>
            <a:chOff x="1666" y="1014"/>
            <a:chExt cx="1511" cy="2581"/>
          </a:xfrm>
        </p:grpSpPr>
        <p:sp>
          <p:nvSpPr>
            <p:cNvPr id="72711" name="AutoShape 7"/>
            <p:cNvSpPr>
              <a:spLocks/>
            </p:cNvSpPr>
            <p:nvPr/>
          </p:nvSpPr>
          <p:spPr bwMode="auto">
            <a:xfrm>
              <a:off x="3114" y="1014"/>
              <a:ext cx="63" cy="2581"/>
            </a:xfrm>
            <a:prstGeom prst="leftBrace">
              <a:avLst>
                <a:gd name="adj1" fmla="val 341402"/>
                <a:gd name="adj2" fmla="val 50000"/>
              </a:avLst>
            </a:prstGeom>
            <a:noFill/>
            <a:ln w="28575">
              <a:solidFill>
                <a:srgbClr val="FF0000"/>
              </a:solidFill>
              <a:round/>
              <a:headEnd/>
              <a:tailEnd/>
            </a:ln>
            <a:effectLst/>
          </p:spPr>
          <p:txBody>
            <a:bodyPr wrap="none" anchor="ctr"/>
            <a:lstStyle/>
            <a:p>
              <a:endParaRPr lang="en-US"/>
            </a:p>
          </p:txBody>
        </p:sp>
        <p:sp>
          <p:nvSpPr>
            <p:cNvPr id="72712" name="Freeform 8"/>
            <p:cNvSpPr>
              <a:spLocks/>
            </p:cNvSpPr>
            <p:nvPr/>
          </p:nvSpPr>
          <p:spPr bwMode="auto">
            <a:xfrm>
              <a:off x="1666" y="2297"/>
              <a:ext cx="1429" cy="222"/>
            </a:xfrm>
            <a:custGeom>
              <a:avLst/>
              <a:gdLst/>
              <a:ahLst/>
              <a:cxnLst>
                <a:cxn ang="0">
                  <a:pos x="0" y="222"/>
                </a:cxn>
                <a:cxn ang="0">
                  <a:pos x="1075" y="222"/>
                </a:cxn>
                <a:cxn ang="0">
                  <a:pos x="1075" y="0"/>
                </a:cxn>
                <a:cxn ang="0">
                  <a:pos x="1367" y="0"/>
                </a:cxn>
              </a:cxnLst>
              <a:rect l="0" t="0" r="r" b="b"/>
              <a:pathLst>
                <a:path w="1367" h="222">
                  <a:moveTo>
                    <a:pt x="0" y="222"/>
                  </a:moveTo>
                  <a:lnTo>
                    <a:pt x="1075" y="222"/>
                  </a:lnTo>
                  <a:lnTo>
                    <a:pt x="1075" y="0"/>
                  </a:lnTo>
                  <a:lnTo>
                    <a:pt x="1367" y="0"/>
                  </a:lnTo>
                </a:path>
              </a:pathLst>
            </a:custGeom>
            <a:noFill/>
            <a:ln w="28575" cap="flat" cmpd="sng">
              <a:solidFill>
                <a:srgbClr val="FF0000"/>
              </a:solidFill>
              <a:prstDash val="solid"/>
              <a:round/>
              <a:headEnd type="none" w="med" len="med"/>
              <a:tailEnd type="triangle" w="med" len="me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2713"/>
                                        </p:tgtEl>
                                        <p:attrNameLst>
                                          <p:attrName>style.visibility</p:attrName>
                                        </p:attrNameLst>
                                      </p:cBhvr>
                                      <p:to>
                                        <p:strVal val="visible"/>
                                      </p:to>
                                    </p:set>
                                    <p:animEffect transition="in" filter="wipe(left)">
                                      <p:cBhvr>
                                        <p:cTn id="7" dur="500"/>
                                        <p:tgtEl>
                                          <p:spTgt spid="7271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2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12" name="Slide Number Placeholder 5"/>
          <p:cNvSpPr>
            <a:spLocks noGrp="1"/>
          </p:cNvSpPr>
          <p:nvPr>
            <p:ph type="sldNum" sz="quarter" idx="12"/>
          </p:nvPr>
        </p:nvSpPr>
        <p:spPr/>
        <p:txBody>
          <a:bodyPr/>
          <a:lstStyle/>
          <a:p>
            <a:fld id="{23D49C51-0AD1-4A75-B068-F40C8700B8E5}" type="slidenum">
              <a:rPr lang="en-US"/>
              <a:pPr/>
              <a:t>28</a:t>
            </a:fld>
            <a:endParaRPr lang="en-US"/>
          </a:p>
        </p:txBody>
      </p:sp>
      <p:sp>
        <p:nvSpPr>
          <p:cNvPr id="44034" name="Rectangle 2"/>
          <p:cNvSpPr>
            <a:spLocks noGrp="1" noChangeArrowheads="1"/>
          </p:cNvSpPr>
          <p:nvPr>
            <p:ph type="title"/>
          </p:nvPr>
        </p:nvSpPr>
        <p:spPr/>
        <p:txBody>
          <a:bodyPr/>
          <a:lstStyle/>
          <a:p>
            <a:r>
              <a:rPr lang="en-US" sz="3600"/>
              <a:t>HTTP request message</a:t>
            </a:r>
            <a:endParaRPr lang="en-US"/>
          </a:p>
        </p:txBody>
      </p:sp>
      <p:sp>
        <p:nvSpPr>
          <p:cNvPr id="44035" name="Rectangle 3"/>
          <p:cNvSpPr>
            <a:spLocks noGrp="1" noChangeArrowheads="1"/>
          </p:cNvSpPr>
          <p:nvPr>
            <p:ph type="body" idx="1"/>
          </p:nvPr>
        </p:nvSpPr>
        <p:spPr/>
        <p:txBody>
          <a:bodyPr/>
          <a:lstStyle/>
          <a:p>
            <a:r>
              <a:rPr lang="en-US" sz="2400"/>
              <a:t>two types of HTTP messages: </a:t>
            </a:r>
            <a:r>
              <a:rPr lang="en-US" sz="2400" i="1">
                <a:solidFill>
                  <a:srgbClr val="FF0000"/>
                </a:solidFill>
              </a:rPr>
              <a:t>request</a:t>
            </a:r>
            <a:r>
              <a:rPr lang="en-US" sz="2400">
                <a:solidFill>
                  <a:srgbClr val="FF0000"/>
                </a:solidFill>
              </a:rPr>
              <a:t>, </a:t>
            </a:r>
            <a:r>
              <a:rPr lang="en-US" sz="2400" i="1">
                <a:solidFill>
                  <a:srgbClr val="FF0000"/>
                </a:solidFill>
              </a:rPr>
              <a:t>response</a:t>
            </a:r>
            <a:endParaRPr lang="en-US" sz="2400" i="1">
              <a:solidFill>
                <a:schemeClr val="accent2"/>
              </a:solidFill>
            </a:endParaRPr>
          </a:p>
          <a:p>
            <a:r>
              <a:rPr lang="en-US" sz="2400">
                <a:solidFill>
                  <a:srgbClr val="FF0000"/>
                </a:solidFill>
              </a:rPr>
              <a:t>HTTP request message:</a:t>
            </a:r>
            <a:endParaRPr lang="en-US" sz="2400"/>
          </a:p>
          <a:p>
            <a:pPr lvl="1"/>
            <a:r>
              <a:rPr lang="en-US" sz="2000"/>
              <a:t>ASCII (human-readable format)</a:t>
            </a:r>
            <a:endParaRPr lang="en-US">
              <a:solidFill>
                <a:schemeClr val="accent2"/>
              </a:solidFill>
            </a:endParaRPr>
          </a:p>
        </p:txBody>
      </p:sp>
      <p:sp>
        <p:nvSpPr>
          <p:cNvPr id="44036" name="Text Box 4"/>
          <p:cNvSpPr txBox="1">
            <a:spLocks noChangeArrowheads="1"/>
          </p:cNvSpPr>
          <p:nvPr/>
        </p:nvSpPr>
        <p:spPr bwMode="auto">
          <a:xfrm>
            <a:off x="2924175" y="3444875"/>
            <a:ext cx="4908550" cy="2346325"/>
          </a:xfrm>
          <a:prstGeom prst="rect">
            <a:avLst/>
          </a:prstGeom>
          <a:noFill/>
          <a:ln w="9525">
            <a:noFill/>
            <a:miter lim="800000"/>
            <a:headEnd/>
            <a:tailEnd/>
          </a:ln>
          <a:effectLst/>
        </p:spPr>
        <p:txBody>
          <a:bodyPr wrap="none">
            <a:spAutoFit/>
          </a:bodyPr>
          <a:lstStyle/>
          <a:p>
            <a:pPr>
              <a:spcBef>
                <a:spcPct val="0"/>
              </a:spcBef>
              <a:buClrTx/>
              <a:buSzTx/>
              <a:buFontTx/>
              <a:buNone/>
            </a:pPr>
            <a:r>
              <a:rPr lang="en-US" sz="2000" b="1">
                <a:latin typeface="Courier New" pitchFamily="49" charset="0"/>
              </a:rPr>
              <a:t>GET /somedir/page.html HTTP/1.1</a:t>
            </a:r>
          </a:p>
          <a:p>
            <a:pPr>
              <a:spcBef>
                <a:spcPct val="0"/>
              </a:spcBef>
              <a:buClrTx/>
              <a:buSzTx/>
              <a:buFontTx/>
              <a:buNone/>
            </a:pPr>
            <a:r>
              <a:rPr lang="en-US" sz="2000" b="1">
                <a:latin typeface="Courier New" pitchFamily="49" charset="0"/>
              </a:rPr>
              <a:t>Host: www.someschool.edu </a:t>
            </a:r>
          </a:p>
          <a:p>
            <a:pPr>
              <a:spcBef>
                <a:spcPct val="0"/>
              </a:spcBef>
              <a:buClrTx/>
              <a:buSzTx/>
              <a:buFontTx/>
              <a:buNone/>
            </a:pPr>
            <a:r>
              <a:rPr lang="en-US" sz="2000" b="1">
                <a:latin typeface="Courier New" pitchFamily="49" charset="0"/>
              </a:rPr>
              <a:t>User-agent: Mozilla/4.0</a:t>
            </a:r>
          </a:p>
          <a:p>
            <a:pPr>
              <a:spcBef>
                <a:spcPct val="0"/>
              </a:spcBef>
              <a:buClrTx/>
              <a:buSzTx/>
              <a:buFontTx/>
              <a:buNone/>
            </a:pPr>
            <a:r>
              <a:rPr lang="en-US" sz="2000" b="1">
                <a:latin typeface="Courier New" pitchFamily="49" charset="0"/>
              </a:rPr>
              <a:t>Connection: close </a:t>
            </a:r>
          </a:p>
          <a:p>
            <a:pPr>
              <a:spcBef>
                <a:spcPct val="0"/>
              </a:spcBef>
              <a:buClrTx/>
              <a:buSzTx/>
              <a:buFontTx/>
              <a:buNone/>
            </a:pPr>
            <a:r>
              <a:rPr lang="en-US" sz="2000" b="1">
                <a:latin typeface="Courier New" pitchFamily="49" charset="0"/>
              </a:rPr>
              <a:t>Accept-language:fr </a:t>
            </a:r>
          </a:p>
          <a:p>
            <a:pPr>
              <a:spcBef>
                <a:spcPct val="0"/>
              </a:spcBef>
              <a:buClrTx/>
              <a:buSzTx/>
              <a:buFontTx/>
              <a:buNone/>
            </a:pPr>
            <a:endParaRPr lang="en-US">
              <a:latin typeface="Times New Roman" pitchFamily="18" charset="0"/>
            </a:endParaRPr>
          </a:p>
          <a:p>
            <a:pPr>
              <a:spcBef>
                <a:spcPct val="0"/>
              </a:spcBef>
              <a:buClrTx/>
              <a:buSzTx/>
              <a:buFontTx/>
              <a:buNone/>
            </a:pPr>
            <a:r>
              <a:rPr lang="en-US" sz="2000">
                <a:latin typeface="Arial" charset="0"/>
              </a:rPr>
              <a:t>(extra carriage return, line feed)</a:t>
            </a:r>
            <a:r>
              <a:rPr lang="en-US">
                <a:latin typeface="Times New Roman" pitchFamily="18" charset="0"/>
              </a:rPr>
              <a:t> </a:t>
            </a:r>
          </a:p>
        </p:txBody>
      </p:sp>
      <p:sp>
        <p:nvSpPr>
          <p:cNvPr id="44037" name="Text Box 5"/>
          <p:cNvSpPr txBox="1">
            <a:spLocks noChangeArrowheads="1"/>
          </p:cNvSpPr>
          <p:nvPr/>
        </p:nvSpPr>
        <p:spPr bwMode="auto">
          <a:xfrm>
            <a:off x="198438" y="3103563"/>
            <a:ext cx="2270125" cy="1006475"/>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2000">
                <a:solidFill>
                  <a:schemeClr val="accent2"/>
                </a:solidFill>
              </a:rPr>
              <a:t>request line</a:t>
            </a:r>
          </a:p>
          <a:p>
            <a:pPr algn="ctr">
              <a:spcBef>
                <a:spcPct val="0"/>
              </a:spcBef>
              <a:buClrTx/>
              <a:buSzTx/>
              <a:buFontTx/>
              <a:buNone/>
            </a:pPr>
            <a:r>
              <a:rPr lang="en-US" sz="2000">
                <a:solidFill>
                  <a:schemeClr val="accent2"/>
                </a:solidFill>
              </a:rPr>
              <a:t>(GET, POST, </a:t>
            </a:r>
          </a:p>
          <a:p>
            <a:pPr algn="ctr">
              <a:spcBef>
                <a:spcPct val="0"/>
              </a:spcBef>
              <a:buClrTx/>
              <a:buSzTx/>
              <a:buFontTx/>
              <a:buNone/>
            </a:pPr>
            <a:r>
              <a:rPr lang="en-US" sz="2000">
                <a:solidFill>
                  <a:schemeClr val="accent2"/>
                </a:solidFill>
              </a:rPr>
              <a:t>HEAD commands)</a:t>
            </a:r>
            <a:endParaRPr lang="en-US">
              <a:latin typeface="Times New Roman" pitchFamily="18" charset="0"/>
            </a:endParaRPr>
          </a:p>
        </p:txBody>
      </p:sp>
      <p:sp>
        <p:nvSpPr>
          <p:cNvPr id="44038" name="Line 6"/>
          <p:cNvSpPr>
            <a:spLocks noChangeShapeType="1"/>
          </p:cNvSpPr>
          <p:nvPr/>
        </p:nvSpPr>
        <p:spPr bwMode="auto">
          <a:xfrm>
            <a:off x="2038350" y="3314700"/>
            <a:ext cx="923925" cy="257175"/>
          </a:xfrm>
          <a:prstGeom prst="line">
            <a:avLst/>
          </a:prstGeom>
          <a:noFill/>
          <a:ln w="19050">
            <a:solidFill>
              <a:schemeClr val="accent2"/>
            </a:solidFill>
            <a:round/>
            <a:headEnd/>
            <a:tailEnd type="triangle" w="med" len="med"/>
          </a:ln>
          <a:effectLst/>
        </p:spPr>
        <p:txBody>
          <a:bodyPr wrap="none" anchor="ctr"/>
          <a:lstStyle/>
          <a:p>
            <a:endParaRPr lang="en-US"/>
          </a:p>
        </p:txBody>
      </p:sp>
      <p:sp>
        <p:nvSpPr>
          <p:cNvPr id="44039" name="Freeform 7"/>
          <p:cNvSpPr>
            <a:spLocks/>
          </p:cNvSpPr>
          <p:nvPr/>
        </p:nvSpPr>
        <p:spPr bwMode="auto">
          <a:xfrm>
            <a:off x="2943225" y="3752850"/>
            <a:ext cx="227013" cy="1311275"/>
          </a:xfrm>
          <a:custGeom>
            <a:avLst/>
            <a:gdLst/>
            <a:ahLst/>
            <a:cxnLst>
              <a:cxn ang="0">
                <a:pos x="122" y="6"/>
              </a:cxn>
              <a:cxn ang="0">
                <a:pos x="0" y="0"/>
              </a:cxn>
              <a:cxn ang="0">
                <a:pos x="0" y="924"/>
              </a:cxn>
              <a:cxn ang="0">
                <a:pos x="150" y="918"/>
              </a:cxn>
            </a:cxnLst>
            <a:rect l="0" t="0" r="r" b="b"/>
            <a:pathLst>
              <a:path w="150" h="924">
                <a:moveTo>
                  <a:pt x="122" y="6"/>
                </a:moveTo>
                <a:lnTo>
                  <a:pt x="0" y="0"/>
                </a:lnTo>
                <a:lnTo>
                  <a:pt x="0" y="924"/>
                </a:lnTo>
                <a:lnTo>
                  <a:pt x="150" y="918"/>
                </a:lnTo>
              </a:path>
            </a:pathLst>
          </a:custGeom>
          <a:noFill/>
          <a:ln w="19050" cap="flat" cmpd="sng">
            <a:solidFill>
              <a:schemeClr val="accent2"/>
            </a:solidFill>
            <a:prstDash val="solid"/>
            <a:round/>
            <a:headEnd/>
            <a:tailEnd/>
          </a:ln>
          <a:effectLst/>
        </p:spPr>
        <p:txBody>
          <a:bodyPr wrap="none" anchor="ctr"/>
          <a:lstStyle/>
          <a:p>
            <a:endParaRPr lang="en-US"/>
          </a:p>
        </p:txBody>
      </p:sp>
      <p:sp>
        <p:nvSpPr>
          <p:cNvPr id="44040" name="Text Box 8"/>
          <p:cNvSpPr txBox="1">
            <a:spLocks noChangeArrowheads="1"/>
          </p:cNvSpPr>
          <p:nvPr/>
        </p:nvSpPr>
        <p:spPr bwMode="auto">
          <a:xfrm>
            <a:off x="1938338" y="4256088"/>
            <a:ext cx="1011237" cy="701675"/>
          </a:xfrm>
          <a:prstGeom prst="rect">
            <a:avLst/>
          </a:prstGeom>
          <a:noFill/>
          <a:ln w="9525">
            <a:noFill/>
            <a:miter lim="800000"/>
            <a:headEnd/>
            <a:tailEnd/>
          </a:ln>
          <a:effectLst/>
        </p:spPr>
        <p:txBody>
          <a:bodyPr wrap="none">
            <a:spAutoFit/>
          </a:bodyPr>
          <a:lstStyle/>
          <a:p>
            <a:pPr algn="r">
              <a:spcBef>
                <a:spcPct val="0"/>
              </a:spcBef>
              <a:buClrTx/>
              <a:buSzTx/>
              <a:buFontTx/>
              <a:buNone/>
            </a:pPr>
            <a:r>
              <a:rPr lang="en-US" sz="2000">
                <a:solidFill>
                  <a:schemeClr val="accent2"/>
                </a:solidFill>
              </a:rPr>
              <a:t>header</a:t>
            </a:r>
          </a:p>
          <a:p>
            <a:pPr algn="r">
              <a:spcBef>
                <a:spcPct val="0"/>
              </a:spcBef>
              <a:buClrTx/>
              <a:buSzTx/>
              <a:buFontTx/>
              <a:buNone/>
            </a:pPr>
            <a:r>
              <a:rPr lang="en-US" sz="2000">
                <a:solidFill>
                  <a:schemeClr val="accent2"/>
                </a:solidFill>
              </a:rPr>
              <a:t> lines</a:t>
            </a:r>
            <a:endParaRPr lang="en-US">
              <a:latin typeface="Times New Roman" pitchFamily="18" charset="0"/>
            </a:endParaRPr>
          </a:p>
        </p:txBody>
      </p:sp>
      <p:sp>
        <p:nvSpPr>
          <p:cNvPr id="44042" name="Line 10"/>
          <p:cNvSpPr>
            <a:spLocks noChangeShapeType="1"/>
          </p:cNvSpPr>
          <p:nvPr/>
        </p:nvSpPr>
        <p:spPr bwMode="auto">
          <a:xfrm flipV="1">
            <a:off x="2162175" y="5324475"/>
            <a:ext cx="923925" cy="257175"/>
          </a:xfrm>
          <a:prstGeom prst="line">
            <a:avLst/>
          </a:prstGeom>
          <a:noFill/>
          <a:ln w="19050">
            <a:solidFill>
              <a:schemeClr val="accent2"/>
            </a:solidFill>
            <a:round/>
            <a:headEnd/>
            <a:tailEnd type="triangle" w="med" len="med"/>
          </a:ln>
          <a:effectLst/>
        </p:spPr>
        <p:txBody>
          <a:bodyPr wrap="none" anchor="ctr"/>
          <a:lstStyle/>
          <a:p>
            <a:endParaRPr lang="en-US"/>
          </a:p>
        </p:txBody>
      </p:sp>
      <p:sp>
        <p:nvSpPr>
          <p:cNvPr id="44043" name="Text Box 11"/>
          <p:cNvSpPr txBox="1">
            <a:spLocks noChangeArrowheads="1"/>
          </p:cNvSpPr>
          <p:nvPr/>
        </p:nvSpPr>
        <p:spPr bwMode="auto">
          <a:xfrm>
            <a:off x="449263" y="5208588"/>
            <a:ext cx="2178050" cy="1311275"/>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2000">
                <a:solidFill>
                  <a:schemeClr val="accent2"/>
                </a:solidFill>
              </a:rPr>
              <a:t>Carriage return, </a:t>
            </a:r>
          </a:p>
          <a:p>
            <a:pPr algn="ctr">
              <a:spcBef>
                <a:spcPct val="0"/>
              </a:spcBef>
              <a:buClrTx/>
              <a:buSzTx/>
              <a:buFontTx/>
              <a:buNone/>
            </a:pPr>
            <a:r>
              <a:rPr lang="en-US" sz="2000">
                <a:solidFill>
                  <a:schemeClr val="accent2"/>
                </a:solidFill>
              </a:rPr>
              <a:t>line feed </a:t>
            </a:r>
          </a:p>
          <a:p>
            <a:pPr algn="ctr">
              <a:spcBef>
                <a:spcPct val="0"/>
              </a:spcBef>
              <a:buClrTx/>
              <a:buSzTx/>
              <a:buFontTx/>
              <a:buNone/>
            </a:pPr>
            <a:r>
              <a:rPr lang="en-US" sz="2000">
                <a:solidFill>
                  <a:schemeClr val="accent2"/>
                </a:solidFill>
              </a:rPr>
              <a:t>indicates end </a:t>
            </a:r>
          </a:p>
          <a:p>
            <a:pPr algn="ctr">
              <a:spcBef>
                <a:spcPct val="0"/>
              </a:spcBef>
              <a:buClrTx/>
              <a:buSzTx/>
              <a:buFontTx/>
              <a:buNone/>
            </a:pPr>
            <a:r>
              <a:rPr lang="en-US" sz="2000">
                <a:solidFill>
                  <a:schemeClr val="accent2"/>
                </a:solidFill>
              </a:rPr>
              <a:t>of message</a:t>
            </a:r>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5" name="Slide Number Placeholder 4"/>
          <p:cNvSpPr>
            <a:spLocks noGrp="1"/>
          </p:cNvSpPr>
          <p:nvPr>
            <p:ph type="sldNum" sz="quarter" idx="12"/>
          </p:nvPr>
        </p:nvSpPr>
        <p:spPr/>
        <p:txBody>
          <a:bodyPr/>
          <a:lstStyle/>
          <a:p>
            <a:fld id="{32C59795-AE44-4870-A47D-40542E832F0C}" type="slidenum">
              <a:rPr lang="en-US"/>
              <a:pPr/>
              <a:t>29</a:t>
            </a:fld>
            <a:endParaRPr lang="en-US"/>
          </a:p>
        </p:txBody>
      </p:sp>
      <p:sp>
        <p:nvSpPr>
          <p:cNvPr id="46082" name="Rectangle 2"/>
          <p:cNvSpPr>
            <a:spLocks noGrp="1" noChangeArrowheads="1"/>
          </p:cNvSpPr>
          <p:nvPr>
            <p:ph type="title"/>
          </p:nvPr>
        </p:nvSpPr>
        <p:spPr/>
        <p:txBody>
          <a:bodyPr/>
          <a:lstStyle/>
          <a:p>
            <a:r>
              <a:rPr lang="en-US" sz="3200"/>
              <a:t>HTTP request message: general format</a:t>
            </a:r>
            <a:endParaRPr lang="en-US"/>
          </a:p>
        </p:txBody>
      </p:sp>
      <p:pic>
        <p:nvPicPr>
          <p:cNvPr id="46083" name="Picture 3" descr="HTTPrequest"/>
          <p:cNvPicPr>
            <a:picLocks noChangeAspect="1" noChangeArrowheads="1"/>
          </p:cNvPicPr>
          <p:nvPr/>
        </p:nvPicPr>
        <p:blipFill>
          <a:blip r:embed="rId2"/>
          <a:srcRect/>
          <a:stretch>
            <a:fillRect/>
          </a:stretch>
        </p:blipFill>
        <p:spPr bwMode="auto">
          <a:xfrm>
            <a:off x="1120775" y="1649413"/>
            <a:ext cx="7512050" cy="377825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fld id="{A3BFDFB1-EEE8-4627-A1CB-9E6BF6FCCDBF}" type="slidenum">
              <a:rPr lang="en-US"/>
              <a:pPr/>
              <a:t>3</a:t>
            </a:fld>
            <a:endParaRPr lang="en-US"/>
          </a:p>
        </p:txBody>
      </p:sp>
      <p:sp>
        <p:nvSpPr>
          <p:cNvPr id="216066" name="Rectangle 2"/>
          <p:cNvSpPr>
            <a:spLocks noGrp="1" noChangeArrowheads="1"/>
          </p:cNvSpPr>
          <p:nvPr>
            <p:ph type="title"/>
          </p:nvPr>
        </p:nvSpPr>
        <p:spPr/>
        <p:txBody>
          <a:bodyPr/>
          <a:lstStyle/>
          <a:p>
            <a:r>
              <a:rPr lang="en-US"/>
              <a:t>Chapter 2: Application Layer</a:t>
            </a:r>
          </a:p>
        </p:txBody>
      </p:sp>
      <p:sp>
        <p:nvSpPr>
          <p:cNvPr id="216067" name="Rectangle 3"/>
          <p:cNvSpPr>
            <a:spLocks noGrp="1" noChangeArrowheads="1"/>
          </p:cNvSpPr>
          <p:nvPr>
            <p:ph type="body" sz="half" idx="1"/>
          </p:nvPr>
        </p:nvSpPr>
        <p:spPr>
          <a:xfrm>
            <a:off x="533400" y="1371600"/>
            <a:ext cx="3581400" cy="4648200"/>
          </a:xfrm>
        </p:spPr>
        <p:txBody>
          <a:bodyPr/>
          <a:lstStyle/>
          <a:p>
            <a:pPr>
              <a:buFont typeface="ZapfDingbats" pitchFamily="82" charset="2"/>
              <a:buNone/>
            </a:pPr>
            <a:r>
              <a:rPr lang="en-US" sz="2400" u="sng">
                <a:solidFill>
                  <a:srgbClr val="FF0000"/>
                </a:solidFill>
              </a:rPr>
              <a:t>Our goals:</a:t>
            </a:r>
            <a:r>
              <a:rPr lang="en-US" sz="2400"/>
              <a:t> </a:t>
            </a:r>
          </a:p>
          <a:p>
            <a:r>
              <a:rPr lang="en-US" sz="2400"/>
              <a:t>conceptual, implementation aspects of network application protocols</a:t>
            </a:r>
          </a:p>
          <a:p>
            <a:pPr lvl="1"/>
            <a:r>
              <a:rPr lang="en-US"/>
              <a:t>transport-layer service models</a:t>
            </a:r>
          </a:p>
          <a:p>
            <a:pPr lvl="1"/>
            <a:r>
              <a:rPr lang="en-US"/>
              <a:t>client-server paradigm</a:t>
            </a:r>
          </a:p>
          <a:p>
            <a:pPr lvl="1"/>
            <a:r>
              <a:rPr lang="en-US" sz="2000"/>
              <a:t>peer-to-peer paradigm</a:t>
            </a:r>
          </a:p>
          <a:p>
            <a:pPr lvl="1"/>
            <a:endParaRPr lang="en-US"/>
          </a:p>
          <a:p>
            <a:endParaRPr lang="en-US"/>
          </a:p>
          <a:p>
            <a:endParaRPr lang="en-US" sz="2400"/>
          </a:p>
        </p:txBody>
      </p:sp>
      <p:sp>
        <p:nvSpPr>
          <p:cNvPr id="216068" name="Rectangle 4"/>
          <p:cNvSpPr>
            <a:spLocks noGrp="1" noChangeArrowheads="1"/>
          </p:cNvSpPr>
          <p:nvPr>
            <p:ph type="body" sz="half" idx="2"/>
          </p:nvPr>
        </p:nvSpPr>
        <p:spPr>
          <a:xfrm>
            <a:off x="4419600" y="1441450"/>
            <a:ext cx="3667125" cy="4648200"/>
          </a:xfrm>
        </p:spPr>
        <p:txBody>
          <a:bodyPr/>
          <a:lstStyle/>
          <a:p>
            <a:r>
              <a:rPr lang="en-US" sz="2400"/>
              <a:t>learn about protocols by examining popular application-level protocols</a:t>
            </a:r>
          </a:p>
          <a:p>
            <a:pPr lvl="1"/>
            <a:r>
              <a:rPr lang="en-US" sz="2000"/>
              <a:t>HTTP</a:t>
            </a:r>
          </a:p>
          <a:p>
            <a:pPr lvl="1"/>
            <a:r>
              <a:rPr lang="en-US" sz="2000"/>
              <a:t>FTP</a:t>
            </a:r>
          </a:p>
          <a:p>
            <a:pPr lvl="1"/>
            <a:r>
              <a:rPr lang="en-US" sz="2000"/>
              <a:t>SMTP / POP3 / IMAP</a:t>
            </a:r>
          </a:p>
          <a:p>
            <a:pPr lvl="1"/>
            <a:r>
              <a:rPr lang="en-US" sz="2000"/>
              <a:t>DNS</a:t>
            </a:r>
          </a:p>
          <a:p>
            <a:r>
              <a:rPr lang="en-US" sz="2400"/>
              <a:t>programming network applications</a:t>
            </a:r>
          </a:p>
          <a:p>
            <a:pPr lvl="1"/>
            <a:r>
              <a:rPr lang="en-US" sz="2000"/>
              <a:t>socket API</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7" name="Slide Number Placeholder 6"/>
          <p:cNvSpPr>
            <a:spLocks noGrp="1"/>
          </p:cNvSpPr>
          <p:nvPr>
            <p:ph type="sldNum" sz="quarter" idx="12"/>
          </p:nvPr>
        </p:nvSpPr>
        <p:spPr/>
        <p:txBody>
          <a:bodyPr/>
          <a:lstStyle/>
          <a:p>
            <a:fld id="{93EE4B83-64F9-49B5-91A2-919A2948D4BE}" type="slidenum">
              <a:rPr lang="en-US"/>
              <a:pPr/>
              <a:t>30</a:t>
            </a:fld>
            <a:endParaRPr lang="en-US"/>
          </a:p>
        </p:txBody>
      </p:sp>
      <p:sp>
        <p:nvSpPr>
          <p:cNvPr id="119810" name="Rectangle 2"/>
          <p:cNvSpPr>
            <a:spLocks noGrp="1" noChangeArrowheads="1"/>
          </p:cNvSpPr>
          <p:nvPr>
            <p:ph type="title"/>
          </p:nvPr>
        </p:nvSpPr>
        <p:spPr/>
        <p:txBody>
          <a:bodyPr/>
          <a:lstStyle/>
          <a:p>
            <a:r>
              <a:rPr lang="en-US"/>
              <a:t>Uploading form input</a:t>
            </a:r>
          </a:p>
        </p:txBody>
      </p:sp>
      <p:sp>
        <p:nvSpPr>
          <p:cNvPr id="119811" name="Rectangle 3"/>
          <p:cNvSpPr>
            <a:spLocks noGrp="1" noChangeArrowheads="1"/>
          </p:cNvSpPr>
          <p:nvPr>
            <p:ph type="body" sz="half" idx="1"/>
          </p:nvPr>
        </p:nvSpPr>
        <p:spPr/>
        <p:txBody>
          <a:bodyPr/>
          <a:lstStyle/>
          <a:p>
            <a:pPr>
              <a:buFont typeface="ZapfDingbats" pitchFamily="82" charset="2"/>
              <a:buNone/>
            </a:pPr>
            <a:r>
              <a:rPr lang="en-US" sz="2400" u="sng">
                <a:solidFill>
                  <a:srgbClr val="FF0000"/>
                </a:solidFill>
              </a:rPr>
              <a:t>Post method:</a:t>
            </a:r>
            <a:endParaRPr lang="en-US" sz="2400"/>
          </a:p>
          <a:p>
            <a:r>
              <a:rPr lang="en-US" sz="2400"/>
              <a:t>Web page often includes form input</a:t>
            </a:r>
          </a:p>
          <a:p>
            <a:r>
              <a:rPr lang="en-US" sz="2400"/>
              <a:t>Input is uploaded to server in entity body</a:t>
            </a:r>
          </a:p>
        </p:txBody>
      </p:sp>
      <p:sp>
        <p:nvSpPr>
          <p:cNvPr id="119812" name="Rectangle 4"/>
          <p:cNvSpPr>
            <a:spLocks noGrp="1" noChangeArrowheads="1"/>
          </p:cNvSpPr>
          <p:nvPr>
            <p:ph type="body" sz="half" idx="2"/>
          </p:nvPr>
        </p:nvSpPr>
        <p:spPr>
          <a:xfrm>
            <a:off x="4495800" y="2393950"/>
            <a:ext cx="3810000" cy="2206625"/>
          </a:xfrm>
        </p:spPr>
        <p:txBody>
          <a:bodyPr/>
          <a:lstStyle/>
          <a:p>
            <a:pPr>
              <a:buFont typeface="ZapfDingbats" pitchFamily="82" charset="2"/>
              <a:buNone/>
            </a:pPr>
            <a:r>
              <a:rPr lang="en-US" sz="2400" u="sng">
                <a:solidFill>
                  <a:srgbClr val="FF0000"/>
                </a:solidFill>
              </a:rPr>
              <a:t>URL method:</a:t>
            </a:r>
          </a:p>
          <a:p>
            <a:r>
              <a:rPr lang="en-US" sz="2400"/>
              <a:t>Uses GET method</a:t>
            </a:r>
          </a:p>
          <a:p>
            <a:r>
              <a:rPr lang="en-US" sz="2400"/>
              <a:t>Input is uploaded in URL field of request line:</a:t>
            </a:r>
          </a:p>
          <a:p>
            <a:pPr>
              <a:buFont typeface="ZapfDingbats" pitchFamily="82" charset="2"/>
              <a:buNone/>
            </a:pPr>
            <a:endParaRPr lang="en-US" sz="2400"/>
          </a:p>
        </p:txBody>
      </p:sp>
      <p:sp>
        <p:nvSpPr>
          <p:cNvPr id="119813" name="Text Box 5"/>
          <p:cNvSpPr txBox="1">
            <a:spLocks noChangeArrowheads="1"/>
          </p:cNvSpPr>
          <p:nvPr/>
        </p:nvSpPr>
        <p:spPr bwMode="auto">
          <a:xfrm>
            <a:off x="2033588" y="4822825"/>
            <a:ext cx="6889750" cy="396875"/>
          </a:xfrm>
          <a:prstGeom prst="rect">
            <a:avLst/>
          </a:prstGeom>
          <a:noFill/>
          <a:ln w="9525">
            <a:noFill/>
            <a:miter lim="800000"/>
            <a:headEnd/>
            <a:tailEnd/>
          </a:ln>
          <a:effectLst/>
        </p:spPr>
        <p:txBody>
          <a:bodyPr wrap="none">
            <a:spAutoFit/>
          </a:bodyPr>
          <a:lstStyle/>
          <a:p>
            <a:pPr>
              <a:spcBef>
                <a:spcPct val="0"/>
              </a:spcBef>
              <a:buClrTx/>
              <a:buSzTx/>
              <a:buFontTx/>
              <a:buNone/>
            </a:pPr>
            <a:r>
              <a:rPr lang="en-US" sz="2000">
                <a:latin typeface="Courier New" pitchFamily="49" charset="0"/>
              </a:rPr>
              <a:t>www.somesite.com/animalsearch?monkeys&amp;banana</a:t>
            </a:r>
            <a:endParaRPr lang="en-US" sz="1600">
              <a:latin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fld id="{5E1EA093-15A9-426E-8E4E-10964F117556}" type="slidenum">
              <a:rPr lang="en-US"/>
              <a:pPr/>
              <a:t>31</a:t>
            </a:fld>
            <a:endParaRPr lang="en-US"/>
          </a:p>
        </p:txBody>
      </p:sp>
      <p:sp>
        <p:nvSpPr>
          <p:cNvPr id="120834" name="Rectangle 2"/>
          <p:cNvSpPr>
            <a:spLocks noGrp="1" noChangeArrowheads="1"/>
          </p:cNvSpPr>
          <p:nvPr>
            <p:ph type="title"/>
          </p:nvPr>
        </p:nvSpPr>
        <p:spPr/>
        <p:txBody>
          <a:bodyPr/>
          <a:lstStyle/>
          <a:p>
            <a:r>
              <a:rPr lang="en-US"/>
              <a:t>Method types</a:t>
            </a:r>
          </a:p>
        </p:txBody>
      </p:sp>
      <p:sp>
        <p:nvSpPr>
          <p:cNvPr id="120835" name="Rectangle 3"/>
          <p:cNvSpPr>
            <a:spLocks noGrp="1" noChangeArrowheads="1"/>
          </p:cNvSpPr>
          <p:nvPr>
            <p:ph type="body" sz="half" idx="1"/>
          </p:nvPr>
        </p:nvSpPr>
        <p:spPr/>
        <p:txBody>
          <a:bodyPr/>
          <a:lstStyle/>
          <a:p>
            <a:pPr>
              <a:buFont typeface="ZapfDingbats" pitchFamily="82" charset="2"/>
              <a:buNone/>
            </a:pPr>
            <a:r>
              <a:rPr lang="en-US" sz="2400" u="sng">
                <a:solidFill>
                  <a:srgbClr val="FF0000"/>
                </a:solidFill>
              </a:rPr>
              <a:t>HTTP/1.0</a:t>
            </a:r>
            <a:endParaRPr lang="en-US" sz="2400"/>
          </a:p>
          <a:p>
            <a:r>
              <a:rPr lang="en-US" sz="2400"/>
              <a:t>GET</a:t>
            </a:r>
          </a:p>
          <a:p>
            <a:r>
              <a:rPr lang="en-US" sz="2400"/>
              <a:t>POST</a:t>
            </a:r>
          </a:p>
          <a:p>
            <a:r>
              <a:rPr lang="en-US" sz="2400"/>
              <a:t>HEAD</a:t>
            </a:r>
          </a:p>
          <a:p>
            <a:pPr lvl="1"/>
            <a:r>
              <a:rPr lang="en-US" sz="2000"/>
              <a:t>asks server to leave requested object out of response</a:t>
            </a:r>
          </a:p>
        </p:txBody>
      </p:sp>
      <p:sp>
        <p:nvSpPr>
          <p:cNvPr id="120836" name="Rectangle 4"/>
          <p:cNvSpPr>
            <a:spLocks noGrp="1" noChangeArrowheads="1"/>
          </p:cNvSpPr>
          <p:nvPr>
            <p:ph type="body" sz="half" idx="2"/>
          </p:nvPr>
        </p:nvSpPr>
        <p:spPr/>
        <p:txBody>
          <a:bodyPr/>
          <a:lstStyle/>
          <a:p>
            <a:pPr>
              <a:buFont typeface="ZapfDingbats" pitchFamily="82" charset="2"/>
              <a:buNone/>
            </a:pPr>
            <a:r>
              <a:rPr lang="en-US" sz="2400" u="sng">
                <a:solidFill>
                  <a:srgbClr val="FF0000"/>
                </a:solidFill>
              </a:rPr>
              <a:t>HTTP/1.1</a:t>
            </a:r>
            <a:endParaRPr lang="en-US" sz="2400"/>
          </a:p>
          <a:p>
            <a:r>
              <a:rPr lang="en-US" sz="2400"/>
              <a:t>GET, POST, HEAD</a:t>
            </a:r>
          </a:p>
          <a:p>
            <a:r>
              <a:rPr lang="en-US" sz="2400"/>
              <a:t>PUT</a:t>
            </a:r>
          </a:p>
          <a:p>
            <a:pPr lvl="1"/>
            <a:r>
              <a:rPr lang="en-US" sz="2000"/>
              <a:t>uploads file in entity body to path specified in URL field</a:t>
            </a:r>
          </a:p>
          <a:p>
            <a:r>
              <a:rPr lang="en-US" sz="2400"/>
              <a:t>DELETE</a:t>
            </a:r>
          </a:p>
          <a:p>
            <a:pPr lvl="1"/>
            <a:r>
              <a:rPr lang="en-US" sz="2000"/>
              <a:t>deletes file specified in the URL field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11" name="Slide Number Placeholder 5"/>
          <p:cNvSpPr>
            <a:spLocks noGrp="1"/>
          </p:cNvSpPr>
          <p:nvPr>
            <p:ph type="sldNum" sz="quarter" idx="12"/>
          </p:nvPr>
        </p:nvSpPr>
        <p:spPr/>
        <p:txBody>
          <a:bodyPr/>
          <a:lstStyle/>
          <a:p>
            <a:fld id="{254F82A1-9C66-45EF-AB79-EEFACF9081A8}" type="slidenum">
              <a:rPr lang="en-US"/>
              <a:pPr/>
              <a:t>32</a:t>
            </a:fld>
            <a:endParaRPr lang="en-US"/>
          </a:p>
        </p:txBody>
      </p:sp>
      <p:sp>
        <p:nvSpPr>
          <p:cNvPr id="45058" name="Rectangle 2"/>
          <p:cNvSpPr>
            <a:spLocks noGrp="1" noChangeArrowheads="1"/>
          </p:cNvSpPr>
          <p:nvPr>
            <p:ph type="title"/>
          </p:nvPr>
        </p:nvSpPr>
        <p:spPr/>
        <p:txBody>
          <a:bodyPr/>
          <a:lstStyle/>
          <a:p>
            <a:r>
              <a:rPr lang="en-US" sz="3600"/>
              <a:t>HTTP response message</a:t>
            </a:r>
            <a:endParaRPr lang="en-US"/>
          </a:p>
        </p:txBody>
      </p:sp>
      <p:sp>
        <p:nvSpPr>
          <p:cNvPr id="45060" name="Text Box 4"/>
          <p:cNvSpPr txBox="1">
            <a:spLocks noChangeArrowheads="1"/>
          </p:cNvSpPr>
          <p:nvPr/>
        </p:nvSpPr>
        <p:spPr bwMode="auto">
          <a:xfrm>
            <a:off x="3181350" y="1987550"/>
            <a:ext cx="5822950" cy="2835275"/>
          </a:xfrm>
          <a:prstGeom prst="rect">
            <a:avLst/>
          </a:prstGeom>
          <a:noFill/>
          <a:ln w="9525">
            <a:noFill/>
            <a:miter lim="800000"/>
            <a:headEnd/>
            <a:tailEnd/>
          </a:ln>
          <a:effectLst/>
        </p:spPr>
        <p:txBody>
          <a:bodyPr wrap="none">
            <a:spAutoFit/>
          </a:bodyPr>
          <a:lstStyle/>
          <a:p>
            <a:pPr>
              <a:spcBef>
                <a:spcPct val="0"/>
              </a:spcBef>
              <a:buClrTx/>
              <a:buSzTx/>
              <a:buFontTx/>
              <a:buNone/>
            </a:pPr>
            <a:r>
              <a:rPr lang="en-US" sz="2000" b="1">
                <a:latin typeface="Courier New" pitchFamily="49" charset="0"/>
              </a:rPr>
              <a:t>HTTP/1.1 200 OK </a:t>
            </a:r>
          </a:p>
          <a:p>
            <a:pPr>
              <a:spcBef>
                <a:spcPct val="0"/>
              </a:spcBef>
              <a:buClrTx/>
              <a:buSzTx/>
              <a:buFontTx/>
              <a:buNone/>
            </a:pPr>
            <a:r>
              <a:rPr lang="en-US" sz="2000" b="1">
                <a:latin typeface="Courier New" pitchFamily="49" charset="0"/>
              </a:rPr>
              <a:t>Connection close</a:t>
            </a:r>
          </a:p>
          <a:p>
            <a:pPr>
              <a:spcBef>
                <a:spcPct val="0"/>
              </a:spcBef>
              <a:buClrTx/>
              <a:buSzTx/>
              <a:buFontTx/>
              <a:buNone/>
            </a:pPr>
            <a:r>
              <a:rPr lang="en-US" sz="2000" b="1">
                <a:latin typeface="Courier New" pitchFamily="49" charset="0"/>
              </a:rPr>
              <a:t>Date: Thu, 06 Aug 1998 12:00:15 GMT </a:t>
            </a:r>
          </a:p>
          <a:p>
            <a:pPr>
              <a:spcBef>
                <a:spcPct val="0"/>
              </a:spcBef>
              <a:buClrTx/>
              <a:buSzTx/>
              <a:buFontTx/>
              <a:buNone/>
            </a:pPr>
            <a:r>
              <a:rPr lang="en-US" sz="2000" b="1">
                <a:latin typeface="Courier New" pitchFamily="49" charset="0"/>
              </a:rPr>
              <a:t>Server: Apache/1.3.0 (Unix) </a:t>
            </a:r>
          </a:p>
          <a:p>
            <a:pPr>
              <a:spcBef>
                <a:spcPct val="0"/>
              </a:spcBef>
              <a:buClrTx/>
              <a:buSzTx/>
              <a:buFontTx/>
              <a:buNone/>
            </a:pPr>
            <a:r>
              <a:rPr lang="en-US" sz="2000" b="1">
                <a:latin typeface="Courier New" pitchFamily="49" charset="0"/>
              </a:rPr>
              <a:t>Last-Modified: Mon, 22 Jun 1998 …... </a:t>
            </a:r>
          </a:p>
          <a:p>
            <a:pPr>
              <a:spcBef>
                <a:spcPct val="0"/>
              </a:spcBef>
              <a:buClrTx/>
              <a:buSzTx/>
              <a:buFontTx/>
              <a:buNone/>
            </a:pPr>
            <a:r>
              <a:rPr lang="en-US" sz="2000" b="1">
                <a:latin typeface="Courier New" pitchFamily="49" charset="0"/>
              </a:rPr>
              <a:t>Content-Length: 6821 </a:t>
            </a:r>
          </a:p>
          <a:p>
            <a:pPr>
              <a:spcBef>
                <a:spcPct val="0"/>
              </a:spcBef>
              <a:buClrTx/>
              <a:buSzTx/>
              <a:buFontTx/>
              <a:buNone/>
            </a:pPr>
            <a:r>
              <a:rPr lang="en-US" sz="2000" b="1">
                <a:latin typeface="Courier New" pitchFamily="49" charset="0"/>
              </a:rPr>
              <a:t>Content-Type: text/html</a:t>
            </a:r>
          </a:p>
          <a:p>
            <a:pPr>
              <a:spcBef>
                <a:spcPct val="0"/>
              </a:spcBef>
              <a:buClrTx/>
              <a:buSzTx/>
              <a:buFontTx/>
              <a:buNone/>
            </a:pPr>
            <a:r>
              <a:rPr lang="en-US" sz="2000" b="1">
                <a:latin typeface="Courier New" pitchFamily="49" charset="0"/>
              </a:rPr>
              <a:t> </a:t>
            </a:r>
          </a:p>
          <a:p>
            <a:pPr>
              <a:spcBef>
                <a:spcPct val="0"/>
              </a:spcBef>
              <a:buClrTx/>
              <a:buSzTx/>
              <a:buFontTx/>
              <a:buNone/>
            </a:pPr>
            <a:r>
              <a:rPr lang="en-US" sz="2000" b="1">
                <a:latin typeface="Courier New" pitchFamily="49" charset="0"/>
              </a:rPr>
              <a:t>data data data data data ... </a:t>
            </a:r>
          </a:p>
        </p:txBody>
      </p:sp>
      <p:sp>
        <p:nvSpPr>
          <p:cNvPr id="45061" name="Text Box 5"/>
          <p:cNvSpPr txBox="1">
            <a:spLocks noChangeArrowheads="1"/>
          </p:cNvSpPr>
          <p:nvPr/>
        </p:nvSpPr>
        <p:spPr bwMode="auto">
          <a:xfrm>
            <a:off x="754063" y="1408113"/>
            <a:ext cx="1900237" cy="1311275"/>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2000">
                <a:solidFill>
                  <a:schemeClr val="accent2"/>
                </a:solidFill>
              </a:rPr>
              <a:t>status line</a:t>
            </a:r>
          </a:p>
          <a:p>
            <a:pPr algn="ctr">
              <a:spcBef>
                <a:spcPct val="0"/>
              </a:spcBef>
              <a:buClrTx/>
              <a:buSzTx/>
              <a:buFontTx/>
              <a:buNone/>
            </a:pPr>
            <a:r>
              <a:rPr lang="en-US" sz="2000">
                <a:solidFill>
                  <a:schemeClr val="accent2"/>
                </a:solidFill>
              </a:rPr>
              <a:t>(protocol</a:t>
            </a:r>
          </a:p>
          <a:p>
            <a:pPr algn="ctr">
              <a:spcBef>
                <a:spcPct val="0"/>
              </a:spcBef>
              <a:buClrTx/>
              <a:buSzTx/>
              <a:buFontTx/>
              <a:buNone/>
            </a:pPr>
            <a:r>
              <a:rPr lang="en-US" sz="2000">
                <a:solidFill>
                  <a:schemeClr val="accent2"/>
                </a:solidFill>
              </a:rPr>
              <a:t>status code</a:t>
            </a:r>
          </a:p>
          <a:p>
            <a:pPr algn="ctr">
              <a:spcBef>
                <a:spcPct val="0"/>
              </a:spcBef>
              <a:buClrTx/>
              <a:buSzTx/>
              <a:buFontTx/>
              <a:buNone/>
            </a:pPr>
            <a:r>
              <a:rPr lang="en-US" sz="2000">
                <a:solidFill>
                  <a:schemeClr val="accent2"/>
                </a:solidFill>
              </a:rPr>
              <a:t>status phrase)</a:t>
            </a:r>
            <a:endParaRPr lang="en-US">
              <a:latin typeface="Times New Roman" pitchFamily="18" charset="0"/>
            </a:endParaRPr>
          </a:p>
        </p:txBody>
      </p:sp>
      <p:sp>
        <p:nvSpPr>
          <p:cNvPr id="45062" name="Line 6"/>
          <p:cNvSpPr>
            <a:spLocks noChangeShapeType="1"/>
          </p:cNvSpPr>
          <p:nvPr/>
        </p:nvSpPr>
        <p:spPr bwMode="auto">
          <a:xfrm>
            <a:off x="2295525" y="1914525"/>
            <a:ext cx="923925" cy="257175"/>
          </a:xfrm>
          <a:prstGeom prst="line">
            <a:avLst/>
          </a:prstGeom>
          <a:noFill/>
          <a:ln w="19050">
            <a:solidFill>
              <a:schemeClr val="accent2"/>
            </a:solidFill>
            <a:round/>
            <a:headEnd/>
            <a:tailEnd type="triangle" w="med" len="med"/>
          </a:ln>
          <a:effectLst/>
        </p:spPr>
        <p:txBody>
          <a:bodyPr wrap="none" anchor="ctr"/>
          <a:lstStyle/>
          <a:p>
            <a:endParaRPr lang="en-US"/>
          </a:p>
        </p:txBody>
      </p:sp>
      <p:sp>
        <p:nvSpPr>
          <p:cNvPr id="45063" name="Freeform 7"/>
          <p:cNvSpPr>
            <a:spLocks/>
          </p:cNvSpPr>
          <p:nvPr/>
        </p:nvSpPr>
        <p:spPr bwMode="auto">
          <a:xfrm>
            <a:off x="3095625" y="2349500"/>
            <a:ext cx="257175" cy="1858963"/>
          </a:xfrm>
          <a:custGeom>
            <a:avLst/>
            <a:gdLst/>
            <a:ahLst/>
            <a:cxnLst>
              <a:cxn ang="0">
                <a:pos x="132" y="9"/>
              </a:cxn>
              <a:cxn ang="0">
                <a:pos x="0" y="0"/>
              </a:cxn>
              <a:cxn ang="0">
                <a:pos x="0" y="1428"/>
              </a:cxn>
              <a:cxn ang="0">
                <a:pos x="162" y="1425"/>
              </a:cxn>
            </a:cxnLst>
            <a:rect l="0" t="0" r="r" b="b"/>
            <a:pathLst>
              <a:path w="162" h="1428">
                <a:moveTo>
                  <a:pt x="132" y="9"/>
                </a:moveTo>
                <a:lnTo>
                  <a:pt x="0" y="0"/>
                </a:lnTo>
                <a:lnTo>
                  <a:pt x="0" y="1428"/>
                </a:lnTo>
                <a:lnTo>
                  <a:pt x="162" y="1425"/>
                </a:lnTo>
              </a:path>
            </a:pathLst>
          </a:custGeom>
          <a:noFill/>
          <a:ln w="19050" cap="flat" cmpd="sng">
            <a:solidFill>
              <a:schemeClr val="accent2"/>
            </a:solidFill>
            <a:prstDash val="solid"/>
            <a:round/>
            <a:headEnd/>
            <a:tailEnd/>
          </a:ln>
          <a:effectLst/>
        </p:spPr>
        <p:txBody>
          <a:bodyPr wrap="none" anchor="ctr"/>
          <a:lstStyle/>
          <a:p>
            <a:endParaRPr lang="en-US"/>
          </a:p>
        </p:txBody>
      </p:sp>
      <p:sp>
        <p:nvSpPr>
          <p:cNvPr id="45064" name="Text Box 8"/>
          <p:cNvSpPr txBox="1">
            <a:spLocks noChangeArrowheads="1"/>
          </p:cNvSpPr>
          <p:nvPr/>
        </p:nvSpPr>
        <p:spPr bwMode="auto">
          <a:xfrm>
            <a:off x="2005013" y="3017838"/>
            <a:ext cx="1011237" cy="701675"/>
          </a:xfrm>
          <a:prstGeom prst="rect">
            <a:avLst/>
          </a:prstGeom>
          <a:noFill/>
          <a:ln w="9525">
            <a:noFill/>
            <a:miter lim="800000"/>
            <a:headEnd/>
            <a:tailEnd/>
          </a:ln>
          <a:effectLst/>
        </p:spPr>
        <p:txBody>
          <a:bodyPr wrap="none">
            <a:spAutoFit/>
          </a:bodyPr>
          <a:lstStyle/>
          <a:p>
            <a:pPr algn="r">
              <a:spcBef>
                <a:spcPct val="0"/>
              </a:spcBef>
              <a:buClrTx/>
              <a:buSzTx/>
              <a:buFontTx/>
              <a:buNone/>
            </a:pPr>
            <a:r>
              <a:rPr lang="en-US" sz="2000">
                <a:solidFill>
                  <a:schemeClr val="accent2"/>
                </a:solidFill>
              </a:rPr>
              <a:t>header</a:t>
            </a:r>
          </a:p>
          <a:p>
            <a:pPr algn="r">
              <a:spcBef>
                <a:spcPct val="0"/>
              </a:spcBef>
              <a:buClrTx/>
              <a:buSzTx/>
              <a:buFontTx/>
              <a:buNone/>
            </a:pPr>
            <a:r>
              <a:rPr lang="en-US" sz="2000">
                <a:solidFill>
                  <a:schemeClr val="accent2"/>
                </a:solidFill>
              </a:rPr>
              <a:t> lines</a:t>
            </a:r>
            <a:endParaRPr lang="en-US">
              <a:latin typeface="Times New Roman" pitchFamily="18" charset="0"/>
            </a:endParaRPr>
          </a:p>
        </p:txBody>
      </p:sp>
      <p:sp>
        <p:nvSpPr>
          <p:cNvPr id="45065" name="Line 9"/>
          <p:cNvSpPr>
            <a:spLocks noChangeShapeType="1"/>
          </p:cNvSpPr>
          <p:nvPr/>
        </p:nvSpPr>
        <p:spPr bwMode="auto">
          <a:xfrm flipV="1">
            <a:off x="2190750" y="4381500"/>
            <a:ext cx="923925" cy="257175"/>
          </a:xfrm>
          <a:prstGeom prst="line">
            <a:avLst/>
          </a:prstGeom>
          <a:noFill/>
          <a:ln w="19050">
            <a:solidFill>
              <a:schemeClr val="accent2"/>
            </a:solidFill>
            <a:round/>
            <a:headEnd/>
            <a:tailEnd type="triangle" w="med" len="med"/>
          </a:ln>
          <a:effectLst/>
        </p:spPr>
        <p:txBody>
          <a:bodyPr wrap="none" anchor="ctr"/>
          <a:lstStyle/>
          <a:p>
            <a:endParaRPr lang="en-US"/>
          </a:p>
        </p:txBody>
      </p:sp>
      <p:sp>
        <p:nvSpPr>
          <p:cNvPr id="45066" name="Text Box 10"/>
          <p:cNvSpPr txBox="1">
            <a:spLocks noChangeArrowheads="1"/>
          </p:cNvSpPr>
          <p:nvPr/>
        </p:nvSpPr>
        <p:spPr bwMode="auto">
          <a:xfrm>
            <a:off x="838200" y="4360863"/>
            <a:ext cx="1406525" cy="1006475"/>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2000">
                <a:solidFill>
                  <a:schemeClr val="accent2"/>
                </a:solidFill>
              </a:rPr>
              <a:t>data, e.g., </a:t>
            </a:r>
          </a:p>
          <a:p>
            <a:pPr algn="ctr">
              <a:spcBef>
                <a:spcPct val="0"/>
              </a:spcBef>
              <a:buClrTx/>
              <a:buSzTx/>
              <a:buFontTx/>
              <a:buNone/>
            </a:pPr>
            <a:r>
              <a:rPr lang="en-US" sz="2000">
                <a:solidFill>
                  <a:schemeClr val="accent2"/>
                </a:solidFill>
              </a:rPr>
              <a:t>requested</a:t>
            </a:r>
          </a:p>
          <a:p>
            <a:pPr algn="ctr">
              <a:spcBef>
                <a:spcPct val="0"/>
              </a:spcBef>
              <a:buClrTx/>
              <a:buSzTx/>
              <a:buFontTx/>
              <a:buNone/>
            </a:pPr>
            <a:r>
              <a:rPr lang="en-US" sz="2000">
                <a:solidFill>
                  <a:schemeClr val="accent2"/>
                </a:solidFill>
              </a:rPr>
              <a:t>HTML file</a:t>
            </a:r>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fld id="{E69DE6DD-D4EE-49F3-88D6-509BFBEFD025}" type="slidenum">
              <a:rPr lang="en-US"/>
              <a:pPr/>
              <a:t>33</a:t>
            </a:fld>
            <a:endParaRPr lang="en-US"/>
          </a:p>
        </p:txBody>
      </p:sp>
      <p:sp>
        <p:nvSpPr>
          <p:cNvPr id="47106" name="Rectangle 2"/>
          <p:cNvSpPr>
            <a:spLocks noGrp="1" noChangeArrowheads="1"/>
          </p:cNvSpPr>
          <p:nvPr>
            <p:ph type="title"/>
          </p:nvPr>
        </p:nvSpPr>
        <p:spPr/>
        <p:txBody>
          <a:bodyPr/>
          <a:lstStyle/>
          <a:p>
            <a:r>
              <a:rPr lang="en-US" sz="3600"/>
              <a:t>HTTP response status codes</a:t>
            </a:r>
            <a:endParaRPr lang="en-US"/>
          </a:p>
        </p:txBody>
      </p:sp>
      <p:sp>
        <p:nvSpPr>
          <p:cNvPr id="47107" name="Rectangle 3"/>
          <p:cNvSpPr>
            <a:spLocks noGrp="1" noChangeArrowheads="1"/>
          </p:cNvSpPr>
          <p:nvPr>
            <p:ph type="body" sz="half" idx="1"/>
          </p:nvPr>
        </p:nvSpPr>
        <p:spPr>
          <a:xfrm>
            <a:off x="533400" y="2314575"/>
            <a:ext cx="7934325" cy="4648200"/>
          </a:xfrm>
        </p:spPr>
        <p:txBody>
          <a:bodyPr/>
          <a:lstStyle/>
          <a:p>
            <a:pPr>
              <a:buFont typeface="ZapfDingbats" pitchFamily="82" charset="2"/>
              <a:buNone/>
            </a:pPr>
            <a:r>
              <a:rPr lang="en-US" sz="2400" b="1">
                <a:solidFill>
                  <a:srgbClr val="FF0000"/>
                </a:solidFill>
                <a:latin typeface="Courier New" pitchFamily="49" charset="0"/>
              </a:rPr>
              <a:t>200 OK</a:t>
            </a:r>
            <a:endParaRPr lang="en-US" sz="2400"/>
          </a:p>
          <a:p>
            <a:pPr lvl="1"/>
            <a:r>
              <a:rPr lang="en-US" sz="2000"/>
              <a:t>request succeeded, requested object later in this message</a:t>
            </a:r>
          </a:p>
          <a:p>
            <a:pPr>
              <a:buFont typeface="ZapfDingbats" pitchFamily="82" charset="2"/>
              <a:buNone/>
            </a:pPr>
            <a:r>
              <a:rPr lang="en-US" sz="2400" b="1">
                <a:solidFill>
                  <a:srgbClr val="FF0000"/>
                </a:solidFill>
                <a:latin typeface="Courier New" pitchFamily="49" charset="0"/>
              </a:rPr>
              <a:t>301 Moved Permanently</a:t>
            </a:r>
            <a:endParaRPr lang="en-US" sz="2400"/>
          </a:p>
          <a:p>
            <a:pPr lvl="1"/>
            <a:r>
              <a:rPr lang="en-US" sz="2000"/>
              <a:t>requested object moved, new location specified later in this message (Location:)</a:t>
            </a:r>
          </a:p>
          <a:p>
            <a:pPr>
              <a:buFont typeface="ZapfDingbats" pitchFamily="82" charset="2"/>
              <a:buNone/>
            </a:pPr>
            <a:r>
              <a:rPr lang="en-US" sz="2400" b="1">
                <a:solidFill>
                  <a:srgbClr val="FF0000"/>
                </a:solidFill>
                <a:latin typeface="Courier New" pitchFamily="49" charset="0"/>
              </a:rPr>
              <a:t>400 Bad Request</a:t>
            </a:r>
            <a:endParaRPr lang="en-US" sz="2400"/>
          </a:p>
          <a:p>
            <a:pPr lvl="1"/>
            <a:r>
              <a:rPr lang="en-US" sz="2000"/>
              <a:t>request message not understood by server</a:t>
            </a:r>
          </a:p>
          <a:p>
            <a:pPr>
              <a:buFont typeface="ZapfDingbats" pitchFamily="82" charset="2"/>
              <a:buNone/>
            </a:pPr>
            <a:r>
              <a:rPr lang="en-US" sz="2400" b="1">
                <a:solidFill>
                  <a:srgbClr val="FF0000"/>
                </a:solidFill>
                <a:latin typeface="Courier New" pitchFamily="49" charset="0"/>
              </a:rPr>
              <a:t>404 Not Found</a:t>
            </a:r>
            <a:endParaRPr lang="en-US" sz="2400"/>
          </a:p>
          <a:p>
            <a:pPr lvl="1"/>
            <a:r>
              <a:rPr lang="en-US" sz="2000"/>
              <a:t>requested document not found on this server</a:t>
            </a:r>
          </a:p>
          <a:p>
            <a:pPr>
              <a:buFont typeface="ZapfDingbats" pitchFamily="82" charset="2"/>
              <a:buNone/>
            </a:pPr>
            <a:r>
              <a:rPr lang="en-US" sz="2400" b="1">
                <a:solidFill>
                  <a:srgbClr val="FF0000"/>
                </a:solidFill>
                <a:latin typeface="Courier New" pitchFamily="49" charset="0"/>
              </a:rPr>
              <a:t>505 HTTP Version Not Supported</a:t>
            </a:r>
            <a:endParaRPr lang="en-US" sz="2400"/>
          </a:p>
        </p:txBody>
      </p:sp>
      <p:sp>
        <p:nvSpPr>
          <p:cNvPr id="47109" name="Rectangle 5"/>
          <p:cNvSpPr>
            <a:spLocks noChangeArrowheads="1"/>
          </p:cNvSpPr>
          <p:nvPr/>
        </p:nvSpPr>
        <p:spPr bwMode="auto">
          <a:xfrm>
            <a:off x="523875" y="1323975"/>
            <a:ext cx="7686675" cy="514350"/>
          </a:xfrm>
          <a:prstGeom prst="rect">
            <a:avLst/>
          </a:prstGeom>
          <a:noFill/>
          <a:ln w="9525">
            <a:noFill/>
            <a:miter lim="800000"/>
            <a:headEnd/>
            <a:tailEnd/>
          </a:ln>
          <a:effectLst/>
        </p:spPr>
        <p:txBody>
          <a:bodyPr/>
          <a:lstStyle/>
          <a:p>
            <a:pPr marL="342900" indent="-342900"/>
            <a:r>
              <a:rPr lang="en-US"/>
              <a:t>In first line in server-&gt;client response message.</a:t>
            </a:r>
          </a:p>
          <a:p>
            <a:pPr marL="342900" indent="-342900"/>
            <a:r>
              <a:rPr lang="en-US"/>
              <a:t>A few sample codes: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13" name="Slide Number Placeholder 6"/>
          <p:cNvSpPr>
            <a:spLocks noGrp="1"/>
          </p:cNvSpPr>
          <p:nvPr>
            <p:ph type="sldNum" sz="quarter" idx="12"/>
          </p:nvPr>
        </p:nvSpPr>
        <p:spPr/>
        <p:txBody>
          <a:bodyPr/>
          <a:lstStyle/>
          <a:p>
            <a:fld id="{971E7420-C1DD-4B9E-9F2A-F3BF83CCF9E0}" type="slidenum">
              <a:rPr lang="en-US"/>
              <a:pPr/>
              <a:t>34</a:t>
            </a:fld>
            <a:endParaRPr lang="en-US"/>
          </a:p>
        </p:txBody>
      </p:sp>
      <p:sp>
        <p:nvSpPr>
          <p:cNvPr id="48130" name="Rectangle 2"/>
          <p:cNvSpPr>
            <a:spLocks noGrp="1" noChangeArrowheads="1"/>
          </p:cNvSpPr>
          <p:nvPr>
            <p:ph type="title"/>
          </p:nvPr>
        </p:nvSpPr>
        <p:spPr>
          <a:xfrm>
            <a:off x="533400" y="228600"/>
            <a:ext cx="8455025" cy="1143000"/>
          </a:xfrm>
        </p:spPr>
        <p:txBody>
          <a:bodyPr/>
          <a:lstStyle/>
          <a:p>
            <a:r>
              <a:rPr lang="en-US" sz="3200"/>
              <a:t>Trying out HTTP (client side) for yourself</a:t>
            </a:r>
            <a:endParaRPr lang="en-US"/>
          </a:p>
        </p:txBody>
      </p:sp>
      <p:sp>
        <p:nvSpPr>
          <p:cNvPr id="48131" name="Rectangle 3"/>
          <p:cNvSpPr>
            <a:spLocks noGrp="1" noChangeArrowheads="1"/>
          </p:cNvSpPr>
          <p:nvPr>
            <p:ph type="body" sz="half" idx="1"/>
          </p:nvPr>
        </p:nvSpPr>
        <p:spPr>
          <a:xfrm>
            <a:off x="390525" y="1590675"/>
            <a:ext cx="8096250" cy="466725"/>
          </a:xfrm>
        </p:spPr>
        <p:txBody>
          <a:bodyPr/>
          <a:lstStyle/>
          <a:p>
            <a:pPr>
              <a:buFont typeface="ZapfDingbats" pitchFamily="82" charset="2"/>
              <a:buNone/>
            </a:pPr>
            <a:r>
              <a:rPr lang="en-US" sz="2400"/>
              <a:t>1. Telnet to your favorite Web server:</a:t>
            </a:r>
          </a:p>
          <a:p>
            <a:pPr lvl="2">
              <a:buFontTx/>
              <a:buNone/>
            </a:pPr>
            <a:endParaRPr lang="en-US" sz="1800"/>
          </a:p>
        </p:txBody>
      </p:sp>
      <p:sp>
        <p:nvSpPr>
          <p:cNvPr id="48133" name="Text Box 5"/>
          <p:cNvSpPr txBox="1">
            <a:spLocks noChangeArrowheads="1"/>
          </p:cNvSpPr>
          <p:nvPr/>
        </p:nvSpPr>
        <p:spPr bwMode="auto">
          <a:xfrm>
            <a:off x="3981450" y="2155825"/>
            <a:ext cx="4727575" cy="1190625"/>
          </a:xfrm>
          <a:prstGeom prst="rect">
            <a:avLst/>
          </a:prstGeom>
          <a:noFill/>
          <a:ln w="9525">
            <a:noFill/>
            <a:miter lim="800000"/>
            <a:headEnd/>
            <a:tailEnd/>
          </a:ln>
          <a:effectLst/>
        </p:spPr>
        <p:txBody>
          <a:bodyPr wrap="none">
            <a:spAutoFit/>
          </a:bodyPr>
          <a:lstStyle/>
          <a:p>
            <a:pPr>
              <a:spcBef>
                <a:spcPct val="0"/>
              </a:spcBef>
              <a:buClrTx/>
              <a:buSzTx/>
              <a:buFontTx/>
              <a:buNone/>
            </a:pPr>
            <a:r>
              <a:rPr lang="en-US" sz="1800"/>
              <a:t>Opens TCP connection to port 80</a:t>
            </a:r>
          </a:p>
          <a:p>
            <a:pPr>
              <a:spcBef>
                <a:spcPct val="0"/>
              </a:spcBef>
              <a:buClrTx/>
              <a:buSzTx/>
              <a:buFontTx/>
              <a:buNone/>
            </a:pPr>
            <a:r>
              <a:rPr lang="en-US" sz="1800"/>
              <a:t>(default HTTP server port) at cis.poly.edu.</a:t>
            </a:r>
          </a:p>
          <a:p>
            <a:pPr>
              <a:spcBef>
                <a:spcPct val="0"/>
              </a:spcBef>
              <a:buClrTx/>
              <a:buSzTx/>
              <a:buFontTx/>
              <a:buNone/>
            </a:pPr>
            <a:r>
              <a:rPr lang="en-US" sz="1800"/>
              <a:t>Anything typed in sent </a:t>
            </a:r>
          </a:p>
          <a:p>
            <a:pPr>
              <a:spcBef>
                <a:spcPct val="0"/>
              </a:spcBef>
              <a:buClrTx/>
              <a:buSzTx/>
              <a:buFontTx/>
              <a:buNone/>
            </a:pPr>
            <a:r>
              <a:rPr lang="en-US" sz="1800"/>
              <a:t>to port 80 at cis.poly.edu</a:t>
            </a:r>
            <a:endParaRPr lang="en-US">
              <a:latin typeface="Times New Roman" pitchFamily="18" charset="0"/>
            </a:endParaRPr>
          </a:p>
        </p:txBody>
      </p:sp>
      <p:sp>
        <p:nvSpPr>
          <p:cNvPr id="48134" name="Text Box 6"/>
          <p:cNvSpPr txBox="1">
            <a:spLocks noChangeArrowheads="1"/>
          </p:cNvSpPr>
          <p:nvPr/>
        </p:nvSpPr>
        <p:spPr bwMode="auto">
          <a:xfrm>
            <a:off x="692150" y="2190750"/>
            <a:ext cx="3187700" cy="366713"/>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800" b="1">
                <a:solidFill>
                  <a:srgbClr val="FF0000"/>
                </a:solidFill>
                <a:latin typeface="Courier New" pitchFamily="49" charset="0"/>
              </a:rPr>
              <a:t>telnet cis.poly.edu 80</a:t>
            </a:r>
            <a:endParaRPr lang="en-US" sz="2800">
              <a:latin typeface="Arial" charset="0"/>
            </a:endParaRPr>
          </a:p>
        </p:txBody>
      </p:sp>
      <p:sp>
        <p:nvSpPr>
          <p:cNvPr id="48135" name="Rectangle 7"/>
          <p:cNvSpPr>
            <a:spLocks noChangeArrowheads="1"/>
          </p:cNvSpPr>
          <p:nvPr/>
        </p:nvSpPr>
        <p:spPr bwMode="auto">
          <a:xfrm>
            <a:off x="361950" y="3600450"/>
            <a:ext cx="8096250" cy="466725"/>
          </a:xfrm>
          <a:prstGeom prst="rect">
            <a:avLst/>
          </a:prstGeom>
          <a:noFill/>
          <a:ln w="9525">
            <a:noFill/>
            <a:miter lim="800000"/>
            <a:headEnd/>
            <a:tailEnd/>
          </a:ln>
          <a:effectLst/>
        </p:spPr>
        <p:txBody>
          <a:bodyPr/>
          <a:lstStyle/>
          <a:p>
            <a:pPr marL="342900" indent="-342900"/>
            <a:r>
              <a:rPr lang="en-US"/>
              <a:t>2. Type in a GET HTTP request:</a:t>
            </a:r>
          </a:p>
          <a:p>
            <a:pPr marL="1143000" lvl="2" indent="-228600">
              <a:buClrTx/>
              <a:buSzTx/>
              <a:buFontTx/>
              <a:buNone/>
            </a:pPr>
            <a:endParaRPr lang="en-US" sz="1800"/>
          </a:p>
        </p:txBody>
      </p:sp>
      <p:sp>
        <p:nvSpPr>
          <p:cNvPr id="48136" name="Text Box 8"/>
          <p:cNvSpPr txBox="1">
            <a:spLocks noChangeArrowheads="1"/>
          </p:cNvSpPr>
          <p:nvPr/>
        </p:nvSpPr>
        <p:spPr bwMode="auto">
          <a:xfrm>
            <a:off x="1382713" y="4205288"/>
            <a:ext cx="2628900" cy="581025"/>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b="1">
                <a:solidFill>
                  <a:srgbClr val="FF0000"/>
                </a:solidFill>
                <a:latin typeface="Courier New" pitchFamily="49" charset="0"/>
              </a:rPr>
              <a:t>GET /~ross/ HTTP/1.1</a:t>
            </a:r>
          </a:p>
          <a:p>
            <a:pPr>
              <a:spcBef>
                <a:spcPct val="0"/>
              </a:spcBef>
              <a:buClrTx/>
              <a:buSzTx/>
              <a:buFontTx/>
              <a:buNone/>
            </a:pPr>
            <a:r>
              <a:rPr lang="en-US" sz="1600" b="1">
                <a:solidFill>
                  <a:srgbClr val="FF0000"/>
                </a:solidFill>
                <a:latin typeface="Courier New" pitchFamily="49" charset="0"/>
              </a:rPr>
              <a:t>Host: cis.poly.edu</a:t>
            </a:r>
            <a:endParaRPr lang="en-US" sz="2800">
              <a:latin typeface="Arial" charset="0"/>
            </a:endParaRPr>
          </a:p>
        </p:txBody>
      </p:sp>
      <p:sp>
        <p:nvSpPr>
          <p:cNvPr id="48139" name="Text Box 11"/>
          <p:cNvSpPr txBox="1">
            <a:spLocks noChangeArrowheads="1"/>
          </p:cNvSpPr>
          <p:nvPr/>
        </p:nvSpPr>
        <p:spPr bwMode="auto">
          <a:xfrm>
            <a:off x="4848225" y="4098925"/>
            <a:ext cx="3306763" cy="1190625"/>
          </a:xfrm>
          <a:prstGeom prst="rect">
            <a:avLst/>
          </a:prstGeom>
          <a:noFill/>
          <a:ln w="9525">
            <a:noFill/>
            <a:miter lim="800000"/>
            <a:headEnd/>
            <a:tailEnd/>
          </a:ln>
          <a:effectLst/>
        </p:spPr>
        <p:txBody>
          <a:bodyPr wrap="none">
            <a:spAutoFit/>
          </a:bodyPr>
          <a:lstStyle/>
          <a:p>
            <a:pPr>
              <a:spcBef>
                <a:spcPct val="0"/>
              </a:spcBef>
              <a:buClrTx/>
              <a:buSzTx/>
              <a:buFontTx/>
              <a:buNone/>
            </a:pPr>
            <a:r>
              <a:rPr lang="en-US" sz="1800"/>
              <a:t>By typing this in (hit carriage</a:t>
            </a:r>
          </a:p>
          <a:p>
            <a:pPr>
              <a:spcBef>
                <a:spcPct val="0"/>
              </a:spcBef>
              <a:buClrTx/>
              <a:buSzTx/>
              <a:buFontTx/>
              <a:buNone/>
            </a:pPr>
            <a:r>
              <a:rPr lang="en-US" sz="1800"/>
              <a:t>return twice), you send</a:t>
            </a:r>
          </a:p>
          <a:p>
            <a:pPr>
              <a:spcBef>
                <a:spcPct val="0"/>
              </a:spcBef>
              <a:buClrTx/>
              <a:buSzTx/>
              <a:buFontTx/>
              <a:buNone/>
            </a:pPr>
            <a:r>
              <a:rPr lang="en-US" sz="1800"/>
              <a:t>this minimal (but complete) </a:t>
            </a:r>
          </a:p>
          <a:p>
            <a:pPr>
              <a:spcBef>
                <a:spcPct val="0"/>
              </a:spcBef>
              <a:buClrTx/>
              <a:buSzTx/>
              <a:buFontTx/>
              <a:buNone/>
            </a:pPr>
            <a:r>
              <a:rPr lang="en-US" sz="1800"/>
              <a:t>GET request to HTTP server</a:t>
            </a:r>
            <a:endParaRPr lang="en-US">
              <a:latin typeface="Times New Roman" pitchFamily="18" charset="0"/>
            </a:endParaRPr>
          </a:p>
        </p:txBody>
      </p:sp>
      <p:sp>
        <p:nvSpPr>
          <p:cNvPr id="48140" name="Freeform 12"/>
          <p:cNvSpPr>
            <a:spLocks/>
          </p:cNvSpPr>
          <p:nvPr/>
        </p:nvSpPr>
        <p:spPr bwMode="auto">
          <a:xfrm>
            <a:off x="4029075" y="2162175"/>
            <a:ext cx="247650" cy="1181100"/>
          </a:xfrm>
          <a:custGeom>
            <a:avLst/>
            <a:gdLst/>
            <a:ahLst/>
            <a:cxnLst>
              <a:cxn ang="0">
                <a:pos x="132" y="9"/>
              </a:cxn>
              <a:cxn ang="0">
                <a:pos x="0" y="0"/>
              </a:cxn>
              <a:cxn ang="0">
                <a:pos x="0" y="1428"/>
              </a:cxn>
              <a:cxn ang="0">
                <a:pos x="162" y="1425"/>
              </a:cxn>
            </a:cxnLst>
            <a:rect l="0" t="0" r="r" b="b"/>
            <a:pathLst>
              <a:path w="162" h="1428">
                <a:moveTo>
                  <a:pt x="132" y="9"/>
                </a:moveTo>
                <a:lnTo>
                  <a:pt x="0" y="0"/>
                </a:lnTo>
                <a:lnTo>
                  <a:pt x="0" y="1428"/>
                </a:lnTo>
                <a:lnTo>
                  <a:pt x="162" y="1425"/>
                </a:lnTo>
              </a:path>
            </a:pathLst>
          </a:custGeom>
          <a:noFill/>
          <a:ln w="19050" cap="flat" cmpd="sng">
            <a:solidFill>
              <a:schemeClr val="accent2"/>
            </a:solidFill>
            <a:prstDash val="solid"/>
            <a:round/>
            <a:headEnd/>
            <a:tailEnd/>
          </a:ln>
          <a:effectLst/>
        </p:spPr>
        <p:txBody>
          <a:bodyPr wrap="none" anchor="ctr"/>
          <a:lstStyle/>
          <a:p>
            <a:endParaRPr lang="en-US"/>
          </a:p>
        </p:txBody>
      </p:sp>
      <p:sp>
        <p:nvSpPr>
          <p:cNvPr id="48141" name="Freeform 13"/>
          <p:cNvSpPr>
            <a:spLocks/>
          </p:cNvSpPr>
          <p:nvPr/>
        </p:nvSpPr>
        <p:spPr bwMode="auto">
          <a:xfrm>
            <a:off x="4829175" y="4067175"/>
            <a:ext cx="257175" cy="1190625"/>
          </a:xfrm>
          <a:custGeom>
            <a:avLst/>
            <a:gdLst/>
            <a:ahLst/>
            <a:cxnLst>
              <a:cxn ang="0">
                <a:pos x="132" y="9"/>
              </a:cxn>
              <a:cxn ang="0">
                <a:pos x="0" y="0"/>
              </a:cxn>
              <a:cxn ang="0">
                <a:pos x="0" y="1428"/>
              </a:cxn>
              <a:cxn ang="0">
                <a:pos x="162" y="1425"/>
              </a:cxn>
            </a:cxnLst>
            <a:rect l="0" t="0" r="r" b="b"/>
            <a:pathLst>
              <a:path w="162" h="1428">
                <a:moveTo>
                  <a:pt x="132" y="9"/>
                </a:moveTo>
                <a:lnTo>
                  <a:pt x="0" y="0"/>
                </a:lnTo>
                <a:lnTo>
                  <a:pt x="0" y="1428"/>
                </a:lnTo>
                <a:lnTo>
                  <a:pt x="162" y="1425"/>
                </a:lnTo>
              </a:path>
            </a:pathLst>
          </a:custGeom>
          <a:noFill/>
          <a:ln w="19050" cap="flat" cmpd="sng">
            <a:solidFill>
              <a:schemeClr val="accent2"/>
            </a:solidFill>
            <a:prstDash val="solid"/>
            <a:round/>
            <a:headEnd/>
            <a:tailEnd/>
          </a:ln>
          <a:effectLst/>
        </p:spPr>
        <p:txBody>
          <a:bodyPr wrap="none" anchor="ctr"/>
          <a:lstStyle/>
          <a:p>
            <a:endParaRPr lang="en-US"/>
          </a:p>
        </p:txBody>
      </p:sp>
      <p:sp>
        <p:nvSpPr>
          <p:cNvPr id="48142" name="Rectangle 14"/>
          <p:cNvSpPr>
            <a:spLocks noChangeArrowheads="1"/>
          </p:cNvSpPr>
          <p:nvPr/>
        </p:nvSpPr>
        <p:spPr bwMode="auto">
          <a:xfrm>
            <a:off x="361950" y="5429250"/>
            <a:ext cx="8096250" cy="466725"/>
          </a:xfrm>
          <a:prstGeom prst="rect">
            <a:avLst/>
          </a:prstGeom>
          <a:noFill/>
          <a:ln w="9525">
            <a:noFill/>
            <a:miter lim="800000"/>
            <a:headEnd/>
            <a:tailEnd/>
          </a:ln>
          <a:effectLst/>
        </p:spPr>
        <p:txBody>
          <a:bodyPr/>
          <a:lstStyle/>
          <a:p>
            <a:pPr marL="342900" indent="-342900"/>
            <a:r>
              <a:rPr lang="en-US"/>
              <a:t>3. Look at response message sent by HTTP server!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fld id="{CB2C33CF-5630-4665-9B62-FDFCF1B51D49}" type="slidenum">
              <a:rPr lang="en-US"/>
              <a:pPr/>
              <a:t>35</a:t>
            </a:fld>
            <a:endParaRPr lang="en-US"/>
          </a:p>
        </p:txBody>
      </p:sp>
      <p:sp>
        <p:nvSpPr>
          <p:cNvPr id="234498" name="Rectangle 2"/>
          <p:cNvSpPr>
            <a:spLocks noGrp="1" noChangeArrowheads="1"/>
          </p:cNvSpPr>
          <p:nvPr>
            <p:ph type="title"/>
          </p:nvPr>
        </p:nvSpPr>
        <p:spPr/>
        <p:txBody>
          <a:bodyPr/>
          <a:lstStyle/>
          <a:p>
            <a:r>
              <a:rPr lang="en-US"/>
              <a:t>Let’s look at HTTP in action</a:t>
            </a:r>
          </a:p>
        </p:txBody>
      </p:sp>
      <p:sp>
        <p:nvSpPr>
          <p:cNvPr id="234499" name="Rectangle 3"/>
          <p:cNvSpPr>
            <a:spLocks noGrp="1" noChangeArrowheads="1"/>
          </p:cNvSpPr>
          <p:nvPr>
            <p:ph type="body" idx="1"/>
          </p:nvPr>
        </p:nvSpPr>
        <p:spPr/>
        <p:txBody>
          <a:bodyPr/>
          <a:lstStyle/>
          <a:p>
            <a:r>
              <a:rPr lang="en-US"/>
              <a:t>telnet example</a:t>
            </a:r>
          </a:p>
          <a:p>
            <a:r>
              <a:rPr lang="en-US"/>
              <a:t>Ethereal example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fld id="{D14401A6-9604-4E27-A59A-A7B775401368}" type="slidenum">
              <a:rPr lang="en-US"/>
              <a:pPr/>
              <a:t>36</a:t>
            </a:fld>
            <a:endParaRPr lang="en-US"/>
          </a:p>
        </p:txBody>
      </p:sp>
      <p:sp>
        <p:nvSpPr>
          <p:cNvPr id="121858" name="Rectangle 2"/>
          <p:cNvSpPr>
            <a:spLocks noGrp="1" noChangeArrowheads="1"/>
          </p:cNvSpPr>
          <p:nvPr>
            <p:ph type="title"/>
          </p:nvPr>
        </p:nvSpPr>
        <p:spPr/>
        <p:txBody>
          <a:bodyPr/>
          <a:lstStyle/>
          <a:p>
            <a:r>
              <a:rPr lang="en-US"/>
              <a:t>User-server state: cookies</a:t>
            </a:r>
          </a:p>
        </p:txBody>
      </p:sp>
      <p:sp>
        <p:nvSpPr>
          <p:cNvPr id="121859" name="Rectangle 3"/>
          <p:cNvSpPr>
            <a:spLocks noGrp="1" noChangeArrowheads="1"/>
          </p:cNvSpPr>
          <p:nvPr>
            <p:ph type="body" sz="half" idx="1"/>
          </p:nvPr>
        </p:nvSpPr>
        <p:spPr/>
        <p:txBody>
          <a:bodyPr/>
          <a:lstStyle/>
          <a:p>
            <a:pPr>
              <a:buFont typeface="ZapfDingbats" pitchFamily="82" charset="2"/>
              <a:buNone/>
            </a:pPr>
            <a:r>
              <a:rPr lang="en-US" sz="2400"/>
              <a:t>Many major Web sites use cookies</a:t>
            </a:r>
          </a:p>
          <a:p>
            <a:pPr>
              <a:buFont typeface="ZapfDingbats" pitchFamily="82" charset="2"/>
              <a:buNone/>
            </a:pPr>
            <a:r>
              <a:rPr lang="en-US" sz="2400" u="sng">
                <a:solidFill>
                  <a:srgbClr val="FF0000"/>
                </a:solidFill>
              </a:rPr>
              <a:t>Four components:</a:t>
            </a:r>
            <a:endParaRPr lang="en-US" sz="2400">
              <a:solidFill>
                <a:srgbClr val="FF0000"/>
              </a:solidFill>
            </a:endParaRPr>
          </a:p>
          <a:p>
            <a:pPr lvl="1">
              <a:buFont typeface="Wingdings" pitchFamily="2" charset="2"/>
              <a:buNone/>
            </a:pPr>
            <a:r>
              <a:rPr lang="en-US" sz="2000"/>
              <a:t>1) cookie header line of HTTP </a:t>
            </a:r>
            <a:r>
              <a:rPr lang="en-US" sz="2000" i="1"/>
              <a:t>response</a:t>
            </a:r>
            <a:r>
              <a:rPr lang="en-US" sz="2000"/>
              <a:t> message</a:t>
            </a:r>
          </a:p>
          <a:p>
            <a:pPr lvl="1">
              <a:buFont typeface="Wingdings" pitchFamily="2" charset="2"/>
              <a:buNone/>
            </a:pPr>
            <a:r>
              <a:rPr lang="en-US" sz="2000"/>
              <a:t>2) cookie header line in HTTP </a:t>
            </a:r>
            <a:r>
              <a:rPr lang="en-US" sz="2000" i="1"/>
              <a:t>request</a:t>
            </a:r>
            <a:r>
              <a:rPr lang="en-US" sz="2000"/>
              <a:t> message</a:t>
            </a:r>
          </a:p>
          <a:p>
            <a:pPr lvl="1">
              <a:buFont typeface="Wingdings" pitchFamily="2" charset="2"/>
              <a:buNone/>
            </a:pPr>
            <a:r>
              <a:rPr lang="en-US" sz="2000"/>
              <a:t>3) cookie file kept on user’s host, managed by user’s browser</a:t>
            </a:r>
          </a:p>
          <a:p>
            <a:pPr lvl="1">
              <a:buFont typeface="Wingdings" pitchFamily="2" charset="2"/>
              <a:buNone/>
            </a:pPr>
            <a:r>
              <a:rPr lang="en-US" sz="2000"/>
              <a:t>4) back-end database at Web site</a:t>
            </a:r>
          </a:p>
        </p:txBody>
      </p:sp>
      <p:sp>
        <p:nvSpPr>
          <p:cNvPr id="121860" name="Rectangle 4"/>
          <p:cNvSpPr>
            <a:spLocks noGrp="1" noChangeArrowheads="1"/>
          </p:cNvSpPr>
          <p:nvPr>
            <p:ph type="body" sz="half" idx="2"/>
          </p:nvPr>
        </p:nvSpPr>
        <p:spPr/>
        <p:txBody>
          <a:bodyPr/>
          <a:lstStyle/>
          <a:p>
            <a:pPr>
              <a:buFont typeface="ZapfDingbats" pitchFamily="82" charset="2"/>
              <a:buNone/>
            </a:pPr>
            <a:r>
              <a:rPr lang="en-US" sz="2400" u="sng">
                <a:solidFill>
                  <a:srgbClr val="FF0000"/>
                </a:solidFill>
              </a:rPr>
              <a:t>Example:</a:t>
            </a:r>
          </a:p>
          <a:p>
            <a:pPr lvl="1"/>
            <a:r>
              <a:rPr lang="en-US" sz="2000"/>
              <a:t>Susan access Internet always from same PC</a:t>
            </a:r>
          </a:p>
          <a:p>
            <a:pPr lvl="1"/>
            <a:r>
              <a:rPr lang="en-US" sz="2000"/>
              <a:t>She visits a specific e-commerce site for first time</a:t>
            </a:r>
          </a:p>
          <a:p>
            <a:pPr lvl="1"/>
            <a:r>
              <a:rPr lang="en-US" sz="2000"/>
              <a:t>When initial HTTP requests arrives at site, site creates a unique ID and creates an entry in backend database for ID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58" name="Slide Number Placeholder 6"/>
          <p:cNvSpPr>
            <a:spLocks noGrp="1"/>
          </p:cNvSpPr>
          <p:nvPr>
            <p:ph type="sldNum" sz="quarter" idx="12"/>
          </p:nvPr>
        </p:nvSpPr>
        <p:spPr/>
        <p:txBody>
          <a:bodyPr/>
          <a:lstStyle/>
          <a:p>
            <a:fld id="{5F256A9E-5D48-4B88-B8EA-125CCBF4635E}" type="slidenum">
              <a:rPr lang="en-US"/>
              <a:pPr/>
              <a:t>37</a:t>
            </a:fld>
            <a:endParaRPr lang="en-US"/>
          </a:p>
        </p:txBody>
      </p:sp>
      <p:sp>
        <p:nvSpPr>
          <p:cNvPr id="50178" name="Rectangle 2"/>
          <p:cNvSpPr>
            <a:spLocks noGrp="1" noChangeArrowheads="1"/>
          </p:cNvSpPr>
          <p:nvPr>
            <p:ph type="title"/>
          </p:nvPr>
        </p:nvSpPr>
        <p:spPr/>
        <p:txBody>
          <a:bodyPr/>
          <a:lstStyle/>
          <a:p>
            <a:r>
              <a:rPr lang="en-US" sz="3200"/>
              <a:t>Cookies: keeping “state” (cont.)</a:t>
            </a:r>
            <a:endParaRPr lang="en-US"/>
          </a:p>
        </p:txBody>
      </p:sp>
      <p:grpSp>
        <p:nvGrpSpPr>
          <p:cNvPr id="50209" name="Group 33"/>
          <p:cNvGrpSpPr>
            <a:grpSpLocks/>
          </p:cNvGrpSpPr>
          <p:nvPr/>
        </p:nvGrpSpPr>
        <p:grpSpPr bwMode="auto">
          <a:xfrm>
            <a:off x="2166938" y="1423988"/>
            <a:ext cx="4972050" cy="4618037"/>
            <a:chOff x="2442" y="874"/>
            <a:chExt cx="3132" cy="2909"/>
          </a:xfrm>
        </p:grpSpPr>
        <p:sp>
          <p:nvSpPr>
            <p:cNvPr id="50180" name="Line 4"/>
            <p:cNvSpPr>
              <a:spLocks noChangeShapeType="1"/>
            </p:cNvSpPr>
            <p:nvPr/>
          </p:nvSpPr>
          <p:spPr bwMode="auto">
            <a:xfrm>
              <a:off x="2688" y="1242"/>
              <a:ext cx="2082" cy="240"/>
            </a:xfrm>
            <a:prstGeom prst="line">
              <a:avLst/>
            </a:prstGeom>
            <a:noFill/>
            <a:ln w="19050">
              <a:solidFill>
                <a:schemeClr val="tx1"/>
              </a:solidFill>
              <a:round/>
              <a:headEnd/>
              <a:tailEnd type="triangle" w="med" len="med"/>
            </a:ln>
            <a:effectLst/>
          </p:spPr>
          <p:txBody>
            <a:bodyPr wrap="none" anchor="ctr"/>
            <a:lstStyle/>
            <a:p>
              <a:endParaRPr lang="en-US"/>
            </a:p>
          </p:txBody>
        </p:sp>
        <p:sp>
          <p:nvSpPr>
            <p:cNvPr id="50181" name="Text Box 5"/>
            <p:cNvSpPr txBox="1">
              <a:spLocks noChangeArrowheads="1"/>
            </p:cNvSpPr>
            <p:nvPr/>
          </p:nvSpPr>
          <p:spPr bwMode="auto">
            <a:xfrm>
              <a:off x="2442" y="874"/>
              <a:ext cx="618" cy="288"/>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u="sng"/>
                <a:t>client</a:t>
              </a:r>
              <a:endParaRPr lang="en-US">
                <a:latin typeface="Times New Roman" pitchFamily="18" charset="0"/>
              </a:endParaRPr>
            </a:p>
          </p:txBody>
        </p:sp>
        <p:sp>
          <p:nvSpPr>
            <p:cNvPr id="50182" name="Text Box 6"/>
            <p:cNvSpPr txBox="1">
              <a:spLocks noChangeArrowheads="1"/>
            </p:cNvSpPr>
            <p:nvPr/>
          </p:nvSpPr>
          <p:spPr bwMode="auto">
            <a:xfrm>
              <a:off x="4612" y="887"/>
              <a:ext cx="696" cy="288"/>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u="sng"/>
                <a:t>server</a:t>
              </a:r>
              <a:endParaRPr lang="en-US">
                <a:latin typeface="Times New Roman" pitchFamily="18" charset="0"/>
              </a:endParaRPr>
            </a:p>
          </p:txBody>
        </p:sp>
        <p:sp>
          <p:nvSpPr>
            <p:cNvPr id="50183" name="Rectangle 7"/>
            <p:cNvSpPr>
              <a:spLocks noChangeArrowheads="1"/>
            </p:cNvSpPr>
            <p:nvPr/>
          </p:nvSpPr>
          <p:spPr bwMode="auto">
            <a:xfrm>
              <a:off x="2838" y="1242"/>
              <a:ext cx="1692" cy="19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0184" name="Text Box 8"/>
            <p:cNvSpPr txBox="1">
              <a:spLocks noChangeArrowheads="1"/>
            </p:cNvSpPr>
            <p:nvPr/>
          </p:nvSpPr>
          <p:spPr bwMode="auto">
            <a:xfrm>
              <a:off x="2842" y="1232"/>
              <a:ext cx="1689" cy="237"/>
            </a:xfrm>
            <a:prstGeom prst="rect">
              <a:avLst/>
            </a:prstGeom>
            <a:solidFill>
              <a:schemeClr val="bg1"/>
            </a:solidFill>
            <a:ln w="9525">
              <a:solidFill>
                <a:schemeClr val="tx1"/>
              </a:solidFill>
              <a:miter lim="800000"/>
              <a:headEnd/>
              <a:tailEnd/>
            </a:ln>
            <a:effectLst/>
          </p:spPr>
          <p:txBody>
            <a:bodyPr>
              <a:spAutoFit/>
            </a:bodyPr>
            <a:lstStyle/>
            <a:p>
              <a:pPr algn="ctr">
                <a:spcBef>
                  <a:spcPct val="0"/>
                </a:spcBef>
                <a:buClrTx/>
                <a:buSzTx/>
                <a:buFontTx/>
                <a:buNone/>
              </a:pPr>
              <a:r>
                <a:rPr lang="en-US" sz="1800"/>
                <a:t>usual http request msg</a:t>
              </a:r>
              <a:endParaRPr lang="en-US">
                <a:latin typeface="Times New Roman" pitchFamily="18" charset="0"/>
              </a:endParaRPr>
            </a:p>
          </p:txBody>
        </p:sp>
        <p:sp>
          <p:nvSpPr>
            <p:cNvPr id="50185" name="Line 9"/>
            <p:cNvSpPr>
              <a:spLocks noChangeShapeType="1"/>
            </p:cNvSpPr>
            <p:nvPr/>
          </p:nvSpPr>
          <p:spPr bwMode="auto">
            <a:xfrm flipH="1">
              <a:off x="2706" y="1524"/>
              <a:ext cx="2082" cy="240"/>
            </a:xfrm>
            <a:prstGeom prst="line">
              <a:avLst/>
            </a:prstGeom>
            <a:noFill/>
            <a:ln w="19050">
              <a:solidFill>
                <a:schemeClr val="tx1"/>
              </a:solidFill>
              <a:round/>
              <a:headEnd/>
              <a:tailEnd type="triangle" w="med" len="med"/>
            </a:ln>
            <a:effectLst/>
          </p:spPr>
          <p:txBody>
            <a:bodyPr wrap="none" anchor="ctr"/>
            <a:lstStyle/>
            <a:p>
              <a:endParaRPr lang="en-US"/>
            </a:p>
          </p:txBody>
        </p:sp>
        <p:sp>
          <p:nvSpPr>
            <p:cNvPr id="50186" name="Rectangle 10"/>
            <p:cNvSpPr>
              <a:spLocks noChangeArrowheads="1"/>
            </p:cNvSpPr>
            <p:nvPr/>
          </p:nvSpPr>
          <p:spPr bwMode="auto">
            <a:xfrm>
              <a:off x="2916" y="1507"/>
              <a:ext cx="1578" cy="351"/>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0187" name="Text Box 11"/>
            <p:cNvSpPr txBox="1">
              <a:spLocks noChangeArrowheads="1"/>
            </p:cNvSpPr>
            <p:nvPr/>
          </p:nvSpPr>
          <p:spPr bwMode="auto">
            <a:xfrm>
              <a:off x="2866" y="1484"/>
              <a:ext cx="1665" cy="429"/>
            </a:xfrm>
            <a:prstGeom prst="rect">
              <a:avLst/>
            </a:prstGeom>
            <a:solidFill>
              <a:schemeClr val="bg1"/>
            </a:solidFill>
            <a:ln w="9525">
              <a:solidFill>
                <a:schemeClr val="tx1"/>
              </a:solidFill>
              <a:miter lim="800000"/>
              <a:headEnd/>
              <a:tailEnd/>
            </a:ln>
            <a:effectLst/>
          </p:spPr>
          <p:txBody>
            <a:bodyPr>
              <a:spAutoFit/>
            </a:bodyPr>
            <a:lstStyle/>
            <a:p>
              <a:pPr algn="ctr">
                <a:spcBef>
                  <a:spcPct val="0"/>
                </a:spcBef>
                <a:buClrTx/>
                <a:buSzTx/>
                <a:buFontTx/>
                <a:buNone/>
              </a:pPr>
              <a:r>
                <a:rPr lang="en-US" sz="1800"/>
                <a:t>usual http response +</a:t>
              </a:r>
            </a:p>
            <a:p>
              <a:pPr algn="ctr">
                <a:spcBef>
                  <a:spcPct val="0"/>
                </a:spcBef>
                <a:buClrTx/>
                <a:buSzTx/>
                <a:buFontTx/>
                <a:buNone/>
              </a:pPr>
              <a:r>
                <a:rPr lang="en-US" sz="2000" b="1">
                  <a:latin typeface="Courier New" pitchFamily="49" charset="0"/>
                </a:rPr>
                <a:t>Set-cookie: 1678 </a:t>
              </a:r>
            </a:p>
          </p:txBody>
        </p:sp>
        <p:sp>
          <p:nvSpPr>
            <p:cNvPr id="50188" name="Line 12"/>
            <p:cNvSpPr>
              <a:spLocks noChangeShapeType="1"/>
            </p:cNvSpPr>
            <p:nvPr/>
          </p:nvSpPr>
          <p:spPr bwMode="auto">
            <a:xfrm>
              <a:off x="2694" y="2244"/>
              <a:ext cx="2082" cy="240"/>
            </a:xfrm>
            <a:prstGeom prst="line">
              <a:avLst/>
            </a:prstGeom>
            <a:noFill/>
            <a:ln w="19050">
              <a:solidFill>
                <a:schemeClr val="tx1"/>
              </a:solidFill>
              <a:round/>
              <a:headEnd/>
              <a:tailEnd type="triangle" w="med" len="med"/>
            </a:ln>
            <a:effectLst/>
          </p:spPr>
          <p:txBody>
            <a:bodyPr wrap="none" anchor="ctr"/>
            <a:lstStyle/>
            <a:p>
              <a:endParaRPr lang="en-US"/>
            </a:p>
          </p:txBody>
        </p:sp>
        <p:grpSp>
          <p:nvGrpSpPr>
            <p:cNvPr id="50189" name="Group 13"/>
            <p:cNvGrpSpPr>
              <a:grpSpLocks/>
            </p:cNvGrpSpPr>
            <p:nvPr/>
          </p:nvGrpSpPr>
          <p:grpSpPr bwMode="auto">
            <a:xfrm>
              <a:off x="2860" y="2120"/>
              <a:ext cx="1689" cy="429"/>
              <a:chOff x="3124" y="2762"/>
              <a:chExt cx="1689" cy="429"/>
            </a:xfrm>
          </p:grpSpPr>
          <p:sp>
            <p:nvSpPr>
              <p:cNvPr id="50190" name="Rectangle 14"/>
              <p:cNvSpPr>
                <a:spLocks noChangeArrowheads="1"/>
              </p:cNvSpPr>
              <p:nvPr/>
            </p:nvSpPr>
            <p:spPr bwMode="auto">
              <a:xfrm>
                <a:off x="3186" y="2791"/>
                <a:ext cx="1578" cy="351"/>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50191" name="Text Box 15"/>
              <p:cNvSpPr txBox="1">
                <a:spLocks noChangeArrowheads="1"/>
              </p:cNvSpPr>
              <p:nvPr/>
            </p:nvSpPr>
            <p:spPr bwMode="auto">
              <a:xfrm>
                <a:off x="3124" y="2762"/>
                <a:ext cx="1689" cy="429"/>
              </a:xfrm>
              <a:prstGeom prst="rect">
                <a:avLst/>
              </a:prstGeom>
              <a:solidFill>
                <a:schemeClr val="bg1"/>
              </a:solidFill>
              <a:ln w="9525">
                <a:solidFill>
                  <a:schemeClr val="tx1"/>
                </a:solidFill>
                <a:miter lim="800000"/>
                <a:headEnd/>
                <a:tailEnd/>
              </a:ln>
              <a:effectLst/>
            </p:spPr>
            <p:txBody>
              <a:bodyPr>
                <a:spAutoFit/>
              </a:bodyPr>
              <a:lstStyle/>
              <a:p>
                <a:pPr algn="ctr">
                  <a:spcBef>
                    <a:spcPct val="0"/>
                  </a:spcBef>
                  <a:buClrTx/>
                  <a:buSzTx/>
                  <a:buFontTx/>
                  <a:buNone/>
                </a:pPr>
                <a:r>
                  <a:rPr lang="en-US" sz="1800"/>
                  <a:t>usual http request msg</a:t>
                </a:r>
              </a:p>
              <a:p>
                <a:pPr algn="ctr">
                  <a:spcBef>
                    <a:spcPct val="0"/>
                  </a:spcBef>
                  <a:buClrTx/>
                  <a:buSzTx/>
                  <a:buFontTx/>
                  <a:buNone/>
                </a:pPr>
                <a:r>
                  <a:rPr lang="en-US" sz="2000" b="1">
                    <a:latin typeface="Courier New" pitchFamily="49" charset="0"/>
                  </a:rPr>
                  <a:t>cookie: 1678</a:t>
                </a:r>
              </a:p>
            </p:txBody>
          </p:sp>
        </p:grpSp>
        <p:sp>
          <p:nvSpPr>
            <p:cNvPr id="50192" name="Line 16"/>
            <p:cNvSpPr>
              <a:spLocks noChangeShapeType="1"/>
            </p:cNvSpPr>
            <p:nvPr/>
          </p:nvSpPr>
          <p:spPr bwMode="auto">
            <a:xfrm flipH="1">
              <a:off x="2688" y="2550"/>
              <a:ext cx="2082" cy="240"/>
            </a:xfrm>
            <a:prstGeom prst="line">
              <a:avLst/>
            </a:prstGeom>
            <a:noFill/>
            <a:ln w="19050">
              <a:solidFill>
                <a:schemeClr val="tx1"/>
              </a:solidFill>
              <a:round/>
              <a:headEnd/>
              <a:tailEnd type="triangle" w="med" len="med"/>
            </a:ln>
            <a:effectLst/>
          </p:spPr>
          <p:txBody>
            <a:bodyPr wrap="none" anchor="ctr"/>
            <a:lstStyle/>
            <a:p>
              <a:endParaRPr lang="en-US"/>
            </a:p>
          </p:txBody>
        </p:sp>
        <p:grpSp>
          <p:nvGrpSpPr>
            <p:cNvPr id="50193" name="Group 17"/>
            <p:cNvGrpSpPr>
              <a:grpSpLocks/>
            </p:cNvGrpSpPr>
            <p:nvPr/>
          </p:nvGrpSpPr>
          <p:grpSpPr bwMode="auto">
            <a:xfrm>
              <a:off x="2824" y="2570"/>
              <a:ext cx="1743" cy="237"/>
              <a:chOff x="3268" y="2846"/>
              <a:chExt cx="1743" cy="237"/>
            </a:xfrm>
          </p:grpSpPr>
          <p:sp>
            <p:nvSpPr>
              <p:cNvPr id="50194" name="Rectangle 18"/>
              <p:cNvSpPr>
                <a:spLocks noChangeArrowheads="1"/>
              </p:cNvSpPr>
              <p:nvPr/>
            </p:nvSpPr>
            <p:spPr bwMode="auto">
              <a:xfrm>
                <a:off x="3282" y="2856"/>
                <a:ext cx="1692" cy="198"/>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50195" name="Text Box 19"/>
              <p:cNvSpPr txBox="1">
                <a:spLocks noChangeArrowheads="1"/>
              </p:cNvSpPr>
              <p:nvPr/>
            </p:nvSpPr>
            <p:spPr bwMode="auto">
              <a:xfrm>
                <a:off x="3268" y="2846"/>
                <a:ext cx="1743" cy="237"/>
              </a:xfrm>
              <a:prstGeom prst="rect">
                <a:avLst/>
              </a:prstGeom>
              <a:solidFill>
                <a:schemeClr val="bg1"/>
              </a:solidFill>
              <a:ln w="9525">
                <a:solidFill>
                  <a:schemeClr val="tx1"/>
                </a:solidFill>
                <a:miter lim="800000"/>
                <a:headEnd/>
                <a:tailEnd/>
              </a:ln>
              <a:effectLst/>
            </p:spPr>
            <p:txBody>
              <a:bodyPr>
                <a:spAutoFit/>
              </a:bodyPr>
              <a:lstStyle/>
              <a:p>
                <a:pPr algn="ctr">
                  <a:spcBef>
                    <a:spcPct val="0"/>
                  </a:spcBef>
                  <a:buClrTx/>
                  <a:buSzTx/>
                  <a:buFontTx/>
                  <a:buNone/>
                </a:pPr>
                <a:r>
                  <a:rPr lang="en-US" sz="1800"/>
                  <a:t>usual http response msg</a:t>
                </a:r>
                <a:endParaRPr lang="en-US">
                  <a:latin typeface="Times New Roman" pitchFamily="18" charset="0"/>
                </a:endParaRPr>
              </a:p>
            </p:txBody>
          </p:sp>
        </p:grpSp>
        <p:sp>
          <p:nvSpPr>
            <p:cNvPr id="50196" name="Line 20"/>
            <p:cNvSpPr>
              <a:spLocks noChangeShapeType="1"/>
            </p:cNvSpPr>
            <p:nvPr/>
          </p:nvSpPr>
          <p:spPr bwMode="auto">
            <a:xfrm>
              <a:off x="2676" y="3180"/>
              <a:ext cx="2082" cy="240"/>
            </a:xfrm>
            <a:prstGeom prst="line">
              <a:avLst/>
            </a:prstGeom>
            <a:noFill/>
            <a:ln w="19050">
              <a:solidFill>
                <a:schemeClr val="tx1"/>
              </a:solidFill>
              <a:round/>
              <a:headEnd/>
              <a:tailEnd type="triangle" w="med" len="med"/>
            </a:ln>
            <a:effectLst/>
          </p:spPr>
          <p:txBody>
            <a:bodyPr wrap="none" anchor="ctr"/>
            <a:lstStyle/>
            <a:p>
              <a:endParaRPr lang="en-US"/>
            </a:p>
          </p:txBody>
        </p:sp>
        <p:grpSp>
          <p:nvGrpSpPr>
            <p:cNvPr id="50197" name="Group 21"/>
            <p:cNvGrpSpPr>
              <a:grpSpLocks/>
            </p:cNvGrpSpPr>
            <p:nvPr/>
          </p:nvGrpSpPr>
          <p:grpSpPr bwMode="auto">
            <a:xfrm>
              <a:off x="2848" y="3068"/>
              <a:ext cx="1689" cy="429"/>
              <a:chOff x="3124" y="2762"/>
              <a:chExt cx="1689" cy="429"/>
            </a:xfrm>
          </p:grpSpPr>
          <p:sp>
            <p:nvSpPr>
              <p:cNvPr id="50198" name="Rectangle 22"/>
              <p:cNvSpPr>
                <a:spLocks noChangeArrowheads="1"/>
              </p:cNvSpPr>
              <p:nvPr/>
            </p:nvSpPr>
            <p:spPr bwMode="auto">
              <a:xfrm>
                <a:off x="3186" y="2791"/>
                <a:ext cx="1578" cy="351"/>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50199" name="Text Box 23"/>
              <p:cNvSpPr txBox="1">
                <a:spLocks noChangeArrowheads="1"/>
              </p:cNvSpPr>
              <p:nvPr/>
            </p:nvSpPr>
            <p:spPr bwMode="auto">
              <a:xfrm>
                <a:off x="3124" y="2762"/>
                <a:ext cx="1689" cy="429"/>
              </a:xfrm>
              <a:prstGeom prst="rect">
                <a:avLst/>
              </a:prstGeom>
              <a:solidFill>
                <a:schemeClr val="bg1"/>
              </a:solidFill>
              <a:ln w="9525">
                <a:solidFill>
                  <a:schemeClr val="tx1"/>
                </a:solidFill>
                <a:miter lim="800000"/>
                <a:headEnd/>
                <a:tailEnd/>
              </a:ln>
              <a:effectLst/>
            </p:spPr>
            <p:txBody>
              <a:bodyPr>
                <a:spAutoFit/>
              </a:bodyPr>
              <a:lstStyle/>
              <a:p>
                <a:pPr algn="ctr">
                  <a:spcBef>
                    <a:spcPct val="0"/>
                  </a:spcBef>
                  <a:buClrTx/>
                  <a:buSzTx/>
                  <a:buFontTx/>
                  <a:buNone/>
                </a:pPr>
                <a:r>
                  <a:rPr lang="en-US" sz="1800"/>
                  <a:t>usual http request msg</a:t>
                </a:r>
              </a:p>
              <a:p>
                <a:pPr algn="ctr">
                  <a:spcBef>
                    <a:spcPct val="0"/>
                  </a:spcBef>
                  <a:buClrTx/>
                  <a:buSzTx/>
                  <a:buFontTx/>
                  <a:buNone/>
                </a:pPr>
                <a:r>
                  <a:rPr lang="en-US" sz="2000" b="1">
                    <a:latin typeface="Courier New" pitchFamily="49" charset="0"/>
                  </a:rPr>
                  <a:t>cookie: 1678</a:t>
                </a:r>
              </a:p>
            </p:txBody>
          </p:sp>
        </p:grpSp>
        <p:sp>
          <p:nvSpPr>
            <p:cNvPr id="50200" name="Line 24"/>
            <p:cNvSpPr>
              <a:spLocks noChangeShapeType="1"/>
            </p:cNvSpPr>
            <p:nvPr/>
          </p:nvSpPr>
          <p:spPr bwMode="auto">
            <a:xfrm flipH="1">
              <a:off x="2694" y="3492"/>
              <a:ext cx="2082" cy="240"/>
            </a:xfrm>
            <a:prstGeom prst="line">
              <a:avLst/>
            </a:prstGeom>
            <a:noFill/>
            <a:ln w="19050">
              <a:solidFill>
                <a:schemeClr val="tx1"/>
              </a:solidFill>
              <a:round/>
              <a:headEnd/>
              <a:tailEnd type="triangle" w="med" len="med"/>
            </a:ln>
            <a:effectLst/>
          </p:spPr>
          <p:txBody>
            <a:bodyPr wrap="none" anchor="ctr"/>
            <a:lstStyle/>
            <a:p>
              <a:endParaRPr lang="en-US"/>
            </a:p>
          </p:txBody>
        </p:sp>
        <p:grpSp>
          <p:nvGrpSpPr>
            <p:cNvPr id="50201" name="Group 25"/>
            <p:cNvGrpSpPr>
              <a:grpSpLocks/>
            </p:cNvGrpSpPr>
            <p:nvPr/>
          </p:nvGrpSpPr>
          <p:grpSpPr bwMode="auto">
            <a:xfrm>
              <a:off x="2830" y="3512"/>
              <a:ext cx="1743" cy="237"/>
              <a:chOff x="3268" y="2846"/>
              <a:chExt cx="1743" cy="237"/>
            </a:xfrm>
          </p:grpSpPr>
          <p:sp>
            <p:nvSpPr>
              <p:cNvPr id="50202" name="Rectangle 26"/>
              <p:cNvSpPr>
                <a:spLocks noChangeArrowheads="1"/>
              </p:cNvSpPr>
              <p:nvPr/>
            </p:nvSpPr>
            <p:spPr bwMode="auto">
              <a:xfrm>
                <a:off x="3282" y="2856"/>
                <a:ext cx="1692" cy="198"/>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50203" name="Text Box 27"/>
              <p:cNvSpPr txBox="1">
                <a:spLocks noChangeArrowheads="1"/>
              </p:cNvSpPr>
              <p:nvPr/>
            </p:nvSpPr>
            <p:spPr bwMode="auto">
              <a:xfrm>
                <a:off x="3268" y="2846"/>
                <a:ext cx="1743" cy="237"/>
              </a:xfrm>
              <a:prstGeom prst="rect">
                <a:avLst/>
              </a:prstGeom>
              <a:solidFill>
                <a:schemeClr val="bg1"/>
              </a:solidFill>
              <a:ln w="9525">
                <a:solidFill>
                  <a:schemeClr val="tx1"/>
                </a:solidFill>
                <a:miter lim="800000"/>
                <a:headEnd/>
                <a:tailEnd/>
              </a:ln>
              <a:effectLst/>
            </p:spPr>
            <p:txBody>
              <a:bodyPr>
                <a:spAutoFit/>
              </a:bodyPr>
              <a:lstStyle/>
              <a:p>
                <a:pPr algn="ctr">
                  <a:spcBef>
                    <a:spcPct val="0"/>
                  </a:spcBef>
                  <a:buClrTx/>
                  <a:buSzTx/>
                  <a:buFontTx/>
                  <a:buNone/>
                </a:pPr>
                <a:r>
                  <a:rPr lang="en-US" sz="1800"/>
                  <a:t>usual http response msg</a:t>
                </a:r>
                <a:endParaRPr lang="en-US">
                  <a:latin typeface="Times New Roman" pitchFamily="18" charset="0"/>
                </a:endParaRPr>
              </a:p>
            </p:txBody>
          </p:sp>
        </p:grpSp>
        <p:sp>
          <p:nvSpPr>
            <p:cNvPr id="50204" name="Text Box 28"/>
            <p:cNvSpPr txBox="1">
              <a:spLocks noChangeArrowheads="1"/>
            </p:cNvSpPr>
            <p:nvPr/>
          </p:nvSpPr>
          <p:spPr bwMode="auto">
            <a:xfrm>
              <a:off x="4803" y="2219"/>
              <a:ext cx="703" cy="634"/>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2000">
                  <a:solidFill>
                    <a:schemeClr val="accent2"/>
                  </a:solidFill>
                </a:rPr>
                <a:t>cookie-</a:t>
              </a:r>
            </a:p>
            <a:p>
              <a:pPr algn="ctr">
                <a:spcBef>
                  <a:spcPct val="0"/>
                </a:spcBef>
                <a:buClrTx/>
                <a:buSzTx/>
                <a:buFontTx/>
                <a:buNone/>
              </a:pPr>
              <a:r>
                <a:rPr lang="en-US" sz="2000">
                  <a:solidFill>
                    <a:schemeClr val="accent2"/>
                  </a:solidFill>
                </a:rPr>
                <a:t>specific</a:t>
              </a:r>
            </a:p>
            <a:p>
              <a:pPr algn="ctr">
                <a:spcBef>
                  <a:spcPct val="0"/>
                </a:spcBef>
                <a:buClrTx/>
                <a:buSzTx/>
                <a:buFontTx/>
                <a:buNone/>
              </a:pPr>
              <a:r>
                <a:rPr lang="en-US" sz="2000">
                  <a:solidFill>
                    <a:schemeClr val="accent2"/>
                  </a:solidFill>
                </a:rPr>
                <a:t>action</a:t>
              </a:r>
              <a:endParaRPr lang="en-US">
                <a:latin typeface="Times New Roman" pitchFamily="18" charset="0"/>
              </a:endParaRPr>
            </a:p>
          </p:txBody>
        </p:sp>
        <p:sp>
          <p:nvSpPr>
            <p:cNvPr id="50205" name="Text Box 29"/>
            <p:cNvSpPr txBox="1">
              <a:spLocks noChangeArrowheads="1"/>
            </p:cNvSpPr>
            <p:nvPr/>
          </p:nvSpPr>
          <p:spPr bwMode="auto">
            <a:xfrm>
              <a:off x="4796" y="3149"/>
              <a:ext cx="778" cy="634"/>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2000">
                  <a:solidFill>
                    <a:schemeClr val="accent2"/>
                  </a:solidFill>
                </a:rPr>
                <a:t>cookie-</a:t>
              </a:r>
            </a:p>
            <a:p>
              <a:pPr algn="ctr">
                <a:spcBef>
                  <a:spcPct val="0"/>
                </a:spcBef>
                <a:buClrTx/>
                <a:buSzTx/>
                <a:buFontTx/>
                <a:buNone/>
              </a:pPr>
              <a:r>
                <a:rPr lang="en-US" sz="2000">
                  <a:solidFill>
                    <a:schemeClr val="accent2"/>
                  </a:solidFill>
                </a:rPr>
                <a:t>spectific</a:t>
              </a:r>
            </a:p>
            <a:p>
              <a:pPr algn="ctr">
                <a:spcBef>
                  <a:spcPct val="0"/>
                </a:spcBef>
                <a:buClrTx/>
                <a:buSzTx/>
                <a:buFontTx/>
                <a:buNone/>
              </a:pPr>
              <a:r>
                <a:rPr lang="en-US" sz="2000">
                  <a:solidFill>
                    <a:schemeClr val="accent2"/>
                  </a:solidFill>
                </a:rPr>
                <a:t>action</a:t>
              </a:r>
              <a:endParaRPr lang="en-US">
                <a:latin typeface="Times New Roman" pitchFamily="18" charset="0"/>
              </a:endParaRPr>
            </a:p>
          </p:txBody>
        </p:sp>
      </p:grpSp>
      <p:sp>
        <p:nvSpPr>
          <p:cNvPr id="50207" name="Text Box 31"/>
          <p:cNvSpPr txBox="1">
            <a:spLocks noChangeArrowheads="1"/>
          </p:cNvSpPr>
          <p:nvPr/>
        </p:nvSpPr>
        <p:spPr bwMode="auto">
          <a:xfrm>
            <a:off x="5611813" y="2063750"/>
            <a:ext cx="1819275" cy="1006475"/>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2000">
                <a:solidFill>
                  <a:schemeClr val="accent2"/>
                </a:solidFill>
              </a:rPr>
              <a:t>server</a:t>
            </a:r>
          </a:p>
          <a:p>
            <a:pPr algn="ctr">
              <a:spcBef>
                <a:spcPct val="0"/>
              </a:spcBef>
              <a:buClrTx/>
              <a:buSzTx/>
              <a:buFontTx/>
              <a:buNone/>
            </a:pPr>
            <a:r>
              <a:rPr lang="en-US" sz="2000">
                <a:solidFill>
                  <a:schemeClr val="accent2"/>
                </a:solidFill>
              </a:rPr>
              <a:t>creates ID</a:t>
            </a:r>
          </a:p>
          <a:p>
            <a:pPr algn="ctr">
              <a:spcBef>
                <a:spcPct val="0"/>
              </a:spcBef>
              <a:buClrTx/>
              <a:buSzTx/>
              <a:buFontTx/>
              <a:buNone/>
            </a:pPr>
            <a:r>
              <a:rPr lang="en-US" sz="2000">
                <a:solidFill>
                  <a:schemeClr val="accent2"/>
                </a:solidFill>
              </a:rPr>
              <a:t>1678 for user</a:t>
            </a:r>
            <a:endParaRPr lang="en-US" sz="2000"/>
          </a:p>
        </p:txBody>
      </p:sp>
      <p:grpSp>
        <p:nvGrpSpPr>
          <p:cNvPr id="50215" name="Group 39"/>
          <p:cNvGrpSpPr>
            <a:grpSpLocks/>
          </p:cNvGrpSpPr>
          <p:nvPr/>
        </p:nvGrpSpPr>
        <p:grpSpPr bwMode="auto">
          <a:xfrm>
            <a:off x="8388350" y="3319463"/>
            <a:ext cx="293688" cy="395287"/>
            <a:chOff x="5115" y="1292"/>
            <a:chExt cx="185" cy="249"/>
          </a:xfrm>
        </p:grpSpPr>
        <p:sp>
          <p:nvSpPr>
            <p:cNvPr id="50210" name="Oval 34"/>
            <p:cNvSpPr>
              <a:spLocks noChangeArrowheads="1"/>
            </p:cNvSpPr>
            <p:nvPr/>
          </p:nvSpPr>
          <p:spPr bwMode="auto">
            <a:xfrm>
              <a:off x="5115" y="1292"/>
              <a:ext cx="177" cy="69"/>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0211" name="Oval 35"/>
            <p:cNvSpPr>
              <a:spLocks noChangeArrowheads="1"/>
            </p:cNvSpPr>
            <p:nvPr/>
          </p:nvSpPr>
          <p:spPr bwMode="auto">
            <a:xfrm>
              <a:off x="5119" y="1472"/>
              <a:ext cx="177" cy="69"/>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0212" name="Line 36"/>
            <p:cNvSpPr>
              <a:spLocks noChangeShapeType="1"/>
            </p:cNvSpPr>
            <p:nvPr/>
          </p:nvSpPr>
          <p:spPr bwMode="auto">
            <a:xfrm>
              <a:off x="5300" y="1315"/>
              <a:ext cx="0" cy="193"/>
            </a:xfrm>
            <a:prstGeom prst="line">
              <a:avLst/>
            </a:prstGeom>
            <a:noFill/>
            <a:ln w="9525">
              <a:solidFill>
                <a:schemeClr val="tx1"/>
              </a:solidFill>
              <a:round/>
              <a:headEnd/>
              <a:tailEnd/>
            </a:ln>
            <a:effectLst/>
          </p:spPr>
          <p:txBody>
            <a:bodyPr wrap="none" anchor="ctr"/>
            <a:lstStyle/>
            <a:p>
              <a:endParaRPr lang="en-US"/>
            </a:p>
          </p:txBody>
        </p:sp>
        <p:sp>
          <p:nvSpPr>
            <p:cNvPr id="50214" name="Line 38"/>
            <p:cNvSpPr>
              <a:spLocks noChangeShapeType="1"/>
            </p:cNvSpPr>
            <p:nvPr/>
          </p:nvSpPr>
          <p:spPr bwMode="auto">
            <a:xfrm>
              <a:off x="5115" y="1331"/>
              <a:ext cx="0" cy="192"/>
            </a:xfrm>
            <a:prstGeom prst="line">
              <a:avLst/>
            </a:prstGeom>
            <a:noFill/>
            <a:ln w="9525">
              <a:solidFill>
                <a:schemeClr val="tx1"/>
              </a:solidFill>
              <a:round/>
              <a:headEnd/>
              <a:tailEnd/>
            </a:ln>
            <a:effectLst/>
          </p:spPr>
          <p:txBody>
            <a:bodyPr wrap="none" anchor="ctr"/>
            <a:lstStyle/>
            <a:p>
              <a:endParaRPr lang="en-US"/>
            </a:p>
          </p:txBody>
        </p:sp>
      </p:grpSp>
      <p:sp>
        <p:nvSpPr>
          <p:cNvPr id="50216" name="Line 40"/>
          <p:cNvSpPr>
            <a:spLocks noChangeShapeType="1"/>
          </p:cNvSpPr>
          <p:nvPr/>
        </p:nvSpPr>
        <p:spPr bwMode="auto">
          <a:xfrm>
            <a:off x="7485063" y="2686050"/>
            <a:ext cx="866775" cy="574675"/>
          </a:xfrm>
          <a:prstGeom prst="line">
            <a:avLst/>
          </a:prstGeom>
          <a:noFill/>
          <a:ln w="9525">
            <a:solidFill>
              <a:schemeClr val="tx1"/>
            </a:solidFill>
            <a:round/>
            <a:headEnd/>
            <a:tailEnd type="triangle" w="med" len="med"/>
          </a:ln>
          <a:effectLst/>
        </p:spPr>
        <p:txBody>
          <a:bodyPr wrap="none" anchor="ctr"/>
          <a:lstStyle/>
          <a:p>
            <a:endParaRPr lang="en-US"/>
          </a:p>
        </p:txBody>
      </p:sp>
      <p:sp>
        <p:nvSpPr>
          <p:cNvPr id="50217" name="Text Box 41"/>
          <p:cNvSpPr txBox="1">
            <a:spLocks noChangeArrowheads="1"/>
          </p:cNvSpPr>
          <p:nvPr/>
        </p:nvSpPr>
        <p:spPr bwMode="auto">
          <a:xfrm rot="2225390">
            <a:off x="7270750" y="2389188"/>
            <a:ext cx="1592263" cy="581025"/>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Times New Roman" pitchFamily="18" charset="0"/>
              </a:rPr>
              <a:t>entry in backend </a:t>
            </a:r>
          </a:p>
          <a:p>
            <a:pPr>
              <a:spcBef>
                <a:spcPct val="0"/>
              </a:spcBef>
              <a:buClrTx/>
              <a:buSzTx/>
              <a:buFontTx/>
              <a:buNone/>
            </a:pPr>
            <a:r>
              <a:rPr lang="en-US" sz="1600">
                <a:latin typeface="Times New Roman" pitchFamily="18" charset="0"/>
              </a:rPr>
              <a:t>database</a:t>
            </a:r>
          </a:p>
        </p:txBody>
      </p:sp>
      <p:sp>
        <p:nvSpPr>
          <p:cNvPr id="50218" name="Line 42"/>
          <p:cNvSpPr>
            <a:spLocks noChangeShapeType="1"/>
          </p:cNvSpPr>
          <p:nvPr/>
        </p:nvSpPr>
        <p:spPr bwMode="auto">
          <a:xfrm flipV="1">
            <a:off x="7107238" y="3614738"/>
            <a:ext cx="1098550" cy="427037"/>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50219" name="Text Box 43"/>
          <p:cNvSpPr txBox="1">
            <a:spLocks noChangeArrowheads="1"/>
          </p:cNvSpPr>
          <p:nvPr/>
        </p:nvSpPr>
        <p:spPr bwMode="auto">
          <a:xfrm rot="-1144414">
            <a:off x="7405688" y="3771900"/>
            <a:ext cx="704850" cy="336550"/>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Times New Roman" pitchFamily="18" charset="0"/>
              </a:rPr>
              <a:t>access</a:t>
            </a:r>
          </a:p>
        </p:txBody>
      </p:sp>
      <p:sp>
        <p:nvSpPr>
          <p:cNvPr id="50220" name="Line 44"/>
          <p:cNvSpPr>
            <a:spLocks noChangeShapeType="1"/>
          </p:cNvSpPr>
          <p:nvPr/>
        </p:nvSpPr>
        <p:spPr bwMode="auto">
          <a:xfrm flipV="1">
            <a:off x="7229475" y="3870325"/>
            <a:ext cx="1195388" cy="12827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50221" name="Text Box 45"/>
          <p:cNvSpPr txBox="1">
            <a:spLocks noChangeArrowheads="1"/>
          </p:cNvSpPr>
          <p:nvPr/>
        </p:nvSpPr>
        <p:spPr bwMode="auto">
          <a:xfrm rot="-2728275">
            <a:off x="7667625" y="4460875"/>
            <a:ext cx="704850" cy="336550"/>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Times New Roman" pitchFamily="18" charset="0"/>
              </a:rPr>
              <a:t>access</a:t>
            </a:r>
          </a:p>
        </p:txBody>
      </p:sp>
      <p:grpSp>
        <p:nvGrpSpPr>
          <p:cNvPr id="50231" name="Group 55"/>
          <p:cNvGrpSpPr>
            <a:grpSpLocks/>
          </p:cNvGrpSpPr>
          <p:nvPr/>
        </p:nvGrpSpPr>
        <p:grpSpPr bwMode="auto">
          <a:xfrm>
            <a:off x="220663" y="3309938"/>
            <a:ext cx="1787525" cy="933450"/>
            <a:chOff x="654" y="1693"/>
            <a:chExt cx="1126" cy="588"/>
          </a:xfrm>
        </p:grpSpPr>
        <p:sp>
          <p:nvSpPr>
            <p:cNvPr id="50224" name="AutoShape 48"/>
            <p:cNvSpPr>
              <a:spLocks noChangeArrowheads="1"/>
            </p:cNvSpPr>
            <p:nvPr/>
          </p:nvSpPr>
          <p:spPr bwMode="auto">
            <a:xfrm>
              <a:off x="654" y="1700"/>
              <a:ext cx="1126" cy="576"/>
            </a:xfrm>
            <a:prstGeom prst="parallelogram">
              <a:avLst>
                <a:gd name="adj" fmla="val 48872"/>
              </a:avLst>
            </a:prstGeom>
            <a:solidFill>
              <a:srgbClr val="FFFF00"/>
            </a:solidFill>
            <a:ln w="9525">
              <a:solidFill>
                <a:schemeClr val="tx1"/>
              </a:solidFill>
              <a:miter lim="800000"/>
              <a:headEnd/>
              <a:tailEnd/>
            </a:ln>
            <a:effectLst/>
          </p:spPr>
          <p:txBody>
            <a:bodyPr wrap="none" anchor="ctr"/>
            <a:lstStyle/>
            <a:p>
              <a:pPr algn="ctr">
                <a:spcBef>
                  <a:spcPct val="0"/>
                </a:spcBef>
                <a:buClrTx/>
                <a:buSzTx/>
                <a:buFontTx/>
                <a:buNone/>
              </a:pPr>
              <a:endParaRPr lang="en-US" sz="1600">
                <a:latin typeface="Times New Roman" pitchFamily="18" charset="0"/>
              </a:endParaRPr>
            </a:p>
          </p:txBody>
        </p:sp>
        <p:grpSp>
          <p:nvGrpSpPr>
            <p:cNvPr id="50230" name="Group 54"/>
            <p:cNvGrpSpPr>
              <a:grpSpLocks/>
            </p:cNvGrpSpPr>
            <p:nvPr/>
          </p:nvGrpSpPr>
          <p:grpSpPr bwMode="auto">
            <a:xfrm>
              <a:off x="765" y="1693"/>
              <a:ext cx="919" cy="588"/>
              <a:chOff x="765" y="1693"/>
              <a:chExt cx="919" cy="588"/>
            </a:xfrm>
          </p:grpSpPr>
          <p:sp>
            <p:nvSpPr>
              <p:cNvPr id="50225" name="Text Box 49"/>
              <p:cNvSpPr txBox="1">
                <a:spLocks noChangeArrowheads="1"/>
              </p:cNvSpPr>
              <p:nvPr/>
            </p:nvSpPr>
            <p:spPr bwMode="auto">
              <a:xfrm>
                <a:off x="980" y="1693"/>
                <a:ext cx="704" cy="212"/>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b="1">
                    <a:latin typeface="Times New Roman" pitchFamily="18" charset="0"/>
                  </a:rPr>
                  <a:t>Cookie file</a:t>
                </a:r>
                <a:endParaRPr lang="en-US" sz="1600">
                  <a:latin typeface="Times New Roman" pitchFamily="18" charset="0"/>
                </a:endParaRPr>
              </a:p>
            </p:txBody>
          </p:sp>
          <p:sp>
            <p:nvSpPr>
              <p:cNvPr id="50228" name="Text Box 52"/>
              <p:cNvSpPr txBox="1">
                <a:spLocks noChangeArrowheads="1"/>
              </p:cNvSpPr>
              <p:nvPr/>
            </p:nvSpPr>
            <p:spPr bwMode="auto">
              <a:xfrm>
                <a:off x="765" y="1915"/>
                <a:ext cx="839" cy="366"/>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Times New Roman" pitchFamily="18" charset="0"/>
                  </a:rPr>
                  <a:t>amazon: 1678</a:t>
                </a:r>
              </a:p>
              <a:p>
                <a:pPr>
                  <a:spcBef>
                    <a:spcPct val="0"/>
                  </a:spcBef>
                  <a:buClrTx/>
                  <a:buSzTx/>
                  <a:buFontTx/>
                  <a:buNone/>
                </a:pPr>
                <a:r>
                  <a:rPr lang="en-US" sz="1600">
                    <a:latin typeface="Times New Roman" pitchFamily="18" charset="0"/>
                  </a:rPr>
                  <a:t>ebay: 8734</a:t>
                </a:r>
              </a:p>
            </p:txBody>
          </p:sp>
        </p:grpSp>
      </p:grpSp>
      <p:sp>
        <p:nvSpPr>
          <p:cNvPr id="50233" name="AutoShape 57"/>
          <p:cNvSpPr>
            <a:spLocks noChangeArrowheads="1"/>
          </p:cNvSpPr>
          <p:nvPr/>
        </p:nvSpPr>
        <p:spPr bwMode="auto">
          <a:xfrm>
            <a:off x="287338" y="2057400"/>
            <a:ext cx="1787525" cy="914400"/>
          </a:xfrm>
          <a:prstGeom prst="parallelogram">
            <a:avLst>
              <a:gd name="adj" fmla="val 48872"/>
            </a:avLst>
          </a:prstGeom>
          <a:solidFill>
            <a:srgbClr val="FFFF00"/>
          </a:solidFill>
          <a:ln w="9525">
            <a:solidFill>
              <a:schemeClr val="tx1"/>
            </a:solidFill>
            <a:miter lim="800000"/>
            <a:headEnd/>
            <a:tailEnd/>
          </a:ln>
          <a:effectLst/>
        </p:spPr>
        <p:txBody>
          <a:bodyPr wrap="none" anchor="ctr"/>
          <a:lstStyle/>
          <a:p>
            <a:pPr algn="ctr">
              <a:spcBef>
                <a:spcPct val="0"/>
              </a:spcBef>
              <a:buClrTx/>
              <a:buSzTx/>
              <a:buFontTx/>
              <a:buNone/>
            </a:pPr>
            <a:endParaRPr lang="en-US" sz="1600">
              <a:latin typeface="Times New Roman" pitchFamily="18" charset="0"/>
            </a:endParaRPr>
          </a:p>
        </p:txBody>
      </p:sp>
      <p:grpSp>
        <p:nvGrpSpPr>
          <p:cNvPr id="50234" name="Group 58"/>
          <p:cNvGrpSpPr>
            <a:grpSpLocks/>
          </p:cNvGrpSpPr>
          <p:nvPr/>
        </p:nvGrpSpPr>
        <p:grpSpPr bwMode="auto">
          <a:xfrm>
            <a:off x="463550" y="2033588"/>
            <a:ext cx="1458913" cy="933450"/>
            <a:chOff x="765" y="1693"/>
            <a:chExt cx="919" cy="588"/>
          </a:xfrm>
        </p:grpSpPr>
        <p:sp>
          <p:nvSpPr>
            <p:cNvPr id="50235" name="Text Box 59"/>
            <p:cNvSpPr txBox="1">
              <a:spLocks noChangeArrowheads="1"/>
            </p:cNvSpPr>
            <p:nvPr/>
          </p:nvSpPr>
          <p:spPr bwMode="auto">
            <a:xfrm>
              <a:off x="980" y="1693"/>
              <a:ext cx="704" cy="212"/>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b="1">
                  <a:latin typeface="Times New Roman" pitchFamily="18" charset="0"/>
                </a:rPr>
                <a:t>Cookie file</a:t>
              </a:r>
              <a:endParaRPr lang="en-US" sz="1600">
                <a:latin typeface="Times New Roman" pitchFamily="18" charset="0"/>
              </a:endParaRPr>
            </a:p>
          </p:txBody>
        </p:sp>
        <p:sp>
          <p:nvSpPr>
            <p:cNvPr id="50236" name="Text Box 60"/>
            <p:cNvSpPr txBox="1">
              <a:spLocks noChangeArrowheads="1"/>
            </p:cNvSpPr>
            <p:nvPr/>
          </p:nvSpPr>
          <p:spPr bwMode="auto">
            <a:xfrm>
              <a:off x="765" y="1915"/>
              <a:ext cx="682" cy="366"/>
            </a:xfrm>
            <a:prstGeom prst="rect">
              <a:avLst/>
            </a:prstGeom>
            <a:noFill/>
            <a:ln w="9525">
              <a:noFill/>
              <a:miter lim="800000"/>
              <a:headEnd/>
              <a:tailEnd/>
            </a:ln>
            <a:effectLst/>
          </p:spPr>
          <p:txBody>
            <a:bodyPr wrap="none">
              <a:spAutoFit/>
            </a:bodyPr>
            <a:lstStyle/>
            <a:p>
              <a:pPr>
                <a:spcBef>
                  <a:spcPct val="0"/>
                </a:spcBef>
                <a:buClrTx/>
                <a:buSzTx/>
                <a:buFontTx/>
                <a:buNone/>
              </a:pPr>
              <a:endParaRPr lang="en-US" sz="1600">
                <a:latin typeface="Times New Roman" pitchFamily="18" charset="0"/>
              </a:endParaRPr>
            </a:p>
            <a:p>
              <a:pPr>
                <a:spcBef>
                  <a:spcPct val="0"/>
                </a:spcBef>
                <a:buClrTx/>
                <a:buSzTx/>
                <a:buFontTx/>
                <a:buNone/>
              </a:pPr>
              <a:r>
                <a:rPr lang="en-US" sz="1600">
                  <a:latin typeface="Times New Roman" pitchFamily="18" charset="0"/>
                </a:rPr>
                <a:t>ebay: 8734</a:t>
              </a:r>
            </a:p>
          </p:txBody>
        </p:sp>
      </p:grpSp>
      <p:grpSp>
        <p:nvGrpSpPr>
          <p:cNvPr id="50237" name="Group 61"/>
          <p:cNvGrpSpPr>
            <a:grpSpLocks/>
          </p:cNvGrpSpPr>
          <p:nvPr/>
        </p:nvGrpSpPr>
        <p:grpSpPr bwMode="auto">
          <a:xfrm>
            <a:off x="261938" y="4989513"/>
            <a:ext cx="1787525" cy="933450"/>
            <a:chOff x="654" y="1693"/>
            <a:chExt cx="1126" cy="588"/>
          </a:xfrm>
        </p:grpSpPr>
        <p:sp>
          <p:nvSpPr>
            <p:cNvPr id="50238" name="AutoShape 62"/>
            <p:cNvSpPr>
              <a:spLocks noChangeArrowheads="1"/>
            </p:cNvSpPr>
            <p:nvPr/>
          </p:nvSpPr>
          <p:spPr bwMode="auto">
            <a:xfrm>
              <a:off x="654" y="1700"/>
              <a:ext cx="1126" cy="576"/>
            </a:xfrm>
            <a:prstGeom prst="parallelogram">
              <a:avLst>
                <a:gd name="adj" fmla="val 48872"/>
              </a:avLst>
            </a:prstGeom>
            <a:solidFill>
              <a:srgbClr val="FFFF00"/>
            </a:solidFill>
            <a:ln w="9525">
              <a:solidFill>
                <a:schemeClr val="tx1"/>
              </a:solidFill>
              <a:miter lim="800000"/>
              <a:headEnd/>
              <a:tailEnd/>
            </a:ln>
            <a:effectLst/>
          </p:spPr>
          <p:txBody>
            <a:bodyPr wrap="none" anchor="ctr"/>
            <a:lstStyle/>
            <a:p>
              <a:pPr algn="ctr">
                <a:spcBef>
                  <a:spcPct val="0"/>
                </a:spcBef>
                <a:buClrTx/>
                <a:buSzTx/>
                <a:buFontTx/>
                <a:buNone/>
              </a:pPr>
              <a:endParaRPr lang="en-US" sz="1600">
                <a:latin typeface="Times New Roman" pitchFamily="18" charset="0"/>
              </a:endParaRPr>
            </a:p>
          </p:txBody>
        </p:sp>
        <p:grpSp>
          <p:nvGrpSpPr>
            <p:cNvPr id="50239" name="Group 63"/>
            <p:cNvGrpSpPr>
              <a:grpSpLocks/>
            </p:cNvGrpSpPr>
            <p:nvPr/>
          </p:nvGrpSpPr>
          <p:grpSpPr bwMode="auto">
            <a:xfrm>
              <a:off x="765" y="1693"/>
              <a:ext cx="919" cy="588"/>
              <a:chOff x="765" y="1693"/>
              <a:chExt cx="919" cy="588"/>
            </a:xfrm>
          </p:grpSpPr>
          <p:sp>
            <p:nvSpPr>
              <p:cNvPr id="50240" name="Text Box 64"/>
              <p:cNvSpPr txBox="1">
                <a:spLocks noChangeArrowheads="1"/>
              </p:cNvSpPr>
              <p:nvPr/>
            </p:nvSpPr>
            <p:spPr bwMode="auto">
              <a:xfrm>
                <a:off x="980" y="1693"/>
                <a:ext cx="704" cy="212"/>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b="1">
                    <a:latin typeface="Times New Roman" pitchFamily="18" charset="0"/>
                  </a:rPr>
                  <a:t>Cookie file</a:t>
                </a:r>
                <a:endParaRPr lang="en-US" sz="1600">
                  <a:latin typeface="Times New Roman" pitchFamily="18" charset="0"/>
                </a:endParaRPr>
              </a:p>
            </p:txBody>
          </p:sp>
          <p:sp>
            <p:nvSpPr>
              <p:cNvPr id="50241" name="Text Box 65"/>
              <p:cNvSpPr txBox="1">
                <a:spLocks noChangeArrowheads="1"/>
              </p:cNvSpPr>
              <p:nvPr/>
            </p:nvSpPr>
            <p:spPr bwMode="auto">
              <a:xfrm>
                <a:off x="765" y="1915"/>
                <a:ext cx="839" cy="366"/>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Times New Roman" pitchFamily="18" charset="0"/>
                  </a:rPr>
                  <a:t>amazon: 1678</a:t>
                </a:r>
              </a:p>
              <a:p>
                <a:pPr>
                  <a:spcBef>
                    <a:spcPct val="0"/>
                  </a:spcBef>
                  <a:buClrTx/>
                  <a:buSzTx/>
                  <a:buFontTx/>
                  <a:buNone/>
                </a:pPr>
                <a:r>
                  <a:rPr lang="en-US" sz="1600">
                    <a:latin typeface="Times New Roman" pitchFamily="18" charset="0"/>
                  </a:rPr>
                  <a:t>ebay: 8734</a:t>
                </a:r>
              </a:p>
            </p:txBody>
          </p:sp>
        </p:grpSp>
      </p:grpSp>
      <p:sp>
        <p:nvSpPr>
          <p:cNvPr id="50242" name="Text Box 66"/>
          <p:cNvSpPr txBox="1">
            <a:spLocks noChangeArrowheads="1"/>
          </p:cNvSpPr>
          <p:nvPr/>
        </p:nvSpPr>
        <p:spPr bwMode="auto">
          <a:xfrm>
            <a:off x="200025" y="4484688"/>
            <a:ext cx="1808163" cy="366712"/>
          </a:xfrm>
          <a:prstGeom prst="rect">
            <a:avLst/>
          </a:prstGeom>
          <a:noFill/>
          <a:ln w="9525">
            <a:noFill/>
            <a:miter lim="800000"/>
            <a:headEnd/>
            <a:tailEnd/>
          </a:ln>
          <a:effectLst/>
        </p:spPr>
        <p:txBody>
          <a:bodyPr wrap="none">
            <a:spAutoFit/>
          </a:bodyPr>
          <a:lstStyle/>
          <a:p>
            <a:pPr>
              <a:spcBef>
                <a:spcPct val="0"/>
              </a:spcBef>
              <a:buClrTx/>
              <a:buSzTx/>
              <a:buFontTx/>
              <a:buNone/>
            </a:pPr>
            <a:r>
              <a:rPr lang="en-US" sz="1800"/>
              <a:t>one week later:</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7" name="Slide Number Placeholder 6"/>
          <p:cNvSpPr>
            <a:spLocks noGrp="1"/>
          </p:cNvSpPr>
          <p:nvPr>
            <p:ph type="sldNum" sz="quarter" idx="12"/>
          </p:nvPr>
        </p:nvSpPr>
        <p:spPr/>
        <p:txBody>
          <a:bodyPr/>
          <a:lstStyle/>
          <a:p>
            <a:fld id="{28E590EF-5AF4-4E30-BAC0-64A1D72EEA66}" type="slidenum">
              <a:rPr lang="en-US"/>
              <a:pPr/>
              <a:t>38</a:t>
            </a:fld>
            <a:endParaRPr lang="en-US"/>
          </a:p>
        </p:txBody>
      </p:sp>
      <p:sp>
        <p:nvSpPr>
          <p:cNvPr id="122882" name="Rectangle 2"/>
          <p:cNvSpPr>
            <a:spLocks noGrp="1" noChangeArrowheads="1"/>
          </p:cNvSpPr>
          <p:nvPr>
            <p:ph type="title"/>
          </p:nvPr>
        </p:nvSpPr>
        <p:spPr/>
        <p:txBody>
          <a:bodyPr/>
          <a:lstStyle/>
          <a:p>
            <a:r>
              <a:rPr lang="en-US"/>
              <a:t>Cookies (continued)</a:t>
            </a:r>
          </a:p>
        </p:txBody>
      </p:sp>
      <p:sp>
        <p:nvSpPr>
          <p:cNvPr id="122883" name="Rectangle 3"/>
          <p:cNvSpPr>
            <a:spLocks noGrp="1" noChangeArrowheads="1"/>
          </p:cNvSpPr>
          <p:nvPr>
            <p:ph type="body" sz="half" idx="1"/>
          </p:nvPr>
        </p:nvSpPr>
        <p:spPr>
          <a:xfrm>
            <a:off x="533400" y="1477963"/>
            <a:ext cx="3810000" cy="4648200"/>
          </a:xfrm>
        </p:spPr>
        <p:txBody>
          <a:bodyPr/>
          <a:lstStyle/>
          <a:p>
            <a:pPr>
              <a:buFont typeface="ZapfDingbats" pitchFamily="82" charset="2"/>
              <a:buNone/>
            </a:pPr>
            <a:r>
              <a:rPr lang="en-US" sz="2400" u="sng">
                <a:solidFill>
                  <a:srgbClr val="FF0000"/>
                </a:solidFill>
              </a:rPr>
              <a:t>What cookies can bring:</a:t>
            </a:r>
            <a:endParaRPr lang="en-US" sz="2400"/>
          </a:p>
          <a:p>
            <a:r>
              <a:rPr lang="en-US" sz="2400"/>
              <a:t>authorization</a:t>
            </a:r>
          </a:p>
          <a:p>
            <a:r>
              <a:rPr lang="en-US" sz="2400"/>
              <a:t>shopping carts</a:t>
            </a:r>
          </a:p>
          <a:p>
            <a:r>
              <a:rPr lang="en-US" sz="2400"/>
              <a:t>recommendations</a:t>
            </a:r>
          </a:p>
          <a:p>
            <a:r>
              <a:rPr lang="en-US" sz="2400"/>
              <a:t>user session state (Web e-mail)</a:t>
            </a:r>
          </a:p>
        </p:txBody>
      </p:sp>
      <p:sp>
        <p:nvSpPr>
          <p:cNvPr id="122893" name="Rectangle 13"/>
          <p:cNvSpPr>
            <a:spLocks noChangeArrowheads="1"/>
          </p:cNvSpPr>
          <p:nvPr/>
        </p:nvSpPr>
        <p:spPr bwMode="auto">
          <a:xfrm>
            <a:off x="4911725" y="1411288"/>
            <a:ext cx="3810000" cy="4648200"/>
          </a:xfrm>
          <a:prstGeom prst="rect">
            <a:avLst/>
          </a:prstGeom>
          <a:noFill/>
          <a:ln w="19050">
            <a:solidFill>
              <a:schemeClr val="accent2"/>
            </a:solidFill>
            <a:miter lim="800000"/>
            <a:headEnd/>
            <a:tailEnd/>
          </a:ln>
          <a:effectLst/>
        </p:spPr>
        <p:txBody>
          <a:bodyPr/>
          <a:lstStyle/>
          <a:p>
            <a:pPr marL="342900" indent="-342900"/>
            <a:r>
              <a:rPr lang="en-US" u="sng">
                <a:solidFill>
                  <a:srgbClr val="FF0000"/>
                </a:solidFill>
              </a:rPr>
              <a:t>Cookies and privacy:</a:t>
            </a:r>
            <a:endParaRPr lang="en-US"/>
          </a:p>
          <a:p>
            <a:pPr marL="342900" indent="-342900">
              <a:buFont typeface="ZapfDingbats" pitchFamily="82" charset="2"/>
              <a:buChar char="r"/>
            </a:pPr>
            <a:r>
              <a:rPr lang="en-US"/>
              <a:t>cookies permit sites to learn a lot about you</a:t>
            </a:r>
          </a:p>
          <a:p>
            <a:pPr marL="342900" indent="-342900">
              <a:buFont typeface="ZapfDingbats" pitchFamily="82" charset="2"/>
              <a:buChar char="r"/>
            </a:pPr>
            <a:r>
              <a:rPr lang="en-US"/>
              <a:t>you may supply name and e-mail to sites</a:t>
            </a:r>
          </a:p>
          <a:p>
            <a:pPr marL="342900" indent="-342900">
              <a:buFont typeface="ZapfDingbats" pitchFamily="82" charset="2"/>
              <a:buChar char="r"/>
            </a:pPr>
            <a:r>
              <a:rPr lang="en-US"/>
              <a:t>search engines use  redirection &amp; cookies to learn yet more</a:t>
            </a:r>
          </a:p>
          <a:p>
            <a:pPr marL="342900" indent="-342900">
              <a:buFont typeface="ZapfDingbats" pitchFamily="82" charset="2"/>
              <a:buChar char="r"/>
            </a:pPr>
            <a:r>
              <a:rPr lang="en-US"/>
              <a:t>advertising  companies  obtain info across sites</a:t>
            </a:r>
          </a:p>
        </p:txBody>
      </p:sp>
      <p:sp>
        <p:nvSpPr>
          <p:cNvPr id="122894" name="Text Box 14"/>
          <p:cNvSpPr txBox="1">
            <a:spLocks noChangeArrowheads="1"/>
          </p:cNvSpPr>
          <p:nvPr/>
        </p:nvSpPr>
        <p:spPr bwMode="auto">
          <a:xfrm>
            <a:off x="7321550" y="1177925"/>
            <a:ext cx="798513" cy="396875"/>
          </a:xfrm>
          <a:prstGeom prst="rect">
            <a:avLst/>
          </a:prstGeom>
          <a:solidFill>
            <a:schemeClr val="bg1"/>
          </a:solidFill>
          <a:ln w="9525">
            <a:noFill/>
            <a:miter lim="800000"/>
            <a:headEnd/>
            <a:tailEnd/>
          </a:ln>
          <a:effectLst/>
        </p:spPr>
        <p:txBody>
          <a:bodyPr wrap="none">
            <a:spAutoFit/>
          </a:bodyPr>
          <a:lstStyle/>
          <a:p>
            <a:pPr>
              <a:spcBef>
                <a:spcPct val="0"/>
              </a:spcBef>
              <a:buClrTx/>
              <a:buSzTx/>
              <a:buFontTx/>
              <a:buNone/>
            </a:pPr>
            <a:r>
              <a:rPr lang="en-US" sz="2000">
                <a:solidFill>
                  <a:schemeClr val="accent2"/>
                </a:solidFill>
              </a:rPr>
              <a:t>aside</a:t>
            </a:r>
            <a:endParaRPr lang="en-US" sz="1600">
              <a:latin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50" name="Slide Number Placeholder 6"/>
          <p:cNvSpPr>
            <a:spLocks noGrp="1"/>
          </p:cNvSpPr>
          <p:nvPr>
            <p:ph type="sldNum" sz="quarter" idx="12"/>
          </p:nvPr>
        </p:nvSpPr>
        <p:spPr/>
        <p:txBody>
          <a:bodyPr/>
          <a:lstStyle/>
          <a:p>
            <a:fld id="{2442A79B-830C-44A3-86A5-90F71C04F80F}" type="slidenum">
              <a:rPr lang="en-US"/>
              <a:pPr/>
              <a:t>39</a:t>
            </a:fld>
            <a:endParaRPr lang="en-US"/>
          </a:p>
        </p:txBody>
      </p:sp>
      <p:sp>
        <p:nvSpPr>
          <p:cNvPr id="171010" name="Rectangle 2"/>
          <p:cNvSpPr>
            <a:spLocks noGrp="1" noChangeArrowheads="1"/>
          </p:cNvSpPr>
          <p:nvPr>
            <p:ph type="title"/>
          </p:nvPr>
        </p:nvSpPr>
        <p:spPr/>
        <p:txBody>
          <a:bodyPr/>
          <a:lstStyle/>
          <a:p>
            <a:r>
              <a:rPr lang="en-US" sz="3600"/>
              <a:t>Web caches (proxy server)</a:t>
            </a:r>
            <a:endParaRPr lang="en-US"/>
          </a:p>
        </p:txBody>
      </p:sp>
      <p:sp>
        <p:nvSpPr>
          <p:cNvPr id="171011" name="Rectangle 3"/>
          <p:cNvSpPr>
            <a:spLocks noGrp="1" noChangeArrowheads="1"/>
          </p:cNvSpPr>
          <p:nvPr>
            <p:ph type="body" sz="half" idx="1"/>
          </p:nvPr>
        </p:nvSpPr>
        <p:spPr>
          <a:xfrm>
            <a:off x="520700" y="2097088"/>
            <a:ext cx="3551238" cy="3762375"/>
          </a:xfrm>
        </p:spPr>
        <p:txBody>
          <a:bodyPr/>
          <a:lstStyle/>
          <a:p>
            <a:r>
              <a:rPr lang="en-US" sz="2000"/>
              <a:t>user sets browser: Web accesses via  cache</a:t>
            </a:r>
          </a:p>
          <a:p>
            <a:r>
              <a:rPr lang="en-US" sz="2000"/>
              <a:t>browser sends all HTTP requests to  cache</a:t>
            </a:r>
          </a:p>
          <a:p>
            <a:pPr lvl="1"/>
            <a:r>
              <a:rPr lang="en-US" sz="1800"/>
              <a:t>object in cache: cache returns object </a:t>
            </a:r>
          </a:p>
          <a:p>
            <a:pPr lvl="1"/>
            <a:r>
              <a:rPr lang="en-US" sz="1800"/>
              <a:t>else cache requests object from origin server, then returns object to client</a:t>
            </a:r>
            <a:endParaRPr lang="en-US" sz="2000"/>
          </a:p>
        </p:txBody>
      </p:sp>
      <p:sp>
        <p:nvSpPr>
          <p:cNvPr id="171012" name="Rectangle 4"/>
          <p:cNvSpPr>
            <a:spLocks noChangeArrowheads="1"/>
          </p:cNvSpPr>
          <p:nvPr/>
        </p:nvSpPr>
        <p:spPr bwMode="auto">
          <a:xfrm>
            <a:off x="527050" y="1379538"/>
            <a:ext cx="7200900" cy="990600"/>
          </a:xfrm>
          <a:prstGeom prst="rect">
            <a:avLst/>
          </a:prstGeom>
          <a:noFill/>
          <a:ln w="9525">
            <a:noFill/>
            <a:miter lim="800000"/>
            <a:headEnd/>
            <a:tailEnd/>
          </a:ln>
          <a:effectLst/>
        </p:spPr>
        <p:txBody>
          <a:bodyPr/>
          <a:lstStyle/>
          <a:p>
            <a:pPr marL="342900" indent="-342900"/>
            <a:r>
              <a:rPr lang="en-US">
                <a:solidFill>
                  <a:srgbClr val="FF0000"/>
                </a:solidFill>
              </a:rPr>
              <a:t>Goal:</a:t>
            </a:r>
            <a:r>
              <a:rPr lang="en-US" sz="2000"/>
              <a:t> satisfy client request without involving origin server</a:t>
            </a:r>
            <a:endParaRPr lang="en-US"/>
          </a:p>
        </p:txBody>
      </p:sp>
      <p:graphicFrame>
        <p:nvGraphicFramePr>
          <p:cNvPr id="171013" name="Object 5"/>
          <p:cNvGraphicFramePr>
            <a:graphicFrameLocks noChangeAspect="1"/>
          </p:cNvGraphicFramePr>
          <p:nvPr/>
        </p:nvGraphicFramePr>
        <p:xfrm>
          <a:off x="4203700" y="2955925"/>
          <a:ext cx="515938" cy="414338"/>
        </p:xfrm>
        <a:graphic>
          <a:graphicData uri="http://schemas.openxmlformats.org/presentationml/2006/ole">
            <p:oleObj spid="_x0000_s171013" name="Clip" r:id="rId3" imgW="1305000" imgH="1085760" progId="MS_ClipArt_Gallery.2">
              <p:embed/>
            </p:oleObj>
          </a:graphicData>
        </a:graphic>
      </p:graphicFrame>
      <p:sp>
        <p:nvSpPr>
          <p:cNvPr id="171014" name="Text Box 6"/>
          <p:cNvSpPr txBox="1">
            <a:spLocks noChangeArrowheads="1"/>
          </p:cNvSpPr>
          <p:nvPr/>
        </p:nvSpPr>
        <p:spPr bwMode="auto">
          <a:xfrm>
            <a:off x="4143375" y="3368675"/>
            <a:ext cx="714375" cy="336550"/>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client</a:t>
            </a:r>
            <a:endParaRPr lang="en-US">
              <a:latin typeface="Times New Roman" pitchFamily="18" charset="0"/>
            </a:endParaRPr>
          </a:p>
        </p:txBody>
      </p:sp>
      <p:graphicFrame>
        <p:nvGraphicFramePr>
          <p:cNvPr id="171015" name="Object 7"/>
          <p:cNvGraphicFramePr>
            <a:graphicFrameLocks noChangeAspect="1"/>
          </p:cNvGraphicFramePr>
          <p:nvPr/>
        </p:nvGraphicFramePr>
        <p:xfrm>
          <a:off x="4268788" y="4826000"/>
          <a:ext cx="515937" cy="412750"/>
        </p:xfrm>
        <a:graphic>
          <a:graphicData uri="http://schemas.openxmlformats.org/presentationml/2006/ole">
            <p:oleObj spid="_x0000_s171015" name="Clip" r:id="rId4" imgW="1305000" imgH="1085760" progId="MS_ClipArt_Gallery.2">
              <p:embed/>
            </p:oleObj>
          </a:graphicData>
        </a:graphic>
      </p:graphicFrame>
      <p:sp>
        <p:nvSpPr>
          <p:cNvPr id="171016" name="Text Box 8"/>
          <p:cNvSpPr txBox="1">
            <a:spLocks noChangeArrowheads="1"/>
          </p:cNvSpPr>
          <p:nvPr/>
        </p:nvSpPr>
        <p:spPr bwMode="auto">
          <a:xfrm>
            <a:off x="6024563" y="2774950"/>
            <a:ext cx="955675" cy="701675"/>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2000"/>
              <a:t>Proxy</a:t>
            </a:r>
          </a:p>
          <a:p>
            <a:pPr algn="ctr">
              <a:spcBef>
                <a:spcPct val="0"/>
              </a:spcBef>
              <a:buClrTx/>
              <a:buSzTx/>
              <a:buFontTx/>
              <a:buNone/>
            </a:pPr>
            <a:r>
              <a:rPr lang="en-US" sz="2000"/>
              <a:t>server</a:t>
            </a:r>
            <a:endParaRPr lang="en-US">
              <a:latin typeface="Times New Roman" pitchFamily="18" charset="0"/>
            </a:endParaRPr>
          </a:p>
        </p:txBody>
      </p:sp>
      <p:grpSp>
        <p:nvGrpSpPr>
          <p:cNvPr id="171017" name="Group 9"/>
          <p:cNvGrpSpPr>
            <a:grpSpLocks/>
          </p:cNvGrpSpPr>
          <p:nvPr/>
        </p:nvGrpSpPr>
        <p:grpSpPr bwMode="auto">
          <a:xfrm>
            <a:off x="6249988" y="3556000"/>
            <a:ext cx="346075" cy="742950"/>
            <a:chOff x="4180" y="783"/>
            <a:chExt cx="150" cy="307"/>
          </a:xfrm>
        </p:grpSpPr>
        <p:sp>
          <p:nvSpPr>
            <p:cNvPr id="171018" name="AutoShape 1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171019" name="Rectangle 11"/>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171020" name="Rectangle 1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171021" name="AutoShape 1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171022" name="Line 14"/>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171023" name="Line 15"/>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171024" name="Rectangle 1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71025" name="Rectangle 17"/>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sp>
        <p:nvSpPr>
          <p:cNvPr id="171026" name="Freeform 18"/>
          <p:cNvSpPr>
            <a:spLocks/>
          </p:cNvSpPr>
          <p:nvPr/>
        </p:nvSpPr>
        <p:spPr bwMode="auto">
          <a:xfrm>
            <a:off x="4765675" y="3141663"/>
            <a:ext cx="3251200" cy="730250"/>
          </a:xfrm>
          <a:custGeom>
            <a:avLst/>
            <a:gdLst/>
            <a:ahLst/>
            <a:cxnLst>
              <a:cxn ang="0">
                <a:pos x="0" y="2"/>
              </a:cxn>
              <a:cxn ang="0">
                <a:pos x="1011" y="460"/>
              </a:cxn>
              <a:cxn ang="0">
                <a:pos x="2048" y="0"/>
              </a:cxn>
            </a:cxnLst>
            <a:rect l="0" t="0" r="r" b="b"/>
            <a:pathLst>
              <a:path w="2048" h="460">
                <a:moveTo>
                  <a:pt x="0" y="2"/>
                </a:moveTo>
                <a:lnTo>
                  <a:pt x="1011" y="460"/>
                </a:lnTo>
                <a:lnTo>
                  <a:pt x="2048" y="0"/>
                </a:lnTo>
              </a:path>
            </a:pathLst>
          </a:custGeom>
          <a:noFill/>
          <a:ln w="28575">
            <a:solidFill>
              <a:srgbClr val="FF0000"/>
            </a:solidFill>
            <a:round/>
            <a:headEnd/>
            <a:tailEnd type="triangle" w="med" len="med"/>
          </a:ln>
          <a:effectLst/>
        </p:spPr>
        <p:txBody>
          <a:bodyPr wrap="none" anchor="ctr"/>
          <a:lstStyle/>
          <a:p>
            <a:endParaRPr lang="en-US"/>
          </a:p>
        </p:txBody>
      </p:sp>
      <p:sp>
        <p:nvSpPr>
          <p:cNvPr id="171027" name="Line 19"/>
          <p:cNvSpPr>
            <a:spLocks noChangeShapeType="1"/>
          </p:cNvSpPr>
          <p:nvPr/>
        </p:nvSpPr>
        <p:spPr bwMode="auto">
          <a:xfrm flipV="1">
            <a:off x="4759325" y="4095750"/>
            <a:ext cx="1401763" cy="760413"/>
          </a:xfrm>
          <a:prstGeom prst="line">
            <a:avLst/>
          </a:prstGeom>
          <a:noFill/>
          <a:ln w="28575">
            <a:solidFill>
              <a:srgbClr val="FF0000"/>
            </a:solidFill>
            <a:round/>
            <a:headEnd/>
            <a:tailEnd type="triangle" w="med" len="med"/>
          </a:ln>
          <a:effectLst/>
        </p:spPr>
        <p:txBody>
          <a:bodyPr wrap="none" anchor="ctr"/>
          <a:lstStyle/>
          <a:p>
            <a:endParaRPr lang="en-US"/>
          </a:p>
        </p:txBody>
      </p:sp>
      <p:sp>
        <p:nvSpPr>
          <p:cNvPr id="171028" name="Line 20"/>
          <p:cNvSpPr>
            <a:spLocks noChangeShapeType="1"/>
          </p:cNvSpPr>
          <p:nvPr/>
        </p:nvSpPr>
        <p:spPr bwMode="auto">
          <a:xfrm flipH="1">
            <a:off x="4810125" y="4183063"/>
            <a:ext cx="1403350" cy="785812"/>
          </a:xfrm>
          <a:prstGeom prst="line">
            <a:avLst/>
          </a:prstGeom>
          <a:noFill/>
          <a:ln w="28575">
            <a:solidFill>
              <a:srgbClr val="FF0000"/>
            </a:solidFill>
            <a:round/>
            <a:headEnd/>
            <a:tailEnd type="triangle" w="med" len="med"/>
          </a:ln>
          <a:effectLst/>
        </p:spPr>
        <p:txBody>
          <a:bodyPr wrap="none" anchor="ctr"/>
          <a:lstStyle/>
          <a:p>
            <a:endParaRPr lang="en-US"/>
          </a:p>
        </p:txBody>
      </p:sp>
      <p:sp>
        <p:nvSpPr>
          <p:cNvPr id="171029" name="Text Box 21"/>
          <p:cNvSpPr txBox="1">
            <a:spLocks noChangeArrowheads="1"/>
          </p:cNvSpPr>
          <p:nvPr/>
        </p:nvSpPr>
        <p:spPr bwMode="auto">
          <a:xfrm>
            <a:off x="4298950" y="5284788"/>
            <a:ext cx="714375" cy="336550"/>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client</a:t>
            </a:r>
            <a:endParaRPr lang="en-US">
              <a:latin typeface="Times New Roman" pitchFamily="18" charset="0"/>
            </a:endParaRPr>
          </a:p>
        </p:txBody>
      </p:sp>
      <p:sp>
        <p:nvSpPr>
          <p:cNvPr id="171030" name="Text Box 22"/>
          <p:cNvSpPr txBox="1">
            <a:spLocks noChangeArrowheads="1"/>
          </p:cNvSpPr>
          <p:nvPr/>
        </p:nvSpPr>
        <p:spPr bwMode="auto">
          <a:xfrm rot="1422049">
            <a:off x="4864100" y="3184525"/>
            <a:ext cx="1509713" cy="336550"/>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solidFill>
                  <a:srgbClr val="FF0000"/>
                </a:solidFill>
              </a:rPr>
              <a:t>HTTP request</a:t>
            </a:r>
            <a:endParaRPr lang="en-US">
              <a:latin typeface="Times New Roman" pitchFamily="18" charset="0"/>
            </a:endParaRPr>
          </a:p>
        </p:txBody>
      </p:sp>
      <p:sp>
        <p:nvSpPr>
          <p:cNvPr id="171031" name="Text Box 23"/>
          <p:cNvSpPr txBox="1">
            <a:spLocks noChangeArrowheads="1"/>
          </p:cNvSpPr>
          <p:nvPr/>
        </p:nvSpPr>
        <p:spPr bwMode="auto">
          <a:xfrm rot="-1692639">
            <a:off x="4567238" y="4200525"/>
            <a:ext cx="1509712" cy="336550"/>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solidFill>
                  <a:srgbClr val="FF0000"/>
                </a:solidFill>
              </a:rPr>
              <a:t>HTTP request</a:t>
            </a:r>
            <a:endParaRPr lang="en-US">
              <a:latin typeface="Times New Roman" pitchFamily="18" charset="0"/>
            </a:endParaRPr>
          </a:p>
        </p:txBody>
      </p:sp>
      <p:sp>
        <p:nvSpPr>
          <p:cNvPr id="171032" name="Text Box 24"/>
          <p:cNvSpPr txBox="1">
            <a:spLocks noChangeArrowheads="1"/>
          </p:cNvSpPr>
          <p:nvPr/>
        </p:nvSpPr>
        <p:spPr bwMode="auto">
          <a:xfrm rot="1411598">
            <a:off x="4605338" y="3562350"/>
            <a:ext cx="1620837" cy="336550"/>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solidFill>
                  <a:srgbClr val="FF0000"/>
                </a:solidFill>
              </a:rPr>
              <a:t>HTTP response</a:t>
            </a:r>
            <a:endParaRPr lang="en-US">
              <a:latin typeface="Times New Roman" pitchFamily="18" charset="0"/>
            </a:endParaRPr>
          </a:p>
        </p:txBody>
      </p:sp>
      <p:sp>
        <p:nvSpPr>
          <p:cNvPr id="171033" name="Text Box 25"/>
          <p:cNvSpPr txBox="1">
            <a:spLocks noChangeArrowheads="1"/>
          </p:cNvSpPr>
          <p:nvPr/>
        </p:nvSpPr>
        <p:spPr bwMode="auto">
          <a:xfrm rot="-1737783">
            <a:off x="4773613" y="4519613"/>
            <a:ext cx="1620837" cy="336550"/>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solidFill>
                  <a:srgbClr val="FF0000"/>
                </a:solidFill>
              </a:rPr>
              <a:t>HTTP response</a:t>
            </a:r>
            <a:endParaRPr lang="en-US">
              <a:latin typeface="Times New Roman" pitchFamily="18" charset="0"/>
            </a:endParaRPr>
          </a:p>
        </p:txBody>
      </p:sp>
      <p:grpSp>
        <p:nvGrpSpPr>
          <p:cNvPr id="171034" name="Group 26"/>
          <p:cNvGrpSpPr>
            <a:grpSpLocks/>
          </p:cNvGrpSpPr>
          <p:nvPr/>
        </p:nvGrpSpPr>
        <p:grpSpPr bwMode="auto">
          <a:xfrm>
            <a:off x="8174038" y="2765425"/>
            <a:ext cx="346075" cy="742950"/>
            <a:chOff x="4180" y="783"/>
            <a:chExt cx="150" cy="307"/>
          </a:xfrm>
        </p:grpSpPr>
        <p:sp>
          <p:nvSpPr>
            <p:cNvPr id="171035" name="AutoShape 27"/>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171036" name="Rectangle 28"/>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171037" name="Rectangle 2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171038" name="AutoShape 3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171039" name="Line 31"/>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171040" name="Line 32"/>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171041" name="Rectangle 3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71042" name="Rectangle 34"/>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171043" name="Group 35"/>
          <p:cNvGrpSpPr>
            <a:grpSpLocks/>
          </p:cNvGrpSpPr>
          <p:nvPr/>
        </p:nvGrpSpPr>
        <p:grpSpPr bwMode="auto">
          <a:xfrm>
            <a:off x="8174038" y="4670425"/>
            <a:ext cx="346075" cy="742950"/>
            <a:chOff x="4180" y="783"/>
            <a:chExt cx="150" cy="307"/>
          </a:xfrm>
        </p:grpSpPr>
        <p:sp>
          <p:nvSpPr>
            <p:cNvPr id="171044" name="AutoShape 36"/>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171045" name="Rectangle 37"/>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171046" name="Rectangle 3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171047" name="AutoShape 3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171048" name="Line 40"/>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171049" name="Line 41"/>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171050" name="Rectangle 4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71051" name="Rectangle 43"/>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sp>
        <p:nvSpPr>
          <p:cNvPr id="171052" name="Freeform 44"/>
          <p:cNvSpPr>
            <a:spLocks/>
          </p:cNvSpPr>
          <p:nvPr/>
        </p:nvSpPr>
        <p:spPr bwMode="auto">
          <a:xfrm>
            <a:off x="4738688" y="3216275"/>
            <a:ext cx="3363912" cy="755650"/>
          </a:xfrm>
          <a:custGeom>
            <a:avLst/>
            <a:gdLst/>
            <a:ahLst/>
            <a:cxnLst>
              <a:cxn ang="0">
                <a:pos x="2119" y="0"/>
              </a:cxn>
              <a:cxn ang="0">
                <a:pos x="1020" y="476"/>
              </a:cxn>
              <a:cxn ang="0">
                <a:pos x="0" y="8"/>
              </a:cxn>
            </a:cxnLst>
            <a:rect l="0" t="0" r="r" b="b"/>
            <a:pathLst>
              <a:path w="2119" h="476">
                <a:moveTo>
                  <a:pt x="2119" y="0"/>
                </a:moveTo>
                <a:lnTo>
                  <a:pt x="1020" y="476"/>
                </a:lnTo>
                <a:lnTo>
                  <a:pt x="0" y="8"/>
                </a:lnTo>
              </a:path>
            </a:pathLst>
          </a:custGeom>
          <a:noFill/>
          <a:ln w="28575">
            <a:solidFill>
              <a:srgbClr val="FF0000"/>
            </a:solidFill>
            <a:round/>
            <a:headEnd/>
            <a:tailEnd type="triangle" w="med" len="med"/>
          </a:ln>
          <a:effectLst/>
        </p:spPr>
        <p:txBody>
          <a:bodyPr wrap="none" anchor="ctr"/>
          <a:lstStyle/>
          <a:p>
            <a:endParaRPr lang="en-US"/>
          </a:p>
        </p:txBody>
      </p:sp>
      <p:sp>
        <p:nvSpPr>
          <p:cNvPr id="171053" name="Text Box 45"/>
          <p:cNvSpPr txBox="1">
            <a:spLocks noChangeArrowheads="1"/>
          </p:cNvSpPr>
          <p:nvPr/>
        </p:nvSpPr>
        <p:spPr bwMode="auto">
          <a:xfrm rot="-1419968">
            <a:off x="6500813" y="3200400"/>
            <a:ext cx="1509712" cy="336550"/>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solidFill>
                  <a:srgbClr val="FF0000"/>
                </a:solidFill>
              </a:rPr>
              <a:t>HTTP request</a:t>
            </a:r>
            <a:endParaRPr lang="en-US">
              <a:latin typeface="Times New Roman" pitchFamily="18" charset="0"/>
            </a:endParaRPr>
          </a:p>
        </p:txBody>
      </p:sp>
      <p:sp>
        <p:nvSpPr>
          <p:cNvPr id="171054" name="Text Box 46"/>
          <p:cNvSpPr txBox="1">
            <a:spLocks noChangeArrowheads="1"/>
          </p:cNvSpPr>
          <p:nvPr/>
        </p:nvSpPr>
        <p:spPr bwMode="auto">
          <a:xfrm rot="-1415789">
            <a:off x="6557963" y="3543300"/>
            <a:ext cx="1620837" cy="336550"/>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solidFill>
                  <a:srgbClr val="FF0000"/>
                </a:solidFill>
              </a:rPr>
              <a:t>HTTP response</a:t>
            </a:r>
            <a:endParaRPr lang="en-US">
              <a:latin typeface="Times New Roman" pitchFamily="18" charset="0"/>
            </a:endParaRPr>
          </a:p>
        </p:txBody>
      </p:sp>
      <p:sp>
        <p:nvSpPr>
          <p:cNvPr id="171055" name="Text Box 47"/>
          <p:cNvSpPr txBox="1">
            <a:spLocks noChangeArrowheads="1"/>
          </p:cNvSpPr>
          <p:nvPr/>
        </p:nvSpPr>
        <p:spPr bwMode="auto">
          <a:xfrm>
            <a:off x="7885113" y="5465763"/>
            <a:ext cx="800100" cy="581025"/>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origin </a:t>
            </a:r>
          </a:p>
          <a:p>
            <a:pPr algn="ctr">
              <a:spcBef>
                <a:spcPct val="0"/>
              </a:spcBef>
              <a:buClrTx/>
              <a:buSzTx/>
              <a:buFontTx/>
              <a:buNone/>
            </a:pPr>
            <a:r>
              <a:rPr lang="en-US" sz="1600"/>
              <a:t>server</a:t>
            </a:r>
            <a:endParaRPr lang="en-US">
              <a:latin typeface="Times New Roman" pitchFamily="18" charset="0"/>
            </a:endParaRPr>
          </a:p>
        </p:txBody>
      </p:sp>
      <p:sp>
        <p:nvSpPr>
          <p:cNvPr id="171056" name="Text Box 48"/>
          <p:cNvSpPr txBox="1">
            <a:spLocks noChangeArrowheads="1"/>
          </p:cNvSpPr>
          <p:nvPr/>
        </p:nvSpPr>
        <p:spPr bwMode="auto">
          <a:xfrm>
            <a:off x="7913688" y="2132013"/>
            <a:ext cx="800100" cy="581025"/>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origin </a:t>
            </a:r>
          </a:p>
          <a:p>
            <a:pPr algn="ctr">
              <a:spcBef>
                <a:spcPct val="0"/>
              </a:spcBef>
              <a:buClrTx/>
              <a:buSzTx/>
              <a:buFontTx/>
              <a:buNone/>
            </a:pPr>
            <a:r>
              <a:rPr lang="en-US" sz="1600"/>
              <a:t>server</a:t>
            </a:r>
            <a:endParaRPr lang="en-US">
              <a:latin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fld id="{ECD0BD97-076C-414C-A9B5-6616405D7E0A}" type="slidenum">
              <a:rPr lang="en-US"/>
              <a:pPr/>
              <a:t>4</a:t>
            </a:fld>
            <a:endParaRPr lang="en-US"/>
          </a:p>
        </p:txBody>
      </p:sp>
      <p:sp>
        <p:nvSpPr>
          <p:cNvPr id="176132" name="Rectangle 4"/>
          <p:cNvSpPr>
            <a:spLocks noGrp="1" noChangeArrowheads="1"/>
          </p:cNvSpPr>
          <p:nvPr>
            <p:ph type="title"/>
          </p:nvPr>
        </p:nvSpPr>
        <p:spPr/>
        <p:txBody>
          <a:bodyPr/>
          <a:lstStyle/>
          <a:p>
            <a:r>
              <a:rPr lang="en-US"/>
              <a:t>Some network apps</a:t>
            </a:r>
          </a:p>
        </p:txBody>
      </p:sp>
      <p:sp>
        <p:nvSpPr>
          <p:cNvPr id="176133" name="Rectangle 5"/>
          <p:cNvSpPr>
            <a:spLocks noGrp="1" noChangeArrowheads="1"/>
          </p:cNvSpPr>
          <p:nvPr>
            <p:ph type="body" sz="half" idx="1"/>
          </p:nvPr>
        </p:nvSpPr>
        <p:spPr/>
        <p:txBody>
          <a:bodyPr/>
          <a:lstStyle/>
          <a:p>
            <a:r>
              <a:rPr lang="en-US" sz="2400"/>
              <a:t>E-mail</a:t>
            </a:r>
          </a:p>
          <a:p>
            <a:r>
              <a:rPr lang="en-US" sz="2400"/>
              <a:t>Web</a:t>
            </a:r>
          </a:p>
          <a:p>
            <a:r>
              <a:rPr lang="en-US" sz="2400"/>
              <a:t>Instant messaging</a:t>
            </a:r>
          </a:p>
          <a:p>
            <a:r>
              <a:rPr lang="en-US" sz="2400"/>
              <a:t>Remote login</a:t>
            </a:r>
          </a:p>
          <a:p>
            <a:r>
              <a:rPr lang="en-US" sz="2400"/>
              <a:t>P2P file sharing</a:t>
            </a:r>
          </a:p>
          <a:p>
            <a:r>
              <a:rPr lang="en-US" sz="2400"/>
              <a:t>Multi-user network games</a:t>
            </a:r>
          </a:p>
          <a:p>
            <a:r>
              <a:rPr lang="en-US" sz="2400"/>
              <a:t>Streaming stored video clips</a:t>
            </a:r>
          </a:p>
          <a:p>
            <a:pPr>
              <a:buFont typeface="ZapfDingbats" pitchFamily="82" charset="2"/>
              <a:buNone/>
            </a:pPr>
            <a:endParaRPr lang="en-US" sz="2400"/>
          </a:p>
          <a:p>
            <a:pPr>
              <a:buFont typeface="ZapfDingbats" pitchFamily="82" charset="2"/>
              <a:buNone/>
            </a:pPr>
            <a:endParaRPr lang="en-US" sz="2400"/>
          </a:p>
        </p:txBody>
      </p:sp>
      <p:sp>
        <p:nvSpPr>
          <p:cNvPr id="176134" name="Rectangle 6"/>
          <p:cNvSpPr>
            <a:spLocks noGrp="1" noChangeArrowheads="1"/>
          </p:cNvSpPr>
          <p:nvPr>
            <p:ph type="body" sz="half" idx="2"/>
          </p:nvPr>
        </p:nvSpPr>
        <p:spPr/>
        <p:txBody>
          <a:bodyPr/>
          <a:lstStyle/>
          <a:p>
            <a:r>
              <a:rPr lang="en-US" sz="2400"/>
              <a:t>Internet telephone</a:t>
            </a:r>
          </a:p>
          <a:p>
            <a:r>
              <a:rPr lang="en-US" sz="2400"/>
              <a:t>Real-time video conference</a:t>
            </a:r>
          </a:p>
          <a:p>
            <a:r>
              <a:rPr lang="en-US" sz="2400"/>
              <a:t>Massive parallel computing</a:t>
            </a:r>
          </a:p>
          <a:p>
            <a:r>
              <a:rPr lang="en-US" sz="2400"/>
              <a:t> </a:t>
            </a:r>
          </a:p>
          <a:p>
            <a:r>
              <a:rPr lang="en-US" sz="2400"/>
              <a:t> </a:t>
            </a:r>
          </a:p>
          <a:p>
            <a:r>
              <a:rPr lang="en-US" sz="2400"/>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fld id="{2C7BCAA4-8EFA-4D79-9189-AB20A509A83C}" type="slidenum">
              <a:rPr lang="en-US"/>
              <a:pPr/>
              <a:t>40</a:t>
            </a:fld>
            <a:endParaRPr lang="en-US"/>
          </a:p>
        </p:txBody>
      </p:sp>
      <p:sp>
        <p:nvSpPr>
          <p:cNvPr id="172034" name="Rectangle 2"/>
          <p:cNvSpPr>
            <a:spLocks noGrp="1" noChangeArrowheads="1"/>
          </p:cNvSpPr>
          <p:nvPr>
            <p:ph type="title"/>
          </p:nvPr>
        </p:nvSpPr>
        <p:spPr/>
        <p:txBody>
          <a:bodyPr/>
          <a:lstStyle/>
          <a:p>
            <a:r>
              <a:rPr lang="en-US"/>
              <a:t>More about Web caching</a:t>
            </a:r>
          </a:p>
        </p:txBody>
      </p:sp>
      <p:sp>
        <p:nvSpPr>
          <p:cNvPr id="172035" name="Rectangle 3"/>
          <p:cNvSpPr>
            <a:spLocks noGrp="1" noChangeArrowheads="1"/>
          </p:cNvSpPr>
          <p:nvPr>
            <p:ph type="body" sz="half" idx="1"/>
          </p:nvPr>
        </p:nvSpPr>
        <p:spPr/>
        <p:txBody>
          <a:bodyPr/>
          <a:lstStyle/>
          <a:p>
            <a:r>
              <a:rPr lang="en-US" sz="2000"/>
              <a:t>Cache acts as both client and server</a:t>
            </a:r>
          </a:p>
          <a:p>
            <a:r>
              <a:rPr lang="en-US" sz="2000"/>
              <a:t>Typically cache is installed by ISP (university, company, residential ISP)</a:t>
            </a:r>
          </a:p>
        </p:txBody>
      </p:sp>
      <p:sp>
        <p:nvSpPr>
          <p:cNvPr id="172036" name="Rectangle 4"/>
          <p:cNvSpPr>
            <a:spLocks noGrp="1" noChangeArrowheads="1"/>
          </p:cNvSpPr>
          <p:nvPr>
            <p:ph type="body" sz="half" idx="2"/>
          </p:nvPr>
        </p:nvSpPr>
        <p:spPr/>
        <p:txBody>
          <a:bodyPr/>
          <a:lstStyle/>
          <a:p>
            <a:pPr>
              <a:buFont typeface="ZapfDingbats" pitchFamily="82" charset="2"/>
              <a:buNone/>
            </a:pPr>
            <a:r>
              <a:rPr lang="en-US" sz="2400" u="sng">
                <a:solidFill>
                  <a:srgbClr val="FF0000"/>
                </a:solidFill>
              </a:rPr>
              <a:t>Why Web caching?</a:t>
            </a:r>
            <a:endParaRPr lang="en-US" sz="2400"/>
          </a:p>
          <a:p>
            <a:r>
              <a:rPr lang="en-US" sz="2000"/>
              <a:t>Reduce response time for client request.</a:t>
            </a:r>
          </a:p>
          <a:p>
            <a:r>
              <a:rPr lang="en-US" sz="2000"/>
              <a:t>Reduce traffic on an institution’s access link.</a:t>
            </a:r>
          </a:p>
          <a:p>
            <a:r>
              <a:rPr lang="en-US" sz="2000"/>
              <a:t>Internet dense with caches enables “poor” content providers to effectively deliver content (but so does P2P file sharing)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102" name="Slide Number Placeholder 6"/>
          <p:cNvSpPr>
            <a:spLocks noGrp="1"/>
          </p:cNvSpPr>
          <p:nvPr>
            <p:ph type="sldNum" sz="quarter" idx="12"/>
          </p:nvPr>
        </p:nvSpPr>
        <p:spPr/>
        <p:txBody>
          <a:bodyPr/>
          <a:lstStyle/>
          <a:p>
            <a:fld id="{A0BECD94-112D-445F-BBF1-68AF864141F9}" type="slidenum">
              <a:rPr lang="en-US"/>
              <a:pPr/>
              <a:t>41</a:t>
            </a:fld>
            <a:endParaRPr lang="en-US"/>
          </a:p>
        </p:txBody>
      </p:sp>
      <p:sp>
        <p:nvSpPr>
          <p:cNvPr id="173058" name="Line 2"/>
          <p:cNvSpPr>
            <a:spLocks noChangeShapeType="1"/>
          </p:cNvSpPr>
          <p:nvPr/>
        </p:nvSpPr>
        <p:spPr bwMode="auto">
          <a:xfrm>
            <a:off x="5067300" y="2076450"/>
            <a:ext cx="285750" cy="114300"/>
          </a:xfrm>
          <a:prstGeom prst="line">
            <a:avLst/>
          </a:prstGeom>
          <a:noFill/>
          <a:ln w="28575">
            <a:solidFill>
              <a:schemeClr val="accent2"/>
            </a:solidFill>
            <a:round/>
            <a:headEnd/>
            <a:tailEnd/>
          </a:ln>
          <a:effectLst/>
        </p:spPr>
        <p:txBody>
          <a:bodyPr wrap="none" anchor="ctr"/>
          <a:lstStyle/>
          <a:p>
            <a:endParaRPr lang="en-US"/>
          </a:p>
        </p:txBody>
      </p:sp>
      <p:sp>
        <p:nvSpPr>
          <p:cNvPr id="173059" name="Rectangle 3"/>
          <p:cNvSpPr>
            <a:spLocks noGrp="1" noChangeArrowheads="1"/>
          </p:cNvSpPr>
          <p:nvPr>
            <p:ph type="title"/>
          </p:nvPr>
        </p:nvSpPr>
        <p:spPr/>
        <p:txBody>
          <a:bodyPr/>
          <a:lstStyle/>
          <a:p>
            <a:r>
              <a:rPr lang="en-US" sz="3600"/>
              <a:t>Caching example </a:t>
            </a:r>
            <a:endParaRPr lang="en-US"/>
          </a:p>
        </p:txBody>
      </p:sp>
      <p:sp>
        <p:nvSpPr>
          <p:cNvPr id="173060" name="Rectangle 4"/>
          <p:cNvSpPr>
            <a:spLocks noGrp="1" noChangeArrowheads="1"/>
          </p:cNvSpPr>
          <p:nvPr>
            <p:ph type="body" sz="half" idx="1"/>
          </p:nvPr>
        </p:nvSpPr>
        <p:spPr>
          <a:xfrm>
            <a:off x="520700" y="1379538"/>
            <a:ext cx="4164013" cy="4648200"/>
          </a:xfrm>
        </p:spPr>
        <p:txBody>
          <a:bodyPr/>
          <a:lstStyle/>
          <a:p>
            <a:pPr>
              <a:buFont typeface="ZapfDingbats" pitchFamily="82" charset="2"/>
              <a:buNone/>
            </a:pPr>
            <a:r>
              <a:rPr lang="en-US" sz="2000" u="sng">
                <a:solidFill>
                  <a:srgbClr val="FF0000"/>
                </a:solidFill>
              </a:rPr>
              <a:t>Assumptions</a:t>
            </a:r>
            <a:endParaRPr lang="en-US" sz="2000"/>
          </a:p>
          <a:p>
            <a:r>
              <a:rPr lang="en-US" sz="2000"/>
              <a:t>average object size = 100,000 bits</a:t>
            </a:r>
          </a:p>
          <a:p>
            <a:r>
              <a:rPr lang="en-US" sz="2000"/>
              <a:t>avg. request rate from institution’s browsers to origin servers = 15/sec</a:t>
            </a:r>
          </a:p>
          <a:p>
            <a:r>
              <a:rPr lang="en-US" sz="2000"/>
              <a:t>delay from institutional router to any origin server and back to router  = 2 sec</a:t>
            </a:r>
          </a:p>
          <a:p>
            <a:pPr>
              <a:buFont typeface="ZapfDingbats" pitchFamily="82" charset="2"/>
              <a:buNone/>
            </a:pPr>
            <a:r>
              <a:rPr lang="en-US" sz="2000" u="sng">
                <a:solidFill>
                  <a:srgbClr val="FF0000"/>
                </a:solidFill>
              </a:rPr>
              <a:t>Consequences</a:t>
            </a:r>
            <a:endParaRPr lang="en-US" sz="2000"/>
          </a:p>
          <a:p>
            <a:r>
              <a:rPr lang="en-US" sz="1800"/>
              <a:t>utilization on LAN = 15%</a:t>
            </a:r>
          </a:p>
          <a:p>
            <a:r>
              <a:rPr lang="en-US" sz="1800"/>
              <a:t>utilization on access link = 100%</a:t>
            </a:r>
          </a:p>
          <a:p>
            <a:r>
              <a:rPr lang="en-US" sz="1800"/>
              <a:t>total delay   = Internet delay + access delay + LAN delay</a:t>
            </a:r>
          </a:p>
          <a:p>
            <a:pPr>
              <a:buFont typeface="ZapfDingbats" pitchFamily="82" charset="2"/>
              <a:buNone/>
            </a:pPr>
            <a:r>
              <a:rPr lang="en-US" sz="1800"/>
              <a:t>  =  2 sec + minutes + milliseconds</a:t>
            </a:r>
          </a:p>
          <a:p>
            <a:endParaRPr lang="en-US" sz="2000"/>
          </a:p>
          <a:p>
            <a:endParaRPr lang="en-US" sz="2000"/>
          </a:p>
        </p:txBody>
      </p:sp>
      <p:grpSp>
        <p:nvGrpSpPr>
          <p:cNvPr id="173061" name="Group 5"/>
          <p:cNvGrpSpPr>
            <a:grpSpLocks/>
          </p:cNvGrpSpPr>
          <p:nvPr/>
        </p:nvGrpSpPr>
        <p:grpSpPr bwMode="auto">
          <a:xfrm>
            <a:off x="4878388" y="1698625"/>
            <a:ext cx="184150" cy="542925"/>
            <a:chOff x="4180" y="783"/>
            <a:chExt cx="150" cy="307"/>
          </a:xfrm>
        </p:grpSpPr>
        <p:sp>
          <p:nvSpPr>
            <p:cNvPr id="173062" name="AutoShape 6"/>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173063" name="Rectangle 7"/>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173064" name="Rectangle 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173065" name="AutoShape 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173066" name="Line 10"/>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173067" name="Line 11"/>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173068" name="Rectangle 1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73069" name="Rectangle 13"/>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173070" name="Group 14"/>
          <p:cNvGrpSpPr>
            <a:grpSpLocks/>
          </p:cNvGrpSpPr>
          <p:nvPr/>
        </p:nvGrpSpPr>
        <p:grpSpPr bwMode="auto">
          <a:xfrm>
            <a:off x="5802313" y="1155700"/>
            <a:ext cx="184150" cy="542925"/>
            <a:chOff x="4180" y="783"/>
            <a:chExt cx="150" cy="307"/>
          </a:xfrm>
        </p:grpSpPr>
        <p:sp>
          <p:nvSpPr>
            <p:cNvPr id="173071" name="AutoShape 15"/>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173072" name="Rectangle 16"/>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173073" name="Rectangle 1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173074" name="AutoShape 1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173075" name="Line 19"/>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173076" name="Line 20"/>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173077" name="Rectangle 2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73078" name="Rectangle 22"/>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173079" name="Group 23"/>
          <p:cNvGrpSpPr>
            <a:grpSpLocks/>
          </p:cNvGrpSpPr>
          <p:nvPr/>
        </p:nvGrpSpPr>
        <p:grpSpPr bwMode="auto">
          <a:xfrm>
            <a:off x="6478588" y="1184275"/>
            <a:ext cx="184150" cy="542925"/>
            <a:chOff x="4180" y="783"/>
            <a:chExt cx="150" cy="307"/>
          </a:xfrm>
        </p:grpSpPr>
        <p:sp>
          <p:nvSpPr>
            <p:cNvPr id="173080" name="AutoShape 2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173081" name="Rectangle 25"/>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173082" name="Rectangle 2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173083" name="AutoShape 2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173084" name="Line 28"/>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173085" name="Line 29"/>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173086" name="Rectangle 3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73087" name="Rectangle 31"/>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173088" name="Group 32"/>
          <p:cNvGrpSpPr>
            <a:grpSpLocks/>
          </p:cNvGrpSpPr>
          <p:nvPr/>
        </p:nvGrpSpPr>
        <p:grpSpPr bwMode="auto">
          <a:xfrm>
            <a:off x="7059613" y="1365250"/>
            <a:ext cx="184150" cy="542925"/>
            <a:chOff x="4180" y="783"/>
            <a:chExt cx="150" cy="307"/>
          </a:xfrm>
        </p:grpSpPr>
        <p:sp>
          <p:nvSpPr>
            <p:cNvPr id="173089" name="AutoShape 33"/>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173090" name="Rectangle 34"/>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173091" name="Rectangle 3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173092" name="AutoShape 3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173093" name="Line 37"/>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173094" name="Line 38"/>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173095" name="Rectangle 3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73096" name="Rectangle 40"/>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173097" name="Group 41"/>
          <p:cNvGrpSpPr>
            <a:grpSpLocks/>
          </p:cNvGrpSpPr>
          <p:nvPr/>
        </p:nvGrpSpPr>
        <p:grpSpPr bwMode="auto">
          <a:xfrm>
            <a:off x="7373938" y="2155825"/>
            <a:ext cx="184150" cy="542925"/>
            <a:chOff x="4180" y="783"/>
            <a:chExt cx="150" cy="307"/>
          </a:xfrm>
        </p:grpSpPr>
        <p:sp>
          <p:nvSpPr>
            <p:cNvPr id="173098" name="AutoShape 4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173099" name="Rectangle 43"/>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173100" name="Rectangle 4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173101" name="AutoShape 4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173102" name="Line 46"/>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173103" name="Line 47"/>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173104" name="Rectangle 4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73105" name="Rectangle 49"/>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sp>
        <p:nvSpPr>
          <p:cNvPr id="173106" name="Text Box 50"/>
          <p:cNvSpPr txBox="1">
            <a:spLocks noChangeArrowheads="1"/>
          </p:cNvSpPr>
          <p:nvPr/>
        </p:nvSpPr>
        <p:spPr bwMode="auto">
          <a:xfrm>
            <a:off x="7600950" y="1208088"/>
            <a:ext cx="1079500" cy="701675"/>
          </a:xfrm>
          <a:prstGeom prst="rect">
            <a:avLst/>
          </a:prstGeom>
          <a:noFill/>
          <a:ln w="9525">
            <a:noFill/>
            <a:miter lim="800000"/>
            <a:headEnd/>
            <a:tailEnd/>
          </a:ln>
          <a:effectLst/>
        </p:spPr>
        <p:txBody>
          <a:bodyPr wrap="none">
            <a:spAutoFit/>
          </a:bodyPr>
          <a:lstStyle/>
          <a:p>
            <a:pPr algn="r">
              <a:spcBef>
                <a:spcPct val="0"/>
              </a:spcBef>
              <a:buClrTx/>
              <a:buSzTx/>
              <a:buFontTx/>
              <a:buNone/>
            </a:pPr>
            <a:r>
              <a:rPr lang="en-US" sz="2000"/>
              <a:t>origin</a:t>
            </a:r>
          </a:p>
          <a:p>
            <a:pPr algn="r">
              <a:spcBef>
                <a:spcPct val="0"/>
              </a:spcBef>
              <a:buClrTx/>
              <a:buSzTx/>
              <a:buFontTx/>
              <a:buNone/>
            </a:pPr>
            <a:r>
              <a:rPr lang="en-US" sz="2000"/>
              <a:t>servers</a:t>
            </a:r>
            <a:endParaRPr lang="en-US">
              <a:latin typeface="Times New Roman" pitchFamily="18" charset="0"/>
            </a:endParaRPr>
          </a:p>
        </p:txBody>
      </p:sp>
      <p:sp>
        <p:nvSpPr>
          <p:cNvPr id="173107" name="Line 51"/>
          <p:cNvSpPr>
            <a:spLocks noChangeShapeType="1"/>
          </p:cNvSpPr>
          <p:nvPr/>
        </p:nvSpPr>
        <p:spPr bwMode="auto">
          <a:xfrm>
            <a:off x="5876925" y="1695450"/>
            <a:ext cx="66675" cy="276225"/>
          </a:xfrm>
          <a:prstGeom prst="line">
            <a:avLst/>
          </a:prstGeom>
          <a:noFill/>
          <a:ln w="28575">
            <a:solidFill>
              <a:schemeClr val="accent2"/>
            </a:solidFill>
            <a:round/>
            <a:headEnd/>
            <a:tailEnd/>
          </a:ln>
          <a:effectLst/>
        </p:spPr>
        <p:txBody>
          <a:bodyPr wrap="none" anchor="ctr"/>
          <a:lstStyle/>
          <a:p>
            <a:endParaRPr lang="en-US"/>
          </a:p>
        </p:txBody>
      </p:sp>
      <p:sp>
        <p:nvSpPr>
          <p:cNvPr id="173108" name="Line 52"/>
          <p:cNvSpPr>
            <a:spLocks noChangeShapeType="1"/>
          </p:cNvSpPr>
          <p:nvPr/>
        </p:nvSpPr>
        <p:spPr bwMode="auto">
          <a:xfrm flipH="1">
            <a:off x="6505575" y="1733550"/>
            <a:ext cx="9525" cy="238125"/>
          </a:xfrm>
          <a:prstGeom prst="line">
            <a:avLst/>
          </a:prstGeom>
          <a:noFill/>
          <a:ln w="28575">
            <a:solidFill>
              <a:schemeClr val="accent2"/>
            </a:solidFill>
            <a:round/>
            <a:headEnd/>
            <a:tailEnd/>
          </a:ln>
          <a:effectLst/>
        </p:spPr>
        <p:txBody>
          <a:bodyPr wrap="none" anchor="ctr"/>
          <a:lstStyle/>
          <a:p>
            <a:endParaRPr lang="en-US"/>
          </a:p>
        </p:txBody>
      </p:sp>
      <p:sp>
        <p:nvSpPr>
          <p:cNvPr id="173109" name="Line 53"/>
          <p:cNvSpPr>
            <a:spLocks noChangeShapeType="1"/>
          </p:cNvSpPr>
          <p:nvPr/>
        </p:nvSpPr>
        <p:spPr bwMode="auto">
          <a:xfrm flipH="1">
            <a:off x="6962775" y="1895475"/>
            <a:ext cx="133350" cy="209550"/>
          </a:xfrm>
          <a:prstGeom prst="line">
            <a:avLst/>
          </a:prstGeom>
          <a:noFill/>
          <a:ln w="28575">
            <a:solidFill>
              <a:schemeClr val="accent2"/>
            </a:solidFill>
            <a:round/>
            <a:headEnd/>
            <a:tailEnd/>
          </a:ln>
          <a:effectLst/>
        </p:spPr>
        <p:txBody>
          <a:bodyPr wrap="none" anchor="ctr"/>
          <a:lstStyle/>
          <a:p>
            <a:endParaRPr lang="en-US"/>
          </a:p>
        </p:txBody>
      </p:sp>
      <p:sp>
        <p:nvSpPr>
          <p:cNvPr id="173110" name="Line 54"/>
          <p:cNvSpPr>
            <a:spLocks noChangeShapeType="1"/>
          </p:cNvSpPr>
          <p:nvPr/>
        </p:nvSpPr>
        <p:spPr bwMode="auto">
          <a:xfrm flipH="1" flipV="1">
            <a:off x="7124700" y="2657475"/>
            <a:ext cx="247650" cy="0"/>
          </a:xfrm>
          <a:prstGeom prst="line">
            <a:avLst/>
          </a:prstGeom>
          <a:noFill/>
          <a:ln w="28575">
            <a:solidFill>
              <a:schemeClr val="accent2"/>
            </a:solidFill>
            <a:round/>
            <a:headEnd/>
            <a:tailEnd/>
          </a:ln>
          <a:effectLst/>
        </p:spPr>
        <p:txBody>
          <a:bodyPr wrap="none" anchor="ctr"/>
          <a:lstStyle/>
          <a:p>
            <a:endParaRPr lang="en-US"/>
          </a:p>
        </p:txBody>
      </p:sp>
      <p:sp>
        <p:nvSpPr>
          <p:cNvPr id="173111" name="Freeform 55"/>
          <p:cNvSpPr>
            <a:spLocks/>
          </p:cNvSpPr>
          <p:nvPr/>
        </p:nvSpPr>
        <p:spPr bwMode="auto">
          <a:xfrm>
            <a:off x="5162550" y="1689100"/>
            <a:ext cx="2174875" cy="1581150"/>
          </a:xfrm>
          <a:custGeom>
            <a:avLst/>
            <a:gdLst/>
            <a:ahLst/>
            <a:cxnLst>
              <a:cxn ang="0">
                <a:pos x="27" y="652"/>
              </a:cxn>
              <a:cxn ang="0">
                <a:pos x="105" y="76"/>
              </a:cxn>
              <a:cxn ang="0">
                <a:pos x="657" y="196"/>
              </a:cxn>
              <a:cxn ang="0">
                <a:pos x="1209" y="100"/>
              </a:cxn>
              <a:cxn ang="0">
                <a:pos x="2001" y="406"/>
              </a:cxn>
              <a:cxn ang="0">
                <a:pos x="2013" y="1144"/>
              </a:cxn>
              <a:cxn ang="0">
                <a:pos x="1581" y="1600"/>
              </a:cxn>
              <a:cxn ang="0">
                <a:pos x="813" y="1516"/>
              </a:cxn>
              <a:cxn ang="0">
                <a:pos x="501" y="1270"/>
              </a:cxn>
              <a:cxn ang="0">
                <a:pos x="183" y="1066"/>
              </a:cxn>
              <a:cxn ang="0">
                <a:pos x="27" y="652"/>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a:effectLst/>
        </p:spPr>
        <p:txBody>
          <a:bodyPr wrap="none" anchor="ctr"/>
          <a:lstStyle/>
          <a:p>
            <a:endParaRPr lang="en-US"/>
          </a:p>
        </p:txBody>
      </p:sp>
      <p:grpSp>
        <p:nvGrpSpPr>
          <p:cNvPr id="173112" name="Group 56"/>
          <p:cNvGrpSpPr>
            <a:grpSpLocks/>
          </p:cNvGrpSpPr>
          <p:nvPr/>
        </p:nvGrpSpPr>
        <p:grpSpPr bwMode="auto">
          <a:xfrm>
            <a:off x="6145213" y="2890838"/>
            <a:ext cx="501650" cy="233362"/>
            <a:chOff x="3600" y="219"/>
            <a:chExt cx="360" cy="175"/>
          </a:xfrm>
        </p:grpSpPr>
        <p:sp>
          <p:nvSpPr>
            <p:cNvPr id="173113" name="Oval 5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73114" name="Line 58"/>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173115" name="Line 59"/>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173116" name="Rectangle 60"/>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sp>
          <p:nvSpPr>
            <p:cNvPr id="173117" name="Oval 6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73118" name="Group 62"/>
            <p:cNvGrpSpPr>
              <a:grpSpLocks/>
            </p:cNvGrpSpPr>
            <p:nvPr/>
          </p:nvGrpSpPr>
          <p:grpSpPr bwMode="auto">
            <a:xfrm>
              <a:off x="3686" y="244"/>
              <a:ext cx="177" cy="66"/>
              <a:chOff x="2848" y="848"/>
              <a:chExt cx="140" cy="98"/>
            </a:xfrm>
          </p:grpSpPr>
          <p:sp>
            <p:nvSpPr>
              <p:cNvPr id="173119" name="Line 6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73120" name="Line 6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73121" name="Line 6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173122" name="Group 66"/>
            <p:cNvGrpSpPr>
              <a:grpSpLocks/>
            </p:cNvGrpSpPr>
            <p:nvPr/>
          </p:nvGrpSpPr>
          <p:grpSpPr bwMode="auto">
            <a:xfrm flipV="1">
              <a:off x="3686" y="243"/>
              <a:ext cx="177" cy="66"/>
              <a:chOff x="2848" y="848"/>
              <a:chExt cx="140" cy="98"/>
            </a:xfrm>
          </p:grpSpPr>
          <p:sp>
            <p:nvSpPr>
              <p:cNvPr id="173123" name="Line 6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73124" name="Line 6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73125" name="Line 6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173126" name="Text Box 70"/>
          <p:cNvSpPr txBox="1">
            <a:spLocks noChangeArrowheads="1"/>
          </p:cNvSpPr>
          <p:nvPr/>
        </p:nvSpPr>
        <p:spPr bwMode="auto">
          <a:xfrm>
            <a:off x="5595938" y="1998663"/>
            <a:ext cx="1079500" cy="581025"/>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public</a:t>
            </a:r>
          </a:p>
          <a:p>
            <a:pPr algn="ctr">
              <a:spcBef>
                <a:spcPct val="0"/>
              </a:spcBef>
              <a:buClrTx/>
              <a:buSzTx/>
              <a:buFontTx/>
              <a:buNone/>
            </a:pPr>
            <a:r>
              <a:rPr lang="en-US" sz="1600"/>
              <a:t> Internet</a:t>
            </a:r>
            <a:endParaRPr lang="en-US">
              <a:solidFill>
                <a:schemeClr val="accent2"/>
              </a:solidFill>
              <a:latin typeface="Times New Roman" pitchFamily="18" charset="0"/>
            </a:endParaRPr>
          </a:p>
        </p:txBody>
      </p:sp>
      <p:sp>
        <p:nvSpPr>
          <p:cNvPr id="173127" name="Freeform 71"/>
          <p:cNvSpPr>
            <a:spLocks/>
          </p:cNvSpPr>
          <p:nvPr/>
        </p:nvSpPr>
        <p:spPr bwMode="auto">
          <a:xfrm>
            <a:off x="4732338" y="4059238"/>
            <a:ext cx="2965450" cy="1390650"/>
          </a:xfrm>
          <a:custGeom>
            <a:avLst/>
            <a:gdLst/>
            <a:ahLst/>
            <a:cxnLst>
              <a:cxn ang="0">
                <a:pos x="31" y="327"/>
              </a:cxn>
              <a:cxn ang="0">
                <a:pos x="103" y="137"/>
              </a:cxn>
              <a:cxn ang="0">
                <a:pos x="649" y="17"/>
              </a:cxn>
              <a:cxn ang="0">
                <a:pos x="1141" y="35"/>
              </a:cxn>
              <a:cxn ang="0">
                <a:pos x="1763" y="121"/>
              </a:cxn>
              <a:cxn ang="0">
                <a:pos x="1774" y="741"/>
              </a:cxn>
              <a:cxn ang="0">
                <a:pos x="1369" y="845"/>
              </a:cxn>
              <a:cxn ang="0">
                <a:pos x="781" y="851"/>
              </a:cxn>
              <a:cxn ang="0">
                <a:pos x="447" y="847"/>
              </a:cxn>
              <a:cxn ang="0">
                <a:pos x="168" y="676"/>
              </a:cxn>
              <a:cxn ang="0">
                <a:pos x="31" y="327"/>
              </a:cxn>
            </a:cxnLst>
            <a:rect l="0" t="0" r="r" b="b"/>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w="9525">
            <a:noFill/>
            <a:round/>
            <a:headEnd/>
            <a:tailEnd/>
          </a:ln>
          <a:effectLst/>
        </p:spPr>
        <p:txBody>
          <a:bodyPr wrap="none" anchor="ctr"/>
          <a:lstStyle/>
          <a:p>
            <a:endParaRPr lang="en-US"/>
          </a:p>
        </p:txBody>
      </p:sp>
      <p:graphicFrame>
        <p:nvGraphicFramePr>
          <p:cNvPr id="173128" name="Object 72"/>
          <p:cNvGraphicFramePr>
            <a:graphicFrameLocks noChangeAspect="1"/>
          </p:cNvGraphicFramePr>
          <p:nvPr/>
        </p:nvGraphicFramePr>
        <p:xfrm>
          <a:off x="4979988" y="4803775"/>
          <a:ext cx="444500" cy="357188"/>
        </p:xfrm>
        <a:graphic>
          <a:graphicData uri="http://schemas.openxmlformats.org/presentationml/2006/ole">
            <p:oleObj spid="_x0000_s173128" name="Clip" r:id="rId3" imgW="1305000" imgH="1085760" progId="MS_ClipArt_Gallery.2">
              <p:embed/>
            </p:oleObj>
          </a:graphicData>
        </a:graphic>
      </p:graphicFrame>
      <p:graphicFrame>
        <p:nvGraphicFramePr>
          <p:cNvPr id="173129" name="Object 73"/>
          <p:cNvGraphicFramePr>
            <a:graphicFrameLocks noChangeAspect="1"/>
          </p:cNvGraphicFramePr>
          <p:nvPr/>
        </p:nvGraphicFramePr>
        <p:xfrm>
          <a:off x="5484813" y="4803775"/>
          <a:ext cx="444500" cy="357188"/>
        </p:xfrm>
        <a:graphic>
          <a:graphicData uri="http://schemas.openxmlformats.org/presentationml/2006/ole">
            <p:oleObj spid="_x0000_s173129" name="Clip" r:id="rId4" imgW="1305000" imgH="1085760" progId="MS_ClipArt_Gallery.2">
              <p:embed/>
            </p:oleObj>
          </a:graphicData>
        </a:graphic>
      </p:graphicFrame>
      <p:graphicFrame>
        <p:nvGraphicFramePr>
          <p:cNvPr id="173130" name="Object 74"/>
          <p:cNvGraphicFramePr>
            <a:graphicFrameLocks noChangeAspect="1"/>
          </p:cNvGraphicFramePr>
          <p:nvPr/>
        </p:nvGraphicFramePr>
        <p:xfrm>
          <a:off x="6018213" y="4794250"/>
          <a:ext cx="444500" cy="357188"/>
        </p:xfrm>
        <a:graphic>
          <a:graphicData uri="http://schemas.openxmlformats.org/presentationml/2006/ole">
            <p:oleObj spid="_x0000_s173130" name="Clip" r:id="rId5" imgW="1305000" imgH="1085760" progId="MS_ClipArt_Gallery.2">
              <p:embed/>
            </p:oleObj>
          </a:graphicData>
        </a:graphic>
      </p:graphicFrame>
      <p:graphicFrame>
        <p:nvGraphicFramePr>
          <p:cNvPr id="173131" name="Object 75"/>
          <p:cNvGraphicFramePr>
            <a:graphicFrameLocks noChangeAspect="1"/>
          </p:cNvGraphicFramePr>
          <p:nvPr/>
        </p:nvGraphicFramePr>
        <p:xfrm>
          <a:off x="6532563" y="4803775"/>
          <a:ext cx="444500" cy="357188"/>
        </p:xfrm>
        <a:graphic>
          <a:graphicData uri="http://schemas.openxmlformats.org/presentationml/2006/ole">
            <p:oleObj spid="_x0000_s173131" name="Clip" r:id="rId6" imgW="1305000" imgH="1085760" progId="MS_ClipArt_Gallery.2">
              <p:embed/>
            </p:oleObj>
          </a:graphicData>
        </a:graphic>
      </p:graphicFrame>
      <p:sp>
        <p:nvSpPr>
          <p:cNvPr id="173132" name="Line 76"/>
          <p:cNvSpPr>
            <a:spLocks noChangeShapeType="1"/>
          </p:cNvSpPr>
          <p:nvPr/>
        </p:nvSpPr>
        <p:spPr bwMode="auto">
          <a:xfrm flipV="1">
            <a:off x="5172075" y="4592638"/>
            <a:ext cx="1557338" cy="12700"/>
          </a:xfrm>
          <a:prstGeom prst="line">
            <a:avLst/>
          </a:prstGeom>
          <a:noFill/>
          <a:ln w="28575">
            <a:solidFill>
              <a:schemeClr val="tx1"/>
            </a:solidFill>
            <a:round/>
            <a:headEnd/>
            <a:tailEnd/>
          </a:ln>
          <a:effectLst/>
        </p:spPr>
        <p:txBody>
          <a:bodyPr wrap="none" anchor="ctr"/>
          <a:lstStyle/>
          <a:p>
            <a:endParaRPr lang="en-US"/>
          </a:p>
        </p:txBody>
      </p:sp>
      <p:sp>
        <p:nvSpPr>
          <p:cNvPr id="173133" name="Line 77"/>
          <p:cNvSpPr>
            <a:spLocks noChangeShapeType="1"/>
          </p:cNvSpPr>
          <p:nvPr/>
        </p:nvSpPr>
        <p:spPr bwMode="auto">
          <a:xfrm>
            <a:off x="5181600" y="4605338"/>
            <a:ext cx="0" cy="195262"/>
          </a:xfrm>
          <a:prstGeom prst="line">
            <a:avLst/>
          </a:prstGeom>
          <a:noFill/>
          <a:ln w="28575">
            <a:solidFill>
              <a:schemeClr val="tx1"/>
            </a:solidFill>
            <a:round/>
            <a:headEnd/>
            <a:tailEnd/>
          </a:ln>
          <a:effectLst/>
        </p:spPr>
        <p:txBody>
          <a:bodyPr wrap="none" anchor="ctr"/>
          <a:lstStyle/>
          <a:p>
            <a:endParaRPr lang="en-US"/>
          </a:p>
        </p:txBody>
      </p:sp>
      <p:sp>
        <p:nvSpPr>
          <p:cNvPr id="173134" name="Line 78"/>
          <p:cNvSpPr>
            <a:spLocks noChangeShapeType="1"/>
          </p:cNvSpPr>
          <p:nvPr/>
        </p:nvSpPr>
        <p:spPr bwMode="auto">
          <a:xfrm>
            <a:off x="5691188" y="4614863"/>
            <a:ext cx="0" cy="195262"/>
          </a:xfrm>
          <a:prstGeom prst="line">
            <a:avLst/>
          </a:prstGeom>
          <a:noFill/>
          <a:ln w="28575">
            <a:solidFill>
              <a:schemeClr val="tx1"/>
            </a:solidFill>
            <a:round/>
            <a:headEnd/>
            <a:tailEnd/>
          </a:ln>
          <a:effectLst/>
        </p:spPr>
        <p:txBody>
          <a:bodyPr wrap="none" anchor="ctr"/>
          <a:lstStyle/>
          <a:p>
            <a:endParaRPr lang="en-US"/>
          </a:p>
        </p:txBody>
      </p:sp>
      <p:sp>
        <p:nvSpPr>
          <p:cNvPr id="173135" name="Line 79"/>
          <p:cNvSpPr>
            <a:spLocks noChangeShapeType="1"/>
          </p:cNvSpPr>
          <p:nvPr/>
        </p:nvSpPr>
        <p:spPr bwMode="auto">
          <a:xfrm>
            <a:off x="6229350" y="4610100"/>
            <a:ext cx="0" cy="195263"/>
          </a:xfrm>
          <a:prstGeom prst="line">
            <a:avLst/>
          </a:prstGeom>
          <a:noFill/>
          <a:ln w="28575">
            <a:solidFill>
              <a:schemeClr val="tx1"/>
            </a:solidFill>
            <a:round/>
            <a:headEnd/>
            <a:tailEnd/>
          </a:ln>
          <a:effectLst/>
        </p:spPr>
        <p:txBody>
          <a:bodyPr wrap="none" anchor="ctr"/>
          <a:lstStyle/>
          <a:p>
            <a:endParaRPr lang="en-US"/>
          </a:p>
        </p:txBody>
      </p:sp>
      <p:sp>
        <p:nvSpPr>
          <p:cNvPr id="173136" name="Line 80"/>
          <p:cNvSpPr>
            <a:spLocks noChangeShapeType="1"/>
          </p:cNvSpPr>
          <p:nvPr/>
        </p:nvSpPr>
        <p:spPr bwMode="auto">
          <a:xfrm>
            <a:off x="6729413" y="4610100"/>
            <a:ext cx="0" cy="223838"/>
          </a:xfrm>
          <a:prstGeom prst="line">
            <a:avLst/>
          </a:prstGeom>
          <a:noFill/>
          <a:ln w="28575">
            <a:solidFill>
              <a:schemeClr val="tx1"/>
            </a:solidFill>
            <a:round/>
            <a:headEnd/>
            <a:tailEnd/>
          </a:ln>
          <a:effectLst/>
        </p:spPr>
        <p:txBody>
          <a:bodyPr wrap="none" anchor="ctr"/>
          <a:lstStyle/>
          <a:p>
            <a:endParaRPr lang="en-US"/>
          </a:p>
        </p:txBody>
      </p:sp>
      <p:grpSp>
        <p:nvGrpSpPr>
          <p:cNvPr id="173137" name="Group 81"/>
          <p:cNvGrpSpPr>
            <a:grpSpLocks/>
          </p:cNvGrpSpPr>
          <p:nvPr/>
        </p:nvGrpSpPr>
        <p:grpSpPr bwMode="auto">
          <a:xfrm>
            <a:off x="6145213" y="4181475"/>
            <a:ext cx="501650" cy="233363"/>
            <a:chOff x="3600" y="219"/>
            <a:chExt cx="360" cy="175"/>
          </a:xfrm>
        </p:grpSpPr>
        <p:sp>
          <p:nvSpPr>
            <p:cNvPr id="173138" name="Oval 8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73139" name="Line 83"/>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173140" name="Line 84"/>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173141" name="Rectangle 85"/>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sp>
          <p:nvSpPr>
            <p:cNvPr id="173142" name="Oval 8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73143" name="Group 87"/>
            <p:cNvGrpSpPr>
              <a:grpSpLocks/>
            </p:cNvGrpSpPr>
            <p:nvPr/>
          </p:nvGrpSpPr>
          <p:grpSpPr bwMode="auto">
            <a:xfrm>
              <a:off x="3686" y="244"/>
              <a:ext cx="177" cy="66"/>
              <a:chOff x="2848" y="848"/>
              <a:chExt cx="140" cy="98"/>
            </a:xfrm>
          </p:grpSpPr>
          <p:sp>
            <p:nvSpPr>
              <p:cNvPr id="173144" name="Line 8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73145" name="Line 8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73146" name="Line 9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173147" name="Group 91"/>
            <p:cNvGrpSpPr>
              <a:grpSpLocks/>
            </p:cNvGrpSpPr>
            <p:nvPr/>
          </p:nvGrpSpPr>
          <p:grpSpPr bwMode="auto">
            <a:xfrm flipV="1">
              <a:off x="3686" y="243"/>
              <a:ext cx="177" cy="66"/>
              <a:chOff x="2848" y="848"/>
              <a:chExt cx="140" cy="98"/>
            </a:xfrm>
          </p:grpSpPr>
          <p:sp>
            <p:nvSpPr>
              <p:cNvPr id="173148" name="Line 9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73149" name="Line 9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73150" name="Line 9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173151" name="Line 95"/>
          <p:cNvSpPr>
            <a:spLocks noChangeShapeType="1"/>
          </p:cNvSpPr>
          <p:nvPr/>
        </p:nvSpPr>
        <p:spPr bwMode="auto">
          <a:xfrm>
            <a:off x="6391275" y="3133725"/>
            <a:ext cx="0" cy="1062038"/>
          </a:xfrm>
          <a:prstGeom prst="line">
            <a:avLst/>
          </a:prstGeom>
          <a:noFill/>
          <a:ln w="28575">
            <a:solidFill>
              <a:schemeClr val="tx1"/>
            </a:solidFill>
            <a:round/>
            <a:headEnd/>
            <a:tailEnd/>
          </a:ln>
          <a:effectLst/>
        </p:spPr>
        <p:txBody>
          <a:bodyPr wrap="none" anchor="ctr"/>
          <a:lstStyle/>
          <a:p>
            <a:endParaRPr lang="en-US"/>
          </a:p>
        </p:txBody>
      </p:sp>
      <p:sp>
        <p:nvSpPr>
          <p:cNvPr id="173152" name="Line 96"/>
          <p:cNvSpPr>
            <a:spLocks noChangeShapeType="1"/>
          </p:cNvSpPr>
          <p:nvPr/>
        </p:nvSpPr>
        <p:spPr bwMode="auto">
          <a:xfrm>
            <a:off x="6396038" y="4419600"/>
            <a:ext cx="0" cy="166688"/>
          </a:xfrm>
          <a:prstGeom prst="line">
            <a:avLst/>
          </a:prstGeom>
          <a:noFill/>
          <a:ln w="28575">
            <a:solidFill>
              <a:schemeClr val="tx1"/>
            </a:solidFill>
            <a:round/>
            <a:headEnd/>
            <a:tailEnd/>
          </a:ln>
          <a:effectLst/>
        </p:spPr>
        <p:txBody>
          <a:bodyPr wrap="none" anchor="ctr"/>
          <a:lstStyle/>
          <a:p>
            <a:endParaRPr lang="en-US"/>
          </a:p>
        </p:txBody>
      </p:sp>
      <p:sp>
        <p:nvSpPr>
          <p:cNvPr id="173153" name="Text Box 97"/>
          <p:cNvSpPr txBox="1">
            <a:spLocks noChangeArrowheads="1"/>
          </p:cNvSpPr>
          <p:nvPr/>
        </p:nvSpPr>
        <p:spPr bwMode="auto">
          <a:xfrm>
            <a:off x="4695825" y="3946525"/>
            <a:ext cx="1325563" cy="581025"/>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institutional</a:t>
            </a:r>
          </a:p>
          <a:p>
            <a:pPr algn="ctr">
              <a:spcBef>
                <a:spcPct val="0"/>
              </a:spcBef>
              <a:buClrTx/>
              <a:buSzTx/>
              <a:buFontTx/>
              <a:buNone/>
            </a:pPr>
            <a:r>
              <a:rPr lang="en-US" sz="1600"/>
              <a:t>network</a:t>
            </a:r>
            <a:endParaRPr lang="en-US">
              <a:solidFill>
                <a:schemeClr val="accent2"/>
              </a:solidFill>
              <a:latin typeface="Times New Roman" pitchFamily="18" charset="0"/>
            </a:endParaRPr>
          </a:p>
        </p:txBody>
      </p:sp>
      <p:sp>
        <p:nvSpPr>
          <p:cNvPr id="173154" name="Text Box 98"/>
          <p:cNvSpPr txBox="1">
            <a:spLocks noChangeArrowheads="1"/>
          </p:cNvSpPr>
          <p:nvPr/>
        </p:nvSpPr>
        <p:spPr bwMode="auto">
          <a:xfrm>
            <a:off x="6630988" y="4294188"/>
            <a:ext cx="1450975" cy="336550"/>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10 Mbps LAN</a:t>
            </a:r>
            <a:endParaRPr lang="en-US">
              <a:solidFill>
                <a:schemeClr val="accent2"/>
              </a:solidFill>
              <a:latin typeface="Times New Roman" pitchFamily="18" charset="0"/>
            </a:endParaRPr>
          </a:p>
        </p:txBody>
      </p:sp>
      <p:sp>
        <p:nvSpPr>
          <p:cNvPr id="173155" name="Text Box 99"/>
          <p:cNvSpPr txBox="1">
            <a:spLocks noChangeArrowheads="1"/>
          </p:cNvSpPr>
          <p:nvPr/>
        </p:nvSpPr>
        <p:spPr bwMode="auto">
          <a:xfrm>
            <a:off x="6392863" y="3322638"/>
            <a:ext cx="1195387" cy="581025"/>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t>1.5 Mbps </a:t>
            </a:r>
          </a:p>
          <a:p>
            <a:pPr>
              <a:spcBef>
                <a:spcPct val="0"/>
              </a:spcBef>
              <a:buClrTx/>
              <a:buSzTx/>
              <a:buFontTx/>
              <a:buNone/>
            </a:pPr>
            <a:r>
              <a:rPr lang="en-US" sz="1600"/>
              <a:t>access link</a:t>
            </a:r>
            <a:endParaRPr lang="en-US">
              <a:solidFill>
                <a:schemeClr val="accent2"/>
              </a:solidFill>
              <a:latin typeface="Times New Roman" pitchFamily="18" charset="0"/>
            </a:endParaRPr>
          </a:p>
        </p:txBody>
      </p:sp>
      <p:sp>
        <p:nvSpPr>
          <p:cNvPr id="173156" name="Text Box 100"/>
          <p:cNvSpPr txBox="1">
            <a:spLocks noChangeArrowheads="1"/>
          </p:cNvSpPr>
          <p:nvPr/>
        </p:nvSpPr>
        <p:spPr bwMode="auto">
          <a:xfrm>
            <a:off x="6877050" y="5370513"/>
            <a:ext cx="1466850" cy="641350"/>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800">
                <a:solidFill>
                  <a:srgbClr val="FF0000"/>
                </a:solidFill>
              </a:rPr>
              <a:t>institutional</a:t>
            </a:r>
          </a:p>
          <a:p>
            <a:pPr algn="ctr">
              <a:spcBef>
                <a:spcPct val="0"/>
              </a:spcBef>
              <a:buClrTx/>
              <a:buSzTx/>
              <a:buFontTx/>
              <a:buNone/>
            </a:pPr>
            <a:r>
              <a:rPr lang="en-US" sz="1800">
                <a:solidFill>
                  <a:srgbClr val="FF0000"/>
                </a:solidFill>
              </a:rPr>
              <a:t>cache</a:t>
            </a:r>
            <a:endParaRPr lang="en-US">
              <a:solidFill>
                <a:schemeClr val="accent2"/>
              </a:solidFill>
              <a:latin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102" name="Slide Number Placeholder 6"/>
          <p:cNvSpPr>
            <a:spLocks noGrp="1"/>
          </p:cNvSpPr>
          <p:nvPr>
            <p:ph type="sldNum" sz="quarter" idx="12"/>
          </p:nvPr>
        </p:nvSpPr>
        <p:spPr/>
        <p:txBody>
          <a:bodyPr/>
          <a:lstStyle/>
          <a:p>
            <a:fld id="{8552E612-01EC-4608-A3F8-2EADB235C1A6}" type="slidenum">
              <a:rPr lang="en-US"/>
              <a:pPr/>
              <a:t>42</a:t>
            </a:fld>
            <a:endParaRPr lang="en-US"/>
          </a:p>
        </p:txBody>
      </p:sp>
      <p:sp>
        <p:nvSpPr>
          <p:cNvPr id="174082" name="Line 2"/>
          <p:cNvSpPr>
            <a:spLocks noChangeShapeType="1"/>
          </p:cNvSpPr>
          <p:nvPr/>
        </p:nvSpPr>
        <p:spPr bwMode="auto">
          <a:xfrm>
            <a:off x="5067300" y="2076450"/>
            <a:ext cx="285750" cy="114300"/>
          </a:xfrm>
          <a:prstGeom prst="line">
            <a:avLst/>
          </a:prstGeom>
          <a:noFill/>
          <a:ln w="28575">
            <a:solidFill>
              <a:schemeClr val="accent2"/>
            </a:solidFill>
            <a:round/>
            <a:headEnd/>
            <a:tailEnd/>
          </a:ln>
          <a:effectLst/>
        </p:spPr>
        <p:txBody>
          <a:bodyPr wrap="none" anchor="ctr"/>
          <a:lstStyle/>
          <a:p>
            <a:endParaRPr lang="en-US"/>
          </a:p>
        </p:txBody>
      </p:sp>
      <p:sp>
        <p:nvSpPr>
          <p:cNvPr id="174083" name="Rectangle 3"/>
          <p:cNvSpPr>
            <a:spLocks noGrp="1" noChangeArrowheads="1"/>
          </p:cNvSpPr>
          <p:nvPr>
            <p:ph type="title"/>
          </p:nvPr>
        </p:nvSpPr>
        <p:spPr/>
        <p:txBody>
          <a:bodyPr/>
          <a:lstStyle/>
          <a:p>
            <a:r>
              <a:rPr lang="en-US" sz="3600"/>
              <a:t>Caching example (cont)</a:t>
            </a:r>
            <a:endParaRPr lang="en-US"/>
          </a:p>
        </p:txBody>
      </p:sp>
      <p:sp>
        <p:nvSpPr>
          <p:cNvPr id="174084" name="Rectangle 4"/>
          <p:cNvSpPr>
            <a:spLocks noGrp="1" noChangeArrowheads="1"/>
          </p:cNvSpPr>
          <p:nvPr>
            <p:ph type="body" sz="half" idx="1"/>
          </p:nvPr>
        </p:nvSpPr>
        <p:spPr>
          <a:xfrm>
            <a:off x="520700" y="1379538"/>
            <a:ext cx="4164013" cy="4648200"/>
          </a:xfrm>
        </p:spPr>
        <p:txBody>
          <a:bodyPr/>
          <a:lstStyle/>
          <a:p>
            <a:pPr>
              <a:buFont typeface="ZapfDingbats" pitchFamily="82" charset="2"/>
              <a:buNone/>
            </a:pPr>
            <a:r>
              <a:rPr lang="en-US" sz="2000" u="sng">
                <a:solidFill>
                  <a:srgbClr val="FF0000"/>
                </a:solidFill>
              </a:rPr>
              <a:t>Possible solution</a:t>
            </a:r>
            <a:endParaRPr lang="en-US" sz="2000"/>
          </a:p>
          <a:p>
            <a:r>
              <a:rPr lang="en-US" sz="2000"/>
              <a:t>increase bandwidth of access link to, say, 10 Mbps</a:t>
            </a:r>
          </a:p>
          <a:p>
            <a:pPr>
              <a:buFont typeface="ZapfDingbats" pitchFamily="82" charset="2"/>
              <a:buNone/>
            </a:pPr>
            <a:r>
              <a:rPr lang="en-US" sz="2000" u="sng">
                <a:solidFill>
                  <a:srgbClr val="FF0000"/>
                </a:solidFill>
              </a:rPr>
              <a:t>Consequences</a:t>
            </a:r>
            <a:endParaRPr lang="en-US" sz="2000"/>
          </a:p>
          <a:p>
            <a:r>
              <a:rPr lang="en-US" sz="1800"/>
              <a:t>utilization on LAN = 15%</a:t>
            </a:r>
          </a:p>
          <a:p>
            <a:r>
              <a:rPr lang="en-US" sz="1800"/>
              <a:t>utilization on access link = 15%</a:t>
            </a:r>
          </a:p>
          <a:p>
            <a:r>
              <a:rPr lang="en-US" sz="1800"/>
              <a:t>Total delay   = Internet delay + access delay + LAN delay</a:t>
            </a:r>
          </a:p>
          <a:p>
            <a:pPr>
              <a:buFont typeface="ZapfDingbats" pitchFamily="82" charset="2"/>
              <a:buNone/>
            </a:pPr>
            <a:r>
              <a:rPr lang="en-US" sz="1800"/>
              <a:t>  =  2 sec + msecs + msecs</a:t>
            </a:r>
          </a:p>
          <a:p>
            <a:r>
              <a:rPr lang="en-US" sz="1800"/>
              <a:t>often a costly upgrade</a:t>
            </a:r>
          </a:p>
          <a:p>
            <a:endParaRPr lang="en-US" sz="2000"/>
          </a:p>
          <a:p>
            <a:endParaRPr lang="en-US" sz="2000"/>
          </a:p>
        </p:txBody>
      </p:sp>
      <p:grpSp>
        <p:nvGrpSpPr>
          <p:cNvPr id="174085" name="Group 5"/>
          <p:cNvGrpSpPr>
            <a:grpSpLocks/>
          </p:cNvGrpSpPr>
          <p:nvPr/>
        </p:nvGrpSpPr>
        <p:grpSpPr bwMode="auto">
          <a:xfrm>
            <a:off x="4878388" y="1698625"/>
            <a:ext cx="184150" cy="542925"/>
            <a:chOff x="4180" y="783"/>
            <a:chExt cx="150" cy="307"/>
          </a:xfrm>
        </p:grpSpPr>
        <p:sp>
          <p:nvSpPr>
            <p:cNvPr id="174086" name="AutoShape 6"/>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174087" name="Rectangle 7"/>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174088" name="Rectangle 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174089" name="AutoShape 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174090" name="Line 10"/>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174091" name="Line 11"/>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174092" name="Rectangle 1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74093" name="Rectangle 13"/>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174094" name="Group 14"/>
          <p:cNvGrpSpPr>
            <a:grpSpLocks/>
          </p:cNvGrpSpPr>
          <p:nvPr/>
        </p:nvGrpSpPr>
        <p:grpSpPr bwMode="auto">
          <a:xfrm>
            <a:off x="5802313" y="1155700"/>
            <a:ext cx="184150" cy="542925"/>
            <a:chOff x="4180" y="783"/>
            <a:chExt cx="150" cy="307"/>
          </a:xfrm>
        </p:grpSpPr>
        <p:sp>
          <p:nvSpPr>
            <p:cNvPr id="174095" name="AutoShape 15"/>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174096" name="Rectangle 16"/>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174097" name="Rectangle 1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174098" name="AutoShape 1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174099" name="Line 19"/>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174100" name="Line 20"/>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174101" name="Rectangle 2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74102" name="Rectangle 22"/>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174103" name="Group 23"/>
          <p:cNvGrpSpPr>
            <a:grpSpLocks/>
          </p:cNvGrpSpPr>
          <p:nvPr/>
        </p:nvGrpSpPr>
        <p:grpSpPr bwMode="auto">
          <a:xfrm>
            <a:off x="6478588" y="1184275"/>
            <a:ext cx="184150" cy="542925"/>
            <a:chOff x="4180" y="783"/>
            <a:chExt cx="150" cy="307"/>
          </a:xfrm>
        </p:grpSpPr>
        <p:sp>
          <p:nvSpPr>
            <p:cNvPr id="174104" name="AutoShape 2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174105" name="Rectangle 25"/>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174106" name="Rectangle 2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174107" name="AutoShape 2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174108" name="Line 28"/>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174109" name="Line 29"/>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174110" name="Rectangle 3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74111" name="Rectangle 31"/>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174112" name="Group 32"/>
          <p:cNvGrpSpPr>
            <a:grpSpLocks/>
          </p:cNvGrpSpPr>
          <p:nvPr/>
        </p:nvGrpSpPr>
        <p:grpSpPr bwMode="auto">
          <a:xfrm>
            <a:off x="7059613" y="1365250"/>
            <a:ext cx="184150" cy="542925"/>
            <a:chOff x="4180" y="783"/>
            <a:chExt cx="150" cy="307"/>
          </a:xfrm>
        </p:grpSpPr>
        <p:sp>
          <p:nvSpPr>
            <p:cNvPr id="174113" name="AutoShape 33"/>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174114" name="Rectangle 34"/>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174115" name="Rectangle 3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174116" name="AutoShape 3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174117" name="Line 37"/>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174118" name="Line 38"/>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174119" name="Rectangle 3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74120" name="Rectangle 40"/>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174121" name="Group 41"/>
          <p:cNvGrpSpPr>
            <a:grpSpLocks/>
          </p:cNvGrpSpPr>
          <p:nvPr/>
        </p:nvGrpSpPr>
        <p:grpSpPr bwMode="auto">
          <a:xfrm>
            <a:off x="7373938" y="2155825"/>
            <a:ext cx="184150" cy="542925"/>
            <a:chOff x="4180" y="783"/>
            <a:chExt cx="150" cy="307"/>
          </a:xfrm>
        </p:grpSpPr>
        <p:sp>
          <p:nvSpPr>
            <p:cNvPr id="174122" name="AutoShape 4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174123" name="Rectangle 43"/>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174124" name="Rectangle 4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174125" name="AutoShape 4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174126" name="Line 46"/>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174127" name="Line 47"/>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174128" name="Rectangle 4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74129" name="Rectangle 49"/>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sp>
        <p:nvSpPr>
          <p:cNvPr id="174130" name="Text Box 50"/>
          <p:cNvSpPr txBox="1">
            <a:spLocks noChangeArrowheads="1"/>
          </p:cNvSpPr>
          <p:nvPr/>
        </p:nvSpPr>
        <p:spPr bwMode="auto">
          <a:xfrm>
            <a:off x="7600950" y="1208088"/>
            <a:ext cx="1079500" cy="701675"/>
          </a:xfrm>
          <a:prstGeom prst="rect">
            <a:avLst/>
          </a:prstGeom>
          <a:noFill/>
          <a:ln w="9525">
            <a:noFill/>
            <a:miter lim="800000"/>
            <a:headEnd/>
            <a:tailEnd/>
          </a:ln>
          <a:effectLst/>
        </p:spPr>
        <p:txBody>
          <a:bodyPr wrap="none">
            <a:spAutoFit/>
          </a:bodyPr>
          <a:lstStyle/>
          <a:p>
            <a:pPr algn="r">
              <a:spcBef>
                <a:spcPct val="0"/>
              </a:spcBef>
              <a:buClrTx/>
              <a:buSzTx/>
              <a:buFontTx/>
              <a:buNone/>
            </a:pPr>
            <a:r>
              <a:rPr lang="en-US" sz="2000"/>
              <a:t>origin</a:t>
            </a:r>
          </a:p>
          <a:p>
            <a:pPr algn="r">
              <a:spcBef>
                <a:spcPct val="0"/>
              </a:spcBef>
              <a:buClrTx/>
              <a:buSzTx/>
              <a:buFontTx/>
              <a:buNone/>
            </a:pPr>
            <a:r>
              <a:rPr lang="en-US" sz="2000"/>
              <a:t>servers</a:t>
            </a:r>
            <a:endParaRPr lang="en-US">
              <a:latin typeface="Times New Roman" pitchFamily="18" charset="0"/>
            </a:endParaRPr>
          </a:p>
        </p:txBody>
      </p:sp>
      <p:sp>
        <p:nvSpPr>
          <p:cNvPr id="174131" name="Line 51"/>
          <p:cNvSpPr>
            <a:spLocks noChangeShapeType="1"/>
          </p:cNvSpPr>
          <p:nvPr/>
        </p:nvSpPr>
        <p:spPr bwMode="auto">
          <a:xfrm>
            <a:off x="5876925" y="1695450"/>
            <a:ext cx="66675" cy="276225"/>
          </a:xfrm>
          <a:prstGeom prst="line">
            <a:avLst/>
          </a:prstGeom>
          <a:noFill/>
          <a:ln w="28575">
            <a:solidFill>
              <a:schemeClr val="accent2"/>
            </a:solidFill>
            <a:round/>
            <a:headEnd/>
            <a:tailEnd/>
          </a:ln>
          <a:effectLst/>
        </p:spPr>
        <p:txBody>
          <a:bodyPr wrap="none" anchor="ctr"/>
          <a:lstStyle/>
          <a:p>
            <a:endParaRPr lang="en-US"/>
          </a:p>
        </p:txBody>
      </p:sp>
      <p:sp>
        <p:nvSpPr>
          <p:cNvPr id="174132" name="Line 52"/>
          <p:cNvSpPr>
            <a:spLocks noChangeShapeType="1"/>
          </p:cNvSpPr>
          <p:nvPr/>
        </p:nvSpPr>
        <p:spPr bwMode="auto">
          <a:xfrm flipH="1">
            <a:off x="6505575" y="1733550"/>
            <a:ext cx="9525" cy="238125"/>
          </a:xfrm>
          <a:prstGeom prst="line">
            <a:avLst/>
          </a:prstGeom>
          <a:noFill/>
          <a:ln w="28575">
            <a:solidFill>
              <a:schemeClr val="accent2"/>
            </a:solidFill>
            <a:round/>
            <a:headEnd/>
            <a:tailEnd/>
          </a:ln>
          <a:effectLst/>
        </p:spPr>
        <p:txBody>
          <a:bodyPr wrap="none" anchor="ctr"/>
          <a:lstStyle/>
          <a:p>
            <a:endParaRPr lang="en-US"/>
          </a:p>
        </p:txBody>
      </p:sp>
      <p:sp>
        <p:nvSpPr>
          <p:cNvPr id="174133" name="Line 53"/>
          <p:cNvSpPr>
            <a:spLocks noChangeShapeType="1"/>
          </p:cNvSpPr>
          <p:nvPr/>
        </p:nvSpPr>
        <p:spPr bwMode="auto">
          <a:xfrm flipH="1">
            <a:off x="6962775" y="1895475"/>
            <a:ext cx="133350" cy="209550"/>
          </a:xfrm>
          <a:prstGeom prst="line">
            <a:avLst/>
          </a:prstGeom>
          <a:noFill/>
          <a:ln w="28575">
            <a:solidFill>
              <a:schemeClr val="accent2"/>
            </a:solidFill>
            <a:round/>
            <a:headEnd/>
            <a:tailEnd/>
          </a:ln>
          <a:effectLst/>
        </p:spPr>
        <p:txBody>
          <a:bodyPr wrap="none" anchor="ctr"/>
          <a:lstStyle/>
          <a:p>
            <a:endParaRPr lang="en-US"/>
          </a:p>
        </p:txBody>
      </p:sp>
      <p:sp>
        <p:nvSpPr>
          <p:cNvPr id="174134" name="Line 54"/>
          <p:cNvSpPr>
            <a:spLocks noChangeShapeType="1"/>
          </p:cNvSpPr>
          <p:nvPr/>
        </p:nvSpPr>
        <p:spPr bwMode="auto">
          <a:xfrm flipH="1" flipV="1">
            <a:off x="7124700" y="2657475"/>
            <a:ext cx="247650" cy="0"/>
          </a:xfrm>
          <a:prstGeom prst="line">
            <a:avLst/>
          </a:prstGeom>
          <a:noFill/>
          <a:ln w="28575">
            <a:solidFill>
              <a:schemeClr val="accent2"/>
            </a:solidFill>
            <a:round/>
            <a:headEnd/>
            <a:tailEnd/>
          </a:ln>
          <a:effectLst/>
        </p:spPr>
        <p:txBody>
          <a:bodyPr wrap="none" anchor="ctr"/>
          <a:lstStyle/>
          <a:p>
            <a:endParaRPr lang="en-US"/>
          </a:p>
        </p:txBody>
      </p:sp>
      <p:sp>
        <p:nvSpPr>
          <p:cNvPr id="174135" name="Freeform 55"/>
          <p:cNvSpPr>
            <a:spLocks/>
          </p:cNvSpPr>
          <p:nvPr/>
        </p:nvSpPr>
        <p:spPr bwMode="auto">
          <a:xfrm>
            <a:off x="5162550" y="1689100"/>
            <a:ext cx="2174875" cy="1581150"/>
          </a:xfrm>
          <a:custGeom>
            <a:avLst/>
            <a:gdLst/>
            <a:ahLst/>
            <a:cxnLst>
              <a:cxn ang="0">
                <a:pos x="27" y="652"/>
              </a:cxn>
              <a:cxn ang="0">
                <a:pos x="105" y="76"/>
              </a:cxn>
              <a:cxn ang="0">
                <a:pos x="657" y="196"/>
              </a:cxn>
              <a:cxn ang="0">
                <a:pos x="1209" y="100"/>
              </a:cxn>
              <a:cxn ang="0">
                <a:pos x="2001" y="406"/>
              </a:cxn>
              <a:cxn ang="0">
                <a:pos x="2013" y="1144"/>
              </a:cxn>
              <a:cxn ang="0">
                <a:pos x="1581" y="1600"/>
              </a:cxn>
              <a:cxn ang="0">
                <a:pos x="813" y="1516"/>
              </a:cxn>
              <a:cxn ang="0">
                <a:pos x="501" y="1270"/>
              </a:cxn>
              <a:cxn ang="0">
                <a:pos x="183" y="1066"/>
              </a:cxn>
              <a:cxn ang="0">
                <a:pos x="27" y="652"/>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a:effectLst/>
        </p:spPr>
        <p:txBody>
          <a:bodyPr wrap="none" anchor="ctr"/>
          <a:lstStyle/>
          <a:p>
            <a:endParaRPr lang="en-US"/>
          </a:p>
        </p:txBody>
      </p:sp>
      <p:grpSp>
        <p:nvGrpSpPr>
          <p:cNvPr id="174136" name="Group 56"/>
          <p:cNvGrpSpPr>
            <a:grpSpLocks/>
          </p:cNvGrpSpPr>
          <p:nvPr/>
        </p:nvGrpSpPr>
        <p:grpSpPr bwMode="auto">
          <a:xfrm>
            <a:off x="6145213" y="2890838"/>
            <a:ext cx="501650" cy="233362"/>
            <a:chOff x="3600" y="219"/>
            <a:chExt cx="360" cy="175"/>
          </a:xfrm>
        </p:grpSpPr>
        <p:sp>
          <p:nvSpPr>
            <p:cNvPr id="174137" name="Oval 5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74138" name="Line 58"/>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174139" name="Line 59"/>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174140" name="Rectangle 60"/>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sp>
          <p:nvSpPr>
            <p:cNvPr id="174141" name="Oval 6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74142" name="Group 62"/>
            <p:cNvGrpSpPr>
              <a:grpSpLocks/>
            </p:cNvGrpSpPr>
            <p:nvPr/>
          </p:nvGrpSpPr>
          <p:grpSpPr bwMode="auto">
            <a:xfrm>
              <a:off x="3686" y="244"/>
              <a:ext cx="177" cy="66"/>
              <a:chOff x="2848" y="848"/>
              <a:chExt cx="140" cy="98"/>
            </a:xfrm>
          </p:grpSpPr>
          <p:sp>
            <p:nvSpPr>
              <p:cNvPr id="174143" name="Line 6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74144" name="Line 6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74145" name="Line 6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174146" name="Group 66"/>
            <p:cNvGrpSpPr>
              <a:grpSpLocks/>
            </p:cNvGrpSpPr>
            <p:nvPr/>
          </p:nvGrpSpPr>
          <p:grpSpPr bwMode="auto">
            <a:xfrm flipV="1">
              <a:off x="3686" y="243"/>
              <a:ext cx="177" cy="66"/>
              <a:chOff x="2848" y="848"/>
              <a:chExt cx="140" cy="98"/>
            </a:xfrm>
          </p:grpSpPr>
          <p:sp>
            <p:nvSpPr>
              <p:cNvPr id="174147" name="Line 6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74148" name="Line 6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74149" name="Line 6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174150" name="Text Box 70"/>
          <p:cNvSpPr txBox="1">
            <a:spLocks noChangeArrowheads="1"/>
          </p:cNvSpPr>
          <p:nvPr/>
        </p:nvSpPr>
        <p:spPr bwMode="auto">
          <a:xfrm>
            <a:off x="5595938" y="1998663"/>
            <a:ext cx="1079500" cy="581025"/>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public</a:t>
            </a:r>
          </a:p>
          <a:p>
            <a:pPr algn="ctr">
              <a:spcBef>
                <a:spcPct val="0"/>
              </a:spcBef>
              <a:buClrTx/>
              <a:buSzTx/>
              <a:buFontTx/>
              <a:buNone/>
            </a:pPr>
            <a:r>
              <a:rPr lang="en-US" sz="1600"/>
              <a:t> Internet</a:t>
            </a:r>
            <a:endParaRPr lang="en-US">
              <a:solidFill>
                <a:schemeClr val="accent2"/>
              </a:solidFill>
              <a:latin typeface="Times New Roman" pitchFamily="18" charset="0"/>
            </a:endParaRPr>
          </a:p>
        </p:txBody>
      </p:sp>
      <p:sp>
        <p:nvSpPr>
          <p:cNvPr id="174151" name="Freeform 71"/>
          <p:cNvSpPr>
            <a:spLocks/>
          </p:cNvSpPr>
          <p:nvPr/>
        </p:nvSpPr>
        <p:spPr bwMode="auto">
          <a:xfrm>
            <a:off x="4732338" y="4059238"/>
            <a:ext cx="2965450" cy="1390650"/>
          </a:xfrm>
          <a:custGeom>
            <a:avLst/>
            <a:gdLst/>
            <a:ahLst/>
            <a:cxnLst>
              <a:cxn ang="0">
                <a:pos x="31" y="327"/>
              </a:cxn>
              <a:cxn ang="0">
                <a:pos x="103" y="137"/>
              </a:cxn>
              <a:cxn ang="0">
                <a:pos x="649" y="17"/>
              </a:cxn>
              <a:cxn ang="0">
                <a:pos x="1141" y="35"/>
              </a:cxn>
              <a:cxn ang="0">
                <a:pos x="1763" y="121"/>
              </a:cxn>
              <a:cxn ang="0">
                <a:pos x="1774" y="741"/>
              </a:cxn>
              <a:cxn ang="0">
                <a:pos x="1369" y="845"/>
              </a:cxn>
              <a:cxn ang="0">
                <a:pos x="781" y="851"/>
              </a:cxn>
              <a:cxn ang="0">
                <a:pos x="447" y="847"/>
              </a:cxn>
              <a:cxn ang="0">
                <a:pos x="168" y="676"/>
              </a:cxn>
              <a:cxn ang="0">
                <a:pos x="31" y="327"/>
              </a:cxn>
            </a:cxnLst>
            <a:rect l="0" t="0" r="r" b="b"/>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w="9525">
            <a:noFill/>
            <a:round/>
            <a:headEnd/>
            <a:tailEnd/>
          </a:ln>
          <a:effectLst/>
        </p:spPr>
        <p:txBody>
          <a:bodyPr wrap="none" anchor="ctr"/>
          <a:lstStyle/>
          <a:p>
            <a:endParaRPr lang="en-US"/>
          </a:p>
        </p:txBody>
      </p:sp>
      <p:graphicFrame>
        <p:nvGraphicFramePr>
          <p:cNvPr id="174152" name="Object 72"/>
          <p:cNvGraphicFramePr>
            <a:graphicFrameLocks noChangeAspect="1"/>
          </p:cNvGraphicFramePr>
          <p:nvPr/>
        </p:nvGraphicFramePr>
        <p:xfrm>
          <a:off x="4979988" y="4803775"/>
          <a:ext cx="444500" cy="357188"/>
        </p:xfrm>
        <a:graphic>
          <a:graphicData uri="http://schemas.openxmlformats.org/presentationml/2006/ole">
            <p:oleObj spid="_x0000_s174152" name="Clip" r:id="rId3" imgW="1305000" imgH="1085760" progId="MS_ClipArt_Gallery.2">
              <p:embed/>
            </p:oleObj>
          </a:graphicData>
        </a:graphic>
      </p:graphicFrame>
      <p:graphicFrame>
        <p:nvGraphicFramePr>
          <p:cNvPr id="174153" name="Object 73"/>
          <p:cNvGraphicFramePr>
            <a:graphicFrameLocks noChangeAspect="1"/>
          </p:cNvGraphicFramePr>
          <p:nvPr/>
        </p:nvGraphicFramePr>
        <p:xfrm>
          <a:off x="5484813" y="4803775"/>
          <a:ext cx="444500" cy="357188"/>
        </p:xfrm>
        <a:graphic>
          <a:graphicData uri="http://schemas.openxmlformats.org/presentationml/2006/ole">
            <p:oleObj spid="_x0000_s174153" name="Clip" r:id="rId4" imgW="1305000" imgH="1085760" progId="MS_ClipArt_Gallery.2">
              <p:embed/>
            </p:oleObj>
          </a:graphicData>
        </a:graphic>
      </p:graphicFrame>
      <p:graphicFrame>
        <p:nvGraphicFramePr>
          <p:cNvPr id="174154" name="Object 74"/>
          <p:cNvGraphicFramePr>
            <a:graphicFrameLocks noChangeAspect="1"/>
          </p:cNvGraphicFramePr>
          <p:nvPr/>
        </p:nvGraphicFramePr>
        <p:xfrm>
          <a:off x="6018213" y="4794250"/>
          <a:ext cx="444500" cy="357188"/>
        </p:xfrm>
        <a:graphic>
          <a:graphicData uri="http://schemas.openxmlformats.org/presentationml/2006/ole">
            <p:oleObj spid="_x0000_s174154" name="Clip" r:id="rId5" imgW="1305000" imgH="1085760" progId="MS_ClipArt_Gallery.2">
              <p:embed/>
            </p:oleObj>
          </a:graphicData>
        </a:graphic>
      </p:graphicFrame>
      <p:graphicFrame>
        <p:nvGraphicFramePr>
          <p:cNvPr id="174155" name="Object 75"/>
          <p:cNvGraphicFramePr>
            <a:graphicFrameLocks noChangeAspect="1"/>
          </p:cNvGraphicFramePr>
          <p:nvPr/>
        </p:nvGraphicFramePr>
        <p:xfrm>
          <a:off x="6532563" y="4803775"/>
          <a:ext cx="444500" cy="357188"/>
        </p:xfrm>
        <a:graphic>
          <a:graphicData uri="http://schemas.openxmlformats.org/presentationml/2006/ole">
            <p:oleObj spid="_x0000_s174155" name="Clip" r:id="rId6" imgW="1305000" imgH="1085760" progId="MS_ClipArt_Gallery.2">
              <p:embed/>
            </p:oleObj>
          </a:graphicData>
        </a:graphic>
      </p:graphicFrame>
      <p:sp>
        <p:nvSpPr>
          <p:cNvPr id="174156" name="Line 76"/>
          <p:cNvSpPr>
            <a:spLocks noChangeShapeType="1"/>
          </p:cNvSpPr>
          <p:nvPr/>
        </p:nvSpPr>
        <p:spPr bwMode="auto">
          <a:xfrm flipV="1">
            <a:off x="5172075" y="4592638"/>
            <a:ext cx="1557338" cy="12700"/>
          </a:xfrm>
          <a:prstGeom prst="line">
            <a:avLst/>
          </a:prstGeom>
          <a:noFill/>
          <a:ln w="28575">
            <a:solidFill>
              <a:schemeClr val="tx1"/>
            </a:solidFill>
            <a:round/>
            <a:headEnd/>
            <a:tailEnd/>
          </a:ln>
          <a:effectLst/>
        </p:spPr>
        <p:txBody>
          <a:bodyPr wrap="none" anchor="ctr"/>
          <a:lstStyle/>
          <a:p>
            <a:endParaRPr lang="en-US"/>
          </a:p>
        </p:txBody>
      </p:sp>
      <p:sp>
        <p:nvSpPr>
          <p:cNvPr id="174157" name="Line 77"/>
          <p:cNvSpPr>
            <a:spLocks noChangeShapeType="1"/>
          </p:cNvSpPr>
          <p:nvPr/>
        </p:nvSpPr>
        <p:spPr bwMode="auto">
          <a:xfrm>
            <a:off x="5181600" y="4605338"/>
            <a:ext cx="0" cy="195262"/>
          </a:xfrm>
          <a:prstGeom prst="line">
            <a:avLst/>
          </a:prstGeom>
          <a:noFill/>
          <a:ln w="28575">
            <a:solidFill>
              <a:schemeClr val="tx1"/>
            </a:solidFill>
            <a:round/>
            <a:headEnd/>
            <a:tailEnd/>
          </a:ln>
          <a:effectLst/>
        </p:spPr>
        <p:txBody>
          <a:bodyPr wrap="none" anchor="ctr"/>
          <a:lstStyle/>
          <a:p>
            <a:endParaRPr lang="en-US"/>
          </a:p>
        </p:txBody>
      </p:sp>
      <p:sp>
        <p:nvSpPr>
          <p:cNvPr id="174158" name="Line 78"/>
          <p:cNvSpPr>
            <a:spLocks noChangeShapeType="1"/>
          </p:cNvSpPr>
          <p:nvPr/>
        </p:nvSpPr>
        <p:spPr bwMode="auto">
          <a:xfrm>
            <a:off x="5691188" y="4614863"/>
            <a:ext cx="0" cy="195262"/>
          </a:xfrm>
          <a:prstGeom prst="line">
            <a:avLst/>
          </a:prstGeom>
          <a:noFill/>
          <a:ln w="28575">
            <a:solidFill>
              <a:schemeClr val="tx1"/>
            </a:solidFill>
            <a:round/>
            <a:headEnd/>
            <a:tailEnd/>
          </a:ln>
          <a:effectLst/>
        </p:spPr>
        <p:txBody>
          <a:bodyPr wrap="none" anchor="ctr"/>
          <a:lstStyle/>
          <a:p>
            <a:endParaRPr lang="en-US"/>
          </a:p>
        </p:txBody>
      </p:sp>
      <p:sp>
        <p:nvSpPr>
          <p:cNvPr id="174159" name="Line 79"/>
          <p:cNvSpPr>
            <a:spLocks noChangeShapeType="1"/>
          </p:cNvSpPr>
          <p:nvPr/>
        </p:nvSpPr>
        <p:spPr bwMode="auto">
          <a:xfrm>
            <a:off x="6229350" y="4610100"/>
            <a:ext cx="0" cy="195263"/>
          </a:xfrm>
          <a:prstGeom prst="line">
            <a:avLst/>
          </a:prstGeom>
          <a:noFill/>
          <a:ln w="28575">
            <a:solidFill>
              <a:schemeClr val="tx1"/>
            </a:solidFill>
            <a:round/>
            <a:headEnd/>
            <a:tailEnd/>
          </a:ln>
          <a:effectLst/>
        </p:spPr>
        <p:txBody>
          <a:bodyPr wrap="none" anchor="ctr"/>
          <a:lstStyle/>
          <a:p>
            <a:endParaRPr lang="en-US"/>
          </a:p>
        </p:txBody>
      </p:sp>
      <p:sp>
        <p:nvSpPr>
          <p:cNvPr id="174160" name="Line 80"/>
          <p:cNvSpPr>
            <a:spLocks noChangeShapeType="1"/>
          </p:cNvSpPr>
          <p:nvPr/>
        </p:nvSpPr>
        <p:spPr bwMode="auto">
          <a:xfrm>
            <a:off x="6729413" y="4610100"/>
            <a:ext cx="0" cy="223838"/>
          </a:xfrm>
          <a:prstGeom prst="line">
            <a:avLst/>
          </a:prstGeom>
          <a:noFill/>
          <a:ln w="28575">
            <a:solidFill>
              <a:schemeClr val="tx1"/>
            </a:solidFill>
            <a:round/>
            <a:headEnd/>
            <a:tailEnd/>
          </a:ln>
          <a:effectLst/>
        </p:spPr>
        <p:txBody>
          <a:bodyPr wrap="none" anchor="ctr"/>
          <a:lstStyle/>
          <a:p>
            <a:endParaRPr lang="en-US"/>
          </a:p>
        </p:txBody>
      </p:sp>
      <p:grpSp>
        <p:nvGrpSpPr>
          <p:cNvPr id="174161" name="Group 81"/>
          <p:cNvGrpSpPr>
            <a:grpSpLocks/>
          </p:cNvGrpSpPr>
          <p:nvPr/>
        </p:nvGrpSpPr>
        <p:grpSpPr bwMode="auto">
          <a:xfrm>
            <a:off x="6145213" y="4181475"/>
            <a:ext cx="501650" cy="233363"/>
            <a:chOff x="3600" y="219"/>
            <a:chExt cx="360" cy="175"/>
          </a:xfrm>
        </p:grpSpPr>
        <p:sp>
          <p:nvSpPr>
            <p:cNvPr id="174162" name="Oval 8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74163" name="Line 83"/>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174164" name="Line 84"/>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174165" name="Rectangle 85"/>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sp>
          <p:nvSpPr>
            <p:cNvPr id="174166" name="Oval 8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74167" name="Group 87"/>
            <p:cNvGrpSpPr>
              <a:grpSpLocks/>
            </p:cNvGrpSpPr>
            <p:nvPr/>
          </p:nvGrpSpPr>
          <p:grpSpPr bwMode="auto">
            <a:xfrm>
              <a:off x="3686" y="244"/>
              <a:ext cx="177" cy="66"/>
              <a:chOff x="2848" y="848"/>
              <a:chExt cx="140" cy="98"/>
            </a:xfrm>
          </p:grpSpPr>
          <p:sp>
            <p:nvSpPr>
              <p:cNvPr id="174168" name="Line 8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74169" name="Line 8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74170" name="Line 9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174171" name="Group 91"/>
            <p:cNvGrpSpPr>
              <a:grpSpLocks/>
            </p:cNvGrpSpPr>
            <p:nvPr/>
          </p:nvGrpSpPr>
          <p:grpSpPr bwMode="auto">
            <a:xfrm flipV="1">
              <a:off x="3686" y="243"/>
              <a:ext cx="177" cy="66"/>
              <a:chOff x="2848" y="848"/>
              <a:chExt cx="140" cy="98"/>
            </a:xfrm>
          </p:grpSpPr>
          <p:sp>
            <p:nvSpPr>
              <p:cNvPr id="174172" name="Line 9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74173" name="Line 9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74174" name="Line 9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174175" name="Line 95"/>
          <p:cNvSpPr>
            <a:spLocks noChangeShapeType="1"/>
          </p:cNvSpPr>
          <p:nvPr/>
        </p:nvSpPr>
        <p:spPr bwMode="auto">
          <a:xfrm>
            <a:off x="6391275" y="3133725"/>
            <a:ext cx="0" cy="1062038"/>
          </a:xfrm>
          <a:prstGeom prst="line">
            <a:avLst/>
          </a:prstGeom>
          <a:noFill/>
          <a:ln w="28575">
            <a:solidFill>
              <a:schemeClr val="tx1"/>
            </a:solidFill>
            <a:round/>
            <a:headEnd/>
            <a:tailEnd/>
          </a:ln>
          <a:effectLst/>
        </p:spPr>
        <p:txBody>
          <a:bodyPr wrap="none" anchor="ctr"/>
          <a:lstStyle/>
          <a:p>
            <a:endParaRPr lang="en-US"/>
          </a:p>
        </p:txBody>
      </p:sp>
      <p:sp>
        <p:nvSpPr>
          <p:cNvPr id="174176" name="Line 96"/>
          <p:cNvSpPr>
            <a:spLocks noChangeShapeType="1"/>
          </p:cNvSpPr>
          <p:nvPr/>
        </p:nvSpPr>
        <p:spPr bwMode="auto">
          <a:xfrm>
            <a:off x="6396038" y="4419600"/>
            <a:ext cx="0" cy="166688"/>
          </a:xfrm>
          <a:prstGeom prst="line">
            <a:avLst/>
          </a:prstGeom>
          <a:noFill/>
          <a:ln w="28575">
            <a:solidFill>
              <a:schemeClr val="tx1"/>
            </a:solidFill>
            <a:round/>
            <a:headEnd/>
            <a:tailEnd/>
          </a:ln>
          <a:effectLst/>
        </p:spPr>
        <p:txBody>
          <a:bodyPr wrap="none" anchor="ctr"/>
          <a:lstStyle/>
          <a:p>
            <a:endParaRPr lang="en-US"/>
          </a:p>
        </p:txBody>
      </p:sp>
      <p:sp>
        <p:nvSpPr>
          <p:cNvPr id="174177" name="Text Box 97"/>
          <p:cNvSpPr txBox="1">
            <a:spLocks noChangeArrowheads="1"/>
          </p:cNvSpPr>
          <p:nvPr/>
        </p:nvSpPr>
        <p:spPr bwMode="auto">
          <a:xfrm>
            <a:off x="4695825" y="3946525"/>
            <a:ext cx="1325563" cy="581025"/>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institutional</a:t>
            </a:r>
          </a:p>
          <a:p>
            <a:pPr algn="ctr">
              <a:spcBef>
                <a:spcPct val="0"/>
              </a:spcBef>
              <a:buClrTx/>
              <a:buSzTx/>
              <a:buFontTx/>
              <a:buNone/>
            </a:pPr>
            <a:r>
              <a:rPr lang="en-US" sz="1600"/>
              <a:t>network</a:t>
            </a:r>
            <a:endParaRPr lang="en-US">
              <a:solidFill>
                <a:schemeClr val="accent2"/>
              </a:solidFill>
              <a:latin typeface="Times New Roman" pitchFamily="18" charset="0"/>
            </a:endParaRPr>
          </a:p>
        </p:txBody>
      </p:sp>
      <p:sp>
        <p:nvSpPr>
          <p:cNvPr id="174178" name="Text Box 98"/>
          <p:cNvSpPr txBox="1">
            <a:spLocks noChangeArrowheads="1"/>
          </p:cNvSpPr>
          <p:nvPr/>
        </p:nvSpPr>
        <p:spPr bwMode="auto">
          <a:xfrm>
            <a:off x="6630988" y="4294188"/>
            <a:ext cx="1450975" cy="336550"/>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10 Mbps LAN</a:t>
            </a:r>
            <a:endParaRPr lang="en-US">
              <a:solidFill>
                <a:schemeClr val="accent2"/>
              </a:solidFill>
              <a:latin typeface="Times New Roman" pitchFamily="18" charset="0"/>
            </a:endParaRPr>
          </a:p>
        </p:txBody>
      </p:sp>
      <p:sp>
        <p:nvSpPr>
          <p:cNvPr id="174179" name="Text Box 99"/>
          <p:cNvSpPr txBox="1">
            <a:spLocks noChangeArrowheads="1"/>
          </p:cNvSpPr>
          <p:nvPr/>
        </p:nvSpPr>
        <p:spPr bwMode="auto">
          <a:xfrm>
            <a:off x="6392863" y="3322638"/>
            <a:ext cx="1195387" cy="581025"/>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t>10 Mbps </a:t>
            </a:r>
          </a:p>
          <a:p>
            <a:pPr>
              <a:spcBef>
                <a:spcPct val="0"/>
              </a:spcBef>
              <a:buClrTx/>
              <a:buSzTx/>
              <a:buFontTx/>
              <a:buNone/>
            </a:pPr>
            <a:r>
              <a:rPr lang="en-US" sz="1600"/>
              <a:t>access link</a:t>
            </a:r>
            <a:endParaRPr lang="en-US">
              <a:solidFill>
                <a:schemeClr val="accent2"/>
              </a:solidFill>
              <a:latin typeface="Times New Roman" pitchFamily="18" charset="0"/>
            </a:endParaRPr>
          </a:p>
        </p:txBody>
      </p:sp>
      <p:sp>
        <p:nvSpPr>
          <p:cNvPr id="174180" name="Text Box 100"/>
          <p:cNvSpPr txBox="1">
            <a:spLocks noChangeArrowheads="1"/>
          </p:cNvSpPr>
          <p:nvPr/>
        </p:nvSpPr>
        <p:spPr bwMode="auto">
          <a:xfrm>
            <a:off x="6877050" y="5370513"/>
            <a:ext cx="1466850" cy="641350"/>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800">
                <a:solidFill>
                  <a:srgbClr val="FF0000"/>
                </a:solidFill>
              </a:rPr>
              <a:t>institutional</a:t>
            </a:r>
          </a:p>
          <a:p>
            <a:pPr algn="ctr">
              <a:spcBef>
                <a:spcPct val="0"/>
              </a:spcBef>
              <a:buClrTx/>
              <a:buSzTx/>
              <a:buFontTx/>
              <a:buNone/>
            </a:pPr>
            <a:r>
              <a:rPr lang="en-US" sz="1800">
                <a:solidFill>
                  <a:srgbClr val="FF0000"/>
                </a:solidFill>
              </a:rPr>
              <a:t>cache</a:t>
            </a:r>
            <a:endParaRPr lang="en-US">
              <a:solidFill>
                <a:schemeClr val="accent2"/>
              </a:solidFill>
              <a:latin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114" name="Slide Number Placeholder 6"/>
          <p:cNvSpPr>
            <a:spLocks noGrp="1"/>
          </p:cNvSpPr>
          <p:nvPr>
            <p:ph type="sldNum" sz="quarter" idx="12"/>
          </p:nvPr>
        </p:nvSpPr>
        <p:spPr/>
        <p:txBody>
          <a:bodyPr/>
          <a:lstStyle/>
          <a:p>
            <a:fld id="{BBE113BA-EEC5-4D9F-8754-DE19A8C77C8B}" type="slidenum">
              <a:rPr lang="en-US"/>
              <a:pPr/>
              <a:t>43</a:t>
            </a:fld>
            <a:endParaRPr lang="en-US"/>
          </a:p>
        </p:txBody>
      </p:sp>
      <p:sp>
        <p:nvSpPr>
          <p:cNvPr id="175106" name="Line 2"/>
          <p:cNvSpPr>
            <a:spLocks noChangeShapeType="1"/>
          </p:cNvSpPr>
          <p:nvPr/>
        </p:nvSpPr>
        <p:spPr bwMode="auto">
          <a:xfrm>
            <a:off x="5067300" y="2076450"/>
            <a:ext cx="285750" cy="114300"/>
          </a:xfrm>
          <a:prstGeom prst="line">
            <a:avLst/>
          </a:prstGeom>
          <a:noFill/>
          <a:ln w="28575">
            <a:solidFill>
              <a:schemeClr val="accent2"/>
            </a:solidFill>
            <a:round/>
            <a:headEnd/>
            <a:tailEnd/>
          </a:ln>
          <a:effectLst/>
        </p:spPr>
        <p:txBody>
          <a:bodyPr wrap="none" anchor="ctr"/>
          <a:lstStyle/>
          <a:p>
            <a:endParaRPr lang="en-US"/>
          </a:p>
        </p:txBody>
      </p:sp>
      <p:sp>
        <p:nvSpPr>
          <p:cNvPr id="175107" name="Rectangle 3"/>
          <p:cNvSpPr>
            <a:spLocks noGrp="1" noChangeArrowheads="1"/>
          </p:cNvSpPr>
          <p:nvPr>
            <p:ph type="title"/>
          </p:nvPr>
        </p:nvSpPr>
        <p:spPr/>
        <p:txBody>
          <a:bodyPr/>
          <a:lstStyle/>
          <a:p>
            <a:r>
              <a:rPr lang="en-US" sz="3600"/>
              <a:t>Caching example (cont)</a:t>
            </a:r>
            <a:endParaRPr lang="en-US"/>
          </a:p>
        </p:txBody>
      </p:sp>
      <p:sp>
        <p:nvSpPr>
          <p:cNvPr id="175108" name="Rectangle 4"/>
          <p:cNvSpPr>
            <a:spLocks noGrp="1" noChangeArrowheads="1"/>
          </p:cNvSpPr>
          <p:nvPr>
            <p:ph type="body" sz="half" idx="1"/>
          </p:nvPr>
        </p:nvSpPr>
        <p:spPr>
          <a:xfrm>
            <a:off x="533400" y="1600200"/>
            <a:ext cx="3956050" cy="4648200"/>
          </a:xfrm>
        </p:spPr>
        <p:txBody>
          <a:bodyPr/>
          <a:lstStyle/>
          <a:p>
            <a:pPr>
              <a:lnSpc>
                <a:spcPct val="80000"/>
              </a:lnSpc>
              <a:buFont typeface="ZapfDingbats" pitchFamily="82" charset="2"/>
              <a:buNone/>
            </a:pPr>
            <a:r>
              <a:rPr lang="en-US" sz="2400">
                <a:solidFill>
                  <a:srgbClr val="FF0000"/>
                </a:solidFill>
              </a:rPr>
              <a:t>Install cache</a:t>
            </a:r>
            <a:endParaRPr lang="en-US" sz="2400"/>
          </a:p>
          <a:p>
            <a:pPr>
              <a:lnSpc>
                <a:spcPct val="80000"/>
              </a:lnSpc>
            </a:pPr>
            <a:r>
              <a:rPr lang="en-US" sz="2000"/>
              <a:t>suppose hit rate is .4</a:t>
            </a:r>
            <a:endParaRPr lang="en-US" sz="2400"/>
          </a:p>
          <a:p>
            <a:pPr>
              <a:lnSpc>
                <a:spcPct val="80000"/>
              </a:lnSpc>
              <a:buFont typeface="ZapfDingbats" pitchFamily="82" charset="2"/>
              <a:buNone/>
            </a:pPr>
            <a:r>
              <a:rPr lang="en-US" sz="2400">
                <a:solidFill>
                  <a:srgbClr val="FF0000"/>
                </a:solidFill>
              </a:rPr>
              <a:t>Consequence</a:t>
            </a:r>
            <a:endParaRPr lang="en-US" sz="2400"/>
          </a:p>
          <a:p>
            <a:pPr>
              <a:lnSpc>
                <a:spcPct val="80000"/>
              </a:lnSpc>
            </a:pPr>
            <a:r>
              <a:rPr lang="en-US" sz="2000"/>
              <a:t>40% requests will be satisfied almost immediately</a:t>
            </a:r>
          </a:p>
          <a:p>
            <a:pPr>
              <a:lnSpc>
                <a:spcPct val="80000"/>
              </a:lnSpc>
            </a:pPr>
            <a:r>
              <a:rPr lang="en-US" sz="2000"/>
              <a:t>60% requests satisfied by origin server</a:t>
            </a:r>
          </a:p>
          <a:p>
            <a:pPr>
              <a:lnSpc>
                <a:spcPct val="80000"/>
              </a:lnSpc>
            </a:pPr>
            <a:r>
              <a:rPr lang="en-US" sz="2000"/>
              <a:t>utilization of access link reduced to 60%, resulting in negligible  delays (say 10 msec)</a:t>
            </a:r>
          </a:p>
          <a:p>
            <a:pPr>
              <a:lnSpc>
                <a:spcPct val="80000"/>
              </a:lnSpc>
            </a:pPr>
            <a:r>
              <a:rPr lang="en-US" sz="2000"/>
              <a:t>total avg delay   = Internet delay + access delay + LAN delay   =  .6*(2.01) secs  + milliseconds &lt; 1.4 secs</a:t>
            </a:r>
          </a:p>
          <a:p>
            <a:pPr>
              <a:lnSpc>
                <a:spcPct val="80000"/>
              </a:lnSpc>
            </a:pPr>
            <a:endParaRPr lang="en-US" sz="2400"/>
          </a:p>
        </p:txBody>
      </p:sp>
      <p:grpSp>
        <p:nvGrpSpPr>
          <p:cNvPr id="175109" name="Group 5"/>
          <p:cNvGrpSpPr>
            <a:grpSpLocks/>
          </p:cNvGrpSpPr>
          <p:nvPr/>
        </p:nvGrpSpPr>
        <p:grpSpPr bwMode="auto">
          <a:xfrm>
            <a:off x="4878388" y="1698625"/>
            <a:ext cx="184150" cy="542925"/>
            <a:chOff x="4180" y="783"/>
            <a:chExt cx="150" cy="307"/>
          </a:xfrm>
        </p:grpSpPr>
        <p:sp>
          <p:nvSpPr>
            <p:cNvPr id="175110" name="AutoShape 6"/>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175111" name="Rectangle 7"/>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175112" name="Rectangle 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175113" name="AutoShape 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175114" name="Line 10"/>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175115" name="Line 11"/>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175116" name="Rectangle 1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75117" name="Rectangle 13"/>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175118" name="Group 14"/>
          <p:cNvGrpSpPr>
            <a:grpSpLocks/>
          </p:cNvGrpSpPr>
          <p:nvPr/>
        </p:nvGrpSpPr>
        <p:grpSpPr bwMode="auto">
          <a:xfrm>
            <a:off x="5802313" y="1155700"/>
            <a:ext cx="184150" cy="542925"/>
            <a:chOff x="4180" y="783"/>
            <a:chExt cx="150" cy="307"/>
          </a:xfrm>
        </p:grpSpPr>
        <p:sp>
          <p:nvSpPr>
            <p:cNvPr id="175119" name="AutoShape 15"/>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175120" name="Rectangle 16"/>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175121" name="Rectangle 1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175122" name="AutoShape 1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175123" name="Line 19"/>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175124" name="Line 20"/>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175125" name="Rectangle 2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75126" name="Rectangle 22"/>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175127" name="Group 23"/>
          <p:cNvGrpSpPr>
            <a:grpSpLocks/>
          </p:cNvGrpSpPr>
          <p:nvPr/>
        </p:nvGrpSpPr>
        <p:grpSpPr bwMode="auto">
          <a:xfrm>
            <a:off x="6478588" y="1184275"/>
            <a:ext cx="184150" cy="542925"/>
            <a:chOff x="4180" y="783"/>
            <a:chExt cx="150" cy="307"/>
          </a:xfrm>
        </p:grpSpPr>
        <p:sp>
          <p:nvSpPr>
            <p:cNvPr id="175128" name="AutoShape 2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175129" name="Rectangle 25"/>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175130" name="Rectangle 2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175131" name="AutoShape 2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175132" name="Line 28"/>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175133" name="Line 29"/>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175134" name="Rectangle 3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75135" name="Rectangle 31"/>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175136" name="Group 32"/>
          <p:cNvGrpSpPr>
            <a:grpSpLocks/>
          </p:cNvGrpSpPr>
          <p:nvPr/>
        </p:nvGrpSpPr>
        <p:grpSpPr bwMode="auto">
          <a:xfrm>
            <a:off x="7059613" y="1365250"/>
            <a:ext cx="184150" cy="542925"/>
            <a:chOff x="4180" y="783"/>
            <a:chExt cx="150" cy="307"/>
          </a:xfrm>
        </p:grpSpPr>
        <p:sp>
          <p:nvSpPr>
            <p:cNvPr id="175137" name="AutoShape 33"/>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175138" name="Rectangle 34"/>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175139" name="Rectangle 3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175140" name="AutoShape 3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175141" name="Line 37"/>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175142" name="Line 38"/>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175143" name="Rectangle 3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75144" name="Rectangle 40"/>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175145" name="Group 41"/>
          <p:cNvGrpSpPr>
            <a:grpSpLocks/>
          </p:cNvGrpSpPr>
          <p:nvPr/>
        </p:nvGrpSpPr>
        <p:grpSpPr bwMode="auto">
          <a:xfrm>
            <a:off x="7373938" y="2155825"/>
            <a:ext cx="184150" cy="542925"/>
            <a:chOff x="4180" y="783"/>
            <a:chExt cx="150" cy="307"/>
          </a:xfrm>
        </p:grpSpPr>
        <p:sp>
          <p:nvSpPr>
            <p:cNvPr id="175146" name="AutoShape 4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175147" name="Rectangle 43"/>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175148" name="Rectangle 4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175149" name="AutoShape 4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175150" name="Line 46"/>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175151" name="Line 47"/>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175152" name="Rectangle 4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75153" name="Rectangle 49"/>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sp>
        <p:nvSpPr>
          <p:cNvPr id="175154" name="Text Box 50"/>
          <p:cNvSpPr txBox="1">
            <a:spLocks noChangeArrowheads="1"/>
          </p:cNvSpPr>
          <p:nvPr/>
        </p:nvSpPr>
        <p:spPr bwMode="auto">
          <a:xfrm>
            <a:off x="7600950" y="1208088"/>
            <a:ext cx="1079500" cy="701675"/>
          </a:xfrm>
          <a:prstGeom prst="rect">
            <a:avLst/>
          </a:prstGeom>
          <a:noFill/>
          <a:ln w="9525">
            <a:noFill/>
            <a:miter lim="800000"/>
            <a:headEnd/>
            <a:tailEnd/>
          </a:ln>
          <a:effectLst/>
        </p:spPr>
        <p:txBody>
          <a:bodyPr wrap="none">
            <a:spAutoFit/>
          </a:bodyPr>
          <a:lstStyle/>
          <a:p>
            <a:pPr algn="r">
              <a:spcBef>
                <a:spcPct val="0"/>
              </a:spcBef>
              <a:buClrTx/>
              <a:buSzTx/>
              <a:buFontTx/>
              <a:buNone/>
            </a:pPr>
            <a:r>
              <a:rPr lang="en-US" sz="2000"/>
              <a:t>origin</a:t>
            </a:r>
          </a:p>
          <a:p>
            <a:pPr algn="r">
              <a:spcBef>
                <a:spcPct val="0"/>
              </a:spcBef>
              <a:buClrTx/>
              <a:buSzTx/>
              <a:buFontTx/>
              <a:buNone/>
            </a:pPr>
            <a:r>
              <a:rPr lang="en-US" sz="2000"/>
              <a:t>servers</a:t>
            </a:r>
            <a:endParaRPr lang="en-US">
              <a:latin typeface="Times New Roman" pitchFamily="18" charset="0"/>
            </a:endParaRPr>
          </a:p>
        </p:txBody>
      </p:sp>
      <p:sp>
        <p:nvSpPr>
          <p:cNvPr id="175155" name="Line 51"/>
          <p:cNvSpPr>
            <a:spLocks noChangeShapeType="1"/>
          </p:cNvSpPr>
          <p:nvPr/>
        </p:nvSpPr>
        <p:spPr bwMode="auto">
          <a:xfrm>
            <a:off x="5876925" y="1695450"/>
            <a:ext cx="66675" cy="276225"/>
          </a:xfrm>
          <a:prstGeom prst="line">
            <a:avLst/>
          </a:prstGeom>
          <a:noFill/>
          <a:ln w="28575">
            <a:solidFill>
              <a:schemeClr val="accent2"/>
            </a:solidFill>
            <a:round/>
            <a:headEnd/>
            <a:tailEnd/>
          </a:ln>
          <a:effectLst/>
        </p:spPr>
        <p:txBody>
          <a:bodyPr wrap="none" anchor="ctr"/>
          <a:lstStyle/>
          <a:p>
            <a:endParaRPr lang="en-US"/>
          </a:p>
        </p:txBody>
      </p:sp>
      <p:sp>
        <p:nvSpPr>
          <p:cNvPr id="175156" name="Line 52"/>
          <p:cNvSpPr>
            <a:spLocks noChangeShapeType="1"/>
          </p:cNvSpPr>
          <p:nvPr/>
        </p:nvSpPr>
        <p:spPr bwMode="auto">
          <a:xfrm flipH="1">
            <a:off x="6505575" y="1733550"/>
            <a:ext cx="9525" cy="238125"/>
          </a:xfrm>
          <a:prstGeom prst="line">
            <a:avLst/>
          </a:prstGeom>
          <a:noFill/>
          <a:ln w="28575">
            <a:solidFill>
              <a:schemeClr val="accent2"/>
            </a:solidFill>
            <a:round/>
            <a:headEnd/>
            <a:tailEnd/>
          </a:ln>
          <a:effectLst/>
        </p:spPr>
        <p:txBody>
          <a:bodyPr wrap="none" anchor="ctr"/>
          <a:lstStyle/>
          <a:p>
            <a:endParaRPr lang="en-US"/>
          </a:p>
        </p:txBody>
      </p:sp>
      <p:sp>
        <p:nvSpPr>
          <p:cNvPr id="175157" name="Line 53"/>
          <p:cNvSpPr>
            <a:spLocks noChangeShapeType="1"/>
          </p:cNvSpPr>
          <p:nvPr/>
        </p:nvSpPr>
        <p:spPr bwMode="auto">
          <a:xfrm flipH="1">
            <a:off x="6962775" y="1895475"/>
            <a:ext cx="133350" cy="209550"/>
          </a:xfrm>
          <a:prstGeom prst="line">
            <a:avLst/>
          </a:prstGeom>
          <a:noFill/>
          <a:ln w="28575">
            <a:solidFill>
              <a:schemeClr val="accent2"/>
            </a:solidFill>
            <a:round/>
            <a:headEnd/>
            <a:tailEnd/>
          </a:ln>
          <a:effectLst/>
        </p:spPr>
        <p:txBody>
          <a:bodyPr wrap="none" anchor="ctr"/>
          <a:lstStyle/>
          <a:p>
            <a:endParaRPr lang="en-US"/>
          </a:p>
        </p:txBody>
      </p:sp>
      <p:sp>
        <p:nvSpPr>
          <p:cNvPr id="175158" name="Line 54"/>
          <p:cNvSpPr>
            <a:spLocks noChangeShapeType="1"/>
          </p:cNvSpPr>
          <p:nvPr/>
        </p:nvSpPr>
        <p:spPr bwMode="auto">
          <a:xfrm flipH="1" flipV="1">
            <a:off x="7124700" y="2657475"/>
            <a:ext cx="247650" cy="0"/>
          </a:xfrm>
          <a:prstGeom prst="line">
            <a:avLst/>
          </a:prstGeom>
          <a:noFill/>
          <a:ln w="28575">
            <a:solidFill>
              <a:schemeClr val="accent2"/>
            </a:solidFill>
            <a:round/>
            <a:headEnd/>
            <a:tailEnd/>
          </a:ln>
          <a:effectLst/>
        </p:spPr>
        <p:txBody>
          <a:bodyPr wrap="none" anchor="ctr"/>
          <a:lstStyle/>
          <a:p>
            <a:endParaRPr lang="en-US"/>
          </a:p>
        </p:txBody>
      </p:sp>
      <p:sp>
        <p:nvSpPr>
          <p:cNvPr id="175159" name="Freeform 55"/>
          <p:cNvSpPr>
            <a:spLocks/>
          </p:cNvSpPr>
          <p:nvPr/>
        </p:nvSpPr>
        <p:spPr bwMode="auto">
          <a:xfrm>
            <a:off x="5162550" y="1689100"/>
            <a:ext cx="2174875" cy="1581150"/>
          </a:xfrm>
          <a:custGeom>
            <a:avLst/>
            <a:gdLst/>
            <a:ahLst/>
            <a:cxnLst>
              <a:cxn ang="0">
                <a:pos x="27" y="652"/>
              </a:cxn>
              <a:cxn ang="0">
                <a:pos x="105" y="76"/>
              </a:cxn>
              <a:cxn ang="0">
                <a:pos x="657" y="196"/>
              </a:cxn>
              <a:cxn ang="0">
                <a:pos x="1209" y="100"/>
              </a:cxn>
              <a:cxn ang="0">
                <a:pos x="2001" y="406"/>
              </a:cxn>
              <a:cxn ang="0">
                <a:pos x="2013" y="1144"/>
              </a:cxn>
              <a:cxn ang="0">
                <a:pos x="1581" y="1600"/>
              </a:cxn>
              <a:cxn ang="0">
                <a:pos x="813" y="1516"/>
              </a:cxn>
              <a:cxn ang="0">
                <a:pos x="501" y="1270"/>
              </a:cxn>
              <a:cxn ang="0">
                <a:pos x="183" y="1066"/>
              </a:cxn>
              <a:cxn ang="0">
                <a:pos x="27" y="652"/>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a:effectLst/>
        </p:spPr>
        <p:txBody>
          <a:bodyPr wrap="none" anchor="ctr"/>
          <a:lstStyle/>
          <a:p>
            <a:endParaRPr lang="en-US"/>
          </a:p>
        </p:txBody>
      </p:sp>
      <p:grpSp>
        <p:nvGrpSpPr>
          <p:cNvPr id="175160" name="Group 56"/>
          <p:cNvGrpSpPr>
            <a:grpSpLocks/>
          </p:cNvGrpSpPr>
          <p:nvPr/>
        </p:nvGrpSpPr>
        <p:grpSpPr bwMode="auto">
          <a:xfrm>
            <a:off x="6145213" y="2890838"/>
            <a:ext cx="501650" cy="233362"/>
            <a:chOff x="3600" y="219"/>
            <a:chExt cx="360" cy="175"/>
          </a:xfrm>
        </p:grpSpPr>
        <p:sp>
          <p:nvSpPr>
            <p:cNvPr id="175161" name="Oval 5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75162" name="Line 58"/>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175163" name="Line 59"/>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175164" name="Rectangle 60"/>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sp>
          <p:nvSpPr>
            <p:cNvPr id="175165" name="Oval 6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75166" name="Group 62"/>
            <p:cNvGrpSpPr>
              <a:grpSpLocks/>
            </p:cNvGrpSpPr>
            <p:nvPr/>
          </p:nvGrpSpPr>
          <p:grpSpPr bwMode="auto">
            <a:xfrm>
              <a:off x="3686" y="244"/>
              <a:ext cx="177" cy="66"/>
              <a:chOff x="2848" y="848"/>
              <a:chExt cx="140" cy="98"/>
            </a:xfrm>
          </p:grpSpPr>
          <p:sp>
            <p:nvSpPr>
              <p:cNvPr id="175167" name="Line 6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75168" name="Line 6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75169" name="Line 6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175170" name="Group 66"/>
            <p:cNvGrpSpPr>
              <a:grpSpLocks/>
            </p:cNvGrpSpPr>
            <p:nvPr/>
          </p:nvGrpSpPr>
          <p:grpSpPr bwMode="auto">
            <a:xfrm flipV="1">
              <a:off x="3686" y="243"/>
              <a:ext cx="177" cy="66"/>
              <a:chOff x="2848" y="848"/>
              <a:chExt cx="140" cy="98"/>
            </a:xfrm>
          </p:grpSpPr>
          <p:sp>
            <p:nvSpPr>
              <p:cNvPr id="175171" name="Line 6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75172" name="Line 6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75173" name="Line 6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175174" name="Text Box 70"/>
          <p:cNvSpPr txBox="1">
            <a:spLocks noChangeArrowheads="1"/>
          </p:cNvSpPr>
          <p:nvPr/>
        </p:nvSpPr>
        <p:spPr bwMode="auto">
          <a:xfrm>
            <a:off x="5595938" y="1998663"/>
            <a:ext cx="1079500" cy="581025"/>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public</a:t>
            </a:r>
          </a:p>
          <a:p>
            <a:pPr algn="ctr">
              <a:spcBef>
                <a:spcPct val="0"/>
              </a:spcBef>
              <a:buClrTx/>
              <a:buSzTx/>
              <a:buFontTx/>
              <a:buNone/>
            </a:pPr>
            <a:r>
              <a:rPr lang="en-US" sz="1600"/>
              <a:t> Internet</a:t>
            </a:r>
            <a:endParaRPr lang="en-US">
              <a:solidFill>
                <a:schemeClr val="accent2"/>
              </a:solidFill>
              <a:latin typeface="Times New Roman" pitchFamily="18" charset="0"/>
            </a:endParaRPr>
          </a:p>
        </p:txBody>
      </p:sp>
      <p:sp>
        <p:nvSpPr>
          <p:cNvPr id="175175" name="Freeform 71"/>
          <p:cNvSpPr>
            <a:spLocks/>
          </p:cNvSpPr>
          <p:nvPr/>
        </p:nvSpPr>
        <p:spPr bwMode="auto">
          <a:xfrm>
            <a:off x="4732338" y="4059238"/>
            <a:ext cx="2965450" cy="1390650"/>
          </a:xfrm>
          <a:custGeom>
            <a:avLst/>
            <a:gdLst/>
            <a:ahLst/>
            <a:cxnLst>
              <a:cxn ang="0">
                <a:pos x="31" y="327"/>
              </a:cxn>
              <a:cxn ang="0">
                <a:pos x="103" y="137"/>
              </a:cxn>
              <a:cxn ang="0">
                <a:pos x="649" y="17"/>
              </a:cxn>
              <a:cxn ang="0">
                <a:pos x="1141" y="35"/>
              </a:cxn>
              <a:cxn ang="0">
                <a:pos x="1763" y="121"/>
              </a:cxn>
              <a:cxn ang="0">
                <a:pos x="1774" y="741"/>
              </a:cxn>
              <a:cxn ang="0">
                <a:pos x="1369" y="845"/>
              </a:cxn>
              <a:cxn ang="0">
                <a:pos x="781" y="851"/>
              </a:cxn>
              <a:cxn ang="0">
                <a:pos x="447" y="847"/>
              </a:cxn>
              <a:cxn ang="0">
                <a:pos x="168" y="676"/>
              </a:cxn>
              <a:cxn ang="0">
                <a:pos x="31" y="327"/>
              </a:cxn>
            </a:cxnLst>
            <a:rect l="0" t="0" r="r" b="b"/>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w="9525">
            <a:noFill/>
            <a:round/>
            <a:headEnd/>
            <a:tailEnd/>
          </a:ln>
          <a:effectLst/>
        </p:spPr>
        <p:txBody>
          <a:bodyPr wrap="none" anchor="ctr"/>
          <a:lstStyle/>
          <a:p>
            <a:endParaRPr lang="en-US"/>
          </a:p>
        </p:txBody>
      </p:sp>
      <p:graphicFrame>
        <p:nvGraphicFramePr>
          <p:cNvPr id="175176" name="Object 72"/>
          <p:cNvGraphicFramePr>
            <a:graphicFrameLocks noChangeAspect="1"/>
          </p:cNvGraphicFramePr>
          <p:nvPr/>
        </p:nvGraphicFramePr>
        <p:xfrm>
          <a:off x="4979988" y="4803775"/>
          <a:ext cx="444500" cy="357188"/>
        </p:xfrm>
        <a:graphic>
          <a:graphicData uri="http://schemas.openxmlformats.org/presentationml/2006/ole">
            <p:oleObj spid="_x0000_s175176" name="Clip" r:id="rId3" imgW="1305000" imgH="1085760" progId="MS_ClipArt_Gallery.2">
              <p:embed/>
            </p:oleObj>
          </a:graphicData>
        </a:graphic>
      </p:graphicFrame>
      <p:graphicFrame>
        <p:nvGraphicFramePr>
          <p:cNvPr id="175177" name="Object 73"/>
          <p:cNvGraphicFramePr>
            <a:graphicFrameLocks noChangeAspect="1"/>
          </p:cNvGraphicFramePr>
          <p:nvPr/>
        </p:nvGraphicFramePr>
        <p:xfrm>
          <a:off x="5484813" y="4803775"/>
          <a:ext cx="444500" cy="357188"/>
        </p:xfrm>
        <a:graphic>
          <a:graphicData uri="http://schemas.openxmlformats.org/presentationml/2006/ole">
            <p:oleObj spid="_x0000_s175177" name="Clip" r:id="rId4" imgW="1305000" imgH="1085760" progId="MS_ClipArt_Gallery.2">
              <p:embed/>
            </p:oleObj>
          </a:graphicData>
        </a:graphic>
      </p:graphicFrame>
      <p:graphicFrame>
        <p:nvGraphicFramePr>
          <p:cNvPr id="175178" name="Object 74"/>
          <p:cNvGraphicFramePr>
            <a:graphicFrameLocks noChangeAspect="1"/>
          </p:cNvGraphicFramePr>
          <p:nvPr/>
        </p:nvGraphicFramePr>
        <p:xfrm>
          <a:off x="6018213" y="4794250"/>
          <a:ext cx="444500" cy="357188"/>
        </p:xfrm>
        <a:graphic>
          <a:graphicData uri="http://schemas.openxmlformats.org/presentationml/2006/ole">
            <p:oleObj spid="_x0000_s175178" name="Clip" r:id="rId5" imgW="1305000" imgH="1085760" progId="MS_ClipArt_Gallery.2">
              <p:embed/>
            </p:oleObj>
          </a:graphicData>
        </a:graphic>
      </p:graphicFrame>
      <p:graphicFrame>
        <p:nvGraphicFramePr>
          <p:cNvPr id="175179" name="Object 75"/>
          <p:cNvGraphicFramePr>
            <a:graphicFrameLocks noChangeAspect="1"/>
          </p:cNvGraphicFramePr>
          <p:nvPr/>
        </p:nvGraphicFramePr>
        <p:xfrm>
          <a:off x="6532563" y="4803775"/>
          <a:ext cx="444500" cy="357188"/>
        </p:xfrm>
        <a:graphic>
          <a:graphicData uri="http://schemas.openxmlformats.org/presentationml/2006/ole">
            <p:oleObj spid="_x0000_s175179" name="Clip" r:id="rId6" imgW="1305000" imgH="1085760" progId="MS_ClipArt_Gallery.2">
              <p:embed/>
            </p:oleObj>
          </a:graphicData>
        </a:graphic>
      </p:graphicFrame>
      <p:sp>
        <p:nvSpPr>
          <p:cNvPr id="175180" name="Line 76"/>
          <p:cNvSpPr>
            <a:spLocks noChangeShapeType="1"/>
          </p:cNvSpPr>
          <p:nvPr/>
        </p:nvSpPr>
        <p:spPr bwMode="auto">
          <a:xfrm>
            <a:off x="5172075" y="4605338"/>
            <a:ext cx="2205038" cy="0"/>
          </a:xfrm>
          <a:prstGeom prst="line">
            <a:avLst/>
          </a:prstGeom>
          <a:noFill/>
          <a:ln w="28575">
            <a:solidFill>
              <a:schemeClr val="tx1"/>
            </a:solidFill>
            <a:round/>
            <a:headEnd/>
            <a:tailEnd/>
          </a:ln>
          <a:effectLst/>
        </p:spPr>
        <p:txBody>
          <a:bodyPr wrap="none" anchor="ctr"/>
          <a:lstStyle/>
          <a:p>
            <a:endParaRPr lang="en-US"/>
          </a:p>
        </p:txBody>
      </p:sp>
      <p:sp>
        <p:nvSpPr>
          <p:cNvPr id="175181" name="Line 77"/>
          <p:cNvSpPr>
            <a:spLocks noChangeShapeType="1"/>
          </p:cNvSpPr>
          <p:nvPr/>
        </p:nvSpPr>
        <p:spPr bwMode="auto">
          <a:xfrm>
            <a:off x="5181600" y="4605338"/>
            <a:ext cx="0" cy="195262"/>
          </a:xfrm>
          <a:prstGeom prst="line">
            <a:avLst/>
          </a:prstGeom>
          <a:noFill/>
          <a:ln w="28575">
            <a:solidFill>
              <a:schemeClr val="tx1"/>
            </a:solidFill>
            <a:round/>
            <a:headEnd/>
            <a:tailEnd/>
          </a:ln>
          <a:effectLst/>
        </p:spPr>
        <p:txBody>
          <a:bodyPr wrap="none" anchor="ctr"/>
          <a:lstStyle/>
          <a:p>
            <a:endParaRPr lang="en-US"/>
          </a:p>
        </p:txBody>
      </p:sp>
      <p:sp>
        <p:nvSpPr>
          <p:cNvPr id="175182" name="Line 78"/>
          <p:cNvSpPr>
            <a:spLocks noChangeShapeType="1"/>
          </p:cNvSpPr>
          <p:nvPr/>
        </p:nvSpPr>
        <p:spPr bwMode="auto">
          <a:xfrm>
            <a:off x="5691188" y="4614863"/>
            <a:ext cx="0" cy="195262"/>
          </a:xfrm>
          <a:prstGeom prst="line">
            <a:avLst/>
          </a:prstGeom>
          <a:noFill/>
          <a:ln w="28575">
            <a:solidFill>
              <a:schemeClr val="tx1"/>
            </a:solidFill>
            <a:round/>
            <a:headEnd/>
            <a:tailEnd/>
          </a:ln>
          <a:effectLst/>
        </p:spPr>
        <p:txBody>
          <a:bodyPr wrap="none" anchor="ctr"/>
          <a:lstStyle/>
          <a:p>
            <a:endParaRPr lang="en-US"/>
          </a:p>
        </p:txBody>
      </p:sp>
      <p:sp>
        <p:nvSpPr>
          <p:cNvPr id="175183" name="Line 79"/>
          <p:cNvSpPr>
            <a:spLocks noChangeShapeType="1"/>
          </p:cNvSpPr>
          <p:nvPr/>
        </p:nvSpPr>
        <p:spPr bwMode="auto">
          <a:xfrm>
            <a:off x="6229350" y="4610100"/>
            <a:ext cx="0" cy="195263"/>
          </a:xfrm>
          <a:prstGeom prst="line">
            <a:avLst/>
          </a:prstGeom>
          <a:noFill/>
          <a:ln w="28575">
            <a:solidFill>
              <a:schemeClr val="tx1"/>
            </a:solidFill>
            <a:round/>
            <a:headEnd/>
            <a:tailEnd/>
          </a:ln>
          <a:effectLst/>
        </p:spPr>
        <p:txBody>
          <a:bodyPr wrap="none" anchor="ctr"/>
          <a:lstStyle/>
          <a:p>
            <a:endParaRPr lang="en-US"/>
          </a:p>
        </p:txBody>
      </p:sp>
      <p:sp>
        <p:nvSpPr>
          <p:cNvPr id="175184" name="Line 80"/>
          <p:cNvSpPr>
            <a:spLocks noChangeShapeType="1"/>
          </p:cNvSpPr>
          <p:nvPr/>
        </p:nvSpPr>
        <p:spPr bwMode="auto">
          <a:xfrm>
            <a:off x="6729413" y="4610100"/>
            <a:ext cx="0" cy="223838"/>
          </a:xfrm>
          <a:prstGeom prst="line">
            <a:avLst/>
          </a:prstGeom>
          <a:noFill/>
          <a:ln w="28575">
            <a:solidFill>
              <a:schemeClr val="tx1"/>
            </a:solidFill>
            <a:round/>
            <a:headEnd/>
            <a:tailEnd/>
          </a:ln>
          <a:effectLst/>
        </p:spPr>
        <p:txBody>
          <a:bodyPr wrap="none" anchor="ctr"/>
          <a:lstStyle/>
          <a:p>
            <a:endParaRPr lang="en-US"/>
          </a:p>
        </p:txBody>
      </p:sp>
      <p:sp>
        <p:nvSpPr>
          <p:cNvPr id="175185" name="Line 81"/>
          <p:cNvSpPr>
            <a:spLocks noChangeShapeType="1"/>
          </p:cNvSpPr>
          <p:nvPr/>
        </p:nvSpPr>
        <p:spPr bwMode="auto">
          <a:xfrm>
            <a:off x="7367588" y="4605338"/>
            <a:ext cx="0" cy="223837"/>
          </a:xfrm>
          <a:prstGeom prst="line">
            <a:avLst/>
          </a:prstGeom>
          <a:noFill/>
          <a:ln w="28575">
            <a:solidFill>
              <a:schemeClr val="tx1"/>
            </a:solidFill>
            <a:round/>
            <a:headEnd/>
            <a:tailEnd/>
          </a:ln>
          <a:effectLst/>
        </p:spPr>
        <p:txBody>
          <a:bodyPr wrap="none" anchor="ctr"/>
          <a:lstStyle/>
          <a:p>
            <a:endParaRPr lang="en-US"/>
          </a:p>
        </p:txBody>
      </p:sp>
      <p:grpSp>
        <p:nvGrpSpPr>
          <p:cNvPr id="175186" name="Group 82"/>
          <p:cNvGrpSpPr>
            <a:grpSpLocks/>
          </p:cNvGrpSpPr>
          <p:nvPr/>
        </p:nvGrpSpPr>
        <p:grpSpPr bwMode="auto">
          <a:xfrm>
            <a:off x="7142163" y="4689475"/>
            <a:ext cx="347662" cy="695325"/>
            <a:chOff x="4730" y="2897"/>
            <a:chExt cx="219" cy="438"/>
          </a:xfrm>
        </p:grpSpPr>
        <p:sp>
          <p:nvSpPr>
            <p:cNvPr id="175187" name="Freeform 83"/>
            <p:cNvSpPr>
              <a:spLocks/>
            </p:cNvSpPr>
            <p:nvPr/>
          </p:nvSpPr>
          <p:spPr bwMode="auto">
            <a:xfrm>
              <a:off x="4730" y="2897"/>
              <a:ext cx="219" cy="438"/>
            </a:xfrm>
            <a:custGeom>
              <a:avLst/>
              <a:gdLst/>
              <a:ahLst/>
              <a:cxnLst>
                <a:cxn ang="0">
                  <a:pos x="16" y="109"/>
                </a:cxn>
                <a:cxn ang="0">
                  <a:pos x="94" y="7"/>
                </a:cxn>
                <a:cxn ang="0">
                  <a:pos x="178" y="67"/>
                </a:cxn>
                <a:cxn ang="0">
                  <a:pos x="196" y="379"/>
                </a:cxn>
                <a:cxn ang="0">
                  <a:pos x="40" y="421"/>
                </a:cxn>
                <a:cxn ang="0">
                  <a:pos x="4" y="313"/>
                </a:cxn>
                <a:cxn ang="0">
                  <a:pos x="16" y="109"/>
                </a:cxn>
              </a:cxnLst>
              <a:rect l="0" t="0" r="r" b="b"/>
              <a:pathLst>
                <a:path w="219" h="438">
                  <a:moveTo>
                    <a:pt x="16" y="109"/>
                  </a:moveTo>
                  <a:cubicBezTo>
                    <a:pt x="31" y="58"/>
                    <a:pt x="67" y="14"/>
                    <a:pt x="94" y="7"/>
                  </a:cubicBezTo>
                  <a:cubicBezTo>
                    <a:pt x="121" y="0"/>
                    <a:pt x="161" y="5"/>
                    <a:pt x="178" y="67"/>
                  </a:cubicBezTo>
                  <a:cubicBezTo>
                    <a:pt x="195" y="129"/>
                    <a:pt x="219" y="320"/>
                    <a:pt x="196" y="379"/>
                  </a:cubicBezTo>
                  <a:cubicBezTo>
                    <a:pt x="173" y="438"/>
                    <a:pt x="72" y="432"/>
                    <a:pt x="40" y="421"/>
                  </a:cubicBezTo>
                  <a:cubicBezTo>
                    <a:pt x="8" y="410"/>
                    <a:pt x="8" y="365"/>
                    <a:pt x="4" y="313"/>
                  </a:cubicBezTo>
                  <a:cubicBezTo>
                    <a:pt x="0" y="261"/>
                    <a:pt x="1" y="160"/>
                    <a:pt x="16" y="109"/>
                  </a:cubicBezTo>
                  <a:close/>
                </a:path>
              </a:pathLst>
            </a:custGeom>
            <a:solidFill>
              <a:srgbClr val="FF0000"/>
            </a:solidFill>
            <a:ln w="9525">
              <a:noFill/>
              <a:round/>
              <a:headEnd/>
              <a:tailEnd/>
            </a:ln>
            <a:effectLst/>
          </p:spPr>
          <p:txBody>
            <a:bodyPr wrap="none" anchor="ctr"/>
            <a:lstStyle/>
            <a:p>
              <a:endParaRPr lang="en-US"/>
            </a:p>
          </p:txBody>
        </p:sp>
        <p:grpSp>
          <p:nvGrpSpPr>
            <p:cNvPr id="175188" name="Group 84"/>
            <p:cNvGrpSpPr>
              <a:grpSpLocks/>
            </p:cNvGrpSpPr>
            <p:nvPr/>
          </p:nvGrpSpPr>
          <p:grpSpPr bwMode="auto">
            <a:xfrm>
              <a:off x="4771" y="2948"/>
              <a:ext cx="116" cy="342"/>
              <a:chOff x="4180" y="783"/>
              <a:chExt cx="150" cy="307"/>
            </a:xfrm>
          </p:grpSpPr>
          <p:sp>
            <p:nvSpPr>
              <p:cNvPr id="175189" name="AutoShape 85"/>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175190" name="Rectangle 86"/>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175191" name="Rectangle 8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175192" name="AutoShape 8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175193" name="Line 89"/>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175194" name="Line 90"/>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175195" name="Rectangle 9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75196" name="Rectangle 92"/>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grpSp>
        <p:nvGrpSpPr>
          <p:cNvPr id="175197" name="Group 93"/>
          <p:cNvGrpSpPr>
            <a:grpSpLocks/>
          </p:cNvGrpSpPr>
          <p:nvPr/>
        </p:nvGrpSpPr>
        <p:grpSpPr bwMode="auto">
          <a:xfrm>
            <a:off x="6145213" y="4181475"/>
            <a:ext cx="501650" cy="233363"/>
            <a:chOff x="3600" y="219"/>
            <a:chExt cx="360" cy="175"/>
          </a:xfrm>
        </p:grpSpPr>
        <p:sp>
          <p:nvSpPr>
            <p:cNvPr id="175198" name="Oval 9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75199" name="Line 95"/>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175200" name="Line 96"/>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175201" name="Rectangle 97"/>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sp>
          <p:nvSpPr>
            <p:cNvPr id="175202" name="Oval 9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75203" name="Group 99"/>
            <p:cNvGrpSpPr>
              <a:grpSpLocks/>
            </p:cNvGrpSpPr>
            <p:nvPr/>
          </p:nvGrpSpPr>
          <p:grpSpPr bwMode="auto">
            <a:xfrm>
              <a:off x="3686" y="244"/>
              <a:ext cx="177" cy="66"/>
              <a:chOff x="2848" y="848"/>
              <a:chExt cx="140" cy="98"/>
            </a:xfrm>
          </p:grpSpPr>
          <p:sp>
            <p:nvSpPr>
              <p:cNvPr id="175204" name="Line 100"/>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75205" name="Line 101"/>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75206" name="Line 102"/>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175207" name="Group 103"/>
            <p:cNvGrpSpPr>
              <a:grpSpLocks/>
            </p:cNvGrpSpPr>
            <p:nvPr/>
          </p:nvGrpSpPr>
          <p:grpSpPr bwMode="auto">
            <a:xfrm flipV="1">
              <a:off x="3686" y="243"/>
              <a:ext cx="177" cy="66"/>
              <a:chOff x="2848" y="848"/>
              <a:chExt cx="140" cy="98"/>
            </a:xfrm>
          </p:grpSpPr>
          <p:sp>
            <p:nvSpPr>
              <p:cNvPr id="175208" name="Line 104"/>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75209" name="Line 105"/>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75210" name="Line 106"/>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175211" name="Line 107"/>
          <p:cNvSpPr>
            <a:spLocks noChangeShapeType="1"/>
          </p:cNvSpPr>
          <p:nvPr/>
        </p:nvSpPr>
        <p:spPr bwMode="auto">
          <a:xfrm>
            <a:off x="6391275" y="3133725"/>
            <a:ext cx="0" cy="1062038"/>
          </a:xfrm>
          <a:prstGeom prst="line">
            <a:avLst/>
          </a:prstGeom>
          <a:noFill/>
          <a:ln w="28575">
            <a:solidFill>
              <a:schemeClr val="tx1"/>
            </a:solidFill>
            <a:round/>
            <a:headEnd/>
            <a:tailEnd/>
          </a:ln>
          <a:effectLst/>
        </p:spPr>
        <p:txBody>
          <a:bodyPr wrap="none" anchor="ctr"/>
          <a:lstStyle/>
          <a:p>
            <a:endParaRPr lang="en-US"/>
          </a:p>
        </p:txBody>
      </p:sp>
      <p:sp>
        <p:nvSpPr>
          <p:cNvPr id="175212" name="Line 108"/>
          <p:cNvSpPr>
            <a:spLocks noChangeShapeType="1"/>
          </p:cNvSpPr>
          <p:nvPr/>
        </p:nvSpPr>
        <p:spPr bwMode="auto">
          <a:xfrm>
            <a:off x="6396038" y="4419600"/>
            <a:ext cx="0" cy="166688"/>
          </a:xfrm>
          <a:prstGeom prst="line">
            <a:avLst/>
          </a:prstGeom>
          <a:noFill/>
          <a:ln w="28575">
            <a:solidFill>
              <a:schemeClr val="tx1"/>
            </a:solidFill>
            <a:round/>
            <a:headEnd/>
            <a:tailEnd/>
          </a:ln>
          <a:effectLst/>
        </p:spPr>
        <p:txBody>
          <a:bodyPr wrap="none" anchor="ctr"/>
          <a:lstStyle/>
          <a:p>
            <a:endParaRPr lang="en-US"/>
          </a:p>
        </p:txBody>
      </p:sp>
      <p:sp>
        <p:nvSpPr>
          <p:cNvPr id="175213" name="Text Box 109"/>
          <p:cNvSpPr txBox="1">
            <a:spLocks noChangeArrowheads="1"/>
          </p:cNvSpPr>
          <p:nvPr/>
        </p:nvSpPr>
        <p:spPr bwMode="auto">
          <a:xfrm>
            <a:off x="4695825" y="3946525"/>
            <a:ext cx="1325563" cy="581025"/>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institutional</a:t>
            </a:r>
          </a:p>
          <a:p>
            <a:pPr algn="ctr">
              <a:spcBef>
                <a:spcPct val="0"/>
              </a:spcBef>
              <a:buClrTx/>
              <a:buSzTx/>
              <a:buFontTx/>
              <a:buNone/>
            </a:pPr>
            <a:r>
              <a:rPr lang="en-US" sz="1600"/>
              <a:t>network</a:t>
            </a:r>
            <a:endParaRPr lang="en-US">
              <a:solidFill>
                <a:schemeClr val="accent2"/>
              </a:solidFill>
              <a:latin typeface="Times New Roman" pitchFamily="18" charset="0"/>
            </a:endParaRPr>
          </a:p>
        </p:txBody>
      </p:sp>
      <p:sp>
        <p:nvSpPr>
          <p:cNvPr id="175214" name="Text Box 110"/>
          <p:cNvSpPr txBox="1">
            <a:spLocks noChangeArrowheads="1"/>
          </p:cNvSpPr>
          <p:nvPr/>
        </p:nvSpPr>
        <p:spPr bwMode="auto">
          <a:xfrm>
            <a:off x="6667500" y="4294188"/>
            <a:ext cx="1450975" cy="336550"/>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10 Mbps LAN</a:t>
            </a:r>
            <a:endParaRPr lang="en-US">
              <a:solidFill>
                <a:schemeClr val="accent2"/>
              </a:solidFill>
              <a:latin typeface="Times New Roman" pitchFamily="18" charset="0"/>
            </a:endParaRPr>
          </a:p>
        </p:txBody>
      </p:sp>
      <p:sp>
        <p:nvSpPr>
          <p:cNvPr id="175215" name="Text Box 111"/>
          <p:cNvSpPr txBox="1">
            <a:spLocks noChangeArrowheads="1"/>
          </p:cNvSpPr>
          <p:nvPr/>
        </p:nvSpPr>
        <p:spPr bwMode="auto">
          <a:xfrm>
            <a:off x="6392863" y="3322638"/>
            <a:ext cx="1195387" cy="581025"/>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t>1.5 Mbps </a:t>
            </a:r>
          </a:p>
          <a:p>
            <a:pPr>
              <a:spcBef>
                <a:spcPct val="0"/>
              </a:spcBef>
              <a:buClrTx/>
              <a:buSzTx/>
              <a:buFontTx/>
              <a:buNone/>
            </a:pPr>
            <a:r>
              <a:rPr lang="en-US" sz="1600"/>
              <a:t>access link</a:t>
            </a:r>
            <a:endParaRPr lang="en-US">
              <a:solidFill>
                <a:schemeClr val="accent2"/>
              </a:solidFill>
              <a:latin typeface="Times New Roman" pitchFamily="18" charset="0"/>
            </a:endParaRPr>
          </a:p>
        </p:txBody>
      </p:sp>
      <p:sp>
        <p:nvSpPr>
          <p:cNvPr id="175216" name="Text Box 112"/>
          <p:cNvSpPr txBox="1">
            <a:spLocks noChangeArrowheads="1"/>
          </p:cNvSpPr>
          <p:nvPr/>
        </p:nvSpPr>
        <p:spPr bwMode="auto">
          <a:xfrm>
            <a:off x="6877050" y="5370513"/>
            <a:ext cx="1466850" cy="641350"/>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800">
                <a:solidFill>
                  <a:srgbClr val="FF0000"/>
                </a:solidFill>
              </a:rPr>
              <a:t>institutional</a:t>
            </a:r>
          </a:p>
          <a:p>
            <a:pPr algn="ctr">
              <a:spcBef>
                <a:spcPct val="0"/>
              </a:spcBef>
              <a:buClrTx/>
              <a:buSzTx/>
              <a:buFontTx/>
              <a:buNone/>
            </a:pPr>
            <a:r>
              <a:rPr lang="en-US" sz="1800">
                <a:solidFill>
                  <a:srgbClr val="FF0000"/>
                </a:solidFill>
              </a:rPr>
              <a:t>cache</a:t>
            </a:r>
            <a:endParaRPr lang="en-US">
              <a:solidFill>
                <a:schemeClr val="accent2"/>
              </a:solidFill>
              <a:latin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20" name="Slide Number Placeholder 6"/>
          <p:cNvSpPr>
            <a:spLocks noGrp="1"/>
          </p:cNvSpPr>
          <p:nvPr>
            <p:ph type="sldNum" sz="quarter" idx="12"/>
          </p:nvPr>
        </p:nvSpPr>
        <p:spPr/>
        <p:txBody>
          <a:bodyPr/>
          <a:lstStyle/>
          <a:p>
            <a:fld id="{1FA30678-4171-4397-94D0-69EA43690F51}" type="slidenum">
              <a:rPr lang="en-US"/>
              <a:pPr/>
              <a:t>44</a:t>
            </a:fld>
            <a:endParaRPr lang="en-US"/>
          </a:p>
        </p:txBody>
      </p:sp>
      <p:sp>
        <p:nvSpPr>
          <p:cNvPr id="51202" name="Rectangle 2"/>
          <p:cNvSpPr>
            <a:spLocks noGrp="1" noChangeArrowheads="1"/>
          </p:cNvSpPr>
          <p:nvPr>
            <p:ph type="title"/>
          </p:nvPr>
        </p:nvSpPr>
        <p:spPr>
          <a:xfrm>
            <a:off x="342900" y="228600"/>
            <a:ext cx="7962900" cy="1143000"/>
          </a:xfrm>
        </p:spPr>
        <p:txBody>
          <a:bodyPr/>
          <a:lstStyle/>
          <a:p>
            <a:r>
              <a:rPr lang="en-US" sz="3200"/>
              <a:t>Conditional GET</a:t>
            </a:r>
            <a:endParaRPr lang="en-US"/>
          </a:p>
        </p:txBody>
      </p:sp>
      <p:sp>
        <p:nvSpPr>
          <p:cNvPr id="51203" name="Rectangle 3"/>
          <p:cNvSpPr>
            <a:spLocks noGrp="1" noChangeArrowheads="1"/>
          </p:cNvSpPr>
          <p:nvPr>
            <p:ph type="body" sz="half" idx="1"/>
          </p:nvPr>
        </p:nvSpPr>
        <p:spPr>
          <a:xfrm>
            <a:off x="0" y="1590675"/>
            <a:ext cx="4044950" cy="4305300"/>
          </a:xfrm>
        </p:spPr>
        <p:txBody>
          <a:bodyPr/>
          <a:lstStyle/>
          <a:p>
            <a:r>
              <a:rPr lang="en-US" sz="2000">
                <a:solidFill>
                  <a:srgbClr val="FF0000"/>
                </a:solidFill>
              </a:rPr>
              <a:t>Goal:</a:t>
            </a:r>
            <a:r>
              <a:rPr lang="en-US" sz="2000"/>
              <a:t> don’t send object if cache has up-to-date cached version</a:t>
            </a:r>
          </a:p>
          <a:p>
            <a:r>
              <a:rPr lang="en-US" sz="2000"/>
              <a:t>cache: specify date of cached copy in HTTP request</a:t>
            </a:r>
          </a:p>
          <a:p>
            <a:pPr lvl="1">
              <a:buFont typeface="Wingdings" pitchFamily="2" charset="2"/>
              <a:buNone/>
            </a:pPr>
            <a:r>
              <a:rPr lang="en-US" sz="1800" b="1">
                <a:latin typeface="Courier New" pitchFamily="49" charset="0"/>
              </a:rPr>
              <a:t>If-modified-since: &lt;date&gt;</a:t>
            </a:r>
          </a:p>
          <a:p>
            <a:r>
              <a:rPr lang="en-US" sz="2000"/>
              <a:t>server: response contains no object if cached copy is up-to-date: </a:t>
            </a:r>
          </a:p>
          <a:p>
            <a:pPr lvl="1">
              <a:buFont typeface="Wingdings" pitchFamily="2" charset="2"/>
              <a:buNone/>
            </a:pPr>
            <a:r>
              <a:rPr lang="en-US" sz="1800" b="1">
                <a:latin typeface="Courier New" pitchFamily="49" charset="0"/>
              </a:rPr>
              <a:t>HTTP/1.0 304 Not Modified</a:t>
            </a:r>
            <a:endParaRPr lang="en-US" sz="2000"/>
          </a:p>
        </p:txBody>
      </p:sp>
      <p:sp>
        <p:nvSpPr>
          <p:cNvPr id="51204" name="Line 4"/>
          <p:cNvSpPr>
            <a:spLocks noChangeShapeType="1"/>
          </p:cNvSpPr>
          <p:nvPr/>
        </p:nvSpPr>
        <p:spPr bwMode="auto">
          <a:xfrm>
            <a:off x="4276725" y="2114550"/>
            <a:ext cx="3305175" cy="381000"/>
          </a:xfrm>
          <a:prstGeom prst="line">
            <a:avLst/>
          </a:prstGeom>
          <a:noFill/>
          <a:ln w="19050">
            <a:solidFill>
              <a:schemeClr val="tx1"/>
            </a:solidFill>
            <a:round/>
            <a:headEnd/>
            <a:tailEnd type="triangle" w="med" len="med"/>
          </a:ln>
          <a:effectLst/>
        </p:spPr>
        <p:txBody>
          <a:bodyPr wrap="none" anchor="ctr"/>
          <a:lstStyle/>
          <a:p>
            <a:endParaRPr lang="en-US"/>
          </a:p>
        </p:txBody>
      </p:sp>
      <p:sp>
        <p:nvSpPr>
          <p:cNvPr id="51205" name="Text Box 5"/>
          <p:cNvSpPr txBox="1">
            <a:spLocks noChangeArrowheads="1"/>
          </p:cNvSpPr>
          <p:nvPr/>
        </p:nvSpPr>
        <p:spPr bwMode="auto">
          <a:xfrm>
            <a:off x="3868738" y="1436688"/>
            <a:ext cx="996950" cy="457200"/>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u="sng"/>
              <a:t>cache</a:t>
            </a:r>
            <a:endParaRPr lang="en-US">
              <a:latin typeface="Times New Roman" pitchFamily="18" charset="0"/>
            </a:endParaRPr>
          </a:p>
        </p:txBody>
      </p:sp>
      <p:sp>
        <p:nvSpPr>
          <p:cNvPr id="51206" name="Text Box 6"/>
          <p:cNvSpPr txBox="1">
            <a:spLocks noChangeArrowheads="1"/>
          </p:cNvSpPr>
          <p:nvPr/>
        </p:nvSpPr>
        <p:spPr bwMode="auto">
          <a:xfrm>
            <a:off x="7321550" y="1408113"/>
            <a:ext cx="1104900" cy="457200"/>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u="sng"/>
              <a:t>server</a:t>
            </a:r>
            <a:endParaRPr lang="en-US">
              <a:latin typeface="Times New Roman" pitchFamily="18" charset="0"/>
            </a:endParaRPr>
          </a:p>
        </p:txBody>
      </p:sp>
      <p:sp>
        <p:nvSpPr>
          <p:cNvPr id="51208" name="Text Box 8"/>
          <p:cNvSpPr txBox="1">
            <a:spLocks noChangeArrowheads="1"/>
          </p:cNvSpPr>
          <p:nvPr/>
        </p:nvSpPr>
        <p:spPr bwMode="auto">
          <a:xfrm>
            <a:off x="4583113" y="1998663"/>
            <a:ext cx="2681287" cy="865187"/>
          </a:xfrm>
          <a:prstGeom prst="rect">
            <a:avLst/>
          </a:prstGeom>
          <a:solidFill>
            <a:schemeClr val="bg1"/>
          </a:solidFill>
          <a:ln w="9525">
            <a:solidFill>
              <a:schemeClr val="tx1"/>
            </a:solidFill>
            <a:miter lim="800000"/>
            <a:headEnd/>
            <a:tailEnd/>
          </a:ln>
          <a:effectLst/>
        </p:spPr>
        <p:txBody>
          <a:bodyPr>
            <a:spAutoFit/>
          </a:bodyPr>
          <a:lstStyle/>
          <a:p>
            <a:pPr algn="ctr">
              <a:spcBef>
                <a:spcPct val="0"/>
              </a:spcBef>
              <a:buClrTx/>
              <a:buSzTx/>
              <a:buFontTx/>
              <a:buNone/>
            </a:pPr>
            <a:r>
              <a:rPr lang="en-US" sz="1800"/>
              <a:t>HTTP request msg</a:t>
            </a:r>
          </a:p>
          <a:p>
            <a:pPr algn="ctr">
              <a:spcBef>
                <a:spcPct val="0"/>
              </a:spcBef>
              <a:buClrTx/>
              <a:buSzTx/>
              <a:buFontTx/>
              <a:buNone/>
            </a:pPr>
            <a:r>
              <a:rPr lang="en-US" sz="1600" b="1">
                <a:latin typeface="Courier New" pitchFamily="49" charset="0"/>
              </a:rPr>
              <a:t>If-modified-since: &lt;date&gt;</a:t>
            </a:r>
            <a:endParaRPr lang="en-US" sz="2000" b="1">
              <a:latin typeface="Courier New" pitchFamily="49" charset="0"/>
            </a:endParaRPr>
          </a:p>
        </p:txBody>
      </p:sp>
      <p:sp>
        <p:nvSpPr>
          <p:cNvPr id="51209" name="Line 9"/>
          <p:cNvSpPr>
            <a:spLocks noChangeShapeType="1"/>
          </p:cNvSpPr>
          <p:nvPr/>
        </p:nvSpPr>
        <p:spPr bwMode="auto">
          <a:xfrm flipH="1">
            <a:off x="4295775" y="3105150"/>
            <a:ext cx="3305175" cy="381000"/>
          </a:xfrm>
          <a:prstGeom prst="line">
            <a:avLst/>
          </a:prstGeom>
          <a:noFill/>
          <a:ln w="19050">
            <a:solidFill>
              <a:schemeClr val="tx1"/>
            </a:solidFill>
            <a:round/>
            <a:headEnd/>
            <a:tailEnd type="triangle" w="med" len="med"/>
          </a:ln>
          <a:effectLst/>
        </p:spPr>
        <p:txBody>
          <a:bodyPr wrap="none" anchor="ctr"/>
          <a:lstStyle/>
          <a:p>
            <a:endParaRPr lang="en-US"/>
          </a:p>
        </p:txBody>
      </p:sp>
      <p:grpSp>
        <p:nvGrpSpPr>
          <p:cNvPr id="51230" name="Group 30"/>
          <p:cNvGrpSpPr>
            <a:grpSpLocks/>
          </p:cNvGrpSpPr>
          <p:nvPr/>
        </p:nvGrpSpPr>
        <p:grpSpPr bwMode="auto">
          <a:xfrm>
            <a:off x="4564063" y="3098800"/>
            <a:ext cx="2643187" cy="865188"/>
            <a:chOff x="2698" y="2036"/>
            <a:chExt cx="1665" cy="545"/>
          </a:xfrm>
        </p:grpSpPr>
        <p:sp>
          <p:nvSpPr>
            <p:cNvPr id="51210" name="Rectangle 10"/>
            <p:cNvSpPr>
              <a:spLocks noChangeArrowheads="1"/>
            </p:cNvSpPr>
            <p:nvPr/>
          </p:nvSpPr>
          <p:spPr bwMode="auto">
            <a:xfrm>
              <a:off x="2760" y="2071"/>
              <a:ext cx="1578" cy="465"/>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51211" name="Text Box 11"/>
            <p:cNvSpPr txBox="1">
              <a:spLocks noChangeArrowheads="1"/>
            </p:cNvSpPr>
            <p:nvPr/>
          </p:nvSpPr>
          <p:spPr bwMode="auto">
            <a:xfrm>
              <a:off x="2698" y="2036"/>
              <a:ext cx="1665" cy="545"/>
            </a:xfrm>
            <a:prstGeom prst="rect">
              <a:avLst/>
            </a:prstGeom>
            <a:solidFill>
              <a:schemeClr val="bg1"/>
            </a:solidFill>
            <a:ln w="9525">
              <a:solidFill>
                <a:schemeClr val="tx1"/>
              </a:solidFill>
              <a:miter lim="800000"/>
              <a:headEnd/>
              <a:tailEnd/>
            </a:ln>
            <a:effectLst/>
          </p:spPr>
          <p:txBody>
            <a:bodyPr>
              <a:spAutoFit/>
            </a:bodyPr>
            <a:lstStyle/>
            <a:p>
              <a:pPr algn="ctr">
                <a:spcBef>
                  <a:spcPct val="0"/>
                </a:spcBef>
                <a:buClrTx/>
                <a:buSzTx/>
                <a:buFontTx/>
                <a:buNone/>
              </a:pPr>
              <a:r>
                <a:rPr lang="en-US" sz="1800"/>
                <a:t>HTTP response</a:t>
              </a:r>
            </a:p>
            <a:p>
              <a:pPr algn="ctr">
                <a:spcBef>
                  <a:spcPct val="0"/>
                </a:spcBef>
                <a:buClrTx/>
                <a:buSzTx/>
                <a:buFontTx/>
                <a:buNone/>
              </a:pPr>
              <a:r>
                <a:rPr lang="en-US" sz="1600" b="1">
                  <a:latin typeface="Courier New" pitchFamily="49" charset="0"/>
                </a:rPr>
                <a:t>HTTP/1.0 </a:t>
              </a:r>
            </a:p>
            <a:p>
              <a:pPr algn="ctr">
                <a:spcBef>
                  <a:spcPct val="0"/>
                </a:spcBef>
                <a:buClrTx/>
                <a:buSzTx/>
                <a:buFontTx/>
                <a:buNone/>
              </a:pPr>
              <a:r>
                <a:rPr lang="en-US" sz="1600" b="1">
                  <a:latin typeface="Courier New" pitchFamily="49" charset="0"/>
                </a:rPr>
                <a:t>304 Not Modified</a:t>
              </a:r>
              <a:endParaRPr lang="en-US" sz="2000" b="1">
                <a:latin typeface="Courier New" pitchFamily="49" charset="0"/>
              </a:endParaRPr>
            </a:p>
          </p:txBody>
        </p:sp>
      </p:grpSp>
      <p:sp>
        <p:nvSpPr>
          <p:cNvPr id="51228" name="Text Box 28"/>
          <p:cNvSpPr txBox="1">
            <a:spLocks noChangeArrowheads="1"/>
          </p:cNvSpPr>
          <p:nvPr/>
        </p:nvSpPr>
        <p:spPr bwMode="auto">
          <a:xfrm>
            <a:off x="7585075" y="2360613"/>
            <a:ext cx="1223963" cy="1006475"/>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2000">
                <a:solidFill>
                  <a:schemeClr val="accent2"/>
                </a:solidFill>
              </a:rPr>
              <a:t>object </a:t>
            </a:r>
          </a:p>
          <a:p>
            <a:pPr algn="ctr">
              <a:spcBef>
                <a:spcPct val="0"/>
              </a:spcBef>
              <a:buClrTx/>
              <a:buSzTx/>
              <a:buFontTx/>
              <a:buNone/>
            </a:pPr>
            <a:r>
              <a:rPr lang="en-US" sz="2000">
                <a:solidFill>
                  <a:schemeClr val="accent2"/>
                </a:solidFill>
              </a:rPr>
              <a:t>not </a:t>
            </a:r>
          </a:p>
          <a:p>
            <a:pPr algn="ctr">
              <a:spcBef>
                <a:spcPct val="0"/>
              </a:spcBef>
              <a:buClrTx/>
              <a:buSzTx/>
              <a:buFontTx/>
              <a:buNone/>
            </a:pPr>
            <a:r>
              <a:rPr lang="en-US" sz="2000">
                <a:solidFill>
                  <a:schemeClr val="accent2"/>
                </a:solidFill>
              </a:rPr>
              <a:t>modified</a:t>
            </a:r>
            <a:endParaRPr lang="en-US">
              <a:latin typeface="Times New Roman" pitchFamily="18" charset="0"/>
            </a:endParaRPr>
          </a:p>
        </p:txBody>
      </p:sp>
      <p:sp>
        <p:nvSpPr>
          <p:cNvPr id="51231" name="Line 31"/>
          <p:cNvSpPr>
            <a:spLocks noChangeShapeType="1"/>
          </p:cNvSpPr>
          <p:nvPr/>
        </p:nvSpPr>
        <p:spPr bwMode="auto">
          <a:xfrm>
            <a:off x="4400550" y="4171950"/>
            <a:ext cx="3905250" cy="0"/>
          </a:xfrm>
          <a:prstGeom prst="line">
            <a:avLst/>
          </a:prstGeom>
          <a:noFill/>
          <a:ln w="28575">
            <a:solidFill>
              <a:schemeClr val="accent2"/>
            </a:solidFill>
            <a:prstDash val="dash"/>
            <a:round/>
            <a:headEnd/>
            <a:tailEnd/>
          </a:ln>
          <a:effectLst/>
        </p:spPr>
        <p:txBody>
          <a:bodyPr wrap="none" anchor="ctr"/>
          <a:lstStyle/>
          <a:p>
            <a:endParaRPr lang="en-US"/>
          </a:p>
        </p:txBody>
      </p:sp>
      <p:sp>
        <p:nvSpPr>
          <p:cNvPr id="51232" name="Line 32"/>
          <p:cNvSpPr>
            <a:spLocks noChangeShapeType="1"/>
          </p:cNvSpPr>
          <p:nvPr/>
        </p:nvSpPr>
        <p:spPr bwMode="auto">
          <a:xfrm>
            <a:off x="4343400" y="4467225"/>
            <a:ext cx="3305175" cy="381000"/>
          </a:xfrm>
          <a:prstGeom prst="line">
            <a:avLst/>
          </a:prstGeom>
          <a:noFill/>
          <a:ln w="19050">
            <a:solidFill>
              <a:schemeClr val="tx1"/>
            </a:solidFill>
            <a:round/>
            <a:headEnd/>
            <a:tailEnd type="triangle" w="med" len="med"/>
          </a:ln>
          <a:effectLst/>
        </p:spPr>
        <p:txBody>
          <a:bodyPr wrap="none" anchor="ctr"/>
          <a:lstStyle/>
          <a:p>
            <a:endParaRPr lang="en-US"/>
          </a:p>
        </p:txBody>
      </p:sp>
      <p:sp>
        <p:nvSpPr>
          <p:cNvPr id="51234" name="Text Box 34"/>
          <p:cNvSpPr txBox="1">
            <a:spLocks noChangeArrowheads="1"/>
          </p:cNvSpPr>
          <p:nvPr/>
        </p:nvSpPr>
        <p:spPr bwMode="auto">
          <a:xfrm>
            <a:off x="4587875" y="4351338"/>
            <a:ext cx="2681288" cy="865187"/>
          </a:xfrm>
          <a:prstGeom prst="rect">
            <a:avLst/>
          </a:prstGeom>
          <a:solidFill>
            <a:schemeClr val="bg1"/>
          </a:solidFill>
          <a:ln w="9525">
            <a:solidFill>
              <a:schemeClr val="tx1"/>
            </a:solidFill>
            <a:miter lim="800000"/>
            <a:headEnd/>
            <a:tailEnd/>
          </a:ln>
          <a:effectLst/>
        </p:spPr>
        <p:txBody>
          <a:bodyPr>
            <a:spAutoFit/>
          </a:bodyPr>
          <a:lstStyle/>
          <a:p>
            <a:pPr algn="ctr">
              <a:spcBef>
                <a:spcPct val="0"/>
              </a:spcBef>
              <a:buClrTx/>
              <a:buSzTx/>
              <a:buFontTx/>
              <a:buNone/>
            </a:pPr>
            <a:r>
              <a:rPr lang="en-US" sz="1800"/>
              <a:t>HTTP request msg</a:t>
            </a:r>
          </a:p>
          <a:p>
            <a:pPr algn="ctr">
              <a:spcBef>
                <a:spcPct val="0"/>
              </a:spcBef>
              <a:buClrTx/>
              <a:buSzTx/>
              <a:buFontTx/>
              <a:buNone/>
            </a:pPr>
            <a:r>
              <a:rPr lang="en-US" sz="1600" b="1">
                <a:latin typeface="Courier New" pitchFamily="49" charset="0"/>
              </a:rPr>
              <a:t>If-modified-since: &lt;date&gt;</a:t>
            </a:r>
            <a:endParaRPr lang="en-US" sz="2000" b="1">
              <a:latin typeface="Courier New" pitchFamily="49" charset="0"/>
            </a:endParaRPr>
          </a:p>
        </p:txBody>
      </p:sp>
      <p:sp>
        <p:nvSpPr>
          <p:cNvPr id="51235" name="Line 35"/>
          <p:cNvSpPr>
            <a:spLocks noChangeShapeType="1"/>
          </p:cNvSpPr>
          <p:nvPr/>
        </p:nvSpPr>
        <p:spPr bwMode="auto">
          <a:xfrm flipH="1">
            <a:off x="4362450" y="5457825"/>
            <a:ext cx="3305175" cy="381000"/>
          </a:xfrm>
          <a:prstGeom prst="line">
            <a:avLst/>
          </a:prstGeom>
          <a:noFill/>
          <a:ln w="19050">
            <a:solidFill>
              <a:schemeClr val="tx1"/>
            </a:solidFill>
            <a:round/>
            <a:headEnd/>
            <a:tailEnd type="triangle" w="med" len="med"/>
          </a:ln>
          <a:effectLst/>
        </p:spPr>
        <p:txBody>
          <a:bodyPr wrap="none" anchor="ctr"/>
          <a:lstStyle/>
          <a:p>
            <a:endParaRPr lang="en-US"/>
          </a:p>
        </p:txBody>
      </p:sp>
      <p:sp>
        <p:nvSpPr>
          <p:cNvPr id="51238" name="Text Box 38"/>
          <p:cNvSpPr txBox="1">
            <a:spLocks noChangeArrowheads="1"/>
          </p:cNvSpPr>
          <p:nvPr/>
        </p:nvSpPr>
        <p:spPr bwMode="auto">
          <a:xfrm>
            <a:off x="4606925" y="5402263"/>
            <a:ext cx="2643188" cy="925512"/>
          </a:xfrm>
          <a:prstGeom prst="rect">
            <a:avLst/>
          </a:prstGeom>
          <a:solidFill>
            <a:schemeClr val="bg1"/>
          </a:solidFill>
          <a:ln w="9525">
            <a:solidFill>
              <a:schemeClr val="tx1"/>
            </a:solidFill>
            <a:miter lim="800000"/>
            <a:headEnd/>
            <a:tailEnd/>
          </a:ln>
          <a:effectLst/>
        </p:spPr>
        <p:txBody>
          <a:bodyPr>
            <a:spAutoFit/>
          </a:bodyPr>
          <a:lstStyle/>
          <a:p>
            <a:pPr algn="ctr">
              <a:spcBef>
                <a:spcPct val="0"/>
              </a:spcBef>
              <a:buClrTx/>
              <a:buSzTx/>
              <a:buFontTx/>
              <a:buNone/>
            </a:pPr>
            <a:r>
              <a:rPr lang="en-US" sz="1800"/>
              <a:t>HTTP response</a:t>
            </a:r>
          </a:p>
          <a:p>
            <a:pPr algn="ctr">
              <a:spcBef>
                <a:spcPct val="0"/>
              </a:spcBef>
              <a:buClrTx/>
              <a:buSzTx/>
              <a:buFontTx/>
              <a:buNone/>
            </a:pPr>
            <a:r>
              <a:rPr lang="en-US" sz="1600" b="1">
                <a:latin typeface="Courier New" pitchFamily="49" charset="0"/>
              </a:rPr>
              <a:t>HTTP/1.0 200 OK</a:t>
            </a:r>
          </a:p>
          <a:p>
            <a:pPr algn="ctr">
              <a:spcBef>
                <a:spcPct val="0"/>
              </a:spcBef>
              <a:buClrTx/>
              <a:buSzTx/>
              <a:buFontTx/>
              <a:buNone/>
            </a:pPr>
            <a:r>
              <a:rPr lang="en-US" sz="2000" b="1">
                <a:latin typeface="Courier New" pitchFamily="49" charset="0"/>
              </a:rPr>
              <a:t>&lt;data&gt;</a:t>
            </a:r>
          </a:p>
        </p:txBody>
      </p:sp>
      <p:sp>
        <p:nvSpPr>
          <p:cNvPr id="51239" name="Text Box 39"/>
          <p:cNvSpPr txBox="1">
            <a:spLocks noChangeArrowheads="1"/>
          </p:cNvSpPr>
          <p:nvPr/>
        </p:nvSpPr>
        <p:spPr bwMode="auto">
          <a:xfrm>
            <a:off x="7651750" y="4808538"/>
            <a:ext cx="1223963" cy="701675"/>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2000">
                <a:solidFill>
                  <a:schemeClr val="accent2"/>
                </a:solidFill>
              </a:rPr>
              <a:t>object </a:t>
            </a:r>
          </a:p>
          <a:p>
            <a:pPr algn="ctr">
              <a:spcBef>
                <a:spcPct val="0"/>
              </a:spcBef>
              <a:buClrTx/>
              <a:buSzTx/>
              <a:buFontTx/>
              <a:buNone/>
            </a:pPr>
            <a:r>
              <a:rPr lang="en-US" sz="2000">
                <a:solidFill>
                  <a:schemeClr val="accent2"/>
                </a:solidFill>
              </a:rPr>
              <a:t>modified</a:t>
            </a:r>
            <a:endParaRPr lang="en-US">
              <a:latin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fld id="{BFB492D8-10BF-4572-AC56-BC195426CAD0}" type="slidenum">
              <a:rPr lang="en-US"/>
              <a:pPr/>
              <a:t>45</a:t>
            </a:fld>
            <a:endParaRPr lang="en-US"/>
          </a:p>
        </p:txBody>
      </p:sp>
      <p:sp>
        <p:nvSpPr>
          <p:cNvPr id="209922" name="Rectangle 2"/>
          <p:cNvSpPr>
            <a:spLocks noGrp="1" noChangeArrowheads="1"/>
          </p:cNvSpPr>
          <p:nvPr>
            <p:ph type="title"/>
          </p:nvPr>
        </p:nvSpPr>
        <p:spPr/>
        <p:txBody>
          <a:bodyPr/>
          <a:lstStyle/>
          <a:p>
            <a:r>
              <a:rPr lang="en-US"/>
              <a:t>Chapter 2: Application layer</a:t>
            </a:r>
          </a:p>
        </p:txBody>
      </p:sp>
      <p:sp>
        <p:nvSpPr>
          <p:cNvPr id="209923" name="Rectangle 3"/>
          <p:cNvSpPr>
            <a:spLocks noGrp="1" noChangeArrowheads="1"/>
          </p:cNvSpPr>
          <p:nvPr>
            <p:ph type="body" sz="half" idx="1"/>
          </p:nvPr>
        </p:nvSpPr>
        <p:spPr/>
        <p:txBody>
          <a:bodyPr/>
          <a:lstStyle/>
          <a:p>
            <a:r>
              <a:rPr lang="en-US" sz="2400"/>
              <a:t>2.1 Principles of network applications</a:t>
            </a:r>
          </a:p>
          <a:p>
            <a:r>
              <a:rPr lang="en-US" sz="2400"/>
              <a:t>2.2 Web and HTTP</a:t>
            </a:r>
          </a:p>
          <a:p>
            <a:r>
              <a:rPr lang="en-US" sz="2400">
                <a:solidFill>
                  <a:srgbClr val="FF0000"/>
                </a:solidFill>
              </a:rPr>
              <a:t>2.3 FTP</a:t>
            </a:r>
            <a:r>
              <a:rPr lang="en-US" sz="2400"/>
              <a:t> </a:t>
            </a:r>
            <a:endParaRPr lang="en-US" sz="2400">
              <a:solidFill>
                <a:srgbClr val="FF0000"/>
              </a:solidFill>
            </a:endParaRPr>
          </a:p>
          <a:p>
            <a:r>
              <a:rPr lang="en-US" sz="2400"/>
              <a:t>2.4 Electronic Mail</a:t>
            </a:r>
          </a:p>
          <a:p>
            <a:pPr lvl="1"/>
            <a:r>
              <a:rPr lang="en-US" sz="2000"/>
              <a:t>SMTP, POP3, IMAP</a:t>
            </a:r>
          </a:p>
          <a:p>
            <a:r>
              <a:rPr lang="en-US" sz="2400"/>
              <a:t>2.5 DNS</a:t>
            </a:r>
          </a:p>
          <a:p>
            <a:endParaRPr lang="en-US" sz="2400"/>
          </a:p>
        </p:txBody>
      </p:sp>
      <p:sp>
        <p:nvSpPr>
          <p:cNvPr id="209924" name="Rectangle 4"/>
          <p:cNvSpPr>
            <a:spLocks noGrp="1" noChangeArrowheads="1"/>
          </p:cNvSpPr>
          <p:nvPr>
            <p:ph type="body" sz="half" idx="2"/>
          </p:nvPr>
        </p:nvSpPr>
        <p:spPr>
          <a:xfrm>
            <a:off x="4495800" y="1600200"/>
            <a:ext cx="4054475" cy="4648200"/>
          </a:xfrm>
        </p:spPr>
        <p:txBody>
          <a:bodyPr/>
          <a:lstStyle/>
          <a:p>
            <a:r>
              <a:rPr lang="en-US" sz="2400"/>
              <a:t>2.6 P2P file sharing</a:t>
            </a:r>
          </a:p>
          <a:p>
            <a:r>
              <a:rPr lang="en-US" sz="2400"/>
              <a:t>2.7 Socket programming with TCP</a:t>
            </a:r>
          </a:p>
          <a:p>
            <a:r>
              <a:rPr lang="en-US" sz="2400"/>
              <a:t>2.8 Socket programming with UDP</a:t>
            </a:r>
          </a:p>
          <a:p>
            <a:r>
              <a:rPr lang="en-US" sz="2400"/>
              <a:t>2.9 Building a Web server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47" name="Slide Number Placeholder 6"/>
          <p:cNvSpPr>
            <a:spLocks noGrp="1"/>
          </p:cNvSpPr>
          <p:nvPr>
            <p:ph type="sldNum" sz="quarter" idx="12"/>
          </p:nvPr>
        </p:nvSpPr>
        <p:spPr/>
        <p:txBody>
          <a:bodyPr/>
          <a:lstStyle/>
          <a:p>
            <a:fld id="{EEE2AC8A-A788-4E5B-8072-13F3B3683C11}" type="slidenum">
              <a:rPr lang="en-US"/>
              <a:pPr/>
              <a:t>46</a:t>
            </a:fld>
            <a:endParaRPr lang="en-US"/>
          </a:p>
        </p:txBody>
      </p:sp>
      <p:sp>
        <p:nvSpPr>
          <p:cNvPr id="212994" name="Rectangle 2"/>
          <p:cNvSpPr>
            <a:spLocks noGrp="1" noChangeArrowheads="1"/>
          </p:cNvSpPr>
          <p:nvPr>
            <p:ph type="title"/>
          </p:nvPr>
        </p:nvSpPr>
        <p:spPr/>
        <p:txBody>
          <a:bodyPr/>
          <a:lstStyle/>
          <a:p>
            <a:r>
              <a:rPr lang="en-US" sz="3600"/>
              <a:t>FTP: the file transfer protocol</a:t>
            </a:r>
            <a:endParaRPr lang="en-US"/>
          </a:p>
        </p:txBody>
      </p:sp>
      <p:sp>
        <p:nvSpPr>
          <p:cNvPr id="212995" name="Rectangle 3"/>
          <p:cNvSpPr>
            <a:spLocks noGrp="1" noChangeArrowheads="1"/>
          </p:cNvSpPr>
          <p:nvPr>
            <p:ph type="body" sz="half" idx="1"/>
          </p:nvPr>
        </p:nvSpPr>
        <p:spPr>
          <a:xfrm>
            <a:off x="1028700" y="3705225"/>
            <a:ext cx="7458075" cy="2543175"/>
          </a:xfrm>
        </p:spPr>
        <p:txBody>
          <a:bodyPr/>
          <a:lstStyle/>
          <a:p>
            <a:r>
              <a:rPr lang="en-US" sz="2000"/>
              <a:t>transfer file to/from remote host</a:t>
            </a:r>
          </a:p>
          <a:p>
            <a:r>
              <a:rPr lang="en-US" sz="2000"/>
              <a:t>client/server model</a:t>
            </a:r>
          </a:p>
          <a:p>
            <a:pPr lvl="1"/>
            <a:r>
              <a:rPr lang="en-US" sz="2000" i="1">
                <a:solidFill>
                  <a:schemeClr val="accent2"/>
                </a:solidFill>
              </a:rPr>
              <a:t>client:</a:t>
            </a:r>
            <a:r>
              <a:rPr lang="en-US" sz="2000"/>
              <a:t> side that initiates transfer (either to/from remote)</a:t>
            </a:r>
          </a:p>
          <a:p>
            <a:pPr lvl="1"/>
            <a:r>
              <a:rPr lang="en-US" sz="2000" i="1">
                <a:solidFill>
                  <a:schemeClr val="accent2"/>
                </a:solidFill>
              </a:rPr>
              <a:t>server:</a:t>
            </a:r>
            <a:r>
              <a:rPr lang="en-US" sz="2000"/>
              <a:t> remote host</a:t>
            </a:r>
          </a:p>
          <a:p>
            <a:r>
              <a:rPr lang="en-US" sz="2000"/>
              <a:t>ftp: RFC 959</a:t>
            </a:r>
          </a:p>
          <a:p>
            <a:r>
              <a:rPr lang="en-US" sz="2000"/>
              <a:t>ftp server: port 21</a:t>
            </a:r>
          </a:p>
        </p:txBody>
      </p:sp>
      <p:graphicFrame>
        <p:nvGraphicFramePr>
          <p:cNvPr id="212996" name="Rectangle 4"/>
          <p:cNvGraphicFramePr>
            <a:graphicFrameLocks/>
          </p:cNvGraphicFramePr>
          <p:nvPr/>
        </p:nvGraphicFramePr>
        <p:xfrm>
          <a:off x="1524000" y="1397000"/>
          <a:ext cx="6096000" cy="4064000"/>
        </p:xfrm>
        <a:graphic>
          <a:graphicData uri="http://schemas.openxmlformats.org/presentationml/2006/ole">
            <p:oleObj spid="_x0000_s212996" name="Clip" r:id="rId3" imgW="0" imgH="0" progId="MS_ClipArt_Gallery.2">
              <p:embed/>
            </p:oleObj>
          </a:graphicData>
        </a:graphic>
      </p:graphicFrame>
      <p:graphicFrame>
        <p:nvGraphicFramePr>
          <p:cNvPr id="212997" name="Object 5"/>
          <p:cNvGraphicFramePr>
            <a:graphicFrameLocks noChangeAspect="1"/>
          </p:cNvGraphicFramePr>
          <p:nvPr/>
        </p:nvGraphicFramePr>
        <p:xfrm>
          <a:off x="3313113" y="1574800"/>
          <a:ext cx="776287" cy="623888"/>
        </p:xfrm>
        <a:graphic>
          <a:graphicData uri="http://schemas.openxmlformats.org/presentationml/2006/ole">
            <p:oleObj spid="_x0000_s212997" name="Clip" r:id="rId4" imgW="1305000" imgH="1085760" progId="MS_ClipArt_Gallery.2">
              <p:embed/>
            </p:oleObj>
          </a:graphicData>
        </a:graphic>
      </p:graphicFrame>
      <p:grpSp>
        <p:nvGrpSpPr>
          <p:cNvPr id="212998" name="Group 6"/>
          <p:cNvGrpSpPr>
            <a:grpSpLocks/>
          </p:cNvGrpSpPr>
          <p:nvPr/>
        </p:nvGrpSpPr>
        <p:grpSpPr bwMode="auto">
          <a:xfrm>
            <a:off x="6764338" y="1412875"/>
            <a:ext cx="355600" cy="933450"/>
            <a:chOff x="4180" y="783"/>
            <a:chExt cx="150" cy="307"/>
          </a:xfrm>
        </p:grpSpPr>
        <p:sp>
          <p:nvSpPr>
            <p:cNvPr id="212999" name="AutoShape 7"/>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213000" name="Rectangle 8"/>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213001" name="Rectangle 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213002" name="AutoShape 1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213003" name="Line 11"/>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213004" name="Line 12"/>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213005" name="Rectangle 1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213006" name="Rectangle 14"/>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sp>
        <p:nvSpPr>
          <p:cNvPr id="213007" name="Line 15"/>
          <p:cNvSpPr>
            <a:spLocks noChangeShapeType="1"/>
          </p:cNvSpPr>
          <p:nvPr/>
        </p:nvSpPr>
        <p:spPr bwMode="auto">
          <a:xfrm>
            <a:off x="4352925" y="2190750"/>
            <a:ext cx="2209800" cy="9525"/>
          </a:xfrm>
          <a:prstGeom prst="line">
            <a:avLst/>
          </a:prstGeom>
          <a:noFill/>
          <a:ln w="28575">
            <a:solidFill>
              <a:srgbClr val="FF0000"/>
            </a:solidFill>
            <a:round/>
            <a:headEnd type="triangle" w="med" len="med"/>
            <a:tailEnd type="triangle" w="med" len="med"/>
          </a:ln>
          <a:effectLst/>
        </p:spPr>
        <p:txBody>
          <a:bodyPr wrap="none" anchor="ctr"/>
          <a:lstStyle/>
          <a:p>
            <a:endParaRPr lang="en-US"/>
          </a:p>
        </p:txBody>
      </p:sp>
      <p:sp>
        <p:nvSpPr>
          <p:cNvPr id="213008" name="Text Box 16"/>
          <p:cNvSpPr txBox="1">
            <a:spLocks noChangeArrowheads="1"/>
          </p:cNvSpPr>
          <p:nvPr/>
        </p:nvSpPr>
        <p:spPr bwMode="auto">
          <a:xfrm>
            <a:off x="4275138" y="1874838"/>
            <a:ext cx="2409825" cy="336550"/>
          </a:xfrm>
          <a:prstGeom prst="rect">
            <a:avLst/>
          </a:prstGeom>
          <a:noFill/>
          <a:ln w="9525">
            <a:noFill/>
            <a:miter lim="800000"/>
            <a:headEnd/>
            <a:tailEnd/>
          </a:ln>
          <a:effectLst/>
        </p:spPr>
        <p:txBody>
          <a:bodyPr>
            <a:spAutoFit/>
          </a:bodyPr>
          <a:lstStyle/>
          <a:p>
            <a:pPr algn="ctr">
              <a:spcBef>
                <a:spcPct val="0"/>
              </a:spcBef>
              <a:buClrTx/>
              <a:buSzTx/>
              <a:buFontTx/>
              <a:buNone/>
            </a:pPr>
            <a:r>
              <a:rPr lang="en-US" sz="1600">
                <a:solidFill>
                  <a:srgbClr val="FF0000"/>
                </a:solidFill>
              </a:rPr>
              <a:t>file transfer</a:t>
            </a:r>
            <a:endParaRPr lang="en-US">
              <a:latin typeface="Times New Roman" pitchFamily="18" charset="0"/>
            </a:endParaRPr>
          </a:p>
        </p:txBody>
      </p:sp>
      <p:grpSp>
        <p:nvGrpSpPr>
          <p:cNvPr id="213009" name="Group 17"/>
          <p:cNvGrpSpPr>
            <a:grpSpLocks/>
          </p:cNvGrpSpPr>
          <p:nvPr/>
        </p:nvGrpSpPr>
        <p:grpSpPr bwMode="auto">
          <a:xfrm>
            <a:off x="6511925" y="1866900"/>
            <a:ext cx="800100" cy="828675"/>
            <a:chOff x="3898" y="1386"/>
            <a:chExt cx="504" cy="522"/>
          </a:xfrm>
        </p:grpSpPr>
        <p:sp>
          <p:nvSpPr>
            <p:cNvPr id="213010" name="Rectangle 18"/>
            <p:cNvSpPr>
              <a:spLocks noChangeArrowheads="1"/>
            </p:cNvSpPr>
            <p:nvPr/>
          </p:nvSpPr>
          <p:spPr bwMode="auto">
            <a:xfrm>
              <a:off x="3930" y="1386"/>
              <a:ext cx="444" cy="522"/>
            </a:xfrm>
            <a:prstGeom prst="rect">
              <a:avLst/>
            </a:prstGeom>
            <a:solidFill>
              <a:schemeClr val="hlink"/>
            </a:solidFill>
            <a:ln w="19050">
              <a:solidFill>
                <a:schemeClr val="tx1"/>
              </a:solidFill>
              <a:miter lim="800000"/>
              <a:headEnd/>
              <a:tailEnd/>
            </a:ln>
            <a:effectLst/>
          </p:spPr>
          <p:txBody>
            <a:bodyPr wrap="none" anchor="ctr"/>
            <a:lstStyle/>
            <a:p>
              <a:endParaRPr lang="en-US"/>
            </a:p>
          </p:txBody>
        </p:sp>
        <p:sp>
          <p:nvSpPr>
            <p:cNvPr id="213011" name="Text Box 19"/>
            <p:cNvSpPr txBox="1">
              <a:spLocks noChangeArrowheads="1"/>
            </p:cNvSpPr>
            <p:nvPr/>
          </p:nvSpPr>
          <p:spPr bwMode="auto">
            <a:xfrm>
              <a:off x="3898" y="1463"/>
              <a:ext cx="504" cy="366"/>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FTP</a:t>
              </a:r>
            </a:p>
            <a:p>
              <a:pPr algn="ctr">
                <a:spcBef>
                  <a:spcPct val="0"/>
                </a:spcBef>
                <a:buClrTx/>
                <a:buSzTx/>
                <a:buFontTx/>
                <a:buNone/>
              </a:pPr>
              <a:r>
                <a:rPr lang="en-US" sz="1600"/>
                <a:t>server</a:t>
              </a:r>
              <a:endParaRPr lang="en-US">
                <a:latin typeface="Times New Roman" pitchFamily="18" charset="0"/>
              </a:endParaRPr>
            </a:p>
          </p:txBody>
        </p:sp>
      </p:grpSp>
      <p:grpSp>
        <p:nvGrpSpPr>
          <p:cNvPr id="213012" name="Group 20"/>
          <p:cNvGrpSpPr>
            <a:grpSpLocks/>
          </p:cNvGrpSpPr>
          <p:nvPr/>
        </p:nvGrpSpPr>
        <p:grpSpPr bwMode="auto">
          <a:xfrm>
            <a:off x="2582863" y="1857375"/>
            <a:ext cx="1790700" cy="852488"/>
            <a:chOff x="1645" y="1326"/>
            <a:chExt cx="1128" cy="537"/>
          </a:xfrm>
        </p:grpSpPr>
        <p:sp>
          <p:nvSpPr>
            <p:cNvPr id="213013" name="Rectangle 21"/>
            <p:cNvSpPr>
              <a:spLocks noChangeArrowheads="1"/>
            </p:cNvSpPr>
            <p:nvPr/>
          </p:nvSpPr>
          <p:spPr bwMode="auto">
            <a:xfrm>
              <a:off x="2328" y="1326"/>
              <a:ext cx="444" cy="522"/>
            </a:xfrm>
            <a:prstGeom prst="rect">
              <a:avLst/>
            </a:prstGeom>
            <a:solidFill>
              <a:schemeClr val="hlink"/>
            </a:solidFill>
            <a:ln w="19050">
              <a:solidFill>
                <a:schemeClr val="tx1"/>
              </a:solidFill>
              <a:miter lim="800000"/>
              <a:headEnd/>
              <a:tailEnd/>
            </a:ln>
            <a:effectLst/>
          </p:spPr>
          <p:txBody>
            <a:bodyPr wrap="none" anchor="ctr"/>
            <a:lstStyle/>
            <a:p>
              <a:endParaRPr lang="en-US"/>
            </a:p>
          </p:txBody>
        </p:sp>
        <p:sp>
          <p:nvSpPr>
            <p:cNvPr id="213014" name="Rectangle 22"/>
            <p:cNvSpPr>
              <a:spLocks noChangeArrowheads="1"/>
            </p:cNvSpPr>
            <p:nvPr/>
          </p:nvSpPr>
          <p:spPr bwMode="auto">
            <a:xfrm>
              <a:off x="1704" y="1332"/>
              <a:ext cx="606" cy="522"/>
            </a:xfrm>
            <a:prstGeom prst="rect">
              <a:avLst/>
            </a:prstGeom>
            <a:solidFill>
              <a:srgbClr val="33CCCC"/>
            </a:solidFill>
            <a:ln w="19050">
              <a:solidFill>
                <a:schemeClr val="tx1"/>
              </a:solidFill>
              <a:miter lim="800000"/>
              <a:headEnd/>
              <a:tailEnd/>
            </a:ln>
            <a:effectLst/>
          </p:spPr>
          <p:txBody>
            <a:bodyPr wrap="none" anchor="ctr"/>
            <a:lstStyle/>
            <a:p>
              <a:endParaRPr lang="en-US"/>
            </a:p>
          </p:txBody>
        </p:sp>
        <p:sp>
          <p:nvSpPr>
            <p:cNvPr id="213015" name="Text Box 23"/>
            <p:cNvSpPr txBox="1">
              <a:spLocks noChangeArrowheads="1"/>
            </p:cNvSpPr>
            <p:nvPr/>
          </p:nvSpPr>
          <p:spPr bwMode="auto">
            <a:xfrm>
              <a:off x="1645" y="1343"/>
              <a:ext cx="738" cy="520"/>
            </a:xfrm>
            <a:prstGeom prst="rect">
              <a:avLst/>
            </a:prstGeom>
            <a:noFill/>
            <a:ln w="9525">
              <a:noFill/>
              <a:miter lim="800000"/>
              <a:headEnd/>
              <a:tailEnd/>
            </a:ln>
            <a:effectLst/>
          </p:spPr>
          <p:txBody>
            <a:bodyPr>
              <a:spAutoFit/>
            </a:bodyPr>
            <a:lstStyle/>
            <a:p>
              <a:pPr algn="ctr">
                <a:spcBef>
                  <a:spcPct val="0"/>
                </a:spcBef>
                <a:buClrTx/>
                <a:buSzTx/>
                <a:buFontTx/>
                <a:buNone/>
              </a:pPr>
              <a:r>
                <a:rPr lang="en-US" sz="1600"/>
                <a:t>FTP</a:t>
              </a:r>
            </a:p>
            <a:p>
              <a:pPr algn="ctr">
                <a:spcBef>
                  <a:spcPct val="0"/>
                </a:spcBef>
                <a:buClrTx/>
                <a:buSzTx/>
                <a:buFontTx/>
                <a:buNone/>
              </a:pPr>
              <a:r>
                <a:rPr lang="en-US" sz="1600"/>
                <a:t>user</a:t>
              </a:r>
            </a:p>
            <a:p>
              <a:pPr algn="ctr">
                <a:spcBef>
                  <a:spcPct val="0"/>
                </a:spcBef>
                <a:buClrTx/>
                <a:buSzTx/>
                <a:buFontTx/>
                <a:buNone/>
              </a:pPr>
              <a:r>
                <a:rPr lang="en-US" sz="1600"/>
                <a:t>interface</a:t>
              </a:r>
              <a:endParaRPr lang="en-US">
                <a:latin typeface="Times New Roman" pitchFamily="18" charset="0"/>
              </a:endParaRPr>
            </a:p>
          </p:txBody>
        </p:sp>
        <p:sp>
          <p:nvSpPr>
            <p:cNvPr id="213016" name="Text Box 24"/>
            <p:cNvSpPr txBox="1">
              <a:spLocks noChangeArrowheads="1"/>
            </p:cNvSpPr>
            <p:nvPr/>
          </p:nvSpPr>
          <p:spPr bwMode="auto">
            <a:xfrm>
              <a:off x="2323" y="1403"/>
              <a:ext cx="450" cy="366"/>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FTP</a:t>
              </a:r>
            </a:p>
            <a:p>
              <a:pPr algn="ctr">
                <a:spcBef>
                  <a:spcPct val="0"/>
                </a:spcBef>
                <a:buClrTx/>
                <a:buSzTx/>
                <a:buFontTx/>
                <a:buNone/>
              </a:pPr>
              <a:r>
                <a:rPr lang="en-US" sz="1600"/>
                <a:t>client</a:t>
              </a:r>
              <a:endParaRPr lang="en-US">
                <a:latin typeface="Times New Roman" pitchFamily="18" charset="0"/>
              </a:endParaRPr>
            </a:p>
          </p:txBody>
        </p:sp>
      </p:grpSp>
      <p:grpSp>
        <p:nvGrpSpPr>
          <p:cNvPr id="213017" name="Group 25"/>
          <p:cNvGrpSpPr>
            <a:grpSpLocks/>
          </p:cNvGrpSpPr>
          <p:nvPr/>
        </p:nvGrpSpPr>
        <p:grpSpPr bwMode="auto">
          <a:xfrm>
            <a:off x="3219450" y="2695575"/>
            <a:ext cx="1674813" cy="712788"/>
            <a:chOff x="1812" y="1776"/>
            <a:chExt cx="1055" cy="449"/>
          </a:xfrm>
        </p:grpSpPr>
        <p:grpSp>
          <p:nvGrpSpPr>
            <p:cNvPr id="213018" name="Group 26"/>
            <p:cNvGrpSpPr>
              <a:grpSpLocks/>
            </p:cNvGrpSpPr>
            <p:nvPr/>
          </p:nvGrpSpPr>
          <p:grpSpPr bwMode="auto">
            <a:xfrm>
              <a:off x="1903" y="1845"/>
              <a:ext cx="316" cy="313"/>
              <a:chOff x="4939" y="1431"/>
              <a:chExt cx="316" cy="313"/>
            </a:xfrm>
          </p:grpSpPr>
          <p:sp>
            <p:nvSpPr>
              <p:cNvPr id="213019" name="Oval 27"/>
              <p:cNvSpPr>
                <a:spLocks noChangeArrowheads="1"/>
              </p:cNvSpPr>
              <p:nvPr/>
            </p:nvSpPr>
            <p:spPr bwMode="auto">
              <a:xfrm>
                <a:off x="4941" y="1663"/>
                <a:ext cx="310" cy="81"/>
              </a:xfrm>
              <a:prstGeom prst="ellipse">
                <a:avLst/>
              </a:prstGeom>
              <a:solidFill>
                <a:srgbClr val="FFFF00"/>
              </a:solidFill>
              <a:ln w="12700">
                <a:solidFill>
                  <a:schemeClr val="tx1"/>
                </a:solidFill>
                <a:round/>
                <a:headEnd/>
                <a:tailEnd/>
              </a:ln>
              <a:effectLst/>
            </p:spPr>
            <p:txBody>
              <a:bodyPr wrap="none" anchor="ctr"/>
              <a:lstStyle/>
              <a:p>
                <a:endParaRPr lang="en-US"/>
              </a:p>
            </p:txBody>
          </p:sp>
          <p:sp>
            <p:nvSpPr>
              <p:cNvPr id="213020" name="Rectangle 28"/>
              <p:cNvSpPr>
                <a:spLocks noChangeArrowheads="1"/>
              </p:cNvSpPr>
              <p:nvPr/>
            </p:nvSpPr>
            <p:spPr bwMode="auto">
              <a:xfrm>
                <a:off x="4942" y="1490"/>
                <a:ext cx="313" cy="214"/>
              </a:xfrm>
              <a:prstGeom prst="rect">
                <a:avLst/>
              </a:prstGeom>
              <a:solidFill>
                <a:srgbClr val="FFFF00"/>
              </a:solidFill>
              <a:ln w="12700">
                <a:no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sp>
            <p:nvSpPr>
              <p:cNvPr id="213021" name="Oval 29"/>
              <p:cNvSpPr>
                <a:spLocks noChangeArrowheads="1"/>
              </p:cNvSpPr>
              <p:nvPr/>
            </p:nvSpPr>
            <p:spPr bwMode="auto">
              <a:xfrm>
                <a:off x="4939" y="1431"/>
                <a:ext cx="313" cy="95"/>
              </a:xfrm>
              <a:prstGeom prst="ellipse">
                <a:avLst/>
              </a:prstGeom>
              <a:solidFill>
                <a:srgbClr val="FFFF00"/>
              </a:solidFill>
              <a:ln w="12700">
                <a:solidFill>
                  <a:schemeClr val="tx1"/>
                </a:solidFill>
                <a:round/>
                <a:headEnd/>
                <a:tailEnd/>
              </a:ln>
              <a:effectLst/>
            </p:spPr>
            <p:txBody>
              <a:bodyPr wrap="none" anchor="ctr"/>
              <a:lstStyle/>
              <a:p>
                <a:endParaRPr lang="en-US"/>
              </a:p>
            </p:txBody>
          </p:sp>
          <p:sp>
            <p:nvSpPr>
              <p:cNvPr id="213022" name="Line 30"/>
              <p:cNvSpPr>
                <a:spLocks noChangeShapeType="1"/>
              </p:cNvSpPr>
              <p:nvPr/>
            </p:nvSpPr>
            <p:spPr bwMode="auto">
              <a:xfrm>
                <a:off x="5251" y="1479"/>
                <a:ext cx="1" cy="227"/>
              </a:xfrm>
              <a:prstGeom prst="line">
                <a:avLst/>
              </a:prstGeom>
              <a:noFill/>
              <a:ln w="12700">
                <a:solidFill>
                  <a:schemeClr val="tx1"/>
                </a:solidFill>
                <a:round/>
                <a:headEnd/>
                <a:tailEnd/>
              </a:ln>
              <a:effectLst/>
            </p:spPr>
            <p:txBody>
              <a:bodyPr wrap="none" anchor="ctr"/>
              <a:lstStyle/>
              <a:p>
                <a:endParaRPr lang="en-US"/>
              </a:p>
            </p:txBody>
          </p:sp>
          <p:sp>
            <p:nvSpPr>
              <p:cNvPr id="213023" name="Line 31"/>
              <p:cNvSpPr>
                <a:spLocks noChangeShapeType="1"/>
              </p:cNvSpPr>
              <p:nvPr/>
            </p:nvSpPr>
            <p:spPr bwMode="auto">
              <a:xfrm flipH="1">
                <a:off x="4939" y="1483"/>
                <a:ext cx="1" cy="229"/>
              </a:xfrm>
              <a:prstGeom prst="line">
                <a:avLst/>
              </a:prstGeom>
              <a:noFill/>
              <a:ln w="12700">
                <a:solidFill>
                  <a:schemeClr val="tx1"/>
                </a:solidFill>
                <a:round/>
                <a:headEnd/>
                <a:tailEnd/>
              </a:ln>
              <a:effectLst/>
            </p:spPr>
            <p:txBody>
              <a:bodyPr wrap="none" anchor="ctr"/>
              <a:lstStyle/>
              <a:p>
                <a:endParaRPr lang="en-US"/>
              </a:p>
            </p:txBody>
          </p:sp>
        </p:grpSp>
        <p:sp>
          <p:nvSpPr>
            <p:cNvPr id="213024" name="Text Box 32"/>
            <p:cNvSpPr txBox="1">
              <a:spLocks noChangeArrowheads="1"/>
            </p:cNvSpPr>
            <p:nvPr/>
          </p:nvSpPr>
          <p:spPr bwMode="auto">
            <a:xfrm>
              <a:off x="2189" y="1859"/>
              <a:ext cx="678" cy="366"/>
            </a:xfrm>
            <a:prstGeom prst="rect">
              <a:avLst/>
            </a:prstGeom>
            <a:noFill/>
            <a:ln w="9525">
              <a:noFill/>
              <a:miter lim="800000"/>
              <a:headEnd/>
              <a:tailEnd/>
            </a:ln>
            <a:effectLst/>
          </p:spPr>
          <p:txBody>
            <a:bodyPr>
              <a:spAutoFit/>
            </a:bodyPr>
            <a:lstStyle/>
            <a:p>
              <a:pPr>
                <a:spcBef>
                  <a:spcPct val="0"/>
                </a:spcBef>
                <a:buClrTx/>
                <a:buSzTx/>
                <a:buFontTx/>
                <a:buNone/>
              </a:pPr>
              <a:r>
                <a:rPr lang="en-US" sz="1600"/>
                <a:t>local file</a:t>
              </a:r>
            </a:p>
            <a:p>
              <a:pPr>
                <a:spcBef>
                  <a:spcPct val="0"/>
                </a:spcBef>
                <a:buClrTx/>
                <a:buSzTx/>
                <a:buFontTx/>
                <a:buNone/>
              </a:pPr>
              <a:r>
                <a:rPr lang="en-US" sz="1600"/>
                <a:t>system</a:t>
              </a:r>
              <a:endParaRPr lang="en-US">
                <a:latin typeface="Times New Roman" pitchFamily="18" charset="0"/>
              </a:endParaRPr>
            </a:p>
          </p:txBody>
        </p:sp>
        <p:sp>
          <p:nvSpPr>
            <p:cNvPr id="213025" name="Line 33"/>
            <p:cNvSpPr>
              <a:spLocks noChangeShapeType="1"/>
            </p:cNvSpPr>
            <p:nvPr/>
          </p:nvSpPr>
          <p:spPr bwMode="auto">
            <a:xfrm>
              <a:off x="1812" y="1776"/>
              <a:ext cx="204" cy="276"/>
            </a:xfrm>
            <a:prstGeom prst="line">
              <a:avLst/>
            </a:prstGeom>
            <a:noFill/>
            <a:ln w="19050">
              <a:solidFill>
                <a:schemeClr val="tx1"/>
              </a:solidFill>
              <a:round/>
              <a:headEnd type="triangle" w="med" len="med"/>
              <a:tailEnd type="triangle" w="med" len="med"/>
            </a:ln>
            <a:effectLst/>
          </p:spPr>
          <p:txBody>
            <a:bodyPr wrap="none" anchor="ctr"/>
            <a:lstStyle/>
            <a:p>
              <a:endParaRPr lang="en-US"/>
            </a:p>
          </p:txBody>
        </p:sp>
      </p:grpSp>
      <p:sp>
        <p:nvSpPr>
          <p:cNvPr id="213026" name="Line 34"/>
          <p:cNvSpPr>
            <a:spLocks noChangeShapeType="1"/>
          </p:cNvSpPr>
          <p:nvPr/>
        </p:nvSpPr>
        <p:spPr bwMode="auto">
          <a:xfrm flipH="1">
            <a:off x="3714750" y="2686050"/>
            <a:ext cx="333375" cy="438150"/>
          </a:xfrm>
          <a:prstGeom prst="line">
            <a:avLst/>
          </a:prstGeom>
          <a:noFill/>
          <a:ln w="19050">
            <a:solidFill>
              <a:schemeClr val="tx1"/>
            </a:solidFill>
            <a:round/>
            <a:headEnd type="triangle" w="med" len="med"/>
            <a:tailEnd type="triangle" w="med" len="med"/>
          </a:ln>
          <a:effectLst/>
        </p:spPr>
        <p:txBody>
          <a:bodyPr wrap="none" anchor="ctr"/>
          <a:lstStyle/>
          <a:p>
            <a:endParaRPr lang="en-US"/>
          </a:p>
        </p:txBody>
      </p:sp>
      <p:grpSp>
        <p:nvGrpSpPr>
          <p:cNvPr id="213027" name="Group 35"/>
          <p:cNvGrpSpPr>
            <a:grpSpLocks/>
          </p:cNvGrpSpPr>
          <p:nvPr/>
        </p:nvGrpSpPr>
        <p:grpSpPr bwMode="auto">
          <a:xfrm>
            <a:off x="6659563" y="2824163"/>
            <a:ext cx="501650" cy="496887"/>
            <a:chOff x="4939" y="1431"/>
            <a:chExt cx="316" cy="313"/>
          </a:xfrm>
        </p:grpSpPr>
        <p:sp>
          <p:nvSpPr>
            <p:cNvPr id="213028" name="Oval 36"/>
            <p:cNvSpPr>
              <a:spLocks noChangeArrowheads="1"/>
            </p:cNvSpPr>
            <p:nvPr/>
          </p:nvSpPr>
          <p:spPr bwMode="auto">
            <a:xfrm>
              <a:off x="4941" y="1663"/>
              <a:ext cx="310" cy="81"/>
            </a:xfrm>
            <a:prstGeom prst="ellipse">
              <a:avLst/>
            </a:prstGeom>
            <a:solidFill>
              <a:srgbClr val="FFFF00"/>
            </a:solidFill>
            <a:ln w="12700">
              <a:solidFill>
                <a:schemeClr val="tx1"/>
              </a:solidFill>
              <a:round/>
              <a:headEnd/>
              <a:tailEnd/>
            </a:ln>
            <a:effectLst/>
          </p:spPr>
          <p:txBody>
            <a:bodyPr wrap="none" anchor="ctr"/>
            <a:lstStyle/>
            <a:p>
              <a:endParaRPr lang="en-US"/>
            </a:p>
          </p:txBody>
        </p:sp>
        <p:sp>
          <p:nvSpPr>
            <p:cNvPr id="213029" name="Rectangle 37"/>
            <p:cNvSpPr>
              <a:spLocks noChangeArrowheads="1"/>
            </p:cNvSpPr>
            <p:nvPr/>
          </p:nvSpPr>
          <p:spPr bwMode="auto">
            <a:xfrm>
              <a:off x="4942" y="1490"/>
              <a:ext cx="313" cy="214"/>
            </a:xfrm>
            <a:prstGeom prst="rect">
              <a:avLst/>
            </a:prstGeom>
            <a:solidFill>
              <a:srgbClr val="FFFF00"/>
            </a:solidFill>
            <a:ln w="12700">
              <a:no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sp>
          <p:nvSpPr>
            <p:cNvPr id="213030" name="Oval 38"/>
            <p:cNvSpPr>
              <a:spLocks noChangeArrowheads="1"/>
            </p:cNvSpPr>
            <p:nvPr/>
          </p:nvSpPr>
          <p:spPr bwMode="auto">
            <a:xfrm>
              <a:off x="4939" y="1431"/>
              <a:ext cx="313" cy="95"/>
            </a:xfrm>
            <a:prstGeom prst="ellipse">
              <a:avLst/>
            </a:prstGeom>
            <a:solidFill>
              <a:srgbClr val="FFFF00"/>
            </a:solidFill>
            <a:ln w="12700">
              <a:solidFill>
                <a:schemeClr val="tx1"/>
              </a:solidFill>
              <a:round/>
              <a:headEnd/>
              <a:tailEnd/>
            </a:ln>
            <a:effectLst/>
          </p:spPr>
          <p:txBody>
            <a:bodyPr wrap="none" anchor="ctr"/>
            <a:lstStyle/>
            <a:p>
              <a:endParaRPr lang="en-US"/>
            </a:p>
          </p:txBody>
        </p:sp>
        <p:sp>
          <p:nvSpPr>
            <p:cNvPr id="213031" name="Line 39"/>
            <p:cNvSpPr>
              <a:spLocks noChangeShapeType="1"/>
            </p:cNvSpPr>
            <p:nvPr/>
          </p:nvSpPr>
          <p:spPr bwMode="auto">
            <a:xfrm>
              <a:off x="5251" y="1479"/>
              <a:ext cx="1" cy="227"/>
            </a:xfrm>
            <a:prstGeom prst="line">
              <a:avLst/>
            </a:prstGeom>
            <a:noFill/>
            <a:ln w="12700">
              <a:solidFill>
                <a:schemeClr val="tx1"/>
              </a:solidFill>
              <a:round/>
              <a:headEnd/>
              <a:tailEnd/>
            </a:ln>
            <a:effectLst/>
          </p:spPr>
          <p:txBody>
            <a:bodyPr wrap="none" anchor="ctr"/>
            <a:lstStyle/>
            <a:p>
              <a:endParaRPr lang="en-US"/>
            </a:p>
          </p:txBody>
        </p:sp>
        <p:sp>
          <p:nvSpPr>
            <p:cNvPr id="213032" name="Line 40"/>
            <p:cNvSpPr>
              <a:spLocks noChangeShapeType="1"/>
            </p:cNvSpPr>
            <p:nvPr/>
          </p:nvSpPr>
          <p:spPr bwMode="auto">
            <a:xfrm flipH="1">
              <a:off x="4939" y="1483"/>
              <a:ext cx="1" cy="229"/>
            </a:xfrm>
            <a:prstGeom prst="line">
              <a:avLst/>
            </a:prstGeom>
            <a:noFill/>
            <a:ln w="12700">
              <a:solidFill>
                <a:schemeClr val="tx1"/>
              </a:solidFill>
              <a:round/>
              <a:headEnd/>
              <a:tailEnd/>
            </a:ln>
            <a:effectLst/>
          </p:spPr>
          <p:txBody>
            <a:bodyPr wrap="none" anchor="ctr"/>
            <a:lstStyle/>
            <a:p>
              <a:endParaRPr lang="en-US"/>
            </a:p>
          </p:txBody>
        </p:sp>
      </p:grpSp>
      <p:sp>
        <p:nvSpPr>
          <p:cNvPr id="213033" name="Text Box 41"/>
          <p:cNvSpPr txBox="1">
            <a:spLocks noChangeArrowheads="1"/>
          </p:cNvSpPr>
          <p:nvPr/>
        </p:nvSpPr>
        <p:spPr bwMode="auto">
          <a:xfrm>
            <a:off x="7161213" y="2789238"/>
            <a:ext cx="1457325" cy="581025"/>
          </a:xfrm>
          <a:prstGeom prst="rect">
            <a:avLst/>
          </a:prstGeom>
          <a:noFill/>
          <a:ln w="9525">
            <a:noFill/>
            <a:miter lim="800000"/>
            <a:headEnd/>
            <a:tailEnd/>
          </a:ln>
          <a:effectLst/>
        </p:spPr>
        <p:txBody>
          <a:bodyPr>
            <a:spAutoFit/>
          </a:bodyPr>
          <a:lstStyle/>
          <a:p>
            <a:pPr>
              <a:spcBef>
                <a:spcPct val="0"/>
              </a:spcBef>
              <a:buClrTx/>
              <a:buSzTx/>
              <a:buFontTx/>
              <a:buNone/>
            </a:pPr>
            <a:r>
              <a:rPr lang="en-US" sz="1600"/>
              <a:t>remote file</a:t>
            </a:r>
          </a:p>
          <a:p>
            <a:pPr>
              <a:spcBef>
                <a:spcPct val="0"/>
              </a:spcBef>
              <a:buClrTx/>
              <a:buSzTx/>
              <a:buFontTx/>
              <a:buNone/>
            </a:pPr>
            <a:r>
              <a:rPr lang="en-US" sz="1600"/>
              <a:t>system</a:t>
            </a:r>
            <a:endParaRPr lang="en-US">
              <a:latin typeface="Times New Roman" pitchFamily="18" charset="0"/>
            </a:endParaRPr>
          </a:p>
        </p:txBody>
      </p:sp>
      <p:sp>
        <p:nvSpPr>
          <p:cNvPr id="213034" name="Line 42"/>
          <p:cNvSpPr>
            <a:spLocks noChangeShapeType="1"/>
          </p:cNvSpPr>
          <p:nvPr/>
        </p:nvSpPr>
        <p:spPr bwMode="auto">
          <a:xfrm>
            <a:off x="6915150" y="2695575"/>
            <a:ext cx="0" cy="428625"/>
          </a:xfrm>
          <a:prstGeom prst="line">
            <a:avLst/>
          </a:prstGeom>
          <a:noFill/>
          <a:ln w="19050">
            <a:solidFill>
              <a:schemeClr val="tx1"/>
            </a:solidFill>
            <a:round/>
            <a:headEnd type="triangle" w="med" len="med"/>
            <a:tailEnd type="triangle" w="med" len="med"/>
          </a:ln>
          <a:effectLst/>
        </p:spPr>
        <p:txBody>
          <a:bodyPr wrap="none" anchor="ctr"/>
          <a:lstStyle/>
          <a:p>
            <a:endParaRPr lang="en-US"/>
          </a:p>
        </p:txBody>
      </p:sp>
      <p:pic>
        <p:nvPicPr>
          <p:cNvPr id="213035" name="Picture 43" descr="Alice"/>
          <p:cNvPicPr>
            <a:picLocks noChangeAspect="1" noChangeArrowheads="1"/>
          </p:cNvPicPr>
          <p:nvPr/>
        </p:nvPicPr>
        <p:blipFill>
          <a:blip r:embed="rId5"/>
          <a:srcRect/>
          <a:stretch>
            <a:fillRect/>
          </a:stretch>
        </p:blipFill>
        <p:spPr bwMode="auto">
          <a:xfrm>
            <a:off x="1490663" y="1909763"/>
            <a:ext cx="561975" cy="693737"/>
          </a:xfrm>
          <a:prstGeom prst="rect">
            <a:avLst/>
          </a:prstGeom>
          <a:noFill/>
        </p:spPr>
      </p:pic>
      <p:sp>
        <p:nvSpPr>
          <p:cNvPr id="213036" name="Text Box 44"/>
          <p:cNvSpPr txBox="1">
            <a:spLocks noChangeArrowheads="1"/>
          </p:cNvSpPr>
          <p:nvPr/>
        </p:nvSpPr>
        <p:spPr bwMode="auto">
          <a:xfrm>
            <a:off x="1379538" y="2617788"/>
            <a:ext cx="971550" cy="581025"/>
          </a:xfrm>
          <a:prstGeom prst="rect">
            <a:avLst/>
          </a:prstGeom>
          <a:noFill/>
          <a:ln w="9525">
            <a:noFill/>
            <a:miter lim="800000"/>
            <a:headEnd/>
            <a:tailEnd/>
          </a:ln>
          <a:effectLst/>
        </p:spPr>
        <p:txBody>
          <a:bodyPr>
            <a:spAutoFit/>
          </a:bodyPr>
          <a:lstStyle/>
          <a:p>
            <a:pPr algn="ctr">
              <a:spcBef>
                <a:spcPct val="0"/>
              </a:spcBef>
              <a:buClrTx/>
              <a:buSzTx/>
              <a:buFontTx/>
              <a:buNone/>
            </a:pPr>
            <a:r>
              <a:rPr lang="en-US" sz="1600"/>
              <a:t>user </a:t>
            </a:r>
          </a:p>
          <a:p>
            <a:pPr algn="ctr">
              <a:spcBef>
                <a:spcPct val="0"/>
              </a:spcBef>
              <a:buClrTx/>
              <a:buSzTx/>
              <a:buFontTx/>
              <a:buNone/>
            </a:pPr>
            <a:r>
              <a:rPr lang="en-US" sz="1600"/>
              <a:t>at host</a:t>
            </a:r>
            <a:endParaRPr lang="en-US">
              <a:latin typeface="Times New Roman" pitchFamily="18" charset="0"/>
            </a:endParaRPr>
          </a:p>
        </p:txBody>
      </p:sp>
      <p:sp>
        <p:nvSpPr>
          <p:cNvPr id="213037" name="Line 45"/>
          <p:cNvSpPr>
            <a:spLocks noChangeShapeType="1"/>
          </p:cNvSpPr>
          <p:nvPr/>
        </p:nvSpPr>
        <p:spPr bwMode="auto">
          <a:xfrm>
            <a:off x="2028825" y="2305050"/>
            <a:ext cx="581025" cy="0"/>
          </a:xfrm>
          <a:prstGeom prst="line">
            <a:avLst/>
          </a:prstGeom>
          <a:noFill/>
          <a:ln w="19050">
            <a:solidFill>
              <a:schemeClr val="tx1"/>
            </a:solidFill>
            <a:round/>
            <a:headEnd type="triangle" w="med" len="med"/>
            <a:tailEnd type="triangle" w="med" len="med"/>
          </a:ln>
          <a:effectLst/>
        </p:spPr>
        <p:txBody>
          <a:bodyPr wrap="none" anchor="ct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23" name="Slide Number Placeholder 6"/>
          <p:cNvSpPr>
            <a:spLocks noGrp="1"/>
          </p:cNvSpPr>
          <p:nvPr>
            <p:ph type="sldNum" sz="quarter" idx="12"/>
          </p:nvPr>
        </p:nvSpPr>
        <p:spPr/>
        <p:txBody>
          <a:bodyPr/>
          <a:lstStyle/>
          <a:p>
            <a:fld id="{163DDAD2-B9EF-4DCB-B250-1A141EA9ECB0}" type="slidenum">
              <a:rPr lang="en-US"/>
              <a:pPr/>
              <a:t>47</a:t>
            </a:fld>
            <a:endParaRPr lang="en-US"/>
          </a:p>
        </p:txBody>
      </p:sp>
      <p:sp>
        <p:nvSpPr>
          <p:cNvPr id="214018" name="Rectangle 2"/>
          <p:cNvSpPr>
            <a:spLocks noGrp="1" noChangeArrowheads="1"/>
          </p:cNvSpPr>
          <p:nvPr>
            <p:ph type="title"/>
          </p:nvPr>
        </p:nvSpPr>
        <p:spPr/>
        <p:txBody>
          <a:bodyPr/>
          <a:lstStyle/>
          <a:p>
            <a:r>
              <a:rPr lang="en-US" sz="3200"/>
              <a:t>FTP: separate control, data connections</a:t>
            </a:r>
            <a:endParaRPr lang="en-US"/>
          </a:p>
        </p:txBody>
      </p:sp>
      <p:sp>
        <p:nvSpPr>
          <p:cNvPr id="214019" name="Rectangle 3"/>
          <p:cNvSpPr>
            <a:spLocks noChangeArrowheads="1"/>
          </p:cNvSpPr>
          <p:nvPr>
            <p:ph type="body" sz="half" idx="1"/>
          </p:nvPr>
        </p:nvSpPr>
        <p:spPr>
          <a:xfrm>
            <a:off x="533400" y="1600200"/>
            <a:ext cx="4067175" cy="4648200"/>
          </a:xfrm>
        </p:spPr>
        <p:txBody>
          <a:bodyPr/>
          <a:lstStyle/>
          <a:p>
            <a:r>
              <a:rPr lang="en-US" sz="2000"/>
              <a:t>FTP client contacts FTP server at port 21, specifying TCP as transport protocol</a:t>
            </a:r>
          </a:p>
          <a:p>
            <a:r>
              <a:rPr lang="en-US" sz="2000"/>
              <a:t>Client obtains authorization over control connection</a:t>
            </a:r>
          </a:p>
          <a:p>
            <a:r>
              <a:rPr lang="en-US" sz="2000"/>
              <a:t>Client browses remote directory by sending commands over control connection.</a:t>
            </a:r>
          </a:p>
          <a:p>
            <a:r>
              <a:rPr lang="en-US" sz="2000"/>
              <a:t>When server receives a command for a file transfer, the server opens a TCP data connection to client</a:t>
            </a:r>
          </a:p>
          <a:p>
            <a:r>
              <a:rPr lang="en-US" sz="2000"/>
              <a:t>After transferring one file, server closes connection.</a:t>
            </a:r>
          </a:p>
        </p:txBody>
      </p:sp>
      <p:grpSp>
        <p:nvGrpSpPr>
          <p:cNvPr id="214020" name="Group 4"/>
          <p:cNvGrpSpPr>
            <a:grpSpLocks/>
          </p:cNvGrpSpPr>
          <p:nvPr/>
        </p:nvGrpSpPr>
        <p:grpSpPr bwMode="auto">
          <a:xfrm>
            <a:off x="4756150" y="1373188"/>
            <a:ext cx="3998913" cy="1882775"/>
            <a:chOff x="3011" y="1511"/>
            <a:chExt cx="2519" cy="1186"/>
          </a:xfrm>
        </p:grpSpPr>
        <p:graphicFrame>
          <p:nvGraphicFramePr>
            <p:cNvPr id="214021" name="Object 5"/>
            <p:cNvGraphicFramePr>
              <a:graphicFrameLocks noChangeAspect="1"/>
            </p:cNvGraphicFramePr>
            <p:nvPr/>
          </p:nvGraphicFramePr>
          <p:xfrm>
            <a:off x="3011" y="1826"/>
            <a:ext cx="489" cy="393"/>
          </p:xfrm>
          <a:graphic>
            <a:graphicData uri="http://schemas.openxmlformats.org/presentationml/2006/ole">
              <p:oleObj spid="_x0000_s214021" name="Clip" r:id="rId3" imgW="1305000" imgH="1085760" progId="MS_ClipArt_Gallery.2">
                <p:embed/>
              </p:oleObj>
            </a:graphicData>
          </a:graphic>
        </p:graphicFrame>
        <p:grpSp>
          <p:nvGrpSpPr>
            <p:cNvPr id="214022" name="Group 6"/>
            <p:cNvGrpSpPr>
              <a:grpSpLocks/>
            </p:cNvGrpSpPr>
            <p:nvPr/>
          </p:nvGrpSpPr>
          <p:grpSpPr bwMode="auto">
            <a:xfrm>
              <a:off x="5161" y="1688"/>
              <a:ext cx="224" cy="588"/>
              <a:chOff x="4180" y="783"/>
              <a:chExt cx="150" cy="307"/>
            </a:xfrm>
          </p:grpSpPr>
          <p:sp>
            <p:nvSpPr>
              <p:cNvPr id="214023" name="AutoShape 7"/>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214024" name="Rectangle 8"/>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214025" name="Rectangle 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214026" name="AutoShape 1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214027" name="Line 11"/>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214028" name="Line 12"/>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214029" name="Rectangle 1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214030" name="Rectangle 14"/>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sp>
          <p:nvSpPr>
            <p:cNvPr id="214031" name="Text Box 15"/>
            <p:cNvSpPr txBox="1">
              <a:spLocks noChangeArrowheads="1"/>
            </p:cNvSpPr>
            <p:nvPr/>
          </p:nvSpPr>
          <p:spPr bwMode="auto">
            <a:xfrm>
              <a:off x="3029" y="2249"/>
              <a:ext cx="534" cy="442"/>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2000"/>
                <a:t>FTP</a:t>
              </a:r>
            </a:p>
            <a:p>
              <a:pPr algn="ctr">
                <a:spcBef>
                  <a:spcPct val="0"/>
                </a:spcBef>
                <a:buClrTx/>
                <a:buSzTx/>
                <a:buFontTx/>
                <a:buNone/>
              </a:pPr>
              <a:r>
                <a:rPr lang="en-US" sz="2000"/>
                <a:t>client</a:t>
              </a:r>
              <a:endParaRPr lang="en-US">
                <a:latin typeface="Times New Roman" pitchFamily="18" charset="0"/>
              </a:endParaRPr>
            </a:p>
          </p:txBody>
        </p:sp>
        <p:sp>
          <p:nvSpPr>
            <p:cNvPr id="214032" name="Text Box 16"/>
            <p:cNvSpPr txBox="1">
              <a:spLocks noChangeArrowheads="1"/>
            </p:cNvSpPr>
            <p:nvPr/>
          </p:nvSpPr>
          <p:spPr bwMode="auto">
            <a:xfrm>
              <a:off x="4928" y="2255"/>
              <a:ext cx="602" cy="442"/>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2000"/>
                <a:t>FTP</a:t>
              </a:r>
            </a:p>
            <a:p>
              <a:pPr algn="ctr">
                <a:spcBef>
                  <a:spcPct val="0"/>
                </a:spcBef>
                <a:buClrTx/>
                <a:buSzTx/>
                <a:buFontTx/>
                <a:buNone/>
              </a:pPr>
              <a:r>
                <a:rPr lang="en-US" sz="2000"/>
                <a:t>server</a:t>
              </a:r>
              <a:endParaRPr lang="en-US" sz="2000">
                <a:latin typeface="Times New Roman" pitchFamily="18" charset="0"/>
              </a:endParaRPr>
            </a:p>
          </p:txBody>
        </p:sp>
        <p:sp>
          <p:nvSpPr>
            <p:cNvPr id="214033" name="Line 17"/>
            <p:cNvSpPr>
              <a:spLocks noChangeShapeType="1"/>
            </p:cNvSpPr>
            <p:nvPr/>
          </p:nvSpPr>
          <p:spPr bwMode="auto">
            <a:xfrm>
              <a:off x="3492" y="1920"/>
              <a:ext cx="1614" cy="0"/>
            </a:xfrm>
            <a:prstGeom prst="line">
              <a:avLst/>
            </a:prstGeom>
            <a:noFill/>
            <a:ln w="28575">
              <a:solidFill>
                <a:srgbClr val="FF0000"/>
              </a:solidFill>
              <a:round/>
              <a:headEnd type="triangle" w="med" len="med"/>
              <a:tailEnd type="triangle" w="med" len="med"/>
            </a:ln>
            <a:effectLst/>
          </p:spPr>
          <p:txBody>
            <a:bodyPr wrap="none" anchor="ctr"/>
            <a:lstStyle/>
            <a:p>
              <a:endParaRPr lang="en-US"/>
            </a:p>
          </p:txBody>
        </p:sp>
        <p:sp>
          <p:nvSpPr>
            <p:cNvPr id="214034" name="Line 18"/>
            <p:cNvSpPr>
              <a:spLocks noChangeShapeType="1"/>
            </p:cNvSpPr>
            <p:nvPr/>
          </p:nvSpPr>
          <p:spPr bwMode="auto">
            <a:xfrm flipV="1">
              <a:off x="3504" y="2118"/>
              <a:ext cx="1614" cy="6"/>
            </a:xfrm>
            <a:prstGeom prst="line">
              <a:avLst/>
            </a:prstGeom>
            <a:noFill/>
            <a:ln w="28575">
              <a:solidFill>
                <a:srgbClr val="FF0000"/>
              </a:solidFill>
              <a:round/>
              <a:headEnd type="triangle" w="med" len="med"/>
              <a:tailEnd type="triangle" w="med" len="med"/>
            </a:ln>
            <a:effectLst/>
          </p:spPr>
          <p:txBody>
            <a:bodyPr wrap="none" anchor="ctr"/>
            <a:lstStyle/>
            <a:p>
              <a:endParaRPr lang="en-US"/>
            </a:p>
          </p:txBody>
        </p:sp>
        <p:sp>
          <p:nvSpPr>
            <p:cNvPr id="214035" name="Text Box 19"/>
            <p:cNvSpPr txBox="1">
              <a:spLocks noChangeArrowheads="1"/>
            </p:cNvSpPr>
            <p:nvPr/>
          </p:nvSpPr>
          <p:spPr bwMode="auto">
            <a:xfrm>
              <a:off x="3551" y="1511"/>
              <a:ext cx="1518" cy="366"/>
            </a:xfrm>
            <a:prstGeom prst="rect">
              <a:avLst/>
            </a:prstGeom>
            <a:noFill/>
            <a:ln w="9525">
              <a:noFill/>
              <a:miter lim="800000"/>
              <a:headEnd/>
              <a:tailEnd/>
            </a:ln>
            <a:effectLst/>
          </p:spPr>
          <p:txBody>
            <a:bodyPr>
              <a:spAutoFit/>
            </a:bodyPr>
            <a:lstStyle/>
            <a:p>
              <a:pPr algn="ctr">
                <a:spcBef>
                  <a:spcPct val="0"/>
                </a:spcBef>
                <a:buClrTx/>
                <a:buSzTx/>
                <a:buFontTx/>
                <a:buNone/>
              </a:pPr>
              <a:r>
                <a:rPr lang="en-US" sz="1600">
                  <a:solidFill>
                    <a:srgbClr val="FF0000"/>
                  </a:solidFill>
                </a:rPr>
                <a:t>TCP control connection</a:t>
              </a:r>
            </a:p>
            <a:p>
              <a:pPr algn="ctr">
                <a:spcBef>
                  <a:spcPct val="0"/>
                </a:spcBef>
                <a:buClrTx/>
                <a:buSzTx/>
                <a:buFontTx/>
                <a:buNone/>
              </a:pPr>
              <a:r>
                <a:rPr lang="en-US" sz="1600">
                  <a:solidFill>
                    <a:srgbClr val="FF0000"/>
                  </a:solidFill>
                </a:rPr>
                <a:t>port 21</a:t>
              </a:r>
              <a:endParaRPr lang="en-US">
                <a:latin typeface="Times New Roman" pitchFamily="18" charset="0"/>
              </a:endParaRPr>
            </a:p>
          </p:txBody>
        </p:sp>
        <p:sp>
          <p:nvSpPr>
            <p:cNvPr id="214036" name="Text Box 20"/>
            <p:cNvSpPr txBox="1">
              <a:spLocks noChangeArrowheads="1"/>
            </p:cNvSpPr>
            <p:nvPr/>
          </p:nvSpPr>
          <p:spPr bwMode="auto">
            <a:xfrm>
              <a:off x="3521" y="2165"/>
              <a:ext cx="1518" cy="366"/>
            </a:xfrm>
            <a:prstGeom prst="rect">
              <a:avLst/>
            </a:prstGeom>
            <a:noFill/>
            <a:ln w="9525">
              <a:noFill/>
              <a:miter lim="800000"/>
              <a:headEnd/>
              <a:tailEnd/>
            </a:ln>
            <a:effectLst/>
          </p:spPr>
          <p:txBody>
            <a:bodyPr>
              <a:spAutoFit/>
            </a:bodyPr>
            <a:lstStyle/>
            <a:p>
              <a:pPr algn="ctr">
                <a:spcBef>
                  <a:spcPct val="0"/>
                </a:spcBef>
                <a:buClrTx/>
                <a:buSzTx/>
                <a:buFontTx/>
                <a:buNone/>
              </a:pPr>
              <a:r>
                <a:rPr lang="en-US" sz="1600">
                  <a:solidFill>
                    <a:srgbClr val="FF0000"/>
                  </a:solidFill>
                </a:rPr>
                <a:t>TCP data connection</a:t>
              </a:r>
            </a:p>
            <a:p>
              <a:pPr algn="ctr">
                <a:spcBef>
                  <a:spcPct val="0"/>
                </a:spcBef>
                <a:buClrTx/>
                <a:buSzTx/>
                <a:buFontTx/>
                <a:buNone/>
              </a:pPr>
              <a:r>
                <a:rPr lang="en-US" sz="1600">
                  <a:solidFill>
                    <a:srgbClr val="FF0000"/>
                  </a:solidFill>
                </a:rPr>
                <a:t>port 20</a:t>
              </a:r>
              <a:endParaRPr lang="en-US">
                <a:latin typeface="Times New Roman" pitchFamily="18" charset="0"/>
              </a:endParaRPr>
            </a:p>
          </p:txBody>
        </p:sp>
      </p:grpSp>
      <p:sp>
        <p:nvSpPr>
          <p:cNvPr id="214037" name="Rectangle 21"/>
          <p:cNvSpPr>
            <a:spLocks noChangeArrowheads="1"/>
          </p:cNvSpPr>
          <p:nvPr/>
        </p:nvSpPr>
        <p:spPr bwMode="auto">
          <a:xfrm>
            <a:off x="4703763" y="3436938"/>
            <a:ext cx="4067175" cy="2938462"/>
          </a:xfrm>
          <a:prstGeom prst="rect">
            <a:avLst/>
          </a:prstGeom>
          <a:noFill/>
          <a:ln w="9525">
            <a:noFill/>
            <a:miter lim="800000"/>
            <a:headEnd/>
            <a:tailEnd/>
          </a:ln>
          <a:effectLst/>
        </p:spPr>
        <p:txBody>
          <a:bodyPr/>
          <a:lstStyle/>
          <a:p>
            <a:pPr marL="342900" indent="-342900">
              <a:buFont typeface="ZapfDingbats" pitchFamily="82" charset="2"/>
              <a:buChar char="r"/>
            </a:pPr>
            <a:r>
              <a:rPr lang="en-US" sz="2000"/>
              <a:t>Server opens a second TCP data connection to transfer another file.</a:t>
            </a:r>
          </a:p>
          <a:p>
            <a:pPr marL="342900" indent="-342900">
              <a:buFont typeface="ZapfDingbats" pitchFamily="82" charset="2"/>
              <a:buChar char="r"/>
            </a:pPr>
            <a:r>
              <a:rPr lang="en-US" sz="2000"/>
              <a:t>Control connection: </a:t>
            </a:r>
            <a:r>
              <a:rPr lang="en-US" sz="2000">
                <a:solidFill>
                  <a:srgbClr val="FF0000"/>
                </a:solidFill>
              </a:rPr>
              <a:t>“out of band”</a:t>
            </a:r>
          </a:p>
          <a:p>
            <a:pPr marL="342900" indent="-342900">
              <a:buFont typeface="ZapfDingbats" pitchFamily="82" charset="2"/>
              <a:buChar char="r"/>
            </a:pPr>
            <a:r>
              <a:rPr lang="en-US" sz="2000"/>
              <a:t>FTP server maintains “state”: current directory, earlier authentication</a:t>
            </a:r>
            <a:endParaRPr lang="en-US" sz="2000">
              <a:solidFill>
                <a:srgbClr val="FF0000"/>
              </a:solidFill>
            </a:endParaRPr>
          </a:p>
          <a:p>
            <a:pPr marL="342900" indent="-342900">
              <a:buFont typeface="ZapfDingbats" pitchFamily="82" charset="2"/>
              <a:buChar char="r"/>
            </a:pPr>
            <a:endParaRPr lang="en-US" sz="200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fld id="{1334B0B1-7923-46ED-8FEF-4851012D0C63}" type="slidenum">
              <a:rPr lang="en-US"/>
              <a:pPr/>
              <a:t>48</a:t>
            </a:fld>
            <a:endParaRPr lang="en-US"/>
          </a:p>
        </p:txBody>
      </p:sp>
      <p:sp>
        <p:nvSpPr>
          <p:cNvPr id="215042" name="Rectangle 2"/>
          <p:cNvSpPr>
            <a:spLocks noGrp="1" noChangeArrowheads="1"/>
          </p:cNvSpPr>
          <p:nvPr>
            <p:ph type="title"/>
          </p:nvPr>
        </p:nvSpPr>
        <p:spPr/>
        <p:txBody>
          <a:bodyPr/>
          <a:lstStyle/>
          <a:p>
            <a:r>
              <a:rPr lang="en-US" sz="3600"/>
              <a:t>FTP commands, responses</a:t>
            </a:r>
            <a:endParaRPr lang="en-US"/>
          </a:p>
        </p:txBody>
      </p:sp>
      <p:sp>
        <p:nvSpPr>
          <p:cNvPr id="215043" name="Rectangle 3"/>
          <p:cNvSpPr>
            <a:spLocks noGrp="1" noChangeArrowheads="1"/>
          </p:cNvSpPr>
          <p:nvPr>
            <p:ph type="body" sz="half" idx="1"/>
          </p:nvPr>
        </p:nvSpPr>
        <p:spPr/>
        <p:txBody>
          <a:bodyPr/>
          <a:lstStyle/>
          <a:p>
            <a:pPr>
              <a:buFont typeface="ZapfDingbats" pitchFamily="82" charset="2"/>
              <a:buNone/>
            </a:pPr>
            <a:r>
              <a:rPr lang="en-US" sz="2400" u="sng">
                <a:solidFill>
                  <a:srgbClr val="FF0000"/>
                </a:solidFill>
              </a:rPr>
              <a:t>Sample commands:</a:t>
            </a:r>
            <a:endParaRPr lang="en-US" sz="2000"/>
          </a:p>
          <a:p>
            <a:r>
              <a:rPr lang="en-US" sz="2000"/>
              <a:t>sent as ASCII text over control channel</a:t>
            </a:r>
            <a:endParaRPr lang="en-US" sz="2400"/>
          </a:p>
          <a:p>
            <a:r>
              <a:rPr lang="en-US" sz="2000" b="1">
                <a:latin typeface="Courier New" pitchFamily="49" charset="0"/>
              </a:rPr>
              <a:t>USER </a:t>
            </a:r>
            <a:r>
              <a:rPr lang="en-US" sz="2000" b="1" i="1">
                <a:latin typeface="Courier New" pitchFamily="49" charset="0"/>
              </a:rPr>
              <a:t>username</a:t>
            </a:r>
            <a:endParaRPr lang="en-US" sz="2400" i="1"/>
          </a:p>
          <a:p>
            <a:r>
              <a:rPr lang="en-US" sz="2000" b="1">
                <a:latin typeface="Courier New" pitchFamily="49" charset="0"/>
              </a:rPr>
              <a:t>PASS </a:t>
            </a:r>
            <a:r>
              <a:rPr lang="en-US" sz="2000" b="1" i="1">
                <a:latin typeface="Courier New" pitchFamily="49" charset="0"/>
              </a:rPr>
              <a:t>password</a:t>
            </a:r>
            <a:endParaRPr lang="en-US" sz="2400" i="1"/>
          </a:p>
          <a:p>
            <a:r>
              <a:rPr lang="en-US" sz="2000" b="1">
                <a:latin typeface="Courier New" pitchFamily="49" charset="0"/>
              </a:rPr>
              <a:t>LIST</a:t>
            </a:r>
            <a:r>
              <a:rPr lang="en-US" sz="2400"/>
              <a:t> </a:t>
            </a:r>
            <a:r>
              <a:rPr lang="en-US" sz="2000"/>
              <a:t>return list of file in current directory</a:t>
            </a:r>
            <a:endParaRPr lang="en-US" sz="2400"/>
          </a:p>
          <a:p>
            <a:r>
              <a:rPr lang="en-US" sz="2000" b="1">
                <a:latin typeface="Courier New" pitchFamily="49" charset="0"/>
              </a:rPr>
              <a:t>RETR filename</a:t>
            </a:r>
            <a:r>
              <a:rPr lang="en-US" sz="2400"/>
              <a:t> </a:t>
            </a:r>
            <a:r>
              <a:rPr lang="en-US" sz="2000"/>
              <a:t>retrieves (gets) file</a:t>
            </a:r>
            <a:endParaRPr lang="en-US" sz="2400"/>
          </a:p>
          <a:p>
            <a:r>
              <a:rPr lang="en-US" sz="2000" b="1">
                <a:latin typeface="Courier New" pitchFamily="49" charset="0"/>
              </a:rPr>
              <a:t>STOR filename</a:t>
            </a:r>
            <a:r>
              <a:rPr lang="en-US" sz="2400"/>
              <a:t> </a:t>
            </a:r>
            <a:r>
              <a:rPr lang="en-US" sz="2000"/>
              <a:t>stores (puts) file onto remote host</a:t>
            </a:r>
          </a:p>
        </p:txBody>
      </p:sp>
      <p:sp>
        <p:nvSpPr>
          <p:cNvPr id="215044" name="Rectangle 4"/>
          <p:cNvSpPr>
            <a:spLocks noGrp="1" noChangeArrowheads="1"/>
          </p:cNvSpPr>
          <p:nvPr>
            <p:ph type="body" sz="half" idx="2"/>
          </p:nvPr>
        </p:nvSpPr>
        <p:spPr/>
        <p:txBody>
          <a:bodyPr/>
          <a:lstStyle/>
          <a:p>
            <a:pPr>
              <a:buFont typeface="ZapfDingbats" pitchFamily="82" charset="2"/>
              <a:buNone/>
            </a:pPr>
            <a:r>
              <a:rPr lang="en-US" sz="2400" u="sng">
                <a:solidFill>
                  <a:srgbClr val="FF0000"/>
                </a:solidFill>
              </a:rPr>
              <a:t>Sample return codes</a:t>
            </a:r>
            <a:endParaRPr lang="en-US" sz="2400"/>
          </a:p>
          <a:p>
            <a:r>
              <a:rPr lang="en-US" sz="2000"/>
              <a:t>status code and phrase (as in HTTP)</a:t>
            </a:r>
            <a:endParaRPr lang="en-US" sz="2400"/>
          </a:p>
          <a:p>
            <a:r>
              <a:rPr lang="en-US" sz="2000" b="1">
                <a:latin typeface="Courier New" pitchFamily="49" charset="0"/>
              </a:rPr>
              <a:t>331 Username OK, password required</a:t>
            </a:r>
          </a:p>
          <a:p>
            <a:r>
              <a:rPr lang="en-US" sz="2000" b="1">
                <a:latin typeface="Courier New" pitchFamily="49" charset="0"/>
              </a:rPr>
              <a:t>125 data connection already open; transfer starting</a:t>
            </a:r>
          </a:p>
          <a:p>
            <a:r>
              <a:rPr lang="en-US" sz="2000" b="1">
                <a:latin typeface="Courier New" pitchFamily="49" charset="0"/>
              </a:rPr>
              <a:t>425 Can’t open data connection</a:t>
            </a:r>
          </a:p>
          <a:p>
            <a:r>
              <a:rPr lang="en-US" sz="2000" b="1">
                <a:latin typeface="Courier New" pitchFamily="49" charset="0"/>
              </a:rPr>
              <a:t>452 Error writing file</a:t>
            </a:r>
            <a:endParaRPr lang="en-US" sz="2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fld id="{E971D4D6-917A-48C9-B244-626E8CE27AF9}" type="slidenum">
              <a:rPr lang="en-US"/>
              <a:pPr/>
              <a:t>49</a:t>
            </a:fld>
            <a:endParaRPr lang="en-US"/>
          </a:p>
        </p:txBody>
      </p:sp>
      <p:sp>
        <p:nvSpPr>
          <p:cNvPr id="217090" name="Rectangle 2"/>
          <p:cNvSpPr>
            <a:spLocks noGrp="1" noChangeArrowheads="1"/>
          </p:cNvSpPr>
          <p:nvPr>
            <p:ph type="title"/>
          </p:nvPr>
        </p:nvSpPr>
        <p:spPr/>
        <p:txBody>
          <a:bodyPr/>
          <a:lstStyle/>
          <a:p>
            <a:r>
              <a:rPr lang="en-US"/>
              <a:t>Chapter 2: Application layer</a:t>
            </a:r>
          </a:p>
        </p:txBody>
      </p:sp>
      <p:sp>
        <p:nvSpPr>
          <p:cNvPr id="217091" name="Rectangle 3"/>
          <p:cNvSpPr>
            <a:spLocks noGrp="1" noChangeArrowheads="1"/>
          </p:cNvSpPr>
          <p:nvPr>
            <p:ph type="body" sz="half" idx="1"/>
          </p:nvPr>
        </p:nvSpPr>
        <p:spPr/>
        <p:txBody>
          <a:bodyPr/>
          <a:lstStyle/>
          <a:p>
            <a:r>
              <a:rPr lang="en-US" sz="2400"/>
              <a:t>2.1 Principles of network applications</a:t>
            </a:r>
          </a:p>
          <a:p>
            <a:r>
              <a:rPr lang="en-US" sz="2400"/>
              <a:t>2.2 Web and HTTP</a:t>
            </a:r>
          </a:p>
          <a:p>
            <a:r>
              <a:rPr lang="en-US" sz="2400"/>
              <a:t>2.3 FTP </a:t>
            </a:r>
            <a:endParaRPr lang="en-US" sz="2400">
              <a:solidFill>
                <a:srgbClr val="FF0000"/>
              </a:solidFill>
            </a:endParaRPr>
          </a:p>
          <a:p>
            <a:r>
              <a:rPr lang="en-US" sz="2400">
                <a:solidFill>
                  <a:srgbClr val="FF0000"/>
                </a:solidFill>
              </a:rPr>
              <a:t>2.4 Electronic Mail</a:t>
            </a:r>
          </a:p>
          <a:p>
            <a:pPr lvl="1"/>
            <a:r>
              <a:rPr lang="en-US" sz="2000">
                <a:solidFill>
                  <a:srgbClr val="FF0000"/>
                </a:solidFill>
              </a:rPr>
              <a:t>SMTP, POP3, IMAP</a:t>
            </a:r>
          </a:p>
          <a:p>
            <a:r>
              <a:rPr lang="en-US" sz="2400"/>
              <a:t>2.5 DNS</a:t>
            </a:r>
          </a:p>
          <a:p>
            <a:endParaRPr lang="en-US" sz="2400"/>
          </a:p>
        </p:txBody>
      </p:sp>
      <p:sp>
        <p:nvSpPr>
          <p:cNvPr id="217092" name="Rectangle 4"/>
          <p:cNvSpPr>
            <a:spLocks noGrp="1" noChangeArrowheads="1"/>
          </p:cNvSpPr>
          <p:nvPr>
            <p:ph type="body" sz="half" idx="2"/>
          </p:nvPr>
        </p:nvSpPr>
        <p:spPr>
          <a:xfrm>
            <a:off x="4495800" y="1600200"/>
            <a:ext cx="4054475" cy="4648200"/>
          </a:xfrm>
        </p:spPr>
        <p:txBody>
          <a:bodyPr/>
          <a:lstStyle/>
          <a:p>
            <a:r>
              <a:rPr lang="en-US" sz="2400"/>
              <a:t>2.6 P2P file sharing</a:t>
            </a:r>
          </a:p>
          <a:p>
            <a:r>
              <a:rPr lang="en-US" sz="2400"/>
              <a:t>2.7 Socket programming with TCP</a:t>
            </a:r>
          </a:p>
          <a:p>
            <a:r>
              <a:rPr lang="en-US" sz="2400"/>
              <a:t>2.8 Socket programming with UDP</a:t>
            </a:r>
          </a:p>
          <a:p>
            <a:r>
              <a:rPr lang="en-US" sz="2400"/>
              <a:t>2.9 Building a Web server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253" name="Slide Number Placeholder 6"/>
          <p:cNvSpPr>
            <a:spLocks noGrp="1"/>
          </p:cNvSpPr>
          <p:nvPr>
            <p:ph type="sldNum" sz="quarter" idx="12"/>
          </p:nvPr>
        </p:nvSpPr>
        <p:spPr/>
        <p:txBody>
          <a:bodyPr/>
          <a:lstStyle/>
          <a:p>
            <a:fld id="{5F88EC35-9618-436D-96A5-659169A450B8}" type="slidenum">
              <a:rPr lang="en-US"/>
              <a:pPr/>
              <a:t>5</a:t>
            </a:fld>
            <a:endParaRPr lang="en-US"/>
          </a:p>
        </p:txBody>
      </p:sp>
      <p:sp>
        <p:nvSpPr>
          <p:cNvPr id="34818" name="Rectangle 2"/>
          <p:cNvSpPr>
            <a:spLocks noGrp="1" noChangeArrowheads="1"/>
          </p:cNvSpPr>
          <p:nvPr>
            <p:ph type="title"/>
          </p:nvPr>
        </p:nvSpPr>
        <p:spPr>
          <a:xfrm>
            <a:off x="304800" y="228600"/>
            <a:ext cx="8382000" cy="1143000"/>
          </a:xfrm>
        </p:spPr>
        <p:txBody>
          <a:bodyPr/>
          <a:lstStyle/>
          <a:p>
            <a:r>
              <a:rPr lang="en-US" sz="3600"/>
              <a:t>Creating a network app</a:t>
            </a:r>
          </a:p>
        </p:txBody>
      </p:sp>
      <p:sp>
        <p:nvSpPr>
          <p:cNvPr id="34819" name="Rectangle 3"/>
          <p:cNvSpPr>
            <a:spLocks noGrp="1" noChangeArrowheads="1"/>
          </p:cNvSpPr>
          <p:nvPr>
            <p:ph type="body" sz="half" idx="1"/>
          </p:nvPr>
        </p:nvSpPr>
        <p:spPr>
          <a:xfrm>
            <a:off x="438150" y="1400175"/>
            <a:ext cx="4191000" cy="5114925"/>
          </a:xfrm>
        </p:spPr>
        <p:txBody>
          <a:bodyPr/>
          <a:lstStyle/>
          <a:p>
            <a:pPr>
              <a:lnSpc>
                <a:spcPct val="90000"/>
              </a:lnSpc>
              <a:buFont typeface="ZapfDingbats" pitchFamily="82" charset="2"/>
              <a:buNone/>
            </a:pPr>
            <a:r>
              <a:rPr lang="en-US" sz="2400">
                <a:solidFill>
                  <a:srgbClr val="FF0000"/>
                </a:solidFill>
              </a:rPr>
              <a:t>Write programs that</a:t>
            </a:r>
          </a:p>
          <a:p>
            <a:pPr lvl="1">
              <a:lnSpc>
                <a:spcPct val="90000"/>
              </a:lnSpc>
            </a:pPr>
            <a:r>
              <a:rPr lang="en-US" sz="2000"/>
              <a:t>run on different end systems and</a:t>
            </a:r>
          </a:p>
          <a:p>
            <a:pPr lvl="1">
              <a:lnSpc>
                <a:spcPct val="90000"/>
              </a:lnSpc>
            </a:pPr>
            <a:r>
              <a:rPr lang="en-US" sz="2000"/>
              <a:t>communicate over a network.</a:t>
            </a:r>
          </a:p>
          <a:p>
            <a:pPr lvl="1">
              <a:lnSpc>
                <a:spcPct val="90000"/>
              </a:lnSpc>
            </a:pPr>
            <a:r>
              <a:rPr lang="en-US" sz="2000"/>
              <a:t>e.g., Web: Web server software communicates with browser software</a:t>
            </a:r>
          </a:p>
          <a:p>
            <a:pPr>
              <a:lnSpc>
                <a:spcPct val="90000"/>
              </a:lnSpc>
              <a:buFont typeface="ZapfDingbats" pitchFamily="82" charset="2"/>
              <a:buNone/>
            </a:pPr>
            <a:r>
              <a:rPr lang="en-US" sz="2400">
                <a:solidFill>
                  <a:srgbClr val="FF0000"/>
                </a:solidFill>
              </a:rPr>
              <a:t>little software written for devices in network core</a:t>
            </a:r>
          </a:p>
          <a:p>
            <a:pPr lvl="1">
              <a:lnSpc>
                <a:spcPct val="90000"/>
              </a:lnSpc>
            </a:pPr>
            <a:r>
              <a:rPr lang="en-US" sz="2000"/>
              <a:t>network core devices do not run user application code</a:t>
            </a:r>
          </a:p>
          <a:p>
            <a:pPr lvl="1">
              <a:lnSpc>
                <a:spcPct val="90000"/>
              </a:lnSpc>
            </a:pPr>
            <a:r>
              <a:rPr lang="en-US" sz="2000"/>
              <a:t>application on end systems  allows for rapid app development, propagation</a:t>
            </a:r>
            <a:endParaRPr lang="en-US" sz="2000">
              <a:solidFill>
                <a:srgbClr val="FF0000"/>
              </a:solidFill>
            </a:endParaRPr>
          </a:p>
        </p:txBody>
      </p:sp>
      <p:grpSp>
        <p:nvGrpSpPr>
          <p:cNvPr id="34820" name="Group 4"/>
          <p:cNvGrpSpPr>
            <a:grpSpLocks/>
          </p:cNvGrpSpPr>
          <p:nvPr/>
        </p:nvGrpSpPr>
        <p:grpSpPr bwMode="auto">
          <a:xfrm>
            <a:off x="4908550" y="1876425"/>
            <a:ext cx="3678238" cy="3670300"/>
            <a:chOff x="3092" y="1182"/>
            <a:chExt cx="2317" cy="2312"/>
          </a:xfrm>
        </p:grpSpPr>
        <p:sp>
          <p:nvSpPr>
            <p:cNvPr id="34821" name="Freeform 5"/>
            <p:cNvSpPr>
              <a:spLocks/>
            </p:cNvSpPr>
            <p:nvPr/>
          </p:nvSpPr>
          <p:spPr bwMode="auto">
            <a:xfrm>
              <a:off x="4276" y="1272"/>
              <a:ext cx="1133" cy="1055"/>
            </a:xfrm>
            <a:custGeom>
              <a:avLst/>
              <a:gdLst/>
              <a:ahLst/>
              <a:cxnLst>
                <a:cxn ang="0">
                  <a:pos x="239" y="7"/>
                </a:cxn>
                <a:cxn ang="0">
                  <a:pos x="35" y="157"/>
                </a:cxn>
                <a:cxn ang="0">
                  <a:pos x="29" y="523"/>
                </a:cxn>
                <a:cxn ang="0">
                  <a:pos x="53" y="829"/>
                </a:cxn>
                <a:cxn ang="0">
                  <a:pos x="245" y="871"/>
                </a:cxn>
                <a:cxn ang="0">
                  <a:pos x="647" y="1129"/>
                </a:cxn>
                <a:cxn ang="0">
                  <a:pos x="995" y="1237"/>
                </a:cxn>
                <a:cxn ang="0">
                  <a:pos x="1199" y="1021"/>
                </a:cxn>
                <a:cxn ang="0">
                  <a:pos x="1271" y="445"/>
                </a:cxn>
                <a:cxn ang="0">
                  <a:pos x="1205" y="211"/>
                </a:cxn>
                <a:cxn ang="0">
                  <a:pos x="749" y="115"/>
                </a:cxn>
                <a:cxn ang="0">
                  <a:pos x="239" y="7"/>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33CCCC"/>
            </a:solidFill>
            <a:ln w="9525">
              <a:noFill/>
              <a:round/>
              <a:headEnd/>
              <a:tailEnd/>
            </a:ln>
            <a:effectLst/>
          </p:spPr>
          <p:txBody>
            <a:bodyPr wrap="none" anchor="ctr"/>
            <a:lstStyle/>
            <a:p>
              <a:endParaRPr lang="en-US"/>
            </a:p>
          </p:txBody>
        </p:sp>
        <p:sp>
          <p:nvSpPr>
            <p:cNvPr id="34822" name="Freeform 6"/>
            <p:cNvSpPr>
              <a:spLocks/>
            </p:cNvSpPr>
            <p:nvPr/>
          </p:nvSpPr>
          <p:spPr bwMode="auto">
            <a:xfrm>
              <a:off x="3092" y="1182"/>
              <a:ext cx="1176" cy="1001"/>
            </a:xfrm>
            <a:custGeom>
              <a:avLst/>
              <a:gdLst/>
              <a:ahLst/>
              <a:cxnLst>
                <a:cxn ang="0">
                  <a:pos x="550" y="42"/>
                </a:cxn>
                <a:cxn ang="0">
                  <a:pos x="82" y="60"/>
                </a:cxn>
                <a:cxn ang="0">
                  <a:pos x="58" y="402"/>
                </a:cxn>
                <a:cxn ang="0">
                  <a:pos x="28" y="720"/>
                </a:cxn>
                <a:cxn ang="0">
                  <a:pos x="112" y="870"/>
                </a:cxn>
                <a:cxn ang="0">
                  <a:pos x="538" y="876"/>
                </a:cxn>
                <a:cxn ang="0">
                  <a:pos x="640" y="1128"/>
                </a:cxn>
                <a:cxn ang="0">
                  <a:pos x="1234" y="1098"/>
                </a:cxn>
                <a:cxn ang="0">
                  <a:pos x="1276" y="570"/>
                </a:cxn>
                <a:cxn ang="0">
                  <a:pos x="1204" y="342"/>
                </a:cxn>
                <a:cxn ang="0">
                  <a:pos x="760" y="288"/>
                </a:cxn>
                <a:cxn ang="0">
                  <a:pos x="550" y="42"/>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w="9525">
              <a:noFill/>
              <a:round/>
              <a:headEnd/>
              <a:tailEnd/>
            </a:ln>
            <a:effectLst/>
          </p:spPr>
          <p:txBody>
            <a:bodyPr wrap="none" anchor="ctr"/>
            <a:lstStyle/>
            <a:p>
              <a:endParaRPr lang="en-US"/>
            </a:p>
          </p:txBody>
        </p:sp>
        <p:sp>
          <p:nvSpPr>
            <p:cNvPr id="34823" name="Freeform 7"/>
            <p:cNvSpPr>
              <a:spLocks/>
            </p:cNvSpPr>
            <p:nvPr/>
          </p:nvSpPr>
          <p:spPr bwMode="auto">
            <a:xfrm>
              <a:off x="3324" y="2096"/>
              <a:ext cx="1874" cy="1398"/>
            </a:xfrm>
            <a:custGeom>
              <a:avLst/>
              <a:gdLst/>
              <a:ahLst/>
              <a:cxnLst>
                <a:cxn ang="0">
                  <a:pos x="27" y="652"/>
                </a:cxn>
                <a:cxn ang="0">
                  <a:pos x="105" y="76"/>
                </a:cxn>
                <a:cxn ang="0">
                  <a:pos x="657" y="196"/>
                </a:cxn>
                <a:cxn ang="0">
                  <a:pos x="1209" y="100"/>
                </a:cxn>
                <a:cxn ang="0">
                  <a:pos x="2001" y="406"/>
                </a:cxn>
                <a:cxn ang="0">
                  <a:pos x="2013" y="1144"/>
                </a:cxn>
                <a:cxn ang="0">
                  <a:pos x="1581" y="1600"/>
                </a:cxn>
                <a:cxn ang="0">
                  <a:pos x="813" y="1516"/>
                </a:cxn>
                <a:cxn ang="0">
                  <a:pos x="501" y="1270"/>
                </a:cxn>
                <a:cxn ang="0">
                  <a:pos x="183" y="1066"/>
                </a:cxn>
                <a:cxn ang="0">
                  <a:pos x="27" y="652"/>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a:effectLst/>
          </p:spPr>
          <p:txBody>
            <a:bodyPr wrap="none" anchor="ctr"/>
            <a:lstStyle/>
            <a:p>
              <a:endParaRPr lang="en-US"/>
            </a:p>
          </p:txBody>
        </p:sp>
        <p:grpSp>
          <p:nvGrpSpPr>
            <p:cNvPr id="34824" name="Group 8"/>
            <p:cNvGrpSpPr>
              <a:grpSpLocks/>
            </p:cNvGrpSpPr>
            <p:nvPr/>
          </p:nvGrpSpPr>
          <p:grpSpPr bwMode="auto">
            <a:xfrm>
              <a:off x="3166" y="1267"/>
              <a:ext cx="462" cy="201"/>
              <a:chOff x="3552" y="246"/>
              <a:chExt cx="527" cy="248"/>
            </a:xfrm>
          </p:grpSpPr>
          <p:graphicFrame>
            <p:nvGraphicFramePr>
              <p:cNvPr id="34825" name="Object 9"/>
              <p:cNvGraphicFramePr>
                <a:graphicFrameLocks noChangeAspect="1"/>
              </p:cNvGraphicFramePr>
              <p:nvPr/>
            </p:nvGraphicFramePr>
            <p:xfrm>
              <a:off x="3552" y="246"/>
              <a:ext cx="299" cy="248"/>
            </p:xfrm>
            <a:graphic>
              <a:graphicData uri="http://schemas.openxmlformats.org/presentationml/2006/ole">
                <p:oleObj spid="_x0000_s34825" name="Clip" r:id="rId3" imgW="1305000" imgH="1085760" progId="MS_ClipArt_Gallery.2">
                  <p:embed/>
                </p:oleObj>
              </a:graphicData>
            </a:graphic>
          </p:graphicFrame>
          <p:graphicFrame>
            <p:nvGraphicFramePr>
              <p:cNvPr id="34826" name="Object 10"/>
              <p:cNvGraphicFramePr>
                <a:graphicFrameLocks noChangeAspect="1"/>
              </p:cNvGraphicFramePr>
              <p:nvPr/>
            </p:nvGraphicFramePr>
            <p:xfrm>
              <a:off x="3878" y="338"/>
              <a:ext cx="201" cy="144"/>
            </p:xfrm>
            <a:graphic>
              <a:graphicData uri="http://schemas.openxmlformats.org/presentationml/2006/ole">
                <p:oleObj spid="_x0000_s34826" name="Clip" r:id="rId4" imgW="676440" imgH="485640" progId="MS_ClipArt_Gallery.2">
                  <p:embed/>
                </p:oleObj>
              </a:graphicData>
            </a:graphic>
          </p:graphicFrame>
          <p:sp>
            <p:nvSpPr>
              <p:cNvPr id="34827" name="Line 11"/>
              <p:cNvSpPr>
                <a:spLocks noChangeShapeType="1"/>
              </p:cNvSpPr>
              <p:nvPr/>
            </p:nvSpPr>
            <p:spPr bwMode="auto">
              <a:xfrm flipV="1">
                <a:off x="3844" y="434"/>
                <a:ext cx="82" cy="2"/>
              </a:xfrm>
              <a:prstGeom prst="line">
                <a:avLst/>
              </a:prstGeom>
              <a:noFill/>
              <a:ln w="19050">
                <a:solidFill>
                  <a:schemeClr val="tx1"/>
                </a:solidFill>
                <a:round/>
                <a:headEnd/>
                <a:tailEnd/>
              </a:ln>
              <a:effectLst/>
            </p:spPr>
            <p:txBody>
              <a:bodyPr wrap="none" anchor="ctr"/>
              <a:lstStyle/>
              <a:p>
                <a:endParaRPr lang="en-US"/>
              </a:p>
            </p:txBody>
          </p:sp>
        </p:grpSp>
        <p:grpSp>
          <p:nvGrpSpPr>
            <p:cNvPr id="34828" name="Group 12"/>
            <p:cNvGrpSpPr>
              <a:grpSpLocks/>
            </p:cNvGrpSpPr>
            <p:nvPr/>
          </p:nvGrpSpPr>
          <p:grpSpPr bwMode="auto">
            <a:xfrm>
              <a:off x="3166" y="1642"/>
              <a:ext cx="462" cy="201"/>
              <a:chOff x="3552" y="246"/>
              <a:chExt cx="527" cy="248"/>
            </a:xfrm>
          </p:grpSpPr>
          <p:graphicFrame>
            <p:nvGraphicFramePr>
              <p:cNvPr id="34829" name="Object 13"/>
              <p:cNvGraphicFramePr>
                <a:graphicFrameLocks noChangeAspect="1"/>
              </p:cNvGraphicFramePr>
              <p:nvPr/>
            </p:nvGraphicFramePr>
            <p:xfrm>
              <a:off x="3552" y="246"/>
              <a:ext cx="299" cy="248"/>
            </p:xfrm>
            <a:graphic>
              <a:graphicData uri="http://schemas.openxmlformats.org/presentationml/2006/ole">
                <p:oleObj spid="_x0000_s34829" name="Clip" r:id="rId5" imgW="1305000" imgH="1085760" progId="MS_ClipArt_Gallery.2">
                  <p:embed/>
                </p:oleObj>
              </a:graphicData>
            </a:graphic>
          </p:graphicFrame>
          <p:graphicFrame>
            <p:nvGraphicFramePr>
              <p:cNvPr id="34830" name="Object 14"/>
              <p:cNvGraphicFramePr>
                <a:graphicFrameLocks noChangeAspect="1"/>
              </p:cNvGraphicFramePr>
              <p:nvPr/>
            </p:nvGraphicFramePr>
            <p:xfrm>
              <a:off x="3878" y="338"/>
              <a:ext cx="201" cy="144"/>
            </p:xfrm>
            <a:graphic>
              <a:graphicData uri="http://schemas.openxmlformats.org/presentationml/2006/ole">
                <p:oleObj spid="_x0000_s34830" name="Clip" r:id="rId6" imgW="676440" imgH="485640" progId="MS_ClipArt_Gallery.2">
                  <p:embed/>
                </p:oleObj>
              </a:graphicData>
            </a:graphic>
          </p:graphicFrame>
          <p:sp>
            <p:nvSpPr>
              <p:cNvPr id="34831" name="Line 15"/>
              <p:cNvSpPr>
                <a:spLocks noChangeShapeType="1"/>
              </p:cNvSpPr>
              <p:nvPr/>
            </p:nvSpPr>
            <p:spPr bwMode="auto">
              <a:xfrm flipV="1">
                <a:off x="3844" y="434"/>
                <a:ext cx="82" cy="2"/>
              </a:xfrm>
              <a:prstGeom prst="line">
                <a:avLst/>
              </a:prstGeom>
              <a:noFill/>
              <a:ln w="19050">
                <a:solidFill>
                  <a:schemeClr val="tx1"/>
                </a:solidFill>
                <a:round/>
                <a:headEnd/>
                <a:tailEnd/>
              </a:ln>
              <a:effectLst/>
            </p:spPr>
            <p:txBody>
              <a:bodyPr wrap="none" anchor="ctr"/>
              <a:lstStyle/>
              <a:p>
                <a:endParaRPr lang="en-US"/>
              </a:p>
            </p:txBody>
          </p:sp>
        </p:grpSp>
        <p:grpSp>
          <p:nvGrpSpPr>
            <p:cNvPr id="34832" name="Group 16"/>
            <p:cNvGrpSpPr>
              <a:grpSpLocks/>
            </p:cNvGrpSpPr>
            <p:nvPr/>
          </p:nvGrpSpPr>
          <p:grpSpPr bwMode="auto">
            <a:xfrm>
              <a:off x="3403" y="1508"/>
              <a:ext cx="44" cy="135"/>
              <a:chOff x="3842" y="406"/>
              <a:chExt cx="51" cy="167"/>
            </a:xfrm>
          </p:grpSpPr>
          <p:sp>
            <p:nvSpPr>
              <p:cNvPr id="34833" name="Oval 17"/>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lstStyle/>
              <a:p>
                <a:endParaRPr lang="en-US"/>
              </a:p>
            </p:txBody>
          </p:sp>
          <p:sp>
            <p:nvSpPr>
              <p:cNvPr id="34834" name="Oval 18"/>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lstStyle/>
              <a:p>
                <a:endParaRPr lang="en-US"/>
              </a:p>
            </p:txBody>
          </p:sp>
          <p:sp>
            <p:nvSpPr>
              <p:cNvPr id="34835" name="Oval 19"/>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lstStyle/>
              <a:p>
                <a:endParaRPr lang="en-US"/>
              </a:p>
            </p:txBody>
          </p:sp>
        </p:grpSp>
        <p:grpSp>
          <p:nvGrpSpPr>
            <p:cNvPr id="34836" name="Group 20"/>
            <p:cNvGrpSpPr>
              <a:grpSpLocks/>
            </p:cNvGrpSpPr>
            <p:nvPr/>
          </p:nvGrpSpPr>
          <p:grpSpPr bwMode="auto">
            <a:xfrm>
              <a:off x="3699" y="1825"/>
              <a:ext cx="132" cy="249"/>
              <a:chOff x="4180" y="783"/>
              <a:chExt cx="150" cy="307"/>
            </a:xfrm>
          </p:grpSpPr>
          <p:sp>
            <p:nvSpPr>
              <p:cNvPr id="34837" name="AutoShape 21"/>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34838" name="Rectangle 22"/>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34839" name="Rectangle 2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34840" name="AutoShape 2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34841" name="Line 25"/>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34842" name="Line 26"/>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34843" name="Rectangle 2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34844" name="Rectangle 28"/>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34845" name="Group 29"/>
            <p:cNvGrpSpPr>
              <a:grpSpLocks/>
            </p:cNvGrpSpPr>
            <p:nvPr/>
          </p:nvGrpSpPr>
          <p:grpSpPr bwMode="auto">
            <a:xfrm rot="-5400000">
              <a:off x="3896" y="1874"/>
              <a:ext cx="51" cy="147"/>
              <a:chOff x="3842" y="406"/>
              <a:chExt cx="51" cy="167"/>
            </a:xfrm>
          </p:grpSpPr>
          <p:sp>
            <p:nvSpPr>
              <p:cNvPr id="34846" name="Oval 30"/>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lstStyle/>
              <a:p>
                <a:endParaRPr lang="en-US"/>
              </a:p>
            </p:txBody>
          </p:sp>
          <p:sp>
            <p:nvSpPr>
              <p:cNvPr id="34847" name="Oval 31"/>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lstStyle/>
              <a:p>
                <a:endParaRPr lang="en-US"/>
              </a:p>
            </p:txBody>
          </p:sp>
          <p:sp>
            <p:nvSpPr>
              <p:cNvPr id="34848" name="Oval 32"/>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lstStyle/>
              <a:p>
                <a:endParaRPr lang="en-US"/>
              </a:p>
            </p:txBody>
          </p:sp>
        </p:grpSp>
        <p:sp>
          <p:nvSpPr>
            <p:cNvPr id="34849" name="Line 33"/>
            <p:cNvSpPr>
              <a:spLocks noChangeShapeType="1"/>
            </p:cNvSpPr>
            <p:nvPr/>
          </p:nvSpPr>
          <p:spPr bwMode="auto">
            <a:xfrm>
              <a:off x="3785" y="1767"/>
              <a:ext cx="312" cy="1"/>
            </a:xfrm>
            <a:prstGeom prst="line">
              <a:avLst/>
            </a:prstGeom>
            <a:noFill/>
            <a:ln w="12700">
              <a:solidFill>
                <a:schemeClr val="tx1"/>
              </a:solidFill>
              <a:round/>
              <a:headEnd/>
              <a:tailEnd/>
            </a:ln>
            <a:effectLst/>
          </p:spPr>
          <p:txBody>
            <a:bodyPr wrap="none" anchor="ctr"/>
            <a:lstStyle/>
            <a:p>
              <a:endParaRPr lang="en-US"/>
            </a:p>
          </p:txBody>
        </p:sp>
        <p:sp>
          <p:nvSpPr>
            <p:cNvPr id="34850" name="Line 34"/>
            <p:cNvSpPr>
              <a:spLocks noChangeShapeType="1"/>
            </p:cNvSpPr>
            <p:nvPr/>
          </p:nvSpPr>
          <p:spPr bwMode="auto">
            <a:xfrm>
              <a:off x="3787" y="1765"/>
              <a:ext cx="1" cy="60"/>
            </a:xfrm>
            <a:prstGeom prst="line">
              <a:avLst/>
            </a:prstGeom>
            <a:noFill/>
            <a:ln w="12700">
              <a:solidFill>
                <a:schemeClr val="tx1"/>
              </a:solidFill>
              <a:round/>
              <a:headEnd/>
              <a:tailEnd/>
            </a:ln>
            <a:effectLst/>
          </p:spPr>
          <p:txBody>
            <a:bodyPr wrap="none" anchor="ctr"/>
            <a:lstStyle/>
            <a:p>
              <a:endParaRPr lang="en-US"/>
            </a:p>
          </p:txBody>
        </p:sp>
        <p:sp>
          <p:nvSpPr>
            <p:cNvPr id="34851" name="Line 35"/>
            <p:cNvSpPr>
              <a:spLocks noChangeShapeType="1"/>
            </p:cNvSpPr>
            <p:nvPr/>
          </p:nvSpPr>
          <p:spPr bwMode="auto">
            <a:xfrm>
              <a:off x="4099" y="1764"/>
              <a:ext cx="1" cy="52"/>
            </a:xfrm>
            <a:prstGeom prst="line">
              <a:avLst/>
            </a:prstGeom>
            <a:noFill/>
            <a:ln w="12700">
              <a:solidFill>
                <a:schemeClr val="tx1"/>
              </a:solidFill>
              <a:round/>
              <a:headEnd/>
              <a:tailEnd/>
            </a:ln>
            <a:effectLst/>
          </p:spPr>
          <p:txBody>
            <a:bodyPr wrap="none" anchor="ctr"/>
            <a:lstStyle/>
            <a:p>
              <a:endParaRPr lang="en-US"/>
            </a:p>
          </p:txBody>
        </p:sp>
        <p:sp>
          <p:nvSpPr>
            <p:cNvPr id="34852" name="Line 36"/>
            <p:cNvSpPr>
              <a:spLocks noChangeShapeType="1"/>
            </p:cNvSpPr>
            <p:nvPr/>
          </p:nvSpPr>
          <p:spPr bwMode="auto">
            <a:xfrm>
              <a:off x="3596" y="1427"/>
              <a:ext cx="182" cy="167"/>
            </a:xfrm>
            <a:prstGeom prst="line">
              <a:avLst/>
            </a:prstGeom>
            <a:noFill/>
            <a:ln w="12700">
              <a:solidFill>
                <a:schemeClr val="tx1"/>
              </a:solidFill>
              <a:round/>
              <a:headEnd/>
              <a:tailEnd/>
            </a:ln>
            <a:effectLst/>
          </p:spPr>
          <p:txBody>
            <a:bodyPr wrap="none" anchor="ctr"/>
            <a:lstStyle/>
            <a:p>
              <a:endParaRPr lang="en-US"/>
            </a:p>
          </p:txBody>
        </p:sp>
        <p:sp>
          <p:nvSpPr>
            <p:cNvPr id="34853" name="Line 37"/>
            <p:cNvSpPr>
              <a:spLocks noChangeShapeType="1"/>
            </p:cNvSpPr>
            <p:nvPr/>
          </p:nvSpPr>
          <p:spPr bwMode="auto">
            <a:xfrm flipV="1">
              <a:off x="3604" y="1607"/>
              <a:ext cx="174" cy="208"/>
            </a:xfrm>
            <a:prstGeom prst="line">
              <a:avLst/>
            </a:prstGeom>
            <a:noFill/>
            <a:ln w="12700">
              <a:solidFill>
                <a:schemeClr val="tx1"/>
              </a:solidFill>
              <a:round/>
              <a:headEnd/>
              <a:tailEnd/>
            </a:ln>
            <a:effectLst/>
          </p:spPr>
          <p:txBody>
            <a:bodyPr wrap="none" anchor="ctr"/>
            <a:lstStyle/>
            <a:p>
              <a:endParaRPr lang="en-US"/>
            </a:p>
          </p:txBody>
        </p:sp>
        <p:sp>
          <p:nvSpPr>
            <p:cNvPr id="34854" name="Line 38"/>
            <p:cNvSpPr>
              <a:spLocks noChangeShapeType="1"/>
            </p:cNvSpPr>
            <p:nvPr/>
          </p:nvSpPr>
          <p:spPr bwMode="auto">
            <a:xfrm flipV="1">
              <a:off x="3936" y="1661"/>
              <a:ext cx="1" cy="103"/>
            </a:xfrm>
            <a:prstGeom prst="line">
              <a:avLst/>
            </a:prstGeom>
            <a:noFill/>
            <a:ln w="12700">
              <a:solidFill>
                <a:schemeClr val="tx1"/>
              </a:solidFill>
              <a:round/>
              <a:headEnd/>
              <a:tailEnd/>
            </a:ln>
            <a:effectLst/>
          </p:spPr>
          <p:txBody>
            <a:bodyPr wrap="none" anchor="ctr"/>
            <a:lstStyle/>
            <a:p>
              <a:endParaRPr lang="en-US"/>
            </a:p>
          </p:txBody>
        </p:sp>
        <p:grpSp>
          <p:nvGrpSpPr>
            <p:cNvPr id="34855" name="Group 39"/>
            <p:cNvGrpSpPr>
              <a:grpSpLocks/>
            </p:cNvGrpSpPr>
            <p:nvPr/>
          </p:nvGrpSpPr>
          <p:grpSpPr bwMode="auto">
            <a:xfrm>
              <a:off x="4011" y="1811"/>
              <a:ext cx="132" cy="249"/>
              <a:chOff x="4180" y="783"/>
              <a:chExt cx="150" cy="307"/>
            </a:xfrm>
          </p:grpSpPr>
          <p:sp>
            <p:nvSpPr>
              <p:cNvPr id="34856" name="AutoShape 4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34857" name="Rectangle 41"/>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34858" name="Rectangle 4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34859" name="AutoShape 4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34860" name="Line 44"/>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34861" name="Line 45"/>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34862" name="Rectangle 4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34863" name="Rectangle 47"/>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34864" name="Group 48"/>
            <p:cNvGrpSpPr>
              <a:grpSpLocks/>
            </p:cNvGrpSpPr>
            <p:nvPr/>
          </p:nvGrpSpPr>
          <p:grpSpPr bwMode="auto">
            <a:xfrm>
              <a:off x="3408" y="2201"/>
              <a:ext cx="302" cy="583"/>
              <a:chOff x="3314" y="1248"/>
              <a:chExt cx="344" cy="694"/>
            </a:xfrm>
          </p:grpSpPr>
          <p:graphicFrame>
            <p:nvGraphicFramePr>
              <p:cNvPr id="34865" name="Object 49"/>
              <p:cNvGraphicFramePr>
                <a:graphicFrameLocks noChangeAspect="1"/>
              </p:cNvGraphicFramePr>
              <p:nvPr/>
            </p:nvGraphicFramePr>
            <p:xfrm>
              <a:off x="3314" y="1248"/>
              <a:ext cx="299" cy="248"/>
            </p:xfrm>
            <a:graphic>
              <a:graphicData uri="http://schemas.openxmlformats.org/presentationml/2006/ole">
                <p:oleObj spid="_x0000_s34865" name="Clip" r:id="rId7" imgW="1305000" imgH="1085760" progId="MS_ClipArt_Gallery.2">
                  <p:embed/>
                </p:oleObj>
              </a:graphicData>
            </a:graphic>
          </p:graphicFrame>
          <p:sp>
            <p:nvSpPr>
              <p:cNvPr id="34866" name="Line 50"/>
              <p:cNvSpPr>
                <a:spLocks noChangeShapeType="1"/>
              </p:cNvSpPr>
              <p:nvPr/>
            </p:nvSpPr>
            <p:spPr bwMode="auto">
              <a:xfrm flipV="1">
                <a:off x="3606" y="1433"/>
                <a:ext cx="52" cy="5"/>
              </a:xfrm>
              <a:prstGeom prst="line">
                <a:avLst/>
              </a:prstGeom>
              <a:noFill/>
              <a:ln w="19050">
                <a:solidFill>
                  <a:schemeClr val="tx1"/>
                </a:solidFill>
                <a:round/>
                <a:headEnd/>
                <a:tailEnd/>
              </a:ln>
              <a:effectLst/>
            </p:spPr>
            <p:txBody>
              <a:bodyPr wrap="none" anchor="ctr"/>
              <a:lstStyle/>
              <a:p>
                <a:endParaRPr lang="en-US"/>
              </a:p>
            </p:txBody>
          </p:sp>
          <p:graphicFrame>
            <p:nvGraphicFramePr>
              <p:cNvPr id="34867" name="Object 51"/>
              <p:cNvGraphicFramePr>
                <a:graphicFrameLocks noChangeAspect="1"/>
              </p:cNvGraphicFramePr>
              <p:nvPr/>
            </p:nvGraphicFramePr>
            <p:xfrm>
              <a:off x="3314" y="1694"/>
              <a:ext cx="299" cy="248"/>
            </p:xfrm>
            <a:graphic>
              <a:graphicData uri="http://schemas.openxmlformats.org/presentationml/2006/ole">
                <p:oleObj spid="_x0000_s34867" name="Clip" r:id="rId8" imgW="1305000" imgH="1085760" progId="MS_ClipArt_Gallery.2">
                  <p:embed/>
                </p:oleObj>
              </a:graphicData>
            </a:graphic>
          </p:graphicFrame>
          <p:sp>
            <p:nvSpPr>
              <p:cNvPr id="34868" name="Line 52"/>
              <p:cNvSpPr>
                <a:spLocks noChangeShapeType="1"/>
              </p:cNvSpPr>
              <p:nvPr/>
            </p:nvSpPr>
            <p:spPr bwMode="auto">
              <a:xfrm flipV="1">
                <a:off x="3606" y="1882"/>
                <a:ext cx="52" cy="2"/>
              </a:xfrm>
              <a:prstGeom prst="line">
                <a:avLst/>
              </a:prstGeom>
              <a:noFill/>
              <a:ln w="19050">
                <a:solidFill>
                  <a:schemeClr val="tx1"/>
                </a:solidFill>
                <a:round/>
                <a:headEnd/>
                <a:tailEnd/>
              </a:ln>
              <a:effectLst/>
            </p:spPr>
            <p:txBody>
              <a:bodyPr wrap="none" anchor="ctr"/>
              <a:lstStyle/>
              <a:p>
                <a:endParaRPr lang="en-US"/>
              </a:p>
            </p:txBody>
          </p:sp>
          <p:grpSp>
            <p:nvGrpSpPr>
              <p:cNvPr id="34869" name="Group 53"/>
              <p:cNvGrpSpPr>
                <a:grpSpLocks/>
              </p:cNvGrpSpPr>
              <p:nvPr/>
            </p:nvGrpSpPr>
            <p:grpSpPr bwMode="auto">
              <a:xfrm>
                <a:off x="3404" y="1504"/>
                <a:ext cx="51" cy="167"/>
                <a:chOff x="3842" y="406"/>
                <a:chExt cx="51" cy="167"/>
              </a:xfrm>
            </p:grpSpPr>
            <p:sp>
              <p:nvSpPr>
                <p:cNvPr id="34870" name="Oval 54"/>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lstStyle/>
                <a:p>
                  <a:endParaRPr lang="en-US"/>
                </a:p>
              </p:txBody>
            </p:sp>
            <p:sp>
              <p:nvSpPr>
                <p:cNvPr id="34871" name="Oval 55"/>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lstStyle/>
                <a:p>
                  <a:endParaRPr lang="en-US"/>
                </a:p>
              </p:txBody>
            </p:sp>
            <p:sp>
              <p:nvSpPr>
                <p:cNvPr id="34872" name="Oval 56"/>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lstStyle/>
                <a:p>
                  <a:endParaRPr lang="en-US"/>
                </a:p>
              </p:txBody>
            </p:sp>
          </p:grpSp>
          <p:sp>
            <p:nvSpPr>
              <p:cNvPr id="34873" name="Line 57"/>
              <p:cNvSpPr>
                <a:spLocks noChangeShapeType="1"/>
              </p:cNvSpPr>
              <p:nvPr/>
            </p:nvSpPr>
            <p:spPr bwMode="auto">
              <a:xfrm>
                <a:off x="3654" y="1431"/>
                <a:ext cx="0" cy="450"/>
              </a:xfrm>
              <a:prstGeom prst="line">
                <a:avLst/>
              </a:prstGeom>
              <a:noFill/>
              <a:ln w="12700">
                <a:solidFill>
                  <a:schemeClr val="tx1"/>
                </a:solidFill>
                <a:round/>
                <a:headEnd/>
                <a:tailEnd/>
              </a:ln>
              <a:effectLst/>
            </p:spPr>
            <p:txBody>
              <a:bodyPr wrap="none" anchor="ctr"/>
              <a:lstStyle/>
              <a:p>
                <a:endParaRPr lang="en-US"/>
              </a:p>
            </p:txBody>
          </p:sp>
        </p:grpSp>
        <p:graphicFrame>
          <p:nvGraphicFramePr>
            <p:cNvPr id="34874" name="Object 58"/>
            <p:cNvGraphicFramePr>
              <a:graphicFrameLocks noChangeAspect="1"/>
            </p:cNvGraphicFramePr>
            <p:nvPr/>
          </p:nvGraphicFramePr>
          <p:xfrm>
            <a:off x="3955" y="2837"/>
            <a:ext cx="263" cy="209"/>
          </p:xfrm>
          <a:graphic>
            <a:graphicData uri="http://schemas.openxmlformats.org/presentationml/2006/ole">
              <p:oleObj spid="_x0000_s34874" name="Clip" r:id="rId9" imgW="1305000" imgH="1085760" progId="MS_ClipArt_Gallery.2">
                <p:embed/>
              </p:oleObj>
            </a:graphicData>
          </a:graphic>
        </p:graphicFrame>
        <p:graphicFrame>
          <p:nvGraphicFramePr>
            <p:cNvPr id="34875" name="Object 59"/>
            <p:cNvGraphicFramePr>
              <a:graphicFrameLocks noChangeAspect="1"/>
            </p:cNvGraphicFramePr>
            <p:nvPr/>
          </p:nvGraphicFramePr>
          <p:xfrm>
            <a:off x="3568" y="2830"/>
            <a:ext cx="262" cy="208"/>
          </p:xfrm>
          <a:graphic>
            <a:graphicData uri="http://schemas.openxmlformats.org/presentationml/2006/ole">
              <p:oleObj spid="_x0000_s34875" name="Clip" r:id="rId10" imgW="1305000" imgH="1085760" progId="MS_ClipArt_Gallery.2">
                <p:embed/>
              </p:oleObj>
            </a:graphicData>
          </a:graphic>
        </p:graphicFrame>
        <p:sp>
          <p:nvSpPr>
            <p:cNvPr id="34876" name="Oval 60"/>
            <p:cNvSpPr>
              <a:spLocks noChangeArrowheads="1"/>
            </p:cNvSpPr>
            <p:nvPr/>
          </p:nvSpPr>
          <p:spPr bwMode="auto">
            <a:xfrm rot="-5400000">
              <a:off x="3831" y="2895"/>
              <a:ext cx="40" cy="41"/>
            </a:xfrm>
            <a:prstGeom prst="ellipse">
              <a:avLst/>
            </a:prstGeom>
            <a:solidFill>
              <a:schemeClr val="accent2"/>
            </a:solidFill>
            <a:ln w="9525">
              <a:noFill/>
              <a:round/>
              <a:headEnd/>
              <a:tailEnd/>
            </a:ln>
            <a:effectLst/>
          </p:spPr>
          <p:txBody>
            <a:bodyPr wrap="none" anchor="ctr"/>
            <a:lstStyle/>
            <a:p>
              <a:endParaRPr lang="en-US"/>
            </a:p>
          </p:txBody>
        </p:sp>
        <p:sp>
          <p:nvSpPr>
            <p:cNvPr id="34877" name="Oval 61"/>
            <p:cNvSpPr>
              <a:spLocks noChangeArrowheads="1"/>
            </p:cNvSpPr>
            <p:nvPr/>
          </p:nvSpPr>
          <p:spPr bwMode="auto">
            <a:xfrm rot="-5400000">
              <a:off x="3884" y="2894"/>
              <a:ext cx="40" cy="42"/>
            </a:xfrm>
            <a:prstGeom prst="ellipse">
              <a:avLst/>
            </a:prstGeom>
            <a:solidFill>
              <a:schemeClr val="accent2"/>
            </a:solidFill>
            <a:ln w="9525">
              <a:noFill/>
              <a:round/>
              <a:headEnd/>
              <a:tailEnd/>
            </a:ln>
            <a:effectLst/>
          </p:spPr>
          <p:txBody>
            <a:bodyPr wrap="none" anchor="ctr"/>
            <a:lstStyle/>
            <a:p>
              <a:endParaRPr lang="en-US"/>
            </a:p>
          </p:txBody>
        </p:sp>
        <p:sp>
          <p:nvSpPr>
            <p:cNvPr id="34878" name="Oval 62"/>
            <p:cNvSpPr>
              <a:spLocks noChangeArrowheads="1"/>
            </p:cNvSpPr>
            <p:nvPr/>
          </p:nvSpPr>
          <p:spPr bwMode="auto">
            <a:xfrm rot="-5400000">
              <a:off x="3933" y="2897"/>
              <a:ext cx="39" cy="41"/>
            </a:xfrm>
            <a:prstGeom prst="ellipse">
              <a:avLst/>
            </a:prstGeom>
            <a:solidFill>
              <a:schemeClr val="accent2"/>
            </a:solidFill>
            <a:ln w="9525">
              <a:noFill/>
              <a:round/>
              <a:headEnd/>
              <a:tailEnd/>
            </a:ln>
            <a:effectLst/>
          </p:spPr>
          <p:txBody>
            <a:bodyPr wrap="none" anchor="ctr"/>
            <a:lstStyle/>
            <a:p>
              <a:endParaRPr lang="en-US"/>
            </a:p>
          </p:txBody>
        </p:sp>
        <p:sp>
          <p:nvSpPr>
            <p:cNvPr id="34879" name="Line 63"/>
            <p:cNvSpPr>
              <a:spLocks noChangeShapeType="1"/>
            </p:cNvSpPr>
            <p:nvPr/>
          </p:nvSpPr>
          <p:spPr bwMode="auto">
            <a:xfrm rot="-5400000">
              <a:off x="4097" y="2821"/>
              <a:ext cx="38" cy="1"/>
            </a:xfrm>
            <a:prstGeom prst="line">
              <a:avLst/>
            </a:prstGeom>
            <a:noFill/>
            <a:ln w="19050">
              <a:solidFill>
                <a:schemeClr val="tx1"/>
              </a:solidFill>
              <a:round/>
              <a:headEnd/>
              <a:tailEnd/>
            </a:ln>
            <a:effectLst/>
          </p:spPr>
          <p:txBody>
            <a:bodyPr wrap="none" anchor="ctr"/>
            <a:lstStyle/>
            <a:p>
              <a:endParaRPr lang="en-US"/>
            </a:p>
          </p:txBody>
        </p:sp>
        <p:sp>
          <p:nvSpPr>
            <p:cNvPr id="34880" name="Line 64"/>
            <p:cNvSpPr>
              <a:spLocks noChangeShapeType="1"/>
            </p:cNvSpPr>
            <p:nvPr/>
          </p:nvSpPr>
          <p:spPr bwMode="auto">
            <a:xfrm rot="5400000" flipH="1">
              <a:off x="3702" y="2816"/>
              <a:ext cx="40" cy="0"/>
            </a:xfrm>
            <a:prstGeom prst="line">
              <a:avLst/>
            </a:prstGeom>
            <a:noFill/>
            <a:ln w="19050">
              <a:solidFill>
                <a:schemeClr val="tx1"/>
              </a:solidFill>
              <a:round/>
              <a:headEnd/>
              <a:tailEnd/>
            </a:ln>
            <a:effectLst/>
          </p:spPr>
          <p:txBody>
            <a:bodyPr wrap="none" anchor="ctr"/>
            <a:lstStyle/>
            <a:p>
              <a:endParaRPr lang="en-US"/>
            </a:p>
          </p:txBody>
        </p:sp>
        <p:sp>
          <p:nvSpPr>
            <p:cNvPr id="34881" name="Line 65"/>
            <p:cNvSpPr>
              <a:spLocks noChangeShapeType="1"/>
            </p:cNvSpPr>
            <p:nvPr/>
          </p:nvSpPr>
          <p:spPr bwMode="auto">
            <a:xfrm rot="16200000" flipV="1">
              <a:off x="3921" y="2602"/>
              <a:ext cx="0" cy="395"/>
            </a:xfrm>
            <a:prstGeom prst="line">
              <a:avLst/>
            </a:prstGeom>
            <a:noFill/>
            <a:ln w="12700">
              <a:solidFill>
                <a:schemeClr val="tx1"/>
              </a:solidFill>
              <a:round/>
              <a:headEnd/>
              <a:tailEnd/>
            </a:ln>
            <a:effectLst/>
          </p:spPr>
          <p:txBody>
            <a:bodyPr wrap="none" anchor="ctr"/>
            <a:lstStyle/>
            <a:p>
              <a:endParaRPr lang="en-US"/>
            </a:p>
          </p:txBody>
        </p:sp>
        <p:sp>
          <p:nvSpPr>
            <p:cNvPr id="34882" name="Line 66"/>
            <p:cNvSpPr>
              <a:spLocks noChangeShapeType="1"/>
            </p:cNvSpPr>
            <p:nvPr/>
          </p:nvSpPr>
          <p:spPr bwMode="auto">
            <a:xfrm flipV="1">
              <a:off x="3710" y="2564"/>
              <a:ext cx="59" cy="2"/>
            </a:xfrm>
            <a:prstGeom prst="line">
              <a:avLst/>
            </a:prstGeom>
            <a:noFill/>
            <a:ln w="12700">
              <a:solidFill>
                <a:schemeClr val="tx1"/>
              </a:solidFill>
              <a:round/>
              <a:headEnd/>
              <a:tailEnd/>
            </a:ln>
            <a:effectLst/>
          </p:spPr>
          <p:txBody>
            <a:bodyPr wrap="none" anchor="ctr"/>
            <a:lstStyle/>
            <a:p>
              <a:endParaRPr lang="en-US"/>
            </a:p>
          </p:txBody>
        </p:sp>
        <p:sp>
          <p:nvSpPr>
            <p:cNvPr id="34883" name="Line 67"/>
            <p:cNvSpPr>
              <a:spLocks noChangeShapeType="1"/>
            </p:cNvSpPr>
            <p:nvPr/>
          </p:nvSpPr>
          <p:spPr bwMode="auto">
            <a:xfrm>
              <a:off x="4089" y="2593"/>
              <a:ext cx="191" cy="243"/>
            </a:xfrm>
            <a:prstGeom prst="line">
              <a:avLst/>
            </a:prstGeom>
            <a:noFill/>
            <a:ln w="12700">
              <a:solidFill>
                <a:schemeClr val="tx1"/>
              </a:solidFill>
              <a:round/>
              <a:headEnd/>
              <a:tailEnd/>
            </a:ln>
            <a:effectLst/>
          </p:spPr>
          <p:txBody>
            <a:bodyPr wrap="none" anchor="ctr"/>
            <a:lstStyle/>
            <a:p>
              <a:endParaRPr lang="en-US"/>
            </a:p>
          </p:txBody>
        </p:sp>
        <p:sp>
          <p:nvSpPr>
            <p:cNvPr id="34884" name="Line 68"/>
            <p:cNvSpPr>
              <a:spLocks noChangeShapeType="1"/>
            </p:cNvSpPr>
            <p:nvPr/>
          </p:nvSpPr>
          <p:spPr bwMode="auto">
            <a:xfrm flipH="1">
              <a:off x="4590" y="2591"/>
              <a:ext cx="176" cy="247"/>
            </a:xfrm>
            <a:prstGeom prst="line">
              <a:avLst/>
            </a:prstGeom>
            <a:noFill/>
            <a:ln w="12700">
              <a:solidFill>
                <a:schemeClr val="tx1"/>
              </a:solidFill>
              <a:round/>
              <a:headEnd/>
              <a:tailEnd/>
            </a:ln>
            <a:effectLst/>
          </p:spPr>
          <p:txBody>
            <a:bodyPr wrap="none" anchor="ctr"/>
            <a:lstStyle/>
            <a:p>
              <a:endParaRPr lang="en-US"/>
            </a:p>
          </p:txBody>
        </p:sp>
        <p:graphicFrame>
          <p:nvGraphicFramePr>
            <p:cNvPr id="34885" name="Object 69"/>
            <p:cNvGraphicFramePr>
              <a:graphicFrameLocks noChangeAspect="1"/>
            </p:cNvGraphicFramePr>
            <p:nvPr/>
          </p:nvGraphicFramePr>
          <p:xfrm>
            <a:off x="4702" y="2309"/>
            <a:ext cx="128" cy="152"/>
          </p:xfrm>
          <a:graphic>
            <a:graphicData uri="http://schemas.openxmlformats.org/presentationml/2006/ole">
              <p:oleObj spid="_x0000_s34885" name="Clip" r:id="rId11" imgW="981000" imgH="1209600" progId="MS_ClipArt_Gallery.2">
                <p:embed/>
              </p:oleObj>
            </a:graphicData>
          </a:graphic>
        </p:graphicFrame>
        <p:graphicFrame>
          <p:nvGraphicFramePr>
            <p:cNvPr id="34886" name="Object 70"/>
            <p:cNvGraphicFramePr>
              <a:graphicFrameLocks noChangeAspect="1"/>
            </p:cNvGraphicFramePr>
            <p:nvPr/>
          </p:nvGraphicFramePr>
          <p:xfrm>
            <a:off x="3860" y="2360"/>
            <a:ext cx="128" cy="151"/>
          </p:xfrm>
          <a:graphic>
            <a:graphicData uri="http://schemas.openxmlformats.org/presentationml/2006/ole">
              <p:oleObj spid="_x0000_s34886" name="Clip" r:id="rId12" imgW="981000" imgH="1209600" progId="MS_ClipArt_Gallery.2">
                <p:embed/>
              </p:oleObj>
            </a:graphicData>
          </a:graphic>
        </p:graphicFrame>
        <p:sp>
          <p:nvSpPr>
            <p:cNvPr id="34887" name="Freeform 71"/>
            <p:cNvSpPr>
              <a:spLocks/>
            </p:cNvSpPr>
            <p:nvPr/>
          </p:nvSpPr>
          <p:spPr bwMode="auto">
            <a:xfrm>
              <a:off x="3911" y="2218"/>
              <a:ext cx="853" cy="192"/>
            </a:xfrm>
            <a:custGeom>
              <a:avLst/>
              <a:gdLst/>
              <a:ahLst/>
              <a:cxnLst>
                <a:cxn ang="0">
                  <a:pos x="0" y="228"/>
                </a:cxn>
                <a:cxn ang="0">
                  <a:pos x="432" y="9"/>
                </a:cxn>
                <a:cxn ang="0">
                  <a:pos x="972" y="171"/>
                </a:cxn>
              </a:cxnLst>
              <a:rect l="0" t="0" r="r" b="b"/>
              <a:pathLst>
                <a:path w="972" h="228">
                  <a:moveTo>
                    <a:pt x="0" y="228"/>
                  </a:moveTo>
                  <a:cubicBezTo>
                    <a:pt x="135" y="123"/>
                    <a:pt x="270" y="18"/>
                    <a:pt x="432" y="9"/>
                  </a:cubicBezTo>
                  <a:cubicBezTo>
                    <a:pt x="594" y="0"/>
                    <a:pt x="783" y="85"/>
                    <a:pt x="972" y="171"/>
                  </a:cubicBezTo>
                </a:path>
              </a:pathLst>
            </a:custGeom>
            <a:noFill/>
            <a:ln w="19050" cap="flat" cmpd="sng">
              <a:solidFill>
                <a:schemeClr val="tx1"/>
              </a:solidFill>
              <a:prstDash val="dash"/>
              <a:round/>
              <a:headEnd/>
              <a:tailEnd/>
            </a:ln>
            <a:effectLst/>
          </p:spPr>
          <p:txBody>
            <a:bodyPr wrap="none" anchor="ctr"/>
            <a:lstStyle/>
            <a:p>
              <a:endParaRPr lang="en-US"/>
            </a:p>
          </p:txBody>
        </p:sp>
        <p:grpSp>
          <p:nvGrpSpPr>
            <p:cNvPr id="34888" name="Group 72"/>
            <p:cNvGrpSpPr>
              <a:grpSpLocks/>
            </p:cNvGrpSpPr>
            <p:nvPr/>
          </p:nvGrpSpPr>
          <p:grpSpPr bwMode="auto">
            <a:xfrm>
              <a:off x="4079" y="3114"/>
              <a:ext cx="256" cy="269"/>
              <a:chOff x="2870" y="1518"/>
              <a:chExt cx="292" cy="320"/>
            </a:xfrm>
          </p:grpSpPr>
          <p:graphicFrame>
            <p:nvGraphicFramePr>
              <p:cNvPr id="34889" name="Object 73"/>
              <p:cNvGraphicFramePr>
                <a:graphicFrameLocks noChangeAspect="1"/>
              </p:cNvGraphicFramePr>
              <p:nvPr/>
            </p:nvGraphicFramePr>
            <p:xfrm>
              <a:off x="2870" y="1518"/>
              <a:ext cx="272" cy="282"/>
            </p:xfrm>
            <a:graphic>
              <a:graphicData uri="http://schemas.openxmlformats.org/presentationml/2006/ole">
                <p:oleObj spid="_x0000_s34889" name="Clip" r:id="rId13" imgW="819000" imgH="847800" progId="MS_ClipArt_Gallery.2">
                  <p:embed/>
                </p:oleObj>
              </a:graphicData>
            </a:graphic>
          </p:graphicFrame>
          <p:graphicFrame>
            <p:nvGraphicFramePr>
              <p:cNvPr id="34890" name="Object 74"/>
              <p:cNvGraphicFramePr>
                <a:graphicFrameLocks noChangeAspect="1"/>
              </p:cNvGraphicFramePr>
              <p:nvPr/>
            </p:nvGraphicFramePr>
            <p:xfrm>
              <a:off x="2913" y="1602"/>
              <a:ext cx="249" cy="236"/>
            </p:xfrm>
            <a:graphic>
              <a:graphicData uri="http://schemas.openxmlformats.org/presentationml/2006/ole">
                <p:oleObj spid="_x0000_s34890" name="Clip" r:id="rId14" imgW="1266840" imgH="1200240" progId="MS_ClipArt_Gallery.2">
                  <p:embed/>
                </p:oleObj>
              </a:graphicData>
            </a:graphic>
          </p:graphicFrame>
        </p:grpSp>
        <p:grpSp>
          <p:nvGrpSpPr>
            <p:cNvPr id="34891" name="Group 75"/>
            <p:cNvGrpSpPr>
              <a:grpSpLocks/>
            </p:cNvGrpSpPr>
            <p:nvPr/>
          </p:nvGrpSpPr>
          <p:grpSpPr bwMode="auto">
            <a:xfrm>
              <a:off x="4569" y="3134"/>
              <a:ext cx="256" cy="269"/>
              <a:chOff x="2870" y="1518"/>
              <a:chExt cx="292" cy="320"/>
            </a:xfrm>
          </p:grpSpPr>
          <p:graphicFrame>
            <p:nvGraphicFramePr>
              <p:cNvPr id="34892" name="Object 76"/>
              <p:cNvGraphicFramePr>
                <a:graphicFrameLocks noChangeAspect="1"/>
              </p:cNvGraphicFramePr>
              <p:nvPr/>
            </p:nvGraphicFramePr>
            <p:xfrm>
              <a:off x="2870" y="1518"/>
              <a:ext cx="272" cy="282"/>
            </p:xfrm>
            <a:graphic>
              <a:graphicData uri="http://schemas.openxmlformats.org/presentationml/2006/ole">
                <p:oleObj spid="_x0000_s34892" name="Clip" r:id="rId15" imgW="819000" imgH="847800" progId="MS_ClipArt_Gallery.2">
                  <p:embed/>
                </p:oleObj>
              </a:graphicData>
            </a:graphic>
          </p:graphicFrame>
          <p:graphicFrame>
            <p:nvGraphicFramePr>
              <p:cNvPr id="34893" name="Object 77"/>
              <p:cNvGraphicFramePr>
                <a:graphicFrameLocks noChangeAspect="1"/>
              </p:cNvGraphicFramePr>
              <p:nvPr/>
            </p:nvGraphicFramePr>
            <p:xfrm>
              <a:off x="2913" y="1602"/>
              <a:ext cx="249" cy="236"/>
            </p:xfrm>
            <a:graphic>
              <a:graphicData uri="http://schemas.openxmlformats.org/presentationml/2006/ole">
                <p:oleObj spid="_x0000_s34893" name="Clip" r:id="rId16" imgW="1266840" imgH="1200240" progId="MS_ClipArt_Gallery.2">
                  <p:embed/>
                </p:oleObj>
              </a:graphicData>
            </a:graphic>
          </p:graphicFrame>
        </p:grpSp>
        <p:grpSp>
          <p:nvGrpSpPr>
            <p:cNvPr id="34894" name="Group 78"/>
            <p:cNvGrpSpPr>
              <a:grpSpLocks/>
            </p:cNvGrpSpPr>
            <p:nvPr/>
          </p:nvGrpSpPr>
          <p:grpSpPr bwMode="auto">
            <a:xfrm>
              <a:off x="4308" y="2955"/>
              <a:ext cx="239" cy="237"/>
              <a:chOff x="4733" y="2082"/>
              <a:chExt cx="272" cy="282"/>
            </a:xfrm>
          </p:grpSpPr>
          <p:graphicFrame>
            <p:nvGraphicFramePr>
              <p:cNvPr id="34895" name="Object 79"/>
              <p:cNvGraphicFramePr>
                <a:graphicFrameLocks noChangeAspect="1"/>
              </p:cNvGraphicFramePr>
              <p:nvPr/>
            </p:nvGraphicFramePr>
            <p:xfrm>
              <a:off x="4733" y="2082"/>
              <a:ext cx="272" cy="282"/>
            </p:xfrm>
            <a:graphic>
              <a:graphicData uri="http://schemas.openxmlformats.org/presentationml/2006/ole">
                <p:oleObj spid="_x0000_s34895" name="Clip" r:id="rId17" imgW="819000" imgH="847800" progId="MS_ClipArt_Gallery.2">
                  <p:embed/>
                </p:oleObj>
              </a:graphicData>
            </a:graphic>
          </p:graphicFrame>
          <p:sp>
            <p:nvSpPr>
              <p:cNvPr id="34896" name="Rectangle 80"/>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p:spPr>
            <p:txBody>
              <a:bodyPr wrap="none" anchor="ctr"/>
              <a:lstStyle/>
              <a:p>
                <a:endParaRPr lang="en-US"/>
              </a:p>
            </p:txBody>
          </p:sp>
        </p:grpSp>
        <p:sp>
          <p:nvSpPr>
            <p:cNvPr id="34897" name="Line 81"/>
            <p:cNvSpPr>
              <a:spLocks noChangeShapeType="1"/>
            </p:cNvSpPr>
            <p:nvPr/>
          </p:nvSpPr>
          <p:spPr bwMode="auto">
            <a:xfrm>
              <a:off x="4501" y="2894"/>
              <a:ext cx="0" cy="144"/>
            </a:xfrm>
            <a:prstGeom prst="line">
              <a:avLst/>
            </a:prstGeom>
            <a:noFill/>
            <a:ln w="12700">
              <a:solidFill>
                <a:schemeClr val="tx1"/>
              </a:solidFill>
              <a:round/>
              <a:headEnd/>
              <a:tailEnd/>
            </a:ln>
            <a:effectLst/>
          </p:spPr>
          <p:txBody>
            <a:bodyPr wrap="none" anchor="ctr"/>
            <a:lstStyle/>
            <a:p>
              <a:endParaRPr lang="en-US"/>
            </a:p>
          </p:txBody>
        </p:sp>
        <p:grpSp>
          <p:nvGrpSpPr>
            <p:cNvPr id="34898" name="Group 82"/>
            <p:cNvGrpSpPr>
              <a:grpSpLocks/>
            </p:cNvGrpSpPr>
            <p:nvPr/>
          </p:nvGrpSpPr>
          <p:grpSpPr bwMode="auto">
            <a:xfrm>
              <a:off x="4955" y="2531"/>
              <a:ext cx="131" cy="258"/>
              <a:chOff x="4180" y="783"/>
              <a:chExt cx="150" cy="307"/>
            </a:xfrm>
          </p:grpSpPr>
          <p:sp>
            <p:nvSpPr>
              <p:cNvPr id="34899" name="AutoShape 83"/>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34900" name="Rectangle 84"/>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34901" name="Rectangle 8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34902" name="AutoShape 8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34903" name="Line 87"/>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34904" name="Line 88"/>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34905" name="Rectangle 8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34906" name="Rectangle 90"/>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34907" name="Group 91"/>
            <p:cNvGrpSpPr>
              <a:grpSpLocks/>
            </p:cNvGrpSpPr>
            <p:nvPr/>
          </p:nvGrpSpPr>
          <p:grpSpPr bwMode="auto">
            <a:xfrm>
              <a:off x="4947" y="2811"/>
              <a:ext cx="131" cy="258"/>
              <a:chOff x="4180" y="783"/>
              <a:chExt cx="150" cy="307"/>
            </a:xfrm>
          </p:grpSpPr>
          <p:sp>
            <p:nvSpPr>
              <p:cNvPr id="34908" name="AutoShape 9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34909" name="Rectangle 93"/>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34910" name="Rectangle 9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34911" name="AutoShape 9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34912" name="Line 96"/>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34913" name="Line 97"/>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34914" name="Rectangle 9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34915" name="Rectangle 99"/>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sp>
          <p:nvSpPr>
            <p:cNvPr id="34916" name="Line 100"/>
            <p:cNvSpPr>
              <a:spLocks noChangeShapeType="1"/>
            </p:cNvSpPr>
            <p:nvPr/>
          </p:nvSpPr>
          <p:spPr bwMode="auto">
            <a:xfrm rot="5400000" flipH="1">
              <a:off x="4711" y="2767"/>
              <a:ext cx="385" cy="0"/>
            </a:xfrm>
            <a:prstGeom prst="line">
              <a:avLst/>
            </a:prstGeom>
            <a:noFill/>
            <a:ln w="12700">
              <a:solidFill>
                <a:schemeClr val="tx1"/>
              </a:solidFill>
              <a:round/>
              <a:headEnd/>
              <a:tailEnd/>
            </a:ln>
            <a:effectLst/>
          </p:spPr>
          <p:txBody>
            <a:bodyPr wrap="none" anchor="ctr"/>
            <a:lstStyle/>
            <a:p>
              <a:endParaRPr lang="en-US"/>
            </a:p>
          </p:txBody>
        </p:sp>
        <p:sp>
          <p:nvSpPr>
            <p:cNvPr id="34917" name="Line 101"/>
            <p:cNvSpPr>
              <a:spLocks noChangeShapeType="1"/>
            </p:cNvSpPr>
            <p:nvPr/>
          </p:nvSpPr>
          <p:spPr bwMode="auto">
            <a:xfrm rot="-5400000">
              <a:off x="4935" y="2925"/>
              <a:ext cx="0" cy="65"/>
            </a:xfrm>
            <a:prstGeom prst="line">
              <a:avLst/>
            </a:prstGeom>
            <a:noFill/>
            <a:ln w="12700">
              <a:solidFill>
                <a:schemeClr val="tx1"/>
              </a:solidFill>
              <a:round/>
              <a:headEnd/>
              <a:tailEnd/>
            </a:ln>
            <a:effectLst/>
          </p:spPr>
          <p:txBody>
            <a:bodyPr wrap="none" anchor="ctr"/>
            <a:lstStyle/>
            <a:p>
              <a:endParaRPr lang="en-US"/>
            </a:p>
          </p:txBody>
        </p:sp>
        <p:sp>
          <p:nvSpPr>
            <p:cNvPr id="34918" name="Line 102"/>
            <p:cNvSpPr>
              <a:spLocks noChangeShapeType="1"/>
            </p:cNvSpPr>
            <p:nvPr/>
          </p:nvSpPr>
          <p:spPr bwMode="auto">
            <a:xfrm rot="-5400000">
              <a:off x="4928" y="2630"/>
              <a:ext cx="0" cy="56"/>
            </a:xfrm>
            <a:prstGeom prst="line">
              <a:avLst/>
            </a:prstGeom>
            <a:noFill/>
            <a:ln w="12700">
              <a:solidFill>
                <a:schemeClr val="tx1"/>
              </a:solidFill>
              <a:round/>
              <a:headEnd/>
              <a:tailEnd/>
            </a:ln>
            <a:effectLst/>
          </p:spPr>
          <p:txBody>
            <a:bodyPr wrap="none" anchor="ctr"/>
            <a:lstStyle/>
            <a:p>
              <a:endParaRPr lang="en-US"/>
            </a:p>
          </p:txBody>
        </p:sp>
        <p:sp>
          <p:nvSpPr>
            <p:cNvPr id="34919" name="Line 103"/>
            <p:cNvSpPr>
              <a:spLocks noChangeShapeType="1"/>
            </p:cNvSpPr>
            <p:nvPr/>
          </p:nvSpPr>
          <p:spPr bwMode="auto">
            <a:xfrm flipV="1">
              <a:off x="4096" y="1459"/>
              <a:ext cx="289" cy="131"/>
            </a:xfrm>
            <a:prstGeom prst="line">
              <a:avLst/>
            </a:prstGeom>
            <a:noFill/>
            <a:ln w="12700">
              <a:solidFill>
                <a:schemeClr val="tx1"/>
              </a:solidFill>
              <a:round/>
              <a:headEnd/>
              <a:tailEnd/>
            </a:ln>
            <a:effectLst/>
          </p:spPr>
          <p:txBody>
            <a:bodyPr wrap="none" anchor="ctr"/>
            <a:lstStyle/>
            <a:p>
              <a:endParaRPr lang="en-US"/>
            </a:p>
          </p:txBody>
        </p:sp>
        <p:sp>
          <p:nvSpPr>
            <p:cNvPr id="34920" name="Line 104"/>
            <p:cNvSpPr>
              <a:spLocks noChangeShapeType="1"/>
            </p:cNvSpPr>
            <p:nvPr/>
          </p:nvSpPr>
          <p:spPr bwMode="auto">
            <a:xfrm>
              <a:off x="4685" y="1449"/>
              <a:ext cx="306" cy="131"/>
            </a:xfrm>
            <a:prstGeom prst="line">
              <a:avLst/>
            </a:prstGeom>
            <a:noFill/>
            <a:ln w="12700">
              <a:solidFill>
                <a:schemeClr val="tx1"/>
              </a:solidFill>
              <a:round/>
              <a:headEnd/>
              <a:tailEnd/>
            </a:ln>
            <a:effectLst/>
          </p:spPr>
          <p:txBody>
            <a:bodyPr wrap="none" anchor="ctr"/>
            <a:lstStyle/>
            <a:p>
              <a:endParaRPr lang="en-US"/>
            </a:p>
          </p:txBody>
        </p:sp>
        <p:sp>
          <p:nvSpPr>
            <p:cNvPr id="34921" name="Line 105"/>
            <p:cNvSpPr>
              <a:spLocks noChangeShapeType="1"/>
            </p:cNvSpPr>
            <p:nvPr/>
          </p:nvSpPr>
          <p:spPr bwMode="auto">
            <a:xfrm flipH="1">
              <a:off x="5012" y="1661"/>
              <a:ext cx="152" cy="429"/>
            </a:xfrm>
            <a:prstGeom prst="line">
              <a:avLst/>
            </a:prstGeom>
            <a:noFill/>
            <a:ln w="12700">
              <a:solidFill>
                <a:schemeClr val="tx1"/>
              </a:solidFill>
              <a:round/>
              <a:headEnd/>
              <a:tailEnd/>
            </a:ln>
            <a:effectLst/>
          </p:spPr>
          <p:txBody>
            <a:bodyPr wrap="none" anchor="ctr"/>
            <a:lstStyle/>
            <a:p>
              <a:endParaRPr lang="en-US"/>
            </a:p>
          </p:txBody>
        </p:sp>
        <p:sp>
          <p:nvSpPr>
            <p:cNvPr id="34922" name="Line 106"/>
            <p:cNvSpPr>
              <a:spLocks noChangeShapeType="1"/>
            </p:cNvSpPr>
            <p:nvPr/>
          </p:nvSpPr>
          <p:spPr bwMode="auto">
            <a:xfrm>
              <a:off x="4527" y="1520"/>
              <a:ext cx="0" cy="272"/>
            </a:xfrm>
            <a:prstGeom prst="line">
              <a:avLst/>
            </a:prstGeom>
            <a:noFill/>
            <a:ln w="12700">
              <a:solidFill>
                <a:schemeClr val="tx1"/>
              </a:solidFill>
              <a:round/>
              <a:headEnd/>
              <a:tailEnd/>
            </a:ln>
            <a:effectLst/>
          </p:spPr>
          <p:txBody>
            <a:bodyPr wrap="none" anchor="ctr"/>
            <a:lstStyle/>
            <a:p>
              <a:endParaRPr lang="en-US"/>
            </a:p>
          </p:txBody>
        </p:sp>
        <p:sp>
          <p:nvSpPr>
            <p:cNvPr id="34923" name="Line 107"/>
            <p:cNvSpPr>
              <a:spLocks noChangeShapeType="1"/>
            </p:cNvSpPr>
            <p:nvPr/>
          </p:nvSpPr>
          <p:spPr bwMode="auto">
            <a:xfrm>
              <a:off x="4543" y="1928"/>
              <a:ext cx="337" cy="232"/>
            </a:xfrm>
            <a:prstGeom prst="line">
              <a:avLst/>
            </a:prstGeom>
            <a:noFill/>
            <a:ln w="12700">
              <a:solidFill>
                <a:schemeClr val="tx1"/>
              </a:solidFill>
              <a:round/>
              <a:headEnd/>
              <a:tailEnd/>
            </a:ln>
            <a:effectLst/>
          </p:spPr>
          <p:txBody>
            <a:bodyPr wrap="none" anchor="ctr"/>
            <a:lstStyle/>
            <a:p>
              <a:endParaRPr lang="en-US"/>
            </a:p>
          </p:txBody>
        </p:sp>
        <p:sp>
          <p:nvSpPr>
            <p:cNvPr id="34924" name="Line 108"/>
            <p:cNvSpPr>
              <a:spLocks noChangeShapeType="1"/>
            </p:cNvSpPr>
            <p:nvPr/>
          </p:nvSpPr>
          <p:spPr bwMode="auto">
            <a:xfrm flipH="1">
              <a:off x="4833" y="2221"/>
              <a:ext cx="168" cy="227"/>
            </a:xfrm>
            <a:prstGeom prst="line">
              <a:avLst/>
            </a:prstGeom>
            <a:noFill/>
            <a:ln w="12700">
              <a:solidFill>
                <a:schemeClr val="tx1"/>
              </a:solidFill>
              <a:round/>
              <a:headEnd/>
              <a:tailEnd/>
            </a:ln>
            <a:effectLst/>
          </p:spPr>
          <p:txBody>
            <a:bodyPr wrap="none" anchor="ctr"/>
            <a:lstStyle/>
            <a:p>
              <a:endParaRPr lang="en-US"/>
            </a:p>
          </p:txBody>
        </p:sp>
        <p:sp>
          <p:nvSpPr>
            <p:cNvPr id="34925" name="Line 109"/>
            <p:cNvSpPr>
              <a:spLocks noChangeShapeType="1"/>
            </p:cNvSpPr>
            <p:nvPr/>
          </p:nvSpPr>
          <p:spPr bwMode="auto">
            <a:xfrm flipH="1">
              <a:off x="4690" y="1641"/>
              <a:ext cx="353" cy="242"/>
            </a:xfrm>
            <a:prstGeom prst="line">
              <a:avLst/>
            </a:prstGeom>
            <a:noFill/>
            <a:ln w="12700">
              <a:solidFill>
                <a:schemeClr val="tx1"/>
              </a:solidFill>
              <a:round/>
              <a:headEnd/>
              <a:tailEnd/>
            </a:ln>
            <a:effectLst/>
          </p:spPr>
          <p:txBody>
            <a:bodyPr wrap="none" anchor="ctr"/>
            <a:lstStyle/>
            <a:p>
              <a:endParaRPr lang="en-US"/>
            </a:p>
          </p:txBody>
        </p:sp>
        <p:sp>
          <p:nvSpPr>
            <p:cNvPr id="34926" name="Line 110"/>
            <p:cNvSpPr>
              <a:spLocks noChangeShapeType="1"/>
            </p:cNvSpPr>
            <p:nvPr/>
          </p:nvSpPr>
          <p:spPr bwMode="auto">
            <a:xfrm flipH="1">
              <a:off x="4696" y="1288"/>
              <a:ext cx="221" cy="161"/>
            </a:xfrm>
            <a:prstGeom prst="line">
              <a:avLst/>
            </a:prstGeom>
            <a:noFill/>
            <a:ln w="12700">
              <a:solidFill>
                <a:schemeClr val="tx1"/>
              </a:solidFill>
              <a:round/>
              <a:headEnd/>
              <a:tailEnd/>
            </a:ln>
            <a:effectLst/>
          </p:spPr>
          <p:txBody>
            <a:bodyPr wrap="none" anchor="ctr"/>
            <a:lstStyle/>
            <a:p>
              <a:endParaRPr lang="en-US"/>
            </a:p>
          </p:txBody>
        </p:sp>
        <p:sp>
          <p:nvSpPr>
            <p:cNvPr id="34927" name="Line 111"/>
            <p:cNvSpPr>
              <a:spLocks noChangeShapeType="1"/>
            </p:cNvSpPr>
            <p:nvPr/>
          </p:nvSpPr>
          <p:spPr bwMode="auto">
            <a:xfrm flipH="1">
              <a:off x="5148" y="1399"/>
              <a:ext cx="127" cy="111"/>
            </a:xfrm>
            <a:prstGeom prst="line">
              <a:avLst/>
            </a:prstGeom>
            <a:noFill/>
            <a:ln w="12700">
              <a:solidFill>
                <a:schemeClr val="tx1"/>
              </a:solidFill>
              <a:round/>
              <a:headEnd/>
              <a:tailEnd/>
            </a:ln>
            <a:effectLst/>
          </p:spPr>
          <p:txBody>
            <a:bodyPr wrap="none" anchor="ctr"/>
            <a:lstStyle/>
            <a:p>
              <a:endParaRPr lang="en-US"/>
            </a:p>
          </p:txBody>
        </p:sp>
        <p:grpSp>
          <p:nvGrpSpPr>
            <p:cNvPr id="34928" name="Group 112"/>
            <p:cNvGrpSpPr>
              <a:grpSpLocks/>
            </p:cNvGrpSpPr>
            <p:nvPr/>
          </p:nvGrpSpPr>
          <p:grpSpPr bwMode="auto">
            <a:xfrm>
              <a:off x="3769" y="1520"/>
              <a:ext cx="316" cy="147"/>
              <a:chOff x="3600" y="219"/>
              <a:chExt cx="360" cy="175"/>
            </a:xfrm>
          </p:grpSpPr>
          <p:sp>
            <p:nvSpPr>
              <p:cNvPr id="34929" name="Oval 11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34930" name="Line 114"/>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34931" name="Line 115"/>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34932" name="Rectangle 116"/>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sp>
            <p:nvSpPr>
              <p:cNvPr id="34933" name="Oval 11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34934" name="Group 118"/>
              <p:cNvGrpSpPr>
                <a:grpSpLocks/>
              </p:cNvGrpSpPr>
              <p:nvPr/>
            </p:nvGrpSpPr>
            <p:grpSpPr bwMode="auto">
              <a:xfrm>
                <a:off x="3686" y="244"/>
                <a:ext cx="177" cy="66"/>
                <a:chOff x="2848" y="848"/>
                <a:chExt cx="140" cy="98"/>
              </a:xfrm>
            </p:grpSpPr>
            <p:sp>
              <p:nvSpPr>
                <p:cNvPr id="34935" name="Line 11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34936" name="Line 12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34937" name="Line 12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34938" name="Group 122"/>
              <p:cNvGrpSpPr>
                <a:grpSpLocks/>
              </p:cNvGrpSpPr>
              <p:nvPr/>
            </p:nvGrpSpPr>
            <p:grpSpPr bwMode="auto">
              <a:xfrm flipV="1">
                <a:off x="3686" y="243"/>
                <a:ext cx="177" cy="66"/>
                <a:chOff x="2848" y="848"/>
                <a:chExt cx="140" cy="98"/>
              </a:xfrm>
            </p:grpSpPr>
            <p:sp>
              <p:nvSpPr>
                <p:cNvPr id="34939" name="Line 12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34940" name="Line 12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34941" name="Line 12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34942" name="Group 126"/>
            <p:cNvGrpSpPr>
              <a:grpSpLocks/>
            </p:cNvGrpSpPr>
            <p:nvPr/>
          </p:nvGrpSpPr>
          <p:grpSpPr bwMode="auto">
            <a:xfrm>
              <a:off x="4369" y="1376"/>
              <a:ext cx="316" cy="147"/>
              <a:chOff x="3600" y="219"/>
              <a:chExt cx="360" cy="175"/>
            </a:xfrm>
          </p:grpSpPr>
          <p:sp>
            <p:nvSpPr>
              <p:cNvPr id="34943" name="Oval 12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34944" name="Line 128"/>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34945" name="Line 129"/>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34946" name="Rectangle 130"/>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sp>
            <p:nvSpPr>
              <p:cNvPr id="34947" name="Oval 13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34948" name="Group 132"/>
              <p:cNvGrpSpPr>
                <a:grpSpLocks/>
              </p:cNvGrpSpPr>
              <p:nvPr/>
            </p:nvGrpSpPr>
            <p:grpSpPr bwMode="auto">
              <a:xfrm>
                <a:off x="3686" y="244"/>
                <a:ext cx="177" cy="66"/>
                <a:chOff x="2848" y="848"/>
                <a:chExt cx="140" cy="98"/>
              </a:xfrm>
            </p:grpSpPr>
            <p:sp>
              <p:nvSpPr>
                <p:cNvPr id="34949" name="Line 13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34950" name="Line 13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34951" name="Line 13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34952" name="Group 136"/>
              <p:cNvGrpSpPr>
                <a:grpSpLocks/>
              </p:cNvGrpSpPr>
              <p:nvPr/>
            </p:nvGrpSpPr>
            <p:grpSpPr bwMode="auto">
              <a:xfrm flipV="1">
                <a:off x="3686" y="243"/>
                <a:ext cx="177" cy="66"/>
                <a:chOff x="2848" y="848"/>
                <a:chExt cx="140" cy="98"/>
              </a:xfrm>
            </p:grpSpPr>
            <p:sp>
              <p:nvSpPr>
                <p:cNvPr id="34953" name="Line 13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34954" name="Line 13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34955" name="Line 13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34956" name="Group 140"/>
            <p:cNvGrpSpPr>
              <a:grpSpLocks/>
            </p:cNvGrpSpPr>
            <p:nvPr/>
          </p:nvGrpSpPr>
          <p:grpSpPr bwMode="auto">
            <a:xfrm>
              <a:off x="4380" y="1790"/>
              <a:ext cx="316" cy="147"/>
              <a:chOff x="3600" y="219"/>
              <a:chExt cx="360" cy="175"/>
            </a:xfrm>
          </p:grpSpPr>
          <p:sp>
            <p:nvSpPr>
              <p:cNvPr id="34957" name="Oval 14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34958" name="Line 142"/>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34959" name="Line 143"/>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34960" name="Rectangle 144"/>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sp>
            <p:nvSpPr>
              <p:cNvPr id="34961" name="Oval 14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34962" name="Group 146"/>
              <p:cNvGrpSpPr>
                <a:grpSpLocks/>
              </p:cNvGrpSpPr>
              <p:nvPr/>
            </p:nvGrpSpPr>
            <p:grpSpPr bwMode="auto">
              <a:xfrm>
                <a:off x="3686" y="244"/>
                <a:ext cx="177" cy="66"/>
                <a:chOff x="2848" y="848"/>
                <a:chExt cx="140" cy="98"/>
              </a:xfrm>
            </p:grpSpPr>
            <p:sp>
              <p:nvSpPr>
                <p:cNvPr id="34963" name="Line 14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34964" name="Line 14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34965" name="Line 14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34966" name="Group 150"/>
              <p:cNvGrpSpPr>
                <a:grpSpLocks/>
              </p:cNvGrpSpPr>
              <p:nvPr/>
            </p:nvGrpSpPr>
            <p:grpSpPr bwMode="auto">
              <a:xfrm flipV="1">
                <a:off x="3686" y="243"/>
                <a:ext cx="177" cy="66"/>
                <a:chOff x="2848" y="848"/>
                <a:chExt cx="140" cy="98"/>
              </a:xfrm>
            </p:grpSpPr>
            <p:sp>
              <p:nvSpPr>
                <p:cNvPr id="34967" name="Line 15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34968" name="Line 15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34969" name="Line 15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34970" name="Group 154"/>
            <p:cNvGrpSpPr>
              <a:grpSpLocks/>
            </p:cNvGrpSpPr>
            <p:nvPr/>
          </p:nvGrpSpPr>
          <p:grpSpPr bwMode="auto">
            <a:xfrm>
              <a:off x="4991" y="1507"/>
              <a:ext cx="315" cy="147"/>
              <a:chOff x="3600" y="219"/>
              <a:chExt cx="360" cy="175"/>
            </a:xfrm>
          </p:grpSpPr>
          <p:sp>
            <p:nvSpPr>
              <p:cNvPr id="34971" name="Oval 15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34972" name="Line 156"/>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34973" name="Line 157"/>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34974" name="Rectangle 158"/>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sp>
            <p:nvSpPr>
              <p:cNvPr id="34975" name="Oval 15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34976" name="Group 160"/>
              <p:cNvGrpSpPr>
                <a:grpSpLocks/>
              </p:cNvGrpSpPr>
              <p:nvPr/>
            </p:nvGrpSpPr>
            <p:grpSpPr bwMode="auto">
              <a:xfrm>
                <a:off x="3686" y="244"/>
                <a:ext cx="177" cy="66"/>
                <a:chOff x="2848" y="848"/>
                <a:chExt cx="140" cy="98"/>
              </a:xfrm>
            </p:grpSpPr>
            <p:sp>
              <p:nvSpPr>
                <p:cNvPr id="34977" name="Line 16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34978" name="Line 16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34979" name="Line 16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34980" name="Group 164"/>
              <p:cNvGrpSpPr>
                <a:grpSpLocks/>
              </p:cNvGrpSpPr>
              <p:nvPr/>
            </p:nvGrpSpPr>
            <p:grpSpPr bwMode="auto">
              <a:xfrm flipV="1">
                <a:off x="3686" y="243"/>
                <a:ext cx="177" cy="66"/>
                <a:chOff x="2848" y="848"/>
                <a:chExt cx="140" cy="98"/>
              </a:xfrm>
            </p:grpSpPr>
            <p:sp>
              <p:nvSpPr>
                <p:cNvPr id="34981" name="Line 16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34982" name="Line 16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34983" name="Line 16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34984" name="Group 168"/>
            <p:cNvGrpSpPr>
              <a:grpSpLocks/>
            </p:cNvGrpSpPr>
            <p:nvPr/>
          </p:nvGrpSpPr>
          <p:grpSpPr bwMode="auto">
            <a:xfrm>
              <a:off x="4869" y="2072"/>
              <a:ext cx="316" cy="147"/>
              <a:chOff x="3600" y="219"/>
              <a:chExt cx="360" cy="175"/>
            </a:xfrm>
          </p:grpSpPr>
          <p:sp>
            <p:nvSpPr>
              <p:cNvPr id="34985" name="Oval 16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34986" name="Line 170"/>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34987" name="Line 171"/>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34988" name="Rectangle 172"/>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sp>
            <p:nvSpPr>
              <p:cNvPr id="34989" name="Oval 17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34990" name="Group 174"/>
              <p:cNvGrpSpPr>
                <a:grpSpLocks/>
              </p:cNvGrpSpPr>
              <p:nvPr/>
            </p:nvGrpSpPr>
            <p:grpSpPr bwMode="auto">
              <a:xfrm>
                <a:off x="3686" y="244"/>
                <a:ext cx="177" cy="66"/>
                <a:chOff x="2848" y="848"/>
                <a:chExt cx="140" cy="98"/>
              </a:xfrm>
            </p:grpSpPr>
            <p:sp>
              <p:nvSpPr>
                <p:cNvPr id="34991" name="Line 17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34992" name="Line 17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34993" name="Line 17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34994" name="Group 178"/>
              <p:cNvGrpSpPr>
                <a:grpSpLocks/>
              </p:cNvGrpSpPr>
              <p:nvPr/>
            </p:nvGrpSpPr>
            <p:grpSpPr bwMode="auto">
              <a:xfrm flipV="1">
                <a:off x="3686" y="243"/>
                <a:ext cx="177" cy="66"/>
                <a:chOff x="2848" y="848"/>
                <a:chExt cx="140" cy="98"/>
              </a:xfrm>
            </p:grpSpPr>
            <p:sp>
              <p:nvSpPr>
                <p:cNvPr id="34995" name="Line 17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34996" name="Line 18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34997" name="Line 18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34998" name="Group 182"/>
            <p:cNvGrpSpPr>
              <a:grpSpLocks/>
            </p:cNvGrpSpPr>
            <p:nvPr/>
          </p:nvGrpSpPr>
          <p:grpSpPr bwMode="auto">
            <a:xfrm>
              <a:off x="4659" y="2440"/>
              <a:ext cx="316" cy="148"/>
              <a:chOff x="3600" y="219"/>
              <a:chExt cx="360" cy="175"/>
            </a:xfrm>
          </p:grpSpPr>
          <p:sp>
            <p:nvSpPr>
              <p:cNvPr id="34999" name="Oval 18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35000" name="Line 184"/>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35001" name="Line 185"/>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35002" name="Rectangle 186"/>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sp>
            <p:nvSpPr>
              <p:cNvPr id="35003" name="Oval 18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35004" name="Group 188"/>
              <p:cNvGrpSpPr>
                <a:grpSpLocks/>
              </p:cNvGrpSpPr>
              <p:nvPr/>
            </p:nvGrpSpPr>
            <p:grpSpPr bwMode="auto">
              <a:xfrm>
                <a:off x="3686" y="244"/>
                <a:ext cx="177" cy="66"/>
                <a:chOff x="2848" y="848"/>
                <a:chExt cx="140" cy="98"/>
              </a:xfrm>
            </p:grpSpPr>
            <p:sp>
              <p:nvSpPr>
                <p:cNvPr id="35005" name="Line 18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35006" name="Line 19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35007" name="Line 19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35008" name="Group 192"/>
              <p:cNvGrpSpPr>
                <a:grpSpLocks/>
              </p:cNvGrpSpPr>
              <p:nvPr/>
            </p:nvGrpSpPr>
            <p:grpSpPr bwMode="auto">
              <a:xfrm flipV="1">
                <a:off x="3686" y="243"/>
                <a:ext cx="177" cy="66"/>
                <a:chOff x="2848" y="848"/>
                <a:chExt cx="140" cy="98"/>
              </a:xfrm>
            </p:grpSpPr>
            <p:sp>
              <p:nvSpPr>
                <p:cNvPr id="35009" name="Line 19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35010" name="Line 19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35011" name="Line 19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35012" name="Group 196"/>
            <p:cNvGrpSpPr>
              <a:grpSpLocks/>
            </p:cNvGrpSpPr>
            <p:nvPr/>
          </p:nvGrpSpPr>
          <p:grpSpPr bwMode="auto">
            <a:xfrm>
              <a:off x="4275" y="2748"/>
              <a:ext cx="315" cy="147"/>
              <a:chOff x="3600" y="219"/>
              <a:chExt cx="360" cy="175"/>
            </a:xfrm>
          </p:grpSpPr>
          <p:sp>
            <p:nvSpPr>
              <p:cNvPr id="35013" name="Oval 19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35014" name="Line 198"/>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35015" name="Line 199"/>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35016" name="Rectangle 200"/>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sp>
            <p:nvSpPr>
              <p:cNvPr id="35017" name="Oval 20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35018" name="Group 202"/>
              <p:cNvGrpSpPr>
                <a:grpSpLocks/>
              </p:cNvGrpSpPr>
              <p:nvPr/>
            </p:nvGrpSpPr>
            <p:grpSpPr bwMode="auto">
              <a:xfrm>
                <a:off x="3686" y="244"/>
                <a:ext cx="177" cy="66"/>
                <a:chOff x="2848" y="848"/>
                <a:chExt cx="140" cy="98"/>
              </a:xfrm>
            </p:grpSpPr>
            <p:sp>
              <p:nvSpPr>
                <p:cNvPr id="35019" name="Line 20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35020" name="Line 20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35021" name="Line 20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35022" name="Group 206"/>
              <p:cNvGrpSpPr>
                <a:grpSpLocks/>
              </p:cNvGrpSpPr>
              <p:nvPr/>
            </p:nvGrpSpPr>
            <p:grpSpPr bwMode="auto">
              <a:xfrm flipV="1">
                <a:off x="3686" y="243"/>
                <a:ext cx="177" cy="66"/>
                <a:chOff x="2848" y="848"/>
                <a:chExt cx="140" cy="98"/>
              </a:xfrm>
            </p:grpSpPr>
            <p:sp>
              <p:nvSpPr>
                <p:cNvPr id="35023" name="Line 20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35024" name="Line 20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35025" name="Line 20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35026" name="Group 210"/>
            <p:cNvGrpSpPr>
              <a:grpSpLocks/>
            </p:cNvGrpSpPr>
            <p:nvPr/>
          </p:nvGrpSpPr>
          <p:grpSpPr bwMode="auto">
            <a:xfrm>
              <a:off x="3769" y="2511"/>
              <a:ext cx="316" cy="147"/>
              <a:chOff x="3600" y="219"/>
              <a:chExt cx="360" cy="175"/>
            </a:xfrm>
          </p:grpSpPr>
          <p:sp>
            <p:nvSpPr>
              <p:cNvPr id="35027" name="Oval 21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35028" name="Line 212"/>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35029" name="Line 213"/>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35030" name="Rectangle 214"/>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sp>
            <p:nvSpPr>
              <p:cNvPr id="35031" name="Oval 21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35032" name="Group 216"/>
              <p:cNvGrpSpPr>
                <a:grpSpLocks/>
              </p:cNvGrpSpPr>
              <p:nvPr/>
            </p:nvGrpSpPr>
            <p:grpSpPr bwMode="auto">
              <a:xfrm>
                <a:off x="3686" y="244"/>
                <a:ext cx="177" cy="66"/>
                <a:chOff x="2848" y="848"/>
                <a:chExt cx="140" cy="98"/>
              </a:xfrm>
            </p:grpSpPr>
            <p:sp>
              <p:nvSpPr>
                <p:cNvPr id="35033" name="Line 21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35034" name="Line 21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35035" name="Line 21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35036" name="Group 220"/>
              <p:cNvGrpSpPr>
                <a:grpSpLocks/>
              </p:cNvGrpSpPr>
              <p:nvPr/>
            </p:nvGrpSpPr>
            <p:grpSpPr bwMode="auto">
              <a:xfrm flipV="1">
                <a:off x="3686" y="243"/>
                <a:ext cx="177" cy="66"/>
                <a:chOff x="2848" y="848"/>
                <a:chExt cx="140" cy="98"/>
              </a:xfrm>
            </p:grpSpPr>
            <p:sp>
              <p:nvSpPr>
                <p:cNvPr id="35037" name="Line 22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35038" name="Line 22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35039" name="Line 22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35040" name="Line 224"/>
            <p:cNvSpPr>
              <a:spLocks noChangeShapeType="1"/>
            </p:cNvSpPr>
            <p:nvPr/>
          </p:nvSpPr>
          <p:spPr bwMode="auto">
            <a:xfrm flipV="1">
              <a:off x="3930" y="2645"/>
              <a:ext cx="1" cy="157"/>
            </a:xfrm>
            <a:prstGeom prst="line">
              <a:avLst/>
            </a:prstGeom>
            <a:noFill/>
            <a:ln w="12700">
              <a:solidFill>
                <a:schemeClr val="tx1"/>
              </a:solidFill>
              <a:round/>
              <a:headEnd/>
              <a:tailEnd/>
            </a:ln>
            <a:effectLst/>
          </p:spPr>
          <p:txBody>
            <a:bodyPr wrap="none" anchor="ctr"/>
            <a:lstStyle/>
            <a:p>
              <a:endParaRPr lang="en-US"/>
            </a:p>
          </p:txBody>
        </p:sp>
      </p:grpSp>
      <p:grpSp>
        <p:nvGrpSpPr>
          <p:cNvPr id="35041" name="Group 225"/>
          <p:cNvGrpSpPr>
            <a:grpSpLocks/>
          </p:cNvGrpSpPr>
          <p:nvPr/>
        </p:nvGrpSpPr>
        <p:grpSpPr bwMode="auto">
          <a:xfrm>
            <a:off x="4740275" y="1500188"/>
            <a:ext cx="3738563" cy="3830637"/>
            <a:chOff x="2986" y="945"/>
            <a:chExt cx="2355" cy="2413"/>
          </a:xfrm>
        </p:grpSpPr>
        <p:grpSp>
          <p:nvGrpSpPr>
            <p:cNvPr id="35042" name="Group 226"/>
            <p:cNvGrpSpPr>
              <a:grpSpLocks/>
            </p:cNvGrpSpPr>
            <p:nvPr/>
          </p:nvGrpSpPr>
          <p:grpSpPr bwMode="auto">
            <a:xfrm>
              <a:off x="2986" y="945"/>
              <a:ext cx="513" cy="541"/>
              <a:chOff x="2938" y="2925"/>
              <a:chExt cx="513" cy="541"/>
            </a:xfrm>
          </p:grpSpPr>
          <p:sp>
            <p:nvSpPr>
              <p:cNvPr id="35043" name="Rectangle 227"/>
              <p:cNvSpPr>
                <a:spLocks noChangeArrowheads="1"/>
              </p:cNvSpPr>
              <p:nvPr/>
            </p:nvSpPr>
            <p:spPr bwMode="auto">
              <a:xfrm>
                <a:off x="3000" y="2925"/>
                <a:ext cx="426" cy="489"/>
              </a:xfrm>
              <a:prstGeom prst="rect">
                <a:avLst/>
              </a:prstGeom>
              <a:solidFill>
                <a:schemeClr val="accent2"/>
              </a:solidFill>
              <a:ln w="9525">
                <a:noFill/>
                <a:miter lim="800000"/>
                <a:headEnd/>
                <a:tailEnd/>
              </a:ln>
              <a:effectLst/>
            </p:spPr>
            <p:txBody>
              <a:bodyPr wrap="none" anchor="ctr"/>
              <a:lstStyle/>
              <a:p>
                <a:endParaRPr lang="en-US"/>
              </a:p>
            </p:txBody>
          </p:sp>
          <p:sp>
            <p:nvSpPr>
              <p:cNvPr id="35044" name="Rectangle 228"/>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35045" name="Rectangle 229"/>
              <p:cNvSpPr>
                <a:spLocks noChangeArrowheads="1"/>
              </p:cNvSpPr>
              <p:nvPr/>
            </p:nvSpPr>
            <p:spPr bwMode="auto">
              <a:xfrm>
                <a:off x="2982" y="2943"/>
                <a:ext cx="426" cy="126"/>
              </a:xfrm>
              <a:prstGeom prst="rect">
                <a:avLst/>
              </a:prstGeom>
              <a:solidFill>
                <a:srgbClr val="FF0000"/>
              </a:solidFill>
              <a:ln w="9525">
                <a:noFill/>
                <a:miter lim="800000"/>
                <a:headEnd/>
                <a:tailEnd/>
              </a:ln>
              <a:effectLst/>
            </p:spPr>
            <p:txBody>
              <a:bodyPr wrap="none" anchor="ctr"/>
              <a:lstStyle/>
              <a:p>
                <a:endParaRPr lang="en-US"/>
              </a:p>
            </p:txBody>
          </p:sp>
          <p:sp>
            <p:nvSpPr>
              <p:cNvPr id="35046" name="Text Box 230"/>
              <p:cNvSpPr txBox="1">
                <a:spLocks noChangeArrowheads="1"/>
              </p:cNvSpPr>
              <p:nvPr/>
            </p:nvSpPr>
            <p:spPr bwMode="auto">
              <a:xfrm>
                <a:off x="2938" y="2928"/>
                <a:ext cx="513" cy="538"/>
              </a:xfrm>
              <a:prstGeom prst="rect">
                <a:avLst/>
              </a:prstGeom>
              <a:noFill/>
              <a:ln w="9525">
                <a:noFill/>
                <a:miter lim="800000"/>
                <a:headEnd/>
                <a:tailEnd/>
              </a:ln>
              <a:effectLst/>
            </p:spPr>
            <p:txBody>
              <a:bodyPr>
                <a:spAutoFit/>
              </a:bodyPr>
              <a:lstStyle/>
              <a:p>
                <a:pPr algn="ctr">
                  <a:spcBef>
                    <a:spcPct val="0"/>
                  </a:spcBef>
                  <a:buClrTx/>
                  <a:buSzTx/>
                  <a:buFontTx/>
                  <a:buNone/>
                </a:pPr>
                <a:r>
                  <a:rPr lang="en-US" sz="1000">
                    <a:solidFill>
                      <a:schemeClr val="bg1"/>
                    </a:solidFill>
                  </a:rPr>
                  <a:t>application</a:t>
                </a:r>
                <a:endParaRPr lang="en-US" sz="1000"/>
              </a:p>
              <a:p>
                <a:pPr algn="ctr">
                  <a:spcBef>
                    <a:spcPct val="0"/>
                  </a:spcBef>
                  <a:buClrTx/>
                  <a:buSzTx/>
                  <a:buFontTx/>
                  <a:buNone/>
                </a:pPr>
                <a:r>
                  <a:rPr lang="en-US" sz="1000"/>
                  <a:t>transport</a:t>
                </a:r>
              </a:p>
              <a:p>
                <a:pPr algn="ctr">
                  <a:spcBef>
                    <a:spcPct val="0"/>
                  </a:spcBef>
                  <a:buClrTx/>
                  <a:buSzTx/>
                  <a:buFontTx/>
                  <a:buNone/>
                </a:pPr>
                <a:r>
                  <a:rPr lang="en-US" sz="1000"/>
                  <a:t>network</a:t>
                </a:r>
              </a:p>
              <a:p>
                <a:pPr algn="ctr">
                  <a:spcBef>
                    <a:spcPct val="0"/>
                  </a:spcBef>
                  <a:buClrTx/>
                  <a:buSzTx/>
                  <a:buFontTx/>
                  <a:buNone/>
                </a:pPr>
                <a:r>
                  <a:rPr lang="en-US" sz="1000"/>
                  <a:t>data link</a:t>
                </a:r>
              </a:p>
              <a:p>
                <a:pPr algn="ctr">
                  <a:spcBef>
                    <a:spcPct val="0"/>
                  </a:spcBef>
                  <a:buClrTx/>
                  <a:buSzTx/>
                  <a:buFontTx/>
                  <a:buNone/>
                </a:pPr>
                <a:r>
                  <a:rPr lang="en-US" sz="1000"/>
                  <a:t>physical</a:t>
                </a:r>
                <a:endParaRPr lang="en-US">
                  <a:latin typeface="Times New Roman" pitchFamily="18" charset="0"/>
                </a:endParaRPr>
              </a:p>
            </p:txBody>
          </p:sp>
          <p:sp>
            <p:nvSpPr>
              <p:cNvPr id="35047" name="Line 231"/>
              <p:cNvSpPr>
                <a:spLocks noChangeShapeType="1"/>
              </p:cNvSpPr>
              <p:nvPr/>
            </p:nvSpPr>
            <p:spPr bwMode="auto">
              <a:xfrm>
                <a:off x="2979" y="3156"/>
                <a:ext cx="435" cy="3"/>
              </a:xfrm>
              <a:prstGeom prst="line">
                <a:avLst/>
              </a:prstGeom>
              <a:noFill/>
              <a:ln w="12700">
                <a:solidFill>
                  <a:schemeClr val="tx1"/>
                </a:solidFill>
                <a:round/>
                <a:headEnd/>
                <a:tailEnd/>
              </a:ln>
              <a:effectLst/>
            </p:spPr>
            <p:txBody>
              <a:bodyPr wrap="none" anchor="ctr"/>
              <a:lstStyle/>
              <a:p>
                <a:endParaRPr lang="en-US"/>
              </a:p>
            </p:txBody>
          </p:sp>
          <p:sp>
            <p:nvSpPr>
              <p:cNvPr id="35048" name="Line 232"/>
              <p:cNvSpPr>
                <a:spLocks noChangeShapeType="1"/>
              </p:cNvSpPr>
              <p:nvPr/>
            </p:nvSpPr>
            <p:spPr bwMode="auto">
              <a:xfrm>
                <a:off x="2985" y="3243"/>
                <a:ext cx="435" cy="3"/>
              </a:xfrm>
              <a:prstGeom prst="line">
                <a:avLst/>
              </a:prstGeom>
              <a:noFill/>
              <a:ln w="12700">
                <a:solidFill>
                  <a:schemeClr val="tx1"/>
                </a:solidFill>
                <a:round/>
                <a:headEnd/>
                <a:tailEnd/>
              </a:ln>
              <a:effectLst/>
            </p:spPr>
            <p:txBody>
              <a:bodyPr wrap="none" anchor="ctr"/>
              <a:lstStyle/>
              <a:p>
                <a:endParaRPr lang="en-US"/>
              </a:p>
            </p:txBody>
          </p:sp>
          <p:sp>
            <p:nvSpPr>
              <p:cNvPr id="35049" name="Line 233"/>
              <p:cNvSpPr>
                <a:spLocks noChangeShapeType="1"/>
              </p:cNvSpPr>
              <p:nvPr/>
            </p:nvSpPr>
            <p:spPr bwMode="auto">
              <a:xfrm>
                <a:off x="2985" y="3330"/>
                <a:ext cx="435" cy="3"/>
              </a:xfrm>
              <a:prstGeom prst="line">
                <a:avLst/>
              </a:prstGeom>
              <a:noFill/>
              <a:ln w="12700">
                <a:solidFill>
                  <a:schemeClr val="tx1"/>
                </a:solidFill>
                <a:round/>
                <a:headEnd/>
                <a:tailEnd/>
              </a:ln>
              <a:effectLst/>
            </p:spPr>
            <p:txBody>
              <a:bodyPr wrap="none" anchor="ctr"/>
              <a:lstStyle/>
              <a:p>
                <a:endParaRPr lang="en-US"/>
              </a:p>
            </p:txBody>
          </p:sp>
        </p:grpSp>
        <p:grpSp>
          <p:nvGrpSpPr>
            <p:cNvPr id="35050" name="Group 234"/>
            <p:cNvGrpSpPr>
              <a:grpSpLocks/>
            </p:cNvGrpSpPr>
            <p:nvPr/>
          </p:nvGrpSpPr>
          <p:grpSpPr bwMode="auto">
            <a:xfrm>
              <a:off x="4828" y="2751"/>
              <a:ext cx="513" cy="541"/>
              <a:chOff x="2938" y="2925"/>
              <a:chExt cx="513" cy="541"/>
            </a:xfrm>
          </p:grpSpPr>
          <p:sp>
            <p:nvSpPr>
              <p:cNvPr id="35051" name="Rectangle 235"/>
              <p:cNvSpPr>
                <a:spLocks noChangeArrowheads="1"/>
              </p:cNvSpPr>
              <p:nvPr/>
            </p:nvSpPr>
            <p:spPr bwMode="auto">
              <a:xfrm>
                <a:off x="3000" y="2925"/>
                <a:ext cx="426" cy="489"/>
              </a:xfrm>
              <a:prstGeom prst="rect">
                <a:avLst/>
              </a:prstGeom>
              <a:solidFill>
                <a:schemeClr val="accent2"/>
              </a:solidFill>
              <a:ln w="9525">
                <a:noFill/>
                <a:miter lim="800000"/>
                <a:headEnd/>
                <a:tailEnd/>
              </a:ln>
              <a:effectLst/>
            </p:spPr>
            <p:txBody>
              <a:bodyPr wrap="none" anchor="ctr"/>
              <a:lstStyle/>
              <a:p>
                <a:endParaRPr lang="en-US"/>
              </a:p>
            </p:txBody>
          </p:sp>
          <p:sp>
            <p:nvSpPr>
              <p:cNvPr id="35052" name="Rectangle 236"/>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35053" name="Rectangle 237"/>
              <p:cNvSpPr>
                <a:spLocks noChangeArrowheads="1"/>
              </p:cNvSpPr>
              <p:nvPr/>
            </p:nvSpPr>
            <p:spPr bwMode="auto">
              <a:xfrm>
                <a:off x="2982" y="2943"/>
                <a:ext cx="426" cy="126"/>
              </a:xfrm>
              <a:prstGeom prst="rect">
                <a:avLst/>
              </a:prstGeom>
              <a:solidFill>
                <a:srgbClr val="FF0000"/>
              </a:solidFill>
              <a:ln w="9525">
                <a:noFill/>
                <a:miter lim="800000"/>
                <a:headEnd/>
                <a:tailEnd/>
              </a:ln>
              <a:effectLst/>
            </p:spPr>
            <p:txBody>
              <a:bodyPr wrap="none" anchor="ctr"/>
              <a:lstStyle/>
              <a:p>
                <a:endParaRPr lang="en-US"/>
              </a:p>
            </p:txBody>
          </p:sp>
          <p:sp>
            <p:nvSpPr>
              <p:cNvPr id="35054" name="Text Box 238"/>
              <p:cNvSpPr txBox="1">
                <a:spLocks noChangeArrowheads="1"/>
              </p:cNvSpPr>
              <p:nvPr/>
            </p:nvSpPr>
            <p:spPr bwMode="auto">
              <a:xfrm>
                <a:off x="2938" y="2928"/>
                <a:ext cx="513" cy="538"/>
              </a:xfrm>
              <a:prstGeom prst="rect">
                <a:avLst/>
              </a:prstGeom>
              <a:noFill/>
              <a:ln w="9525">
                <a:noFill/>
                <a:miter lim="800000"/>
                <a:headEnd/>
                <a:tailEnd/>
              </a:ln>
              <a:effectLst/>
            </p:spPr>
            <p:txBody>
              <a:bodyPr>
                <a:spAutoFit/>
              </a:bodyPr>
              <a:lstStyle/>
              <a:p>
                <a:pPr algn="ctr">
                  <a:spcBef>
                    <a:spcPct val="0"/>
                  </a:spcBef>
                  <a:buClrTx/>
                  <a:buSzTx/>
                  <a:buFontTx/>
                  <a:buNone/>
                </a:pPr>
                <a:r>
                  <a:rPr lang="en-US" sz="1000">
                    <a:solidFill>
                      <a:schemeClr val="bg1"/>
                    </a:solidFill>
                  </a:rPr>
                  <a:t>application</a:t>
                </a:r>
                <a:endParaRPr lang="en-US" sz="1000"/>
              </a:p>
              <a:p>
                <a:pPr algn="ctr">
                  <a:spcBef>
                    <a:spcPct val="0"/>
                  </a:spcBef>
                  <a:buClrTx/>
                  <a:buSzTx/>
                  <a:buFontTx/>
                  <a:buNone/>
                </a:pPr>
                <a:r>
                  <a:rPr lang="en-US" sz="1000"/>
                  <a:t>transport</a:t>
                </a:r>
              </a:p>
              <a:p>
                <a:pPr algn="ctr">
                  <a:spcBef>
                    <a:spcPct val="0"/>
                  </a:spcBef>
                  <a:buClrTx/>
                  <a:buSzTx/>
                  <a:buFontTx/>
                  <a:buNone/>
                </a:pPr>
                <a:r>
                  <a:rPr lang="en-US" sz="1000"/>
                  <a:t>network</a:t>
                </a:r>
              </a:p>
              <a:p>
                <a:pPr algn="ctr">
                  <a:spcBef>
                    <a:spcPct val="0"/>
                  </a:spcBef>
                  <a:buClrTx/>
                  <a:buSzTx/>
                  <a:buFontTx/>
                  <a:buNone/>
                </a:pPr>
                <a:r>
                  <a:rPr lang="en-US" sz="1000"/>
                  <a:t>data link</a:t>
                </a:r>
              </a:p>
              <a:p>
                <a:pPr algn="ctr">
                  <a:spcBef>
                    <a:spcPct val="0"/>
                  </a:spcBef>
                  <a:buClrTx/>
                  <a:buSzTx/>
                  <a:buFontTx/>
                  <a:buNone/>
                </a:pPr>
                <a:r>
                  <a:rPr lang="en-US" sz="1000"/>
                  <a:t>physical</a:t>
                </a:r>
                <a:endParaRPr lang="en-US">
                  <a:latin typeface="Times New Roman" pitchFamily="18" charset="0"/>
                </a:endParaRPr>
              </a:p>
            </p:txBody>
          </p:sp>
          <p:sp>
            <p:nvSpPr>
              <p:cNvPr id="35055" name="Line 239"/>
              <p:cNvSpPr>
                <a:spLocks noChangeShapeType="1"/>
              </p:cNvSpPr>
              <p:nvPr/>
            </p:nvSpPr>
            <p:spPr bwMode="auto">
              <a:xfrm>
                <a:off x="2979" y="3156"/>
                <a:ext cx="435" cy="3"/>
              </a:xfrm>
              <a:prstGeom prst="line">
                <a:avLst/>
              </a:prstGeom>
              <a:noFill/>
              <a:ln w="12700">
                <a:solidFill>
                  <a:schemeClr val="tx1"/>
                </a:solidFill>
                <a:round/>
                <a:headEnd/>
                <a:tailEnd/>
              </a:ln>
              <a:effectLst/>
            </p:spPr>
            <p:txBody>
              <a:bodyPr wrap="none" anchor="ctr"/>
              <a:lstStyle/>
              <a:p>
                <a:endParaRPr lang="en-US"/>
              </a:p>
            </p:txBody>
          </p:sp>
          <p:sp>
            <p:nvSpPr>
              <p:cNvPr id="35056" name="Line 240"/>
              <p:cNvSpPr>
                <a:spLocks noChangeShapeType="1"/>
              </p:cNvSpPr>
              <p:nvPr/>
            </p:nvSpPr>
            <p:spPr bwMode="auto">
              <a:xfrm>
                <a:off x="2985" y="3243"/>
                <a:ext cx="435" cy="3"/>
              </a:xfrm>
              <a:prstGeom prst="line">
                <a:avLst/>
              </a:prstGeom>
              <a:noFill/>
              <a:ln w="12700">
                <a:solidFill>
                  <a:schemeClr val="tx1"/>
                </a:solidFill>
                <a:round/>
                <a:headEnd/>
                <a:tailEnd/>
              </a:ln>
              <a:effectLst/>
            </p:spPr>
            <p:txBody>
              <a:bodyPr wrap="none" anchor="ctr"/>
              <a:lstStyle/>
              <a:p>
                <a:endParaRPr lang="en-US"/>
              </a:p>
            </p:txBody>
          </p:sp>
          <p:sp>
            <p:nvSpPr>
              <p:cNvPr id="35057" name="Line 241"/>
              <p:cNvSpPr>
                <a:spLocks noChangeShapeType="1"/>
              </p:cNvSpPr>
              <p:nvPr/>
            </p:nvSpPr>
            <p:spPr bwMode="auto">
              <a:xfrm>
                <a:off x="2985" y="3330"/>
                <a:ext cx="435" cy="3"/>
              </a:xfrm>
              <a:prstGeom prst="line">
                <a:avLst/>
              </a:prstGeom>
              <a:noFill/>
              <a:ln w="12700">
                <a:solidFill>
                  <a:schemeClr val="tx1"/>
                </a:solidFill>
                <a:round/>
                <a:headEnd/>
                <a:tailEnd/>
              </a:ln>
              <a:effectLst/>
            </p:spPr>
            <p:txBody>
              <a:bodyPr wrap="none" anchor="ctr"/>
              <a:lstStyle/>
              <a:p>
                <a:endParaRPr lang="en-US"/>
              </a:p>
            </p:txBody>
          </p:sp>
        </p:grpSp>
        <p:grpSp>
          <p:nvGrpSpPr>
            <p:cNvPr id="35058" name="Group 242"/>
            <p:cNvGrpSpPr>
              <a:grpSpLocks/>
            </p:cNvGrpSpPr>
            <p:nvPr/>
          </p:nvGrpSpPr>
          <p:grpSpPr bwMode="auto">
            <a:xfrm>
              <a:off x="3352" y="2817"/>
              <a:ext cx="513" cy="541"/>
              <a:chOff x="2938" y="2925"/>
              <a:chExt cx="513" cy="541"/>
            </a:xfrm>
          </p:grpSpPr>
          <p:sp>
            <p:nvSpPr>
              <p:cNvPr id="35059" name="Rectangle 243"/>
              <p:cNvSpPr>
                <a:spLocks noChangeArrowheads="1"/>
              </p:cNvSpPr>
              <p:nvPr/>
            </p:nvSpPr>
            <p:spPr bwMode="auto">
              <a:xfrm>
                <a:off x="3000" y="2925"/>
                <a:ext cx="426" cy="489"/>
              </a:xfrm>
              <a:prstGeom prst="rect">
                <a:avLst/>
              </a:prstGeom>
              <a:solidFill>
                <a:schemeClr val="accent2"/>
              </a:solidFill>
              <a:ln w="9525">
                <a:noFill/>
                <a:miter lim="800000"/>
                <a:headEnd/>
                <a:tailEnd/>
              </a:ln>
              <a:effectLst/>
            </p:spPr>
            <p:txBody>
              <a:bodyPr wrap="none" anchor="ctr"/>
              <a:lstStyle/>
              <a:p>
                <a:endParaRPr lang="en-US"/>
              </a:p>
            </p:txBody>
          </p:sp>
          <p:sp>
            <p:nvSpPr>
              <p:cNvPr id="35060" name="Rectangle 244"/>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35061" name="Rectangle 245"/>
              <p:cNvSpPr>
                <a:spLocks noChangeArrowheads="1"/>
              </p:cNvSpPr>
              <p:nvPr/>
            </p:nvSpPr>
            <p:spPr bwMode="auto">
              <a:xfrm>
                <a:off x="2982" y="2943"/>
                <a:ext cx="426" cy="126"/>
              </a:xfrm>
              <a:prstGeom prst="rect">
                <a:avLst/>
              </a:prstGeom>
              <a:solidFill>
                <a:srgbClr val="FF0000"/>
              </a:solidFill>
              <a:ln w="9525">
                <a:noFill/>
                <a:miter lim="800000"/>
                <a:headEnd/>
                <a:tailEnd/>
              </a:ln>
              <a:effectLst/>
            </p:spPr>
            <p:txBody>
              <a:bodyPr wrap="none" anchor="ctr"/>
              <a:lstStyle/>
              <a:p>
                <a:endParaRPr lang="en-US"/>
              </a:p>
            </p:txBody>
          </p:sp>
          <p:sp>
            <p:nvSpPr>
              <p:cNvPr id="35062" name="Text Box 246"/>
              <p:cNvSpPr txBox="1">
                <a:spLocks noChangeArrowheads="1"/>
              </p:cNvSpPr>
              <p:nvPr/>
            </p:nvSpPr>
            <p:spPr bwMode="auto">
              <a:xfrm>
                <a:off x="2938" y="2928"/>
                <a:ext cx="513" cy="538"/>
              </a:xfrm>
              <a:prstGeom prst="rect">
                <a:avLst/>
              </a:prstGeom>
              <a:noFill/>
              <a:ln w="9525">
                <a:noFill/>
                <a:miter lim="800000"/>
                <a:headEnd/>
                <a:tailEnd/>
              </a:ln>
              <a:effectLst/>
            </p:spPr>
            <p:txBody>
              <a:bodyPr>
                <a:spAutoFit/>
              </a:bodyPr>
              <a:lstStyle/>
              <a:p>
                <a:pPr algn="ctr">
                  <a:spcBef>
                    <a:spcPct val="0"/>
                  </a:spcBef>
                  <a:buClrTx/>
                  <a:buSzTx/>
                  <a:buFontTx/>
                  <a:buNone/>
                </a:pPr>
                <a:r>
                  <a:rPr lang="en-US" sz="1000">
                    <a:solidFill>
                      <a:schemeClr val="bg1"/>
                    </a:solidFill>
                  </a:rPr>
                  <a:t>application</a:t>
                </a:r>
                <a:endParaRPr lang="en-US" sz="1000"/>
              </a:p>
              <a:p>
                <a:pPr algn="ctr">
                  <a:spcBef>
                    <a:spcPct val="0"/>
                  </a:spcBef>
                  <a:buClrTx/>
                  <a:buSzTx/>
                  <a:buFontTx/>
                  <a:buNone/>
                </a:pPr>
                <a:r>
                  <a:rPr lang="en-US" sz="1000"/>
                  <a:t>transport</a:t>
                </a:r>
              </a:p>
              <a:p>
                <a:pPr algn="ctr">
                  <a:spcBef>
                    <a:spcPct val="0"/>
                  </a:spcBef>
                  <a:buClrTx/>
                  <a:buSzTx/>
                  <a:buFontTx/>
                  <a:buNone/>
                </a:pPr>
                <a:r>
                  <a:rPr lang="en-US" sz="1000"/>
                  <a:t>network</a:t>
                </a:r>
              </a:p>
              <a:p>
                <a:pPr algn="ctr">
                  <a:spcBef>
                    <a:spcPct val="0"/>
                  </a:spcBef>
                  <a:buClrTx/>
                  <a:buSzTx/>
                  <a:buFontTx/>
                  <a:buNone/>
                </a:pPr>
                <a:r>
                  <a:rPr lang="en-US" sz="1000"/>
                  <a:t>data link</a:t>
                </a:r>
              </a:p>
              <a:p>
                <a:pPr algn="ctr">
                  <a:spcBef>
                    <a:spcPct val="0"/>
                  </a:spcBef>
                  <a:buClrTx/>
                  <a:buSzTx/>
                  <a:buFontTx/>
                  <a:buNone/>
                </a:pPr>
                <a:r>
                  <a:rPr lang="en-US" sz="1000"/>
                  <a:t>physical</a:t>
                </a:r>
                <a:endParaRPr lang="en-US">
                  <a:latin typeface="Times New Roman" pitchFamily="18" charset="0"/>
                </a:endParaRPr>
              </a:p>
            </p:txBody>
          </p:sp>
          <p:sp>
            <p:nvSpPr>
              <p:cNvPr id="35063" name="Line 247"/>
              <p:cNvSpPr>
                <a:spLocks noChangeShapeType="1"/>
              </p:cNvSpPr>
              <p:nvPr/>
            </p:nvSpPr>
            <p:spPr bwMode="auto">
              <a:xfrm>
                <a:off x="2979" y="3156"/>
                <a:ext cx="435" cy="3"/>
              </a:xfrm>
              <a:prstGeom prst="line">
                <a:avLst/>
              </a:prstGeom>
              <a:noFill/>
              <a:ln w="12700">
                <a:solidFill>
                  <a:schemeClr val="tx1"/>
                </a:solidFill>
                <a:round/>
                <a:headEnd/>
                <a:tailEnd/>
              </a:ln>
              <a:effectLst/>
            </p:spPr>
            <p:txBody>
              <a:bodyPr wrap="none" anchor="ctr"/>
              <a:lstStyle/>
              <a:p>
                <a:endParaRPr lang="en-US"/>
              </a:p>
            </p:txBody>
          </p:sp>
          <p:sp>
            <p:nvSpPr>
              <p:cNvPr id="35064" name="Line 248"/>
              <p:cNvSpPr>
                <a:spLocks noChangeShapeType="1"/>
              </p:cNvSpPr>
              <p:nvPr/>
            </p:nvSpPr>
            <p:spPr bwMode="auto">
              <a:xfrm>
                <a:off x="2985" y="3243"/>
                <a:ext cx="435" cy="3"/>
              </a:xfrm>
              <a:prstGeom prst="line">
                <a:avLst/>
              </a:prstGeom>
              <a:noFill/>
              <a:ln w="12700">
                <a:solidFill>
                  <a:schemeClr val="tx1"/>
                </a:solidFill>
                <a:round/>
                <a:headEnd/>
                <a:tailEnd/>
              </a:ln>
              <a:effectLst/>
            </p:spPr>
            <p:txBody>
              <a:bodyPr wrap="none" anchor="ctr"/>
              <a:lstStyle/>
              <a:p>
                <a:endParaRPr lang="en-US"/>
              </a:p>
            </p:txBody>
          </p:sp>
          <p:sp>
            <p:nvSpPr>
              <p:cNvPr id="35065" name="Line 249"/>
              <p:cNvSpPr>
                <a:spLocks noChangeShapeType="1"/>
              </p:cNvSpPr>
              <p:nvPr/>
            </p:nvSpPr>
            <p:spPr bwMode="auto">
              <a:xfrm>
                <a:off x="2985" y="3330"/>
                <a:ext cx="435" cy="3"/>
              </a:xfrm>
              <a:prstGeom prst="line">
                <a:avLst/>
              </a:prstGeom>
              <a:noFill/>
              <a:ln w="12700">
                <a:solidFill>
                  <a:schemeClr val="tx1"/>
                </a:solidFill>
                <a:round/>
                <a:headEnd/>
                <a:tailEnd/>
              </a:ln>
              <a:effectLst/>
            </p:spPr>
            <p:txBody>
              <a:bodyPr wrap="none" anchor="ctr"/>
              <a:lstStyle/>
              <a:p>
                <a:endParaRPr lang="en-US"/>
              </a:p>
            </p:txBody>
          </p:sp>
        </p:grpSp>
        <p:sp>
          <p:nvSpPr>
            <p:cNvPr id="35066" name="Line 250"/>
            <p:cNvSpPr>
              <a:spLocks noChangeShapeType="1"/>
            </p:cNvSpPr>
            <p:nvPr/>
          </p:nvSpPr>
          <p:spPr bwMode="auto">
            <a:xfrm>
              <a:off x="3480" y="1020"/>
              <a:ext cx="1380" cy="1794"/>
            </a:xfrm>
            <a:prstGeom prst="line">
              <a:avLst/>
            </a:prstGeom>
            <a:noFill/>
            <a:ln w="57150">
              <a:solidFill>
                <a:srgbClr val="FF0000"/>
              </a:solidFill>
              <a:round/>
              <a:headEnd type="triangle" w="med" len="med"/>
              <a:tailEnd type="triangle" w="med" len="med"/>
            </a:ln>
            <a:effectLst/>
          </p:spPr>
          <p:txBody>
            <a:bodyPr wrap="none" anchor="ctr"/>
            <a:lstStyle/>
            <a:p>
              <a:endParaRPr lang="en-US"/>
            </a:p>
          </p:txBody>
        </p:sp>
        <p:sp>
          <p:nvSpPr>
            <p:cNvPr id="35067" name="Line 251"/>
            <p:cNvSpPr>
              <a:spLocks noChangeShapeType="1"/>
            </p:cNvSpPr>
            <p:nvPr/>
          </p:nvSpPr>
          <p:spPr bwMode="auto">
            <a:xfrm flipV="1">
              <a:off x="3846" y="2850"/>
              <a:ext cx="1002" cy="36"/>
            </a:xfrm>
            <a:prstGeom prst="line">
              <a:avLst/>
            </a:prstGeom>
            <a:noFill/>
            <a:ln w="57150">
              <a:solidFill>
                <a:srgbClr val="FF0000"/>
              </a:solidFill>
              <a:round/>
              <a:headEnd type="triangle" w="med" len="med"/>
              <a:tailEnd type="triangle" w="med" len="me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5041"/>
                                        </p:tgtEl>
                                        <p:attrNameLst>
                                          <p:attrName>style.visibility</p:attrName>
                                        </p:attrNameLst>
                                      </p:cBhvr>
                                      <p:to>
                                        <p:strVal val="visible"/>
                                      </p:to>
                                    </p:set>
                                    <p:animEffect transition="in" filter="dissolve">
                                      <p:cBhvr>
                                        <p:cTn id="7" dur="500"/>
                                        <p:tgtEl>
                                          <p:spTgt spid="35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138" name="Slide Number Placeholder 6"/>
          <p:cNvSpPr>
            <a:spLocks noGrp="1"/>
          </p:cNvSpPr>
          <p:nvPr>
            <p:ph type="sldNum" sz="quarter" idx="12"/>
          </p:nvPr>
        </p:nvSpPr>
        <p:spPr/>
        <p:txBody>
          <a:bodyPr/>
          <a:lstStyle/>
          <a:p>
            <a:fld id="{916C7884-75BF-4E9B-874B-01FFE6B0FFB6}" type="slidenum">
              <a:rPr lang="en-US"/>
              <a:pPr/>
              <a:t>50</a:t>
            </a:fld>
            <a:endParaRPr lang="en-US"/>
          </a:p>
        </p:txBody>
      </p:sp>
      <p:sp>
        <p:nvSpPr>
          <p:cNvPr id="58370" name="Rectangle 2"/>
          <p:cNvSpPr>
            <a:spLocks noGrp="1" noChangeArrowheads="1"/>
          </p:cNvSpPr>
          <p:nvPr>
            <p:ph type="title"/>
          </p:nvPr>
        </p:nvSpPr>
        <p:spPr/>
        <p:txBody>
          <a:bodyPr/>
          <a:lstStyle/>
          <a:p>
            <a:r>
              <a:rPr lang="en-US" sz="3600"/>
              <a:t>Electronic Mail</a:t>
            </a:r>
            <a:endParaRPr lang="en-US"/>
          </a:p>
        </p:txBody>
      </p:sp>
      <p:sp>
        <p:nvSpPr>
          <p:cNvPr id="58371" name="Rectangle 3"/>
          <p:cNvSpPr>
            <a:spLocks noGrp="1" noChangeArrowheads="1"/>
          </p:cNvSpPr>
          <p:nvPr>
            <p:ph type="body" sz="half" idx="1"/>
          </p:nvPr>
        </p:nvSpPr>
        <p:spPr>
          <a:xfrm>
            <a:off x="533400" y="1600200"/>
            <a:ext cx="3933825" cy="4648200"/>
          </a:xfrm>
        </p:spPr>
        <p:txBody>
          <a:bodyPr/>
          <a:lstStyle/>
          <a:p>
            <a:pPr>
              <a:buFont typeface="ZapfDingbats" pitchFamily="82" charset="2"/>
              <a:buNone/>
            </a:pPr>
            <a:r>
              <a:rPr lang="en-US" sz="2400">
                <a:solidFill>
                  <a:srgbClr val="FF0000"/>
                </a:solidFill>
              </a:rPr>
              <a:t>Three major components:</a:t>
            </a:r>
            <a:r>
              <a:rPr lang="en-US" sz="2400"/>
              <a:t> </a:t>
            </a:r>
          </a:p>
          <a:p>
            <a:r>
              <a:rPr lang="en-US" sz="2000"/>
              <a:t>user agents </a:t>
            </a:r>
          </a:p>
          <a:p>
            <a:r>
              <a:rPr lang="en-US" sz="2000"/>
              <a:t>mail servers </a:t>
            </a:r>
          </a:p>
          <a:p>
            <a:pPr>
              <a:spcAft>
                <a:spcPct val="75000"/>
              </a:spcAft>
            </a:pPr>
            <a:r>
              <a:rPr lang="en-US" sz="2000"/>
              <a:t>simple mail transfer protocol: SMTP</a:t>
            </a:r>
          </a:p>
          <a:p>
            <a:pPr>
              <a:buFont typeface="ZapfDingbats" pitchFamily="82" charset="2"/>
              <a:buNone/>
            </a:pPr>
            <a:r>
              <a:rPr lang="en-US" sz="2000" u="sng">
                <a:solidFill>
                  <a:srgbClr val="FF0000"/>
                </a:solidFill>
              </a:rPr>
              <a:t>User Agent</a:t>
            </a:r>
          </a:p>
          <a:p>
            <a:r>
              <a:rPr lang="en-US" sz="2000"/>
              <a:t>a.k.a. “mail reader”</a:t>
            </a:r>
          </a:p>
          <a:p>
            <a:r>
              <a:rPr lang="en-US" sz="2000"/>
              <a:t>composing, editing, reading mail messages</a:t>
            </a:r>
          </a:p>
          <a:p>
            <a:r>
              <a:rPr lang="en-US" sz="2000"/>
              <a:t>e.g., Eudora, Outlook, elm, Netscape Messenger</a:t>
            </a:r>
          </a:p>
          <a:p>
            <a:r>
              <a:rPr lang="en-US" sz="2000"/>
              <a:t>outgoing, incoming messages stored on server</a:t>
            </a:r>
          </a:p>
        </p:txBody>
      </p:sp>
      <p:sp>
        <p:nvSpPr>
          <p:cNvPr id="58648" name="Rectangle 280"/>
          <p:cNvSpPr>
            <a:spLocks noChangeArrowheads="1"/>
          </p:cNvSpPr>
          <p:nvPr/>
        </p:nvSpPr>
        <p:spPr bwMode="auto">
          <a:xfrm>
            <a:off x="6877050" y="600075"/>
            <a:ext cx="1828800" cy="981075"/>
          </a:xfrm>
          <a:prstGeom prst="rect">
            <a:avLst/>
          </a:prstGeom>
          <a:noFill/>
          <a:ln w="9525">
            <a:solidFill>
              <a:srgbClr val="000000"/>
            </a:solidFill>
            <a:miter lim="800000"/>
            <a:headEnd/>
            <a:tailEnd/>
          </a:ln>
          <a:effectLst/>
        </p:spPr>
        <p:txBody>
          <a:bodyPr wrap="none" anchor="ctr"/>
          <a:lstStyle/>
          <a:p>
            <a:endParaRPr lang="en-US"/>
          </a:p>
        </p:txBody>
      </p:sp>
      <p:grpSp>
        <p:nvGrpSpPr>
          <p:cNvPr id="58647" name="Group 279"/>
          <p:cNvGrpSpPr>
            <a:grpSpLocks/>
          </p:cNvGrpSpPr>
          <p:nvPr/>
        </p:nvGrpSpPr>
        <p:grpSpPr bwMode="auto">
          <a:xfrm>
            <a:off x="6953250" y="569913"/>
            <a:ext cx="1736725" cy="955675"/>
            <a:chOff x="4458" y="3335"/>
            <a:chExt cx="1094" cy="602"/>
          </a:xfrm>
        </p:grpSpPr>
        <p:sp>
          <p:nvSpPr>
            <p:cNvPr id="58631" name="Text Box 263"/>
            <p:cNvSpPr txBox="1">
              <a:spLocks noChangeArrowheads="1"/>
            </p:cNvSpPr>
            <p:nvPr/>
          </p:nvSpPr>
          <p:spPr bwMode="auto">
            <a:xfrm>
              <a:off x="4666" y="3725"/>
              <a:ext cx="870" cy="212"/>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user mailbox</a:t>
              </a:r>
              <a:endParaRPr lang="en-US">
                <a:latin typeface="Times New Roman" pitchFamily="18" charset="0"/>
              </a:endParaRPr>
            </a:p>
          </p:txBody>
        </p:sp>
        <p:grpSp>
          <p:nvGrpSpPr>
            <p:cNvPr id="58646" name="Group 278"/>
            <p:cNvGrpSpPr>
              <a:grpSpLocks/>
            </p:cNvGrpSpPr>
            <p:nvPr/>
          </p:nvGrpSpPr>
          <p:grpSpPr bwMode="auto">
            <a:xfrm>
              <a:off x="4458" y="3408"/>
              <a:ext cx="450" cy="120"/>
              <a:chOff x="4314" y="3444"/>
              <a:chExt cx="450" cy="120"/>
            </a:xfrm>
          </p:grpSpPr>
          <p:sp>
            <p:nvSpPr>
              <p:cNvPr id="58632" name="Rectangle 264"/>
              <p:cNvSpPr>
                <a:spLocks noChangeArrowheads="1"/>
              </p:cNvSpPr>
              <p:nvPr/>
            </p:nvSpPr>
            <p:spPr bwMode="auto">
              <a:xfrm>
                <a:off x="4314" y="3444"/>
                <a:ext cx="450" cy="120"/>
              </a:xfrm>
              <a:prstGeom prst="rect">
                <a:avLst/>
              </a:prstGeom>
              <a:solidFill>
                <a:srgbClr val="00FF00"/>
              </a:solidFill>
              <a:ln w="19050">
                <a:solidFill>
                  <a:schemeClr val="tx1"/>
                </a:solidFill>
                <a:miter lim="800000"/>
                <a:headEnd/>
                <a:tailEnd/>
              </a:ln>
              <a:effectLst/>
            </p:spPr>
            <p:txBody>
              <a:bodyPr wrap="none" anchor="ctr"/>
              <a:lstStyle/>
              <a:p>
                <a:endParaRPr lang="en-US"/>
              </a:p>
            </p:txBody>
          </p:sp>
          <p:sp>
            <p:nvSpPr>
              <p:cNvPr id="58633" name="Line 265"/>
              <p:cNvSpPr>
                <a:spLocks noChangeShapeType="1"/>
              </p:cNvSpPr>
              <p:nvPr/>
            </p:nvSpPr>
            <p:spPr bwMode="auto">
              <a:xfrm>
                <a:off x="4363" y="3472"/>
                <a:ext cx="0" cy="72"/>
              </a:xfrm>
              <a:prstGeom prst="line">
                <a:avLst/>
              </a:prstGeom>
              <a:noFill/>
              <a:ln w="19050">
                <a:solidFill>
                  <a:schemeClr val="tx1"/>
                </a:solidFill>
                <a:round/>
                <a:headEnd/>
                <a:tailEnd/>
              </a:ln>
              <a:effectLst/>
            </p:spPr>
            <p:txBody>
              <a:bodyPr wrap="none" anchor="ctr"/>
              <a:lstStyle/>
              <a:p>
                <a:endParaRPr lang="en-US"/>
              </a:p>
            </p:txBody>
          </p:sp>
          <p:sp>
            <p:nvSpPr>
              <p:cNvPr id="58634" name="Line 266"/>
              <p:cNvSpPr>
                <a:spLocks noChangeShapeType="1"/>
              </p:cNvSpPr>
              <p:nvPr/>
            </p:nvSpPr>
            <p:spPr bwMode="auto">
              <a:xfrm flipH="1">
                <a:off x="4472" y="3471"/>
                <a:ext cx="6" cy="72"/>
              </a:xfrm>
              <a:prstGeom prst="line">
                <a:avLst/>
              </a:prstGeom>
              <a:noFill/>
              <a:ln w="19050">
                <a:solidFill>
                  <a:schemeClr val="tx1"/>
                </a:solidFill>
                <a:round/>
                <a:headEnd/>
                <a:tailEnd/>
              </a:ln>
              <a:effectLst/>
            </p:spPr>
            <p:txBody>
              <a:bodyPr wrap="none" anchor="ctr"/>
              <a:lstStyle/>
              <a:p>
                <a:endParaRPr lang="en-US"/>
              </a:p>
            </p:txBody>
          </p:sp>
          <p:sp>
            <p:nvSpPr>
              <p:cNvPr id="58635" name="Line 267"/>
              <p:cNvSpPr>
                <a:spLocks noChangeShapeType="1"/>
              </p:cNvSpPr>
              <p:nvPr/>
            </p:nvSpPr>
            <p:spPr bwMode="auto">
              <a:xfrm>
                <a:off x="4527" y="3473"/>
                <a:ext cx="0" cy="72"/>
              </a:xfrm>
              <a:prstGeom prst="line">
                <a:avLst/>
              </a:prstGeom>
              <a:noFill/>
              <a:ln w="19050">
                <a:solidFill>
                  <a:schemeClr val="tx1"/>
                </a:solidFill>
                <a:round/>
                <a:headEnd/>
                <a:tailEnd/>
              </a:ln>
              <a:effectLst/>
            </p:spPr>
            <p:txBody>
              <a:bodyPr wrap="none" anchor="ctr"/>
              <a:lstStyle/>
              <a:p>
                <a:endParaRPr lang="en-US"/>
              </a:p>
            </p:txBody>
          </p:sp>
          <p:sp>
            <p:nvSpPr>
              <p:cNvPr id="58636" name="Line 268"/>
              <p:cNvSpPr>
                <a:spLocks noChangeShapeType="1"/>
              </p:cNvSpPr>
              <p:nvPr/>
            </p:nvSpPr>
            <p:spPr bwMode="auto">
              <a:xfrm>
                <a:off x="4584" y="3471"/>
                <a:ext cx="0" cy="72"/>
              </a:xfrm>
              <a:prstGeom prst="line">
                <a:avLst/>
              </a:prstGeom>
              <a:noFill/>
              <a:ln w="19050">
                <a:solidFill>
                  <a:schemeClr val="tx1"/>
                </a:solidFill>
                <a:round/>
                <a:headEnd/>
                <a:tailEnd/>
              </a:ln>
              <a:effectLst/>
            </p:spPr>
            <p:txBody>
              <a:bodyPr wrap="none" anchor="ctr"/>
              <a:lstStyle/>
              <a:p>
                <a:endParaRPr lang="en-US"/>
              </a:p>
            </p:txBody>
          </p:sp>
          <p:sp>
            <p:nvSpPr>
              <p:cNvPr id="58637" name="Line 269"/>
              <p:cNvSpPr>
                <a:spLocks noChangeShapeType="1"/>
              </p:cNvSpPr>
              <p:nvPr/>
            </p:nvSpPr>
            <p:spPr bwMode="auto">
              <a:xfrm>
                <a:off x="4645" y="3471"/>
                <a:ext cx="0" cy="72"/>
              </a:xfrm>
              <a:prstGeom prst="line">
                <a:avLst/>
              </a:prstGeom>
              <a:noFill/>
              <a:ln w="19050">
                <a:solidFill>
                  <a:schemeClr val="tx1"/>
                </a:solidFill>
                <a:round/>
                <a:headEnd/>
                <a:tailEnd/>
              </a:ln>
              <a:effectLst/>
            </p:spPr>
            <p:txBody>
              <a:bodyPr wrap="none" anchor="ctr"/>
              <a:lstStyle/>
              <a:p>
                <a:endParaRPr lang="en-US"/>
              </a:p>
            </p:txBody>
          </p:sp>
          <p:sp>
            <p:nvSpPr>
              <p:cNvPr id="58638" name="Line 270"/>
              <p:cNvSpPr>
                <a:spLocks noChangeShapeType="1"/>
              </p:cNvSpPr>
              <p:nvPr/>
            </p:nvSpPr>
            <p:spPr bwMode="auto">
              <a:xfrm>
                <a:off x="4701" y="3471"/>
                <a:ext cx="0" cy="72"/>
              </a:xfrm>
              <a:prstGeom prst="line">
                <a:avLst/>
              </a:prstGeom>
              <a:noFill/>
              <a:ln w="19050">
                <a:solidFill>
                  <a:schemeClr val="tx1"/>
                </a:solidFill>
                <a:round/>
                <a:headEnd/>
                <a:tailEnd/>
              </a:ln>
              <a:effectLst/>
            </p:spPr>
            <p:txBody>
              <a:bodyPr wrap="none" anchor="ctr"/>
              <a:lstStyle/>
              <a:p>
                <a:endParaRPr lang="en-US"/>
              </a:p>
            </p:txBody>
          </p:sp>
          <p:sp>
            <p:nvSpPr>
              <p:cNvPr id="58639" name="Line 271"/>
              <p:cNvSpPr>
                <a:spLocks noChangeShapeType="1"/>
              </p:cNvSpPr>
              <p:nvPr/>
            </p:nvSpPr>
            <p:spPr bwMode="auto">
              <a:xfrm>
                <a:off x="4416" y="3472"/>
                <a:ext cx="0" cy="72"/>
              </a:xfrm>
              <a:prstGeom prst="line">
                <a:avLst/>
              </a:prstGeom>
              <a:noFill/>
              <a:ln w="19050">
                <a:solidFill>
                  <a:schemeClr val="tx1"/>
                </a:solidFill>
                <a:round/>
                <a:headEnd/>
                <a:tailEnd/>
              </a:ln>
              <a:effectLst/>
            </p:spPr>
            <p:txBody>
              <a:bodyPr wrap="none" anchor="ctr"/>
              <a:lstStyle/>
              <a:p>
                <a:endParaRPr lang="en-US"/>
              </a:p>
            </p:txBody>
          </p:sp>
        </p:grpSp>
        <p:sp>
          <p:nvSpPr>
            <p:cNvPr id="58640" name="Rectangle 272"/>
            <p:cNvSpPr>
              <a:spLocks noChangeArrowheads="1"/>
            </p:cNvSpPr>
            <p:nvPr/>
          </p:nvSpPr>
          <p:spPr bwMode="auto">
            <a:xfrm>
              <a:off x="4472" y="3779"/>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58645" name="Text Box 277"/>
            <p:cNvSpPr txBox="1">
              <a:spLocks noChangeArrowheads="1"/>
            </p:cNvSpPr>
            <p:nvPr/>
          </p:nvSpPr>
          <p:spPr bwMode="auto">
            <a:xfrm>
              <a:off x="4560" y="3335"/>
              <a:ext cx="992" cy="366"/>
            </a:xfrm>
            <a:prstGeom prst="rect">
              <a:avLst/>
            </a:prstGeom>
            <a:noFill/>
            <a:ln w="9525">
              <a:noFill/>
              <a:miter lim="800000"/>
              <a:headEnd/>
              <a:tailEnd/>
            </a:ln>
            <a:effectLst/>
          </p:spPr>
          <p:txBody>
            <a:bodyPr wrap="none">
              <a:spAutoFit/>
            </a:bodyPr>
            <a:lstStyle/>
            <a:p>
              <a:pPr algn="r">
                <a:spcBef>
                  <a:spcPct val="0"/>
                </a:spcBef>
                <a:buClrTx/>
                <a:buSzTx/>
                <a:buFontTx/>
                <a:buNone/>
              </a:pPr>
              <a:r>
                <a:rPr lang="en-US" sz="1600"/>
                <a:t>outgoing </a:t>
              </a:r>
            </a:p>
            <a:p>
              <a:pPr algn="r">
                <a:spcBef>
                  <a:spcPct val="0"/>
                </a:spcBef>
                <a:buClrTx/>
                <a:buSzTx/>
                <a:buFontTx/>
                <a:buNone/>
              </a:pPr>
              <a:r>
                <a:rPr lang="en-US" sz="1600"/>
                <a:t>message queue</a:t>
              </a:r>
              <a:endParaRPr lang="en-US">
                <a:latin typeface="Times New Roman" pitchFamily="18" charset="0"/>
              </a:endParaRPr>
            </a:p>
          </p:txBody>
        </p:sp>
      </p:grpSp>
      <p:sp>
        <p:nvSpPr>
          <p:cNvPr id="58785" name="Line 417"/>
          <p:cNvSpPr>
            <a:spLocks noChangeShapeType="1"/>
          </p:cNvSpPr>
          <p:nvPr/>
        </p:nvSpPr>
        <p:spPr bwMode="auto">
          <a:xfrm>
            <a:off x="5724525" y="2552700"/>
            <a:ext cx="1123950" cy="790575"/>
          </a:xfrm>
          <a:prstGeom prst="line">
            <a:avLst/>
          </a:prstGeom>
          <a:noFill/>
          <a:ln w="28575">
            <a:solidFill>
              <a:srgbClr val="FF0000"/>
            </a:solidFill>
            <a:round/>
            <a:headEnd type="triangle" w="med" len="med"/>
            <a:tailEnd type="triangle" w="med" len="med"/>
          </a:ln>
          <a:effectLst/>
        </p:spPr>
        <p:txBody>
          <a:bodyPr wrap="none" anchor="ctr"/>
          <a:lstStyle/>
          <a:p>
            <a:endParaRPr lang="en-US"/>
          </a:p>
        </p:txBody>
      </p:sp>
      <p:grpSp>
        <p:nvGrpSpPr>
          <p:cNvPr id="58786" name="Group 418"/>
          <p:cNvGrpSpPr>
            <a:grpSpLocks/>
          </p:cNvGrpSpPr>
          <p:nvPr/>
        </p:nvGrpSpPr>
        <p:grpSpPr bwMode="auto">
          <a:xfrm>
            <a:off x="7116763" y="2479675"/>
            <a:ext cx="355600" cy="933450"/>
            <a:chOff x="4180" y="783"/>
            <a:chExt cx="150" cy="307"/>
          </a:xfrm>
        </p:grpSpPr>
        <p:sp>
          <p:nvSpPr>
            <p:cNvPr id="58787" name="AutoShape 41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58788" name="Rectangle 420"/>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58789" name="Rectangle 42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58790" name="AutoShape 42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58791" name="Line 423"/>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58792" name="Line 424"/>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58793" name="Rectangle 42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58794" name="Rectangle 426"/>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58795" name="Group 427"/>
          <p:cNvGrpSpPr>
            <a:grpSpLocks/>
          </p:cNvGrpSpPr>
          <p:nvPr/>
        </p:nvGrpSpPr>
        <p:grpSpPr bwMode="auto">
          <a:xfrm>
            <a:off x="6873875" y="2932113"/>
            <a:ext cx="822325" cy="1049337"/>
            <a:chOff x="4288" y="2627"/>
            <a:chExt cx="518" cy="661"/>
          </a:xfrm>
        </p:grpSpPr>
        <p:sp>
          <p:nvSpPr>
            <p:cNvPr id="58796" name="Rectangle 428"/>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a:effectLst/>
          </p:spPr>
          <p:txBody>
            <a:bodyPr wrap="none" anchor="ctr"/>
            <a:lstStyle/>
            <a:p>
              <a:endParaRPr lang="en-US"/>
            </a:p>
          </p:txBody>
        </p:sp>
        <p:sp>
          <p:nvSpPr>
            <p:cNvPr id="58797" name="Text Box 429"/>
            <p:cNvSpPr txBox="1">
              <a:spLocks noChangeArrowheads="1"/>
            </p:cNvSpPr>
            <p:nvPr/>
          </p:nvSpPr>
          <p:spPr bwMode="auto">
            <a:xfrm>
              <a:off x="4288" y="2627"/>
              <a:ext cx="504" cy="366"/>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mail</a:t>
              </a:r>
            </a:p>
            <a:p>
              <a:pPr algn="ctr">
                <a:spcBef>
                  <a:spcPct val="0"/>
                </a:spcBef>
                <a:buClrTx/>
                <a:buSzTx/>
                <a:buFontTx/>
                <a:buNone/>
              </a:pPr>
              <a:r>
                <a:rPr lang="en-US" sz="1600"/>
                <a:t>server</a:t>
              </a:r>
              <a:endParaRPr lang="en-US">
                <a:latin typeface="Times New Roman" pitchFamily="18" charset="0"/>
              </a:endParaRPr>
            </a:p>
          </p:txBody>
        </p:sp>
        <p:sp>
          <p:nvSpPr>
            <p:cNvPr id="58798" name="Rectangle 430"/>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a:effectLst/>
          </p:spPr>
          <p:txBody>
            <a:bodyPr wrap="none" anchor="ctr"/>
            <a:lstStyle/>
            <a:p>
              <a:endParaRPr lang="en-US"/>
            </a:p>
          </p:txBody>
        </p:sp>
        <p:sp>
          <p:nvSpPr>
            <p:cNvPr id="58799" name="Line 431"/>
            <p:cNvSpPr>
              <a:spLocks noChangeShapeType="1"/>
            </p:cNvSpPr>
            <p:nvPr/>
          </p:nvSpPr>
          <p:spPr bwMode="auto">
            <a:xfrm>
              <a:off x="4369" y="3034"/>
              <a:ext cx="0" cy="72"/>
            </a:xfrm>
            <a:prstGeom prst="line">
              <a:avLst/>
            </a:prstGeom>
            <a:noFill/>
            <a:ln w="19050">
              <a:solidFill>
                <a:schemeClr val="tx1"/>
              </a:solidFill>
              <a:round/>
              <a:headEnd/>
              <a:tailEnd/>
            </a:ln>
            <a:effectLst/>
          </p:spPr>
          <p:txBody>
            <a:bodyPr wrap="none" anchor="ctr"/>
            <a:lstStyle/>
            <a:p>
              <a:endParaRPr lang="en-US"/>
            </a:p>
          </p:txBody>
        </p:sp>
        <p:sp>
          <p:nvSpPr>
            <p:cNvPr id="58800" name="Line 432"/>
            <p:cNvSpPr>
              <a:spLocks noChangeShapeType="1"/>
            </p:cNvSpPr>
            <p:nvPr/>
          </p:nvSpPr>
          <p:spPr bwMode="auto">
            <a:xfrm>
              <a:off x="4478" y="3033"/>
              <a:ext cx="0" cy="72"/>
            </a:xfrm>
            <a:prstGeom prst="line">
              <a:avLst/>
            </a:prstGeom>
            <a:noFill/>
            <a:ln w="19050">
              <a:solidFill>
                <a:schemeClr val="tx1"/>
              </a:solidFill>
              <a:round/>
              <a:headEnd/>
              <a:tailEnd/>
            </a:ln>
            <a:effectLst/>
          </p:spPr>
          <p:txBody>
            <a:bodyPr wrap="none" anchor="ctr"/>
            <a:lstStyle/>
            <a:p>
              <a:endParaRPr lang="en-US"/>
            </a:p>
          </p:txBody>
        </p:sp>
        <p:sp>
          <p:nvSpPr>
            <p:cNvPr id="58801" name="Line 433"/>
            <p:cNvSpPr>
              <a:spLocks noChangeShapeType="1"/>
            </p:cNvSpPr>
            <p:nvPr/>
          </p:nvSpPr>
          <p:spPr bwMode="auto">
            <a:xfrm>
              <a:off x="4533" y="3035"/>
              <a:ext cx="0" cy="72"/>
            </a:xfrm>
            <a:prstGeom prst="line">
              <a:avLst/>
            </a:prstGeom>
            <a:noFill/>
            <a:ln w="19050">
              <a:solidFill>
                <a:schemeClr val="tx1"/>
              </a:solidFill>
              <a:round/>
              <a:headEnd/>
              <a:tailEnd/>
            </a:ln>
            <a:effectLst/>
          </p:spPr>
          <p:txBody>
            <a:bodyPr wrap="none" anchor="ctr"/>
            <a:lstStyle/>
            <a:p>
              <a:endParaRPr lang="en-US"/>
            </a:p>
          </p:txBody>
        </p:sp>
        <p:sp>
          <p:nvSpPr>
            <p:cNvPr id="58802" name="Line 434"/>
            <p:cNvSpPr>
              <a:spLocks noChangeShapeType="1"/>
            </p:cNvSpPr>
            <p:nvPr/>
          </p:nvSpPr>
          <p:spPr bwMode="auto">
            <a:xfrm>
              <a:off x="4590" y="3033"/>
              <a:ext cx="0" cy="72"/>
            </a:xfrm>
            <a:prstGeom prst="line">
              <a:avLst/>
            </a:prstGeom>
            <a:noFill/>
            <a:ln w="19050">
              <a:solidFill>
                <a:schemeClr val="tx1"/>
              </a:solidFill>
              <a:round/>
              <a:headEnd/>
              <a:tailEnd/>
            </a:ln>
            <a:effectLst/>
          </p:spPr>
          <p:txBody>
            <a:bodyPr wrap="none" anchor="ctr"/>
            <a:lstStyle/>
            <a:p>
              <a:endParaRPr lang="en-US"/>
            </a:p>
          </p:txBody>
        </p:sp>
        <p:sp>
          <p:nvSpPr>
            <p:cNvPr id="58803" name="Line 435"/>
            <p:cNvSpPr>
              <a:spLocks noChangeShapeType="1"/>
            </p:cNvSpPr>
            <p:nvPr/>
          </p:nvSpPr>
          <p:spPr bwMode="auto">
            <a:xfrm>
              <a:off x="4651" y="3033"/>
              <a:ext cx="0" cy="72"/>
            </a:xfrm>
            <a:prstGeom prst="line">
              <a:avLst/>
            </a:prstGeom>
            <a:noFill/>
            <a:ln w="19050">
              <a:solidFill>
                <a:schemeClr val="tx1"/>
              </a:solidFill>
              <a:round/>
              <a:headEnd/>
              <a:tailEnd/>
            </a:ln>
            <a:effectLst/>
          </p:spPr>
          <p:txBody>
            <a:bodyPr wrap="none" anchor="ctr"/>
            <a:lstStyle/>
            <a:p>
              <a:endParaRPr lang="en-US"/>
            </a:p>
          </p:txBody>
        </p:sp>
        <p:sp>
          <p:nvSpPr>
            <p:cNvPr id="58804" name="Line 436"/>
            <p:cNvSpPr>
              <a:spLocks noChangeShapeType="1"/>
            </p:cNvSpPr>
            <p:nvPr/>
          </p:nvSpPr>
          <p:spPr bwMode="auto">
            <a:xfrm>
              <a:off x="4707" y="3033"/>
              <a:ext cx="0" cy="72"/>
            </a:xfrm>
            <a:prstGeom prst="line">
              <a:avLst/>
            </a:prstGeom>
            <a:noFill/>
            <a:ln w="19050">
              <a:solidFill>
                <a:schemeClr val="tx1"/>
              </a:solidFill>
              <a:round/>
              <a:headEnd/>
              <a:tailEnd/>
            </a:ln>
            <a:effectLst/>
          </p:spPr>
          <p:txBody>
            <a:bodyPr wrap="none" anchor="ctr"/>
            <a:lstStyle/>
            <a:p>
              <a:endParaRPr lang="en-US"/>
            </a:p>
          </p:txBody>
        </p:sp>
        <p:sp>
          <p:nvSpPr>
            <p:cNvPr id="58805" name="Line 437"/>
            <p:cNvSpPr>
              <a:spLocks noChangeShapeType="1"/>
            </p:cNvSpPr>
            <p:nvPr/>
          </p:nvSpPr>
          <p:spPr bwMode="auto">
            <a:xfrm>
              <a:off x="4422" y="3034"/>
              <a:ext cx="0" cy="72"/>
            </a:xfrm>
            <a:prstGeom prst="line">
              <a:avLst/>
            </a:prstGeom>
            <a:noFill/>
            <a:ln w="19050">
              <a:solidFill>
                <a:schemeClr val="tx1"/>
              </a:solidFill>
              <a:round/>
              <a:headEnd/>
              <a:tailEnd/>
            </a:ln>
            <a:effectLst/>
          </p:spPr>
          <p:txBody>
            <a:bodyPr wrap="none" anchor="ctr"/>
            <a:lstStyle/>
            <a:p>
              <a:endParaRPr lang="en-US"/>
            </a:p>
          </p:txBody>
        </p:sp>
        <p:sp>
          <p:nvSpPr>
            <p:cNvPr id="58806" name="Rectangle 438"/>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58807" name="Rectangle 439"/>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58808" name="Rectangle 440"/>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58809" name="Rectangle 441"/>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58810" name="Rectangle 442"/>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grpSp>
      <p:grpSp>
        <p:nvGrpSpPr>
          <p:cNvPr id="58811" name="Group 443"/>
          <p:cNvGrpSpPr>
            <a:grpSpLocks/>
          </p:cNvGrpSpPr>
          <p:nvPr/>
        </p:nvGrpSpPr>
        <p:grpSpPr bwMode="auto">
          <a:xfrm>
            <a:off x="7599363" y="2070100"/>
            <a:ext cx="709612" cy="703263"/>
            <a:chOff x="4337" y="290"/>
            <a:chExt cx="447" cy="443"/>
          </a:xfrm>
        </p:grpSpPr>
        <p:graphicFrame>
          <p:nvGraphicFramePr>
            <p:cNvPr id="58812" name="Object 444"/>
            <p:cNvGraphicFramePr>
              <a:graphicFrameLocks noChangeAspect="1"/>
            </p:cNvGraphicFramePr>
            <p:nvPr/>
          </p:nvGraphicFramePr>
          <p:xfrm>
            <a:off x="4338" y="290"/>
            <a:ext cx="392" cy="315"/>
          </p:xfrm>
          <a:graphic>
            <a:graphicData uri="http://schemas.openxmlformats.org/presentationml/2006/ole">
              <p:oleObj spid="_x0000_s58812" name="Clip" r:id="rId3" imgW="1305000" imgH="1085760" progId="MS_ClipArt_Gallery.2">
                <p:embed/>
              </p:oleObj>
            </a:graphicData>
          </a:graphic>
        </p:graphicFrame>
        <p:grpSp>
          <p:nvGrpSpPr>
            <p:cNvPr id="58813" name="Group 445"/>
            <p:cNvGrpSpPr>
              <a:grpSpLocks/>
            </p:cNvGrpSpPr>
            <p:nvPr/>
          </p:nvGrpSpPr>
          <p:grpSpPr bwMode="auto">
            <a:xfrm>
              <a:off x="4337" y="367"/>
              <a:ext cx="447" cy="366"/>
              <a:chOff x="4189" y="817"/>
              <a:chExt cx="521" cy="366"/>
            </a:xfrm>
          </p:grpSpPr>
          <p:sp>
            <p:nvSpPr>
              <p:cNvPr id="58814" name="Rectangle 446"/>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a:effectLst/>
            </p:spPr>
            <p:txBody>
              <a:bodyPr wrap="none" anchor="ctr"/>
              <a:lstStyle/>
              <a:p>
                <a:endParaRPr lang="en-US"/>
              </a:p>
            </p:txBody>
          </p:sp>
          <p:sp>
            <p:nvSpPr>
              <p:cNvPr id="58815" name="Text Box 447"/>
              <p:cNvSpPr txBox="1">
                <a:spLocks noChangeArrowheads="1"/>
              </p:cNvSpPr>
              <p:nvPr/>
            </p:nvSpPr>
            <p:spPr bwMode="auto">
              <a:xfrm>
                <a:off x="4189" y="817"/>
                <a:ext cx="521" cy="366"/>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a:latin typeface="Times New Roman" pitchFamily="18" charset="0"/>
                </a:endParaRPr>
              </a:p>
            </p:txBody>
          </p:sp>
        </p:grpSp>
      </p:grpSp>
      <p:grpSp>
        <p:nvGrpSpPr>
          <p:cNvPr id="58816" name="Group 448"/>
          <p:cNvGrpSpPr>
            <a:grpSpLocks/>
          </p:cNvGrpSpPr>
          <p:nvPr/>
        </p:nvGrpSpPr>
        <p:grpSpPr bwMode="auto">
          <a:xfrm>
            <a:off x="7827963" y="3079750"/>
            <a:ext cx="709612" cy="703263"/>
            <a:chOff x="4337" y="290"/>
            <a:chExt cx="447" cy="443"/>
          </a:xfrm>
        </p:grpSpPr>
        <p:graphicFrame>
          <p:nvGraphicFramePr>
            <p:cNvPr id="58817" name="Object 449"/>
            <p:cNvGraphicFramePr>
              <a:graphicFrameLocks noChangeAspect="1"/>
            </p:cNvGraphicFramePr>
            <p:nvPr/>
          </p:nvGraphicFramePr>
          <p:xfrm>
            <a:off x="4338" y="290"/>
            <a:ext cx="392" cy="315"/>
          </p:xfrm>
          <a:graphic>
            <a:graphicData uri="http://schemas.openxmlformats.org/presentationml/2006/ole">
              <p:oleObj spid="_x0000_s58817" name="Clip" r:id="rId4" imgW="1305000" imgH="1085760" progId="MS_ClipArt_Gallery.2">
                <p:embed/>
              </p:oleObj>
            </a:graphicData>
          </a:graphic>
        </p:graphicFrame>
        <p:grpSp>
          <p:nvGrpSpPr>
            <p:cNvPr id="58818" name="Group 450"/>
            <p:cNvGrpSpPr>
              <a:grpSpLocks/>
            </p:cNvGrpSpPr>
            <p:nvPr/>
          </p:nvGrpSpPr>
          <p:grpSpPr bwMode="auto">
            <a:xfrm>
              <a:off x="4337" y="367"/>
              <a:ext cx="447" cy="366"/>
              <a:chOff x="4189" y="817"/>
              <a:chExt cx="521" cy="366"/>
            </a:xfrm>
          </p:grpSpPr>
          <p:sp>
            <p:nvSpPr>
              <p:cNvPr id="58819" name="Rectangle 451"/>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a:effectLst/>
            </p:spPr>
            <p:txBody>
              <a:bodyPr wrap="none" anchor="ctr"/>
              <a:lstStyle/>
              <a:p>
                <a:endParaRPr lang="en-US"/>
              </a:p>
            </p:txBody>
          </p:sp>
          <p:sp>
            <p:nvSpPr>
              <p:cNvPr id="58820" name="Text Box 452"/>
              <p:cNvSpPr txBox="1">
                <a:spLocks noChangeArrowheads="1"/>
              </p:cNvSpPr>
              <p:nvPr/>
            </p:nvSpPr>
            <p:spPr bwMode="auto">
              <a:xfrm>
                <a:off x="4189" y="817"/>
                <a:ext cx="521" cy="366"/>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a:latin typeface="Times New Roman" pitchFamily="18" charset="0"/>
                </a:endParaRPr>
              </a:p>
            </p:txBody>
          </p:sp>
        </p:grpSp>
      </p:grpSp>
      <p:grpSp>
        <p:nvGrpSpPr>
          <p:cNvPr id="58821" name="Group 453"/>
          <p:cNvGrpSpPr>
            <a:grpSpLocks/>
          </p:cNvGrpSpPr>
          <p:nvPr/>
        </p:nvGrpSpPr>
        <p:grpSpPr bwMode="auto">
          <a:xfrm>
            <a:off x="7599363" y="4127500"/>
            <a:ext cx="709612" cy="703263"/>
            <a:chOff x="4337" y="290"/>
            <a:chExt cx="447" cy="443"/>
          </a:xfrm>
        </p:grpSpPr>
        <p:graphicFrame>
          <p:nvGraphicFramePr>
            <p:cNvPr id="58822" name="Object 454"/>
            <p:cNvGraphicFramePr>
              <a:graphicFrameLocks noChangeAspect="1"/>
            </p:cNvGraphicFramePr>
            <p:nvPr/>
          </p:nvGraphicFramePr>
          <p:xfrm>
            <a:off x="4338" y="290"/>
            <a:ext cx="392" cy="315"/>
          </p:xfrm>
          <a:graphic>
            <a:graphicData uri="http://schemas.openxmlformats.org/presentationml/2006/ole">
              <p:oleObj spid="_x0000_s58822" name="Clip" r:id="rId5" imgW="1305000" imgH="1085760" progId="MS_ClipArt_Gallery.2">
                <p:embed/>
              </p:oleObj>
            </a:graphicData>
          </a:graphic>
        </p:graphicFrame>
        <p:grpSp>
          <p:nvGrpSpPr>
            <p:cNvPr id="58823" name="Group 455"/>
            <p:cNvGrpSpPr>
              <a:grpSpLocks/>
            </p:cNvGrpSpPr>
            <p:nvPr/>
          </p:nvGrpSpPr>
          <p:grpSpPr bwMode="auto">
            <a:xfrm>
              <a:off x="4337" y="367"/>
              <a:ext cx="447" cy="366"/>
              <a:chOff x="4189" y="817"/>
              <a:chExt cx="521" cy="366"/>
            </a:xfrm>
          </p:grpSpPr>
          <p:sp>
            <p:nvSpPr>
              <p:cNvPr id="58824" name="Rectangle 456"/>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a:effectLst/>
            </p:spPr>
            <p:txBody>
              <a:bodyPr wrap="none" anchor="ctr"/>
              <a:lstStyle/>
              <a:p>
                <a:endParaRPr lang="en-US"/>
              </a:p>
            </p:txBody>
          </p:sp>
          <p:sp>
            <p:nvSpPr>
              <p:cNvPr id="58825" name="Text Box 457"/>
              <p:cNvSpPr txBox="1">
                <a:spLocks noChangeArrowheads="1"/>
              </p:cNvSpPr>
              <p:nvPr/>
            </p:nvSpPr>
            <p:spPr bwMode="auto">
              <a:xfrm>
                <a:off x="4189" y="817"/>
                <a:ext cx="521" cy="366"/>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a:latin typeface="Times New Roman" pitchFamily="18" charset="0"/>
                </a:endParaRPr>
              </a:p>
            </p:txBody>
          </p:sp>
        </p:grpSp>
      </p:grpSp>
      <p:grpSp>
        <p:nvGrpSpPr>
          <p:cNvPr id="58826" name="Group 458"/>
          <p:cNvGrpSpPr>
            <a:grpSpLocks/>
          </p:cNvGrpSpPr>
          <p:nvPr/>
        </p:nvGrpSpPr>
        <p:grpSpPr bwMode="auto">
          <a:xfrm>
            <a:off x="4873625" y="3889375"/>
            <a:ext cx="822325" cy="1501775"/>
            <a:chOff x="3484" y="2522"/>
            <a:chExt cx="518" cy="946"/>
          </a:xfrm>
        </p:grpSpPr>
        <p:grpSp>
          <p:nvGrpSpPr>
            <p:cNvPr id="58827" name="Group 459"/>
            <p:cNvGrpSpPr>
              <a:grpSpLocks/>
            </p:cNvGrpSpPr>
            <p:nvPr/>
          </p:nvGrpSpPr>
          <p:grpSpPr bwMode="auto">
            <a:xfrm>
              <a:off x="3631" y="2522"/>
              <a:ext cx="224" cy="588"/>
              <a:chOff x="4180" y="783"/>
              <a:chExt cx="150" cy="307"/>
            </a:xfrm>
          </p:grpSpPr>
          <p:sp>
            <p:nvSpPr>
              <p:cNvPr id="58828" name="AutoShape 46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58829" name="Rectangle 461"/>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58830" name="Rectangle 46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58831" name="AutoShape 46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58832" name="Line 464"/>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58833" name="Line 465"/>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58834" name="Rectangle 46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58835" name="Rectangle 467"/>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58836" name="Group 468"/>
            <p:cNvGrpSpPr>
              <a:grpSpLocks/>
            </p:cNvGrpSpPr>
            <p:nvPr/>
          </p:nvGrpSpPr>
          <p:grpSpPr bwMode="auto">
            <a:xfrm>
              <a:off x="3484" y="2807"/>
              <a:ext cx="518" cy="661"/>
              <a:chOff x="4288" y="2627"/>
              <a:chExt cx="518" cy="661"/>
            </a:xfrm>
          </p:grpSpPr>
          <p:sp>
            <p:nvSpPr>
              <p:cNvPr id="58837" name="Rectangle 469"/>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a:effectLst/>
            </p:spPr>
            <p:txBody>
              <a:bodyPr wrap="none" anchor="ctr"/>
              <a:lstStyle/>
              <a:p>
                <a:endParaRPr lang="en-US"/>
              </a:p>
            </p:txBody>
          </p:sp>
          <p:sp>
            <p:nvSpPr>
              <p:cNvPr id="58838" name="Text Box 470"/>
              <p:cNvSpPr txBox="1">
                <a:spLocks noChangeArrowheads="1"/>
              </p:cNvSpPr>
              <p:nvPr/>
            </p:nvSpPr>
            <p:spPr bwMode="auto">
              <a:xfrm>
                <a:off x="4288" y="2627"/>
                <a:ext cx="504" cy="366"/>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mail</a:t>
                </a:r>
              </a:p>
              <a:p>
                <a:pPr algn="ctr">
                  <a:spcBef>
                    <a:spcPct val="0"/>
                  </a:spcBef>
                  <a:buClrTx/>
                  <a:buSzTx/>
                  <a:buFontTx/>
                  <a:buNone/>
                </a:pPr>
                <a:r>
                  <a:rPr lang="en-US" sz="1600"/>
                  <a:t>server</a:t>
                </a:r>
                <a:endParaRPr lang="en-US">
                  <a:latin typeface="Times New Roman" pitchFamily="18" charset="0"/>
                </a:endParaRPr>
              </a:p>
            </p:txBody>
          </p:sp>
          <p:sp>
            <p:nvSpPr>
              <p:cNvPr id="58839" name="Rectangle 471"/>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a:effectLst/>
            </p:spPr>
            <p:txBody>
              <a:bodyPr wrap="none" anchor="ctr"/>
              <a:lstStyle/>
              <a:p>
                <a:endParaRPr lang="en-US"/>
              </a:p>
            </p:txBody>
          </p:sp>
          <p:sp>
            <p:nvSpPr>
              <p:cNvPr id="58840" name="Line 472"/>
              <p:cNvSpPr>
                <a:spLocks noChangeShapeType="1"/>
              </p:cNvSpPr>
              <p:nvPr/>
            </p:nvSpPr>
            <p:spPr bwMode="auto">
              <a:xfrm>
                <a:off x="4369" y="3034"/>
                <a:ext cx="0" cy="72"/>
              </a:xfrm>
              <a:prstGeom prst="line">
                <a:avLst/>
              </a:prstGeom>
              <a:noFill/>
              <a:ln w="19050">
                <a:solidFill>
                  <a:schemeClr val="tx1"/>
                </a:solidFill>
                <a:round/>
                <a:headEnd/>
                <a:tailEnd/>
              </a:ln>
              <a:effectLst/>
            </p:spPr>
            <p:txBody>
              <a:bodyPr wrap="none" anchor="ctr"/>
              <a:lstStyle/>
              <a:p>
                <a:endParaRPr lang="en-US"/>
              </a:p>
            </p:txBody>
          </p:sp>
          <p:sp>
            <p:nvSpPr>
              <p:cNvPr id="58841" name="Line 473"/>
              <p:cNvSpPr>
                <a:spLocks noChangeShapeType="1"/>
              </p:cNvSpPr>
              <p:nvPr/>
            </p:nvSpPr>
            <p:spPr bwMode="auto">
              <a:xfrm>
                <a:off x="4478" y="3033"/>
                <a:ext cx="0" cy="72"/>
              </a:xfrm>
              <a:prstGeom prst="line">
                <a:avLst/>
              </a:prstGeom>
              <a:noFill/>
              <a:ln w="19050">
                <a:solidFill>
                  <a:schemeClr val="tx1"/>
                </a:solidFill>
                <a:round/>
                <a:headEnd/>
                <a:tailEnd/>
              </a:ln>
              <a:effectLst/>
            </p:spPr>
            <p:txBody>
              <a:bodyPr wrap="none" anchor="ctr"/>
              <a:lstStyle/>
              <a:p>
                <a:endParaRPr lang="en-US"/>
              </a:p>
            </p:txBody>
          </p:sp>
          <p:sp>
            <p:nvSpPr>
              <p:cNvPr id="58842" name="Line 474"/>
              <p:cNvSpPr>
                <a:spLocks noChangeShapeType="1"/>
              </p:cNvSpPr>
              <p:nvPr/>
            </p:nvSpPr>
            <p:spPr bwMode="auto">
              <a:xfrm>
                <a:off x="4533" y="3035"/>
                <a:ext cx="0" cy="72"/>
              </a:xfrm>
              <a:prstGeom prst="line">
                <a:avLst/>
              </a:prstGeom>
              <a:noFill/>
              <a:ln w="19050">
                <a:solidFill>
                  <a:schemeClr val="tx1"/>
                </a:solidFill>
                <a:round/>
                <a:headEnd/>
                <a:tailEnd/>
              </a:ln>
              <a:effectLst/>
            </p:spPr>
            <p:txBody>
              <a:bodyPr wrap="none" anchor="ctr"/>
              <a:lstStyle/>
              <a:p>
                <a:endParaRPr lang="en-US"/>
              </a:p>
            </p:txBody>
          </p:sp>
          <p:sp>
            <p:nvSpPr>
              <p:cNvPr id="58843" name="Line 475"/>
              <p:cNvSpPr>
                <a:spLocks noChangeShapeType="1"/>
              </p:cNvSpPr>
              <p:nvPr/>
            </p:nvSpPr>
            <p:spPr bwMode="auto">
              <a:xfrm>
                <a:off x="4590" y="3033"/>
                <a:ext cx="0" cy="72"/>
              </a:xfrm>
              <a:prstGeom prst="line">
                <a:avLst/>
              </a:prstGeom>
              <a:noFill/>
              <a:ln w="19050">
                <a:solidFill>
                  <a:schemeClr val="tx1"/>
                </a:solidFill>
                <a:round/>
                <a:headEnd/>
                <a:tailEnd/>
              </a:ln>
              <a:effectLst/>
            </p:spPr>
            <p:txBody>
              <a:bodyPr wrap="none" anchor="ctr"/>
              <a:lstStyle/>
              <a:p>
                <a:endParaRPr lang="en-US"/>
              </a:p>
            </p:txBody>
          </p:sp>
          <p:sp>
            <p:nvSpPr>
              <p:cNvPr id="58844" name="Line 476"/>
              <p:cNvSpPr>
                <a:spLocks noChangeShapeType="1"/>
              </p:cNvSpPr>
              <p:nvPr/>
            </p:nvSpPr>
            <p:spPr bwMode="auto">
              <a:xfrm>
                <a:off x="4651" y="3033"/>
                <a:ext cx="0" cy="72"/>
              </a:xfrm>
              <a:prstGeom prst="line">
                <a:avLst/>
              </a:prstGeom>
              <a:noFill/>
              <a:ln w="19050">
                <a:solidFill>
                  <a:schemeClr val="tx1"/>
                </a:solidFill>
                <a:round/>
                <a:headEnd/>
                <a:tailEnd/>
              </a:ln>
              <a:effectLst/>
            </p:spPr>
            <p:txBody>
              <a:bodyPr wrap="none" anchor="ctr"/>
              <a:lstStyle/>
              <a:p>
                <a:endParaRPr lang="en-US"/>
              </a:p>
            </p:txBody>
          </p:sp>
          <p:sp>
            <p:nvSpPr>
              <p:cNvPr id="58845" name="Line 477"/>
              <p:cNvSpPr>
                <a:spLocks noChangeShapeType="1"/>
              </p:cNvSpPr>
              <p:nvPr/>
            </p:nvSpPr>
            <p:spPr bwMode="auto">
              <a:xfrm>
                <a:off x="4707" y="3033"/>
                <a:ext cx="0" cy="72"/>
              </a:xfrm>
              <a:prstGeom prst="line">
                <a:avLst/>
              </a:prstGeom>
              <a:noFill/>
              <a:ln w="19050">
                <a:solidFill>
                  <a:schemeClr val="tx1"/>
                </a:solidFill>
                <a:round/>
                <a:headEnd/>
                <a:tailEnd/>
              </a:ln>
              <a:effectLst/>
            </p:spPr>
            <p:txBody>
              <a:bodyPr wrap="none" anchor="ctr"/>
              <a:lstStyle/>
              <a:p>
                <a:endParaRPr lang="en-US"/>
              </a:p>
            </p:txBody>
          </p:sp>
          <p:sp>
            <p:nvSpPr>
              <p:cNvPr id="58846" name="Line 478"/>
              <p:cNvSpPr>
                <a:spLocks noChangeShapeType="1"/>
              </p:cNvSpPr>
              <p:nvPr/>
            </p:nvSpPr>
            <p:spPr bwMode="auto">
              <a:xfrm>
                <a:off x="4422" y="3034"/>
                <a:ext cx="0" cy="72"/>
              </a:xfrm>
              <a:prstGeom prst="line">
                <a:avLst/>
              </a:prstGeom>
              <a:noFill/>
              <a:ln w="19050">
                <a:solidFill>
                  <a:schemeClr val="tx1"/>
                </a:solidFill>
                <a:round/>
                <a:headEnd/>
                <a:tailEnd/>
              </a:ln>
              <a:effectLst/>
            </p:spPr>
            <p:txBody>
              <a:bodyPr wrap="none" anchor="ctr"/>
              <a:lstStyle/>
              <a:p>
                <a:endParaRPr lang="en-US"/>
              </a:p>
            </p:txBody>
          </p:sp>
          <p:sp>
            <p:nvSpPr>
              <p:cNvPr id="58847" name="Rectangle 479"/>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58848" name="Rectangle 480"/>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58849" name="Rectangle 481"/>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58850" name="Rectangle 482"/>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58851" name="Rectangle 483"/>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grpSp>
      </p:grpSp>
      <p:grpSp>
        <p:nvGrpSpPr>
          <p:cNvPr id="58852" name="Group 484"/>
          <p:cNvGrpSpPr>
            <a:grpSpLocks/>
          </p:cNvGrpSpPr>
          <p:nvPr/>
        </p:nvGrpSpPr>
        <p:grpSpPr bwMode="auto">
          <a:xfrm>
            <a:off x="5827713" y="4994275"/>
            <a:ext cx="709612" cy="703263"/>
            <a:chOff x="4337" y="290"/>
            <a:chExt cx="447" cy="443"/>
          </a:xfrm>
        </p:grpSpPr>
        <p:graphicFrame>
          <p:nvGraphicFramePr>
            <p:cNvPr id="58853" name="Object 485"/>
            <p:cNvGraphicFramePr>
              <a:graphicFrameLocks noChangeAspect="1"/>
            </p:cNvGraphicFramePr>
            <p:nvPr/>
          </p:nvGraphicFramePr>
          <p:xfrm>
            <a:off x="4338" y="290"/>
            <a:ext cx="392" cy="315"/>
          </p:xfrm>
          <a:graphic>
            <a:graphicData uri="http://schemas.openxmlformats.org/presentationml/2006/ole">
              <p:oleObj spid="_x0000_s58853" name="Clip" r:id="rId6" imgW="1305000" imgH="1085760" progId="MS_ClipArt_Gallery.2">
                <p:embed/>
              </p:oleObj>
            </a:graphicData>
          </a:graphic>
        </p:graphicFrame>
        <p:grpSp>
          <p:nvGrpSpPr>
            <p:cNvPr id="58854" name="Group 486"/>
            <p:cNvGrpSpPr>
              <a:grpSpLocks/>
            </p:cNvGrpSpPr>
            <p:nvPr/>
          </p:nvGrpSpPr>
          <p:grpSpPr bwMode="auto">
            <a:xfrm>
              <a:off x="4337" y="367"/>
              <a:ext cx="447" cy="366"/>
              <a:chOff x="4189" y="817"/>
              <a:chExt cx="521" cy="366"/>
            </a:xfrm>
          </p:grpSpPr>
          <p:sp>
            <p:nvSpPr>
              <p:cNvPr id="58855" name="Rectangle 487"/>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a:effectLst/>
            </p:spPr>
            <p:txBody>
              <a:bodyPr wrap="none" anchor="ctr"/>
              <a:lstStyle/>
              <a:p>
                <a:endParaRPr lang="en-US"/>
              </a:p>
            </p:txBody>
          </p:sp>
          <p:sp>
            <p:nvSpPr>
              <p:cNvPr id="58856" name="Text Box 488"/>
              <p:cNvSpPr txBox="1">
                <a:spLocks noChangeArrowheads="1"/>
              </p:cNvSpPr>
              <p:nvPr/>
            </p:nvSpPr>
            <p:spPr bwMode="auto">
              <a:xfrm>
                <a:off x="4189" y="817"/>
                <a:ext cx="521" cy="366"/>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a:latin typeface="Times New Roman" pitchFamily="18" charset="0"/>
                </a:endParaRPr>
              </a:p>
            </p:txBody>
          </p:sp>
        </p:grpSp>
      </p:grpSp>
      <p:grpSp>
        <p:nvGrpSpPr>
          <p:cNvPr id="58857" name="Group 489"/>
          <p:cNvGrpSpPr>
            <a:grpSpLocks/>
          </p:cNvGrpSpPr>
          <p:nvPr/>
        </p:nvGrpSpPr>
        <p:grpSpPr bwMode="auto">
          <a:xfrm>
            <a:off x="4989513" y="5499100"/>
            <a:ext cx="709612" cy="703263"/>
            <a:chOff x="4337" y="290"/>
            <a:chExt cx="447" cy="443"/>
          </a:xfrm>
        </p:grpSpPr>
        <p:graphicFrame>
          <p:nvGraphicFramePr>
            <p:cNvPr id="58858" name="Object 490"/>
            <p:cNvGraphicFramePr>
              <a:graphicFrameLocks noChangeAspect="1"/>
            </p:cNvGraphicFramePr>
            <p:nvPr/>
          </p:nvGraphicFramePr>
          <p:xfrm>
            <a:off x="4338" y="290"/>
            <a:ext cx="392" cy="315"/>
          </p:xfrm>
          <a:graphic>
            <a:graphicData uri="http://schemas.openxmlformats.org/presentationml/2006/ole">
              <p:oleObj spid="_x0000_s58858" name="Clip" r:id="rId7" imgW="1305000" imgH="1085760" progId="MS_ClipArt_Gallery.2">
                <p:embed/>
              </p:oleObj>
            </a:graphicData>
          </a:graphic>
        </p:graphicFrame>
        <p:grpSp>
          <p:nvGrpSpPr>
            <p:cNvPr id="58859" name="Group 491"/>
            <p:cNvGrpSpPr>
              <a:grpSpLocks/>
            </p:cNvGrpSpPr>
            <p:nvPr/>
          </p:nvGrpSpPr>
          <p:grpSpPr bwMode="auto">
            <a:xfrm>
              <a:off x="4337" y="367"/>
              <a:ext cx="447" cy="366"/>
              <a:chOff x="4189" y="817"/>
              <a:chExt cx="521" cy="366"/>
            </a:xfrm>
          </p:grpSpPr>
          <p:sp>
            <p:nvSpPr>
              <p:cNvPr id="58860" name="Rectangle 492"/>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a:effectLst/>
            </p:spPr>
            <p:txBody>
              <a:bodyPr wrap="none" anchor="ctr"/>
              <a:lstStyle/>
              <a:p>
                <a:endParaRPr lang="en-US"/>
              </a:p>
            </p:txBody>
          </p:sp>
          <p:sp>
            <p:nvSpPr>
              <p:cNvPr id="58861" name="Text Box 493"/>
              <p:cNvSpPr txBox="1">
                <a:spLocks noChangeArrowheads="1"/>
              </p:cNvSpPr>
              <p:nvPr/>
            </p:nvSpPr>
            <p:spPr bwMode="auto">
              <a:xfrm>
                <a:off x="4189" y="817"/>
                <a:ext cx="521" cy="366"/>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a:latin typeface="Times New Roman" pitchFamily="18" charset="0"/>
                </a:endParaRPr>
              </a:p>
            </p:txBody>
          </p:sp>
        </p:grpSp>
      </p:grpSp>
      <p:grpSp>
        <p:nvGrpSpPr>
          <p:cNvPr id="58862" name="Group 494"/>
          <p:cNvGrpSpPr>
            <a:grpSpLocks/>
          </p:cNvGrpSpPr>
          <p:nvPr/>
        </p:nvGrpSpPr>
        <p:grpSpPr bwMode="auto">
          <a:xfrm>
            <a:off x="4873625" y="1631950"/>
            <a:ext cx="822325" cy="1501775"/>
            <a:chOff x="3484" y="2522"/>
            <a:chExt cx="518" cy="946"/>
          </a:xfrm>
        </p:grpSpPr>
        <p:grpSp>
          <p:nvGrpSpPr>
            <p:cNvPr id="58863" name="Group 495"/>
            <p:cNvGrpSpPr>
              <a:grpSpLocks/>
            </p:cNvGrpSpPr>
            <p:nvPr/>
          </p:nvGrpSpPr>
          <p:grpSpPr bwMode="auto">
            <a:xfrm>
              <a:off x="3631" y="2522"/>
              <a:ext cx="224" cy="588"/>
              <a:chOff x="4180" y="783"/>
              <a:chExt cx="150" cy="307"/>
            </a:xfrm>
          </p:grpSpPr>
          <p:sp>
            <p:nvSpPr>
              <p:cNvPr id="58864" name="AutoShape 496"/>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58865" name="Rectangle 497"/>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58866" name="Rectangle 49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58867" name="AutoShape 49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58868" name="Line 500"/>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58869" name="Line 501"/>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58870" name="Rectangle 50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58871" name="Rectangle 503"/>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58872" name="Group 504"/>
            <p:cNvGrpSpPr>
              <a:grpSpLocks/>
            </p:cNvGrpSpPr>
            <p:nvPr/>
          </p:nvGrpSpPr>
          <p:grpSpPr bwMode="auto">
            <a:xfrm>
              <a:off x="3484" y="2807"/>
              <a:ext cx="518" cy="661"/>
              <a:chOff x="4288" y="2627"/>
              <a:chExt cx="518" cy="661"/>
            </a:xfrm>
          </p:grpSpPr>
          <p:sp>
            <p:nvSpPr>
              <p:cNvPr id="58873" name="Rectangle 505"/>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a:effectLst/>
            </p:spPr>
            <p:txBody>
              <a:bodyPr wrap="none" anchor="ctr"/>
              <a:lstStyle/>
              <a:p>
                <a:endParaRPr lang="en-US"/>
              </a:p>
            </p:txBody>
          </p:sp>
          <p:sp>
            <p:nvSpPr>
              <p:cNvPr id="58874" name="Text Box 506"/>
              <p:cNvSpPr txBox="1">
                <a:spLocks noChangeArrowheads="1"/>
              </p:cNvSpPr>
              <p:nvPr/>
            </p:nvSpPr>
            <p:spPr bwMode="auto">
              <a:xfrm>
                <a:off x="4288" y="2627"/>
                <a:ext cx="504" cy="366"/>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mail</a:t>
                </a:r>
              </a:p>
              <a:p>
                <a:pPr algn="ctr">
                  <a:spcBef>
                    <a:spcPct val="0"/>
                  </a:spcBef>
                  <a:buClrTx/>
                  <a:buSzTx/>
                  <a:buFontTx/>
                  <a:buNone/>
                </a:pPr>
                <a:r>
                  <a:rPr lang="en-US" sz="1600"/>
                  <a:t>server</a:t>
                </a:r>
                <a:endParaRPr lang="en-US">
                  <a:latin typeface="Times New Roman" pitchFamily="18" charset="0"/>
                </a:endParaRPr>
              </a:p>
            </p:txBody>
          </p:sp>
          <p:sp>
            <p:nvSpPr>
              <p:cNvPr id="58875" name="Rectangle 507"/>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a:effectLst/>
            </p:spPr>
            <p:txBody>
              <a:bodyPr wrap="none" anchor="ctr"/>
              <a:lstStyle/>
              <a:p>
                <a:endParaRPr lang="en-US"/>
              </a:p>
            </p:txBody>
          </p:sp>
          <p:sp>
            <p:nvSpPr>
              <p:cNvPr id="58876" name="Line 508"/>
              <p:cNvSpPr>
                <a:spLocks noChangeShapeType="1"/>
              </p:cNvSpPr>
              <p:nvPr/>
            </p:nvSpPr>
            <p:spPr bwMode="auto">
              <a:xfrm>
                <a:off x="4369" y="3034"/>
                <a:ext cx="0" cy="72"/>
              </a:xfrm>
              <a:prstGeom prst="line">
                <a:avLst/>
              </a:prstGeom>
              <a:noFill/>
              <a:ln w="19050">
                <a:solidFill>
                  <a:schemeClr val="tx1"/>
                </a:solidFill>
                <a:round/>
                <a:headEnd/>
                <a:tailEnd/>
              </a:ln>
              <a:effectLst/>
            </p:spPr>
            <p:txBody>
              <a:bodyPr wrap="none" anchor="ctr"/>
              <a:lstStyle/>
              <a:p>
                <a:endParaRPr lang="en-US"/>
              </a:p>
            </p:txBody>
          </p:sp>
          <p:sp>
            <p:nvSpPr>
              <p:cNvPr id="58877" name="Line 509"/>
              <p:cNvSpPr>
                <a:spLocks noChangeShapeType="1"/>
              </p:cNvSpPr>
              <p:nvPr/>
            </p:nvSpPr>
            <p:spPr bwMode="auto">
              <a:xfrm>
                <a:off x="4478" y="3033"/>
                <a:ext cx="0" cy="72"/>
              </a:xfrm>
              <a:prstGeom prst="line">
                <a:avLst/>
              </a:prstGeom>
              <a:noFill/>
              <a:ln w="19050">
                <a:solidFill>
                  <a:schemeClr val="tx1"/>
                </a:solidFill>
                <a:round/>
                <a:headEnd/>
                <a:tailEnd/>
              </a:ln>
              <a:effectLst/>
            </p:spPr>
            <p:txBody>
              <a:bodyPr wrap="none" anchor="ctr"/>
              <a:lstStyle/>
              <a:p>
                <a:endParaRPr lang="en-US"/>
              </a:p>
            </p:txBody>
          </p:sp>
          <p:sp>
            <p:nvSpPr>
              <p:cNvPr id="58878" name="Line 510"/>
              <p:cNvSpPr>
                <a:spLocks noChangeShapeType="1"/>
              </p:cNvSpPr>
              <p:nvPr/>
            </p:nvSpPr>
            <p:spPr bwMode="auto">
              <a:xfrm>
                <a:off x="4533" y="3035"/>
                <a:ext cx="0" cy="72"/>
              </a:xfrm>
              <a:prstGeom prst="line">
                <a:avLst/>
              </a:prstGeom>
              <a:noFill/>
              <a:ln w="19050">
                <a:solidFill>
                  <a:schemeClr val="tx1"/>
                </a:solidFill>
                <a:round/>
                <a:headEnd/>
                <a:tailEnd/>
              </a:ln>
              <a:effectLst/>
            </p:spPr>
            <p:txBody>
              <a:bodyPr wrap="none" anchor="ctr"/>
              <a:lstStyle/>
              <a:p>
                <a:endParaRPr lang="en-US"/>
              </a:p>
            </p:txBody>
          </p:sp>
          <p:sp>
            <p:nvSpPr>
              <p:cNvPr id="58879" name="Line 511"/>
              <p:cNvSpPr>
                <a:spLocks noChangeShapeType="1"/>
              </p:cNvSpPr>
              <p:nvPr/>
            </p:nvSpPr>
            <p:spPr bwMode="auto">
              <a:xfrm>
                <a:off x="4590" y="3033"/>
                <a:ext cx="0" cy="72"/>
              </a:xfrm>
              <a:prstGeom prst="line">
                <a:avLst/>
              </a:prstGeom>
              <a:noFill/>
              <a:ln w="19050">
                <a:solidFill>
                  <a:schemeClr val="tx1"/>
                </a:solidFill>
                <a:round/>
                <a:headEnd/>
                <a:tailEnd/>
              </a:ln>
              <a:effectLst/>
            </p:spPr>
            <p:txBody>
              <a:bodyPr wrap="none" anchor="ctr"/>
              <a:lstStyle/>
              <a:p>
                <a:endParaRPr lang="en-US"/>
              </a:p>
            </p:txBody>
          </p:sp>
          <p:sp>
            <p:nvSpPr>
              <p:cNvPr id="58880" name="Line 512"/>
              <p:cNvSpPr>
                <a:spLocks noChangeShapeType="1"/>
              </p:cNvSpPr>
              <p:nvPr/>
            </p:nvSpPr>
            <p:spPr bwMode="auto">
              <a:xfrm>
                <a:off x="4651" y="3033"/>
                <a:ext cx="0" cy="72"/>
              </a:xfrm>
              <a:prstGeom prst="line">
                <a:avLst/>
              </a:prstGeom>
              <a:noFill/>
              <a:ln w="19050">
                <a:solidFill>
                  <a:schemeClr val="tx1"/>
                </a:solidFill>
                <a:round/>
                <a:headEnd/>
                <a:tailEnd/>
              </a:ln>
              <a:effectLst/>
            </p:spPr>
            <p:txBody>
              <a:bodyPr wrap="none" anchor="ctr"/>
              <a:lstStyle/>
              <a:p>
                <a:endParaRPr lang="en-US"/>
              </a:p>
            </p:txBody>
          </p:sp>
          <p:sp>
            <p:nvSpPr>
              <p:cNvPr id="58881" name="Line 513"/>
              <p:cNvSpPr>
                <a:spLocks noChangeShapeType="1"/>
              </p:cNvSpPr>
              <p:nvPr/>
            </p:nvSpPr>
            <p:spPr bwMode="auto">
              <a:xfrm>
                <a:off x="4707" y="3033"/>
                <a:ext cx="0" cy="72"/>
              </a:xfrm>
              <a:prstGeom prst="line">
                <a:avLst/>
              </a:prstGeom>
              <a:noFill/>
              <a:ln w="19050">
                <a:solidFill>
                  <a:schemeClr val="tx1"/>
                </a:solidFill>
                <a:round/>
                <a:headEnd/>
                <a:tailEnd/>
              </a:ln>
              <a:effectLst/>
            </p:spPr>
            <p:txBody>
              <a:bodyPr wrap="none" anchor="ctr"/>
              <a:lstStyle/>
              <a:p>
                <a:endParaRPr lang="en-US"/>
              </a:p>
            </p:txBody>
          </p:sp>
          <p:sp>
            <p:nvSpPr>
              <p:cNvPr id="58882" name="Line 514"/>
              <p:cNvSpPr>
                <a:spLocks noChangeShapeType="1"/>
              </p:cNvSpPr>
              <p:nvPr/>
            </p:nvSpPr>
            <p:spPr bwMode="auto">
              <a:xfrm>
                <a:off x="4422" y="3034"/>
                <a:ext cx="0" cy="72"/>
              </a:xfrm>
              <a:prstGeom prst="line">
                <a:avLst/>
              </a:prstGeom>
              <a:noFill/>
              <a:ln w="19050">
                <a:solidFill>
                  <a:schemeClr val="tx1"/>
                </a:solidFill>
                <a:round/>
                <a:headEnd/>
                <a:tailEnd/>
              </a:ln>
              <a:effectLst/>
            </p:spPr>
            <p:txBody>
              <a:bodyPr wrap="none" anchor="ctr"/>
              <a:lstStyle/>
              <a:p>
                <a:endParaRPr lang="en-US"/>
              </a:p>
            </p:txBody>
          </p:sp>
          <p:sp>
            <p:nvSpPr>
              <p:cNvPr id="58883" name="Rectangle 515"/>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58884" name="Rectangle 516"/>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58885" name="Rectangle 517"/>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58886" name="Rectangle 518"/>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58887" name="Rectangle 519"/>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grpSp>
      </p:grpSp>
      <p:grpSp>
        <p:nvGrpSpPr>
          <p:cNvPr id="58888" name="Group 520"/>
          <p:cNvGrpSpPr>
            <a:grpSpLocks/>
          </p:cNvGrpSpPr>
          <p:nvPr/>
        </p:nvGrpSpPr>
        <p:grpSpPr bwMode="auto">
          <a:xfrm>
            <a:off x="5618163" y="1374775"/>
            <a:ext cx="709612" cy="703263"/>
            <a:chOff x="4337" y="290"/>
            <a:chExt cx="447" cy="443"/>
          </a:xfrm>
        </p:grpSpPr>
        <p:graphicFrame>
          <p:nvGraphicFramePr>
            <p:cNvPr id="58889" name="Object 521"/>
            <p:cNvGraphicFramePr>
              <a:graphicFrameLocks noChangeAspect="1"/>
            </p:cNvGraphicFramePr>
            <p:nvPr/>
          </p:nvGraphicFramePr>
          <p:xfrm>
            <a:off x="4338" y="290"/>
            <a:ext cx="392" cy="315"/>
          </p:xfrm>
          <a:graphic>
            <a:graphicData uri="http://schemas.openxmlformats.org/presentationml/2006/ole">
              <p:oleObj spid="_x0000_s58889" name="Clip" r:id="rId8" imgW="1305000" imgH="1085760" progId="MS_ClipArt_Gallery.2">
                <p:embed/>
              </p:oleObj>
            </a:graphicData>
          </a:graphic>
        </p:graphicFrame>
        <p:grpSp>
          <p:nvGrpSpPr>
            <p:cNvPr id="58890" name="Group 522"/>
            <p:cNvGrpSpPr>
              <a:grpSpLocks/>
            </p:cNvGrpSpPr>
            <p:nvPr/>
          </p:nvGrpSpPr>
          <p:grpSpPr bwMode="auto">
            <a:xfrm>
              <a:off x="4337" y="367"/>
              <a:ext cx="447" cy="366"/>
              <a:chOff x="4189" y="817"/>
              <a:chExt cx="521" cy="366"/>
            </a:xfrm>
          </p:grpSpPr>
          <p:sp>
            <p:nvSpPr>
              <p:cNvPr id="58891" name="Rectangle 523"/>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a:effectLst/>
            </p:spPr>
            <p:txBody>
              <a:bodyPr wrap="none" anchor="ctr"/>
              <a:lstStyle/>
              <a:p>
                <a:endParaRPr lang="en-US"/>
              </a:p>
            </p:txBody>
          </p:sp>
          <p:sp>
            <p:nvSpPr>
              <p:cNvPr id="58892" name="Text Box 524"/>
              <p:cNvSpPr txBox="1">
                <a:spLocks noChangeArrowheads="1"/>
              </p:cNvSpPr>
              <p:nvPr/>
            </p:nvSpPr>
            <p:spPr bwMode="auto">
              <a:xfrm>
                <a:off x="4189" y="817"/>
                <a:ext cx="521" cy="366"/>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a:latin typeface="Times New Roman" pitchFamily="18" charset="0"/>
                </a:endParaRPr>
              </a:p>
            </p:txBody>
          </p:sp>
        </p:grpSp>
      </p:grpSp>
      <p:sp>
        <p:nvSpPr>
          <p:cNvPr id="58893" name="Line 525"/>
          <p:cNvSpPr>
            <a:spLocks noChangeShapeType="1"/>
          </p:cNvSpPr>
          <p:nvPr/>
        </p:nvSpPr>
        <p:spPr bwMode="auto">
          <a:xfrm flipV="1">
            <a:off x="5724525" y="3676650"/>
            <a:ext cx="1123950" cy="1085850"/>
          </a:xfrm>
          <a:prstGeom prst="line">
            <a:avLst/>
          </a:prstGeom>
          <a:noFill/>
          <a:ln w="28575">
            <a:solidFill>
              <a:srgbClr val="FF0000"/>
            </a:solidFill>
            <a:round/>
            <a:headEnd type="triangle" w="med" len="med"/>
            <a:tailEnd type="triangle" w="med" len="med"/>
          </a:ln>
          <a:effectLst/>
        </p:spPr>
        <p:txBody>
          <a:bodyPr wrap="none" anchor="ctr"/>
          <a:lstStyle/>
          <a:p>
            <a:endParaRPr lang="en-US"/>
          </a:p>
        </p:txBody>
      </p:sp>
      <p:sp>
        <p:nvSpPr>
          <p:cNvPr id="58894" name="Line 526"/>
          <p:cNvSpPr>
            <a:spLocks noChangeShapeType="1"/>
          </p:cNvSpPr>
          <p:nvPr/>
        </p:nvSpPr>
        <p:spPr bwMode="auto">
          <a:xfrm flipH="1" flipV="1">
            <a:off x="4981575" y="3152775"/>
            <a:ext cx="0" cy="1247775"/>
          </a:xfrm>
          <a:prstGeom prst="line">
            <a:avLst/>
          </a:prstGeom>
          <a:noFill/>
          <a:ln w="28575">
            <a:solidFill>
              <a:srgbClr val="FF0000"/>
            </a:solidFill>
            <a:round/>
            <a:headEnd type="triangle" w="med" len="med"/>
            <a:tailEnd type="triangle" w="med" len="med"/>
          </a:ln>
          <a:effectLst/>
        </p:spPr>
        <p:txBody>
          <a:bodyPr wrap="none" anchor="ctr"/>
          <a:lstStyle/>
          <a:p>
            <a:endParaRPr lang="en-US"/>
          </a:p>
        </p:txBody>
      </p:sp>
      <p:grpSp>
        <p:nvGrpSpPr>
          <p:cNvPr id="58895" name="Group 527"/>
          <p:cNvGrpSpPr>
            <a:grpSpLocks/>
          </p:cNvGrpSpPr>
          <p:nvPr/>
        </p:nvGrpSpPr>
        <p:grpSpPr bwMode="auto">
          <a:xfrm>
            <a:off x="5821363" y="3970338"/>
            <a:ext cx="1031875" cy="457200"/>
            <a:chOff x="3745" y="2537"/>
            <a:chExt cx="650" cy="288"/>
          </a:xfrm>
        </p:grpSpPr>
        <p:sp>
          <p:nvSpPr>
            <p:cNvPr id="58896" name="Rectangle 528"/>
            <p:cNvSpPr>
              <a:spLocks noChangeArrowheads="1"/>
            </p:cNvSpPr>
            <p:nvPr/>
          </p:nvSpPr>
          <p:spPr bwMode="auto">
            <a:xfrm>
              <a:off x="3798" y="2580"/>
              <a:ext cx="540" cy="192"/>
            </a:xfrm>
            <a:prstGeom prst="rect">
              <a:avLst/>
            </a:prstGeom>
            <a:solidFill>
              <a:srgbClr val="FFFFFF"/>
            </a:solidFill>
            <a:ln w="9525">
              <a:noFill/>
              <a:miter lim="800000"/>
              <a:headEnd/>
              <a:tailEnd/>
            </a:ln>
            <a:effectLst/>
          </p:spPr>
          <p:txBody>
            <a:bodyPr wrap="none" anchor="ctr"/>
            <a:lstStyle/>
            <a:p>
              <a:endParaRPr lang="en-US"/>
            </a:p>
          </p:txBody>
        </p:sp>
        <p:sp>
          <p:nvSpPr>
            <p:cNvPr id="58897" name="Text Box 529"/>
            <p:cNvSpPr txBox="1">
              <a:spLocks noChangeArrowheads="1"/>
            </p:cNvSpPr>
            <p:nvPr/>
          </p:nvSpPr>
          <p:spPr bwMode="auto">
            <a:xfrm>
              <a:off x="3745" y="2537"/>
              <a:ext cx="650" cy="288"/>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solidFill>
                    <a:srgbClr val="FF0000"/>
                  </a:solidFill>
                </a:rPr>
                <a:t>SMTP</a:t>
              </a:r>
              <a:endParaRPr lang="en-US">
                <a:latin typeface="Times New Roman" pitchFamily="18" charset="0"/>
              </a:endParaRPr>
            </a:p>
          </p:txBody>
        </p:sp>
      </p:grpSp>
      <p:grpSp>
        <p:nvGrpSpPr>
          <p:cNvPr id="58898" name="Group 530"/>
          <p:cNvGrpSpPr>
            <a:grpSpLocks/>
          </p:cNvGrpSpPr>
          <p:nvPr/>
        </p:nvGrpSpPr>
        <p:grpSpPr bwMode="auto">
          <a:xfrm>
            <a:off x="5783263" y="2713038"/>
            <a:ext cx="1031875" cy="457200"/>
            <a:chOff x="3745" y="2537"/>
            <a:chExt cx="650" cy="288"/>
          </a:xfrm>
        </p:grpSpPr>
        <p:sp>
          <p:nvSpPr>
            <p:cNvPr id="58899" name="Rectangle 531"/>
            <p:cNvSpPr>
              <a:spLocks noChangeArrowheads="1"/>
            </p:cNvSpPr>
            <p:nvPr/>
          </p:nvSpPr>
          <p:spPr bwMode="auto">
            <a:xfrm>
              <a:off x="3798" y="2580"/>
              <a:ext cx="540" cy="192"/>
            </a:xfrm>
            <a:prstGeom prst="rect">
              <a:avLst/>
            </a:prstGeom>
            <a:solidFill>
              <a:srgbClr val="FFFFFF"/>
            </a:solidFill>
            <a:ln w="9525">
              <a:noFill/>
              <a:miter lim="800000"/>
              <a:headEnd/>
              <a:tailEnd/>
            </a:ln>
            <a:effectLst/>
          </p:spPr>
          <p:txBody>
            <a:bodyPr wrap="none" anchor="ctr"/>
            <a:lstStyle/>
            <a:p>
              <a:endParaRPr lang="en-US"/>
            </a:p>
          </p:txBody>
        </p:sp>
        <p:sp>
          <p:nvSpPr>
            <p:cNvPr id="58900" name="Text Box 532"/>
            <p:cNvSpPr txBox="1">
              <a:spLocks noChangeArrowheads="1"/>
            </p:cNvSpPr>
            <p:nvPr/>
          </p:nvSpPr>
          <p:spPr bwMode="auto">
            <a:xfrm>
              <a:off x="3745" y="2537"/>
              <a:ext cx="650" cy="288"/>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solidFill>
                    <a:srgbClr val="FF0000"/>
                  </a:solidFill>
                </a:rPr>
                <a:t>SMTP</a:t>
              </a:r>
              <a:endParaRPr lang="en-US">
                <a:latin typeface="Times New Roman" pitchFamily="18" charset="0"/>
              </a:endParaRPr>
            </a:p>
          </p:txBody>
        </p:sp>
      </p:grpSp>
      <p:grpSp>
        <p:nvGrpSpPr>
          <p:cNvPr id="58901" name="Group 533"/>
          <p:cNvGrpSpPr>
            <a:grpSpLocks/>
          </p:cNvGrpSpPr>
          <p:nvPr/>
        </p:nvGrpSpPr>
        <p:grpSpPr bwMode="auto">
          <a:xfrm>
            <a:off x="4459288" y="3427413"/>
            <a:ext cx="1031875" cy="457200"/>
            <a:chOff x="3745" y="2537"/>
            <a:chExt cx="650" cy="288"/>
          </a:xfrm>
        </p:grpSpPr>
        <p:sp>
          <p:nvSpPr>
            <p:cNvPr id="58902" name="Rectangle 534"/>
            <p:cNvSpPr>
              <a:spLocks noChangeArrowheads="1"/>
            </p:cNvSpPr>
            <p:nvPr/>
          </p:nvSpPr>
          <p:spPr bwMode="auto">
            <a:xfrm>
              <a:off x="3798" y="2580"/>
              <a:ext cx="540" cy="192"/>
            </a:xfrm>
            <a:prstGeom prst="rect">
              <a:avLst/>
            </a:prstGeom>
            <a:solidFill>
              <a:srgbClr val="FFFFFF"/>
            </a:solidFill>
            <a:ln w="9525">
              <a:noFill/>
              <a:miter lim="800000"/>
              <a:headEnd/>
              <a:tailEnd/>
            </a:ln>
            <a:effectLst/>
          </p:spPr>
          <p:txBody>
            <a:bodyPr wrap="none" anchor="ctr"/>
            <a:lstStyle/>
            <a:p>
              <a:endParaRPr lang="en-US"/>
            </a:p>
          </p:txBody>
        </p:sp>
        <p:sp>
          <p:nvSpPr>
            <p:cNvPr id="58903" name="Text Box 535"/>
            <p:cNvSpPr txBox="1">
              <a:spLocks noChangeArrowheads="1"/>
            </p:cNvSpPr>
            <p:nvPr/>
          </p:nvSpPr>
          <p:spPr bwMode="auto">
            <a:xfrm>
              <a:off x="3745" y="2537"/>
              <a:ext cx="650" cy="288"/>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solidFill>
                    <a:srgbClr val="FF0000"/>
                  </a:solidFill>
                </a:rPr>
                <a:t>SMTP</a:t>
              </a:r>
              <a:endParaRPr lang="en-US">
                <a:latin typeface="Times New Roman" pitchFamily="18" charset="0"/>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124" name="Slide Number Placeholder 6"/>
          <p:cNvSpPr>
            <a:spLocks noGrp="1"/>
          </p:cNvSpPr>
          <p:nvPr>
            <p:ph type="sldNum" sz="quarter" idx="12"/>
          </p:nvPr>
        </p:nvSpPr>
        <p:spPr/>
        <p:txBody>
          <a:bodyPr/>
          <a:lstStyle/>
          <a:p>
            <a:fld id="{69EA1EC8-8EDB-47C7-BB13-19ACAF135945}" type="slidenum">
              <a:rPr lang="en-US"/>
              <a:pPr/>
              <a:t>51</a:t>
            </a:fld>
            <a:endParaRPr lang="en-US"/>
          </a:p>
        </p:txBody>
      </p:sp>
      <p:sp>
        <p:nvSpPr>
          <p:cNvPr id="59394" name="Rectangle 2"/>
          <p:cNvSpPr>
            <a:spLocks noGrp="1" noChangeArrowheads="1"/>
          </p:cNvSpPr>
          <p:nvPr>
            <p:ph type="title"/>
          </p:nvPr>
        </p:nvSpPr>
        <p:spPr>
          <a:xfrm>
            <a:off x="409575" y="228600"/>
            <a:ext cx="7772400" cy="1143000"/>
          </a:xfrm>
        </p:spPr>
        <p:txBody>
          <a:bodyPr/>
          <a:lstStyle/>
          <a:p>
            <a:r>
              <a:rPr lang="en-US" sz="3600"/>
              <a:t>Electronic Mail: mail servers</a:t>
            </a:r>
            <a:endParaRPr lang="en-US"/>
          </a:p>
        </p:txBody>
      </p:sp>
      <p:sp>
        <p:nvSpPr>
          <p:cNvPr id="59395" name="Rectangle 3"/>
          <p:cNvSpPr>
            <a:spLocks noGrp="1" noChangeArrowheads="1"/>
          </p:cNvSpPr>
          <p:nvPr>
            <p:ph type="body" sz="half" idx="1"/>
          </p:nvPr>
        </p:nvSpPr>
        <p:spPr>
          <a:xfrm>
            <a:off x="533400" y="1600200"/>
            <a:ext cx="3933825" cy="4648200"/>
          </a:xfrm>
        </p:spPr>
        <p:txBody>
          <a:bodyPr/>
          <a:lstStyle/>
          <a:p>
            <a:pPr>
              <a:buFont typeface="ZapfDingbats" pitchFamily="82" charset="2"/>
              <a:buNone/>
            </a:pPr>
            <a:r>
              <a:rPr lang="en-US" sz="2400">
                <a:solidFill>
                  <a:srgbClr val="FF0000"/>
                </a:solidFill>
              </a:rPr>
              <a:t>Mail Servers</a:t>
            </a:r>
            <a:r>
              <a:rPr lang="en-US" sz="2400"/>
              <a:t> </a:t>
            </a:r>
          </a:p>
          <a:p>
            <a:r>
              <a:rPr lang="en-US" sz="2000">
                <a:solidFill>
                  <a:srgbClr val="FF0000"/>
                </a:solidFill>
              </a:rPr>
              <a:t>mailbox</a:t>
            </a:r>
            <a:r>
              <a:rPr lang="en-US" sz="2000"/>
              <a:t> contains incoming messages for user</a:t>
            </a:r>
          </a:p>
          <a:p>
            <a:r>
              <a:rPr lang="en-US" sz="2000">
                <a:solidFill>
                  <a:srgbClr val="FF0000"/>
                </a:solidFill>
              </a:rPr>
              <a:t>message</a:t>
            </a:r>
            <a:r>
              <a:rPr lang="en-US" sz="2000"/>
              <a:t> </a:t>
            </a:r>
            <a:r>
              <a:rPr lang="en-US" sz="2000">
                <a:solidFill>
                  <a:srgbClr val="FF0000"/>
                </a:solidFill>
              </a:rPr>
              <a:t>queue</a:t>
            </a:r>
            <a:r>
              <a:rPr lang="en-US" sz="2000"/>
              <a:t> of outgoing (to be sent) mail messages</a:t>
            </a:r>
          </a:p>
          <a:p>
            <a:r>
              <a:rPr lang="en-US" sz="2000">
                <a:solidFill>
                  <a:srgbClr val="FF0000"/>
                </a:solidFill>
              </a:rPr>
              <a:t>SMTP protocol</a:t>
            </a:r>
            <a:r>
              <a:rPr lang="en-US" sz="2000"/>
              <a:t> between mail servers to send email messages</a:t>
            </a:r>
          </a:p>
          <a:p>
            <a:pPr lvl="1"/>
            <a:r>
              <a:rPr lang="en-US" sz="2000"/>
              <a:t>client: sending mail server</a:t>
            </a:r>
          </a:p>
          <a:p>
            <a:pPr lvl="1"/>
            <a:r>
              <a:rPr lang="en-US" sz="2000"/>
              <a:t>“server”: receiving mail server</a:t>
            </a:r>
          </a:p>
        </p:txBody>
      </p:sp>
      <p:sp>
        <p:nvSpPr>
          <p:cNvPr id="59401" name="Line 9"/>
          <p:cNvSpPr>
            <a:spLocks noChangeShapeType="1"/>
          </p:cNvSpPr>
          <p:nvPr/>
        </p:nvSpPr>
        <p:spPr bwMode="auto">
          <a:xfrm>
            <a:off x="6038850" y="2628900"/>
            <a:ext cx="1123950" cy="790575"/>
          </a:xfrm>
          <a:prstGeom prst="line">
            <a:avLst/>
          </a:prstGeom>
          <a:noFill/>
          <a:ln w="28575">
            <a:solidFill>
              <a:srgbClr val="FF0000"/>
            </a:solidFill>
            <a:round/>
            <a:headEnd type="triangle" w="med" len="med"/>
            <a:tailEnd type="triangle" w="med" len="med"/>
          </a:ln>
          <a:effectLst/>
        </p:spPr>
        <p:txBody>
          <a:bodyPr wrap="none" anchor="ctr"/>
          <a:lstStyle/>
          <a:p>
            <a:endParaRPr lang="en-US"/>
          </a:p>
        </p:txBody>
      </p:sp>
      <p:grpSp>
        <p:nvGrpSpPr>
          <p:cNvPr id="59402" name="Group 10"/>
          <p:cNvGrpSpPr>
            <a:grpSpLocks/>
          </p:cNvGrpSpPr>
          <p:nvPr/>
        </p:nvGrpSpPr>
        <p:grpSpPr bwMode="auto">
          <a:xfrm>
            <a:off x="7431088" y="2555875"/>
            <a:ext cx="355600" cy="933450"/>
            <a:chOff x="4180" y="783"/>
            <a:chExt cx="150" cy="307"/>
          </a:xfrm>
        </p:grpSpPr>
        <p:sp>
          <p:nvSpPr>
            <p:cNvPr id="59403" name="AutoShape 11"/>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59404" name="Rectangle 12"/>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59405" name="Rectangle 1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59406" name="AutoShape 1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59407" name="Line 15"/>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59408" name="Line 16"/>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59409" name="Rectangle 1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59410" name="Rectangle 18"/>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59411" name="Group 19"/>
          <p:cNvGrpSpPr>
            <a:grpSpLocks/>
          </p:cNvGrpSpPr>
          <p:nvPr/>
        </p:nvGrpSpPr>
        <p:grpSpPr bwMode="auto">
          <a:xfrm>
            <a:off x="7188200" y="3008313"/>
            <a:ext cx="822325" cy="1049337"/>
            <a:chOff x="4288" y="2627"/>
            <a:chExt cx="518" cy="661"/>
          </a:xfrm>
        </p:grpSpPr>
        <p:sp>
          <p:nvSpPr>
            <p:cNvPr id="59412" name="Rectangle 20"/>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a:effectLst/>
          </p:spPr>
          <p:txBody>
            <a:bodyPr wrap="none" anchor="ctr"/>
            <a:lstStyle/>
            <a:p>
              <a:endParaRPr lang="en-US"/>
            </a:p>
          </p:txBody>
        </p:sp>
        <p:sp>
          <p:nvSpPr>
            <p:cNvPr id="59413" name="Text Box 21"/>
            <p:cNvSpPr txBox="1">
              <a:spLocks noChangeArrowheads="1"/>
            </p:cNvSpPr>
            <p:nvPr/>
          </p:nvSpPr>
          <p:spPr bwMode="auto">
            <a:xfrm>
              <a:off x="4288" y="2627"/>
              <a:ext cx="504" cy="366"/>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mail</a:t>
              </a:r>
            </a:p>
            <a:p>
              <a:pPr algn="ctr">
                <a:spcBef>
                  <a:spcPct val="0"/>
                </a:spcBef>
                <a:buClrTx/>
                <a:buSzTx/>
                <a:buFontTx/>
                <a:buNone/>
              </a:pPr>
              <a:r>
                <a:rPr lang="en-US" sz="1600"/>
                <a:t>server</a:t>
              </a:r>
              <a:endParaRPr lang="en-US">
                <a:latin typeface="Times New Roman" pitchFamily="18" charset="0"/>
              </a:endParaRPr>
            </a:p>
          </p:txBody>
        </p:sp>
        <p:sp>
          <p:nvSpPr>
            <p:cNvPr id="59414" name="Rectangle 22"/>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a:effectLst/>
          </p:spPr>
          <p:txBody>
            <a:bodyPr wrap="none" anchor="ctr"/>
            <a:lstStyle/>
            <a:p>
              <a:endParaRPr lang="en-US"/>
            </a:p>
          </p:txBody>
        </p:sp>
        <p:sp>
          <p:nvSpPr>
            <p:cNvPr id="59415" name="Line 23"/>
            <p:cNvSpPr>
              <a:spLocks noChangeShapeType="1"/>
            </p:cNvSpPr>
            <p:nvPr/>
          </p:nvSpPr>
          <p:spPr bwMode="auto">
            <a:xfrm>
              <a:off x="4369" y="3034"/>
              <a:ext cx="0" cy="72"/>
            </a:xfrm>
            <a:prstGeom prst="line">
              <a:avLst/>
            </a:prstGeom>
            <a:noFill/>
            <a:ln w="19050">
              <a:solidFill>
                <a:schemeClr val="tx1"/>
              </a:solidFill>
              <a:round/>
              <a:headEnd/>
              <a:tailEnd/>
            </a:ln>
            <a:effectLst/>
          </p:spPr>
          <p:txBody>
            <a:bodyPr wrap="none" anchor="ctr"/>
            <a:lstStyle/>
            <a:p>
              <a:endParaRPr lang="en-US"/>
            </a:p>
          </p:txBody>
        </p:sp>
        <p:sp>
          <p:nvSpPr>
            <p:cNvPr id="59416" name="Line 24"/>
            <p:cNvSpPr>
              <a:spLocks noChangeShapeType="1"/>
            </p:cNvSpPr>
            <p:nvPr/>
          </p:nvSpPr>
          <p:spPr bwMode="auto">
            <a:xfrm>
              <a:off x="4478" y="3033"/>
              <a:ext cx="0" cy="72"/>
            </a:xfrm>
            <a:prstGeom prst="line">
              <a:avLst/>
            </a:prstGeom>
            <a:noFill/>
            <a:ln w="19050">
              <a:solidFill>
                <a:schemeClr val="tx1"/>
              </a:solidFill>
              <a:round/>
              <a:headEnd/>
              <a:tailEnd/>
            </a:ln>
            <a:effectLst/>
          </p:spPr>
          <p:txBody>
            <a:bodyPr wrap="none" anchor="ctr"/>
            <a:lstStyle/>
            <a:p>
              <a:endParaRPr lang="en-US"/>
            </a:p>
          </p:txBody>
        </p:sp>
        <p:sp>
          <p:nvSpPr>
            <p:cNvPr id="59417" name="Line 25"/>
            <p:cNvSpPr>
              <a:spLocks noChangeShapeType="1"/>
            </p:cNvSpPr>
            <p:nvPr/>
          </p:nvSpPr>
          <p:spPr bwMode="auto">
            <a:xfrm>
              <a:off x="4533" y="3035"/>
              <a:ext cx="0" cy="72"/>
            </a:xfrm>
            <a:prstGeom prst="line">
              <a:avLst/>
            </a:prstGeom>
            <a:noFill/>
            <a:ln w="19050">
              <a:solidFill>
                <a:schemeClr val="tx1"/>
              </a:solidFill>
              <a:round/>
              <a:headEnd/>
              <a:tailEnd/>
            </a:ln>
            <a:effectLst/>
          </p:spPr>
          <p:txBody>
            <a:bodyPr wrap="none" anchor="ctr"/>
            <a:lstStyle/>
            <a:p>
              <a:endParaRPr lang="en-US"/>
            </a:p>
          </p:txBody>
        </p:sp>
        <p:sp>
          <p:nvSpPr>
            <p:cNvPr id="59418" name="Line 26"/>
            <p:cNvSpPr>
              <a:spLocks noChangeShapeType="1"/>
            </p:cNvSpPr>
            <p:nvPr/>
          </p:nvSpPr>
          <p:spPr bwMode="auto">
            <a:xfrm>
              <a:off x="4590" y="3033"/>
              <a:ext cx="0" cy="72"/>
            </a:xfrm>
            <a:prstGeom prst="line">
              <a:avLst/>
            </a:prstGeom>
            <a:noFill/>
            <a:ln w="19050">
              <a:solidFill>
                <a:schemeClr val="tx1"/>
              </a:solidFill>
              <a:round/>
              <a:headEnd/>
              <a:tailEnd/>
            </a:ln>
            <a:effectLst/>
          </p:spPr>
          <p:txBody>
            <a:bodyPr wrap="none" anchor="ctr"/>
            <a:lstStyle/>
            <a:p>
              <a:endParaRPr lang="en-US"/>
            </a:p>
          </p:txBody>
        </p:sp>
        <p:sp>
          <p:nvSpPr>
            <p:cNvPr id="59419" name="Line 27"/>
            <p:cNvSpPr>
              <a:spLocks noChangeShapeType="1"/>
            </p:cNvSpPr>
            <p:nvPr/>
          </p:nvSpPr>
          <p:spPr bwMode="auto">
            <a:xfrm>
              <a:off x="4651" y="3033"/>
              <a:ext cx="0" cy="72"/>
            </a:xfrm>
            <a:prstGeom prst="line">
              <a:avLst/>
            </a:prstGeom>
            <a:noFill/>
            <a:ln w="19050">
              <a:solidFill>
                <a:schemeClr val="tx1"/>
              </a:solidFill>
              <a:round/>
              <a:headEnd/>
              <a:tailEnd/>
            </a:ln>
            <a:effectLst/>
          </p:spPr>
          <p:txBody>
            <a:bodyPr wrap="none" anchor="ctr"/>
            <a:lstStyle/>
            <a:p>
              <a:endParaRPr lang="en-US"/>
            </a:p>
          </p:txBody>
        </p:sp>
        <p:sp>
          <p:nvSpPr>
            <p:cNvPr id="59420" name="Line 28"/>
            <p:cNvSpPr>
              <a:spLocks noChangeShapeType="1"/>
            </p:cNvSpPr>
            <p:nvPr/>
          </p:nvSpPr>
          <p:spPr bwMode="auto">
            <a:xfrm>
              <a:off x="4707" y="3033"/>
              <a:ext cx="0" cy="72"/>
            </a:xfrm>
            <a:prstGeom prst="line">
              <a:avLst/>
            </a:prstGeom>
            <a:noFill/>
            <a:ln w="19050">
              <a:solidFill>
                <a:schemeClr val="tx1"/>
              </a:solidFill>
              <a:round/>
              <a:headEnd/>
              <a:tailEnd/>
            </a:ln>
            <a:effectLst/>
          </p:spPr>
          <p:txBody>
            <a:bodyPr wrap="none" anchor="ctr"/>
            <a:lstStyle/>
            <a:p>
              <a:endParaRPr lang="en-US"/>
            </a:p>
          </p:txBody>
        </p:sp>
        <p:sp>
          <p:nvSpPr>
            <p:cNvPr id="59421" name="Line 29"/>
            <p:cNvSpPr>
              <a:spLocks noChangeShapeType="1"/>
            </p:cNvSpPr>
            <p:nvPr/>
          </p:nvSpPr>
          <p:spPr bwMode="auto">
            <a:xfrm>
              <a:off x="4422" y="3034"/>
              <a:ext cx="0" cy="72"/>
            </a:xfrm>
            <a:prstGeom prst="line">
              <a:avLst/>
            </a:prstGeom>
            <a:noFill/>
            <a:ln w="19050">
              <a:solidFill>
                <a:schemeClr val="tx1"/>
              </a:solidFill>
              <a:round/>
              <a:headEnd/>
              <a:tailEnd/>
            </a:ln>
            <a:effectLst/>
          </p:spPr>
          <p:txBody>
            <a:bodyPr wrap="none" anchor="ctr"/>
            <a:lstStyle/>
            <a:p>
              <a:endParaRPr lang="en-US"/>
            </a:p>
          </p:txBody>
        </p:sp>
        <p:sp>
          <p:nvSpPr>
            <p:cNvPr id="59422" name="Rectangle 30"/>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59423" name="Rectangle 31"/>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59424" name="Rectangle 32"/>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59425" name="Rectangle 33"/>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59426" name="Rectangle 34"/>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grpSp>
      <p:grpSp>
        <p:nvGrpSpPr>
          <p:cNvPr id="59427" name="Group 35"/>
          <p:cNvGrpSpPr>
            <a:grpSpLocks/>
          </p:cNvGrpSpPr>
          <p:nvPr/>
        </p:nvGrpSpPr>
        <p:grpSpPr bwMode="auto">
          <a:xfrm>
            <a:off x="7913688" y="2146300"/>
            <a:ext cx="709612" cy="703263"/>
            <a:chOff x="4337" y="290"/>
            <a:chExt cx="447" cy="443"/>
          </a:xfrm>
        </p:grpSpPr>
        <p:graphicFrame>
          <p:nvGraphicFramePr>
            <p:cNvPr id="59428" name="Object 36"/>
            <p:cNvGraphicFramePr>
              <a:graphicFrameLocks noChangeAspect="1"/>
            </p:cNvGraphicFramePr>
            <p:nvPr/>
          </p:nvGraphicFramePr>
          <p:xfrm>
            <a:off x="4338" y="290"/>
            <a:ext cx="392" cy="315"/>
          </p:xfrm>
          <a:graphic>
            <a:graphicData uri="http://schemas.openxmlformats.org/presentationml/2006/ole">
              <p:oleObj spid="_x0000_s59428" name="Clip" r:id="rId3" imgW="1305000" imgH="1085760" progId="MS_ClipArt_Gallery.2">
                <p:embed/>
              </p:oleObj>
            </a:graphicData>
          </a:graphic>
        </p:graphicFrame>
        <p:grpSp>
          <p:nvGrpSpPr>
            <p:cNvPr id="59429" name="Group 37"/>
            <p:cNvGrpSpPr>
              <a:grpSpLocks/>
            </p:cNvGrpSpPr>
            <p:nvPr/>
          </p:nvGrpSpPr>
          <p:grpSpPr bwMode="auto">
            <a:xfrm>
              <a:off x="4337" y="367"/>
              <a:ext cx="447" cy="366"/>
              <a:chOff x="4189" y="817"/>
              <a:chExt cx="521" cy="366"/>
            </a:xfrm>
          </p:grpSpPr>
          <p:sp>
            <p:nvSpPr>
              <p:cNvPr id="59430" name="Rectangle 38"/>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a:effectLst/>
            </p:spPr>
            <p:txBody>
              <a:bodyPr wrap="none" anchor="ctr"/>
              <a:lstStyle/>
              <a:p>
                <a:endParaRPr lang="en-US"/>
              </a:p>
            </p:txBody>
          </p:sp>
          <p:sp>
            <p:nvSpPr>
              <p:cNvPr id="59431" name="Text Box 39"/>
              <p:cNvSpPr txBox="1">
                <a:spLocks noChangeArrowheads="1"/>
              </p:cNvSpPr>
              <p:nvPr/>
            </p:nvSpPr>
            <p:spPr bwMode="auto">
              <a:xfrm>
                <a:off x="4189" y="817"/>
                <a:ext cx="521" cy="366"/>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a:latin typeface="Times New Roman" pitchFamily="18" charset="0"/>
                </a:endParaRPr>
              </a:p>
            </p:txBody>
          </p:sp>
        </p:grpSp>
      </p:grpSp>
      <p:grpSp>
        <p:nvGrpSpPr>
          <p:cNvPr id="59432" name="Group 40"/>
          <p:cNvGrpSpPr>
            <a:grpSpLocks/>
          </p:cNvGrpSpPr>
          <p:nvPr/>
        </p:nvGrpSpPr>
        <p:grpSpPr bwMode="auto">
          <a:xfrm>
            <a:off x="8142288" y="3155950"/>
            <a:ext cx="709612" cy="703263"/>
            <a:chOff x="4337" y="290"/>
            <a:chExt cx="447" cy="443"/>
          </a:xfrm>
        </p:grpSpPr>
        <p:graphicFrame>
          <p:nvGraphicFramePr>
            <p:cNvPr id="59433" name="Object 41"/>
            <p:cNvGraphicFramePr>
              <a:graphicFrameLocks noChangeAspect="1"/>
            </p:cNvGraphicFramePr>
            <p:nvPr/>
          </p:nvGraphicFramePr>
          <p:xfrm>
            <a:off x="4338" y="290"/>
            <a:ext cx="392" cy="315"/>
          </p:xfrm>
          <a:graphic>
            <a:graphicData uri="http://schemas.openxmlformats.org/presentationml/2006/ole">
              <p:oleObj spid="_x0000_s59433" name="Clip" r:id="rId4" imgW="1305000" imgH="1085760" progId="MS_ClipArt_Gallery.2">
                <p:embed/>
              </p:oleObj>
            </a:graphicData>
          </a:graphic>
        </p:graphicFrame>
        <p:grpSp>
          <p:nvGrpSpPr>
            <p:cNvPr id="59434" name="Group 42"/>
            <p:cNvGrpSpPr>
              <a:grpSpLocks/>
            </p:cNvGrpSpPr>
            <p:nvPr/>
          </p:nvGrpSpPr>
          <p:grpSpPr bwMode="auto">
            <a:xfrm>
              <a:off x="4337" y="367"/>
              <a:ext cx="447" cy="366"/>
              <a:chOff x="4189" y="817"/>
              <a:chExt cx="521" cy="366"/>
            </a:xfrm>
          </p:grpSpPr>
          <p:sp>
            <p:nvSpPr>
              <p:cNvPr id="59435" name="Rectangle 43"/>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a:effectLst/>
            </p:spPr>
            <p:txBody>
              <a:bodyPr wrap="none" anchor="ctr"/>
              <a:lstStyle/>
              <a:p>
                <a:endParaRPr lang="en-US"/>
              </a:p>
            </p:txBody>
          </p:sp>
          <p:sp>
            <p:nvSpPr>
              <p:cNvPr id="59436" name="Text Box 44"/>
              <p:cNvSpPr txBox="1">
                <a:spLocks noChangeArrowheads="1"/>
              </p:cNvSpPr>
              <p:nvPr/>
            </p:nvSpPr>
            <p:spPr bwMode="auto">
              <a:xfrm>
                <a:off x="4189" y="817"/>
                <a:ext cx="521" cy="366"/>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a:latin typeface="Times New Roman" pitchFamily="18" charset="0"/>
                </a:endParaRPr>
              </a:p>
            </p:txBody>
          </p:sp>
        </p:grpSp>
      </p:grpSp>
      <p:grpSp>
        <p:nvGrpSpPr>
          <p:cNvPr id="59437" name="Group 45"/>
          <p:cNvGrpSpPr>
            <a:grpSpLocks/>
          </p:cNvGrpSpPr>
          <p:nvPr/>
        </p:nvGrpSpPr>
        <p:grpSpPr bwMode="auto">
          <a:xfrm>
            <a:off x="7913688" y="4203700"/>
            <a:ext cx="709612" cy="703263"/>
            <a:chOff x="4337" y="290"/>
            <a:chExt cx="447" cy="443"/>
          </a:xfrm>
        </p:grpSpPr>
        <p:graphicFrame>
          <p:nvGraphicFramePr>
            <p:cNvPr id="59438" name="Object 46"/>
            <p:cNvGraphicFramePr>
              <a:graphicFrameLocks noChangeAspect="1"/>
            </p:cNvGraphicFramePr>
            <p:nvPr/>
          </p:nvGraphicFramePr>
          <p:xfrm>
            <a:off x="4338" y="290"/>
            <a:ext cx="392" cy="315"/>
          </p:xfrm>
          <a:graphic>
            <a:graphicData uri="http://schemas.openxmlformats.org/presentationml/2006/ole">
              <p:oleObj spid="_x0000_s59438" name="Clip" r:id="rId5" imgW="1305000" imgH="1085760" progId="MS_ClipArt_Gallery.2">
                <p:embed/>
              </p:oleObj>
            </a:graphicData>
          </a:graphic>
        </p:graphicFrame>
        <p:grpSp>
          <p:nvGrpSpPr>
            <p:cNvPr id="59439" name="Group 47"/>
            <p:cNvGrpSpPr>
              <a:grpSpLocks/>
            </p:cNvGrpSpPr>
            <p:nvPr/>
          </p:nvGrpSpPr>
          <p:grpSpPr bwMode="auto">
            <a:xfrm>
              <a:off x="4337" y="367"/>
              <a:ext cx="447" cy="366"/>
              <a:chOff x="4189" y="817"/>
              <a:chExt cx="521" cy="366"/>
            </a:xfrm>
          </p:grpSpPr>
          <p:sp>
            <p:nvSpPr>
              <p:cNvPr id="59440" name="Rectangle 48"/>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a:effectLst/>
            </p:spPr>
            <p:txBody>
              <a:bodyPr wrap="none" anchor="ctr"/>
              <a:lstStyle/>
              <a:p>
                <a:endParaRPr lang="en-US"/>
              </a:p>
            </p:txBody>
          </p:sp>
          <p:sp>
            <p:nvSpPr>
              <p:cNvPr id="59441" name="Text Box 49"/>
              <p:cNvSpPr txBox="1">
                <a:spLocks noChangeArrowheads="1"/>
              </p:cNvSpPr>
              <p:nvPr/>
            </p:nvSpPr>
            <p:spPr bwMode="auto">
              <a:xfrm>
                <a:off x="4189" y="817"/>
                <a:ext cx="521" cy="366"/>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a:latin typeface="Times New Roman" pitchFamily="18" charset="0"/>
                </a:endParaRPr>
              </a:p>
            </p:txBody>
          </p:sp>
        </p:grpSp>
      </p:grpSp>
      <p:grpSp>
        <p:nvGrpSpPr>
          <p:cNvPr id="59442" name="Group 50"/>
          <p:cNvGrpSpPr>
            <a:grpSpLocks/>
          </p:cNvGrpSpPr>
          <p:nvPr/>
        </p:nvGrpSpPr>
        <p:grpSpPr bwMode="auto">
          <a:xfrm>
            <a:off x="5187950" y="3965575"/>
            <a:ext cx="822325" cy="1501775"/>
            <a:chOff x="3484" y="2522"/>
            <a:chExt cx="518" cy="946"/>
          </a:xfrm>
        </p:grpSpPr>
        <p:grpSp>
          <p:nvGrpSpPr>
            <p:cNvPr id="59443" name="Group 51"/>
            <p:cNvGrpSpPr>
              <a:grpSpLocks/>
            </p:cNvGrpSpPr>
            <p:nvPr/>
          </p:nvGrpSpPr>
          <p:grpSpPr bwMode="auto">
            <a:xfrm>
              <a:off x="3631" y="2522"/>
              <a:ext cx="224" cy="588"/>
              <a:chOff x="4180" y="783"/>
              <a:chExt cx="150" cy="307"/>
            </a:xfrm>
          </p:grpSpPr>
          <p:sp>
            <p:nvSpPr>
              <p:cNvPr id="59444" name="AutoShape 5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59445" name="Rectangle 53"/>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59446" name="Rectangle 5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59447" name="AutoShape 5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59448" name="Line 56"/>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59449" name="Line 57"/>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59450" name="Rectangle 5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59451" name="Rectangle 59"/>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59452" name="Group 60"/>
            <p:cNvGrpSpPr>
              <a:grpSpLocks/>
            </p:cNvGrpSpPr>
            <p:nvPr/>
          </p:nvGrpSpPr>
          <p:grpSpPr bwMode="auto">
            <a:xfrm>
              <a:off x="3484" y="2807"/>
              <a:ext cx="518" cy="661"/>
              <a:chOff x="4288" y="2627"/>
              <a:chExt cx="518" cy="661"/>
            </a:xfrm>
          </p:grpSpPr>
          <p:sp>
            <p:nvSpPr>
              <p:cNvPr id="59453" name="Rectangle 61"/>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a:effectLst/>
            </p:spPr>
            <p:txBody>
              <a:bodyPr wrap="none" anchor="ctr"/>
              <a:lstStyle/>
              <a:p>
                <a:endParaRPr lang="en-US"/>
              </a:p>
            </p:txBody>
          </p:sp>
          <p:sp>
            <p:nvSpPr>
              <p:cNvPr id="59454" name="Text Box 62"/>
              <p:cNvSpPr txBox="1">
                <a:spLocks noChangeArrowheads="1"/>
              </p:cNvSpPr>
              <p:nvPr/>
            </p:nvSpPr>
            <p:spPr bwMode="auto">
              <a:xfrm>
                <a:off x="4288" y="2627"/>
                <a:ext cx="504" cy="366"/>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mail</a:t>
                </a:r>
              </a:p>
              <a:p>
                <a:pPr algn="ctr">
                  <a:spcBef>
                    <a:spcPct val="0"/>
                  </a:spcBef>
                  <a:buClrTx/>
                  <a:buSzTx/>
                  <a:buFontTx/>
                  <a:buNone/>
                </a:pPr>
                <a:r>
                  <a:rPr lang="en-US" sz="1600"/>
                  <a:t>server</a:t>
                </a:r>
                <a:endParaRPr lang="en-US">
                  <a:latin typeface="Times New Roman" pitchFamily="18" charset="0"/>
                </a:endParaRPr>
              </a:p>
            </p:txBody>
          </p:sp>
          <p:sp>
            <p:nvSpPr>
              <p:cNvPr id="59455" name="Rectangle 63"/>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a:effectLst/>
            </p:spPr>
            <p:txBody>
              <a:bodyPr wrap="none" anchor="ctr"/>
              <a:lstStyle/>
              <a:p>
                <a:endParaRPr lang="en-US"/>
              </a:p>
            </p:txBody>
          </p:sp>
          <p:sp>
            <p:nvSpPr>
              <p:cNvPr id="59456" name="Line 64"/>
              <p:cNvSpPr>
                <a:spLocks noChangeShapeType="1"/>
              </p:cNvSpPr>
              <p:nvPr/>
            </p:nvSpPr>
            <p:spPr bwMode="auto">
              <a:xfrm>
                <a:off x="4369" y="3034"/>
                <a:ext cx="0" cy="72"/>
              </a:xfrm>
              <a:prstGeom prst="line">
                <a:avLst/>
              </a:prstGeom>
              <a:noFill/>
              <a:ln w="19050">
                <a:solidFill>
                  <a:schemeClr val="tx1"/>
                </a:solidFill>
                <a:round/>
                <a:headEnd/>
                <a:tailEnd/>
              </a:ln>
              <a:effectLst/>
            </p:spPr>
            <p:txBody>
              <a:bodyPr wrap="none" anchor="ctr"/>
              <a:lstStyle/>
              <a:p>
                <a:endParaRPr lang="en-US"/>
              </a:p>
            </p:txBody>
          </p:sp>
          <p:sp>
            <p:nvSpPr>
              <p:cNvPr id="59457" name="Line 65"/>
              <p:cNvSpPr>
                <a:spLocks noChangeShapeType="1"/>
              </p:cNvSpPr>
              <p:nvPr/>
            </p:nvSpPr>
            <p:spPr bwMode="auto">
              <a:xfrm>
                <a:off x="4478" y="3033"/>
                <a:ext cx="0" cy="72"/>
              </a:xfrm>
              <a:prstGeom prst="line">
                <a:avLst/>
              </a:prstGeom>
              <a:noFill/>
              <a:ln w="19050">
                <a:solidFill>
                  <a:schemeClr val="tx1"/>
                </a:solidFill>
                <a:round/>
                <a:headEnd/>
                <a:tailEnd/>
              </a:ln>
              <a:effectLst/>
            </p:spPr>
            <p:txBody>
              <a:bodyPr wrap="none" anchor="ctr"/>
              <a:lstStyle/>
              <a:p>
                <a:endParaRPr lang="en-US"/>
              </a:p>
            </p:txBody>
          </p:sp>
          <p:sp>
            <p:nvSpPr>
              <p:cNvPr id="59458" name="Line 66"/>
              <p:cNvSpPr>
                <a:spLocks noChangeShapeType="1"/>
              </p:cNvSpPr>
              <p:nvPr/>
            </p:nvSpPr>
            <p:spPr bwMode="auto">
              <a:xfrm>
                <a:off x="4533" y="3035"/>
                <a:ext cx="0" cy="72"/>
              </a:xfrm>
              <a:prstGeom prst="line">
                <a:avLst/>
              </a:prstGeom>
              <a:noFill/>
              <a:ln w="19050">
                <a:solidFill>
                  <a:schemeClr val="tx1"/>
                </a:solidFill>
                <a:round/>
                <a:headEnd/>
                <a:tailEnd/>
              </a:ln>
              <a:effectLst/>
            </p:spPr>
            <p:txBody>
              <a:bodyPr wrap="none" anchor="ctr"/>
              <a:lstStyle/>
              <a:p>
                <a:endParaRPr lang="en-US"/>
              </a:p>
            </p:txBody>
          </p:sp>
          <p:sp>
            <p:nvSpPr>
              <p:cNvPr id="59459" name="Line 67"/>
              <p:cNvSpPr>
                <a:spLocks noChangeShapeType="1"/>
              </p:cNvSpPr>
              <p:nvPr/>
            </p:nvSpPr>
            <p:spPr bwMode="auto">
              <a:xfrm>
                <a:off x="4590" y="3033"/>
                <a:ext cx="0" cy="72"/>
              </a:xfrm>
              <a:prstGeom prst="line">
                <a:avLst/>
              </a:prstGeom>
              <a:noFill/>
              <a:ln w="19050">
                <a:solidFill>
                  <a:schemeClr val="tx1"/>
                </a:solidFill>
                <a:round/>
                <a:headEnd/>
                <a:tailEnd/>
              </a:ln>
              <a:effectLst/>
            </p:spPr>
            <p:txBody>
              <a:bodyPr wrap="none" anchor="ctr"/>
              <a:lstStyle/>
              <a:p>
                <a:endParaRPr lang="en-US"/>
              </a:p>
            </p:txBody>
          </p:sp>
          <p:sp>
            <p:nvSpPr>
              <p:cNvPr id="59460" name="Line 68"/>
              <p:cNvSpPr>
                <a:spLocks noChangeShapeType="1"/>
              </p:cNvSpPr>
              <p:nvPr/>
            </p:nvSpPr>
            <p:spPr bwMode="auto">
              <a:xfrm>
                <a:off x="4651" y="3033"/>
                <a:ext cx="0" cy="72"/>
              </a:xfrm>
              <a:prstGeom prst="line">
                <a:avLst/>
              </a:prstGeom>
              <a:noFill/>
              <a:ln w="19050">
                <a:solidFill>
                  <a:schemeClr val="tx1"/>
                </a:solidFill>
                <a:round/>
                <a:headEnd/>
                <a:tailEnd/>
              </a:ln>
              <a:effectLst/>
            </p:spPr>
            <p:txBody>
              <a:bodyPr wrap="none" anchor="ctr"/>
              <a:lstStyle/>
              <a:p>
                <a:endParaRPr lang="en-US"/>
              </a:p>
            </p:txBody>
          </p:sp>
          <p:sp>
            <p:nvSpPr>
              <p:cNvPr id="59461" name="Line 69"/>
              <p:cNvSpPr>
                <a:spLocks noChangeShapeType="1"/>
              </p:cNvSpPr>
              <p:nvPr/>
            </p:nvSpPr>
            <p:spPr bwMode="auto">
              <a:xfrm>
                <a:off x="4707" y="3033"/>
                <a:ext cx="0" cy="72"/>
              </a:xfrm>
              <a:prstGeom prst="line">
                <a:avLst/>
              </a:prstGeom>
              <a:noFill/>
              <a:ln w="19050">
                <a:solidFill>
                  <a:schemeClr val="tx1"/>
                </a:solidFill>
                <a:round/>
                <a:headEnd/>
                <a:tailEnd/>
              </a:ln>
              <a:effectLst/>
            </p:spPr>
            <p:txBody>
              <a:bodyPr wrap="none" anchor="ctr"/>
              <a:lstStyle/>
              <a:p>
                <a:endParaRPr lang="en-US"/>
              </a:p>
            </p:txBody>
          </p:sp>
          <p:sp>
            <p:nvSpPr>
              <p:cNvPr id="59462" name="Line 70"/>
              <p:cNvSpPr>
                <a:spLocks noChangeShapeType="1"/>
              </p:cNvSpPr>
              <p:nvPr/>
            </p:nvSpPr>
            <p:spPr bwMode="auto">
              <a:xfrm>
                <a:off x="4422" y="3034"/>
                <a:ext cx="0" cy="72"/>
              </a:xfrm>
              <a:prstGeom prst="line">
                <a:avLst/>
              </a:prstGeom>
              <a:noFill/>
              <a:ln w="19050">
                <a:solidFill>
                  <a:schemeClr val="tx1"/>
                </a:solidFill>
                <a:round/>
                <a:headEnd/>
                <a:tailEnd/>
              </a:ln>
              <a:effectLst/>
            </p:spPr>
            <p:txBody>
              <a:bodyPr wrap="none" anchor="ctr"/>
              <a:lstStyle/>
              <a:p>
                <a:endParaRPr lang="en-US"/>
              </a:p>
            </p:txBody>
          </p:sp>
          <p:sp>
            <p:nvSpPr>
              <p:cNvPr id="59463" name="Rectangle 71"/>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59464" name="Rectangle 72"/>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59465" name="Rectangle 73"/>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59466" name="Rectangle 74"/>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59467" name="Rectangle 75"/>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grpSp>
      </p:grpSp>
      <p:grpSp>
        <p:nvGrpSpPr>
          <p:cNvPr id="59468" name="Group 76"/>
          <p:cNvGrpSpPr>
            <a:grpSpLocks/>
          </p:cNvGrpSpPr>
          <p:nvPr/>
        </p:nvGrpSpPr>
        <p:grpSpPr bwMode="auto">
          <a:xfrm>
            <a:off x="6142038" y="5070475"/>
            <a:ext cx="709612" cy="703263"/>
            <a:chOff x="4337" y="290"/>
            <a:chExt cx="447" cy="443"/>
          </a:xfrm>
        </p:grpSpPr>
        <p:graphicFrame>
          <p:nvGraphicFramePr>
            <p:cNvPr id="59469" name="Object 77"/>
            <p:cNvGraphicFramePr>
              <a:graphicFrameLocks noChangeAspect="1"/>
            </p:cNvGraphicFramePr>
            <p:nvPr/>
          </p:nvGraphicFramePr>
          <p:xfrm>
            <a:off x="4338" y="290"/>
            <a:ext cx="392" cy="315"/>
          </p:xfrm>
          <a:graphic>
            <a:graphicData uri="http://schemas.openxmlformats.org/presentationml/2006/ole">
              <p:oleObj spid="_x0000_s59469" name="Clip" r:id="rId6" imgW="1305000" imgH="1085760" progId="MS_ClipArt_Gallery.2">
                <p:embed/>
              </p:oleObj>
            </a:graphicData>
          </a:graphic>
        </p:graphicFrame>
        <p:grpSp>
          <p:nvGrpSpPr>
            <p:cNvPr id="59470" name="Group 78"/>
            <p:cNvGrpSpPr>
              <a:grpSpLocks/>
            </p:cNvGrpSpPr>
            <p:nvPr/>
          </p:nvGrpSpPr>
          <p:grpSpPr bwMode="auto">
            <a:xfrm>
              <a:off x="4337" y="367"/>
              <a:ext cx="447" cy="366"/>
              <a:chOff x="4189" y="817"/>
              <a:chExt cx="521" cy="366"/>
            </a:xfrm>
          </p:grpSpPr>
          <p:sp>
            <p:nvSpPr>
              <p:cNvPr id="59471" name="Rectangle 79"/>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a:effectLst/>
            </p:spPr>
            <p:txBody>
              <a:bodyPr wrap="none" anchor="ctr"/>
              <a:lstStyle/>
              <a:p>
                <a:endParaRPr lang="en-US"/>
              </a:p>
            </p:txBody>
          </p:sp>
          <p:sp>
            <p:nvSpPr>
              <p:cNvPr id="59472" name="Text Box 80"/>
              <p:cNvSpPr txBox="1">
                <a:spLocks noChangeArrowheads="1"/>
              </p:cNvSpPr>
              <p:nvPr/>
            </p:nvSpPr>
            <p:spPr bwMode="auto">
              <a:xfrm>
                <a:off x="4189" y="817"/>
                <a:ext cx="521" cy="366"/>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a:latin typeface="Times New Roman" pitchFamily="18" charset="0"/>
                </a:endParaRPr>
              </a:p>
            </p:txBody>
          </p:sp>
        </p:grpSp>
      </p:grpSp>
      <p:grpSp>
        <p:nvGrpSpPr>
          <p:cNvPr id="59473" name="Group 81"/>
          <p:cNvGrpSpPr>
            <a:grpSpLocks/>
          </p:cNvGrpSpPr>
          <p:nvPr/>
        </p:nvGrpSpPr>
        <p:grpSpPr bwMode="auto">
          <a:xfrm>
            <a:off x="5303838" y="5575300"/>
            <a:ext cx="709612" cy="703263"/>
            <a:chOff x="4337" y="290"/>
            <a:chExt cx="447" cy="443"/>
          </a:xfrm>
        </p:grpSpPr>
        <p:graphicFrame>
          <p:nvGraphicFramePr>
            <p:cNvPr id="59474" name="Object 82"/>
            <p:cNvGraphicFramePr>
              <a:graphicFrameLocks noChangeAspect="1"/>
            </p:cNvGraphicFramePr>
            <p:nvPr/>
          </p:nvGraphicFramePr>
          <p:xfrm>
            <a:off x="4338" y="290"/>
            <a:ext cx="392" cy="315"/>
          </p:xfrm>
          <a:graphic>
            <a:graphicData uri="http://schemas.openxmlformats.org/presentationml/2006/ole">
              <p:oleObj spid="_x0000_s59474" name="Clip" r:id="rId7" imgW="1305000" imgH="1085760" progId="MS_ClipArt_Gallery.2">
                <p:embed/>
              </p:oleObj>
            </a:graphicData>
          </a:graphic>
        </p:graphicFrame>
        <p:grpSp>
          <p:nvGrpSpPr>
            <p:cNvPr id="59475" name="Group 83"/>
            <p:cNvGrpSpPr>
              <a:grpSpLocks/>
            </p:cNvGrpSpPr>
            <p:nvPr/>
          </p:nvGrpSpPr>
          <p:grpSpPr bwMode="auto">
            <a:xfrm>
              <a:off x="4337" y="367"/>
              <a:ext cx="447" cy="366"/>
              <a:chOff x="4189" y="817"/>
              <a:chExt cx="521" cy="366"/>
            </a:xfrm>
          </p:grpSpPr>
          <p:sp>
            <p:nvSpPr>
              <p:cNvPr id="59476" name="Rectangle 84"/>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a:effectLst/>
            </p:spPr>
            <p:txBody>
              <a:bodyPr wrap="none" anchor="ctr"/>
              <a:lstStyle/>
              <a:p>
                <a:endParaRPr lang="en-US"/>
              </a:p>
            </p:txBody>
          </p:sp>
          <p:sp>
            <p:nvSpPr>
              <p:cNvPr id="59477" name="Text Box 85"/>
              <p:cNvSpPr txBox="1">
                <a:spLocks noChangeArrowheads="1"/>
              </p:cNvSpPr>
              <p:nvPr/>
            </p:nvSpPr>
            <p:spPr bwMode="auto">
              <a:xfrm>
                <a:off x="4189" y="817"/>
                <a:ext cx="521" cy="366"/>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a:latin typeface="Times New Roman" pitchFamily="18" charset="0"/>
                </a:endParaRPr>
              </a:p>
            </p:txBody>
          </p:sp>
        </p:grpSp>
      </p:grpSp>
      <p:grpSp>
        <p:nvGrpSpPr>
          <p:cNvPr id="59478" name="Group 86"/>
          <p:cNvGrpSpPr>
            <a:grpSpLocks/>
          </p:cNvGrpSpPr>
          <p:nvPr/>
        </p:nvGrpSpPr>
        <p:grpSpPr bwMode="auto">
          <a:xfrm>
            <a:off x="5187950" y="1708150"/>
            <a:ext cx="822325" cy="1501775"/>
            <a:chOff x="3484" y="2522"/>
            <a:chExt cx="518" cy="946"/>
          </a:xfrm>
        </p:grpSpPr>
        <p:grpSp>
          <p:nvGrpSpPr>
            <p:cNvPr id="59479" name="Group 87"/>
            <p:cNvGrpSpPr>
              <a:grpSpLocks/>
            </p:cNvGrpSpPr>
            <p:nvPr/>
          </p:nvGrpSpPr>
          <p:grpSpPr bwMode="auto">
            <a:xfrm>
              <a:off x="3631" y="2522"/>
              <a:ext cx="224" cy="588"/>
              <a:chOff x="4180" y="783"/>
              <a:chExt cx="150" cy="307"/>
            </a:xfrm>
          </p:grpSpPr>
          <p:sp>
            <p:nvSpPr>
              <p:cNvPr id="59480" name="AutoShape 88"/>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59481" name="Rectangle 89"/>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59482" name="Rectangle 90"/>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59483" name="AutoShape 91"/>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59484" name="Line 92"/>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59485" name="Line 93"/>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59486" name="Rectangle 94"/>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59487" name="Rectangle 95"/>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59488" name="Group 96"/>
            <p:cNvGrpSpPr>
              <a:grpSpLocks/>
            </p:cNvGrpSpPr>
            <p:nvPr/>
          </p:nvGrpSpPr>
          <p:grpSpPr bwMode="auto">
            <a:xfrm>
              <a:off x="3484" y="2807"/>
              <a:ext cx="518" cy="661"/>
              <a:chOff x="4288" y="2627"/>
              <a:chExt cx="518" cy="661"/>
            </a:xfrm>
          </p:grpSpPr>
          <p:sp>
            <p:nvSpPr>
              <p:cNvPr id="59489" name="Rectangle 97"/>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a:effectLst/>
            </p:spPr>
            <p:txBody>
              <a:bodyPr wrap="none" anchor="ctr"/>
              <a:lstStyle/>
              <a:p>
                <a:endParaRPr lang="en-US"/>
              </a:p>
            </p:txBody>
          </p:sp>
          <p:sp>
            <p:nvSpPr>
              <p:cNvPr id="59490" name="Text Box 98"/>
              <p:cNvSpPr txBox="1">
                <a:spLocks noChangeArrowheads="1"/>
              </p:cNvSpPr>
              <p:nvPr/>
            </p:nvSpPr>
            <p:spPr bwMode="auto">
              <a:xfrm>
                <a:off x="4288" y="2627"/>
                <a:ext cx="504" cy="366"/>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mail</a:t>
                </a:r>
              </a:p>
              <a:p>
                <a:pPr algn="ctr">
                  <a:spcBef>
                    <a:spcPct val="0"/>
                  </a:spcBef>
                  <a:buClrTx/>
                  <a:buSzTx/>
                  <a:buFontTx/>
                  <a:buNone/>
                </a:pPr>
                <a:r>
                  <a:rPr lang="en-US" sz="1600"/>
                  <a:t>server</a:t>
                </a:r>
                <a:endParaRPr lang="en-US">
                  <a:latin typeface="Times New Roman" pitchFamily="18" charset="0"/>
                </a:endParaRPr>
              </a:p>
            </p:txBody>
          </p:sp>
          <p:sp>
            <p:nvSpPr>
              <p:cNvPr id="59491" name="Rectangle 99"/>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a:effectLst/>
            </p:spPr>
            <p:txBody>
              <a:bodyPr wrap="none" anchor="ctr"/>
              <a:lstStyle/>
              <a:p>
                <a:endParaRPr lang="en-US"/>
              </a:p>
            </p:txBody>
          </p:sp>
          <p:sp>
            <p:nvSpPr>
              <p:cNvPr id="59492" name="Line 100"/>
              <p:cNvSpPr>
                <a:spLocks noChangeShapeType="1"/>
              </p:cNvSpPr>
              <p:nvPr/>
            </p:nvSpPr>
            <p:spPr bwMode="auto">
              <a:xfrm>
                <a:off x="4369" y="3034"/>
                <a:ext cx="0" cy="72"/>
              </a:xfrm>
              <a:prstGeom prst="line">
                <a:avLst/>
              </a:prstGeom>
              <a:noFill/>
              <a:ln w="19050">
                <a:solidFill>
                  <a:schemeClr val="tx1"/>
                </a:solidFill>
                <a:round/>
                <a:headEnd/>
                <a:tailEnd/>
              </a:ln>
              <a:effectLst/>
            </p:spPr>
            <p:txBody>
              <a:bodyPr wrap="none" anchor="ctr"/>
              <a:lstStyle/>
              <a:p>
                <a:endParaRPr lang="en-US"/>
              </a:p>
            </p:txBody>
          </p:sp>
          <p:sp>
            <p:nvSpPr>
              <p:cNvPr id="59493" name="Line 101"/>
              <p:cNvSpPr>
                <a:spLocks noChangeShapeType="1"/>
              </p:cNvSpPr>
              <p:nvPr/>
            </p:nvSpPr>
            <p:spPr bwMode="auto">
              <a:xfrm>
                <a:off x="4478" y="3033"/>
                <a:ext cx="0" cy="72"/>
              </a:xfrm>
              <a:prstGeom prst="line">
                <a:avLst/>
              </a:prstGeom>
              <a:noFill/>
              <a:ln w="19050">
                <a:solidFill>
                  <a:schemeClr val="tx1"/>
                </a:solidFill>
                <a:round/>
                <a:headEnd/>
                <a:tailEnd/>
              </a:ln>
              <a:effectLst/>
            </p:spPr>
            <p:txBody>
              <a:bodyPr wrap="none" anchor="ctr"/>
              <a:lstStyle/>
              <a:p>
                <a:endParaRPr lang="en-US"/>
              </a:p>
            </p:txBody>
          </p:sp>
          <p:sp>
            <p:nvSpPr>
              <p:cNvPr id="59494" name="Line 102"/>
              <p:cNvSpPr>
                <a:spLocks noChangeShapeType="1"/>
              </p:cNvSpPr>
              <p:nvPr/>
            </p:nvSpPr>
            <p:spPr bwMode="auto">
              <a:xfrm>
                <a:off x="4533" y="3035"/>
                <a:ext cx="0" cy="72"/>
              </a:xfrm>
              <a:prstGeom prst="line">
                <a:avLst/>
              </a:prstGeom>
              <a:noFill/>
              <a:ln w="19050">
                <a:solidFill>
                  <a:schemeClr val="tx1"/>
                </a:solidFill>
                <a:round/>
                <a:headEnd/>
                <a:tailEnd/>
              </a:ln>
              <a:effectLst/>
            </p:spPr>
            <p:txBody>
              <a:bodyPr wrap="none" anchor="ctr"/>
              <a:lstStyle/>
              <a:p>
                <a:endParaRPr lang="en-US"/>
              </a:p>
            </p:txBody>
          </p:sp>
          <p:sp>
            <p:nvSpPr>
              <p:cNvPr id="59495" name="Line 103"/>
              <p:cNvSpPr>
                <a:spLocks noChangeShapeType="1"/>
              </p:cNvSpPr>
              <p:nvPr/>
            </p:nvSpPr>
            <p:spPr bwMode="auto">
              <a:xfrm>
                <a:off x="4590" y="3033"/>
                <a:ext cx="0" cy="72"/>
              </a:xfrm>
              <a:prstGeom prst="line">
                <a:avLst/>
              </a:prstGeom>
              <a:noFill/>
              <a:ln w="19050">
                <a:solidFill>
                  <a:schemeClr val="tx1"/>
                </a:solidFill>
                <a:round/>
                <a:headEnd/>
                <a:tailEnd/>
              </a:ln>
              <a:effectLst/>
            </p:spPr>
            <p:txBody>
              <a:bodyPr wrap="none" anchor="ctr"/>
              <a:lstStyle/>
              <a:p>
                <a:endParaRPr lang="en-US"/>
              </a:p>
            </p:txBody>
          </p:sp>
          <p:sp>
            <p:nvSpPr>
              <p:cNvPr id="59496" name="Line 104"/>
              <p:cNvSpPr>
                <a:spLocks noChangeShapeType="1"/>
              </p:cNvSpPr>
              <p:nvPr/>
            </p:nvSpPr>
            <p:spPr bwMode="auto">
              <a:xfrm>
                <a:off x="4651" y="3033"/>
                <a:ext cx="0" cy="72"/>
              </a:xfrm>
              <a:prstGeom prst="line">
                <a:avLst/>
              </a:prstGeom>
              <a:noFill/>
              <a:ln w="19050">
                <a:solidFill>
                  <a:schemeClr val="tx1"/>
                </a:solidFill>
                <a:round/>
                <a:headEnd/>
                <a:tailEnd/>
              </a:ln>
              <a:effectLst/>
            </p:spPr>
            <p:txBody>
              <a:bodyPr wrap="none" anchor="ctr"/>
              <a:lstStyle/>
              <a:p>
                <a:endParaRPr lang="en-US"/>
              </a:p>
            </p:txBody>
          </p:sp>
          <p:sp>
            <p:nvSpPr>
              <p:cNvPr id="59497" name="Line 105"/>
              <p:cNvSpPr>
                <a:spLocks noChangeShapeType="1"/>
              </p:cNvSpPr>
              <p:nvPr/>
            </p:nvSpPr>
            <p:spPr bwMode="auto">
              <a:xfrm>
                <a:off x="4707" y="3033"/>
                <a:ext cx="0" cy="72"/>
              </a:xfrm>
              <a:prstGeom prst="line">
                <a:avLst/>
              </a:prstGeom>
              <a:noFill/>
              <a:ln w="19050">
                <a:solidFill>
                  <a:schemeClr val="tx1"/>
                </a:solidFill>
                <a:round/>
                <a:headEnd/>
                <a:tailEnd/>
              </a:ln>
              <a:effectLst/>
            </p:spPr>
            <p:txBody>
              <a:bodyPr wrap="none" anchor="ctr"/>
              <a:lstStyle/>
              <a:p>
                <a:endParaRPr lang="en-US"/>
              </a:p>
            </p:txBody>
          </p:sp>
          <p:sp>
            <p:nvSpPr>
              <p:cNvPr id="59498" name="Line 106"/>
              <p:cNvSpPr>
                <a:spLocks noChangeShapeType="1"/>
              </p:cNvSpPr>
              <p:nvPr/>
            </p:nvSpPr>
            <p:spPr bwMode="auto">
              <a:xfrm>
                <a:off x="4422" y="3034"/>
                <a:ext cx="0" cy="72"/>
              </a:xfrm>
              <a:prstGeom prst="line">
                <a:avLst/>
              </a:prstGeom>
              <a:noFill/>
              <a:ln w="19050">
                <a:solidFill>
                  <a:schemeClr val="tx1"/>
                </a:solidFill>
                <a:round/>
                <a:headEnd/>
                <a:tailEnd/>
              </a:ln>
              <a:effectLst/>
            </p:spPr>
            <p:txBody>
              <a:bodyPr wrap="none" anchor="ctr"/>
              <a:lstStyle/>
              <a:p>
                <a:endParaRPr lang="en-US"/>
              </a:p>
            </p:txBody>
          </p:sp>
          <p:sp>
            <p:nvSpPr>
              <p:cNvPr id="59499" name="Rectangle 107"/>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59500" name="Rectangle 108"/>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59501" name="Rectangle 109"/>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59502" name="Rectangle 110"/>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59503" name="Rectangle 111"/>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grpSp>
      </p:grpSp>
      <p:grpSp>
        <p:nvGrpSpPr>
          <p:cNvPr id="59504" name="Group 112"/>
          <p:cNvGrpSpPr>
            <a:grpSpLocks/>
          </p:cNvGrpSpPr>
          <p:nvPr/>
        </p:nvGrpSpPr>
        <p:grpSpPr bwMode="auto">
          <a:xfrm>
            <a:off x="5932488" y="1450975"/>
            <a:ext cx="709612" cy="703263"/>
            <a:chOff x="4337" y="290"/>
            <a:chExt cx="447" cy="443"/>
          </a:xfrm>
        </p:grpSpPr>
        <p:graphicFrame>
          <p:nvGraphicFramePr>
            <p:cNvPr id="59505" name="Object 113"/>
            <p:cNvGraphicFramePr>
              <a:graphicFrameLocks noChangeAspect="1"/>
            </p:cNvGraphicFramePr>
            <p:nvPr/>
          </p:nvGraphicFramePr>
          <p:xfrm>
            <a:off x="4338" y="290"/>
            <a:ext cx="392" cy="315"/>
          </p:xfrm>
          <a:graphic>
            <a:graphicData uri="http://schemas.openxmlformats.org/presentationml/2006/ole">
              <p:oleObj spid="_x0000_s59505" name="Clip" r:id="rId8" imgW="1305000" imgH="1085760" progId="MS_ClipArt_Gallery.2">
                <p:embed/>
              </p:oleObj>
            </a:graphicData>
          </a:graphic>
        </p:graphicFrame>
        <p:grpSp>
          <p:nvGrpSpPr>
            <p:cNvPr id="59506" name="Group 114"/>
            <p:cNvGrpSpPr>
              <a:grpSpLocks/>
            </p:cNvGrpSpPr>
            <p:nvPr/>
          </p:nvGrpSpPr>
          <p:grpSpPr bwMode="auto">
            <a:xfrm>
              <a:off x="4337" y="367"/>
              <a:ext cx="447" cy="366"/>
              <a:chOff x="4189" y="817"/>
              <a:chExt cx="521" cy="366"/>
            </a:xfrm>
          </p:grpSpPr>
          <p:sp>
            <p:nvSpPr>
              <p:cNvPr id="59507" name="Rectangle 115"/>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a:effectLst/>
            </p:spPr>
            <p:txBody>
              <a:bodyPr wrap="none" anchor="ctr"/>
              <a:lstStyle/>
              <a:p>
                <a:endParaRPr lang="en-US"/>
              </a:p>
            </p:txBody>
          </p:sp>
          <p:sp>
            <p:nvSpPr>
              <p:cNvPr id="59508" name="Text Box 116"/>
              <p:cNvSpPr txBox="1">
                <a:spLocks noChangeArrowheads="1"/>
              </p:cNvSpPr>
              <p:nvPr/>
            </p:nvSpPr>
            <p:spPr bwMode="auto">
              <a:xfrm>
                <a:off x="4189" y="817"/>
                <a:ext cx="521" cy="366"/>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a:latin typeface="Times New Roman" pitchFamily="18" charset="0"/>
                </a:endParaRPr>
              </a:p>
            </p:txBody>
          </p:sp>
        </p:grpSp>
      </p:grpSp>
      <p:sp>
        <p:nvSpPr>
          <p:cNvPr id="59509" name="Line 117"/>
          <p:cNvSpPr>
            <a:spLocks noChangeShapeType="1"/>
          </p:cNvSpPr>
          <p:nvPr/>
        </p:nvSpPr>
        <p:spPr bwMode="auto">
          <a:xfrm flipV="1">
            <a:off x="6038850" y="3752850"/>
            <a:ext cx="1123950" cy="1085850"/>
          </a:xfrm>
          <a:prstGeom prst="line">
            <a:avLst/>
          </a:prstGeom>
          <a:noFill/>
          <a:ln w="28575">
            <a:solidFill>
              <a:srgbClr val="FF0000"/>
            </a:solidFill>
            <a:round/>
            <a:headEnd type="triangle" w="med" len="med"/>
            <a:tailEnd type="triangle" w="med" len="med"/>
          </a:ln>
          <a:effectLst/>
        </p:spPr>
        <p:txBody>
          <a:bodyPr wrap="none" anchor="ctr"/>
          <a:lstStyle/>
          <a:p>
            <a:endParaRPr lang="en-US"/>
          </a:p>
        </p:txBody>
      </p:sp>
      <p:sp>
        <p:nvSpPr>
          <p:cNvPr id="59510" name="Line 118"/>
          <p:cNvSpPr>
            <a:spLocks noChangeShapeType="1"/>
          </p:cNvSpPr>
          <p:nvPr/>
        </p:nvSpPr>
        <p:spPr bwMode="auto">
          <a:xfrm flipH="1" flipV="1">
            <a:off x="5295900" y="3228975"/>
            <a:ext cx="0" cy="1247775"/>
          </a:xfrm>
          <a:prstGeom prst="line">
            <a:avLst/>
          </a:prstGeom>
          <a:noFill/>
          <a:ln w="28575">
            <a:solidFill>
              <a:srgbClr val="FF0000"/>
            </a:solidFill>
            <a:round/>
            <a:headEnd type="triangle" w="med" len="med"/>
            <a:tailEnd type="triangle" w="med" len="med"/>
          </a:ln>
          <a:effectLst/>
        </p:spPr>
        <p:txBody>
          <a:bodyPr wrap="none" anchor="ctr"/>
          <a:lstStyle/>
          <a:p>
            <a:endParaRPr lang="en-US"/>
          </a:p>
        </p:txBody>
      </p:sp>
      <p:grpSp>
        <p:nvGrpSpPr>
          <p:cNvPr id="59511" name="Group 119"/>
          <p:cNvGrpSpPr>
            <a:grpSpLocks/>
          </p:cNvGrpSpPr>
          <p:nvPr/>
        </p:nvGrpSpPr>
        <p:grpSpPr bwMode="auto">
          <a:xfrm>
            <a:off x="6135688" y="4046538"/>
            <a:ext cx="1031875" cy="457200"/>
            <a:chOff x="3745" y="2537"/>
            <a:chExt cx="650" cy="288"/>
          </a:xfrm>
        </p:grpSpPr>
        <p:sp>
          <p:nvSpPr>
            <p:cNvPr id="59512" name="Rectangle 120"/>
            <p:cNvSpPr>
              <a:spLocks noChangeArrowheads="1"/>
            </p:cNvSpPr>
            <p:nvPr/>
          </p:nvSpPr>
          <p:spPr bwMode="auto">
            <a:xfrm>
              <a:off x="3798" y="2580"/>
              <a:ext cx="540" cy="192"/>
            </a:xfrm>
            <a:prstGeom prst="rect">
              <a:avLst/>
            </a:prstGeom>
            <a:solidFill>
              <a:srgbClr val="FFFFFF"/>
            </a:solidFill>
            <a:ln w="9525">
              <a:noFill/>
              <a:miter lim="800000"/>
              <a:headEnd/>
              <a:tailEnd/>
            </a:ln>
            <a:effectLst/>
          </p:spPr>
          <p:txBody>
            <a:bodyPr wrap="none" anchor="ctr"/>
            <a:lstStyle/>
            <a:p>
              <a:endParaRPr lang="en-US"/>
            </a:p>
          </p:txBody>
        </p:sp>
        <p:sp>
          <p:nvSpPr>
            <p:cNvPr id="59513" name="Text Box 121"/>
            <p:cNvSpPr txBox="1">
              <a:spLocks noChangeArrowheads="1"/>
            </p:cNvSpPr>
            <p:nvPr/>
          </p:nvSpPr>
          <p:spPr bwMode="auto">
            <a:xfrm>
              <a:off x="3745" y="2537"/>
              <a:ext cx="650" cy="288"/>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solidFill>
                    <a:srgbClr val="FF0000"/>
                  </a:solidFill>
                </a:rPr>
                <a:t>SMTP</a:t>
              </a:r>
              <a:endParaRPr lang="en-US">
                <a:latin typeface="Times New Roman" pitchFamily="18" charset="0"/>
              </a:endParaRPr>
            </a:p>
          </p:txBody>
        </p:sp>
      </p:grpSp>
      <p:grpSp>
        <p:nvGrpSpPr>
          <p:cNvPr id="59514" name="Group 122"/>
          <p:cNvGrpSpPr>
            <a:grpSpLocks/>
          </p:cNvGrpSpPr>
          <p:nvPr/>
        </p:nvGrpSpPr>
        <p:grpSpPr bwMode="auto">
          <a:xfrm>
            <a:off x="6097588" y="2789238"/>
            <a:ext cx="1031875" cy="457200"/>
            <a:chOff x="3745" y="2537"/>
            <a:chExt cx="650" cy="288"/>
          </a:xfrm>
        </p:grpSpPr>
        <p:sp>
          <p:nvSpPr>
            <p:cNvPr id="59515" name="Rectangle 123"/>
            <p:cNvSpPr>
              <a:spLocks noChangeArrowheads="1"/>
            </p:cNvSpPr>
            <p:nvPr/>
          </p:nvSpPr>
          <p:spPr bwMode="auto">
            <a:xfrm>
              <a:off x="3798" y="2580"/>
              <a:ext cx="540" cy="192"/>
            </a:xfrm>
            <a:prstGeom prst="rect">
              <a:avLst/>
            </a:prstGeom>
            <a:solidFill>
              <a:srgbClr val="FFFFFF"/>
            </a:solidFill>
            <a:ln w="9525">
              <a:noFill/>
              <a:miter lim="800000"/>
              <a:headEnd/>
              <a:tailEnd/>
            </a:ln>
            <a:effectLst/>
          </p:spPr>
          <p:txBody>
            <a:bodyPr wrap="none" anchor="ctr"/>
            <a:lstStyle/>
            <a:p>
              <a:endParaRPr lang="en-US"/>
            </a:p>
          </p:txBody>
        </p:sp>
        <p:sp>
          <p:nvSpPr>
            <p:cNvPr id="59516" name="Text Box 124"/>
            <p:cNvSpPr txBox="1">
              <a:spLocks noChangeArrowheads="1"/>
            </p:cNvSpPr>
            <p:nvPr/>
          </p:nvSpPr>
          <p:spPr bwMode="auto">
            <a:xfrm>
              <a:off x="3745" y="2537"/>
              <a:ext cx="650" cy="288"/>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solidFill>
                    <a:srgbClr val="FF0000"/>
                  </a:solidFill>
                </a:rPr>
                <a:t>SMTP</a:t>
              </a:r>
              <a:endParaRPr lang="en-US">
                <a:latin typeface="Times New Roman" pitchFamily="18" charset="0"/>
              </a:endParaRPr>
            </a:p>
          </p:txBody>
        </p:sp>
      </p:grpSp>
      <p:grpSp>
        <p:nvGrpSpPr>
          <p:cNvPr id="59517" name="Group 125"/>
          <p:cNvGrpSpPr>
            <a:grpSpLocks/>
          </p:cNvGrpSpPr>
          <p:nvPr/>
        </p:nvGrpSpPr>
        <p:grpSpPr bwMode="auto">
          <a:xfrm>
            <a:off x="4773613" y="3503613"/>
            <a:ext cx="1031875" cy="457200"/>
            <a:chOff x="3745" y="2537"/>
            <a:chExt cx="650" cy="288"/>
          </a:xfrm>
        </p:grpSpPr>
        <p:sp>
          <p:nvSpPr>
            <p:cNvPr id="59518" name="Rectangle 126"/>
            <p:cNvSpPr>
              <a:spLocks noChangeArrowheads="1"/>
            </p:cNvSpPr>
            <p:nvPr/>
          </p:nvSpPr>
          <p:spPr bwMode="auto">
            <a:xfrm>
              <a:off x="3798" y="2580"/>
              <a:ext cx="540" cy="192"/>
            </a:xfrm>
            <a:prstGeom prst="rect">
              <a:avLst/>
            </a:prstGeom>
            <a:solidFill>
              <a:srgbClr val="FFFFFF"/>
            </a:solidFill>
            <a:ln w="9525">
              <a:noFill/>
              <a:miter lim="800000"/>
              <a:headEnd/>
              <a:tailEnd/>
            </a:ln>
            <a:effectLst/>
          </p:spPr>
          <p:txBody>
            <a:bodyPr wrap="none" anchor="ctr"/>
            <a:lstStyle/>
            <a:p>
              <a:endParaRPr lang="en-US"/>
            </a:p>
          </p:txBody>
        </p:sp>
        <p:sp>
          <p:nvSpPr>
            <p:cNvPr id="59519" name="Text Box 127"/>
            <p:cNvSpPr txBox="1">
              <a:spLocks noChangeArrowheads="1"/>
            </p:cNvSpPr>
            <p:nvPr/>
          </p:nvSpPr>
          <p:spPr bwMode="auto">
            <a:xfrm>
              <a:off x="3745" y="2537"/>
              <a:ext cx="650" cy="288"/>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solidFill>
                    <a:srgbClr val="FF0000"/>
                  </a:solidFill>
                </a:rPr>
                <a:t>SMTP</a:t>
              </a:r>
              <a:endParaRPr lang="en-US">
                <a:latin typeface="Times New Roman" pitchFamily="18" charset="0"/>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5" name="Slide Number Placeholder 6"/>
          <p:cNvSpPr>
            <a:spLocks noGrp="1"/>
          </p:cNvSpPr>
          <p:nvPr>
            <p:ph type="sldNum" sz="quarter" idx="12"/>
          </p:nvPr>
        </p:nvSpPr>
        <p:spPr/>
        <p:txBody>
          <a:bodyPr/>
          <a:lstStyle/>
          <a:p>
            <a:fld id="{33365B11-E457-49C0-A934-90102507D8AD}" type="slidenum">
              <a:rPr lang="en-US"/>
              <a:pPr/>
              <a:t>52</a:t>
            </a:fld>
            <a:endParaRPr lang="en-US"/>
          </a:p>
        </p:txBody>
      </p:sp>
      <p:sp>
        <p:nvSpPr>
          <p:cNvPr id="60418" name="Rectangle 2"/>
          <p:cNvSpPr>
            <a:spLocks noGrp="1" noChangeArrowheads="1"/>
          </p:cNvSpPr>
          <p:nvPr>
            <p:ph type="title"/>
          </p:nvPr>
        </p:nvSpPr>
        <p:spPr/>
        <p:txBody>
          <a:bodyPr/>
          <a:lstStyle/>
          <a:p>
            <a:r>
              <a:rPr lang="en-US" sz="3600"/>
              <a:t>Electronic Mail: SMTP </a:t>
            </a:r>
            <a:r>
              <a:rPr lang="en-US" sz="3200"/>
              <a:t>[RFC 2821]</a:t>
            </a:r>
            <a:endParaRPr lang="en-US"/>
          </a:p>
        </p:txBody>
      </p:sp>
      <p:sp>
        <p:nvSpPr>
          <p:cNvPr id="60419" name="Rectangle 3"/>
          <p:cNvSpPr>
            <a:spLocks noGrp="1" noChangeArrowheads="1"/>
          </p:cNvSpPr>
          <p:nvPr>
            <p:ph type="body" sz="half" idx="1"/>
          </p:nvPr>
        </p:nvSpPr>
        <p:spPr>
          <a:xfrm>
            <a:off x="533400" y="1600200"/>
            <a:ext cx="7324725" cy="4648200"/>
          </a:xfrm>
        </p:spPr>
        <p:txBody>
          <a:bodyPr/>
          <a:lstStyle/>
          <a:p>
            <a:r>
              <a:rPr lang="en-US" sz="2000"/>
              <a:t>uses TCP to reliably transfer email message from client to server, port 25</a:t>
            </a:r>
          </a:p>
          <a:p>
            <a:r>
              <a:rPr lang="en-US" sz="2000"/>
              <a:t>direct transfer: sending server to receiving server</a:t>
            </a:r>
          </a:p>
          <a:p>
            <a:r>
              <a:rPr lang="en-US" sz="2000"/>
              <a:t>three phases of transfer</a:t>
            </a:r>
          </a:p>
          <a:p>
            <a:pPr lvl="1"/>
            <a:r>
              <a:rPr lang="en-US" sz="2000"/>
              <a:t>handshaking (greeting)</a:t>
            </a:r>
          </a:p>
          <a:p>
            <a:pPr lvl="1"/>
            <a:r>
              <a:rPr lang="en-US" sz="2000"/>
              <a:t>transfer of messages</a:t>
            </a:r>
          </a:p>
          <a:p>
            <a:pPr lvl="1"/>
            <a:r>
              <a:rPr lang="en-US" sz="2000"/>
              <a:t>closure</a:t>
            </a:r>
          </a:p>
          <a:p>
            <a:r>
              <a:rPr lang="en-US" sz="2000"/>
              <a:t>command/response interaction</a:t>
            </a:r>
            <a:endParaRPr lang="en-US" sz="2000">
              <a:solidFill>
                <a:schemeClr val="accent2"/>
              </a:solidFill>
            </a:endParaRPr>
          </a:p>
          <a:p>
            <a:pPr lvl="1"/>
            <a:r>
              <a:rPr lang="en-US" sz="2000">
                <a:solidFill>
                  <a:schemeClr val="accent2"/>
                </a:solidFill>
              </a:rPr>
              <a:t>commands:</a:t>
            </a:r>
            <a:r>
              <a:rPr lang="en-US" sz="2000"/>
              <a:t> ASCII text</a:t>
            </a:r>
          </a:p>
          <a:p>
            <a:pPr lvl="1"/>
            <a:r>
              <a:rPr lang="en-US" sz="2000">
                <a:solidFill>
                  <a:schemeClr val="accent2"/>
                </a:solidFill>
              </a:rPr>
              <a:t>response:</a:t>
            </a:r>
            <a:r>
              <a:rPr lang="en-US" sz="2000"/>
              <a:t> status code and phrase</a:t>
            </a:r>
          </a:p>
          <a:p>
            <a:r>
              <a:rPr lang="en-US" sz="2400"/>
              <a:t>messages must be in 7-bit ASCII</a:t>
            </a:r>
          </a:p>
          <a:p>
            <a:pPr lvl="1"/>
            <a:endParaRPr lang="en-US" sz="2000"/>
          </a:p>
          <a:p>
            <a:pPr lvl="1"/>
            <a:endParaRPr lang="en-US" sz="20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79" name="Slide Number Placeholder 6"/>
          <p:cNvSpPr>
            <a:spLocks noGrp="1"/>
          </p:cNvSpPr>
          <p:nvPr>
            <p:ph type="sldNum" sz="quarter" idx="12"/>
          </p:nvPr>
        </p:nvSpPr>
        <p:spPr/>
        <p:txBody>
          <a:bodyPr/>
          <a:lstStyle/>
          <a:p>
            <a:fld id="{CEA16868-28FB-42B9-AC1B-897BA51B9AD8}" type="slidenum">
              <a:rPr lang="en-US"/>
              <a:pPr/>
              <a:t>53</a:t>
            </a:fld>
            <a:endParaRPr lang="en-US"/>
          </a:p>
        </p:txBody>
      </p:sp>
      <p:sp>
        <p:nvSpPr>
          <p:cNvPr id="126978" name="Rectangle 2"/>
          <p:cNvSpPr>
            <a:spLocks noGrp="1" noChangeArrowheads="1"/>
          </p:cNvSpPr>
          <p:nvPr>
            <p:ph type="title"/>
          </p:nvPr>
        </p:nvSpPr>
        <p:spPr>
          <a:xfrm>
            <a:off x="522288" y="0"/>
            <a:ext cx="8235950" cy="1143000"/>
          </a:xfrm>
        </p:spPr>
        <p:txBody>
          <a:bodyPr/>
          <a:lstStyle/>
          <a:p>
            <a:r>
              <a:rPr lang="en-US" sz="3600"/>
              <a:t>Scenario: Alice sends message to Bob</a:t>
            </a:r>
            <a:endParaRPr lang="en-US"/>
          </a:p>
        </p:txBody>
      </p:sp>
      <p:sp>
        <p:nvSpPr>
          <p:cNvPr id="126979" name="Rectangle 3"/>
          <p:cNvSpPr>
            <a:spLocks noGrp="1" noChangeArrowheads="1"/>
          </p:cNvSpPr>
          <p:nvPr>
            <p:ph type="body" sz="half" idx="1"/>
          </p:nvPr>
        </p:nvSpPr>
        <p:spPr>
          <a:xfrm>
            <a:off x="533400" y="1160463"/>
            <a:ext cx="3810000" cy="3219450"/>
          </a:xfrm>
        </p:spPr>
        <p:txBody>
          <a:bodyPr/>
          <a:lstStyle/>
          <a:p>
            <a:pPr>
              <a:buFont typeface="ZapfDingbats" pitchFamily="82" charset="2"/>
              <a:buNone/>
            </a:pPr>
            <a:r>
              <a:rPr lang="en-US" sz="2000"/>
              <a:t>1) Alice uses UA to compose message and “to” </a:t>
            </a:r>
            <a:r>
              <a:rPr lang="en-US" sz="2000">
                <a:latin typeface="Courier New" pitchFamily="49" charset="0"/>
              </a:rPr>
              <a:t>bob@someschool.edu</a:t>
            </a:r>
          </a:p>
          <a:p>
            <a:pPr>
              <a:buFont typeface="ZapfDingbats" pitchFamily="82" charset="2"/>
              <a:buNone/>
            </a:pPr>
            <a:r>
              <a:rPr lang="en-US" sz="2000"/>
              <a:t>2) Alice’s UA sends message to her mail server; message placed in message queue</a:t>
            </a:r>
          </a:p>
          <a:p>
            <a:pPr>
              <a:buFont typeface="ZapfDingbats" pitchFamily="82" charset="2"/>
              <a:buNone/>
            </a:pPr>
            <a:r>
              <a:rPr lang="en-US" sz="2000"/>
              <a:t>3) Client side of SMTP opens TCP connection with Bob’s mail server</a:t>
            </a:r>
          </a:p>
        </p:txBody>
      </p:sp>
      <p:sp>
        <p:nvSpPr>
          <p:cNvPr id="126980" name="Rectangle 4"/>
          <p:cNvSpPr>
            <a:spLocks noGrp="1" noChangeArrowheads="1"/>
          </p:cNvSpPr>
          <p:nvPr>
            <p:ph type="body" sz="half" idx="2"/>
          </p:nvPr>
        </p:nvSpPr>
        <p:spPr>
          <a:xfrm>
            <a:off x="4508500" y="1135063"/>
            <a:ext cx="3810000" cy="3268662"/>
          </a:xfrm>
        </p:spPr>
        <p:txBody>
          <a:bodyPr/>
          <a:lstStyle/>
          <a:p>
            <a:pPr>
              <a:buFont typeface="ZapfDingbats" pitchFamily="82" charset="2"/>
              <a:buNone/>
            </a:pPr>
            <a:r>
              <a:rPr lang="en-US" sz="2000"/>
              <a:t>4) SMTP client sends Alice’s message over the TCP connection</a:t>
            </a:r>
          </a:p>
          <a:p>
            <a:pPr>
              <a:buFont typeface="ZapfDingbats" pitchFamily="82" charset="2"/>
              <a:buNone/>
            </a:pPr>
            <a:r>
              <a:rPr lang="en-US" sz="2000"/>
              <a:t>5) Bob’s mail server places the message in Bob’s mailbox</a:t>
            </a:r>
          </a:p>
          <a:p>
            <a:pPr>
              <a:buFont typeface="ZapfDingbats" pitchFamily="82" charset="2"/>
              <a:buNone/>
            </a:pPr>
            <a:r>
              <a:rPr lang="en-US" sz="2000"/>
              <a:t>6) Bob invokes his user agent to read message</a:t>
            </a:r>
            <a:endParaRPr lang="en-US" sz="2400"/>
          </a:p>
          <a:p>
            <a:pPr>
              <a:buFont typeface="ZapfDingbats" pitchFamily="82" charset="2"/>
              <a:buNone/>
            </a:pPr>
            <a:endParaRPr lang="en-US" sz="2400"/>
          </a:p>
        </p:txBody>
      </p:sp>
      <p:grpSp>
        <p:nvGrpSpPr>
          <p:cNvPr id="126981" name="Group 5"/>
          <p:cNvGrpSpPr>
            <a:grpSpLocks/>
          </p:cNvGrpSpPr>
          <p:nvPr/>
        </p:nvGrpSpPr>
        <p:grpSpPr bwMode="auto">
          <a:xfrm>
            <a:off x="1270000" y="5062538"/>
            <a:ext cx="709613" cy="703262"/>
            <a:chOff x="4337" y="290"/>
            <a:chExt cx="447" cy="443"/>
          </a:xfrm>
        </p:grpSpPr>
        <p:graphicFrame>
          <p:nvGraphicFramePr>
            <p:cNvPr id="126982" name="Object 6"/>
            <p:cNvGraphicFramePr>
              <a:graphicFrameLocks noChangeAspect="1"/>
            </p:cNvGraphicFramePr>
            <p:nvPr/>
          </p:nvGraphicFramePr>
          <p:xfrm>
            <a:off x="4338" y="290"/>
            <a:ext cx="392" cy="315"/>
          </p:xfrm>
          <a:graphic>
            <a:graphicData uri="http://schemas.openxmlformats.org/presentationml/2006/ole">
              <p:oleObj spid="_x0000_s126982" name="Clip" r:id="rId3" imgW="1305000" imgH="1085760" progId="MS_ClipArt_Gallery.2">
                <p:embed/>
              </p:oleObj>
            </a:graphicData>
          </a:graphic>
        </p:graphicFrame>
        <p:grpSp>
          <p:nvGrpSpPr>
            <p:cNvPr id="126983" name="Group 7"/>
            <p:cNvGrpSpPr>
              <a:grpSpLocks/>
            </p:cNvGrpSpPr>
            <p:nvPr/>
          </p:nvGrpSpPr>
          <p:grpSpPr bwMode="auto">
            <a:xfrm>
              <a:off x="4337" y="367"/>
              <a:ext cx="447" cy="366"/>
              <a:chOff x="4189" y="817"/>
              <a:chExt cx="521" cy="366"/>
            </a:xfrm>
          </p:grpSpPr>
          <p:sp>
            <p:nvSpPr>
              <p:cNvPr id="126984" name="Rectangle 8"/>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a:effectLst/>
            </p:spPr>
            <p:txBody>
              <a:bodyPr wrap="none" anchor="ctr"/>
              <a:lstStyle/>
              <a:p>
                <a:endParaRPr lang="en-US"/>
              </a:p>
            </p:txBody>
          </p:sp>
          <p:sp>
            <p:nvSpPr>
              <p:cNvPr id="126985" name="Text Box 9"/>
              <p:cNvSpPr txBox="1">
                <a:spLocks noChangeArrowheads="1"/>
              </p:cNvSpPr>
              <p:nvPr/>
            </p:nvSpPr>
            <p:spPr bwMode="auto">
              <a:xfrm>
                <a:off x="4189" y="817"/>
                <a:ext cx="521" cy="366"/>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a:latin typeface="Times New Roman" pitchFamily="18" charset="0"/>
                </a:endParaRPr>
              </a:p>
            </p:txBody>
          </p:sp>
        </p:grpSp>
      </p:grpSp>
      <p:grpSp>
        <p:nvGrpSpPr>
          <p:cNvPr id="126986" name="Group 10"/>
          <p:cNvGrpSpPr>
            <a:grpSpLocks/>
          </p:cNvGrpSpPr>
          <p:nvPr/>
        </p:nvGrpSpPr>
        <p:grpSpPr bwMode="auto">
          <a:xfrm>
            <a:off x="2795588" y="4503738"/>
            <a:ext cx="822325" cy="1501775"/>
            <a:chOff x="3484" y="2522"/>
            <a:chExt cx="518" cy="946"/>
          </a:xfrm>
        </p:grpSpPr>
        <p:grpSp>
          <p:nvGrpSpPr>
            <p:cNvPr id="126987" name="Group 11"/>
            <p:cNvGrpSpPr>
              <a:grpSpLocks/>
            </p:cNvGrpSpPr>
            <p:nvPr/>
          </p:nvGrpSpPr>
          <p:grpSpPr bwMode="auto">
            <a:xfrm>
              <a:off x="3631" y="2522"/>
              <a:ext cx="224" cy="588"/>
              <a:chOff x="4180" y="783"/>
              <a:chExt cx="150" cy="307"/>
            </a:xfrm>
          </p:grpSpPr>
          <p:sp>
            <p:nvSpPr>
              <p:cNvPr id="126988" name="AutoShape 1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126989" name="Rectangle 13"/>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126990" name="Rectangle 1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126991" name="AutoShape 1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126992" name="Line 16"/>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126993" name="Line 17"/>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126994" name="Rectangle 1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26995" name="Rectangle 19"/>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126996" name="Group 20"/>
            <p:cNvGrpSpPr>
              <a:grpSpLocks/>
            </p:cNvGrpSpPr>
            <p:nvPr/>
          </p:nvGrpSpPr>
          <p:grpSpPr bwMode="auto">
            <a:xfrm>
              <a:off x="3484" y="2807"/>
              <a:ext cx="518" cy="661"/>
              <a:chOff x="4288" y="2627"/>
              <a:chExt cx="518" cy="661"/>
            </a:xfrm>
          </p:grpSpPr>
          <p:sp>
            <p:nvSpPr>
              <p:cNvPr id="126997" name="Rectangle 21"/>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a:effectLst/>
            </p:spPr>
            <p:txBody>
              <a:bodyPr wrap="none" anchor="ctr"/>
              <a:lstStyle/>
              <a:p>
                <a:endParaRPr lang="en-US"/>
              </a:p>
            </p:txBody>
          </p:sp>
          <p:sp>
            <p:nvSpPr>
              <p:cNvPr id="126998" name="Text Box 22"/>
              <p:cNvSpPr txBox="1">
                <a:spLocks noChangeArrowheads="1"/>
              </p:cNvSpPr>
              <p:nvPr/>
            </p:nvSpPr>
            <p:spPr bwMode="auto">
              <a:xfrm>
                <a:off x="4288" y="2627"/>
                <a:ext cx="504" cy="366"/>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mail</a:t>
                </a:r>
              </a:p>
              <a:p>
                <a:pPr algn="ctr">
                  <a:spcBef>
                    <a:spcPct val="0"/>
                  </a:spcBef>
                  <a:buClrTx/>
                  <a:buSzTx/>
                  <a:buFontTx/>
                  <a:buNone/>
                </a:pPr>
                <a:r>
                  <a:rPr lang="en-US" sz="1600"/>
                  <a:t>server</a:t>
                </a:r>
                <a:endParaRPr lang="en-US">
                  <a:latin typeface="Times New Roman" pitchFamily="18" charset="0"/>
                </a:endParaRPr>
              </a:p>
            </p:txBody>
          </p:sp>
          <p:sp>
            <p:nvSpPr>
              <p:cNvPr id="126999" name="Rectangle 23"/>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a:effectLst/>
            </p:spPr>
            <p:txBody>
              <a:bodyPr wrap="none" anchor="ctr"/>
              <a:lstStyle/>
              <a:p>
                <a:endParaRPr lang="en-US"/>
              </a:p>
            </p:txBody>
          </p:sp>
          <p:sp>
            <p:nvSpPr>
              <p:cNvPr id="127000" name="Line 24"/>
              <p:cNvSpPr>
                <a:spLocks noChangeShapeType="1"/>
              </p:cNvSpPr>
              <p:nvPr/>
            </p:nvSpPr>
            <p:spPr bwMode="auto">
              <a:xfrm>
                <a:off x="4369" y="3034"/>
                <a:ext cx="0" cy="72"/>
              </a:xfrm>
              <a:prstGeom prst="line">
                <a:avLst/>
              </a:prstGeom>
              <a:noFill/>
              <a:ln w="19050">
                <a:solidFill>
                  <a:schemeClr val="tx1"/>
                </a:solidFill>
                <a:round/>
                <a:headEnd/>
                <a:tailEnd/>
              </a:ln>
              <a:effectLst/>
            </p:spPr>
            <p:txBody>
              <a:bodyPr wrap="none" anchor="ctr"/>
              <a:lstStyle/>
              <a:p>
                <a:endParaRPr lang="en-US"/>
              </a:p>
            </p:txBody>
          </p:sp>
          <p:sp>
            <p:nvSpPr>
              <p:cNvPr id="127001" name="Line 25"/>
              <p:cNvSpPr>
                <a:spLocks noChangeShapeType="1"/>
              </p:cNvSpPr>
              <p:nvPr/>
            </p:nvSpPr>
            <p:spPr bwMode="auto">
              <a:xfrm>
                <a:off x="4478" y="3033"/>
                <a:ext cx="0" cy="72"/>
              </a:xfrm>
              <a:prstGeom prst="line">
                <a:avLst/>
              </a:prstGeom>
              <a:noFill/>
              <a:ln w="19050">
                <a:solidFill>
                  <a:schemeClr val="tx1"/>
                </a:solidFill>
                <a:round/>
                <a:headEnd/>
                <a:tailEnd/>
              </a:ln>
              <a:effectLst/>
            </p:spPr>
            <p:txBody>
              <a:bodyPr wrap="none" anchor="ctr"/>
              <a:lstStyle/>
              <a:p>
                <a:endParaRPr lang="en-US"/>
              </a:p>
            </p:txBody>
          </p:sp>
          <p:sp>
            <p:nvSpPr>
              <p:cNvPr id="127002" name="Line 26"/>
              <p:cNvSpPr>
                <a:spLocks noChangeShapeType="1"/>
              </p:cNvSpPr>
              <p:nvPr/>
            </p:nvSpPr>
            <p:spPr bwMode="auto">
              <a:xfrm>
                <a:off x="4533" y="3035"/>
                <a:ext cx="0" cy="72"/>
              </a:xfrm>
              <a:prstGeom prst="line">
                <a:avLst/>
              </a:prstGeom>
              <a:noFill/>
              <a:ln w="19050">
                <a:solidFill>
                  <a:schemeClr val="tx1"/>
                </a:solidFill>
                <a:round/>
                <a:headEnd/>
                <a:tailEnd/>
              </a:ln>
              <a:effectLst/>
            </p:spPr>
            <p:txBody>
              <a:bodyPr wrap="none" anchor="ctr"/>
              <a:lstStyle/>
              <a:p>
                <a:endParaRPr lang="en-US"/>
              </a:p>
            </p:txBody>
          </p:sp>
          <p:sp>
            <p:nvSpPr>
              <p:cNvPr id="127003" name="Line 27"/>
              <p:cNvSpPr>
                <a:spLocks noChangeShapeType="1"/>
              </p:cNvSpPr>
              <p:nvPr/>
            </p:nvSpPr>
            <p:spPr bwMode="auto">
              <a:xfrm>
                <a:off x="4590" y="3033"/>
                <a:ext cx="0" cy="72"/>
              </a:xfrm>
              <a:prstGeom prst="line">
                <a:avLst/>
              </a:prstGeom>
              <a:noFill/>
              <a:ln w="19050">
                <a:solidFill>
                  <a:schemeClr val="tx1"/>
                </a:solidFill>
                <a:round/>
                <a:headEnd/>
                <a:tailEnd/>
              </a:ln>
              <a:effectLst/>
            </p:spPr>
            <p:txBody>
              <a:bodyPr wrap="none" anchor="ctr"/>
              <a:lstStyle/>
              <a:p>
                <a:endParaRPr lang="en-US"/>
              </a:p>
            </p:txBody>
          </p:sp>
          <p:sp>
            <p:nvSpPr>
              <p:cNvPr id="127004" name="Line 28"/>
              <p:cNvSpPr>
                <a:spLocks noChangeShapeType="1"/>
              </p:cNvSpPr>
              <p:nvPr/>
            </p:nvSpPr>
            <p:spPr bwMode="auto">
              <a:xfrm>
                <a:off x="4651" y="3033"/>
                <a:ext cx="0" cy="72"/>
              </a:xfrm>
              <a:prstGeom prst="line">
                <a:avLst/>
              </a:prstGeom>
              <a:noFill/>
              <a:ln w="19050">
                <a:solidFill>
                  <a:schemeClr val="tx1"/>
                </a:solidFill>
                <a:round/>
                <a:headEnd/>
                <a:tailEnd/>
              </a:ln>
              <a:effectLst/>
            </p:spPr>
            <p:txBody>
              <a:bodyPr wrap="none" anchor="ctr"/>
              <a:lstStyle/>
              <a:p>
                <a:endParaRPr lang="en-US"/>
              </a:p>
            </p:txBody>
          </p:sp>
          <p:sp>
            <p:nvSpPr>
              <p:cNvPr id="127005" name="Line 29"/>
              <p:cNvSpPr>
                <a:spLocks noChangeShapeType="1"/>
              </p:cNvSpPr>
              <p:nvPr/>
            </p:nvSpPr>
            <p:spPr bwMode="auto">
              <a:xfrm>
                <a:off x="4707" y="3033"/>
                <a:ext cx="0" cy="72"/>
              </a:xfrm>
              <a:prstGeom prst="line">
                <a:avLst/>
              </a:prstGeom>
              <a:noFill/>
              <a:ln w="19050">
                <a:solidFill>
                  <a:schemeClr val="tx1"/>
                </a:solidFill>
                <a:round/>
                <a:headEnd/>
                <a:tailEnd/>
              </a:ln>
              <a:effectLst/>
            </p:spPr>
            <p:txBody>
              <a:bodyPr wrap="none" anchor="ctr"/>
              <a:lstStyle/>
              <a:p>
                <a:endParaRPr lang="en-US"/>
              </a:p>
            </p:txBody>
          </p:sp>
          <p:sp>
            <p:nvSpPr>
              <p:cNvPr id="127006" name="Line 30"/>
              <p:cNvSpPr>
                <a:spLocks noChangeShapeType="1"/>
              </p:cNvSpPr>
              <p:nvPr/>
            </p:nvSpPr>
            <p:spPr bwMode="auto">
              <a:xfrm>
                <a:off x="4422" y="3034"/>
                <a:ext cx="0" cy="72"/>
              </a:xfrm>
              <a:prstGeom prst="line">
                <a:avLst/>
              </a:prstGeom>
              <a:noFill/>
              <a:ln w="19050">
                <a:solidFill>
                  <a:schemeClr val="tx1"/>
                </a:solidFill>
                <a:round/>
                <a:headEnd/>
                <a:tailEnd/>
              </a:ln>
              <a:effectLst/>
            </p:spPr>
            <p:txBody>
              <a:bodyPr wrap="none" anchor="ctr"/>
              <a:lstStyle/>
              <a:p>
                <a:endParaRPr lang="en-US"/>
              </a:p>
            </p:txBody>
          </p:sp>
          <p:sp>
            <p:nvSpPr>
              <p:cNvPr id="127007" name="Rectangle 31"/>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127008" name="Rectangle 32"/>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127009" name="Rectangle 33"/>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127010" name="Rectangle 34"/>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127011" name="Rectangle 35"/>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grpSp>
      </p:grpSp>
      <p:pic>
        <p:nvPicPr>
          <p:cNvPr id="127012" name="Picture 36" descr="Alice"/>
          <p:cNvPicPr>
            <a:picLocks noChangeAspect="1" noChangeArrowheads="1"/>
          </p:cNvPicPr>
          <p:nvPr/>
        </p:nvPicPr>
        <p:blipFill>
          <a:blip r:embed="rId4"/>
          <a:srcRect/>
          <a:stretch>
            <a:fillRect/>
          </a:stretch>
        </p:blipFill>
        <p:spPr bwMode="auto">
          <a:xfrm>
            <a:off x="403225" y="5121275"/>
            <a:ext cx="561975" cy="693738"/>
          </a:xfrm>
          <a:prstGeom prst="rect">
            <a:avLst/>
          </a:prstGeom>
          <a:noFill/>
        </p:spPr>
      </p:pic>
      <p:pic>
        <p:nvPicPr>
          <p:cNvPr id="127013" name="Picture 37" descr="Bob"/>
          <p:cNvPicPr>
            <a:picLocks noChangeAspect="1" noChangeArrowheads="1"/>
          </p:cNvPicPr>
          <p:nvPr/>
        </p:nvPicPr>
        <p:blipFill>
          <a:blip r:embed="rId5"/>
          <a:srcRect/>
          <a:stretch>
            <a:fillRect/>
          </a:stretch>
        </p:blipFill>
        <p:spPr bwMode="auto">
          <a:xfrm>
            <a:off x="7793038" y="5026025"/>
            <a:ext cx="676275" cy="690563"/>
          </a:xfrm>
          <a:prstGeom prst="rect">
            <a:avLst/>
          </a:prstGeom>
          <a:noFill/>
        </p:spPr>
      </p:pic>
      <p:grpSp>
        <p:nvGrpSpPr>
          <p:cNvPr id="127014" name="Group 38"/>
          <p:cNvGrpSpPr>
            <a:grpSpLocks/>
          </p:cNvGrpSpPr>
          <p:nvPr/>
        </p:nvGrpSpPr>
        <p:grpSpPr bwMode="auto">
          <a:xfrm>
            <a:off x="4986338" y="4449763"/>
            <a:ext cx="822325" cy="1501775"/>
            <a:chOff x="3484" y="2522"/>
            <a:chExt cx="518" cy="946"/>
          </a:xfrm>
        </p:grpSpPr>
        <p:grpSp>
          <p:nvGrpSpPr>
            <p:cNvPr id="127015" name="Group 39"/>
            <p:cNvGrpSpPr>
              <a:grpSpLocks/>
            </p:cNvGrpSpPr>
            <p:nvPr/>
          </p:nvGrpSpPr>
          <p:grpSpPr bwMode="auto">
            <a:xfrm>
              <a:off x="3631" y="2522"/>
              <a:ext cx="224" cy="588"/>
              <a:chOff x="4180" y="783"/>
              <a:chExt cx="150" cy="307"/>
            </a:xfrm>
          </p:grpSpPr>
          <p:sp>
            <p:nvSpPr>
              <p:cNvPr id="127016" name="AutoShape 4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127017" name="Rectangle 41"/>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127018" name="Rectangle 4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127019" name="AutoShape 4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127020" name="Line 44"/>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127021" name="Line 45"/>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127022" name="Rectangle 4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27023" name="Rectangle 47"/>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127024" name="Group 48"/>
            <p:cNvGrpSpPr>
              <a:grpSpLocks/>
            </p:cNvGrpSpPr>
            <p:nvPr/>
          </p:nvGrpSpPr>
          <p:grpSpPr bwMode="auto">
            <a:xfrm>
              <a:off x="3484" y="2807"/>
              <a:ext cx="518" cy="661"/>
              <a:chOff x="4288" y="2627"/>
              <a:chExt cx="518" cy="661"/>
            </a:xfrm>
          </p:grpSpPr>
          <p:sp>
            <p:nvSpPr>
              <p:cNvPr id="127025" name="Rectangle 49"/>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a:effectLst/>
            </p:spPr>
            <p:txBody>
              <a:bodyPr wrap="none" anchor="ctr"/>
              <a:lstStyle/>
              <a:p>
                <a:endParaRPr lang="en-US"/>
              </a:p>
            </p:txBody>
          </p:sp>
          <p:sp>
            <p:nvSpPr>
              <p:cNvPr id="127026" name="Text Box 50"/>
              <p:cNvSpPr txBox="1">
                <a:spLocks noChangeArrowheads="1"/>
              </p:cNvSpPr>
              <p:nvPr/>
            </p:nvSpPr>
            <p:spPr bwMode="auto">
              <a:xfrm>
                <a:off x="4288" y="2627"/>
                <a:ext cx="504" cy="366"/>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mail</a:t>
                </a:r>
              </a:p>
              <a:p>
                <a:pPr algn="ctr">
                  <a:spcBef>
                    <a:spcPct val="0"/>
                  </a:spcBef>
                  <a:buClrTx/>
                  <a:buSzTx/>
                  <a:buFontTx/>
                  <a:buNone/>
                </a:pPr>
                <a:r>
                  <a:rPr lang="en-US" sz="1600"/>
                  <a:t>server</a:t>
                </a:r>
                <a:endParaRPr lang="en-US">
                  <a:latin typeface="Times New Roman" pitchFamily="18" charset="0"/>
                </a:endParaRPr>
              </a:p>
            </p:txBody>
          </p:sp>
          <p:sp>
            <p:nvSpPr>
              <p:cNvPr id="127027" name="Rectangle 51"/>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a:effectLst/>
            </p:spPr>
            <p:txBody>
              <a:bodyPr wrap="none" anchor="ctr"/>
              <a:lstStyle/>
              <a:p>
                <a:endParaRPr lang="en-US"/>
              </a:p>
            </p:txBody>
          </p:sp>
          <p:sp>
            <p:nvSpPr>
              <p:cNvPr id="127028" name="Line 52"/>
              <p:cNvSpPr>
                <a:spLocks noChangeShapeType="1"/>
              </p:cNvSpPr>
              <p:nvPr/>
            </p:nvSpPr>
            <p:spPr bwMode="auto">
              <a:xfrm>
                <a:off x="4369" y="3034"/>
                <a:ext cx="0" cy="72"/>
              </a:xfrm>
              <a:prstGeom prst="line">
                <a:avLst/>
              </a:prstGeom>
              <a:noFill/>
              <a:ln w="19050">
                <a:solidFill>
                  <a:schemeClr val="tx1"/>
                </a:solidFill>
                <a:round/>
                <a:headEnd/>
                <a:tailEnd/>
              </a:ln>
              <a:effectLst/>
            </p:spPr>
            <p:txBody>
              <a:bodyPr wrap="none" anchor="ctr"/>
              <a:lstStyle/>
              <a:p>
                <a:endParaRPr lang="en-US"/>
              </a:p>
            </p:txBody>
          </p:sp>
          <p:sp>
            <p:nvSpPr>
              <p:cNvPr id="127029" name="Line 53"/>
              <p:cNvSpPr>
                <a:spLocks noChangeShapeType="1"/>
              </p:cNvSpPr>
              <p:nvPr/>
            </p:nvSpPr>
            <p:spPr bwMode="auto">
              <a:xfrm>
                <a:off x="4478" y="3033"/>
                <a:ext cx="0" cy="72"/>
              </a:xfrm>
              <a:prstGeom prst="line">
                <a:avLst/>
              </a:prstGeom>
              <a:noFill/>
              <a:ln w="19050">
                <a:solidFill>
                  <a:schemeClr val="tx1"/>
                </a:solidFill>
                <a:round/>
                <a:headEnd/>
                <a:tailEnd/>
              </a:ln>
              <a:effectLst/>
            </p:spPr>
            <p:txBody>
              <a:bodyPr wrap="none" anchor="ctr"/>
              <a:lstStyle/>
              <a:p>
                <a:endParaRPr lang="en-US"/>
              </a:p>
            </p:txBody>
          </p:sp>
          <p:sp>
            <p:nvSpPr>
              <p:cNvPr id="127030" name="Line 54"/>
              <p:cNvSpPr>
                <a:spLocks noChangeShapeType="1"/>
              </p:cNvSpPr>
              <p:nvPr/>
            </p:nvSpPr>
            <p:spPr bwMode="auto">
              <a:xfrm>
                <a:off x="4533" y="3035"/>
                <a:ext cx="0" cy="72"/>
              </a:xfrm>
              <a:prstGeom prst="line">
                <a:avLst/>
              </a:prstGeom>
              <a:noFill/>
              <a:ln w="19050">
                <a:solidFill>
                  <a:schemeClr val="tx1"/>
                </a:solidFill>
                <a:round/>
                <a:headEnd/>
                <a:tailEnd/>
              </a:ln>
              <a:effectLst/>
            </p:spPr>
            <p:txBody>
              <a:bodyPr wrap="none" anchor="ctr"/>
              <a:lstStyle/>
              <a:p>
                <a:endParaRPr lang="en-US"/>
              </a:p>
            </p:txBody>
          </p:sp>
          <p:sp>
            <p:nvSpPr>
              <p:cNvPr id="127031" name="Line 55"/>
              <p:cNvSpPr>
                <a:spLocks noChangeShapeType="1"/>
              </p:cNvSpPr>
              <p:nvPr/>
            </p:nvSpPr>
            <p:spPr bwMode="auto">
              <a:xfrm>
                <a:off x="4590" y="3033"/>
                <a:ext cx="0" cy="72"/>
              </a:xfrm>
              <a:prstGeom prst="line">
                <a:avLst/>
              </a:prstGeom>
              <a:noFill/>
              <a:ln w="19050">
                <a:solidFill>
                  <a:schemeClr val="tx1"/>
                </a:solidFill>
                <a:round/>
                <a:headEnd/>
                <a:tailEnd/>
              </a:ln>
              <a:effectLst/>
            </p:spPr>
            <p:txBody>
              <a:bodyPr wrap="none" anchor="ctr"/>
              <a:lstStyle/>
              <a:p>
                <a:endParaRPr lang="en-US"/>
              </a:p>
            </p:txBody>
          </p:sp>
          <p:sp>
            <p:nvSpPr>
              <p:cNvPr id="127032" name="Line 56"/>
              <p:cNvSpPr>
                <a:spLocks noChangeShapeType="1"/>
              </p:cNvSpPr>
              <p:nvPr/>
            </p:nvSpPr>
            <p:spPr bwMode="auto">
              <a:xfrm>
                <a:off x="4651" y="3033"/>
                <a:ext cx="0" cy="72"/>
              </a:xfrm>
              <a:prstGeom prst="line">
                <a:avLst/>
              </a:prstGeom>
              <a:noFill/>
              <a:ln w="19050">
                <a:solidFill>
                  <a:schemeClr val="tx1"/>
                </a:solidFill>
                <a:round/>
                <a:headEnd/>
                <a:tailEnd/>
              </a:ln>
              <a:effectLst/>
            </p:spPr>
            <p:txBody>
              <a:bodyPr wrap="none" anchor="ctr"/>
              <a:lstStyle/>
              <a:p>
                <a:endParaRPr lang="en-US"/>
              </a:p>
            </p:txBody>
          </p:sp>
          <p:sp>
            <p:nvSpPr>
              <p:cNvPr id="127033" name="Line 57"/>
              <p:cNvSpPr>
                <a:spLocks noChangeShapeType="1"/>
              </p:cNvSpPr>
              <p:nvPr/>
            </p:nvSpPr>
            <p:spPr bwMode="auto">
              <a:xfrm>
                <a:off x="4707" y="3033"/>
                <a:ext cx="0" cy="72"/>
              </a:xfrm>
              <a:prstGeom prst="line">
                <a:avLst/>
              </a:prstGeom>
              <a:noFill/>
              <a:ln w="19050">
                <a:solidFill>
                  <a:schemeClr val="tx1"/>
                </a:solidFill>
                <a:round/>
                <a:headEnd/>
                <a:tailEnd/>
              </a:ln>
              <a:effectLst/>
            </p:spPr>
            <p:txBody>
              <a:bodyPr wrap="none" anchor="ctr"/>
              <a:lstStyle/>
              <a:p>
                <a:endParaRPr lang="en-US"/>
              </a:p>
            </p:txBody>
          </p:sp>
          <p:sp>
            <p:nvSpPr>
              <p:cNvPr id="127034" name="Line 58"/>
              <p:cNvSpPr>
                <a:spLocks noChangeShapeType="1"/>
              </p:cNvSpPr>
              <p:nvPr/>
            </p:nvSpPr>
            <p:spPr bwMode="auto">
              <a:xfrm>
                <a:off x="4422" y="3034"/>
                <a:ext cx="0" cy="72"/>
              </a:xfrm>
              <a:prstGeom prst="line">
                <a:avLst/>
              </a:prstGeom>
              <a:noFill/>
              <a:ln w="19050">
                <a:solidFill>
                  <a:schemeClr val="tx1"/>
                </a:solidFill>
                <a:round/>
                <a:headEnd/>
                <a:tailEnd/>
              </a:ln>
              <a:effectLst/>
            </p:spPr>
            <p:txBody>
              <a:bodyPr wrap="none" anchor="ctr"/>
              <a:lstStyle/>
              <a:p>
                <a:endParaRPr lang="en-US"/>
              </a:p>
            </p:txBody>
          </p:sp>
          <p:sp>
            <p:nvSpPr>
              <p:cNvPr id="127035" name="Rectangle 59"/>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127036" name="Rectangle 60"/>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127037" name="Rectangle 61"/>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127038" name="Rectangle 62"/>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127039" name="Rectangle 63"/>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grpSp>
      </p:grpSp>
      <p:grpSp>
        <p:nvGrpSpPr>
          <p:cNvPr id="127040" name="Group 64"/>
          <p:cNvGrpSpPr>
            <a:grpSpLocks/>
          </p:cNvGrpSpPr>
          <p:nvPr/>
        </p:nvGrpSpPr>
        <p:grpSpPr bwMode="auto">
          <a:xfrm>
            <a:off x="6819900" y="4946650"/>
            <a:ext cx="709613" cy="703263"/>
            <a:chOff x="4337" y="290"/>
            <a:chExt cx="447" cy="443"/>
          </a:xfrm>
        </p:grpSpPr>
        <p:graphicFrame>
          <p:nvGraphicFramePr>
            <p:cNvPr id="127041" name="Object 65"/>
            <p:cNvGraphicFramePr>
              <a:graphicFrameLocks noChangeAspect="1"/>
            </p:cNvGraphicFramePr>
            <p:nvPr/>
          </p:nvGraphicFramePr>
          <p:xfrm>
            <a:off x="4338" y="290"/>
            <a:ext cx="392" cy="315"/>
          </p:xfrm>
          <a:graphic>
            <a:graphicData uri="http://schemas.openxmlformats.org/presentationml/2006/ole">
              <p:oleObj spid="_x0000_s127041" name="Clip" r:id="rId6" imgW="1305000" imgH="1085760" progId="MS_ClipArt_Gallery.2">
                <p:embed/>
              </p:oleObj>
            </a:graphicData>
          </a:graphic>
        </p:graphicFrame>
        <p:grpSp>
          <p:nvGrpSpPr>
            <p:cNvPr id="127042" name="Group 66"/>
            <p:cNvGrpSpPr>
              <a:grpSpLocks/>
            </p:cNvGrpSpPr>
            <p:nvPr/>
          </p:nvGrpSpPr>
          <p:grpSpPr bwMode="auto">
            <a:xfrm>
              <a:off x="4337" y="367"/>
              <a:ext cx="447" cy="366"/>
              <a:chOff x="4189" y="817"/>
              <a:chExt cx="521" cy="366"/>
            </a:xfrm>
          </p:grpSpPr>
          <p:sp>
            <p:nvSpPr>
              <p:cNvPr id="127043" name="Rectangle 67"/>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a:effectLst/>
            </p:spPr>
            <p:txBody>
              <a:bodyPr wrap="none" anchor="ctr"/>
              <a:lstStyle/>
              <a:p>
                <a:endParaRPr lang="en-US"/>
              </a:p>
            </p:txBody>
          </p:sp>
          <p:sp>
            <p:nvSpPr>
              <p:cNvPr id="127044" name="Text Box 68"/>
              <p:cNvSpPr txBox="1">
                <a:spLocks noChangeArrowheads="1"/>
              </p:cNvSpPr>
              <p:nvPr/>
            </p:nvSpPr>
            <p:spPr bwMode="auto">
              <a:xfrm>
                <a:off x="4189" y="817"/>
                <a:ext cx="521" cy="366"/>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a:latin typeface="Times New Roman" pitchFamily="18" charset="0"/>
                </a:endParaRPr>
              </a:p>
            </p:txBody>
          </p:sp>
        </p:grpSp>
      </p:grpSp>
      <p:sp>
        <p:nvSpPr>
          <p:cNvPr id="127045" name="Line 69"/>
          <p:cNvSpPr>
            <a:spLocks noChangeShapeType="1"/>
          </p:cNvSpPr>
          <p:nvPr/>
        </p:nvSpPr>
        <p:spPr bwMode="auto">
          <a:xfrm>
            <a:off x="1928813" y="5494338"/>
            <a:ext cx="892175" cy="146050"/>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27046" name="Line 70"/>
          <p:cNvSpPr>
            <a:spLocks noChangeShapeType="1"/>
          </p:cNvSpPr>
          <p:nvPr/>
        </p:nvSpPr>
        <p:spPr bwMode="auto">
          <a:xfrm>
            <a:off x="3614738" y="5629275"/>
            <a:ext cx="1379537" cy="219075"/>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27047" name="Line 71"/>
          <p:cNvSpPr>
            <a:spLocks noChangeShapeType="1"/>
          </p:cNvSpPr>
          <p:nvPr/>
        </p:nvSpPr>
        <p:spPr bwMode="auto">
          <a:xfrm flipV="1">
            <a:off x="5811838" y="5408613"/>
            <a:ext cx="1027112" cy="427037"/>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27048" name="Oval 72"/>
          <p:cNvSpPr>
            <a:spLocks noChangeArrowheads="1"/>
          </p:cNvSpPr>
          <p:nvPr/>
        </p:nvSpPr>
        <p:spPr bwMode="auto">
          <a:xfrm>
            <a:off x="1441450" y="4870450"/>
            <a:ext cx="292100" cy="244475"/>
          </a:xfrm>
          <a:prstGeom prst="ellipse">
            <a:avLst/>
          </a:prstGeom>
          <a:solidFill>
            <a:schemeClr val="bg1"/>
          </a:solidFill>
          <a:ln w="12700">
            <a:solidFill>
              <a:schemeClr val="accent2"/>
            </a:solidFill>
            <a:round/>
            <a:headEnd/>
            <a:tailEnd/>
          </a:ln>
          <a:effectLst/>
        </p:spPr>
        <p:txBody>
          <a:bodyPr wrap="none" anchor="ctr"/>
          <a:lstStyle/>
          <a:p>
            <a:pPr algn="ctr"/>
            <a:r>
              <a:rPr lang="en-US" sz="1600"/>
              <a:t>1</a:t>
            </a:r>
            <a:endParaRPr lang="en-US"/>
          </a:p>
        </p:txBody>
      </p:sp>
      <p:sp>
        <p:nvSpPr>
          <p:cNvPr id="127050" name="Oval 74"/>
          <p:cNvSpPr>
            <a:spLocks noChangeArrowheads="1"/>
          </p:cNvSpPr>
          <p:nvPr/>
        </p:nvSpPr>
        <p:spPr bwMode="auto">
          <a:xfrm>
            <a:off x="2168525" y="5438775"/>
            <a:ext cx="292100" cy="244475"/>
          </a:xfrm>
          <a:prstGeom prst="ellipse">
            <a:avLst/>
          </a:prstGeom>
          <a:solidFill>
            <a:schemeClr val="bg1"/>
          </a:solidFill>
          <a:ln w="12700">
            <a:solidFill>
              <a:schemeClr val="accent2"/>
            </a:solidFill>
            <a:round/>
            <a:headEnd/>
            <a:tailEnd/>
          </a:ln>
          <a:effectLst/>
        </p:spPr>
        <p:txBody>
          <a:bodyPr wrap="none" anchor="ctr"/>
          <a:lstStyle/>
          <a:p>
            <a:pPr algn="ctr"/>
            <a:r>
              <a:rPr lang="en-US" sz="1600"/>
              <a:t>2</a:t>
            </a:r>
            <a:endParaRPr lang="en-US"/>
          </a:p>
        </p:txBody>
      </p:sp>
      <p:sp>
        <p:nvSpPr>
          <p:cNvPr id="127051" name="Oval 75"/>
          <p:cNvSpPr>
            <a:spLocks noChangeArrowheads="1"/>
          </p:cNvSpPr>
          <p:nvPr/>
        </p:nvSpPr>
        <p:spPr bwMode="auto">
          <a:xfrm>
            <a:off x="3040063" y="5518150"/>
            <a:ext cx="292100" cy="244475"/>
          </a:xfrm>
          <a:prstGeom prst="ellipse">
            <a:avLst/>
          </a:prstGeom>
          <a:solidFill>
            <a:schemeClr val="bg1"/>
          </a:solidFill>
          <a:ln w="12700">
            <a:solidFill>
              <a:schemeClr val="accent2"/>
            </a:solidFill>
            <a:round/>
            <a:headEnd/>
            <a:tailEnd/>
          </a:ln>
          <a:effectLst/>
        </p:spPr>
        <p:txBody>
          <a:bodyPr wrap="none" anchor="ctr"/>
          <a:lstStyle/>
          <a:p>
            <a:pPr algn="ctr"/>
            <a:r>
              <a:rPr lang="en-US" sz="1600"/>
              <a:t>3</a:t>
            </a:r>
            <a:endParaRPr lang="en-US"/>
          </a:p>
        </p:txBody>
      </p:sp>
      <p:sp>
        <p:nvSpPr>
          <p:cNvPr id="127052" name="Oval 76"/>
          <p:cNvSpPr>
            <a:spLocks noChangeArrowheads="1"/>
          </p:cNvSpPr>
          <p:nvPr/>
        </p:nvSpPr>
        <p:spPr bwMode="auto">
          <a:xfrm>
            <a:off x="4151313" y="5603875"/>
            <a:ext cx="292100" cy="244475"/>
          </a:xfrm>
          <a:prstGeom prst="ellipse">
            <a:avLst/>
          </a:prstGeom>
          <a:solidFill>
            <a:schemeClr val="bg1"/>
          </a:solidFill>
          <a:ln w="12700">
            <a:solidFill>
              <a:schemeClr val="accent2"/>
            </a:solidFill>
            <a:round/>
            <a:headEnd/>
            <a:tailEnd/>
          </a:ln>
          <a:effectLst/>
        </p:spPr>
        <p:txBody>
          <a:bodyPr wrap="none" anchor="ctr"/>
          <a:lstStyle/>
          <a:p>
            <a:pPr algn="ctr"/>
            <a:r>
              <a:rPr lang="en-US" sz="1600"/>
              <a:t>4</a:t>
            </a:r>
            <a:endParaRPr lang="en-US"/>
          </a:p>
        </p:txBody>
      </p:sp>
      <p:sp>
        <p:nvSpPr>
          <p:cNvPr id="127053" name="Oval 77"/>
          <p:cNvSpPr>
            <a:spLocks noChangeArrowheads="1"/>
          </p:cNvSpPr>
          <p:nvPr/>
        </p:nvSpPr>
        <p:spPr bwMode="auto">
          <a:xfrm>
            <a:off x="5300663" y="5702300"/>
            <a:ext cx="292100" cy="244475"/>
          </a:xfrm>
          <a:prstGeom prst="ellipse">
            <a:avLst/>
          </a:prstGeom>
          <a:solidFill>
            <a:schemeClr val="bg1"/>
          </a:solidFill>
          <a:ln w="12700">
            <a:solidFill>
              <a:schemeClr val="accent2"/>
            </a:solidFill>
            <a:round/>
            <a:headEnd/>
            <a:tailEnd/>
          </a:ln>
          <a:effectLst/>
        </p:spPr>
        <p:txBody>
          <a:bodyPr wrap="none" anchor="ctr"/>
          <a:lstStyle/>
          <a:p>
            <a:pPr algn="ctr"/>
            <a:r>
              <a:rPr lang="en-US" sz="1600"/>
              <a:t>5</a:t>
            </a:r>
            <a:endParaRPr lang="en-US"/>
          </a:p>
        </p:txBody>
      </p:sp>
      <p:sp>
        <p:nvSpPr>
          <p:cNvPr id="127054" name="Oval 78"/>
          <p:cNvSpPr>
            <a:spLocks noChangeArrowheads="1"/>
          </p:cNvSpPr>
          <p:nvPr/>
        </p:nvSpPr>
        <p:spPr bwMode="auto">
          <a:xfrm>
            <a:off x="6178550" y="5505450"/>
            <a:ext cx="292100" cy="244475"/>
          </a:xfrm>
          <a:prstGeom prst="ellipse">
            <a:avLst/>
          </a:prstGeom>
          <a:solidFill>
            <a:schemeClr val="bg1"/>
          </a:solidFill>
          <a:ln w="12700">
            <a:solidFill>
              <a:schemeClr val="accent2"/>
            </a:solidFill>
            <a:round/>
            <a:headEnd/>
            <a:tailEnd/>
          </a:ln>
          <a:effectLst/>
        </p:spPr>
        <p:txBody>
          <a:bodyPr wrap="none" anchor="ctr"/>
          <a:lstStyle/>
          <a:p>
            <a:pPr algn="ctr"/>
            <a:r>
              <a:rPr lang="en-US" sz="1600"/>
              <a:t>6</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5" name="Slide Number Placeholder 4"/>
          <p:cNvSpPr>
            <a:spLocks noGrp="1"/>
          </p:cNvSpPr>
          <p:nvPr>
            <p:ph type="sldNum" sz="quarter" idx="12"/>
          </p:nvPr>
        </p:nvSpPr>
        <p:spPr/>
        <p:txBody>
          <a:bodyPr/>
          <a:lstStyle/>
          <a:p>
            <a:fld id="{DF527F5D-D91F-4D17-9853-771D1916DBA2}" type="slidenum">
              <a:rPr lang="en-US"/>
              <a:pPr/>
              <a:t>54</a:t>
            </a:fld>
            <a:endParaRPr lang="en-US"/>
          </a:p>
        </p:txBody>
      </p:sp>
      <p:sp>
        <p:nvSpPr>
          <p:cNvPr id="61442" name="Rectangle 2"/>
          <p:cNvSpPr>
            <a:spLocks noGrp="1" noChangeArrowheads="1"/>
          </p:cNvSpPr>
          <p:nvPr>
            <p:ph type="title"/>
          </p:nvPr>
        </p:nvSpPr>
        <p:spPr/>
        <p:txBody>
          <a:bodyPr/>
          <a:lstStyle/>
          <a:p>
            <a:r>
              <a:rPr lang="en-US" sz="3600"/>
              <a:t>Sample SMTP interaction</a:t>
            </a:r>
            <a:endParaRPr lang="en-US"/>
          </a:p>
        </p:txBody>
      </p:sp>
      <p:sp>
        <p:nvSpPr>
          <p:cNvPr id="61443" name="Rectangle 3"/>
          <p:cNvSpPr>
            <a:spLocks noChangeArrowheads="1"/>
          </p:cNvSpPr>
          <p:nvPr/>
        </p:nvSpPr>
        <p:spPr bwMode="auto">
          <a:xfrm>
            <a:off x="0" y="1273175"/>
            <a:ext cx="8870950" cy="4664075"/>
          </a:xfrm>
          <a:prstGeom prst="rect">
            <a:avLst/>
          </a:prstGeom>
          <a:noFill/>
          <a:ln w="9525">
            <a:noFill/>
            <a:miter lim="800000"/>
            <a:headEnd/>
            <a:tailEnd/>
          </a:ln>
          <a:effectLst/>
        </p:spPr>
        <p:txBody>
          <a:bodyPr wrap="none">
            <a:spAutoFit/>
          </a:bodyPr>
          <a:lstStyle/>
          <a:p>
            <a:pPr>
              <a:spcBef>
                <a:spcPct val="0"/>
              </a:spcBef>
              <a:buClrTx/>
              <a:buSzTx/>
              <a:buFontTx/>
              <a:buNone/>
            </a:pPr>
            <a:r>
              <a:rPr lang="en-US" sz="2000" b="1">
                <a:latin typeface="Courier New" pitchFamily="49" charset="0"/>
              </a:rPr>
              <a:t>     S: 220 hamburger.edu </a:t>
            </a:r>
          </a:p>
          <a:p>
            <a:pPr>
              <a:spcBef>
                <a:spcPct val="0"/>
              </a:spcBef>
              <a:buClrTx/>
              <a:buSzTx/>
              <a:buFontTx/>
              <a:buNone/>
            </a:pPr>
            <a:r>
              <a:rPr lang="en-US" sz="2000" b="1">
                <a:latin typeface="Courier New" pitchFamily="49" charset="0"/>
              </a:rPr>
              <a:t>     C: HELO crepes.fr </a:t>
            </a:r>
          </a:p>
          <a:p>
            <a:pPr>
              <a:spcBef>
                <a:spcPct val="0"/>
              </a:spcBef>
              <a:buClrTx/>
              <a:buSzTx/>
              <a:buFontTx/>
              <a:buNone/>
            </a:pPr>
            <a:r>
              <a:rPr lang="en-US" sz="2000" b="1">
                <a:latin typeface="Courier New" pitchFamily="49" charset="0"/>
              </a:rPr>
              <a:t>     S: 250  Hello crepes.fr, pleased to meet you </a:t>
            </a:r>
          </a:p>
          <a:p>
            <a:pPr>
              <a:spcBef>
                <a:spcPct val="0"/>
              </a:spcBef>
              <a:buClrTx/>
              <a:buSzTx/>
              <a:buFontTx/>
              <a:buNone/>
            </a:pPr>
            <a:r>
              <a:rPr lang="en-US" sz="2000" b="1">
                <a:latin typeface="Courier New" pitchFamily="49" charset="0"/>
              </a:rPr>
              <a:t>     C: MAIL FROM: &lt;alice@crepes.fr&gt; </a:t>
            </a:r>
          </a:p>
          <a:p>
            <a:pPr>
              <a:spcBef>
                <a:spcPct val="0"/>
              </a:spcBef>
              <a:buClrTx/>
              <a:buSzTx/>
              <a:buFontTx/>
              <a:buNone/>
            </a:pPr>
            <a:r>
              <a:rPr lang="en-US" sz="2000" b="1">
                <a:latin typeface="Courier New" pitchFamily="49" charset="0"/>
              </a:rPr>
              <a:t>     S: 250 alice@crepes.fr... Sender ok </a:t>
            </a:r>
          </a:p>
          <a:p>
            <a:pPr>
              <a:spcBef>
                <a:spcPct val="0"/>
              </a:spcBef>
              <a:buClrTx/>
              <a:buSzTx/>
              <a:buFontTx/>
              <a:buNone/>
            </a:pPr>
            <a:r>
              <a:rPr lang="en-US" sz="2000" b="1">
                <a:latin typeface="Courier New" pitchFamily="49" charset="0"/>
              </a:rPr>
              <a:t>     C: RCPT TO: &lt;bob@hamburger.edu&gt; </a:t>
            </a:r>
          </a:p>
          <a:p>
            <a:pPr>
              <a:spcBef>
                <a:spcPct val="0"/>
              </a:spcBef>
              <a:buClrTx/>
              <a:buSzTx/>
              <a:buFontTx/>
              <a:buNone/>
            </a:pPr>
            <a:r>
              <a:rPr lang="en-US" sz="2000" b="1">
                <a:latin typeface="Courier New" pitchFamily="49" charset="0"/>
              </a:rPr>
              <a:t>     S: 250 bob@hamburger.edu ... Recipient ok </a:t>
            </a:r>
          </a:p>
          <a:p>
            <a:pPr>
              <a:spcBef>
                <a:spcPct val="0"/>
              </a:spcBef>
              <a:buClrTx/>
              <a:buSzTx/>
              <a:buFontTx/>
              <a:buNone/>
            </a:pPr>
            <a:r>
              <a:rPr lang="en-US" sz="2000" b="1">
                <a:latin typeface="Courier New" pitchFamily="49" charset="0"/>
              </a:rPr>
              <a:t>     C: DATA </a:t>
            </a:r>
          </a:p>
          <a:p>
            <a:pPr>
              <a:spcBef>
                <a:spcPct val="0"/>
              </a:spcBef>
              <a:buClrTx/>
              <a:buSzTx/>
              <a:buFontTx/>
              <a:buNone/>
            </a:pPr>
            <a:r>
              <a:rPr lang="en-US" sz="2000" b="1">
                <a:latin typeface="Courier New" pitchFamily="49" charset="0"/>
              </a:rPr>
              <a:t>     S: 354 Enter mail, end with "." on a line by itself </a:t>
            </a:r>
          </a:p>
          <a:p>
            <a:pPr>
              <a:spcBef>
                <a:spcPct val="0"/>
              </a:spcBef>
              <a:buClrTx/>
              <a:buSzTx/>
              <a:buFontTx/>
              <a:buNone/>
            </a:pPr>
            <a:r>
              <a:rPr lang="en-US" sz="2000" b="1">
                <a:latin typeface="Courier New" pitchFamily="49" charset="0"/>
              </a:rPr>
              <a:t>     C: Do you like ketchup? </a:t>
            </a:r>
          </a:p>
          <a:p>
            <a:pPr>
              <a:spcBef>
                <a:spcPct val="0"/>
              </a:spcBef>
              <a:buClrTx/>
              <a:buSzTx/>
              <a:buFontTx/>
              <a:buNone/>
            </a:pPr>
            <a:r>
              <a:rPr lang="en-US" sz="2000" b="1">
                <a:latin typeface="Courier New" pitchFamily="49" charset="0"/>
              </a:rPr>
              <a:t>     C: How about pickles? </a:t>
            </a:r>
          </a:p>
          <a:p>
            <a:pPr>
              <a:spcBef>
                <a:spcPct val="0"/>
              </a:spcBef>
              <a:buClrTx/>
              <a:buSzTx/>
              <a:buFontTx/>
              <a:buNone/>
            </a:pPr>
            <a:r>
              <a:rPr lang="en-US" sz="2000" b="1">
                <a:latin typeface="Courier New" pitchFamily="49" charset="0"/>
              </a:rPr>
              <a:t>     C: . </a:t>
            </a:r>
          </a:p>
          <a:p>
            <a:pPr>
              <a:spcBef>
                <a:spcPct val="0"/>
              </a:spcBef>
              <a:buClrTx/>
              <a:buSzTx/>
              <a:buFontTx/>
              <a:buNone/>
            </a:pPr>
            <a:r>
              <a:rPr lang="en-US" sz="2000" b="1">
                <a:latin typeface="Courier New" pitchFamily="49" charset="0"/>
              </a:rPr>
              <a:t>     S: 250 Message accepted for delivery </a:t>
            </a:r>
          </a:p>
          <a:p>
            <a:pPr>
              <a:spcBef>
                <a:spcPct val="0"/>
              </a:spcBef>
              <a:buClrTx/>
              <a:buSzTx/>
              <a:buFontTx/>
              <a:buNone/>
            </a:pPr>
            <a:r>
              <a:rPr lang="en-US" sz="2000" b="1">
                <a:latin typeface="Courier New" pitchFamily="49" charset="0"/>
              </a:rPr>
              <a:t>     C: QUIT </a:t>
            </a:r>
          </a:p>
          <a:p>
            <a:pPr>
              <a:spcBef>
                <a:spcPct val="0"/>
              </a:spcBef>
              <a:buClrTx/>
              <a:buSzTx/>
              <a:buFontTx/>
              <a:buNone/>
            </a:pPr>
            <a:r>
              <a:rPr lang="en-US" sz="2000" b="1">
                <a:latin typeface="Courier New" pitchFamily="49" charset="0"/>
              </a:rPr>
              <a:t>     S: 221 hamburger.edu closing connection</a:t>
            </a:r>
            <a:endParaRPr lang="en-US" sz="2000">
              <a:latin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fld id="{1885E29D-4C2E-444D-84EE-25D468039121}" type="slidenum">
              <a:rPr lang="en-US"/>
              <a:pPr/>
              <a:t>55</a:t>
            </a:fld>
            <a:endParaRPr lang="en-US"/>
          </a:p>
        </p:txBody>
      </p:sp>
      <p:sp>
        <p:nvSpPr>
          <p:cNvPr id="73730" name="Rectangle 2"/>
          <p:cNvSpPr>
            <a:spLocks noGrp="1" noChangeArrowheads="1"/>
          </p:cNvSpPr>
          <p:nvPr>
            <p:ph type="title"/>
          </p:nvPr>
        </p:nvSpPr>
        <p:spPr>
          <a:xfrm>
            <a:off x="373063" y="414338"/>
            <a:ext cx="7772400" cy="884237"/>
          </a:xfrm>
        </p:spPr>
        <p:txBody>
          <a:bodyPr/>
          <a:lstStyle/>
          <a:p>
            <a:r>
              <a:rPr lang="en-US" sz="3200">
                <a:solidFill>
                  <a:srgbClr val="FF0000"/>
                </a:solidFill>
              </a:rPr>
              <a:t>Try SMTP interaction for yourself:</a:t>
            </a:r>
            <a:endParaRPr lang="en-US"/>
          </a:p>
        </p:txBody>
      </p:sp>
      <p:sp>
        <p:nvSpPr>
          <p:cNvPr id="73731" name="Rectangle 3"/>
          <p:cNvSpPr>
            <a:spLocks noGrp="1" noChangeArrowheads="1"/>
          </p:cNvSpPr>
          <p:nvPr>
            <p:ph type="body" idx="1"/>
          </p:nvPr>
        </p:nvSpPr>
        <p:spPr/>
        <p:txBody>
          <a:bodyPr/>
          <a:lstStyle/>
          <a:p>
            <a:r>
              <a:rPr lang="en-US" sz="2400" b="1">
                <a:latin typeface="Courier New" pitchFamily="49" charset="0"/>
              </a:rPr>
              <a:t>telnet servername 25</a:t>
            </a:r>
            <a:endParaRPr lang="en-US" sz="2400"/>
          </a:p>
          <a:p>
            <a:r>
              <a:rPr lang="en-US" sz="2400"/>
              <a:t>see 220 reply from server</a:t>
            </a:r>
          </a:p>
          <a:p>
            <a:r>
              <a:rPr lang="en-US" sz="2400"/>
              <a:t>enter HELO, MAIL FROM, RCPT TO, DATA, QUIT commands</a:t>
            </a:r>
            <a:r>
              <a:rPr lang="en-US"/>
              <a:t> </a:t>
            </a:r>
          </a:p>
          <a:p>
            <a:pPr>
              <a:buFont typeface="ZapfDingbats" pitchFamily="82" charset="2"/>
              <a:buNone/>
            </a:pPr>
            <a:r>
              <a:rPr lang="en-US" sz="2400"/>
              <a:t>above lets you send email without using email client (reader)</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fld id="{1FEA5EB3-5759-4BF0-A673-B58B14490F93}" type="slidenum">
              <a:rPr lang="en-US"/>
              <a:pPr/>
              <a:t>56</a:t>
            </a:fld>
            <a:endParaRPr lang="en-US"/>
          </a:p>
        </p:txBody>
      </p:sp>
      <p:sp>
        <p:nvSpPr>
          <p:cNvPr id="62466" name="Rectangle 2"/>
          <p:cNvSpPr>
            <a:spLocks noGrp="1" noChangeArrowheads="1"/>
          </p:cNvSpPr>
          <p:nvPr>
            <p:ph type="title"/>
          </p:nvPr>
        </p:nvSpPr>
        <p:spPr/>
        <p:txBody>
          <a:bodyPr/>
          <a:lstStyle/>
          <a:p>
            <a:r>
              <a:rPr lang="en-US"/>
              <a:t>SMTP: final words</a:t>
            </a:r>
          </a:p>
        </p:txBody>
      </p:sp>
      <p:sp>
        <p:nvSpPr>
          <p:cNvPr id="62467" name="Rectangle 3"/>
          <p:cNvSpPr>
            <a:spLocks noGrp="1" noChangeArrowheads="1"/>
          </p:cNvSpPr>
          <p:nvPr>
            <p:ph type="body" sz="half" idx="1"/>
          </p:nvPr>
        </p:nvSpPr>
        <p:spPr/>
        <p:txBody>
          <a:bodyPr/>
          <a:lstStyle/>
          <a:p>
            <a:r>
              <a:rPr lang="en-US" sz="2000"/>
              <a:t>SMTP uses persistent connections</a:t>
            </a:r>
          </a:p>
          <a:p>
            <a:r>
              <a:rPr lang="en-US" sz="2000"/>
              <a:t>SMTP requires message (header &amp; body) to be in 7-bit ASCII</a:t>
            </a:r>
          </a:p>
          <a:p>
            <a:r>
              <a:rPr lang="en-US" sz="2000"/>
              <a:t>SMTP server uses </a:t>
            </a:r>
            <a:r>
              <a:rPr lang="en-US" sz="2000">
                <a:latin typeface="Courier New" pitchFamily="49" charset="0"/>
              </a:rPr>
              <a:t>CRLF.CRLF</a:t>
            </a:r>
            <a:r>
              <a:rPr lang="en-US" sz="2000"/>
              <a:t> to determine end of message</a:t>
            </a:r>
          </a:p>
        </p:txBody>
      </p:sp>
      <p:sp>
        <p:nvSpPr>
          <p:cNvPr id="62468" name="Rectangle 4"/>
          <p:cNvSpPr>
            <a:spLocks noGrp="1" noChangeArrowheads="1"/>
          </p:cNvSpPr>
          <p:nvPr>
            <p:ph type="body" sz="half" idx="2"/>
          </p:nvPr>
        </p:nvSpPr>
        <p:spPr/>
        <p:txBody>
          <a:bodyPr/>
          <a:lstStyle/>
          <a:p>
            <a:pPr>
              <a:buFont typeface="ZapfDingbats" pitchFamily="82" charset="2"/>
              <a:buNone/>
            </a:pPr>
            <a:r>
              <a:rPr lang="en-US" sz="2400">
                <a:solidFill>
                  <a:srgbClr val="FF0000"/>
                </a:solidFill>
              </a:rPr>
              <a:t>Comparison with HTTP:</a:t>
            </a:r>
          </a:p>
          <a:p>
            <a:pPr>
              <a:spcBef>
                <a:spcPct val="50000"/>
              </a:spcBef>
            </a:pPr>
            <a:r>
              <a:rPr lang="en-US" sz="2000"/>
              <a:t>HTTP: pull</a:t>
            </a:r>
          </a:p>
          <a:p>
            <a:pPr>
              <a:spcAft>
                <a:spcPct val="50000"/>
              </a:spcAft>
            </a:pPr>
            <a:r>
              <a:rPr lang="en-US" sz="2000"/>
              <a:t>SMTP: push</a:t>
            </a:r>
          </a:p>
          <a:p>
            <a:pPr>
              <a:spcAft>
                <a:spcPct val="50000"/>
              </a:spcAft>
            </a:pPr>
            <a:r>
              <a:rPr lang="en-US" sz="2000"/>
              <a:t>both have ASCII command/response interaction, status codes</a:t>
            </a:r>
          </a:p>
          <a:p>
            <a:r>
              <a:rPr lang="en-US" sz="2000"/>
              <a:t>HTTP: each object encapsulated in its own response msg</a:t>
            </a:r>
          </a:p>
          <a:p>
            <a:r>
              <a:rPr lang="en-US" sz="2000"/>
              <a:t>SMTP: multiple objects sent in multipart msg</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12" name="Slide Number Placeholder 6"/>
          <p:cNvSpPr>
            <a:spLocks noGrp="1"/>
          </p:cNvSpPr>
          <p:nvPr>
            <p:ph type="sldNum" sz="quarter" idx="12"/>
          </p:nvPr>
        </p:nvSpPr>
        <p:spPr/>
        <p:txBody>
          <a:bodyPr/>
          <a:lstStyle/>
          <a:p>
            <a:fld id="{AE04D1D3-BB3D-418A-B60A-54FA5A72EB5A}" type="slidenum">
              <a:rPr lang="en-US"/>
              <a:pPr/>
              <a:t>57</a:t>
            </a:fld>
            <a:endParaRPr lang="en-US"/>
          </a:p>
        </p:txBody>
      </p:sp>
      <p:sp>
        <p:nvSpPr>
          <p:cNvPr id="63490" name="Rectangle 2"/>
          <p:cNvSpPr>
            <a:spLocks noGrp="1" noChangeArrowheads="1"/>
          </p:cNvSpPr>
          <p:nvPr>
            <p:ph type="title"/>
          </p:nvPr>
        </p:nvSpPr>
        <p:spPr/>
        <p:txBody>
          <a:bodyPr/>
          <a:lstStyle/>
          <a:p>
            <a:r>
              <a:rPr lang="en-US" sz="3600"/>
              <a:t>Mail message format</a:t>
            </a:r>
            <a:endParaRPr lang="en-US"/>
          </a:p>
        </p:txBody>
      </p:sp>
      <p:sp>
        <p:nvSpPr>
          <p:cNvPr id="63491" name="Rectangle 3"/>
          <p:cNvSpPr>
            <a:spLocks noGrp="1" noChangeArrowheads="1"/>
          </p:cNvSpPr>
          <p:nvPr>
            <p:ph type="body" sz="half" idx="1"/>
          </p:nvPr>
        </p:nvSpPr>
        <p:spPr/>
        <p:txBody>
          <a:bodyPr/>
          <a:lstStyle/>
          <a:p>
            <a:pPr>
              <a:buFont typeface="ZapfDingbats" pitchFamily="82" charset="2"/>
              <a:buNone/>
            </a:pPr>
            <a:r>
              <a:rPr lang="en-US" sz="2000"/>
              <a:t>SMTP: protocol for exchanging email msgs</a:t>
            </a:r>
          </a:p>
          <a:p>
            <a:pPr>
              <a:buFont typeface="ZapfDingbats" pitchFamily="82" charset="2"/>
              <a:buNone/>
            </a:pPr>
            <a:r>
              <a:rPr lang="en-US" sz="2000"/>
              <a:t>RFC 822: standard for text message format:</a:t>
            </a:r>
          </a:p>
          <a:p>
            <a:r>
              <a:rPr lang="en-US" sz="2000"/>
              <a:t>header lines, e.g.,</a:t>
            </a:r>
          </a:p>
          <a:p>
            <a:pPr lvl="1"/>
            <a:r>
              <a:rPr lang="en-US" sz="1800"/>
              <a:t>To:</a:t>
            </a:r>
          </a:p>
          <a:p>
            <a:pPr lvl="1"/>
            <a:r>
              <a:rPr lang="en-US" sz="1800"/>
              <a:t>From:</a:t>
            </a:r>
          </a:p>
          <a:p>
            <a:pPr lvl="1"/>
            <a:r>
              <a:rPr lang="en-US" sz="1800"/>
              <a:t>Subject:</a:t>
            </a:r>
          </a:p>
          <a:p>
            <a:pPr lvl="1">
              <a:buFont typeface="Wingdings" pitchFamily="2" charset="2"/>
              <a:buNone/>
            </a:pPr>
            <a:r>
              <a:rPr lang="en-US" sz="1800" i="1">
                <a:solidFill>
                  <a:srgbClr val="FF0000"/>
                </a:solidFill>
              </a:rPr>
              <a:t>different</a:t>
            </a:r>
            <a:r>
              <a:rPr lang="en-US" sz="1800" i="1">
                <a:solidFill>
                  <a:srgbClr val="66FFCC"/>
                </a:solidFill>
              </a:rPr>
              <a:t> </a:t>
            </a:r>
            <a:r>
              <a:rPr lang="en-US" sz="1800" i="1"/>
              <a:t>from SMTP commands</a:t>
            </a:r>
            <a:r>
              <a:rPr lang="en-US" sz="1800"/>
              <a:t>!</a:t>
            </a:r>
          </a:p>
          <a:p>
            <a:r>
              <a:rPr lang="en-US" sz="2000"/>
              <a:t>body</a:t>
            </a:r>
          </a:p>
          <a:p>
            <a:pPr lvl="1"/>
            <a:r>
              <a:rPr lang="en-US" sz="1800"/>
              <a:t>the “message”, ASCII characters only</a:t>
            </a:r>
          </a:p>
        </p:txBody>
      </p:sp>
      <p:sp>
        <p:nvSpPr>
          <p:cNvPr id="63493" name="Rectangle 5"/>
          <p:cNvSpPr>
            <a:spLocks noChangeArrowheads="1"/>
          </p:cNvSpPr>
          <p:nvPr/>
        </p:nvSpPr>
        <p:spPr bwMode="auto">
          <a:xfrm>
            <a:off x="4978400" y="1892300"/>
            <a:ext cx="2832100" cy="4318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buClrTx/>
              <a:buSzTx/>
              <a:buFontTx/>
              <a:buNone/>
            </a:pPr>
            <a:r>
              <a:rPr lang="en-US">
                <a:solidFill>
                  <a:schemeClr val="bg1"/>
                </a:solidFill>
              </a:rPr>
              <a:t>header</a:t>
            </a:r>
          </a:p>
        </p:txBody>
      </p:sp>
      <p:sp>
        <p:nvSpPr>
          <p:cNvPr id="63495" name="Rectangle 7"/>
          <p:cNvSpPr>
            <a:spLocks noChangeArrowheads="1"/>
          </p:cNvSpPr>
          <p:nvPr/>
        </p:nvSpPr>
        <p:spPr bwMode="auto">
          <a:xfrm>
            <a:off x="4978400" y="2705100"/>
            <a:ext cx="2832100" cy="1739900"/>
          </a:xfrm>
          <a:prstGeom prst="rect">
            <a:avLst/>
          </a:prstGeom>
          <a:solidFill>
            <a:schemeClr val="accent2"/>
          </a:solidFill>
          <a:ln w="9525">
            <a:solidFill>
              <a:schemeClr val="tx1"/>
            </a:solidFill>
            <a:miter lim="800000"/>
            <a:headEnd/>
            <a:tailEnd/>
          </a:ln>
          <a:effectLst/>
        </p:spPr>
        <p:txBody>
          <a:bodyPr wrap="none" anchor="ctr"/>
          <a:lstStyle/>
          <a:p>
            <a:pPr algn="ctr">
              <a:spcBef>
                <a:spcPct val="0"/>
              </a:spcBef>
              <a:buClrTx/>
              <a:buSzTx/>
              <a:buFontTx/>
              <a:buNone/>
            </a:pPr>
            <a:r>
              <a:rPr lang="en-US">
                <a:solidFill>
                  <a:schemeClr val="bg1"/>
                </a:solidFill>
              </a:rPr>
              <a:t>body</a:t>
            </a:r>
          </a:p>
        </p:txBody>
      </p:sp>
      <p:sp>
        <p:nvSpPr>
          <p:cNvPr id="63497" name="Rectangle 9"/>
          <p:cNvSpPr>
            <a:spLocks noChangeArrowheads="1"/>
          </p:cNvSpPr>
          <p:nvPr/>
        </p:nvSpPr>
        <p:spPr bwMode="auto">
          <a:xfrm>
            <a:off x="4775200" y="1778000"/>
            <a:ext cx="3238500" cy="3073400"/>
          </a:xfrm>
          <a:prstGeom prst="rect">
            <a:avLst/>
          </a:prstGeom>
          <a:noFill/>
          <a:ln w="12700">
            <a:solidFill>
              <a:schemeClr val="tx1"/>
            </a:solidFill>
            <a:miter lim="800000"/>
            <a:headEnd/>
            <a:tailEnd/>
          </a:ln>
          <a:effectLst/>
        </p:spPr>
        <p:txBody>
          <a:bodyPr wrap="none" anchor="ctr"/>
          <a:lstStyle/>
          <a:p>
            <a:endParaRPr lang="en-US"/>
          </a:p>
        </p:txBody>
      </p:sp>
      <p:sp>
        <p:nvSpPr>
          <p:cNvPr id="63498" name="Line 10"/>
          <p:cNvSpPr>
            <a:spLocks noChangeShapeType="1"/>
          </p:cNvSpPr>
          <p:nvPr/>
        </p:nvSpPr>
        <p:spPr bwMode="auto">
          <a:xfrm flipV="1">
            <a:off x="3162300" y="2159000"/>
            <a:ext cx="1765300" cy="1016000"/>
          </a:xfrm>
          <a:prstGeom prst="line">
            <a:avLst/>
          </a:prstGeom>
          <a:noFill/>
          <a:ln w="19050">
            <a:solidFill>
              <a:srgbClr val="FF0000"/>
            </a:solidFill>
            <a:round/>
            <a:headEnd/>
            <a:tailEnd type="triangle" w="med" len="med"/>
          </a:ln>
          <a:effectLst/>
        </p:spPr>
        <p:txBody>
          <a:bodyPr wrap="none" anchor="ctr"/>
          <a:lstStyle/>
          <a:p>
            <a:endParaRPr lang="en-US"/>
          </a:p>
        </p:txBody>
      </p:sp>
      <p:sp>
        <p:nvSpPr>
          <p:cNvPr id="63499" name="Line 11"/>
          <p:cNvSpPr>
            <a:spLocks noChangeShapeType="1"/>
          </p:cNvSpPr>
          <p:nvPr/>
        </p:nvSpPr>
        <p:spPr bwMode="auto">
          <a:xfrm flipV="1">
            <a:off x="3009900" y="3327400"/>
            <a:ext cx="1905000" cy="1879600"/>
          </a:xfrm>
          <a:prstGeom prst="line">
            <a:avLst/>
          </a:prstGeom>
          <a:noFill/>
          <a:ln w="19050">
            <a:solidFill>
              <a:srgbClr val="FF0000"/>
            </a:solidFill>
            <a:round/>
            <a:headEnd/>
            <a:tailEnd type="triangle" w="med" len="med"/>
          </a:ln>
          <a:effectLst/>
        </p:spPr>
        <p:txBody>
          <a:bodyPr wrap="none" anchor="ctr"/>
          <a:lstStyle/>
          <a:p>
            <a:endParaRPr lang="en-US"/>
          </a:p>
        </p:txBody>
      </p:sp>
      <p:sp>
        <p:nvSpPr>
          <p:cNvPr id="63501" name="Text Box 13"/>
          <p:cNvSpPr txBox="1">
            <a:spLocks noChangeArrowheads="1"/>
          </p:cNvSpPr>
          <p:nvPr/>
        </p:nvSpPr>
        <p:spPr bwMode="auto">
          <a:xfrm>
            <a:off x="8132763" y="2112963"/>
            <a:ext cx="804862" cy="701675"/>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2000"/>
              <a:t>blank</a:t>
            </a:r>
          </a:p>
          <a:p>
            <a:pPr algn="ctr">
              <a:spcBef>
                <a:spcPct val="0"/>
              </a:spcBef>
              <a:buClrTx/>
              <a:buSzTx/>
              <a:buFontTx/>
              <a:buNone/>
            </a:pPr>
            <a:r>
              <a:rPr lang="en-US" sz="2000"/>
              <a:t>line</a:t>
            </a:r>
          </a:p>
        </p:txBody>
      </p:sp>
      <p:sp>
        <p:nvSpPr>
          <p:cNvPr id="63502" name="Line 14"/>
          <p:cNvSpPr>
            <a:spLocks noChangeShapeType="1"/>
          </p:cNvSpPr>
          <p:nvPr/>
        </p:nvSpPr>
        <p:spPr bwMode="auto">
          <a:xfrm flipH="1">
            <a:off x="7251700" y="2552700"/>
            <a:ext cx="965200" cy="0"/>
          </a:xfrm>
          <a:prstGeom prst="line">
            <a:avLst/>
          </a:prstGeom>
          <a:noFill/>
          <a:ln w="19050">
            <a:solidFill>
              <a:srgbClr val="FF0000"/>
            </a:solidFill>
            <a:round/>
            <a:headEnd/>
            <a:tailEnd type="triangle" w="med" len="med"/>
          </a:ln>
          <a:effectLst/>
        </p:spPr>
        <p:txBody>
          <a:bodyPr wrap="none" anchor="ctr"/>
          <a:lstStyle/>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17" name="Slide Number Placeholder 6"/>
          <p:cNvSpPr>
            <a:spLocks noGrp="1"/>
          </p:cNvSpPr>
          <p:nvPr>
            <p:ph type="sldNum" sz="quarter" idx="12"/>
          </p:nvPr>
        </p:nvSpPr>
        <p:spPr/>
        <p:txBody>
          <a:bodyPr/>
          <a:lstStyle/>
          <a:p>
            <a:fld id="{1AF28879-B5CA-4764-B5E1-78A2E4805437}" type="slidenum">
              <a:rPr lang="en-US"/>
              <a:pPr/>
              <a:t>58</a:t>
            </a:fld>
            <a:endParaRPr lang="en-US"/>
          </a:p>
        </p:txBody>
      </p:sp>
      <p:sp>
        <p:nvSpPr>
          <p:cNvPr id="64518" name="Rectangle 6"/>
          <p:cNvSpPr>
            <a:spLocks noGrp="1" noChangeArrowheads="1"/>
          </p:cNvSpPr>
          <p:nvPr>
            <p:ph type="title"/>
          </p:nvPr>
        </p:nvSpPr>
        <p:spPr>
          <a:xfrm>
            <a:off x="533400" y="228600"/>
            <a:ext cx="8382000" cy="1143000"/>
          </a:xfrm>
        </p:spPr>
        <p:txBody>
          <a:bodyPr/>
          <a:lstStyle/>
          <a:p>
            <a:r>
              <a:rPr lang="en-US" sz="3200"/>
              <a:t>Message format: multimedia extensions</a:t>
            </a:r>
            <a:endParaRPr lang="en-US"/>
          </a:p>
        </p:txBody>
      </p:sp>
      <p:sp>
        <p:nvSpPr>
          <p:cNvPr id="64519" name="Rectangle 7"/>
          <p:cNvSpPr>
            <a:spLocks noGrp="1" noChangeArrowheads="1"/>
          </p:cNvSpPr>
          <p:nvPr>
            <p:ph type="body" sz="half" idx="1"/>
          </p:nvPr>
        </p:nvSpPr>
        <p:spPr>
          <a:xfrm>
            <a:off x="495300" y="1384300"/>
            <a:ext cx="7327900" cy="4648200"/>
          </a:xfrm>
        </p:spPr>
        <p:txBody>
          <a:bodyPr/>
          <a:lstStyle/>
          <a:p>
            <a:r>
              <a:rPr lang="en-US" sz="2000"/>
              <a:t>MIME: multimedia mail extension, RFC 2045, 2056</a:t>
            </a:r>
          </a:p>
          <a:p>
            <a:r>
              <a:rPr lang="en-US" sz="2000"/>
              <a:t>additional lines in msg header declare MIME content type</a:t>
            </a:r>
            <a:endParaRPr lang="en-US" sz="2400"/>
          </a:p>
        </p:txBody>
      </p:sp>
      <p:grpSp>
        <p:nvGrpSpPr>
          <p:cNvPr id="64522" name="Group 10"/>
          <p:cNvGrpSpPr>
            <a:grpSpLocks/>
          </p:cNvGrpSpPr>
          <p:nvPr/>
        </p:nvGrpSpPr>
        <p:grpSpPr bwMode="auto">
          <a:xfrm>
            <a:off x="3943350" y="2851150"/>
            <a:ext cx="5003800" cy="3113088"/>
            <a:chOff x="1424" y="1808"/>
            <a:chExt cx="3152" cy="2152"/>
          </a:xfrm>
        </p:grpSpPr>
        <p:sp>
          <p:nvSpPr>
            <p:cNvPr id="64517" name="Text Box 5"/>
            <p:cNvSpPr txBox="1">
              <a:spLocks noChangeArrowheads="1"/>
            </p:cNvSpPr>
            <p:nvPr/>
          </p:nvSpPr>
          <p:spPr bwMode="auto">
            <a:xfrm>
              <a:off x="1440" y="1808"/>
              <a:ext cx="3136" cy="2152"/>
            </a:xfrm>
            <a:prstGeom prst="rect">
              <a:avLst/>
            </a:prstGeom>
            <a:noFill/>
            <a:ln w="9525">
              <a:noFill/>
              <a:miter lim="800000"/>
              <a:headEnd/>
              <a:tailEnd/>
            </a:ln>
            <a:effectLst/>
          </p:spPr>
          <p:txBody>
            <a:bodyPr>
              <a:spAutoFit/>
            </a:bodyPr>
            <a:lstStyle/>
            <a:p>
              <a:pPr>
                <a:spcBef>
                  <a:spcPct val="0"/>
                </a:spcBef>
                <a:buClrTx/>
                <a:buSzTx/>
                <a:buFontTx/>
                <a:buNone/>
              </a:pPr>
              <a:r>
                <a:rPr lang="en-US" sz="1800" b="1">
                  <a:latin typeface="Courier New" pitchFamily="49" charset="0"/>
                </a:rPr>
                <a:t>From: alice@crepes.fr </a:t>
              </a:r>
            </a:p>
            <a:p>
              <a:pPr>
                <a:spcBef>
                  <a:spcPct val="0"/>
                </a:spcBef>
                <a:buClrTx/>
                <a:buSzTx/>
                <a:buFontTx/>
                <a:buNone/>
              </a:pPr>
              <a:r>
                <a:rPr lang="en-US" sz="1800" b="1">
                  <a:latin typeface="Courier New" pitchFamily="49" charset="0"/>
                </a:rPr>
                <a:t>To: bob@hamburger.edu </a:t>
              </a:r>
            </a:p>
            <a:p>
              <a:pPr>
                <a:spcBef>
                  <a:spcPct val="0"/>
                </a:spcBef>
                <a:buClrTx/>
                <a:buSzTx/>
                <a:buFontTx/>
                <a:buNone/>
              </a:pPr>
              <a:r>
                <a:rPr lang="en-US" sz="1800" b="1">
                  <a:latin typeface="Courier New" pitchFamily="49" charset="0"/>
                </a:rPr>
                <a:t>Subject: Picture of yummy crepe. </a:t>
              </a:r>
            </a:p>
            <a:p>
              <a:pPr>
                <a:spcBef>
                  <a:spcPct val="0"/>
                </a:spcBef>
                <a:buClrTx/>
                <a:buSzTx/>
                <a:buFontTx/>
                <a:buNone/>
              </a:pPr>
              <a:r>
                <a:rPr lang="en-US" sz="1800" b="1">
                  <a:latin typeface="Courier New" pitchFamily="49" charset="0"/>
                </a:rPr>
                <a:t>MIME-Version: 1.0 </a:t>
              </a:r>
            </a:p>
            <a:p>
              <a:pPr>
                <a:spcBef>
                  <a:spcPct val="0"/>
                </a:spcBef>
                <a:buClrTx/>
                <a:buSzTx/>
                <a:buFontTx/>
                <a:buNone/>
              </a:pPr>
              <a:r>
                <a:rPr lang="en-US" sz="1800" b="1">
                  <a:latin typeface="Courier New" pitchFamily="49" charset="0"/>
                </a:rPr>
                <a:t>Content-Transfer-Encoding: base64 </a:t>
              </a:r>
            </a:p>
            <a:p>
              <a:pPr>
                <a:spcBef>
                  <a:spcPct val="0"/>
                </a:spcBef>
                <a:buClrTx/>
                <a:buSzTx/>
                <a:buFontTx/>
                <a:buNone/>
              </a:pPr>
              <a:r>
                <a:rPr lang="en-US" sz="1800" b="1">
                  <a:latin typeface="Courier New" pitchFamily="49" charset="0"/>
                </a:rPr>
                <a:t>Content-Type: image/jpeg </a:t>
              </a:r>
            </a:p>
            <a:p>
              <a:pPr>
                <a:spcBef>
                  <a:spcPct val="0"/>
                </a:spcBef>
                <a:buClrTx/>
                <a:buSzTx/>
                <a:buFontTx/>
                <a:buNone/>
              </a:pPr>
              <a:endParaRPr lang="en-US" sz="1800" b="1">
                <a:latin typeface="Courier New" pitchFamily="49" charset="0"/>
              </a:endParaRPr>
            </a:p>
            <a:p>
              <a:pPr>
                <a:spcBef>
                  <a:spcPct val="0"/>
                </a:spcBef>
                <a:buClrTx/>
                <a:buSzTx/>
                <a:buFontTx/>
                <a:buNone/>
              </a:pPr>
              <a:r>
                <a:rPr lang="en-US" sz="1800" b="1">
                  <a:latin typeface="Courier New" pitchFamily="49" charset="0"/>
                </a:rPr>
                <a:t>base64 encoded data ..... </a:t>
              </a:r>
            </a:p>
            <a:p>
              <a:pPr>
                <a:spcBef>
                  <a:spcPct val="0"/>
                </a:spcBef>
                <a:buClrTx/>
                <a:buSzTx/>
                <a:buFontTx/>
                <a:buNone/>
              </a:pPr>
              <a:r>
                <a:rPr lang="en-US" sz="1800" b="1">
                  <a:latin typeface="Courier New" pitchFamily="49" charset="0"/>
                </a:rPr>
                <a:t>......................... </a:t>
              </a:r>
            </a:p>
            <a:p>
              <a:pPr>
                <a:spcBef>
                  <a:spcPct val="0"/>
                </a:spcBef>
                <a:buClrTx/>
                <a:buSzTx/>
                <a:buFontTx/>
                <a:buNone/>
              </a:pPr>
              <a:r>
                <a:rPr lang="en-US" sz="1800" b="1">
                  <a:latin typeface="Courier New" pitchFamily="49" charset="0"/>
                </a:rPr>
                <a:t>......base64 encoded data </a:t>
              </a:r>
            </a:p>
            <a:p>
              <a:pPr>
                <a:spcBef>
                  <a:spcPct val="0"/>
                </a:spcBef>
                <a:buClrTx/>
                <a:buSzTx/>
                <a:buFontTx/>
                <a:buNone/>
              </a:pPr>
              <a:r>
                <a:rPr lang="en-US" sz="1800" b="1">
                  <a:latin typeface="Courier New" pitchFamily="49" charset="0"/>
                </a:rPr>
                <a:t> </a:t>
              </a:r>
            </a:p>
          </p:txBody>
        </p:sp>
        <p:sp>
          <p:nvSpPr>
            <p:cNvPr id="64521" name="Rectangle 9"/>
            <p:cNvSpPr>
              <a:spLocks noChangeArrowheads="1"/>
            </p:cNvSpPr>
            <p:nvPr/>
          </p:nvSpPr>
          <p:spPr bwMode="auto">
            <a:xfrm>
              <a:off x="1424" y="1808"/>
              <a:ext cx="2984" cy="2024"/>
            </a:xfrm>
            <a:prstGeom prst="rect">
              <a:avLst/>
            </a:prstGeom>
            <a:noFill/>
            <a:ln w="12700">
              <a:solidFill>
                <a:schemeClr val="tx1"/>
              </a:solid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grpSp>
      <p:sp>
        <p:nvSpPr>
          <p:cNvPr id="64523" name="Text Box 11"/>
          <p:cNvSpPr txBox="1">
            <a:spLocks noChangeArrowheads="1"/>
          </p:cNvSpPr>
          <p:nvPr/>
        </p:nvSpPr>
        <p:spPr bwMode="auto">
          <a:xfrm>
            <a:off x="114300" y="4348163"/>
            <a:ext cx="2825750" cy="1006475"/>
          </a:xfrm>
          <a:prstGeom prst="rect">
            <a:avLst/>
          </a:prstGeom>
          <a:noFill/>
          <a:ln w="9525">
            <a:noFill/>
            <a:miter lim="800000"/>
            <a:headEnd/>
            <a:tailEnd/>
          </a:ln>
          <a:effectLst/>
        </p:spPr>
        <p:txBody>
          <a:bodyPr wrap="none">
            <a:spAutoFit/>
          </a:bodyPr>
          <a:lstStyle/>
          <a:p>
            <a:pPr algn="r">
              <a:spcBef>
                <a:spcPct val="0"/>
              </a:spcBef>
              <a:buClrTx/>
              <a:buSzTx/>
              <a:buFontTx/>
              <a:buNone/>
            </a:pPr>
            <a:r>
              <a:rPr lang="en-US" sz="2000"/>
              <a:t>multimedia data</a:t>
            </a:r>
          </a:p>
          <a:p>
            <a:pPr algn="r">
              <a:spcBef>
                <a:spcPct val="0"/>
              </a:spcBef>
              <a:buClrTx/>
              <a:buSzTx/>
              <a:buFontTx/>
              <a:buNone/>
            </a:pPr>
            <a:r>
              <a:rPr lang="en-US" sz="2000"/>
              <a:t>type, subtype, </a:t>
            </a:r>
          </a:p>
          <a:p>
            <a:pPr algn="r">
              <a:spcBef>
                <a:spcPct val="0"/>
              </a:spcBef>
              <a:buClrTx/>
              <a:buSzTx/>
              <a:buFontTx/>
              <a:buNone/>
            </a:pPr>
            <a:r>
              <a:rPr lang="en-US" sz="2000"/>
              <a:t>parameter declaration</a:t>
            </a:r>
            <a:endParaRPr lang="en-US">
              <a:latin typeface="Times New Roman" pitchFamily="18" charset="0"/>
            </a:endParaRPr>
          </a:p>
        </p:txBody>
      </p:sp>
      <p:sp>
        <p:nvSpPr>
          <p:cNvPr id="64524" name="Text Box 12"/>
          <p:cNvSpPr txBox="1">
            <a:spLocks noChangeArrowheads="1"/>
          </p:cNvSpPr>
          <p:nvPr/>
        </p:nvSpPr>
        <p:spPr bwMode="auto">
          <a:xfrm>
            <a:off x="900113" y="3560763"/>
            <a:ext cx="1943100" cy="701675"/>
          </a:xfrm>
          <a:prstGeom prst="rect">
            <a:avLst/>
          </a:prstGeom>
          <a:noFill/>
          <a:ln w="9525">
            <a:noFill/>
            <a:miter lim="800000"/>
            <a:headEnd/>
            <a:tailEnd/>
          </a:ln>
          <a:effectLst/>
        </p:spPr>
        <p:txBody>
          <a:bodyPr wrap="none">
            <a:spAutoFit/>
          </a:bodyPr>
          <a:lstStyle/>
          <a:p>
            <a:pPr algn="r">
              <a:spcBef>
                <a:spcPct val="0"/>
              </a:spcBef>
              <a:buClrTx/>
              <a:buSzTx/>
              <a:buFontTx/>
              <a:buNone/>
            </a:pPr>
            <a:r>
              <a:rPr lang="en-US" sz="2000"/>
              <a:t>method used</a:t>
            </a:r>
          </a:p>
          <a:p>
            <a:pPr algn="r">
              <a:spcBef>
                <a:spcPct val="0"/>
              </a:spcBef>
              <a:buClrTx/>
              <a:buSzTx/>
              <a:buFontTx/>
              <a:buNone/>
            </a:pPr>
            <a:r>
              <a:rPr lang="en-US" sz="2000"/>
              <a:t>to encode data</a:t>
            </a:r>
            <a:endParaRPr lang="en-US">
              <a:latin typeface="Times New Roman" pitchFamily="18" charset="0"/>
            </a:endParaRPr>
          </a:p>
        </p:txBody>
      </p:sp>
      <p:sp>
        <p:nvSpPr>
          <p:cNvPr id="64525" name="Text Box 13"/>
          <p:cNvSpPr txBox="1">
            <a:spLocks noChangeArrowheads="1"/>
          </p:cNvSpPr>
          <p:nvPr/>
        </p:nvSpPr>
        <p:spPr bwMode="auto">
          <a:xfrm>
            <a:off x="973138" y="3001963"/>
            <a:ext cx="1852612" cy="396875"/>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2000"/>
              <a:t>MIME version</a:t>
            </a:r>
            <a:endParaRPr lang="en-US">
              <a:latin typeface="Times New Roman" pitchFamily="18" charset="0"/>
            </a:endParaRPr>
          </a:p>
        </p:txBody>
      </p:sp>
      <p:sp>
        <p:nvSpPr>
          <p:cNvPr id="64526" name="Text Box 14"/>
          <p:cNvSpPr txBox="1">
            <a:spLocks noChangeArrowheads="1"/>
          </p:cNvSpPr>
          <p:nvPr/>
        </p:nvSpPr>
        <p:spPr bwMode="auto">
          <a:xfrm>
            <a:off x="1106488" y="5529263"/>
            <a:ext cx="1763712" cy="396875"/>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2000"/>
              <a:t>encoded data</a:t>
            </a:r>
            <a:endParaRPr lang="en-US">
              <a:latin typeface="Times New Roman" pitchFamily="18" charset="0"/>
            </a:endParaRPr>
          </a:p>
        </p:txBody>
      </p:sp>
      <p:sp>
        <p:nvSpPr>
          <p:cNvPr id="64527" name="Line 15"/>
          <p:cNvSpPr>
            <a:spLocks noChangeShapeType="1"/>
          </p:cNvSpPr>
          <p:nvPr/>
        </p:nvSpPr>
        <p:spPr bwMode="auto">
          <a:xfrm>
            <a:off x="2857500" y="3276600"/>
            <a:ext cx="1155700" cy="546100"/>
          </a:xfrm>
          <a:prstGeom prst="line">
            <a:avLst/>
          </a:prstGeom>
          <a:noFill/>
          <a:ln w="19050">
            <a:solidFill>
              <a:srgbClr val="FF0000"/>
            </a:solidFill>
            <a:round/>
            <a:headEnd/>
            <a:tailEnd type="triangle" w="med" len="med"/>
          </a:ln>
          <a:effectLst/>
        </p:spPr>
        <p:txBody>
          <a:bodyPr wrap="none" anchor="ctr"/>
          <a:lstStyle/>
          <a:p>
            <a:endParaRPr lang="en-US"/>
          </a:p>
        </p:txBody>
      </p:sp>
      <p:sp>
        <p:nvSpPr>
          <p:cNvPr id="64528" name="Line 16"/>
          <p:cNvSpPr>
            <a:spLocks noChangeShapeType="1"/>
          </p:cNvSpPr>
          <p:nvPr/>
        </p:nvSpPr>
        <p:spPr bwMode="auto">
          <a:xfrm>
            <a:off x="2832100" y="3911600"/>
            <a:ext cx="1181100" cy="190500"/>
          </a:xfrm>
          <a:prstGeom prst="line">
            <a:avLst/>
          </a:prstGeom>
          <a:noFill/>
          <a:ln w="19050">
            <a:solidFill>
              <a:srgbClr val="FF0000"/>
            </a:solidFill>
            <a:round/>
            <a:headEnd/>
            <a:tailEnd type="triangle" w="med" len="med"/>
          </a:ln>
          <a:effectLst/>
        </p:spPr>
        <p:txBody>
          <a:bodyPr wrap="none" anchor="ctr"/>
          <a:lstStyle/>
          <a:p>
            <a:endParaRPr lang="en-US"/>
          </a:p>
        </p:txBody>
      </p:sp>
      <p:sp>
        <p:nvSpPr>
          <p:cNvPr id="64529" name="Line 17"/>
          <p:cNvSpPr>
            <a:spLocks noChangeShapeType="1"/>
          </p:cNvSpPr>
          <p:nvPr/>
        </p:nvSpPr>
        <p:spPr bwMode="auto">
          <a:xfrm flipV="1">
            <a:off x="2806700" y="4419600"/>
            <a:ext cx="1244600" cy="355600"/>
          </a:xfrm>
          <a:prstGeom prst="line">
            <a:avLst/>
          </a:prstGeom>
          <a:noFill/>
          <a:ln w="19050">
            <a:solidFill>
              <a:srgbClr val="FF0000"/>
            </a:solidFill>
            <a:round/>
            <a:headEnd/>
            <a:tailEnd type="triangle" w="med" len="med"/>
          </a:ln>
          <a:effectLst/>
        </p:spPr>
        <p:txBody>
          <a:bodyPr wrap="none" anchor="ctr"/>
          <a:lstStyle/>
          <a:p>
            <a:endParaRPr lang="en-US"/>
          </a:p>
        </p:txBody>
      </p:sp>
      <p:sp>
        <p:nvSpPr>
          <p:cNvPr id="64530" name="Line 18"/>
          <p:cNvSpPr>
            <a:spLocks noChangeShapeType="1"/>
          </p:cNvSpPr>
          <p:nvPr/>
        </p:nvSpPr>
        <p:spPr bwMode="auto">
          <a:xfrm flipV="1">
            <a:off x="2844800" y="5168900"/>
            <a:ext cx="1003300" cy="508000"/>
          </a:xfrm>
          <a:prstGeom prst="line">
            <a:avLst/>
          </a:prstGeom>
          <a:noFill/>
          <a:ln w="19050">
            <a:solidFill>
              <a:srgbClr val="FF0000"/>
            </a:solidFill>
            <a:round/>
            <a:headEnd/>
            <a:tailEnd type="triangle" w="med" len="med"/>
          </a:ln>
          <a:effectLst/>
        </p:spPr>
        <p:txBody>
          <a:bodyPr wrap="none" anchor="ctr"/>
          <a:lstStyle/>
          <a:p>
            <a:endParaRPr lang="en-US"/>
          </a:p>
        </p:txBody>
      </p:sp>
      <p:sp>
        <p:nvSpPr>
          <p:cNvPr id="64531" name="Freeform 19"/>
          <p:cNvSpPr>
            <a:spLocks/>
          </p:cNvSpPr>
          <p:nvPr/>
        </p:nvSpPr>
        <p:spPr bwMode="auto">
          <a:xfrm>
            <a:off x="3871913" y="4810125"/>
            <a:ext cx="309562" cy="881063"/>
          </a:xfrm>
          <a:custGeom>
            <a:avLst/>
            <a:gdLst/>
            <a:ahLst/>
            <a:cxnLst>
              <a:cxn ang="0">
                <a:pos x="159" y="3"/>
              </a:cxn>
              <a:cxn ang="0">
                <a:pos x="0" y="0"/>
              </a:cxn>
              <a:cxn ang="0">
                <a:pos x="0" y="555"/>
              </a:cxn>
              <a:cxn ang="0">
                <a:pos x="195" y="552"/>
              </a:cxn>
            </a:cxnLst>
            <a:rect l="0" t="0" r="r" b="b"/>
            <a:pathLst>
              <a:path w="195" h="555">
                <a:moveTo>
                  <a:pt x="159" y="3"/>
                </a:moveTo>
                <a:lnTo>
                  <a:pt x="0" y="0"/>
                </a:lnTo>
                <a:lnTo>
                  <a:pt x="0" y="555"/>
                </a:lnTo>
                <a:lnTo>
                  <a:pt x="195" y="552"/>
                </a:lnTo>
              </a:path>
            </a:pathLst>
          </a:custGeom>
          <a:noFill/>
          <a:ln w="19050" cap="flat" cmpd="sng">
            <a:solidFill>
              <a:srgbClr val="FF0000"/>
            </a:solidFill>
            <a:prstDash val="solid"/>
            <a:round/>
            <a:headEnd/>
            <a:tailEnd/>
          </a:ln>
          <a:effectLst/>
        </p:spPr>
        <p:txBody>
          <a:bodyPr wrap="none" anchor="ctr"/>
          <a:lstStyle/>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79" name="Slide Number Placeholder 6"/>
          <p:cNvSpPr>
            <a:spLocks noGrp="1"/>
          </p:cNvSpPr>
          <p:nvPr>
            <p:ph type="sldNum" sz="quarter" idx="12"/>
          </p:nvPr>
        </p:nvSpPr>
        <p:spPr/>
        <p:txBody>
          <a:bodyPr/>
          <a:lstStyle/>
          <a:p>
            <a:fld id="{D847F036-73A9-46AC-98DE-8A0727C2F1E4}" type="slidenum">
              <a:rPr lang="en-US"/>
              <a:pPr/>
              <a:t>59</a:t>
            </a:fld>
            <a:endParaRPr lang="en-US"/>
          </a:p>
        </p:txBody>
      </p:sp>
      <p:sp>
        <p:nvSpPr>
          <p:cNvPr id="67586" name="Rectangle 2"/>
          <p:cNvSpPr>
            <a:spLocks noGrp="1" noChangeArrowheads="1"/>
          </p:cNvSpPr>
          <p:nvPr>
            <p:ph type="title"/>
          </p:nvPr>
        </p:nvSpPr>
        <p:spPr/>
        <p:txBody>
          <a:bodyPr/>
          <a:lstStyle/>
          <a:p>
            <a:r>
              <a:rPr lang="en-US"/>
              <a:t>Mail access protocols</a:t>
            </a:r>
          </a:p>
        </p:txBody>
      </p:sp>
      <p:sp>
        <p:nvSpPr>
          <p:cNvPr id="67587" name="Rectangle 3"/>
          <p:cNvSpPr>
            <a:spLocks noGrp="1" noChangeArrowheads="1"/>
          </p:cNvSpPr>
          <p:nvPr>
            <p:ph type="body" sz="half" idx="1"/>
          </p:nvPr>
        </p:nvSpPr>
        <p:spPr>
          <a:xfrm>
            <a:off x="581025" y="3219450"/>
            <a:ext cx="7381875" cy="2209800"/>
          </a:xfrm>
        </p:spPr>
        <p:txBody>
          <a:bodyPr/>
          <a:lstStyle/>
          <a:p>
            <a:r>
              <a:rPr lang="en-US" sz="2000"/>
              <a:t>SMTP: delivery/storage to receiver’s server</a:t>
            </a:r>
          </a:p>
          <a:p>
            <a:r>
              <a:rPr lang="en-US" sz="2000"/>
              <a:t>Mail access protocol: retrieval from server</a:t>
            </a:r>
          </a:p>
          <a:p>
            <a:pPr lvl="1"/>
            <a:r>
              <a:rPr lang="en-US" sz="2000"/>
              <a:t>POP: Post Office Protocol [RFC 1939]</a:t>
            </a:r>
          </a:p>
          <a:p>
            <a:pPr lvl="2"/>
            <a:r>
              <a:rPr lang="en-US"/>
              <a:t>authorization (agent &lt;--&gt;server) and download </a:t>
            </a:r>
          </a:p>
          <a:p>
            <a:pPr lvl="1"/>
            <a:r>
              <a:rPr lang="en-US" sz="2000"/>
              <a:t>IMAP: Internet Mail Access Protocol [RFC 1730]</a:t>
            </a:r>
          </a:p>
          <a:p>
            <a:pPr lvl="2"/>
            <a:r>
              <a:rPr lang="en-US"/>
              <a:t>more features (more complex)</a:t>
            </a:r>
          </a:p>
          <a:p>
            <a:pPr lvl="2"/>
            <a:r>
              <a:rPr lang="en-US"/>
              <a:t>manipulation of stored msgs on server</a:t>
            </a:r>
          </a:p>
          <a:p>
            <a:pPr lvl="1"/>
            <a:r>
              <a:rPr lang="en-US" sz="2000"/>
              <a:t>HTTP: Hotmail , Yahoo! Mail, etc.</a:t>
            </a:r>
            <a:endParaRPr lang="en-US"/>
          </a:p>
          <a:p>
            <a:pPr lvl="1"/>
            <a:endParaRPr lang="en-US" sz="2000"/>
          </a:p>
        </p:txBody>
      </p:sp>
      <p:sp>
        <p:nvSpPr>
          <p:cNvPr id="67590" name="Line 6"/>
          <p:cNvSpPr>
            <a:spLocks noChangeShapeType="1"/>
          </p:cNvSpPr>
          <p:nvPr/>
        </p:nvSpPr>
        <p:spPr bwMode="auto">
          <a:xfrm>
            <a:off x="2238375" y="1847850"/>
            <a:ext cx="847725" cy="9525"/>
          </a:xfrm>
          <a:prstGeom prst="line">
            <a:avLst/>
          </a:prstGeom>
          <a:noFill/>
          <a:ln w="28575">
            <a:solidFill>
              <a:srgbClr val="FF0000"/>
            </a:solidFill>
            <a:round/>
            <a:headEnd/>
            <a:tailEnd type="triangle" w="med" len="med"/>
          </a:ln>
          <a:effectLst/>
        </p:spPr>
        <p:txBody>
          <a:bodyPr wrap="none" anchor="ctr"/>
          <a:lstStyle/>
          <a:p>
            <a:endParaRPr lang="en-US"/>
          </a:p>
        </p:txBody>
      </p:sp>
      <p:grpSp>
        <p:nvGrpSpPr>
          <p:cNvPr id="67616" name="Group 32"/>
          <p:cNvGrpSpPr>
            <a:grpSpLocks/>
          </p:cNvGrpSpPr>
          <p:nvPr/>
        </p:nvGrpSpPr>
        <p:grpSpPr bwMode="auto">
          <a:xfrm>
            <a:off x="7018338" y="1536700"/>
            <a:ext cx="709612" cy="703263"/>
            <a:chOff x="4337" y="290"/>
            <a:chExt cx="447" cy="443"/>
          </a:xfrm>
        </p:grpSpPr>
        <p:graphicFrame>
          <p:nvGraphicFramePr>
            <p:cNvPr id="67617" name="Object 33"/>
            <p:cNvGraphicFramePr>
              <a:graphicFrameLocks noChangeAspect="1"/>
            </p:cNvGraphicFramePr>
            <p:nvPr/>
          </p:nvGraphicFramePr>
          <p:xfrm>
            <a:off x="4338" y="290"/>
            <a:ext cx="392" cy="315"/>
          </p:xfrm>
          <a:graphic>
            <a:graphicData uri="http://schemas.openxmlformats.org/presentationml/2006/ole">
              <p:oleObj spid="_x0000_s67617" name="Clip" r:id="rId3" imgW="1305000" imgH="1085760" progId="MS_ClipArt_Gallery.2">
                <p:embed/>
              </p:oleObj>
            </a:graphicData>
          </a:graphic>
        </p:graphicFrame>
        <p:grpSp>
          <p:nvGrpSpPr>
            <p:cNvPr id="67618" name="Group 34"/>
            <p:cNvGrpSpPr>
              <a:grpSpLocks/>
            </p:cNvGrpSpPr>
            <p:nvPr/>
          </p:nvGrpSpPr>
          <p:grpSpPr bwMode="auto">
            <a:xfrm>
              <a:off x="4337" y="367"/>
              <a:ext cx="447" cy="366"/>
              <a:chOff x="4189" y="817"/>
              <a:chExt cx="521" cy="366"/>
            </a:xfrm>
          </p:grpSpPr>
          <p:sp>
            <p:nvSpPr>
              <p:cNvPr id="67619" name="Rectangle 35"/>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a:effectLst/>
            </p:spPr>
            <p:txBody>
              <a:bodyPr wrap="none" anchor="ctr"/>
              <a:lstStyle/>
              <a:p>
                <a:endParaRPr lang="en-US"/>
              </a:p>
            </p:txBody>
          </p:sp>
          <p:sp>
            <p:nvSpPr>
              <p:cNvPr id="67620" name="Text Box 36"/>
              <p:cNvSpPr txBox="1">
                <a:spLocks noChangeArrowheads="1"/>
              </p:cNvSpPr>
              <p:nvPr/>
            </p:nvSpPr>
            <p:spPr bwMode="auto">
              <a:xfrm>
                <a:off x="4189" y="817"/>
                <a:ext cx="521" cy="366"/>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a:latin typeface="Times New Roman" pitchFamily="18" charset="0"/>
                </a:endParaRPr>
              </a:p>
            </p:txBody>
          </p:sp>
        </p:grpSp>
      </p:grpSp>
      <p:grpSp>
        <p:nvGrpSpPr>
          <p:cNvPr id="67668" name="Group 84"/>
          <p:cNvGrpSpPr>
            <a:grpSpLocks/>
          </p:cNvGrpSpPr>
          <p:nvPr/>
        </p:nvGrpSpPr>
        <p:grpSpPr bwMode="auto">
          <a:xfrm>
            <a:off x="3135313" y="1631950"/>
            <a:ext cx="355600" cy="933450"/>
            <a:chOff x="4180" y="783"/>
            <a:chExt cx="150" cy="307"/>
          </a:xfrm>
        </p:grpSpPr>
        <p:sp>
          <p:nvSpPr>
            <p:cNvPr id="67669" name="AutoShape 85"/>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67670" name="Rectangle 86"/>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67671" name="Rectangle 8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67672" name="AutoShape 8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67673" name="Line 89"/>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67674" name="Line 90"/>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67675" name="Rectangle 9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67676" name="Rectangle 92"/>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67742" name="Group 158"/>
          <p:cNvGrpSpPr>
            <a:grpSpLocks/>
          </p:cNvGrpSpPr>
          <p:nvPr/>
        </p:nvGrpSpPr>
        <p:grpSpPr bwMode="auto">
          <a:xfrm>
            <a:off x="2563813" y="2009775"/>
            <a:ext cx="1458912" cy="1179513"/>
            <a:chOff x="1789" y="1206"/>
            <a:chExt cx="919" cy="743"/>
          </a:xfrm>
        </p:grpSpPr>
        <p:sp>
          <p:nvSpPr>
            <p:cNvPr id="67679" name="Text Box 95"/>
            <p:cNvSpPr txBox="1">
              <a:spLocks noChangeArrowheads="1"/>
            </p:cNvSpPr>
            <p:nvPr/>
          </p:nvSpPr>
          <p:spPr bwMode="auto">
            <a:xfrm>
              <a:off x="1789" y="1583"/>
              <a:ext cx="919" cy="366"/>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sender’s mail </a:t>
              </a:r>
            </a:p>
            <a:p>
              <a:pPr algn="ctr">
                <a:spcBef>
                  <a:spcPct val="0"/>
                </a:spcBef>
                <a:buClrTx/>
                <a:buSzTx/>
                <a:buFontTx/>
                <a:buNone/>
              </a:pPr>
              <a:r>
                <a:rPr lang="en-US" sz="1600"/>
                <a:t>server</a:t>
              </a:r>
              <a:endParaRPr lang="en-US">
                <a:latin typeface="Times New Roman" pitchFamily="18" charset="0"/>
              </a:endParaRPr>
            </a:p>
          </p:txBody>
        </p:sp>
        <p:grpSp>
          <p:nvGrpSpPr>
            <p:cNvPr id="67741" name="Group 157"/>
            <p:cNvGrpSpPr>
              <a:grpSpLocks/>
            </p:cNvGrpSpPr>
            <p:nvPr/>
          </p:nvGrpSpPr>
          <p:grpSpPr bwMode="auto">
            <a:xfrm>
              <a:off x="1992" y="1206"/>
              <a:ext cx="510" cy="354"/>
              <a:chOff x="2070" y="2004"/>
              <a:chExt cx="510" cy="354"/>
            </a:xfrm>
          </p:grpSpPr>
          <p:sp>
            <p:nvSpPr>
              <p:cNvPr id="67678" name="Rectangle 94"/>
              <p:cNvSpPr>
                <a:spLocks noChangeArrowheads="1"/>
              </p:cNvSpPr>
              <p:nvPr/>
            </p:nvSpPr>
            <p:spPr bwMode="auto">
              <a:xfrm>
                <a:off x="2070" y="2004"/>
                <a:ext cx="510" cy="354"/>
              </a:xfrm>
              <a:prstGeom prst="rect">
                <a:avLst/>
              </a:prstGeom>
              <a:solidFill>
                <a:schemeClr val="hlink"/>
              </a:solidFill>
              <a:ln w="19050">
                <a:solidFill>
                  <a:schemeClr val="tx1"/>
                </a:solidFill>
                <a:miter lim="800000"/>
                <a:headEnd/>
                <a:tailEnd/>
              </a:ln>
              <a:effectLst/>
            </p:spPr>
            <p:txBody>
              <a:bodyPr wrap="none" anchor="ctr"/>
              <a:lstStyle/>
              <a:p>
                <a:endParaRPr lang="en-US"/>
              </a:p>
            </p:txBody>
          </p:sp>
          <p:sp>
            <p:nvSpPr>
              <p:cNvPr id="67680" name="Rectangle 96"/>
              <p:cNvSpPr>
                <a:spLocks noChangeArrowheads="1"/>
              </p:cNvSpPr>
              <p:nvPr/>
            </p:nvSpPr>
            <p:spPr bwMode="auto">
              <a:xfrm>
                <a:off x="2094" y="2076"/>
                <a:ext cx="450" cy="120"/>
              </a:xfrm>
              <a:prstGeom prst="rect">
                <a:avLst/>
              </a:prstGeom>
              <a:solidFill>
                <a:srgbClr val="00FF00"/>
              </a:solidFill>
              <a:ln w="19050">
                <a:solidFill>
                  <a:schemeClr val="tx1"/>
                </a:solidFill>
                <a:miter lim="800000"/>
                <a:headEnd/>
                <a:tailEnd/>
              </a:ln>
              <a:effectLst/>
            </p:spPr>
            <p:txBody>
              <a:bodyPr wrap="none" anchor="ctr"/>
              <a:lstStyle/>
              <a:p>
                <a:endParaRPr lang="en-US"/>
              </a:p>
            </p:txBody>
          </p:sp>
          <p:sp>
            <p:nvSpPr>
              <p:cNvPr id="67681" name="Line 97"/>
              <p:cNvSpPr>
                <a:spLocks noChangeShapeType="1"/>
              </p:cNvSpPr>
              <p:nvPr/>
            </p:nvSpPr>
            <p:spPr bwMode="auto">
              <a:xfrm>
                <a:off x="2143" y="2104"/>
                <a:ext cx="0" cy="72"/>
              </a:xfrm>
              <a:prstGeom prst="line">
                <a:avLst/>
              </a:prstGeom>
              <a:noFill/>
              <a:ln w="19050">
                <a:solidFill>
                  <a:schemeClr val="tx1"/>
                </a:solidFill>
                <a:round/>
                <a:headEnd/>
                <a:tailEnd/>
              </a:ln>
              <a:effectLst/>
            </p:spPr>
            <p:txBody>
              <a:bodyPr wrap="none" anchor="ctr"/>
              <a:lstStyle/>
              <a:p>
                <a:endParaRPr lang="en-US"/>
              </a:p>
            </p:txBody>
          </p:sp>
          <p:sp>
            <p:nvSpPr>
              <p:cNvPr id="67682" name="Line 98"/>
              <p:cNvSpPr>
                <a:spLocks noChangeShapeType="1"/>
              </p:cNvSpPr>
              <p:nvPr/>
            </p:nvSpPr>
            <p:spPr bwMode="auto">
              <a:xfrm>
                <a:off x="2252" y="2103"/>
                <a:ext cx="0" cy="72"/>
              </a:xfrm>
              <a:prstGeom prst="line">
                <a:avLst/>
              </a:prstGeom>
              <a:noFill/>
              <a:ln w="19050">
                <a:solidFill>
                  <a:schemeClr val="tx1"/>
                </a:solidFill>
                <a:round/>
                <a:headEnd/>
                <a:tailEnd/>
              </a:ln>
              <a:effectLst/>
            </p:spPr>
            <p:txBody>
              <a:bodyPr wrap="none" anchor="ctr"/>
              <a:lstStyle/>
              <a:p>
                <a:endParaRPr lang="en-US"/>
              </a:p>
            </p:txBody>
          </p:sp>
          <p:sp>
            <p:nvSpPr>
              <p:cNvPr id="67683" name="Line 99"/>
              <p:cNvSpPr>
                <a:spLocks noChangeShapeType="1"/>
              </p:cNvSpPr>
              <p:nvPr/>
            </p:nvSpPr>
            <p:spPr bwMode="auto">
              <a:xfrm>
                <a:off x="2307" y="2105"/>
                <a:ext cx="0" cy="72"/>
              </a:xfrm>
              <a:prstGeom prst="line">
                <a:avLst/>
              </a:prstGeom>
              <a:noFill/>
              <a:ln w="19050">
                <a:solidFill>
                  <a:schemeClr val="tx1"/>
                </a:solidFill>
                <a:round/>
                <a:headEnd/>
                <a:tailEnd/>
              </a:ln>
              <a:effectLst/>
            </p:spPr>
            <p:txBody>
              <a:bodyPr wrap="none" anchor="ctr"/>
              <a:lstStyle/>
              <a:p>
                <a:endParaRPr lang="en-US"/>
              </a:p>
            </p:txBody>
          </p:sp>
          <p:sp>
            <p:nvSpPr>
              <p:cNvPr id="67684" name="Line 100"/>
              <p:cNvSpPr>
                <a:spLocks noChangeShapeType="1"/>
              </p:cNvSpPr>
              <p:nvPr/>
            </p:nvSpPr>
            <p:spPr bwMode="auto">
              <a:xfrm>
                <a:off x="2364" y="2103"/>
                <a:ext cx="0" cy="72"/>
              </a:xfrm>
              <a:prstGeom prst="line">
                <a:avLst/>
              </a:prstGeom>
              <a:noFill/>
              <a:ln w="19050">
                <a:solidFill>
                  <a:schemeClr val="tx1"/>
                </a:solidFill>
                <a:round/>
                <a:headEnd/>
                <a:tailEnd/>
              </a:ln>
              <a:effectLst/>
            </p:spPr>
            <p:txBody>
              <a:bodyPr wrap="none" anchor="ctr"/>
              <a:lstStyle/>
              <a:p>
                <a:endParaRPr lang="en-US"/>
              </a:p>
            </p:txBody>
          </p:sp>
          <p:sp>
            <p:nvSpPr>
              <p:cNvPr id="67685" name="Line 101"/>
              <p:cNvSpPr>
                <a:spLocks noChangeShapeType="1"/>
              </p:cNvSpPr>
              <p:nvPr/>
            </p:nvSpPr>
            <p:spPr bwMode="auto">
              <a:xfrm>
                <a:off x="2425" y="2103"/>
                <a:ext cx="0" cy="72"/>
              </a:xfrm>
              <a:prstGeom prst="line">
                <a:avLst/>
              </a:prstGeom>
              <a:noFill/>
              <a:ln w="19050">
                <a:solidFill>
                  <a:schemeClr val="tx1"/>
                </a:solidFill>
                <a:round/>
                <a:headEnd/>
                <a:tailEnd/>
              </a:ln>
              <a:effectLst/>
            </p:spPr>
            <p:txBody>
              <a:bodyPr wrap="none" anchor="ctr"/>
              <a:lstStyle/>
              <a:p>
                <a:endParaRPr lang="en-US"/>
              </a:p>
            </p:txBody>
          </p:sp>
          <p:sp>
            <p:nvSpPr>
              <p:cNvPr id="67686" name="Line 102"/>
              <p:cNvSpPr>
                <a:spLocks noChangeShapeType="1"/>
              </p:cNvSpPr>
              <p:nvPr/>
            </p:nvSpPr>
            <p:spPr bwMode="auto">
              <a:xfrm>
                <a:off x="2481" y="2103"/>
                <a:ext cx="0" cy="72"/>
              </a:xfrm>
              <a:prstGeom prst="line">
                <a:avLst/>
              </a:prstGeom>
              <a:noFill/>
              <a:ln w="19050">
                <a:solidFill>
                  <a:schemeClr val="tx1"/>
                </a:solidFill>
                <a:round/>
                <a:headEnd/>
                <a:tailEnd/>
              </a:ln>
              <a:effectLst/>
            </p:spPr>
            <p:txBody>
              <a:bodyPr wrap="none" anchor="ctr"/>
              <a:lstStyle/>
              <a:p>
                <a:endParaRPr lang="en-US"/>
              </a:p>
            </p:txBody>
          </p:sp>
          <p:sp>
            <p:nvSpPr>
              <p:cNvPr id="67687" name="Line 103"/>
              <p:cNvSpPr>
                <a:spLocks noChangeShapeType="1"/>
              </p:cNvSpPr>
              <p:nvPr/>
            </p:nvSpPr>
            <p:spPr bwMode="auto">
              <a:xfrm>
                <a:off x="2196" y="2104"/>
                <a:ext cx="0" cy="72"/>
              </a:xfrm>
              <a:prstGeom prst="line">
                <a:avLst/>
              </a:prstGeom>
              <a:noFill/>
              <a:ln w="19050">
                <a:solidFill>
                  <a:schemeClr val="tx1"/>
                </a:solidFill>
                <a:round/>
                <a:headEnd/>
                <a:tailEnd/>
              </a:ln>
              <a:effectLst/>
            </p:spPr>
            <p:txBody>
              <a:bodyPr wrap="none" anchor="ctr"/>
              <a:lstStyle/>
              <a:p>
                <a:endParaRPr lang="en-US"/>
              </a:p>
            </p:txBody>
          </p:sp>
          <p:sp>
            <p:nvSpPr>
              <p:cNvPr id="67688" name="Rectangle 104"/>
              <p:cNvSpPr>
                <a:spLocks noChangeArrowheads="1"/>
              </p:cNvSpPr>
              <p:nvPr/>
            </p:nvSpPr>
            <p:spPr bwMode="auto">
              <a:xfrm>
                <a:off x="2102" y="2243"/>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67689" name="Rectangle 105"/>
              <p:cNvSpPr>
                <a:spLocks noChangeArrowheads="1"/>
              </p:cNvSpPr>
              <p:nvPr/>
            </p:nvSpPr>
            <p:spPr bwMode="auto">
              <a:xfrm>
                <a:off x="2188" y="2243"/>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67690" name="Rectangle 106"/>
              <p:cNvSpPr>
                <a:spLocks noChangeArrowheads="1"/>
              </p:cNvSpPr>
              <p:nvPr/>
            </p:nvSpPr>
            <p:spPr bwMode="auto">
              <a:xfrm>
                <a:off x="2274" y="2242"/>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67691" name="Rectangle 107"/>
              <p:cNvSpPr>
                <a:spLocks noChangeArrowheads="1"/>
              </p:cNvSpPr>
              <p:nvPr/>
            </p:nvSpPr>
            <p:spPr bwMode="auto">
              <a:xfrm>
                <a:off x="2371" y="2240"/>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67692" name="Rectangle 108"/>
              <p:cNvSpPr>
                <a:spLocks noChangeArrowheads="1"/>
              </p:cNvSpPr>
              <p:nvPr/>
            </p:nvSpPr>
            <p:spPr bwMode="auto">
              <a:xfrm>
                <a:off x="2467" y="2240"/>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grpSp>
      </p:grpSp>
      <p:grpSp>
        <p:nvGrpSpPr>
          <p:cNvPr id="67693" name="Group 109"/>
          <p:cNvGrpSpPr>
            <a:grpSpLocks/>
          </p:cNvGrpSpPr>
          <p:nvPr/>
        </p:nvGrpSpPr>
        <p:grpSpPr bwMode="auto">
          <a:xfrm>
            <a:off x="1570038" y="1641475"/>
            <a:ext cx="709612" cy="703263"/>
            <a:chOff x="4337" y="290"/>
            <a:chExt cx="447" cy="443"/>
          </a:xfrm>
        </p:grpSpPr>
        <p:graphicFrame>
          <p:nvGraphicFramePr>
            <p:cNvPr id="67694" name="Object 110"/>
            <p:cNvGraphicFramePr>
              <a:graphicFrameLocks noChangeAspect="1"/>
            </p:cNvGraphicFramePr>
            <p:nvPr/>
          </p:nvGraphicFramePr>
          <p:xfrm>
            <a:off x="4338" y="290"/>
            <a:ext cx="392" cy="315"/>
          </p:xfrm>
          <a:graphic>
            <a:graphicData uri="http://schemas.openxmlformats.org/presentationml/2006/ole">
              <p:oleObj spid="_x0000_s67694" name="Clip" r:id="rId4" imgW="1305000" imgH="1085760" progId="MS_ClipArt_Gallery.2">
                <p:embed/>
              </p:oleObj>
            </a:graphicData>
          </a:graphic>
        </p:graphicFrame>
        <p:grpSp>
          <p:nvGrpSpPr>
            <p:cNvPr id="67695" name="Group 111"/>
            <p:cNvGrpSpPr>
              <a:grpSpLocks/>
            </p:cNvGrpSpPr>
            <p:nvPr/>
          </p:nvGrpSpPr>
          <p:grpSpPr bwMode="auto">
            <a:xfrm>
              <a:off x="4337" y="367"/>
              <a:ext cx="447" cy="366"/>
              <a:chOff x="4189" y="817"/>
              <a:chExt cx="521" cy="366"/>
            </a:xfrm>
          </p:grpSpPr>
          <p:sp>
            <p:nvSpPr>
              <p:cNvPr id="67696" name="Rectangle 112"/>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a:effectLst/>
            </p:spPr>
            <p:txBody>
              <a:bodyPr wrap="none" anchor="ctr"/>
              <a:lstStyle/>
              <a:p>
                <a:endParaRPr lang="en-US"/>
              </a:p>
            </p:txBody>
          </p:sp>
          <p:sp>
            <p:nvSpPr>
              <p:cNvPr id="67697" name="Text Box 113"/>
              <p:cNvSpPr txBox="1">
                <a:spLocks noChangeArrowheads="1"/>
              </p:cNvSpPr>
              <p:nvPr/>
            </p:nvSpPr>
            <p:spPr bwMode="auto">
              <a:xfrm>
                <a:off x="4189" y="817"/>
                <a:ext cx="521" cy="366"/>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a:latin typeface="Times New Roman" pitchFamily="18" charset="0"/>
                </a:endParaRPr>
              </a:p>
            </p:txBody>
          </p:sp>
        </p:grpSp>
      </p:grpSp>
      <p:grpSp>
        <p:nvGrpSpPr>
          <p:cNvPr id="67703" name="Group 119"/>
          <p:cNvGrpSpPr>
            <a:grpSpLocks/>
          </p:cNvGrpSpPr>
          <p:nvPr/>
        </p:nvGrpSpPr>
        <p:grpSpPr bwMode="auto">
          <a:xfrm>
            <a:off x="2173288" y="1389063"/>
            <a:ext cx="1031875" cy="457200"/>
            <a:chOff x="3745" y="2537"/>
            <a:chExt cx="650" cy="288"/>
          </a:xfrm>
        </p:grpSpPr>
        <p:sp>
          <p:nvSpPr>
            <p:cNvPr id="67704" name="Rectangle 120"/>
            <p:cNvSpPr>
              <a:spLocks noChangeArrowheads="1"/>
            </p:cNvSpPr>
            <p:nvPr/>
          </p:nvSpPr>
          <p:spPr bwMode="auto">
            <a:xfrm>
              <a:off x="3798" y="2580"/>
              <a:ext cx="540" cy="192"/>
            </a:xfrm>
            <a:prstGeom prst="rect">
              <a:avLst/>
            </a:prstGeom>
            <a:solidFill>
              <a:srgbClr val="FFFFFF"/>
            </a:solidFill>
            <a:ln w="9525">
              <a:noFill/>
              <a:miter lim="800000"/>
              <a:headEnd/>
              <a:tailEnd/>
            </a:ln>
            <a:effectLst/>
          </p:spPr>
          <p:txBody>
            <a:bodyPr wrap="none" anchor="ctr"/>
            <a:lstStyle/>
            <a:p>
              <a:endParaRPr lang="en-US"/>
            </a:p>
          </p:txBody>
        </p:sp>
        <p:sp>
          <p:nvSpPr>
            <p:cNvPr id="67705" name="Text Box 121"/>
            <p:cNvSpPr txBox="1">
              <a:spLocks noChangeArrowheads="1"/>
            </p:cNvSpPr>
            <p:nvPr/>
          </p:nvSpPr>
          <p:spPr bwMode="auto">
            <a:xfrm>
              <a:off x="3745" y="2537"/>
              <a:ext cx="650" cy="288"/>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solidFill>
                    <a:srgbClr val="FF0000"/>
                  </a:solidFill>
                </a:rPr>
                <a:t>SMTP</a:t>
              </a:r>
              <a:endParaRPr lang="en-US">
                <a:latin typeface="Times New Roman" pitchFamily="18" charset="0"/>
              </a:endParaRPr>
            </a:p>
          </p:txBody>
        </p:sp>
      </p:grpSp>
      <p:grpSp>
        <p:nvGrpSpPr>
          <p:cNvPr id="67710" name="Group 126"/>
          <p:cNvGrpSpPr>
            <a:grpSpLocks/>
          </p:cNvGrpSpPr>
          <p:nvPr/>
        </p:nvGrpSpPr>
        <p:grpSpPr bwMode="auto">
          <a:xfrm>
            <a:off x="5002213" y="1631950"/>
            <a:ext cx="355600" cy="933450"/>
            <a:chOff x="4180" y="783"/>
            <a:chExt cx="150" cy="307"/>
          </a:xfrm>
        </p:grpSpPr>
        <p:sp>
          <p:nvSpPr>
            <p:cNvPr id="67711" name="AutoShape 127"/>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67712" name="Rectangle 128"/>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67713" name="Rectangle 12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67714" name="AutoShape 13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67715" name="Line 131"/>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67716" name="Line 132"/>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67717" name="Rectangle 13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67718" name="Rectangle 134"/>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sp>
        <p:nvSpPr>
          <p:cNvPr id="67735" name="Line 151"/>
          <p:cNvSpPr>
            <a:spLocks noChangeShapeType="1"/>
          </p:cNvSpPr>
          <p:nvPr/>
        </p:nvSpPr>
        <p:spPr bwMode="auto">
          <a:xfrm>
            <a:off x="3524250" y="1866900"/>
            <a:ext cx="1390650" cy="9525"/>
          </a:xfrm>
          <a:prstGeom prst="line">
            <a:avLst/>
          </a:prstGeom>
          <a:noFill/>
          <a:ln w="28575">
            <a:solidFill>
              <a:srgbClr val="FF0000"/>
            </a:solidFill>
            <a:round/>
            <a:headEnd/>
            <a:tailEnd type="triangle" w="med" len="med"/>
          </a:ln>
          <a:effectLst/>
        </p:spPr>
        <p:txBody>
          <a:bodyPr wrap="none" anchor="ctr"/>
          <a:lstStyle/>
          <a:p>
            <a:endParaRPr lang="en-US"/>
          </a:p>
        </p:txBody>
      </p:sp>
      <p:sp>
        <p:nvSpPr>
          <p:cNvPr id="67737" name="Rectangle 153"/>
          <p:cNvSpPr>
            <a:spLocks noChangeArrowheads="1"/>
          </p:cNvSpPr>
          <p:nvPr/>
        </p:nvSpPr>
        <p:spPr bwMode="auto">
          <a:xfrm>
            <a:off x="3781425" y="1457325"/>
            <a:ext cx="857250" cy="304800"/>
          </a:xfrm>
          <a:prstGeom prst="rect">
            <a:avLst/>
          </a:prstGeom>
          <a:solidFill>
            <a:srgbClr val="FFFFFF"/>
          </a:solidFill>
          <a:ln w="9525">
            <a:noFill/>
            <a:miter lim="800000"/>
            <a:headEnd/>
            <a:tailEnd/>
          </a:ln>
          <a:effectLst/>
        </p:spPr>
        <p:txBody>
          <a:bodyPr wrap="none" anchor="ctr"/>
          <a:lstStyle/>
          <a:p>
            <a:endParaRPr lang="en-US"/>
          </a:p>
        </p:txBody>
      </p:sp>
      <p:sp>
        <p:nvSpPr>
          <p:cNvPr id="67738" name="Text Box 154"/>
          <p:cNvSpPr txBox="1">
            <a:spLocks noChangeArrowheads="1"/>
          </p:cNvSpPr>
          <p:nvPr/>
        </p:nvSpPr>
        <p:spPr bwMode="auto">
          <a:xfrm>
            <a:off x="3697288" y="1389063"/>
            <a:ext cx="1031875" cy="457200"/>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solidFill>
                  <a:srgbClr val="FF0000"/>
                </a:solidFill>
              </a:rPr>
              <a:t>SMTP</a:t>
            </a:r>
            <a:endParaRPr lang="en-US">
              <a:latin typeface="Times New Roman" pitchFamily="18" charset="0"/>
            </a:endParaRPr>
          </a:p>
        </p:txBody>
      </p:sp>
      <p:sp>
        <p:nvSpPr>
          <p:cNvPr id="67739" name="Line 155"/>
          <p:cNvSpPr>
            <a:spLocks noChangeShapeType="1"/>
          </p:cNvSpPr>
          <p:nvPr/>
        </p:nvSpPr>
        <p:spPr bwMode="auto">
          <a:xfrm>
            <a:off x="5400675" y="1857375"/>
            <a:ext cx="1647825" cy="0"/>
          </a:xfrm>
          <a:prstGeom prst="line">
            <a:avLst/>
          </a:prstGeom>
          <a:noFill/>
          <a:ln w="28575">
            <a:solidFill>
              <a:srgbClr val="FF0000"/>
            </a:solidFill>
            <a:round/>
            <a:headEnd/>
            <a:tailEnd type="triangle" w="med" len="med"/>
          </a:ln>
          <a:effectLst/>
        </p:spPr>
        <p:txBody>
          <a:bodyPr wrap="none" anchor="ctr"/>
          <a:lstStyle/>
          <a:p>
            <a:endParaRPr lang="en-US"/>
          </a:p>
        </p:txBody>
      </p:sp>
      <p:sp>
        <p:nvSpPr>
          <p:cNvPr id="67740" name="Text Box 156"/>
          <p:cNvSpPr txBox="1">
            <a:spLocks noChangeArrowheads="1"/>
          </p:cNvSpPr>
          <p:nvPr/>
        </p:nvSpPr>
        <p:spPr bwMode="auto">
          <a:xfrm>
            <a:off x="5610225" y="1474788"/>
            <a:ext cx="1358900" cy="822325"/>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a:solidFill>
                  <a:srgbClr val="FF0000"/>
                </a:solidFill>
              </a:rPr>
              <a:t>access</a:t>
            </a:r>
          </a:p>
          <a:p>
            <a:pPr algn="ctr">
              <a:spcBef>
                <a:spcPct val="0"/>
              </a:spcBef>
              <a:buClrTx/>
              <a:buSzTx/>
              <a:buFontTx/>
              <a:buNone/>
            </a:pPr>
            <a:r>
              <a:rPr lang="en-US">
                <a:solidFill>
                  <a:srgbClr val="FF0000"/>
                </a:solidFill>
              </a:rPr>
              <a:t>protocol</a:t>
            </a:r>
            <a:endParaRPr lang="en-US">
              <a:latin typeface="Times New Roman" pitchFamily="18" charset="0"/>
            </a:endParaRPr>
          </a:p>
        </p:txBody>
      </p:sp>
      <p:sp>
        <p:nvSpPr>
          <p:cNvPr id="67744" name="Text Box 160"/>
          <p:cNvSpPr txBox="1">
            <a:spLocks noChangeArrowheads="1"/>
          </p:cNvSpPr>
          <p:nvPr/>
        </p:nvSpPr>
        <p:spPr bwMode="auto">
          <a:xfrm>
            <a:off x="4338638" y="2598738"/>
            <a:ext cx="1604962" cy="581025"/>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receiver’s mail </a:t>
            </a:r>
          </a:p>
          <a:p>
            <a:pPr algn="ctr">
              <a:spcBef>
                <a:spcPct val="0"/>
              </a:spcBef>
              <a:buClrTx/>
              <a:buSzTx/>
              <a:buFontTx/>
              <a:buNone/>
            </a:pPr>
            <a:r>
              <a:rPr lang="en-US" sz="1600"/>
              <a:t>server</a:t>
            </a:r>
            <a:endParaRPr lang="en-US">
              <a:latin typeface="Times New Roman" pitchFamily="18" charset="0"/>
            </a:endParaRPr>
          </a:p>
        </p:txBody>
      </p:sp>
      <p:grpSp>
        <p:nvGrpSpPr>
          <p:cNvPr id="67745" name="Group 161"/>
          <p:cNvGrpSpPr>
            <a:grpSpLocks/>
          </p:cNvGrpSpPr>
          <p:nvPr/>
        </p:nvGrpSpPr>
        <p:grpSpPr bwMode="auto">
          <a:xfrm>
            <a:off x="4733925" y="2000250"/>
            <a:ext cx="809625" cy="561975"/>
            <a:chOff x="2070" y="2004"/>
            <a:chExt cx="510" cy="354"/>
          </a:xfrm>
        </p:grpSpPr>
        <p:sp>
          <p:nvSpPr>
            <p:cNvPr id="67746" name="Rectangle 162"/>
            <p:cNvSpPr>
              <a:spLocks noChangeArrowheads="1"/>
            </p:cNvSpPr>
            <p:nvPr/>
          </p:nvSpPr>
          <p:spPr bwMode="auto">
            <a:xfrm>
              <a:off x="2070" y="2004"/>
              <a:ext cx="510" cy="354"/>
            </a:xfrm>
            <a:prstGeom prst="rect">
              <a:avLst/>
            </a:prstGeom>
            <a:solidFill>
              <a:schemeClr val="hlink"/>
            </a:solidFill>
            <a:ln w="19050">
              <a:solidFill>
                <a:schemeClr val="tx1"/>
              </a:solidFill>
              <a:miter lim="800000"/>
              <a:headEnd/>
              <a:tailEnd/>
            </a:ln>
            <a:effectLst/>
          </p:spPr>
          <p:txBody>
            <a:bodyPr wrap="none" anchor="ctr"/>
            <a:lstStyle/>
            <a:p>
              <a:endParaRPr lang="en-US"/>
            </a:p>
          </p:txBody>
        </p:sp>
        <p:sp>
          <p:nvSpPr>
            <p:cNvPr id="67747" name="Rectangle 163"/>
            <p:cNvSpPr>
              <a:spLocks noChangeArrowheads="1"/>
            </p:cNvSpPr>
            <p:nvPr/>
          </p:nvSpPr>
          <p:spPr bwMode="auto">
            <a:xfrm>
              <a:off x="2094" y="2076"/>
              <a:ext cx="450" cy="120"/>
            </a:xfrm>
            <a:prstGeom prst="rect">
              <a:avLst/>
            </a:prstGeom>
            <a:solidFill>
              <a:srgbClr val="00FF00"/>
            </a:solidFill>
            <a:ln w="19050">
              <a:solidFill>
                <a:schemeClr val="tx1"/>
              </a:solidFill>
              <a:miter lim="800000"/>
              <a:headEnd/>
              <a:tailEnd/>
            </a:ln>
            <a:effectLst/>
          </p:spPr>
          <p:txBody>
            <a:bodyPr wrap="none" anchor="ctr"/>
            <a:lstStyle/>
            <a:p>
              <a:endParaRPr lang="en-US"/>
            </a:p>
          </p:txBody>
        </p:sp>
        <p:sp>
          <p:nvSpPr>
            <p:cNvPr id="67748" name="Line 164"/>
            <p:cNvSpPr>
              <a:spLocks noChangeShapeType="1"/>
            </p:cNvSpPr>
            <p:nvPr/>
          </p:nvSpPr>
          <p:spPr bwMode="auto">
            <a:xfrm>
              <a:off x="2143" y="2104"/>
              <a:ext cx="0" cy="72"/>
            </a:xfrm>
            <a:prstGeom prst="line">
              <a:avLst/>
            </a:prstGeom>
            <a:noFill/>
            <a:ln w="19050">
              <a:solidFill>
                <a:schemeClr val="tx1"/>
              </a:solidFill>
              <a:round/>
              <a:headEnd/>
              <a:tailEnd/>
            </a:ln>
            <a:effectLst/>
          </p:spPr>
          <p:txBody>
            <a:bodyPr wrap="none" anchor="ctr"/>
            <a:lstStyle/>
            <a:p>
              <a:endParaRPr lang="en-US"/>
            </a:p>
          </p:txBody>
        </p:sp>
        <p:sp>
          <p:nvSpPr>
            <p:cNvPr id="67749" name="Line 165"/>
            <p:cNvSpPr>
              <a:spLocks noChangeShapeType="1"/>
            </p:cNvSpPr>
            <p:nvPr/>
          </p:nvSpPr>
          <p:spPr bwMode="auto">
            <a:xfrm>
              <a:off x="2252" y="2103"/>
              <a:ext cx="0" cy="72"/>
            </a:xfrm>
            <a:prstGeom prst="line">
              <a:avLst/>
            </a:prstGeom>
            <a:noFill/>
            <a:ln w="19050">
              <a:solidFill>
                <a:schemeClr val="tx1"/>
              </a:solidFill>
              <a:round/>
              <a:headEnd/>
              <a:tailEnd/>
            </a:ln>
            <a:effectLst/>
          </p:spPr>
          <p:txBody>
            <a:bodyPr wrap="none" anchor="ctr"/>
            <a:lstStyle/>
            <a:p>
              <a:endParaRPr lang="en-US"/>
            </a:p>
          </p:txBody>
        </p:sp>
        <p:sp>
          <p:nvSpPr>
            <p:cNvPr id="67750" name="Line 166"/>
            <p:cNvSpPr>
              <a:spLocks noChangeShapeType="1"/>
            </p:cNvSpPr>
            <p:nvPr/>
          </p:nvSpPr>
          <p:spPr bwMode="auto">
            <a:xfrm>
              <a:off x="2307" y="2105"/>
              <a:ext cx="0" cy="72"/>
            </a:xfrm>
            <a:prstGeom prst="line">
              <a:avLst/>
            </a:prstGeom>
            <a:noFill/>
            <a:ln w="19050">
              <a:solidFill>
                <a:schemeClr val="tx1"/>
              </a:solidFill>
              <a:round/>
              <a:headEnd/>
              <a:tailEnd/>
            </a:ln>
            <a:effectLst/>
          </p:spPr>
          <p:txBody>
            <a:bodyPr wrap="none" anchor="ctr"/>
            <a:lstStyle/>
            <a:p>
              <a:endParaRPr lang="en-US"/>
            </a:p>
          </p:txBody>
        </p:sp>
        <p:sp>
          <p:nvSpPr>
            <p:cNvPr id="67751" name="Line 167"/>
            <p:cNvSpPr>
              <a:spLocks noChangeShapeType="1"/>
            </p:cNvSpPr>
            <p:nvPr/>
          </p:nvSpPr>
          <p:spPr bwMode="auto">
            <a:xfrm>
              <a:off x="2364" y="2103"/>
              <a:ext cx="0" cy="72"/>
            </a:xfrm>
            <a:prstGeom prst="line">
              <a:avLst/>
            </a:prstGeom>
            <a:noFill/>
            <a:ln w="19050">
              <a:solidFill>
                <a:schemeClr val="tx1"/>
              </a:solidFill>
              <a:round/>
              <a:headEnd/>
              <a:tailEnd/>
            </a:ln>
            <a:effectLst/>
          </p:spPr>
          <p:txBody>
            <a:bodyPr wrap="none" anchor="ctr"/>
            <a:lstStyle/>
            <a:p>
              <a:endParaRPr lang="en-US"/>
            </a:p>
          </p:txBody>
        </p:sp>
        <p:sp>
          <p:nvSpPr>
            <p:cNvPr id="67752" name="Line 168"/>
            <p:cNvSpPr>
              <a:spLocks noChangeShapeType="1"/>
            </p:cNvSpPr>
            <p:nvPr/>
          </p:nvSpPr>
          <p:spPr bwMode="auto">
            <a:xfrm>
              <a:off x="2425" y="2103"/>
              <a:ext cx="0" cy="72"/>
            </a:xfrm>
            <a:prstGeom prst="line">
              <a:avLst/>
            </a:prstGeom>
            <a:noFill/>
            <a:ln w="19050">
              <a:solidFill>
                <a:schemeClr val="tx1"/>
              </a:solidFill>
              <a:round/>
              <a:headEnd/>
              <a:tailEnd/>
            </a:ln>
            <a:effectLst/>
          </p:spPr>
          <p:txBody>
            <a:bodyPr wrap="none" anchor="ctr"/>
            <a:lstStyle/>
            <a:p>
              <a:endParaRPr lang="en-US"/>
            </a:p>
          </p:txBody>
        </p:sp>
        <p:sp>
          <p:nvSpPr>
            <p:cNvPr id="67753" name="Line 169"/>
            <p:cNvSpPr>
              <a:spLocks noChangeShapeType="1"/>
            </p:cNvSpPr>
            <p:nvPr/>
          </p:nvSpPr>
          <p:spPr bwMode="auto">
            <a:xfrm>
              <a:off x="2481" y="2103"/>
              <a:ext cx="0" cy="72"/>
            </a:xfrm>
            <a:prstGeom prst="line">
              <a:avLst/>
            </a:prstGeom>
            <a:noFill/>
            <a:ln w="19050">
              <a:solidFill>
                <a:schemeClr val="tx1"/>
              </a:solidFill>
              <a:round/>
              <a:headEnd/>
              <a:tailEnd/>
            </a:ln>
            <a:effectLst/>
          </p:spPr>
          <p:txBody>
            <a:bodyPr wrap="none" anchor="ctr"/>
            <a:lstStyle/>
            <a:p>
              <a:endParaRPr lang="en-US"/>
            </a:p>
          </p:txBody>
        </p:sp>
        <p:sp>
          <p:nvSpPr>
            <p:cNvPr id="67754" name="Line 170"/>
            <p:cNvSpPr>
              <a:spLocks noChangeShapeType="1"/>
            </p:cNvSpPr>
            <p:nvPr/>
          </p:nvSpPr>
          <p:spPr bwMode="auto">
            <a:xfrm>
              <a:off x="2196" y="2104"/>
              <a:ext cx="0" cy="72"/>
            </a:xfrm>
            <a:prstGeom prst="line">
              <a:avLst/>
            </a:prstGeom>
            <a:noFill/>
            <a:ln w="19050">
              <a:solidFill>
                <a:schemeClr val="tx1"/>
              </a:solidFill>
              <a:round/>
              <a:headEnd/>
              <a:tailEnd/>
            </a:ln>
            <a:effectLst/>
          </p:spPr>
          <p:txBody>
            <a:bodyPr wrap="none" anchor="ctr"/>
            <a:lstStyle/>
            <a:p>
              <a:endParaRPr lang="en-US"/>
            </a:p>
          </p:txBody>
        </p:sp>
        <p:sp>
          <p:nvSpPr>
            <p:cNvPr id="67755" name="Rectangle 171"/>
            <p:cNvSpPr>
              <a:spLocks noChangeArrowheads="1"/>
            </p:cNvSpPr>
            <p:nvPr/>
          </p:nvSpPr>
          <p:spPr bwMode="auto">
            <a:xfrm>
              <a:off x="2102" y="2243"/>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67756" name="Rectangle 172"/>
            <p:cNvSpPr>
              <a:spLocks noChangeArrowheads="1"/>
            </p:cNvSpPr>
            <p:nvPr/>
          </p:nvSpPr>
          <p:spPr bwMode="auto">
            <a:xfrm>
              <a:off x="2188" y="2243"/>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67757" name="Rectangle 173"/>
            <p:cNvSpPr>
              <a:spLocks noChangeArrowheads="1"/>
            </p:cNvSpPr>
            <p:nvPr/>
          </p:nvSpPr>
          <p:spPr bwMode="auto">
            <a:xfrm>
              <a:off x="2274" y="2242"/>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67758" name="Rectangle 174"/>
            <p:cNvSpPr>
              <a:spLocks noChangeArrowheads="1"/>
            </p:cNvSpPr>
            <p:nvPr/>
          </p:nvSpPr>
          <p:spPr bwMode="auto">
            <a:xfrm>
              <a:off x="2371" y="2240"/>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67759" name="Rectangle 175"/>
            <p:cNvSpPr>
              <a:spLocks noChangeArrowheads="1"/>
            </p:cNvSpPr>
            <p:nvPr/>
          </p:nvSpPr>
          <p:spPr bwMode="auto">
            <a:xfrm>
              <a:off x="2467" y="2240"/>
              <a:ext cx="64" cy="93"/>
            </a:xfrm>
            <a:prstGeom prst="rect">
              <a:avLst/>
            </a:prstGeom>
            <a:solidFill>
              <a:srgbClr val="FFFF00"/>
            </a:solidFill>
            <a:ln w="9525">
              <a:solidFill>
                <a:schemeClr val="tx1"/>
              </a:solidFill>
              <a:miter lim="800000"/>
              <a:headEnd/>
              <a:tailEnd/>
            </a:ln>
            <a:effectLst/>
          </p:spPr>
          <p:txBody>
            <a:bodyPr wrap="none" anchor="ctr"/>
            <a:lstStyle/>
            <a:p>
              <a:endParaRPr lang="en-US"/>
            </a:p>
          </p:txBody>
        </p:sp>
      </p:grpSp>
      <p:pic>
        <p:nvPicPr>
          <p:cNvPr id="67760" name="Picture 176" descr="Alice"/>
          <p:cNvPicPr>
            <a:picLocks noChangeAspect="1" noChangeArrowheads="1"/>
          </p:cNvPicPr>
          <p:nvPr/>
        </p:nvPicPr>
        <p:blipFill>
          <a:blip r:embed="rId5"/>
          <a:srcRect/>
          <a:stretch>
            <a:fillRect/>
          </a:stretch>
        </p:blipFill>
        <p:spPr bwMode="auto">
          <a:xfrm>
            <a:off x="776288" y="1633538"/>
            <a:ext cx="561975" cy="693737"/>
          </a:xfrm>
          <a:prstGeom prst="rect">
            <a:avLst/>
          </a:prstGeom>
          <a:noFill/>
        </p:spPr>
      </p:pic>
      <p:graphicFrame>
        <p:nvGraphicFramePr>
          <p:cNvPr id="67761" name="Rectangle 177"/>
          <p:cNvGraphicFramePr>
            <a:graphicFrameLocks/>
          </p:cNvGraphicFramePr>
          <p:nvPr/>
        </p:nvGraphicFramePr>
        <p:xfrm>
          <a:off x="1524000" y="1397000"/>
          <a:ext cx="6096000" cy="4064000"/>
        </p:xfrm>
        <a:graphic>
          <a:graphicData uri="http://schemas.openxmlformats.org/presentationml/2006/ole">
            <p:oleObj spid="_x0000_s67761" name="Clip" r:id="rId6" imgW="0" imgH="0" progId="MS_ClipArt_Gallery.2">
              <p:embed/>
            </p:oleObj>
          </a:graphicData>
        </a:graphic>
      </p:graphicFrame>
      <p:graphicFrame>
        <p:nvGraphicFramePr>
          <p:cNvPr id="67762" name="Rectangle 178"/>
          <p:cNvGraphicFramePr>
            <a:graphicFrameLocks/>
          </p:cNvGraphicFramePr>
          <p:nvPr/>
        </p:nvGraphicFramePr>
        <p:xfrm>
          <a:off x="1524000" y="1397000"/>
          <a:ext cx="6096000" cy="4064000"/>
        </p:xfrm>
        <a:graphic>
          <a:graphicData uri="http://schemas.openxmlformats.org/presentationml/2006/ole">
            <p:oleObj spid="_x0000_s67762" name="Clip" r:id="rId7" imgW="0" imgH="0" progId="MS_ClipArt_Gallery.2">
              <p:embed/>
            </p:oleObj>
          </a:graphicData>
        </a:graphic>
      </p:graphicFrame>
      <p:pic>
        <p:nvPicPr>
          <p:cNvPr id="67763" name="Picture 179" descr="Bob"/>
          <p:cNvPicPr>
            <a:picLocks noChangeAspect="1" noChangeArrowheads="1"/>
          </p:cNvPicPr>
          <p:nvPr/>
        </p:nvPicPr>
        <p:blipFill>
          <a:blip r:embed="rId8"/>
          <a:srcRect/>
          <a:stretch>
            <a:fillRect/>
          </a:stretch>
        </p:blipFill>
        <p:spPr bwMode="auto">
          <a:xfrm>
            <a:off x="7891463" y="1571625"/>
            <a:ext cx="676275" cy="69056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fld id="{94E8A7EF-CEB9-4287-A986-0E6A5BBACE3A}" type="slidenum">
              <a:rPr lang="en-US"/>
              <a:pPr/>
              <a:t>6</a:t>
            </a:fld>
            <a:endParaRPr lang="en-US"/>
          </a:p>
        </p:txBody>
      </p:sp>
      <p:sp>
        <p:nvSpPr>
          <p:cNvPr id="207874" name="Rectangle 2"/>
          <p:cNvSpPr>
            <a:spLocks noGrp="1" noChangeArrowheads="1"/>
          </p:cNvSpPr>
          <p:nvPr>
            <p:ph type="title"/>
          </p:nvPr>
        </p:nvSpPr>
        <p:spPr/>
        <p:txBody>
          <a:bodyPr/>
          <a:lstStyle/>
          <a:p>
            <a:r>
              <a:rPr lang="en-US"/>
              <a:t>Chapter 2: Application layer</a:t>
            </a:r>
          </a:p>
        </p:txBody>
      </p:sp>
      <p:sp>
        <p:nvSpPr>
          <p:cNvPr id="207875" name="Rectangle 3"/>
          <p:cNvSpPr>
            <a:spLocks noGrp="1" noChangeArrowheads="1"/>
          </p:cNvSpPr>
          <p:nvPr>
            <p:ph type="body" sz="half" idx="1"/>
          </p:nvPr>
        </p:nvSpPr>
        <p:spPr/>
        <p:txBody>
          <a:bodyPr/>
          <a:lstStyle/>
          <a:p>
            <a:r>
              <a:rPr lang="en-US" sz="2400">
                <a:solidFill>
                  <a:srgbClr val="FF0000"/>
                </a:solidFill>
              </a:rPr>
              <a:t>2.1 Principles of network applications</a:t>
            </a:r>
          </a:p>
          <a:p>
            <a:r>
              <a:rPr lang="en-US" sz="2400"/>
              <a:t>2.2 Web and HTTP</a:t>
            </a:r>
          </a:p>
          <a:p>
            <a:r>
              <a:rPr lang="en-US" sz="2400"/>
              <a:t>2.3 FTP </a:t>
            </a:r>
            <a:endParaRPr lang="en-US" sz="2400">
              <a:solidFill>
                <a:srgbClr val="FF0000"/>
              </a:solidFill>
            </a:endParaRPr>
          </a:p>
          <a:p>
            <a:r>
              <a:rPr lang="en-US" sz="2400"/>
              <a:t>2.4 Electronic Mail</a:t>
            </a:r>
          </a:p>
          <a:p>
            <a:pPr lvl="1"/>
            <a:r>
              <a:rPr lang="en-US" sz="2000"/>
              <a:t>SMTP, POP3, IMAP</a:t>
            </a:r>
          </a:p>
          <a:p>
            <a:r>
              <a:rPr lang="en-US" sz="2400"/>
              <a:t>2.5 DNS</a:t>
            </a:r>
          </a:p>
          <a:p>
            <a:endParaRPr lang="en-US" sz="2400"/>
          </a:p>
        </p:txBody>
      </p:sp>
      <p:sp>
        <p:nvSpPr>
          <p:cNvPr id="207876" name="Rectangle 4"/>
          <p:cNvSpPr>
            <a:spLocks noGrp="1" noChangeArrowheads="1"/>
          </p:cNvSpPr>
          <p:nvPr>
            <p:ph type="body" sz="half" idx="2"/>
          </p:nvPr>
        </p:nvSpPr>
        <p:spPr>
          <a:xfrm>
            <a:off x="4495800" y="1600200"/>
            <a:ext cx="4054475" cy="4648200"/>
          </a:xfrm>
        </p:spPr>
        <p:txBody>
          <a:bodyPr/>
          <a:lstStyle/>
          <a:p>
            <a:r>
              <a:rPr lang="en-US" sz="2400"/>
              <a:t>2.6 P2P file sharing</a:t>
            </a:r>
          </a:p>
          <a:p>
            <a:r>
              <a:rPr lang="en-US" sz="2400"/>
              <a:t>2.7 Socket programming with TCP</a:t>
            </a:r>
          </a:p>
          <a:p>
            <a:r>
              <a:rPr lang="en-US" sz="2400"/>
              <a:t>2.8 Socket programming with UDP</a:t>
            </a:r>
          </a:p>
          <a:p>
            <a:r>
              <a:rPr lang="en-US" sz="2400"/>
              <a:t>2.9 Building a Web server</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11" name="Slide Number Placeholder 6"/>
          <p:cNvSpPr>
            <a:spLocks noGrp="1"/>
          </p:cNvSpPr>
          <p:nvPr>
            <p:ph type="sldNum" sz="quarter" idx="12"/>
          </p:nvPr>
        </p:nvSpPr>
        <p:spPr/>
        <p:txBody>
          <a:bodyPr/>
          <a:lstStyle/>
          <a:p>
            <a:fld id="{D7B478EB-E421-4F86-9E23-018A6847F6CC}" type="slidenum">
              <a:rPr lang="en-US"/>
              <a:pPr/>
              <a:t>60</a:t>
            </a:fld>
            <a:endParaRPr lang="en-US"/>
          </a:p>
        </p:txBody>
      </p:sp>
      <p:sp>
        <p:nvSpPr>
          <p:cNvPr id="68610" name="Rectangle 2"/>
          <p:cNvSpPr>
            <a:spLocks noGrp="1" noChangeArrowheads="1"/>
          </p:cNvSpPr>
          <p:nvPr>
            <p:ph type="title"/>
          </p:nvPr>
        </p:nvSpPr>
        <p:spPr/>
        <p:txBody>
          <a:bodyPr/>
          <a:lstStyle/>
          <a:p>
            <a:r>
              <a:rPr lang="en-US" sz="3600"/>
              <a:t>POP3 protocol</a:t>
            </a:r>
            <a:endParaRPr lang="en-US"/>
          </a:p>
        </p:txBody>
      </p:sp>
      <p:sp>
        <p:nvSpPr>
          <p:cNvPr id="68611" name="Rectangle 3"/>
          <p:cNvSpPr>
            <a:spLocks noGrp="1" noChangeArrowheads="1"/>
          </p:cNvSpPr>
          <p:nvPr>
            <p:ph type="body" sz="half" idx="1"/>
          </p:nvPr>
        </p:nvSpPr>
        <p:spPr>
          <a:xfrm>
            <a:off x="495300" y="1438275"/>
            <a:ext cx="3971925" cy="4648200"/>
          </a:xfrm>
        </p:spPr>
        <p:txBody>
          <a:bodyPr/>
          <a:lstStyle/>
          <a:p>
            <a:pPr>
              <a:buFont typeface="ZapfDingbats" pitchFamily="82" charset="2"/>
              <a:buNone/>
            </a:pPr>
            <a:r>
              <a:rPr lang="en-US" sz="2400">
                <a:solidFill>
                  <a:srgbClr val="FF0000"/>
                </a:solidFill>
              </a:rPr>
              <a:t>authorization phase</a:t>
            </a:r>
            <a:endParaRPr lang="en-US" sz="2000"/>
          </a:p>
          <a:p>
            <a:r>
              <a:rPr lang="en-US" sz="2000"/>
              <a:t>client commands: </a:t>
            </a:r>
          </a:p>
          <a:p>
            <a:pPr lvl="1"/>
            <a:r>
              <a:rPr lang="en-US" sz="2000" b="1">
                <a:latin typeface="Courier New" pitchFamily="49" charset="0"/>
              </a:rPr>
              <a:t>user:</a:t>
            </a:r>
            <a:r>
              <a:rPr lang="en-US" sz="2000"/>
              <a:t> declare username</a:t>
            </a:r>
          </a:p>
          <a:p>
            <a:pPr lvl="1"/>
            <a:r>
              <a:rPr lang="en-US" sz="2000" b="1">
                <a:latin typeface="Courier New" pitchFamily="49" charset="0"/>
              </a:rPr>
              <a:t>pass:</a:t>
            </a:r>
            <a:r>
              <a:rPr lang="en-US" sz="2000"/>
              <a:t> password</a:t>
            </a:r>
          </a:p>
          <a:p>
            <a:r>
              <a:rPr lang="en-US" sz="2000"/>
              <a:t>server responses</a:t>
            </a:r>
          </a:p>
          <a:p>
            <a:pPr lvl="1"/>
            <a:r>
              <a:rPr lang="en-US" sz="2000" b="1">
                <a:latin typeface="Courier New" pitchFamily="49" charset="0"/>
              </a:rPr>
              <a:t>+OK</a:t>
            </a:r>
          </a:p>
          <a:p>
            <a:pPr lvl="1"/>
            <a:r>
              <a:rPr lang="en-US" sz="2000" b="1">
                <a:latin typeface="Courier New" pitchFamily="49" charset="0"/>
              </a:rPr>
              <a:t>-ERR</a:t>
            </a:r>
            <a:endParaRPr lang="en-US" sz="1800"/>
          </a:p>
          <a:p>
            <a:pPr>
              <a:buFont typeface="ZapfDingbats" pitchFamily="82" charset="2"/>
              <a:buNone/>
            </a:pPr>
            <a:r>
              <a:rPr lang="en-US" sz="2400">
                <a:solidFill>
                  <a:srgbClr val="FF0000"/>
                </a:solidFill>
              </a:rPr>
              <a:t>transaction phase, </a:t>
            </a:r>
            <a:r>
              <a:rPr lang="en-US" sz="2000">
                <a:solidFill>
                  <a:schemeClr val="tx2"/>
                </a:solidFill>
              </a:rPr>
              <a:t>client:</a:t>
            </a:r>
            <a:endParaRPr lang="en-US" sz="2000"/>
          </a:p>
          <a:p>
            <a:r>
              <a:rPr lang="en-US" sz="2000" b="1">
                <a:latin typeface="Courier New" pitchFamily="49" charset="0"/>
              </a:rPr>
              <a:t>list:</a:t>
            </a:r>
            <a:r>
              <a:rPr lang="en-US" sz="2000"/>
              <a:t> list message numbers</a:t>
            </a:r>
          </a:p>
          <a:p>
            <a:r>
              <a:rPr lang="en-US" sz="2000" b="1">
                <a:latin typeface="Courier New" pitchFamily="49" charset="0"/>
              </a:rPr>
              <a:t>retr:</a:t>
            </a:r>
            <a:r>
              <a:rPr lang="en-US" sz="2000"/>
              <a:t> retrieve message by number</a:t>
            </a:r>
          </a:p>
          <a:p>
            <a:r>
              <a:rPr lang="en-US" sz="2000" b="1">
                <a:latin typeface="Courier New" pitchFamily="49" charset="0"/>
              </a:rPr>
              <a:t>dele:</a:t>
            </a:r>
            <a:r>
              <a:rPr lang="en-US" sz="2000"/>
              <a:t> delete</a:t>
            </a:r>
          </a:p>
          <a:p>
            <a:r>
              <a:rPr lang="en-US" sz="2000" b="1">
                <a:latin typeface="Courier New" pitchFamily="49" charset="0"/>
              </a:rPr>
              <a:t>quit</a:t>
            </a:r>
            <a:endParaRPr lang="en-US" sz="2000"/>
          </a:p>
        </p:txBody>
      </p:sp>
      <p:sp>
        <p:nvSpPr>
          <p:cNvPr id="68615" name="Text Box 7"/>
          <p:cNvSpPr txBox="1">
            <a:spLocks noChangeArrowheads="1"/>
          </p:cNvSpPr>
          <p:nvPr/>
        </p:nvSpPr>
        <p:spPr bwMode="auto">
          <a:xfrm>
            <a:off x="4340225" y="2309813"/>
            <a:ext cx="4268788" cy="4027487"/>
          </a:xfrm>
          <a:prstGeom prst="rect">
            <a:avLst/>
          </a:prstGeom>
          <a:noFill/>
          <a:ln w="9525">
            <a:noFill/>
            <a:miter lim="800000"/>
            <a:headEnd/>
            <a:tailEnd/>
          </a:ln>
          <a:effectLst/>
        </p:spPr>
        <p:txBody>
          <a:bodyPr wrap="none">
            <a:spAutoFit/>
          </a:bodyPr>
          <a:lstStyle/>
          <a:p>
            <a:pPr>
              <a:spcBef>
                <a:spcPct val="0"/>
              </a:spcBef>
              <a:buClrTx/>
              <a:buSzTx/>
              <a:buFontTx/>
              <a:buNone/>
            </a:pPr>
            <a:r>
              <a:rPr lang="en-US">
                <a:latin typeface="Times New Roman" pitchFamily="18" charset="0"/>
              </a:rPr>
              <a:t>         </a:t>
            </a:r>
            <a:r>
              <a:rPr lang="en-US" sz="1800" b="1">
                <a:latin typeface="Courier New" pitchFamily="49" charset="0"/>
              </a:rPr>
              <a:t>C: list </a:t>
            </a:r>
          </a:p>
          <a:p>
            <a:pPr>
              <a:spcBef>
                <a:spcPct val="0"/>
              </a:spcBef>
              <a:buClrTx/>
              <a:buSzTx/>
              <a:buFontTx/>
              <a:buNone/>
            </a:pPr>
            <a:r>
              <a:rPr lang="en-US" sz="1800" b="1">
                <a:latin typeface="Courier New" pitchFamily="49" charset="0"/>
              </a:rPr>
              <a:t>     S: 1 498 </a:t>
            </a:r>
          </a:p>
          <a:p>
            <a:pPr>
              <a:spcBef>
                <a:spcPct val="0"/>
              </a:spcBef>
              <a:buClrTx/>
              <a:buSzTx/>
              <a:buFontTx/>
              <a:buNone/>
            </a:pPr>
            <a:r>
              <a:rPr lang="en-US" sz="1800" b="1">
                <a:latin typeface="Courier New" pitchFamily="49" charset="0"/>
              </a:rPr>
              <a:t>     S: 2 912 </a:t>
            </a:r>
          </a:p>
          <a:p>
            <a:pPr>
              <a:spcBef>
                <a:spcPct val="0"/>
              </a:spcBef>
              <a:buClrTx/>
              <a:buSzTx/>
              <a:buFontTx/>
              <a:buNone/>
            </a:pPr>
            <a:r>
              <a:rPr lang="en-US" sz="1800" b="1">
                <a:latin typeface="Courier New" pitchFamily="49" charset="0"/>
              </a:rPr>
              <a:t>     S: . </a:t>
            </a:r>
          </a:p>
          <a:p>
            <a:pPr>
              <a:spcBef>
                <a:spcPct val="0"/>
              </a:spcBef>
              <a:buClrTx/>
              <a:buSzTx/>
              <a:buFontTx/>
              <a:buNone/>
            </a:pPr>
            <a:r>
              <a:rPr lang="en-US" sz="1800" b="1">
                <a:latin typeface="Courier New" pitchFamily="49" charset="0"/>
              </a:rPr>
              <a:t>     C: retr 1 </a:t>
            </a:r>
          </a:p>
          <a:p>
            <a:pPr>
              <a:spcBef>
                <a:spcPct val="0"/>
              </a:spcBef>
              <a:buClrTx/>
              <a:buSzTx/>
              <a:buFontTx/>
              <a:buNone/>
            </a:pPr>
            <a:r>
              <a:rPr lang="en-US" sz="1800" b="1">
                <a:latin typeface="Courier New" pitchFamily="49" charset="0"/>
              </a:rPr>
              <a:t>     S: &lt;message 1 contents&gt;</a:t>
            </a:r>
          </a:p>
          <a:p>
            <a:pPr>
              <a:spcBef>
                <a:spcPct val="0"/>
              </a:spcBef>
              <a:buClrTx/>
              <a:buSzTx/>
              <a:buFontTx/>
              <a:buNone/>
            </a:pPr>
            <a:r>
              <a:rPr lang="en-US" sz="1800" b="1">
                <a:latin typeface="Courier New" pitchFamily="49" charset="0"/>
              </a:rPr>
              <a:t>     S: . </a:t>
            </a:r>
          </a:p>
          <a:p>
            <a:pPr>
              <a:spcBef>
                <a:spcPct val="0"/>
              </a:spcBef>
              <a:buClrTx/>
              <a:buSzTx/>
              <a:buFontTx/>
              <a:buNone/>
            </a:pPr>
            <a:r>
              <a:rPr lang="en-US" sz="1800" b="1">
                <a:latin typeface="Courier New" pitchFamily="49" charset="0"/>
              </a:rPr>
              <a:t>     C: dele 1 </a:t>
            </a:r>
          </a:p>
          <a:p>
            <a:pPr>
              <a:spcBef>
                <a:spcPct val="0"/>
              </a:spcBef>
              <a:buClrTx/>
              <a:buSzTx/>
              <a:buFontTx/>
              <a:buNone/>
            </a:pPr>
            <a:r>
              <a:rPr lang="en-US" sz="1800" b="1">
                <a:latin typeface="Courier New" pitchFamily="49" charset="0"/>
              </a:rPr>
              <a:t>     C: retr 2 </a:t>
            </a:r>
          </a:p>
          <a:p>
            <a:pPr>
              <a:spcBef>
                <a:spcPct val="0"/>
              </a:spcBef>
              <a:buClrTx/>
              <a:buSzTx/>
              <a:buFontTx/>
              <a:buNone/>
            </a:pPr>
            <a:r>
              <a:rPr lang="en-US" sz="1800" b="1">
                <a:latin typeface="Courier New" pitchFamily="49" charset="0"/>
              </a:rPr>
              <a:t>     S: &lt;message 1 contents&gt;</a:t>
            </a:r>
          </a:p>
          <a:p>
            <a:pPr>
              <a:spcBef>
                <a:spcPct val="0"/>
              </a:spcBef>
              <a:buClrTx/>
              <a:buSzTx/>
              <a:buFontTx/>
              <a:buNone/>
            </a:pPr>
            <a:r>
              <a:rPr lang="en-US" sz="1800" b="1">
                <a:latin typeface="Courier New" pitchFamily="49" charset="0"/>
              </a:rPr>
              <a:t>     S: . </a:t>
            </a:r>
          </a:p>
          <a:p>
            <a:pPr>
              <a:spcBef>
                <a:spcPct val="0"/>
              </a:spcBef>
              <a:buClrTx/>
              <a:buSzTx/>
              <a:buFontTx/>
              <a:buNone/>
            </a:pPr>
            <a:r>
              <a:rPr lang="en-US" sz="1800" b="1">
                <a:latin typeface="Courier New" pitchFamily="49" charset="0"/>
              </a:rPr>
              <a:t>     C: dele 2 </a:t>
            </a:r>
          </a:p>
          <a:p>
            <a:pPr>
              <a:spcBef>
                <a:spcPct val="0"/>
              </a:spcBef>
              <a:buClrTx/>
              <a:buSzTx/>
              <a:buFontTx/>
              <a:buNone/>
            </a:pPr>
            <a:r>
              <a:rPr lang="en-US" sz="1800" b="1">
                <a:latin typeface="Courier New" pitchFamily="49" charset="0"/>
              </a:rPr>
              <a:t>     C: quit </a:t>
            </a:r>
          </a:p>
          <a:p>
            <a:pPr>
              <a:spcBef>
                <a:spcPct val="0"/>
              </a:spcBef>
              <a:buClrTx/>
              <a:buSzTx/>
              <a:buFontTx/>
              <a:buNone/>
            </a:pPr>
            <a:r>
              <a:rPr lang="en-US" sz="1800" b="1">
                <a:latin typeface="Courier New" pitchFamily="49" charset="0"/>
              </a:rPr>
              <a:t>     S: +OK </a:t>
            </a:r>
            <a:r>
              <a:rPr lang="en-US" sz="1400" b="1">
                <a:latin typeface="Courier New" pitchFamily="49" charset="0"/>
              </a:rPr>
              <a:t>POP3 server signing off</a:t>
            </a:r>
            <a:endParaRPr lang="en-US" sz="1800" b="1">
              <a:latin typeface="Courier New" pitchFamily="49" charset="0"/>
            </a:endParaRPr>
          </a:p>
        </p:txBody>
      </p:sp>
      <p:sp>
        <p:nvSpPr>
          <p:cNvPr id="68618" name="Text Box 10"/>
          <p:cNvSpPr txBox="1">
            <a:spLocks noChangeArrowheads="1"/>
          </p:cNvSpPr>
          <p:nvPr/>
        </p:nvSpPr>
        <p:spPr bwMode="auto">
          <a:xfrm>
            <a:off x="4989513" y="590550"/>
            <a:ext cx="3981450" cy="1739900"/>
          </a:xfrm>
          <a:prstGeom prst="rect">
            <a:avLst/>
          </a:prstGeom>
          <a:noFill/>
          <a:ln w="9525">
            <a:noFill/>
            <a:miter lim="800000"/>
            <a:headEnd/>
            <a:tailEnd/>
          </a:ln>
          <a:effectLst/>
        </p:spPr>
        <p:txBody>
          <a:bodyPr wrap="none">
            <a:spAutoFit/>
          </a:bodyPr>
          <a:lstStyle/>
          <a:p>
            <a:pPr>
              <a:spcBef>
                <a:spcPct val="0"/>
              </a:spcBef>
              <a:buClrTx/>
              <a:buSzTx/>
              <a:buFontTx/>
              <a:buNone/>
            </a:pPr>
            <a:endParaRPr lang="en-US" sz="1800" b="1">
              <a:latin typeface="Courier New" pitchFamily="49" charset="0"/>
            </a:endParaRPr>
          </a:p>
          <a:p>
            <a:pPr>
              <a:spcBef>
                <a:spcPct val="0"/>
              </a:spcBef>
              <a:buClrTx/>
              <a:buSzTx/>
              <a:buFontTx/>
              <a:buNone/>
            </a:pPr>
            <a:r>
              <a:rPr lang="en-US" sz="1800" b="1">
                <a:latin typeface="Courier New" pitchFamily="49" charset="0"/>
              </a:rPr>
              <a:t>S: +OK POP3 server ready </a:t>
            </a:r>
          </a:p>
          <a:p>
            <a:pPr>
              <a:spcBef>
                <a:spcPct val="0"/>
              </a:spcBef>
              <a:buClrTx/>
              <a:buSzTx/>
              <a:buFontTx/>
              <a:buNone/>
            </a:pPr>
            <a:r>
              <a:rPr lang="en-US" sz="1800" b="1">
                <a:latin typeface="Courier New" pitchFamily="49" charset="0"/>
              </a:rPr>
              <a:t>C: user bob </a:t>
            </a:r>
          </a:p>
          <a:p>
            <a:pPr>
              <a:spcBef>
                <a:spcPct val="0"/>
              </a:spcBef>
              <a:buClrTx/>
              <a:buSzTx/>
              <a:buFontTx/>
              <a:buNone/>
            </a:pPr>
            <a:r>
              <a:rPr lang="en-US" sz="1800" b="1">
                <a:latin typeface="Courier New" pitchFamily="49" charset="0"/>
              </a:rPr>
              <a:t>S: +OK </a:t>
            </a:r>
          </a:p>
          <a:p>
            <a:pPr>
              <a:spcBef>
                <a:spcPct val="0"/>
              </a:spcBef>
              <a:buClrTx/>
              <a:buSzTx/>
              <a:buFontTx/>
              <a:buNone/>
            </a:pPr>
            <a:r>
              <a:rPr lang="en-US" sz="1800" b="1">
                <a:latin typeface="Courier New" pitchFamily="49" charset="0"/>
              </a:rPr>
              <a:t>C: pass hungry </a:t>
            </a:r>
          </a:p>
          <a:p>
            <a:pPr>
              <a:spcBef>
                <a:spcPct val="0"/>
              </a:spcBef>
              <a:buClrTx/>
              <a:buSzTx/>
              <a:buFontTx/>
              <a:buNone/>
            </a:pPr>
            <a:r>
              <a:rPr lang="en-US" sz="1800" b="1">
                <a:latin typeface="Courier New" pitchFamily="49" charset="0"/>
              </a:rPr>
              <a:t>S: +OK</a:t>
            </a:r>
            <a:r>
              <a:rPr lang="en-US" sz="1400" b="1">
                <a:latin typeface="Courier New" pitchFamily="49" charset="0"/>
              </a:rPr>
              <a:t> user successfully logged on</a:t>
            </a:r>
            <a:endParaRPr lang="en-US">
              <a:latin typeface="Times New Roman" pitchFamily="18" charset="0"/>
            </a:endParaRPr>
          </a:p>
        </p:txBody>
      </p:sp>
      <p:sp>
        <p:nvSpPr>
          <p:cNvPr id="68619" name="Freeform 11"/>
          <p:cNvSpPr>
            <a:spLocks/>
          </p:cNvSpPr>
          <p:nvPr/>
        </p:nvSpPr>
        <p:spPr bwMode="auto">
          <a:xfrm>
            <a:off x="4972050" y="847725"/>
            <a:ext cx="371475" cy="1457325"/>
          </a:xfrm>
          <a:custGeom>
            <a:avLst/>
            <a:gdLst/>
            <a:ahLst/>
            <a:cxnLst>
              <a:cxn ang="0">
                <a:pos x="234" y="0"/>
              </a:cxn>
              <a:cxn ang="0">
                <a:pos x="0" y="0"/>
              </a:cxn>
              <a:cxn ang="0">
                <a:pos x="0" y="918"/>
              </a:cxn>
              <a:cxn ang="0">
                <a:pos x="228" y="918"/>
              </a:cxn>
            </a:cxnLst>
            <a:rect l="0" t="0" r="r" b="b"/>
            <a:pathLst>
              <a:path w="234" h="918">
                <a:moveTo>
                  <a:pt x="234" y="0"/>
                </a:moveTo>
                <a:lnTo>
                  <a:pt x="0" y="0"/>
                </a:lnTo>
                <a:lnTo>
                  <a:pt x="0" y="918"/>
                </a:lnTo>
                <a:lnTo>
                  <a:pt x="228" y="918"/>
                </a:lnTo>
              </a:path>
            </a:pathLst>
          </a:custGeom>
          <a:noFill/>
          <a:ln w="19050" cap="flat" cmpd="sng">
            <a:solidFill>
              <a:srgbClr val="FF0000"/>
            </a:solidFill>
            <a:prstDash val="solid"/>
            <a:round/>
            <a:headEnd/>
            <a:tailEnd/>
          </a:ln>
          <a:effectLst/>
        </p:spPr>
        <p:txBody>
          <a:bodyPr wrap="none" anchor="ctr"/>
          <a:lstStyle/>
          <a:p>
            <a:endParaRPr lang="en-US"/>
          </a:p>
        </p:txBody>
      </p:sp>
      <p:sp>
        <p:nvSpPr>
          <p:cNvPr id="68621" name="Line 13"/>
          <p:cNvSpPr>
            <a:spLocks noChangeShapeType="1"/>
          </p:cNvSpPr>
          <p:nvPr/>
        </p:nvSpPr>
        <p:spPr bwMode="auto">
          <a:xfrm flipV="1">
            <a:off x="3486150" y="1438275"/>
            <a:ext cx="1400175" cy="238125"/>
          </a:xfrm>
          <a:prstGeom prst="line">
            <a:avLst/>
          </a:prstGeom>
          <a:noFill/>
          <a:ln w="19050">
            <a:solidFill>
              <a:srgbClr val="FF0000"/>
            </a:solidFill>
            <a:round/>
            <a:headEnd/>
            <a:tailEnd type="triangle" w="med" len="med"/>
          </a:ln>
          <a:effectLst/>
        </p:spPr>
        <p:txBody>
          <a:bodyPr wrap="none" anchor="ctr"/>
          <a:lstStyle/>
          <a:p>
            <a:endParaRPr lang="en-US"/>
          </a:p>
        </p:txBody>
      </p:sp>
      <p:sp>
        <p:nvSpPr>
          <p:cNvPr id="68622" name="Freeform 14"/>
          <p:cNvSpPr>
            <a:spLocks/>
          </p:cNvSpPr>
          <p:nvPr/>
        </p:nvSpPr>
        <p:spPr bwMode="auto">
          <a:xfrm>
            <a:off x="4962525" y="2428875"/>
            <a:ext cx="371475" cy="3895725"/>
          </a:xfrm>
          <a:custGeom>
            <a:avLst/>
            <a:gdLst/>
            <a:ahLst/>
            <a:cxnLst>
              <a:cxn ang="0">
                <a:pos x="234" y="0"/>
              </a:cxn>
              <a:cxn ang="0">
                <a:pos x="0" y="0"/>
              </a:cxn>
              <a:cxn ang="0">
                <a:pos x="0" y="918"/>
              </a:cxn>
              <a:cxn ang="0">
                <a:pos x="228" y="918"/>
              </a:cxn>
            </a:cxnLst>
            <a:rect l="0" t="0" r="r" b="b"/>
            <a:pathLst>
              <a:path w="234" h="918">
                <a:moveTo>
                  <a:pt x="234" y="0"/>
                </a:moveTo>
                <a:lnTo>
                  <a:pt x="0" y="0"/>
                </a:lnTo>
                <a:lnTo>
                  <a:pt x="0" y="918"/>
                </a:lnTo>
                <a:lnTo>
                  <a:pt x="228" y="918"/>
                </a:lnTo>
              </a:path>
            </a:pathLst>
          </a:custGeom>
          <a:noFill/>
          <a:ln w="19050" cap="flat" cmpd="sng">
            <a:solidFill>
              <a:srgbClr val="FF0000"/>
            </a:solidFill>
            <a:prstDash val="solid"/>
            <a:round/>
            <a:headEnd/>
            <a:tailEnd/>
          </a:ln>
          <a:effectLst/>
        </p:spPr>
        <p:txBody>
          <a:bodyPr wrap="none" anchor="ctr"/>
          <a:lstStyle/>
          <a:p>
            <a:endParaRPr lang="en-US"/>
          </a:p>
        </p:txBody>
      </p:sp>
      <p:sp>
        <p:nvSpPr>
          <p:cNvPr id="68623" name="Line 15"/>
          <p:cNvSpPr>
            <a:spLocks noChangeShapeType="1"/>
          </p:cNvSpPr>
          <p:nvPr/>
        </p:nvSpPr>
        <p:spPr bwMode="auto">
          <a:xfrm flipV="1">
            <a:off x="3152775" y="3952875"/>
            <a:ext cx="1733550" cy="323850"/>
          </a:xfrm>
          <a:prstGeom prst="line">
            <a:avLst/>
          </a:prstGeom>
          <a:noFill/>
          <a:ln w="19050">
            <a:solidFill>
              <a:srgbClr val="FF0000"/>
            </a:solidFill>
            <a:round/>
            <a:headEnd/>
            <a:tailEnd type="triangle" w="med" len="med"/>
          </a:ln>
          <a:effectLst/>
        </p:spPr>
        <p:txBody>
          <a:bodyPr wrap="none" anchor="ct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fld id="{35244B31-C045-489D-B243-11BC578EAE96}" type="slidenum">
              <a:rPr lang="en-US"/>
              <a:pPr/>
              <a:t>61</a:t>
            </a:fld>
            <a:endParaRPr lang="en-US"/>
          </a:p>
        </p:txBody>
      </p:sp>
      <p:sp>
        <p:nvSpPr>
          <p:cNvPr id="128002" name="Rectangle 2"/>
          <p:cNvSpPr>
            <a:spLocks noGrp="1" noChangeArrowheads="1"/>
          </p:cNvSpPr>
          <p:nvPr>
            <p:ph type="title"/>
          </p:nvPr>
        </p:nvSpPr>
        <p:spPr/>
        <p:txBody>
          <a:bodyPr/>
          <a:lstStyle/>
          <a:p>
            <a:r>
              <a:rPr lang="en-US"/>
              <a:t>POP3 (more) and IMAP</a:t>
            </a:r>
          </a:p>
        </p:txBody>
      </p:sp>
      <p:sp>
        <p:nvSpPr>
          <p:cNvPr id="128003" name="Rectangle 3"/>
          <p:cNvSpPr>
            <a:spLocks noGrp="1" noChangeArrowheads="1"/>
          </p:cNvSpPr>
          <p:nvPr>
            <p:ph type="body" sz="half" idx="1"/>
          </p:nvPr>
        </p:nvSpPr>
        <p:spPr>
          <a:xfrm>
            <a:off x="520700" y="1343025"/>
            <a:ext cx="3810000" cy="4648200"/>
          </a:xfrm>
        </p:spPr>
        <p:txBody>
          <a:bodyPr/>
          <a:lstStyle/>
          <a:p>
            <a:pPr>
              <a:buFont typeface="ZapfDingbats" pitchFamily="82" charset="2"/>
              <a:buNone/>
            </a:pPr>
            <a:r>
              <a:rPr lang="en-US" sz="2400">
                <a:solidFill>
                  <a:srgbClr val="FF0000"/>
                </a:solidFill>
              </a:rPr>
              <a:t>More about POP3</a:t>
            </a:r>
            <a:endParaRPr lang="en-US" sz="2400"/>
          </a:p>
          <a:p>
            <a:r>
              <a:rPr lang="en-US" sz="2400"/>
              <a:t>Previous example uses “download and delete” mode.</a:t>
            </a:r>
          </a:p>
          <a:p>
            <a:r>
              <a:rPr lang="en-US" sz="2400"/>
              <a:t>Bob cannot re-read e-mail if he changes client</a:t>
            </a:r>
          </a:p>
          <a:p>
            <a:r>
              <a:rPr lang="en-US" sz="2400"/>
              <a:t>“Download-and-keep”: copies of messages on different clients</a:t>
            </a:r>
          </a:p>
          <a:p>
            <a:r>
              <a:rPr lang="en-US" sz="2400"/>
              <a:t>POP3 is stateless across sessions</a:t>
            </a:r>
          </a:p>
        </p:txBody>
      </p:sp>
      <p:sp>
        <p:nvSpPr>
          <p:cNvPr id="128004" name="Rectangle 4"/>
          <p:cNvSpPr>
            <a:spLocks noGrp="1" noChangeArrowheads="1"/>
          </p:cNvSpPr>
          <p:nvPr>
            <p:ph type="body" sz="half" idx="2"/>
          </p:nvPr>
        </p:nvSpPr>
        <p:spPr>
          <a:xfrm>
            <a:off x="4483100" y="1381125"/>
            <a:ext cx="3810000" cy="4648200"/>
          </a:xfrm>
        </p:spPr>
        <p:txBody>
          <a:bodyPr/>
          <a:lstStyle/>
          <a:p>
            <a:pPr>
              <a:buFont typeface="ZapfDingbats" pitchFamily="82" charset="2"/>
              <a:buNone/>
            </a:pPr>
            <a:r>
              <a:rPr lang="en-US" sz="2400">
                <a:solidFill>
                  <a:srgbClr val="FF0000"/>
                </a:solidFill>
              </a:rPr>
              <a:t>IMAP</a:t>
            </a:r>
            <a:endParaRPr lang="en-US" sz="2400"/>
          </a:p>
          <a:p>
            <a:r>
              <a:rPr lang="en-US" sz="2400"/>
              <a:t>Keep all messages in one place: the server</a:t>
            </a:r>
          </a:p>
          <a:p>
            <a:r>
              <a:rPr lang="en-US" sz="2400"/>
              <a:t>Allows user to organize messages in folders</a:t>
            </a:r>
          </a:p>
          <a:p>
            <a:r>
              <a:rPr lang="en-US" sz="2400"/>
              <a:t>IMAP keeps user state across sessions:</a:t>
            </a:r>
          </a:p>
          <a:p>
            <a:pPr lvl="1"/>
            <a:r>
              <a:rPr lang="en-US" sz="2000"/>
              <a:t>names of folders and mappings between message IDs and folder name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fld id="{445CFE97-1097-404C-BBB2-778C884B3307}" type="slidenum">
              <a:rPr lang="en-US"/>
              <a:pPr/>
              <a:t>62</a:t>
            </a:fld>
            <a:endParaRPr lang="en-US"/>
          </a:p>
        </p:txBody>
      </p:sp>
      <p:sp>
        <p:nvSpPr>
          <p:cNvPr id="218114" name="Rectangle 2"/>
          <p:cNvSpPr>
            <a:spLocks noGrp="1" noChangeArrowheads="1"/>
          </p:cNvSpPr>
          <p:nvPr>
            <p:ph type="title"/>
          </p:nvPr>
        </p:nvSpPr>
        <p:spPr/>
        <p:txBody>
          <a:bodyPr/>
          <a:lstStyle/>
          <a:p>
            <a:r>
              <a:rPr lang="en-US"/>
              <a:t>Chapter 2: Application layer</a:t>
            </a:r>
          </a:p>
        </p:txBody>
      </p:sp>
      <p:sp>
        <p:nvSpPr>
          <p:cNvPr id="218115" name="Rectangle 3"/>
          <p:cNvSpPr>
            <a:spLocks noGrp="1" noChangeArrowheads="1"/>
          </p:cNvSpPr>
          <p:nvPr>
            <p:ph type="body" sz="half" idx="1"/>
          </p:nvPr>
        </p:nvSpPr>
        <p:spPr/>
        <p:txBody>
          <a:bodyPr/>
          <a:lstStyle/>
          <a:p>
            <a:r>
              <a:rPr lang="en-US" sz="2400"/>
              <a:t>2.1 Principles of network applications</a:t>
            </a:r>
          </a:p>
          <a:p>
            <a:r>
              <a:rPr lang="en-US" sz="2400"/>
              <a:t>2.2 Web and HTTP</a:t>
            </a:r>
          </a:p>
          <a:p>
            <a:r>
              <a:rPr lang="en-US" sz="2400"/>
              <a:t>2.3 FTP </a:t>
            </a:r>
            <a:endParaRPr lang="en-US" sz="2400">
              <a:solidFill>
                <a:srgbClr val="FF0000"/>
              </a:solidFill>
            </a:endParaRPr>
          </a:p>
          <a:p>
            <a:r>
              <a:rPr lang="en-US" sz="2400"/>
              <a:t>2.4 Electronic Mail</a:t>
            </a:r>
          </a:p>
          <a:p>
            <a:pPr lvl="1"/>
            <a:r>
              <a:rPr lang="en-US" sz="2000"/>
              <a:t>SMTP, POP3, IMAP</a:t>
            </a:r>
          </a:p>
          <a:p>
            <a:r>
              <a:rPr lang="en-US" sz="2400">
                <a:solidFill>
                  <a:srgbClr val="FF0000"/>
                </a:solidFill>
              </a:rPr>
              <a:t>2.5 DNS</a:t>
            </a:r>
          </a:p>
          <a:p>
            <a:endParaRPr lang="en-US" sz="2400"/>
          </a:p>
        </p:txBody>
      </p:sp>
      <p:sp>
        <p:nvSpPr>
          <p:cNvPr id="218116" name="Rectangle 4"/>
          <p:cNvSpPr>
            <a:spLocks noGrp="1" noChangeArrowheads="1"/>
          </p:cNvSpPr>
          <p:nvPr>
            <p:ph type="body" sz="half" idx="2"/>
          </p:nvPr>
        </p:nvSpPr>
        <p:spPr>
          <a:xfrm>
            <a:off x="4495800" y="1600200"/>
            <a:ext cx="4054475" cy="4648200"/>
          </a:xfrm>
        </p:spPr>
        <p:txBody>
          <a:bodyPr/>
          <a:lstStyle/>
          <a:p>
            <a:r>
              <a:rPr lang="en-US" sz="2400"/>
              <a:t>2.6 P2P file sharing</a:t>
            </a:r>
          </a:p>
          <a:p>
            <a:r>
              <a:rPr lang="en-US" sz="2400"/>
              <a:t>2.7 Socket programming with TCP</a:t>
            </a:r>
          </a:p>
          <a:p>
            <a:r>
              <a:rPr lang="en-US" sz="2400"/>
              <a:t>2.8 Socket programming with UDP</a:t>
            </a:r>
          </a:p>
          <a:p>
            <a:r>
              <a:rPr lang="en-US" sz="2400"/>
              <a:t>2.9 Building a Web server</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fld id="{A39B91A7-08CD-4925-95B1-341E571863AF}" type="slidenum">
              <a:rPr lang="en-US"/>
              <a:pPr/>
              <a:t>63</a:t>
            </a:fld>
            <a:endParaRPr lang="en-US"/>
          </a:p>
        </p:txBody>
      </p:sp>
      <p:sp>
        <p:nvSpPr>
          <p:cNvPr id="76802" name="Rectangle 2"/>
          <p:cNvSpPr>
            <a:spLocks noGrp="1" noChangeArrowheads="1"/>
          </p:cNvSpPr>
          <p:nvPr>
            <p:ph type="title"/>
          </p:nvPr>
        </p:nvSpPr>
        <p:spPr/>
        <p:txBody>
          <a:bodyPr/>
          <a:lstStyle/>
          <a:p>
            <a:r>
              <a:rPr lang="en-US" sz="3600"/>
              <a:t>DNS: Domain Name System</a:t>
            </a:r>
            <a:endParaRPr lang="en-US"/>
          </a:p>
        </p:txBody>
      </p:sp>
      <p:sp>
        <p:nvSpPr>
          <p:cNvPr id="76803" name="Rectangle 3"/>
          <p:cNvSpPr>
            <a:spLocks noGrp="1" noChangeArrowheads="1"/>
          </p:cNvSpPr>
          <p:nvPr>
            <p:ph type="body" sz="half" idx="1"/>
          </p:nvPr>
        </p:nvSpPr>
        <p:spPr/>
        <p:txBody>
          <a:bodyPr/>
          <a:lstStyle/>
          <a:p>
            <a:pPr>
              <a:buFont typeface="ZapfDingbats" pitchFamily="82" charset="2"/>
              <a:buNone/>
            </a:pPr>
            <a:r>
              <a:rPr lang="en-US" sz="2400">
                <a:solidFill>
                  <a:srgbClr val="FF0000"/>
                </a:solidFill>
              </a:rPr>
              <a:t>People:</a:t>
            </a:r>
            <a:r>
              <a:rPr lang="en-US" sz="2400"/>
              <a:t> many identifiers:</a:t>
            </a:r>
          </a:p>
          <a:p>
            <a:pPr lvl="1"/>
            <a:r>
              <a:rPr lang="en-US" sz="2000"/>
              <a:t>SSN, name, passport #</a:t>
            </a:r>
          </a:p>
          <a:p>
            <a:pPr>
              <a:buFont typeface="ZapfDingbats" pitchFamily="82" charset="2"/>
              <a:buNone/>
            </a:pPr>
            <a:r>
              <a:rPr lang="en-US" sz="2400">
                <a:solidFill>
                  <a:srgbClr val="FF0000"/>
                </a:solidFill>
              </a:rPr>
              <a:t>Internet hosts, routers:</a:t>
            </a:r>
            <a:endParaRPr lang="en-US" sz="2400"/>
          </a:p>
          <a:p>
            <a:pPr lvl="1"/>
            <a:r>
              <a:rPr lang="en-US" sz="2000"/>
              <a:t>IP address (32 bit) - used for addressing datagrams</a:t>
            </a:r>
          </a:p>
          <a:p>
            <a:pPr lvl="1"/>
            <a:r>
              <a:rPr lang="en-US" sz="2000"/>
              <a:t>“name”, e.g., ww.yahoo.com - used by humans</a:t>
            </a:r>
          </a:p>
          <a:p>
            <a:pPr>
              <a:buFont typeface="ZapfDingbats" pitchFamily="82" charset="2"/>
              <a:buNone/>
            </a:pPr>
            <a:r>
              <a:rPr lang="en-US" sz="2400" u="sng">
                <a:solidFill>
                  <a:srgbClr val="FF0000"/>
                </a:solidFill>
              </a:rPr>
              <a:t>Q:</a:t>
            </a:r>
            <a:r>
              <a:rPr lang="en-US" sz="2400"/>
              <a:t> map between IP addresses and name ?</a:t>
            </a:r>
          </a:p>
        </p:txBody>
      </p:sp>
      <p:sp>
        <p:nvSpPr>
          <p:cNvPr id="76804" name="Rectangle 4"/>
          <p:cNvSpPr>
            <a:spLocks noGrp="1" noChangeArrowheads="1"/>
          </p:cNvSpPr>
          <p:nvPr>
            <p:ph type="body" sz="half" idx="2"/>
          </p:nvPr>
        </p:nvSpPr>
        <p:spPr>
          <a:xfrm>
            <a:off x="4495800" y="1600200"/>
            <a:ext cx="4152900" cy="4648200"/>
          </a:xfrm>
        </p:spPr>
        <p:txBody>
          <a:bodyPr/>
          <a:lstStyle/>
          <a:p>
            <a:pPr>
              <a:buFont typeface="ZapfDingbats" pitchFamily="82" charset="2"/>
              <a:buNone/>
            </a:pPr>
            <a:r>
              <a:rPr lang="en-US" sz="2400">
                <a:solidFill>
                  <a:srgbClr val="FF0000"/>
                </a:solidFill>
              </a:rPr>
              <a:t>Domain Name System:</a:t>
            </a:r>
            <a:endParaRPr lang="en-US" sz="2400"/>
          </a:p>
          <a:p>
            <a:r>
              <a:rPr lang="en-US" sz="2000" i="1">
                <a:solidFill>
                  <a:schemeClr val="accent2"/>
                </a:solidFill>
              </a:rPr>
              <a:t>distributed database</a:t>
            </a:r>
            <a:r>
              <a:rPr lang="en-US" sz="2000"/>
              <a:t> implemented in hierarchy of many </a:t>
            </a:r>
            <a:r>
              <a:rPr lang="en-US" sz="2000" i="1">
                <a:solidFill>
                  <a:schemeClr val="accent2"/>
                </a:solidFill>
              </a:rPr>
              <a:t>name servers</a:t>
            </a:r>
            <a:endParaRPr lang="en-US" sz="2000"/>
          </a:p>
          <a:p>
            <a:r>
              <a:rPr lang="en-US" sz="2000" i="1">
                <a:solidFill>
                  <a:schemeClr val="accent2"/>
                </a:solidFill>
              </a:rPr>
              <a:t>application-layer protocol</a:t>
            </a:r>
            <a:r>
              <a:rPr lang="en-US" sz="2000"/>
              <a:t> host, routers, name servers to communicate to </a:t>
            </a:r>
            <a:r>
              <a:rPr lang="en-US" sz="2000" i="1">
                <a:solidFill>
                  <a:schemeClr val="accent2"/>
                </a:solidFill>
              </a:rPr>
              <a:t>resolve</a:t>
            </a:r>
            <a:r>
              <a:rPr lang="en-US" sz="2000">
                <a:solidFill>
                  <a:schemeClr val="accent2"/>
                </a:solidFill>
              </a:rPr>
              <a:t> </a:t>
            </a:r>
            <a:r>
              <a:rPr lang="en-US" sz="2000"/>
              <a:t>names (address/name translation)</a:t>
            </a:r>
          </a:p>
          <a:p>
            <a:pPr lvl="1"/>
            <a:r>
              <a:rPr lang="en-US" sz="2000"/>
              <a:t>note: core Internet function, implemented as application-layer protocol</a:t>
            </a:r>
          </a:p>
          <a:p>
            <a:pPr lvl="1"/>
            <a:r>
              <a:rPr lang="en-US" sz="2000"/>
              <a:t>complexity at network’s “edge”</a:t>
            </a:r>
            <a:endParaRPr lang="en-US" sz="1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fld id="{DAFD8F9F-BE57-421F-9B19-94F69D6229DA}" type="slidenum">
              <a:rPr lang="en-US"/>
              <a:pPr/>
              <a:t>64</a:t>
            </a:fld>
            <a:endParaRPr lang="en-US"/>
          </a:p>
        </p:txBody>
      </p:sp>
      <p:sp>
        <p:nvSpPr>
          <p:cNvPr id="77826" name="Rectangle 2"/>
          <p:cNvSpPr>
            <a:spLocks noGrp="1" noChangeArrowheads="1"/>
          </p:cNvSpPr>
          <p:nvPr>
            <p:ph type="title"/>
          </p:nvPr>
        </p:nvSpPr>
        <p:spPr/>
        <p:txBody>
          <a:bodyPr/>
          <a:lstStyle/>
          <a:p>
            <a:r>
              <a:rPr lang="en-US" sz="3600"/>
              <a:t>DNS </a:t>
            </a:r>
            <a:endParaRPr lang="en-US"/>
          </a:p>
        </p:txBody>
      </p:sp>
      <p:sp>
        <p:nvSpPr>
          <p:cNvPr id="77828" name="Rectangle 4"/>
          <p:cNvSpPr>
            <a:spLocks noGrp="1" noChangeArrowheads="1"/>
          </p:cNvSpPr>
          <p:nvPr>
            <p:ph type="body" sz="half" idx="2"/>
          </p:nvPr>
        </p:nvSpPr>
        <p:spPr>
          <a:xfrm>
            <a:off x="4405313" y="1427163"/>
            <a:ext cx="4191000" cy="4648200"/>
          </a:xfrm>
        </p:spPr>
        <p:txBody>
          <a:bodyPr/>
          <a:lstStyle/>
          <a:p>
            <a:pPr>
              <a:buFont typeface="ZapfDingbats" pitchFamily="82" charset="2"/>
              <a:buNone/>
            </a:pPr>
            <a:r>
              <a:rPr lang="en-US" sz="2400" u="sng">
                <a:solidFill>
                  <a:srgbClr val="FF0000"/>
                </a:solidFill>
              </a:rPr>
              <a:t>Why not centralize DNS?</a:t>
            </a:r>
          </a:p>
          <a:p>
            <a:r>
              <a:rPr lang="en-US" sz="2400"/>
              <a:t>single point of failure</a:t>
            </a:r>
          </a:p>
          <a:p>
            <a:r>
              <a:rPr lang="en-US" sz="2400"/>
              <a:t>traffic volume</a:t>
            </a:r>
          </a:p>
          <a:p>
            <a:r>
              <a:rPr lang="en-US" sz="2400"/>
              <a:t>distant centralized database</a:t>
            </a:r>
          </a:p>
          <a:p>
            <a:r>
              <a:rPr lang="en-US" sz="2400"/>
              <a:t>maintenance</a:t>
            </a:r>
          </a:p>
          <a:p>
            <a:pPr>
              <a:buFont typeface="ZapfDingbats" pitchFamily="82" charset="2"/>
              <a:buNone/>
            </a:pPr>
            <a:endParaRPr lang="en-US" sz="2400"/>
          </a:p>
          <a:p>
            <a:pPr>
              <a:buFont typeface="ZapfDingbats" pitchFamily="82" charset="2"/>
              <a:buNone/>
            </a:pPr>
            <a:r>
              <a:rPr lang="en-US" sz="2400"/>
              <a:t>doesn’t </a:t>
            </a:r>
            <a:r>
              <a:rPr lang="en-US" sz="2400" i="1"/>
              <a:t>scale!</a:t>
            </a:r>
            <a:endParaRPr lang="en-US" sz="2400"/>
          </a:p>
        </p:txBody>
      </p:sp>
      <p:sp>
        <p:nvSpPr>
          <p:cNvPr id="77829" name="Rectangle 5"/>
          <p:cNvSpPr>
            <a:spLocks noGrp="1" noChangeArrowheads="1"/>
          </p:cNvSpPr>
          <p:nvPr>
            <p:ph type="body" sz="half" idx="1"/>
          </p:nvPr>
        </p:nvSpPr>
        <p:spPr>
          <a:xfrm>
            <a:off x="365125" y="1500188"/>
            <a:ext cx="3810000" cy="4648200"/>
          </a:xfrm>
        </p:spPr>
        <p:txBody>
          <a:bodyPr/>
          <a:lstStyle/>
          <a:p>
            <a:pPr>
              <a:buFont typeface="ZapfDingbats" pitchFamily="82" charset="2"/>
              <a:buNone/>
            </a:pPr>
            <a:r>
              <a:rPr lang="en-US" sz="2400" u="sng">
                <a:solidFill>
                  <a:srgbClr val="FF0000"/>
                </a:solidFill>
              </a:rPr>
              <a:t>DNS services</a:t>
            </a:r>
          </a:p>
          <a:p>
            <a:r>
              <a:rPr lang="en-US" sz="2400"/>
              <a:t>Hostname to IP address translation</a:t>
            </a:r>
          </a:p>
          <a:p>
            <a:r>
              <a:rPr lang="en-US" sz="2400"/>
              <a:t>Host aliasing</a:t>
            </a:r>
          </a:p>
          <a:p>
            <a:pPr lvl="1"/>
            <a:r>
              <a:rPr lang="en-US" sz="2000"/>
              <a:t>Canonical and alias names</a:t>
            </a:r>
          </a:p>
          <a:p>
            <a:r>
              <a:rPr lang="en-US" sz="2400"/>
              <a:t>Mail server aliasing</a:t>
            </a:r>
          </a:p>
          <a:p>
            <a:r>
              <a:rPr lang="en-US" sz="2400"/>
              <a:t>Load distribution</a:t>
            </a:r>
          </a:p>
          <a:p>
            <a:pPr lvl="1"/>
            <a:r>
              <a:rPr lang="en-US" sz="2000"/>
              <a:t>Replicated Web servers: set of IP addresses for one canonical name</a:t>
            </a:r>
          </a:p>
          <a:p>
            <a:endParaRPr lang="en-US" sz="2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23" name="Slide Number Placeholder 6"/>
          <p:cNvSpPr>
            <a:spLocks noGrp="1"/>
          </p:cNvSpPr>
          <p:nvPr>
            <p:ph type="sldNum" sz="quarter" idx="12"/>
          </p:nvPr>
        </p:nvSpPr>
        <p:spPr/>
        <p:txBody>
          <a:bodyPr/>
          <a:lstStyle/>
          <a:p>
            <a:fld id="{83824380-2971-4E36-86E0-F6B5EB752A9A}" type="slidenum">
              <a:rPr lang="en-US"/>
              <a:pPr/>
              <a:t>65</a:t>
            </a:fld>
            <a:endParaRPr lang="en-US"/>
          </a:p>
        </p:txBody>
      </p:sp>
      <p:grpSp>
        <p:nvGrpSpPr>
          <p:cNvPr id="201751" name="Group 23"/>
          <p:cNvGrpSpPr>
            <a:grpSpLocks/>
          </p:cNvGrpSpPr>
          <p:nvPr/>
        </p:nvGrpSpPr>
        <p:grpSpPr bwMode="auto">
          <a:xfrm>
            <a:off x="438150" y="1093788"/>
            <a:ext cx="8205788" cy="2444750"/>
            <a:chOff x="230" y="576"/>
            <a:chExt cx="5504" cy="1757"/>
          </a:xfrm>
        </p:grpSpPr>
        <p:sp>
          <p:nvSpPr>
            <p:cNvPr id="201730" name="Text Box 2"/>
            <p:cNvSpPr txBox="1">
              <a:spLocks noChangeArrowheads="1"/>
            </p:cNvSpPr>
            <p:nvPr/>
          </p:nvSpPr>
          <p:spPr bwMode="auto">
            <a:xfrm>
              <a:off x="2256" y="576"/>
              <a:ext cx="1385" cy="264"/>
            </a:xfrm>
            <a:prstGeom prst="rect">
              <a:avLst/>
            </a:prstGeom>
            <a:noFill/>
            <a:ln w="9525">
              <a:noFill/>
              <a:miter lim="800000"/>
              <a:headEnd/>
              <a:tailEnd/>
            </a:ln>
            <a:effectLst/>
          </p:spPr>
          <p:txBody>
            <a:bodyPr wrap="none">
              <a:spAutoFit/>
            </a:bodyPr>
            <a:lstStyle/>
            <a:p>
              <a:pPr eaLnBrk="1" hangingPunct="1">
                <a:spcBef>
                  <a:spcPct val="0"/>
                </a:spcBef>
                <a:buClrTx/>
                <a:buSzTx/>
                <a:buFontTx/>
                <a:buNone/>
              </a:pPr>
              <a:r>
                <a:rPr lang="en-US" sz="1800">
                  <a:latin typeface="Arial" charset="0"/>
                </a:rPr>
                <a:t>Root DNS Servers</a:t>
              </a:r>
            </a:p>
          </p:txBody>
        </p:sp>
        <p:sp>
          <p:nvSpPr>
            <p:cNvPr id="201732" name="Text Box 4"/>
            <p:cNvSpPr txBox="1">
              <a:spLocks noChangeArrowheads="1"/>
            </p:cNvSpPr>
            <p:nvPr/>
          </p:nvSpPr>
          <p:spPr bwMode="auto">
            <a:xfrm>
              <a:off x="528" y="1344"/>
              <a:ext cx="1325" cy="263"/>
            </a:xfrm>
            <a:prstGeom prst="rect">
              <a:avLst/>
            </a:prstGeom>
            <a:noFill/>
            <a:ln w="9525">
              <a:noFill/>
              <a:miter lim="800000"/>
              <a:headEnd/>
              <a:tailEnd/>
            </a:ln>
            <a:effectLst/>
          </p:spPr>
          <p:txBody>
            <a:bodyPr wrap="none">
              <a:spAutoFit/>
            </a:bodyPr>
            <a:lstStyle/>
            <a:p>
              <a:pPr eaLnBrk="1" hangingPunct="1">
                <a:spcBef>
                  <a:spcPct val="0"/>
                </a:spcBef>
                <a:buClrTx/>
                <a:buSzTx/>
                <a:buFontTx/>
                <a:buNone/>
              </a:pPr>
              <a:r>
                <a:rPr lang="en-US" sz="1800">
                  <a:latin typeface="Arial" charset="0"/>
                </a:rPr>
                <a:t>com DNS servers</a:t>
              </a:r>
            </a:p>
          </p:txBody>
        </p:sp>
        <p:sp>
          <p:nvSpPr>
            <p:cNvPr id="201733" name="Text Box 5"/>
            <p:cNvSpPr txBox="1">
              <a:spLocks noChangeArrowheads="1"/>
            </p:cNvSpPr>
            <p:nvPr/>
          </p:nvSpPr>
          <p:spPr bwMode="auto">
            <a:xfrm>
              <a:off x="2304" y="1296"/>
              <a:ext cx="1257" cy="263"/>
            </a:xfrm>
            <a:prstGeom prst="rect">
              <a:avLst/>
            </a:prstGeom>
            <a:noFill/>
            <a:ln w="9525">
              <a:noFill/>
              <a:miter lim="800000"/>
              <a:headEnd/>
              <a:tailEnd/>
            </a:ln>
            <a:effectLst/>
          </p:spPr>
          <p:txBody>
            <a:bodyPr wrap="none">
              <a:spAutoFit/>
            </a:bodyPr>
            <a:lstStyle/>
            <a:p>
              <a:pPr eaLnBrk="1" hangingPunct="1">
                <a:spcBef>
                  <a:spcPct val="0"/>
                </a:spcBef>
                <a:buClrTx/>
                <a:buSzTx/>
                <a:buFontTx/>
                <a:buNone/>
              </a:pPr>
              <a:r>
                <a:rPr lang="en-US" sz="1800">
                  <a:latin typeface="Arial" charset="0"/>
                </a:rPr>
                <a:t>org DNS servers</a:t>
              </a:r>
            </a:p>
          </p:txBody>
        </p:sp>
        <p:sp>
          <p:nvSpPr>
            <p:cNvPr id="201734" name="Text Box 6"/>
            <p:cNvSpPr txBox="1">
              <a:spLocks noChangeArrowheads="1"/>
            </p:cNvSpPr>
            <p:nvPr/>
          </p:nvSpPr>
          <p:spPr bwMode="auto">
            <a:xfrm>
              <a:off x="4032" y="1296"/>
              <a:ext cx="1291" cy="263"/>
            </a:xfrm>
            <a:prstGeom prst="rect">
              <a:avLst/>
            </a:prstGeom>
            <a:noFill/>
            <a:ln w="9525">
              <a:noFill/>
              <a:miter lim="800000"/>
              <a:headEnd/>
              <a:tailEnd/>
            </a:ln>
            <a:effectLst/>
          </p:spPr>
          <p:txBody>
            <a:bodyPr wrap="none">
              <a:spAutoFit/>
            </a:bodyPr>
            <a:lstStyle/>
            <a:p>
              <a:pPr eaLnBrk="1" hangingPunct="1">
                <a:spcBef>
                  <a:spcPct val="0"/>
                </a:spcBef>
                <a:buClrTx/>
                <a:buSzTx/>
                <a:buFontTx/>
                <a:buNone/>
              </a:pPr>
              <a:r>
                <a:rPr lang="en-US" sz="1800">
                  <a:latin typeface="Arial" charset="0"/>
                </a:rPr>
                <a:t>edu DNS servers</a:t>
              </a:r>
            </a:p>
          </p:txBody>
        </p:sp>
        <p:sp>
          <p:nvSpPr>
            <p:cNvPr id="201735" name="Line 7"/>
            <p:cNvSpPr>
              <a:spLocks noChangeShapeType="1"/>
            </p:cNvSpPr>
            <p:nvPr/>
          </p:nvSpPr>
          <p:spPr bwMode="auto">
            <a:xfrm flipH="1">
              <a:off x="1344" y="864"/>
              <a:ext cx="1392" cy="432"/>
            </a:xfrm>
            <a:prstGeom prst="line">
              <a:avLst/>
            </a:prstGeom>
            <a:noFill/>
            <a:ln w="31750">
              <a:solidFill>
                <a:schemeClr val="tx1"/>
              </a:solidFill>
              <a:round/>
              <a:headEnd/>
              <a:tailEnd/>
            </a:ln>
            <a:effectLst/>
          </p:spPr>
          <p:txBody>
            <a:bodyPr/>
            <a:lstStyle/>
            <a:p>
              <a:endParaRPr lang="en-US"/>
            </a:p>
          </p:txBody>
        </p:sp>
        <p:sp>
          <p:nvSpPr>
            <p:cNvPr id="201736" name="Line 8"/>
            <p:cNvSpPr>
              <a:spLocks noChangeShapeType="1"/>
            </p:cNvSpPr>
            <p:nvPr/>
          </p:nvSpPr>
          <p:spPr bwMode="auto">
            <a:xfrm>
              <a:off x="2928" y="816"/>
              <a:ext cx="0" cy="480"/>
            </a:xfrm>
            <a:prstGeom prst="line">
              <a:avLst/>
            </a:prstGeom>
            <a:noFill/>
            <a:ln w="25400">
              <a:solidFill>
                <a:schemeClr val="tx1"/>
              </a:solidFill>
              <a:round/>
              <a:headEnd/>
              <a:tailEnd/>
            </a:ln>
            <a:effectLst/>
          </p:spPr>
          <p:txBody>
            <a:bodyPr/>
            <a:lstStyle/>
            <a:p>
              <a:endParaRPr lang="en-US"/>
            </a:p>
          </p:txBody>
        </p:sp>
        <p:sp>
          <p:nvSpPr>
            <p:cNvPr id="201737" name="Line 9"/>
            <p:cNvSpPr>
              <a:spLocks noChangeShapeType="1"/>
            </p:cNvSpPr>
            <p:nvPr/>
          </p:nvSpPr>
          <p:spPr bwMode="auto">
            <a:xfrm>
              <a:off x="3168" y="864"/>
              <a:ext cx="1440" cy="432"/>
            </a:xfrm>
            <a:prstGeom prst="line">
              <a:avLst/>
            </a:prstGeom>
            <a:noFill/>
            <a:ln w="25400">
              <a:solidFill>
                <a:schemeClr val="tx1"/>
              </a:solidFill>
              <a:round/>
              <a:headEnd/>
              <a:tailEnd/>
            </a:ln>
            <a:effectLst/>
          </p:spPr>
          <p:txBody>
            <a:bodyPr/>
            <a:lstStyle/>
            <a:p>
              <a:endParaRPr lang="en-US"/>
            </a:p>
          </p:txBody>
        </p:sp>
        <p:sp>
          <p:nvSpPr>
            <p:cNvPr id="201738" name="Text Box 10"/>
            <p:cNvSpPr txBox="1">
              <a:spLocks noChangeArrowheads="1"/>
            </p:cNvSpPr>
            <p:nvPr/>
          </p:nvSpPr>
          <p:spPr bwMode="auto">
            <a:xfrm>
              <a:off x="3878" y="1752"/>
              <a:ext cx="992" cy="461"/>
            </a:xfrm>
            <a:prstGeom prst="rect">
              <a:avLst/>
            </a:prstGeom>
            <a:noFill/>
            <a:ln w="9525">
              <a:noFill/>
              <a:miter lim="800000"/>
              <a:headEnd/>
              <a:tailEnd/>
            </a:ln>
            <a:effectLst/>
          </p:spPr>
          <p:txBody>
            <a:bodyPr wrap="none">
              <a:spAutoFit/>
            </a:bodyPr>
            <a:lstStyle/>
            <a:p>
              <a:pPr eaLnBrk="1" hangingPunct="1">
                <a:spcBef>
                  <a:spcPct val="0"/>
                </a:spcBef>
                <a:buClrTx/>
                <a:buSzTx/>
                <a:buFontTx/>
                <a:buNone/>
              </a:pPr>
              <a:r>
                <a:rPr lang="en-US" sz="1800">
                  <a:latin typeface="Arial" charset="0"/>
                </a:rPr>
                <a:t>poly.edu</a:t>
              </a:r>
            </a:p>
            <a:p>
              <a:pPr eaLnBrk="1" hangingPunct="1">
                <a:spcBef>
                  <a:spcPct val="0"/>
                </a:spcBef>
                <a:buClrTx/>
                <a:buSzTx/>
                <a:buFontTx/>
                <a:buNone/>
              </a:pPr>
              <a:r>
                <a:rPr lang="en-US" sz="1800">
                  <a:latin typeface="Arial" charset="0"/>
                </a:rPr>
                <a:t>DNS servers</a:t>
              </a:r>
            </a:p>
          </p:txBody>
        </p:sp>
        <p:sp>
          <p:nvSpPr>
            <p:cNvPr id="201739" name="Text Box 11"/>
            <p:cNvSpPr txBox="1">
              <a:spLocks noChangeArrowheads="1"/>
            </p:cNvSpPr>
            <p:nvPr/>
          </p:nvSpPr>
          <p:spPr bwMode="auto">
            <a:xfrm>
              <a:off x="4742" y="1752"/>
              <a:ext cx="992" cy="461"/>
            </a:xfrm>
            <a:prstGeom prst="rect">
              <a:avLst/>
            </a:prstGeom>
            <a:noFill/>
            <a:ln w="9525">
              <a:noFill/>
              <a:miter lim="800000"/>
              <a:headEnd/>
              <a:tailEnd/>
            </a:ln>
            <a:effectLst/>
          </p:spPr>
          <p:txBody>
            <a:bodyPr wrap="none">
              <a:spAutoFit/>
            </a:bodyPr>
            <a:lstStyle/>
            <a:p>
              <a:pPr eaLnBrk="1" hangingPunct="1">
                <a:spcBef>
                  <a:spcPct val="0"/>
                </a:spcBef>
                <a:buClrTx/>
                <a:buSzTx/>
                <a:buFontTx/>
                <a:buNone/>
              </a:pPr>
              <a:r>
                <a:rPr lang="en-US" sz="1800">
                  <a:latin typeface="Arial" charset="0"/>
                </a:rPr>
                <a:t>umass.edu</a:t>
              </a:r>
            </a:p>
            <a:p>
              <a:pPr eaLnBrk="1" hangingPunct="1">
                <a:spcBef>
                  <a:spcPct val="0"/>
                </a:spcBef>
                <a:buClrTx/>
                <a:buSzTx/>
                <a:buFontTx/>
                <a:buNone/>
              </a:pPr>
              <a:r>
                <a:rPr lang="en-US" sz="1800">
                  <a:latin typeface="Arial" charset="0"/>
                </a:rPr>
                <a:t>DNS servers</a:t>
              </a:r>
            </a:p>
          </p:txBody>
        </p:sp>
        <p:sp>
          <p:nvSpPr>
            <p:cNvPr id="201740" name="Line 12"/>
            <p:cNvSpPr>
              <a:spLocks noChangeShapeType="1"/>
            </p:cNvSpPr>
            <p:nvPr/>
          </p:nvSpPr>
          <p:spPr bwMode="auto">
            <a:xfrm flipH="1">
              <a:off x="4224" y="1536"/>
              <a:ext cx="336" cy="240"/>
            </a:xfrm>
            <a:prstGeom prst="line">
              <a:avLst/>
            </a:prstGeom>
            <a:noFill/>
            <a:ln w="25400">
              <a:solidFill>
                <a:schemeClr val="tx1"/>
              </a:solidFill>
              <a:round/>
              <a:headEnd/>
              <a:tailEnd/>
            </a:ln>
            <a:effectLst/>
          </p:spPr>
          <p:txBody>
            <a:bodyPr/>
            <a:lstStyle/>
            <a:p>
              <a:endParaRPr lang="en-US"/>
            </a:p>
          </p:txBody>
        </p:sp>
        <p:sp>
          <p:nvSpPr>
            <p:cNvPr id="201741" name="Line 13"/>
            <p:cNvSpPr>
              <a:spLocks noChangeShapeType="1"/>
            </p:cNvSpPr>
            <p:nvPr/>
          </p:nvSpPr>
          <p:spPr bwMode="auto">
            <a:xfrm>
              <a:off x="4848" y="1536"/>
              <a:ext cx="288" cy="240"/>
            </a:xfrm>
            <a:prstGeom prst="line">
              <a:avLst/>
            </a:prstGeom>
            <a:noFill/>
            <a:ln w="25400">
              <a:solidFill>
                <a:schemeClr val="tx1"/>
              </a:solidFill>
              <a:round/>
              <a:headEnd/>
              <a:tailEnd/>
            </a:ln>
            <a:effectLst/>
          </p:spPr>
          <p:txBody>
            <a:bodyPr/>
            <a:lstStyle/>
            <a:p>
              <a:endParaRPr lang="en-US"/>
            </a:p>
          </p:txBody>
        </p:sp>
        <p:sp>
          <p:nvSpPr>
            <p:cNvPr id="201742" name="Text Box 14"/>
            <p:cNvSpPr txBox="1">
              <a:spLocks noChangeArrowheads="1"/>
            </p:cNvSpPr>
            <p:nvPr/>
          </p:nvSpPr>
          <p:spPr bwMode="auto">
            <a:xfrm>
              <a:off x="230" y="1848"/>
              <a:ext cx="992" cy="461"/>
            </a:xfrm>
            <a:prstGeom prst="rect">
              <a:avLst/>
            </a:prstGeom>
            <a:noFill/>
            <a:ln w="9525">
              <a:noFill/>
              <a:miter lim="800000"/>
              <a:headEnd/>
              <a:tailEnd/>
            </a:ln>
            <a:effectLst/>
          </p:spPr>
          <p:txBody>
            <a:bodyPr wrap="none">
              <a:spAutoFit/>
            </a:bodyPr>
            <a:lstStyle/>
            <a:p>
              <a:pPr eaLnBrk="1" hangingPunct="1">
                <a:spcBef>
                  <a:spcPct val="0"/>
                </a:spcBef>
                <a:buClrTx/>
                <a:buSzTx/>
                <a:buFontTx/>
                <a:buNone/>
              </a:pPr>
              <a:r>
                <a:rPr lang="en-US" sz="1800">
                  <a:latin typeface="Arial" charset="0"/>
                </a:rPr>
                <a:t>yahoo.com</a:t>
              </a:r>
            </a:p>
            <a:p>
              <a:pPr eaLnBrk="1" hangingPunct="1">
                <a:spcBef>
                  <a:spcPct val="0"/>
                </a:spcBef>
                <a:buClrTx/>
                <a:buSzTx/>
                <a:buFontTx/>
                <a:buNone/>
              </a:pPr>
              <a:r>
                <a:rPr lang="en-US" sz="1800">
                  <a:latin typeface="Arial" charset="0"/>
                </a:rPr>
                <a:t>DNS servers</a:t>
              </a:r>
            </a:p>
          </p:txBody>
        </p:sp>
        <p:sp>
          <p:nvSpPr>
            <p:cNvPr id="201743" name="Text Box 15"/>
            <p:cNvSpPr txBox="1">
              <a:spLocks noChangeArrowheads="1"/>
            </p:cNvSpPr>
            <p:nvPr/>
          </p:nvSpPr>
          <p:spPr bwMode="auto">
            <a:xfrm>
              <a:off x="1248" y="1872"/>
              <a:ext cx="1001" cy="461"/>
            </a:xfrm>
            <a:prstGeom prst="rect">
              <a:avLst/>
            </a:prstGeom>
            <a:noFill/>
            <a:ln w="9525">
              <a:noFill/>
              <a:miter lim="800000"/>
              <a:headEnd/>
              <a:tailEnd/>
            </a:ln>
            <a:effectLst/>
          </p:spPr>
          <p:txBody>
            <a:bodyPr wrap="none">
              <a:spAutoFit/>
            </a:bodyPr>
            <a:lstStyle/>
            <a:p>
              <a:pPr eaLnBrk="1" hangingPunct="1">
                <a:spcBef>
                  <a:spcPct val="0"/>
                </a:spcBef>
                <a:buClrTx/>
                <a:buSzTx/>
                <a:buFontTx/>
                <a:buNone/>
              </a:pPr>
              <a:r>
                <a:rPr lang="en-US" sz="1800">
                  <a:latin typeface="Arial" charset="0"/>
                </a:rPr>
                <a:t>amazon.com</a:t>
              </a:r>
            </a:p>
            <a:p>
              <a:pPr eaLnBrk="1" hangingPunct="1">
                <a:spcBef>
                  <a:spcPct val="0"/>
                </a:spcBef>
                <a:buClrTx/>
                <a:buSzTx/>
                <a:buFontTx/>
                <a:buNone/>
              </a:pPr>
              <a:r>
                <a:rPr lang="en-US" sz="1800">
                  <a:latin typeface="Arial" charset="0"/>
                </a:rPr>
                <a:t>DNS servers</a:t>
              </a:r>
            </a:p>
          </p:txBody>
        </p:sp>
        <p:sp>
          <p:nvSpPr>
            <p:cNvPr id="201744" name="Line 16"/>
            <p:cNvSpPr>
              <a:spLocks noChangeShapeType="1"/>
            </p:cNvSpPr>
            <p:nvPr/>
          </p:nvSpPr>
          <p:spPr bwMode="auto">
            <a:xfrm flipH="1">
              <a:off x="768" y="1584"/>
              <a:ext cx="192" cy="288"/>
            </a:xfrm>
            <a:prstGeom prst="line">
              <a:avLst/>
            </a:prstGeom>
            <a:noFill/>
            <a:ln w="25400">
              <a:solidFill>
                <a:schemeClr val="tx1"/>
              </a:solidFill>
              <a:round/>
              <a:headEnd/>
              <a:tailEnd/>
            </a:ln>
            <a:effectLst/>
          </p:spPr>
          <p:txBody>
            <a:bodyPr/>
            <a:lstStyle/>
            <a:p>
              <a:endParaRPr lang="en-US"/>
            </a:p>
          </p:txBody>
        </p:sp>
        <p:sp>
          <p:nvSpPr>
            <p:cNvPr id="201745" name="Line 17"/>
            <p:cNvSpPr>
              <a:spLocks noChangeShapeType="1"/>
            </p:cNvSpPr>
            <p:nvPr/>
          </p:nvSpPr>
          <p:spPr bwMode="auto">
            <a:xfrm>
              <a:off x="1392" y="1584"/>
              <a:ext cx="240" cy="288"/>
            </a:xfrm>
            <a:prstGeom prst="line">
              <a:avLst/>
            </a:prstGeom>
            <a:noFill/>
            <a:ln w="25400">
              <a:solidFill>
                <a:schemeClr val="tx1"/>
              </a:solidFill>
              <a:round/>
              <a:headEnd/>
              <a:tailEnd/>
            </a:ln>
            <a:effectLst/>
          </p:spPr>
          <p:txBody>
            <a:bodyPr/>
            <a:lstStyle/>
            <a:p>
              <a:endParaRPr lang="en-US"/>
            </a:p>
          </p:txBody>
        </p:sp>
        <p:sp>
          <p:nvSpPr>
            <p:cNvPr id="201746" name="Text Box 18"/>
            <p:cNvSpPr txBox="1">
              <a:spLocks noChangeArrowheads="1"/>
            </p:cNvSpPr>
            <p:nvPr/>
          </p:nvSpPr>
          <p:spPr bwMode="auto">
            <a:xfrm>
              <a:off x="2534" y="1799"/>
              <a:ext cx="993" cy="461"/>
            </a:xfrm>
            <a:prstGeom prst="rect">
              <a:avLst/>
            </a:prstGeom>
            <a:noFill/>
            <a:ln w="9525">
              <a:noFill/>
              <a:miter lim="800000"/>
              <a:headEnd/>
              <a:tailEnd/>
            </a:ln>
            <a:effectLst/>
          </p:spPr>
          <p:txBody>
            <a:bodyPr wrap="none">
              <a:spAutoFit/>
            </a:bodyPr>
            <a:lstStyle/>
            <a:p>
              <a:pPr eaLnBrk="1" hangingPunct="1">
                <a:spcBef>
                  <a:spcPct val="0"/>
                </a:spcBef>
                <a:buClrTx/>
                <a:buSzTx/>
                <a:buFontTx/>
                <a:buNone/>
              </a:pPr>
              <a:r>
                <a:rPr lang="en-US" sz="1800">
                  <a:latin typeface="Arial" charset="0"/>
                </a:rPr>
                <a:t>pbs.org</a:t>
              </a:r>
            </a:p>
            <a:p>
              <a:pPr eaLnBrk="1" hangingPunct="1">
                <a:spcBef>
                  <a:spcPct val="0"/>
                </a:spcBef>
                <a:buClrTx/>
                <a:buSzTx/>
                <a:buFontTx/>
                <a:buNone/>
              </a:pPr>
              <a:r>
                <a:rPr lang="en-US" sz="1800">
                  <a:latin typeface="Arial" charset="0"/>
                </a:rPr>
                <a:t>DNS servers</a:t>
              </a:r>
            </a:p>
          </p:txBody>
        </p:sp>
        <p:sp>
          <p:nvSpPr>
            <p:cNvPr id="201747" name="Line 19"/>
            <p:cNvSpPr>
              <a:spLocks noChangeShapeType="1"/>
            </p:cNvSpPr>
            <p:nvPr/>
          </p:nvSpPr>
          <p:spPr bwMode="auto">
            <a:xfrm>
              <a:off x="2928" y="1536"/>
              <a:ext cx="0" cy="288"/>
            </a:xfrm>
            <a:prstGeom prst="line">
              <a:avLst/>
            </a:prstGeom>
            <a:noFill/>
            <a:ln w="25400">
              <a:solidFill>
                <a:schemeClr val="tx1"/>
              </a:solidFill>
              <a:round/>
              <a:headEnd/>
              <a:tailEnd/>
            </a:ln>
            <a:effectLst/>
          </p:spPr>
          <p:txBody>
            <a:bodyPr/>
            <a:lstStyle/>
            <a:p>
              <a:endParaRPr lang="en-US"/>
            </a:p>
          </p:txBody>
        </p:sp>
      </p:grpSp>
      <p:sp>
        <p:nvSpPr>
          <p:cNvPr id="201748" name="Rectangle 20"/>
          <p:cNvSpPr>
            <a:spLocks noGrp="1" noChangeArrowheads="1"/>
          </p:cNvSpPr>
          <p:nvPr>
            <p:ph type="title"/>
          </p:nvPr>
        </p:nvSpPr>
        <p:spPr>
          <a:xfrm>
            <a:off x="468313" y="0"/>
            <a:ext cx="7772400" cy="1143000"/>
          </a:xfrm>
        </p:spPr>
        <p:txBody>
          <a:bodyPr/>
          <a:lstStyle/>
          <a:p>
            <a:r>
              <a:rPr lang="en-US" sz="3600"/>
              <a:t>Distributed, Hierarchical Database</a:t>
            </a:r>
          </a:p>
        </p:txBody>
      </p:sp>
      <p:sp>
        <p:nvSpPr>
          <p:cNvPr id="201750" name="Rectangle 22"/>
          <p:cNvSpPr>
            <a:spLocks noGrp="1" noChangeArrowheads="1"/>
          </p:cNvSpPr>
          <p:nvPr>
            <p:ph type="body" sz="half" idx="2"/>
          </p:nvPr>
        </p:nvSpPr>
        <p:spPr>
          <a:xfrm>
            <a:off x="508000" y="3667125"/>
            <a:ext cx="7772400" cy="2813050"/>
          </a:xfrm>
        </p:spPr>
        <p:txBody>
          <a:bodyPr/>
          <a:lstStyle/>
          <a:p>
            <a:pPr>
              <a:lnSpc>
                <a:spcPct val="90000"/>
              </a:lnSpc>
              <a:buFont typeface="ZapfDingbats" pitchFamily="82" charset="2"/>
              <a:buNone/>
            </a:pPr>
            <a:r>
              <a:rPr lang="en-US" sz="2400" u="sng">
                <a:solidFill>
                  <a:srgbClr val="FF0000"/>
                </a:solidFill>
              </a:rPr>
              <a:t>Client wants IP for www.amazon.com; 1</a:t>
            </a:r>
            <a:r>
              <a:rPr lang="en-US" sz="2400" u="sng" baseline="30000">
                <a:solidFill>
                  <a:srgbClr val="FF0000"/>
                </a:solidFill>
              </a:rPr>
              <a:t>st</a:t>
            </a:r>
            <a:r>
              <a:rPr lang="en-US" sz="2400" u="sng">
                <a:solidFill>
                  <a:srgbClr val="FF0000"/>
                </a:solidFill>
              </a:rPr>
              <a:t> approx:</a:t>
            </a:r>
          </a:p>
          <a:p>
            <a:pPr>
              <a:lnSpc>
                <a:spcPct val="90000"/>
              </a:lnSpc>
            </a:pPr>
            <a:r>
              <a:rPr lang="en-US" sz="2400"/>
              <a:t>Client queries a root server to find com DNS server</a:t>
            </a:r>
          </a:p>
          <a:p>
            <a:pPr>
              <a:lnSpc>
                <a:spcPct val="90000"/>
              </a:lnSpc>
            </a:pPr>
            <a:r>
              <a:rPr lang="en-US" sz="2400"/>
              <a:t>Client queries com DNS server to get amazon.com DNS server</a:t>
            </a:r>
          </a:p>
          <a:p>
            <a:pPr>
              <a:lnSpc>
                <a:spcPct val="90000"/>
              </a:lnSpc>
            </a:pPr>
            <a:r>
              <a:rPr lang="en-US" sz="2400"/>
              <a:t>Client queries amazon.com DNS server to get  IP address for www.amazon.com</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21" name="Slide Number Placeholder 6"/>
          <p:cNvSpPr>
            <a:spLocks noGrp="1"/>
          </p:cNvSpPr>
          <p:nvPr>
            <p:ph type="sldNum" sz="quarter" idx="12"/>
          </p:nvPr>
        </p:nvSpPr>
        <p:spPr/>
        <p:txBody>
          <a:bodyPr/>
          <a:lstStyle/>
          <a:p>
            <a:fld id="{3E882516-FF50-40F0-9411-6496F12F6B06}" type="slidenum">
              <a:rPr lang="en-US"/>
              <a:pPr/>
              <a:t>66</a:t>
            </a:fld>
            <a:endParaRPr lang="en-US"/>
          </a:p>
        </p:txBody>
      </p:sp>
      <p:sp>
        <p:nvSpPr>
          <p:cNvPr id="78850" name="Rectangle 2"/>
          <p:cNvSpPr>
            <a:spLocks noGrp="1" noChangeArrowheads="1"/>
          </p:cNvSpPr>
          <p:nvPr>
            <p:ph type="title"/>
          </p:nvPr>
        </p:nvSpPr>
        <p:spPr/>
        <p:txBody>
          <a:bodyPr/>
          <a:lstStyle/>
          <a:p>
            <a:r>
              <a:rPr lang="en-US" sz="3600"/>
              <a:t>DNS: Root name servers</a:t>
            </a:r>
            <a:endParaRPr lang="en-US"/>
          </a:p>
        </p:txBody>
      </p:sp>
      <p:sp>
        <p:nvSpPr>
          <p:cNvPr id="78851" name="Rectangle 3"/>
          <p:cNvSpPr>
            <a:spLocks noGrp="1" noChangeArrowheads="1"/>
          </p:cNvSpPr>
          <p:nvPr>
            <p:ph type="body" sz="half" idx="1"/>
          </p:nvPr>
        </p:nvSpPr>
        <p:spPr>
          <a:xfrm>
            <a:off x="484188" y="1362075"/>
            <a:ext cx="8478837" cy="4648200"/>
          </a:xfrm>
        </p:spPr>
        <p:txBody>
          <a:bodyPr/>
          <a:lstStyle/>
          <a:p>
            <a:r>
              <a:rPr lang="en-US" sz="2000"/>
              <a:t>contacted by local name server that can not resolve name</a:t>
            </a:r>
          </a:p>
          <a:p>
            <a:r>
              <a:rPr lang="en-US" sz="2000"/>
              <a:t>root name server:</a:t>
            </a:r>
          </a:p>
          <a:p>
            <a:pPr lvl="1"/>
            <a:r>
              <a:rPr lang="en-US" sz="2000"/>
              <a:t>contacts authoritative name server if name mapping not known</a:t>
            </a:r>
          </a:p>
          <a:p>
            <a:pPr lvl="1"/>
            <a:r>
              <a:rPr lang="en-US" sz="2000"/>
              <a:t>gets mapping</a:t>
            </a:r>
          </a:p>
          <a:p>
            <a:pPr lvl="1"/>
            <a:r>
              <a:rPr lang="en-US" sz="2000"/>
              <a:t>returns mapping to local name server</a:t>
            </a:r>
          </a:p>
        </p:txBody>
      </p:sp>
      <p:sp>
        <p:nvSpPr>
          <p:cNvPr id="78868" name="Rectangle 20"/>
          <p:cNvSpPr>
            <a:spLocks noChangeArrowheads="1"/>
          </p:cNvSpPr>
          <p:nvPr/>
        </p:nvSpPr>
        <p:spPr bwMode="auto">
          <a:xfrm>
            <a:off x="6186488" y="5032375"/>
            <a:ext cx="2681287" cy="811213"/>
          </a:xfrm>
          <a:prstGeom prst="rect">
            <a:avLst/>
          </a:prstGeom>
          <a:noFill/>
          <a:ln w="9525">
            <a:noFill/>
            <a:miter lim="800000"/>
            <a:headEnd/>
            <a:tailEnd/>
          </a:ln>
          <a:effectLst/>
        </p:spPr>
        <p:txBody>
          <a:bodyPr/>
          <a:lstStyle/>
          <a:p>
            <a:pPr marL="342900" indent="-342900"/>
            <a:r>
              <a:rPr lang="en-US" sz="2000"/>
              <a:t>    13 root name servers worldwide</a:t>
            </a:r>
            <a:endParaRPr lang="en-US"/>
          </a:p>
        </p:txBody>
      </p:sp>
      <p:grpSp>
        <p:nvGrpSpPr>
          <p:cNvPr id="78869" name="Group 21"/>
          <p:cNvGrpSpPr>
            <a:grpSpLocks/>
          </p:cNvGrpSpPr>
          <p:nvPr/>
        </p:nvGrpSpPr>
        <p:grpSpPr bwMode="auto">
          <a:xfrm>
            <a:off x="481013" y="3376613"/>
            <a:ext cx="6359525" cy="3189287"/>
            <a:chOff x="960" y="480"/>
            <a:chExt cx="4176" cy="2147"/>
          </a:xfrm>
        </p:grpSpPr>
        <p:sp>
          <p:nvSpPr>
            <p:cNvPr id="78870" name="AutoShape 22"/>
            <p:cNvSpPr>
              <a:spLocks noChangeAspect="1" noChangeArrowheads="1"/>
            </p:cNvSpPr>
            <p:nvPr/>
          </p:nvSpPr>
          <p:spPr bwMode="auto">
            <a:xfrm>
              <a:off x="960" y="624"/>
              <a:ext cx="3799" cy="2003"/>
            </a:xfrm>
            <a:prstGeom prst="rect">
              <a:avLst/>
            </a:prstGeom>
            <a:noFill/>
            <a:ln w="9525">
              <a:noFill/>
              <a:miter lim="800000"/>
              <a:headEnd/>
              <a:tailEnd/>
            </a:ln>
          </p:spPr>
          <p:txBody>
            <a:bodyPr/>
            <a:lstStyle/>
            <a:p>
              <a:endParaRPr lang="en-US"/>
            </a:p>
          </p:txBody>
        </p:sp>
        <p:pic>
          <p:nvPicPr>
            <p:cNvPr id="78871" name="Picture 23" descr="worldf"/>
            <p:cNvPicPr>
              <a:picLocks noChangeAspect="1" noChangeArrowheads="1"/>
            </p:cNvPicPr>
            <p:nvPr/>
          </p:nvPicPr>
          <p:blipFill>
            <a:blip r:embed="rId2"/>
            <a:srcRect/>
            <a:stretch>
              <a:fillRect/>
            </a:stretch>
          </p:blipFill>
          <p:spPr bwMode="auto">
            <a:xfrm>
              <a:off x="1827" y="1161"/>
              <a:ext cx="2837" cy="1466"/>
            </a:xfrm>
            <a:prstGeom prst="rect">
              <a:avLst/>
            </a:prstGeom>
            <a:noFill/>
          </p:spPr>
        </p:pic>
        <p:sp>
          <p:nvSpPr>
            <p:cNvPr id="78872" name="Freeform 24"/>
            <p:cNvSpPr>
              <a:spLocks/>
            </p:cNvSpPr>
            <p:nvPr/>
          </p:nvSpPr>
          <p:spPr bwMode="auto">
            <a:xfrm>
              <a:off x="2075" y="721"/>
              <a:ext cx="423" cy="832"/>
            </a:xfrm>
            <a:custGeom>
              <a:avLst/>
              <a:gdLst/>
              <a:ahLst/>
              <a:cxnLst>
                <a:cxn ang="0">
                  <a:pos x="0" y="0"/>
                </a:cxn>
                <a:cxn ang="0">
                  <a:pos x="0" y="930"/>
                </a:cxn>
                <a:cxn ang="0">
                  <a:pos x="963" y="1893"/>
                </a:cxn>
              </a:cxnLst>
              <a:rect l="0" t="0" r="r" b="b"/>
              <a:pathLst>
                <a:path w="963" h="1893">
                  <a:moveTo>
                    <a:pt x="0" y="0"/>
                  </a:moveTo>
                  <a:lnTo>
                    <a:pt x="0" y="930"/>
                  </a:lnTo>
                  <a:lnTo>
                    <a:pt x="963" y="1893"/>
                  </a:lnTo>
                </a:path>
              </a:pathLst>
            </a:custGeom>
            <a:noFill/>
            <a:ln w="19050" cmpd="sng">
              <a:solidFill>
                <a:srgbClr val="000000"/>
              </a:solidFill>
              <a:round/>
              <a:headEnd type="none" w="med" len="med"/>
              <a:tailEnd type="triangle" w="med" len="med"/>
            </a:ln>
          </p:spPr>
          <p:txBody>
            <a:bodyPr/>
            <a:lstStyle/>
            <a:p>
              <a:endParaRPr lang="en-US"/>
            </a:p>
          </p:txBody>
        </p:sp>
        <p:sp>
          <p:nvSpPr>
            <p:cNvPr id="78873" name="Text Box 25"/>
            <p:cNvSpPr txBox="1">
              <a:spLocks noChangeArrowheads="1"/>
            </p:cNvSpPr>
            <p:nvPr/>
          </p:nvSpPr>
          <p:spPr bwMode="auto">
            <a:xfrm>
              <a:off x="1105" y="2020"/>
              <a:ext cx="1329" cy="248"/>
            </a:xfrm>
            <a:prstGeom prst="rect">
              <a:avLst/>
            </a:prstGeom>
            <a:noFill/>
            <a:ln w="9525">
              <a:noFill/>
              <a:miter lim="800000"/>
              <a:headEnd/>
              <a:tailEnd/>
            </a:ln>
          </p:spPr>
          <p:txBody>
            <a:bodyPr lIns="71323" tIns="35662" rIns="71323" bIns="35662"/>
            <a:lstStyle/>
            <a:p>
              <a:pPr>
                <a:spcBef>
                  <a:spcPct val="0"/>
                </a:spcBef>
                <a:buClrTx/>
                <a:buSzTx/>
                <a:buFontTx/>
                <a:buNone/>
              </a:pPr>
              <a:r>
                <a:rPr lang="en-US" sz="1000">
                  <a:solidFill>
                    <a:srgbClr val="000000"/>
                  </a:solidFill>
                  <a:latin typeface="Arial" charset="0"/>
                </a:rPr>
                <a:t>b USC-ISI Marina del Rey, CA</a:t>
              </a:r>
            </a:p>
            <a:p>
              <a:pPr>
                <a:spcBef>
                  <a:spcPct val="0"/>
                </a:spcBef>
                <a:buClrTx/>
                <a:buSzTx/>
                <a:buFontTx/>
                <a:buNone/>
              </a:pPr>
              <a:r>
                <a:rPr lang="en-US" sz="1000">
                  <a:solidFill>
                    <a:srgbClr val="000000"/>
                  </a:solidFill>
                  <a:latin typeface="Arial" charset="0"/>
                </a:rPr>
                <a:t>l  ICANN Los Angeles, CA</a:t>
              </a:r>
            </a:p>
            <a:p>
              <a:pPr algn="ctr">
                <a:spcBef>
                  <a:spcPct val="0"/>
                </a:spcBef>
                <a:buClrTx/>
                <a:buSzTx/>
                <a:buFontTx/>
                <a:buNone/>
              </a:pPr>
              <a:endParaRPr lang="en-US">
                <a:latin typeface="Times New Roman" pitchFamily="18" charset="0"/>
              </a:endParaRPr>
            </a:p>
          </p:txBody>
        </p:sp>
        <p:sp>
          <p:nvSpPr>
            <p:cNvPr id="78874" name="Freeform 26"/>
            <p:cNvSpPr>
              <a:spLocks/>
            </p:cNvSpPr>
            <p:nvPr/>
          </p:nvSpPr>
          <p:spPr bwMode="auto">
            <a:xfrm>
              <a:off x="1647" y="1656"/>
              <a:ext cx="500" cy="367"/>
            </a:xfrm>
            <a:custGeom>
              <a:avLst/>
              <a:gdLst/>
              <a:ahLst/>
              <a:cxnLst>
                <a:cxn ang="0">
                  <a:pos x="0" y="426"/>
                </a:cxn>
                <a:cxn ang="0">
                  <a:pos x="582" y="0"/>
                </a:cxn>
              </a:cxnLst>
              <a:rect l="0" t="0" r="r" b="b"/>
              <a:pathLst>
                <a:path w="582" h="426">
                  <a:moveTo>
                    <a:pt x="0" y="426"/>
                  </a:moveTo>
                  <a:lnTo>
                    <a:pt x="582" y="0"/>
                  </a:lnTo>
                </a:path>
              </a:pathLst>
            </a:custGeom>
            <a:noFill/>
            <a:ln w="19050" cmpd="sng">
              <a:solidFill>
                <a:srgbClr val="000000"/>
              </a:solidFill>
              <a:round/>
              <a:headEnd type="none" w="med" len="med"/>
              <a:tailEnd type="triangle" w="med" len="med"/>
            </a:ln>
          </p:spPr>
          <p:txBody>
            <a:bodyPr/>
            <a:lstStyle/>
            <a:p>
              <a:endParaRPr lang="en-US"/>
            </a:p>
          </p:txBody>
        </p:sp>
        <p:sp>
          <p:nvSpPr>
            <p:cNvPr id="78875" name="Text Box 27"/>
            <p:cNvSpPr txBox="1">
              <a:spLocks noChangeArrowheads="1"/>
            </p:cNvSpPr>
            <p:nvPr/>
          </p:nvSpPr>
          <p:spPr bwMode="auto">
            <a:xfrm>
              <a:off x="960" y="1265"/>
              <a:ext cx="1280" cy="248"/>
            </a:xfrm>
            <a:prstGeom prst="rect">
              <a:avLst/>
            </a:prstGeom>
            <a:noFill/>
            <a:ln w="9525">
              <a:noFill/>
              <a:miter lim="800000"/>
              <a:headEnd/>
              <a:tailEnd/>
            </a:ln>
          </p:spPr>
          <p:txBody>
            <a:bodyPr lIns="71323" tIns="35662" rIns="71323" bIns="35662"/>
            <a:lstStyle/>
            <a:p>
              <a:pPr>
                <a:spcBef>
                  <a:spcPct val="0"/>
                </a:spcBef>
                <a:buClrTx/>
                <a:buSzTx/>
                <a:buFontTx/>
                <a:buNone/>
              </a:pPr>
              <a:r>
                <a:rPr lang="en-US" sz="1000">
                  <a:solidFill>
                    <a:srgbClr val="000000"/>
                  </a:solidFill>
                  <a:latin typeface="Arial" charset="0"/>
                </a:rPr>
                <a:t>e NASA Mt View, CA</a:t>
              </a:r>
            </a:p>
            <a:p>
              <a:pPr>
                <a:spcBef>
                  <a:spcPct val="0"/>
                </a:spcBef>
                <a:buClrTx/>
                <a:buSzTx/>
                <a:buFontTx/>
                <a:buNone/>
              </a:pPr>
              <a:r>
                <a:rPr lang="en-US" sz="1000">
                  <a:solidFill>
                    <a:srgbClr val="000000"/>
                  </a:solidFill>
                  <a:latin typeface="Arial" charset="0"/>
                </a:rPr>
                <a:t>f  Internet Software C. Palo</a:t>
              </a:r>
              <a:r>
                <a:rPr lang="en-US" sz="900">
                  <a:solidFill>
                    <a:srgbClr val="000000"/>
                  </a:solidFill>
                  <a:latin typeface="Arial" charset="0"/>
                </a:rPr>
                <a:t> Alto, CA (and 17 other locations)</a:t>
              </a:r>
            </a:p>
            <a:p>
              <a:pPr algn="ctr">
                <a:spcBef>
                  <a:spcPct val="0"/>
                </a:spcBef>
                <a:buClrTx/>
                <a:buSzTx/>
                <a:buFontTx/>
                <a:buNone/>
              </a:pPr>
              <a:endParaRPr lang="en-US">
                <a:latin typeface="Times New Roman" pitchFamily="18" charset="0"/>
              </a:endParaRPr>
            </a:p>
          </p:txBody>
        </p:sp>
        <p:sp>
          <p:nvSpPr>
            <p:cNvPr id="78876" name="Freeform 28"/>
            <p:cNvSpPr>
              <a:spLocks/>
            </p:cNvSpPr>
            <p:nvPr/>
          </p:nvSpPr>
          <p:spPr bwMode="auto">
            <a:xfrm flipV="1">
              <a:off x="1579" y="1491"/>
              <a:ext cx="537" cy="124"/>
            </a:xfrm>
            <a:custGeom>
              <a:avLst/>
              <a:gdLst/>
              <a:ahLst/>
              <a:cxnLst>
                <a:cxn ang="0">
                  <a:pos x="0" y="426"/>
                </a:cxn>
                <a:cxn ang="0">
                  <a:pos x="582" y="0"/>
                </a:cxn>
              </a:cxnLst>
              <a:rect l="0" t="0" r="r" b="b"/>
              <a:pathLst>
                <a:path w="582" h="426">
                  <a:moveTo>
                    <a:pt x="0" y="426"/>
                  </a:moveTo>
                  <a:lnTo>
                    <a:pt x="582" y="0"/>
                  </a:lnTo>
                </a:path>
              </a:pathLst>
            </a:custGeom>
            <a:noFill/>
            <a:ln w="19050" cmpd="sng">
              <a:solidFill>
                <a:srgbClr val="000000"/>
              </a:solidFill>
              <a:round/>
              <a:headEnd type="none" w="med" len="med"/>
              <a:tailEnd type="triangle" w="med" len="med"/>
            </a:ln>
          </p:spPr>
          <p:txBody>
            <a:bodyPr/>
            <a:lstStyle/>
            <a:p>
              <a:endParaRPr lang="en-US"/>
            </a:p>
          </p:txBody>
        </p:sp>
        <p:sp>
          <p:nvSpPr>
            <p:cNvPr id="78877" name="Text Box 29"/>
            <p:cNvSpPr txBox="1">
              <a:spLocks noChangeArrowheads="1"/>
            </p:cNvSpPr>
            <p:nvPr/>
          </p:nvSpPr>
          <p:spPr bwMode="auto">
            <a:xfrm>
              <a:off x="3408" y="864"/>
              <a:ext cx="1311" cy="150"/>
            </a:xfrm>
            <a:prstGeom prst="rect">
              <a:avLst/>
            </a:prstGeom>
            <a:noFill/>
            <a:ln w="9525">
              <a:noFill/>
              <a:miter lim="800000"/>
              <a:headEnd/>
              <a:tailEnd/>
            </a:ln>
          </p:spPr>
          <p:txBody>
            <a:bodyPr lIns="71323" tIns="35662" rIns="71323" bIns="35662"/>
            <a:lstStyle/>
            <a:p>
              <a:pPr algn="r">
                <a:spcBef>
                  <a:spcPct val="0"/>
                </a:spcBef>
                <a:buClrTx/>
                <a:buSzTx/>
                <a:buFontTx/>
                <a:buNone/>
              </a:pPr>
              <a:r>
                <a:rPr lang="en-US" sz="1000">
                  <a:solidFill>
                    <a:srgbClr val="000000"/>
                  </a:solidFill>
                  <a:latin typeface="Arial" charset="0"/>
                </a:rPr>
                <a:t>i </a:t>
              </a:r>
              <a:r>
                <a:rPr lang="en-US" sz="1000">
                  <a:latin typeface="Arial" charset="0"/>
                </a:rPr>
                <a:t>Autonomica,</a:t>
              </a:r>
              <a:r>
                <a:rPr lang="en-US" sz="1000">
                  <a:solidFill>
                    <a:srgbClr val="000000"/>
                  </a:solidFill>
                  <a:latin typeface="Arial" charset="0"/>
                </a:rPr>
                <a:t> Stockholm (plus 3 other locations)</a:t>
              </a:r>
            </a:p>
          </p:txBody>
        </p:sp>
        <p:sp>
          <p:nvSpPr>
            <p:cNvPr id="78878" name="Freeform 30"/>
            <p:cNvSpPr>
              <a:spLocks/>
            </p:cNvSpPr>
            <p:nvPr/>
          </p:nvSpPr>
          <p:spPr bwMode="auto">
            <a:xfrm>
              <a:off x="3226" y="952"/>
              <a:ext cx="293" cy="441"/>
            </a:xfrm>
            <a:custGeom>
              <a:avLst/>
              <a:gdLst/>
              <a:ahLst/>
              <a:cxnLst>
                <a:cxn ang="0">
                  <a:pos x="666" y="0"/>
                </a:cxn>
                <a:cxn ang="0">
                  <a:pos x="0" y="1005"/>
                </a:cxn>
              </a:cxnLst>
              <a:rect l="0" t="0" r="r" b="b"/>
              <a:pathLst>
                <a:path w="666" h="1005">
                  <a:moveTo>
                    <a:pt x="666" y="0"/>
                  </a:moveTo>
                  <a:lnTo>
                    <a:pt x="0" y="1005"/>
                  </a:lnTo>
                </a:path>
              </a:pathLst>
            </a:custGeom>
            <a:noFill/>
            <a:ln w="19050" cmpd="sng">
              <a:solidFill>
                <a:srgbClr val="000000"/>
              </a:solidFill>
              <a:round/>
              <a:headEnd type="none" w="med" len="med"/>
              <a:tailEnd type="triangle" w="med" len="med"/>
            </a:ln>
          </p:spPr>
          <p:txBody>
            <a:bodyPr/>
            <a:lstStyle/>
            <a:p>
              <a:endParaRPr lang="en-US"/>
            </a:p>
          </p:txBody>
        </p:sp>
        <p:sp>
          <p:nvSpPr>
            <p:cNvPr id="78879" name="Text Box 31"/>
            <p:cNvSpPr txBox="1">
              <a:spLocks noChangeArrowheads="1"/>
            </p:cNvSpPr>
            <p:nvPr/>
          </p:nvSpPr>
          <p:spPr bwMode="auto">
            <a:xfrm>
              <a:off x="3482" y="728"/>
              <a:ext cx="1654" cy="144"/>
            </a:xfrm>
            <a:prstGeom prst="rect">
              <a:avLst/>
            </a:prstGeom>
            <a:noFill/>
            <a:ln w="9525">
              <a:noFill/>
              <a:miter lim="800000"/>
              <a:headEnd/>
              <a:tailEnd/>
            </a:ln>
          </p:spPr>
          <p:txBody>
            <a:bodyPr lIns="71323" tIns="35662" rIns="71323" bIns="35662"/>
            <a:lstStyle/>
            <a:p>
              <a:pPr>
                <a:spcBef>
                  <a:spcPct val="0"/>
                </a:spcBef>
                <a:buClrTx/>
                <a:buSzTx/>
                <a:buFontTx/>
                <a:buNone/>
              </a:pPr>
              <a:r>
                <a:rPr lang="en-US" sz="1000">
                  <a:solidFill>
                    <a:srgbClr val="000000"/>
                  </a:solidFill>
                  <a:latin typeface="Arial" charset="0"/>
                </a:rPr>
                <a:t>k RIPE London (also Amsterdam, Frankfurt)</a:t>
              </a:r>
              <a:endParaRPr lang="en-US">
                <a:latin typeface="Times New Roman" pitchFamily="18" charset="0"/>
              </a:endParaRPr>
            </a:p>
          </p:txBody>
        </p:sp>
        <p:sp>
          <p:nvSpPr>
            <p:cNvPr id="78880" name="Freeform 32"/>
            <p:cNvSpPr>
              <a:spLocks/>
            </p:cNvSpPr>
            <p:nvPr/>
          </p:nvSpPr>
          <p:spPr bwMode="auto">
            <a:xfrm>
              <a:off x="3107" y="813"/>
              <a:ext cx="405" cy="637"/>
            </a:xfrm>
            <a:custGeom>
              <a:avLst/>
              <a:gdLst/>
              <a:ahLst/>
              <a:cxnLst>
                <a:cxn ang="0">
                  <a:pos x="922" y="0"/>
                </a:cxn>
                <a:cxn ang="0">
                  <a:pos x="0" y="1448"/>
                </a:cxn>
              </a:cxnLst>
              <a:rect l="0" t="0" r="r" b="b"/>
              <a:pathLst>
                <a:path w="922" h="1448">
                  <a:moveTo>
                    <a:pt x="922" y="0"/>
                  </a:moveTo>
                  <a:lnTo>
                    <a:pt x="0" y="1448"/>
                  </a:lnTo>
                </a:path>
              </a:pathLst>
            </a:custGeom>
            <a:noFill/>
            <a:ln w="19050" cmpd="sng">
              <a:solidFill>
                <a:srgbClr val="000000"/>
              </a:solidFill>
              <a:round/>
              <a:headEnd type="none" w="med" len="med"/>
              <a:tailEnd type="triangle" w="med" len="med"/>
            </a:ln>
          </p:spPr>
          <p:txBody>
            <a:bodyPr/>
            <a:lstStyle/>
            <a:p>
              <a:endParaRPr lang="en-US"/>
            </a:p>
          </p:txBody>
        </p:sp>
        <p:sp>
          <p:nvSpPr>
            <p:cNvPr id="78881" name="Text Box 33"/>
            <p:cNvSpPr txBox="1">
              <a:spLocks noChangeArrowheads="1"/>
            </p:cNvSpPr>
            <p:nvPr/>
          </p:nvSpPr>
          <p:spPr bwMode="auto">
            <a:xfrm>
              <a:off x="4224" y="1152"/>
              <a:ext cx="822" cy="157"/>
            </a:xfrm>
            <a:prstGeom prst="rect">
              <a:avLst/>
            </a:prstGeom>
            <a:noFill/>
            <a:ln w="9525">
              <a:noFill/>
              <a:miter lim="800000"/>
              <a:headEnd/>
              <a:tailEnd/>
            </a:ln>
          </p:spPr>
          <p:txBody>
            <a:bodyPr lIns="71323" tIns="35662" rIns="71323" bIns="35662"/>
            <a:lstStyle/>
            <a:p>
              <a:pPr>
                <a:spcBef>
                  <a:spcPct val="0"/>
                </a:spcBef>
                <a:buClrTx/>
                <a:buSzTx/>
                <a:buFontTx/>
                <a:buNone/>
              </a:pPr>
              <a:r>
                <a:rPr lang="en-US" sz="1000">
                  <a:solidFill>
                    <a:srgbClr val="000000"/>
                  </a:solidFill>
                  <a:latin typeface="Arial" charset="0"/>
                </a:rPr>
                <a:t>m WIDE Tokyo</a:t>
              </a:r>
              <a:endParaRPr lang="en-US">
                <a:latin typeface="Times New Roman" pitchFamily="18" charset="0"/>
              </a:endParaRPr>
            </a:p>
          </p:txBody>
        </p:sp>
        <p:sp>
          <p:nvSpPr>
            <p:cNvPr id="78882" name="Freeform 34"/>
            <p:cNvSpPr>
              <a:spLocks/>
            </p:cNvSpPr>
            <p:nvPr/>
          </p:nvSpPr>
          <p:spPr bwMode="auto">
            <a:xfrm>
              <a:off x="4305" y="1296"/>
              <a:ext cx="207" cy="304"/>
            </a:xfrm>
            <a:custGeom>
              <a:avLst/>
              <a:gdLst/>
              <a:ahLst/>
              <a:cxnLst>
                <a:cxn ang="0">
                  <a:pos x="252" y="0"/>
                </a:cxn>
                <a:cxn ang="0">
                  <a:pos x="0" y="462"/>
                </a:cxn>
              </a:cxnLst>
              <a:rect l="0" t="0" r="r" b="b"/>
              <a:pathLst>
                <a:path w="252" h="462">
                  <a:moveTo>
                    <a:pt x="252" y="0"/>
                  </a:moveTo>
                  <a:lnTo>
                    <a:pt x="0" y="462"/>
                  </a:lnTo>
                </a:path>
              </a:pathLst>
            </a:custGeom>
            <a:noFill/>
            <a:ln w="19050" cmpd="sng">
              <a:solidFill>
                <a:srgbClr val="000000"/>
              </a:solidFill>
              <a:round/>
              <a:headEnd type="none" w="med" len="med"/>
              <a:tailEnd type="triangle" w="med" len="med"/>
            </a:ln>
          </p:spPr>
          <p:txBody>
            <a:bodyPr/>
            <a:lstStyle/>
            <a:p>
              <a:endParaRPr lang="en-US"/>
            </a:p>
          </p:txBody>
        </p:sp>
        <p:sp>
          <p:nvSpPr>
            <p:cNvPr id="78883" name="Text Box 35"/>
            <p:cNvSpPr txBox="1">
              <a:spLocks noChangeArrowheads="1"/>
            </p:cNvSpPr>
            <p:nvPr/>
          </p:nvSpPr>
          <p:spPr bwMode="auto">
            <a:xfrm>
              <a:off x="2064" y="480"/>
              <a:ext cx="1706" cy="537"/>
            </a:xfrm>
            <a:prstGeom prst="rect">
              <a:avLst/>
            </a:prstGeom>
            <a:noFill/>
            <a:ln w="9525">
              <a:noFill/>
              <a:miter lim="800000"/>
              <a:headEnd/>
              <a:tailEnd/>
            </a:ln>
          </p:spPr>
          <p:txBody>
            <a:bodyPr lIns="71323" tIns="35662" rIns="71323" bIns="35662"/>
            <a:lstStyle/>
            <a:p>
              <a:pPr>
                <a:spcBef>
                  <a:spcPct val="0"/>
                </a:spcBef>
                <a:buClrTx/>
                <a:buSzTx/>
                <a:buFontTx/>
                <a:buNone/>
              </a:pPr>
              <a:r>
                <a:rPr lang="en-US" sz="1000">
                  <a:solidFill>
                    <a:srgbClr val="000000"/>
                  </a:solidFill>
                  <a:latin typeface="Arial" charset="0"/>
                </a:rPr>
                <a:t>a Verisign, Dulles, VA</a:t>
              </a:r>
            </a:p>
            <a:p>
              <a:pPr>
                <a:spcBef>
                  <a:spcPct val="0"/>
                </a:spcBef>
                <a:buClrTx/>
                <a:buSzTx/>
                <a:buFontTx/>
                <a:buNone/>
              </a:pPr>
              <a:r>
                <a:rPr lang="en-US" sz="1000">
                  <a:solidFill>
                    <a:srgbClr val="000000"/>
                  </a:solidFill>
                  <a:latin typeface="Arial" charset="0"/>
                </a:rPr>
                <a:t>c Cogent, Herndon, VA (also Los Angeles)</a:t>
              </a:r>
            </a:p>
            <a:p>
              <a:pPr>
                <a:spcBef>
                  <a:spcPct val="0"/>
                </a:spcBef>
                <a:buClrTx/>
                <a:buSzTx/>
                <a:buFontTx/>
                <a:buNone/>
              </a:pPr>
              <a:r>
                <a:rPr lang="en-US" sz="1000">
                  <a:solidFill>
                    <a:srgbClr val="000000"/>
                  </a:solidFill>
                  <a:latin typeface="Arial" charset="0"/>
                </a:rPr>
                <a:t>d U Maryland College Park, MD</a:t>
              </a:r>
            </a:p>
            <a:p>
              <a:pPr>
                <a:spcBef>
                  <a:spcPct val="0"/>
                </a:spcBef>
                <a:buClrTx/>
                <a:buSzTx/>
                <a:buFontTx/>
                <a:buNone/>
              </a:pPr>
              <a:r>
                <a:rPr lang="en-US" sz="1000">
                  <a:solidFill>
                    <a:srgbClr val="000000"/>
                  </a:solidFill>
                  <a:latin typeface="Arial" charset="0"/>
                </a:rPr>
                <a:t>g US DoD Vienna, VA</a:t>
              </a:r>
            </a:p>
            <a:p>
              <a:pPr>
                <a:spcBef>
                  <a:spcPct val="0"/>
                </a:spcBef>
                <a:buClrTx/>
                <a:buSzTx/>
                <a:buFontTx/>
                <a:buNone/>
              </a:pPr>
              <a:r>
                <a:rPr lang="en-US" sz="1000">
                  <a:solidFill>
                    <a:srgbClr val="000000"/>
                  </a:solidFill>
                  <a:latin typeface="Arial" charset="0"/>
                </a:rPr>
                <a:t>h ARL Aberdeen, MD</a:t>
              </a:r>
            </a:p>
            <a:p>
              <a:pPr>
                <a:spcBef>
                  <a:spcPct val="0"/>
                </a:spcBef>
                <a:buClrTx/>
                <a:buSzTx/>
                <a:buFontTx/>
                <a:buNone/>
              </a:pPr>
              <a:r>
                <a:rPr lang="en-US" sz="900">
                  <a:solidFill>
                    <a:srgbClr val="000000"/>
                  </a:solidFill>
                  <a:latin typeface="Arial" charset="0"/>
                </a:rPr>
                <a:t>j  Verisign, ( 11 locations)</a:t>
              </a:r>
            </a:p>
            <a:p>
              <a:pPr algn="ctr">
                <a:spcBef>
                  <a:spcPct val="0"/>
                </a:spcBef>
                <a:buClrTx/>
                <a:buSzTx/>
                <a:buFontTx/>
                <a:buNone/>
              </a:pPr>
              <a:endParaRPr lang="en-US">
                <a:latin typeface="Times New Roman" pitchFamily="18" charset="0"/>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fld id="{70E24C2D-518D-451A-A588-F1E8B13A140D}" type="slidenum">
              <a:rPr lang="en-US"/>
              <a:pPr/>
              <a:t>67</a:t>
            </a:fld>
            <a:endParaRPr lang="en-US"/>
          </a:p>
        </p:txBody>
      </p:sp>
      <p:sp>
        <p:nvSpPr>
          <p:cNvPr id="220162" name="Rectangle 2"/>
          <p:cNvSpPr>
            <a:spLocks noGrp="1" noChangeArrowheads="1"/>
          </p:cNvSpPr>
          <p:nvPr>
            <p:ph type="title"/>
          </p:nvPr>
        </p:nvSpPr>
        <p:spPr/>
        <p:txBody>
          <a:bodyPr/>
          <a:lstStyle/>
          <a:p>
            <a:r>
              <a:rPr lang="en-US"/>
              <a:t>TLD and Authoritative Servers</a:t>
            </a:r>
          </a:p>
        </p:txBody>
      </p:sp>
      <p:sp>
        <p:nvSpPr>
          <p:cNvPr id="220163" name="Rectangle 3"/>
          <p:cNvSpPr>
            <a:spLocks noGrp="1" noChangeArrowheads="1"/>
          </p:cNvSpPr>
          <p:nvPr>
            <p:ph type="body" idx="1"/>
          </p:nvPr>
        </p:nvSpPr>
        <p:spPr>
          <a:xfrm>
            <a:off x="533400" y="1600200"/>
            <a:ext cx="8159750" cy="4648200"/>
          </a:xfrm>
        </p:spPr>
        <p:txBody>
          <a:bodyPr/>
          <a:lstStyle/>
          <a:p>
            <a:pPr>
              <a:lnSpc>
                <a:spcPct val="90000"/>
              </a:lnSpc>
            </a:pPr>
            <a:r>
              <a:rPr lang="en-US">
                <a:solidFill>
                  <a:srgbClr val="FF0000"/>
                </a:solidFill>
              </a:rPr>
              <a:t>Top-level domain (TLD) servers:</a:t>
            </a:r>
            <a:r>
              <a:rPr lang="en-US"/>
              <a:t> responsible for com, org, net, edu, etc, and all top-level country domains uk, fr, ca, jp.</a:t>
            </a:r>
          </a:p>
          <a:p>
            <a:pPr lvl="1">
              <a:lnSpc>
                <a:spcPct val="90000"/>
              </a:lnSpc>
            </a:pPr>
            <a:r>
              <a:rPr lang="en-US"/>
              <a:t>Network solutions maintains servers for com TLD</a:t>
            </a:r>
          </a:p>
          <a:p>
            <a:pPr lvl="1">
              <a:lnSpc>
                <a:spcPct val="90000"/>
              </a:lnSpc>
            </a:pPr>
            <a:r>
              <a:rPr lang="en-US"/>
              <a:t>Educause for edu TLD</a:t>
            </a:r>
          </a:p>
          <a:p>
            <a:pPr>
              <a:lnSpc>
                <a:spcPct val="90000"/>
              </a:lnSpc>
            </a:pPr>
            <a:r>
              <a:rPr lang="en-US">
                <a:solidFill>
                  <a:srgbClr val="FF0000"/>
                </a:solidFill>
              </a:rPr>
              <a:t>Authoritative DNS servers:</a:t>
            </a:r>
            <a:r>
              <a:rPr lang="en-US"/>
              <a:t> organization’s DNS servers, providing authoritative hostname to IP mappings for organization’s servers (e.g., Web and mail).</a:t>
            </a:r>
          </a:p>
          <a:p>
            <a:pPr lvl="1">
              <a:lnSpc>
                <a:spcPct val="90000"/>
              </a:lnSpc>
            </a:pPr>
            <a:r>
              <a:rPr lang="en-US"/>
              <a:t>Can be maintained by organization or service provider</a:t>
            </a:r>
          </a:p>
          <a:p>
            <a:pPr lvl="1">
              <a:lnSpc>
                <a:spcPct val="90000"/>
              </a:lnSpc>
            </a:pP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fld id="{96CB9A6A-B553-467E-B9E8-6F66263B8FA0}" type="slidenum">
              <a:rPr lang="en-US"/>
              <a:pPr/>
              <a:t>68</a:t>
            </a:fld>
            <a:endParaRPr lang="en-US"/>
          </a:p>
        </p:txBody>
      </p:sp>
      <p:sp>
        <p:nvSpPr>
          <p:cNvPr id="221186" name="Rectangle 2"/>
          <p:cNvSpPr>
            <a:spLocks noGrp="1" noChangeArrowheads="1"/>
          </p:cNvSpPr>
          <p:nvPr>
            <p:ph type="title"/>
          </p:nvPr>
        </p:nvSpPr>
        <p:spPr/>
        <p:txBody>
          <a:bodyPr/>
          <a:lstStyle/>
          <a:p>
            <a:r>
              <a:rPr lang="en-US"/>
              <a:t>Local Name Server</a:t>
            </a:r>
          </a:p>
        </p:txBody>
      </p:sp>
      <p:sp>
        <p:nvSpPr>
          <p:cNvPr id="221187" name="Rectangle 3"/>
          <p:cNvSpPr>
            <a:spLocks noGrp="1" noChangeArrowheads="1"/>
          </p:cNvSpPr>
          <p:nvPr>
            <p:ph type="body" idx="1"/>
          </p:nvPr>
        </p:nvSpPr>
        <p:spPr/>
        <p:txBody>
          <a:bodyPr/>
          <a:lstStyle/>
          <a:p>
            <a:r>
              <a:rPr lang="en-US"/>
              <a:t>Does not strictly belong to hierarchy</a:t>
            </a:r>
          </a:p>
          <a:p>
            <a:r>
              <a:rPr lang="en-US"/>
              <a:t>Each ISP (residential ISP, company, university) has one.</a:t>
            </a:r>
          </a:p>
          <a:p>
            <a:pPr lvl="1"/>
            <a:r>
              <a:rPr lang="en-US"/>
              <a:t>Also called “default name server”</a:t>
            </a:r>
          </a:p>
          <a:p>
            <a:r>
              <a:rPr lang="en-US"/>
              <a:t>When a host makes a DNS query, query is sent to its local DNS server</a:t>
            </a:r>
          </a:p>
          <a:p>
            <a:pPr lvl="1"/>
            <a:r>
              <a:rPr lang="en-US"/>
              <a:t>Acts as a proxy, forwards query into hierarchy.</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67" name="Slide Number Placeholder 6"/>
          <p:cNvSpPr>
            <a:spLocks noGrp="1"/>
          </p:cNvSpPr>
          <p:nvPr>
            <p:ph type="sldNum" sz="quarter" idx="12"/>
          </p:nvPr>
        </p:nvSpPr>
        <p:spPr/>
        <p:txBody>
          <a:bodyPr/>
          <a:lstStyle/>
          <a:p>
            <a:fld id="{82CCC5C1-AAD0-4B53-9FCC-E71FC60F705E}" type="slidenum">
              <a:rPr lang="en-US"/>
              <a:pPr/>
              <a:t>69</a:t>
            </a:fld>
            <a:endParaRPr lang="en-US"/>
          </a:p>
        </p:txBody>
      </p:sp>
      <p:graphicFrame>
        <p:nvGraphicFramePr>
          <p:cNvPr id="202756" name="Object 4"/>
          <p:cNvGraphicFramePr>
            <a:graphicFrameLocks noChangeAspect="1"/>
          </p:cNvGraphicFramePr>
          <p:nvPr/>
        </p:nvGraphicFramePr>
        <p:xfrm>
          <a:off x="4989513" y="4303713"/>
          <a:ext cx="833437" cy="638175"/>
        </p:xfrm>
        <a:graphic>
          <a:graphicData uri="http://schemas.openxmlformats.org/presentationml/2006/ole">
            <p:oleObj spid="_x0000_s202756" name="Clip" r:id="rId3" imgW="1305000" imgH="1085760" progId="MS_ClipArt_Gallery.2">
              <p:embed/>
            </p:oleObj>
          </a:graphicData>
        </a:graphic>
      </p:graphicFrame>
      <p:sp>
        <p:nvSpPr>
          <p:cNvPr id="202757" name="Text Box 5"/>
          <p:cNvSpPr txBox="1">
            <a:spLocks noChangeArrowheads="1"/>
          </p:cNvSpPr>
          <p:nvPr/>
        </p:nvSpPr>
        <p:spPr bwMode="auto">
          <a:xfrm>
            <a:off x="4157663" y="4881563"/>
            <a:ext cx="1844675" cy="611187"/>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800"/>
              <a:t>requesting host</a:t>
            </a:r>
            <a:endParaRPr lang="en-US">
              <a:latin typeface="Times New Roman" pitchFamily="18" charset="0"/>
            </a:endParaRPr>
          </a:p>
          <a:p>
            <a:pPr algn="ctr">
              <a:spcBef>
                <a:spcPct val="0"/>
              </a:spcBef>
              <a:buClrTx/>
              <a:buSzTx/>
              <a:buFontTx/>
              <a:buNone/>
            </a:pPr>
            <a:r>
              <a:rPr lang="en-US" sz="1600" b="1">
                <a:latin typeface="Courier New" pitchFamily="49" charset="0"/>
              </a:rPr>
              <a:t>cis.poly.edu</a:t>
            </a:r>
            <a:endParaRPr lang="en-US" sz="1600">
              <a:latin typeface="Times New Roman" pitchFamily="18" charset="0"/>
            </a:endParaRPr>
          </a:p>
        </p:txBody>
      </p:sp>
      <p:sp>
        <p:nvSpPr>
          <p:cNvPr id="202758" name="Text Box 6"/>
          <p:cNvSpPr txBox="1">
            <a:spLocks noChangeArrowheads="1"/>
          </p:cNvSpPr>
          <p:nvPr/>
        </p:nvSpPr>
        <p:spPr bwMode="auto">
          <a:xfrm>
            <a:off x="6483350" y="5670550"/>
            <a:ext cx="2262188" cy="336550"/>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b="1">
                <a:latin typeface="Courier New" pitchFamily="49" charset="0"/>
              </a:rPr>
              <a:t>gaia.cs.umass.edu</a:t>
            </a:r>
            <a:endParaRPr lang="en-US" sz="1600">
              <a:latin typeface="Times New Roman" pitchFamily="18" charset="0"/>
            </a:endParaRPr>
          </a:p>
        </p:txBody>
      </p:sp>
      <p:graphicFrame>
        <p:nvGraphicFramePr>
          <p:cNvPr id="202759" name="Object 7"/>
          <p:cNvGraphicFramePr>
            <a:graphicFrameLocks noChangeAspect="1"/>
          </p:cNvGraphicFramePr>
          <p:nvPr/>
        </p:nvGraphicFramePr>
        <p:xfrm>
          <a:off x="7113588" y="5103813"/>
          <a:ext cx="833437" cy="638175"/>
        </p:xfrm>
        <a:graphic>
          <a:graphicData uri="http://schemas.openxmlformats.org/presentationml/2006/ole">
            <p:oleObj spid="_x0000_s202759" name="Clip" r:id="rId4" imgW="1305000" imgH="1085760" progId="MS_ClipArt_Gallery.2">
              <p:embed/>
            </p:oleObj>
          </a:graphicData>
        </a:graphic>
      </p:graphicFrame>
      <p:grpSp>
        <p:nvGrpSpPr>
          <p:cNvPr id="202760" name="Group 8"/>
          <p:cNvGrpSpPr>
            <a:grpSpLocks/>
          </p:cNvGrpSpPr>
          <p:nvPr/>
        </p:nvGrpSpPr>
        <p:grpSpPr bwMode="auto">
          <a:xfrm>
            <a:off x="5237163" y="2228850"/>
            <a:ext cx="369887" cy="657225"/>
            <a:chOff x="4180" y="783"/>
            <a:chExt cx="150" cy="307"/>
          </a:xfrm>
        </p:grpSpPr>
        <p:sp>
          <p:nvSpPr>
            <p:cNvPr id="202761" name="AutoShape 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202762" name="Rectangle 10"/>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202763" name="Rectangle 1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202764" name="AutoShape 1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202765" name="Line 13"/>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202766" name="Line 14"/>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202767" name="Rectangle 1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202768" name="Rectangle 16"/>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sp>
        <p:nvSpPr>
          <p:cNvPr id="202769" name="Text Box 17"/>
          <p:cNvSpPr txBox="1">
            <a:spLocks noChangeArrowheads="1"/>
          </p:cNvSpPr>
          <p:nvPr/>
        </p:nvSpPr>
        <p:spPr bwMode="auto">
          <a:xfrm>
            <a:off x="5791200" y="481013"/>
            <a:ext cx="2011363" cy="366712"/>
          </a:xfrm>
          <a:prstGeom prst="rect">
            <a:avLst/>
          </a:prstGeom>
          <a:noFill/>
          <a:ln w="9525">
            <a:noFill/>
            <a:miter lim="800000"/>
            <a:headEnd/>
            <a:tailEnd/>
          </a:ln>
          <a:effectLst/>
        </p:spPr>
        <p:txBody>
          <a:bodyPr>
            <a:spAutoFit/>
          </a:bodyPr>
          <a:lstStyle/>
          <a:p>
            <a:pPr algn="ctr">
              <a:spcBef>
                <a:spcPct val="0"/>
              </a:spcBef>
              <a:buClrTx/>
              <a:buSzTx/>
              <a:buFontTx/>
              <a:buNone/>
            </a:pPr>
            <a:r>
              <a:rPr lang="en-US" sz="1800"/>
              <a:t>root DNS server</a:t>
            </a:r>
            <a:endParaRPr lang="en-US" sz="1600">
              <a:latin typeface="Times New Roman" pitchFamily="18" charset="0"/>
            </a:endParaRPr>
          </a:p>
        </p:txBody>
      </p:sp>
      <p:sp>
        <p:nvSpPr>
          <p:cNvPr id="202770" name="Line 18"/>
          <p:cNvSpPr>
            <a:spLocks noChangeShapeType="1"/>
          </p:cNvSpPr>
          <p:nvPr/>
        </p:nvSpPr>
        <p:spPr bwMode="auto">
          <a:xfrm flipH="1" flipV="1">
            <a:off x="5286375" y="2916238"/>
            <a:ext cx="0" cy="1314450"/>
          </a:xfrm>
          <a:prstGeom prst="line">
            <a:avLst/>
          </a:prstGeom>
          <a:noFill/>
          <a:ln w="28575">
            <a:solidFill>
              <a:srgbClr val="FF0000"/>
            </a:solidFill>
            <a:round/>
            <a:headEnd/>
            <a:tailEnd type="triangle" w="med" len="med"/>
          </a:ln>
          <a:effectLst/>
        </p:spPr>
        <p:txBody>
          <a:bodyPr wrap="none" anchor="ctr"/>
          <a:lstStyle/>
          <a:p>
            <a:endParaRPr lang="en-US"/>
          </a:p>
        </p:txBody>
      </p:sp>
      <p:sp>
        <p:nvSpPr>
          <p:cNvPr id="202771" name="Line 19"/>
          <p:cNvSpPr>
            <a:spLocks noChangeShapeType="1"/>
          </p:cNvSpPr>
          <p:nvPr/>
        </p:nvSpPr>
        <p:spPr bwMode="auto">
          <a:xfrm flipV="1">
            <a:off x="5400675" y="1220788"/>
            <a:ext cx="914400" cy="971550"/>
          </a:xfrm>
          <a:prstGeom prst="line">
            <a:avLst/>
          </a:prstGeom>
          <a:noFill/>
          <a:ln w="28575">
            <a:solidFill>
              <a:srgbClr val="FF0000"/>
            </a:solidFill>
            <a:round/>
            <a:headEnd/>
            <a:tailEnd type="triangle" w="med" len="med"/>
          </a:ln>
          <a:effectLst/>
        </p:spPr>
        <p:txBody>
          <a:bodyPr wrap="none" anchor="ctr"/>
          <a:lstStyle/>
          <a:p>
            <a:endParaRPr lang="en-US"/>
          </a:p>
        </p:txBody>
      </p:sp>
      <p:sp>
        <p:nvSpPr>
          <p:cNvPr id="202772" name="Line 20"/>
          <p:cNvSpPr>
            <a:spLocks noChangeShapeType="1"/>
          </p:cNvSpPr>
          <p:nvPr/>
        </p:nvSpPr>
        <p:spPr bwMode="auto">
          <a:xfrm flipV="1">
            <a:off x="5686425" y="2382838"/>
            <a:ext cx="1485900" cy="9525"/>
          </a:xfrm>
          <a:prstGeom prst="line">
            <a:avLst/>
          </a:prstGeom>
          <a:noFill/>
          <a:ln w="28575">
            <a:solidFill>
              <a:srgbClr val="FF0000"/>
            </a:solidFill>
            <a:round/>
            <a:headEnd/>
            <a:tailEnd type="triangle" w="med" len="med"/>
          </a:ln>
          <a:effectLst/>
        </p:spPr>
        <p:txBody>
          <a:bodyPr wrap="none" anchor="ctr"/>
          <a:lstStyle/>
          <a:p>
            <a:endParaRPr lang="en-US"/>
          </a:p>
        </p:txBody>
      </p:sp>
      <p:sp>
        <p:nvSpPr>
          <p:cNvPr id="202773" name="Line 21"/>
          <p:cNvSpPr>
            <a:spLocks noChangeShapeType="1"/>
          </p:cNvSpPr>
          <p:nvPr/>
        </p:nvSpPr>
        <p:spPr bwMode="auto">
          <a:xfrm flipH="1" flipV="1">
            <a:off x="5686425" y="2554288"/>
            <a:ext cx="1419225" cy="0"/>
          </a:xfrm>
          <a:prstGeom prst="line">
            <a:avLst/>
          </a:prstGeom>
          <a:noFill/>
          <a:ln w="28575">
            <a:solidFill>
              <a:srgbClr val="FF0000"/>
            </a:solidFill>
            <a:round/>
            <a:headEnd/>
            <a:tailEnd type="triangle" w="med" len="med"/>
          </a:ln>
          <a:effectLst/>
        </p:spPr>
        <p:txBody>
          <a:bodyPr wrap="none" anchor="ctr"/>
          <a:lstStyle/>
          <a:p>
            <a:endParaRPr lang="en-US"/>
          </a:p>
        </p:txBody>
      </p:sp>
      <p:sp>
        <p:nvSpPr>
          <p:cNvPr id="202774" name="Line 22"/>
          <p:cNvSpPr>
            <a:spLocks noChangeShapeType="1"/>
          </p:cNvSpPr>
          <p:nvPr/>
        </p:nvSpPr>
        <p:spPr bwMode="auto">
          <a:xfrm flipH="1">
            <a:off x="5610225" y="1449388"/>
            <a:ext cx="733425" cy="762000"/>
          </a:xfrm>
          <a:prstGeom prst="line">
            <a:avLst/>
          </a:prstGeom>
          <a:noFill/>
          <a:ln w="28575">
            <a:solidFill>
              <a:srgbClr val="FF0000"/>
            </a:solidFill>
            <a:round/>
            <a:headEnd/>
            <a:tailEnd type="triangle" w="med" len="med"/>
          </a:ln>
          <a:effectLst/>
        </p:spPr>
        <p:txBody>
          <a:bodyPr wrap="none" anchor="ctr"/>
          <a:lstStyle/>
          <a:p>
            <a:endParaRPr lang="en-US"/>
          </a:p>
        </p:txBody>
      </p:sp>
      <p:sp>
        <p:nvSpPr>
          <p:cNvPr id="202775" name="Line 23"/>
          <p:cNvSpPr>
            <a:spLocks noChangeShapeType="1"/>
          </p:cNvSpPr>
          <p:nvPr/>
        </p:nvSpPr>
        <p:spPr bwMode="auto">
          <a:xfrm>
            <a:off x="5476875" y="2944813"/>
            <a:ext cx="9525" cy="1323975"/>
          </a:xfrm>
          <a:prstGeom prst="line">
            <a:avLst/>
          </a:prstGeom>
          <a:noFill/>
          <a:ln w="28575">
            <a:solidFill>
              <a:srgbClr val="FF0000"/>
            </a:solidFill>
            <a:round/>
            <a:headEnd/>
            <a:tailEnd type="triangle" w="med" len="med"/>
          </a:ln>
          <a:effectLst/>
        </p:spPr>
        <p:txBody>
          <a:bodyPr wrap="none" anchor="ctr"/>
          <a:lstStyle/>
          <a:p>
            <a:endParaRPr lang="en-US"/>
          </a:p>
        </p:txBody>
      </p:sp>
      <p:grpSp>
        <p:nvGrpSpPr>
          <p:cNvPr id="202776" name="Group 24"/>
          <p:cNvGrpSpPr>
            <a:grpSpLocks/>
          </p:cNvGrpSpPr>
          <p:nvPr/>
        </p:nvGrpSpPr>
        <p:grpSpPr bwMode="auto">
          <a:xfrm>
            <a:off x="4130675" y="3062288"/>
            <a:ext cx="1998663" cy="611187"/>
            <a:chOff x="2800" y="2132"/>
            <a:chExt cx="1259" cy="385"/>
          </a:xfrm>
        </p:grpSpPr>
        <p:sp>
          <p:nvSpPr>
            <p:cNvPr id="202777" name="Rectangle 25"/>
            <p:cNvSpPr>
              <a:spLocks noChangeArrowheads="1"/>
            </p:cNvSpPr>
            <p:nvPr/>
          </p:nvSpPr>
          <p:spPr bwMode="auto">
            <a:xfrm>
              <a:off x="2838" y="2178"/>
              <a:ext cx="1182" cy="300"/>
            </a:xfrm>
            <a:prstGeom prst="rect">
              <a:avLst/>
            </a:prstGeom>
            <a:solidFill>
              <a:schemeClr val="bg1"/>
            </a:solidFill>
            <a:ln w="9525">
              <a:noFill/>
              <a:miter lim="800000"/>
              <a:headEnd/>
              <a:tailEnd/>
            </a:ln>
            <a:effectLst/>
          </p:spPr>
          <p:txBody>
            <a:bodyPr wrap="none" anchor="ctr"/>
            <a:lstStyle/>
            <a:p>
              <a:endParaRPr lang="en-US"/>
            </a:p>
          </p:txBody>
        </p:sp>
        <p:sp>
          <p:nvSpPr>
            <p:cNvPr id="202778" name="Text Box 26"/>
            <p:cNvSpPr txBox="1">
              <a:spLocks noChangeArrowheads="1"/>
            </p:cNvSpPr>
            <p:nvPr/>
          </p:nvSpPr>
          <p:spPr bwMode="auto">
            <a:xfrm>
              <a:off x="2800" y="2132"/>
              <a:ext cx="1259" cy="385"/>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800"/>
                <a:t>local DNS server</a:t>
              </a:r>
              <a:endParaRPr lang="en-US">
                <a:latin typeface="Times New Roman" pitchFamily="18" charset="0"/>
              </a:endParaRPr>
            </a:p>
            <a:p>
              <a:pPr algn="ctr">
                <a:spcBef>
                  <a:spcPct val="0"/>
                </a:spcBef>
                <a:buClrTx/>
                <a:buSzTx/>
                <a:buFontTx/>
                <a:buNone/>
              </a:pPr>
              <a:r>
                <a:rPr lang="en-US" sz="1600" b="1">
                  <a:latin typeface="Courier New" pitchFamily="49" charset="0"/>
                </a:rPr>
                <a:t>dns.poly.edu</a:t>
              </a:r>
              <a:endParaRPr lang="en-US" sz="1600">
                <a:latin typeface="Times New Roman" pitchFamily="18" charset="0"/>
              </a:endParaRPr>
            </a:p>
          </p:txBody>
        </p:sp>
      </p:grpSp>
      <p:sp>
        <p:nvSpPr>
          <p:cNvPr id="202779" name="Text Box 27"/>
          <p:cNvSpPr txBox="1">
            <a:spLocks noChangeArrowheads="1"/>
          </p:cNvSpPr>
          <p:nvPr/>
        </p:nvSpPr>
        <p:spPr bwMode="auto">
          <a:xfrm>
            <a:off x="4997450" y="3771900"/>
            <a:ext cx="311150" cy="366713"/>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800">
                <a:solidFill>
                  <a:srgbClr val="FF0000"/>
                </a:solidFill>
                <a:latin typeface="Arial" charset="0"/>
              </a:rPr>
              <a:t>1</a:t>
            </a:r>
            <a:endParaRPr lang="en-US">
              <a:latin typeface="Times New Roman" pitchFamily="18" charset="0"/>
            </a:endParaRPr>
          </a:p>
        </p:txBody>
      </p:sp>
      <p:sp>
        <p:nvSpPr>
          <p:cNvPr id="202780" name="Text Box 28"/>
          <p:cNvSpPr txBox="1">
            <a:spLocks noChangeArrowheads="1"/>
          </p:cNvSpPr>
          <p:nvPr/>
        </p:nvSpPr>
        <p:spPr bwMode="auto">
          <a:xfrm>
            <a:off x="5540375" y="1438275"/>
            <a:ext cx="311150" cy="366713"/>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800">
                <a:solidFill>
                  <a:srgbClr val="FF0000"/>
                </a:solidFill>
                <a:latin typeface="Arial" charset="0"/>
              </a:rPr>
              <a:t>2</a:t>
            </a:r>
            <a:endParaRPr lang="en-US">
              <a:latin typeface="Times New Roman" pitchFamily="18" charset="0"/>
            </a:endParaRPr>
          </a:p>
        </p:txBody>
      </p:sp>
      <p:sp>
        <p:nvSpPr>
          <p:cNvPr id="202781" name="Text Box 29"/>
          <p:cNvSpPr txBox="1">
            <a:spLocks noChangeArrowheads="1"/>
          </p:cNvSpPr>
          <p:nvPr/>
        </p:nvSpPr>
        <p:spPr bwMode="auto">
          <a:xfrm>
            <a:off x="5978525" y="1676400"/>
            <a:ext cx="311150" cy="366713"/>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800">
                <a:solidFill>
                  <a:srgbClr val="FF0000"/>
                </a:solidFill>
                <a:latin typeface="Arial" charset="0"/>
              </a:rPr>
              <a:t>3</a:t>
            </a:r>
            <a:endParaRPr lang="en-US">
              <a:latin typeface="Times New Roman" pitchFamily="18" charset="0"/>
            </a:endParaRPr>
          </a:p>
        </p:txBody>
      </p:sp>
      <p:sp>
        <p:nvSpPr>
          <p:cNvPr id="202782" name="Text Box 30"/>
          <p:cNvSpPr txBox="1">
            <a:spLocks noChangeArrowheads="1"/>
          </p:cNvSpPr>
          <p:nvPr/>
        </p:nvSpPr>
        <p:spPr bwMode="auto">
          <a:xfrm>
            <a:off x="6292850" y="2085975"/>
            <a:ext cx="311150" cy="366713"/>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800">
                <a:solidFill>
                  <a:srgbClr val="FF0000"/>
                </a:solidFill>
                <a:latin typeface="Arial" charset="0"/>
              </a:rPr>
              <a:t>4</a:t>
            </a:r>
            <a:endParaRPr lang="en-US">
              <a:latin typeface="Times New Roman" pitchFamily="18" charset="0"/>
            </a:endParaRPr>
          </a:p>
        </p:txBody>
      </p:sp>
      <p:sp>
        <p:nvSpPr>
          <p:cNvPr id="202783" name="Text Box 31"/>
          <p:cNvSpPr txBox="1">
            <a:spLocks noChangeArrowheads="1"/>
          </p:cNvSpPr>
          <p:nvPr/>
        </p:nvSpPr>
        <p:spPr bwMode="auto">
          <a:xfrm>
            <a:off x="6323013" y="2573338"/>
            <a:ext cx="311150" cy="366712"/>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800">
                <a:solidFill>
                  <a:srgbClr val="FF0000"/>
                </a:solidFill>
                <a:latin typeface="Arial" charset="0"/>
              </a:rPr>
              <a:t>5</a:t>
            </a:r>
            <a:endParaRPr lang="en-US">
              <a:latin typeface="Times New Roman" pitchFamily="18" charset="0"/>
            </a:endParaRPr>
          </a:p>
        </p:txBody>
      </p:sp>
      <p:sp>
        <p:nvSpPr>
          <p:cNvPr id="202784" name="Text Box 32"/>
          <p:cNvSpPr txBox="1">
            <a:spLocks noChangeArrowheads="1"/>
          </p:cNvSpPr>
          <p:nvPr/>
        </p:nvSpPr>
        <p:spPr bwMode="auto">
          <a:xfrm>
            <a:off x="6919913" y="3613150"/>
            <a:ext cx="311150" cy="366713"/>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800">
                <a:solidFill>
                  <a:srgbClr val="FF0000"/>
                </a:solidFill>
                <a:latin typeface="Arial" charset="0"/>
              </a:rPr>
              <a:t>6</a:t>
            </a:r>
            <a:endParaRPr lang="en-US">
              <a:latin typeface="Times New Roman" pitchFamily="18" charset="0"/>
            </a:endParaRPr>
          </a:p>
        </p:txBody>
      </p:sp>
      <p:grpSp>
        <p:nvGrpSpPr>
          <p:cNvPr id="202785" name="Group 33"/>
          <p:cNvGrpSpPr>
            <a:grpSpLocks/>
          </p:cNvGrpSpPr>
          <p:nvPr/>
        </p:nvGrpSpPr>
        <p:grpSpPr bwMode="auto">
          <a:xfrm>
            <a:off x="6351588" y="809625"/>
            <a:ext cx="369887" cy="657225"/>
            <a:chOff x="4180" y="783"/>
            <a:chExt cx="150" cy="307"/>
          </a:xfrm>
        </p:grpSpPr>
        <p:sp>
          <p:nvSpPr>
            <p:cNvPr id="202786" name="AutoShape 3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202787" name="Rectangle 35"/>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202788" name="Rectangle 3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202789" name="AutoShape 3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202790" name="Line 38"/>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202791" name="Line 39"/>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202792" name="Rectangle 4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202793" name="Rectangle 41"/>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202794" name="Group 42"/>
          <p:cNvGrpSpPr>
            <a:grpSpLocks/>
          </p:cNvGrpSpPr>
          <p:nvPr/>
        </p:nvGrpSpPr>
        <p:grpSpPr bwMode="auto">
          <a:xfrm>
            <a:off x="7180263" y="2238375"/>
            <a:ext cx="369887" cy="657225"/>
            <a:chOff x="4180" y="783"/>
            <a:chExt cx="150" cy="307"/>
          </a:xfrm>
        </p:grpSpPr>
        <p:sp>
          <p:nvSpPr>
            <p:cNvPr id="202795" name="AutoShape 43"/>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202796" name="Rectangle 44"/>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202797" name="Rectangle 4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202798" name="AutoShape 4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202799" name="Line 47"/>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202800" name="Line 48"/>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202801" name="Rectangle 4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202802" name="Rectangle 50"/>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202803" name="Group 51"/>
          <p:cNvGrpSpPr>
            <a:grpSpLocks/>
          </p:cNvGrpSpPr>
          <p:nvPr/>
        </p:nvGrpSpPr>
        <p:grpSpPr bwMode="auto">
          <a:xfrm>
            <a:off x="7161213" y="3857625"/>
            <a:ext cx="369887" cy="657225"/>
            <a:chOff x="4180" y="783"/>
            <a:chExt cx="150" cy="307"/>
          </a:xfrm>
        </p:grpSpPr>
        <p:sp>
          <p:nvSpPr>
            <p:cNvPr id="202804" name="AutoShape 5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202805" name="Rectangle 53"/>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202806" name="Rectangle 5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202807" name="AutoShape 5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202808" name="Line 56"/>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202809" name="Line 57"/>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202810" name="Rectangle 5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202811" name="Rectangle 59"/>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sp>
        <p:nvSpPr>
          <p:cNvPr id="202812" name="Text Box 60"/>
          <p:cNvSpPr txBox="1">
            <a:spLocks noChangeArrowheads="1"/>
          </p:cNvSpPr>
          <p:nvPr/>
        </p:nvSpPr>
        <p:spPr bwMode="auto">
          <a:xfrm>
            <a:off x="6243638" y="4429125"/>
            <a:ext cx="2617787" cy="581025"/>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authoritative DNS server</a:t>
            </a:r>
            <a:endParaRPr lang="en-US">
              <a:latin typeface="Times New Roman" pitchFamily="18" charset="0"/>
            </a:endParaRPr>
          </a:p>
          <a:p>
            <a:pPr algn="ctr">
              <a:spcBef>
                <a:spcPct val="0"/>
              </a:spcBef>
              <a:buClrTx/>
              <a:buSzTx/>
              <a:buFontTx/>
              <a:buNone/>
            </a:pPr>
            <a:r>
              <a:rPr lang="en-US" sz="1600" b="1">
                <a:latin typeface="Courier New" pitchFamily="49" charset="0"/>
              </a:rPr>
              <a:t>dns.cs.umass.edu</a:t>
            </a:r>
            <a:endParaRPr lang="en-US" sz="1600">
              <a:latin typeface="Times New Roman" pitchFamily="18" charset="0"/>
            </a:endParaRPr>
          </a:p>
        </p:txBody>
      </p:sp>
      <p:sp>
        <p:nvSpPr>
          <p:cNvPr id="202813" name="Text Box 61"/>
          <p:cNvSpPr txBox="1">
            <a:spLocks noChangeArrowheads="1"/>
          </p:cNvSpPr>
          <p:nvPr/>
        </p:nvSpPr>
        <p:spPr bwMode="auto">
          <a:xfrm>
            <a:off x="6292850" y="3643313"/>
            <a:ext cx="311150" cy="366712"/>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800">
                <a:solidFill>
                  <a:srgbClr val="FF0000"/>
                </a:solidFill>
                <a:latin typeface="Arial" charset="0"/>
              </a:rPr>
              <a:t>7</a:t>
            </a:r>
            <a:endParaRPr lang="en-US">
              <a:latin typeface="Times New Roman" pitchFamily="18" charset="0"/>
            </a:endParaRPr>
          </a:p>
        </p:txBody>
      </p:sp>
      <p:sp>
        <p:nvSpPr>
          <p:cNvPr id="202814" name="Text Box 62"/>
          <p:cNvSpPr txBox="1">
            <a:spLocks noChangeArrowheads="1"/>
          </p:cNvSpPr>
          <p:nvPr/>
        </p:nvSpPr>
        <p:spPr bwMode="auto">
          <a:xfrm>
            <a:off x="5549900" y="3790950"/>
            <a:ext cx="311150" cy="366713"/>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800">
                <a:solidFill>
                  <a:srgbClr val="FF0000"/>
                </a:solidFill>
                <a:latin typeface="Arial" charset="0"/>
              </a:rPr>
              <a:t>8</a:t>
            </a:r>
            <a:endParaRPr lang="en-US">
              <a:latin typeface="Times New Roman" pitchFamily="18" charset="0"/>
            </a:endParaRPr>
          </a:p>
        </p:txBody>
      </p:sp>
      <p:sp>
        <p:nvSpPr>
          <p:cNvPr id="202815" name="Line 63"/>
          <p:cNvSpPr>
            <a:spLocks noChangeShapeType="1"/>
          </p:cNvSpPr>
          <p:nvPr/>
        </p:nvSpPr>
        <p:spPr bwMode="auto">
          <a:xfrm>
            <a:off x="5619750" y="2714625"/>
            <a:ext cx="1493838" cy="1314450"/>
          </a:xfrm>
          <a:prstGeom prst="line">
            <a:avLst/>
          </a:prstGeom>
          <a:noFill/>
          <a:ln w="25400">
            <a:solidFill>
              <a:srgbClr val="FF0000"/>
            </a:solidFill>
            <a:round/>
            <a:headEnd/>
            <a:tailEnd type="triangle" w="med" len="med"/>
          </a:ln>
          <a:effectLst/>
        </p:spPr>
        <p:txBody>
          <a:bodyPr/>
          <a:lstStyle/>
          <a:p>
            <a:endParaRPr lang="en-US"/>
          </a:p>
        </p:txBody>
      </p:sp>
      <p:sp>
        <p:nvSpPr>
          <p:cNvPr id="202816" name="Line 64"/>
          <p:cNvSpPr>
            <a:spLocks noChangeShapeType="1"/>
          </p:cNvSpPr>
          <p:nvPr/>
        </p:nvSpPr>
        <p:spPr bwMode="auto">
          <a:xfrm flipH="1" flipV="1">
            <a:off x="5580063" y="2830513"/>
            <a:ext cx="1493837" cy="1301750"/>
          </a:xfrm>
          <a:prstGeom prst="line">
            <a:avLst/>
          </a:prstGeom>
          <a:noFill/>
          <a:ln w="25400">
            <a:solidFill>
              <a:srgbClr val="FF0000"/>
            </a:solidFill>
            <a:round/>
            <a:headEnd/>
            <a:tailEnd type="triangle" w="med" len="med"/>
          </a:ln>
          <a:effectLst/>
        </p:spPr>
        <p:txBody>
          <a:bodyPr/>
          <a:lstStyle/>
          <a:p>
            <a:endParaRPr lang="en-US"/>
          </a:p>
        </p:txBody>
      </p:sp>
      <p:sp>
        <p:nvSpPr>
          <p:cNvPr id="202817" name="Text Box 65"/>
          <p:cNvSpPr txBox="1">
            <a:spLocks noChangeArrowheads="1"/>
          </p:cNvSpPr>
          <p:nvPr/>
        </p:nvSpPr>
        <p:spPr bwMode="auto">
          <a:xfrm>
            <a:off x="6551613" y="1852613"/>
            <a:ext cx="2011362" cy="366712"/>
          </a:xfrm>
          <a:prstGeom prst="rect">
            <a:avLst/>
          </a:prstGeom>
          <a:noFill/>
          <a:ln w="9525">
            <a:noFill/>
            <a:miter lim="800000"/>
            <a:headEnd/>
            <a:tailEnd/>
          </a:ln>
          <a:effectLst/>
        </p:spPr>
        <p:txBody>
          <a:bodyPr>
            <a:spAutoFit/>
          </a:bodyPr>
          <a:lstStyle/>
          <a:p>
            <a:pPr algn="ctr">
              <a:spcBef>
                <a:spcPct val="0"/>
              </a:spcBef>
              <a:buClrTx/>
              <a:buSzTx/>
              <a:buFontTx/>
              <a:buNone/>
            </a:pPr>
            <a:r>
              <a:rPr lang="en-US" sz="1800"/>
              <a:t>TLD DNS server</a:t>
            </a:r>
            <a:endParaRPr lang="en-US" sz="1600">
              <a:latin typeface="Times New Roman" pitchFamily="18" charset="0"/>
            </a:endParaRPr>
          </a:p>
        </p:txBody>
      </p:sp>
      <p:sp>
        <p:nvSpPr>
          <p:cNvPr id="202818" name="Rectangle 66"/>
          <p:cNvSpPr>
            <a:spLocks noGrp="1" noChangeArrowheads="1"/>
          </p:cNvSpPr>
          <p:nvPr>
            <p:ph type="title"/>
          </p:nvPr>
        </p:nvSpPr>
        <p:spPr/>
        <p:txBody>
          <a:bodyPr/>
          <a:lstStyle/>
          <a:p>
            <a:r>
              <a:rPr lang="en-US"/>
              <a:t>Example</a:t>
            </a:r>
          </a:p>
        </p:txBody>
      </p:sp>
      <p:sp>
        <p:nvSpPr>
          <p:cNvPr id="202819" name="Rectangle 67"/>
          <p:cNvSpPr>
            <a:spLocks noGrp="1" noChangeArrowheads="1"/>
          </p:cNvSpPr>
          <p:nvPr>
            <p:ph type="body" sz="half" idx="1"/>
          </p:nvPr>
        </p:nvSpPr>
        <p:spPr>
          <a:xfrm>
            <a:off x="444500" y="1587500"/>
            <a:ext cx="3565525" cy="4648200"/>
          </a:xfrm>
        </p:spPr>
        <p:txBody>
          <a:bodyPr/>
          <a:lstStyle/>
          <a:p>
            <a:r>
              <a:rPr lang="en-US" sz="2400"/>
              <a:t>Host at cis.poly.edu wants IP address for gaia.cs.umass.edu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277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27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27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27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278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27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78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27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278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28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27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28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28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27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28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70" grpId="0" animBg="1"/>
      <p:bldP spid="202771" grpId="0" animBg="1"/>
      <p:bldP spid="202772" grpId="0" animBg="1"/>
      <p:bldP spid="202773" grpId="0" animBg="1"/>
      <p:bldP spid="202774" grpId="0" animBg="1"/>
      <p:bldP spid="202775" grpId="0" animBg="1"/>
      <p:bldP spid="202779" grpId="0"/>
      <p:bldP spid="202780" grpId="0"/>
      <p:bldP spid="202781" grpId="0"/>
      <p:bldP spid="202782" grpId="0"/>
      <p:bldP spid="202783" grpId="0"/>
      <p:bldP spid="202784" grpId="0"/>
      <p:bldP spid="202813" grpId="0"/>
      <p:bldP spid="202814" grpId="0"/>
      <p:bldP spid="202815" grpId="0" animBg="1"/>
      <p:bldP spid="2028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fld id="{F9003E33-5E64-4006-B812-F5257864DB91}" type="slidenum">
              <a:rPr lang="en-US"/>
              <a:pPr/>
              <a:t>7</a:t>
            </a:fld>
            <a:endParaRPr lang="en-US"/>
          </a:p>
        </p:txBody>
      </p:sp>
      <p:sp>
        <p:nvSpPr>
          <p:cNvPr id="180226" name="Rectangle 2"/>
          <p:cNvSpPr>
            <a:spLocks noGrp="1" noChangeArrowheads="1"/>
          </p:cNvSpPr>
          <p:nvPr>
            <p:ph type="title"/>
          </p:nvPr>
        </p:nvSpPr>
        <p:spPr/>
        <p:txBody>
          <a:bodyPr/>
          <a:lstStyle/>
          <a:p>
            <a:r>
              <a:rPr lang="en-US"/>
              <a:t>Application architectures</a:t>
            </a:r>
          </a:p>
        </p:txBody>
      </p:sp>
      <p:sp>
        <p:nvSpPr>
          <p:cNvPr id="180227" name="Rectangle 3"/>
          <p:cNvSpPr>
            <a:spLocks noGrp="1" noChangeArrowheads="1"/>
          </p:cNvSpPr>
          <p:nvPr>
            <p:ph type="body" idx="1"/>
          </p:nvPr>
        </p:nvSpPr>
        <p:spPr/>
        <p:txBody>
          <a:bodyPr/>
          <a:lstStyle/>
          <a:p>
            <a:r>
              <a:rPr lang="en-US"/>
              <a:t>Client-server</a:t>
            </a:r>
          </a:p>
          <a:p>
            <a:r>
              <a:rPr lang="en-US"/>
              <a:t>Peer-to-peer (P2P)</a:t>
            </a:r>
          </a:p>
          <a:p>
            <a:r>
              <a:rPr lang="en-US"/>
              <a:t>Hybrid of client-server and P2P</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Footer Placeholder 3"/>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68" name="Slide Number Placeholder 4"/>
          <p:cNvSpPr>
            <a:spLocks noGrp="1"/>
          </p:cNvSpPr>
          <p:nvPr>
            <p:ph type="sldNum" sz="quarter" idx="12"/>
          </p:nvPr>
        </p:nvSpPr>
        <p:spPr/>
        <p:txBody>
          <a:bodyPr/>
          <a:lstStyle/>
          <a:p>
            <a:fld id="{4B10C5E3-D9E1-4E0F-91BC-28F1FBF8C73D}" type="slidenum">
              <a:rPr lang="en-US"/>
              <a:pPr/>
              <a:t>70</a:t>
            </a:fld>
            <a:endParaRPr lang="en-US"/>
          </a:p>
        </p:txBody>
      </p:sp>
      <p:grpSp>
        <p:nvGrpSpPr>
          <p:cNvPr id="203841" name="Group 65"/>
          <p:cNvGrpSpPr>
            <a:grpSpLocks/>
          </p:cNvGrpSpPr>
          <p:nvPr/>
        </p:nvGrpSpPr>
        <p:grpSpPr bwMode="auto">
          <a:xfrm>
            <a:off x="3725863" y="790575"/>
            <a:ext cx="5727700" cy="5526088"/>
            <a:chOff x="1499" y="384"/>
            <a:chExt cx="3608" cy="3481"/>
          </a:xfrm>
        </p:grpSpPr>
        <p:graphicFrame>
          <p:nvGraphicFramePr>
            <p:cNvPr id="203778" name="Object 2"/>
            <p:cNvGraphicFramePr>
              <a:graphicFrameLocks noChangeAspect="1"/>
            </p:cNvGraphicFramePr>
            <p:nvPr/>
          </p:nvGraphicFramePr>
          <p:xfrm>
            <a:off x="2040" y="2792"/>
            <a:ext cx="525" cy="402"/>
          </p:xfrm>
          <a:graphic>
            <a:graphicData uri="http://schemas.openxmlformats.org/presentationml/2006/ole">
              <p:oleObj spid="_x0000_s203778" name="Clip" r:id="rId3" imgW="1305000" imgH="1085760" progId="MS_ClipArt_Gallery.2">
                <p:embed/>
              </p:oleObj>
            </a:graphicData>
          </a:graphic>
        </p:graphicFrame>
        <p:sp>
          <p:nvSpPr>
            <p:cNvPr id="203779" name="Text Box 3"/>
            <p:cNvSpPr txBox="1">
              <a:spLocks noChangeArrowheads="1"/>
            </p:cNvSpPr>
            <p:nvPr/>
          </p:nvSpPr>
          <p:spPr bwMode="auto">
            <a:xfrm>
              <a:off x="1516" y="3156"/>
              <a:ext cx="1162" cy="385"/>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800"/>
                <a:t>requesting host</a:t>
              </a:r>
              <a:endParaRPr lang="en-US">
                <a:latin typeface="Times New Roman" pitchFamily="18" charset="0"/>
              </a:endParaRPr>
            </a:p>
            <a:p>
              <a:pPr algn="ctr">
                <a:spcBef>
                  <a:spcPct val="0"/>
                </a:spcBef>
                <a:buClrTx/>
                <a:buSzTx/>
                <a:buFontTx/>
                <a:buNone/>
              </a:pPr>
              <a:r>
                <a:rPr lang="en-US" sz="1600" b="1">
                  <a:latin typeface="Courier New" pitchFamily="49" charset="0"/>
                </a:rPr>
                <a:t>cis.poly.edu</a:t>
              </a:r>
              <a:endParaRPr lang="en-US" sz="1600">
                <a:latin typeface="Times New Roman" pitchFamily="18" charset="0"/>
              </a:endParaRPr>
            </a:p>
          </p:txBody>
        </p:sp>
        <p:sp>
          <p:nvSpPr>
            <p:cNvPr id="203780" name="Text Box 4"/>
            <p:cNvSpPr txBox="1">
              <a:spLocks noChangeArrowheads="1"/>
            </p:cNvSpPr>
            <p:nvPr/>
          </p:nvSpPr>
          <p:spPr bwMode="auto">
            <a:xfrm>
              <a:off x="2981" y="3653"/>
              <a:ext cx="1425" cy="212"/>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b="1">
                  <a:latin typeface="Courier New" pitchFamily="49" charset="0"/>
                </a:rPr>
                <a:t>gaia.cs.umass.edu</a:t>
              </a:r>
              <a:endParaRPr lang="en-US" sz="1600">
                <a:latin typeface="Times New Roman" pitchFamily="18" charset="0"/>
              </a:endParaRPr>
            </a:p>
          </p:txBody>
        </p:sp>
        <p:graphicFrame>
          <p:nvGraphicFramePr>
            <p:cNvPr id="203781" name="Object 5"/>
            <p:cNvGraphicFramePr>
              <a:graphicFrameLocks noChangeAspect="1"/>
            </p:cNvGraphicFramePr>
            <p:nvPr/>
          </p:nvGraphicFramePr>
          <p:xfrm>
            <a:off x="3378" y="3296"/>
            <a:ext cx="525" cy="402"/>
          </p:xfrm>
          <a:graphic>
            <a:graphicData uri="http://schemas.openxmlformats.org/presentationml/2006/ole">
              <p:oleObj spid="_x0000_s203781" name="Clip" r:id="rId4" imgW="1305000" imgH="1085760" progId="MS_ClipArt_Gallery.2">
                <p:embed/>
              </p:oleObj>
            </a:graphicData>
          </a:graphic>
        </p:graphicFrame>
        <p:grpSp>
          <p:nvGrpSpPr>
            <p:cNvPr id="203782" name="Group 6"/>
            <p:cNvGrpSpPr>
              <a:grpSpLocks/>
            </p:cNvGrpSpPr>
            <p:nvPr/>
          </p:nvGrpSpPr>
          <p:grpSpPr bwMode="auto">
            <a:xfrm>
              <a:off x="2196" y="1485"/>
              <a:ext cx="233" cy="414"/>
              <a:chOff x="4180" y="783"/>
              <a:chExt cx="150" cy="307"/>
            </a:xfrm>
          </p:grpSpPr>
          <p:sp>
            <p:nvSpPr>
              <p:cNvPr id="203783" name="AutoShape 7"/>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203784" name="Rectangle 8"/>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203785" name="Rectangle 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203786" name="AutoShape 1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203787" name="Line 11"/>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203788" name="Line 12"/>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203789" name="Rectangle 1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203790" name="Rectangle 14"/>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sp>
          <p:nvSpPr>
            <p:cNvPr id="203791" name="Text Box 15"/>
            <p:cNvSpPr txBox="1">
              <a:spLocks noChangeArrowheads="1"/>
            </p:cNvSpPr>
            <p:nvPr/>
          </p:nvSpPr>
          <p:spPr bwMode="auto">
            <a:xfrm>
              <a:off x="2545" y="384"/>
              <a:ext cx="1267" cy="231"/>
            </a:xfrm>
            <a:prstGeom prst="rect">
              <a:avLst/>
            </a:prstGeom>
            <a:noFill/>
            <a:ln w="9525">
              <a:noFill/>
              <a:miter lim="800000"/>
              <a:headEnd/>
              <a:tailEnd/>
            </a:ln>
            <a:effectLst/>
          </p:spPr>
          <p:txBody>
            <a:bodyPr>
              <a:spAutoFit/>
            </a:bodyPr>
            <a:lstStyle/>
            <a:p>
              <a:pPr algn="ctr">
                <a:spcBef>
                  <a:spcPct val="0"/>
                </a:spcBef>
                <a:buClrTx/>
                <a:buSzTx/>
                <a:buFontTx/>
                <a:buNone/>
              </a:pPr>
              <a:r>
                <a:rPr lang="en-US" sz="1800"/>
                <a:t>root DNS server</a:t>
              </a:r>
              <a:endParaRPr lang="en-US" sz="1600">
                <a:latin typeface="Times New Roman" pitchFamily="18" charset="0"/>
              </a:endParaRPr>
            </a:p>
          </p:txBody>
        </p:sp>
        <p:sp>
          <p:nvSpPr>
            <p:cNvPr id="203792" name="Line 16"/>
            <p:cNvSpPr>
              <a:spLocks noChangeShapeType="1"/>
            </p:cNvSpPr>
            <p:nvPr/>
          </p:nvSpPr>
          <p:spPr bwMode="auto">
            <a:xfrm flipH="1" flipV="1">
              <a:off x="2227" y="1918"/>
              <a:ext cx="0" cy="828"/>
            </a:xfrm>
            <a:prstGeom prst="line">
              <a:avLst/>
            </a:prstGeom>
            <a:noFill/>
            <a:ln w="28575">
              <a:solidFill>
                <a:srgbClr val="FF0000"/>
              </a:solidFill>
              <a:round/>
              <a:headEnd/>
              <a:tailEnd type="triangle" w="med" len="med"/>
            </a:ln>
            <a:effectLst/>
          </p:spPr>
          <p:txBody>
            <a:bodyPr wrap="none" anchor="ctr"/>
            <a:lstStyle/>
            <a:p>
              <a:endParaRPr lang="en-US"/>
            </a:p>
          </p:txBody>
        </p:sp>
        <p:sp>
          <p:nvSpPr>
            <p:cNvPr id="203793" name="Line 17"/>
            <p:cNvSpPr>
              <a:spLocks noChangeShapeType="1"/>
            </p:cNvSpPr>
            <p:nvPr/>
          </p:nvSpPr>
          <p:spPr bwMode="auto">
            <a:xfrm flipV="1">
              <a:off x="2299" y="850"/>
              <a:ext cx="576" cy="612"/>
            </a:xfrm>
            <a:prstGeom prst="line">
              <a:avLst/>
            </a:prstGeom>
            <a:noFill/>
            <a:ln w="28575">
              <a:solidFill>
                <a:srgbClr val="FF0000"/>
              </a:solidFill>
              <a:round/>
              <a:headEnd/>
              <a:tailEnd type="triangle" w="med" len="med"/>
            </a:ln>
            <a:effectLst/>
          </p:spPr>
          <p:txBody>
            <a:bodyPr wrap="none" anchor="ctr"/>
            <a:lstStyle/>
            <a:p>
              <a:endParaRPr lang="en-US"/>
            </a:p>
          </p:txBody>
        </p:sp>
        <p:sp>
          <p:nvSpPr>
            <p:cNvPr id="203794" name="Line 18"/>
            <p:cNvSpPr>
              <a:spLocks noChangeShapeType="1"/>
            </p:cNvSpPr>
            <p:nvPr/>
          </p:nvSpPr>
          <p:spPr bwMode="auto">
            <a:xfrm>
              <a:off x="2347" y="1936"/>
              <a:ext cx="6" cy="834"/>
            </a:xfrm>
            <a:prstGeom prst="line">
              <a:avLst/>
            </a:prstGeom>
            <a:noFill/>
            <a:ln w="28575">
              <a:solidFill>
                <a:srgbClr val="FF0000"/>
              </a:solidFill>
              <a:round/>
              <a:headEnd/>
              <a:tailEnd type="triangle" w="med" len="med"/>
            </a:ln>
            <a:effectLst/>
          </p:spPr>
          <p:txBody>
            <a:bodyPr wrap="none" anchor="ctr"/>
            <a:lstStyle/>
            <a:p>
              <a:endParaRPr lang="en-US"/>
            </a:p>
          </p:txBody>
        </p:sp>
        <p:grpSp>
          <p:nvGrpSpPr>
            <p:cNvPr id="203795" name="Group 19"/>
            <p:cNvGrpSpPr>
              <a:grpSpLocks/>
            </p:cNvGrpSpPr>
            <p:nvPr/>
          </p:nvGrpSpPr>
          <p:grpSpPr bwMode="auto">
            <a:xfrm>
              <a:off x="1499" y="2010"/>
              <a:ext cx="1259" cy="385"/>
              <a:chOff x="2800" y="2132"/>
              <a:chExt cx="1259" cy="385"/>
            </a:xfrm>
          </p:grpSpPr>
          <p:sp>
            <p:nvSpPr>
              <p:cNvPr id="203796" name="Rectangle 20"/>
              <p:cNvSpPr>
                <a:spLocks noChangeArrowheads="1"/>
              </p:cNvSpPr>
              <p:nvPr/>
            </p:nvSpPr>
            <p:spPr bwMode="auto">
              <a:xfrm>
                <a:off x="2838" y="2178"/>
                <a:ext cx="1182" cy="300"/>
              </a:xfrm>
              <a:prstGeom prst="rect">
                <a:avLst/>
              </a:prstGeom>
              <a:solidFill>
                <a:schemeClr val="bg1"/>
              </a:solidFill>
              <a:ln w="9525">
                <a:noFill/>
                <a:miter lim="800000"/>
                <a:headEnd/>
                <a:tailEnd/>
              </a:ln>
              <a:effectLst/>
            </p:spPr>
            <p:txBody>
              <a:bodyPr wrap="none" anchor="ctr"/>
              <a:lstStyle/>
              <a:p>
                <a:endParaRPr lang="en-US"/>
              </a:p>
            </p:txBody>
          </p:sp>
          <p:sp>
            <p:nvSpPr>
              <p:cNvPr id="203797" name="Text Box 21"/>
              <p:cNvSpPr txBox="1">
                <a:spLocks noChangeArrowheads="1"/>
              </p:cNvSpPr>
              <p:nvPr/>
            </p:nvSpPr>
            <p:spPr bwMode="auto">
              <a:xfrm>
                <a:off x="2800" y="2132"/>
                <a:ext cx="1259" cy="385"/>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800"/>
                  <a:t>local DNS server</a:t>
                </a:r>
                <a:endParaRPr lang="en-US">
                  <a:latin typeface="Times New Roman" pitchFamily="18" charset="0"/>
                </a:endParaRPr>
              </a:p>
              <a:p>
                <a:pPr algn="ctr">
                  <a:spcBef>
                    <a:spcPct val="0"/>
                  </a:spcBef>
                  <a:buClrTx/>
                  <a:buSzTx/>
                  <a:buFontTx/>
                  <a:buNone/>
                </a:pPr>
                <a:r>
                  <a:rPr lang="en-US" sz="1600" b="1">
                    <a:latin typeface="Courier New" pitchFamily="49" charset="0"/>
                  </a:rPr>
                  <a:t>dns.poly.edu</a:t>
                </a:r>
                <a:endParaRPr lang="en-US" sz="1600">
                  <a:latin typeface="Times New Roman" pitchFamily="18" charset="0"/>
                </a:endParaRPr>
              </a:p>
            </p:txBody>
          </p:sp>
        </p:grpSp>
        <p:sp>
          <p:nvSpPr>
            <p:cNvPr id="203798" name="Text Box 22"/>
            <p:cNvSpPr txBox="1">
              <a:spLocks noChangeArrowheads="1"/>
            </p:cNvSpPr>
            <p:nvPr/>
          </p:nvSpPr>
          <p:spPr bwMode="auto">
            <a:xfrm>
              <a:off x="2045" y="2457"/>
              <a:ext cx="196" cy="231"/>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800">
                  <a:solidFill>
                    <a:srgbClr val="FF0000"/>
                  </a:solidFill>
                  <a:latin typeface="Arial" charset="0"/>
                </a:rPr>
                <a:t>1</a:t>
              </a:r>
              <a:endParaRPr lang="en-US">
                <a:latin typeface="Times New Roman" pitchFamily="18" charset="0"/>
              </a:endParaRPr>
            </a:p>
          </p:txBody>
        </p:sp>
        <p:sp>
          <p:nvSpPr>
            <p:cNvPr id="203799" name="Text Box 23"/>
            <p:cNvSpPr txBox="1">
              <a:spLocks noChangeArrowheads="1"/>
            </p:cNvSpPr>
            <p:nvPr/>
          </p:nvSpPr>
          <p:spPr bwMode="auto">
            <a:xfrm>
              <a:off x="2387" y="987"/>
              <a:ext cx="196" cy="231"/>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800">
                  <a:solidFill>
                    <a:srgbClr val="FF0000"/>
                  </a:solidFill>
                  <a:latin typeface="Arial" charset="0"/>
                </a:rPr>
                <a:t>2</a:t>
              </a:r>
              <a:endParaRPr lang="en-US">
                <a:latin typeface="Times New Roman" pitchFamily="18" charset="0"/>
              </a:endParaRPr>
            </a:p>
          </p:txBody>
        </p:sp>
        <p:sp>
          <p:nvSpPr>
            <p:cNvPr id="203800" name="Text Box 24"/>
            <p:cNvSpPr txBox="1">
              <a:spLocks noChangeArrowheads="1"/>
            </p:cNvSpPr>
            <p:nvPr/>
          </p:nvSpPr>
          <p:spPr bwMode="auto">
            <a:xfrm>
              <a:off x="3600" y="2112"/>
              <a:ext cx="196" cy="231"/>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800">
                  <a:solidFill>
                    <a:srgbClr val="FF0000"/>
                  </a:solidFill>
                  <a:latin typeface="Arial" charset="0"/>
                </a:rPr>
                <a:t>4</a:t>
              </a:r>
              <a:endParaRPr lang="en-US">
                <a:latin typeface="Times New Roman" pitchFamily="18" charset="0"/>
              </a:endParaRPr>
            </a:p>
          </p:txBody>
        </p:sp>
        <p:sp>
          <p:nvSpPr>
            <p:cNvPr id="203801" name="Text Box 25"/>
            <p:cNvSpPr txBox="1">
              <a:spLocks noChangeArrowheads="1"/>
            </p:cNvSpPr>
            <p:nvPr/>
          </p:nvSpPr>
          <p:spPr bwMode="auto">
            <a:xfrm>
              <a:off x="3312" y="2160"/>
              <a:ext cx="196" cy="231"/>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800">
                  <a:solidFill>
                    <a:srgbClr val="FF0000"/>
                  </a:solidFill>
                  <a:latin typeface="Arial" charset="0"/>
                </a:rPr>
                <a:t>5</a:t>
              </a:r>
              <a:endParaRPr lang="en-US">
                <a:latin typeface="Times New Roman" pitchFamily="18" charset="0"/>
              </a:endParaRPr>
            </a:p>
          </p:txBody>
        </p:sp>
        <p:sp>
          <p:nvSpPr>
            <p:cNvPr id="203802" name="Text Box 26"/>
            <p:cNvSpPr txBox="1">
              <a:spLocks noChangeArrowheads="1"/>
            </p:cNvSpPr>
            <p:nvPr/>
          </p:nvSpPr>
          <p:spPr bwMode="auto">
            <a:xfrm>
              <a:off x="3120" y="1296"/>
              <a:ext cx="196" cy="231"/>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800">
                  <a:solidFill>
                    <a:srgbClr val="FF0000"/>
                  </a:solidFill>
                  <a:latin typeface="Arial" charset="0"/>
                </a:rPr>
                <a:t>6</a:t>
              </a:r>
              <a:endParaRPr lang="en-US">
                <a:latin typeface="Times New Roman" pitchFamily="18" charset="0"/>
              </a:endParaRPr>
            </a:p>
          </p:txBody>
        </p:sp>
        <p:grpSp>
          <p:nvGrpSpPr>
            <p:cNvPr id="203803" name="Group 27"/>
            <p:cNvGrpSpPr>
              <a:grpSpLocks/>
            </p:cNvGrpSpPr>
            <p:nvPr/>
          </p:nvGrpSpPr>
          <p:grpSpPr bwMode="auto">
            <a:xfrm>
              <a:off x="2898" y="591"/>
              <a:ext cx="233" cy="414"/>
              <a:chOff x="4180" y="783"/>
              <a:chExt cx="150" cy="307"/>
            </a:xfrm>
          </p:grpSpPr>
          <p:sp>
            <p:nvSpPr>
              <p:cNvPr id="203804" name="AutoShape 28"/>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203805" name="Rectangle 29"/>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203806" name="Rectangle 30"/>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203807" name="AutoShape 31"/>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203808" name="Line 32"/>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203809" name="Line 33"/>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203810" name="Rectangle 34"/>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203811" name="Rectangle 35"/>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203812" name="Group 36"/>
            <p:cNvGrpSpPr>
              <a:grpSpLocks/>
            </p:cNvGrpSpPr>
            <p:nvPr/>
          </p:nvGrpSpPr>
          <p:grpSpPr bwMode="auto">
            <a:xfrm>
              <a:off x="3420" y="1491"/>
              <a:ext cx="233" cy="414"/>
              <a:chOff x="4180" y="783"/>
              <a:chExt cx="150" cy="307"/>
            </a:xfrm>
          </p:grpSpPr>
          <p:sp>
            <p:nvSpPr>
              <p:cNvPr id="203813" name="AutoShape 37"/>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203814" name="Rectangle 38"/>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203815" name="Rectangle 3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203816" name="AutoShape 4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203817" name="Line 41"/>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203818" name="Line 42"/>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203819" name="Rectangle 4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203820" name="Rectangle 44"/>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203821" name="Group 45"/>
            <p:cNvGrpSpPr>
              <a:grpSpLocks/>
            </p:cNvGrpSpPr>
            <p:nvPr/>
          </p:nvGrpSpPr>
          <p:grpSpPr bwMode="auto">
            <a:xfrm>
              <a:off x="3408" y="2511"/>
              <a:ext cx="233" cy="414"/>
              <a:chOff x="4180" y="783"/>
              <a:chExt cx="150" cy="307"/>
            </a:xfrm>
          </p:grpSpPr>
          <p:sp>
            <p:nvSpPr>
              <p:cNvPr id="203822" name="AutoShape 46"/>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203823" name="Rectangle 47"/>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203824" name="Rectangle 4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203825" name="AutoShape 4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203826" name="Line 50"/>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203827" name="Line 51"/>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203828" name="Rectangle 5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203829" name="Rectangle 53"/>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sp>
          <p:nvSpPr>
            <p:cNvPr id="203830" name="Text Box 54"/>
            <p:cNvSpPr txBox="1">
              <a:spLocks noChangeArrowheads="1"/>
            </p:cNvSpPr>
            <p:nvPr/>
          </p:nvSpPr>
          <p:spPr bwMode="auto">
            <a:xfrm>
              <a:off x="2830" y="2871"/>
              <a:ext cx="1649" cy="366"/>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600"/>
                <a:t>authoritative DNS server</a:t>
              </a:r>
              <a:endParaRPr lang="en-US">
                <a:latin typeface="Times New Roman" pitchFamily="18" charset="0"/>
              </a:endParaRPr>
            </a:p>
            <a:p>
              <a:pPr algn="ctr">
                <a:spcBef>
                  <a:spcPct val="0"/>
                </a:spcBef>
                <a:buClrTx/>
                <a:buSzTx/>
                <a:buFontTx/>
                <a:buNone/>
              </a:pPr>
              <a:r>
                <a:rPr lang="en-US" sz="1600" b="1">
                  <a:latin typeface="Courier New" pitchFamily="49" charset="0"/>
                </a:rPr>
                <a:t>dns.cs.umass.edu</a:t>
              </a:r>
              <a:endParaRPr lang="en-US" sz="1600">
                <a:latin typeface="Times New Roman" pitchFamily="18" charset="0"/>
              </a:endParaRPr>
            </a:p>
          </p:txBody>
        </p:sp>
        <p:sp>
          <p:nvSpPr>
            <p:cNvPr id="203831" name="Text Box 55"/>
            <p:cNvSpPr txBox="1">
              <a:spLocks noChangeArrowheads="1"/>
            </p:cNvSpPr>
            <p:nvPr/>
          </p:nvSpPr>
          <p:spPr bwMode="auto">
            <a:xfrm>
              <a:off x="2592" y="1344"/>
              <a:ext cx="196" cy="231"/>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800">
                  <a:solidFill>
                    <a:srgbClr val="FF0000"/>
                  </a:solidFill>
                  <a:latin typeface="Arial" charset="0"/>
                </a:rPr>
                <a:t>7</a:t>
              </a:r>
              <a:endParaRPr lang="en-US">
                <a:latin typeface="Times New Roman" pitchFamily="18" charset="0"/>
              </a:endParaRPr>
            </a:p>
          </p:txBody>
        </p:sp>
        <p:sp>
          <p:nvSpPr>
            <p:cNvPr id="203832" name="Text Box 56"/>
            <p:cNvSpPr txBox="1">
              <a:spLocks noChangeArrowheads="1"/>
            </p:cNvSpPr>
            <p:nvPr/>
          </p:nvSpPr>
          <p:spPr bwMode="auto">
            <a:xfrm>
              <a:off x="2393" y="2469"/>
              <a:ext cx="196" cy="231"/>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800">
                  <a:solidFill>
                    <a:srgbClr val="FF0000"/>
                  </a:solidFill>
                  <a:latin typeface="Arial" charset="0"/>
                </a:rPr>
                <a:t>8</a:t>
              </a:r>
              <a:endParaRPr lang="en-US">
                <a:latin typeface="Times New Roman" pitchFamily="18" charset="0"/>
              </a:endParaRPr>
            </a:p>
          </p:txBody>
        </p:sp>
        <p:sp>
          <p:nvSpPr>
            <p:cNvPr id="203833" name="Line 57"/>
            <p:cNvSpPr>
              <a:spLocks noChangeShapeType="1"/>
            </p:cNvSpPr>
            <p:nvPr/>
          </p:nvSpPr>
          <p:spPr bwMode="auto">
            <a:xfrm>
              <a:off x="3120" y="768"/>
              <a:ext cx="432" cy="720"/>
            </a:xfrm>
            <a:prstGeom prst="line">
              <a:avLst/>
            </a:prstGeom>
            <a:noFill/>
            <a:ln w="25400">
              <a:solidFill>
                <a:srgbClr val="FF0000"/>
              </a:solidFill>
              <a:round/>
              <a:headEnd/>
              <a:tailEnd type="triangle" w="med" len="med"/>
            </a:ln>
            <a:effectLst/>
          </p:spPr>
          <p:txBody>
            <a:bodyPr/>
            <a:lstStyle/>
            <a:p>
              <a:endParaRPr lang="en-US"/>
            </a:p>
          </p:txBody>
        </p:sp>
        <p:sp>
          <p:nvSpPr>
            <p:cNvPr id="203835" name="Text Box 59"/>
            <p:cNvSpPr txBox="1">
              <a:spLocks noChangeArrowheads="1"/>
            </p:cNvSpPr>
            <p:nvPr/>
          </p:nvSpPr>
          <p:spPr bwMode="auto">
            <a:xfrm>
              <a:off x="3840" y="1536"/>
              <a:ext cx="1267" cy="231"/>
            </a:xfrm>
            <a:prstGeom prst="rect">
              <a:avLst/>
            </a:prstGeom>
            <a:noFill/>
            <a:ln w="9525">
              <a:noFill/>
              <a:miter lim="800000"/>
              <a:headEnd/>
              <a:tailEnd/>
            </a:ln>
            <a:effectLst/>
          </p:spPr>
          <p:txBody>
            <a:bodyPr>
              <a:spAutoFit/>
            </a:bodyPr>
            <a:lstStyle/>
            <a:p>
              <a:pPr algn="ctr">
                <a:spcBef>
                  <a:spcPct val="0"/>
                </a:spcBef>
                <a:buClrTx/>
                <a:buSzTx/>
                <a:buFontTx/>
                <a:buNone/>
              </a:pPr>
              <a:r>
                <a:rPr lang="en-US" sz="1800"/>
                <a:t>TLD DNS server</a:t>
              </a:r>
              <a:endParaRPr lang="en-US" sz="1600">
                <a:latin typeface="Times New Roman" pitchFamily="18" charset="0"/>
              </a:endParaRPr>
            </a:p>
          </p:txBody>
        </p:sp>
        <p:sp>
          <p:nvSpPr>
            <p:cNvPr id="203836" name="Line 60"/>
            <p:cNvSpPr>
              <a:spLocks noChangeShapeType="1"/>
            </p:cNvSpPr>
            <p:nvPr/>
          </p:nvSpPr>
          <p:spPr bwMode="auto">
            <a:xfrm>
              <a:off x="3600" y="1872"/>
              <a:ext cx="0" cy="624"/>
            </a:xfrm>
            <a:prstGeom prst="line">
              <a:avLst/>
            </a:prstGeom>
            <a:noFill/>
            <a:ln w="28575">
              <a:solidFill>
                <a:srgbClr val="FF0000"/>
              </a:solidFill>
              <a:round/>
              <a:headEnd/>
              <a:tailEnd type="triangle" w="med" len="med"/>
            </a:ln>
            <a:effectLst/>
          </p:spPr>
          <p:txBody>
            <a:bodyPr wrap="none" anchor="ctr"/>
            <a:lstStyle/>
            <a:p>
              <a:endParaRPr lang="en-US"/>
            </a:p>
          </p:txBody>
        </p:sp>
        <p:sp>
          <p:nvSpPr>
            <p:cNvPr id="203837" name="Line 61"/>
            <p:cNvSpPr>
              <a:spLocks noChangeShapeType="1"/>
            </p:cNvSpPr>
            <p:nvPr/>
          </p:nvSpPr>
          <p:spPr bwMode="auto">
            <a:xfrm flipH="1" flipV="1">
              <a:off x="3504" y="1920"/>
              <a:ext cx="0" cy="576"/>
            </a:xfrm>
            <a:prstGeom prst="line">
              <a:avLst/>
            </a:prstGeom>
            <a:noFill/>
            <a:ln w="28575">
              <a:solidFill>
                <a:srgbClr val="FF0000"/>
              </a:solidFill>
              <a:round/>
              <a:headEnd/>
              <a:tailEnd type="triangle" w="med" len="med"/>
            </a:ln>
            <a:effectLst/>
          </p:spPr>
          <p:txBody>
            <a:bodyPr wrap="none" anchor="ctr"/>
            <a:lstStyle/>
            <a:p>
              <a:endParaRPr lang="en-US"/>
            </a:p>
          </p:txBody>
        </p:sp>
        <p:sp>
          <p:nvSpPr>
            <p:cNvPr id="203838" name="Line 62"/>
            <p:cNvSpPr>
              <a:spLocks noChangeShapeType="1"/>
            </p:cNvSpPr>
            <p:nvPr/>
          </p:nvSpPr>
          <p:spPr bwMode="auto">
            <a:xfrm flipH="1" flipV="1">
              <a:off x="3072" y="1008"/>
              <a:ext cx="336" cy="576"/>
            </a:xfrm>
            <a:prstGeom prst="line">
              <a:avLst/>
            </a:prstGeom>
            <a:noFill/>
            <a:ln w="28575">
              <a:solidFill>
                <a:srgbClr val="FF0000"/>
              </a:solidFill>
              <a:round/>
              <a:headEnd/>
              <a:tailEnd type="triangle" w="med" len="med"/>
            </a:ln>
            <a:effectLst/>
          </p:spPr>
          <p:txBody>
            <a:bodyPr wrap="none" anchor="ctr"/>
            <a:lstStyle/>
            <a:p>
              <a:endParaRPr lang="en-US"/>
            </a:p>
          </p:txBody>
        </p:sp>
        <p:sp>
          <p:nvSpPr>
            <p:cNvPr id="203839" name="Text Box 63"/>
            <p:cNvSpPr txBox="1">
              <a:spLocks noChangeArrowheads="1"/>
            </p:cNvSpPr>
            <p:nvPr/>
          </p:nvSpPr>
          <p:spPr bwMode="auto">
            <a:xfrm>
              <a:off x="3408" y="1008"/>
              <a:ext cx="196" cy="231"/>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800">
                  <a:solidFill>
                    <a:srgbClr val="FF0000"/>
                  </a:solidFill>
                  <a:latin typeface="Arial" charset="0"/>
                </a:rPr>
                <a:t>3</a:t>
              </a:r>
              <a:endParaRPr lang="en-US">
                <a:latin typeface="Times New Roman" pitchFamily="18" charset="0"/>
              </a:endParaRPr>
            </a:p>
          </p:txBody>
        </p:sp>
        <p:sp>
          <p:nvSpPr>
            <p:cNvPr id="203840" name="Line 64"/>
            <p:cNvSpPr>
              <a:spLocks noChangeShapeType="1"/>
            </p:cNvSpPr>
            <p:nvPr/>
          </p:nvSpPr>
          <p:spPr bwMode="auto">
            <a:xfrm flipH="1">
              <a:off x="2448" y="1008"/>
              <a:ext cx="480" cy="528"/>
            </a:xfrm>
            <a:prstGeom prst="line">
              <a:avLst/>
            </a:prstGeom>
            <a:noFill/>
            <a:ln w="28575">
              <a:solidFill>
                <a:srgbClr val="FF0000"/>
              </a:solidFill>
              <a:round/>
              <a:headEnd/>
              <a:tailEnd type="triangle" w="med" len="med"/>
            </a:ln>
            <a:effectLst/>
          </p:spPr>
          <p:txBody>
            <a:bodyPr wrap="none" anchor="ctr"/>
            <a:lstStyle/>
            <a:p>
              <a:endParaRPr lang="en-US"/>
            </a:p>
          </p:txBody>
        </p:sp>
      </p:grpSp>
      <p:sp>
        <p:nvSpPr>
          <p:cNvPr id="203842" name="Rectangle 66"/>
          <p:cNvSpPr>
            <a:spLocks noGrp="1" noChangeArrowheads="1"/>
          </p:cNvSpPr>
          <p:nvPr>
            <p:ph type="title"/>
          </p:nvPr>
        </p:nvSpPr>
        <p:spPr/>
        <p:txBody>
          <a:bodyPr/>
          <a:lstStyle/>
          <a:p>
            <a:r>
              <a:rPr lang="en-US"/>
              <a:t>Recursive queries</a:t>
            </a:r>
          </a:p>
        </p:txBody>
      </p:sp>
      <p:sp>
        <p:nvSpPr>
          <p:cNvPr id="203843" name="Rectangle 67"/>
          <p:cNvSpPr>
            <a:spLocks noChangeArrowheads="1"/>
          </p:cNvSpPr>
          <p:nvPr/>
        </p:nvSpPr>
        <p:spPr bwMode="auto">
          <a:xfrm>
            <a:off x="619125" y="1438275"/>
            <a:ext cx="3162300" cy="4733925"/>
          </a:xfrm>
          <a:prstGeom prst="rect">
            <a:avLst/>
          </a:prstGeom>
          <a:noFill/>
          <a:ln w="9525">
            <a:noFill/>
            <a:miter lim="800000"/>
            <a:headEnd/>
            <a:tailEnd/>
          </a:ln>
          <a:effectLst/>
        </p:spPr>
        <p:txBody>
          <a:bodyPr/>
          <a:lstStyle/>
          <a:p>
            <a:pPr marL="342900" indent="-342900"/>
            <a:r>
              <a:rPr lang="en-US" u="sng">
                <a:solidFill>
                  <a:srgbClr val="FF0000"/>
                </a:solidFill>
              </a:rPr>
              <a:t>recursive query:</a:t>
            </a:r>
            <a:endParaRPr lang="en-US" sz="2000"/>
          </a:p>
          <a:p>
            <a:pPr marL="342900" indent="-342900">
              <a:buFont typeface="ZapfDingbats" pitchFamily="82" charset="2"/>
              <a:buChar char="r"/>
            </a:pPr>
            <a:r>
              <a:rPr lang="en-US" sz="2000"/>
              <a:t>puts burden of name resolution on contacted name server</a:t>
            </a:r>
          </a:p>
          <a:p>
            <a:pPr marL="342900" indent="-342900">
              <a:buFont typeface="ZapfDingbats" pitchFamily="82" charset="2"/>
              <a:buChar char="r"/>
            </a:pPr>
            <a:r>
              <a:rPr lang="en-US" sz="2000"/>
              <a:t>heavy load?</a:t>
            </a:r>
          </a:p>
          <a:p>
            <a:pPr marL="342900" indent="-342900">
              <a:spcBef>
                <a:spcPct val="50000"/>
              </a:spcBef>
            </a:pPr>
            <a:r>
              <a:rPr lang="en-US" u="sng">
                <a:solidFill>
                  <a:srgbClr val="FF0000"/>
                </a:solidFill>
              </a:rPr>
              <a:t>iterated query:</a:t>
            </a:r>
            <a:endParaRPr lang="en-US" sz="2000">
              <a:solidFill>
                <a:srgbClr val="FF0000"/>
              </a:solidFill>
            </a:endParaRPr>
          </a:p>
          <a:p>
            <a:pPr marL="342900" indent="-342900">
              <a:buFont typeface="ZapfDingbats" pitchFamily="82" charset="2"/>
              <a:buChar char="r"/>
            </a:pPr>
            <a:r>
              <a:rPr lang="en-US" sz="2000"/>
              <a:t>contacted server replies with name of server to contact</a:t>
            </a:r>
          </a:p>
          <a:p>
            <a:pPr marL="342900" indent="-342900">
              <a:buFont typeface="ZapfDingbats" pitchFamily="82" charset="2"/>
              <a:buChar char="r"/>
            </a:pPr>
            <a:r>
              <a:rPr lang="en-US" sz="2000"/>
              <a:t>“I don’t know this name, but ask this server”</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5" name="Slide Number Placeholder 6"/>
          <p:cNvSpPr>
            <a:spLocks noGrp="1"/>
          </p:cNvSpPr>
          <p:nvPr>
            <p:ph type="sldNum" sz="quarter" idx="12"/>
          </p:nvPr>
        </p:nvSpPr>
        <p:spPr/>
        <p:txBody>
          <a:bodyPr/>
          <a:lstStyle/>
          <a:p>
            <a:fld id="{4F6F2ED2-2EDE-434C-8DE4-F63585F07D7F}" type="slidenum">
              <a:rPr lang="en-US"/>
              <a:pPr/>
              <a:t>71</a:t>
            </a:fld>
            <a:endParaRPr lang="en-US"/>
          </a:p>
        </p:txBody>
      </p:sp>
      <p:sp>
        <p:nvSpPr>
          <p:cNvPr id="82946" name="Rectangle 2"/>
          <p:cNvSpPr>
            <a:spLocks noGrp="1" noChangeArrowheads="1"/>
          </p:cNvSpPr>
          <p:nvPr>
            <p:ph type="title"/>
          </p:nvPr>
        </p:nvSpPr>
        <p:spPr/>
        <p:txBody>
          <a:bodyPr/>
          <a:lstStyle/>
          <a:p>
            <a:r>
              <a:rPr lang="en-US" sz="3600"/>
              <a:t>DNS: caching and updating records</a:t>
            </a:r>
            <a:endParaRPr lang="en-US"/>
          </a:p>
        </p:txBody>
      </p:sp>
      <p:sp>
        <p:nvSpPr>
          <p:cNvPr id="82947" name="Rectangle 3"/>
          <p:cNvSpPr>
            <a:spLocks noGrp="1" noChangeArrowheads="1"/>
          </p:cNvSpPr>
          <p:nvPr>
            <p:ph type="body" sz="half" idx="1"/>
          </p:nvPr>
        </p:nvSpPr>
        <p:spPr>
          <a:xfrm>
            <a:off x="619125" y="1438275"/>
            <a:ext cx="7515225" cy="4733925"/>
          </a:xfrm>
        </p:spPr>
        <p:txBody>
          <a:bodyPr/>
          <a:lstStyle/>
          <a:p>
            <a:r>
              <a:rPr lang="en-US" sz="2400"/>
              <a:t>once (any) name server learns mapping, it </a:t>
            </a:r>
            <a:r>
              <a:rPr lang="en-US" sz="2400" i="1">
                <a:solidFill>
                  <a:schemeClr val="accent2"/>
                </a:solidFill>
              </a:rPr>
              <a:t>caches</a:t>
            </a:r>
            <a:r>
              <a:rPr lang="en-US" sz="2400"/>
              <a:t> mapping</a:t>
            </a:r>
          </a:p>
          <a:p>
            <a:pPr lvl="1"/>
            <a:r>
              <a:rPr lang="en-US"/>
              <a:t>cache entries timeout (disappear) after some time</a:t>
            </a:r>
          </a:p>
          <a:p>
            <a:pPr lvl="1"/>
            <a:r>
              <a:rPr lang="en-US"/>
              <a:t>TLD servers typically cached in local name servers</a:t>
            </a:r>
          </a:p>
          <a:p>
            <a:pPr lvl="2"/>
            <a:r>
              <a:rPr lang="en-US"/>
              <a:t>Thus root name servers not often visited</a:t>
            </a:r>
          </a:p>
          <a:p>
            <a:r>
              <a:rPr lang="en-US" sz="2400"/>
              <a:t>update/notify mechanisms under design by IETF</a:t>
            </a:r>
          </a:p>
          <a:p>
            <a:pPr lvl="1"/>
            <a:r>
              <a:rPr lang="en-US" sz="2000"/>
              <a:t>RFC 2136</a:t>
            </a:r>
            <a:endParaRPr lang="en-US" sz="1800"/>
          </a:p>
          <a:p>
            <a:pPr lvl="1"/>
            <a:r>
              <a:rPr lang="en-US" sz="1800"/>
              <a:t>http://www.ietf.org/html.charters/dnsind-charter.html</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12" name="Slide Number Placeholder 6"/>
          <p:cNvSpPr>
            <a:spLocks noGrp="1"/>
          </p:cNvSpPr>
          <p:nvPr>
            <p:ph type="sldNum" sz="quarter" idx="12"/>
          </p:nvPr>
        </p:nvSpPr>
        <p:spPr/>
        <p:txBody>
          <a:bodyPr/>
          <a:lstStyle/>
          <a:p>
            <a:fld id="{B0B58204-F3AF-4292-93AA-4EE3ACCEA80D}" type="slidenum">
              <a:rPr lang="en-US"/>
              <a:pPr/>
              <a:t>72</a:t>
            </a:fld>
            <a:endParaRPr lang="en-US"/>
          </a:p>
        </p:txBody>
      </p:sp>
      <p:sp>
        <p:nvSpPr>
          <p:cNvPr id="83970" name="Rectangle 2"/>
          <p:cNvSpPr>
            <a:spLocks noGrp="1" noChangeArrowheads="1"/>
          </p:cNvSpPr>
          <p:nvPr>
            <p:ph type="title"/>
          </p:nvPr>
        </p:nvSpPr>
        <p:spPr/>
        <p:txBody>
          <a:bodyPr/>
          <a:lstStyle/>
          <a:p>
            <a:r>
              <a:rPr lang="en-US" sz="3600"/>
              <a:t>DNS records</a:t>
            </a:r>
            <a:endParaRPr lang="en-US"/>
          </a:p>
        </p:txBody>
      </p:sp>
      <p:sp>
        <p:nvSpPr>
          <p:cNvPr id="83971" name="Rectangle 3"/>
          <p:cNvSpPr>
            <a:spLocks noGrp="1" noChangeArrowheads="1"/>
          </p:cNvSpPr>
          <p:nvPr>
            <p:ph type="body" sz="half" idx="1"/>
          </p:nvPr>
        </p:nvSpPr>
        <p:spPr>
          <a:xfrm>
            <a:off x="542925" y="1343025"/>
            <a:ext cx="7820025" cy="514350"/>
          </a:xfrm>
        </p:spPr>
        <p:txBody>
          <a:bodyPr/>
          <a:lstStyle/>
          <a:p>
            <a:pPr>
              <a:buFont typeface="ZapfDingbats" pitchFamily="82" charset="2"/>
              <a:buNone/>
            </a:pPr>
            <a:r>
              <a:rPr lang="en-US" sz="2400" u="sng">
                <a:solidFill>
                  <a:schemeClr val="accent2"/>
                </a:solidFill>
              </a:rPr>
              <a:t>DNS:</a:t>
            </a:r>
            <a:r>
              <a:rPr lang="en-US" sz="2400"/>
              <a:t> distributed db storing resource records </a:t>
            </a:r>
            <a:r>
              <a:rPr lang="en-US" sz="2400">
                <a:solidFill>
                  <a:srgbClr val="FF0000"/>
                </a:solidFill>
              </a:rPr>
              <a:t>(RR)</a:t>
            </a:r>
            <a:endParaRPr lang="en-US" sz="2400"/>
          </a:p>
        </p:txBody>
      </p:sp>
      <p:sp>
        <p:nvSpPr>
          <p:cNvPr id="83972" name="Rectangle 4"/>
          <p:cNvSpPr>
            <a:spLocks noGrp="1" noChangeArrowheads="1"/>
          </p:cNvSpPr>
          <p:nvPr>
            <p:ph type="body" sz="half" idx="2"/>
          </p:nvPr>
        </p:nvSpPr>
        <p:spPr>
          <a:xfrm>
            <a:off x="523875" y="3895725"/>
            <a:ext cx="4000500" cy="1866900"/>
          </a:xfrm>
        </p:spPr>
        <p:txBody>
          <a:bodyPr/>
          <a:lstStyle/>
          <a:p>
            <a:r>
              <a:rPr lang="en-US" sz="2400"/>
              <a:t>Type=NS</a:t>
            </a:r>
          </a:p>
          <a:p>
            <a:pPr lvl="1"/>
            <a:r>
              <a:rPr lang="en-US" sz="2000" b="1">
                <a:latin typeface="Courier New" pitchFamily="49" charset="0"/>
              </a:rPr>
              <a:t>name</a:t>
            </a:r>
            <a:r>
              <a:rPr lang="en-US" sz="2000"/>
              <a:t> is domain (e.g. foo.com)</a:t>
            </a:r>
          </a:p>
          <a:p>
            <a:pPr lvl="1"/>
            <a:r>
              <a:rPr lang="en-US" sz="2000" b="1">
                <a:latin typeface="Courier New" pitchFamily="49" charset="0"/>
              </a:rPr>
              <a:t>value</a:t>
            </a:r>
            <a:r>
              <a:rPr lang="en-US" sz="2000"/>
              <a:t> is hostname of authoritative name server for this domain</a:t>
            </a:r>
          </a:p>
          <a:p>
            <a:endParaRPr lang="en-US" sz="2400"/>
          </a:p>
        </p:txBody>
      </p:sp>
      <p:grpSp>
        <p:nvGrpSpPr>
          <p:cNvPr id="83973" name="Group 5"/>
          <p:cNvGrpSpPr>
            <a:grpSpLocks/>
          </p:cNvGrpSpPr>
          <p:nvPr/>
        </p:nvGrpSpPr>
        <p:grpSpPr bwMode="auto">
          <a:xfrm>
            <a:off x="1795463" y="1895475"/>
            <a:ext cx="5364162" cy="571500"/>
            <a:chOff x="1407" y="1206"/>
            <a:chExt cx="3379" cy="360"/>
          </a:xfrm>
        </p:grpSpPr>
        <p:sp>
          <p:nvSpPr>
            <p:cNvPr id="83974" name="Text Box 6"/>
            <p:cNvSpPr txBox="1">
              <a:spLocks noChangeArrowheads="1"/>
            </p:cNvSpPr>
            <p:nvPr/>
          </p:nvSpPr>
          <p:spPr bwMode="auto">
            <a:xfrm>
              <a:off x="1407" y="1214"/>
              <a:ext cx="3379" cy="288"/>
            </a:xfrm>
            <a:prstGeom prst="rect">
              <a:avLst/>
            </a:prstGeom>
            <a:noFill/>
            <a:ln w="9525">
              <a:noFill/>
              <a:miter lim="800000"/>
              <a:headEnd/>
              <a:tailEnd/>
            </a:ln>
            <a:effectLst/>
          </p:spPr>
          <p:txBody>
            <a:bodyPr anchor="ctr">
              <a:spAutoFit/>
            </a:bodyPr>
            <a:lstStyle/>
            <a:p>
              <a:pPr algn="ctr">
                <a:spcBef>
                  <a:spcPct val="0"/>
                </a:spcBef>
                <a:buClrTx/>
                <a:buSzTx/>
                <a:buFontTx/>
                <a:buNone/>
              </a:pPr>
              <a:r>
                <a:rPr lang="en-US"/>
                <a:t>RR format: </a:t>
              </a:r>
              <a:r>
                <a:rPr lang="en-US" sz="1800" b="1">
                  <a:latin typeface="Courier New" pitchFamily="49" charset="0"/>
                </a:rPr>
                <a:t>(name, value, type, ttl)</a:t>
              </a:r>
              <a:endParaRPr lang="en-US">
                <a:latin typeface="Times New Roman" pitchFamily="18" charset="0"/>
              </a:endParaRPr>
            </a:p>
          </p:txBody>
        </p:sp>
        <p:sp>
          <p:nvSpPr>
            <p:cNvPr id="83975" name="Rectangle 7"/>
            <p:cNvSpPr>
              <a:spLocks noChangeArrowheads="1"/>
            </p:cNvSpPr>
            <p:nvPr/>
          </p:nvSpPr>
          <p:spPr bwMode="auto">
            <a:xfrm>
              <a:off x="1458" y="1206"/>
              <a:ext cx="3318" cy="360"/>
            </a:xfrm>
            <a:prstGeom prst="rect">
              <a:avLst/>
            </a:prstGeom>
            <a:noFill/>
            <a:ln w="19050">
              <a:solidFill>
                <a:schemeClr val="accent2"/>
              </a:solidFill>
              <a:miter lim="800000"/>
              <a:headEnd/>
              <a:tailEnd/>
            </a:ln>
            <a:effectLst/>
          </p:spPr>
          <p:txBody>
            <a:bodyPr wrap="none" anchor="ctr"/>
            <a:lstStyle/>
            <a:p>
              <a:pPr algn="ctr">
                <a:spcBef>
                  <a:spcPct val="0"/>
                </a:spcBef>
                <a:buClrTx/>
                <a:buSzTx/>
                <a:buFontTx/>
                <a:buNone/>
              </a:pPr>
              <a:endParaRPr lang="en-US">
                <a:solidFill>
                  <a:schemeClr val="accent2"/>
                </a:solidFill>
                <a:latin typeface="Times New Roman" pitchFamily="18" charset="0"/>
              </a:endParaRPr>
            </a:p>
          </p:txBody>
        </p:sp>
      </p:grpSp>
      <p:sp>
        <p:nvSpPr>
          <p:cNvPr id="83976" name="Rectangle 8"/>
          <p:cNvSpPr>
            <a:spLocks noChangeArrowheads="1"/>
          </p:cNvSpPr>
          <p:nvPr/>
        </p:nvSpPr>
        <p:spPr bwMode="auto">
          <a:xfrm>
            <a:off x="523875" y="2657475"/>
            <a:ext cx="3810000" cy="1304925"/>
          </a:xfrm>
          <a:prstGeom prst="rect">
            <a:avLst/>
          </a:prstGeom>
          <a:noFill/>
          <a:ln w="9525">
            <a:noFill/>
            <a:miter lim="800000"/>
            <a:headEnd/>
            <a:tailEnd/>
          </a:ln>
          <a:effectLst/>
        </p:spPr>
        <p:txBody>
          <a:bodyPr/>
          <a:lstStyle/>
          <a:p>
            <a:pPr marL="342900" indent="-342900">
              <a:buFont typeface="ZapfDingbats" pitchFamily="82" charset="2"/>
              <a:buChar char="r"/>
            </a:pPr>
            <a:r>
              <a:rPr lang="en-US"/>
              <a:t>Type=A</a:t>
            </a:r>
          </a:p>
          <a:p>
            <a:pPr marL="742950" lvl="1" indent="-285750">
              <a:buSzPct val="75000"/>
              <a:buFont typeface="Wingdings" pitchFamily="2" charset="2"/>
              <a:buChar char="v"/>
            </a:pPr>
            <a:r>
              <a:rPr lang="en-US" sz="2000" b="1">
                <a:latin typeface="Courier New" pitchFamily="49" charset="0"/>
              </a:rPr>
              <a:t>name</a:t>
            </a:r>
            <a:r>
              <a:rPr lang="en-US" sz="2000"/>
              <a:t> is hostname</a:t>
            </a:r>
          </a:p>
          <a:p>
            <a:pPr marL="742950" lvl="1" indent="-285750">
              <a:buSzPct val="75000"/>
              <a:buFont typeface="Wingdings" pitchFamily="2" charset="2"/>
              <a:buChar char="v"/>
            </a:pPr>
            <a:r>
              <a:rPr lang="en-US" sz="2000" b="1">
                <a:latin typeface="Courier New" pitchFamily="49" charset="0"/>
              </a:rPr>
              <a:t>value</a:t>
            </a:r>
            <a:r>
              <a:rPr lang="en-US" sz="2000"/>
              <a:t> is IP address</a:t>
            </a:r>
          </a:p>
          <a:p>
            <a:pPr marL="342900" indent="-342900">
              <a:buFont typeface="ZapfDingbats" pitchFamily="82" charset="2"/>
              <a:buChar char="r"/>
            </a:pPr>
            <a:endParaRPr lang="en-US"/>
          </a:p>
        </p:txBody>
      </p:sp>
      <p:sp>
        <p:nvSpPr>
          <p:cNvPr id="83977" name="Rectangle 9"/>
          <p:cNvSpPr>
            <a:spLocks noChangeArrowheads="1"/>
          </p:cNvSpPr>
          <p:nvPr/>
        </p:nvSpPr>
        <p:spPr bwMode="auto">
          <a:xfrm>
            <a:off x="4217988" y="2697163"/>
            <a:ext cx="4514850" cy="2171700"/>
          </a:xfrm>
          <a:prstGeom prst="rect">
            <a:avLst/>
          </a:prstGeom>
          <a:noFill/>
          <a:ln w="9525">
            <a:noFill/>
            <a:miter lim="800000"/>
            <a:headEnd/>
            <a:tailEnd/>
          </a:ln>
          <a:effectLst/>
        </p:spPr>
        <p:txBody>
          <a:bodyPr/>
          <a:lstStyle/>
          <a:p>
            <a:pPr marL="342900" indent="-342900">
              <a:buFont typeface="ZapfDingbats" pitchFamily="82" charset="2"/>
              <a:buChar char="r"/>
            </a:pPr>
            <a:r>
              <a:rPr lang="en-US"/>
              <a:t>Type=CNAME</a:t>
            </a:r>
          </a:p>
          <a:p>
            <a:pPr marL="742950" lvl="1" indent="-285750">
              <a:buSzPct val="75000"/>
              <a:buFont typeface="Wingdings" pitchFamily="2" charset="2"/>
              <a:buChar char="v"/>
            </a:pPr>
            <a:r>
              <a:rPr lang="en-US" sz="2000" b="1">
                <a:latin typeface="Courier New" pitchFamily="49" charset="0"/>
              </a:rPr>
              <a:t>name</a:t>
            </a:r>
            <a:r>
              <a:rPr lang="en-US" sz="2000"/>
              <a:t> is alias name for some “canonical” (the real) name</a:t>
            </a:r>
          </a:p>
          <a:p>
            <a:pPr marL="742950" lvl="1" indent="-285750">
              <a:buSzPct val="75000"/>
              <a:buFont typeface="Wingdings" pitchFamily="2" charset="2"/>
              <a:buNone/>
            </a:pPr>
            <a:r>
              <a:rPr lang="en-US" sz="1800">
                <a:latin typeface="Courier New" pitchFamily="49" charset="0"/>
              </a:rPr>
              <a:t>  www.ibm.com </a:t>
            </a:r>
            <a:r>
              <a:rPr lang="en-US" sz="2000"/>
              <a:t>is really</a:t>
            </a:r>
            <a:endParaRPr lang="en-US" sz="1800">
              <a:latin typeface="Courier New" pitchFamily="49" charset="0"/>
            </a:endParaRPr>
          </a:p>
          <a:p>
            <a:pPr marL="742950" lvl="1" indent="-285750">
              <a:buSzPct val="75000"/>
              <a:buFont typeface="Wingdings" pitchFamily="2" charset="2"/>
              <a:buNone/>
            </a:pPr>
            <a:r>
              <a:rPr lang="en-US" sz="1800">
                <a:latin typeface="Courier New" pitchFamily="49" charset="0"/>
              </a:rPr>
              <a:t>  servereast.backup2.ibm.com</a:t>
            </a:r>
          </a:p>
          <a:p>
            <a:pPr marL="742950" lvl="1" indent="-285750">
              <a:buSzPct val="75000"/>
              <a:buFont typeface="Wingdings" pitchFamily="2" charset="2"/>
              <a:buChar char="v"/>
            </a:pPr>
            <a:r>
              <a:rPr lang="en-US" sz="2000" b="1">
                <a:latin typeface="Courier New" pitchFamily="49" charset="0"/>
              </a:rPr>
              <a:t>value</a:t>
            </a:r>
            <a:r>
              <a:rPr lang="en-US" sz="2000"/>
              <a:t> is canonical name</a:t>
            </a:r>
          </a:p>
          <a:p>
            <a:pPr marL="342900" indent="-342900">
              <a:buFont typeface="ZapfDingbats" pitchFamily="82" charset="2"/>
              <a:buChar char="r"/>
            </a:pPr>
            <a:endParaRPr lang="en-US"/>
          </a:p>
        </p:txBody>
      </p:sp>
      <p:sp>
        <p:nvSpPr>
          <p:cNvPr id="83978" name="Rectangle 10"/>
          <p:cNvSpPr>
            <a:spLocks noChangeArrowheads="1"/>
          </p:cNvSpPr>
          <p:nvPr/>
        </p:nvSpPr>
        <p:spPr bwMode="auto">
          <a:xfrm>
            <a:off x="4252913" y="5032375"/>
            <a:ext cx="4408487" cy="1309688"/>
          </a:xfrm>
          <a:prstGeom prst="rect">
            <a:avLst/>
          </a:prstGeom>
          <a:noFill/>
          <a:ln w="9525">
            <a:noFill/>
            <a:miter lim="800000"/>
            <a:headEnd/>
            <a:tailEnd/>
          </a:ln>
          <a:effectLst/>
        </p:spPr>
        <p:txBody>
          <a:bodyPr/>
          <a:lstStyle/>
          <a:p>
            <a:pPr marL="342900" indent="-342900">
              <a:buFont typeface="ZapfDingbats" pitchFamily="82" charset="2"/>
              <a:buChar char="r"/>
            </a:pPr>
            <a:r>
              <a:rPr lang="en-US"/>
              <a:t>Type=MX</a:t>
            </a:r>
          </a:p>
          <a:p>
            <a:pPr marL="742950" lvl="1" indent="-285750">
              <a:buSzPct val="75000"/>
              <a:buFont typeface="Wingdings" pitchFamily="2" charset="2"/>
              <a:buChar char="v"/>
            </a:pPr>
            <a:r>
              <a:rPr lang="en-US" sz="2000" b="1">
                <a:latin typeface="Courier New" pitchFamily="49" charset="0"/>
              </a:rPr>
              <a:t>value</a:t>
            </a:r>
            <a:r>
              <a:rPr lang="en-US" sz="2000"/>
              <a:t> is name of mailserver associated with </a:t>
            </a:r>
            <a:r>
              <a:rPr lang="en-US" sz="2000" b="1">
                <a:latin typeface="Courier New" pitchFamily="49" charset="0"/>
              </a:rPr>
              <a:t>name</a:t>
            </a:r>
            <a:endParaRPr lang="en-US" sz="2000"/>
          </a:p>
          <a:p>
            <a:pPr marL="342900" indent="-342900">
              <a:buFont typeface="ZapfDingbats" pitchFamily="82" charset="2"/>
              <a:buChar char="r"/>
            </a:pP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7" name="Slide Number Placeholder 6"/>
          <p:cNvSpPr>
            <a:spLocks noGrp="1"/>
          </p:cNvSpPr>
          <p:nvPr>
            <p:ph type="sldNum" sz="quarter" idx="12"/>
          </p:nvPr>
        </p:nvSpPr>
        <p:spPr/>
        <p:txBody>
          <a:bodyPr/>
          <a:lstStyle/>
          <a:p>
            <a:fld id="{3BBF8568-2357-48D0-B111-B335359693D2}" type="slidenum">
              <a:rPr lang="en-US"/>
              <a:pPr/>
              <a:t>73</a:t>
            </a:fld>
            <a:endParaRPr lang="en-US"/>
          </a:p>
        </p:txBody>
      </p:sp>
      <p:sp>
        <p:nvSpPr>
          <p:cNvPr id="84994" name="Rectangle 2"/>
          <p:cNvSpPr>
            <a:spLocks noGrp="1" noChangeArrowheads="1"/>
          </p:cNvSpPr>
          <p:nvPr>
            <p:ph type="title"/>
          </p:nvPr>
        </p:nvSpPr>
        <p:spPr/>
        <p:txBody>
          <a:bodyPr/>
          <a:lstStyle/>
          <a:p>
            <a:r>
              <a:rPr lang="en-US" sz="3600"/>
              <a:t>DNS protocol, messages</a:t>
            </a:r>
            <a:endParaRPr lang="en-US"/>
          </a:p>
        </p:txBody>
      </p:sp>
      <p:sp>
        <p:nvSpPr>
          <p:cNvPr id="84995" name="Rectangle 3"/>
          <p:cNvSpPr>
            <a:spLocks noGrp="1" noChangeArrowheads="1"/>
          </p:cNvSpPr>
          <p:nvPr>
            <p:ph type="body" sz="half" idx="1"/>
          </p:nvPr>
        </p:nvSpPr>
        <p:spPr>
          <a:xfrm>
            <a:off x="542925" y="1343025"/>
            <a:ext cx="7820025" cy="514350"/>
          </a:xfrm>
        </p:spPr>
        <p:txBody>
          <a:bodyPr/>
          <a:lstStyle/>
          <a:p>
            <a:pPr>
              <a:buFont typeface="ZapfDingbats" pitchFamily="82" charset="2"/>
              <a:buNone/>
            </a:pPr>
            <a:r>
              <a:rPr lang="en-US" sz="2400" u="sng">
                <a:solidFill>
                  <a:schemeClr val="accent2"/>
                </a:solidFill>
              </a:rPr>
              <a:t>DNS protocol :</a:t>
            </a:r>
            <a:r>
              <a:rPr lang="en-US" sz="2400"/>
              <a:t> </a:t>
            </a:r>
            <a:r>
              <a:rPr lang="en-US" sz="2400" i="1">
                <a:solidFill>
                  <a:srgbClr val="FF0000"/>
                </a:solidFill>
              </a:rPr>
              <a:t>query</a:t>
            </a:r>
            <a:r>
              <a:rPr lang="en-US" sz="2400">
                <a:solidFill>
                  <a:srgbClr val="FF0000"/>
                </a:solidFill>
              </a:rPr>
              <a:t> </a:t>
            </a:r>
            <a:r>
              <a:rPr lang="en-US" sz="2400"/>
              <a:t>and </a:t>
            </a:r>
            <a:r>
              <a:rPr lang="en-US" sz="2400" i="1">
                <a:solidFill>
                  <a:srgbClr val="FF0000"/>
                </a:solidFill>
              </a:rPr>
              <a:t>reply</a:t>
            </a:r>
            <a:r>
              <a:rPr lang="en-US" sz="2400"/>
              <a:t> messages, both with same </a:t>
            </a:r>
            <a:r>
              <a:rPr lang="en-US" sz="2400" i="1">
                <a:solidFill>
                  <a:srgbClr val="FF0000"/>
                </a:solidFill>
              </a:rPr>
              <a:t>message format</a:t>
            </a:r>
            <a:endParaRPr lang="en-US" sz="2400">
              <a:solidFill>
                <a:srgbClr val="FF0000"/>
              </a:solidFill>
            </a:endParaRPr>
          </a:p>
        </p:txBody>
      </p:sp>
      <p:sp>
        <p:nvSpPr>
          <p:cNvPr id="84996" name="Rectangle 4"/>
          <p:cNvSpPr>
            <a:spLocks noChangeArrowheads="1"/>
          </p:cNvSpPr>
          <p:nvPr/>
        </p:nvSpPr>
        <p:spPr bwMode="auto">
          <a:xfrm>
            <a:off x="533400" y="2352675"/>
            <a:ext cx="3575050" cy="3838575"/>
          </a:xfrm>
          <a:prstGeom prst="rect">
            <a:avLst/>
          </a:prstGeom>
          <a:noFill/>
          <a:ln w="9525">
            <a:noFill/>
            <a:miter lim="800000"/>
            <a:headEnd/>
            <a:tailEnd/>
          </a:ln>
          <a:effectLst/>
        </p:spPr>
        <p:txBody>
          <a:bodyPr/>
          <a:lstStyle/>
          <a:p>
            <a:pPr marL="342900" indent="-342900"/>
            <a:r>
              <a:rPr lang="en-US"/>
              <a:t>msg header</a:t>
            </a:r>
          </a:p>
          <a:p>
            <a:pPr marL="342900" indent="-342900">
              <a:buFont typeface="ZapfDingbats" pitchFamily="82" charset="2"/>
              <a:buChar char="r"/>
            </a:pPr>
            <a:r>
              <a:rPr lang="en-US" sz="2000">
                <a:solidFill>
                  <a:schemeClr val="accent2"/>
                </a:solidFill>
              </a:rPr>
              <a:t>identification:</a:t>
            </a:r>
            <a:r>
              <a:rPr lang="en-US" sz="2000"/>
              <a:t> 16 bit # for query, reply to query uses same #</a:t>
            </a:r>
          </a:p>
          <a:p>
            <a:pPr marL="342900" indent="-342900">
              <a:buFont typeface="ZapfDingbats" pitchFamily="82" charset="2"/>
              <a:buChar char="r"/>
            </a:pPr>
            <a:r>
              <a:rPr lang="en-US" sz="2000">
                <a:solidFill>
                  <a:schemeClr val="accent2"/>
                </a:solidFill>
              </a:rPr>
              <a:t>flags:</a:t>
            </a:r>
            <a:endParaRPr lang="en-US" sz="2000"/>
          </a:p>
          <a:p>
            <a:pPr marL="742950" lvl="1" indent="-285750">
              <a:buSzPct val="75000"/>
              <a:buFont typeface="Wingdings" pitchFamily="2" charset="2"/>
              <a:buChar char="v"/>
            </a:pPr>
            <a:r>
              <a:rPr lang="en-US" sz="2000"/>
              <a:t>query or reply</a:t>
            </a:r>
          </a:p>
          <a:p>
            <a:pPr marL="742950" lvl="1" indent="-285750">
              <a:buSzPct val="75000"/>
              <a:buFont typeface="Wingdings" pitchFamily="2" charset="2"/>
              <a:buChar char="v"/>
            </a:pPr>
            <a:r>
              <a:rPr lang="en-US" sz="2000"/>
              <a:t>recursion desired </a:t>
            </a:r>
          </a:p>
          <a:p>
            <a:pPr marL="742950" lvl="1" indent="-285750">
              <a:buSzPct val="75000"/>
              <a:buFont typeface="Wingdings" pitchFamily="2" charset="2"/>
              <a:buChar char="v"/>
            </a:pPr>
            <a:r>
              <a:rPr lang="en-US" sz="2000"/>
              <a:t>recursion available</a:t>
            </a:r>
          </a:p>
          <a:p>
            <a:pPr marL="742950" lvl="1" indent="-285750">
              <a:buSzPct val="75000"/>
              <a:buFont typeface="Wingdings" pitchFamily="2" charset="2"/>
              <a:buChar char="v"/>
            </a:pPr>
            <a:r>
              <a:rPr lang="en-US" sz="2000"/>
              <a:t>reply is authoritative</a:t>
            </a:r>
          </a:p>
        </p:txBody>
      </p:sp>
      <p:pic>
        <p:nvPicPr>
          <p:cNvPr id="84997" name="Picture 5" descr="DNSmessage"/>
          <p:cNvPicPr>
            <a:picLocks noChangeAspect="1" noChangeArrowheads="1"/>
          </p:cNvPicPr>
          <p:nvPr/>
        </p:nvPicPr>
        <p:blipFill>
          <a:blip r:embed="rId2"/>
          <a:srcRect/>
          <a:stretch>
            <a:fillRect/>
          </a:stretch>
        </p:blipFill>
        <p:spPr bwMode="auto">
          <a:xfrm>
            <a:off x="4181475" y="2090738"/>
            <a:ext cx="5132388" cy="4167187"/>
          </a:xfrm>
          <a:prstGeom prst="rect">
            <a:avLst/>
          </a:prstGeom>
          <a:noFill/>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13" name="Slide Number Placeholder 6"/>
          <p:cNvSpPr>
            <a:spLocks noGrp="1"/>
          </p:cNvSpPr>
          <p:nvPr>
            <p:ph type="sldNum" sz="quarter" idx="12"/>
          </p:nvPr>
        </p:nvSpPr>
        <p:spPr/>
        <p:txBody>
          <a:bodyPr/>
          <a:lstStyle/>
          <a:p>
            <a:fld id="{96645AF0-9F05-4804-8714-A792239CBEED}" type="slidenum">
              <a:rPr lang="en-US"/>
              <a:pPr/>
              <a:t>74</a:t>
            </a:fld>
            <a:endParaRPr lang="en-US"/>
          </a:p>
        </p:txBody>
      </p:sp>
      <p:sp>
        <p:nvSpPr>
          <p:cNvPr id="86018" name="Rectangle 2"/>
          <p:cNvSpPr>
            <a:spLocks noGrp="1" noChangeArrowheads="1"/>
          </p:cNvSpPr>
          <p:nvPr>
            <p:ph type="title"/>
          </p:nvPr>
        </p:nvSpPr>
        <p:spPr/>
        <p:txBody>
          <a:bodyPr/>
          <a:lstStyle/>
          <a:p>
            <a:r>
              <a:rPr lang="en-US" sz="3600"/>
              <a:t>DNS protocol, messages</a:t>
            </a:r>
            <a:endParaRPr lang="en-US"/>
          </a:p>
        </p:txBody>
      </p:sp>
      <p:pic>
        <p:nvPicPr>
          <p:cNvPr id="86019" name="Picture 3" descr="DNSmessage"/>
          <p:cNvPicPr>
            <a:picLocks noChangeAspect="1" noChangeArrowheads="1"/>
          </p:cNvPicPr>
          <p:nvPr/>
        </p:nvPicPr>
        <p:blipFill>
          <a:blip r:embed="rId2"/>
          <a:srcRect/>
          <a:stretch>
            <a:fillRect/>
          </a:stretch>
        </p:blipFill>
        <p:spPr bwMode="auto">
          <a:xfrm>
            <a:off x="4403725" y="1509713"/>
            <a:ext cx="4387850" cy="3562350"/>
          </a:xfrm>
          <a:prstGeom prst="rect">
            <a:avLst/>
          </a:prstGeom>
          <a:noFill/>
        </p:spPr>
      </p:pic>
      <p:sp>
        <p:nvSpPr>
          <p:cNvPr id="86020" name="Text Box 4"/>
          <p:cNvSpPr txBox="1">
            <a:spLocks noChangeArrowheads="1"/>
          </p:cNvSpPr>
          <p:nvPr/>
        </p:nvSpPr>
        <p:spPr bwMode="auto">
          <a:xfrm>
            <a:off x="942975" y="1830388"/>
            <a:ext cx="2286000" cy="701675"/>
          </a:xfrm>
          <a:prstGeom prst="rect">
            <a:avLst/>
          </a:prstGeom>
          <a:noFill/>
          <a:ln w="9525">
            <a:noFill/>
            <a:miter lim="800000"/>
            <a:headEnd/>
            <a:tailEnd/>
          </a:ln>
          <a:effectLst/>
        </p:spPr>
        <p:txBody>
          <a:bodyPr wrap="none" anchor="ctr">
            <a:spAutoFit/>
          </a:bodyPr>
          <a:lstStyle/>
          <a:p>
            <a:pPr algn="r">
              <a:spcBef>
                <a:spcPct val="0"/>
              </a:spcBef>
              <a:buClrTx/>
              <a:buSzTx/>
              <a:buFontTx/>
              <a:buNone/>
            </a:pPr>
            <a:r>
              <a:rPr lang="en-US" sz="2000"/>
              <a:t>Name, type fields</a:t>
            </a:r>
          </a:p>
          <a:p>
            <a:pPr algn="r">
              <a:spcBef>
                <a:spcPct val="0"/>
              </a:spcBef>
              <a:buClrTx/>
              <a:buSzTx/>
              <a:buFontTx/>
              <a:buNone/>
            </a:pPr>
            <a:r>
              <a:rPr lang="en-US" sz="2000"/>
              <a:t> for a query</a:t>
            </a:r>
            <a:endParaRPr lang="en-US">
              <a:latin typeface="Times New Roman" pitchFamily="18" charset="0"/>
            </a:endParaRPr>
          </a:p>
        </p:txBody>
      </p:sp>
      <p:sp>
        <p:nvSpPr>
          <p:cNvPr id="86021" name="Text Box 5"/>
          <p:cNvSpPr txBox="1">
            <a:spLocks noChangeArrowheads="1"/>
          </p:cNvSpPr>
          <p:nvPr/>
        </p:nvSpPr>
        <p:spPr bwMode="auto">
          <a:xfrm>
            <a:off x="1063625" y="2830513"/>
            <a:ext cx="2168525" cy="701675"/>
          </a:xfrm>
          <a:prstGeom prst="rect">
            <a:avLst/>
          </a:prstGeom>
          <a:noFill/>
          <a:ln w="9525">
            <a:noFill/>
            <a:miter lim="800000"/>
            <a:headEnd/>
            <a:tailEnd/>
          </a:ln>
          <a:effectLst/>
        </p:spPr>
        <p:txBody>
          <a:bodyPr anchor="ctr">
            <a:spAutoFit/>
          </a:bodyPr>
          <a:lstStyle/>
          <a:p>
            <a:pPr algn="r">
              <a:spcBef>
                <a:spcPct val="0"/>
              </a:spcBef>
              <a:buClrTx/>
              <a:buSzTx/>
              <a:buFontTx/>
              <a:buNone/>
            </a:pPr>
            <a:r>
              <a:rPr lang="en-US" sz="2000"/>
              <a:t>RRs in response</a:t>
            </a:r>
          </a:p>
          <a:p>
            <a:pPr algn="r">
              <a:spcBef>
                <a:spcPct val="0"/>
              </a:spcBef>
              <a:buClrTx/>
              <a:buSzTx/>
              <a:buFontTx/>
              <a:buNone/>
            </a:pPr>
            <a:r>
              <a:rPr lang="en-US" sz="2000"/>
              <a:t>to query</a:t>
            </a:r>
            <a:endParaRPr lang="en-US">
              <a:latin typeface="Times New Roman" pitchFamily="18" charset="0"/>
            </a:endParaRPr>
          </a:p>
        </p:txBody>
      </p:sp>
      <p:sp>
        <p:nvSpPr>
          <p:cNvPr id="86022" name="Text Box 6"/>
          <p:cNvSpPr txBox="1">
            <a:spLocks noChangeArrowheads="1"/>
          </p:cNvSpPr>
          <p:nvPr/>
        </p:nvSpPr>
        <p:spPr bwMode="auto">
          <a:xfrm>
            <a:off x="522288" y="3716338"/>
            <a:ext cx="2713037" cy="701675"/>
          </a:xfrm>
          <a:prstGeom prst="rect">
            <a:avLst/>
          </a:prstGeom>
          <a:noFill/>
          <a:ln w="9525">
            <a:noFill/>
            <a:miter lim="800000"/>
            <a:headEnd/>
            <a:tailEnd/>
          </a:ln>
          <a:effectLst/>
        </p:spPr>
        <p:txBody>
          <a:bodyPr wrap="none" anchor="ctr">
            <a:spAutoFit/>
          </a:bodyPr>
          <a:lstStyle/>
          <a:p>
            <a:pPr algn="r">
              <a:spcBef>
                <a:spcPct val="0"/>
              </a:spcBef>
              <a:buClrTx/>
              <a:buSzTx/>
              <a:buFontTx/>
              <a:buNone/>
            </a:pPr>
            <a:r>
              <a:rPr lang="en-US" sz="2000"/>
              <a:t>records for</a:t>
            </a:r>
          </a:p>
          <a:p>
            <a:pPr algn="r">
              <a:spcBef>
                <a:spcPct val="0"/>
              </a:spcBef>
              <a:buClrTx/>
              <a:buSzTx/>
              <a:buFontTx/>
              <a:buNone/>
            </a:pPr>
            <a:r>
              <a:rPr lang="en-US" sz="2000"/>
              <a:t>authoritative servers</a:t>
            </a:r>
            <a:endParaRPr lang="en-US">
              <a:latin typeface="Times New Roman" pitchFamily="18" charset="0"/>
            </a:endParaRPr>
          </a:p>
        </p:txBody>
      </p:sp>
      <p:sp>
        <p:nvSpPr>
          <p:cNvPr id="86023" name="Text Box 7"/>
          <p:cNvSpPr txBox="1">
            <a:spLocks noChangeArrowheads="1"/>
          </p:cNvSpPr>
          <p:nvPr/>
        </p:nvSpPr>
        <p:spPr bwMode="auto">
          <a:xfrm>
            <a:off x="458788" y="4668838"/>
            <a:ext cx="2763837" cy="701675"/>
          </a:xfrm>
          <a:prstGeom prst="rect">
            <a:avLst/>
          </a:prstGeom>
          <a:noFill/>
          <a:ln w="9525">
            <a:noFill/>
            <a:miter lim="800000"/>
            <a:headEnd/>
            <a:tailEnd/>
          </a:ln>
          <a:effectLst/>
        </p:spPr>
        <p:txBody>
          <a:bodyPr wrap="none" anchor="ctr">
            <a:spAutoFit/>
          </a:bodyPr>
          <a:lstStyle/>
          <a:p>
            <a:pPr algn="r">
              <a:spcBef>
                <a:spcPct val="0"/>
              </a:spcBef>
              <a:buClrTx/>
              <a:buSzTx/>
              <a:buFontTx/>
              <a:buNone/>
            </a:pPr>
            <a:r>
              <a:rPr lang="en-US" sz="2000"/>
              <a:t>additional “helpful”</a:t>
            </a:r>
          </a:p>
          <a:p>
            <a:pPr algn="r">
              <a:spcBef>
                <a:spcPct val="0"/>
              </a:spcBef>
              <a:buClrTx/>
              <a:buSzTx/>
              <a:buFontTx/>
              <a:buNone/>
            </a:pPr>
            <a:r>
              <a:rPr lang="en-US" sz="2000"/>
              <a:t>info that may be used</a:t>
            </a:r>
            <a:endParaRPr lang="en-US">
              <a:latin typeface="Times New Roman" pitchFamily="18" charset="0"/>
            </a:endParaRPr>
          </a:p>
        </p:txBody>
      </p:sp>
      <p:sp>
        <p:nvSpPr>
          <p:cNvPr id="86024" name="Line 8"/>
          <p:cNvSpPr>
            <a:spLocks noChangeShapeType="1"/>
          </p:cNvSpPr>
          <p:nvPr/>
        </p:nvSpPr>
        <p:spPr bwMode="auto">
          <a:xfrm>
            <a:off x="3152775" y="2171700"/>
            <a:ext cx="1447800" cy="800100"/>
          </a:xfrm>
          <a:prstGeom prst="line">
            <a:avLst/>
          </a:prstGeom>
          <a:noFill/>
          <a:ln w="28575">
            <a:solidFill>
              <a:srgbClr val="FF0000"/>
            </a:solidFill>
            <a:round/>
            <a:headEnd/>
            <a:tailEnd type="triangle" w="med" len="med"/>
          </a:ln>
          <a:effectLst/>
        </p:spPr>
        <p:txBody>
          <a:bodyPr wrap="none" anchor="ctr"/>
          <a:lstStyle/>
          <a:p>
            <a:endParaRPr lang="en-US"/>
          </a:p>
        </p:txBody>
      </p:sp>
      <p:sp>
        <p:nvSpPr>
          <p:cNvPr id="86025" name="Line 9"/>
          <p:cNvSpPr>
            <a:spLocks noChangeShapeType="1"/>
          </p:cNvSpPr>
          <p:nvPr/>
        </p:nvSpPr>
        <p:spPr bwMode="auto">
          <a:xfrm>
            <a:off x="3152775" y="3200400"/>
            <a:ext cx="1514475" cy="371475"/>
          </a:xfrm>
          <a:prstGeom prst="line">
            <a:avLst/>
          </a:prstGeom>
          <a:noFill/>
          <a:ln w="28575">
            <a:solidFill>
              <a:srgbClr val="FF0000"/>
            </a:solidFill>
            <a:round/>
            <a:headEnd/>
            <a:tailEnd type="triangle" w="med" len="med"/>
          </a:ln>
          <a:effectLst/>
        </p:spPr>
        <p:txBody>
          <a:bodyPr wrap="none" anchor="ctr"/>
          <a:lstStyle/>
          <a:p>
            <a:endParaRPr lang="en-US"/>
          </a:p>
        </p:txBody>
      </p:sp>
      <p:sp>
        <p:nvSpPr>
          <p:cNvPr id="86026" name="Line 10"/>
          <p:cNvSpPr>
            <a:spLocks noChangeShapeType="1"/>
          </p:cNvSpPr>
          <p:nvPr/>
        </p:nvSpPr>
        <p:spPr bwMode="auto">
          <a:xfrm>
            <a:off x="3181350" y="4076700"/>
            <a:ext cx="1447800" cy="133350"/>
          </a:xfrm>
          <a:prstGeom prst="line">
            <a:avLst/>
          </a:prstGeom>
          <a:noFill/>
          <a:ln w="28575">
            <a:solidFill>
              <a:srgbClr val="FF0000"/>
            </a:solidFill>
            <a:round/>
            <a:headEnd/>
            <a:tailEnd type="triangle" w="med" len="med"/>
          </a:ln>
          <a:effectLst/>
        </p:spPr>
        <p:txBody>
          <a:bodyPr wrap="none" anchor="ctr"/>
          <a:lstStyle/>
          <a:p>
            <a:endParaRPr lang="en-US"/>
          </a:p>
        </p:txBody>
      </p:sp>
      <p:sp>
        <p:nvSpPr>
          <p:cNvPr id="86027" name="Line 11"/>
          <p:cNvSpPr>
            <a:spLocks noChangeShapeType="1"/>
          </p:cNvSpPr>
          <p:nvPr/>
        </p:nvSpPr>
        <p:spPr bwMode="auto">
          <a:xfrm flipV="1">
            <a:off x="3190875" y="4743450"/>
            <a:ext cx="1438275" cy="276225"/>
          </a:xfrm>
          <a:prstGeom prst="line">
            <a:avLst/>
          </a:prstGeom>
          <a:noFill/>
          <a:ln w="28575">
            <a:solidFill>
              <a:srgbClr val="FF0000"/>
            </a:solidFill>
            <a:round/>
            <a:headEnd/>
            <a:tailEnd type="triangle" w="med" len="med"/>
          </a:ln>
          <a:effectLst/>
        </p:spPr>
        <p:txBody>
          <a:bodyPr wrap="none" anchor="ctr"/>
          <a:lstStyle/>
          <a:p>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fld id="{2FD94BC6-EA0E-4C27-B301-261363474556}" type="slidenum">
              <a:rPr lang="en-US"/>
              <a:pPr/>
              <a:t>75</a:t>
            </a:fld>
            <a:endParaRPr lang="en-US"/>
          </a:p>
        </p:txBody>
      </p:sp>
      <p:sp>
        <p:nvSpPr>
          <p:cNvPr id="224258" name="Rectangle 2"/>
          <p:cNvSpPr>
            <a:spLocks noGrp="1" noChangeArrowheads="1"/>
          </p:cNvSpPr>
          <p:nvPr>
            <p:ph type="title"/>
          </p:nvPr>
        </p:nvSpPr>
        <p:spPr/>
        <p:txBody>
          <a:bodyPr/>
          <a:lstStyle/>
          <a:p>
            <a:r>
              <a:rPr lang="en-US"/>
              <a:t>Inserting records into DNS</a:t>
            </a:r>
          </a:p>
        </p:txBody>
      </p:sp>
      <p:sp>
        <p:nvSpPr>
          <p:cNvPr id="224260" name="Rectangle 4"/>
          <p:cNvSpPr>
            <a:spLocks noGrp="1" noChangeArrowheads="1"/>
          </p:cNvSpPr>
          <p:nvPr>
            <p:ph type="body" idx="1"/>
          </p:nvPr>
        </p:nvSpPr>
        <p:spPr>
          <a:xfrm>
            <a:off x="533400" y="1600200"/>
            <a:ext cx="8107363" cy="4648200"/>
          </a:xfrm>
        </p:spPr>
        <p:txBody>
          <a:bodyPr/>
          <a:lstStyle/>
          <a:p>
            <a:pPr>
              <a:lnSpc>
                <a:spcPct val="80000"/>
              </a:lnSpc>
            </a:pPr>
            <a:r>
              <a:rPr lang="en-US" sz="2400"/>
              <a:t>Example: just created startup “Network Utopia”</a:t>
            </a:r>
          </a:p>
          <a:p>
            <a:pPr>
              <a:lnSpc>
                <a:spcPct val="80000"/>
              </a:lnSpc>
            </a:pPr>
            <a:r>
              <a:rPr lang="en-US" sz="2400"/>
              <a:t>Register name networkuptopia.com at a </a:t>
            </a:r>
            <a:r>
              <a:rPr lang="en-US" sz="2400">
                <a:solidFill>
                  <a:srgbClr val="FF0000"/>
                </a:solidFill>
              </a:rPr>
              <a:t>registrar</a:t>
            </a:r>
            <a:r>
              <a:rPr lang="en-US" sz="2400"/>
              <a:t> (e.g., Network Solutions)</a:t>
            </a:r>
          </a:p>
          <a:p>
            <a:pPr lvl="1">
              <a:lnSpc>
                <a:spcPct val="80000"/>
              </a:lnSpc>
            </a:pPr>
            <a:r>
              <a:rPr lang="en-US" sz="2000"/>
              <a:t>Need to provide registrar with names and IP addresses of your authoritative name server (primary and secondary)</a:t>
            </a:r>
          </a:p>
          <a:p>
            <a:pPr lvl="1">
              <a:lnSpc>
                <a:spcPct val="80000"/>
              </a:lnSpc>
            </a:pPr>
            <a:r>
              <a:rPr lang="en-US" sz="2000"/>
              <a:t>Registrar inserts two RRs into the com TLD server:</a:t>
            </a:r>
            <a:br>
              <a:rPr lang="en-US" sz="2000"/>
            </a:br>
            <a:endParaRPr lang="en-US" sz="2000"/>
          </a:p>
          <a:p>
            <a:pPr lvl="1">
              <a:lnSpc>
                <a:spcPct val="80000"/>
              </a:lnSpc>
              <a:buFont typeface="Wingdings" pitchFamily="2" charset="2"/>
              <a:buNone/>
            </a:pPr>
            <a:r>
              <a:rPr lang="en-US" sz="2000">
                <a:solidFill>
                  <a:schemeClr val="accent2"/>
                </a:solidFill>
                <a:latin typeface="Courier New" pitchFamily="49" charset="0"/>
              </a:rPr>
              <a:t>(networkutopia.com, dns1.networkutopia.com, NS)</a:t>
            </a:r>
          </a:p>
          <a:p>
            <a:pPr lvl="1">
              <a:lnSpc>
                <a:spcPct val="80000"/>
              </a:lnSpc>
              <a:buFont typeface="Wingdings" pitchFamily="2" charset="2"/>
              <a:buNone/>
            </a:pPr>
            <a:r>
              <a:rPr lang="en-US" sz="2000">
                <a:solidFill>
                  <a:schemeClr val="accent2"/>
                </a:solidFill>
                <a:latin typeface="Courier New" pitchFamily="49" charset="0"/>
              </a:rPr>
              <a:t>(dns1.networkutopia.com, 212.212.212.1, A)</a:t>
            </a:r>
            <a:br>
              <a:rPr lang="en-US" sz="2000">
                <a:solidFill>
                  <a:schemeClr val="accent2"/>
                </a:solidFill>
                <a:latin typeface="Courier New" pitchFamily="49" charset="0"/>
              </a:rPr>
            </a:br>
            <a:endParaRPr lang="en-US" sz="2000">
              <a:solidFill>
                <a:schemeClr val="accent2"/>
              </a:solidFill>
              <a:latin typeface="Courier New" pitchFamily="49" charset="0"/>
            </a:endParaRPr>
          </a:p>
          <a:p>
            <a:pPr>
              <a:lnSpc>
                <a:spcPct val="80000"/>
              </a:lnSpc>
            </a:pPr>
            <a:r>
              <a:rPr lang="en-US" sz="2400"/>
              <a:t>Put in authoritative server Type A record for www.networkuptopia.com and Type MX record for networkutopia.com</a:t>
            </a:r>
          </a:p>
          <a:p>
            <a:pPr>
              <a:lnSpc>
                <a:spcPct val="80000"/>
              </a:lnSpc>
            </a:pPr>
            <a:r>
              <a:rPr lang="en-US" sz="2400">
                <a:solidFill>
                  <a:srgbClr val="FF0000"/>
                </a:solidFill>
              </a:rPr>
              <a:t>How do people get the IP address of your Web site?</a:t>
            </a:r>
          </a:p>
          <a:p>
            <a:pPr>
              <a:lnSpc>
                <a:spcPct val="80000"/>
              </a:lnSpc>
            </a:pPr>
            <a:endParaRPr lang="en-US" sz="24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fld id="{1B14F638-8579-4CEC-9C3A-40C692A2BD11}" type="slidenum">
              <a:rPr lang="en-US"/>
              <a:pPr/>
              <a:t>76</a:t>
            </a:fld>
            <a:endParaRPr lang="en-US"/>
          </a:p>
        </p:txBody>
      </p:sp>
      <p:sp>
        <p:nvSpPr>
          <p:cNvPr id="157698" name="Rectangle 2"/>
          <p:cNvSpPr>
            <a:spLocks noGrp="1" noChangeArrowheads="1"/>
          </p:cNvSpPr>
          <p:nvPr>
            <p:ph type="title"/>
          </p:nvPr>
        </p:nvSpPr>
        <p:spPr/>
        <p:txBody>
          <a:bodyPr/>
          <a:lstStyle/>
          <a:p>
            <a:r>
              <a:rPr lang="en-US"/>
              <a:t>Chapter 2: Application layer</a:t>
            </a:r>
          </a:p>
        </p:txBody>
      </p:sp>
      <p:sp>
        <p:nvSpPr>
          <p:cNvPr id="157699" name="Rectangle 3"/>
          <p:cNvSpPr>
            <a:spLocks noGrp="1" noChangeArrowheads="1"/>
          </p:cNvSpPr>
          <p:nvPr>
            <p:ph type="body" sz="half" idx="1"/>
          </p:nvPr>
        </p:nvSpPr>
        <p:spPr/>
        <p:txBody>
          <a:bodyPr/>
          <a:lstStyle/>
          <a:p>
            <a:r>
              <a:rPr lang="en-US" sz="2400"/>
              <a:t>2.1 Principles of network applications </a:t>
            </a:r>
          </a:p>
          <a:p>
            <a:pPr lvl="1"/>
            <a:r>
              <a:rPr lang="en-US" sz="2000"/>
              <a:t>app architectures</a:t>
            </a:r>
          </a:p>
          <a:p>
            <a:pPr lvl="1"/>
            <a:r>
              <a:rPr lang="en-US" sz="2000"/>
              <a:t>app requirements</a:t>
            </a:r>
          </a:p>
          <a:p>
            <a:r>
              <a:rPr lang="en-US" sz="2400"/>
              <a:t>2.2 Web and HTTP</a:t>
            </a:r>
          </a:p>
          <a:p>
            <a:r>
              <a:rPr lang="en-US" sz="2400"/>
              <a:t>2.4 Electronic Mail</a:t>
            </a:r>
          </a:p>
          <a:p>
            <a:pPr lvl="1"/>
            <a:r>
              <a:rPr lang="en-US" sz="2000"/>
              <a:t>SMTP, POP3, IMAP</a:t>
            </a:r>
          </a:p>
          <a:p>
            <a:r>
              <a:rPr lang="en-US" sz="2400"/>
              <a:t>2.5 DNS</a:t>
            </a:r>
          </a:p>
          <a:p>
            <a:endParaRPr lang="en-US" sz="2400"/>
          </a:p>
        </p:txBody>
      </p:sp>
      <p:sp>
        <p:nvSpPr>
          <p:cNvPr id="157700" name="Rectangle 4"/>
          <p:cNvSpPr>
            <a:spLocks noGrp="1" noChangeArrowheads="1"/>
          </p:cNvSpPr>
          <p:nvPr>
            <p:ph type="body" sz="half" idx="2"/>
          </p:nvPr>
        </p:nvSpPr>
        <p:spPr>
          <a:xfrm>
            <a:off x="4495800" y="1600200"/>
            <a:ext cx="4054475" cy="4648200"/>
          </a:xfrm>
        </p:spPr>
        <p:txBody>
          <a:bodyPr/>
          <a:lstStyle/>
          <a:p>
            <a:r>
              <a:rPr lang="en-US" sz="2400">
                <a:solidFill>
                  <a:srgbClr val="FF0000"/>
                </a:solidFill>
              </a:rPr>
              <a:t>2.6 P2P file sharing</a:t>
            </a:r>
          </a:p>
          <a:p>
            <a:r>
              <a:rPr lang="en-US" sz="2400"/>
              <a:t>2.7 Socket programming with TCP</a:t>
            </a:r>
          </a:p>
          <a:p>
            <a:r>
              <a:rPr lang="en-US" sz="2400"/>
              <a:t>2.8 Socket programming with UDP</a:t>
            </a:r>
          </a:p>
          <a:p>
            <a:r>
              <a:rPr lang="en-US" sz="2400"/>
              <a:t>2.9 Building a Web server</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fld id="{8DD3A081-48DA-4631-8585-56A4881B5657}" type="slidenum">
              <a:rPr lang="en-US"/>
              <a:pPr/>
              <a:t>77</a:t>
            </a:fld>
            <a:endParaRPr lang="en-US"/>
          </a:p>
        </p:txBody>
      </p:sp>
      <p:sp>
        <p:nvSpPr>
          <p:cNvPr id="159746" name="Rectangle 2"/>
          <p:cNvSpPr>
            <a:spLocks noGrp="1" noChangeArrowheads="1"/>
          </p:cNvSpPr>
          <p:nvPr>
            <p:ph type="title"/>
          </p:nvPr>
        </p:nvSpPr>
        <p:spPr/>
        <p:txBody>
          <a:bodyPr/>
          <a:lstStyle/>
          <a:p>
            <a:r>
              <a:rPr lang="en-US"/>
              <a:t>P2P file sharing</a:t>
            </a:r>
          </a:p>
        </p:txBody>
      </p:sp>
      <p:sp>
        <p:nvSpPr>
          <p:cNvPr id="159747" name="Rectangle 3"/>
          <p:cNvSpPr>
            <a:spLocks noGrp="1" noChangeArrowheads="1"/>
          </p:cNvSpPr>
          <p:nvPr>
            <p:ph type="body" sz="half" idx="1"/>
          </p:nvPr>
        </p:nvSpPr>
        <p:spPr/>
        <p:txBody>
          <a:bodyPr/>
          <a:lstStyle/>
          <a:p>
            <a:pPr>
              <a:buFont typeface="ZapfDingbats" pitchFamily="82" charset="2"/>
              <a:buNone/>
            </a:pPr>
            <a:r>
              <a:rPr lang="en-US" sz="2400" u="sng">
                <a:solidFill>
                  <a:srgbClr val="FF0000"/>
                </a:solidFill>
              </a:rPr>
              <a:t>Example</a:t>
            </a:r>
            <a:endParaRPr lang="en-US" sz="2400"/>
          </a:p>
          <a:p>
            <a:r>
              <a:rPr lang="en-US" sz="2400"/>
              <a:t>Alice runs P2P client application on her notebook computer</a:t>
            </a:r>
          </a:p>
          <a:p>
            <a:r>
              <a:rPr lang="en-US" sz="2400"/>
              <a:t>Intermittently connects to Internet; gets new IP address for each connection</a:t>
            </a:r>
          </a:p>
          <a:p>
            <a:r>
              <a:rPr lang="en-US" sz="2400"/>
              <a:t>Asks for “Hey Jude”</a:t>
            </a:r>
          </a:p>
          <a:p>
            <a:r>
              <a:rPr lang="en-US" sz="2400"/>
              <a:t>Application displays other peers that have copy of Hey Jude.</a:t>
            </a:r>
          </a:p>
          <a:p>
            <a:endParaRPr lang="en-US" sz="2400"/>
          </a:p>
        </p:txBody>
      </p:sp>
      <p:sp>
        <p:nvSpPr>
          <p:cNvPr id="159748" name="Rectangle 4"/>
          <p:cNvSpPr>
            <a:spLocks noGrp="1" noChangeArrowheads="1"/>
          </p:cNvSpPr>
          <p:nvPr>
            <p:ph type="body" sz="half" idx="2"/>
          </p:nvPr>
        </p:nvSpPr>
        <p:spPr>
          <a:xfrm>
            <a:off x="4545013" y="1111250"/>
            <a:ext cx="3810000" cy="5087938"/>
          </a:xfrm>
        </p:spPr>
        <p:txBody>
          <a:bodyPr/>
          <a:lstStyle/>
          <a:p>
            <a:r>
              <a:rPr lang="en-US" sz="2400"/>
              <a:t>Alice chooses one of the peers, Bob.</a:t>
            </a:r>
          </a:p>
          <a:p>
            <a:r>
              <a:rPr lang="en-US" sz="2400"/>
              <a:t>File is copied from Bob’s PC to Alice’s notebook: HTTP</a:t>
            </a:r>
          </a:p>
          <a:p>
            <a:r>
              <a:rPr lang="en-US" sz="2400"/>
              <a:t>While Alice downloads, other users uploading from Alice.</a:t>
            </a:r>
          </a:p>
          <a:p>
            <a:r>
              <a:rPr lang="en-US" sz="2400"/>
              <a:t>Alice’s peer is both a Web client and a transient Web server.</a:t>
            </a:r>
          </a:p>
          <a:p>
            <a:pPr>
              <a:buFont typeface="ZapfDingbats" pitchFamily="82" charset="2"/>
              <a:buNone/>
            </a:pPr>
            <a:r>
              <a:rPr lang="en-US" sz="2400">
                <a:solidFill>
                  <a:schemeClr val="accent2"/>
                </a:solidFill>
              </a:rPr>
              <a:t>All peers are servers = highly scalable!</a:t>
            </a:r>
            <a:endParaRPr lang="en-US" sz="24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43" name="Slide Number Placeholder 6"/>
          <p:cNvSpPr>
            <a:spLocks noGrp="1"/>
          </p:cNvSpPr>
          <p:nvPr>
            <p:ph type="sldNum" sz="quarter" idx="12"/>
          </p:nvPr>
        </p:nvSpPr>
        <p:spPr/>
        <p:txBody>
          <a:bodyPr/>
          <a:lstStyle/>
          <a:p>
            <a:fld id="{5E51A350-97A7-49B4-B978-1F8D0DEF48A9}" type="slidenum">
              <a:rPr lang="en-US"/>
              <a:pPr/>
              <a:t>78</a:t>
            </a:fld>
            <a:endParaRPr lang="en-US"/>
          </a:p>
        </p:txBody>
      </p:sp>
      <p:sp>
        <p:nvSpPr>
          <p:cNvPr id="160770" name="Rectangle 2"/>
          <p:cNvSpPr>
            <a:spLocks noGrp="1" noChangeArrowheads="1"/>
          </p:cNvSpPr>
          <p:nvPr>
            <p:ph type="title"/>
          </p:nvPr>
        </p:nvSpPr>
        <p:spPr/>
        <p:txBody>
          <a:bodyPr/>
          <a:lstStyle/>
          <a:p>
            <a:r>
              <a:rPr lang="en-US"/>
              <a:t>P2P: centralized directory</a:t>
            </a:r>
          </a:p>
        </p:txBody>
      </p:sp>
      <p:sp>
        <p:nvSpPr>
          <p:cNvPr id="160771" name="Rectangle 3"/>
          <p:cNvSpPr>
            <a:spLocks noGrp="1" noChangeArrowheads="1"/>
          </p:cNvSpPr>
          <p:nvPr>
            <p:ph type="body" sz="half" idx="1"/>
          </p:nvPr>
        </p:nvSpPr>
        <p:spPr>
          <a:xfrm>
            <a:off x="533400" y="1600200"/>
            <a:ext cx="4029075" cy="4648200"/>
          </a:xfrm>
        </p:spPr>
        <p:txBody>
          <a:bodyPr/>
          <a:lstStyle/>
          <a:p>
            <a:pPr>
              <a:buFont typeface="ZapfDingbats" pitchFamily="82" charset="2"/>
              <a:buNone/>
            </a:pPr>
            <a:r>
              <a:rPr lang="en-US" sz="2400"/>
              <a:t>original “Napster” design</a:t>
            </a:r>
          </a:p>
          <a:p>
            <a:pPr>
              <a:buFont typeface="ZapfDingbats" pitchFamily="82" charset="2"/>
              <a:buNone/>
            </a:pPr>
            <a:r>
              <a:rPr lang="en-US" sz="2400"/>
              <a:t>1) when peer connects, it informs central server:</a:t>
            </a:r>
          </a:p>
          <a:p>
            <a:pPr lvl="1"/>
            <a:r>
              <a:rPr lang="en-US" sz="2000"/>
              <a:t>IP address</a:t>
            </a:r>
          </a:p>
          <a:p>
            <a:pPr lvl="1"/>
            <a:r>
              <a:rPr lang="en-US" sz="2000"/>
              <a:t>content</a:t>
            </a:r>
          </a:p>
          <a:p>
            <a:pPr>
              <a:buFont typeface="ZapfDingbats" pitchFamily="82" charset="2"/>
              <a:buNone/>
            </a:pPr>
            <a:r>
              <a:rPr lang="en-US" sz="2400"/>
              <a:t>2) Alice queries for “Hey Jude”</a:t>
            </a:r>
          </a:p>
          <a:p>
            <a:pPr>
              <a:buFont typeface="ZapfDingbats" pitchFamily="82" charset="2"/>
              <a:buNone/>
            </a:pPr>
            <a:r>
              <a:rPr lang="en-US" sz="2400"/>
              <a:t>3) Alice requests file from Bob</a:t>
            </a:r>
          </a:p>
        </p:txBody>
      </p:sp>
      <p:grpSp>
        <p:nvGrpSpPr>
          <p:cNvPr id="160772" name="Group 4"/>
          <p:cNvGrpSpPr>
            <a:grpSpLocks/>
          </p:cNvGrpSpPr>
          <p:nvPr/>
        </p:nvGrpSpPr>
        <p:grpSpPr bwMode="auto">
          <a:xfrm>
            <a:off x="4471988" y="838200"/>
            <a:ext cx="4368800" cy="5164138"/>
            <a:chOff x="2724" y="620"/>
            <a:chExt cx="2752" cy="3253"/>
          </a:xfrm>
        </p:grpSpPr>
        <p:graphicFrame>
          <p:nvGraphicFramePr>
            <p:cNvPr id="160773" name="Object 5"/>
            <p:cNvGraphicFramePr>
              <a:graphicFrameLocks noChangeAspect="1"/>
            </p:cNvGraphicFramePr>
            <p:nvPr/>
          </p:nvGraphicFramePr>
          <p:xfrm>
            <a:off x="3903" y="3058"/>
            <a:ext cx="525" cy="458"/>
          </p:xfrm>
          <a:graphic>
            <a:graphicData uri="http://schemas.openxmlformats.org/presentationml/2006/ole">
              <p:oleObj spid="_x0000_s160773" name="Clip" r:id="rId3" imgW="1305000" imgH="1085760" progId="MS_ClipArt_Gallery.2">
                <p:embed/>
              </p:oleObj>
            </a:graphicData>
          </a:graphic>
        </p:graphicFrame>
        <p:grpSp>
          <p:nvGrpSpPr>
            <p:cNvPr id="160774" name="Group 6"/>
            <p:cNvGrpSpPr>
              <a:grpSpLocks/>
            </p:cNvGrpSpPr>
            <p:nvPr/>
          </p:nvGrpSpPr>
          <p:grpSpPr bwMode="auto">
            <a:xfrm>
              <a:off x="3087" y="1679"/>
              <a:ext cx="234" cy="472"/>
              <a:chOff x="4180" y="783"/>
              <a:chExt cx="150" cy="307"/>
            </a:xfrm>
          </p:grpSpPr>
          <p:sp>
            <p:nvSpPr>
              <p:cNvPr id="160775" name="AutoShape 7"/>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60776" name="Rectangle 8"/>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60777" name="Rectangle 9"/>
              <p:cNvSpPr>
                <a:spLocks noChangeArrowheads="1"/>
              </p:cNvSpPr>
              <p:nvPr/>
            </p:nvSpPr>
            <p:spPr bwMode="auto">
              <a:xfrm>
                <a:off x="4181" y="852"/>
                <a:ext cx="95" cy="236"/>
              </a:xfrm>
              <a:prstGeom prst="rect">
                <a:avLst/>
              </a:prstGeom>
              <a:solidFill>
                <a:srgbClr val="33CCCC"/>
              </a:solidFill>
              <a:ln w="9525">
                <a:solidFill>
                  <a:srgbClr val="000000"/>
                </a:solidFill>
                <a:miter lim="800000"/>
                <a:headEnd/>
                <a:tailEnd/>
              </a:ln>
            </p:spPr>
            <p:txBody>
              <a:bodyPr wrap="none" anchor="ctr"/>
              <a:lstStyle/>
              <a:p>
                <a:endParaRPr lang="en-US"/>
              </a:p>
            </p:txBody>
          </p:sp>
          <p:sp>
            <p:nvSpPr>
              <p:cNvPr id="160778" name="AutoShape 10"/>
              <p:cNvSpPr>
                <a:spLocks noChangeArrowheads="1"/>
              </p:cNvSpPr>
              <p:nvPr/>
            </p:nvSpPr>
            <p:spPr bwMode="auto">
              <a:xfrm>
                <a:off x="4180" y="783"/>
                <a:ext cx="150" cy="71"/>
              </a:xfrm>
              <a:prstGeom prst="parallelogram">
                <a:avLst>
                  <a:gd name="adj" fmla="val 81387"/>
                </a:avLst>
              </a:prstGeom>
              <a:solidFill>
                <a:srgbClr val="33CCCC"/>
              </a:solidFill>
              <a:ln w="9525">
                <a:solidFill>
                  <a:srgbClr val="000000"/>
                </a:solidFill>
                <a:miter lim="800000"/>
                <a:headEnd/>
                <a:tailEnd/>
              </a:ln>
            </p:spPr>
            <p:txBody>
              <a:bodyPr wrap="none" anchor="ctr"/>
              <a:lstStyle/>
              <a:p>
                <a:endParaRPr lang="en-US"/>
              </a:p>
            </p:txBody>
          </p:sp>
          <p:sp>
            <p:nvSpPr>
              <p:cNvPr id="160779" name="Line 11"/>
              <p:cNvSpPr>
                <a:spLocks noChangeShapeType="1"/>
              </p:cNvSpPr>
              <p:nvPr/>
            </p:nvSpPr>
            <p:spPr bwMode="auto">
              <a:xfrm>
                <a:off x="4330" y="788"/>
                <a:ext cx="0" cy="231"/>
              </a:xfrm>
              <a:prstGeom prst="line">
                <a:avLst/>
              </a:prstGeom>
              <a:noFill/>
              <a:ln w="9525">
                <a:solidFill>
                  <a:srgbClr val="000000"/>
                </a:solidFill>
                <a:round/>
                <a:headEnd/>
                <a:tailEnd/>
              </a:ln>
            </p:spPr>
            <p:txBody>
              <a:bodyPr wrap="none" anchor="ctr"/>
              <a:lstStyle/>
              <a:p>
                <a:endParaRPr lang="en-US"/>
              </a:p>
            </p:txBody>
          </p:sp>
          <p:sp>
            <p:nvSpPr>
              <p:cNvPr id="160780" name="Line 12"/>
              <p:cNvSpPr>
                <a:spLocks noChangeShapeType="1"/>
              </p:cNvSpPr>
              <p:nvPr/>
            </p:nvSpPr>
            <p:spPr bwMode="auto">
              <a:xfrm flipH="1">
                <a:off x="4276" y="1019"/>
                <a:ext cx="54" cy="69"/>
              </a:xfrm>
              <a:prstGeom prst="line">
                <a:avLst/>
              </a:prstGeom>
              <a:noFill/>
              <a:ln w="9525">
                <a:solidFill>
                  <a:srgbClr val="000000"/>
                </a:solidFill>
                <a:round/>
                <a:headEnd/>
                <a:tailEnd/>
              </a:ln>
            </p:spPr>
            <p:txBody>
              <a:bodyPr wrap="none" anchor="ctr"/>
              <a:lstStyle/>
              <a:p>
                <a:endParaRPr lang="en-US"/>
              </a:p>
            </p:txBody>
          </p:sp>
          <p:sp>
            <p:nvSpPr>
              <p:cNvPr id="160781" name="Rectangle 13"/>
              <p:cNvSpPr>
                <a:spLocks noChangeArrowheads="1"/>
              </p:cNvSpPr>
              <p:nvPr/>
            </p:nvSpPr>
            <p:spPr bwMode="auto">
              <a:xfrm>
                <a:off x="4193" y="883"/>
                <a:ext cx="63" cy="136"/>
              </a:xfrm>
              <a:prstGeom prst="rect">
                <a:avLst/>
              </a:prstGeom>
              <a:solidFill>
                <a:srgbClr val="3333CC"/>
              </a:solidFill>
              <a:ln w="9525">
                <a:solidFill>
                  <a:srgbClr val="000000"/>
                </a:solidFill>
                <a:miter lim="800000"/>
                <a:headEnd/>
                <a:tailEnd/>
              </a:ln>
            </p:spPr>
            <p:txBody>
              <a:bodyPr wrap="none" anchor="ctr"/>
              <a:lstStyle/>
              <a:p>
                <a:endParaRPr lang="en-US"/>
              </a:p>
            </p:txBody>
          </p:sp>
          <p:sp>
            <p:nvSpPr>
              <p:cNvPr id="160782" name="Rectangle 14"/>
              <p:cNvSpPr>
                <a:spLocks noChangeArrowheads="1"/>
              </p:cNvSpPr>
              <p:nvPr/>
            </p:nvSpPr>
            <p:spPr bwMode="auto">
              <a:xfrm>
                <a:off x="4202" y="924"/>
                <a:ext cx="48" cy="48"/>
              </a:xfrm>
              <a:prstGeom prst="rect">
                <a:avLst/>
              </a:prstGeom>
              <a:solidFill>
                <a:srgbClr val="FFFFFF"/>
              </a:solidFill>
              <a:ln w="9525">
                <a:noFill/>
                <a:miter lim="800000"/>
                <a:headEnd/>
                <a:tailEnd/>
              </a:ln>
            </p:spPr>
            <p:txBody>
              <a:bodyPr wrap="none" anchor="ctr"/>
              <a:lstStyle/>
              <a:p>
                <a:endParaRPr lang="en-US"/>
              </a:p>
            </p:txBody>
          </p:sp>
        </p:grpSp>
        <p:sp>
          <p:nvSpPr>
            <p:cNvPr id="160783" name="Text Box 15"/>
            <p:cNvSpPr txBox="1">
              <a:spLocks noChangeArrowheads="1"/>
            </p:cNvSpPr>
            <p:nvPr/>
          </p:nvSpPr>
          <p:spPr bwMode="auto">
            <a:xfrm>
              <a:off x="3010" y="3058"/>
              <a:ext cx="116" cy="288"/>
            </a:xfrm>
            <a:prstGeom prst="rect">
              <a:avLst/>
            </a:prstGeom>
            <a:noFill/>
            <a:ln w="9525">
              <a:noFill/>
              <a:miter lim="800000"/>
              <a:headEnd/>
              <a:tailEnd/>
            </a:ln>
            <a:effectLst/>
          </p:spPr>
          <p:txBody>
            <a:bodyPr wrap="none">
              <a:spAutoFit/>
            </a:bodyPr>
            <a:lstStyle/>
            <a:p>
              <a:pPr algn="ctr">
                <a:spcBef>
                  <a:spcPct val="0"/>
                </a:spcBef>
                <a:buClrTx/>
                <a:buSzTx/>
                <a:buFontTx/>
                <a:buNone/>
              </a:pPr>
              <a:endParaRPr lang="en-US">
                <a:solidFill>
                  <a:srgbClr val="000000"/>
                </a:solidFill>
                <a:latin typeface="Times New Roman" pitchFamily="18" charset="0"/>
              </a:endParaRPr>
            </a:p>
          </p:txBody>
        </p:sp>
        <p:graphicFrame>
          <p:nvGraphicFramePr>
            <p:cNvPr id="160784" name="Object 16"/>
            <p:cNvGraphicFramePr>
              <a:graphicFrameLocks noChangeAspect="1"/>
            </p:cNvGraphicFramePr>
            <p:nvPr/>
          </p:nvGraphicFramePr>
          <p:xfrm>
            <a:off x="5055" y="1963"/>
            <a:ext cx="421" cy="367"/>
          </p:xfrm>
          <a:graphic>
            <a:graphicData uri="http://schemas.openxmlformats.org/presentationml/2006/ole">
              <p:oleObj spid="_x0000_s160784" name="Clip" r:id="rId4" imgW="1305000" imgH="1085760" progId="MS_ClipArt_Gallery.2">
                <p:embed/>
              </p:oleObj>
            </a:graphicData>
          </a:graphic>
        </p:graphicFrame>
        <p:graphicFrame>
          <p:nvGraphicFramePr>
            <p:cNvPr id="160785" name="Object 17"/>
            <p:cNvGraphicFramePr>
              <a:graphicFrameLocks noChangeAspect="1"/>
            </p:cNvGraphicFramePr>
            <p:nvPr/>
          </p:nvGraphicFramePr>
          <p:xfrm>
            <a:off x="4665" y="2534"/>
            <a:ext cx="429" cy="374"/>
          </p:xfrm>
          <a:graphic>
            <a:graphicData uri="http://schemas.openxmlformats.org/presentationml/2006/ole">
              <p:oleObj spid="_x0000_s160785" name="Clip" r:id="rId5" imgW="1305000" imgH="1085760" progId="MS_ClipArt_Gallery.2">
                <p:embed/>
              </p:oleObj>
            </a:graphicData>
          </a:graphic>
        </p:graphicFrame>
        <p:graphicFrame>
          <p:nvGraphicFramePr>
            <p:cNvPr id="160786" name="Object 18"/>
            <p:cNvGraphicFramePr>
              <a:graphicFrameLocks noChangeAspect="1"/>
            </p:cNvGraphicFramePr>
            <p:nvPr/>
          </p:nvGraphicFramePr>
          <p:xfrm>
            <a:off x="4594" y="1214"/>
            <a:ext cx="437" cy="382"/>
          </p:xfrm>
          <a:graphic>
            <a:graphicData uri="http://schemas.openxmlformats.org/presentationml/2006/ole">
              <p:oleObj spid="_x0000_s160786" name="Clip" r:id="rId6" imgW="1305000" imgH="1085760" progId="MS_ClipArt_Gallery.2">
                <p:embed/>
              </p:oleObj>
            </a:graphicData>
          </a:graphic>
        </p:graphicFrame>
        <p:sp>
          <p:nvSpPr>
            <p:cNvPr id="160787" name="Text Box 19"/>
            <p:cNvSpPr txBox="1">
              <a:spLocks noChangeArrowheads="1"/>
            </p:cNvSpPr>
            <p:nvPr/>
          </p:nvSpPr>
          <p:spPr bwMode="auto">
            <a:xfrm>
              <a:off x="2724" y="1236"/>
              <a:ext cx="982" cy="326"/>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400">
                  <a:solidFill>
                    <a:srgbClr val="000000"/>
                  </a:solidFill>
                </a:rPr>
                <a:t>centralized</a:t>
              </a:r>
            </a:p>
            <a:p>
              <a:pPr algn="ctr">
                <a:spcBef>
                  <a:spcPct val="0"/>
                </a:spcBef>
                <a:buClrTx/>
                <a:buSzTx/>
                <a:buFontTx/>
                <a:buNone/>
              </a:pPr>
              <a:r>
                <a:rPr lang="en-US" sz="1400">
                  <a:solidFill>
                    <a:srgbClr val="000000"/>
                  </a:solidFill>
                </a:rPr>
                <a:t>directory server</a:t>
              </a:r>
              <a:endParaRPr lang="en-US">
                <a:solidFill>
                  <a:srgbClr val="000000"/>
                </a:solidFill>
                <a:latin typeface="Times New Roman" pitchFamily="18" charset="0"/>
              </a:endParaRPr>
            </a:p>
          </p:txBody>
        </p:sp>
        <p:sp>
          <p:nvSpPr>
            <p:cNvPr id="160788" name="Text Box 20"/>
            <p:cNvSpPr txBox="1">
              <a:spLocks noChangeArrowheads="1"/>
            </p:cNvSpPr>
            <p:nvPr/>
          </p:nvSpPr>
          <p:spPr bwMode="auto">
            <a:xfrm>
              <a:off x="4865" y="1675"/>
              <a:ext cx="407" cy="192"/>
            </a:xfrm>
            <a:prstGeom prst="rect">
              <a:avLst/>
            </a:prstGeom>
            <a:noFill/>
            <a:ln w="9525">
              <a:noFill/>
              <a:miter lim="800000"/>
              <a:headEnd/>
              <a:tailEnd/>
            </a:ln>
            <a:effectLst/>
          </p:spPr>
          <p:txBody>
            <a:bodyPr wrap="none">
              <a:spAutoFit/>
            </a:bodyPr>
            <a:lstStyle/>
            <a:p>
              <a:pPr algn="ctr">
                <a:spcBef>
                  <a:spcPct val="0"/>
                </a:spcBef>
                <a:buClrTx/>
                <a:buSzTx/>
                <a:buFontTx/>
                <a:buNone/>
              </a:pPr>
              <a:r>
                <a:rPr lang="en-US" sz="1400">
                  <a:solidFill>
                    <a:srgbClr val="000000"/>
                  </a:solidFill>
                </a:rPr>
                <a:t>peers</a:t>
              </a:r>
              <a:endParaRPr lang="en-US" sz="1400">
                <a:solidFill>
                  <a:srgbClr val="000000"/>
                </a:solidFill>
                <a:latin typeface="Times New Roman" pitchFamily="18" charset="0"/>
              </a:endParaRPr>
            </a:p>
          </p:txBody>
        </p:sp>
        <p:sp>
          <p:nvSpPr>
            <p:cNvPr id="160789" name="Line 21"/>
            <p:cNvSpPr>
              <a:spLocks noChangeShapeType="1"/>
            </p:cNvSpPr>
            <p:nvPr/>
          </p:nvSpPr>
          <p:spPr bwMode="auto">
            <a:xfrm flipH="1">
              <a:off x="3442" y="1732"/>
              <a:ext cx="634" cy="173"/>
            </a:xfrm>
            <a:prstGeom prst="line">
              <a:avLst/>
            </a:prstGeom>
            <a:noFill/>
            <a:ln w="28575">
              <a:noFill/>
              <a:round/>
              <a:headEnd/>
              <a:tailEnd type="triangle" w="med" len="med"/>
            </a:ln>
            <a:effectLst/>
          </p:spPr>
          <p:txBody>
            <a:bodyPr wrap="none" anchor="ctr"/>
            <a:lstStyle/>
            <a:p>
              <a:endParaRPr lang="en-US"/>
            </a:p>
          </p:txBody>
        </p:sp>
        <p:sp>
          <p:nvSpPr>
            <p:cNvPr id="160790" name="Line 22"/>
            <p:cNvSpPr>
              <a:spLocks noChangeShapeType="1"/>
            </p:cNvSpPr>
            <p:nvPr/>
          </p:nvSpPr>
          <p:spPr bwMode="auto">
            <a:xfrm flipH="1" flipV="1">
              <a:off x="3385" y="1905"/>
              <a:ext cx="1612" cy="231"/>
            </a:xfrm>
            <a:prstGeom prst="line">
              <a:avLst/>
            </a:prstGeom>
            <a:noFill/>
            <a:ln w="28575">
              <a:solidFill>
                <a:srgbClr val="000000"/>
              </a:solidFill>
              <a:prstDash val="sysDot"/>
              <a:round/>
              <a:headEnd/>
              <a:tailEnd type="triangle" w="med" len="med"/>
            </a:ln>
            <a:effectLst/>
          </p:spPr>
          <p:txBody>
            <a:bodyPr wrap="none" anchor="ctr"/>
            <a:lstStyle/>
            <a:p>
              <a:endParaRPr lang="en-US"/>
            </a:p>
          </p:txBody>
        </p:sp>
        <p:sp>
          <p:nvSpPr>
            <p:cNvPr id="160791" name="Line 23"/>
            <p:cNvSpPr>
              <a:spLocks noChangeShapeType="1"/>
            </p:cNvSpPr>
            <p:nvPr/>
          </p:nvSpPr>
          <p:spPr bwMode="auto">
            <a:xfrm flipH="1">
              <a:off x="3442" y="1675"/>
              <a:ext cx="576" cy="115"/>
            </a:xfrm>
            <a:prstGeom prst="line">
              <a:avLst/>
            </a:prstGeom>
            <a:noFill/>
            <a:ln w="28575">
              <a:noFill/>
              <a:round/>
              <a:headEnd/>
              <a:tailEnd type="triangle" w="med" len="med"/>
            </a:ln>
            <a:effectLst/>
          </p:spPr>
          <p:txBody>
            <a:bodyPr wrap="none" anchor="ctr"/>
            <a:lstStyle/>
            <a:p>
              <a:endParaRPr lang="en-US"/>
            </a:p>
          </p:txBody>
        </p:sp>
        <p:sp>
          <p:nvSpPr>
            <p:cNvPr id="160792" name="Line 24"/>
            <p:cNvSpPr>
              <a:spLocks noChangeShapeType="1"/>
            </p:cNvSpPr>
            <p:nvPr/>
          </p:nvSpPr>
          <p:spPr bwMode="auto">
            <a:xfrm flipH="1">
              <a:off x="3442" y="1675"/>
              <a:ext cx="634" cy="115"/>
            </a:xfrm>
            <a:prstGeom prst="line">
              <a:avLst/>
            </a:prstGeom>
            <a:noFill/>
            <a:ln w="28575">
              <a:noFill/>
              <a:round/>
              <a:headEnd/>
              <a:tailEnd type="triangle" w="med" len="med"/>
            </a:ln>
            <a:effectLst/>
          </p:spPr>
          <p:txBody>
            <a:bodyPr wrap="none" anchor="ctr"/>
            <a:lstStyle/>
            <a:p>
              <a:endParaRPr lang="en-US"/>
            </a:p>
          </p:txBody>
        </p:sp>
        <p:sp>
          <p:nvSpPr>
            <p:cNvPr id="160793" name="Line 25"/>
            <p:cNvSpPr>
              <a:spLocks noChangeShapeType="1"/>
            </p:cNvSpPr>
            <p:nvPr/>
          </p:nvSpPr>
          <p:spPr bwMode="auto">
            <a:xfrm flipH="1" flipV="1">
              <a:off x="3385" y="2078"/>
              <a:ext cx="1267" cy="634"/>
            </a:xfrm>
            <a:prstGeom prst="line">
              <a:avLst/>
            </a:prstGeom>
            <a:noFill/>
            <a:ln w="28575">
              <a:solidFill>
                <a:srgbClr val="000000"/>
              </a:solidFill>
              <a:prstDash val="sysDot"/>
              <a:round/>
              <a:headEnd/>
              <a:tailEnd type="triangle" w="med" len="med"/>
            </a:ln>
            <a:effectLst/>
          </p:spPr>
          <p:txBody>
            <a:bodyPr wrap="none" anchor="ctr"/>
            <a:lstStyle/>
            <a:p>
              <a:endParaRPr lang="en-US"/>
            </a:p>
          </p:txBody>
        </p:sp>
        <p:sp>
          <p:nvSpPr>
            <p:cNvPr id="160794" name="Line 26"/>
            <p:cNvSpPr>
              <a:spLocks noChangeShapeType="1"/>
            </p:cNvSpPr>
            <p:nvPr/>
          </p:nvSpPr>
          <p:spPr bwMode="auto">
            <a:xfrm flipH="1">
              <a:off x="3385" y="1387"/>
              <a:ext cx="1152" cy="403"/>
            </a:xfrm>
            <a:prstGeom prst="line">
              <a:avLst/>
            </a:prstGeom>
            <a:noFill/>
            <a:ln w="28575">
              <a:solidFill>
                <a:srgbClr val="000000"/>
              </a:solidFill>
              <a:prstDash val="sysDot"/>
              <a:round/>
              <a:headEnd/>
              <a:tailEnd type="triangle" w="med" len="med"/>
            </a:ln>
            <a:effectLst/>
          </p:spPr>
          <p:txBody>
            <a:bodyPr wrap="none" anchor="ctr"/>
            <a:lstStyle/>
            <a:p>
              <a:endParaRPr lang="en-US"/>
            </a:p>
          </p:txBody>
        </p:sp>
        <p:sp>
          <p:nvSpPr>
            <p:cNvPr id="160795" name="Text Box 27"/>
            <p:cNvSpPr txBox="1">
              <a:spLocks noChangeArrowheads="1"/>
            </p:cNvSpPr>
            <p:nvPr/>
          </p:nvSpPr>
          <p:spPr bwMode="auto">
            <a:xfrm>
              <a:off x="3673" y="1675"/>
              <a:ext cx="979" cy="230"/>
            </a:xfrm>
            <a:prstGeom prst="rect">
              <a:avLst/>
            </a:prstGeom>
            <a:solidFill>
              <a:srgbClr val="FFFFFF"/>
            </a:solidFill>
            <a:ln w="28575">
              <a:noFill/>
              <a:miter lim="800000"/>
              <a:headEnd/>
              <a:tailEnd/>
            </a:ln>
            <a:effectLst/>
          </p:spPr>
          <p:txBody>
            <a:bodyPr wrap="none" anchor="ctr"/>
            <a:lstStyle/>
            <a:p>
              <a:pPr algn="ctr">
                <a:spcBef>
                  <a:spcPct val="0"/>
                </a:spcBef>
                <a:buClrTx/>
                <a:buSzTx/>
                <a:buFontTx/>
                <a:buNone/>
              </a:pPr>
              <a:endParaRPr lang="en-US" sz="1400"/>
            </a:p>
          </p:txBody>
        </p:sp>
        <p:sp>
          <p:nvSpPr>
            <p:cNvPr id="160796" name="Line 28"/>
            <p:cNvSpPr>
              <a:spLocks noChangeShapeType="1"/>
            </p:cNvSpPr>
            <p:nvPr/>
          </p:nvSpPr>
          <p:spPr bwMode="auto">
            <a:xfrm flipH="1" flipV="1">
              <a:off x="3327" y="2136"/>
              <a:ext cx="749" cy="864"/>
            </a:xfrm>
            <a:prstGeom prst="line">
              <a:avLst/>
            </a:prstGeom>
            <a:noFill/>
            <a:ln w="28575">
              <a:solidFill>
                <a:srgbClr val="000000"/>
              </a:solidFill>
              <a:prstDash val="sysDot"/>
              <a:round/>
              <a:headEnd/>
              <a:tailEnd type="triangle" w="med" len="med"/>
            </a:ln>
            <a:effectLst/>
          </p:spPr>
          <p:txBody>
            <a:bodyPr wrap="none" anchor="ctr"/>
            <a:lstStyle/>
            <a:p>
              <a:endParaRPr lang="en-US"/>
            </a:p>
          </p:txBody>
        </p:sp>
        <p:sp>
          <p:nvSpPr>
            <p:cNvPr id="160797" name="Line 29"/>
            <p:cNvSpPr>
              <a:spLocks noChangeShapeType="1"/>
            </p:cNvSpPr>
            <p:nvPr/>
          </p:nvSpPr>
          <p:spPr bwMode="auto">
            <a:xfrm>
              <a:off x="3212" y="2193"/>
              <a:ext cx="749" cy="922"/>
            </a:xfrm>
            <a:prstGeom prst="line">
              <a:avLst/>
            </a:prstGeom>
            <a:noFill/>
            <a:ln w="28575">
              <a:solidFill>
                <a:srgbClr val="000000"/>
              </a:solidFill>
              <a:round/>
              <a:headEnd type="triangle" w="med" len="med"/>
              <a:tailEnd type="triangle" w="med" len="med"/>
            </a:ln>
            <a:effectLst/>
          </p:spPr>
          <p:txBody>
            <a:bodyPr wrap="none" anchor="ctr"/>
            <a:lstStyle/>
            <a:p>
              <a:endParaRPr lang="en-US"/>
            </a:p>
          </p:txBody>
        </p:sp>
        <p:sp>
          <p:nvSpPr>
            <p:cNvPr id="160798" name="Line 30"/>
            <p:cNvSpPr>
              <a:spLocks noChangeShapeType="1"/>
            </p:cNvSpPr>
            <p:nvPr/>
          </p:nvSpPr>
          <p:spPr bwMode="auto">
            <a:xfrm flipH="1">
              <a:off x="4421" y="1617"/>
              <a:ext cx="346" cy="1498"/>
            </a:xfrm>
            <a:prstGeom prst="line">
              <a:avLst/>
            </a:prstGeom>
            <a:noFill/>
            <a:ln w="28575">
              <a:solidFill>
                <a:srgbClr val="FF6600"/>
              </a:solidFill>
              <a:round/>
              <a:headEnd/>
              <a:tailEnd type="triangle" w="med" len="med"/>
            </a:ln>
            <a:effectLst/>
          </p:spPr>
          <p:txBody>
            <a:bodyPr wrap="none" anchor="ctr"/>
            <a:lstStyle/>
            <a:p>
              <a:endParaRPr lang="en-US"/>
            </a:p>
          </p:txBody>
        </p:sp>
        <p:sp>
          <p:nvSpPr>
            <p:cNvPr id="160799" name="Text Box 31"/>
            <p:cNvSpPr txBox="1">
              <a:spLocks noChangeArrowheads="1"/>
            </p:cNvSpPr>
            <p:nvPr/>
          </p:nvSpPr>
          <p:spPr bwMode="auto">
            <a:xfrm>
              <a:off x="4537" y="3000"/>
              <a:ext cx="575" cy="346"/>
            </a:xfrm>
            <a:prstGeom prst="rect">
              <a:avLst/>
            </a:prstGeom>
            <a:solidFill>
              <a:srgbClr val="FFFFFF"/>
            </a:solidFill>
            <a:ln w="28575">
              <a:noFill/>
              <a:miter lim="800000"/>
              <a:headEnd/>
              <a:tailEnd/>
            </a:ln>
            <a:effectLst/>
          </p:spPr>
          <p:txBody>
            <a:bodyPr wrap="none" anchor="ctr"/>
            <a:lstStyle/>
            <a:p>
              <a:pPr algn="ctr">
                <a:spcBef>
                  <a:spcPct val="0"/>
                </a:spcBef>
                <a:buClrTx/>
                <a:buSzTx/>
                <a:buFontTx/>
                <a:buNone/>
              </a:pPr>
              <a:endParaRPr lang="en-US" sz="1000">
                <a:latin typeface="Times New Roman" pitchFamily="18" charset="0"/>
              </a:endParaRPr>
            </a:p>
          </p:txBody>
        </p:sp>
        <p:sp>
          <p:nvSpPr>
            <p:cNvPr id="160800" name="Text Box 32"/>
            <p:cNvSpPr txBox="1">
              <a:spLocks noChangeArrowheads="1"/>
            </p:cNvSpPr>
            <p:nvPr/>
          </p:nvSpPr>
          <p:spPr bwMode="auto">
            <a:xfrm>
              <a:off x="4057" y="3526"/>
              <a:ext cx="403" cy="230"/>
            </a:xfrm>
            <a:prstGeom prst="rect">
              <a:avLst/>
            </a:prstGeom>
            <a:solidFill>
              <a:srgbClr val="FFFFFF"/>
            </a:solidFill>
            <a:ln w="28575">
              <a:noFill/>
              <a:miter lim="800000"/>
              <a:headEnd/>
              <a:tailEnd/>
            </a:ln>
            <a:effectLst/>
          </p:spPr>
          <p:txBody>
            <a:bodyPr wrap="none" anchor="ctr"/>
            <a:lstStyle/>
            <a:p>
              <a:pPr algn="ctr">
                <a:spcBef>
                  <a:spcPct val="0"/>
                </a:spcBef>
                <a:buClrTx/>
                <a:buSzTx/>
                <a:buFontTx/>
                <a:buNone/>
              </a:pPr>
              <a:r>
                <a:rPr lang="en-US" sz="1400"/>
                <a:t>Alice</a:t>
              </a:r>
            </a:p>
          </p:txBody>
        </p:sp>
        <p:sp>
          <p:nvSpPr>
            <p:cNvPr id="160801" name="Text Box 33"/>
            <p:cNvSpPr txBox="1">
              <a:spLocks noChangeArrowheads="1"/>
            </p:cNvSpPr>
            <p:nvPr/>
          </p:nvSpPr>
          <p:spPr bwMode="auto">
            <a:xfrm>
              <a:off x="4912" y="1041"/>
              <a:ext cx="403" cy="230"/>
            </a:xfrm>
            <a:prstGeom prst="rect">
              <a:avLst/>
            </a:prstGeom>
            <a:solidFill>
              <a:srgbClr val="FFFFFF"/>
            </a:solidFill>
            <a:ln w="28575">
              <a:noFill/>
              <a:miter lim="800000"/>
              <a:headEnd/>
              <a:tailEnd/>
            </a:ln>
            <a:effectLst/>
          </p:spPr>
          <p:txBody>
            <a:bodyPr wrap="none" anchor="ctr"/>
            <a:lstStyle/>
            <a:p>
              <a:pPr algn="ctr">
                <a:spcBef>
                  <a:spcPct val="0"/>
                </a:spcBef>
                <a:buClrTx/>
                <a:buSzTx/>
                <a:buFontTx/>
                <a:buNone/>
              </a:pPr>
              <a:r>
                <a:rPr lang="en-US" sz="1400"/>
                <a:t>Bob</a:t>
              </a:r>
            </a:p>
          </p:txBody>
        </p:sp>
        <p:sp>
          <p:nvSpPr>
            <p:cNvPr id="160802" name="Oval 34"/>
            <p:cNvSpPr>
              <a:spLocks noChangeArrowheads="1"/>
            </p:cNvSpPr>
            <p:nvPr/>
          </p:nvSpPr>
          <p:spPr bwMode="auto">
            <a:xfrm>
              <a:off x="3893" y="1524"/>
              <a:ext cx="153" cy="146"/>
            </a:xfrm>
            <a:prstGeom prst="ellipse">
              <a:avLst/>
            </a:prstGeom>
            <a:solidFill>
              <a:schemeClr val="bg1"/>
            </a:solidFill>
            <a:ln w="12700">
              <a:solidFill>
                <a:schemeClr val="accent2"/>
              </a:solidFill>
              <a:round/>
              <a:headEnd/>
              <a:tailEnd/>
            </a:ln>
            <a:effectLst/>
          </p:spPr>
          <p:txBody>
            <a:bodyPr wrap="none" anchor="ctr"/>
            <a:lstStyle/>
            <a:p>
              <a:pPr algn="ctr"/>
              <a:r>
                <a:rPr lang="en-US" sz="1400"/>
                <a:t>1</a:t>
              </a:r>
            </a:p>
          </p:txBody>
        </p:sp>
        <p:sp>
          <p:nvSpPr>
            <p:cNvPr id="160803" name="Oval 35"/>
            <p:cNvSpPr>
              <a:spLocks noChangeArrowheads="1"/>
            </p:cNvSpPr>
            <p:nvPr/>
          </p:nvSpPr>
          <p:spPr bwMode="auto">
            <a:xfrm>
              <a:off x="3920" y="1897"/>
              <a:ext cx="153" cy="146"/>
            </a:xfrm>
            <a:prstGeom prst="ellipse">
              <a:avLst/>
            </a:prstGeom>
            <a:solidFill>
              <a:schemeClr val="bg1"/>
            </a:solidFill>
            <a:ln w="12700">
              <a:solidFill>
                <a:schemeClr val="accent2"/>
              </a:solidFill>
              <a:round/>
              <a:headEnd/>
              <a:tailEnd/>
            </a:ln>
            <a:effectLst/>
          </p:spPr>
          <p:txBody>
            <a:bodyPr wrap="none" anchor="ctr"/>
            <a:lstStyle/>
            <a:p>
              <a:pPr algn="ctr"/>
              <a:r>
                <a:rPr lang="en-US" sz="1400"/>
                <a:t>1</a:t>
              </a:r>
            </a:p>
          </p:txBody>
        </p:sp>
        <p:sp>
          <p:nvSpPr>
            <p:cNvPr id="160804" name="Oval 36"/>
            <p:cNvSpPr>
              <a:spLocks noChangeArrowheads="1"/>
            </p:cNvSpPr>
            <p:nvPr/>
          </p:nvSpPr>
          <p:spPr bwMode="auto">
            <a:xfrm>
              <a:off x="3923" y="2325"/>
              <a:ext cx="153" cy="146"/>
            </a:xfrm>
            <a:prstGeom prst="ellipse">
              <a:avLst/>
            </a:prstGeom>
            <a:solidFill>
              <a:schemeClr val="bg1"/>
            </a:solidFill>
            <a:ln w="12700">
              <a:solidFill>
                <a:schemeClr val="accent2"/>
              </a:solidFill>
              <a:round/>
              <a:headEnd/>
              <a:tailEnd/>
            </a:ln>
            <a:effectLst/>
          </p:spPr>
          <p:txBody>
            <a:bodyPr wrap="none" anchor="ctr"/>
            <a:lstStyle/>
            <a:p>
              <a:pPr algn="ctr"/>
              <a:r>
                <a:rPr lang="en-US" sz="1400"/>
                <a:t>1</a:t>
              </a:r>
            </a:p>
          </p:txBody>
        </p:sp>
        <p:sp>
          <p:nvSpPr>
            <p:cNvPr id="160805" name="Oval 37"/>
            <p:cNvSpPr>
              <a:spLocks noChangeArrowheads="1"/>
            </p:cNvSpPr>
            <p:nvPr/>
          </p:nvSpPr>
          <p:spPr bwMode="auto">
            <a:xfrm>
              <a:off x="3724" y="2601"/>
              <a:ext cx="153" cy="146"/>
            </a:xfrm>
            <a:prstGeom prst="ellipse">
              <a:avLst/>
            </a:prstGeom>
            <a:solidFill>
              <a:schemeClr val="bg1"/>
            </a:solidFill>
            <a:ln w="12700">
              <a:solidFill>
                <a:schemeClr val="accent2"/>
              </a:solidFill>
              <a:round/>
              <a:headEnd/>
              <a:tailEnd/>
            </a:ln>
            <a:effectLst/>
          </p:spPr>
          <p:txBody>
            <a:bodyPr wrap="none" anchor="ctr"/>
            <a:lstStyle/>
            <a:p>
              <a:pPr algn="ctr"/>
              <a:r>
                <a:rPr lang="en-US" sz="1400"/>
                <a:t>1</a:t>
              </a:r>
            </a:p>
          </p:txBody>
        </p:sp>
        <p:sp>
          <p:nvSpPr>
            <p:cNvPr id="160806" name="Oval 38"/>
            <p:cNvSpPr>
              <a:spLocks noChangeArrowheads="1"/>
            </p:cNvSpPr>
            <p:nvPr/>
          </p:nvSpPr>
          <p:spPr bwMode="auto">
            <a:xfrm>
              <a:off x="3477" y="2562"/>
              <a:ext cx="153" cy="146"/>
            </a:xfrm>
            <a:prstGeom prst="ellipse">
              <a:avLst/>
            </a:prstGeom>
            <a:solidFill>
              <a:schemeClr val="bg1"/>
            </a:solidFill>
            <a:ln w="12700">
              <a:solidFill>
                <a:schemeClr val="accent2"/>
              </a:solidFill>
              <a:round/>
              <a:headEnd/>
              <a:tailEnd/>
            </a:ln>
            <a:effectLst/>
          </p:spPr>
          <p:txBody>
            <a:bodyPr wrap="none" anchor="ctr"/>
            <a:lstStyle/>
            <a:p>
              <a:pPr algn="ctr"/>
              <a:r>
                <a:rPr lang="en-US" sz="1400"/>
                <a:t>2</a:t>
              </a:r>
            </a:p>
          </p:txBody>
        </p:sp>
        <p:sp>
          <p:nvSpPr>
            <p:cNvPr id="160807" name="Oval 39"/>
            <p:cNvSpPr>
              <a:spLocks noChangeArrowheads="1"/>
            </p:cNvSpPr>
            <p:nvPr/>
          </p:nvSpPr>
          <p:spPr bwMode="auto">
            <a:xfrm>
              <a:off x="4531" y="2278"/>
              <a:ext cx="153" cy="146"/>
            </a:xfrm>
            <a:prstGeom prst="ellipse">
              <a:avLst/>
            </a:prstGeom>
            <a:solidFill>
              <a:schemeClr val="bg1"/>
            </a:solidFill>
            <a:ln w="12700">
              <a:solidFill>
                <a:schemeClr val="accent2"/>
              </a:solidFill>
              <a:round/>
              <a:headEnd/>
              <a:tailEnd/>
            </a:ln>
            <a:effectLst/>
          </p:spPr>
          <p:txBody>
            <a:bodyPr wrap="none" anchor="ctr"/>
            <a:lstStyle/>
            <a:p>
              <a:pPr algn="ctr"/>
              <a:r>
                <a:rPr lang="en-US" sz="1400"/>
                <a:t>3</a:t>
              </a:r>
            </a:p>
          </p:txBody>
        </p:sp>
        <p:pic>
          <p:nvPicPr>
            <p:cNvPr id="160808" name="Picture 40" descr="Bob"/>
            <p:cNvPicPr>
              <a:picLocks noChangeAspect="1" noChangeArrowheads="1"/>
            </p:cNvPicPr>
            <p:nvPr/>
          </p:nvPicPr>
          <p:blipFill>
            <a:blip r:embed="rId7"/>
            <a:srcRect/>
            <a:stretch>
              <a:fillRect/>
            </a:stretch>
          </p:blipFill>
          <p:spPr bwMode="auto">
            <a:xfrm>
              <a:off x="4925" y="620"/>
              <a:ext cx="426" cy="435"/>
            </a:xfrm>
            <a:prstGeom prst="rect">
              <a:avLst/>
            </a:prstGeom>
            <a:noFill/>
          </p:spPr>
        </p:pic>
        <p:pic>
          <p:nvPicPr>
            <p:cNvPr id="160809" name="Picture 41" descr="Alice"/>
            <p:cNvPicPr>
              <a:picLocks noChangeAspect="1" noChangeArrowheads="1"/>
            </p:cNvPicPr>
            <p:nvPr/>
          </p:nvPicPr>
          <p:blipFill>
            <a:blip r:embed="rId8"/>
            <a:srcRect/>
            <a:stretch>
              <a:fillRect/>
            </a:stretch>
          </p:blipFill>
          <p:spPr bwMode="auto">
            <a:xfrm>
              <a:off x="4489" y="3436"/>
              <a:ext cx="354" cy="437"/>
            </a:xfrm>
            <a:prstGeom prst="rect">
              <a:avLst/>
            </a:prstGeom>
            <a:noFill/>
          </p:spPr>
        </p:pic>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fld id="{8317ED0D-97C7-4FAF-83B0-3C11999A2BD7}" type="slidenum">
              <a:rPr lang="en-US"/>
              <a:pPr/>
              <a:t>79</a:t>
            </a:fld>
            <a:endParaRPr lang="en-US"/>
          </a:p>
        </p:txBody>
      </p:sp>
      <p:sp>
        <p:nvSpPr>
          <p:cNvPr id="161794" name="Rectangle 2"/>
          <p:cNvSpPr>
            <a:spLocks noGrp="1" noChangeArrowheads="1"/>
          </p:cNvSpPr>
          <p:nvPr>
            <p:ph type="title"/>
          </p:nvPr>
        </p:nvSpPr>
        <p:spPr>
          <a:xfrm>
            <a:off x="533400" y="228600"/>
            <a:ext cx="8151813" cy="1143000"/>
          </a:xfrm>
        </p:spPr>
        <p:txBody>
          <a:bodyPr/>
          <a:lstStyle/>
          <a:p>
            <a:r>
              <a:rPr lang="en-US" sz="3200"/>
              <a:t>P2P: problems with centralized directory</a:t>
            </a:r>
            <a:endParaRPr lang="en-US"/>
          </a:p>
        </p:txBody>
      </p:sp>
      <p:sp>
        <p:nvSpPr>
          <p:cNvPr id="161795" name="Rectangle 3"/>
          <p:cNvSpPr>
            <a:spLocks noGrp="1" noChangeArrowheads="1"/>
          </p:cNvSpPr>
          <p:nvPr>
            <p:ph type="body" sz="half" idx="1"/>
          </p:nvPr>
        </p:nvSpPr>
        <p:spPr/>
        <p:txBody>
          <a:bodyPr/>
          <a:lstStyle/>
          <a:p>
            <a:r>
              <a:rPr lang="en-US" sz="2400"/>
              <a:t>Single point of failure</a:t>
            </a:r>
          </a:p>
          <a:p>
            <a:r>
              <a:rPr lang="en-US" sz="2400"/>
              <a:t>Performance bottleneck</a:t>
            </a:r>
          </a:p>
          <a:p>
            <a:r>
              <a:rPr lang="en-US" sz="2400"/>
              <a:t>Copyright infringement</a:t>
            </a:r>
          </a:p>
          <a:p>
            <a:pPr>
              <a:buFont typeface="ZapfDingbats" pitchFamily="82" charset="2"/>
              <a:buNone/>
            </a:pPr>
            <a:endParaRPr lang="en-US" sz="2400"/>
          </a:p>
        </p:txBody>
      </p:sp>
      <p:sp>
        <p:nvSpPr>
          <p:cNvPr id="161796" name="Rectangle 4"/>
          <p:cNvSpPr>
            <a:spLocks noGrp="1" noChangeArrowheads="1"/>
          </p:cNvSpPr>
          <p:nvPr>
            <p:ph type="body" sz="half" idx="2"/>
          </p:nvPr>
        </p:nvSpPr>
        <p:spPr>
          <a:xfrm>
            <a:off x="4813300" y="1600200"/>
            <a:ext cx="3614738" cy="1646238"/>
          </a:xfrm>
          <a:ln w="25400">
            <a:solidFill>
              <a:schemeClr val="accent2"/>
            </a:solidFill>
          </a:ln>
        </p:spPr>
        <p:txBody>
          <a:bodyPr/>
          <a:lstStyle/>
          <a:p>
            <a:pPr>
              <a:buFont typeface="ZapfDingbats" pitchFamily="82" charset="2"/>
              <a:buNone/>
            </a:pPr>
            <a:r>
              <a:rPr lang="en-US" sz="2400">
                <a:solidFill>
                  <a:schemeClr val="accent2"/>
                </a:solidFill>
              </a:rPr>
              <a:t>    file transfer is decentralized, but locating content is highly  centralized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229" name="Slide Number Placeholder 6"/>
          <p:cNvSpPr>
            <a:spLocks noGrp="1"/>
          </p:cNvSpPr>
          <p:nvPr>
            <p:ph type="sldNum" sz="quarter" idx="12"/>
          </p:nvPr>
        </p:nvSpPr>
        <p:spPr/>
        <p:txBody>
          <a:bodyPr/>
          <a:lstStyle/>
          <a:p>
            <a:fld id="{E2517728-74B4-4EC5-A641-3725D6C5242D}" type="slidenum">
              <a:rPr lang="en-US"/>
              <a:pPr/>
              <a:t>8</a:t>
            </a:fld>
            <a:endParaRPr lang="en-US"/>
          </a:p>
        </p:txBody>
      </p:sp>
      <p:sp>
        <p:nvSpPr>
          <p:cNvPr id="181252" name="Rectangle 4"/>
          <p:cNvSpPr>
            <a:spLocks noGrp="1" noChangeArrowheads="1"/>
          </p:cNvSpPr>
          <p:nvPr>
            <p:ph type="title"/>
          </p:nvPr>
        </p:nvSpPr>
        <p:spPr/>
        <p:txBody>
          <a:bodyPr/>
          <a:lstStyle/>
          <a:p>
            <a:r>
              <a:rPr lang="en-US"/>
              <a:t>Client-server architecture</a:t>
            </a:r>
          </a:p>
        </p:txBody>
      </p:sp>
      <p:graphicFrame>
        <p:nvGraphicFramePr>
          <p:cNvPr id="181307" name="Object 59"/>
          <p:cNvGraphicFramePr>
            <a:graphicFrameLocks noChangeAspect="1"/>
          </p:cNvGraphicFramePr>
          <p:nvPr>
            <p:ph sz="half" idx="1"/>
          </p:nvPr>
        </p:nvGraphicFramePr>
        <p:xfrm>
          <a:off x="1785938" y="3381375"/>
          <a:ext cx="1304925" cy="1085850"/>
        </p:xfrm>
        <a:graphic>
          <a:graphicData uri="http://schemas.openxmlformats.org/presentationml/2006/ole">
            <p:oleObj spid="_x0000_s181307" name="Clip" r:id="rId3" imgW="1305000" imgH="1085760" progId="MS_ClipArt_Gallery.2">
              <p:embed/>
            </p:oleObj>
          </a:graphicData>
        </a:graphic>
      </p:graphicFrame>
      <p:sp>
        <p:nvSpPr>
          <p:cNvPr id="181708" name="Rectangle 460"/>
          <p:cNvSpPr>
            <a:spLocks noGrp="1" noChangeArrowheads="1"/>
          </p:cNvSpPr>
          <p:nvPr>
            <p:ph type="body" sz="half" idx="2"/>
          </p:nvPr>
        </p:nvSpPr>
        <p:spPr>
          <a:xfrm>
            <a:off x="4664075" y="1416050"/>
            <a:ext cx="3810000" cy="4648200"/>
          </a:xfrm>
        </p:spPr>
        <p:txBody>
          <a:bodyPr/>
          <a:lstStyle/>
          <a:p>
            <a:pPr>
              <a:lnSpc>
                <a:spcPct val="90000"/>
              </a:lnSpc>
              <a:buFont typeface="ZapfDingbats" pitchFamily="82" charset="2"/>
              <a:buNone/>
            </a:pPr>
            <a:r>
              <a:rPr lang="en-US" sz="2400">
                <a:solidFill>
                  <a:srgbClr val="FF0000"/>
                </a:solidFill>
              </a:rPr>
              <a:t>server:</a:t>
            </a:r>
            <a:r>
              <a:rPr lang="en-US" sz="2400"/>
              <a:t> </a:t>
            </a:r>
          </a:p>
          <a:p>
            <a:pPr lvl="1">
              <a:lnSpc>
                <a:spcPct val="90000"/>
              </a:lnSpc>
            </a:pPr>
            <a:r>
              <a:rPr lang="en-US" sz="2000"/>
              <a:t>always-on host</a:t>
            </a:r>
          </a:p>
          <a:p>
            <a:pPr lvl="1">
              <a:lnSpc>
                <a:spcPct val="90000"/>
              </a:lnSpc>
            </a:pPr>
            <a:r>
              <a:rPr lang="en-US" sz="2000"/>
              <a:t>permanent IP address</a:t>
            </a:r>
          </a:p>
          <a:p>
            <a:pPr lvl="1">
              <a:lnSpc>
                <a:spcPct val="90000"/>
              </a:lnSpc>
            </a:pPr>
            <a:r>
              <a:rPr lang="en-US" sz="2000"/>
              <a:t>server farms for scaling</a:t>
            </a:r>
          </a:p>
          <a:p>
            <a:pPr>
              <a:lnSpc>
                <a:spcPct val="90000"/>
              </a:lnSpc>
              <a:buFont typeface="ZapfDingbats" pitchFamily="82" charset="2"/>
              <a:buNone/>
            </a:pPr>
            <a:r>
              <a:rPr lang="en-US" sz="2400">
                <a:solidFill>
                  <a:srgbClr val="FF0000"/>
                </a:solidFill>
              </a:rPr>
              <a:t>clients:</a:t>
            </a:r>
          </a:p>
          <a:p>
            <a:pPr lvl="1">
              <a:lnSpc>
                <a:spcPct val="90000"/>
              </a:lnSpc>
            </a:pPr>
            <a:r>
              <a:rPr lang="en-US" sz="2000"/>
              <a:t>communicate with server</a:t>
            </a:r>
          </a:p>
          <a:p>
            <a:pPr lvl="1">
              <a:lnSpc>
                <a:spcPct val="90000"/>
              </a:lnSpc>
            </a:pPr>
            <a:r>
              <a:rPr lang="en-US" sz="2000"/>
              <a:t>may be intermittently connected</a:t>
            </a:r>
          </a:p>
          <a:p>
            <a:pPr lvl="1">
              <a:lnSpc>
                <a:spcPct val="90000"/>
              </a:lnSpc>
            </a:pPr>
            <a:r>
              <a:rPr lang="en-US" sz="2000"/>
              <a:t>may have dynamic IP addresses</a:t>
            </a:r>
          </a:p>
          <a:p>
            <a:pPr lvl="1">
              <a:lnSpc>
                <a:spcPct val="90000"/>
              </a:lnSpc>
            </a:pPr>
            <a:r>
              <a:rPr lang="en-US" sz="2000"/>
              <a:t>do not communicate directly with each other</a:t>
            </a:r>
          </a:p>
        </p:txBody>
      </p:sp>
      <p:sp>
        <p:nvSpPr>
          <p:cNvPr id="181254" name="Freeform 6"/>
          <p:cNvSpPr>
            <a:spLocks/>
          </p:cNvSpPr>
          <p:nvPr/>
        </p:nvSpPr>
        <p:spPr bwMode="auto">
          <a:xfrm>
            <a:off x="2641600" y="1743075"/>
            <a:ext cx="1798638" cy="1674813"/>
          </a:xfrm>
          <a:custGeom>
            <a:avLst/>
            <a:gdLst/>
            <a:ahLst/>
            <a:cxnLst>
              <a:cxn ang="0">
                <a:pos x="239" y="7"/>
              </a:cxn>
              <a:cxn ang="0">
                <a:pos x="35" y="157"/>
              </a:cxn>
              <a:cxn ang="0">
                <a:pos x="29" y="523"/>
              </a:cxn>
              <a:cxn ang="0">
                <a:pos x="53" y="829"/>
              </a:cxn>
              <a:cxn ang="0">
                <a:pos x="245" y="871"/>
              </a:cxn>
              <a:cxn ang="0">
                <a:pos x="647" y="1129"/>
              </a:cxn>
              <a:cxn ang="0">
                <a:pos x="995" y="1237"/>
              </a:cxn>
              <a:cxn ang="0">
                <a:pos x="1199" y="1021"/>
              </a:cxn>
              <a:cxn ang="0">
                <a:pos x="1271" y="445"/>
              </a:cxn>
              <a:cxn ang="0">
                <a:pos x="1205" y="211"/>
              </a:cxn>
              <a:cxn ang="0">
                <a:pos x="749" y="115"/>
              </a:cxn>
              <a:cxn ang="0">
                <a:pos x="239" y="7"/>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33CCCC"/>
          </a:solidFill>
          <a:ln w="9525">
            <a:noFill/>
            <a:round/>
            <a:headEnd/>
            <a:tailEnd/>
          </a:ln>
          <a:effectLst/>
        </p:spPr>
        <p:txBody>
          <a:bodyPr wrap="none" anchor="ctr"/>
          <a:lstStyle/>
          <a:p>
            <a:endParaRPr lang="en-US"/>
          </a:p>
        </p:txBody>
      </p:sp>
      <p:sp>
        <p:nvSpPr>
          <p:cNvPr id="181255" name="Freeform 7"/>
          <p:cNvSpPr>
            <a:spLocks/>
          </p:cNvSpPr>
          <p:nvPr/>
        </p:nvSpPr>
        <p:spPr bwMode="auto">
          <a:xfrm>
            <a:off x="762000" y="1600200"/>
            <a:ext cx="1866900" cy="1589088"/>
          </a:xfrm>
          <a:custGeom>
            <a:avLst/>
            <a:gdLst/>
            <a:ahLst/>
            <a:cxnLst>
              <a:cxn ang="0">
                <a:pos x="550" y="42"/>
              </a:cxn>
              <a:cxn ang="0">
                <a:pos x="82" y="60"/>
              </a:cxn>
              <a:cxn ang="0">
                <a:pos x="58" y="402"/>
              </a:cxn>
              <a:cxn ang="0">
                <a:pos x="28" y="720"/>
              </a:cxn>
              <a:cxn ang="0">
                <a:pos x="112" y="870"/>
              </a:cxn>
              <a:cxn ang="0">
                <a:pos x="538" y="876"/>
              </a:cxn>
              <a:cxn ang="0">
                <a:pos x="640" y="1128"/>
              </a:cxn>
              <a:cxn ang="0">
                <a:pos x="1234" y="1098"/>
              </a:cxn>
              <a:cxn ang="0">
                <a:pos x="1276" y="570"/>
              </a:cxn>
              <a:cxn ang="0">
                <a:pos x="1204" y="342"/>
              </a:cxn>
              <a:cxn ang="0">
                <a:pos x="760" y="288"/>
              </a:cxn>
              <a:cxn ang="0">
                <a:pos x="550" y="42"/>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w="9525">
            <a:noFill/>
            <a:round/>
            <a:headEnd/>
            <a:tailEnd/>
          </a:ln>
          <a:effectLst/>
        </p:spPr>
        <p:txBody>
          <a:bodyPr wrap="none" anchor="ctr"/>
          <a:lstStyle/>
          <a:p>
            <a:endParaRPr lang="en-US"/>
          </a:p>
        </p:txBody>
      </p:sp>
      <p:sp>
        <p:nvSpPr>
          <p:cNvPr id="181256" name="Freeform 8"/>
          <p:cNvSpPr>
            <a:spLocks/>
          </p:cNvSpPr>
          <p:nvPr/>
        </p:nvSpPr>
        <p:spPr bwMode="auto">
          <a:xfrm>
            <a:off x="1130300" y="3051175"/>
            <a:ext cx="2974975" cy="2219325"/>
          </a:xfrm>
          <a:custGeom>
            <a:avLst/>
            <a:gdLst/>
            <a:ahLst/>
            <a:cxnLst>
              <a:cxn ang="0">
                <a:pos x="27" y="652"/>
              </a:cxn>
              <a:cxn ang="0">
                <a:pos x="105" y="76"/>
              </a:cxn>
              <a:cxn ang="0">
                <a:pos x="657" y="196"/>
              </a:cxn>
              <a:cxn ang="0">
                <a:pos x="1209" y="100"/>
              </a:cxn>
              <a:cxn ang="0">
                <a:pos x="2001" y="406"/>
              </a:cxn>
              <a:cxn ang="0">
                <a:pos x="2013" y="1144"/>
              </a:cxn>
              <a:cxn ang="0">
                <a:pos x="1581" y="1600"/>
              </a:cxn>
              <a:cxn ang="0">
                <a:pos x="813" y="1516"/>
              </a:cxn>
              <a:cxn ang="0">
                <a:pos x="501" y="1270"/>
              </a:cxn>
              <a:cxn ang="0">
                <a:pos x="183" y="1066"/>
              </a:cxn>
              <a:cxn ang="0">
                <a:pos x="27" y="652"/>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a:effectLst/>
        </p:spPr>
        <p:txBody>
          <a:bodyPr wrap="none" anchor="ctr"/>
          <a:lstStyle/>
          <a:p>
            <a:endParaRPr lang="en-US"/>
          </a:p>
        </p:txBody>
      </p:sp>
      <p:grpSp>
        <p:nvGrpSpPr>
          <p:cNvPr id="181257" name="Group 9"/>
          <p:cNvGrpSpPr>
            <a:grpSpLocks/>
          </p:cNvGrpSpPr>
          <p:nvPr/>
        </p:nvGrpSpPr>
        <p:grpSpPr bwMode="auto">
          <a:xfrm>
            <a:off x="879475" y="1735138"/>
            <a:ext cx="733425" cy="319087"/>
            <a:chOff x="3552" y="246"/>
            <a:chExt cx="527" cy="248"/>
          </a:xfrm>
        </p:grpSpPr>
        <p:graphicFrame>
          <p:nvGraphicFramePr>
            <p:cNvPr id="181258" name="Object 10"/>
            <p:cNvGraphicFramePr>
              <a:graphicFrameLocks noChangeAspect="1"/>
            </p:cNvGraphicFramePr>
            <p:nvPr/>
          </p:nvGraphicFramePr>
          <p:xfrm>
            <a:off x="3552" y="246"/>
            <a:ext cx="299" cy="248"/>
          </p:xfrm>
          <a:graphic>
            <a:graphicData uri="http://schemas.openxmlformats.org/presentationml/2006/ole">
              <p:oleObj spid="_x0000_s181258" name="Clip" r:id="rId4" imgW="1305000" imgH="1085760" progId="MS_ClipArt_Gallery.2">
                <p:embed/>
              </p:oleObj>
            </a:graphicData>
          </a:graphic>
        </p:graphicFrame>
        <p:graphicFrame>
          <p:nvGraphicFramePr>
            <p:cNvPr id="181259" name="Object 11"/>
            <p:cNvGraphicFramePr>
              <a:graphicFrameLocks noChangeAspect="1"/>
            </p:cNvGraphicFramePr>
            <p:nvPr/>
          </p:nvGraphicFramePr>
          <p:xfrm>
            <a:off x="3878" y="338"/>
            <a:ext cx="201" cy="144"/>
          </p:xfrm>
          <a:graphic>
            <a:graphicData uri="http://schemas.openxmlformats.org/presentationml/2006/ole">
              <p:oleObj spid="_x0000_s181259" name="Clip" r:id="rId5" imgW="676440" imgH="485640" progId="MS_ClipArt_Gallery.2">
                <p:embed/>
              </p:oleObj>
            </a:graphicData>
          </a:graphic>
        </p:graphicFrame>
        <p:sp>
          <p:nvSpPr>
            <p:cNvPr id="181260" name="Line 12"/>
            <p:cNvSpPr>
              <a:spLocks noChangeShapeType="1"/>
            </p:cNvSpPr>
            <p:nvPr/>
          </p:nvSpPr>
          <p:spPr bwMode="auto">
            <a:xfrm flipV="1">
              <a:off x="3844" y="434"/>
              <a:ext cx="82" cy="2"/>
            </a:xfrm>
            <a:prstGeom prst="line">
              <a:avLst/>
            </a:prstGeom>
            <a:noFill/>
            <a:ln w="19050">
              <a:solidFill>
                <a:schemeClr val="tx1"/>
              </a:solidFill>
              <a:round/>
              <a:headEnd/>
              <a:tailEnd/>
            </a:ln>
            <a:effectLst/>
          </p:spPr>
          <p:txBody>
            <a:bodyPr wrap="none" anchor="ctr"/>
            <a:lstStyle/>
            <a:p>
              <a:endParaRPr lang="en-US"/>
            </a:p>
          </p:txBody>
        </p:sp>
      </p:grpSp>
      <p:grpSp>
        <p:nvGrpSpPr>
          <p:cNvPr id="181261" name="Group 13"/>
          <p:cNvGrpSpPr>
            <a:grpSpLocks/>
          </p:cNvGrpSpPr>
          <p:nvPr/>
        </p:nvGrpSpPr>
        <p:grpSpPr bwMode="auto">
          <a:xfrm>
            <a:off x="879475" y="2330450"/>
            <a:ext cx="733425" cy="319088"/>
            <a:chOff x="3552" y="246"/>
            <a:chExt cx="527" cy="248"/>
          </a:xfrm>
        </p:grpSpPr>
        <p:graphicFrame>
          <p:nvGraphicFramePr>
            <p:cNvPr id="181262" name="Object 14"/>
            <p:cNvGraphicFramePr>
              <a:graphicFrameLocks noChangeAspect="1"/>
            </p:cNvGraphicFramePr>
            <p:nvPr/>
          </p:nvGraphicFramePr>
          <p:xfrm>
            <a:off x="3552" y="246"/>
            <a:ext cx="299" cy="248"/>
          </p:xfrm>
          <a:graphic>
            <a:graphicData uri="http://schemas.openxmlformats.org/presentationml/2006/ole">
              <p:oleObj spid="_x0000_s181262" name="Clip" r:id="rId6" imgW="1305000" imgH="1085760" progId="MS_ClipArt_Gallery.2">
                <p:embed/>
              </p:oleObj>
            </a:graphicData>
          </a:graphic>
        </p:graphicFrame>
        <p:graphicFrame>
          <p:nvGraphicFramePr>
            <p:cNvPr id="181263" name="Object 15"/>
            <p:cNvGraphicFramePr>
              <a:graphicFrameLocks noChangeAspect="1"/>
            </p:cNvGraphicFramePr>
            <p:nvPr/>
          </p:nvGraphicFramePr>
          <p:xfrm>
            <a:off x="3878" y="338"/>
            <a:ext cx="201" cy="144"/>
          </p:xfrm>
          <a:graphic>
            <a:graphicData uri="http://schemas.openxmlformats.org/presentationml/2006/ole">
              <p:oleObj spid="_x0000_s181263" name="Clip" r:id="rId7" imgW="676440" imgH="485640" progId="MS_ClipArt_Gallery.2">
                <p:embed/>
              </p:oleObj>
            </a:graphicData>
          </a:graphic>
        </p:graphicFrame>
        <p:sp>
          <p:nvSpPr>
            <p:cNvPr id="181264" name="Line 16"/>
            <p:cNvSpPr>
              <a:spLocks noChangeShapeType="1"/>
            </p:cNvSpPr>
            <p:nvPr/>
          </p:nvSpPr>
          <p:spPr bwMode="auto">
            <a:xfrm flipV="1">
              <a:off x="3844" y="434"/>
              <a:ext cx="82" cy="2"/>
            </a:xfrm>
            <a:prstGeom prst="line">
              <a:avLst/>
            </a:prstGeom>
            <a:noFill/>
            <a:ln w="19050">
              <a:solidFill>
                <a:schemeClr val="tx1"/>
              </a:solidFill>
              <a:round/>
              <a:headEnd/>
              <a:tailEnd/>
            </a:ln>
            <a:effectLst/>
          </p:spPr>
          <p:txBody>
            <a:bodyPr wrap="none" anchor="ctr"/>
            <a:lstStyle/>
            <a:p>
              <a:endParaRPr lang="en-US"/>
            </a:p>
          </p:txBody>
        </p:sp>
      </p:grpSp>
      <p:grpSp>
        <p:nvGrpSpPr>
          <p:cNvPr id="181265" name="Group 17"/>
          <p:cNvGrpSpPr>
            <a:grpSpLocks/>
          </p:cNvGrpSpPr>
          <p:nvPr/>
        </p:nvGrpSpPr>
        <p:grpSpPr bwMode="auto">
          <a:xfrm>
            <a:off x="1255713" y="2117725"/>
            <a:ext cx="69850" cy="214313"/>
            <a:chOff x="3842" y="406"/>
            <a:chExt cx="51" cy="167"/>
          </a:xfrm>
        </p:grpSpPr>
        <p:sp>
          <p:nvSpPr>
            <p:cNvPr id="181266" name="Oval 18"/>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lstStyle/>
            <a:p>
              <a:endParaRPr lang="en-US"/>
            </a:p>
          </p:txBody>
        </p:sp>
        <p:sp>
          <p:nvSpPr>
            <p:cNvPr id="181267" name="Oval 19"/>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lstStyle/>
            <a:p>
              <a:endParaRPr lang="en-US"/>
            </a:p>
          </p:txBody>
        </p:sp>
        <p:sp>
          <p:nvSpPr>
            <p:cNvPr id="181268" name="Oval 20"/>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lstStyle/>
            <a:p>
              <a:endParaRPr lang="en-US"/>
            </a:p>
          </p:txBody>
        </p:sp>
      </p:grpSp>
      <p:grpSp>
        <p:nvGrpSpPr>
          <p:cNvPr id="181269" name="Group 21"/>
          <p:cNvGrpSpPr>
            <a:grpSpLocks/>
          </p:cNvGrpSpPr>
          <p:nvPr/>
        </p:nvGrpSpPr>
        <p:grpSpPr bwMode="auto">
          <a:xfrm>
            <a:off x="1725613" y="2620963"/>
            <a:ext cx="209550" cy="395287"/>
            <a:chOff x="4180" y="783"/>
            <a:chExt cx="150" cy="307"/>
          </a:xfrm>
        </p:grpSpPr>
        <p:sp>
          <p:nvSpPr>
            <p:cNvPr id="181270" name="AutoShape 2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181271" name="Rectangle 23"/>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181272" name="Rectangle 2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181273" name="AutoShape 2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181274" name="Line 26"/>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181275" name="Line 27"/>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181276" name="Rectangle 2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81277" name="Rectangle 29"/>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181278" name="Group 30"/>
          <p:cNvGrpSpPr>
            <a:grpSpLocks/>
          </p:cNvGrpSpPr>
          <p:nvPr/>
        </p:nvGrpSpPr>
        <p:grpSpPr bwMode="auto">
          <a:xfrm rot="-5400000">
            <a:off x="2038350" y="2698750"/>
            <a:ext cx="80963" cy="233363"/>
            <a:chOff x="3842" y="406"/>
            <a:chExt cx="51" cy="167"/>
          </a:xfrm>
        </p:grpSpPr>
        <p:sp>
          <p:nvSpPr>
            <p:cNvPr id="181279" name="Oval 31"/>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lstStyle/>
            <a:p>
              <a:endParaRPr lang="en-US"/>
            </a:p>
          </p:txBody>
        </p:sp>
        <p:sp>
          <p:nvSpPr>
            <p:cNvPr id="181280" name="Oval 32"/>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lstStyle/>
            <a:p>
              <a:endParaRPr lang="en-US"/>
            </a:p>
          </p:txBody>
        </p:sp>
        <p:sp>
          <p:nvSpPr>
            <p:cNvPr id="181281" name="Oval 33"/>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lstStyle/>
            <a:p>
              <a:endParaRPr lang="en-US"/>
            </a:p>
          </p:txBody>
        </p:sp>
      </p:grpSp>
      <p:sp>
        <p:nvSpPr>
          <p:cNvPr id="181282" name="Line 34"/>
          <p:cNvSpPr>
            <a:spLocks noChangeShapeType="1"/>
          </p:cNvSpPr>
          <p:nvPr/>
        </p:nvSpPr>
        <p:spPr bwMode="auto">
          <a:xfrm>
            <a:off x="1862138" y="2528888"/>
            <a:ext cx="495300" cy="1587"/>
          </a:xfrm>
          <a:prstGeom prst="line">
            <a:avLst/>
          </a:prstGeom>
          <a:noFill/>
          <a:ln w="12700">
            <a:solidFill>
              <a:schemeClr val="tx1"/>
            </a:solidFill>
            <a:round/>
            <a:headEnd/>
            <a:tailEnd/>
          </a:ln>
          <a:effectLst/>
        </p:spPr>
        <p:txBody>
          <a:bodyPr wrap="none" anchor="ctr"/>
          <a:lstStyle/>
          <a:p>
            <a:endParaRPr lang="en-US"/>
          </a:p>
        </p:txBody>
      </p:sp>
      <p:sp>
        <p:nvSpPr>
          <p:cNvPr id="181283" name="Line 35"/>
          <p:cNvSpPr>
            <a:spLocks noChangeShapeType="1"/>
          </p:cNvSpPr>
          <p:nvPr/>
        </p:nvSpPr>
        <p:spPr bwMode="auto">
          <a:xfrm>
            <a:off x="1865313" y="2525713"/>
            <a:ext cx="1587" cy="95250"/>
          </a:xfrm>
          <a:prstGeom prst="line">
            <a:avLst/>
          </a:prstGeom>
          <a:noFill/>
          <a:ln w="12700">
            <a:solidFill>
              <a:schemeClr val="tx1"/>
            </a:solidFill>
            <a:round/>
            <a:headEnd/>
            <a:tailEnd/>
          </a:ln>
          <a:effectLst/>
        </p:spPr>
        <p:txBody>
          <a:bodyPr wrap="none" anchor="ctr"/>
          <a:lstStyle/>
          <a:p>
            <a:endParaRPr lang="en-US"/>
          </a:p>
        </p:txBody>
      </p:sp>
      <p:sp>
        <p:nvSpPr>
          <p:cNvPr id="181284" name="Line 36"/>
          <p:cNvSpPr>
            <a:spLocks noChangeShapeType="1"/>
          </p:cNvSpPr>
          <p:nvPr/>
        </p:nvSpPr>
        <p:spPr bwMode="auto">
          <a:xfrm>
            <a:off x="2360613" y="2524125"/>
            <a:ext cx="1587" cy="82550"/>
          </a:xfrm>
          <a:prstGeom prst="line">
            <a:avLst/>
          </a:prstGeom>
          <a:noFill/>
          <a:ln w="12700">
            <a:solidFill>
              <a:schemeClr val="tx1"/>
            </a:solidFill>
            <a:round/>
            <a:headEnd/>
            <a:tailEnd/>
          </a:ln>
          <a:effectLst/>
        </p:spPr>
        <p:txBody>
          <a:bodyPr wrap="none" anchor="ctr"/>
          <a:lstStyle/>
          <a:p>
            <a:endParaRPr lang="en-US"/>
          </a:p>
        </p:txBody>
      </p:sp>
      <p:sp>
        <p:nvSpPr>
          <p:cNvPr id="181285" name="Line 37"/>
          <p:cNvSpPr>
            <a:spLocks noChangeShapeType="1"/>
          </p:cNvSpPr>
          <p:nvPr/>
        </p:nvSpPr>
        <p:spPr bwMode="auto">
          <a:xfrm>
            <a:off x="1562100" y="1989138"/>
            <a:ext cx="288925" cy="265112"/>
          </a:xfrm>
          <a:prstGeom prst="line">
            <a:avLst/>
          </a:prstGeom>
          <a:noFill/>
          <a:ln w="12700">
            <a:solidFill>
              <a:schemeClr val="tx1"/>
            </a:solidFill>
            <a:round/>
            <a:headEnd/>
            <a:tailEnd/>
          </a:ln>
          <a:effectLst/>
        </p:spPr>
        <p:txBody>
          <a:bodyPr wrap="none" anchor="ctr"/>
          <a:lstStyle/>
          <a:p>
            <a:endParaRPr lang="en-US"/>
          </a:p>
        </p:txBody>
      </p:sp>
      <p:sp>
        <p:nvSpPr>
          <p:cNvPr id="181286" name="Line 38"/>
          <p:cNvSpPr>
            <a:spLocks noChangeShapeType="1"/>
          </p:cNvSpPr>
          <p:nvPr/>
        </p:nvSpPr>
        <p:spPr bwMode="auto">
          <a:xfrm flipV="1">
            <a:off x="1574800" y="2274888"/>
            <a:ext cx="276225" cy="330200"/>
          </a:xfrm>
          <a:prstGeom prst="line">
            <a:avLst/>
          </a:prstGeom>
          <a:noFill/>
          <a:ln w="12700">
            <a:solidFill>
              <a:schemeClr val="tx1"/>
            </a:solidFill>
            <a:round/>
            <a:headEnd/>
            <a:tailEnd/>
          </a:ln>
          <a:effectLst/>
        </p:spPr>
        <p:txBody>
          <a:bodyPr wrap="none" anchor="ctr"/>
          <a:lstStyle/>
          <a:p>
            <a:endParaRPr lang="en-US"/>
          </a:p>
        </p:txBody>
      </p:sp>
      <p:sp>
        <p:nvSpPr>
          <p:cNvPr id="181287" name="Line 39"/>
          <p:cNvSpPr>
            <a:spLocks noChangeShapeType="1"/>
          </p:cNvSpPr>
          <p:nvPr/>
        </p:nvSpPr>
        <p:spPr bwMode="auto">
          <a:xfrm flipV="1">
            <a:off x="2101850" y="2360613"/>
            <a:ext cx="1588" cy="163512"/>
          </a:xfrm>
          <a:prstGeom prst="line">
            <a:avLst/>
          </a:prstGeom>
          <a:noFill/>
          <a:ln w="12700">
            <a:solidFill>
              <a:schemeClr val="tx1"/>
            </a:solidFill>
            <a:round/>
            <a:headEnd/>
            <a:tailEnd/>
          </a:ln>
          <a:effectLst/>
        </p:spPr>
        <p:txBody>
          <a:bodyPr wrap="none" anchor="ctr"/>
          <a:lstStyle/>
          <a:p>
            <a:endParaRPr lang="en-US"/>
          </a:p>
        </p:txBody>
      </p:sp>
      <p:grpSp>
        <p:nvGrpSpPr>
          <p:cNvPr id="181288" name="Group 40"/>
          <p:cNvGrpSpPr>
            <a:grpSpLocks/>
          </p:cNvGrpSpPr>
          <p:nvPr/>
        </p:nvGrpSpPr>
        <p:grpSpPr bwMode="auto">
          <a:xfrm>
            <a:off x="2220913" y="2598738"/>
            <a:ext cx="209550" cy="395287"/>
            <a:chOff x="4180" y="783"/>
            <a:chExt cx="150" cy="307"/>
          </a:xfrm>
        </p:grpSpPr>
        <p:sp>
          <p:nvSpPr>
            <p:cNvPr id="181289" name="AutoShape 41"/>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181290" name="Rectangle 42"/>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181291" name="Rectangle 4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181292" name="AutoShape 4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181293" name="Line 45"/>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181294" name="Line 46"/>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181295" name="Rectangle 4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81296" name="Rectangle 48"/>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181297" name="Group 49"/>
          <p:cNvGrpSpPr>
            <a:grpSpLocks/>
          </p:cNvGrpSpPr>
          <p:nvPr/>
        </p:nvGrpSpPr>
        <p:grpSpPr bwMode="auto">
          <a:xfrm>
            <a:off x="1263650" y="3217863"/>
            <a:ext cx="479425" cy="925512"/>
            <a:chOff x="3314" y="1248"/>
            <a:chExt cx="344" cy="694"/>
          </a:xfrm>
        </p:grpSpPr>
        <p:graphicFrame>
          <p:nvGraphicFramePr>
            <p:cNvPr id="181298" name="Object 50"/>
            <p:cNvGraphicFramePr>
              <a:graphicFrameLocks noChangeAspect="1"/>
            </p:cNvGraphicFramePr>
            <p:nvPr/>
          </p:nvGraphicFramePr>
          <p:xfrm>
            <a:off x="3314" y="1248"/>
            <a:ext cx="299" cy="248"/>
          </p:xfrm>
          <a:graphic>
            <a:graphicData uri="http://schemas.openxmlformats.org/presentationml/2006/ole">
              <p:oleObj spid="_x0000_s181298" name="Clip" r:id="rId8" imgW="1305000" imgH="1085760" progId="MS_ClipArt_Gallery.2">
                <p:embed/>
              </p:oleObj>
            </a:graphicData>
          </a:graphic>
        </p:graphicFrame>
        <p:sp>
          <p:nvSpPr>
            <p:cNvPr id="181299" name="Line 51"/>
            <p:cNvSpPr>
              <a:spLocks noChangeShapeType="1"/>
            </p:cNvSpPr>
            <p:nvPr/>
          </p:nvSpPr>
          <p:spPr bwMode="auto">
            <a:xfrm flipV="1">
              <a:off x="3606" y="1433"/>
              <a:ext cx="52" cy="5"/>
            </a:xfrm>
            <a:prstGeom prst="line">
              <a:avLst/>
            </a:prstGeom>
            <a:noFill/>
            <a:ln w="19050">
              <a:solidFill>
                <a:schemeClr val="tx1"/>
              </a:solidFill>
              <a:round/>
              <a:headEnd/>
              <a:tailEnd/>
            </a:ln>
            <a:effectLst/>
          </p:spPr>
          <p:txBody>
            <a:bodyPr wrap="none" anchor="ctr"/>
            <a:lstStyle/>
            <a:p>
              <a:endParaRPr lang="en-US"/>
            </a:p>
          </p:txBody>
        </p:sp>
        <p:graphicFrame>
          <p:nvGraphicFramePr>
            <p:cNvPr id="181300" name="Object 52"/>
            <p:cNvGraphicFramePr>
              <a:graphicFrameLocks noChangeAspect="1"/>
            </p:cNvGraphicFramePr>
            <p:nvPr/>
          </p:nvGraphicFramePr>
          <p:xfrm>
            <a:off x="3314" y="1694"/>
            <a:ext cx="299" cy="248"/>
          </p:xfrm>
          <a:graphic>
            <a:graphicData uri="http://schemas.openxmlformats.org/presentationml/2006/ole">
              <p:oleObj spid="_x0000_s181300" name="Clip" r:id="rId9" imgW="1305000" imgH="1085760" progId="MS_ClipArt_Gallery.2">
                <p:embed/>
              </p:oleObj>
            </a:graphicData>
          </a:graphic>
        </p:graphicFrame>
        <p:sp>
          <p:nvSpPr>
            <p:cNvPr id="181301" name="Line 53"/>
            <p:cNvSpPr>
              <a:spLocks noChangeShapeType="1"/>
            </p:cNvSpPr>
            <p:nvPr/>
          </p:nvSpPr>
          <p:spPr bwMode="auto">
            <a:xfrm flipV="1">
              <a:off x="3606" y="1882"/>
              <a:ext cx="52" cy="2"/>
            </a:xfrm>
            <a:prstGeom prst="line">
              <a:avLst/>
            </a:prstGeom>
            <a:noFill/>
            <a:ln w="19050">
              <a:solidFill>
                <a:schemeClr val="tx1"/>
              </a:solidFill>
              <a:round/>
              <a:headEnd/>
              <a:tailEnd/>
            </a:ln>
            <a:effectLst/>
          </p:spPr>
          <p:txBody>
            <a:bodyPr wrap="none" anchor="ctr"/>
            <a:lstStyle/>
            <a:p>
              <a:endParaRPr lang="en-US"/>
            </a:p>
          </p:txBody>
        </p:sp>
        <p:grpSp>
          <p:nvGrpSpPr>
            <p:cNvPr id="181302" name="Group 54"/>
            <p:cNvGrpSpPr>
              <a:grpSpLocks/>
            </p:cNvGrpSpPr>
            <p:nvPr/>
          </p:nvGrpSpPr>
          <p:grpSpPr bwMode="auto">
            <a:xfrm>
              <a:off x="3404" y="1504"/>
              <a:ext cx="51" cy="167"/>
              <a:chOff x="3842" y="406"/>
              <a:chExt cx="51" cy="167"/>
            </a:xfrm>
          </p:grpSpPr>
          <p:sp>
            <p:nvSpPr>
              <p:cNvPr id="181303" name="Oval 55"/>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lstStyle/>
              <a:p>
                <a:endParaRPr lang="en-US"/>
              </a:p>
            </p:txBody>
          </p:sp>
          <p:sp>
            <p:nvSpPr>
              <p:cNvPr id="181304" name="Oval 56"/>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lstStyle/>
              <a:p>
                <a:endParaRPr lang="en-US"/>
              </a:p>
            </p:txBody>
          </p:sp>
          <p:sp>
            <p:nvSpPr>
              <p:cNvPr id="181305" name="Oval 57"/>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lstStyle/>
              <a:p>
                <a:endParaRPr lang="en-US"/>
              </a:p>
            </p:txBody>
          </p:sp>
        </p:grpSp>
        <p:sp>
          <p:nvSpPr>
            <p:cNvPr id="181306" name="Line 58"/>
            <p:cNvSpPr>
              <a:spLocks noChangeShapeType="1"/>
            </p:cNvSpPr>
            <p:nvPr/>
          </p:nvSpPr>
          <p:spPr bwMode="auto">
            <a:xfrm>
              <a:off x="3654" y="1431"/>
              <a:ext cx="0" cy="450"/>
            </a:xfrm>
            <a:prstGeom prst="line">
              <a:avLst/>
            </a:prstGeom>
            <a:noFill/>
            <a:ln w="12700">
              <a:solidFill>
                <a:schemeClr val="tx1"/>
              </a:solidFill>
              <a:round/>
              <a:headEnd/>
              <a:tailEnd/>
            </a:ln>
            <a:effectLst/>
          </p:spPr>
          <p:txBody>
            <a:bodyPr wrap="none" anchor="ctr"/>
            <a:lstStyle/>
            <a:p>
              <a:endParaRPr lang="en-US"/>
            </a:p>
          </p:txBody>
        </p:sp>
      </p:grpSp>
      <p:graphicFrame>
        <p:nvGraphicFramePr>
          <p:cNvPr id="181308" name="Object 60"/>
          <p:cNvGraphicFramePr>
            <a:graphicFrameLocks noChangeAspect="1"/>
          </p:cNvGraphicFramePr>
          <p:nvPr/>
        </p:nvGraphicFramePr>
        <p:xfrm>
          <a:off x="1517650" y="4216400"/>
          <a:ext cx="415925" cy="330200"/>
        </p:xfrm>
        <a:graphic>
          <a:graphicData uri="http://schemas.openxmlformats.org/presentationml/2006/ole">
            <p:oleObj spid="_x0000_s181308" name="Clip" r:id="rId10" imgW="1305000" imgH="1085760" progId="MS_ClipArt_Gallery.2">
              <p:embed/>
            </p:oleObj>
          </a:graphicData>
        </a:graphic>
      </p:graphicFrame>
      <p:sp>
        <p:nvSpPr>
          <p:cNvPr id="181309" name="Oval 61"/>
          <p:cNvSpPr>
            <a:spLocks noChangeArrowheads="1"/>
          </p:cNvSpPr>
          <p:nvPr/>
        </p:nvSpPr>
        <p:spPr bwMode="auto">
          <a:xfrm rot="-5400000">
            <a:off x="1934369" y="4320381"/>
            <a:ext cx="63500" cy="65088"/>
          </a:xfrm>
          <a:prstGeom prst="ellipse">
            <a:avLst/>
          </a:prstGeom>
          <a:solidFill>
            <a:schemeClr val="accent2"/>
          </a:solidFill>
          <a:ln w="9525">
            <a:noFill/>
            <a:round/>
            <a:headEnd/>
            <a:tailEnd/>
          </a:ln>
          <a:effectLst/>
        </p:spPr>
        <p:txBody>
          <a:bodyPr wrap="none" anchor="ctr"/>
          <a:lstStyle/>
          <a:p>
            <a:endParaRPr lang="en-US"/>
          </a:p>
        </p:txBody>
      </p:sp>
      <p:sp>
        <p:nvSpPr>
          <p:cNvPr id="181310" name="Oval 62"/>
          <p:cNvSpPr>
            <a:spLocks noChangeArrowheads="1"/>
          </p:cNvSpPr>
          <p:nvPr/>
        </p:nvSpPr>
        <p:spPr bwMode="auto">
          <a:xfrm rot="-5400000">
            <a:off x="2019301" y="4318000"/>
            <a:ext cx="63500" cy="66675"/>
          </a:xfrm>
          <a:prstGeom prst="ellipse">
            <a:avLst/>
          </a:prstGeom>
          <a:solidFill>
            <a:schemeClr val="accent2"/>
          </a:solidFill>
          <a:ln w="9525">
            <a:noFill/>
            <a:round/>
            <a:headEnd/>
            <a:tailEnd/>
          </a:ln>
          <a:effectLst/>
        </p:spPr>
        <p:txBody>
          <a:bodyPr wrap="none" anchor="ctr"/>
          <a:lstStyle/>
          <a:p>
            <a:endParaRPr lang="en-US"/>
          </a:p>
        </p:txBody>
      </p:sp>
      <p:sp>
        <p:nvSpPr>
          <p:cNvPr id="181311" name="Oval 63"/>
          <p:cNvSpPr>
            <a:spLocks noChangeArrowheads="1"/>
          </p:cNvSpPr>
          <p:nvPr/>
        </p:nvSpPr>
        <p:spPr bwMode="auto">
          <a:xfrm rot="-5400000">
            <a:off x="2097087" y="4322763"/>
            <a:ext cx="61913" cy="65088"/>
          </a:xfrm>
          <a:prstGeom prst="ellipse">
            <a:avLst/>
          </a:prstGeom>
          <a:solidFill>
            <a:schemeClr val="accent2"/>
          </a:solidFill>
          <a:ln w="9525">
            <a:noFill/>
            <a:round/>
            <a:headEnd/>
            <a:tailEnd/>
          </a:ln>
          <a:effectLst/>
        </p:spPr>
        <p:txBody>
          <a:bodyPr wrap="none" anchor="ctr"/>
          <a:lstStyle/>
          <a:p>
            <a:endParaRPr lang="en-US"/>
          </a:p>
        </p:txBody>
      </p:sp>
      <p:sp>
        <p:nvSpPr>
          <p:cNvPr id="181312" name="Line 64"/>
          <p:cNvSpPr>
            <a:spLocks noChangeShapeType="1"/>
          </p:cNvSpPr>
          <p:nvPr/>
        </p:nvSpPr>
        <p:spPr bwMode="auto">
          <a:xfrm rot="-5400000">
            <a:off x="2356644" y="4202907"/>
            <a:ext cx="60325" cy="1587"/>
          </a:xfrm>
          <a:prstGeom prst="line">
            <a:avLst/>
          </a:prstGeom>
          <a:noFill/>
          <a:ln w="19050">
            <a:solidFill>
              <a:schemeClr val="tx1"/>
            </a:solidFill>
            <a:round/>
            <a:headEnd/>
            <a:tailEnd/>
          </a:ln>
          <a:effectLst/>
        </p:spPr>
        <p:txBody>
          <a:bodyPr wrap="none" anchor="ctr"/>
          <a:lstStyle/>
          <a:p>
            <a:endParaRPr lang="en-US"/>
          </a:p>
        </p:txBody>
      </p:sp>
      <p:sp>
        <p:nvSpPr>
          <p:cNvPr id="181313" name="Line 65"/>
          <p:cNvSpPr>
            <a:spLocks noChangeShapeType="1"/>
          </p:cNvSpPr>
          <p:nvPr/>
        </p:nvSpPr>
        <p:spPr bwMode="auto">
          <a:xfrm rot="5400000" flipH="1">
            <a:off x="1730375" y="4194175"/>
            <a:ext cx="63500" cy="0"/>
          </a:xfrm>
          <a:prstGeom prst="line">
            <a:avLst/>
          </a:prstGeom>
          <a:noFill/>
          <a:ln w="19050">
            <a:solidFill>
              <a:schemeClr val="tx1"/>
            </a:solidFill>
            <a:round/>
            <a:headEnd/>
            <a:tailEnd/>
          </a:ln>
          <a:effectLst/>
        </p:spPr>
        <p:txBody>
          <a:bodyPr wrap="none" anchor="ctr"/>
          <a:lstStyle/>
          <a:p>
            <a:endParaRPr lang="en-US"/>
          </a:p>
        </p:txBody>
      </p:sp>
      <p:sp>
        <p:nvSpPr>
          <p:cNvPr id="181314" name="Line 66"/>
          <p:cNvSpPr>
            <a:spLocks noChangeShapeType="1"/>
          </p:cNvSpPr>
          <p:nvPr/>
        </p:nvSpPr>
        <p:spPr bwMode="auto">
          <a:xfrm rot="16200000" flipV="1">
            <a:off x="2077244" y="3855244"/>
            <a:ext cx="0" cy="627062"/>
          </a:xfrm>
          <a:prstGeom prst="line">
            <a:avLst/>
          </a:prstGeom>
          <a:noFill/>
          <a:ln w="12700">
            <a:solidFill>
              <a:schemeClr val="tx1"/>
            </a:solidFill>
            <a:round/>
            <a:headEnd/>
            <a:tailEnd/>
          </a:ln>
          <a:effectLst/>
        </p:spPr>
        <p:txBody>
          <a:bodyPr wrap="none" anchor="ctr"/>
          <a:lstStyle/>
          <a:p>
            <a:endParaRPr lang="en-US"/>
          </a:p>
        </p:txBody>
      </p:sp>
      <p:sp>
        <p:nvSpPr>
          <p:cNvPr id="181315" name="Line 67"/>
          <p:cNvSpPr>
            <a:spLocks noChangeShapeType="1"/>
          </p:cNvSpPr>
          <p:nvPr/>
        </p:nvSpPr>
        <p:spPr bwMode="auto">
          <a:xfrm flipV="1">
            <a:off x="1743075" y="3794125"/>
            <a:ext cx="93663" cy="3175"/>
          </a:xfrm>
          <a:prstGeom prst="line">
            <a:avLst/>
          </a:prstGeom>
          <a:noFill/>
          <a:ln w="12700">
            <a:solidFill>
              <a:schemeClr val="tx1"/>
            </a:solidFill>
            <a:round/>
            <a:headEnd/>
            <a:tailEnd/>
          </a:ln>
          <a:effectLst/>
        </p:spPr>
        <p:txBody>
          <a:bodyPr wrap="none" anchor="ctr"/>
          <a:lstStyle/>
          <a:p>
            <a:endParaRPr lang="en-US"/>
          </a:p>
        </p:txBody>
      </p:sp>
      <p:sp>
        <p:nvSpPr>
          <p:cNvPr id="181316" name="Line 68"/>
          <p:cNvSpPr>
            <a:spLocks noChangeShapeType="1"/>
          </p:cNvSpPr>
          <p:nvPr/>
        </p:nvSpPr>
        <p:spPr bwMode="auto">
          <a:xfrm>
            <a:off x="2344738" y="3840163"/>
            <a:ext cx="303212" cy="385762"/>
          </a:xfrm>
          <a:prstGeom prst="line">
            <a:avLst/>
          </a:prstGeom>
          <a:noFill/>
          <a:ln w="12700">
            <a:solidFill>
              <a:schemeClr val="tx1"/>
            </a:solidFill>
            <a:round/>
            <a:headEnd/>
            <a:tailEnd/>
          </a:ln>
          <a:effectLst/>
        </p:spPr>
        <p:txBody>
          <a:bodyPr wrap="none" anchor="ctr"/>
          <a:lstStyle/>
          <a:p>
            <a:endParaRPr lang="en-US"/>
          </a:p>
        </p:txBody>
      </p:sp>
      <p:sp>
        <p:nvSpPr>
          <p:cNvPr id="181317" name="Line 69"/>
          <p:cNvSpPr>
            <a:spLocks noChangeShapeType="1"/>
          </p:cNvSpPr>
          <p:nvPr/>
        </p:nvSpPr>
        <p:spPr bwMode="auto">
          <a:xfrm flipH="1">
            <a:off x="3140075" y="3836988"/>
            <a:ext cx="279400" cy="392112"/>
          </a:xfrm>
          <a:prstGeom prst="line">
            <a:avLst/>
          </a:prstGeom>
          <a:noFill/>
          <a:ln w="12700">
            <a:solidFill>
              <a:schemeClr val="tx1"/>
            </a:solidFill>
            <a:round/>
            <a:headEnd/>
            <a:tailEnd/>
          </a:ln>
          <a:effectLst/>
        </p:spPr>
        <p:txBody>
          <a:bodyPr wrap="none" anchor="ctr"/>
          <a:lstStyle/>
          <a:p>
            <a:endParaRPr lang="en-US"/>
          </a:p>
        </p:txBody>
      </p:sp>
      <p:graphicFrame>
        <p:nvGraphicFramePr>
          <p:cNvPr id="181318" name="Object 70"/>
          <p:cNvGraphicFramePr>
            <a:graphicFrameLocks noChangeAspect="1"/>
          </p:cNvGraphicFramePr>
          <p:nvPr/>
        </p:nvGraphicFramePr>
        <p:xfrm>
          <a:off x="3317875" y="3389313"/>
          <a:ext cx="203200" cy="241300"/>
        </p:xfrm>
        <a:graphic>
          <a:graphicData uri="http://schemas.openxmlformats.org/presentationml/2006/ole">
            <p:oleObj spid="_x0000_s181318" name="Clip" r:id="rId11" imgW="981000" imgH="1209600" progId="MS_ClipArt_Gallery.2">
              <p:embed/>
            </p:oleObj>
          </a:graphicData>
        </a:graphic>
      </p:graphicFrame>
      <p:graphicFrame>
        <p:nvGraphicFramePr>
          <p:cNvPr id="181319" name="Object 71"/>
          <p:cNvGraphicFramePr>
            <a:graphicFrameLocks noChangeAspect="1"/>
          </p:cNvGraphicFramePr>
          <p:nvPr/>
        </p:nvGraphicFramePr>
        <p:xfrm>
          <a:off x="1981200" y="3470275"/>
          <a:ext cx="203200" cy="239713"/>
        </p:xfrm>
        <a:graphic>
          <a:graphicData uri="http://schemas.openxmlformats.org/presentationml/2006/ole">
            <p:oleObj spid="_x0000_s181319" name="Clip" r:id="rId12" imgW="981000" imgH="1209600" progId="MS_ClipArt_Gallery.2">
              <p:embed/>
            </p:oleObj>
          </a:graphicData>
        </a:graphic>
      </p:graphicFrame>
      <p:sp>
        <p:nvSpPr>
          <p:cNvPr id="181320" name="Freeform 72"/>
          <p:cNvSpPr>
            <a:spLocks/>
          </p:cNvSpPr>
          <p:nvPr/>
        </p:nvSpPr>
        <p:spPr bwMode="auto">
          <a:xfrm>
            <a:off x="2062163" y="3244850"/>
            <a:ext cx="1354137" cy="304800"/>
          </a:xfrm>
          <a:custGeom>
            <a:avLst/>
            <a:gdLst/>
            <a:ahLst/>
            <a:cxnLst>
              <a:cxn ang="0">
                <a:pos x="0" y="228"/>
              </a:cxn>
              <a:cxn ang="0">
                <a:pos x="432" y="9"/>
              </a:cxn>
              <a:cxn ang="0">
                <a:pos x="972" y="171"/>
              </a:cxn>
            </a:cxnLst>
            <a:rect l="0" t="0" r="r" b="b"/>
            <a:pathLst>
              <a:path w="972" h="228">
                <a:moveTo>
                  <a:pt x="0" y="228"/>
                </a:moveTo>
                <a:cubicBezTo>
                  <a:pt x="135" y="123"/>
                  <a:pt x="270" y="18"/>
                  <a:pt x="432" y="9"/>
                </a:cubicBezTo>
                <a:cubicBezTo>
                  <a:pt x="594" y="0"/>
                  <a:pt x="783" y="85"/>
                  <a:pt x="972" y="171"/>
                </a:cubicBezTo>
              </a:path>
            </a:pathLst>
          </a:custGeom>
          <a:noFill/>
          <a:ln w="19050" cap="flat" cmpd="sng">
            <a:solidFill>
              <a:schemeClr val="tx1"/>
            </a:solidFill>
            <a:prstDash val="dash"/>
            <a:round/>
            <a:headEnd/>
            <a:tailEnd/>
          </a:ln>
          <a:effectLst/>
        </p:spPr>
        <p:txBody>
          <a:bodyPr wrap="none" anchor="ctr"/>
          <a:lstStyle/>
          <a:p>
            <a:endParaRPr lang="en-US"/>
          </a:p>
        </p:txBody>
      </p:sp>
      <p:grpSp>
        <p:nvGrpSpPr>
          <p:cNvPr id="181321" name="Group 73"/>
          <p:cNvGrpSpPr>
            <a:grpSpLocks/>
          </p:cNvGrpSpPr>
          <p:nvPr/>
        </p:nvGrpSpPr>
        <p:grpSpPr bwMode="auto">
          <a:xfrm>
            <a:off x="2328863" y="4667250"/>
            <a:ext cx="406400" cy="427038"/>
            <a:chOff x="2870" y="1518"/>
            <a:chExt cx="292" cy="320"/>
          </a:xfrm>
        </p:grpSpPr>
        <p:graphicFrame>
          <p:nvGraphicFramePr>
            <p:cNvPr id="181322" name="Object 74"/>
            <p:cNvGraphicFramePr>
              <a:graphicFrameLocks noChangeAspect="1"/>
            </p:cNvGraphicFramePr>
            <p:nvPr/>
          </p:nvGraphicFramePr>
          <p:xfrm>
            <a:off x="2870" y="1518"/>
            <a:ext cx="272" cy="282"/>
          </p:xfrm>
          <a:graphic>
            <a:graphicData uri="http://schemas.openxmlformats.org/presentationml/2006/ole">
              <p:oleObj spid="_x0000_s181322" name="Clip" r:id="rId13" imgW="819000" imgH="847800" progId="MS_ClipArt_Gallery.2">
                <p:embed/>
              </p:oleObj>
            </a:graphicData>
          </a:graphic>
        </p:graphicFrame>
        <p:graphicFrame>
          <p:nvGraphicFramePr>
            <p:cNvPr id="181323" name="Object 75"/>
            <p:cNvGraphicFramePr>
              <a:graphicFrameLocks noChangeAspect="1"/>
            </p:cNvGraphicFramePr>
            <p:nvPr/>
          </p:nvGraphicFramePr>
          <p:xfrm>
            <a:off x="2913" y="1602"/>
            <a:ext cx="249" cy="236"/>
          </p:xfrm>
          <a:graphic>
            <a:graphicData uri="http://schemas.openxmlformats.org/presentationml/2006/ole">
              <p:oleObj spid="_x0000_s181323" name="Clip" r:id="rId14" imgW="1266840" imgH="1200240" progId="MS_ClipArt_Gallery.2">
                <p:embed/>
              </p:oleObj>
            </a:graphicData>
          </a:graphic>
        </p:graphicFrame>
      </p:grpSp>
      <p:grpSp>
        <p:nvGrpSpPr>
          <p:cNvPr id="181324" name="Group 76"/>
          <p:cNvGrpSpPr>
            <a:grpSpLocks/>
          </p:cNvGrpSpPr>
          <p:nvPr/>
        </p:nvGrpSpPr>
        <p:grpSpPr bwMode="auto">
          <a:xfrm>
            <a:off x="3106738" y="4699000"/>
            <a:ext cx="406400" cy="427038"/>
            <a:chOff x="2870" y="1518"/>
            <a:chExt cx="292" cy="320"/>
          </a:xfrm>
        </p:grpSpPr>
        <p:graphicFrame>
          <p:nvGraphicFramePr>
            <p:cNvPr id="181325" name="Object 77"/>
            <p:cNvGraphicFramePr>
              <a:graphicFrameLocks noChangeAspect="1"/>
            </p:cNvGraphicFramePr>
            <p:nvPr/>
          </p:nvGraphicFramePr>
          <p:xfrm>
            <a:off x="2870" y="1518"/>
            <a:ext cx="272" cy="282"/>
          </p:xfrm>
          <a:graphic>
            <a:graphicData uri="http://schemas.openxmlformats.org/presentationml/2006/ole">
              <p:oleObj spid="_x0000_s181325" name="Clip" r:id="rId15" imgW="819000" imgH="847800" progId="MS_ClipArt_Gallery.2">
                <p:embed/>
              </p:oleObj>
            </a:graphicData>
          </a:graphic>
        </p:graphicFrame>
        <p:graphicFrame>
          <p:nvGraphicFramePr>
            <p:cNvPr id="181326" name="Object 78"/>
            <p:cNvGraphicFramePr>
              <a:graphicFrameLocks noChangeAspect="1"/>
            </p:cNvGraphicFramePr>
            <p:nvPr/>
          </p:nvGraphicFramePr>
          <p:xfrm>
            <a:off x="2913" y="1602"/>
            <a:ext cx="249" cy="236"/>
          </p:xfrm>
          <a:graphic>
            <a:graphicData uri="http://schemas.openxmlformats.org/presentationml/2006/ole">
              <p:oleObj spid="_x0000_s181326" name="Clip" r:id="rId16" imgW="1266840" imgH="1200240" progId="MS_ClipArt_Gallery.2">
                <p:embed/>
              </p:oleObj>
            </a:graphicData>
          </a:graphic>
        </p:graphicFrame>
      </p:grpSp>
      <p:grpSp>
        <p:nvGrpSpPr>
          <p:cNvPr id="181327" name="Group 79"/>
          <p:cNvGrpSpPr>
            <a:grpSpLocks/>
          </p:cNvGrpSpPr>
          <p:nvPr/>
        </p:nvGrpSpPr>
        <p:grpSpPr bwMode="auto">
          <a:xfrm>
            <a:off x="2692400" y="4414838"/>
            <a:ext cx="379413" cy="376237"/>
            <a:chOff x="4733" y="2082"/>
            <a:chExt cx="272" cy="282"/>
          </a:xfrm>
        </p:grpSpPr>
        <p:graphicFrame>
          <p:nvGraphicFramePr>
            <p:cNvPr id="181328" name="Object 80"/>
            <p:cNvGraphicFramePr>
              <a:graphicFrameLocks noChangeAspect="1"/>
            </p:cNvGraphicFramePr>
            <p:nvPr/>
          </p:nvGraphicFramePr>
          <p:xfrm>
            <a:off x="4733" y="2082"/>
            <a:ext cx="272" cy="282"/>
          </p:xfrm>
          <a:graphic>
            <a:graphicData uri="http://schemas.openxmlformats.org/presentationml/2006/ole">
              <p:oleObj spid="_x0000_s181328" name="Clip" r:id="rId17" imgW="819000" imgH="847800" progId="MS_ClipArt_Gallery.2">
                <p:embed/>
              </p:oleObj>
            </a:graphicData>
          </a:graphic>
        </p:graphicFrame>
        <p:sp>
          <p:nvSpPr>
            <p:cNvPr id="181329" name="Rectangle 81"/>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p:spPr>
          <p:txBody>
            <a:bodyPr wrap="none" anchor="ctr"/>
            <a:lstStyle/>
            <a:p>
              <a:endParaRPr lang="en-US"/>
            </a:p>
          </p:txBody>
        </p:sp>
      </p:grpSp>
      <p:sp>
        <p:nvSpPr>
          <p:cNvPr id="181330" name="Line 82"/>
          <p:cNvSpPr>
            <a:spLocks noChangeShapeType="1"/>
          </p:cNvSpPr>
          <p:nvPr/>
        </p:nvSpPr>
        <p:spPr bwMode="auto">
          <a:xfrm>
            <a:off x="2998788" y="4318000"/>
            <a:ext cx="0" cy="228600"/>
          </a:xfrm>
          <a:prstGeom prst="line">
            <a:avLst/>
          </a:prstGeom>
          <a:noFill/>
          <a:ln w="12700">
            <a:solidFill>
              <a:schemeClr val="tx1"/>
            </a:solidFill>
            <a:round/>
            <a:headEnd/>
            <a:tailEnd/>
          </a:ln>
          <a:effectLst/>
        </p:spPr>
        <p:txBody>
          <a:bodyPr wrap="none" anchor="ctr"/>
          <a:lstStyle/>
          <a:p>
            <a:endParaRPr lang="en-US"/>
          </a:p>
        </p:txBody>
      </p:sp>
      <p:grpSp>
        <p:nvGrpSpPr>
          <p:cNvPr id="181331" name="Group 83"/>
          <p:cNvGrpSpPr>
            <a:grpSpLocks/>
          </p:cNvGrpSpPr>
          <p:nvPr/>
        </p:nvGrpSpPr>
        <p:grpSpPr bwMode="auto">
          <a:xfrm>
            <a:off x="3719513" y="3741738"/>
            <a:ext cx="207962" cy="409575"/>
            <a:chOff x="4180" y="783"/>
            <a:chExt cx="150" cy="307"/>
          </a:xfrm>
        </p:grpSpPr>
        <p:sp>
          <p:nvSpPr>
            <p:cNvPr id="181332" name="AutoShape 8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181333" name="Rectangle 85"/>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181334" name="Rectangle 8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181335" name="AutoShape 8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181336" name="Line 88"/>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181337" name="Line 89"/>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181338" name="Rectangle 9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81339" name="Rectangle 91"/>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181340" name="Group 92"/>
          <p:cNvGrpSpPr>
            <a:grpSpLocks/>
          </p:cNvGrpSpPr>
          <p:nvPr/>
        </p:nvGrpSpPr>
        <p:grpSpPr bwMode="auto">
          <a:xfrm>
            <a:off x="3706813" y="4186238"/>
            <a:ext cx="207962" cy="409575"/>
            <a:chOff x="4180" y="783"/>
            <a:chExt cx="150" cy="307"/>
          </a:xfrm>
        </p:grpSpPr>
        <p:sp>
          <p:nvSpPr>
            <p:cNvPr id="181341" name="AutoShape 93"/>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181342" name="Rectangle 94"/>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181343" name="Rectangle 9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181344" name="AutoShape 9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181345" name="Line 97"/>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181346" name="Line 98"/>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181347" name="Rectangle 9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81348" name="Rectangle 100"/>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sp>
        <p:nvSpPr>
          <p:cNvPr id="181349" name="Line 101"/>
          <p:cNvSpPr>
            <a:spLocks noChangeShapeType="1"/>
          </p:cNvSpPr>
          <p:nvPr/>
        </p:nvSpPr>
        <p:spPr bwMode="auto">
          <a:xfrm rot="5400000" flipH="1">
            <a:off x="3332956" y="4115594"/>
            <a:ext cx="611188" cy="0"/>
          </a:xfrm>
          <a:prstGeom prst="line">
            <a:avLst/>
          </a:prstGeom>
          <a:noFill/>
          <a:ln w="12700">
            <a:solidFill>
              <a:schemeClr val="tx1"/>
            </a:solidFill>
            <a:round/>
            <a:headEnd/>
            <a:tailEnd/>
          </a:ln>
          <a:effectLst/>
        </p:spPr>
        <p:txBody>
          <a:bodyPr wrap="none" anchor="ctr"/>
          <a:lstStyle/>
          <a:p>
            <a:endParaRPr lang="en-US"/>
          </a:p>
        </p:txBody>
      </p:sp>
      <p:sp>
        <p:nvSpPr>
          <p:cNvPr id="181350" name="Line 102"/>
          <p:cNvSpPr>
            <a:spLocks noChangeShapeType="1"/>
          </p:cNvSpPr>
          <p:nvPr/>
        </p:nvSpPr>
        <p:spPr bwMode="auto">
          <a:xfrm rot="-5400000">
            <a:off x="3686969" y="4368006"/>
            <a:ext cx="0" cy="103188"/>
          </a:xfrm>
          <a:prstGeom prst="line">
            <a:avLst/>
          </a:prstGeom>
          <a:noFill/>
          <a:ln w="12700">
            <a:solidFill>
              <a:schemeClr val="tx1"/>
            </a:solidFill>
            <a:round/>
            <a:headEnd/>
            <a:tailEnd/>
          </a:ln>
          <a:effectLst/>
        </p:spPr>
        <p:txBody>
          <a:bodyPr wrap="none" anchor="ctr"/>
          <a:lstStyle/>
          <a:p>
            <a:endParaRPr lang="en-US"/>
          </a:p>
        </p:txBody>
      </p:sp>
      <p:sp>
        <p:nvSpPr>
          <p:cNvPr id="181351" name="Line 103"/>
          <p:cNvSpPr>
            <a:spLocks noChangeShapeType="1"/>
          </p:cNvSpPr>
          <p:nvPr/>
        </p:nvSpPr>
        <p:spPr bwMode="auto">
          <a:xfrm rot="-5400000">
            <a:off x="3676650" y="3898900"/>
            <a:ext cx="0" cy="88900"/>
          </a:xfrm>
          <a:prstGeom prst="line">
            <a:avLst/>
          </a:prstGeom>
          <a:noFill/>
          <a:ln w="12700">
            <a:solidFill>
              <a:schemeClr val="tx1"/>
            </a:solidFill>
            <a:round/>
            <a:headEnd/>
            <a:tailEnd/>
          </a:ln>
          <a:effectLst/>
        </p:spPr>
        <p:txBody>
          <a:bodyPr wrap="none" anchor="ctr"/>
          <a:lstStyle/>
          <a:p>
            <a:endParaRPr lang="en-US"/>
          </a:p>
        </p:txBody>
      </p:sp>
      <p:sp>
        <p:nvSpPr>
          <p:cNvPr id="181352" name="Line 104"/>
          <p:cNvSpPr>
            <a:spLocks noChangeShapeType="1"/>
          </p:cNvSpPr>
          <p:nvPr/>
        </p:nvSpPr>
        <p:spPr bwMode="auto">
          <a:xfrm flipV="1">
            <a:off x="2355850" y="2039938"/>
            <a:ext cx="458788" cy="207962"/>
          </a:xfrm>
          <a:prstGeom prst="line">
            <a:avLst/>
          </a:prstGeom>
          <a:noFill/>
          <a:ln w="12700">
            <a:solidFill>
              <a:schemeClr val="tx1"/>
            </a:solidFill>
            <a:round/>
            <a:headEnd/>
            <a:tailEnd/>
          </a:ln>
          <a:effectLst/>
        </p:spPr>
        <p:txBody>
          <a:bodyPr wrap="none" anchor="ctr"/>
          <a:lstStyle/>
          <a:p>
            <a:endParaRPr lang="en-US"/>
          </a:p>
        </p:txBody>
      </p:sp>
      <p:sp>
        <p:nvSpPr>
          <p:cNvPr id="181353" name="Line 105"/>
          <p:cNvSpPr>
            <a:spLocks noChangeShapeType="1"/>
          </p:cNvSpPr>
          <p:nvPr/>
        </p:nvSpPr>
        <p:spPr bwMode="auto">
          <a:xfrm>
            <a:off x="3290888" y="2024063"/>
            <a:ext cx="485775" cy="207962"/>
          </a:xfrm>
          <a:prstGeom prst="line">
            <a:avLst/>
          </a:prstGeom>
          <a:noFill/>
          <a:ln w="12700">
            <a:solidFill>
              <a:schemeClr val="tx1"/>
            </a:solidFill>
            <a:round/>
            <a:headEnd/>
            <a:tailEnd/>
          </a:ln>
          <a:effectLst/>
        </p:spPr>
        <p:txBody>
          <a:bodyPr wrap="none" anchor="ctr"/>
          <a:lstStyle/>
          <a:p>
            <a:endParaRPr lang="en-US"/>
          </a:p>
        </p:txBody>
      </p:sp>
      <p:sp>
        <p:nvSpPr>
          <p:cNvPr id="181354" name="Line 106"/>
          <p:cNvSpPr>
            <a:spLocks noChangeShapeType="1"/>
          </p:cNvSpPr>
          <p:nvPr/>
        </p:nvSpPr>
        <p:spPr bwMode="auto">
          <a:xfrm flipH="1">
            <a:off x="3810000" y="2360613"/>
            <a:ext cx="241300" cy="681037"/>
          </a:xfrm>
          <a:prstGeom prst="line">
            <a:avLst/>
          </a:prstGeom>
          <a:noFill/>
          <a:ln w="12700">
            <a:solidFill>
              <a:schemeClr val="tx1"/>
            </a:solidFill>
            <a:round/>
            <a:headEnd/>
            <a:tailEnd/>
          </a:ln>
          <a:effectLst/>
        </p:spPr>
        <p:txBody>
          <a:bodyPr wrap="none" anchor="ctr"/>
          <a:lstStyle/>
          <a:p>
            <a:endParaRPr lang="en-US"/>
          </a:p>
        </p:txBody>
      </p:sp>
      <p:sp>
        <p:nvSpPr>
          <p:cNvPr id="181355" name="Line 107"/>
          <p:cNvSpPr>
            <a:spLocks noChangeShapeType="1"/>
          </p:cNvSpPr>
          <p:nvPr/>
        </p:nvSpPr>
        <p:spPr bwMode="auto">
          <a:xfrm>
            <a:off x="3040063" y="2136775"/>
            <a:ext cx="0" cy="431800"/>
          </a:xfrm>
          <a:prstGeom prst="line">
            <a:avLst/>
          </a:prstGeom>
          <a:noFill/>
          <a:ln w="12700">
            <a:solidFill>
              <a:schemeClr val="tx1"/>
            </a:solidFill>
            <a:round/>
            <a:headEnd/>
            <a:tailEnd/>
          </a:ln>
          <a:effectLst/>
        </p:spPr>
        <p:txBody>
          <a:bodyPr wrap="none" anchor="ctr"/>
          <a:lstStyle/>
          <a:p>
            <a:endParaRPr lang="en-US"/>
          </a:p>
        </p:txBody>
      </p:sp>
      <p:sp>
        <p:nvSpPr>
          <p:cNvPr id="181356" name="Line 108"/>
          <p:cNvSpPr>
            <a:spLocks noChangeShapeType="1"/>
          </p:cNvSpPr>
          <p:nvPr/>
        </p:nvSpPr>
        <p:spPr bwMode="auto">
          <a:xfrm>
            <a:off x="3065463" y="2784475"/>
            <a:ext cx="534987" cy="368300"/>
          </a:xfrm>
          <a:prstGeom prst="line">
            <a:avLst/>
          </a:prstGeom>
          <a:noFill/>
          <a:ln w="12700">
            <a:solidFill>
              <a:schemeClr val="tx1"/>
            </a:solidFill>
            <a:round/>
            <a:headEnd/>
            <a:tailEnd/>
          </a:ln>
          <a:effectLst/>
        </p:spPr>
        <p:txBody>
          <a:bodyPr wrap="none" anchor="ctr"/>
          <a:lstStyle/>
          <a:p>
            <a:endParaRPr lang="en-US"/>
          </a:p>
        </p:txBody>
      </p:sp>
      <p:sp>
        <p:nvSpPr>
          <p:cNvPr id="181357" name="Line 109"/>
          <p:cNvSpPr>
            <a:spLocks noChangeShapeType="1"/>
          </p:cNvSpPr>
          <p:nvPr/>
        </p:nvSpPr>
        <p:spPr bwMode="auto">
          <a:xfrm flipH="1">
            <a:off x="3525838" y="3249613"/>
            <a:ext cx="266700" cy="360362"/>
          </a:xfrm>
          <a:prstGeom prst="line">
            <a:avLst/>
          </a:prstGeom>
          <a:noFill/>
          <a:ln w="12700">
            <a:solidFill>
              <a:schemeClr val="tx1"/>
            </a:solidFill>
            <a:round/>
            <a:headEnd/>
            <a:tailEnd/>
          </a:ln>
          <a:effectLst/>
        </p:spPr>
        <p:txBody>
          <a:bodyPr wrap="none" anchor="ctr"/>
          <a:lstStyle/>
          <a:p>
            <a:endParaRPr lang="en-US"/>
          </a:p>
        </p:txBody>
      </p:sp>
      <p:sp>
        <p:nvSpPr>
          <p:cNvPr id="181358" name="Line 110"/>
          <p:cNvSpPr>
            <a:spLocks noChangeShapeType="1"/>
          </p:cNvSpPr>
          <p:nvPr/>
        </p:nvSpPr>
        <p:spPr bwMode="auto">
          <a:xfrm flipH="1">
            <a:off x="3298825" y="2328863"/>
            <a:ext cx="560388" cy="384175"/>
          </a:xfrm>
          <a:prstGeom prst="line">
            <a:avLst/>
          </a:prstGeom>
          <a:noFill/>
          <a:ln w="12700">
            <a:solidFill>
              <a:schemeClr val="tx1"/>
            </a:solidFill>
            <a:round/>
            <a:headEnd/>
            <a:tailEnd/>
          </a:ln>
          <a:effectLst/>
        </p:spPr>
        <p:txBody>
          <a:bodyPr wrap="none" anchor="ctr"/>
          <a:lstStyle/>
          <a:p>
            <a:endParaRPr lang="en-US"/>
          </a:p>
        </p:txBody>
      </p:sp>
      <p:sp>
        <p:nvSpPr>
          <p:cNvPr id="181359" name="Line 111"/>
          <p:cNvSpPr>
            <a:spLocks noChangeShapeType="1"/>
          </p:cNvSpPr>
          <p:nvPr/>
        </p:nvSpPr>
        <p:spPr bwMode="auto">
          <a:xfrm flipH="1">
            <a:off x="3308350" y="1768475"/>
            <a:ext cx="350838" cy="255588"/>
          </a:xfrm>
          <a:prstGeom prst="line">
            <a:avLst/>
          </a:prstGeom>
          <a:noFill/>
          <a:ln w="12700">
            <a:solidFill>
              <a:schemeClr val="tx1"/>
            </a:solidFill>
            <a:round/>
            <a:headEnd/>
            <a:tailEnd/>
          </a:ln>
          <a:effectLst/>
        </p:spPr>
        <p:txBody>
          <a:bodyPr wrap="none" anchor="ctr"/>
          <a:lstStyle/>
          <a:p>
            <a:endParaRPr lang="en-US"/>
          </a:p>
        </p:txBody>
      </p:sp>
      <p:sp>
        <p:nvSpPr>
          <p:cNvPr id="181360" name="Line 112"/>
          <p:cNvSpPr>
            <a:spLocks noChangeShapeType="1"/>
          </p:cNvSpPr>
          <p:nvPr/>
        </p:nvSpPr>
        <p:spPr bwMode="auto">
          <a:xfrm flipH="1">
            <a:off x="4025900" y="1944688"/>
            <a:ext cx="201613" cy="176212"/>
          </a:xfrm>
          <a:prstGeom prst="line">
            <a:avLst/>
          </a:prstGeom>
          <a:noFill/>
          <a:ln w="12700">
            <a:solidFill>
              <a:schemeClr val="tx1"/>
            </a:solidFill>
            <a:round/>
            <a:headEnd/>
            <a:tailEnd/>
          </a:ln>
          <a:effectLst/>
        </p:spPr>
        <p:txBody>
          <a:bodyPr wrap="none" anchor="ctr"/>
          <a:lstStyle/>
          <a:p>
            <a:endParaRPr lang="en-US"/>
          </a:p>
        </p:txBody>
      </p:sp>
      <p:grpSp>
        <p:nvGrpSpPr>
          <p:cNvPr id="181361" name="Group 113"/>
          <p:cNvGrpSpPr>
            <a:grpSpLocks/>
          </p:cNvGrpSpPr>
          <p:nvPr/>
        </p:nvGrpSpPr>
        <p:grpSpPr bwMode="auto">
          <a:xfrm>
            <a:off x="1836738" y="2136775"/>
            <a:ext cx="501650" cy="233363"/>
            <a:chOff x="3600" y="219"/>
            <a:chExt cx="360" cy="175"/>
          </a:xfrm>
        </p:grpSpPr>
        <p:sp>
          <p:nvSpPr>
            <p:cNvPr id="181362" name="Oval 11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81363" name="Line 115"/>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181364" name="Line 116"/>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181365" name="Rectangle 117"/>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sp>
          <p:nvSpPr>
            <p:cNvPr id="181366" name="Oval 11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81367" name="Group 119"/>
            <p:cNvGrpSpPr>
              <a:grpSpLocks/>
            </p:cNvGrpSpPr>
            <p:nvPr/>
          </p:nvGrpSpPr>
          <p:grpSpPr bwMode="auto">
            <a:xfrm>
              <a:off x="3686" y="244"/>
              <a:ext cx="177" cy="66"/>
              <a:chOff x="2848" y="848"/>
              <a:chExt cx="140" cy="98"/>
            </a:xfrm>
          </p:grpSpPr>
          <p:sp>
            <p:nvSpPr>
              <p:cNvPr id="181368" name="Line 120"/>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81369" name="Line 121"/>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81370" name="Line 122"/>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181371" name="Group 123"/>
            <p:cNvGrpSpPr>
              <a:grpSpLocks/>
            </p:cNvGrpSpPr>
            <p:nvPr/>
          </p:nvGrpSpPr>
          <p:grpSpPr bwMode="auto">
            <a:xfrm flipV="1">
              <a:off x="3686" y="243"/>
              <a:ext cx="177" cy="66"/>
              <a:chOff x="2848" y="848"/>
              <a:chExt cx="140" cy="98"/>
            </a:xfrm>
          </p:grpSpPr>
          <p:sp>
            <p:nvSpPr>
              <p:cNvPr id="181372" name="Line 124"/>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81373" name="Line 125"/>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81374" name="Line 126"/>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181375" name="Group 127"/>
          <p:cNvGrpSpPr>
            <a:grpSpLocks/>
          </p:cNvGrpSpPr>
          <p:nvPr/>
        </p:nvGrpSpPr>
        <p:grpSpPr bwMode="auto">
          <a:xfrm>
            <a:off x="2789238" y="1908175"/>
            <a:ext cx="501650" cy="233363"/>
            <a:chOff x="3600" y="219"/>
            <a:chExt cx="360" cy="175"/>
          </a:xfrm>
        </p:grpSpPr>
        <p:sp>
          <p:nvSpPr>
            <p:cNvPr id="181376" name="Oval 12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81377" name="Line 129"/>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181378" name="Line 130"/>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181379" name="Rectangle 131"/>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sp>
          <p:nvSpPr>
            <p:cNvPr id="181380" name="Oval 13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81381" name="Group 133"/>
            <p:cNvGrpSpPr>
              <a:grpSpLocks/>
            </p:cNvGrpSpPr>
            <p:nvPr/>
          </p:nvGrpSpPr>
          <p:grpSpPr bwMode="auto">
            <a:xfrm>
              <a:off x="3686" y="244"/>
              <a:ext cx="177" cy="66"/>
              <a:chOff x="2848" y="848"/>
              <a:chExt cx="140" cy="98"/>
            </a:xfrm>
          </p:grpSpPr>
          <p:sp>
            <p:nvSpPr>
              <p:cNvPr id="181382" name="Line 134"/>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81383" name="Line 135"/>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81384" name="Line 136"/>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181385" name="Group 137"/>
            <p:cNvGrpSpPr>
              <a:grpSpLocks/>
            </p:cNvGrpSpPr>
            <p:nvPr/>
          </p:nvGrpSpPr>
          <p:grpSpPr bwMode="auto">
            <a:xfrm flipV="1">
              <a:off x="3686" y="243"/>
              <a:ext cx="177" cy="66"/>
              <a:chOff x="2848" y="848"/>
              <a:chExt cx="140" cy="98"/>
            </a:xfrm>
          </p:grpSpPr>
          <p:sp>
            <p:nvSpPr>
              <p:cNvPr id="181386" name="Line 13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81387" name="Line 13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81388" name="Line 14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181389" name="Group 141"/>
          <p:cNvGrpSpPr>
            <a:grpSpLocks/>
          </p:cNvGrpSpPr>
          <p:nvPr/>
        </p:nvGrpSpPr>
        <p:grpSpPr bwMode="auto">
          <a:xfrm>
            <a:off x="2806700" y="2565400"/>
            <a:ext cx="501650" cy="233363"/>
            <a:chOff x="3600" y="219"/>
            <a:chExt cx="360" cy="175"/>
          </a:xfrm>
        </p:grpSpPr>
        <p:sp>
          <p:nvSpPr>
            <p:cNvPr id="181390" name="Oval 14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81391" name="Line 143"/>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181392" name="Line 144"/>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181393" name="Rectangle 145"/>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sp>
          <p:nvSpPr>
            <p:cNvPr id="181394" name="Oval 14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81395" name="Group 147"/>
            <p:cNvGrpSpPr>
              <a:grpSpLocks/>
            </p:cNvGrpSpPr>
            <p:nvPr/>
          </p:nvGrpSpPr>
          <p:grpSpPr bwMode="auto">
            <a:xfrm>
              <a:off x="3686" y="244"/>
              <a:ext cx="177" cy="66"/>
              <a:chOff x="2848" y="848"/>
              <a:chExt cx="140" cy="98"/>
            </a:xfrm>
          </p:grpSpPr>
          <p:sp>
            <p:nvSpPr>
              <p:cNvPr id="181396" name="Line 14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81397" name="Line 14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81398" name="Line 15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181399" name="Group 151"/>
            <p:cNvGrpSpPr>
              <a:grpSpLocks/>
            </p:cNvGrpSpPr>
            <p:nvPr/>
          </p:nvGrpSpPr>
          <p:grpSpPr bwMode="auto">
            <a:xfrm flipV="1">
              <a:off x="3686" y="243"/>
              <a:ext cx="177" cy="66"/>
              <a:chOff x="2848" y="848"/>
              <a:chExt cx="140" cy="98"/>
            </a:xfrm>
          </p:grpSpPr>
          <p:sp>
            <p:nvSpPr>
              <p:cNvPr id="181400" name="Line 15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81401" name="Line 15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81402" name="Line 15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181403" name="Group 155"/>
          <p:cNvGrpSpPr>
            <a:grpSpLocks/>
          </p:cNvGrpSpPr>
          <p:nvPr/>
        </p:nvGrpSpPr>
        <p:grpSpPr bwMode="auto">
          <a:xfrm>
            <a:off x="3776663" y="2116138"/>
            <a:ext cx="500062" cy="233362"/>
            <a:chOff x="3600" y="219"/>
            <a:chExt cx="360" cy="175"/>
          </a:xfrm>
        </p:grpSpPr>
        <p:sp>
          <p:nvSpPr>
            <p:cNvPr id="181404" name="Oval 15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81405" name="Line 157"/>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181406" name="Line 158"/>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181407" name="Rectangle 159"/>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sp>
          <p:nvSpPr>
            <p:cNvPr id="181408" name="Oval 16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81409" name="Group 161"/>
            <p:cNvGrpSpPr>
              <a:grpSpLocks/>
            </p:cNvGrpSpPr>
            <p:nvPr/>
          </p:nvGrpSpPr>
          <p:grpSpPr bwMode="auto">
            <a:xfrm>
              <a:off x="3686" y="244"/>
              <a:ext cx="177" cy="66"/>
              <a:chOff x="2848" y="848"/>
              <a:chExt cx="140" cy="98"/>
            </a:xfrm>
          </p:grpSpPr>
          <p:sp>
            <p:nvSpPr>
              <p:cNvPr id="181410" name="Line 16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81411" name="Line 16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81412" name="Line 16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181413" name="Group 165"/>
            <p:cNvGrpSpPr>
              <a:grpSpLocks/>
            </p:cNvGrpSpPr>
            <p:nvPr/>
          </p:nvGrpSpPr>
          <p:grpSpPr bwMode="auto">
            <a:xfrm flipV="1">
              <a:off x="3686" y="243"/>
              <a:ext cx="177" cy="66"/>
              <a:chOff x="2848" y="848"/>
              <a:chExt cx="140" cy="98"/>
            </a:xfrm>
          </p:grpSpPr>
          <p:sp>
            <p:nvSpPr>
              <p:cNvPr id="181414" name="Line 16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81415" name="Line 16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81416" name="Line 16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181417" name="Group 169"/>
          <p:cNvGrpSpPr>
            <a:grpSpLocks/>
          </p:cNvGrpSpPr>
          <p:nvPr/>
        </p:nvGrpSpPr>
        <p:grpSpPr bwMode="auto">
          <a:xfrm>
            <a:off x="3582988" y="3013075"/>
            <a:ext cx="501650" cy="233363"/>
            <a:chOff x="3600" y="219"/>
            <a:chExt cx="360" cy="175"/>
          </a:xfrm>
        </p:grpSpPr>
        <p:sp>
          <p:nvSpPr>
            <p:cNvPr id="181418" name="Oval 17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81419" name="Line 171"/>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181420" name="Line 172"/>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181421" name="Rectangle 173"/>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sp>
          <p:nvSpPr>
            <p:cNvPr id="181422" name="Oval 17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81423" name="Group 175"/>
            <p:cNvGrpSpPr>
              <a:grpSpLocks/>
            </p:cNvGrpSpPr>
            <p:nvPr/>
          </p:nvGrpSpPr>
          <p:grpSpPr bwMode="auto">
            <a:xfrm>
              <a:off x="3686" y="244"/>
              <a:ext cx="177" cy="66"/>
              <a:chOff x="2848" y="848"/>
              <a:chExt cx="140" cy="98"/>
            </a:xfrm>
          </p:grpSpPr>
          <p:sp>
            <p:nvSpPr>
              <p:cNvPr id="181424" name="Line 17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81425" name="Line 17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81426" name="Line 17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181427" name="Group 179"/>
            <p:cNvGrpSpPr>
              <a:grpSpLocks/>
            </p:cNvGrpSpPr>
            <p:nvPr/>
          </p:nvGrpSpPr>
          <p:grpSpPr bwMode="auto">
            <a:xfrm flipV="1">
              <a:off x="3686" y="243"/>
              <a:ext cx="177" cy="66"/>
              <a:chOff x="2848" y="848"/>
              <a:chExt cx="140" cy="98"/>
            </a:xfrm>
          </p:grpSpPr>
          <p:sp>
            <p:nvSpPr>
              <p:cNvPr id="181428" name="Line 180"/>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81429" name="Line 181"/>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81430" name="Line 182"/>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181431" name="Group 183"/>
          <p:cNvGrpSpPr>
            <a:grpSpLocks/>
          </p:cNvGrpSpPr>
          <p:nvPr/>
        </p:nvGrpSpPr>
        <p:grpSpPr bwMode="auto">
          <a:xfrm>
            <a:off x="3249613" y="3597275"/>
            <a:ext cx="501650" cy="234950"/>
            <a:chOff x="3600" y="219"/>
            <a:chExt cx="360" cy="175"/>
          </a:xfrm>
        </p:grpSpPr>
        <p:sp>
          <p:nvSpPr>
            <p:cNvPr id="181432" name="Oval 18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81433" name="Line 185"/>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181434" name="Line 186"/>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181435" name="Rectangle 187"/>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sp>
          <p:nvSpPr>
            <p:cNvPr id="181436" name="Oval 18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81437" name="Group 189"/>
            <p:cNvGrpSpPr>
              <a:grpSpLocks/>
            </p:cNvGrpSpPr>
            <p:nvPr/>
          </p:nvGrpSpPr>
          <p:grpSpPr bwMode="auto">
            <a:xfrm>
              <a:off x="3686" y="244"/>
              <a:ext cx="177" cy="66"/>
              <a:chOff x="2848" y="848"/>
              <a:chExt cx="140" cy="98"/>
            </a:xfrm>
          </p:grpSpPr>
          <p:sp>
            <p:nvSpPr>
              <p:cNvPr id="181438" name="Line 190"/>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81439" name="Line 191"/>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81440" name="Line 192"/>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181441" name="Group 193"/>
            <p:cNvGrpSpPr>
              <a:grpSpLocks/>
            </p:cNvGrpSpPr>
            <p:nvPr/>
          </p:nvGrpSpPr>
          <p:grpSpPr bwMode="auto">
            <a:xfrm flipV="1">
              <a:off x="3686" y="243"/>
              <a:ext cx="177" cy="66"/>
              <a:chOff x="2848" y="848"/>
              <a:chExt cx="140" cy="98"/>
            </a:xfrm>
          </p:grpSpPr>
          <p:sp>
            <p:nvSpPr>
              <p:cNvPr id="181442" name="Line 194"/>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81443" name="Line 195"/>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81444" name="Line 196"/>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181445" name="Group 197"/>
          <p:cNvGrpSpPr>
            <a:grpSpLocks/>
          </p:cNvGrpSpPr>
          <p:nvPr/>
        </p:nvGrpSpPr>
        <p:grpSpPr bwMode="auto">
          <a:xfrm>
            <a:off x="2640013" y="4086225"/>
            <a:ext cx="500062" cy="233363"/>
            <a:chOff x="3600" y="219"/>
            <a:chExt cx="360" cy="175"/>
          </a:xfrm>
        </p:grpSpPr>
        <p:sp>
          <p:nvSpPr>
            <p:cNvPr id="181446" name="Oval 19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81447" name="Line 199"/>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181448" name="Line 200"/>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181449" name="Rectangle 201"/>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sp>
          <p:nvSpPr>
            <p:cNvPr id="181450" name="Oval 20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81451" name="Group 203"/>
            <p:cNvGrpSpPr>
              <a:grpSpLocks/>
            </p:cNvGrpSpPr>
            <p:nvPr/>
          </p:nvGrpSpPr>
          <p:grpSpPr bwMode="auto">
            <a:xfrm>
              <a:off x="3686" y="244"/>
              <a:ext cx="177" cy="66"/>
              <a:chOff x="2848" y="848"/>
              <a:chExt cx="140" cy="98"/>
            </a:xfrm>
          </p:grpSpPr>
          <p:sp>
            <p:nvSpPr>
              <p:cNvPr id="181452" name="Line 204"/>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81453" name="Line 205"/>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81454" name="Line 206"/>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181455" name="Group 207"/>
            <p:cNvGrpSpPr>
              <a:grpSpLocks/>
            </p:cNvGrpSpPr>
            <p:nvPr/>
          </p:nvGrpSpPr>
          <p:grpSpPr bwMode="auto">
            <a:xfrm flipV="1">
              <a:off x="3686" y="243"/>
              <a:ext cx="177" cy="66"/>
              <a:chOff x="2848" y="848"/>
              <a:chExt cx="140" cy="98"/>
            </a:xfrm>
          </p:grpSpPr>
          <p:sp>
            <p:nvSpPr>
              <p:cNvPr id="181456" name="Line 20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81457" name="Line 20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81458" name="Line 21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181459" name="Group 211"/>
          <p:cNvGrpSpPr>
            <a:grpSpLocks/>
          </p:cNvGrpSpPr>
          <p:nvPr/>
        </p:nvGrpSpPr>
        <p:grpSpPr bwMode="auto">
          <a:xfrm>
            <a:off x="1836738" y="3709988"/>
            <a:ext cx="501650" cy="233362"/>
            <a:chOff x="3600" y="219"/>
            <a:chExt cx="360" cy="175"/>
          </a:xfrm>
        </p:grpSpPr>
        <p:sp>
          <p:nvSpPr>
            <p:cNvPr id="181460" name="Oval 21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81461" name="Line 213"/>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181462" name="Line 214"/>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181463" name="Rectangle 215"/>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sp>
          <p:nvSpPr>
            <p:cNvPr id="181464" name="Oval 21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81465" name="Group 217"/>
            <p:cNvGrpSpPr>
              <a:grpSpLocks/>
            </p:cNvGrpSpPr>
            <p:nvPr/>
          </p:nvGrpSpPr>
          <p:grpSpPr bwMode="auto">
            <a:xfrm>
              <a:off x="3686" y="244"/>
              <a:ext cx="177" cy="66"/>
              <a:chOff x="2848" y="848"/>
              <a:chExt cx="140" cy="98"/>
            </a:xfrm>
          </p:grpSpPr>
          <p:sp>
            <p:nvSpPr>
              <p:cNvPr id="181466" name="Line 21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81467" name="Line 21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81468" name="Line 22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181469" name="Group 221"/>
            <p:cNvGrpSpPr>
              <a:grpSpLocks/>
            </p:cNvGrpSpPr>
            <p:nvPr/>
          </p:nvGrpSpPr>
          <p:grpSpPr bwMode="auto">
            <a:xfrm flipV="1">
              <a:off x="3686" y="243"/>
              <a:ext cx="177" cy="66"/>
              <a:chOff x="2848" y="848"/>
              <a:chExt cx="140" cy="98"/>
            </a:xfrm>
          </p:grpSpPr>
          <p:sp>
            <p:nvSpPr>
              <p:cNvPr id="181470" name="Line 22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81471" name="Line 22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81472" name="Line 22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181473" name="Line 225"/>
          <p:cNvSpPr>
            <a:spLocks noChangeShapeType="1"/>
          </p:cNvSpPr>
          <p:nvPr/>
        </p:nvSpPr>
        <p:spPr bwMode="auto">
          <a:xfrm flipV="1">
            <a:off x="2092325" y="3922713"/>
            <a:ext cx="1588" cy="249237"/>
          </a:xfrm>
          <a:prstGeom prst="line">
            <a:avLst/>
          </a:prstGeom>
          <a:noFill/>
          <a:ln w="12700">
            <a:solidFill>
              <a:schemeClr val="tx1"/>
            </a:solidFill>
            <a:round/>
            <a:headEnd/>
            <a:tailEnd/>
          </a:ln>
          <a:effectLst/>
        </p:spPr>
        <p:txBody>
          <a:bodyPr wrap="none" anchor="ctr"/>
          <a:lstStyle/>
          <a:p>
            <a:endParaRPr lang="en-US"/>
          </a:p>
        </p:txBody>
      </p:sp>
      <p:sp>
        <p:nvSpPr>
          <p:cNvPr id="181474" name="Line 226"/>
          <p:cNvSpPr>
            <a:spLocks noChangeShapeType="1"/>
          </p:cNvSpPr>
          <p:nvPr/>
        </p:nvSpPr>
        <p:spPr bwMode="auto">
          <a:xfrm>
            <a:off x="1219200" y="1905000"/>
            <a:ext cx="2514600" cy="2514600"/>
          </a:xfrm>
          <a:prstGeom prst="line">
            <a:avLst/>
          </a:prstGeom>
          <a:noFill/>
          <a:ln w="38100">
            <a:solidFill>
              <a:srgbClr val="FF0000"/>
            </a:solidFill>
            <a:round/>
            <a:headEnd/>
            <a:tailEnd type="triangle" w="med" len="med"/>
          </a:ln>
          <a:effectLst/>
        </p:spPr>
        <p:txBody>
          <a:bodyPr wrap="none" anchor="ctr"/>
          <a:lstStyle/>
          <a:p>
            <a:endParaRPr lang="en-US"/>
          </a:p>
        </p:txBody>
      </p:sp>
      <p:sp>
        <p:nvSpPr>
          <p:cNvPr id="181475" name="Line 227"/>
          <p:cNvSpPr>
            <a:spLocks noChangeShapeType="1"/>
          </p:cNvSpPr>
          <p:nvPr/>
        </p:nvSpPr>
        <p:spPr bwMode="auto">
          <a:xfrm>
            <a:off x="1219200" y="1752600"/>
            <a:ext cx="2514600" cy="2514600"/>
          </a:xfrm>
          <a:prstGeom prst="line">
            <a:avLst/>
          </a:prstGeom>
          <a:noFill/>
          <a:ln w="38100">
            <a:solidFill>
              <a:srgbClr val="FF0000"/>
            </a:solidFill>
            <a:round/>
            <a:headEnd type="triangle" w="med" len="med"/>
            <a:tailEnd/>
          </a:ln>
          <a:effectLst/>
        </p:spPr>
        <p:txBody>
          <a:bodyPr wrap="none" anchor="ctr"/>
          <a:lstStyle/>
          <a:p>
            <a:endParaRPr lang="en-US"/>
          </a:p>
        </p:txBody>
      </p:sp>
      <p:sp>
        <p:nvSpPr>
          <p:cNvPr id="181702" name="Line 454"/>
          <p:cNvSpPr>
            <a:spLocks noChangeShapeType="1"/>
          </p:cNvSpPr>
          <p:nvPr/>
        </p:nvSpPr>
        <p:spPr bwMode="auto">
          <a:xfrm flipV="1">
            <a:off x="2590800" y="4495800"/>
            <a:ext cx="1143000" cy="381000"/>
          </a:xfrm>
          <a:prstGeom prst="line">
            <a:avLst/>
          </a:prstGeom>
          <a:noFill/>
          <a:ln w="38100">
            <a:solidFill>
              <a:srgbClr val="FF0000"/>
            </a:solidFill>
            <a:round/>
            <a:headEnd/>
            <a:tailEnd type="triangle" w="med" len="med"/>
          </a:ln>
          <a:effectLst/>
        </p:spPr>
        <p:txBody>
          <a:bodyPr wrap="none" anchor="ctr"/>
          <a:lstStyle/>
          <a:p>
            <a:endParaRPr lang="en-US"/>
          </a:p>
        </p:txBody>
      </p:sp>
      <p:sp>
        <p:nvSpPr>
          <p:cNvPr id="181703" name="Line 455"/>
          <p:cNvSpPr>
            <a:spLocks noChangeShapeType="1"/>
          </p:cNvSpPr>
          <p:nvPr/>
        </p:nvSpPr>
        <p:spPr bwMode="auto">
          <a:xfrm flipV="1">
            <a:off x="2667000" y="4572000"/>
            <a:ext cx="1143000" cy="381000"/>
          </a:xfrm>
          <a:prstGeom prst="line">
            <a:avLst/>
          </a:prstGeom>
          <a:noFill/>
          <a:ln w="38100">
            <a:solidFill>
              <a:srgbClr val="FF0000"/>
            </a:solidFill>
            <a:round/>
            <a:headEnd type="triangle" w="med" len="me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fld id="{942F5B04-8494-444F-836E-9461D742929C}" type="slidenum">
              <a:rPr lang="en-US"/>
              <a:pPr/>
              <a:t>80</a:t>
            </a:fld>
            <a:endParaRPr lang="en-US"/>
          </a:p>
        </p:txBody>
      </p:sp>
      <p:sp>
        <p:nvSpPr>
          <p:cNvPr id="189442" name="Rectangle 2"/>
          <p:cNvSpPr>
            <a:spLocks noGrp="1" noChangeArrowheads="1"/>
          </p:cNvSpPr>
          <p:nvPr>
            <p:ph type="title"/>
          </p:nvPr>
        </p:nvSpPr>
        <p:spPr/>
        <p:txBody>
          <a:bodyPr/>
          <a:lstStyle/>
          <a:p>
            <a:r>
              <a:rPr lang="en-US"/>
              <a:t>Query flooding: Gnutella</a:t>
            </a:r>
          </a:p>
        </p:txBody>
      </p:sp>
      <p:sp>
        <p:nvSpPr>
          <p:cNvPr id="189444" name="Rectangle 4"/>
          <p:cNvSpPr>
            <a:spLocks noGrp="1" noChangeArrowheads="1"/>
          </p:cNvSpPr>
          <p:nvPr>
            <p:ph type="body" sz="half" idx="1"/>
          </p:nvPr>
        </p:nvSpPr>
        <p:spPr/>
        <p:txBody>
          <a:bodyPr/>
          <a:lstStyle/>
          <a:p>
            <a:pPr>
              <a:lnSpc>
                <a:spcPct val="90000"/>
              </a:lnSpc>
            </a:pPr>
            <a:r>
              <a:rPr lang="en-US" sz="2400"/>
              <a:t>fully distributed</a:t>
            </a:r>
          </a:p>
          <a:p>
            <a:pPr lvl="1">
              <a:lnSpc>
                <a:spcPct val="90000"/>
              </a:lnSpc>
            </a:pPr>
            <a:r>
              <a:rPr lang="en-US" sz="2000"/>
              <a:t>no central server</a:t>
            </a:r>
          </a:p>
          <a:p>
            <a:pPr>
              <a:lnSpc>
                <a:spcPct val="90000"/>
              </a:lnSpc>
            </a:pPr>
            <a:r>
              <a:rPr lang="en-US" sz="2400"/>
              <a:t>public domain protocol</a:t>
            </a:r>
          </a:p>
          <a:p>
            <a:pPr>
              <a:lnSpc>
                <a:spcPct val="90000"/>
              </a:lnSpc>
            </a:pPr>
            <a:r>
              <a:rPr lang="en-US" sz="2400"/>
              <a:t>many Gnutella clients implementing protocol</a:t>
            </a:r>
          </a:p>
          <a:p>
            <a:pPr>
              <a:lnSpc>
                <a:spcPct val="90000"/>
              </a:lnSpc>
              <a:buFont typeface="ZapfDingbats" pitchFamily="82" charset="2"/>
              <a:buNone/>
            </a:pPr>
            <a:endParaRPr lang="en-US" sz="2400"/>
          </a:p>
          <a:p>
            <a:pPr>
              <a:lnSpc>
                <a:spcPct val="90000"/>
              </a:lnSpc>
            </a:pPr>
            <a:endParaRPr lang="en-US" sz="2400"/>
          </a:p>
        </p:txBody>
      </p:sp>
      <p:sp>
        <p:nvSpPr>
          <p:cNvPr id="189445" name="Rectangle 5"/>
          <p:cNvSpPr>
            <a:spLocks noGrp="1" noChangeArrowheads="1"/>
          </p:cNvSpPr>
          <p:nvPr>
            <p:ph type="body" sz="half" idx="2"/>
          </p:nvPr>
        </p:nvSpPr>
        <p:spPr/>
        <p:txBody>
          <a:bodyPr/>
          <a:lstStyle/>
          <a:p>
            <a:pPr>
              <a:lnSpc>
                <a:spcPct val="90000"/>
              </a:lnSpc>
              <a:buFont typeface="ZapfDingbats" pitchFamily="82" charset="2"/>
              <a:buNone/>
            </a:pPr>
            <a:r>
              <a:rPr lang="en-US" sz="2400">
                <a:solidFill>
                  <a:srgbClr val="FF0000"/>
                </a:solidFill>
              </a:rPr>
              <a:t>overlay network: graph</a:t>
            </a:r>
          </a:p>
          <a:p>
            <a:pPr>
              <a:lnSpc>
                <a:spcPct val="90000"/>
              </a:lnSpc>
            </a:pPr>
            <a:r>
              <a:rPr lang="en-US" sz="2400"/>
              <a:t>edge between peer X and Y if there’s a TCP connection</a:t>
            </a:r>
          </a:p>
          <a:p>
            <a:pPr>
              <a:lnSpc>
                <a:spcPct val="90000"/>
              </a:lnSpc>
            </a:pPr>
            <a:r>
              <a:rPr lang="en-US" sz="2400"/>
              <a:t>all active peers and edges is overlay net</a:t>
            </a:r>
          </a:p>
          <a:p>
            <a:pPr>
              <a:lnSpc>
                <a:spcPct val="90000"/>
              </a:lnSpc>
            </a:pPr>
            <a:r>
              <a:rPr lang="en-US" sz="2400"/>
              <a:t>Edge is not a physical link</a:t>
            </a:r>
          </a:p>
          <a:p>
            <a:pPr>
              <a:lnSpc>
                <a:spcPct val="90000"/>
              </a:lnSpc>
            </a:pPr>
            <a:r>
              <a:rPr lang="en-US" sz="2400"/>
              <a:t>Given peer will typically be connected with &lt; 10 overlay neighbors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4"/>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31" name="Slide Number Placeholder 5"/>
          <p:cNvSpPr>
            <a:spLocks noGrp="1"/>
          </p:cNvSpPr>
          <p:nvPr>
            <p:ph type="sldNum" sz="quarter" idx="12"/>
          </p:nvPr>
        </p:nvSpPr>
        <p:spPr/>
        <p:txBody>
          <a:bodyPr/>
          <a:lstStyle/>
          <a:p>
            <a:fld id="{905D164A-4E35-46BE-A329-7C0AA14BA699}" type="slidenum">
              <a:rPr lang="en-US"/>
              <a:pPr/>
              <a:t>81</a:t>
            </a:fld>
            <a:endParaRPr lang="en-US"/>
          </a:p>
        </p:txBody>
      </p:sp>
      <p:sp>
        <p:nvSpPr>
          <p:cNvPr id="191492" name="Rectangle 4"/>
          <p:cNvSpPr>
            <a:spLocks noGrp="1" noChangeArrowheads="1"/>
          </p:cNvSpPr>
          <p:nvPr>
            <p:ph type="title"/>
          </p:nvPr>
        </p:nvSpPr>
        <p:spPr>
          <a:xfrm>
            <a:off x="560388" y="0"/>
            <a:ext cx="7772400" cy="1143000"/>
          </a:xfrm>
        </p:spPr>
        <p:txBody>
          <a:bodyPr/>
          <a:lstStyle/>
          <a:p>
            <a:r>
              <a:rPr lang="en-US"/>
              <a:t>Gnutella: protocol</a:t>
            </a:r>
          </a:p>
        </p:txBody>
      </p:sp>
      <p:grpSp>
        <p:nvGrpSpPr>
          <p:cNvPr id="191495" name="Group 7"/>
          <p:cNvGrpSpPr>
            <a:grpSpLocks/>
          </p:cNvGrpSpPr>
          <p:nvPr/>
        </p:nvGrpSpPr>
        <p:grpSpPr bwMode="auto">
          <a:xfrm>
            <a:off x="2339975" y="1449388"/>
            <a:ext cx="6248400" cy="5129212"/>
            <a:chOff x="768" y="280"/>
            <a:chExt cx="3936" cy="3231"/>
          </a:xfrm>
        </p:grpSpPr>
        <p:graphicFrame>
          <p:nvGraphicFramePr>
            <p:cNvPr id="191496" name="Object 8"/>
            <p:cNvGraphicFramePr>
              <a:graphicFrameLocks noChangeAspect="1"/>
            </p:cNvGraphicFramePr>
            <p:nvPr/>
          </p:nvGraphicFramePr>
          <p:xfrm>
            <a:off x="768" y="2016"/>
            <a:ext cx="432" cy="343"/>
          </p:xfrm>
          <a:graphic>
            <a:graphicData uri="http://schemas.openxmlformats.org/presentationml/2006/ole">
              <p:oleObj spid="_x0000_s191496" name="Clip" r:id="rId3" imgW="1305000" imgH="1085760" progId="MS_ClipArt_Gallery.2">
                <p:embed/>
              </p:oleObj>
            </a:graphicData>
          </a:graphic>
        </p:graphicFrame>
        <p:graphicFrame>
          <p:nvGraphicFramePr>
            <p:cNvPr id="191497" name="Object 9"/>
            <p:cNvGraphicFramePr>
              <a:graphicFrameLocks noChangeAspect="1"/>
            </p:cNvGraphicFramePr>
            <p:nvPr/>
          </p:nvGraphicFramePr>
          <p:xfrm>
            <a:off x="2160" y="3168"/>
            <a:ext cx="432" cy="343"/>
          </p:xfrm>
          <a:graphic>
            <a:graphicData uri="http://schemas.openxmlformats.org/presentationml/2006/ole">
              <p:oleObj spid="_x0000_s191497" name="Clip" r:id="rId4" imgW="1305000" imgH="1085760" progId="MS_ClipArt_Gallery.2">
                <p:embed/>
              </p:oleObj>
            </a:graphicData>
          </a:graphic>
        </p:graphicFrame>
        <p:graphicFrame>
          <p:nvGraphicFramePr>
            <p:cNvPr id="191498" name="Object 10"/>
            <p:cNvGraphicFramePr>
              <a:graphicFrameLocks noChangeAspect="1"/>
            </p:cNvGraphicFramePr>
            <p:nvPr/>
          </p:nvGraphicFramePr>
          <p:xfrm>
            <a:off x="2160" y="2016"/>
            <a:ext cx="432" cy="343"/>
          </p:xfrm>
          <a:graphic>
            <a:graphicData uri="http://schemas.openxmlformats.org/presentationml/2006/ole">
              <p:oleObj spid="_x0000_s191498" name="Clip" r:id="rId5" imgW="1305000" imgH="1085760" progId="MS_ClipArt_Gallery.2">
                <p:embed/>
              </p:oleObj>
            </a:graphicData>
          </a:graphic>
        </p:graphicFrame>
        <p:graphicFrame>
          <p:nvGraphicFramePr>
            <p:cNvPr id="191499" name="Object 11"/>
            <p:cNvGraphicFramePr>
              <a:graphicFrameLocks noChangeAspect="1"/>
            </p:cNvGraphicFramePr>
            <p:nvPr/>
          </p:nvGraphicFramePr>
          <p:xfrm>
            <a:off x="2160" y="816"/>
            <a:ext cx="432" cy="343"/>
          </p:xfrm>
          <a:graphic>
            <a:graphicData uri="http://schemas.openxmlformats.org/presentationml/2006/ole">
              <p:oleObj spid="_x0000_s191499" name="Clip" r:id="rId6" imgW="1305000" imgH="1085760" progId="MS_ClipArt_Gallery.2">
                <p:embed/>
              </p:oleObj>
            </a:graphicData>
          </a:graphic>
        </p:graphicFrame>
        <p:graphicFrame>
          <p:nvGraphicFramePr>
            <p:cNvPr id="191500" name="Object 12"/>
            <p:cNvGraphicFramePr>
              <a:graphicFrameLocks noChangeAspect="1"/>
            </p:cNvGraphicFramePr>
            <p:nvPr/>
          </p:nvGraphicFramePr>
          <p:xfrm>
            <a:off x="4272" y="1968"/>
            <a:ext cx="432" cy="343"/>
          </p:xfrm>
          <a:graphic>
            <a:graphicData uri="http://schemas.openxmlformats.org/presentationml/2006/ole">
              <p:oleObj spid="_x0000_s191500" name="Clip" r:id="rId7" imgW="1305000" imgH="1085760" progId="MS_ClipArt_Gallery.2">
                <p:embed/>
              </p:oleObj>
            </a:graphicData>
          </a:graphic>
        </p:graphicFrame>
        <p:graphicFrame>
          <p:nvGraphicFramePr>
            <p:cNvPr id="191501" name="Object 13"/>
            <p:cNvGraphicFramePr>
              <a:graphicFrameLocks noChangeAspect="1"/>
            </p:cNvGraphicFramePr>
            <p:nvPr/>
          </p:nvGraphicFramePr>
          <p:xfrm>
            <a:off x="4272" y="768"/>
            <a:ext cx="432" cy="343"/>
          </p:xfrm>
          <a:graphic>
            <a:graphicData uri="http://schemas.openxmlformats.org/presentationml/2006/ole">
              <p:oleObj spid="_x0000_s191501" name="Clip" r:id="rId8" imgW="1305000" imgH="1085760" progId="MS_ClipArt_Gallery.2">
                <p:embed/>
              </p:oleObj>
            </a:graphicData>
          </a:graphic>
        </p:graphicFrame>
        <p:sp>
          <p:nvSpPr>
            <p:cNvPr id="191502" name="Line 14"/>
            <p:cNvSpPr>
              <a:spLocks noChangeShapeType="1"/>
            </p:cNvSpPr>
            <p:nvPr/>
          </p:nvSpPr>
          <p:spPr bwMode="auto">
            <a:xfrm flipV="1">
              <a:off x="1104" y="1104"/>
              <a:ext cx="1104" cy="912"/>
            </a:xfrm>
            <a:prstGeom prst="line">
              <a:avLst/>
            </a:prstGeom>
            <a:noFill/>
            <a:ln w="9525">
              <a:solidFill>
                <a:schemeClr val="tx1"/>
              </a:solidFill>
              <a:round/>
              <a:headEnd/>
              <a:tailEnd type="triangle" w="med" len="med"/>
            </a:ln>
            <a:effectLst/>
          </p:spPr>
          <p:txBody>
            <a:bodyPr/>
            <a:lstStyle/>
            <a:p>
              <a:endParaRPr lang="en-US"/>
            </a:p>
          </p:txBody>
        </p:sp>
        <p:sp>
          <p:nvSpPr>
            <p:cNvPr id="191503" name="Line 15"/>
            <p:cNvSpPr>
              <a:spLocks noChangeShapeType="1"/>
            </p:cNvSpPr>
            <p:nvPr/>
          </p:nvSpPr>
          <p:spPr bwMode="auto">
            <a:xfrm>
              <a:off x="2544" y="912"/>
              <a:ext cx="1776" cy="0"/>
            </a:xfrm>
            <a:prstGeom prst="line">
              <a:avLst/>
            </a:prstGeom>
            <a:noFill/>
            <a:ln w="9525">
              <a:solidFill>
                <a:schemeClr val="tx1"/>
              </a:solidFill>
              <a:round/>
              <a:headEnd/>
              <a:tailEnd type="triangle" w="med" len="med"/>
            </a:ln>
            <a:effectLst/>
          </p:spPr>
          <p:txBody>
            <a:bodyPr/>
            <a:lstStyle/>
            <a:p>
              <a:endParaRPr lang="en-US"/>
            </a:p>
          </p:txBody>
        </p:sp>
        <p:sp>
          <p:nvSpPr>
            <p:cNvPr id="191504" name="Line 16"/>
            <p:cNvSpPr>
              <a:spLocks noChangeShapeType="1"/>
            </p:cNvSpPr>
            <p:nvPr/>
          </p:nvSpPr>
          <p:spPr bwMode="auto">
            <a:xfrm>
              <a:off x="2592" y="1056"/>
              <a:ext cx="1728" cy="960"/>
            </a:xfrm>
            <a:prstGeom prst="line">
              <a:avLst/>
            </a:prstGeom>
            <a:noFill/>
            <a:ln w="9525">
              <a:solidFill>
                <a:schemeClr val="tx1"/>
              </a:solidFill>
              <a:round/>
              <a:headEnd/>
              <a:tailEnd type="triangle" w="med" len="med"/>
            </a:ln>
            <a:effectLst/>
          </p:spPr>
          <p:txBody>
            <a:bodyPr/>
            <a:lstStyle/>
            <a:p>
              <a:endParaRPr lang="en-US"/>
            </a:p>
          </p:txBody>
        </p:sp>
        <p:sp>
          <p:nvSpPr>
            <p:cNvPr id="191505" name="Line 17"/>
            <p:cNvSpPr>
              <a:spLocks noChangeShapeType="1"/>
            </p:cNvSpPr>
            <p:nvPr/>
          </p:nvSpPr>
          <p:spPr bwMode="auto">
            <a:xfrm>
              <a:off x="1152" y="2256"/>
              <a:ext cx="1056" cy="0"/>
            </a:xfrm>
            <a:prstGeom prst="line">
              <a:avLst/>
            </a:prstGeom>
            <a:noFill/>
            <a:ln w="9525">
              <a:solidFill>
                <a:schemeClr val="tx1"/>
              </a:solidFill>
              <a:round/>
              <a:headEnd/>
              <a:tailEnd type="triangle" w="med" len="med"/>
            </a:ln>
            <a:effectLst/>
          </p:spPr>
          <p:txBody>
            <a:bodyPr/>
            <a:lstStyle/>
            <a:p>
              <a:endParaRPr lang="en-US"/>
            </a:p>
          </p:txBody>
        </p:sp>
        <p:sp>
          <p:nvSpPr>
            <p:cNvPr id="191506" name="Line 18"/>
            <p:cNvSpPr>
              <a:spLocks noChangeShapeType="1"/>
            </p:cNvSpPr>
            <p:nvPr/>
          </p:nvSpPr>
          <p:spPr bwMode="auto">
            <a:xfrm flipH="1">
              <a:off x="1200" y="2160"/>
              <a:ext cx="1008" cy="0"/>
            </a:xfrm>
            <a:prstGeom prst="line">
              <a:avLst/>
            </a:prstGeom>
            <a:noFill/>
            <a:ln w="9525">
              <a:solidFill>
                <a:schemeClr val="tx1"/>
              </a:solidFill>
              <a:round/>
              <a:headEnd/>
              <a:tailEnd type="triangle" w="med" len="med"/>
            </a:ln>
            <a:effectLst/>
          </p:spPr>
          <p:txBody>
            <a:bodyPr/>
            <a:lstStyle/>
            <a:p>
              <a:endParaRPr lang="en-US"/>
            </a:p>
          </p:txBody>
        </p:sp>
        <p:sp>
          <p:nvSpPr>
            <p:cNvPr id="191507" name="Line 19"/>
            <p:cNvSpPr>
              <a:spLocks noChangeShapeType="1"/>
            </p:cNvSpPr>
            <p:nvPr/>
          </p:nvSpPr>
          <p:spPr bwMode="auto">
            <a:xfrm>
              <a:off x="1152" y="2304"/>
              <a:ext cx="1152" cy="864"/>
            </a:xfrm>
            <a:prstGeom prst="line">
              <a:avLst/>
            </a:prstGeom>
            <a:noFill/>
            <a:ln w="9525">
              <a:solidFill>
                <a:schemeClr val="tx1"/>
              </a:solidFill>
              <a:round/>
              <a:headEnd/>
              <a:tailEnd type="triangle" w="med" len="med"/>
            </a:ln>
            <a:effectLst/>
          </p:spPr>
          <p:txBody>
            <a:bodyPr/>
            <a:lstStyle/>
            <a:p>
              <a:endParaRPr lang="en-US"/>
            </a:p>
          </p:txBody>
        </p:sp>
        <p:sp>
          <p:nvSpPr>
            <p:cNvPr id="191508" name="Text Box 20"/>
            <p:cNvSpPr txBox="1">
              <a:spLocks noChangeArrowheads="1"/>
            </p:cNvSpPr>
            <p:nvPr/>
          </p:nvSpPr>
          <p:spPr bwMode="auto">
            <a:xfrm>
              <a:off x="1536" y="1968"/>
              <a:ext cx="508" cy="231"/>
            </a:xfrm>
            <a:prstGeom prst="rect">
              <a:avLst/>
            </a:prstGeom>
            <a:noFill/>
            <a:ln w="9525">
              <a:noFill/>
              <a:miter lim="800000"/>
              <a:headEnd/>
              <a:tailEnd/>
            </a:ln>
            <a:effectLst/>
          </p:spPr>
          <p:txBody>
            <a:bodyPr wrap="none">
              <a:spAutoFit/>
            </a:bodyPr>
            <a:lstStyle/>
            <a:p>
              <a:pPr eaLnBrk="1" hangingPunct="1">
                <a:spcBef>
                  <a:spcPct val="0"/>
                </a:spcBef>
                <a:buClrTx/>
                <a:buSzTx/>
                <a:buFontTx/>
                <a:buNone/>
              </a:pPr>
              <a:r>
                <a:rPr lang="en-US" sz="1800">
                  <a:latin typeface="Arial" charset="0"/>
                </a:rPr>
                <a:t>Query</a:t>
              </a:r>
            </a:p>
          </p:txBody>
        </p:sp>
        <p:sp>
          <p:nvSpPr>
            <p:cNvPr id="191509" name="Text Box 21"/>
            <p:cNvSpPr txBox="1">
              <a:spLocks noChangeArrowheads="1"/>
            </p:cNvSpPr>
            <p:nvPr/>
          </p:nvSpPr>
          <p:spPr bwMode="auto">
            <a:xfrm>
              <a:off x="1392" y="2208"/>
              <a:ext cx="684" cy="231"/>
            </a:xfrm>
            <a:prstGeom prst="rect">
              <a:avLst/>
            </a:prstGeom>
            <a:noFill/>
            <a:ln w="9525">
              <a:noFill/>
              <a:miter lim="800000"/>
              <a:headEnd/>
              <a:tailEnd/>
            </a:ln>
            <a:effectLst/>
          </p:spPr>
          <p:txBody>
            <a:bodyPr wrap="none">
              <a:spAutoFit/>
            </a:bodyPr>
            <a:lstStyle/>
            <a:p>
              <a:pPr eaLnBrk="1" hangingPunct="1">
                <a:spcBef>
                  <a:spcPct val="0"/>
                </a:spcBef>
                <a:buClrTx/>
                <a:buSzTx/>
                <a:buFontTx/>
                <a:buNone/>
              </a:pPr>
              <a:r>
                <a:rPr lang="en-US" sz="1800">
                  <a:latin typeface="Arial" charset="0"/>
                </a:rPr>
                <a:t>QueryHit</a:t>
              </a:r>
            </a:p>
          </p:txBody>
        </p:sp>
        <p:sp>
          <p:nvSpPr>
            <p:cNvPr id="191510" name="Text Box 22"/>
            <p:cNvSpPr txBox="1">
              <a:spLocks noChangeArrowheads="1"/>
            </p:cNvSpPr>
            <p:nvPr/>
          </p:nvSpPr>
          <p:spPr bwMode="auto">
            <a:xfrm>
              <a:off x="3216" y="720"/>
              <a:ext cx="508" cy="231"/>
            </a:xfrm>
            <a:prstGeom prst="rect">
              <a:avLst/>
            </a:prstGeom>
            <a:noFill/>
            <a:ln w="9525">
              <a:noFill/>
              <a:miter lim="800000"/>
              <a:headEnd/>
              <a:tailEnd/>
            </a:ln>
            <a:effectLst/>
          </p:spPr>
          <p:txBody>
            <a:bodyPr wrap="none">
              <a:spAutoFit/>
            </a:bodyPr>
            <a:lstStyle/>
            <a:p>
              <a:pPr eaLnBrk="1" hangingPunct="1">
                <a:spcBef>
                  <a:spcPct val="0"/>
                </a:spcBef>
                <a:buClrTx/>
                <a:buSzTx/>
                <a:buFontTx/>
                <a:buNone/>
              </a:pPr>
              <a:r>
                <a:rPr lang="en-US" sz="1800">
                  <a:latin typeface="Arial" charset="0"/>
                </a:rPr>
                <a:t>Query</a:t>
              </a:r>
            </a:p>
          </p:txBody>
        </p:sp>
        <p:sp>
          <p:nvSpPr>
            <p:cNvPr id="191511" name="Text Box 23"/>
            <p:cNvSpPr txBox="1">
              <a:spLocks noChangeArrowheads="1"/>
            </p:cNvSpPr>
            <p:nvPr/>
          </p:nvSpPr>
          <p:spPr bwMode="auto">
            <a:xfrm rot="1838329">
              <a:off x="3287" y="1385"/>
              <a:ext cx="508" cy="231"/>
            </a:xfrm>
            <a:prstGeom prst="rect">
              <a:avLst/>
            </a:prstGeom>
            <a:noFill/>
            <a:ln w="9525">
              <a:noFill/>
              <a:miter lim="800000"/>
              <a:headEnd/>
              <a:tailEnd/>
            </a:ln>
            <a:effectLst/>
          </p:spPr>
          <p:txBody>
            <a:bodyPr>
              <a:spAutoFit/>
            </a:bodyPr>
            <a:lstStyle/>
            <a:p>
              <a:pPr eaLnBrk="1" hangingPunct="1">
                <a:spcBef>
                  <a:spcPct val="0"/>
                </a:spcBef>
                <a:buClrTx/>
                <a:buSzTx/>
                <a:buFontTx/>
                <a:buNone/>
              </a:pPr>
              <a:r>
                <a:rPr lang="en-US" sz="1800">
                  <a:latin typeface="Arial" charset="0"/>
                </a:rPr>
                <a:t>Query</a:t>
              </a:r>
            </a:p>
          </p:txBody>
        </p:sp>
        <p:sp>
          <p:nvSpPr>
            <p:cNvPr id="191512" name="Text Box 24"/>
            <p:cNvSpPr txBox="1">
              <a:spLocks noChangeArrowheads="1"/>
            </p:cNvSpPr>
            <p:nvPr/>
          </p:nvSpPr>
          <p:spPr bwMode="auto">
            <a:xfrm>
              <a:off x="3216" y="960"/>
              <a:ext cx="684" cy="231"/>
            </a:xfrm>
            <a:prstGeom prst="rect">
              <a:avLst/>
            </a:prstGeom>
            <a:noFill/>
            <a:ln w="9525">
              <a:noFill/>
              <a:miter lim="800000"/>
              <a:headEnd/>
              <a:tailEnd/>
            </a:ln>
            <a:effectLst/>
          </p:spPr>
          <p:txBody>
            <a:bodyPr wrap="none">
              <a:spAutoFit/>
            </a:bodyPr>
            <a:lstStyle/>
            <a:p>
              <a:pPr eaLnBrk="1" hangingPunct="1">
                <a:spcBef>
                  <a:spcPct val="0"/>
                </a:spcBef>
                <a:buClrTx/>
                <a:buSzTx/>
                <a:buFontTx/>
                <a:buNone/>
              </a:pPr>
              <a:r>
                <a:rPr lang="en-US" sz="1800">
                  <a:latin typeface="Arial" charset="0"/>
                </a:rPr>
                <a:t>QueryHit</a:t>
              </a:r>
            </a:p>
          </p:txBody>
        </p:sp>
        <p:sp>
          <p:nvSpPr>
            <p:cNvPr id="191513" name="Text Box 25"/>
            <p:cNvSpPr txBox="1">
              <a:spLocks noChangeArrowheads="1"/>
            </p:cNvSpPr>
            <p:nvPr/>
          </p:nvSpPr>
          <p:spPr bwMode="auto">
            <a:xfrm rot="-2282823">
              <a:off x="1344" y="1344"/>
              <a:ext cx="508" cy="231"/>
            </a:xfrm>
            <a:prstGeom prst="rect">
              <a:avLst/>
            </a:prstGeom>
            <a:noFill/>
            <a:ln w="9525">
              <a:noFill/>
              <a:miter lim="800000"/>
              <a:headEnd/>
              <a:tailEnd/>
            </a:ln>
            <a:effectLst/>
          </p:spPr>
          <p:txBody>
            <a:bodyPr wrap="none">
              <a:spAutoFit/>
            </a:bodyPr>
            <a:lstStyle/>
            <a:p>
              <a:pPr eaLnBrk="1" hangingPunct="1">
                <a:spcBef>
                  <a:spcPct val="0"/>
                </a:spcBef>
                <a:buClrTx/>
                <a:buSzTx/>
                <a:buFontTx/>
                <a:buNone/>
              </a:pPr>
              <a:r>
                <a:rPr lang="en-US" sz="1800">
                  <a:latin typeface="Arial" charset="0"/>
                </a:rPr>
                <a:t>Query</a:t>
              </a:r>
            </a:p>
          </p:txBody>
        </p:sp>
        <p:sp>
          <p:nvSpPr>
            <p:cNvPr id="191514" name="Text Box 26"/>
            <p:cNvSpPr txBox="1">
              <a:spLocks noChangeArrowheads="1"/>
            </p:cNvSpPr>
            <p:nvPr/>
          </p:nvSpPr>
          <p:spPr bwMode="auto">
            <a:xfrm rot="2175888">
              <a:off x="1488" y="2736"/>
              <a:ext cx="508" cy="231"/>
            </a:xfrm>
            <a:prstGeom prst="rect">
              <a:avLst/>
            </a:prstGeom>
            <a:noFill/>
            <a:ln w="9525">
              <a:noFill/>
              <a:miter lim="800000"/>
              <a:headEnd/>
              <a:tailEnd/>
            </a:ln>
            <a:effectLst/>
          </p:spPr>
          <p:txBody>
            <a:bodyPr wrap="none">
              <a:spAutoFit/>
            </a:bodyPr>
            <a:lstStyle/>
            <a:p>
              <a:pPr eaLnBrk="1" hangingPunct="1">
                <a:spcBef>
                  <a:spcPct val="0"/>
                </a:spcBef>
                <a:buClrTx/>
                <a:buSzTx/>
                <a:buFontTx/>
                <a:buNone/>
              </a:pPr>
              <a:r>
                <a:rPr lang="en-US" sz="1800">
                  <a:latin typeface="Arial" charset="0"/>
                </a:rPr>
                <a:t>Query</a:t>
              </a:r>
            </a:p>
          </p:txBody>
        </p:sp>
        <p:sp>
          <p:nvSpPr>
            <p:cNvPr id="191515" name="Line 27"/>
            <p:cNvSpPr>
              <a:spLocks noChangeShapeType="1"/>
            </p:cNvSpPr>
            <p:nvPr/>
          </p:nvSpPr>
          <p:spPr bwMode="auto">
            <a:xfrm flipH="1">
              <a:off x="1152" y="1104"/>
              <a:ext cx="1152" cy="960"/>
            </a:xfrm>
            <a:prstGeom prst="line">
              <a:avLst/>
            </a:prstGeom>
            <a:noFill/>
            <a:ln w="9525">
              <a:solidFill>
                <a:schemeClr val="tx1"/>
              </a:solidFill>
              <a:round/>
              <a:headEnd/>
              <a:tailEnd type="triangle" w="med" len="med"/>
            </a:ln>
            <a:effectLst/>
          </p:spPr>
          <p:txBody>
            <a:bodyPr/>
            <a:lstStyle/>
            <a:p>
              <a:endParaRPr lang="en-US"/>
            </a:p>
          </p:txBody>
        </p:sp>
        <p:sp>
          <p:nvSpPr>
            <p:cNvPr id="191516" name="Text Box 28"/>
            <p:cNvSpPr txBox="1">
              <a:spLocks noChangeArrowheads="1"/>
            </p:cNvSpPr>
            <p:nvPr/>
          </p:nvSpPr>
          <p:spPr bwMode="auto">
            <a:xfrm rot="-2200461">
              <a:off x="1486" y="1583"/>
              <a:ext cx="684" cy="231"/>
            </a:xfrm>
            <a:prstGeom prst="rect">
              <a:avLst/>
            </a:prstGeom>
            <a:noFill/>
            <a:ln w="9525">
              <a:noFill/>
              <a:miter lim="800000"/>
              <a:headEnd/>
              <a:tailEnd/>
            </a:ln>
            <a:effectLst/>
          </p:spPr>
          <p:txBody>
            <a:bodyPr>
              <a:spAutoFit/>
            </a:bodyPr>
            <a:lstStyle/>
            <a:p>
              <a:pPr eaLnBrk="1" hangingPunct="1">
                <a:spcBef>
                  <a:spcPct val="0"/>
                </a:spcBef>
                <a:buClrTx/>
                <a:buSzTx/>
                <a:buFontTx/>
                <a:buNone/>
              </a:pPr>
              <a:r>
                <a:rPr lang="en-US" sz="1800">
                  <a:latin typeface="Arial" charset="0"/>
                </a:rPr>
                <a:t>QueryHit</a:t>
              </a:r>
            </a:p>
          </p:txBody>
        </p:sp>
        <p:sp>
          <p:nvSpPr>
            <p:cNvPr id="191517" name="Freeform 29"/>
            <p:cNvSpPr>
              <a:spLocks/>
            </p:cNvSpPr>
            <p:nvPr/>
          </p:nvSpPr>
          <p:spPr bwMode="auto">
            <a:xfrm>
              <a:off x="888" y="280"/>
              <a:ext cx="3528" cy="1736"/>
            </a:xfrm>
            <a:custGeom>
              <a:avLst/>
              <a:gdLst/>
              <a:ahLst/>
              <a:cxnLst>
                <a:cxn ang="0">
                  <a:pos x="3528" y="536"/>
                </a:cxn>
                <a:cxn ang="0">
                  <a:pos x="2856" y="248"/>
                </a:cxn>
                <a:cxn ang="0">
                  <a:pos x="1608" y="152"/>
                </a:cxn>
                <a:cxn ang="0">
                  <a:pos x="264" y="1160"/>
                </a:cxn>
                <a:cxn ang="0">
                  <a:pos x="24" y="1736"/>
                </a:cxn>
              </a:cxnLst>
              <a:rect l="0" t="0" r="r" b="b"/>
              <a:pathLst>
                <a:path w="3528" h="1736">
                  <a:moveTo>
                    <a:pt x="3528" y="536"/>
                  </a:moveTo>
                  <a:cubicBezTo>
                    <a:pt x="3352" y="424"/>
                    <a:pt x="3176" y="312"/>
                    <a:pt x="2856" y="248"/>
                  </a:cubicBezTo>
                  <a:cubicBezTo>
                    <a:pt x="2536" y="184"/>
                    <a:pt x="2040" y="0"/>
                    <a:pt x="1608" y="152"/>
                  </a:cubicBezTo>
                  <a:cubicBezTo>
                    <a:pt x="1176" y="304"/>
                    <a:pt x="528" y="896"/>
                    <a:pt x="264" y="1160"/>
                  </a:cubicBezTo>
                  <a:cubicBezTo>
                    <a:pt x="0" y="1424"/>
                    <a:pt x="64" y="1640"/>
                    <a:pt x="24" y="1736"/>
                  </a:cubicBezTo>
                </a:path>
              </a:pathLst>
            </a:custGeom>
            <a:noFill/>
            <a:ln w="9525">
              <a:solidFill>
                <a:srgbClr val="FF0000"/>
              </a:solidFill>
              <a:round/>
              <a:headEnd/>
              <a:tailEnd type="triangle" w="med" len="med"/>
            </a:ln>
            <a:effectLst/>
          </p:spPr>
          <p:txBody>
            <a:bodyPr/>
            <a:lstStyle/>
            <a:p>
              <a:endParaRPr lang="en-US"/>
            </a:p>
          </p:txBody>
        </p:sp>
        <p:sp>
          <p:nvSpPr>
            <p:cNvPr id="191518" name="Line 30"/>
            <p:cNvSpPr>
              <a:spLocks noChangeShapeType="1"/>
            </p:cNvSpPr>
            <p:nvPr/>
          </p:nvSpPr>
          <p:spPr bwMode="auto">
            <a:xfrm flipH="1">
              <a:off x="2592" y="1008"/>
              <a:ext cx="1728" cy="0"/>
            </a:xfrm>
            <a:prstGeom prst="line">
              <a:avLst/>
            </a:prstGeom>
            <a:noFill/>
            <a:ln w="9525">
              <a:solidFill>
                <a:schemeClr val="tx1"/>
              </a:solidFill>
              <a:round/>
              <a:headEnd/>
              <a:tailEnd type="triangle" w="med" len="med"/>
            </a:ln>
            <a:effectLst/>
          </p:spPr>
          <p:txBody>
            <a:bodyPr/>
            <a:lstStyle/>
            <a:p>
              <a:endParaRPr lang="en-US"/>
            </a:p>
          </p:txBody>
        </p:sp>
      </p:grpSp>
      <p:sp>
        <p:nvSpPr>
          <p:cNvPr id="191519" name="Text Box 31"/>
          <p:cNvSpPr txBox="1">
            <a:spLocks noChangeArrowheads="1"/>
          </p:cNvSpPr>
          <p:nvPr/>
        </p:nvSpPr>
        <p:spPr bwMode="auto">
          <a:xfrm>
            <a:off x="6270625" y="1014413"/>
            <a:ext cx="1982788" cy="696912"/>
          </a:xfrm>
          <a:prstGeom prst="rect">
            <a:avLst/>
          </a:prstGeom>
          <a:noFill/>
          <a:ln w="12700">
            <a:noFill/>
            <a:miter lim="800000"/>
            <a:headEnd/>
            <a:tailEnd/>
          </a:ln>
          <a:effectLst/>
        </p:spPr>
        <p:txBody>
          <a:bodyPr>
            <a:spAutoFit/>
          </a:bodyPr>
          <a:lstStyle/>
          <a:p>
            <a:r>
              <a:rPr lang="en-US" sz="1800"/>
              <a:t>File transfer:</a:t>
            </a:r>
          </a:p>
          <a:p>
            <a:r>
              <a:rPr lang="en-US" sz="1800"/>
              <a:t>HTTP</a:t>
            </a:r>
          </a:p>
        </p:txBody>
      </p:sp>
      <p:sp>
        <p:nvSpPr>
          <p:cNvPr id="191520" name="Text Box 32"/>
          <p:cNvSpPr txBox="1">
            <a:spLocks noChangeArrowheads="1"/>
          </p:cNvSpPr>
          <p:nvPr/>
        </p:nvSpPr>
        <p:spPr bwMode="auto">
          <a:xfrm>
            <a:off x="501650" y="1146175"/>
            <a:ext cx="3375025" cy="3524250"/>
          </a:xfrm>
          <a:prstGeom prst="rect">
            <a:avLst/>
          </a:prstGeom>
          <a:noFill/>
          <a:ln w="12700">
            <a:noFill/>
            <a:miter lim="800000"/>
            <a:headEnd/>
            <a:tailEnd/>
          </a:ln>
          <a:effectLst/>
        </p:spPr>
        <p:txBody>
          <a:bodyPr wrap="none">
            <a:spAutoFit/>
          </a:bodyPr>
          <a:lstStyle/>
          <a:p>
            <a:pPr>
              <a:buFont typeface="ZapfDingbats" pitchFamily="82" charset="2"/>
              <a:buChar char="r"/>
            </a:pPr>
            <a:r>
              <a:rPr lang="en-US"/>
              <a:t> Query message</a:t>
            </a:r>
            <a:br>
              <a:rPr lang="en-US"/>
            </a:br>
            <a:r>
              <a:rPr lang="en-US"/>
              <a:t>sent over existing TCP</a:t>
            </a:r>
            <a:br>
              <a:rPr lang="en-US"/>
            </a:br>
            <a:r>
              <a:rPr lang="en-US"/>
              <a:t>connections</a:t>
            </a:r>
          </a:p>
          <a:p>
            <a:pPr>
              <a:buFont typeface="ZapfDingbats" pitchFamily="82" charset="2"/>
              <a:buChar char="r"/>
            </a:pPr>
            <a:r>
              <a:rPr lang="en-US"/>
              <a:t> peers forward</a:t>
            </a:r>
            <a:br>
              <a:rPr lang="en-US"/>
            </a:br>
            <a:r>
              <a:rPr lang="en-US"/>
              <a:t>Query message</a:t>
            </a:r>
          </a:p>
          <a:p>
            <a:pPr>
              <a:buFont typeface="ZapfDingbats" pitchFamily="82" charset="2"/>
              <a:buChar char="r"/>
            </a:pPr>
            <a:r>
              <a:rPr lang="en-US"/>
              <a:t> QueryHit </a:t>
            </a:r>
            <a:br>
              <a:rPr lang="en-US"/>
            </a:br>
            <a:r>
              <a:rPr lang="en-US"/>
              <a:t>sent over </a:t>
            </a:r>
            <a:br>
              <a:rPr lang="en-US"/>
            </a:br>
            <a:r>
              <a:rPr lang="en-US"/>
              <a:t>reverse</a:t>
            </a:r>
            <a:br>
              <a:rPr lang="en-US"/>
            </a:br>
            <a:r>
              <a:rPr lang="en-US"/>
              <a:t>path</a:t>
            </a:r>
          </a:p>
        </p:txBody>
      </p:sp>
      <p:sp>
        <p:nvSpPr>
          <p:cNvPr id="191521" name="Text Box 33"/>
          <p:cNvSpPr txBox="1">
            <a:spLocks noChangeArrowheads="1"/>
          </p:cNvSpPr>
          <p:nvPr/>
        </p:nvSpPr>
        <p:spPr bwMode="auto">
          <a:xfrm>
            <a:off x="474663" y="5189538"/>
            <a:ext cx="2063750" cy="1273175"/>
          </a:xfrm>
          <a:prstGeom prst="rect">
            <a:avLst/>
          </a:prstGeom>
          <a:noFill/>
          <a:ln w="12700">
            <a:solidFill>
              <a:srgbClr val="FF0000"/>
            </a:solidFill>
            <a:miter lim="800000"/>
            <a:headEnd/>
            <a:tailEnd/>
          </a:ln>
          <a:effectLst/>
        </p:spPr>
        <p:txBody>
          <a:bodyPr wrap="none">
            <a:spAutoFit/>
          </a:bodyPr>
          <a:lstStyle/>
          <a:p>
            <a:r>
              <a:rPr lang="en-US"/>
              <a:t>Scalability:</a:t>
            </a:r>
          </a:p>
          <a:p>
            <a:r>
              <a:rPr lang="en-US"/>
              <a:t>limited scope</a:t>
            </a:r>
            <a:br>
              <a:rPr lang="en-US"/>
            </a:br>
            <a:r>
              <a:rPr lang="en-US"/>
              <a:t>flooding</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fld id="{0BAE918F-75A6-4553-ABCB-6CE0B5F2568A}" type="slidenum">
              <a:rPr lang="en-US"/>
              <a:pPr/>
              <a:t>82</a:t>
            </a:fld>
            <a:endParaRPr lang="en-US"/>
          </a:p>
        </p:txBody>
      </p:sp>
      <p:sp>
        <p:nvSpPr>
          <p:cNvPr id="193538" name="Rectangle 2"/>
          <p:cNvSpPr>
            <a:spLocks noGrp="1" noChangeArrowheads="1"/>
          </p:cNvSpPr>
          <p:nvPr>
            <p:ph type="title"/>
          </p:nvPr>
        </p:nvSpPr>
        <p:spPr/>
        <p:txBody>
          <a:bodyPr/>
          <a:lstStyle/>
          <a:p>
            <a:r>
              <a:rPr lang="en-US"/>
              <a:t>Gnutella: Peer joining</a:t>
            </a:r>
          </a:p>
        </p:txBody>
      </p:sp>
      <p:sp>
        <p:nvSpPr>
          <p:cNvPr id="193539" name="Rectangle 3"/>
          <p:cNvSpPr>
            <a:spLocks noGrp="1" noChangeArrowheads="1"/>
          </p:cNvSpPr>
          <p:nvPr>
            <p:ph type="body" idx="1"/>
          </p:nvPr>
        </p:nvSpPr>
        <p:spPr/>
        <p:txBody>
          <a:bodyPr/>
          <a:lstStyle/>
          <a:p>
            <a:pPr marL="533400" indent="-533400">
              <a:buFont typeface="ZapfDingbats" pitchFamily="82" charset="2"/>
              <a:buAutoNum type="arabicPeriod"/>
            </a:pPr>
            <a:r>
              <a:rPr lang="en-US" sz="2400"/>
              <a:t>Joining peer X must find some other peer in Gnutella network: use list of candidate peers</a:t>
            </a:r>
          </a:p>
          <a:p>
            <a:pPr marL="533400" indent="-533400">
              <a:buFont typeface="ZapfDingbats" pitchFamily="82" charset="2"/>
              <a:buAutoNum type="arabicPeriod"/>
            </a:pPr>
            <a:r>
              <a:rPr lang="en-US" sz="2400"/>
              <a:t>X sequentially attempts to make TCP with peers on list until connection setup with Y</a:t>
            </a:r>
          </a:p>
          <a:p>
            <a:pPr marL="533400" indent="-533400">
              <a:buFont typeface="ZapfDingbats" pitchFamily="82" charset="2"/>
              <a:buAutoNum type="arabicPeriod"/>
            </a:pPr>
            <a:r>
              <a:rPr lang="en-US" sz="2400"/>
              <a:t>X sends Ping message to Y; Y forwards Ping message. </a:t>
            </a:r>
          </a:p>
          <a:p>
            <a:pPr marL="533400" indent="-533400">
              <a:buFont typeface="ZapfDingbats" pitchFamily="82" charset="2"/>
              <a:buAutoNum type="arabicPeriod"/>
            </a:pPr>
            <a:r>
              <a:rPr lang="en-US" sz="2400"/>
              <a:t>All peers receiving Ping message respond with Pong message</a:t>
            </a:r>
          </a:p>
          <a:p>
            <a:pPr marL="533400" indent="-533400">
              <a:buFont typeface="ZapfDingbats" pitchFamily="82" charset="2"/>
              <a:buAutoNum type="arabicPeriod"/>
            </a:pPr>
            <a:r>
              <a:rPr lang="en-US" sz="2400"/>
              <a:t>X receives many Pong messages. It can then setup additional TCP connections</a:t>
            </a:r>
          </a:p>
          <a:p>
            <a:pPr marL="533400" indent="-533400">
              <a:buFont typeface="ZapfDingbats" pitchFamily="82" charset="2"/>
              <a:buNone/>
            </a:pPr>
            <a:r>
              <a:rPr lang="en-US" sz="2400">
                <a:solidFill>
                  <a:srgbClr val="FF0000"/>
                </a:solidFill>
              </a:rPr>
              <a:t>Peer leaving: see homework problem!</a:t>
            </a:r>
          </a:p>
          <a:p>
            <a:pPr marL="533400" indent="-533400">
              <a:buFont typeface="ZapfDingbats" pitchFamily="82" charset="2"/>
              <a:buAutoNum type="arabicPeriod"/>
            </a:pPr>
            <a:endParaRPr lang="en-US" sz="2400">
              <a:solidFill>
                <a:srgbClr val="FF0000"/>
              </a:solidFill>
            </a:endParaRPr>
          </a:p>
          <a:p>
            <a:pPr marL="533400" indent="-533400">
              <a:buFont typeface="ZapfDingbats" pitchFamily="82" charset="2"/>
              <a:buAutoNum type="arabicPeriod"/>
            </a:pPr>
            <a:endParaRPr lang="en-US" sz="2400"/>
          </a:p>
          <a:p>
            <a:pPr marL="533400" indent="-533400">
              <a:buFont typeface="ZapfDingbats" pitchFamily="82" charset="2"/>
              <a:buAutoNum type="arabicPeriod"/>
            </a:pPr>
            <a:endParaRPr lang="en-US"/>
          </a:p>
          <a:p>
            <a:pPr marL="533400" indent="-533400">
              <a:buFont typeface="ZapfDingbats" pitchFamily="82" charset="2"/>
              <a:buAutoNum type="arabicPeriod"/>
            </a:pPr>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fld id="{D684445F-3DBF-4E33-AC40-DD88CB63C0A8}" type="slidenum">
              <a:rPr lang="en-US"/>
              <a:pPr/>
              <a:t>83</a:t>
            </a:fld>
            <a:endParaRPr lang="en-US"/>
          </a:p>
        </p:txBody>
      </p:sp>
      <p:sp>
        <p:nvSpPr>
          <p:cNvPr id="162818" name="Rectangle 2"/>
          <p:cNvSpPr>
            <a:spLocks noGrp="1" noChangeArrowheads="1"/>
          </p:cNvSpPr>
          <p:nvPr>
            <p:ph type="title"/>
          </p:nvPr>
        </p:nvSpPr>
        <p:spPr/>
        <p:txBody>
          <a:bodyPr/>
          <a:lstStyle/>
          <a:p>
            <a:r>
              <a:rPr lang="en-US" sz="3600"/>
              <a:t>Exploiting heterogeneity: KaZaA</a:t>
            </a:r>
          </a:p>
        </p:txBody>
      </p:sp>
      <p:sp>
        <p:nvSpPr>
          <p:cNvPr id="162819" name="Rectangle 3"/>
          <p:cNvSpPr>
            <a:spLocks noGrp="1" noChangeArrowheads="1"/>
          </p:cNvSpPr>
          <p:nvPr>
            <p:ph type="body" sz="half" idx="1"/>
          </p:nvPr>
        </p:nvSpPr>
        <p:spPr>
          <a:xfrm>
            <a:off x="533400" y="1600200"/>
            <a:ext cx="4003675" cy="4648200"/>
          </a:xfrm>
        </p:spPr>
        <p:txBody>
          <a:bodyPr/>
          <a:lstStyle/>
          <a:p>
            <a:r>
              <a:rPr lang="en-US" sz="2400"/>
              <a:t>Each peer is either a group leader or assigned to a group leader.</a:t>
            </a:r>
          </a:p>
          <a:p>
            <a:pPr lvl="1"/>
            <a:r>
              <a:rPr lang="en-US" sz="2000"/>
              <a:t>TCP connection between peer and its group leader.</a:t>
            </a:r>
          </a:p>
          <a:p>
            <a:pPr lvl="1"/>
            <a:r>
              <a:rPr lang="en-US" sz="2000"/>
              <a:t>TCP connections between some pairs of group leaders.</a:t>
            </a:r>
          </a:p>
          <a:p>
            <a:r>
              <a:rPr lang="en-US" sz="2400"/>
              <a:t>Group leader tracks the content in  all its children.</a:t>
            </a:r>
          </a:p>
          <a:p>
            <a:endParaRPr lang="en-US" sz="2400"/>
          </a:p>
        </p:txBody>
      </p:sp>
      <p:graphicFrame>
        <p:nvGraphicFramePr>
          <p:cNvPr id="162820" name="Object 4"/>
          <p:cNvGraphicFramePr>
            <a:graphicFrameLocks noChangeAspect="1"/>
          </p:cNvGraphicFramePr>
          <p:nvPr/>
        </p:nvGraphicFramePr>
        <p:xfrm>
          <a:off x="4918075" y="1173163"/>
          <a:ext cx="3494088" cy="4916487"/>
        </p:xfrm>
        <a:graphic>
          <a:graphicData uri="http://schemas.openxmlformats.org/presentationml/2006/ole">
            <p:oleObj spid="_x0000_s162820" name="VISIO" r:id="rId3" imgW="4208760" imgH="5924520" progId="Visio.Drawing.5">
              <p:embed/>
            </p:oleObj>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fld id="{0AA7B3C9-0528-45F6-8461-8F18DD8AF464}" type="slidenum">
              <a:rPr lang="en-US"/>
              <a:pPr/>
              <a:t>84</a:t>
            </a:fld>
            <a:endParaRPr lang="en-US"/>
          </a:p>
        </p:txBody>
      </p:sp>
      <p:sp>
        <p:nvSpPr>
          <p:cNvPr id="227330" name="Rectangle 2"/>
          <p:cNvSpPr>
            <a:spLocks noGrp="1" noChangeArrowheads="1"/>
          </p:cNvSpPr>
          <p:nvPr>
            <p:ph type="title"/>
          </p:nvPr>
        </p:nvSpPr>
        <p:spPr/>
        <p:txBody>
          <a:bodyPr/>
          <a:lstStyle/>
          <a:p>
            <a:r>
              <a:rPr lang="en-US"/>
              <a:t>KaZaA: Querying</a:t>
            </a:r>
          </a:p>
        </p:txBody>
      </p:sp>
      <p:sp>
        <p:nvSpPr>
          <p:cNvPr id="227331" name="Rectangle 3"/>
          <p:cNvSpPr>
            <a:spLocks noGrp="1" noChangeArrowheads="1"/>
          </p:cNvSpPr>
          <p:nvPr>
            <p:ph type="body" idx="1"/>
          </p:nvPr>
        </p:nvSpPr>
        <p:spPr/>
        <p:txBody>
          <a:bodyPr/>
          <a:lstStyle/>
          <a:p>
            <a:pPr>
              <a:lnSpc>
                <a:spcPct val="90000"/>
              </a:lnSpc>
            </a:pPr>
            <a:r>
              <a:rPr lang="en-US"/>
              <a:t>Each file has a hash and a descriptor</a:t>
            </a:r>
          </a:p>
          <a:p>
            <a:pPr>
              <a:lnSpc>
                <a:spcPct val="90000"/>
              </a:lnSpc>
            </a:pPr>
            <a:r>
              <a:rPr lang="en-US"/>
              <a:t>Client sends keyword query to its group leader</a:t>
            </a:r>
          </a:p>
          <a:p>
            <a:pPr>
              <a:lnSpc>
                <a:spcPct val="90000"/>
              </a:lnSpc>
            </a:pPr>
            <a:r>
              <a:rPr lang="en-US"/>
              <a:t>Group leader responds with matches: </a:t>
            </a:r>
          </a:p>
          <a:p>
            <a:pPr lvl="1">
              <a:lnSpc>
                <a:spcPct val="90000"/>
              </a:lnSpc>
            </a:pPr>
            <a:r>
              <a:rPr lang="en-US">
                <a:solidFill>
                  <a:srgbClr val="FF0000"/>
                </a:solidFill>
              </a:rPr>
              <a:t>For each match: metadata, hash, IP address</a:t>
            </a:r>
          </a:p>
          <a:p>
            <a:pPr>
              <a:lnSpc>
                <a:spcPct val="90000"/>
              </a:lnSpc>
            </a:pPr>
            <a:r>
              <a:rPr lang="en-US"/>
              <a:t>If group leader forwards query to other group leaders, they respond with matches</a:t>
            </a:r>
          </a:p>
          <a:p>
            <a:pPr>
              <a:lnSpc>
                <a:spcPct val="90000"/>
              </a:lnSpc>
            </a:pPr>
            <a:r>
              <a:rPr lang="en-US"/>
              <a:t>Client then selects files for downloading</a:t>
            </a:r>
          </a:p>
          <a:p>
            <a:pPr lvl="1">
              <a:lnSpc>
                <a:spcPct val="90000"/>
              </a:lnSpc>
            </a:pPr>
            <a:r>
              <a:rPr lang="en-US">
                <a:solidFill>
                  <a:srgbClr val="FF0000"/>
                </a:solidFill>
              </a:rPr>
              <a:t>HTTP requests using hash as identifier sent to peers holding desired file</a:t>
            </a:r>
          </a:p>
          <a:p>
            <a:pPr>
              <a:lnSpc>
                <a:spcPct val="90000"/>
              </a:lnSpc>
            </a:pP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fld id="{B523315B-FC4A-4040-B6B9-720A57CB2CF0}" type="slidenum">
              <a:rPr lang="en-US"/>
              <a:pPr/>
              <a:t>85</a:t>
            </a:fld>
            <a:endParaRPr lang="en-US"/>
          </a:p>
        </p:txBody>
      </p:sp>
      <p:sp>
        <p:nvSpPr>
          <p:cNvPr id="194562" name="Rectangle 2"/>
          <p:cNvSpPr>
            <a:spLocks noGrp="1" noChangeArrowheads="1"/>
          </p:cNvSpPr>
          <p:nvPr>
            <p:ph type="title"/>
          </p:nvPr>
        </p:nvSpPr>
        <p:spPr/>
        <p:txBody>
          <a:bodyPr/>
          <a:lstStyle/>
          <a:p>
            <a:r>
              <a:rPr lang="en-US"/>
              <a:t>KaZaA tricks</a:t>
            </a:r>
          </a:p>
        </p:txBody>
      </p:sp>
      <p:sp>
        <p:nvSpPr>
          <p:cNvPr id="194563" name="Rectangle 3"/>
          <p:cNvSpPr>
            <a:spLocks noGrp="1" noChangeArrowheads="1"/>
          </p:cNvSpPr>
          <p:nvPr>
            <p:ph type="body" idx="1"/>
          </p:nvPr>
        </p:nvSpPr>
        <p:spPr/>
        <p:txBody>
          <a:bodyPr/>
          <a:lstStyle/>
          <a:p>
            <a:r>
              <a:rPr lang="en-US"/>
              <a:t>Limitations on simultaneous uploads</a:t>
            </a:r>
          </a:p>
          <a:p>
            <a:r>
              <a:rPr lang="en-US"/>
              <a:t>Request queuing</a:t>
            </a:r>
          </a:p>
          <a:p>
            <a:r>
              <a:rPr lang="en-US"/>
              <a:t>Incentive priorities</a:t>
            </a:r>
          </a:p>
          <a:p>
            <a:r>
              <a:rPr lang="en-US"/>
              <a:t>Parallel downloading</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fld id="{C37B994C-635A-4377-9BE4-B1B27432A342}" type="slidenum">
              <a:rPr lang="en-US"/>
              <a:pPr/>
              <a:t>86</a:t>
            </a:fld>
            <a:endParaRPr lang="en-US"/>
          </a:p>
        </p:txBody>
      </p:sp>
      <p:sp>
        <p:nvSpPr>
          <p:cNvPr id="229378" name="Rectangle 2"/>
          <p:cNvSpPr>
            <a:spLocks noGrp="1" noChangeArrowheads="1"/>
          </p:cNvSpPr>
          <p:nvPr>
            <p:ph type="title"/>
          </p:nvPr>
        </p:nvSpPr>
        <p:spPr/>
        <p:txBody>
          <a:bodyPr/>
          <a:lstStyle/>
          <a:p>
            <a:r>
              <a:rPr lang="en-US"/>
              <a:t>Chapter 2: Application layer</a:t>
            </a:r>
          </a:p>
        </p:txBody>
      </p:sp>
      <p:sp>
        <p:nvSpPr>
          <p:cNvPr id="229379" name="Rectangle 3"/>
          <p:cNvSpPr>
            <a:spLocks noGrp="1" noChangeArrowheads="1"/>
          </p:cNvSpPr>
          <p:nvPr>
            <p:ph type="body" sz="half" idx="1"/>
          </p:nvPr>
        </p:nvSpPr>
        <p:spPr/>
        <p:txBody>
          <a:bodyPr/>
          <a:lstStyle/>
          <a:p>
            <a:r>
              <a:rPr lang="en-US" sz="2400"/>
              <a:t>2.1 Principles of network applications</a:t>
            </a:r>
          </a:p>
          <a:p>
            <a:r>
              <a:rPr lang="en-US" sz="2400"/>
              <a:t>2.2 Web and HTTP</a:t>
            </a:r>
          </a:p>
          <a:p>
            <a:r>
              <a:rPr lang="en-US" sz="2400"/>
              <a:t>2.3 FTP </a:t>
            </a:r>
            <a:endParaRPr lang="en-US" sz="2400">
              <a:solidFill>
                <a:srgbClr val="FF0000"/>
              </a:solidFill>
            </a:endParaRPr>
          </a:p>
          <a:p>
            <a:r>
              <a:rPr lang="en-US" sz="2400"/>
              <a:t>2.4 Electronic Mail</a:t>
            </a:r>
          </a:p>
          <a:p>
            <a:pPr lvl="1"/>
            <a:r>
              <a:rPr lang="en-US" sz="2000"/>
              <a:t>SMTP, POP3, IMAP</a:t>
            </a:r>
          </a:p>
          <a:p>
            <a:r>
              <a:rPr lang="en-US" sz="2400"/>
              <a:t>2.5 DNS</a:t>
            </a:r>
          </a:p>
          <a:p>
            <a:endParaRPr lang="en-US" sz="2400"/>
          </a:p>
        </p:txBody>
      </p:sp>
      <p:sp>
        <p:nvSpPr>
          <p:cNvPr id="229380" name="Rectangle 4"/>
          <p:cNvSpPr>
            <a:spLocks noGrp="1" noChangeArrowheads="1"/>
          </p:cNvSpPr>
          <p:nvPr>
            <p:ph type="body" sz="half" idx="2"/>
          </p:nvPr>
        </p:nvSpPr>
        <p:spPr>
          <a:xfrm>
            <a:off x="4495800" y="1600200"/>
            <a:ext cx="4054475" cy="4648200"/>
          </a:xfrm>
        </p:spPr>
        <p:txBody>
          <a:bodyPr/>
          <a:lstStyle/>
          <a:p>
            <a:r>
              <a:rPr lang="en-US" sz="2400"/>
              <a:t>2.6 P2P file sharing</a:t>
            </a:r>
          </a:p>
          <a:p>
            <a:r>
              <a:rPr lang="en-US" sz="2400">
                <a:solidFill>
                  <a:srgbClr val="FF0000"/>
                </a:solidFill>
              </a:rPr>
              <a:t>2.7 Socket programming with TCP</a:t>
            </a:r>
          </a:p>
          <a:p>
            <a:r>
              <a:rPr lang="en-US" sz="2400"/>
              <a:t>2.8 Socket programming with UDP</a:t>
            </a:r>
          </a:p>
          <a:p>
            <a:r>
              <a:rPr lang="en-US" sz="2400"/>
              <a:t>2.9 Building a Web server</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12" name="Slide Number Placeholder 5"/>
          <p:cNvSpPr>
            <a:spLocks noGrp="1"/>
          </p:cNvSpPr>
          <p:nvPr>
            <p:ph type="sldNum" sz="quarter" idx="12"/>
          </p:nvPr>
        </p:nvSpPr>
        <p:spPr/>
        <p:txBody>
          <a:bodyPr/>
          <a:lstStyle/>
          <a:p>
            <a:fld id="{67933740-658F-4C4E-8314-0FD8F2C1637F}" type="slidenum">
              <a:rPr lang="en-US"/>
              <a:pPr/>
              <a:t>87</a:t>
            </a:fld>
            <a:endParaRPr lang="en-US"/>
          </a:p>
        </p:txBody>
      </p:sp>
      <p:sp>
        <p:nvSpPr>
          <p:cNvPr id="87042" name="Rectangle 2"/>
          <p:cNvSpPr>
            <a:spLocks noGrp="1" noChangeArrowheads="1"/>
          </p:cNvSpPr>
          <p:nvPr>
            <p:ph type="title"/>
          </p:nvPr>
        </p:nvSpPr>
        <p:spPr>
          <a:xfrm>
            <a:off x="533400" y="247650"/>
            <a:ext cx="7772400" cy="857250"/>
          </a:xfrm>
        </p:spPr>
        <p:txBody>
          <a:bodyPr/>
          <a:lstStyle/>
          <a:p>
            <a:r>
              <a:rPr lang="en-US"/>
              <a:t>Socket programming</a:t>
            </a:r>
          </a:p>
        </p:txBody>
      </p:sp>
      <p:sp>
        <p:nvSpPr>
          <p:cNvPr id="87043" name="Rectangle 3"/>
          <p:cNvSpPr>
            <a:spLocks noGrp="1" noChangeArrowheads="1"/>
          </p:cNvSpPr>
          <p:nvPr>
            <p:ph type="body" idx="1"/>
          </p:nvPr>
        </p:nvSpPr>
        <p:spPr>
          <a:xfrm>
            <a:off x="704850" y="2295525"/>
            <a:ext cx="3962400" cy="3695700"/>
          </a:xfrm>
        </p:spPr>
        <p:txBody>
          <a:bodyPr/>
          <a:lstStyle/>
          <a:p>
            <a:pPr>
              <a:buFont typeface="ZapfDingbats" pitchFamily="82" charset="2"/>
              <a:buNone/>
            </a:pPr>
            <a:r>
              <a:rPr lang="en-US" sz="2400">
                <a:solidFill>
                  <a:srgbClr val="FF0000"/>
                </a:solidFill>
              </a:rPr>
              <a:t>Socket API</a:t>
            </a:r>
            <a:endParaRPr lang="en-US" sz="2400"/>
          </a:p>
          <a:p>
            <a:r>
              <a:rPr lang="en-US" sz="2000"/>
              <a:t>introduced in BSD4.1 UNIX, 1981</a:t>
            </a:r>
          </a:p>
          <a:p>
            <a:r>
              <a:rPr lang="en-US" sz="2000"/>
              <a:t>explicitly created, used, released by apps </a:t>
            </a:r>
          </a:p>
          <a:p>
            <a:r>
              <a:rPr lang="en-US" sz="2000"/>
              <a:t>client/server paradigm </a:t>
            </a:r>
          </a:p>
          <a:p>
            <a:r>
              <a:rPr lang="en-US" sz="2000"/>
              <a:t>two types of transport service via socket API: </a:t>
            </a:r>
          </a:p>
          <a:p>
            <a:pPr lvl="1"/>
            <a:r>
              <a:rPr lang="en-US" sz="2000"/>
              <a:t>unreliable datagram </a:t>
            </a:r>
          </a:p>
          <a:p>
            <a:pPr lvl="1"/>
            <a:r>
              <a:rPr lang="en-US" sz="2000"/>
              <a:t>reliable, byte stream-oriented </a:t>
            </a:r>
          </a:p>
        </p:txBody>
      </p:sp>
      <p:grpSp>
        <p:nvGrpSpPr>
          <p:cNvPr id="87044" name="Group 4"/>
          <p:cNvGrpSpPr>
            <a:grpSpLocks/>
          </p:cNvGrpSpPr>
          <p:nvPr/>
        </p:nvGrpSpPr>
        <p:grpSpPr bwMode="auto">
          <a:xfrm>
            <a:off x="5248275" y="2314575"/>
            <a:ext cx="3338513" cy="3719513"/>
            <a:chOff x="3198" y="1248"/>
            <a:chExt cx="2103" cy="2343"/>
          </a:xfrm>
        </p:grpSpPr>
        <p:sp>
          <p:nvSpPr>
            <p:cNvPr id="87045" name="Text Box 5"/>
            <p:cNvSpPr txBox="1">
              <a:spLocks noChangeArrowheads="1"/>
            </p:cNvSpPr>
            <p:nvPr/>
          </p:nvSpPr>
          <p:spPr bwMode="auto">
            <a:xfrm>
              <a:off x="3223" y="1575"/>
              <a:ext cx="2078" cy="2016"/>
            </a:xfrm>
            <a:prstGeom prst="rect">
              <a:avLst/>
            </a:prstGeom>
            <a:noFill/>
            <a:ln w="9525">
              <a:noFill/>
              <a:miter lim="800000"/>
              <a:headEnd/>
              <a:tailEnd/>
            </a:ln>
            <a:effectLst/>
          </p:spPr>
          <p:txBody>
            <a:bodyPr anchor="ctr">
              <a:spAutoFit/>
            </a:bodyPr>
            <a:lstStyle/>
            <a:p>
              <a:pPr algn="ctr">
                <a:spcBef>
                  <a:spcPct val="0"/>
                </a:spcBef>
                <a:buClrTx/>
                <a:buSzTx/>
                <a:buFontTx/>
                <a:buNone/>
              </a:pPr>
              <a:r>
                <a:rPr lang="en-US" sz="2000"/>
                <a:t>a </a:t>
              </a:r>
              <a:r>
                <a:rPr lang="en-US" sz="2000" i="1">
                  <a:solidFill>
                    <a:srgbClr val="FF0000"/>
                  </a:solidFill>
                </a:rPr>
                <a:t>host-local</a:t>
              </a:r>
              <a:r>
                <a:rPr lang="en-US" sz="2000"/>
                <a:t>, </a:t>
              </a:r>
            </a:p>
            <a:p>
              <a:pPr algn="ctr">
                <a:spcBef>
                  <a:spcPct val="0"/>
                </a:spcBef>
                <a:buClrTx/>
                <a:buSzTx/>
                <a:buFontTx/>
                <a:buNone/>
              </a:pPr>
              <a:r>
                <a:rPr lang="en-US" sz="2000" i="1">
                  <a:solidFill>
                    <a:srgbClr val="FF0000"/>
                  </a:solidFill>
                </a:rPr>
                <a:t>application-created</a:t>
              </a:r>
              <a:r>
                <a:rPr lang="en-US" sz="2000"/>
                <a:t>, </a:t>
              </a:r>
            </a:p>
            <a:p>
              <a:pPr algn="ctr">
                <a:spcBef>
                  <a:spcPct val="0"/>
                </a:spcBef>
                <a:buClrTx/>
                <a:buSzTx/>
                <a:buFontTx/>
                <a:buNone/>
              </a:pPr>
              <a:r>
                <a:rPr lang="en-US" sz="2000" i="1">
                  <a:solidFill>
                    <a:srgbClr val="FF0000"/>
                  </a:solidFill>
                </a:rPr>
                <a:t>OS-controlled</a:t>
              </a:r>
              <a:r>
                <a:rPr lang="en-US" sz="2000"/>
                <a:t> interface (a “door”) into which</a:t>
              </a:r>
            </a:p>
            <a:p>
              <a:pPr algn="ctr">
                <a:spcBef>
                  <a:spcPct val="0"/>
                </a:spcBef>
                <a:buClrTx/>
                <a:buSzTx/>
                <a:buFontTx/>
                <a:buNone/>
              </a:pPr>
              <a:r>
                <a:rPr lang="en-US" sz="2000"/>
                <a:t>application process can </a:t>
              </a:r>
              <a:r>
                <a:rPr lang="en-US" sz="2000">
                  <a:solidFill>
                    <a:srgbClr val="FF0000"/>
                  </a:solidFill>
                </a:rPr>
                <a:t>both send and </a:t>
              </a:r>
            </a:p>
            <a:p>
              <a:pPr algn="ctr">
                <a:spcBef>
                  <a:spcPct val="0"/>
                </a:spcBef>
                <a:buClrTx/>
                <a:buSzTx/>
                <a:buFontTx/>
                <a:buNone/>
              </a:pPr>
              <a:r>
                <a:rPr lang="en-US" sz="2000">
                  <a:solidFill>
                    <a:srgbClr val="FF0000"/>
                  </a:solidFill>
                </a:rPr>
                <a:t>receive</a:t>
              </a:r>
              <a:r>
                <a:rPr lang="en-US" sz="2000"/>
                <a:t> messages to/from another application process</a:t>
              </a:r>
              <a:endParaRPr lang="en-US" sz="2000">
                <a:latin typeface="Times New Roman" pitchFamily="18" charset="0"/>
              </a:endParaRPr>
            </a:p>
            <a:p>
              <a:pPr algn="ctr">
                <a:spcBef>
                  <a:spcPct val="0"/>
                </a:spcBef>
                <a:buClrTx/>
                <a:buSzTx/>
                <a:buFontTx/>
                <a:buNone/>
              </a:pPr>
              <a:endParaRPr lang="en-US">
                <a:latin typeface="Times New Roman" pitchFamily="18" charset="0"/>
              </a:endParaRPr>
            </a:p>
          </p:txBody>
        </p:sp>
        <p:sp>
          <p:nvSpPr>
            <p:cNvPr id="87046" name="Rectangle 6"/>
            <p:cNvSpPr>
              <a:spLocks noChangeArrowheads="1"/>
            </p:cNvSpPr>
            <p:nvPr/>
          </p:nvSpPr>
          <p:spPr bwMode="auto">
            <a:xfrm>
              <a:off x="3198" y="1392"/>
              <a:ext cx="2076" cy="2196"/>
            </a:xfrm>
            <a:prstGeom prst="rect">
              <a:avLst/>
            </a:prstGeom>
            <a:noFill/>
            <a:ln w="28575">
              <a:solidFill>
                <a:schemeClr val="accent2"/>
              </a:solidFill>
              <a:miter lim="800000"/>
              <a:headEnd/>
              <a:tailEnd/>
            </a:ln>
            <a:effectLst/>
          </p:spPr>
          <p:txBody>
            <a:bodyPr wrap="none" anchor="ctr"/>
            <a:lstStyle/>
            <a:p>
              <a:endParaRPr lang="en-US"/>
            </a:p>
          </p:txBody>
        </p:sp>
        <p:grpSp>
          <p:nvGrpSpPr>
            <p:cNvPr id="87047" name="Group 7"/>
            <p:cNvGrpSpPr>
              <a:grpSpLocks/>
            </p:cNvGrpSpPr>
            <p:nvPr/>
          </p:nvGrpSpPr>
          <p:grpSpPr bwMode="auto">
            <a:xfrm>
              <a:off x="3302" y="1248"/>
              <a:ext cx="708" cy="288"/>
              <a:chOff x="134" y="3906"/>
              <a:chExt cx="708" cy="288"/>
            </a:xfrm>
          </p:grpSpPr>
          <p:sp>
            <p:nvSpPr>
              <p:cNvPr id="87048" name="Rectangle 8"/>
              <p:cNvSpPr>
                <a:spLocks noChangeArrowheads="1"/>
              </p:cNvSpPr>
              <p:nvPr/>
            </p:nvSpPr>
            <p:spPr bwMode="auto">
              <a:xfrm>
                <a:off x="138" y="3924"/>
                <a:ext cx="678" cy="252"/>
              </a:xfrm>
              <a:prstGeom prst="rect">
                <a:avLst/>
              </a:prstGeom>
              <a:solidFill>
                <a:schemeClr val="bg1"/>
              </a:solidFill>
              <a:ln w="9525">
                <a:noFill/>
                <a:miter lim="800000"/>
                <a:headEnd/>
                <a:tailEnd/>
              </a:ln>
              <a:effectLst/>
            </p:spPr>
            <p:txBody>
              <a:bodyPr wrap="none" anchor="ctr"/>
              <a:lstStyle/>
              <a:p>
                <a:endParaRPr lang="en-US"/>
              </a:p>
            </p:txBody>
          </p:sp>
          <p:sp>
            <p:nvSpPr>
              <p:cNvPr id="87049" name="Text Box 9"/>
              <p:cNvSpPr txBox="1">
                <a:spLocks noChangeArrowheads="1"/>
              </p:cNvSpPr>
              <p:nvPr/>
            </p:nvSpPr>
            <p:spPr bwMode="auto">
              <a:xfrm>
                <a:off x="134" y="3906"/>
                <a:ext cx="708" cy="288"/>
              </a:xfrm>
              <a:prstGeom prst="rect">
                <a:avLst/>
              </a:prstGeom>
              <a:noFill/>
              <a:ln w="9525">
                <a:noFill/>
                <a:miter lim="800000"/>
                <a:headEnd/>
                <a:tailEnd/>
              </a:ln>
              <a:effectLst/>
            </p:spPr>
            <p:txBody>
              <a:bodyPr wrap="none" anchor="ctr">
                <a:spAutoFit/>
              </a:bodyPr>
              <a:lstStyle/>
              <a:p>
                <a:pPr algn="ctr">
                  <a:spcBef>
                    <a:spcPct val="0"/>
                  </a:spcBef>
                  <a:buClrTx/>
                  <a:buSzTx/>
                  <a:buFontTx/>
                  <a:buNone/>
                </a:pPr>
                <a:r>
                  <a:rPr lang="en-US">
                    <a:solidFill>
                      <a:schemeClr val="accent2"/>
                    </a:solidFill>
                  </a:rPr>
                  <a:t>socket</a:t>
                </a:r>
                <a:endParaRPr lang="en-US">
                  <a:latin typeface="Times New Roman" pitchFamily="18" charset="0"/>
                </a:endParaRPr>
              </a:p>
            </p:txBody>
          </p:sp>
        </p:grpSp>
      </p:grpSp>
      <p:sp>
        <p:nvSpPr>
          <p:cNvPr id="87050" name="Rectangle 10"/>
          <p:cNvSpPr>
            <a:spLocks noChangeArrowheads="1"/>
          </p:cNvSpPr>
          <p:nvPr/>
        </p:nvSpPr>
        <p:spPr bwMode="auto">
          <a:xfrm>
            <a:off x="619125" y="1276350"/>
            <a:ext cx="8162925" cy="895350"/>
          </a:xfrm>
          <a:prstGeom prst="rect">
            <a:avLst/>
          </a:prstGeom>
          <a:noFill/>
          <a:ln w="9525">
            <a:noFill/>
            <a:miter lim="800000"/>
            <a:headEnd/>
            <a:tailEnd/>
          </a:ln>
          <a:effectLst/>
        </p:spPr>
        <p:txBody>
          <a:bodyPr/>
          <a:lstStyle/>
          <a:p>
            <a:pPr marL="342900" indent="-342900"/>
            <a:r>
              <a:rPr lang="en-US" u="sng">
                <a:solidFill>
                  <a:srgbClr val="FF0000"/>
                </a:solidFill>
              </a:rPr>
              <a:t>Goal:</a:t>
            </a:r>
            <a:r>
              <a:rPr lang="en-US"/>
              <a:t> learn how to build client/server application that communicate using sockets</a:t>
            </a:r>
            <a:endParaRPr lang="en-US" sz="20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4"/>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38" name="Slide Number Placeholder 5"/>
          <p:cNvSpPr>
            <a:spLocks noGrp="1"/>
          </p:cNvSpPr>
          <p:nvPr>
            <p:ph type="sldNum" sz="quarter" idx="12"/>
          </p:nvPr>
        </p:nvSpPr>
        <p:spPr/>
        <p:txBody>
          <a:bodyPr/>
          <a:lstStyle/>
          <a:p>
            <a:fld id="{AE0370DC-FF3F-445F-BA8E-BF09DAE1A716}" type="slidenum">
              <a:rPr lang="en-US"/>
              <a:pPr/>
              <a:t>88</a:t>
            </a:fld>
            <a:endParaRPr lang="en-US"/>
          </a:p>
        </p:txBody>
      </p:sp>
      <p:sp>
        <p:nvSpPr>
          <p:cNvPr id="88066" name="Rectangle 2"/>
          <p:cNvSpPr>
            <a:spLocks noGrp="1" noChangeArrowheads="1"/>
          </p:cNvSpPr>
          <p:nvPr>
            <p:ph type="title"/>
          </p:nvPr>
        </p:nvSpPr>
        <p:spPr/>
        <p:txBody>
          <a:bodyPr/>
          <a:lstStyle/>
          <a:p>
            <a:r>
              <a:rPr lang="en-US" sz="3600"/>
              <a:t>Socket-programming using TCP</a:t>
            </a:r>
            <a:endParaRPr lang="en-US"/>
          </a:p>
        </p:txBody>
      </p:sp>
      <p:sp>
        <p:nvSpPr>
          <p:cNvPr id="88067" name="Rectangle 3"/>
          <p:cNvSpPr>
            <a:spLocks noGrp="1" noChangeArrowheads="1"/>
          </p:cNvSpPr>
          <p:nvPr>
            <p:ph type="body" idx="1"/>
          </p:nvPr>
        </p:nvSpPr>
        <p:spPr>
          <a:xfrm>
            <a:off x="600075" y="1419225"/>
            <a:ext cx="7772400" cy="1533525"/>
          </a:xfrm>
        </p:spPr>
        <p:txBody>
          <a:bodyPr/>
          <a:lstStyle/>
          <a:p>
            <a:pPr>
              <a:buFont typeface="ZapfDingbats" pitchFamily="82" charset="2"/>
              <a:buNone/>
            </a:pPr>
            <a:r>
              <a:rPr lang="en-US" sz="2400" u="sng">
                <a:solidFill>
                  <a:srgbClr val="FF0000"/>
                </a:solidFill>
              </a:rPr>
              <a:t>Socket:</a:t>
            </a:r>
            <a:r>
              <a:rPr lang="en-US" sz="2400"/>
              <a:t> a door between application process and end-end-transport protocol (UCP or TCP)</a:t>
            </a:r>
          </a:p>
          <a:p>
            <a:pPr>
              <a:buFont typeface="ZapfDingbats" pitchFamily="82" charset="2"/>
              <a:buNone/>
            </a:pPr>
            <a:r>
              <a:rPr lang="en-US" sz="2400" u="sng">
                <a:solidFill>
                  <a:srgbClr val="FF0000"/>
                </a:solidFill>
              </a:rPr>
              <a:t>TCP service:</a:t>
            </a:r>
            <a:r>
              <a:rPr lang="en-US" sz="2400"/>
              <a:t> reliable transfer of </a:t>
            </a:r>
            <a:r>
              <a:rPr lang="en-US" sz="2400" b="1">
                <a:solidFill>
                  <a:schemeClr val="accent2"/>
                </a:solidFill>
              </a:rPr>
              <a:t>bytes</a:t>
            </a:r>
            <a:r>
              <a:rPr lang="en-US" sz="2400">
                <a:solidFill>
                  <a:schemeClr val="accent2"/>
                </a:solidFill>
              </a:rPr>
              <a:t> </a:t>
            </a:r>
            <a:r>
              <a:rPr lang="en-US" sz="2400"/>
              <a:t>from one process to another</a:t>
            </a:r>
            <a:endParaRPr lang="en-US"/>
          </a:p>
        </p:txBody>
      </p:sp>
      <p:graphicFrame>
        <p:nvGraphicFramePr>
          <p:cNvPr id="88068" name="Object 4"/>
          <p:cNvGraphicFramePr>
            <a:graphicFrameLocks noChangeAspect="1"/>
          </p:cNvGraphicFramePr>
          <p:nvPr/>
        </p:nvGraphicFramePr>
        <p:xfrm>
          <a:off x="2073275" y="3513138"/>
          <a:ext cx="1123950" cy="892175"/>
        </p:xfrm>
        <a:graphic>
          <a:graphicData uri="http://schemas.openxmlformats.org/presentationml/2006/ole">
            <p:oleObj spid="_x0000_s88068" name="Clip" r:id="rId3" imgW="1305000" imgH="1085760" progId="MS_ClipArt_Gallery.2">
              <p:embed/>
            </p:oleObj>
          </a:graphicData>
        </a:graphic>
      </p:graphicFrame>
      <p:grpSp>
        <p:nvGrpSpPr>
          <p:cNvPr id="88069" name="Group 5"/>
          <p:cNvGrpSpPr>
            <a:grpSpLocks/>
          </p:cNvGrpSpPr>
          <p:nvPr/>
        </p:nvGrpSpPr>
        <p:grpSpPr bwMode="auto">
          <a:xfrm>
            <a:off x="2116138" y="3854450"/>
            <a:ext cx="1136650" cy="1584325"/>
            <a:chOff x="649" y="2260"/>
            <a:chExt cx="716" cy="998"/>
          </a:xfrm>
        </p:grpSpPr>
        <p:sp>
          <p:nvSpPr>
            <p:cNvPr id="88070" name="Rectangle 6"/>
            <p:cNvSpPr>
              <a:spLocks noChangeArrowheads="1"/>
            </p:cNvSpPr>
            <p:nvPr/>
          </p:nvSpPr>
          <p:spPr bwMode="auto">
            <a:xfrm>
              <a:off x="678" y="2280"/>
              <a:ext cx="642" cy="288"/>
            </a:xfrm>
            <a:prstGeom prst="rect">
              <a:avLst/>
            </a:prstGeom>
            <a:solidFill>
              <a:schemeClr val="bg1"/>
            </a:solidFill>
            <a:ln w="28575">
              <a:solidFill>
                <a:schemeClr val="tx1"/>
              </a:solidFill>
              <a:miter lim="800000"/>
              <a:headEnd/>
              <a:tailEnd/>
            </a:ln>
            <a:effectLst/>
          </p:spPr>
          <p:txBody>
            <a:bodyPr wrap="none" anchor="ctr"/>
            <a:lstStyle/>
            <a:p>
              <a:pPr algn="ctr">
                <a:spcBef>
                  <a:spcPct val="0"/>
                </a:spcBef>
                <a:buClrTx/>
                <a:buSzTx/>
                <a:buFontTx/>
                <a:buNone/>
              </a:pPr>
              <a:endParaRPr lang="en-US">
                <a:solidFill>
                  <a:schemeClr val="bg1"/>
                </a:solidFill>
                <a:latin typeface="Times New Roman" pitchFamily="18" charset="0"/>
              </a:endParaRPr>
            </a:p>
          </p:txBody>
        </p:sp>
        <p:sp>
          <p:nvSpPr>
            <p:cNvPr id="88071" name="Text Box 7"/>
            <p:cNvSpPr txBox="1">
              <a:spLocks noChangeArrowheads="1"/>
            </p:cNvSpPr>
            <p:nvPr/>
          </p:nvSpPr>
          <p:spPr bwMode="auto">
            <a:xfrm>
              <a:off x="694" y="2260"/>
              <a:ext cx="631" cy="231"/>
            </a:xfrm>
            <a:prstGeom prst="rect">
              <a:avLst/>
            </a:prstGeom>
            <a:noFill/>
            <a:ln w="9525">
              <a:noFill/>
              <a:miter lim="800000"/>
              <a:headEnd/>
              <a:tailEnd/>
            </a:ln>
            <a:effectLst/>
          </p:spPr>
          <p:txBody>
            <a:bodyPr wrap="none" anchor="ctr">
              <a:spAutoFit/>
            </a:bodyPr>
            <a:lstStyle/>
            <a:p>
              <a:pPr algn="ctr">
                <a:spcBef>
                  <a:spcPct val="0"/>
                </a:spcBef>
                <a:buClrTx/>
                <a:buSzTx/>
                <a:buFontTx/>
                <a:buNone/>
              </a:pPr>
              <a:r>
                <a:rPr lang="en-US" sz="1800"/>
                <a:t>process</a:t>
              </a:r>
              <a:endParaRPr lang="en-US" sz="1800">
                <a:latin typeface="Times New Roman" pitchFamily="18" charset="0"/>
              </a:endParaRPr>
            </a:p>
          </p:txBody>
        </p:sp>
        <p:grpSp>
          <p:nvGrpSpPr>
            <p:cNvPr id="88072" name="Group 8"/>
            <p:cNvGrpSpPr>
              <a:grpSpLocks/>
            </p:cNvGrpSpPr>
            <p:nvPr/>
          </p:nvGrpSpPr>
          <p:grpSpPr bwMode="auto">
            <a:xfrm>
              <a:off x="649" y="2628"/>
              <a:ext cx="716" cy="630"/>
              <a:chOff x="637" y="2610"/>
              <a:chExt cx="716" cy="630"/>
            </a:xfrm>
          </p:grpSpPr>
          <p:sp>
            <p:nvSpPr>
              <p:cNvPr id="88073" name="Text Box 9"/>
              <p:cNvSpPr txBox="1">
                <a:spLocks noChangeArrowheads="1"/>
              </p:cNvSpPr>
              <p:nvPr/>
            </p:nvSpPr>
            <p:spPr bwMode="auto">
              <a:xfrm>
                <a:off x="637" y="2658"/>
                <a:ext cx="716" cy="577"/>
              </a:xfrm>
              <a:prstGeom prst="rect">
                <a:avLst/>
              </a:prstGeom>
              <a:noFill/>
              <a:ln w="9525">
                <a:noFill/>
                <a:miter lim="800000"/>
                <a:headEnd/>
                <a:tailEnd/>
              </a:ln>
              <a:effectLst/>
            </p:spPr>
            <p:txBody>
              <a:bodyPr wrap="none" anchor="ctr">
                <a:spAutoFit/>
              </a:bodyPr>
              <a:lstStyle/>
              <a:p>
                <a:pPr algn="ctr">
                  <a:spcBef>
                    <a:spcPct val="0"/>
                  </a:spcBef>
                  <a:buClrTx/>
                  <a:buSzTx/>
                  <a:buFontTx/>
                  <a:buNone/>
                </a:pPr>
                <a:r>
                  <a:rPr lang="en-US" sz="1800"/>
                  <a:t>TCP with</a:t>
                </a:r>
              </a:p>
              <a:p>
                <a:pPr algn="ctr">
                  <a:spcBef>
                    <a:spcPct val="0"/>
                  </a:spcBef>
                  <a:buClrTx/>
                  <a:buSzTx/>
                  <a:buFontTx/>
                  <a:buNone/>
                </a:pPr>
                <a:r>
                  <a:rPr lang="en-US" sz="1800"/>
                  <a:t>buffers,</a:t>
                </a:r>
              </a:p>
              <a:p>
                <a:pPr algn="ctr">
                  <a:spcBef>
                    <a:spcPct val="0"/>
                  </a:spcBef>
                  <a:buClrTx/>
                  <a:buSzTx/>
                  <a:buFontTx/>
                  <a:buNone/>
                </a:pPr>
                <a:r>
                  <a:rPr lang="en-US" sz="1800"/>
                  <a:t>variables</a:t>
                </a:r>
                <a:endParaRPr lang="en-US" sz="1800">
                  <a:latin typeface="Times New Roman" pitchFamily="18" charset="0"/>
                </a:endParaRPr>
              </a:p>
            </p:txBody>
          </p:sp>
          <p:sp>
            <p:nvSpPr>
              <p:cNvPr id="88074" name="Rectangle 10"/>
              <p:cNvSpPr>
                <a:spLocks noChangeArrowheads="1"/>
              </p:cNvSpPr>
              <p:nvPr/>
            </p:nvSpPr>
            <p:spPr bwMode="auto">
              <a:xfrm>
                <a:off x="672" y="2610"/>
                <a:ext cx="642" cy="630"/>
              </a:xfrm>
              <a:prstGeom prst="rect">
                <a:avLst/>
              </a:prstGeom>
              <a:noFill/>
              <a:ln w="28575">
                <a:solidFill>
                  <a:schemeClr val="tx1"/>
                </a:solidFill>
                <a:miter lim="800000"/>
                <a:headEnd/>
                <a:tailEnd/>
              </a:ln>
              <a:effectLst/>
            </p:spPr>
            <p:txBody>
              <a:bodyPr wrap="none" anchor="ctr"/>
              <a:lstStyle/>
              <a:p>
                <a:endParaRPr lang="en-US"/>
              </a:p>
            </p:txBody>
          </p:sp>
        </p:grpSp>
        <p:grpSp>
          <p:nvGrpSpPr>
            <p:cNvPr id="88075" name="Group 11"/>
            <p:cNvGrpSpPr>
              <a:grpSpLocks/>
            </p:cNvGrpSpPr>
            <p:nvPr/>
          </p:nvGrpSpPr>
          <p:grpSpPr bwMode="auto">
            <a:xfrm>
              <a:off x="741" y="2500"/>
              <a:ext cx="561" cy="231"/>
              <a:chOff x="897" y="3736"/>
              <a:chExt cx="561" cy="231"/>
            </a:xfrm>
          </p:grpSpPr>
          <p:sp>
            <p:nvSpPr>
              <p:cNvPr id="88076" name="Rectangle 12"/>
              <p:cNvSpPr>
                <a:spLocks noChangeArrowheads="1"/>
              </p:cNvSpPr>
              <p:nvPr/>
            </p:nvSpPr>
            <p:spPr bwMode="auto">
              <a:xfrm>
                <a:off x="924" y="3774"/>
                <a:ext cx="492" cy="156"/>
              </a:xfrm>
              <a:prstGeom prst="rect">
                <a:avLst/>
              </a:prstGeom>
              <a:solidFill>
                <a:srgbClr val="FF0000"/>
              </a:solidFill>
              <a:ln w="9525">
                <a:noFill/>
                <a:miter lim="800000"/>
                <a:headEnd/>
                <a:tailEnd/>
              </a:ln>
              <a:effectLst/>
            </p:spPr>
            <p:txBody>
              <a:bodyPr wrap="none" anchor="ctr"/>
              <a:lstStyle/>
              <a:p>
                <a:endParaRPr lang="en-US"/>
              </a:p>
            </p:txBody>
          </p:sp>
          <p:sp>
            <p:nvSpPr>
              <p:cNvPr id="88077" name="Text Box 13"/>
              <p:cNvSpPr txBox="1">
                <a:spLocks noChangeArrowheads="1"/>
              </p:cNvSpPr>
              <p:nvPr/>
            </p:nvSpPr>
            <p:spPr bwMode="auto">
              <a:xfrm>
                <a:off x="897" y="3736"/>
                <a:ext cx="561" cy="231"/>
              </a:xfrm>
              <a:prstGeom prst="rect">
                <a:avLst/>
              </a:prstGeom>
              <a:noFill/>
              <a:ln w="9525">
                <a:noFill/>
                <a:miter lim="800000"/>
                <a:headEnd/>
                <a:tailEnd/>
              </a:ln>
              <a:effectLst/>
            </p:spPr>
            <p:txBody>
              <a:bodyPr wrap="none" anchor="ctr">
                <a:spAutoFit/>
              </a:bodyPr>
              <a:lstStyle/>
              <a:p>
                <a:pPr algn="ctr">
                  <a:spcBef>
                    <a:spcPct val="0"/>
                  </a:spcBef>
                  <a:buClrTx/>
                  <a:buSzTx/>
                  <a:buFontTx/>
                  <a:buNone/>
                </a:pPr>
                <a:r>
                  <a:rPr lang="en-US" sz="1800">
                    <a:solidFill>
                      <a:schemeClr val="bg1"/>
                    </a:solidFill>
                  </a:rPr>
                  <a:t>socket</a:t>
                </a:r>
                <a:endParaRPr lang="en-US">
                  <a:latin typeface="Times New Roman" pitchFamily="18" charset="0"/>
                </a:endParaRPr>
              </a:p>
            </p:txBody>
          </p:sp>
        </p:grpSp>
      </p:grpSp>
      <p:sp>
        <p:nvSpPr>
          <p:cNvPr id="88078" name="Text Box 14"/>
          <p:cNvSpPr txBox="1">
            <a:spLocks noChangeArrowheads="1"/>
          </p:cNvSpPr>
          <p:nvPr/>
        </p:nvSpPr>
        <p:spPr bwMode="auto">
          <a:xfrm>
            <a:off x="517525" y="3681413"/>
            <a:ext cx="1430338" cy="825500"/>
          </a:xfrm>
          <a:prstGeom prst="rect">
            <a:avLst/>
          </a:prstGeom>
          <a:noFill/>
          <a:ln w="9525">
            <a:noFill/>
            <a:miter lim="800000"/>
            <a:headEnd/>
            <a:tailEnd/>
          </a:ln>
          <a:effectLst/>
        </p:spPr>
        <p:txBody>
          <a:bodyPr wrap="none" anchor="ctr">
            <a:spAutoFit/>
          </a:bodyPr>
          <a:lstStyle/>
          <a:p>
            <a:pPr algn="r">
              <a:spcBef>
                <a:spcPct val="0"/>
              </a:spcBef>
              <a:buClrTx/>
              <a:buSzTx/>
              <a:buFontTx/>
              <a:buNone/>
            </a:pPr>
            <a:r>
              <a:rPr lang="en-US" sz="1600"/>
              <a:t>controlled by</a:t>
            </a:r>
          </a:p>
          <a:p>
            <a:pPr algn="r">
              <a:spcBef>
                <a:spcPct val="0"/>
              </a:spcBef>
              <a:buClrTx/>
              <a:buSzTx/>
              <a:buFontTx/>
              <a:buNone/>
            </a:pPr>
            <a:r>
              <a:rPr lang="en-US" sz="1600"/>
              <a:t>application</a:t>
            </a:r>
          </a:p>
          <a:p>
            <a:pPr algn="r">
              <a:spcBef>
                <a:spcPct val="0"/>
              </a:spcBef>
              <a:buClrTx/>
              <a:buSzTx/>
              <a:buFontTx/>
              <a:buNone/>
            </a:pPr>
            <a:r>
              <a:rPr lang="en-US" sz="1600"/>
              <a:t>developer</a:t>
            </a:r>
            <a:endParaRPr lang="en-US">
              <a:latin typeface="Times New Roman" pitchFamily="18" charset="0"/>
            </a:endParaRPr>
          </a:p>
        </p:txBody>
      </p:sp>
      <p:sp>
        <p:nvSpPr>
          <p:cNvPr id="88079" name="Text Box 15"/>
          <p:cNvSpPr txBox="1">
            <a:spLocks noChangeArrowheads="1"/>
          </p:cNvSpPr>
          <p:nvPr/>
        </p:nvSpPr>
        <p:spPr bwMode="auto">
          <a:xfrm>
            <a:off x="488950" y="4548188"/>
            <a:ext cx="1430338" cy="825500"/>
          </a:xfrm>
          <a:prstGeom prst="rect">
            <a:avLst/>
          </a:prstGeom>
          <a:noFill/>
          <a:ln w="9525">
            <a:noFill/>
            <a:miter lim="800000"/>
            <a:headEnd/>
            <a:tailEnd/>
          </a:ln>
          <a:effectLst/>
        </p:spPr>
        <p:txBody>
          <a:bodyPr wrap="none" anchor="ctr">
            <a:spAutoFit/>
          </a:bodyPr>
          <a:lstStyle/>
          <a:p>
            <a:pPr algn="r">
              <a:spcBef>
                <a:spcPct val="0"/>
              </a:spcBef>
              <a:buClrTx/>
              <a:buSzTx/>
              <a:buFontTx/>
              <a:buNone/>
            </a:pPr>
            <a:r>
              <a:rPr lang="en-US" sz="1600"/>
              <a:t>controlled by</a:t>
            </a:r>
          </a:p>
          <a:p>
            <a:pPr algn="r">
              <a:spcBef>
                <a:spcPct val="0"/>
              </a:spcBef>
              <a:buClrTx/>
              <a:buSzTx/>
              <a:buFontTx/>
              <a:buNone/>
            </a:pPr>
            <a:r>
              <a:rPr lang="en-US" sz="1600"/>
              <a:t>operating</a:t>
            </a:r>
          </a:p>
          <a:p>
            <a:pPr algn="r">
              <a:spcBef>
                <a:spcPct val="0"/>
              </a:spcBef>
              <a:buClrTx/>
              <a:buSzTx/>
              <a:buFontTx/>
              <a:buNone/>
            </a:pPr>
            <a:r>
              <a:rPr lang="en-US" sz="1600"/>
              <a:t>system</a:t>
            </a:r>
            <a:endParaRPr lang="en-US">
              <a:latin typeface="Times New Roman" pitchFamily="18" charset="0"/>
            </a:endParaRPr>
          </a:p>
        </p:txBody>
      </p:sp>
      <p:sp>
        <p:nvSpPr>
          <p:cNvPr id="88080" name="Line 16"/>
          <p:cNvSpPr>
            <a:spLocks noChangeShapeType="1"/>
          </p:cNvSpPr>
          <p:nvPr/>
        </p:nvSpPr>
        <p:spPr bwMode="auto">
          <a:xfrm flipV="1">
            <a:off x="1943100" y="3895725"/>
            <a:ext cx="0" cy="485775"/>
          </a:xfrm>
          <a:prstGeom prst="line">
            <a:avLst/>
          </a:prstGeom>
          <a:noFill/>
          <a:ln w="28575">
            <a:solidFill>
              <a:schemeClr val="tx1"/>
            </a:solidFill>
            <a:round/>
            <a:headEnd type="triangle" w="med" len="med"/>
            <a:tailEnd type="triangle" w="med" len="med"/>
          </a:ln>
          <a:effectLst/>
        </p:spPr>
        <p:txBody>
          <a:bodyPr wrap="none" anchor="ctr"/>
          <a:lstStyle/>
          <a:p>
            <a:endParaRPr lang="en-US"/>
          </a:p>
        </p:txBody>
      </p:sp>
      <p:sp>
        <p:nvSpPr>
          <p:cNvPr id="88081" name="Line 17"/>
          <p:cNvSpPr>
            <a:spLocks noChangeShapeType="1"/>
          </p:cNvSpPr>
          <p:nvPr/>
        </p:nvSpPr>
        <p:spPr bwMode="auto">
          <a:xfrm flipH="1" flipV="1">
            <a:off x="1933575" y="4476750"/>
            <a:ext cx="0" cy="1000125"/>
          </a:xfrm>
          <a:prstGeom prst="line">
            <a:avLst/>
          </a:prstGeom>
          <a:noFill/>
          <a:ln w="28575">
            <a:solidFill>
              <a:schemeClr val="tx1"/>
            </a:solidFill>
            <a:round/>
            <a:headEnd type="triangle" w="med" len="med"/>
            <a:tailEnd type="triangle" w="med" len="med"/>
          </a:ln>
          <a:effectLst/>
        </p:spPr>
        <p:txBody>
          <a:bodyPr wrap="none" anchor="ctr"/>
          <a:lstStyle/>
          <a:p>
            <a:endParaRPr lang="en-US"/>
          </a:p>
        </p:txBody>
      </p:sp>
      <p:sp>
        <p:nvSpPr>
          <p:cNvPr id="88082" name="Text Box 18"/>
          <p:cNvSpPr txBox="1">
            <a:spLocks noChangeArrowheads="1"/>
          </p:cNvSpPr>
          <p:nvPr/>
        </p:nvSpPr>
        <p:spPr bwMode="auto">
          <a:xfrm>
            <a:off x="2157413" y="5600700"/>
            <a:ext cx="1038225" cy="701675"/>
          </a:xfrm>
          <a:prstGeom prst="rect">
            <a:avLst/>
          </a:prstGeom>
          <a:noFill/>
          <a:ln w="9525">
            <a:noFill/>
            <a:miter lim="800000"/>
            <a:headEnd/>
            <a:tailEnd/>
          </a:ln>
          <a:effectLst/>
        </p:spPr>
        <p:txBody>
          <a:bodyPr wrap="none" anchor="ctr">
            <a:spAutoFit/>
          </a:bodyPr>
          <a:lstStyle/>
          <a:p>
            <a:pPr algn="ctr">
              <a:spcBef>
                <a:spcPct val="0"/>
              </a:spcBef>
              <a:buClrTx/>
              <a:buSzTx/>
              <a:buFontTx/>
              <a:buNone/>
            </a:pPr>
            <a:r>
              <a:rPr lang="en-US" sz="2000"/>
              <a:t>host or</a:t>
            </a:r>
          </a:p>
          <a:p>
            <a:pPr algn="ctr">
              <a:spcBef>
                <a:spcPct val="0"/>
              </a:spcBef>
              <a:buClrTx/>
              <a:buSzTx/>
              <a:buFontTx/>
              <a:buNone/>
            </a:pPr>
            <a:r>
              <a:rPr lang="en-US" sz="2000"/>
              <a:t>server</a:t>
            </a:r>
            <a:endParaRPr lang="en-US">
              <a:latin typeface="Times New Roman" pitchFamily="18" charset="0"/>
            </a:endParaRPr>
          </a:p>
        </p:txBody>
      </p:sp>
      <p:graphicFrame>
        <p:nvGraphicFramePr>
          <p:cNvPr id="88083" name="Object 19"/>
          <p:cNvGraphicFramePr>
            <a:graphicFrameLocks noChangeAspect="1"/>
          </p:cNvGraphicFramePr>
          <p:nvPr/>
        </p:nvGraphicFramePr>
        <p:xfrm>
          <a:off x="5730875" y="3408363"/>
          <a:ext cx="1123950" cy="892175"/>
        </p:xfrm>
        <a:graphic>
          <a:graphicData uri="http://schemas.openxmlformats.org/presentationml/2006/ole">
            <p:oleObj spid="_x0000_s88083" name="Clip" r:id="rId4" imgW="1305000" imgH="1085760" progId="MS_ClipArt_Gallery.2">
              <p:embed/>
            </p:oleObj>
          </a:graphicData>
        </a:graphic>
      </p:graphicFrame>
      <p:grpSp>
        <p:nvGrpSpPr>
          <p:cNvPr id="88084" name="Group 20"/>
          <p:cNvGrpSpPr>
            <a:grpSpLocks/>
          </p:cNvGrpSpPr>
          <p:nvPr/>
        </p:nvGrpSpPr>
        <p:grpSpPr bwMode="auto">
          <a:xfrm>
            <a:off x="5773738" y="3749675"/>
            <a:ext cx="1136650" cy="1584325"/>
            <a:chOff x="649" y="2260"/>
            <a:chExt cx="716" cy="998"/>
          </a:xfrm>
        </p:grpSpPr>
        <p:sp>
          <p:nvSpPr>
            <p:cNvPr id="88085" name="Rectangle 21"/>
            <p:cNvSpPr>
              <a:spLocks noChangeArrowheads="1"/>
            </p:cNvSpPr>
            <p:nvPr/>
          </p:nvSpPr>
          <p:spPr bwMode="auto">
            <a:xfrm>
              <a:off x="678" y="2280"/>
              <a:ext cx="642" cy="288"/>
            </a:xfrm>
            <a:prstGeom prst="rect">
              <a:avLst/>
            </a:prstGeom>
            <a:solidFill>
              <a:schemeClr val="bg1"/>
            </a:solidFill>
            <a:ln w="28575">
              <a:solidFill>
                <a:schemeClr val="tx1"/>
              </a:solidFill>
              <a:miter lim="800000"/>
              <a:headEnd/>
              <a:tailEnd/>
            </a:ln>
            <a:effectLst/>
          </p:spPr>
          <p:txBody>
            <a:bodyPr wrap="none" anchor="ctr"/>
            <a:lstStyle/>
            <a:p>
              <a:pPr algn="ctr">
                <a:spcBef>
                  <a:spcPct val="0"/>
                </a:spcBef>
                <a:buClrTx/>
                <a:buSzTx/>
                <a:buFontTx/>
                <a:buNone/>
              </a:pPr>
              <a:endParaRPr lang="en-US">
                <a:solidFill>
                  <a:schemeClr val="bg1"/>
                </a:solidFill>
                <a:latin typeface="Times New Roman" pitchFamily="18" charset="0"/>
              </a:endParaRPr>
            </a:p>
          </p:txBody>
        </p:sp>
        <p:sp>
          <p:nvSpPr>
            <p:cNvPr id="88086" name="Text Box 22"/>
            <p:cNvSpPr txBox="1">
              <a:spLocks noChangeArrowheads="1"/>
            </p:cNvSpPr>
            <p:nvPr/>
          </p:nvSpPr>
          <p:spPr bwMode="auto">
            <a:xfrm>
              <a:off x="694" y="2260"/>
              <a:ext cx="631" cy="231"/>
            </a:xfrm>
            <a:prstGeom prst="rect">
              <a:avLst/>
            </a:prstGeom>
            <a:noFill/>
            <a:ln w="9525">
              <a:noFill/>
              <a:miter lim="800000"/>
              <a:headEnd/>
              <a:tailEnd/>
            </a:ln>
            <a:effectLst/>
          </p:spPr>
          <p:txBody>
            <a:bodyPr wrap="none" anchor="ctr">
              <a:spAutoFit/>
            </a:bodyPr>
            <a:lstStyle/>
            <a:p>
              <a:pPr algn="ctr">
                <a:spcBef>
                  <a:spcPct val="0"/>
                </a:spcBef>
                <a:buClrTx/>
                <a:buSzTx/>
                <a:buFontTx/>
                <a:buNone/>
              </a:pPr>
              <a:r>
                <a:rPr lang="en-US" sz="1800"/>
                <a:t>process</a:t>
              </a:r>
              <a:endParaRPr lang="en-US" sz="1800">
                <a:latin typeface="Times New Roman" pitchFamily="18" charset="0"/>
              </a:endParaRPr>
            </a:p>
          </p:txBody>
        </p:sp>
        <p:grpSp>
          <p:nvGrpSpPr>
            <p:cNvPr id="88087" name="Group 23"/>
            <p:cNvGrpSpPr>
              <a:grpSpLocks/>
            </p:cNvGrpSpPr>
            <p:nvPr/>
          </p:nvGrpSpPr>
          <p:grpSpPr bwMode="auto">
            <a:xfrm>
              <a:off x="649" y="2628"/>
              <a:ext cx="716" cy="630"/>
              <a:chOff x="637" y="2610"/>
              <a:chExt cx="716" cy="630"/>
            </a:xfrm>
          </p:grpSpPr>
          <p:sp>
            <p:nvSpPr>
              <p:cNvPr id="88088" name="Text Box 24"/>
              <p:cNvSpPr txBox="1">
                <a:spLocks noChangeArrowheads="1"/>
              </p:cNvSpPr>
              <p:nvPr/>
            </p:nvSpPr>
            <p:spPr bwMode="auto">
              <a:xfrm>
                <a:off x="637" y="2658"/>
                <a:ext cx="716" cy="577"/>
              </a:xfrm>
              <a:prstGeom prst="rect">
                <a:avLst/>
              </a:prstGeom>
              <a:noFill/>
              <a:ln w="9525">
                <a:noFill/>
                <a:miter lim="800000"/>
                <a:headEnd/>
                <a:tailEnd/>
              </a:ln>
              <a:effectLst/>
            </p:spPr>
            <p:txBody>
              <a:bodyPr wrap="none" anchor="ctr">
                <a:spAutoFit/>
              </a:bodyPr>
              <a:lstStyle/>
              <a:p>
                <a:pPr algn="ctr">
                  <a:spcBef>
                    <a:spcPct val="0"/>
                  </a:spcBef>
                  <a:buClrTx/>
                  <a:buSzTx/>
                  <a:buFontTx/>
                  <a:buNone/>
                </a:pPr>
                <a:r>
                  <a:rPr lang="en-US" sz="1800"/>
                  <a:t>TCP with</a:t>
                </a:r>
              </a:p>
              <a:p>
                <a:pPr algn="ctr">
                  <a:spcBef>
                    <a:spcPct val="0"/>
                  </a:spcBef>
                  <a:buClrTx/>
                  <a:buSzTx/>
                  <a:buFontTx/>
                  <a:buNone/>
                </a:pPr>
                <a:r>
                  <a:rPr lang="en-US" sz="1800"/>
                  <a:t>buffers,</a:t>
                </a:r>
              </a:p>
              <a:p>
                <a:pPr algn="ctr">
                  <a:spcBef>
                    <a:spcPct val="0"/>
                  </a:spcBef>
                  <a:buClrTx/>
                  <a:buSzTx/>
                  <a:buFontTx/>
                  <a:buNone/>
                </a:pPr>
                <a:r>
                  <a:rPr lang="en-US" sz="1800"/>
                  <a:t>variables</a:t>
                </a:r>
                <a:endParaRPr lang="en-US" sz="1800">
                  <a:latin typeface="Times New Roman" pitchFamily="18" charset="0"/>
                </a:endParaRPr>
              </a:p>
            </p:txBody>
          </p:sp>
          <p:sp>
            <p:nvSpPr>
              <p:cNvPr id="88089" name="Rectangle 25"/>
              <p:cNvSpPr>
                <a:spLocks noChangeArrowheads="1"/>
              </p:cNvSpPr>
              <p:nvPr/>
            </p:nvSpPr>
            <p:spPr bwMode="auto">
              <a:xfrm>
                <a:off x="672" y="2610"/>
                <a:ext cx="642" cy="630"/>
              </a:xfrm>
              <a:prstGeom prst="rect">
                <a:avLst/>
              </a:prstGeom>
              <a:noFill/>
              <a:ln w="28575">
                <a:solidFill>
                  <a:schemeClr val="tx1"/>
                </a:solidFill>
                <a:miter lim="800000"/>
                <a:headEnd/>
                <a:tailEnd/>
              </a:ln>
              <a:effectLst/>
            </p:spPr>
            <p:txBody>
              <a:bodyPr wrap="none" anchor="ctr"/>
              <a:lstStyle/>
              <a:p>
                <a:endParaRPr lang="en-US"/>
              </a:p>
            </p:txBody>
          </p:sp>
        </p:grpSp>
        <p:grpSp>
          <p:nvGrpSpPr>
            <p:cNvPr id="88090" name="Group 26"/>
            <p:cNvGrpSpPr>
              <a:grpSpLocks/>
            </p:cNvGrpSpPr>
            <p:nvPr/>
          </p:nvGrpSpPr>
          <p:grpSpPr bwMode="auto">
            <a:xfrm>
              <a:off x="741" y="2500"/>
              <a:ext cx="561" cy="231"/>
              <a:chOff x="897" y="3736"/>
              <a:chExt cx="561" cy="231"/>
            </a:xfrm>
          </p:grpSpPr>
          <p:sp>
            <p:nvSpPr>
              <p:cNvPr id="88091" name="Rectangle 27"/>
              <p:cNvSpPr>
                <a:spLocks noChangeArrowheads="1"/>
              </p:cNvSpPr>
              <p:nvPr/>
            </p:nvSpPr>
            <p:spPr bwMode="auto">
              <a:xfrm>
                <a:off x="924" y="3774"/>
                <a:ext cx="492" cy="156"/>
              </a:xfrm>
              <a:prstGeom prst="rect">
                <a:avLst/>
              </a:prstGeom>
              <a:solidFill>
                <a:srgbClr val="FF0000"/>
              </a:solidFill>
              <a:ln w="9525">
                <a:noFill/>
                <a:miter lim="800000"/>
                <a:headEnd/>
                <a:tailEnd/>
              </a:ln>
              <a:effectLst/>
            </p:spPr>
            <p:txBody>
              <a:bodyPr wrap="none" anchor="ctr"/>
              <a:lstStyle/>
              <a:p>
                <a:endParaRPr lang="en-US"/>
              </a:p>
            </p:txBody>
          </p:sp>
          <p:sp>
            <p:nvSpPr>
              <p:cNvPr id="88092" name="Text Box 28"/>
              <p:cNvSpPr txBox="1">
                <a:spLocks noChangeArrowheads="1"/>
              </p:cNvSpPr>
              <p:nvPr/>
            </p:nvSpPr>
            <p:spPr bwMode="auto">
              <a:xfrm>
                <a:off x="897" y="3736"/>
                <a:ext cx="561" cy="231"/>
              </a:xfrm>
              <a:prstGeom prst="rect">
                <a:avLst/>
              </a:prstGeom>
              <a:noFill/>
              <a:ln w="9525">
                <a:noFill/>
                <a:miter lim="800000"/>
                <a:headEnd/>
                <a:tailEnd/>
              </a:ln>
              <a:effectLst/>
            </p:spPr>
            <p:txBody>
              <a:bodyPr wrap="none" anchor="ctr">
                <a:spAutoFit/>
              </a:bodyPr>
              <a:lstStyle/>
              <a:p>
                <a:pPr algn="ctr">
                  <a:spcBef>
                    <a:spcPct val="0"/>
                  </a:spcBef>
                  <a:buClrTx/>
                  <a:buSzTx/>
                  <a:buFontTx/>
                  <a:buNone/>
                </a:pPr>
                <a:r>
                  <a:rPr lang="en-US" sz="1800">
                    <a:solidFill>
                      <a:schemeClr val="bg1"/>
                    </a:solidFill>
                  </a:rPr>
                  <a:t>socket</a:t>
                </a:r>
                <a:endParaRPr lang="en-US">
                  <a:latin typeface="Times New Roman" pitchFamily="18" charset="0"/>
                </a:endParaRPr>
              </a:p>
            </p:txBody>
          </p:sp>
        </p:grpSp>
      </p:grpSp>
      <p:sp>
        <p:nvSpPr>
          <p:cNvPr id="88093" name="Text Box 29"/>
          <p:cNvSpPr txBox="1">
            <a:spLocks noChangeArrowheads="1"/>
          </p:cNvSpPr>
          <p:nvPr/>
        </p:nvSpPr>
        <p:spPr bwMode="auto">
          <a:xfrm>
            <a:off x="7118350" y="3519488"/>
            <a:ext cx="1430338" cy="825500"/>
          </a:xfrm>
          <a:prstGeom prst="rect">
            <a:avLst/>
          </a:prstGeom>
          <a:noFill/>
          <a:ln w="9525">
            <a:noFill/>
            <a:miter lim="800000"/>
            <a:headEnd/>
            <a:tailEnd/>
          </a:ln>
          <a:effectLst/>
        </p:spPr>
        <p:txBody>
          <a:bodyPr wrap="none" anchor="ctr">
            <a:spAutoFit/>
          </a:bodyPr>
          <a:lstStyle/>
          <a:p>
            <a:pPr>
              <a:spcBef>
                <a:spcPct val="0"/>
              </a:spcBef>
              <a:buClrTx/>
              <a:buSzTx/>
              <a:buFontTx/>
              <a:buNone/>
            </a:pPr>
            <a:r>
              <a:rPr lang="en-US" sz="1600"/>
              <a:t>controlled by</a:t>
            </a:r>
          </a:p>
          <a:p>
            <a:pPr>
              <a:spcBef>
                <a:spcPct val="0"/>
              </a:spcBef>
              <a:buClrTx/>
              <a:buSzTx/>
              <a:buFontTx/>
              <a:buNone/>
            </a:pPr>
            <a:r>
              <a:rPr lang="en-US" sz="1600"/>
              <a:t>application</a:t>
            </a:r>
          </a:p>
          <a:p>
            <a:pPr>
              <a:spcBef>
                <a:spcPct val="0"/>
              </a:spcBef>
              <a:buClrTx/>
              <a:buSzTx/>
              <a:buFontTx/>
              <a:buNone/>
            </a:pPr>
            <a:r>
              <a:rPr lang="en-US" sz="1600"/>
              <a:t>developer</a:t>
            </a:r>
            <a:endParaRPr lang="en-US">
              <a:latin typeface="Times New Roman" pitchFamily="18" charset="0"/>
            </a:endParaRPr>
          </a:p>
        </p:txBody>
      </p:sp>
      <p:sp>
        <p:nvSpPr>
          <p:cNvPr id="88094" name="Text Box 30"/>
          <p:cNvSpPr txBox="1">
            <a:spLocks noChangeArrowheads="1"/>
          </p:cNvSpPr>
          <p:nvPr/>
        </p:nvSpPr>
        <p:spPr bwMode="auto">
          <a:xfrm>
            <a:off x="7123113" y="4433888"/>
            <a:ext cx="1430337" cy="825500"/>
          </a:xfrm>
          <a:prstGeom prst="rect">
            <a:avLst/>
          </a:prstGeom>
          <a:noFill/>
          <a:ln w="9525">
            <a:noFill/>
            <a:miter lim="800000"/>
            <a:headEnd/>
            <a:tailEnd/>
          </a:ln>
          <a:effectLst/>
        </p:spPr>
        <p:txBody>
          <a:bodyPr wrap="none" anchor="ctr">
            <a:spAutoFit/>
          </a:bodyPr>
          <a:lstStyle/>
          <a:p>
            <a:pPr>
              <a:spcBef>
                <a:spcPct val="0"/>
              </a:spcBef>
              <a:buClrTx/>
              <a:buSzTx/>
              <a:buFontTx/>
              <a:buNone/>
            </a:pPr>
            <a:r>
              <a:rPr lang="en-US" sz="1600"/>
              <a:t>controlled by</a:t>
            </a:r>
          </a:p>
          <a:p>
            <a:pPr>
              <a:spcBef>
                <a:spcPct val="0"/>
              </a:spcBef>
              <a:buClrTx/>
              <a:buSzTx/>
              <a:buFontTx/>
              <a:buNone/>
            </a:pPr>
            <a:r>
              <a:rPr lang="en-US" sz="1600"/>
              <a:t>operating</a:t>
            </a:r>
          </a:p>
          <a:p>
            <a:pPr>
              <a:spcBef>
                <a:spcPct val="0"/>
              </a:spcBef>
              <a:buClrTx/>
              <a:buSzTx/>
              <a:buFontTx/>
              <a:buNone/>
            </a:pPr>
            <a:r>
              <a:rPr lang="en-US" sz="1600"/>
              <a:t>system</a:t>
            </a:r>
            <a:endParaRPr lang="en-US">
              <a:latin typeface="Times New Roman" pitchFamily="18" charset="0"/>
            </a:endParaRPr>
          </a:p>
        </p:txBody>
      </p:sp>
      <p:sp>
        <p:nvSpPr>
          <p:cNvPr id="88095" name="Line 31"/>
          <p:cNvSpPr>
            <a:spLocks noChangeShapeType="1"/>
          </p:cNvSpPr>
          <p:nvPr/>
        </p:nvSpPr>
        <p:spPr bwMode="auto">
          <a:xfrm flipV="1">
            <a:off x="7029450" y="3762375"/>
            <a:ext cx="0" cy="485775"/>
          </a:xfrm>
          <a:prstGeom prst="line">
            <a:avLst/>
          </a:prstGeom>
          <a:noFill/>
          <a:ln w="28575">
            <a:solidFill>
              <a:schemeClr val="tx1"/>
            </a:solidFill>
            <a:round/>
            <a:headEnd type="triangle" w="med" len="med"/>
            <a:tailEnd type="triangle" w="med" len="med"/>
          </a:ln>
          <a:effectLst/>
        </p:spPr>
        <p:txBody>
          <a:bodyPr wrap="none" anchor="ctr"/>
          <a:lstStyle/>
          <a:p>
            <a:endParaRPr lang="en-US"/>
          </a:p>
        </p:txBody>
      </p:sp>
      <p:sp>
        <p:nvSpPr>
          <p:cNvPr id="88096" name="Line 32"/>
          <p:cNvSpPr>
            <a:spLocks noChangeShapeType="1"/>
          </p:cNvSpPr>
          <p:nvPr/>
        </p:nvSpPr>
        <p:spPr bwMode="auto">
          <a:xfrm flipH="1" flipV="1">
            <a:off x="7019925" y="4343400"/>
            <a:ext cx="0" cy="1000125"/>
          </a:xfrm>
          <a:prstGeom prst="line">
            <a:avLst/>
          </a:prstGeom>
          <a:noFill/>
          <a:ln w="28575">
            <a:solidFill>
              <a:schemeClr val="tx1"/>
            </a:solidFill>
            <a:round/>
            <a:headEnd type="triangle" w="med" len="med"/>
            <a:tailEnd type="triangle" w="med" len="med"/>
          </a:ln>
          <a:effectLst/>
        </p:spPr>
        <p:txBody>
          <a:bodyPr wrap="none" anchor="ctr"/>
          <a:lstStyle/>
          <a:p>
            <a:endParaRPr lang="en-US"/>
          </a:p>
        </p:txBody>
      </p:sp>
      <p:sp>
        <p:nvSpPr>
          <p:cNvPr id="88097" name="Text Box 33"/>
          <p:cNvSpPr txBox="1">
            <a:spLocks noChangeArrowheads="1"/>
          </p:cNvSpPr>
          <p:nvPr/>
        </p:nvSpPr>
        <p:spPr bwMode="auto">
          <a:xfrm>
            <a:off x="5815013" y="5495925"/>
            <a:ext cx="1038225" cy="701675"/>
          </a:xfrm>
          <a:prstGeom prst="rect">
            <a:avLst/>
          </a:prstGeom>
          <a:noFill/>
          <a:ln w="9525">
            <a:noFill/>
            <a:miter lim="800000"/>
            <a:headEnd/>
            <a:tailEnd/>
          </a:ln>
          <a:effectLst/>
        </p:spPr>
        <p:txBody>
          <a:bodyPr wrap="none" anchor="ctr">
            <a:spAutoFit/>
          </a:bodyPr>
          <a:lstStyle/>
          <a:p>
            <a:pPr algn="ctr">
              <a:spcBef>
                <a:spcPct val="0"/>
              </a:spcBef>
              <a:buClrTx/>
              <a:buSzTx/>
              <a:buFontTx/>
              <a:buNone/>
            </a:pPr>
            <a:r>
              <a:rPr lang="en-US" sz="2000"/>
              <a:t>host or</a:t>
            </a:r>
          </a:p>
          <a:p>
            <a:pPr algn="ctr">
              <a:spcBef>
                <a:spcPct val="0"/>
              </a:spcBef>
              <a:buClrTx/>
              <a:buSzTx/>
              <a:buFontTx/>
              <a:buNone/>
            </a:pPr>
            <a:r>
              <a:rPr lang="en-US" sz="2000"/>
              <a:t>server</a:t>
            </a:r>
            <a:endParaRPr lang="en-US">
              <a:latin typeface="Times New Roman" pitchFamily="18" charset="0"/>
            </a:endParaRPr>
          </a:p>
        </p:txBody>
      </p:sp>
      <p:sp>
        <p:nvSpPr>
          <p:cNvPr id="88098" name="Freeform 34"/>
          <p:cNvSpPr>
            <a:spLocks/>
          </p:cNvSpPr>
          <p:nvPr/>
        </p:nvSpPr>
        <p:spPr bwMode="auto">
          <a:xfrm>
            <a:off x="3597275" y="4229100"/>
            <a:ext cx="1798638" cy="1674813"/>
          </a:xfrm>
          <a:custGeom>
            <a:avLst/>
            <a:gdLst/>
            <a:ahLst/>
            <a:cxnLst>
              <a:cxn ang="0">
                <a:pos x="239" y="7"/>
              </a:cxn>
              <a:cxn ang="0">
                <a:pos x="35" y="157"/>
              </a:cxn>
              <a:cxn ang="0">
                <a:pos x="29" y="523"/>
              </a:cxn>
              <a:cxn ang="0">
                <a:pos x="53" y="829"/>
              </a:cxn>
              <a:cxn ang="0">
                <a:pos x="245" y="871"/>
              </a:cxn>
              <a:cxn ang="0">
                <a:pos x="647" y="1129"/>
              </a:cxn>
              <a:cxn ang="0">
                <a:pos x="995" y="1237"/>
              </a:cxn>
              <a:cxn ang="0">
                <a:pos x="1199" y="1021"/>
              </a:cxn>
              <a:cxn ang="0">
                <a:pos x="1271" y="445"/>
              </a:cxn>
              <a:cxn ang="0">
                <a:pos x="1205" y="211"/>
              </a:cxn>
              <a:cxn ang="0">
                <a:pos x="749" y="115"/>
              </a:cxn>
              <a:cxn ang="0">
                <a:pos x="239" y="7"/>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w="9525">
            <a:noFill/>
            <a:round/>
            <a:headEnd/>
            <a:tailEnd/>
          </a:ln>
          <a:effectLst/>
        </p:spPr>
        <p:txBody>
          <a:bodyPr wrap="none" anchor="ctr"/>
          <a:lstStyle/>
          <a:p>
            <a:endParaRPr lang="en-US"/>
          </a:p>
        </p:txBody>
      </p:sp>
      <p:sp>
        <p:nvSpPr>
          <p:cNvPr id="88099" name="Text Box 35"/>
          <p:cNvSpPr txBox="1">
            <a:spLocks noChangeArrowheads="1"/>
          </p:cNvSpPr>
          <p:nvPr/>
        </p:nvSpPr>
        <p:spPr bwMode="auto">
          <a:xfrm>
            <a:off x="3935413" y="4838700"/>
            <a:ext cx="1162050" cy="396875"/>
          </a:xfrm>
          <a:prstGeom prst="rect">
            <a:avLst/>
          </a:prstGeom>
          <a:noFill/>
          <a:ln w="9525">
            <a:noFill/>
            <a:miter lim="800000"/>
            <a:headEnd/>
            <a:tailEnd/>
          </a:ln>
          <a:effectLst/>
        </p:spPr>
        <p:txBody>
          <a:bodyPr wrap="none" anchor="ctr">
            <a:spAutoFit/>
          </a:bodyPr>
          <a:lstStyle/>
          <a:p>
            <a:pPr algn="ctr">
              <a:spcBef>
                <a:spcPct val="0"/>
              </a:spcBef>
              <a:buClrTx/>
              <a:buSzTx/>
              <a:buFontTx/>
              <a:buNone/>
            </a:pPr>
            <a:r>
              <a:rPr lang="en-US" sz="2000"/>
              <a:t>internet</a:t>
            </a:r>
            <a:endParaRPr lang="en-US">
              <a:latin typeface="Times New Roman" pitchFamily="18" charset="0"/>
            </a:endParaRPr>
          </a:p>
        </p:txBody>
      </p:sp>
      <p:sp>
        <p:nvSpPr>
          <p:cNvPr id="88100" name="Line 36"/>
          <p:cNvSpPr>
            <a:spLocks noChangeShapeType="1"/>
          </p:cNvSpPr>
          <p:nvPr/>
        </p:nvSpPr>
        <p:spPr bwMode="auto">
          <a:xfrm flipH="1">
            <a:off x="3228975" y="4733925"/>
            <a:ext cx="2533650" cy="9525"/>
          </a:xfrm>
          <a:prstGeom prst="line">
            <a:avLst/>
          </a:prstGeom>
          <a:noFill/>
          <a:ln w="38100">
            <a:solidFill>
              <a:srgbClr val="FF0000"/>
            </a:solidFill>
            <a:round/>
            <a:headEnd type="triangle" w="med" len="med"/>
            <a:tailEnd type="triangle" w="med" len="med"/>
          </a:ln>
          <a:effectLst/>
        </p:spPr>
        <p:txBody>
          <a:bodyPr wrap="none" anchor="ctr"/>
          <a:lstStyle/>
          <a:p>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12" name="Slide Number Placeholder 6"/>
          <p:cNvSpPr>
            <a:spLocks noGrp="1"/>
          </p:cNvSpPr>
          <p:nvPr>
            <p:ph type="sldNum" sz="quarter" idx="12"/>
          </p:nvPr>
        </p:nvSpPr>
        <p:spPr/>
        <p:txBody>
          <a:bodyPr/>
          <a:lstStyle/>
          <a:p>
            <a:fld id="{54517767-E847-4BFF-AACC-4859BB88C498}" type="slidenum">
              <a:rPr lang="en-US"/>
              <a:pPr/>
              <a:t>89</a:t>
            </a:fld>
            <a:endParaRPr lang="en-US"/>
          </a:p>
        </p:txBody>
      </p:sp>
      <p:sp>
        <p:nvSpPr>
          <p:cNvPr id="89090" name="Rectangle 2"/>
          <p:cNvSpPr>
            <a:spLocks noGrp="1" noChangeArrowheads="1"/>
          </p:cNvSpPr>
          <p:nvPr>
            <p:ph type="title"/>
          </p:nvPr>
        </p:nvSpPr>
        <p:spPr/>
        <p:txBody>
          <a:bodyPr/>
          <a:lstStyle/>
          <a:p>
            <a:r>
              <a:rPr lang="en-US" sz="3600"/>
              <a:t>Socket programming </a:t>
            </a:r>
            <a:r>
              <a:rPr lang="en-US" sz="3600" i="1">
                <a:solidFill>
                  <a:srgbClr val="FF0000"/>
                </a:solidFill>
              </a:rPr>
              <a:t>with TCP</a:t>
            </a:r>
            <a:endParaRPr lang="en-US"/>
          </a:p>
        </p:txBody>
      </p:sp>
      <p:sp>
        <p:nvSpPr>
          <p:cNvPr id="89091" name="Rectangle 3"/>
          <p:cNvSpPr>
            <a:spLocks noGrp="1" noChangeArrowheads="1"/>
          </p:cNvSpPr>
          <p:nvPr>
            <p:ph type="body" sz="half" idx="1"/>
          </p:nvPr>
        </p:nvSpPr>
        <p:spPr>
          <a:xfrm>
            <a:off x="514350" y="1352550"/>
            <a:ext cx="3810000" cy="4648200"/>
          </a:xfrm>
        </p:spPr>
        <p:txBody>
          <a:bodyPr/>
          <a:lstStyle/>
          <a:p>
            <a:pPr>
              <a:buFont typeface="ZapfDingbats" pitchFamily="82" charset="2"/>
              <a:buNone/>
            </a:pPr>
            <a:r>
              <a:rPr lang="en-US" sz="2000">
                <a:solidFill>
                  <a:srgbClr val="FF0000"/>
                </a:solidFill>
              </a:rPr>
              <a:t>Client must contact server</a:t>
            </a:r>
            <a:endParaRPr lang="en-US" sz="2400"/>
          </a:p>
          <a:p>
            <a:r>
              <a:rPr lang="en-US" sz="2000"/>
              <a:t>server process must first be running</a:t>
            </a:r>
          </a:p>
          <a:p>
            <a:r>
              <a:rPr lang="en-US" sz="2000"/>
              <a:t>server must have created socket (door) that welcomes client’s contact</a:t>
            </a:r>
            <a:endParaRPr lang="en-US" sz="2400"/>
          </a:p>
          <a:p>
            <a:pPr>
              <a:spcBef>
                <a:spcPct val="50000"/>
              </a:spcBef>
              <a:buFont typeface="ZapfDingbats" pitchFamily="82" charset="2"/>
              <a:buNone/>
            </a:pPr>
            <a:r>
              <a:rPr lang="en-US" sz="2000">
                <a:solidFill>
                  <a:srgbClr val="FF0000"/>
                </a:solidFill>
              </a:rPr>
              <a:t>Client contacts server by:</a:t>
            </a:r>
            <a:endParaRPr lang="en-US" sz="2400"/>
          </a:p>
          <a:p>
            <a:r>
              <a:rPr lang="en-US" sz="2000"/>
              <a:t>creating client-local TCP socket</a:t>
            </a:r>
          </a:p>
          <a:p>
            <a:r>
              <a:rPr lang="en-US" sz="2000"/>
              <a:t>specifying IP address, port number of server process</a:t>
            </a:r>
          </a:p>
          <a:p>
            <a:r>
              <a:rPr lang="en-US" sz="2000"/>
              <a:t>When </a:t>
            </a:r>
            <a:r>
              <a:rPr lang="en-US" sz="2000">
                <a:solidFill>
                  <a:srgbClr val="FF0000"/>
                </a:solidFill>
              </a:rPr>
              <a:t>client creates socket</a:t>
            </a:r>
            <a:r>
              <a:rPr lang="en-US" sz="2000"/>
              <a:t>: client TCP establishes connection to server TCP</a:t>
            </a:r>
          </a:p>
          <a:p>
            <a:endParaRPr lang="en-US" sz="2000"/>
          </a:p>
        </p:txBody>
      </p:sp>
      <p:sp>
        <p:nvSpPr>
          <p:cNvPr id="89092" name="Rectangle 4"/>
          <p:cNvSpPr>
            <a:spLocks noGrp="1" noChangeArrowheads="1"/>
          </p:cNvSpPr>
          <p:nvPr>
            <p:ph type="body" sz="half" idx="2"/>
          </p:nvPr>
        </p:nvSpPr>
        <p:spPr>
          <a:xfrm>
            <a:off x="4495800" y="1390650"/>
            <a:ext cx="3962400" cy="3000375"/>
          </a:xfrm>
        </p:spPr>
        <p:txBody>
          <a:bodyPr/>
          <a:lstStyle/>
          <a:p>
            <a:r>
              <a:rPr lang="en-US" sz="2000"/>
              <a:t>When contacted by client, </a:t>
            </a:r>
            <a:r>
              <a:rPr lang="en-US" sz="2000">
                <a:solidFill>
                  <a:srgbClr val="FF0000"/>
                </a:solidFill>
              </a:rPr>
              <a:t>server TCP creates new socket</a:t>
            </a:r>
            <a:r>
              <a:rPr lang="en-US" sz="2000"/>
              <a:t> for server process to communicate with client</a:t>
            </a:r>
          </a:p>
          <a:p>
            <a:pPr lvl="1"/>
            <a:r>
              <a:rPr lang="en-US" sz="2000"/>
              <a:t>allows server to talk with multiple clients</a:t>
            </a:r>
          </a:p>
          <a:p>
            <a:pPr lvl="1"/>
            <a:r>
              <a:rPr lang="en-US" sz="2000"/>
              <a:t>source port numbers used to distinguish clients </a:t>
            </a:r>
            <a:r>
              <a:rPr lang="en-US" sz="2000">
                <a:solidFill>
                  <a:schemeClr val="accent2"/>
                </a:solidFill>
              </a:rPr>
              <a:t>(more in Chap 3)</a:t>
            </a:r>
            <a:endParaRPr lang="en-US" sz="1800" i="1">
              <a:solidFill>
                <a:schemeClr val="accent2"/>
              </a:solidFill>
            </a:endParaRPr>
          </a:p>
        </p:txBody>
      </p:sp>
      <p:grpSp>
        <p:nvGrpSpPr>
          <p:cNvPr id="89093" name="Group 5"/>
          <p:cNvGrpSpPr>
            <a:grpSpLocks/>
          </p:cNvGrpSpPr>
          <p:nvPr/>
        </p:nvGrpSpPr>
        <p:grpSpPr bwMode="auto">
          <a:xfrm>
            <a:off x="4667250" y="4584700"/>
            <a:ext cx="4133850" cy="1635125"/>
            <a:chOff x="2940" y="2888"/>
            <a:chExt cx="2604" cy="1030"/>
          </a:xfrm>
        </p:grpSpPr>
        <p:sp>
          <p:nvSpPr>
            <p:cNvPr id="89094" name="Text Box 6"/>
            <p:cNvSpPr txBox="1">
              <a:spLocks noChangeArrowheads="1"/>
            </p:cNvSpPr>
            <p:nvPr/>
          </p:nvSpPr>
          <p:spPr bwMode="auto">
            <a:xfrm>
              <a:off x="3020" y="3140"/>
              <a:ext cx="2401" cy="634"/>
            </a:xfrm>
            <a:prstGeom prst="rect">
              <a:avLst/>
            </a:prstGeom>
            <a:noFill/>
            <a:ln w="9525">
              <a:noFill/>
              <a:miter lim="800000"/>
              <a:headEnd/>
              <a:tailEnd/>
            </a:ln>
            <a:effectLst/>
          </p:spPr>
          <p:txBody>
            <a:bodyPr wrap="none" anchor="ctr">
              <a:spAutoFit/>
            </a:bodyPr>
            <a:lstStyle/>
            <a:p>
              <a:pPr algn="ctr">
                <a:spcBef>
                  <a:spcPct val="0"/>
                </a:spcBef>
                <a:buClrTx/>
                <a:buSzTx/>
                <a:buFontTx/>
                <a:buNone/>
              </a:pPr>
              <a:r>
                <a:rPr lang="en-US" sz="2000" i="1">
                  <a:solidFill>
                    <a:schemeClr val="accent2"/>
                  </a:solidFill>
                </a:rPr>
                <a:t>TCP provides reliable, in-order</a:t>
              </a:r>
            </a:p>
            <a:p>
              <a:pPr algn="ctr">
                <a:spcBef>
                  <a:spcPct val="0"/>
                </a:spcBef>
                <a:buClrTx/>
                <a:buSzTx/>
                <a:buFontTx/>
                <a:buNone/>
              </a:pPr>
              <a:r>
                <a:rPr lang="en-US" sz="2000" i="1">
                  <a:solidFill>
                    <a:schemeClr val="accent2"/>
                  </a:solidFill>
                </a:rPr>
                <a:t> transfer of bytes (“pipe”) </a:t>
              </a:r>
            </a:p>
            <a:p>
              <a:pPr algn="ctr">
                <a:spcBef>
                  <a:spcPct val="0"/>
                </a:spcBef>
                <a:buClrTx/>
                <a:buSzTx/>
                <a:buFontTx/>
                <a:buNone/>
              </a:pPr>
              <a:r>
                <a:rPr lang="en-US" sz="2000" i="1">
                  <a:solidFill>
                    <a:schemeClr val="accent2"/>
                  </a:solidFill>
                </a:rPr>
                <a:t>between client and server</a:t>
              </a:r>
            </a:p>
          </p:txBody>
        </p:sp>
        <p:sp>
          <p:nvSpPr>
            <p:cNvPr id="89095" name="Rectangle 7"/>
            <p:cNvSpPr>
              <a:spLocks noChangeArrowheads="1"/>
            </p:cNvSpPr>
            <p:nvPr/>
          </p:nvSpPr>
          <p:spPr bwMode="auto">
            <a:xfrm>
              <a:off x="2940" y="3024"/>
              <a:ext cx="2604" cy="894"/>
            </a:xfrm>
            <a:prstGeom prst="rect">
              <a:avLst/>
            </a:prstGeom>
            <a:noFill/>
            <a:ln w="28575">
              <a:solidFill>
                <a:schemeClr val="accent2"/>
              </a:solidFill>
              <a:miter lim="800000"/>
              <a:headEnd/>
              <a:tailEnd/>
            </a:ln>
            <a:effectLst/>
          </p:spPr>
          <p:txBody>
            <a:bodyPr wrap="none" anchor="ctr">
              <a:spAutoFit/>
            </a:bodyPr>
            <a:lstStyle/>
            <a:p>
              <a:endParaRPr lang="en-US"/>
            </a:p>
          </p:txBody>
        </p:sp>
        <p:grpSp>
          <p:nvGrpSpPr>
            <p:cNvPr id="89096" name="Group 8"/>
            <p:cNvGrpSpPr>
              <a:grpSpLocks/>
            </p:cNvGrpSpPr>
            <p:nvPr/>
          </p:nvGrpSpPr>
          <p:grpSpPr bwMode="auto">
            <a:xfrm>
              <a:off x="2976" y="2888"/>
              <a:ext cx="1653" cy="250"/>
              <a:chOff x="66" y="3842"/>
              <a:chExt cx="1653" cy="250"/>
            </a:xfrm>
          </p:grpSpPr>
          <p:sp>
            <p:nvSpPr>
              <p:cNvPr id="89097" name="Rectangle 9"/>
              <p:cNvSpPr>
                <a:spLocks noChangeArrowheads="1"/>
              </p:cNvSpPr>
              <p:nvPr/>
            </p:nvSpPr>
            <p:spPr bwMode="auto">
              <a:xfrm>
                <a:off x="96" y="3888"/>
                <a:ext cx="1584" cy="162"/>
              </a:xfrm>
              <a:prstGeom prst="rect">
                <a:avLst/>
              </a:prstGeom>
              <a:solidFill>
                <a:schemeClr val="bg1"/>
              </a:solidFill>
              <a:ln w="9525">
                <a:noFill/>
                <a:miter lim="800000"/>
                <a:headEnd/>
                <a:tailEnd/>
              </a:ln>
              <a:effectLst/>
            </p:spPr>
            <p:txBody>
              <a:bodyPr wrap="none" anchor="ctr">
                <a:spAutoFit/>
              </a:bodyPr>
              <a:lstStyle/>
              <a:p>
                <a:endParaRPr lang="en-US"/>
              </a:p>
            </p:txBody>
          </p:sp>
          <p:sp>
            <p:nvSpPr>
              <p:cNvPr id="89098" name="Text Box 10"/>
              <p:cNvSpPr txBox="1">
                <a:spLocks noChangeArrowheads="1"/>
              </p:cNvSpPr>
              <p:nvPr/>
            </p:nvSpPr>
            <p:spPr bwMode="auto">
              <a:xfrm>
                <a:off x="66" y="3842"/>
                <a:ext cx="1653" cy="250"/>
              </a:xfrm>
              <a:prstGeom prst="rect">
                <a:avLst/>
              </a:prstGeom>
              <a:noFill/>
              <a:ln w="9525">
                <a:noFill/>
                <a:miter lim="800000"/>
                <a:headEnd/>
                <a:tailEnd/>
              </a:ln>
              <a:effectLst/>
            </p:spPr>
            <p:txBody>
              <a:bodyPr wrap="none" anchor="ctr">
                <a:spAutoFit/>
              </a:bodyPr>
              <a:lstStyle/>
              <a:p>
                <a:pPr algn="ctr">
                  <a:spcBef>
                    <a:spcPct val="0"/>
                  </a:spcBef>
                  <a:buClrTx/>
                  <a:buSzTx/>
                  <a:buFontTx/>
                  <a:buNone/>
                </a:pPr>
                <a:r>
                  <a:rPr lang="en-US" sz="2000">
                    <a:solidFill>
                      <a:srgbClr val="FF0000"/>
                    </a:solidFill>
                  </a:rPr>
                  <a:t>application viewpoint</a:t>
                </a:r>
                <a:endParaRPr lang="en-US" sz="1800"/>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233" name="Slide Number Placeholder 6"/>
          <p:cNvSpPr>
            <a:spLocks noGrp="1"/>
          </p:cNvSpPr>
          <p:nvPr>
            <p:ph type="sldNum" sz="quarter" idx="12"/>
          </p:nvPr>
        </p:nvSpPr>
        <p:spPr/>
        <p:txBody>
          <a:bodyPr/>
          <a:lstStyle/>
          <a:p>
            <a:fld id="{E6EE035D-39CC-44A5-95CA-01FC5BAE1556}" type="slidenum">
              <a:rPr lang="en-US"/>
              <a:pPr/>
              <a:t>9</a:t>
            </a:fld>
            <a:endParaRPr lang="en-US"/>
          </a:p>
        </p:txBody>
      </p:sp>
      <p:sp>
        <p:nvSpPr>
          <p:cNvPr id="185348" name="Rectangle 4"/>
          <p:cNvSpPr>
            <a:spLocks noGrp="1" noChangeArrowheads="1"/>
          </p:cNvSpPr>
          <p:nvPr>
            <p:ph type="title"/>
          </p:nvPr>
        </p:nvSpPr>
        <p:spPr/>
        <p:txBody>
          <a:bodyPr/>
          <a:lstStyle/>
          <a:p>
            <a:r>
              <a:rPr lang="en-US"/>
              <a:t>Pure P2P architecture</a:t>
            </a:r>
          </a:p>
        </p:txBody>
      </p:sp>
      <p:sp>
        <p:nvSpPr>
          <p:cNvPr id="185349" name="Rectangle 5"/>
          <p:cNvSpPr>
            <a:spLocks noGrp="1" noChangeArrowheads="1"/>
          </p:cNvSpPr>
          <p:nvPr>
            <p:ph type="body" sz="half" idx="1"/>
          </p:nvPr>
        </p:nvSpPr>
        <p:spPr>
          <a:xfrm>
            <a:off x="533400" y="1600200"/>
            <a:ext cx="4049713" cy="4648200"/>
          </a:xfrm>
        </p:spPr>
        <p:txBody>
          <a:bodyPr/>
          <a:lstStyle/>
          <a:p>
            <a:r>
              <a:rPr lang="en-US" sz="2400"/>
              <a:t>no always-on server</a:t>
            </a:r>
          </a:p>
          <a:p>
            <a:r>
              <a:rPr lang="en-US" sz="2400"/>
              <a:t>arbitrary end systems directly communicate</a:t>
            </a:r>
          </a:p>
          <a:p>
            <a:r>
              <a:rPr lang="en-US" sz="2400"/>
              <a:t>peers are intermittently connected and change IP addresses</a:t>
            </a:r>
          </a:p>
          <a:p>
            <a:r>
              <a:rPr lang="en-US" sz="2400"/>
              <a:t>example: Gnutella</a:t>
            </a:r>
          </a:p>
          <a:p>
            <a:endParaRPr lang="en-US" sz="2400"/>
          </a:p>
          <a:p>
            <a:pPr>
              <a:buFont typeface="ZapfDingbats" pitchFamily="82" charset="2"/>
              <a:buNone/>
            </a:pPr>
            <a:r>
              <a:rPr lang="en-US" sz="2400">
                <a:solidFill>
                  <a:srgbClr val="FF0000"/>
                </a:solidFill>
              </a:rPr>
              <a:t>Highly scalable</a:t>
            </a:r>
          </a:p>
          <a:p>
            <a:pPr>
              <a:buFont typeface="ZapfDingbats" pitchFamily="82" charset="2"/>
              <a:buNone/>
            </a:pPr>
            <a:endParaRPr lang="en-US" sz="2400"/>
          </a:p>
          <a:p>
            <a:pPr>
              <a:buFont typeface="ZapfDingbats" pitchFamily="82" charset="2"/>
              <a:buNone/>
            </a:pPr>
            <a:r>
              <a:rPr lang="en-US" sz="2400">
                <a:solidFill>
                  <a:srgbClr val="FF0000"/>
                </a:solidFill>
              </a:rPr>
              <a:t>But difficult to manage</a:t>
            </a:r>
          </a:p>
          <a:p>
            <a:endParaRPr lang="en-US" sz="2400"/>
          </a:p>
        </p:txBody>
      </p:sp>
      <p:grpSp>
        <p:nvGrpSpPr>
          <p:cNvPr id="185807" name="Group 463"/>
          <p:cNvGrpSpPr>
            <a:grpSpLocks/>
          </p:cNvGrpSpPr>
          <p:nvPr/>
        </p:nvGrpSpPr>
        <p:grpSpPr bwMode="auto">
          <a:xfrm>
            <a:off x="4703763" y="1871663"/>
            <a:ext cx="3678237" cy="4130675"/>
            <a:chOff x="3220" y="1179"/>
            <a:chExt cx="2317" cy="2602"/>
          </a:xfrm>
        </p:grpSpPr>
        <p:sp>
          <p:nvSpPr>
            <p:cNvPr id="185808" name="Freeform 464"/>
            <p:cNvSpPr>
              <a:spLocks/>
            </p:cNvSpPr>
            <p:nvPr/>
          </p:nvSpPr>
          <p:spPr bwMode="auto">
            <a:xfrm>
              <a:off x="4404" y="1269"/>
              <a:ext cx="1133" cy="1055"/>
            </a:xfrm>
            <a:custGeom>
              <a:avLst/>
              <a:gdLst/>
              <a:ahLst/>
              <a:cxnLst>
                <a:cxn ang="0">
                  <a:pos x="239" y="7"/>
                </a:cxn>
                <a:cxn ang="0">
                  <a:pos x="35" y="157"/>
                </a:cxn>
                <a:cxn ang="0">
                  <a:pos x="29" y="523"/>
                </a:cxn>
                <a:cxn ang="0">
                  <a:pos x="53" y="829"/>
                </a:cxn>
                <a:cxn ang="0">
                  <a:pos x="245" y="871"/>
                </a:cxn>
                <a:cxn ang="0">
                  <a:pos x="647" y="1129"/>
                </a:cxn>
                <a:cxn ang="0">
                  <a:pos x="995" y="1237"/>
                </a:cxn>
                <a:cxn ang="0">
                  <a:pos x="1199" y="1021"/>
                </a:cxn>
                <a:cxn ang="0">
                  <a:pos x="1271" y="445"/>
                </a:cxn>
                <a:cxn ang="0">
                  <a:pos x="1205" y="211"/>
                </a:cxn>
                <a:cxn ang="0">
                  <a:pos x="749" y="115"/>
                </a:cxn>
                <a:cxn ang="0">
                  <a:pos x="239" y="7"/>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33CCCC"/>
            </a:solidFill>
            <a:ln w="9525">
              <a:noFill/>
              <a:round/>
              <a:headEnd/>
              <a:tailEnd/>
            </a:ln>
            <a:effectLst/>
          </p:spPr>
          <p:txBody>
            <a:bodyPr wrap="none" anchor="ctr"/>
            <a:lstStyle/>
            <a:p>
              <a:endParaRPr lang="en-US"/>
            </a:p>
          </p:txBody>
        </p:sp>
        <p:sp>
          <p:nvSpPr>
            <p:cNvPr id="185809" name="Freeform 465"/>
            <p:cNvSpPr>
              <a:spLocks/>
            </p:cNvSpPr>
            <p:nvPr/>
          </p:nvSpPr>
          <p:spPr bwMode="auto">
            <a:xfrm>
              <a:off x="3220" y="1179"/>
              <a:ext cx="1176" cy="1001"/>
            </a:xfrm>
            <a:custGeom>
              <a:avLst/>
              <a:gdLst/>
              <a:ahLst/>
              <a:cxnLst>
                <a:cxn ang="0">
                  <a:pos x="550" y="42"/>
                </a:cxn>
                <a:cxn ang="0">
                  <a:pos x="82" y="60"/>
                </a:cxn>
                <a:cxn ang="0">
                  <a:pos x="58" y="402"/>
                </a:cxn>
                <a:cxn ang="0">
                  <a:pos x="28" y="720"/>
                </a:cxn>
                <a:cxn ang="0">
                  <a:pos x="112" y="870"/>
                </a:cxn>
                <a:cxn ang="0">
                  <a:pos x="538" y="876"/>
                </a:cxn>
                <a:cxn ang="0">
                  <a:pos x="640" y="1128"/>
                </a:cxn>
                <a:cxn ang="0">
                  <a:pos x="1234" y="1098"/>
                </a:cxn>
                <a:cxn ang="0">
                  <a:pos x="1276" y="570"/>
                </a:cxn>
                <a:cxn ang="0">
                  <a:pos x="1204" y="342"/>
                </a:cxn>
                <a:cxn ang="0">
                  <a:pos x="760" y="288"/>
                </a:cxn>
                <a:cxn ang="0">
                  <a:pos x="550" y="42"/>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w="9525">
              <a:noFill/>
              <a:round/>
              <a:headEnd/>
              <a:tailEnd/>
            </a:ln>
            <a:effectLst/>
          </p:spPr>
          <p:txBody>
            <a:bodyPr wrap="none" anchor="ctr"/>
            <a:lstStyle/>
            <a:p>
              <a:endParaRPr lang="en-US"/>
            </a:p>
          </p:txBody>
        </p:sp>
        <p:sp>
          <p:nvSpPr>
            <p:cNvPr id="185810" name="Freeform 466"/>
            <p:cNvSpPr>
              <a:spLocks/>
            </p:cNvSpPr>
            <p:nvPr/>
          </p:nvSpPr>
          <p:spPr bwMode="auto">
            <a:xfrm>
              <a:off x="3456" y="2064"/>
              <a:ext cx="1874" cy="1398"/>
            </a:xfrm>
            <a:custGeom>
              <a:avLst/>
              <a:gdLst/>
              <a:ahLst/>
              <a:cxnLst>
                <a:cxn ang="0">
                  <a:pos x="27" y="652"/>
                </a:cxn>
                <a:cxn ang="0">
                  <a:pos x="105" y="76"/>
                </a:cxn>
                <a:cxn ang="0">
                  <a:pos x="657" y="196"/>
                </a:cxn>
                <a:cxn ang="0">
                  <a:pos x="1209" y="100"/>
                </a:cxn>
                <a:cxn ang="0">
                  <a:pos x="2001" y="406"/>
                </a:cxn>
                <a:cxn ang="0">
                  <a:pos x="2013" y="1144"/>
                </a:cxn>
                <a:cxn ang="0">
                  <a:pos x="1581" y="1600"/>
                </a:cxn>
                <a:cxn ang="0">
                  <a:pos x="813" y="1516"/>
                </a:cxn>
                <a:cxn ang="0">
                  <a:pos x="501" y="1270"/>
                </a:cxn>
                <a:cxn ang="0">
                  <a:pos x="183" y="1066"/>
                </a:cxn>
                <a:cxn ang="0">
                  <a:pos x="27" y="652"/>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a:effectLst/>
          </p:spPr>
          <p:txBody>
            <a:bodyPr wrap="none" anchor="ctr"/>
            <a:lstStyle/>
            <a:p>
              <a:endParaRPr lang="en-US"/>
            </a:p>
          </p:txBody>
        </p:sp>
        <p:grpSp>
          <p:nvGrpSpPr>
            <p:cNvPr id="185811" name="Group 467"/>
            <p:cNvGrpSpPr>
              <a:grpSpLocks/>
            </p:cNvGrpSpPr>
            <p:nvPr/>
          </p:nvGrpSpPr>
          <p:grpSpPr bwMode="auto">
            <a:xfrm>
              <a:off x="3294" y="1264"/>
              <a:ext cx="462" cy="201"/>
              <a:chOff x="3552" y="246"/>
              <a:chExt cx="527" cy="248"/>
            </a:xfrm>
          </p:grpSpPr>
          <p:graphicFrame>
            <p:nvGraphicFramePr>
              <p:cNvPr id="185812" name="Object 468"/>
              <p:cNvGraphicFramePr>
                <a:graphicFrameLocks noChangeAspect="1"/>
              </p:cNvGraphicFramePr>
              <p:nvPr/>
            </p:nvGraphicFramePr>
            <p:xfrm>
              <a:off x="3552" y="246"/>
              <a:ext cx="299" cy="248"/>
            </p:xfrm>
            <a:graphic>
              <a:graphicData uri="http://schemas.openxmlformats.org/presentationml/2006/ole">
                <p:oleObj spid="_x0000_s185812" name="Clip" r:id="rId3" imgW="1305000" imgH="1085760" progId="MS_ClipArt_Gallery.2">
                  <p:embed/>
                </p:oleObj>
              </a:graphicData>
            </a:graphic>
          </p:graphicFrame>
          <p:graphicFrame>
            <p:nvGraphicFramePr>
              <p:cNvPr id="185813" name="Object 469"/>
              <p:cNvGraphicFramePr>
                <a:graphicFrameLocks noChangeAspect="1"/>
              </p:cNvGraphicFramePr>
              <p:nvPr/>
            </p:nvGraphicFramePr>
            <p:xfrm>
              <a:off x="3878" y="338"/>
              <a:ext cx="201" cy="144"/>
            </p:xfrm>
            <a:graphic>
              <a:graphicData uri="http://schemas.openxmlformats.org/presentationml/2006/ole">
                <p:oleObj spid="_x0000_s185813" name="Clip" r:id="rId4" imgW="676440" imgH="485640" progId="MS_ClipArt_Gallery.2">
                  <p:embed/>
                </p:oleObj>
              </a:graphicData>
            </a:graphic>
          </p:graphicFrame>
          <p:sp>
            <p:nvSpPr>
              <p:cNvPr id="185814" name="Line 470"/>
              <p:cNvSpPr>
                <a:spLocks noChangeShapeType="1"/>
              </p:cNvSpPr>
              <p:nvPr/>
            </p:nvSpPr>
            <p:spPr bwMode="auto">
              <a:xfrm flipV="1">
                <a:off x="3844" y="434"/>
                <a:ext cx="82" cy="2"/>
              </a:xfrm>
              <a:prstGeom prst="line">
                <a:avLst/>
              </a:prstGeom>
              <a:noFill/>
              <a:ln w="19050">
                <a:solidFill>
                  <a:schemeClr val="tx1"/>
                </a:solidFill>
                <a:round/>
                <a:headEnd/>
                <a:tailEnd/>
              </a:ln>
              <a:effectLst/>
            </p:spPr>
            <p:txBody>
              <a:bodyPr wrap="none" anchor="ctr"/>
              <a:lstStyle/>
              <a:p>
                <a:endParaRPr lang="en-US"/>
              </a:p>
            </p:txBody>
          </p:sp>
        </p:grpSp>
        <p:grpSp>
          <p:nvGrpSpPr>
            <p:cNvPr id="185815" name="Group 471"/>
            <p:cNvGrpSpPr>
              <a:grpSpLocks/>
            </p:cNvGrpSpPr>
            <p:nvPr/>
          </p:nvGrpSpPr>
          <p:grpSpPr bwMode="auto">
            <a:xfrm>
              <a:off x="3294" y="1639"/>
              <a:ext cx="462" cy="201"/>
              <a:chOff x="3552" y="246"/>
              <a:chExt cx="527" cy="248"/>
            </a:xfrm>
          </p:grpSpPr>
          <p:graphicFrame>
            <p:nvGraphicFramePr>
              <p:cNvPr id="185816" name="Object 472"/>
              <p:cNvGraphicFramePr>
                <a:graphicFrameLocks noChangeAspect="1"/>
              </p:cNvGraphicFramePr>
              <p:nvPr/>
            </p:nvGraphicFramePr>
            <p:xfrm>
              <a:off x="3552" y="246"/>
              <a:ext cx="299" cy="248"/>
            </p:xfrm>
            <a:graphic>
              <a:graphicData uri="http://schemas.openxmlformats.org/presentationml/2006/ole">
                <p:oleObj spid="_x0000_s185816" name="Clip" r:id="rId5" imgW="1305000" imgH="1085760" progId="MS_ClipArt_Gallery.2">
                  <p:embed/>
                </p:oleObj>
              </a:graphicData>
            </a:graphic>
          </p:graphicFrame>
          <p:graphicFrame>
            <p:nvGraphicFramePr>
              <p:cNvPr id="185817" name="Object 473"/>
              <p:cNvGraphicFramePr>
                <a:graphicFrameLocks noChangeAspect="1"/>
              </p:cNvGraphicFramePr>
              <p:nvPr/>
            </p:nvGraphicFramePr>
            <p:xfrm>
              <a:off x="3878" y="338"/>
              <a:ext cx="201" cy="144"/>
            </p:xfrm>
            <a:graphic>
              <a:graphicData uri="http://schemas.openxmlformats.org/presentationml/2006/ole">
                <p:oleObj spid="_x0000_s185817" name="Clip" r:id="rId6" imgW="676440" imgH="485640" progId="MS_ClipArt_Gallery.2">
                  <p:embed/>
                </p:oleObj>
              </a:graphicData>
            </a:graphic>
          </p:graphicFrame>
          <p:sp>
            <p:nvSpPr>
              <p:cNvPr id="185818" name="Line 474"/>
              <p:cNvSpPr>
                <a:spLocks noChangeShapeType="1"/>
              </p:cNvSpPr>
              <p:nvPr/>
            </p:nvSpPr>
            <p:spPr bwMode="auto">
              <a:xfrm flipV="1">
                <a:off x="3844" y="434"/>
                <a:ext cx="82" cy="2"/>
              </a:xfrm>
              <a:prstGeom prst="line">
                <a:avLst/>
              </a:prstGeom>
              <a:noFill/>
              <a:ln w="19050">
                <a:solidFill>
                  <a:schemeClr val="tx1"/>
                </a:solidFill>
                <a:round/>
                <a:headEnd/>
                <a:tailEnd/>
              </a:ln>
              <a:effectLst/>
            </p:spPr>
            <p:txBody>
              <a:bodyPr wrap="none" anchor="ctr"/>
              <a:lstStyle/>
              <a:p>
                <a:endParaRPr lang="en-US"/>
              </a:p>
            </p:txBody>
          </p:sp>
        </p:grpSp>
        <p:grpSp>
          <p:nvGrpSpPr>
            <p:cNvPr id="185819" name="Group 475"/>
            <p:cNvGrpSpPr>
              <a:grpSpLocks/>
            </p:cNvGrpSpPr>
            <p:nvPr/>
          </p:nvGrpSpPr>
          <p:grpSpPr bwMode="auto">
            <a:xfrm>
              <a:off x="3531" y="1505"/>
              <a:ext cx="44" cy="135"/>
              <a:chOff x="3842" y="406"/>
              <a:chExt cx="51" cy="167"/>
            </a:xfrm>
          </p:grpSpPr>
          <p:sp>
            <p:nvSpPr>
              <p:cNvPr id="185820" name="Oval 476"/>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lstStyle/>
              <a:p>
                <a:endParaRPr lang="en-US"/>
              </a:p>
            </p:txBody>
          </p:sp>
          <p:sp>
            <p:nvSpPr>
              <p:cNvPr id="185821" name="Oval 477"/>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lstStyle/>
              <a:p>
                <a:endParaRPr lang="en-US"/>
              </a:p>
            </p:txBody>
          </p:sp>
          <p:sp>
            <p:nvSpPr>
              <p:cNvPr id="185822" name="Oval 478"/>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lstStyle/>
              <a:p>
                <a:endParaRPr lang="en-US"/>
              </a:p>
            </p:txBody>
          </p:sp>
        </p:grpSp>
        <p:grpSp>
          <p:nvGrpSpPr>
            <p:cNvPr id="185823" name="Group 479"/>
            <p:cNvGrpSpPr>
              <a:grpSpLocks/>
            </p:cNvGrpSpPr>
            <p:nvPr/>
          </p:nvGrpSpPr>
          <p:grpSpPr bwMode="auto">
            <a:xfrm>
              <a:off x="3840" y="1824"/>
              <a:ext cx="132" cy="249"/>
              <a:chOff x="4180" y="783"/>
              <a:chExt cx="150" cy="307"/>
            </a:xfrm>
          </p:grpSpPr>
          <p:sp>
            <p:nvSpPr>
              <p:cNvPr id="185824" name="AutoShape 48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185825" name="Rectangle 481"/>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185826" name="Rectangle 48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185827" name="AutoShape 48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185828" name="Line 484"/>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185829" name="Line 485"/>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185830" name="Rectangle 48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85831" name="Rectangle 487"/>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185832" name="Group 488"/>
            <p:cNvGrpSpPr>
              <a:grpSpLocks/>
            </p:cNvGrpSpPr>
            <p:nvPr/>
          </p:nvGrpSpPr>
          <p:grpSpPr bwMode="auto">
            <a:xfrm rot="-5400000">
              <a:off x="4024" y="1871"/>
              <a:ext cx="51" cy="147"/>
              <a:chOff x="3842" y="406"/>
              <a:chExt cx="51" cy="167"/>
            </a:xfrm>
          </p:grpSpPr>
          <p:sp>
            <p:nvSpPr>
              <p:cNvPr id="185833" name="Oval 489"/>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lstStyle/>
              <a:p>
                <a:endParaRPr lang="en-US"/>
              </a:p>
            </p:txBody>
          </p:sp>
          <p:sp>
            <p:nvSpPr>
              <p:cNvPr id="185834" name="Oval 490"/>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lstStyle/>
              <a:p>
                <a:endParaRPr lang="en-US"/>
              </a:p>
            </p:txBody>
          </p:sp>
          <p:sp>
            <p:nvSpPr>
              <p:cNvPr id="185835" name="Oval 491"/>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lstStyle/>
              <a:p>
                <a:endParaRPr lang="en-US"/>
              </a:p>
            </p:txBody>
          </p:sp>
        </p:grpSp>
        <p:sp>
          <p:nvSpPr>
            <p:cNvPr id="185836" name="Line 492"/>
            <p:cNvSpPr>
              <a:spLocks noChangeShapeType="1"/>
            </p:cNvSpPr>
            <p:nvPr/>
          </p:nvSpPr>
          <p:spPr bwMode="auto">
            <a:xfrm>
              <a:off x="3913" y="1764"/>
              <a:ext cx="312" cy="1"/>
            </a:xfrm>
            <a:prstGeom prst="line">
              <a:avLst/>
            </a:prstGeom>
            <a:noFill/>
            <a:ln w="12700">
              <a:solidFill>
                <a:schemeClr val="tx1"/>
              </a:solidFill>
              <a:round/>
              <a:headEnd/>
              <a:tailEnd/>
            </a:ln>
            <a:effectLst/>
          </p:spPr>
          <p:txBody>
            <a:bodyPr wrap="none" anchor="ctr"/>
            <a:lstStyle/>
            <a:p>
              <a:endParaRPr lang="en-US"/>
            </a:p>
          </p:txBody>
        </p:sp>
        <p:sp>
          <p:nvSpPr>
            <p:cNvPr id="185837" name="Line 493"/>
            <p:cNvSpPr>
              <a:spLocks noChangeShapeType="1"/>
            </p:cNvSpPr>
            <p:nvPr/>
          </p:nvSpPr>
          <p:spPr bwMode="auto">
            <a:xfrm>
              <a:off x="3915" y="1762"/>
              <a:ext cx="1" cy="60"/>
            </a:xfrm>
            <a:prstGeom prst="line">
              <a:avLst/>
            </a:prstGeom>
            <a:noFill/>
            <a:ln w="12700">
              <a:solidFill>
                <a:schemeClr val="tx1"/>
              </a:solidFill>
              <a:round/>
              <a:headEnd/>
              <a:tailEnd/>
            </a:ln>
            <a:effectLst/>
          </p:spPr>
          <p:txBody>
            <a:bodyPr wrap="none" anchor="ctr"/>
            <a:lstStyle/>
            <a:p>
              <a:endParaRPr lang="en-US"/>
            </a:p>
          </p:txBody>
        </p:sp>
        <p:sp>
          <p:nvSpPr>
            <p:cNvPr id="185838" name="Line 494"/>
            <p:cNvSpPr>
              <a:spLocks noChangeShapeType="1"/>
            </p:cNvSpPr>
            <p:nvPr/>
          </p:nvSpPr>
          <p:spPr bwMode="auto">
            <a:xfrm>
              <a:off x="4227" y="1761"/>
              <a:ext cx="1" cy="52"/>
            </a:xfrm>
            <a:prstGeom prst="line">
              <a:avLst/>
            </a:prstGeom>
            <a:noFill/>
            <a:ln w="12700">
              <a:solidFill>
                <a:schemeClr val="tx1"/>
              </a:solidFill>
              <a:round/>
              <a:headEnd/>
              <a:tailEnd/>
            </a:ln>
            <a:effectLst/>
          </p:spPr>
          <p:txBody>
            <a:bodyPr wrap="none" anchor="ctr"/>
            <a:lstStyle/>
            <a:p>
              <a:endParaRPr lang="en-US"/>
            </a:p>
          </p:txBody>
        </p:sp>
        <p:sp>
          <p:nvSpPr>
            <p:cNvPr id="185839" name="Line 495"/>
            <p:cNvSpPr>
              <a:spLocks noChangeShapeType="1"/>
            </p:cNvSpPr>
            <p:nvPr/>
          </p:nvSpPr>
          <p:spPr bwMode="auto">
            <a:xfrm>
              <a:off x="3724" y="1424"/>
              <a:ext cx="182" cy="167"/>
            </a:xfrm>
            <a:prstGeom prst="line">
              <a:avLst/>
            </a:prstGeom>
            <a:noFill/>
            <a:ln w="12700">
              <a:solidFill>
                <a:schemeClr val="tx1"/>
              </a:solidFill>
              <a:round/>
              <a:headEnd/>
              <a:tailEnd/>
            </a:ln>
            <a:effectLst/>
          </p:spPr>
          <p:txBody>
            <a:bodyPr wrap="none" anchor="ctr"/>
            <a:lstStyle/>
            <a:p>
              <a:endParaRPr lang="en-US"/>
            </a:p>
          </p:txBody>
        </p:sp>
        <p:sp>
          <p:nvSpPr>
            <p:cNvPr id="185840" name="Line 496"/>
            <p:cNvSpPr>
              <a:spLocks noChangeShapeType="1"/>
            </p:cNvSpPr>
            <p:nvPr/>
          </p:nvSpPr>
          <p:spPr bwMode="auto">
            <a:xfrm flipV="1">
              <a:off x="3732" y="1604"/>
              <a:ext cx="174" cy="208"/>
            </a:xfrm>
            <a:prstGeom prst="line">
              <a:avLst/>
            </a:prstGeom>
            <a:noFill/>
            <a:ln w="12700">
              <a:solidFill>
                <a:schemeClr val="tx1"/>
              </a:solidFill>
              <a:round/>
              <a:headEnd/>
              <a:tailEnd/>
            </a:ln>
            <a:effectLst/>
          </p:spPr>
          <p:txBody>
            <a:bodyPr wrap="none" anchor="ctr"/>
            <a:lstStyle/>
            <a:p>
              <a:endParaRPr lang="en-US"/>
            </a:p>
          </p:txBody>
        </p:sp>
        <p:sp>
          <p:nvSpPr>
            <p:cNvPr id="185841" name="Line 497"/>
            <p:cNvSpPr>
              <a:spLocks noChangeShapeType="1"/>
            </p:cNvSpPr>
            <p:nvPr/>
          </p:nvSpPr>
          <p:spPr bwMode="auto">
            <a:xfrm flipV="1">
              <a:off x="4064" y="1658"/>
              <a:ext cx="1" cy="103"/>
            </a:xfrm>
            <a:prstGeom prst="line">
              <a:avLst/>
            </a:prstGeom>
            <a:noFill/>
            <a:ln w="12700">
              <a:solidFill>
                <a:schemeClr val="tx1"/>
              </a:solidFill>
              <a:round/>
              <a:headEnd/>
              <a:tailEnd/>
            </a:ln>
            <a:effectLst/>
          </p:spPr>
          <p:txBody>
            <a:bodyPr wrap="none" anchor="ctr"/>
            <a:lstStyle/>
            <a:p>
              <a:endParaRPr lang="en-US"/>
            </a:p>
          </p:txBody>
        </p:sp>
        <p:grpSp>
          <p:nvGrpSpPr>
            <p:cNvPr id="185842" name="Group 498"/>
            <p:cNvGrpSpPr>
              <a:grpSpLocks/>
            </p:cNvGrpSpPr>
            <p:nvPr/>
          </p:nvGrpSpPr>
          <p:grpSpPr bwMode="auto">
            <a:xfrm>
              <a:off x="4139" y="1808"/>
              <a:ext cx="132" cy="249"/>
              <a:chOff x="4180" y="783"/>
              <a:chExt cx="150" cy="307"/>
            </a:xfrm>
          </p:grpSpPr>
          <p:sp>
            <p:nvSpPr>
              <p:cNvPr id="185843" name="AutoShape 49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185844" name="Rectangle 500"/>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185845" name="Rectangle 50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185846" name="AutoShape 50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185847" name="Line 503"/>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185848" name="Line 504"/>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185849" name="Rectangle 50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85850" name="Rectangle 506"/>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185851" name="Group 507"/>
            <p:cNvGrpSpPr>
              <a:grpSpLocks/>
            </p:cNvGrpSpPr>
            <p:nvPr/>
          </p:nvGrpSpPr>
          <p:grpSpPr bwMode="auto">
            <a:xfrm>
              <a:off x="3552" y="2208"/>
              <a:ext cx="302" cy="583"/>
              <a:chOff x="3314" y="1248"/>
              <a:chExt cx="344" cy="694"/>
            </a:xfrm>
          </p:grpSpPr>
          <p:graphicFrame>
            <p:nvGraphicFramePr>
              <p:cNvPr id="185852" name="Object 508"/>
              <p:cNvGraphicFramePr>
                <a:graphicFrameLocks noChangeAspect="1"/>
              </p:cNvGraphicFramePr>
              <p:nvPr/>
            </p:nvGraphicFramePr>
            <p:xfrm>
              <a:off x="3314" y="1248"/>
              <a:ext cx="299" cy="248"/>
            </p:xfrm>
            <a:graphic>
              <a:graphicData uri="http://schemas.openxmlformats.org/presentationml/2006/ole">
                <p:oleObj spid="_x0000_s185852" name="Clip" r:id="rId7" imgW="1305000" imgH="1085760" progId="MS_ClipArt_Gallery.2">
                  <p:embed/>
                </p:oleObj>
              </a:graphicData>
            </a:graphic>
          </p:graphicFrame>
          <p:sp>
            <p:nvSpPr>
              <p:cNvPr id="185853" name="Line 509"/>
              <p:cNvSpPr>
                <a:spLocks noChangeShapeType="1"/>
              </p:cNvSpPr>
              <p:nvPr/>
            </p:nvSpPr>
            <p:spPr bwMode="auto">
              <a:xfrm flipV="1">
                <a:off x="3606" y="1433"/>
                <a:ext cx="52" cy="5"/>
              </a:xfrm>
              <a:prstGeom prst="line">
                <a:avLst/>
              </a:prstGeom>
              <a:noFill/>
              <a:ln w="19050">
                <a:solidFill>
                  <a:schemeClr val="tx1"/>
                </a:solidFill>
                <a:round/>
                <a:headEnd/>
                <a:tailEnd/>
              </a:ln>
              <a:effectLst/>
            </p:spPr>
            <p:txBody>
              <a:bodyPr wrap="none" anchor="ctr"/>
              <a:lstStyle/>
              <a:p>
                <a:endParaRPr lang="en-US"/>
              </a:p>
            </p:txBody>
          </p:sp>
          <p:graphicFrame>
            <p:nvGraphicFramePr>
              <p:cNvPr id="185854" name="Object 510"/>
              <p:cNvGraphicFramePr>
                <a:graphicFrameLocks noChangeAspect="1"/>
              </p:cNvGraphicFramePr>
              <p:nvPr/>
            </p:nvGraphicFramePr>
            <p:xfrm>
              <a:off x="3314" y="1694"/>
              <a:ext cx="299" cy="248"/>
            </p:xfrm>
            <a:graphic>
              <a:graphicData uri="http://schemas.openxmlformats.org/presentationml/2006/ole">
                <p:oleObj spid="_x0000_s185854" name="Clip" r:id="rId8" imgW="1305000" imgH="1085760" progId="MS_ClipArt_Gallery.2">
                  <p:embed/>
                </p:oleObj>
              </a:graphicData>
            </a:graphic>
          </p:graphicFrame>
          <p:sp>
            <p:nvSpPr>
              <p:cNvPr id="185855" name="Line 511"/>
              <p:cNvSpPr>
                <a:spLocks noChangeShapeType="1"/>
              </p:cNvSpPr>
              <p:nvPr/>
            </p:nvSpPr>
            <p:spPr bwMode="auto">
              <a:xfrm flipV="1">
                <a:off x="3606" y="1882"/>
                <a:ext cx="52" cy="2"/>
              </a:xfrm>
              <a:prstGeom prst="line">
                <a:avLst/>
              </a:prstGeom>
              <a:noFill/>
              <a:ln w="19050">
                <a:solidFill>
                  <a:schemeClr val="tx1"/>
                </a:solidFill>
                <a:round/>
                <a:headEnd/>
                <a:tailEnd/>
              </a:ln>
              <a:effectLst/>
            </p:spPr>
            <p:txBody>
              <a:bodyPr wrap="none" anchor="ctr"/>
              <a:lstStyle/>
              <a:p>
                <a:endParaRPr lang="en-US"/>
              </a:p>
            </p:txBody>
          </p:sp>
          <p:grpSp>
            <p:nvGrpSpPr>
              <p:cNvPr id="185856" name="Group 512"/>
              <p:cNvGrpSpPr>
                <a:grpSpLocks/>
              </p:cNvGrpSpPr>
              <p:nvPr/>
            </p:nvGrpSpPr>
            <p:grpSpPr bwMode="auto">
              <a:xfrm>
                <a:off x="3404" y="1504"/>
                <a:ext cx="51" cy="167"/>
                <a:chOff x="3842" y="406"/>
                <a:chExt cx="51" cy="167"/>
              </a:xfrm>
            </p:grpSpPr>
            <p:sp>
              <p:nvSpPr>
                <p:cNvPr id="185857" name="Oval 513"/>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lstStyle/>
                <a:p>
                  <a:endParaRPr lang="en-US"/>
                </a:p>
              </p:txBody>
            </p:sp>
            <p:sp>
              <p:nvSpPr>
                <p:cNvPr id="185858" name="Oval 514"/>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lstStyle/>
                <a:p>
                  <a:endParaRPr lang="en-US"/>
                </a:p>
              </p:txBody>
            </p:sp>
            <p:sp>
              <p:nvSpPr>
                <p:cNvPr id="185859" name="Oval 515"/>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lstStyle/>
                <a:p>
                  <a:endParaRPr lang="en-US"/>
                </a:p>
              </p:txBody>
            </p:sp>
          </p:grpSp>
          <p:sp>
            <p:nvSpPr>
              <p:cNvPr id="185860" name="Line 516"/>
              <p:cNvSpPr>
                <a:spLocks noChangeShapeType="1"/>
              </p:cNvSpPr>
              <p:nvPr/>
            </p:nvSpPr>
            <p:spPr bwMode="auto">
              <a:xfrm>
                <a:off x="3654" y="1431"/>
                <a:ext cx="0" cy="450"/>
              </a:xfrm>
              <a:prstGeom prst="line">
                <a:avLst/>
              </a:prstGeom>
              <a:noFill/>
              <a:ln w="12700">
                <a:solidFill>
                  <a:schemeClr val="tx1"/>
                </a:solidFill>
                <a:round/>
                <a:headEnd/>
                <a:tailEnd/>
              </a:ln>
              <a:effectLst/>
            </p:spPr>
            <p:txBody>
              <a:bodyPr wrap="none" anchor="ctr"/>
              <a:lstStyle/>
              <a:p>
                <a:endParaRPr lang="en-US"/>
              </a:p>
            </p:txBody>
          </p:sp>
        </p:grpSp>
        <p:graphicFrame>
          <p:nvGraphicFramePr>
            <p:cNvPr id="185861" name="Object 517"/>
            <p:cNvGraphicFramePr>
              <a:graphicFrameLocks noChangeAspect="1"/>
            </p:cNvGraphicFramePr>
            <p:nvPr/>
          </p:nvGraphicFramePr>
          <p:xfrm>
            <a:off x="4083" y="2834"/>
            <a:ext cx="263" cy="209"/>
          </p:xfrm>
          <a:graphic>
            <a:graphicData uri="http://schemas.openxmlformats.org/presentationml/2006/ole">
              <p:oleObj spid="_x0000_s185861" name="Clip" r:id="rId9" imgW="1305000" imgH="1085760" progId="MS_ClipArt_Gallery.2">
                <p:embed/>
              </p:oleObj>
            </a:graphicData>
          </a:graphic>
        </p:graphicFrame>
        <p:graphicFrame>
          <p:nvGraphicFramePr>
            <p:cNvPr id="185862" name="Object 518"/>
            <p:cNvGraphicFramePr>
              <a:graphicFrameLocks noChangeAspect="1"/>
            </p:cNvGraphicFramePr>
            <p:nvPr/>
          </p:nvGraphicFramePr>
          <p:xfrm>
            <a:off x="3696" y="2827"/>
            <a:ext cx="262" cy="208"/>
          </p:xfrm>
          <a:graphic>
            <a:graphicData uri="http://schemas.openxmlformats.org/presentationml/2006/ole">
              <p:oleObj spid="_x0000_s185862" name="Clip" r:id="rId10" imgW="1305000" imgH="1085760" progId="MS_ClipArt_Gallery.2">
                <p:embed/>
              </p:oleObj>
            </a:graphicData>
          </a:graphic>
        </p:graphicFrame>
        <p:sp>
          <p:nvSpPr>
            <p:cNvPr id="185863" name="Oval 519"/>
            <p:cNvSpPr>
              <a:spLocks noChangeArrowheads="1"/>
            </p:cNvSpPr>
            <p:nvPr/>
          </p:nvSpPr>
          <p:spPr bwMode="auto">
            <a:xfrm rot="-5400000">
              <a:off x="3959" y="2892"/>
              <a:ext cx="40" cy="41"/>
            </a:xfrm>
            <a:prstGeom prst="ellipse">
              <a:avLst/>
            </a:prstGeom>
            <a:solidFill>
              <a:schemeClr val="accent2"/>
            </a:solidFill>
            <a:ln w="9525">
              <a:noFill/>
              <a:round/>
              <a:headEnd/>
              <a:tailEnd/>
            </a:ln>
            <a:effectLst/>
          </p:spPr>
          <p:txBody>
            <a:bodyPr wrap="none" anchor="ctr"/>
            <a:lstStyle/>
            <a:p>
              <a:endParaRPr lang="en-US"/>
            </a:p>
          </p:txBody>
        </p:sp>
        <p:sp>
          <p:nvSpPr>
            <p:cNvPr id="185864" name="Oval 520"/>
            <p:cNvSpPr>
              <a:spLocks noChangeArrowheads="1"/>
            </p:cNvSpPr>
            <p:nvPr/>
          </p:nvSpPr>
          <p:spPr bwMode="auto">
            <a:xfrm rot="-5400000">
              <a:off x="4012" y="2891"/>
              <a:ext cx="40" cy="42"/>
            </a:xfrm>
            <a:prstGeom prst="ellipse">
              <a:avLst/>
            </a:prstGeom>
            <a:solidFill>
              <a:schemeClr val="accent2"/>
            </a:solidFill>
            <a:ln w="9525">
              <a:noFill/>
              <a:round/>
              <a:headEnd/>
              <a:tailEnd/>
            </a:ln>
            <a:effectLst/>
          </p:spPr>
          <p:txBody>
            <a:bodyPr wrap="none" anchor="ctr"/>
            <a:lstStyle/>
            <a:p>
              <a:endParaRPr lang="en-US"/>
            </a:p>
          </p:txBody>
        </p:sp>
        <p:sp>
          <p:nvSpPr>
            <p:cNvPr id="185865" name="Oval 521"/>
            <p:cNvSpPr>
              <a:spLocks noChangeArrowheads="1"/>
            </p:cNvSpPr>
            <p:nvPr/>
          </p:nvSpPr>
          <p:spPr bwMode="auto">
            <a:xfrm rot="-5400000">
              <a:off x="4061" y="2894"/>
              <a:ext cx="39" cy="41"/>
            </a:xfrm>
            <a:prstGeom prst="ellipse">
              <a:avLst/>
            </a:prstGeom>
            <a:solidFill>
              <a:schemeClr val="accent2"/>
            </a:solidFill>
            <a:ln w="9525">
              <a:noFill/>
              <a:round/>
              <a:headEnd/>
              <a:tailEnd/>
            </a:ln>
            <a:effectLst/>
          </p:spPr>
          <p:txBody>
            <a:bodyPr wrap="none" anchor="ctr"/>
            <a:lstStyle/>
            <a:p>
              <a:endParaRPr lang="en-US"/>
            </a:p>
          </p:txBody>
        </p:sp>
        <p:sp>
          <p:nvSpPr>
            <p:cNvPr id="185866" name="Line 522"/>
            <p:cNvSpPr>
              <a:spLocks noChangeShapeType="1"/>
            </p:cNvSpPr>
            <p:nvPr/>
          </p:nvSpPr>
          <p:spPr bwMode="auto">
            <a:xfrm rot="-5400000">
              <a:off x="4225" y="2818"/>
              <a:ext cx="38" cy="1"/>
            </a:xfrm>
            <a:prstGeom prst="line">
              <a:avLst/>
            </a:prstGeom>
            <a:noFill/>
            <a:ln w="19050">
              <a:solidFill>
                <a:schemeClr val="tx1"/>
              </a:solidFill>
              <a:round/>
              <a:headEnd/>
              <a:tailEnd/>
            </a:ln>
            <a:effectLst/>
          </p:spPr>
          <p:txBody>
            <a:bodyPr wrap="none" anchor="ctr"/>
            <a:lstStyle/>
            <a:p>
              <a:endParaRPr lang="en-US"/>
            </a:p>
          </p:txBody>
        </p:sp>
        <p:sp>
          <p:nvSpPr>
            <p:cNvPr id="185867" name="Line 523"/>
            <p:cNvSpPr>
              <a:spLocks noChangeShapeType="1"/>
            </p:cNvSpPr>
            <p:nvPr/>
          </p:nvSpPr>
          <p:spPr bwMode="auto">
            <a:xfrm rot="5400000" flipH="1">
              <a:off x="3830" y="2813"/>
              <a:ext cx="40" cy="0"/>
            </a:xfrm>
            <a:prstGeom prst="line">
              <a:avLst/>
            </a:prstGeom>
            <a:noFill/>
            <a:ln w="19050">
              <a:solidFill>
                <a:schemeClr val="tx1"/>
              </a:solidFill>
              <a:round/>
              <a:headEnd/>
              <a:tailEnd/>
            </a:ln>
            <a:effectLst/>
          </p:spPr>
          <p:txBody>
            <a:bodyPr wrap="none" anchor="ctr"/>
            <a:lstStyle/>
            <a:p>
              <a:endParaRPr lang="en-US"/>
            </a:p>
          </p:txBody>
        </p:sp>
        <p:sp>
          <p:nvSpPr>
            <p:cNvPr id="185868" name="Line 524"/>
            <p:cNvSpPr>
              <a:spLocks noChangeShapeType="1"/>
            </p:cNvSpPr>
            <p:nvPr/>
          </p:nvSpPr>
          <p:spPr bwMode="auto">
            <a:xfrm rot="16200000" flipV="1">
              <a:off x="4049" y="2599"/>
              <a:ext cx="0" cy="395"/>
            </a:xfrm>
            <a:prstGeom prst="line">
              <a:avLst/>
            </a:prstGeom>
            <a:noFill/>
            <a:ln w="12700">
              <a:solidFill>
                <a:schemeClr val="tx1"/>
              </a:solidFill>
              <a:round/>
              <a:headEnd/>
              <a:tailEnd/>
            </a:ln>
            <a:effectLst/>
          </p:spPr>
          <p:txBody>
            <a:bodyPr wrap="none" anchor="ctr"/>
            <a:lstStyle/>
            <a:p>
              <a:endParaRPr lang="en-US"/>
            </a:p>
          </p:txBody>
        </p:sp>
        <p:sp>
          <p:nvSpPr>
            <p:cNvPr id="185869" name="Line 525"/>
            <p:cNvSpPr>
              <a:spLocks noChangeShapeType="1"/>
            </p:cNvSpPr>
            <p:nvPr/>
          </p:nvSpPr>
          <p:spPr bwMode="auto">
            <a:xfrm flipV="1">
              <a:off x="3838" y="2561"/>
              <a:ext cx="59" cy="2"/>
            </a:xfrm>
            <a:prstGeom prst="line">
              <a:avLst/>
            </a:prstGeom>
            <a:noFill/>
            <a:ln w="12700">
              <a:solidFill>
                <a:schemeClr val="tx1"/>
              </a:solidFill>
              <a:round/>
              <a:headEnd/>
              <a:tailEnd/>
            </a:ln>
            <a:effectLst/>
          </p:spPr>
          <p:txBody>
            <a:bodyPr wrap="none" anchor="ctr"/>
            <a:lstStyle/>
            <a:p>
              <a:endParaRPr lang="en-US"/>
            </a:p>
          </p:txBody>
        </p:sp>
        <p:sp>
          <p:nvSpPr>
            <p:cNvPr id="185870" name="Line 526"/>
            <p:cNvSpPr>
              <a:spLocks noChangeShapeType="1"/>
            </p:cNvSpPr>
            <p:nvPr/>
          </p:nvSpPr>
          <p:spPr bwMode="auto">
            <a:xfrm>
              <a:off x="4217" y="2590"/>
              <a:ext cx="191" cy="243"/>
            </a:xfrm>
            <a:prstGeom prst="line">
              <a:avLst/>
            </a:prstGeom>
            <a:noFill/>
            <a:ln w="12700">
              <a:solidFill>
                <a:schemeClr val="tx1"/>
              </a:solidFill>
              <a:round/>
              <a:headEnd/>
              <a:tailEnd/>
            </a:ln>
            <a:effectLst/>
          </p:spPr>
          <p:txBody>
            <a:bodyPr wrap="none" anchor="ctr"/>
            <a:lstStyle/>
            <a:p>
              <a:endParaRPr lang="en-US"/>
            </a:p>
          </p:txBody>
        </p:sp>
        <p:sp>
          <p:nvSpPr>
            <p:cNvPr id="185871" name="Line 527"/>
            <p:cNvSpPr>
              <a:spLocks noChangeShapeType="1"/>
            </p:cNvSpPr>
            <p:nvPr/>
          </p:nvSpPr>
          <p:spPr bwMode="auto">
            <a:xfrm flipH="1">
              <a:off x="4718" y="2588"/>
              <a:ext cx="176" cy="247"/>
            </a:xfrm>
            <a:prstGeom prst="line">
              <a:avLst/>
            </a:prstGeom>
            <a:noFill/>
            <a:ln w="12700">
              <a:solidFill>
                <a:schemeClr val="tx1"/>
              </a:solidFill>
              <a:round/>
              <a:headEnd/>
              <a:tailEnd/>
            </a:ln>
            <a:effectLst/>
          </p:spPr>
          <p:txBody>
            <a:bodyPr wrap="none" anchor="ctr"/>
            <a:lstStyle/>
            <a:p>
              <a:endParaRPr lang="en-US"/>
            </a:p>
          </p:txBody>
        </p:sp>
        <p:graphicFrame>
          <p:nvGraphicFramePr>
            <p:cNvPr id="185872" name="Object 528"/>
            <p:cNvGraphicFramePr>
              <a:graphicFrameLocks noChangeAspect="1"/>
            </p:cNvGraphicFramePr>
            <p:nvPr/>
          </p:nvGraphicFramePr>
          <p:xfrm>
            <a:off x="4830" y="2306"/>
            <a:ext cx="128" cy="152"/>
          </p:xfrm>
          <a:graphic>
            <a:graphicData uri="http://schemas.openxmlformats.org/presentationml/2006/ole">
              <p:oleObj spid="_x0000_s185872" name="Clip" r:id="rId11" imgW="981000" imgH="1209600" progId="MS_ClipArt_Gallery.2">
                <p:embed/>
              </p:oleObj>
            </a:graphicData>
          </a:graphic>
        </p:graphicFrame>
        <p:graphicFrame>
          <p:nvGraphicFramePr>
            <p:cNvPr id="185873" name="Object 529"/>
            <p:cNvGraphicFramePr>
              <a:graphicFrameLocks noChangeAspect="1"/>
            </p:cNvGraphicFramePr>
            <p:nvPr/>
          </p:nvGraphicFramePr>
          <p:xfrm>
            <a:off x="3988" y="2357"/>
            <a:ext cx="128" cy="151"/>
          </p:xfrm>
          <a:graphic>
            <a:graphicData uri="http://schemas.openxmlformats.org/presentationml/2006/ole">
              <p:oleObj spid="_x0000_s185873" name="Clip" r:id="rId12" imgW="981000" imgH="1209600" progId="MS_ClipArt_Gallery.2">
                <p:embed/>
              </p:oleObj>
            </a:graphicData>
          </a:graphic>
        </p:graphicFrame>
        <p:sp>
          <p:nvSpPr>
            <p:cNvPr id="185874" name="Freeform 530"/>
            <p:cNvSpPr>
              <a:spLocks/>
            </p:cNvSpPr>
            <p:nvPr/>
          </p:nvSpPr>
          <p:spPr bwMode="auto">
            <a:xfrm>
              <a:off x="4039" y="2215"/>
              <a:ext cx="853" cy="192"/>
            </a:xfrm>
            <a:custGeom>
              <a:avLst/>
              <a:gdLst/>
              <a:ahLst/>
              <a:cxnLst>
                <a:cxn ang="0">
                  <a:pos x="0" y="228"/>
                </a:cxn>
                <a:cxn ang="0">
                  <a:pos x="432" y="9"/>
                </a:cxn>
                <a:cxn ang="0">
                  <a:pos x="972" y="171"/>
                </a:cxn>
              </a:cxnLst>
              <a:rect l="0" t="0" r="r" b="b"/>
              <a:pathLst>
                <a:path w="972" h="228">
                  <a:moveTo>
                    <a:pt x="0" y="228"/>
                  </a:moveTo>
                  <a:cubicBezTo>
                    <a:pt x="135" y="123"/>
                    <a:pt x="270" y="18"/>
                    <a:pt x="432" y="9"/>
                  </a:cubicBezTo>
                  <a:cubicBezTo>
                    <a:pt x="594" y="0"/>
                    <a:pt x="783" y="85"/>
                    <a:pt x="972" y="171"/>
                  </a:cubicBezTo>
                </a:path>
              </a:pathLst>
            </a:custGeom>
            <a:noFill/>
            <a:ln w="19050" cap="flat" cmpd="sng">
              <a:solidFill>
                <a:schemeClr val="tx1"/>
              </a:solidFill>
              <a:prstDash val="dash"/>
              <a:round/>
              <a:headEnd/>
              <a:tailEnd/>
            </a:ln>
            <a:effectLst/>
          </p:spPr>
          <p:txBody>
            <a:bodyPr wrap="none" anchor="ctr"/>
            <a:lstStyle/>
            <a:p>
              <a:endParaRPr lang="en-US"/>
            </a:p>
          </p:txBody>
        </p:sp>
        <p:grpSp>
          <p:nvGrpSpPr>
            <p:cNvPr id="185875" name="Group 531"/>
            <p:cNvGrpSpPr>
              <a:grpSpLocks/>
            </p:cNvGrpSpPr>
            <p:nvPr/>
          </p:nvGrpSpPr>
          <p:grpSpPr bwMode="auto">
            <a:xfrm>
              <a:off x="4207" y="3111"/>
              <a:ext cx="256" cy="269"/>
              <a:chOff x="2870" y="1518"/>
              <a:chExt cx="292" cy="320"/>
            </a:xfrm>
          </p:grpSpPr>
          <p:graphicFrame>
            <p:nvGraphicFramePr>
              <p:cNvPr id="185876" name="Object 532"/>
              <p:cNvGraphicFramePr>
                <a:graphicFrameLocks noChangeAspect="1"/>
              </p:cNvGraphicFramePr>
              <p:nvPr/>
            </p:nvGraphicFramePr>
            <p:xfrm>
              <a:off x="2870" y="1518"/>
              <a:ext cx="272" cy="282"/>
            </p:xfrm>
            <a:graphic>
              <a:graphicData uri="http://schemas.openxmlformats.org/presentationml/2006/ole">
                <p:oleObj spid="_x0000_s185876" name="Clip" r:id="rId13" imgW="819000" imgH="847800" progId="MS_ClipArt_Gallery.2">
                  <p:embed/>
                </p:oleObj>
              </a:graphicData>
            </a:graphic>
          </p:graphicFrame>
          <p:graphicFrame>
            <p:nvGraphicFramePr>
              <p:cNvPr id="185877" name="Object 533"/>
              <p:cNvGraphicFramePr>
                <a:graphicFrameLocks noChangeAspect="1"/>
              </p:cNvGraphicFramePr>
              <p:nvPr/>
            </p:nvGraphicFramePr>
            <p:xfrm>
              <a:off x="2913" y="1602"/>
              <a:ext cx="249" cy="236"/>
            </p:xfrm>
            <a:graphic>
              <a:graphicData uri="http://schemas.openxmlformats.org/presentationml/2006/ole">
                <p:oleObj spid="_x0000_s185877" name="Clip" r:id="rId14" imgW="1266840" imgH="1200240" progId="MS_ClipArt_Gallery.2">
                  <p:embed/>
                </p:oleObj>
              </a:graphicData>
            </a:graphic>
          </p:graphicFrame>
        </p:grpSp>
        <p:grpSp>
          <p:nvGrpSpPr>
            <p:cNvPr id="185878" name="Group 534"/>
            <p:cNvGrpSpPr>
              <a:grpSpLocks/>
            </p:cNvGrpSpPr>
            <p:nvPr/>
          </p:nvGrpSpPr>
          <p:grpSpPr bwMode="auto">
            <a:xfrm>
              <a:off x="4697" y="3131"/>
              <a:ext cx="256" cy="269"/>
              <a:chOff x="2870" y="1518"/>
              <a:chExt cx="292" cy="320"/>
            </a:xfrm>
          </p:grpSpPr>
          <p:graphicFrame>
            <p:nvGraphicFramePr>
              <p:cNvPr id="185879" name="Object 535"/>
              <p:cNvGraphicFramePr>
                <a:graphicFrameLocks noChangeAspect="1"/>
              </p:cNvGraphicFramePr>
              <p:nvPr/>
            </p:nvGraphicFramePr>
            <p:xfrm>
              <a:off x="2870" y="1518"/>
              <a:ext cx="272" cy="282"/>
            </p:xfrm>
            <a:graphic>
              <a:graphicData uri="http://schemas.openxmlformats.org/presentationml/2006/ole">
                <p:oleObj spid="_x0000_s185879" name="Clip" r:id="rId15" imgW="819000" imgH="847800" progId="MS_ClipArt_Gallery.2">
                  <p:embed/>
                </p:oleObj>
              </a:graphicData>
            </a:graphic>
          </p:graphicFrame>
          <p:graphicFrame>
            <p:nvGraphicFramePr>
              <p:cNvPr id="185880" name="Object 536"/>
              <p:cNvGraphicFramePr>
                <a:graphicFrameLocks noChangeAspect="1"/>
              </p:cNvGraphicFramePr>
              <p:nvPr/>
            </p:nvGraphicFramePr>
            <p:xfrm>
              <a:off x="2913" y="1602"/>
              <a:ext cx="249" cy="236"/>
            </p:xfrm>
            <a:graphic>
              <a:graphicData uri="http://schemas.openxmlformats.org/presentationml/2006/ole">
                <p:oleObj spid="_x0000_s185880" name="Clip" r:id="rId16" imgW="1266840" imgH="1200240" progId="MS_ClipArt_Gallery.2">
                  <p:embed/>
                </p:oleObj>
              </a:graphicData>
            </a:graphic>
          </p:graphicFrame>
        </p:grpSp>
        <p:grpSp>
          <p:nvGrpSpPr>
            <p:cNvPr id="185881" name="Group 537"/>
            <p:cNvGrpSpPr>
              <a:grpSpLocks/>
            </p:cNvGrpSpPr>
            <p:nvPr/>
          </p:nvGrpSpPr>
          <p:grpSpPr bwMode="auto">
            <a:xfrm>
              <a:off x="4436" y="2952"/>
              <a:ext cx="239" cy="237"/>
              <a:chOff x="4733" y="2082"/>
              <a:chExt cx="272" cy="282"/>
            </a:xfrm>
          </p:grpSpPr>
          <p:graphicFrame>
            <p:nvGraphicFramePr>
              <p:cNvPr id="185882" name="Object 538"/>
              <p:cNvGraphicFramePr>
                <a:graphicFrameLocks noChangeAspect="1"/>
              </p:cNvGraphicFramePr>
              <p:nvPr/>
            </p:nvGraphicFramePr>
            <p:xfrm>
              <a:off x="4733" y="2082"/>
              <a:ext cx="272" cy="282"/>
            </p:xfrm>
            <a:graphic>
              <a:graphicData uri="http://schemas.openxmlformats.org/presentationml/2006/ole">
                <p:oleObj spid="_x0000_s185882" name="Clip" r:id="rId17" imgW="819000" imgH="847800" progId="MS_ClipArt_Gallery.2">
                  <p:embed/>
                </p:oleObj>
              </a:graphicData>
            </a:graphic>
          </p:graphicFrame>
          <p:sp>
            <p:nvSpPr>
              <p:cNvPr id="185883" name="Rectangle 539"/>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p:spPr>
            <p:txBody>
              <a:bodyPr wrap="none" anchor="ctr"/>
              <a:lstStyle/>
              <a:p>
                <a:endParaRPr lang="en-US"/>
              </a:p>
            </p:txBody>
          </p:sp>
        </p:grpSp>
        <p:sp>
          <p:nvSpPr>
            <p:cNvPr id="185884" name="Line 540"/>
            <p:cNvSpPr>
              <a:spLocks noChangeShapeType="1"/>
            </p:cNvSpPr>
            <p:nvPr/>
          </p:nvSpPr>
          <p:spPr bwMode="auto">
            <a:xfrm>
              <a:off x="4629" y="2891"/>
              <a:ext cx="0" cy="144"/>
            </a:xfrm>
            <a:prstGeom prst="line">
              <a:avLst/>
            </a:prstGeom>
            <a:noFill/>
            <a:ln w="12700">
              <a:solidFill>
                <a:schemeClr val="tx1"/>
              </a:solidFill>
              <a:round/>
              <a:headEnd/>
              <a:tailEnd/>
            </a:ln>
            <a:effectLst/>
          </p:spPr>
          <p:txBody>
            <a:bodyPr wrap="none" anchor="ctr"/>
            <a:lstStyle/>
            <a:p>
              <a:endParaRPr lang="en-US"/>
            </a:p>
          </p:txBody>
        </p:sp>
        <p:grpSp>
          <p:nvGrpSpPr>
            <p:cNvPr id="185885" name="Group 541"/>
            <p:cNvGrpSpPr>
              <a:grpSpLocks/>
            </p:cNvGrpSpPr>
            <p:nvPr/>
          </p:nvGrpSpPr>
          <p:grpSpPr bwMode="auto">
            <a:xfrm>
              <a:off x="5083" y="2528"/>
              <a:ext cx="131" cy="258"/>
              <a:chOff x="4180" y="783"/>
              <a:chExt cx="150" cy="307"/>
            </a:xfrm>
          </p:grpSpPr>
          <p:sp>
            <p:nvSpPr>
              <p:cNvPr id="185886" name="AutoShape 54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185887" name="Rectangle 543"/>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185888" name="Rectangle 54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185889" name="AutoShape 54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185890" name="Line 546"/>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185891" name="Line 547"/>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185892" name="Rectangle 54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85893" name="Rectangle 549"/>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185894" name="Group 550"/>
            <p:cNvGrpSpPr>
              <a:grpSpLocks/>
            </p:cNvGrpSpPr>
            <p:nvPr/>
          </p:nvGrpSpPr>
          <p:grpSpPr bwMode="auto">
            <a:xfrm>
              <a:off x="5075" y="2808"/>
              <a:ext cx="131" cy="258"/>
              <a:chOff x="4180" y="783"/>
              <a:chExt cx="150" cy="307"/>
            </a:xfrm>
          </p:grpSpPr>
          <p:sp>
            <p:nvSpPr>
              <p:cNvPr id="185895" name="AutoShape 551"/>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185896" name="Rectangle 552"/>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185897" name="Rectangle 55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185898" name="AutoShape 55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185899" name="Line 555"/>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185900" name="Line 556"/>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185901" name="Rectangle 55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85902" name="Rectangle 558"/>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sp>
          <p:nvSpPr>
            <p:cNvPr id="185903" name="Line 559"/>
            <p:cNvSpPr>
              <a:spLocks noChangeShapeType="1"/>
            </p:cNvSpPr>
            <p:nvPr/>
          </p:nvSpPr>
          <p:spPr bwMode="auto">
            <a:xfrm rot="5400000" flipH="1">
              <a:off x="4839" y="2764"/>
              <a:ext cx="385" cy="0"/>
            </a:xfrm>
            <a:prstGeom prst="line">
              <a:avLst/>
            </a:prstGeom>
            <a:noFill/>
            <a:ln w="12700">
              <a:solidFill>
                <a:schemeClr val="tx1"/>
              </a:solidFill>
              <a:round/>
              <a:headEnd/>
              <a:tailEnd/>
            </a:ln>
            <a:effectLst/>
          </p:spPr>
          <p:txBody>
            <a:bodyPr wrap="none" anchor="ctr"/>
            <a:lstStyle/>
            <a:p>
              <a:endParaRPr lang="en-US"/>
            </a:p>
          </p:txBody>
        </p:sp>
        <p:sp>
          <p:nvSpPr>
            <p:cNvPr id="185904" name="Line 560"/>
            <p:cNvSpPr>
              <a:spLocks noChangeShapeType="1"/>
            </p:cNvSpPr>
            <p:nvPr/>
          </p:nvSpPr>
          <p:spPr bwMode="auto">
            <a:xfrm rot="-5400000">
              <a:off x="5063" y="2922"/>
              <a:ext cx="0" cy="65"/>
            </a:xfrm>
            <a:prstGeom prst="line">
              <a:avLst/>
            </a:prstGeom>
            <a:noFill/>
            <a:ln w="12700">
              <a:solidFill>
                <a:schemeClr val="tx1"/>
              </a:solidFill>
              <a:round/>
              <a:headEnd/>
              <a:tailEnd/>
            </a:ln>
            <a:effectLst/>
          </p:spPr>
          <p:txBody>
            <a:bodyPr wrap="none" anchor="ctr"/>
            <a:lstStyle/>
            <a:p>
              <a:endParaRPr lang="en-US"/>
            </a:p>
          </p:txBody>
        </p:sp>
        <p:sp>
          <p:nvSpPr>
            <p:cNvPr id="185905" name="Line 561"/>
            <p:cNvSpPr>
              <a:spLocks noChangeShapeType="1"/>
            </p:cNvSpPr>
            <p:nvPr/>
          </p:nvSpPr>
          <p:spPr bwMode="auto">
            <a:xfrm rot="-5400000">
              <a:off x="5056" y="2627"/>
              <a:ext cx="0" cy="56"/>
            </a:xfrm>
            <a:prstGeom prst="line">
              <a:avLst/>
            </a:prstGeom>
            <a:noFill/>
            <a:ln w="12700">
              <a:solidFill>
                <a:schemeClr val="tx1"/>
              </a:solidFill>
              <a:round/>
              <a:headEnd/>
              <a:tailEnd/>
            </a:ln>
            <a:effectLst/>
          </p:spPr>
          <p:txBody>
            <a:bodyPr wrap="none" anchor="ctr"/>
            <a:lstStyle/>
            <a:p>
              <a:endParaRPr lang="en-US"/>
            </a:p>
          </p:txBody>
        </p:sp>
        <p:sp>
          <p:nvSpPr>
            <p:cNvPr id="185906" name="Line 562"/>
            <p:cNvSpPr>
              <a:spLocks noChangeShapeType="1"/>
            </p:cNvSpPr>
            <p:nvPr/>
          </p:nvSpPr>
          <p:spPr bwMode="auto">
            <a:xfrm flipV="1">
              <a:off x="4224" y="1456"/>
              <a:ext cx="289" cy="131"/>
            </a:xfrm>
            <a:prstGeom prst="line">
              <a:avLst/>
            </a:prstGeom>
            <a:noFill/>
            <a:ln w="12700">
              <a:solidFill>
                <a:schemeClr val="tx1"/>
              </a:solidFill>
              <a:round/>
              <a:headEnd/>
              <a:tailEnd/>
            </a:ln>
            <a:effectLst/>
          </p:spPr>
          <p:txBody>
            <a:bodyPr wrap="none" anchor="ctr"/>
            <a:lstStyle/>
            <a:p>
              <a:endParaRPr lang="en-US"/>
            </a:p>
          </p:txBody>
        </p:sp>
        <p:sp>
          <p:nvSpPr>
            <p:cNvPr id="185907" name="Line 563"/>
            <p:cNvSpPr>
              <a:spLocks noChangeShapeType="1"/>
            </p:cNvSpPr>
            <p:nvPr/>
          </p:nvSpPr>
          <p:spPr bwMode="auto">
            <a:xfrm>
              <a:off x="4813" y="1446"/>
              <a:ext cx="306" cy="131"/>
            </a:xfrm>
            <a:prstGeom prst="line">
              <a:avLst/>
            </a:prstGeom>
            <a:noFill/>
            <a:ln w="12700">
              <a:solidFill>
                <a:schemeClr val="tx1"/>
              </a:solidFill>
              <a:round/>
              <a:headEnd/>
              <a:tailEnd/>
            </a:ln>
            <a:effectLst/>
          </p:spPr>
          <p:txBody>
            <a:bodyPr wrap="none" anchor="ctr"/>
            <a:lstStyle/>
            <a:p>
              <a:endParaRPr lang="en-US"/>
            </a:p>
          </p:txBody>
        </p:sp>
        <p:sp>
          <p:nvSpPr>
            <p:cNvPr id="185908" name="Line 564"/>
            <p:cNvSpPr>
              <a:spLocks noChangeShapeType="1"/>
            </p:cNvSpPr>
            <p:nvPr/>
          </p:nvSpPr>
          <p:spPr bwMode="auto">
            <a:xfrm flipH="1">
              <a:off x="5140" y="1658"/>
              <a:ext cx="152" cy="429"/>
            </a:xfrm>
            <a:prstGeom prst="line">
              <a:avLst/>
            </a:prstGeom>
            <a:noFill/>
            <a:ln w="12700">
              <a:solidFill>
                <a:schemeClr val="tx1"/>
              </a:solidFill>
              <a:round/>
              <a:headEnd/>
              <a:tailEnd/>
            </a:ln>
            <a:effectLst/>
          </p:spPr>
          <p:txBody>
            <a:bodyPr wrap="none" anchor="ctr"/>
            <a:lstStyle/>
            <a:p>
              <a:endParaRPr lang="en-US"/>
            </a:p>
          </p:txBody>
        </p:sp>
        <p:sp>
          <p:nvSpPr>
            <p:cNvPr id="185909" name="Line 565"/>
            <p:cNvSpPr>
              <a:spLocks noChangeShapeType="1"/>
            </p:cNvSpPr>
            <p:nvPr/>
          </p:nvSpPr>
          <p:spPr bwMode="auto">
            <a:xfrm>
              <a:off x="4655" y="1517"/>
              <a:ext cx="0" cy="272"/>
            </a:xfrm>
            <a:prstGeom prst="line">
              <a:avLst/>
            </a:prstGeom>
            <a:noFill/>
            <a:ln w="12700">
              <a:solidFill>
                <a:schemeClr val="tx1"/>
              </a:solidFill>
              <a:round/>
              <a:headEnd/>
              <a:tailEnd/>
            </a:ln>
            <a:effectLst/>
          </p:spPr>
          <p:txBody>
            <a:bodyPr wrap="none" anchor="ctr"/>
            <a:lstStyle/>
            <a:p>
              <a:endParaRPr lang="en-US"/>
            </a:p>
          </p:txBody>
        </p:sp>
        <p:sp>
          <p:nvSpPr>
            <p:cNvPr id="185910" name="Line 566"/>
            <p:cNvSpPr>
              <a:spLocks noChangeShapeType="1"/>
            </p:cNvSpPr>
            <p:nvPr/>
          </p:nvSpPr>
          <p:spPr bwMode="auto">
            <a:xfrm>
              <a:off x="4671" y="1925"/>
              <a:ext cx="337" cy="232"/>
            </a:xfrm>
            <a:prstGeom prst="line">
              <a:avLst/>
            </a:prstGeom>
            <a:noFill/>
            <a:ln w="12700">
              <a:solidFill>
                <a:schemeClr val="tx1"/>
              </a:solidFill>
              <a:round/>
              <a:headEnd/>
              <a:tailEnd/>
            </a:ln>
            <a:effectLst/>
          </p:spPr>
          <p:txBody>
            <a:bodyPr wrap="none" anchor="ctr"/>
            <a:lstStyle/>
            <a:p>
              <a:endParaRPr lang="en-US"/>
            </a:p>
          </p:txBody>
        </p:sp>
        <p:sp>
          <p:nvSpPr>
            <p:cNvPr id="185911" name="Line 567"/>
            <p:cNvSpPr>
              <a:spLocks noChangeShapeType="1"/>
            </p:cNvSpPr>
            <p:nvPr/>
          </p:nvSpPr>
          <p:spPr bwMode="auto">
            <a:xfrm flipH="1">
              <a:off x="4961" y="2218"/>
              <a:ext cx="168" cy="227"/>
            </a:xfrm>
            <a:prstGeom prst="line">
              <a:avLst/>
            </a:prstGeom>
            <a:noFill/>
            <a:ln w="12700">
              <a:solidFill>
                <a:schemeClr val="tx1"/>
              </a:solidFill>
              <a:round/>
              <a:headEnd/>
              <a:tailEnd/>
            </a:ln>
            <a:effectLst/>
          </p:spPr>
          <p:txBody>
            <a:bodyPr wrap="none" anchor="ctr"/>
            <a:lstStyle/>
            <a:p>
              <a:endParaRPr lang="en-US"/>
            </a:p>
          </p:txBody>
        </p:sp>
        <p:sp>
          <p:nvSpPr>
            <p:cNvPr id="185912" name="Line 568"/>
            <p:cNvSpPr>
              <a:spLocks noChangeShapeType="1"/>
            </p:cNvSpPr>
            <p:nvPr/>
          </p:nvSpPr>
          <p:spPr bwMode="auto">
            <a:xfrm flipH="1">
              <a:off x="4818" y="1638"/>
              <a:ext cx="353" cy="242"/>
            </a:xfrm>
            <a:prstGeom prst="line">
              <a:avLst/>
            </a:prstGeom>
            <a:noFill/>
            <a:ln w="12700">
              <a:solidFill>
                <a:schemeClr val="tx1"/>
              </a:solidFill>
              <a:round/>
              <a:headEnd/>
              <a:tailEnd/>
            </a:ln>
            <a:effectLst/>
          </p:spPr>
          <p:txBody>
            <a:bodyPr wrap="none" anchor="ctr"/>
            <a:lstStyle/>
            <a:p>
              <a:endParaRPr lang="en-US"/>
            </a:p>
          </p:txBody>
        </p:sp>
        <p:sp>
          <p:nvSpPr>
            <p:cNvPr id="185913" name="Line 569"/>
            <p:cNvSpPr>
              <a:spLocks noChangeShapeType="1"/>
            </p:cNvSpPr>
            <p:nvPr/>
          </p:nvSpPr>
          <p:spPr bwMode="auto">
            <a:xfrm flipH="1">
              <a:off x="4824" y="1285"/>
              <a:ext cx="221" cy="161"/>
            </a:xfrm>
            <a:prstGeom prst="line">
              <a:avLst/>
            </a:prstGeom>
            <a:noFill/>
            <a:ln w="12700">
              <a:solidFill>
                <a:schemeClr val="tx1"/>
              </a:solidFill>
              <a:round/>
              <a:headEnd/>
              <a:tailEnd/>
            </a:ln>
            <a:effectLst/>
          </p:spPr>
          <p:txBody>
            <a:bodyPr wrap="none" anchor="ctr"/>
            <a:lstStyle/>
            <a:p>
              <a:endParaRPr lang="en-US"/>
            </a:p>
          </p:txBody>
        </p:sp>
        <p:sp>
          <p:nvSpPr>
            <p:cNvPr id="185914" name="Line 570"/>
            <p:cNvSpPr>
              <a:spLocks noChangeShapeType="1"/>
            </p:cNvSpPr>
            <p:nvPr/>
          </p:nvSpPr>
          <p:spPr bwMode="auto">
            <a:xfrm flipH="1">
              <a:off x="5276" y="1396"/>
              <a:ext cx="127" cy="111"/>
            </a:xfrm>
            <a:prstGeom prst="line">
              <a:avLst/>
            </a:prstGeom>
            <a:noFill/>
            <a:ln w="12700">
              <a:solidFill>
                <a:schemeClr val="tx1"/>
              </a:solidFill>
              <a:round/>
              <a:headEnd/>
              <a:tailEnd/>
            </a:ln>
            <a:effectLst/>
          </p:spPr>
          <p:txBody>
            <a:bodyPr wrap="none" anchor="ctr"/>
            <a:lstStyle/>
            <a:p>
              <a:endParaRPr lang="en-US"/>
            </a:p>
          </p:txBody>
        </p:sp>
        <p:grpSp>
          <p:nvGrpSpPr>
            <p:cNvPr id="185915" name="Group 571"/>
            <p:cNvGrpSpPr>
              <a:grpSpLocks/>
            </p:cNvGrpSpPr>
            <p:nvPr/>
          </p:nvGrpSpPr>
          <p:grpSpPr bwMode="auto">
            <a:xfrm>
              <a:off x="3897" y="1517"/>
              <a:ext cx="316" cy="147"/>
              <a:chOff x="3600" y="219"/>
              <a:chExt cx="360" cy="175"/>
            </a:xfrm>
          </p:grpSpPr>
          <p:sp>
            <p:nvSpPr>
              <p:cNvPr id="185916" name="Oval 57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85917" name="Line 573"/>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185918" name="Line 574"/>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185919" name="Rectangle 575"/>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sp>
            <p:nvSpPr>
              <p:cNvPr id="185920" name="Oval 57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85921" name="Group 577"/>
              <p:cNvGrpSpPr>
                <a:grpSpLocks/>
              </p:cNvGrpSpPr>
              <p:nvPr/>
            </p:nvGrpSpPr>
            <p:grpSpPr bwMode="auto">
              <a:xfrm>
                <a:off x="3686" y="244"/>
                <a:ext cx="177" cy="66"/>
                <a:chOff x="2848" y="848"/>
                <a:chExt cx="140" cy="98"/>
              </a:xfrm>
            </p:grpSpPr>
            <p:sp>
              <p:nvSpPr>
                <p:cNvPr id="185922" name="Line 57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85923" name="Line 57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85924" name="Line 58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185925" name="Group 581"/>
              <p:cNvGrpSpPr>
                <a:grpSpLocks/>
              </p:cNvGrpSpPr>
              <p:nvPr/>
            </p:nvGrpSpPr>
            <p:grpSpPr bwMode="auto">
              <a:xfrm flipV="1">
                <a:off x="3686" y="243"/>
                <a:ext cx="177" cy="66"/>
                <a:chOff x="2848" y="848"/>
                <a:chExt cx="140" cy="98"/>
              </a:xfrm>
            </p:grpSpPr>
            <p:sp>
              <p:nvSpPr>
                <p:cNvPr id="185926" name="Line 58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85927" name="Line 58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85928" name="Line 58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185929" name="Group 585"/>
            <p:cNvGrpSpPr>
              <a:grpSpLocks/>
            </p:cNvGrpSpPr>
            <p:nvPr/>
          </p:nvGrpSpPr>
          <p:grpSpPr bwMode="auto">
            <a:xfrm>
              <a:off x="4497" y="1373"/>
              <a:ext cx="316" cy="147"/>
              <a:chOff x="3600" y="219"/>
              <a:chExt cx="360" cy="175"/>
            </a:xfrm>
          </p:grpSpPr>
          <p:sp>
            <p:nvSpPr>
              <p:cNvPr id="185930" name="Oval 58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85931" name="Line 587"/>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185932" name="Line 588"/>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185933" name="Rectangle 589"/>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sp>
            <p:nvSpPr>
              <p:cNvPr id="185934" name="Oval 59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85935" name="Group 591"/>
              <p:cNvGrpSpPr>
                <a:grpSpLocks/>
              </p:cNvGrpSpPr>
              <p:nvPr/>
            </p:nvGrpSpPr>
            <p:grpSpPr bwMode="auto">
              <a:xfrm>
                <a:off x="3686" y="244"/>
                <a:ext cx="177" cy="66"/>
                <a:chOff x="2848" y="848"/>
                <a:chExt cx="140" cy="98"/>
              </a:xfrm>
            </p:grpSpPr>
            <p:sp>
              <p:nvSpPr>
                <p:cNvPr id="185936" name="Line 59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85937" name="Line 59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85938" name="Line 59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185939" name="Group 595"/>
              <p:cNvGrpSpPr>
                <a:grpSpLocks/>
              </p:cNvGrpSpPr>
              <p:nvPr/>
            </p:nvGrpSpPr>
            <p:grpSpPr bwMode="auto">
              <a:xfrm flipV="1">
                <a:off x="3686" y="243"/>
                <a:ext cx="177" cy="66"/>
                <a:chOff x="2848" y="848"/>
                <a:chExt cx="140" cy="98"/>
              </a:xfrm>
            </p:grpSpPr>
            <p:sp>
              <p:nvSpPr>
                <p:cNvPr id="185940" name="Line 59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85941" name="Line 59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85942" name="Line 59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185943" name="Group 599"/>
            <p:cNvGrpSpPr>
              <a:grpSpLocks/>
            </p:cNvGrpSpPr>
            <p:nvPr/>
          </p:nvGrpSpPr>
          <p:grpSpPr bwMode="auto">
            <a:xfrm>
              <a:off x="4508" y="1787"/>
              <a:ext cx="316" cy="147"/>
              <a:chOff x="3600" y="219"/>
              <a:chExt cx="360" cy="175"/>
            </a:xfrm>
          </p:grpSpPr>
          <p:sp>
            <p:nvSpPr>
              <p:cNvPr id="185944" name="Oval 60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85945" name="Line 601"/>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185946" name="Line 602"/>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185947" name="Rectangle 603"/>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sp>
            <p:nvSpPr>
              <p:cNvPr id="185948" name="Oval 60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85949" name="Group 605"/>
              <p:cNvGrpSpPr>
                <a:grpSpLocks/>
              </p:cNvGrpSpPr>
              <p:nvPr/>
            </p:nvGrpSpPr>
            <p:grpSpPr bwMode="auto">
              <a:xfrm>
                <a:off x="3686" y="244"/>
                <a:ext cx="177" cy="66"/>
                <a:chOff x="2848" y="848"/>
                <a:chExt cx="140" cy="98"/>
              </a:xfrm>
            </p:grpSpPr>
            <p:sp>
              <p:nvSpPr>
                <p:cNvPr id="185950" name="Line 60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85951" name="Line 60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85952" name="Line 60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185953" name="Group 609"/>
              <p:cNvGrpSpPr>
                <a:grpSpLocks/>
              </p:cNvGrpSpPr>
              <p:nvPr/>
            </p:nvGrpSpPr>
            <p:grpSpPr bwMode="auto">
              <a:xfrm flipV="1">
                <a:off x="3686" y="243"/>
                <a:ext cx="177" cy="66"/>
                <a:chOff x="2848" y="848"/>
                <a:chExt cx="140" cy="98"/>
              </a:xfrm>
            </p:grpSpPr>
            <p:sp>
              <p:nvSpPr>
                <p:cNvPr id="185954" name="Line 610"/>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85955" name="Line 611"/>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85956" name="Line 612"/>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185957" name="Group 613"/>
            <p:cNvGrpSpPr>
              <a:grpSpLocks/>
            </p:cNvGrpSpPr>
            <p:nvPr/>
          </p:nvGrpSpPr>
          <p:grpSpPr bwMode="auto">
            <a:xfrm>
              <a:off x="5119" y="1504"/>
              <a:ext cx="315" cy="147"/>
              <a:chOff x="3600" y="219"/>
              <a:chExt cx="360" cy="175"/>
            </a:xfrm>
          </p:grpSpPr>
          <p:sp>
            <p:nvSpPr>
              <p:cNvPr id="185958" name="Oval 61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85959" name="Line 615"/>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185960" name="Line 616"/>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185961" name="Rectangle 617"/>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sp>
            <p:nvSpPr>
              <p:cNvPr id="185962" name="Oval 61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85963" name="Group 619"/>
              <p:cNvGrpSpPr>
                <a:grpSpLocks/>
              </p:cNvGrpSpPr>
              <p:nvPr/>
            </p:nvGrpSpPr>
            <p:grpSpPr bwMode="auto">
              <a:xfrm>
                <a:off x="3686" y="244"/>
                <a:ext cx="177" cy="66"/>
                <a:chOff x="2848" y="848"/>
                <a:chExt cx="140" cy="98"/>
              </a:xfrm>
            </p:grpSpPr>
            <p:sp>
              <p:nvSpPr>
                <p:cNvPr id="185964" name="Line 620"/>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85965" name="Line 621"/>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85966" name="Line 622"/>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185967" name="Group 623"/>
              <p:cNvGrpSpPr>
                <a:grpSpLocks/>
              </p:cNvGrpSpPr>
              <p:nvPr/>
            </p:nvGrpSpPr>
            <p:grpSpPr bwMode="auto">
              <a:xfrm flipV="1">
                <a:off x="3686" y="243"/>
                <a:ext cx="177" cy="66"/>
                <a:chOff x="2848" y="848"/>
                <a:chExt cx="140" cy="98"/>
              </a:xfrm>
            </p:grpSpPr>
            <p:sp>
              <p:nvSpPr>
                <p:cNvPr id="185968" name="Line 624"/>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85969" name="Line 625"/>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85970" name="Line 626"/>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185971" name="Group 627"/>
            <p:cNvGrpSpPr>
              <a:grpSpLocks/>
            </p:cNvGrpSpPr>
            <p:nvPr/>
          </p:nvGrpSpPr>
          <p:grpSpPr bwMode="auto">
            <a:xfrm>
              <a:off x="4997" y="2069"/>
              <a:ext cx="316" cy="147"/>
              <a:chOff x="3600" y="219"/>
              <a:chExt cx="360" cy="175"/>
            </a:xfrm>
          </p:grpSpPr>
          <p:sp>
            <p:nvSpPr>
              <p:cNvPr id="185972" name="Oval 62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85973" name="Line 629"/>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185974" name="Line 630"/>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185975" name="Rectangle 631"/>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sp>
            <p:nvSpPr>
              <p:cNvPr id="185976" name="Oval 63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85977" name="Group 633"/>
              <p:cNvGrpSpPr>
                <a:grpSpLocks/>
              </p:cNvGrpSpPr>
              <p:nvPr/>
            </p:nvGrpSpPr>
            <p:grpSpPr bwMode="auto">
              <a:xfrm>
                <a:off x="3686" y="244"/>
                <a:ext cx="177" cy="66"/>
                <a:chOff x="2848" y="848"/>
                <a:chExt cx="140" cy="98"/>
              </a:xfrm>
            </p:grpSpPr>
            <p:sp>
              <p:nvSpPr>
                <p:cNvPr id="185978" name="Line 634"/>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85979" name="Line 635"/>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85980" name="Line 636"/>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185981" name="Group 637"/>
              <p:cNvGrpSpPr>
                <a:grpSpLocks/>
              </p:cNvGrpSpPr>
              <p:nvPr/>
            </p:nvGrpSpPr>
            <p:grpSpPr bwMode="auto">
              <a:xfrm flipV="1">
                <a:off x="3686" y="243"/>
                <a:ext cx="177" cy="66"/>
                <a:chOff x="2848" y="848"/>
                <a:chExt cx="140" cy="98"/>
              </a:xfrm>
            </p:grpSpPr>
            <p:sp>
              <p:nvSpPr>
                <p:cNvPr id="185982" name="Line 63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85983" name="Line 63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85984" name="Line 64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185985" name="Group 641"/>
            <p:cNvGrpSpPr>
              <a:grpSpLocks/>
            </p:cNvGrpSpPr>
            <p:nvPr/>
          </p:nvGrpSpPr>
          <p:grpSpPr bwMode="auto">
            <a:xfrm>
              <a:off x="4787" y="2437"/>
              <a:ext cx="316" cy="148"/>
              <a:chOff x="3600" y="219"/>
              <a:chExt cx="360" cy="175"/>
            </a:xfrm>
          </p:grpSpPr>
          <p:sp>
            <p:nvSpPr>
              <p:cNvPr id="185986" name="Oval 64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85987" name="Line 643"/>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185988" name="Line 644"/>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185989" name="Rectangle 645"/>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sp>
            <p:nvSpPr>
              <p:cNvPr id="185990" name="Oval 64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85991" name="Group 647"/>
              <p:cNvGrpSpPr>
                <a:grpSpLocks/>
              </p:cNvGrpSpPr>
              <p:nvPr/>
            </p:nvGrpSpPr>
            <p:grpSpPr bwMode="auto">
              <a:xfrm>
                <a:off x="3686" y="244"/>
                <a:ext cx="177" cy="66"/>
                <a:chOff x="2848" y="848"/>
                <a:chExt cx="140" cy="98"/>
              </a:xfrm>
            </p:grpSpPr>
            <p:sp>
              <p:nvSpPr>
                <p:cNvPr id="185992" name="Line 64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85993" name="Line 64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85994" name="Line 65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185995" name="Group 651"/>
              <p:cNvGrpSpPr>
                <a:grpSpLocks/>
              </p:cNvGrpSpPr>
              <p:nvPr/>
            </p:nvGrpSpPr>
            <p:grpSpPr bwMode="auto">
              <a:xfrm flipV="1">
                <a:off x="3686" y="243"/>
                <a:ext cx="177" cy="66"/>
                <a:chOff x="2848" y="848"/>
                <a:chExt cx="140" cy="98"/>
              </a:xfrm>
            </p:grpSpPr>
            <p:sp>
              <p:nvSpPr>
                <p:cNvPr id="185996" name="Line 65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85997" name="Line 65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85998" name="Line 65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185999" name="Group 655"/>
            <p:cNvGrpSpPr>
              <a:grpSpLocks/>
            </p:cNvGrpSpPr>
            <p:nvPr/>
          </p:nvGrpSpPr>
          <p:grpSpPr bwMode="auto">
            <a:xfrm>
              <a:off x="4403" y="2745"/>
              <a:ext cx="315" cy="147"/>
              <a:chOff x="3600" y="219"/>
              <a:chExt cx="360" cy="175"/>
            </a:xfrm>
          </p:grpSpPr>
          <p:sp>
            <p:nvSpPr>
              <p:cNvPr id="186000" name="Oval 65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86001" name="Line 657"/>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186002" name="Line 658"/>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186003" name="Rectangle 659"/>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sp>
            <p:nvSpPr>
              <p:cNvPr id="186004" name="Oval 66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86005" name="Group 661"/>
              <p:cNvGrpSpPr>
                <a:grpSpLocks/>
              </p:cNvGrpSpPr>
              <p:nvPr/>
            </p:nvGrpSpPr>
            <p:grpSpPr bwMode="auto">
              <a:xfrm>
                <a:off x="3686" y="244"/>
                <a:ext cx="177" cy="66"/>
                <a:chOff x="2848" y="848"/>
                <a:chExt cx="140" cy="98"/>
              </a:xfrm>
            </p:grpSpPr>
            <p:sp>
              <p:nvSpPr>
                <p:cNvPr id="186006" name="Line 66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86007" name="Line 66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86008" name="Line 66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186009" name="Group 665"/>
              <p:cNvGrpSpPr>
                <a:grpSpLocks/>
              </p:cNvGrpSpPr>
              <p:nvPr/>
            </p:nvGrpSpPr>
            <p:grpSpPr bwMode="auto">
              <a:xfrm flipV="1">
                <a:off x="3686" y="243"/>
                <a:ext cx="177" cy="66"/>
                <a:chOff x="2848" y="848"/>
                <a:chExt cx="140" cy="98"/>
              </a:xfrm>
            </p:grpSpPr>
            <p:sp>
              <p:nvSpPr>
                <p:cNvPr id="186010" name="Line 66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86011" name="Line 66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86012" name="Line 66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186013" name="Group 669"/>
            <p:cNvGrpSpPr>
              <a:grpSpLocks/>
            </p:cNvGrpSpPr>
            <p:nvPr/>
          </p:nvGrpSpPr>
          <p:grpSpPr bwMode="auto">
            <a:xfrm>
              <a:off x="3897" y="2508"/>
              <a:ext cx="316" cy="147"/>
              <a:chOff x="3600" y="219"/>
              <a:chExt cx="360" cy="175"/>
            </a:xfrm>
          </p:grpSpPr>
          <p:sp>
            <p:nvSpPr>
              <p:cNvPr id="186014" name="Oval 67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86015" name="Line 671"/>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186016" name="Line 672"/>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186017" name="Rectangle 673"/>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spcBef>
                    <a:spcPct val="0"/>
                  </a:spcBef>
                  <a:buClrTx/>
                  <a:buSzTx/>
                  <a:buFontTx/>
                  <a:buNone/>
                </a:pPr>
                <a:endParaRPr lang="en-US">
                  <a:latin typeface="Times New Roman" pitchFamily="18" charset="0"/>
                </a:endParaRPr>
              </a:p>
            </p:txBody>
          </p:sp>
          <p:sp>
            <p:nvSpPr>
              <p:cNvPr id="186018" name="Oval 67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86019" name="Group 675"/>
              <p:cNvGrpSpPr>
                <a:grpSpLocks/>
              </p:cNvGrpSpPr>
              <p:nvPr/>
            </p:nvGrpSpPr>
            <p:grpSpPr bwMode="auto">
              <a:xfrm>
                <a:off x="3686" y="244"/>
                <a:ext cx="177" cy="66"/>
                <a:chOff x="2848" y="848"/>
                <a:chExt cx="140" cy="98"/>
              </a:xfrm>
            </p:grpSpPr>
            <p:sp>
              <p:nvSpPr>
                <p:cNvPr id="186020" name="Line 67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86021" name="Line 67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86022" name="Line 67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186023" name="Group 679"/>
              <p:cNvGrpSpPr>
                <a:grpSpLocks/>
              </p:cNvGrpSpPr>
              <p:nvPr/>
            </p:nvGrpSpPr>
            <p:grpSpPr bwMode="auto">
              <a:xfrm flipV="1">
                <a:off x="3686" y="243"/>
                <a:ext cx="177" cy="66"/>
                <a:chOff x="2848" y="848"/>
                <a:chExt cx="140" cy="98"/>
              </a:xfrm>
            </p:grpSpPr>
            <p:sp>
              <p:nvSpPr>
                <p:cNvPr id="186024" name="Line 680"/>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86025" name="Line 681"/>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86026" name="Line 682"/>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186027" name="Line 683"/>
            <p:cNvSpPr>
              <a:spLocks noChangeShapeType="1"/>
            </p:cNvSpPr>
            <p:nvPr/>
          </p:nvSpPr>
          <p:spPr bwMode="auto">
            <a:xfrm flipV="1">
              <a:off x="4058" y="2642"/>
              <a:ext cx="1" cy="157"/>
            </a:xfrm>
            <a:prstGeom prst="line">
              <a:avLst/>
            </a:prstGeom>
            <a:noFill/>
            <a:ln w="12700">
              <a:solidFill>
                <a:schemeClr val="tx1"/>
              </a:solidFill>
              <a:round/>
              <a:headEnd/>
              <a:tailEnd/>
            </a:ln>
            <a:effectLst/>
          </p:spPr>
          <p:txBody>
            <a:bodyPr wrap="none" anchor="ctr"/>
            <a:lstStyle/>
            <a:p>
              <a:endParaRPr lang="en-US"/>
            </a:p>
          </p:txBody>
        </p:sp>
        <p:sp>
          <p:nvSpPr>
            <p:cNvPr id="186028" name="Line 684"/>
            <p:cNvSpPr>
              <a:spLocks noChangeShapeType="1"/>
            </p:cNvSpPr>
            <p:nvPr/>
          </p:nvSpPr>
          <p:spPr bwMode="auto">
            <a:xfrm>
              <a:off x="3504" y="1728"/>
              <a:ext cx="144" cy="480"/>
            </a:xfrm>
            <a:prstGeom prst="line">
              <a:avLst/>
            </a:prstGeom>
            <a:noFill/>
            <a:ln w="38100">
              <a:solidFill>
                <a:srgbClr val="FF0000"/>
              </a:solidFill>
              <a:round/>
              <a:headEnd/>
              <a:tailEnd type="triangle" w="med" len="med"/>
            </a:ln>
            <a:effectLst/>
          </p:spPr>
          <p:txBody>
            <a:bodyPr wrap="none" anchor="ctr"/>
            <a:lstStyle/>
            <a:p>
              <a:endParaRPr lang="en-US"/>
            </a:p>
          </p:txBody>
        </p:sp>
        <p:sp>
          <p:nvSpPr>
            <p:cNvPr id="186029" name="Line 685"/>
            <p:cNvSpPr>
              <a:spLocks noChangeShapeType="1"/>
            </p:cNvSpPr>
            <p:nvPr/>
          </p:nvSpPr>
          <p:spPr bwMode="auto">
            <a:xfrm>
              <a:off x="3456" y="1776"/>
              <a:ext cx="144" cy="480"/>
            </a:xfrm>
            <a:prstGeom prst="line">
              <a:avLst/>
            </a:prstGeom>
            <a:noFill/>
            <a:ln w="38100">
              <a:solidFill>
                <a:srgbClr val="FF0000"/>
              </a:solidFill>
              <a:round/>
              <a:headEnd type="triangle" w="med" len="med"/>
              <a:tailEnd/>
            </a:ln>
            <a:effectLst/>
          </p:spPr>
          <p:txBody>
            <a:bodyPr wrap="none" anchor="ctr"/>
            <a:lstStyle/>
            <a:p>
              <a:endParaRPr lang="en-US"/>
            </a:p>
          </p:txBody>
        </p:sp>
        <p:sp>
          <p:nvSpPr>
            <p:cNvPr id="186030" name="Line 686"/>
            <p:cNvSpPr>
              <a:spLocks noChangeShapeType="1"/>
            </p:cNvSpPr>
            <p:nvPr/>
          </p:nvSpPr>
          <p:spPr bwMode="auto">
            <a:xfrm>
              <a:off x="3456" y="1392"/>
              <a:ext cx="672" cy="1488"/>
            </a:xfrm>
            <a:prstGeom prst="line">
              <a:avLst/>
            </a:prstGeom>
            <a:noFill/>
            <a:ln w="38100">
              <a:solidFill>
                <a:srgbClr val="FF0000"/>
              </a:solidFill>
              <a:round/>
              <a:headEnd/>
              <a:tailEnd type="triangle" w="med" len="med"/>
            </a:ln>
            <a:effectLst/>
          </p:spPr>
          <p:txBody>
            <a:bodyPr wrap="none" anchor="ctr"/>
            <a:lstStyle/>
            <a:p>
              <a:endParaRPr lang="en-US"/>
            </a:p>
          </p:txBody>
        </p:sp>
        <p:sp>
          <p:nvSpPr>
            <p:cNvPr id="186031" name="Line 687"/>
            <p:cNvSpPr>
              <a:spLocks noChangeShapeType="1"/>
            </p:cNvSpPr>
            <p:nvPr/>
          </p:nvSpPr>
          <p:spPr bwMode="auto">
            <a:xfrm>
              <a:off x="3552" y="1440"/>
              <a:ext cx="672" cy="1488"/>
            </a:xfrm>
            <a:prstGeom prst="line">
              <a:avLst/>
            </a:prstGeom>
            <a:noFill/>
            <a:ln w="38100">
              <a:solidFill>
                <a:srgbClr val="FF0000"/>
              </a:solidFill>
              <a:round/>
              <a:headEnd type="triangle" w="med" len="med"/>
              <a:tailEnd/>
            </a:ln>
            <a:effectLst/>
          </p:spPr>
          <p:txBody>
            <a:bodyPr wrap="none" anchor="ctr"/>
            <a:lstStyle/>
            <a:p>
              <a:endParaRPr lang="en-US"/>
            </a:p>
          </p:txBody>
        </p:sp>
        <p:sp>
          <p:nvSpPr>
            <p:cNvPr id="186032" name="Line 688"/>
            <p:cNvSpPr>
              <a:spLocks noChangeShapeType="1"/>
            </p:cNvSpPr>
            <p:nvPr/>
          </p:nvSpPr>
          <p:spPr bwMode="auto">
            <a:xfrm>
              <a:off x="3840" y="2976"/>
              <a:ext cx="1008" cy="384"/>
            </a:xfrm>
            <a:prstGeom prst="line">
              <a:avLst/>
            </a:prstGeom>
            <a:noFill/>
            <a:ln w="38100">
              <a:solidFill>
                <a:srgbClr val="FF0000"/>
              </a:solidFill>
              <a:round/>
              <a:headEnd type="triangle" w="med" len="med"/>
              <a:tailEnd/>
            </a:ln>
            <a:effectLst/>
          </p:spPr>
          <p:txBody>
            <a:bodyPr wrap="none" anchor="ctr"/>
            <a:lstStyle/>
            <a:p>
              <a:endParaRPr lang="en-US"/>
            </a:p>
          </p:txBody>
        </p:sp>
        <p:sp>
          <p:nvSpPr>
            <p:cNvPr id="186033" name="Line 689"/>
            <p:cNvSpPr>
              <a:spLocks noChangeShapeType="1"/>
            </p:cNvSpPr>
            <p:nvPr/>
          </p:nvSpPr>
          <p:spPr bwMode="auto">
            <a:xfrm>
              <a:off x="3888" y="2928"/>
              <a:ext cx="912" cy="336"/>
            </a:xfrm>
            <a:prstGeom prst="line">
              <a:avLst/>
            </a:prstGeom>
            <a:noFill/>
            <a:ln w="38100">
              <a:solidFill>
                <a:srgbClr val="FF0000"/>
              </a:solidFill>
              <a:round/>
              <a:headEnd/>
              <a:tailEnd type="triangle" w="med" len="med"/>
            </a:ln>
            <a:effectLst/>
          </p:spPr>
          <p:txBody>
            <a:bodyPr wrap="none" anchor="ctr"/>
            <a:lstStyle/>
            <a:p>
              <a:endParaRPr lang="en-US"/>
            </a:p>
          </p:txBody>
        </p:sp>
        <p:sp>
          <p:nvSpPr>
            <p:cNvPr id="186034" name="Text Box 690"/>
            <p:cNvSpPr txBox="1">
              <a:spLocks noChangeArrowheads="1"/>
            </p:cNvSpPr>
            <p:nvPr/>
          </p:nvSpPr>
          <p:spPr bwMode="auto">
            <a:xfrm>
              <a:off x="3673" y="3493"/>
              <a:ext cx="116" cy="288"/>
            </a:xfrm>
            <a:prstGeom prst="rect">
              <a:avLst/>
            </a:prstGeom>
            <a:noFill/>
            <a:ln w="12700">
              <a:noFill/>
              <a:miter lim="800000"/>
              <a:headEnd/>
              <a:tailEnd/>
            </a:ln>
            <a:effectLst/>
          </p:spPr>
          <p:txBody>
            <a:bodyPr wrap="none">
              <a:spAutoFit/>
            </a:bodyPr>
            <a:lstStyle/>
            <a:p>
              <a:endParaRPr lang="en-US"/>
            </a:p>
          </p:txBody>
        </p:sp>
      </p:gr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5" name="Slide Number Placeholder 6"/>
          <p:cNvSpPr>
            <a:spLocks noGrp="1"/>
          </p:cNvSpPr>
          <p:nvPr>
            <p:ph type="sldNum" sz="quarter" idx="12"/>
          </p:nvPr>
        </p:nvSpPr>
        <p:spPr/>
        <p:txBody>
          <a:bodyPr/>
          <a:lstStyle/>
          <a:p>
            <a:fld id="{18038004-0D61-440E-A76B-7B1AC4CC7FF9}" type="slidenum">
              <a:rPr lang="en-US"/>
              <a:pPr/>
              <a:t>90</a:t>
            </a:fld>
            <a:endParaRPr lang="en-US"/>
          </a:p>
        </p:txBody>
      </p:sp>
      <p:sp>
        <p:nvSpPr>
          <p:cNvPr id="131074" name="Rectangle 2"/>
          <p:cNvSpPr>
            <a:spLocks noGrp="1" noChangeArrowheads="1"/>
          </p:cNvSpPr>
          <p:nvPr>
            <p:ph type="title"/>
          </p:nvPr>
        </p:nvSpPr>
        <p:spPr/>
        <p:txBody>
          <a:bodyPr/>
          <a:lstStyle/>
          <a:p>
            <a:r>
              <a:rPr lang="en-US"/>
              <a:t>Stream jargon</a:t>
            </a:r>
          </a:p>
        </p:txBody>
      </p:sp>
      <p:sp>
        <p:nvSpPr>
          <p:cNvPr id="131075" name="Rectangle 3"/>
          <p:cNvSpPr>
            <a:spLocks noGrp="1" noChangeArrowheads="1"/>
          </p:cNvSpPr>
          <p:nvPr>
            <p:ph type="body" sz="half" idx="1"/>
          </p:nvPr>
        </p:nvSpPr>
        <p:spPr/>
        <p:txBody>
          <a:bodyPr/>
          <a:lstStyle/>
          <a:p>
            <a:r>
              <a:rPr lang="en-US" sz="2000"/>
              <a:t>A </a:t>
            </a:r>
            <a:r>
              <a:rPr lang="en-US" sz="2000">
                <a:solidFill>
                  <a:srgbClr val="FF0000"/>
                </a:solidFill>
              </a:rPr>
              <a:t>stream</a:t>
            </a:r>
            <a:r>
              <a:rPr lang="en-US" sz="2000"/>
              <a:t> is a sequence of characters that flow into or out of a process.</a:t>
            </a:r>
          </a:p>
          <a:p>
            <a:r>
              <a:rPr lang="en-US" sz="2000"/>
              <a:t>An </a:t>
            </a:r>
            <a:r>
              <a:rPr lang="en-US" sz="2000">
                <a:solidFill>
                  <a:srgbClr val="FF0000"/>
                </a:solidFill>
              </a:rPr>
              <a:t>input stream</a:t>
            </a:r>
            <a:r>
              <a:rPr lang="en-US" sz="2000"/>
              <a:t> is attached to some input source for the process, e.g., keyboard or socket.</a:t>
            </a:r>
          </a:p>
          <a:p>
            <a:r>
              <a:rPr lang="en-US" sz="2000"/>
              <a:t>An </a:t>
            </a:r>
            <a:r>
              <a:rPr lang="en-US" sz="2000">
                <a:solidFill>
                  <a:srgbClr val="FF0000"/>
                </a:solidFill>
              </a:rPr>
              <a:t>output stream</a:t>
            </a:r>
            <a:r>
              <a:rPr lang="en-US" sz="2000"/>
              <a:t> is attached to an output source, e.g., monitor or socket.</a:t>
            </a:r>
            <a:endParaRPr lang="en-US" sz="24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11" name="Slide Number Placeholder 6"/>
          <p:cNvSpPr>
            <a:spLocks noGrp="1"/>
          </p:cNvSpPr>
          <p:nvPr>
            <p:ph type="sldNum" sz="quarter" idx="12"/>
          </p:nvPr>
        </p:nvSpPr>
        <p:spPr/>
        <p:txBody>
          <a:bodyPr/>
          <a:lstStyle/>
          <a:p>
            <a:fld id="{79BBCFD4-7BCD-480A-854E-D4E64E0F986A}" type="slidenum">
              <a:rPr lang="en-US"/>
              <a:pPr/>
              <a:t>91</a:t>
            </a:fld>
            <a:endParaRPr lang="en-US"/>
          </a:p>
        </p:txBody>
      </p:sp>
      <p:sp>
        <p:nvSpPr>
          <p:cNvPr id="90114" name="Rectangle 2"/>
          <p:cNvSpPr>
            <a:spLocks noGrp="1" noChangeArrowheads="1"/>
          </p:cNvSpPr>
          <p:nvPr>
            <p:ph type="title"/>
          </p:nvPr>
        </p:nvSpPr>
        <p:spPr/>
        <p:txBody>
          <a:bodyPr/>
          <a:lstStyle/>
          <a:p>
            <a:r>
              <a:rPr lang="en-US" sz="3600"/>
              <a:t>Socket programming with TCP</a:t>
            </a:r>
            <a:endParaRPr lang="en-US"/>
          </a:p>
        </p:txBody>
      </p:sp>
      <p:sp>
        <p:nvSpPr>
          <p:cNvPr id="90115" name="Rectangle 3"/>
          <p:cNvSpPr>
            <a:spLocks noGrp="1" noChangeArrowheads="1"/>
          </p:cNvSpPr>
          <p:nvPr>
            <p:ph type="body" sz="half" idx="1"/>
          </p:nvPr>
        </p:nvSpPr>
        <p:spPr>
          <a:xfrm>
            <a:off x="492125" y="1474788"/>
            <a:ext cx="4114800" cy="4648200"/>
          </a:xfrm>
        </p:spPr>
        <p:txBody>
          <a:bodyPr/>
          <a:lstStyle/>
          <a:p>
            <a:pPr>
              <a:buFont typeface="ZapfDingbats" pitchFamily="82" charset="2"/>
              <a:buNone/>
            </a:pPr>
            <a:r>
              <a:rPr lang="en-US" sz="2400">
                <a:solidFill>
                  <a:srgbClr val="FF0000"/>
                </a:solidFill>
              </a:rPr>
              <a:t>Example client-server app:</a:t>
            </a:r>
            <a:endParaRPr lang="en-US" sz="2400"/>
          </a:p>
          <a:p>
            <a:pPr>
              <a:buFont typeface="ZapfDingbats" pitchFamily="82" charset="2"/>
              <a:buNone/>
            </a:pPr>
            <a:r>
              <a:rPr lang="en-US" sz="2000"/>
              <a:t>1) client reads line from standard input (</a:t>
            </a:r>
            <a:r>
              <a:rPr lang="en-US" sz="2000" b="1">
                <a:latin typeface="Courier New" pitchFamily="49" charset="0"/>
              </a:rPr>
              <a:t>inFromUser</a:t>
            </a:r>
            <a:r>
              <a:rPr lang="en-US" sz="2000"/>
              <a:t> stream) , sends to server via socket (</a:t>
            </a:r>
            <a:r>
              <a:rPr lang="en-US" sz="2000" b="1">
                <a:latin typeface="Courier New" pitchFamily="49" charset="0"/>
              </a:rPr>
              <a:t>outToServer</a:t>
            </a:r>
            <a:r>
              <a:rPr lang="en-US" sz="2000"/>
              <a:t> stream)</a:t>
            </a:r>
          </a:p>
          <a:p>
            <a:pPr>
              <a:buFont typeface="ZapfDingbats" pitchFamily="82" charset="2"/>
              <a:buNone/>
            </a:pPr>
            <a:r>
              <a:rPr lang="en-US" sz="2000"/>
              <a:t>2) server reads line from socket</a:t>
            </a:r>
          </a:p>
          <a:p>
            <a:pPr>
              <a:buFont typeface="ZapfDingbats" pitchFamily="82" charset="2"/>
              <a:buNone/>
            </a:pPr>
            <a:r>
              <a:rPr lang="en-US" sz="2000"/>
              <a:t>3) server converts line to uppercase, sends back to client</a:t>
            </a:r>
          </a:p>
          <a:p>
            <a:pPr>
              <a:buFont typeface="ZapfDingbats" pitchFamily="82" charset="2"/>
              <a:buNone/>
            </a:pPr>
            <a:r>
              <a:rPr lang="en-US" sz="2000"/>
              <a:t>4) client reads, prints  modified line from socket (</a:t>
            </a:r>
            <a:r>
              <a:rPr lang="en-US" sz="2000" b="1">
                <a:latin typeface="Courier New" pitchFamily="49" charset="0"/>
              </a:rPr>
              <a:t>inFromServer</a:t>
            </a:r>
            <a:r>
              <a:rPr lang="en-US" sz="2000"/>
              <a:t> stream)</a:t>
            </a:r>
          </a:p>
        </p:txBody>
      </p:sp>
      <p:sp>
        <p:nvSpPr>
          <p:cNvPr id="90128" name="Rectangle 16"/>
          <p:cNvSpPr>
            <a:spLocks noChangeArrowheads="1"/>
          </p:cNvSpPr>
          <p:nvPr/>
        </p:nvSpPr>
        <p:spPr bwMode="auto">
          <a:xfrm>
            <a:off x="0" y="139541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90127" name="Object 15"/>
          <p:cNvGraphicFramePr>
            <a:graphicFrameLocks noChangeAspect="1"/>
          </p:cNvGraphicFramePr>
          <p:nvPr/>
        </p:nvGraphicFramePr>
        <p:xfrm>
          <a:off x="5059363" y="1397000"/>
          <a:ext cx="3670300" cy="4791075"/>
        </p:xfrm>
        <a:graphic>
          <a:graphicData uri="http://schemas.openxmlformats.org/presentationml/2006/ole">
            <p:oleObj spid="_x0000_s90127" name="VISIO" r:id="rId3" imgW="4992624" imgH="5675376" progId="Visio.Drawing.5">
              <p:embed/>
            </p:oleObj>
          </a:graphicData>
        </a:graphic>
      </p:graphicFrame>
      <p:sp>
        <p:nvSpPr>
          <p:cNvPr id="90136" name="Text Box 24"/>
          <p:cNvSpPr txBox="1">
            <a:spLocks noChangeArrowheads="1"/>
          </p:cNvSpPr>
          <p:nvPr/>
        </p:nvSpPr>
        <p:spPr bwMode="auto">
          <a:xfrm>
            <a:off x="5305425" y="2608263"/>
            <a:ext cx="1206500" cy="762000"/>
          </a:xfrm>
          <a:prstGeom prst="rect">
            <a:avLst/>
          </a:prstGeom>
          <a:solidFill>
            <a:schemeClr val="bg1"/>
          </a:solidFill>
          <a:ln w="9525">
            <a:noFill/>
            <a:miter lim="800000"/>
            <a:headEnd/>
            <a:tailEnd/>
          </a:ln>
          <a:effectLst/>
        </p:spPr>
        <p:txBody>
          <a:bodyPr>
            <a:spAutoFit/>
          </a:bodyPr>
          <a:lstStyle/>
          <a:p>
            <a:r>
              <a:rPr lang="en-US" sz="2000">
                <a:solidFill>
                  <a:schemeClr val="accent2"/>
                </a:solidFill>
              </a:rPr>
              <a:t>Client</a:t>
            </a:r>
          </a:p>
          <a:p>
            <a:r>
              <a:rPr lang="en-US" sz="2000">
                <a:solidFill>
                  <a:schemeClr val="accent2"/>
                </a:solidFill>
              </a:rPr>
              <a:t>process</a:t>
            </a:r>
            <a:endParaRPr lang="en-US" sz="2000">
              <a:solidFill>
                <a:schemeClr val="accent2"/>
              </a:solidFill>
              <a:latin typeface="Times New Roman" pitchFamily="18" charset="0"/>
            </a:endParaRPr>
          </a:p>
        </p:txBody>
      </p:sp>
      <p:sp>
        <p:nvSpPr>
          <p:cNvPr id="90145" name="Rectangle 33"/>
          <p:cNvSpPr>
            <a:spLocks noChangeArrowheads="1"/>
          </p:cNvSpPr>
          <p:nvPr/>
        </p:nvSpPr>
        <p:spPr bwMode="auto">
          <a:xfrm>
            <a:off x="6418263" y="5132388"/>
            <a:ext cx="1450975" cy="547687"/>
          </a:xfrm>
          <a:prstGeom prst="rect">
            <a:avLst/>
          </a:prstGeom>
          <a:solidFill>
            <a:srgbClr val="FF0000"/>
          </a:solidFill>
          <a:ln w="9525">
            <a:noFill/>
            <a:miter lim="800000"/>
            <a:headEnd/>
            <a:tailEnd/>
          </a:ln>
          <a:effectLst/>
        </p:spPr>
        <p:txBody>
          <a:bodyPr wrap="none" anchor="ctr"/>
          <a:lstStyle/>
          <a:p>
            <a:endParaRPr lang="en-US"/>
          </a:p>
        </p:txBody>
      </p:sp>
      <p:sp>
        <p:nvSpPr>
          <p:cNvPr id="90146" name="Text Box 34"/>
          <p:cNvSpPr txBox="1">
            <a:spLocks noChangeArrowheads="1"/>
          </p:cNvSpPr>
          <p:nvPr/>
        </p:nvSpPr>
        <p:spPr bwMode="auto">
          <a:xfrm>
            <a:off x="6342063" y="5076825"/>
            <a:ext cx="1541462" cy="641350"/>
          </a:xfrm>
          <a:prstGeom prst="rect">
            <a:avLst/>
          </a:prstGeom>
          <a:noFill/>
          <a:ln w="9525">
            <a:noFill/>
            <a:miter lim="800000"/>
            <a:headEnd/>
            <a:tailEnd/>
          </a:ln>
          <a:effectLst/>
        </p:spPr>
        <p:txBody>
          <a:bodyPr anchor="ctr">
            <a:spAutoFit/>
          </a:bodyPr>
          <a:lstStyle/>
          <a:p>
            <a:pPr algn="ctr">
              <a:spcBef>
                <a:spcPct val="0"/>
              </a:spcBef>
              <a:buClrTx/>
              <a:buSzTx/>
              <a:buFontTx/>
              <a:buNone/>
            </a:pPr>
            <a:r>
              <a:rPr lang="en-US" sz="1800">
                <a:solidFill>
                  <a:schemeClr val="bg1"/>
                </a:solidFill>
              </a:rPr>
              <a:t>client TCP socket</a:t>
            </a:r>
            <a:endParaRPr lang="en-US" sz="1800">
              <a:latin typeface="Times New Roman" pitchFamily="18" charset="0"/>
            </a:endParaRPr>
          </a:p>
        </p:txBody>
      </p:sp>
      <p:sp>
        <p:nvSpPr>
          <p:cNvPr id="90148" name="Line 36"/>
          <p:cNvSpPr>
            <a:spLocks noChangeShapeType="1"/>
          </p:cNvSpPr>
          <p:nvPr/>
        </p:nvSpPr>
        <p:spPr bwMode="auto">
          <a:xfrm flipV="1">
            <a:off x="7427913" y="5624513"/>
            <a:ext cx="0" cy="438150"/>
          </a:xfrm>
          <a:prstGeom prst="line">
            <a:avLst/>
          </a:prstGeom>
          <a:noFill/>
          <a:ln w="9525">
            <a:solidFill>
              <a:schemeClr val="tx1"/>
            </a:solidFill>
            <a:round/>
            <a:headEnd/>
            <a:tailEnd type="triangle" w="med" len="med"/>
          </a:ln>
          <a:effectLst/>
        </p:spPr>
        <p:txBody>
          <a:bodyPr wrap="none"/>
          <a:lstStyle/>
          <a:p>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ooter Placeholder 3"/>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40" name="Slide Number Placeholder 4"/>
          <p:cNvSpPr>
            <a:spLocks noGrp="1"/>
          </p:cNvSpPr>
          <p:nvPr>
            <p:ph type="sldNum" sz="quarter" idx="12"/>
          </p:nvPr>
        </p:nvSpPr>
        <p:spPr/>
        <p:txBody>
          <a:bodyPr/>
          <a:lstStyle/>
          <a:p>
            <a:fld id="{E2E555F8-CB75-4469-B224-86B0B5E3A54C}" type="slidenum">
              <a:rPr lang="en-US"/>
              <a:pPr/>
              <a:t>92</a:t>
            </a:fld>
            <a:endParaRPr lang="en-US"/>
          </a:p>
        </p:txBody>
      </p:sp>
      <p:sp>
        <p:nvSpPr>
          <p:cNvPr id="91138" name="Rectangle 2"/>
          <p:cNvSpPr>
            <a:spLocks noGrp="1" noChangeArrowheads="1"/>
          </p:cNvSpPr>
          <p:nvPr>
            <p:ph type="title"/>
          </p:nvPr>
        </p:nvSpPr>
        <p:spPr/>
        <p:txBody>
          <a:bodyPr/>
          <a:lstStyle/>
          <a:p>
            <a:r>
              <a:rPr lang="en-US" sz="3200"/>
              <a:t>Client/server socket interaction: TCP</a:t>
            </a:r>
            <a:endParaRPr lang="en-US"/>
          </a:p>
        </p:txBody>
      </p:sp>
      <p:grpSp>
        <p:nvGrpSpPr>
          <p:cNvPr id="91139" name="Group 3"/>
          <p:cNvGrpSpPr>
            <a:grpSpLocks/>
          </p:cNvGrpSpPr>
          <p:nvPr/>
        </p:nvGrpSpPr>
        <p:grpSpPr bwMode="auto">
          <a:xfrm>
            <a:off x="1312863" y="3217863"/>
            <a:ext cx="2117725" cy="927100"/>
            <a:chOff x="827" y="2027"/>
            <a:chExt cx="1334" cy="584"/>
          </a:xfrm>
        </p:grpSpPr>
        <p:sp>
          <p:nvSpPr>
            <p:cNvPr id="91140" name="Text Box 4"/>
            <p:cNvSpPr txBox="1">
              <a:spLocks noChangeArrowheads="1"/>
            </p:cNvSpPr>
            <p:nvPr/>
          </p:nvSpPr>
          <p:spPr bwMode="auto">
            <a:xfrm>
              <a:off x="827" y="2027"/>
              <a:ext cx="1059" cy="326"/>
            </a:xfrm>
            <a:prstGeom prst="rect">
              <a:avLst/>
            </a:prstGeom>
            <a:noFill/>
            <a:ln w="9525">
              <a:noFill/>
              <a:miter lim="800000"/>
              <a:headEnd/>
              <a:tailEnd/>
            </a:ln>
            <a:effectLst/>
          </p:spPr>
          <p:txBody>
            <a:bodyPr wrap="none" anchor="ctr">
              <a:spAutoFit/>
            </a:bodyPr>
            <a:lstStyle/>
            <a:p>
              <a:pPr>
                <a:spcBef>
                  <a:spcPct val="0"/>
                </a:spcBef>
                <a:buClrTx/>
                <a:buSzTx/>
                <a:buFontTx/>
                <a:buNone/>
              </a:pPr>
              <a:r>
                <a:rPr lang="en-US" sz="1400">
                  <a:latin typeface="Arial" charset="0"/>
                </a:rPr>
                <a:t>wait for incoming</a:t>
              </a:r>
            </a:p>
            <a:p>
              <a:pPr>
                <a:spcBef>
                  <a:spcPct val="0"/>
                </a:spcBef>
                <a:buClrTx/>
                <a:buSzTx/>
                <a:buFontTx/>
                <a:buNone/>
              </a:pPr>
              <a:r>
                <a:rPr lang="en-US" sz="1400">
                  <a:latin typeface="Arial" charset="0"/>
                </a:rPr>
                <a:t>connection request</a:t>
              </a:r>
              <a:endParaRPr lang="en-US">
                <a:latin typeface="Times New Roman" pitchFamily="18" charset="0"/>
              </a:endParaRPr>
            </a:p>
          </p:txBody>
        </p:sp>
        <p:sp>
          <p:nvSpPr>
            <p:cNvPr id="91141" name="Text Box 5"/>
            <p:cNvSpPr txBox="1">
              <a:spLocks noChangeArrowheads="1"/>
            </p:cNvSpPr>
            <p:nvPr/>
          </p:nvSpPr>
          <p:spPr bwMode="auto">
            <a:xfrm>
              <a:off x="828" y="2285"/>
              <a:ext cx="1333" cy="326"/>
            </a:xfrm>
            <a:prstGeom prst="rect">
              <a:avLst/>
            </a:prstGeom>
            <a:noFill/>
            <a:ln w="9525">
              <a:noFill/>
              <a:miter lim="800000"/>
              <a:headEnd/>
              <a:tailEnd/>
            </a:ln>
            <a:effectLst/>
          </p:spPr>
          <p:txBody>
            <a:bodyPr wrap="none" anchor="ctr">
              <a:spAutoFit/>
            </a:bodyPr>
            <a:lstStyle/>
            <a:p>
              <a:pPr>
                <a:spcBef>
                  <a:spcPct val="0"/>
                </a:spcBef>
                <a:buClrTx/>
                <a:buSzTx/>
                <a:buFontTx/>
                <a:buNone/>
              </a:pPr>
              <a:r>
                <a:rPr lang="en-US" sz="1400">
                  <a:solidFill>
                    <a:srgbClr val="FF0000"/>
                  </a:solidFill>
                  <a:latin typeface="Arial" charset="0"/>
                </a:rPr>
                <a:t>connectionSocket =</a:t>
              </a:r>
            </a:p>
            <a:p>
              <a:pPr>
                <a:spcBef>
                  <a:spcPct val="0"/>
                </a:spcBef>
                <a:buClrTx/>
                <a:buSzTx/>
                <a:buFontTx/>
                <a:buNone/>
              </a:pPr>
              <a:r>
                <a:rPr lang="en-US" sz="1400">
                  <a:solidFill>
                    <a:srgbClr val="FF0000"/>
                  </a:solidFill>
                  <a:latin typeface="Arial" charset="0"/>
                </a:rPr>
                <a:t>welcomeSocket.accept()</a:t>
              </a:r>
              <a:endParaRPr lang="en-US">
                <a:latin typeface="Times New Roman" pitchFamily="18" charset="0"/>
              </a:endParaRPr>
            </a:p>
          </p:txBody>
        </p:sp>
      </p:grpSp>
      <p:grpSp>
        <p:nvGrpSpPr>
          <p:cNvPr id="91142" name="Group 6"/>
          <p:cNvGrpSpPr>
            <a:grpSpLocks/>
          </p:cNvGrpSpPr>
          <p:nvPr/>
        </p:nvGrpSpPr>
        <p:grpSpPr bwMode="auto">
          <a:xfrm>
            <a:off x="1303338" y="1881188"/>
            <a:ext cx="1635125" cy="1414462"/>
            <a:chOff x="821" y="1185"/>
            <a:chExt cx="1030" cy="891"/>
          </a:xfrm>
        </p:grpSpPr>
        <p:grpSp>
          <p:nvGrpSpPr>
            <p:cNvPr id="91143" name="Group 7"/>
            <p:cNvGrpSpPr>
              <a:grpSpLocks/>
            </p:cNvGrpSpPr>
            <p:nvPr/>
          </p:nvGrpSpPr>
          <p:grpSpPr bwMode="auto">
            <a:xfrm>
              <a:off x="821" y="1185"/>
              <a:ext cx="1030" cy="712"/>
              <a:chOff x="329" y="1209"/>
              <a:chExt cx="1030" cy="712"/>
            </a:xfrm>
          </p:grpSpPr>
          <p:sp>
            <p:nvSpPr>
              <p:cNvPr id="91144" name="Text Box 8"/>
              <p:cNvSpPr txBox="1">
                <a:spLocks noChangeArrowheads="1"/>
              </p:cNvSpPr>
              <p:nvPr/>
            </p:nvSpPr>
            <p:spPr bwMode="auto">
              <a:xfrm>
                <a:off x="329" y="1209"/>
                <a:ext cx="997" cy="460"/>
              </a:xfrm>
              <a:prstGeom prst="rect">
                <a:avLst/>
              </a:prstGeom>
              <a:noFill/>
              <a:ln w="9525">
                <a:noFill/>
                <a:miter lim="800000"/>
                <a:headEnd/>
                <a:tailEnd/>
              </a:ln>
              <a:effectLst/>
            </p:spPr>
            <p:txBody>
              <a:bodyPr wrap="none" anchor="ctr">
                <a:spAutoFit/>
              </a:bodyPr>
              <a:lstStyle/>
              <a:p>
                <a:pPr>
                  <a:spcBef>
                    <a:spcPct val="0"/>
                  </a:spcBef>
                  <a:buClrTx/>
                  <a:buSzTx/>
                  <a:buFontTx/>
                  <a:buNone/>
                </a:pPr>
                <a:r>
                  <a:rPr lang="en-US" sz="1400">
                    <a:latin typeface="Arial" charset="0"/>
                  </a:rPr>
                  <a:t>create socket,</a:t>
                </a:r>
              </a:p>
              <a:p>
                <a:pPr>
                  <a:spcBef>
                    <a:spcPct val="0"/>
                  </a:spcBef>
                  <a:buClrTx/>
                  <a:buSzTx/>
                  <a:buFontTx/>
                  <a:buNone/>
                </a:pPr>
                <a:r>
                  <a:rPr lang="en-US" sz="1400">
                    <a:latin typeface="Arial" charset="0"/>
                  </a:rPr>
                  <a:t>port=</a:t>
                </a:r>
                <a:r>
                  <a:rPr lang="en-US" sz="1400" b="1">
                    <a:latin typeface="Courier New" pitchFamily="49" charset="0"/>
                  </a:rPr>
                  <a:t>x</a:t>
                </a:r>
                <a:r>
                  <a:rPr lang="en-US" sz="1400">
                    <a:latin typeface="Arial" charset="0"/>
                  </a:rPr>
                  <a:t>, for</a:t>
                </a:r>
              </a:p>
              <a:p>
                <a:pPr>
                  <a:spcBef>
                    <a:spcPct val="0"/>
                  </a:spcBef>
                  <a:buClrTx/>
                  <a:buSzTx/>
                  <a:buFontTx/>
                  <a:buNone/>
                </a:pPr>
                <a:r>
                  <a:rPr lang="en-US" sz="1400">
                    <a:latin typeface="Arial" charset="0"/>
                  </a:rPr>
                  <a:t>incoming request:</a:t>
                </a:r>
                <a:endParaRPr lang="en-US">
                  <a:latin typeface="Times New Roman" pitchFamily="18" charset="0"/>
                </a:endParaRPr>
              </a:p>
            </p:txBody>
          </p:sp>
          <p:sp>
            <p:nvSpPr>
              <p:cNvPr id="91145" name="Text Box 9"/>
              <p:cNvSpPr txBox="1">
                <a:spLocks noChangeArrowheads="1"/>
              </p:cNvSpPr>
              <p:nvPr/>
            </p:nvSpPr>
            <p:spPr bwMode="auto">
              <a:xfrm>
                <a:off x="333" y="1595"/>
                <a:ext cx="1026" cy="326"/>
              </a:xfrm>
              <a:prstGeom prst="rect">
                <a:avLst/>
              </a:prstGeom>
              <a:noFill/>
              <a:ln w="9525">
                <a:noFill/>
                <a:miter lim="800000"/>
                <a:headEnd/>
                <a:tailEnd/>
              </a:ln>
              <a:effectLst/>
            </p:spPr>
            <p:txBody>
              <a:bodyPr wrap="none" anchor="ctr">
                <a:spAutoFit/>
              </a:bodyPr>
              <a:lstStyle/>
              <a:p>
                <a:pPr algn="r">
                  <a:spcBef>
                    <a:spcPct val="0"/>
                  </a:spcBef>
                  <a:buClrTx/>
                  <a:buSzTx/>
                  <a:buFontTx/>
                  <a:buNone/>
                </a:pPr>
                <a:r>
                  <a:rPr lang="en-US" sz="1400">
                    <a:solidFill>
                      <a:srgbClr val="FF0000"/>
                    </a:solidFill>
                    <a:latin typeface="Arial" charset="0"/>
                  </a:rPr>
                  <a:t>welcomeSocket = </a:t>
                </a:r>
              </a:p>
              <a:p>
                <a:pPr algn="r">
                  <a:spcBef>
                    <a:spcPct val="0"/>
                  </a:spcBef>
                  <a:buClrTx/>
                  <a:buSzTx/>
                  <a:buFontTx/>
                  <a:buNone/>
                </a:pPr>
                <a:r>
                  <a:rPr lang="en-US" sz="1400">
                    <a:solidFill>
                      <a:srgbClr val="FF0000"/>
                    </a:solidFill>
                    <a:latin typeface="Arial" charset="0"/>
                  </a:rPr>
                  <a:t>ServerSocket()</a:t>
                </a:r>
                <a:endParaRPr lang="en-US">
                  <a:latin typeface="Times New Roman" pitchFamily="18" charset="0"/>
                </a:endParaRPr>
              </a:p>
            </p:txBody>
          </p:sp>
        </p:grpSp>
        <p:sp>
          <p:nvSpPr>
            <p:cNvPr id="91146" name="Line 10"/>
            <p:cNvSpPr>
              <a:spLocks noChangeShapeType="1"/>
            </p:cNvSpPr>
            <p:nvPr/>
          </p:nvSpPr>
          <p:spPr bwMode="auto">
            <a:xfrm>
              <a:off x="1284" y="1872"/>
              <a:ext cx="0" cy="204"/>
            </a:xfrm>
            <a:prstGeom prst="line">
              <a:avLst/>
            </a:prstGeom>
            <a:noFill/>
            <a:ln w="28575">
              <a:solidFill>
                <a:schemeClr val="accent2"/>
              </a:solidFill>
              <a:round/>
              <a:headEnd/>
              <a:tailEnd type="triangle" w="med" len="med"/>
            </a:ln>
            <a:effectLst/>
          </p:spPr>
          <p:txBody>
            <a:bodyPr anchor="ctr">
              <a:spAutoFit/>
            </a:bodyPr>
            <a:lstStyle/>
            <a:p>
              <a:endParaRPr lang="en-US"/>
            </a:p>
          </p:txBody>
        </p:sp>
      </p:grpSp>
      <p:grpSp>
        <p:nvGrpSpPr>
          <p:cNvPr id="91147" name="Group 11"/>
          <p:cNvGrpSpPr>
            <a:grpSpLocks/>
          </p:cNvGrpSpPr>
          <p:nvPr/>
        </p:nvGrpSpPr>
        <p:grpSpPr bwMode="auto">
          <a:xfrm>
            <a:off x="5091113" y="3149600"/>
            <a:ext cx="2305050" cy="909638"/>
            <a:chOff x="3333" y="1156"/>
            <a:chExt cx="1452" cy="573"/>
          </a:xfrm>
        </p:grpSpPr>
        <p:sp>
          <p:nvSpPr>
            <p:cNvPr id="91148" name="Text Box 12"/>
            <p:cNvSpPr txBox="1">
              <a:spLocks noChangeArrowheads="1"/>
            </p:cNvSpPr>
            <p:nvPr/>
          </p:nvSpPr>
          <p:spPr bwMode="auto">
            <a:xfrm>
              <a:off x="3335" y="1156"/>
              <a:ext cx="1450" cy="326"/>
            </a:xfrm>
            <a:prstGeom prst="rect">
              <a:avLst/>
            </a:prstGeom>
            <a:noFill/>
            <a:ln w="9525">
              <a:noFill/>
              <a:miter lim="800000"/>
              <a:headEnd/>
              <a:tailEnd/>
            </a:ln>
            <a:effectLst/>
          </p:spPr>
          <p:txBody>
            <a:bodyPr wrap="none" anchor="ctr">
              <a:spAutoFit/>
            </a:bodyPr>
            <a:lstStyle/>
            <a:p>
              <a:pPr>
                <a:spcBef>
                  <a:spcPct val="0"/>
                </a:spcBef>
                <a:buClrTx/>
                <a:buSzTx/>
                <a:buFontTx/>
                <a:buNone/>
              </a:pPr>
              <a:r>
                <a:rPr lang="en-US" sz="1400">
                  <a:latin typeface="Arial" charset="0"/>
                </a:rPr>
                <a:t>create socket,</a:t>
              </a:r>
            </a:p>
            <a:p>
              <a:pPr>
                <a:spcBef>
                  <a:spcPct val="0"/>
                </a:spcBef>
                <a:buClrTx/>
                <a:buSzTx/>
                <a:buFontTx/>
                <a:buNone/>
              </a:pPr>
              <a:r>
                <a:rPr lang="en-US" sz="1400">
                  <a:latin typeface="Arial" charset="0"/>
                </a:rPr>
                <a:t>connect to </a:t>
              </a:r>
              <a:r>
                <a:rPr lang="en-US" sz="1400" b="1">
                  <a:latin typeface="Courier New" pitchFamily="49" charset="0"/>
                </a:rPr>
                <a:t>hostid</a:t>
              </a:r>
              <a:r>
                <a:rPr lang="en-US" sz="1400">
                  <a:latin typeface="Arial" charset="0"/>
                </a:rPr>
                <a:t>, port=</a:t>
              </a:r>
              <a:r>
                <a:rPr lang="en-US" sz="1400" b="1">
                  <a:latin typeface="Courier New" pitchFamily="49" charset="0"/>
                </a:rPr>
                <a:t>x</a:t>
              </a:r>
              <a:endParaRPr lang="en-US">
                <a:latin typeface="Times New Roman" pitchFamily="18" charset="0"/>
              </a:endParaRPr>
            </a:p>
          </p:txBody>
        </p:sp>
        <p:sp>
          <p:nvSpPr>
            <p:cNvPr id="91149" name="Text Box 13"/>
            <p:cNvSpPr txBox="1">
              <a:spLocks noChangeArrowheads="1"/>
            </p:cNvSpPr>
            <p:nvPr/>
          </p:nvSpPr>
          <p:spPr bwMode="auto">
            <a:xfrm>
              <a:off x="3333" y="1403"/>
              <a:ext cx="846" cy="326"/>
            </a:xfrm>
            <a:prstGeom prst="rect">
              <a:avLst/>
            </a:prstGeom>
            <a:noFill/>
            <a:ln w="9525">
              <a:noFill/>
              <a:miter lim="800000"/>
              <a:headEnd/>
              <a:tailEnd/>
            </a:ln>
            <a:effectLst/>
          </p:spPr>
          <p:txBody>
            <a:bodyPr wrap="none" anchor="ctr">
              <a:spAutoFit/>
            </a:bodyPr>
            <a:lstStyle/>
            <a:p>
              <a:pPr algn="r">
                <a:spcBef>
                  <a:spcPct val="0"/>
                </a:spcBef>
                <a:buClrTx/>
                <a:buSzTx/>
                <a:buFontTx/>
                <a:buNone/>
              </a:pPr>
              <a:r>
                <a:rPr lang="en-US" sz="1400">
                  <a:solidFill>
                    <a:srgbClr val="FF0000"/>
                  </a:solidFill>
                  <a:latin typeface="Arial" charset="0"/>
                </a:rPr>
                <a:t>clientSocket = </a:t>
              </a:r>
            </a:p>
            <a:p>
              <a:pPr algn="r">
                <a:spcBef>
                  <a:spcPct val="0"/>
                </a:spcBef>
                <a:buClrTx/>
                <a:buSzTx/>
                <a:buFontTx/>
                <a:buNone/>
              </a:pPr>
              <a:r>
                <a:rPr lang="en-US" sz="1400">
                  <a:solidFill>
                    <a:srgbClr val="FF0000"/>
                  </a:solidFill>
                  <a:latin typeface="Arial" charset="0"/>
                </a:rPr>
                <a:t>Socket()</a:t>
              </a:r>
              <a:endParaRPr lang="en-US">
                <a:latin typeface="Times New Roman" pitchFamily="18" charset="0"/>
              </a:endParaRPr>
            </a:p>
          </p:txBody>
        </p:sp>
      </p:grpSp>
      <p:grpSp>
        <p:nvGrpSpPr>
          <p:cNvPr id="91150" name="Group 14"/>
          <p:cNvGrpSpPr>
            <a:grpSpLocks/>
          </p:cNvGrpSpPr>
          <p:nvPr/>
        </p:nvGrpSpPr>
        <p:grpSpPr bwMode="auto">
          <a:xfrm>
            <a:off x="1276350" y="3124200"/>
            <a:ext cx="5440363" cy="3352800"/>
            <a:chOff x="804" y="1968"/>
            <a:chExt cx="3427" cy="2112"/>
          </a:xfrm>
        </p:grpSpPr>
        <p:sp>
          <p:nvSpPr>
            <p:cNvPr id="91151" name="Text Box 15"/>
            <p:cNvSpPr txBox="1">
              <a:spLocks noChangeArrowheads="1"/>
            </p:cNvSpPr>
            <p:nvPr/>
          </p:nvSpPr>
          <p:spPr bwMode="auto">
            <a:xfrm>
              <a:off x="839" y="3641"/>
              <a:ext cx="998" cy="326"/>
            </a:xfrm>
            <a:prstGeom prst="rect">
              <a:avLst/>
            </a:prstGeom>
            <a:noFill/>
            <a:ln w="9525">
              <a:noFill/>
              <a:miter lim="800000"/>
              <a:headEnd/>
              <a:tailEnd/>
            </a:ln>
            <a:effectLst/>
          </p:spPr>
          <p:txBody>
            <a:bodyPr wrap="none" anchor="ctr">
              <a:spAutoFit/>
            </a:bodyPr>
            <a:lstStyle/>
            <a:p>
              <a:pPr>
                <a:spcBef>
                  <a:spcPct val="0"/>
                </a:spcBef>
                <a:buClrTx/>
                <a:buSzTx/>
                <a:buFontTx/>
                <a:buNone/>
              </a:pPr>
              <a:r>
                <a:rPr lang="en-US" sz="1400">
                  <a:latin typeface="Arial" charset="0"/>
                </a:rPr>
                <a:t>close</a:t>
              </a:r>
            </a:p>
            <a:p>
              <a:pPr>
                <a:spcBef>
                  <a:spcPct val="0"/>
                </a:spcBef>
                <a:buClrTx/>
                <a:buSzTx/>
                <a:buFontTx/>
                <a:buNone/>
              </a:pPr>
              <a:r>
                <a:rPr lang="en-US" sz="1400">
                  <a:solidFill>
                    <a:srgbClr val="FF0000"/>
                  </a:solidFill>
                  <a:latin typeface="Arial" charset="0"/>
                </a:rPr>
                <a:t>connectionSocket</a:t>
              </a:r>
              <a:endParaRPr lang="en-US">
                <a:latin typeface="Times New Roman" pitchFamily="18" charset="0"/>
              </a:endParaRPr>
            </a:p>
          </p:txBody>
        </p:sp>
        <p:sp>
          <p:nvSpPr>
            <p:cNvPr id="91152" name="Line 16"/>
            <p:cNvSpPr>
              <a:spLocks noChangeShapeType="1"/>
            </p:cNvSpPr>
            <p:nvPr/>
          </p:nvSpPr>
          <p:spPr bwMode="auto">
            <a:xfrm>
              <a:off x="1290" y="3564"/>
              <a:ext cx="0" cy="204"/>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91153" name="Freeform 17"/>
            <p:cNvSpPr>
              <a:spLocks/>
            </p:cNvSpPr>
            <p:nvPr/>
          </p:nvSpPr>
          <p:spPr bwMode="auto">
            <a:xfrm>
              <a:off x="804" y="1968"/>
              <a:ext cx="492" cy="2112"/>
            </a:xfrm>
            <a:custGeom>
              <a:avLst/>
              <a:gdLst/>
              <a:ahLst/>
              <a:cxnLst>
                <a:cxn ang="0">
                  <a:pos x="492" y="1968"/>
                </a:cxn>
                <a:cxn ang="0">
                  <a:pos x="492" y="2112"/>
                </a:cxn>
                <a:cxn ang="0">
                  <a:pos x="0" y="2112"/>
                </a:cxn>
                <a:cxn ang="0">
                  <a:pos x="0" y="0"/>
                </a:cxn>
                <a:cxn ang="0">
                  <a:pos x="402" y="0"/>
                </a:cxn>
              </a:cxnLst>
              <a:rect l="0" t="0" r="r" b="b"/>
              <a:pathLst>
                <a:path w="492" h="2112">
                  <a:moveTo>
                    <a:pt x="492" y="1968"/>
                  </a:moveTo>
                  <a:lnTo>
                    <a:pt x="492" y="2112"/>
                  </a:lnTo>
                  <a:lnTo>
                    <a:pt x="0" y="2112"/>
                  </a:lnTo>
                  <a:lnTo>
                    <a:pt x="0" y="0"/>
                  </a:lnTo>
                  <a:lnTo>
                    <a:pt x="402" y="0"/>
                  </a:lnTo>
                </a:path>
              </a:pathLst>
            </a:custGeom>
            <a:noFill/>
            <a:ln w="28575" cap="flat" cmpd="sng">
              <a:solidFill>
                <a:schemeClr val="accent2"/>
              </a:solidFill>
              <a:prstDash val="solid"/>
              <a:round/>
              <a:headEnd type="none" w="med" len="med"/>
              <a:tailEnd type="triangle" w="med" len="med"/>
            </a:ln>
            <a:effectLst/>
          </p:spPr>
          <p:txBody>
            <a:bodyPr anchor="ctr">
              <a:spAutoFit/>
            </a:bodyPr>
            <a:lstStyle/>
            <a:p>
              <a:endParaRPr lang="en-US"/>
            </a:p>
          </p:txBody>
        </p:sp>
        <p:grpSp>
          <p:nvGrpSpPr>
            <p:cNvPr id="91154" name="Group 18"/>
            <p:cNvGrpSpPr>
              <a:grpSpLocks/>
            </p:cNvGrpSpPr>
            <p:nvPr/>
          </p:nvGrpSpPr>
          <p:grpSpPr bwMode="auto">
            <a:xfrm>
              <a:off x="3365" y="3377"/>
              <a:ext cx="866" cy="692"/>
              <a:chOff x="3365" y="3377"/>
              <a:chExt cx="866" cy="692"/>
            </a:xfrm>
          </p:grpSpPr>
          <p:sp>
            <p:nvSpPr>
              <p:cNvPr id="91155" name="Text Box 19"/>
              <p:cNvSpPr txBox="1">
                <a:spLocks noChangeArrowheads="1"/>
              </p:cNvSpPr>
              <p:nvPr/>
            </p:nvSpPr>
            <p:spPr bwMode="auto">
              <a:xfrm>
                <a:off x="3365" y="3377"/>
                <a:ext cx="866" cy="326"/>
              </a:xfrm>
              <a:prstGeom prst="rect">
                <a:avLst/>
              </a:prstGeom>
              <a:noFill/>
              <a:ln w="9525">
                <a:noFill/>
                <a:miter lim="800000"/>
                <a:headEnd/>
                <a:tailEnd/>
              </a:ln>
              <a:effectLst/>
            </p:spPr>
            <p:txBody>
              <a:bodyPr wrap="none" anchor="ctr">
                <a:spAutoFit/>
              </a:bodyPr>
              <a:lstStyle/>
              <a:p>
                <a:pPr>
                  <a:spcBef>
                    <a:spcPct val="0"/>
                  </a:spcBef>
                  <a:buClrTx/>
                  <a:buSzTx/>
                  <a:buFontTx/>
                  <a:buNone/>
                </a:pPr>
                <a:r>
                  <a:rPr lang="en-US" sz="1400">
                    <a:latin typeface="Arial" charset="0"/>
                  </a:rPr>
                  <a:t>read reply from</a:t>
                </a:r>
              </a:p>
              <a:p>
                <a:pPr>
                  <a:spcBef>
                    <a:spcPct val="0"/>
                  </a:spcBef>
                  <a:buClrTx/>
                  <a:buSzTx/>
                  <a:buFontTx/>
                  <a:buNone/>
                </a:pPr>
                <a:r>
                  <a:rPr lang="en-US" sz="1400">
                    <a:solidFill>
                      <a:srgbClr val="FF0000"/>
                    </a:solidFill>
                    <a:latin typeface="Arial" charset="0"/>
                  </a:rPr>
                  <a:t>clientSocket</a:t>
                </a:r>
                <a:endParaRPr lang="en-US">
                  <a:latin typeface="Times New Roman" pitchFamily="18" charset="0"/>
                </a:endParaRPr>
              </a:p>
            </p:txBody>
          </p:sp>
          <p:sp>
            <p:nvSpPr>
              <p:cNvPr id="91156" name="Text Box 20"/>
              <p:cNvSpPr txBox="1">
                <a:spLocks noChangeArrowheads="1"/>
              </p:cNvSpPr>
              <p:nvPr/>
            </p:nvSpPr>
            <p:spPr bwMode="auto">
              <a:xfrm>
                <a:off x="3389" y="3743"/>
                <a:ext cx="719" cy="326"/>
              </a:xfrm>
              <a:prstGeom prst="rect">
                <a:avLst/>
              </a:prstGeom>
              <a:noFill/>
              <a:ln w="9525">
                <a:noFill/>
                <a:miter lim="800000"/>
                <a:headEnd/>
                <a:tailEnd/>
              </a:ln>
              <a:effectLst/>
            </p:spPr>
            <p:txBody>
              <a:bodyPr wrap="none" anchor="ctr">
                <a:spAutoFit/>
              </a:bodyPr>
              <a:lstStyle/>
              <a:p>
                <a:pPr>
                  <a:spcBef>
                    <a:spcPct val="0"/>
                  </a:spcBef>
                  <a:buClrTx/>
                  <a:buSzTx/>
                  <a:buFontTx/>
                  <a:buNone/>
                </a:pPr>
                <a:r>
                  <a:rPr lang="en-US" sz="1400">
                    <a:latin typeface="Arial" charset="0"/>
                  </a:rPr>
                  <a:t>close</a:t>
                </a:r>
              </a:p>
              <a:p>
                <a:pPr>
                  <a:spcBef>
                    <a:spcPct val="0"/>
                  </a:spcBef>
                  <a:buClrTx/>
                  <a:buSzTx/>
                  <a:buFontTx/>
                  <a:buNone/>
                </a:pPr>
                <a:r>
                  <a:rPr lang="en-US" sz="1400">
                    <a:solidFill>
                      <a:srgbClr val="FF0000"/>
                    </a:solidFill>
                    <a:latin typeface="Arial" charset="0"/>
                  </a:rPr>
                  <a:t>clientSocket</a:t>
                </a:r>
                <a:endParaRPr lang="en-US">
                  <a:latin typeface="Times New Roman" pitchFamily="18" charset="0"/>
                </a:endParaRPr>
              </a:p>
            </p:txBody>
          </p:sp>
          <p:sp>
            <p:nvSpPr>
              <p:cNvPr id="91157" name="Line 21"/>
              <p:cNvSpPr>
                <a:spLocks noChangeShapeType="1"/>
              </p:cNvSpPr>
              <p:nvPr/>
            </p:nvSpPr>
            <p:spPr bwMode="auto">
              <a:xfrm>
                <a:off x="3816" y="3690"/>
                <a:ext cx="0" cy="204"/>
              </a:xfrm>
              <a:prstGeom prst="line">
                <a:avLst/>
              </a:prstGeom>
              <a:noFill/>
              <a:ln w="28575">
                <a:solidFill>
                  <a:schemeClr val="accent2"/>
                </a:solidFill>
                <a:round/>
                <a:headEnd/>
                <a:tailEnd type="triangle" w="med" len="med"/>
              </a:ln>
              <a:effectLst/>
            </p:spPr>
            <p:txBody>
              <a:bodyPr anchor="ctr">
                <a:spAutoFit/>
              </a:bodyPr>
              <a:lstStyle/>
              <a:p>
                <a:endParaRPr lang="en-US"/>
              </a:p>
            </p:txBody>
          </p:sp>
        </p:grpSp>
      </p:grpSp>
      <p:sp>
        <p:nvSpPr>
          <p:cNvPr id="91158" name="Text Box 22"/>
          <p:cNvSpPr txBox="1">
            <a:spLocks noChangeArrowheads="1"/>
          </p:cNvSpPr>
          <p:nvPr/>
        </p:nvSpPr>
        <p:spPr bwMode="auto">
          <a:xfrm>
            <a:off x="585788" y="1314450"/>
            <a:ext cx="3392487" cy="457200"/>
          </a:xfrm>
          <a:prstGeom prst="rect">
            <a:avLst/>
          </a:prstGeom>
          <a:noFill/>
          <a:ln w="9525">
            <a:noFill/>
            <a:miter lim="800000"/>
            <a:headEnd/>
            <a:tailEnd/>
          </a:ln>
          <a:effectLst/>
        </p:spPr>
        <p:txBody>
          <a:bodyPr wrap="none" anchor="ctr">
            <a:spAutoFit/>
          </a:bodyPr>
          <a:lstStyle/>
          <a:p>
            <a:pPr algn="ctr">
              <a:spcBef>
                <a:spcPct val="50000"/>
              </a:spcBef>
              <a:buClrTx/>
              <a:buSzTx/>
              <a:buFontTx/>
              <a:buNone/>
            </a:pPr>
            <a:r>
              <a:rPr lang="en-US"/>
              <a:t>Server </a:t>
            </a:r>
            <a:r>
              <a:rPr lang="en-US" sz="1800"/>
              <a:t>(running on </a:t>
            </a:r>
            <a:r>
              <a:rPr lang="en-US" sz="1800" b="1">
                <a:latin typeface="Courier New" pitchFamily="49" charset="0"/>
              </a:rPr>
              <a:t>hostid</a:t>
            </a:r>
            <a:r>
              <a:rPr lang="en-US" sz="1800"/>
              <a:t>)</a:t>
            </a:r>
            <a:endParaRPr lang="en-US">
              <a:latin typeface="Times New Roman" pitchFamily="18" charset="0"/>
            </a:endParaRPr>
          </a:p>
        </p:txBody>
      </p:sp>
      <p:sp>
        <p:nvSpPr>
          <p:cNvPr id="91159" name="Text Box 23"/>
          <p:cNvSpPr txBox="1">
            <a:spLocks noChangeArrowheads="1"/>
          </p:cNvSpPr>
          <p:nvPr/>
        </p:nvSpPr>
        <p:spPr bwMode="auto">
          <a:xfrm>
            <a:off x="5256213" y="1333500"/>
            <a:ext cx="1008062" cy="457200"/>
          </a:xfrm>
          <a:prstGeom prst="rect">
            <a:avLst/>
          </a:prstGeom>
          <a:noFill/>
          <a:ln w="9525">
            <a:noFill/>
            <a:miter lim="800000"/>
            <a:headEnd/>
            <a:tailEnd/>
          </a:ln>
          <a:effectLst/>
        </p:spPr>
        <p:txBody>
          <a:bodyPr wrap="none" anchor="ctr">
            <a:spAutoFit/>
          </a:bodyPr>
          <a:lstStyle/>
          <a:p>
            <a:pPr algn="ctr">
              <a:spcBef>
                <a:spcPct val="50000"/>
              </a:spcBef>
              <a:buClrTx/>
              <a:buSzTx/>
              <a:buFontTx/>
              <a:buNone/>
            </a:pPr>
            <a:r>
              <a:rPr lang="en-US"/>
              <a:t>Client</a:t>
            </a:r>
            <a:endParaRPr lang="en-US">
              <a:latin typeface="Times New Roman" pitchFamily="18" charset="0"/>
            </a:endParaRPr>
          </a:p>
        </p:txBody>
      </p:sp>
      <p:grpSp>
        <p:nvGrpSpPr>
          <p:cNvPr id="91160" name="Group 24"/>
          <p:cNvGrpSpPr>
            <a:grpSpLocks/>
          </p:cNvGrpSpPr>
          <p:nvPr/>
        </p:nvGrpSpPr>
        <p:grpSpPr bwMode="auto">
          <a:xfrm>
            <a:off x="2933700" y="4010025"/>
            <a:ext cx="4041775" cy="1371600"/>
            <a:chOff x="1848" y="2526"/>
            <a:chExt cx="2546" cy="864"/>
          </a:xfrm>
        </p:grpSpPr>
        <p:sp>
          <p:nvSpPr>
            <p:cNvPr id="91161" name="Line 25"/>
            <p:cNvSpPr>
              <a:spLocks noChangeShapeType="1"/>
            </p:cNvSpPr>
            <p:nvPr/>
          </p:nvSpPr>
          <p:spPr bwMode="auto">
            <a:xfrm flipH="1">
              <a:off x="3792" y="2964"/>
              <a:ext cx="6" cy="426"/>
            </a:xfrm>
            <a:prstGeom prst="line">
              <a:avLst/>
            </a:prstGeom>
            <a:noFill/>
            <a:ln w="28575">
              <a:solidFill>
                <a:schemeClr val="accent2"/>
              </a:solidFill>
              <a:round/>
              <a:headEnd/>
              <a:tailEnd type="triangle" w="med" len="med"/>
            </a:ln>
            <a:effectLst/>
          </p:spPr>
          <p:txBody>
            <a:bodyPr anchor="ctr">
              <a:spAutoFit/>
            </a:bodyPr>
            <a:lstStyle/>
            <a:p>
              <a:endParaRPr lang="en-US"/>
            </a:p>
          </p:txBody>
        </p:sp>
        <p:grpSp>
          <p:nvGrpSpPr>
            <p:cNvPr id="91162" name="Group 26"/>
            <p:cNvGrpSpPr>
              <a:grpSpLocks/>
            </p:cNvGrpSpPr>
            <p:nvPr/>
          </p:nvGrpSpPr>
          <p:grpSpPr bwMode="auto">
            <a:xfrm>
              <a:off x="1848" y="2526"/>
              <a:ext cx="2546" cy="516"/>
              <a:chOff x="1848" y="2526"/>
              <a:chExt cx="2546" cy="516"/>
            </a:xfrm>
          </p:grpSpPr>
          <p:sp>
            <p:nvSpPr>
              <p:cNvPr id="91163" name="Text Box 27"/>
              <p:cNvSpPr txBox="1">
                <a:spLocks noChangeArrowheads="1"/>
              </p:cNvSpPr>
              <p:nvPr/>
            </p:nvSpPr>
            <p:spPr bwMode="auto">
              <a:xfrm>
                <a:off x="3335" y="2675"/>
                <a:ext cx="1059" cy="326"/>
              </a:xfrm>
              <a:prstGeom prst="rect">
                <a:avLst/>
              </a:prstGeom>
              <a:noFill/>
              <a:ln w="9525">
                <a:noFill/>
                <a:miter lim="800000"/>
                <a:headEnd/>
                <a:tailEnd/>
              </a:ln>
              <a:effectLst/>
            </p:spPr>
            <p:txBody>
              <a:bodyPr wrap="none" anchor="ctr">
                <a:spAutoFit/>
              </a:bodyPr>
              <a:lstStyle/>
              <a:p>
                <a:pPr>
                  <a:spcBef>
                    <a:spcPct val="0"/>
                  </a:spcBef>
                  <a:buClrTx/>
                  <a:buSzTx/>
                  <a:buFontTx/>
                  <a:buNone/>
                </a:pPr>
                <a:r>
                  <a:rPr lang="en-US" sz="1400">
                    <a:latin typeface="Arial" charset="0"/>
                  </a:rPr>
                  <a:t>send request using</a:t>
                </a:r>
              </a:p>
              <a:p>
                <a:pPr>
                  <a:spcBef>
                    <a:spcPct val="0"/>
                  </a:spcBef>
                  <a:buClrTx/>
                  <a:buSzTx/>
                  <a:buFontTx/>
                  <a:buNone/>
                </a:pPr>
                <a:r>
                  <a:rPr lang="en-US" sz="1400">
                    <a:solidFill>
                      <a:srgbClr val="FF0000"/>
                    </a:solidFill>
                    <a:latin typeface="Arial" charset="0"/>
                  </a:rPr>
                  <a:t>clientSocket</a:t>
                </a:r>
                <a:endParaRPr lang="en-US">
                  <a:latin typeface="Times New Roman" pitchFamily="18" charset="0"/>
                </a:endParaRPr>
              </a:p>
            </p:txBody>
          </p:sp>
          <p:sp>
            <p:nvSpPr>
              <p:cNvPr id="91164" name="Line 28"/>
              <p:cNvSpPr>
                <a:spLocks noChangeShapeType="1"/>
              </p:cNvSpPr>
              <p:nvPr/>
            </p:nvSpPr>
            <p:spPr bwMode="auto">
              <a:xfrm>
                <a:off x="3792" y="2526"/>
                <a:ext cx="0" cy="204"/>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91165" name="Line 29"/>
              <p:cNvSpPr>
                <a:spLocks noChangeShapeType="1"/>
              </p:cNvSpPr>
              <p:nvPr/>
            </p:nvSpPr>
            <p:spPr bwMode="auto">
              <a:xfrm flipH="1">
                <a:off x="1848" y="2790"/>
                <a:ext cx="1518" cy="252"/>
              </a:xfrm>
              <a:prstGeom prst="line">
                <a:avLst/>
              </a:prstGeom>
              <a:noFill/>
              <a:ln w="28575">
                <a:solidFill>
                  <a:srgbClr val="FF0000"/>
                </a:solidFill>
                <a:round/>
                <a:headEnd/>
                <a:tailEnd type="triangle" w="med" len="med"/>
              </a:ln>
              <a:effectLst/>
            </p:spPr>
            <p:txBody>
              <a:bodyPr wrap="none" anchor="ctr">
                <a:spAutoFit/>
              </a:bodyPr>
              <a:lstStyle/>
              <a:p>
                <a:endParaRPr lang="en-US"/>
              </a:p>
            </p:txBody>
          </p:sp>
        </p:grpSp>
      </p:grpSp>
      <p:grpSp>
        <p:nvGrpSpPr>
          <p:cNvPr id="91166" name="Group 30"/>
          <p:cNvGrpSpPr>
            <a:grpSpLocks/>
          </p:cNvGrpSpPr>
          <p:nvPr/>
        </p:nvGrpSpPr>
        <p:grpSpPr bwMode="auto">
          <a:xfrm>
            <a:off x="1303338" y="4105275"/>
            <a:ext cx="4097337" cy="1487488"/>
            <a:chOff x="821" y="2586"/>
            <a:chExt cx="2581" cy="937"/>
          </a:xfrm>
        </p:grpSpPr>
        <p:sp>
          <p:nvSpPr>
            <p:cNvPr id="91167" name="Text Box 31"/>
            <p:cNvSpPr txBox="1">
              <a:spLocks noChangeArrowheads="1"/>
            </p:cNvSpPr>
            <p:nvPr/>
          </p:nvSpPr>
          <p:spPr bwMode="auto">
            <a:xfrm>
              <a:off x="821" y="2789"/>
              <a:ext cx="998" cy="326"/>
            </a:xfrm>
            <a:prstGeom prst="rect">
              <a:avLst/>
            </a:prstGeom>
            <a:noFill/>
            <a:ln w="9525">
              <a:noFill/>
              <a:miter lim="800000"/>
              <a:headEnd/>
              <a:tailEnd/>
            </a:ln>
            <a:effectLst/>
          </p:spPr>
          <p:txBody>
            <a:bodyPr wrap="none" anchor="ctr">
              <a:spAutoFit/>
            </a:bodyPr>
            <a:lstStyle/>
            <a:p>
              <a:pPr>
                <a:spcBef>
                  <a:spcPct val="0"/>
                </a:spcBef>
                <a:buClrTx/>
                <a:buSzTx/>
                <a:buFontTx/>
                <a:buNone/>
              </a:pPr>
              <a:r>
                <a:rPr lang="en-US" sz="1400">
                  <a:latin typeface="Arial" charset="0"/>
                </a:rPr>
                <a:t>read request from</a:t>
              </a:r>
            </a:p>
            <a:p>
              <a:pPr>
                <a:spcBef>
                  <a:spcPct val="0"/>
                </a:spcBef>
                <a:buClrTx/>
                <a:buSzTx/>
                <a:buFontTx/>
                <a:buNone/>
              </a:pPr>
              <a:r>
                <a:rPr lang="en-US" sz="1400">
                  <a:solidFill>
                    <a:srgbClr val="FF0000"/>
                  </a:solidFill>
                  <a:latin typeface="Arial" charset="0"/>
                </a:rPr>
                <a:t>connectionSocket</a:t>
              </a:r>
              <a:endParaRPr lang="en-US">
                <a:latin typeface="Times New Roman" pitchFamily="18" charset="0"/>
              </a:endParaRPr>
            </a:p>
          </p:txBody>
        </p:sp>
        <p:sp>
          <p:nvSpPr>
            <p:cNvPr id="91168" name="Text Box 32"/>
            <p:cNvSpPr txBox="1">
              <a:spLocks noChangeArrowheads="1"/>
            </p:cNvSpPr>
            <p:nvPr/>
          </p:nvSpPr>
          <p:spPr bwMode="auto">
            <a:xfrm>
              <a:off x="851" y="3197"/>
              <a:ext cx="998" cy="326"/>
            </a:xfrm>
            <a:prstGeom prst="rect">
              <a:avLst/>
            </a:prstGeom>
            <a:noFill/>
            <a:ln w="9525">
              <a:noFill/>
              <a:miter lim="800000"/>
              <a:headEnd/>
              <a:tailEnd/>
            </a:ln>
            <a:effectLst/>
          </p:spPr>
          <p:txBody>
            <a:bodyPr wrap="none" anchor="ctr">
              <a:spAutoFit/>
            </a:bodyPr>
            <a:lstStyle/>
            <a:p>
              <a:pPr>
                <a:spcBef>
                  <a:spcPct val="0"/>
                </a:spcBef>
                <a:buClrTx/>
                <a:buSzTx/>
                <a:buFontTx/>
                <a:buNone/>
              </a:pPr>
              <a:r>
                <a:rPr lang="en-US" sz="1400">
                  <a:latin typeface="Arial" charset="0"/>
                </a:rPr>
                <a:t>write reply to</a:t>
              </a:r>
            </a:p>
            <a:p>
              <a:pPr>
                <a:spcBef>
                  <a:spcPct val="0"/>
                </a:spcBef>
                <a:buClrTx/>
                <a:buSzTx/>
                <a:buFontTx/>
                <a:buNone/>
              </a:pPr>
              <a:r>
                <a:rPr lang="en-US" sz="1400">
                  <a:solidFill>
                    <a:srgbClr val="FF0000"/>
                  </a:solidFill>
                  <a:latin typeface="Arial" charset="0"/>
                </a:rPr>
                <a:t>connectionSocket</a:t>
              </a:r>
              <a:endParaRPr lang="en-US">
                <a:latin typeface="Times New Roman" pitchFamily="18" charset="0"/>
              </a:endParaRPr>
            </a:p>
          </p:txBody>
        </p:sp>
        <p:sp>
          <p:nvSpPr>
            <p:cNvPr id="91169" name="Line 33"/>
            <p:cNvSpPr>
              <a:spLocks noChangeShapeType="1"/>
            </p:cNvSpPr>
            <p:nvPr/>
          </p:nvSpPr>
          <p:spPr bwMode="auto">
            <a:xfrm>
              <a:off x="1278" y="2586"/>
              <a:ext cx="0" cy="240"/>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91170" name="Line 34"/>
            <p:cNvSpPr>
              <a:spLocks noChangeShapeType="1"/>
            </p:cNvSpPr>
            <p:nvPr/>
          </p:nvSpPr>
          <p:spPr bwMode="auto">
            <a:xfrm flipH="1">
              <a:off x="1284" y="3090"/>
              <a:ext cx="6" cy="156"/>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91171" name="Line 35"/>
            <p:cNvSpPr>
              <a:spLocks noChangeShapeType="1"/>
            </p:cNvSpPr>
            <p:nvPr/>
          </p:nvSpPr>
          <p:spPr bwMode="auto">
            <a:xfrm>
              <a:off x="1866" y="3306"/>
              <a:ext cx="1536" cy="180"/>
            </a:xfrm>
            <a:prstGeom prst="line">
              <a:avLst/>
            </a:prstGeom>
            <a:noFill/>
            <a:ln w="28575">
              <a:solidFill>
                <a:srgbClr val="FF0000"/>
              </a:solidFill>
              <a:round/>
              <a:headEnd/>
              <a:tailEnd type="triangle" w="med" len="med"/>
            </a:ln>
            <a:effectLst/>
          </p:spPr>
          <p:txBody>
            <a:bodyPr anchor="ctr">
              <a:spAutoFit/>
            </a:bodyPr>
            <a:lstStyle/>
            <a:p>
              <a:endParaRPr lang="en-US"/>
            </a:p>
          </p:txBody>
        </p:sp>
      </p:grpSp>
      <p:grpSp>
        <p:nvGrpSpPr>
          <p:cNvPr id="91172" name="Group 36"/>
          <p:cNvGrpSpPr>
            <a:grpSpLocks/>
          </p:cNvGrpSpPr>
          <p:nvPr/>
        </p:nvGrpSpPr>
        <p:grpSpPr bwMode="auto">
          <a:xfrm>
            <a:off x="2924175" y="3041650"/>
            <a:ext cx="2200275" cy="641350"/>
            <a:chOff x="1842" y="1916"/>
            <a:chExt cx="1386" cy="404"/>
          </a:xfrm>
        </p:grpSpPr>
        <p:sp>
          <p:nvSpPr>
            <p:cNvPr id="91173" name="Line 37"/>
            <p:cNvSpPr>
              <a:spLocks noChangeShapeType="1"/>
            </p:cNvSpPr>
            <p:nvPr/>
          </p:nvSpPr>
          <p:spPr bwMode="auto">
            <a:xfrm>
              <a:off x="1842" y="2130"/>
              <a:ext cx="1386" cy="0"/>
            </a:xfrm>
            <a:prstGeom prst="line">
              <a:avLst/>
            </a:prstGeom>
            <a:noFill/>
            <a:ln w="38100">
              <a:solidFill>
                <a:srgbClr val="FF0000"/>
              </a:solidFill>
              <a:prstDash val="dash"/>
              <a:round/>
              <a:headEnd type="triangle" w="med" len="med"/>
              <a:tailEnd type="triangle" w="med" len="med"/>
            </a:ln>
            <a:effectLst/>
          </p:spPr>
          <p:txBody>
            <a:bodyPr wrap="none" anchor="ctr">
              <a:spAutoFit/>
            </a:bodyPr>
            <a:lstStyle/>
            <a:p>
              <a:endParaRPr lang="en-US"/>
            </a:p>
          </p:txBody>
        </p:sp>
        <p:sp>
          <p:nvSpPr>
            <p:cNvPr id="91174" name="Text Box 38"/>
            <p:cNvSpPr txBox="1">
              <a:spLocks noChangeArrowheads="1"/>
            </p:cNvSpPr>
            <p:nvPr/>
          </p:nvSpPr>
          <p:spPr bwMode="auto">
            <a:xfrm>
              <a:off x="1887" y="1916"/>
              <a:ext cx="1240" cy="404"/>
            </a:xfrm>
            <a:prstGeom prst="rect">
              <a:avLst/>
            </a:prstGeom>
            <a:noFill/>
            <a:ln w="9525">
              <a:noFill/>
              <a:miter lim="800000"/>
              <a:headEnd/>
              <a:tailEnd/>
            </a:ln>
            <a:effectLst/>
          </p:spPr>
          <p:txBody>
            <a:bodyPr wrap="none" anchor="ctr">
              <a:spAutoFit/>
            </a:bodyPr>
            <a:lstStyle/>
            <a:p>
              <a:pPr algn="ctr">
                <a:spcBef>
                  <a:spcPct val="0"/>
                </a:spcBef>
                <a:buClrTx/>
                <a:buSzTx/>
                <a:buFontTx/>
                <a:buNone/>
              </a:pPr>
              <a:r>
                <a:rPr lang="en-US" sz="1800">
                  <a:solidFill>
                    <a:srgbClr val="FF0000"/>
                  </a:solidFill>
                </a:rPr>
                <a:t>TCP </a:t>
              </a:r>
            </a:p>
            <a:p>
              <a:pPr algn="ctr">
                <a:spcBef>
                  <a:spcPct val="0"/>
                </a:spcBef>
                <a:buClrTx/>
                <a:buSzTx/>
                <a:buFontTx/>
                <a:buNone/>
              </a:pPr>
              <a:r>
                <a:rPr lang="en-US" sz="1800">
                  <a:solidFill>
                    <a:srgbClr val="FF0000"/>
                  </a:solidFill>
                </a:rPr>
                <a:t>connection setup</a:t>
              </a:r>
              <a:endParaRPr lang="en-US">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1142"/>
                                        </p:tgtEl>
                                        <p:attrNameLst>
                                          <p:attrName>style.visibility</p:attrName>
                                        </p:attrNameLst>
                                      </p:cBhvr>
                                      <p:to>
                                        <p:strVal val="visible"/>
                                      </p:to>
                                    </p:set>
                                    <p:animEffect transition="in" filter="dissolve">
                                      <p:cBhvr>
                                        <p:cTn id="7" dur="500"/>
                                        <p:tgtEl>
                                          <p:spTgt spid="9114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1139"/>
                                        </p:tgtEl>
                                        <p:attrNameLst>
                                          <p:attrName>style.visibility</p:attrName>
                                        </p:attrNameLst>
                                      </p:cBhvr>
                                      <p:to>
                                        <p:strVal val="visible"/>
                                      </p:to>
                                    </p:set>
                                    <p:animEffect transition="in" filter="dissolve">
                                      <p:cBhvr>
                                        <p:cTn id="12" dur="500"/>
                                        <p:tgtEl>
                                          <p:spTgt spid="911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1147"/>
                                        </p:tgtEl>
                                        <p:attrNameLst>
                                          <p:attrName>style.visibility</p:attrName>
                                        </p:attrNameLst>
                                      </p:cBhvr>
                                      <p:to>
                                        <p:strVal val="visible"/>
                                      </p:to>
                                    </p:set>
                                    <p:animEffect transition="in" filter="dissolve">
                                      <p:cBhvr>
                                        <p:cTn id="17" dur="500"/>
                                        <p:tgtEl>
                                          <p:spTgt spid="9114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1172"/>
                                        </p:tgtEl>
                                        <p:attrNameLst>
                                          <p:attrName>style.visibility</p:attrName>
                                        </p:attrNameLst>
                                      </p:cBhvr>
                                      <p:to>
                                        <p:strVal val="visible"/>
                                      </p:to>
                                    </p:set>
                                    <p:animEffect transition="in" filter="dissolve">
                                      <p:cBhvr>
                                        <p:cTn id="22" dur="500"/>
                                        <p:tgtEl>
                                          <p:spTgt spid="9117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1160"/>
                                        </p:tgtEl>
                                        <p:attrNameLst>
                                          <p:attrName>style.visibility</p:attrName>
                                        </p:attrNameLst>
                                      </p:cBhvr>
                                      <p:to>
                                        <p:strVal val="visible"/>
                                      </p:to>
                                    </p:set>
                                    <p:animEffect transition="in" filter="dissolve">
                                      <p:cBhvr>
                                        <p:cTn id="27" dur="500"/>
                                        <p:tgtEl>
                                          <p:spTgt spid="9116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1166"/>
                                        </p:tgtEl>
                                        <p:attrNameLst>
                                          <p:attrName>style.visibility</p:attrName>
                                        </p:attrNameLst>
                                      </p:cBhvr>
                                      <p:to>
                                        <p:strVal val="visible"/>
                                      </p:to>
                                    </p:set>
                                    <p:animEffect transition="in" filter="dissolve">
                                      <p:cBhvr>
                                        <p:cTn id="32" dur="500"/>
                                        <p:tgtEl>
                                          <p:spTgt spid="9116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91150"/>
                                        </p:tgtEl>
                                        <p:attrNameLst>
                                          <p:attrName>style.visibility</p:attrName>
                                        </p:attrNameLst>
                                      </p:cBhvr>
                                      <p:to>
                                        <p:strVal val="visible"/>
                                      </p:to>
                                    </p:set>
                                    <p:animEffect transition="in" filter="dissolve">
                                      <p:cBhvr>
                                        <p:cTn id="37" dur="500"/>
                                        <p:tgtEl>
                                          <p:spTgt spid="91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14" name="Slide Number Placeholder 4"/>
          <p:cNvSpPr>
            <a:spLocks noGrp="1"/>
          </p:cNvSpPr>
          <p:nvPr>
            <p:ph type="sldNum" sz="quarter" idx="12"/>
          </p:nvPr>
        </p:nvSpPr>
        <p:spPr/>
        <p:txBody>
          <a:bodyPr/>
          <a:lstStyle/>
          <a:p>
            <a:fld id="{7F3C3B13-5F62-4E60-9B20-C36163BF1C8B}" type="slidenum">
              <a:rPr lang="en-US"/>
              <a:pPr/>
              <a:t>93</a:t>
            </a:fld>
            <a:endParaRPr lang="en-US"/>
          </a:p>
        </p:txBody>
      </p:sp>
      <p:sp>
        <p:nvSpPr>
          <p:cNvPr id="92162" name="Rectangle 2"/>
          <p:cNvSpPr>
            <a:spLocks noGrp="1" noChangeArrowheads="1"/>
          </p:cNvSpPr>
          <p:nvPr>
            <p:ph type="title"/>
          </p:nvPr>
        </p:nvSpPr>
        <p:spPr/>
        <p:txBody>
          <a:bodyPr/>
          <a:lstStyle/>
          <a:p>
            <a:r>
              <a:rPr lang="en-US" sz="3600"/>
              <a:t>Example: Java client (TCP)</a:t>
            </a:r>
            <a:endParaRPr lang="en-US"/>
          </a:p>
        </p:txBody>
      </p:sp>
      <p:sp>
        <p:nvSpPr>
          <p:cNvPr id="92163" name="Rectangle 3"/>
          <p:cNvSpPr>
            <a:spLocks noChangeArrowheads="1"/>
          </p:cNvSpPr>
          <p:nvPr/>
        </p:nvSpPr>
        <p:spPr bwMode="auto">
          <a:xfrm>
            <a:off x="2185988" y="1508125"/>
            <a:ext cx="6826250" cy="5005388"/>
          </a:xfrm>
          <a:prstGeom prst="rect">
            <a:avLst/>
          </a:prstGeom>
          <a:noFill/>
          <a:ln w="9525">
            <a:noFill/>
            <a:miter lim="800000"/>
            <a:headEnd/>
            <a:tailEnd/>
          </a:ln>
          <a:effectLst/>
        </p:spPr>
        <p:txBody>
          <a:bodyPr wrap="none" anchor="ctr">
            <a:spAutoFit/>
          </a:bodyPr>
          <a:lstStyle/>
          <a:p>
            <a:pPr>
              <a:spcBef>
                <a:spcPct val="0"/>
              </a:spcBef>
              <a:buClrTx/>
              <a:buSzTx/>
              <a:buFontTx/>
              <a:buNone/>
            </a:pPr>
            <a:r>
              <a:rPr lang="en-US" sz="1800">
                <a:latin typeface="Arial" charset="0"/>
              </a:rPr>
              <a:t>import java.io.*; </a:t>
            </a:r>
          </a:p>
          <a:p>
            <a:pPr>
              <a:spcBef>
                <a:spcPct val="0"/>
              </a:spcBef>
              <a:buClrTx/>
              <a:buSzTx/>
              <a:buFontTx/>
              <a:buNone/>
            </a:pPr>
            <a:r>
              <a:rPr lang="en-US" sz="1800">
                <a:latin typeface="Arial" charset="0"/>
              </a:rPr>
              <a:t>import java.net.*; </a:t>
            </a:r>
          </a:p>
          <a:p>
            <a:pPr>
              <a:spcBef>
                <a:spcPct val="0"/>
              </a:spcBef>
              <a:buClrTx/>
              <a:buSzTx/>
              <a:buFontTx/>
              <a:buNone/>
            </a:pPr>
            <a:r>
              <a:rPr lang="en-US" sz="1800">
                <a:latin typeface="Arial" charset="0"/>
              </a:rPr>
              <a:t>class TCPClient { </a:t>
            </a:r>
          </a:p>
          <a:p>
            <a:pPr>
              <a:spcBef>
                <a:spcPct val="0"/>
              </a:spcBef>
              <a:buClrTx/>
              <a:buSzTx/>
              <a:buFontTx/>
              <a:buNone/>
            </a:pPr>
            <a:endParaRPr lang="en-US" sz="1800">
              <a:latin typeface="Arial" charset="0"/>
            </a:endParaRPr>
          </a:p>
          <a:p>
            <a:pPr>
              <a:spcBef>
                <a:spcPct val="0"/>
              </a:spcBef>
              <a:buClrTx/>
              <a:buSzTx/>
              <a:buFontTx/>
              <a:buNone/>
            </a:pPr>
            <a:r>
              <a:rPr lang="en-US" sz="1800">
                <a:latin typeface="Arial" charset="0"/>
              </a:rPr>
              <a:t>    public static void main(String argv[]) throws Exception </a:t>
            </a:r>
          </a:p>
          <a:p>
            <a:pPr>
              <a:spcBef>
                <a:spcPct val="0"/>
              </a:spcBef>
              <a:buClrTx/>
              <a:buSzTx/>
              <a:buFontTx/>
              <a:buNone/>
            </a:pPr>
            <a:r>
              <a:rPr lang="en-US" sz="1800">
                <a:latin typeface="Arial" charset="0"/>
              </a:rPr>
              <a:t>    { </a:t>
            </a:r>
          </a:p>
          <a:p>
            <a:pPr>
              <a:spcBef>
                <a:spcPct val="0"/>
              </a:spcBef>
              <a:buClrTx/>
              <a:buSzTx/>
              <a:buFontTx/>
              <a:buNone/>
            </a:pPr>
            <a:r>
              <a:rPr lang="en-US" sz="1800">
                <a:latin typeface="Arial" charset="0"/>
              </a:rPr>
              <a:t>        String sentence; </a:t>
            </a:r>
          </a:p>
          <a:p>
            <a:pPr>
              <a:spcBef>
                <a:spcPct val="0"/>
              </a:spcBef>
              <a:buClrTx/>
              <a:buSzTx/>
              <a:buFontTx/>
              <a:buNone/>
            </a:pPr>
            <a:r>
              <a:rPr lang="en-US" sz="1800">
                <a:latin typeface="Arial" charset="0"/>
              </a:rPr>
              <a:t>        String modifiedSentence; </a:t>
            </a:r>
          </a:p>
          <a:p>
            <a:pPr>
              <a:spcBef>
                <a:spcPct val="0"/>
              </a:spcBef>
              <a:buClrTx/>
              <a:buSzTx/>
              <a:buFontTx/>
              <a:buNone/>
            </a:pPr>
            <a:endParaRPr lang="en-US" sz="1800">
              <a:latin typeface="Arial" charset="0"/>
            </a:endParaRPr>
          </a:p>
          <a:p>
            <a:pPr>
              <a:spcBef>
                <a:spcPct val="0"/>
              </a:spcBef>
              <a:buClrTx/>
              <a:buSzTx/>
              <a:buFontTx/>
              <a:buNone/>
            </a:pPr>
            <a:r>
              <a:rPr lang="en-US" sz="1800">
                <a:latin typeface="Arial" charset="0"/>
              </a:rPr>
              <a:t>        BufferedReader inFromUser = </a:t>
            </a:r>
          </a:p>
          <a:p>
            <a:pPr>
              <a:spcBef>
                <a:spcPct val="0"/>
              </a:spcBef>
              <a:buClrTx/>
              <a:buSzTx/>
              <a:buFontTx/>
              <a:buNone/>
            </a:pPr>
            <a:r>
              <a:rPr lang="en-US" sz="1800">
                <a:latin typeface="Arial" charset="0"/>
              </a:rPr>
              <a:t>          new BufferedReader(new InputStreamReader(System.in)); </a:t>
            </a:r>
          </a:p>
          <a:p>
            <a:pPr>
              <a:spcBef>
                <a:spcPct val="0"/>
              </a:spcBef>
              <a:buClrTx/>
              <a:buSzTx/>
              <a:buFontTx/>
              <a:buNone/>
            </a:pPr>
            <a:endParaRPr lang="en-US" sz="1800">
              <a:latin typeface="Arial" charset="0"/>
            </a:endParaRPr>
          </a:p>
          <a:p>
            <a:pPr>
              <a:spcBef>
                <a:spcPct val="0"/>
              </a:spcBef>
              <a:buClrTx/>
              <a:buSzTx/>
              <a:buFontTx/>
              <a:buNone/>
            </a:pPr>
            <a:r>
              <a:rPr lang="en-US" sz="1800">
                <a:latin typeface="Arial" charset="0"/>
              </a:rPr>
              <a:t>        Socket clientSocket = new Socket("hostname", 6789); </a:t>
            </a:r>
          </a:p>
          <a:p>
            <a:pPr>
              <a:spcBef>
                <a:spcPct val="0"/>
              </a:spcBef>
              <a:buClrTx/>
              <a:buSzTx/>
              <a:buFontTx/>
              <a:buNone/>
            </a:pPr>
            <a:endParaRPr lang="en-US" sz="1800">
              <a:latin typeface="Arial" charset="0"/>
            </a:endParaRPr>
          </a:p>
          <a:p>
            <a:pPr>
              <a:spcBef>
                <a:spcPct val="0"/>
              </a:spcBef>
              <a:buClrTx/>
              <a:buSzTx/>
              <a:buFontTx/>
              <a:buNone/>
            </a:pPr>
            <a:r>
              <a:rPr lang="en-US" sz="1800">
                <a:latin typeface="Arial" charset="0"/>
              </a:rPr>
              <a:t>        DataOutputStream outToServer = </a:t>
            </a:r>
          </a:p>
          <a:p>
            <a:pPr>
              <a:spcBef>
                <a:spcPct val="0"/>
              </a:spcBef>
              <a:buClrTx/>
              <a:buSzTx/>
              <a:buFontTx/>
              <a:buNone/>
            </a:pPr>
            <a:r>
              <a:rPr lang="en-US" sz="1800">
                <a:latin typeface="Arial" charset="0"/>
              </a:rPr>
              <a:t>          new DataOutputStream(clientSocket.getOutputStream());</a:t>
            </a:r>
            <a:r>
              <a:rPr lang="en-US" sz="1800">
                <a:latin typeface="Times New Roman" pitchFamily="18" charset="0"/>
              </a:rPr>
              <a:t> </a:t>
            </a:r>
          </a:p>
          <a:p>
            <a:pPr>
              <a:spcBef>
                <a:spcPct val="0"/>
              </a:spcBef>
              <a:buClrTx/>
              <a:buSzTx/>
              <a:buFontTx/>
              <a:buNone/>
            </a:pPr>
            <a:endParaRPr lang="en-US" sz="1800">
              <a:latin typeface="Times New Roman" pitchFamily="18" charset="0"/>
            </a:endParaRPr>
          </a:p>
          <a:p>
            <a:pPr>
              <a:spcBef>
                <a:spcPct val="0"/>
              </a:spcBef>
              <a:buClrTx/>
              <a:buSzTx/>
              <a:buFontTx/>
              <a:buNone/>
            </a:pPr>
            <a:r>
              <a:rPr lang="en-US" sz="1600">
                <a:latin typeface="Times New Roman" pitchFamily="18" charset="0"/>
              </a:rPr>
              <a:t>        </a:t>
            </a:r>
          </a:p>
        </p:txBody>
      </p:sp>
      <p:sp>
        <p:nvSpPr>
          <p:cNvPr id="92164" name="Text Box 4"/>
          <p:cNvSpPr txBox="1">
            <a:spLocks noChangeArrowheads="1"/>
          </p:cNvSpPr>
          <p:nvPr/>
        </p:nvSpPr>
        <p:spPr bwMode="auto">
          <a:xfrm>
            <a:off x="700088" y="3810000"/>
            <a:ext cx="1533525" cy="641350"/>
          </a:xfrm>
          <a:prstGeom prst="rect">
            <a:avLst/>
          </a:prstGeom>
          <a:noFill/>
          <a:ln w="9525">
            <a:noFill/>
            <a:miter lim="800000"/>
            <a:headEnd/>
            <a:tailEnd/>
          </a:ln>
          <a:effectLst/>
        </p:spPr>
        <p:txBody>
          <a:bodyPr wrap="none" anchor="ctr">
            <a:spAutoFit/>
          </a:bodyPr>
          <a:lstStyle/>
          <a:p>
            <a:pPr algn="r">
              <a:spcBef>
                <a:spcPct val="0"/>
              </a:spcBef>
              <a:buClrTx/>
              <a:buSzTx/>
              <a:buFontTx/>
              <a:buNone/>
            </a:pPr>
            <a:r>
              <a:rPr lang="en-US" sz="1800">
                <a:solidFill>
                  <a:schemeClr val="accent2"/>
                </a:solidFill>
              </a:rPr>
              <a:t>Create</a:t>
            </a:r>
          </a:p>
          <a:p>
            <a:pPr algn="r">
              <a:spcBef>
                <a:spcPct val="0"/>
              </a:spcBef>
              <a:buClrTx/>
              <a:buSzTx/>
              <a:buFontTx/>
              <a:buNone/>
            </a:pPr>
            <a:r>
              <a:rPr lang="en-US" sz="1800">
                <a:solidFill>
                  <a:schemeClr val="accent2"/>
                </a:solidFill>
              </a:rPr>
              <a:t>input stream</a:t>
            </a:r>
            <a:endParaRPr lang="en-US" sz="1800"/>
          </a:p>
        </p:txBody>
      </p:sp>
      <p:sp>
        <p:nvSpPr>
          <p:cNvPr id="92165" name="Text Box 5"/>
          <p:cNvSpPr txBox="1">
            <a:spLocks noChangeArrowheads="1"/>
          </p:cNvSpPr>
          <p:nvPr/>
        </p:nvSpPr>
        <p:spPr bwMode="auto">
          <a:xfrm>
            <a:off x="166688" y="4505325"/>
            <a:ext cx="2068512" cy="915988"/>
          </a:xfrm>
          <a:prstGeom prst="rect">
            <a:avLst/>
          </a:prstGeom>
          <a:noFill/>
          <a:ln w="9525">
            <a:noFill/>
            <a:miter lim="800000"/>
            <a:headEnd/>
            <a:tailEnd/>
          </a:ln>
          <a:effectLst/>
        </p:spPr>
        <p:txBody>
          <a:bodyPr wrap="none" anchor="ctr">
            <a:spAutoFit/>
          </a:bodyPr>
          <a:lstStyle/>
          <a:p>
            <a:pPr algn="r">
              <a:spcBef>
                <a:spcPct val="0"/>
              </a:spcBef>
              <a:buClrTx/>
              <a:buSzTx/>
              <a:buFontTx/>
              <a:buNone/>
            </a:pPr>
            <a:r>
              <a:rPr lang="en-US" sz="1800">
                <a:solidFill>
                  <a:schemeClr val="accent2"/>
                </a:solidFill>
              </a:rPr>
              <a:t>Create </a:t>
            </a:r>
          </a:p>
          <a:p>
            <a:pPr algn="r">
              <a:spcBef>
                <a:spcPct val="0"/>
              </a:spcBef>
              <a:buClrTx/>
              <a:buSzTx/>
              <a:buFontTx/>
              <a:buNone/>
            </a:pPr>
            <a:r>
              <a:rPr lang="en-US" sz="1800">
                <a:solidFill>
                  <a:schemeClr val="accent2"/>
                </a:solidFill>
              </a:rPr>
              <a:t>client socket, </a:t>
            </a:r>
          </a:p>
          <a:p>
            <a:pPr algn="r">
              <a:spcBef>
                <a:spcPct val="0"/>
              </a:spcBef>
              <a:buClrTx/>
              <a:buSzTx/>
              <a:buFontTx/>
              <a:buNone/>
            </a:pPr>
            <a:r>
              <a:rPr lang="en-US" sz="1800">
                <a:solidFill>
                  <a:schemeClr val="accent2"/>
                </a:solidFill>
              </a:rPr>
              <a:t>connect to server</a:t>
            </a:r>
            <a:endParaRPr lang="en-US" sz="1800"/>
          </a:p>
        </p:txBody>
      </p:sp>
      <p:sp>
        <p:nvSpPr>
          <p:cNvPr id="92166" name="Text Box 6"/>
          <p:cNvSpPr txBox="1">
            <a:spLocks noChangeArrowheads="1"/>
          </p:cNvSpPr>
          <p:nvPr/>
        </p:nvSpPr>
        <p:spPr bwMode="auto">
          <a:xfrm>
            <a:off x="0" y="5421313"/>
            <a:ext cx="2216150" cy="915987"/>
          </a:xfrm>
          <a:prstGeom prst="rect">
            <a:avLst/>
          </a:prstGeom>
          <a:noFill/>
          <a:ln w="9525">
            <a:noFill/>
            <a:miter lim="800000"/>
            <a:headEnd/>
            <a:tailEnd/>
          </a:ln>
          <a:effectLst/>
        </p:spPr>
        <p:txBody>
          <a:bodyPr wrap="none" anchor="ctr">
            <a:spAutoFit/>
          </a:bodyPr>
          <a:lstStyle/>
          <a:p>
            <a:pPr algn="r">
              <a:spcBef>
                <a:spcPct val="0"/>
              </a:spcBef>
              <a:buClrTx/>
              <a:buSzTx/>
              <a:buFontTx/>
              <a:buNone/>
            </a:pPr>
            <a:r>
              <a:rPr lang="en-US" sz="1800">
                <a:solidFill>
                  <a:schemeClr val="accent2"/>
                </a:solidFill>
              </a:rPr>
              <a:t>Create</a:t>
            </a:r>
          </a:p>
          <a:p>
            <a:pPr algn="r">
              <a:spcBef>
                <a:spcPct val="0"/>
              </a:spcBef>
              <a:buClrTx/>
              <a:buSzTx/>
              <a:buFontTx/>
              <a:buNone/>
            </a:pPr>
            <a:r>
              <a:rPr lang="en-US" sz="1800">
                <a:solidFill>
                  <a:schemeClr val="accent2"/>
                </a:solidFill>
              </a:rPr>
              <a:t>output stream</a:t>
            </a:r>
          </a:p>
          <a:p>
            <a:pPr algn="r">
              <a:spcBef>
                <a:spcPct val="0"/>
              </a:spcBef>
              <a:buClrTx/>
              <a:buSzTx/>
              <a:buFontTx/>
              <a:buNone/>
            </a:pPr>
            <a:r>
              <a:rPr lang="en-US" sz="1800">
                <a:solidFill>
                  <a:schemeClr val="accent2"/>
                </a:solidFill>
              </a:rPr>
              <a:t>attached to socket</a:t>
            </a:r>
            <a:endParaRPr lang="en-US" sz="1800"/>
          </a:p>
        </p:txBody>
      </p:sp>
      <p:sp>
        <p:nvSpPr>
          <p:cNvPr id="92167" name="Freeform 7"/>
          <p:cNvSpPr>
            <a:spLocks/>
          </p:cNvSpPr>
          <p:nvPr/>
        </p:nvSpPr>
        <p:spPr bwMode="auto">
          <a:xfrm>
            <a:off x="2081213" y="3890963"/>
            <a:ext cx="123825" cy="542925"/>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wrap="none" anchor="ctr">
            <a:spAutoFit/>
          </a:bodyPr>
          <a:lstStyle/>
          <a:p>
            <a:endParaRPr lang="en-US"/>
          </a:p>
        </p:txBody>
      </p:sp>
      <p:sp>
        <p:nvSpPr>
          <p:cNvPr id="92168" name="Line 8"/>
          <p:cNvSpPr>
            <a:spLocks noChangeShapeType="1"/>
          </p:cNvSpPr>
          <p:nvPr/>
        </p:nvSpPr>
        <p:spPr bwMode="auto">
          <a:xfrm flipV="1">
            <a:off x="2214563" y="4152900"/>
            <a:ext cx="361950" cy="4763"/>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92169" name="Freeform 9"/>
          <p:cNvSpPr>
            <a:spLocks/>
          </p:cNvSpPr>
          <p:nvPr/>
        </p:nvSpPr>
        <p:spPr bwMode="auto">
          <a:xfrm>
            <a:off x="2081213" y="4605338"/>
            <a:ext cx="123825" cy="766762"/>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92170" name="Line 10"/>
          <p:cNvSpPr>
            <a:spLocks noChangeShapeType="1"/>
          </p:cNvSpPr>
          <p:nvPr/>
        </p:nvSpPr>
        <p:spPr bwMode="auto">
          <a:xfrm>
            <a:off x="2209800" y="4987925"/>
            <a:ext cx="423863" cy="3175"/>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92171" name="Freeform 11"/>
          <p:cNvSpPr>
            <a:spLocks/>
          </p:cNvSpPr>
          <p:nvPr/>
        </p:nvSpPr>
        <p:spPr bwMode="auto">
          <a:xfrm>
            <a:off x="2109788" y="5519738"/>
            <a:ext cx="123825" cy="804862"/>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92172" name="Line 12"/>
          <p:cNvSpPr>
            <a:spLocks noChangeShapeType="1"/>
          </p:cNvSpPr>
          <p:nvPr/>
        </p:nvSpPr>
        <p:spPr bwMode="auto">
          <a:xfrm flipV="1">
            <a:off x="2238375" y="5619750"/>
            <a:ext cx="361950" cy="14288"/>
          </a:xfrm>
          <a:prstGeom prst="line">
            <a:avLst/>
          </a:prstGeom>
          <a:noFill/>
          <a:ln w="28575">
            <a:solidFill>
              <a:schemeClr val="accent2"/>
            </a:solidFill>
            <a:round/>
            <a:headEnd/>
            <a:tailEnd type="triangle" w="med" len="med"/>
          </a:ln>
          <a:effectLst/>
        </p:spPr>
        <p:txBody>
          <a:bodyPr anchor="ctr">
            <a:spAutoFit/>
          </a:bodyPr>
          <a:lstStyle/>
          <a:p>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14" name="Slide Number Placeholder 4"/>
          <p:cNvSpPr>
            <a:spLocks noGrp="1"/>
          </p:cNvSpPr>
          <p:nvPr>
            <p:ph type="sldNum" sz="quarter" idx="12"/>
          </p:nvPr>
        </p:nvSpPr>
        <p:spPr/>
        <p:txBody>
          <a:bodyPr/>
          <a:lstStyle/>
          <a:p>
            <a:fld id="{B61F991F-9157-420B-8A7A-7D24211AF9FA}" type="slidenum">
              <a:rPr lang="en-US"/>
              <a:pPr/>
              <a:t>94</a:t>
            </a:fld>
            <a:endParaRPr lang="en-US"/>
          </a:p>
        </p:txBody>
      </p:sp>
      <p:sp>
        <p:nvSpPr>
          <p:cNvPr id="93186" name="Rectangle 2"/>
          <p:cNvSpPr>
            <a:spLocks noGrp="1" noChangeArrowheads="1"/>
          </p:cNvSpPr>
          <p:nvPr>
            <p:ph type="title"/>
          </p:nvPr>
        </p:nvSpPr>
        <p:spPr/>
        <p:txBody>
          <a:bodyPr/>
          <a:lstStyle/>
          <a:p>
            <a:r>
              <a:rPr lang="en-US" sz="3600"/>
              <a:t>Example: Java client (TCP), cont.</a:t>
            </a:r>
          </a:p>
        </p:txBody>
      </p:sp>
      <p:sp>
        <p:nvSpPr>
          <p:cNvPr id="93187" name="Rectangle 3"/>
          <p:cNvSpPr>
            <a:spLocks noChangeArrowheads="1"/>
          </p:cNvSpPr>
          <p:nvPr/>
        </p:nvSpPr>
        <p:spPr bwMode="auto">
          <a:xfrm>
            <a:off x="2490788" y="1865313"/>
            <a:ext cx="6394450" cy="4486275"/>
          </a:xfrm>
          <a:prstGeom prst="rect">
            <a:avLst/>
          </a:prstGeom>
          <a:noFill/>
          <a:ln w="9525">
            <a:noFill/>
            <a:miter lim="800000"/>
            <a:headEnd/>
            <a:tailEnd/>
          </a:ln>
          <a:effectLst/>
        </p:spPr>
        <p:txBody>
          <a:bodyPr wrap="none" anchor="ctr">
            <a:spAutoFit/>
          </a:bodyPr>
          <a:lstStyle/>
          <a:p>
            <a:pPr>
              <a:spcBef>
                <a:spcPct val="0"/>
              </a:spcBef>
              <a:buClrTx/>
              <a:buSzTx/>
              <a:buFontTx/>
              <a:buNone/>
            </a:pPr>
            <a:r>
              <a:rPr lang="en-US" sz="1800">
                <a:latin typeface="Times New Roman" pitchFamily="18" charset="0"/>
              </a:rPr>
              <a:t>        </a:t>
            </a:r>
            <a:r>
              <a:rPr lang="en-US" sz="1800">
                <a:latin typeface="Arial" charset="0"/>
              </a:rPr>
              <a:t>BufferedReader inFromServer = </a:t>
            </a:r>
          </a:p>
          <a:p>
            <a:pPr>
              <a:spcBef>
                <a:spcPct val="0"/>
              </a:spcBef>
              <a:buClrTx/>
              <a:buSzTx/>
              <a:buFontTx/>
              <a:buNone/>
            </a:pPr>
            <a:r>
              <a:rPr lang="en-US" sz="1800">
                <a:latin typeface="Arial" charset="0"/>
              </a:rPr>
              <a:t>          new BufferedReader(new</a:t>
            </a:r>
          </a:p>
          <a:p>
            <a:pPr>
              <a:spcBef>
                <a:spcPct val="0"/>
              </a:spcBef>
              <a:buClrTx/>
              <a:buSzTx/>
              <a:buFontTx/>
              <a:buNone/>
            </a:pPr>
            <a:r>
              <a:rPr lang="en-US" sz="1800">
                <a:latin typeface="Arial" charset="0"/>
              </a:rPr>
              <a:t>          InputStreamReader(clientSocket.getInputStream())); </a:t>
            </a:r>
          </a:p>
          <a:p>
            <a:pPr>
              <a:spcBef>
                <a:spcPct val="0"/>
              </a:spcBef>
              <a:buClrTx/>
              <a:buSzTx/>
              <a:buFontTx/>
              <a:buNone/>
            </a:pPr>
            <a:endParaRPr lang="en-US" sz="1800">
              <a:latin typeface="Arial" charset="0"/>
            </a:endParaRPr>
          </a:p>
          <a:p>
            <a:pPr>
              <a:spcBef>
                <a:spcPct val="0"/>
              </a:spcBef>
              <a:buClrTx/>
              <a:buSzTx/>
              <a:buFontTx/>
              <a:buNone/>
            </a:pPr>
            <a:r>
              <a:rPr lang="en-US" sz="1800">
                <a:latin typeface="Arial" charset="0"/>
              </a:rPr>
              <a:t>        sentence = inFromUser.readLine(); </a:t>
            </a:r>
          </a:p>
          <a:p>
            <a:pPr>
              <a:spcBef>
                <a:spcPct val="0"/>
              </a:spcBef>
              <a:buClrTx/>
              <a:buSzTx/>
              <a:buFontTx/>
              <a:buNone/>
            </a:pPr>
            <a:endParaRPr lang="en-US" sz="1800">
              <a:latin typeface="Arial" charset="0"/>
            </a:endParaRPr>
          </a:p>
          <a:p>
            <a:pPr>
              <a:spcBef>
                <a:spcPct val="0"/>
              </a:spcBef>
              <a:buClrTx/>
              <a:buSzTx/>
              <a:buFontTx/>
              <a:buNone/>
            </a:pPr>
            <a:r>
              <a:rPr lang="en-US" sz="1800">
                <a:latin typeface="Arial" charset="0"/>
              </a:rPr>
              <a:t>        outToServer.writeBytes(sentence + '\n'); </a:t>
            </a:r>
          </a:p>
          <a:p>
            <a:pPr>
              <a:spcBef>
                <a:spcPct val="0"/>
              </a:spcBef>
              <a:buClrTx/>
              <a:buSzTx/>
              <a:buFontTx/>
              <a:buNone/>
            </a:pPr>
            <a:endParaRPr lang="en-US" sz="1800">
              <a:latin typeface="Arial" charset="0"/>
            </a:endParaRPr>
          </a:p>
          <a:p>
            <a:pPr>
              <a:spcBef>
                <a:spcPct val="0"/>
              </a:spcBef>
              <a:buClrTx/>
              <a:buSzTx/>
              <a:buFontTx/>
              <a:buNone/>
            </a:pPr>
            <a:r>
              <a:rPr lang="en-US" sz="1800">
                <a:latin typeface="Arial" charset="0"/>
              </a:rPr>
              <a:t>        modifiedSentence = inFromServer.readLine(); </a:t>
            </a:r>
          </a:p>
          <a:p>
            <a:pPr>
              <a:spcBef>
                <a:spcPct val="0"/>
              </a:spcBef>
              <a:buClrTx/>
              <a:buSzTx/>
              <a:buFontTx/>
              <a:buNone/>
            </a:pPr>
            <a:endParaRPr lang="en-US" sz="1800">
              <a:latin typeface="Arial" charset="0"/>
            </a:endParaRPr>
          </a:p>
          <a:p>
            <a:pPr>
              <a:spcBef>
                <a:spcPct val="0"/>
              </a:spcBef>
              <a:buClrTx/>
              <a:buSzTx/>
              <a:buFontTx/>
              <a:buNone/>
            </a:pPr>
            <a:r>
              <a:rPr lang="en-US" sz="1800">
                <a:latin typeface="Arial" charset="0"/>
              </a:rPr>
              <a:t>        System.out.println</a:t>
            </a:r>
            <a:r>
              <a:rPr lang="en-US" sz="1600">
                <a:latin typeface="Arial" charset="0"/>
              </a:rPr>
              <a:t>("FROM SERVER: " + modifiedSentence</a:t>
            </a:r>
            <a:r>
              <a:rPr lang="en-US" sz="1800">
                <a:latin typeface="Arial" charset="0"/>
              </a:rPr>
              <a:t>); </a:t>
            </a:r>
          </a:p>
          <a:p>
            <a:pPr>
              <a:spcBef>
                <a:spcPct val="0"/>
              </a:spcBef>
              <a:buClrTx/>
              <a:buSzTx/>
              <a:buFontTx/>
              <a:buNone/>
            </a:pPr>
            <a:endParaRPr lang="en-US" sz="1800">
              <a:latin typeface="Arial" charset="0"/>
            </a:endParaRPr>
          </a:p>
          <a:p>
            <a:pPr>
              <a:spcBef>
                <a:spcPct val="0"/>
              </a:spcBef>
              <a:buClrTx/>
              <a:buSzTx/>
              <a:buFontTx/>
              <a:buNone/>
            </a:pPr>
            <a:r>
              <a:rPr lang="en-US" sz="1800">
                <a:latin typeface="Arial" charset="0"/>
              </a:rPr>
              <a:t>        clientSocket.close(); </a:t>
            </a:r>
          </a:p>
          <a:p>
            <a:pPr>
              <a:spcBef>
                <a:spcPct val="0"/>
              </a:spcBef>
              <a:buClrTx/>
              <a:buSzTx/>
              <a:buFontTx/>
              <a:buNone/>
            </a:pPr>
            <a:r>
              <a:rPr lang="en-US" sz="1800">
                <a:latin typeface="Arial" charset="0"/>
              </a:rPr>
              <a:t>                   </a:t>
            </a:r>
          </a:p>
          <a:p>
            <a:pPr>
              <a:spcBef>
                <a:spcPct val="0"/>
              </a:spcBef>
              <a:buClrTx/>
              <a:buSzTx/>
              <a:buFontTx/>
              <a:buNone/>
            </a:pPr>
            <a:r>
              <a:rPr lang="en-US" sz="1800">
                <a:latin typeface="Arial" charset="0"/>
              </a:rPr>
              <a:t>    } </a:t>
            </a:r>
          </a:p>
          <a:p>
            <a:pPr>
              <a:spcBef>
                <a:spcPct val="0"/>
              </a:spcBef>
              <a:buClrTx/>
              <a:buSzTx/>
              <a:buFontTx/>
              <a:buNone/>
            </a:pPr>
            <a:r>
              <a:rPr lang="en-US" sz="1800">
                <a:latin typeface="Arial" charset="0"/>
              </a:rPr>
              <a:t>}</a:t>
            </a:r>
            <a:r>
              <a:rPr lang="en-US" sz="1600">
                <a:latin typeface="Arial" charset="0"/>
              </a:rPr>
              <a:t> </a:t>
            </a:r>
          </a:p>
        </p:txBody>
      </p:sp>
      <p:sp>
        <p:nvSpPr>
          <p:cNvPr id="93188" name="Text Box 4"/>
          <p:cNvSpPr txBox="1">
            <a:spLocks noChangeArrowheads="1"/>
          </p:cNvSpPr>
          <p:nvPr/>
        </p:nvSpPr>
        <p:spPr bwMode="auto">
          <a:xfrm>
            <a:off x="114300" y="1849438"/>
            <a:ext cx="2392363" cy="915987"/>
          </a:xfrm>
          <a:prstGeom prst="rect">
            <a:avLst/>
          </a:prstGeom>
          <a:noFill/>
          <a:ln w="9525">
            <a:noFill/>
            <a:miter lim="800000"/>
            <a:headEnd/>
            <a:tailEnd/>
          </a:ln>
          <a:effectLst/>
        </p:spPr>
        <p:txBody>
          <a:bodyPr anchor="ctr">
            <a:spAutoFit/>
          </a:bodyPr>
          <a:lstStyle/>
          <a:p>
            <a:pPr algn="r">
              <a:spcBef>
                <a:spcPct val="0"/>
              </a:spcBef>
              <a:buClrTx/>
              <a:buSzTx/>
              <a:buFontTx/>
              <a:buNone/>
            </a:pPr>
            <a:r>
              <a:rPr lang="en-US" sz="1800">
                <a:solidFill>
                  <a:schemeClr val="accent2"/>
                </a:solidFill>
              </a:rPr>
              <a:t>Create</a:t>
            </a:r>
          </a:p>
          <a:p>
            <a:pPr algn="r">
              <a:spcBef>
                <a:spcPct val="0"/>
              </a:spcBef>
              <a:buClrTx/>
              <a:buSzTx/>
              <a:buFontTx/>
              <a:buNone/>
            </a:pPr>
            <a:r>
              <a:rPr lang="en-US" sz="1800">
                <a:solidFill>
                  <a:schemeClr val="accent2"/>
                </a:solidFill>
              </a:rPr>
              <a:t>input stream</a:t>
            </a:r>
          </a:p>
          <a:p>
            <a:pPr algn="r">
              <a:spcBef>
                <a:spcPct val="0"/>
              </a:spcBef>
              <a:buClrTx/>
              <a:buSzTx/>
              <a:buFontTx/>
              <a:buNone/>
            </a:pPr>
            <a:r>
              <a:rPr lang="en-US" sz="1800">
                <a:solidFill>
                  <a:schemeClr val="accent2"/>
                </a:solidFill>
              </a:rPr>
              <a:t>attached to socket</a:t>
            </a:r>
            <a:endParaRPr lang="en-US" sz="1800"/>
          </a:p>
        </p:txBody>
      </p:sp>
      <p:sp>
        <p:nvSpPr>
          <p:cNvPr id="93189" name="Text Box 5"/>
          <p:cNvSpPr txBox="1">
            <a:spLocks noChangeArrowheads="1"/>
          </p:cNvSpPr>
          <p:nvPr/>
        </p:nvSpPr>
        <p:spPr bwMode="auto">
          <a:xfrm>
            <a:off x="1487488" y="3321050"/>
            <a:ext cx="1173162" cy="641350"/>
          </a:xfrm>
          <a:prstGeom prst="rect">
            <a:avLst/>
          </a:prstGeom>
          <a:noFill/>
          <a:ln w="9525">
            <a:noFill/>
            <a:miter lim="800000"/>
            <a:headEnd/>
            <a:tailEnd/>
          </a:ln>
          <a:effectLst/>
        </p:spPr>
        <p:txBody>
          <a:bodyPr wrap="none" anchor="ctr">
            <a:spAutoFit/>
          </a:bodyPr>
          <a:lstStyle/>
          <a:p>
            <a:pPr algn="r">
              <a:spcBef>
                <a:spcPct val="0"/>
              </a:spcBef>
              <a:buClrTx/>
              <a:buSzTx/>
              <a:buFontTx/>
              <a:buNone/>
            </a:pPr>
            <a:r>
              <a:rPr lang="en-US" sz="1800">
                <a:solidFill>
                  <a:schemeClr val="accent2"/>
                </a:solidFill>
              </a:rPr>
              <a:t>Send line</a:t>
            </a:r>
          </a:p>
          <a:p>
            <a:pPr algn="r">
              <a:spcBef>
                <a:spcPct val="0"/>
              </a:spcBef>
              <a:buClrTx/>
              <a:buSzTx/>
              <a:buFontTx/>
              <a:buNone/>
            </a:pPr>
            <a:r>
              <a:rPr lang="en-US" sz="1800">
                <a:solidFill>
                  <a:schemeClr val="accent2"/>
                </a:solidFill>
              </a:rPr>
              <a:t>to server</a:t>
            </a:r>
            <a:endParaRPr lang="en-US" sz="1800"/>
          </a:p>
        </p:txBody>
      </p:sp>
      <p:sp>
        <p:nvSpPr>
          <p:cNvPr id="93190" name="Text Box 6"/>
          <p:cNvSpPr txBox="1">
            <a:spLocks noChangeArrowheads="1"/>
          </p:cNvSpPr>
          <p:nvPr/>
        </p:nvSpPr>
        <p:spPr bwMode="auto">
          <a:xfrm>
            <a:off x="1181100" y="4110038"/>
            <a:ext cx="1468438" cy="641350"/>
          </a:xfrm>
          <a:prstGeom prst="rect">
            <a:avLst/>
          </a:prstGeom>
          <a:noFill/>
          <a:ln w="9525">
            <a:noFill/>
            <a:miter lim="800000"/>
            <a:headEnd/>
            <a:tailEnd/>
          </a:ln>
          <a:effectLst/>
        </p:spPr>
        <p:txBody>
          <a:bodyPr wrap="none" anchor="ctr">
            <a:spAutoFit/>
          </a:bodyPr>
          <a:lstStyle/>
          <a:p>
            <a:pPr algn="r">
              <a:spcBef>
                <a:spcPct val="0"/>
              </a:spcBef>
              <a:buClrTx/>
              <a:buSzTx/>
              <a:buFontTx/>
              <a:buNone/>
            </a:pPr>
            <a:r>
              <a:rPr lang="en-US" sz="1800">
                <a:solidFill>
                  <a:schemeClr val="accent2"/>
                </a:solidFill>
              </a:rPr>
              <a:t>Read line</a:t>
            </a:r>
          </a:p>
          <a:p>
            <a:pPr algn="r">
              <a:spcBef>
                <a:spcPct val="0"/>
              </a:spcBef>
              <a:buClrTx/>
              <a:buSzTx/>
              <a:buFontTx/>
              <a:buNone/>
            </a:pPr>
            <a:r>
              <a:rPr lang="en-US" sz="1800">
                <a:solidFill>
                  <a:schemeClr val="accent2"/>
                </a:solidFill>
              </a:rPr>
              <a:t>from server</a:t>
            </a:r>
            <a:endParaRPr lang="en-US" sz="1800"/>
          </a:p>
        </p:txBody>
      </p:sp>
      <p:sp>
        <p:nvSpPr>
          <p:cNvPr id="93191" name="Freeform 7"/>
          <p:cNvSpPr>
            <a:spLocks/>
          </p:cNvSpPr>
          <p:nvPr/>
        </p:nvSpPr>
        <p:spPr bwMode="auto">
          <a:xfrm>
            <a:off x="2466975" y="1919288"/>
            <a:ext cx="114300" cy="790575"/>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93192" name="Line 8"/>
          <p:cNvSpPr>
            <a:spLocks noChangeShapeType="1"/>
          </p:cNvSpPr>
          <p:nvPr/>
        </p:nvSpPr>
        <p:spPr bwMode="auto">
          <a:xfrm flipV="1">
            <a:off x="2581275" y="2324100"/>
            <a:ext cx="342900" cy="14288"/>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93193" name="Freeform 9"/>
          <p:cNvSpPr>
            <a:spLocks/>
          </p:cNvSpPr>
          <p:nvPr/>
        </p:nvSpPr>
        <p:spPr bwMode="auto">
          <a:xfrm>
            <a:off x="2505075" y="3357563"/>
            <a:ext cx="123825" cy="585787"/>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93194" name="Line 10"/>
          <p:cNvSpPr>
            <a:spLocks noChangeShapeType="1"/>
          </p:cNvSpPr>
          <p:nvPr/>
        </p:nvSpPr>
        <p:spPr bwMode="auto">
          <a:xfrm flipV="1">
            <a:off x="2633663" y="3667125"/>
            <a:ext cx="309562" cy="15875"/>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93195" name="Freeform 11"/>
          <p:cNvSpPr>
            <a:spLocks/>
          </p:cNvSpPr>
          <p:nvPr/>
        </p:nvSpPr>
        <p:spPr bwMode="auto">
          <a:xfrm>
            <a:off x="2524125" y="4186238"/>
            <a:ext cx="123825" cy="509587"/>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93196" name="Line 12"/>
          <p:cNvSpPr>
            <a:spLocks noChangeShapeType="1"/>
          </p:cNvSpPr>
          <p:nvPr/>
        </p:nvSpPr>
        <p:spPr bwMode="auto">
          <a:xfrm flipV="1">
            <a:off x="2662238" y="4295775"/>
            <a:ext cx="295275" cy="4763"/>
          </a:xfrm>
          <a:prstGeom prst="line">
            <a:avLst/>
          </a:prstGeom>
          <a:noFill/>
          <a:ln w="28575">
            <a:solidFill>
              <a:schemeClr val="accent2"/>
            </a:solidFill>
            <a:round/>
            <a:headEnd/>
            <a:tailEnd type="triangle" w="med" len="med"/>
          </a:ln>
          <a:effectLst/>
        </p:spPr>
        <p:txBody>
          <a:bodyPr anchor="ctr">
            <a:spAutoFit/>
          </a:bodyPr>
          <a:lstStyle/>
          <a:p>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14" name="Slide Number Placeholder 4"/>
          <p:cNvSpPr>
            <a:spLocks noGrp="1"/>
          </p:cNvSpPr>
          <p:nvPr>
            <p:ph type="sldNum" sz="quarter" idx="12"/>
          </p:nvPr>
        </p:nvSpPr>
        <p:spPr/>
        <p:txBody>
          <a:bodyPr/>
          <a:lstStyle/>
          <a:p>
            <a:fld id="{8ECFB8F1-207C-4657-A82D-2853DEC0EC95}" type="slidenum">
              <a:rPr lang="en-US"/>
              <a:pPr/>
              <a:t>95</a:t>
            </a:fld>
            <a:endParaRPr lang="en-US"/>
          </a:p>
        </p:txBody>
      </p:sp>
      <p:sp>
        <p:nvSpPr>
          <p:cNvPr id="94210" name="Rectangle 2"/>
          <p:cNvSpPr>
            <a:spLocks noGrp="1" noChangeArrowheads="1"/>
          </p:cNvSpPr>
          <p:nvPr>
            <p:ph type="title"/>
          </p:nvPr>
        </p:nvSpPr>
        <p:spPr/>
        <p:txBody>
          <a:bodyPr/>
          <a:lstStyle/>
          <a:p>
            <a:r>
              <a:rPr lang="en-US" sz="3600"/>
              <a:t>Example: Java server (TCP)</a:t>
            </a:r>
          </a:p>
        </p:txBody>
      </p:sp>
      <p:sp>
        <p:nvSpPr>
          <p:cNvPr id="94211" name="Rectangle 3"/>
          <p:cNvSpPr>
            <a:spLocks noChangeArrowheads="1"/>
          </p:cNvSpPr>
          <p:nvPr/>
        </p:nvSpPr>
        <p:spPr bwMode="auto">
          <a:xfrm>
            <a:off x="2565400" y="1235075"/>
            <a:ext cx="6262688" cy="5226050"/>
          </a:xfrm>
          <a:prstGeom prst="rect">
            <a:avLst/>
          </a:prstGeom>
          <a:noFill/>
          <a:ln w="9525">
            <a:noFill/>
            <a:miter lim="800000"/>
            <a:headEnd/>
            <a:tailEnd/>
          </a:ln>
          <a:effectLst/>
        </p:spPr>
        <p:txBody>
          <a:bodyPr wrap="none" anchor="ctr">
            <a:spAutoFit/>
          </a:bodyPr>
          <a:lstStyle/>
          <a:p>
            <a:pPr>
              <a:spcBef>
                <a:spcPct val="0"/>
              </a:spcBef>
              <a:buClrTx/>
              <a:buSzTx/>
              <a:buFontTx/>
              <a:buNone/>
            </a:pPr>
            <a:r>
              <a:rPr lang="en-US" sz="1600">
                <a:latin typeface="Arial" charset="0"/>
              </a:rPr>
              <a:t>import java.io.*; </a:t>
            </a:r>
          </a:p>
          <a:p>
            <a:pPr>
              <a:spcBef>
                <a:spcPct val="0"/>
              </a:spcBef>
              <a:buClrTx/>
              <a:buSzTx/>
              <a:buFontTx/>
              <a:buNone/>
            </a:pPr>
            <a:r>
              <a:rPr lang="en-US" sz="1600">
                <a:latin typeface="Arial" charset="0"/>
              </a:rPr>
              <a:t>import java.net.*; </a:t>
            </a:r>
          </a:p>
          <a:p>
            <a:pPr>
              <a:spcBef>
                <a:spcPct val="0"/>
              </a:spcBef>
              <a:buClrTx/>
              <a:buSzTx/>
              <a:buFontTx/>
              <a:buNone/>
            </a:pPr>
            <a:endParaRPr lang="en-US" sz="1600">
              <a:latin typeface="Arial" charset="0"/>
            </a:endParaRPr>
          </a:p>
          <a:p>
            <a:pPr>
              <a:spcBef>
                <a:spcPct val="0"/>
              </a:spcBef>
              <a:buClrTx/>
              <a:buSzTx/>
              <a:buFontTx/>
              <a:buNone/>
            </a:pPr>
            <a:r>
              <a:rPr lang="en-US" sz="1600">
                <a:latin typeface="Arial" charset="0"/>
              </a:rPr>
              <a:t>class TCPServer { </a:t>
            </a:r>
          </a:p>
          <a:p>
            <a:pPr>
              <a:spcBef>
                <a:spcPct val="0"/>
              </a:spcBef>
              <a:buClrTx/>
              <a:buSzTx/>
              <a:buFontTx/>
              <a:buNone/>
            </a:pPr>
            <a:endParaRPr lang="en-US" sz="1600">
              <a:latin typeface="Arial" charset="0"/>
            </a:endParaRPr>
          </a:p>
          <a:p>
            <a:pPr>
              <a:spcBef>
                <a:spcPct val="0"/>
              </a:spcBef>
              <a:buClrTx/>
              <a:buSzTx/>
              <a:buFontTx/>
              <a:buNone/>
            </a:pPr>
            <a:r>
              <a:rPr lang="en-US" sz="1600">
                <a:latin typeface="Arial" charset="0"/>
              </a:rPr>
              <a:t>  public static void main(String argv[]) throws Exception </a:t>
            </a:r>
          </a:p>
          <a:p>
            <a:pPr>
              <a:spcBef>
                <a:spcPct val="0"/>
              </a:spcBef>
              <a:buClrTx/>
              <a:buSzTx/>
              <a:buFontTx/>
              <a:buNone/>
            </a:pPr>
            <a:r>
              <a:rPr lang="en-US" sz="1600">
                <a:latin typeface="Arial" charset="0"/>
              </a:rPr>
              <a:t>    { </a:t>
            </a:r>
          </a:p>
          <a:p>
            <a:pPr>
              <a:spcBef>
                <a:spcPct val="0"/>
              </a:spcBef>
              <a:buClrTx/>
              <a:buSzTx/>
              <a:buFontTx/>
              <a:buNone/>
            </a:pPr>
            <a:r>
              <a:rPr lang="en-US" sz="1600">
                <a:latin typeface="Arial" charset="0"/>
              </a:rPr>
              <a:t>      String clientSentence; </a:t>
            </a:r>
          </a:p>
          <a:p>
            <a:pPr>
              <a:spcBef>
                <a:spcPct val="0"/>
              </a:spcBef>
              <a:buClrTx/>
              <a:buSzTx/>
              <a:buFontTx/>
              <a:buNone/>
            </a:pPr>
            <a:r>
              <a:rPr lang="en-US" sz="1600">
                <a:latin typeface="Arial" charset="0"/>
              </a:rPr>
              <a:t>      String capitalizedSentence; </a:t>
            </a:r>
          </a:p>
          <a:p>
            <a:pPr>
              <a:spcBef>
                <a:spcPct val="0"/>
              </a:spcBef>
              <a:buClrTx/>
              <a:buSzTx/>
              <a:buFontTx/>
              <a:buNone/>
            </a:pPr>
            <a:endParaRPr lang="en-US" sz="1600">
              <a:latin typeface="Arial" charset="0"/>
            </a:endParaRPr>
          </a:p>
          <a:p>
            <a:pPr>
              <a:spcBef>
                <a:spcPct val="0"/>
              </a:spcBef>
              <a:buClrTx/>
              <a:buSzTx/>
              <a:buFontTx/>
              <a:buNone/>
            </a:pPr>
            <a:r>
              <a:rPr lang="en-US" sz="1600">
                <a:latin typeface="Arial" charset="0"/>
              </a:rPr>
              <a:t>      ServerSocket welcomeSocket = new ServerSocket(6789);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while(true) {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Socket connectionSocket = welcomeSocket.accept(); </a:t>
            </a:r>
          </a:p>
          <a:p>
            <a:pPr>
              <a:spcBef>
                <a:spcPct val="0"/>
              </a:spcBef>
              <a:buClrTx/>
              <a:buSzTx/>
              <a:buFontTx/>
              <a:buNone/>
            </a:pPr>
            <a:endParaRPr lang="en-US" sz="1600">
              <a:latin typeface="Arial" charset="0"/>
            </a:endParaRPr>
          </a:p>
          <a:p>
            <a:pPr>
              <a:spcBef>
                <a:spcPct val="0"/>
              </a:spcBef>
              <a:buClrTx/>
              <a:buSzTx/>
              <a:buFontTx/>
              <a:buNone/>
            </a:pPr>
            <a:r>
              <a:rPr lang="en-US" sz="1600">
                <a:latin typeface="Arial" charset="0"/>
              </a:rPr>
              <a:t>           BufferedReader inFromClient = </a:t>
            </a:r>
          </a:p>
          <a:p>
            <a:pPr>
              <a:spcBef>
                <a:spcPct val="0"/>
              </a:spcBef>
              <a:buClrTx/>
              <a:buSzTx/>
              <a:buFontTx/>
              <a:buNone/>
            </a:pPr>
            <a:r>
              <a:rPr lang="en-US" sz="1600">
                <a:latin typeface="Arial" charset="0"/>
              </a:rPr>
              <a:t>              new BufferedReader(new</a:t>
            </a:r>
          </a:p>
          <a:p>
            <a:pPr>
              <a:spcBef>
                <a:spcPct val="0"/>
              </a:spcBef>
              <a:buClrTx/>
              <a:buSzTx/>
              <a:buFontTx/>
              <a:buNone/>
            </a:pPr>
            <a:r>
              <a:rPr lang="en-US" sz="1600">
                <a:latin typeface="Arial" charset="0"/>
              </a:rPr>
              <a:t>              InputStreamReader(connectionSocket.getInputStream())); </a:t>
            </a:r>
          </a:p>
          <a:p>
            <a:pPr>
              <a:spcBef>
                <a:spcPct val="0"/>
              </a:spcBef>
              <a:buClrTx/>
              <a:buSzTx/>
              <a:buFontTx/>
              <a:buNone/>
            </a:pPr>
            <a:endParaRPr lang="en-US" sz="1600">
              <a:latin typeface="Arial" charset="0"/>
            </a:endParaRPr>
          </a:p>
          <a:p>
            <a:pPr>
              <a:spcBef>
                <a:spcPct val="0"/>
              </a:spcBef>
              <a:buClrTx/>
              <a:buSzTx/>
              <a:buFontTx/>
              <a:buNone/>
            </a:pPr>
            <a:r>
              <a:rPr lang="en-US" sz="1600">
                <a:latin typeface="Arial" charset="0"/>
              </a:rPr>
              <a:t>           </a:t>
            </a:r>
            <a:endParaRPr lang="en-US">
              <a:latin typeface="Times New Roman" pitchFamily="18" charset="0"/>
            </a:endParaRPr>
          </a:p>
        </p:txBody>
      </p:sp>
      <p:sp>
        <p:nvSpPr>
          <p:cNvPr id="94212" name="Text Box 4"/>
          <p:cNvSpPr txBox="1">
            <a:spLocks noChangeArrowheads="1"/>
          </p:cNvSpPr>
          <p:nvPr/>
        </p:nvSpPr>
        <p:spPr bwMode="auto">
          <a:xfrm>
            <a:off x="350838" y="3249613"/>
            <a:ext cx="2022475" cy="915987"/>
          </a:xfrm>
          <a:prstGeom prst="rect">
            <a:avLst/>
          </a:prstGeom>
          <a:noFill/>
          <a:ln w="9525">
            <a:noFill/>
            <a:miter lim="800000"/>
            <a:headEnd/>
            <a:tailEnd/>
          </a:ln>
          <a:effectLst/>
        </p:spPr>
        <p:txBody>
          <a:bodyPr wrap="none" anchor="ctr">
            <a:spAutoFit/>
          </a:bodyPr>
          <a:lstStyle/>
          <a:p>
            <a:pPr algn="r">
              <a:spcBef>
                <a:spcPct val="0"/>
              </a:spcBef>
              <a:buClrTx/>
              <a:buSzTx/>
              <a:buFontTx/>
              <a:buNone/>
            </a:pPr>
            <a:r>
              <a:rPr lang="en-US" sz="1800">
                <a:solidFill>
                  <a:schemeClr val="accent2"/>
                </a:solidFill>
              </a:rPr>
              <a:t>Create</a:t>
            </a:r>
          </a:p>
          <a:p>
            <a:pPr algn="r">
              <a:spcBef>
                <a:spcPct val="0"/>
              </a:spcBef>
              <a:buClrTx/>
              <a:buSzTx/>
              <a:buFontTx/>
              <a:buNone/>
            </a:pPr>
            <a:r>
              <a:rPr lang="en-US" sz="1800">
                <a:solidFill>
                  <a:schemeClr val="accent2"/>
                </a:solidFill>
              </a:rPr>
              <a:t>welcoming socket</a:t>
            </a:r>
          </a:p>
          <a:p>
            <a:pPr algn="r">
              <a:spcBef>
                <a:spcPct val="0"/>
              </a:spcBef>
              <a:buClrTx/>
              <a:buSzTx/>
              <a:buFontTx/>
              <a:buNone/>
            </a:pPr>
            <a:r>
              <a:rPr lang="en-US" sz="1800">
                <a:solidFill>
                  <a:schemeClr val="accent2"/>
                </a:solidFill>
              </a:rPr>
              <a:t>at port 6789</a:t>
            </a:r>
            <a:endParaRPr lang="en-US" sz="1800"/>
          </a:p>
        </p:txBody>
      </p:sp>
      <p:sp>
        <p:nvSpPr>
          <p:cNvPr id="94213" name="Text Box 5"/>
          <p:cNvSpPr txBox="1">
            <a:spLocks noChangeArrowheads="1"/>
          </p:cNvSpPr>
          <p:nvPr/>
        </p:nvSpPr>
        <p:spPr bwMode="auto">
          <a:xfrm>
            <a:off x="207963" y="4260850"/>
            <a:ext cx="2214562" cy="915988"/>
          </a:xfrm>
          <a:prstGeom prst="rect">
            <a:avLst/>
          </a:prstGeom>
          <a:noFill/>
          <a:ln w="9525">
            <a:noFill/>
            <a:miter lim="800000"/>
            <a:headEnd/>
            <a:tailEnd/>
          </a:ln>
          <a:effectLst/>
        </p:spPr>
        <p:txBody>
          <a:bodyPr wrap="none" anchor="ctr">
            <a:spAutoFit/>
          </a:bodyPr>
          <a:lstStyle/>
          <a:p>
            <a:pPr algn="r">
              <a:spcBef>
                <a:spcPct val="0"/>
              </a:spcBef>
              <a:buClrTx/>
              <a:buSzTx/>
              <a:buFontTx/>
              <a:buNone/>
            </a:pPr>
            <a:r>
              <a:rPr lang="en-US" sz="1800">
                <a:solidFill>
                  <a:schemeClr val="accent2"/>
                </a:solidFill>
              </a:rPr>
              <a:t>Wait, on welcoming</a:t>
            </a:r>
          </a:p>
          <a:p>
            <a:pPr algn="r">
              <a:spcBef>
                <a:spcPct val="0"/>
              </a:spcBef>
              <a:buClrTx/>
              <a:buSzTx/>
              <a:buFontTx/>
              <a:buNone/>
            </a:pPr>
            <a:r>
              <a:rPr lang="en-US" sz="1800">
                <a:solidFill>
                  <a:schemeClr val="accent2"/>
                </a:solidFill>
              </a:rPr>
              <a:t>socket for contact</a:t>
            </a:r>
          </a:p>
          <a:p>
            <a:pPr algn="r">
              <a:spcBef>
                <a:spcPct val="0"/>
              </a:spcBef>
              <a:buClrTx/>
              <a:buSzTx/>
              <a:buFontTx/>
              <a:buNone/>
            </a:pPr>
            <a:r>
              <a:rPr lang="en-US" sz="1800">
                <a:solidFill>
                  <a:schemeClr val="accent2"/>
                </a:solidFill>
              </a:rPr>
              <a:t>by client</a:t>
            </a:r>
            <a:endParaRPr lang="en-US" sz="1800"/>
          </a:p>
        </p:txBody>
      </p:sp>
      <p:sp>
        <p:nvSpPr>
          <p:cNvPr id="94214" name="Text Box 6"/>
          <p:cNvSpPr txBox="1">
            <a:spLocks noChangeArrowheads="1"/>
          </p:cNvSpPr>
          <p:nvPr/>
        </p:nvSpPr>
        <p:spPr bwMode="auto">
          <a:xfrm>
            <a:off x="307975" y="5278438"/>
            <a:ext cx="2093913" cy="915987"/>
          </a:xfrm>
          <a:prstGeom prst="rect">
            <a:avLst/>
          </a:prstGeom>
          <a:noFill/>
          <a:ln w="9525">
            <a:noFill/>
            <a:miter lim="800000"/>
            <a:headEnd/>
            <a:tailEnd/>
          </a:ln>
          <a:effectLst/>
        </p:spPr>
        <p:txBody>
          <a:bodyPr wrap="none" anchor="ctr">
            <a:spAutoFit/>
          </a:bodyPr>
          <a:lstStyle/>
          <a:p>
            <a:pPr algn="r">
              <a:spcBef>
                <a:spcPct val="0"/>
              </a:spcBef>
              <a:buClrTx/>
              <a:buSzTx/>
              <a:buFontTx/>
              <a:buNone/>
            </a:pPr>
            <a:r>
              <a:rPr lang="en-US" sz="1800">
                <a:solidFill>
                  <a:schemeClr val="accent2"/>
                </a:solidFill>
              </a:rPr>
              <a:t>Create input</a:t>
            </a:r>
          </a:p>
          <a:p>
            <a:pPr algn="r">
              <a:spcBef>
                <a:spcPct val="0"/>
              </a:spcBef>
              <a:buClrTx/>
              <a:buSzTx/>
              <a:buFontTx/>
              <a:buNone/>
            </a:pPr>
            <a:r>
              <a:rPr lang="en-US" sz="1800">
                <a:solidFill>
                  <a:schemeClr val="accent2"/>
                </a:solidFill>
              </a:rPr>
              <a:t>stream, attached </a:t>
            </a:r>
          </a:p>
          <a:p>
            <a:pPr algn="r">
              <a:spcBef>
                <a:spcPct val="0"/>
              </a:spcBef>
              <a:buClrTx/>
              <a:buSzTx/>
              <a:buFontTx/>
              <a:buNone/>
            </a:pPr>
            <a:r>
              <a:rPr lang="en-US" sz="1800">
                <a:solidFill>
                  <a:schemeClr val="accent2"/>
                </a:solidFill>
              </a:rPr>
              <a:t>to socket</a:t>
            </a:r>
            <a:endParaRPr lang="en-US" sz="1800"/>
          </a:p>
        </p:txBody>
      </p:sp>
      <p:sp>
        <p:nvSpPr>
          <p:cNvPr id="94215" name="Freeform 7"/>
          <p:cNvSpPr>
            <a:spLocks/>
          </p:cNvSpPr>
          <p:nvPr/>
        </p:nvSpPr>
        <p:spPr bwMode="auto">
          <a:xfrm>
            <a:off x="2247900" y="3309938"/>
            <a:ext cx="152400" cy="800100"/>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94216" name="Line 8"/>
          <p:cNvSpPr>
            <a:spLocks noChangeShapeType="1"/>
          </p:cNvSpPr>
          <p:nvPr/>
        </p:nvSpPr>
        <p:spPr bwMode="auto">
          <a:xfrm>
            <a:off x="2419350" y="3843338"/>
            <a:ext cx="419100" cy="4762"/>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94217" name="Freeform 9"/>
          <p:cNvSpPr>
            <a:spLocks/>
          </p:cNvSpPr>
          <p:nvPr/>
        </p:nvSpPr>
        <p:spPr bwMode="auto">
          <a:xfrm>
            <a:off x="2314575" y="4348163"/>
            <a:ext cx="123825" cy="766762"/>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94218" name="Line 10"/>
          <p:cNvSpPr>
            <a:spLocks noChangeShapeType="1"/>
          </p:cNvSpPr>
          <p:nvPr/>
        </p:nvSpPr>
        <p:spPr bwMode="auto">
          <a:xfrm>
            <a:off x="2452688" y="4787900"/>
            <a:ext cx="604837" cy="12700"/>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94219" name="Freeform 11"/>
          <p:cNvSpPr>
            <a:spLocks/>
          </p:cNvSpPr>
          <p:nvPr/>
        </p:nvSpPr>
        <p:spPr bwMode="auto">
          <a:xfrm>
            <a:off x="2286000" y="5386388"/>
            <a:ext cx="152400" cy="738187"/>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94220" name="Line 12"/>
          <p:cNvSpPr>
            <a:spLocks noChangeShapeType="1"/>
          </p:cNvSpPr>
          <p:nvPr/>
        </p:nvSpPr>
        <p:spPr bwMode="auto">
          <a:xfrm flipV="1">
            <a:off x="2443163" y="5581650"/>
            <a:ext cx="647700" cy="14288"/>
          </a:xfrm>
          <a:prstGeom prst="line">
            <a:avLst/>
          </a:prstGeom>
          <a:noFill/>
          <a:ln w="28575">
            <a:solidFill>
              <a:schemeClr val="accent2"/>
            </a:solidFill>
            <a:round/>
            <a:headEnd/>
            <a:tailEnd type="triangle" w="med" len="med"/>
          </a:ln>
          <a:effectLst/>
        </p:spPr>
        <p:txBody>
          <a:bodyPr anchor="ctr">
            <a:spAutoFit/>
          </a:bodyPr>
          <a:lstStyle/>
          <a:p>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3"/>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17" name="Slide Number Placeholder 4"/>
          <p:cNvSpPr>
            <a:spLocks noGrp="1"/>
          </p:cNvSpPr>
          <p:nvPr>
            <p:ph type="sldNum" sz="quarter" idx="12"/>
          </p:nvPr>
        </p:nvSpPr>
        <p:spPr/>
        <p:txBody>
          <a:bodyPr/>
          <a:lstStyle/>
          <a:p>
            <a:fld id="{ACF666F8-FE58-4E06-ADDF-CA81AEA4154A}" type="slidenum">
              <a:rPr lang="en-US"/>
              <a:pPr/>
              <a:t>96</a:t>
            </a:fld>
            <a:endParaRPr lang="en-US"/>
          </a:p>
        </p:txBody>
      </p:sp>
      <p:sp>
        <p:nvSpPr>
          <p:cNvPr id="95234" name="Rectangle 2"/>
          <p:cNvSpPr>
            <a:spLocks noGrp="1" noChangeArrowheads="1"/>
          </p:cNvSpPr>
          <p:nvPr>
            <p:ph type="title"/>
          </p:nvPr>
        </p:nvSpPr>
        <p:spPr/>
        <p:txBody>
          <a:bodyPr/>
          <a:lstStyle/>
          <a:p>
            <a:r>
              <a:rPr lang="en-US" sz="3600"/>
              <a:t>Example: Java server (TCP), cont</a:t>
            </a:r>
          </a:p>
        </p:txBody>
      </p:sp>
      <p:sp>
        <p:nvSpPr>
          <p:cNvPr id="95235" name="Rectangle 3"/>
          <p:cNvSpPr>
            <a:spLocks noChangeArrowheads="1"/>
          </p:cNvSpPr>
          <p:nvPr/>
        </p:nvSpPr>
        <p:spPr bwMode="auto">
          <a:xfrm>
            <a:off x="1851025" y="1617663"/>
            <a:ext cx="6999288" cy="3967162"/>
          </a:xfrm>
          <a:prstGeom prst="rect">
            <a:avLst/>
          </a:prstGeom>
          <a:noFill/>
          <a:ln w="9525">
            <a:noFill/>
            <a:miter lim="800000"/>
            <a:headEnd/>
            <a:tailEnd/>
          </a:ln>
          <a:effectLst/>
        </p:spPr>
        <p:txBody>
          <a:bodyPr wrap="none" anchor="ctr">
            <a:spAutoFit/>
          </a:bodyPr>
          <a:lstStyle/>
          <a:p>
            <a:pPr>
              <a:spcBef>
                <a:spcPct val="0"/>
              </a:spcBef>
              <a:buClrTx/>
              <a:buSzTx/>
              <a:buFontTx/>
              <a:buNone/>
            </a:pPr>
            <a:endParaRPr lang="en-US" sz="1600">
              <a:latin typeface="Arial" charset="0"/>
            </a:endParaRPr>
          </a:p>
          <a:p>
            <a:pPr>
              <a:spcBef>
                <a:spcPct val="0"/>
              </a:spcBef>
              <a:buClrTx/>
              <a:buSzTx/>
              <a:buFontTx/>
              <a:buNone/>
            </a:pPr>
            <a:endParaRPr lang="en-US" sz="1600">
              <a:latin typeface="Arial" charset="0"/>
            </a:endParaRPr>
          </a:p>
          <a:p>
            <a:pPr>
              <a:spcBef>
                <a:spcPct val="0"/>
              </a:spcBef>
              <a:buClrTx/>
              <a:buSzTx/>
              <a:buFontTx/>
              <a:buNone/>
            </a:pPr>
            <a:r>
              <a:rPr lang="en-US" sz="1800">
                <a:latin typeface="Arial" charset="0"/>
              </a:rPr>
              <a:t>           DataOutputStream  outToClient = </a:t>
            </a:r>
          </a:p>
          <a:p>
            <a:pPr>
              <a:spcBef>
                <a:spcPct val="0"/>
              </a:spcBef>
              <a:buClrTx/>
              <a:buSzTx/>
              <a:buFontTx/>
              <a:buNone/>
            </a:pPr>
            <a:r>
              <a:rPr lang="en-US" sz="1800">
                <a:latin typeface="Arial" charset="0"/>
              </a:rPr>
              <a:t>             new DataOutputStream</a:t>
            </a:r>
            <a:r>
              <a:rPr lang="en-US" sz="1600">
                <a:latin typeface="Arial" charset="0"/>
              </a:rPr>
              <a:t>(connectionSocket.getOutputStream());</a:t>
            </a:r>
            <a:r>
              <a:rPr lang="en-US" sz="1800">
                <a:latin typeface="Arial" charset="0"/>
              </a:rPr>
              <a:t> </a:t>
            </a:r>
          </a:p>
          <a:p>
            <a:pPr>
              <a:spcBef>
                <a:spcPct val="0"/>
              </a:spcBef>
              <a:buClrTx/>
              <a:buSzTx/>
              <a:buFontTx/>
              <a:buNone/>
            </a:pPr>
            <a:endParaRPr lang="en-US" sz="1800">
              <a:latin typeface="Arial" charset="0"/>
            </a:endParaRPr>
          </a:p>
          <a:p>
            <a:pPr>
              <a:spcBef>
                <a:spcPct val="0"/>
              </a:spcBef>
              <a:buClrTx/>
              <a:buSzTx/>
              <a:buFontTx/>
              <a:buNone/>
            </a:pPr>
            <a:r>
              <a:rPr lang="en-US" sz="1800">
                <a:latin typeface="Arial" charset="0"/>
              </a:rPr>
              <a:t>           clientSentence = inFromClient.readLine(); </a:t>
            </a:r>
          </a:p>
          <a:p>
            <a:pPr>
              <a:spcBef>
                <a:spcPct val="0"/>
              </a:spcBef>
              <a:buClrTx/>
              <a:buSzTx/>
              <a:buFontTx/>
              <a:buNone/>
            </a:pPr>
            <a:endParaRPr lang="en-US" sz="1800">
              <a:latin typeface="Arial" charset="0"/>
            </a:endParaRPr>
          </a:p>
          <a:p>
            <a:pPr>
              <a:spcBef>
                <a:spcPct val="0"/>
              </a:spcBef>
              <a:buClrTx/>
              <a:buSzTx/>
              <a:buFontTx/>
              <a:buNone/>
            </a:pPr>
            <a:r>
              <a:rPr lang="en-US" sz="1800">
                <a:latin typeface="Arial" charset="0"/>
              </a:rPr>
              <a:t>           capitalizedSentence = clientSentence.toUpperCase() + '\n'; </a:t>
            </a:r>
          </a:p>
          <a:p>
            <a:pPr>
              <a:spcBef>
                <a:spcPct val="0"/>
              </a:spcBef>
              <a:buClrTx/>
              <a:buSzTx/>
              <a:buFontTx/>
              <a:buNone/>
            </a:pPr>
            <a:endParaRPr lang="en-US" sz="1800">
              <a:latin typeface="Arial" charset="0"/>
            </a:endParaRPr>
          </a:p>
          <a:p>
            <a:pPr>
              <a:spcBef>
                <a:spcPct val="0"/>
              </a:spcBef>
              <a:buClrTx/>
              <a:buSzTx/>
              <a:buFontTx/>
              <a:buNone/>
            </a:pPr>
            <a:r>
              <a:rPr lang="en-US" sz="1800">
                <a:latin typeface="Arial" charset="0"/>
              </a:rPr>
              <a:t>           outToClient.writeBytes(capitalizedSentence); </a:t>
            </a:r>
          </a:p>
          <a:p>
            <a:pPr>
              <a:spcBef>
                <a:spcPct val="0"/>
              </a:spcBef>
              <a:buClrTx/>
              <a:buSzTx/>
              <a:buFontTx/>
              <a:buNone/>
            </a:pPr>
            <a:r>
              <a:rPr lang="en-US" sz="1800">
                <a:latin typeface="Arial" charset="0"/>
              </a:rPr>
              <a:t>        } </a:t>
            </a:r>
          </a:p>
          <a:p>
            <a:pPr>
              <a:spcBef>
                <a:spcPct val="0"/>
              </a:spcBef>
              <a:buClrTx/>
              <a:buSzTx/>
              <a:buFontTx/>
              <a:buNone/>
            </a:pPr>
            <a:r>
              <a:rPr lang="en-US" sz="1800">
                <a:latin typeface="Arial" charset="0"/>
              </a:rPr>
              <a:t>    } </a:t>
            </a:r>
          </a:p>
          <a:p>
            <a:pPr>
              <a:spcBef>
                <a:spcPct val="0"/>
              </a:spcBef>
              <a:buClrTx/>
              <a:buSzTx/>
              <a:buFontTx/>
              <a:buNone/>
            </a:pPr>
            <a:r>
              <a:rPr lang="en-US" sz="1800">
                <a:latin typeface="Arial" charset="0"/>
              </a:rPr>
              <a:t>}</a:t>
            </a:r>
            <a:r>
              <a:rPr lang="en-US" sz="1800">
                <a:latin typeface="Times New Roman" pitchFamily="18" charset="0"/>
              </a:rPr>
              <a:t> </a:t>
            </a:r>
          </a:p>
          <a:p>
            <a:pPr>
              <a:spcBef>
                <a:spcPct val="0"/>
              </a:spcBef>
              <a:buClrTx/>
              <a:buSzTx/>
              <a:buFontTx/>
              <a:buNone/>
            </a:pPr>
            <a:r>
              <a:rPr lang="en-US">
                <a:latin typeface="Times New Roman" pitchFamily="18" charset="0"/>
              </a:rPr>
              <a:t> </a:t>
            </a:r>
          </a:p>
        </p:txBody>
      </p:sp>
      <p:sp>
        <p:nvSpPr>
          <p:cNvPr id="95236" name="Text Box 4"/>
          <p:cNvSpPr txBox="1">
            <a:spLocks noChangeArrowheads="1"/>
          </p:cNvSpPr>
          <p:nvPr/>
        </p:nvSpPr>
        <p:spPr bwMode="auto">
          <a:xfrm>
            <a:off x="738188" y="2759075"/>
            <a:ext cx="1482725" cy="641350"/>
          </a:xfrm>
          <a:prstGeom prst="rect">
            <a:avLst/>
          </a:prstGeom>
          <a:noFill/>
          <a:ln w="9525">
            <a:noFill/>
            <a:miter lim="800000"/>
            <a:headEnd/>
            <a:tailEnd/>
          </a:ln>
          <a:effectLst/>
        </p:spPr>
        <p:txBody>
          <a:bodyPr wrap="none" anchor="ctr">
            <a:spAutoFit/>
          </a:bodyPr>
          <a:lstStyle/>
          <a:p>
            <a:pPr algn="r">
              <a:spcBef>
                <a:spcPct val="0"/>
              </a:spcBef>
              <a:buClrTx/>
              <a:buSzTx/>
              <a:buFontTx/>
              <a:buNone/>
            </a:pPr>
            <a:r>
              <a:rPr lang="en-US" sz="1800">
                <a:solidFill>
                  <a:schemeClr val="accent2"/>
                </a:solidFill>
              </a:rPr>
              <a:t>Read in  line</a:t>
            </a:r>
          </a:p>
          <a:p>
            <a:pPr algn="r">
              <a:spcBef>
                <a:spcPct val="0"/>
              </a:spcBef>
              <a:buClrTx/>
              <a:buSzTx/>
              <a:buFontTx/>
              <a:buNone/>
            </a:pPr>
            <a:r>
              <a:rPr lang="en-US" sz="1800">
                <a:solidFill>
                  <a:schemeClr val="accent2"/>
                </a:solidFill>
              </a:rPr>
              <a:t>from socket</a:t>
            </a:r>
            <a:endParaRPr lang="en-US" sz="1800"/>
          </a:p>
        </p:txBody>
      </p:sp>
      <p:sp>
        <p:nvSpPr>
          <p:cNvPr id="95237" name="Text Box 5"/>
          <p:cNvSpPr txBox="1">
            <a:spLocks noChangeArrowheads="1"/>
          </p:cNvSpPr>
          <p:nvPr/>
        </p:nvSpPr>
        <p:spPr bwMode="auto">
          <a:xfrm>
            <a:off x="127000" y="1735138"/>
            <a:ext cx="2093913" cy="915987"/>
          </a:xfrm>
          <a:prstGeom prst="rect">
            <a:avLst/>
          </a:prstGeom>
          <a:noFill/>
          <a:ln w="9525">
            <a:noFill/>
            <a:miter lim="800000"/>
            <a:headEnd/>
            <a:tailEnd/>
          </a:ln>
          <a:effectLst/>
        </p:spPr>
        <p:txBody>
          <a:bodyPr anchor="ctr">
            <a:spAutoFit/>
          </a:bodyPr>
          <a:lstStyle/>
          <a:p>
            <a:pPr algn="r">
              <a:spcBef>
                <a:spcPct val="0"/>
              </a:spcBef>
              <a:buClrTx/>
              <a:buSzTx/>
              <a:buFontTx/>
              <a:buNone/>
            </a:pPr>
            <a:r>
              <a:rPr lang="en-US" sz="1800">
                <a:solidFill>
                  <a:schemeClr val="accent2"/>
                </a:solidFill>
              </a:rPr>
              <a:t>Create output</a:t>
            </a:r>
          </a:p>
          <a:p>
            <a:pPr algn="r">
              <a:spcBef>
                <a:spcPct val="0"/>
              </a:spcBef>
              <a:buClrTx/>
              <a:buSzTx/>
              <a:buFontTx/>
              <a:buNone/>
            </a:pPr>
            <a:r>
              <a:rPr lang="en-US" sz="1800">
                <a:solidFill>
                  <a:schemeClr val="accent2"/>
                </a:solidFill>
              </a:rPr>
              <a:t>stream, attached </a:t>
            </a:r>
          </a:p>
          <a:p>
            <a:pPr algn="r">
              <a:spcBef>
                <a:spcPct val="0"/>
              </a:spcBef>
              <a:buClrTx/>
              <a:buSzTx/>
              <a:buFontTx/>
              <a:buNone/>
            </a:pPr>
            <a:r>
              <a:rPr lang="en-US" sz="1800">
                <a:solidFill>
                  <a:schemeClr val="accent2"/>
                </a:solidFill>
              </a:rPr>
              <a:t>to socket</a:t>
            </a:r>
            <a:endParaRPr lang="en-US" sz="1800"/>
          </a:p>
        </p:txBody>
      </p:sp>
      <p:sp>
        <p:nvSpPr>
          <p:cNvPr id="95238" name="Freeform 6"/>
          <p:cNvSpPr>
            <a:spLocks/>
          </p:cNvSpPr>
          <p:nvPr/>
        </p:nvSpPr>
        <p:spPr bwMode="auto">
          <a:xfrm>
            <a:off x="2028825" y="2814638"/>
            <a:ext cx="161925" cy="533400"/>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95239" name="Line 7"/>
          <p:cNvSpPr>
            <a:spLocks noChangeShapeType="1"/>
          </p:cNvSpPr>
          <p:nvPr/>
        </p:nvSpPr>
        <p:spPr bwMode="auto">
          <a:xfrm flipV="1">
            <a:off x="2209800" y="3114675"/>
            <a:ext cx="333375" cy="4763"/>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95240" name="Freeform 8"/>
          <p:cNvSpPr>
            <a:spLocks/>
          </p:cNvSpPr>
          <p:nvPr/>
        </p:nvSpPr>
        <p:spPr bwMode="auto">
          <a:xfrm>
            <a:off x="2057400" y="1795463"/>
            <a:ext cx="133350" cy="814387"/>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95241" name="Line 9"/>
          <p:cNvSpPr>
            <a:spLocks noChangeShapeType="1"/>
          </p:cNvSpPr>
          <p:nvPr/>
        </p:nvSpPr>
        <p:spPr bwMode="auto">
          <a:xfrm flipV="1">
            <a:off x="2214563" y="2486025"/>
            <a:ext cx="285750" cy="14288"/>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95242" name="Text Box 10"/>
          <p:cNvSpPr txBox="1">
            <a:spLocks noChangeArrowheads="1"/>
          </p:cNvSpPr>
          <p:nvPr/>
        </p:nvSpPr>
        <p:spPr bwMode="auto">
          <a:xfrm>
            <a:off x="490538" y="3902075"/>
            <a:ext cx="1682750" cy="641350"/>
          </a:xfrm>
          <a:prstGeom prst="rect">
            <a:avLst/>
          </a:prstGeom>
          <a:noFill/>
          <a:ln w="9525">
            <a:noFill/>
            <a:miter lim="800000"/>
            <a:headEnd/>
            <a:tailEnd/>
          </a:ln>
          <a:effectLst/>
        </p:spPr>
        <p:txBody>
          <a:bodyPr wrap="none" anchor="ctr">
            <a:spAutoFit/>
          </a:bodyPr>
          <a:lstStyle/>
          <a:p>
            <a:pPr algn="r">
              <a:spcBef>
                <a:spcPct val="0"/>
              </a:spcBef>
              <a:buClrTx/>
              <a:buSzTx/>
              <a:buFontTx/>
              <a:buNone/>
            </a:pPr>
            <a:r>
              <a:rPr lang="en-US" sz="1800">
                <a:solidFill>
                  <a:schemeClr val="accent2"/>
                </a:solidFill>
              </a:rPr>
              <a:t>Write out line</a:t>
            </a:r>
          </a:p>
          <a:p>
            <a:pPr algn="r">
              <a:spcBef>
                <a:spcPct val="0"/>
              </a:spcBef>
              <a:buClrTx/>
              <a:buSzTx/>
              <a:buFontTx/>
              <a:buNone/>
            </a:pPr>
            <a:r>
              <a:rPr lang="en-US" sz="1800">
                <a:solidFill>
                  <a:schemeClr val="accent2"/>
                </a:solidFill>
              </a:rPr>
              <a:t>to socket</a:t>
            </a:r>
            <a:endParaRPr lang="en-US" sz="1800"/>
          </a:p>
        </p:txBody>
      </p:sp>
      <p:sp>
        <p:nvSpPr>
          <p:cNvPr id="95243" name="Freeform 11"/>
          <p:cNvSpPr>
            <a:spLocks/>
          </p:cNvSpPr>
          <p:nvPr/>
        </p:nvSpPr>
        <p:spPr bwMode="auto">
          <a:xfrm>
            <a:off x="2009775" y="3957638"/>
            <a:ext cx="161925" cy="571500"/>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95244" name="Line 12"/>
          <p:cNvSpPr>
            <a:spLocks noChangeShapeType="1"/>
          </p:cNvSpPr>
          <p:nvPr/>
        </p:nvSpPr>
        <p:spPr bwMode="auto">
          <a:xfrm flipV="1">
            <a:off x="2190750" y="4219575"/>
            <a:ext cx="333375" cy="4763"/>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95245" name="Text Box 13"/>
          <p:cNvSpPr txBox="1">
            <a:spLocks noChangeArrowheads="1"/>
          </p:cNvSpPr>
          <p:nvPr/>
        </p:nvSpPr>
        <p:spPr bwMode="auto">
          <a:xfrm>
            <a:off x="3209925" y="4889500"/>
            <a:ext cx="2878138" cy="915988"/>
          </a:xfrm>
          <a:prstGeom prst="rect">
            <a:avLst/>
          </a:prstGeom>
          <a:noFill/>
          <a:ln w="9525">
            <a:noFill/>
            <a:miter lim="800000"/>
            <a:headEnd/>
            <a:tailEnd/>
          </a:ln>
          <a:effectLst/>
        </p:spPr>
        <p:txBody>
          <a:bodyPr wrap="none" anchor="ctr">
            <a:spAutoFit/>
          </a:bodyPr>
          <a:lstStyle/>
          <a:p>
            <a:pPr>
              <a:spcBef>
                <a:spcPct val="0"/>
              </a:spcBef>
              <a:buClrTx/>
              <a:buSzTx/>
              <a:buFontTx/>
              <a:buNone/>
            </a:pPr>
            <a:r>
              <a:rPr lang="en-US" sz="1800">
                <a:solidFill>
                  <a:schemeClr val="accent2"/>
                </a:solidFill>
              </a:rPr>
              <a:t>End of while loop,</a:t>
            </a:r>
          </a:p>
          <a:p>
            <a:pPr>
              <a:spcBef>
                <a:spcPct val="0"/>
              </a:spcBef>
              <a:buClrTx/>
              <a:buSzTx/>
              <a:buFontTx/>
              <a:buNone/>
            </a:pPr>
            <a:r>
              <a:rPr lang="en-US" sz="1800">
                <a:solidFill>
                  <a:schemeClr val="accent2"/>
                </a:solidFill>
              </a:rPr>
              <a:t>loop back and wait for</a:t>
            </a:r>
          </a:p>
          <a:p>
            <a:pPr>
              <a:spcBef>
                <a:spcPct val="0"/>
              </a:spcBef>
              <a:buClrTx/>
              <a:buSzTx/>
              <a:buFontTx/>
              <a:buNone/>
            </a:pPr>
            <a:r>
              <a:rPr lang="en-US" sz="1800">
                <a:solidFill>
                  <a:schemeClr val="accent2"/>
                </a:solidFill>
              </a:rPr>
              <a:t>another client connection</a:t>
            </a:r>
            <a:endParaRPr lang="en-US" sz="1800"/>
          </a:p>
        </p:txBody>
      </p:sp>
      <p:sp>
        <p:nvSpPr>
          <p:cNvPr id="95246" name="Freeform 14"/>
          <p:cNvSpPr>
            <a:spLocks/>
          </p:cNvSpPr>
          <p:nvPr/>
        </p:nvSpPr>
        <p:spPr bwMode="auto">
          <a:xfrm rot="-10815861">
            <a:off x="3190875" y="4879975"/>
            <a:ext cx="160338" cy="912813"/>
          </a:xfrm>
          <a:custGeom>
            <a:avLst/>
            <a:gdLst/>
            <a:ahLst/>
            <a:cxnLst>
              <a:cxn ang="0">
                <a:pos x="0" y="0"/>
              </a:cxn>
              <a:cxn ang="0">
                <a:pos x="78" y="0"/>
              </a:cxn>
              <a:cxn ang="0">
                <a:pos x="78" y="342"/>
              </a:cxn>
              <a:cxn ang="0">
                <a:pos x="6" y="342"/>
              </a:cxn>
            </a:cxnLst>
            <a:rect l="0" t="0" r="r" b="b"/>
            <a:pathLst>
              <a:path w="78" h="342">
                <a:moveTo>
                  <a:pt x="0" y="0"/>
                </a:moveTo>
                <a:lnTo>
                  <a:pt x="78" y="0"/>
                </a:lnTo>
                <a:lnTo>
                  <a:pt x="78" y="342"/>
                </a:lnTo>
                <a:lnTo>
                  <a:pt x="6" y="342"/>
                </a:lnTo>
              </a:path>
            </a:pathLst>
          </a:custGeom>
          <a:noFill/>
          <a:ln w="28575" cap="flat" cmpd="sng">
            <a:solidFill>
              <a:schemeClr val="accent2"/>
            </a:solidFill>
            <a:prstDash val="solid"/>
            <a:round/>
            <a:headEnd/>
            <a:tailEnd/>
          </a:ln>
          <a:effectLst/>
        </p:spPr>
        <p:txBody>
          <a:bodyPr anchor="ctr">
            <a:spAutoFit/>
          </a:bodyPr>
          <a:lstStyle/>
          <a:p>
            <a:endParaRPr lang="en-US"/>
          </a:p>
        </p:txBody>
      </p:sp>
      <p:sp>
        <p:nvSpPr>
          <p:cNvPr id="95247" name="Line 15"/>
          <p:cNvSpPr>
            <a:spLocks noChangeShapeType="1"/>
          </p:cNvSpPr>
          <p:nvPr/>
        </p:nvSpPr>
        <p:spPr bwMode="auto">
          <a:xfrm flipH="1" flipV="1">
            <a:off x="2543175" y="4552950"/>
            <a:ext cx="647700" cy="604838"/>
          </a:xfrm>
          <a:prstGeom prst="line">
            <a:avLst/>
          </a:prstGeom>
          <a:noFill/>
          <a:ln w="28575">
            <a:solidFill>
              <a:schemeClr val="accent2"/>
            </a:solidFill>
            <a:round/>
            <a:headEnd/>
            <a:tailEnd type="triangle" w="med" len="med"/>
          </a:ln>
          <a:effectLst/>
        </p:spPr>
        <p:txBody>
          <a:bodyPr anchor="ctr">
            <a:spAutoFit/>
          </a:bodyPr>
          <a:lstStyle/>
          <a:p>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fld id="{061BB6C1-6355-4F1D-A833-400A21004A41}" type="slidenum">
              <a:rPr lang="en-US"/>
              <a:pPr/>
              <a:t>97</a:t>
            </a:fld>
            <a:endParaRPr lang="en-US"/>
          </a:p>
        </p:txBody>
      </p:sp>
      <p:sp>
        <p:nvSpPr>
          <p:cNvPr id="230402" name="Rectangle 2"/>
          <p:cNvSpPr>
            <a:spLocks noGrp="1" noChangeArrowheads="1"/>
          </p:cNvSpPr>
          <p:nvPr>
            <p:ph type="title"/>
          </p:nvPr>
        </p:nvSpPr>
        <p:spPr/>
        <p:txBody>
          <a:bodyPr/>
          <a:lstStyle/>
          <a:p>
            <a:r>
              <a:rPr lang="en-US"/>
              <a:t>Chapter 2: Application layer</a:t>
            </a:r>
          </a:p>
        </p:txBody>
      </p:sp>
      <p:sp>
        <p:nvSpPr>
          <p:cNvPr id="230403" name="Rectangle 3"/>
          <p:cNvSpPr>
            <a:spLocks noGrp="1" noChangeArrowheads="1"/>
          </p:cNvSpPr>
          <p:nvPr>
            <p:ph type="body" sz="half" idx="1"/>
          </p:nvPr>
        </p:nvSpPr>
        <p:spPr/>
        <p:txBody>
          <a:bodyPr/>
          <a:lstStyle/>
          <a:p>
            <a:r>
              <a:rPr lang="en-US" sz="2400"/>
              <a:t>2.1 Principles of network applications</a:t>
            </a:r>
          </a:p>
          <a:p>
            <a:r>
              <a:rPr lang="en-US" sz="2400"/>
              <a:t>2.2 Web and HTTP</a:t>
            </a:r>
          </a:p>
          <a:p>
            <a:r>
              <a:rPr lang="en-US" sz="2400"/>
              <a:t>2.3 FTP </a:t>
            </a:r>
            <a:endParaRPr lang="en-US" sz="2400">
              <a:solidFill>
                <a:srgbClr val="FF0000"/>
              </a:solidFill>
            </a:endParaRPr>
          </a:p>
          <a:p>
            <a:r>
              <a:rPr lang="en-US" sz="2400"/>
              <a:t>2.4 Electronic Mail</a:t>
            </a:r>
          </a:p>
          <a:p>
            <a:pPr lvl="1"/>
            <a:r>
              <a:rPr lang="en-US" sz="2000"/>
              <a:t>SMTP, POP3, IMAP</a:t>
            </a:r>
          </a:p>
          <a:p>
            <a:r>
              <a:rPr lang="en-US" sz="2400"/>
              <a:t>2.5 DNS</a:t>
            </a:r>
          </a:p>
          <a:p>
            <a:endParaRPr lang="en-US" sz="2400"/>
          </a:p>
        </p:txBody>
      </p:sp>
      <p:sp>
        <p:nvSpPr>
          <p:cNvPr id="230404" name="Rectangle 4"/>
          <p:cNvSpPr>
            <a:spLocks noGrp="1" noChangeArrowheads="1"/>
          </p:cNvSpPr>
          <p:nvPr>
            <p:ph type="body" sz="half" idx="2"/>
          </p:nvPr>
        </p:nvSpPr>
        <p:spPr>
          <a:xfrm>
            <a:off x="4495800" y="1600200"/>
            <a:ext cx="4054475" cy="4648200"/>
          </a:xfrm>
        </p:spPr>
        <p:txBody>
          <a:bodyPr/>
          <a:lstStyle/>
          <a:p>
            <a:r>
              <a:rPr lang="en-US" sz="2400"/>
              <a:t>2.6 P2P file sharing</a:t>
            </a:r>
          </a:p>
          <a:p>
            <a:r>
              <a:rPr lang="en-US" sz="2400"/>
              <a:t>2.7 Socket programming with TCP</a:t>
            </a:r>
          </a:p>
          <a:p>
            <a:r>
              <a:rPr lang="en-US" sz="2400">
                <a:solidFill>
                  <a:srgbClr val="FF0000"/>
                </a:solidFill>
              </a:rPr>
              <a:t>2.8 Socket programming with UDP</a:t>
            </a:r>
          </a:p>
          <a:p>
            <a:r>
              <a:rPr lang="en-US" sz="2400"/>
              <a:t>2.9 Building a Web server</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5"/>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11" name="Slide Number Placeholder 6"/>
          <p:cNvSpPr>
            <a:spLocks noGrp="1"/>
          </p:cNvSpPr>
          <p:nvPr>
            <p:ph type="sldNum" sz="quarter" idx="12"/>
          </p:nvPr>
        </p:nvSpPr>
        <p:spPr/>
        <p:txBody>
          <a:bodyPr/>
          <a:lstStyle/>
          <a:p>
            <a:fld id="{D2A6DA1C-C174-4403-962E-B79A46573514}" type="slidenum">
              <a:rPr lang="en-US"/>
              <a:pPr/>
              <a:t>98</a:t>
            </a:fld>
            <a:endParaRPr lang="en-US"/>
          </a:p>
        </p:txBody>
      </p:sp>
      <p:sp>
        <p:nvSpPr>
          <p:cNvPr id="96258" name="Rectangle 2"/>
          <p:cNvSpPr>
            <a:spLocks noGrp="1" noChangeArrowheads="1"/>
          </p:cNvSpPr>
          <p:nvPr>
            <p:ph type="title"/>
          </p:nvPr>
        </p:nvSpPr>
        <p:spPr/>
        <p:txBody>
          <a:bodyPr/>
          <a:lstStyle/>
          <a:p>
            <a:r>
              <a:rPr lang="en-US" sz="3600"/>
              <a:t>Socket programming </a:t>
            </a:r>
            <a:r>
              <a:rPr lang="en-US" sz="3600" i="1">
                <a:solidFill>
                  <a:srgbClr val="FF0000"/>
                </a:solidFill>
              </a:rPr>
              <a:t>with UDP</a:t>
            </a:r>
            <a:endParaRPr lang="en-US"/>
          </a:p>
        </p:txBody>
      </p:sp>
      <p:sp>
        <p:nvSpPr>
          <p:cNvPr id="96259" name="Rectangle 3"/>
          <p:cNvSpPr>
            <a:spLocks noGrp="1" noChangeArrowheads="1"/>
          </p:cNvSpPr>
          <p:nvPr>
            <p:ph type="body" sz="half" idx="1"/>
          </p:nvPr>
        </p:nvSpPr>
        <p:spPr/>
        <p:txBody>
          <a:bodyPr/>
          <a:lstStyle/>
          <a:p>
            <a:pPr>
              <a:buFont typeface="ZapfDingbats" pitchFamily="82" charset="2"/>
              <a:buNone/>
            </a:pPr>
            <a:r>
              <a:rPr lang="en-US" sz="2000">
                <a:solidFill>
                  <a:srgbClr val="FF0000"/>
                </a:solidFill>
              </a:rPr>
              <a:t>UDP: no “connection” between client and server</a:t>
            </a:r>
            <a:endParaRPr lang="en-US" sz="2000"/>
          </a:p>
          <a:p>
            <a:r>
              <a:rPr lang="en-US" sz="2000"/>
              <a:t>no handshaking</a:t>
            </a:r>
          </a:p>
          <a:p>
            <a:r>
              <a:rPr lang="en-US" sz="2000"/>
              <a:t>sender explicitly attaches IP address and port of destination to each packet</a:t>
            </a:r>
          </a:p>
          <a:p>
            <a:r>
              <a:rPr lang="en-US" sz="2000"/>
              <a:t>server must extract IP address, port of sender from received packet</a:t>
            </a:r>
          </a:p>
          <a:p>
            <a:pPr>
              <a:spcBef>
                <a:spcPct val="50000"/>
              </a:spcBef>
              <a:buFont typeface="ZapfDingbats" pitchFamily="82" charset="2"/>
              <a:buNone/>
            </a:pPr>
            <a:r>
              <a:rPr lang="en-US" sz="2000">
                <a:solidFill>
                  <a:srgbClr val="FF0000"/>
                </a:solidFill>
              </a:rPr>
              <a:t>UDP: transmitted data may be received out of order, or lost</a:t>
            </a:r>
            <a:endParaRPr lang="en-US" sz="2000"/>
          </a:p>
        </p:txBody>
      </p:sp>
      <p:grpSp>
        <p:nvGrpSpPr>
          <p:cNvPr id="96260" name="Group 4"/>
          <p:cNvGrpSpPr>
            <a:grpSpLocks/>
          </p:cNvGrpSpPr>
          <p:nvPr/>
        </p:nvGrpSpPr>
        <p:grpSpPr bwMode="auto">
          <a:xfrm>
            <a:off x="4616450" y="2679700"/>
            <a:ext cx="4175125" cy="1743075"/>
            <a:chOff x="2914" y="2888"/>
            <a:chExt cx="2630" cy="1098"/>
          </a:xfrm>
        </p:grpSpPr>
        <p:sp>
          <p:nvSpPr>
            <p:cNvPr id="96261" name="Rectangle 5"/>
            <p:cNvSpPr>
              <a:spLocks noChangeArrowheads="1"/>
            </p:cNvSpPr>
            <p:nvPr/>
          </p:nvSpPr>
          <p:spPr bwMode="auto">
            <a:xfrm>
              <a:off x="2940" y="3024"/>
              <a:ext cx="2604" cy="894"/>
            </a:xfrm>
            <a:prstGeom prst="rect">
              <a:avLst/>
            </a:prstGeom>
            <a:noFill/>
            <a:ln w="28575">
              <a:solidFill>
                <a:schemeClr val="accent2"/>
              </a:solidFill>
              <a:miter lim="800000"/>
              <a:headEnd/>
              <a:tailEnd/>
            </a:ln>
            <a:effectLst/>
          </p:spPr>
          <p:txBody>
            <a:bodyPr wrap="none" anchor="ctr">
              <a:spAutoFit/>
            </a:bodyPr>
            <a:lstStyle/>
            <a:p>
              <a:endParaRPr lang="en-US"/>
            </a:p>
          </p:txBody>
        </p:sp>
        <p:grpSp>
          <p:nvGrpSpPr>
            <p:cNvPr id="96262" name="Group 6"/>
            <p:cNvGrpSpPr>
              <a:grpSpLocks/>
            </p:cNvGrpSpPr>
            <p:nvPr/>
          </p:nvGrpSpPr>
          <p:grpSpPr bwMode="auto">
            <a:xfrm>
              <a:off x="2976" y="2888"/>
              <a:ext cx="1653" cy="250"/>
              <a:chOff x="66" y="3842"/>
              <a:chExt cx="1653" cy="250"/>
            </a:xfrm>
          </p:grpSpPr>
          <p:sp>
            <p:nvSpPr>
              <p:cNvPr id="96263" name="Rectangle 7"/>
              <p:cNvSpPr>
                <a:spLocks noChangeArrowheads="1"/>
              </p:cNvSpPr>
              <p:nvPr/>
            </p:nvSpPr>
            <p:spPr bwMode="auto">
              <a:xfrm>
                <a:off x="96" y="3888"/>
                <a:ext cx="1584" cy="162"/>
              </a:xfrm>
              <a:prstGeom prst="rect">
                <a:avLst/>
              </a:prstGeom>
              <a:solidFill>
                <a:schemeClr val="bg1"/>
              </a:solidFill>
              <a:ln w="9525">
                <a:noFill/>
                <a:miter lim="800000"/>
                <a:headEnd/>
                <a:tailEnd/>
              </a:ln>
              <a:effectLst/>
            </p:spPr>
            <p:txBody>
              <a:bodyPr wrap="none" anchor="ctr">
                <a:spAutoFit/>
              </a:bodyPr>
              <a:lstStyle/>
              <a:p>
                <a:endParaRPr lang="en-US"/>
              </a:p>
            </p:txBody>
          </p:sp>
          <p:sp>
            <p:nvSpPr>
              <p:cNvPr id="96264" name="Text Box 8"/>
              <p:cNvSpPr txBox="1">
                <a:spLocks noChangeArrowheads="1"/>
              </p:cNvSpPr>
              <p:nvPr/>
            </p:nvSpPr>
            <p:spPr bwMode="auto">
              <a:xfrm>
                <a:off x="66" y="3842"/>
                <a:ext cx="1653" cy="250"/>
              </a:xfrm>
              <a:prstGeom prst="rect">
                <a:avLst/>
              </a:prstGeom>
              <a:noFill/>
              <a:ln w="9525">
                <a:noFill/>
                <a:miter lim="800000"/>
                <a:headEnd/>
                <a:tailEnd/>
              </a:ln>
              <a:effectLst/>
            </p:spPr>
            <p:txBody>
              <a:bodyPr wrap="none" anchor="ctr">
                <a:spAutoFit/>
              </a:bodyPr>
              <a:lstStyle/>
              <a:p>
                <a:pPr algn="ctr">
                  <a:spcBef>
                    <a:spcPct val="0"/>
                  </a:spcBef>
                  <a:buClrTx/>
                  <a:buSzTx/>
                  <a:buFontTx/>
                  <a:buNone/>
                </a:pPr>
                <a:r>
                  <a:rPr lang="en-US" sz="2000">
                    <a:solidFill>
                      <a:srgbClr val="FF0000"/>
                    </a:solidFill>
                  </a:rPr>
                  <a:t>application viewpoint</a:t>
                </a:r>
                <a:endParaRPr lang="en-US" sz="1800"/>
              </a:p>
            </p:txBody>
          </p:sp>
        </p:grpSp>
        <p:sp>
          <p:nvSpPr>
            <p:cNvPr id="96265" name="Text Box 9"/>
            <p:cNvSpPr txBox="1">
              <a:spLocks noChangeArrowheads="1"/>
            </p:cNvSpPr>
            <p:nvPr/>
          </p:nvSpPr>
          <p:spPr bwMode="auto">
            <a:xfrm>
              <a:off x="2914" y="3179"/>
              <a:ext cx="2621" cy="807"/>
            </a:xfrm>
            <a:prstGeom prst="rect">
              <a:avLst/>
            </a:prstGeom>
            <a:noFill/>
            <a:ln w="9525">
              <a:noFill/>
              <a:miter lim="800000"/>
              <a:headEnd/>
              <a:tailEnd/>
            </a:ln>
            <a:effectLst/>
          </p:spPr>
          <p:txBody>
            <a:bodyPr wrap="none" anchor="ctr">
              <a:spAutoFit/>
            </a:bodyPr>
            <a:lstStyle/>
            <a:p>
              <a:pPr algn="ctr">
                <a:spcBef>
                  <a:spcPct val="0"/>
                </a:spcBef>
                <a:buClrTx/>
                <a:buSzTx/>
                <a:buFontTx/>
                <a:buNone/>
              </a:pPr>
              <a:r>
                <a:rPr lang="en-US" sz="2000" i="1">
                  <a:solidFill>
                    <a:schemeClr val="accent2"/>
                  </a:solidFill>
                </a:rPr>
                <a:t>UDP provides </a:t>
              </a:r>
              <a:r>
                <a:rPr lang="en-US" sz="2000" i="1" u="sng">
                  <a:solidFill>
                    <a:schemeClr val="accent2"/>
                  </a:solidFill>
                </a:rPr>
                <a:t>unreliable</a:t>
              </a:r>
              <a:r>
                <a:rPr lang="en-US" sz="2000" i="1">
                  <a:solidFill>
                    <a:schemeClr val="accent2"/>
                  </a:solidFill>
                </a:rPr>
                <a:t> transfer</a:t>
              </a:r>
            </a:p>
            <a:p>
              <a:pPr algn="ctr">
                <a:spcBef>
                  <a:spcPct val="0"/>
                </a:spcBef>
                <a:buClrTx/>
                <a:buSzTx/>
                <a:buFontTx/>
                <a:buNone/>
              </a:pPr>
              <a:r>
                <a:rPr lang="en-US" sz="2000" i="1">
                  <a:solidFill>
                    <a:schemeClr val="accent2"/>
                  </a:solidFill>
                </a:rPr>
                <a:t> of groups of bytes (“datagrams”)</a:t>
              </a:r>
            </a:p>
            <a:p>
              <a:pPr algn="ctr">
                <a:spcBef>
                  <a:spcPct val="0"/>
                </a:spcBef>
                <a:buClrTx/>
                <a:buSzTx/>
                <a:buFontTx/>
                <a:buNone/>
              </a:pPr>
              <a:r>
                <a:rPr lang="en-US" sz="2000" i="1">
                  <a:solidFill>
                    <a:schemeClr val="accent2"/>
                  </a:solidFill>
                </a:rPr>
                <a:t> between client and server</a:t>
              </a:r>
              <a:endParaRPr lang="en-US" sz="2000" i="1">
                <a:solidFill>
                  <a:schemeClr val="accent2"/>
                </a:solidFill>
                <a:latin typeface="Times New Roman" pitchFamily="18" charset="0"/>
              </a:endParaRPr>
            </a:p>
            <a:p>
              <a:pPr algn="ctr">
                <a:spcBef>
                  <a:spcPct val="0"/>
                </a:spcBef>
                <a:buClrTx/>
                <a:buSzTx/>
                <a:buFontTx/>
                <a:buNone/>
              </a:pPr>
              <a:endParaRPr lang="en-US" sz="1800"/>
            </a:p>
          </p:txBody>
        </p:sp>
      </p:gr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3"/>
          <p:cNvSpPr>
            <a:spLocks noGrp="1"/>
          </p:cNvSpPr>
          <p:nvPr>
            <p:ph type="ftr" sz="quarter" idx="11"/>
          </p:nvPr>
        </p:nvSpPr>
        <p:spPr/>
        <p:txBody>
          <a:bodyPr/>
          <a:lstStyle/>
          <a:p>
            <a:r>
              <a:rPr lang="en-US"/>
              <a:t>2: Application Layer</a:t>
            </a:r>
            <a:endParaRPr lang="en-US">
              <a:latin typeface="Times New Roman" pitchFamily="18" charset="0"/>
            </a:endParaRPr>
          </a:p>
        </p:txBody>
      </p:sp>
      <p:sp>
        <p:nvSpPr>
          <p:cNvPr id="30" name="Slide Number Placeholder 4"/>
          <p:cNvSpPr>
            <a:spLocks noGrp="1"/>
          </p:cNvSpPr>
          <p:nvPr>
            <p:ph type="sldNum" sz="quarter" idx="12"/>
          </p:nvPr>
        </p:nvSpPr>
        <p:spPr/>
        <p:txBody>
          <a:bodyPr/>
          <a:lstStyle/>
          <a:p>
            <a:fld id="{B1E08565-A344-4547-8EAA-D3D108DEA65E}" type="slidenum">
              <a:rPr lang="en-US"/>
              <a:pPr/>
              <a:t>99</a:t>
            </a:fld>
            <a:endParaRPr lang="en-US"/>
          </a:p>
        </p:txBody>
      </p:sp>
      <p:sp>
        <p:nvSpPr>
          <p:cNvPr id="97282" name="Rectangle 2"/>
          <p:cNvSpPr>
            <a:spLocks noGrp="1" noChangeArrowheads="1"/>
          </p:cNvSpPr>
          <p:nvPr>
            <p:ph type="title"/>
          </p:nvPr>
        </p:nvSpPr>
        <p:spPr/>
        <p:txBody>
          <a:bodyPr/>
          <a:lstStyle/>
          <a:p>
            <a:r>
              <a:rPr lang="en-US" sz="3200"/>
              <a:t>Client/server socket interaction: UDP</a:t>
            </a:r>
            <a:endParaRPr lang="en-US"/>
          </a:p>
        </p:txBody>
      </p:sp>
      <p:grpSp>
        <p:nvGrpSpPr>
          <p:cNvPr id="97283" name="Group 3"/>
          <p:cNvGrpSpPr>
            <a:grpSpLocks/>
          </p:cNvGrpSpPr>
          <p:nvPr/>
        </p:nvGrpSpPr>
        <p:grpSpPr bwMode="auto">
          <a:xfrm>
            <a:off x="1276350" y="3324225"/>
            <a:ext cx="5435600" cy="2544763"/>
            <a:chOff x="804" y="2094"/>
            <a:chExt cx="3424" cy="1603"/>
          </a:xfrm>
        </p:grpSpPr>
        <p:sp>
          <p:nvSpPr>
            <p:cNvPr id="97284" name="Freeform 4"/>
            <p:cNvSpPr>
              <a:spLocks/>
            </p:cNvSpPr>
            <p:nvPr/>
          </p:nvSpPr>
          <p:spPr bwMode="auto">
            <a:xfrm>
              <a:off x="804" y="2094"/>
              <a:ext cx="552" cy="1602"/>
            </a:xfrm>
            <a:custGeom>
              <a:avLst/>
              <a:gdLst/>
              <a:ahLst/>
              <a:cxnLst>
                <a:cxn ang="0">
                  <a:pos x="492" y="1968"/>
                </a:cxn>
                <a:cxn ang="0">
                  <a:pos x="492" y="2112"/>
                </a:cxn>
                <a:cxn ang="0">
                  <a:pos x="0" y="2112"/>
                </a:cxn>
                <a:cxn ang="0">
                  <a:pos x="0" y="0"/>
                </a:cxn>
                <a:cxn ang="0">
                  <a:pos x="402" y="0"/>
                </a:cxn>
              </a:cxnLst>
              <a:rect l="0" t="0" r="r" b="b"/>
              <a:pathLst>
                <a:path w="492" h="2112">
                  <a:moveTo>
                    <a:pt x="492" y="1968"/>
                  </a:moveTo>
                  <a:lnTo>
                    <a:pt x="492" y="2112"/>
                  </a:lnTo>
                  <a:lnTo>
                    <a:pt x="0" y="2112"/>
                  </a:lnTo>
                  <a:lnTo>
                    <a:pt x="0" y="0"/>
                  </a:lnTo>
                  <a:lnTo>
                    <a:pt x="402" y="0"/>
                  </a:lnTo>
                </a:path>
              </a:pathLst>
            </a:custGeom>
            <a:noFill/>
            <a:ln w="28575" cap="flat" cmpd="sng">
              <a:solidFill>
                <a:schemeClr val="accent2"/>
              </a:solidFill>
              <a:prstDash val="solid"/>
              <a:round/>
              <a:headEnd type="none" w="med" len="med"/>
              <a:tailEnd type="triangle" w="med" len="med"/>
            </a:ln>
            <a:effectLst/>
          </p:spPr>
          <p:txBody>
            <a:bodyPr anchor="ctr">
              <a:spAutoFit/>
            </a:bodyPr>
            <a:lstStyle/>
            <a:p>
              <a:endParaRPr lang="en-US"/>
            </a:p>
          </p:txBody>
        </p:sp>
        <p:sp>
          <p:nvSpPr>
            <p:cNvPr id="97285" name="Text Box 5"/>
            <p:cNvSpPr txBox="1">
              <a:spLocks noChangeArrowheads="1"/>
            </p:cNvSpPr>
            <p:nvPr/>
          </p:nvSpPr>
          <p:spPr bwMode="auto">
            <a:xfrm>
              <a:off x="3509" y="3371"/>
              <a:ext cx="719" cy="326"/>
            </a:xfrm>
            <a:prstGeom prst="rect">
              <a:avLst/>
            </a:prstGeom>
            <a:noFill/>
            <a:ln w="9525">
              <a:noFill/>
              <a:miter lim="800000"/>
              <a:headEnd/>
              <a:tailEnd/>
            </a:ln>
            <a:effectLst/>
          </p:spPr>
          <p:txBody>
            <a:bodyPr wrap="none" anchor="ctr">
              <a:spAutoFit/>
            </a:bodyPr>
            <a:lstStyle/>
            <a:p>
              <a:pPr>
                <a:spcBef>
                  <a:spcPct val="0"/>
                </a:spcBef>
                <a:buClrTx/>
                <a:buSzTx/>
                <a:buFontTx/>
                <a:buNone/>
              </a:pPr>
              <a:r>
                <a:rPr lang="en-US" sz="1400">
                  <a:latin typeface="Arial" charset="0"/>
                </a:rPr>
                <a:t>close</a:t>
              </a:r>
            </a:p>
            <a:p>
              <a:pPr>
                <a:spcBef>
                  <a:spcPct val="0"/>
                </a:spcBef>
                <a:buClrTx/>
                <a:buSzTx/>
                <a:buFontTx/>
                <a:buNone/>
              </a:pPr>
              <a:r>
                <a:rPr lang="en-US" sz="1400">
                  <a:solidFill>
                    <a:srgbClr val="FF0000"/>
                  </a:solidFill>
                  <a:latin typeface="Arial" charset="0"/>
                </a:rPr>
                <a:t>clientSocket</a:t>
              </a:r>
              <a:endParaRPr lang="en-US">
                <a:latin typeface="Times New Roman" pitchFamily="18" charset="0"/>
              </a:endParaRPr>
            </a:p>
          </p:txBody>
        </p:sp>
        <p:sp>
          <p:nvSpPr>
            <p:cNvPr id="97286" name="Line 6"/>
            <p:cNvSpPr>
              <a:spLocks noChangeShapeType="1"/>
            </p:cNvSpPr>
            <p:nvPr/>
          </p:nvSpPr>
          <p:spPr bwMode="auto">
            <a:xfrm>
              <a:off x="3936" y="3318"/>
              <a:ext cx="0" cy="204"/>
            </a:xfrm>
            <a:prstGeom prst="line">
              <a:avLst/>
            </a:prstGeom>
            <a:noFill/>
            <a:ln w="28575">
              <a:solidFill>
                <a:schemeClr val="accent2"/>
              </a:solidFill>
              <a:round/>
              <a:headEnd/>
              <a:tailEnd type="triangle" w="med" len="med"/>
            </a:ln>
            <a:effectLst/>
          </p:spPr>
          <p:txBody>
            <a:bodyPr anchor="ctr">
              <a:spAutoFit/>
            </a:bodyPr>
            <a:lstStyle/>
            <a:p>
              <a:endParaRPr lang="en-US"/>
            </a:p>
          </p:txBody>
        </p:sp>
      </p:grpSp>
      <p:sp>
        <p:nvSpPr>
          <p:cNvPr id="97287" name="Text Box 7"/>
          <p:cNvSpPr txBox="1">
            <a:spLocks noChangeArrowheads="1"/>
          </p:cNvSpPr>
          <p:nvPr/>
        </p:nvSpPr>
        <p:spPr bwMode="auto">
          <a:xfrm>
            <a:off x="585788" y="1314450"/>
            <a:ext cx="3392487" cy="457200"/>
          </a:xfrm>
          <a:prstGeom prst="rect">
            <a:avLst/>
          </a:prstGeom>
          <a:noFill/>
          <a:ln w="9525">
            <a:noFill/>
            <a:miter lim="800000"/>
            <a:headEnd/>
            <a:tailEnd/>
          </a:ln>
          <a:effectLst/>
        </p:spPr>
        <p:txBody>
          <a:bodyPr wrap="none" anchor="ctr">
            <a:spAutoFit/>
          </a:bodyPr>
          <a:lstStyle/>
          <a:p>
            <a:pPr algn="ctr">
              <a:spcBef>
                <a:spcPct val="50000"/>
              </a:spcBef>
              <a:buClrTx/>
              <a:buSzTx/>
              <a:buFontTx/>
              <a:buNone/>
            </a:pPr>
            <a:r>
              <a:rPr lang="en-US"/>
              <a:t>Server </a:t>
            </a:r>
            <a:r>
              <a:rPr lang="en-US" sz="1800"/>
              <a:t>(running on </a:t>
            </a:r>
            <a:r>
              <a:rPr lang="en-US" sz="1800" b="1">
                <a:latin typeface="Courier New" pitchFamily="49" charset="0"/>
              </a:rPr>
              <a:t>hostid</a:t>
            </a:r>
            <a:r>
              <a:rPr lang="en-US" sz="1800"/>
              <a:t>)</a:t>
            </a:r>
            <a:endParaRPr lang="en-US">
              <a:latin typeface="Times New Roman" pitchFamily="18" charset="0"/>
            </a:endParaRPr>
          </a:p>
        </p:txBody>
      </p:sp>
      <p:grpSp>
        <p:nvGrpSpPr>
          <p:cNvPr id="97288" name="Group 8"/>
          <p:cNvGrpSpPr>
            <a:grpSpLocks/>
          </p:cNvGrpSpPr>
          <p:nvPr/>
        </p:nvGrpSpPr>
        <p:grpSpPr bwMode="auto">
          <a:xfrm>
            <a:off x="5532438" y="3933825"/>
            <a:ext cx="1374775" cy="1354138"/>
            <a:chOff x="3485" y="2478"/>
            <a:chExt cx="866" cy="853"/>
          </a:xfrm>
        </p:grpSpPr>
        <p:sp>
          <p:nvSpPr>
            <p:cNvPr id="97289" name="Text Box 9"/>
            <p:cNvSpPr txBox="1">
              <a:spLocks noChangeArrowheads="1"/>
            </p:cNvSpPr>
            <p:nvPr/>
          </p:nvSpPr>
          <p:spPr bwMode="auto">
            <a:xfrm>
              <a:off x="3485" y="3005"/>
              <a:ext cx="866" cy="326"/>
            </a:xfrm>
            <a:prstGeom prst="rect">
              <a:avLst/>
            </a:prstGeom>
            <a:noFill/>
            <a:ln w="9525">
              <a:noFill/>
              <a:miter lim="800000"/>
              <a:headEnd/>
              <a:tailEnd/>
            </a:ln>
            <a:effectLst/>
          </p:spPr>
          <p:txBody>
            <a:bodyPr wrap="none" anchor="ctr">
              <a:spAutoFit/>
            </a:bodyPr>
            <a:lstStyle/>
            <a:p>
              <a:pPr>
                <a:spcBef>
                  <a:spcPct val="0"/>
                </a:spcBef>
                <a:buClrTx/>
                <a:buSzTx/>
                <a:buFontTx/>
                <a:buNone/>
              </a:pPr>
              <a:r>
                <a:rPr lang="en-US" sz="1400">
                  <a:latin typeface="Arial" charset="0"/>
                </a:rPr>
                <a:t>read reply from</a:t>
              </a:r>
            </a:p>
            <a:p>
              <a:pPr>
                <a:spcBef>
                  <a:spcPct val="0"/>
                </a:spcBef>
                <a:buClrTx/>
                <a:buSzTx/>
                <a:buFontTx/>
                <a:buNone/>
              </a:pPr>
              <a:r>
                <a:rPr lang="en-US" sz="1400">
                  <a:solidFill>
                    <a:srgbClr val="FF0000"/>
                  </a:solidFill>
                  <a:latin typeface="Arial" charset="0"/>
                </a:rPr>
                <a:t>clientSocket</a:t>
              </a:r>
              <a:endParaRPr lang="en-US">
                <a:latin typeface="Times New Roman" pitchFamily="18" charset="0"/>
              </a:endParaRPr>
            </a:p>
          </p:txBody>
        </p:sp>
        <p:sp>
          <p:nvSpPr>
            <p:cNvPr id="97290" name="Line 10"/>
            <p:cNvSpPr>
              <a:spLocks noChangeShapeType="1"/>
            </p:cNvSpPr>
            <p:nvPr/>
          </p:nvSpPr>
          <p:spPr bwMode="auto">
            <a:xfrm>
              <a:off x="3864" y="2478"/>
              <a:ext cx="0" cy="522"/>
            </a:xfrm>
            <a:prstGeom prst="line">
              <a:avLst/>
            </a:prstGeom>
            <a:noFill/>
            <a:ln w="28575">
              <a:solidFill>
                <a:schemeClr val="accent2"/>
              </a:solidFill>
              <a:round/>
              <a:headEnd/>
              <a:tailEnd type="triangle" w="med" len="med"/>
            </a:ln>
            <a:effectLst/>
          </p:spPr>
          <p:txBody>
            <a:bodyPr anchor="ctr">
              <a:spAutoFit/>
            </a:bodyPr>
            <a:lstStyle/>
            <a:p>
              <a:endParaRPr lang="en-US"/>
            </a:p>
          </p:txBody>
        </p:sp>
      </p:grpSp>
      <p:grpSp>
        <p:nvGrpSpPr>
          <p:cNvPr id="97291" name="Group 11"/>
          <p:cNvGrpSpPr>
            <a:grpSpLocks/>
          </p:cNvGrpSpPr>
          <p:nvPr/>
        </p:nvGrpSpPr>
        <p:grpSpPr bwMode="auto">
          <a:xfrm>
            <a:off x="3000375" y="1333500"/>
            <a:ext cx="5527675" cy="2593975"/>
            <a:chOff x="1890" y="840"/>
            <a:chExt cx="3482" cy="1634"/>
          </a:xfrm>
        </p:grpSpPr>
        <p:grpSp>
          <p:nvGrpSpPr>
            <p:cNvPr id="97292" name="Group 12"/>
            <p:cNvGrpSpPr>
              <a:grpSpLocks/>
            </p:cNvGrpSpPr>
            <p:nvPr/>
          </p:nvGrpSpPr>
          <p:grpSpPr bwMode="auto">
            <a:xfrm>
              <a:off x="3389" y="1342"/>
              <a:ext cx="1030" cy="465"/>
              <a:chOff x="3233" y="1852"/>
              <a:chExt cx="1030" cy="465"/>
            </a:xfrm>
          </p:grpSpPr>
          <p:sp>
            <p:nvSpPr>
              <p:cNvPr id="97293" name="Text Box 13"/>
              <p:cNvSpPr txBox="1">
                <a:spLocks noChangeArrowheads="1"/>
              </p:cNvSpPr>
              <p:nvPr/>
            </p:nvSpPr>
            <p:spPr bwMode="auto">
              <a:xfrm>
                <a:off x="3233" y="1852"/>
                <a:ext cx="811" cy="422"/>
              </a:xfrm>
              <a:prstGeom prst="rect">
                <a:avLst/>
              </a:prstGeom>
              <a:noFill/>
              <a:ln w="9525">
                <a:noFill/>
                <a:miter lim="800000"/>
                <a:headEnd/>
                <a:tailEnd/>
              </a:ln>
              <a:effectLst/>
            </p:spPr>
            <p:txBody>
              <a:bodyPr wrap="none" anchor="ctr">
                <a:spAutoFit/>
              </a:bodyPr>
              <a:lstStyle/>
              <a:p>
                <a:pPr>
                  <a:spcBef>
                    <a:spcPct val="0"/>
                  </a:spcBef>
                  <a:buClrTx/>
                  <a:buSzTx/>
                  <a:buFontTx/>
                  <a:buNone/>
                </a:pPr>
                <a:r>
                  <a:rPr lang="en-US" sz="1400">
                    <a:latin typeface="Arial" charset="0"/>
                  </a:rPr>
                  <a:t>create socket,</a:t>
                </a:r>
              </a:p>
              <a:p>
                <a:pPr>
                  <a:spcBef>
                    <a:spcPct val="0"/>
                  </a:spcBef>
                  <a:buClrTx/>
                  <a:buSzTx/>
                  <a:buFontTx/>
                  <a:buNone/>
                </a:pPr>
                <a:endParaRPr lang="en-US">
                  <a:latin typeface="Times New Roman" pitchFamily="18" charset="0"/>
                </a:endParaRPr>
              </a:p>
            </p:txBody>
          </p:sp>
          <p:sp>
            <p:nvSpPr>
              <p:cNvPr id="97294" name="Text Box 14"/>
              <p:cNvSpPr txBox="1">
                <a:spLocks noChangeArrowheads="1"/>
              </p:cNvSpPr>
              <p:nvPr/>
            </p:nvSpPr>
            <p:spPr bwMode="auto">
              <a:xfrm>
                <a:off x="3241" y="1991"/>
                <a:ext cx="1022" cy="326"/>
              </a:xfrm>
              <a:prstGeom prst="rect">
                <a:avLst/>
              </a:prstGeom>
              <a:noFill/>
              <a:ln w="9525">
                <a:noFill/>
                <a:miter lim="800000"/>
                <a:headEnd/>
                <a:tailEnd/>
              </a:ln>
              <a:effectLst/>
            </p:spPr>
            <p:txBody>
              <a:bodyPr wrap="none" anchor="ctr">
                <a:spAutoFit/>
              </a:bodyPr>
              <a:lstStyle/>
              <a:p>
                <a:pPr>
                  <a:spcBef>
                    <a:spcPct val="0"/>
                  </a:spcBef>
                  <a:buClrTx/>
                  <a:buSzTx/>
                  <a:buFontTx/>
                  <a:buNone/>
                </a:pPr>
                <a:r>
                  <a:rPr lang="en-US" sz="1400">
                    <a:solidFill>
                      <a:srgbClr val="FF0000"/>
                    </a:solidFill>
                    <a:latin typeface="Arial" charset="0"/>
                  </a:rPr>
                  <a:t>clientSocket = </a:t>
                </a:r>
              </a:p>
              <a:p>
                <a:pPr>
                  <a:spcBef>
                    <a:spcPct val="0"/>
                  </a:spcBef>
                  <a:buClrTx/>
                  <a:buSzTx/>
                  <a:buFontTx/>
                  <a:buNone/>
                </a:pPr>
                <a:r>
                  <a:rPr lang="en-US" sz="1400">
                    <a:solidFill>
                      <a:srgbClr val="FF0000"/>
                    </a:solidFill>
                    <a:latin typeface="Arial" charset="0"/>
                  </a:rPr>
                  <a:t>DatagramSocket()</a:t>
                </a:r>
                <a:endParaRPr lang="en-US">
                  <a:latin typeface="Times New Roman" pitchFamily="18" charset="0"/>
                </a:endParaRPr>
              </a:p>
            </p:txBody>
          </p:sp>
        </p:grpSp>
        <p:sp>
          <p:nvSpPr>
            <p:cNvPr id="97295" name="Text Box 15"/>
            <p:cNvSpPr txBox="1">
              <a:spLocks noChangeArrowheads="1"/>
            </p:cNvSpPr>
            <p:nvPr/>
          </p:nvSpPr>
          <p:spPr bwMode="auto">
            <a:xfrm>
              <a:off x="3311" y="840"/>
              <a:ext cx="635" cy="288"/>
            </a:xfrm>
            <a:prstGeom prst="rect">
              <a:avLst/>
            </a:prstGeom>
            <a:noFill/>
            <a:ln w="9525">
              <a:noFill/>
              <a:miter lim="800000"/>
              <a:headEnd/>
              <a:tailEnd/>
            </a:ln>
            <a:effectLst/>
          </p:spPr>
          <p:txBody>
            <a:bodyPr wrap="none" anchor="ctr">
              <a:spAutoFit/>
            </a:bodyPr>
            <a:lstStyle/>
            <a:p>
              <a:pPr algn="ctr">
                <a:spcBef>
                  <a:spcPct val="50000"/>
                </a:spcBef>
                <a:buClrTx/>
                <a:buSzTx/>
                <a:buFontTx/>
                <a:buNone/>
              </a:pPr>
              <a:r>
                <a:rPr lang="en-US"/>
                <a:t>Client</a:t>
              </a:r>
              <a:endParaRPr lang="en-US">
                <a:latin typeface="Times New Roman" pitchFamily="18" charset="0"/>
              </a:endParaRPr>
            </a:p>
          </p:txBody>
        </p:sp>
        <p:sp>
          <p:nvSpPr>
            <p:cNvPr id="97296" name="Text Box 16"/>
            <p:cNvSpPr txBox="1">
              <a:spLocks noChangeArrowheads="1"/>
            </p:cNvSpPr>
            <p:nvPr/>
          </p:nvSpPr>
          <p:spPr bwMode="auto">
            <a:xfrm>
              <a:off x="3389" y="2014"/>
              <a:ext cx="1983" cy="460"/>
            </a:xfrm>
            <a:prstGeom prst="rect">
              <a:avLst/>
            </a:prstGeom>
            <a:noFill/>
            <a:ln w="9525">
              <a:noFill/>
              <a:miter lim="800000"/>
              <a:headEnd/>
              <a:tailEnd/>
            </a:ln>
            <a:effectLst/>
          </p:spPr>
          <p:txBody>
            <a:bodyPr wrap="none" anchor="ctr">
              <a:spAutoFit/>
            </a:bodyPr>
            <a:lstStyle/>
            <a:p>
              <a:pPr>
                <a:spcBef>
                  <a:spcPct val="0"/>
                </a:spcBef>
                <a:buClrTx/>
                <a:buSzTx/>
                <a:buFontTx/>
                <a:buNone/>
              </a:pPr>
              <a:r>
                <a:rPr lang="en-US" sz="1400">
                  <a:latin typeface="Arial" charset="0"/>
                </a:rPr>
                <a:t>Create, address (</a:t>
              </a:r>
              <a:r>
                <a:rPr lang="en-US" sz="1400" b="1">
                  <a:latin typeface="Courier New" pitchFamily="49" charset="0"/>
                </a:rPr>
                <a:t>hostid, port=x,</a:t>
              </a:r>
              <a:endParaRPr lang="en-US" sz="1400">
                <a:latin typeface="Arial" charset="0"/>
              </a:endParaRPr>
            </a:p>
            <a:p>
              <a:pPr>
                <a:spcBef>
                  <a:spcPct val="0"/>
                </a:spcBef>
                <a:buClrTx/>
                <a:buSzTx/>
                <a:buFontTx/>
                <a:buNone/>
              </a:pPr>
              <a:r>
                <a:rPr lang="en-US" sz="1400">
                  <a:latin typeface="Arial" charset="0"/>
                </a:rPr>
                <a:t>send datagram request </a:t>
              </a:r>
            </a:p>
            <a:p>
              <a:pPr>
                <a:spcBef>
                  <a:spcPct val="0"/>
                </a:spcBef>
                <a:buClrTx/>
                <a:buSzTx/>
                <a:buFontTx/>
                <a:buNone/>
              </a:pPr>
              <a:r>
                <a:rPr lang="en-US" sz="1400">
                  <a:latin typeface="Arial" charset="0"/>
                </a:rPr>
                <a:t>using </a:t>
              </a:r>
              <a:r>
                <a:rPr lang="en-US" sz="1400">
                  <a:solidFill>
                    <a:srgbClr val="FF0000"/>
                  </a:solidFill>
                  <a:latin typeface="Arial" charset="0"/>
                </a:rPr>
                <a:t>clientSocket</a:t>
              </a:r>
              <a:endParaRPr lang="en-US">
                <a:latin typeface="Times New Roman" pitchFamily="18" charset="0"/>
              </a:endParaRPr>
            </a:p>
          </p:txBody>
        </p:sp>
        <p:sp>
          <p:nvSpPr>
            <p:cNvPr id="97297" name="Line 17"/>
            <p:cNvSpPr>
              <a:spLocks noChangeShapeType="1"/>
            </p:cNvSpPr>
            <p:nvPr/>
          </p:nvSpPr>
          <p:spPr bwMode="auto">
            <a:xfrm>
              <a:off x="3828" y="1830"/>
              <a:ext cx="0" cy="204"/>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97298" name="Line 18"/>
            <p:cNvSpPr>
              <a:spLocks noChangeShapeType="1"/>
            </p:cNvSpPr>
            <p:nvPr/>
          </p:nvSpPr>
          <p:spPr bwMode="auto">
            <a:xfrm flipH="1">
              <a:off x="1890" y="2208"/>
              <a:ext cx="1518" cy="252"/>
            </a:xfrm>
            <a:prstGeom prst="line">
              <a:avLst/>
            </a:prstGeom>
            <a:noFill/>
            <a:ln w="28575">
              <a:solidFill>
                <a:srgbClr val="FF0000"/>
              </a:solidFill>
              <a:round/>
              <a:headEnd/>
              <a:tailEnd type="triangle" w="med" len="med"/>
            </a:ln>
            <a:effectLst/>
          </p:spPr>
          <p:txBody>
            <a:bodyPr wrap="none" anchor="ctr">
              <a:spAutoFit/>
            </a:bodyPr>
            <a:lstStyle/>
            <a:p>
              <a:endParaRPr lang="en-US"/>
            </a:p>
          </p:txBody>
        </p:sp>
      </p:grpSp>
      <p:grpSp>
        <p:nvGrpSpPr>
          <p:cNvPr id="97299" name="Group 19"/>
          <p:cNvGrpSpPr>
            <a:grpSpLocks/>
          </p:cNvGrpSpPr>
          <p:nvPr/>
        </p:nvGrpSpPr>
        <p:grpSpPr bwMode="auto">
          <a:xfrm>
            <a:off x="1303338" y="2081213"/>
            <a:ext cx="1695450" cy="2149475"/>
            <a:chOff x="821" y="1311"/>
            <a:chExt cx="1068" cy="1354"/>
          </a:xfrm>
        </p:grpSpPr>
        <p:grpSp>
          <p:nvGrpSpPr>
            <p:cNvPr id="97300" name="Group 20"/>
            <p:cNvGrpSpPr>
              <a:grpSpLocks/>
            </p:cNvGrpSpPr>
            <p:nvPr/>
          </p:nvGrpSpPr>
          <p:grpSpPr bwMode="auto">
            <a:xfrm>
              <a:off x="821" y="1311"/>
              <a:ext cx="1030" cy="712"/>
              <a:chOff x="329" y="1209"/>
              <a:chExt cx="1030" cy="712"/>
            </a:xfrm>
          </p:grpSpPr>
          <p:sp>
            <p:nvSpPr>
              <p:cNvPr id="97301" name="Text Box 21"/>
              <p:cNvSpPr txBox="1">
                <a:spLocks noChangeArrowheads="1"/>
              </p:cNvSpPr>
              <p:nvPr/>
            </p:nvSpPr>
            <p:spPr bwMode="auto">
              <a:xfrm>
                <a:off x="329" y="1209"/>
                <a:ext cx="997" cy="460"/>
              </a:xfrm>
              <a:prstGeom prst="rect">
                <a:avLst/>
              </a:prstGeom>
              <a:noFill/>
              <a:ln w="9525">
                <a:noFill/>
                <a:miter lim="800000"/>
                <a:headEnd/>
                <a:tailEnd/>
              </a:ln>
              <a:effectLst/>
            </p:spPr>
            <p:txBody>
              <a:bodyPr wrap="none" anchor="ctr">
                <a:spAutoFit/>
              </a:bodyPr>
              <a:lstStyle/>
              <a:p>
                <a:pPr>
                  <a:spcBef>
                    <a:spcPct val="0"/>
                  </a:spcBef>
                  <a:buClrTx/>
                  <a:buSzTx/>
                  <a:buFontTx/>
                  <a:buNone/>
                </a:pPr>
                <a:r>
                  <a:rPr lang="en-US" sz="1400">
                    <a:latin typeface="Arial" charset="0"/>
                  </a:rPr>
                  <a:t>create socket,</a:t>
                </a:r>
              </a:p>
              <a:p>
                <a:pPr>
                  <a:spcBef>
                    <a:spcPct val="0"/>
                  </a:spcBef>
                  <a:buClrTx/>
                  <a:buSzTx/>
                  <a:buFontTx/>
                  <a:buNone/>
                </a:pPr>
                <a:r>
                  <a:rPr lang="en-US" sz="1400">
                    <a:latin typeface="Arial" charset="0"/>
                  </a:rPr>
                  <a:t>port=</a:t>
                </a:r>
                <a:r>
                  <a:rPr lang="en-US" sz="1400" b="1">
                    <a:latin typeface="Courier New" pitchFamily="49" charset="0"/>
                  </a:rPr>
                  <a:t>x</a:t>
                </a:r>
                <a:r>
                  <a:rPr lang="en-US" sz="1400">
                    <a:latin typeface="Arial" charset="0"/>
                  </a:rPr>
                  <a:t>, for</a:t>
                </a:r>
              </a:p>
              <a:p>
                <a:pPr>
                  <a:spcBef>
                    <a:spcPct val="0"/>
                  </a:spcBef>
                  <a:buClrTx/>
                  <a:buSzTx/>
                  <a:buFontTx/>
                  <a:buNone/>
                </a:pPr>
                <a:r>
                  <a:rPr lang="en-US" sz="1400">
                    <a:latin typeface="Arial" charset="0"/>
                  </a:rPr>
                  <a:t>incoming request:</a:t>
                </a:r>
                <a:endParaRPr lang="en-US">
                  <a:latin typeface="Times New Roman" pitchFamily="18" charset="0"/>
                </a:endParaRPr>
              </a:p>
            </p:txBody>
          </p:sp>
          <p:sp>
            <p:nvSpPr>
              <p:cNvPr id="97302" name="Text Box 22"/>
              <p:cNvSpPr txBox="1">
                <a:spLocks noChangeArrowheads="1"/>
              </p:cNvSpPr>
              <p:nvPr/>
            </p:nvSpPr>
            <p:spPr bwMode="auto">
              <a:xfrm>
                <a:off x="337" y="1595"/>
                <a:ext cx="1022" cy="326"/>
              </a:xfrm>
              <a:prstGeom prst="rect">
                <a:avLst/>
              </a:prstGeom>
              <a:noFill/>
              <a:ln w="9525">
                <a:noFill/>
                <a:miter lim="800000"/>
                <a:headEnd/>
                <a:tailEnd/>
              </a:ln>
              <a:effectLst/>
            </p:spPr>
            <p:txBody>
              <a:bodyPr wrap="none" anchor="ctr">
                <a:spAutoFit/>
              </a:bodyPr>
              <a:lstStyle/>
              <a:p>
                <a:pPr>
                  <a:spcBef>
                    <a:spcPct val="0"/>
                  </a:spcBef>
                  <a:buClrTx/>
                  <a:buSzTx/>
                  <a:buFontTx/>
                  <a:buNone/>
                </a:pPr>
                <a:r>
                  <a:rPr lang="en-US" sz="1400">
                    <a:solidFill>
                      <a:srgbClr val="FF0000"/>
                    </a:solidFill>
                    <a:latin typeface="Arial" charset="0"/>
                  </a:rPr>
                  <a:t>serverSocket = </a:t>
                </a:r>
              </a:p>
              <a:p>
                <a:pPr>
                  <a:spcBef>
                    <a:spcPct val="0"/>
                  </a:spcBef>
                  <a:buClrTx/>
                  <a:buSzTx/>
                  <a:buFontTx/>
                  <a:buNone/>
                </a:pPr>
                <a:r>
                  <a:rPr lang="en-US" sz="1400">
                    <a:solidFill>
                      <a:srgbClr val="FF0000"/>
                    </a:solidFill>
                    <a:latin typeface="Arial" charset="0"/>
                  </a:rPr>
                  <a:t>DatagramSocket()</a:t>
                </a:r>
                <a:endParaRPr lang="en-US">
                  <a:latin typeface="Times New Roman" pitchFamily="18" charset="0"/>
                </a:endParaRPr>
              </a:p>
            </p:txBody>
          </p:sp>
        </p:grpSp>
        <p:sp>
          <p:nvSpPr>
            <p:cNvPr id="97303" name="Line 23"/>
            <p:cNvSpPr>
              <a:spLocks noChangeShapeType="1"/>
            </p:cNvSpPr>
            <p:nvPr/>
          </p:nvSpPr>
          <p:spPr bwMode="auto">
            <a:xfrm>
              <a:off x="1284" y="1998"/>
              <a:ext cx="0" cy="366"/>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97304" name="Text Box 24"/>
            <p:cNvSpPr txBox="1">
              <a:spLocks noChangeArrowheads="1"/>
            </p:cNvSpPr>
            <p:nvPr/>
          </p:nvSpPr>
          <p:spPr bwMode="auto">
            <a:xfrm>
              <a:off x="893" y="2339"/>
              <a:ext cx="996" cy="326"/>
            </a:xfrm>
            <a:prstGeom prst="rect">
              <a:avLst/>
            </a:prstGeom>
            <a:noFill/>
            <a:ln w="9525">
              <a:noFill/>
              <a:miter lim="800000"/>
              <a:headEnd/>
              <a:tailEnd/>
            </a:ln>
            <a:effectLst/>
          </p:spPr>
          <p:txBody>
            <a:bodyPr wrap="none" anchor="ctr">
              <a:spAutoFit/>
            </a:bodyPr>
            <a:lstStyle/>
            <a:p>
              <a:pPr>
                <a:spcBef>
                  <a:spcPct val="0"/>
                </a:spcBef>
                <a:buClrTx/>
                <a:buSzTx/>
                <a:buFontTx/>
                <a:buNone/>
              </a:pPr>
              <a:r>
                <a:rPr lang="en-US" sz="1400">
                  <a:latin typeface="Arial" charset="0"/>
                </a:rPr>
                <a:t>read request from</a:t>
              </a:r>
            </a:p>
            <a:p>
              <a:pPr>
                <a:spcBef>
                  <a:spcPct val="0"/>
                </a:spcBef>
                <a:buClrTx/>
                <a:buSzTx/>
                <a:buFontTx/>
                <a:buNone/>
              </a:pPr>
              <a:r>
                <a:rPr lang="en-US" sz="1400">
                  <a:solidFill>
                    <a:srgbClr val="FF0000"/>
                  </a:solidFill>
                  <a:latin typeface="Arial" charset="0"/>
                </a:rPr>
                <a:t>serverSocket</a:t>
              </a:r>
              <a:endParaRPr lang="en-US">
                <a:latin typeface="Times New Roman" pitchFamily="18" charset="0"/>
              </a:endParaRPr>
            </a:p>
          </p:txBody>
        </p:sp>
      </p:grpSp>
      <p:grpSp>
        <p:nvGrpSpPr>
          <p:cNvPr id="97305" name="Group 25"/>
          <p:cNvGrpSpPr>
            <a:grpSpLocks/>
          </p:cNvGrpSpPr>
          <p:nvPr/>
        </p:nvGrpSpPr>
        <p:grpSpPr bwMode="auto">
          <a:xfrm>
            <a:off x="1427163" y="4229100"/>
            <a:ext cx="3973512" cy="1358900"/>
            <a:chOff x="899" y="2664"/>
            <a:chExt cx="2503" cy="856"/>
          </a:xfrm>
        </p:grpSpPr>
        <p:sp>
          <p:nvSpPr>
            <p:cNvPr id="97306" name="Text Box 26"/>
            <p:cNvSpPr txBox="1">
              <a:spLocks noChangeArrowheads="1"/>
            </p:cNvSpPr>
            <p:nvPr/>
          </p:nvSpPr>
          <p:spPr bwMode="auto">
            <a:xfrm>
              <a:off x="899" y="2792"/>
              <a:ext cx="905" cy="728"/>
            </a:xfrm>
            <a:prstGeom prst="rect">
              <a:avLst/>
            </a:prstGeom>
            <a:noFill/>
            <a:ln w="9525">
              <a:noFill/>
              <a:miter lim="800000"/>
              <a:headEnd/>
              <a:tailEnd/>
            </a:ln>
            <a:effectLst/>
          </p:spPr>
          <p:txBody>
            <a:bodyPr wrap="none" anchor="ctr">
              <a:spAutoFit/>
            </a:bodyPr>
            <a:lstStyle/>
            <a:p>
              <a:pPr>
                <a:spcBef>
                  <a:spcPct val="0"/>
                </a:spcBef>
                <a:buClrTx/>
                <a:buSzTx/>
                <a:buFontTx/>
                <a:buNone/>
              </a:pPr>
              <a:r>
                <a:rPr lang="en-US" sz="1400">
                  <a:latin typeface="Arial" charset="0"/>
                </a:rPr>
                <a:t>write reply to</a:t>
              </a:r>
            </a:p>
            <a:p>
              <a:pPr>
                <a:spcBef>
                  <a:spcPct val="0"/>
                </a:spcBef>
                <a:buClrTx/>
                <a:buSzTx/>
                <a:buFontTx/>
                <a:buNone/>
              </a:pPr>
              <a:r>
                <a:rPr lang="en-US" sz="1400">
                  <a:solidFill>
                    <a:srgbClr val="FF0000"/>
                  </a:solidFill>
                  <a:latin typeface="Arial" charset="0"/>
                </a:rPr>
                <a:t>serverSocket</a:t>
              </a:r>
            </a:p>
            <a:p>
              <a:pPr>
                <a:spcBef>
                  <a:spcPct val="0"/>
                </a:spcBef>
                <a:buClrTx/>
                <a:buSzTx/>
                <a:buFontTx/>
                <a:buNone/>
              </a:pPr>
              <a:r>
                <a:rPr lang="en-US" sz="1400">
                  <a:latin typeface="Arial" charset="0"/>
                </a:rPr>
                <a:t>specifying client</a:t>
              </a:r>
            </a:p>
            <a:p>
              <a:pPr>
                <a:spcBef>
                  <a:spcPct val="0"/>
                </a:spcBef>
                <a:buClrTx/>
                <a:buSzTx/>
                <a:buFontTx/>
                <a:buNone/>
              </a:pPr>
              <a:r>
                <a:rPr lang="en-US" sz="1400">
                  <a:latin typeface="Arial" charset="0"/>
                </a:rPr>
                <a:t>host address,</a:t>
              </a:r>
            </a:p>
            <a:p>
              <a:pPr>
                <a:spcBef>
                  <a:spcPct val="0"/>
                </a:spcBef>
                <a:buClrTx/>
                <a:buSzTx/>
                <a:buFontTx/>
                <a:buNone/>
              </a:pPr>
              <a:r>
                <a:rPr lang="en-US" sz="1400">
                  <a:latin typeface="Arial" charset="0"/>
                </a:rPr>
                <a:t>port number</a:t>
              </a:r>
              <a:endParaRPr lang="en-US">
                <a:latin typeface="Times New Roman" pitchFamily="18" charset="0"/>
              </a:endParaRPr>
            </a:p>
          </p:txBody>
        </p:sp>
        <p:sp>
          <p:nvSpPr>
            <p:cNvPr id="97307" name="Line 27"/>
            <p:cNvSpPr>
              <a:spLocks noChangeShapeType="1"/>
            </p:cNvSpPr>
            <p:nvPr/>
          </p:nvSpPr>
          <p:spPr bwMode="auto">
            <a:xfrm>
              <a:off x="1302" y="2664"/>
              <a:ext cx="0" cy="198"/>
            </a:xfrm>
            <a:prstGeom prst="line">
              <a:avLst/>
            </a:prstGeom>
            <a:noFill/>
            <a:ln w="28575">
              <a:solidFill>
                <a:schemeClr val="accent2"/>
              </a:solidFill>
              <a:round/>
              <a:headEnd/>
              <a:tailEnd type="triangle" w="med" len="med"/>
            </a:ln>
            <a:effectLst/>
          </p:spPr>
          <p:txBody>
            <a:bodyPr anchor="ctr">
              <a:spAutoFit/>
            </a:bodyPr>
            <a:lstStyle/>
            <a:p>
              <a:endParaRPr lang="en-US"/>
            </a:p>
          </p:txBody>
        </p:sp>
        <p:sp>
          <p:nvSpPr>
            <p:cNvPr id="97308" name="Line 28"/>
            <p:cNvSpPr>
              <a:spLocks noChangeShapeType="1"/>
            </p:cNvSpPr>
            <p:nvPr/>
          </p:nvSpPr>
          <p:spPr bwMode="auto">
            <a:xfrm>
              <a:off x="1866" y="2970"/>
              <a:ext cx="1536" cy="180"/>
            </a:xfrm>
            <a:prstGeom prst="line">
              <a:avLst/>
            </a:prstGeom>
            <a:noFill/>
            <a:ln w="28575">
              <a:solidFill>
                <a:srgbClr val="FF0000"/>
              </a:solidFill>
              <a:round/>
              <a:headEnd/>
              <a:tailEnd type="triangle" w="med" len="med"/>
            </a:ln>
            <a:effectLst/>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7299"/>
                                        </p:tgtEl>
                                        <p:attrNameLst>
                                          <p:attrName>style.visibility</p:attrName>
                                        </p:attrNameLst>
                                      </p:cBhvr>
                                      <p:to>
                                        <p:strVal val="visible"/>
                                      </p:to>
                                    </p:set>
                                    <p:animEffect transition="in" filter="dissolve">
                                      <p:cBhvr>
                                        <p:cTn id="7" dur="500"/>
                                        <p:tgtEl>
                                          <p:spTgt spid="9729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7291"/>
                                        </p:tgtEl>
                                        <p:attrNameLst>
                                          <p:attrName>style.visibility</p:attrName>
                                        </p:attrNameLst>
                                      </p:cBhvr>
                                      <p:to>
                                        <p:strVal val="visible"/>
                                      </p:to>
                                    </p:set>
                                    <p:animEffect transition="in" filter="dissolve">
                                      <p:cBhvr>
                                        <p:cTn id="12" dur="500"/>
                                        <p:tgtEl>
                                          <p:spTgt spid="9729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7288"/>
                                        </p:tgtEl>
                                        <p:attrNameLst>
                                          <p:attrName>style.visibility</p:attrName>
                                        </p:attrNameLst>
                                      </p:cBhvr>
                                      <p:to>
                                        <p:strVal val="visible"/>
                                      </p:to>
                                    </p:set>
                                    <p:animEffect transition="in" filter="dissolve">
                                      <p:cBhvr>
                                        <p:cTn id="17" dur="500"/>
                                        <p:tgtEl>
                                          <p:spTgt spid="9728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7305"/>
                                        </p:tgtEl>
                                        <p:attrNameLst>
                                          <p:attrName>style.visibility</p:attrName>
                                        </p:attrNameLst>
                                      </p:cBhvr>
                                      <p:to>
                                        <p:strVal val="visible"/>
                                      </p:to>
                                    </p:set>
                                    <p:animEffect transition="in" filter="dissolve">
                                      <p:cBhvr>
                                        <p:cTn id="22" dur="500"/>
                                        <p:tgtEl>
                                          <p:spTgt spid="9730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7283"/>
                                        </p:tgtEl>
                                        <p:attrNameLst>
                                          <p:attrName>style.visibility</p:attrName>
                                        </p:attrNameLst>
                                      </p:cBhvr>
                                      <p:to>
                                        <p:strVal val="visible"/>
                                      </p:to>
                                    </p:set>
                                    <p:animEffect transition="in" filter="dissolve">
                                      <p:cBhvr>
                                        <p:cTn id="27" dur="500"/>
                                        <p:tgtEl>
                                          <p:spTgt spid="97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4120</TotalTime>
  <Words>7683</Words>
  <Application>Microsoft PowerPoint</Application>
  <PresentationFormat>On-screen Show (4:3)</PresentationFormat>
  <Paragraphs>1867</Paragraphs>
  <Slides>108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108</vt:i4>
      </vt:variant>
    </vt:vector>
  </HeadingPairs>
  <TitlesOfParts>
    <vt:vector size="117" baseType="lpstr">
      <vt:lpstr>Times New Roman</vt:lpstr>
      <vt:lpstr>Comic Sans MS</vt:lpstr>
      <vt:lpstr>ZapfDingbats</vt:lpstr>
      <vt:lpstr>Wingdings</vt:lpstr>
      <vt:lpstr>Arial</vt:lpstr>
      <vt:lpstr>Courier New</vt:lpstr>
      <vt:lpstr>Default Design</vt:lpstr>
      <vt:lpstr>Microsoft Clip Gallery</vt:lpstr>
      <vt:lpstr>VISIO 5 Drawing</vt:lpstr>
      <vt:lpstr>Slide 1</vt:lpstr>
      <vt:lpstr>Chapter 2: Application layer</vt:lpstr>
      <vt:lpstr>Chapter 2: Application Layer</vt:lpstr>
      <vt:lpstr>Some network apps</vt:lpstr>
      <vt:lpstr>Creating a network app</vt:lpstr>
      <vt:lpstr>Chapter 2: Application layer</vt:lpstr>
      <vt:lpstr>Application architectures</vt:lpstr>
      <vt:lpstr>Client-server architecture</vt:lpstr>
      <vt:lpstr>Pure P2P architecture</vt:lpstr>
      <vt:lpstr>Hybrid of client-server and P2P</vt:lpstr>
      <vt:lpstr>Processes communicating</vt:lpstr>
      <vt:lpstr>Sockets</vt:lpstr>
      <vt:lpstr>Addressing processes</vt:lpstr>
      <vt:lpstr>App-layer protocol defines</vt:lpstr>
      <vt:lpstr>What transport service does an app need?</vt:lpstr>
      <vt:lpstr>Transport service requirements of common apps</vt:lpstr>
      <vt:lpstr>Internet transport protocols services</vt:lpstr>
      <vt:lpstr>Internet apps:  application, transport protocols</vt:lpstr>
      <vt:lpstr>Chapter 2: Application layer</vt:lpstr>
      <vt:lpstr>Web and HTTP</vt:lpstr>
      <vt:lpstr>HTTP overview</vt:lpstr>
      <vt:lpstr>HTTP overview (continued)</vt:lpstr>
      <vt:lpstr>HTTP connections</vt:lpstr>
      <vt:lpstr>Nonpersistent HTTP</vt:lpstr>
      <vt:lpstr>Nonpersistent HTTP (cont.)</vt:lpstr>
      <vt:lpstr>Response time modeling</vt:lpstr>
      <vt:lpstr>Persistent HTTP</vt:lpstr>
      <vt:lpstr>HTTP request message</vt:lpstr>
      <vt:lpstr>HTTP request message: general format</vt:lpstr>
      <vt:lpstr>Uploading form input</vt:lpstr>
      <vt:lpstr>Method types</vt:lpstr>
      <vt:lpstr>HTTP response message</vt:lpstr>
      <vt:lpstr>HTTP response status codes</vt:lpstr>
      <vt:lpstr>Trying out HTTP (client side) for yourself</vt:lpstr>
      <vt:lpstr>Let’s look at HTTP in action</vt:lpstr>
      <vt:lpstr>User-server state: cookies</vt:lpstr>
      <vt:lpstr>Cookies: keeping “state” (cont.)</vt:lpstr>
      <vt:lpstr>Cookies (continued)</vt:lpstr>
      <vt:lpstr>Web caches (proxy server)</vt:lpstr>
      <vt:lpstr>More about Web caching</vt:lpstr>
      <vt:lpstr>Caching example </vt:lpstr>
      <vt:lpstr>Caching example (cont)</vt:lpstr>
      <vt:lpstr>Caching example (cont)</vt:lpstr>
      <vt:lpstr>Conditional GET</vt:lpstr>
      <vt:lpstr>Chapter 2: Application layer</vt:lpstr>
      <vt:lpstr>FTP: the file transfer protocol</vt:lpstr>
      <vt:lpstr>FTP: separate control, data connections</vt:lpstr>
      <vt:lpstr>FTP commands, responses</vt:lpstr>
      <vt:lpstr>Chapter 2: Application layer</vt:lpstr>
      <vt:lpstr>Electronic Mail</vt:lpstr>
      <vt:lpstr>Electronic Mail: mail servers</vt:lpstr>
      <vt:lpstr>Electronic Mail: SMTP [RFC 2821]</vt:lpstr>
      <vt:lpstr>Scenario: Alice sends message to Bob</vt:lpstr>
      <vt:lpstr>Sample SMTP interaction</vt:lpstr>
      <vt:lpstr>Try SMTP interaction for yourself:</vt:lpstr>
      <vt:lpstr>SMTP: final words</vt:lpstr>
      <vt:lpstr>Mail message format</vt:lpstr>
      <vt:lpstr>Message format: multimedia extensions</vt:lpstr>
      <vt:lpstr>Mail access protocols</vt:lpstr>
      <vt:lpstr>POP3 protocol</vt:lpstr>
      <vt:lpstr>POP3 (more) and IMAP</vt:lpstr>
      <vt:lpstr>Chapter 2: Application layer</vt:lpstr>
      <vt:lpstr>DNS: Domain Name System</vt:lpstr>
      <vt:lpstr>DNS </vt:lpstr>
      <vt:lpstr>Distributed, Hierarchical Database</vt:lpstr>
      <vt:lpstr>DNS: Root name servers</vt:lpstr>
      <vt:lpstr>TLD and Authoritative Servers</vt:lpstr>
      <vt:lpstr>Local Name Server</vt:lpstr>
      <vt:lpstr>Example</vt:lpstr>
      <vt:lpstr>Recursive queries</vt:lpstr>
      <vt:lpstr>DNS: caching and updating records</vt:lpstr>
      <vt:lpstr>DNS records</vt:lpstr>
      <vt:lpstr>DNS protocol, messages</vt:lpstr>
      <vt:lpstr>DNS protocol, messages</vt:lpstr>
      <vt:lpstr>Inserting records into DNS</vt:lpstr>
      <vt:lpstr>Chapter 2: Application layer</vt:lpstr>
      <vt:lpstr>P2P file sharing</vt:lpstr>
      <vt:lpstr>P2P: centralized directory</vt:lpstr>
      <vt:lpstr>P2P: problems with centralized directory</vt:lpstr>
      <vt:lpstr>Query flooding: Gnutella</vt:lpstr>
      <vt:lpstr>Gnutella: protocol</vt:lpstr>
      <vt:lpstr>Gnutella: Peer joining</vt:lpstr>
      <vt:lpstr>Exploiting heterogeneity: KaZaA</vt:lpstr>
      <vt:lpstr>KaZaA: Querying</vt:lpstr>
      <vt:lpstr>KaZaA tricks</vt:lpstr>
      <vt:lpstr>Chapter 2: Application layer</vt:lpstr>
      <vt:lpstr>Socket programming</vt:lpstr>
      <vt:lpstr>Socket-programming using TCP</vt:lpstr>
      <vt:lpstr>Socket programming with TCP</vt:lpstr>
      <vt:lpstr>Stream jargon</vt:lpstr>
      <vt:lpstr>Socket programming with TCP</vt:lpstr>
      <vt:lpstr>Client/server socket interaction: TCP</vt:lpstr>
      <vt:lpstr>Example: Java client (TCP)</vt:lpstr>
      <vt:lpstr>Example: Java client (TCP), cont.</vt:lpstr>
      <vt:lpstr>Example: Java server (TCP)</vt:lpstr>
      <vt:lpstr>Example: Java server (TCP), cont</vt:lpstr>
      <vt:lpstr>Chapter 2: Application layer</vt:lpstr>
      <vt:lpstr>Socket programming with UDP</vt:lpstr>
      <vt:lpstr>Client/server socket interaction: UDP</vt:lpstr>
      <vt:lpstr>Example: Java client (UDP)</vt:lpstr>
      <vt:lpstr>Example: Java client (UDP)</vt:lpstr>
      <vt:lpstr>Example: Java client (UDP), cont.</vt:lpstr>
      <vt:lpstr>Example: Java server (UDP)</vt:lpstr>
      <vt:lpstr>Example: Java server (UDP), cont</vt:lpstr>
      <vt:lpstr>Chapter 2: Application layer</vt:lpstr>
      <vt:lpstr>Building a simple Web server</vt:lpstr>
      <vt:lpstr>Chapter 2: Summary</vt:lpstr>
      <vt:lpstr>Chapter 2: 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3rd Edition: Chapter 2</dc:title>
  <dc:creator>Jim Kurose and Keith Ross</dc:creator>
  <cp:lastModifiedBy>Anu</cp:lastModifiedBy>
  <cp:revision>164</cp:revision>
  <dcterms:created xsi:type="dcterms:W3CDTF">1999-10-08T19:08:27Z</dcterms:created>
  <dcterms:modified xsi:type="dcterms:W3CDTF">2017-09-15T15:24:37Z</dcterms:modified>
</cp:coreProperties>
</file>