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73"/>
  </p:notesMasterIdLst>
  <p:sldIdLst>
    <p:sldId id="305" r:id="rId2"/>
    <p:sldId id="411" r:id="rId3"/>
    <p:sldId id="413" r:id="rId4"/>
    <p:sldId id="414" r:id="rId5"/>
    <p:sldId id="416" r:id="rId6"/>
    <p:sldId id="415" r:id="rId7"/>
    <p:sldId id="417" r:id="rId8"/>
    <p:sldId id="418" r:id="rId9"/>
    <p:sldId id="419" r:id="rId10"/>
    <p:sldId id="420" r:id="rId11"/>
    <p:sldId id="421" r:id="rId12"/>
    <p:sldId id="423" r:id="rId13"/>
    <p:sldId id="422" r:id="rId14"/>
    <p:sldId id="424" r:id="rId15"/>
    <p:sldId id="425" r:id="rId16"/>
    <p:sldId id="426" r:id="rId17"/>
    <p:sldId id="427" r:id="rId18"/>
    <p:sldId id="428" r:id="rId19"/>
    <p:sldId id="429" r:id="rId20"/>
    <p:sldId id="433" r:id="rId21"/>
    <p:sldId id="431" r:id="rId22"/>
    <p:sldId id="434" r:id="rId23"/>
    <p:sldId id="435" r:id="rId24"/>
    <p:sldId id="436" r:id="rId25"/>
    <p:sldId id="437" r:id="rId26"/>
    <p:sldId id="438" r:id="rId27"/>
    <p:sldId id="439" r:id="rId28"/>
    <p:sldId id="430" r:id="rId29"/>
    <p:sldId id="432"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71" r:id="rId53"/>
    <p:sldId id="470" r:id="rId54"/>
    <p:sldId id="462" r:id="rId55"/>
    <p:sldId id="463" r:id="rId56"/>
    <p:sldId id="464" r:id="rId57"/>
    <p:sldId id="465" r:id="rId58"/>
    <p:sldId id="466" r:id="rId59"/>
    <p:sldId id="467" r:id="rId60"/>
    <p:sldId id="468" r:id="rId61"/>
    <p:sldId id="469" r:id="rId62"/>
    <p:sldId id="472" r:id="rId63"/>
    <p:sldId id="473" r:id="rId64"/>
    <p:sldId id="474" r:id="rId65"/>
    <p:sldId id="475" r:id="rId66"/>
    <p:sldId id="476" r:id="rId67"/>
    <p:sldId id="477" r:id="rId68"/>
    <p:sldId id="478" r:id="rId69"/>
    <p:sldId id="479" r:id="rId70"/>
    <p:sldId id="481" r:id="rId71"/>
    <p:sldId id="409" r:id="rId72"/>
  </p:sldIdLst>
  <p:sldSz cx="9144000" cy="5143500" type="screen16x9"/>
  <p:notesSz cx="6858000" cy="9144000"/>
  <p:embeddedFontLst>
    <p:embeddedFont>
      <p:font typeface="Montserrat" panose="020B0604020202020204" charset="0"/>
      <p:regular r:id="rId74"/>
      <p:bold r:id="rId75"/>
    </p:embeddedFont>
    <p:embeddedFont>
      <p:font typeface="Open Sans" panose="020B0606030504020204" pitchFamily="34" charset="0"/>
      <p:regular r:id="rId76"/>
      <p:bold r:id="rId77"/>
      <p:italic r:id="rId78"/>
      <p:boldItalic r:id="rId79"/>
    </p:embeddedFont>
    <p:embeddedFont>
      <p:font typeface="Open Sans Semibold" panose="020B0604020202020204" charset="0"/>
      <p:bold r:id="rId80"/>
      <p:boldItalic r:id="rId81"/>
    </p:embeddedFont>
    <p:embeddedFont>
      <p:font typeface="Tahoma" panose="020B0604030504040204" pitchFamily="34" charset="0"/>
      <p:regular r:id="rId82"/>
      <p:bold r:id="rId83"/>
    </p:embeddedFont>
    <p:embeddedFont>
      <p:font typeface="Verdana" panose="020B0604030504040204" pitchFamily="34" charset="0"/>
      <p:regular r:id="rId84"/>
      <p:bold r:id="rId85"/>
      <p:italic r:id="rId86"/>
      <p:boldItalic r:id="rId87"/>
    </p:embeddedFont>
  </p:embeddedFontLst>
  <p:custDataLst>
    <p:tags r:id="rId8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1C5"/>
    <a:srgbClr val="0BCFB8"/>
    <a:srgbClr val="02BDF1"/>
    <a:srgbClr val="FB6A34"/>
    <a:srgbClr val="221E1F"/>
    <a:srgbClr val="212121"/>
    <a:srgbClr val="C34071"/>
    <a:srgbClr val="FF9933"/>
    <a:srgbClr val="94D4EE"/>
    <a:srgbClr val="A22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5E4E5-A8CB-4A8E-A7B2-6101183FB692}" v="7" dt="2020-02-14T09:18:00.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86320" autoAdjust="0"/>
  </p:normalViewPr>
  <p:slideViewPr>
    <p:cSldViewPr snapToGrid="0">
      <p:cViewPr varScale="1">
        <p:scale>
          <a:sx n="100" d="100"/>
          <a:sy n="100" d="100"/>
        </p:scale>
        <p:origin x="1042" y="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tags" Target="tags/tag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4947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e358271b2_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e358271b2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latin typeface="Arial"/>
            </a:endParaRPr>
          </a:p>
          <a:p>
            <a:pPr marL="158750" indent="0">
              <a:buNone/>
            </a:pPr>
            <a:endParaRPr dirty="0"/>
          </a:p>
        </p:txBody>
      </p:sp>
    </p:spTree>
    <p:extLst>
      <p:ext uri="{BB962C8B-B14F-4D97-AF65-F5344CB8AC3E}">
        <p14:creationId xmlns:p14="http://schemas.microsoft.com/office/powerpoint/2010/main" val="188346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7815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35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563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35638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7523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326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854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7419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4796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8215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e358271b2_3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e358271b2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1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0540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0918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1412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9994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1550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0130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58580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8256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911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49209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5076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071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8157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89556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483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7777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3939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2534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8292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2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4384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3492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3357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9743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3264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53546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0455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27006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3827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56868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0927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987714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9581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272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310235d6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310235d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99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6303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82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38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46797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15650" y="312000"/>
            <a:ext cx="2929200" cy="26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rgbClr val="2E318E"/>
                </a:solidFill>
                <a:latin typeface="Montserrat"/>
                <a:ea typeface="Montserrat"/>
                <a:cs typeface="Montserrat"/>
                <a:sym typeface="Montserrat"/>
              </a:defRPr>
            </a:lvl1pPr>
            <a:lvl2pPr lvl="1" rtl="0">
              <a:spcBef>
                <a:spcPts val="0"/>
              </a:spcBef>
              <a:spcAft>
                <a:spcPts val="0"/>
              </a:spcAft>
              <a:buNone/>
              <a:defRPr sz="1400" b="1">
                <a:solidFill>
                  <a:srgbClr val="2E318E"/>
                </a:solidFill>
                <a:latin typeface="Montserrat"/>
                <a:ea typeface="Montserrat"/>
                <a:cs typeface="Montserrat"/>
                <a:sym typeface="Montserrat"/>
              </a:defRPr>
            </a:lvl2pPr>
            <a:lvl3pPr lvl="2" rtl="0">
              <a:spcBef>
                <a:spcPts val="0"/>
              </a:spcBef>
              <a:spcAft>
                <a:spcPts val="0"/>
              </a:spcAft>
              <a:buNone/>
              <a:defRPr sz="1400" b="1">
                <a:solidFill>
                  <a:srgbClr val="2E318E"/>
                </a:solidFill>
                <a:latin typeface="Montserrat"/>
                <a:ea typeface="Montserrat"/>
                <a:cs typeface="Montserrat"/>
                <a:sym typeface="Montserrat"/>
              </a:defRPr>
            </a:lvl3pPr>
            <a:lvl4pPr lvl="3" rtl="0">
              <a:spcBef>
                <a:spcPts val="0"/>
              </a:spcBef>
              <a:spcAft>
                <a:spcPts val="0"/>
              </a:spcAft>
              <a:buNone/>
              <a:defRPr sz="1400" b="1">
                <a:solidFill>
                  <a:srgbClr val="2E318E"/>
                </a:solidFill>
                <a:latin typeface="Montserrat"/>
                <a:ea typeface="Montserrat"/>
                <a:cs typeface="Montserrat"/>
                <a:sym typeface="Montserrat"/>
              </a:defRPr>
            </a:lvl4pPr>
            <a:lvl5pPr lvl="4" rtl="0">
              <a:spcBef>
                <a:spcPts val="0"/>
              </a:spcBef>
              <a:spcAft>
                <a:spcPts val="0"/>
              </a:spcAft>
              <a:buNone/>
              <a:defRPr sz="1400" b="1">
                <a:solidFill>
                  <a:srgbClr val="2E318E"/>
                </a:solidFill>
                <a:latin typeface="Montserrat"/>
                <a:ea typeface="Montserrat"/>
                <a:cs typeface="Montserrat"/>
                <a:sym typeface="Montserrat"/>
              </a:defRPr>
            </a:lvl5pPr>
            <a:lvl6pPr lvl="5" rtl="0">
              <a:spcBef>
                <a:spcPts val="0"/>
              </a:spcBef>
              <a:spcAft>
                <a:spcPts val="0"/>
              </a:spcAft>
              <a:buNone/>
              <a:defRPr sz="1400" b="1">
                <a:solidFill>
                  <a:srgbClr val="2E318E"/>
                </a:solidFill>
                <a:latin typeface="Montserrat"/>
                <a:ea typeface="Montserrat"/>
                <a:cs typeface="Montserrat"/>
                <a:sym typeface="Montserrat"/>
              </a:defRPr>
            </a:lvl6pPr>
            <a:lvl7pPr lvl="6" rtl="0">
              <a:spcBef>
                <a:spcPts val="0"/>
              </a:spcBef>
              <a:spcAft>
                <a:spcPts val="0"/>
              </a:spcAft>
              <a:buNone/>
              <a:defRPr sz="1400" b="1">
                <a:solidFill>
                  <a:srgbClr val="2E318E"/>
                </a:solidFill>
                <a:latin typeface="Montserrat"/>
                <a:ea typeface="Montserrat"/>
                <a:cs typeface="Montserrat"/>
                <a:sym typeface="Montserrat"/>
              </a:defRPr>
            </a:lvl7pPr>
            <a:lvl8pPr lvl="7" rtl="0">
              <a:spcBef>
                <a:spcPts val="0"/>
              </a:spcBef>
              <a:spcAft>
                <a:spcPts val="0"/>
              </a:spcAft>
              <a:buNone/>
              <a:defRPr sz="1400" b="1">
                <a:solidFill>
                  <a:srgbClr val="2E318E"/>
                </a:solidFill>
                <a:latin typeface="Montserrat"/>
                <a:ea typeface="Montserrat"/>
                <a:cs typeface="Montserrat"/>
                <a:sym typeface="Montserrat"/>
              </a:defRPr>
            </a:lvl8pPr>
            <a:lvl9pPr lvl="8" rtl="0">
              <a:spcBef>
                <a:spcPts val="0"/>
              </a:spcBef>
              <a:spcAft>
                <a:spcPts val="0"/>
              </a:spcAft>
              <a:buNone/>
              <a:defRPr sz="1400" b="1">
                <a:solidFill>
                  <a:srgbClr val="2E318E"/>
                </a:solidFill>
                <a:latin typeface="Montserrat"/>
                <a:ea typeface="Montserrat"/>
                <a:cs typeface="Montserrat"/>
                <a:sym typeface="Montserrat"/>
              </a:defRPr>
            </a:lvl9pPr>
          </a:lstStyle>
          <a:p>
            <a:endParaRPr/>
          </a:p>
        </p:txBody>
      </p:sp>
      <p:sp>
        <p:nvSpPr>
          <p:cNvPr id="56" name="Google Shape;56;p14"/>
          <p:cNvSpPr txBox="1">
            <a:spLocks noGrp="1"/>
          </p:cNvSpPr>
          <p:nvPr>
            <p:ph type="subTitle" idx="1"/>
          </p:nvPr>
        </p:nvSpPr>
        <p:spPr>
          <a:xfrm>
            <a:off x="524334" y="143000"/>
            <a:ext cx="2322600" cy="26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rgbClr val="000000"/>
                </a:solidFill>
                <a:latin typeface="Montserrat"/>
                <a:ea typeface="Montserrat"/>
                <a:cs typeface="Montserrat"/>
                <a:sym typeface="Montserrat"/>
              </a:defRPr>
            </a:lvl1pPr>
            <a:lvl2pPr lvl="1" rtl="0">
              <a:spcBef>
                <a:spcPts val="0"/>
              </a:spcBef>
              <a:spcAft>
                <a:spcPts val="0"/>
              </a:spcAft>
              <a:buNone/>
              <a:defRPr sz="1000">
                <a:solidFill>
                  <a:srgbClr val="000000"/>
                </a:solidFill>
              </a:defRPr>
            </a:lvl2pPr>
            <a:lvl3pPr lvl="2" rtl="0">
              <a:spcBef>
                <a:spcPts val="0"/>
              </a:spcBef>
              <a:spcAft>
                <a:spcPts val="0"/>
              </a:spcAft>
              <a:buNone/>
              <a:defRPr sz="1000">
                <a:solidFill>
                  <a:srgbClr val="000000"/>
                </a:solidFill>
              </a:defRPr>
            </a:lvl3pPr>
            <a:lvl4pPr lvl="3" rtl="0">
              <a:spcBef>
                <a:spcPts val="0"/>
              </a:spcBef>
              <a:spcAft>
                <a:spcPts val="0"/>
              </a:spcAft>
              <a:buNone/>
              <a:defRPr sz="1000">
                <a:solidFill>
                  <a:srgbClr val="000000"/>
                </a:solidFill>
              </a:defRPr>
            </a:lvl4pPr>
            <a:lvl5pPr lvl="4" rtl="0">
              <a:spcBef>
                <a:spcPts val="0"/>
              </a:spcBef>
              <a:spcAft>
                <a:spcPts val="0"/>
              </a:spcAft>
              <a:buNone/>
              <a:defRPr sz="1000">
                <a:solidFill>
                  <a:srgbClr val="000000"/>
                </a:solidFill>
              </a:defRPr>
            </a:lvl5pPr>
            <a:lvl6pPr lvl="5" rtl="0">
              <a:spcBef>
                <a:spcPts val="0"/>
              </a:spcBef>
              <a:spcAft>
                <a:spcPts val="0"/>
              </a:spcAft>
              <a:buNone/>
              <a:defRPr sz="1000">
                <a:solidFill>
                  <a:srgbClr val="000000"/>
                </a:solidFill>
              </a:defRPr>
            </a:lvl6pPr>
            <a:lvl7pPr lvl="6" rtl="0">
              <a:spcBef>
                <a:spcPts val="0"/>
              </a:spcBef>
              <a:spcAft>
                <a:spcPts val="0"/>
              </a:spcAft>
              <a:buNone/>
              <a:defRPr sz="1000">
                <a:solidFill>
                  <a:srgbClr val="000000"/>
                </a:solidFill>
              </a:defRPr>
            </a:lvl7pPr>
            <a:lvl8pPr lvl="7" rtl="0">
              <a:spcBef>
                <a:spcPts val="0"/>
              </a:spcBef>
              <a:spcAft>
                <a:spcPts val="0"/>
              </a:spcAft>
              <a:buNone/>
              <a:defRPr sz="1000">
                <a:solidFill>
                  <a:srgbClr val="000000"/>
                </a:solidFill>
              </a:defRPr>
            </a:lvl8pPr>
            <a:lvl9pPr lvl="8" rtl="0">
              <a:spcBef>
                <a:spcPts val="0"/>
              </a:spcBef>
              <a:spcAft>
                <a:spcPts val="0"/>
              </a:spcAft>
              <a:buNone/>
              <a:defRPr sz="1000">
                <a:solidFill>
                  <a:srgbClr val="000000"/>
                </a:solidFill>
              </a:defRPr>
            </a:lvl9pPr>
          </a:lstStyle>
          <a:p>
            <a:endParaRPr/>
          </a:p>
        </p:txBody>
      </p:sp>
      <p:pic>
        <p:nvPicPr>
          <p:cNvPr id="6" name="Google Shape;57;p14">
            <a:extLst>
              <a:ext uri="{FF2B5EF4-FFF2-40B4-BE49-F238E27FC236}">
                <a16:creationId xmlns:a16="http://schemas.microsoft.com/office/drawing/2014/main" id="{8404A3C2-AF5D-418E-BF7E-5ACB62533BB0}"/>
              </a:ext>
            </a:extLst>
          </p:cNvPr>
          <p:cNvPicPr preferRelativeResize="0"/>
          <p:nvPr userDrawn="1"/>
        </p:nvPicPr>
        <p:blipFill>
          <a:blip r:embed="rId2">
            <a:alphaModFix/>
          </a:blip>
          <a:stretch>
            <a:fillRect/>
          </a:stretch>
        </p:blipFill>
        <p:spPr>
          <a:xfrm>
            <a:off x="7830950" y="143000"/>
            <a:ext cx="1121501" cy="493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3" preserve="1">
  <p:cSld name="1_Custom Layout 3">
    <p:spTree>
      <p:nvGrpSpPr>
        <p:cNvPr id="1" name="Shape 64"/>
        <p:cNvGrpSpPr/>
        <p:nvPr/>
      </p:nvGrpSpPr>
      <p:grpSpPr>
        <a:xfrm>
          <a:off x="0" y="0"/>
          <a:ext cx="0" cy="0"/>
          <a:chOff x="0" y="0"/>
          <a:chExt cx="0" cy="0"/>
        </a:xfrm>
      </p:grpSpPr>
      <p:sp>
        <p:nvSpPr>
          <p:cNvPr id="65" name="Google Shape;65;p18"/>
          <p:cNvSpPr/>
          <p:nvPr/>
        </p:nvSpPr>
        <p:spPr>
          <a:xfrm>
            <a:off x="0" y="-150"/>
            <a:ext cx="9142500" cy="5143500"/>
          </a:xfrm>
          <a:prstGeom prst="rect">
            <a:avLst/>
          </a:prstGeom>
          <a:gradFill>
            <a:gsLst>
              <a:gs pos="0">
                <a:srgbClr val="26A5F7"/>
              </a:gs>
              <a:gs pos="100000">
                <a:srgbClr val="AD1ED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0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p:cSld name="Section header 1 1">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241086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7" r:id="rId2"/>
    <p:sldLayoutId id="214748366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hyperlink" Target="https://www.javatpoint.com/boolean-keyword-in-java" TargetMode="External"/><Relationship Id="rId4" Type="http://schemas.openxmlformats.org/officeDocument/2006/relationships/hyperlink" Target="https://www.javatpoint.com/java-tutoria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hyperlink" Target="https://www.javatpoint.com/java-if-else"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hyperlink" Target="https://www.geeksforgeeks.org/access-specifiers-for-classes-or-interfaces-in-java/"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 Id="rId5" Type="http://schemas.openxmlformats.org/officeDocument/2006/relationships/image" Target="../media/image6.png"/><Relationship Id="rId4" Type="http://schemas.openxmlformats.org/officeDocument/2006/relationships/hyperlink" Target="https://www.javatpoint.com/object-and-class-in-java"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hyperlink" Target="https://www.javatpoint.com/object-and-class-in-java"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hyperlink" Target="https://www.javatpoint.com/java-constructor"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9.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hyperlink" Target="https://www.javatpoint.com/java-apple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beginnersbook.com/2013/12/java-string-equals-and-equalsignorecase-methods-example/" TargetMode="External"/><Relationship Id="rId7" Type="http://schemas.openxmlformats.org/officeDocument/2006/relationships/hyperlink" Target="https://beginnersbook.com/2013/12/java-string-endswith-method-example/" TargetMode="External"/><Relationship Id="rId2" Type="http://schemas.openxmlformats.org/officeDocument/2006/relationships/hyperlink" Target="https://beginnersbook.com/2013/12/java-string-charat-method-example/" TargetMode="External"/><Relationship Id="rId1" Type="http://schemas.openxmlformats.org/officeDocument/2006/relationships/slideLayout" Target="../slideLayouts/slideLayout1.xml"/><Relationship Id="rId6" Type="http://schemas.openxmlformats.org/officeDocument/2006/relationships/hyperlink" Target="https://beginnersbook.com/2013/12/java-string-startswith-method-example/" TargetMode="External"/><Relationship Id="rId5" Type="http://schemas.openxmlformats.org/officeDocument/2006/relationships/hyperlink" Target="https://beginnersbook.com/2013/12/java-string-comparetoignorecase-method-example/" TargetMode="External"/><Relationship Id="rId4" Type="http://schemas.openxmlformats.org/officeDocument/2006/relationships/hyperlink" Target="https://beginnersbook.com/2013/12/java-string-compareto-method-exampl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1" name="Rectangle 10">
            <a:extLst>
              <a:ext uri="{FF2B5EF4-FFF2-40B4-BE49-F238E27FC236}">
                <a16:creationId xmlns:a16="http://schemas.microsoft.com/office/drawing/2014/main" id="{6310B305-CEEC-43DE-B270-A721EDC34E93}"/>
              </a:ext>
            </a:extLst>
          </p:cNvPr>
          <p:cNvSpPr/>
          <p:nvPr/>
        </p:nvSpPr>
        <p:spPr>
          <a:xfrm>
            <a:off x="0" y="0"/>
            <a:ext cx="9144000" cy="5143500"/>
          </a:xfrm>
          <a:prstGeom prst="rect">
            <a:avLst/>
          </a:prstGeom>
          <a:solidFill>
            <a:srgbClr val="221E1F"/>
          </a:solidFill>
          <a:ln>
            <a:solidFill>
              <a:srgbClr val="221E1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Google Shape;75;p20">
            <a:extLst>
              <a:ext uri="{FF2B5EF4-FFF2-40B4-BE49-F238E27FC236}">
                <a16:creationId xmlns:a16="http://schemas.microsoft.com/office/drawing/2014/main" id="{E8D20CEF-F288-43BD-AD2A-5F1D4C213F3D}"/>
              </a:ext>
            </a:extLst>
          </p:cNvPr>
          <p:cNvSpPr txBox="1"/>
          <p:nvPr/>
        </p:nvSpPr>
        <p:spPr>
          <a:xfrm>
            <a:off x="788059" y="1938814"/>
            <a:ext cx="7567881" cy="1015349"/>
          </a:xfrm>
          <a:prstGeom prst="rect">
            <a:avLst/>
          </a:prstGeom>
          <a:noFill/>
          <a:ln>
            <a:noFill/>
          </a:ln>
        </p:spPr>
        <p:txBody>
          <a:bodyPr spcFirstLastPara="1" wrap="square" lIns="91425" tIns="91425" rIns="91425" bIns="91425" anchor="ctr" anchorCtr="0">
            <a:noAutofit/>
          </a:bodyPr>
          <a:lstStyle/>
          <a:p>
            <a:pPr lvl="0"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Java Fundamentals</a:t>
            </a:r>
            <a:endPar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cxnSp>
        <p:nvCxnSpPr>
          <p:cNvPr id="14" name="Straight Connector 13">
            <a:extLst>
              <a:ext uri="{FF2B5EF4-FFF2-40B4-BE49-F238E27FC236}">
                <a16:creationId xmlns:a16="http://schemas.microsoft.com/office/drawing/2014/main" id="{6FCC732E-60DC-40B5-BA15-BC7C1ABDE638}"/>
              </a:ext>
            </a:extLst>
          </p:cNvPr>
          <p:cNvCxnSpPr/>
          <p:nvPr/>
        </p:nvCxnSpPr>
        <p:spPr>
          <a:xfrm>
            <a:off x="256783" y="2841429"/>
            <a:ext cx="8630432" cy="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Google Shape;68;p19">
            <a:extLst>
              <a:ext uri="{FF2B5EF4-FFF2-40B4-BE49-F238E27FC236}">
                <a16:creationId xmlns:a16="http://schemas.microsoft.com/office/drawing/2014/main" id="{65A30FAE-378B-4E90-8386-7139E2476996}"/>
              </a:ext>
            </a:extLst>
          </p:cNvPr>
          <p:cNvPicPr preferRelativeResize="0"/>
          <p:nvPr/>
        </p:nvPicPr>
        <p:blipFill>
          <a:blip r:embed="rId4">
            <a:alphaModFix/>
          </a:blip>
          <a:stretch>
            <a:fillRect/>
          </a:stretch>
        </p:blipFill>
        <p:spPr>
          <a:xfrm>
            <a:off x="3577710" y="3306707"/>
            <a:ext cx="1988577" cy="874676"/>
          </a:xfrm>
          <a:prstGeom prst="rect">
            <a:avLst/>
          </a:prstGeom>
          <a:noFill/>
          <a:ln>
            <a:noFill/>
          </a:ln>
        </p:spPr>
      </p:pic>
    </p:spTree>
    <p:custDataLst>
      <p:tags r:id="rId1"/>
    </p:custDataLst>
    <p:extLst>
      <p:ext uri="{BB962C8B-B14F-4D97-AF65-F5344CB8AC3E}">
        <p14:creationId xmlns:p14="http://schemas.microsoft.com/office/powerpoint/2010/main" val="254859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Data Types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32398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Data types </a:t>
            </a:r>
            <a:r>
              <a:rPr lang="en-US" dirty="0">
                <a:latin typeface="Open Sans" panose="020B0606030504020204" pitchFamily="34" charset="0"/>
                <a:ea typeface="Open Sans" panose="020B0606030504020204" pitchFamily="34" charset="0"/>
                <a:cs typeface="Open Sans" panose="020B0606030504020204" pitchFamily="34" charset="0"/>
              </a:rPr>
              <a:t>specify the different sizes and values that can be stored in the variable. There are two types of data types in Java: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Primitive data types: The primitive data types include </a:t>
            </a:r>
          </a:p>
          <a:p>
            <a:pPr marL="342900" indent="-342900">
              <a:buFont typeface="+mj-lt"/>
              <a:buAutoNum type="arabicPeriod"/>
            </a:pPr>
            <a:r>
              <a:rPr lang="en-US" dirty="0" err="1">
                <a:latin typeface="Open Sans" panose="020B0606030504020204" pitchFamily="34" charset="0"/>
                <a:ea typeface="Open Sans" panose="020B0606030504020204" pitchFamily="34" charset="0"/>
                <a:cs typeface="Open Sans" panose="020B0606030504020204" pitchFamily="34" charset="0"/>
              </a:rPr>
              <a:t>boolean</a:t>
            </a:r>
            <a:r>
              <a:rPr lang="en-US" dirty="0">
                <a:latin typeface="Open Sans" panose="020B0606030504020204" pitchFamily="34" charset="0"/>
                <a:ea typeface="Open Sans" panose="020B0606030504020204" pitchFamily="34" charset="0"/>
                <a:cs typeface="Open Sans" panose="020B0606030504020204" pitchFamily="34" charset="0"/>
              </a:rPr>
              <a:t>, </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Char</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Float </a:t>
            </a:r>
          </a:p>
          <a:p>
            <a:pPr marL="342900" indent="-342900">
              <a:buFont typeface="+mj-lt"/>
              <a:buAutoNum type="arabicPeriod"/>
            </a:pPr>
            <a:r>
              <a:rPr lang="en-US" dirty="0" err="1">
                <a:latin typeface="Open Sans" panose="020B0606030504020204" pitchFamily="34" charset="0"/>
                <a:ea typeface="Open Sans" panose="020B0606030504020204" pitchFamily="34" charset="0"/>
                <a:cs typeface="Open Sans" panose="020B0606030504020204" pitchFamily="34" charset="0"/>
              </a:rPr>
              <a:t>Int</a:t>
            </a:r>
            <a:r>
              <a:rPr lang="en-US" dirty="0">
                <a:latin typeface="Open Sans" panose="020B0606030504020204" pitchFamily="34" charset="0"/>
                <a:ea typeface="Open Sans" panose="020B0606030504020204" pitchFamily="34" charset="0"/>
                <a:cs typeface="Open Sans" panose="020B0606030504020204" pitchFamily="34" charset="0"/>
              </a:rPr>
              <a:t>  etc.</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Non-primitive data types: The non-primitive data types include </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Arrays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Classes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Interfaces etc.</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06912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Operators in Java</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74609"/>
            <a:ext cx="7972506" cy="738664"/>
          </a:xfrm>
          <a:prstGeom prst="rect">
            <a:avLst/>
          </a:prstGeom>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Operator</a:t>
            </a:r>
            <a:r>
              <a:rPr lang="en-US" dirty="0"/>
              <a:t> </a:t>
            </a:r>
            <a:r>
              <a:rPr lang="en-US" dirty="0">
                <a:latin typeface="Open Sans" panose="020B0606030504020204" pitchFamily="34" charset="0"/>
                <a:ea typeface="Open Sans" panose="020B0606030504020204" pitchFamily="34" charset="0"/>
                <a:cs typeface="Open Sans" panose="020B0606030504020204" pitchFamily="34" charset="0"/>
              </a:rPr>
              <a:t>in Java is a symbol which is used to perform operations. For example: +, -, *, / etc.</a:t>
            </a:r>
          </a:p>
          <a:p>
            <a:r>
              <a:rPr lang="en-US" dirty="0">
                <a:latin typeface="Open Sans" panose="020B0606030504020204" pitchFamily="34" charset="0"/>
                <a:ea typeface="Open Sans" panose="020B0606030504020204" pitchFamily="34" charset="0"/>
                <a:cs typeface="Open Sans" panose="020B0606030504020204" pitchFamily="34" charset="0"/>
              </a:rPr>
              <a:t>There are many types of operators in Java which are given below:</a:t>
            </a: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6801260"/>
              </p:ext>
            </p:extLst>
          </p:nvPr>
        </p:nvGraphicFramePr>
        <p:xfrm>
          <a:off x="1366999" y="1350687"/>
          <a:ext cx="6627858" cy="3698548"/>
        </p:xfrm>
        <a:graphic>
          <a:graphicData uri="http://schemas.openxmlformats.org/drawingml/2006/table">
            <a:tbl>
              <a:tblPr/>
              <a:tblGrid>
                <a:gridCol w="1471451">
                  <a:extLst>
                    <a:ext uri="{9D8B030D-6E8A-4147-A177-3AD203B41FA5}">
                      <a16:colId xmlns:a16="http://schemas.microsoft.com/office/drawing/2014/main" val="20000"/>
                    </a:ext>
                  </a:extLst>
                </a:gridCol>
                <a:gridCol w="2162175">
                  <a:extLst>
                    <a:ext uri="{9D8B030D-6E8A-4147-A177-3AD203B41FA5}">
                      <a16:colId xmlns:a16="http://schemas.microsoft.com/office/drawing/2014/main" val="20001"/>
                    </a:ext>
                  </a:extLst>
                </a:gridCol>
                <a:gridCol w="2994232">
                  <a:extLst>
                    <a:ext uri="{9D8B030D-6E8A-4147-A177-3AD203B41FA5}">
                      <a16:colId xmlns:a16="http://schemas.microsoft.com/office/drawing/2014/main" val="20002"/>
                    </a:ext>
                  </a:extLst>
                </a:gridCol>
              </a:tblGrid>
              <a:tr h="252093">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Operator Type</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Category</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Precedence</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08629">
                <a:tc rowSpan="2">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Unary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postfix</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03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prefix</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Arithmetic</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multiplicative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additive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086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Shift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shift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&lt;&lt; &gt;&gt; &gt;&gt;&gt;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Relational</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comparison</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&lt; &gt; &lt;= &gt;= instanceof</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equality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5368">
                <a:tc rowSpan="3">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AND</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&amp;</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exclusive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inclusive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 AND</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&amp;&amp;</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2086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Ternary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ternary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303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Assignment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assignment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 += -= *= /= %= &amp;= ^= |= &lt;&lt;= &gt;&gt;= &gt;&gt;&gt;=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257916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Java keywords </a:t>
            </a:r>
            <a:r>
              <a:rPr lang="en-US" dirty="0">
                <a:latin typeface="Open Sans" panose="020B0606030504020204" pitchFamily="34" charset="0"/>
                <a:ea typeface="Open Sans" panose="020B0606030504020204" pitchFamily="34" charset="0"/>
                <a:cs typeface="Open Sans" panose="020B0606030504020204" pitchFamily="34" charset="0"/>
              </a:rPr>
              <a:t>are also known as reserved words. Keywords are particular words which acts as a key to a code. These are predefined words by Java so it cannot be used as a variable or object name.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List of Java Keywords-</a:t>
            </a:r>
          </a:p>
        </p:txBody>
      </p:sp>
      <p:graphicFrame>
        <p:nvGraphicFramePr>
          <p:cNvPr id="3" name="Table 2"/>
          <p:cNvGraphicFramePr>
            <a:graphicFrameLocks noGrp="1"/>
          </p:cNvGraphicFramePr>
          <p:nvPr/>
        </p:nvGraphicFramePr>
        <p:xfrm>
          <a:off x="666100" y="1993900"/>
          <a:ext cx="7972506" cy="2743200"/>
        </p:xfrm>
        <a:graphic>
          <a:graphicData uri="http://schemas.openxmlformats.org/drawingml/2006/table">
            <a:tbl>
              <a:tblPr>
                <a:tableStyleId>{8799B23B-EC83-4686-B30A-512413B5E67A}</a:tableStyleId>
              </a:tblPr>
              <a:tblGrid>
                <a:gridCol w="1328751">
                  <a:extLst>
                    <a:ext uri="{9D8B030D-6E8A-4147-A177-3AD203B41FA5}">
                      <a16:colId xmlns:a16="http://schemas.microsoft.com/office/drawing/2014/main" val="20000"/>
                    </a:ext>
                  </a:extLst>
                </a:gridCol>
                <a:gridCol w="1328751">
                  <a:extLst>
                    <a:ext uri="{9D8B030D-6E8A-4147-A177-3AD203B41FA5}">
                      <a16:colId xmlns:a16="http://schemas.microsoft.com/office/drawing/2014/main" val="20001"/>
                    </a:ext>
                  </a:extLst>
                </a:gridCol>
                <a:gridCol w="1328751">
                  <a:extLst>
                    <a:ext uri="{9D8B030D-6E8A-4147-A177-3AD203B41FA5}">
                      <a16:colId xmlns:a16="http://schemas.microsoft.com/office/drawing/2014/main" val="20002"/>
                    </a:ext>
                  </a:extLst>
                </a:gridCol>
                <a:gridCol w="1328751">
                  <a:extLst>
                    <a:ext uri="{9D8B030D-6E8A-4147-A177-3AD203B41FA5}">
                      <a16:colId xmlns:a16="http://schemas.microsoft.com/office/drawing/2014/main" val="20003"/>
                    </a:ext>
                  </a:extLst>
                </a:gridCol>
                <a:gridCol w="1328751">
                  <a:extLst>
                    <a:ext uri="{9D8B030D-6E8A-4147-A177-3AD203B41FA5}">
                      <a16:colId xmlns:a16="http://schemas.microsoft.com/office/drawing/2014/main" val="20004"/>
                    </a:ext>
                  </a:extLst>
                </a:gridCol>
                <a:gridCol w="1328751">
                  <a:extLst>
                    <a:ext uri="{9D8B030D-6E8A-4147-A177-3AD203B41FA5}">
                      <a16:colId xmlns:a16="http://schemas.microsoft.com/office/drawing/2014/main" val="20005"/>
                    </a:ext>
                  </a:extLst>
                </a:gridCol>
              </a:tblGrid>
              <a:tr h="0">
                <a:tc>
                  <a:txBody>
                    <a:bodyPr/>
                    <a:lstStyle/>
                    <a:p>
                      <a:pPr fontAlgn="t"/>
                      <a:r>
                        <a:rPr lang="en-US">
                          <a:effectLst/>
                          <a:latin typeface="Open Sans" panose="020B0604020202020204" charset="0"/>
                          <a:ea typeface="Open Sans" panose="020B0604020202020204" charset="0"/>
                          <a:cs typeface="Open Sans" panose="020B0604020202020204" charset="0"/>
                        </a:rPr>
                        <a:t>abstract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assert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u="none" strike="noStrike" dirty="0" err="1">
                          <a:effectLst/>
                          <a:latin typeface="Open Sans" panose="020B0604020202020204" charset="0"/>
                          <a:ea typeface="Open Sans" panose="020B0604020202020204" charset="0"/>
                          <a:cs typeface="Open Sans" panose="020B0604020202020204" charset="0"/>
                        </a:rPr>
                        <a:t>boolean</a:t>
                      </a:r>
                      <a:endParaRPr lang="en-US" b="0" dirty="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break</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byte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case</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0"/>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catch</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char</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class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const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continue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default</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1"/>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double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do</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else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enum</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extends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false</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2"/>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final</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finally</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float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for</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goto</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if</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3"/>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implements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import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instanceof</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interface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long</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4"/>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native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new</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null</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dirty="0">
                          <a:effectLst/>
                          <a:latin typeface="Open Sans" panose="020B0604020202020204" charset="0"/>
                          <a:ea typeface="Open Sans" panose="020B0604020202020204" charset="0"/>
                          <a:cs typeface="Open Sans" panose="020B0604020202020204" charset="0"/>
                        </a:rPr>
                        <a:t>package</a:t>
                      </a:r>
                      <a:endParaRPr lang="en-US" b="0" dirty="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private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protected</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5"/>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public</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return</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short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static</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strictfp</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super</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6"/>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switch</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synchronized</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this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throw</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throws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transient</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7"/>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true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try</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void</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volatile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while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endParaRPr lang="en-US"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306941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if else statement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539430"/>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hlinkClick r:id="rId4"/>
              </a:rPr>
              <a:t>Java</a:t>
            </a:r>
            <a:r>
              <a:rPr lang="en-US" b="1"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if statement is used to test the condition. It checks </a:t>
            </a:r>
            <a:r>
              <a:rPr lang="en-US" dirty="0" err="1">
                <a:latin typeface="Open Sans" panose="020B0606030504020204" pitchFamily="34" charset="0"/>
                <a:ea typeface="Open Sans" panose="020B0606030504020204" pitchFamily="34" charset="0"/>
                <a:cs typeface="Open Sans" panose="020B0606030504020204" pitchFamily="34" charset="0"/>
                <a:hlinkClick r:id="rId5"/>
              </a:rPr>
              <a:t>boolean</a:t>
            </a:r>
            <a:r>
              <a:rPr lang="en-US" dirty="0">
                <a:latin typeface="Open Sans" panose="020B0606030504020204" pitchFamily="34" charset="0"/>
                <a:ea typeface="Open Sans" panose="020B0606030504020204" pitchFamily="34" charset="0"/>
                <a:cs typeface="Open Sans" panose="020B0606030504020204" pitchFamily="34" charset="0"/>
              </a:rPr>
              <a:t> condition: true or false. There are various types of if statement in Java.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lvl="2" indent="-342900">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if statement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It executes the </a:t>
            </a:r>
            <a:r>
              <a:rPr lang="en-US" i="1" dirty="0"/>
              <a:t>if block</a:t>
            </a:r>
            <a:r>
              <a:rPr lang="en-US" dirty="0"/>
              <a:t> if condition is true.</a:t>
            </a:r>
          </a:p>
          <a:p>
            <a:pPr marL="342900" lvl="2" indent="-342900">
              <a:buAutoNum type="arabicPeriod"/>
            </a:pPr>
            <a:endParaRPr lang="en-US" dirty="0"/>
          </a:p>
          <a:p>
            <a:r>
              <a:rPr lang="en-US" b="1" dirty="0"/>
              <a:t>		</a:t>
            </a:r>
            <a:r>
              <a:rPr lang="en-US" b="1" dirty="0">
                <a:latin typeface="Open Sans" panose="020B0604020202020204" charset="0"/>
                <a:ea typeface="Open Sans" panose="020B0604020202020204" charset="0"/>
                <a:cs typeface="Open Sans" panose="020B0604020202020204" charset="0"/>
              </a:rPr>
              <a:t>if</a:t>
            </a:r>
            <a:r>
              <a:rPr lang="en-US" dirty="0">
                <a:latin typeface="Open Sans" panose="020B0604020202020204" charset="0"/>
                <a:ea typeface="Open Sans" panose="020B0604020202020204" charset="0"/>
                <a:cs typeface="Open Sans" panose="020B0604020202020204" charset="0"/>
              </a:rPr>
              <a:t>(condition){  </a:t>
            </a:r>
          </a:p>
          <a:p>
            <a:r>
              <a:rPr lang="en-US" dirty="0">
                <a:latin typeface="Open Sans" panose="020B0604020202020204" charset="0"/>
                <a:ea typeface="Open Sans" panose="020B0604020202020204" charset="0"/>
                <a:cs typeface="Open Sans" panose="020B0604020202020204" charset="0"/>
              </a:rPr>
              <a:t>		    //code to be executed  </a:t>
            </a:r>
          </a:p>
          <a:p>
            <a:r>
              <a:rPr lang="en-US" dirty="0">
                <a:latin typeface="Open Sans" panose="020B0604020202020204" charset="0"/>
                <a:ea typeface="Open Sans" panose="020B0604020202020204" charset="0"/>
                <a:cs typeface="Open Sans" panose="020B0604020202020204" charset="0"/>
              </a:rPr>
              <a:t>		} </a:t>
            </a:r>
            <a:r>
              <a:rPr lang="en-US" dirty="0"/>
              <a:t>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lvl="2"/>
            <a:r>
              <a:rPr lang="en-US" b="1" dirty="0">
                <a:latin typeface="Open Sans" panose="020B0606030504020204" pitchFamily="34" charset="0"/>
                <a:ea typeface="Open Sans" panose="020B0606030504020204" pitchFamily="34" charset="0"/>
                <a:cs typeface="Open Sans" panose="020B0606030504020204" pitchFamily="34" charset="0"/>
              </a:rPr>
              <a:t>2. if-else statement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It executes the </a:t>
            </a:r>
            <a:r>
              <a:rPr lang="en-US" i="1" dirty="0"/>
              <a:t>if block</a:t>
            </a:r>
            <a:r>
              <a:rPr lang="en-US" dirty="0"/>
              <a:t> if condition is true otherwise </a:t>
            </a:r>
            <a:r>
              <a:rPr lang="en-US" i="1" dirty="0"/>
              <a:t>else block</a:t>
            </a:r>
            <a:r>
              <a:rPr lang="en-US" dirty="0"/>
              <a:t> is executed.</a:t>
            </a:r>
          </a:p>
          <a:p>
            <a:pPr lvl="2"/>
            <a:endParaRPr lang="en-US" dirty="0"/>
          </a:p>
          <a:p>
            <a:r>
              <a:rPr lang="en-US" b="1" dirty="0"/>
              <a:t>		</a:t>
            </a:r>
            <a:r>
              <a:rPr lang="en-US" b="1" dirty="0">
                <a:latin typeface="Open Sans" panose="020B0604020202020204" charset="0"/>
                <a:ea typeface="Open Sans" panose="020B0604020202020204" charset="0"/>
                <a:cs typeface="Open Sans" panose="020B0604020202020204" charset="0"/>
              </a:rPr>
              <a:t>if</a:t>
            </a:r>
            <a:r>
              <a:rPr lang="en-US" dirty="0">
                <a:latin typeface="Open Sans" panose="020B0604020202020204" charset="0"/>
                <a:ea typeface="Open Sans" panose="020B0604020202020204" charset="0"/>
                <a:cs typeface="Open Sans" panose="020B0604020202020204" charset="0"/>
              </a:rPr>
              <a:t>(condition){  </a:t>
            </a:r>
          </a:p>
          <a:p>
            <a:r>
              <a:rPr lang="en-US" dirty="0">
                <a:latin typeface="Open Sans" panose="020B0604020202020204" charset="0"/>
                <a:ea typeface="Open Sans" panose="020B0604020202020204" charset="0"/>
                <a:cs typeface="Open Sans" panose="020B0604020202020204" charset="0"/>
              </a:rPr>
              <a:t>		    //code if condition is true  </a:t>
            </a:r>
          </a:p>
          <a:p>
            <a:r>
              <a:rPr lang="en-US" dirty="0">
                <a:latin typeface="Open Sans" panose="020B0604020202020204" charset="0"/>
                <a:ea typeface="Open Sans" panose="020B0604020202020204" charset="0"/>
                <a:cs typeface="Open Sans" panose="020B0604020202020204" charset="0"/>
              </a:rPr>
              <a:t>		}</a:t>
            </a:r>
            <a:r>
              <a:rPr lang="en-US" b="1" dirty="0">
                <a:latin typeface="Open Sans" panose="020B0604020202020204" charset="0"/>
                <a:ea typeface="Open Sans" panose="020B0604020202020204" charset="0"/>
                <a:cs typeface="Open Sans" panose="020B0604020202020204" charset="0"/>
              </a:rPr>
              <a:t>else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//code if condition is false  </a:t>
            </a:r>
          </a:p>
          <a:p>
            <a:r>
              <a:rPr lang="en-US" dirty="0">
                <a:latin typeface="Open Sans" panose="020B0604020202020204" charset="0"/>
                <a:ea typeface="Open Sans" panose="020B0604020202020204" charset="0"/>
                <a:cs typeface="Open Sans" panose="020B0604020202020204" charset="0"/>
              </a:rPr>
              <a:t>		}  </a:t>
            </a:r>
          </a:p>
        </p:txBody>
      </p:sp>
    </p:spTree>
    <p:custDataLst>
      <p:tags r:id="rId1"/>
    </p:custDataLst>
    <p:extLst>
      <p:ext uri="{BB962C8B-B14F-4D97-AF65-F5344CB8AC3E}">
        <p14:creationId xmlns:p14="http://schemas.microsoft.com/office/powerpoint/2010/main" val="148589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if else statement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4832092"/>
          </a:xfrm>
          <a:prstGeom prst="rect">
            <a:avLst/>
          </a:prstGeom>
        </p:spPr>
        <p:txBody>
          <a:bodyPr wrap="square">
            <a:spAutoFit/>
          </a:bodyPr>
          <a:lstStyle/>
          <a:p>
            <a:pPr lvl="2"/>
            <a:r>
              <a:rPr lang="en-US" b="1" dirty="0">
                <a:latin typeface="Open Sans" panose="020B0606030504020204" pitchFamily="34" charset="0"/>
                <a:ea typeface="Open Sans" panose="020B0606030504020204" pitchFamily="34" charset="0"/>
                <a:cs typeface="Open Sans" panose="020B0606030504020204" pitchFamily="34" charset="0"/>
              </a:rPr>
              <a:t>3. if-else-if ladder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executes one condition from multiple statements.</a:t>
            </a:r>
          </a:p>
          <a:p>
            <a:pPr lvl="2"/>
            <a:endParaRPr lang="en-US" dirty="0"/>
          </a:p>
          <a:p>
            <a:r>
              <a:rPr lang="en-US" b="1" dirty="0"/>
              <a:t>		if</a:t>
            </a:r>
            <a:r>
              <a:rPr lang="en-US" dirty="0"/>
              <a:t>(condition1){  </a:t>
            </a:r>
          </a:p>
          <a:p>
            <a:r>
              <a:rPr lang="en-US" dirty="0"/>
              <a:t>		    //code to be executed if condition1 is true  </a:t>
            </a:r>
          </a:p>
          <a:p>
            <a:r>
              <a:rPr lang="en-US" dirty="0"/>
              <a:t>		}</a:t>
            </a:r>
            <a:r>
              <a:rPr lang="en-US" b="1" dirty="0"/>
              <a:t>else</a:t>
            </a:r>
            <a:r>
              <a:rPr lang="en-US" dirty="0"/>
              <a:t> </a:t>
            </a:r>
            <a:r>
              <a:rPr lang="en-US" b="1" dirty="0"/>
              <a:t>if</a:t>
            </a:r>
            <a:r>
              <a:rPr lang="en-US" dirty="0"/>
              <a:t>(condition2){  </a:t>
            </a:r>
          </a:p>
          <a:p>
            <a:r>
              <a:rPr lang="en-US" dirty="0"/>
              <a:t>		    //code to be executed if condition2 is true  </a:t>
            </a:r>
          </a:p>
          <a:p>
            <a:r>
              <a:rPr lang="en-US" dirty="0"/>
              <a:t>		}  </a:t>
            </a:r>
          </a:p>
          <a:p>
            <a:r>
              <a:rPr lang="en-US" dirty="0"/>
              <a:t>		...  </a:t>
            </a:r>
          </a:p>
          <a:p>
            <a:r>
              <a:rPr lang="en-US" b="1" dirty="0"/>
              <a:t>		else</a:t>
            </a:r>
            <a:r>
              <a:rPr lang="en-US" dirty="0"/>
              <a:t>{  </a:t>
            </a:r>
          </a:p>
          <a:p>
            <a:r>
              <a:rPr lang="en-US" dirty="0"/>
              <a:t>		    //code to be executed if all the conditions are false  </a:t>
            </a:r>
          </a:p>
          <a:p>
            <a:r>
              <a:rPr lang="en-US" dirty="0"/>
              <a:t>		}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lvl="2"/>
            <a:r>
              <a:rPr lang="en-US" b="1" dirty="0">
                <a:latin typeface="Open Sans" panose="020B0606030504020204" pitchFamily="34" charset="0"/>
                <a:ea typeface="Open Sans" panose="020B0606030504020204" pitchFamily="34" charset="0"/>
                <a:cs typeface="Open Sans" panose="020B0606030504020204" pitchFamily="34" charset="0"/>
              </a:rPr>
              <a:t>4. nested if statement </a:t>
            </a:r>
            <a:r>
              <a:rPr lang="en-US" dirty="0">
                <a:latin typeface="Open Sans" panose="020B0606030504020204" pitchFamily="34" charset="0"/>
                <a:ea typeface="Open Sans" panose="020B0606030504020204" pitchFamily="34" charset="0"/>
                <a:cs typeface="Open Sans" panose="020B0606030504020204" pitchFamily="34" charset="0"/>
              </a:rPr>
              <a:t>-  Its having if statement inside a if statement.</a:t>
            </a:r>
          </a:p>
          <a:p>
            <a:pPr lvl="2"/>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t>		if</a:t>
            </a:r>
            <a:r>
              <a:rPr lang="en-US" dirty="0"/>
              <a:t>(condition){    </a:t>
            </a:r>
          </a:p>
          <a:p>
            <a:r>
              <a:rPr lang="en-US" dirty="0"/>
              <a:t>		     //code to be executed    </a:t>
            </a:r>
          </a:p>
          <a:p>
            <a:r>
              <a:rPr lang="en-US" dirty="0"/>
              <a:t>		          </a:t>
            </a:r>
            <a:r>
              <a:rPr lang="en-US" b="1" dirty="0"/>
              <a:t>if</a:t>
            </a:r>
            <a:r>
              <a:rPr lang="en-US" dirty="0"/>
              <a:t>(condition){  </a:t>
            </a:r>
          </a:p>
          <a:p>
            <a:r>
              <a:rPr lang="en-US" dirty="0"/>
              <a:t>		             //code to be executed    </a:t>
            </a:r>
          </a:p>
          <a:p>
            <a:r>
              <a:rPr lang="en-US" dirty="0"/>
              <a:t>		    }    </a:t>
            </a:r>
          </a:p>
          <a:p>
            <a:r>
              <a:rPr lang="en-US" dirty="0"/>
              <a:t>		}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17826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Ternary Operator</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738664"/>
          </a:xfrm>
          <a:prstGeom prst="rect">
            <a:avLst/>
          </a:prstGeom>
        </p:spPr>
        <p:txBody>
          <a:bodyPr wrap="square">
            <a:spAutoFit/>
          </a:bodyPr>
          <a:lstStyle/>
          <a:p>
            <a:pPr lvl="2"/>
            <a:r>
              <a:rPr lang="en-US" dirty="0"/>
              <a:t>We can also use ternary operator (? :) to perform the task of if...else statement. It is a shorthand way to check the condition. If the condition is true, the result of ? is returned. But, if the condition is false, the result of : is returned.</a:t>
            </a:r>
          </a:p>
        </p:txBody>
      </p:sp>
      <p:sp>
        <p:nvSpPr>
          <p:cNvPr id="4" name="Rectangle 3"/>
          <p:cNvSpPr/>
          <p:nvPr/>
        </p:nvSpPr>
        <p:spPr>
          <a:xfrm>
            <a:off x="1329070" y="2287479"/>
            <a:ext cx="6932427" cy="523220"/>
          </a:xfrm>
          <a:prstGeom prst="rect">
            <a:avLst/>
          </a:prstGeom>
        </p:spPr>
        <p:txBody>
          <a:bodyPr wrap="square">
            <a:spAutoFit/>
          </a:bodyPr>
          <a:lstStyle/>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String output=(number%</a:t>
            </a:r>
            <a:r>
              <a:rPr lang="en-US" b="1" dirty="0">
                <a:solidFill>
                  <a:srgbClr val="C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C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"even </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number"</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"odd</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number"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System.out.println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(output);  </a:t>
            </a:r>
          </a:p>
        </p:txBody>
      </p:sp>
    </p:spTree>
    <p:custDataLst>
      <p:tags r:id="rId1"/>
    </p:custDataLst>
    <p:extLst>
      <p:ext uri="{BB962C8B-B14F-4D97-AF65-F5344CB8AC3E}">
        <p14:creationId xmlns:p14="http://schemas.microsoft.com/office/powerpoint/2010/main" val="385044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Switch</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954107"/>
          </a:xfrm>
          <a:prstGeom prst="rect">
            <a:avLst/>
          </a:prstGeom>
        </p:spPr>
        <p:txBody>
          <a:bodyPr wrap="square">
            <a:spAutoFit/>
          </a:bodyPr>
          <a:lstStyle/>
          <a:p>
            <a:pPr lvl="2"/>
            <a:r>
              <a:rPr lang="en-US" dirty="0"/>
              <a:t>The Java switch statement executes one statement from multiple conditions. It is like </a:t>
            </a:r>
            <a:r>
              <a:rPr lang="en-US" dirty="0">
                <a:hlinkClick r:id="rId4"/>
              </a:rPr>
              <a:t>if-else-if</a:t>
            </a:r>
            <a:r>
              <a:rPr lang="en-US" dirty="0"/>
              <a:t> ladder statement. The switch statement works with byte, short, </a:t>
            </a:r>
            <a:r>
              <a:rPr lang="en-US" dirty="0" err="1"/>
              <a:t>int</a:t>
            </a:r>
            <a:r>
              <a:rPr lang="en-US" dirty="0"/>
              <a:t>, long, </a:t>
            </a:r>
            <a:r>
              <a:rPr lang="en-US" dirty="0" err="1"/>
              <a:t>enum</a:t>
            </a:r>
            <a:r>
              <a:rPr lang="en-US" dirty="0"/>
              <a:t> types, String and some wrapper types like Byte, Short, </a:t>
            </a:r>
            <a:r>
              <a:rPr lang="en-US" dirty="0" err="1"/>
              <a:t>Int</a:t>
            </a:r>
            <a:r>
              <a:rPr lang="en-US" dirty="0"/>
              <a:t>, and Long. </a:t>
            </a:r>
          </a:p>
          <a:p>
            <a:pPr lvl="2"/>
            <a:endParaRPr lang="en-US" dirty="0"/>
          </a:p>
        </p:txBody>
      </p:sp>
      <p:sp>
        <p:nvSpPr>
          <p:cNvPr id="4" name="Rectangle 3"/>
          <p:cNvSpPr/>
          <p:nvPr/>
        </p:nvSpPr>
        <p:spPr>
          <a:xfrm>
            <a:off x="2424224" y="1606996"/>
            <a:ext cx="6932427" cy="2893100"/>
          </a:xfrm>
          <a:prstGeom prst="rect">
            <a:avLst/>
          </a:prstGeom>
        </p:spPr>
        <p:txBody>
          <a:bodyPr wrap="square">
            <a:spAutoFit/>
          </a:bodyPr>
          <a:lstStyle/>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switch</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(expression){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case</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value1: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break</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//optional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case</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value2: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break</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//optional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default</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if</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all cases are not matched;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p>
          <a:p>
            <a:endPar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0696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for</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92435" y="983695"/>
            <a:ext cx="8470812" cy="738664"/>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for loop is a control flow statement that iterates a part of the programs multiple times.</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fixed, it is recommended to use for loop.</a:t>
            </a:r>
          </a:p>
          <a:p>
            <a:pPr marL="285750" lvl="2"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6" name="Rectangle 1"/>
          <p:cNvSpPr>
            <a:spLocks noChangeArrowheads="1"/>
          </p:cNvSpPr>
          <p:nvPr/>
        </p:nvSpPr>
        <p:spPr bwMode="auto">
          <a:xfrm>
            <a:off x="2668772" y="2315390"/>
            <a:ext cx="22621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for</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;i&lt;=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78805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while</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974321"/>
            <a:ext cx="8258160" cy="738664"/>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while loop is a control flow statement that executes a part of the programs repeatedly on the basis of given </a:t>
            </a:r>
            <a:r>
              <a:rPr lang="en-US" dirty="0" err="1">
                <a:latin typeface="Open Sans" panose="020B0604020202020204" charset="0"/>
                <a:ea typeface="Open Sans" panose="020B0604020202020204" charset="0"/>
                <a:cs typeface="Open Sans" panose="020B0604020202020204" charset="0"/>
              </a:rPr>
              <a:t>boolean</a:t>
            </a:r>
            <a:r>
              <a:rPr lang="en-US" dirty="0">
                <a:latin typeface="Open Sans" panose="020B0604020202020204" charset="0"/>
                <a:ea typeface="Open Sans" panose="020B0604020202020204" charset="0"/>
                <a:cs typeface="Open Sans" panose="020B0604020202020204" charset="0"/>
              </a:rPr>
              <a:t> condition.</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not fixed, it is recommended to use while loop.</a:t>
            </a:r>
          </a:p>
        </p:txBody>
      </p:sp>
      <p:sp>
        <p:nvSpPr>
          <p:cNvPr id="5" name="Rectangle 2"/>
          <p:cNvSpPr>
            <a:spLocks noChangeArrowheads="1"/>
          </p:cNvSpPr>
          <p:nvPr/>
        </p:nvSpPr>
        <p:spPr bwMode="auto">
          <a:xfrm>
            <a:off x="3253563" y="2081198"/>
            <a:ext cx="226215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while</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71818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do … while</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974321"/>
            <a:ext cx="8258160" cy="954107"/>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do while loop is a control flow statement that executes a part of the programs at least once and the further execution depends upon the given </a:t>
            </a:r>
            <a:r>
              <a:rPr lang="en-US" dirty="0" err="1">
                <a:latin typeface="Open Sans" panose="020B0604020202020204" charset="0"/>
                <a:ea typeface="Open Sans" panose="020B0604020202020204" charset="0"/>
                <a:cs typeface="Open Sans" panose="020B0604020202020204" charset="0"/>
              </a:rPr>
              <a:t>boolean</a:t>
            </a:r>
            <a:r>
              <a:rPr lang="en-US" dirty="0">
                <a:latin typeface="Open Sans" panose="020B0604020202020204" charset="0"/>
                <a:ea typeface="Open Sans" panose="020B0604020202020204" charset="0"/>
                <a:cs typeface="Open Sans" panose="020B0604020202020204" charset="0"/>
              </a:rPr>
              <a:t> condition.</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not fixed and you must have to execute the loop at least once, it is recommended to use the do-while loop.</a:t>
            </a:r>
          </a:p>
        </p:txBody>
      </p:sp>
      <p:sp>
        <p:nvSpPr>
          <p:cNvPr id="3" name="Rectangle 1"/>
          <p:cNvSpPr>
            <a:spLocks noChangeArrowheads="1"/>
          </p:cNvSpPr>
          <p:nvPr/>
        </p:nvSpPr>
        <p:spPr bwMode="auto">
          <a:xfrm>
            <a:off x="2647507" y="2355128"/>
            <a:ext cx="226215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do</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.println(i);</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while</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(i&lt;=</a:t>
            </a:r>
            <a:r>
              <a:rPr kumimoji="0" lang="en-US" b="1" i="0" u="none" strike="noStrike" cap="none" normalizeH="0" baseline="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36594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1"/>
          <p:cNvSpPr txBox="1"/>
          <p:nvPr/>
        </p:nvSpPr>
        <p:spPr>
          <a:xfrm>
            <a:off x="595149" y="2034015"/>
            <a:ext cx="7953703" cy="857400"/>
          </a:xfrm>
          <a:prstGeom prst="rect">
            <a:avLst/>
          </a:prstGeom>
          <a:noFill/>
          <a:ln>
            <a:noFill/>
          </a:ln>
        </p:spPr>
        <p:txBody>
          <a:bodyPr spcFirstLastPara="1" wrap="square" lIns="91425" tIns="91425" rIns="91425" bIns="91425" anchor="t" anchorCtr="0">
            <a:noAutofit/>
          </a:bodyPr>
          <a:lstStyle/>
          <a:p>
            <a:pPr lvl="0" algn="ctr"/>
            <a:r>
              <a:rPr lang="en-IN" sz="3600" b="1"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Learning Objectives</a:t>
            </a:r>
          </a:p>
        </p:txBody>
      </p:sp>
    </p:spTree>
    <p:extLst>
      <p:ext uri="{BB962C8B-B14F-4D97-AF65-F5344CB8AC3E}">
        <p14:creationId xmlns:p14="http://schemas.microsoft.com/office/powerpoint/2010/main" val="221930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Naming Conventions</a:t>
            </a:r>
          </a:p>
        </p:txBody>
      </p:sp>
      <p:sp>
        <p:nvSpPr>
          <p:cNvPr id="2" name="Rectangle 1"/>
          <p:cNvSpPr/>
          <p:nvPr/>
        </p:nvSpPr>
        <p:spPr>
          <a:xfrm>
            <a:off x="566862" y="911612"/>
            <a:ext cx="7715901" cy="375487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naming convention is a rule to follow as you decide what to name your identifiers such as class, package, variable, constant, method,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All the classes, interfaces, packages, methods and fields of Java programming language are given according to the Java naming convention. If you fail to follow these conventions, it may generate confusion or erroneous code.</a:t>
            </a:r>
          </a:p>
          <a:p>
            <a:endParaRPr lang="en-US" dirty="0">
              <a:latin typeface="Open Sans" panose="020B0604020202020204" charset="0"/>
              <a:ea typeface="Open Sans" panose="020B0604020202020204" charset="0"/>
              <a:cs typeface="Open Sans" panose="020B0604020202020204" charset="0"/>
            </a:endParaRPr>
          </a:p>
          <a:p>
            <a:r>
              <a:rPr lang="en-US" dirty="0">
                <a:solidFill>
                  <a:srgbClr val="610B38"/>
                </a:solidFill>
                <a:latin typeface="Open Sans" panose="020B0604020202020204" charset="0"/>
                <a:ea typeface="Open Sans" panose="020B0604020202020204" charset="0"/>
                <a:cs typeface="Open Sans" panose="020B0604020202020204" charset="0"/>
              </a:rPr>
              <a:t>Advantage of naming conventions in java-</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By using standard Java naming conventions, you make your code easier to read for yourself and other programmers. Readability of Java program is very important. It indicates that less time is spent to figure out what the code does.</a:t>
            </a:r>
          </a:p>
          <a:p>
            <a:r>
              <a:rPr lang="en-US" dirty="0">
                <a:latin typeface="Open Sans" panose="020B0604020202020204" charset="0"/>
                <a:ea typeface="Open Sans" panose="020B0604020202020204" charset="0"/>
                <a:cs typeface="Open Sans" panose="020B0604020202020204" charset="0"/>
              </a:rPr>
              <a:t>The following are the key rules that must be followed by every identifier:</a:t>
            </a:r>
          </a:p>
          <a:p>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r>
              <a:rPr lang="en-US" dirty="0">
                <a:latin typeface="Open Sans" panose="020B0604020202020204" charset="0"/>
                <a:ea typeface="Open Sans" panose="020B0604020202020204" charset="0"/>
                <a:cs typeface="Open Sans" panose="020B0604020202020204" charset="0"/>
              </a:rPr>
              <a:t>The name must not contain any white spaces.</a:t>
            </a:r>
          </a:p>
          <a:p>
            <a:pPr marL="285750" lvl="1" indent="-285750">
              <a:buFont typeface="Courier New" panose="02070309020205020404" pitchFamily="49" charset="0"/>
              <a:buChar char="o"/>
            </a:pPr>
            <a:r>
              <a:rPr lang="en-US" dirty="0">
                <a:latin typeface="Open Sans" panose="020B0604020202020204" charset="0"/>
                <a:ea typeface="Open Sans" panose="020B0604020202020204" charset="0"/>
                <a:cs typeface="Open Sans" panose="020B0604020202020204" charset="0"/>
              </a:rPr>
              <a:t>The name should not start with special characters like &amp; (ampersand), $ (dollar), _ (underscore).</a:t>
            </a:r>
          </a:p>
          <a:p>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37690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OOPs Concepts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66862" y="730857"/>
            <a:ext cx="8258160" cy="954107"/>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Object</a:t>
            </a:r>
            <a:r>
              <a:rPr lang="en-US" dirty="0">
                <a:latin typeface="Open Sans" panose="020B0604020202020204" charset="0"/>
                <a:ea typeface="Open Sans" panose="020B0604020202020204" charset="0"/>
                <a:cs typeface="Open Sans" panose="020B0604020202020204" charset="0"/>
              </a:rPr>
              <a:t> means a real-world entity such as a pen, chair, table, computer, watch, etc. </a:t>
            </a:r>
            <a:r>
              <a:rPr lang="en-US" b="1" dirty="0">
                <a:latin typeface="Open Sans" panose="020B0604020202020204" charset="0"/>
                <a:ea typeface="Open Sans" panose="020B0604020202020204" charset="0"/>
                <a:cs typeface="Open Sans" panose="020B0604020202020204" charset="0"/>
              </a:rPr>
              <a:t>Object-Oriented Programming</a:t>
            </a:r>
            <a:r>
              <a:rPr lang="en-US" dirty="0">
                <a:latin typeface="Open Sans" panose="020B0604020202020204" charset="0"/>
                <a:ea typeface="Open Sans" panose="020B0604020202020204" charset="0"/>
                <a:cs typeface="Open Sans" panose="020B0604020202020204" charset="0"/>
              </a:rPr>
              <a:t> is a methodology or paradigm to design a program using classes and objects. It simplifies software development and maintenance by providing some concepts:</a:t>
            </a:r>
          </a:p>
          <a:p>
            <a:endParaRPr lang="en-US" dirty="0">
              <a:latin typeface="Open Sans" panose="020B0604020202020204" charset="0"/>
              <a:ea typeface="Open Sans" panose="020B0604020202020204" charset="0"/>
              <a:cs typeface="Open Sans" panose="020B0604020202020204" charset="0"/>
            </a:endParaRPr>
          </a:p>
        </p:txBody>
      </p:sp>
      <p:pic>
        <p:nvPicPr>
          <p:cNvPr id="11266" name="Picture 2" descr="Java OOPs Concep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848" y="1602195"/>
            <a:ext cx="4231853" cy="325936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2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Class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the uppercase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noun such as Color, Button, System, Thread,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Use appropriate words, instead of acronyms.</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51544" y="2448223"/>
            <a:ext cx="213231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0320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Interface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the uppercase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an adjective such as Runnable, Remote, </a:t>
            </a:r>
            <a:r>
              <a:rPr lang="en-US" dirty="0" err="1">
                <a:latin typeface="Open Sans" panose="020B0604020202020204" charset="0"/>
                <a:ea typeface="Open Sans" panose="020B0604020202020204" charset="0"/>
                <a:cs typeface="Open Sans" panose="020B0604020202020204" charset="0"/>
              </a:rPr>
              <a:t>ActionListener</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Use appropriate words, instead of acronyms.</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3162229" y="2346904"/>
            <a:ext cx="18758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interface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Printable</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6561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Method Naming Conventions</a:t>
            </a:r>
          </a:p>
        </p:txBody>
      </p:sp>
      <p:sp>
        <p:nvSpPr>
          <p:cNvPr id="2" name="Rectangle 1"/>
          <p:cNvSpPr/>
          <p:nvPr/>
        </p:nvSpPr>
        <p:spPr>
          <a:xfrm>
            <a:off x="566862" y="911612"/>
            <a:ext cx="771590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lowercase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verb such as main(), print(), </a:t>
            </a:r>
            <a:r>
              <a:rPr lang="en-US" dirty="0" err="1">
                <a:latin typeface="Open Sans" panose="020B0604020202020204" charset="0"/>
                <a:ea typeface="Open Sans" panose="020B0604020202020204" charset="0"/>
                <a:cs typeface="Open Sans" panose="020B0604020202020204" charset="0"/>
              </a:rPr>
              <a:t>println</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start it with a lowercase letter followed by an uppercase letter such as </a:t>
            </a:r>
            <a:r>
              <a:rPr lang="en-US" dirty="0" err="1">
                <a:latin typeface="Open Sans" panose="020B0604020202020204" charset="0"/>
                <a:ea typeface="Open Sans" panose="020B0604020202020204" charset="0"/>
                <a:cs typeface="Open Sans" panose="020B0604020202020204" charset="0"/>
              </a:rPr>
              <a:t>actionPerformed</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40912" y="2512050"/>
            <a:ext cx="165462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draw() {</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9129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Variable Naming Conventions</a:t>
            </a:r>
          </a:p>
        </p:txBody>
      </p:sp>
      <p:sp>
        <p:nvSpPr>
          <p:cNvPr id="2" name="Rectangle 1"/>
          <p:cNvSpPr/>
          <p:nvPr/>
        </p:nvSpPr>
        <p:spPr>
          <a:xfrm>
            <a:off x="566862" y="911612"/>
            <a:ext cx="7715901" cy="203132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a lowercase letter such as id, name.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not start with the special characters like &amp; (ampersand), $ (dollar), (underscore).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start it with the lowercase letter followed by an uppercase letter such as </a:t>
            </a:r>
            <a:r>
              <a:rPr lang="en-US" dirty="0" err="1">
                <a:latin typeface="Open Sans" panose="020B0604020202020204" charset="0"/>
                <a:ea typeface="Open Sans" panose="020B0604020202020204" charset="0"/>
                <a:cs typeface="Open Sans" panose="020B0604020202020204" charset="0"/>
              </a:rPr>
              <a:t>firstName</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lastName</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Avoid using one-character variables such as x, y, z.</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3342983" y="2812328"/>
            <a:ext cx="165462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//variable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id</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25480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Package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lowercase letter such as java, lang.</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it should be separated by dots (.) such as </a:t>
            </a:r>
            <a:r>
              <a:rPr lang="en-US" dirty="0" err="1">
                <a:latin typeface="Open Sans" panose="020B0604020202020204" charset="0"/>
                <a:ea typeface="Open Sans" panose="020B0604020202020204" charset="0"/>
                <a:cs typeface="Open Sans" panose="020B0604020202020204" charset="0"/>
              </a:rPr>
              <a:t>java.util</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java.lang</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30607" y="2296607"/>
            <a:ext cx="338426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package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com.javatpoint</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//package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77300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Constants Naming Conventions</a:t>
            </a:r>
          </a:p>
        </p:txBody>
      </p:sp>
      <p:sp>
        <p:nvSpPr>
          <p:cNvPr id="2" name="Rectangle 1"/>
          <p:cNvSpPr/>
          <p:nvPr/>
        </p:nvSpPr>
        <p:spPr>
          <a:xfrm>
            <a:off x="566862" y="911612"/>
            <a:ext cx="771590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in uppercase letters such as RED, YELLOW.</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it should be separated by an underscore(_) such as MAX_PRIORITY.</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may contain digits but not as the first letter.</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2966720" y="2493551"/>
            <a:ext cx="2916183"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//constant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 final </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MIN_AGE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18</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15825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Object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66862" y="730857"/>
            <a:ext cx="8258160" cy="1815882"/>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Any entity that has state and behavior is known as an object. For example, a chair, pen, table, keyboard, bike, etc. It can be physical or logical.</a:t>
            </a:r>
          </a:p>
          <a:p>
            <a:r>
              <a:rPr lang="en-US" dirty="0">
                <a:latin typeface="Open Sans" panose="020B0604020202020204" charset="0"/>
                <a:ea typeface="Open Sans" panose="020B0604020202020204" charset="0"/>
                <a:cs typeface="Open Sans" panose="020B0604020202020204" charset="0"/>
              </a:rPr>
              <a:t>An Object can be defined as an instance of a class. An object contains an address and takes up some space in memory. Objects can communicate without knowing the details of each other's data or code. </a:t>
            </a:r>
          </a:p>
          <a:p>
            <a:r>
              <a:rPr lang="en-US" b="1" dirty="0">
                <a:latin typeface="Open Sans" panose="020B0604020202020204" charset="0"/>
                <a:ea typeface="Open Sans" panose="020B0604020202020204" charset="0"/>
                <a:cs typeface="Open Sans" panose="020B0604020202020204" charset="0"/>
              </a:rPr>
              <a:t>Example:</a:t>
            </a:r>
            <a:r>
              <a:rPr lang="en-US" dirty="0">
                <a:latin typeface="Open Sans" panose="020B0604020202020204" charset="0"/>
                <a:ea typeface="Open Sans" panose="020B0604020202020204" charset="0"/>
                <a:cs typeface="Open Sans" panose="020B0604020202020204" charset="0"/>
              </a:rPr>
              <a:t> A dog is an object because it has states like color, name, breed, etc. as well as behaviors like wagging the tail, barking, eating, etc.</a:t>
            </a:r>
          </a:p>
          <a:p>
            <a:endParaRPr lang="en-US" dirty="0">
              <a:latin typeface="Open Sans" panose="020B0604020202020204" charset="0"/>
              <a:ea typeface="Open Sans" panose="020B0604020202020204" charset="0"/>
              <a:cs typeface="Open Sans" panose="020B0604020202020204" charset="0"/>
            </a:endParaRPr>
          </a:p>
        </p:txBody>
      </p:sp>
      <p:pic>
        <p:nvPicPr>
          <p:cNvPr id="11268" name="Picture 4" descr="Java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867" y="2349718"/>
            <a:ext cx="2337185" cy="2337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6862" y="2932139"/>
            <a:ext cx="5766281" cy="1384995"/>
          </a:xfrm>
          <a:prstGeom prst="rect">
            <a:avLst/>
          </a:prstGeom>
        </p:spPr>
        <p:txBody>
          <a:bodyPr wrap="square">
            <a:spAutoFit/>
          </a:bodyPr>
          <a:lstStyle/>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State </a:t>
            </a:r>
            <a:r>
              <a:rPr lang="en-US" dirty="0">
                <a:latin typeface="Open Sans" panose="020B0604020202020204" charset="0"/>
                <a:ea typeface="Open Sans" panose="020B0604020202020204" charset="0"/>
                <a:cs typeface="Open Sans" panose="020B0604020202020204" charset="0"/>
              </a:rPr>
              <a:t>: It is represented by attributes of an object. It also reflects the properties of an object.</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Behavior </a:t>
            </a:r>
            <a:r>
              <a:rPr lang="en-US" dirty="0">
                <a:latin typeface="Open Sans" panose="020B0604020202020204" charset="0"/>
                <a:ea typeface="Open Sans" panose="020B0604020202020204" charset="0"/>
                <a:cs typeface="Open Sans" panose="020B0604020202020204" charset="0"/>
              </a:rPr>
              <a:t>: It is represented by methods of an object. It also reflects the response of an object with other objects.</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Identity </a:t>
            </a:r>
            <a:r>
              <a:rPr lang="en-US" dirty="0">
                <a:latin typeface="Open Sans" panose="020B0604020202020204" charset="0"/>
                <a:ea typeface="Open Sans" panose="020B0604020202020204" charset="0"/>
                <a:cs typeface="Open Sans" panose="020B0604020202020204" charset="0"/>
              </a:rPr>
              <a:t>: It gives a unique name to an object and enables one object to interact with other objects.</a:t>
            </a:r>
          </a:p>
        </p:txBody>
      </p:sp>
    </p:spTree>
    <p:custDataLst>
      <p:tags r:id="rId1"/>
    </p:custDataLst>
    <p:extLst>
      <p:ext uri="{BB962C8B-B14F-4D97-AF65-F5344CB8AC3E}">
        <p14:creationId xmlns:p14="http://schemas.microsoft.com/office/powerpoint/2010/main" val="329607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Class</a:t>
            </a:r>
          </a:p>
        </p:txBody>
      </p:sp>
      <p:sp>
        <p:nvSpPr>
          <p:cNvPr id="2" name="Rectangle 1"/>
          <p:cNvSpPr/>
          <p:nvPr/>
        </p:nvSpPr>
        <p:spPr>
          <a:xfrm>
            <a:off x="566862" y="882468"/>
            <a:ext cx="8258160" cy="2893100"/>
          </a:xfrm>
          <a:prstGeom prst="rect">
            <a:avLst/>
          </a:prstGeom>
        </p:spPr>
        <p:txBody>
          <a:bodyPr wrap="square">
            <a:spAutoFit/>
          </a:bodyPr>
          <a:lstStyle/>
          <a:p>
            <a:r>
              <a:rPr lang="en-US" i="1" dirty="0">
                <a:latin typeface="Open Sans" panose="020B0604020202020204" charset="0"/>
                <a:ea typeface="Open Sans" panose="020B0604020202020204" charset="0"/>
                <a:cs typeface="Open Sans" panose="020B0604020202020204" charset="0"/>
              </a:rPr>
              <a:t>Collection of objects</a:t>
            </a:r>
            <a:r>
              <a:rPr lang="en-US" dirty="0">
                <a:latin typeface="Open Sans" panose="020B0604020202020204" charset="0"/>
                <a:ea typeface="Open Sans" panose="020B0604020202020204" charset="0"/>
                <a:cs typeface="Open Sans" panose="020B0604020202020204" charset="0"/>
              </a:rPr>
              <a:t> is called class. It is a logical entity.</a:t>
            </a:r>
          </a:p>
          <a:p>
            <a:r>
              <a:rPr lang="en-US" dirty="0">
                <a:latin typeface="Open Sans" panose="020B0604020202020204" charset="0"/>
                <a:ea typeface="Open Sans" panose="020B0604020202020204" charset="0"/>
                <a:cs typeface="Open Sans" panose="020B0604020202020204" charset="0"/>
              </a:rPr>
              <a:t>A class can also be defined as a blueprint from which you can create an individual object. Class doesn't consume any space. In general, class declarations can include these components, in order:</a:t>
            </a:r>
          </a:p>
          <a:p>
            <a:endParaRPr lang="en-US" dirty="0">
              <a:latin typeface="Open Sans" panose="020B0604020202020204" charset="0"/>
              <a:ea typeface="Open Sans" panose="020B0604020202020204" charset="0"/>
              <a:cs typeface="Open Sans" panose="020B0604020202020204" charset="0"/>
            </a:endParaRP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Modifiers</a:t>
            </a:r>
            <a:r>
              <a:rPr lang="en-US" dirty="0">
                <a:latin typeface="Open Sans" panose="020B0604020202020204" charset="0"/>
                <a:ea typeface="Open Sans" panose="020B0604020202020204" charset="0"/>
                <a:cs typeface="Open Sans" panose="020B0604020202020204" charset="0"/>
              </a:rPr>
              <a:t> : A class can be public or has default access (Refer </a:t>
            </a:r>
            <a:r>
              <a:rPr lang="en-US" dirty="0">
                <a:solidFill>
                  <a:srgbClr val="EC4E20"/>
                </a:solidFill>
                <a:latin typeface="Open Sans" panose="020B0604020202020204" charset="0"/>
                <a:ea typeface="Open Sans" panose="020B0604020202020204" charset="0"/>
                <a:cs typeface="Open Sans" panose="020B0604020202020204" charset="0"/>
                <a:hlinkClick r:id="rId4"/>
              </a:rPr>
              <a:t>this</a:t>
            </a:r>
            <a:r>
              <a:rPr lang="en-US" dirty="0">
                <a:latin typeface="Open Sans" panose="020B0604020202020204" charset="0"/>
                <a:ea typeface="Open Sans" panose="020B0604020202020204" charset="0"/>
                <a:cs typeface="Open Sans" panose="020B0604020202020204" charset="0"/>
              </a:rPr>
              <a:t> for details).</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Class name:</a:t>
            </a:r>
            <a:r>
              <a:rPr lang="en-US" dirty="0">
                <a:latin typeface="Open Sans" panose="020B0604020202020204" charset="0"/>
                <a:ea typeface="Open Sans" panose="020B0604020202020204" charset="0"/>
                <a:cs typeface="Open Sans" panose="020B0604020202020204" charset="0"/>
              </a:rPr>
              <a:t> The name should begin with a initial letter (capitalized by convention).</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Superclass(if any):</a:t>
            </a:r>
            <a:r>
              <a:rPr lang="en-US" dirty="0">
                <a:latin typeface="Open Sans" panose="020B0604020202020204" charset="0"/>
                <a:ea typeface="Open Sans" panose="020B0604020202020204" charset="0"/>
                <a:cs typeface="Open Sans" panose="020B0604020202020204" charset="0"/>
              </a:rPr>
              <a:t> The name of the class’s parent (superclass), if any, preceded by the keyword extends. A class can only extend (subclass) one parent.</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Interfaces(if any):</a:t>
            </a:r>
            <a:r>
              <a:rPr lang="en-US" dirty="0">
                <a:latin typeface="Open Sans" panose="020B0604020202020204" charset="0"/>
                <a:ea typeface="Open Sans" panose="020B0604020202020204" charset="0"/>
                <a:cs typeface="Open Sans" panose="020B0604020202020204" charset="0"/>
              </a:rPr>
              <a:t> A comma-separated list of interfaces implemented by the class, if any, preceded by the keyword implements. A class can implement more than one interface.</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Body:</a:t>
            </a:r>
            <a:r>
              <a:rPr lang="en-US" dirty="0">
                <a:latin typeface="Open Sans" panose="020B0604020202020204" charset="0"/>
                <a:ea typeface="Open Sans" panose="020B0604020202020204" charset="0"/>
                <a:cs typeface="Open Sans" panose="020B0604020202020204" charset="0"/>
              </a:rPr>
              <a:t> The class body surrounded by braces, { }.</a:t>
            </a:r>
          </a:p>
          <a:p>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721155" y="3775568"/>
            <a:ext cx="1850186"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20999D"/>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class_name</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field;</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method;</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18084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What is Java</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79832" y="1125976"/>
            <a:ext cx="7921783" cy="23200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is a programming language and a platform. Java is a high level, robust, object-oriented and secure programming language.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was developed by Sun Microsystems (which is now the subsidiary of Oracle) in the year 1995. James Gosling is known as the father of Java. Before Java, its name was Oak. Since Oak was already a registered company, so James Gosling and his team changed the Oak name to Java.</a:t>
            </a:r>
          </a:p>
        </p:txBody>
      </p:sp>
    </p:spTree>
    <p:custDataLst>
      <p:tags r:id="rId1"/>
    </p:custDataLst>
    <p:extLst>
      <p:ext uri="{BB962C8B-B14F-4D97-AF65-F5344CB8AC3E}">
        <p14:creationId xmlns:p14="http://schemas.microsoft.com/office/powerpoint/2010/main" val="94950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Constructor</a:t>
            </a:r>
          </a:p>
        </p:txBody>
      </p:sp>
      <p:sp>
        <p:nvSpPr>
          <p:cNvPr id="2" name="Rectangle 1"/>
          <p:cNvSpPr/>
          <p:nvPr/>
        </p:nvSpPr>
        <p:spPr>
          <a:xfrm>
            <a:off x="262059" y="882468"/>
            <a:ext cx="8577138" cy="2246769"/>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is a block of codes similar to the method. It is called when an instance of the </a:t>
            </a:r>
            <a:r>
              <a:rPr lang="en-US" dirty="0">
                <a:latin typeface="Open Sans" panose="020B0604020202020204" charset="0"/>
                <a:ea typeface="Open Sans" panose="020B0604020202020204" charset="0"/>
                <a:cs typeface="Open Sans" panose="020B0604020202020204" charset="0"/>
                <a:hlinkClick r:id="rId4"/>
              </a:rPr>
              <a:t>class</a:t>
            </a:r>
            <a:r>
              <a:rPr lang="en-US" dirty="0">
                <a:latin typeface="Open Sans" panose="020B0604020202020204" charset="0"/>
                <a:ea typeface="Open Sans" panose="020B0604020202020204" charset="0"/>
                <a:cs typeface="Open Sans" panose="020B0604020202020204" charset="0"/>
              </a:rPr>
              <a:t> is created. At the time of calling constructor, memory for the object is allocated in the memory.</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a special type of method which is used to initialize the object.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Every time an object is created using the new() keyword, at least one constructor is called.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three rules defined for the constructor.</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Constructor name must be the same as its class name</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A Constructor must have no explicit return type</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A Java constructor cannot be abstract, static, final, and synchronized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pic>
        <p:nvPicPr>
          <p:cNvPr id="2050" name="Picture 2" descr="Java Constructo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632" y="3009997"/>
            <a:ext cx="2953992" cy="19200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302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Default Constructor</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62059" y="882468"/>
            <a:ext cx="8577138" cy="30777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is called "Default Constructor" when it doesn't have any parameter.</a:t>
            </a:r>
          </a:p>
        </p:txBody>
      </p:sp>
      <p:sp>
        <p:nvSpPr>
          <p:cNvPr id="3" name="Rectangle 1"/>
          <p:cNvSpPr>
            <a:spLocks noChangeArrowheads="1"/>
          </p:cNvSpPr>
          <p:nvPr/>
        </p:nvSpPr>
        <p:spPr bwMode="auto">
          <a:xfrm>
            <a:off x="2459805" y="1578910"/>
            <a:ext cx="494879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//Java Program to create and call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"Bike is created"</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//main method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//calling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b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325220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Parameterized Constructor</a:t>
            </a:r>
            <a:br>
              <a:rPr lang="en-US" sz="2000" b="0" dirty="0">
                <a:latin typeface="Open Sans" panose="020B0606030504020204" pitchFamily="34" charset="0"/>
                <a:ea typeface="Open Sans" panose="020B0606030504020204" pitchFamily="34" charset="0"/>
                <a:cs typeface="Open Sans" panose="020B0606030504020204" pitchFamily="34" charset="0"/>
              </a:rPr>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71100" y="732999"/>
            <a:ext cx="8577138" cy="30777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which has a specific number of parameters is called a parameterized constructor.</a:t>
            </a:r>
          </a:p>
        </p:txBody>
      </p:sp>
      <p:sp>
        <p:nvSpPr>
          <p:cNvPr id="4" name="Rectangle 1"/>
          <p:cNvSpPr>
            <a:spLocks noChangeArrowheads="1"/>
          </p:cNvSpPr>
          <p:nvPr/>
        </p:nvSpPr>
        <p:spPr bwMode="auto">
          <a:xfrm>
            <a:off x="1885245" y="1190245"/>
            <a:ext cx="6534161"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//Java Program to demonstrate the use of the parameterized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parameterized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n;</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objects and passing values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 s1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111</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"Karan"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Student4 s2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222</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"Aryan"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44588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static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71100" y="732999"/>
            <a:ext cx="8139122" cy="397031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a:t>
            </a:r>
            <a:r>
              <a:rPr lang="en-US" b="1" dirty="0">
                <a:latin typeface="Open Sans" panose="020B0604020202020204" charset="0"/>
                <a:ea typeface="Open Sans" panose="020B0604020202020204" charset="0"/>
                <a:cs typeface="Open Sans" panose="020B0604020202020204" charset="0"/>
              </a:rPr>
              <a:t>static keyword</a:t>
            </a:r>
            <a:r>
              <a:rPr lang="en-US" dirty="0">
                <a:latin typeface="Open Sans" panose="020B0604020202020204" charset="0"/>
                <a:ea typeface="Open Sans" panose="020B0604020202020204" charset="0"/>
                <a:cs typeface="Open Sans" panose="020B0604020202020204" charset="0"/>
              </a:rPr>
              <a:t> in Java is used for memory management mainly. We can apply static keyword with variables, methods, blocks and nested classes. </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keyword belongs to the class than an instance of the class.</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static can be:</a:t>
            </a:r>
          </a:p>
          <a:p>
            <a:endParaRPr lang="en-US" b="1" dirty="0">
              <a:latin typeface="Open Sans" panose="020B0604020202020204" charset="0"/>
              <a:ea typeface="Open Sans" panose="020B0604020202020204" charset="0"/>
              <a:cs typeface="Open Sans" panose="020B0604020202020204" charset="0"/>
            </a:endParaRPr>
          </a:p>
          <a:p>
            <a:pPr>
              <a:buFont typeface="+mj-lt"/>
              <a:buAutoNum type="arabicPeriod"/>
            </a:pPr>
            <a:r>
              <a:rPr lang="en-US" b="1" dirty="0">
                <a:latin typeface="Open Sans" panose="020B0604020202020204" charset="0"/>
                <a:ea typeface="Open Sans" panose="020B0604020202020204" charset="0"/>
                <a:cs typeface="Open Sans" panose="020B0604020202020204" charset="0"/>
              </a:rPr>
              <a:t>Variable (also known as a class variable)</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Method (also known as a class method)</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Block</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Nested class</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Static variable</a:t>
            </a:r>
          </a:p>
          <a:p>
            <a:pPr marL="285750" indent="-285750">
              <a:buFont typeface="Arial" panose="020B0604020202020204" pitchFamily="34" charset="0"/>
              <a:buChar char="•"/>
            </a:pPr>
            <a:endParaRPr lang="en-US" b="1"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variable can be used to refer to the common property of all objects (which is not unique for each object), for example, the company name of employees, college name of students,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variable gets memory only once in the class area at the time of class loading.</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036179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this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733944" y="1026510"/>
            <a:ext cx="7439211" cy="2677656"/>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can be a lot of usage of </a:t>
            </a:r>
            <a:r>
              <a:rPr lang="en-US" b="1" dirty="0">
                <a:latin typeface="Open Sans" panose="020B0604020202020204" charset="0"/>
                <a:ea typeface="Open Sans" panose="020B0604020202020204" charset="0"/>
                <a:cs typeface="Open Sans" panose="020B0604020202020204" charset="0"/>
              </a:rPr>
              <a:t>java this keyword</a:t>
            </a:r>
            <a:r>
              <a:rPr lang="en-US" dirty="0">
                <a:latin typeface="Open Sans" panose="020B0604020202020204" charset="0"/>
                <a:ea typeface="Open Sans" panose="020B0604020202020204" charset="0"/>
                <a:cs typeface="Open Sans" panose="020B0604020202020204" charset="0"/>
              </a:rPr>
              <a:t>. In java, this is a </a:t>
            </a:r>
            <a:r>
              <a:rPr lang="en-US" b="1" dirty="0">
                <a:latin typeface="Open Sans" panose="020B0604020202020204" charset="0"/>
                <a:ea typeface="Open Sans" panose="020B0604020202020204" charset="0"/>
                <a:cs typeface="Open Sans" panose="020B0604020202020204" charset="0"/>
              </a:rPr>
              <a:t>reference variable</a:t>
            </a:r>
            <a:r>
              <a:rPr lang="en-US" dirty="0">
                <a:latin typeface="Open Sans" panose="020B0604020202020204" charset="0"/>
                <a:ea typeface="Open Sans" panose="020B0604020202020204" charset="0"/>
                <a:cs typeface="Open Sans" panose="020B0604020202020204" charset="0"/>
              </a:rPr>
              <a:t> that refers to the current object.</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Here is given the 6 usage of java this keyword.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refer current class instance variable.</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invoke current class method (implicitly)</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 </a:t>
            </a:r>
            <a:r>
              <a:rPr lang="en-US" dirty="0">
                <a:latin typeface="Open Sans" panose="020B0604020202020204" charset="0"/>
                <a:ea typeface="Open Sans" panose="020B0604020202020204" charset="0"/>
                <a:cs typeface="Open Sans" panose="020B0604020202020204" charset="0"/>
              </a:rPr>
              <a:t>can be used to invoke current class constructor.</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passed as an argument in the method call.</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passed as argument in the constructor call.</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return the current class instance from the method.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06173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Inheritance in Java</a:t>
            </a:r>
          </a:p>
        </p:txBody>
      </p:sp>
      <p:sp>
        <p:nvSpPr>
          <p:cNvPr id="2" name="Rectangle 1"/>
          <p:cNvSpPr/>
          <p:nvPr/>
        </p:nvSpPr>
        <p:spPr>
          <a:xfrm>
            <a:off x="733944" y="1026510"/>
            <a:ext cx="7439211" cy="1384995"/>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The idea behind inheritance in Java is that you can create new </a:t>
            </a:r>
            <a:r>
              <a:rPr lang="en-US" dirty="0">
                <a:latin typeface="Open Sans" panose="020B0604020202020204" charset="0"/>
                <a:ea typeface="Open Sans" panose="020B0604020202020204" charset="0"/>
                <a:cs typeface="Open Sans" panose="020B0604020202020204" charset="0"/>
                <a:hlinkClick r:id="rId4"/>
              </a:rPr>
              <a:t>classes</a:t>
            </a:r>
            <a:r>
              <a:rPr lang="en-US" dirty="0">
                <a:latin typeface="Open Sans" panose="020B0604020202020204" charset="0"/>
                <a:ea typeface="Open Sans" panose="020B0604020202020204" charset="0"/>
                <a:cs typeface="Open Sans" panose="020B0604020202020204" charset="0"/>
              </a:rPr>
              <a:t> that are built upon existing classes. When you inherit from an existing class, you can reuse methods and fields of the parent class. Moreover, you can add new methods and fields in your current class also.</a:t>
            </a:r>
          </a:p>
          <a:p>
            <a:r>
              <a:rPr lang="en-US" dirty="0">
                <a:latin typeface="Open Sans" panose="020B0604020202020204" charset="0"/>
                <a:ea typeface="Open Sans" panose="020B0604020202020204" charset="0"/>
                <a:cs typeface="Open Sans" panose="020B0604020202020204" charset="0"/>
              </a:rPr>
              <a:t>Inheritance represents the </a:t>
            </a:r>
            <a:r>
              <a:rPr lang="en-US" b="1" dirty="0">
                <a:latin typeface="Open Sans" panose="020B0604020202020204" charset="0"/>
                <a:ea typeface="Open Sans" panose="020B0604020202020204" charset="0"/>
                <a:cs typeface="Open Sans" panose="020B0604020202020204" charset="0"/>
              </a:rPr>
              <a:t>IS-A relationship</a:t>
            </a:r>
            <a:r>
              <a:rPr lang="en-US" dirty="0">
                <a:latin typeface="Open Sans" panose="020B0604020202020204" charset="0"/>
                <a:ea typeface="Open Sans" panose="020B0604020202020204" charset="0"/>
                <a:cs typeface="Open Sans" panose="020B0604020202020204" charset="0"/>
              </a:rPr>
              <a:t> which is also known as a </a:t>
            </a:r>
            <a:r>
              <a:rPr lang="en-US" i="1" dirty="0">
                <a:latin typeface="Open Sans" panose="020B0604020202020204" charset="0"/>
                <a:ea typeface="Open Sans" panose="020B0604020202020204" charset="0"/>
                <a:cs typeface="Open Sans" panose="020B0604020202020204" charset="0"/>
              </a:rPr>
              <a:t>parent-child</a:t>
            </a:r>
            <a:r>
              <a:rPr lang="en-US" dirty="0">
                <a:latin typeface="Open Sans" panose="020B0604020202020204" charset="0"/>
                <a:ea typeface="Open Sans" panose="020B0604020202020204" charset="0"/>
                <a:cs typeface="Open Sans" panose="020B0604020202020204" charset="0"/>
              </a:rPr>
              <a:t> relationship.</a:t>
            </a:r>
          </a:p>
        </p:txBody>
      </p:sp>
      <p:sp>
        <p:nvSpPr>
          <p:cNvPr id="3" name="Rectangle 1"/>
          <p:cNvSpPr>
            <a:spLocks noChangeArrowheads="1"/>
          </p:cNvSpPr>
          <p:nvPr/>
        </p:nvSpPr>
        <p:spPr bwMode="auto">
          <a:xfrm>
            <a:off x="2596444" y="3021293"/>
            <a:ext cx="335861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SubClass</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SuperClass</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//methods and fields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sz="3600"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891884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738664"/>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1. Single Inheritance- </a:t>
            </a:r>
            <a:r>
              <a:rPr lang="en-US" dirty="0">
                <a:latin typeface="Open Sans" panose="020B0604020202020204" charset="0"/>
                <a:ea typeface="Open Sans" panose="020B0604020202020204" charset="0"/>
                <a:cs typeface="Open Sans" panose="020B0604020202020204" charset="0"/>
              </a:rPr>
              <a:t>When a class inherits another class, it is known as a </a:t>
            </a:r>
            <a:r>
              <a:rPr lang="en-US" i="1" dirty="0">
                <a:latin typeface="Open Sans" panose="020B0604020202020204" charset="0"/>
                <a:ea typeface="Open Sans" panose="020B0604020202020204" charset="0"/>
                <a:cs typeface="Open Sans" panose="020B0604020202020204" charset="0"/>
              </a:rPr>
              <a:t>single inheritance</a:t>
            </a:r>
            <a:r>
              <a:rPr lang="en-US" dirty="0">
                <a:latin typeface="Open Sans" panose="020B0604020202020204" charset="0"/>
                <a:ea typeface="Open Sans" panose="020B0604020202020204" charset="0"/>
                <a:cs typeface="Open Sans" panose="020B0604020202020204" charset="0"/>
              </a:rPr>
              <a:t>. In the example given below, Dog class inherits the Animal class, so there is the single inheritance.</a:t>
            </a:r>
          </a:p>
        </p:txBody>
      </p:sp>
      <p:sp>
        <p:nvSpPr>
          <p:cNvPr id="4" name="Rectangle 1"/>
          <p:cNvSpPr>
            <a:spLocks noChangeArrowheads="1"/>
          </p:cNvSpPr>
          <p:nvPr/>
        </p:nvSpPr>
        <p:spPr bwMode="auto">
          <a:xfrm>
            <a:off x="1140177" y="1733618"/>
            <a:ext cx="3406702"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5047358" y="2097725"/>
            <a:ext cx="372089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TestInheritance</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Dog d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d.bark</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382988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954107"/>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2. Multilevel Inheritance- </a:t>
            </a:r>
            <a:r>
              <a:rPr lang="en-US" dirty="0">
                <a:latin typeface="Open Sans" panose="020B0604020202020204" charset="0"/>
                <a:ea typeface="Open Sans" panose="020B0604020202020204" charset="0"/>
                <a:cs typeface="Open Sans" panose="020B0604020202020204" charset="0"/>
              </a:rPr>
              <a:t>When there is a chain of inheritance, it is known as </a:t>
            </a:r>
            <a:r>
              <a:rPr lang="en-US" i="1" dirty="0">
                <a:latin typeface="Open Sans" panose="020B0604020202020204" charset="0"/>
                <a:ea typeface="Open Sans" panose="020B0604020202020204" charset="0"/>
                <a:cs typeface="Open Sans" panose="020B0604020202020204" charset="0"/>
              </a:rPr>
              <a:t>multilevel inheritance</a:t>
            </a:r>
            <a:r>
              <a:rPr lang="en-US" dirty="0">
                <a:latin typeface="Open Sans" panose="020B0604020202020204" charset="0"/>
                <a:ea typeface="Open Sans" panose="020B0604020202020204" charset="0"/>
                <a:cs typeface="Open Sans" panose="020B0604020202020204" charset="0"/>
              </a:rPr>
              <a:t>. As you can see in the example given below, </a:t>
            </a:r>
            <a:r>
              <a:rPr lang="en-US" dirty="0" err="1">
                <a:latin typeface="Open Sans" panose="020B0604020202020204" charset="0"/>
                <a:ea typeface="Open Sans" panose="020B0604020202020204" charset="0"/>
                <a:cs typeface="Open Sans" panose="020B0604020202020204" charset="0"/>
              </a:rPr>
              <a:t>BabyDog</a:t>
            </a:r>
            <a:r>
              <a:rPr lang="en-US" dirty="0">
                <a:latin typeface="Open Sans" panose="020B0604020202020204" charset="0"/>
                <a:ea typeface="Open Sans" panose="020B0604020202020204" charset="0"/>
                <a:cs typeface="Open Sans" panose="020B0604020202020204" charset="0"/>
              </a:rPr>
              <a:t> class inherits the Dog class which again inherits the Animal class, so there is a multilevel inheritance.</a:t>
            </a:r>
          </a:p>
        </p:txBody>
      </p:sp>
      <p:sp>
        <p:nvSpPr>
          <p:cNvPr id="3" name="Rectangle 1"/>
          <p:cNvSpPr>
            <a:spLocks noChangeArrowheads="1"/>
          </p:cNvSpPr>
          <p:nvPr/>
        </p:nvSpPr>
        <p:spPr bwMode="auto">
          <a:xfrm>
            <a:off x="1128888" y="1861838"/>
            <a:ext cx="34067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5" name="Rectangle 2"/>
          <p:cNvSpPr>
            <a:spLocks noChangeArrowheads="1"/>
          </p:cNvSpPr>
          <p:nvPr/>
        </p:nvSpPr>
        <p:spPr bwMode="auto">
          <a:xfrm>
            <a:off x="4812932" y="1538672"/>
            <a:ext cx="372089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weep()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"weeping..."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TestInheritance2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d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d.weep</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d.bark</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61587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738664"/>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3. Hierarchical Inheritance- </a:t>
            </a:r>
            <a:r>
              <a:rPr lang="en-US" dirty="0">
                <a:latin typeface="Open Sans" panose="020B0604020202020204" charset="0"/>
                <a:ea typeface="Open Sans" panose="020B0604020202020204" charset="0"/>
                <a:cs typeface="Open Sans" panose="020B0604020202020204" charset="0"/>
              </a:rPr>
              <a:t>When two or more classes inherits a single class, it is known as </a:t>
            </a:r>
            <a:r>
              <a:rPr lang="en-US" i="1" dirty="0">
                <a:latin typeface="Open Sans" panose="020B0604020202020204" charset="0"/>
                <a:ea typeface="Open Sans" panose="020B0604020202020204" charset="0"/>
                <a:cs typeface="Open Sans" panose="020B0604020202020204" charset="0"/>
              </a:rPr>
              <a:t>hierarchical inheritance</a:t>
            </a:r>
            <a:r>
              <a:rPr lang="en-US" dirty="0">
                <a:latin typeface="Open Sans" panose="020B0604020202020204" charset="0"/>
                <a:ea typeface="Open Sans" panose="020B0604020202020204" charset="0"/>
                <a:cs typeface="Open Sans" panose="020B0604020202020204" charset="0"/>
              </a:rPr>
              <a:t>. In the example given below, Dog and Cat classes inherits the Animal class, so there is hierarchical inheritance.</a:t>
            </a:r>
          </a:p>
        </p:txBody>
      </p:sp>
      <p:sp>
        <p:nvSpPr>
          <p:cNvPr id="4" name="Rectangle 1"/>
          <p:cNvSpPr>
            <a:spLocks noChangeArrowheads="1"/>
          </p:cNvSpPr>
          <p:nvPr/>
        </p:nvSpPr>
        <p:spPr bwMode="auto">
          <a:xfrm>
            <a:off x="990403" y="1875206"/>
            <a:ext cx="3406702"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4730044" y="1659762"/>
            <a:ext cx="372089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meow()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"meowing..."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TestInheritance3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Cat c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c.meow</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c.eat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err="1">
                <a:ln>
                  <a:noFill/>
                </a:ln>
                <a:solidFill>
                  <a:srgbClr val="808080"/>
                </a:solidFill>
                <a:effectLst/>
                <a:latin typeface="Open Sans" panose="020B0604020202020204" charset="0"/>
                <a:ea typeface="Open Sans" panose="020B0604020202020204" charset="0"/>
                <a:cs typeface="Open Sans" panose="020B0604020202020204" charset="0"/>
              </a:rPr>
              <a:t>c.bark</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err="1">
                <a:ln>
                  <a:noFill/>
                </a:ln>
                <a:solidFill>
                  <a:srgbClr val="808080"/>
                </a:solidFill>
                <a:effectLst/>
                <a:latin typeface="Open Sans" panose="020B0604020202020204" charset="0"/>
                <a:ea typeface="Open Sans" panose="020B0604020202020204" charset="0"/>
                <a:cs typeface="Open Sans" panose="020B0604020202020204" charset="0"/>
              </a:rPr>
              <a:t>C.T.Error</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7072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Polymorphism</a:t>
            </a:r>
          </a:p>
        </p:txBody>
      </p:sp>
      <p:sp>
        <p:nvSpPr>
          <p:cNvPr id="2" name="Rectangle 1"/>
          <p:cNvSpPr/>
          <p:nvPr/>
        </p:nvSpPr>
        <p:spPr>
          <a:xfrm>
            <a:off x="1004878" y="1416904"/>
            <a:ext cx="7439211" cy="2462213"/>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Polymorphism in Java</a:t>
            </a:r>
            <a:r>
              <a:rPr lang="en-US" dirty="0">
                <a:latin typeface="Open Sans" panose="020B0604020202020204" charset="0"/>
                <a:ea typeface="Open Sans" panose="020B0604020202020204" charset="0"/>
                <a:cs typeface="Open Sans" panose="020B0604020202020204" charset="0"/>
              </a:rPr>
              <a:t> is a concept by which we can perform a </a:t>
            </a:r>
            <a:r>
              <a:rPr lang="en-US" i="1" dirty="0">
                <a:latin typeface="Open Sans" panose="020B0604020202020204" charset="0"/>
                <a:ea typeface="Open Sans" panose="020B0604020202020204" charset="0"/>
                <a:cs typeface="Open Sans" panose="020B0604020202020204" charset="0"/>
              </a:rPr>
              <a:t>single action in different ways</a:t>
            </a:r>
            <a:r>
              <a:rPr lang="en-US" dirty="0">
                <a:latin typeface="Open Sans" panose="020B0604020202020204" charset="0"/>
                <a:ea typeface="Open Sans" panose="020B0604020202020204" charset="0"/>
                <a:cs typeface="Open Sans" panose="020B0604020202020204" charset="0"/>
              </a:rPr>
              <a:t>. Polymorphism is derived from 2 Greek words: </a:t>
            </a:r>
            <a:r>
              <a:rPr lang="en-US" b="1" dirty="0">
                <a:latin typeface="Open Sans" panose="020B0604020202020204" charset="0"/>
                <a:ea typeface="Open Sans" panose="020B0604020202020204" charset="0"/>
                <a:cs typeface="Open Sans" panose="020B0604020202020204" charset="0"/>
              </a:rPr>
              <a:t>poly and morphs. </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word "</a:t>
            </a:r>
            <a:r>
              <a:rPr lang="en-US" b="1" dirty="0">
                <a:latin typeface="Open Sans" panose="020B0604020202020204" charset="0"/>
                <a:ea typeface="Open Sans" panose="020B0604020202020204" charset="0"/>
                <a:cs typeface="Open Sans" panose="020B0604020202020204" charset="0"/>
              </a:rPr>
              <a:t>poly</a:t>
            </a:r>
            <a:r>
              <a:rPr lang="en-US" dirty="0">
                <a:latin typeface="Open Sans" panose="020B0604020202020204" charset="0"/>
                <a:ea typeface="Open Sans" panose="020B0604020202020204" charset="0"/>
                <a:cs typeface="Open Sans" panose="020B0604020202020204" charset="0"/>
              </a:rPr>
              <a:t>" means many and "</a:t>
            </a:r>
            <a:r>
              <a:rPr lang="en-US" b="1" dirty="0">
                <a:latin typeface="Open Sans" panose="020B0604020202020204" charset="0"/>
                <a:ea typeface="Open Sans" panose="020B0604020202020204" charset="0"/>
                <a:cs typeface="Open Sans" panose="020B0604020202020204" charset="0"/>
              </a:rPr>
              <a:t>morphs</a:t>
            </a:r>
            <a:r>
              <a:rPr lang="en-US" dirty="0">
                <a:latin typeface="Open Sans" panose="020B0604020202020204" charset="0"/>
                <a:ea typeface="Open Sans" panose="020B0604020202020204" charset="0"/>
                <a:cs typeface="Open Sans" panose="020B0604020202020204" charset="0"/>
              </a:rPr>
              <a:t>" means forms. So polymorphism means many forms.</a:t>
            </a:r>
          </a:p>
          <a:p>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two types of polymorphism in Java: </a:t>
            </a:r>
            <a:r>
              <a:rPr lang="en-US" b="1" dirty="0">
                <a:latin typeface="Open Sans" panose="020B0604020202020204" charset="0"/>
                <a:ea typeface="Open Sans" panose="020B0604020202020204" charset="0"/>
                <a:cs typeface="Open Sans" panose="020B0604020202020204" charset="0"/>
              </a:rPr>
              <a:t>compile-time polymorphism </a:t>
            </a:r>
            <a:r>
              <a:rPr lang="en-US" dirty="0">
                <a:latin typeface="Open Sans" panose="020B0604020202020204" charset="0"/>
                <a:ea typeface="Open Sans" panose="020B0604020202020204" charset="0"/>
                <a:cs typeface="Open Sans" panose="020B0604020202020204" charset="0"/>
              </a:rPr>
              <a:t>and</a:t>
            </a:r>
            <a:r>
              <a:rPr lang="en-US" b="1" dirty="0">
                <a:latin typeface="Open Sans" panose="020B0604020202020204" charset="0"/>
                <a:ea typeface="Open Sans" panose="020B0604020202020204" charset="0"/>
                <a:cs typeface="Open Sans" panose="020B0604020202020204" charset="0"/>
              </a:rPr>
              <a:t> runtime polymorphism. </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We can perform polymorphism in java by </a:t>
            </a:r>
            <a:r>
              <a:rPr lang="en-US" b="1" dirty="0">
                <a:latin typeface="Open Sans" panose="020B0604020202020204" charset="0"/>
                <a:ea typeface="Open Sans" panose="020B0604020202020204" charset="0"/>
                <a:cs typeface="Open Sans" panose="020B0604020202020204" charset="0"/>
              </a:rPr>
              <a:t>method overloading </a:t>
            </a:r>
            <a:r>
              <a:rPr lang="en-US" dirty="0">
                <a:latin typeface="Open Sans" panose="020B0604020202020204" charset="0"/>
                <a:ea typeface="Open Sans" panose="020B0604020202020204" charset="0"/>
                <a:cs typeface="Open Sans" panose="020B0604020202020204" charset="0"/>
              </a:rPr>
              <a:t>and</a:t>
            </a:r>
            <a:r>
              <a:rPr lang="en-US" b="1" dirty="0">
                <a:latin typeface="Open Sans" panose="020B0604020202020204" charset="0"/>
                <a:ea typeface="Open Sans" panose="020B0604020202020204" charset="0"/>
                <a:cs typeface="Open Sans" panose="020B0604020202020204" charset="0"/>
              </a:rPr>
              <a:t> method overriding.</a:t>
            </a:r>
          </a:p>
        </p:txBody>
      </p:sp>
    </p:spTree>
    <p:custDataLst>
      <p:tags r:id="rId1"/>
    </p:custDataLst>
    <p:extLst>
      <p:ext uri="{BB962C8B-B14F-4D97-AF65-F5344CB8AC3E}">
        <p14:creationId xmlns:p14="http://schemas.microsoft.com/office/powerpoint/2010/main" val="350182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History of Java</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79833" y="1125976"/>
            <a:ext cx="7972506" cy="41857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was originally designed for interactive television, but it was too advanced technology for the digital cable television industry at the time. </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history of Java starts with the Green Team. Java team members (also known as Green Team), initiated this project to develop a language for digital devices such as set-top boxes, televisions, etc. </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Later, Java technology was incorporated by Netscape.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James Gosling </a:t>
            </a:r>
            <a:r>
              <a:rPr lang="en-US" dirty="0">
                <a:latin typeface="Open Sans" panose="020B0606030504020204" pitchFamily="34" charset="0"/>
                <a:ea typeface="Open Sans" panose="020B0606030504020204" pitchFamily="34" charset="0"/>
                <a:cs typeface="Open Sans" panose="020B0606030504020204" pitchFamily="34" charset="0"/>
              </a:rPr>
              <a:t>Mike Sheridan, and Patrick </a:t>
            </a:r>
            <a:r>
              <a:rPr lang="en-US" dirty="0" err="1">
                <a:latin typeface="Open Sans" panose="020B0606030504020204" pitchFamily="34" charset="0"/>
                <a:ea typeface="Open Sans" panose="020B0606030504020204" pitchFamily="34" charset="0"/>
                <a:cs typeface="Open Sans" panose="020B0606030504020204" pitchFamily="34" charset="0"/>
              </a:rPr>
              <a:t>Naughton</a:t>
            </a:r>
            <a:r>
              <a:rPr lang="en-US" dirty="0">
                <a:latin typeface="Open Sans" panose="020B0606030504020204" pitchFamily="34" charset="0"/>
                <a:ea typeface="Open Sans" panose="020B0606030504020204" pitchFamily="34" charset="0"/>
                <a:cs typeface="Open Sans" panose="020B0606030504020204" pitchFamily="34" charset="0"/>
              </a:rPr>
              <a:t> initiated the Java language project in June 1991. The small team of sun engineers called Green Team.</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Initially designed for small, embedded systems in electronic appliances like set-top boxes.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Firstly, it was called "</a:t>
            </a:r>
            <a:r>
              <a:rPr lang="en-US" dirty="0" err="1">
                <a:latin typeface="Open Sans" panose="020B0606030504020204" pitchFamily="34" charset="0"/>
                <a:ea typeface="Open Sans" panose="020B0606030504020204" pitchFamily="34" charset="0"/>
                <a:cs typeface="Open Sans" panose="020B0606030504020204" pitchFamily="34" charset="0"/>
              </a:rPr>
              <a:t>Greentalk</a:t>
            </a:r>
            <a:r>
              <a:rPr lang="en-US" dirty="0">
                <a:latin typeface="Open Sans" panose="020B0606030504020204" pitchFamily="34" charset="0"/>
                <a:ea typeface="Open Sans" panose="020B0606030504020204" pitchFamily="34" charset="0"/>
                <a:cs typeface="Open Sans" panose="020B0606030504020204" pitchFamily="34" charset="0"/>
              </a:rPr>
              <a:t>" by James Gosling, and the file extension was .</a:t>
            </a:r>
            <a:r>
              <a:rPr lang="en-US" dirty="0" err="1">
                <a:latin typeface="Open Sans" panose="020B0606030504020204" pitchFamily="34" charset="0"/>
                <a:ea typeface="Open Sans" panose="020B0606030504020204" pitchFamily="34" charset="0"/>
                <a:cs typeface="Open Sans" panose="020B0606030504020204" pitchFamily="34" charset="0"/>
              </a:rPr>
              <a:t>gt.</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After that, it was called Oak and was developed as a part of the Green project.</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 1995, Oak was renamed as "Java" because it was already a trademark by Oak Technologies.</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47811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Method Overloading</a:t>
            </a:r>
          </a:p>
        </p:txBody>
      </p:sp>
      <p:sp>
        <p:nvSpPr>
          <p:cNvPr id="2" name="Rectangle 1"/>
          <p:cNvSpPr/>
          <p:nvPr/>
        </p:nvSpPr>
        <p:spPr>
          <a:xfrm>
            <a:off x="621056" y="716992"/>
            <a:ext cx="7439211" cy="2462213"/>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a class has multiple methods having same name but different in parameters, it is known as </a:t>
            </a:r>
            <a:r>
              <a:rPr lang="en-US" b="1" dirty="0">
                <a:latin typeface="Open Sans" panose="020B0604020202020204" charset="0"/>
                <a:ea typeface="Open Sans" panose="020B0604020202020204" charset="0"/>
                <a:cs typeface="Open Sans" panose="020B0604020202020204" charset="0"/>
              </a:rPr>
              <a:t>Method Overloading</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we have to perform only one operation, having same name of the methods increases the readability of the program.</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two ways to overload the method in java</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By changing number of arguments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By changing the data type</a:t>
            </a:r>
          </a:p>
          <a:p>
            <a:pPr marL="342900" indent="-342900">
              <a:buFont typeface="+mj-lt"/>
              <a:buAutoNum type="arabicPeriod"/>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711200" y="2859251"/>
            <a:ext cx="319991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Adder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static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return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 b;</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static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return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 b + c;</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4" name="Rectangle 2"/>
          <p:cNvSpPr>
            <a:spLocks noChangeArrowheads="1"/>
          </p:cNvSpPr>
          <p:nvPr/>
        </p:nvSpPr>
        <p:spPr bwMode="auto">
          <a:xfrm>
            <a:off x="4340661" y="3042784"/>
            <a:ext cx="42386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TestOverloading1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main(String[] args)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.println(Adder.</a:t>
            </a:r>
            <a:r>
              <a:rPr kumimoji="0" lang="en-US" b="1" i="1"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.println(Adder.</a:t>
            </a:r>
            <a:r>
              <a:rPr kumimoji="0" lang="en-US" b="1" i="1"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203318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Method Overriding</a:t>
            </a:r>
          </a:p>
        </p:txBody>
      </p:sp>
      <p:sp>
        <p:nvSpPr>
          <p:cNvPr id="2" name="Rectangle 1"/>
          <p:cNvSpPr/>
          <p:nvPr/>
        </p:nvSpPr>
        <p:spPr>
          <a:xfrm>
            <a:off x="621056" y="592813"/>
            <a:ext cx="7439211" cy="1815882"/>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subclass (child class) has the same method as declared in the parent class, it is known as </a:t>
            </a:r>
            <a:r>
              <a:rPr lang="en-US" b="1" dirty="0">
                <a:latin typeface="Open Sans" panose="020B0604020202020204" charset="0"/>
                <a:ea typeface="Open Sans" panose="020B0604020202020204" charset="0"/>
                <a:cs typeface="Open Sans" panose="020B0604020202020204" charset="0"/>
              </a:rPr>
              <a:t>method overriding in Java</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In other words, If a subclass provides the specific implementation of the method that has been declared by one of its parent class, it is known as method overriding.</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Rules for Java Method Overriding</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 method must have the same name as in the parent class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 method must have the same parameter as in the parent class.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There must be an IS-A relationship (inheritance).</a:t>
            </a:r>
          </a:p>
        </p:txBody>
      </p:sp>
      <p:sp>
        <p:nvSpPr>
          <p:cNvPr id="5" name="Rectangle 1"/>
          <p:cNvSpPr>
            <a:spLocks noChangeArrowheads="1"/>
          </p:cNvSpPr>
          <p:nvPr/>
        </p:nvSpPr>
        <p:spPr bwMode="auto">
          <a:xfrm>
            <a:off x="307197" y="2827564"/>
            <a:ext cx="4161717"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parent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Vehicle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//defining a method</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run()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"Vehicle is running"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4397106" y="2386821"/>
            <a:ext cx="4607352"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child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class</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Bike2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Vehicle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//defining the same method as in the parent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run()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"Bike is running safely"</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Bike2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obj</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Bike2();</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object</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obj.run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//calling method</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274075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Super keyword</a:t>
            </a:r>
          </a:p>
        </p:txBody>
      </p:sp>
      <p:sp>
        <p:nvSpPr>
          <p:cNvPr id="2" name="Rectangle 1"/>
          <p:cNvSpPr/>
          <p:nvPr/>
        </p:nvSpPr>
        <p:spPr>
          <a:xfrm>
            <a:off x="609767" y="571293"/>
            <a:ext cx="7439211" cy="2031325"/>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super</a:t>
            </a:r>
            <a:r>
              <a:rPr lang="en-US" dirty="0"/>
              <a:t> keyword in Java is a reference variable which is used to refer immediate parent class object.</a:t>
            </a:r>
          </a:p>
          <a:p>
            <a:pPr marL="285750" indent="-285750">
              <a:buFont typeface="Arial" panose="020B0604020202020204" pitchFamily="34" charset="0"/>
              <a:buChar char="•"/>
            </a:pPr>
            <a:r>
              <a:rPr lang="en-US" dirty="0"/>
              <a:t>Whenever you create the instance of subclass, an instance of parent class is created implicitly which is referred by super reference variable.</a:t>
            </a:r>
          </a:p>
          <a:p>
            <a:r>
              <a:rPr lang="en-US" b="1" dirty="0"/>
              <a:t>Usage of Java super Keyword</a:t>
            </a:r>
          </a:p>
          <a:p>
            <a:pPr marL="342900" indent="-342900">
              <a:buFont typeface="+mj-lt"/>
              <a:buAutoNum type="arabicPeriod"/>
            </a:pPr>
            <a:r>
              <a:rPr lang="en-US" b="1" dirty="0"/>
              <a:t>super</a:t>
            </a:r>
            <a:r>
              <a:rPr lang="en-US" dirty="0"/>
              <a:t> can be used to refer immediate parent class instance variable.</a:t>
            </a:r>
          </a:p>
          <a:p>
            <a:pPr marL="342900" indent="-342900">
              <a:buFont typeface="+mj-lt"/>
              <a:buAutoNum type="arabicPeriod"/>
            </a:pPr>
            <a:r>
              <a:rPr lang="en-US" b="1" dirty="0"/>
              <a:t>super</a:t>
            </a:r>
            <a:r>
              <a:rPr lang="en-US" dirty="0"/>
              <a:t> can be used to invoke immediate parent class method.</a:t>
            </a:r>
          </a:p>
          <a:p>
            <a:pPr marL="342900" indent="-342900">
              <a:buFont typeface="+mj-lt"/>
              <a:buAutoNum type="arabicPeriod"/>
            </a:pPr>
            <a:r>
              <a:rPr lang="en-US" b="1" dirty="0"/>
              <a:t>super() </a:t>
            </a:r>
            <a:r>
              <a:rPr lang="en-US" dirty="0"/>
              <a:t>can be used to invoke immediate parent class constructor.</a:t>
            </a:r>
          </a:p>
          <a:p>
            <a:endParaRPr lang="en-US" dirty="0"/>
          </a:p>
        </p:txBody>
      </p:sp>
      <p:sp>
        <p:nvSpPr>
          <p:cNvPr id="3" name="Rectangle 1"/>
          <p:cNvSpPr>
            <a:spLocks noChangeArrowheads="1"/>
          </p:cNvSpPr>
          <p:nvPr/>
        </p:nvSpPr>
        <p:spPr bwMode="auto">
          <a:xfrm>
            <a:off x="180623" y="2634479"/>
            <a:ext cx="249940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Person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Person(</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String name)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id;</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name;</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4" name="Rectangle 2"/>
          <p:cNvSpPr>
            <a:spLocks noChangeArrowheads="1"/>
          </p:cNvSpPr>
          <p:nvPr/>
        </p:nvSpPr>
        <p:spPr bwMode="auto">
          <a:xfrm>
            <a:off x="2759047" y="2359499"/>
            <a:ext cx="28183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Person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float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String name,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float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salary)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super</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name);</a:t>
            </a:r>
            <a: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//reusing parent constructor</a:t>
            </a:r>
            <a:b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salary;</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display()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sz="1200"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 "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 "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7" name="Rectangle 3"/>
          <p:cNvSpPr>
            <a:spLocks noChangeArrowheads="1"/>
          </p:cNvSpPr>
          <p:nvPr/>
        </p:nvSpPr>
        <p:spPr bwMode="auto">
          <a:xfrm>
            <a:off x="5577415" y="2814043"/>
            <a:ext cx="338426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TestSuper5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e1 =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1</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008000"/>
                </a:solidFill>
                <a:effectLst/>
                <a:latin typeface="Open Sans" panose="020B0604020202020204" charset="0"/>
                <a:ea typeface="Open Sans" panose="020B0604020202020204" charset="0"/>
                <a:cs typeface="Open Sans" panose="020B0604020202020204" charset="0"/>
              </a:rPr>
              <a:t>ankit</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45000f</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e1.display();</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165638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Final keyword</a:t>
            </a:r>
          </a:p>
        </p:txBody>
      </p:sp>
      <p:sp>
        <p:nvSpPr>
          <p:cNvPr id="2" name="Rectangle 1"/>
          <p:cNvSpPr/>
          <p:nvPr/>
        </p:nvSpPr>
        <p:spPr>
          <a:xfrm>
            <a:off x="609767" y="571293"/>
            <a:ext cx="743921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a:t>
            </a:r>
            <a:r>
              <a:rPr lang="en-US" b="1" dirty="0">
                <a:latin typeface="Open Sans" panose="020B0604020202020204" charset="0"/>
                <a:ea typeface="Open Sans" panose="020B0604020202020204" charset="0"/>
                <a:cs typeface="Open Sans" panose="020B0604020202020204" charset="0"/>
              </a:rPr>
              <a:t>final keyword</a:t>
            </a:r>
            <a:r>
              <a:rPr lang="en-US" dirty="0">
                <a:latin typeface="Open Sans" panose="020B0604020202020204" charset="0"/>
                <a:ea typeface="Open Sans" panose="020B0604020202020204" charset="0"/>
                <a:cs typeface="Open Sans" panose="020B0604020202020204" charset="0"/>
              </a:rPr>
              <a:t> in java is used to restrict the user. The java final keyword can be used in many context. Final can be:</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variable</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method</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class</a:t>
            </a:r>
          </a:p>
          <a:p>
            <a:endParaRPr lang="en-US" dirty="0"/>
          </a:p>
        </p:txBody>
      </p:sp>
      <p:pic>
        <p:nvPicPr>
          <p:cNvPr id="15362" name="Picture 2" descr="https://4.bp.blogspot.com/-Ak7z-zyug8A/XD3wDuGlV5I/AAAAAAAACB0/-lxgPrnAsBExJOC9axxMGH8K3TvI7xzjgCLcBGAs/s1600/Java%2BFinal%2BKeywo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840" y="1836277"/>
            <a:ext cx="4798706" cy="27869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5603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Abstract class in Java</a:t>
            </a:r>
          </a:p>
        </p:txBody>
      </p:sp>
      <p:sp>
        <p:nvSpPr>
          <p:cNvPr id="2" name="Rectangle 1"/>
          <p:cNvSpPr/>
          <p:nvPr/>
        </p:nvSpPr>
        <p:spPr>
          <a:xfrm>
            <a:off x="169334" y="634573"/>
            <a:ext cx="8816622" cy="450892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Abstraction</a:t>
            </a:r>
            <a:r>
              <a:rPr lang="en-US" dirty="0">
                <a:latin typeface="Open Sans" panose="020B0604020202020204" charset="0"/>
                <a:ea typeface="Open Sans" panose="020B0604020202020204" charset="0"/>
                <a:cs typeface="Open Sans" panose="020B0604020202020204" charset="0"/>
              </a:rPr>
              <a:t> is a process of hiding the implementation details and showing only functionality to the user.</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Ways to achieve Abstraction :</a:t>
            </a:r>
          </a:p>
          <a:p>
            <a:pPr algn="just"/>
            <a:r>
              <a:rPr lang="en-US" dirty="0">
                <a:latin typeface="Open Sans" panose="020B0604020202020204" charset="0"/>
                <a:ea typeface="Open Sans" panose="020B0604020202020204" charset="0"/>
                <a:cs typeface="Open Sans" panose="020B0604020202020204" charset="0"/>
              </a:rPr>
              <a:t>	There are two ways to achieve abstraction in java</a:t>
            </a:r>
          </a:p>
          <a:p>
            <a:pPr marL="342900" lvl="6" indent="-342900" algn="just">
              <a:buFont typeface="+mj-lt"/>
              <a:buAutoNum type="arabicPeriod"/>
            </a:pPr>
            <a:r>
              <a:rPr lang="en-US" dirty="0">
                <a:latin typeface="Open Sans" panose="020B0604020202020204" charset="0"/>
                <a:ea typeface="Open Sans" panose="020B0604020202020204" charset="0"/>
                <a:cs typeface="Open Sans" panose="020B0604020202020204" charset="0"/>
              </a:rPr>
              <a:t>Abstract class (0 to 100%)</a:t>
            </a:r>
          </a:p>
          <a:p>
            <a:pPr marL="342900" lvl="6" indent="-342900" algn="just">
              <a:buFont typeface="+mj-lt"/>
              <a:buAutoNum type="arabicPeriod"/>
            </a:pPr>
            <a:r>
              <a:rPr lang="en-US" dirty="0">
                <a:latin typeface="Open Sans" panose="020B0604020202020204" charset="0"/>
                <a:ea typeface="Open Sans" panose="020B0604020202020204" charset="0"/>
                <a:cs typeface="Open Sans" panose="020B0604020202020204" charset="0"/>
              </a:rPr>
              <a:t>Interface (100%)</a:t>
            </a:r>
          </a:p>
          <a:p>
            <a:pPr lvl="6" algn="just"/>
            <a:endParaRPr lang="en-US" dirty="0">
              <a:latin typeface="Open Sans" panose="020B0604020202020204" charset="0"/>
              <a:ea typeface="Open Sans" panose="020B0604020202020204" charset="0"/>
              <a:cs typeface="Open Sans" panose="020B0604020202020204" charset="0"/>
            </a:endParaRPr>
          </a:p>
          <a:p>
            <a:pPr marL="285750" lvl="6"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class which is declared as abstract is known as an </a:t>
            </a:r>
            <a:r>
              <a:rPr lang="en-US" b="1" dirty="0">
                <a:latin typeface="Open Sans" panose="020B0604020202020204" charset="0"/>
                <a:ea typeface="Open Sans" panose="020B0604020202020204" charset="0"/>
                <a:cs typeface="Open Sans" panose="020B0604020202020204" charset="0"/>
              </a:rPr>
              <a:t>abstract class</a:t>
            </a:r>
            <a:r>
              <a:rPr lang="en-US" dirty="0">
                <a:latin typeface="Open Sans" panose="020B0604020202020204" charset="0"/>
                <a:ea typeface="Open Sans" panose="020B0604020202020204" charset="0"/>
                <a:cs typeface="Open Sans" panose="020B0604020202020204" charset="0"/>
              </a:rPr>
              <a:t>. It can have abstract and non-abstract methods. It needs to be extended and its method implemented. It cannot be instantiated.</a:t>
            </a:r>
          </a:p>
          <a:p>
            <a:r>
              <a:rPr lang="en-US" dirty="0">
                <a:latin typeface="Open Sans" panose="020B0604020202020204" charset="0"/>
                <a:ea typeface="Open Sans" panose="020B0604020202020204" charset="0"/>
                <a:cs typeface="Open Sans" panose="020B0604020202020204" charset="0"/>
              </a:rPr>
              <a:t>Points to Remember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abstract class must be declared with an abstract keyword.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abstract and non-abstract methods.</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cannot be instantiated.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a:t>
            </a:r>
            <a:r>
              <a:rPr lang="en-US" dirty="0">
                <a:latin typeface="Open Sans" panose="020B0604020202020204" charset="0"/>
                <a:ea typeface="Open Sans" panose="020B0604020202020204" charset="0"/>
                <a:cs typeface="Open Sans" panose="020B0604020202020204" charset="0"/>
                <a:hlinkClick r:id="rId4"/>
              </a:rPr>
              <a:t>constructors</a:t>
            </a:r>
            <a:r>
              <a:rPr lang="en-US" dirty="0">
                <a:latin typeface="Open Sans" panose="020B0604020202020204" charset="0"/>
                <a:ea typeface="Open Sans" panose="020B0604020202020204" charset="0"/>
                <a:cs typeface="Open Sans" panose="020B0604020202020204" charset="0"/>
              </a:rPr>
              <a:t> and static methods also.</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final methods which will force the subclass not to change the body of the method.</a:t>
            </a:r>
          </a:p>
          <a:p>
            <a:pPr algn="just"/>
            <a:endParaRPr lang="en-US" b="1" dirty="0">
              <a:latin typeface="Open Sans" panose="020B0604020202020204" charset="0"/>
              <a:ea typeface="Open Sans" panose="020B0604020202020204" charset="0"/>
              <a:cs typeface="Open Sans" panose="020B0604020202020204" charset="0"/>
            </a:endParaRPr>
          </a:p>
          <a:p>
            <a:pPr algn="just"/>
            <a:r>
              <a:rPr lang="en-US" b="1" dirty="0">
                <a:latin typeface="Open Sans" panose="020B0604020202020204" charset="0"/>
                <a:ea typeface="Open Sans" panose="020B0604020202020204" charset="0"/>
                <a:cs typeface="Open Sans" panose="020B0604020202020204" charset="0"/>
              </a:rPr>
              <a:t>Example of abstract class</a:t>
            </a: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lnSpc>
                <a:spcPct val="150000"/>
              </a:lnSpc>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362451" y="4455878"/>
            <a:ext cx="2052165" cy="307777"/>
          </a:xfrm>
          <a:prstGeom prst="rect">
            <a:avLst/>
          </a:prstGeom>
        </p:spPr>
        <p:txBody>
          <a:bodyPr wrap="none">
            <a:spAutoFit/>
          </a:bodyPr>
          <a:lstStyle/>
          <a:p>
            <a:r>
              <a:rPr lang="en-US" b="1" dirty="0">
                <a:solidFill>
                  <a:srgbClr val="006699"/>
                </a:solidFill>
                <a:latin typeface="verdana" panose="020B0604030504040204" pitchFamily="34" charset="0"/>
              </a:rPr>
              <a:t>abstract</a:t>
            </a:r>
            <a:r>
              <a:rPr lang="en-US" dirty="0">
                <a:latin typeface="verdana" panose="020B0604030504040204" pitchFamily="3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verdana" panose="020B0604030504040204" pitchFamily="34" charset="0"/>
              </a:rPr>
              <a:t> A{} </a:t>
            </a:r>
            <a:endParaRPr lang="en-US" dirty="0"/>
          </a:p>
        </p:txBody>
      </p:sp>
    </p:spTree>
    <p:custDataLst>
      <p:tags r:id="rId1"/>
    </p:custDataLst>
    <p:extLst>
      <p:ext uri="{BB962C8B-B14F-4D97-AF65-F5344CB8AC3E}">
        <p14:creationId xmlns:p14="http://schemas.microsoft.com/office/powerpoint/2010/main" val="884225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Abstract Method in Java</a:t>
            </a:r>
          </a:p>
        </p:txBody>
      </p:sp>
      <p:sp>
        <p:nvSpPr>
          <p:cNvPr id="2" name="Rectangle 1"/>
          <p:cNvSpPr/>
          <p:nvPr/>
        </p:nvSpPr>
        <p:spPr>
          <a:xfrm>
            <a:off x="389521" y="606108"/>
            <a:ext cx="7921783" cy="2677656"/>
          </a:xfrm>
          <a:prstGeom prst="rect">
            <a:avLst/>
          </a:prstGeom>
        </p:spPr>
        <p:txBody>
          <a:bodyPr wrap="square">
            <a:spAutoFit/>
          </a:bodyPr>
          <a:lstStyle/>
          <a:p>
            <a:pPr>
              <a:lnSpc>
                <a:spcPct val="150000"/>
              </a:lnSpc>
            </a:pPr>
            <a:r>
              <a:rPr lang="en-US" dirty="0">
                <a:latin typeface="Open Sans" panose="020B0604020202020204" charset="0"/>
                <a:ea typeface="Open Sans" panose="020B0604020202020204" charset="0"/>
                <a:cs typeface="Open Sans" panose="020B0604020202020204" charset="0"/>
              </a:rPr>
              <a:t>A method which is declared as abstract and does not have implementation is known as an abstract method.</a:t>
            </a:r>
          </a:p>
          <a:p>
            <a:pPr>
              <a:lnSpc>
                <a:spcPct val="150000"/>
              </a:lnSpc>
            </a:pPr>
            <a:r>
              <a:rPr lang="en-US" b="1" dirty="0">
                <a:latin typeface="Open Sans" panose="020B0604020202020204" charset="0"/>
                <a:ea typeface="Open Sans" panose="020B0604020202020204" charset="0"/>
                <a:cs typeface="Open Sans" panose="020B0604020202020204" charset="0"/>
              </a:rPr>
              <a:t>Example of abstract method</a:t>
            </a: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r>
              <a:rPr lang="en-US" b="1" dirty="0">
                <a:latin typeface="Open Sans" panose="020B0604020202020204" charset="0"/>
                <a:ea typeface="Open Sans" panose="020B0604020202020204" charset="0"/>
                <a:cs typeface="Open Sans" panose="020B0604020202020204" charset="0"/>
              </a:rPr>
              <a:t>Example of Abstract class that has an abstract method</a:t>
            </a: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endParaRPr lang="en-US" dirty="0">
              <a:latin typeface="Open Sans" panose="020B0604020202020204" charset="0"/>
              <a:ea typeface="Open Sans" panose="020B0604020202020204" charset="0"/>
              <a:cs typeface="Open Sans" panose="020B0604020202020204" charset="0"/>
            </a:endParaRPr>
          </a:p>
        </p:txBody>
      </p:sp>
      <p:sp>
        <p:nvSpPr>
          <p:cNvPr id="3" name="Rectangle 2"/>
          <p:cNvSpPr/>
          <p:nvPr/>
        </p:nvSpPr>
        <p:spPr>
          <a:xfrm>
            <a:off x="479832" y="1587640"/>
            <a:ext cx="4572000" cy="523220"/>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printStatus();</a:t>
            </a:r>
            <a:r>
              <a:rPr lang="en-US" dirty="0">
                <a:solidFill>
                  <a:srgbClr val="008200"/>
                </a:solidFill>
                <a:latin typeface="Open Sans" panose="020B0604020202020204" charset="0"/>
                <a:ea typeface="Open Sans" panose="020B0604020202020204" charset="0"/>
                <a:cs typeface="Open Sans" panose="020B0604020202020204" charset="0"/>
              </a:rPr>
              <a:t>//no method body and abstract</a:t>
            </a:r>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endParaRPr lang="en-US" dirty="0"/>
          </a:p>
        </p:txBody>
      </p:sp>
      <p:sp>
        <p:nvSpPr>
          <p:cNvPr id="4" name="Rectangle 3"/>
          <p:cNvSpPr/>
          <p:nvPr/>
        </p:nvSpPr>
        <p:spPr>
          <a:xfrm>
            <a:off x="389521" y="2639110"/>
            <a:ext cx="4572000" cy="2246769"/>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Bike{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run();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Honda4 </a:t>
            </a:r>
            <a:r>
              <a:rPr lang="en-US" b="1" dirty="0">
                <a:solidFill>
                  <a:srgbClr val="006699"/>
                </a:solidFill>
                <a:latin typeface="Open Sans" panose="020B0604020202020204" charset="0"/>
                <a:ea typeface="Open Sans" panose="020B0604020202020204" charset="0"/>
                <a:cs typeface="Open Sans" panose="020B0604020202020204" charset="0"/>
              </a:rPr>
              <a:t>extends</a:t>
            </a:r>
            <a:r>
              <a:rPr lang="en-US" dirty="0">
                <a:latin typeface="Open Sans" panose="020B0604020202020204" charset="0"/>
                <a:ea typeface="Open Sans" panose="020B0604020202020204" charset="0"/>
                <a:cs typeface="Open Sans" panose="020B0604020202020204" charset="0"/>
              </a:rPr>
              <a:t> Bike{  </a:t>
            </a:r>
          </a:p>
          <a:p>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run(){System.out.println(</a:t>
            </a:r>
            <a:r>
              <a:rPr lang="en-US" dirty="0">
                <a:solidFill>
                  <a:srgbClr val="0000FF"/>
                </a:solidFill>
                <a:latin typeface="Open Sans" panose="020B0604020202020204" charset="0"/>
                <a:ea typeface="Open Sans" panose="020B0604020202020204" charset="0"/>
                <a:cs typeface="Open Sans" panose="020B0604020202020204" charset="0"/>
              </a:rPr>
              <a:t>"running safely"</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Bike obj = </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Honda4();  </a:t>
            </a:r>
          </a:p>
          <a:p>
            <a:r>
              <a:rPr lang="en-US" dirty="0">
                <a:latin typeface="Open Sans" panose="020B0604020202020204" charset="0"/>
                <a:ea typeface="Open Sans" panose="020B0604020202020204" charset="0"/>
                <a:cs typeface="Open Sans" panose="020B0604020202020204" charset="0"/>
              </a:rPr>
              <a:t> obj.run();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p:txBody>
      </p:sp>
    </p:spTree>
    <p:custDataLst>
      <p:tags r:id="rId1"/>
    </p:custDataLst>
    <p:extLst>
      <p:ext uri="{BB962C8B-B14F-4D97-AF65-F5344CB8AC3E}">
        <p14:creationId xmlns:p14="http://schemas.microsoft.com/office/powerpoint/2010/main" val="340021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94753"/>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Interface in Java</a:t>
            </a:r>
          </a:p>
        </p:txBody>
      </p:sp>
      <p:sp>
        <p:nvSpPr>
          <p:cNvPr id="2" name="Rectangle 1"/>
          <p:cNvSpPr/>
          <p:nvPr/>
        </p:nvSpPr>
        <p:spPr>
          <a:xfrm>
            <a:off x="378232" y="558554"/>
            <a:ext cx="7921783" cy="483209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a:t>
            </a:r>
            <a:r>
              <a:rPr lang="en-US" b="1" dirty="0">
                <a:latin typeface="Open Sans" panose="020B0604020202020204" charset="0"/>
                <a:ea typeface="Open Sans" panose="020B0604020202020204" charset="0"/>
                <a:cs typeface="Open Sans" panose="020B0604020202020204" charset="0"/>
              </a:rPr>
              <a:t>interface in Java</a:t>
            </a:r>
            <a:r>
              <a:rPr lang="en-US" dirty="0">
                <a:latin typeface="Open Sans" panose="020B0604020202020204" charset="0"/>
                <a:ea typeface="Open Sans" panose="020B0604020202020204" charset="0"/>
                <a:cs typeface="Open Sans" panose="020B0604020202020204" charset="0"/>
              </a:rPr>
              <a:t> is a blueprint of a class. It has static constants and abstract methods.</a:t>
            </a:r>
          </a:p>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interface in Java is </a:t>
            </a:r>
            <a:r>
              <a:rPr lang="en-US" i="1" dirty="0">
                <a:latin typeface="Open Sans" panose="020B0604020202020204" charset="0"/>
                <a:ea typeface="Open Sans" panose="020B0604020202020204" charset="0"/>
                <a:cs typeface="Open Sans" panose="020B0604020202020204" charset="0"/>
              </a:rPr>
              <a:t>a mechanism to achieve abstraction</a:t>
            </a:r>
            <a:r>
              <a:rPr lang="en-US" dirty="0">
                <a:latin typeface="Open Sans" panose="020B0604020202020204" charset="0"/>
                <a:ea typeface="Open Sans" panose="020B0604020202020204" charset="0"/>
                <a:cs typeface="Open Sans" panose="020B0604020202020204" charset="0"/>
              </a:rPr>
              <a:t>. There can be only abstract methods in the Java interface, not method body. It is used to achieve abstraction and multiple inheritance in Java. </a:t>
            </a:r>
          </a:p>
          <a:p>
            <a:pPr>
              <a:lnSpc>
                <a:spcPct val="150000"/>
              </a:lnSpc>
            </a:pPr>
            <a:r>
              <a:rPr lang="en-US" b="1" dirty="0">
                <a:latin typeface="Open Sans" panose="020B0604020202020204" charset="0"/>
                <a:ea typeface="Open Sans" panose="020B0604020202020204" charset="0"/>
                <a:cs typeface="Open Sans" panose="020B0604020202020204" charset="0"/>
              </a:rPr>
              <a:t>Why use Java interface?</a:t>
            </a:r>
          </a:p>
          <a:p>
            <a:r>
              <a:rPr lang="en-US" dirty="0">
                <a:latin typeface="Open Sans" panose="020B0604020202020204" charset="0"/>
                <a:ea typeface="Open Sans" panose="020B0604020202020204" charset="0"/>
                <a:cs typeface="Open Sans" panose="020B0604020202020204" charset="0"/>
              </a:rPr>
              <a:t>There are mainly three reasons to use interface. They are given below.</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used to achieve abstraction.</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By interface, we can support the functionality of multiple inheritance.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be used to achieve loose coupling.</a:t>
            </a:r>
          </a:p>
          <a:p>
            <a:pPr>
              <a:lnSpc>
                <a:spcPct val="150000"/>
              </a:lnSpc>
            </a:pPr>
            <a:endParaRPr lang="en-US" dirty="0">
              <a:latin typeface="Open Sans" panose="020B0604020202020204" charset="0"/>
              <a:ea typeface="Open Sans" panose="020B0604020202020204" charset="0"/>
              <a:cs typeface="Open Sans" panose="020B0604020202020204" charset="0"/>
            </a:endParaRPr>
          </a:p>
          <a:p>
            <a:pPr>
              <a:lnSpc>
                <a:spcPct val="150000"/>
              </a:lnSpc>
            </a:pPr>
            <a:endParaRPr lang="en-US" dirty="0">
              <a:latin typeface="Open Sans" panose="020B0604020202020204" charset="0"/>
              <a:ea typeface="Open Sans" panose="020B0604020202020204" charset="0"/>
              <a:cs typeface="Open Sans" panose="020B0604020202020204" charset="0"/>
            </a:endParaRPr>
          </a:p>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378232" y="3221663"/>
            <a:ext cx="2568332" cy="307777"/>
          </a:xfrm>
          <a:prstGeom prst="rect">
            <a:avLst/>
          </a:prstGeom>
        </p:spPr>
        <p:txBody>
          <a:bodyPr wrap="none">
            <a:spAutoFit/>
          </a:bodyPr>
          <a:lstStyle/>
          <a:p>
            <a:r>
              <a:rPr lang="en-US" dirty="0">
                <a:solidFill>
                  <a:srgbClr val="610B38"/>
                </a:solidFill>
                <a:latin typeface="Open Sans" panose="020B0604020202020204" charset="0"/>
                <a:ea typeface="Open Sans" panose="020B0604020202020204" charset="0"/>
                <a:cs typeface="Open Sans" panose="020B0604020202020204" charset="0"/>
              </a:rPr>
              <a:t>How to declare an interface?</a:t>
            </a:r>
          </a:p>
        </p:txBody>
      </p:sp>
    </p:spTree>
    <p:custDataLst>
      <p:tags r:id="rId1"/>
    </p:custDataLst>
    <p:extLst>
      <p:ext uri="{BB962C8B-B14F-4D97-AF65-F5344CB8AC3E}">
        <p14:creationId xmlns:p14="http://schemas.microsoft.com/office/powerpoint/2010/main" val="4139687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Rounded Rectangle 2"/>
          <p:cNvSpPr/>
          <p:nvPr/>
        </p:nvSpPr>
        <p:spPr>
          <a:xfrm>
            <a:off x="136829" y="476566"/>
            <a:ext cx="3543349" cy="1645581"/>
          </a:xfrm>
          <a:prstGeom prst="roundRect">
            <a:avLst/>
          </a:prstGeom>
          <a:ln w="38100">
            <a:solidFill>
              <a:srgbClr val="62C1C5"/>
            </a:solidFill>
          </a:ln>
        </p:spPr>
        <p:txBody>
          <a:bodyPr wrap="square"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267205" y="168789"/>
            <a:ext cx="779381" cy="307777"/>
          </a:xfrm>
          <a:prstGeom prst="rect">
            <a:avLst/>
          </a:prstGeom>
        </p:spPr>
        <p:txBody>
          <a:bodyPr wrap="none">
            <a:spAutoFit/>
          </a:bodyPr>
          <a:lstStyle/>
          <a:p>
            <a:r>
              <a:rPr lang="en-US" dirty="0">
                <a:solidFill>
                  <a:srgbClr val="610B4B"/>
                </a:solidFill>
                <a:latin typeface="tahoma" panose="020B0604030504040204" pitchFamily="34" charset="0"/>
              </a:rPr>
              <a:t>Syntax:</a:t>
            </a:r>
          </a:p>
        </p:txBody>
      </p:sp>
      <p:sp>
        <p:nvSpPr>
          <p:cNvPr id="4" name="Rectangle 3"/>
          <p:cNvSpPr/>
          <p:nvPr/>
        </p:nvSpPr>
        <p:spPr>
          <a:xfrm>
            <a:off x="400756" y="606859"/>
            <a:ext cx="4572000" cy="1384995"/>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interface</a:t>
            </a:r>
            <a:r>
              <a:rPr lang="en-US" dirty="0">
                <a:latin typeface="Open Sans" panose="020B0604020202020204" charset="0"/>
                <a:ea typeface="Open Sans" panose="020B0604020202020204" charset="0"/>
                <a:cs typeface="Open Sans" panose="020B0604020202020204" charset="0"/>
              </a:rPr>
              <a:t> &lt;interfacename&gt;{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declare constant fields</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declare methods that abstract </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by default.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p:txBody>
      </p:sp>
      <p:sp>
        <p:nvSpPr>
          <p:cNvPr id="6" name="Rectangle 5"/>
          <p:cNvSpPr/>
          <p:nvPr/>
        </p:nvSpPr>
        <p:spPr>
          <a:xfrm>
            <a:off x="136829" y="2252440"/>
            <a:ext cx="8707462" cy="523220"/>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In other words, Interface fields are public, static and final by default, and the methods are public and abstract.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205" y="2775660"/>
            <a:ext cx="6105525" cy="1343025"/>
          </a:xfrm>
          <a:prstGeom prst="rect">
            <a:avLst/>
          </a:prstGeom>
        </p:spPr>
      </p:pic>
    </p:spTree>
    <p:custDataLst>
      <p:tags r:id="rId1"/>
    </p:custDataLst>
    <p:extLst>
      <p:ext uri="{BB962C8B-B14F-4D97-AF65-F5344CB8AC3E}">
        <p14:creationId xmlns:p14="http://schemas.microsoft.com/office/powerpoint/2010/main" val="1503947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135634" y="29375"/>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The relationship between classes and interfaces</a:t>
            </a:r>
          </a:p>
        </p:txBody>
      </p:sp>
      <p:sp>
        <p:nvSpPr>
          <p:cNvPr id="2" name="Rectangle 1"/>
          <p:cNvSpPr/>
          <p:nvPr/>
        </p:nvSpPr>
        <p:spPr>
          <a:xfrm>
            <a:off x="363420" y="468418"/>
            <a:ext cx="7921783" cy="95410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As shown in the figure given below, a class extends another class, an interface extends another interface, but a </a:t>
            </a:r>
            <a:r>
              <a:rPr lang="en-US" b="1" dirty="0">
                <a:latin typeface="Open Sans" panose="020B0604020202020204" charset="0"/>
                <a:ea typeface="Open Sans" panose="020B0604020202020204" charset="0"/>
                <a:cs typeface="Open Sans" panose="020B0604020202020204" charset="0"/>
              </a:rPr>
              <a:t>class implements an interface</a:t>
            </a:r>
            <a:r>
              <a:rPr lang="en-US" dirty="0">
                <a:latin typeface="Open Sans" panose="020B0604020202020204" charset="0"/>
                <a:ea typeface="Open Sans" panose="020B0604020202020204" charset="0"/>
                <a:cs typeface="Open Sans" panose="020B0604020202020204" charset="0"/>
              </a:rPr>
              <a:t>.</a:t>
            </a:r>
          </a:p>
          <a:p>
            <a:br>
              <a:rPr lang="en-US" dirty="0">
                <a:latin typeface="Open Sans" panose="020B0604020202020204" charset="0"/>
                <a:ea typeface="Open Sans" panose="020B0604020202020204" charset="0"/>
                <a:cs typeface="Open Sans" panose="020B0604020202020204" charset="0"/>
              </a:rPr>
            </a:br>
            <a:endParaRPr lang="en-US" dirty="0">
              <a:latin typeface="Open Sans" panose="020B0604020202020204" charset="0"/>
              <a:ea typeface="Open Sans" panose="020B0604020202020204" charset="0"/>
              <a:cs typeface="Open Sans"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49" y="1296867"/>
            <a:ext cx="4244622" cy="3030182"/>
          </a:xfrm>
          <a:prstGeom prst="rect">
            <a:avLst/>
          </a:prstGeom>
        </p:spPr>
      </p:pic>
      <p:sp>
        <p:nvSpPr>
          <p:cNvPr id="5" name="Rectangle 4"/>
          <p:cNvSpPr/>
          <p:nvPr/>
        </p:nvSpPr>
        <p:spPr>
          <a:xfrm>
            <a:off x="5261333" y="1256471"/>
            <a:ext cx="2076209" cy="307777"/>
          </a:xfrm>
          <a:prstGeom prst="rect">
            <a:avLst/>
          </a:prstGeom>
        </p:spPr>
        <p:txBody>
          <a:bodyPr wrap="none">
            <a:spAutoFit/>
          </a:bodyPr>
          <a:lstStyle/>
          <a:p>
            <a:r>
              <a:rPr lang="en-US" dirty="0">
                <a:solidFill>
                  <a:srgbClr val="610B4B"/>
                </a:solidFill>
                <a:latin typeface="Open Sans" panose="020B0604020202020204" charset="0"/>
                <a:ea typeface="Open Sans" panose="020B0604020202020204" charset="0"/>
                <a:cs typeface="Open Sans" panose="020B0604020202020204" charset="0"/>
              </a:rPr>
              <a:t>Java Interface Example</a:t>
            </a:r>
          </a:p>
        </p:txBody>
      </p:sp>
      <p:sp>
        <p:nvSpPr>
          <p:cNvPr id="6" name="Rectangle 5"/>
          <p:cNvSpPr/>
          <p:nvPr/>
        </p:nvSpPr>
        <p:spPr>
          <a:xfrm>
            <a:off x="4764464" y="1751479"/>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interface</a:t>
            </a:r>
            <a:r>
              <a:rPr lang="en-US" dirty="0">
                <a:latin typeface="Open Sans" panose="020B0604020202020204" charset="0"/>
                <a:ea typeface="Open Sans" panose="020B0604020202020204" charset="0"/>
                <a:cs typeface="Open Sans" panose="020B0604020202020204" charset="0"/>
              </a:rPr>
              <a:t> printable{  </a:t>
            </a:r>
          </a:p>
          <a:p>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A6 </a:t>
            </a:r>
            <a:r>
              <a:rPr lang="en-US" b="1" dirty="0">
                <a:solidFill>
                  <a:srgbClr val="006699"/>
                </a:solidFill>
                <a:latin typeface="Open Sans" panose="020B0604020202020204" charset="0"/>
                <a:ea typeface="Open Sans" panose="020B0604020202020204" charset="0"/>
                <a:cs typeface="Open Sans" panose="020B0604020202020204" charset="0"/>
              </a:rPr>
              <a:t>implements</a:t>
            </a:r>
            <a:r>
              <a:rPr lang="en-US" dirty="0">
                <a:latin typeface="Open Sans" panose="020B0604020202020204" charset="0"/>
                <a:ea typeface="Open Sans" panose="020B0604020202020204" charset="0"/>
                <a:cs typeface="Open Sans" panose="020B0604020202020204" charset="0"/>
              </a:rPr>
              <a:t> printable{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print(){System.out.println(</a:t>
            </a:r>
            <a:r>
              <a:rPr lang="en-US" dirty="0">
                <a:solidFill>
                  <a:srgbClr val="0000FF"/>
                </a:solidFill>
                <a:latin typeface="Open Sans" panose="020B0604020202020204" charset="0"/>
                <a:ea typeface="Open Sans" panose="020B0604020202020204" charset="0"/>
                <a:cs typeface="Open Sans" panose="020B0604020202020204" charset="0"/>
              </a:rPr>
              <a:t>"Hello"</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A6 obj = </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A6();  </a:t>
            </a:r>
          </a:p>
          <a:p>
            <a:r>
              <a:rPr lang="en-US" dirty="0">
                <a:latin typeface="Open Sans" panose="020B0604020202020204" charset="0"/>
                <a:ea typeface="Open Sans" panose="020B0604020202020204" charset="0"/>
                <a:cs typeface="Open Sans" panose="020B0604020202020204" charset="0"/>
              </a:rPr>
              <a:t>obj.print();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  </a:t>
            </a:r>
          </a:p>
        </p:txBody>
      </p:sp>
    </p:spTree>
    <p:custDataLst>
      <p:tags r:id="rId1"/>
    </p:custDataLst>
    <p:extLst>
      <p:ext uri="{BB962C8B-B14F-4D97-AF65-F5344CB8AC3E}">
        <p14:creationId xmlns:p14="http://schemas.microsoft.com/office/powerpoint/2010/main" val="1142857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62487"/>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Encapsulation in Java</a:t>
            </a:r>
          </a:p>
        </p:txBody>
      </p:sp>
      <p:sp>
        <p:nvSpPr>
          <p:cNvPr id="4" name="Rectangle 3"/>
          <p:cNvSpPr/>
          <p:nvPr/>
        </p:nvSpPr>
        <p:spPr>
          <a:xfrm>
            <a:off x="271100" y="770270"/>
            <a:ext cx="7710144" cy="4401205"/>
          </a:xfrm>
          <a:prstGeom prst="rect">
            <a:avLst/>
          </a:prstGeom>
        </p:spPr>
        <p:txBody>
          <a:bodyPr wrap="square">
            <a:spAutoFit/>
          </a:bodyPr>
          <a:lstStyle/>
          <a:p>
            <a:pPr algn="just"/>
            <a:r>
              <a:rPr lang="en-US" b="1" dirty="0">
                <a:latin typeface="Open Sans" panose="020B0604020202020204" charset="0"/>
                <a:ea typeface="Open Sans" panose="020B0604020202020204" charset="0"/>
                <a:cs typeface="Open Sans" panose="020B0604020202020204" charset="0"/>
              </a:rPr>
              <a:t>Encapsulation in Java</a:t>
            </a:r>
            <a:r>
              <a:rPr lang="en-US" dirty="0">
                <a:latin typeface="Open Sans" panose="020B0604020202020204" charset="0"/>
                <a:ea typeface="Open Sans" panose="020B0604020202020204" charset="0"/>
                <a:cs typeface="Open Sans" panose="020B0604020202020204" charset="0"/>
              </a:rPr>
              <a:t> is a </a:t>
            </a:r>
            <a:r>
              <a:rPr lang="en-US" i="1" dirty="0">
                <a:latin typeface="Open Sans" panose="020B0604020202020204" charset="0"/>
                <a:ea typeface="Open Sans" panose="020B0604020202020204" charset="0"/>
                <a:cs typeface="Open Sans" panose="020B0604020202020204" charset="0"/>
              </a:rPr>
              <a:t>process of wrapping code and data together into a single unit</a:t>
            </a:r>
            <a:r>
              <a:rPr lang="en-US" dirty="0">
                <a:latin typeface="Open Sans" panose="020B0604020202020204" charset="0"/>
                <a:ea typeface="Open Sans" panose="020B0604020202020204" charset="0"/>
                <a:cs typeface="Open Sans" panose="020B0604020202020204" charset="0"/>
              </a:rPr>
              <a:t>, for example, a capsule which is mixed of several medicines.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We can create a fully encapsulated class in Java by making all the data members of the class private. Now we can use setter and getter methods to set and get the data in it.</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lvl="2" algn="just"/>
            <a:r>
              <a:rPr lang="en-US" b="1" dirty="0">
                <a:solidFill>
                  <a:srgbClr val="610B4B"/>
                </a:solidFill>
                <a:latin typeface="Open Sans" panose="020B0604020202020204" charset="0"/>
                <a:ea typeface="Open Sans" panose="020B0604020202020204" charset="0"/>
                <a:cs typeface="Open Sans" panose="020B0604020202020204" charset="0"/>
              </a:rPr>
              <a:t>Advantage of Encapsulation in Java</a:t>
            </a:r>
          </a:p>
          <a:p>
            <a:pPr algn="just"/>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By providing only a setter or getter method, you can make the class </a:t>
            </a:r>
            <a:r>
              <a:rPr lang="en-US" b="1" dirty="0">
                <a:latin typeface="Open Sans" panose="020B0604020202020204" charset="0"/>
                <a:ea typeface="Open Sans" panose="020B0604020202020204" charset="0"/>
                <a:cs typeface="Open Sans" panose="020B0604020202020204" charset="0"/>
              </a:rPr>
              <a:t>read-only or write-only</a:t>
            </a:r>
            <a:r>
              <a:rPr lang="en-US" dirty="0">
                <a:latin typeface="Open Sans" panose="020B0604020202020204" charset="0"/>
                <a:ea typeface="Open Sans" panose="020B0604020202020204" charset="0"/>
                <a:cs typeface="Open Sans" panose="020B0604020202020204" charset="0"/>
              </a:rPr>
              <a:t>. In other words, you can skip the getter or setter methods.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a way to achieve </a:t>
            </a:r>
            <a:r>
              <a:rPr lang="en-US" b="1" dirty="0">
                <a:latin typeface="Open Sans" panose="020B0604020202020204" charset="0"/>
                <a:ea typeface="Open Sans" panose="020B0604020202020204" charset="0"/>
                <a:cs typeface="Open Sans" panose="020B0604020202020204" charset="0"/>
              </a:rPr>
              <a:t>data hiding</a:t>
            </a:r>
            <a:r>
              <a:rPr lang="en-US" dirty="0">
                <a:latin typeface="Open Sans" panose="020B0604020202020204" charset="0"/>
                <a:ea typeface="Open Sans" panose="020B0604020202020204" charset="0"/>
                <a:cs typeface="Open Sans" panose="020B0604020202020204" charset="0"/>
              </a:rPr>
              <a:t> in Java because other class will not be able to access the data through the private data members.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encapsulate class is </a:t>
            </a:r>
            <a:r>
              <a:rPr lang="en-US" b="1" dirty="0">
                <a:latin typeface="Open Sans" panose="020B0604020202020204" charset="0"/>
                <a:ea typeface="Open Sans" panose="020B0604020202020204" charset="0"/>
                <a:cs typeface="Open Sans" panose="020B0604020202020204" charset="0"/>
              </a:rPr>
              <a:t>easy to test</a:t>
            </a:r>
            <a:r>
              <a:rPr lang="en-US" dirty="0">
                <a:latin typeface="Open Sans" panose="020B0604020202020204" charset="0"/>
                <a:ea typeface="Open Sans" panose="020B0604020202020204" charset="0"/>
                <a:cs typeface="Open Sans" panose="020B0604020202020204" charset="0"/>
              </a:rPr>
              <a:t>. So, it is better for unit testing.</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standard IDE's are providing the facility to generate the getters and setters. So, it is </a:t>
            </a:r>
            <a:r>
              <a:rPr lang="en-US" b="1" dirty="0">
                <a:latin typeface="Open Sans" panose="020B0604020202020204" charset="0"/>
                <a:ea typeface="Open Sans" panose="020B0604020202020204" charset="0"/>
                <a:cs typeface="Open Sans" panose="020B0604020202020204" charset="0"/>
              </a:rPr>
              <a:t>easy and fast to create an encapsulated class</a:t>
            </a:r>
            <a:r>
              <a:rPr lang="en-US" dirty="0">
                <a:latin typeface="Open Sans" panose="020B0604020202020204" charset="0"/>
                <a:ea typeface="Open Sans" panose="020B0604020202020204" charset="0"/>
                <a:cs typeface="Open Sans" panose="020B0604020202020204" charset="0"/>
              </a:rPr>
              <a:t> in Java.</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algn="just"/>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0597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Features of Java</a:t>
            </a:r>
          </a:p>
        </p:txBody>
      </p:sp>
      <p:pic>
        <p:nvPicPr>
          <p:cNvPr id="1026" name="Picture 2" descr="Java Fea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696" y="572520"/>
            <a:ext cx="4433888" cy="44959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7631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25416" cy="658844"/>
          </a:xfrm>
        </p:spPr>
        <p:txBody>
          <a:bodyPr/>
          <a:lstStyle/>
          <a:p>
            <a:r>
              <a:rPr lang="en-US" sz="2000" b="0" dirty="0">
                <a:latin typeface="Open Sans" panose="020B0604020202020204" charset="0"/>
                <a:ea typeface="Open Sans" panose="020B0604020202020204" charset="0"/>
                <a:cs typeface="Open Sans" panose="020B0604020202020204" charset="0"/>
              </a:rPr>
              <a:t>Simple Example of Encapsulation in Java</a:t>
            </a:r>
          </a:p>
        </p:txBody>
      </p:sp>
      <p:sp>
        <p:nvSpPr>
          <p:cNvPr id="3" name="Subtitle 2"/>
          <p:cNvSpPr>
            <a:spLocks noGrp="1"/>
          </p:cNvSpPr>
          <p:nvPr>
            <p:ph type="subTitle" idx="1"/>
          </p:nvPr>
        </p:nvSpPr>
        <p:spPr>
          <a:xfrm>
            <a:off x="151800" y="583909"/>
            <a:ext cx="4104111" cy="4330846"/>
          </a:xfrm>
        </p:spPr>
        <p:txBody>
          <a:bodyPr/>
          <a:lstStyle/>
          <a:p>
            <a:r>
              <a:rPr lang="en-US" sz="1400" i="1" dirty="0">
                <a:latin typeface="Open Sans" panose="020B0604020202020204" charset="0"/>
                <a:ea typeface="Open Sans" panose="020B0604020202020204" charset="0"/>
                <a:cs typeface="Open Sans" panose="020B0604020202020204" charset="0"/>
              </a:rPr>
              <a:t>File: Student.java</a:t>
            </a:r>
            <a:endParaRPr lang="en-US" sz="1400" dirty="0">
              <a:latin typeface="Open Sans" panose="020B0604020202020204" charset="0"/>
              <a:ea typeface="Open Sans" panose="020B0604020202020204" charset="0"/>
              <a:cs typeface="Open Sans" panose="020B0604020202020204" charset="0"/>
            </a:endParaRPr>
          </a:p>
        </p:txBody>
      </p:sp>
      <p:sp>
        <p:nvSpPr>
          <p:cNvPr id="4" name="Subtitle 2"/>
          <p:cNvSpPr txBox="1">
            <a:spLocks/>
          </p:cNvSpPr>
          <p:nvPr/>
        </p:nvSpPr>
        <p:spPr>
          <a:xfrm>
            <a:off x="5039889" y="568532"/>
            <a:ext cx="4104111" cy="4330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000" b="0" i="0" u="none" strike="noStrike" cap="none">
                <a:solidFill>
                  <a:srgbClr val="000000"/>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9pPr>
          </a:lstStyle>
          <a:p>
            <a:r>
              <a:rPr lang="en-US" sz="1400" i="1">
                <a:latin typeface="Open Sans" panose="020B0604020202020204" charset="0"/>
                <a:ea typeface="Open Sans" panose="020B0604020202020204" charset="0"/>
                <a:cs typeface="Open Sans" panose="020B0604020202020204" charset="0"/>
              </a:rPr>
              <a:t>File: Test.java</a:t>
            </a:r>
            <a:endParaRPr lang="en-US" sz="1400"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151800" y="946829"/>
            <a:ext cx="4572000" cy="3539430"/>
          </a:xfrm>
          <a:prstGeom prst="rect">
            <a:avLst/>
          </a:prstGeom>
        </p:spPr>
        <p:txBody>
          <a:bodyPr>
            <a:spAutoFit/>
          </a:bodyPr>
          <a:lstStyle/>
          <a:p>
            <a:r>
              <a:rPr lang="en-US" dirty="0">
                <a:solidFill>
                  <a:srgbClr val="008200"/>
                </a:solidFill>
                <a:latin typeface="Open Sans" panose="020B0604020202020204" charset="0"/>
                <a:ea typeface="Open Sans" panose="020B0604020202020204" charset="0"/>
                <a:cs typeface="Open Sans" panose="020B0604020202020204" charset="0"/>
              </a:rPr>
              <a:t>//A Java class which is a fully encapsulated class.</a:t>
            </a:r>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//It has a private data member and getter and setter methods.</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package</a:t>
            </a:r>
            <a:r>
              <a:rPr lang="en-US" dirty="0">
                <a:latin typeface="Open Sans" panose="020B0604020202020204" charset="0"/>
                <a:ea typeface="Open Sans" panose="020B0604020202020204" charset="0"/>
                <a:cs typeface="Open Sans" panose="020B0604020202020204" charset="0"/>
              </a:rPr>
              <a:t> com.javatpoint;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Student{  </a:t>
            </a:r>
          </a:p>
          <a:p>
            <a:r>
              <a:rPr lang="en-US" dirty="0">
                <a:solidFill>
                  <a:srgbClr val="008200"/>
                </a:solidFill>
                <a:latin typeface="Open Sans" panose="020B0604020202020204" charset="0"/>
                <a:ea typeface="Open Sans" panose="020B0604020202020204" charset="0"/>
                <a:cs typeface="Open Sans" panose="020B0604020202020204" charset="0"/>
              </a:rPr>
              <a:t>//private data member</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private</a:t>
            </a:r>
            <a:r>
              <a:rPr lang="en-US" dirty="0">
                <a:latin typeface="Open Sans" panose="020B0604020202020204" charset="0"/>
                <a:ea typeface="Open Sans" panose="020B0604020202020204" charset="0"/>
                <a:cs typeface="Open Sans" panose="020B0604020202020204" charset="0"/>
              </a:rPr>
              <a:t> String name;  </a:t>
            </a:r>
          </a:p>
          <a:p>
            <a:r>
              <a:rPr lang="en-US" dirty="0">
                <a:solidFill>
                  <a:srgbClr val="008200"/>
                </a:solidFill>
                <a:latin typeface="Open Sans" panose="020B0604020202020204" charset="0"/>
                <a:ea typeface="Open Sans" panose="020B0604020202020204" charset="0"/>
                <a:cs typeface="Open Sans" panose="020B0604020202020204" charset="0"/>
              </a:rPr>
              <a:t>//getter method for name</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String getName(){  </a:t>
            </a:r>
          </a:p>
          <a:p>
            <a:r>
              <a:rPr lang="en-US" b="1" dirty="0">
                <a:solidFill>
                  <a:srgbClr val="006699"/>
                </a:solidFill>
                <a:latin typeface="Open Sans" panose="020B0604020202020204" charset="0"/>
                <a:ea typeface="Open Sans" panose="020B0604020202020204" charset="0"/>
                <a:cs typeface="Open Sans" panose="020B0604020202020204" charset="0"/>
              </a:rPr>
              <a:t>return</a:t>
            </a:r>
            <a:r>
              <a:rPr lang="en-US" dirty="0">
                <a:latin typeface="Open Sans" panose="020B0604020202020204" charset="0"/>
                <a:ea typeface="Open Sans" panose="020B0604020202020204" charset="0"/>
                <a:cs typeface="Open Sans" panose="020B0604020202020204" charset="0"/>
              </a:rPr>
              <a:t> name;  </a:t>
            </a:r>
          </a:p>
          <a:p>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//setter method for name</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setName(String name){  </a:t>
            </a:r>
          </a:p>
          <a:p>
            <a:r>
              <a:rPr lang="en-US" b="1" dirty="0">
                <a:solidFill>
                  <a:srgbClr val="006699"/>
                </a:solidFill>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.name=name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
        <p:nvSpPr>
          <p:cNvPr id="6" name="Rectangle 5"/>
          <p:cNvSpPr/>
          <p:nvPr/>
        </p:nvSpPr>
        <p:spPr>
          <a:xfrm>
            <a:off x="4723800" y="946829"/>
            <a:ext cx="4572000" cy="2677656"/>
          </a:xfrm>
          <a:prstGeom prst="rect">
            <a:avLst/>
          </a:prstGeom>
        </p:spPr>
        <p:txBody>
          <a:bodyPr>
            <a:spAutoFit/>
          </a:bodyPr>
          <a:lstStyle/>
          <a:p>
            <a:r>
              <a:rPr lang="en-US" dirty="0">
                <a:solidFill>
                  <a:srgbClr val="008200"/>
                </a:solidFill>
                <a:latin typeface="Open Sans" panose="020B0604020202020204" charset="0"/>
                <a:ea typeface="Open Sans" panose="020B0604020202020204" charset="0"/>
                <a:cs typeface="Open Sans" panose="020B0604020202020204" charset="0"/>
              </a:rPr>
              <a:t>//A Java class to test the encapsulated class.</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package</a:t>
            </a:r>
            <a:r>
              <a:rPr lang="en-US" dirty="0">
                <a:latin typeface="Open Sans" panose="020B0604020202020204" charset="0"/>
                <a:ea typeface="Open Sans" panose="020B0604020202020204" charset="0"/>
                <a:cs typeface="Open Sans" panose="020B0604020202020204" charset="0"/>
              </a:rPr>
              <a:t> com.javatpoint;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solidFill>
                  <a:srgbClr val="008200"/>
                </a:solidFill>
                <a:latin typeface="Open Sans" panose="020B0604020202020204" charset="0"/>
                <a:ea typeface="Open Sans" panose="020B0604020202020204" charset="0"/>
                <a:cs typeface="Open Sans" panose="020B0604020202020204" charset="0"/>
              </a:rPr>
              <a:t>//creating instance of the encapsulated class</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Student s=</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Student();  </a:t>
            </a:r>
          </a:p>
          <a:p>
            <a:r>
              <a:rPr lang="en-US" dirty="0">
                <a:solidFill>
                  <a:srgbClr val="008200"/>
                </a:solidFill>
                <a:latin typeface="Open Sans" panose="020B0604020202020204" charset="0"/>
                <a:ea typeface="Open Sans" panose="020B0604020202020204" charset="0"/>
                <a:cs typeface="Open Sans" panose="020B0604020202020204" charset="0"/>
              </a:rPr>
              <a:t>//setting value in the name member</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s.setName(</a:t>
            </a:r>
            <a:r>
              <a:rPr lang="en-US" dirty="0">
                <a:solidFill>
                  <a:srgbClr val="0000FF"/>
                </a:solidFill>
                <a:latin typeface="Open Sans" panose="020B0604020202020204" charset="0"/>
                <a:ea typeface="Open Sans" panose="020B0604020202020204" charset="0"/>
                <a:cs typeface="Open Sans" panose="020B0604020202020204" charset="0"/>
              </a:rPr>
              <a:t>"vijay"</a:t>
            </a:r>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//getting value of the name member</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System.out.println(</a:t>
            </a:r>
            <a:r>
              <a:rPr lang="en-US" dirty="0" err="1">
                <a:latin typeface="Open Sans" panose="020B0604020202020204" charset="0"/>
                <a:ea typeface="Open Sans" panose="020B0604020202020204" charset="0"/>
                <a:cs typeface="Open Sans" panose="020B0604020202020204" charset="0"/>
              </a:rPr>
              <a:t>s.getName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Tree>
    <p:extLst>
      <p:ext uri="{BB962C8B-B14F-4D97-AF65-F5344CB8AC3E}">
        <p14:creationId xmlns:p14="http://schemas.microsoft.com/office/powerpoint/2010/main" val="3576900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430" y="3242338"/>
            <a:ext cx="4343828" cy="1607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9218" y="155714"/>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Array</a:t>
            </a:r>
          </a:p>
        </p:txBody>
      </p:sp>
      <p:sp>
        <p:nvSpPr>
          <p:cNvPr id="3" name="Subtitle 2"/>
          <p:cNvSpPr>
            <a:spLocks noGrp="1"/>
          </p:cNvSpPr>
          <p:nvPr>
            <p:ph type="subTitle" idx="1"/>
          </p:nvPr>
        </p:nvSpPr>
        <p:spPr>
          <a:xfrm>
            <a:off x="508768" y="825848"/>
            <a:ext cx="8221950" cy="2629872"/>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Normally, an array is a collection of similar type of elements which have a contiguous memory location.</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Java array</a:t>
            </a:r>
            <a:r>
              <a:rPr lang="en-US" sz="1400" dirty="0">
                <a:latin typeface="Open Sans" panose="020B0604020202020204" charset="0"/>
                <a:ea typeface="Open Sans" panose="020B0604020202020204" charset="0"/>
                <a:cs typeface="Open Sans" panose="020B0604020202020204" charset="0"/>
              </a:rPr>
              <a:t> is an object which contains elements of a similar data type. Additionally, The elements of an array are stored in a contiguous memory location. It is a data structure where we store similar elements. We can store only a fixed set of elements in a Java array.</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Array in Java is index-based, the first element of the array is stored at the 0th index, 2nd element is stored on 1st index and so on</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two types of array.</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rPr>
              <a:t>Single Dimensional Array</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rPr>
              <a:t>Multidimensional Array</a:t>
            </a:r>
          </a:p>
        </p:txBody>
      </p:sp>
    </p:spTree>
    <p:extLst>
      <p:ext uri="{BB962C8B-B14F-4D97-AF65-F5344CB8AC3E}">
        <p14:creationId xmlns:p14="http://schemas.microsoft.com/office/powerpoint/2010/main" val="1438164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18" y="155714"/>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Array Example</a:t>
            </a:r>
          </a:p>
        </p:txBody>
      </p:sp>
      <p:sp>
        <p:nvSpPr>
          <p:cNvPr id="4" name="Rectangle 1"/>
          <p:cNvSpPr>
            <a:spLocks noChangeArrowheads="1"/>
          </p:cNvSpPr>
          <p:nvPr/>
        </p:nvSpPr>
        <p:spPr bwMode="auto">
          <a:xfrm>
            <a:off x="1840675" y="1035831"/>
            <a:ext cx="5793574"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 Program to illustrate how to declare, instantiate, initialize</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//and traverse the Java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Testarray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//declaration and instantiation</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//initialization</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70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//traversing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for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 &lt; a.</a:t>
            </a:r>
            <a:r>
              <a:rPr kumimoji="0" lang="en-US" altLang="en-US" b="1" i="0"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length</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//length is the property of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.println(a[i]);</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8344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61" y="120088"/>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String</a:t>
            </a:r>
          </a:p>
        </p:txBody>
      </p:sp>
      <p:sp>
        <p:nvSpPr>
          <p:cNvPr id="3" name="Subtitle 2"/>
          <p:cNvSpPr>
            <a:spLocks noGrp="1"/>
          </p:cNvSpPr>
          <p:nvPr>
            <p:ph type="subTitle" idx="1"/>
          </p:nvPr>
        </p:nvSpPr>
        <p:spPr>
          <a:xfrm>
            <a:off x="97961" y="587020"/>
            <a:ext cx="8221950" cy="3781779"/>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a:t>
            </a:r>
            <a:r>
              <a:rPr lang="en-US" sz="1400" dirty="0">
                <a:latin typeface="Open Sans" panose="020B0604020202020204" charset="0"/>
                <a:ea typeface="Open Sans" panose="020B0604020202020204" charset="0"/>
                <a:cs typeface="Open Sans" panose="020B0604020202020204" charset="0"/>
                <a:hlinkClick r:id="rId2"/>
              </a:rPr>
              <a:t>Java</a:t>
            </a:r>
            <a:r>
              <a:rPr lang="en-US" sz="1400" dirty="0">
                <a:latin typeface="Open Sans" panose="020B0604020202020204" charset="0"/>
                <a:ea typeface="Open Sans" panose="020B0604020202020204" charset="0"/>
                <a:cs typeface="Open Sans" panose="020B0604020202020204" charset="0"/>
              </a:rPr>
              <a:t>, string is basically an object that represents sequence of char values. An </a:t>
            </a:r>
            <a:r>
              <a:rPr lang="en-US" sz="1400" dirty="0">
                <a:latin typeface="Open Sans" panose="020B0604020202020204" charset="0"/>
                <a:ea typeface="Open Sans" panose="020B0604020202020204" charset="0"/>
                <a:cs typeface="Open Sans" panose="020B0604020202020204" charset="0"/>
                <a:hlinkClick r:id="rId3"/>
              </a:rPr>
              <a:t>array</a:t>
            </a:r>
            <a:r>
              <a:rPr lang="en-US" sz="1400" dirty="0">
                <a:latin typeface="Open Sans" panose="020B0604020202020204" charset="0"/>
                <a:ea typeface="Open Sans" panose="020B0604020202020204" charset="0"/>
                <a:cs typeface="Open Sans" panose="020B0604020202020204" charset="0"/>
              </a:rPr>
              <a:t> of characters works same as Java string. </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For example:</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is same as:</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Java String</a:t>
            </a:r>
            <a:r>
              <a:rPr lang="en-US" sz="1400" dirty="0">
                <a:latin typeface="Open Sans" panose="020B0604020202020204" charset="0"/>
                <a:ea typeface="Open Sans" panose="020B0604020202020204" charset="0"/>
                <a:cs typeface="Open Sans" panose="020B0604020202020204" charset="0"/>
              </a:rPr>
              <a:t> class provides a lot of methods to perform operations on strings such as compare(), concat(), equals(), split(), length(), replace(), compareTo(), intern(), substring() etc.</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marL="114300" indent="0"/>
            <a:endParaRPr lang="en-US" sz="1400" dirty="0">
              <a:latin typeface="Open Sans" panose="020B0604020202020204" charset="0"/>
              <a:ea typeface="Open Sans" panose="020B0604020202020204" charset="0"/>
              <a:cs typeface="Open Sans" panose="020B0604020202020204" charset="0"/>
            </a:endParaRPr>
          </a:p>
        </p:txBody>
      </p:sp>
      <p:sp>
        <p:nvSpPr>
          <p:cNvPr id="4" name="Rectangle 3"/>
          <p:cNvSpPr/>
          <p:nvPr/>
        </p:nvSpPr>
        <p:spPr>
          <a:xfrm>
            <a:off x="508768" y="1474762"/>
            <a:ext cx="4442178" cy="523220"/>
          </a:xfrm>
          <a:prstGeom prst="rect">
            <a:avLst/>
          </a:prstGeom>
        </p:spPr>
        <p:txBody>
          <a:bodyPr wrap="square">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char</a:t>
            </a:r>
            <a:r>
              <a:rPr lang="en-US" dirty="0">
                <a:latin typeface="Open Sans" panose="020B0604020202020204" charset="0"/>
                <a:ea typeface="Open Sans" panose="020B0604020202020204" charset="0"/>
                <a:cs typeface="Open Sans" panose="020B0604020202020204" charset="0"/>
              </a:rPr>
              <a:t>[] ch={</a:t>
            </a:r>
            <a:r>
              <a:rPr lang="en-US" dirty="0">
                <a:solidFill>
                  <a:srgbClr val="0000FF"/>
                </a:solidFill>
                <a:latin typeface="Open Sans" panose="020B0604020202020204" charset="0"/>
                <a:ea typeface="Open Sans" panose="020B0604020202020204" charset="0"/>
                <a:cs typeface="Open Sans" panose="020B0604020202020204" charset="0"/>
              </a:rPr>
              <a:t>‘m'</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‘o'</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‘h'</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‘n'</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‘j'</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‘y'</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String s=</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err="1">
                <a:latin typeface="Open Sans" panose="020B0604020202020204" charset="0"/>
                <a:ea typeface="Open Sans" panose="020B0604020202020204" charset="0"/>
                <a:cs typeface="Open Sans" panose="020B0604020202020204" charset="0"/>
              </a:rPr>
              <a:t>ch</a:t>
            </a:r>
            <a:r>
              <a:rPr lang="en-US" dirty="0">
                <a:latin typeface="Open Sans" panose="020B0604020202020204" charset="0"/>
                <a:ea typeface="Open Sans" panose="020B0604020202020204" charset="0"/>
                <a:cs typeface="Open Sans" panose="020B0604020202020204" charset="0"/>
              </a:rPr>
              <a:t>);</a:t>
            </a:r>
          </a:p>
        </p:txBody>
      </p:sp>
      <p:sp>
        <p:nvSpPr>
          <p:cNvPr id="5" name="Rectangle 4"/>
          <p:cNvSpPr/>
          <p:nvPr/>
        </p:nvSpPr>
        <p:spPr>
          <a:xfrm>
            <a:off x="508768" y="2373332"/>
            <a:ext cx="2141933" cy="307777"/>
          </a:xfrm>
          <a:prstGeom prst="rect">
            <a:avLst/>
          </a:prstGeom>
        </p:spPr>
        <p:txBody>
          <a:bodyPr wrap="none">
            <a:spAutoFit/>
          </a:bodyPr>
          <a:lstStyle/>
          <a:p>
            <a:r>
              <a:rPr lang="en-US" dirty="0">
                <a:latin typeface="Open Sans" panose="020B0604020202020204" charset="0"/>
                <a:ea typeface="Open Sans" panose="020B0604020202020204" charset="0"/>
                <a:cs typeface="Open Sans" panose="020B0604020202020204" charset="0"/>
              </a:rPr>
              <a:t>String s=</a:t>
            </a:r>
            <a:r>
              <a:rPr lang="en-US" dirty="0">
                <a:solidFill>
                  <a:srgbClr val="0000FF"/>
                </a:solidFill>
                <a:latin typeface="Open Sans" panose="020B0604020202020204" charset="0"/>
                <a:ea typeface="Open Sans" panose="020B0604020202020204" charset="0"/>
                <a:cs typeface="Open Sans" panose="020B0604020202020204" charset="0"/>
              </a:rPr>
              <a:t>“mohanjaya"</a:t>
            </a:r>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endParaRPr lang="en-US" dirty="0"/>
          </a:p>
        </p:txBody>
      </p:sp>
    </p:spTree>
    <p:extLst>
      <p:ext uri="{BB962C8B-B14F-4D97-AF65-F5344CB8AC3E}">
        <p14:creationId xmlns:p14="http://schemas.microsoft.com/office/powerpoint/2010/main" val="772109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39" y="131378"/>
            <a:ext cx="7262394" cy="444356"/>
          </a:xfrm>
        </p:spPr>
        <p:txBody>
          <a:bodyPr/>
          <a:lstStyle/>
          <a:p>
            <a:r>
              <a:rPr lang="en-US" sz="2000" b="0" dirty="0">
                <a:latin typeface="Open Sans" panose="020B0604020202020204" charset="0"/>
                <a:ea typeface="Open Sans" panose="020B0604020202020204" charset="0"/>
                <a:cs typeface="Open Sans" panose="020B0604020202020204" charset="0"/>
              </a:rPr>
              <a:t>What is String in java ?</a:t>
            </a:r>
          </a:p>
        </p:txBody>
      </p:sp>
      <p:sp>
        <p:nvSpPr>
          <p:cNvPr id="3" name="Subtitle 2"/>
          <p:cNvSpPr>
            <a:spLocks noGrp="1"/>
          </p:cNvSpPr>
          <p:nvPr>
            <p:ph type="subTitle" idx="1"/>
          </p:nvPr>
        </p:nvSpPr>
        <p:spPr>
          <a:xfrm>
            <a:off x="425338" y="696156"/>
            <a:ext cx="7781683" cy="3040466"/>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Generally, String is a sequence of characters. But in Java, string is an object that represents a sequence of characters. The </a:t>
            </a:r>
            <a:r>
              <a:rPr lang="en-US" sz="1400" dirty="0" err="1">
                <a:latin typeface="Open Sans" panose="020B0604020202020204" charset="0"/>
                <a:ea typeface="Open Sans" panose="020B0604020202020204" charset="0"/>
                <a:cs typeface="Open Sans" panose="020B0604020202020204" charset="0"/>
              </a:rPr>
              <a:t>java.lang.String</a:t>
            </a:r>
            <a:r>
              <a:rPr lang="en-US" sz="1400" dirty="0">
                <a:latin typeface="Open Sans" panose="020B0604020202020204" charset="0"/>
                <a:ea typeface="Open Sans" panose="020B0604020202020204" charset="0"/>
                <a:cs typeface="Open Sans" panose="020B0604020202020204" charset="0"/>
              </a:rPr>
              <a:t> class is used to create a string object.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How to create a string object?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two ways to create String object:</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string literal</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new keyword</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Java String literal is created by using double quotes. For Example:</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String s="welcome";</a:t>
            </a:r>
            <a:r>
              <a:rPr lang="en-US" sz="1400" dirty="0"/>
              <a:t> </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String s=</a:t>
            </a:r>
            <a:r>
              <a:rPr lang="en-US" sz="1400" b="1" dirty="0">
                <a:latin typeface="Open Sans" panose="020B0604020202020204" charset="0"/>
                <a:ea typeface="Open Sans" panose="020B0604020202020204" charset="0"/>
                <a:cs typeface="Open Sans" panose="020B0604020202020204" charset="0"/>
              </a:rPr>
              <a:t>new</a:t>
            </a:r>
            <a:r>
              <a:rPr lang="en-US" sz="1400" dirty="0">
                <a:latin typeface="Open Sans" panose="020B0604020202020204" charset="0"/>
                <a:ea typeface="Open Sans" panose="020B0604020202020204" charset="0"/>
                <a:cs typeface="Open Sans" panose="020B0604020202020204" charset="0"/>
              </a:rPr>
              <a:t> String("Welcome");//creates two objects and one reference variable </a:t>
            </a:r>
            <a:br>
              <a:rPr lang="en-US" sz="1400" dirty="0">
                <a:latin typeface="Open Sans" panose="020B0604020202020204" charset="0"/>
                <a:ea typeface="Open Sans" panose="020B0604020202020204" charset="0"/>
                <a:cs typeface="Open Sans" panose="020B0604020202020204" charset="0"/>
              </a:rPr>
            </a:br>
            <a:endParaRPr lang="en-US" sz="1400" dirty="0">
              <a:latin typeface="Open Sans" panose="020B0604020202020204" charset="0"/>
              <a:ea typeface="Open Sans" panose="020B0604020202020204" charset="0"/>
              <a:cs typeface="Open Sans" panose="020B0604020202020204" charset="0"/>
            </a:endParaRPr>
          </a:p>
        </p:txBody>
      </p:sp>
      <p:sp>
        <p:nvSpPr>
          <p:cNvPr id="4" name="Rectangle 3"/>
          <p:cNvSpPr/>
          <p:nvPr/>
        </p:nvSpPr>
        <p:spPr>
          <a:xfrm>
            <a:off x="542708" y="2654929"/>
            <a:ext cx="3160048" cy="307777"/>
          </a:xfrm>
          <a:prstGeom prst="rect">
            <a:avLst/>
          </a:prstGeom>
        </p:spPr>
        <p:txBody>
          <a:bodyPr wrap="square">
            <a:spAutoFit/>
          </a:bodyPr>
          <a:lstStyle/>
          <a:p>
            <a:pPr marL="342900" indent="-342900">
              <a:buAutoNum type="arabicParenR"/>
            </a:pPr>
            <a:r>
              <a:rPr lang="en-US" dirty="0">
                <a:solidFill>
                  <a:srgbClr val="610B38"/>
                </a:solidFill>
                <a:latin typeface="erdana"/>
              </a:rPr>
              <a:t>String Literal</a:t>
            </a:r>
          </a:p>
        </p:txBody>
      </p:sp>
      <p:sp>
        <p:nvSpPr>
          <p:cNvPr id="5" name="Rectangle 4"/>
          <p:cNvSpPr/>
          <p:nvPr/>
        </p:nvSpPr>
        <p:spPr>
          <a:xfrm>
            <a:off x="675048" y="3582733"/>
            <a:ext cx="1755609" cy="307777"/>
          </a:xfrm>
          <a:prstGeom prst="rect">
            <a:avLst/>
          </a:prstGeom>
        </p:spPr>
        <p:txBody>
          <a:bodyPr wrap="none">
            <a:spAutoFit/>
          </a:bodyPr>
          <a:lstStyle/>
          <a:p>
            <a:r>
              <a:rPr lang="en-US" dirty="0">
                <a:solidFill>
                  <a:srgbClr val="610B38"/>
                </a:solidFill>
                <a:latin typeface="Open Sans" panose="020B0604020202020204" charset="0"/>
                <a:ea typeface="Open Sans" panose="020B0604020202020204" charset="0"/>
                <a:cs typeface="Open Sans" panose="020B0604020202020204" charset="0"/>
              </a:rPr>
              <a:t>2) By new keyword</a:t>
            </a:r>
          </a:p>
        </p:txBody>
      </p:sp>
    </p:spTree>
    <p:extLst>
      <p:ext uri="{BB962C8B-B14F-4D97-AF65-F5344CB8AC3E}">
        <p14:creationId xmlns:p14="http://schemas.microsoft.com/office/powerpoint/2010/main" val="1338037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5138" y="1281192"/>
            <a:ext cx="7275690" cy="3108543"/>
          </a:xfrm>
          <a:prstGeom prst="rect">
            <a:avLst/>
          </a:prstGeom>
        </p:spPr>
        <p:txBody>
          <a:bodyPr wrap="square">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StringExample</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a:t>
            </a:r>
          </a:p>
          <a:p>
            <a:pPr lvl="1"/>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s1=</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//creating string by java string literal</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char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ch</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'g'</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s2=</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ch</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//converting char array to string</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s3=</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"example"</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//creating java string by new keyword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System.out.println(s1);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System.out.println(s2);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System.out.println(s3);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p:txBody>
      </p:sp>
      <p:sp>
        <p:nvSpPr>
          <p:cNvPr id="6" name="Rectangle 5"/>
          <p:cNvSpPr/>
          <p:nvPr/>
        </p:nvSpPr>
        <p:spPr>
          <a:xfrm>
            <a:off x="458256" y="433620"/>
            <a:ext cx="6935966" cy="707886"/>
          </a:xfrm>
          <a:prstGeom prst="rect">
            <a:avLst/>
          </a:prstGeom>
        </p:spPr>
        <p:txBody>
          <a:bodyPr wrap="square">
            <a:spAutoFit/>
          </a:bodyPr>
          <a:lstStyle/>
          <a:p>
            <a:endParaRPr lang="en-US" sz="2000" dirty="0">
              <a:solidFill>
                <a:srgbClr val="610B38"/>
              </a:solidFill>
              <a:latin typeface="Open Sans" panose="020B0604020202020204" charset="0"/>
              <a:ea typeface="Open Sans" panose="020B0604020202020204" charset="0"/>
              <a:cs typeface="Open Sans" panose="020B0604020202020204" charset="0"/>
            </a:endParaRPr>
          </a:p>
          <a:p>
            <a:endParaRPr lang="en-US" sz="2000" dirty="0">
              <a:solidFill>
                <a:srgbClr val="610B38"/>
              </a:solidFill>
              <a:latin typeface="Open Sans" panose="020B0604020202020204" charset="0"/>
              <a:ea typeface="Open Sans" panose="020B0604020202020204" charset="0"/>
              <a:cs typeface="Open Sans" panose="020B0604020202020204" charset="0"/>
            </a:endParaRPr>
          </a:p>
        </p:txBody>
      </p:sp>
      <p:sp>
        <p:nvSpPr>
          <p:cNvPr id="5" name="Title 1"/>
          <p:cNvSpPr>
            <a:spLocks noGrp="1"/>
          </p:cNvSpPr>
          <p:nvPr>
            <p:ph type="title"/>
          </p:nvPr>
        </p:nvSpPr>
        <p:spPr>
          <a:xfrm>
            <a:off x="425339" y="131378"/>
            <a:ext cx="7262394" cy="444356"/>
          </a:xfrm>
        </p:spPr>
        <p:txBody>
          <a:bodyPr/>
          <a:lstStyle/>
          <a:p>
            <a:r>
              <a:rPr lang="en-US" sz="2000" b="0" dirty="0">
                <a:latin typeface="Open Sans" panose="020B0604020202020204" charset="0"/>
                <a:ea typeface="Open Sans" panose="020B0604020202020204" charset="0"/>
                <a:cs typeface="Open Sans" panose="020B0604020202020204" charset="0"/>
              </a:rPr>
              <a:t>Java String Example</a:t>
            </a:r>
          </a:p>
        </p:txBody>
      </p:sp>
    </p:spTree>
    <p:extLst>
      <p:ext uri="{BB962C8B-B14F-4D97-AF65-F5344CB8AC3E}">
        <p14:creationId xmlns:p14="http://schemas.microsoft.com/office/powerpoint/2010/main" val="3985343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50" y="312000"/>
            <a:ext cx="7059194" cy="749156"/>
          </a:xfrm>
        </p:spPr>
        <p:txBody>
          <a:bodyPr/>
          <a:lstStyle/>
          <a:p>
            <a:r>
              <a:rPr lang="en-US" sz="2000" b="0" dirty="0">
                <a:latin typeface="Open Sans" panose="020B0604020202020204" charset="0"/>
                <a:ea typeface="Open Sans" panose="020B0604020202020204" charset="0"/>
                <a:cs typeface="Open Sans" panose="020B0604020202020204" charset="0"/>
              </a:rPr>
              <a:t>Java String compare</a:t>
            </a:r>
          </a:p>
        </p:txBody>
      </p:sp>
      <p:sp>
        <p:nvSpPr>
          <p:cNvPr id="3" name="Subtitle 2"/>
          <p:cNvSpPr>
            <a:spLocks noGrp="1"/>
          </p:cNvSpPr>
          <p:nvPr>
            <p:ph type="subTitle" idx="1"/>
          </p:nvPr>
        </p:nvSpPr>
        <p:spPr>
          <a:xfrm>
            <a:off x="515650" y="936977"/>
            <a:ext cx="8097772" cy="3736623"/>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We can compare string in java on the basis of content and reference.</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It is used in </a:t>
            </a:r>
            <a:r>
              <a:rPr lang="en-US" sz="1400" b="1" dirty="0">
                <a:latin typeface="Open Sans" panose="020B0604020202020204" charset="0"/>
                <a:ea typeface="Open Sans" panose="020B0604020202020204" charset="0"/>
                <a:cs typeface="Open Sans" panose="020B0604020202020204" charset="0"/>
              </a:rPr>
              <a:t>authentication</a:t>
            </a:r>
            <a:r>
              <a:rPr lang="en-US" sz="1400" dirty="0">
                <a:latin typeface="Open Sans" panose="020B0604020202020204" charset="0"/>
                <a:ea typeface="Open Sans" panose="020B0604020202020204" charset="0"/>
                <a:cs typeface="Open Sans" panose="020B0604020202020204" charset="0"/>
              </a:rPr>
              <a:t> (by equals() method), </a:t>
            </a:r>
            <a:r>
              <a:rPr lang="en-US" sz="1400" b="1" dirty="0">
                <a:latin typeface="Open Sans" panose="020B0604020202020204" charset="0"/>
                <a:ea typeface="Open Sans" panose="020B0604020202020204" charset="0"/>
                <a:cs typeface="Open Sans" panose="020B0604020202020204" charset="0"/>
              </a:rPr>
              <a:t>sorting</a:t>
            </a:r>
            <a:r>
              <a:rPr lang="en-US" sz="1400" dirty="0">
                <a:latin typeface="Open Sans" panose="020B0604020202020204" charset="0"/>
                <a:ea typeface="Open Sans" panose="020B0604020202020204" charset="0"/>
                <a:cs typeface="Open Sans" panose="020B0604020202020204" charset="0"/>
              </a:rPr>
              <a:t> (by compareTo() method), </a:t>
            </a:r>
            <a:r>
              <a:rPr lang="en-US" sz="1400" b="1" dirty="0">
                <a:latin typeface="Open Sans" panose="020B0604020202020204" charset="0"/>
                <a:ea typeface="Open Sans" panose="020B0604020202020204" charset="0"/>
                <a:cs typeface="Open Sans" panose="020B0604020202020204" charset="0"/>
              </a:rPr>
              <a:t>reference matching</a:t>
            </a:r>
            <a:r>
              <a:rPr lang="en-US" sz="1400" dirty="0">
                <a:latin typeface="Open Sans" panose="020B0604020202020204" charset="0"/>
                <a:ea typeface="Open Sans" panose="020B0604020202020204" charset="0"/>
                <a:cs typeface="Open Sans" panose="020B0604020202020204" charset="0"/>
              </a:rPr>
              <a:t> (by == operator) etc.</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three ways to compare string in java:</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equals() method</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 = operator</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compareTo() method</a:t>
            </a:r>
          </a:p>
          <a:p>
            <a:endParaRPr lang="en-US" sz="1400" dirty="0"/>
          </a:p>
        </p:txBody>
      </p:sp>
    </p:spTree>
    <p:extLst>
      <p:ext uri="{BB962C8B-B14F-4D97-AF65-F5344CB8AC3E}">
        <p14:creationId xmlns:p14="http://schemas.microsoft.com/office/powerpoint/2010/main" val="786274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51106" cy="478222"/>
          </a:xfrm>
        </p:spPr>
        <p:txBody>
          <a:bodyPr/>
          <a:lstStyle/>
          <a:p>
            <a:r>
              <a:rPr lang="en-US" sz="2000" b="0" dirty="0">
                <a:latin typeface="Open Sans" panose="020B0604020202020204" charset="0"/>
                <a:ea typeface="Open Sans" panose="020B0604020202020204" charset="0"/>
                <a:cs typeface="Open Sans" panose="020B0604020202020204" charset="0"/>
              </a:rPr>
              <a:t>1) String compare by equals() method</a:t>
            </a:r>
          </a:p>
        </p:txBody>
      </p:sp>
      <p:sp>
        <p:nvSpPr>
          <p:cNvPr id="4" name="Rectangle 3"/>
          <p:cNvSpPr/>
          <p:nvPr/>
        </p:nvSpPr>
        <p:spPr>
          <a:xfrm>
            <a:off x="0" y="606488"/>
            <a:ext cx="8602133" cy="1384995"/>
          </a:xfrm>
          <a:prstGeom prst="rect">
            <a:avLst/>
          </a:prstGeom>
        </p:spPr>
        <p:txBody>
          <a:bodyPr wrap="square">
            <a:spAutoFit/>
          </a:bodyPr>
          <a:lstStyle/>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String equals() method compares the original content of the string. It compares values of string for equality. String class provides two methods:</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public </a:t>
            </a:r>
            <a:r>
              <a:rPr lang="en-US" b="1" dirty="0" err="1">
                <a:latin typeface="Open Sans" panose="020B0604020202020204" charset="0"/>
                <a:ea typeface="Open Sans" panose="020B0604020202020204" charset="0"/>
                <a:cs typeface="Open Sans" panose="020B0604020202020204" charset="0"/>
              </a:rPr>
              <a:t>boolean</a:t>
            </a:r>
            <a:r>
              <a:rPr lang="en-US" b="1" dirty="0">
                <a:latin typeface="Open Sans" panose="020B0604020202020204" charset="0"/>
                <a:ea typeface="Open Sans" panose="020B0604020202020204" charset="0"/>
                <a:cs typeface="Open Sans" panose="020B0604020202020204" charset="0"/>
              </a:rPr>
              <a:t> equals(Object another)</a:t>
            </a:r>
            <a:r>
              <a:rPr lang="en-US" dirty="0">
                <a:latin typeface="Open Sans" panose="020B0604020202020204" charset="0"/>
                <a:ea typeface="Open Sans" panose="020B0604020202020204" charset="0"/>
                <a:cs typeface="Open Sans" panose="020B0604020202020204" charset="0"/>
              </a:rPr>
              <a:t> compares this string to the specified object.</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public </a:t>
            </a:r>
            <a:r>
              <a:rPr lang="en-US" b="1" dirty="0" err="1">
                <a:latin typeface="Open Sans" panose="020B0604020202020204" charset="0"/>
                <a:ea typeface="Open Sans" panose="020B0604020202020204" charset="0"/>
                <a:cs typeface="Open Sans" panose="020B0604020202020204" charset="0"/>
              </a:rPr>
              <a:t>boolean</a:t>
            </a:r>
            <a:r>
              <a:rPr lang="en-US" b="1" dirty="0">
                <a:latin typeface="Open Sans" panose="020B0604020202020204" charset="0"/>
                <a:ea typeface="Open Sans" panose="020B0604020202020204" charset="0"/>
                <a:cs typeface="Open Sans" panose="020B0604020202020204" charset="0"/>
              </a:rPr>
              <a:t> </a:t>
            </a:r>
            <a:r>
              <a:rPr lang="en-US" b="1" dirty="0" err="1">
                <a:latin typeface="Open Sans" panose="020B0604020202020204" charset="0"/>
                <a:ea typeface="Open Sans" panose="020B0604020202020204" charset="0"/>
                <a:cs typeface="Open Sans" panose="020B0604020202020204" charset="0"/>
              </a:rPr>
              <a:t>equalsIgnoreCase</a:t>
            </a:r>
            <a:r>
              <a:rPr lang="en-US" b="1" dirty="0">
                <a:latin typeface="Open Sans" panose="020B0604020202020204" charset="0"/>
                <a:ea typeface="Open Sans" panose="020B0604020202020204" charset="0"/>
                <a:cs typeface="Open Sans" panose="020B0604020202020204" charset="0"/>
              </a:rPr>
              <a:t>(String another)</a:t>
            </a:r>
            <a:r>
              <a:rPr lang="en-US" dirty="0">
                <a:latin typeface="Open Sans" panose="020B0604020202020204" charset="0"/>
                <a:ea typeface="Open Sans" panose="020B0604020202020204" charset="0"/>
                <a:cs typeface="Open Sans" panose="020B0604020202020204" charset="0"/>
              </a:rPr>
              <a:t> compares this String to another string, ignoring case.</a:t>
            </a:r>
          </a:p>
          <a:p>
            <a:endParaRPr lang="en-US"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208845" y="1758333"/>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Teststringcomparison1{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s4=</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err="1">
                <a:solidFill>
                  <a:srgbClr val="0000FF"/>
                </a:solidFill>
                <a:latin typeface="Open Sans" panose="020B0604020202020204" charset="0"/>
                <a:ea typeface="Open Sans" panose="020B0604020202020204" charset="0"/>
                <a:cs typeface="Open Sans" panose="020B0604020202020204" charset="0"/>
              </a:rPr>
              <a:t>Saurav</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System.out.println(s1.equals(s2));</a:t>
            </a:r>
            <a:r>
              <a:rPr lang="en-US" dirty="0">
                <a:solidFill>
                  <a:srgbClr val="008200"/>
                </a:solidFill>
                <a:latin typeface="Open Sans" panose="020B0604020202020204" charset="0"/>
                <a:ea typeface="Open Sans" panose="020B0604020202020204" charset="0"/>
                <a:cs typeface="Open Sans" panose="020B0604020202020204" charset="0"/>
              </a:rPr>
              <a:t>//true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System.out.println(s1.equals(s3));</a:t>
            </a:r>
            <a:r>
              <a:rPr lang="en-US" dirty="0">
                <a:solidFill>
                  <a:srgbClr val="008200"/>
                </a:solidFill>
                <a:latin typeface="Open Sans" panose="020B0604020202020204" charset="0"/>
                <a:ea typeface="Open Sans" panose="020B0604020202020204" charset="0"/>
                <a:cs typeface="Open Sans" panose="020B0604020202020204" charset="0"/>
              </a:rPr>
              <a:t>//true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System.out.println(s1.equals(s4));</a:t>
            </a:r>
            <a:r>
              <a:rPr lang="en-US" dirty="0">
                <a:solidFill>
                  <a:srgbClr val="008200"/>
                </a:solidFill>
                <a:latin typeface="Open Sans" panose="020B0604020202020204" charset="0"/>
                <a:ea typeface="Open Sans" panose="020B0604020202020204" charset="0"/>
                <a:cs typeface="Open Sans" panose="020B0604020202020204" charset="0"/>
              </a:rPr>
              <a:t>//false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p>
        </p:txBody>
      </p:sp>
    </p:spTree>
    <p:extLst>
      <p:ext uri="{BB962C8B-B14F-4D97-AF65-F5344CB8AC3E}">
        <p14:creationId xmlns:p14="http://schemas.microsoft.com/office/powerpoint/2010/main" val="1530770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 y="5680"/>
            <a:ext cx="6573772" cy="760444"/>
          </a:xfrm>
        </p:spPr>
        <p:txBody>
          <a:bodyPr/>
          <a:lstStyle/>
          <a:p>
            <a:r>
              <a:rPr lang="en-US" sz="2000" b="0" dirty="0">
                <a:latin typeface="Open Sans" panose="020B0604020202020204" charset="0"/>
                <a:ea typeface="Open Sans" panose="020B0604020202020204" charset="0"/>
                <a:cs typeface="Open Sans" panose="020B0604020202020204" charset="0"/>
              </a:rPr>
              <a:t>2) String compare by == operator</a:t>
            </a:r>
          </a:p>
        </p:txBody>
      </p:sp>
      <p:sp>
        <p:nvSpPr>
          <p:cNvPr id="3" name="Subtitle 2"/>
          <p:cNvSpPr>
            <a:spLocks noGrp="1"/>
          </p:cNvSpPr>
          <p:nvPr>
            <p:ph type="subTitle" idx="1"/>
          </p:nvPr>
        </p:nvSpPr>
        <p:spPr>
          <a:xfrm>
            <a:off x="131828" y="635924"/>
            <a:ext cx="8041328" cy="3958654"/>
          </a:xfrm>
        </p:spPr>
        <p:txBody>
          <a:bodyPr/>
          <a:lstStyle/>
          <a:p>
            <a:r>
              <a:rPr lang="en-US" sz="1400" dirty="0">
                <a:latin typeface="Open Sans" panose="020B0604020202020204" charset="0"/>
                <a:ea typeface="Open Sans" panose="020B0604020202020204" charset="0"/>
                <a:cs typeface="Open Sans" panose="020B0604020202020204" charset="0"/>
              </a:rPr>
              <a:t>The = = operator compares references not values.</a:t>
            </a:r>
          </a:p>
        </p:txBody>
      </p:sp>
      <p:sp>
        <p:nvSpPr>
          <p:cNvPr id="6" name="Rectangle 5"/>
          <p:cNvSpPr/>
          <p:nvPr/>
        </p:nvSpPr>
        <p:spPr>
          <a:xfrm>
            <a:off x="355600" y="1150143"/>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Teststringcomparison3{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System.out.println(s1==s2);</a:t>
            </a:r>
            <a:r>
              <a:rPr lang="en-US" dirty="0">
                <a:solidFill>
                  <a:srgbClr val="008200"/>
                </a:solidFill>
                <a:latin typeface="Open Sans" panose="020B0604020202020204" charset="0"/>
                <a:ea typeface="Open Sans" panose="020B0604020202020204" charset="0"/>
                <a:cs typeface="Open Sans" panose="020B0604020202020204" charset="0"/>
              </a:rPr>
              <a:t>//true (because both refer to same instance)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System.out.println(s1==s3);</a:t>
            </a:r>
            <a:r>
              <a:rPr lang="en-US" dirty="0">
                <a:solidFill>
                  <a:srgbClr val="008200"/>
                </a:solidFill>
                <a:latin typeface="Open Sans" panose="020B0604020202020204" charset="0"/>
                <a:ea typeface="Open Sans" panose="020B0604020202020204" charset="0"/>
                <a:cs typeface="Open Sans" panose="020B0604020202020204" charset="0"/>
              </a:rPr>
              <a:t>//false(because s3 refers to instance created in </a:t>
            </a:r>
            <a:r>
              <a:rPr lang="en-US" dirty="0" err="1">
                <a:solidFill>
                  <a:srgbClr val="008200"/>
                </a:solidFill>
                <a:latin typeface="Open Sans" panose="020B0604020202020204" charset="0"/>
                <a:ea typeface="Open Sans" panose="020B0604020202020204" charset="0"/>
                <a:cs typeface="Open Sans" panose="020B0604020202020204" charset="0"/>
              </a:rPr>
              <a:t>nonpool</a:t>
            </a:r>
            <a:r>
              <a:rPr lang="en-US" dirty="0">
                <a:solidFill>
                  <a:srgbClr val="008200"/>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p>
        </p:txBody>
      </p:sp>
    </p:spTree>
    <p:extLst>
      <p:ext uri="{BB962C8B-B14F-4D97-AF65-F5344CB8AC3E}">
        <p14:creationId xmlns:p14="http://schemas.microsoft.com/office/powerpoint/2010/main" val="2389225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 y="5680"/>
            <a:ext cx="6573772" cy="760444"/>
          </a:xfrm>
        </p:spPr>
        <p:txBody>
          <a:bodyPr/>
          <a:lstStyle/>
          <a:p>
            <a:r>
              <a:rPr lang="en-US" sz="2000" b="0" dirty="0">
                <a:latin typeface="Open Sans" panose="020B0604020202020204" charset="0"/>
                <a:ea typeface="Open Sans" panose="020B0604020202020204" charset="0"/>
                <a:cs typeface="Open Sans" panose="020B0604020202020204" charset="0"/>
              </a:rPr>
              <a:t>3) String compare by compareTo() method</a:t>
            </a:r>
          </a:p>
        </p:txBody>
      </p:sp>
      <p:sp>
        <p:nvSpPr>
          <p:cNvPr id="3" name="Subtitle 2"/>
          <p:cNvSpPr>
            <a:spLocks noGrp="1"/>
          </p:cNvSpPr>
          <p:nvPr>
            <p:ph type="subTitle" idx="1"/>
          </p:nvPr>
        </p:nvSpPr>
        <p:spPr>
          <a:xfrm>
            <a:off x="131828" y="635924"/>
            <a:ext cx="8041328" cy="3958654"/>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 String compareTo() method compares values lexicographically and returns an integer value that describes if first string is less than, equal to or greater than second string.</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Suppose s1 and s2 are two string variables. If:</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 s2</a:t>
            </a:r>
            <a:r>
              <a:rPr lang="en-US" sz="1400" dirty="0">
                <a:latin typeface="Open Sans" panose="020B0604020202020204" charset="0"/>
                <a:ea typeface="Open Sans" panose="020B0604020202020204" charset="0"/>
                <a:cs typeface="Open Sans" panose="020B0604020202020204" charset="0"/>
              </a:rPr>
              <a:t> :0</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&gt; s2 </a:t>
            </a:r>
            <a:r>
              <a:rPr lang="en-US" sz="1400" dirty="0">
                <a:latin typeface="Open Sans" panose="020B0604020202020204" charset="0"/>
                <a:ea typeface="Open Sans" panose="020B0604020202020204" charset="0"/>
                <a:cs typeface="Open Sans" panose="020B0604020202020204" charset="0"/>
              </a:rPr>
              <a:t>  :positive value</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&lt; s2 </a:t>
            </a:r>
            <a:r>
              <a:rPr lang="en-US" sz="1400" dirty="0">
                <a:latin typeface="Open Sans" panose="020B0604020202020204" charset="0"/>
                <a:ea typeface="Open Sans" panose="020B0604020202020204" charset="0"/>
                <a:cs typeface="Open Sans" panose="020B0604020202020204" charset="0"/>
              </a:rPr>
              <a:t>  :negative value</a:t>
            </a:r>
          </a:p>
        </p:txBody>
      </p:sp>
      <p:sp>
        <p:nvSpPr>
          <p:cNvPr id="4" name="Rectangle 3"/>
          <p:cNvSpPr/>
          <p:nvPr/>
        </p:nvSpPr>
        <p:spPr>
          <a:xfrm>
            <a:off x="603956" y="2374158"/>
            <a:ext cx="7654164" cy="2246769"/>
          </a:xfrm>
          <a:prstGeom prst="rect">
            <a:avLst/>
          </a:prstGeom>
        </p:spPr>
        <p:txBody>
          <a:bodyPr wrap="square">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Teststringcomparison4{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err="1">
                <a:solidFill>
                  <a:srgbClr val="0000FF"/>
                </a:solidFill>
                <a:latin typeface="Open Sans" panose="020B0604020202020204" charset="0"/>
                <a:ea typeface="Open Sans" panose="020B0604020202020204" charset="0"/>
                <a:cs typeface="Open Sans" panose="020B0604020202020204" charset="0"/>
              </a:rPr>
              <a:t>Ratan</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System.out.println(s1.compareTo(s2));</a:t>
            </a:r>
            <a:r>
              <a:rPr lang="en-US" dirty="0">
                <a:solidFill>
                  <a:srgbClr val="008200"/>
                </a:solidFill>
                <a:latin typeface="Open Sans" panose="020B0604020202020204" charset="0"/>
                <a:ea typeface="Open Sans" panose="020B0604020202020204" charset="0"/>
                <a:cs typeface="Open Sans" panose="020B0604020202020204" charset="0"/>
              </a:rPr>
              <a:t>//0</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System.out.println(s1.compareTo(s3));</a:t>
            </a:r>
            <a:r>
              <a:rPr lang="en-US" dirty="0">
                <a:solidFill>
                  <a:srgbClr val="008200"/>
                </a:solidFill>
                <a:latin typeface="Open Sans" panose="020B0604020202020204" charset="0"/>
                <a:ea typeface="Open Sans" panose="020B0604020202020204" charset="0"/>
                <a:cs typeface="Open Sans" panose="020B0604020202020204" charset="0"/>
              </a:rPr>
              <a:t>//1(because s1&gt;s3)</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System.out.println(s3.compareTo(s1));</a:t>
            </a:r>
            <a:r>
              <a:rPr lang="en-US" dirty="0">
                <a:solidFill>
                  <a:srgbClr val="008200"/>
                </a:solidFill>
                <a:latin typeface="Open Sans" panose="020B0604020202020204" charset="0"/>
                <a:ea typeface="Open Sans" panose="020B0604020202020204" charset="0"/>
                <a:cs typeface="Open Sans" panose="020B0604020202020204" charset="0"/>
              </a:rPr>
              <a:t>//-1(because s3 &lt; s1 )</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Tree>
    <p:extLst>
      <p:ext uri="{BB962C8B-B14F-4D97-AF65-F5344CB8AC3E}">
        <p14:creationId xmlns:p14="http://schemas.microsoft.com/office/powerpoint/2010/main" val="87251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JDK</a:t>
            </a:r>
          </a:p>
        </p:txBody>
      </p:sp>
      <p:sp>
        <p:nvSpPr>
          <p:cNvPr id="2" name="Rectangle 1"/>
          <p:cNvSpPr/>
          <p:nvPr/>
        </p:nvSpPr>
        <p:spPr>
          <a:xfrm>
            <a:off x="1828969" y="1467392"/>
            <a:ext cx="4760847" cy="1708160"/>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JDK is an acronym for Java Development Kit. The Java Development Kit (JDK) is a software development environment which is used to develop Java applications and </a:t>
            </a:r>
            <a:r>
              <a:rPr lang="en-US" dirty="0">
                <a:latin typeface="Open Sans" panose="020B0606030504020204" pitchFamily="34" charset="0"/>
                <a:ea typeface="Open Sans" panose="020B0606030504020204" pitchFamily="34" charset="0"/>
                <a:cs typeface="Open Sans" panose="020B0606030504020204" pitchFamily="34" charset="0"/>
                <a:hlinkClick r:id="rId4"/>
              </a:rPr>
              <a:t>applets</a:t>
            </a:r>
            <a:r>
              <a:rPr lang="en-US" dirty="0">
                <a:latin typeface="Open Sans" panose="020B0606030504020204" pitchFamily="34" charset="0"/>
                <a:ea typeface="Open Sans" panose="020B0606030504020204" pitchFamily="34" charset="0"/>
                <a:cs typeface="Open Sans" panose="020B0606030504020204" pitchFamily="34" charset="0"/>
              </a:rPr>
              <a:t>. It physically exists. It contains JRE + development tools.</a:t>
            </a:r>
          </a:p>
        </p:txBody>
      </p:sp>
      <p:sp>
        <p:nvSpPr>
          <p:cNvPr id="3" name="Rounded Rectangle 2"/>
          <p:cNvSpPr/>
          <p:nvPr/>
        </p:nvSpPr>
        <p:spPr>
          <a:xfrm>
            <a:off x="1277007" y="1221828"/>
            <a:ext cx="5864772" cy="2199289"/>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064132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137133"/>
            <a:ext cx="7126928" cy="670133"/>
          </a:xfrm>
        </p:spPr>
        <p:txBody>
          <a:bodyPr/>
          <a:lstStyle/>
          <a:p>
            <a:r>
              <a:rPr lang="en-US" sz="2000" b="0" dirty="0">
                <a:latin typeface="Open Sans" panose="020B0604020202020204" charset="0"/>
                <a:ea typeface="Open Sans" panose="020B0604020202020204" charset="0"/>
                <a:cs typeface="Open Sans" panose="020B0604020202020204" charset="0"/>
              </a:rPr>
              <a:t>String Concatenation in Java</a:t>
            </a:r>
          </a:p>
        </p:txBody>
      </p:sp>
      <p:sp>
        <p:nvSpPr>
          <p:cNvPr id="3" name="Subtitle 2"/>
          <p:cNvSpPr>
            <a:spLocks noGrp="1"/>
          </p:cNvSpPr>
          <p:nvPr>
            <p:ph type="subTitle" idx="1"/>
          </p:nvPr>
        </p:nvSpPr>
        <p:spPr>
          <a:xfrm>
            <a:off x="308758" y="663484"/>
            <a:ext cx="8766423" cy="1153400"/>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java, string concatenation forms a new string </a:t>
            </a:r>
            <a:r>
              <a:rPr lang="en-US" sz="1400" i="1" dirty="0">
                <a:latin typeface="Open Sans" panose="020B0604020202020204" charset="0"/>
                <a:ea typeface="Open Sans" panose="020B0604020202020204" charset="0"/>
                <a:cs typeface="Open Sans" panose="020B0604020202020204" charset="0"/>
              </a:rPr>
              <a:t>that is</a:t>
            </a:r>
            <a:r>
              <a:rPr lang="en-US" sz="1400" dirty="0">
                <a:latin typeface="Open Sans" panose="020B0604020202020204" charset="0"/>
                <a:ea typeface="Open Sans" panose="020B0604020202020204" charset="0"/>
                <a:cs typeface="Open Sans" panose="020B0604020202020204" charset="0"/>
              </a:rPr>
              <a:t> the combination of multiple strings. There are two ways to concat string in java:</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By + (string concatenation) operator</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By concat() method</a:t>
            </a:r>
          </a:p>
          <a:p>
            <a:pPr>
              <a:buFont typeface="Arial" panose="020B0604020202020204" pitchFamily="34" charset="0"/>
              <a:buChar char="•"/>
            </a:pPr>
            <a:r>
              <a:rPr lang="en-US" sz="1400" b="1" dirty="0">
                <a:solidFill>
                  <a:srgbClr val="610B38"/>
                </a:solidFill>
                <a:latin typeface="Open Sans" panose="020B0604020202020204" charset="0"/>
                <a:ea typeface="Open Sans" panose="020B0604020202020204" charset="0"/>
                <a:cs typeface="Open Sans" panose="020B0604020202020204" charset="0"/>
              </a:rPr>
              <a:t>1) String Concatenation by + (string concatenation) operator</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Java string concatenation operator (+) is used to add strings. For Example:</a:t>
            </a:r>
          </a:p>
        </p:txBody>
      </p:sp>
      <p:sp>
        <p:nvSpPr>
          <p:cNvPr id="5" name="Rectangle 4"/>
          <p:cNvSpPr/>
          <p:nvPr/>
        </p:nvSpPr>
        <p:spPr>
          <a:xfrm>
            <a:off x="2207710" y="2711696"/>
            <a:ext cx="4572000" cy="1384995"/>
          </a:xfrm>
          <a:prstGeom prst="rect">
            <a:avLst/>
          </a:prstGeom>
        </p:spPr>
        <p:txBody>
          <a:bodyPr>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TestStringConcatenation1{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1683472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50" y="311999"/>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String Concatenation by concat() method</a:t>
            </a:r>
          </a:p>
        </p:txBody>
      </p:sp>
      <p:sp>
        <p:nvSpPr>
          <p:cNvPr id="3" name="Subtitle 2"/>
          <p:cNvSpPr>
            <a:spLocks noGrp="1"/>
          </p:cNvSpPr>
          <p:nvPr>
            <p:ph type="subTitle" idx="1"/>
          </p:nvPr>
        </p:nvSpPr>
        <p:spPr>
          <a:xfrm>
            <a:off x="515650" y="797755"/>
            <a:ext cx="7365494" cy="771400"/>
          </a:xfrm>
        </p:spPr>
        <p:txBody>
          <a:bodyPr/>
          <a:lstStyle/>
          <a:p>
            <a:pPr algn="just"/>
            <a:r>
              <a:rPr lang="en-US" sz="1400" dirty="0">
                <a:latin typeface="Open Sans" panose="020B0604020202020204" charset="0"/>
                <a:ea typeface="Open Sans" panose="020B0604020202020204" charset="0"/>
                <a:cs typeface="Open Sans" panose="020B0604020202020204" charset="0"/>
              </a:rPr>
              <a:t>The String concat() method concatenates the specified string to the end of current string. Syntax:</a:t>
            </a:r>
          </a:p>
        </p:txBody>
      </p:sp>
      <p:sp>
        <p:nvSpPr>
          <p:cNvPr id="4" name="Rectangle 3"/>
          <p:cNvSpPr/>
          <p:nvPr/>
        </p:nvSpPr>
        <p:spPr>
          <a:xfrm>
            <a:off x="597253" y="1415266"/>
            <a:ext cx="3645550" cy="307777"/>
          </a:xfrm>
          <a:prstGeom prst="rect">
            <a:avLst/>
          </a:prstGeom>
        </p:spPr>
        <p:txBody>
          <a:bodyPr wrap="none">
            <a:spAutoFit/>
          </a:bodyPr>
          <a:lstStyle/>
          <a:p>
            <a:r>
              <a:rPr lang="en-US" b="1" dirty="0">
                <a:solidFill>
                  <a:srgbClr val="006699"/>
                </a:solidFill>
                <a:latin typeface="verdana" panose="020B0604030504040204" pitchFamily="34" charset="0"/>
              </a:rPr>
              <a:t>public</a:t>
            </a:r>
            <a:r>
              <a:rPr lang="en-US" dirty="0">
                <a:latin typeface="verdana" panose="020B0604030504040204" pitchFamily="34" charset="0"/>
              </a:rPr>
              <a:t> String concat(String another)  </a:t>
            </a:r>
            <a:endParaRPr lang="en-US" dirty="0"/>
          </a:p>
        </p:txBody>
      </p:sp>
      <p:sp>
        <p:nvSpPr>
          <p:cNvPr id="5" name="Rectangle 4"/>
          <p:cNvSpPr/>
          <p:nvPr/>
        </p:nvSpPr>
        <p:spPr>
          <a:xfrm>
            <a:off x="1998207" y="2103889"/>
            <a:ext cx="5604933" cy="1815882"/>
          </a:xfrm>
          <a:prstGeom prst="rect">
            <a:avLst/>
          </a:prstGeom>
        </p:spPr>
        <p:txBody>
          <a:bodyPr wrap="square">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TestStringConcatenation3{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s1=</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s2=</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s3=s1.concat(s2);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System.out.println(s3);</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1708332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String most used methods</a:t>
            </a:r>
          </a:p>
        </p:txBody>
      </p:sp>
      <p:sp>
        <p:nvSpPr>
          <p:cNvPr id="3" name="Subtitle 2"/>
          <p:cNvSpPr>
            <a:spLocks noGrp="1"/>
          </p:cNvSpPr>
          <p:nvPr>
            <p:ph type="subTitle" idx="1"/>
          </p:nvPr>
        </p:nvSpPr>
        <p:spPr>
          <a:xfrm>
            <a:off x="515649" y="702754"/>
            <a:ext cx="8153337" cy="4284881"/>
          </a:xfrm>
        </p:spPr>
        <p:txBody>
          <a:bodyPr/>
          <a:lstStyle/>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2" tooltip="CharAt"/>
              </a:rPr>
              <a:t>char charAt(int index)</a:t>
            </a:r>
            <a:r>
              <a:rPr lang="en-US" sz="1400" dirty="0">
                <a:latin typeface="Open Sans" panose="020B0604020202020204" charset="0"/>
                <a:ea typeface="Open Sans" panose="020B0604020202020204" charset="0"/>
                <a:cs typeface="Open Sans" panose="020B0604020202020204" charset="0"/>
              </a:rPr>
              <a:t>: It returns the character at the specified index. Specified index value should be between 0 to length() -1 both inclusive. It throws IndexOutOfBoundsException if index&lt;0||&gt;= length of String.</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3"/>
              </a:rPr>
              <a:t>boolean equals(Object obj)</a:t>
            </a:r>
            <a:r>
              <a:rPr lang="en-US" sz="1400" dirty="0">
                <a:latin typeface="Open Sans" panose="020B0604020202020204" charset="0"/>
                <a:ea typeface="Open Sans" panose="020B0604020202020204" charset="0"/>
                <a:cs typeface="Open Sans" panose="020B0604020202020204" charset="0"/>
              </a:rPr>
              <a:t>: Compares the string with the specified string and returns true if both matches else false.</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3"/>
              </a:rPr>
              <a:t>boolean equalsIgnoreCase(String string)</a:t>
            </a:r>
            <a:r>
              <a:rPr lang="en-US" sz="1400" dirty="0">
                <a:latin typeface="Open Sans" panose="020B0604020202020204" charset="0"/>
                <a:ea typeface="Open Sans" panose="020B0604020202020204" charset="0"/>
                <a:cs typeface="Open Sans" panose="020B0604020202020204" charset="0"/>
              </a:rPr>
              <a:t>: It works same as equals method but it doesn’t consider the case while comparing strings. It does a case insensitive comparison.</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4" tooltip="CompareTo"/>
              </a:rPr>
              <a:t>int compareTo(String string)</a:t>
            </a:r>
            <a:r>
              <a:rPr lang="en-US" sz="1400" dirty="0">
                <a:latin typeface="Open Sans" panose="020B0604020202020204" charset="0"/>
                <a:ea typeface="Open Sans" panose="020B0604020202020204" charset="0"/>
                <a:cs typeface="Open Sans" panose="020B0604020202020204" charset="0"/>
              </a:rPr>
              <a:t>: This method compares the two strings based on the Unicode value of each character in the strings.</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5"/>
              </a:rPr>
              <a:t>int compareToIgnoreCase(String string)</a:t>
            </a:r>
            <a:r>
              <a:rPr lang="en-US" sz="1400" dirty="0">
                <a:latin typeface="Open Sans" panose="020B0604020202020204" charset="0"/>
                <a:ea typeface="Open Sans" panose="020B0604020202020204" charset="0"/>
                <a:cs typeface="Open Sans" panose="020B0604020202020204" charset="0"/>
              </a:rPr>
              <a:t>: Same as CompareTo method however it ignores the case during comparison.</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6"/>
              </a:rPr>
              <a:t>boolean startsWith(String prefix, int offset)</a:t>
            </a:r>
            <a:r>
              <a:rPr lang="en-US" sz="1400" dirty="0">
                <a:latin typeface="Open Sans" panose="020B0604020202020204" charset="0"/>
                <a:ea typeface="Open Sans" panose="020B0604020202020204" charset="0"/>
                <a:cs typeface="Open Sans" panose="020B0604020202020204" charset="0"/>
              </a:rPr>
              <a:t>: It checks whether the substring (starting from the specified offset index) is having the specified prefix or not.</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6"/>
              </a:rPr>
              <a:t>boolean startsWith(String prefix)</a:t>
            </a:r>
            <a:r>
              <a:rPr lang="en-US" sz="1400" dirty="0">
                <a:latin typeface="Open Sans" panose="020B0604020202020204" charset="0"/>
                <a:ea typeface="Open Sans" panose="020B0604020202020204" charset="0"/>
                <a:cs typeface="Open Sans" panose="020B0604020202020204" charset="0"/>
              </a:rPr>
              <a:t>: It tests whether the string is having specified prefix, if yes then it returns true else false.</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7" tooltip="endsWith"/>
              </a:rPr>
              <a:t>boolean endsWith(String suffix)</a:t>
            </a:r>
            <a:r>
              <a:rPr lang="en-US" sz="1400" dirty="0">
                <a:latin typeface="Open Sans" panose="020B0604020202020204" charset="0"/>
                <a:ea typeface="Open Sans" panose="020B0604020202020204" charset="0"/>
                <a:cs typeface="Open Sans" panose="020B0604020202020204" charset="0"/>
              </a:rPr>
              <a:t>: Checks whether the string ends with the specified suffix.</a:t>
            </a:r>
          </a:p>
          <a:p>
            <a:pPr algn="just">
              <a:buFont typeface="+mj-lt"/>
              <a:buAutoNum type="arabicPeriod"/>
            </a:pP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23825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Exception Handling</a:t>
            </a:r>
          </a:p>
        </p:txBody>
      </p:sp>
      <p:sp>
        <p:nvSpPr>
          <p:cNvPr id="3" name="Subtitle 2"/>
          <p:cNvSpPr>
            <a:spLocks noGrp="1"/>
          </p:cNvSpPr>
          <p:nvPr>
            <p:ph type="subTitle" idx="1"/>
          </p:nvPr>
        </p:nvSpPr>
        <p:spPr>
          <a:xfrm>
            <a:off x="515649" y="702754"/>
            <a:ext cx="8153337" cy="4284881"/>
          </a:xfrm>
        </p:spPr>
        <p:txBody>
          <a:bodyPr/>
          <a:lstStyle/>
          <a:p>
            <a:pPr algn="just">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 </a:t>
            </a:r>
            <a:r>
              <a:rPr lang="en-US" sz="1400" b="1" dirty="0">
                <a:latin typeface="Open Sans" panose="020B0604020202020204" charset="0"/>
                <a:ea typeface="Open Sans" panose="020B0604020202020204" charset="0"/>
                <a:cs typeface="Open Sans" panose="020B0604020202020204" charset="0"/>
              </a:rPr>
              <a:t>Exception Handling </a:t>
            </a:r>
            <a:r>
              <a:rPr lang="en-US" sz="1400" dirty="0">
                <a:latin typeface="Open Sans" panose="020B0604020202020204" charset="0"/>
                <a:ea typeface="Open Sans" panose="020B0604020202020204" charset="0"/>
                <a:cs typeface="Open Sans" panose="020B0604020202020204" charset="0"/>
              </a:rPr>
              <a:t>in Java is one of the powerful </a:t>
            </a:r>
            <a:r>
              <a:rPr lang="en-US" sz="1400" b="1" i="1" dirty="0">
                <a:latin typeface="Open Sans" panose="020B0604020202020204" charset="0"/>
                <a:ea typeface="Open Sans" panose="020B0604020202020204" charset="0"/>
                <a:cs typeface="Open Sans" panose="020B0604020202020204" charset="0"/>
              </a:rPr>
              <a:t>mechanism to handle the runtime errors</a:t>
            </a:r>
            <a:r>
              <a:rPr lang="en-US" sz="1400" dirty="0">
                <a:latin typeface="Open Sans" panose="020B0604020202020204" charset="0"/>
                <a:ea typeface="Open Sans" panose="020B0604020202020204" charset="0"/>
                <a:cs typeface="Open Sans" panose="020B0604020202020204" charset="0"/>
              </a:rPr>
              <a:t> so that normal flow of the application can be maintained.</a:t>
            </a:r>
          </a:p>
          <a:p>
            <a:pPr algn="just">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Java, an exception is an event that </a:t>
            </a:r>
            <a:r>
              <a:rPr lang="en-US" sz="1400" b="1" dirty="0">
                <a:latin typeface="Open Sans" panose="020B0604020202020204" charset="0"/>
                <a:ea typeface="Open Sans" panose="020B0604020202020204" charset="0"/>
                <a:cs typeface="Open Sans" panose="020B0604020202020204" charset="0"/>
              </a:rPr>
              <a:t>disrupts</a:t>
            </a:r>
            <a:r>
              <a:rPr lang="en-US" sz="1400" dirty="0">
                <a:latin typeface="Open Sans" panose="020B0604020202020204" charset="0"/>
                <a:ea typeface="Open Sans" panose="020B0604020202020204" charset="0"/>
                <a:cs typeface="Open Sans" panose="020B0604020202020204" charset="0"/>
              </a:rPr>
              <a:t> the </a:t>
            </a:r>
            <a:r>
              <a:rPr lang="en-US" sz="1400" b="1" dirty="0">
                <a:latin typeface="Open Sans" panose="020B0604020202020204" charset="0"/>
                <a:ea typeface="Open Sans" panose="020B0604020202020204" charset="0"/>
                <a:cs typeface="Open Sans" panose="020B0604020202020204" charset="0"/>
              </a:rPr>
              <a:t>normal flow </a:t>
            </a:r>
            <a:r>
              <a:rPr lang="en-US" sz="1400" dirty="0">
                <a:latin typeface="Open Sans" panose="020B0604020202020204" charset="0"/>
                <a:ea typeface="Open Sans" panose="020B0604020202020204" charset="0"/>
                <a:cs typeface="Open Sans" panose="020B0604020202020204" charset="0"/>
              </a:rPr>
              <a:t>of the program. It is an object which is thrown at </a:t>
            </a:r>
            <a:r>
              <a:rPr lang="en-US" sz="1400" b="1" dirty="0">
                <a:latin typeface="Open Sans" panose="020B0604020202020204" charset="0"/>
                <a:ea typeface="Open Sans" panose="020B0604020202020204" charset="0"/>
                <a:cs typeface="Open Sans" panose="020B0604020202020204" charset="0"/>
              </a:rPr>
              <a:t>runtime</a:t>
            </a:r>
            <a:r>
              <a:rPr lang="en-US" sz="1400" dirty="0">
                <a:latin typeface="Open Sans" panose="020B0604020202020204" charset="0"/>
                <a:ea typeface="Open Sans" panose="020B0604020202020204" charset="0"/>
                <a:cs typeface="Open Sans" panose="020B0604020202020204" charset="0"/>
              </a:rPr>
              <a: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mainly </a:t>
            </a:r>
            <a:r>
              <a:rPr lang="en-US" sz="1400" b="1" dirty="0">
                <a:latin typeface="Open Sans" panose="020B0604020202020204" charset="0"/>
                <a:ea typeface="Open Sans" panose="020B0604020202020204" charset="0"/>
                <a:cs typeface="Open Sans" panose="020B0604020202020204" charset="0"/>
              </a:rPr>
              <a:t>two</a:t>
            </a:r>
            <a:r>
              <a:rPr lang="en-US" sz="1400" dirty="0">
                <a:latin typeface="Open Sans" panose="020B0604020202020204" charset="0"/>
                <a:ea typeface="Open Sans" panose="020B0604020202020204" charset="0"/>
                <a:cs typeface="Open Sans" panose="020B0604020202020204" charset="0"/>
              </a:rPr>
              <a:t> types of exceptions: </a:t>
            </a:r>
            <a:r>
              <a:rPr lang="en-US" sz="1400" b="1" dirty="0">
                <a:latin typeface="Open Sans" panose="020B0604020202020204" charset="0"/>
                <a:ea typeface="Open Sans" panose="020B0604020202020204" charset="0"/>
                <a:cs typeface="Open Sans" panose="020B0604020202020204" charset="0"/>
              </a:rPr>
              <a:t>checked and unchecked</a:t>
            </a:r>
            <a:r>
              <a:rPr lang="en-US" sz="1400" dirty="0">
                <a:latin typeface="Open Sans" panose="020B0604020202020204" charset="0"/>
                <a:ea typeface="Open Sans" panose="020B0604020202020204" charset="0"/>
                <a:cs typeface="Open Sans" panose="020B0604020202020204" charset="0"/>
              </a:rPr>
              <a:t>. Here, an </a:t>
            </a:r>
            <a:r>
              <a:rPr lang="en-US" sz="1400" b="1" dirty="0">
                <a:latin typeface="Open Sans" panose="020B0604020202020204" charset="0"/>
                <a:ea typeface="Open Sans" panose="020B0604020202020204" charset="0"/>
                <a:cs typeface="Open Sans" panose="020B0604020202020204" charset="0"/>
              </a:rPr>
              <a:t>error</a:t>
            </a:r>
            <a:r>
              <a:rPr lang="en-US" sz="1400" dirty="0">
                <a:latin typeface="Open Sans" panose="020B0604020202020204" charset="0"/>
                <a:ea typeface="Open Sans" panose="020B0604020202020204" charset="0"/>
                <a:cs typeface="Open Sans" panose="020B0604020202020204" charset="0"/>
              </a:rPr>
              <a:t> is considered as the </a:t>
            </a:r>
            <a:r>
              <a:rPr lang="en-US" sz="1400" b="1" dirty="0">
                <a:latin typeface="Open Sans" panose="020B0604020202020204" charset="0"/>
                <a:ea typeface="Open Sans" panose="020B0604020202020204" charset="0"/>
                <a:cs typeface="Open Sans" panose="020B0604020202020204" charset="0"/>
              </a:rPr>
              <a:t>unchecked exception</a:t>
            </a:r>
            <a:r>
              <a:rPr lang="en-US" sz="1400" dirty="0">
                <a:latin typeface="Open Sans" panose="020B0604020202020204" charset="0"/>
                <a:ea typeface="Open Sans" panose="020B0604020202020204" charset="0"/>
                <a:cs typeface="Open Sans" panose="020B0604020202020204" charset="0"/>
              </a:rPr>
              <a:t>. According to Oracle, there are three types of exceptions:</a:t>
            </a: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Checked Exception - </a:t>
            </a:r>
            <a:r>
              <a:rPr lang="en-US" sz="1400" dirty="0">
                <a:latin typeface="Open Sans" panose="020B0604020202020204" charset="0"/>
                <a:ea typeface="Open Sans" panose="020B0604020202020204" charset="0"/>
                <a:cs typeface="Open Sans" panose="020B0604020202020204" charset="0"/>
              </a:rPr>
              <a:t>The classes which directly inherit Throwable class except RuntimeException and Error are known as checked exceptions e.g. IOException, SQLException etc. Checked exceptions are checked at compile-time.</a:t>
            </a:r>
            <a:endParaRPr lang="en-US" sz="1400" b="1" dirty="0">
              <a:latin typeface="Open Sans" panose="020B0604020202020204" charset="0"/>
              <a:ea typeface="Open Sans" panose="020B0604020202020204" charset="0"/>
              <a:cs typeface="Open Sans" panose="020B0604020202020204" charset="0"/>
            </a:endParaRP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Unchecked Exception - </a:t>
            </a:r>
            <a:r>
              <a:rPr lang="en-US" sz="1400" dirty="0">
                <a:latin typeface="Open Sans" panose="020B0604020202020204" charset="0"/>
                <a:ea typeface="Open Sans" panose="020B0604020202020204" charset="0"/>
                <a:cs typeface="Open Sans" panose="020B0604020202020204" charset="0"/>
              </a:rPr>
              <a:t>The classes which inherit RuntimeException are known as unchecked exceptions e.g. ArithmeticException, NullPointerException, ArrayIndexOutOfBoundsException </a:t>
            </a:r>
            <a:endParaRPr lang="en-US" sz="1400" b="1" dirty="0">
              <a:latin typeface="Open Sans" panose="020B0604020202020204" charset="0"/>
              <a:ea typeface="Open Sans" panose="020B0604020202020204" charset="0"/>
              <a:cs typeface="Open Sans" panose="020B0604020202020204" charset="0"/>
            </a:endParaRP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Error - </a:t>
            </a:r>
            <a:r>
              <a:rPr lang="en-US" sz="1400" dirty="0">
                <a:latin typeface="Open Sans" panose="020B0604020202020204" charset="0"/>
                <a:ea typeface="Open Sans" panose="020B0604020202020204" charset="0"/>
                <a:cs typeface="Open Sans" panose="020B0604020202020204" charset="0"/>
              </a:rPr>
              <a:t>Error is irrecoverable e.g. OutOfMemoryError, VirtualMachineError, AssertionError etc.</a:t>
            </a:r>
            <a:endParaRPr lang="en-US" sz="1400" b="1" dirty="0">
              <a:latin typeface="Open Sans" panose="020B0604020202020204" charset="0"/>
              <a:ea typeface="Open Sans" panose="020B0604020202020204" charset="0"/>
              <a:cs typeface="Open Sans" panose="020B0604020202020204" charset="0"/>
            </a:endParaRPr>
          </a:p>
          <a:p>
            <a:pPr algn="just">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880956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Java Exception Keywords</a:t>
            </a:r>
          </a:p>
        </p:txBody>
      </p:sp>
      <p:graphicFrame>
        <p:nvGraphicFramePr>
          <p:cNvPr id="5" name="Table 4"/>
          <p:cNvGraphicFramePr>
            <a:graphicFrameLocks noGrp="1"/>
          </p:cNvGraphicFramePr>
          <p:nvPr/>
        </p:nvGraphicFramePr>
        <p:xfrm>
          <a:off x="851345" y="1093150"/>
          <a:ext cx="7413881" cy="3501432"/>
        </p:xfrm>
        <a:graphic>
          <a:graphicData uri="http://schemas.openxmlformats.org/drawingml/2006/table">
            <a:tbl>
              <a:tblPr/>
              <a:tblGrid>
                <a:gridCol w="1246806">
                  <a:extLst>
                    <a:ext uri="{9D8B030D-6E8A-4147-A177-3AD203B41FA5}">
                      <a16:colId xmlns:a16="http://schemas.microsoft.com/office/drawing/2014/main" val="20000"/>
                    </a:ext>
                  </a:extLst>
                </a:gridCol>
                <a:gridCol w="6167075">
                  <a:extLst>
                    <a:ext uri="{9D8B030D-6E8A-4147-A177-3AD203B41FA5}">
                      <a16:colId xmlns:a16="http://schemas.microsoft.com/office/drawing/2014/main" val="20001"/>
                    </a:ext>
                  </a:extLst>
                </a:gridCol>
              </a:tblGrid>
              <a:tr h="265610">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Keyword</a:t>
                      </a:r>
                    </a:p>
                  </a:txBody>
                  <a:tcPr marL="68692" marR="68692" marT="68692" marB="68692">
                    <a:lnL w="9525" cap="flat" cmpd="sng" algn="ctr">
                      <a:solidFill>
                        <a:srgbClr val="889A40"/>
                      </a:solidFill>
                      <a:prstDash val="solid"/>
                      <a:round/>
                      <a:headEnd type="none" w="med" len="med"/>
                      <a:tailEnd type="none" w="med" len="med"/>
                    </a:lnL>
                    <a:lnR w="9525" cap="flat" cmpd="sng" algn="ctr">
                      <a:solidFill>
                        <a:srgbClr val="889A40"/>
                      </a:solidFill>
                      <a:prstDash val="solid"/>
                      <a:round/>
                      <a:headEnd type="none" w="med" len="med"/>
                      <a:tailEnd type="none" w="med" len="med"/>
                    </a:lnR>
                    <a:lnT w="9525" cap="flat" cmpd="sng" algn="ctr">
                      <a:solidFill>
                        <a:srgbClr val="889A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Description</a:t>
                      </a:r>
                    </a:p>
                  </a:txBody>
                  <a:tcPr marL="68692" marR="68692" marT="68692" marB="68692">
                    <a:lnL w="9525" cap="flat" cmpd="sng" algn="ctr">
                      <a:solidFill>
                        <a:srgbClr val="889A40"/>
                      </a:solidFill>
                      <a:prstDash val="solid"/>
                      <a:round/>
                      <a:headEnd type="none" w="med" len="med"/>
                      <a:tailEnd type="none" w="med" len="med"/>
                    </a:lnL>
                    <a:lnR w="9525" cap="flat" cmpd="sng" algn="ctr">
                      <a:solidFill>
                        <a:srgbClr val="889A40"/>
                      </a:solidFill>
                      <a:prstDash val="solid"/>
                      <a:round/>
                      <a:headEnd type="none" w="med" len="med"/>
                      <a:tailEnd type="none" w="med" len="med"/>
                    </a:lnR>
                    <a:lnT w="9525" cap="flat" cmpd="sng" algn="ctr">
                      <a:solidFill>
                        <a:srgbClr val="889A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try</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"try" keyword is used to specify a block where we should place exception code. The try block must be followed by either catch or finally. It means, we can't use try block alone.</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catch</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"catch" block is used to handle the exception. It must be preceded by try block which means we can't use catch block alone. It can be followed by finally block later.</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4493">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finally</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"finally" block is used to execute the important code of the program. It is executed whether an exception is handled or not.</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8041">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throw</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"throw" keyword is used to throw an exception.</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throws</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Open Sans" panose="020B0604020202020204" charset="0"/>
                          <a:ea typeface="Open Sans" panose="020B0604020202020204" charset="0"/>
                          <a:cs typeface="Open Sans" panose="020B0604020202020204" charset="0"/>
                        </a:rPr>
                        <a:t>The "throws" keyword is used to declare exceptions. It doesn't throw an exception. It specifies that there may occur an exception in the method. It is always used with method signature.</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1404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Try Catch Block</a:t>
            </a:r>
          </a:p>
        </p:txBody>
      </p:sp>
      <p:sp>
        <p:nvSpPr>
          <p:cNvPr id="3" name="Rectangle 2"/>
          <p:cNvSpPr/>
          <p:nvPr/>
        </p:nvSpPr>
        <p:spPr>
          <a:xfrm>
            <a:off x="564079" y="884257"/>
            <a:ext cx="8188036" cy="1169551"/>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a:t>
            </a:r>
            <a:r>
              <a:rPr lang="en-US" b="1" dirty="0">
                <a:latin typeface="Open Sans" panose="020B0604020202020204" charset="0"/>
                <a:ea typeface="Open Sans" panose="020B0604020202020204" charset="0"/>
                <a:cs typeface="Open Sans" panose="020B0604020202020204" charset="0"/>
              </a:rPr>
              <a:t>try</a:t>
            </a:r>
            <a:r>
              <a:rPr lang="en-US" dirty="0">
                <a:latin typeface="Open Sans" panose="020B0604020202020204" charset="0"/>
                <a:ea typeface="Open Sans" panose="020B0604020202020204" charset="0"/>
                <a:cs typeface="Open Sans" panose="020B0604020202020204" charset="0"/>
              </a:rPr>
              <a:t> block is used to enclose the code that might throw an exception. It must be used within the method.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an exception occurs at the particular statement of try block, the rest of the block code will not execute. So, it is recommended not to keeping the code in try block that will not throw an exception</a:t>
            </a:r>
          </a:p>
        </p:txBody>
      </p:sp>
      <p:sp>
        <p:nvSpPr>
          <p:cNvPr id="4" name="Rectangle 1"/>
          <p:cNvSpPr>
            <a:spLocks noChangeArrowheads="1"/>
          </p:cNvSpPr>
          <p:nvPr/>
        </p:nvSpPr>
        <p:spPr bwMode="auto">
          <a:xfrm>
            <a:off x="2509111" y="1963704"/>
            <a:ext cx="4297971" cy="28931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TryCatchExample2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data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50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//may throw exception   </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//handling the exception  </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285914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Catch multiple exceptions</a:t>
            </a:r>
          </a:p>
        </p:txBody>
      </p:sp>
      <p:sp>
        <p:nvSpPr>
          <p:cNvPr id="3" name="Rectangle 2"/>
          <p:cNvSpPr/>
          <p:nvPr/>
        </p:nvSpPr>
        <p:spPr>
          <a:xfrm>
            <a:off x="564079" y="884257"/>
            <a:ext cx="8188036" cy="73866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try block can be followed by one or more catch blocks. Each catch block must contain a different exception handler. So, if you have to perform different tasks at the occurrence of different exceptions, use java multi-catch block.</a:t>
            </a:r>
          </a:p>
        </p:txBody>
      </p:sp>
      <p:sp>
        <p:nvSpPr>
          <p:cNvPr id="5" name="Rectangle 1"/>
          <p:cNvSpPr>
            <a:spLocks noChangeArrowheads="1"/>
          </p:cNvSpPr>
          <p:nvPr/>
        </p:nvSpPr>
        <p:spPr bwMode="auto">
          <a:xfrm>
            <a:off x="1477579" y="1733522"/>
            <a:ext cx="653255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MultipleCatchBlock1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30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"Parent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76711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59429" y="255274"/>
            <a:ext cx="4892686" cy="483209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Excep6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"going to divide"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39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"handeled"</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"normal flow.."</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Nested Try</a:t>
            </a:r>
          </a:p>
        </p:txBody>
      </p:sp>
      <p:sp>
        <p:nvSpPr>
          <p:cNvPr id="3" name="Rectangle 2"/>
          <p:cNvSpPr/>
          <p:nvPr/>
        </p:nvSpPr>
        <p:spPr>
          <a:xfrm>
            <a:off x="545777" y="1311769"/>
            <a:ext cx="3117272" cy="2246769"/>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try block within a try block is known as nested try block in java.</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Sometimes a situation may arise where a part of a block may cause one error and the entire block itself may cause another error. In such cases, exception handlers have to be nested.</a:t>
            </a:r>
          </a:p>
        </p:txBody>
      </p:sp>
    </p:spTree>
    <p:extLst>
      <p:ext uri="{BB962C8B-B14F-4D97-AF65-F5344CB8AC3E}">
        <p14:creationId xmlns:p14="http://schemas.microsoft.com/office/powerpoint/2010/main" val="956700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Finally Block</a:t>
            </a:r>
          </a:p>
        </p:txBody>
      </p:sp>
      <p:sp>
        <p:nvSpPr>
          <p:cNvPr id="3" name="Rectangle 2"/>
          <p:cNvSpPr/>
          <p:nvPr/>
        </p:nvSpPr>
        <p:spPr>
          <a:xfrm>
            <a:off x="652654" y="896132"/>
            <a:ext cx="8241963"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Java finally block</a:t>
            </a:r>
            <a:r>
              <a:rPr lang="en-US" dirty="0">
                <a:latin typeface="Open Sans" panose="020B0604020202020204" charset="0"/>
                <a:ea typeface="Open Sans" panose="020B0604020202020204" charset="0"/>
                <a:cs typeface="Open Sans" panose="020B0604020202020204" charset="0"/>
              </a:rPr>
              <a:t> is a block that is used </a:t>
            </a:r>
            <a:r>
              <a:rPr lang="en-US" i="1" dirty="0">
                <a:latin typeface="Open Sans" panose="020B0604020202020204" charset="0"/>
                <a:ea typeface="Open Sans" panose="020B0604020202020204" charset="0"/>
                <a:cs typeface="Open Sans" panose="020B0604020202020204" charset="0"/>
              </a:rPr>
              <a:t>to execute important code</a:t>
            </a:r>
            <a:r>
              <a:rPr lang="en-US" dirty="0">
                <a:latin typeface="Open Sans" panose="020B0604020202020204" charset="0"/>
                <a:ea typeface="Open Sans" panose="020B0604020202020204" charset="0"/>
                <a:cs typeface="Open Sans" panose="020B0604020202020204" charset="0"/>
              </a:rPr>
              <a:t> such as closing connection, stream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finally block is always executed whether exception is handled or not.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finally block follows try or catch block.</a:t>
            </a:r>
          </a:p>
        </p:txBody>
      </p:sp>
      <p:sp>
        <p:nvSpPr>
          <p:cNvPr id="5" name="Rectangle 1"/>
          <p:cNvSpPr>
            <a:spLocks noChangeArrowheads="1"/>
          </p:cNvSpPr>
          <p:nvPr/>
        </p:nvSpPr>
        <p:spPr bwMode="auto">
          <a:xfrm>
            <a:off x="1721923" y="1850239"/>
            <a:ext cx="556915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TestFinallyBlock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data = </a:t>
            </a:r>
            <a:r>
              <a:rPr kumimoji="0" lang="en-US" alt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25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.println(data);</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(NullPointerException e)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finally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"finally block is always executed"</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alt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180461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Throw and Throws</a:t>
            </a:r>
          </a:p>
        </p:txBody>
      </p:sp>
      <p:sp>
        <p:nvSpPr>
          <p:cNvPr id="3" name="Rectangle 2"/>
          <p:cNvSpPr/>
          <p:nvPr/>
        </p:nvSpPr>
        <p:spPr>
          <a:xfrm>
            <a:off x="652654" y="896132"/>
            <a:ext cx="8241963" cy="30777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Java throw keyword is used to explicitly throw an exception.</a:t>
            </a:r>
          </a:p>
        </p:txBody>
      </p:sp>
      <p:sp>
        <p:nvSpPr>
          <p:cNvPr id="4" name="Rectangle 1"/>
          <p:cNvSpPr>
            <a:spLocks noChangeArrowheads="1"/>
          </p:cNvSpPr>
          <p:nvPr/>
        </p:nvSpPr>
        <p:spPr bwMode="auto">
          <a:xfrm>
            <a:off x="1814288" y="1493645"/>
            <a:ext cx="422904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throw new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IOException(</a:t>
            </a:r>
            <a:r>
              <a:rPr kumimoji="0" lang="en-US" altLang="en-US" b="1" i="0" u="none" strike="noStrike" cap="none" normalizeH="0" baseline="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"sorry device error);  </a:t>
            </a:r>
            <a:endParaRPr kumimoji="0" lang="en-US" alt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
        <p:nvSpPr>
          <p:cNvPr id="8" name="Rectangle 7"/>
          <p:cNvSpPr/>
          <p:nvPr/>
        </p:nvSpPr>
        <p:spPr>
          <a:xfrm>
            <a:off x="652654" y="2016279"/>
            <a:ext cx="8016332"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Java throws keyword is used to declare an exception. </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It gives an information to the programmer that there may occur an exception so it is better for the programmer to provide the exception handling code so that normal flow can be maintained.</a:t>
            </a:r>
          </a:p>
        </p:txBody>
      </p:sp>
      <p:sp>
        <p:nvSpPr>
          <p:cNvPr id="9" name="Rectangle 3"/>
          <p:cNvSpPr>
            <a:spLocks noChangeArrowheads="1"/>
          </p:cNvSpPr>
          <p:nvPr/>
        </p:nvSpPr>
        <p:spPr bwMode="auto">
          <a:xfrm>
            <a:off x="1935678" y="3413424"/>
            <a:ext cx="370165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void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 </a:t>
            </a: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throws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IOException {</a:t>
            </a:r>
            <a:b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 code  </a:t>
            </a:r>
            <a:br>
              <a:rPr kumimoji="0" lang="en-US" alt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altLang="en-US" sz="3600"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6195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JRE</a:t>
            </a:r>
          </a:p>
        </p:txBody>
      </p:sp>
      <p:sp>
        <p:nvSpPr>
          <p:cNvPr id="2" name="Rectangle 1"/>
          <p:cNvSpPr/>
          <p:nvPr/>
        </p:nvSpPr>
        <p:spPr>
          <a:xfrm>
            <a:off x="1307509" y="1305809"/>
            <a:ext cx="5803768" cy="2031325"/>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p:txBody>
      </p:sp>
      <p:sp>
        <p:nvSpPr>
          <p:cNvPr id="3" name="Rounded Rectangle 2"/>
          <p:cNvSpPr/>
          <p:nvPr/>
        </p:nvSpPr>
        <p:spPr>
          <a:xfrm>
            <a:off x="838691" y="1069974"/>
            <a:ext cx="6741405" cy="2502996"/>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162954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Java IO (File Handling) - OutputStream</a:t>
            </a:r>
          </a:p>
        </p:txBody>
      </p:sp>
      <p:sp>
        <p:nvSpPr>
          <p:cNvPr id="3" name="Rectangle 1"/>
          <p:cNvSpPr>
            <a:spLocks noChangeArrowheads="1"/>
          </p:cNvSpPr>
          <p:nvPr/>
        </p:nvSpPr>
        <p:spPr bwMode="auto">
          <a:xfrm>
            <a:off x="1246910" y="1012924"/>
            <a:ext cx="6729727"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import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java.io.FileOutputStream;</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FileOutputStreamExample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FileOutputStream fout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FileOutputStream(</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"D://testout.txt"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fout.write(</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65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fout.close();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"success..."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56959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p:nvPr/>
        </p:nvSpPr>
        <p:spPr>
          <a:xfrm>
            <a:off x="138541" y="4547761"/>
            <a:ext cx="5721910" cy="4080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dirty="0">
                <a:solidFill>
                  <a:srgbClr val="231F20"/>
                </a:solidFill>
                <a:latin typeface="Montserrat"/>
                <a:ea typeface="Montserrat"/>
                <a:cs typeface="Montserrat"/>
                <a:sym typeface="Montserrat"/>
              </a:rPr>
              <a:t>Copyright © </a:t>
            </a:r>
            <a:r>
              <a:rPr lang="en" sz="1050" dirty="0">
                <a:solidFill>
                  <a:srgbClr val="231F20"/>
                </a:solidFill>
              </a:rPr>
              <a:t>Knowledgehut</a:t>
            </a:r>
            <a:r>
              <a:rPr lang="en" sz="1050" dirty="0">
                <a:solidFill>
                  <a:srgbClr val="231F20"/>
                </a:solidFill>
                <a:latin typeface="Montserrat"/>
                <a:ea typeface="Montserrat"/>
                <a:cs typeface="Montserrat"/>
                <a:sym typeface="Montserrat"/>
              </a:rPr>
              <a:t>., All rights reserved </a:t>
            </a:r>
            <a:endParaRPr sz="1050" dirty="0">
              <a:solidFill>
                <a:srgbClr val="231F20"/>
              </a:solidFill>
              <a:latin typeface="Montserrat"/>
              <a:ea typeface="Montserrat"/>
              <a:cs typeface="Montserrat"/>
              <a:sym typeface="Montserrat"/>
            </a:endParaRPr>
          </a:p>
          <a:p>
            <a:pPr marL="0" lvl="0" indent="0" algn="l" rtl="0">
              <a:spcBef>
                <a:spcPts val="0"/>
              </a:spcBef>
              <a:spcAft>
                <a:spcPts val="0"/>
              </a:spcAft>
              <a:buNone/>
            </a:pPr>
            <a:r>
              <a:rPr lang="en" sz="1050" dirty="0">
                <a:solidFill>
                  <a:srgbClr val="231F20"/>
                </a:solidFill>
                <a:latin typeface="Montserrat"/>
                <a:ea typeface="Montserrat"/>
                <a:cs typeface="Montserrat"/>
                <a:sym typeface="Montserrat"/>
              </a:rPr>
              <a:t>Confidential Information, intended for approved distribution list of </a:t>
            </a:r>
            <a:r>
              <a:rPr lang="en" sz="1050" dirty="0">
                <a:solidFill>
                  <a:srgbClr val="231F20"/>
                </a:solidFill>
              </a:rPr>
              <a:t>Knowledgehut</a:t>
            </a:r>
            <a:endParaRPr sz="1050" dirty="0">
              <a:solidFill>
                <a:srgbClr val="231F20"/>
              </a:solidFill>
              <a:latin typeface="Montserrat"/>
              <a:ea typeface="Montserrat"/>
              <a:cs typeface="Montserrat"/>
              <a:sym typeface="Montserrat"/>
            </a:endParaRPr>
          </a:p>
        </p:txBody>
      </p:sp>
      <p:pic>
        <p:nvPicPr>
          <p:cNvPr id="146" name="Google Shape;146;p27"/>
          <p:cNvPicPr preferRelativeResize="0"/>
          <p:nvPr/>
        </p:nvPicPr>
        <p:blipFill>
          <a:blip r:embed="rId3">
            <a:alphaModFix/>
          </a:blip>
          <a:stretch>
            <a:fillRect/>
          </a:stretch>
        </p:blipFill>
        <p:spPr>
          <a:xfrm>
            <a:off x="0" y="1656076"/>
            <a:ext cx="1374938" cy="1423031"/>
          </a:xfrm>
          <a:prstGeom prst="rect">
            <a:avLst/>
          </a:prstGeom>
          <a:noFill/>
          <a:ln>
            <a:noFill/>
          </a:ln>
        </p:spPr>
      </p:pic>
      <p:pic>
        <p:nvPicPr>
          <p:cNvPr id="147" name="Google Shape;147;p27"/>
          <p:cNvPicPr preferRelativeResize="0"/>
          <p:nvPr/>
        </p:nvPicPr>
        <p:blipFill>
          <a:blip r:embed="rId4">
            <a:alphaModFix/>
          </a:blip>
          <a:stretch>
            <a:fillRect/>
          </a:stretch>
        </p:blipFill>
        <p:spPr>
          <a:xfrm>
            <a:off x="6838351" y="4091439"/>
            <a:ext cx="1251826" cy="1052060"/>
          </a:xfrm>
          <a:prstGeom prst="rect">
            <a:avLst/>
          </a:prstGeom>
          <a:noFill/>
          <a:ln>
            <a:noFill/>
          </a:ln>
        </p:spPr>
      </p:pic>
      <p:sp>
        <p:nvSpPr>
          <p:cNvPr id="148" name="Google Shape;148;p27"/>
          <p:cNvSpPr txBox="1"/>
          <p:nvPr/>
        </p:nvSpPr>
        <p:spPr>
          <a:xfrm>
            <a:off x="2468700" y="2073050"/>
            <a:ext cx="4206600" cy="7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2000" dirty="0"/>
          </a:p>
        </p:txBody>
      </p:sp>
    </p:spTree>
    <p:extLst>
      <p:ext uri="{BB962C8B-B14F-4D97-AF65-F5344CB8AC3E}">
        <p14:creationId xmlns:p14="http://schemas.microsoft.com/office/powerpoint/2010/main" val="3943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JVM</a:t>
            </a:r>
          </a:p>
        </p:txBody>
      </p:sp>
      <p:sp>
        <p:nvSpPr>
          <p:cNvPr id="2" name="Rectangle 1"/>
          <p:cNvSpPr/>
          <p:nvPr/>
        </p:nvSpPr>
        <p:spPr>
          <a:xfrm>
            <a:off x="1386531" y="1467392"/>
            <a:ext cx="5803768" cy="1708160"/>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JVM (Java Virtual Machine) is an abstract machine. It is called a virtual machine because it doesn't physically exist. It is a specification that provides a runtime environment in which Java </a:t>
            </a:r>
            <a:r>
              <a:rPr lang="en-US" dirty="0" err="1">
                <a:latin typeface="Open Sans" panose="020B0606030504020204" pitchFamily="34" charset="0"/>
                <a:ea typeface="Open Sans" panose="020B0606030504020204" pitchFamily="34" charset="0"/>
                <a:cs typeface="Open Sans" panose="020B0606030504020204" pitchFamily="34" charset="0"/>
              </a:rPr>
              <a:t>bytecode</a:t>
            </a:r>
            <a:r>
              <a:rPr lang="en-US" dirty="0">
                <a:latin typeface="Open Sans" panose="020B0606030504020204" pitchFamily="34" charset="0"/>
                <a:ea typeface="Open Sans" panose="020B0606030504020204" pitchFamily="34" charset="0"/>
                <a:cs typeface="Open Sans" panose="020B0606030504020204" pitchFamily="34" charset="0"/>
              </a:rPr>
              <a:t> can be executed. It can also run those programs which are written in other languages and compiled to Java </a:t>
            </a:r>
            <a:r>
              <a:rPr lang="en-US" dirty="0" err="1">
                <a:latin typeface="Open Sans" panose="020B0606030504020204" pitchFamily="34" charset="0"/>
                <a:ea typeface="Open Sans" panose="020B0606030504020204" pitchFamily="34" charset="0"/>
                <a:cs typeface="Open Sans" panose="020B0606030504020204" pitchFamily="34" charset="0"/>
              </a:rPr>
              <a:t>bytecode</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Rounded Rectangle 2"/>
          <p:cNvSpPr/>
          <p:nvPr/>
        </p:nvSpPr>
        <p:spPr>
          <a:xfrm>
            <a:off x="1009033" y="1177178"/>
            <a:ext cx="6287830" cy="2288589"/>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4691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Variables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75487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A </a:t>
            </a:r>
            <a:r>
              <a:rPr lang="en-US" b="1" dirty="0">
                <a:latin typeface="Open Sans" panose="020B0606030504020204" pitchFamily="34" charset="0"/>
                <a:ea typeface="Open Sans" panose="020B0606030504020204" pitchFamily="34" charset="0"/>
                <a:cs typeface="Open Sans" panose="020B0606030504020204" pitchFamily="34" charset="0"/>
              </a:rPr>
              <a:t>variable</a:t>
            </a:r>
            <a:r>
              <a:rPr lang="en-US" dirty="0">
                <a:latin typeface="Open Sans" panose="020B0606030504020204" pitchFamily="34" charset="0"/>
                <a:ea typeface="Open Sans" panose="020B0606030504020204" pitchFamily="34" charset="0"/>
                <a:cs typeface="Open Sans" panose="020B0606030504020204" pitchFamily="34" charset="0"/>
              </a:rPr>
              <a:t> is a container which holds the value while the Java program is executed. A variable is assigned with a </a:t>
            </a:r>
            <a:r>
              <a:rPr lang="en-US" b="1" dirty="0">
                <a:latin typeface="Open Sans" panose="020B0606030504020204" pitchFamily="34" charset="0"/>
                <a:ea typeface="Open Sans" panose="020B0606030504020204" pitchFamily="34" charset="0"/>
                <a:cs typeface="Open Sans" panose="020B0606030504020204" pitchFamily="34" charset="0"/>
              </a:rPr>
              <a:t>data type.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Variable is a name of memory location. There are three types of variables in java: </a:t>
            </a:r>
            <a:r>
              <a:rPr lang="en-US" b="1" dirty="0">
                <a:latin typeface="Open Sans" panose="020B0606030504020204" pitchFamily="34" charset="0"/>
                <a:ea typeface="Open Sans" panose="020B0606030504020204" pitchFamily="34" charset="0"/>
                <a:cs typeface="Open Sans" panose="020B0606030504020204" pitchFamily="34" charset="0"/>
              </a:rPr>
              <a:t>local, instance and static.</a:t>
            </a:r>
          </a:p>
          <a:p>
            <a:pPr marL="285750" lvl="5" indent="-285750">
              <a:buFont typeface="Arial" panose="020B0604020202020204" pitchFamily="34" charset="0"/>
              <a:buChar char="•"/>
            </a:pPr>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lvl="5"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Variable-</a:t>
            </a:r>
          </a:p>
          <a:p>
            <a:pPr marL="285750" lvl="5"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lvl="8"/>
            <a:r>
              <a:rPr lang="en-US" b="1" dirty="0">
                <a:latin typeface="Open Sans" panose="020B0606030504020204" pitchFamily="34" charset="0"/>
                <a:ea typeface="Open Sans" panose="020B0606030504020204" pitchFamily="34" charset="0"/>
                <a:cs typeface="Open Sans" panose="020B0606030504020204" pitchFamily="34" charset="0"/>
              </a:rPr>
              <a:t>Variable</a:t>
            </a:r>
            <a:r>
              <a:rPr lang="en-US" dirty="0">
                <a:latin typeface="Open Sans" panose="020B0606030504020204" pitchFamily="34" charset="0"/>
                <a:ea typeface="Open Sans" panose="020B0606030504020204" pitchFamily="34" charset="0"/>
                <a:cs typeface="Open Sans" panose="020B0606030504020204" pitchFamily="34" charset="0"/>
              </a:rPr>
              <a:t> is name of reserved area allocated in memory. In other words, it is a name of memory location. It is a combination of </a:t>
            </a:r>
            <a:r>
              <a:rPr lang="en-US" b="1" dirty="0">
                <a:latin typeface="Open Sans" panose="020B0606030504020204" pitchFamily="34" charset="0"/>
                <a:ea typeface="Open Sans" panose="020B0606030504020204" pitchFamily="34" charset="0"/>
                <a:cs typeface="Open Sans" panose="020B0606030504020204" pitchFamily="34" charset="0"/>
              </a:rPr>
              <a:t>"vary + able"</a:t>
            </a:r>
            <a:r>
              <a:rPr lang="en-US" dirty="0">
                <a:latin typeface="Open Sans" panose="020B0606030504020204" pitchFamily="34" charset="0"/>
                <a:ea typeface="Open Sans" panose="020B0606030504020204" pitchFamily="34" charset="0"/>
                <a:cs typeface="Open Sans" panose="020B0606030504020204" pitchFamily="34" charset="0"/>
              </a:rPr>
              <a:t> that means its value can be changed.</a:t>
            </a:r>
          </a:p>
          <a:p>
            <a:pPr lvl="8"/>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There are </a:t>
            </a:r>
            <a:r>
              <a:rPr lang="en-US" b="1" dirty="0">
                <a:latin typeface="Open Sans" panose="020B0606030504020204" pitchFamily="34" charset="0"/>
                <a:ea typeface="Open Sans" panose="020B0606030504020204" pitchFamily="34" charset="0"/>
                <a:cs typeface="Open Sans" panose="020B0606030504020204" pitchFamily="34" charset="0"/>
              </a:rPr>
              <a:t>three</a:t>
            </a:r>
            <a:r>
              <a:rPr lang="en-US" dirty="0">
                <a:latin typeface="Open Sans" panose="020B0606030504020204" pitchFamily="34" charset="0"/>
                <a:ea typeface="Open Sans" panose="020B0606030504020204" pitchFamily="34" charset="0"/>
                <a:cs typeface="Open Sans" panose="020B0606030504020204" pitchFamily="34" charset="0"/>
              </a:rPr>
              <a:t> types of variables in Java:</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local variable </a:t>
            </a:r>
            <a:r>
              <a:rPr lang="en-US" dirty="0">
                <a:latin typeface="Open Sans" panose="020B0606030504020204" pitchFamily="34" charset="0"/>
                <a:ea typeface="Open Sans" panose="020B0606030504020204" pitchFamily="34" charset="0"/>
                <a:cs typeface="Open Sans" panose="020B0606030504020204" pitchFamily="34" charset="0"/>
              </a:rPr>
              <a:t>- declared inside the body of the method is called local variable.</a:t>
            </a: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instance variable </a:t>
            </a:r>
            <a:r>
              <a:rPr lang="en-US" dirty="0">
                <a:latin typeface="Open Sans" panose="020B0606030504020204" pitchFamily="34" charset="0"/>
                <a:ea typeface="Open Sans" panose="020B0606030504020204" pitchFamily="34" charset="0"/>
                <a:cs typeface="Open Sans" panose="020B0606030504020204" pitchFamily="34" charset="0"/>
              </a:rPr>
              <a:t>- declared inside the class but outside the body of the method</a:t>
            </a: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static variable</a:t>
            </a:r>
            <a:r>
              <a:rPr lang="en-US" dirty="0">
                <a:latin typeface="Open Sans" panose="020B0606030504020204" pitchFamily="34" charset="0"/>
                <a:ea typeface="Open Sans" panose="020B0606030504020204" pitchFamily="34" charset="0"/>
                <a:cs typeface="Open Sans" panose="020B0606030504020204" pitchFamily="34" charset="0"/>
              </a:rPr>
              <a:t> - A variable which is declared as static is called static variable. It cannot be local. </a:t>
            </a: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917885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dirty="0">
            <a:latin typeface="Open Sans" panose="020B0606030504020204" pitchFamily="34" charset="0"/>
            <a:ea typeface="Open Sans" panose="020B0606030504020204" pitchFamily="34" charset="0"/>
            <a:cs typeface="Open Sans" panose="020B0606030504020204" pitchFamily="34" charset="0"/>
          </a:defRPr>
        </a:defPPr>
      </a:lst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3575</TotalTime>
  <Words>8311</Words>
  <Application>Microsoft Office PowerPoint</Application>
  <PresentationFormat>On-screen Show (16:9)</PresentationFormat>
  <Paragraphs>814</Paragraphs>
  <Slides>71</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Open Sans Semibold</vt:lpstr>
      <vt:lpstr>erdana</vt:lpstr>
      <vt:lpstr>Tahoma</vt:lpstr>
      <vt:lpstr>Courier New</vt:lpstr>
      <vt:lpstr>Verdana</vt:lpstr>
      <vt:lpstr>Arial</vt:lpstr>
      <vt:lpstr>Montserrat</vt:lpstr>
      <vt:lpstr>Open Sans</vt:lpstr>
      <vt:lpstr>Simple Light</vt:lpstr>
      <vt:lpstr>PowerPoint Presentation</vt:lpstr>
      <vt:lpstr>PowerPoint Presentation</vt:lpstr>
      <vt:lpstr>What is Java </vt:lpstr>
      <vt:lpstr>History of Java</vt:lpstr>
      <vt:lpstr>Features of Java</vt:lpstr>
      <vt:lpstr>JDK</vt:lpstr>
      <vt:lpstr>JRE</vt:lpstr>
      <vt:lpstr>JVM</vt:lpstr>
      <vt:lpstr>Java Variables</vt:lpstr>
      <vt:lpstr>Java Data Types</vt:lpstr>
      <vt:lpstr>Operators in Java</vt:lpstr>
      <vt:lpstr>Java Keyword</vt:lpstr>
      <vt:lpstr>Java Control Statements – if else statement</vt:lpstr>
      <vt:lpstr>Java Control Statements – if else statement</vt:lpstr>
      <vt:lpstr>Java Control Statements – Ternary Operator </vt:lpstr>
      <vt:lpstr>Java Control Statements – Switch</vt:lpstr>
      <vt:lpstr>Java Loop - for</vt:lpstr>
      <vt:lpstr>Java Loop - while</vt:lpstr>
      <vt:lpstr>Java Loop – do … while</vt:lpstr>
      <vt:lpstr>Java Naming Conventions</vt:lpstr>
      <vt:lpstr>Java OOPs Concepts</vt:lpstr>
      <vt:lpstr>Java Class Naming Conventions</vt:lpstr>
      <vt:lpstr>Java Interface Naming Conventions</vt:lpstr>
      <vt:lpstr>Java Method Naming Conventions</vt:lpstr>
      <vt:lpstr>Java Variable Naming Conventions</vt:lpstr>
      <vt:lpstr>Java Package Naming Conventions</vt:lpstr>
      <vt:lpstr>Java Constants Naming Conventions</vt:lpstr>
      <vt:lpstr>Object</vt:lpstr>
      <vt:lpstr>Class</vt:lpstr>
      <vt:lpstr>Constructor</vt:lpstr>
      <vt:lpstr>Java Default Constructor </vt:lpstr>
      <vt:lpstr>Java Parameterized Constructor </vt:lpstr>
      <vt:lpstr>Java static keyword</vt:lpstr>
      <vt:lpstr>Java this keyword</vt:lpstr>
      <vt:lpstr>Inheritance in Java</vt:lpstr>
      <vt:lpstr>Types of Inheritance </vt:lpstr>
      <vt:lpstr>Types of Inheritance </vt:lpstr>
      <vt:lpstr>Types of Inheritance </vt:lpstr>
      <vt:lpstr>Polymorphism</vt:lpstr>
      <vt:lpstr>Method Overloading</vt:lpstr>
      <vt:lpstr>Method Overriding</vt:lpstr>
      <vt:lpstr>Super keyword</vt:lpstr>
      <vt:lpstr>Final keyword</vt:lpstr>
      <vt:lpstr>Abstract class in Java</vt:lpstr>
      <vt:lpstr>Abstract Method in Java</vt:lpstr>
      <vt:lpstr>Interface in Java</vt:lpstr>
      <vt:lpstr>PowerPoint Presentation</vt:lpstr>
      <vt:lpstr>The relationship between classes and interfaces</vt:lpstr>
      <vt:lpstr>Encapsulation in Java</vt:lpstr>
      <vt:lpstr>Simple Example of Encapsulation in Java</vt:lpstr>
      <vt:lpstr>Java Array</vt:lpstr>
      <vt:lpstr>Java Array Example</vt:lpstr>
      <vt:lpstr>Java String</vt:lpstr>
      <vt:lpstr>What is String in java ?</vt:lpstr>
      <vt:lpstr>Java String Example</vt:lpstr>
      <vt:lpstr>Java String compare</vt:lpstr>
      <vt:lpstr>1) String compare by equals() method</vt:lpstr>
      <vt:lpstr>2) String compare by == operator</vt:lpstr>
      <vt:lpstr>3) String compare by compareTo() method</vt:lpstr>
      <vt:lpstr>String Concatenation in Java</vt:lpstr>
      <vt:lpstr>String Concatenation by concat() method</vt:lpstr>
      <vt:lpstr>String most used methods</vt:lpstr>
      <vt:lpstr>Exception Handling</vt:lpstr>
      <vt:lpstr>Java Exception Keywords</vt:lpstr>
      <vt:lpstr>Try Catch Block</vt:lpstr>
      <vt:lpstr>Catch multiple exceptions</vt:lpstr>
      <vt:lpstr>Nested Try</vt:lpstr>
      <vt:lpstr>Finally Block</vt:lpstr>
      <vt:lpstr>Throw and Throws</vt:lpstr>
      <vt:lpstr>Java IO (File Handling) - OutputStream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 Raja</dc:creator>
  <cp:lastModifiedBy>SARAVANAN R</cp:lastModifiedBy>
  <cp:revision>431</cp:revision>
  <dcterms:modified xsi:type="dcterms:W3CDTF">2020-02-25T17:09:49Z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D4E44829-E944-4311-9335-E304E7815942</vt:lpwstr>
  </property>
  <property fmtid="{D5CDD505-2E9C-101B-9397-08002B2CF9AE}" pid="3" name="ArticulatePath">
    <vt:lpwstr>ITIL4_M5_SB</vt:lpwstr>
  </property>
</Properties>
</file>