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3" r:id="rId3"/>
    <p:sldId id="257" r:id="rId4"/>
    <p:sldId id="259" r:id="rId5"/>
    <p:sldId id="260" r:id="rId6"/>
    <p:sldId id="258" r:id="rId7"/>
    <p:sldId id="269" r:id="rId8"/>
    <p:sldId id="26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789E-23B6-6739-1AAC-D77CAD590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A5529-C10C-1C49-60AA-DBE01DB84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2F4958-E6B8-2A5E-1507-015251BA0CFB}"/>
              </a:ext>
            </a:extLst>
          </p:cNvPr>
          <p:cNvSpPr>
            <a:spLocks noGrp="1"/>
          </p:cNvSpPr>
          <p:nvPr>
            <p:ph type="dt" sz="half" idx="10"/>
          </p:nvPr>
        </p:nvSpPr>
        <p:spPr/>
        <p:txBody>
          <a:bodyPr/>
          <a:lstStyle/>
          <a:p>
            <a:fld id="{EFE46ADB-3489-4B54-9804-5A7E77D34948}" type="datetimeFigureOut">
              <a:rPr lang="en-US" smtClean="0"/>
              <a:t>7/24/2022</a:t>
            </a:fld>
            <a:endParaRPr lang="en-US"/>
          </a:p>
        </p:txBody>
      </p:sp>
      <p:sp>
        <p:nvSpPr>
          <p:cNvPr id="5" name="Footer Placeholder 4">
            <a:extLst>
              <a:ext uri="{FF2B5EF4-FFF2-40B4-BE49-F238E27FC236}">
                <a16:creationId xmlns:a16="http://schemas.microsoft.com/office/drawing/2014/main" id="{A92CECD0-F394-6C54-AD65-29FFBA942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BEFD1-A1C6-6FF2-7ADF-9A9B56311B0E}"/>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262005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BB6C-B139-0A11-4528-963BF7618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CB9C62-68B6-E414-49CA-F61224299A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1FF6D-567B-E85E-312F-51B652D5FEF8}"/>
              </a:ext>
            </a:extLst>
          </p:cNvPr>
          <p:cNvSpPr>
            <a:spLocks noGrp="1"/>
          </p:cNvSpPr>
          <p:nvPr>
            <p:ph type="dt" sz="half" idx="10"/>
          </p:nvPr>
        </p:nvSpPr>
        <p:spPr/>
        <p:txBody>
          <a:bodyPr/>
          <a:lstStyle/>
          <a:p>
            <a:fld id="{EFE46ADB-3489-4B54-9804-5A7E77D34948}" type="datetimeFigureOut">
              <a:rPr lang="en-US" smtClean="0"/>
              <a:t>7/24/2022</a:t>
            </a:fld>
            <a:endParaRPr lang="en-US"/>
          </a:p>
        </p:txBody>
      </p:sp>
      <p:sp>
        <p:nvSpPr>
          <p:cNvPr id="5" name="Footer Placeholder 4">
            <a:extLst>
              <a:ext uri="{FF2B5EF4-FFF2-40B4-BE49-F238E27FC236}">
                <a16:creationId xmlns:a16="http://schemas.microsoft.com/office/drawing/2014/main" id="{99F047D5-80D1-58C6-3B17-578F16CE5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A14EA-779C-65AB-3860-2A886DA871F9}"/>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32412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65A179-D0E4-CB8C-3EFA-1EDBF801C3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5EC879-5404-852D-C8E2-7D040702C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8162B-9BBA-9420-00F6-7084A160C2EB}"/>
              </a:ext>
            </a:extLst>
          </p:cNvPr>
          <p:cNvSpPr>
            <a:spLocks noGrp="1"/>
          </p:cNvSpPr>
          <p:nvPr>
            <p:ph type="dt" sz="half" idx="10"/>
          </p:nvPr>
        </p:nvSpPr>
        <p:spPr/>
        <p:txBody>
          <a:bodyPr/>
          <a:lstStyle/>
          <a:p>
            <a:fld id="{EFE46ADB-3489-4B54-9804-5A7E77D34948}" type="datetimeFigureOut">
              <a:rPr lang="en-US" smtClean="0"/>
              <a:t>7/24/2022</a:t>
            </a:fld>
            <a:endParaRPr lang="en-US"/>
          </a:p>
        </p:txBody>
      </p:sp>
      <p:sp>
        <p:nvSpPr>
          <p:cNvPr id="5" name="Footer Placeholder 4">
            <a:extLst>
              <a:ext uri="{FF2B5EF4-FFF2-40B4-BE49-F238E27FC236}">
                <a16:creationId xmlns:a16="http://schemas.microsoft.com/office/drawing/2014/main" id="{C3906C3A-CC19-0C97-7F56-0CE462169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CC7A8-196B-8F66-0544-A7468D65D336}"/>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104354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3579-5F35-ACCE-CD24-87B63748D0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1404BD-2574-7F98-A09E-DFB4EAA665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4321D-385D-4DDC-F1CA-91146E19966E}"/>
              </a:ext>
            </a:extLst>
          </p:cNvPr>
          <p:cNvSpPr>
            <a:spLocks noGrp="1"/>
          </p:cNvSpPr>
          <p:nvPr>
            <p:ph type="dt" sz="half" idx="10"/>
          </p:nvPr>
        </p:nvSpPr>
        <p:spPr/>
        <p:txBody>
          <a:bodyPr/>
          <a:lstStyle/>
          <a:p>
            <a:fld id="{EFE46ADB-3489-4B54-9804-5A7E77D34948}" type="datetimeFigureOut">
              <a:rPr lang="en-US" smtClean="0"/>
              <a:t>7/24/2022</a:t>
            </a:fld>
            <a:endParaRPr lang="en-US"/>
          </a:p>
        </p:txBody>
      </p:sp>
      <p:sp>
        <p:nvSpPr>
          <p:cNvPr id="5" name="Footer Placeholder 4">
            <a:extLst>
              <a:ext uri="{FF2B5EF4-FFF2-40B4-BE49-F238E27FC236}">
                <a16:creationId xmlns:a16="http://schemas.microsoft.com/office/drawing/2014/main" id="{4C004929-02B0-7678-5C28-E8F7886C7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E031E-C84D-62FA-814B-07F47F932786}"/>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335395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C67A-C5E6-B683-B409-748C4C31E5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001628-BAAC-B712-1A8E-2DAAB0C4A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B4EFA-13B0-F7B2-B086-2C1DC15F8DE7}"/>
              </a:ext>
            </a:extLst>
          </p:cNvPr>
          <p:cNvSpPr>
            <a:spLocks noGrp="1"/>
          </p:cNvSpPr>
          <p:nvPr>
            <p:ph type="dt" sz="half" idx="10"/>
          </p:nvPr>
        </p:nvSpPr>
        <p:spPr/>
        <p:txBody>
          <a:bodyPr/>
          <a:lstStyle/>
          <a:p>
            <a:fld id="{EFE46ADB-3489-4B54-9804-5A7E77D34948}" type="datetimeFigureOut">
              <a:rPr lang="en-US" smtClean="0"/>
              <a:t>7/24/2022</a:t>
            </a:fld>
            <a:endParaRPr lang="en-US"/>
          </a:p>
        </p:txBody>
      </p:sp>
      <p:sp>
        <p:nvSpPr>
          <p:cNvPr id="5" name="Footer Placeholder 4">
            <a:extLst>
              <a:ext uri="{FF2B5EF4-FFF2-40B4-BE49-F238E27FC236}">
                <a16:creationId xmlns:a16="http://schemas.microsoft.com/office/drawing/2014/main" id="{CCEDDCDF-973A-D545-323E-B264D32DB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F03B3-4A55-92DE-88A4-6F2F7E5DE71E}"/>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428173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D7FE-A962-2F99-D4DE-124755700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20AE8C-83A1-4FBB-1C02-27D2FE94EA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1B2441-2831-0373-33B8-72665DA744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23F091-8CBD-5059-4E0E-2FE7CCD6AE4A}"/>
              </a:ext>
            </a:extLst>
          </p:cNvPr>
          <p:cNvSpPr>
            <a:spLocks noGrp="1"/>
          </p:cNvSpPr>
          <p:nvPr>
            <p:ph type="dt" sz="half" idx="10"/>
          </p:nvPr>
        </p:nvSpPr>
        <p:spPr/>
        <p:txBody>
          <a:bodyPr/>
          <a:lstStyle/>
          <a:p>
            <a:fld id="{EFE46ADB-3489-4B54-9804-5A7E77D34948}" type="datetimeFigureOut">
              <a:rPr lang="en-US" smtClean="0"/>
              <a:t>7/24/2022</a:t>
            </a:fld>
            <a:endParaRPr lang="en-US"/>
          </a:p>
        </p:txBody>
      </p:sp>
      <p:sp>
        <p:nvSpPr>
          <p:cNvPr id="6" name="Footer Placeholder 5">
            <a:extLst>
              <a:ext uri="{FF2B5EF4-FFF2-40B4-BE49-F238E27FC236}">
                <a16:creationId xmlns:a16="http://schemas.microsoft.com/office/drawing/2014/main" id="{86EA2193-B46C-7084-ED23-78C95FD01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EAD77-F8B8-799E-AA70-7F23AE24CDAA}"/>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352712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BD71-3E87-A885-F96E-8A258449A2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0660A7-D4EE-C014-D84D-6BFA685B9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673C6D-6E0B-AE4E-FA2D-2DF2E85D6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958753-1C2B-8009-303C-F2B2D5099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6FF49-DB46-2EFD-4E7E-21D714E2D3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7633A-B771-22AD-524F-CDBD9EAD2A7B}"/>
              </a:ext>
            </a:extLst>
          </p:cNvPr>
          <p:cNvSpPr>
            <a:spLocks noGrp="1"/>
          </p:cNvSpPr>
          <p:nvPr>
            <p:ph type="dt" sz="half" idx="10"/>
          </p:nvPr>
        </p:nvSpPr>
        <p:spPr/>
        <p:txBody>
          <a:bodyPr/>
          <a:lstStyle/>
          <a:p>
            <a:fld id="{EFE46ADB-3489-4B54-9804-5A7E77D34948}" type="datetimeFigureOut">
              <a:rPr lang="en-US" smtClean="0"/>
              <a:t>7/24/2022</a:t>
            </a:fld>
            <a:endParaRPr lang="en-US"/>
          </a:p>
        </p:txBody>
      </p:sp>
      <p:sp>
        <p:nvSpPr>
          <p:cNvPr id="8" name="Footer Placeholder 7">
            <a:extLst>
              <a:ext uri="{FF2B5EF4-FFF2-40B4-BE49-F238E27FC236}">
                <a16:creationId xmlns:a16="http://schemas.microsoft.com/office/drawing/2014/main" id="{12B69FEB-D9E8-3222-516D-39FE1A69D2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50B466-385C-B80D-330E-C2B84047FF30}"/>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164015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E5D2-EF97-4B9D-4897-DD2D5C3ACA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2A7C4E-63DF-C8F5-8942-6FDF0EFEF53A}"/>
              </a:ext>
            </a:extLst>
          </p:cNvPr>
          <p:cNvSpPr>
            <a:spLocks noGrp="1"/>
          </p:cNvSpPr>
          <p:nvPr>
            <p:ph type="dt" sz="half" idx="10"/>
          </p:nvPr>
        </p:nvSpPr>
        <p:spPr/>
        <p:txBody>
          <a:bodyPr/>
          <a:lstStyle/>
          <a:p>
            <a:fld id="{EFE46ADB-3489-4B54-9804-5A7E77D34948}" type="datetimeFigureOut">
              <a:rPr lang="en-US" smtClean="0"/>
              <a:t>7/24/2022</a:t>
            </a:fld>
            <a:endParaRPr lang="en-US"/>
          </a:p>
        </p:txBody>
      </p:sp>
      <p:sp>
        <p:nvSpPr>
          <p:cNvPr id="4" name="Footer Placeholder 3">
            <a:extLst>
              <a:ext uri="{FF2B5EF4-FFF2-40B4-BE49-F238E27FC236}">
                <a16:creationId xmlns:a16="http://schemas.microsoft.com/office/drawing/2014/main" id="{0EC28EB0-5F24-6A5F-5760-90335F4E31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51B7BC-9ADE-362E-16C6-F644700A4BE4}"/>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390970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6F927-6EBE-3D2D-098B-3E3594598D3B}"/>
              </a:ext>
            </a:extLst>
          </p:cNvPr>
          <p:cNvSpPr>
            <a:spLocks noGrp="1"/>
          </p:cNvSpPr>
          <p:nvPr>
            <p:ph type="dt" sz="half" idx="10"/>
          </p:nvPr>
        </p:nvSpPr>
        <p:spPr/>
        <p:txBody>
          <a:bodyPr/>
          <a:lstStyle/>
          <a:p>
            <a:fld id="{EFE46ADB-3489-4B54-9804-5A7E77D34948}" type="datetimeFigureOut">
              <a:rPr lang="en-US" smtClean="0"/>
              <a:t>7/24/2022</a:t>
            </a:fld>
            <a:endParaRPr lang="en-US"/>
          </a:p>
        </p:txBody>
      </p:sp>
      <p:sp>
        <p:nvSpPr>
          <p:cNvPr id="3" name="Footer Placeholder 2">
            <a:extLst>
              <a:ext uri="{FF2B5EF4-FFF2-40B4-BE49-F238E27FC236}">
                <a16:creationId xmlns:a16="http://schemas.microsoft.com/office/drawing/2014/main" id="{DA1D468C-AA44-5290-455B-5E14470D3D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7F1CFD-DAA7-1C76-C031-092390ACC6F8}"/>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3453190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989B-2710-6414-03DD-DB53538D7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308C35-8680-6202-A466-E59797E24D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65C952-14A8-5138-2423-F222369E6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68F7A-5E8F-533D-44F1-2E395E5334FA}"/>
              </a:ext>
            </a:extLst>
          </p:cNvPr>
          <p:cNvSpPr>
            <a:spLocks noGrp="1"/>
          </p:cNvSpPr>
          <p:nvPr>
            <p:ph type="dt" sz="half" idx="10"/>
          </p:nvPr>
        </p:nvSpPr>
        <p:spPr/>
        <p:txBody>
          <a:bodyPr/>
          <a:lstStyle/>
          <a:p>
            <a:fld id="{EFE46ADB-3489-4B54-9804-5A7E77D34948}" type="datetimeFigureOut">
              <a:rPr lang="en-US" smtClean="0"/>
              <a:t>7/24/2022</a:t>
            </a:fld>
            <a:endParaRPr lang="en-US"/>
          </a:p>
        </p:txBody>
      </p:sp>
      <p:sp>
        <p:nvSpPr>
          <p:cNvPr id="6" name="Footer Placeholder 5">
            <a:extLst>
              <a:ext uri="{FF2B5EF4-FFF2-40B4-BE49-F238E27FC236}">
                <a16:creationId xmlns:a16="http://schemas.microsoft.com/office/drawing/2014/main" id="{DF5517F5-596D-300D-567E-AF81487A1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3621C-CDC7-C119-40BD-761B755C8BDA}"/>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253159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DFDB-9D85-3551-BC31-1E0552DCA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66CF23-B19D-7BB1-2BDF-8792E82C3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252465-952B-9001-A115-D173D6E8A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EBA46-C1F1-8403-172A-5DB555833D7E}"/>
              </a:ext>
            </a:extLst>
          </p:cNvPr>
          <p:cNvSpPr>
            <a:spLocks noGrp="1"/>
          </p:cNvSpPr>
          <p:nvPr>
            <p:ph type="dt" sz="half" idx="10"/>
          </p:nvPr>
        </p:nvSpPr>
        <p:spPr/>
        <p:txBody>
          <a:bodyPr/>
          <a:lstStyle/>
          <a:p>
            <a:fld id="{EFE46ADB-3489-4B54-9804-5A7E77D34948}" type="datetimeFigureOut">
              <a:rPr lang="en-US" smtClean="0"/>
              <a:t>7/24/2022</a:t>
            </a:fld>
            <a:endParaRPr lang="en-US"/>
          </a:p>
        </p:txBody>
      </p:sp>
      <p:sp>
        <p:nvSpPr>
          <p:cNvPr id="6" name="Footer Placeholder 5">
            <a:extLst>
              <a:ext uri="{FF2B5EF4-FFF2-40B4-BE49-F238E27FC236}">
                <a16:creationId xmlns:a16="http://schemas.microsoft.com/office/drawing/2014/main" id="{F56D8B1D-55E6-180A-5E00-602C0D2EB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DD3899-D967-E4D3-09A8-5DD8DB8AB9A5}"/>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40298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0B05C1-E853-345D-0A7D-337D41A43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B3B117-BAC8-239E-E6AD-297BD73E5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8D163-4FD3-7B19-575A-97CA16F164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46ADB-3489-4B54-9804-5A7E77D34948}" type="datetimeFigureOut">
              <a:rPr lang="en-US" smtClean="0"/>
              <a:t>7/24/2022</a:t>
            </a:fld>
            <a:endParaRPr lang="en-US"/>
          </a:p>
        </p:txBody>
      </p:sp>
      <p:sp>
        <p:nvSpPr>
          <p:cNvPr id="5" name="Footer Placeholder 4">
            <a:extLst>
              <a:ext uri="{FF2B5EF4-FFF2-40B4-BE49-F238E27FC236}">
                <a16:creationId xmlns:a16="http://schemas.microsoft.com/office/drawing/2014/main" id="{1D9B9D81-D2D7-28F4-BED3-CA42D7E87B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DD6D4D-3809-6704-0E3D-A5E402A237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AF2E6-D7FF-492E-9BDB-44720C34BDF8}" type="slidenum">
              <a:rPr lang="en-US" smtClean="0"/>
              <a:t>‹#›</a:t>
            </a:fld>
            <a:endParaRPr lang="en-US"/>
          </a:p>
        </p:txBody>
      </p:sp>
    </p:spTree>
    <p:extLst>
      <p:ext uri="{BB962C8B-B14F-4D97-AF65-F5344CB8AC3E}">
        <p14:creationId xmlns:p14="http://schemas.microsoft.com/office/powerpoint/2010/main" val="182032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eiling, indoor, person, scene&#10;&#10;Description automatically generated">
            <a:extLst>
              <a:ext uri="{FF2B5EF4-FFF2-40B4-BE49-F238E27FC236}">
                <a16:creationId xmlns:a16="http://schemas.microsoft.com/office/drawing/2014/main" id="{DFFAB749-02E3-3B62-3A92-1B4A10A6CE0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25"/>
          <a:stretch/>
        </p:blipFill>
        <p:spPr>
          <a:xfrm>
            <a:off x="20" y="10"/>
            <a:ext cx="12188930" cy="6857990"/>
          </a:xfrm>
          <a:prstGeom prst="rect">
            <a:avLst/>
          </a:prstGeom>
        </p:spPr>
      </p:pic>
      <p:sp>
        <p:nvSpPr>
          <p:cNvPr id="2" name="Title 1">
            <a:extLst>
              <a:ext uri="{FF2B5EF4-FFF2-40B4-BE49-F238E27FC236}">
                <a16:creationId xmlns:a16="http://schemas.microsoft.com/office/drawing/2014/main" id="{675B0111-606E-6569-7177-03828C4669DE}"/>
              </a:ext>
            </a:extLst>
          </p:cNvPr>
          <p:cNvSpPr>
            <a:spLocks noGrp="1"/>
          </p:cNvSpPr>
          <p:nvPr>
            <p:ph type="ctrTitle"/>
          </p:nvPr>
        </p:nvSpPr>
        <p:spPr>
          <a:xfrm>
            <a:off x="1524000" y="1122363"/>
            <a:ext cx="9144000" cy="3063240"/>
          </a:xfrm>
        </p:spPr>
        <p:txBody>
          <a:bodyPr>
            <a:normAutofit/>
          </a:bodyPr>
          <a:lstStyle/>
          <a:p>
            <a:r>
              <a:rPr lang="en-US" sz="6600">
                <a:solidFill>
                  <a:srgbClr val="FFFFFF"/>
                </a:solidFill>
              </a:rPr>
              <a:t>Knesset Committees Gender Bias App HLD</a:t>
            </a:r>
          </a:p>
        </p:txBody>
      </p:sp>
      <p:sp>
        <p:nvSpPr>
          <p:cNvPr id="3" name="Subtitle 2">
            <a:extLst>
              <a:ext uri="{FF2B5EF4-FFF2-40B4-BE49-F238E27FC236}">
                <a16:creationId xmlns:a16="http://schemas.microsoft.com/office/drawing/2014/main" id="{7501AA70-2A88-94F5-D473-89E7A7DEECB5}"/>
              </a:ext>
            </a:extLst>
          </p:cNvPr>
          <p:cNvSpPr>
            <a:spLocks noGrp="1"/>
          </p:cNvSpPr>
          <p:nvPr>
            <p:ph type="subTitle" idx="1"/>
          </p:nvPr>
        </p:nvSpPr>
        <p:spPr>
          <a:xfrm>
            <a:off x="1527048" y="4599432"/>
            <a:ext cx="9144000" cy="1536192"/>
          </a:xfrm>
        </p:spPr>
        <p:txBody>
          <a:bodyPr>
            <a:normAutofit/>
          </a:bodyPr>
          <a:lstStyle/>
          <a:p>
            <a:pPr marL="0" indent="0">
              <a:buNone/>
            </a:pPr>
            <a:r>
              <a:rPr lang="en-US">
                <a:solidFill>
                  <a:srgbClr val="FFFFFF"/>
                </a:solidFill>
              </a:rPr>
              <a:t>Created By:</a:t>
            </a:r>
          </a:p>
          <a:p>
            <a:pPr lvl="1"/>
            <a:r>
              <a:rPr lang="en-US">
                <a:solidFill>
                  <a:srgbClr val="FFFFFF"/>
                </a:solidFill>
              </a:rPr>
              <a:t>Mohammad Ghanem</a:t>
            </a:r>
          </a:p>
          <a:p>
            <a:pPr lvl="1"/>
            <a:r>
              <a:rPr lang="en-US">
                <a:solidFill>
                  <a:srgbClr val="FFFFFF"/>
                </a:solidFill>
              </a:rPr>
              <a:t>Mohammad Amer</a:t>
            </a:r>
          </a:p>
          <a:p>
            <a:endParaRPr lang="en-US">
              <a:solidFill>
                <a:srgbClr val="FFFFFF"/>
              </a:solidFill>
            </a:endParaRPr>
          </a:p>
        </p:txBody>
      </p:sp>
      <p:sp>
        <p:nvSpPr>
          <p:cNvPr id="1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0062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CC1DC2-327D-A26E-D601-B14F389714C2}"/>
              </a:ext>
            </a:extLst>
          </p:cNvPr>
          <p:cNvSpPr>
            <a:spLocks noGrp="1"/>
          </p:cNvSpPr>
          <p:nvPr>
            <p:ph type="title"/>
          </p:nvPr>
        </p:nvSpPr>
        <p:spPr>
          <a:xfrm>
            <a:off x="833002" y="365125"/>
            <a:ext cx="10520702" cy="1325563"/>
          </a:xfrm>
        </p:spPr>
        <p:txBody>
          <a:bodyPr>
            <a:normAutofit/>
          </a:bodyPr>
          <a:lstStyle/>
          <a:p>
            <a:r>
              <a:rPr lang="en-US">
                <a:solidFill>
                  <a:srgbClr val="FFFFFF"/>
                </a:solidFill>
              </a:rPr>
              <a:t>Project Goal</a:t>
            </a:r>
          </a:p>
        </p:txBody>
      </p:sp>
      <p:sp>
        <p:nvSpPr>
          <p:cNvPr id="3" name="Content Placeholder 2">
            <a:extLst>
              <a:ext uri="{FF2B5EF4-FFF2-40B4-BE49-F238E27FC236}">
                <a16:creationId xmlns:a16="http://schemas.microsoft.com/office/drawing/2014/main" id="{4E79EDCA-77FD-F006-DA1D-6897D61EAECF}"/>
              </a:ext>
            </a:extLst>
          </p:cNvPr>
          <p:cNvSpPr>
            <a:spLocks noGrp="1"/>
          </p:cNvSpPr>
          <p:nvPr>
            <p:ph idx="1"/>
          </p:nvPr>
        </p:nvSpPr>
        <p:spPr>
          <a:xfrm>
            <a:off x="838201" y="2022601"/>
            <a:ext cx="10515598" cy="4154361"/>
          </a:xfrm>
        </p:spPr>
        <p:txBody>
          <a:bodyPr>
            <a:normAutofit/>
          </a:bodyPr>
          <a:lstStyle/>
          <a:p>
            <a:r>
              <a:rPr lang="en-US" sz="2000">
                <a:solidFill>
                  <a:srgbClr val="FFFFFF"/>
                </a:solidFill>
              </a:rPr>
              <a:t>Our goal in this project is to check equality/inequality in the Knesset Committees.</a:t>
            </a:r>
          </a:p>
          <a:p>
            <a:r>
              <a:rPr lang="en-US" sz="2000">
                <a:solidFill>
                  <a:srgbClr val="FFFFFF"/>
                </a:solidFill>
              </a:rPr>
              <a:t>Since there is a serious social struggle with freedom of speech of women in many fields in the community, we want to see if the Knesset gives women the same space to speak as it gives the men.</a:t>
            </a:r>
          </a:p>
        </p:txBody>
      </p:sp>
    </p:spTree>
    <p:extLst>
      <p:ext uri="{BB962C8B-B14F-4D97-AF65-F5344CB8AC3E}">
        <p14:creationId xmlns:p14="http://schemas.microsoft.com/office/powerpoint/2010/main" val="2877196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1BE50D-3BE3-2095-0464-686B41930C63}"/>
              </a:ext>
            </a:extLst>
          </p:cNvPr>
          <p:cNvSpPr>
            <a:spLocks noGrp="1"/>
          </p:cNvSpPr>
          <p:nvPr>
            <p:ph type="title"/>
          </p:nvPr>
        </p:nvSpPr>
        <p:spPr>
          <a:xfrm>
            <a:off x="833002" y="365125"/>
            <a:ext cx="10520702" cy="1325563"/>
          </a:xfrm>
        </p:spPr>
        <p:txBody>
          <a:bodyPr>
            <a:normAutofit/>
          </a:bodyPr>
          <a:lstStyle/>
          <a:p>
            <a:r>
              <a:rPr lang="en-US">
                <a:solidFill>
                  <a:srgbClr val="FFFFFF"/>
                </a:solidFill>
              </a:rPr>
              <a:t>Strategy </a:t>
            </a:r>
          </a:p>
        </p:txBody>
      </p:sp>
      <p:sp>
        <p:nvSpPr>
          <p:cNvPr id="3" name="Content Placeholder 2">
            <a:extLst>
              <a:ext uri="{FF2B5EF4-FFF2-40B4-BE49-F238E27FC236}">
                <a16:creationId xmlns:a16="http://schemas.microsoft.com/office/drawing/2014/main" id="{8D6B9323-1B67-F98D-2120-DF55833C7310}"/>
              </a:ext>
            </a:extLst>
          </p:cNvPr>
          <p:cNvSpPr>
            <a:spLocks noGrp="1"/>
          </p:cNvSpPr>
          <p:nvPr>
            <p:ph idx="1"/>
          </p:nvPr>
        </p:nvSpPr>
        <p:spPr>
          <a:xfrm>
            <a:off x="838201" y="2022601"/>
            <a:ext cx="10515598" cy="4154361"/>
          </a:xfrm>
        </p:spPr>
        <p:txBody>
          <a:bodyPr>
            <a:normAutofit/>
          </a:bodyPr>
          <a:lstStyle/>
          <a:p>
            <a:r>
              <a:rPr lang="en-US" sz="2000">
                <a:solidFill>
                  <a:srgbClr val="FFFFFF"/>
                </a:solidFill>
              </a:rPr>
              <a:t>In our project we are dealing with big messy data, our mission was to go over all that data and convert it to small smart data.</a:t>
            </a:r>
          </a:p>
          <a:p>
            <a:r>
              <a:rPr lang="en-US" sz="2000">
                <a:solidFill>
                  <a:srgbClr val="FFFFFF"/>
                </a:solidFill>
              </a:rPr>
              <a:t>We worked in a generic way and divided logical components of the project (like extracting algorithms and so) which will help us expand our project in the future for further research and easily handle faults and bugs</a:t>
            </a:r>
          </a:p>
        </p:txBody>
      </p:sp>
    </p:spTree>
    <p:extLst>
      <p:ext uri="{BB962C8B-B14F-4D97-AF65-F5344CB8AC3E}">
        <p14:creationId xmlns:p14="http://schemas.microsoft.com/office/powerpoint/2010/main" val="32702819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DA0E66-1A6E-11AE-C362-27BEEDA4F9FD}"/>
              </a:ext>
            </a:extLst>
          </p:cNvPr>
          <p:cNvSpPr>
            <a:spLocks noGrp="1"/>
          </p:cNvSpPr>
          <p:nvPr>
            <p:ph type="title"/>
          </p:nvPr>
        </p:nvSpPr>
        <p:spPr>
          <a:xfrm>
            <a:off x="833002" y="365125"/>
            <a:ext cx="10520702" cy="1325563"/>
          </a:xfrm>
        </p:spPr>
        <p:txBody>
          <a:bodyPr>
            <a:normAutofit/>
          </a:bodyPr>
          <a:lstStyle/>
          <a:p>
            <a:r>
              <a:rPr lang="en-US">
                <a:solidFill>
                  <a:srgbClr val="FFFFFF"/>
                </a:solidFill>
              </a:rPr>
              <a:t>Working Plan</a:t>
            </a:r>
          </a:p>
        </p:txBody>
      </p:sp>
      <p:sp>
        <p:nvSpPr>
          <p:cNvPr id="3" name="Content Placeholder 2">
            <a:extLst>
              <a:ext uri="{FF2B5EF4-FFF2-40B4-BE49-F238E27FC236}">
                <a16:creationId xmlns:a16="http://schemas.microsoft.com/office/drawing/2014/main" id="{15ECBF2B-DE33-1487-8AFF-F17CBDF1B212}"/>
              </a:ext>
            </a:extLst>
          </p:cNvPr>
          <p:cNvSpPr>
            <a:spLocks noGrp="1"/>
          </p:cNvSpPr>
          <p:nvPr>
            <p:ph idx="1"/>
          </p:nvPr>
        </p:nvSpPr>
        <p:spPr>
          <a:xfrm>
            <a:off x="838201" y="2022601"/>
            <a:ext cx="10515598" cy="4154361"/>
          </a:xfrm>
        </p:spPr>
        <p:txBody>
          <a:bodyPr>
            <a:normAutofit/>
          </a:bodyPr>
          <a:lstStyle/>
          <a:p>
            <a:pPr marL="0" indent="0">
              <a:buNone/>
            </a:pPr>
            <a:r>
              <a:rPr lang="en-US" sz="2000">
                <a:solidFill>
                  <a:srgbClr val="FFFFFF"/>
                </a:solidFill>
              </a:rPr>
              <a:t>We divided our work into several tasks which contains:</a:t>
            </a:r>
          </a:p>
          <a:p>
            <a:pPr lvl="1"/>
            <a:r>
              <a:rPr lang="en-US" sz="2000">
                <a:solidFill>
                  <a:srgbClr val="FFFFFF"/>
                </a:solidFill>
              </a:rPr>
              <a:t>Implementing the infrastructure of the project</a:t>
            </a:r>
          </a:p>
          <a:p>
            <a:pPr lvl="1"/>
            <a:r>
              <a:rPr lang="en-US" sz="2000">
                <a:solidFill>
                  <a:srgbClr val="FFFFFF"/>
                </a:solidFill>
              </a:rPr>
              <a:t>Implementing Objects and classes that will be used in the project</a:t>
            </a:r>
          </a:p>
          <a:p>
            <a:pPr lvl="1"/>
            <a:r>
              <a:rPr lang="en-US" sz="2000">
                <a:solidFill>
                  <a:srgbClr val="FFFFFF"/>
                </a:solidFill>
              </a:rPr>
              <a:t>Implementing the algorithm to convert files</a:t>
            </a:r>
          </a:p>
          <a:p>
            <a:pPr lvl="1"/>
            <a:r>
              <a:rPr lang="en-US" sz="2000">
                <a:solidFill>
                  <a:srgbClr val="FFFFFF"/>
                </a:solidFill>
              </a:rPr>
              <a:t>Implementing the algorithm to extract Knesset members details</a:t>
            </a:r>
          </a:p>
          <a:p>
            <a:pPr lvl="1"/>
            <a:r>
              <a:rPr lang="en-US" sz="2000">
                <a:solidFill>
                  <a:srgbClr val="FFFFFF"/>
                </a:solidFill>
              </a:rPr>
              <a:t>Implementing the algorithm for extracting needed committees details (was divided to sub-tasks and implemented one by the other)</a:t>
            </a:r>
          </a:p>
          <a:p>
            <a:pPr lvl="1"/>
            <a:r>
              <a:rPr lang="en-US" sz="2000">
                <a:solidFill>
                  <a:srgbClr val="FFFFFF"/>
                </a:solidFill>
              </a:rPr>
              <a:t>Implementing the procedures that produces our final results (the csv file)</a:t>
            </a:r>
          </a:p>
          <a:p>
            <a:pPr lvl="1"/>
            <a:r>
              <a:rPr lang="en-US" sz="2000">
                <a:solidFill>
                  <a:srgbClr val="FFFFFF"/>
                </a:solidFill>
              </a:rPr>
              <a:t>Implementing the Gender Bias App</a:t>
            </a:r>
          </a:p>
          <a:p>
            <a:pPr lvl="1"/>
            <a:r>
              <a:rPr lang="en-US" sz="2000">
                <a:solidFill>
                  <a:srgbClr val="FFFFFF"/>
                </a:solidFill>
              </a:rPr>
              <a:t>Using the extracted information and produce visuals and supplying the client with an API to reach the resources.</a:t>
            </a:r>
          </a:p>
        </p:txBody>
      </p:sp>
    </p:spTree>
    <p:extLst>
      <p:ext uri="{BB962C8B-B14F-4D97-AF65-F5344CB8AC3E}">
        <p14:creationId xmlns:p14="http://schemas.microsoft.com/office/powerpoint/2010/main" val="33766783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497D5A-1112-8CF5-D00D-1C7628FAC0F5}"/>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Objects Used Along The Project</a:t>
            </a:r>
          </a:p>
        </p:txBody>
      </p:sp>
      <p:pic>
        <p:nvPicPr>
          <p:cNvPr id="5" name="Picture 4" descr="Diagram&#10;&#10;Description automatically generated with medium confidence">
            <a:extLst>
              <a:ext uri="{FF2B5EF4-FFF2-40B4-BE49-F238E27FC236}">
                <a16:creationId xmlns:a16="http://schemas.microsoft.com/office/drawing/2014/main" id="{8681C186-388B-2414-9514-3C3AA64D1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24000"/>
            <a:ext cx="5462036" cy="4110182"/>
          </a:xfrm>
          <a:prstGeom prst="rect">
            <a:avLst/>
          </a:prstGeom>
        </p:spPr>
      </p:pic>
    </p:spTree>
    <p:extLst>
      <p:ext uri="{BB962C8B-B14F-4D97-AF65-F5344CB8AC3E}">
        <p14:creationId xmlns:p14="http://schemas.microsoft.com/office/powerpoint/2010/main" val="187892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F329E-4A08-5ABD-09A4-15D2857A011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Gender Bias App – High Level</a:t>
            </a:r>
          </a:p>
        </p:txBody>
      </p:sp>
      <p:pic>
        <p:nvPicPr>
          <p:cNvPr id="5" name="Content Placeholder 4" descr="Diagram&#10;&#10;Description automatically generated">
            <a:extLst>
              <a:ext uri="{FF2B5EF4-FFF2-40B4-BE49-F238E27FC236}">
                <a16:creationId xmlns:a16="http://schemas.microsoft.com/office/drawing/2014/main" id="{BBF0370A-078A-0CFC-7DC6-AC77C7644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691313"/>
            <a:ext cx="10905066" cy="4362026"/>
          </a:xfrm>
          <a:prstGeom prst="rect">
            <a:avLst/>
          </a:prstGeom>
        </p:spPr>
      </p:pic>
    </p:spTree>
    <p:extLst>
      <p:ext uri="{BB962C8B-B14F-4D97-AF65-F5344CB8AC3E}">
        <p14:creationId xmlns:p14="http://schemas.microsoft.com/office/powerpoint/2010/main" val="143647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1BE50D-3BE3-2095-0464-686B41930C63}"/>
              </a:ext>
            </a:extLst>
          </p:cNvPr>
          <p:cNvSpPr>
            <a:spLocks noGrp="1"/>
          </p:cNvSpPr>
          <p:nvPr>
            <p:ph type="title"/>
          </p:nvPr>
        </p:nvSpPr>
        <p:spPr>
          <a:xfrm>
            <a:off x="833002" y="365125"/>
            <a:ext cx="10520702" cy="1325563"/>
          </a:xfrm>
        </p:spPr>
        <p:txBody>
          <a:bodyPr>
            <a:normAutofit/>
          </a:bodyPr>
          <a:lstStyle/>
          <a:p>
            <a:r>
              <a:rPr lang="en-US" dirty="0"/>
              <a:t>Gender Bias App – High Level – Code Demo</a:t>
            </a:r>
            <a:endParaRPr lang="en-US" dirty="0">
              <a:solidFill>
                <a:srgbClr val="FFFFFF"/>
              </a:solidFill>
            </a:endParaRPr>
          </a:p>
        </p:txBody>
      </p:sp>
      <p:sp>
        <p:nvSpPr>
          <p:cNvPr id="3" name="Content Placeholder 2">
            <a:extLst>
              <a:ext uri="{FF2B5EF4-FFF2-40B4-BE49-F238E27FC236}">
                <a16:creationId xmlns:a16="http://schemas.microsoft.com/office/drawing/2014/main" id="{8D6B9323-1B67-F98D-2120-DF55833C7310}"/>
              </a:ext>
            </a:extLst>
          </p:cNvPr>
          <p:cNvSpPr>
            <a:spLocks noGrp="1"/>
          </p:cNvSpPr>
          <p:nvPr>
            <p:ph idx="1"/>
          </p:nvPr>
        </p:nvSpPr>
        <p:spPr>
          <a:xfrm>
            <a:off x="838201" y="2022601"/>
            <a:ext cx="10515598" cy="4154361"/>
          </a:xfrm>
        </p:spPr>
        <p:txBody>
          <a:bodyPr>
            <a:normAutofit/>
          </a:bodyPr>
          <a:lstStyle/>
          <a:p>
            <a:pPr marL="0" indent="0">
              <a:buNone/>
            </a:pPr>
            <a:r>
              <a:rPr lang="en-US" sz="2000" dirty="0"/>
              <a:t>Source code demo\review</a:t>
            </a:r>
          </a:p>
        </p:txBody>
      </p:sp>
    </p:spTree>
    <p:extLst>
      <p:ext uri="{BB962C8B-B14F-4D97-AF65-F5344CB8AC3E}">
        <p14:creationId xmlns:p14="http://schemas.microsoft.com/office/powerpoint/2010/main" val="27695962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F329E-4A08-5ABD-09A4-15D2857A011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Gender Bias App – High Level – Visuals &amp; API</a:t>
            </a:r>
          </a:p>
        </p:txBody>
      </p:sp>
      <p:pic>
        <p:nvPicPr>
          <p:cNvPr id="4" name="Picture 3" descr="Diagram&#10;&#10;Description automatically generated">
            <a:extLst>
              <a:ext uri="{FF2B5EF4-FFF2-40B4-BE49-F238E27FC236}">
                <a16:creationId xmlns:a16="http://schemas.microsoft.com/office/drawing/2014/main" id="{D91DFF07-2D4A-8EEF-B368-F3B3C8BCC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458" y="3551873"/>
            <a:ext cx="819150" cy="1095375"/>
          </a:xfrm>
          <a:prstGeom prst="rect">
            <a:avLst/>
          </a:prstGeom>
        </p:spPr>
      </p:pic>
      <p:pic>
        <p:nvPicPr>
          <p:cNvPr id="7" name="Picture 6" descr="Icon&#10;&#10;Description automatically generated">
            <a:extLst>
              <a:ext uri="{FF2B5EF4-FFF2-40B4-BE49-F238E27FC236}">
                <a16:creationId xmlns:a16="http://schemas.microsoft.com/office/drawing/2014/main" id="{A1ABB926-9648-AA96-537A-6F8F19422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5778" y="2351314"/>
            <a:ext cx="5728069" cy="3222039"/>
          </a:xfrm>
          <a:prstGeom prst="rect">
            <a:avLst/>
          </a:prstGeom>
        </p:spPr>
      </p:pic>
      <p:cxnSp>
        <p:nvCxnSpPr>
          <p:cNvPr id="9" name="Straight Arrow Connector 8">
            <a:extLst>
              <a:ext uri="{FF2B5EF4-FFF2-40B4-BE49-F238E27FC236}">
                <a16:creationId xmlns:a16="http://schemas.microsoft.com/office/drawing/2014/main" id="{8148F7EA-AF62-F63D-F888-679152425F20}"/>
              </a:ext>
            </a:extLst>
          </p:cNvPr>
          <p:cNvCxnSpPr>
            <a:cxnSpLocks/>
            <a:stCxn id="4" idx="3"/>
          </p:cNvCxnSpPr>
          <p:nvPr/>
        </p:nvCxnSpPr>
        <p:spPr>
          <a:xfrm flipV="1">
            <a:off x="3187608" y="4099560"/>
            <a:ext cx="418855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985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1BE50D-3BE3-2095-0464-686B41930C63}"/>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Visuals &amp; API - DEMO</a:t>
            </a:r>
          </a:p>
        </p:txBody>
      </p:sp>
      <p:sp>
        <p:nvSpPr>
          <p:cNvPr id="3" name="Content Placeholder 2">
            <a:extLst>
              <a:ext uri="{FF2B5EF4-FFF2-40B4-BE49-F238E27FC236}">
                <a16:creationId xmlns:a16="http://schemas.microsoft.com/office/drawing/2014/main" id="{8D6B9323-1B67-F98D-2120-DF55833C7310}"/>
              </a:ext>
            </a:extLst>
          </p:cNvPr>
          <p:cNvSpPr>
            <a:spLocks noGrp="1"/>
          </p:cNvSpPr>
          <p:nvPr>
            <p:ph idx="1"/>
          </p:nvPr>
        </p:nvSpPr>
        <p:spPr>
          <a:xfrm>
            <a:off x="838201" y="2022601"/>
            <a:ext cx="10515598" cy="4154361"/>
          </a:xfrm>
        </p:spPr>
        <p:txBody>
          <a:bodyPr>
            <a:normAutofit/>
          </a:bodyPr>
          <a:lstStyle/>
          <a:p>
            <a:pPr marL="0" indent="0">
              <a:buNone/>
            </a:pPr>
            <a:r>
              <a:rPr lang="en-US" sz="2000" dirty="0"/>
              <a:t>In the Power BI portal</a:t>
            </a:r>
          </a:p>
          <a:p>
            <a:pPr marL="0" indent="0">
              <a:buNone/>
            </a:pPr>
            <a:endParaRPr lang="en-US" sz="2000" dirty="0">
              <a:solidFill>
                <a:srgbClr val="FFFFFF"/>
              </a:solidFill>
            </a:endParaRPr>
          </a:p>
        </p:txBody>
      </p:sp>
    </p:spTree>
    <p:extLst>
      <p:ext uri="{BB962C8B-B14F-4D97-AF65-F5344CB8AC3E}">
        <p14:creationId xmlns:p14="http://schemas.microsoft.com/office/powerpoint/2010/main" val="34319104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284</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Knesset Committees Gender Bias App HLD</vt:lpstr>
      <vt:lpstr>Project Goal</vt:lpstr>
      <vt:lpstr>Strategy </vt:lpstr>
      <vt:lpstr>Working Plan</vt:lpstr>
      <vt:lpstr>Objects Used Along The Project</vt:lpstr>
      <vt:lpstr>Gender Bias App – High Level</vt:lpstr>
      <vt:lpstr>Gender Bias App – High Level – Code Demo</vt:lpstr>
      <vt:lpstr>Gender Bias App – High Level – Visuals &amp; API</vt:lpstr>
      <vt:lpstr>Visuals &amp; API -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Knesset Committees Gender Bias App HLD</dc:title>
  <dc:creator>Ghanem Mohammad</dc:creator>
  <cp:lastModifiedBy>Ghanem Mohammad</cp:lastModifiedBy>
  <cp:revision>2</cp:revision>
  <dcterms:created xsi:type="dcterms:W3CDTF">2022-07-24T19:07:17Z</dcterms:created>
  <dcterms:modified xsi:type="dcterms:W3CDTF">2022-07-24T21:04:24Z</dcterms:modified>
</cp:coreProperties>
</file>