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B222-0DA2-53C5-AD10-A1CD00888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E7968-ECF1-2F5B-D36E-BB0183F28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1D1C22-4CD2-C619-6655-875839D63830}"/>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592D3F33-07C6-8F47-AB47-CE0F3E418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BD26-5714-D403-6AC0-9C741A733742}"/>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50976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4A92-0B01-532D-B640-8BA055A6D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01D6B-2BB0-2954-D61F-83C62F071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D3B4C-FF1D-3DF6-3168-608EE0099FF6}"/>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518C37DF-6553-5B44-403F-4B5597C58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04848-7919-AFA0-0EBE-C7F861179874}"/>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4169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EC1A1-9B9E-A122-AC1C-CE399EE2F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62106C-B337-0C87-BC5C-E08A3EB7A3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0E344-9A61-A9DA-2E72-761A3D6CA09F}"/>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E3BDAFB5-135E-6840-2671-9BEEBA597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74513-9010-175B-1D06-E5D9F10852F6}"/>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359759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85E1-2CF9-7B13-B2E6-3509C5310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C6FDE-8AC6-D3E3-760E-0D75CDF0A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4AAD-8101-55A9-3FAB-A7FF511E330E}"/>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AF8BD6BF-1910-D97E-2A03-B5F13689D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5E9-77BF-8791-4675-B9A29AAC3E04}"/>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26476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C0DA-5C41-8509-25D8-404D0CA6E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6AFC76-0835-2D59-4D85-D2A11AC48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40809-DDBF-3FF6-E479-BCD8A695F83B}"/>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1F225DAA-3503-75ED-DA90-1EC9CD996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2F062-9666-3B42-A02B-889866828583}"/>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191104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F1DE-9878-60E5-F473-6F879E829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8829-C03F-E2B9-5787-171686F1D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D09CE9-87B8-74C7-E1D2-F55C7AA50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B94A1-99E6-85BF-44F9-ABCBAA5B48F6}"/>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6" name="Footer Placeholder 5">
            <a:extLst>
              <a:ext uri="{FF2B5EF4-FFF2-40B4-BE49-F238E27FC236}">
                <a16:creationId xmlns:a16="http://schemas.microsoft.com/office/drawing/2014/main" id="{1494B9B9-02D2-3DE0-25EC-310581F51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6633E-0A60-A8FC-3579-8A72FEF986CC}"/>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331971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CF19-53DB-5123-6E35-3BAE3DCEC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78D4F-24C2-C183-2FEB-6F2AD19EB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351B9-CC71-55FB-A9D4-015C6102D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A5F6A5-3B2A-9740-7E9A-FB8BBA817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D2DDF-38B7-6B80-04F7-48A345A5A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FBF2F-4088-AC3C-A1D6-6D21E100F2D3}"/>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8" name="Footer Placeholder 7">
            <a:extLst>
              <a:ext uri="{FF2B5EF4-FFF2-40B4-BE49-F238E27FC236}">
                <a16:creationId xmlns:a16="http://schemas.microsoft.com/office/drawing/2014/main" id="{220DFCC2-7CB9-4224-C1BF-A07F953E01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FD25E9-B584-3A3C-D1AC-672BE4E24E28}"/>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29419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A8C2-01BE-2F5D-C3F7-22EB35118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B2369-5F29-A948-F5A4-B72965C79A94}"/>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4" name="Footer Placeholder 3">
            <a:extLst>
              <a:ext uri="{FF2B5EF4-FFF2-40B4-BE49-F238E27FC236}">
                <a16:creationId xmlns:a16="http://schemas.microsoft.com/office/drawing/2014/main" id="{B7EB5ECA-B74E-E455-294C-4772A6681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E7A5C-8064-7288-AE4C-F69982F66079}"/>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17592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2CAD4-5695-C910-6F10-F1B9AA4CA20C}"/>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3" name="Footer Placeholder 2">
            <a:extLst>
              <a:ext uri="{FF2B5EF4-FFF2-40B4-BE49-F238E27FC236}">
                <a16:creationId xmlns:a16="http://schemas.microsoft.com/office/drawing/2014/main" id="{4F5776A0-ED34-FB0C-E10C-A0AC7BB6E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C5720-AB79-9B87-0CAC-C444C84AD66E}"/>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27596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9F37-8665-5A0E-80FA-2CB1D502A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AB5181-53AA-F12E-63CE-AB0530425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6BA8F7-791F-A8E2-24CF-B965727E8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41F03-E43A-7F1F-5F48-DC93349B39B4}"/>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6" name="Footer Placeholder 5">
            <a:extLst>
              <a:ext uri="{FF2B5EF4-FFF2-40B4-BE49-F238E27FC236}">
                <a16:creationId xmlns:a16="http://schemas.microsoft.com/office/drawing/2014/main" id="{C31C70DA-245C-4B0C-A000-5155B47A2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09E92-553B-00BB-5DF1-EAA810C8D753}"/>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91865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5C54-E9DA-F531-5135-24241C09F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91B74B-B780-1A72-FC2C-448AA068A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3B2F5-14E6-D423-50F5-596994AFC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6CDC0-1F45-84CC-98FE-4BBA6BB8F0A9}"/>
              </a:ext>
            </a:extLst>
          </p:cNvPr>
          <p:cNvSpPr>
            <a:spLocks noGrp="1"/>
          </p:cNvSpPr>
          <p:nvPr>
            <p:ph type="dt" sz="half" idx="10"/>
          </p:nvPr>
        </p:nvSpPr>
        <p:spPr/>
        <p:txBody>
          <a:bodyPr/>
          <a:lstStyle/>
          <a:p>
            <a:fld id="{8B957188-29A8-42B3-9958-8C12C4630810}" type="datetimeFigureOut">
              <a:rPr lang="en-US" smtClean="0"/>
              <a:t>6/3/2022</a:t>
            </a:fld>
            <a:endParaRPr lang="en-US"/>
          </a:p>
        </p:txBody>
      </p:sp>
      <p:sp>
        <p:nvSpPr>
          <p:cNvPr id="6" name="Footer Placeholder 5">
            <a:extLst>
              <a:ext uri="{FF2B5EF4-FFF2-40B4-BE49-F238E27FC236}">
                <a16:creationId xmlns:a16="http://schemas.microsoft.com/office/drawing/2014/main" id="{87D1B731-F11B-7974-590D-CD017A638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F4CD0-0B1C-3B8B-7235-3476059924F4}"/>
              </a:ext>
            </a:extLst>
          </p:cNvPr>
          <p:cNvSpPr>
            <a:spLocks noGrp="1"/>
          </p:cNvSpPr>
          <p:nvPr>
            <p:ph type="sldNum" sz="quarter" idx="12"/>
          </p:nvPr>
        </p:nvSpPr>
        <p:spPr/>
        <p:txBody>
          <a:bodyPr/>
          <a:lstStyle/>
          <a:p>
            <a:fld id="{13EEE749-23BB-4252-93A5-70F3135F2202}" type="slidenum">
              <a:rPr lang="en-US" smtClean="0"/>
              <a:t>‹#›</a:t>
            </a:fld>
            <a:endParaRPr lang="en-US"/>
          </a:p>
        </p:txBody>
      </p:sp>
    </p:spTree>
    <p:extLst>
      <p:ext uri="{BB962C8B-B14F-4D97-AF65-F5344CB8AC3E}">
        <p14:creationId xmlns:p14="http://schemas.microsoft.com/office/powerpoint/2010/main" val="363842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EBD35-2DE4-57DE-9E70-7B3A2466C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0720B-4CCB-8521-9BBE-8D356B97D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9AE2A-F1AD-937C-4B7D-70753F3AB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57188-29A8-42B3-9958-8C12C4630810}" type="datetimeFigureOut">
              <a:rPr lang="en-US" smtClean="0"/>
              <a:t>6/3/2022</a:t>
            </a:fld>
            <a:endParaRPr lang="en-US"/>
          </a:p>
        </p:txBody>
      </p:sp>
      <p:sp>
        <p:nvSpPr>
          <p:cNvPr id="5" name="Footer Placeholder 4">
            <a:extLst>
              <a:ext uri="{FF2B5EF4-FFF2-40B4-BE49-F238E27FC236}">
                <a16:creationId xmlns:a16="http://schemas.microsoft.com/office/drawing/2014/main" id="{A159A7B8-5F77-EEEF-5822-BFF9BA1C6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999D3-9DF1-87D0-DC84-B45CEEC14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EE749-23BB-4252-93A5-70F3135F2202}" type="slidenum">
              <a:rPr lang="en-US" smtClean="0"/>
              <a:t>‹#›</a:t>
            </a:fld>
            <a:endParaRPr lang="en-US"/>
          </a:p>
        </p:txBody>
      </p:sp>
    </p:spTree>
    <p:extLst>
      <p:ext uri="{BB962C8B-B14F-4D97-AF65-F5344CB8AC3E}">
        <p14:creationId xmlns:p14="http://schemas.microsoft.com/office/powerpoint/2010/main" val="273433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in.knesset.gov.il/Activity/committees/Pages/AllCommitteeProtocols.aspx?ItemID=201905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eiling, indoor, person, scene&#10;&#10;Description automatically generated">
            <a:extLst>
              <a:ext uri="{FF2B5EF4-FFF2-40B4-BE49-F238E27FC236}">
                <a16:creationId xmlns:a16="http://schemas.microsoft.com/office/drawing/2014/main" id="{74C824A9-CE2B-B7E5-AFEA-266CDBDAFE4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BBA2A47-5630-D45C-FB9E-B37C59ED3220}"/>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Gender Bias In The Knesset Committees</a:t>
            </a:r>
          </a:p>
        </p:txBody>
      </p:sp>
      <p:sp>
        <p:nvSpPr>
          <p:cNvPr id="3" name="Subtitle 2">
            <a:extLst>
              <a:ext uri="{FF2B5EF4-FFF2-40B4-BE49-F238E27FC236}">
                <a16:creationId xmlns:a16="http://schemas.microsoft.com/office/drawing/2014/main" id="{4A94EE3A-4837-DE3C-307E-5F8257F3881E}"/>
              </a:ext>
            </a:extLst>
          </p:cNvPr>
          <p:cNvSpPr>
            <a:spLocks noGrp="1"/>
          </p:cNvSpPr>
          <p:nvPr>
            <p:ph type="subTitle" idx="1"/>
          </p:nvPr>
        </p:nvSpPr>
        <p:spPr>
          <a:xfrm>
            <a:off x="1527048" y="4599432"/>
            <a:ext cx="9144000" cy="1536192"/>
          </a:xfrm>
        </p:spPr>
        <p:txBody>
          <a:bodyPr>
            <a:normAutofit/>
          </a:bodyPr>
          <a:lstStyle/>
          <a:p>
            <a:r>
              <a:rPr lang="en-US">
                <a:solidFill>
                  <a:srgbClr val="FFFFFF"/>
                </a:solidFill>
              </a:rPr>
              <a:t>Digital Humanities Project</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736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group of people sitting in a room&#10;&#10;Description automatically generated with low confidence">
            <a:extLst>
              <a:ext uri="{FF2B5EF4-FFF2-40B4-BE49-F238E27FC236}">
                <a16:creationId xmlns:a16="http://schemas.microsoft.com/office/drawing/2014/main" id="{9AC377B7-8E99-21C3-8358-FFCF47A52B60}"/>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20000"/>
          <a:stretch/>
        </p:blipFill>
        <p:spPr>
          <a:xfrm>
            <a:off x="-1" y="10"/>
            <a:ext cx="12192001" cy="6857990"/>
          </a:xfrm>
          <a:prstGeom prst="rect">
            <a:avLst/>
          </a:prstGeom>
        </p:spPr>
      </p:pic>
      <p:sp>
        <p:nvSpPr>
          <p:cNvPr id="2" name="Title 1">
            <a:extLst>
              <a:ext uri="{FF2B5EF4-FFF2-40B4-BE49-F238E27FC236}">
                <a16:creationId xmlns:a16="http://schemas.microsoft.com/office/drawing/2014/main" id="{FB601DC0-C0E9-B70E-BA64-7DE135A92749}"/>
              </a:ext>
            </a:extLst>
          </p:cNvPr>
          <p:cNvSpPr>
            <a:spLocks noGrp="1"/>
          </p:cNvSpPr>
          <p:nvPr>
            <p:ph type="title"/>
          </p:nvPr>
        </p:nvSpPr>
        <p:spPr>
          <a:xfrm>
            <a:off x="1198181" y="728906"/>
            <a:ext cx="9792471" cy="2057037"/>
          </a:xfrm>
        </p:spPr>
        <p:txBody>
          <a:bodyPr>
            <a:normAutofit/>
          </a:bodyPr>
          <a:lstStyle/>
          <a:p>
            <a:r>
              <a:rPr lang="en-US">
                <a:solidFill>
                  <a:srgbClr val="FFFFFF"/>
                </a:solidFill>
              </a:rPr>
              <a:t>Project Goal</a:t>
            </a:r>
          </a:p>
        </p:txBody>
      </p:sp>
      <p:sp>
        <p:nvSpPr>
          <p:cNvPr id="3" name="Content Placeholder 2">
            <a:extLst>
              <a:ext uri="{FF2B5EF4-FFF2-40B4-BE49-F238E27FC236}">
                <a16:creationId xmlns:a16="http://schemas.microsoft.com/office/drawing/2014/main" id="{198463BC-BB1C-0EE7-A38D-2EA4CA12667C}"/>
              </a:ext>
            </a:extLst>
          </p:cNvPr>
          <p:cNvSpPr>
            <a:spLocks noGrp="1"/>
          </p:cNvSpPr>
          <p:nvPr>
            <p:ph idx="1"/>
          </p:nvPr>
        </p:nvSpPr>
        <p:spPr>
          <a:xfrm>
            <a:off x="1198181" y="2957665"/>
            <a:ext cx="9792471" cy="3171423"/>
          </a:xfrm>
        </p:spPr>
        <p:txBody>
          <a:bodyPr>
            <a:normAutofit/>
          </a:bodyPr>
          <a:lstStyle/>
          <a:p>
            <a:r>
              <a:rPr lang="en-US" sz="2000">
                <a:solidFill>
                  <a:srgbClr val="FFFFFF"/>
                </a:solidFill>
              </a:rPr>
              <a:t>Our goal in this project is to check equality/inequality in the Knesset Committees. We are seeking to see if women has the same space to speak as men in the committees.</a:t>
            </a:r>
          </a:p>
        </p:txBody>
      </p:sp>
    </p:spTree>
    <p:extLst>
      <p:ext uri="{BB962C8B-B14F-4D97-AF65-F5344CB8AC3E}">
        <p14:creationId xmlns:p14="http://schemas.microsoft.com/office/powerpoint/2010/main" val="49261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E48032-382D-073B-7792-5DA469D5BC11}"/>
              </a:ext>
            </a:extLst>
          </p:cNvPr>
          <p:cNvSpPr>
            <a:spLocks noGrp="1"/>
          </p:cNvSpPr>
          <p:nvPr>
            <p:ph type="title"/>
          </p:nvPr>
        </p:nvSpPr>
        <p:spPr>
          <a:xfrm>
            <a:off x="833002" y="365125"/>
            <a:ext cx="3973667" cy="5811837"/>
          </a:xfrm>
        </p:spPr>
        <p:txBody>
          <a:bodyPr>
            <a:normAutofit/>
          </a:bodyPr>
          <a:lstStyle/>
          <a:p>
            <a:r>
              <a:rPr lang="en-US">
                <a:solidFill>
                  <a:srgbClr val="FFFFFF"/>
                </a:solidFill>
              </a:rPr>
              <a:t>Digital Humanities?</a:t>
            </a:r>
          </a:p>
        </p:txBody>
      </p:sp>
      <p:sp>
        <p:nvSpPr>
          <p:cNvPr id="3" name="Content Placeholder 2">
            <a:extLst>
              <a:ext uri="{FF2B5EF4-FFF2-40B4-BE49-F238E27FC236}">
                <a16:creationId xmlns:a16="http://schemas.microsoft.com/office/drawing/2014/main" id="{DCE08E63-2065-46AC-FB24-95E2DF66A559}"/>
              </a:ext>
            </a:extLst>
          </p:cNvPr>
          <p:cNvSpPr>
            <a:spLocks noGrp="1"/>
          </p:cNvSpPr>
          <p:nvPr>
            <p:ph idx="1"/>
          </p:nvPr>
        </p:nvSpPr>
        <p:spPr>
          <a:xfrm>
            <a:off x="5362127" y="960347"/>
            <a:ext cx="5996871" cy="5811837"/>
          </a:xfrm>
        </p:spPr>
        <p:txBody>
          <a:bodyPr anchor="ctr">
            <a:normAutofit/>
          </a:bodyPr>
          <a:lstStyle/>
          <a:p>
            <a:r>
              <a:rPr lang="en-US" sz="2000" dirty="0">
                <a:solidFill>
                  <a:srgbClr val="FFFFFF"/>
                </a:solidFill>
              </a:rPr>
              <a:t>Since there is a serious social struggle with freedom of speech of women in many fields in the community, we want to see if the Knesset gives women the same space to speak as it gives the men.</a:t>
            </a:r>
          </a:p>
          <a:p>
            <a:r>
              <a:rPr lang="en-US" sz="2000" dirty="0">
                <a:solidFill>
                  <a:srgbClr val="FFFFFF"/>
                </a:solidFill>
              </a:rPr>
              <a:t>In this project we will be working with big messy data which will force us to find new mechanisms to work with it and reach the desired information.</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25265915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2" name="Rectangle 3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AF9659-6155-A85F-BCDE-536B92C756BC}"/>
              </a:ext>
            </a:extLst>
          </p:cNvPr>
          <p:cNvSpPr>
            <a:spLocks noGrp="1"/>
          </p:cNvSpPr>
          <p:nvPr>
            <p:ph type="title"/>
          </p:nvPr>
        </p:nvSpPr>
        <p:spPr>
          <a:xfrm>
            <a:off x="833002" y="448253"/>
            <a:ext cx="10520702" cy="1325563"/>
          </a:xfrm>
        </p:spPr>
        <p:txBody>
          <a:bodyPr>
            <a:normAutofit/>
          </a:bodyPr>
          <a:lstStyle/>
          <a:p>
            <a:r>
              <a:rPr lang="en-US"/>
              <a:t>Working Flow</a:t>
            </a:r>
          </a:p>
        </p:txBody>
      </p:sp>
      <p:sp>
        <p:nvSpPr>
          <p:cNvPr id="3" name="Content Placeholder 2">
            <a:extLst>
              <a:ext uri="{FF2B5EF4-FFF2-40B4-BE49-F238E27FC236}">
                <a16:creationId xmlns:a16="http://schemas.microsoft.com/office/drawing/2014/main" id="{181E0C37-4571-12E4-B9CE-83848BEF3A96}"/>
              </a:ext>
            </a:extLst>
          </p:cNvPr>
          <p:cNvSpPr>
            <a:spLocks noGrp="1"/>
          </p:cNvSpPr>
          <p:nvPr>
            <p:ph idx="1"/>
          </p:nvPr>
        </p:nvSpPr>
        <p:spPr>
          <a:xfrm>
            <a:off x="838200" y="2191807"/>
            <a:ext cx="4936067" cy="3985155"/>
          </a:xfrm>
        </p:spPr>
        <p:txBody>
          <a:bodyPr>
            <a:normAutofit/>
          </a:bodyPr>
          <a:lstStyle/>
          <a:p>
            <a:r>
              <a:rPr lang="en-US" sz="2000"/>
              <a:t>We are going to sample a large amount of the Knesset committees that contains representation from both genders.</a:t>
            </a:r>
          </a:p>
          <a:p>
            <a:r>
              <a:rPr lang="en-US" sz="2000"/>
              <a:t>For each committee we will analyze it by counting the words spoken by each participant, using an automated script in python.</a:t>
            </a:r>
          </a:p>
          <a:p>
            <a:r>
              <a:rPr lang="en-US" sz="2000"/>
              <a:t>For each committee we will build a JSON file, which contains objects representing the results of the analyze.</a:t>
            </a:r>
          </a:p>
        </p:txBody>
      </p:sp>
      <p:pic>
        <p:nvPicPr>
          <p:cNvPr id="7" name="Picture 6" descr="Text&#10;&#10;Description automatically generated">
            <a:extLst>
              <a:ext uri="{FF2B5EF4-FFF2-40B4-BE49-F238E27FC236}">
                <a16:creationId xmlns:a16="http://schemas.microsoft.com/office/drawing/2014/main" id="{F57FA47C-7235-2BD2-A321-4D8D1B690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237" y="2191807"/>
            <a:ext cx="3320963" cy="3985156"/>
          </a:xfrm>
          <a:prstGeom prst="rect">
            <a:avLst/>
          </a:prstGeom>
        </p:spPr>
      </p:pic>
    </p:spTree>
    <p:extLst>
      <p:ext uri="{BB962C8B-B14F-4D97-AF65-F5344CB8AC3E}">
        <p14:creationId xmlns:p14="http://schemas.microsoft.com/office/powerpoint/2010/main" val="3196450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AF9659-6155-A85F-BCDE-536B92C756BC}"/>
              </a:ext>
            </a:extLst>
          </p:cNvPr>
          <p:cNvSpPr>
            <a:spLocks noGrp="1"/>
          </p:cNvSpPr>
          <p:nvPr>
            <p:ph type="title"/>
          </p:nvPr>
        </p:nvSpPr>
        <p:spPr>
          <a:xfrm>
            <a:off x="833002" y="365125"/>
            <a:ext cx="3973667" cy="5811837"/>
          </a:xfrm>
        </p:spPr>
        <p:txBody>
          <a:bodyPr>
            <a:normAutofit/>
          </a:bodyPr>
          <a:lstStyle/>
          <a:p>
            <a:r>
              <a:rPr lang="en-US">
                <a:solidFill>
                  <a:srgbClr val="FFFFFF"/>
                </a:solidFill>
              </a:rPr>
              <a:t>Working Flow Cont.</a:t>
            </a:r>
          </a:p>
        </p:txBody>
      </p:sp>
      <p:sp>
        <p:nvSpPr>
          <p:cNvPr id="3" name="Content Placeholder 2">
            <a:extLst>
              <a:ext uri="{FF2B5EF4-FFF2-40B4-BE49-F238E27FC236}">
                <a16:creationId xmlns:a16="http://schemas.microsoft.com/office/drawing/2014/main" id="{181E0C37-4571-12E4-B9CE-83848BEF3A96}"/>
              </a:ext>
            </a:extLst>
          </p:cNvPr>
          <p:cNvSpPr>
            <a:spLocks noGrp="1"/>
          </p:cNvSpPr>
          <p:nvPr>
            <p:ph idx="1"/>
          </p:nvPr>
        </p:nvSpPr>
        <p:spPr>
          <a:xfrm>
            <a:off x="5356927" y="365125"/>
            <a:ext cx="5996871" cy="5811837"/>
          </a:xfrm>
        </p:spPr>
        <p:txBody>
          <a:bodyPr anchor="ctr">
            <a:normAutofit/>
          </a:bodyPr>
          <a:lstStyle/>
          <a:p>
            <a:r>
              <a:rPr lang="en-US" sz="2000" dirty="0">
                <a:solidFill>
                  <a:srgbClr val="FFFFFF"/>
                </a:solidFill>
              </a:rPr>
              <a:t>We will create a dataset that contains all the information we collect and analyze about each committee.</a:t>
            </a:r>
          </a:p>
          <a:p>
            <a:r>
              <a:rPr lang="en-US" sz="2000" dirty="0">
                <a:solidFill>
                  <a:srgbClr val="FFFFFF"/>
                </a:solidFill>
              </a:rPr>
              <a:t>According to the results we will create a visualization representing these results.</a:t>
            </a:r>
          </a:p>
          <a:p>
            <a:r>
              <a:rPr lang="en-US" sz="2000" dirty="0">
                <a:solidFill>
                  <a:srgbClr val="FFFFFF"/>
                </a:solidFill>
              </a:rPr>
              <a:t>We will supply the user with API to access the data our project provides, like JSON files for each committee and the dataset we will create. </a:t>
            </a:r>
          </a:p>
        </p:txBody>
      </p:sp>
      <p:pic>
        <p:nvPicPr>
          <p:cNvPr id="26" name="Picture 25">
            <a:extLst>
              <a:ext uri="{FF2B5EF4-FFF2-40B4-BE49-F238E27FC236}">
                <a16:creationId xmlns:a16="http://schemas.microsoft.com/office/drawing/2014/main" id="{E102B8B5-13A2-2DAF-B2A3-5D6101031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6" y="5381067"/>
            <a:ext cx="11785600" cy="7621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57010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AF9659-6155-A85F-BCDE-536B92C756BC}"/>
              </a:ext>
            </a:extLst>
          </p:cNvPr>
          <p:cNvSpPr>
            <a:spLocks noGrp="1"/>
          </p:cNvSpPr>
          <p:nvPr>
            <p:ph type="title"/>
          </p:nvPr>
        </p:nvSpPr>
        <p:spPr>
          <a:xfrm>
            <a:off x="833002" y="365125"/>
            <a:ext cx="3973667" cy="5811837"/>
          </a:xfrm>
        </p:spPr>
        <p:txBody>
          <a:bodyPr>
            <a:normAutofit/>
          </a:bodyPr>
          <a:lstStyle/>
          <a:p>
            <a:r>
              <a:rPr lang="en-US" dirty="0">
                <a:solidFill>
                  <a:srgbClr val="FFFFFF"/>
                </a:solidFill>
              </a:rPr>
              <a:t>Resources</a:t>
            </a:r>
          </a:p>
        </p:txBody>
      </p:sp>
      <p:sp>
        <p:nvSpPr>
          <p:cNvPr id="3" name="Content Placeholder 2">
            <a:extLst>
              <a:ext uri="{FF2B5EF4-FFF2-40B4-BE49-F238E27FC236}">
                <a16:creationId xmlns:a16="http://schemas.microsoft.com/office/drawing/2014/main" id="{181E0C37-4571-12E4-B9CE-83848BEF3A96}"/>
              </a:ext>
            </a:extLst>
          </p:cNvPr>
          <p:cNvSpPr>
            <a:spLocks noGrp="1"/>
          </p:cNvSpPr>
          <p:nvPr>
            <p:ph idx="1"/>
          </p:nvPr>
        </p:nvSpPr>
        <p:spPr>
          <a:xfrm>
            <a:off x="5356927" y="365125"/>
            <a:ext cx="5996871" cy="5811837"/>
          </a:xfrm>
        </p:spPr>
        <p:txBody>
          <a:bodyPr anchor="ctr">
            <a:normAutofit/>
          </a:bodyPr>
          <a:lstStyle/>
          <a:p>
            <a:r>
              <a:rPr lang="en-US" sz="2000" dirty="0">
                <a:solidFill>
                  <a:srgbClr val="FFFFFF"/>
                </a:solidFill>
              </a:rPr>
              <a:t>Knesset committees website: </a:t>
            </a:r>
            <a:r>
              <a:rPr lang="en-US" sz="2000" dirty="0">
                <a:solidFill>
                  <a:srgbClr val="FFFFFF"/>
                </a:solidFill>
                <a:hlinkClick r:id="rId2"/>
              </a:rPr>
              <a:t>https://main.knesset.gov.il/Activity/committees/Pages/AllCommitteeProtocols.aspx?ItemID=2019055</a:t>
            </a:r>
            <a:endParaRPr lang="en-US" sz="2000" dirty="0">
              <a:solidFill>
                <a:srgbClr val="FFFFFF"/>
              </a:solidFill>
            </a:endParaRPr>
          </a:p>
          <a:p>
            <a:r>
              <a:rPr lang="en-US" sz="2000" dirty="0">
                <a:solidFill>
                  <a:srgbClr val="FFFFFF"/>
                </a:solidFill>
              </a:rPr>
              <a:t>Knesset members dataset: </a:t>
            </a:r>
            <a:r>
              <a:rPr lang="en-US" sz="2000" u="sng" dirty="0">
                <a:solidFill>
                  <a:srgbClr val="0070C0"/>
                </a:solidFill>
              </a:rPr>
              <a:t>https://opendata.hasadna.org.il/dataset/Knesset-members/resource/738b6353-a5c8-44fa-bf9e-cc5ef6a4f9a9</a:t>
            </a:r>
          </a:p>
        </p:txBody>
      </p:sp>
    </p:spTree>
    <p:extLst>
      <p:ext uri="{BB962C8B-B14F-4D97-AF65-F5344CB8AC3E}">
        <p14:creationId xmlns:p14="http://schemas.microsoft.com/office/powerpoint/2010/main" val="24914822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294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Gender Bias In The Knesset Committees</vt:lpstr>
      <vt:lpstr>Project Goal</vt:lpstr>
      <vt:lpstr>Digital Humanities?</vt:lpstr>
      <vt:lpstr>Working Flow</vt:lpstr>
      <vt:lpstr>Working Flow Cont.</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Bias In The Knesset</dc:title>
  <dc:creator>Mohammad Ghanem</dc:creator>
  <cp:lastModifiedBy>Mohammad Ghanem</cp:lastModifiedBy>
  <cp:revision>2</cp:revision>
  <dcterms:created xsi:type="dcterms:W3CDTF">2022-06-03T12:58:40Z</dcterms:created>
  <dcterms:modified xsi:type="dcterms:W3CDTF">2022-06-03T18:05:50Z</dcterms:modified>
</cp:coreProperties>
</file>