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5"/>
  </p:notesMasterIdLst>
  <p:sldIdLst>
    <p:sldId id="28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81" r:id="rId13"/>
    <p:sldId id="282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85"/>
    <a:srgbClr val="FFFFB7"/>
    <a:srgbClr val="E45C00"/>
    <a:srgbClr val="F2C3A0"/>
    <a:srgbClr val="F3C8A7"/>
    <a:srgbClr val="FDE8BF"/>
    <a:srgbClr val="B30000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4581" autoAdjust="0"/>
  </p:normalViewPr>
  <p:slideViewPr>
    <p:cSldViewPr>
      <p:cViewPr varScale="1">
        <p:scale>
          <a:sx n="89" d="100"/>
          <a:sy n="89" d="100"/>
        </p:scale>
        <p:origin x="96" y="474"/>
      </p:cViewPr>
      <p:guideLst>
        <p:guide orient="horz" pos="1488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CC2A43-95F9-422E-897D-F59997AF71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9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EBBF4-1856-4F3F-BF5B-5C10C3E86EF7}" type="slidenum">
              <a:rPr lang="en-US"/>
              <a:pPr/>
              <a:t>1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7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58775"/>
            <a:ext cx="2108200" cy="6194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58775"/>
            <a:ext cx="6173787" cy="6194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7468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351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75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208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197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47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949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365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6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87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642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99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21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143000"/>
            <a:ext cx="41084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143000"/>
            <a:ext cx="41084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9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56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18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93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43000"/>
            <a:ext cx="83693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358775"/>
            <a:ext cx="83058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8B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Text Box 10"/>
          <p:cNvSpPr txBox="1">
            <a:spLocks noChangeArrowheads="1"/>
          </p:cNvSpPr>
          <p:nvPr userDrawn="1"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EFDC9308-E8E1-446F-8230-B7E180AD88DA}" type="slidenum">
              <a:rPr lang="en-US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9pPr>
    </p:titleStyle>
    <p:bodyStyle>
      <a:lvl1pPr indent="3175" algn="l" rtl="0" fontAlgn="base">
        <a:spcBef>
          <a:spcPct val="20000"/>
        </a:spcBef>
        <a:spcAft>
          <a:spcPct val="0"/>
        </a:spcAft>
        <a:tabLst>
          <a:tab pos="346075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346075" algn="l"/>
        </a:tabLst>
        <a:defRPr sz="2800">
          <a:solidFill>
            <a:schemeClr val="tx1"/>
          </a:solidFill>
          <a:latin typeface="+mn-lt"/>
        </a:defRPr>
      </a:lvl2pPr>
      <a:lvl3pPr marL="1431925" indent="-228600" algn="l" rtl="0" fontAlgn="base">
        <a:spcBef>
          <a:spcPct val="20000"/>
        </a:spcBef>
        <a:spcAft>
          <a:spcPct val="0"/>
        </a:spcAft>
        <a:tabLst>
          <a:tab pos="346075" algn="l"/>
        </a:tabLst>
        <a:defRPr sz="2800">
          <a:solidFill>
            <a:schemeClr val="tx1"/>
          </a:solidFill>
          <a:latin typeface="+mn-lt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tabLst>
          <a:tab pos="346075" algn="l"/>
        </a:tabLst>
        <a:defRPr sz="2000">
          <a:solidFill>
            <a:schemeClr val="tx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tabLst>
          <a:tab pos="346075" algn="l"/>
        </a:tabLst>
        <a:defRPr sz="2000">
          <a:solidFill>
            <a:schemeClr val="tx1"/>
          </a:solidFill>
          <a:latin typeface="+mn-lt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tabLst>
          <a:tab pos="346075" algn="l"/>
        </a:tabLst>
        <a:defRPr sz="2000">
          <a:solidFill>
            <a:schemeClr val="tx1"/>
          </a:solidFill>
          <a:latin typeface="+mn-lt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tabLst>
          <a:tab pos="346075" algn="l"/>
        </a:tabLst>
        <a:defRPr sz="2000">
          <a:solidFill>
            <a:schemeClr val="tx1"/>
          </a:solidFill>
          <a:latin typeface="+mn-lt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tabLst>
          <a:tab pos="346075" algn="l"/>
        </a:tabLst>
        <a:defRPr sz="2000">
          <a:solidFill>
            <a:schemeClr val="tx1"/>
          </a:solidFill>
          <a:latin typeface="+mn-lt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tabLst>
          <a:tab pos="346075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 descr="Picture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-10527" r="948"/>
          <a:stretch>
            <a:fillRect/>
          </a:stretch>
        </p:blipFill>
        <p:spPr bwMode="auto">
          <a:xfrm>
            <a:off x="301625" y="427038"/>
            <a:ext cx="8613775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0099680F-F01E-4C6F-92F2-E5669828B59E}" type="slidenum">
              <a:rPr lang="en-US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  <p:sp>
        <p:nvSpPr>
          <p:cNvPr id="1679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/>
          </a:p>
        </p:txBody>
      </p:sp>
      <p:pic>
        <p:nvPicPr>
          <p:cNvPr id="167945" name="Picture 9" descr="Picture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28600"/>
            <a:ext cx="12700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7947" name="Text Box 11"/>
          <p:cNvSpPr txBox="1">
            <a:spLocks noChangeArrowheads="1"/>
          </p:cNvSpPr>
          <p:nvPr userDrawn="1"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4354029D-DF1A-4EFC-A70A-B39F58BCA924}" type="slidenum">
              <a:rPr lang="en-US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rgbClr val="0073AE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 descr="Pictur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790825"/>
            <a:ext cx="83058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885950" y="2952750"/>
            <a:ext cx="701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 err="1" smtClean="0"/>
              <a:t>Antiderivatives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Section </a:t>
            </a:r>
            <a:r>
              <a:rPr lang="en-US" sz="4000" dirty="0" smtClean="0"/>
              <a:t>4.8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Antiderivatives</a:t>
            </a:r>
            <a:endParaRPr 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in Example 1, every differentiation formula, when read from right to left, gives rise to an </a:t>
            </a:r>
            <a:r>
              <a:rPr lang="en-US" dirty="0" err="1"/>
              <a:t>antidifferentiation</a:t>
            </a:r>
            <a:r>
              <a:rPr lang="en-US" dirty="0"/>
              <a:t> formula. In Table 2 we list some particular </a:t>
            </a:r>
            <a:r>
              <a:rPr lang="en-US" dirty="0" err="1"/>
              <a:t>antiderivatives</a:t>
            </a:r>
            <a:r>
              <a:rPr lang="en-US" dirty="0"/>
              <a:t>.</a:t>
            </a:r>
          </a:p>
        </p:txBody>
      </p:sp>
      <p:pic>
        <p:nvPicPr>
          <p:cNvPr id="15975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901950"/>
            <a:ext cx="2668588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1752600" y="5791200"/>
            <a:ext cx="5791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To obtain the most general </a:t>
            </a:r>
            <a:r>
              <a:rPr lang="en-US" sz="1400" dirty="0" err="1"/>
              <a:t>antiderivative</a:t>
            </a:r>
            <a:r>
              <a:rPr lang="en-US" sz="1400" dirty="0"/>
              <a:t> from the particular ones in Table 2, we have to add a constant (or constants), as in Example 1.</a:t>
            </a:r>
          </a:p>
        </p:txBody>
      </p:sp>
      <p:pic>
        <p:nvPicPr>
          <p:cNvPr id="1597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8355013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  <p:bldP spid="159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04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199"/>
            <a:ext cx="8991600" cy="40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304801"/>
            <a:ext cx="8229600" cy="990599"/>
          </a:xfrm>
        </p:spPr>
        <p:txBody>
          <a:bodyPr/>
          <a:lstStyle/>
          <a:p>
            <a:pPr algn="ctr"/>
            <a:r>
              <a:rPr lang="en-US" dirty="0" smtClean="0"/>
              <a:t>Antiderivative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19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04_2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73615"/>
            <a:ext cx="8394700" cy="245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Ta04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5378"/>
            <a:ext cx="8458200" cy="259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2450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err="1"/>
              <a:t>Antiderivatives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 physicist who knows the velocity of a particle might wish to know its position at a given time.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dirty="0"/>
              <a:t>An engineer who can measure the variable rate at which water is leaking from a tank wants to know the amount leaked over a certain time period.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dirty="0"/>
              <a:t>A biologist who knows the rate at which a bacteria population is increasing might want to deduce what the size of the population will be at some future time.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Antiderivatives</a:t>
            </a:r>
            <a:endParaRPr 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each case, the problem is to find a function </a:t>
            </a:r>
            <a:r>
              <a:rPr lang="en-US" i="1" dirty="0"/>
              <a:t>F </a:t>
            </a:r>
            <a:r>
              <a:rPr lang="en-US" dirty="0"/>
              <a:t>whose derivative is a known function </a:t>
            </a:r>
            <a:r>
              <a:rPr lang="en-US" i="1" dirty="0"/>
              <a:t>f</a:t>
            </a:r>
            <a:r>
              <a:rPr lang="en-US" dirty="0"/>
              <a:t>. If such a function </a:t>
            </a:r>
            <a:r>
              <a:rPr lang="en-US" i="1" dirty="0"/>
              <a:t>F </a:t>
            </a:r>
            <a:r>
              <a:rPr lang="en-US" dirty="0"/>
              <a:t>exists, it is called an </a:t>
            </a:r>
            <a:r>
              <a:rPr lang="en-US" i="1" dirty="0" err="1"/>
              <a:t>antiderivative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971800"/>
            <a:ext cx="81724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Antiderivatives</a:t>
            </a: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let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. It isn’t difficult to discover an </a:t>
            </a:r>
            <a:r>
              <a:rPr lang="en-US" dirty="0" err="1"/>
              <a:t>antiderivative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 if we keep the Power Rule in mind. In fact, if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  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, then </a:t>
            </a:r>
            <a:r>
              <a:rPr lang="en-US" i="1" dirty="0"/>
              <a:t>F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=</a:t>
            </a:r>
            <a:r>
              <a:rPr lang="en-US" baseline="30000" dirty="0"/>
              <a:t>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But the function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  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 + 100 also satisfies </a:t>
            </a:r>
            <a:r>
              <a:rPr lang="en-US" i="1" dirty="0"/>
              <a:t>G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sz="400" dirty="0">
                <a:sym typeface="Symbol" pitchFamily="18" charset="2"/>
              </a:rPr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. </a:t>
            </a:r>
          </a:p>
          <a:p>
            <a:r>
              <a:rPr lang="en-US" dirty="0"/>
              <a:t>Therefore both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are </a:t>
            </a:r>
            <a:r>
              <a:rPr lang="en-US" dirty="0" err="1"/>
              <a:t>antiderivatives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Indeed, any function of the form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  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/>
              <a:t>, where </a:t>
            </a:r>
            <a:r>
              <a:rPr lang="en-US" i="1" dirty="0"/>
              <a:t>C</a:t>
            </a:r>
            <a:r>
              <a:rPr lang="en-US" dirty="0"/>
              <a:t> is </a:t>
            </a:r>
          </a:p>
          <a:p>
            <a:r>
              <a:rPr lang="en-US" dirty="0"/>
              <a:t>a constant, is an </a:t>
            </a:r>
            <a:r>
              <a:rPr lang="en-US" dirty="0" err="1"/>
              <a:t>antiderivative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. </a:t>
            </a:r>
          </a:p>
        </p:txBody>
      </p:sp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2209800"/>
            <a:ext cx="20955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3090863"/>
            <a:ext cx="20955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3" y="4376738"/>
            <a:ext cx="20955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Antiderivatives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en-US" dirty="0"/>
          </a:p>
          <a:p>
            <a:pPr>
              <a:lnSpc>
                <a:spcPct val="125000"/>
              </a:lnSpc>
            </a:pPr>
            <a:endParaRPr lang="en-US" dirty="0"/>
          </a:p>
          <a:p>
            <a:pPr>
              <a:lnSpc>
                <a:spcPct val="125000"/>
              </a:lnSpc>
            </a:pPr>
            <a:endParaRPr lang="en-US" dirty="0"/>
          </a:p>
          <a:p>
            <a:pPr>
              <a:lnSpc>
                <a:spcPct val="125000"/>
              </a:lnSpc>
            </a:pP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Going back to the function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, we see that the general </a:t>
            </a:r>
            <a:r>
              <a:rPr lang="en-US" dirty="0" err="1"/>
              <a:t>antiderivative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 is 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/3 + </a:t>
            </a:r>
            <a:r>
              <a:rPr lang="en-US" i="1" dirty="0"/>
              <a:t>C</a:t>
            </a:r>
            <a:r>
              <a:rPr lang="en-US" dirty="0"/>
              <a:t>. </a:t>
            </a:r>
          </a:p>
        </p:txBody>
      </p:sp>
      <p:pic>
        <p:nvPicPr>
          <p:cNvPr id="15360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571625"/>
            <a:ext cx="8078787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Antiderivatives</a:t>
            </a:r>
            <a:endParaRPr 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By assigning specific values to the constant </a:t>
            </a:r>
            <a:r>
              <a:rPr lang="en-US" i="1" dirty="0"/>
              <a:t>C</a:t>
            </a:r>
            <a:r>
              <a:rPr lang="en-US" dirty="0"/>
              <a:t>, we obtain a family of functions whose graphs are vertical translates of one another (see Figure 1).</a:t>
            </a:r>
          </a:p>
          <a:p>
            <a:pPr>
              <a:lnSpc>
                <a:spcPct val="120000"/>
              </a:lnSpc>
            </a:pP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dirty="0"/>
              <a:t>This makes sense because</a:t>
            </a:r>
            <a:br>
              <a:rPr lang="en-US" dirty="0"/>
            </a:br>
            <a:r>
              <a:rPr lang="en-US" dirty="0"/>
              <a:t>each curve must have the</a:t>
            </a:r>
            <a:br>
              <a:rPr lang="en-US" dirty="0"/>
            </a:br>
            <a:r>
              <a:rPr lang="en-US" dirty="0"/>
              <a:t>same slope at any given</a:t>
            </a:r>
            <a:br>
              <a:rPr lang="en-US" dirty="0"/>
            </a:br>
            <a:r>
              <a:rPr lang="en-US" dirty="0"/>
              <a:t>value of </a:t>
            </a:r>
            <a:r>
              <a:rPr lang="en-US" i="1" dirty="0"/>
              <a:t>x</a:t>
            </a:r>
            <a:r>
              <a:rPr lang="en-US" dirty="0"/>
              <a:t>. </a:t>
            </a:r>
          </a:p>
        </p:txBody>
      </p:sp>
      <p:pic>
        <p:nvPicPr>
          <p:cNvPr id="1546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528888"/>
            <a:ext cx="3365500" cy="326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245225" y="6248400"/>
            <a:ext cx="77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1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5029200" y="5807075"/>
            <a:ext cx="3429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Members of the family of </a:t>
            </a:r>
            <a:r>
              <a:rPr lang="en-US" sz="1400" dirty="0" err="1"/>
              <a:t>antiderivatives</a:t>
            </a:r>
            <a:r>
              <a:rPr lang="en-US" sz="1400" dirty="0"/>
              <a:t> of </a:t>
            </a:r>
            <a:r>
              <a:rPr lang="en-US" sz="1400" i="1" dirty="0"/>
              <a:t>f</a:t>
            </a:r>
            <a:r>
              <a:rPr lang="en-US" sz="200" i="1" dirty="0"/>
              <a:t> </a:t>
            </a:r>
            <a:r>
              <a:rPr lang="en-US" sz="1400" dirty="0"/>
              <a:t>(</a:t>
            </a:r>
            <a:r>
              <a:rPr lang="en-US" sz="1400" i="1" dirty="0"/>
              <a:t>x</a:t>
            </a:r>
            <a:r>
              <a:rPr lang="en-US" sz="1400" dirty="0"/>
              <a:t>) = </a:t>
            </a:r>
            <a:r>
              <a:rPr lang="en-US" sz="1400" i="1" dirty="0"/>
              <a:t>x</a:t>
            </a:r>
            <a:r>
              <a:rPr lang="en-US" sz="1400" baseline="300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30" grpId="0"/>
      <p:bldP spid="1546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0" algn="l"/>
              </a:tabLst>
            </a:pPr>
            <a:r>
              <a:rPr lang="en-US" dirty="0"/>
              <a:t>Find the most general </a:t>
            </a:r>
            <a:r>
              <a:rPr lang="en-US" dirty="0" err="1"/>
              <a:t>antiderivative</a:t>
            </a:r>
            <a:r>
              <a:rPr lang="en-US" dirty="0"/>
              <a:t> of each of the following functions.</a:t>
            </a:r>
          </a:p>
          <a:p>
            <a:pPr>
              <a:tabLst>
                <a:tab pos="0" algn="l"/>
              </a:tabLst>
            </a:pPr>
            <a:endParaRPr lang="en-US" sz="400" dirty="0"/>
          </a:p>
          <a:p>
            <a:pPr>
              <a:tabLst>
                <a:tab pos="0" algn="l"/>
              </a:tabLst>
            </a:pPr>
            <a:r>
              <a:rPr lang="en-US" b="1" dirty="0"/>
              <a:t>(a)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sin </a:t>
            </a:r>
            <a:r>
              <a:rPr lang="en-US" i="1" dirty="0"/>
              <a:t>x</a:t>
            </a:r>
            <a:r>
              <a:rPr lang="en-US" dirty="0"/>
              <a:t>        </a:t>
            </a:r>
            <a:r>
              <a:rPr lang="en-US" b="1" dirty="0"/>
              <a:t>(b)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dirty="0"/>
              <a:t>,</a:t>
            </a:r>
            <a:r>
              <a:rPr lang="en-US" baseline="30000" dirty="0"/>
              <a:t>  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</a:t>
            </a:r>
            <a:r>
              <a:rPr lang="en-US" dirty="0"/>
              <a:t> 0     </a:t>
            </a:r>
            <a:r>
              <a:rPr lang="en-US" b="1" dirty="0"/>
              <a:t>(c)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i="1" baseline="30000" dirty="0"/>
              <a:t>–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pPr>
              <a:tabLst>
                <a:tab pos="0" algn="l"/>
              </a:tabLst>
            </a:pPr>
            <a:endParaRPr lang="en-US" baseline="30000" dirty="0"/>
          </a:p>
          <a:p>
            <a:pPr>
              <a:tabLst>
                <a:tab pos="0" algn="l"/>
              </a:tabLst>
            </a:pPr>
            <a:r>
              <a:rPr lang="en-US" dirty="0">
                <a:solidFill>
                  <a:srgbClr val="00ADEF"/>
                </a:solidFill>
              </a:rPr>
              <a:t>Solution:</a:t>
            </a:r>
          </a:p>
          <a:p>
            <a:pPr>
              <a:tabLst>
                <a:tab pos="0" algn="l"/>
              </a:tabLst>
            </a:pPr>
            <a:r>
              <a:rPr lang="en-US" b="1" dirty="0"/>
              <a:t>(a)</a:t>
            </a:r>
            <a:r>
              <a:rPr lang="en-US" dirty="0"/>
              <a:t> If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–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then </a:t>
            </a:r>
            <a:r>
              <a:rPr lang="en-US" i="1" dirty="0"/>
              <a:t>F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sin </a:t>
            </a:r>
            <a:r>
              <a:rPr lang="en-US" i="1" dirty="0"/>
              <a:t>x</a:t>
            </a:r>
            <a:r>
              <a:rPr lang="en-US" dirty="0"/>
              <a:t>, so an </a:t>
            </a:r>
            <a:r>
              <a:rPr lang="en-US" dirty="0" err="1"/>
              <a:t>antiderivative</a:t>
            </a: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 of sin </a:t>
            </a:r>
            <a:r>
              <a:rPr lang="en-US" i="1" dirty="0"/>
              <a:t>x</a:t>
            </a:r>
            <a:r>
              <a:rPr lang="en-US" dirty="0"/>
              <a:t> is –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. By Theorem 1, the most general    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antiderivative</a:t>
            </a:r>
            <a:r>
              <a:rPr lang="en-US" dirty="0"/>
              <a:t> is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–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dirty="0"/>
              <a:t>+</a:t>
            </a:r>
            <a:r>
              <a:rPr lang="en-US" i="1" dirty="0"/>
              <a:t> C</a:t>
            </a:r>
            <a:r>
              <a:rPr lang="en-US" dirty="0"/>
              <a:t>.</a:t>
            </a:r>
            <a:endParaRPr lang="en-US" dirty="0">
              <a:solidFill>
                <a:srgbClr val="0073AE"/>
              </a:solidFill>
            </a:endParaRPr>
          </a:p>
          <a:p>
            <a:pPr>
              <a:tabLst>
                <a:tab pos="0" algn="l"/>
              </a:tabLst>
            </a:pPr>
            <a:endParaRPr lang="en-US" sz="1200" dirty="0"/>
          </a:p>
          <a:p>
            <a:pPr>
              <a:tabLst>
                <a:tab pos="0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 – </a:t>
            </a:r>
            <a:r>
              <a:rPr lang="en-US" i="1" dirty="0"/>
              <a:t>Solution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3550" indent="-463550">
              <a:tabLst>
                <a:tab pos="0" algn="l"/>
              </a:tabLst>
            </a:pPr>
            <a:r>
              <a:rPr lang="en-US" b="1" dirty="0"/>
              <a:t>(b)</a:t>
            </a:r>
            <a:r>
              <a:rPr lang="en-US" dirty="0"/>
              <a:t> We use the Power Rule to discover an </a:t>
            </a:r>
            <a:r>
              <a:rPr lang="en-US" dirty="0" err="1"/>
              <a:t>antiderivative</a:t>
            </a:r>
            <a:r>
              <a:rPr lang="en-US" dirty="0"/>
              <a:t> of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dirty="0"/>
              <a:t>:</a:t>
            </a:r>
            <a:endParaRPr lang="en-US" i="1" dirty="0"/>
          </a:p>
          <a:p>
            <a:pPr marL="463550" indent="-463550">
              <a:tabLst>
                <a:tab pos="0" algn="l"/>
              </a:tabLst>
            </a:pPr>
            <a:endParaRPr lang="en-US" dirty="0"/>
          </a:p>
          <a:p>
            <a:pPr marL="463550" indent="-463550">
              <a:tabLst>
                <a:tab pos="0" algn="l"/>
              </a:tabLst>
            </a:pPr>
            <a:endParaRPr lang="en-US" dirty="0"/>
          </a:p>
          <a:p>
            <a:pPr marL="463550" indent="-463550">
              <a:tabLst>
                <a:tab pos="0" algn="l"/>
              </a:tabLst>
            </a:pPr>
            <a:endParaRPr lang="en-US" dirty="0"/>
          </a:p>
          <a:p>
            <a:pPr marL="463550" indent="-463550">
              <a:tabLst>
                <a:tab pos="0" algn="l"/>
              </a:tabLst>
            </a:pPr>
            <a:r>
              <a:rPr lang="en-US" dirty="0"/>
              <a:t>     Thus the general </a:t>
            </a:r>
            <a:r>
              <a:rPr lang="en-US" dirty="0" err="1"/>
              <a:t>antiderivative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/>
              <a:t>  </a:t>
            </a:r>
            <a:r>
              <a:rPr lang="en-US" dirty="0"/>
              <a:t>is</a:t>
            </a:r>
          </a:p>
          <a:p>
            <a:pPr marL="463550" indent="-463550">
              <a:tabLst>
                <a:tab pos="0" algn="l"/>
              </a:tabLst>
            </a:pPr>
            <a:endParaRPr lang="en-US" dirty="0"/>
          </a:p>
          <a:p>
            <a:pPr marL="463550" indent="-463550">
              <a:tabLst>
                <a:tab pos="0" algn="l"/>
              </a:tabLst>
            </a:pPr>
            <a:endParaRPr lang="en-US" dirty="0"/>
          </a:p>
          <a:p>
            <a:pPr marL="463550" indent="-463550">
              <a:tabLst>
                <a:tab pos="0" algn="l"/>
              </a:tabLst>
            </a:pPr>
            <a:endParaRPr lang="en-US" sz="2000" dirty="0"/>
          </a:p>
          <a:p>
            <a:pPr marL="463550" indent="-463550">
              <a:tabLst>
                <a:tab pos="0" algn="l"/>
              </a:tabLst>
            </a:pPr>
            <a:r>
              <a:rPr lang="en-US" dirty="0"/>
              <a:t>     This is valid for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</a:t>
            </a:r>
            <a:r>
              <a:rPr lang="en-US" dirty="0"/>
              <a:t> 0 because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/>
              <a:t>  </a:t>
            </a:r>
            <a:r>
              <a:rPr lang="en-US" dirty="0"/>
              <a:t>then is defined  on an interval.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8169275" y="862013"/>
            <a:ext cx="8413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cont’d</a:t>
            </a:r>
          </a:p>
        </p:txBody>
      </p:sp>
      <p:pic>
        <p:nvPicPr>
          <p:cNvPr id="1566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2238375"/>
            <a:ext cx="3702050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4181475"/>
            <a:ext cx="21748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 – </a:t>
            </a:r>
            <a:r>
              <a:rPr lang="en-US" i="1" dirty="0"/>
              <a:t>Solution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(c)</a:t>
            </a:r>
            <a:r>
              <a:rPr lang="en-US" dirty="0"/>
              <a:t> If we put </a:t>
            </a:r>
            <a:r>
              <a:rPr lang="en-US" i="1" dirty="0"/>
              <a:t>n </a:t>
            </a:r>
            <a:r>
              <a:rPr lang="en-US" dirty="0"/>
              <a:t>= –3  in part (b) we get the particular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antiderivative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–2</a:t>
            </a:r>
            <a:r>
              <a:rPr lang="en-US" dirty="0"/>
              <a:t>/(–2)</a:t>
            </a:r>
            <a:r>
              <a:rPr lang="en-US" i="1" dirty="0"/>
              <a:t> </a:t>
            </a:r>
            <a:r>
              <a:rPr lang="en-US" dirty="0"/>
              <a:t>by the same calculation. </a:t>
            </a:r>
            <a:br>
              <a:rPr lang="en-US" dirty="0"/>
            </a:br>
            <a:r>
              <a:rPr lang="en-US" dirty="0"/>
              <a:t>     But notice that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–3</a:t>
            </a:r>
            <a:r>
              <a:rPr lang="en-US" dirty="0"/>
              <a:t> is not defined at </a:t>
            </a:r>
            <a:r>
              <a:rPr lang="en-US" i="1" dirty="0"/>
              <a:t>x </a:t>
            </a:r>
            <a:r>
              <a:rPr lang="en-US" dirty="0"/>
              <a:t>= 0.</a:t>
            </a:r>
          </a:p>
          <a:p>
            <a:endParaRPr lang="en-US" dirty="0"/>
          </a:p>
          <a:p>
            <a:r>
              <a:rPr lang="en-US" dirty="0"/>
              <a:t>     Thus Theorem 1 tells us only that the general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antiderivative</a:t>
            </a:r>
            <a:r>
              <a:rPr lang="en-US" dirty="0"/>
              <a:t> of </a:t>
            </a:r>
            <a:r>
              <a:rPr lang="en-US" i="1" dirty="0"/>
              <a:t>f </a:t>
            </a:r>
            <a:r>
              <a:rPr lang="en-US" dirty="0"/>
              <a:t>is on any interval that does not contain </a:t>
            </a:r>
            <a:br>
              <a:rPr lang="en-US" dirty="0"/>
            </a:br>
            <a:r>
              <a:rPr lang="en-US" dirty="0"/>
              <a:t>     0. So the general </a:t>
            </a:r>
            <a:r>
              <a:rPr lang="en-US" dirty="0" err="1"/>
              <a:t>antiderivative</a:t>
            </a:r>
            <a:r>
              <a:rPr lang="en-US" dirty="0"/>
              <a:t> of is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1/</a:t>
            </a:r>
            <a:r>
              <a:rPr lang="en-US" i="1" dirty="0"/>
              <a:t>x</a:t>
            </a:r>
            <a:r>
              <a:rPr lang="en-US" baseline="30000" dirty="0"/>
              <a:t>3  </a:t>
            </a:r>
            <a:r>
              <a:rPr lang="en-US" dirty="0"/>
              <a:t>is</a:t>
            </a:r>
          </a:p>
        </p:txBody>
      </p:sp>
      <p:pic>
        <p:nvPicPr>
          <p:cNvPr id="15771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648200"/>
            <a:ext cx="35655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8169275" y="862013"/>
            <a:ext cx="8413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alc">
  <a:themeElements>
    <a:clrScheme name="cal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l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calc</Template>
  <TotalTime>2013</TotalTime>
  <Words>519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Wingdings</vt:lpstr>
      <vt:lpstr>calc</vt:lpstr>
      <vt:lpstr>McKBAlgP8</vt:lpstr>
      <vt:lpstr>PowerPoint Presentation</vt:lpstr>
      <vt:lpstr>Antiderivatives</vt:lpstr>
      <vt:lpstr>Antiderivatives</vt:lpstr>
      <vt:lpstr>Antiderivatives</vt:lpstr>
      <vt:lpstr>Antiderivatives</vt:lpstr>
      <vt:lpstr>Antiderivatives</vt:lpstr>
      <vt:lpstr>Example 1</vt:lpstr>
      <vt:lpstr>Example 1 – Solution</vt:lpstr>
      <vt:lpstr>Example 1 – Solution</vt:lpstr>
      <vt:lpstr>Antiderivatives</vt:lpstr>
      <vt:lpstr>Antiderivative Formulas</vt:lpstr>
      <vt:lpstr>PowerPoint Presentation</vt:lpstr>
    </vt:vector>
  </TitlesOfParts>
  <Company>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Haitham S. Solh</cp:lastModifiedBy>
  <cp:revision>621</cp:revision>
  <dcterms:created xsi:type="dcterms:W3CDTF">2007-01-13T07:19:09Z</dcterms:created>
  <dcterms:modified xsi:type="dcterms:W3CDTF">2017-03-01T06:37:02Z</dcterms:modified>
</cp:coreProperties>
</file>