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0" r:id="rId1"/>
  </p:sldMasterIdLst>
  <p:notesMasterIdLst>
    <p:notesMasterId r:id="rId13"/>
  </p:notesMasterIdLst>
  <p:handoutMasterIdLst>
    <p:handoutMasterId r:id="rId14"/>
  </p:handoutMasterIdLst>
  <p:sldIdLst>
    <p:sldId id="280" r:id="rId2"/>
    <p:sldId id="264" r:id="rId3"/>
    <p:sldId id="281" r:id="rId4"/>
    <p:sldId id="282" r:id="rId5"/>
    <p:sldId id="283" r:id="rId6"/>
    <p:sldId id="284" r:id="rId7"/>
    <p:sldId id="285" r:id="rId8"/>
    <p:sldId id="287" r:id="rId9"/>
    <p:sldId id="286" r:id="rId10"/>
    <p:sldId id="288" r:id="rId11"/>
    <p:sldId id="289" r:id="rId1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92">
          <p15:clr>
            <a:srgbClr val="A4A3A4"/>
          </p15:clr>
        </p15:guide>
        <p15:guide id="6" orient="horz" pos="2784">
          <p15:clr>
            <a:srgbClr val="A4A3A4"/>
          </p15:clr>
        </p15:guide>
        <p15:guide id="7" orient="horz" pos="2352">
          <p15:clr>
            <a:srgbClr val="A4A3A4"/>
          </p15:clr>
        </p15:guide>
        <p15:guide id="8" pos="432">
          <p15:clr>
            <a:srgbClr val="A4A3A4"/>
          </p15:clr>
        </p15:guide>
        <p15:guide id="9" pos="5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C"/>
    <a:srgbClr val="C0C0C0"/>
    <a:srgbClr val="339966"/>
    <a:srgbClr val="FF0000"/>
    <a:srgbClr val="009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85" d="100"/>
          <a:sy n="85" d="100"/>
        </p:scale>
        <p:origin x="108" y="342"/>
      </p:cViewPr>
      <p:guideLst>
        <p:guide orient="horz" pos="384"/>
        <p:guide orient="horz" pos="1008"/>
        <p:guide orient="horz" pos="3888"/>
        <p:guide orient="horz" pos="576"/>
        <p:guide orient="horz" pos="192"/>
        <p:guide orient="horz" pos="2784"/>
        <p:guide orient="horz" pos="2352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1536" y="-11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021F2-2297-4250-871A-69F16DFBD90F}" type="datetimeFigureOut">
              <a:rPr lang="en-US" smtClean="0"/>
              <a:pPr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0AF9C-AE53-4822-B3C3-18BCCF2F2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994D5F7-0F4B-470F-B878-7878527A9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4C5E-D3F2-4AF5-AA21-0D38DEBF4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1EE5-56B7-4930-AB5B-327419DA2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57E3-25E8-4912-AEB9-0CE1D773A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0E-4664-486E-A797-89451DBE9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637-8425-4439-8BEC-DB5E5A794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D0F7-069F-47E5-BA19-1DE549FE5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18F-1918-4133-9D6A-F1A5BF5B8E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188F-F4E2-4FC7-8206-E5B44F22F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A1B5-F428-4B3C-A043-4557DD7E2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F1A89-167F-449C-B9D5-0EA599313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Haitham S. Solh 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C64DC1-8389-4FEE-A55F-1607C6165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Fall 2009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Haitham S. Solh ©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48DC2D-797D-4E35-9498-999779DD2E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>
    <p:wheel spokes="3"/>
  </p:transition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599"/>
            <a:ext cx="7851648" cy="208597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+mn-lt"/>
              </a:rPr>
              <a:t>Implicit Differentiation and Rational Powers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05182" y="4414819"/>
            <a:ext cx="3743325" cy="7239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Section 3.7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/>
        </p:nvSpPr>
        <p:spPr bwMode="auto">
          <a:xfrm>
            <a:off x="247651" y="6357936"/>
            <a:ext cx="871936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cs typeface="Times New Roman" pitchFamily="18" charset="0"/>
              </a:rPr>
              <a:t>Spring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2017                                               Haitham S.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Solh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©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1462" y="1271585"/>
            <a:ext cx="8872538" cy="5081587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Tangents to a curve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22" y="1109308"/>
            <a:ext cx="3476978" cy="3169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2041752"/>
            <a:ext cx="5126142" cy="44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9342"/>
      </p:ext>
    </p:extLst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" y="3556869"/>
            <a:ext cx="7123289" cy="3246396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1462" y="1271585"/>
            <a:ext cx="8872538" cy="5081587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Tangents to a curve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22" y="1131886"/>
            <a:ext cx="3476978" cy="31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1599"/>
      </p:ext>
    </p:extLst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Up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this point, we have been differentiating functions defined explicitly in terms of an independent variable (such as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as a function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was not expressed as a function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and it is impossible or difficult/cumbersome to do so?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this case, we can obtain the derivative with respect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by using a process called implicit differentiation.  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Example 1: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equation of a circle C with center O (0,0) and radius 1 is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= 1. 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then either √1 –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or  –√ 1 –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Differentiating both sides of the equation, we get: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71776" y="2271713"/>
            <a:ext cx="102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5315" y="2266950"/>
            <a:ext cx="1028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2585" y="3325806"/>
          <a:ext cx="4518392" cy="304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1866600" imgH="1257120" progId="Equation.3">
                  <p:embed/>
                </p:oleObj>
              </mc:Choice>
              <mc:Fallback>
                <p:oleObj name="Equation" r:id="rId3" imgW="1866600" imgH="1257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85" y="3325806"/>
                        <a:ext cx="4518392" cy="3046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775222" y="3406772"/>
          <a:ext cx="4268776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1904760" imgH="939600" progId="Equation.3">
                  <p:embed/>
                </p:oleObj>
              </mc:Choice>
              <mc:Fallback>
                <p:oleObj name="Equation" r:id="rId5" imgW="19047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22" y="3406772"/>
                        <a:ext cx="4268776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Example 2: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Assume that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a differentiable function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that satisfies the given equation. Use implicit differentiation to express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 terms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a) 2x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 – y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+ 1 = x + 2y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77865" y="3914775"/>
          <a:ext cx="6477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2768400" imgH="393480" progId="Equation.3">
                  <p:embed/>
                </p:oleObj>
              </mc:Choice>
              <mc:Fallback>
                <p:oleObj name="Equation" r:id="rId3" imgW="2768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65" y="3914775"/>
                        <a:ext cx="64770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03183" y="5110163"/>
          <a:ext cx="63881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2730240" imgH="393480" progId="Equation.3">
                  <p:embed/>
                </p:oleObj>
              </mc:Choice>
              <mc:Fallback>
                <p:oleObj name="Equation" r:id="rId5" imgW="27302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83" y="5110163"/>
                        <a:ext cx="638810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a) 2x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 – y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+ 1 = x + 2y</a:t>
            </a: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Note:  We CANNOT simplify this any further.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1786" y="1892337"/>
          <a:ext cx="7146992" cy="340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2730240" imgH="1257120" progId="Equation.3">
                  <p:embed/>
                </p:oleObj>
              </mc:Choice>
              <mc:Fallback>
                <p:oleObj name="Equation" r:id="rId3" imgW="2730240" imgH="1257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6" y="1892337"/>
                        <a:ext cx="7146992" cy="3408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(x – y) = (2x+1)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·y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25408" y="1849428"/>
          <a:ext cx="53863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3" imgW="2057400" imgH="393480" progId="Equation.3">
                  <p:embed/>
                </p:oleObj>
              </mc:Choice>
              <mc:Fallback>
                <p:oleObj name="Equation" r:id="rId3" imgW="2057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08" y="1849428"/>
                        <a:ext cx="5386387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12769" y="2936866"/>
          <a:ext cx="81454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5" imgW="3111480" imgH="431640" progId="Equation.3">
                  <p:embed/>
                </p:oleObj>
              </mc:Choice>
              <mc:Fallback>
                <p:oleObj name="Equation" r:id="rId5" imgW="31114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69" y="2936866"/>
                        <a:ext cx="814546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77798" y="4068749"/>
          <a:ext cx="83772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7" imgW="3200400" imgH="393480" progId="Equation.3">
                  <p:embed/>
                </p:oleObj>
              </mc:Choice>
              <mc:Fallback>
                <p:oleObj name="Equation" r:id="rId7" imgW="3200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98" y="4068749"/>
                        <a:ext cx="83772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77741" y="5037137"/>
          <a:ext cx="5119687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9" imgW="1955520" imgH="469800" progId="Equation.3">
                  <p:embed/>
                </p:oleObj>
              </mc:Choice>
              <mc:Fallback>
                <p:oleObj name="Equation" r:id="rId9" imgW="195552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1" y="5037137"/>
                        <a:ext cx="5119687" cy="127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c) y = (4+x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⅓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satisfies the equation y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– 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= 4. Use implicit differentiation to express d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y/dx</a:t>
            </a:r>
            <a:r>
              <a:rPr lang="en-US" sz="32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in terms of x and y. </a:t>
            </a: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Differentiating with respect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gives:</a:t>
            </a: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Differentiating again, we obtain:  </a:t>
            </a: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299414" y="3363452"/>
          <a:ext cx="7216776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2755800" imgH="393480" progId="Equation.3">
                  <p:embed/>
                </p:oleObj>
              </mc:Choice>
              <mc:Fallback>
                <p:oleObj name="Equation" r:id="rId3" imgW="2755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14" y="3363452"/>
                        <a:ext cx="7216776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428746" y="5042821"/>
          <a:ext cx="57864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2209680" imgH="431640" progId="Equation.3">
                  <p:embed/>
                </p:oleObj>
              </mc:Choice>
              <mc:Fallback>
                <p:oleObj name="Equation" r:id="rId5" imgW="220968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46" y="5042821"/>
                        <a:ext cx="57864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Implicit Differentiation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8593" y="1243013"/>
            <a:ext cx="8872538" cy="5081587"/>
          </a:xfrm>
          <a:ln w="28575">
            <a:solidFill>
              <a:srgbClr val="9C9C9C"/>
            </a:solidFill>
          </a:ln>
        </p:spPr>
        <p:txBody>
          <a:bodyPr>
            <a:norm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Hence:</a:t>
            </a: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But we already found that:</a:t>
            </a:r>
          </a:p>
        </p:txBody>
      </p:sp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360363" y="1785938"/>
          <a:ext cx="472281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803240" imgH="495000" progId="Equation.3">
                  <p:embed/>
                </p:oleObj>
              </mc:Choice>
              <mc:Fallback>
                <p:oleObj name="Equation" r:id="rId3" imgW="18032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785938"/>
                        <a:ext cx="4722813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4905375" y="2757610"/>
          <a:ext cx="1938337" cy="113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761760" imgH="431640" progId="Equation.3">
                  <p:embed/>
                </p:oleObj>
              </mc:Choice>
              <mc:Fallback>
                <p:oleObj name="Equation" r:id="rId5" imgW="7617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57610"/>
                        <a:ext cx="1938337" cy="113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165099" y="3573463"/>
          <a:ext cx="5389563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2057400" imgH="965160" progId="Equation.3">
                  <p:embed/>
                </p:oleObj>
              </mc:Choice>
              <mc:Fallback>
                <p:oleObj name="Equation" r:id="rId7" imgW="2057400" imgH="965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9" y="3573463"/>
                        <a:ext cx="5389563" cy="261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2633"/>
            <a:ext cx="8229600" cy="7246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Applications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1462" y="1271585"/>
            <a:ext cx="8872538" cy="5081587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Tangents to a curve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787"/>
            <a:ext cx="8566658" cy="715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22" y="2588153"/>
            <a:ext cx="3476978" cy="3169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" y="5721497"/>
            <a:ext cx="8497375" cy="733276"/>
          </a:xfrm>
          <a:prstGeom prst="rect">
            <a:avLst/>
          </a:prstGeom>
        </p:spPr>
      </p:pic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1591</TotalTime>
  <Words>295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Narrow</vt:lpstr>
      <vt:lpstr>Calibri</vt:lpstr>
      <vt:lpstr>Constantia</vt:lpstr>
      <vt:lpstr>Times New Roman</vt:lpstr>
      <vt:lpstr>Wingdings 2</vt:lpstr>
      <vt:lpstr>Flow</vt:lpstr>
      <vt:lpstr>Equation</vt:lpstr>
      <vt:lpstr>Implicit Differentiation and Rational Powers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Implicit Differentiation</vt:lpstr>
      <vt:lpstr>Applications</vt:lpstr>
      <vt:lpstr>Applications</vt:lpstr>
      <vt:lpstr>Applications</vt:lpstr>
    </vt:vector>
  </TitlesOfParts>
  <Company>Harcourt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HRW</dc:creator>
  <cp:lastModifiedBy>Haitham S. Solh</cp:lastModifiedBy>
  <cp:revision>120</cp:revision>
  <cp:lastPrinted>2017-01-29T05:51:04Z</cp:lastPrinted>
  <dcterms:created xsi:type="dcterms:W3CDTF">2001-04-02T16:03:43Z</dcterms:created>
  <dcterms:modified xsi:type="dcterms:W3CDTF">2017-01-29T05:51:20Z</dcterms:modified>
</cp:coreProperties>
</file>