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Lst>
  <p:sldSz cx="18288000" cy="10287000"/>
  <p:notesSz cx="6858000" cy="9144000"/>
  <p:embeddedFontLst>
    <p:embeddedFont>
      <p:font typeface="DM Sans Italics" panose="020B0604020202020204" charset="0"/>
      <p:regular r:id="rId41"/>
    </p:embeddedFont>
    <p:embeddedFont>
      <p:font typeface="Now Bold" panose="020B0604020202020204" charset="0"/>
      <p:regular r:id="rId42"/>
    </p:embeddedFont>
    <p:embeddedFont>
      <p:font typeface="Calibri" panose="020F0502020204030204" pitchFamily="34" charset="0"/>
      <p:regular r:id="rId43"/>
      <p:bold r:id="rId44"/>
      <p:italic r:id="rId45"/>
      <p:boldItalic r:id="rId46"/>
    </p:embeddedFont>
    <p:embeddedFont>
      <p:font typeface="DM Sans" panose="020B0604020202020204" charset="0"/>
      <p:regular r:id="rId47"/>
    </p:embeddedFont>
    <p:embeddedFont>
      <p:font typeface="DM Sans Bold" panose="020B0604020202020204" charset="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10" Type="http://schemas.openxmlformats.org/officeDocument/2006/relationships/image" Target="../media/image8.jpeg"/><Relationship Id="rId4" Type="http://schemas.openxmlformats.org/officeDocument/2006/relationships/image" Target="../media/image5.png"/><Relationship Id="rId9" Type="http://schemas.openxmlformats.org/officeDocument/2006/relationships/image" Target="../media/image13.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10" Type="http://schemas.openxmlformats.org/officeDocument/2006/relationships/image" Target="../media/image8.jpeg"/><Relationship Id="rId4" Type="http://schemas.openxmlformats.org/officeDocument/2006/relationships/image" Target="../media/image5.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10" Type="http://schemas.openxmlformats.org/officeDocument/2006/relationships/image" Target="../media/image10.jpeg"/><Relationship Id="rId4" Type="http://schemas.openxmlformats.org/officeDocument/2006/relationships/image" Target="../media/image5.png"/><Relationship Id="rId9" Type="http://schemas.openxmlformats.org/officeDocument/2006/relationships/image" Target="../media/image13.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5.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392544" y="4154952"/>
            <a:ext cx="11958151" cy="1929323"/>
            <a:chOff x="0" y="0"/>
            <a:chExt cx="3149472" cy="508135"/>
          </a:xfrm>
        </p:grpSpPr>
        <p:sp>
          <p:nvSpPr>
            <p:cNvPr id="3" name="Freeform 3"/>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145DA0"/>
            </a:solidFill>
          </p:spPr>
        </p:sp>
        <p:sp>
          <p:nvSpPr>
            <p:cNvPr id="4" name="TextBox 4"/>
            <p:cNvSpPr txBox="1"/>
            <p:nvPr/>
          </p:nvSpPr>
          <p:spPr>
            <a:xfrm>
              <a:off x="0" y="-28575"/>
              <a:ext cx="3149472" cy="536710"/>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1208957" y="-1011147"/>
            <a:ext cx="2647750" cy="2647750"/>
          </a:xfrm>
          <a:custGeom>
            <a:avLst/>
            <a:gdLst/>
            <a:ahLst/>
            <a:cxnLst/>
            <a:rect l="l" t="t" r="r" b="b"/>
            <a:pathLst>
              <a:path w="2647750" h="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a:grpSpLocks noChangeAspect="1"/>
          </p:cNvGrpSpPr>
          <p:nvPr/>
        </p:nvGrpSpPr>
        <p:grpSpPr>
          <a:xfrm>
            <a:off x="10380940" y="649592"/>
            <a:ext cx="7516996" cy="8987817"/>
            <a:chOff x="0" y="0"/>
            <a:chExt cx="8603361" cy="10286746"/>
          </a:xfrm>
        </p:grpSpPr>
        <p:sp>
          <p:nvSpPr>
            <p:cNvPr id="7" name="Freeform 7"/>
            <p:cNvSpPr/>
            <p:nvPr/>
          </p:nvSpPr>
          <p:spPr>
            <a:xfrm>
              <a:off x="-2794" y="-128"/>
              <a:ext cx="8606155" cy="10286874"/>
            </a:xfrm>
            <a:custGeom>
              <a:avLst/>
              <a:gdLst/>
              <a:ahLst/>
              <a:cxnLst/>
              <a:rect l="l" t="t" r="r" b="b"/>
              <a:pathLst>
                <a:path w="8606155" h="10286874">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4"/>
              <a:stretch>
                <a:fillRect l="-4122" r="-4122"/>
              </a:stretch>
            </a:blipFill>
          </p:spPr>
        </p:sp>
      </p:grpSp>
      <p:sp>
        <p:nvSpPr>
          <p:cNvPr id="9" name="Freeform 9"/>
          <p:cNvSpPr/>
          <p:nvPr/>
        </p:nvSpPr>
        <p:spPr>
          <a:xfrm>
            <a:off x="-325499" y="8313534"/>
            <a:ext cx="2647750" cy="2647750"/>
          </a:xfrm>
          <a:custGeom>
            <a:avLst/>
            <a:gdLst/>
            <a:ahLst/>
            <a:cxnLst/>
            <a:rect l="l" t="t" r="r" b="b"/>
            <a:pathLst>
              <a:path w="2647750" h="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TextBox 10"/>
          <p:cNvSpPr txBox="1"/>
          <p:nvPr/>
        </p:nvSpPr>
        <p:spPr>
          <a:xfrm>
            <a:off x="853137" y="6934031"/>
            <a:ext cx="7913921" cy="474489"/>
          </a:xfrm>
          <a:prstGeom prst="rect">
            <a:avLst/>
          </a:prstGeom>
        </p:spPr>
        <p:txBody>
          <a:bodyPr lIns="0" tIns="0" rIns="0" bIns="0" rtlCol="0" anchor="t">
            <a:spAutoFit/>
          </a:bodyPr>
          <a:lstStyle/>
          <a:p>
            <a:pPr marL="0" lvl="0" indent="0" algn="l">
              <a:lnSpc>
                <a:spcPts val="3727"/>
              </a:lnSpc>
              <a:spcBef>
                <a:spcPct val="0"/>
              </a:spcBef>
            </a:pPr>
            <a:r>
              <a:rPr lang="en-US" sz="3030" dirty="0" smtClean="0">
                <a:solidFill>
                  <a:srgbClr val="56AEFF"/>
                </a:solidFill>
                <a:latin typeface="DM Sans Italics"/>
              </a:rPr>
              <a:t>Under Supervision of: Eng</a:t>
            </a:r>
            <a:r>
              <a:rPr lang="en-US" sz="3030" dirty="0" smtClean="0">
                <a:solidFill>
                  <a:srgbClr val="56AEFF"/>
                </a:solidFill>
                <a:latin typeface="DM Sans Italics"/>
              </a:rPr>
              <a:t>. </a:t>
            </a:r>
            <a:r>
              <a:rPr lang="en-US" sz="3030" dirty="0" err="1" smtClean="0">
                <a:solidFill>
                  <a:srgbClr val="56AEFF"/>
                </a:solidFill>
                <a:latin typeface="DM Sans Italics"/>
              </a:rPr>
              <a:t>Reda</a:t>
            </a:r>
            <a:r>
              <a:rPr lang="en-US" sz="3030" dirty="0" smtClean="0">
                <a:solidFill>
                  <a:srgbClr val="56AEFF"/>
                </a:solidFill>
                <a:latin typeface="DM Sans Italics"/>
              </a:rPr>
              <a:t> Maher </a:t>
            </a:r>
            <a:endParaRPr lang="en-US" sz="3030" dirty="0">
              <a:solidFill>
                <a:srgbClr val="56AEFF"/>
              </a:solidFill>
              <a:latin typeface="DM Sans Italics"/>
            </a:endParaRPr>
          </a:p>
        </p:txBody>
      </p:sp>
      <p:sp>
        <p:nvSpPr>
          <p:cNvPr id="11" name="TextBox 11"/>
          <p:cNvSpPr txBox="1"/>
          <p:nvPr/>
        </p:nvSpPr>
        <p:spPr>
          <a:xfrm>
            <a:off x="700740" y="3047444"/>
            <a:ext cx="11766506" cy="1744232"/>
          </a:xfrm>
          <a:prstGeom prst="rect">
            <a:avLst/>
          </a:prstGeom>
        </p:spPr>
        <p:txBody>
          <a:bodyPr lIns="0" tIns="0" rIns="0" bIns="0" rtlCol="0" anchor="t">
            <a:spAutoFit/>
          </a:bodyPr>
          <a:lstStyle/>
          <a:p>
            <a:pPr>
              <a:lnSpc>
                <a:spcPts val="13568"/>
              </a:lnSpc>
            </a:pPr>
            <a:r>
              <a:rPr lang="en-US" sz="11306" dirty="0">
                <a:solidFill>
                  <a:srgbClr val="FFFBFB"/>
                </a:solidFill>
                <a:latin typeface="Now Bold"/>
              </a:rPr>
              <a:t>HEAP MEMORY</a:t>
            </a:r>
          </a:p>
        </p:txBody>
      </p:sp>
      <p:sp>
        <p:nvSpPr>
          <p:cNvPr id="12" name="TextBox 12"/>
          <p:cNvSpPr txBox="1"/>
          <p:nvPr/>
        </p:nvSpPr>
        <p:spPr>
          <a:xfrm>
            <a:off x="700740" y="4782151"/>
            <a:ext cx="9659937" cy="1733966"/>
          </a:xfrm>
          <a:prstGeom prst="rect">
            <a:avLst/>
          </a:prstGeom>
        </p:spPr>
        <p:txBody>
          <a:bodyPr lIns="0" tIns="0" rIns="0" bIns="0" rtlCol="0" anchor="t">
            <a:spAutoFit/>
          </a:bodyPr>
          <a:lstStyle/>
          <a:p>
            <a:pPr>
              <a:lnSpc>
                <a:spcPts val="13568"/>
              </a:lnSpc>
            </a:pPr>
            <a:r>
              <a:rPr lang="en-US" sz="11306" dirty="0">
                <a:solidFill>
                  <a:srgbClr val="56AEFF"/>
                </a:solidFill>
                <a:latin typeface="Now Bold"/>
              </a:rPr>
              <a:t>MANAGER</a:t>
            </a:r>
          </a:p>
        </p:txBody>
      </p:sp>
      <p:sp>
        <p:nvSpPr>
          <p:cNvPr id="13" name="TextBox 10"/>
          <p:cNvSpPr txBox="1"/>
          <p:nvPr/>
        </p:nvSpPr>
        <p:spPr>
          <a:xfrm>
            <a:off x="853136" y="7478585"/>
            <a:ext cx="7913921" cy="462835"/>
          </a:xfrm>
          <a:prstGeom prst="rect">
            <a:avLst/>
          </a:prstGeom>
        </p:spPr>
        <p:txBody>
          <a:bodyPr lIns="0" tIns="0" rIns="0" bIns="0" rtlCol="0" anchor="t">
            <a:spAutoFit/>
          </a:bodyPr>
          <a:lstStyle/>
          <a:p>
            <a:pPr marL="0" lvl="0" indent="0" algn="l">
              <a:lnSpc>
                <a:spcPts val="3727"/>
              </a:lnSpc>
              <a:spcBef>
                <a:spcPct val="0"/>
              </a:spcBef>
            </a:pPr>
            <a:r>
              <a:rPr lang="en-US" sz="3030" dirty="0">
                <a:solidFill>
                  <a:srgbClr val="56AEFF"/>
                </a:solidFill>
                <a:latin typeface="DM Sans Italics"/>
              </a:rPr>
              <a:t>Presented by: Mohamed Abo </a:t>
            </a:r>
            <a:r>
              <a:rPr lang="en-US" sz="3030" dirty="0" err="1">
                <a:solidFill>
                  <a:srgbClr val="56AEFF"/>
                </a:solidFill>
                <a:latin typeface="DM Sans Italics"/>
              </a:rPr>
              <a:t>khalil</a:t>
            </a:r>
            <a:endParaRPr lang="en-US" sz="3030" dirty="0">
              <a:solidFill>
                <a:srgbClr val="56AEFF"/>
              </a:solidFill>
              <a:latin typeface="DM Sans Italics"/>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367" y="812763"/>
            <a:ext cx="2572034" cy="1367411"/>
          </a:xfrm>
          <a:prstGeom prst="rect">
            <a:avLst/>
          </a:prstGeom>
        </p:spPr>
      </p:pic>
      <p:sp>
        <p:nvSpPr>
          <p:cNvPr id="16" name="TextBox 10"/>
          <p:cNvSpPr txBox="1"/>
          <p:nvPr/>
        </p:nvSpPr>
        <p:spPr>
          <a:xfrm>
            <a:off x="853138" y="6419648"/>
            <a:ext cx="7913921" cy="474489"/>
          </a:xfrm>
          <a:prstGeom prst="rect">
            <a:avLst/>
          </a:prstGeom>
        </p:spPr>
        <p:txBody>
          <a:bodyPr lIns="0" tIns="0" rIns="0" bIns="0" rtlCol="0" anchor="t">
            <a:spAutoFit/>
          </a:bodyPr>
          <a:lstStyle/>
          <a:p>
            <a:pPr marL="0" lvl="0" indent="0" algn="l">
              <a:lnSpc>
                <a:spcPts val="3727"/>
              </a:lnSpc>
              <a:spcBef>
                <a:spcPct val="0"/>
              </a:spcBef>
            </a:pPr>
            <a:r>
              <a:rPr lang="af-ZA" sz="3030" dirty="0" smtClean="0">
                <a:solidFill>
                  <a:srgbClr val="56AEFF"/>
                </a:solidFill>
                <a:latin typeface="DM Sans Italics"/>
              </a:rPr>
              <a:t>Project Developed at STMicrolectronics</a:t>
            </a:r>
            <a:endParaRPr lang="en-US" sz="3030" dirty="0">
              <a:solidFill>
                <a:srgbClr val="56AEFF"/>
              </a:solidFill>
              <a:latin typeface="DM Sans Itali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550435" y="8154886"/>
            <a:ext cx="12157433" cy="1488414"/>
          </a:xfrm>
          <a:custGeom>
            <a:avLst/>
            <a:gdLst/>
            <a:ahLst/>
            <a:cxnLst/>
            <a:rect l="l" t="t" r="r" b="b"/>
            <a:pathLst>
              <a:path w="12157433" h="1488414">
                <a:moveTo>
                  <a:pt x="0" y="0"/>
                </a:moveTo>
                <a:lnTo>
                  <a:pt x="12157432" y="0"/>
                </a:lnTo>
                <a:lnTo>
                  <a:pt x="12157432" y="1488415"/>
                </a:lnTo>
                <a:lnTo>
                  <a:pt x="0" y="1488415"/>
                </a:lnTo>
                <a:lnTo>
                  <a:pt x="0" y="0"/>
                </a:lnTo>
                <a:close/>
              </a:path>
            </a:pathLst>
          </a:custGeom>
          <a:blipFill>
            <a:blip r:embed="rId4"/>
            <a:stretch>
              <a:fillRect l="-30463" t="-448062" r="-37205" b="-585033"/>
            </a:stretch>
          </a:blipFill>
        </p:spPr>
      </p:sp>
      <p:sp>
        <p:nvSpPr>
          <p:cNvPr id="4" name="TextBox 4"/>
          <p:cNvSpPr txBox="1"/>
          <p:nvPr/>
        </p:nvSpPr>
        <p:spPr>
          <a:xfrm>
            <a:off x="607695" y="1019175"/>
            <a:ext cx="16384577" cy="971550"/>
          </a:xfrm>
          <a:prstGeom prst="rect">
            <a:avLst/>
          </a:prstGeom>
        </p:spPr>
        <p:txBody>
          <a:bodyPr lIns="0" tIns="0" rIns="0" bIns="0" rtlCol="0" anchor="t">
            <a:spAutoFit/>
          </a:bodyPr>
          <a:lstStyle/>
          <a:p>
            <a:pPr lvl="0">
              <a:lnSpc>
                <a:spcPts val="7522"/>
              </a:lnSpc>
              <a:spcBef>
                <a:spcPct val="0"/>
              </a:spcBef>
            </a:pPr>
            <a:r>
              <a:rPr lang="en-US" sz="6268" dirty="0">
                <a:solidFill>
                  <a:srgbClr val="FFFFFF"/>
                </a:solidFill>
                <a:latin typeface="Now Bold"/>
              </a:rPr>
              <a:t>Implementation</a:t>
            </a:r>
            <a:endParaRPr lang="en-US" sz="6268" dirty="0">
              <a:solidFill>
                <a:srgbClr val="FFFFFF"/>
              </a:solidFill>
              <a:latin typeface="Now Bold"/>
            </a:endParaRPr>
          </a:p>
        </p:txBody>
      </p:sp>
      <p:sp>
        <p:nvSpPr>
          <p:cNvPr id="5" name="TextBox 5"/>
          <p:cNvSpPr txBox="1"/>
          <p:nvPr/>
        </p:nvSpPr>
        <p:spPr>
          <a:xfrm>
            <a:off x="460515" y="2741922"/>
            <a:ext cx="16384577" cy="1413084"/>
          </a:xfrm>
          <a:prstGeom prst="rect">
            <a:avLst/>
          </a:prstGeom>
        </p:spPr>
        <p:txBody>
          <a:bodyPr lIns="0" tIns="0" rIns="0" bIns="0" rtlCol="0" anchor="t">
            <a:spAutoFit/>
          </a:bodyPr>
          <a:lstStyle/>
          <a:p>
            <a:pPr marL="0" lvl="0" indent="0">
              <a:lnSpc>
                <a:spcPts val="3820"/>
              </a:lnSpc>
              <a:spcBef>
                <a:spcPct val="0"/>
              </a:spcBef>
            </a:pPr>
            <a:r>
              <a:rPr lang="en-US" sz="2768">
                <a:solidFill>
                  <a:srgbClr val="FFFFFF"/>
                </a:solidFill>
                <a:latin typeface="DM Sans Bold"/>
              </a:rPr>
              <a:t>Err</a:t>
            </a:r>
            <a:r>
              <a:rPr lang="en-US" sz="2768" u="none" strike="noStrike">
                <a:solidFill>
                  <a:srgbClr val="FFFFFF"/>
                </a:solidFill>
                <a:latin typeface="DM Sans Bold"/>
              </a:rPr>
              <a:t>or Handling:</a:t>
            </a:r>
          </a:p>
          <a:p>
            <a:pPr>
              <a:lnSpc>
                <a:spcPts val="3820"/>
              </a:lnSpc>
              <a:spcBef>
                <a:spcPct val="0"/>
              </a:spcBef>
            </a:pPr>
            <a:r>
              <a:rPr lang="en-US" sz="2768" u="none" strike="noStrike">
                <a:solidFill>
                  <a:srgbClr val="FFFFFF"/>
                </a:solidFill>
                <a:latin typeface="DM Sans"/>
              </a:rPr>
              <a:t>Error handling is implemented to handle various edge cases, such as failed memory allocations</a:t>
            </a:r>
          </a:p>
          <a:p>
            <a:pPr marL="0" lvl="0" indent="0">
              <a:lnSpc>
                <a:spcPts val="3820"/>
              </a:lnSpc>
              <a:spcBef>
                <a:spcPct val="0"/>
              </a:spcBef>
            </a:pPr>
            <a:endParaRPr lang="en-US" sz="2768" u="none" strike="noStrike">
              <a:solidFill>
                <a:srgbClr val="FFFFFF"/>
              </a:solidFill>
              <a:latin typeface="DM Sans"/>
            </a:endParaRPr>
          </a:p>
        </p:txBody>
      </p:sp>
      <p:sp>
        <p:nvSpPr>
          <p:cNvPr id="6" name="TextBox 6"/>
          <p:cNvSpPr txBox="1"/>
          <p:nvPr/>
        </p:nvSpPr>
        <p:spPr>
          <a:xfrm>
            <a:off x="460515" y="3756714"/>
            <a:ext cx="17827485" cy="1963470"/>
          </a:xfrm>
          <a:prstGeom prst="rect">
            <a:avLst/>
          </a:prstGeom>
        </p:spPr>
        <p:txBody>
          <a:bodyPr lIns="0" tIns="0" rIns="0" bIns="0" rtlCol="0" anchor="t">
            <a:spAutoFit/>
          </a:bodyPr>
          <a:lstStyle/>
          <a:p>
            <a:pPr marL="0" lvl="0" indent="0" algn="l">
              <a:lnSpc>
                <a:spcPts val="3945"/>
              </a:lnSpc>
              <a:spcBef>
                <a:spcPct val="0"/>
              </a:spcBef>
            </a:pPr>
            <a:r>
              <a:rPr lang="en-US" sz="2858">
                <a:solidFill>
                  <a:srgbClr val="FFFFFF"/>
                </a:solidFill>
                <a:latin typeface="DM Sans Bold"/>
              </a:rPr>
              <a:t>P</a:t>
            </a:r>
            <a:r>
              <a:rPr lang="en-US" sz="2858" u="none" strike="noStrike">
                <a:solidFill>
                  <a:srgbClr val="FFFFFF"/>
                </a:solidFill>
                <a:latin typeface="DM Sans Bold"/>
              </a:rPr>
              <a:t>erformance Considerations:</a:t>
            </a:r>
          </a:p>
          <a:p>
            <a:pPr marL="0" lvl="0" indent="0" algn="l">
              <a:lnSpc>
                <a:spcPts val="3945"/>
              </a:lnSpc>
              <a:spcBef>
                <a:spcPct val="0"/>
              </a:spcBef>
            </a:pPr>
            <a:r>
              <a:rPr lang="en-US" sz="2858" u="none" strike="noStrike">
                <a:solidFill>
                  <a:srgbClr val="FFFFFF"/>
                </a:solidFill>
                <a:latin typeface="DM Sans"/>
              </a:rPr>
              <a:t>The implementation aims for efficient memory allocation and deallocation operations, considering factors such as time complexity, space complexity, and fragmentation. Techniques like memory splitting, merging, and alignment contribute to optimizing performance.</a:t>
            </a:r>
          </a:p>
        </p:txBody>
      </p:sp>
      <p:sp>
        <p:nvSpPr>
          <p:cNvPr id="7" name="TextBox 7"/>
          <p:cNvSpPr txBox="1"/>
          <p:nvPr/>
        </p:nvSpPr>
        <p:spPr>
          <a:xfrm>
            <a:off x="460515" y="6383444"/>
            <a:ext cx="4868168" cy="628447"/>
          </a:xfrm>
          <a:prstGeom prst="rect">
            <a:avLst/>
          </a:prstGeom>
        </p:spPr>
        <p:txBody>
          <a:bodyPr lIns="0" tIns="0" rIns="0" bIns="0" rtlCol="0" anchor="t">
            <a:spAutoFit/>
          </a:bodyPr>
          <a:lstStyle/>
          <a:p>
            <a:pPr marL="0" lvl="0" indent="0" algn="l">
              <a:lnSpc>
                <a:spcPts val="5187"/>
              </a:lnSpc>
              <a:spcBef>
                <a:spcPct val="0"/>
              </a:spcBef>
            </a:pPr>
            <a:r>
              <a:rPr lang="en-US" sz="3758">
                <a:solidFill>
                  <a:srgbClr val="FFFFFF"/>
                </a:solidFill>
                <a:latin typeface="DM Sans Bold"/>
              </a:rPr>
              <a:t>Minimized MetaData </a:t>
            </a:r>
          </a:p>
        </p:txBody>
      </p:sp>
      <p:sp>
        <p:nvSpPr>
          <p:cNvPr id="8" name="Freeform 8"/>
          <p:cNvSpPr/>
          <p:nvPr/>
        </p:nvSpPr>
        <p:spPr>
          <a:xfrm>
            <a:off x="11174850" y="5582239"/>
            <a:ext cx="6084450" cy="2288008"/>
          </a:xfrm>
          <a:custGeom>
            <a:avLst/>
            <a:gdLst/>
            <a:ahLst/>
            <a:cxnLst/>
            <a:rect l="l" t="t" r="r" b="b"/>
            <a:pathLst>
              <a:path w="6084450" h="2288008">
                <a:moveTo>
                  <a:pt x="0" y="0"/>
                </a:moveTo>
                <a:lnTo>
                  <a:pt x="6084450" y="0"/>
                </a:lnTo>
                <a:lnTo>
                  <a:pt x="6084450" y="2288008"/>
                </a:lnTo>
                <a:lnTo>
                  <a:pt x="0" y="2288008"/>
                </a:lnTo>
                <a:lnTo>
                  <a:pt x="0" y="0"/>
                </a:lnTo>
                <a:close/>
              </a:path>
            </a:pathLst>
          </a:custGeom>
          <a:blipFill>
            <a:blip r:embed="rId4"/>
            <a:stretch>
              <a:fillRect l="-41419" t="-18183" r="-109670" b="-434262"/>
            </a:stretch>
          </a:blipFill>
        </p:spPr>
      </p:sp>
      <p:sp>
        <p:nvSpPr>
          <p:cNvPr id="9" name="TextBox 9"/>
          <p:cNvSpPr txBox="1"/>
          <p:nvPr/>
        </p:nvSpPr>
        <p:spPr>
          <a:xfrm>
            <a:off x="607695" y="7198836"/>
            <a:ext cx="4416177" cy="1285672"/>
          </a:xfrm>
          <a:prstGeom prst="rect">
            <a:avLst/>
          </a:prstGeom>
        </p:spPr>
        <p:txBody>
          <a:bodyPr lIns="0" tIns="0" rIns="0" bIns="0" rtlCol="0" anchor="t">
            <a:spAutoFit/>
          </a:bodyPr>
          <a:lstStyle/>
          <a:p>
            <a:pPr>
              <a:lnSpc>
                <a:spcPts val="5187"/>
              </a:lnSpc>
            </a:pPr>
            <a:r>
              <a:rPr lang="en-US" sz="3758">
                <a:solidFill>
                  <a:srgbClr val="FFFFFF"/>
                </a:solidFill>
                <a:latin typeface="DM Sans Bold"/>
              </a:rPr>
              <a:t>8 Byte in allocated </a:t>
            </a:r>
          </a:p>
          <a:p>
            <a:pPr marL="0" lvl="0" indent="0" algn="l">
              <a:lnSpc>
                <a:spcPts val="5187"/>
              </a:lnSpc>
              <a:spcBef>
                <a:spcPct val="0"/>
              </a:spcBef>
            </a:pPr>
            <a:r>
              <a:rPr lang="en-US" sz="3758">
                <a:solidFill>
                  <a:srgbClr val="FFFFFF"/>
                </a:solidFill>
                <a:latin typeface="DM Sans Bold"/>
              </a:rPr>
              <a:t>24 Byte in free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af-ZA" sz="6268" dirty="0" smtClean="0">
                <a:solidFill>
                  <a:srgbClr val="FFFFFF"/>
                </a:solidFill>
                <a:latin typeface="Now Bold"/>
              </a:rPr>
              <a:t>Functionality Specifies:</a:t>
            </a:r>
            <a:endParaRPr lang="en-US" sz="6268" dirty="0">
              <a:solidFill>
                <a:srgbClr val="FFFFFF"/>
              </a:solidFill>
              <a:latin typeface="Now Bold"/>
            </a:endParaRPr>
          </a:p>
        </p:txBody>
      </p:sp>
      <p:sp>
        <p:nvSpPr>
          <p:cNvPr id="3" name="TextBox 3"/>
          <p:cNvSpPr txBox="1"/>
          <p:nvPr/>
        </p:nvSpPr>
        <p:spPr>
          <a:xfrm>
            <a:off x="316567" y="3390900"/>
            <a:ext cx="17971433" cy="5867400"/>
          </a:xfrm>
          <a:prstGeom prst="rect">
            <a:avLst/>
          </a:prstGeom>
        </p:spPr>
        <p:txBody>
          <a:bodyPr lIns="0" tIns="0" rIns="0" bIns="0" rtlCol="0" anchor="t">
            <a:spAutoFit/>
          </a:bodyPr>
          <a:lstStyle/>
          <a:p>
            <a:pPr>
              <a:lnSpc>
                <a:spcPts val="4251"/>
              </a:lnSpc>
              <a:spcBef>
                <a:spcPct val="0"/>
              </a:spcBef>
            </a:pPr>
            <a:r>
              <a:rPr lang="en-US" sz="3543" dirty="0">
                <a:solidFill>
                  <a:srgbClr val="FFFFFF"/>
                </a:solidFill>
                <a:latin typeface="DM Sans Bold"/>
              </a:rPr>
              <a:t>Purpose: </a:t>
            </a:r>
            <a:r>
              <a:rPr lang="en-US" sz="3543" dirty="0">
                <a:solidFill>
                  <a:srgbClr val="FFFFFF"/>
                </a:solidFill>
                <a:latin typeface="DM Sans"/>
              </a:rPr>
              <a:t>Allocates memory.</a:t>
            </a:r>
          </a:p>
          <a:p>
            <a:pPr>
              <a:lnSpc>
                <a:spcPts val="4251"/>
              </a:lnSpc>
              <a:spcBef>
                <a:spcPct val="0"/>
              </a:spcBef>
            </a:pPr>
            <a:r>
              <a:rPr lang="en-US" sz="3543" dirty="0">
                <a:solidFill>
                  <a:srgbClr val="FFFFFF"/>
                </a:solidFill>
                <a:latin typeface="DM Sans Bold"/>
              </a:rPr>
              <a:t>Parameters:</a:t>
            </a:r>
          </a:p>
          <a:p>
            <a:pPr>
              <a:lnSpc>
                <a:spcPts val="4251"/>
              </a:lnSpc>
              <a:spcBef>
                <a:spcPct val="0"/>
              </a:spcBef>
            </a:pPr>
            <a:r>
              <a:rPr lang="en-US" sz="3543" dirty="0">
                <a:solidFill>
                  <a:srgbClr val="FFFFFF"/>
                </a:solidFill>
                <a:latin typeface="DM Sans Bold"/>
              </a:rPr>
              <a:t>size:</a:t>
            </a:r>
            <a:r>
              <a:rPr lang="en-US" sz="3543" dirty="0">
                <a:solidFill>
                  <a:srgbClr val="FFFFFF"/>
                </a:solidFill>
                <a:latin typeface="DM Sans"/>
              </a:rPr>
              <a:t> Size of the memory to be allocated.</a:t>
            </a:r>
          </a:p>
          <a:p>
            <a:pPr>
              <a:lnSpc>
                <a:spcPts val="4251"/>
              </a:lnSpc>
              <a:spcBef>
                <a:spcPct val="0"/>
              </a:spcBef>
            </a:pPr>
            <a:r>
              <a:rPr lang="en-US" sz="3543" dirty="0">
                <a:solidFill>
                  <a:srgbClr val="FFFFFF"/>
                </a:solidFill>
                <a:latin typeface="DM Sans Bold"/>
              </a:rPr>
              <a:t>Return Value: </a:t>
            </a:r>
            <a:r>
              <a:rPr lang="en-US" sz="3543" dirty="0">
                <a:solidFill>
                  <a:srgbClr val="FFFFFF"/>
                </a:solidFill>
                <a:latin typeface="DM Sans"/>
              </a:rPr>
              <a:t>Pointer to the allocated memory.</a:t>
            </a:r>
          </a:p>
          <a:p>
            <a:pPr>
              <a:lnSpc>
                <a:spcPts val="4251"/>
              </a:lnSpc>
              <a:spcBef>
                <a:spcPct val="0"/>
              </a:spcBef>
            </a:pPr>
            <a:r>
              <a:rPr lang="en-US" sz="3543" dirty="0">
                <a:solidFill>
                  <a:srgbClr val="FFFFFF"/>
                </a:solidFill>
                <a:latin typeface="DM Sans Bold"/>
              </a:rPr>
              <a:t>Algorithm:</a:t>
            </a:r>
          </a:p>
          <a:p>
            <a:pPr>
              <a:lnSpc>
                <a:spcPts val="4251"/>
              </a:lnSpc>
              <a:spcBef>
                <a:spcPct val="0"/>
              </a:spcBef>
            </a:pPr>
            <a:r>
              <a:rPr lang="en-US" sz="3543" dirty="0">
                <a:solidFill>
                  <a:srgbClr val="FFFFFF"/>
                </a:solidFill>
                <a:latin typeface="DM Sans"/>
              </a:rPr>
              <a:t>Acquires a </a:t>
            </a:r>
            <a:r>
              <a:rPr lang="en-US" sz="3543" dirty="0" err="1">
                <a:solidFill>
                  <a:srgbClr val="FFFFFF"/>
                </a:solidFill>
                <a:latin typeface="DM Sans"/>
              </a:rPr>
              <a:t>mutex</a:t>
            </a:r>
            <a:r>
              <a:rPr lang="en-US" sz="3543" dirty="0">
                <a:solidFill>
                  <a:srgbClr val="FFFFFF"/>
                </a:solidFill>
                <a:latin typeface="DM Sans"/>
              </a:rPr>
              <a:t> lock to ensure thread safety.</a:t>
            </a:r>
          </a:p>
          <a:p>
            <a:pPr>
              <a:lnSpc>
                <a:spcPts val="4251"/>
              </a:lnSpc>
              <a:spcBef>
                <a:spcPct val="0"/>
              </a:spcBef>
            </a:pPr>
            <a:r>
              <a:rPr lang="en-US" sz="3543" dirty="0">
                <a:solidFill>
                  <a:srgbClr val="FFFFFF"/>
                </a:solidFill>
                <a:latin typeface="DM Sans"/>
              </a:rPr>
              <a:t>Determines the size of the memory block to be allocated.</a:t>
            </a:r>
          </a:p>
          <a:p>
            <a:pPr>
              <a:lnSpc>
                <a:spcPts val="4251"/>
              </a:lnSpc>
              <a:spcBef>
                <a:spcPct val="0"/>
              </a:spcBef>
            </a:pPr>
            <a:r>
              <a:rPr lang="en-US" sz="3543" dirty="0">
                <a:solidFill>
                  <a:srgbClr val="FFFFFF"/>
                </a:solidFill>
                <a:latin typeface="DM Sans"/>
              </a:rPr>
              <a:t>Calls </a:t>
            </a:r>
            <a:r>
              <a:rPr lang="en-US" sz="3543" dirty="0" err="1">
                <a:solidFill>
                  <a:srgbClr val="FFFFFF"/>
                </a:solidFill>
                <a:latin typeface="DM Sans"/>
              </a:rPr>
              <a:t>traverse_freelist</a:t>
            </a:r>
            <a:r>
              <a:rPr lang="en-US" sz="3543" dirty="0">
                <a:solidFill>
                  <a:srgbClr val="FFFFFF"/>
                </a:solidFill>
                <a:latin typeface="DM Sans"/>
              </a:rPr>
              <a:t> to find a suitable block or initializes the free list if necessary.</a:t>
            </a:r>
          </a:p>
          <a:p>
            <a:pPr>
              <a:lnSpc>
                <a:spcPts val="4251"/>
              </a:lnSpc>
              <a:spcBef>
                <a:spcPct val="0"/>
              </a:spcBef>
            </a:pPr>
            <a:r>
              <a:rPr lang="en-US" sz="3543" dirty="0">
                <a:solidFill>
                  <a:srgbClr val="FFFFFF"/>
                </a:solidFill>
                <a:latin typeface="DM Sans Bold"/>
              </a:rPr>
              <a:t>Performance Considerations: </a:t>
            </a:r>
            <a:r>
              <a:rPr lang="en-US" sz="3543" dirty="0">
                <a:solidFill>
                  <a:srgbClr val="FFFFFF"/>
                </a:solidFill>
                <a:latin typeface="DM Sans"/>
              </a:rPr>
              <a:t>Depends on the efficiency of memory allocation and traversal.</a:t>
            </a:r>
          </a:p>
          <a:p>
            <a:pPr>
              <a:lnSpc>
                <a:spcPts val="4251"/>
              </a:lnSpc>
              <a:spcBef>
                <a:spcPct val="0"/>
              </a:spcBef>
            </a:pPr>
            <a:r>
              <a:rPr lang="en-US" sz="3543" dirty="0">
                <a:solidFill>
                  <a:srgbClr val="FFFFFF"/>
                </a:solidFill>
                <a:latin typeface="DM Sans Bold"/>
              </a:rPr>
              <a:t>Usage Examples: </a:t>
            </a:r>
            <a:r>
              <a:rPr lang="en-US" sz="3543" dirty="0">
                <a:solidFill>
                  <a:srgbClr val="FFFFFF"/>
                </a:solidFill>
                <a:latin typeface="DM Sans"/>
              </a:rPr>
              <a:t>Used to dynamically allocate memory during program execution.</a:t>
            </a:r>
          </a:p>
        </p:txBody>
      </p:sp>
      <p:sp>
        <p:nvSpPr>
          <p:cNvPr id="4" name="TextBox 4"/>
          <p:cNvSpPr txBox="1"/>
          <p:nvPr/>
        </p:nvSpPr>
        <p:spPr>
          <a:xfrm>
            <a:off x="-762000" y="1790700"/>
            <a:ext cx="15925800" cy="890628"/>
          </a:xfrm>
          <a:prstGeom prst="rect">
            <a:avLst/>
          </a:prstGeom>
        </p:spPr>
        <p:txBody>
          <a:bodyPr wrap="square" lIns="0" tIns="0" rIns="0" bIns="0" rtlCol="0" anchor="t">
            <a:spAutoFit/>
          </a:bodyPr>
          <a:lstStyle/>
          <a:p>
            <a:pPr algn="ctr">
              <a:lnSpc>
                <a:spcPts val="7522"/>
              </a:lnSpc>
              <a:spcBef>
                <a:spcPct val="0"/>
              </a:spcBef>
            </a:pPr>
            <a:r>
              <a:rPr lang="en-US" sz="4400" dirty="0">
                <a:solidFill>
                  <a:srgbClr val="FFFFFF"/>
                </a:solidFill>
                <a:latin typeface="Now Bold"/>
              </a:rPr>
              <a:t>v</a:t>
            </a:r>
            <a:r>
              <a:rPr lang="en-US" sz="4400" dirty="0" smtClean="0">
                <a:solidFill>
                  <a:srgbClr val="FFFFFF"/>
                </a:solidFill>
                <a:latin typeface="Now Bold"/>
              </a:rPr>
              <a:t>oid* </a:t>
            </a:r>
            <a:r>
              <a:rPr lang="en-US" sz="4400" dirty="0" err="1">
                <a:solidFill>
                  <a:srgbClr val="FFFFFF"/>
                </a:solidFill>
                <a:latin typeface="Now Bold"/>
              </a:rPr>
              <a:t>m</a:t>
            </a:r>
            <a:r>
              <a:rPr lang="en-US" sz="4400" dirty="0" err="1" smtClean="0">
                <a:solidFill>
                  <a:srgbClr val="FFFFFF"/>
                </a:solidFill>
                <a:latin typeface="Now Bold"/>
              </a:rPr>
              <a:t>alloc</a:t>
            </a:r>
            <a:r>
              <a:rPr lang="en-US" sz="4400" dirty="0" smtClean="0">
                <a:solidFill>
                  <a:srgbClr val="FFFFFF"/>
                </a:solidFill>
                <a:latin typeface="Now Bold"/>
              </a:rPr>
              <a:t>(</a:t>
            </a:r>
            <a:r>
              <a:rPr lang="en-US" sz="4400" dirty="0" err="1" smtClean="0">
                <a:solidFill>
                  <a:srgbClr val="FFFFFF"/>
                </a:solidFill>
                <a:latin typeface="Now Bold"/>
              </a:rPr>
              <a:t>size_t</a:t>
            </a:r>
            <a:r>
              <a:rPr lang="en-US" sz="4400" dirty="0" smtClean="0">
                <a:solidFill>
                  <a:srgbClr val="FFFFFF"/>
                </a:solidFill>
                <a:latin typeface="Now Bold"/>
              </a:rPr>
              <a:t> size);</a:t>
            </a:r>
            <a:endParaRPr lang="en-US" sz="4400" dirty="0">
              <a:solidFill>
                <a:srgbClr val="FFFFFF"/>
              </a:solidFill>
              <a:latin typeface="Now Bo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8991600" y="952500"/>
            <a:ext cx="5410919" cy="8592367"/>
          </a:xfrm>
          <a:custGeom>
            <a:avLst/>
            <a:gdLst/>
            <a:ahLst/>
            <a:cxnLst/>
            <a:rect l="l" t="t" r="r" b="b"/>
            <a:pathLst>
              <a:path w="5410919" h="8592367">
                <a:moveTo>
                  <a:pt x="0" y="0"/>
                </a:moveTo>
                <a:lnTo>
                  <a:pt x="5410919" y="0"/>
                </a:lnTo>
                <a:lnTo>
                  <a:pt x="5410919" y="8592367"/>
                </a:lnTo>
                <a:lnTo>
                  <a:pt x="0" y="8592367"/>
                </a:lnTo>
                <a:lnTo>
                  <a:pt x="0" y="0"/>
                </a:lnTo>
                <a:close/>
              </a:path>
            </a:pathLst>
          </a:custGeom>
          <a:blipFill>
            <a:blip r:embed="rId2"/>
            <a:stretch>
              <a:fillRect l="-1347" t="-120" b="-120"/>
            </a:stretch>
          </a:blipFill>
        </p:spPr>
      </p:sp>
      <p:sp>
        <p:nvSpPr>
          <p:cNvPr id="3" name="Rectangle 2"/>
          <p:cNvSpPr/>
          <p:nvPr/>
        </p:nvSpPr>
        <p:spPr>
          <a:xfrm>
            <a:off x="152400" y="847316"/>
            <a:ext cx="7904728" cy="1044517"/>
          </a:xfrm>
          <a:prstGeom prst="rect">
            <a:avLst/>
          </a:prstGeom>
        </p:spPr>
        <p:txBody>
          <a:bodyPr wrap="none">
            <a:spAutoFit/>
          </a:bodyPr>
          <a:lstStyle/>
          <a:p>
            <a:pPr lvl="0">
              <a:lnSpc>
                <a:spcPts val="7522"/>
              </a:lnSpc>
              <a:spcBef>
                <a:spcPct val="0"/>
              </a:spcBef>
            </a:pPr>
            <a:r>
              <a:rPr lang="af-ZA" sz="6000" dirty="0" smtClean="0">
                <a:solidFill>
                  <a:srgbClr val="FFFFFF"/>
                </a:solidFill>
                <a:latin typeface="Now Bold"/>
              </a:rPr>
              <a:t>Malloc Flow Chart :</a:t>
            </a:r>
            <a:endParaRPr lang="en-US" sz="6000" dirty="0">
              <a:solidFill>
                <a:srgbClr val="FFFFFF"/>
              </a:solidFill>
              <a:latin typeface="Now Bo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615612" y="3110746"/>
            <a:ext cx="17971433" cy="6400800"/>
          </a:xfrm>
          <a:prstGeom prst="rect">
            <a:avLst/>
          </a:prstGeom>
        </p:spPr>
        <p:txBody>
          <a:bodyPr lIns="0" tIns="0" rIns="0" bIns="0" rtlCol="0" anchor="t">
            <a:spAutoFit/>
          </a:bodyPr>
          <a:lstStyle/>
          <a:p>
            <a:pPr marL="764969" lvl="1" indent="-382485">
              <a:lnSpc>
                <a:spcPts val="4251"/>
              </a:lnSpc>
              <a:spcBef>
                <a:spcPct val="0"/>
              </a:spcBef>
              <a:buFont typeface="Arial"/>
              <a:buChar char="•"/>
            </a:pPr>
            <a:r>
              <a:rPr lang="en-US" sz="3543">
                <a:solidFill>
                  <a:srgbClr val="FFFFFF"/>
                </a:solidFill>
                <a:latin typeface="DM Sans"/>
              </a:rPr>
              <a:t>Purpose: Initializes the free list data structure.</a:t>
            </a:r>
          </a:p>
          <a:p>
            <a:pPr marL="764969" lvl="1" indent="-382485">
              <a:lnSpc>
                <a:spcPts val="4251"/>
              </a:lnSpc>
              <a:spcBef>
                <a:spcPct val="0"/>
              </a:spcBef>
              <a:buFont typeface="Arial"/>
              <a:buChar char="•"/>
            </a:pPr>
            <a:r>
              <a:rPr lang="en-US" sz="3543">
                <a:solidFill>
                  <a:srgbClr val="FFFFFF"/>
                </a:solidFill>
                <a:latin typeface="DM Sans"/>
              </a:rPr>
              <a:t>Parameters: None.</a:t>
            </a:r>
          </a:p>
          <a:p>
            <a:pPr marL="764969" lvl="1" indent="-382485">
              <a:lnSpc>
                <a:spcPts val="4251"/>
              </a:lnSpc>
              <a:spcBef>
                <a:spcPct val="0"/>
              </a:spcBef>
              <a:buFont typeface="Arial"/>
              <a:buChar char="•"/>
            </a:pPr>
            <a:r>
              <a:rPr lang="en-US" sz="3543">
                <a:solidFill>
                  <a:srgbClr val="FFFFFF"/>
                </a:solidFill>
                <a:latin typeface="DM Sans"/>
              </a:rPr>
              <a:t>Return Value: Returns 0 on success, -1 on failure.</a:t>
            </a:r>
          </a:p>
          <a:p>
            <a:pPr marL="764969" lvl="1" indent="-382485">
              <a:lnSpc>
                <a:spcPts val="4251"/>
              </a:lnSpc>
              <a:spcBef>
                <a:spcPct val="0"/>
              </a:spcBef>
              <a:buFont typeface="Arial"/>
              <a:buChar char="•"/>
            </a:pPr>
            <a:r>
              <a:rPr lang="en-US" sz="3543">
                <a:solidFill>
                  <a:srgbClr val="FFFFFF"/>
                </a:solidFill>
                <a:latin typeface="DM Sans"/>
              </a:rPr>
              <a:t>Algorithm:</a:t>
            </a:r>
          </a:p>
          <a:p>
            <a:pPr marL="1529939" lvl="2" indent="-509980">
              <a:lnSpc>
                <a:spcPts val="4251"/>
              </a:lnSpc>
              <a:spcBef>
                <a:spcPct val="0"/>
              </a:spcBef>
              <a:buFont typeface="Arial"/>
              <a:buChar char="⚬"/>
            </a:pPr>
            <a:r>
              <a:rPr lang="en-US" sz="3543">
                <a:solidFill>
                  <a:srgbClr val="FFFFFF"/>
                </a:solidFill>
                <a:latin typeface="DM Sans"/>
              </a:rPr>
              <a:t>Allocates memory for the head node using sbrk.</a:t>
            </a:r>
          </a:p>
          <a:p>
            <a:pPr marL="1529939" lvl="2" indent="-509980">
              <a:lnSpc>
                <a:spcPts val="4251"/>
              </a:lnSpc>
              <a:spcBef>
                <a:spcPct val="0"/>
              </a:spcBef>
              <a:buFont typeface="Arial"/>
              <a:buChar char="⚬"/>
            </a:pPr>
            <a:r>
              <a:rPr lang="en-US" sz="3543">
                <a:solidFill>
                  <a:srgbClr val="FFFFFF"/>
                </a:solidFill>
                <a:latin typeface="DM Sans"/>
              </a:rPr>
              <a:t>Initializes the head node with the allocated memory size and pointers.</a:t>
            </a:r>
          </a:p>
          <a:p>
            <a:pPr marL="764969" lvl="1" indent="-382485">
              <a:lnSpc>
                <a:spcPts val="4251"/>
              </a:lnSpc>
              <a:spcBef>
                <a:spcPct val="0"/>
              </a:spcBef>
              <a:buFont typeface="Arial"/>
              <a:buChar char="•"/>
            </a:pPr>
            <a:r>
              <a:rPr lang="en-US" sz="3543">
                <a:solidFill>
                  <a:srgbClr val="FFFFFF"/>
                </a:solidFill>
                <a:latin typeface="DM Sans"/>
              </a:rPr>
              <a:t>Error Handling: Checks if sbrk returns -1 to indicate failure.</a:t>
            </a:r>
          </a:p>
          <a:p>
            <a:pPr marL="764969" lvl="1" indent="-382485">
              <a:lnSpc>
                <a:spcPts val="4251"/>
              </a:lnSpc>
              <a:spcBef>
                <a:spcPct val="0"/>
              </a:spcBef>
              <a:buFont typeface="Arial"/>
              <a:buChar char="•"/>
            </a:pPr>
            <a:r>
              <a:rPr lang="en-US" sz="3543">
                <a:solidFill>
                  <a:srgbClr val="FFFFFF"/>
                </a:solidFill>
                <a:latin typeface="DM Sans"/>
              </a:rPr>
              <a:t>Performance Considerations: This function's performance depends on the efficiency of the memory allocation mechanism.</a:t>
            </a:r>
          </a:p>
          <a:p>
            <a:pPr marL="764969" lvl="1" indent="-382485">
              <a:lnSpc>
                <a:spcPts val="4251"/>
              </a:lnSpc>
              <a:spcBef>
                <a:spcPct val="0"/>
              </a:spcBef>
              <a:buFont typeface="Arial"/>
              <a:buChar char="•"/>
            </a:pPr>
            <a:r>
              <a:rPr lang="en-US" sz="3543">
                <a:solidFill>
                  <a:srgbClr val="FFFFFF"/>
                </a:solidFill>
                <a:latin typeface="DM Sans"/>
              </a:rPr>
              <a:t>Usage Examples: Typically called at program startup to initialize the memory management system.</a:t>
            </a:r>
          </a:p>
          <a:p>
            <a:pPr>
              <a:lnSpc>
                <a:spcPts val="4251"/>
              </a:lnSpc>
              <a:spcBef>
                <a:spcPct val="0"/>
              </a:spcBef>
            </a:pPr>
            <a:endParaRPr lang="en-US" sz="3543">
              <a:solidFill>
                <a:srgbClr val="FFFFFF"/>
              </a:solidFill>
              <a:latin typeface="DM Sans"/>
            </a:endParaRPr>
          </a:p>
        </p:txBody>
      </p:sp>
      <p:sp>
        <p:nvSpPr>
          <p:cNvPr id="4" name="TextBox 4"/>
          <p:cNvSpPr txBox="1"/>
          <p:nvPr/>
        </p:nvSpPr>
        <p:spPr>
          <a:xfrm>
            <a:off x="228600" y="1819692"/>
            <a:ext cx="15163799" cy="890628"/>
          </a:xfrm>
          <a:prstGeom prst="rect">
            <a:avLst/>
          </a:prstGeom>
        </p:spPr>
        <p:txBody>
          <a:bodyPr wrap="square" lIns="0" tIns="0" rIns="0" bIns="0" rtlCol="0" anchor="t">
            <a:spAutoFit/>
          </a:bodyPr>
          <a:lstStyle/>
          <a:p>
            <a:pPr algn="ctr">
              <a:lnSpc>
                <a:spcPts val="7522"/>
              </a:lnSpc>
              <a:spcBef>
                <a:spcPct val="0"/>
              </a:spcBef>
            </a:pPr>
            <a:r>
              <a:rPr lang="en-US" sz="4400" dirty="0">
                <a:solidFill>
                  <a:srgbClr val="FFFFFF"/>
                </a:solidFill>
                <a:latin typeface="Now Bold"/>
              </a:rPr>
              <a:t>u</a:t>
            </a:r>
            <a:r>
              <a:rPr lang="en-US" sz="4400" dirty="0" smtClean="0">
                <a:solidFill>
                  <a:srgbClr val="FFFFFF"/>
                </a:solidFill>
                <a:latin typeface="Now Bold"/>
              </a:rPr>
              <a:t>nsigned char INIT_FREELIST(void) ;</a:t>
            </a:r>
            <a:endParaRPr lang="en-US" sz="4400" dirty="0">
              <a:solidFill>
                <a:srgbClr val="FFFFFF"/>
              </a:solidFill>
              <a:latin typeface="Now Bold"/>
            </a:endParaRPr>
          </a:p>
        </p:txBody>
      </p:sp>
      <p:sp>
        <p:nvSpPr>
          <p:cNvPr id="5" name="TextBox 2"/>
          <p:cNvSpPr txBox="1"/>
          <p:nvPr/>
        </p:nvSpPr>
        <p:spPr>
          <a:xfrm>
            <a:off x="615612" y="419100"/>
            <a:ext cx="16384577" cy="971550"/>
          </a:xfrm>
          <a:prstGeom prst="rect">
            <a:avLst/>
          </a:prstGeom>
        </p:spPr>
        <p:txBody>
          <a:bodyPr lIns="0" tIns="0" rIns="0" bIns="0" rtlCol="0" anchor="t">
            <a:spAutoFit/>
          </a:bodyPr>
          <a:lstStyle/>
          <a:p>
            <a:pPr marL="0" lvl="0" indent="0">
              <a:lnSpc>
                <a:spcPts val="7522"/>
              </a:lnSpc>
              <a:spcBef>
                <a:spcPct val="0"/>
              </a:spcBef>
            </a:pPr>
            <a:r>
              <a:rPr lang="af-ZA"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1201400" y="800100"/>
            <a:ext cx="2588887" cy="8864975"/>
          </a:xfrm>
          <a:custGeom>
            <a:avLst/>
            <a:gdLst/>
            <a:ahLst/>
            <a:cxnLst/>
            <a:rect l="l" t="t" r="r" b="b"/>
            <a:pathLst>
              <a:path w="2588887" h="8864975">
                <a:moveTo>
                  <a:pt x="0" y="0"/>
                </a:moveTo>
                <a:lnTo>
                  <a:pt x="2588886" y="0"/>
                </a:lnTo>
                <a:lnTo>
                  <a:pt x="2588886" y="8864976"/>
                </a:lnTo>
                <a:lnTo>
                  <a:pt x="0" y="8864976"/>
                </a:lnTo>
                <a:lnTo>
                  <a:pt x="0" y="0"/>
                </a:lnTo>
                <a:close/>
              </a:path>
            </a:pathLst>
          </a:custGeom>
          <a:blipFill>
            <a:blip r:embed="rId2"/>
            <a:stretch>
              <a:fillRect/>
            </a:stretch>
          </a:blipFill>
        </p:spPr>
      </p:sp>
      <p:sp>
        <p:nvSpPr>
          <p:cNvPr id="3" name="Rectangle 2"/>
          <p:cNvSpPr/>
          <p:nvPr/>
        </p:nvSpPr>
        <p:spPr>
          <a:xfrm>
            <a:off x="533400" y="800100"/>
            <a:ext cx="9982200" cy="923330"/>
          </a:xfrm>
          <a:prstGeom prst="rect">
            <a:avLst/>
          </a:prstGeom>
        </p:spPr>
        <p:txBody>
          <a:bodyPr wrap="square">
            <a:spAutoFit/>
          </a:bodyPr>
          <a:lstStyle/>
          <a:p>
            <a:r>
              <a:rPr lang="en-US" sz="5400" dirty="0" smtClean="0">
                <a:solidFill>
                  <a:srgbClr val="FFFFFF"/>
                </a:solidFill>
                <a:latin typeface="Now Bold"/>
              </a:rPr>
              <a:t>INIT_FREELIST Flow chart:</a:t>
            </a:r>
            <a:endParaRPr lang="en-US" sz="5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580133" y="3115092"/>
            <a:ext cx="17971433" cy="5334000"/>
          </a:xfrm>
          <a:prstGeom prst="rect">
            <a:avLst/>
          </a:prstGeom>
        </p:spPr>
        <p:txBody>
          <a:bodyPr lIns="0" tIns="0" rIns="0" bIns="0" rtlCol="0" anchor="t">
            <a:spAutoFit/>
          </a:bodyPr>
          <a:lstStyle/>
          <a:p>
            <a:pPr marL="764969" lvl="1" indent="-382485">
              <a:lnSpc>
                <a:spcPts val="4251"/>
              </a:lnSpc>
              <a:buFont typeface="Arial"/>
              <a:buChar char="•"/>
            </a:pPr>
            <a:r>
              <a:rPr lang="en-US" sz="3543" dirty="0">
                <a:solidFill>
                  <a:srgbClr val="FFFFFF"/>
                </a:solidFill>
                <a:latin typeface="DM Sans"/>
              </a:rPr>
              <a:t>Purpose: Traverses the free list to find a suitable block for allocation.</a:t>
            </a:r>
          </a:p>
          <a:p>
            <a:pPr marL="764969" lvl="1" indent="-382485">
              <a:lnSpc>
                <a:spcPts val="4251"/>
              </a:lnSpc>
              <a:buFont typeface="Arial"/>
              <a:buChar char="•"/>
            </a:pPr>
            <a:r>
              <a:rPr lang="en-US" sz="3543" dirty="0">
                <a:solidFill>
                  <a:srgbClr val="FFFFFF"/>
                </a:solidFill>
                <a:latin typeface="DM Sans"/>
              </a:rPr>
              <a:t>Parameters:</a:t>
            </a:r>
          </a:p>
          <a:p>
            <a:pPr marL="1529939" lvl="2" indent="-509980">
              <a:lnSpc>
                <a:spcPts val="4251"/>
              </a:lnSpc>
              <a:buFont typeface="Arial"/>
              <a:buChar char="⚬"/>
            </a:pPr>
            <a:r>
              <a:rPr lang="en-US" sz="3543" dirty="0">
                <a:solidFill>
                  <a:srgbClr val="FFFFFF"/>
                </a:solidFill>
                <a:latin typeface="DM Sans"/>
              </a:rPr>
              <a:t>node: Pointer to the starting node of the list.</a:t>
            </a:r>
          </a:p>
          <a:p>
            <a:pPr marL="1529939" lvl="2" indent="-509980">
              <a:lnSpc>
                <a:spcPts val="4251"/>
              </a:lnSpc>
              <a:buFont typeface="Arial"/>
              <a:buChar char="⚬"/>
            </a:pPr>
            <a:r>
              <a:rPr lang="en-US" sz="3543" dirty="0" err="1">
                <a:solidFill>
                  <a:srgbClr val="FFFFFF"/>
                </a:solidFill>
                <a:latin typeface="DM Sans"/>
              </a:rPr>
              <a:t>needed_size</a:t>
            </a:r>
            <a:r>
              <a:rPr lang="en-US" sz="3543" dirty="0">
                <a:solidFill>
                  <a:srgbClr val="FFFFFF"/>
                </a:solidFill>
                <a:latin typeface="DM Sans"/>
              </a:rPr>
              <a:t>: Size needed for allocation.</a:t>
            </a:r>
          </a:p>
          <a:p>
            <a:pPr marL="764969" lvl="1" indent="-382485">
              <a:lnSpc>
                <a:spcPts val="4251"/>
              </a:lnSpc>
              <a:buFont typeface="Arial"/>
              <a:buChar char="•"/>
            </a:pPr>
            <a:r>
              <a:rPr lang="en-US" sz="3543" dirty="0">
                <a:solidFill>
                  <a:srgbClr val="FFFFFF"/>
                </a:solidFill>
                <a:latin typeface="DM Sans"/>
              </a:rPr>
              <a:t>Return Value: Pointer to the allocated node.</a:t>
            </a:r>
          </a:p>
          <a:p>
            <a:pPr marL="764969" lvl="1" indent="-382485">
              <a:lnSpc>
                <a:spcPts val="4251"/>
              </a:lnSpc>
              <a:buFont typeface="Arial"/>
              <a:buChar char="•"/>
            </a:pPr>
            <a:r>
              <a:rPr lang="en-US" sz="3543" dirty="0">
                <a:solidFill>
                  <a:srgbClr val="FFFFFF"/>
                </a:solidFill>
                <a:latin typeface="DM Sans"/>
              </a:rPr>
              <a:t>Algorithm:</a:t>
            </a:r>
          </a:p>
          <a:p>
            <a:pPr marL="1529939" lvl="2" indent="-509980">
              <a:lnSpc>
                <a:spcPts val="4251"/>
              </a:lnSpc>
              <a:buFont typeface="Arial"/>
              <a:buChar char="⚬"/>
            </a:pPr>
            <a:r>
              <a:rPr lang="en-US" sz="3543" dirty="0">
                <a:solidFill>
                  <a:srgbClr val="FFFFFF"/>
                </a:solidFill>
                <a:latin typeface="DM Sans"/>
              </a:rPr>
              <a:t>Iterates through the free list to find a block of sufficient size.</a:t>
            </a:r>
          </a:p>
          <a:p>
            <a:pPr marL="764969" lvl="1" indent="-382485">
              <a:lnSpc>
                <a:spcPts val="4251"/>
              </a:lnSpc>
              <a:buFont typeface="Arial"/>
              <a:buChar char="•"/>
            </a:pPr>
            <a:r>
              <a:rPr lang="en-US" sz="3543" dirty="0">
                <a:solidFill>
                  <a:srgbClr val="FFFFFF"/>
                </a:solidFill>
                <a:latin typeface="DM Sans"/>
              </a:rPr>
              <a:t>Performance Considerations: Depends on the size and structure of the free list.</a:t>
            </a:r>
          </a:p>
          <a:p>
            <a:pPr marL="764969" lvl="1" indent="-382485">
              <a:lnSpc>
                <a:spcPts val="4251"/>
              </a:lnSpc>
              <a:buFont typeface="Arial"/>
              <a:buChar char="•"/>
            </a:pPr>
            <a:r>
              <a:rPr lang="en-US" sz="3543" dirty="0">
                <a:solidFill>
                  <a:srgbClr val="FFFFFF"/>
                </a:solidFill>
                <a:latin typeface="DM Sans"/>
              </a:rPr>
              <a:t>Usage Examples: Called by </a:t>
            </a:r>
            <a:r>
              <a:rPr lang="en-US" sz="3543" dirty="0" err="1">
                <a:solidFill>
                  <a:srgbClr val="FFFFFF"/>
                </a:solidFill>
                <a:latin typeface="DM Sans"/>
              </a:rPr>
              <a:t>malloc</a:t>
            </a:r>
            <a:r>
              <a:rPr lang="en-US" sz="3543" dirty="0">
                <a:solidFill>
                  <a:srgbClr val="FFFFFF"/>
                </a:solidFill>
                <a:latin typeface="DM Sans"/>
              </a:rPr>
              <a:t> to find and allocate memory blocks.</a:t>
            </a:r>
          </a:p>
          <a:p>
            <a:pPr>
              <a:lnSpc>
                <a:spcPts val="4251"/>
              </a:lnSpc>
              <a:spcBef>
                <a:spcPct val="0"/>
              </a:spcBef>
            </a:pPr>
            <a:endParaRPr lang="en-US" sz="3543" dirty="0">
              <a:solidFill>
                <a:srgbClr val="FFFFFF"/>
              </a:solidFill>
              <a:latin typeface="DM Sans"/>
            </a:endParaRPr>
          </a:p>
        </p:txBody>
      </p:sp>
      <p:sp>
        <p:nvSpPr>
          <p:cNvPr id="4" name="TextBox 4"/>
          <p:cNvSpPr txBox="1"/>
          <p:nvPr/>
        </p:nvSpPr>
        <p:spPr>
          <a:xfrm>
            <a:off x="615612" y="1819692"/>
            <a:ext cx="17443788" cy="890628"/>
          </a:xfrm>
          <a:prstGeom prst="rect">
            <a:avLst/>
          </a:prstGeom>
        </p:spPr>
        <p:txBody>
          <a:bodyPr wrap="square" lIns="0" tIns="0" rIns="0" bIns="0" rtlCol="0" anchor="t">
            <a:spAutoFit/>
          </a:bodyPr>
          <a:lstStyle/>
          <a:p>
            <a:pPr>
              <a:lnSpc>
                <a:spcPts val="7522"/>
              </a:lnSpc>
              <a:spcBef>
                <a:spcPct val="0"/>
              </a:spcBef>
            </a:pPr>
            <a:r>
              <a:rPr lang="en-US" sz="4400" dirty="0" err="1" smtClean="0">
                <a:solidFill>
                  <a:srgbClr val="FFFFFF"/>
                </a:solidFill>
                <a:latin typeface="Now Bold"/>
              </a:rPr>
              <a:t>Node_t</a:t>
            </a:r>
            <a:r>
              <a:rPr lang="en-US" sz="4400" dirty="0" smtClean="0">
                <a:solidFill>
                  <a:srgbClr val="FFFFFF"/>
                </a:solidFill>
                <a:latin typeface="Now Bold"/>
              </a:rPr>
              <a:t> </a:t>
            </a:r>
            <a:r>
              <a:rPr lang="en-US" sz="4400" dirty="0" smtClean="0">
                <a:solidFill>
                  <a:srgbClr val="FFFFFF"/>
                </a:solidFill>
                <a:latin typeface="Now Bold"/>
              </a:rPr>
              <a:t>*TRAVERSE_FREELIST(</a:t>
            </a:r>
            <a:r>
              <a:rPr lang="en-US" sz="4400" dirty="0" err="1" smtClean="0">
                <a:solidFill>
                  <a:srgbClr val="FFFFFF"/>
                </a:solidFill>
                <a:latin typeface="Now Bold"/>
              </a:rPr>
              <a:t>node_t</a:t>
            </a:r>
            <a:r>
              <a:rPr lang="en-US" sz="4400" dirty="0" smtClean="0">
                <a:solidFill>
                  <a:srgbClr val="FFFFFF"/>
                </a:solidFill>
                <a:latin typeface="Now Bold"/>
              </a:rPr>
              <a:t>*, </a:t>
            </a:r>
            <a:r>
              <a:rPr lang="en-US" sz="4400" dirty="0" err="1" smtClean="0">
                <a:solidFill>
                  <a:srgbClr val="FFFFFF"/>
                </a:solidFill>
                <a:latin typeface="Now Bold"/>
              </a:rPr>
              <a:t>size_t</a:t>
            </a:r>
            <a:r>
              <a:rPr lang="en-US" sz="4400" dirty="0" smtClean="0">
                <a:solidFill>
                  <a:srgbClr val="FFFFFF"/>
                </a:solidFill>
                <a:latin typeface="Now Bold"/>
              </a:rPr>
              <a:t>) ;</a:t>
            </a:r>
            <a:endParaRPr lang="en-US" sz="4400" dirty="0">
              <a:solidFill>
                <a:srgbClr val="FFFFFF"/>
              </a:solidFill>
              <a:latin typeface="Now Bold"/>
            </a:endParaRPr>
          </a:p>
        </p:txBody>
      </p:sp>
      <p:sp>
        <p:nvSpPr>
          <p:cNvPr id="6" name="TextBox 2"/>
          <p:cNvSpPr txBox="1"/>
          <p:nvPr/>
        </p:nvSpPr>
        <p:spPr>
          <a:xfrm>
            <a:off x="615612" y="419100"/>
            <a:ext cx="16384577" cy="971550"/>
          </a:xfrm>
          <a:prstGeom prst="rect">
            <a:avLst/>
          </a:prstGeom>
        </p:spPr>
        <p:txBody>
          <a:bodyPr lIns="0" tIns="0" rIns="0" bIns="0" rtlCol="0" anchor="t">
            <a:spAutoFit/>
          </a:bodyPr>
          <a:lstStyle/>
          <a:p>
            <a:pPr marL="0" lvl="0" indent="0">
              <a:lnSpc>
                <a:spcPts val="7522"/>
              </a:lnSpc>
              <a:spcBef>
                <a:spcPct val="0"/>
              </a:spcBef>
            </a:pPr>
            <a:r>
              <a:rPr lang="af-ZA"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858000" y="342900"/>
            <a:ext cx="11277600" cy="9637460"/>
          </a:xfrm>
          <a:custGeom>
            <a:avLst/>
            <a:gdLst/>
            <a:ahLst/>
            <a:cxnLst/>
            <a:rect l="l" t="t" r="r" b="b"/>
            <a:pathLst>
              <a:path w="12843730" h="8875460">
                <a:moveTo>
                  <a:pt x="0" y="0"/>
                </a:moveTo>
                <a:lnTo>
                  <a:pt x="12843730" y="0"/>
                </a:lnTo>
                <a:lnTo>
                  <a:pt x="12843730" y="8875460"/>
                </a:lnTo>
                <a:lnTo>
                  <a:pt x="0" y="8875460"/>
                </a:lnTo>
                <a:lnTo>
                  <a:pt x="0" y="0"/>
                </a:lnTo>
                <a:close/>
              </a:path>
            </a:pathLst>
          </a:custGeom>
          <a:blipFill>
            <a:blip r:embed="rId2"/>
            <a:stretch>
              <a:fillRect/>
            </a:stretch>
          </a:blipFill>
        </p:spPr>
      </p:sp>
      <p:sp>
        <p:nvSpPr>
          <p:cNvPr id="3" name="Rectangle 2"/>
          <p:cNvSpPr/>
          <p:nvPr/>
        </p:nvSpPr>
        <p:spPr>
          <a:xfrm>
            <a:off x="76200" y="495300"/>
            <a:ext cx="8229599" cy="1569660"/>
          </a:xfrm>
          <a:prstGeom prst="rect">
            <a:avLst/>
          </a:prstGeom>
        </p:spPr>
        <p:txBody>
          <a:bodyPr wrap="square">
            <a:spAutoFit/>
          </a:bodyPr>
          <a:lstStyle/>
          <a:p>
            <a:r>
              <a:rPr lang="en-US" sz="4800" dirty="0" smtClean="0">
                <a:solidFill>
                  <a:srgbClr val="FFFFFF"/>
                </a:solidFill>
                <a:latin typeface="Now Bold"/>
              </a:rPr>
              <a:t>TRAVERSE_FREELIST    flow chart:</a:t>
            </a:r>
            <a:endParaRPr lang="en-US" sz="4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
        <p:nvSpPr>
          <p:cNvPr id="3" name="TextBox 3"/>
          <p:cNvSpPr txBox="1"/>
          <p:nvPr/>
        </p:nvSpPr>
        <p:spPr>
          <a:xfrm>
            <a:off x="789464" y="3117265"/>
            <a:ext cx="17971433" cy="5334000"/>
          </a:xfrm>
          <a:prstGeom prst="rect">
            <a:avLst/>
          </a:prstGeom>
        </p:spPr>
        <p:txBody>
          <a:bodyPr lIns="0" tIns="0" rIns="0" bIns="0" rtlCol="0" anchor="t">
            <a:spAutoFit/>
          </a:bodyPr>
          <a:lstStyle/>
          <a:p>
            <a:pPr marL="764969" lvl="1" indent="-382485">
              <a:lnSpc>
                <a:spcPts val="4251"/>
              </a:lnSpc>
              <a:buFont typeface="Arial"/>
              <a:buChar char="•"/>
            </a:pPr>
            <a:r>
              <a:rPr lang="en-US" sz="3543" dirty="0">
                <a:solidFill>
                  <a:srgbClr val="FFFFFF"/>
                </a:solidFill>
                <a:latin typeface="DM Sans"/>
              </a:rPr>
              <a:t>Purpose: Splits a free node into two nodes.</a:t>
            </a:r>
          </a:p>
          <a:p>
            <a:pPr marL="764969" lvl="1" indent="-382485">
              <a:lnSpc>
                <a:spcPts val="4251"/>
              </a:lnSpc>
              <a:buFont typeface="Arial"/>
              <a:buChar char="•"/>
            </a:pPr>
            <a:r>
              <a:rPr lang="en-US" sz="3543" dirty="0">
                <a:solidFill>
                  <a:srgbClr val="FFFFFF"/>
                </a:solidFill>
                <a:latin typeface="DM Sans"/>
              </a:rPr>
              <a:t>Parameters:</a:t>
            </a:r>
          </a:p>
          <a:p>
            <a:pPr marL="1529939" lvl="2" indent="-509980">
              <a:lnSpc>
                <a:spcPts val="4251"/>
              </a:lnSpc>
              <a:buFont typeface="Arial"/>
              <a:buChar char="⚬"/>
            </a:pPr>
            <a:r>
              <a:rPr lang="en-US" sz="3543" dirty="0">
                <a:solidFill>
                  <a:srgbClr val="FFFFFF"/>
                </a:solidFill>
                <a:latin typeface="DM Sans"/>
              </a:rPr>
              <a:t>node: Pointer to the node to be split.</a:t>
            </a:r>
          </a:p>
          <a:p>
            <a:pPr marL="1529939" lvl="2" indent="-509980">
              <a:lnSpc>
                <a:spcPts val="4251"/>
              </a:lnSpc>
              <a:buFont typeface="Arial"/>
              <a:buChar char="⚬"/>
            </a:pPr>
            <a:r>
              <a:rPr lang="en-US" sz="3543" dirty="0" err="1">
                <a:solidFill>
                  <a:srgbClr val="FFFFFF"/>
                </a:solidFill>
                <a:latin typeface="DM Sans"/>
              </a:rPr>
              <a:t>needed_size</a:t>
            </a:r>
            <a:r>
              <a:rPr lang="en-US" sz="3543" dirty="0">
                <a:solidFill>
                  <a:srgbClr val="FFFFFF"/>
                </a:solidFill>
                <a:latin typeface="DM Sans"/>
              </a:rPr>
              <a:t>: Size needed for allocation.</a:t>
            </a:r>
          </a:p>
          <a:p>
            <a:pPr marL="764969" lvl="1" indent="-382485">
              <a:lnSpc>
                <a:spcPts val="4251"/>
              </a:lnSpc>
              <a:buFont typeface="Arial"/>
              <a:buChar char="•"/>
            </a:pPr>
            <a:r>
              <a:rPr lang="en-US" sz="3543" dirty="0">
                <a:solidFill>
                  <a:srgbClr val="FFFFFF"/>
                </a:solidFill>
                <a:latin typeface="DM Sans"/>
              </a:rPr>
              <a:t>Return Value: Pointer to the allocated block.</a:t>
            </a:r>
          </a:p>
          <a:p>
            <a:pPr marL="764969" lvl="1" indent="-382485">
              <a:lnSpc>
                <a:spcPts val="4251"/>
              </a:lnSpc>
              <a:buFont typeface="Arial"/>
              <a:buChar char="•"/>
            </a:pPr>
            <a:r>
              <a:rPr lang="en-US" sz="3543" dirty="0">
                <a:solidFill>
                  <a:srgbClr val="FFFFFF"/>
                </a:solidFill>
                <a:latin typeface="DM Sans"/>
              </a:rPr>
              <a:t>Algorithm:</a:t>
            </a:r>
          </a:p>
          <a:p>
            <a:pPr marL="1529939" lvl="2" indent="-509980">
              <a:lnSpc>
                <a:spcPts val="4251"/>
              </a:lnSpc>
              <a:buFont typeface="Arial"/>
              <a:buChar char="⚬"/>
            </a:pPr>
            <a:r>
              <a:rPr lang="en-US" sz="3543" dirty="0">
                <a:solidFill>
                  <a:srgbClr val="FFFFFF"/>
                </a:solidFill>
                <a:latin typeface="DM Sans"/>
              </a:rPr>
              <a:t>Splits the node into two if there's enough space.</a:t>
            </a:r>
          </a:p>
          <a:p>
            <a:pPr marL="764969" lvl="1" indent="-382485">
              <a:lnSpc>
                <a:spcPts val="4251"/>
              </a:lnSpc>
              <a:buFont typeface="Arial"/>
              <a:buChar char="•"/>
            </a:pPr>
            <a:r>
              <a:rPr lang="en-US" sz="3543" dirty="0">
                <a:solidFill>
                  <a:srgbClr val="FFFFFF"/>
                </a:solidFill>
                <a:latin typeface="DM Sans"/>
              </a:rPr>
              <a:t>Performance Considerations: Depends on the size of the free block being split.</a:t>
            </a:r>
          </a:p>
          <a:p>
            <a:pPr marL="764969" lvl="1" indent="-382485">
              <a:lnSpc>
                <a:spcPts val="4251"/>
              </a:lnSpc>
              <a:buFont typeface="Arial"/>
              <a:buChar char="•"/>
            </a:pPr>
            <a:r>
              <a:rPr lang="en-US" sz="3543" dirty="0">
                <a:solidFill>
                  <a:srgbClr val="FFFFFF"/>
                </a:solidFill>
                <a:latin typeface="DM Sans"/>
              </a:rPr>
              <a:t>Usage Examples: Used when allocating memory of a specific size.</a:t>
            </a:r>
          </a:p>
          <a:p>
            <a:pPr>
              <a:lnSpc>
                <a:spcPts val="4251"/>
              </a:lnSpc>
              <a:spcBef>
                <a:spcPct val="0"/>
              </a:spcBef>
            </a:pPr>
            <a:endParaRPr lang="en-US" sz="3543" dirty="0">
              <a:solidFill>
                <a:srgbClr val="FFFFFF"/>
              </a:solidFill>
              <a:latin typeface="DM Sans"/>
            </a:endParaRPr>
          </a:p>
        </p:txBody>
      </p:sp>
      <p:sp>
        <p:nvSpPr>
          <p:cNvPr id="4" name="TextBox 4"/>
          <p:cNvSpPr txBox="1"/>
          <p:nvPr/>
        </p:nvSpPr>
        <p:spPr>
          <a:xfrm>
            <a:off x="-152400" y="1832588"/>
            <a:ext cx="15272893" cy="961802"/>
          </a:xfrm>
          <a:prstGeom prst="rect">
            <a:avLst/>
          </a:prstGeom>
        </p:spPr>
        <p:txBody>
          <a:bodyPr wrap="square" lIns="0" tIns="0" rIns="0" bIns="0" rtlCol="0" anchor="t">
            <a:spAutoFit/>
          </a:bodyPr>
          <a:lstStyle/>
          <a:p>
            <a:pPr algn="ctr">
              <a:lnSpc>
                <a:spcPts val="7522"/>
              </a:lnSpc>
              <a:spcBef>
                <a:spcPct val="0"/>
              </a:spcBef>
            </a:pPr>
            <a:r>
              <a:rPr lang="en-US" sz="4400" dirty="0" err="1" smtClean="0">
                <a:solidFill>
                  <a:srgbClr val="FFFFFF"/>
                </a:solidFill>
                <a:latin typeface="Now Bold"/>
              </a:rPr>
              <a:t>node_t</a:t>
            </a:r>
            <a:r>
              <a:rPr lang="en-US" sz="4400" dirty="0" smtClean="0">
                <a:solidFill>
                  <a:srgbClr val="FFFFFF"/>
                </a:solidFill>
                <a:latin typeface="Now Bold"/>
              </a:rPr>
              <a:t>* </a:t>
            </a:r>
            <a:r>
              <a:rPr lang="en-US" sz="4400" dirty="0" smtClean="0">
                <a:solidFill>
                  <a:srgbClr val="FFFFFF"/>
                </a:solidFill>
                <a:latin typeface="Now Bold"/>
              </a:rPr>
              <a:t>split (</a:t>
            </a:r>
            <a:r>
              <a:rPr lang="en-US" sz="4400" dirty="0" err="1" smtClean="0">
                <a:solidFill>
                  <a:srgbClr val="FFFFFF"/>
                </a:solidFill>
                <a:latin typeface="Now Bold"/>
              </a:rPr>
              <a:t>node_t</a:t>
            </a:r>
            <a:r>
              <a:rPr lang="en-US" sz="4400" dirty="0" smtClean="0">
                <a:solidFill>
                  <a:srgbClr val="FFFFFF"/>
                </a:solidFill>
                <a:latin typeface="Now Bold"/>
              </a:rPr>
              <a:t>*, </a:t>
            </a:r>
            <a:r>
              <a:rPr lang="en-US" sz="4400" dirty="0" err="1" smtClean="0">
                <a:solidFill>
                  <a:srgbClr val="FFFFFF"/>
                </a:solidFill>
                <a:latin typeface="Now Bold"/>
              </a:rPr>
              <a:t>size_t</a:t>
            </a:r>
            <a:r>
              <a:rPr lang="en-US" sz="4400" dirty="0" smtClean="0">
                <a:solidFill>
                  <a:srgbClr val="FFFFFF"/>
                </a:solidFill>
                <a:latin typeface="Now Bold"/>
              </a:rPr>
              <a:t>);</a:t>
            </a:r>
            <a:endParaRPr lang="en-US" sz="4400" dirty="0">
              <a:solidFill>
                <a:srgbClr val="FFFFFF"/>
              </a:solidFill>
              <a:latin typeface="Now Bo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429875" y="2016541"/>
            <a:ext cx="15428249" cy="6760277"/>
          </a:xfrm>
          <a:custGeom>
            <a:avLst/>
            <a:gdLst/>
            <a:ahLst/>
            <a:cxnLst/>
            <a:rect l="l" t="t" r="r" b="b"/>
            <a:pathLst>
              <a:path w="15428249" h="6760277">
                <a:moveTo>
                  <a:pt x="0" y="0"/>
                </a:moveTo>
                <a:lnTo>
                  <a:pt x="15428250" y="0"/>
                </a:lnTo>
                <a:lnTo>
                  <a:pt x="15428250" y="6760277"/>
                </a:lnTo>
                <a:lnTo>
                  <a:pt x="0" y="6760277"/>
                </a:lnTo>
                <a:lnTo>
                  <a:pt x="0" y="0"/>
                </a:lnTo>
                <a:close/>
              </a:path>
            </a:pathLst>
          </a:custGeom>
          <a:blipFill>
            <a:blip r:embed="rId2"/>
            <a:stretch>
              <a:fillRect/>
            </a:stretch>
          </a:blipFill>
        </p:spPr>
      </p:sp>
      <p:sp>
        <p:nvSpPr>
          <p:cNvPr id="3"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Split Flow chart:</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579890" y="2324100"/>
            <a:ext cx="15173712" cy="7258833"/>
          </a:xfrm>
          <a:custGeom>
            <a:avLst/>
            <a:gdLst/>
            <a:ahLst/>
            <a:cxnLst/>
            <a:rect l="l" t="t" r="r" b="b"/>
            <a:pathLst>
              <a:path w="15173712" h="7258833">
                <a:moveTo>
                  <a:pt x="0" y="0"/>
                </a:moveTo>
                <a:lnTo>
                  <a:pt x="15173712" y="0"/>
                </a:lnTo>
                <a:lnTo>
                  <a:pt x="15173712" y="7258832"/>
                </a:lnTo>
                <a:lnTo>
                  <a:pt x="0" y="7258832"/>
                </a:lnTo>
                <a:lnTo>
                  <a:pt x="0" y="0"/>
                </a:lnTo>
                <a:close/>
              </a:path>
            </a:pathLst>
          </a:custGeom>
          <a:blipFill>
            <a:blip r:embed="rId2"/>
            <a:stretch>
              <a:fillRect/>
            </a:stretch>
          </a:blipFill>
        </p:spPr>
      </p:sp>
      <p:sp>
        <p:nvSpPr>
          <p:cNvPr id="3" name="TextBox 2"/>
          <p:cNvSpPr txBox="1"/>
          <p:nvPr/>
        </p:nvSpPr>
        <p:spPr>
          <a:xfrm>
            <a:off x="334906" y="342900"/>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Split Mechanism: </a:t>
            </a:r>
            <a:endParaRPr lang="en-US" sz="6268" dirty="0">
              <a:solidFill>
                <a:srgbClr val="FFFFFF"/>
              </a:solidFill>
              <a:latin typeface="Now Bold"/>
            </a:endParaRPr>
          </a:p>
        </p:txBody>
      </p:sp>
      <p:sp>
        <p:nvSpPr>
          <p:cNvPr id="4" name="TextBox 3"/>
          <p:cNvSpPr txBox="1"/>
          <p:nvPr/>
        </p:nvSpPr>
        <p:spPr>
          <a:xfrm>
            <a:off x="1447800" y="1333500"/>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Before: </a:t>
            </a:r>
            <a:endParaRPr lang="en-US" sz="6268" dirty="0">
              <a:solidFill>
                <a:srgbClr val="FFFFFF"/>
              </a:solidFill>
              <a:latin typeface="Now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3644566" y="2908356"/>
            <a:ext cx="3292711" cy="2864429"/>
            <a:chOff x="0" y="0"/>
            <a:chExt cx="991873" cy="862860"/>
          </a:xfrm>
        </p:grpSpPr>
        <p:sp>
          <p:nvSpPr>
            <p:cNvPr id="3" name="Freeform 3"/>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id="4" name="TextBox 4"/>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5" name="AutoShape 5"/>
          <p:cNvSpPr/>
          <p:nvPr/>
        </p:nvSpPr>
        <p:spPr>
          <a:xfrm flipV="1">
            <a:off x="3830174" y="4869472"/>
            <a:ext cx="2776151" cy="0"/>
          </a:xfrm>
          <a:prstGeom prst="line">
            <a:avLst/>
          </a:prstGeom>
          <a:ln w="47625" cap="flat">
            <a:solidFill>
              <a:srgbClr val="FFFFFF"/>
            </a:solidFill>
            <a:prstDash val="solid"/>
            <a:headEnd type="none" w="sm" len="sm"/>
            <a:tailEnd type="none" w="sm" len="sm"/>
          </a:ln>
        </p:spPr>
      </p:sp>
      <p:grpSp>
        <p:nvGrpSpPr>
          <p:cNvPr id="6" name="Group 6"/>
          <p:cNvGrpSpPr/>
          <p:nvPr/>
        </p:nvGrpSpPr>
        <p:grpSpPr>
          <a:xfrm>
            <a:off x="7245794" y="2908356"/>
            <a:ext cx="3292711" cy="2864429"/>
            <a:chOff x="0" y="0"/>
            <a:chExt cx="991873" cy="862860"/>
          </a:xfrm>
        </p:grpSpPr>
        <p:sp>
          <p:nvSpPr>
            <p:cNvPr id="7" name="Freeform 7"/>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id="8" name="TextBox 8"/>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9" name="AutoShape 9"/>
          <p:cNvSpPr/>
          <p:nvPr/>
        </p:nvSpPr>
        <p:spPr>
          <a:xfrm>
            <a:off x="7431403" y="4869472"/>
            <a:ext cx="2776151" cy="0"/>
          </a:xfrm>
          <a:prstGeom prst="line">
            <a:avLst/>
          </a:prstGeom>
          <a:ln w="47625" cap="flat">
            <a:solidFill>
              <a:srgbClr val="FFFFFF"/>
            </a:solidFill>
            <a:prstDash val="solid"/>
            <a:headEnd type="none" w="sm" len="sm"/>
            <a:tailEnd type="none" w="sm" len="sm"/>
          </a:ln>
        </p:spPr>
      </p:sp>
      <p:grpSp>
        <p:nvGrpSpPr>
          <p:cNvPr id="10" name="Group 10"/>
          <p:cNvGrpSpPr/>
          <p:nvPr/>
        </p:nvGrpSpPr>
        <p:grpSpPr>
          <a:xfrm>
            <a:off x="5697030" y="6572885"/>
            <a:ext cx="3292711" cy="2838568"/>
            <a:chOff x="0" y="0"/>
            <a:chExt cx="991873" cy="855070"/>
          </a:xfrm>
        </p:grpSpPr>
        <p:sp>
          <p:nvSpPr>
            <p:cNvPr id="11" name="Freeform 11"/>
            <p:cNvSpPr/>
            <p:nvPr/>
          </p:nvSpPr>
          <p:spPr>
            <a:xfrm>
              <a:off x="0" y="0"/>
              <a:ext cx="991873" cy="855070"/>
            </a:xfrm>
            <a:custGeom>
              <a:avLst/>
              <a:gdLst/>
              <a:ahLst/>
              <a:cxnLst/>
              <a:rect l="l" t="t" r="r" b="b"/>
              <a:pathLst>
                <a:path w="991873" h="855070">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id="12" name="TextBox 12"/>
            <p:cNvSpPr txBox="1"/>
            <p:nvPr/>
          </p:nvSpPr>
          <p:spPr>
            <a:xfrm>
              <a:off x="0" y="-38100"/>
              <a:ext cx="991873" cy="893170"/>
            </a:xfrm>
            <a:prstGeom prst="rect">
              <a:avLst/>
            </a:prstGeom>
          </p:spPr>
          <p:txBody>
            <a:bodyPr lIns="50800" tIns="50800" rIns="50800" bIns="50800" rtlCol="0" anchor="ctr"/>
            <a:lstStyle/>
            <a:p>
              <a:pPr algn="ctr">
                <a:lnSpc>
                  <a:spcPts val="3483"/>
                </a:lnSpc>
              </a:pPr>
              <a:endParaRPr/>
            </a:p>
          </p:txBody>
        </p:sp>
      </p:grpSp>
      <p:sp>
        <p:nvSpPr>
          <p:cNvPr id="13" name="AutoShape 13"/>
          <p:cNvSpPr/>
          <p:nvPr/>
        </p:nvSpPr>
        <p:spPr>
          <a:xfrm>
            <a:off x="5882639" y="8534000"/>
            <a:ext cx="2776151" cy="0"/>
          </a:xfrm>
          <a:prstGeom prst="line">
            <a:avLst/>
          </a:prstGeom>
          <a:ln w="47625" cap="flat">
            <a:solidFill>
              <a:srgbClr val="FFFFFF"/>
            </a:solidFill>
            <a:prstDash val="solid"/>
            <a:headEnd type="none" w="sm" len="sm"/>
            <a:tailEnd type="none" w="sm" len="sm"/>
          </a:ln>
        </p:spPr>
      </p:sp>
      <p:grpSp>
        <p:nvGrpSpPr>
          <p:cNvPr id="14" name="Group 14"/>
          <p:cNvGrpSpPr/>
          <p:nvPr/>
        </p:nvGrpSpPr>
        <p:grpSpPr>
          <a:xfrm>
            <a:off x="9298258" y="6572885"/>
            <a:ext cx="3292711" cy="2838568"/>
            <a:chOff x="0" y="0"/>
            <a:chExt cx="991873" cy="855070"/>
          </a:xfrm>
        </p:grpSpPr>
        <p:sp>
          <p:nvSpPr>
            <p:cNvPr id="15" name="Freeform 15"/>
            <p:cNvSpPr/>
            <p:nvPr/>
          </p:nvSpPr>
          <p:spPr>
            <a:xfrm>
              <a:off x="0" y="0"/>
              <a:ext cx="991873" cy="855070"/>
            </a:xfrm>
            <a:custGeom>
              <a:avLst/>
              <a:gdLst/>
              <a:ahLst/>
              <a:cxnLst/>
              <a:rect l="l" t="t" r="r" b="b"/>
              <a:pathLst>
                <a:path w="991873" h="855070">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id="16" name="TextBox 16"/>
            <p:cNvSpPr txBox="1"/>
            <p:nvPr/>
          </p:nvSpPr>
          <p:spPr>
            <a:xfrm>
              <a:off x="0" y="-38100"/>
              <a:ext cx="991873" cy="893170"/>
            </a:xfrm>
            <a:prstGeom prst="rect">
              <a:avLst/>
            </a:prstGeom>
          </p:spPr>
          <p:txBody>
            <a:bodyPr lIns="50800" tIns="50800" rIns="50800" bIns="50800" rtlCol="0" anchor="ctr"/>
            <a:lstStyle/>
            <a:p>
              <a:pPr algn="ctr">
                <a:lnSpc>
                  <a:spcPts val="3483"/>
                </a:lnSpc>
              </a:pPr>
              <a:endParaRPr/>
            </a:p>
          </p:txBody>
        </p:sp>
      </p:grpSp>
      <p:sp>
        <p:nvSpPr>
          <p:cNvPr id="17" name="AutoShape 17"/>
          <p:cNvSpPr/>
          <p:nvPr/>
        </p:nvSpPr>
        <p:spPr>
          <a:xfrm flipV="1">
            <a:off x="9483867" y="8534000"/>
            <a:ext cx="2776151" cy="0"/>
          </a:xfrm>
          <a:prstGeom prst="line">
            <a:avLst/>
          </a:prstGeom>
          <a:ln w="47625" cap="flat">
            <a:solidFill>
              <a:srgbClr val="FFFFFF"/>
            </a:solidFill>
            <a:prstDash val="solid"/>
            <a:headEnd type="none" w="sm" len="sm"/>
            <a:tailEnd type="none" w="sm" len="sm"/>
          </a:ln>
        </p:spPr>
      </p:sp>
      <p:grpSp>
        <p:nvGrpSpPr>
          <p:cNvPr id="18" name="Group 18"/>
          <p:cNvGrpSpPr/>
          <p:nvPr/>
        </p:nvGrpSpPr>
        <p:grpSpPr>
          <a:xfrm>
            <a:off x="10850568" y="2908356"/>
            <a:ext cx="3292711" cy="2864429"/>
            <a:chOff x="0" y="0"/>
            <a:chExt cx="991873" cy="862860"/>
          </a:xfrm>
        </p:grpSpPr>
        <p:sp>
          <p:nvSpPr>
            <p:cNvPr id="19" name="Freeform 19"/>
            <p:cNvSpPr/>
            <p:nvPr/>
          </p:nvSpPr>
          <p:spPr>
            <a:xfrm>
              <a:off x="0" y="0"/>
              <a:ext cx="991873" cy="862860"/>
            </a:xfrm>
            <a:custGeom>
              <a:avLst/>
              <a:gdLst/>
              <a:ahLst/>
              <a:cxnLst/>
              <a:rect l="l" t="t" r="r" b="b"/>
              <a:pathLst>
                <a:path w="991873" h="862860">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id="20" name="TextBox 20"/>
            <p:cNvSpPr txBox="1"/>
            <p:nvPr/>
          </p:nvSpPr>
          <p:spPr>
            <a:xfrm>
              <a:off x="0" y="-38100"/>
              <a:ext cx="991873" cy="900960"/>
            </a:xfrm>
            <a:prstGeom prst="rect">
              <a:avLst/>
            </a:prstGeom>
          </p:spPr>
          <p:txBody>
            <a:bodyPr lIns="50800" tIns="50800" rIns="50800" bIns="50800" rtlCol="0" anchor="ctr"/>
            <a:lstStyle/>
            <a:p>
              <a:pPr algn="ctr">
                <a:lnSpc>
                  <a:spcPts val="3483"/>
                </a:lnSpc>
              </a:pPr>
              <a:endParaRPr/>
            </a:p>
          </p:txBody>
        </p:sp>
      </p:grpSp>
      <p:sp>
        <p:nvSpPr>
          <p:cNvPr id="21" name="AutoShape 21"/>
          <p:cNvSpPr/>
          <p:nvPr/>
        </p:nvSpPr>
        <p:spPr>
          <a:xfrm flipV="1">
            <a:off x="11036177" y="4869472"/>
            <a:ext cx="2776151" cy="0"/>
          </a:xfrm>
          <a:prstGeom prst="line">
            <a:avLst/>
          </a:prstGeom>
          <a:ln w="47625" cap="flat">
            <a:solidFill>
              <a:srgbClr val="FFFFFF"/>
            </a:solidFill>
            <a:prstDash val="solid"/>
            <a:headEnd type="none" w="sm" len="sm"/>
            <a:tailEnd type="none" w="sm" len="sm"/>
          </a:ln>
        </p:spPr>
      </p:sp>
      <p:sp>
        <p:nvSpPr>
          <p:cNvPr id="22" name="Freeform 22"/>
          <p:cNvSpPr/>
          <p:nvPr/>
        </p:nvSpPr>
        <p:spPr>
          <a:xfrm>
            <a:off x="-7631327" y="597505"/>
            <a:ext cx="9077445" cy="9077445"/>
          </a:xfrm>
          <a:custGeom>
            <a:avLst/>
            <a:gdLst/>
            <a:ahLst/>
            <a:cxnLst/>
            <a:rect l="l" t="t" r="r" b="b"/>
            <a:pathLst>
              <a:path w="9077445" h="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3" name="TextBox 23"/>
          <p:cNvSpPr txBox="1"/>
          <p:nvPr/>
        </p:nvSpPr>
        <p:spPr>
          <a:xfrm>
            <a:off x="3644566" y="1152401"/>
            <a:ext cx="10631856" cy="1560182"/>
          </a:xfrm>
          <a:prstGeom prst="rect">
            <a:avLst/>
          </a:prstGeom>
        </p:spPr>
        <p:txBody>
          <a:bodyPr lIns="0" tIns="0" rIns="0" bIns="0" rtlCol="0" anchor="t">
            <a:spAutoFit/>
          </a:bodyPr>
          <a:lstStyle/>
          <a:p>
            <a:pPr marL="0" lvl="0" indent="0" algn="ctr">
              <a:lnSpc>
                <a:spcPts val="12128"/>
              </a:lnSpc>
              <a:spcBef>
                <a:spcPct val="0"/>
              </a:spcBef>
            </a:pPr>
            <a:r>
              <a:rPr lang="en-US" sz="10107">
                <a:solidFill>
                  <a:srgbClr val="56AEFF"/>
                </a:solidFill>
                <a:latin typeface="Now Bold"/>
              </a:rPr>
              <a:t>OVERVIEW</a:t>
            </a:r>
          </a:p>
        </p:txBody>
      </p:sp>
      <p:sp>
        <p:nvSpPr>
          <p:cNvPr id="24" name="TextBox 24"/>
          <p:cNvSpPr txBox="1"/>
          <p:nvPr/>
        </p:nvSpPr>
        <p:spPr>
          <a:xfrm>
            <a:off x="3830174" y="5075189"/>
            <a:ext cx="2921494" cy="391804"/>
          </a:xfrm>
          <a:prstGeom prst="rect">
            <a:avLst/>
          </a:prstGeom>
        </p:spPr>
        <p:txBody>
          <a:bodyPr lIns="0" tIns="0" rIns="0" bIns="0" rtlCol="0" anchor="t">
            <a:spAutoFit/>
          </a:bodyPr>
          <a:lstStyle/>
          <a:p>
            <a:pPr algn="ctr">
              <a:lnSpc>
                <a:spcPts val="3282"/>
              </a:lnSpc>
            </a:pPr>
            <a:r>
              <a:rPr lang="en-US" sz="2378">
                <a:solidFill>
                  <a:srgbClr val="FFFFFF"/>
                </a:solidFill>
                <a:latin typeface="DM Sans"/>
              </a:rPr>
              <a:t>why we need heap ? </a:t>
            </a:r>
          </a:p>
        </p:txBody>
      </p:sp>
      <p:sp>
        <p:nvSpPr>
          <p:cNvPr id="25" name="TextBox 25"/>
          <p:cNvSpPr txBox="1"/>
          <p:nvPr/>
        </p:nvSpPr>
        <p:spPr>
          <a:xfrm>
            <a:off x="4225853" y="3095188"/>
            <a:ext cx="2130138" cy="1218876"/>
          </a:xfrm>
          <a:prstGeom prst="rect">
            <a:avLst/>
          </a:prstGeom>
        </p:spPr>
        <p:txBody>
          <a:bodyPr lIns="0" tIns="0" rIns="0" bIns="0" rtlCol="0" anchor="t">
            <a:spAutoFit/>
          </a:bodyPr>
          <a:lstStyle/>
          <a:p>
            <a:pPr algn="ctr">
              <a:lnSpc>
                <a:spcPts val="9972"/>
              </a:lnSpc>
            </a:pPr>
            <a:r>
              <a:rPr lang="en-US" sz="7226">
                <a:solidFill>
                  <a:srgbClr val="FFFFFF"/>
                </a:solidFill>
                <a:latin typeface="DM Sans Bold"/>
              </a:rPr>
              <a:t>01</a:t>
            </a:r>
          </a:p>
        </p:txBody>
      </p:sp>
      <p:sp>
        <p:nvSpPr>
          <p:cNvPr id="26" name="TextBox 26"/>
          <p:cNvSpPr txBox="1"/>
          <p:nvPr/>
        </p:nvSpPr>
        <p:spPr>
          <a:xfrm>
            <a:off x="7631015" y="4972898"/>
            <a:ext cx="2525816" cy="799887"/>
          </a:xfrm>
          <a:prstGeom prst="rect">
            <a:avLst/>
          </a:prstGeom>
        </p:spPr>
        <p:txBody>
          <a:bodyPr lIns="0" tIns="0" rIns="0" bIns="0" rtlCol="0" anchor="t">
            <a:spAutoFit/>
          </a:bodyPr>
          <a:lstStyle/>
          <a:p>
            <a:pPr algn="ctr">
              <a:lnSpc>
                <a:spcPts val="3282"/>
              </a:lnSpc>
            </a:pPr>
            <a:r>
              <a:rPr lang="en-US" sz="2378">
                <a:solidFill>
                  <a:srgbClr val="FFFFFF"/>
                </a:solidFill>
                <a:latin typeface="DM Sans"/>
              </a:rPr>
              <a:t>how allocation occur in stack ? </a:t>
            </a:r>
          </a:p>
        </p:txBody>
      </p:sp>
      <p:sp>
        <p:nvSpPr>
          <p:cNvPr id="27" name="TextBox 27"/>
          <p:cNvSpPr txBox="1"/>
          <p:nvPr/>
        </p:nvSpPr>
        <p:spPr>
          <a:xfrm>
            <a:off x="7827081" y="3095188"/>
            <a:ext cx="2130138" cy="1218876"/>
          </a:xfrm>
          <a:prstGeom prst="rect">
            <a:avLst/>
          </a:prstGeom>
        </p:spPr>
        <p:txBody>
          <a:bodyPr lIns="0" tIns="0" rIns="0" bIns="0" rtlCol="0" anchor="t">
            <a:spAutoFit/>
          </a:bodyPr>
          <a:lstStyle/>
          <a:p>
            <a:pPr algn="ctr">
              <a:lnSpc>
                <a:spcPts val="9972"/>
              </a:lnSpc>
            </a:pPr>
            <a:r>
              <a:rPr lang="en-US" sz="7226">
                <a:solidFill>
                  <a:srgbClr val="FFFFFF"/>
                </a:solidFill>
                <a:latin typeface="DM Sans Bold"/>
              </a:rPr>
              <a:t>02</a:t>
            </a:r>
          </a:p>
        </p:txBody>
      </p:sp>
      <p:sp>
        <p:nvSpPr>
          <p:cNvPr id="28" name="TextBox 28"/>
          <p:cNvSpPr txBox="1"/>
          <p:nvPr/>
        </p:nvSpPr>
        <p:spPr>
          <a:xfrm>
            <a:off x="5882639" y="8739718"/>
            <a:ext cx="2921494" cy="391804"/>
          </a:xfrm>
          <a:prstGeom prst="rect">
            <a:avLst/>
          </a:prstGeom>
        </p:spPr>
        <p:txBody>
          <a:bodyPr lIns="0" tIns="0" rIns="0" bIns="0" rtlCol="0" anchor="t">
            <a:spAutoFit/>
          </a:bodyPr>
          <a:lstStyle/>
          <a:p>
            <a:pPr algn="ctr">
              <a:lnSpc>
                <a:spcPts val="3282"/>
              </a:lnSpc>
            </a:pPr>
            <a:r>
              <a:rPr lang="en-US" sz="2378">
                <a:solidFill>
                  <a:srgbClr val="FFFFFF"/>
                </a:solidFill>
                <a:latin typeface="DM Sans"/>
              </a:rPr>
              <a:t>Implementation</a:t>
            </a:r>
          </a:p>
        </p:txBody>
      </p:sp>
      <p:sp>
        <p:nvSpPr>
          <p:cNvPr id="29" name="TextBox 29"/>
          <p:cNvSpPr txBox="1"/>
          <p:nvPr/>
        </p:nvSpPr>
        <p:spPr>
          <a:xfrm>
            <a:off x="6278317" y="6759717"/>
            <a:ext cx="2130138" cy="1218876"/>
          </a:xfrm>
          <a:prstGeom prst="rect">
            <a:avLst/>
          </a:prstGeom>
        </p:spPr>
        <p:txBody>
          <a:bodyPr lIns="0" tIns="0" rIns="0" bIns="0" rtlCol="0" anchor="t">
            <a:spAutoFit/>
          </a:bodyPr>
          <a:lstStyle/>
          <a:p>
            <a:pPr algn="ctr">
              <a:lnSpc>
                <a:spcPts val="9972"/>
              </a:lnSpc>
            </a:pPr>
            <a:r>
              <a:rPr lang="en-US" sz="7226">
                <a:solidFill>
                  <a:srgbClr val="FFFFFF"/>
                </a:solidFill>
                <a:latin typeface="DM Sans Bold"/>
              </a:rPr>
              <a:t>04</a:t>
            </a:r>
          </a:p>
        </p:txBody>
      </p:sp>
      <p:sp>
        <p:nvSpPr>
          <p:cNvPr id="30" name="TextBox 30"/>
          <p:cNvSpPr txBox="1"/>
          <p:nvPr/>
        </p:nvSpPr>
        <p:spPr>
          <a:xfrm>
            <a:off x="9483867" y="8739718"/>
            <a:ext cx="2921494" cy="391804"/>
          </a:xfrm>
          <a:prstGeom prst="rect">
            <a:avLst/>
          </a:prstGeom>
        </p:spPr>
        <p:txBody>
          <a:bodyPr lIns="0" tIns="0" rIns="0" bIns="0" rtlCol="0" anchor="t">
            <a:spAutoFit/>
          </a:bodyPr>
          <a:lstStyle/>
          <a:p>
            <a:pPr algn="ctr">
              <a:lnSpc>
                <a:spcPts val="3282"/>
              </a:lnSpc>
            </a:pPr>
            <a:r>
              <a:rPr lang="en-US" sz="2378">
                <a:solidFill>
                  <a:srgbClr val="FFFFFF"/>
                </a:solidFill>
                <a:latin typeface="DM Sans"/>
              </a:rPr>
              <a:t>Problems</a:t>
            </a:r>
          </a:p>
        </p:txBody>
      </p:sp>
      <p:sp>
        <p:nvSpPr>
          <p:cNvPr id="31" name="TextBox 31"/>
          <p:cNvSpPr txBox="1"/>
          <p:nvPr/>
        </p:nvSpPr>
        <p:spPr>
          <a:xfrm>
            <a:off x="9879545" y="6759717"/>
            <a:ext cx="2130138" cy="1218876"/>
          </a:xfrm>
          <a:prstGeom prst="rect">
            <a:avLst/>
          </a:prstGeom>
        </p:spPr>
        <p:txBody>
          <a:bodyPr lIns="0" tIns="0" rIns="0" bIns="0" rtlCol="0" anchor="t">
            <a:spAutoFit/>
          </a:bodyPr>
          <a:lstStyle/>
          <a:p>
            <a:pPr algn="ctr">
              <a:lnSpc>
                <a:spcPts val="9972"/>
              </a:lnSpc>
            </a:pPr>
            <a:r>
              <a:rPr lang="en-US" sz="7226">
                <a:solidFill>
                  <a:srgbClr val="FFFFFF"/>
                </a:solidFill>
                <a:latin typeface="DM Sans Bold"/>
              </a:rPr>
              <a:t>05</a:t>
            </a:r>
          </a:p>
        </p:txBody>
      </p:sp>
      <p:sp>
        <p:nvSpPr>
          <p:cNvPr id="32" name="TextBox 32"/>
          <p:cNvSpPr txBox="1"/>
          <p:nvPr/>
        </p:nvSpPr>
        <p:spPr>
          <a:xfrm>
            <a:off x="11036177" y="5075189"/>
            <a:ext cx="2921494" cy="391804"/>
          </a:xfrm>
          <a:prstGeom prst="rect">
            <a:avLst/>
          </a:prstGeom>
        </p:spPr>
        <p:txBody>
          <a:bodyPr lIns="0" tIns="0" rIns="0" bIns="0" rtlCol="0" anchor="t">
            <a:spAutoFit/>
          </a:bodyPr>
          <a:lstStyle/>
          <a:p>
            <a:pPr algn="ctr">
              <a:lnSpc>
                <a:spcPts val="3282"/>
              </a:lnSpc>
            </a:pPr>
            <a:r>
              <a:rPr lang="en-US" sz="2378">
                <a:solidFill>
                  <a:srgbClr val="FFFFFF"/>
                </a:solidFill>
                <a:latin typeface="DM Sans"/>
              </a:rPr>
              <a:t>Algorithms</a:t>
            </a:r>
          </a:p>
        </p:txBody>
      </p:sp>
      <p:sp>
        <p:nvSpPr>
          <p:cNvPr id="33" name="TextBox 33"/>
          <p:cNvSpPr txBox="1"/>
          <p:nvPr/>
        </p:nvSpPr>
        <p:spPr>
          <a:xfrm>
            <a:off x="11431855" y="3095188"/>
            <a:ext cx="2130138" cy="1218876"/>
          </a:xfrm>
          <a:prstGeom prst="rect">
            <a:avLst/>
          </a:prstGeom>
        </p:spPr>
        <p:txBody>
          <a:bodyPr lIns="0" tIns="0" rIns="0" bIns="0" rtlCol="0" anchor="t">
            <a:spAutoFit/>
          </a:bodyPr>
          <a:lstStyle/>
          <a:p>
            <a:pPr algn="ctr">
              <a:lnSpc>
                <a:spcPts val="9972"/>
              </a:lnSpc>
            </a:pPr>
            <a:r>
              <a:rPr lang="en-US" sz="7226">
                <a:solidFill>
                  <a:srgbClr val="FFFFFF"/>
                </a:solidFill>
                <a:latin typeface="DM Sans Bold"/>
              </a:rPr>
              <a:t>03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066800" y="2400300"/>
            <a:ext cx="16291902" cy="6811947"/>
          </a:xfrm>
          <a:custGeom>
            <a:avLst/>
            <a:gdLst/>
            <a:ahLst/>
            <a:cxnLst/>
            <a:rect l="l" t="t" r="r" b="b"/>
            <a:pathLst>
              <a:path w="16291902" h="6811947">
                <a:moveTo>
                  <a:pt x="0" y="0"/>
                </a:moveTo>
                <a:lnTo>
                  <a:pt x="16291902" y="0"/>
                </a:lnTo>
                <a:lnTo>
                  <a:pt x="16291902" y="6811947"/>
                </a:lnTo>
                <a:lnTo>
                  <a:pt x="0" y="6811947"/>
                </a:lnTo>
                <a:lnTo>
                  <a:pt x="0" y="0"/>
                </a:lnTo>
                <a:close/>
              </a:path>
            </a:pathLst>
          </a:custGeom>
          <a:blipFill>
            <a:blip r:embed="rId2"/>
            <a:stretch>
              <a:fillRect l="-1585" r="-1585"/>
            </a:stretch>
          </a:blipFill>
        </p:spPr>
      </p:sp>
      <p:sp>
        <p:nvSpPr>
          <p:cNvPr id="3" name="Rectangle 2"/>
          <p:cNvSpPr/>
          <p:nvPr/>
        </p:nvSpPr>
        <p:spPr>
          <a:xfrm>
            <a:off x="914400" y="266700"/>
            <a:ext cx="9144000" cy="1885131"/>
          </a:xfrm>
          <a:prstGeom prst="rect">
            <a:avLst/>
          </a:prstGeom>
        </p:spPr>
        <p:txBody>
          <a:bodyPr>
            <a:spAutoFit/>
          </a:bodyPr>
          <a:lstStyle/>
          <a:p>
            <a:pPr lvl="0">
              <a:lnSpc>
                <a:spcPts val="7522"/>
              </a:lnSpc>
              <a:spcBef>
                <a:spcPct val="0"/>
              </a:spcBef>
            </a:pPr>
            <a:r>
              <a:rPr lang="en-US" sz="5400" dirty="0">
                <a:solidFill>
                  <a:srgbClr val="FFFFFF"/>
                </a:solidFill>
                <a:latin typeface="Now Bold"/>
              </a:rPr>
              <a:t>Split Mechanism: </a:t>
            </a:r>
          </a:p>
          <a:p>
            <a:r>
              <a:rPr lang="en-US" sz="5400" dirty="0" smtClean="0">
                <a:solidFill>
                  <a:srgbClr val="FFFFFF"/>
                </a:solidFill>
                <a:latin typeface="Now Bold"/>
              </a:rPr>
              <a:t>After: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520324" y="3117265"/>
            <a:ext cx="17971433" cy="5867400"/>
          </a:xfrm>
          <a:prstGeom prst="rect">
            <a:avLst/>
          </a:prstGeom>
        </p:spPr>
        <p:txBody>
          <a:bodyPr lIns="0" tIns="0" rIns="0" bIns="0" rtlCol="0" anchor="t">
            <a:spAutoFit/>
          </a:bodyPr>
          <a:lstStyle/>
          <a:p>
            <a:pPr marL="764969" lvl="1" indent="-382485">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Frees allocated memory.</a:t>
            </a:r>
          </a:p>
          <a:p>
            <a:pPr marL="764969" lvl="1" indent="-382485">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Semi-Bold"/>
              </a:rPr>
              <a:t>ptr</a:t>
            </a:r>
            <a:r>
              <a:rPr lang="en-US" sz="3543">
                <a:solidFill>
                  <a:srgbClr val="FFFFFF"/>
                </a:solidFill>
                <a:latin typeface="DM Sans"/>
              </a:rPr>
              <a:t>: Pointer to the memory to be freed.</a:t>
            </a:r>
          </a:p>
          <a:p>
            <a:pPr marL="764969" lvl="1" indent="-382485">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a:rPr>
              <a:t>Acquires a mutex lock to ensure thread safety.</a:t>
            </a:r>
          </a:p>
          <a:p>
            <a:pPr marL="1529939" lvl="2" indent="-509980">
              <a:lnSpc>
                <a:spcPts val="4251"/>
              </a:lnSpc>
              <a:buFont typeface="Arial"/>
              <a:buChar char="⚬"/>
            </a:pPr>
            <a:r>
              <a:rPr lang="en-US" sz="3543">
                <a:solidFill>
                  <a:srgbClr val="FFFFFF"/>
                </a:solidFill>
                <a:latin typeface="DM Sans"/>
              </a:rPr>
              <a:t>Adds the freed memory block to the free list and merges adjacent free blocks if necessary.</a:t>
            </a:r>
          </a:p>
          <a:p>
            <a:pPr marL="764969" lvl="1" indent="-382485">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size and structure of the free list.</a:t>
            </a:r>
          </a:p>
          <a:p>
            <a:pPr marL="764969" lvl="1" indent="-382485">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release dynamically allocated memory.</a:t>
            </a:r>
          </a:p>
          <a:p>
            <a:pPr>
              <a:lnSpc>
                <a:spcPts val="4251"/>
              </a:lnSpc>
            </a:pPr>
            <a:endParaRPr lang="en-US" sz="3543">
              <a:solidFill>
                <a:srgbClr val="FFFFFF"/>
              </a:solidFill>
              <a:latin typeface="DM Sans"/>
            </a:endParaRPr>
          </a:p>
          <a:p>
            <a:pPr>
              <a:lnSpc>
                <a:spcPts val="4251"/>
              </a:lnSpc>
              <a:spcBef>
                <a:spcPct val="0"/>
              </a:spcBef>
            </a:pPr>
            <a:endParaRPr lang="en-US" sz="3543">
              <a:solidFill>
                <a:srgbClr val="FFFFFF"/>
              </a:solidFill>
              <a:latin typeface="DM Sans"/>
            </a:endParaRPr>
          </a:p>
        </p:txBody>
      </p:sp>
      <p:sp>
        <p:nvSpPr>
          <p:cNvPr id="4" name="TextBox 4"/>
          <p:cNvSpPr txBox="1"/>
          <p:nvPr/>
        </p:nvSpPr>
        <p:spPr>
          <a:xfrm>
            <a:off x="2710307" y="1821865"/>
            <a:ext cx="10953498" cy="890628"/>
          </a:xfrm>
          <a:prstGeom prst="rect">
            <a:avLst/>
          </a:prstGeom>
        </p:spPr>
        <p:txBody>
          <a:bodyPr lIns="0" tIns="0" rIns="0" bIns="0" rtlCol="0" anchor="t">
            <a:spAutoFit/>
          </a:bodyPr>
          <a:lstStyle/>
          <a:p>
            <a:pPr algn="ctr">
              <a:lnSpc>
                <a:spcPts val="7522"/>
              </a:lnSpc>
              <a:spcBef>
                <a:spcPct val="0"/>
              </a:spcBef>
            </a:pPr>
            <a:r>
              <a:rPr lang="en-US" sz="4400" dirty="0">
                <a:solidFill>
                  <a:srgbClr val="FFFFFF"/>
                </a:solidFill>
                <a:latin typeface="Now Bold"/>
              </a:rPr>
              <a:t>v</a:t>
            </a:r>
            <a:r>
              <a:rPr lang="en-US" sz="4400" dirty="0" smtClean="0">
                <a:solidFill>
                  <a:srgbClr val="FFFFFF"/>
                </a:solidFill>
                <a:latin typeface="Now Bold"/>
              </a:rPr>
              <a:t>oid FREE(void*) ;</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7010400" y="495300"/>
            <a:ext cx="10820400" cy="9486900"/>
          </a:xfrm>
          <a:custGeom>
            <a:avLst/>
            <a:gdLst/>
            <a:ahLst/>
            <a:cxnLst/>
            <a:rect l="l" t="t" r="r" b="b"/>
            <a:pathLst>
              <a:path w="8873873" h="10302712">
                <a:moveTo>
                  <a:pt x="0" y="0"/>
                </a:moveTo>
                <a:lnTo>
                  <a:pt x="8873872" y="0"/>
                </a:lnTo>
                <a:lnTo>
                  <a:pt x="8873872" y="10302712"/>
                </a:lnTo>
                <a:lnTo>
                  <a:pt x="0" y="10302712"/>
                </a:lnTo>
                <a:lnTo>
                  <a:pt x="0" y="0"/>
                </a:lnTo>
                <a:close/>
              </a:path>
            </a:pathLst>
          </a:custGeom>
          <a:blipFill>
            <a:blip r:embed="rId2"/>
            <a:stretch>
              <a:fillRect t="-1207" b="-1207"/>
            </a:stretch>
          </a:blipFill>
        </p:spPr>
      </p:sp>
      <p:sp>
        <p:nvSpPr>
          <p:cNvPr id="3"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Free Flow </a:t>
            </a:r>
            <a:r>
              <a:rPr lang="en-US" sz="6268" dirty="0">
                <a:solidFill>
                  <a:srgbClr val="FFFFFF"/>
                </a:solidFill>
                <a:latin typeface="Now Bold"/>
              </a:rPr>
              <a:t>C</a:t>
            </a:r>
            <a:r>
              <a:rPr lang="en-US" sz="6268" dirty="0" smtClean="0">
                <a:solidFill>
                  <a:srgbClr val="FFFFFF"/>
                </a:solidFill>
                <a:latin typeface="Now Bold"/>
              </a:rPr>
              <a:t>hart:</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16567" y="3118351"/>
            <a:ext cx="17971433" cy="5334000"/>
          </a:xfrm>
          <a:prstGeom prst="rect">
            <a:avLst/>
          </a:prstGeom>
        </p:spPr>
        <p:txBody>
          <a:bodyPr lIns="0" tIns="0" rIns="0" bIns="0" rtlCol="0" anchor="t">
            <a:spAutoFit/>
          </a:bodyPr>
          <a:lstStyle/>
          <a:p>
            <a:pPr marL="764969" lvl="1" indent="-382485">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Adds a node to the head of the free list.</a:t>
            </a:r>
          </a:p>
          <a:p>
            <a:pPr marL="764969" lvl="1" indent="-382485">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Semi-Bold"/>
              </a:rPr>
              <a:t>node</a:t>
            </a:r>
            <a:r>
              <a:rPr lang="en-US" sz="3543">
                <a:solidFill>
                  <a:srgbClr val="FFFFFF"/>
                </a:solidFill>
                <a:latin typeface="DM Sans"/>
              </a:rPr>
              <a:t>: Pointer to the node to be added.</a:t>
            </a:r>
          </a:p>
          <a:p>
            <a:pPr marL="764969" lvl="1" indent="-382485">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a:rPr>
              <a:t>Adjusts pointers to insert the node at the beginning of the list.</a:t>
            </a:r>
          </a:p>
          <a:p>
            <a:pPr marL="764969" lvl="1" indent="-382485">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 as it involves updating pointers only.</a:t>
            </a:r>
          </a:p>
          <a:p>
            <a:pPr marL="764969" lvl="1" indent="-382485">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when a new memory block becomes available for reuse.</a:t>
            </a:r>
          </a:p>
          <a:p>
            <a:pPr>
              <a:lnSpc>
                <a:spcPts val="4251"/>
              </a:lnSpc>
            </a:pPr>
            <a:endParaRPr lang="en-US" sz="3543">
              <a:solidFill>
                <a:srgbClr val="FFFFFF"/>
              </a:solidFill>
              <a:latin typeface="DM Sans"/>
            </a:endParaRPr>
          </a:p>
          <a:p>
            <a:pPr>
              <a:lnSpc>
                <a:spcPts val="4251"/>
              </a:lnSpc>
              <a:spcBef>
                <a:spcPct val="0"/>
              </a:spcBef>
            </a:pPr>
            <a:endParaRPr lang="en-US" sz="3543">
              <a:solidFill>
                <a:srgbClr val="FFFFFF"/>
              </a:solidFill>
              <a:latin typeface="DM Sans"/>
            </a:endParaRPr>
          </a:p>
        </p:txBody>
      </p:sp>
      <p:sp>
        <p:nvSpPr>
          <p:cNvPr id="4" name="TextBox 4"/>
          <p:cNvSpPr txBox="1"/>
          <p:nvPr/>
        </p:nvSpPr>
        <p:spPr>
          <a:xfrm>
            <a:off x="1770348" y="1822951"/>
            <a:ext cx="14930796" cy="961802"/>
          </a:xfrm>
          <a:prstGeom prst="rect">
            <a:avLst/>
          </a:prstGeom>
        </p:spPr>
        <p:txBody>
          <a:bodyPr lIns="0" tIns="0" rIns="0" bIns="0" rtlCol="0" anchor="t">
            <a:spAutoFit/>
          </a:bodyPr>
          <a:lstStyle/>
          <a:p>
            <a:pPr algn="ctr">
              <a:lnSpc>
                <a:spcPts val="7522"/>
              </a:lnSpc>
              <a:spcBef>
                <a:spcPct val="0"/>
              </a:spcBef>
            </a:pPr>
            <a:r>
              <a:rPr lang="en-US" sz="4400" dirty="0">
                <a:solidFill>
                  <a:srgbClr val="FFFFFF"/>
                </a:solidFill>
                <a:latin typeface="Now Bold"/>
              </a:rPr>
              <a:t>v</a:t>
            </a:r>
            <a:r>
              <a:rPr lang="en-US" sz="4400" dirty="0" smtClean="0">
                <a:solidFill>
                  <a:srgbClr val="FFFFFF"/>
                </a:solidFill>
                <a:latin typeface="Now Bold"/>
              </a:rPr>
              <a:t>oid </a:t>
            </a:r>
            <a:r>
              <a:rPr lang="en-US" sz="4400" dirty="0" err="1" smtClean="0">
                <a:solidFill>
                  <a:srgbClr val="FFFFFF"/>
                </a:solidFill>
                <a:latin typeface="Now Bold"/>
              </a:rPr>
              <a:t>put_node_at_head</a:t>
            </a:r>
            <a:r>
              <a:rPr lang="en-US" sz="4400" dirty="0" smtClean="0">
                <a:solidFill>
                  <a:srgbClr val="FFFFFF"/>
                </a:solidFill>
                <a:latin typeface="Now Bold"/>
              </a:rPr>
              <a:t>(</a:t>
            </a:r>
            <a:r>
              <a:rPr lang="en-US" sz="4400" dirty="0" err="1" smtClean="0">
                <a:solidFill>
                  <a:srgbClr val="FFFFFF"/>
                </a:solidFill>
                <a:latin typeface="Now Bold"/>
              </a:rPr>
              <a:t>node_t</a:t>
            </a:r>
            <a:r>
              <a:rPr lang="en-US" sz="4400" dirty="0" smtClean="0">
                <a:solidFill>
                  <a:srgbClr val="FFFFFF"/>
                </a:solidFill>
                <a:latin typeface="Now Bold"/>
              </a:rPr>
              <a:t>*)</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16567" y="3118351"/>
            <a:ext cx="17971433" cy="4800600"/>
          </a:xfrm>
          <a:prstGeom prst="rect">
            <a:avLst/>
          </a:prstGeom>
        </p:spPr>
        <p:txBody>
          <a:bodyPr lIns="0" tIns="0" rIns="0" bIns="0" rtlCol="0" anchor="t">
            <a:spAutoFit/>
          </a:bodyPr>
          <a:lstStyle/>
          <a:p>
            <a:pPr marL="764969" lvl="1" indent="-382485">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Adds a node between two nodes in the free list.</a:t>
            </a:r>
          </a:p>
          <a:p>
            <a:pPr marL="764969" lvl="1" indent="-382485">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Semi-Bold"/>
              </a:rPr>
              <a:t>node</a:t>
            </a:r>
            <a:r>
              <a:rPr lang="en-US" sz="3543">
                <a:solidFill>
                  <a:srgbClr val="FFFFFF"/>
                </a:solidFill>
                <a:latin typeface="DM Sans"/>
              </a:rPr>
              <a:t>: Pointer to the node to be added.</a:t>
            </a:r>
          </a:p>
          <a:p>
            <a:pPr marL="1529939" lvl="2" indent="-509980">
              <a:lnSpc>
                <a:spcPts val="4251"/>
              </a:lnSpc>
              <a:buFont typeface="Arial"/>
              <a:buChar char="⚬"/>
            </a:pPr>
            <a:r>
              <a:rPr lang="en-US" sz="3543">
                <a:solidFill>
                  <a:srgbClr val="FFFFFF"/>
                </a:solidFill>
                <a:latin typeface="DM Sans Semi-Bold"/>
              </a:rPr>
              <a:t>next_node</a:t>
            </a:r>
            <a:r>
              <a:rPr lang="en-US" sz="3543">
                <a:solidFill>
                  <a:srgbClr val="FFFFFF"/>
                </a:solidFill>
                <a:latin typeface="DM Sans"/>
              </a:rPr>
              <a:t>: Pointer to the next node in the list.</a:t>
            </a:r>
          </a:p>
          <a:p>
            <a:pPr marL="764969" lvl="1" indent="-382485">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a:rPr>
              <a:t>Adjusts pointers to insert the node between </a:t>
            </a:r>
            <a:r>
              <a:rPr lang="en-US" sz="3543">
                <a:solidFill>
                  <a:srgbClr val="FFFFFF"/>
                </a:solidFill>
                <a:latin typeface="DM Sans Semi-Bold"/>
              </a:rPr>
              <a:t>node</a:t>
            </a:r>
            <a:r>
              <a:rPr lang="en-US" sz="3543">
                <a:solidFill>
                  <a:srgbClr val="FFFFFF"/>
                </a:solidFill>
                <a:latin typeface="DM Sans"/>
              </a:rPr>
              <a:t> and </a:t>
            </a:r>
            <a:r>
              <a:rPr lang="en-US" sz="3543">
                <a:solidFill>
                  <a:srgbClr val="FFFFFF"/>
                </a:solidFill>
                <a:latin typeface="DM Sans Semi-Bold"/>
              </a:rPr>
              <a:t>next_node</a:t>
            </a:r>
            <a:r>
              <a:rPr lang="en-US" sz="3543">
                <a:solidFill>
                  <a:srgbClr val="FFFFFF"/>
                </a:solidFill>
                <a:latin typeface="DM Sans"/>
              </a:rPr>
              <a:t>.</a:t>
            </a:r>
          </a:p>
          <a:p>
            <a:pPr marL="764969" lvl="1" indent="-382485">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a:t>
            </a:r>
          </a:p>
          <a:p>
            <a:pPr marL="764969" lvl="1" indent="-382485">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when splitting a memory block to create a new free block.</a:t>
            </a:r>
          </a:p>
          <a:p>
            <a:pPr>
              <a:lnSpc>
                <a:spcPts val="4251"/>
              </a:lnSpc>
              <a:spcBef>
                <a:spcPct val="0"/>
              </a:spcBef>
            </a:pPr>
            <a:endParaRPr lang="en-US" sz="3543">
              <a:solidFill>
                <a:srgbClr val="FFFFFF"/>
              </a:solidFill>
              <a:latin typeface="DM Sans"/>
            </a:endParaRPr>
          </a:p>
        </p:txBody>
      </p:sp>
      <p:sp>
        <p:nvSpPr>
          <p:cNvPr id="4" name="TextBox 4"/>
          <p:cNvSpPr txBox="1"/>
          <p:nvPr/>
        </p:nvSpPr>
        <p:spPr>
          <a:xfrm>
            <a:off x="316567" y="1638300"/>
            <a:ext cx="17355852" cy="961802"/>
          </a:xfrm>
          <a:prstGeom prst="rect">
            <a:avLst/>
          </a:prstGeom>
        </p:spPr>
        <p:txBody>
          <a:bodyPr wrap="square" lIns="0" tIns="0" rIns="0" bIns="0" rtlCol="0" anchor="t">
            <a:spAutoFit/>
          </a:bodyPr>
          <a:lstStyle/>
          <a:p>
            <a:pPr algn="ctr">
              <a:lnSpc>
                <a:spcPts val="7522"/>
              </a:lnSpc>
              <a:spcBef>
                <a:spcPct val="0"/>
              </a:spcBef>
            </a:pPr>
            <a:r>
              <a:rPr lang="en-US" sz="4400" dirty="0" smtClean="0">
                <a:solidFill>
                  <a:srgbClr val="FFFFFF"/>
                </a:solidFill>
                <a:latin typeface="Now Bold"/>
              </a:rPr>
              <a:t>Void PUT_NODE_BETWEEN_TWO_NODES(</a:t>
            </a:r>
            <a:r>
              <a:rPr lang="en-US" sz="4400" dirty="0" err="1" smtClean="0">
                <a:solidFill>
                  <a:srgbClr val="FFFFFF"/>
                </a:solidFill>
                <a:latin typeface="Now Bold"/>
              </a:rPr>
              <a:t>node_t</a:t>
            </a:r>
            <a:r>
              <a:rPr lang="en-US" sz="4400" dirty="0" smtClean="0">
                <a:solidFill>
                  <a:srgbClr val="FFFFFF"/>
                </a:solidFill>
                <a:latin typeface="Now Bold"/>
              </a:rPr>
              <a:t>*,</a:t>
            </a:r>
            <a:r>
              <a:rPr lang="en-US" sz="4400" dirty="0" err="1" smtClean="0">
                <a:solidFill>
                  <a:srgbClr val="FFFFFF"/>
                </a:solidFill>
                <a:latin typeface="Now Bold"/>
              </a:rPr>
              <a:t>node_t</a:t>
            </a:r>
            <a:r>
              <a:rPr lang="en-US" sz="4400" dirty="0" smtClean="0">
                <a:solidFill>
                  <a:srgbClr val="FFFFFF"/>
                </a:solidFill>
                <a:latin typeface="Now Bold"/>
              </a:rPr>
              <a:t>*);</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16567" y="3118351"/>
            <a:ext cx="17971433" cy="5334000"/>
          </a:xfrm>
          <a:prstGeom prst="rect">
            <a:avLst/>
          </a:prstGeom>
        </p:spPr>
        <p:txBody>
          <a:bodyPr lIns="0" tIns="0" rIns="0" bIns="0" rtlCol="0" anchor="t">
            <a:spAutoFit/>
          </a:bodyPr>
          <a:lstStyle/>
          <a:p>
            <a:pPr marL="764969" lvl="1" indent="-382485">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Adds a node at the tail of the free list.</a:t>
            </a:r>
          </a:p>
          <a:p>
            <a:pPr marL="764969" lvl="1" indent="-382485">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Semi-Bold"/>
              </a:rPr>
              <a:t>node</a:t>
            </a:r>
            <a:r>
              <a:rPr lang="en-US" sz="3543">
                <a:solidFill>
                  <a:srgbClr val="FFFFFF"/>
                </a:solidFill>
                <a:latin typeface="DM Sans"/>
              </a:rPr>
              <a:t>: Pointer to the node to be added.</a:t>
            </a:r>
          </a:p>
          <a:p>
            <a:pPr marL="1529939" lvl="2" indent="-509980">
              <a:lnSpc>
                <a:spcPts val="4251"/>
              </a:lnSpc>
              <a:buFont typeface="Arial"/>
              <a:buChar char="⚬"/>
            </a:pPr>
            <a:r>
              <a:rPr lang="en-US" sz="3543">
                <a:solidFill>
                  <a:srgbClr val="FFFFFF"/>
                </a:solidFill>
                <a:latin typeface="DM Sans Semi-Bold"/>
              </a:rPr>
              <a:t>tail</a:t>
            </a:r>
            <a:r>
              <a:rPr lang="en-US" sz="3543">
                <a:solidFill>
                  <a:srgbClr val="FFFFFF"/>
                </a:solidFill>
                <a:latin typeface="DM Sans"/>
              </a:rPr>
              <a:t>: Pointer to the tail of the list.</a:t>
            </a:r>
          </a:p>
          <a:p>
            <a:pPr marL="764969" lvl="1" indent="-382485">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a:rPr>
              <a:t>Adjusts pointers to insert the node at the end of the list.</a:t>
            </a:r>
          </a:p>
          <a:p>
            <a:pPr marL="764969" lvl="1" indent="-382485">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a:t>
            </a:r>
          </a:p>
          <a:p>
            <a:pPr marL="764969" lvl="1" indent="-382485">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Typically used when extending the heap to allocate new memory blocks.</a:t>
            </a:r>
          </a:p>
          <a:p>
            <a:pPr>
              <a:lnSpc>
                <a:spcPts val="4251"/>
              </a:lnSpc>
              <a:spcBef>
                <a:spcPct val="0"/>
              </a:spcBef>
            </a:pPr>
            <a:endParaRPr lang="en-US" sz="3543">
              <a:solidFill>
                <a:srgbClr val="FFFFFF"/>
              </a:solidFill>
              <a:latin typeface="DM Sans"/>
            </a:endParaRPr>
          </a:p>
        </p:txBody>
      </p:sp>
      <p:sp>
        <p:nvSpPr>
          <p:cNvPr id="4" name="TextBox 4"/>
          <p:cNvSpPr txBox="1"/>
          <p:nvPr/>
        </p:nvSpPr>
        <p:spPr>
          <a:xfrm>
            <a:off x="-76200" y="1790700"/>
            <a:ext cx="18364200" cy="961802"/>
          </a:xfrm>
          <a:prstGeom prst="rect">
            <a:avLst/>
          </a:prstGeom>
        </p:spPr>
        <p:txBody>
          <a:bodyPr wrap="square" lIns="0" tIns="0" rIns="0" bIns="0" rtlCol="0" anchor="t">
            <a:spAutoFit/>
          </a:bodyPr>
          <a:lstStyle/>
          <a:p>
            <a:pPr algn="ctr">
              <a:lnSpc>
                <a:spcPts val="7522"/>
              </a:lnSpc>
              <a:spcBef>
                <a:spcPct val="0"/>
              </a:spcBef>
            </a:pPr>
            <a:r>
              <a:rPr lang="en-US" sz="4400" dirty="0">
                <a:solidFill>
                  <a:srgbClr val="FFFFFF"/>
                </a:solidFill>
                <a:latin typeface="Now Bold"/>
              </a:rPr>
              <a:t>v</a:t>
            </a:r>
            <a:r>
              <a:rPr lang="en-US" sz="4400" dirty="0" smtClean="0">
                <a:solidFill>
                  <a:srgbClr val="FFFFFF"/>
                </a:solidFill>
                <a:latin typeface="Now Bold"/>
              </a:rPr>
              <a:t>oid </a:t>
            </a:r>
            <a:r>
              <a:rPr lang="en-US" sz="4400" dirty="0" smtClean="0">
                <a:solidFill>
                  <a:srgbClr val="FFFFFF"/>
                </a:solidFill>
                <a:latin typeface="Now Bold"/>
              </a:rPr>
              <a:t>PUT_NODE_AT_TAIL(</a:t>
            </a:r>
            <a:r>
              <a:rPr lang="en-US" sz="4400" dirty="0" err="1" smtClean="0">
                <a:solidFill>
                  <a:srgbClr val="FFFFFF"/>
                </a:solidFill>
                <a:latin typeface="Now Bold"/>
              </a:rPr>
              <a:t>node_t</a:t>
            </a:r>
            <a:r>
              <a:rPr lang="en-US" sz="4400" dirty="0" smtClean="0">
                <a:solidFill>
                  <a:srgbClr val="FFFFFF"/>
                </a:solidFill>
                <a:latin typeface="Now Bold"/>
              </a:rPr>
              <a:t>*,</a:t>
            </a:r>
            <a:r>
              <a:rPr lang="en-US" sz="4400" dirty="0" err="1" smtClean="0">
                <a:solidFill>
                  <a:srgbClr val="FFFFFF"/>
                </a:solidFill>
                <a:latin typeface="Now Bold"/>
              </a:rPr>
              <a:t>node_t</a:t>
            </a:r>
            <a:r>
              <a:rPr lang="en-US" sz="4400" dirty="0" smtClean="0">
                <a:solidFill>
                  <a:srgbClr val="FFFFFF"/>
                </a:solidFill>
                <a:latin typeface="Now Bold"/>
              </a:rPr>
              <a:t>*);</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16567" y="3118351"/>
            <a:ext cx="17971433" cy="5334000"/>
          </a:xfrm>
          <a:prstGeom prst="rect">
            <a:avLst/>
          </a:prstGeom>
        </p:spPr>
        <p:txBody>
          <a:bodyPr lIns="0" tIns="0" rIns="0" bIns="0" rtlCol="0" anchor="t">
            <a:spAutoFit/>
          </a:bodyPr>
          <a:lstStyle/>
          <a:p>
            <a:pPr marL="764969" lvl="1" indent="-382485">
              <a:lnSpc>
                <a:spcPts val="4251"/>
              </a:lnSpc>
              <a:buFont typeface="Arial"/>
              <a:buChar char="•"/>
            </a:pPr>
            <a:r>
              <a:rPr lang="en-US" sz="3543" dirty="0">
                <a:solidFill>
                  <a:srgbClr val="FFFFFF"/>
                </a:solidFill>
                <a:latin typeface="DM Sans Semi-Bold"/>
              </a:rPr>
              <a:t>Purpose</a:t>
            </a:r>
            <a:r>
              <a:rPr lang="en-US" sz="3543" dirty="0">
                <a:solidFill>
                  <a:srgbClr val="FFFFFF"/>
                </a:solidFill>
                <a:latin typeface="DM Sans"/>
              </a:rPr>
              <a:t>: Merges two free nodes.</a:t>
            </a:r>
          </a:p>
          <a:p>
            <a:pPr marL="764969" lvl="1" indent="-382485">
              <a:lnSpc>
                <a:spcPts val="4251"/>
              </a:lnSpc>
              <a:buFont typeface="Arial"/>
              <a:buChar char="•"/>
            </a:pPr>
            <a:r>
              <a:rPr lang="en-US" sz="3543" dirty="0">
                <a:solidFill>
                  <a:srgbClr val="FFFFFF"/>
                </a:solidFill>
                <a:latin typeface="DM Sans Semi-Bold"/>
              </a:rPr>
              <a:t>Parameters</a:t>
            </a:r>
            <a:r>
              <a:rPr lang="en-US" sz="3543" dirty="0">
                <a:solidFill>
                  <a:srgbClr val="FFFFFF"/>
                </a:solidFill>
                <a:latin typeface="DM Sans"/>
              </a:rPr>
              <a:t>:</a:t>
            </a:r>
          </a:p>
          <a:p>
            <a:pPr marL="1529939" lvl="2" indent="-509980">
              <a:lnSpc>
                <a:spcPts val="4251"/>
              </a:lnSpc>
              <a:buFont typeface="Arial"/>
              <a:buChar char="⚬"/>
            </a:pPr>
            <a:r>
              <a:rPr lang="en-US" sz="3543" dirty="0" err="1">
                <a:solidFill>
                  <a:srgbClr val="FFFFFF"/>
                </a:solidFill>
                <a:latin typeface="DM Sans Semi-Bold"/>
              </a:rPr>
              <a:t>left_node</a:t>
            </a:r>
            <a:r>
              <a:rPr lang="en-US" sz="3543" dirty="0">
                <a:solidFill>
                  <a:srgbClr val="FFFFFF"/>
                </a:solidFill>
                <a:latin typeface="DM Sans"/>
              </a:rPr>
              <a:t>: Pointer to the left node.</a:t>
            </a:r>
          </a:p>
          <a:p>
            <a:pPr marL="1529939" lvl="2" indent="-509980">
              <a:lnSpc>
                <a:spcPts val="4251"/>
              </a:lnSpc>
              <a:buFont typeface="Arial"/>
              <a:buChar char="⚬"/>
            </a:pPr>
            <a:r>
              <a:rPr lang="en-US" sz="3543" dirty="0" err="1">
                <a:solidFill>
                  <a:srgbClr val="FFFFFF"/>
                </a:solidFill>
                <a:latin typeface="DM Sans Semi-Bold"/>
              </a:rPr>
              <a:t>right_node</a:t>
            </a:r>
            <a:r>
              <a:rPr lang="en-US" sz="3543" dirty="0">
                <a:solidFill>
                  <a:srgbClr val="FFFFFF"/>
                </a:solidFill>
                <a:latin typeface="DM Sans"/>
              </a:rPr>
              <a:t>: Pointer to the right node.</a:t>
            </a:r>
          </a:p>
          <a:p>
            <a:pPr marL="764969" lvl="1" indent="-382485">
              <a:lnSpc>
                <a:spcPts val="4251"/>
              </a:lnSpc>
              <a:buFont typeface="Arial"/>
              <a:buChar char="•"/>
            </a:pPr>
            <a:r>
              <a:rPr lang="en-US" sz="3543" dirty="0">
                <a:solidFill>
                  <a:srgbClr val="FFFFFF"/>
                </a:solidFill>
                <a:latin typeface="DM Sans Semi-Bold"/>
              </a:rPr>
              <a:t>Algorithm</a:t>
            </a:r>
            <a:r>
              <a:rPr lang="en-US" sz="3543" dirty="0">
                <a:solidFill>
                  <a:srgbClr val="FFFFFF"/>
                </a:solidFill>
                <a:latin typeface="DM Sans"/>
              </a:rPr>
              <a:t>:</a:t>
            </a:r>
          </a:p>
          <a:p>
            <a:pPr marL="1529939" lvl="2" indent="-509980">
              <a:lnSpc>
                <a:spcPts val="4251"/>
              </a:lnSpc>
              <a:buFont typeface="Arial"/>
              <a:buChar char="⚬"/>
            </a:pPr>
            <a:r>
              <a:rPr lang="en-US" sz="3543" dirty="0">
                <a:solidFill>
                  <a:srgbClr val="FFFFFF"/>
                </a:solidFill>
                <a:latin typeface="DM Sans"/>
              </a:rPr>
              <a:t>Combines adjacent free nodes into a single larger node.</a:t>
            </a:r>
          </a:p>
          <a:p>
            <a:pPr marL="764969" lvl="1" indent="-382485">
              <a:lnSpc>
                <a:spcPts val="4251"/>
              </a:lnSpc>
              <a:buFont typeface="Arial"/>
              <a:buChar char="•"/>
            </a:pPr>
            <a:r>
              <a:rPr lang="en-US" sz="3543" dirty="0">
                <a:solidFill>
                  <a:srgbClr val="FFFFFF"/>
                </a:solidFill>
                <a:latin typeface="DM Sans Semi-Bold"/>
              </a:rPr>
              <a:t>Performance Considerations</a:t>
            </a:r>
            <a:r>
              <a:rPr lang="en-US" sz="3543" dirty="0">
                <a:solidFill>
                  <a:srgbClr val="FFFFFF"/>
                </a:solidFill>
                <a:latin typeface="DM Sans"/>
              </a:rPr>
              <a:t>: Constant time complexity.</a:t>
            </a:r>
          </a:p>
          <a:p>
            <a:pPr marL="764969" lvl="1" indent="-382485">
              <a:lnSpc>
                <a:spcPts val="4251"/>
              </a:lnSpc>
              <a:buFont typeface="Arial"/>
              <a:buChar char="•"/>
            </a:pPr>
            <a:r>
              <a:rPr lang="en-US" sz="3543" dirty="0">
                <a:solidFill>
                  <a:srgbClr val="FFFFFF"/>
                </a:solidFill>
                <a:latin typeface="DM Sans Semi-Bold"/>
              </a:rPr>
              <a:t>Usage Examples</a:t>
            </a:r>
            <a:r>
              <a:rPr lang="en-US" sz="3543" dirty="0">
                <a:solidFill>
                  <a:srgbClr val="FFFFFF"/>
                </a:solidFill>
                <a:latin typeface="DM Sans"/>
              </a:rPr>
              <a:t>: Used to merge adjacent free memory blocks after deallocation.</a:t>
            </a:r>
          </a:p>
          <a:p>
            <a:pPr>
              <a:lnSpc>
                <a:spcPts val="4251"/>
              </a:lnSpc>
            </a:pPr>
            <a:endParaRPr lang="en-US" sz="3543" dirty="0">
              <a:solidFill>
                <a:srgbClr val="FFFFFF"/>
              </a:solidFill>
              <a:latin typeface="DM Sans"/>
            </a:endParaRPr>
          </a:p>
          <a:p>
            <a:pPr>
              <a:lnSpc>
                <a:spcPts val="4251"/>
              </a:lnSpc>
              <a:spcBef>
                <a:spcPct val="0"/>
              </a:spcBef>
            </a:pPr>
            <a:endParaRPr lang="en-US" sz="3543" dirty="0">
              <a:solidFill>
                <a:srgbClr val="FFFFFF"/>
              </a:solidFill>
              <a:latin typeface="DM Sans"/>
            </a:endParaRPr>
          </a:p>
        </p:txBody>
      </p:sp>
      <p:sp>
        <p:nvSpPr>
          <p:cNvPr id="4" name="TextBox 4"/>
          <p:cNvSpPr txBox="1"/>
          <p:nvPr/>
        </p:nvSpPr>
        <p:spPr>
          <a:xfrm>
            <a:off x="152400" y="1795844"/>
            <a:ext cx="15488952" cy="890628"/>
          </a:xfrm>
          <a:prstGeom prst="rect">
            <a:avLst/>
          </a:prstGeom>
        </p:spPr>
        <p:txBody>
          <a:bodyPr lIns="0" tIns="0" rIns="0" bIns="0" rtlCol="0" anchor="t">
            <a:spAutoFit/>
          </a:bodyPr>
          <a:lstStyle/>
          <a:p>
            <a:pPr algn="ctr">
              <a:lnSpc>
                <a:spcPts val="7522"/>
              </a:lnSpc>
              <a:spcBef>
                <a:spcPct val="0"/>
              </a:spcBef>
            </a:pPr>
            <a:r>
              <a:rPr lang="en-US" sz="4400" dirty="0">
                <a:solidFill>
                  <a:srgbClr val="FFFFFF"/>
                </a:solidFill>
                <a:latin typeface="Now Bold"/>
              </a:rPr>
              <a:t>v</a:t>
            </a:r>
            <a:r>
              <a:rPr lang="en-US" sz="4400" dirty="0" smtClean="0">
                <a:solidFill>
                  <a:srgbClr val="FFFFFF"/>
                </a:solidFill>
                <a:latin typeface="Now Bold"/>
              </a:rPr>
              <a:t>oid merge (</a:t>
            </a:r>
            <a:r>
              <a:rPr lang="en-US" sz="4400" dirty="0" err="1" smtClean="0">
                <a:solidFill>
                  <a:srgbClr val="FFFFFF"/>
                </a:solidFill>
                <a:latin typeface="Now Bold"/>
              </a:rPr>
              <a:t>node_t</a:t>
            </a:r>
            <a:r>
              <a:rPr lang="en-US" sz="4400" dirty="0" smtClean="0">
                <a:solidFill>
                  <a:srgbClr val="FFFFFF"/>
                </a:solidFill>
                <a:latin typeface="Now Bold"/>
              </a:rPr>
              <a:t>*,</a:t>
            </a:r>
            <a:r>
              <a:rPr lang="en-US" sz="4400" dirty="0" err="1" smtClean="0">
                <a:solidFill>
                  <a:srgbClr val="FFFFFF"/>
                </a:solidFill>
                <a:latin typeface="Now Bold"/>
              </a:rPr>
              <a:t>node_t</a:t>
            </a:r>
            <a:r>
              <a:rPr lang="en-US" sz="4400" dirty="0" smtClean="0">
                <a:solidFill>
                  <a:srgbClr val="FFFFFF"/>
                </a:solidFill>
                <a:latin typeface="Now Bold"/>
              </a:rPr>
              <a:t>*) ;</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7467600" y="723900"/>
            <a:ext cx="8926602" cy="9092304"/>
          </a:xfrm>
          <a:custGeom>
            <a:avLst/>
            <a:gdLst/>
            <a:ahLst/>
            <a:cxnLst/>
            <a:rect l="l" t="t" r="r" b="b"/>
            <a:pathLst>
              <a:path w="8926602" h="9092304">
                <a:moveTo>
                  <a:pt x="0" y="0"/>
                </a:moveTo>
                <a:lnTo>
                  <a:pt x="8926602" y="0"/>
                </a:lnTo>
                <a:lnTo>
                  <a:pt x="8926602" y="9092304"/>
                </a:lnTo>
                <a:lnTo>
                  <a:pt x="0" y="9092304"/>
                </a:lnTo>
                <a:lnTo>
                  <a:pt x="0" y="0"/>
                </a:lnTo>
                <a:close/>
              </a:path>
            </a:pathLst>
          </a:custGeom>
          <a:blipFill>
            <a:blip r:embed="rId2"/>
            <a:stretch>
              <a:fillRect t="-2094" b="-2094"/>
            </a:stretch>
          </a:blipFill>
        </p:spPr>
      </p:sp>
      <p:sp>
        <p:nvSpPr>
          <p:cNvPr id="3" name="Rectangle 2"/>
          <p:cNvSpPr/>
          <p:nvPr/>
        </p:nvSpPr>
        <p:spPr>
          <a:xfrm>
            <a:off x="226515" y="723900"/>
            <a:ext cx="7241085" cy="1015663"/>
          </a:xfrm>
          <a:prstGeom prst="rect">
            <a:avLst/>
          </a:prstGeom>
        </p:spPr>
        <p:txBody>
          <a:bodyPr wrap="none">
            <a:spAutoFit/>
          </a:bodyPr>
          <a:lstStyle/>
          <a:p>
            <a:r>
              <a:rPr lang="en-US" sz="6000" dirty="0" smtClean="0">
                <a:solidFill>
                  <a:srgbClr val="FFFFFF"/>
                </a:solidFill>
                <a:latin typeface="Now Bold"/>
              </a:rPr>
              <a:t>Merge flow chart:</a:t>
            </a:r>
            <a:endParaRPr lang="en-US" sz="6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648652" y="2048456"/>
            <a:ext cx="14014641" cy="7209844"/>
          </a:xfrm>
          <a:custGeom>
            <a:avLst/>
            <a:gdLst/>
            <a:ahLst/>
            <a:cxnLst/>
            <a:rect l="l" t="t" r="r" b="b"/>
            <a:pathLst>
              <a:path w="14014641" h="7209844">
                <a:moveTo>
                  <a:pt x="0" y="0"/>
                </a:moveTo>
                <a:lnTo>
                  <a:pt x="14014642" y="0"/>
                </a:lnTo>
                <a:lnTo>
                  <a:pt x="14014642" y="7209844"/>
                </a:lnTo>
                <a:lnTo>
                  <a:pt x="0" y="7209844"/>
                </a:lnTo>
                <a:lnTo>
                  <a:pt x="0" y="0"/>
                </a:lnTo>
                <a:close/>
              </a:path>
            </a:pathLst>
          </a:custGeom>
          <a:blipFill>
            <a:blip r:embed="rId2"/>
            <a:stretch>
              <a:fillRect/>
            </a:stretch>
          </a:blipFill>
        </p:spPr>
      </p:sp>
      <p:sp>
        <p:nvSpPr>
          <p:cNvPr id="3" name="Rectangle 2"/>
          <p:cNvSpPr/>
          <p:nvPr/>
        </p:nvSpPr>
        <p:spPr>
          <a:xfrm>
            <a:off x="1020548" y="495300"/>
            <a:ext cx="7635424" cy="1015663"/>
          </a:xfrm>
          <a:prstGeom prst="rect">
            <a:avLst/>
          </a:prstGeom>
        </p:spPr>
        <p:txBody>
          <a:bodyPr wrap="none">
            <a:spAutoFit/>
          </a:bodyPr>
          <a:lstStyle/>
          <a:p>
            <a:r>
              <a:rPr lang="en-US" sz="6000" dirty="0" smtClean="0">
                <a:solidFill>
                  <a:srgbClr val="FFFFFF"/>
                </a:solidFill>
                <a:latin typeface="Now Bold"/>
              </a:rPr>
              <a:t>Merge mechanism:</a:t>
            </a:r>
            <a:endParaRPr lang="en-US" sz="6000" dirty="0"/>
          </a:p>
        </p:txBody>
      </p:sp>
      <p:sp>
        <p:nvSpPr>
          <p:cNvPr id="4" name="Rectangle 3"/>
          <p:cNvSpPr/>
          <p:nvPr/>
        </p:nvSpPr>
        <p:spPr>
          <a:xfrm>
            <a:off x="1828800" y="2029690"/>
            <a:ext cx="2623475" cy="1015663"/>
          </a:xfrm>
          <a:prstGeom prst="rect">
            <a:avLst/>
          </a:prstGeom>
        </p:spPr>
        <p:txBody>
          <a:bodyPr wrap="none">
            <a:spAutoFit/>
          </a:bodyPr>
          <a:lstStyle/>
          <a:p>
            <a:r>
              <a:rPr lang="en-US" sz="6000" dirty="0" smtClean="0"/>
              <a:t>Before: </a:t>
            </a:r>
            <a:endParaRPr lang="en-US" sz="6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416838" y="2349798"/>
            <a:ext cx="15454324" cy="6082425"/>
          </a:xfrm>
          <a:custGeom>
            <a:avLst/>
            <a:gdLst/>
            <a:ahLst/>
            <a:cxnLst/>
            <a:rect l="l" t="t" r="r" b="b"/>
            <a:pathLst>
              <a:path w="15454324" h="6082425">
                <a:moveTo>
                  <a:pt x="0" y="0"/>
                </a:moveTo>
                <a:lnTo>
                  <a:pt x="15454324" y="0"/>
                </a:lnTo>
                <a:lnTo>
                  <a:pt x="15454324" y="6082425"/>
                </a:lnTo>
                <a:lnTo>
                  <a:pt x="0" y="6082425"/>
                </a:lnTo>
                <a:lnTo>
                  <a:pt x="0" y="0"/>
                </a:lnTo>
                <a:close/>
              </a:path>
            </a:pathLst>
          </a:custGeom>
          <a:blipFill>
            <a:blip r:embed="rId2"/>
            <a:stretch>
              <a:fillRect/>
            </a:stretch>
          </a:blipFill>
        </p:spPr>
      </p:sp>
      <p:sp>
        <p:nvSpPr>
          <p:cNvPr id="3" name="Rectangle 2"/>
          <p:cNvSpPr/>
          <p:nvPr/>
        </p:nvSpPr>
        <p:spPr>
          <a:xfrm>
            <a:off x="1524000" y="2349798"/>
            <a:ext cx="1970155" cy="1015663"/>
          </a:xfrm>
          <a:prstGeom prst="rect">
            <a:avLst/>
          </a:prstGeom>
        </p:spPr>
        <p:txBody>
          <a:bodyPr wrap="none">
            <a:spAutoFit/>
          </a:bodyPr>
          <a:lstStyle/>
          <a:p>
            <a:r>
              <a:rPr lang="en-US" sz="6000" dirty="0" smtClean="0"/>
              <a:t>After:</a:t>
            </a:r>
            <a:endParaRPr lang="en-US" sz="6000" dirty="0"/>
          </a:p>
        </p:txBody>
      </p:sp>
      <p:sp>
        <p:nvSpPr>
          <p:cNvPr id="4" name="Rectangle 3"/>
          <p:cNvSpPr/>
          <p:nvPr/>
        </p:nvSpPr>
        <p:spPr>
          <a:xfrm>
            <a:off x="533400" y="495300"/>
            <a:ext cx="7635424" cy="1015663"/>
          </a:xfrm>
          <a:prstGeom prst="rect">
            <a:avLst/>
          </a:prstGeom>
        </p:spPr>
        <p:txBody>
          <a:bodyPr wrap="none">
            <a:spAutoFit/>
          </a:bodyPr>
          <a:lstStyle/>
          <a:p>
            <a:r>
              <a:rPr lang="en-US" sz="6000" dirty="0" smtClean="0">
                <a:solidFill>
                  <a:srgbClr val="FFFFFF"/>
                </a:solidFill>
                <a:latin typeface="Now Bold"/>
              </a:rPr>
              <a:t>Merge mechanism:</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2557312" y="4699474"/>
            <a:ext cx="1137117" cy="1137117"/>
          </a:xfrm>
          <a:custGeom>
            <a:avLst/>
            <a:gdLst/>
            <a:ahLst/>
            <a:cxnLst/>
            <a:rect l="l" t="t" r="r" b="b"/>
            <a:pathLst>
              <a:path w="1137117" h="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57312" y="6363602"/>
            <a:ext cx="1280605" cy="973260"/>
          </a:xfrm>
          <a:custGeom>
            <a:avLst/>
            <a:gdLst/>
            <a:ahLst/>
            <a:cxnLst/>
            <a:rect l="l" t="t" r="r" b="b"/>
            <a:pathLst>
              <a:path w="1280605" h="973260">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650582" y="2884820"/>
            <a:ext cx="1187335" cy="1187335"/>
          </a:xfrm>
          <a:custGeom>
            <a:avLst/>
            <a:gdLst/>
            <a:ahLst/>
            <a:cxnLst/>
            <a:rect l="l" t="t" r="r" b="b"/>
            <a:pathLst>
              <a:path w="1187335" h="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3359890" y="7239384"/>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13837917" y="3797216"/>
            <a:ext cx="3035757" cy="5043057"/>
          </a:xfrm>
          <a:custGeom>
            <a:avLst/>
            <a:gdLst/>
            <a:ahLst/>
            <a:cxnLst/>
            <a:rect l="l" t="t" r="r" b="b"/>
            <a:pathLst>
              <a:path w="3035757" h="5043057">
                <a:moveTo>
                  <a:pt x="0" y="0"/>
                </a:moveTo>
                <a:lnTo>
                  <a:pt x="3035757" y="0"/>
                </a:lnTo>
                <a:lnTo>
                  <a:pt x="3035757" y="5043057"/>
                </a:lnTo>
                <a:lnTo>
                  <a:pt x="0" y="5043057"/>
                </a:lnTo>
                <a:lnTo>
                  <a:pt x="0" y="0"/>
                </a:lnTo>
                <a:close/>
              </a:path>
            </a:pathLst>
          </a:custGeom>
          <a:blipFill>
            <a:blip r:embed="rId10"/>
            <a:stretch>
              <a:fillRect l="-67928" t="-47101" r="-252487" b="-42706"/>
            </a:stretch>
          </a:blipFill>
        </p:spPr>
      </p:sp>
      <p:sp>
        <p:nvSpPr>
          <p:cNvPr id="8" name="TextBox 8"/>
          <p:cNvSpPr txBox="1"/>
          <p:nvPr/>
        </p:nvSpPr>
        <p:spPr>
          <a:xfrm>
            <a:off x="2148055" y="1179880"/>
            <a:ext cx="1198861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Why Do we need Heap? </a:t>
            </a:r>
            <a:endParaRPr lang="en-US" sz="6268" dirty="0">
              <a:solidFill>
                <a:srgbClr val="FFFFFF"/>
              </a:solidFill>
              <a:latin typeface="Now Bold"/>
            </a:endParaRPr>
          </a:p>
        </p:txBody>
      </p:sp>
      <p:sp>
        <p:nvSpPr>
          <p:cNvPr id="9" name="TextBox 9"/>
          <p:cNvSpPr txBox="1"/>
          <p:nvPr/>
        </p:nvSpPr>
        <p:spPr>
          <a:xfrm>
            <a:off x="2148055" y="2610389"/>
            <a:ext cx="10529248" cy="6388179"/>
          </a:xfrm>
          <a:prstGeom prst="rect">
            <a:avLst/>
          </a:prstGeom>
        </p:spPr>
        <p:txBody>
          <a:bodyPr lIns="0" tIns="0" rIns="0" bIns="0" rtlCol="0" anchor="t">
            <a:spAutoFit/>
          </a:bodyPr>
          <a:lstStyle/>
          <a:p>
            <a:pPr>
              <a:lnSpc>
                <a:spcPts val="4211"/>
              </a:lnSpc>
            </a:pPr>
            <a:r>
              <a:rPr lang="en-US" sz="3052" dirty="0">
                <a:solidFill>
                  <a:srgbClr val="FFFFFF"/>
                </a:solidFill>
                <a:latin typeface="DM Sans"/>
              </a:rPr>
              <a:t>Dynamic memory allocation is a programming concept where memory is allocated at runtime rather than compile time. In languages like C and C++, dynamic memory allocation is crucial for tasks where the size of data structures is not known until the program runs or when memory needs to be allocated and deallocated dynamically during program execution.</a:t>
            </a:r>
          </a:p>
          <a:p>
            <a:pPr marL="0" lvl="0" indent="0" algn="l">
              <a:lnSpc>
                <a:spcPts val="4211"/>
              </a:lnSpc>
              <a:spcBef>
                <a:spcPct val="0"/>
              </a:spcBef>
            </a:pPr>
            <a:r>
              <a:rPr lang="en-US" sz="3052" dirty="0">
                <a:solidFill>
                  <a:srgbClr val="FFFFFF"/>
                </a:solidFill>
                <a:latin typeface="DM Sans"/>
              </a:rPr>
              <a:t> dynamic memory allocation is typically achieved using functions like</a:t>
            </a:r>
            <a:r>
              <a:rPr lang="en-US" sz="3052" dirty="0">
                <a:solidFill>
                  <a:srgbClr val="FFFFFF"/>
                </a:solidFill>
                <a:latin typeface="DM Sans Bold"/>
              </a:rPr>
              <a:t> </a:t>
            </a:r>
            <a:r>
              <a:rPr lang="en-US" sz="3052" dirty="0" err="1">
                <a:solidFill>
                  <a:srgbClr val="FFFFFF"/>
                </a:solidFill>
                <a:latin typeface="DM Sans Bold"/>
              </a:rPr>
              <a:t>malloc</a:t>
            </a:r>
            <a:r>
              <a:rPr lang="en-US" sz="3052" dirty="0">
                <a:solidFill>
                  <a:srgbClr val="FFFFFF"/>
                </a:solidFill>
                <a:latin typeface="DM Sans Bold"/>
              </a:rPr>
              <a:t>, </a:t>
            </a:r>
            <a:r>
              <a:rPr lang="en-US" sz="3052" dirty="0" err="1">
                <a:solidFill>
                  <a:srgbClr val="FFFFFF"/>
                </a:solidFill>
                <a:latin typeface="DM Sans Bold"/>
              </a:rPr>
              <a:t>calloc</a:t>
            </a:r>
            <a:r>
              <a:rPr lang="en-US" sz="3052" dirty="0">
                <a:solidFill>
                  <a:srgbClr val="FFFFFF"/>
                </a:solidFill>
                <a:latin typeface="DM Sans Bold"/>
              </a:rPr>
              <a:t>, </a:t>
            </a:r>
            <a:r>
              <a:rPr lang="en-US" sz="3052" dirty="0" err="1">
                <a:solidFill>
                  <a:srgbClr val="FFFFFF"/>
                </a:solidFill>
                <a:latin typeface="DM Sans Bold"/>
              </a:rPr>
              <a:t>realloc</a:t>
            </a:r>
            <a:r>
              <a:rPr lang="en-US" sz="3052" dirty="0">
                <a:solidFill>
                  <a:srgbClr val="FFFFFF"/>
                </a:solidFill>
                <a:latin typeface="DM Sans Bold"/>
              </a:rPr>
              <a:t>, </a:t>
            </a:r>
            <a:r>
              <a:rPr lang="en-US" sz="3052" dirty="0">
                <a:solidFill>
                  <a:srgbClr val="FFFFFF"/>
                </a:solidFill>
                <a:latin typeface="DM Sans"/>
              </a:rPr>
              <a:t>and </a:t>
            </a:r>
            <a:r>
              <a:rPr lang="en-US" sz="3052" dirty="0">
                <a:solidFill>
                  <a:srgbClr val="FFFFFF"/>
                </a:solidFill>
                <a:latin typeface="DM Sans Bold"/>
              </a:rPr>
              <a:t>free.</a:t>
            </a:r>
            <a:r>
              <a:rPr lang="en-US" sz="3052" dirty="0">
                <a:solidFill>
                  <a:srgbClr val="FFFFFF"/>
                </a:solidFill>
                <a:latin typeface="DM Sans"/>
              </a:rPr>
              <a:t> These functions allow the programmer to allocate memory from a region of memory at the heap. The heap is a large pool of memory that is available for dynamic allocation.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16567" y="3118351"/>
            <a:ext cx="17971433" cy="5334000"/>
          </a:xfrm>
          <a:prstGeom prst="rect">
            <a:avLst/>
          </a:prstGeom>
        </p:spPr>
        <p:txBody>
          <a:bodyPr lIns="0" tIns="0" rIns="0" bIns="0" rtlCol="0" anchor="t">
            <a:spAutoFit/>
          </a:bodyPr>
          <a:lstStyle/>
          <a:p>
            <a:pPr marL="764969" lvl="1" indent="-382485">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Checks if the size of the tail node is sufficient to release memory.</a:t>
            </a:r>
          </a:p>
          <a:p>
            <a:pPr marL="764969" lvl="1" indent="-382485">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Semi-Bold"/>
              </a:rPr>
              <a:t>tail</a:t>
            </a:r>
            <a:r>
              <a:rPr lang="en-US" sz="3543">
                <a:solidFill>
                  <a:srgbClr val="FFFFFF"/>
                </a:solidFill>
                <a:latin typeface="DM Sans"/>
              </a:rPr>
              <a:t>: Pointer to the tail node.</a:t>
            </a:r>
          </a:p>
          <a:p>
            <a:pPr marL="764969" lvl="1" indent="-382485">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a:rPr>
              <a:t>Checks if the size of the tail node exceeds a certain threshold for releasing memory.</a:t>
            </a:r>
          </a:p>
          <a:p>
            <a:pPr marL="764969" lvl="1" indent="-382485">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Constant time complexity.</a:t>
            </a:r>
          </a:p>
          <a:p>
            <a:pPr marL="764969" lvl="1" indent="-382485">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release memory when the tail node size is large enough.</a:t>
            </a:r>
          </a:p>
          <a:p>
            <a:pPr>
              <a:lnSpc>
                <a:spcPts val="4251"/>
              </a:lnSpc>
            </a:pPr>
            <a:endParaRPr lang="en-US" sz="3543">
              <a:solidFill>
                <a:srgbClr val="FFFFFF"/>
              </a:solidFill>
              <a:latin typeface="DM Sans"/>
            </a:endParaRPr>
          </a:p>
          <a:p>
            <a:pPr>
              <a:lnSpc>
                <a:spcPts val="4251"/>
              </a:lnSpc>
              <a:spcBef>
                <a:spcPct val="0"/>
              </a:spcBef>
            </a:pPr>
            <a:endParaRPr lang="en-US" sz="3543">
              <a:solidFill>
                <a:srgbClr val="FFFFFF"/>
              </a:solidFill>
              <a:latin typeface="DM Sans"/>
            </a:endParaRPr>
          </a:p>
        </p:txBody>
      </p:sp>
      <p:sp>
        <p:nvSpPr>
          <p:cNvPr id="4" name="TextBox 4"/>
          <p:cNvSpPr txBox="1"/>
          <p:nvPr/>
        </p:nvSpPr>
        <p:spPr>
          <a:xfrm>
            <a:off x="1211055" y="1828257"/>
            <a:ext cx="15488952" cy="890628"/>
          </a:xfrm>
          <a:prstGeom prst="rect">
            <a:avLst/>
          </a:prstGeom>
        </p:spPr>
        <p:txBody>
          <a:bodyPr lIns="0" tIns="0" rIns="0" bIns="0" rtlCol="0" anchor="t">
            <a:spAutoFit/>
          </a:bodyPr>
          <a:lstStyle/>
          <a:p>
            <a:pPr algn="ctr">
              <a:lnSpc>
                <a:spcPts val="7522"/>
              </a:lnSpc>
              <a:spcBef>
                <a:spcPct val="0"/>
              </a:spcBef>
            </a:pPr>
            <a:r>
              <a:rPr lang="en-US" sz="4400" dirty="0">
                <a:solidFill>
                  <a:srgbClr val="FFFFFF"/>
                </a:solidFill>
                <a:latin typeface="Now Bold"/>
              </a:rPr>
              <a:t>v</a:t>
            </a:r>
            <a:r>
              <a:rPr lang="en-US" sz="4400" dirty="0" smtClean="0">
                <a:solidFill>
                  <a:srgbClr val="FFFFFF"/>
                </a:solidFill>
                <a:latin typeface="Now Bold"/>
              </a:rPr>
              <a:t>oid CHECK_ON_TAIL_SIZE(</a:t>
            </a:r>
            <a:r>
              <a:rPr lang="en-US" sz="4400" dirty="0" err="1" smtClean="0">
                <a:solidFill>
                  <a:srgbClr val="FFFFFF"/>
                </a:solidFill>
                <a:latin typeface="Now Bold"/>
              </a:rPr>
              <a:t>node_t</a:t>
            </a:r>
            <a:r>
              <a:rPr lang="en-US" sz="4400" dirty="0" smtClean="0">
                <a:solidFill>
                  <a:srgbClr val="FFFFFF"/>
                </a:solidFill>
                <a:latin typeface="Now Bold"/>
              </a:rPr>
              <a:t>*);</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819369" y="2672606"/>
            <a:ext cx="17106193" cy="4941789"/>
          </a:xfrm>
          <a:custGeom>
            <a:avLst/>
            <a:gdLst/>
            <a:ahLst/>
            <a:cxnLst/>
            <a:rect l="l" t="t" r="r" b="b"/>
            <a:pathLst>
              <a:path w="17106193" h="4941789">
                <a:moveTo>
                  <a:pt x="0" y="0"/>
                </a:moveTo>
                <a:lnTo>
                  <a:pt x="17106192" y="0"/>
                </a:lnTo>
                <a:lnTo>
                  <a:pt x="17106192" y="4941788"/>
                </a:lnTo>
                <a:lnTo>
                  <a:pt x="0" y="4941788"/>
                </a:lnTo>
                <a:lnTo>
                  <a:pt x="0" y="0"/>
                </a:lnTo>
                <a:close/>
              </a:path>
            </a:pathLst>
          </a:custGeom>
          <a:blipFill>
            <a:blip r:embed="rId2"/>
            <a:stretch>
              <a:fillRect/>
            </a:stretch>
          </a:blipFill>
        </p:spPr>
      </p:sp>
      <p:sp>
        <p:nvSpPr>
          <p:cNvPr id="3" name="Rectangle 2"/>
          <p:cNvSpPr/>
          <p:nvPr/>
        </p:nvSpPr>
        <p:spPr>
          <a:xfrm>
            <a:off x="457200" y="723900"/>
            <a:ext cx="12755415" cy="923330"/>
          </a:xfrm>
          <a:prstGeom prst="rect">
            <a:avLst/>
          </a:prstGeom>
        </p:spPr>
        <p:txBody>
          <a:bodyPr wrap="none">
            <a:spAutoFit/>
          </a:bodyPr>
          <a:lstStyle/>
          <a:p>
            <a:r>
              <a:rPr lang="en-US" sz="5400" dirty="0" smtClean="0">
                <a:solidFill>
                  <a:srgbClr val="FFFFFF"/>
                </a:solidFill>
                <a:latin typeface="Now Bold"/>
              </a:rPr>
              <a:t> CHECK_ON_TAIL_SIZE Flow Chart:</a:t>
            </a:r>
            <a:endParaRPr lang="en-US" sz="5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16567" y="3118351"/>
            <a:ext cx="17971433" cy="6400800"/>
          </a:xfrm>
          <a:prstGeom prst="rect">
            <a:avLst/>
          </a:prstGeom>
        </p:spPr>
        <p:txBody>
          <a:bodyPr lIns="0" tIns="0" rIns="0" bIns="0" rtlCol="0" anchor="t">
            <a:spAutoFit/>
          </a:bodyPr>
          <a:lstStyle/>
          <a:p>
            <a:pPr marL="764969" lvl="1" indent="-382485">
              <a:lnSpc>
                <a:spcPts val="4251"/>
              </a:lnSpc>
              <a:buFont typeface="Arial"/>
              <a:buChar char="•"/>
            </a:pPr>
            <a:r>
              <a:rPr lang="en-US" sz="3543" dirty="0">
                <a:solidFill>
                  <a:srgbClr val="FFFFFF"/>
                </a:solidFill>
                <a:latin typeface="DM Sans Semi-Bold"/>
              </a:rPr>
              <a:t>Purpose</a:t>
            </a:r>
            <a:r>
              <a:rPr lang="en-US" sz="3543" dirty="0">
                <a:solidFill>
                  <a:srgbClr val="FFFFFF"/>
                </a:solidFill>
                <a:latin typeface="DM Sans"/>
              </a:rPr>
              <a:t>: Allocates memory initialized to zero.</a:t>
            </a:r>
          </a:p>
          <a:p>
            <a:pPr marL="764969" lvl="1" indent="-382485">
              <a:lnSpc>
                <a:spcPts val="4251"/>
              </a:lnSpc>
              <a:buFont typeface="Arial"/>
              <a:buChar char="•"/>
            </a:pPr>
            <a:r>
              <a:rPr lang="en-US" sz="3543" dirty="0">
                <a:solidFill>
                  <a:srgbClr val="FFFFFF"/>
                </a:solidFill>
                <a:latin typeface="DM Sans Semi-Bold"/>
              </a:rPr>
              <a:t>Parameters</a:t>
            </a:r>
            <a:r>
              <a:rPr lang="en-US" sz="3543" dirty="0">
                <a:solidFill>
                  <a:srgbClr val="FFFFFF"/>
                </a:solidFill>
                <a:latin typeface="DM Sans"/>
              </a:rPr>
              <a:t>:</a:t>
            </a:r>
          </a:p>
          <a:p>
            <a:pPr marL="1529939" lvl="2" indent="-509980">
              <a:lnSpc>
                <a:spcPts val="4251"/>
              </a:lnSpc>
              <a:buFont typeface="Arial"/>
              <a:buChar char="⚬"/>
            </a:pPr>
            <a:r>
              <a:rPr lang="en-US" sz="3543" dirty="0" err="1">
                <a:solidFill>
                  <a:srgbClr val="FFFFFF"/>
                </a:solidFill>
                <a:latin typeface="DM Sans Semi-Bold"/>
              </a:rPr>
              <a:t>nmemb</a:t>
            </a:r>
            <a:r>
              <a:rPr lang="en-US" sz="3543" dirty="0">
                <a:solidFill>
                  <a:srgbClr val="FFFFFF"/>
                </a:solidFill>
                <a:latin typeface="DM Sans"/>
              </a:rPr>
              <a:t>: Number of members.</a:t>
            </a:r>
          </a:p>
          <a:p>
            <a:pPr marL="1529939" lvl="2" indent="-509980">
              <a:lnSpc>
                <a:spcPts val="4251"/>
              </a:lnSpc>
              <a:buFont typeface="Arial"/>
              <a:buChar char="⚬"/>
            </a:pPr>
            <a:r>
              <a:rPr lang="en-US" sz="3543" dirty="0">
                <a:solidFill>
                  <a:srgbClr val="FFFFFF"/>
                </a:solidFill>
                <a:latin typeface="DM Sans Semi-Bold"/>
              </a:rPr>
              <a:t>size</a:t>
            </a:r>
            <a:r>
              <a:rPr lang="en-US" sz="3543" dirty="0">
                <a:solidFill>
                  <a:srgbClr val="FFFFFF"/>
                </a:solidFill>
                <a:latin typeface="DM Sans"/>
              </a:rPr>
              <a:t>: Size of each member.</a:t>
            </a:r>
          </a:p>
          <a:p>
            <a:pPr marL="764969" lvl="1" indent="-382485">
              <a:lnSpc>
                <a:spcPts val="4251"/>
              </a:lnSpc>
              <a:buFont typeface="Arial"/>
              <a:buChar char="•"/>
            </a:pPr>
            <a:r>
              <a:rPr lang="en-US" sz="3543" dirty="0">
                <a:solidFill>
                  <a:srgbClr val="FFFFFF"/>
                </a:solidFill>
                <a:latin typeface="DM Sans Semi-Bold"/>
              </a:rPr>
              <a:t>Return Value</a:t>
            </a:r>
            <a:r>
              <a:rPr lang="en-US" sz="3543" dirty="0">
                <a:solidFill>
                  <a:srgbClr val="FFFFFF"/>
                </a:solidFill>
                <a:latin typeface="DM Sans"/>
              </a:rPr>
              <a:t>: Pointer to the allocated memory.</a:t>
            </a:r>
          </a:p>
          <a:p>
            <a:pPr marL="764969" lvl="1" indent="-382485">
              <a:lnSpc>
                <a:spcPts val="4251"/>
              </a:lnSpc>
              <a:buFont typeface="Arial"/>
              <a:buChar char="•"/>
            </a:pPr>
            <a:r>
              <a:rPr lang="en-US" sz="3543" dirty="0">
                <a:solidFill>
                  <a:srgbClr val="FFFFFF"/>
                </a:solidFill>
                <a:latin typeface="DM Sans Semi-Bold"/>
              </a:rPr>
              <a:t>Algorithm</a:t>
            </a:r>
            <a:r>
              <a:rPr lang="en-US" sz="3543" dirty="0">
                <a:solidFill>
                  <a:srgbClr val="FFFFFF"/>
                </a:solidFill>
                <a:latin typeface="DM Sans"/>
              </a:rPr>
              <a:t>:</a:t>
            </a:r>
          </a:p>
          <a:p>
            <a:pPr marL="1529939" lvl="2" indent="-509980">
              <a:lnSpc>
                <a:spcPts val="4251"/>
              </a:lnSpc>
              <a:buFont typeface="Arial"/>
              <a:buChar char="⚬"/>
            </a:pPr>
            <a:r>
              <a:rPr lang="en-US" sz="3543" dirty="0">
                <a:solidFill>
                  <a:srgbClr val="FFFFFF"/>
                </a:solidFill>
                <a:latin typeface="DM Sans"/>
              </a:rPr>
              <a:t>Calls </a:t>
            </a:r>
            <a:r>
              <a:rPr lang="en-US" sz="3543" dirty="0" err="1">
                <a:solidFill>
                  <a:srgbClr val="FFFFFF"/>
                </a:solidFill>
                <a:latin typeface="DM Sans Semi-Bold"/>
              </a:rPr>
              <a:t>malloc</a:t>
            </a:r>
            <a:r>
              <a:rPr lang="en-US" sz="3543" dirty="0">
                <a:solidFill>
                  <a:srgbClr val="FFFFFF"/>
                </a:solidFill>
                <a:latin typeface="DM Sans"/>
              </a:rPr>
              <a:t> to allocate memory and </a:t>
            </a:r>
            <a:r>
              <a:rPr lang="en-US" sz="3543" dirty="0" err="1">
                <a:solidFill>
                  <a:srgbClr val="FFFFFF"/>
                </a:solidFill>
                <a:latin typeface="DM Sans Semi-Bold"/>
              </a:rPr>
              <a:t>memset</a:t>
            </a:r>
            <a:r>
              <a:rPr lang="en-US" sz="3543" dirty="0">
                <a:solidFill>
                  <a:srgbClr val="FFFFFF"/>
                </a:solidFill>
                <a:latin typeface="DM Sans"/>
              </a:rPr>
              <a:t> to initialize it to zero.</a:t>
            </a:r>
          </a:p>
          <a:p>
            <a:pPr marL="764969" lvl="1" indent="-382485">
              <a:lnSpc>
                <a:spcPts val="4251"/>
              </a:lnSpc>
              <a:buFont typeface="Arial"/>
              <a:buChar char="•"/>
            </a:pPr>
            <a:r>
              <a:rPr lang="en-US" sz="3543" dirty="0">
                <a:solidFill>
                  <a:srgbClr val="FFFFFF"/>
                </a:solidFill>
                <a:latin typeface="DM Sans Semi-Bold"/>
              </a:rPr>
              <a:t>Performance Considerations</a:t>
            </a:r>
            <a:r>
              <a:rPr lang="en-US" sz="3543" dirty="0">
                <a:solidFill>
                  <a:srgbClr val="FFFFFF"/>
                </a:solidFill>
                <a:latin typeface="DM Sans"/>
              </a:rPr>
              <a:t>: Depends on the efficiency of memory allocation and initialization.</a:t>
            </a:r>
          </a:p>
          <a:p>
            <a:pPr marL="764969" lvl="1" indent="-382485">
              <a:lnSpc>
                <a:spcPts val="4251"/>
              </a:lnSpc>
              <a:buFont typeface="Arial"/>
              <a:buChar char="•"/>
            </a:pPr>
            <a:r>
              <a:rPr lang="en-US" sz="3543" dirty="0">
                <a:solidFill>
                  <a:srgbClr val="FFFFFF"/>
                </a:solidFill>
                <a:latin typeface="DM Sans Semi-Bold"/>
              </a:rPr>
              <a:t>Usage Examples</a:t>
            </a:r>
            <a:r>
              <a:rPr lang="en-US" sz="3543" dirty="0">
                <a:solidFill>
                  <a:srgbClr val="FFFFFF"/>
                </a:solidFill>
                <a:latin typeface="DM Sans"/>
              </a:rPr>
              <a:t>: Used to allocate and initialize memory for arrays or structures.</a:t>
            </a:r>
          </a:p>
          <a:p>
            <a:pPr>
              <a:lnSpc>
                <a:spcPts val="4251"/>
              </a:lnSpc>
            </a:pPr>
            <a:endParaRPr lang="en-US" sz="3543" dirty="0">
              <a:solidFill>
                <a:srgbClr val="FFFFFF"/>
              </a:solidFill>
              <a:latin typeface="DM Sans"/>
            </a:endParaRPr>
          </a:p>
          <a:p>
            <a:pPr>
              <a:lnSpc>
                <a:spcPts val="4251"/>
              </a:lnSpc>
              <a:spcBef>
                <a:spcPct val="0"/>
              </a:spcBef>
            </a:pPr>
            <a:endParaRPr lang="en-US" sz="3543" dirty="0">
              <a:solidFill>
                <a:srgbClr val="FFFFFF"/>
              </a:solidFill>
              <a:latin typeface="DM Sans"/>
            </a:endParaRPr>
          </a:p>
        </p:txBody>
      </p:sp>
      <p:sp>
        <p:nvSpPr>
          <p:cNvPr id="4" name="TextBox 4"/>
          <p:cNvSpPr txBox="1"/>
          <p:nvPr/>
        </p:nvSpPr>
        <p:spPr>
          <a:xfrm>
            <a:off x="1557807" y="1806079"/>
            <a:ext cx="15488952" cy="890628"/>
          </a:xfrm>
          <a:prstGeom prst="rect">
            <a:avLst/>
          </a:prstGeom>
        </p:spPr>
        <p:txBody>
          <a:bodyPr lIns="0" tIns="0" rIns="0" bIns="0" rtlCol="0" anchor="t">
            <a:spAutoFit/>
          </a:bodyPr>
          <a:lstStyle/>
          <a:p>
            <a:pPr>
              <a:lnSpc>
                <a:spcPts val="7522"/>
              </a:lnSpc>
              <a:spcBef>
                <a:spcPct val="0"/>
              </a:spcBef>
            </a:pPr>
            <a:r>
              <a:rPr lang="en-US" sz="4400" dirty="0">
                <a:solidFill>
                  <a:srgbClr val="FFFFFF"/>
                </a:solidFill>
                <a:latin typeface="Now Bold"/>
              </a:rPr>
              <a:t>v</a:t>
            </a:r>
            <a:r>
              <a:rPr lang="en-US" sz="4400" dirty="0" smtClean="0">
                <a:solidFill>
                  <a:srgbClr val="FFFFFF"/>
                </a:solidFill>
                <a:latin typeface="Now Bold"/>
              </a:rPr>
              <a:t>oid </a:t>
            </a:r>
            <a:r>
              <a:rPr lang="en-US" sz="4400" dirty="0" err="1" smtClean="0">
                <a:solidFill>
                  <a:srgbClr val="FFFFFF"/>
                </a:solidFill>
                <a:latin typeface="Now Bold"/>
              </a:rPr>
              <a:t>calloc</a:t>
            </a:r>
            <a:r>
              <a:rPr lang="en-US" sz="4400" dirty="0" smtClean="0">
                <a:solidFill>
                  <a:srgbClr val="FFFFFF"/>
                </a:solidFill>
                <a:latin typeface="Now Bold"/>
              </a:rPr>
              <a:t>(</a:t>
            </a:r>
            <a:r>
              <a:rPr lang="en-US" sz="4400" dirty="0" err="1" smtClean="0">
                <a:solidFill>
                  <a:srgbClr val="FFFFFF"/>
                </a:solidFill>
                <a:latin typeface="Now Bold"/>
              </a:rPr>
              <a:t>size_t</a:t>
            </a:r>
            <a:r>
              <a:rPr lang="en-US" sz="4400" dirty="0" smtClean="0">
                <a:solidFill>
                  <a:srgbClr val="FFFFFF"/>
                </a:solidFill>
                <a:latin typeface="Now Bold"/>
              </a:rPr>
              <a:t> </a:t>
            </a:r>
            <a:r>
              <a:rPr lang="en-US" sz="4400" dirty="0" err="1" smtClean="0">
                <a:solidFill>
                  <a:srgbClr val="FFFFFF"/>
                </a:solidFill>
                <a:latin typeface="Now Bold"/>
              </a:rPr>
              <a:t>nmemb,size_t</a:t>
            </a:r>
            <a:r>
              <a:rPr lang="en-US" sz="4400" dirty="0" smtClean="0">
                <a:solidFill>
                  <a:srgbClr val="FFFFFF"/>
                </a:solidFill>
                <a:latin typeface="Now Bold"/>
              </a:rPr>
              <a:t> size) ;</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8153400" y="495300"/>
            <a:ext cx="5611589" cy="9467171"/>
          </a:xfrm>
          <a:custGeom>
            <a:avLst/>
            <a:gdLst/>
            <a:ahLst/>
            <a:cxnLst/>
            <a:rect l="l" t="t" r="r" b="b"/>
            <a:pathLst>
              <a:path w="5611589" h="9467171">
                <a:moveTo>
                  <a:pt x="0" y="0"/>
                </a:moveTo>
                <a:lnTo>
                  <a:pt x="5611589" y="0"/>
                </a:lnTo>
                <a:lnTo>
                  <a:pt x="5611589" y="9467170"/>
                </a:lnTo>
                <a:lnTo>
                  <a:pt x="0" y="9467170"/>
                </a:lnTo>
                <a:lnTo>
                  <a:pt x="0" y="0"/>
                </a:lnTo>
                <a:close/>
              </a:path>
            </a:pathLst>
          </a:custGeom>
          <a:blipFill>
            <a:blip r:embed="rId2"/>
            <a:stretch>
              <a:fillRect/>
            </a:stretch>
          </a:blipFill>
        </p:spPr>
      </p:sp>
      <p:sp>
        <p:nvSpPr>
          <p:cNvPr id="3" name="Rectangle 2"/>
          <p:cNvSpPr/>
          <p:nvPr/>
        </p:nvSpPr>
        <p:spPr>
          <a:xfrm>
            <a:off x="685800" y="723900"/>
            <a:ext cx="6806672" cy="923330"/>
          </a:xfrm>
          <a:prstGeom prst="rect">
            <a:avLst/>
          </a:prstGeom>
        </p:spPr>
        <p:txBody>
          <a:bodyPr wrap="none">
            <a:spAutoFit/>
          </a:bodyPr>
          <a:lstStyle/>
          <a:p>
            <a:r>
              <a:rPr lang="en-US" sz="5400" dirty="0" err="1" smtClean="0">
                <a:solidFill>
                  <a:srgbClr val="FFFFFF"/>
                </a:solidFill>
                <a:latin typeface="Now Bold"/>
              </a:rPr>
              <a:t>Calloc</a:t>
            </a:r>
            <a:r>
              <a:rPr lang="en-US" sz="5400" dirty="0" smtClean="0">
                <a:solidFill>
                  <a:srgbClr val="FFFFFF"/>
                </a:solidFill>
                <a:latin typeface="Now Bold"/>
              </a:rPr>
              <a:t> Flow Chart:</a:t>
            </a:r>
            <a:endParaRPr lang="en-US" sz="5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16567" y="3118351"/>
            <a:ext cx="17971433" cy="6400800"/>
          </a:xfrm>
          <a:prstGeom prst="rect">
            <a:avLst/>
          </a:prstGeom>
        </p:spPr>
        <p:txBody>
          <a:bodyPr lIns="0" tIns="0" rIns="0" bIns="0" rtlCol="0" anchor="t">
            <a:spAutoFit/>
          </a:bodyPr>
          <a:lstStyle/>
          <a:p>
            <a:pPr marL="764969" lvl="1" indent="-382485">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Reallocates memory.</a:t>
            </a:r>
          </a:p>
          <a:p>
            <a:pPr marL="764969" lvl="1" indent="-382485">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Semi-Bold"/>
              </a:rPr>
              <a:t>old_ptr</a:t>
            </a:r>
            <a:r>
              <a:rPr lang="en-US" sz="3543">
                <a:solidFill>
                  <a:srgbClr val="FFFFFF"/>
                </a:solidFill>
                <a:latin typeface="DM Sans"/>
              </a:rPr>
              <a:t>: Pointer to the previously allocated memory.</a:t>
            </a:r>
          </a:p>
          <a:p>
            <a:pPr marL="1529939" lvl="2" indent="-509980">
              <a:lnSpc>
                <a:spcPts val="4251"/>
              </a:lnSpc>
              <a:buFont typeface="Arial"/>
              <a:buChar char="⚬"/>
            </a:pPr>
            <a:r>
              <a:rPr lang="en-US" sz="3543">
                <a:solidFill>
                  <a:srgbClr val="FFFFFF"/>
                </a:solidFill>
                <a:latin typeface="DM Sans Semi-Bold"/>
              </a:rPr>
              <a:t>new_size</a:t>
            </a:r>
            <a:r>
              <a:rPr lang="en-US" sz="3543">
                <a:solidFill>
                  <a:srgbClr val="FFFFFF"/>
                </a:solidFill>
                <a:latin typeface="DM Sans"/>
              </a:rPr>
              <a:t>: New size of the memory block.</a:t>
            </a:r>
          </a:p>
          <a:p>
            <a:pPr marL="764969" lvl="1" indent="-382485">
              <a:lnSpc>
                <a:spcPts val="4251"/>
              </a:lnSpc>
              <a:buFont typeface="Arial"/>
              <a:buChar char="•"/>
            </a:pPr>
            <a:r>
              <a:rPr lang="en-US" sz="3543">
                <a:solidFill>
                  <a:srgbClr val="FFFFFF"/>
                </a:solidFill>
                <a:latin typeface="DM Sans Semi-Bold"/>
              </a:rPr>
              <a:t>Return Value</a:t>
            </a:r>
            <a:r>
              <a:rPr lang="en-US" sz="3543">
                <a:solidFill>
                  <a:srgbClr val="FFFFFF"/>
                </a:solidFill>
                <a:latin typeface="DM Sans"/>
              </a:rPr>
              <a:t>: Pointer to the reallocated memory.</a:t>
            </a:r>
          </a:p>
          <a:p>
            <a:pPr marL="764969" lvl="1" indent="-382485">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a:rPr>
              <a:t>Determines whether to extend, split, or reallocate the memory block based on the required size.</a:t>
            </a:r>
          </a:p>
          <a:p>
            <a:pPr marL="764969" lvl="1" indent="-382485">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size and structure of the free list.</a:t>
            </a:r>
          </a:p>
          <a:p>
            <a:pPr marL="764969" lvl="1" indent="-382485">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resize memory blocks dynamically during program execution.</a:t>
            </a:r>
          </a:p>
          <a:p>
            <a:pPr>
              <a:lnSpc>
                <a:spcPts val="4251"/>
              </a:lnSpc>
              <a:spcBef>
                <a:spcPct val="0"/>
              </a:spcBef>
            </a:pPr>
            <a:endParaRPr lang="en-US" sz="3543">
              <a:solidFill>
                <a:srgbClr val="FFFFFF"/>
              </a:solidFill>
              <a:latin typeface="DM Sans"/>
            </a:endParaRPr>
          </a:p>
        </p:txBody>
      </p:sp>
      <p:sp>
        <p:nvSpPr>
          <p:cNvPr id="4" name="TextBox 4"/>
          <p:cNvSpPr txBox="1"/>
          <p:nvPr/>
        </p:nvSpPr>
        <p:spPr>
          <a:xfrm>
            <a:off x="1174661" y="1833131"/>
            <a:ext cx="15488952" cy="961802"/>
          </a:xfrm>
          <a:prstGeom prst="rect">
            <a:avLst/>
          </a:prstGeom>
        </p:spPr>
        <p:txBody>
          <a:bodyPr lIns="0" tIns="0" rIns="0" bIns="0" rtlCol="0" anchor="t">
            <a:spAutoFit/>
          </a:bodyPr>
          <a:lstStyle/>
          <a:p>
            <a:pPr algn="ctr">
              <a:lnSpc>
                <a:spcPts val="7522"/>
              </a:lnSpc>
              <a:spcBef>
                <a:spcPct val="0"/>
              </a:spcBef>
            </a:pPr>
            <a:r>
              <a:rPr lang="en-US" sz="4400" dirty="0" smtClean="0">
                <a:solidFill>
                  <a:srgbClr val="FFFFFF"/>
                </a:solidFill>
                <a:latin typeface="Now Bold"/>
              </a:rPr>
              <a:t>v</a:t>
            </a:r>
            <a:r>
              <a:rPr lang="en-US" sz="4400" dirty="0" smtClean="0">
                <a:solidFill>
                  <a:srgbClr val="FFFFFF"/>
                </a:solidFill>
                <a:latin typeface="Now Bold"/>
              </a:rPr>
              <a:t>oid </a:t>
            </a:r>
            <a:r>
              <a:rPr lang="en-US" sz="4400" dirty="0" err="1" smtClean="0">
                <a:solidFill>
                  <a:srgbClr val="FFFFFF"/>
                </a:solidFill>
                <a:latin typeface="Now Bold"/>
              </a:rPr>
              <a:t>realloc</a:t>
            </a:r>
            <a:r>
              <a:rPr lang="en-US" sz="4400" dirty="0" smtClean="0">
                <a:solidFill>
                  <a:srgbClr val="FFFFFF"/>
                </a:solidFill>
                <a:latin typeface="Now Bold"/>
              </a:rPr>
              <a:t>(void*</a:t>
            </a:r>
            <a:r>
              <a:rPr lang="en-US" sz="4400" dirty="0" err="1" smtClean="0">
                <a:solidFill>
                  <a:srgbClr val="FFFFFF"/>
                </a:solidFill>
                <a:latin typeface="Now Bold"/>
              </a:rPr>
              <a:t>old_ptr,size_t</a:t>
            </a:r>
            <a:r>
              <a:rPr lang="en-US" sz="4400" dirty="0" smtClean="0">
                <a:solidFill>
                  <a:srgbClr val="FFFFFF"/>
                </a:solidFill>
                <a:latin typeface="Now Bold"/>
              </a:rPr>
              <a:t> </a:t>
            </a:r>
            <a:r>
              <a:rPr lang="en-US" sz="4400" dirty="0" err="1" smtClean="0">
                <a:solidFill>
                  <a:srgbClr val="FFFFFF"/>
                </a:solidFill>
                <a:latin typeface="Now Bold"/>
              </a:rPr>
              <a:t>new_size</a:t>
            </a:r>
            <a:r>
              <a:rPr lang="en-US" sz="4400" dirty="0" smtClean="0">
                <a:solidFill>
                  <a:srgbClr val="FFFFFF"/>
                </a:solidFill>
                <a:latin typeface="Now Bold"/>
              </a:rPr>
              <a:t>) ; </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7848600" y="266700"/>
            <a:ext cx="10196116" cy="9803383"/>
          </a:xfrm>
          <a:custGeom>
            <a:avLst/>
            <a:gdLst/>
            <a:ahLst/>
            <a:cxnLst/>
            <a:rect l="l" t="t" r="r" b="b"/>
            <a:pathLst>
              <a:path w="8900716" h="9803383">
                <a:moveTo>
                  <a:pt x="0" y="0"/>
                </a:moveTo>
                <a:lnTo>
                  <a:pt x="8900716" y="0"/>
                </a:lnTo>
                <a:lnTo>
                  <a:pt x="8900716" y="9803382"/>
                </a:lnTo>
                <a:lnTo>
                  <a:pt x="0" y="9803382"/>
                </a:lnTo>
                <a:lnTo>
                  <a:pt x="0" y="0"/>
                </a:lnTo>
                <a:close/>
              </a:path>
            </a:pathLst>
          </a:custGeom>
          <a:blipFill>
            <a:blip r:embed="rId2"/>
            <a:stretch>
              <a:fillRect/>
            </a:stretch>
          </a:blipFill>
        </p:spPr>
      </p:sp>
      <p:sp>
        <p:nvSpPr>
          <p:cNvPr id="3" name="Rectangle 2"/>
          <p:cNvSpPr/>
          <p:nvPr/>
        </p:nvSpPr>
        <p:spPr>
          <a:xfrm>
            <a:off x="685800" y="723900"/>
            <a:ext cx="6963766" cy="923330"/>
          </a:xfrm>
          <a:prstGeom prst="rect">
            <a:avLst/>
          </a:prstGeom>
        </p:spPr>
        <p:txBody>
          <a:bodyPr wrap="none">
            <a:spAutoFit/>
          </a:bodyPr>
          <a:lstStyle/>
          <a:p>
            <a:r>
              <a:rPr lang="en-US" sz="5400" dirty="0" err="1" smtClean="0">
                <a:solidFill>
                  <a:srgbClr val="FFFFFF"/>
                </a:solidFill>
                <a:latin typeface="Now Bold"/>
              </a:rPr>
              <a:t>realloc</a:t>
            </a:r>
            <a:r>
              <a:rPr lang="en-US" sz="5400" dirty="0" smtClean="0">
                <a:solidFill>
                  <a:srgbClr val="FFFFFF"/>
                </a:solidFill>
                <a:latin typeface="Now Bold"/>
              </a:rPr>
              <a:t> Flow Chart:</a:t>
            </a:r>
            <a:endParaRPr lang="en-US" sz="5400" dirty="0"/>
          </a:p>
        </p:txBody>
      </p:sp>
      <p:sp>
        <p:nvSpPr>
          <p:cNvPr id="4" name="Rectangle 3"/>
          <p:cNvSpPr/>
          <p:nvPr/>
        </p:nvSpPr>
        <p:spPr>
          <a:xfrm>
            <a:off x="678976" y="4291228"/>
            <a:ext cx="7696200" cy="1754326"/>
          </a:xfrm>
          <a:prstGeom prst="rect">
            <a:avLst/>
          </a:prstGeom>
        </p:spPr>
        <p:txBody>
          <a:bodyPr wrap="square">
            <a:spAutoFit/>
          </a:bodyPr>
          <a:lstStyle/>
          <a:p>
            <a:r>
              <a:rPr lang="en-US" sz="5400" dirty="0" smtClean="0">
                <a:solidFill>
                  <a:srgbClr val="FFFFFF"/>
                </a:solidFill>
                <a:latin typeface="Now Bold"/>
              </a:rPr>
              <a:t>Handles Extending and Splitting. </a:t>
            </a:r>
            <a:endParaRPr lang="en-US" sz="5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16567" y="3118351"/>
            <a:ext cx="17971433" cy="5334000"/>
          </a:xfrm>
          <a:prstGeom prst="rect">
            <a:avLst/>
          </a:prstGeom>
        </p:spPr>
        <p:txBody>
          <a:bodyPr lIns="0" tIns="0" rIns="0" bIns="0" rtlCol="0" anchor="t">
            <a:spAutoFit/>
          </a:bodyPr>
          <a:lstStyle/>
          <a:p>
            <a:pPr marL="764969" lvl="1" indent="-382485">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Reallocates memory by extending the block.</a:t>
            </a:r>
          </a:p>
          <a:p>
            <a:pPr marL="764969" lvl="1" indent="-382485">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Semi-Bold"/>
              </a:rPr>
              <a:t>ptr</a:t>
            </a:r>
            <a:r>
              <a:rPr lang="en-US" sz="3543">
                <a:solidFill>
                  <a:srgbClr val="FFFFFF"/>
                </a:solidFill>
                <a:latin typeface="DM Sans"/>
              </a:rPr>
              <a:t>: Pointer to the previously allocated memory.</a:t>
            </a:r>
          </a:p>
          <a:p>
            <a:pPr marL="1529939" lvl="2" indent="-509980">
              <a:lnSpc>
                <a:spcPts val="4251"/>
              </a:lnSpc>
              <a:buFont typeface="Arial"/>
              <a:buChar char="⚬"/>
            </a:pPr>
            <a:r>
              <a:rPr lang="en-US" sz="3543">
                <a:solidFill>
                  <a:srgbClr val="FFFFFF"/>
                </a:solidFill>
                <a:latin typeface="DM Sans Semi-Bold"/>
              </a:rPr>
              <a:t>needed_size</a:t>
            </a:r>
            <a:r>
              <a:rPr lang="en-US" sz="3543">
                <a:solidFill>
                  <a:srgbClr val="FFFFFF"/>
                </a:solidFill>
                <a:latin typeface="DM Sans"/>
              </a:rPr>
              <a:t>: New size of the memory block.</a:t>
            </a:r>
          </a:p>
          <a:p>
            <a:pPr marL="1529939" lvl="2" indent="-509980">
              <a:lnSpc>
                <a:spcPts val="4251"/>
              </a:lnSpc>
              <a:buFont typeface="Arial"/>
              <a:buChar char="⚬"/>
            </a:pPr>
            <a:r>
              <a:rPr lang="en-US" sz="3543">
                <a:solidFill>
                  <a:srgbClr val="FFFFFF"/>
                </a:solidFill>
                <a:latin typeface="DM Sans Semi-Bold"/>
              </a:rPr>
              <a:t>extend_split_flag</a:t>
            </a:r>
            <a:r>
              <a:rPr lang="en-US" sz="3543">
                <a:solidFill>
                  <a:srgbClr val="FFFFFF"/>
                </a:solidFill>
                <a:latin typeface="DM Sans"/>
              </a:rPr>
              <a:t>: Flag indicating whether the block was extended or split.</a:t>
            </a:r>
          </a:p>
          <a:p>
            <a:pPr marL="764969" lvl="1" indent="-382485">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a:rPr>
              <a:t>Extends the memory block if there is adjacent free memory available.</a:t>
            </a:r>
          </a:p>
          <a:p>
            <a:pPr marL="764969" lvl="1" indent="-382485">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size and structure of the free list.</a:t>
            </a:r>
          </a:p>
          <a:p>
            <a:pPr marL="764969" lvl="1" indent="-382485">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resize memory blocks when reallocating memory.</a:t>
            </a:r>
          </a:p>
          <a:p>
            <a:pPr>
              <a:lnSpc>
                <a:spcPts val="4251"/>
              </a:lnSpc>
              <a:spcBef>
                <a:spcPct val="0"/>
              </a:spcBef>
            </a:pPr>
            <a:endParaRPr lang="en-US" sz="3543">
              <a:solidFill>
                <a:srgbClr val="FFFFFF"/>
              </a:solidFill>
              <a:latin typeface="DM Sans"/>
            </a:endParaRPr>
          </a:p>
        </p:txBody>
      </p:sp>
      <p:sp>
        <p:nvSpPr>
          <p:cNvPr id="4" name="TextBox 4"/>
          <p:cNvSpPr txBox="1"/>
          <p:nvPr/>
        </p:nvSpPr>
        <p:spPr>
          <a:xfrm>
            <a:off x="685800" y="1638300"/>
            <a:ext cx="17508252" cy="961802"/>
          </a:xfrm>
          <a:prstGeom prst="rect">
            <a:avLst/>
          </a:prstGeom>
        </p:spPr>
        <p:txBody>
          <a:bodyPr wrap="square" lIns="0" tIns="0" rIns="0" bIns="0" rtlCol="0" anchor="t">
            <a:spAutoFit/>
          </a:bodyPr>
          <a:lstStyle/>
          <a:p>
            <a:pPr algn="ctr">
              <a:lnSpc>
                <a:spcPts val="7522"/>
              </a:lnSpc>
              <a:spcBef>
                <a:spcPct val="0"/>
              </a:spcBef>
            </a:pPr>
            <a:r>
              <a:rPr lang="en-US" sz="4400" dirty="0" smtClean="0">
                <a:solidFill>
                  <a:srgbClr val="FFFFFF"/>
                </a:solidFill>
                <a:latin typeface="Now Bold"/>
              </a:rPr>
              <a:t>Void </a:t>
            </a:r>
            <a:r>
              <a:rPr lang="en-US" sz="4400" dirty="0" err="1" smtClean="0">
                <a:solidFill>
                  <a:srgbClr val="FFFFFF"/>
                </a:solidFill>
                <a:latin typeface="Now Bold"/>
              </a:rPr>
              <a:t>realloc_extend_block</a:t>
            </a:r>
            <a:r>
              <a:rPr lang="en-US" sz="4400" dirty="0" smtClean="0">
                <a:solidFill>
                  <a:srgbClr val="FFFFFF"/>
                </a:solidFill>
                <a:latin typeface="Now Bold"/>
              </a:rPr>
              <a:t>(void</a:t>
            </a:r>
            <a:r>
              <a:rPr lang="en-US" sz="4400" dirty="0" smtClean="0">
                <a:solidFill>
                  <a:srgbClr val="FFFFFF"/>
                </a:solidFill>
                <a:latin typeface="Now Bold"/>
              </a:rPr>
              <a:t>*,</a:t>
            </a:r>
            <a:r>
              <a:rPr lang="en-US" sz="4400" dirty="0" err="1" smtClean="0">
                <a:solidFill>
                  <a:srgbClr val="FFFFFF"/>
                </a:solidFill>
                <a:latin typeface="Now Bold"/>
              </a:rPr>
              <a:t>size_t,unsigned</a:t>
            </a:r>
            <a:r>
              <a:rPr lang="en-US" sz="4400" dirty="0" smtClean="0">
                <a:solidFill>
                  <a:srgbClr val="FFFFFF"/>
                </a:solidFill>
                <a:latin typeface="Now Bold"/>
              </a:rPr>
              <a:t> char*)</a:t>
            </a:r>
            <a:endParaRPr lang="en-US" sz="4400" dirty="0">
              <a:solidFill>
                <a:srgbClr val="FFFFFF"/>
              </a:solidFill>
              <a:latin typeface="Now Bold"/>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609600" y="1822951"/>
            <a:ext cx="20802600" cy="961802"/>
          </a:xfrm>
          <a:prstGeom prst="rect">
            <a:avLst/>
          </a:prstGeom>
        </p:spPr>
        <p:txBody>
          <a:bodyPr wrap="square" lIns="0" tIns="0" rIns="0" bIns="0" rtlCol="0" anchor="t">
            <a:spAutoFit/>
          </a:bodyPr>
          <a:lstStyle/>
          <a:p>
            <a:pPr algn="ctr">
              <a:lnSpc>
                <a:spcPts val="7522"/>
              </a:lnSpc>
              <a:spcBef>
                <a:spcPct val="0"/>
              </a:spcBef>
            </a:pPr>
            <a:r>
              <a:rPr lang="en-US" sz="4400" dirty="0">
                <a:solidFill>
                  <a:srgbClr val="FFFFFF"/>
                </a:solidFill>
                <a:latin typeface="Now Bold"/>
              </a:rPr>
              <a:t>Void </a:t>
            </a:r>
            <a:r>
              <a:rPr lang="en-US" sz="4400" dirty="0" err="1" smtClean="0">
                <a:solidFill>
                  <a:srgbClr val="FFFFFF"/>
                </a:solidFill>
                <a:latin typeface="Now Bold"/>
              </a:rPr>
              <a:t>realloc_split_block</a:t>
            </a:r>
            <a:r>
              <a:rPr lang="en-US" sz="4400" dirty="0" smtClean="0">
                <a:solidFill>
                  <a:srgbClr val="FFFFFF"/>
                </a:solidFill>
                <a:latin typeface="Now Bold"/>
              </a:rPr>
              <a:t> (void</a:t>
            </a:r>
            <a:r>
              <a:rPr lang="en-US" sz="4400" dirty="0">
                <a:solidFill>
                  <a:srgbClr val="FFFFFF"/>
                </a:solidFill>
                <a:latin typeface="Now Bold"/>
              </a:rPr>
              <a:t>*,</a:t>
            </a:r>
            <a:r>
              <a:rPr lang="en-US" sz="4400" dirty="0" err="1">
                <a:solidFill>
                  <a:srgbClr val="FFFFFF"/>
                </a:solidFill>
                <a:latin typeface="Now Bold"/>
              </a:rPr>
              <a:t>size_t,unsigned</a:t>
            </a:r>
            <a:r>
              <a:rPr lang="en-US" sz="4400" dirty="0">
                <a:solidFill>
                  <a:srgbClr val="FFFFFF"/>
                </a:solidFill>
                <a:latin typeface="Now Bold"/>
              </a:rPr>
              <a:t> char*)</a:t>
            </a:r>
            <a:endParaRPr lang="en-US" sz="4400" dirty="0">
              <a:solidFill>
                <a:srgbClr val="FFFFFF"/>
              </a:solidFill>
              <a:latin typeface="Now Bold"/>
            </a:endParaRPr>
          </a:p>
        </p:txBody>
      </p:sp>
      <p:sp>
        <p:nvSpPr>
          <p:cNvPr id="4" name="TextBox 4"/>
          <p:cNvSpPr txBox="1"/>
          <p:nvPr/>
        </p:nvSpPr>
        <p:spPr>
          <a:xfrm>
            <a:off x="316567" y="3118351"/>
            <a:ext cx="17971433" cy="5334000"/>
          </a:xfrm>
          <a:prstGeom prst="rect">
            <a:avLst/>
          </a:prstGeom>
        </p:spPr>
        <p:txBody>
          <a:bodyPr lIns="0" tIns="0" rIns="0" bIns="0" rtlCol="0" anchor="t">
            <a:spAutoFit/>
          </a:bodyPr>
          <a:lstStyle/>
          <a:p>
            <a:pPr marL="764969" lvl="1" indent="-382485">
              <a:lnSpc>
                <a:spcPts val="4251"/>
              </a:lnSpc>
              <a:buFont typeface="Arial"/>
              <a:buChar char="•"/>
            </a:pPr>
            <a:r>
              <a:rPr lang="en-US" sz="3543">
                <a:solidFill>
                  <a:srgbClr val="FFFFFF"/>
                </a:solidFill>
                <a:latin typeface="DM Sans Semi-Bold"/>
              </a:rPr>
              <a:t>Purpose</a:t>
            </a:r>
            <a:r>
              <a:rPr lang="en-US" sz="3543">
                <a:solidFill>
                  <a:srgbClr val="FFFFFF"/>
                </a:solidFill>
                <a:latin typeface="DM Sans"/>
              </a:rPr>
              <a:t>: Reallocates memory by splitting the block.</a:t>
            </a:r>
          </a:p>
          <a:p>
            <a:pPr marL="764969" lvl="1" indent="-382485">
              <a:lnSpc>
                <a:spcPts val="4251"/>
              </a:lnSpc>
              <a:buFont typeface="Arial"/>
              <a:buChar char="•"/>
            </a:pPr>
            <a:r>
              <a:rPr lang="en-US" sz="3543">
                <a:solidFill>
                  <a:srgbClr val="FFFFFF"/>
                </a:solidFill>
                <a:latin typeface="DM Sans Semi-Bold"/>
              </a:rPr>
              <a:t>Parameters</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Semi-Bold"/>
              </a:rPr>
              <a:t>ptr</a:t>
            </a:r>
            <a:r>
              <a:rPr lang="en-US" sz="3543">
                <a:solidFill>
                  <a:srgbClr val="FFFFFF"/>
                </a:solidFill>
                <a:latin typeface="DM Sans"/>
              </a:rPr>
              <a:t>: Pointer to the previously allocated memory.</a:t>
            </a:r>
          </a:p>
          <a:p>
            <a:pPr marL="1529939" lvl="2" indent="-509980">
              <a:lnSpc>
                <a:spcPts val="4251"/>
              </a:lnSpc>
              <a:buFont typeface="Arial"/>
              <a:buChar char="⚬"/>
            </a:pPr>
            <a:r>
              <a:rPr lang="en-US" sz="3543">
                <a:solidFill>
                  <a:srgbClr val="FFFFFF"/>
                </a:solidFill>
                <a:latin typeface="DM Sans Semi-Bold"/>
              </a:rPr>
              <a:t>needed_size</a:t>
            </a:r>
            <a:r>
              <a:rPr lang="en-US" sz="3543">
                <a:solidFill>
                  <a:srgbClr val="FFFFFF"/>
                </a:solidFill>
                <a:latin typeface="DM Sans"/>
              </a:rPr>
              <a:t>: New size of the memory block.</a:t>
            </a:r>
          </a:p>
          <a:p>
            <a:pPr marL="1529939" lvl="2" indent="-509980">
              <a:lnSpc>
                <a:spcPts val="4251"/>
              </a:lnSpc>
              <a:buFont typeface="Arial"/>
              <a:buChar char="⚬"/>
            </a:pPr>
            <a:r>
              <a:rPr lang="en-US" sz="3543">
                <a:solidFill>
                  <a:srgbClr val="FFFFFF"/>
                </a:solidFill>
                <a:latin typeface="DM Sans Semi-Bold"/>
              </a:rPr>
              <a:t>extend_split_flag</a:t>
            </a:r>
            <a:r>
              <a:rPr lang="en-US" sz="3543">
                <a:solidFill>
                  <a:srgbClr val="FFFFFF"/>
                </a:solidFill>
                <a:latin typeface="DM Sans"/>
              </a:rPr>
              <a:t>: Flag indicating whether the block was extended or split.</a:t>
            </a:r>
          </a:p>
          <a:p>
            <a:pPr marL="764969" lvl="1" indent="-382485">
              <a:lnSpc>
                <a:spcPts val="4251"/>
              </a:lnSpc>
              <a:buFont typeface="Arial"/>
              <a:buChar char="•"/>
            </a:pPr>
            <a:r>
              <a:rPr lang="en-US" sz="3543">
                <a:solidFill>
                  <a:srgbClr val="FFFFFF"/>
                </a:solidFill>
                <a:latin typeface="DM Sans Semi-Bold"/>
              </a:rPr>
              <a:t>Algorithm</a:t>
            </a:r>
            <a:r>
              <a:rPr lang="en-US" sz="3543">
                <a:solidFill>
                  <a:srgbClr val="FFFFFF"/>
                </a:solidFill>
                <a:latin typeface="DM Sans"/>
              </a:rPr>
              <a:t>:</a:t>
            </a:r>
          </a:p>
          <a:p>
            <a:pPr marL="1529939" lvl="2" indent="-509980">
              <a:lnSpc>
                <a:spcPts val="4251"/>
              </a:lnSpc>
              <a:buFont typeface="Arial"/>
              <a:buChar char="⚬"/>
            </a:pPr>
            <a:r>
              <a:rPr lang="en-US" sz="3543">
                <a:solidFill>
                  <a:srgbClr val="FFFFFF"/>
                </a:solidFill>
                <a:latin typeface="DM Sans"/>
              </a:rPr>
              <a:t>Splits the memory block if it is larger than the required size.</a:t>
            </a:r>
          </a:p>
          <a:p>
            <a:pPr marL="764969" lvl="1" indent="-382485">
              <a:lnSpc>
                <a:spcPts val="4251"/>
              </a:lnSpc>
              <a:buFont typeface="Arial"/>
              <a:buChar char="•"/>
            </a:pPr>
            <a:r>
              <a:rPr lang="en-US" sz="3543">
                <a:solidFill>
                  <a:srgbClr val="FFFFFF"/>
                </a:solidFill>
                <a:latin typeface="DM Sans Semi-Bold"/>
              </a:rPr>
              <a:t>Performance Considerations</a:t>
            </a:r>
            <a:r>
              <a:rPr lang="en-US" sz="3543">
                <a:solidFill>
                  <a:srgbClr val="FFFFFF"/>
                </a:solidFill>
                <a:latin typeface="DM Sans"/>
              </a:rPr>
              <a:t>: Depends on the size and structure of the free list.</a:t>
            </a:r>
          </a:p>
          <a:p>
            <a:pPr marL="764969" lvl="1" indent="-382485">
              <a:lnSpc>
                <a:spcPts val="4251"/>
              </a:lnSpc>
              <a:buFont typeface="Arial"/>
              <a:buChar char="•"/>
            </a:pPr>
            <a:r>
              <a:rPr lang="en-US" sz="3543">
                <a:solidFill>
                  <a:srgbClr val="FFFFFF"/>
                </a:solidFill>
                <a:latin typeface="DM Sans Semi-Bold"/>
              </a:rPr>
              <a:t>Usage Examples</a:t>
            </a:r>
            <a:r>
              <a:rPr lang="en-US" sz="3543">
                <a:solidFill>
                  <a:srgbClr val="FFFFFF"/>
                </a:solidFill>
                <a:latin typeface="DM Sans"/>
              </a:rPr>
              <a:t>: Used to resize memory blocks when reallocating memory.</a:t>
            </a:r>
          </a:p>
          <a:p>
            <a:pPr>
              <a:lnSpc>
                <a:spcPts val="4251"/>
              </a:lnSpc>
              <a:spcBef>
                <a:spcPct val="0"/>
              </a:spcBef>
            </a:pPr>
            <a:endParaRPr lang="en-US" sz="3543">
              <a:solidFill>
                <a:srgbClr val="FFFFFF"/>
              </a:solidFill>
              <a:latin typeface="DM Sans"/>
            </a:endParaRPr>
          </a:p>
        </p:txBody>
      </p:sp>
      <p:sp>
        <p:nvSpPr>
          <p:cNvPr id="5" name="TextBox 2"/>
          <p:cNvSpPr txBox="1"/>
          <p:nvPr/>
        </p:nvSpPr>
        <p:spPr>
          <a:xfrm>
            <a:off x="316567" y="538163"/>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Functionality Specifies:</a:t>
            </a:r>
            <a:endParaRPr lang="en-US" sz="6268" dirty="0">
              <a:solidFill>
                <a:srgbClr val="FFFFFF"/>
              </a:solidFill>
              <a:latin typeface="Now 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3" name="TextBox 3"/>
          <p:cNvSpPr txBox="1"/>
          <p:nvPr/>
        </p:nvSpPr>
        <p:spPr>
          <a:xfrm>
            <a:off x="-3412" y="1866900"/>
            <a:ext cx="17526000" cy="2585323"/>
          </a:xfrm>
          <a:prstGeom prst="rect">
            <a:avLst/>
          </a:prstGeom>
        </p:spPr>
        <p:txBody>
          <a:bodyPr wrap="square" lIns="0" tIns="0" rIns="0" bIns="0" rtlCol="0" anchor="t">
            <a:spAutoFit/>
          </a:bodyPr>
          <a:lstStyle/>
          <a:p>
            <a:pPr lvl="1"/>
            <a:r>
              <a:rPr lang="en-US" sz="2800" b="1" dirty="0">
                <a:solidFill>
                  <a:schemeClr val="bg1"/>
                </a:solidFill>
              </a:rPr>
              <a:t>Random Allocation and Deallocation</a:t>
            </a:r>
            <a:r>
              <a:rPr lang="en-US" sz="2800" dirty="0">
                <a:solidFill>
                  <a:schemeClr val="bg1"/>
                </a:solidFill>
              </a:rPr>
              <a:t>: Utilized scripts to perform random allocation and deallocation operations to assess memory management robustness.</a:t>
            </a:r>
          </a:p>
          <a:p>
            <a:pPr lvl="1"/>
            <a:r>
              <a:rPr lang="en-US" sz="2800" b="1" dirty="0">
                <a:solidFill>
                  <a:schemeClr val="bg1"/>
                </a:solidFill>
              </a:rPr>
              <a:t>Thread Safety Testing</a:t>
            </a:r>
            <a:r>
              <a:rPr lang="en-US" sz="2800" dirty="0">
                <a:solidFill>
                  <a:schemeClr val="bg1"/>
                </a:solidFill>
              </a:rPr>
              <a:t>: Conducted rigorous thread safety tests to ensure the heap memory manager's stability under concurrent access scenarios.</a:t>
            </a:r>
          </a:p>
          <a:p>
            <a:pPr lvl="1"/>
            <a:r>
              <a:rPr lang="en-US" sz="2800" b="1" dirty="0">
                <a:solidFill>
                  <a:schemeClr val="bg1"/>
                </a:solidFill>
              </a:rPr>
              <a:t>Memory Corruption Checks:</a:t>
            </a:r>
            <a:r>
              <a:rPr lang="en-US" sz="2800" dirty="0">
                <a:solidFill>
                  <a:schemeClr val="bg1"/>
                </a:solidFill>
              </a:rPr>
              <a:t> Employed specialized tests to detect and mitigate memory corruption issues, ensuring data integrity.</a:t>
            </a:r>
          </a:p>
        </p:txBody>
      </p:sp>
      <p:sp>
        <p:nvSpPr>
          <p:cNvPr id="4" name="TextBox 4"/>
          <p:cNvSpPr txBox="1"/>
          <p:nvPr/>
        </p:nvSpPr>
        <p:spPr>
          <a:xfrm>
            <a:off x="316567" y="4000500"/>
            <a:ext cx="17971433" cy="6399188"/>
          </a:xfrm>
          <a:prstGeom prst="rect">
            <a:avLst/>
          </a:prstGeom>
        </p:spPr>
        <p:txBody>
          <a:bodyPr lIns="0" tIns="0" rIns="0" bIns="0" rtlCol="0" anchor="t">
            <a:spAutoFit/>
          </a:bodyPr>
          <a:lstStyle/>
          <a:p>
            <a:pPr lvl="1"/>
            <a:endParaRPr lang="en-US" sz="2400" dirty="0">
              <a:solidFill>
                <a:schemeClr val="bg1"/>
              </a:solidFill>
            </a:endParaRPr>
          </a:p>
          <a:p>
            <a:r>
              <a:rPr lang="en-US" sz="6600" b="1" dirty="0" smtClean="0">
                <a:solidFill>
                  <a:schemeClr val="bg1"/>
                </a:solidFill>
              </a:rPr>
              <a:t>Application </a:t>
            </a:r>
            <a:r>
              <a:rPr lang="en-US" sz="6600" b="1" dirty="0">
                <a:solidFill>
                  <a:schemeClr val="bg1"/>
                </a:solidFill>
              </a:rPr>
              <a:t>Compatibility Testing</a:t>
            </a:r>
            <a:r>
              <a:rPr lang="en-US" sz="6600" b="1" dirty="0" smtClean="0">
                <a:solidFill>
                  <a:schemeClr val="bg1"/>
                </a:solidFill>
              </a:rPr>
              <a:t>:</a:t>
            </a:r>
          </a:p>
          <a:p>
            <a:pPr lvl="1"/>
            <a:r>
              <a:rPr lang="en-US" sz="2800" b="1" dirty="0" smtClean="0">
                <a:solidFill>
                  <a:schemeClr val="bg1"/>
                </a:solidFill>
              </a:rPr>
              <a:t>Tested </a:t>
            </a:r>
            <a:r>
              <a:rPr lang="en-US" sz="2800" b="1" dirty="0">
                <a:solidFill>
                  <a:schemeClr val="bg1"/>
                </a:solidFill>
              </a:rPr>
              <a:t>on Linux Utilities: </a:t>
            </a:r>
            <a:r>
              <a:rPr lang="en-US" sz="2800" dirty="0">
                <a:solidFill>
                  <a:schemeClr val="bg1"/>
                </a:solidFill>
              </a:rPr>
              <a:t>Demonstrated compatibility by running essential Linux utilities such as bash, vim, ls, </a:t>
            </a:r>
            <a:r>
              <a:rPr lang="en-US" sz="2800" dirty="0" err="1">
                <a:solidFill>
                  <a:schemeClr val="bg1"/>
                </a:solidFill>
              </a:rPr>
              <a:t>grep</a:t>
            </a:r>
            <a:r>
              <a:rPr lang="en-US" sz="2800" dirty="0">
                <a:solidFill>
                  <a:schemeClr val="bg1"/>
                </a:solidFill>
              </a:rPr>
              <a:t>, cat, mv, </a:t>
            </a:r>
            <a:r>
              <a:rPr lang="en-US" sz="2800" dirty="0" err="1">
                <a:solidFill>
                  <a:schemeClr val="bg1"/>
                </a:solidFill>
              </a:rPr>
              <a:t>cp</a:t>
            </a:r>
            <a:r>
              <a:rPr lang="en-US" sz="2800" dirty="0">
                <a:solidFill>
                  <a:schemeClr val="bg1"/>
                </a:solidFill>
              </a:rPr>
              <a:t>, etc.</a:t>
            </a:r>
          </a:p>
          <a:p>
            <a:pPr lvl="1"/>
            <a:r>
              <a:rPr lang="en-US" sz="2800" b="1" dirty="0">
                <a:solidFill>
                  <a:schemeClr val="bg1"/>
                </a:solidFill>
              </a:rPr>
              <a:t>Validation through System Utility Interaction: </a:t>
            </a:r>
            <a:r>
              <a:rPr lang="en-US" sz="2800" dirty="0">
                <a:solidFill>
                  <a:schemeClr val="bg1"/>
                </a:solidFill>
              </a:rPr>
              <a:t>Interacted extensively with system utilities to validate the seamless integration and reliable performance of the heap memory manager</a:t>
            </a:r>
            <a:r>
              <a:rPr lang="en-US" sz="2800" dirty="0" smtClean="0">
                <a:solidFill>
                  <a:schemeClr val="bg1"/>
                </a:solidFill>
              </a:rPr>
              <a:t>.</a:t>
            </a:r>
          </a:p>
          <a:p>
            <a:r>
              <a:rPr lang="en-US" sz="6600" b="1" dirty="0" smtClean="0">
                <a:solidFill>
                  <a:schemeClr val="bg1"/>
                </a:solidFill>
              </a:rPr>
              <a:t>Results </a:t>
            </a:r>
            <a:r>
              <a:rPr lang="en-US" sz="6600" b="1" dirty="0">
                <a:solidFill>
                  <a:schemeClr val="bg1"/>
                </a:solidFill>
              </a:rPr>
              <a:t>and Validation:</a:t>
            </a:r>
            <a:endParaRPr lang="en-US" sz="6600" dirty="0">
              <a:solidFill>
                <a:schemeClr val="bg1"/>
              </a:solidFill>
            </a:endParaRPr>
          </a:p>
          <a:p>
            <a:pPr lvl="1"/>
            <a:r>
              <a:rPr lang="en-US" sz="2800" b="1" dirty="0">
                <a:solidFill>
                  <a:schemeClr val="bg1"/>
                </a:solidFill>
              </a:rPr>
              <a:t>Robustness Validation</a:t>
            </a:r>
            <a:r>
              <a:rPr lang="en-US" sz="2800" dirty="0">
                <a:solidFill>
                  <a:schemeClr val="bg1"/>
                </a:solidFill>
              </a:rPr>
              <a:t>: Results confirmed the robustness and reliability of the heap memory manager under diverse testing scenarios.</a:t>
            </a:r>
          </a:p>
          <a:p>
            <a:pPr lvl="1"/>
            <a:r>
              <a:rPr lang="en-US" sz="2800" b="1" dirty="0">
                <a:solidFill>
                  <a:schemeClr val="bg1"/>
                </a:solidFill>
              </a:rPr>
              <a:t>Compatibility Assurance</a:t>
            </a:r>
            <a:r>
              <a:rPr lang="en-US" sz="2800" dirty="0">
                <a:solidFill>
                  <a:schemeClr val="bg1"/>
                </a:solidFill>
              </a:rPr>
              <a:t>: Successful execution of system utilities validated the compatibility and effectiveness of the memory management solution.</a:t>
            </a:r>
          </a:p>
          <a:p>
            <a:pPr marL="382484" lvl="1">
              <a:lnSpc>
                <a:spcPts val="4251"/>
              </a:lnSpc>
            </a:pPr>
            <a:endParaRPr lang="en-US" sz="2400" dirty="0">
              <a:solidFill>
                <a:schemeClr val="bg1"/>
              </a:solidFill>
              <a:latin typeface="DM Sans"/>
            </a:endParaRPr>
          </a:p>
        </p:txBody>
      </p:sp>
      <p:sp>
        <p:nvSpPr>
          <p:cNvPr id="5" name="TextBox 2"/>
          <p:cNvSpPr txBox="1"/>
          <p:nvPr/>
        </p:nvSpPr>
        <p:spPr>
          <a:xfrm>
            <a:off x="316567" y="538163"/>
            <a:ext cx="16384577" cy="1015663"/>
          </a:xfrm>
          <a:prstGeom prst="rect">
            <a:avLst/>
          </a:prstGeom>
        </p:spPr>
        <p:txBody>
          <a:bodyPr lIns="0" tIns="0" rIns="0" bIns="0" rtlCol="0" anchor="t">
            <a:spAutoFit/>
          </a:bodyPr>
          <a:lstStyle/>
          <a:p>
            <a:r>
              <a:rPr lang="en-US" sz="6600" b="1" dirty="0">
                <a:solidFill>
                  <a:schemeClr val="bg1"/>
                </a:solidFill>
              </a:rPr>
              <a:t>Testing Methodology:</a:t>
            </a:r>
            <a:endParaRPr lang="en-US" sz="6600" dirty="0">
              <a:solidFill>
                <a:schemeClr val="bg1"/>
              </a:solidFill>
            </a:endParaRPr>
          </a:p>
        </p:txBody>
      </p:sp>
    </p:spTree>
    <p:extLst>
      <p:ext uri="{BB962C8B-B14F-4D97-AF65-F5344CB8AC3E}">
        <p14:creationId xmlns:p14="http://schemas.microsoft.com/office/powerpoint/2010/main" val="2222997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6683520" y="1590911"/>
            <a:ext cx="2651835" cy="2651835"/>
          </a:xfrm>
          <a:custGeom>
            <a:avLst/>
            <a:gdLst/>
            <a:ahLst/>
            <a:cxnLst/>
            <a:rect l="l" t="t" r="r" b="b"/>
            <a:pathLst>
              <a:path w="2651835" h="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255514" y="5981700"/>
            <a:ext cx="10056550" cy="705321"/>
          </a:xfrm>
          <a:prstGeom prst="rect">
            <a:avLst/>
          </a:prstGeom>
        </p:spPr>
        <p:txBody>
          <a:bodyPr lIns="0" tIns="0" rIns="0" bIns="0" rtlCol="0" anchor="t">
            <a:spAutoFit/>
          </a:bodyPr>
          <a:lstStyle/>
          <a:p>
            <a:pPr marL="0" lvl="0" indent="0" algn="l">
              <a:lnSpc>
                <a:spcPts val="5476"/>
              </a:lnSpc>
              <a:spcBef>
                <a:spcPct val="0"/>
              </a:spcBef>
            </a:pPr>
            <a:r>
              <a:rPr lang="en-US" sz="3968" dirty="0" smtClean="0">
                <a:solidFill>
                  <a:srgbClr val="4BD1FB"/>
                </a:solidFill>
                <a:latin typeface="DM Sans Bold"/>
              </a:rPr>
              <a:t>Special Thanks to</a:t>
            </a:r>
            <a:r>
              <a:rPr lang="en-US" sz="3968" dirty="0" smtClean="0">
                <a:solidFill>
                  <a:srgbClr val="4BD1FB"/>
                </a:solidFill>
                <a:latin typeface="DM Sans Bold"/>
              </a:rPr>
              <a:t> </a:t>
            </a:r>
            <a:r>
              <a:rPr lang="en-US" sz="3968" dirty="0" smtClean="0">
                <a:solidFill>
                  <a:srgbClr val="4BD1FB"/>
                </a:solidFill>
                <a:latin typeface="DM Sans Bold"/>
              </a:rPr>
              <a:t>Eng. </a:t>
            </a:r>
            <a:r>
              <a:rPr lang="en-US" sz="3968" dirty="0" err="1">
                <a:solidFill>
                  <a:srgbClr val="4BD1FB"/>
                </a:solidFill>
                <a:latin typeface="DM Sans Bold"/>
              </a:rPr>
              <a:t>Reda</a:t>
            </a:r>
            <a:r>
              <a:rPr lang="en-US" sz="3968" dirty="0">
                <a:solidFill>
                  <a:srgbClr val="4BD1FB"/>
                </a:solidFill>
                <a:latin typeface="DM Sans Bold"/>
              </a:rPr>
              <a:t> Maher.</a:t>
            </a:r>
          </a:p>
        </p:txBody>
      </p:sp>
      <p:sp>
        <p:nvSpPr>
          <p:cNvPr id="4" name="TextBox 4"/>
          <p:cNvSpPr txBox="1"/>
          <p:nvPr/>
        </p:nvSpPr>
        <p:spPr>
          <a:xfrm>
            <a:off x="2255514" y="2764429"/>
            <a:ext cx="10434893" cy="2632885"/>
          </a:xfrm>
          <a:prstGeom prst="rect">
            <a:avLst/>
          </a:prstGeom>
        </p:spPr>
        <p:txBody>
          <a:bodyPr lIns="0" tIns="0" rIns="0" bIns="0" rtlCol="0" anchor="t">
            <a:spAutoFit/>
          </a:bodyPr>
          <a:lstStyle/>
          <a:p>
            <a:pPr marL="0" lvl="0" indent="0">
              <a:lnSpc>
                <a:spcPts val="10543"/>
              </a:lnSpc>
            </a:pPr>
            <a:r>
              <a:rPr lang="en-US" sz="7530" spc="459" dirty="0" err="1">
                <a:solidFill>
                  <a:srgbClr val="FFFFFF"/>
                </a:solidFill>
                <a:latin typeface="Now Bold"/>
              </a:rPr>
              <a:t>Thank's</a:t>
            </a:r>
            <a:r>
              <a:rPr lang="en-US" sz="7530" spc="459" dirty="0">
                <a:solidFill>
                  <a:srgbClr val="FFFFFF"/>
                </a:solidFill>
                <a:latin typeface="Now Bold"/>
              </a:rPr>
              <a:t> For Watching</a:t>
            </a:r>
          </a:p>
        </p:txBody>
      </p:sp>
      <p:sp>
        <p:nvSpPr>
          <p:cNvPr id="6" name="Freeform 6"/>
          <p:cNvSpPr/>
          <p:nvPr/>
        </p:nvSpPr>
        <p:spPr>
          <a:xfrm>
            <a:off x="-789475" y="-570381"/>
            <a:ext cx="2651835" cy="2651835"/>
          </a:xfrm>
          <a:custGeom>
            <a:avLst/>
            <a:gdLst/>
            <a:ahLst/>
            <a:cxnLst/>
            <a:rect l="l" t="t" r="r" b="b"/>
            <a:pathLst>
              <a:path w="2651835" h="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p:spPr>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006236"/>
            <a:ext cx="2572034" cy="13674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2557312" y="4699474"/>
            <a:ext cx="1137117" cy="1137117"/>
          </a:xfrm>
          <a:custGeom>
            <a:avLst/>
            <a:gdLst/>
            <a:ahLst/>
            <a:cxnLst/>
            <a:rect l="l" t="t" r="r" b="b"/>
            <a:pathLst>
              <a:path w="1137117" h="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57312" y="6363602"/>
            <a:ext cx="1280605" cy="973260"/>
          </a:xfrm>
          <a:custGeom>
            <a:avLst/>
            <a:gdLst/>
            <a:ahLst/>
            <a:cxnLst/>
            <a:rect l="l" t="t" r="r" b="b"/>
            <a:pathLst>
              <a:path w="1280605" h="973260">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650582" y="2884820"/>
            <a:ext cx="1187335" cy="1187335"/>
          </a:xfrm>
          <a:custGeom>
            <a:avLst/>
            <a:gdLst/>
            <a:ahLst/>
            <a:cxnLst/>
            <a:rect l="l" t="t" r="r" b="b"/>
            <a:pathLst>
              <a:path w="1187335" h="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3359890" y="7336862"/>
            <a:ext cx="5956513" cy="5956513"/>
          </a:xfrm>
          <a:custGeom>
            <a:avLst/>
            <a:gdLst/>
            <a:ahLst/>
            <a:cxnLst/>
            <a:rect l="l" t="t" r="r" b="b"/>
            <a:pathLst>
              <a:path w="5956513" h="5956513">
                <a:moveTo>
                  <a:pt x="0" y="0"/>
                </a:moveTo>
                <a:lnTo>
                  <a:pt x="5956513" y="0"/>
                </a:lnTo>
                <a:lnTo>
                  <a:pt x="5956513" y="5956512"/>
                </a:lnTo>
                <a:lnTo>
                  <a:pt x="0" y="595651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13837917" y="3797216"/>
            <a:ext cx="3035757" cy="5043057"/>
          </a:xfrm>
          <a:custGeom>
            <a:avLst/>
            <a:gdLst/>
            <a:ahLst/>
            <a:cxnLst/>
            <a:rect l="l" t="t" r="r" b="b"/>
            <a:pathLst>
              <a:path w="3035757" h="5043057">
                <a:moveTo>
                  <a:pt x="0" y="0"/>
                </a:moveTo>
                <a:lnTo>
                  <a:pt x="3035757" y="0"/>
                </a:lnTo>
                <a:lnTo>
                  <a:pt x="3035757" y="5043057"/>
                </a:lnTo>
                <a:lnTo>
                  <a:pt x="0" y="5043057"/>
                </a:lnTo>
                <a:lnTo>
                  <a:pt x="0" y="0"/>
                </a:lnTo>
                <a:close/>
              </a:path>
            </a:pathLst>
          </a:custGeom>
          <a:blipFill>
            <a:blip r:embed="rId10"/>
            <a:stretch>
              <a:fillRect l="-67928" t="-47101" r="-252487" b="-42706"/>
            </a:stretch>
          </a:blipFill>
        </p:spPr>
      </p:sp>
      <p:sp>
        <p:nvSpPr>
          <p:cNvPr id="8" name="TextBox 8"/>
          <p:cNvSpPr txBox="1"/>
          <p:nvPr/>
        </p:nvSpPr>
        <p:spPr>
          <a:xfrm>
            <a:off x="1335237" y="1284620"/>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How Allocation occur in Stack ?</a:t>
            </a:r>
            <a:endParaRPr lang="en-US" sz="6268" dirty="0">
              <a:solidFill>
                <a:srgbClr val="FFFFFF"/>
              </a:solidFill>
              <a:latin typeface="Now Bold"/>
            </a:endParaRPr>
          </a:p>
        </p:txBody>
      </p:sp>
      <p:sp>
        <p:nvSpPr>
          <p:cNvPr id="9" name="TextBox 9"/>
          <p:cNvSpPr txBox="1"/>
          <p:nvPr/>
        </p:nvSpPr>
        <p:spPr>
          <a:xfrm>
            <a:off x="1335237" y="2547214"/>
            <a:ext cx="10529248" cy="1587579"/>
          </a:xfrm>
          <a:prstGeom prst="rect">
            <a:avLst/>
          </a:prstGeom>
        </p:spPr>
        <p:txBody>
          <a:bodyPr lIns="0" tIns="0" rIns="0" bIns="0" rtlCol="0" anchor="t">
            <a:spAutoFit/>
          </a:bodyPr>
          <a:lstStyle/>
          <a:p>
            <a:pPr marL="0" lvl="0" indent="0" algn="l">
              <a:lnSpc>
                <a:spcPts val="4211"/>
              </a:lnSpc>
              <a:spcBef>
                <a:spcPct val="0"/>
              </a:spcBef>
            </a:pPr>
            <a:r>
              <a:rPr lang="en-US" sz="3052" dirty="0">
                <a:solidFill>
                  <a:srgbClr val="FFFFFF"/>
                </a:solidFill>
                <a:latin typeface="DM Sans"/>
              </a:rPr>
              <a:t>Allocation: When </a:t>
            </a:r>
            <a:r>
              <a:rPr lang="en-US" sz="3052" dirty="0" err="1">
                <a:solidFill>
                  <a:srgbClr val="FFFFFF"/>
                </a:solidFill>
                <a:latin typeface="DM Sans Bold"/>
              </a:rPr>
              <a:t>alloca</a:t>
            </a:r>
            <a:r>
              <a:rPr lang="en-US" sz="3052" dirty="0">
                <a:solidFill>
                  <a:srgbClr val="FFFFFF"/>
                </a:solidFill>
                <a:latin typeface="DM Sans"/>
              </a:rPr>
              <a:t> is called, it adjusts the stack pointer by the specified amount to make space for the requested memory within the current stack frame.</a:t>
            </a:r>
          </a:p>
        </p:txBody>
      </p:sp>
      <p:sp>
        <p:nvSpPr>
          <p:cNvPr id="10" name="TextBox 10"/>
          <p:cNvSpPr txBox="1"/>
          <p:nvPr/>
        </p:nvSpPr>
        <p:spPr>
          <a:xfrm>
            <a:off x="1335237" y="4430067"/>
            <a:ext cx="10529248" cy="2120979"/>
          </a:xfrm>
          <a:prstGeom prst="rect">
            <a:avLst/>
          </a:prstGeom>
        </p:spPr>
        <p:txBody>
          <a:bodyPr lIns="0" tIns="0" rIns="0" bIns="0" rtlCol="0" anchor="t">
            <a:spAutoFit/>
          </a:bodyPr>
          <a:lstStyle/>
          <a:p>
            <a:pPr>
              <a:lnSpc>
                <a:spcPts val="4211"/>
              </a:lnSpc>
            </a:pPr>
            <a:r>
              <a:rPr lang="en-US" sz="3052">
                <a:solidFill>
                  <a:srgbClr val="FFFFFF"/>
                </a:solidFill>
                <a:latin typeface="DM Sans"/>
              </a:rPr>
              <a:t>The allocated memory can be used just like any other dynamically allocated memory.</a:t>
            </a:r>
          </a:p>
          <a:p>
            <a:pPr marL="0" lvl="0" indent="0" algn="l">
              <a:lnSpc>
                <a:spcPts val="4211"/>
              </a:lnSpc>
              <a:spcBef>
                <a:spcPct val="0"/>
              </a:spcBef>
            </a:pPr>
            <a:r>
              <a:rPr lang="en-US" sz="3052">
                <a:solidFill>
                  <a:srgbClr val="FFFFFF"/>
                </a:solidFill>
                <a:latin typeface="DM Sans"/>
              </a:rPr>
              <a:t> You can access and manipulate the allocated memory using the returned pointer</a:t>
            </a:r>
          </a:p>
        </p:txBody>
      </p:sp>
      <p:sp>
        <p:nvSpPr>
          <p:cNvPr id="11" name="TextBox 11"/>
          <p:cNvSpPr txBox="1"/>
          <p:nvPr/>
        </p:nvSpPr>
        <p:spPr>
          <a:xfrm>
            <a:off x="1607255" y="6793082"/>
            <a:ext cx="10529248" cy="520779"/>
          </a:xfrm>
          <a:prstGeom prst="rect">
            <a:avLst/>
          </a:prstGeom>
        </p:spPr>
        <p:txBody>
          <a:bodyPr lIns="0" tIns="0" rIns="0" bIns="0" rtlCol="0" anchor="t">
            <a:spAutoFit/>
          </a:bodyPr>
          <a:lstStyle/>
          <a:p>
            <a:pPr marL="0" lvl="0" indent="0" algn="l">
              <a:lnSpc>
                <a:spcPts val="4211"/>
              </a:lnSpc>
              <a:spcBef>
                <a:spcPct val="0"/>
              </a:spcBef>
            </a:pPr>
            <a:r>
              <a:rPr lang="en-US" sz="3052">
                <a:solidFill>
                  <a:srgbClr val="FFFFFF"/>
                </a:solidFill>
                <a:latin typeface="DM Sans"/>
              </a:rPr>
              <a:t>Scope ? </a:t>
            </a:r>
          </a:p>
        </p:txBody>
      </p:sp>
      <p:sp>
        <p:nvSpPr>
          <p:cNvPr id="12" name="TextBox 12"/>
          <p:cNvSpPr txBox="1"/>
          <p:nvPr/>
        </p:nvSpPr>
        <p:spPr>
          <a:xfrm>
            <a:off x="7385957" y="6846321"/>
            <a:ext cx="10529248" cy="520779"/>
          </a:xfrm>
          <a:prstGeom prst="rect">
            <a:avLst/>
          </a:prstGeom>
        </p:spPr>
        <p:txBody>
          <a:bodyPr lIns="0" tIns="0" rIns="0" bIns="0" rtlCol="0" anchor="t">
            <a:spAutoFit/>
          </a:bodyPr>
          <a:lstStyle/>
          <a:p>
            <a:pPr marL="0" lvl="0" indent="0" algn="l">
              <a:lnSpc>
                <a:spcPts val="4211"/>
              </a:lnSpc>
              <a:spcBef>
                <a:spcPct val="0"/>
              </a:spcBef>
            </a:pPr>
            <a:r>
              <a:rPr lang="en-US" sz="3052">
                <a:solidFill>
                  <a:srgbClr val="FFFFFF"/>
                </a:solidFill>
                <a:latin typeface="DM Sans"/>
              </a:rPr>
              <a:t>Deallocation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2557312" y="4699474"/>
            <a:ext cx="1137117" cy="1137117"/>
          </a:xfrm>
          <a:custGeom>
            <a:avLst/>
            <a:gdLst/>
            <a:ahLst/>
            <a:cxnLst/>
            <a:rect l="l" t="t" r="r" b="b"/>
            <a:pathLst>
              <a:path w="1137117" h="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57312" y="6363602"/>
            <a:ext cx="1280605" cy="973260"/>
          </a:xfrm>
          <a:custGeom>
            <a:avLst/>
            <a:gdLst/>
            <a:ahLst/>
            <a:cxnLst/>
            <a:rect l="l" t="t" r="r" b="b"/>
            <a:pathLst>
              <a:path w="1280605" h="973260">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650582" y="2884820"/>
            <a:ext cx="1187335" cy="1187335"/>
          </a:xfrm>
          <a:custGeom>
            <a:avLst/>
            <a:gdLst/>
            <a:ahLst/>
            <a:cxnLst/>
            <a:rect l="l" t="t" r="r" b="b"/>
            <a:pathLst>
              <a:path w="1187335" h="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3359890" y="7336862"/>
            <a:ext cx="5956513" cy="5956513"/>
          </a:xfrm>
          <a:custGeom>
            <a:avLst/>
            <a:gdLst/>
            <a:ahLst/>
            <a:cxnLst/>
            <a:rect l="l" t="t" r="r" b="b"/>
            <a:pathLst>
              <a:path w="5956513" h="5956513">
                <a:moveTo>
                  <a:pt x="0" y="0"/>
                </a:moveTo>
                <a:lnTo>
                  <a:pt x="5956513" y="0"/>
                </a:lnTo>
                <a:lnTo>
                  <a:pt x="5956513" y="5956512"/>
                </a:lnTo>
                <a:lnTo>
                  <a:pt x="0" y="595651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5850743" y="5836591"/>
            <a:ext cx="12027485" cy="2673367"/>
          </a:xfrm>
          <a:custGeom>
            <a:avLst/>
            <a:gdLst/>
            <a:ahLst/>
            <a:cxnLst/>
            <a:rect l="l" t="t" r="r" b="b"/>
            <a:pathLst>
              <a:path w="12027485" h="2673367">
                <a:moveTo>
                  <a:pt x="0" y="0"/>
                </a:moveTo>
                <a:lnTo>
                  <a:pt x="12027485" y="0"/>
                </a:lnTo>
                <a:lnTo>
                  <a:pt x="12027485" y="2673367"/>
                </a:lnTo>
                <a:lnTo>
                  <a:pt x="0" y="2673367"/>
                </a:lnTo>
                <a:lnTo>
                  <a:pt x="0" y="0"/>
                </a:lnTo>
                <a:close/>
              </a:path>
            </a:pathLst>
          </a:custGeom>
          <a:blipFill>
            <a:blip r:embed="rId10"/>
            <a:stretch>
              <a:fillRect t="-229724" b="-42507"/>
            </a:stretch>
          </a:blipFill>
        </p:spPr>
      </p:sp>
      <p:sp>
        <p:nvSpPr>
          <p:cNvPr id="8" name="TextBox 8"/>
          <p:cNvSpPr txBox="1"/>
          <p:nvPr/>
        </p:nvSpPr>
        <p:spPr>
          <a:xfrm>
            <a:off x="1335237" y="1284620"/>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Data Structure:</a:t>
            </a:r>
            <a:r>
              <a:rPr lang="en-US" sz="6268" dirty="0" smtClean="0">
                <a:solidFill>
                  <a:srgbClr val="FFFFFF"/>
                </a:solidFill>
                <a:latin typeface="Now Bold"/>
              </a:rPr>
              <a:t> </a:t>
            </a:r>
            <a:endParaRPr lang="en-US" sz="6268" dirty="0">
              <a:solidFill>
                <a:srgbClr val="FFFFFF"/>
              </a:solidFill>
              <a:latin typeface="Now Bold"/>
            </a:endParaRPr>
          </a:p>
        </p:txBody>
      </p:sp>
      <p:sp>
        <p:nvSpPr>
          <p:cNvPr id="9" name="TextBox 9"/>
          <p:cNvSpPr txBox="1"/>
          <p:nvPr/>
        </p:nvSpPr>
        <p:spPr>
          <a:xfrm>
            <a:off x="1335237" y="2547214"/>
            <a:ext cx="10529248" cy="3187779"/>
          </a:xfrm>
          <a:prstGeom prst="rect">
            <a:avLst/>
          </a:prstGeom>
        </p:spPr>
        <p:txBody>
          <a:bodyPr lIns="0" tIns="0" rIns="0" bIns="0" rtlCol="0" anchor="t">
            <a:spAutoFit/>
          </a:bodyPr>
          <a:lstStyle/>
          <a:p>
            <a:pPr marL="0" lvl="0" indent="0" algn="l">
              <a:lnSpc>
                <a:spcPts val="4211"/>
              </a:lnSpc>
              <a:spcBef>
                <a:spcPct val="0"/>
              </a:spcBef>
            </a:pPr>
            <a:r>
              <a:rPr lang="en-US" sz="3052">
                <a:solidFill>
                  <a:srgbClr val="FFFFFF"/>
                </a:solidFill>
                <a:latin typeface="DM Sans Semi-Bold"/>
              </a:rPr>
              <a:t>Free List</a:t>
            </a:r>
            <a:r>
              <a:rPr lang="en-US" sz="3052">
                <a:solidFill>
                  <a:srgbClr val="FFFFFF"/>
                </a:solidFill>
                <a:latin typeface="DM Sans"/>
              </a:rPr>
              <a:t>: The free list is a data structure that keeps track of available memory blocks on the heap. When a request for memory allocation is made, the memory manager searches the free list for a suitable block of memory to allocate. When memory is deallocated, it is added back to the free list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2557312" y="4699474"/>
            <a:ext cx="1137117" cy="1137117"/>
          </a:xfrm>
          <a:custGeom>
            <a:avLst/>
            <a:gdLst/>
            <a:ahLst/>
            <a:cxnLst/>
            <a:rect l="l" t="t" r="r" b="b"/>
            <a:pathLst>
              <a:path w="1137117" h="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57312" y="6363602"/>
            <a:ext cx="1280605" cy="973260"/>
          </a:xfrm>
          <a:custGeom>
            <a:avLst/>
            <a:gdLst/>
            <a:ahLst/>
            <a:cxnLst/>
            <a:rect l="l" t="t" r="r" b="b"/>
            <a:pathLst>
              <a:path w="1280605" h="973260">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650582" y="2884820"/>
            <a:ext cx="1187335" cy="1187335"/>
          </a:xfrm>
          <a:custGeom>
            <a:avLst/>
            <a:gdLst/>
            <a:ahLst/>
            <a:cxnLst/>
            <a:rect l="l" t="t" r="r" b="b"/>
            <a:pathLst>
              <a:path w="1187335" h="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3359890" y="7336862"/>
            <a:ext cx="5956513" cy="5956513"/>
          </a:xfrm>
          <a:custGeom>
            <a:avLst/>
            <a:gdLst/>
            <a:ahLst/>
            <a:cxnLst/>
            <a:rect l="l" t="t" r="r" b="b"/>
            <a:pathLst>
              <a:path w="5956513" h="5956513">
                <a:moveTo>
                  <a:pt x="0" y="0"/>
                </a:moveTo>
                <a:lnTo>
                  <a:pt x="5956513" y="0"/>
                </a:lnTo>
                <a:lnTo>
                  <a:pt x="5956513" y="5956512"/>
                </a:lnTo>
                <a:lnTo>
                  <a:pt x="0" y="595651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7604091" y="4134792"/>
            <a:ext cx="10115723" cy="5655415"/>
          </a:xfrm>
          <a:custGeom>
            <a:avLst/>
            <a:gdLst/>
            <a:ahLst/>
            <a:cxnLst/>
            <a:rect l="l" t="t" r="r" b="b"/>
            <a:pathLst>
              <a:path w="10115723" h="5655415">
                <a:moveTo>
                  <a:pt x="0" y="0"/>
                </a:moveTo>
                <a:lnTo>
                  <a:pt x="10115724" y="0"/>
                </a:lnTo>
                <a:lnTo>
                  <a:pt x="10115724" y="5655415"/>
                </a:lnTo>
                <a:lnTo>
                  <a:pt x="0" y="5655415"/>
                </a:lnTo>
                <a:lnTo>
                  <a:pt x="0" y="0"/>
                </a:lnTo>
                <a:close/>
              </a:path>
            </a:pathLst>
          </a:custGeom>
          <a:blipFill>
            <a:blip r:embed="rId10"/>
            <a:stretch>
              <a:fillRect/>
            </a:stretch>
          </a:blipFill>
        </p:spPr>
      </p:sp>
      <p:sp>
        <p:nvSpPr>
          <p:cNvPr id="8" name="TextBox 8"/>
          <p:cNvSpPr txBox="1"/>
          <p:nvPr/>
        </p:nvSpPr>
        <p:spPr>
          <a:xfrm>
            <a:off x="1335237" y="1284620"/>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Algorithms:</a:t>
            </a:r>
            <a:endParaRPr lang="en-US" sz="6268" dirty="0">
              <a:solidFill>
                <a:srgbClr val="FFFFFF"/>
              </a:solidFill>
              <a:latin typeface="Now Bold"/>
            </a:endParaRPr>
          </a:p>
        </p:txBody>
      </p:sp>
      <p:sp>
        <p:nvSpPr>
          <p:cNvPr id="9" name="TextBox 9"/>
          <p:cNvSpPr txBox="1"/>
          <p:nvPr/>
        </p:nvSpPr>
        <p:spPr>
          <a:xfrm>
            <a:off x="1335237" y="2547214"/>
            <a:ext cx="10529248" cy="2654379"/>
          </a:xfrm>
          <a:prstGeom prst="rect">
            <a:avLst/>
          </a:prstGeom>
        </p:spPr>
        <p:txBody>
          <a:bodyPr lIns="0" tIns="0" rIns="0" bIns="0" rtlCol="0" anchor="t">
            <a:spAutoFit/>
          </a:bodyPr>
          <a:lstStyle/>
          <a:p>
            <a:pPr>
              <a:lnSpc>
                <a:spcPts val="4211"/>
              </a:lnSpc>
            </a:pPr>
            <a:r>
              <a:rPr lang="en-US" sz="3052">
                <a:solidFill>
                  <a:srgbClr val="FFFFFF"/>
                </a:solidFill>
                <a:latin typeface="DM Sans Bold"/>
              </a:rPr>
              <a:t>First Fit, Best Fit, and Worst Fit</a:t>
            </a:r>
            <a:r>
              <a:rPr lang="en-US" sz="3052">
                <a:solidFill>
                  <a:srgbClr val="FFFFFF"/>
                </a:solidFill>
                <a:latin typeface="DM Sans"/>
              </a:rPr>
              <a:t>: These are allocation strategies used to choose which free memory block to allocate when fulfilling a request. </a:t>
            </a:r>
          </a:p>
          <a:p>
            <a:pPr>
              <a:lnSpc>
                <a:spcPts val="4211"/>
              </a:lnSpc>
            </a:pPr>
            <a:r>
              <a:rPr lang="en-US" sz="3052">
                <a:solidFill>
                  <a:srgbClr val="FFFFFF"/>
                </a:solidFill>
                <a:latin typeface="DM Sans"/>
              </a:rPr>
              <a:t> there is another allocation </a:t>
            </a:r>
          </a:p>
          <a:p>
            <a:pPr marL="0" lvl="0" indent="0" algn="l">
              <a:lnSpc>
                <a:spcPts val="4211"/>
              </a:lnSpc>
              <a:spcBef>
                <a:spcPct val="0"/>
              </a:spcBef>
            </a:pPr>
            <a:r>
              <a:rPr lang="en-US" sz="3052">
                <a:solidFill>
                  <a:srgbClr val="FFFFFF"/>
                </a:solidFill>
                <a:latin typeface="DM Sans"/>
              </a:rPr>
              <a:t>algorithms like buddy allocation.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2557312" y="4699474"/>
            <a:ext cx="1137117" cy="1137117"/>
          </a:xfrm>
          <a:custGeom>
            <a:avLst/>
            <a:gdLst/>
            <a:ahLst/>
            <a:cxnLst/>
            <a:rect l="l" t="t" r="r" b="b"/>
            <a:pathLst>
              <a:path w="1137117" h="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557312" y="6363602"/>
            <a:ext cx="1280605" cy="973260"/>
          </a:xfrm>
          <a:custGeom>
            <a:avLst/>
            <a:gdLst/>
            <a:ahLst/>
            <a:cxnLst/>
            <a:rect l="l" t="t" r="r" b="b"/>
            <a:pathLst>
              <a:path w="1280605" h="973260">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650582" y="2884820"/>
            <a:ext cx="1187335" cy="1187335"/>
          </a:xfrm>
          <a:custGeom>
            <a:avLst/>
            <a:gdLst/>
            <a:ahLst/>
            <a:cxnLst/>
            <a:rect l="l" t="t" r="r" b="b"/>
            <a:pathLst>
              <a:path w="1187335" h="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1335237" y="1284620"/>
            <a:ext cx="16384577" cy="971550"/>
          </a:xfrm>
          <a:prstGeom prst="rect">
            <a:avLst/>
          </a:prstGeom>
        </p:spPr>
        <p:txBody>
          <a:bodyPr lIns="0" tIns="0" rIns="0" bIns="0" rtlCol="0" anchor="t">
            <a:spAutoFit/>
          </a:bodyPr>
          <a:lstStyle/>
          <a:p>
            <a:pPr lvl="0">
              <a:lnSpc>
                <a:spcPts val="7522"/>
              </a:lnSpc>
              <a:spcBef>
                <a:spcPct val="0"/>
              </a:spcBef>
            </a:pPr>
            <a:r>
              <a:rPr lang="en-US" sz="6268" dirty="0" smtClean="0">
                <a:solidFill>
                  <a:srgbClr val="FFFFFF"/>
                </a:solidFill>
                <a:latin typeface="Now Bold"/>
              </a:rPr>
              <a:t>Algorithms: </a:t>
            </a:r>
            <a:endParaRPr lang="en-US" sz="6268" dirty="0">
              <a:solidFill>
                <a:srgbClr val="FFFFFF"/>
              </a:solidFill>
              <a:latin typeface="Now Bold"/>
            </a:endParaRPr>
          </a:p>
        </p:txBody>
      </p:sp>
      <p:sp>
        <p:nvSpPr>
          <p:cNvPr id="7" name="TextBox 7"/>
          <p:cNvSpPr txBox="1"/>
          <p:nvPr/>
        </p:nvSpPr>
        <p:spPr>
          <a:xfrm>
            <a:off x="1335237" y="2578495"/>
            <a:ext cx="10529248" cy="1587579"/>
          </a:xfrm>
          <a:prstGeom prst="rect">
            <a:avLst/>
          </a:prstGeom>
        </p:spPr>
        <p:txBody>
          <a:bodyPr lIns="0" tIns="0" rIns="0" bIns="0" rtlCol="0" anchor="t">
            <a:spAutoFit/>
          </a:bodyPr>
          <a:lstStyle/>
          <a:p>
            <a:pPr marL="0" lvl="0" indent="0" algn="l">
              <a:lnSpc>
                <a:spcPts val="4211"/>
              </a:lnSpc>
              <a:spcBef>
                <a:spcPct val="0"/>
              </a:spcBef>
            </a:pPr>
            <a:r>
              <a:rPr lang="en-US" sz="3052">
                <a:solidFill>
                  <a:srgbClr val="FFFFFF"/>
                </a:solidFill>
                <a:latin typeface="DM Sans Bold"/>
              </a:rPr>
              <a:t>First Fit </a:t>
            </a:r>
            <a:r>
              <a:rPr lang="en-US" sz="3052">
                <a:solidFill>
                  <a:srgbClr val="FFFFFF"/>
                </a:solidFill>
                <a:latin typeface="DM Sans"/>
              </a:rPr>
              <a:t>is a simple and commonly used memory allocation algorithm due to its efficiency and ease of implementation.</a:t>
            </a:r>
          </a:p>
        </p:txBody>
      </p:sp>
      <p:sp>
        <p:nvSpPr>
          <p:cNvPr id="8" name="TextBox 8"/>
          <p:cNvSpPr txBox="1"/>
          <p:nvPr/>
        </p:nvSpPr>
        <p:spPr>
          <a:xfrm>
            <a:off x="1335237" y="4642324"/>
            <a:ext cx="13017401" cy="520779"/>
          </a:xfrm>
          <a:prstGeom prst="rect">
            <a:avLst/>
          </a:prstGeom>
        </p:spPr>
        <p:txBody>
          <a:bodyPr lIns="0" tIns="0" rIns="0" bIns="0" rtlCol="0" anchor="t">
            <a:spAutoFit/>
          </a:bodyPr>
          <a:lstStyle/>
          <a:p>
            <a:pPr marL="0" lvl="0" indent="0" algn="l">
              <a:lnSpc>
                <a:spcPts val="4211"/>
              </a:lnSpc>
              <a:spcBef>
                <a:spcPct val="0"/>
              </a:spcBef>
            </a:pPr>
            <a:r>
              <a:rPr lang="en-US" sz="3052" u="none" strike="noStrike">
                <a:solidFill>
                  <a:srgbClr val="FFFFFF"/>
                </a:solidFill>
                <a:latin typeface="DM Sans Bold"/>
              </a:rPr>
              <a:t>Efficiency: </a:t>
            </a:r>
            <a:r>
              <a:rPr lang="en-US" sz="3052" u="none" strike="noStrike">
                <a:solidFill>
                  <a:srgbClr val="FFFFFF"/>
                </a:solidFill>
                <a:latin typeface="DM Sans"/>
              </a:rPr>
              <a:t>First Fit tends to be efficient in terms of both time and space</a:t>
            </a:r>
          </a:p>
        </p:txBody>
      </p:sp>
      <p:sp>
        <p:nvSpPr>
          <p:cNvPr id="9" name="TextBox 9"/>
          <p:cNvSpPr txBox="1"/>
          <p:nvPr/>
        </p:nvSpPr>
        <p:spPr>
          <a:xfrm>
            <a:off x="796005" y="5486952"/>
            <a:ext cx="16463295" cy="520170"/>
          </a:xfrm>
          <a:prstGeom prst="rect">
            <a:avLst/>
          </a:prstGeom>
        </p:spPr>
        <p:txBody>
          <a:bodyPr lIns="0" tIns="0" rIns="0" bIns="0" rtlCol="0" anchor="t">
            <a:spAutoFit/>
          </a:bodyPr>
          <a:lstStyle/>
          <a:p>
            <a:pPr algn="ctr">
              <a:lnSpc>
                <a:spcPts val="4248"/>
              </a:lnSpc>
              <a:spcBef>
                <a:spcPct val="0"/>
              </a:spcBef>
            </a:pPr>
            <a:r>
              <a:rPr lang="en-US" sz="3078">
                <a:solidFill>
                  <a:srgbClr val="FFFFFF"/>
                </a:solidFill>
                <a:latin typeface="DM Sans Bold"/>
              </a:rPr>
              <a:t>Simplicity:</a:t>
            </a:r>
            <a:r>
              <a:rPr lang="en-US" sz="3078">
                <a:solidFill>
                  <a:srgbClr val="FFFFFF"/>
                </a:solidFill>
                <a:latin typeface="DM Sans"/>
              </a:rPr>
              <a:t> The implementation of First Fit is straightforward and easy to understand</a:t>
            </a:r>
          </a:p>
        </p:txBody>
      </p:sp>
      <p:sp>
        <p:nvSpPr>
          <p:cNvPr id="10" name="TextBox 10"/>
          <p:cNvSpPr txBox="1"/>
          <p:nvPr/>
        </p:nvSpPr>
        <p:spPr>
          <a:xfrm>
            <a:off x="1028700" y="6340498"/>
            <a:ext cx="14754361" cy="1024692"/>
          </a:xfrm>
          <a:prstGeom prst="rect">
            <a:avLst/>
          </a:prstGeom>
        </p:spPr>
        <p:txBody>
          <a:bodyPr lIns="0" tIns="0" rIns="0" bIns="0" rtlCol="0" anchor="t">
            <a:spAutoFit/>
          </a:bodyPr>
          <a:lstStyle/>
          <a:p>
            <a:pPr algn="ctr">
              <a:lnSpc>
                <a:spcPts val="4193"/>
              </a:lnSpc>
              <a:spcBef>
                <a:spcPct val="0"/>
              </a:spcBef>
            </a:pPr>
            <a:r>
              <a:rPr lang="en-US" sz="3039">
                <a:solidFill>
                  <a:srgbClr val="FFFFFF"/>
                </a:solidFill>
                <a:latin typeface="DM Sans Bold"/>
              </a:rPr>
              <a:t>Low overhead</a:t>
            </a:r>
            <a:r>
              <a:rPr lang="en-US" sz="3039">
                <a:solidFill>
                  <a:srgbClr val="FFFFFF"/>
                </a:solidFill>
                <a:latin typeface="DM Sans"/>
              </a:rPr>
              <a:t>: First Fit typically has low overhead compared to more complex allocation algorithms</a:t>
            </a:r>
          </a:p>
        </p:txBody>
      </p:sp>
      <p:sp>
        <p:nvSpPr>
          <p:cNvPr id="11" name="TextBox 11"/>
          <p:cNvSpPr txBox="1"/>
          <p:nvPr/>
        </p:nvSpPr>
        <p:spPr>
          <a:xfrm>
            <a:off x="796005" y="8517714"/>
            <a:ext cx="16230600" cy="976555"/>
          </a:xfrm>
          <a:prstGeom prst="rect">
            <a:avLst/>
          </a:prstGeom>
        </p:spPr>
        <p:txBody>
          <a:bodyPr lIns="0" tIns="0" rIns="0" bIns="0" rtlCol="0" anchor="t">
            <a:spAutoFit/>
          </a:bodyPr>
          <a:lstStyle/>
          <a:p>
            <a:pPr algn="ctr">
              <a:lnSpc>
                <a:spcPts val="3945"/>
              </a:lnSpc>
              <a:spcBef>
                <a:spcPct val="0"/>
              </a:spcBef>
            </a:pPr>
            <a:r>
              <a:rPr lang="en-US" sz="2858">
                <a:solidFill>
                  <a:srgbClr val="FFFFFF"/>
                </a:solidFill>
                <a:latin typeface="DM Sans Bold"/>
              </a:rPr>
              <a:t>Fragmentation</a:t>
            </a:r>
            <a:r>
              <a:rPr lang="en-US" sz="2858">
                <a:solidFill>
                  <a:srgbClr val="FFFFFF"/>
                </a:solidFill>
                <a:latin typeface="DM Sans"/>
              </a:rPr>
              <a:t>: One of the main drawbacks of First Fit is that it can lead to fragmentation, where small gaps of unused memory accumulate between allocated blocks.</a:t>
            </a:r>
          </a:p>
        </p:txBody>
      </p:sp>
      <p:sp>
        <p:nvSpPr>
          <p:cNvPr id="12" name="TextBox 12"/>
          <p:cNvSpPr txBox="1"/>
          <p:nvPr/>
        </p:nvSpPr>
        <p:spPr>
          <a:xfrm>
            <a:off x="1335237" y="7647534"/>
            <a:ext cx="3223171" cy="578310"/>
          </a:xfrm>
          <a:prstGeom prst="rect">
            <a:avLst/>
          </a:prstGeom>
        </p:spPr>
        <p:txBody>
          <a:bodyPr lIns="0" tIns="0" rIns="0" bIns="0" rtlCol="0" anchor="t">
            <a:spAutoFit/>
          </a:bodyPr>
          <a:lstStyle/>
          <a:p>
            <a:pPr marL="0" lvl="0" indent="0" algn="l">
              <a:lnSpc>
                <a:spcPts val="4763"/>
              </a:lnSpc>
              <a:spcBef>
                <a:spcPct val="0"/>
              </a:spcBef>
            </a:pPr>
            <a:r>
              <a:rPr lang="en-US" sz="3452">
                <a:solidFill>
                  <a:srgbClr val="FFFFFF"/>
                </a:solidFill>
                <a:latin typeface="DM Sans Bold"/>
              </a:rPr>
              <a:t>Disadvantage :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607695" y="1019175"/>
            <a:ext cx="16384577" cy="971550"/>
          </a:xfrm>
          <a:prstGeom prst="rect">
            <a:avLst/>
          </a:prstGeom>
        </p:spPr>
        <p:txBody>
          <a:bodyPr lIns="0" tIns="0" rIns="0" bIns="0" rtlCol="0" anchor="t">
            <a:spAutoFit/>
          </a:bodyPr>
          <a:lstStyle/>
          <a:p>
            <a:pPr marL="0" lvl="0" indent="0">
              <a:lnSpc>
                <a:spcPts val="7522"/>
              </a:lnSpc>
              <a:spcBef>
                <a:spcPct val="0"/>
              </a:spcBef>
            </a:pPr>
            <a:r>
              <a:rPr lang="en-US" sz="6268" dirty="0" smtClean="0">
                <a:solidFill>
                  <a:srgbClr val="FFFFFF"/>
                </a:solidFill>
                <a:latin typeface="Now Bold"/>
              </a:rPr>
              <a:t>Implementation: </a:t>
            </a:r>
            <a:endParaRPr lang="en-US" sz="6268" dirty="0">
              <a:solidFill>
                <a:srgbClr val="FFFFFF"/>
              </a:solidFill>
              <a:latin typeface="Now Bold"/>
            </a:endParaRPr>
          </a:p>
        </p:txBody>
      </p:sp>
      <p:sp>
        <p:nvSpPr>
          <p:cNvPr id="4" name="TextBox 4"/>
          <p:cNvSpPr txBox="1"/>
          <p:nvPr/>
        </p:nvSpPr>
        <p:spPr>
          <a:xfrm>
            <a:off x="340668" y="3109475"/>
            <a:ext cx="16918632" cy="1468170"/>
          </a:xfrm>
          <a:prstGeom prst="rect">
            <a:avLst/>
          </a:prstGeom>
        </p:spPr>
        <p:txBody>
          <a:bodyPr lIns="0" tIns="0" rIns="0" bIns="0" rtlCol="0" anchor="t">
            <a:spAutoFit/>
          </a:bodyPr>
          <a:lstStyle/>
          <a:p>
            <a:pPr marL="0" lvl="0" indent="0">
              <a:lnSpc>
                <a:spcPts val="3945"/>
              </a:lnSpc>
              <a:spcBef>
                <a:spcPct val="0"/>
              </a:spcBef>
            </a:pPr>
            <a:r>
              <a:rPr lang="en-US" sz="2858" u="none" strike="noStrike">
                <a:solidFill>
                  <a:srgbClr val="FFFFFF"/>
                </a:solidFill>
                <a:latin typeface="DM Sans Bold"/>
              </a:rPr>
              <a:t>Dynamic Memory Allocation:</a:t>
            </a:r>
          </a:p>
          <a:p>
            <a:pPr marL="0" lvl="0" indent="0">
              <a:lnSpc>
                <a:spcPts val="3945"/>
              </a:lnSpc>
              <a:spcBef>
                <a:spcPct val="0"/>
              </a:spcBef>
            </a:pPr>
            <a:r>
              <a:rPr lang="en-US" sz="2858" u="none" strike="noStrike">
                <a:solidFill>
                  <a:srgbClr val="FFFFFF"/>
                </a:solidFill>
                <a:latin typeface="DM Sans"/>
              </a:rPr>
              <a:t>This implementation provides dynamic memory allocation functionality similar to malloc, calloc, and realloc.</a:t>
            </a:r>
          </a:p>
        </p:txBody>
      </p:sp>
      <p:sp>
        <p:nvSpPr>
          <p:cNvPr id="5" name="TextBox 5"/>
          <p:cNvSpPr txBox="1"/>
          <p:nvPr/>
        </p:nvSpPr>
        <p:spPr>
          <a:xfrm>
            <a:off x="340668" y="4916448"/>
            <a:ext cx="17947332" cy="1468170"/>
          </a:xfrm>
          <a:prstGeom prst="rect">
            <a:avLst/>
          </a:prstGeom>
        </p:spPr>
        <p:txBody>
          <a:bodyPr lIns="0" tIns="0" rIns="0" bIns="0" rtlCol="0" anchor="t">
            <a:spAutoFit/>
          </a:bodyPr>
          <a:lstStyle/>
          <a:p>
            <a:pPr marL="0" lvl="0" indent="0" algn="l">
              <a:lnSpc>
                <a:spcPts val="3945"/>
              </a:lnSpc>
              <a:spcBef>
                <a:spcPct val="0"/>
              </a:spcBef>
            </a:pPr>
            <a:r>
              <a:rPr lang="en-US" sz="2858" u="none" strike="noStrike">
                <a:solidFill>
                  <a:srgbClr val="FFFFFF"/>
                </a:solidFill>
                <a:latin typeface="DM Sans Bold"/>
              </a:rPr>
              <a:t>Memory Management Data Structure:</a:t>
            </a:r>
          </a:p>
          <a:p>
            <a:pPr marL="0" lvl="0" indent="0" algn="l">
              <a:lnSpc>
                <a:spcPts val="3945"/>
              </a:lnSpc>
              <a:spcBef>
                <a:spcPct val="0"/>
              </a:spcBef>
            </a:pPr>
            <a:r>
              <a:rPr lang="en-US" sz="2858" u="none" strike="noStrike">
                <a:solidFill>
                  <a:srgbClr val="FFFFFF"/>
                </a:solidFill>
                <a:latin typeface="DM Sans"/>
              </a:rPr>
              <a:t>The implementation uses a free list data structure to manage available memory blocks. This data structure maintains a list of free memory blocks, allowing efficient reuse of freed memory.</a:t>
            </a:r>
          </a:p>
        </p:txBody>
      </p:sp>
      <p:sp>
        <p:nvSpPr>
          <p:cNvPr id="6" name="TextBox 6"/>
          <p:cNvSpPr txBox="1"/>
          <p:nvPr/>
        </p:nvSpPr>
        <p:spPr>
          <a:xfrm>
            <a:off x="460515" y="6727519"/>
            <a:ext cx="17827485" cy="1468170"/>
          </a:xfrm>
          <a:prstGeom prst="rect">
            <a:avLst/>
          </a:prstGeom>
        </p:spPr>
        <p:txBody>
          <a:bodyPr lIns="0" tIns="0" rIns="0" bIns="0" rtlCol="0" anchor="t">
            <a:spAutoFit/>
          </a:bodyPr>
          <a:lstStyle/>
          <a:p>
            <a:pPr marL="0" lvl="0" indent="0" algn="l">
              <a:lnSpc>
                <a:spcPts val="3945"/>
              </a:lnSpc>
              <a:spcBef>
                <a:spcPct val="0"/>
              </a:spcBef>
            </a:pPr>
            <a:r>
              <a:rPr lang="en-US" sz="2858" u="none" strike="noStrike">
                <a:solidFill>
                  <a:srgbClr val="FFFFFF"/>
                </a:solidFill>
                <a:latin typeface="DM Sans Bold"/>
              </a:rPr>
              <a:t>Thread Safety:</a:t>
            </a:r>
          </a:p>
          <a:p>
            <a:pPr marL="0" lvl="0" indent="0" algn="l">
              <a:lnSpc>
                <a:spcPts val="3945"/>
              </a:lnSpc>
              <a:spcBef>
                <a:spcPct val="0"/>
              </a:spcBef>
            </a:pPr>
            <a:r>
              <a:rPr lang="en-US" sz="2858" u="none" strike="noStrike">
                <a:solidFill>
                  <a:srgbClr val="FFFFFF"/>
                </a:solidFill>
                <a:latin typeface="DM Sans"/>
              </a:rPr>
              <a:t>Thread safety is ensured using a mutex lock (hmm_mutex). This prevents multiple threads from accessing the memory manager simultaneously, avoiding potential data corruption or race conditions.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5128164" y="-2586935"/>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607695" y="1019175"/>
            <a:ext cx="16384577" cy="971550"/>
          </a:xfrm>
          <a:prstGeom prst="rect">
            <a:avLst/>
          </a:prstGeom>
        </p:spPr>
        <p:txBody>
          <a:bodyPr lIns="0" tIns="0" rIns="0" bIns="0" rtlCol="0" anchor="t">
            <a:spAutoFit/>
          </a:bodyPr>
          <a:lstStyle/>
          <a:p>
            <a:pPr lvl="0">
              <a:lnSpc>
                <a:spcPts val="7522"/>
              </a:lnSpc>
              <a:spcBef>
                <a:spcPct val="0"/>
              </a:spcBef>
            </a:pPr>
            <a:r>
              <a:rPr lang="en-US" sz="6268" dirty="0" smtClean="0">
                <a:solidFill>
                  <a:srgbClr val="FFFFFF"/>
                </a:solidFill>
                <a:latin typeface="Now Bold"/>
              </a:rPr>
              <a:t>Implementation: </a:t>
            </a:r>
            <a:endParaRPr lang="en-US" sz="6268" dirty="0">
              <a:solidFill>
                <a:srgbClr val="FFFFFF"/>
              </a:solidFill>
              <a:latin typeface="Now Bold"/>
            </a:endParaRPr>
          </a:p>
        </p:txBody>
      </p:sp>
      <p:sp>
        <p:nvSpPr>
          <p:cNvPr id="4" name="TextBox 4"/>
          <p:cNvSpPr txBox="1"/>
          <p:nvPr/>
        </p:nvSpPr>
        <p:spPr>
          <a:xfrm>
            <a:off x="460515" y="2741922"/>
            <a:ext cx="16384577" cy="1423329"/>
          </a:xfrm>
          <a:prstGeom prst="rect">
            <a:avLst/>
          </a:prstGeom>
        </p:spPr>
        <p:txBody>
          <a:bodyPr lIns="0" tIns="0" rIns="0" bIns="0" rtlCol="0" anchor="t">
            <a:spAutoFit/>
          </a:bodyPr>
          <a:lstStyle/>
          <a:p>
            <a:pPr marL="0" lvl="0" indent="0">
              <a:lnSpc>
                <a:spcPts val="3820"/>
              </a:lnSpc>
              <a:spcBef>
                <a:spcPct val="0"/>
              </a:spcBef>
            </a:pPr>
            <a:r>
              <a:rPr lang="en-US" sz="2768" u="none" strike="noStrike">
                <a:solidFill>
                  <a:srgbClr val="FFFFFF"/>
                </a:solidFill>
                <a:latin typeface="DM Sans Bold"/>
              </a:rPr>
              <a:t>Memory Alignment:</a:t>
            </a:r>
          </a:p>
          <a:p>
            <a:pPr marL="0" lvl="0" indent="0">
              <a:lnSpc>
                <a:spcPts val="3820"/>
              </a:lnSpc>
              <a:spcBef>
                <a:spcPct val="0"/>
              </a:spcBef>
            </a:pPr>
            <a:r>
              <a:rPr lang="en-US" sz="2768" u="none" strike="noStrike">
                <a:solidFill>
                  <a:srgbClr val="FFFFFF"/>
                </a:solidFill>
                <a:latin typeface="DM Sans"/>
              </a:rPr>
              <a:t>Memory alignment is enforced by aligning the size of allocated blocks to 8 bytes for 64-bit machines.</a:t>
            </a:r>
          </a:p>
        </p:txBody>
      </p:sp>
      <p:sp>
        <p:nvSpPr>
          <p:cNvPr id="5" name="TextBox 5"/>
          <p:cNvSpPr txBox="1"/>
          <p:nvPr/>
        </p:nvSpPr>
        <p:spPr>
          <a:xfrm>
            <a:off x="460515" y="4558872"/>
            <a:ext cx="17827485" cy="2458770"/>
          </a:xfrm>
          <a:prstGeom prst="rect">
            <a:avLst/>
          </a:prstGeom>
        </p:spPr>
        <p:txBody>
          <a:bodyPr lIns="0" tIns="0" rIns="0" bIns="0" rtlCol="0" anchor="t">
            <a:spAutoFit/>
          </a:bodyPr>
          <a:lstStyle/>
          <a:p>
            <a:pPr marL="0" lvl="0" indent="0" algn="l">
              <a:lnSpc>
                <a:spcPts val="3945"/>
              </a:lnSpc>
              <a:spcBef>
                <a:spcPct val="0"/>
              </a:spcBef>
            </a:pPr>
            <a:r>
              <a:rPr lang="en-US" sz="2858" u="none" strike="noStrike">
                <a:solidFill>
                  <a:srgbClr val="FFFFFF"/>
                </a:solidFill>
                <a:latin typeface="DM Sans Bold"/>
              </a:rPr>
              <a:t>Memory Splitting and Merging:</a:t>
            </a:r>
          </a:p>
          <a:p>
            <a:pPr algn="l">
              <a:lnSpc>
                <a:spcPts val="3945"/>
              </a:lnSpc>
              <a:spcBef>
                <a:spcPct val="0"/>
              </a:spcBef>
            </a:pPr>
            <a:r>
              <a:rPr lang="en-US" sz="2858" u="none" strike="noStrike">
                <a:solidFill>
                  <a:srgbClr val="FFFFFF"/>
                </a:solidFill>
                <a:latin typeface="DM Sans"/>
              </a:rPr>
              <a:t>The implementation supports memory splitting and merging to optimize memory usage. When allocating memory, free blocks may be split to accommodate the requested size. Conversely, when deallocating memory, adjacent free blocks may be merged to form larger contiguous blocks.</a:t>
            </a:r>
          </a:p>
          <a:p>
            <a:pPr marL="0" lvl="0" indent="0" algn="l">
              <a:lnSpc>
                <a:spcPts val="3945"/>
              </a:lnSpc>
              <a:spcBef>
                <a:spcPct val="0"/>
              </a:spcBef>
            </a:pPr>
            <a:endParaRPr lang="en-US" sz="2858" u="none" strike="noStrike">
              <a:solidFill>
                <a:srgbClr val="FFFFFF"/>
              </a:solidFill>
              <a:latin typeface="DM Sans"/>
            </a:endParaRPr>
          </a:p>
        </p:txBody>
      </p:sp>
      <p:sp>
        <p:nvSpPr>
          <p:cNvPr id="6" name="TextBox 6"/>
          <p:cNvSpPr txBox="1"/>
          <p:nvPr/>
        </p:nvSpPr>
        <p:spPr>
          <a:xfrm>
            <a:off x="460515" y="6970018"/>
            <a:ext cx="17680305" cy="1468170"/>
          </a:xfrm>
          <a:prstGeom prst="rect">
            <a:avLst/>
          </a:prstGeom>
        </p:spPr>
        <p:txBody>
          <a:bodyPr lIns="0" tIns="0" rIns="0" bIns="0" rtlCol="0" anchor="t">
            <a:spAutoFit/>
          </a:bodyPr>
          <a:lstStyle/>
          <a:p>
            <a:pPr marL="0" lvl="0" indent="0" algn="l">
              <a:lnSpc>
                <a:spcPts val="3945"/>
              </a:lnSpc>
              <a:spcBef>
                <a:spcPct val="0"/>
              </a:spcBef>
            </a:pPr>
            <a:r>
              <a:rPr lang="en-US" sz="2858">
                <a:solidFill>
                  <a:srgbClr val="FFFFFF"/>
                </a:solidFill>
                <a:latin typeface="DM Sans Bold"/>
              </a:rPr>
              <a:t>H</a:t>
            </a:r>
            <a:r>
              <a:rPr lang="en-US" sz="2858" u="none" strike="noStrike">
                <a:solidFill>
                  <a:srgbClr val="FFFFFF"/>
                </a:solidFill>
                <a:latin typeface="DM Sans Bold"/>
              </a:rPr>
              <a:t>eap Management:</a:t>
            </a:r>
          </a:p>
          <a:p>
            <a:pPr marL="0" lvl="0" indent="0" algn="l">
              <a:lnSpc>
                <a:spcPts val="3945"/>
              </a:lnSpc>
              <a:spcBef>
                <a:spcPct val="0"/>
              </a:spcBef>
            </a:pPr>
            <a:r>
              <a:rPr lang="en-US" sz="2858" u="none" strike="noStrike">
                <a:solidFill>
                  <a:srgbClr val="FFFFFF"/>
                </a:solidFill>
                <a:latin typeface="DM Sans"/>
              </a:rPr>
              <a:t>The implementation interacts with the underlying heap using sbrk to request additional memory from the operating system when needed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2100</Words>
  <Application>Microsoft Office PowerPoint</Application>
  <PresentationFormat>Custom</PresentationFormat>
  <Paragraphs>238</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DM Sans Italics</vt:lpstr>
      <vt:lpstr>Now Bold</vt:lpstr>
      <vt:lpstr>Calibri</vt:lpstr>
      <vt:lpstr>DM Sans</vt:lpstr>
      <vt:lpstr>DM Sans Bold</vt:lpstr>
      <vt:lpstr>DM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Dark Professional Geometric Business Project Presentation</dc:title>
  <dc:creator>Kimo Store</dc:creator>
  <cp:lastModifiedBy>Kimo Store</cp:lastModifiedBy>
  <cp:revision>10</cp:revision>
  <dcterms:created xsi:type="dcterms:W3CDTF">2006-08-16T00:00:00Z</dcterms:created>
  <dcterms:modified xsi:type="dcterms:W3CDTF">2024-05-05T05:42:12Z</dcterms:modified>
  <dc:identifier>DAGDp_YH32g</dc:identifier>
</cp:coreProperties>
</file>