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 id="274" r:id="rId50"/>
    <p:sldId id="275" r:id="rId51"/>
    <p:sldId id="276" r:id="rId52"/>
    <p:sldId id="277" r:id="rId53"/>
    <p:sldId id="278" r:id="rId54"/>
    <p:sldId id="279" r:id="rId55"/>
    <p:sldId id="280" r:id="rId56"/>
    <p:sldId id="281" r:id="rId57"/>
    <p:sldId id="282" r:id="rId58"/>
    <p:sldId id="283" r:id="rId59"/>
    <p:sldId id="284" r:id="rId60"/>
    <p:sldId id="285" r:id="rId61"/>
    <p:sldId id="286" r:id="rId62"/>
    <p:sldId id="287" r:id="rId63"/>
    <p:sldId id="288" r:id="rId64"/>
    <p:sldId id="289" r:id="rId65"/>
    <p:sldId id="290" r:id="rId66"/>
    <p:sldId id="291" r:id="rId67"/>
    <p:sldId id="292" r:id="rId68"/>
    <p:sldId id="293" r:id="rId69"/>
    <p:sldId id="294" r:id="rId7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Now" charset="1" panose="00000500000000000000"/>
      <p:regular r:id="rId14"/>
    </p:embeddedFont>
    <p:embeddedFont>
      <p:font typeface="Now Bold" charset="1" panose="00000800000000000000"/>
      <p:regular r:id="rId15"/>
    </p:embeddedFont>
    <p:embeddedFont>
      <p:font typeface="Now Thin" charset="1" panose="00000300000000000000"/>
      <p:regular r:id="rId16"/>
    </p:embeddedFont>
    <p:embeddedFont>
      <p:font typeface="Now Light" charset="1" panose="00000400000000000000"/>
      <p:regular r:id="rId17"/>
    </p:embeddedFont>
    <p:embeddedFont>
      <p:font typeface="Now Medium" charset="1" panose="00000600000000000000"/>
      <p:regular r:id="rId18"/>
    </p:embeddedFont>
    <p:embeddedFont>
      <p:font typeface="Now Heavy" charset="1" panose="00000A00000000000000"/>
      <p:regular r:id="rId19"/>
    </p:embeddedFont>
    <p:embeddedFont>
      <p:font typeface="Open Sauce" charset="1" panose="00000500000000000000"/>
      <p:regular r:id="rId20"/>
    </p:embeddedFont>
    <p:embeddedFont>
      <p:font typeface="Open Sauce Bold" charset="1" panose="00000800000000000000"/>
      <p:regular r:id="rId21"/>
    </p:embeddedFont>
    <p:embeddedFont>
      <p:font typeface="Open Sauce Italics" charset="1" panose="00000500000000000000"/>
      <p:regular r:id="rId22"/>
    </p:embeddedFont>
    <p:embeddedFont>
      <p:font typeface="Open Sauce Bold Italics" charset="1" panose="00000800000000000000"/>
      <p:regular r:id="rId23"/>
    </p:embeddedFont>
    <p:embeddedFont>
      <p:font typeface="Open Sauce Light" charset="1" panose="00000400000000000000"/>
      <p:regular r:id="rId24"/>
    </p:embeddedFont>
    <p:embeddedFont>
      <p:font typeface="Open Sauce Light Italics" charset="1" panose="00000400000000000000"/>
      <p:regular r:id="rId25"/>
    </p:embeddedFont>
    <p:embeddedFont>
      <p:font typeface="Open Sauce Medium" charset="1" panose="00000600000000000000"/>
      <p:regular r:id="rId26"/>
    </p:embeddedFont>
    <p:embeddedFont>
      <p:font typeface="Open Sauce Medium Italics" charset="1" panose="00000600000000000000"/>
      <p:regular r:id="rId27"/>
    </p:embeddedFont>
    <p:embeddedFont>
      <p:font typeface="Open Sauce Semi-Bold" charset="1" panose="00000700000000000000"/>
      <p:regular r:id="rId28"/>
    </p:embeddedFont>
    <p:embeddedFont>
      <p:font typeface="Open Sauce Semi-Bold Italics" charset="1" panose="00000700000000000000"/>
      <p:regular r:id="rId29"/>
    </p:embeddedFont>
    <p:embeddedFont>
      <p:font typeface="Open Sauce Heavy" charset="1" panose="00000A00000000000000"/>
      <p:regular r:id="rId30"/>
    </p:embeddedFont>
    <p:embeddedFont>
      <p:font typeface="Open Sauce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slides/slide12.xml" Type="http://schemas.openxmlformats.org/officeDocument/2006/relationships/slide"/><Relationship Id="rId44" Target="slides/slide13.xml" Type="http://schemas.openxmlformats.org/officeDocument/2006/relationships/slide"/><Relationship Id="rId45" Target="slides/slide14.xml" Type="http://schemas.openxmlformats.org/officeDocument/2006/relationships/slide"/><Relationship Id="rId46" Target="slides/slide15.xml" Type="http://schemas.openxmlformats.org/officeDocument/2006/relationships/slide"/><Relationship Id="rId47" Target="slides/slide16.xml" Type="http://schemas.openxmlformats.org/officeDocument/2006/relationships/slide"/><Relationship Id="rId48" Target="slides/slide17.xml" Type="http://schemas.openxmlformats.org/officeDocument/2006/relationships/slide"/><Relationship Id="rId49" Target="slides/slide18.xml" Type="http://schemas.openxmlformats.org/officeDocument/2006/relationships/slide"/><Relationship Id="rId5" Target="tableStyles.xml" Type="http://schemas.openxmlformats.org/officeDocument/2006/relationships/tableStyles"/><Relationship Id="rId50" Target="slides/slide19.xml" Type="http://schemas.openxmlformats.org/officeDocument/2006/relationships/slide"/><Relationship Id="rId51" Target="slides/slide20.xml" Type="http://schemas.openxmlformats.org/officeDocument/2006/relationships/slide"/><Relationship Id="rId52" Target="slides/slide21.xml" Type="http://schemas.openxmlformats.org/officeDocument/2006/relationships/slide"/><Relationship Id="rId53" Target="slides/slide22.xml" Type="http://schemas.openxmlformats.org/officeDocument/2006/relationships/slide"/><Relationship Id="rId54" Target="slides/slide23.xml" Type="http://schemas.openxmlformats.org/officeDocument/2006/relationships/slide"/><Relationship Id="rId55" Target="slides/slide24.xml" Type="http://schemas.openxmlformats.org/officeDocument/2006/relationships/slide"/><Relationship Id="rId56" Target="slides/slide25.xml" Type="http://schemas.openxmlformats.org/officeDocument/2006/relationships/slide"/><Relationship Id="rId57" Target="slides/slide26.xml" Type="http://schemas.openxmlformats.org/officeDocument/2006/relationships/slide"/><Relationship Id="rId58" Target="slides/slide27.xml" Type="http://schemas.openxmlformats.org/officeDocument/2006/relationships/slide"/><Relationship Id="rId59" Target="slides/slide28.xml" Type="http://schemas.openxmlformats.org/officeDocument/2006/relationships/slide"/><Relationship Id="rId6" Target="fonts/font6.fntdata" Type="http://schemas.openxmlformats.org/officeDocument/2006/relationships/font"/><Relationship Id="rId60" Target="slides/slide29.xml" Type="http://schemas.openxmlformats.org/officeDocument/2006/relationships/slide"/><Relationship Id="rId61" Target="slides/slide30.xml" Type="http://schemas.openxmlformats.org/officeDocument/2006/relationships/slide"/><Relationship Id="rId62" Target="slides/slide31.xml" Type="http://schemas.openxmlformats.org/officeDocument/2006/relationships/slide"/><Relationship Id="rId63" Target="slides/slide32.xml" Type="http://schemas.openxmlformats.org/officeDocument/2006/relationships/slide"/><Relationship Id="rId64" Target="slides/slide33.xml" Type="http://schemas.openxmlformats.org/officeDocument/2006/relationships/slide"/><Relationship Id="rId65" Target="slides/slide34.xml" Type="http://schemas.openxmlformats.org/officeDocument/2006/relationships/slide"/><Relationship Id="rId66" Target="slides/slide35.xml" Type="http://schemas.openxmlformats.org/officeDocument/2006/relationships/slide"/><Relationship Id="rId67" Target="slides/slide36.xml" Type="http://schemas.openxmlformats.org/officeDocument/2006/relationships/slide"/><Relationship Id="rId68" Target="slides/slide37.xml" Type="http://schemas.openxmlformats.org/officeDocument/2006/relationships/slide"/><Relationship Id="rId69" Target="slides/slide38.xml" Type="http://schemas.openxmlformats.org/officeDocument/2006/relationships/slide"/><Relationship Id="rId7" Target="fonts/font7.fntdata" Type="http://schemas.openxmlformats.org/officeDocument/2006/relationships/font"/><Relationship Id="rId70" Target="slides/slide39.xml" Type="http://schemas.openxmlformats.org/officeDocument/2006/relationships/slide"/><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jpe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jpe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jpe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5400000">
            <a:off x="11392544" y="4154952"/>
            <a:ext cx="11958151" cy="1929323"/>
            <a:chOff x="0" y="0"/>
            <a:chExt cx="3149472" cy="508135"/>
          </a:xfrm>
        </p:grpSpPr>
        <p:sp>
          <p:nvSpPr>
            <p:cNvPr name="Freeform 3" id="3"/>
            <p:cNvSpPr/>
            <p:nvPr/>
          </p:nvSpPr>
          <p:spPr>
            <a:xfrm flipH="false" flipV="false" rot="0">
              <a:off x="0" y="0"/>
              <a:ext cx="3149472" cy="508135"/>
            </a:xfrm>
            <a:custGeom>
              <a:avLst/>
              <a:gdLst/>
              <a:ahLst/>
              <a:cxnLst/>
              <a:rect r="r" b="b" t="t" l="l"/>
              <a:pathLst>
                <a:path h="508135" w="3149472">
                  <a:moveTo>
                    <a:pt x="0" y="0"/>
                  </a:moveTo>
                  <a:lnTo>
                    <a:pt x="3149472" y="0"/>
                  </a:lnTo>
                  <a:lnTo>
                    <a:pt x="3149472" y="508135"/>
                  </a:lnTo>
                  <a:lnTo>
                    <a:pt x="0" y="508135"/>
                  </a:lnTo>
                  <a:close/>
                </a:path>
              </a:pathLst>
            </a:custGeom>
            <a:solidFill>
              <a:srgbClr val="145DA0"/>
            </a:solidFill>
          </p:spPr>
        </p:sp>
        <p:sp>
          <p:nvSpPr>
            <p:cNvPr name="TextBox 4" id="4"/>
            <p:cNvSpPr txBox="true"/>
            <p:nvPr/>
          </p:nvSpPr>
          <p:spPr>
            <a:xfrm>
              <a:off x="0" y="-28575"/>
              <a:ext cx="3149472" cy="536710"/>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1208957" y="-1011147"/>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0">
            <a:off x="10380940" y="649592"/>
            <a:ext cx="7516996" cy="8987817"/>
            <a:chOff x="0" y="0"/>
            <a:chExt cx="8603361" cy="10286746"/>
          </a:xfrm>
        </p:grpSpPr>
        <p:sp>
          <p:nvSpPr>
            <p:cNvPr name="Freeform 7" id="7"/>
            <p:cNvSpPr/>
            <p:nvPr/>
          </p:nvSpPr>
          <p:spPr>
            <a:xfrm flipH="false" flipV="false" rot="0">
              <a:off x="-2794" y="-128"/>
              <a:ext cx="8606155" cy="10286874"/>
            </a:xfrm>
            <a:custGeom>
              <a:avLst/>
              <a:gdLst/>
              <a:ahLst/>
              <a:cxnLst/>
              <a:rect r="r" b="b" t="t" l="l"/>
              <a:pathLst>
                <a:path h="10286874" w="8606155">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blipFill>
              <a:blip r:embed="rId4"/>
              <a:stretch>
                <a:fillRect l="-4122" t="0" r="-4122" b="0"/>
              </a:stretch>
            </a:blipFill>
          </p:spPr>
        </p:sp>
      </p:grpSp>
      <p:sp>
        <p:nvSpPr>
          <p:cNvPr name="Freeform 8" id="8"/>
          <p:cNvSpPr/>
          <p:nvPr/>
        </p:nvSpPr>
        <p:spPr>
          <a:xfrm flipH="false" flipV="false" rot="0">
            <a:off x="1573748" y="1146060"/>
            <a:ext cx="846187" cy="981086"/>
          </a:xfrm>
          <a:custGeom>
            <a:avLst/>
            <a:gdLst/>
            <a:ahLst/>
            <a:cxnLst/>
            <a:rect r="r" b="b" t="t" l="l"/>
            <a:pathLst>
              <a:path h="981086" w="846187">
                <a:moveTo>
                  <a:pt x="0" y="0"/>
                </a:moveTo>
                <a:lnTo>
                  <a:pt x="846186" y="0"/>
                </a:lnTo>
                <a:lnTo>
                  <a:pt x="846186" y="981086"/>
                </a:lnTo>
                <a:lnTo>
                  <a:pt x="0" y="9810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295175" y="8630507"/>
            <a:ext cx="2647750" cy="2647750"/>
          </a:xfrm>
          <a:custGeom>
            <a:avLst/>
            <a:gdLst/>
            <a:ahLst/>
            <a:cxnLst/>
            <a:rect r="r" b="b" t="t" l="l"/>
            <a:pathLst>
              <a:path h="2647750" w="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700740" y="6506592"/>
            <a:ext cx="7913921" cy="462835"/>
          </a:xfrm>
          <a:prstGeom prst="rect">
            <a:avLst/>
          </a:prstGeom>
        </p:spPr>
        <p:txBody>
          <a:bodyPr anchor="t" rtlCol="false" tIns="0" lIns="0" bIns="0" rIns="0">
            <a:spAutoFit/>
          </a:bodyPr>
          <a:lstStyle/>
          <a:p>
            <a:pPr algn="l" marL="0" indent="0" lvl="0">
              <a:lnSpc>
                <a:spcPts val="3727"/>
              </a:lnSpc>
              <a:spcBef>
                <a:spcPct val="0"/>
              </a:spcBef>
            </a:pPr>
            <a:r>
              <a:rPr lang="en-US" sz="3030">
                <a:solidFill>
                  <a:srgbClr val="56AEFF"/>
                </a:solidFill>
                <a:latin typeface="DM Sans Italics"/>
              </a:rPr>
              <a:t>Presented by: Mohamed Abo khalil</a:t>
            </a:r>
          </a:p>
        </p:txBody>
      </p:sp>
      <p:sp>
        <p:nvSpPr>
          <p:cNvPr name="TextBox 11" id="11"/>
          <p:cNvSpPr txBox="true"/>
          <p:nvPr/>
        </p:nvSpPr>
        <p:spPr>
          <a:xfrm rot="0">
            <a:off x="700740" y="3047444"/>
            <a:ext cx="11766506" cy="1744232"/>
          </a:xfrm>
          <a:prstGeom prst="rect">
            <a:avLst/>
          </a:prstGeom>
        </p:spPr>
        <p:txBody>
          <a:bodyPr anchor="t" rtlCol="false" tIns="0" lIns="0" bIns="0" rIns="0">
            <a:spAutoFit/>
          </a:bodyPr>
          <a:lstStyle/>
          <a:p>
            <a:pPr>
              <a:lnSpc>
                <a:spcPts val="13568"/>
              </a:lnSpc>
            </a:pPr>
            <a:r>
              <a:rPr lang="en-US" sz="11306">
                <a:solidFill>
                  <a:srgbClr val="FFFBFB"/>
                </a:solidFill>
                <a:latin typeface="Now Bold"/>
              </a:rPr>
              <a:t>HEAP MEMORY</a:t>
            </a:r>
          </a:p>
        </p:txBody>
      </p:sp>
      <p:sp>
        <p:nvSpPr>
          <p:cNvPr name="TextBox 12" id="12"/>
          <p:cNvSpPr txBox="true"/>
          <p:nvPr/>
        </p:nvSpPr>
        <p:spPr>
          <a:xfrm rot="0">
            <a:off x="700740" y="4782151"/>
            <a:ext cx="9659937" cy="1733966"/>
          </a:xfrm>
          <a:prstGeom prst="rect">
            <a:avLst/>
          </a:prstGeom>
        </p:spPr>
        <p:txBody>
          <a:bodyPr anchor="t" rtlCol="false" tIns="0" lIns="0" bIns="0" rIns="0">
            <a:spAutoFit/>
          </a:bodyPr>
          <a:lstStyle/>
          <a:p>
            <a:pPr>
              <a:lnSpc>
                <a:spcPts val="13568"/>
              </a:lnSpc>
            </a:pPr>
            <a:r>
              <a:rPr lang="en-US" sz="11306">
                <a:solidFill>
                  <a:srgbClr val="56AEFF"/>
                </a:solidFill>
                <a:latin typeface="Now Bold"/>
              </a:rPr>
              <a:t>MANAGER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50435" y="8154886"/>
            <a:ext cx="12157433" cy="1488414"/>
          </a:xfrm>
          <a:custGeom>
            <a:avLst/>
            <a:gdLst/>
            <a:ahLst/>
            <a:cxnLst/>
            <a:rect r="r" b="b" t="t" l="l"/>
            <a:pathLst>
              <a:path h="1488414" w="12157433">
                <a:moveTo>
                  <a:pt x="0" y="0"/>
                </a:moveTo>
                <a:lnTo>
                  <a:pt x="12157432" y="0"/>
                </a:lnTo>
                <a:lnTo>
                  <a:pt x="12157432" y="1488415"/>
                </a:lnTo>
                <a:lnTo>
                  <a:pt x="0" y="1488415"/>
                </a:lnTo>
                <a:lnTo>
                  <a:pt x="0" y="0"/>
                </a:lnTo>
                <a:close/>
              </a:path>
            </a:pathLst>
          </a:custGeom>
          <a:blipFill>
            <a:blip r:embed="rId4"/>
            <a:stretch>
              <a:fillRect l="-30463" t="-448062" r="-37205" b="-585033"/>
            </a:stretch>
          </a:blipFill>
        </p:spPr>
      </p:sp>
      <p:sp>
        <p:nvSpPr>
          <p:cNvPr name="TextBox 4" id="4"/>
          <p:cNvSpPr txBox="true"/>
          <p:nvPr/>
        </p:nvSpPr>
        <p:spPr>
          <a:xfrm rot="0">
            <a:off x="607695" y="1019175"/>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IMPLEMENTATION </a:t>
            </a:r>
          </a:p>
        </p:txBody>
      </p:sp>
      <p:sp>
        <p:nvSpPr>
          <p:cNvPr name="TextBox 5" id="5"/>
          <p:cNvSpPr txBox="true"/>
          <p:nvPr/>
        </p:nvSpPr>
        <p:spPr>
          <a:xfrm rot="0">
            <a:off x="460515" y="2741922"/>
            <a:ext cx="16384577" cy="1413084"/>
          </a:xfrm>
          <a:prstGeom prst="rect">
            <a:avLst/>
          </a:prstGeom>
        </p:spPr>
        <p:txBody>
          <a:bodyPr anchor="t" rtlCol="false" tIns="0" lIns="0" bIns="0" rIns="0">
            <a:spAutoFit/>
          </a:bodyPr>
          <a:lstStyle/>
          <a:p>
            <a:pPr marL="0" indent="0" lvl="0">
              <a:lnSpc>
                <a:spcPts val="3820"/>
              </a:lnSpc>
              <a:spcBef>
                <a:spcPct val="0"/>
              </a:spcBef>
            </a:pPr>
            <a:r>
              <a:rPr lang="en-US" sz="2768">
                <a:solidFill>
                  <a:srgbClr val="FFFFFF"/>
                </a:solidFill>
                <a:latin typeface="DM Sans Bold"/>
              </a:rPr>
              <a:t>Err</a:t>
            </a:r>
            <a:r>
              <a:rPr lang="en-US" sz="2768" strike="noStrike" u="none">
                <a:solidFill>
                  <a:srgbClr val="FFFFFF"/>
                </a:solidFill>
                <a:latin typeface="DM Sans Bold"/>
              </a:rPr>
              <a:t>or Handling:</a:t>
            </a:r>
          </a:p>
          <a:p>
            <a:pPr>
              <a:lnSpc>
                <a:spcPts val="3820"/>
              </a:lnSpc>
              <a:spcBef>
                <a:spcPct val="0"/>
              </a:spcBef>
            </a:pPr>
            <a:r>
              <a:rPr lang="en-US" sz="2768" strike="noStrike" u="none">
                <a:solidFill>
                  <a:srgbClr val="FFFFFF"/>
                </a:solidFill>
                <a:latin typeface="DM Sans"/>
              </a:rPr>
              <a:t>Error handling is implemented to handle various edge cases, such as failed memory allocations</a:t>
            </a:r>
          </a:p>
          <a:p>
            <a:pPr marL="0" indent="0" lvl="0">
              <a:lnSpc>
                <a:spcPts val="3820"/>
              </a:lnSpc>
              <a:spcBef>
                <a:spcPct val="0"/>
              </a:spcBef>
            </a:pPr>
          </a:p>
        </p:txBody>
      </p:sp>
      <p:sp>
        <p:nvSpPr>
          <p:cNvPr name="TextBox 6" id="6"/>
          <p:cNvSpPr txBox="true"/>
          <p:nvPr/>
        </p:nvSpPr>
        <p:spPr>
          <a:xfrm rot="0">
            <a:off x="460515" y="3756714"/>
            <a:ext cx="17827485" cy="1963470"/>
          </a:xfrm>
          <a:prstGeom prst="rect">
            <a:avLst/>
          </a:prstGeom>
        </p:spPr>
        <p:txBody>
          <a:bodyPr anchor="t" rtlCol="false" tIns="0" lIns="0" bIns="0" rIns="0">
            <a:spAutoFit/>
          </a:bodyPr>
          <a:lstStyle/>
          <a:p>
            <a:pPr algn="l" marL="0" indent="0" lvl="0">
              <a:lnSpc>
                <a:spcPts val="3945"/>
              </a:lnSpc>
              <a:spcBef>
                <a:spcPct val="0"/>
              </a:spcBef>
            </a:pPr>
            <a:r>
              <a:rPr lang="en-US" sz="2858">
                <a:solidFill>
                  <a:srgbClr val="FFFFFF"/>
                </a:solidFill>
                <a:latin typeface="DM Sans Bold"/>
              </a:rPr>
              <a:t>P</a:t>
            </a:r>
            <a:r>
              <a:rPr lang="en-US" sz="2858" strike="noStrike" u="none">
                <a:solidFill>
                  <a:srgbClr val="FFFFFF"/>
                </a:solidFill>
                <a:latin typeface="DM Sans Bold"/>
              </a:rPr>
              <a:t>erformance Considerations:</a:t>
            </a:r>
          </a:p>
          <a:p>
            <a:pPr algn="l" marL="0" indent="0" lvl="0">
              <a:lnSpc>
                <a:spcPts val="3945"/>
              </a:lnSpc>
              <a:spcBef>
                <a:spcPct val="0"/>
              </a:spcBef>
            </a:pPr>
            <a:r>
              <a:rPr lang="en-US" sz="2858" strike="noStrike" u="none">
                <a:solidFill>
                  <a:srgbClr val="FFFFFF"/>
                </a:solidFill>
                <a:latin typeface="DM Sans"/>
              </a:rPr>
              <a:t>The implementation aims for efficient memory allocation and deallocation operations, considering factors such as time complexity, space complexity, and fragmentation. Techniques like memory splitting, merging, and alignment contribute to optimizing performance.</a:t>
            </a:r>
          </a:p>
        </p:txBody>
      </p:sp>
      <p:sp>
        <p:nvSpPr>
          <p:cNvPr name="TextBox 7" id="7"/>
          <p:cNvSpPr txBox="true"/>
          <p:nvPr/>
        </p:nvSpPr>
        <p:spPr>
          <a:xfrm rot="0">
            <a:off x="460515" y="6383444"/>
            <a:ext cx="4868168" cy="628447"/>
          </a:xfrm>
          <a:prstGeom prst="rect">
            <a:avLst/>
          </a:prstGeom>
        </p:spPr>
        <p:txBody>
          <a:bodyPr anchor="t" rtlCol="false" tIns="0" lIns="0" bIns="0" rIns="0">
            <a:spAutoFit/>
          </a:bodyPr>
          <a:lstStyle/>
          <a:p>
            <a:pPr algn="l" marL="0" indent="0" lvl="0">
              <a:lnSpc>
                <a:spcPts val="5187"/>
              </a:lnSpc>
              <a:spcBef>
                <a:spcPct val="0"/>
              </a:spcBef>
            </a:pPr>
            <a:r>
              <a:rPr lang="en-US" sz="3758">
                <a:solidFill>
                  <a:srgbClr val="FFFFFF"/>
                </a:solidFill>
                <a:latin typeface="DM Sans Bold"/>
              </a:rPr>
              <a:t>Minimized MetaData </a:t>
            </a:r>
          </a:p>
        </p:txBody>
      </p:sp>
      <p:sp>
        <p:nvSpPr>
          <p:cNvPr name="Freeform 8" id="8"/>
          <p:cNvSpPr/>
          <p:nvPr/>
        </p:nvSpPr>
        <p:spPr>
          <a:xfrm flipH="false" flipV="false" rot="0">
            <a:off x="11174850" y="5582239"/>
            <a:ext cx="6084450" cy="2288008"/>
          </a:xfrm>
          <a:custGeom>
            <a:avLst/>
            <a:gdLst/>
            <a:ahLst/>
            <a:cxnLst/>
            <a:rect r="r" b="b" t="t" l="l"/>
            <a:pathLst>
              <a:path h="2288008" w="6084450">
                <a:moveTo>
                  <a:pt x="0" y="0"/>
                </a:moveTo>
                <a:lnTo>
                  <a:pt x="6084450" y="0"/>
                </a:lnTo>
                <a:lnTo>
                  <a:pt x="6084450" y="2288008"/>
                </a:lnTo>
                <a:lnTo>
                  <a:pt x="0" y="2288008"/>
                </a:lnTo>
                <a:lnTo>
                  <a:pt x="0" y="0"/>
                </a:lnTo>
                <a:close/>
              </a:path>
            </a:pathLst>
          </a:custGeom>
          <a:blipFill>
            <a:blip r:embed="rId4"/>
            <a:stretch>
              <a:fillRect l="-41419" t="-18183" r="-109670" b="-434262"/>
            </a:stretch>
          </a:blipFill>
        </p:spPr>
      </p:sp>
      <p:sp>
        <p:nvSpPr>
          <p:cNvPr name="TextBox 9" id="9"/>
          <p:cNvSpPr txBox="true"/>
          <p:nvPr/>
        </p:nvSpPr>
        <p:spPr>
          <a:xfrm rot="0">
            <a:off x="607695" y="7198836"/>
            <a:ext cx="4416177" cy="1285672"/>
          </a:xfrm>
          <a:prstGeom prst="rect">
            <a:avLst/>
          </a:prstGeom>
        </p:spPr>
        <p:txBody>
          <a:bodyPr anchor="t" rtlCol="false" tIns="0" lIns="0" bIns="0" rIns="0">
            <a:spAutoFit/>
          </a:bodyPr>
          <a:lstStyle/>
          <a:p>
            <a:pPr>
              <a:lnSpc>
                <a:spcPts val="5187"/>
              </a:lnSpc>
            </a:pPr>
            <a:r>
              <a:rPr lang="en-US" sz="3758">
                <a:solidFill>
                  <a:srgbClr val="FFFFFF"/>
                </a:solidFill>
                <a:latin typeface="DM Sans Bold"/>
              </a:rPr>
              <a:t>8 Byte in allocated </a:t>
            </a:r>
          </a:p>
          <a:p>
            <a:pPr algn="l" marL="0" indent="0" lvl="0">
              <a:lnSpc>
                <a:spcPts val="5187"/>
              </a:lnSpc>
              <a:spcBef>
                <a:spcPct val="0"/>
              </a:spcBef>
            </a:pPr>
            <a:r>
              <a:rPr lang="en-US" sz="3758">
                <a:solidFill>
                  <a:srgbClr val="FFFFFF"/>
                </a:solidFill>
                <a:latin typeface="DM Sans Bold"/>
              </a:rPr>
              <a:t>24 Byte in free  </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16567" y="538163"/>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FUNCTIONS DETAILS</a:t>
            </a:r>
          </a:p>
        </p:txBody>
      </p:sp>
      <p:sp>
        <p:nvSpPr>
          <p:cNvPr name="TextBox 3" id="3"/>
          <p:cNvSpPr txBox="true"/>
          <p:nvPr/>
        </p:nvSpPr>
        <p:spPr>
          <a:xfrm rot="0">
            <a:off x="316567" y="3390900"/>
            <a:ext cx="17971433" cy="5867400"/>
          </a:xfrm>
          <a:prstGeom prst="rect">
            <a:avLst/>
          </a:prstGeom>
        </p:spPr>
        <p:txBody>
          <a:bodyPr anchor="t" rtlCol="false" tIns="0" lIns="0" bIns="0" rIns="0">
            <a:spAutoFit/>
          </a:bodyPr>
          <a:lstStyle/>
          <a:p>
            <a:pPr>
              <a:lnSpc>
                <a:spcPts val="4251"/>
              </a:lnSpc>
              <a:spcBef>
                <a:spcPct val="0"/>
              </a:spcBef>
            </a:pPr>
            <a:r>
              <a:rPr lang="en-US" sz="3543">
                <a:solidFill>
                  <a:srgbClr val="FFFFFF"/>
                </a:solidFill>
                <a:latin typeface="DM Sans Bold"/>
              </a:rPr>
              <a:t>Purpose: </a:t>
            </a:r>
            <a:r>
              <a:rPr lang="en-US" sz="3543">
                <a:solidFill>
                  <a:srgbClr val="FFFFFF"/>
                </a:solidFill>
                <a:latin typeface="DM Sans"/>
              </a:rPr>
              <a:t>Allocates memory.</a:t>
            </a:r>
          </a:p>
          <a:p>
            <a:pPr>
              <a:lnSpc>
                <a:spcPts val="4251"/>
              </a:lnSpc>
              <a:spcBef>
                <a:spcPct val="0"/>
              </a:spcBef>
            </a:pPr>
            <a:r>
              <a:rPr lang="en-US" sz="3543">
                <a:solidFill>
                  <a:srgbClr val="FFFFFF"/>
                </a:solidFill>
                <a:latin typeface="DM Sans Bold"/>
              </a:rPr>
              <a:t>Parameters:</a:t>
            </a:r>
          </a:p>
          <a:p>
            <a:pPr>
              <a:lnSpc>
                <a:spcPts val="4251"/>
              </a:lnSpc>
              <a:spcBef>
                <a:spcPct val="0"/>
              </a:spcBef>
            </a:pPr>
            <a:r>
              <a:rPr lang="en-US" sz="3543">
                <a:solidFill>
                  <a:srgbClr val="FFFFFF"/>
                </a:solidFill>
                <a:latin typeface="DM Sans Bold"/>
              </a:rPr>
              <a:t>size:</a:t>
            </a:r>
            <a:r>
              <a:rPr lang="en-US" sz="3543">
                <a:solidFill>
                  <a:srgbClr val="FFFFFF"/>
                </a:solidFill>
                <a:latin typeface="DM Sans"/>
              </a:rPr>
              <a:t> Size of the memory to be allocated.</a:t>
            </a:r>
          </a:p>
          <a:p>
            <a:pPr>
              <a:lnSpc>
                <a:spcPts val="4251"/>
              </a:lnSpc>
              <a:spcBef>
                <a:spcPct val="0"/>
              </a:spcBef>
            </a:pPr>
            <a:r>
              <a:rPr lang="en-US" sz="3543">
                <a:solidFill>
                  <a:srgbClr val="FFFFFF"/>
                </a:solidFill>
                <a:latin typeface="DM Sans Bold"/>
              </a:rPr>
              <a:t>Return Value: </a:t>
            </a:r>
            <a:r>
              <a:rPr lang="en-US" sz="3543">
                <a:solidFill>
                  <a:srgbClr val="FFFFFF"/>
                </a:solidFill>
                <a:latin typeface="DM Sans"/>
              </a:rPr>
              <a:t>Pointer to the allocated memory.</a:t>
            </a:r>
          </a:p>
          <a:p>
            <a:pPr>
              <a:lnSpc>
                <a:spcPts val="4251"/>
              </a:lnSpc>
              <a:spcBef>
                <a:spcPct val="0"/>
              </a:spcBef>
            </a:pPr>
            <a:r>
              <a:rPr lang="en-US" sz="3543">
                <a:solidFill>
                  <a:srgbClr val="FFFFFF"/>
                </a:solidFill>
                <a:latin typeface="DM Sans Bold"/>
              </a:rPr>
              <a:t>Algorithm:</a:t>
            </a:r>
          </a:p>
          <a:p>
            <a:pPr>
              <a:lnSpc>
                <a:spcPts val="4251"/>
              </a:lnSpc>
              <a:spcBef>
                <a:spcPct val="0"/>
              </a:spcBef>
            </a:pPr>
            <a:r>
              <a:rPr lang="en-US" sz="3543">
                <a:solidFill>
                  <a:srgbClr val="FFFFFF"/>
                </a:solidFill>
                <a:latin typeface="DM Sans"/>
              </a:rPr>
              <a:t>Acquires a mutex lock to ensure thread safety.</a:t>
            </a:r>
          </a:p>
          <a:p>
            <a:pPr>
              <a:lnSpc>
                <a:spcPts val="4251"/>
              </a:lnSpc>
              <a:spcBef>
                <a:spcPct val="0"/>
              </a:spcBef>
            </a:pPr>
            <a:r>
              <a:rPr lang="en-US" sz="3543">
                <a:solidFill>
                  <a:srgbClr val="FFFFFF"/>
                </a:solidFill>
                <a:latin typeface="DM Sans"/>
              </a:rPr>
              <a:t>Determines the size of the memory block to be allocated.</a:t>
            </a:r>
          </a:p>
          <a:p>
            <a:pPr>
              <a:lnSpc>
                <a:spcPts val="4251"/>
              </a:lnSpc>
              <a:spcBef>
                <a:spcPct val="0"/>
              </a:spcBef>
            </a:pPr>
            <a:r>
              <a:rPr lang="en-US" sz="3543">
                <a:solidFill>
                  <a:srgbClr val="FFFFFF"/>
                </a:solidFill>
                <a:latin typeface="DM Sans"/>
              </a:rPr>
              <a:t>Calls traverse_freelist to find a suitable block or initializes the free list if necessary.</a:t>
            </a:r>
          </a:p>
          <a:p>
            <a:pPr>
              <a:lnSpc>
                <a:spcPts val="4251"/>
              </a:lnSpc>
              <a:spcBef>
                <a:spcPct val="0"/>
              </a:spcBef>
            </a:pPr>
            <a:r>
              <a:rPr lang="en-US" sz="3543">
                <a:solidFill>
                  <a:srgbClr val="FFFFFF"/>
                </a:solidFill>
                <a:latin typeface="DM Sans Bold"/>
              </a:rPr>
              <a:t>Performance Considerations: </a:t>
            </a:r>
            <a:r>
              <a:rPr lang="en-US" sz="3543">
                <a:solidFill>
                  <a:srgbClr val="FFFFFF"/>
                </a:solidFill>
                <a:latin typeface="DM Sans"/>
              </a:rPr>
              <a:t>Depends on the efficiency of memory allocation and traversal.</a:t>
            </a:r>
          </a:p>
          <a:p>
            <a:pPr>
              <a:lnSpc>
                <a:spcPts val="4251"/>
              </a:lnSpc>
              <a:spcBef>
                <a:spcPct val="0"/>
              </a:spcBef>
            </a:pPr>
            <a:r>
              <a:rPr lang="en-US" sz="3543">
                <a:solidFill>
                  <a:srgbClr val="FFFFFF"/>
                </a:solidFill>
                <a:latin typeface="DM Sans Bold"/>
              </a:rPr>
              <a:t>Usage Examples: </a:t>
            </a:r>
            <a:r>
              <a:rPr lang="en-US" sz="3543">
                <a:solidFill>
                  <a:srgbClr val="FFFFFF"/>
                </a:solidFill>
                <a:latin typeface="DM Sans"/>
              </a:rPr>
              <a:t>Used to dynamically allocate memory during program execution.</a:t>
            </a:r>
          </a:p>
        </p:txBody>
      </p:sp>
      <p:sp>
        <p:nvSpPr>
          <p:cNvPr name="TextBox 4" id="4"/>
          <p:cNvSpPr txBox="true"/>
          <p:nvPr/>
        </p:nvSpPr>
        <p:spPr>
          <a:xfrm rot="0">
            <a:off x="6789221" y="1959769"/>
            <a:ext cx="3439269" cy="971550"/>
          </a:xfrm>
          <a:prstGeom prst="rect">
            <a:avLst/>
          </a:prstGeom>
        </p:spPr>
        <p:txBody>
          <a:bodyPr anchor="t" rtlCol="false" tIns="0" lIns="0" bIns="0" rIns="0">
            <a:spAutoFit/>
          </a:bodyPr>
          <a:lstStyle/>
          <a:p>
            <a:pPr algn="ctr">
              <a:lnSpc>
                <a:spcPts val="7522"/>
              </a:lnSpc>
              <a:spcBef>
                <a:spcPct val="0"/>
              </a:spcBef>
            </a:pPr>
            <a:r>
              <a:rPr lang="en-US" sz="6268">
                <a:solidFill>
                  <a:srgbClr val="FFFFFF"/>
                </a:solidFill>
                <a:latin typeface="Now Bold"/>
              </a:rPr>
              <a:t>MALLOC</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5624740" y="665933"/>
            <a:ext cx="5410919" cy="8592367"/>
          </a:xfrm>
          <a:custGeom>
            <a:avLst/>
            <a:gdLst/>
            <a:ahLst/>
            <a:cxnLst/>
            <a:rect r="r" b="b" t="t" l="l"/>
            <a:pathLst>
              <a:path h="8592367" w="5410919">
                <a:moveTo>
                  <a:pt x="0" y="0"/>
                </a:moveTo>
                <a:lnTo>
                  <a:pt x="5410919" y="0"/>
                </a:lnTo>
                <a:lnTo>
                  <a:pt x="5410919" y="8592367"/>
                </a:lnTo>
                <a:lnTo>
                  <a:pt x="0" y="8592367"/>
                </a:lnTo>
                <a:lnTo>
                  <a:pt x="0" y="0"/>
                </a:lnTo>
                <a:close/>
              </a:path>
            </a:pathLst>
          </a:custGeom>
          <a:blipFill>
            <a:blip r:embed="rId2"/>
            <a:stretch>
              <a:fillRect l="-1347" t="-120" r="0" b="-120"/>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16567" y="538163"/>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FUNCTIONS DETAILS</a:t>
            </a:r>
          </a:p>
        </p:txBody>
      </p:sp>
      <p:sp>
        <p:nvSpPr>
          <p:cNvPr name="TextBox 3" id="3"/>
          <p:cNvSpPr txBox="true"/>
          <p:nvPr/>
        </p:nvSpPr>
        <p:spPr>
          <a:xfrm rot="0">
            <a:off x="615612" y="3110746"/>
            <a:ext cx="17971433" cy="6400800"/>
          </a:xfrm>
          <a:prstGeom prst="rect">
            <a:avLst/>
          </a:prstGeom>
        </p:spPr>
        <p:txBody>
          <a:bodyPr anchor="t" rtlCol="false" tIns="0" lIns="0" bIns="0" rIns="0">
            <a:spAutoFit/>
          </a:bodyPr>
          <a:lstStyle/>
          <a:p>
            <a:pPr marL="764969" indent="-382485" lvl="1">
              <a:lnSpc>
                <a:spcPts val="4251"/>
              </a:lnSpc>
              <a:spcBef>
                <a:spcPct val="0"/>
              </a:spcBef>
              <a:buFont typeface="Arial"/>
              <a:buChar char="•"/>
            </a:pPr>
            <a:r>
              <a:rPr lang="en-US" sz="3543">
                <a:solidFill>
                  <a:srgbClr val="FFFFFF"/>
                </a:solidFill>
                <a:latin typeface="DM Sans"/>
              </a:rPr>
              <a:t>Purpose: Initializes the free list data structure.</a:t>
            </a:r>
          </a:p>
          <a:p>
            <a:pPr marL="764969" indent="-382485" lvl="1">
              <a:lnSpc>
                <a:spcPts val="4251"/>
              </a:lnSpc>
              <a:spcBef>
                <a:spcPct val="0"/>
              </a:spcBef>
              <a:buFont typeface="Arial"/>
              <a:buChar char="•"/>
            </a:pPr>
            <a:r>
              <a:rPr lang="en-US" sz="3543">
                <a:solidFill>
                  <a:srgbClr val="FFFFFF"/>
                </a:solidFill>
                <a:latin typeface="DM Sans"/>
              </a:rPr>
              <a:t>Parameters: None.</a:t>
            </a:r>
          </a:p>
          <a:p>
            <a:pPr marL="764969" indent="-382485" lvl="1">
              <a:lnSpc>
                <a:spcPts val="4251"/>
              </a:lnSpc>
              <a:spcBef>
                <a:spcPct val="0"/>
              </a:spcBef>
              <a:buFont typeface="Arial"/>
              <a:buChar char="•"/>
            </a:pPr>
            <a:r>
              <a:rPr lang="en-US" sz="3543">
                <a:solidFill>
                  <a:srgbClr val="FFFFFF"/>
                </a:solidFill>
                <a:latin typeface="DM Sans"/>
              </a:rPr>
              <a:t>Return Value: Returns 0 on success, -1 on failure.</a:t>
            </a:r>
          </a:p>
          <a:p>
            <a:pPr marL="764969" indent="-382485" lvl="1">
              <a:lnSpc>
                <a:spcPts val="4251"/>
              </a:lnSpc>
              <a:spcBef>
                <a:spcPct val="0"/>
              </a:spcBef>
              <a:buFont typeface="Arial"/>
              <a:buChar char="•"/>
            </a:pPr>
            <a:r>
              <a:rPr lang="en-US" sz="3543">
                <a:solidFill>
                  <a:srgbClr val="FFFFFF"/>
                </a:solidFill>
                <a:latin typeface="DM Sans"/>
              </a:rPr>
              <a:t>Algorithm:</a:t>
            </a:r>
          </a:p>
          <a:p>
            <a:pPr marL="1529939" indent="-509980" lvl="2">
              <a:lnSpc>
                <a:spcPts val="4251"/>
              </a:lnSpc>
              <a:spcBef>
                <a:spcPct val="0"/>
              </a:spcBef>
              <a:buFont typeface="Arial"/>
              <a:buChar char="⚬"/>
            </a:pPr>
            <a:r>
              <a:rPr lang="en-US" sz="3543">
                <a:solidFill>
                  <a:srgbClr val="FFFFFF"/>
                </a:solidFill>
                <a:latin typeface="DM Sans"/>
              </a:rPr>
              <a:t>Allocates memory for the head node using sbrk.</a:t>
            </a:r>
          </a:p>
          <a:p>
            <a:pPr marL="1529939" indent="-509980" lvl="2">
              <a:lnSpc>
                <a:spcPts val="4251"/>
              </a:lnSpc>
              <a:spcBef>
                <a:spcPct val="0"/>
              </a:spcBef>
              <a:buFont typeface="Arial"/>
              <a:buChar char="⚬"/>
            </a:pPr>
            <a:r>
              <a:rPr lang="en-US" sz="3543">
                <a:solidFill>
                  <a:srgbClr val="FFFFFF"/>
                </a:solidFill>
                <a:latin typeface="DM Sans"/>
              </a:rPr>
              <a:t>Initializes the head node with the allocated memory size and pointers.</a:t>
            </a:r>
          </a:p>
          <a:p>
            <a:pPr marL="764969" indent="-382485" lvl="1">
              <a:lnSpc>
                <a:spcPts val="4251"/>
              </a:lnSpc>
              <a:spcBef>
                <a:spcPct val="0"/>
              </a:spcBef>
              <a:buFont typeface="Arial"/>
              <a:buChar char="•"/>
            </a:pPr>
            <a:r>
              <a:rPr lang="en-US" sz="3543">
                <a:solidFill>
                  <a:srgbClr val="FFFFFF"/>
                </a:solidFill>
                <a:latin typeface="DM Sans"/>
              </a:rPr>
              <a:t>Error Handling: Checks if sbrk returns -1 to indicate failure.</a:t>
            </a:r>
          </a:p>
          <a:p>
            <a:pPr marL="764969" indent="-382485" lvl="1">
              <a:lnSpc>
                <a:spcPts val="4251"/>
              </a:lnSpc>
              <a:spcBef>
                <a:spcPct val="0"/>
              </a:spcBef>
              <a:buFont typeface="Arial"/>
              <a:buChar char="•"/>
            </a:pPr>
            <a:r>
              <a:rPr lang="en-US" sz="3543">
                <a:solidFill>
                  <a:srgbClr val="FFFFFF"/>
                </a:solidFill>
                <a:latin typeface="DM Sans"/>
              </a:rPr>
              <a:t>Performance Considerations: This function's performance depends on the efficiency of the memory allocation mechanism.</a:t>
            </a:r>
          </a:p>
          <a:p>
            <a:pPr marL="764969" indent="-382485" lvl="1">
              <a:lnSpc>
                <a:spcPts val="4251"/>
              </a:lnSpc>
              <a:spcBef>
                <a:spcPct val="0"/>
              </a:spcBef>
              <a:buFont typeface="Arial"/>
              <a:buChar char="•"/>
            </a:pPr>
            <a:r>
              <a:rPr lang="en-US" sz="3543">
                <a:solidFill>
                  <a:srgbClr val="FFFFFF"/>
                </a:solidFill>
                <a:latin typeface="DM Sans"/>
              </a:rPr>
              <a:t>Usage Examples: Typically called at program startup to initialize the memory management system.</a:t>
            </a:r>
          </a:p>
          <a:p>
            <a:pPr>
              <a:lnSpc>
                <a:spcPts val="4251"/>
              </a:lnSpc>
              <a:spcBef>
                <a:spcPct val="0"/>
              </a:spcBef>
            </a:pPr>
          </a:p>
        </p:txBody>
      </p:sp>
      <p:sp>
        <p:nvSpPr>
          <p:cNvPr name="TextBox 4" id="4"/>
          <p:cNvSpPr txBox="true"/>
          <p:nvPr/>
        </p:nvSpPr>
        <p:spPr>
          <a:xfrm rot="0">
            <a:off x="5205635" y="1819692"/>
            <a:ext cx="5589687" cy="971550"/>
          </a:xfrm>
          <a:prstGeom prst="rect">
            <a:avLst/>
          </a:prstGeom>
        </p:spPr>
        <p:txBody>
          <a:bodyPr anchor="t" rtlCol="false" tIns="0" lIns="0" bIns="0" rIns="0">
            <a:spAutoFit/>
          </a:bodyPr>
          <a:lstStyle/>
          <a:p>
            <a:pPr algn="ctr">
              <a:lnSpc>
                <a:spcPts val="7522"/>
              </a:lnSpc>
              <a:spcBef>
                <a:spcPct val="0"/>
              </a:spcBef>
            </a:pPr>
            <a:r>
              <a:rPr lang="en-US" sz="6268">
                <a:solidFill>
                  <a:srgbClr val="FFFFFF"/>
                </a:solidFill>
                <a:latin typeface="Now Bold"/>
              </a:rPr>
              <a:t>INIT_FREELIST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8275462" y="711012"/>
            <a:ext cx="2588887" cy="8864975"/>
          </a:xfrm>
          <a:custGeom>
            <a:avLst/>
            <a:gdLst/>
            <a:ahLst/>
            <a:cxnLst/>
            <a:rect r="r" b="b" t="t" l="l"/>
            <a:pathLst>
              <a:path h="8864975" w="2588887">
                <a:moveTo>
                  <a:pt x="0" y="0"/>
                </a:moveTo>
                <a:lnTo>
                  <a:pt x="2588886" y="0"/>
                </a:lnTo>
                <a:lnTo>
                  <a:pt x="2588886" y="8864976"/>
                </a:lnTo>
                <a:lnTo>
                  <a:pt x="0" y="8864976"/>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16567" y="538163"/>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FUNCTIONS DETAILS</a:t>
            </a:r>
          </a:p>
        </p:txBody>
      </p:sp>
      <p:sp>
        <p:nvSpPr>
          <p:cNvPr name="TextBox 3" id="3"/>
          <p:cNvSpPr txBox="true"/>
          <p:nvPr/>
        </p:nvSpPr>
        <p:spPr>
          <a:xfrm rot="0">
            <a:off x="580133" y="3115092"/>
            <a:ext cx="17971433" cy="5334000"/>
          </a:xfrm>
          <a:prstGeom prst="rect">
            <a:avLst/>
          </a:prstGeom>
        </p:spPr>
        <p:txBody>
          <a:bodyPr anchor="t" rtlCol="false" tIns="0" lIns="0" bIns="0" rIns="0">
            <a:spAutoFit/>
          </a:bodyPr>
          <a:lstStyle/>
          <a:p>
            <a:pPr marL="764969" indent="-382485" lvl="1">
              <a:lnSpc>
                <a:spcPts val="4251"/>
              </a:lnSpc>
              <a:buFont typeface="Arial"/>
              <a:buChar char="•"/>
            </a:pPr>
            <a:r>
              <a:rPr lang="en-US" sz="3543">
                <a:solidFill>
                  <a:srgbClr val="FFFFFF"/>
                </a:solidFill>
                <a:latin typeface="DM Sans"/>
              </a:rPr>
              <a:t>Purpose: Traverses the free list to find a suitable block for allocation.</a:t>
            </a:r>
          </a:p>
          <a:p>
            <a:pPr marL="764969" indent="-382485" lvl="1">
              <a:lnSpc>
                <a:spcPts val="4251"/>
              </a:lnSpc>
              <a:buFont typeface="Arial"/>
              <a:buChar char="•"/>
            </a:pPr>
            <a:r>
              <a:rPr lang="en-US" sz="3543">
                <a:solidFill>
                  <a:srgbClr val="FFFFFF"/>
                </a:solidFill>
                <a:latin typeface="DM Sans"/>
              </a:rPr>
              <a:t>Parameters:</a:t>
            </a:r>
          </a:p>
          <a:p>
            <a:pPr marL="1529939" indent="-509980" lvl="2">
              <a:lnSpc>
                <a:spcPts val="4251"/>
              </a:lnSpc>
              <a:buFont typeface="Arial"/>
              <a:buChar char="⚬"/>
            </a:pPr>
            <a:r>
              <a:rPr lang="en-US" sz="3543">
                <a:solidFill>
                  <a:srgbClr val="FFFFFF"/>
                </a:solidFill>
                <a:latin typeface="DM Sans"/>
              </a:rPr>
              <a:t>node: Pointer to the starting node of the list.</a:t>
            </a:r>
          </a:p>
          <a:p>
            <a:pPr marL="1529939" indent="-509980" lvl="2">
              <a:lnSpc>
                <a:spcPts val="4251"/>
              </a:lnSpc>
              <a:buFont typeface="Arial"/>
              <a:buChar char="⚬"/>
            </a:pPr>
            <a:r>
              <a:rPr lang="en-US" sz="3543">
                <a:solidFill>
                  <a:srgbClr val="FFFFFF"/>
                </a:solidFill>
                <a:latin typeface="DM Sans"/>
              </a:rPr>
              <a:t>needed_size: Size needed for allocation.</a:t>
            </a:r>
          </a:p>
          <a:p>
            <a:pPr marL="764969" indent="-382485" lvl="1">
              <a:lnSpc>
                <a:spcPts val="4251"/>
              </a:lnSpc>
              <a:buFont typeface="Arial"/>
              <a:buChar char="•"/>
            </a:pPr>
            <a:r>
              <a:rPr lang="en-US" sz="3543">
                <a:solidFill>
                  <a:srgbClr val="FFFFFF"/>
                </a:solidFill>
                <a:latin typeface="DM Sans"/>
              </a:rPr>
              <a:t>Return Value: Pointer to the allocated node.</a:t>
            </a:r>
          </a:p>
          <a:p>
            <a:pPr marL="764969" indent="-382485" lvl="1">
              <a:lnSpc>
                <a:spcPts val="4251"/>
              </a:lnSpc>
              <a:buFont typeface="Arial"/>
              <a:buChar char="•"/>
            </a:pPr>
            <a:r>
              <a:rPr lang="en-US" sz="3543">
                <a:solidFill>
                  <a:srgbClr val="FFFFFF"/>
                </a:solidFill>
                <a:latin typeface="DM Sans"/>
              </a:rPr>
              <a:t>Algorithm:</a:t>
            </a:r>
          </a:p>
          <a:p>
            <a:pPr marL="1529939" indent="-509980" lvl="2">
              <a:lnSpc>
                <a:spcPts val="4251"/>
              </a:lnSpc>
              <a:buFont typeface="Arial"/>
              <a:buChar char="⚬"/>
            </a:pPr>
            <a:r>
              <a:rPr lang="en-US" sz="3543">
                <a:solidFill>
                  <a:srgbClr val="FFFFFF"/>
                </a:solidFill>
                <a:latin typeface="DM Sans"/>
              </a:rPr>
              <a:t>Iterates through the free list to find a block of sufficient size.</a:t>
            </a:r>
          </a:p>
          <a:p>
            <a:pPr marL="764969" indent="-382485" lvl="1">
              <a:lnSpc>
                <a:spcPts val="4251"/>
              </a:lnSpc>
              <a:buFont typeface="Arial"/>
              <a:buChar char="•"/>
            </a:pPr>
            <a:r>
              <a:rPr lang="en-US" sz="3543">
                <a:solidFill>
                  <a:srgbClr val="FFFFFF"/>
                </a:solidFill>
                <a:latin typeface="DM Sans"/>
              </a:rPr>
              <a:t>Performance Considerations: Depends on the size and structure of the free list.</a:t>
            </a:r>
          </a:p>
          <a:p>
            <a:pPr marL="764969" indent="-382485" lvl="1">
              <a:lnSpc>
                <a:spcPts val="4251"/>
              </a:lnSpc>
              <a:buFont typeface="Arial"/>
              <a:buChar char="•"/>
            </a:pPr>
            <a:r>
              <a:rPr lang="en-US" sz="3543">
                <a:solidFill>
                  <a:srgbClr val="FFFFFF"/>
                </a:solidFill>
                <a:latin typeface="DM Sans"/>
              </a:rPr>
              <a:t>Usage Examples: Called by malloc to find and allocate memory blocks.</a:t>
            </a:r>
          </a:p>
          <a:p>
            <a:pPr>
              <a:lnSpc>
                <a:spcPts val="4251"/>
              </a:lnSpc>
              <a:spcBef>
                <a:spcPct val="0"/>
              </a:spcBef>
            </a:pPr>
          </a:p>
        </p:txBody>
      </p:sp>
      <p:sp>
        <p:nvSpPr>
          <p:cNvPr name="TextBox 4" id="4"/>
          <p:cNvSpPr txBox="true"/>
          <p:nvPr/>
        </p:nvSpPr>
        <p:spPr>
          <a:xfrm rot="0">
            <a:off x="3667251" y="1819692"/>
            <a:ext cx="10953498" cy="971550"/>
          </a:xfrm>
          <a:prstGeom prst="rect">
            <a:avLst/>
          </a:prstGeom>
        </p:spPr>
        <p:txBody>
          <a:bodyPr anchor="t" rtlCol="false" tIns="0" lIns="0" bIns="0" rIns="0">
            <a:spAutoFit/>
          </a:bodyPr>
          <a:lstStyle/>
          <a:p>
            <a:pPr algn="ctr">
              <a:lnSpc>
                <a:spcPts val="7522"/>
              </a:lnSpc>
              <a:spcBef>
                <a:spcPct val="0"/>
              </a:spcBef>
            </a:pPr>
            <a:r>
              <a:rPr lang="en-US" sz="6268">
                <a:solidFill>
                  <a:srgbClr val="FFFFFF"/>
                </a:solidFill>
                <a:latin typeface="Now Bold"/>
              </a:rPr>
              <a:t>TRAVERSE_FREELIST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2346786" y="1028700"/>
            <a:ext cx="12843730" cy="8875460"/>
          </a:xfrm>
          <a:custGeom>
            <a:avLst/>
            <a:gdLst/>
            <a:ahLst/>
            <a:cxnLst/>
            <a:rect r="r" b="b" t="t" l="l"/>
            <a:pathLst>
              <a:path h="8875460" w="12843730">
                <a:moveTo>
                  <a:pt x="0" y="0"/>
                </a:moveTo>
                <a:lnTo>
                  <a:pt x="12843730" y="0"/>
                </a:lnTo>
                <a:lnTo>
                  <a:pt x="12843730" y="8875460"/>
                </a:lnTo>
                <a:lnTo>
                  <a:pt x="0" y="8875460"/>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16567" y="538163"/>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FUNCTIONS DETAILS</a:t>
            </a:r>
          </a:p>
        </p:txBody>
      </p:sp>
      <p:sp>
        <p:nvSpPr>
          <p:cNvPr name="TextBox 3" id="3"/>
          <p:cNvSpPr txBox="true"/>
          <p:nvPr/>
        </p:nvSpPr>
        <p:spPr>
          <a:xfrm rot="0">
            <a:off x="789464" y="3117265"/>
            <a:ext cx="17971433" cy="5334000"/>
          </a:xfrm>
          <a:prstGeom prst="rect">
            <a:avLst/>
          </a:prstGeom>
        </p:spPr>
        <p:txBody>
          <a:bodyPr anchor="t" rtlCol="false" tIns="0" lIns="0" bIns="0" rIns="0">
            <a:spAutoFit/>
          </a:bodyPr>
          <a:lstStyle/>
          <a:p>
            <a:pPr marL="764969" indent="-382485" lvl="1">
              <a:lnSpc>
                <a:spcPts val="4251"/>
              </a:lnSpc>
              <a:buFont typeface="Arial"/>
              <a:buChar char="•"/>
            </a:pPr>
            <a:r>
              <a:rPr lang="en-US" sz="3543">
                <a:solidFill>
                  <a:srgbClr val="FFFFFF"/>
                </a:solidFill>
                <a:latin typeface="DM Sans"/>
              </a:rPr>
              <a:t>Purpose: Splits a free node into two nodes.</a:t>
            </a:r>
          </a:p>
          <a:p>
            <a:pPr marL="764969" indent="-382485" lvl="1">
              <a:lnSpc>
                <a:spcPts val="4251"/>
              </a:lnSpc>
              <a:buFont typeface="Arial"/>
              <a:buChar char="•"/>
            </a:pPr>
            <a:r>
              <a:rPr lang="en-US" sz="3543">
                <a:solidFill>
                  <a:srgbClr val="FFFFFF"/>
                </a:solidFill>
                <a:latin typeface="DM Sans"/>
              </a:rPr>
              <a:t>Parameters:</a:t>
            </a:r>
          </a:p>
          <a:p>
            <a:pPr marL="1529939" indent="-509980" lvl="2">
              <a:lnSpc>
                <a:spcPts val="4251"/>
              </a:lnSpc>
              <a:buFont typeface="Arial"/>
              <a:buChar char="⚬"/>
            </a:pPr>
            <a:r>
              <a:rPr lang="en-US" sz="3543">
                <a:solidFill>
                  <a:srgbClr val="FFFFFF"/>
                </a:solidFill>
                <a:latin typeface="DM Sans"/>
              </a:rPr>
              <a:t>node: Pointer to the node to be split.</a:t>
            </a:r>
          </a:p>
          <a:p>
            <a:pPr marL="1529939" indent="-509980" lvl="2">
              <a:lnSpc>
                <a:spcPts val="4251"/>
              </a:lnSpc>
              <a:buFont typeface="Arial"/>
              <a:buChar char="⚬"/>
            </a:pPr>
            <a:r>
              <a:rPr lang="en-US" sz="3543">
                <a:solidFill>
                  <a:srgbClr val="FFFFFF"/>
                </a:solidFill>
                <a:latin typeface="DM Sans"/>
              </a:rPr>
              <a:t>needed_size: Size needed for allocation.</a:t>
            </a:r>
          </a:p>
          <a:p>
            <a:pPr marL="764969" indent="-382485" lvl="1">
              <a:lnSpc>
                <a:spcPts val="4251"/>
              </a:lnSpc>
              <a:buFont typeface="Arial"/>
              <a:buChar char="•"/>
            </a:pPr>
            <a:r>
              <a:rPr lang="en-US" sz="3543">
                <a:solidFill>
                  <a:srgbClr val="FFFFFF"/>
                </a:solidFill>
                <a:latin typeface="DM Sans"/>
              </a:rPr>
              <a:t>Return Value: Pointer to the allocated block.</a:t>
            </a:r>
          </a:p>
          <a:p>
            <a:pPr marL="764969" indent="-382485" lvl="1">
              <a:lnSpc>
                <a:spcPts val="4251"/>
              </a:lnSpc>
              <a:buFont typeface="Arial"/>
              <a:buChar char="•"/>
            </a:pPr>
            <a:r>
              <a:rPr lang="en-US" sz="3543">
                <a:solidFill>
                  <a:srgbClr val="FFFFFF"/>
                </a:solidFill>
                <a:latin typeface="DM Sans"/>
              </a:rPr>
              <a:t>Algorithm:</a:t>
            </a:r>
          </a:p>
          <a:p>
            <a:pPr marL="1529939" indent="-509980" lvl="2">
              <a:lnSpc>
                <a:spcPts val="4251"/>
              </a:lnSpc>
              <a:buFont typeface="Arial"/>
              <a:buChar char="⚬"/>
            </a:pPr>
            <a:r>
              <a:rPr lang="en-US" sz="3543">
                <a:solidFill>
                  <a:srgbClr val="FFFFFF"/>
                </a:solidFill>
                <a:latin typeface="DM Sans"/>
              </a:rPr>
              <a:t>Splits the node into two if there's enough space.</a:t>
            </a:r>
          </a:p>
          <a:p>
            <a:pPr marL="764969" indent="-382485" lvl="1">
              <a:lnSpc>
                <a:spcPts val="4251"/>
              </a:lnSpc>
              <a:buFont typeface="Arial"/>
              <a:buChar char="•"/>
            </a:pPr>
            <a:r>
              <a:rPr lang="en-US" sz="3543">
                <a:solidFill>
                  <a:srgbClr val="FFFFFF"/>
                </a:solidFill>
                <a:latin typeface="DM Sans"/>
              </a:rPr>
              <a:t>Performance Considerations: Depends on the size of the free block being split.</a:t>
            </a:r>
          </a:p>
          <a:p>
            <a:pPr marL="764969" indent="-382485" lvl="1">
              <a:lnSpc>
                <a:spcPts val="4251"/>
              </a:lnSpc>
              <a:buFont typeface="Arial"/>
              <a:buChar char="•"/>
            </a:pPr>
            <a:r>
              <a:rPr lang="en-US" sz="3543">
                <a:solidFill>
                  <a:srgbClr val="FFFFFF"/>
                </a:solidFill>
                <a:latin typeface="DM Sans"/>
              </a:rPr>
              <a:t>Usage Examples: Used when allocating memory of a specific size.</a:t>
            </a:r>
          </a:p>
          <a:p>
            <a:pPr>
              <a:lnSpc>
                <a:spcPts val="4251"/>
              </a:lnSpc>
              <a:spcBef>
                <a:spcPct val="0"/>
              </a:spcBef>
            </a:pPr>
          </a:p>
        </p:txBody>
      </p:sp>
      <p:sp>
        <p:nvSpPr>
          <p:cNvPr name="TextBox 4" id="4"/>
          <p:cNvSpPr txBox="true"/>
          <p:nvPr/>
        </p:nvSpPr>
        <p:spPr>
          <a:xfrm rot="0">
            <a:off x="2710307" y="1821865"/>
            <a:ext cx="10953498" cy="971550"/>
          </a:xfrm>
          <a:prstGeom prst="rect">
            <a:avLst/>
          </a:prstGeom>
        </p:spPr>
        <p:txBody>
          <a:bodyPr anchor="t" rtlCol="false" tIns="0" lIns="0" bIns="0" rIns="0">
            <a:spAutoFit/>
          </a:bodyPr>
          <a:lstStyle/>
          <a:p>
            <a:pPr algn="ctr">
              <a:lnSpc>
                <a:spcPts val="7522"/>
              </a:lnSpc>
              <a:spcBef>
                <a:spcPct val="0"/>
              </a:spcBef>
            </a:pPr>
            <a:r>
              <a:rPr lang="en-US" sz="6268">
                <a:solidFill>
                  <a:srgbClr val="FFFFFF"/>
                </a:solidFill>
                <a:latin typeface="Now Bold"/>
              </a:rPr>
              <a:t>SPLIT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429875" y="2016541"/>
            <a:ext cx="15428249" cy="6760277"/>
          </a:xfrm>
          <a:custGeom>
            <a:avLst/>
            <a:gdLst/>
            <a:ahLst/>
            <a:cxnLst/>
            <a:rect r="r" b="b" t="t" l="l"/>
            <a:pathLst>
              <a:path h="6760277" w="15428249">
                <a:moveTo>
                  <a:pt x="0" y="0"/>
                </a:moveTo>
                <a:lnTo>
                  <a:pt x="15428250" y="0"/>
                </a:lnTo>
                <a:lnTo>
                  <a:pt x="15428250" y="6760277"/>
                </a:lnTo>
                <a:lnTo>
                  <a:pt x="0" y="6760277"/>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57144" y="1514084"/>
            <a:ext cx="15173712" cy="7258833"/>
          </a:xfrm>
          <a:custGeom>
            <a:avLst/>
            <a:gdLst/>
            <a:ahLst/>
            <a:cxnLst/>
            <a:rect r="r" b="b" t="t" l="l"/>
            <a:pathLst>
              <a:path h="7258833" w="15173712">
                <a:moveTo>
                  <a:pt x="0" y="0"/>
                </a:moveTo>
                <a:lnTo>
                  <a:pt x="15173712" y="0"/>
                </a:lnTo>
                <a:lnTo>
                  <a:pt x="15173712" y="7258832"/>
                </a:lnTo>
                <a:lnTo>
                  <a:pt x="0" y="7258832"/>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3644566" y="2908356"/>
            <a:ext cx="3292711" cy="2864429"/>
            <a:chOff x="0" y="0"/>
            <a:chExt cx="991873" cy="862860"/>
          </a:xfrm>
        </p:grpSpPr>
        <p:sp>
          <p:nvSpPr>
            <p:cNvPr name="Freeform 3" id="3"/>
            <p:cNvSpPr/>
            <p:nvPr/>
          </p:nvSpPr>
          <p:spPr>
            <a:xfrm flipH="false" flipV="false" rot="0">
              <a:off x="0" y="0"/>
              <a:ext cx="991873" cy="862860"/>
            </a:xfrm>
            <a:custGeom>
              <a:avLst/>
              <a:gdLst/>
              <a:ahLst/>
              <a:cxnLst/>
              <a:rect r="r" b="b" t="t" l="l"/>
              <a:pathLst>
                <a:path h="862860" w="991873">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sp>
        <p:sp>
          <p:nvSpPr>
            <p:cNvPr name="TextBox 4" id="4"/>
            <p:cNvSpPr txBox="true"/>
            <p:nvPr/>
          </p:nvSpPr>
          <p:spPr>
            <a:xfrm>
              <a:off x="0" y="-38100"/>
              <a:ext cx="991873" cy="900960"/>
            </a:xfrm>
            <a:prstGeom prst="rect">
              <a:avLst/>
            </a:prstGeom>
          </p:spPr>
          <p:txBody>
            <a:bodyPr anchor="ctr" rtlCol="false" tIns="50800" lIns="50800" bIns="50800" rIns="50800"/>
            <a:lstStyle/>
            <a:p>
              <a:pPr algn="ctr">
                <a:lnSpc>
                  <a:spcPts val="3483"/>
                </a:lnSpc>
              </a:pPr>
            </a:p>
          </p:txBody>
        </p:sp>
      </p:grpSp>
      <p:sp>
        <p:nvSpPr>
          <p:cNvPr name="AutoShape 5" id="5"/>
          <p:cNvSpPr/>
          <p:nvPr/>
        </p:nvSpPr>
        <p:spPr>
          <a:xfrm flipV="true">
            <a:off x="3830174" y="4869472"/>
            <a:ext cx="2776151" cy="0"/>
          </a:xfrm>
          <a:prstGeom prst="line">
            <a:avLst/>
          </a:prstGeom>
          <a:ln cap="flat" w="47625">
            <a:solidFill>
              <a:srgbClr val="FFFFFF"/>
            </a:solidFill>
            <a:prstDash val="solid"/>
            <a:headEnd type="none" len="sm" w="sm"/>
            <a:tailEnd type="none" len="sm" w="sm"/>
          </a:ln>
        </p:spPr>
      </p:sp>
      <p:grpSp>
        <p:nvGrpSpPr>
          <p:cNvPr name="Group 6" id="6"/>
          <p:cNvGrpSpPr/>
          <p:nvPr/>
        </p:nvGrpSpPr>
        <p:grpSpPr>
          <a:xfrm rot="0">
            <a:off x="7245794" y="2908356"/>
            <a:ext cx="3292711" cy="2864429"/>
            <a:chOff x="0" y="0"/>
            <a:chExt cx="991873" cy="862860"/>
          </a:xfrm>
        </p:grpSpPr>
        <p:sp>
          <p:nvSpPr>
            <p:cNvPr name="Freeform 7" id="7"/>
            <p:cNvSpPr/>
            <p:nvPr/>
          </p:nvSpPr>
          <p:spPr>
            <a:xfrm flipH="false" flipV="false" rot="0">
              <a:off x="0" y="0"/>
              <a:ext cx="991873" cy="862860"/>
            </a:xfrm>
            <a:custGeom>
              <a:avLst/>
              <a:gdLst/>
              <a:ahLst/>
              <a:cxnLst/>
              <a:rect r="r" b="b" t="t" l="l"/>
              <a:pathLst>
                <a:path h="862860" w="991873">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sp>
        <p:sp>
          <p:nvSpPr>
            <p:cNvPr name="TextBox 8" id="8"/>
            <p:cNvSpPr txBox="true"/>
            <p:nvPr/>
          </p:nvSpPr>
          <p:spPr>
            <a:xfrm>
              <a:off x="0" y="-38100"/>
              <a:ext cx="991873" cy="900960"/>
            </a:xfrm>
            <a:prstGeom prst="rect">
              <a:avLst/>
            </a:prstGeom>
          </p:spPr>
          <p:txBody>
            <a:bodyPr anchor="ctr" rtlCol="false" tIns="50800" lIns="50800" bIns="50800" rIns="50800"/>
            <a:lstStyle/>
            <a:p>
              <a:pPr algn="ctr">
                <a:lnSpc>
                  <a:spcPts val="3483"/>
                </a:lnSpc>
              </a:pPr>
            </a:p>
          </p:txBody>
        </p:sp>
      </p:grpSp>
      <p:sp>
        <p:nvSpPr>
          <p:cNvPr name="AutoShape 9" id="9"/>
          <p:cNvSpPr/>
          <p:nvPr/>
        </p:nvSpPr>
        <p:spPr>
          <a:xfrm>
            <a:off x="7431403" y="4869472"/>
            <a:ext cx="2776151" cy="0"/>
          </a:xfrm>
          <a:prstGeom prst="line">
            <a:avLst/>
          </a:prstGeom>
          <a:ln cap="flat" w="47625">
            <a:solidFill>
              <a:srgbClr val="FFFFFF"/>
            </a:solidFill>
            <a:prstDash val="solid"/>
            <a:headEnd type="none" len="sm" w="sm"/>
            <a:tailEnd type="none" len="sm" w="sm"/>
          </a:ln>
        </p:spPr>
      </p:sp>
      <p:grpSp>
        <p:nvGrpSpPr>
          <p:cNvPr name="Group 10" id="10"/>
          <p:cNvGrpSpPr/>
          <p:nvPr/>
        </p:nvGrpSpPr>
        <p:grpSpPr>
          <a:xfrm rot="0">
            <a:off x="5697030" y="6572885"/>
            <a:ext cx="3292711" cy="2838568"/>
            <a:chOff x="0" y="0"/>
            <a:chExt cx="991873" cy="855070"/>
          </a:xfrm>
        </p:grpSpPr>
        <p:sp>
          <p:nvSpPr>
            <p:cNvPr name="Freeform 11" id="11"/>
            <p:cNvSpPr/>
            <p:nvPr/>
          </p:nvSpPr>
          <p:spPr>
            <a:xfrm flipH="false" flipV="false" rot="0">
              <a:off x="0" y="0"/>
              <a:ext cx="991873" cy="855070"/>
            </a:xfrm>
            <a:custGeom>
              <a:avLst/>
              <a:gdLst/>
              <a:ahLst/>
              <a:cxnLst/>
              <a:rect r="r" b="b" t="t" l="l"/>
              <a:pathLst>
                <a:path h="855070" w="991873">
                  <a:moveTo>
                    <a:pt x="0" y="0"/>
                  </a:moveTo>
                  <a:lnTo>
                    <a:pt x="991873" y="0"/>
                  </a:lnTo>
                  <a:lnTo>
                    <a:pt x="991873" y="855070"/>
                  </a:lnTo>
                  <a:lnTo>
                    <a:pt x="0" y="855070"/>
                  </a:lnTo>
                  <a:close/>
                </a:path>
              </a:pathLst>
            </a:custGeom>
            <a:solidFill>
              <a:srgbClr val="145DA0"/>
            </a:solidFill>
            <a:ln w="9525" cap="sq">
              <a:solidFill>
                <a:srgbClr val="FFFFFF"/>
              </a:solidFill>
              <a:prstDash val="solid"/>
              <a:miter/>
            </a:ln>
          </p:spPr>
        </p:sp>
        <p:sp>
          <p:nvSpPr>
            <p:cNvPr name="TextBox 12" id="12"/>
            <p:cNvSpPr txBox="true"/>
            <p:nvPr/>
          </p:nvSpPr>
          <p:spPr>
            <a:xfrm>
              <a:off x="0" y="-38100"/>
              <a:ext cx="991873" cy="893170"/>
            </a:xfrm>
            <a:prstGeom prst="rect">
              <a:avLst/>
            </a:prstGeom>
          </p:spPr>
          <p:txBody>
            <a:bodyPr anchor="ctr" rtlCol="false" tIns="50800" lIns="50800" bIns="50800" rIns="50800"/>
            <a:lstStyle/>
            <a:p>
              <a:pPr algn="ctr">
                <a:lnSpc>
                  <a:spcPts val="3483"/>
                </a:lnSpc>
              </a:pPr>
            </a:p>
          </p:txBody>
        </p:sp>
      </p:grpSp>
      <p:sp>
        <p:nvSpPr>
          <p:cNvPr name="AutoShape 13" id="13"/>
          <p:cNvSpPr/>
          <p:nvPr/>
        </p:nvSpPr>
        <p:spPr>
          <a:xfrm>
            <a:off x="5882639" y="8534000"/>
            <a:ext cx="2776151" cy="0"/>
          </a:xfrm>
          <a:prstGeom prst="line">
            <a:avLst/>
          </a:prstGeom>
          <a:ln cap="flat" w="47625">
            <a:solidFill>
              <a:srgbClr val="FFFFFF"/>
            </a:solidFill>
            <a:prstDash val="solid"/>
            <a:headEnd type="none" len="sm" w="sm"/>
            <a:tailEnd type="none" len="sm" w="sm"/>
          </a:ln>
        </p:spPr>
      </p:sp>
      <p:grpSp>
        <p:nvGrpSpPr>
          <p:cNvPr name="Group 14" id="14"/>
          <p:cNvGrpSpPr/>
          <p:nvPr/>
        </p:nvGrpSpPr>
        <p:grpSpPr>
          <a:xfrm rot="0">
            <a:off x="9298258" y="6572885"/>
            <a:ext cx="3292711" cy="2838568"/>
            <a:chOff x="0" y="0"/>
            <a:chExt cx="991873" cy="855070"/>
          </a:xfrm>
        </p:grpSpPr>
        <p:sp>
          <p:nvSpPr>
            <p:cNvPr name="Freeform 15" id="15"/>
            <p:cNvSpPr/>
            <p:nvPr/>
          </p:nvSpPr>
          <p:spPr>
            <a:xfrm flipH="false" flipV="false" rot="0">
              <a:off x="0" y="0"/>
              <a:ext cx="991873" cy="855070"/>
            </a:xfrm>
            <a:custGeom>
              <a:avLst/>
              <a:gdLst/>
              <a:ahLst/>
              <a:cxnLst/>
              <a:rect r="r" b="b" t="t" l="l"/>
              <a:pathLst>
                <a:path h="855070" w="991873">
                  <a:moveTo>
                    <a:pt x="0" y="0"/>
                  </a:moveTo>
                  <a:lnTo>
                    <a:pt x="991873" y="0"/>
                  </a:lnTo>
                  <a:lnTo>
                    <a:pt x="991873" y="855070"/>
                  </a:lnTo>
                  <a:lnTo>
                    <a:pt x="0" y="855070"/>
                  </a:lnTo>
                  <a:close/>
                </a:path>
              </a:pathLst>
            </a:custGeom>
            <a:solidFill>
              <a:srgbClr val="145DA0"/>
            </a:solidFill>
            <a:ln w="9525" cap="sq">
              <a:solidFill>
                <a:srgbClr val="FFFFFF"/>
              </a:solidFill>
              <a:prstDash val="solid"/>
              <a:miter/>
            </a:ln>
          </p:spPr>
        </p:sp>
        <p:sp>
          <p:nvSpPr>
            <p:cNvPr name="TextBox 16" id="16"/>
            <p:cNvSpPr txBox="true"/>
            <p:nvPr/>
          </p:nvSpPr>
          <p:spPr>
            <a:xfrm>
              <a:off x="0" y="-38100"/>
              <a:ext cx="991873" cy="893170"/>
            </a:xfrm>
            <a:prstGeom prst="rect">
              <a:avLst/>
            </a:prstGeom>
          </p:spPr>
          <p:txBody>
            <a:bodyPr anchor="ctr" rtlCol="false" tIns="50800" lIns="50800" bIns="50800" rIns="50800"/>
            <a:lstStyle/>
            <a:p>
              <a:pPr algn="ctr">
                <a:lnSpc>
                  <a:spcPts val="3483"/>
                </a:lnSpc>
              </a:pPr>
            </a:p>
          </p:txBody>
        </p:sp>
      </p:grpSp>
      <p:sp>
        <p:nvSpPr>
          <p:cNvPr name="AutoShape 17" id="17"/>
          <p:cNvSpPr/>
          <p:nvPr/>
        </p:nvSpPr>
        <p:spPr>
          <a:xfrm flipV="true">
            <a:off x="9483867" y="8534000"/>
            <a:ext cx="2776151" cy="0"/>
          </a:xfrm>
          <a:prstGeom prst="line">
            <a:avLst/>
          </a:prstGeom>
          <a:ln cap="flat" w="47625">
            <a:solidFill>
              <a:srgbClr val="FFFFFF"/>
            </a:solidFill>
            <a:prstDash val="solid"/>
            <a:headEnd type="none" len="sm" w="sm"/>
            <a:tailEnd type="none" len="sm" w="sm"/>
          </a:ln>
        </p:spPr>
      </p:sp>
      <p:grpSp>
        <p:nvGrpSpPr>
          <p:cNvPr name="Group 18" id="18"/>
          <p:cNvGrpSpPr/>
          <p:nvPr/>
        </p:nvGrpSpPr>
        <p:grpSpPr>
          <a:xfrm rot="0">
            <a:off x="10850568" y="2908356"/>
            <a:ext cx="3292711" cy="2864429"/>
            <a:chOff x="0" y="0"/>
            <a:chExt cx="991873" cy="862860"/>
          </a:xfrm>
        </p:grpSpPr>
        <p:sp>
          <p:nvSpPr>
            <p:cNvPr name="Freeform 19" id="19"/>
            <p:cNvSpPr/>
            <p:nvPr/>
          </p:nvSpPr>
          <p:spPr>
            <a:xfrm flipH="false" flipV="false" rot="0">
              <a:off x="0" y="0"/>
              <a:ext cx="991873" cy="862860"/>
            </a:xfrm>
            <a:custGeom>
              <a:avLst/>
              <a:gdLst/>
              <a:ahLst/>
              <a:cxnLst/>
              <a:rect r="r" b="b" t="t" l="l"/>
              <a:pathLst>
                <a:path h="862860" w="991873">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sp>
        <p:sp>
          <p:nvSpPr>
            <p:cNvPr name="TextBox 20" id="20"/>
            <p:cNvSpPr txBox="true"/>
            <p:nvPr/>
          </p:nvSpPr>
          <p:spPr>
            <a:xfrm>
              <a:off x="0" y="-38100"/>
              <a:ext cx="991873" cy="900960"/>
            </a:xfrm>
            <a:prstGeom prst="rect">
              <a:avLst/>
            </a:prstGeom>
          </p:spPr>
          <p:txBody>
            <a:bodyPr anchor="ctr" rtlCol="false" tIns="50800" lIns="50800" bIns="50800" rIns="50800"/>
            <a:lstStyle/>
            <a:p>
              <a:pPr algn="ctr">
                <a:lnSpc>
                  <a:spcPts val="3483"/>
                </a:lnSpc>
              </a:pPr>
            </a:p>
          </p:txBody>
        </p:sp>
      </p:grpSp>
      <p:sp>
        <p:nvSpPr>
          <p:cNvPr name="AutoShape 21" id="21"/>
          <p:cNvSpPr/>
          <p:nvPr/>
        </p:nvSpPr>
        <p:spPr>
          <a:xfrm flipV="true">
            <a:off x="11036177" y="4869472"/>
            <a:ext cx="2776151" cy="0"/>
          </a:xfrm>
          <a:prstGeom prst="line">
            <a:avLst/>
          </a:prstGeom>
          <a:ln cap="flat" w="47625">
            <a:solidFill>
              <a:srgbClr val="FFFFFF"/>
            </a:solidFill>
            <a:prstDash val="solid"/>
            <a:headEnd type="none" len="sm" w="sm"/>
            <a:tailEnd type="none" len="sm" w="sm"/>
          </a:ln>
        </p:spPr>
      </p:sp>
      <p:sp>
        <p:nvSpPr>
          <p:cNvPr name="Freeform 22" id="22"/>
          <p:cNvSpPr/>
          <p:nvPr/>
        </p:nvSpPr>
        <p:spPr>
          <a:xfrm flipH="false" flipV="false" rot="0">
            <a:off x="-7631327" y="597505"/>
            <a:ext cx="9077445" cy="9077445"/>
          </a:xfrm>
          <a:custGeom>
            <a:avLst/>
            <a:gdLst/>
            <a:ahLst/>
            <a:cxnLst/>
            <a:rect r="r" b="b" t="t" l="l"/>
            <a:pathLst>
              <a:path h="9077445" w="9077445">
                <a:moveTo>
                  <a:pt x="0" y="0"/>
                </a:moveTo>
                <a:lnTo>
                  <a:pt x="9077444" y="0"/>
                </a:lnTo>
                <a:lnTo>
                  <a:pt x="9077444" y="9077445"/>
                </a:lnTo>
                <a:lnTo>
                  <a:pt x="0" y="90774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3644566" y="1152401"/>
            <a:ext cx="10631856" cy="1560182"/>
          </a:xfrm>
          <a:prstGeom prst="rect">
            <a:avLst/>
          </a:prstGeom>
        </p:spPr>
        <p:txBody>
          <a:bodyPr anchor="t" rtlCol="false" tIns="0" lIns="0" bIns="0" rIns="0">
            <a:spAutoFit/>
          </a:bodyPr>
          <a:lstStyle/>
          <a:p>
            <a:pPr algn="ctr" marL="0" indent="0" lvl="0">
              <a:lnSpc>
                <a:spcPts val="12128"/>
              </a:lnSpc>
              <a:spcBef>
                <a:spcPct val="0"/>
              </a:spcBef>
            </a:pPr>
            <a:r>
              <a:rPr lang="en-US" sz="10107">
                <a:solidFill>
                  <a:srgbClr val="56AEFF"/>
                </a:solidFill>
                <a:latin typeface="Now Bold"/>
              </a:rPr>
              <a:t>OVERVIEW</a:t>
            </a:r>
          </a:p>
        </p:txBody>
      </p:sp>
      <p:sp>
        <p:nvSpPr>
          <p:cNvPr name="TextBox 24" id="24"/>
          <p:cNvSpPr txBox="true"/>
          <p:nvPr/>
        </p:nvSpPr>
        <p:spPr>
          <a:xfrm rot="0">
            <a:off x="3830174" y="5075189"/>
            <a:ext cx="2921494" cy="391804"/>
          </a:xfrm>
          <a:prstGeom prst="rect">
            <a:avLst/>
          </a:prstGeom>
        </p:spPr>
        <p:txBody>
          <a:bodyPr anchor="t" rtlCol="false" tIns="0" lIns="0" bIns="0" rIns="0">
            <a:spAutoFit/>
          </a:bodyPr>
          <a:lstStyle/>
          <a:p>
            <a:pPr algn="ctr">
              <a:lnSpc>
                <a:spcPts val="3282"/>
              </a:lnSpc>
            </a:pPr>
            <a:r>
              <a:rPr lang="en-US" sz="2378">
                <a:solidFill>
                  <a:srgbClr val="FFFFFF"/>
                </a:solidFill>
                <a:latin typeface="DM Sans"/>
              </a:rPr>
              <a:t>why we need heap ? </a:t>
            </a:r>
          </a:p>
        </p:txBody>
      </p:sp>
      <p:sp>
        <p:nvSpPr>
          <p:cNvPr name="TextBox 25" id="25"/>
          <p:cNvSpPr txBox="true"/>
          <p:nvPr/>
        </p:nvSpPr>
        <p:spPr>
          <a:xfrm rot="0">
            <a:off x="4225853" y="3095188"/>
            <a:ext cx="2130138" cy="1218876"/>
          </a:xfrm>
          <a:prstGeom prst="rect">
            <a:avLst/>
          </a:prstGeom>
        </p:spPr>
        <p:txBody>
          <a:bodyPr anchor="t" rtlCol="false" tIns="0" lIns="0" bIns="0" rIns="0">
            <a:spAutoFit/>
          </a:bodyPr>
          <a:lstStyle/>
          <a:p>
            <a:pPr algn="ctr">
              <a:lnSpc>
                <a:spcPts val="9972"/>
              </a:lnSpc>
            </a:pPr>
            <a:r>
              <a:rPr lang="en-US" sz="7226">
                <a:solidFill>
                  <a:srgbClr val="FFFFFF"/>
                </a:solidFill>
                <a:latin typeface="DM Sans Bold"/>
              </a:rPr>
              <a:t>01</a:t>
            </a:r>
          </a:p>
        </p:txBody>
      </p:sp>
      <p:sp>
        <p:nvSpPr>
          <p:cNvPr name="TextBox 26" id="26"/>
          <p:cNvSpPr txBox="true"/>
          <p:nvPr/>
        </p:nvSpPr>
        <p:spPr>
          <a:xfrm rot="0">
            <a:off x="7631015" y="4972898"/>
            <a:ext cx="2525816" cy="799887"/>
          </a:xfrm>
          <a:prstGeom prst="rect">
            <a:avLst/>
          </a:prstGeom>
        </p:spPr>
        <p:txBody>
          <a:bodyPr anchor="t" rtlCol="false" tIns="0" lIns="0" bIns="0" rIns="0">
            <a:spAutoFit/>
          </a:bodyPr>
          <a:lstStyle/>
          <a:p>
            <a:pPr algn="ctr">
              <a:lnSpc>
                <a:spcPts val="3282"/>
              </a:lnSpc>
            </a:pPr>
            <a:r>
              <a:rPr lang="en-US" sz="2378">
                <a:solidFill>
                  <a:srgbClr val="FFFFFF"/>
                </a:solidFill>
                <a:latin typeface="DM Sans"/>
              </a:rPr>
              <a:t>how allocation occur in stack ? </a:t>
            </a:r>
          </a:p>
        </p:txBody>
      </p:sp>
      <p:sp>
        <p:nvSpPr>
          <p:cNvPr name="TextBox 27" id="27"/>
          <p:cNvSpPr txBox="true"/>
          <p:nvPr/>
        </p:nvSpPr>
        <p:spPr>
          <a:xfrm rot="0">
            <a:off x="7827081" y="3095188"/>
            <a:ext cx="2130138" cy="1218876"/>
          </a:xfrm>
          <a:prstGeom prst="rect">
            <a:avLst/>
          </a:prstGeom>
        </p:spPr>
        <p:txBody>
          <a:bodyPr anchor="t" rtlCol="false" tIns="0" lIns="0" bIns="0" rIns="0">
            <a:spAutoFit/>
          </a:bodyPr>
          <a:lstStyle/>
          <a:p>
            <a:pPr algn="ctr">
              <a:lnSpc>
                <a:spcPts val="9972"/>
              </a:lnSpc>
            </a:pPr>
            <a:r>
              <a:rPr lang="en-US" sz="7226">
                <a:solidFill>
                  <a:srgbClr val="FFFFFF"/>
                </a:solidFill>
                <a:latin typeface="DM Sans Bold"/>
              </a:rPr>
              <a:t>02</a:t>
            </a:r>
          </a:p>
        </p:txBody>
      </p:sp>
      <p:sp>
        <p:nvSpPr>
          <p:cNvPr name="TextBox 28" id="28"/>
          <p:cNvSpPr txBox="true"/>
          <p:nvPr/>
        </p:nvSpPr>
        <p:spPr>
          <a:xfrm rot="0">
            <a:off x="5882639" y="8739718"/>
            <a:ext cx="2921494" cy="391804"/>
          </a:xfrm>
          <a:prstGeom prst="rect">
            <a:avLst/>
          </a:prstGeom>
        </p:spPr>
        <p:txBody>
          <a:bodyPr anchor="t" rtlCol="false" tIns="0" lIns="0" bIns="0" rIns="0">
            <a:spAutoFit/>
          </a:bodyPr>
          <a:lstStyle/>
          <a:p>
            <a:pPr algn="ctr">
              <a:lnSpc>
                <a:spcPts val="3282"/>
              </a:lnSpc>
            </a:pPr>
            <a:r>
              <a:rPr lang="en-US" sz="2378">
                <a:solidFill>
                  <a:srgbClr val="FFFFFF"/>
                </a:solidFill>
                <a:latin typeface="DM Sans"/>
              </a:rPr>
              <a:t>Implementation</a:t>
            </a:r>
          </a:p>
        </p:txBody>
      </p:sp>
      <p:sp>
        <p:nvSpPr>
          <p:cNvPr name="TextBox 29" id="29"/>
          <p:cNvSpPr txBox="true"/>
          <p:nvPr/>
        </p:nvSpPr>
        <p:spPr>
          <a:xfrm rot="0">
            <a:off x="6278317" y="6759717"/>
            <a:ext cx="2130138" cy="1218876"/>
          </a:xfrm>
          <a:prstGeom prst="rect">
            <a:avLst/>
          </a:prstGeom>
        </p:spPr>
        <p:txBody>
          <a:bodyPr anchor="t" rtlCol="false" tIns="0" lIns="0" bIns="0" rIns="0">
            <a:spAutoFit/>
          </a:bodyPr>
          <a:lstStyle/>
          <a:p>
            <a:pPr algn="ctr">
              <a:lnSpc>
                <a:spcPts val="9972"/>
              </a:lnSpc>
            </a:pPr>
            <a:r>
              <a:rPr lang="en-US" sz="7226">
                <a:solidFill>
                  <a:srgbClr val="FFFFFF"/>
                </a:solidFill>
                <a:latin typeface="DM Sans Bold"/>
              </a:rPr>
              <a:t>04</a:t>
            </a:r>
          </a:p>
        </p:txBody>
      </p:sp>
      <p:sp>
        <p:nvSpPr>
          <p:cNvPr name="TextBox 30" id="30"/>
          <p:cNvSpPr txBox="true"/>
          <p:nvPr/>
        </p:nvSpPr>
        <p:spPr>
          <a:xfrm rot="0">
            <a:off x="9483867" y="8739718"/>
            <a:ext cx="2921494" cy="391804"/>
          </a:xfrm>
          <a:prstGeom prst="rect">
            <a:avLst/>
          </a:prstGeom>
        </p:spPr>
        <p:txBody>
          <a:bodyPr anchor="t" rtlCol="false" tIns="0" lIns="0" bIns="0" rIns="0">
            <a:spAutoFit/>
          </a:bodyPr>
          <a:lstStyle/>
          <a:p>
            <a:pPr algn="ctr">
              <a:lnSpc>
                <a:spcPts val="3282"/>
              </a:lnSpc>
            </a:pPr>
            <a:r>
              <a:rPr lang="en-US" sz="2378">
                <a:solidFill>
                  <a:srgbClr val="FFFFFF"/>
                </a:solidFill>
                <a:latin typeface="DM Sans"/>
              </a:rPr>
              <a:t>Problems</a:t>
            </a:r>
          </a:p>
        </p:txBody>
      </p:sp>
      <p:sp>
        <p:nvSpPr>
          <p:cNvPr name="TextBox 31" id="31"/>
          <p:cNvSpPr txBox="true"/>
          <p:nvPr/>
        </p:nvSpPr>
        <p:spPr>
          <a:xfrm rot="0">
            <a:off x="9879545" y="6759717"/>
            <a:ext cx="2130138" cy="1218876"/>
          </a:xfrm>
          <a:prstGeom prst="rect">
            <a:avLst/>
          </a:prstGeom>
        </p:spPr>
        <p:txBody>
          <a:bodyPr anchor="t" rtlCol="false" tIns="0" lIns="0" bIns="0" rIns="0">
            <a:spAutoFit/>
          </a:bodyPr>
          <a:lstStyle/>
          <a:p>
            <a:pPr algn="ctr">
              <a:lnSpc>
                <a:spcPts val="9972"/>
              </a:lnSpc>
            </a:pPr>
            <a:r>
              <a:rPr lang="en-US" sz="7226">
                <a:solidFill>
                  <a:srgbClr val="FFFFFF"/>
                </a:solidFill>
                <a:latin typeface="DM Sans Bold"/>
              </a:rPr>
              <a:t>05</a:t>
            </a:r>
          </a:p>
        </p:txBody>
      </p:sp>
      <p:sp>
        <p:nvSpPr>
          <p:cNvPr name="TextBox 32" id="32"/>
          <p:cNvSpPr txBox="true"/>
          <p:nvPr/>
        </p:nvSpPr>
        <p:spPr>
          <a:xfrm rot="0">
            <a:off x="11036177" y="5075189"/>
            <a:ext cx="2921494" cy="391804"/>
          </a:xfrm>
          <a:prstGeom prst="rect">
            <a:avLst/>
          </a:prstGeom>
        </p:spPr>
        <p:txBody>
          <a:bodyPr anchor="t" rtlCol="false" tIns="0" lIns="0" bIns="0" rIns="0">
            <a:spAutoFit/>
          </a:bodyPr>
          <a:lstStyle/>
          <a:p>
            <a:pPr algn="ctr">
              <a:lnSpc>
                <a:spcPts val="3282"/>
              </a:lnSpc>
            </a:pPr>
            <a:r>
              <a:rPr lang="en-US" sz="2378">
                <a:solidFill>
                  <a:srgbClr val="FFFFFF"/>
                </a:solidFill>
                <a:latin typeface="DM Sans"/>
              </a:rPr>
              <a:t>Algorithms</a:t>
            </a:r>
          </a:p>
        </p:txBody>
      </p:sp>
      <p:sp>
        <p:nvSpPr>
          <p:cNvPr name="TextBox 33" id="33"/>
          <p:cNvSpPr txBox="true"/>
          <p:nvPr/>
        </p:nvSpPr>
        <p:spPr>
          <a:xfrm rot="0">
            <a:off x="11431855" y="3095188"/>
            <a:ext cx="2130138" cy="1218876"/>
          </a:xfrm>
          <a:prstGeom prst="rect">
            <a:avLst/>
          </a:prstGeom>
        </p:spPr>
        <p:txBody>
          <a:bodyPr anchor="t" rtlCol="false" tIns="0" lIns="0" bIns="0" rIns="0">
            <a:spAutoFit/>
          </a:bodyPr>
          <a:lstStyle/>
          <a:p>
            <a:pPr algn="ctr">
              <a:lnSpc>
                <a:spcPts val="9972"/>
              </a:lnSpc>
            </a:pPr>
            <a:r>
              <a:rPr lang="en-US" sz="7226">
                <a:solidFill>
                  <a:srgbClr val="FFFFFF"/>
                </a:solidFill>
                <a:latin typeface="DM Sans Bold"/>
              </a:rPr>
              <a:t>03</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249218" y="1928345"/>
            <a:ext cx="16291902" cy="6811947"/>
          </a:xfrm>
          <a:custGeom>
            <a:avLst/>
            <a:gdLst/>
            <a:ahLst/>
            <a:cxnLst/>
            <a:rect r="r" b="b" t="t" l="l"/>
            <a:pathLst>
              <a:path h="6811947" w="16291902">
                <a:moveTo>
                  <a:pt x="0" y="0"/>
                </a:moveTo>
                <a:lnTo>
                  <a:pt x="16291902" y="0"/>
                </a:lnTo>
                <a:lnTo>
                  <a:pt x="16291902" y="6811947"/>
                </a:lnTo>
                <a:lnTo>
                  <a:pt x="0" y="6811947"/>
                </a:lnTo>
                <a:lnTo>
                  <a:pt x="0" y="0"/>
                </a:lnTo>
                <a:close/>
              </a:path>
            </a:pathLst>
          </a:custGeom>
          <a:blipFill>
            <a:blip r:embed="rId2"/>
            <a:stretch>
              <a:fillRect l="-1585" t="0" r="-1585" b="0"/>
            </a:stretch>
          </a:blipFill>
        </p:spPr>
      </p:sp>
    </p:spTree>
  </p:cSld>
  <p:clrMapOvr>
    <a:masterClrMapping/>
  </p:clrMapOvr>
</p:sld>
</file>

<file path=ppt/slides/slide21.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16567" y="538163"/>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FUNCTIONS DETAILS</a:t>
            </a:r>
          </a:p>
        </p:txBody>
      </p:sp>
      <p:sp>
        <p:nvSpPr>
          <p:cNvPr name="TextBox 3" id="3"/>
          <p:cNvSpPr txBox="true"/>
          <p:nvPr/>
        </p:nvSpPr>
        <p:spPr>
          <a:xfrm rot="0">
            <a:off x="520324" y="3117265"/>
            <a:ext cx="17971433" cy="5867400"/>
          </a:xfrm>
          <a:prstGeom prst="rect">
            <a:avLst/>
          </a:prstGeom>
        </p:spPr>
        <p:txBody>
          <a:bodyPr anchor="t" rtlCol="false" tIns="0" lIns="0" bIns="0" rIns="0">
            <a:spAutoFit/>
          </a:bodyPr>
          <a:lstStyle/>
          <a:p>
            <a:pPr marL="764969" indent="-382485" lvl="1">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Frees allocated memory.</a:t>
            </a:r>
          </a:p>
          <a:p>
            <a:pPr marL="764969" indent="-382485" lvl="1">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Semi-Bold"/>
              </a:rPr>
              <a:t>ptr</a:t>
            </a:r>
            <a:r>
              <a:rPr lang="en-US" sz="3543">
                <a:solidFill>
                  <a:srgbClr val="FFFFFF"/>
                </a:solidFill>
                <a:latin typeface="DM Sans"/>
              </a:rPr>
              <a:t>: Pointer to the memory to be freed.</a:t>
            </a:r>
          </a:p>
          <a:p>
            <a:pPr marL="764969" indent="-382485" lvl="1">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a:rPr>
              <a:t>Acquires a mutex lock to ensure thread safety.</a:t>
            </a:r>
          </a:p>
          <a:p>
            <a:pPr marL="1529939" indent="-509980" lvl="2">
              <a:lnSpc>
                <a:spcPts val="4251"/>
              </a:lnSpc>
              <a:buFont typeface="Arial"/>
              <a:buChar char="⚬"/>
            </a:pPr>
            <a:r>
              <a:rPr lang="en-US" sz="3543">
                <a:solidFill>
                  <a:srgbClr val="FFFFFF"/>
                </a:solidFill>
                <a:latin typeface="DM Sans"/>
              </a:rPr>
              <a:t>Adds the freed memory block to the free list and merges adjacent free blocks if necessary.</a:t>
            </a:r>
          </a:p>
          <a:p>
            <a:pPr marL="764969" indent="-382485" lvl="1">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Depends on the size and structure of the free list.</a:t>
            </a:r>
          </a:p>
          <a:p>
            <a:pPr marL="764969" indent="-382485" lvl="1">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to release dynamically allocated memory.</a:t>
            </a:r>
          </a:p>
          <a:p>
            <a:pPr>
              <a:lnSpc>
                <a:spcPts val="4251"/>
              </a:lnSpc>
            </a:pPr>
          </a:p>
          <a:p>
            <a:pPr>
              <a:lnSpc>
                <a:spcPts val="4251"/>
              </a:lnSpc>
              <a:spcBef>
                <a:spcPct val="0"/>
              </a:spcBef>
            </a:pPr>
          </a:p>
        </p:txBody>
      </p:sp>
      <p:sp>
        <p:nvSpPr>
          <p:cNvPr name="TextBox 4" id="4"/>
          <p:cNvSpPr txBox="true"/>
          <p:nvPr/>
        </p:nvSpPr>
        <p:spPr>
          <a:xfrm rot="0">
            <a:off x="2710307" y="1821865"/>
            <a:ext cx="10953498" cy="971550"/>
          </a:xfrm>
          <a:prstGeom prst="rect">
            <a:avLst/>
          </a:prstGeom>
        </p:spPr>
        <p:txBody>
          <a:bodyPr anchor="t" rtlCol="false" tIns="0" lIns="0" bIns="0" rIns="0">
            <a:spAutoFit/>
          </a:bodyPr>
          <a:lstStyle/>
          <a:p>
            <a:pPr algn="ctr">
              <a:lnSpc>
                <a:spcPts val="7522"/>
              </a:lnSpc>
              <a:spcBef>
                <a:spcPct val="0"/>
              </a:spcBef>
            </a:pPr>
            <a:r>
              <a:rPr lang="en-US" sz="6268">
                <a:solidFill>
                  <a:srgbClr val="FFFFFF"/>
                </a:solidFill>
                <a:latin typeface="Now Bold"/>
              </a:rPr>
              <a:t>FREE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4294256" y="0"/>
            <a:ext cx="8873873" cy="10302712"/>
          </a:xfrm>
          <a:custGeom>
            <a:avLst/>
            <a:gdLst/>
            <a:ahLst/>
            <a:cxnLst/>
            <a:rect r="r" b="b" t="t" l="l"/>
            <a:pathLst>
              <a:path h="10302712" w="8873873">
                <a:moveTo>
                  <a:pt x="0" y="0"/>
                </a:moveTo>
                <a:lnTo>
                  <a:pt x="8873872" y="0"/>
                </a:lnTo>
                <a:lnTo>
                  <a:pt x="8873872" y="10302712"/>
                </a:lnTo>
                <a:lnTo>
                  <a:pt x="0" y="10302712"/>
                </a:lnTo>
                <a:lnTo>
                  <a:pt x="0" y="0"/>
                </a:lnTo>
                <a:close/>
              </a:path>
            </a:pathLst>
          </a:custGeom>
          <a:blipFill>
            <a:blip r:embed="rId2"/>
            <a:stretch>
              <a:fillRect l="0" t="-1207" r="0" b="-1207"/>
            </a:stretch>
          </a:blipFill>
        </p:spPr>
      </p:sp>
    </p:spTree>
  </p:cSld>
  <p:clrMapOvr>
    <a:masterClrMapping/>
  </p:clrMapOvr>
</p:sld>
</file>

<file path=ppt/slides/slide23.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16567" y="538163"/>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FUNCTIONS DETAILS</a:t>
            </a:r>
          </a:p>
        </p:txBody>
      </p:sp>
      <p:sp>
        <p:nvSpPr>
          <p:cNvPr name="TextBox 3" id="3"/>
          <p:cNvSpPr txBox="true"/>
          <p:nvPr/>
        </p:nvSpPr>
        <p:spPr>
          <a:xfrm rot="0">
            <a:off x="316567" y="3118351"/>
            <a:ext cx="17971433" cy="5334000"/>
          </a:xfrm>
          <a:prstGeom prst="rect">
            <a:avLst/>
          </a:prstGeom>
        </p:spPr>
        <p:txBody>
          <a:bodyPr anchor="t" rtlCol="false" tIns="0" lIns="0" bIns="0" rIns="0">
            <a:spAutoFit/>
          </a:bodyPr>
          <a:lstStyle/>
          <a:p>
            <a:pPr marL="764969" indent="-382485" lvl="1">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Adds a node to the head of the free list.</a:t>
            </a:r>
          </a:p>
          <a:p>
            <a:pPr marL="764969" indent="-382485" lvl="1">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Semi-Bold"/>
              </a:rPr>
              <a:t>node</a:t>
            </a:r>
            <a:r>
              <a:rPr lang="en-US" sz="3543">
                <a:solidFill>
                  <a:srgbClr val="FFFFFF"/>
                </a:solidFill>
                <a:latin typeface="DM Sans"/>
              </a:rPr>
              <a:t>: Pointer to the node to be added.</a:t>
            </a:r>
          </a:p>
          <a:p>
            <a:pPr marL="764969" indent="-382485" lvl="1">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a:rPr>
              <a:t>Adjusts pointers to insert the node at the beginning of the list.</a:t>
            </a:r>
          </a:p>
          <a:p>
            <a:pPr marL="764969" indent="-382485" lvl="1">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Constant time complexity as it involves updating pointers only.</a:t>
            </a:r>
          </a:p>
          <a:p>
            <a:pPr marL="764969" indent="-382485" lvl="1">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when a new memory block becomes available for reuse.</a:t>
            </a:r>
          </a:p>
          <a:p>
            <a:pPr>
              <a:lnSpc>
                <a:spcPts val="4251"/>
              </a:lnSpc>
            </a:pPr>
          </a:p>
          <a:p>
            <a:pPr>
              <a:lnSpc>
                <a:spcPts val="4251"/>
              </a:lnSpc>
              <a:spcBef>
                <a:spcPct val="0"/>
              </a:spcBef>
            </a:pPr>
          </a:p>
        </p:txBody>
      </p:sp>
      <p:sp>
        <p:nvSpPr>
          <p:cNvPr name="TextBox 4" id="4"/>
          <p:cNvSpPr txBox="true"/>
          <p:nvPr/>
        </p:nvSpPr>
        <p:spPr>
          <a:xfrm rot="0">
            <a:off x="1770348" y="1822951"/>
            <a:ext cx="14930796" cy="971550"/>
          </a:xfrm>
          <a:prstGeom prst="rect">
            <a:avLst/>
          </a:prstGeom>
        </p:spPr>
        <p:txBody>
          <a:bodyPr anchor="t" rtlCol="false" tIns="0" lIns="0" bIns="0" rIns="0">
            <a:spAutoFit/>
          </a:bodyPr>
          <a:lstStyle/>
          <a:p>
            <a:pPr algn="ctr">
              <a:lnSpc>
                <a:spcPts val="7522"/>
              </a:lnSpc>
              <a:spcBef>
                <a:spcPct val="0"/>
              </a:spcBef>
            </a:pPr>
            <a:r>
              <a:rPr lang="en-US" sz="6268">
                <a:solidFill>
                  <a:srgbClr val="FFFFFF"/>
                </a:solidFill>
                <a:latin typeface="Now Bold"/>
              </a:rPr>
              <a:t>PUT_NODE_AT_HEAD</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16567" y="538163"/>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FUNCTIONS DETAILS</a:t>
            </a:r>
          </a:p>
        </p:txBody>
      </p:sp>
      <p:sp>
        <p:nvSpPr>
          <p:cNvPr name="TextBox 3" id="3"/>
          <p:cNvSpPr txBox="true"/>
          <p:nvPr/>
        </p:nvSpPr>
        <p:spPr>
          <a:xfrm rot="0">
            <a:off x="316567" y="3118351"/>
            <a:ext cx="17971433" cy="5334000"/>
          </a:xfrm>
          <a:prstGeom prst="rect">
            <a:avLst/>
          </a:prstGeom>
        </p:spPr>
        <p:txBody>
          <a:bodyPr anchor="t" rtlCol="false" tIns="0" lIns="0" bIns="0" rIns="0">
            <a:spAutoFit/>
          </a:bodyPr>
          <a:lstStyle/>
          <a:p>
            <a:pPr marL="764969" indent="-382485" lvl="1">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Adds a node to the head of the free list.</a:t>
            </a:r>
          </a:p>
          <a:p>
            <a:pPr marL="764969" indent="-382485" lvl="1">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Semi-Bold"/>
              </a:rPr>
              <a:t>node</a:t>
            </a:r>
            <a:r>
              <a:rPr lang="en-US" sz="3543">
                <a:solidFill>
                  <a:srgbClr val="FFFFFF"/>
                </a:solidFill>
                <a:latin typeface="DM Sans"/>
              </a:rPr>
              <a:t>: Pointer to the node to be added.</a:t>
            </a:r>
          </a:p>
          <a:p>
            <a:pPr marL="764969" indent="-382485" lvl="1">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a:rPr>
              <a:t>Adjusts pointers to insert the node at the beginning of the list.</a:t>
            </a:r>
          </a:p>
          <a:p>
            <a:pPr marL="764969" indent="-382485" lvl="1">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Constant time complexity as it involves updating pointers only.</a:t>
            </a:r>
          </a:p>
          <a:p>
            <a:pPr marL="764969" indent="-382485" lvl="1">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when a new memory block becomes available for reuse.</a:t>
            </a:r>
          </a:p>
          <a:p>
            <a:pPr>
              <a:lnSpc>
                <a:spcPts val="4251"/>
              </a:lnSpc>
            </a:pPr>
          </a:p>
          <a:p>
            <a:pPr>
              <a:lnSpc>
                <a:spcPts val="4251"/>
              </a:lnSpc>
              <a:spcBef>
                <a:spcPct val="0"/>
              </a:spcBef>
            </a:pPr>
          </a:p>
        </p:txBody>
      </p:sp>
      <p:sp>
        <p:nvSpPr>
          <p:cNvPr name="TextBox 4" id="4"/>
          <p:cNvSpPr txBox="true"/>
          <p:nvPr/>
        </p:nvSpPr>
        <p:spPr>
          <a:xfrm rot="0">
            <a:off x="1770348" y="1822951"/>
            <a:ext cx="14930796" cy="971550"/>
          </a:xfrm>
          <a:prstGeom prst="rect">
            <a:avLst/>
          </a:prstGeom>
        </p:spPr>
        <p:txBody>
          <a:bodyPr anchor="t" rtlCol="false" tIns="0" lIns="0" bIns="0" rIns="0">
            <a:spAutoFit/>
          </a:bodyPr>
          <a:lstStyle/>
          <a:p>
            <a:pPr algn="ctr">
              <a:lnSpc>
                <a:spcPts val="7522"/>
              </a:lnSpc>
              <a:spcBef>
                <a:spcPct val="0"/>
              </a:spcBef>
            </a:pPr>
            <a:r>
              <a:rPr lang="en-US" sz="6268">
                <a:solidFill>
                  <a:srgbClr val="FFFFFF"/>
                </a:solidFill>
                <a:latin typeface="Now Bold"/>
              </a:rPr>
              <a:t>PUT_NODE_AT_HEAD</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16567" y="538163"/>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FUNCTIONS DETAILS</a:t>
            </a:r>
          </a:p>
        </p:txBody>
      </p:sp>
      <p:sp>
        <p:nvSpPr>
          <p:cNvPr name="TextBox 3" id="3"/>
          <p:cNvSpPr txBox="true"/>
          <p:nvPr/>
        </p:nvSpPr>
        <p:spPr>
          <a:xfrm rot="0">
            <a:off x="316567" y="3118351"/>
            <a:ext cx="17971433" cy="4800600"/>
          </a:xfrm>
          <a:prstGeom prst="rect">
            <a:avLst/>
          </a:prstGeom>
        </p:spPr>
        <p:txBody>
          <a:bodyPr anchor="t" rtlCol="false" tIns="0" lIns="0" bIns="0" rIns="0">
            <a:spAutoFit/>
          </a:bodyPr>
          <a:lstStyle/>
          <a:p>
            <a:pPr marL="764969" indent="-382485" lvl="1">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Adds a node between two nodes in the free list.</a:t>
            </a:r>
          </a:p>
          <a:p>
            <a:pPr marL="764969" indent="-382485" lvl="1">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Semi-Bold"/>
              </a:rPr>
              <a:t>node</a:t>
            </a:r>
            <a:r>
              <a:rPr lang="en-US" sz="3543">
                <a:solidFill>
                  <a:srgbClr val="FFFFFF"/>
                </a:solidFill>
                <a:latin typeface="DM Sans"/>
              </a:rPr>
              <a:t>: Pointer to the node to be added.</a:t>
            </a:r>
          </a:p>
          <a:p>
            <a:pPr marL="1529939" indent="-509980" lvl="2">
              <a:lnSpc>
                <a:spcPts val="4251"/>
              </a:lnSpc>
              <a:buFont typeface="Arial"/>
              <a:buChar char="⚬"/>
            </a:pPr>
            <a:r>
              <a:rPr lang="en-US" sz="3543">
                <a:solidFill>
                  <a:srgbClr val="FFFFFF"/>
                </a:solidFill>
                <a:latin typeface="DM Sans Semi-Bold"/>
              </a:rPr>
              <a:t>next_node</a:t>
            </a:r>
            <a:r>
              <a:rPr lang="en-US" sz="3543">
                <a:solidFill>
                  <a:srgbClr val="FFFFFF"/>
                </a:solidFill>
                <a:latin typeface="DM Sans"/>
              </a:rPr>
              <a:t>: Pointer to the next node in the list.</a:t>
            </a:r>
          </a:p>
          <a:p>
            <a:pPr marL="764969" indent="-382485" lvl="1">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a:rPr>
              <a:t>Adjusts pointers to insert the node between </a:t>
            </a:r>
            <a:r>
              <a:rPr lang="en-US" sz="3543">
                <a:solidFill>
                  <a:srgbClr val="FFFFFF"/>
                </a:solidFill>
                <a:latin typeface="DM Sans Semi-Bold"/>
              </a:rPr>
              <a:t>node</a:t>
            </a:r>
            <a:r>
              <a:rPr lang="en-US" sz="3543">
                <a:solidFill>
                  <a:srgbClr val="FFFFFF"/>
                </a:solidFill>
                <a:latin typeface="DM Sans"/>
              </a:rPr>
              <a:t> and </a:t>
            </a:r>
            <a:r>
              <a:rPr lang="en-US" sz="3543">
                <a:solidFill>
                  <a:srgbClr val="FFFFFF"/>
                </a:solidFill>
                <a:latin typeface="DM Sans Semi-Bold"/>
              </a:rPr>
              <a:t>next_node</a:t>
            </a:r>
            <a:r>
              <a:rPr lang="en-US" sz="3543">
                <a:solidFill>
                  <a:srgbClr val="FFFFFF"/>
                </a:solidFill>
                <a:latin typeface="DM Sans"/>
              </a:rPr>
              <a:t>.</a:t>
            </a:r>
          </a:p>
          <a:p>
            <a:pPr marL="764969" indent="-382485" lvl="1">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Constant time complexity.</a:t>
            </a:r>
          </a:p>
          <a:p>
            <a:pPr marL="764969" indent="-382485" lvl="1">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when splitting a memory block to create a new free block.</a:t>
            </a:r>
          </a:p>
          <a:p>
            <a:pPr>
              <a:lnSpc>
                <a:spcPts val="4251"/>
              </a:lnSpc>
              <a:spcBef>
                <a:spcPct val="0"/>
              </a:spcBef>
            </a:pPr>
          </a:p>
        </p:txBody>
      </p:sp>
      <p:sp>
        <p:nvSpPr>
          <p:cNvPr name="TextBox 4" id="4"/>
          <p:cNvSpPr txBox="true"/>
          <p:nvPr/>
        </p:nvSpPr>
        <p:spPr>
          <a:xfrm rot="0">
            <a:off x="1770348" y="1822951"/>
            <a:ext cx="15488952" cy="971550"/>
          </a:xfrm>
          <a:prstGeom prst="rect">
            <a:avLst/>
          </a:prstGeom>
        </p:spPr>
        <p:txBody>
          <a:bodyPr anchor="t" rtlCol="false" tIns="0" lIns="0" bIns="0" rIns="0">
            <a:spAutoFit/>
          </a:bodyPr>
          <a:lstStyle/>
          <a:p>
            <a:pPr algn="ctr">
              <a:lnSpc>
                <a:spcPts val="7522"/>
              </a:lnSpc>
              <a:spcBef>
                <a:spcPct val="0"/>
              </a:spcBef>
            </a:pPr>
            <a:r>
              <a:rPr lang="en-US" sz="6268">
                <a:solidFill>
                  <a:srgbClr val="FFFFFF"/>
                </a:solidFill>
                <a:latin typeface="Now Bold"/>
              </a:rPr>
              <a:t>PUT_NODE_BETWEEN_TWO_NODES</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16567" y="538163"/>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FUNCTIONS DETAILS</a:t>
            </a:r>
          </a:p>
        </p:txBody>
      </p:sp>
      <p:sp>
        <p:nvSpPr>
          <p:cNvPr name="TextBox 3" id="3"/>
          <p:cNvSpPr txBox="true"/>
          <p:nvPr/>
        </p:nvSpPr>
        <p:spPr>
          <a:xfrm rot="0">
            <a:off x="316567" y="3118351"/>
            <a:ext cx="17971433" cy="5334000"/>
          </a:xfrm>
          <a:prstGeom prst="rect">
            <a:avLst/>
          </a:prstGeom>
        </p:spPr>
        <p:txBody>
          <a:bodyPr anchor="t" rtlCol="false" tIns="0" lIns="0" bIns="0" rIns="0">
            <a:spAutoFit/>
          </a:bodyPr>
          <a:lstStyle/>
          <a:p>
            <a:pPr marL="764969" indent="-382485" lvl="1">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Adds a node at the tail of the free list.</a:t>
            </a:r>
          </a:p>
          <a:p>
            <a:pPr marL="764969" indent="-382485" lvl="1">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Semi-Bold"/>
              </a:rPr>
              <a:t>node</a:t>
            </a:r>
            <a:r>
              <a:rPr lang="en-US" sz="3543">
                <a:solidFill>
                  <a:srgbClr val="FFFFFF"/>
                </a:solidFill>
                <a:latin typeface="DM Sans"/>
              </a:rPr>
              <a:t>: Pointer to the node to be added.</a:t>
            </a:r>
          </a:p>
          <a:p>
            <a:pPr marL="1529939" indent="-509980" lvl="2">
              <a:lnSpc>
                <a:spcPts val="4251"/>
              </a:lnSpc>
              <a:buFont typeface="Arial"/>
              <a:buChar char="⚬"/>
            </a:pPr>
            <a:r>
              <a:rPr lang="en-US" sz="3543">
                <a:solidFill>
                  <a:srgbClr val="FFFFFF"/>
                </a:solidFill>
                <a:latin typeface="DM Sans Semi-Bold"/>
              </a:rPr>
              <a:t>tail</a:t>
            </a:r>
            <a:r>
              <a:rPr lang="en-US" sz="3543">
                <a:solidFill>
                  <a:srgbClr val="FFFFFF"/>
                </a:solidFill>
                <a:latin typeface="DM Sans"/>
              </a:rPr>
              <a:t>: Pointer to the tail of the list.</a:t>
            </a:r>
          </a:p>
          <a:p>
            <a:pPr marL="764969" indent="-382485" lvl="1">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a:rPr>
              <a:t>Adjusts pointers to insert the node at the end of the list.</a:t>
            </a:r>
          </a:p>
          <a:p>
            <a:pPr marL="764969" indent="-382485" lvl="1">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Constant time complexity.</a:t>
            </a:r>
          </a:p>
          <a:p>
            <a:pPr marL="764969" indent="-382485" lvl="1">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Typically used when extending the heap to allocate new memory blocks.</a:t>
            </a:r>
          </a:p>
          <a:p>
            <a:pPr>
              <a:lnSpc>
                <a:spcPts val="4251"/>
              </a:lnSpc>
              <a:spcBef>
                <a:spcPct val="0"/>
              </a:spcBef>
            </a:pPr>
          </a:p>
        </p:txBody>
      </p:sp>
      <p:sp>
        <p:nvSpPr>
          <p:cNvPr name="TextBox 4" id="4"/>
          <p:cNvSpPr txBox="true"/>
          <p:nvPr/>
        </p:nvSpPr>
        <p:spPr>
          <a:xfrm rot="0">
            <a:off x="1770348" y="1822951"/>
            <a:ext cx="15488952" cy="971550"/>
          </a:xfrm>
          <a:prstGeom prst="rect">
            <a:avLst/>
          </a:prstGeom>
        </p:spPr>
        <p:txBody>
          <a:bodyPr anchor="t" rtlCol="false" tIns="0" lIns="0" bIns="0" rIns="0">
            <a:spAutoFit/>
          </a:bodyPr>
          <a:lstStyle/>
          <a:p>
            <a:pPr algn="ctr">
              <a:lnSpc>
                <a:spcPts val="7522"/>
              </a:lnSpc>
              <a:spcBef>
                <a:spcPct val="0"/>
              </a:spcBef>
            </a:pPr>
            <a:r>
              <a:rPr lang="en-US" sz="6268">
                <a:solidFill>
                  <a:srgbClr val="FFFFFF"/>
                </a:solidFill>
                <a:latin typeface="Now Bold"/>
              </a:rPr>
              <a:t>PUT_NODE_AT_TAIL</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16567" y="538163"/>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FUNCTIONS DETAILS</a:t>
            </a:r>
          </a:p>
        </p:txBody>
      </p:sp>
      <p:sp>
        <p:nvSpPr>
          <p:cNvPr name="TextBox 3" id="3"/>
          <p:cNvSpPr txBox="true"/>
          <p:nvPr/>
        </p:nvSpPr>
        <p:spPr>
          <a:xfrm rot="0">
            <a:off x="316567" y="3118351"/>
            <a:ext cx="17971433" cy="5334000"/>
          </a:xfrm>
          <a:prstGeom prst="rect">
            <a:avLst/>
          </a:prstGeom>
        </p:spPr>
        <p:txBody>
          <a:bodyPr anchor="t" rtlCol="false" tIns="0" lIns="0" bIns="0" rIns="0">
            <a:spAutoFit/>
          </a:bodyPr>
          <a:lstStyle/>
          <a:p>
            <a:pPr marL="764969" indent="-382485" lvl="1">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Merges two free nodes.</a:t>
            </a:r>
          </a:p>
          <a:p>
            <a:pPr marL="764969" indent="-382485" lvl="1">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Semi-Bold"/>
              </a:rPr>
              <a:t>left_node</a:t>
            </a:r>
            <a:r>
              <a:rPr lang="en-US" sz="3543">
                <a:solidFill>
                  <a:srgbClr val="FFFFFF"/>
                </a:solidFill>
                <a:latin typeface="DM Sans"/>
              </a:rPr>
              <a:t>: Pointer to the left node.</a:t>
            </a:r>
          </a:p>
          <a:p>
            <a:pPr marL="1529939" indent="-509980" lvl="2">
              <a:lnSpc>
                <a:spcPts val="4251"/>
              </a:lnSpc>
              <a:buFont typeface="Arial"/>
              <a:buChar char="⚬"/>
            </a:pPr>
            <a:r>
              <a:rPr lang="en-US" sz="3543">
                <a:solidFill>
                  <a:srgbClr val="FFFFFF"/>
                </a:solidFill>
                <a:latin typeface="DM Sans Semi-Bold"/>
              </a:rPr>
              <a:t>right_node</a:t>
            </a:r>
            <a:r>
              <a:rPr lang="en-US" sz="3543">
                <a:solidFill>
                  <a:srgbClr val="FFFFFF"/>
                </a:solidFill>
                <a:latin typeface="DM Sans"/>
              </a:rPr>
              <a:t>: Pointer to the right node.</a:t>
            </a:r>
          </a:p>
          <a:p>
            <a:pPr marL="764969" indent="-382485" lvl="1">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a:rPr>
              <a:t>Combines adjacent free nodes into a single larger node.</a:t>
            </a:r>
          </a:p>
          <a:p>
            <a:pPr marL="764969" indent="-382485" lvl="1">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Constant time complexity.</a:t>
            </a:r>
          </a:p>
          <a:p>
            <a:pPr marL="764969" indent="-382485" lvl="1">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to merge adjacent free memory blocks after deallocation.</a:t>
            </a:r>
          </a:p>
          <a:p>
            <a:pPr>
              <a:lnSpc>
                <a:spcPts val="4251"/>
              </a:lnSpc>
            </a:pPr>
          </a:p>
          <a:p>
            <a:pPr>
              <a:lnSpc>
                <a:spcPts val="4251"/>
              </a:lnSpc>
              <a:spcBef>
                <a:spcPct val="0"/>
              </a:spcBef>
            </a:pPr>
          </a:p>
        </p:txBody>
      </p:sp>
      <p:sp>
        <p:nvSpPr>
          <p:cNvPr name="TextBox 4" id="4"/>
          <p:cNvSpPr txBox="true"/>
          <p:nvPr/>
        </p:nvSpPr>
        <p:spPr>
          <a:xfrm rot="0">
            <a:off x="1770348" y="1822951"/>
            <a:ext cx="15488952" cy="971550"/>
          </a:xfrm>
          <a:prstGeom prst="rect">
            <a:avLst/>
          </a:prstGeom>
        </p:spPr>
        <p:txBody>
          <a:bodyPr anchor="t" rtlCol="false" tIns="0" lIns="0" bIns="0" rIns="0">
            <a:spAutoFit/>
          </a:bodyPr>
          <a:lstStyle/>
          <a:p>
            <a:pPr algn="ctr">
              <a:lnSpc>
                <a:spcPts val="7522"/>
              </a:lnSpc>
              <a:spcBef>
                <a:spcPct val="0"/>
              </a:spcBef>
            </a:pPr>
            <a:r>
              <a:rPr lang="en-US" sz="6268">
                <a:solidFill>
                  <a:srgbClr val="FFFFFF"/>
                </a:solidFill>
                <a:latin typeface="Now Bold"/>
              </a:rPr>
              <a:t>MERGE</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3786622" y="597348"/>
            <a:ext cx="8926602" cy="9092304"/>
          </a:xfrm>
          <a:custGeom>
            <a:avLst/>
            <a:gdLst/>
            <a:ahLst/>
            <a:cxnLst/>
            <a:rect r="r" b="b" t="t" l="l"/>
            <a:pathLst>
              <a:path h="9092304" w="8926602">
                <a:moveTo>
                  <a:pt x="0" y="0"/>
                </a:moveTo>
                <a:lnTo>
                  <a:pt x="8926602" y="0"/>
                </a:lnTo>
                <a:lnTo>
                  <a:pt x="8926602" y="9092304"/>
                </a:lnTo>
                <a:lnTo>
                  <a:pt x="0" y="9092304"/>
                </a:lnTo>
                <a:lnTo>
                  <a:pt x="0" y="0"/>
                </a:lnTo>
                <a:close/>
              </a:path>
            </a:pathLst>
          </a:custGeom>
          <a:blipFill>
            <a:blip r:embed="rId2"/>
            <a:stretch>
              <a:fillRect l="0" t="-2094" r="0" b="-2094"/>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648652" y="2048456"/>
            <a:ext cx="14014641" cy="7209844"/>
          </a:xfrm>
          <a:custGeom>
            <a:avLst/>
            <a:gdLst/>
            <a:ahLst/>
            <a:cxnLst/>
            <a:rect r="r" b="b" t="t" l="l"/>
            <a:pathLst>
              <a:path h="7209844" w="14014641">
                <a:moveTo>
                  <a:pt x="0" y="0"/>
                </a:moveTo>
                <a:lnTo>
                  <a:pt x="14014642" y="0"/>
                </a:lnTo>
                <a:lnTo>
                  <a:pt x="14014642" y="7209844"/>
                </a:lnTo>
                <a:lnTo>
                  <a:pt x="0" y="7209844"/>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2557312" y="4699474"/>
            <a:ext cx="1137117" cy="1137117"/>
          </a:xfrm>
          <a:custGeom>
            <a:avLst/>
            <a:gdLst/>
            <a:ahLst/>
            <a:cxnLst/>
            <a:rect r="r" b="b" t="t" l="l"/>
            <a:pathLst>
              <a:path h="1137117" w="1137117">
                <a:moveTo>
                  <a:pt x="0" y="0"/>
                </a:moveTo>
                <a:lnTo>
                  <a:pt x="1137117" y="0"/>
                </a:lnTo>
                <a:lnTo>
                  <a:pt x="1137117" y="1137117"/>
                </a:lnTo>
                <a:lnTo>
                  <a:pt x="0" y="1137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57312" y="6363602"/>
            <a:ext cx="1280605" cy="973260"/>
          </a:xfrm>
          <a:custGeom>
            <a:avLst/>
            <a:gdLst/>
            <a:ahLst/>
            <a:cxnLst/>
            <a:rect r="r" b="b" t="t" l="l"/>
            <a:pathLst>
              <a:path h="973260" w="1280605">
                <a:moveTo>
                  <a:pt x="0" y="0"/>
                </a:moveTo>
                <a:lnTo>
                  <a:pt x="1280605" y="0"/>
                </a:lnTo>
                <a:lnTo>
                  <a:pt x="1280605" y="973260"/>
                </a:lnTo>
                <a:lnTo>
                  <a:pt x="0" y="9732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650582" y="2884820"/>
            <a:ext cx="1187335" cy="1187335"/>
          </a:xfrm>
          <a:custGeom>
            <a:avLst/>
            <a:gdLst/>
            <a:ahLst/>
            <a:cxnLst/>
            <a:rect r="r" b="b" t="t" l="l"/>
            <a:pathLst>
              <a:path h="1187335" w="1187335">
                <a:moveTo>
                  <a:pt x="0" y="0"/>
                </a:moveTo>
                <a:lnTo>
                  <a:pt x="1187335" y="0"/>
                </a:lnTo>
                <a:lnTo>
                  <a:pt x="1187335" y="1187336"/>
                </a:lnTo>
                <a:lnTo>
                  <a:pt x="0" y="11873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359890" y="7239384"/>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3837917" y="3797216"/>
            <a:ext cx="3035757" cy="5043057"/>
          </a:xfrm>
          <a:custGeom>
            <a:avLst/>
            <a:gdLst/>
            <a:ahLst/>
            <a:cxnLst/>
            <a:rect r="r" b="b" t="t" l="l"/>
            <a:pathLst>
              <a:path h="5043057" w="3035757">
                <a:moveTo>
                  <a:pt x="0" y="0"/>
                </a:moveTo>
                <a:lnTo>
                  <a:pt x="3035757" y="0"/>
                </a:lnTo>
                <a:lnTo>
                  <a:pt x="3035757" y="5043057"/>
                </a:lnTo>
                <a:lnTo>
                  <a:pt x="0" y="5043057"/>
                </a:lnTo>
                <a:lnTo>
                  <a:pt x="0" y="0"/>
                </a:lnTo>
                <a:close/>
              </a:path>
            </a:pathLst>
          </a:custGeom>
          <a:blipFill>
            <a:blip r:embed="rId10"/>
            <a:stretch>
              <a:fillRect l="-67928" t="-47101" r="-252487" b="-42706"/>
            </a:stretch>
          </a:blipFill>
        </p:spPr>
      </p:sp>
      <p:sp>
        <p:nvSpPr>
          <p:cNvPr name="TextBox 8" id="8"/>
          <p:cNvSpPr txBox="true"/>
          <p:nvPr/>
        </p:nvSpPr>
        <p:spPr>
          <a:xfrm rot="0">
            <a:off x="2148055" y="1492003"/>
            <a:ext cx="1198861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WHY DO WE NEED HEAP ? </a:t>
            </a:r>
          </a:p>
        </p:txBody>
      </p:sp>
      <p:sp>
        <p:nvSpPr>
          <p:cNvPr name="TextBox 9" id="9"/>
          <p:cNvSpPr txBox="true"/>
          <p:nvPr/>
        </p:nvSpPr>
        <p:spPr>
          <a:xfrm rot="0">
            <a:off x="2148055" y="2610389"/>
            <a:ext cx="10529248" cy="6388179"/>
          </a:xfrm>
          <a:prstGeom prst="rect">
            <a:avLst/>
          </a:prstGeom>
        </p:spPr>
        <p:txBody>
          <a:bodyPr anchor="t" rtlCol="false" tIns="0" lIns="0" bIns="0" rIns="0">
            <a:spAutoFit/>
          </a:bodyPr>
          <a:lstStyle/>
          <a:p>
            <a:pPr>
              <a:lnSpc>
                <a:spcPts val="4211"/>
              </a:lnSpc>
            </a:pPr>
            <a:r>
              <a:rPr lang="en-US" sz="3052">
                <a:solidFill>
                  <a:srgbClr val="FFFFFF"/>
                </a:solidFill>
                <a:latin typeface="DM Sans"/>
              </a:rPr>
              <a:t>Dynamic memory allocation is a programming concept where memory is allocated at runtime rather than compile time. In languages like C and C++, dynamic memory allocation is crucial for tasks where the size of data structures is not known until the program runs or when memory needs to be allocated and deallocated dynamically during program execution.</a:t>
            </a:r>
          </a:p>
          <a:p>
            <a:pPr algn="l" marL="0" indent="0" lvl="0">
              <a:lnSpc>
                <a:spcPts val="4211"/>
              </a:lnSpc>
              <a:spcBef>
                <a:spcPct val="0"/>
              </a:spcBef>
            </a:pPr>
            <a:r>
              <a:rPr lang="en-US" sz="3052">
                <a:solidFill>
                  <a:srgbClr val="FFFFFF"/>
                </a:solidFill>
                <a:latin typeface="DM Sans"/>
              </a:rPr>
              <a:t> dynamic memory allocation is typically achieved using functions like</a:t>
            </a:r>
            <a:r>
              <a:rPr lang="en-US" sz="3052">
                <a:solidFill>
                  <a:srgbClr val="FFFFFF"/>
                </a:solidFill>
                <a:latin typeface="DM Sans Bold"/>
              </a:rPr>
              <a:t> malloc, calloc, realloc, </a:t>
            </a:r>
            <a:r>
              <a:rPr lang="en-US" sz="3052">
                <a:solidFill>
                  <a:srgbClr val="FFFFFF"/>
                </a:solidFill>
                <a:latin typeface="DM Sans"/>
              </a:rPr>
              <a:t>and </a:t>
            </a:r>
            <a:r>
              <a:rPr lang="en-US" sz="3052">
                <a:solidFill>
                  <a:srgbClr val="FFFFFF"/>
                </a:solidFill>
                <a:latin typeface="DM Sans Bold"/>
              </a:rPr>
              <a:t>free.</a:t>
            </a:r>
            <a:r>
              <a:rPr lang="en-US" sz="3052">
                <a:solidFill>
                  <a:srgbClr val="FFFFFF"/>
                </a:solidFill>
                <a:latin typeface="DM Sans"/>
              </a:rPr>
              <a:t> These functions allow the programmer to allocate memory from a region of memory at the heap. The heap is a large pool of memory that is available for dynamic allocation.</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416838" y="2349798"/>
            <a:ext cx="15454324" cy="6082425"/>
          </a:xfrm>
          <a:custGeom>
            <a:avLst/>
            <a:gdLst/>
            <a:ahLst/>
            <a:cxnLst/>
            <a:rect r="r" b="b" t="t" l="l"/>
            <a:pathLst>
              <a:path h="6082425" w="15454324">
                <a:moveTo>
                  <a:pt x="0" y="0"/>
                </a:moveTo>
                <a:lnTo>
                  <a:pt x="15454324" y="0"/>
                </a:lnTo>
                <a:lnTo>
                  <a:pt x="15454324" y="6082425"/>
                </a:lnTo>
                <a:lnTo>
                  <a:pt x="0" y="6082425"/>
                </a:lnTo>
                <a:lnTo>
                  <a:pt x="0" y="0"/>
                </a:lnTo>
                <a:close/>
              </a:path>
            </a:pathLst>
          </a:custGeom>
          <a:blipFill>
            <a:blip r:embed="rId2"/>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16567" y="538163"/>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FUNCTIONS DETAILS</a:t>
            </a:r>
          </a:p>
        </p:txBody>
      </p:sp>
      <p:sp>
        <p:nvSpPr>
          <p:cNvPr name="TextBox 3" id="3"/>
          <p:cNvSpPr txBox="true"/>
          <p:nvPr/>
        </p:nvSpPr>
        <p:spPr>
          <a:xfrm rot="0">
            <a:off x="316567" y="3118351"/>
            <a:ext cx="17971433" cy="5334000"/>
          </a:xfrm>
          <a:prstGeom prst="rect">
            <a:avLst/>
          </a:prstGeom>
        </p:spPr>
        <p:txBody>
          <a:bodyPr anchor="t" rtlCol="false" tIns="0" lIns="0" bIns="0" rIns="0">
            <a:spAutoFit/>
          </a:bodyPr>
          <a:lstStyle/>
          <a:p>
            <a:pPr marL="764969" indent="-382485" lvl="1">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Checks if the size of the tail node is sufficient to release memory.</a:t>
            </a:r>
          </a:p>
          <a:p>
            <a:pPr marL="764969" indent="-382485" lvl="1">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Semi-Bold"/>
              </a:rPr>
              <a:t>tail</a:t>
            </a:r>
            <a:r>
              <a:rPr lang="en-US" sz="3543">
                <a:solidFill>
                  <a:srgbClr val="FFFFFF"/>
                </a:solidFill>
                <a:latin typeface="DM Sans"/>
              </a:rPr>
              <a:t>: Pointer to the tail node.</a:t>
            </a:r>
          </a:p>
          <a:p>
            <a:pPr marL="764969" indent="-382485" lvl="1">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a:rPr>
              <a:t>Checks if the size of the tail node exceeds a certain threshold for releasing memory.</a:t>
            </a:r>
          </a:p>
          <a:p>
            <a:pPr marL="764969" indent="-382485" lvl="1">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Constant time complexity.</a:t>
            </a:r>
          </a:p>
          <a:p>
            <a:pPr marL="764969" indent="-382485" lvl="1">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to release memory when the tail node size is large enough.</a:t>
            </a:r>
          </a:p>
          <a:p>
            <a:pPr>
              <a:lnSpc>
                <a:spcPts val="4251"/>
              </a:lnSpc>
            </a:pPr>
          </a:p>
          <a:p>
            <a:pPr>
              <a:lnSpc>
                <a:spcPts val="4251"/>
              </a:lnSpc>
              <a:spcBef>
                <a:spcPct val="0"/>
              </a:spcBef>
            </a:pPr>
          </a:p>
        </p:txBody>
      </p:sp>
      <p:sp>
        <p:nvSpPr>
          <p:cNvPr name="TextBox 4" id="4"/>
          <p:cNvSpPr txBox="true"/>
          <p:nvPr/>
        </p:nvSpPr>
        <p:spPr>
          <a:xfrm rot="0">
            <a:off x="1770348" y="1822951"/>
            <a:ext cx="15488952" cy="971550"/>
          </a:xfrm>
          <a:prstGeom prst="rect">
            <a:avLst/>
          </a:prstGeom>
        </p:spPr>
        <p:txBody>
          <a:bodyPr anchor="t" rtlCol="false" tIns="0" lIns="0" bIns="0" rIns="0">
            <a:spAutoFit/>
          </a:bodyPr>
          <a:lstStyle/>
          <a:p>
            <a:pPr algn="ctr">
              <a:lnSpc>
                <a:spcPts val="7522"/>
              </a:lnSpc>
              <a:spcBef>
                <a:spcPct val="0"/>
              </a:spcBef>
            </a:pPr>
            <a:r>
              <a:rPr lang="en-US" sz="6268">
                <a:solidFill>
                  <a:srgbClr val="FFFFFF"/>
                </a:solidFill>
                <a:latin typeface="Now Bold"/>
              </a:rPr>
              <a:t>CHECK_ON_TAIL_SIZE</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819369" y="2672606"/>
            <a:ext cx="17106193" cy="4941789"/>
          </a:xfrm>
          <a:custGeom>
            <a:avLst/>
            <a:gdLst/>
            <a:ahLst/>
            <a:cxnLst/>
            <a:rect r="r" b="b" t="t" l="l"/>
            <a:pathLst>
              <a:path h="4941789" w="17106193">
                <a:moveTo>
                  <a:pt x="0" y="0"/>
                </a:moveTo>
                <a:lnTo>
                  <a:pt x="17106192" y="0"/>
                </a:lnTo>
                <a:lnTo>
                  <a:pt x="17106192" y="4941788"/>
                </a:lnTo>
                <a:lnTo>
                  <a:pt x="0" y="4941788"/>
                </a:lnTo>
                <a:lnTo>
                  <a:pt x="0" y="0"/>
                </a:lnTo>
                <a:close/>
              </a:path>
            </a:pathLst>
          </a:custGeom>
          <a:blipFill>
            <a:blip r:embed="rId2"/>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16567" y="538163"/>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FUNCTIONS DETAILS</a:t>
            </a:r>
          </a:p>
        </p:txBody>
      </p:sp>
      <p:sp>
        <p:nvSpPr>
          <p:cNvPr name="TextBox 3" id="3"/>
          <p:cNvSpPr txBox="true"/>
          <p:nvPr/>
        </p:nvSpPr>
        <p:spPr>
          <a:xfrm rot="0">
            <a:off x="316567" y="3118351"/>
            <a:ext cx="17971433" cy="6400800"/>
          </a:xfrm>
          <a:prstGeom prst="rect">
            <a:avLst/>
          </a:prstGeom>
        </p:spPr>
        <p:txBody>
          <a:bodyPr anchor="t" rtlCol="false" tIns="0" lIns="0" bIns="0" rIns="0">
            <a:spAutoFit/>
          </a:bodyPr>
          <a:lstStyle/>
          <a:p>
            <a:pPr marL="764969" indent="-382485" lvl="1">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Allocates memory initialized to zero.</a:t>
            </a:r>
          </a:p>
          <a:p>
            <a:pPr marL="764969" indent="-382485" lvl="1">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Semi-Bold"/>
              </a:rPr>
              <a:t>nmemb</a:t>
            </a:r>
            <a:r>
              <a:rPr lang="en-US" sz="3543">
                <a:solidFill>
                  <a:srgbClr val="FFFFFF"/>
                </a:solidFill>
                <a:latin typeface="DM Sans"/>
              </a:rPr>
              <a:t>: Number of members.</a:t>
            </a:r>
          </a:p>
          <a:p>
            <a:pPr marL="1529939" indent="-509980" lvl="2">
              <a:lnSpc>
                <a:spcPts val="4251"/>
              </a:lnSpc>
              <a:buFont typeface="Arial"/>
              <a:buChar char="⚬"/>
            </a:pPr>
            <a:r>
              <a:rPr lang="en-US" sz="3543">
                <a:solidFill>
                  <a:srgbClr val="FFFFFF"/>
                </a:solidFill>
                <a:latin typeface="DM Sans Semi-Bold"/>
              </a:rPr>
              <a:t>size</a:t>
            </a:r>
            <a:r>
              <a:rPr lang="en-US" sz="3543">
                <a:solidFill>
                  <a:srgbClr val="FFFFFF"/>
                </a:solidFill>
                <a:latin typeface="DM Sans"/>
              </a:rPr>
              <a:t>: Size of each member.</a:t>
            </a:r>
          </a:p>
          <a:p>
            <a:pPr marL="764969" indent="-382485" lvl="1">
              <a:lnSpc>
                <a:spcPts val="4251"/>
              </a:lnSpc>
              <a:buFont typeface="Arial"/>
              <a:buChar char="•"/>
            </a:pPr>
            <a:r>
              <a:rPr lang="en-US" sz="3543">
                <a:solidFill>
                  <a:srgbClr val="FFFFFF"/>
                </a:solidFill>
                <a:latin typeface="DM Sans Semi-Bold"/>
              </a:rPr>
              <a:t>Return Value</a:t>
            </a:r>
            <a:r>
              <a:rPr lang="en-US" sz="3543">
                <a:solidFill>
                  <a:srgbClr val="FFFFFF"/>
                </a:solidFill>
                <a:latin typeface="DM Sans"/>
              </a:rPr>
              <a:t>: Pointer to the allocated memory.</a:t>
            </a:r>
          </a:p>
          <a:p>
            <a:pPr marL="764969" indent="-382485" lvl="1">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a:rPr>
              <a:t>Calls </a:t>
            </a:r>
            <a:r>
              <a:rPr lang="en-US" sz="3543">
                <a:solidFill>
                  <a:srgbClr val="FFFFFF"/>
                </a:solidFill>
                <a:latin typeface="DM Sans Semi-Bold"/>
              </a:rPr>
              <a:t>malloc</a:t>
            </a:r>
            <a:r>
              <a:rPr lang="en-US" sz="3543">
                <a:solidFill>
                  <a:srgbClr val="FFFFFF"/>
                </a:solidFill>
                <a:latin typeface="DM Sans"/>
              </a:rPr>
              <a:t> to allocate memory and </a:t>
            </a:r>
            <a:r>
              <a:rPr lang="en-US" sz="3543">
                <a:solidFill>
                  <a:srgbClr val="FFFFFF"/>
                </a:solidFill>
                <a:latin typeface="DM Sans Semi-Bold"/>
              </a:rPr>
              <a:t>memset</a:t>
            </a:r>
            <a:r>
              <a:rPr lang="en-US" sz="3543">
                <a:solidFill>
                  <a:srgbClr val="FFFFFF"/>
                </a:solidFill>
                <a:latin typeface="DM Sans"/>
              </a:rPr>
              <a:t> to initialize it to zero.</a:t>
            </a:r>
          </a:p>
          <a:p>
            <a:pPr marL="764969" indent="-382485" lvl="1">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Depends on the efficiency of memory allocation and initialization.</a:t>
            </a:r>
          </a:p>
          <a:p>
            <a:pPr marL="764969" indent="-382485" lvl="1">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to allocate and initialize memory for arrays or structures.</a:t>
            </a:r>
          </a:p>
          <a:p>
            <a:pPr>
              <a:lnSpc>
                <a:spcPts val="4251"/>
              </a:lnSpc>
            </a:pPr>
          </a:p>
          <a:p>
            <a:pPr>
              <a:lnSpc>
                <a:spcPts val="4251"/>
              </a:lnSpc>
              <a:spcBef>
                <a:spcPct val="0"/>
              </a:spcBef>
            </a:pPr>
          </a:p>
        </p:txBody>
      </p:sp>
      <p:sp>
        <p:nvSpPr>
          <p:cNvPr name="TextBox 4" id="4"/>
          <p:cNvSpPr txBox="true"/>
          <p:nvPr/>
        </p:nvSpPr>
        <p:spPr>
          <a:xfrm rot="0">
            <a:off x="1770348" y="1822951"/>
            <a:ext cx="15488952" cy="971550"/>
          </a:xfrm>
          <a:prstGeom prst="rect">
            <a:avLst/>
          </a:prstGeom>
        </p:spPr>
        <p:txBody>
          <a:bodyPr anchor="t" rtlCol="false" tIns="0" lIns="0" bIns="0" rIns="0">
            <a:spAutoFit/>
          </a:bodyPr>
          <a:lstStyle/>
          <a:p>
            <a:pPr algn="ctr">
              <a:lnSpc>
                <a:spcPts val="7522"/>
              </a:lnSpc>
              <a:spcBef>
                <a:spcPct val="0"/>
              </a:spcBef>
            </a:pPr>
            <a:r>
              <a:rPr lang="en-US" sz="6268">
                <a:solidFill>
                  <a:srgbClr val="FFFFFF"/>
                </a:solidFill>
                <a:latin typeface="Now Bold"/>
              </a:rPr>
              <a:t>CALLOC</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6833807" y="409915"/>
            <a:ext cx="5611589" cy="9467171"/>
          </a:xfrm>
          <a:custGeom>
            <a:avLst/>
            <a:gdLst/>
            <a:ahLst/>
            <a:cxnLst/>
            <a:rect r="r" b="b" t="t" l="l"/>
            <a:pathLst>
              <a:path h="9467171" w="5611589">
                <a:moveTo>
                  <a:pt x="0" y="0"/>
                </a:moveTo>
                <a:lnTo>
                  <a:pt x="5611589" y="0"/>
                </a:lnTo>
                <a:lnTo>
                  <a:pt x="5611589" y="9467170"/>
                </a:lnTo>
                <a:lnTo>
                  <a:pt x="0" y="9467170"/>
                </a:lnTo>
                <a:lnTo>
                  <a:pt x="0" y="0"/>
                </a:lnTo>
                <a:close/>
              </a:path>
            </a:pathLst>
          </a:custGeom>
          <a:blipFill>
            <a:blip r:embed="rId2"/>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16567" y="538163"/>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FUNCTIONS DETAILS</a:t>
            </a:r>
          </a:p>
        </p:txBody>
      </p:sp>
      <p:sp>
        <p:nvSpPr>
          <p:cNvPr name="TextBox 3" id="3"/>
          <p:cNvSpPr txBox="true"/>
          <p:nvPr/>
        </p:nvSpPr>
        <p:spPr>
          <a:xfrm rot="0">
            <a:off x="316567" y="3118351"/>
            <a:ext cx="17971433" cy="6400800"/>
          </a:xfrm>
          <a:prstGeom prst="rect">
            <a:avLst/>
          </a:prstGeom>
        </p:spPr>
        <p:txBody>
          <a:bodyPr anchor="t" rtlCol="false" tIns="0" lIns="0" bIns="0" rIns="0">
            <a:spAutoFit/>
          </a:bodyPr>
          <a:lstStyle/>
          <a:p>
            <a:pPr marL="764969" indent="-382485" lvl="1">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Reallocates memory.</a:t>
            </a:r>
          </a:p>
          <a:p>
            <a:pPr marL="764969" indent="-382485" lvl="1">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Semi-Bold"/>
              </a:rPr>
              <a:t>old_ptr</a:t>
            </a:r>
            <a:r>
              <a:rPr lang="en-US" sz="3543">
                <a:solidFill>
                  <a:srgbClr val="FFFFFF"/>
                </a:solidFill>
                <a:latin typeface="DM Sans"/>
              </a:rPr>
              <a:t>: Pointer to the previously allocated memory.</a:t>
            </a:r>
          </a:p>
          <a:p>
            <a:pPr marL="1529939" indent="-509980" lvl="2">
              <a:lnSpc>
                <a:spcPts val="4251"/>
              </a:lnSpc>
              <a:buFont typeface="Arial"/>
              <a:buChar char="⚬"/>
            </a:pPr>
            <a:r>
              <a:rPr lang="en-US" sz="3543">
                <a:solidFill>
                  <a:srgbClr val="FFFFFF"/>
                </a:solidFill>
                <a:latin typeface="DM Sans Semi-Bold"/>
              </a:rPr>
              <a:t>new_size</a:t>
            </a:r>
            <a:r>
              <a:rPr lang="en-US" sz="3543">
                <a:solidFill>
                  <a:srgbClr val="FFFFFF"/>
                </a:solidFill>
                <a:latin typeface="DM Sans"/>
              </a:rPr>
              <a:t>: New size of the memory block.</a:t>
            </a:r>
          </a:p>
          <a:p>
            <a:pPr marL="764969" indent="-382485" lvl="1">
              <a:lnSpc>
                <a:spcPts val="4251"/>
              </a:lnSpc>
              <a:buFont typeface="Arial"/>
              <a:buChar char="•"/>
            </a:pPr>
            <a:r>
              <a:rPr lang="en-US" sz="3543">
                <a:solidFill>
                  <a:srgbClr val="FFFFFF"/>
                </a:solidFill>
                <a:latin typeface="DM Sans Semi-Bold"/>
              </a:rPr>
              <a:t>Return Value</a:t>
            </a:r>
            <a:r>
              <a:rPr lang="en-US" sz="3543">
                <a:solidFill>
                  <a:srgbClr val="FFFFFF"/>
                </a:solidFill>
                <a:latin typeface="DM Sans"/>
              </a:rPr>
              <a:t>: Pointer to the reallocated memory.</a:t>
            </a:r>
          </a:p>
          <a:p>
            <a:pPr marL="764969" indent="-382485" lvl="1">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a:rPr>
              <a:t>Determines whether to extend, split, or reallocate the memory block based on the required size.</a:t>
            </a:r>
          </a:p>
          <a:p>
            <a:pPr marL="764969" indent="-382485" lvl="1">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Depends on the size and structure of the free list.</a:t>
            </a:r>
          </a:p>
          <a:p>
            <a:pPr marL="764969" indent="-382485" lvl="1">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to resize memory blocks dynamically during program execution.</a:t>
            </a:r>
          </a:p>
          <a:p>
            <a:pPr>
              <a:lnSpc>
                <a:spcPts val="4251"/>
              </a:lnSpc>
              <a:spcBef>
                <a:spcPct val="0"/>
              </a:spcBef>
            </a:pPr>
          </a:p>
        </p:txBody>
      </p:sp>
      <p:sp>
        <p:nvSpPr>
          <p:cNvPr name="TextBox 4" id="4"/>
          <p:cNvSpPr txBox="true"/>
          <p:nvPr/>
        </p:nvSpPr>
        <p:spPr>
          <a:xfrm rot="0">
            <a:off x="1770348" y="1822951"/>
            <a:ext cx="15488952" cy="971550"/>
          </a:xfrm>
          <a:prstGeom prst="rect">
            <a:avLst/>
          </a:prstGeom>
        </p:spPr>
        <p:txBody>
          <a:bodyPr anchor="t" rtlCol="false" tIns="0" lIns="0" bIns="0" rIns="0">
            <a:spAutoFit/>
          </a:bodyPr>
          <a:lstStyle/>
          <a:p>
            <a:pPr algn="ctr">
              <a:lnSpc>
                <a:spcPts val="7522"/>
              </a:lnSpc>
              <a:spcBef>
                <a:spcPct val="0"/>
              </a:spcBef>
            </a:pPr>
            <a:r>
              <a:rPr lang="en-US" sz="6268">
                <a:solidFill>
                  <a:srgbClr val="FFFFFF"/>
                </a:solidFill>
                <a:latin typeface="Now Bold"/>
              </a:rPr>
              <a:t>REALLOC</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4015040" y="241809"/>
            <a:ext cx="8900716" cy="9803383"/>
          </a:xfrm>
          <a:custGeom>
            <a:avLst/>
            <a:gdLst/>
            <a:ahLst/>
            <a:cxnLst/>
            <a:rect r="r" b="b" t="t" l="l"/>
            <a:pathLst>
              <a:path h="9803383" w="8900716">
                <a:moveTo>
                  <a:pt x="0" y="0"/>
                </a:moveTo>
                <a:lnTo>
                  <a:pt x="8900716" y="0"/>
                </a:lnTo>
                <a:lnTo>
                  <a:pt x="8900716" y="9803382"/>
                </a:lnTo>
                <a:lnTo>
                  <a:pt x="0" y="9803382"/>
                </a:lnTo>
                <a:lnTo>
                  <a:pt x="0" y="0"/>
                </a:lnTo>
                <a:close/>
              </a:path>
            </a:pathLst>
          </a:custGeom>
          <a:blipFill>
            <a:blip r:embed="rId2"/>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16567" y="538163"/>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FUNCTIONS DETAILS</a:t>
            </a:r>
          </a:p>
        </p:txBody>
      </p:sp>
      <p:sp>
        <p:nvSpPr>
          <p:cNvPr name="TextBox 3" id="3"/>
          <p:cNvSpPr txBox="true"/>
          <p:nvPr/>
        </p:nvSpPr>
        <p:spPr>
          <a:xfrm rot="0">
            <a:off x="316567" y="3118351"/>
            <a:ext cx="17971433" cy="5334000"/>
          </a:xfrm>
          <a:prstGeom prst="rect">
            <a:avLst/>
          </a:prstGeom>
        </p:spPr>
        <p:txBody>
          <a:bodyPr anchor="t" rtlCol="false" tIns="0" lIns="0" bIns="0" rIns="0">
            <a:spAutoFit/>
          </a:bodyPr>
          <a:lstStyle/>
          <a:p>
            <a:pPr marL="764969" indent="-382485" lvl="1">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Reallocates memory by extending the block.</a:t>
            </a:r>
          </a:p>
          <a:p>
            <a:pPr marL="764969" indent="-382485" lvl="1">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Semi-Bold"/>
              </a:rPr>
              <a:t>ptr</a:t>
            </a:r>
            <a:r>
              <a:rPr lang="en-US" sz="3543">
                <a:solidFill>
                  <a:srgbClr val="FFFFFF"/>
                </a:solidFill>
                <a:latin typeface="DM Sans"/>
              </a:rPr>
              <a:t>: Pointer to the previously allocated memory.</a:t>
            </a:r>
          </a:p>
          <a:p>
            <a:pPr marL="1529939" indent="-509980" lvl="2">
              <a:lnSpc>
                <a:spcPts val="4251"/>
              </a:lnSpc>
              <a:buFont typeface="Arial"/>
              <a:buChar char="⚬"/>
            </a:pPr>
            <a:r>
              <a:rPr lang="en-US" sz="3543">
                <a:solidFill>
                  <a:srgbClr val="FFFFFF"/>
                </a:solidFill>
                <a:latin typeface="DM Sans Semi-Bold"/>
              </a:rPr>
              <a:t>needed_size</a:t>
            </a:r>
            <a:r>
              <a:rPr lang="en-US" sz="3543">
                <a:solidFill>
                  <a:srgbClr val="FFFFFF"/>
                </a:solidFill>
                <a:latin typeface="DM Sans"/>
              </a:rPr>
              <a:t>: New size of the memory block.</a:t>
            </a:r>
          </a:p>
          <a:p>
            <a:pPr marL="1529939" indent="-509980" lvl="2">
              <a:lnSpc>
                <a:spcPts val="4251"/>
              </a:lnSpc>
              <a:buFont typeface="Arial"/>
              <a:buChar char="⚬"/>
            </a:pPr>
            <a:r>
              <a:rPr lang="en-US" sz="3543">
                <a:solidFill>
                  <a:srgbClr val="FFFFFF"/>
                </a:solidFill>
                <a:latin typeface="DM Sans Semi-Bold"/>
              </a:rPr>
              <a:t>extend_split_flag</a:t>
            </a:r>
            <a:r>
              <a:rPr lang="en-US" sz="3543">
                <a:solidFill>
                  <a:srgbClr val="FFFFFF"/>
                </a:solidFill>
                <a:latin typeface="DM Sans"/>
              </a:rPr>
              <a:t>: Flag indicating whether the block was extended or split.</a:t>
            </a:r>
          </a:p>
          <a:p>
            <a:pPr marL="764969" indent="-382485" lvl="1">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a:rPr>
              <a:t>Extends the memory block if there is adjacent free memory available.</a:t>
            </a:r>
          </a:p>
          <a:p>
            <a:pPr marL="764969" indent="-382485" lvl="1">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Depends on the size and structure of the free list.</a:t>
            </a:r>
          </a:p>
          <a:p>
            <a:pPr marL="764969" indent="-382485" lvl="1">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to resize memory blocks when reallocating memory.</a:t>
            </a:r>
          </a:p>
          <a:p>
            <a:pPr>
              <a:lnSpc>
                <a:spcPts val="4251"/>
              </a:lnSpc>
              <a:spcBef>
                <a:spcPct val="0"/>
              </a:spcBef>
            </a:pPr>
          </a:p>
        </p:txBody>
      </p:sp>
      <p:sp>
        <p:nvSpPr>
          <p:cNvPr name="TextBox 4" id="4"/>
          <p:cNvSpPr txBox="true"/>
          <p:nvPr/>
        </p:nvSpPr>
        <p:spPr>
          <a:xfrm rot="0">
            <a:off x="1770348" y="1822951"/>
            <a:ext cx="15488952" cy="971550"/>
          </a:xfrm>
          <a:prstGeom prst="rect">
            <a:avLst/>
          </a:prstGeom>
        </p:spPr>
        <p:txBody>
          <a:bodyPr anchor="t" rtlCol="false" tIns="0" lIns="0" bIns="0" rIns="0">
            <a:spAutoFit/>
          </a:bodyPr>
          <a:lstStyle/>
          <a:p>
            <a:pPr algn="ctr">
              <a:lnSpc>
                <a:spcPts val="7522"/>
              </a:lnSpc>
              <a:spcBef>
                <a:spcPct val="0"/>
              </a:spcBef>
            </a:pPr>
            <a:r>
              <a:rPr lang="en-US" sz="6268">
                <a:solidFill>
                  <a:srgbClr val="FFFFFF"/>
                </a:solidFill>
                <a:latin typeface="Now Bold"/>
              </a:rPr>
              <a:t>REALLOC_EXTEND_BLOCK</a:t>
            </a:r>
          </a:p>
        </p:txBody>
      </p:sp>
    </p:spTree>
  </p:cSld>
  <p:clrMapOvr>
    <a:masterClrMapping/>
  </p:clrMapOvr>
</p:sld>
</file>

<file path=ppt/slides/slide38.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16567" y="538163"/>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FUNCTIONS DETAILS</a:t>
            </a:r>
          </a:p>
        </p:txBody>
      </p:sp>
      <p:sp>
        <p:nvSpPr>
          <p:cNvPr name="TextBox 3" id="3"/>
          <p:cNvSpPr txBox="true"/>
          <p:nvPr/>
        </p:nvSpPr>
        <p:spPr>
          <a:xfrm rot="0">
            <a:off x="1770348" y="1822951"/>
            <a:ext cx="15488952" cy="971550"/>
          </a:xfrm>
          <a:prstGeom prst="rect">
            <a:avLst/>
          </a:prstGeom>
        </p:spPr>
        <p:txBody>
          <a:bodyPr anchor="t" rtlCol="false" tIns="0" lIns="0" bIns="0" rIns="0">
            <a:spAutoFit/>
          </a:bodyPr>
          <a:lstStyle/>
          <a:p>
            <a:pPr algn="ctr">
              <a:lnSpc>
                <a:spcPts val="7522"/>
              </a:lnSpc>
              <a:spcBef>
                <a:spcPct val="0"/>
              </a:spcBef>
            </a:pPr>
            <a:r>
              <a:rPr lang="en-US" sz="6268">
                <a:solidFill>
                  <a:srgbClr val="FFFFFF"/>
                </a:solidFill>
                <a:latin typeface="Now Bold"/>
              </a:rPr>
              <a:t>REALLOC_SPLIT_BLOCK</a:t>
            </a:r>
          </a:p>
        </p:txBody>
      </p:sp>
      <p:sp>
        <p:nvSpPr>
          <p:cNvPr name="TextBox 4" id="4"/>
          <p:cNvSpPr txBox="true"/>
          <p:nvPr/>
        </p:nvSpPr>
        <p:spPr>
          <a:xfrm rot="0">
            <a:off x="316567" y="3118351"/>
            <a:ext cx="17971433" cy="5334000"/>
          </a:xfrm>
          <a:prstGeom prst="rect">
            <a:avLst/>
          </a:prstGeom>
        </p:spPr>
        <p:txBody>
          <a:bodyPr anchor="t" rtlCol="false" tIns="0" lIns="0" bIns="0" rIns="0">
            <a:spAutoFit/>
          </a:bodyPr>
          <a:lstStyle/>
          <a:p>
            <a:pPr marL="764969" indent="-382485" lvl="1">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Reallocates memory by splitting the block.</a:t>
            </a:r>
          </a:p>
          <a:p>
            <a:pPr marL="764969" indent="-382485" lvl="1">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Semi-Bold"/>
              </a:rPr>
              <a:t>ptr</a:t>
            </a:r>
            <a:r>
              <a:rPr lang="en-US" sz="3543">
                <a:solidFill>
                  <a:srgbClr val="FFFFFF"/>
                </a:solidFill>
                <a:latin typeface="DM Sans"/>
              </a:rPr>
              <a:t>: Pointer to the previously allocated memory.</a:t>
            </a:r>
          </a:p>
          <a:p>
            <a:pPr marL="1529939" indent="-509980" lvl="2">
              <a:lnSpc>
                <a:spcPts val="4251"/>
              </a:lnSpc>
              <a:buFont typeface="Arial"/>
              <a:buChar char="⚬"/>
            </a:pPr>
            <a:r>
              <a:rPr lang="en-US" sz="3543">
                <a:solidFill>
                  <a:srgbClr val="FFFFFF"/>
                </a:solidFill>
                <a:latin typeface="DM Sans Semi-Bold"/>
              </a:rPr>
              <a:t>needed_size</a:t>
            </a:r>
            <a:r>
              <a:rPr lang="en-US" sz="3543">
                <a:solidFill>
                  <a:srgbClr val="FFFFFF"/>
                </a:solidFill>
                <a:latin typeface="DM Sans"/>
              </a:rPr>
              <a:t>: New size of the memory block.</a:t>
            </a:r>
          </a:p>
          <a:p>
            <a:pPr marL="1529939" indent="-509980" lvl="2">
              <a:lnSpc>
                <a:spcPts val="4251"/>
              </a:lnSpc>
              <a:buFont typeface="Arial"/>
              <a:buChar char="⚬"/>
            </a:pPr>
            <a:r>
              <a:rPr lang="en-US" sz="3543">
                <a:solidFill>
                  <a:srgbClr val="FFFFFF"/>
                </a:solidFill>
                <a:latin typeface="DM Sans Semi-Bold"/>
              </a:rPr>
              <a:t>extend_split_flag</a:t>
            </a:r>
            <a:r>
              <a:rPr lang="en-US" sz="3543">
                <a:solidFill>
                  <a:srgbClr val="FFFFFF"/>
                </a:solidFill>
                <a:latin typeface="DM Sans"/>
              </a:rPr>
              <a:t>: Flag indicating whether the block was extended or split.</a:t>
            </a:r>
          </a:p>
          <a:p>
            <a:pPr marL="764969" indent="-382485" lvl="1">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indent="-509980" lvl="2">
              <a:lnSpc>
                <a:spcPts val="4251"/>
              </a:lnSpc>
              <a:buFont typeface="Arial"/>
              <a:buChar char="⚬"/>
            </a:pPr>
            <a:r>
              <a:rPr lang="en-US" sz="3543">
                <a:solidFill>
                  <a:srgbClr val="FFFFFF"/>
                </a:solidFill>
                <a:latin typeface="DM Sans"/>
              </a:rPr>
              <a:t>Splits the memory block if it is larger than the required size.</a:t>
            </a:r>
          </a:p>
          <a:p>
            <a:pPr marL="764969" indent="-382485" lvl="1">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Depends on the size and structure of the free list.</a:t>
            </a:r>
          </a:p>
          <a:p>
            <a:pPr marL="764969" indent="-382485" lvl="1">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to resize memory blocks when reallocating memory.</a:t>
            </a:r>
          </a:p>
          <a:p>
            <a:pPr>
              <a:lnSpc>
                <a:spcPts val="4251"/>
              </a:lnSpc>
              <a:spcBef>
                <a:spcPct val="0"/>
              </a:spcBef>
            </a:pP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6683520" y="1590911"/>
            <a:ext cx="2651835" cy="2651835"/>
          </a:xfrm>
          <a:custGeom>
            <a:avLst/>
            <a:gdLst/>
            <a:ahLst/>
            <a:cxnLst/>
            <a:rect r="r" b="b" t="t" l="l"/>
            <a:pathLst>
              <a:path h="2651835" w="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64153" y="6128336"/>
            <a:ext cx="10056550" cy="668479"/>
          </a:xfrm>
          <a:prstGeom prst="rect">
            <a:avLst/>
          </a:prstGeom>
        </p:spPr>
        <p:txBody>
          <a:bodyPr anchor="t" rtlCol="false" tIns="0" lIns="0" bIns="0" rIns="0">
            <a:spAutoFit/>
          </a:bodyPr>
          <a:lstStyle/>
          <a:p>
            <a:pPr algn="l" marL="0" indent="0" lvl="0">
              <a:lnSpc>
                <a:spcPts val="5476"/>
              </a:lnSpc>
              <a:spcBef>
                <a:spcPct val="0"/>
              </a:spcBef>
            </a:pPr>
            <a:r>
              <a:rPr lang="en-US" sz="3968">
                <a:solidFill>
                  <a:srgbClr val="4BD1FB"/>
                </a:solidFill>
                <a:latin typeface="DM Sans Bold"/>
              </a:rPr>
              <a:t>Thanks Eng Reda Maher.</a:t>
            </a:r>
          </a:p>
        </p:txBody>
      </p:sp>
      <p:sp>
        <p:nvSpPr>
          <p:cNvPr name="TextBox 4" id="4"/>
          <p:cNvSpPr txBox="true"/>
          <p:nvPr/>
        </p:nvSpPr>
        <p:spPr>
          <a:xfrm rot="0">
            <a:off x="2255514" y="2764429"/>
            <a:ext cx="10434893" cy="2632885"/>
          </a:xfrm>
          <a:prstGeom prst="rect">
            <a:avLst/>
          </a:prstGeom>
        </p:spPr>
        <p:txBody>
          <a:bodyPr anchor="t" rtlCol="false" tIns="0" lIns="0" bIns="0" rIns="0">
            <a:spAutoFit/>
          </a:bodyPr>
          <a:lstStyle/>
          <a:p>
            <a:pPr marL="0" indent="0" lvl="0">
              <a:lnSpc>
                <a:spcPts val="10543"/>
              </a:lnSpc>
            </a:pPr>
            <a:r>
              <a:rPr lang="en-US" sz="7530" spc="459">
                <a:solidFill>
                  <a:srgbClr val="FFFFFF"/>
                </a:solidFill>
                <a:latin typeface="Now Bold"/>
              </a:rPr>
              <a:t>Thank's For Watching</a:t>
            </a:r>
          </a:p>
        </p:txBody>
      </p:sp>
      <p:sp>
        <p:nvSpPr>
          <p:cNvPr name="Freeform 5" id="5"/>
          <p:cNvSpPr/>
          <p:nvPr/>
        </p:nvSpPr>
        <p:spPr>
          <a:xfrm flipH="false" flipV="false" rot="0">
            <a:off x="2264153" y="1800947"/>
            <a:ext cx="720510" cy="835374"/>
          </a:xfrm>
          <a:custGeom>
            <a:avLst/>
            <a:gdLst/>
            <a:ahLst/>
            <a:cxnLst/>
            <a:rect r="r" b="b" t="t" l="l"/>
            <a:pathLst>
              <a:path h="835374" w="720510">
                <a:moveTo>
                  <a:pt x="0" y="0"/>
                </a:moveTo>
                <a:lnTo>
                  <a:pt x="720511" y="0"/>
                </a:lnTo>
                <a:lnTo>
                  <a:pt x="720511" y="835374"/>
                </a:lnTo>
                <a:lnTo>
                  <a:pt x="0" y="835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89475" y="-570381"/>
            <a:ext cx="2651835" cy="2651835"/>
          </a:xfrm>
          <a:custGeom>
            <a:avLst/>
            <a:gdLst/>
            <a:ahLst/>
            <a:cxnLst/>
            <a:rect r="r" b="b" t="t" l="l"/>
            <a:pathLst>
              <a:path h="2651835" w="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2557312" y="4699474"/>
            <a:ext cx="1137117" cy="1137117"/>
          </a:xfrm>
          <a:custGeom>
            <a:avLst/>
            <a:gdLst/>
            <a:ahLst/>
            <a:cxnLst/>
            <a:rect r="r" b="b" t="t" l="l"/>
            <a:pathLst>
              <a:path h="1137117" w="1137117">
                <a:moveTo>
                  <a:pt x="0" y="0"/>
                </a:moveTo>
                <a:lnTo>
                  <a:pt x="1137117" y="0"/>
                </a:lnTo>
                <a:lnTo>
                  <a:pt x="1137117" y="1137117"/>
                </a:lnTo>
                <a:lnTo>
                  <a:pt x="0" y="1137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57312" y="6363602"/>
            <a:ext cx="1280605" cy="973260"/>
          </a:xfrm>
          <a:custGeom>
            <a:avLst/>
            <a:gdLst/>
            <a:ahLst/>
            <a:cxnLst/>
            <a:rect r="r" b="b" t="t" l="l"/>
            <a:pathLst>
              <a:path h="973260" w="1280605">
                <a:moveTo>
                  <a:pt x="0" y="0"/>
                </a:moveTo>
                <a:lnTo>
                  <a:pt x="1280605" y="0"/>
                </a:lnTo>
                <a:lnTo>
                  <a:pt x="1280605" y="973260"/>
                </a:lnTo>
                <a:lnTo>
                  <a:pt x="0" y="9732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650582" y="2884820"/>
            <a:ext cx="1187335" cy="1187335"/>
          </a:xfrm>
          <a:custGeom>
            <a:avLst/>
            <a:gdLst/>
            <a:ahLst/>
            <a:cxnLst/>
            <a:rect r="r" b="b" t="t" l="l"/>
            <a:pathLst>
              <a:path h="1187335" w="1187335">
                <a:moveTo>
                  <a:pt x="0" y="0"/>
                </a:moveTo>
                <a:lnTo>
                  <a:pt x="1187335" y="0"/>
                </a:lnTo>
                <a:lnTo>
                  <a:pt x="1187335" y="1187336"/>
                </a:lnTo>
                <a:lnTo>
                  <a:pt x="0" y="11873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359890" y="7336862"/>
            <a:ext cx="5956513" cy="5956513"/>
          </a:xfrm>
          <a:custGeom>
            <a:avLst/>
            <a:gdLst/>
            <a:ahLst/>
            <a:cxnLst/>
            <a:rect r="r" b="b" t="t" l="l"/>
            <a:pathLst>
              <a:path h="5956513" w="5956513">
                <a:moveTo>
                  <a:pt x="0" y="0"/>
                </a:moveTo>
                <a:lnTo>
                  <a:pt x="5956513" y="0"/>
                </a:lnTo>
                <a:lnTo>
                  <a:pt x="5956513" y="5956512"/>
                </a:lnTo>
                <a:lnTo>
                  <a:pt x="0" y="59565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3837917" y="3797216"/>
            <a:ext cx="3035757" cy="5043057"/>
          </a:xfrm>
          <a:custGeom>
            <a:avLst/>
            <a:gdLst/>
            <a:ahLst/>
            <a:cxnLst/>
            <a:rect r="r" b="b" t="t" l="l"/>
            <a:pathLst>
              <a:path h="5043057" w="3035757">
                <a:moveTo>
                  <a:pt x="0" y="0"/>
                </a:moveTo>
                <a:lnTo>
                  <a:pt x="3035757" y="0"/>
                </a:lnTo>
                <a:lnTo>
                  <a:pt x="3035757" y="5043057"/>
                </a:lnTo>
                <a:lnTo>
                  <a:pt x="0" y="5043057"/>
                </a:lnTo>
                <a:lnTo>
                  <a:pt x="0" y="0"/>
                </a:lnTo>
                <a:close/>
              </a:path>
            </a:pathLst>
          </a:custGeom>
          <a:blipFill>
            <a:blip r:embed="rId10"/>
            <a:stretch>
              <a:fillRect l="-67928" t="-47101" r="-252487" b="-42706"/>
            </a:stretch>
          </a:blipFill>
        </p:spPr>
      </p:sp>
      <p:sp>
        <p:nvSpPr>
          <p:cNvPr name="TextBox 8" id="8"/>
          <p:cNvSpPr txBox="true"/>
          <p:nvPr/>
        </p:nvSpPr>
        <p:spPr>
          <a:xfrm rot="0">
            <a:off x="1335237" y="1284620"/>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HOW ALLOCATION OCCUR IN STACK ? </a:t>
            </a:r>
          </a:p>
        </p:txBody>
      </p:sp>
      <p:sp>
        <p:nvSpPr>
          <p:cNvPr name="TextBox 9" id="9"/>
          <p:cNvSpPr txBox="true"/>
          <p:nvPr/>
        </p:nvSpPr>
        <p:spPr>
          <a:xfrm rot="0">
            <a:off x="1335237" y="2547214"/>
            <a:ext cx="10529248" cy="1587579"/>
          </a:xfrm>
          <a:prstGeom prst="rect">
            <a:avLst/>
          </a:prstGeom>
        </p:spPr>
        <p:txBody>
          <a:bodyPr anchor="t" rtlCol="false" tIns="0" lIns="0" bIns="0" rIns="0">
            <a:spAutoFit/>
          </a:bodyPr>
          <a:lstStyle/>
          <a:p>
            <a:pPr algn="l" marL="0" indent="0" lvl="0">
              <a:lnSpc>
                <a:spcPts val="4211"/>
              </a:lnSpc>
              <a:spcBef>
                <a:spcPct val="0"/>
              </a:spcBef>
            </a:pPr>
            <a:r>
              <a:rPr lang="en-US" sz="3052">
                <a:solidFill>
                  <a:srgbClr val="FFFFFF"/>
                </a:solidFill>
                <a:latin typeface="DM Sans"/>
              </a:rPr>
              <a:t>Allocation: When </a:t>
            </a:r>
            <a:r>
              <a:rPr lang="en-US" sz="3052">
                <a:solidFill>
                  <a:srgbClr val="FFFFFF"/>
                </a:solidFill>
                <a:latin typeface="DM Sans Bold"/>
              </a:rPr>
              <a:t>alloca</a:t>
            </a:r>
            <a:r>
              <a:rPr lang="en-US" sz="3052">
                <a:solidFill>
                  <a:srgbClr val="FFFFFF"/>
                </a:solidFill>
                <a:latin typeface="DM Sans"/>
              </a:rPr>
              <a:t> is called, it adjusts the stack pointer by the specified amount to make space for the requested memory within the current stack frame.</a:t>
            </a:r>
          </a:p>
        </p:txBody>
      </p:sp>
      <p:sp>
        <p:nvSpPr>
          <p:cNvPr name="TextBox 10" id="10"/>
          <p:cNvSpPr txBox="true"/>
          <p:nvPr/>
        </p:nvSpPr>
        <p:spPr>
          <a:xfrm rot="0">
            <a:off x="1335237" y="4430067"/>
            <a:ext cx="10529248" cy="2120979"/>
          </a:xfrm>
          <a:prstGeom prst="rect">
            <a:avLst/>
          </a:prstGeom>
        </p:spPr>
        <p:txBody>
          <a:bodyPr anchor="t" rtlCol="false" tIns="0" lIns="0" bIns="0" rIns="0">
            <a:spAutoFit/>
          </a:bodyPr>
          <a:lstStyle/>
          <a:p>
            <a:pPr>
              <a:lnSpc>
                <a:spcPts val="4211"/>
              </a:lnSpc>
            </a:pPr>
            <a:r>
              <a:rPr lang="en-US" sz="3052">
                <a:solidFill>
                  <a:srgbClr val="FFFFFF"/>
                </a:solidFill>
                <a:latin typeface="DM Sans"/>
              </a:rPr>
              <a:t>The allocated memory can be used just like any other dynamically allocated memory.</a:t>
            </a:r>
          </a:p>
          <a:p>
            <a:pPr algn="l" marL="0" indent="0" lvl="0">
              <a:lnSpc>
                <a:spcPts val="4211"/>
              </a:lnSpc>
              <a:spcBef>
                <a:spcPct val="0"/>
              </a:spcBef>
            </a:pPr>
            <a:r>
              <a:rPr lang="en-US" sz="3052">
                <a:solidFill>
                  <a:srgbClr val="FFFFFF"/>
                </a:solidFill>
                <a:latin typeface="DM Sans"/>
              </a:rPr>
              <a:t> You can access and manipulate the allocated memory using the returned pointer</a:t>
            </a:r>
          </a:p>
        </p:txBody>
      </p:sp>
      <p:sp>
        <p:nvSpPr>
          <p:cNvPr name="TextBox 11" id="11"/>
          <p:cNvSpPr txBox="true"/>
          <p:nvPr/>
        </p:nvSpPr>
        <p:spPr>
          <a:xfrm rot="0">
            <a:off x="1607255" y="6793082"/>
            <a:ext cx="10529248" cy="520779"/>
          </a:xfrm>
          <a:prstGeom prst="rect">
            <a:avLst/>
          </a:prstGeom>
        </p:spPr>
        <p:txBody>
          <a:bodyPr anchor="t" rtlCol="false" tIns="0" lIns="0" bIns="0" rIns="0">
            <a:spAutoFit/>
          </a:bodyPr>
          <a:lstStyle/>
          <a:p>
            <a:pPr algn="l" marL="0" indent="0" lvl="0">
              <a:lnSpc>
                <a:spcPts val="4211"/>
              </a:lnSpc>
              <a:spcBef>
                <a:spcPct val="0"/>
              </a:spcBef>
            </a:pPr>
            <a:r>
              <a:rPr lang="en-US" sz="3052">
                <a:solidFill>
                  <a:srgbClr val="FFFFFF"/>
                </a:solidFill>
                <a:latin typeface="DM Sans"/>
              </a:rPr>
              <a:t>Scope ? </a:t>
            </a:r>
          </a:p>
        </p:txBody>
      </p:sp>
      <p:sp>
        <p:nvSpPr>
          <p:cNvPr name="TextBox 12" id="12"/>
          <p:cNvSpPr txBox="true"/>
          <p:nvPr/>
        </p:nvSpPr>
        <p:spPr>
          <a:xfrm rot="0">
            <a:off x="7385957" y="6846321"/>
            <a:ext cx="10529248" cy="520779"/>
          </a:xfrm>
          <a:prstGeom prst="rect">
            <a:avLst/>
          </a:prstGeom>
        </p:spPr>
        <p:txBody>
          <a:bodyPr anchor="t" rtlCol="false" tIns="0" lIns="0" bIns="0" rIns="0">
            <a:spAutoFit/>
          </a:bodyPr>
          <a:lstStyle/>
          <a:p>
            <a:pPr algn="l" marL="0" indent="0" lvl="0">
              <a:lnSpc>
                <a:spcPts val="4211"/>
              </a:lnSpc>
              <a:spcBef>
                <a:spcPct val="0"/>
              </a:spcBef>
            </a:pPr>
            <a:r>
              <a:rPr lang="en-US" sz="3052">
                <a:solidFill>
                  <a:srgbClr val="FFFFFF"/>
                </a:solidFill>
                <a:latin typeface="DM Sans"/>
              </a:rPr>
              <a:t>Deallocation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2557312" y="4699474"/>
            <a:ext cx="1137117" cy="1137117"/>
          </a:xfrm>
          <a:custGeom>
            <a:avLst/>
            <a:gdLst/>
            <a:ahLst/>
            <a:cxnLst/>
            <a:rect r="r" b="b" t="t" l="l"/>
            <a:pathLst>
              <a:path h="1137117" w="1137117">
                <a:moveTo>
                  <a:pt x="0" y="0"/>
                </a:moveTo>
                <a:lnTo>
                  <a:pt x="1137117" y="0"/>
                </a:lnTo>
                <a:lnTo>
                  <a:pt x="1137117" y="1137117"/>
                </a:lnTo>
                <a:lnTo>
                  <a:pt x="0" y="1137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57312" y="6363602"/>
            <a:ext cx="1280605" cy="973260"/>
          </a:xfrm>
          <a:custGeom>
            <a:avLst/>
            <a:gdLst/>
            <a:ahLst/>
            <a:cxnLst/>
            <a:rect r="r" b="b" t="t" l="l"/>
            <a:pathLst>
              <a:path h="973260" w="1280605">
                <a:moveTo>
                  <a:pt x="0" y="0"/>
                </a:moveTo>
                <a:lnTo>
                  <a:pt x="1280605" y="0"/>
                </a:lnTo>
                <a:lnTo>
                  <a:pt x="1280605" y="973260"/>
                </a:lnTo>
                <a:lnTo>
                  <a:pt x="0" y="9732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650582" y="2884820"/>
            <a:ext cx="1187335" cy="1187335"/>
          </a:xfrm>
          <a:custGeom>
            <a:avLst/>
            <a:gdLst/>
            <a:ahLst/>
            <a:cxnLst/>
            <a:rect r="r" b="b" t="t" l="l"/>
            <a:pathLst>
              <a:path h="1187335" w="1187335">
                <a:moveTo>
                  <a:pt x="0" y="0"/>
                </a:moveTo>
                <a:lnTo>
                  <a:pt x="1187335" y="0"/>
                </a:lnTo>
                <a:lnTo>
                  <a:pt x="1187335" y="1187336"/>
                </a:lnTo>
                <a:lnTo>
                  <a:pt x="0" y="11873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359890" y="7336862"/>
            <a:ext cx="5956513" cy="5956513"/>
          </a:xfrm>
          <a:custGeom>
            <a:avLst/>
            <a:gdLst/>
            <a:ahLst/>
            <a:cxnLst/>
            <a:rect r="r" b="b" t="t" l="l"/>
            <a:pathLst>
              <a:path h="5956513" w="5956513">
                <a:moveTo>
                  <a:pt x="0" y="0"/>
                </a:moveTo>
                <a:lnTo>
                  <a:pt x="5956513" y="0"/>
                </a:lnTo>
                <a:lnTo>
                  <a:pt x="5956513" y="5956512"/>
                </a:lnTo>
                <a:lnTo>
                  <a:pt x="0" y="59565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5850743" y="5836591"/>
            <a:ext cx="12027485" cy="2673367"/>
          </a:xfrm>
          <a:custGeom>
            <a:avLst/>
            <a:gdLst/>
            <a:ahLst/>
            <a:cxnLst/>
            <a:rect r="r" b="b" t="t" l="l"/>
            <a:pathLst>
              <a:path h="2673367" w="12027485">
                <a:moveTo>
                  <a:pt x="0" y="0"/>
                </a:moveTo>
                <a:lnTo>
                  <a:pt x="12027485" y="0"/>
                </a:lnTo>
                <a:lnTo>
                  <a:pt x="12027485" y="2673367"/>
                </a:lnTo>
                <a:lnTo>
                  <a:pt x="0" y="2673367"/>
                </a:lnTo>
                <a:lnTo>
                  <a:pt x="0" y="0"/>
                </a:lnTo>
                <a:close/>
              </a:path>
            </a:pathLst>
          </a:custGeom>
          <a:blipFill>
            <a:blip r:embed="rId10"/>
            <a:stretch>
              <a:fillRect l="0" t="-229724" r="0" b="-42507"/>
            </a:stretch>
          </a:blipFill>
        </p:spPr>
      </p:sp>
      <p:sp>
        <p:nvSpPr>
          <p:cNvPr name="TextBox 8" id="8"/>
          <p:cNvSpPr txBox="true"/>
          <p:nvPr/>
        </p:nvSpPr>
        <p:spPr>
          <a:xfrm rot="0">
            <a:off x="1335237" y="1284620"/>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ALGORITHMS </a:t>
            </a:r>
          </a:p>
        </p:txBody>
      </p:sp>
      <p:sp>
        <p:nvSpPr>
          <p:cNvPr name="TextBox 9" id="9"/>
          <p:cNvSpPr txBox="true"/>
          <p:nvPr/>
        </p:nvSpPr>
        <p:spPr>
          <a:xfrm rot="0">
            <a:off x="1335237" y="2547214"/>
            <a:ext cx="10529248" cy="3187779"/>
          </a:xfrm>
          <a:prstGeom prst="rect">
            <a:avLst/>
          </a:prstGeom>
        </p:spPr>
        <p:txBody>
          <a:bodyPr anchor="t" rtlCol="false" tIns="0" lIns="0" bIns="0" rIns="0">
            <a:spAutoFit/>
          </a:bodyPr>
          <a:lstStyle/>
          <a:p>
            <a:pPr algn="l" marL="0" indent="0" lvl="0">
              <a:lnSpc>
                <a:spcPts val="4211"/>
              </a:lnSpc>
              <a:spcBef>
                <a:spcPct val="0"/>
              </a:spcBef>
            </a:pPr>
            <a:r>
              <a:rPr lang="en-US" sz="3052">
                <a:solidFill>
                  <a:srgbClr val="FFFFFF"/>
                </a:solidFill>
                <a:latin typeface="DM Sans Semi-Bold"/>
              </a:rPr>
              <a:t>Free List</a:t>
            </a:r>
            <a:r>
              <a:rPr lang="en-US" sz="3052">
                <a:solidFill>
                  <a:srgbClr val="FFFFFF"/>
                </a:solidFill>
                <a:latin typeface="DM Sans"/>
              </a:rPr>
              <a:t>: The free list is a data structure that keeps track of available memory blocks on the heap. When a request for memory allocation is made, the memory manager searches the free list for a suitable block of memory to allocate. When memory is deallocated, it is added back to the free list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2557312" y="4699474"/>
            <a:ext cx="1137117" cy="1137117"/>
          </a:xfrm>
          <a:custGeom>
            <a:avLst/>
            <a:gdLst/>
            <a:ahLst/>
            <a:cxnLst/>
            <a:rect r="r" b="b" t="t" l="l"/>
            <a:pathLst>
              <a:path h="1137117" w="1137117">
                <a:moveTo>
                  <a:pt x="0" y="0"/>
                </a:moveTo>
                <a:lnTo>
                  <a:pt x="1137117" y="0"/>
                </a:lnTo>
                <a:lnTo>
                  <a:pt x="1137117" y="1137117"/>
                </a:lnTo>
                <a:lnTo>
                  <a:pt x="0" y="1137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57312" y="6363602"/>
            <a:ext cx="1280605" cy="973260"/>
          </a:xfrm>
          <a:custGeom>
            <a:avLst/>
            <a:gdLst/>
            <a:ahLst/>
            <a:cxnLst/>
            <a:rect r="r" b="b" t="t" l="l"/>
            <a:pathLst>
              <a:path h="973260" w="1280605">
                <a:moveTo>
                  <a:pt x="0" y="0"/>
                </a:moveTo>
                <a:lnTo>
                  <a:pt x="1280605" y="0"/>
                </a:lnTo>
                <a:lnTo>
                  <a:pt x="1280605" y="973260"/>
                </a:lnTo>
                <a:lnTo>
                  <a:pt x="0" y="9732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650582" y="2884820"/>
            <a:ext cx="1187335" cy="1187335"/>
          </a:xfrm>
          <a:custGeom>
            <a:avLst/>
            <a:gdLst/>
            <a:ahLst/>
            <a:cxnLst/>
            <a:rect r="r" b="b" t="t" l="l"/>
            <a:pathLst>
              <a:path h="1187335" w="1187335">
                <a:moveTo>
                  <a:pt x="0" y="0"/>
                </a:moveTo>
                <a:lnTo>
                  <a:pt x="1187335" y="0"/>
                </a:lnTo>
                <a:lnTo>
                  <a:pt x="1187335" y="1187336"/>
                </a:lnTo>
                <a:lnTo>
                  <a:pt x="0" y="11873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359890" y="7336862"/>
            <a:ext cx="5956513" cy="5956513"/>
          </a:xfrm>
          <a:custGeom>
            <a:avLst/>
            <a:gdLst/>
            <a:ahLst/>
            <a:cxnLst/>
            <a:rect r="r" b="b" t="t" l="l"/>
            <a:pathLst>
              <a:path h="5956513" w="5956513">
                <a:moveTo>
                  <a:pt x="0" y="0"/>
                </a:moveTo>
                <a:lnTo>
                  <a:pt x="5956513" y="0"/>
                </a:lnTo>
                <a:lnTo>
                  <a:pt x="5956513" y="5956512"/>
                </a:lnTo>
                <a:lnTo>
                  <a:pt x="0" y="59565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7604091" y="4134792"/>
            <a:ext cx="10115723" cy="5655415"/>
          </a:xfrm>
          <a:custGeom>
            <a:avLst/>
            <a:gdLst/>
            <a:ahLst/>
            <a:cxnLst/>
            <a:rect r="r" b="b" t="t" l="l"/>
            <a:pathLst>
              <a:path h="5655415" w="10115723">
                <a:moveTo>
                  <a:pt x="0" y="0"/>
                </a:moveTo>
                <a:lnTo>
                  <a:pt x="10115724" y="0"/>
                </a:lnTo>
                <a:lnTo>
                  <a:pt x="10115724" y="5655415"/>
                </a:lnTo>
                <a:lnTo>
                  <a:pt x="0" y="5655415"/>
                </a:lnTo>
                <a:lnTo>
                  <a:pt x="0" y="0"/>
                </a:lnTo>
                <a:close/>
              </a:path>
            </a:pathLst>
          </a:custGeom>
          <a:blipFill>
            <a:blip r:embed="rId10"/>
            <a:stretch>
              <a:fillRect l="0" t="0" r="0" b="0"/>
            </a:stretch>
          </a:blipFill>
        </p:spPr>
      </p:sp>
      <p:sp>
        <p:nvSpPr>
          <p:cNvPr name="TextBox 8" id="8"/>
          <p:cNvSpPr txBox="true"/>
          <p:nvPr/>
        </p:nvSpPr>
        <p:spPr>
          <a:xfrm rot="0">
            <a:off x="1335237" y="1284620"/>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ALGORITHMS </a:t>
            </a:r>
          </a:p>
        </p:txBody>
      </p:sp>
      <p:sp>
        <p:nvSpPr>
          <p:cNvPr name="TextBox 9" id="9"/>
          <p:cNvSpPr txBox="true"/>
          <p:nvPr/>
        </p:nvSpPr>
        <p:spPr>
          <a:xfrm rot="0">
            <a:off x="1335237" y="2547214"/>
            <a:ext cx="10529248" cy="2654379"/>
          </a:xfrm>
          <a:prstGeom prst="rect">
            <a:avLst/>
          </a:prstGeom>
        </p:spPr>
        <p:txBody>
          <a:bodyPr anchor="t" rtlCol="false" tIns="0" lIns="0" bIns="0" rIns="0">
            <a:spAutoFit/>
          </a:bodyPr>
          <a:lstStyle/>
          <a:p>
            <a:pPr>
              <a:lnSpc>
                <a:spcPts val="4211"/>
              </a:lnSpc>
            </a:pPr>
            <a:r>
              <a:rPr lang="en-US" sz="3052">
                <a:solidFill>
                  <a:srgbClr val="FFFFFF"/>
                </a:solidFill>
                <a:latin typeface="DM Sans Bold"/>
              </a:rPr>
              <a:t>First Fit, Best Fit, and Worst Fit</a:t>
            </a:r>
            <a:r>
              <a:rPr lang="en-US" sz="3052">
                <a:solidFill>
                  <a:srgbClr val="FFFFFF"/>
                </a:solidFill>
                <a:latin typeface="DM Sans"/>
              </a:rPr>
              <a:t>: These are allocation strategies used to choose which free memory block to allocate when fulfilling a request. </a:t>
            </a:r>
          </a:p>
          <a:p>
            <a:pPr>
              <a:lnSpc>
                <a:spcPts val="4211"/>
              </a:lnSpc>
            </a:pPr>
            <a:r>
              <a:rPr lang="en-US" sz="3052">
                <a:solidFill>
                  <a:srgbClr val="FFFFFF"/>
                </a:solidFill>
                <a:latin typeface="DM Sans"/>
              </a:rPr>
              <a:t> there is another allocation </a:t>
            </a:r>
          </a:p>
          <a:p>
            <a:pPr algn="l" marL="0" indent="0" lvl="0">
              <a:lnSpc>
                <a:spcPts val="4211"/>
              </a:lnSpc>
              <a:spcBef>
                <a:spcPct val="0"/>
              </a:spcBef>
            </a:pPr>
            <a:r>
              <a:rPr lang="en-US" sz="3052">
                <a:solidFill>
                  <a:srgbClr val="FFFFFF"/>
                </a:solidFill>
                <a:latin typeface="DM Sans"/>
              </a:rPr>
              <a:t>algorithms like buddy allocation.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2557312" y="4699474"/>
            <a:ext cx="1137117" cy="1137117"/>
          </a:xfrm>
          <a:custGeom>
            <a:avLst/>
            <a:gdLst/>
            <a:ahLst/>
            <a:cxnLst/>
            <a:rect r="r" b="b" t="t" l="l"/>
            <a:pathLst>
              <a:path h="1137117" w="1137117">
                <a:moveTo>
                  <a:pt x="0" y="0"/>
                </a:moveTo>
                <a:lnTo>
                  <a:pt x="1137117" y="0"/>
                </a:lnTo>
                <a:lnTo>
                  <a:pt x="1137117" y="1137117"/>
                </a:lnTo>
                <a:lnTo>
                  <a:pt x="0" y="1137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57312" y="6363602"/>
            <a:ext cx="1280605" cy="973260"/>
          </a:xfrm>
          <a:custGeom>
            <a:avLst/>
            <a:gdLst/>
            <a:ahLst/>
            <a:cxnLst/>
            <a:rect r="r" b="b" t="t" l="l"/>
            <a:pathLst>
              <a:path h="973260" w="1280605">
                <a:moveTo>
                  <a:pt x="0" y="0"/>
                </a:moveTo>
                <a:lnTo>
                  <a:pt x="1280605" y="0"/>
                </a:lnTo>
                <a:lnTo>
                  <a:pt x="1280605" y="973260"/>
                </a:lnTo>
                <a:lnTo>
                  <a:pt x="0" y="9732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650582" y="2884820"/>
            <a:ext cx="1187335" cy="1187335"/>
          </a:xfrm>
          <a:custGeom>
            <a:avLst/>
            <a:gdLst/>
            <a:ahLst/>
            <a:cxnLst/>
            <a:rect r="r" b="b" t="t" l="l"/>
            <a:pathLst>
              <a:path h="1187335" w="1187335">
                <a:moveTo>
                  <a:pt x="0" y="0"/>
                </a:moveTo>
                <a:lnTo>
                  <a:pt x="1187335" y="0"/>
                </a:lnTo>
                <a:lnTo>
                  <a:pt x="1187335" y="1187336"/>
                </a:lnTo>
                <a:lnTo>
                  <a:pt x="0" y="11873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335237" y="1284620"/>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ALGORITHMS </a:t>
            </a:r>
          </a:p>
        </p:txBody>
      </p:sp>
      <p:sp>
        <p:nvSpPr>
          <p:cNvPr name="TextBox 7" id="7"/>
          <p:cNvSpPr txBox="true"/>
          <p:nvPr/>
        </p:nvSpPr>
        <p:spPr>
          <a:xfrm rot="0">
            <a:off x="1335237" y="2578495"/>
            <a:ext cx="10529248" cy="1587579"/>
          </a:xfrm>
          <a:prstGeom prst="rect">
            <a:avLst/>
          </a:prstGeom>
        </p:spPr>
        <p:txBody>
          <a:bodyPr anchor="t" rtlCol="false" tIns="0" lIns="0" bIns="0" rIns="0">
            <a:spAutoFit/>
          </a:bodyPr>
          <a:lstStyle/>
          <a:p>
            <a:pPr algn="l" marL="0" indent="0" lvl="0">
              <a:lnSpc>
                <a:spcPts val="4211"/>
              </a:lnSpc>
              <a:spcBef>
                <a:spcPct val="0"/>
              </a:spcBef>
            </a:pPr>
            <a:r>
              <a:rPr lang="en-US" sz="3052">
                <a:solidFill>
                  <a:srgbClr val="FFFFFF"/>
                </a:solidFill>
                <a:latin typeface="DM Sans Bold"/>
              </a:rPr>
              <a:t>First Fit </a:t>
            </a:r>
            <a:r>
              <a:rPr lang="en-US" sz="3052">
                <a:solidFill>
                  <a:srgbClr val="FFFFFF"/>
                </a:solidFill>
                <a:latin typeface="DM Sans"/>
              </a:rPr>
              <a:t>is a simple and commonly used memory allocation algorithm due to its efficiency and ease of implementation.</a:t>
            </a:r>
          </a:p>
        </p:txBody>
      </p:sp>
      <p:sp>
        <p:nvSpPr>
          <p:cNvPr name="TextBox 8" id="8"/>
          <p:cNvSpPr txBox="true"/>
          <p:nvPr/>
        </p:nvSpPr>
        <p:spPr>
          <a:xfrm rot="0">
            <a:off x="1335237" y="4642324"/>
            <a:ext cx="13017401" cy="520779"/>
          </a:xfrm>
          <a:prstGeom prst="rect">
            <a:avLst/>
          </a:prstGeom>
        </p:spPr>
        <p:txBody>
          <a:bodyPr anchor="t" rtlCol="false" tIns="0" lIns="0" bIns="0" rIns="0">
            <a:spAutoFit/>
          </a:bodyPr>
          <a:lstStyle/>
          <a:p>
            <a:pPr algn="l" marL="0" indent="0" lvl="0">
              <a:lnSpc>
                <a:spcPts val="4211"/>
              </a:lnSpc>
              <a:spcBef>
                <a:spcPct val="0"/>
              </a:spcBef>
            </a:pPr>
            <a:r>
              <a:rPr lang="en-US" sz="3052" strike="noStrike" u="none">
                <a:solidFill>
                  <a:srgbClr val="FFFFFF"/>
                </a:solidFill>
                <a:latin typeface="DM Sans Bold"/>
              </a:rPr>
              <a:t>Efficiency: </a:t>
            </a:r>
            <a:r>
              <a:rPr lang="en-US" sz="3052" strike="noStrike" u="none">
                <a:solidFill>
                  <a:srgbClr val="FFFFFF"/>
                </a:solidFill>
                <a:latin typeface="DM Sans"/>
              </a:rPr>
              <a:t>First Fit tends to be efficient in terms of both time and space</a:t>
            </a:r>
          </a:p>
        </p:txBody>
      </p:sp>
      <p:sp>
        <p:nvSpPr>
          <p:cNvPr name="TextBox 9" id="9"/>
          <p:cNvSpPr txBox="true"/>
          <p:nvPr/>
        </p:nvSpPr>
        <p:spPr>
          <a:xfrm rot="0">
            <a:off x="796005" y="5486952"/>
            <a:ext cx="16463295" cy="520170"/>
          </a:xfrm>
          <a:prstGeom prst="rect">
            <a:avLst/>
          </a:prstGeom>
        </p:spPr>
        <p:txBody>
          <a:bodyPr anchor="t" rtlCol="false" tIns="0" lIns="0" bIns="0" rIns="0">
            <a:spAutoFit/>
          </a:bodyPr>
          <a:lstStyle/>
          <a:p>
            <a:pPr algn="ctr">
              <a:lnSpc>
                <a:spcPts val="4248"/>
              </a:lnSpc>
              <a:spcBef>
                <a:spcPct val="0"/>
              </a:spcBef>
            </a:pPr>
            <a:r>
              <a:rPr lang="en-US" sz="3078">
                <a:solidFill>
                  <a:srgbClr val="FFFFFF"/>
                </a:solidFill>
                <a:latin typeface="DM Sans Bold"/>
              </a:rPr>
              <a:t>Simplicity:</a:t>
            </a:r>
            <a:r>
              <a:rPr lang="en-US" sz="3078">
                <a:solidFill>
                  <a:srgbClr val="FFFFFF"/>
                </a:solidFill>
                <a:latin typeface="DM Sans"/>
              </a:rPr>
              <a:t> The implementation of First Fit is straightforward and easy to understand</a:t>
            </a:r>
          </a:p>
        </p:txBody>
      </p:sp>
      <p:sp>
        <p:nvSpPr>
          <p:cNvPr name="TextBox 10" id="10"/>
          <p:cNvSpPr txBox="true"/>
          <p:nvPr/>
        </p:nvSpPr>
        <p:spPr>
          <a:xfrm rot="0">
            <a:off x="1028700" y="6340498"/>
            <a:ext cx="14754361" cy="1024692"/>
          </a:xfrm>
          <a:prstGeom prst="rect">
            <a:avLst/>
          </a:prstGeom>
        </p:spPr>
        <p:txBody>
          <a:bodyPr anchor="t" rtlCol="false" tIns="0" lIns="0" bIns="0" rIns="0">
            <a:spAutoFit/>
          </a:bodyPr>
          <a:lstStyle/>
          <a:p>
            <a:pPr algn="ctr">
              <a:lnSpc>
                <a:spcPts val="4193"/>
              </a:lnSpc>
              <a:spcBef>
                <a:spcPct val="0"/>
              </a:spcBef>
            </a:pPr>
            <a:r>
              <a:rPr lang="en-US" sz="3039">
                <a:solidFill>
                  <a:srgbClr val="FFFFFF"/>
                </a:solidFill>
                <a:latin typeface="DM Sans Bold"/>
              </a:rPr>
              <a:t>Low overhead</a:t>
            </a:r>
            <a:r>
              <a:rPr lang="en-US" sz="3039">
                <a:solidFill>
                  <a:srgbClr val="FFFFFF"/>
                </a:solidFill>
                <a:latin typeface="DM Sans"/>
              </a:rPr>
              <a:t>: First Fit typically has low overhead compared to more complex allocation algorithms</a:t>
            </a:r>
          </a:p>
        </p:txBody>
      </p:sp>
      <p:sp>
        <p:nvSpPr>
          <p:cNvPr name="TextBox 11" id="11"/>
          <p:cNvSpPr txBox="true"/>
          <p:nvPr/>
        </p:nvSpPr>
        <p:spPr>
          <a:xfrm rot="0">
            <a:off x="796005" y="8517714"/>
            <a:ext cx="16230600" cy="976555"/>
          </a:xfrm>
          <a:prstGeom prst="rect">
            <a:avLst/>
          </a:prstGeom>
        </p:spPr>
        <p:txBody>
          <a:bodyPr anchor="t" rtlCol="false" tIns="0" lIns="0" bIns="0" rIns="0">
            <a:spAutoFit/>
          </a:bodyPr>
          <a:lstStyle/>
          <a:p>
            <a:pPr algn="ctr">
              <a:lnSpc>
                <a:spcPts val="3945"/>
              </a:lnSpc>
              <a:spcBef>
                <a:spcPct val="0"/>
              </a:spcBef>
            </a:pPr>
            <a:r>
              <a:rPr lang="en-US" sz="2858">
                <a:solidFill>
                  <a:srgbClr val="FFFFFF"/>
                </a:solidFill>
                <a:latin typeface="DM Sans Bold"/>
              </a:rPr>
              <a:t>Fragmentation</a:t>
            </a:r>
            <a:r>
              <a:rPr lang="en-US" sz="2858">
                <a:solidFill>
                  <a:srgbClr val="FFFFFF"/>
                </a:solidFill>
                <a:latin typeface="DM Sans"/>
              </a:rPr>
              <a:t>: One of the main drawbacks of First Fit is that it can lead to fragmentation, where small gaps of unused memory accumulate between allocated blocks.</a:t>
            </a:r>
          </a:p>
        </p:txBody>
      </p:sp>
      <p:sp>
        <p:nvSpPr>
          <p:cNvPr name="TextBox 12" id="12"/>
          <p:cNvSpPr txBox="true"/>
          <p:nvPr/>
        </p:nvSpPr>
        <p:spPr>
          <a:xfrm rot="0">
            <a:off x="1335237" y="7647534"/>
            <a:ext cx="3223171" cy="578310"/>
          </a:xfrm>
          <a:prstGeom prst="rect">
            <a:avLst/>
          </a:prstGeom>
        </p:spPr>
        <p:txBody>
          <a:bodyPr anchor="t" rtlCol="false" tIns="0" lIns="0" bIns="0" rIns="0">
            <a:spAutoFit/>
          </a:bodyPr>
          <a:lstStyle/>
          <a:p>
            <a:pPr algn="l" marL="0" indent="0" lvl="0">
              <a:lnSpc>
                <a:spcPts val="4763"/>
              </a:lnSpc>
              <a:spcBef>
                <a:spcPct val="0"/>
              </a:spcBef>
            </a:pPr>
            <a:r>
              <a:rPr lang="en-US" sz="3452">
                <a:solidFill>
                  <a:srgbClr val="FFFFFF"/>
                </a:solidFill>
                <a:latin typeface="DM Sans Bold"/>
              </a:rPr>
              <a:t>Disadvantage :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07695" y="1019175"/>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IMPLEMENTATION </a:t>
            </a:r>
          </a:p>
        </p:txBody>
      </p:sp>
      <p:sp>
        <p:nvSpPr>
          <p:cNvPr name="TextBox 4" id="4"/>
          <p:cNvSpPr txBox="true"/>
          <p:nvPr/>
        </p:nvSpPr>
        <p:spPr>
          <a:xfrm rot="0">
            <a:off x="340668" y="3109475"/>
            <a:ext cx="16918632" cy="1468170"/>
          </a:xfrm>
          <a:prstGeom prst="rect">
            <a:avLst/>
          </a:prstGeom>
        </p:spPr>
        <p:txBody>
          <a:bodyPr anchor="t" rtlCol="false" tIns="0" lIns="0" bIns="0" rIns="0">
            <a:spAutoFit/>
          </a:bodyPr>
          <a:lstStyle/>
          <a:p>
            <a:pPr marL="0" indent="0" lvl="0">
              <a:lnSpc>
                <a:spcPts val="3945"/>
              </a:lnSpc>
              <a:spcBef>
                <a:spcPct val="0"/>
              </a:spcBef>
            </a:pPr>
            <a:r>
              <a:rPr lang="en-US" sz="2858" strike="noStrike" u="none">
                <a:solidFill>
                  <a:srgbClr val="FFFFFF"/>
                </a:solidFill>
                <a:latin typeface="DM Sans Bold"/>
              </a:rPr>
              <a:t>Dynamic Memory Allocation:</a:t>
            </a:r>
          </a:p>
          <a:p>
            <a:pPr marL="0" indent="0" lvl="0">
              <a:lnSpc>
                <a:spcPts val="3945"/>
              </a:lnSpc>
              <a:spcBef>
                <a:spcPct val="0"/>
              </a:spcBef>
            </a:pPr>
            <a:r>
              <a:rPr lang="en-US" sz="2858" strike="noStrike" u="none">
                <a:solidFill>
                  <a:srgbClr val="FFFFFF"/>
                </a:solidFill>
                <a:latin typeface="DM Sans"/>
              </a:rPr>
              <a:t>This implementation provides dynamic memory allocation functionality similar to malloc, calloc, and realloc.</a:t>
            </a:r>
          </a:p>
        </p:txBody>
      </p:sp>
      <p:sp>
        <p:nvSpPr>
          <p:cNvPr name="TextBox 5" id="5"/>
          <p:cNvSpPr txBox="true"/>
          <p:nvPr/>
        </p:nvSpPr>
        <p:spPr>
          <a:xfrm rot="0">
            <a:off x="340668" y="4916448"/>
            <a:ext cx="17947332" cy="1468170"/>
          </a:xfrm>
          <a:prstGeom prst="rect">
            <a:avLst/>
          </a:prstGeom>
        </p:spPr>
        <p:txBody>
          <a:bodyPr anchor="t" rtlCol="false" tIns="0" lIns="0" bIns="0" rIns="0">
            <a:spAutoFit/>
          </a:bodyPr>
          <a:lstStyle/>
          <a:p>
            <a:pPr algn="l" marL="0" indent="0" lvl="0">
              <a:lnSpc>
                <a:spcPts val="3945"/>
              </a:lnSpc>
              <a:spcBef>
                <a:spcPct val="0"/>
              </a:spcBef>
            </a:pPr>
            <a:r>
              <a:rPr lang="en-US" sz="2858" strike="noStrike" u="none">
                <a:solidFill>
                  <a:srgbClr val="FFFFFF"/>
                </a:solidFill>
                <a:latin typeface="DM Sans Bold"/>
              </a:rPr>
              <a:t>Memory Management Data Structure:</a:t>
            </a:r>
          </a:p>
          <a:p>
            <a:pPr algn="l" marL="0" indent="0" lvl="0">
              <a:lnSpc>
                <a:spcPts val="3945"/>
              </a:lnSpc>
              <a:spcBef>
                <a:spcPct val="0"/>
              </a:spcBef>
            </a:pPr>
            <a:r>
              <a:rPr lang="en-US" sz="2858" strike="noStrike" u="none">
                <a:solidFill>
                  <a:srgbClr val="FFFFFF"/>
                </a:solidFill>
                <a:latin typeface="DM Sans"/>
              </a:rPr>
              <a:t>The implementation uses a free list data structure to manage available memory blocks. This data structure maintains a list of free memory blocks, allowing efficient reuse of freed memory.</a:t>
            </a:r>
          </a:p>
        </p:txBody>
      </p:sp>
      <p:sp>
        <p:nvSpPr>
          <p:cNvPr name="TextBox 6" id="6"/>
          <p:cNvSpPr txBox="true"/>
          <p:nvPr/>
        </p:nvSpPr>
        <p:spPr>
          <a:xfrm rot="0">
            <a:off x="460515" y="6727519"/>
            <a:ext cx="17827485" cy="1468170"/>
          </a:xfrm>
          <a:prstGeom prst="rect">
            <a:avLst/>
          </a:prstGeom>
        </p:spPr>
        <p:txBody>
          <a:bodyPr anchor="t" rtlCol="false" tIns="0" lIns="0" bIns="0" rIns="0">
            <a:spAutoFit/>
          </a:bodyPr>
          <a:lstStyle/>
          <a:p>
            <a:pPr algn="l" marL="0" indent="0" lvl="0">
              <a:lnSpc>
                <a:spcPts val="3945"/>
              </a:lnSpc>
              <a:spcBef>
                <a:spcPct val="0"/>
              </a:spcBef>
            </a:pPr>
            <a:r>
              <a:rPr lang="en-US" sz="2858" strike="noStrike" u="none">
                <a:solidFill>
                  <a:srgbClr val="FFFFFF"/>
                </a:solidFill>
                <a:latin typeface="DM Sans Bold"/>
              </a:rPr>
              <a:t>Thread Safety:</a:t>
            </a:r>
          </a:p>
          <a:p>
            <a:pPr algn="l" marL="0" indent="0" lvl="0">
              <a:lnSpc>
                <a:spcPts val="3945"/>
              </a:lnSpc>
              <a:spcBef>
                <a:spcPct val="0"/>
              </a:spcBef>
            </a:pPr>
            <a:r>
              <a:rPr lang="en-US" sz="2858" strike="noStrike" u="none">
                <a:solidFill>
                  <a:srgbClr val="FFFFFF"/>
                </a:solidFill>
                <a:latin typeface="DM Sans"/>
              </a:rPr>
              <a:t>Thread safety is ensured using a mutex lock (hmm_mutex). This prevents multiple threads from accessing the memory manager simultaneously, avoiding potential data corruption or race conditions.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07695" y="1019175"/>
            <a:ext cx="16384577" cy="971550"/>
          </a:xfrm>
          <a:prstGeom prst="rect">
            <a:avLst/>
          </a:prstGeom>
        </p:spPr>
        <p:txBody>
          <a:bodyPr anchor="t" rtlCol="false" tIns="0" lIns="0" bIns="0" rIns="0">
            <a:spAutoFit/>
          </a:bodyPr>
          <a:lstStyle/>
          <a:p>
            <a:pPr marL="0" indent="0" lvl="0">
              <a:lnSpc>
                <a:spcPts val="7522"/>
              </a:lnSpc>
              <a:spcBef>
                <a:spcPct val="0"/>
              </a:spcBef>
            </a:pPr>
            <a:r>
              <a:rPr lang="en-US" sz="6268">
                <a:solidFill>
                  <a:srgbClr val="FFFFFF"/>
                </a:solidFill>
                <a:latin typeface="Now Bold"/>
              </a:rPr>
              <a:t>IMPLEMENTATION </a:t>
            </a:r>
          </a:p>
        </p:txBody>
      </p:sp>
      <p:sp>
        <p:nvSpPr>
          <p:cNvPr name="TextBox 4" id="4"/>
          <p:cNvSpPr txBox="true"/>
          <p:nvPr/>
        </p:nvSpPr>
        <p:spPr>
          <a:xfrm rot="0">
            <a:off x="460515" y="2741922"/>
            <a:ext cx="16384577" cy="1423329"/>
          </a:xfrm>
          <a:prstGeom prst="rect">
            <a:avLst/>
          </a:prstGeom>
        </p:spPr>
        <p:txBody>
          <a:bodyPr anchor="t" rtlCol="false" tIns="0" lIns="0" bIns="0" rIns="0">
            <a:spAutoFit/>
          </a:bodyPr>
          <a:lstStyle/>
          <a:p>
            <a:pPr marL="0" indent="0" lvl="0">
              <a:lnSpc>
                <a:spcPts val="3820"/>
              </a:lnSpc>
              <a:spcBef>
                <a:spcPct val="0"/>
              </a:spcBef>
            </a:pPr>
            <a:r>
              <a:rPr lang="en-US" sz="2768" strike="noStrike" u="none">
                <a:solidFill>
                  <a:srgbClr val="FFFFFF"/>
                </a:solidFill>
                <a:latin typeface="DM Sans Bold"/>
              </a:rPr>
              <a:t>Memory Alignment:</a:t>
            </a:r>
          </a:p>
          <a:p>
            <a:pPr marL="0" indent="0" lvl="0">
              <a:lnSpc>
                <a:spcPts val="3820"/>
              </a:lnSpc>
              <a:spcBef>
                <a:spcPct val="0"/>
              </a:spcBef>
            </a:pPr>
            <a:r>
              <a:rPr lang="en-US" sz="2768" strike="noStrike" u="none">
                <a:solidFill>
                  <a:srgbClr val="FFFFFF"/>
                </a:solidFill>
                <a:latin typeface="DM Sans"/>
              </a:rPr>
              <a:t>Memory alignment is enforced by aligning the size of allocated blocks to 8 bytes for 64-bit machines.</a:t>
            </a:r>
          </a:p>
        </p:txBody>
      </p:sp>
      <p:sp>
        <p:nvSpPr>
          <p:cNvPr name="TextBox 5" id="5"/>
          <p:cNvSpPr txBox="true"/>
          <p:nvPr/>
        </p:nvSpPr>
        <p:spPr>
          <a:xfrm rot="0">
            <a:off x="460515" y="4558872"/>
            <a:ext cx="17827485" cy="2458770"/>
          </a:xfrm>
          <a:prstGeom prst="rect">
            <a:avLst/>
          </a:prstGeom>
        </p:spPr>
        <p:txBody>
          <a:bodyPr anchor="t" rtlCol="false" tIns="0" lIns="0" bIns="0" rIns="0">
            <a:spAutoFit/>
          </a:bodyPr>
          <a:lstStyle/>
          <a:p>
            <a:pPr algn="l" marL="0" indent="0" lvl="0">
              <a:lnSpc>
                <a:spcPts val="3945"/>
              </a:lnSpc>
              <a:spcBef>
                <a:spcPct val="0"/>
              </a:spcBef>
            </a:pPr>
            <a:r>
              <a:rPr lang="en-US" sz="2858" strike="noStrike" u="none">
                <a:solidFill>
                  <a:srgbClr val="FFFFFF"/>
                </a:solidFill>
                <a:latin typeface="DM Sans Bold"/>
              </a:rPr>
              <a:t>Memory Splitting and Merging:</a:t>
            </a:r>
          </a:p>
          <a:p>
            <a:pPr algn="l">
              <a:lnSpc>
                <a:spcPts val="3945"/>
              </a:lnSpc>
              <a:spcBef>
                <a:spcPct val="0"/>
              </a:spcBef>
            </a:pPr>
            <a:r>
              <a:rPr lang="en-US" sz="2858" strike="noStrike" u="none">
                <a:solidFill>
                  <a:srgbClr val="FFFFFF"/>
                </a:solidFill>
                <a:latin typeface="DM Sans"/>
              </a:rPr>
              <a:t>The implementation supports memory splitting and merging to optimize memory usage. When allocating memory, free blocks may be split to accommodate the requested size. Conversely, when deallocating memory, adjacent free blocks may be merged to form larger contiguous blocks.</a:t>
            </a:r>
          </a:p>
          <a:p>
            <a:pPr algn="l" marL="0" indent="0" lvl="0">
              <a:lnSpc>
                <a:spcPts val="3945"/>
              </a:lnSpc>
              <a:spcBef>
                <a:spcPct val="0"/>
              </a:spcBef>
            </a:pPr>
          </a:p>
        </p:txBody>
      </p:sp>
      <p:sp>
        <p:nvSpPr>
          <p:cNvPr name="TextBox 6" id="6"/>
          <p:cNvSpPr txBox="true"/>
          <p:nvPr/>
        </p:nvSpPr>
        <p:spPr>
          <a:xfrm rot="0">
            <a:off x="460515" y="6970018"/>
            <a:ext cx="17680305" cy="1468170"/>
          </a:xfrm>
          <a:prstGeom prst="rect">
            <a:avLst/>
          </a:prstGeom>
        </p:spPr>
        <p:txBody>
          <a:bodyPr anchor="t" rtlCol="false" tIns="0" lIns="0" bIns="0" rIns="0">
            <a:spAutoFit/>
          </a:bodyPr>
          <a:lstStyle/>
          <a:p>
            <a:pPr algn="l" marL="0" indent="0" lvl="0">
              <a:lnSpc>
                <a:spcPts val="3945"/>
              </a:lnSpc>
              <a:spcBef>
                <a:spcPct val="0"/>
              </a:spcBef>
            </a:pPr>
            <a:r>
              <a:rPr lang="en-US" sz="2858">
                <a:solidFill>
                  <a:srgbClr val="FFFFFF"/>
                </a:solidFill>
                <a:latin typeface="DM Sans Bold"/>
              </a:rPr>
              <a:t>H</a:t>
            </a:r>
            <a:r>
              <a:rPr lang="en-US" sz="2858" strike="noStrike" u="none">
                <a:solidFill>
                  <a:srgbClr val="FFFFFF"/>
                </a:solidFill>
                <a:latin typeface="DM Sans Bold"/>
              </a:rPr>
              <a:t>eap Management:</a:t>
            </a:r>
          </a:p>
          <a:p>
            <a:pPr algn="l" marL="0" indent="0" lvl="0">
              <a:lnSpc>
                <a:spcPts val="3945"/>
              </a:lnSpc>
              <a:spcBef>
                <a:spcPct val="0"/>
              </a:spcBef>
            </a:pPr>
            <a:r>
              <a:rPr lang="en-US" sz="2858" strike="noStrike" u="none">
                <a:solidFill>
                  <a:srgbClr val="FFFFFF"/>
                </a:solidFill>
                <a:latin typeface="DM Sans"/>
              </a:rPr>
              <a:t>The implementation interacts with the underlying heap using sbrk to request additional memory from the operating system when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DAGDp_YH32g</dc:identifier>
  <dcterms:modified xsi:type="dcterms:W3CDTF">2011-08-01T06:04:30Z</dcterms:modified>
  <cp:revision>1</cp:revision>
  <dc:title>Blue Dark Professional Geometric Business Project Presentation </dc:title>
</cp:coreProperties>
</file>