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sldIdLst>
    <p:sldId id="256" r:id="rId2"/>
    <p:sldId id="257" r:id="rId3"/>
    <p:sldId id="268" r:id="rId4"/>
    <p:sldId id="258" r:id="rId5"/>
    <p:sldId id="259" r:id="rId6"/>
    <p:sldId id="260" r:id="rId7"/>
    <p:sldId id="261" r:id="rId8"/>
    <p:sldId id="262" r:id="rId9"/>
    <p:sldId id="267" r:id="rId10"/>
    <p:sldId id="266" r:id="rId11"/>
    <p:sldId id="265" r:id="rId12"/>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p:scale>
          <a:sx n="58" d="100"/>
          <a:sy n="58" d="100"/>
        </p:scale>
        <p:origin x="96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530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3634879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321370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25972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220257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21" Type="http://schemas.openxmlformats.org/officeDocument/2006/relationships/image" Target="../media/image27.sv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7.sv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10.svg"/><Relationship Id="rId9" Type="http://schemas.openxmlformats.org/officeDocument/2006/relationships/image" Target="../media/image15.svg"/><Relationship Id="rId14" Type="http://schemas.openxmlformats.org/officeDocument/2006/relationships/image" Target="../media/image20.svg"/><Relationship Id="rId22"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380905" y="5053178"/>
            <a:ext cx="10263943" cy="998209"/>
          </a:xfrm>
          <a:prstGeom prst="rect">
            <a:avLst/>
          </a:prstGeom>
          <a:noFill/>
        </p:spPr>
        <p:txBody>
          <a:bodyPr wrap="square" lIns="0" tIns="0" rIns="0" bIns="0" rtlCol="0" anchor="t"/>
          <a:lstStyle/>
          <a:p>
            <a:pPr algn="l">
              <a:lnSpc>
                <a:spcPts val="3932"/>
              </a:lnSpc>
              <a:buNone/>
            </a:pPr>
            <a:r>
              <a:rPr lang="en-US" sz="3510" kern="0" spc="105" dirty="0">
                <a:solidFill>
                  <a:srgbClr val="000000"/>
                </a:solidFill>
                <a:latin typeface="Jost*" pitchFamily="34" charset="0"/>
                <a:ea typeface="Jost*" pitchFamily="34" charset="-122"/>
                <a:cs typeface="Jost*" pitchFamily="34" charset="-120"/>
              </a:rPr>
              <a:t>TIME SERIES FORECASTING WITH ADVANCED RECURRENT NEURAL NETWORKS FOR TRAFFIC</a:t>
            </a:r>
            <a:endParaRPr lang="en-US" dirty="0"/>
          </a:p>
        </p:txBody>
      </p:sp>
      <p:sp>
        <p:nvSpPr>
          <p:cNvPr id="3" name="Object 2"/>
          <p:cNvSpPr/>
          <p:nvPr/>
        </p:nvSpPr>
        <p:spPr>
          <a:xfrm>
            <a:off x="380905" y="6093881"/>
            <a:ext cx="12322269" cy="421138"/>
          </a:xfrm>
          <a:prstGeom prst="rect">
            <a:avLst/>
          </a:prstGeom>
          <a:noFill/>
        </p:spPr>
        <p:txBody>
          <a:bodyPr wrap="square" lIns="0" tIns="0" rIns="0" bIns="0" rtlCol="0" anchor="t"/>
          <a:lstStyle/>
          <a:p>
            <a:pPr algn="l">
              <a:lnSpc>
                <a:spcPts val="1658"/>
              </a:lnSpc>
              <a:spcBef>
                <a:spcPts val="328"/>
              </a:spcBef>
              <a:buNone/>
            </a:pPr>
            <a:r>
              <a:rPr lang="en-US" dirty="0"/>
              <a:t>By </a:t>
            </a:r>
            <a:r>
              <a:rPr lang="en-US" dirty="0" err="1"/>
              <a:t>Abdulmuhsin</a:t>
            </a:r>
            <a:r>
              <a:rPr lang="en-US" dirty="0"/>
              <a:t> </a:t>
            </a:r>
            <a:r>
              <a:rPr lang="en-US" dirty="0" err="1"/>
              <a:t>Alanazi</a:t>
            </a:r>
            <a:r>
              <a:rPr lang="en-US" dirty="0"/>
              <a:t>  , </a:t>
            </a:r>
            <a:r>
              <a:rPr lang="en-US" dirty="0" err="1"/>
              <a:t>Thabet</a:t>
            </a:r>
            <a:r>
              <a:rPr lang="en-US" dirty="0"/>
              <a:t> </a:t>
            </a:r>
            <a:r>
              <a:rPr lang="en-US" dirty="0" err="1"/>
              <a:t>Aljebreen</a:t>
            </a:r>
            <a:r>
              <a:rPr lang="en-US" dirty="0"/>
              <a:t> , </a:t>
            </a:r>
            <a:r>
              <a:rPr lang="en-US" dirty="0" err="1"/>
              <a:t>Niaf</a:t>
            </a:r>
            <a:r>
              <a:rPr lang="en-US" dirty="0"/>
              <a:t> </a:t>
            </a:r>
            <a:r>
              <a:rPr lang="en-US" dirty="0" err="1"/>
              <a:t>Alsabhan</a:t>
            </a:r>
            <a:r>
              <a:rPr lang="en-US" dirty="0"/>
              <a:t> , Mohammed </a:t>
            </a:r>
            <a:r>
              <a:rPr lang="en-US" dirty="0" err="1"/>
              <a:t>Aldeaj</a:t>
            </a:r>
            <a:endParaRPr lang="en-US" dirty="0"/>
          </a:p>
        </p:txBody>
      </p:sp>
      <p:pic>
        <p:nvPicPr>
          <p:cNvPr id="4" name="Object 3" descr="preencoded.png"/>
          <p:cNvPicPr>
            <a:picLocks noChangeAspect="1"/>
          </p:cNvPicPr>
          <p:nvPr/>
        </p:nvPicPr>
        <p:blipFill>
          <a:blip r:embed="rId3"/>
          <a:srcRect t="30469" b="30469"/>
          <a:stretch/>
        </p:blipFill>
        <p:spPr>
          <a:xfrm>
            <a:off x="0" y="0"/>
            <a:ext cx="12188952" cy="47613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AE9E6"/>
        </a:solidFill>
        <a:effectLst/>
      </p:bgPr>
    </p:bg>
    <p:spTree>
      <p:nvGrpSpPr>
        <p:cNvPr id="1" name=""/>
        <p:cNvGrpSpPr/>
        <p:nvPr/>
      </p:nvGrpSpPr>
      <p:grpSpPr>
        <a:xfrm>
          <a:off x="0" y="0"/>
          <a:ext cx="0" cy="0"/>
          <a:chOff x="0" y="0"/>
          <a:chExt cx="0" cy="0"/>
        </a:xfrm>
      </p:grpSpPr>
      <p:sp>
        <p:nvSpPr>
          <p:cNvPr id="11" name="Object 1"/>
          <p:cNvSpPr/>
          <p:nvPr/>
        </p:nvSpPr>
        <p:spPr>
          <a:xfrm>
            <a:off x="0" y="399950"/>
            <a:ext cx="12188952" cy="721279"/>
          </a:xfrm>
          <a:prstGeom prst="rect">
            <a:avLst/>
          </a:prstGeom>
          <a:noFill/>
        </p:spPr>
        <p:txBody>
          <a:bodyPr wrap="square" lIns="0" tIns="0" rIns="0" bIns="0" rtlCol="0" anchor="t"/>
          <a:lstStyle/>
          <a:p>
            <a:pPr algn="ctr">
              <a:lnSpc>
                <a:spcPts val="3360"/>
              </a:lnSpc>
              <a:buNone/>
            </a:pPr>
            <a:r>
              <a:rPr lang="en-US" sz="2800" dirty="0"/>
              <a:t>PREDICTION AND EVALUATION</a:t>
            </a:r>
          </a:p>
          <a:p>
            <a:pPr algn="ctr">
              <a:lnSpc>
                <a:spcPts val="3360"/>
              </a:lnSpc>
              <a:buNone/>
            </a:pPr>
            <a:endParaRPr lang="en-US" dirty="0"/>
          </a:p>
        </p:txBody>
      </p:sp>
      <p:pic>
        <p:nvPicPr>
          <p:cNvPr id="3" name="Picture 2" descr="A graph of loss and validation&#10;&#10;Description automatically generated">
            <a:extLst>
              <a:ext uri="{FF2B5EF4-FFF2-40B4-BE49-F238E27FC236}">
                <a16:creationId xmlns:a16="http://schemas.microsoft.com/office/drawing/2014/main" id="{71CA540F-3AAA-54F2-892F-7CADB86EACAE}"/>
              </a:ext>
            </a:extLst>
          </p:cNvPr>
          <p:cNvPicPr>
            <a:picLocks noChangeAspect="1"/>
          </p:cNvPicPr>
          <p:nvPr/>
        </p:nvPicPr>
        <p:blipFill>
          <a:blip r:embed="rId3"/>
          <a:stretch>
            <a:fillRect/>
          </a:stretch>
        </p:blipFill>
        <p:spPr>
          <a:xfrm>
            <a:off x="519199" y="1121229"/>
            <a:ext cx="5493032" cy="4337273"/>
          </a:xfrm>
          <a:prstGeom prst="rect">
            <a:avLst/>
          </a:prstGeom>
        </p:spPr>
      </p:pic>
      <p:pic>
        <p:nvPicPr>
          <p:cNvPr id="5" name="Picture 4" descr="A graph of loss and validation&#10;&#10;Description automatically generated">
            <a:extLst>
              <a:ext uri="{FF2B5EF4-FFF2-40B4-BE49-F238E27FC236}">
                <a16:creationId xmlns:a16="http://schemas.microsoft.com/office/drawing/2014/main" id="{124AA074-79DE-4786-27F9-08B364748DA0}"/>
              </a:ext>
            </a:extLst>
          </p:cNvPr>
          <p:cNvPicPr>
            <a:picLocks noChangeAspect="1"/>
          </p:cNvPicPr>
          <p:nvPr/>
        </p:nvPicPr>
        <p:blipFill>
          <a:blip r:embed="rId4"/>
          <a:stretch>
            <a:fillRect/>
          </a:stretch>
        </p:blipFill>
        <p:spPr>
          <a:xfrm>
            <a:off x="6338199" y="1121229"/>
            <a:ext cx="5524784" cy="4362674"/>
          </a:xfrm>
          <a:prstGeom prst="rect">
            <a:avLst/>
          </a:prstGeom>
        </p:spPr>
      </p:pic>
    </p:spTree>
    <p:extLst>
      <p:ext uri="{BB962C8B-B14F-4D97-AF65-F5344CB8AC3E}">
        <p14:creationId xmlns:p14="http://schemas.microsoft.com/office/powerpoint/2010/main" val="99610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E9E6"/>
        </a:solidFill>
        <a:effectLst/>
      </p:bgPr>
    </p:bg>
    <p:spTree>
      <p:nvGrpSpPr>
        <p:cNvPr id="1" name=""/>
        <p:cNvGrpSpPr/>
        <p:nvPr/>
      </p:nvGrpSpPr>
      <p:grpSpPr>
        <a:xfrm>
          <a:off x="0" y="0"/>
          <a:ext cx="0" cy="0"/>
          <a:chOff x="0" y="0"/>
          <a:chExt cx="0" cy="0"/>
        </a:xfrm>
      </p:grpSpPr>
      <p:sp>
        <p:nvSpPr>
          <p:cNvPr id="11" name="Object 1"/>
          <p:cNvSpPr/>
          <p:nvPr/>
        </p:nvSpPr>
        <p:spPr>
          <a:xfrm>
            <a:off x="0" y="399950"/>
            <a:ext cx="12188952" cy="721279"/>
          </a:xfrm>
          <a:prstGeom prst="rect">
            <a:avLst/>
          </a:prstGeom>
          <a:noFill/>
        </p:spPr>
        <p:txBody>
          <a:bodyPr wrap="square" lIns="0" tIns="0" rIns="0" bIns="0" rtlCol="0" anchor="t"/>
          <a:lstStyle/>
          <a:p>
            <a:pPr algn="ctr">
              <a:lnSpc>
                <a:spcPts val="3360"/>
              </a:lnSpc>
              <a:buNone/>
            </a:pPr>
            <a:r>
              <a:rPr lang="en-US" sz="2800" dirty="0"/>
              <a:t>PREDICTION AND EVALUATION</a:t>
            </a:r>
          </a:p>
          <a:p>
            <a:pPr algn="ctr">
              <a:lnSpc>
                <a:spcPts val="3360"/>
              </a:lnSpc>
              <a:buNone/>
            </a:pPr>
            <a:endParaRPr lang="en-US" dirty="0"/>
          </a:p>
        </p:txBody>
      </p:sp>
      <p:pic>
        <p:nvPicPr>
          <p:cNvPr id="13" name="Picture 12" descr="A screenshot of a computer program&#10;&#10;Description automatically generated">
            <a:extLst>
              <a:ext uri="{FF2B5EF4-FFF2-40B4-BE49-F238E27FC236}">
                <a16:creationId xmlns:a16="http://schemas.microsoft.com/office/drawing/2014/main" id="{6227888E-E55E-034A-4A50-66A0B92AD416}"/>
              </a:ext>
            </a:extLst>
          </p:cNvPr>
          <p:cNvPicPr>
            <a:picLocks noChangeAspect="1"/>
          </p:cNvPicPr>
          <p:nvPr/>
        </p:nvPicPr>
        <p:blipFill>
          <a:blip r:embed="rId3"/>
          <a:stretch>
            <a:fillRect/>
          </a:stretch>
        </p:blipFill>
        <p:spPr>
          <a:xfrm>
            <a:off x="318515" y="1295400"/>
            <a:ext cx="7637704" cy="1752600"/>
          </a:xfrm>
          <a:prstGeom prst="rect">
            <a:avLst/>
          </a:prstGeom>
        </p:spPr>
      </p:pic>
      <p:pic>
        <p:nvPicPr>
          <p:cNvPr id="15" name="Picture 14" descr="A computer screen shot of a program&#10;&#10;Description automatically generated">
            <a:extLst>
              <a:ext uri="{FF2B5EF4-FFF2-40B4-BE49-F238E27FC236}">
                <a16:creationId xmlns:a16="http://schemas.microsoft.com/office/drawing/2014/main" id="{7AB3D5C4-C40D-1646-F63D-B1F3558BFCB3}"/>
              </a:ext>
            </a:extLst>
          </p:cNvPr>
          <p:cNvPicPr>
            <a:picLocks noChangeAspect="1"/>
          </p:cNvPicPr>
          <p:nvPr/>
        </p:nvPicPr>
        <p:blipFill>
          <a:blip r:embed="rId4"/>
          <a:stretch>
            <a:fillRect/>
          </a:stretch>
        </p:blipFill>
        <p:spPr>
          <a:xfrm>
            <a:off x="318515" y="3616362"/>
            <a:ext cx="7637704" cy="1276416"/>
          </a:xfrm>
          <a:prstGeom prst="rect">
            <a:avLst/>
          </a:prstGeom>
        </p:spPr>
      </p:pic>
      <p:pic>
        <p:nvPicPr>
          <p:cNvPr id="17" name="Picture 16" descr="A screen shot of a computer&#10;&#10;Description automatically generated">
            <a:extLst>
              <a:ext uri="{FF2B5EF4-FFF2-40B4-BE49-F238E27FC236}">
                <a16:creationId xmlns:a16="http://schemas.microsoft.com/office/drawing/2014/main" id="{E55A9793-5A56-5443-0CC0-A16F805382C2}"/>
              </a:ext>
            </a:extLst>
          </p:cNvPr>
          <p:cNvPicPr>
            <a:picLocks noChangeAspect="1"/>
          </p:cNvPicPr>
          <p:nvPr/>
        </p:nvPicPr>
        <p:blipFill>
          <a:blip r:embed="rId5"/>
          <a:stretch>
            <a:fillRect/>
          </a:stretch>
        </p:blipFill>
        <p:spPr>
          <a:xfrm>
            <a:off x="318515" y="5200685"/>
            <a:ext cx="7637704" cy="1257365"/>
          </a:xfrm>
          <a:prstGeom prst="rect">
            <a:avLst/>
          </a:prstGeom>
        </p:spPr>
      </p:pic>
    </p:spTree>
    <p:extLst>
      <p:ext uri="{BB962C8B-B14F-4D97-AF65-F5344CB8AC3E}">
        <p14:creationId xmlns:p14="http://schemas.microsoft.com/office/powerpoint/2010/main" val="253374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000000"/>
                </a:solidFill>
                <a:latin typeface="Jost*" pitchFamily="34" charset="0"/>
                <a:ea typeface="Jost*" pitchFamily="34" charset="-122"/>
                <a:cs typeface="Jost*" pitchFamily="34" charset="-120"/>
              </a:rPr>
              <a:t>IMPORTING LIBRARIES</a:t>
            </a:r>
            <a:endParaRPr lang="en-US" dirty="0"/>
          </a:p>
        </p:txBody>
      </p:sp>
      <p:sp>
        <p:nvSpPr>
          <p:cNvPr id="3" name="Object 2"/>
          <p:cNvSpPr/>
          <p:nvPr/>
        </p:nvSpPr>
        <p:spPr>
          <a:xfrm>
            <a:off x="1476006"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4" name="Object 3"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524" y="2587294"/>
            <a:ext cx="609448" cy="542789"/>
          </a:xfrm>
          <a:prstGeom prst="rect">
            <a:avLst/>
          </a:prstGeom>
        </p:spPr>
      </p:pic>
      <p:sp>
        <p:nvSpPr>
          <p:cNvPr id="5" name="Object 4"/>
          <p:cNvSpPr/>
          <p:nvPr/>
        </p:nvSpPr>
        <p:spPr>
          <a:xfrm>
            <a:off x="713244" y="3656686"/>
            <a:ext cx="2953916"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Data Manipulation</a:t>
            </a:r>
            <a:endParaRPr lang="en-US" dirty="0"/>
          </a:p>
        </p:txBody>
      </p:sp>
      <p:sp>
        <p:nvSpPr>
          <p:cNvPr id="6" name="Object 5"/>
          <p:cNvSpPr/>
          <p:nvPr/>
        </p:nvSpPr>
        <p:spPr>
          <a:xfrm>
            <a:off x="713244" y="3995453"/>
            <a:ext cx="2953916"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Pandas and NumPy for efficient data processing and analysis</a:t>
            </a:r>
            <a:endParaRPr lang="en-US" dirty="0"/>
          </a:p>
        </p:txBody>
      </p:sp>
      <p:sp>
        <p:nvSpPr>
          <p:cNvPr id="7" name="Object 6"/>
          <p:cNvSpPr/>
          <p:nvPr/>
        </p:nvSpPr>
        <p:spPr>
          <a:xfrm>
            <a:off x="5380280"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8" name="Object 7"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9916" y="2612402"/>
            <a:ext cx="561835" cy="476131"/>
          </a:xfrm>
          <a:prstGeom prst="rect">
            <a:avLst/>
          </a:prstGeom>
        </p:spPr>
      </p:pic>
      <p:sp>
        <p:nvSpPr>
          <p:cNvPr id="9" name="Object 8"/>
          <p:cNvSpPr/>
          <p:nvPr/>
        </p:nvSpPr>
        <p:spPr>
          <a:xfrm>
            <a:off x="4240422" y="3656686"/>
            <a:ext cx="3708108"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Data Visualization</a:t>
            </a:r>
            <a:endParaRPr lang="en-US" dirty="0"/>
          </a:p>
        </p:txBody>
      </p:sp>
      <p:sp>
        <p:nvSpPr>
          <p:cNvPr id="10" name="Object 9"/>
          <p:cNvSpPr/>
          <p:nvPr/>
        </p:nvSpPr>
        <p:spPr>
          <a:xfrm>
            <a:off x="4240422" y="3995453"/>
            <a:ext cx="3708108"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Matplotlib for creating insightful visualizations of the traffic data</a:t>
            </a:r>
            <a:endParaRPr lang="en-US" dirty="0"/>
          </a:p>
        </p:txBody>
      </p:sp>
      <p:sp>
        <p:nvSpPr>
          <p:cNvPr id="11" name="Object 10"/>
          <p:cNvSpPr/>
          <p:nvPr/>
        </p:nvSpPr>
        <p:spPr>
          <a:xfrm>
            <a:off x="9284553"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12" name="Object 11"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30924" y="2629142"/>
            <a:ext cx="533267" cy="457086"/>
          </a:xfrm>
          <a:prstGeom prst="rect">
            <a:avLst/>
          </a:prstGeom>
        </p:spPr>
      </p:pic>
      <p:sp>
        <p:nvSpPr>
          <p:cNvPr id="13" name="Object 12"/>
          <p:cNvSpPr/>
          <p:nvPr/>
        </p:nvSpPr>
        <p:spPr>
          <a:xfrm>
            <a:off x="8202308" y="3656686"/>
            <a:ext cx="3592884"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Model Building</a:t>
            </a:r>
            <a:endParaRPr lang="en-US" dirty="0"/>
          </a:p>
        </p:txBody>
      </p:sp>
      <p:sp>
        <p:nvSpPr>
          <p:cNvPr id="14" name="Object 13"/>
          <p:cNvSpPr/>
          <p:nvPr/>
        </p:nvSpPr>
        <p:spPr>
          <a:xfrm>
            <a:off x="8202308" y="3995453"/>
            <a:ext cx="3592884"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Keras for constructing and training the LSTM and GRU neural network models</a:t>
            </a:r>
            <a:endParaRPr lang="en-US" dirty="0"/>
          </a:p>
        </p:txBody>
      </p:sp>
      <p:sp>
        <p:nvSpPr>
          <p:cNvPr id="15" name="Object 14"/>
          <p:cNvSpPr/>
          <p:nvPr/>
        </p:nvSpPr>
        <p:spPr>
          <a:xfrm>
            <a:off x="0" y="5580255"/>
            <a:ext cx="12188952" cy="1276031"/>
          </a:xfrm>
          <a:prstGeom prst="rect">
            <a:avLst/>
          </a:prstGeom>
          <a:solidFill>
            <a:srgbClr val="C8D0AB"/>
          </a:solidFill>
        </p:spPr>
        <p:txBody>
          <a:bodyPr/>
          <a:lstStyle/>
          <a:p>
            <a:endParaRPr lang="en-US"/>
          </a:p>
        </p:txBody>
      </p:sp>
      <p:sp>
        <p:nvSpPr>
          <p:cNvPr id="16" name="Object 15"/>
          <p:cNvSpPr/>
          <p:nvPr/>
        </p:nvSpPr>
        <p:spPr>
          <a:xfrm>
            <a:off x="1174294" y="5891763"/>
            <a:ext cx="9840365" cy="647776"/>
          </a:xfrm>
          <a:prstGeom prst="rect">
            <a:avLst/>
          </a:prstGeom>
          <a:noFill/>
        </p:spPr>
        <p:txBody>
          <a:bodyPr wrap="square" lIns="0" tIns="0" rIns="0" bIns="0" rtlCol="0" anchor="t"/>
          <a:lstStyle/>
          <a:p>
            <a:pPr algn="ctr">
              <a:lnSpc>
                <a:spcPts val="2552"/>
              </a:lnSpc>
              <a:buNone/>
            </a:pPr>
            <a:r>
              <a:rPr lang="en-US" sz="2025" kern="0" spc="61" dirty="0">
                <a:solidFill>
                  <a:srgbClr val="000000"/>
                </a:solidFill>
                <a:latin typeface="Jost*" pitchFamily="34" charset="0"/>
                <a:ea typeface="Jost*" pitchFamily="34" charset="-122"/>
                <a:cs typeface="Jost*" pitchFamily="34" charset="-120"/>
              </a:rPr>
              <a:t>These essential libraries provide the necessary tools for data processing, exploration, and the development of advanced time series forecasting models.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000000"/>
                </a:solidFill>
                <a:latin typeface="Jost*" pitchFamily="34" charset="0"/>
                <a:ea typeface="Jost*" pitchFamily="34" charset="-122"/>
              </a:rPr>
              <a:t>Data</a:t>
            </a:r>
            <a:endParaRPr lang="en-US" dirty="0"/>
          </a:p>
        </p:txBody>
      </p:sp>
      <p:sp>
        <p:nvSpPr>
          <p:cNvPr id="3" name="Object 2"/>
          <p:cNvSpPr/>
          <p:nvPr/>
        </p:nvSpPr>
        <p:spPr>
          <a:xfrm>
            <a:off x="1476006"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4" name="Object 3"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524" y="2587294"/>
            <a:ext cx="609448" cy="542789"/>
          </a:xfrm>
          <a:prstGeom prst="rect">
            <a:avLst/>
          </a:prstGeom>
        </p:spPr>
      </p:pic>
      <p:sp>
        <p:nvSpPr>
          <p:cNvPr id="5" name="Object 4"/>
          <p:cNvSpPr/>
          <p:nvPr/>
        </p:nvSpPr>
        <p:spPr>
          <a:xfrm>
            <a:off x="713244" y="3656686"/>
            <a:ext cx="2953916"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Data Manipulation</a:t>
            </a:r>
            <a:endParaRPr lang="en-US" dirty="0"/>
          </a:p>
        </p:txBody>
      </p:sp>
      <p:sp>
        <p:nvSpPr>
          <p:cNvPr id="6" name="Object 5"/>
          <p:cNvSpPr/>
          <p:nvPr/>
        </p:nvSpPr>
        <p:spPr>
          <a:xfrm>
            <a:off x="713244" y="3995453"/>
            <a:ext cx="2953916"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Pandas and NumPy for efficient data processing and analysis</a:t>
            </a:r>
            <a:endParaRPr lang="en-US" dirty="0"/>
          </a:p>
        </p:txBody>
      </p:sp>
      <p:sp>
        <p:nvSpPr>
          <p:cNvPr id="7" name="Object 6"/>
          <p:cNvSpPr/>
          <p:nvPr/>
        </p:nvSpPr>
        <p:spPr>
          <a:xfrm>
            <a:off x="5380280"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8" name="Object 7"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9916" y="2612402"/>
            <a:ext cx="561835" cy="476131"/>
          </a:xfrm>
          <a:prstGeom prst="rect">
            <a:avLst/>
          </a:prstGeom>
        </p:spPr>
      </p:pic>
      <p:sp>
        <p:nvSpPr>
          <p:cNvPr id="9" name="Object 8"/>
          <p:cNvSpPr/>
          <p:nvPr/>
        </p:nvSpPr>
        <p:spPr>
          <a:xfrm>
            <a:off x="4240422" y="3656686"/>
            <a:ext cx="3708108"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Data Visualization</a:t>
            </a:r>
            <a:endParaRPr lang="en-US" dirty="0"/>
          </a:p>
        </p:txBody>
      </p:sp>
      <p:sp>
        <p:nvSpPr>
          <p:cNvPr id="10" name="Object 9"/>
          <p:cNvSpPr/>
          <p:nvPr/>
        </p:nvSpPr>
        <p:spPr>
          <a:xfrm>
            <a:off x="4240422" y="3995453"/>
            <a:ext cx="3708108"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Matplotlib for creating insightful visualizations of the traffic data</a:t>
            </a:r>
            <a:endParaRPr lang="en-US" dirty="0"/>
          </a:p>
        </p:txBody>
      </p:sp>
      <p:sp>
        <p:nvSpPr>
          <p:cNvPr id="11" name="Object 10"/>
          <p:cNvSpPr/>
          <p:nvPr/>
        </p:nvSpPr>
        <p:spPr>
          <a:xfrm>
            <a:off x="9284553"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12" name="Object 11"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30924" y="2629142"/>
            <a:ext cx="533267" cy="457086"/>
          </a:xfrm>
          <a:prstGeom prst="rect">
            <a:avLst/>
          </a:prstGeom>
        </p:spPr>
      </p:pic>
      <p:sp>
        <p:nvSpPr>
          <p:cNvPr id="13" name="Object 12"/>
          <p:cNvSpPr/>
          <p:nvPr/>
        </p:nvSpPr>
        <p:spPr>
          <a:xfrm>
            <a:off x="8202308" y="3656686"/>
            <a:ext cx="3592884"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Model Building</a:t>
            </a:r>
            <a:endParaRPr lang="en-US" dirty="0"/>
          </a:p>
        </p:txBody>
      </p:sp>
      <p:sp>
        <p:nvSpPr>
          <p:cNvPr id="14" name="Object 13"/>
          <p:cNvSpPr/>
          <p:nvPr/>
        </p:nvSpPr>
        <p:spPr>
          <a:xfrm>
            <a:off x="8202308" y="3995453"/>
            <a:ext cx="3592884"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Keras for constructing and training the LSTM and GRU neural network models</a:t>
            </a:r>
            <a:endParaRPr lang="en-US" dirty="0"/>
          </a:p>
        </p:txBody>
      </p:sp>
      <p:sp>
        <p:nvSpPr>
          <p:cNvPr id="15" name="Object 14"/>
          <p:cNvSpPr/>
          <p:nvPr/>
        </p:nvSpPr>
        <p:spPr>
          <a:xfrm>
            <a:off x="0" y="5580255"/>
            <a:ext cx="12188952" cy="1276031"/>
          </a:xfrm>
          <a:prstGeom prst="rect">
            <a:avLst/>
          </a:prstGeom>
          <a:solidFill>
            <a:srgbClr val="C8D0AB"/>
          </a:solidFill>
        </p:spPr>
        <p:txBody>
          <a:bodyPr/>
          <a:lstStyle/>
          <a:p>
            <a:endParaRPr lang="en-US"/>
          </a:p>
        </p:txBody>
      </p:sp>
      <p:sp>
        <p:nvSpPr>
          <p:cNvPr id="16" name="Object 15"/>
          <p:cNvSpPr/>
          <p:nvPr/>
        </p:nvSpPr>
        <p:spPr>
          <a:xfrm>
            <a:off x="1174294" y="5891763"/>
            <a:ext cx="9840365" cy="647776"/>
          </a:xfrm>
          <a:prstGeom prst="rect">
            <a:avLst/>
          </a:prstGeom>
          <a:noFill/>
        </p:spPr>
        <p:txBody>
          <a:bodyPr wrap="square" lIns="0" tIns="0" rIns="0" bIns="0" rtlCol="0" anchor="t"/>
          <a:lstStyle/>
          <a:p>
            <a:pPr algn="ctr">
              <a:lnSpc>
                <a:spcPts val="2552"/>
              </a:lnSpc>
              <a:buNone/>
            </a:pPr>
            <a:r>
              <a:rPr lang="en-US" sz="2025" kern="0" spc="61" dirty="0">
                <a:solidFill>
                  <a:srgbClr val="000000"/>
                </a:solidFill>
                <a:latin typeface="Jost*" pitchFamily="34" charset="0"/>
                <a:ea typeface="Jost*" pitchFamily="34" charset="-122"/>
                <a:cs typeface="Jost*" pitchFamily="34" charset="-120"/>
              </a:rPr>
              <a:t>Target : vehicle count, Time : 15 min , filter : Tuesday  </a:t>
            </a:r>
            <a:endParaRPr lang="en-US" dirty="0"/>
          </a:p>
        </p:txBody>
      </p:sp>
      <p:pic>
        <p:nvPicPr>
          <p:cNvPr id="17" name="Picture 16">
            <a:extLst>
              <a:ext uri="{FF2B5EF4-FFF2-40B4-BE49-F238E27FC236}">
                <a16:creationId xmlns:a16="http://schemas.microsoft.com/office/drawing/2014/main" id="{61FADFDA-3607-8AD1-C312-15CFDC9AA340}"/>
              </a:ext>
            </a:extLst>
          </p:cNvPr>
          <p:cNvPicPr>
            <a:picLocks noChangeAspect="1"/>
          </p:cNvPicPr>
          <p:nvPr/>
        </p:nvPicPr>
        <p:blipFill>
          <a:blip r:embed="rId9"/>
          <a:stretch>
            <a:fillRect/>
          </a:stretch>
        </p:blipFill>
        <p:spPr>
          <a:xfrm>
            <a:off x="528811" y="1098948"/>
            <a:ext cx="11266382" cy="3732643"/>
          </a:xfrm>
          <a:prstGeom prst="rect">
            <a:avLst/>
          </a:prstGeom>
        </p:spPr>
      </p:pic>
    </p:spTree>
    <p:extLst>
      <p:ext uri="{BB962C8B-B14F-4D97-AF65-F5344CB8AC3E}">
        <p14:creationId xmlns:p14="http://schemas.microsoft.com/office/powerpoint/2010/main" val="314071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bg>
      <p:bgPr>
        <a:solidFill>
          <a:srgbClr val="071023"/>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FFFFFF"/>
                </a:solidFill>
                <a:latin typeface="Jost*" pitchFamily="34" charset="0"/>
                <a:ea typeface="Jost*" pitchFamily="34" charset="-122"/>
                <a:cs typeface="Jost*" pitchFamily="34" charset="-120"/>
              </a:rPr>
              <a:t>DATA LOADING AND EXPLORATION</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3" y="3937604"/>
            <a:ext cx="12207997" cy="28568"/>
          </a:xfrm>
          <a:prstGeom prst="rect">
            <a:avLst/>
          </a:prstGeom>
        </p:spPr>
      </p:pic>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19415" y="2797269"/>
            <a:ext cx="9523" cy="1152237"/>
          </a:xfrm>
          <a:prstGeom prst="rect">
            <a:avLst/>
          </a:prstGeom>
        </p:spPr>
      </p:pic>
      <p:pic>
        <p:nvPicPr>
          <p:cNvPr id="5" name="Object 4"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62278" y="3889990"/>
            <a:ext cx="123794" cy="114271"/>
          </a:xfrm>
          <a:prstGeom prst="rect">
            <a:avLst/>
          </a:prstGeom>
        </p:spPr>
      </p:pic>
      <p:pic>
        <p:nvPicPr>
          <p:cNvPr id="6" name="Object 5" descr="preencoded.png"/>
          <p:cNvPicPr>
            <a:picLocks noChangeAspect="1"/>
          </p:cNvPicPr>
          <p:nvPr/>
        </p:nvPicPr>
        <p:blipFill>
          <a:blip r:embed="rId5">
            <a:extLst>
              <a:ext uri="{96DAC541-7B7A-43D3-8B79-37D633B846F1}">
                <asvg:svgBlip xmlns:asvg="http://schemas.microsoft.com/office/drawing/2016/SVG/main" r:embed="rId9"/>
              </a:ext>
            </a:extLst>
          </a:blip>
          <a:stretch>
            <a:fillRect/>
          </a:stretch>
        </p:blipFill>
        <p:spPr>
          <a:xfrm>
            <a:off x="3238743" y="3947126"/>
            <a:ext cx="9523" cy="1152237"/>
          </a:xfrm>
          <a:prstGeom prst="rect">
            <a:avLst/>
          </a:prstGeom>
        </p:spPr>
      </p:pic>
      <p:pic>
        <p:nvPicPr>
          <p:cNvPr id="7" name="Object 6" descr="preencoded.png"/>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81600" y="3889990"/>
            <a:ext cx="123794" cy="114271"/>
          </a:xfrm>
          <a:prstGeom prst="rect">
            <a:avLst/>
          </a:prstGeom>
        </p:spPr>
      </p:pic>
      <p:pic>
        <p:nvPicPr>
          <p:cNvPr id="8" name="Object 7" descr="preencoded.png"/>
          <p:cNvPicPr>
            <a:picLocks noChangeAspect="1"/>
          </p:cNvPicPr>
          <p:nvPr/>
        </p:nvPicPr>
        <p:blipFill>
          <a:blip r:embed="rId5">
            <a:extLst>
              <a:ext uri="{96DAC541-7B7A-43D3-8B79-37D633B846F1}">
                <asvg:svgBlip xmlns:asvg="http://schemas.microsoft.com/office/drawing/2016/SVG/main" r:embed="rId12"/>
              </a:ext>
            </a:extLst>
          </a:blip>
          <a:stretch>
            <a:fillRect/>
          </a:stretch>
        </p:blipFill>
        <p:spPr>
          <a:xfrm>
            <a:off x="4858152" y="2797269"/>
            <a:ext cx="9523" cy="1152237"/>
          </a:xfrm>
          <a:prstGeom prst="rect">
            <a:avLst/>
          </a:prstGeom>
        </p:spPr>
      </p:pic>
      <p:pic>
        <p:nvPicPr>
          <p:cNvPr id="9" name="Object 8" descr="preencoded.png"/>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01020" y="3889990"/>
            <a:ext cx="114271" cy="114271"/>
          </a:xfrm>
          <a:prstGeom prst="rect">
            <a:avLst/>
          </a:prstGeom>
        </p:spPr>
      </p:pic>
      <p:pic>
        <p:nvPicPr>
          <p:cNvPr id="10" name="Object 9" descr="preencoded.png"/>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7567" y="3947126"/>
            <a:ext cx="9523" cy="1018920"/>
          </a:xfrm>
          <a:prstGeom prst="rect">
            <a:avLst/>
          </a:prstGeom>
        </p:spPr>
      </p:pic>
      <p:pic>
        <p:nvPicPr>
          <p:cNvPr id="11" name="Object 10" descr="preencoded.png"/>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420435" y="3889990"/>
            <a:ext cx="123794" cy="114271"/>
          </a:xfrm>
          <a:prstGeom prst="rect">
            <a:avLst/>
          </a:prstGeom>
        </p:spPr>
      </p:pic>
      <p:pic>
        <p:nvPicPr>
          <p:cNvPr id="12" name="Object 11" descr="preencoded.png"/>
          <p:cNvPicPr>
            <a:picLocks noChangeAspect="1"/>
          </p:cNvPicPr>
          <p:nvPr/>
        </p:nvPicPr>
        <p:blipFill>
          <a:blip r:embed="rId5">
            <a:extLst>
              <a:ext uri="{96DAC541-7B7A-43D3-8B79-37D633B846F1}">
                <asvg:svgBlip xmlns:asvg="http://schemas.microsoft.com/office/drawing/2016/SVG/main" r:embed="rId19"/>
              </a:ext>
            </a:extLst>
          </a:blip>
          <a:stretch>
            <a:fillRect/>
          </a:stretch>
        </p:blipFill>
        <p:spPr>
          <a:xfrm>
            <a:off x="8096993" y="2797269"/>
            <a:ext cx="9523" cy="1152237"/>
          </a:xfrm>
          <a:prstGeom prst="rect">
            <a:avLst/>
          </a:prstGeom>
        </p:spPr>
      </p:pic>
      <p:pic>
        <p:nvPicPr>
          <p:cNvPr id="13" name="Object 12" descr="preencoded.png"/>
          <p:cNvPicPr>
            <a:picLocks noChangeAspect="1"/>
          </p:cNvPicPr>
          <p:nvPr/>
        </p:nvPicPr>
        <p:blipFill>
          <a:blip r:embed="rId7">
            <a:extLst>
              <a:ext uri="{96DAC541-7B7A-43D3-8B79-37D633B846F1}">
                <asvg:svgBlip xmlns:asvg="http://schemas.microsoft.com/office/drawing/2016/SVG/main" r:embed="rId20"/>
              </a:ext>
            </a:extLst>
          </a:blip>
          <a:stretch>
            <a:fillRect/>
          </a:stretch>
        </p:blipFill>
        <p:spPr>
          <a:xfrm>
            <a:off x="8039850" y="3889990"/>
            <a:ext cx="123794" cy="114271"/>
          </a:xfrm>
          <a:prstGeom prst="rect">
            <a:avLst/>
          </a:prstGeom>
        </p:spPr>
      </p:pic>
      <p:pic>
        <p:nvPicPr>
          <p:cNvPr id="14" name="Object 13" descr="preencoded.png"/>
          <p:cNvPicPr>
            <a:picLocks noChangeAspect="1"/>
          </p:cNvPicPr>
          <p:nvPr/>
        </p:nvPicPr>
        <p:blipFill>
          <a:blip r:embed="rId15">
            <a:extLst>
              <a:ext uri="{96DAC541-7B7A-43D3-8B79-37D633B846F1}">
                <asvg:svgBlip xmlns:asvg="http://schemas.microsoft.com/office/drawing/2016/SVG/main" r:embed="rId21"/>
              </a:ext>
            </a:extLst>
          </a:blip>
          <a:stretch>
            <a:fillRect/>
          </a:stretch>
        </p:blipFill>
        <p:spPr>
          <a:xfrm>
            <a:off x="9716310" y="3947126"/>
            <a:ext cx="9523" cy="1018920"/>
          </a:xfrm>
          <a:prstGeom prst="rect">
            <a:avLst/>
          </a:prstGeom>
        </p:spPr>
      </p:pic>
      <p:pic>
        <p:nvPicPr>
          <p:cNvPr id="15" name="Object 14" descr="preencoded.png"/>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659172" y="3889990"/>
            <a:ext cx="114271" cy="114271"/>
          </a:xfrm>
          <a:prstGeom prst="rect">
            <a:avLst/>
          </a:prstGeom>
        </p:spPr>
      </p:pic>
      <p:sp>
        <p:nvSpPr>
          <p:cNvPr id="16" name="Object 15"/>
          <p:cNvSpPr/>
          <p:nvPr/>
        </p:nvSpPr>
        <p:spPr>
          <a:xfrm>
            <a:off x="1552667" y="2663929"/>
            <a:ext cx="133310" cy="133317"/>
          </a:xfrm>
          <a:prstGeom prst="ellipse">
            <a:avLst/>
          </a:prstGeom>
          <a:solidFill>
            <a:srgbClr val="143F9C"/>
          </a:solidFill>
        </p:spPr>
        <p:txBody>
          <a:bodyPr/>
          <a:lstStyle/>
          <a:p>
            <a:endParaRPr lang="en-US"/>
          </a:p>
        </p:txBody>
      </p:sp>
      <p:sp>
        <p:nvSpPr>
          <p:cNvPr id="17" name="Object 16"/>
          <p:cNvSpPr/>
          <p:nvPr/>
        </p:nvSpPr>
        <p:spPr>
          <a:xfrm>
            <a:off x="1781274" y="2603151"/>
            <a:ext cx="1895953"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1</a:t>
            </a:r>
            <a:endParaRPr lang="en-US" dirty="0"/>
          </a:p>
        </p:txBody>
      </p:sp>
      <p:sp>
        <p:nvSpPr>
          <p:cNvPr id="18" name="Object 17"/>
          <p:cNvSpPr/>
          <p:nvPr/>
        </p:nvSpPr>
        <p:spPr>
          <a:xfrm>
            <a:off x="1781274" y="2941918"/>
            <a:ext cx="1895953" cy="891317"/>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Load traffic data from a CSV file containing vehicle counts and timestamps</a:t>
            </a:r>
            <a:endParaRPr lang="en-US" dirty="0"/>
          </a:p>
        </p:txBody>
      </p:sp>
      <p:sp>
        <p:nvSpPr>
          <p:cNvPr id="19" name="Object 18"/>
          <p:cNvSpPr/>
          <p:nvPr/>
        </p:nvSpPr>
        <p:spPr>
          <a:xfrm>
            <a:off x="3172109" y="5096958"/>
            <a:ext cx="133310" cy="133317"/>
          </a:xfrm>
          <a:prstGeom prst="ellipse">
            <a:avLst/>
          </a:prstGeom>
          <a:solidFill>
            <a:srgbClr val="283D6B"/>
          </a:solidFill>
        </p:spPr>
        <p:txBody>
          <a:bodyPr/>
          <a:lstStyle/>
          <a:p>
            <a:endParaRPr lang="en-US"/>
          </a:p>
        </p:txBody>
      </p:sp>
      <p:sp>
        <p:nvSpPr>
          <p:cNvPr id="20" name="Object 19"/>
          <p:cNvSpPr/>
          <p:nvPr/>
        </p:nvSpPr>
        <p:spPr>
          <a:xfrm>
            <a:off x="3400663" y="5036180"/>
            <a:ext cx="1812154"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2</a:t>
            </a:r>
            <a:endParaRPr lang="en-US" dirty="0"/>
          </a:p>
        </p:txBody>
      </p:sp>
      <p:sp>
        <p:nvSpPr>
          <p:cNvPr id="21" name="Object 20"/>
          <p:cNvSpPr/>
          <p:nvPr/>
        </p:nvSpPr>
        <p:spPr>
          <a:xfrm>
            <a:off x="3400663" y="5374947"/>
            <a:ext cx="1812154" cy="891317"/>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Filter the data to focus on a specific day (e.g., Tuesday) for analysis</a:t>
            </a:r>
            <a:endParaRPr lang="en-US" dirty="0"/>
          </a:p>
        </p:txBody>
      </p:sp>
      <p:sp>
        <p:nvSpPr>
          <p:cNvPr id="22" name="Object 21"/>
          <p:cNvSpPr/>
          <p:nvPr/>
        </p:nvSpPr>
        <p:spPr>
          <a:xfrm>
            <a:off x="4791426" y="2663929"/>
            <a:ext cx="133319" cy="133317"/>
          </a:xfrm>
          <a:prstGeom prst="ellipse">
            <a:avLst/>
          </a:prstGeom>
          <a:solidFill>
            <a:srgbClr val="A4BAB7"/>
          </a:solidFill>
        </p:spPr>
        <p:txBody>
          <a:bodyPr/>
          <a:lstStyle/>
          <a:p>
            <a:endParaRPr lang="en-US"/>
          </a:p>
        </p:txBody>
      </p:sp>
      <p:sp>
        <p:nvSpPr>
          <p:cNvPr id="23" name="Object 22"/>
          <p:cNvSpPr/>
          <p:nvPr/>
        </p:nvSpPr>
        <p:spPr>
          <a:xfrm>
            <a:off x="5020053" y="2603151"/>
            <a:ext cx="1728355"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3</a:t>
            </a:r>
            <a:endParaRPr lang="en-US" dirty="0"/>
          </a:p>
        </p:txBody>
      </p:sp>
      <p:sp>
        <p:nvSpPr>
          <p:cNvPr id="24" name="Object 23"/>
          <p:cNvSpPr/>
          <p:nvPr/>
        </p:nvSpPr>
        <p:spPr>
          <a:xfrm>
            <a:off x="5020053" y="2941918"/>
            <a:ext cx="1728355" cy="891317"/>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Convert the DateTime column to a datetime format for time series analysis</a:t>
            </a:r>
            <a:endParaRPr lang="en-US" dirty="0"/>
          </a:p>
        </p:txBody>
      </p:sp>
      <p:sp>
        <p:nvSpPr>
          <p:cNvPr id="25" name="Object 24"/>
          <p:cNvSpPr/>
          <p:nvPr/>
        </p:nvSpPr>
        <p:spPr>
          <a:xfrm>
            <a:off x="6410863" y="4961261"/>
            <a:ext cx="133319" cy="133317"/>
          </a:xfrm>
          <a:prstGeom prst="ellipse">
            <a:avLst/>
          </a:prstGeom>
          <a:solidFill>
            <a:srgbClr val="C8D0AB"/>
          </a:solidFill>
        </p:spPr>
        <p:txBody>
          <a:bodyPr/>
          <a:lstStyle/>
          <a:p>
            <a:endParaRPr lang="en-US"/>
          </a:p>
        </p:txBody>
      </p:sp>
      <p:sp>
        <p:nvSpPr>
          <p:cNvPr id="26" name="Object 25"/>
          <p:cNvSpPr/>
          <p:nvPr/>
        </p:nvSpPr>
        <p:spPr>
          <a:xfrm>
            <a:off x="6639442" y="4900482"/>
            <a:ext cx="1990227"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4</a:t>
            </a:r>
            <a:endParaRPr lang="en-US" dirty="0"/>
          </a:p>
        </p:txBody>
      </p:sp>
      <p:sp>
        <p:nvSpPr>
          <p:cNvPr id="27" name="Object 26"/>
          <p:cNvSpPr/>
          <p:nvPr/>
        </p:nvSpPr>
        <p:spPr>
          <a:xfrm>
            <a:off x="6639442" y="5239250"/>
            <a:ext cx="1990227" cy="1114146"/>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Perform exploratory data analysis to understand the data distribution, trends, and any anomalies</a:t>
            </a:r>
            <a:endParaRPr lang="en-US" dirty="0"/>
          </a:p>
        </p:txBody>
      </p:sp>
      <p:sp>
        <p:nvSpPr>
          <p:cNvPr id="28" name="Object 27"/>
          <p:cNvSpPr/>
          <p:nvPr/>
        </p:nvSpPr>
        <p:spPr>
          <a:xfrm>
            <a:off x="8030185" y="2663929"/>
            <a:ext cx="133319" cy="133317"/>
          </a:xfrm>
          <a:prstGeom prst="ellipse">
            <a:avLst/>
          </a:prstGeom>
          <a:solidFill>
            <a:srgbClr val="143F9C"/>
          </a:solidFill>
        </p:spPr>
        <p:txBody>
          <a:bodyPr/>
          <a:lstStyle/>
          <a:p>
            <a:endParaRPr lang="en-US"/>
          </a:p>
        </p:txBody>
      </p:sp>
      <p:sp>
        <p:nvSpPr>
          <p:cNvPr id="29" name="Object 28"/>
          <p:cNvSpPr/>
          <p:nvPr/>
        </p:nvSpPr>
        <p:spPr>
          <a:xfrm>
            <a:off x="8258831" y="2603151"/>
            <a:ext cx="1906428"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5</a:t>
            </a:r>
            <a:endParaRPr lang="en-US" dirty="0"/>
          </a:p>
        </p:txBody>
      </p:sp>
      <p:sp>
        <p:nvSpPr>
          <p:cNvPr id="30" name="Object 29"/>
          <p:cNvSpPr/>
          <p:nvPr/>
        </p:nvSpPr>
        <p:spPr>
          <a:xfrm>
            <a:off x="8258831" y="2941918"/>
            <a:ext cx="1906428" cy="891317"/>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Visualize the traffic patterns over time to identify seasonal trends and other patterns</a:t>
            </a:r>
            <a:endParaRPr lang="en-US" dirty="0"/>
          </a:p>
        </p:txBody>
      </p:sp>
      <p:sp>
        <p:nvSpPr>
          <p:cNvPr id="32" name="Object 31"/>
          <p:cNvSpPr/>
          <p:nvPr/>
        </p:nvSpPr>
        <p:spPr>
          <a:xfrm>
            <a:off x="9878221" y="4900482"/>
            <a:ext cx="1759780" cy="259134"/>
          </a:xfrm>
          <a:prstGeom prst="rect">
            <a:avLst/>
          </a:prstGeom>
          <a:noFill/>
        </p:spPr>
        <p:txBody>
          <a:bodyPr wrap="square" lIns="0" tIns="0" rIns="0" bIns="0" rtlCol="0" anchor="t"/>
          <a:lstStyle/>
          <a:p>
            <a:pPr algn="l">
              <a:lnSpc>
                <a:spcPts val="2042"/>
              </a:lnSpc>
              <a:buNone/>
            </a:pPr>
            <a:endParaRPr lang="en-US" dirty="0"/>
          </a:p>
        </p:txBody>
      </p:sp>
      <p:sp>
        <p:nvSpPr>
          <p:cNvPr id="33" name="Object 32"/>
          <p:cNvSpPr/>
          <p:nvPr/>
        </p:nvSpPr>
        <p:spPr>
          <a:xfrm>
            <a:off x="9878221" y="5239250"/>
            <a:ext cx="1759780" cy="1114146"/>
          </a:xfrm>
          <a:prstGeom prst="rect">
            <a:avLst/>
          </a:prstGeom>
          <a:noFill/>
        </p:spPr>
        <p:txBody>
          <a:bodyPr wrap="square" lIns="0" tIns="0" rIns="0" bIns="0" rtlCol="0" anchor="t"/>
          <a:lstStyle/>
          <a:p>
            <a:pPr algn="l">
              <a:lnSpc>
                <a:spcPts val="1756"/>
              </a:lnSpc>
              <a:spcBef>
                <a:spcPts val="615"/>
              </a:spcBef>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000000"/>
                </a:solidFill>
                <a:latin typeface="Jost*" pitchFamily="34" charset="0"/>
                <a:ea typeface="Jost*" pitchFamily="34" charset="-122"/>
                <a:cs typeface="Jost*" pitchFamily="34" charset="-120"/>
              </a:rPr>
              <a:t>DATA VISUALIZATION</a:t>
            </a:r>
            <a:endParaRPr lang="en-US" dirty="0"/>
          </a:p>
        </p:txBody>
      </p:sp>
      <p:sp>
        <p:nvSpPr>
          <p:cNvPr id="3" name="Object 2"/>
          <p:cNvSpPr/>
          <p:nvPr/>
        </p:nvSpPr>
        <p:spPr>
          <a:xfrm>
            <a:off x="476131" y="1514096"/>
            <a:ext cx="2666333" cy="3513846"/>
          </a:xfrm>
          <a:prstGeom prst="rect">
            <a:avLst/>
          </a:prstGeom>
          <a:solidFill>
            <a:srgbClr val="FFFFFF"/>
          </a:solidFill>
        </p:spPr>
        <p:txBody>
          <a:bodyPr/>
          <a:lstStyle/>
          <a:p>
            <a:endParaRPr lang="en-US"/>
          </a:p>
        </p:txBody>
      </p:sp>
      <p:sp>
        <p:nvSpPr>
          <p:cNvPr id="5" name="Object 4"/>
          <p:cNvSpPr/>
          <p:nvPr/>
        </p:nvSpPr>
        <p:spPr>
          <a:xfrm>
            <a:off x="2235409" y="5242559"/>
            <a:ext cx="2932967"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Time Series scatter Plot</a:t>
            </a:r>
            <a:endParaRPr lang="en-US" dirty="0"/>
          </a:p>
        </p:txBody>
      </p:sp>
      <p:sp>
        <p:nvSpPr>
          <p:cNvPr id="6" name="Object 5"/>
          <p:cNvSpPr/>
          <p:nvPr/>
        </p:nvSpPr>
        <p:spPr>
          <a:xfrm>
            <a:off x="2235410" y="5676289"/>
            <a:ext cx="2932967" cy="668488"/>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Visualizing the number of vehicles every Tuesday over time to identify trends and patterns.</a:t>
            </a:r>
            <a:endParaRPr lang="en-US" dirty="0"/>
          </a:p>
        </p:txBody>
      </p:sp>
      <p:sp>
        <p:nvSpPr>
          <p:cNvPr id="7" name="Object 6"/>
          <p:cNvSpPr/>
          <p:nvPr/>
        </p:nvSpPr>
        <p:spPr>
          <a:xfrm>
            <a:off x="3332917" y="1514096"/>
            <a:ext cx="2666333" cy="3513846"/>
          </a:xfrm>
          <a:prstGeom prst="rect">
            <a:avLst/>
          </a:prstGeom>
          <a:solidFill>
            <a:srgbClr val="283D6B"/>
          </a:solidFill>
        </p:spPr>
        <p:txBody>
          <a:bodyPr/>
          <a:lstStyle/>
          <a:p>
            <a:endParaRPr lang="en-US"/>
          </a:p>
        </p:txBody>
      </p:sp>
      <p:pic>
        <p:nvPicPr>
          <p:cNvPr id="8" name="Object 7" descr="preencoded.png"/>
          <p:cNvPicPr>
            <a:picLocks noChangeAspect="1"/>
          </p:cNvPicPr>
          <p:nvPr/>
        </p:nvPicPr>
        <p:blipFill>
          <a:blip r:embed="rId3"/>
          <a:srcRect l="26689" r="26689"/>
          <a:stretch/>
        </p:blipFill>
        <p:spPr>
          <a:xfrm>
            <a:off x="3332917" y="1514096"/>
            <a:ext cx="2666333" cy="3513846"/>
          </a:xfrm>
          <a:prstGeom prst="rect">
            <a:avLst/>
          </a:prstGeom>
        </p:spPr>
      </p:pic>
      <p:sp>
        <p:nvSpPr>
          <p:cNvPr id="11" name="Object 10"/>
          <p:cNvSpPr/>
          <p:nvPr/>
        </p:nvSpPr>
        <p:spPr>
          <a:xfrm>
            <a:off x="6189702" y="1514096"/>
            <a:ext cx="2666333" cy="3513846"/>
          </a:xfrm>
          <a:prstGeom prst="rect">
            <a:avLst/>
          </a:prstGeom>
          <a:solidFill>
            <a:srgbClr val="283D6B"/>
          </a:solidFill>
        </p:spPr>
        <p:txBody>
          <a:bodyPr/>
          <a:lstStyle/>
          <a:p>
            <a:endParaRPr lang="en-US"/>
          </a:p>
        </p:txBody>
      </p:sp>
      <p:pic>
        <p:nvPicPr>
          <p:cNvPr id="12" name="Object 11" descr="preencoded.png"/>
          <p:cNvPicPr>
            <a:picLocks noChangeAspect="1"/>
          </p:cNvPicPr>
          <p:nvPr/>
        </p:nvPicPr>
        <p:blipFill>
          <a:blip r:embed="rId4"/>
          <a:srcRect l="25732" r="25732"/>
          <a:stretch/>
        </p:blipFill>
        <p:spPr>
          <a:xfrm>
            <a:off x="6189702" y="1514096"/>
            <a:ext cx="2666333" cy="3513846"/>
          </a:xfrm>
          <a:prstGeom prst="rect">
            <a:avLst/>
          </a:prstGeom>
        </p:spPr>
      </p:pic>
      <p:sp>
        <p:nvSpPr>
          <p:cNvPr id="13" name="Object 12"/>
          <p:cNvSpPr/>
          <p:nvPr/>
        </p:nvSpPr>
        <p:spPr>
          <a:xfrm>
            <a:off x="6284575" y="5242559"/>
            <a:ext cx="2932967"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Hourly Traffic Patterns</a:t>
            </a:r>
            <a:endParaRPr lang="en-US" dirty="0"/>
          </a:p>
        </p:txBody>
      </p:sp>
      <p:sp>
        <p:nvSpPr>
          <p:cNvPr id="14" name="Object 13"/>
          <p:cNvSpPr/>
          <p:nvPr/>
        </p:nvSpPr>
        <p:spPr>
          <a:xfrm>
            <a:off x="6284576" y="5676289"/>
            <a:ext cx="2932967" cy="668488"/>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Examining the hourly distribution of vehicle counts to understand peak and off-peak traffic over 15 </a:t>
            </a:r>
            <a:r>
              <a:rPr lang="en-US" sz="1320" kern="0" spc="40" dirty="0" err="1">
                <a:solidFill>
                  <a:srgbClr val="000000">
                    <a:alpha val="80000"/>
                  </a:srgbClr>
                </a:solidFill>
                <a:latin typeface="Jost*" pitchFamily="34" charset="0"/>
                <a:ea typeface="Jost*" pitchFamily="34" charset="-122"/>
                <a:cs typeface="Jost*" pitchFamily="34" charset="-120"/>
              </a:rPr>
              <a:t>minits</a:t>
            </a:r>
            <a:r>
              <a:rPr lang="en-US" sz="1320" kern="0" spc="40" dirty="0">
                <a:solidFill>
                  <a:srgbClr val="000000">
                    <a:alpha val="80000"/>
                  </a:srgbClr>
                </a:solidFill>
                <a:latin typeface="Jost*" pitchFamily="34" charset="0"/>
                <a:ea typeface="Jost*" pitchFamily="34" charset="-122"/>
                <a:cs typeface="Jost*" pitchFamily="34" charset="-120"/>
              </a:rPr>
              <a:t>  periods.</a:t>
            </a:r>
            <a:endParaRPr lang="en-US" dirty="0"/>
          </a:p>
        </p:txBody>
      </p:sp>
      <p:sp>
        <p:nvSpPr>
          <p:cNvPr id="15" name="Object 14"/>
          <p:cNvSpPr/>
          <p:nvPr/>
        </p:nvSpPr>
        <p:spPr>
          <a:xfrm>
            <a:off x="9046488" y="1514096"/>
            <a:ext cx="2666333" cy="3513846"/>
          </a:xfrm>
          <a:prstGeom prst="rect">
            <a:avLst/>
          </a:prstGeom>
          <a:solidFill>
            <a:srgbClr val="FFFFFF"/>
          </a:solidFill>
        </p:spPr>
        <p:txBody>
          <a:bodyPr/>
          <a:lstStyle/>
          <a:p>
            <a:endParaRPr lang="en-US"/>
          </a:p>
        </p:txBody>
      </p:sp>
      <p:pic>
        <p:nvPicPr>
          <p:cNvPr id="16" name="Object 15" descr="preencoded.png"/>
          <p:cNvPicPr>
            <a:picLocks noChangeAspect="1"/>
          </p:cNvPicPr>
          <p:nvPr/>
        </p:nvPicPr>
        <p:blipFill>
          <a:blip r:embed="rId5"/>
          <a:srcRect l="29388" r="29388"/>
          <a:stretch/>
        </p:blipFill>
        <p:spPr>
          <a:xfrm>
            <a:off x="9046488" y="1553913"/>
            <a:ext cx="2666333" cy="3513846"/>
          </a:xfrm>
          <a:prstGeom prst="rect">
            <a:avLst/>
          </a:prstGeom>
        </p:spPr>
      </p:pic>
      <p:pic>
        <p:nvPicPr>
          <p:cNvPr id="20" name="Picture 19" descr="A graph with numbers and dots&#10;&#10;Description automatically generated">
            <a:extLst>
              <a:ext uri="{FF2B5EF4-FFF2-40B4-BE49-F238E27FC236}">
                <a16:creationId xmlns:a16="http://schemas.microsoft.com/office/drawing/2014/main" id="{18123E4B-D8E4-34B5-6F43-19EEDFBAB449}"/>
              </a:ext>
            </a:extLst>
          </p:cNvPr>
          <p:cNvPicPr>
            <a:picLocks noChangeAspect="1"/>
          </p:cNvPicPr>
          <p:nvPr/>
        </p:nvPicPr>
        <p:blipFill>
          <a:blip r:embed="rId6"/>
          <a:stretch>
            <a:fillRect/>
          </a:stretch>
        </p:blipFill>
        <p:spPr>
          <a:xfrm>
            <a:off x="0" y="847467"/>
            <a:ext cx="11846138" cy="42202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071023"/>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FFFFFF"/>
                </a:solidFill>
                <a:latin typeface="Jost*" pitchFamily="34" charset="0"/>
                <a:ea typeface="Jost*" pitchFamily="34" charset="-122"/>
                <a:cs typeface="Jost*" pitchFamily="34" charset="-120"/>
              </a:rPr>
              <a:t>DATA PREPROCESSING</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607" y="2867975"/>
            <a:ext cx="5742139" cy="1209373"/>
          </a:xfrm>
          <a:prstGeom prst="rect">
            <a:avLst/>
          </a:prstGeom>
        </p:spPr>
      </p:pic>
      <p:sp>
        <p:nvSpPr>
          <p:cNvPr id="4" name="Object 3"/>
          <p:cNvSpPr/>
          <p:nvPr/>
        </p:nvSpPr>
        <p:spPr>
          <a:xfrm>
            <a:off x="414234" y="3341011"/>
            <a:ext cx="5551687" cy="259134"/>
          </a:xfrm>
          <a:prstGeom prst="rect">
            <a:avLst/>
          </a:prstGeom>
          <a:noFill/>
        </p:spPr>
        <p:txBody>
          <a:bodyPr wrap="square" lIns="0" tIns="0" rIns="0" bIns="0" rtlCol="0" anchor="t"/>
          <a:lstStyle/>
          <a:p>
            <a:pPr algn="ctr">
              <a:lnSpc>
                <a:spcPts val="2042"/>
              </a:lnSpc>
              <a:buNone/>
            </a:pPr>
            <a:r>
              <a:rPr lang="en-US" sz="1620" kern="0" spc="49" dirty="0">
                <a:solidFill>
                  <a:srgbClr val="FFFFFF"/>
                </a:solidFill>
                <a:latin typeface="Jost*" pitchFamily="34" charset="0"/>
                <a:ea typeface="Jost*" pitchFamily="34" charset="-122"/>
                <a:cs typeface="Jost*" pitchFamily="34" charset="-120"/>
              </a:rPr>
              <a:t>Data Normalization</a:t>
            </a:r>
            <a:endParaRPr lang="en-US" dirty="0"/>
          </a:p>
        </p:txBody>
      </p:sp>
      <p:sp>
        <p:nvSpPr>
          <p:cNvPr id="5" name="Object 4"/>
          <p:cNvSpPr/>
          <p:nvPr/>
        </p:nvSpPr>
        <p:spPr>
          <a:xfrm>
            <a:off x="761810" y="4207212"/>
            <a:ext cx="5551687" cy="668488"/>
          </a:xfrm>
          <a:prstGeom prst="rect">
            <a:avLst/>
          </a:prstGeom>
          <a:noFill/>
        </p:spPr>
        <p:txBody>
          <a:bodyPr wrap="square" lIns="0" tIns="0" rIns="0" bIns="0" rtlCol="0" anchor="t"/>
          <a:lstStyle/>
          <a:p>
            <a:pPr algn="l">
              <a:lnSpc>
                <a:spcPts val="1756"/>
              </a:lnSpc>
              <a:buNone/>
            </a:pPr>
            <a:r>
              <a:rPr lang="en-US" sz="1320" kern="0" spc="40" dirty="0">
                <a:solidFill>
                  <a:srgbClr val="FFFFFF">
                    <a:alpha val="80000"/>
                  </a:srgbClr>
                </a:solidFill>
                <a:latin typeface="Jost*" pitchFamily="34" charset="0"/>
                <a:ea typeface="Jost*" pitchFamily="34" charset="-122"/>
                <a:cs typeface="Jost*" pitchFamily="34" charset="-120"/>
              </a:rPr>
              <a:t>The vehicle count data is normalized using MinMaxScaler to ensure all input features are within a consistent range, improving model convergence during training.</a:t>
            </a:r>
            <a:endParaRPr lang="en-US" dirty="0"/>
          </a:p>
        </p:txBody>
      </p:sp>
      <p:pic>
        <p:nvPicPr>
          <p:cNvPr id="6" name="Object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89723" y="2867975"/>
            <a:ext cx="5742139" cy="1209373"/>
          </a:xfrm>
          <a:prstGeom prst="rect">
            <a:avLst/>
          </a:prstGeom>
        </p:spPr>
      </p:pic>
      <p:sp>
        <p:nvSpPr>
          <p:cNvPr id="7" name="Object 6"/>
          <p:cNvSpPr/>
          <p:nvPr/>
        </p:nvSpPr>
        <p:spPr>
          <a:xfrm>
            <a:off x="6237315" y="3341011"/>
            <a:ext cx="5237440" cy="259134"/>
          </a:xfrm>
          <a:prstGeom prst="rect">
            <a:avLst/>
          </a:prstGeom>
          <a:noFill/>
        </p:spPr>
        <p:txBody>
          <a:bodyPr wrap="square" lIns="0" tIns="0" rIns="0" bIns="0" rtlCol="0" anchor="t"/>
          <a:lstStyle/>
          <a:p>
            <a:pPr algn="ctr">
              <a:lnSpc>
                <a:spcPts val="2042"/>
              </a:lnSpc>
              <a:buNone/>
            </a:pPr>
            <a:r>
              <a:rPr lang="en-US" sz="1620" kern="0" spc="49" dirty="0">
                <a:solidFill>
                  <a:srgbClr val="FFFFFF"/>
                </a:solidFill>
                <a:latin typeface="Jost*" pitchFamily="34" charset="0"/>
                <a:ea typeface="Jost*" pitchFamily="34" charset="-122"/>
                <a:cs typeface="Jost*" pitchFamily="34" charset="-120"/>
              </a:rPr>
              <a:t>Sequence Preparation</a:t>
            </a:r>
            <a:endParaRPr lang="en-US" dirty="0"/>
          </a:p>
        </p:txBody>
      </p:sp>
      <p:sp>
        <p:nvSpPr>
          <p:cNvPr id="8" name="Object 7"/>
          <p:cNvSpPr/>
          <p:nvPr/>
        </p:nvSpPr>
        <p:spPr>
          <a:xfrm>
            <a:off x="6508212" y="4181303"/>
            <a:ext cx="5551687" cy="668488"/>
          </a:xfrm>
          <a:prstGeom prst="rect">
            <a:avLst/>
          </a:prstGeom>
          <a:noFill/>
        </p:spPr>
        <p:txBody>
          <a:bodyPr wrap="square" lIns="0" tIns="0" rIns="0" bIns="0" rtlCol="0" anchor="t"/>
          <a:lstStyle/>
          <a:p>
            <a:pPr algn="l">
              <a:lnSpc>
                <a:spcPts val="1756"/>
              </a:lnSpc>
              <a:buNone/>
            </a:pPr>
            <a:r>
              <a:rPr lang="en-US" sz="1320" kern="0" spc="40" dirty="0">
                <a:solidFill>
                  <a:srgbClr val="FFFFFF">
                    <a:alpha val="80000"/>
                  </a:srgbClr>
                </a:solidFill>
                <a:latin typeface="Jost*" pitchFamily="34" charset="0"/>
                <a:ea typeface="Jost*" pitchFamily="34" charset="-122"/>
                <a:cs typeface="Jost*" pitchFamily="34" charset="-120"/>
              </a:rPr>
              <a:t>The preprocessed data is prepared for the RNN models by creating sequences of data, which allows the LSTM and GRU models to learn from the temporal dependencies in the traffic 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bg>
      <p:bgPr>
        <a:solidFill>
          <a:srgbClr val="071023"/>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FFFFFF"/>
                </a:solidFill>
                <a:latin typeface="Jost*" pitchFamily="34" charset="0"/>
                <a:ea typeface="Jost*" pitchFamily="34" charset="-122"/>
                <a:cs typeface="Jost*" pitchFamily="34" charset="-120"/>
              </a:rPr>
              <a:t>MODEL BUILDING WITH LSTM AND GRU</a:t>
            </a:r>
            <a:endParaRPr lang="en-US" dirty="0"/>
          </a:p>
        </p:txBody>
      </p:sp>
      <p:sp>
        <p:nvSpPr>
          <p:cNvPr id="3" name="Object 2"/>
          <p:cNvSpPr/>
          <p:nvPr/>
        </p:nvSpPr>
        <p:spPr>
          <a:xfrm>
            <a:off x="952262" y="1992727"/>
            <a:ext cx="5446938" cy="2985579"/>
          </a:xfrm>
          <a:prstGeom prst="rect">
            <a:avLst/>
          </a:prstGeom>
          <a:noFill/>
        </p:spPr>
        <p:txBody>
          <a:bodyPr wrap="square" lIns="0" tIns="0" rIns="0" bIns="0" rtlCol="0" anchor="t"/>
          <a:lstStyle/>
          <a:p>
            <a:pPr marL="242900" indent="-242900" algn="l">
              <a:lnSpc>
                <a:spcPts val="3062"/>
              </a:lnSpc>
              <a:buSzPct val="100000"/>
              <a:buChar char="•"/>
            </a:pPr>
            <a:r>
              <a:rPr lang="en-US" sz="2430" kern="0" spc="73" dirty="0">
                <a:solidFill>
                  <a:srgbClr val="FFFFFF"/>
                </a:solidFill>
                <a:latin typeface="Jost*" pitchFamily="34" charset="0"/>
                <a:ea typeface="Jost*" pitchFamily="34" charset="-122"/>
                <a:cs typeface="Jost*" pitchFamily="34" charset="-120"/>
              </a:rPr>
              <a:t>LSTM (Long Short-Term Memory)</a:t>
            </a:r>
          </a:p>
          <a:p>
            <a:pPr lvl="1" algn="l">
              <a:lnSpc>
                <a:spcPts val="2019"/>
              </a:lnSpc>
              <a:spcBef>
                <a:spcPts val="326"/>
              </a:spcBef>
              <a:buNone/>
            </a:pPr>
            <a:r>
              <a:rPr lang="en-US" sz="1518" kern="0" spc="46" dirty="0">
                <a:solidFill>
                  <a:srgbClr val="FFFFFF">
                    <a:alpha val="80000"/>
                  </a:srgbClr>
                </a:solidFill>
                <a:latin typeface="Jost*" pitchFamily="34" charset="0"/>
                <a:ea typeface="Jost*" pitchFamily="34" charset="-122"/>
                <a:cs typeface="Jost*" pitchFamily="34" charset="-120"/>
              </a:rPr>
              <a:t>A type of RNN that uses memory cells and gates to effectively capture long-term dependencies in sequential data, making it well-suited for time series forecasting.</a:t>
            </a:r>
          </a:p>
          <a:p>
            <a:pPr marL="242900" indent="-242900" algn="l">
              <a:lnSpc>
                <a:spcPts val="3062"/>
              </a:lnSpc>
              <a:spcBef>
                <a:spcPts val="2549"/>
              </a:spcBef>
              <a:buSzPct val="100000"/>
              <a:buChar char="•"/>
            </a:pPr>
            <a:r>
              <a:rPr lang="en-US" sz="2430" kern="0" spc="73" dirty="0">
                <a:solidFill>
                  <a:srgbClr val="FFFFFF"/>
                </a:solidFill>
                <a:latin typeface="Jost*" pitchFamily="34" charset="0"/>
                <a:ea typeface="Jost*" pitchFamily="34" charset="-122"/>
                <a:cs typeface="Jost*" pitchFamily="34" charset="-120"/>
              </a:rPr>
              <a:t>GRU (Gated Recurrent Unit)</a:t>
            </a:r>
          </a:p>
          <a:p>
            <a:pPr lvl="1" algn="l">
              <a:lnSpc>
                <a:spcPts val="2019"/>
              </a:lnSpc>
              <a:spcBef>
                <a:spcPts val="326"/>
              </a:spcBef>
              <a:buNone/>
            </a:pPr>
            <a:r>
              <a:rPr lang="en-US" sz="1518" kern="0" spc="46" dirty="0">
                <a:solidFill>
                  <a:srgbClr val="FFFFFF">
                    <a:alpha val="80000"/>
                  </a:srgbClr>
                </a:solidFill>
                <a:latin typeface="Jost*" pitchFamily="34" charset="0"/>
                <a:ea typeface="Jost*" pitchFamily="34" charset="-122"/>
                <a:cs typeface="Jost*" pitchFamily="34" charset="-120"/>
              </a:rPr>
              <a:t>A simplified version of LSTM, with a reduced computational complexity while still maintaining the ability to model dependencies in sequential data.</a:t>
            </a:r>
            <a:endParaRPr lang="en-US" dirty="0"/>
          </a:p>
        </p:txBody>
      </p:sp>
      <p:sp>
        <p:nvSpPr>
          <p:cNvPr id="4" name="Object 3"/>
          <p:cNvSpPr/>
          <p:nvPr/>
        </p:nvSpPr>
        <p:spPr>
          <a:xfrm>
            <a:off x="6284928" y="1992727"/>
            <a:ext cx="5446938" cy="3886776"/>
          </a:xfrm>
          <a:prstGeom prst="rect">
            <a:avLst/>
          </a:prstGeom>
          <a:noFill/>
        </p:spPr>
        <p:txBody>
          <a:bodyPr wrap="square" lIns="0" tIns="0" rIns="0" bIns="0" rtlCol="0" anchor="t"/>
          <a:lstStyle/>
          <a:p>
            <a:pPr marL="242900" indent="-242900" algn="l">
              <a:lnSpc>
                <a:spcPts val="3062"/>
              </a:lnSpc>
              <a:buSzPct val="100000"/>
              <a:buChar char="•"/>
            </a:pPr>
            <a:r>
              <a:rPr lang="en-US" sz="2430" kern="0" spc="73" dirty="0">
                <a:solidFill>
                  <a:srgbClr val="FFFFFF"/>
                </a:solidFill>
                <a:latin typeface="Jost*" pitchFamily="34" charset="0"/>
                <a:ea typeface="Jost*" pitchFamily="34" charset="-122"/>
                <a:cs typeface="Jost*" pitchFamily="34" charset="-120"/>
              </a:rPr>
              <a:t>RNN Model Building</a:t>
            </a:r>
          </a:p>
          <a:p>
            <a:pPr lvl="1" algn="l">
              <a:lnSpc>
                <a:spcPts val="2019"/>
              </a:lnSpc>
              <a:spcBef>
                <a:spcPts val="326"/>
              </a:spcBef>
              <a:buNone/>
            </a:pPr>
            <a:r>
              <a:rPr lang="en-US" sz="1518" kern="0" spc="46" dirty="0">
                <a:solidFill>
                  <a:srgbClr val="FFFFFF">
                    <a:alpha val="80000"/>
                  </a:srgbClr>
                </a:solidFill>
                <a:latin typeface="Jost*" pitchFamily="34" charset="0"/>
                <a:ea typeface="Jost*" pitchFamily="34" charset="-122"/>
                <a:cs typeface="Jost*" pitchFamily="34" charset="-120"/>
              </a:rPr>
              <a:t>The project builds multiple Recurrent Neural Network (RNN) models, leveraging both LSTM and GRU layers to capture both short-term and long-term patterns in the traffic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EAE9E6"/>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000000"/>
                </a:solidFill>
                <a:latin typeface="Jost*" pitchFamily="34" charset="0"/>
                <a:ea typeface="Jost*" pitchFamily="34" charset="-122"/>
                <a:cs typeface="Jost*" pitchFamily="34" charset="-120"/>
              </a:rPr>
              <a:t>TRAINING THE MODELS</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607" y="1790252"/>
            <a:ext cx="6456336" cy="1028443"/>
          </a:xfrm>
          <a:prstGeom prst="rect">
            <a:avLst/>
          </a:prstGeom>
        </p:spPr>
      </p:pic>
      <p:sp>
        <p:nvSpPr>
          <p:cNvPr id="4" name="Object 3"/>
          <p:cNvSpPr/>
          <p:nvPr/>
        </p:nvSpPr>
        <p:spPr>
          <a:xfrm>
            <a:off x="666583" y="2126877"/>
            <a:ext cx="6075693" cy="345552"/>
          </a:xfrm>
          <a:prstGeom prst="rect">
            <a:avLst/>
          </a:prstGeom>
          <a:noFill/>
        </p:spPr>
        <p:txBody>
          <a:bodyPr wrap="square" lIns="0" tIns="0" rIns="0" bIns="0" rtlCol="0" anchor="ctr"/>
          <a:lstStyle/>
          <a:p>
            <a:pPr algn="l">
              <a:lnSpc>
                <a:spcPts val="2722"/>
              </a:lnSpc>
              <a:buNone/>
            </a:pPr>
            <a:r>
              <a:rPr lang="en-US" sz="2160" kern="0" spc="65" dirty="0">
                <a:solidFill>
                  <a:srgbClr val="000000"/>
                </a:solidFill>
                <a:latin typeface="Jost*" pitchFamily="34" charset="0"/>
                <a:ea typeface="Jost*" pitchFamily="34" charset="-122"/>
                <a:cs typeface="Jost*" pitchFamily="34" charset="-120"/>
              </a:rPr>
              <a:t>Epochs:20</a:t>
            </a:r>
            <a:endParaRPr lang="en-US" dirty="0"/>
          </a:p>
        </p:txBody>
      </p:sp>
      <p:pic>
        <p:nvPicPr>
          <p:cNvPr id="5" name="Object 4"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6607" y="2887735"/>
            <a:ext cx="9455960" cy="1028443"/>
          </a:xfrm>
          <a:prstGeom prst="rect">
            <a:avLst/>
          </a:prstGeom>
        </p:spPr>
      </p:pic>
      <p:sp>
        <p:nvSpPr>
          <p:cNvPr id="6" name="Object 5"/>
          <p:cNvSpPr/>
          <p:nvPr/>
        </p:nvSpPr>
        <p:spPr>
          <a:xfrm>
            <a:off x="666583" y="3224359"/>
            <a:ext cx="9152558" cy="345552"/>
          </a:xfrm>
          <a:prstGeom prst="rect">
            <a:avLst/>
          </a:prstGeom>
          <a:noFill/>
        </p:spPr>
        <p:txBody>
          <a:bodyPr wrap="square" lIns="0" tIns="0" rIns="0" bIns="0" rtlCol="0" anchor="ctr"/>
          <a:lstStyle/>
          <a:p>
            <a:pPr algn="l">
              <a:lnSpc>
                <a:spcPts val="2722"/>
              </a:lnSpc>
              <a:buNone/>
            </a:pPr>
            <a:r>
              <a:rPr lang="en-US" sz="2160" kern="0" spc="65" dirty="0">
                <a:solidFill>
                  <a:srgbClr val="000000"/>
                </a:solidFill>
                <a:latin typeface="Jost*" pitchFamily="34" charset="0"/>
                <a:ea typeface="Jost*" pitchFamily="34" charset="-122"/>
                <a:cs typeface="Jost*" pitchFamily="34" charset="-120"/>
              </a:rPr>
              <a:t>Early Stopping</a:t>
            </a:r>
            <a:endParaRPr lang="en-US" dirty="0"/>
          </a:p>
        </p:txBody>
      </p:sp>
      <p:pic>
        <p:nvPicPr>
          <p:cNvPr id="7" name="Object 6"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6607" y="3985216"/>
            <a:ext cx="4294701" cy="1028443"/>
          </a:xfrm>
          <a:prstGeom prst="rect">
            <a:avLst/>
          </a:prstGeom>
        </p:spPr>
      </p:pic>
      <p:sp>
        <p:nvSpPr>
          <p:cNvPr id="8" name="Object 7"/>
          <p:cNvSpPr/>
          <p:nvPr/>
        </p:nvSpPr>
        <p:spPr>
          <a:xfrm>
            <a:off x="666583" y="4321841"/>
            <a:ext cx="3860517" cy="345552"/>
          </a:xfrm>
          <a:prstGeom prst="rect">
            <a:avLst/>
          </a:prstGeom>
          <a:noFill/>
        </p:spPr>
        <p:txBody>
          <a:bodyPr wrap="square" lIns="0" tIns="0" rIns="0" bIns="0" rtlCol="0" anchor="ctr"/>
          <a:lstStyle/>
          <a:p>
            <a:pPr algn="l">
              <a:lnSpc>
                <a:spcPts val="2722"/>
              </a:lnSpc>
              <a:buNone/>
            </a:pPr>
            <a:r>
              <a:rPr lang="en-US" sz="2160" kern="0" spc="65" dirty="0">
                <a:solidFill>
                  <a:srgbClr val="000000"/>
                </a:solidFill>
                <a:latin typeface="Jost*" pitchFamily="34" charset="0"/>
                <a:ea typeface="Jost*" pitchFamily="34" charset="-122"/>
                <a:cs typeface="Jost*" pitchFamily="34" charset="-120"/>
              </a:rPr>
              <a:t>Batch Size:64</a:t>
            </a:r>
            <a:endParaRPr lang="en-US" dirty="0"/>
          </a:p>
        </p:txBody>
      </p:sp>
      <p:pic>
        <p:nvPicPr>
          <p:cNvPr id="9" name="Object 8"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6607" y="5082698"/>
            <a:ext cx="11255735" cy="1028443"/>
          </a:xfrm>
          <a:prstGeom prst="rect">
            <a:avLst/>
          </a:prstGeom>
        </p:spPr>
      </p:pic>
      <p:sp>
        <p:nvSpPr>
          <p:cNvPr id="10" name="Object 9"/>
          <p:cNvSpPr/>
          <p:nvPr/>
        </p:nvSpPr>
        <p:spPr>
          <a:xfrm>
            <a:off x="666583" y="5419322"/>
            <a:ext cx="10951012" cy="345552"/>
          </a:xfrm>
          <a:prstGeom prst="rect">
            <a:avLst/>
          </a:prstGeom>
          <a:noFill/>
        </p:spPr>
        <p:txBody>
          <a:bodyPr wrap="square" lIns="0" tIns="0" rIns="0" bIns="0" rtlCol="0" anchor="ctr"/>
          <a:lstStyle/>
          <a:p>
            <a:pPr algn="l">
              <a:lnSpc>
                <a:spcPts val="2722"/>
              </a:lnSpc>
              <a:buNone/>
            </a:pPr>
            <a:r>
              <a:rPr lang="en-US" sz="2160" kern="0" spc="65" dirty="0">
                <a:solidFill>
                  <a:srgbClr val="000000"/>
                </a:solidFill>
                <a:latin typeface="Jost*" pitchFamily="34" charset="0"/>
                <a:ea typeface="Jost*" pitchFamily="34" charset="-122"/>
                <a:cs typeface="Jost*" pitchFamily="34" charset="-120"/>
              </a:rPr>
              <a:t>Model Checkpointing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E9E6"/>
        </a:solidFill>
        <a:effectLst/>
      </p:bgPr>
    </p:bg>
    <p:spTree>
      <p:nvGrpSpPr>
        <p:cNvPr id="1" name=""/>
        <p:cNvGrpSpPr/>
        <p:nvPr/>
      </p:nvGrpSpPr>
      <p:grpSpPr>
        <a:xfrm>
          <a:off x="0" y="0"/>
          <a:ext cx="0" cy="0"/>
          <a:chOff x="0" y="0"/>
          <a:chExt cx="0" cy="0"/>
        </a:xfrm>
      </p:grpSpPr>
      <p:sp>
        <p:nvSpPr>
          <p:cNvPr id="11" name="Object 1"/>
          <p:cNvSpPr/>
          <p:nvPr/>
        </p:nvSpPr>
        <p:spPr>
          <a:xfrm>
            <a:off x="0" y="399950"/>
            <a:ext cx="12188952" cy="721279"/>
          </a:xfrm>
          <a:prstGeom prst="rect">
            <a:avLst/>
          </a:prstGeom>
          <a:noFill/>
        </p:spPr>
        <p:txBody>
          <a:bodyPr wrap="square" lIns="0" tIns="0" rIns="0" bIns="0" rtlCol="0" anchor="t"/>
          <a:lstStyle/>
          <a:p>
            <a:pPr algn="ctr">
              <a:lnSpc>
                <a:spcPts val="3360"/>
              </a:lnSpc>
              <a:buNone/>
            </a:pPr>
            <a:r>
              <a:rPr lang="en-US" sz="2800" dirty="0"/>
              <a:t>PREDICTION AND EVALUATION</a:t>
            </a:r>
          </a:p>
          <a:p>
            <a:pPr algn="ctr">
              <a:lnSpc>
                <a:spcPts val="3360"/>
              </a:lnSpc>
              <a:buNone/>
            </a:pPr>
            <a:endParaRPr lang="en-US" dirty="0"/>
          </a:p>
        </p:txBody>
      </p:sp>
      <p:pic>
        <p:nvPicPr>
          <p:cNvPr id="4" name="Picture 3" descr="A graph of red and black lines&#10;&#10;Description automatically generated">
            <a:extLst>
              <a:ext uri="{FF2B5EF4-FFF2-40B4-BE49-F238E27FC236}">
                <a16:creationId xmlns:a16="http://schemas.microsoft.com/office/drawing/2014/main" id="{66E8482F-506E-E81B-B63A-5D7FD7CB3647}"/>
              </a:ext>
            </a:extLst>
          </p:cNvPr>
          <p:cNvPicPr>
            <a:picLocks noChangeAspect="1"/>
          </p:cNvPicPr>
          <p:nvPr/>
        </p:nvPicPr>
        <p:blipFill>
          <a:blip r:embed="rId3"/>
          <a:stretch>
            <a:fillRect/>
          </a:stretch>
        </p:blipFill>
        <p:spPr>
          <a:xfrm>
            <a:off x="435853" y="1121229"/>
            <a:ext cx="11320294" cy="5001778"/>
          </a:xfrm>
          <a:prstGeom prst="rect">
            <a:avLst/>
          </a:prstGeom>
        </p:spPr>
      </p:pic>
    </p:spTree>
    <p:extLst>
      <p:ext uri="{BB962C8B-B14F-4D97-AF65-F5344CB8AC3E}">
        <p14:creationId xmlns:p14="http://schemas.microsoft.com/office/powerpoint/2010/main" val="3483492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233</TotalTime>
  <Words>458</Words>
  <Application>Microsoft Office PowerPoint</Application>
  <PresentationFormat>Widescreen</PresentationFormat>
  <Paragraphs>65</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Jost*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with Advanced Recurrent Neural Networks</dc:title>
  <dc:subject>Time Series Forecasting with Advanced Recurrent Neural Networks</dc:subject>
  <dc:creator>443103841@tvtc.edu.sa</dc:creator>
  <cp:lastModifiedBy>عبدالمحسن العنزي</cp:lastModifiedBy>
  <cp:revision>3</cp:revision>
  <dcterms:created xsi:type="dcterms:W3CDTF">2024-08-22T06:01:16Z</dcterms:created>
  <dcterms:modified xsi:type="dcterms:W3CDTF">2024-08-26T10:35:50Z</dcterms:modified>
</cp:coreProperties>
</file>