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02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490B-BFE9-47FD-BEA3-2BACFC6E5ED0}" type="datetimeFigureOut">
              <a:rPr lang="id-ID" smtClean="0"/>
              <a:t>07/11/2017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1BC0-3A3E-4310-8D7B-9EA50E711F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25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490B-BFE9-47FD-BEA3-2BACFC6E5ED0}" type="datetimeFigureOut">
              <a:rPr lang="id-ID" smtClean="0"/>
              <a:t>07/11/2017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1BC0-3A3E-4310-8D7B-9EA50E711F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428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490B-BFE9-47FD-BEA3-2BACFC6E5ED0}" type="datetimeFigureOut">
              <a:rPr lang="id-ID" smtClean="0"/>
              <a:t>07/11/2017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1BC0-3A3E-4310-8D7B-9EA50E711F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738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490B-BFE9-47FD-BEA3-2BACFC6E5ED0}" type="datetimeFigureOut">
              <a:rPr lang="id-ID" smtClean="0"/>
              <a:t>07/11/2017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1BC0-3A3E-4310-8D7B-9EA50E711F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393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490B-BFE9-47FD-BEA3-2BACFC6E5ED0}" type="datetimeFigureOut">
              <a:rPr lang="id-ID" smtClean="0"/>
              <a:t>07/11/2017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1BC0-3A3E-4310-8D7B-9EA50E711F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352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490B-BFE9-47FD-BEA3-2BACFC6E5ED0}" type="datetimeFigureOut">
              <a:rPr lang="id-ID" smtClean="0"/>
              <a:t>07/11/2017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1BC0-3A3E-4310-8D7B-9EA50E711F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01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490B-BFE9-47FD-BEA3-2BACFC6E5ED0}" type="datetimeFigureOut">
              <a:rPr lang="id-ID" smtClean="0"/>
              <a:t>07/11/2017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1BC0-3A3E-4310-8D7B-9EA50E711F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795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490B-BFE9-47FD-BEA3-2BACFC6E5ED0}" type="datetimeFigureOut">
              <a:rPr lang="id-ID" smtClean="0"/>
              <a:t>07/11/2017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1BC0-3A3E-4310-8D7B-9EA50E711F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131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490B-BFE9-47FD-BEA3-2BACFC6E5ED0}" type="datetimeFigureOut">
              <a:rPr lang="id-ID" smtClean="0"/>
              <a:t>07/11/2017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1BC0-3A3E-4310-8D7B-9EA50E711F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771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490B-BFE9-47FD-BEA3-2BACFC6E5ED0}" type="datetimeFigureOut">
              <a:rPr lang="id-ID" smtClean="0"/>
              <a:t>07/11/2017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1BC0-3A3E-4310-8D7B-9EA50E711F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743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490B-BFE9-47FD-BEA3-2BACFC6E5ED0}" type="datetimeFigureOut">
              <a:rPr lang="id-ID" smtClean="0"/>
              <a:t>07/11/2017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1BC0-3A3E-4310-8D7B-9EA50E711F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875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9490B-BFE9-47FD-BEA3-2BACFC6E5ED0}" type="datetimeFigureOut">
              <a:rPr lang="id-ID" smtClean="0"/>
              <a:t>07/11/2017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D1BC0-3A3E-4310-8D7B-9EA50E711F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489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ANALISIS KEBUTUHAN SISTEM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Dini Hamidin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1684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900"/>
          </a:xfrm>
        </p:spPr>
        <p:txBody>
          <a:bodyPr/>
          <a:lstStyle/>
          <a:p>
            <a:r>
              <a:rPr lang="id-ID" b="1" dirty="0" smtClean="0"/>
              <a:t>Perbedaan DFD logical dan physical</a:t>
            </a:r>
            <a:endParaRPr lang="id-ID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498" y="4633784"/>
            <a:ext cx="8894524" cy="1929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501" y="1273460"/>
            <a:ext cx="9057362" cy="346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3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DFD Fisik Meliputi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Proses </a:t>
            </a:r>
            <a:r>
              <a:rPr lang="id-ID" dirty="0"/>
              <a:t>untuk penambahan, penghapusan, pengubahan, dan perbaharuan record </a:t>
            </a:r>
          </a:p>
          <a:p>
            <a:r>
              <a:rPr lang="id-ID" dirty="0" smtClean="0"/>
              <a:t>Proses </a:t>
            </a:r>
            <a:r>
              <a:rPr lang="id-ID" dirty="0"/>
              <a:t>masukkan data dan verifikasi </a:t>
            </a:r>
          </a:p>
          <a:p>
            <a:r>
              <a:rPr lang="fi-FI" dirty="0" smtClean="0"/>
              <a:t>Proses </a:t>
            </a:r>
            <a:r>
              <a:rPr lang="fi-FI" dirty="0"/>
              <a:t>validasi untuk memastikan keakuratan masukkan data </a:t>
            </a:r>
          </a:p>
          <a:p>
            <a:r>
              <a:rPr lang="id-ID" dirty="0" smtClean="0"/>
              <a:t>Proses </a:t>
            </a:r>
            <a:r>
              <a:rPr lang="id-ID" dirty="0"/>
              <a:t>pengurutan untuk mengatur kembali urutan record </a:t>
            </a:r>
          </a:p>
          <a:p>
            <a:r>
              <a:rPr lang="id-ID" dirty="0" smtClean="0"/>
              <a:t>Proses </a:t>
            </a:r>
            <a:r>
              <a:rPr lang="id-ID" dirty="0"/>
              <a:t>untuk memproduksi setiap keluaran sistem yang unik melanjutkan penyimpanan data </a:t>
            </a:r>
          </a:p>
          <a:p>
            <a:r>
              <a:rPr lang="id-ID" dirty="0" smtClean="0"/>
              <a:t>Nama-nama </a:t>
            </a:r>
            <a:r>
              <a:rPr lang="id-ID" dirty="0"/>
              <a:t>file aktual yang digunakan untuk menyimpan data </a:t>
            </a:r>
          </a:p>
          <a:p>
            <a:r>
              <a:rPr lang="id-ID" dirty="0" smtClean="0"/>
              <a:t>Kontrol </a:t>
            </a:r>
            <a:r>
              <a:rPr lang="id-ID" dirty="0"/>
              <a:t>untuk menandai selesainya tugas atau kondisi-kondisi kesalahan.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8678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Simbol Dasar DFD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b="1" dirty="0" smtClean="0"/>
              <a:t>External </a:t>
            </a:r>
            <a:r>
              <a:rPr lang="id-ID" b="1" dirty="0"/>
              <a:t>Entity (Entitas)/</a:t>
            </a:r>
            <a:r>
              <a:rPr lang="id-ID" b="1" dirty="0" smtClean="0"/>
              <a:t>terminal </a:t>
            </a:r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b="1" dirty="0" smtClean="0"/>
              <a:t>Data </a:t>
            </a:r>
            <a:r>
              <a:rPr lang="id-ID" b="1" dirty="0"/>
              <a:t>Flow/Arus data </a:t>
            </a:r>
            <a:endParaRPr lang="id-ID" dirty="0"/>
          </a:p>
          <a:p>
            <a:endParaRPr lang="id-ID" dirty="0"/>
          </a:p>
          <a:p>
            <a:r>
              <a:rPr lang="id-ID" b="1" dirty="0"/>
              <a:t>Process/Proses </a:t>
            </a:r>
            <a:endParaRPr lang="id-ID" dirty="0"/>
          </a:p>
          <a:p>
            <a:endParaRPr lang="id-ID" dirty="0"/>
          </a:p>
          <a:p>
            <a:endParaRPr lang="id-ID" b="1" dirty="0" smtClean="0"/>
          </a:p>
          <a:p>
            <a:r>
              <a:rPr lang="id-ID" b="1" dirty="0" smtClean="0"/>
              <a:t>Data </a:t>
            </a:r>
            <a:r>
              <a:rPr lang="id-ID" b="1" dirty="0"/>
              <a:t>Store (Penyimpanan Data) </a:t>
            </a:r>
            <a:endParaRPr lang="id-ID" dirty="0"/>
          </a:p>
          <a:p>
            <a:endParaRPr lang="id-ID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424" y="1463473"/>
            <a:ext cx="1605047" cy="1126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92" y="2920909"/>
            <a:ext cx="3446815" cy="4863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231" y="3509773"/>
            <a:ext cx="3495469" cy="14243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424" y="5220092"/>
            <a:ext cx="3014305" cy="154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60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009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Aturan-aturan Penggambaran DFD (1)</a:t>
            </a:r>
            <a:endParaRPr lang="id-ID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386" y="2492724"/>
            <a:ext cx="3738400" cy="139642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96686" y="1444625"/>
            <a:ext cx="9361714" cy="4351338"/>
          </a:xfrm>
        </p:spPr>
        <p:txBody>
          <a:bodyPr>
            <a:normAutofit/>
          </a:bodyPr>
          <a:lstStyle/>
          <a:p>
            <a:r>
              <a:rPr lang="id-ID" dirty="0" smtClean="0"/>
              <a:t>Tidak ada proses yang hanya memiliki output</a:t>
            </a:r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Tidak ada proses yang hanya memiliki input</a:t>
            </a:r>
          </a:p>
          <a:p>
            <a:endParaRPr lang="id-ID" dirty="0"/>
          </a:p>
          <a:p>
            <a:r>
              <a:rPr lang="id-ID" dirty="0" smtClean="0"/>
              <a:t>Data </a:t>
            </a:r>
            <a:r>
              <a:rPr lang="id-ID" dirty="0"/>
              <a:t>tidak dapat bergerak secara langsung dari satu data store ke data store </a:t>
            </a:r>
            <a:r>
              <a:rPr lang="id-ID" dirty="0" smtClean="0"/>
              <a:t>lainnya</a:t>
            </a:r>
            <a:r>
              <a:rPr lang="id-ID" dirty="0"/>
              <a:t> </a:t>
            </a:r>
            <a:r>
              <a:rPr lang="id-ID" dirty="0" smtClean="0"/>
              <a:t>maupun dari dan ke entitas</a:t>
            </a:r>
            <a:endParaRPr lang="id-ID" dirty="0"/>
          </a:p>
          <a:p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598" y="1000444"/>
            <a:ext cx="4329976" cy="1460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514851" y="1730608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√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85962" y="3107103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√</a:t>
            </a:r>
            <a:endParaRPr lang="id-ID" sz="36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45" y="4988056"/>
            <a:ext cx="3726370" cy="14209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839" y="5068092"/>
            <a:ext cx="3962153" cy="145574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26009" y="5034783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√</a:t>
            </a:r>
            <a:endParaRPr lang="id-ID" sz="36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05481" y="5190401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√</a:t>
            </a:r>
            <a:endParaRPr lang="id-ID" sz="3600" dirty="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4830" y="4882074"/>
            <a:ext cx="3787139" cy="153700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097674" y="5034783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√</a:t>
            </a:r>
            <a:endParaRPr lang="id-ID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17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1819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Aturan-aturan Penggambaran DFD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389914" cy="4869090"/>
          </a:xfrm>
        </p:spPr>
        <p:txBody>
          <a:bodyPr>
            <a:normAutofit fontScale="77500" lnSpcReduction="20000"/>
          </a:bodyPr>
          <a:lstStyle/>
          <a:p>
            <a:r>
              <a:rPr lang="id-ID" dirty="0" smtClean="0"/>
              <a:t>Data </a:t>
            </a:r>
            <a:r>
              <a:rPr lang="id-ID" dirty="0"/>
              <a:t>tidak dapat bergerak langsung dari entity ke entity. </a:t>
            </a:r>
          </a:p>
          <a:p>
            <a:endParaRPr lang="id-ID" dirty="0" smtClean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Arus data hanya memiliki satu arah arus. </a:t>
            </a:r>
          </a:p>
          <a:p>
            <a:pPr marL="0" indent="0">
              <a:buNone/>
            </a:pPr>
            <a:r>
              <a:rPr lang="id-ID" dirty="0"/>
              <a:t>	</a:t>
            </a:r>
          </a:p>
          <a:p>
            <a:endParaRPr lang="id-ID" dirty="0"/>
          </a:p>
          <a:p>
            <a:r>
              <a:rPr lang="id-ID" dirty="0"/>
              <a:t>Suatu cabang (fork) dalam arus data berarti data yang sama bergerak dari tempat yang sama ke dua/lebih proses/data store/eksternal yang berbeda </a:t>
            </a:r>
          </a:p>
          <a:p>
            <a:pPr marL="0" indent="0">
              <a:buNone/>
            </a:pPr>
            <a:r>
              <a:rPr lang="id-ID" dirty="0"/>
              <a:t>	</a:t>
            </a:r>
          </a:p>
          <a:p>
            <a:r>
              <a:rPr lang="id-ID" dirty="0"/>
              <a:t>Suatu join dalam arus data berarti data yang sama datang dari dua proses/data store/entity yang berbeda </a:t>
            </a:r>
          </a:p>
          <a:p>
            <a:pPr marL="0" indent="0">
              <a:buNone/>
            </a:pPr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057" y="1194500"/>
            <a:ext cx="4297810" cy="1614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3028616"/>
            <a:ext cx="4402607" cy="1053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114" y="4144861"/>
            <a:ext cx="4097597" cy="1368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651" y="5700857"/>
            <a:ext cx="4180216" cy="11159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521190" y="6048383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√</a:t>
            </a:r>
            <a:endParaRPr lang="id-ID" sz="36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259924" y="4257502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√</a:t>
            </a:r>
            <a:endParaRPr lang="id-ID" sz="36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77355" y="3109596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√</a:t>
            </a:r>
            <a:endParaRPr lang="id-ID" sz="36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549743" y="1678341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√</a:t>
            </a:r>
            <a:endParaRPr lang="id-ID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598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id-ID" b="1" dirty="0" smtClean="0"/>
              <a:t>Aturan-aturan Penggambaran DFD (3)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95457" cy="4351338"/>
          </a:xfrm>
        </p:spPr>
        <p:txBody>
          <a:bodyPr>
            <a:normAutofit fontScale="92500" lnSpcReduction="10000"/>
          </a:bodyPr>
          <a:lstStyle/>
          <a:p>
            <a:r>
              <a:rPr lang="id-ID" dirty="0" smtClean="0"/>
              <a:t>Suatu </a:t>
            </a:r>
            <a:r>
              <a:rPr lang="id-ID" dirty="0"/>
              <a:t>arus data tidak bisa secara langsung pergi dan kembali ke proses yang sama. </a:t>
            </a:r>
          </a:p>
          <a:p>
            <a:pPr marL="0" indent="0">
              <a:buNone/>
            </a:pPr>
            <a:r>
              <a:rPr lang="id-ID" dirty="0"/>
              <a:t>	</a:t>
            </a:r>
          </a:p>
          <a:p>
            <a:pPr marL="0" indent="0">
              <a:buNone/>
            </a:pPr>
            <a:endParaRPr lang="id-ID" dirty="0"/>
          </a:p>
          <a:p>
            <a:r>
              <a:rPr lang="id-ID" dirty="0"/>
              <a:t>Arus data ke data store berarti update/delete/ change </a:t>
            </a:r>
          </a:p>
          <a:p>
            <a:r>
              <a:rPr lang="it-IT" dirty="0" smtClean="0"/>
              <a:t>Arus </a:t>
            </a:r>
            <a:r>
              <a:rPr lang="it-IT" dirty="0"/>
              <a:t>data dari data store </a:t>
            </a:r>
            <a:r>
              <a:rPr lang="id-ID" dirty="0" smtClean="0"/>
              <a:t>berarti </a:t>
            </a:r>
            <a:r>
              <a:rPr lang="id-ID" dirty="0"/>
              <a:t>retrieve atau use </a:t>
            </a:r>
          </a:p>
          <a:p>
            <a:r>
              <a:rPr lang="id-ID" dirty="0" smtClean="0"/>
              <a:t>Arus </a:t>
            </a:r>
            <a:r>
              <a:rPr lang="id-ID" dirty="0"/>
              <a:t>data berlabel kata benda. </a:t>
            </a:r>
            <a:endParaRPr lang="id-ID" dirty="0" smtClean="0"/>
          </a:p>
          <a:p>
            <a:r>
              <a:rPr lang="id-ID" dirty="0" smtClean="0"/>
              <a:t>Lebih </a:t>
            </a:r>
            <a:r>
              <a:rPr lang="id-ID" dirty="0"/>
              <a:t>dari satu arus data dapat muncul dalam satu panah selama semua arus pada panah yang sama bergerak dalam satu paket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354" y="1950976"/>
            <a:ext cx="4224558" cy="15145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44982" y="2819182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√</a:t>
            </a:r>
            <a:endParaRPr lang="id-ID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007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Diagram Aliran Data Level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DFD level 1 adalah pengembangan/</a:t>
            </a:r>
            <a:r>
              <a:rPr lang="id-ID" i="1" dirty="0"/>
              <a:t>decompose </a:t>
            </a:r>
            <a:r>
              <a:rPr lang="id-ID" dirty="0"/>
              <a:t>dari diagram konteks dan bisa mencakup sampai sembilan proses </a:t>
            </a:r>
            <a:endParaRPr lang="id-ID" dirty="0" smtClean="0"/>
          </a:p>
          <a:p>
            <a:r>
              <a:rPr lang="id-ID" dirty="0" smtClean="0"/>
              <a:t>Tahapan membuat DFD level:</a:t>
            </a:r>
          </a:p>
          <a:p>
            <a:pPr lvl="1"/>
            <a:r>
              <a:rPr lang="id-ID" dirty="0" smtClean="0"/>
              <a:t>Tentukan </a:t>
            </a:r>
            <a:r>
              <a:rPr lang="id-ID" dirty="0"/>
              <a:t>proses utama yang ada pada sistem. </a:t>
            </a:r>
          </a:p>
          <a:p>
            <a:pPr lvl="1"/>
            <a:r>
              <a:rPr lang="id-ID" dirty="0" smtClean="0"/>
              <a:t>Tentukan </a:t>
            </a:r>
            <a:r>
              <a:rPr lang="id-ID" dirty="0"/>
              <a:t>apa yang diberikan/diterima masing-masing proses </a:t>
            </a:r>
          </a:p>
          <a:p>
            <a:pPr lvl="1"/>
            <a:r>
              <a:rPr lang="it-IT" dirty="0" smtClean="0"/>
              <a:t>Apabila </a:t>
            </a:r>
            <a:r>
              <a:rPr lang="it-IT" dirty="0"/>
              <a:t>diperlukan, munculkan data store (master) sebagai sumber maupun tujuan alur data. </a:t>
            </a:r>
          </a:p>
          <a:p>
            <a:pPr lvl="1"/>
            <a:r>
              <a:rPr lang="sv-SE" dirty="0" smtClean="0"/>
              <a:t>Gambarkan </a:t>
            </a:r>
            <a:r>
              <a:rPr lang="sv-SE" dirty="0"/>
              <a:t>diagram level 1. </a:t>
            </a:r>
          </a:p>
          <a:p>
            <a:pPr lvl="1"/>
            <a:r>
              <a:rPr lang="it-IT" dirty="0" smtClean="0"/>
              <a:t>Hindari </a:t>
            </a:r>
            <a:r>
              <a:rPr lang="it-IT" dirty="0"/>
              <a:t>perpotongan arus data </a:t>
            </a:r>
          </a:p>
          <a:p>
            <a:pPr lvl="1"/>
            <a:r>
              <a:rPr lang="id-ID" dirty="0" smtClean="0"/>
              <a:t>Beri </a:t>
            </a:r>
            <a:r>
              <a:rPr lang="id-ID" dirty="0"/>
              <a:t>nomor pada proses utama (nomor tidak menunjukkan urutan proses). </a:t>
            </a:r>
          </a:p>
          <a:p>
            <a:r>
              <a:rPr lang="id-ID" dirty="0" smtClean="0"/>
              <a:t>DFD level berikutnya adalah dekomposisi </a:t>
            </a:r>
            <a:r>
              <a:rPr lang="id-ID" dirty="0"/>
              <a:t>dari diagram level 1. </a:t>
            </a:r>
          </a:p>
        </p:txBody>
      </p:sp>
    </p:spTree>
    <p:extLst>
      <p:ext uri="{BB962C8B-B14F-4D97-AF65-F5344CB8AC3E}">
        <p14:creationId xmlns:p14="http://schemas.microsoft.com/office/powerpoint/2010/main" val="223230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Analisis Kebutuhan Sistem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Menjelaskan </a:t>
            </a:r>
            <a:r>
              <a:rPr lang="id-ID" dirty="0"/>
              <a:t>kondisi atau kemampuan </a:t>
            </a:r>
            <a:r>
              <a:rPr lang="id-ID" dirty="0" smtClean="0"/>
              <a:t>sistem </a:t>
            </a:r>
            <a:r>
              <a:rPr lang="id-ID" dirty="0" smtClean="0">
                <a:sym typeface="Wingdings" panose="05000000000000000000" pitchFamily="2" charset="2"/>
              </a:rPr>
              <a:t> </a:t>
            </a:r>
            <a:r>
              <a:rPr lang="id-ID" dirty="0" smtClean="0"/>
              <a:t>spesifikasi pemakai</a:t>
            </a:r>
          </a:p>
          <a:p>
            <a:pPr lvl="1"/>
            <a:r>
              <a:rPr lang="id-ID" dirty="0" smtClean="0"/>
              <a:t>Informasi</a:t>
            </a:r>
            <a:endParaRPr lang="id-ID" dirty="0"/>
          </a:p>
          <a:p>
            <a:pPr lvl="1"/>
            <a:r>
              <a:rPr lang="id-ID" dirty="0" smtClean="0"/>
              <a:t>Aplikasi dan pengolahan data</a:t>
            </a:r>
          </a:p>
          <a:p>
            <a:pPr lvl="1"/>
            <a:r>
              <a:rPr lang="id-ID" dirty="0" smtClean="0"/>
              <a:t>Perangkat </a:t>
            </a:r>
            <a:r>
              <a:rPr lang="id-ID" dirty="0"/>
              <a:t>keras </a:t>
            </a:r>
          </a:p>
        </p:txBody>
      </p:sp>
    </p:spTree>
    <p:extLst>
      <p:ext uri="{BB962C8B-B14F-4D97-AF65-F5344CB8AC3E}">
        <p14:creationId xmlns:p14="http://schemas.microsoft.com/office/powerpoint/2010/main" val="166556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600" b="1" dirty="0"/>
              <a:t>Functional requirements </a:t>
            </a:r>
            <a:r>
              <a:rPr lang="id-ID" sz="3600" b="1" dirty="0" smtClean="0"/>
              <a:t>&amp; </a:t>
            </a:r>
            <a:r>
              <a:rPr lang="id-ID" sz="3600" b="1" dirty="0"/>
              <a:t>NonFunctional requirements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Functional requirements : Dinyatakan eksplisit</a:t>
            </a:r>
          </a:p>
          <a:p>
            <a:pPr lvl="1"/>
            <a:r>
              <a:rPr lang="fi-FI" dirty="0" smtClean="0"/>
              <a:t>Pernyataan </a:t>
            </a:r>
            <a:r>
              <a:rPr lang="fi-FI" dirty="0"/>
              <a:t>layanan sistem yang tersedia </a:t>
            </a:r>
          </a:p>
          <a:p>
            <a:pPr lvl="1"/>
            <a:r>
              <a:rPr lang="id-ID" dirty="0" smtClean="0"/>
              <a:t>bagaimana </a:t>
            </a:r>
            <a:r>
              <a:rPr lang="id-ID" dirty="0"/>
              <a:t>sistem bereaksi terhadap input tertentu </a:t>
            </a:r>
          </a:p>
          <a:p>
            <a:pPr lvl="1"/>
            <a:r>
              <a:rPr lang="id-ID" dirty="0" smtClean="0"/>
              <a:t>bagaimana </a:t>
            </a:r>
            <a:r>
              <a:rPr lang="id-ID" dirty="0"/>
              <a:t>kelakuan sistem dalam situasi tertentu </a:t>
            </a:r>
            <a:endParaRPr lang="id-ID" dirty="0" smtClean="0"/>
          </a:p>
          <a:p>
            <a:r>
              <a:rPr lang="id-ID" dirty="0" smtClean="0"/>
              <a:t>NonFunctional requirements</a:t>
            </a:r>
          </a:p>
          <a:p>
            <a:pPr lvl="1"/>
            <a:r>
              <a:rPr lang="id-ID" dirty="0" smtClean="0"/>
              <a:t>Berlaku untuk keseluruhan sistem</a:t>
            </a:r>
          </a:p>
          <a:p>
            <a:pPr lvl="1"/>
            <a:r>
              <a:rPr lang="id-ID" dirty="0" smtClean="0"/>
              <a:t>Batasan layanan </a:t>
            </a:r>
            <a:r>
              <a:rPr lang="id-ID" dirty="0"/>
              <a:t>atau fungsi yang ditawarkan </a:t>
            </a:r>
            <a:r>
              <a:rPr lang="id-ID" dirty="0" smtClean="0"/>
              <a:t>system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88840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Contoh Kebutuhan Informasi dan Kebutuhan Fungsional 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848600" cy="1390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56" y="3429000"/>
            <a:ext cx="7924800" cy="31813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8906005" y="2520950"/>
            <a:ext cx="626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906005" y="5203607"/>
            <a:ext cx="626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12682" y="2200652"/>
            <a:ext cx="160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Kebutuhan informasi</a:t>
            </a:r>
            <a:endParaRPr lang="id-ID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676356" y="4788108"/>
            <a:ext cx="160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Kebutuhan fungsional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53294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3403"/>
            <a:ext cx="10515600" cy="1325563"/>
          </a:xfrm>
        </p:spPr>
        <p:txBody>
          <a:bodyPr/>
          <a:lstStyle/>
          <a:p>
            <a:r>
              <a:rPr lang="id-ID" b="1" dirty="0" smtClean="0"/>
              <a:t>Contoh Kebutuhan Perangkat Keras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3088"/>
            <a:ext cx="10515600" cy="1620315"/>
          </a:xfrm>
        </p:spPr>
        <p:txBody>
          <a:bodyPr/>
          <a:lstStyle/>
          <a:p>
            <a:r>
              <a:rPr lang="id-ID" dirty="0" smtClean="0"/>
              <a:t>Point </a:t>
            </a:r>
            <a:r>
              <a:rPr lang="id-ID" dirty="0"/>
              <a:t>of Sale Terminal </a:t>
            </a:r>
          </a:p>
          <a:p>
            <a:pPr lvl="1"/>
            <a:r>
              <a:rPr lang="id-ID" dirty="0"/>
              <a:t>Mengolah data transaksi penjualan yang dilaksanakan di bagian Kasir, meliputi pencatatan transaksi, pembuatan bukti transaksi, dan pembuatan laporan penjualan dari Kasir setiap shift.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smtClean="0"/>
              <a:t>Contoh Kebutuhan Aplikasi </a:t>
            </a:r>
            <a:endParaRPr lang="id-ID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688584"/>
            <a:ext cx="10515600" cy="1620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Jaringan komputer Lokal Area Network (LAN) yang terdiri dari : </a:t>
            </a:r>
          </a:p>
          <a:p>
            <a:pPr lvl="1"/>
            <a:r>
              <a:rPr lang="id-ID" i="1" dirty="0" smtClean="0"/>
              <a:t>Server </a:t>
            </a:r>
            <a:r>
              <a:rPr lang="id-ID" dirty="0"/>
              <a:t>untuk menyimpan semua data dan program aplikasi. </a:t>
            </a:r>
          </a:p>
          <a:p>
            <a:pPr lvl="1"/>
            <a:r>
              <a:rPr lang="id-ID" i="1" dirty="0" smtClean="0"/>
              <a:t>Workstation </a:t>
            </a:r>
            <a:r>
              <a:rPr lang="id-ID" dirty="0"/>
              <a:t>untuk terminal kerja Kasir, Supervisor, dan Bagian Penjualan. </a:t>
            </a:r>
          </a:p>
        </p:txBody>
      </p:sp>
    </p:spTree>
    <p:extLst>
      <p:ext uri="{BB962C8B-B14F-4D97-AF65-F5344CB8AC3E}">
        <p14:creationId xmlns:p14="http://schemas.microsoft.com/office/powerpoint/2010/main" val="109324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PEMODELAN SISTEM </a:t>
            </a:r>
            <a:r>
              <a:rPr lang="id-ID" dirty="0" smtClean="0"/>
              <a:t>- DFD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0276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Diagram Konteks (</a:t>
            </a:r>
            <a:r>
              <a:rPr lang="id-ID" b="1" i="1" dirty="0"/>
              <a:t>Context Diagram</a:t>
            </a:r>
            <a:r>
              <a:rPr lang="id-ID" b="1" dirty="0"/>
              <a:t>)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Context Diagram merupakan kejadian tersendiri dari suatu diagram alir data. </a:t>
            </a:r>
            <a:endParaRPr lang="id-ID" dirty="0" smtClean="0"/>
          </a:p>
          <a:p>
            <a:r>
              <a:rPr lang="id-ID" dirty="0"/>
              <a:t>Context Diagram merupakan tingkatan tertinggi dalam diagram aliran data dan hanya memuat satu proses, menunjukkan sistem secara keseluruhan</a:t>
            </a:r>
            <a:r>
              <a:rPr lang="id-ID" dirty="0" smtClean="0"/>
              <a:t>.</a:t>
            </a:r>
          </a:p>
          <a:p>
            <a:r>
              <a:rPr lang="id-ID" dirty="0" smtClean="0"/>
              <a:t>Cara Membuat Context Diagram</a:t>
            </a:r>
          </a:p>
          <a:p>
            <a:pPr lvl="1"/>
            <a:r>
              <a:rPr lang="id-ID" dirty="0" smtClean="0"/>
              <a:t>Tentukan </a:t>
            </a:r>
            <a:r>
              <a:rPr lang="id-ID" dirty="0"/>
              <a:t>nama sistemnya. </a:t>
            </a:r>
          </a:p>
          <a:p>
            <a:pPr lvl="1"/>
            <a:r>
              <a:rPr lang="id-ID" dirty="0" smtClean="0"/>
              <a:t>Tentukan </a:t>
            </a:r>
            <a:r>
              <a:rPr lang="id-ID" dirty="0"/>
              <a:t>batasan sistemnya. </a:t>
            </a:r>
          </a:p>
          <a:p>
            <a:pPr lvl="1"/>
            <a:r>
              <a:rPr lang="id-ID" dirty="0" smtClean="0"/>
              <a:t>Tentukan </a:t>
            </a:r>
            <a:r>
              <a:rPr lang="id-ID" dirty="0"/>
              <a:t>entitas apa saja yang ada dalam sistem. </a:t>
            </a:r>
          </a:p>
          <a:p>
            <a:pPr lvl="1"/>
            <a:r>
              <a:rPr lang="id-ID" dirty="0" smtClean="0"/>
              <a:t>Tentukan </a:t>
            </a:r>
            <a:r>
              <a:rPr lang="id-ID" dirty="0"/>
              <a:t>apa yang diterima/diberikan entitas dari/pada sistem</a:t>
            </a:r>
            <a:r>
              <a:rPr lang="id-ID" dirty="0" smtClean="0"/>
              <a:t>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6173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709"/>
            <a:ext cx="10515600" cy="662009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Contoh Context Diagram</a:t>
            </a:r>
            <a:endParaRPr lang="id-ID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708" y="711543"/>
            <a:ext cx="10527722" cy="63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3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443"/>
            <a:ext cx="10515600" cy="67453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Diagram Aliran Data (</a:t>
            </a:r>
            <a:r>
              <a:rPr lang="pt-BR" b="1" i="1" dirty="0"/>
              <a:t>Data Flow Diagram</a:t>
            </a:r>
            <a:r>
              <a:rPr lang="pt-BR" b="1" dirty="0"/>
              <a:t>)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8851"/>
            <a:ext cx="10335016" cy="1781871"/>
          </a:xfrm>
        </p:spPr>
        <p:txBody>
          <a:bodyPr>
            <a:normAutofit/>
          </a:bodyPr>
          <a:lstStyle/>
          <a:p>
            <a:r>
              <a:rPr lang="id-ID" b="1" dirty="0"/>
              <a:t>DFD Logical model </a:t>
            </a:r>
            <a:r>
              <a:rPr lang="id-ID" dirty="0"/>
              <a:t>menunjukkan apa sebenarnya sistem dan apa yang dilakukannya. </a:t>
            </a:r>
            <a:endParaRPr lang="id-ID" dirty="0" smtClean="0"/>
          </a:p>
          <a:p>
            <a:r>
              <a:rPr lang="id-ID" b="1" dirty="0"/>
              <a:t>DFD Physical model </a:t>
            </a:r>
            <a:r>
              <a:rPr lang="id-ID" dirty="0" smtClean="0"/>
              <a:t>bagaimana </a:t>
            </a:r>
            <a:r>
              <a:rPr lang="id-ID" dirty="0"/>
              <a:t>sistem tersebut diimplementasikan secara fisik dan teknis. </a:t>
            </a:r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2675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512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Wingdings</vt:lpstr>
      <vt:lpstr>Office Theme</vt:lpstr>
      <vt:lpstr>ANALISIS KEBUTUHAN SISTEM </vt:lpstr>
      <vt:lpstr>Analisis Kebutuhan Sistem</vt:lpstr>
      <vt:lpstr>Functional requirements &amp; NonFunctional requirements </vt:lpstr>
      <vt:lpstr>Contoh Kebutuhan Informasi dan Kebutuhan Fungsional </vt:lpstr>
      <vt:lpstr>Contoh Kebutuhan Perangkat Keras</vt:lpstr>
      <vt:lpstr>PEMODELAN SISTEM - DFD</vt:lpstr>
      <vt:lpstr>Diagram Konteks (Context Diagram) </vt:lpstr>
      <vt:lpstr>Contoh Context Diagram</vt:lpstr>
      <vt:lpstr>Diagram Aliran Data (Data Flow Diagram) </vt:lpstr>
      <vt:lpstr>Perbedaan DFD logical dan physical</vt:lpstr>
      <vt:lpstr>DFD Fisik Meliputi</vt:lpstr>
      <vt:lpstr>Simbol Dasar DFD</vt:lpstr>
      <vt:lpstr>Aturan-aturan Penggambaran DFD (1)</vt:lpstr>
      <vt:lpstr>Aturan-aturan Penggambaran DFD (2)</vt:lpstr>
      <vt:lpstr>Aturan-aturan Penggambaran DFD (3)</vt:lpstr>
      <vt:lpstr>Diagram Aliran Data Level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KEBUTUHAN SISTEM</dc:title>
  <dc:creator>Dini Hamidin</dc:creator>
  <cp:lastModifiedBy>Dini Hamidin</cp:lastModifiedBy>
  <cp:revision>7</cp:revision>
  <dcterms:created xsi:type="dcterms:W3CDTF">2017-11-07T02:12:01Z</dcterms:created>
  <dcterms:modified xsi:type="dcterms:W3CDTF">2017-11-07T04:29:00Z</dcterms:modified>
</cp:coreProperties>
</file>