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5D9E4D0-F608-46E0-AC9A-9470113BC5D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6521-E791-4641-A4B7-8D13B682433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842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E4D0-F608-46E0-AC9A-9470113BC5D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6521-E791-4641-A4B7-8D13B682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94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E4D0-F608-46E0-AC9A-9470113BC5D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6521-E791-4641-A4B7-8D13B682433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11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E4D0-F608-46E0-AC9A-9470113BC5D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6521-E791-4641-A4B7-8D13B682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11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E4D0-F608-46E0-AC9A-9470113BC5D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6521-E791-4641-A4B7-8D13B682433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36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E4D0-F608-46E0-AC9A-9470113BC5D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6521-E791-4641-A4B7-8D13B682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7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E4D0-F608-46E0-AC9A-9470113BC5D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6521-E791-4641-A4B7-8D13B682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5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E4D0-F608-46E0-AC9A-9470113BC5D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6521-E791-4641-A4B7-8D13B682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6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E4D0-F608-46E0-AC9A-9470113BC5D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6521-E791-4641-A4B7-8D13B682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50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E4D0-F608-46E0-AC9A-9470113BC5D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6521-E791-4641-A4B7-8D13B682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E4D0-F608-46E0-AC9A-9470113BC5D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6521-E791-4641-A4B7-8D13B682433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17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5D9E4D0-F608-46E0-AC9A-9470113BC5D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D616521-E791-4641-A4B7-8D13B682433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50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TEORI &amp; PRAKTIKUM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Dini </a:t>
            </a:r>
            <a:r>
              <a:rPr lang="en-US" dirty="0" err="1" smtClean="0"/>
              <a:t>Hamidin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958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24969"/>
          </a:xfrm>
        </p:spPr>
        <p:txBody>
          <a:bodyPr>
            <a:normAutofit/>
          </a:bodyPr>
          <a:lstStyle/>
          <a:p>
            <a:r>
              <a:rPr lang="en-US" sz="4400" b="1" dirty="0"/>
              <a:t>Operator LIKE, NOT LIKE, </a:t>
            </a:r>
            <a:r>
              <a:rPr lang="en-US" sz="4400" b="1" dirty="0" smtClean="0"/>
              <a:t>REGEXP [1]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801504"/>
            <a:ext cx="10289867" cy="4831307"/>
          </a:xfrm>
        </p:spPr>
        <p:txBody>
          <a:bodyPr>
            <a:normAutofit/>
          </a:bodyPr>
          <a:lstStyle/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70C0"/>
                </a:solidFill>
              </a:rPr>
              <a:t>Operator LIKE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 smtClean="0"/>
              <a:t>digunakan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mencari</a:t>
            </a:r>
            <a:r>
              <a:rPr lang="en-US" dirty="0"/>
              <a:t> data yang "</a:t>
            </a:r>
            <a:r>
              <a:rPr lang="en-US" dirty="0" err="1"/>
              <a:t>menyerupai</a:t>
            </a:r>
            <a:r>
              <a:rPr lang="en-US" dirty="0"/>
              <a:t>" </a:t>
            </a:r>
            <a:r>
              <a:rPr lang="en-US" dirty="0" err="1"/>
              <a:t>atau</a:t>
            </a:r>
            <a:r>
              <a:rPr lang="en-US" dirty="0"/>
              <a:t> "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"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data string/</a:t>
            </a:r>
            <a:r>
              <a:rPr lang="en-US" dirty="0" err="1"/>
              <a:t>teks</a:t>
            </a:r>
            <a:r>
              <a:rPr lang="en-US" dirty="0"/>
              <a:t>. </a:t>
            </a:r>
            <a:r>
              <a:rPr lang="en-US" dirty="0" err="1"/>
              <a:t>Simbol</a:t>
            </a:r>
            <a:r>
              <a:rPr lang="en-US" dirty="0"/>
              <a:t> "%"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pelaksanaan</a:t>
            </a:r>
            <a:r>
              <a:rPr lang="en-US" dirty="0" smtClean="0"/>
              <a:t> </a:t>
            </a:r>
            <a:r>
              <a:rPr lang="en-US" dirty="0"/>
              <a:t>operator LIKE. </a:t>
            </a:r>
            <a:r>
              <a:rPr lang="en-US" dirty="0" err="1"/>
              <a:t>Posisi</a:t>
            </a:r>
            <a:r>
              <a:rPr lang="en-US" dirty="0"/>
              <a:t> "%"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berpengaruh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 smtClean="0"/>
              <a:t>kriteria</a:t>
            </a:r>
            <a:r>
              <a:rPr lang="en-US" dirty="0" smtClean="0"/>
              <a:t>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dirty="0" err="1" smtClean="0"/>
              <a:t>Tampilkan</a:t>
            </a: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err="1"/>
              <a:t>karyawan</a:t>
            </a:r>
            <a:r>
              <a:rPr lang="en-US" dirty="0"/>
              <a:t> yang </a:t>
            </a:r>
            <a:r>
              <a:rPr lang="en-US" dirty="0" err="1"/>
              <a:t>namanya</a:t>
            </a:r>
            <a:r>
              <a:rPr lang="en-US" dirty="0"/>
              <a:t> </a:t>
            </a:r>
            <a:r>
              <a:rPr lang="en-US" dirty="0" err="1"/>
              <a:t>berawalan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"a": ( </a:t>
            </a:r>
            <a:r>
              <a:rPr lang="en-US" dirty="0" err="1"/>
              <a:t>perhatikan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smtClean="0"/>
              <a:t>symbol </a:t>
            </a:r>
            <a:r>
              <a:rPr lang="en-US" dirty="0" err="1" smtClean="0"/>
              <a:t>persennya</a:t>
            </a:r>
            <a:r>
              <a:rPr lang="en-US" dirty="0" smtClean="0"/>
              <a:t> "%")</a:t>
            </a:r>
          </a:p>
          <a:p>
            <a:pPr marL="90488" indent="265113">
              <a:tabLst>
                <a:tab pos="450850" algn="l"/>
              </a:tabLst>
            </a:pPr>
            <a:r>
              <a:rPr lang="en-US" dirty="0" err="1"/>
              <a:t>mysql</a:t>
            </a:r>
            <a:r>
              <a:rPr lang="en-US" dirty="0"/>
              <a:t>&gt; select </a:t>
            </a:r>
            <a:r>
              <a:rPr lang="en-US" dirty="0" err="1"/>
              <a:t>noid</a:t>
            </a:r>
            <a:r>
              <a:rPr lang="en-US" dirty="0"/>
              <a:t>, </a:t>
            </a:r>
            <a:r>
              <a:rPr lang="en-US" dirty="0" err="1" smtClean="0"/>
              <a:t>nama</a:t>
            </a:r>
            <a:endParaRPr lang="en-US" dirty="0"/>
          </a:p>
          <a:p>
            <a:pPr marL="90488" indent="265113">
              <a:tabLst>
                <a:tab pos="450850" algn="l"/>
              </a:tabLst>
            </a:pPr>
            <a:r>
              <a:rPr lang="en-US" dirty="0" smtClean="0"/>
              <a:t>-&gt; from </a:t>
            </a:r>
            <a:r>
              <a:rPr lang="en-US" dirty="0" err="1" smtClean="0"/>
              <a:t>karyawan</a:t>
            </a:r>
            <a:endParaRPr lang="en-US" dirty="0"/>
          </a:p>
          <a:p>
            <a:pPr marL="90488" indent="265113">
              <a:tabLst>
                <a:tab pos="450850" algn="l"/>
              </a:tabLst>
            </a:pPr>
            <a:r>
              <a:rPr lang="en-US" dirty="0" smtClean="0"/>
              <a:t>-&gt; </a:t>
            </a:r>
            <a:r>
              <a:rPr lang="en-US" dirty="0"/>
              <a:t>where </a:t>
            </a:r>
            <a:r>
              <a:rPr lang="en-US" dirty="0" err="1"/>
              <a:t>nama</a:t>
            </a:r>
            <a:r>
              <a:rPr lang="en-US" dirty="0"/>
              <a:t> LIKE "a%" </a:t>
            </a:r>
            <a:r>
              <a:rPr lang="en-US" dirty="0" smtClean="0"/>
              <a:t>;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dirty="0" err="1"/>
              <a:t>Tampilkan</a:t>
            </a:r>
            <a:r>
              <a:rPr lang="en-US" dirty="0"/>
              <a:t> data </a:t>
            </a:r>
            <a:r>
              <a:rPr lang="en-US" dirty="0" err="1"/>
              <a:t>karyawan</a:t>
            </a:r>
            <a:r>
              <a:rPr lang="en-US" dirty="0"/>
              <a:t> yang </a:t>
            </a:r>
            <a:r>
              <a:rPr lang="en-US" dirty="0" err="1"/>
              <a:t>namanya</a:t>
            </a:r>
            <a:r>
              <a:rPr lang="en-US" dirty="0"/>
              <a:t> </a:t>
            </a:r>
            <a:r>
              <a:rPr lang="en-US" dirty="0" err="1"/>
              <a:t>berawalan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"</a:t>
            </a:r>
            <a:r>
              <a:rPr lang="en-US" dirty="0" smtClean="0"/>
              <a:t>d“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dirty="0" err="1"/>
              <a:t>Tampilkan</a:t>
            </a:r>
            <a:r>
              <a:rPr lang="en-US" dirty="0"/>
              <a:t> data </a:t>
            </a:r>
            <a:r>
              <a:rPr lang="en-US" dirty="0" err="1"/>
              <a:t>karyawan</a:t>
            </a:r>
            <a:r>
              <a:rPr lang="en-US" dirty="0"/>
              <a:t> yang </a:t>
            </a:r>
            <a:r>
              <a:rPr lang="en-US" dirty="0" err="1"/>
              <a:t>namanya</a:t>
            </a:r>
            <a:r>
              <a:rPr lang="en-US" dirty="0"/>
              <a:t> </a:t>
            </a:r>
            <a:r>
              <a:rPr lang="en-US" dirty="0" err="1"/>
              <a:t>berakhiran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"</a:t>
            </a:r>
            <a:r>
              <a:rPr lang="en-US" dirty="0" err="1"/>
              <a:t>i</a:t>
            </a:r>
            <a:r>
              <a:rPr lang="en-US" dirty="0" smtClean="0"/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51439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916038"/>
          </a:xfrm>
        </p:spPr>
        <p:txBody>
          <a:bodyPr>
            <a:normAutofit/>
          </a:bodyPr>
          <a:lstStyle/>
          <a:p>
            <a:r>
              <a:rPr lang="en-US" sz="4400" b="1" dirty="0"/>
              <a:t>Operator LIKE, NOT LIKE, REGEXP </a:t>
            </a:r>
            <a:r>
              <a:rPr lang="en-US" sz="4400" b="1" dirty="0" smtClean="0"/>
              <a:t>[2]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dirty="0" err="1"/>
              <a:t>Tampilkan</a:t>
            </a:r>
            <a:r>
              <a:rPr lang="en-US" dirty="0"/>
              <a:t> data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diawal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diakhir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,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diantara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kata “</a:t>
            </a:r>
            <a:r>
              <a:rPr lang="en-US" dirty="0" err="1"/>
              <a:t>lia</a:t>
            </a:r>
            <a:r>
              <a:rPr lang="en-US" dirty="0" smtClean="0"/>
              <a:t>”</a:t>
            </a:r>
          </a:p>
          <a:p>
            <a:pPr marL="355600" indent="-90488"/>
            <a:r>
              <a:rPr lang="en-US" dirty="0" err="1"/>
              <a:t>mysql</a:t>
            </a:r>
            <a:r>
              <a:rPr lang="en-US" dirty="0"/>
              <a:t>&gt; select </a:t>
            </a:r>
            <a:r>
              <a:rPr lang="en-US" dirty="0" err="1"/>
              <a:t>noid</a:t>
            </a:r>
            <a:r>
              <a:rPr lang="en-US" dirty="0"/>
              <a:t>, </a:t>
            </a:r>
            <a:r>
              <a:rPr lang="en-US" dirty="0" err="1"/>
              <a:t>nama</a:t>
            </a:r>
            <a:endParaRPr lang="en-US" dirty="0"/>
          </a:p>
          <a:p>
            <a:pPr marL="90488" indent="182563"/>
            <a:r>
              <a:rPr lang="en-US" dirty="0"/>
              <a:t>-&gt; from </a:t>
            </a:r>
            <a:r>
              <a:rPr lang="en-US" dirty="0" err="1"/>
              <a:t>karyawan</a:t>
            </a:r>
            <a:endParaRPr lang="en-US" dirty="0"/>
          </a:p>
          <a:p>
            <a:pPr marL="90488" indent="182563"/>
            <a:r>
              <a:rPr lang="en-US" dirty="0"/>
              <a:t>-&gt; where </a:t>
            </a:r>
            <a:r>
              <a:rPr lang="en-US" dirty="0" err="1"/>
              <a:t>nama</a:t>
            </a:r>
            <a:r>
              <a:rPr lang="en-US" dirty="0"/>
              <a:t> LIKE </a:t>
            </a:r>
            <a:r>
              <a:rPr lang="en-US" dirty="0">
                <a:solidFill>
                  <a:srgbClr val="FF0000"/>
                </a:solidFill>
              </a:rPr>
              <a:t>BINARY</a:t>
            </a:r>
            <a:r>
              <a:rPr lang="en-US" dirty="0"/>
              <a:t> "%</a:t>
            </a:r>
            <a:r>
              <a:rPr lang="en-US" dirty="0" err="1"/>
              <a:t>lia</a:t>
            </a:r>
            <a:r>
              <a:rPr lang="en-US" dirty="0"/>
              <a:t>%" ;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1176" y="2882036"/>
            <a:ext cx="36291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Sylfaen" panose="010A0502050306030303" pitchFamily="18" charset="0"/>
              </a:rPr>
              <a:t>BINARY</a:t>
            </a:r>
            <a:r>
              <a:rPr lang="sv-SE" dirty="0">
                <a:solidFill>
                  <a:srgbClr val="FF0000"/>
                </a:solidFill>
                <a:latin typeface="Sylfaen" panose="010A0502050306030303" pitchFamily="18" charset="0"/>
              </a:rPr>
              <a:t>, penulisan huruf "a" akan dibedakan </a:t>
            </a:r>
            <a:r>
              <a:rPr lang="sv-SE" dirty="0" smtClean="0">
                <a:solidFill>
                  <a:srgbClr val="FF0000"/>
                </a:solidFill>
                <a:latin typeface="Sylfaen" panose="010A0502050306030303" pitchFamily="18" charset="0"/>
              </a:rPr>
              <a:t>artinya </a:t>
            </a:r>
            <a:r>
              <a:rPr lang="en-US" dirty="0" err="1" smtClean="0">
                <a:solidFill>
                  <a:srgbClr val="FF0000"/>
                </a:solidFill>
                <a:latin typeface="Sylfaen" panose="010A0502050306030303" pitchFamily="18" charset="0"/>
              </a:rPr>
              <a:t>dengan</a:t>
            </a:r>
            <a:r>
              <a:rPr lang="en-US" dirty="0" smtClean="0">
                <a:solidFill>
                  <a:srgbClr val="FF0000"/>
                </a:solidFill>
                <a:latin typeface="Sylfaen" panose="010A0502050306030303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ylfaen" panose="010A0502050306030303" pitchFamily="18" charset="0"/>
              </a:rPr>
              <a:t>"</a:t>
            </a:r>
            <a:r>
              <a:rPr lang="en-US" dirty="0" smtClean="0">
                <a:solidFill>
                  <a:srgbClr val="FF0000"/>
                </a:solidFill>
                <a:latin typeface="Sylfaen" panose="010A0502050306030303" pitchFamily="18" charset="0"/>
              </a:rPr>
              <a:t>A“ (case sensitive)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148919" y="3343701"/>
            <a:ext cx="2702257" cy="6610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953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61447"/>
          </a:xfrm>
        </p:spPr>
        <p:txBody>
          <a:bodyPr>
            <a:normAutofit/>
          </a:bodyPr>
          <a:lstStyle/>
          <a:p>
            <a:r>
              <a:rPr lang="en-US" sz="4400" b="1" dirty="0"/>
              <a:t>Operator LIKE, NOT LIKE, REGEXP </a:t>
            </a:r>
            <a:r>
              <a:rPr lang="en-US" sz="4400" b="1" dirty="0" smtClean="0"/>
              <a:t>[3]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>
            <a:normAutofit/>
          </a:bodyPr>
          <a:lstStyle/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/>
              <a:t>Operator REGEXP (</a:t>
            </a:r>
            <a:r>
              <a:rPr lang="en-US" sz="2400" dirty="0" err="1"/>
              <a:t>singkatan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REGular</a:t>
            </a:r>
            <a:r>
              <a:rPr lang="en-US" sz="2400" dirty="0"/>
              <a:t> </a:t>
            </a:r>
            <a:r>
              <a:rPr lang="en-US" sz="2400" dirty="0" err="1"/>
              <a:t>EXPressions</a:t>
            </a:r>
            <a:r>
              <a:rPr lang="en-US" sz="2400" dirty="0"/>
              <a:t>)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lain </a:t>
            </a:r>
            <a:r>
              <a:rPr lang="en-US" sz="2400" dirty="0" err="1" smtClean="0"/>
              <a:t>dari</a:t>
            </a:r>
            <a:r>
              <a:rPr lang="en-US" sz="2400" dirty="0"/>
              <a:t> </a:t>
            </a:r>
            <a:r>
              <a:rPr lang="en-US" sz="2400" dirty="0" smtClean="0"/>
              <a:t>operator </a:t>
            </a:r>
            <a:r>
              <a:rPr lang="en-US" sz="2400" dirty="0"/>
              <a:t>LIKE,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yang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disempurnakan</a:t>
            </a:r>
            <a:r>
              <a:rPr lang="en-US" sz="2400" dirty="0"/>
              <a:t>. Operator REGEXP </a:t>
            </a:r>
            <a:r>
              <a:rPr lang="en-US" sz="2400" dirty="0" err="1" smtClean="0"/>
              <a:t>biasanya</a:t>
            </a:r>
            <a:r>
              <a:rPr lang="en-US" sz="2400" dirty="0"/>
              <a:t> </a:t>
            </a:r>
            <a:r>
              <a:rPr lang="en-US" sz="2400" dirty="0" err="1" smtClean="0"/>
              <a:t>ditemani</a:t>
            </a:r>
            <a:r>
              <a:rPr lang="en-US" sz="2400" dirty="0" smtClean="0"/>
              <a:t>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simbol-simbol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melaksanakan</a:t>
            </a:r>
            <a:r>
              <a:rPr lang="en-US" sz="2400" dirty="0"/>
              <a:t> </a:t>
            </a:r>
            <a:r>
              <a:rPr lang="en-US" sz="2400" dirty="0" err="1"/>
              <a:t>tugasnya</a:t>
            </a:r>
            <a:r>
              <a:rPr lang="en-US" sz="2400" dirty="0"/>
              <a:t>,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202" y="3686201"/>
            <a:ext cx="7130664" cy="300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83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61447"/>
          </a:xfrm>
        </p:spPr>
        <p:txBody>
          <a:bodyPr>
            <a:normAutofit/>
          </a:bodyPr>
          <a:lstStyle/>
          <a:p>
            <a:r>
              <a:rPr lang="en-US" sz="4400" b="1" dirty="0"/>
              <a:t>Operator LIKE, NOT LIKE, REGEXP </a:t>
            </a:r>
            <a:r>
              <a:rPr lang="en-US" sz="4400" b="1" dirty="0" smtClean="0"/>
              <a:t>[4]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678675"/>
            <a:ext cx="9720073" cy="4630685"/>
          </a:xfrm>
        </p:spPr>
        <p:txBody>
          <a:bodyPr>
            <a:normAutofit fontScale="92500" lnSpcReduction="10000"/>
          </a:bodyPr>
          <a:lstStyle/>
          <a:p>
            <a:pPr marL="273050" indent="-273050">
              <a:buFont typeface="Wingdings" panose="05000000000000000000" pitchFamily="2" charset="2"/>
              <a:buChar char="§"/>
            </a:pPr>
            <a:r>
              <a:rPr lang="sv-SE" dirty="0"/>
              <a:t>Tampilkan nama karyawan yang berawalan huruf </a:t>
            </a:r>
            <a:r>
              <a:rPr lang="sv-SE" dirty="0" smtClean="0"/>
              <a:t>'a’</a:t>
            </a:r>
          </a:p>
          <a:p>
            <a:pPr marL="355600" indent="-90488"/>
            <a:r>
              <a:rPr lang="en-US" dirty="0" err="1"/>
              <a:t>mysql</a:t>
            </a:r>
            <a:r>
              <a:rPr lang="en-US" dirty="0"/>
              <a:t>&gt; select </a:t>
            </a:r>
            <a:r>
              <a:rPr lang="en-US" dirty="0" err="1"/>
              <a:t>noid</a:t>
            </a:r>
            <a:r>
              <a:rPr lang="en-US" dirty="0"/>
              <a:t>, </a:t>
            </a:r>
            <a:r>
              <a:rPr lang="en-US" dirty="0" err="1" smtClean="0"/>
              <a:t>nama</a:t>
            </a:r>
            <a:r>
              <a:rPr lang="en-US" dirty="0"/>
              <a:t> </a:t>
            </a:r>
            <a:r>
              <a:rPr lang="en-US" dirty="0" smtClean="0"/>
              <a:t>from </a:t>
            </a:r>
            <a:r>
              <a:rPr lang="en-US" dirty="0" err="1"/>
              <a:t>karyawan</a:t>
            </a:r>
            <a:endParaRPr lang="en-US" dirty="0"/>
          </a:p>
          <a:p>
            <a:pPr marL="355600" indent="-90488"/>
            <a:r>
              <a:rPr lang="en-US" dirty="0"/>
              <a:t>-&gt; where </a:t>
            </a:r>
            <a:r>
              <a:rPr lang="en-US" dirty="0" err="1"/>
              <a:t>nama</a:t>
            </a:r>
            <a:r>
              <a:rPr lang="en-US" dirty="0"/>
              <a:t> REGEXP "^a" ;</a:t>
            </a:r>
            <a:endParaRPr lang="sv-SE" dirty="0" smtClean="0"/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dirty="0" err="1"/>
              <a:t>Tampilkan</a:t>
            </a:r>
            <a:r>
              <a:rPr lang="en-US" dirty="0"/>
              <a:t> data </a:t>
            </a:r>
            <a:r>
              <a:rPr lang="en-US" dirty="0" err="1"/>
              <a:t>karyawan</a:t>
            </a:r>
            <a:r>
              <a:rPr lang="en-US" dirty="0"/>
              <a:t> yang </a:t>
            </a:r>
            <a:r>
              <a:rPr lang="en-US" dirty="0" err="1"/>
              <a:t>namanya</a:t>
            </a:r>
            <a:r>
              <a:rPr lang="en-US" dirty="0"/>
              <a:t> </a:t>
            </a:r>
            <a:r>
              <a:rPr lang="en-US" dirty="0" err="1"/>
              <a:t>berawalan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"</a:t>
            </a:r>
            <a:r>
              <a:rPr lang="en-US" dirty="0" smtClean="0"/>
              <a:t>d“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dirty="0" err="1" smtClean="0"/>
              <a:t>Tampilkan</a:t>
            </a:r>
            <a:r>
              <a:rPr lang="en-US" dirty="0" smtClean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yang </a:t>
            </a:r>
            <a:r>
              <a:rPr lang="en-US" dirty="0" err="1"/>
              <a:t>berawalan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'a'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smtClean="0"/>
              <a:t>'d‘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dirty="0" err="1" smtClean="0"/>
              <a:t>Tampilkan</a:t>
            </a: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err="1"/>
              <a:t>karyawan</a:t>
            </a:r>
            <a:r>
              <a:rPr lang="en-US" dirty="0"/>
              <a:t> yang </a:t>
            </a:r>
            <a:r>
              <a:rPr lang="en-US" dirty="0" err="1"/>
              <a:t>namanya</a:t>
            </a:r>
            <a:r>
              <a:rPr lang="en-US" dirty="0"/>
              <a:t> </a:t>
            </a:r>
            <a:r>
              <a:rPr lang="en-US" dirty="0" err="1"/>
              <a:t>berakhiran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"</a:t>
            </a:r>
            <a:r>
              <a:rPr lang="en-US" dirty="0" err="1"/>
              <a:t>i</a:t>
            </a:r>
            <a:r>
              <a:rPr lang="en-US" dirty="0" smtClean="0"/>
              <a:t>":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dirty="0" err="1" smtClean="0"/>
              <a:t>Tampilkan</a:t>
            </a: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err="1"/>
              <a:t>karyawan</a:t>
            </a:r>
            <a:r>
              <a:rPr lang="en-US" dirty="0"/>
              <a:t> yang </a:t>
            </a:r>
            <a:r>
              <a:rPr lang="en-US" dirty="0" err="1"/>
              <a:t>namanya</a:t>
            </a:r>
            <a:r>
              <a:rPr lang="en-US" dirty="0"/>
              <a:t> </a:t>
            </a:r>
            <a:r>
              <a:rPr lang="en-US" dirty="0" err="1"/>
              <a:t>berakhiran</a:t>
            </a:r>
            <a:r>
              <a:rPr lang="en-US" dirty="0"/>
              <a:t> "</a:t>
            </a:r>
            <a:r>
              <a:rPr lang="en-US" dirty="0" err="1" smtClean="0"/>
              <a:t>wati</a:t>
            </a:r>
            <a:r>
              <a:rPr lang="en-US" dirty="0" smtClean="0"/>
              <a:t>“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dirty="0" err="1" smtClean="0"/>
              <a:t>Tampilkan</a:t>
            </a:r>
            <a:r>
              <a:rPr lang="en-US" dirty="0" smtClean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yang </a:t>
            </a:r>
            <a:r>
              <a:rPr lang="en-US" dirty="0" err="1"/>
              <a:t>panjangnya</a:t>
            </a:r>
            <a:r>
              <a:rPr lang="en-US" dirty="0"/>
              <a:t> 10 </a:t>
            </a:r>
            <a:r>
              <a:rPr lang="en-US" dirty="0" err="1" smtClean="0"/>
              <a:t>karakter</a:t>
            </a:r>
            <a:endParaRPr lang="en-US" dirty="0" smtClean="0"/>
          </a:p>
          <a:p>
            <a:pPr marL="355600" indent="-90488"/>
            <a:r>
              <a:rPr lang="en-US" dirty="0" err="1"/>
              <a:t>mysql</a:t>
            </a:r>
            <a:r>
              <a:rPr lang="en-US" dirty="0"/>
              <a:t>&gt; select </a:t>
            </a:r>
            <a:r>
              <a:rPr lang="en-US" dirty="0" err="1"/>
              <a:t>noid</a:t>
            </a:r>
            <a:r>
              <a:rPr lang="en-US" dirty="0"/>
              <a:t>, </a:t>
            </a:r>
            <a:r>
              <a:rPr lang="en-US" dirty="0" err="1"/>
              <a:t>nama</a:t>
            </a:r>
            <a:endParaRPr lang="en-US" dirty="0"/>
          </a:p>
          <a:p>
            <a:pPr marL="355600" indent="-90488"/>
            <a:r>
              <a:rPr lang="en-US" dirty="0"/>
              <a:t>-&gt; from </a:t>
            </a:r>
            <a:r>
              <a:rPr lang="en-US" dirty="0" err="1"/>
              <a:t>karyawan</a:t>
            </a:r>
            <a:endParaRPr lang="en-US" dirty="0"/>
          </a:p>
          <a:p>
            <a:pPr marL="355600" indent="-90488"/>
            <a:r>
              <a:rPr lang="en-US" dirty="0"/>
              <a:t>-&gt; where </a:t>
            </a:r>
            <a:r>
              <a:rPr lang="en-US" dirty="0" err="1"/>
              <a:t>nama</a:t>
            </a:r>
            <a:r>
              <a:rPr lang="en-US" dirty="0"/>
              <a:t> REGEXP "^..........$" ;</a:t>
            </a:r>
          </a:p>
        </p:txBody>
      </p:sp>
      <p:sp>
        <p:nvSpPr>
          <p:cNvPr id="4" name="Rectangle 3"/>
          <p:cNvSpPr/>
          <p:nvPr/>
        </p:nvSpPr>
        <p:spPr>
          <a:xfrm>
            <a:off x="7458206" y="4990245"/>
            <a:ext cx="473379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"/>
              </a:rPr>
              <a:t>mysql</a:t>
            </a:r>
            <a:r>
              <a:rPr lang="en-US" sz="2000" dirty="0">
                <a:latin typeface="Courier"/>
              </a:rPr>
              <a:t>&gt; select </a:t>
            </a:r>
            <a:r>
              <a:rPr lang="en-US" sz="2000" dirty="0" err="1">
                <a:latin typeface="Courier"/>
              </a:rPr>
              <a:t>noid</a:t>
            </a:r>
            <a:r>
              <a:rPr lang="en-US" sz="2000" dirty="0">
                <a:latin typeface="Courier"/>
              </a:rPr>
              <a:t>, </a:t>
            </a:r>
            <a:r>
              <a:rPr lang="en-US" sz="2000" dirty="0" err="1">
                <a:latin typeface="Courier"/>
              </a:rPr>
              <a:t>nama</a:t>
            </a:r>
            <a:endParaRPr lang="en-US" sz="2000" dirty="0">
              <a:latin typeface="Courier"/>
            </a:endParaRPr>
          </a:p>
          <a:p>
            <a:r>
              <a:rPr lang="en-US" sz="2000" dirty="0">
                <a:latin typeface="Courier"/>
              </a:rPr>
              <a:t>-&gt; from </a:t>
            </a:r>
            <a:r>
              <a:rPr lang="en-US" sz="2000" dirty="0" err="1">
                <a:latin typeface="Courier"/>
              </a:rPr>
              <a:t>karyawan</a:t>
            </a:r>
            <a:endParaRPr lang="en-US" sz="2000" dirty="0">
              <a:latin typeface="Courier"/>
            </a:endParaRPr>
          </a:p>
          <a:p>
            <a:r>
              <a:rPr lang="en-US" sz="2000" dirty="0">
                <a:latin typeface="Courier"/>
              </a:rPr>
              <a:t>-&gt; where </a:t>
            </a:r>
            <a:r>
              <a:rPr lang="en-US" sz="2000" dirty="0" err="1">
                <a:latin typeface="Courier"/>
              </a:rPr>
              <a:t>nama</a:t>
            </a:r>
            <a:r>
              <a:rPr lang="en-US" sz="2000" dirty="0">
                <a:latin typeface="Courier"/>
              </a:rPr>
              <a:t> REGEXP "^.{10}$" ;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114197" y="5467298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atau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5322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/>
              <a:t>Latihan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praktikum</a:t>
            </a:r>
            <a:r>
              <a:rPr lang="en-US" sz="4400" b="1" dirty="0" smtClean="0"/>
              <a:t> 2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Buka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peserta</a:t>
            </a:r>
            <a:r>
              <a:rPr lang="en-US" dirty="0"/>
              <a:t>.</a:t>
            </a:r>
          </a:p>
          <a:p>
            <a:r>
              <a:rPr lang="en-US" dirty="0"/>
              <a:t>2. </a:t>
            </a:r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peserta</a:t>
            </a:r>
            <a:r>
              <a:rPr lang="en-US" dirty="0"/>
              <a:t> yang </a:t>
            </a:r>
            <a:r>
              <a:rPr lang="en-US" dirty="0" err="1"/>
              <a:t>diawalai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</a:t>
            </a:r>
          </a:p>
          <a:p>
            <a:r>
              <a:rPr lang="en-US" dirty="0"/>
              <a:t>3. </a:t>
            </a:r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peserta</a:t>
            </a:r>
            <a:r>
              <a:rPr lang="en-US" dirty="0"/>
              <a:t> yang </a:t>
            </a:r>
            <a:r>
              <a:rPr lang="en-US" dirty="0" err="1"/>
              <a:t>diawali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diakhiri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4. </a:t>
            </a:r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peserta</a:t>
            </a:r>
            <a:r>
              <a:rPr lang="en-US" dirty="0"/>
              <a:t> yang </a:t>
            </a:r>
            <a:r>
              <a:rPr lang="en-US" dirty="0" err="1"/>
              <a:t>berawalan</a:t>
            </a:r>
            <a:r>
              <a:rPr lang="en-US" dirty="0"/>
              <a:t> d – g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karakternya</a:t>
            </a:r>
            <a:r>
              <a:rPr lang="en-US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1523657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90239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Operator </a:t>
            </a:r>
            <a:r>
              <a:rPr lang="en-US" sz="4400" b="1" dirty="0" err="1" smtClean="0"/>
              <a:t>Pembanding</a:t>
            </a:r>
            <a:r>
              <a:rPr lang="en-US" sz="4400" b="1" dirty="0" smtClean="0"/>
              <a:t> &amp; </a:t>
            </a:r>
            <a:r>
              <a:rPr lang="en-US" sz="4400" b="1" dirty="0" err="1" smtClean="0"/>
              <a:t>logika</a:t>
            </a:r>
            <a:endParaRPr lang="en-US" sz="4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205" y="4059828"/>
            <a:ext cx="5823065" cy="25866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6205" y="3419563"/>
            <a:ext cx="3014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Operator </a:t>
            </a:r>
            <a:r>
              <a:rPr lang="en-US" sz="2400" dirty="0" err="1" smtClean="0">
                <a:solidFill>
                  <a:srgbClr val="00B050"/>
                </a:solidFill>
              </a:rPr>
              <a:t>Pembanding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913" y="2383564"/>
            <a:ext cx="5650174" cy="23194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92100" y="1847711"/>
            <a:ext cx="2254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Operator </a:t>
            </a:r>
            <a:r>
              <a:rPr lang="en-US" sz="2400" dirty="0" err="1" smtClean="0">
                <a:solidFill>
                  <a:srgbClr val="00B050"/>
                </a:solidFill>
              </a:rPr>
              <a:t>Logika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34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</a:t>
            </a:r>
            <a:r>
              <a:rPr lang="en-US" dirty="0" err="1" smtClean="0"/>
              <a:t>pembanding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/>
              <a:t>nama</a:t>
            </a:r>
            <a:r>
              <a:rPr lang="en-US" dirty="0"/>
              <a:t>,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kelamin</a:t>
            </a:r>
            <a:r>
              <a:rPr lang="en-US" dirty="0"/>
              <a:t>,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lahir</a:t>
            </a:r>
            <a:r>
              <a:rPr lang="en-US" dirty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data </a:t>
            </a:r>
            <a:r>
              <a:rPr lang="en-US" dirty="0" err="1" smtClean="0"/>
              <a:t>karyawan</a:t>
            </a:r>
            <a:r>
              <a:rPr lang="en-US" dirty="0" smtClean="0"/>
              <a:t> yang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lahirnya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1 </a:t>
            </a:r>
            <a:r>
              <a:rPr lang="en-US" dirty="0" err="1" smtClean="0"/>
              <a:t>Februari</a:t>
            </a:r>
            <a:r>
              <a:rPr lang="en-US" dirty="0" smtClean="0"/>
              <a:t> </a:t>
            </a:r>
            <a:r>
              <a:rPr lang="en-US" dirty="0"/>
              <a:t>1980,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data </a:t>
            </a:r>
            <a:r>
              <a:rPr lang="en-US" dirty="0" err="1" smtClean="0"/>
              <a:t>diurut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/>
              <a:t>nama</a:t>
            </a:r>
            <a:r>
              <a:rPr lang="en-US" dirty="0"/>
              <a:t>. </a:t>
            </a:r>
            <a:endParaRPr lang="en-US" dirty="0" smtClean="0"/>
          </a:p>
          <a:p>
            <a:pPr marL="355600" indent="-90488"/>
            <a:r>
              <a:rPr lang="en-US" dirty="0" err="1"/>
              <a:t>MariaDB</a:t>
            </a:r>
            <a:r>
              <a:rPr lang="en-US" dirty="0"/>
              <a:t> [latihan1]&gt; select </a:t>
            </a:r>
            <a:r>
              <a:rPr lang="en-US" dirty="0" err="1"/>
              <a:t>nama</a:t>
            </a:r>
            <a:r>
              <a:rPr lang="en-US" dirty="0"/>
              <a:t>, </a:t>
            </a:r>
            <a:r>
              <a:rPr lang="en-US" dirty="0" err="1"/>
              <a:t>jenkel</a:t>
            </a:r>
            <a:r>
              <a:rPr lang="en-US" dirty="0"/>
              <a:t>, </a:t>
            </a:r>
            <a:r>
              <a:rPr lang="en-US" dirty="0" err="1"/>
              <a:t>tgllahir</a:t>
            </a:r>
            <a:endParaRPr lang="en-US" dirty="0"/>
          </a:p>
          <a:p>
            <a:r>
              <a:rPr lang="en-US" dirty="0"/>
              <a:t>    -&gt; from </a:t>
            </a:r>
            <a:r>
              <a:rPr lang="en-US" dirty="0" err="1"/>
              <a:t>karyawan</a:t>
            </a:r>
            <a:endParaRPr lang="en-US" dirty="0"/>
          </a:p>
          <a:p>
            <a:r>
              <a:rPr lang="en-US" dirty="0"/>
              <a:t>    -&gt; where </a:t>
            </a:r>
            <a:r>
              <a:rPr lang="en-US" dirty="0" err="1"/>
              <a:t>tgllahir</a:t>
            </a:r>
            <a:r>
              <a:rPr lang="en-US" dirty="0"/>
              <a:t> &lt; "</a:t>
            </a:r>
            <a:r>
              <a:rPr lang="en-US" dirty="0" smtClean="0"/>
              <a:t>1980-02-01</a:t>
            </a:r>
            <a:r>
              <a:rPr lang="en-US" dirty="0"/>
              <a:t>"</a:t>
            </a:r>
          </a:p>
          <a:p>
            <a:r>
              <a:rPr lang="en-US" dirty="0"/>
              <a:t>    -&gt; order by </a:t>
            </a:r>
            <a:r>
              <a:rPr lang="en-US" dirty="0" err="1"/>
              <a:t>nama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rgbClr val="0070C0"/>
                </a:solidFill>
              </a:rPr>
              <a:t>Cobalah</a:t>
            </a:r>
            <a:r>
              <a:rPr lang="en-US" sz="2400" b="1" dirty="0">
                <a:solidFill>
                  <a:srgbClr val="0070C0"/>
                </a:solidFill>
              </a:rPr>
              <a:t>! </a:t>
            </a:r>
            <a:r>
              <a:rPr lang="en-US" dirty="0" err="1" smtClean="0"/>
              <a:t>perintah</a:t>
            </a:r>
            <a:r>
              <a:rPr lang="en-US" dirty="0" smtClean="0"/>
              <a:t> di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pt-BR" dirty="0">
                <a:solidFill>
                  <a:srgbClr val="0070C0"/>
                </a:solidFill>
              </a:rPr>
              <a:t>1980#02#01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17844" y="4158497"/>
            <a:ext cx="332014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  <a:latin typeface="Sylfaen" panose="010A0502050306030303" pitchFamily="18" charset="0"/>
              </a:rPr>
              <a:t>dapat</a:t>
            </a:r>
            <a:r>
              <a:rPr lang="en-US" sz="2000" dirty="0" smtClean="0">
                <a:solidFill>
                  <a:srgbClr val="FF0000"/>
                </a:solidFill>
                <a:latin typeface="Sylfaen" panose="010A0502050306030303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Sylfaen" panose="010A0502050306030303" pitchFamily="18" charset="0"/>
              </a:rPr>
              <a:t>juga</a:t>
            </a:r>
            <a:r>
              <a:rPr lang="en-US" sz="2000" dirty="0" smtClean="0">
                <a:solidFill>
                  <a:srgbClr val="FF0000"/>
                </a:solidFill>
                <a:latin typeface="Sylfaen" panose="010A0502050306030303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Sylfaen" panose="010A0502050306030303" pitchFamily="18" charset="0"/>
              </a:rPr>
              <a:t>ditulis</a:t>
            </a:r>
            <a:r>
              <a:rPr lang="en-US" sz="2000" dirty="0" smtClean="0">
                <a:solidFill>
                  <a:srgbClr val="FF0000"/>
                </a:solidFill>
                <a:latin typeface="Sylfaen" panose="010A0502050306030303" pitchFamily="18" charset="0"/>
              </a:rPr>
              <a:t>: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1971-02-01, </a:t>
            </a:r>
            <a:r>
              <a:rPr lang="fr-FR" dirty="0" err="1" smtClean="0">
                <a:solidFill>
                  <a:srgbClr val="FF0000"/>
                </a:solidFill>
              </a:rPr>
              <a:t>atau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rgbClr val="FF0000"/>
                </a:solidFill>
              </a:rPr>
              <a:t>1980#02#01,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atau 19800201, </a:t>
            </a:r>
            <a:r>
              <a:rPr lang="pt-BR" dirty="0">
                <a:solidFill>
                  <a:srgbClr val="FF0000"/>
                </a:solidFill>
              </a:rPr>
              <a:t>atau </a:t>
            </a:r>
            <a:r>
              <a:rPr lang="pt-BR" dirty="0" smtClean="0">
                <a:solidFill>
                  <a:srgbClr val="FF0000"/>
                </a:solidFill>
              </a:rPr>
              <a:t>800201.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17844" y="3587997"/>
            <a:ext cx="3132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Sylfaen" panose="010A0502050306030303" pitchFamily="18" charset="0"/>
              </a:rPr>
              <a:t>Formar</a:t>
            </a:r>
            <a:r>
              <a:rPr lang="en-US" b="1" dirty="0">
                <a:solidFill>
                  <a:srgbClr val="FF0000"/>
                </a:solidFill>
                <a:latin typeface="Sylfaen" panose="010A0502050306030303" pitchFamily="18" charset="0"/>
              </a:rPr>
              <a:t> : "</a:t>
            </a:r>
            <a:r>
              <a:rPr lang="en-US" b="1" dirty="0" err="1">
                <a:solidFill>
                  <a:srgbClr val="FF0000"/>
                </a:solidFill>
                <a:latin typeface="Sylfaen" panose="010A0502050306030303" pitchFamily="18" charset="0"/>
              </a:rPr>
              <a:t>tahun-bulan-tanggal</a:t>
            </a:r>
            <a:endParaRPr lang="en-US" b="1" dirty="0">
              <a:solidFill>
                <a:srgbClr val="FF0000"/>
              </a:solidFill>
              <a:latin typeface="Sylfaen" panose="010A0502050306030303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418161" y="3957329"/>
            <a:ext cx="1499683" cy="4781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25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65912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Operator </a:t>
            </a:r>
            <a:r>
              <a:rPr lang="en-US" sz="4400" b="1" dirty="0" err="1" smtClean="0"/>
              <a:t>pembanding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dan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logika</a:t>
            </a:r>
            <a:r>
              <a:rPr lang="en-US" sz="4400" b="1" dirty="0" smtClean="0"/>
              <a:t> [1]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92573"/>
            <a:ext cx="10535526" cy="4316787"/>
          </a:xfrm>
        </p:spPr>
        <p:txBody>
          <a:bodyPr>
            <a:noAutofit/>
          </a:bodyPr>
          <a:lstStyle/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 err="1"/>
              <a:t>Menampilkan</a:t>
            </a:r>
            <a:r>
              <a:rPr lang="en-US" sz="2400" dirty="0"/>
              <a:t> </a:t>
            </a:r>
            <a:r>
              <a:rPr lang="en-US" sz="2400" dirty="0" err="1"/>
              <a:t>kolom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, </a:t>
            </a:r>
            <a:r>
              <a:rPr lang="en-US" sz="2400" dirty="0" err="1"/>
              <a:t>jenis</a:t>
            </a:r>
            <a:r>
              <a:rPr lang="en-US" sz="2400" dirty="0"/>
              <a:t> </a:t>
            </a:r>
            <a:r>
              <a:rPr lang="en-US" sz="2400" dirty="0" err="1"/>
              <a:t>kelamin</a:t>
            </a:r>
            <a:r>
              <a:rPr lang="en-US" sz="2400" dirty="0"/>
              <a:t>, </a:t>
            </a:r>
            <a:r>
              <a:rPr lang="en-US" sz="2400" dirty="0" err="1"/>
              <a:t>tanggal</a:t>
            </a:r>
            <a:r>
              <a:rPr lang="en-US" sz="2400" dirty="0"/>
              <a:t> </a:t>
            </a:r>
            <a:r>
              <a:rPr lang="en-US" sz="2400" dirty="0" err="1"/>
              <a:t>lahir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data </a:t>
            </a:r>
            <a:r>
              <a:rPr lang="en-US" sz="2400" dirty="0" err="1"/>
              <a:t>karyawan</a:t>
            </a:r>
            <a:r>
              <a:rPr lang="en-US" sz="2400" dirty="0"/>
              <a:t> yang </a:t>
            </a:r>
            <a:r>
              <a:rPr lang="en-US" sz="2400" dirty="0" err="1"/>
              <a:t>tanggal</a:t>
            </a:r>
            <a:r>
              <a:rPr lang="en-US" sz="2400" dirty="0"/>
              <a:t> </a:t>
            </a:r>
            <a:r>
              <a:rPr lang="en-US" sz="2400" dirty="0" err="1"/>
              <a:t>lahirnya</a:t>
            </a:r>
            <a:r>
              <a:rPr lang="en-US" sz="2400" dirty="0"/>
              <a:t> </a:t>
            </a:r>
            <a:r>
              <a:rPr lang="en-US" sz="2400" dirty="0" err="1"/>
              <a:t>sebelum</a:t>
            </a:r>
            <a:r>
              <a:rPr lang="en-US" sz="2400" dirty="0"/>
              <a:t> </a:t>
            </a:r>
            <a:r>
              <a:rPr lang="en-US" sz="2400" dirty="0" err="1"/>
              <a:t>tanggal</a:t>
            </a:r>
            <a:r>
              <a:rPr lang="en-US" sz="2400" dirty="0"/>
              <a:t> 1 </a:t>
            </a:r>
            <a:r>
              <a:rPr lang="en-US" sz="2400" dirty="0" err="1"/>
              <a:t>Februari</a:t>
            </a:r>
            <a:r>
              <a:rPr lang="en-US" sz="2400" dirty="0"/>
              <a:t> </a:t>
            </a:r>
            <a:r>
              <a:rPr lang="en-US" sz="2400" dirty="0" smtClean="0"/>
              <a:t>1980 </a:t>
            </a:r>
            <a:r>
              <a:rPr lang="en-US" sz="2400" b="1" dirty="0" err="1" smtClean="0">
                <a:solidFill>
                  <a:srgbClr val="00B050"/>
                </a:solidFill>
              </a:rPr>
              <a:t>dan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dirty="0" err="1" smtClean="0"/>
              <a:t>jenis</a:t>
            </a:r>
            <a:r>
              <a:rPr lang="en-US" sz="2400" dirty="0" smtClean="0"/>
              <a:t> </a:t>
            </a:r>
            <a:r>
              <a:rPr lang="en-US" sz="2400" dirty="0" err="1" smtClean="0"/>
              <a:t>kelaminnya</a:t>
            </a:r>
            <a:r>
              <a:rPr lang="en-US" sz="2400" dirty="0" smtClean="0"/>
              <a:t> </a:t>
            </a:r>
            <a:r>
              <a:rPr lang="en-US" sz="2400" dirty="0" err="1" smtClean="0"/>
              <a:t>laki-laki</a:t>
            </a:r>
            <a:r>
              <a:rPr lang="en-US" sz="2400" dirty="0" smtClean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tampilan</a:t>
            </a:r>
            <a:r>
              <a:rPr lang="en-US" sz="2400" dirty="0"/>
              <a:t> data </a:t>
            </a:r>
            <a:r>
              <a:rPr lang="en-US" sz="2400" dirty="0" err="1"/>
              <a:t>diurut</a:t>
            </a:r>
            <a:r>
              <a:rPr lang="en-US" sz="2400" dirty="0"/>
              <a:t>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. </a:t>
            </a:r>
          </a:p>
          <a:p>
            <a:pPr marL="177800" indent="-177800">
              <a:spcBef>
                <a:spcPts val="0"/>
              </a:spcBef>
              <a:spcAft>
                <a:spcPts val="0"/>
              </a:spcAft>
            </a:pPr>
            <a:r>
              <a:rPr lang="en-US" sz="2400" dirty="0" err="1"/>
              <a:t>MariaDB</a:t>
            </a:r>
            <a:r>
              <a:rPr lang="en-US" sz="2400" dirty="0"/>
              <a:t> [latihan1]&gt; select </a:t>
            </a:r>
            <a:r>
              <a:rPr lang="en-US" sz="2400" dirty="0" err="1"/>
              <a:t>nama</a:t>
            </a:r>
            <a:r>
              <a:rPr lang="en-US" sz="2400" dirty="0"/>
              <a:t>, </a:t>
            </a:r>
            <a:r>
              <a:rPr lang="en-US" sz="2400" dirty="0" err="1"/>
              <a:t>jenkel</a:t>
            </a:r>
            <a:r>
              <a:rPr lang="en-US" sz="2400" dirty="0"/>
              <a:t>, </a:t>
            </a:r>
            <a:r>
              <a:rPr lang="en-US" sz="2400" dirty="0" err="1"/>
              <a:t>tgllahir</a:t>
            </a: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  -&gt; from </a:t>
            </a:r>
            <a:r>
              <a:rPr lang="en-US" sz="2400" dirty="0" err="1"/>
              <a:t>karyawan</a:t>
            </a: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  -&gt; where </a:t>
            </a:r>
            <a:r>
              <a:rPr lang="en-US" sz="2400" dirty="0" err="1"/>
              <a:t>tgllahir</a:t>
            </a:r>
            <a:r>
              <a:rPr lang="en-US" sz="2400" dirty="0"/>
              <a:t> &lt; "800201"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  -&gt; and </a:t>
            </a:r>
            <a:r>
              <a:rPr lang="en-US" sz="2400" dirty="0" err="1"/>
              <a:t>jenkel</a:t>
            </a:r>
            <a:r>
              <a:rPr lang="en-US" sz="2400" dirty="0"/>
              <a:t> = "</a:t>
            </a:r>
            <a:r>
              <a:rPr lang="en-US" sz="2400" dirty="0" smtClean="0"/>
              <a:t>L“</a:t>
            </a:r>
          </a:p>
          <a:p>
            <a:pPr marL="128016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</a:t>
            </a:r>
            <a:r>
              <a:rPr lang="en-US" sz="2000" dirty="0" smtClean="0"/>
              <a:t>    -&gt; </a:t>
            </a:r>
            <a:r>
              <a:rPr lang="en-US" sz="2000" dirty="0"/>
              <a:t>order by </a:t>
            </a:r>
            <a:r>
              <a:rPr lang="en-US" sz="2000" dirty="0" err="1"/>
              <a:t>nama</a:t>
            </a:r>
            <a:r>
              <a:rPr lang="en-US" sz="2000" dirty="0" smtClean="0"/>
              <a:t>;</a:t>
            </a:r>
          </a:p>
          <a:p>
            <a:pPr marL="128016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 smtClean="0"/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rgbClr val="0070C0"/>
                </a:solidFill>
              </a:rPr>
              <a:t>Cobalah</a:t>
            </a:r>
            <a:r>
              <a:rPr lang="en-US" sz="2400" b="1" dirty="0">
                <a:solidFill>
                  <a:srgbClr val="0070C0"/>
                </a:solidFill>
              </a:rPr>
              <a:t>! </a:t>
            </a:r>
            <a:r>
              <a:rPr lang="en-US" sz="2400" dirty="0" err="1" smtClean="0"/>
              <a:t>Menampilkan</a:t>
            </a:r>
            <a:r>
              <a:rPr lang="en-US" sz="2400" dirty="0" smtClean="0"/>
              <a:t> </a:t>
            </a:r>
            <a:r>
              <a:rPr lang="en-US" sz="2400" dirty="0" err="1"/>
              <a:t>kolom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, </a:t>
            </a:r>
            <a:r>
              <a:rPr lang="en-US" sz="2400" dirty="0" err="1"/>
              <a:t>jenis</a:t>
            </a:r>
            <a:r>
              <a:rPr lang="en-US" sz="2400" dirty="0"/>
              <a:t> </a:t>
            </a:r>
            <a:r>
              <a:rPr lang="en-US" sz="2400" dirty="0" err="1"/>
              <a:t>kelamin</a:t>
            </a:r>
            <a:r>
              <a:rPr lang="en-US" sz="2400" dirty="0"/>
              <a:t>, </a:t>
            </a:r>
            <a:r>
              <a:rPr lang="en-US" sz="2400" dirty="0" err="1"/>
              <a:t>tanggal</a:t>
            </a:r>
            <a:r>
              <a:rPr lang="en-US" sz="2400" dirty="0"/>
              <a:t> </a:t>
            </a:r>
            <a:r>
              <a:rPr lang="en-US" sz="2400" dirty="0" err="1"/>
              <a:t>lahir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data </a:t>
            </a:r>
            <a:r>
              <a:rPr lang="en-US" sz="2400" dirty="0" err="1"/>
              <a:t>karyawan</a:t>
            </a:r>
            <a:r>
              <a:rPr lang="en-US" sz="2400" dirty="0"/>
              <a:t> yang </a:t>
            </a:r>
            <a:r>
              <a:rPr lang="en-US" sz="2400" dirty="0" err="1"/>
              <a:t>tanggal</a:t>
            </a:r>
            <a:r>
              <a:rPr lang="en-US" sz="2400" dirty="0"/>
              <a:t> </a:t>
            </a:r>
            <a:r>
              <a:rPr lang="en-US" sz="2400" dirty="0" err="1"/>
              <a:t>lahirnya</a:t>
            </a:r>
            <a:r>
              <a:rPr lang="en-US" sz="2400" dirty="0"/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antara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dirty="0" err="1"/>
              <a:t>tanggal</a:t>
            </a:r>
            <a:r>
              <a:rPr lang="en-US" sz="2400" dirty="0"/>
              <a:t> 1 </a:t>
            </a:r>
            <a:r>
              <a:rPr lang="en-US" sz="2400" dirty="0" err="1" smtClean="0"/>
              <a:t>Februari</a:t>
            </a:r>
            <a:r>
              <a:rPr lang="en-US" sz="2400" dirty="0" smtClean="0"/>
              <a:t> 1980 </a:t>
            </a:r>
            <a:r>
              <a:rPr lang="en-US" sz="2400" dirty="0" err="1"/>
              <a:t>dan</a:t>
            </a:r>
            <a:r>
              <a:rPr lang="en-US" sz="2400" dirty="0"/>
              <a:t> 31 </a:t>
            </a:r>
            <a:r>
              <a:rPr lang="en-US" sz="2400" dirty="0" err="1"/>
              <a:t>Desember</a:t>
            </a:r>
            <a:r>
              <a:rPr lang="en-US" sz="2400" dirty="0"/>
              <a:t> </a:t>
            </a:r>
            <a:r>
              <a:rPr lang="en-US" sz="2400" dirty="0" smtClean="0"/>
              <a:t>1990,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tampilan</a:t>
            </a:r>
            <a:r>
              <a:rPr lang="en-US" sz="2400" dirty="0"/>
              <a:t> data </a:t>
            </a:r>
            <a:r>
              <a:rPr lang="en-US" sz="2400" dirty="0" err="1"/>
              <a:t>diurut</a:t>
            </a:r>
            <a:r>
              <a:rPr lang="en-US" sz="2400" dirty="0"/>
              <a:t>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678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06856"/>
          </a:xfrm>
        </p:spPr>
        <p:txBody>
          <a:bodyPr>
            <a:normAutofit/>
          </a:bodyPr>
          <a:lstStyle/>
          <a:p>
            <a:r>
              <a:rPr lang="en-US" sz="4400" b="1" dirty="0"/>
              <a:t>Operator </a:t>
            </a:r>
            <a:r>
              <a:rPr lang="en-US" sz="4400" b="1" dirty="0" err="1"/>
              <a:t>pembanding</a:t>
            </a:r>
            <a:r>
              <a:rPr lang="en-US" sz="4400" b="1" dirty="0"/>
              <a:t> </a:t>
            </a:r>
            <a:r>
              <a:rPr lang="en-US" sz="4400" b="1" dirty="0" err="1"/>
              <a:t>dan</a:t>
            </a:r>
            <a:r>
              <a:rPr lang="en-US" sz="4400" b="1" dirty="0"/>
              <a:t> </a:t>
            </a:r>
            <a:r>
              <a:rPr lang="en-US" sz="4400" b="1" dirty="0" err="1"/>
              <a:t>logika</a:t>
            </a:r>
            <a:r>
              <a:rPr lang="en-US" sz="4400" b="1" dirty="0"/>
              <a:t> </a:t>
            </a:r>
            <a:r>
              <a:rPr lang="en-US" sz="4400" b="1" dirty="0" smtClean="0"/>
              <a:t>[2]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69743"/>
            <a:ext cx="9720073" cy="4439617"/>
          </a:xfrm>
        </p:spPr>
        <p:txBody>
          <a:bodyPr>
            <a:normAutofit/>
          </a:bodyPr>
          <a:lstStyle/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000" b="1" dirty="0" err="1" smtClean="0">
                <a:solidFill>
                  <a:srgbClr val="0070C0"/>
                </a:solidFill>
              </a:rPr>
              <a:t>Cobalah</a:t>
            </a:r>
            <a:r>
              <a:rPr lang="en-US" sz="2000" b="1" dirty="0" smtClean="0">
                <a:solidFill>
                  <a:srgbClr val="0070C0"/>
                </a:solidFill>
              </a:rPr>
              <a:t>!</a:t>
            </a:r>
            <a:r>
              <a:rPr lang="en-US" sz="2000" dirty="0" smtClean="0"/>
              <a:t> </a:t>
            </a:r>
            <a:r>
              <a:rPr lang="en-US" sz="2000" dirty="0" err="1" smtClean="0"/>
              <a:t>Menampilkan</a:t>
            </a:r>
            <a:r>
              <a:rPr lang="en-US" sz="2000" dirty="0" smtClean="0"/>
              <a:t> </a:t>
            </a:r>
            <a:r>
              <a:rPr lang="en-US" sz="2000" dirty="0" err="1"/>
              <a:t>kolom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, </a:t>
            </a:r>
            <a:r>
              <a:rPr lang="en-US" sz="2000" dirty="0" err="1"/>
              <a:t>jenis</a:t>
            </a:r>
            <a:r>
              <a:rPr lang="en-US" sz="2000" dirty="0"/>
              <a:t> </a:t>
            </a:r>
            <a:r>
              <a:rPr lang="en-US" sz="2000" dirty="0" err="1"/>
              <a:t>kelamin</a:t>
            </a:r>
            <a:r>
              <a:rPr lang="en-US" sz="2000" dirty="0"/>
              <a:t>, </a:t>
            </a:r>
            <a:r>
              <a:rPr lang="en-US" sz="2000" dirty="0" err="1"/>
              <a:t>tanggal</a:t>
            </a:r>
            <a:r>
              <a:rPr lang="en-US" sz="2000" dirty="0"/>
              <a:t> </a:t>
            </a:r>
            <a:r>
              <a:rPr lang="en-US" sz="2000" dirty="0" err="1"/>
              <a:t>lahir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data </a:t>
            </a:r>
            <a:r>
              <a:rPr lang="en-US" sz="2000" dirty="0" err="1"/>
              <a:t>karyawan</a:t>
            </a:r>
            <a:r>
              <a:rPr lang="en-US" sz="2000" dirty="0"/>
              <a:t> yang </a:t>
            </a:r>
            <a:r>
              <a:rPr lang="en-US" sz="2000" dirty="0" err="1"/>
              <a:t>tanggal</a:t>
            </a:r>
            <a:r>
              <a:rPr lang="en-US" sz="2000" dirty="0"/>
              <a:t> </a:t>
            </a:r>
            <a:r>
              <a:rPr lang="en-US" sz="2000" dirty="0" err="1"/>
              <a:t>lahirnya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00B050"/>
                </a:solidFill>
              </a:rPr>
              <a:t>antara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dirty="0" err="1"/>
              <a:t>tanggal</a:t>
            </a:r>
            <a:r>
              <a:rPr lang="en-US" sz="2000" dirty="0"/>
              <a:t> 1 </a:t>
            </a:r>
            <a:r>
              <a:rPr lang="en-US" sz="2000" dirty="0" err="1"/>
              <a:t>Februari</a:t>
            </a:r>
            <a:r>
              <a:rPr lang="en-US" sz="2000" dirty="0"/>
              <a:t> 1980 </a:t>
            </a:r>
            <a:r>
              <a:rPr lang="en-US" sz="2000" dirty="0" err="1"/>
              <a:t>dan</a:t>
            </a:r>
            <a:r>
              <a:rPr lang="en-US" sz="2000" dirty="0"/>
              <a:t> 31 </a:t>
            </a:r>
            <a:r>
              <a:rPr lang="en-US" sz="2000" dirty="0" err="1"/>
              <a:t>Desember</a:t>
            </a:r>
            <a:r>
              <a:rPr lang="en-US" sz="2000" dirty="0"/>
              <a:t> 1990, </a:t>
            </a:r>
            <a:r>
              <a:rPr lang="en-US" sz="2000" b="1" dirty="0" err="1" smtClean="0">
                <a:solidFill>
                  <a:srgbClr val="00B050"/>
                </a:solidFill>
              </a:rPr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jenis</a:t>
            </a:r>
            <a:r>
              <a:rPr lang="en-US" sz="2000" dirty="0" smtClean="0"/>
              <a:t> </a:t>
            </a:r>
            <a:r>
              <a:rPr lang="en-US" sz="2000" dirty="0" err="1" smtClean="0"/>
              <a:t>kelaminnya</a:t>
            </a:r>
            <a:r>
              <a:rPr lang="en-US" sz="2000" dirty="0" smtClean="0"/>
              <a:t> </a:t>
            </a:r>
            <a:r>
              <a:rPr lang="en-US" sz="2000" dirty="0" err="1" smtClean="0"/>
              <a:t>perempuan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/>
              <a:t>tampilan</a:t>
            </a:r>
            <a:r>
              <a:rPr lang="en-US" sz="2000" dirty="0"/>
              <a:t> data </a:t>
            </a:r>
            <a:r>
              <a:rPr lang="en-US" sz="2000" dirty="0" err="1"/>
              <a:t>diurut</a:t>
            </a:r>
            <a:r>
              <a:rPr lang="en-US" sz="2000" dirty="0"/>
              <a:t> </a:t>
            </a:r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dirty="0" err="1" smtClean="0"/>
              <a:t>nama</a:t>
            </a:r>
            <a:endParaRPr lang="en-US" sz="2000" dirty="0" smtClean="0"/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000" dirty="0" err="1" smtClean="0"/>
              <a:t>Bagaimana</a:t>
            </a:r>
            <a:r>
              <a:rPr lang="en-US" sz="2000" dirty="0" smtClean="0"/>
              <a:t>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ingin</a:t>
            </a:r>
            <a:r>
              <a:rPr lang="en-US" sz="2000" dirty="0" smtClean="0"/>
              <a:t> </a:t>
            </a:r>
            <a:r>
              <a:rPr lang="en-US" sz="2000" dirty="0" err="1" smtClean="0"/>
              <a:t>menampilkan</a:t>
            </a:r>
            <a:r>
              <a:rPr lang="en-US" sz="2000" dirty="0" smtClean="0"/>
              <a:t> </a:t>
            </a:r>
            <a:r>
              <a:rPr lang="en-US" sz="2000" dirty="0" err="1" smtClean="0"/>
              <a:t>usia</a:t>
            </a:r>
            <a:r>
              <a:rPr lang="en-US" sz="2000" dirty="0" smtClean="0"/>
              <a:t>?</a:t>
            </a:r>
            <a:endParaRPr lang="en-US" sz="2000" dirty="0"/>
          </a:p>
          <a:p>
            <a:pPr marL="273050" indent="0">
              <a:buNone/>
            </a:pPr>
            <a:r>
              <a:rPr lang="en-US" sz="2000" dirty="0" err="1" smtClean="0"/>
              <a:t>MariaDB</a:t>
            </a:r>
            <a:r>
              <a:rPr lang="en-US" sz="2000" dirty="0" smtClean="0"/>
              <a:t> </a:t>
            </a:r>
            <a:r>
              <a:rPr lang="en-US" sz="2000" dirty="0"/>
              <a:t>[latihan1]&gt; select </a:t>
            </a:r>
            <a:r>
              <a:rPr lang="en-US" sz="2000" dirty="0" err="1"/>
              <a:t>nama</a:t>
            </a:r>
            <a:r>
              <a:rPr lang="en-US" sz="2000" dirty="0"/>
              <a:t>, </a:t>
            </a:r>
            <a:r>
              <a:rPr lang="en-US" sz="2000" dirty="0" err="1"/>
              <a:t>tgllahir</a:t>
            </a:r>
            <a:r>
              <a:rPr lang="en-US" sz="2000" dirty="0"/>
              <a:t>,</a:t>
            </a:r>
          </a:p>
          <a:p>
            <a:pPr marL="273050" indent="0">
              <a:buNone/>
            </a:pPr>
            <a:r>
              <a:rPr lang="en-US" sz="2000" dirty="0"/>
              <a:t>    -&gt; </a:t>
            </a:r>
            <a:r>
              <a:rPr lang="en-US" sz="2000" dirty="0" err="1"/>
              <a:t>current_date</a:t>
            </a:r>
            <a:r>
              <a:rPr lang="en-US" sz="2000" dirty="0"/>
              <a:t> as </a:t>
            </a:r>
            <a:r>
              <a:rPr lang="en-US" sz="2000" dirty="0" err="1"/>
              <a:t>tglsekarang</a:t>
            </a:r>
            <a:r>
              <a:rPr lang="en-US" sz="2000" dirty="0"/>
              <a:t>,</a:t>
            </a:r>
          </a:p>
          <a:p>
            <a:pPr marL="273050" indent="0">
              <a:buNone/>
            </a:pPr>
            <a:r>
              <a:rPr lang="en-US" sz="2000" dirty="0"/>
              <a:t>    -&gt; (year(</a:t>
            </a:r>
            <a:r>
              <a:rPr lang="en-US" sz="2000" dirty="0" err="1"/>
              <a:t>current_date</a:t>
            </a:r>
            <a:r>
              <a:rPr lang="en-US" sz="2000" dirty="0"/>
              <a:t>) - year(</a:t>
            </a:r>
            <a:r>
              <a:rPr lang="en-US" sz="2000" dirty="0" err="1"/>
              <a:t>tgllahir</a:t>
            </a:r>
            <a:r>
              <a:rPr lang="en-US" sz="2000" dirty="0"/>
              <a:t>)) -</a:t>
            </a:r>
          </a:p>
          <a:p>
            <a:pPr marL="273050" indent="0">
              <a:buNone/>
            </a:pPr>
            <a:r>
              <a:rPr lang="en-US" sz="2000" dirty="0"/>
              <a:t>    -&gt; (right(current_date,5)-right(tgllahir,5)) as </a:t>
            </a:r>
            <a:r>
              <a:rPr lang="en-US" sz="2000" dirty="0" err="1"/>
              <a:t>usia</a:t>
            </a:r>
            <a:endParaRPr lang="en-US" sz="2000" dirty="0"/>
          </a:p>
          <a:p>
            <a:pPr marL="273050" indent="0">
              <a:buNone/>
            </a:pPr>
            <a:r>
              <a:rPr lang="en-US" sz="2000" dirty="0"/>
              <a:t>    -&gt; from </a:t>
            </a:r>
            <a:r>
              <a:rPr lang="en-US" sz="2000" dirty="0" err="1"/>
              <a:t>karyawan</a:t>
            </a:r>
            <a:r>
              <a:rPr lang="en-US" sz="2000" dirty="0" smtClean="0"/>
              <a:t>;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1451" y="2889222"/>
            <a:ext cx="23565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ylfaen" panose="010A0502050306030303" pitchFamily="18" charset="0"/>
              </a:rPr>
              <a:t>CURRENT_DATE </a:t>
            </a:r>
            <a:r>
              <a:rPr lang="en-US" b="1" dirty="0" smtClean="0">
                <a:solidFill>
                  <a:srgbClr val="FF0000"/>
                </a:solidFill>
                <a:latin typeface="Sylfaen" panose="010A0502050306030303" pitchFamily="18" charset="0"/>
              </a:rPr>
              <a:t>yang </a:t>
            </a:r>
            <a:r>
              <a:rPr lang="it-IT" b="1" dirty="0" smtClean="0">
                <a:solidFill>
                  <a:srgbClr val="FF0000"/>
                </a:solidFill>
                <a:latin typeface="Sylfaen" panose="010A0502050306030303" pitchFamily="18" charset="0"/>
              </a:rPr>
              <a:t>mengambil </a:t>
            </a:r>
            <a:r>
              <a:rPr lang="it-IT" b="1" dirty="0">
                <a:solidFill>
                  <a:srgbClr val="FF0000"/>
                </a:solidFill>
                <a:latin typeface="Sylfaen" panose="010A0502050306030303" pitchFamily="18" charset="0"/>
              </a:rPr>
              <a:t>nilai dari tanggal saat ini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179928" y="3670280"/>
            <a:ext cx="2911523" cy="1550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9002974" y="3178977"/>
            <a:ext cx="2506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ylfaen" panose="010A0502050306030303" pitchFamily="18" charset="0"/>
              </a:rPr>
              <a:t>YEAR </a:t>
            </a:r>
            <a:r>
              <a:rPr lang="en-US" b="1" dirty="0" smtClean="0">
                <a:solidFill>
                  <a:srgbClr val="FF0000"/>
                </a:solidFill>
                <a:latin typeface="Sylfaen" panose="010A0502050306030303" pitchFamily="18" charset="0"/>
              </a:rPr>
              <a:t>: </a:t>
            </a:r>
            <a:r>
              <a:rPr lang="en-US" b="1" dirty="0" err="1" smtClean="0">
                <a:solidFill>
                  <a:srgbClr val="FF0000"/>
                </a:solidFill>
                <a:latin typeface="Sylfaen" panose="010A0502050306030303" pitchFamily="18" charset="0"/>
              </a:rPr>
              <a:t>fungsi</a:t>
            </a:r>
            <a:r>
              <a:rPr lang="en-US" b="1" dirty="0" smtClean="0">
                <a:solidFill>
                  <a:srgbClr val="FF0000"/>
                </a:solidFill>
                <a:latin typeface="Sylfaen" panose="010A0502050306030303" pitchFamily="18" charset="0"/>
              </a:rPr>
              <a:t> yang </a:t>
            </a:r>
            <a:r>
              <a:rPr lang="en-US" b="1" dirty="0" err="1">
                <a:solidFill>
                  <a:srgbClr val="FF0000"/>
                </a:solidFill>
                <a:latin typeface="Sylfaen" panose="010A0502050306030303" pitchFamily="18" charset="0"/>
              </a:rPr>
              <a:t>mengambil</a:t>
            </a:r>
            <a:r>
              <a:rPr lang="en-US" b="1" dirty="0">
                <a:solidFill>
                  <a:srgbClr val="FF0000"/>
                </a:solidFill>
                <a:latin typeface="Sylfaen" panose="010A0502050306030303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Sylfaen" panose="010A0502050306030303" pitchFamily="18" charset="0"/>
              </a:rPr>
              <a:t>nilai</a:t>
            </a:r>
            <a:r>
              <a:rPr lang="en-US" b="1" dirty="0">
                <a:solidFill>
                  <a:srgbClr val="FF0000"/>
                </a:solidFill>
                <a:latin typeface="Sylfaen" panose="010A0502050306030303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Sylfaen" panose="010A0502050306030303" pitchFamily="18" charset="0"/>
              </a:rPr>
              <a:t>tahun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611805" y="3825308"/>
            <a:ext cx="4391169" cy="43687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820167" y="4731412"/>
            <a:ext cx="40897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ylfaen" panose="010A0502050306030303" pitchFamily="18" charset="0"/>
              </a:rPr>
              <a:t>AS </a:t>
            </a:r>
            <a:r>
              <a:rPr lang="en-US" b="1" dirty="0" smtClean="0">
                <a:solidFill>
                  <a:srgbClr val="FF0000"/>
                </a:solidFill>
                <a:latin typeface="Sylfaen" panose="010A0502050306030303" pitchFamily="18" charset="0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Sylfaen" panose="010A0502050306030303" pitchFamily="18" charset="0"/>
              </a:rPr>
              <a:t>AliaS</a:t>
            </a:r>
            <a:r>
              <a:rPr lang="en-US" b="1" dirty="0" smtClean="0">
                <a:solidFill>
                  <a:srgbClr val="FF0000"/>
                </a:solidFill>
                <a:latin typeface="Sylfaen" panose="010A0502050306030303" pitchFamily="18" charset="0"/>
              </a:rPr>
              <a:t>), </a:t>
            </a:r>
            <a:r>
              <a:rPr lang="en-US" b="1" dirty="0" err="1" smtClean="0">
                <a:solidFill>
                  <a:srgbClr val="FF0000"/>
                </a:solidFill>
                <a:latin typeface="Sylfaen" panose="010A0502050306030303" pitchFamily="18" charset="0"/>
              </a:rPr>
              <a:t>seolah-olah</a:t>
            </a:r>
            <a:r>
              <a:rPr lang="en-US" b="1" dirty="0" smtClean="0">
                <a:solidFill>
                  <a:srgbClr val="FF0000"/>
                </a:solidFill>
                <a:latin typeface="Sylfaen" panose="010A0502050306030303" pitchFamily="18" charset="0"/>
              </a:rPr>
              <a:t> </a:t>
            </a:r>
            <a:r>
              <a:rPr lang="fi-FI" b="1" dirty="0" smtClean="0">
                <a:solidFill>
                  <a:srgbClr val="FF0000"/>
                </a:solidFill>
                <a:latin typeface="Sylfaen" panose="010A0502050306030303" pitchFamily="18" charset="0"/>
              </a:rPr>
              <a:t>memberikan </a:t>
            </a:r>
            <a:r>
              <a:rPr lang="fi-FI" b="1" dirty="0">
                <a:solidFill>
                  <a:srgbClr val="FF0000"/>
                </a:solidFill>
                <a:latin typeface="Sylfaen" panose="010A0502050306030303" pitchFamily="18" charset="0"/>
              </a:rPr>
              <a:t>nama lain (alias name) pada kolom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884164" y="5000125"/>
            <a:ext cx="1936003" cy="904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351964" y="5881464"/>
            <a:ext cx="41580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ylfaen" panose="010A0502050306030303" pitchFamily="18" charset="0"/>
              </a:rPr>
              <a:t>RIGHT </a:t>
            </a:r>
            <a:r>
              <a:rPr lang="en-US" b="1" dirty="0" err="1">
                <a:solidFill>
                  <a:srgbClr val="FF0000"/>
                </a:solidFill>
                <a:latin typeface="Sylfaen" panose="010A0502050306030303" pitchFamily="18" charset="0"/>
              </a:rPr>
              <a:t>adalah</a:t>
            </a:r>
            <a:r>
              <a:rPr lang="en-US" b="1" dirty="0">
                <a:solidFill>
                  <a:srgbClr val="FF0000"/>
                </a:solidFill>
                <a:latin typeface="Sylfaen" panose="010A0502050306030303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Sylfaen" panose="010A0502050306030303" pitchFamily="18" charset="0"/>
              </a:rPr>
              <a:t>fungsi</a:t>
            </a:r>
            <a:r>
              <a:rPr lang="en-US" b="1" dirty="0">
                <a:solidFill>
                  <a:srgbClr val="FF0000"/>
                </a:solidFill>
                <a:latin typeface="Sylfaen" panose="010A0502050306030303" pitchFamily="18" charset="0"/>
              </a:rPr>
              <a:t> yang </a:t>
            </a:r>
            <a:r>
              <a:rPr lang="en-US" b="1" dirty="0" err="1">
                <a:solidFill>
                  <a:srgbClr val="FF0000"/>
                </a:solidFill>
                <a:latin typeface="Sylfaen" panose="010A0502050306030303" pitchFamily="18" charset="0"/>
              </a:rPr>
              <a:t>mengambil</a:t>
            </a:r>
            <a:r>
              <a:rPr lang="en-US" b="1" dirty="0">
                <a:solidFill>
                  <a:srgbClr val="FF0000"/>
                </a:solidFill>
                <a:latin typeface="Sylfaen" panose="010A0502050306030303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Sylfaen" panose="010A0502050306030303" pitchFamily="18" charset="0"/>
              </a:rPr>
              <a:t>nilai</a:t>
            </a:r>
            <a:r>
              <a:rPr lang="en-US" b="1" dirty="0">
                <a:solidFill>
                  <a:srgbClr val="FF0000"/>
                </a:solidFill>
                <a:latin typeface="Sylfaen" panose="010A0502050306030303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Sylfaen" panose="010A0502050306030303" pitchFamily="18" charset="0"/>
              </a:rPr>
              <a:t>dari</a:t>
            </a:r>
            <a:r>
              <a:rPr lang="en-US" b="1" dirty="0">
                <a:solidFill>
                  <a:srgbClr val="FF0000"/>
                </a:solidFill>
                <a:latin typeface="Sylfaen" panose="010A0502050306030303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Sylfaen" panose="010A0502050306030303" pitchFamily="18" charset="0"/>
              </a:rPr>
              <a:t>sekian</a:t>
            </a:r>
            <a:r>
              <a:rPr lang="en-US" b="1" dirty="0">
                <a:solidFill>
                  <a:srgbClr val="FF0000"/>
                </a:solidFill>
                <a:latin typeface="Sylfaen" panose="010A0502050306030303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Sylfaen" panose="010A0502050306030303" pitchFamily="18" charset="0"/>
              </a:rPr>
              <a:t>karakter</a:t>
            </a:r>
            <a:r>
              <a:rPr lang="en-US" b="1" dirty="0">
                <a:solidFill>
                  <a:srgbClr val="FF0000"/>
                </a:solidFill>
                <a:latin typeface="Sylfaen" panose="010A0502050306030303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Sylfaen" panose="010A0502050306030303" pitchFamily="18" charset="0"/>
              </a:rPr>
              <a:t>dari</a:t>
            </a:r>
            <a:r>
              <a:rPr lang="en-US" b="1" dirty="0">
                <a:solidFill>
                  <a:srgbClr val="FF0000"/>
                </a:solidFill>
                <a:latin typeface="Sylfaen" panose="010A0502050306030303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Sylfaen" panose="010A0502050306030303" pitchFamily="18" charset="0"/>
              </a:rPr>
              <a:t>sisi</a:t>
            </a:r>
            <a:r>
              <a:rPr lang="en-US" b="1" dirty="0">
                <a:solidFill>
                  <a:srgbClr val="FF0000"/>
                </a:solidFill>
                <a:latin typeface="Sylfaen" panose="010A0502050306030303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Sylfaen" panose="010A0502050306030303" pitchFamily="18" charset="0"/>
              </a:rPr>
              <a:t>kanan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4408227" y="5000125"/>
            <a:ext cx="22746" cy="88133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82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684026"/>
          </a:xfrm>
        </p:spPr>
        <p:txBody>
          <a:bodyPr>
            <a:normAutofit/>
          </a:bodyPr>
          <a:lstStyle/>
          <a:p>
            <a:r>
              <a:rPr lang="en-US" sz="4400" b="1" dirty="0"/>
              <a:t>Operator </a:t>
            </a:r>
            <a:r>
              <a:rPr lang="en-US" sz="4400" b="1" dirty="0" err="1"/>
              <a:t>pembanding</a:t>
            </a:r>
            <a:r>
              <a:rPr lang="en-US" sz="4400" b="1" dirty="0"/>
              <a:t> </a:t>
            </a:r>
            <a:r>
              <a:rPr lang="en-US" sz="4400" b="1" dirty="0" err="1"/>
              <a:t>dan</a:t>
            </a:r>
            <a:r>
              <a:rPr lang="en-US" sz="4400" b="1" dirty="0"/>
              <a:t> </a:t>
            </a:r>
            <a:r>
              <a:rPr lang="en-US" sz="4400" b="1" dirty="0" err="1"/>
              <a:t>logika</a:t>
            </a:r>
            <a:r>
              <a:rPr lang="en-US" sz="4400" b="1" dirty="0"/>
              <a:t> </a:t>
            </a:r>
            <a:r>
              <a:rPr lang="en-US" sz="4400" b="1" dirty="0" smtClean="0"/>
              <a:t>[3]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33266"/>
            <a:ext cx="10562821" cy="4576094"/>
          </a:xfrm>
        </p:spPr>
        <p:txBody>
          <a:bodyPr>
            <a:noAutofit/>
          </a:bodyPr>
          <a:lstStyle/>
          <a:p>
            <a:r>
              <a:rPr lang="en-US" sz="2800" b="1" dirty="0" err="1">
                <a:solidFill>
                  <a:srgbClr val="0070C0"/>
                </a:solidFill>
              </a:rPr>
              <a:t>Cobalah</a:t>
            </a:r>
            <a:r>
              <a:rPr lang="en-US" sz="2800" b="1" dirty="0">
                <a:solidFill>
                  <a:srgbClr val="0070C0"/>
                </a:solidFill>
              </a:rPr>
              <a:t>! </a:t>
            </a:r>
            <a:r>
              <a:rPr lang="en-US" sz="2400" dirty="0" err="1" smtClean="0"/>
              <a:t>Bagaimana</a:t>
            </a:r>
            <a:r>
              <a:rPr lang="en-US" sz="2400" dirty="0" smtClean="0"/>
              <a:t> </a:t>
            </a:r>
            <a:r>
              <a:rPr lang="en-US" sz="2400" dirty="0" err="1"/>
              <a:t>perintah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smtClean="0"/>
              <a:t>: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sz="2400" dirty="0" err="1" smtClean="0"/>
              <a:t>menampilkan</a:t>
            </a:r>
            <a:r>
              <a:rPr lang="en-US" sz="2400" dirty="0" smtClean="0"/>
              <a:t> </a:t>
            </a:r>
            <a:r>
              <a:rPr lang="en-US" sz="2400" dirty="0"/>
              <a:t>data </a:t>
            </a:r>
            <a:r>
              <a:rPr lang="en-US" sz="2400" dirty="0" err="1"/>
              <a:t>karyawan</a:t>
            </a:r>
            <a:r>
              <a:rPr lang="en-US" sz="2400" dirty="0"/>
              <a:t> yang </a:t>
            </a:r>
            <a:r>
              <a:rPr lang="en-US" sz="2400" dirty="0" err="1"/>
              <a:t>usianya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sama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atau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dirty="0" err="1"/>
              <a:t>dibawah</a:t>
            </a:r>
            <a:r>
              <a:rPr lang="en-US" sz="2400" dirty="0"/>
              <a:t> 25 </a:t>
            </a:r>
            <a:r>
              <a:rPr lang="en-US" sz="2400" dirty="0" err="1" smtClean="0"/>
              <a:t>tahun</a:t>
            </a:r>
            <a:r>
              <a:rPr lang="en-US" sz="2400" dirty="0" smtClean="0"/>
              <a:t>?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sz="2400" dirty="0" err="1" smtClean="0"/>
              <a:t>menampilkan</a:t>
            </a:r>
            <a:r>
              <a:rPr lang="en-US" sz="2400" dirty="0" smtClean="0"/>
              <a:t> </a:t>
            </a:r>
            <a:r>
              <a:rPr lang="en-US" sz="2400" dirty="0" err="1"/>
              <a:t>karyawan</a:t>
            </a:r>
            <a:r>
              <a:rPr lang="en-US" sz="2400" dirty="0"/>
              <a:t> yang </a:t>
            </a:r>
            <a:r>
              <a:rPr lang="en-US" sz="2400" dirty="0" err="1"/>
              <a:t>kota</a:t>
            </a:r>
            <a:r>
              <a:rPr lang="en-US" sz="2400" dirty="0"/>
              <a:t> </a:t>
            </a:r>
            <a:r>
              <a:rPr lang="en-US" sz="2400" dirty="0" err="1"/>
              <a:t>kelahirannya</a:t>
            </a:r>
            <a:r>
              <a:rPr lang="en-US" sz="2400" dirty="0"/>
              <a:t> di "</a:t>
            </a:r>
            <a:r>
              <a:rPr lang="en-US" sz="2400" dirty="0" smtClean="0"/>
              <a:t>Bandung“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sz="2400" dirty="0" err="1" smtClean="0"/>
              <a:t>menampilkan</a:t>
            </a:r>
            <a:r>
              <a:rPr lang="en-US" sz="2400" dirty="0" smtClean="0"/>
              <a:t> </a:t>
            </a:r>
            <a:r>
              <a:rPr lang="en-US" sz="2400" dirty="0" err="1" smtClean="0"/>
              <a:t>karyawan</a:t>
            </a:r>
            <a:r>
              <a:rPr lang="en-US" sz="2400" dirty="0" smtClean="0"/>
              <a:t> </a:t>
            </a:r>
            <a:r>
              <a:rPr lang="en-US" sz="2400" dirty="0"/>
              <a:t>yang </a:t>
            </a:r>
            <a:r>
              <a:rPr lang="en-US" sz="2400" dirty="0" err="1"/>
              <a:t>kota</a:t>
            </a:r>
            <a:r>
              <a:rPr lang="en-US" sz="2400" dirty="0"/>
              <a:t> </a:t>
            </a:r>
            <a:r>
              <a:rPr lang="en-US" sz="2400" dirty="0" err="1"/>
              <a:t>kelahirannya</a:t>
            </a:r>
            <a:r>
              <a:rPr lang="en-US" sz="2400" dirty="0"/>
              <a:t> </a:t>
            </a:r>
            <a:r>
              <a:rPr lang="en-US" sz="2400" dirty="0" err="1"/>
              <a:t>bukan</a:t>
            </a:r>
            <a:r>
              <a:rPr lang="en-US" sz="2400" dirty="0"/>
              <a:t> di </a:t>
            </a:r>
            <a:r>
              <a:rPr lang="en-US" sz="2400" dirty="0" smtClean="0"/>
              <a:t>Bandung, (</a:t>
            </a:r>
            <a:r>
              <a:rPr lang="en-US" sz="2400" b="1" dirty="0" err="1" smtClean="0">
                <a:solidFill>
                  <a:srgbClr val="00B050"/>
                </a:solidFill>
              </a:rPr>
              <a:t>gunakan</a:t>
            </a:r>
            <a:r>
              <a:rPr lang="en-US" sz="2400" b="1" dirty="0" smtClean="0">
                <a:solidFill>
                  <a:srgbClr val="00B050"/>
                </a:solidFill>
              </a:rPr>
              <a:t> != </a:t>
            </a:r>
            <a:r>
              <a:rPr lang="en-US" sz="2400" b="1" dirty="0" err="1" smtClean="0">
                <a:solidFill>
                  <a:srgbClr val="00B050"/>
                </a:solidFill>
              </a:rPr>
              <a:t>atau</a:t>
            </a:r>
            <a:r>
              <a:rPr lang="en-US" sz="2400" b="1" dirty="0" smtClean="0">
                <a:solidFill>
                  <a:srgbClr val="00B050"/>
                </a:solidFill>
              </a:rPr>
              <a:t> &lt;&gt;</a:t>
            </a:r>
            <a:r>
              <a:rPr lang="en-US" sz="2400" dirty="0" smtClean="0"/>
              <a:t>)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sv-SE" sz="2400" dirty="0" smtClean="0"/>
              <a:t>Menampilkan karyawan </a:t>
            </a:r>
            <a:r>
              <a:rPr lang="sv-SE" sz="2400" dirty="0"/>
              <a:t>dengan kota kelahiran bukan di Bandung, Jakarta </a:t>
            </a:r>
            <a:r>
              <a:rPr lang="sv-SE" sz="2400" dirty="0" smtClean="0"/>
              <a:t>dan Bekasi</a:t>
            </a:r>
            <a:r>
              <a:rPr lang="sv-SE" sz="2400" dirty="0"/>
              <a:t>. Tampilan data diurut berdasarkan nama </a:t>
            </a:r>
            <a:r>
              <a:rPr lang="sv-SE" sz="2400" dirty="0" smtClean="0"/>
              <a:t>kota.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sv-SE" sz="2400" dirty="0"/>
              <a:t>Menampilkan karyawan dengan kota kelahiran bukan di Bandung, Jakarta dan Bekasi. Tampilan data diurut berdasarkan nama </a:t>
            </a:r>
            <a:r>
              <a:rPr lang="sv-SE" sz="2400" dirty="0" smtClean="0"/>
              <a:t>kota dan nama karyawan. </a:t>
            </a:r>
            <a:r>
              <a:rPr lang="sv-SE" sz="2400" b="1" dirty="0" smtClean="0">
                <a:solidFill>
                  <a:srgbClr val="00B050"/>
                </a:solidFill>
              </a:rPr>
              <a:t>(</a:t>
            </a:r>
            <a:r>
              <a:rPr lang="en-US" sz="2400" b="1" dirty="0" err="1" smtClean="0">
                <a:solidFill>
                  <a:srgbClr val="00B050"/>
                </a:solidFill>
                <a:latin typeface="Sylfaen" panose="010A0502050306030303" pitchFamily="18" charset="0"/>
              </a:rPr>
              <a:t>Pada</a:t>
            </a:r>
            <a:r>
              <a:rPr lang="en-US" sz="2400" b="1" dirty="0" smtClean="0">
                <a:solidFill>
                  <a:srgbClr val="00B050"/>
                </a:solidFill>
                <a:latin typeface="Sylfaen" panose="010A0502050306030303" pitchFamily="18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ylfaen" panose="010A0502050306030303" pitchFamily="18" charset="0"/>
              </a:rPr>
              <a:t>pengurutan</a:t>
            </a:r>
            <a:r>
              <a:rPr lang="en-US" sz="2400" b="1" dirty="0">
                <a:solidFill>
                  <a:srgbClr val="00B050"/>
                </a:solidFill>
                <a:latin typeface="Sylfaen" panose="010A0502050306030303" pitchFamily="18" charset="0"/>
              </a:rPr>
              <a:t>, kata "</a:t>
            </a:r>
            <a:r>
              <a:rPr lang="en-US" sz="2400" b="1" dirty="0" err="1">
                <a:solidFill>
                  <a:srgbClr val="00B050"/>
                </a:solidFill>
                <a:latin typeface="Sylfaen" panose="010A0502050306030303" pitchFamily="18" charset="0"/>
              </a:rPr>
              <a:t>dan</a:t>
            </a:r>
            <a:r>
              <a:rPr lang="en-US" sz="2400" b="1" dirty="0">
                <a:solidFill>
                  <a:srgbClr val="00B050"/>
                </a:solidFill>
                <a:latin typeface="Sylfaen" panose="010A0502050306030303" pitchFamily="18" charset="0"/>
              </a:rPr>
              <a:t>" </a:t>
            </a:r>
            <a:r>
              <a:rPr lang="en-US" sz="2400" b="1" dirty="0" err="1">
                <a:solidFill>
                  <a:srgbClr val="00B050"/>
                </a:solidFill>
                <a:latin typeface="Sylfaen" panose="010A0502050306030303" pitchFamily="18" charset="0"/>
              </a:rPr>
              <a:t>tidak</a:t>
            </a:r>
            <a:r>
              <a:rPr lang="en-US" sz="2400" b="1" dirty="0">
                <a:solidFill>
                  <a:srgbClr val="00B050"/>
                </a:solidFill>
                <a:latin typeface="Sylfaen" panose="010A0502050306030303" pitchFamily="18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ylfaen" panose="010A0502050306030303" pitchFamily="18" charset="0"/>
              </a:rPr>
              <a:t>semata-mata</a:t>
            </a:r>
            <a:r>
              <a:rPr lang="en-US" sz="2400" b="1" dirty="0">
                <a:solidFill>
                  <a:srgbClr val="00B050"/>
                </a:solidFill>
                <a:latin typeface="Sylfaen" panose="010A0502050306030303" pitchFamily="18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ylfaen" panose="010A0502050306030303" pitchFamily="18" charset="0"/>
              </a:rPr>
              <a:t>bisa</a:t>
            </a:r>
            <a:r>
              <a:rPr lang="en-US" sz="2400" b="1" dirty="0">
                <a:solidFill>
                  <a:srgbClr val="00B050"/>
                </a:solidFill>
                <a:latin typeface="Sylfaen" panose="010A0502050306030303" pitchFamily="18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ylfaen" panose="010A0502050306030303" pitchFamily="18" charset="0"/>
              </a:rPr>
              <a:t>menggunakan</a:t>
            </a:r>
            <a:r>
              <a:rPr lang="en-US" sz="2400" b="1" dirty="0">
                <a:solidFill>
                  <a:srgbClr val="00B050"/>
                </a:solidFill>
                <a:latin typeface="Sylfaen" panose="010A0502050306030303" pitchFamily="18" charset="0"/>
              </a:rPr>
              <a:t> operator </a:t>
            </a:r>
            <a:r>
              <a:rPr lang="en-US" sz="2400" b="1" dirty="0" err="1">
                <a:solidFill>
                  <a:srgbClr val="00B050"/>
                </a:solidFill>
                <a:latin typeface="Sylfaen" panose="010A0502050306030303" pitchFamily="18" charset="0"/>
              </a:rPr>
              <a:t>logika</a:t>
            </a:r>
            <a:r>
              <a:rPr lang="en-US" sz="2400" b="1" dirty="0">
                <a:solidFill>
                  <a:srgbClr val="00B050"/>
                </a:solidFill>
                <a:latin typeface="Sylfaen" panose="010A0502050306030303" pitchFamily="18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Sylfaen" panose="010A0502050306030303" pitchFamily="18" charset="0"/>
              </a:rPr>
              <a:t>AND)</a:t>
            </a:r>
            <a:r>
              <a:rPr lang="en-US" sz="2400" dirty="0" smtClean="0">
                <a:latin typeface="Sylfaen" panose="010A0502050306030303" pitchFamily="18" charset="0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84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697674"/>
          </a:xfrm>
        </p:spPr>
        <p:txBody>
          <a:bodyPr>
            <a:normAutofit/>
          </a:bodyPr>
          <a:lstStyle/>
          <a:p>
            <a:r>
              <a:rPr lang="en-US" sz="4400" b="1" dirty="0" err="1"/>
              <a:t>Fungsi</a:t>
            </a:r>
            <a:r>
              <a:rPr lang="en-US" sz="4400" b="1" dirty="0"/>
              <a:t> </a:t>
            </a:r>
            <a:r>
              <a:rPr lang="en-US" sz="4400" b="1" dirty="0" err="1"/>
              <a:t>Statistik</a:t>
            </a:r>
            <a:r>
              <a:rPr lang="en-US" sz="4400" b="1" dirty="0"/>
              <a:t> </a:t>
            </a:r>
            <a:r>
              <a:rPr lang="en-US" sz="4400" b="1" dirty="0" err="1"/>
              <a:t>Dasar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28800"/>
            <a:ext cx="9720073" cy="4480560"/>
          </a:xfrm>
        </p:spPr>
        <p:txBody>
          <a:bodyPr/>
          <a:lstStyle/>
          <a:p>
            <a:pPr marL="450850" indent="-450850">
              <a:buFont typeface="Wingdings" panose="05000000000000000000" pitchFamily="2" charset="2"/>
              <a:buChar char="§"/>
            </a:pPr>
            <a:r>
              <a:rPr lang="nn-NO" b="1" dirty="0" smtClean="0">
                <a:solidFill>
                  <a:srgbClr val="00B050"/>
                </a:solidFill>
              </a:rPr>
              <a:t>Cobalah!</a:t>
            </a:r>
            <a:r>
              <a:rPr lang="nn-NO" dirty="0" smtClean="0"/>
              <a:t> Menampilkan nama karyawan yang </a:t>
            </a:r>
            <a:r>
              <a:rPr lang="nn-NO" dirty="0"/>
              <a:t>gajinya </a:t>
            </a:r>
            <a:r>
              <a:rPr lang="nn-NO" dirty="0" smtClean="0"/>
              <a:t>di </a:t>
            </a:r>
            <a:r>
              <a:rPr lang="nn-NO" dirty="0" smtClean="0">
                <a:solidFill>
                  <a:srgbClr val="00B050"/>
                </a:solidFill>
              </a:rPr>
              <a:t>antara </a:t>
            </a:r>
            <a:r>
              <a:rPr lang="nn-NO" dirty="0"/>
              <a:t>Rp 1.500.000 </a:t>
            </a:r>
            <a:r>
              <a:rPr lang="nn-NO" dirty="0">
                <a:solidFill>
                  <a:srgbClr val="00B050"/>
                </a:solidFill>
              </a:rPr>
              <a:t>dan </a:t>
            </a:r>
            <a:r>
              <a:rPr lang="nn-NO" dirty="0"/>
              <a:t>Rp </a:t>
            </a:r>
            <a:r>
              <a:rPr lang="nn-NO" dirty="0" smtClean="0"/>
              <a:t>2.500.000. Tampilan data </a:t>
            </a:r>
            <a:r>
              <a:rPr lang="en-US" dirty="0" err="1" smtClean="0"/>
              <a:t>diurut</a:t>
            </a:r>
            <a:r>
              <a:rPr lang="en-US" dirty="0" smtClean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 smtClean="0"/>
              <a:t>karyawan</a:t>
            </a:r>
            <a:endParaRPr lang="en-US" dirty="0" smtClean="0"/>
          </a:p>
          <a:p>
            <a:pPr marL="450850" indent="-450850">
              <a:buFont typeface="Wingdings" panose="05000000000000000000" pitchFamily="2" charset="2"/>
              <a:buChar char="§"/>
            </a:pPr>
            <a:r>
              <a:rPr lang="nn-NO" b="1" dirty="0">
                <a:solidFill>
                  <a:srgbClr val="00B050"/>
                </a:solidFill>
              </a:rPr>
              <a:t>Cobalah! </a:t>
            </a:r>
            <a:r>
              <a:rPr lang="nn-NO" dirty="0" smtClean="0"/>
              <a:t>Menampilkan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karyawan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gajinya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</a:t>
            </a:r>
            <a:r>
              <a:rPr lang="en-US" dirty="0" smtClean="0"/>
              <a:t>2.000.000. (</a:t>
            </a: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count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sv-SE" dirty="0" smtClean="0"/>
              <a:t>Fungsi </a:t>
            </a:r>
            <a:r>
              <a:rPr lang="sv-SE" dirty="0"/>
              <a:t>digunakan untuk mengambil jumlah baris dari suatu </a:t>
            </a:r>
            <a:r>
              <a:rPr lang="sv-SE" dirty="0" smtClean="0"/>
              <a:t>query)</a:t>
            </a:r>
            <a:endParaRPr lang="en-US" dirty="0"/>
          </a:p>
          <a:p>
            <a:pPr marL="450850" indent="-450850">
              <a:buFont typeface="Wingdings" panose="05000000000000000000" pitchFamily="2" charset="2"/>
              <a:buChar char="§"/>
            </a:pPr>
            <a:r>
              <a:rPr lang="nn-NO" b="1" dirty="0" smtClean="0">
                <a:solidFill>
                  <a:srgbClr val="00B050"/>
                </a:solidFill>
              </a:rPr>
              <a:t>Cobalah</a:t>
            </a:r>
            <a:r>
              <a:rPr lang="nn-NO" b="1" dirty="0">
                <a:solidFill>
                  <a:srgbClr val="00B050"/>
                </a:solidFill>
              </a:rPr>
              <a:t>!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gaji</a:t>
            </a:r>
            <a:r>
              <a:rPr lang="en-US" dirty="0" smtClean="0"/>
              <a:t> </a:t>
            </a:r>
            <a:r>
              <a:rPr lang="en-US" dirty="0"/>
              <a:t>rata-rata </a:t>
            </a:r>
            <a:r>
              <a:rPr lang="en-US" dirty="0" err="1" smtClean="0"/>
              <a:t>karyawan</a:t>
            </a:r>
            <a:r>
              <a:rPr lang="en-US" dirty="0" smtClean="0"/>
              <a:t>,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gaji</a:t>
            </a:r>
            <a:r>
              <a:rPr lang="en-US" dirty="0" smtClean="0"/>
              <a:t> </a:t>
            </a:r>
            <a:r>
              <a:rPr lang="en-US" dirty="0" err="1" smtClean="0"/>
              <a:t>terbesar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gaji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karyawan</a:t>
            </a:r>
            <a:r>
              <a:rPr lang="en-US" dirty="0" smtClean="0"/>
              <a:t> (</a:t>
            </a: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AVG: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rata-rata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 smtClean="0"/>
              <a:t>ekspresi</a:t>
            </a:r>
            <a:r>
              <a:rPr lang="en-US" dirty="0" smtClean="0"/>
              <a:t> (</a:t>
            </a:r>
            <a:r>
              <a:rPr lang="en-US" dirty="0"/>
              <a:t>query)</a:t>
            </a:r>
            <a:r>
              <a:rPr lang="en-US" b="1" dirty="0" smtClean="0">
                <a:solidFill>
                  <a:srgbClr val="00B050"/>
                </a:solidFill>
              </a:rPr>
              <a:t>, MAX: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 smtClean="0"/>
              <a:t>ekspresi</a:t>
            </a:r>
            <a:r>
              <a:rPr lang="en-US" dirty="0" smtClean="0"/>
              <a:t> (</a:t>
            </a:r>
            <a:r>
              <a:rPr lang="en-US" dirty="0"/>
              <a:t>query).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dan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SUM: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menjumlahkan</a:t>
            </a:r>
            <a:r>
              <a:rPr lang="en-US" dirty="0"/>
              <a:t> total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 smtClean="0"/>
              <a:t>ekspresi</a:t>
            </a:r>
            <a:r>
              <a:rPr lang="en-US" dirty="0" smtClean="0"/>
              <a:t> (</a:t>
            </a:r>
            <a:r>
              <a:rPr lang="en-US" dirty="0"/>
              <a:t>query)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7995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24969"/>
          </a:xfrm>
        </p:spPr>
        <p:txBody>
          <a:bodyPr>
            <a:normAutofit/>
          </a:bodyPr>
          <a:lstStyle/>
          <a:p>
            <a:r>
              <a:rPr lang="en-US" sz="4400" b="1" dirty="0" err="1" smtClean="0"/>
              <a:t>Latihan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praktikum</a:t>
            </a:r>
            <a:r>
              <a:rPr lang="en-US" sz="4400" b="1" dirty="0" smtClean="0"/>
              <a:t> 1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46913"/>
            <a:ext cx="10426344" cy="456244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1. </a:t>
            </a:r>
            <a:r>
              <a:rPr lang="en-US" dirty="0" err="1"/>
              <a:t>Buka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peserta</a:t>
            </a:r>
            <a:r>
              <a:rPr lang="en-US" dirty="0" smtClean="0"/>
              <a:t>. </a:t>
            </a:r>
          </a:p>
          <a:p>
            <a:pPr marL="627063" indent="-271463">
              <a:buFont typeface="Wingdings" panose="05000000000000000000" pitchFamily="2" charset="2"/>
              <a:buChar char="§"/>
            </a:pPr>
            <a:r>
              <a:rPr lang="en-US" dirty="0" err="1" smtClean="0"/>
              <a:t>Tambahkan</a:t>
            </a:r>
            <a:r>
              <a:rPr lang="en-US" dirty="0" smtClean="0"/>
              <a:t> </a:t>
            </a:r>
            <a:r>
              <a:rPr lang="en-US" dirty="0"/>
              <a:t>field </a:t>
            </a:r>
            <a:r>
              <a:rPr lang="en-US" dirty="0" err="1"/>
              <a:t>jnsKursus</a:t>
            </a:r>
            <a:r>
              <a:rPr lang="en-US" dirty="0"/>
              <a:t> varchar (30) Not Null </a:t>
            </a:r>
            <a:r>
              <a:rPr lang="en-US" dirty="0" err="1"/>
              <a:t>dan</a:t>
            </a:r>
            <a:r>
              <a:rPr lang="en-US" dirty="0"/>
              <a:t> field </a:t>
            </a:r>
            <a:r>
              <a:rPr lang="en-US" dirty="0" err="1"/>
              <a:t>Biaya</a:t>
            </a:r>
            <a:r>
              <a:rPr lang="en-US" dirty="0"/>
              <a:t> INT(12) </a:t>
            </a:r>
            <a:r>
              <a:rPr lang="en-US" dirty="0" smtClean="0"/>
              <a:t>NOT NULL </a:t>
            </a:r>
            <a:r>
              <a:rPr lang="en-US" dirty="0"/>
              <a:t>default </a:t>
            </a:r>
            <a:r>
              <a:rPr lang="en-US" dirty="0" smtClean="0"/>
              <a:t>0</a:t>
            </a:r>
          </a:p>
          <a:p>
            <a:pPr marL="627063" indent="-271463">
              <a:buFont typeface="Wingdings" panose="05000000000000000000" pitchFamily="2" charset="2"/>
              <a:buChar char="§"/>
            </a:pPr>
            <a:r>
              <a:rPr lang="en-US" dirty="0" err="1" smtClean="0"/>
              <a:t>Isikan</a:t>
            </a:r>
            <a:r>
              <a:rPr lang="en-US" dirty="0" smtClean="0"/>
              <a:t> </a:t>
            </a:r>
            <a:r>
              <a:rPr lang="en-US" dirty="0" err="1"/>
              <a:t>jnsKursus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record</a:t>
            </a:r>
          </a:p>
          <a:p>
            <a:r>
              <a:rPr lang="en-US" dirty="0"/>
              <a:t>2. </a:t>
            </a:r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data </a:t>
            </a:r>
            <a:r>
              <a:rPr lang="en-US" dirty="0" err="1"/>
              <a:t>peserta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lahirnya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01 </a:t>
            </a:r>
            <a:r>
              <a:rPr lang="en-US" dirty="0" err="1"/>
              <a:t>Januari</a:t>
            </a:r>
            <a:r>
              <a:rPr lang="en-US" dirty="0"/>
              <a:t> 1985 </a:t>
            </a:r>
            <a:r>
              <a:rPr lang="en-US" dirty="0" err="1" smtClean="0"/>
              <a:t>urut</a:t>
            </a:r>
            <a:r>
              <a:rPr lang="en-US" dirty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 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nama</a:t>
            </a:r>
            <a:endParaRPr lang="en-US" dirty="0" smtClean="0"/>
          </a:p>
          <a:p>
            <a:r>
              <a:rPr lang="en-US" dirty="0" smtClean="0"/>
              <a:t>3</a:t>
            </a:r>
            <a:r>
              <a:rPr lang="en-US" dirty="0"/>
              <a:t>. </a:t>
            </a:r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data </a:t>
            </a:r>
            <a:r>
              <a:rPr lang="en-US" dirty="0" err="1"/>
              <a:t>peserta</a:t>
            </a:r>
            <a:r>
              <a:rPr lang="en-US" dirty="0"/>
              <a:t> yang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 Solo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kursus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/>
              <a:t>Perkantoran</a:t>
            </a:r>
            <a:r>
              <a:rPr lang="en-US" dirty="0"/>
              <a:t>.</a:t>
            </a:r>
          </a:p>
          <a:p>
            <a:r>
              <a:rPr lang="en-US" dirty="0"/>
              <a:t>4. </a:t>
            </a:r>
            <a:r>
              <a:rPr lang="en-US" dirty="0" err="1"/>
              <a:t>Tampilkan</a:t>
            </a:r>
            <a:r>
              <a:rPr lang="en-US" dirty="0"/>
              <a:t> data </a:t>
            </a:r>
            <a:r>
              <a:rPr lang="en-US" dirty="0" err="1"/>
              <a:t>peserta</a:t>
            </a:r>
            <a:r>
              <a:rPr lang="en-US" dirty="0"/>
              <a:t> yang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kursus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Perkantoran</a:t>
            </a:r>
            <a:r>
              <a:rPr lang="en-US" dirty="0"/>
              <a:t> </a:t>
            </a:r>
            <a:r>
              <a:rPr lang="en-US" dirty="0" err="1" smtClean="0"/>
              <a:t>atau</a:t>
            </a:r>
            <a:r>
              <a:rPr lang="en-US" dirty="0"/>
              <a:t> </a:t>
            </a:r>
            <a:r>
              <a:rPr lang="en-US" dirty="0" smtClean="0"/>
              <a:t>Multimedia </a:t>
            </a:r>
            <a:r>
              <a:rPr lang="en-US" dirty="0" err="1"/>
              <a:t>dan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 Solo</a:t>
            </a:r>
          </a:p>
          <a:p>
            <a:r>
              <a:rPr lang="en-US" dirty="0"/>
              <a:t>5. </a:t>
            </a:r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peserta</a:t>
            </a:r>
            <a:r>
              <a:rPr lang="en-US" dirty="0"/>
              <a:t> yang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kursus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perkantoran</a:t>
            </a:r>
            <a:endParaRPr lang="en-US" dirty="0"/>
          </a:p>
          <a:p>
            <a:r>
              <a:rPr lang="en-US" dirty="0"/>
              <a:t>6. </a:t>
            </a:r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peserta</a:t>
            </a:r>
            <a:r>
              <a:rPr lang="en-US" dirty="0"/>
              <a:t> yang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kursus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perkantoran</a:t>
            </a:r>
            <a:endParaRPr lang="en-US" dirty="0"/>
          </a:p>
          <a:p>
            <a:r>
              <a:rPr lang="en-US" dirty="0"/>
              <a:t>7</a:t>
            </a:r>
            <a:r>
              <a:rPr lang="en-US" dirty="0" smtClean="0"/>
              <a:t>. </a:t>
            </a:r>
            <a:r>
              <a:rPr lang="en-US" dirty="0" err="1"/>
              <a:t>Tampilkan</a:t>
            </a:r>
            <a:r>
              <a:rPr lang="en-US" dirty="0"/>
              <a:t> total </a:t>
            </a:r>
            <a:r>
              <a:rPr lang="en-US" dirty="0" err="1"/>
              <a:t>pendapatan</a:t>
            </a:r>
            <a:r>
              <a:rPr lang="en-US" dirty="0"/>
              <a:t> yang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kursus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61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24969"/>
          </a:xfrm>
        </p:spPr>
        <p:txBody>
          <a:bodyPr>
            <a:normAutofit/>
          </a:bodyPr>
          <a:lstStyle/>
          <a:p>
            <a:r>
              <a:rPr lang="en-US" sz="4400" b="1" dirty="0"/>
              <a:t>Operator 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658203"/>
            <a:ext cx="5199251" cy="4651157"/>
          </a:xfrm>
        </p:spPr>
        <p:txBody>
          <a:bodyPr/>
          <a:lstStyle/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dirty="0"/>
              <a:t>Operator precedence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tingkatan</a:t>
            </a:r>
            <a:r>
              <a:rPr lang="en-US" dirty="0"/>
              <a:t> </a:t>
            </a:r>
            <a:r>
              <a:rPr lang="en-US" dirty="0" err="1"/>
              <a:t>hirarki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memproses</a:t>
            </a:r>
            <a:r>
              <a:rPr lang="en-US" dirty="0"/>
              <a:t> </a:t>
            </a:r>
            <a:r>
              <a:rPr lang="en-US" dirty="0" err="1"/>
              <a:t>serangkaian</a:t>
            </a:r>
            <a:r>
              <a:rPr lang="en-US" dirty="0"/>
              <a:t> </a:t>
            </a:r>
            <a:r>
              <a:rPr lang="en-US" dirty="0" smtClean="0"/>
              <a:t>operator.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dirty="0" err="1"/>
              <a:t>mysql</a:t>
            </a:r>
            <a:r>
              <a:rPr lang="en-US" dirty="0"/>
              <a:t>&gt; select 10+15-11*2, (10+15-11)*2,</a:t>
            </a:r>
          </a:p>
          <a:p>
            <a:r>
              <a:rPr lang="en-US" dirty="0"/>
              <a:t>-&gt; 2*6-5, 2*(6-5) ;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836" y="1658203"/>
            <a:ext cx="5293000" cy="476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419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645</TotalTime>
  <Words>1086</Words>
  <Application>Microsoft Office PowerPoint</Application>
  <PresentationFormat>Widescreen</PresentationFormat>
  <Paragraphs>104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Courier</vt:lpstr>
      <vt:lpstr>Sylfaen</vt:lpstr>
      <vt:lpstr>Tw Cen MT</vt:lpstr>
      <vt:lpstr>Tw Cen MT Condensed</vt:lpstr>
      <vt:lpstr>Wingdings</vt:lpstr>
      <vt:lpstr>Wingdings 3</vt:lpstr>
      <vt:lpstr>Integral</vt:lpstr>
      <vt:lpstr>TEORI &amp; PRAKTIKUM</vt:lpstr>
      <vt:lpstr>Operator Pembanding &amp; logika</vt:lpstr>
      <vt:lpstr>Operator pembanding</vt:lpstr>
      <vt:lpstr>Operator pembanding dan logika [1]</vt:lpstr>
      <vt:lpstr>Operator pembanding dan logika [2]</vt:lpstr>
      <vt:lpstr>Operator pembanding dan logika [3]</vt:lpstr>
      <vt:lpstr>Fungsi Statistik Dasar</vt:lpstr>
      <vt:lpstr>Latihan praktikum 1</vt:lpstr>
      <vt:lpstr>Operator Precedence</vt:lpstr>
      <vt:lpstr>Operator LIKE, NOT LIKE, REGEXP [1]</vt:lpstr>
      <vt:lpstr>Operator LIKE, NOT LIKE, REGEXP [2]</vt:lpstr>
      <vt:lpstr>Operator LIKE, NOT LIKE, REGEXP [3]</vt:lpstr>
      <vt:lpstr>Operator LIKE, NOT LIKE, REGEXP [4]</vt:lpstr>
      <vt:lpstr>Latihan praktikum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Lingkungan Database</dc:title>
  <dc:creator>admin</dc:creator>
  <cp:lastModifiedBy>admin</cp:lastModifiedBy>
  <cp:revision>53</cp:revision>
  <dcterms:created xsi:type="dcterms:W3CDTF">2019-03-25T16:12:39Z</dcterms:created>
  <dcterms:modified xsi:type="dcterms:W3CDTF">2020-03-23T01:11:16Z</dcterms:modified>
</cp:coreProperties>
</file>