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6" r:id="rId9"/>
    <p:sldId id="264" r:id="rId10"/>
    <p:sldId id="262" r:id="rId11"/>
    <p:sldId id="263" r:id="rId12"/>
    <p:sldId id="265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7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D5EC3E-A254-4E05-A3B3-E80084C4F43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D3F0E6-DF28-4873-A2B2-CAA29A80C9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/index.php?title=Fungsi_standar&amp;action=edit&amp;redlink=1" TargetMode="External"/><Relationship Id="rId3" Type="http://schemas.openxmlformats.org/officeDocument/2006/relationships/hyperlink" Target="https://id.wikipedia.org/wiki/Fungsi" TargetMode="External"/><Relationship Id="rId7" Type="http://schemas.openxmlformats.org/officeDocument/2006/relationships/hyperlink" Target="https://id.wikipedia.org/wiki/Sistem_operasi" TargetMode="External"/><Relationship Id="rId2" Type="http://schemas.openxmlformats.org/officeDocument/2006/relationships/hyperlink" Target="https://id.wikipedia.org/w/index.php?title=Perintah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Perangkat_lunak" TargetMode="External"/><Relationship Id="rId5" Type="http://schemas.openxmlformats.org/officeDocument/2006/relationships/hyperlink" Target="https://id.wikipedia.org/wiki/Programmer" TargetMode="External"/><Relationship Id="rId4" Type="http://schemas.openxmlformats.org/officeDocument/2006/relationships/hyperlink" Target="https://id.wikipedia.org/wiki/Protok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</a:t>
            </a:r>
            <a:r>
              <a:rPr lang="en-US" dirty="0" err="1" smtClean="0"/>
              <a:t>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4277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Manfaat</a:t>
            </a:r>
            <a:r>
              <a:rPr lang="en-US" sz="4400" dirty="0" smtClean="0"/>
              <a:t> basis data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6917"/>
            <a:ext cx="10153388" cy="4739867"/>
          </a:xfrm>
        </p:spPr>
        <p:txBody>
          <a:bodyPr>
            <a:no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Kecepatan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Kemudahan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(Speed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i="1" dirty="0" smtClean="0"/>
              <a:t>: </a:t>
            </a:r>
            <a:endParaRPr lang="en-US" sz="2400" i="1" dirty="0"/>
          </a:p>
          <a:p>
            <a:pPr marL="531813" lvl="1" indent="-258763">
              <a:buFont typeface="Wingdings" panose="05000000000000000000" pitchFamily="2" charset="2"/>
              <a:buChar char="§"/>
            </a:pP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smtClean="0"/>
              <a:t>Data</a:t>
            </a:r>
          </a:p>
          <a:p>
            <a:pPr marL="531813" lvl="1" indent="-25876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/</a:t>
            </a:r>
            <a:r>
              <a:rPr lang="en-US" sz="2000" dirty="0" err="1"/>
              <a:t>Manipulasi</a:t>
            </a:r>
            <a:r>
              <a:rPr lang="en-US" sz="2000" dirty="0"/>
              <a:t> </a:t>
            </a:r>
            <a:r>
              <a:rPr lang="en-US" sz="2000" dirty="0" smtClean="0"/>
              <a:t>Data</a:t>
            </a:r>
          </a:p>
          <a:p>
            <a:pPr marL="531813" lvl="1" indent="-25876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Data</a:t>
            </a:r>
            <a:endParaRPr lang="en-US" dirty="0"/>
          </a:p>
          <a:p>
            <a:pPr marL="177800" indent="4763">
              <a:buNone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(</a:t>
            </a:r>
            <a:r>
              <a:rPr lang="en-US" sz="2400" dirty="0" err="1"/>
              <a:t>baik</a:t>
            </a:r>
            <a:r>
              <a:rPr lang="en-US" sz="2400" dirty="0"/>
              <a:t> manual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elekstronis</a:t>
            </a:r>
            <a:r>
              <a:rPr lang="en-US" sz="2400" dirty="0"/>
              <a:t>)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Efisiensi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Ruang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Penyimpanan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i="1" dirty="0">
                <a:solidFill>
                  <a:srgbClr val="0070C0"/>
                </a:solidFill>
              </a:rPr>
              <a:t>Space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: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penekanan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redundansi</a:t>
            </a:r>
            <a:r>
              <a:rPr lang="en-US" sz="2400" dirty="0"/>
              <a:t> (</a:t>
            </a:r>
            <a:r>
              <a:rPr lang="en-US" sz="2400" dirty="0" err="1"/>
              <a:t>pengulangan</a:t>
            </a:r>
            <a:r>
              <a:rPr lang="en-US" sz="2400" dirty="0"/>
              <a:t>) </a:t>
            </a:r>
            <a:r>
              <a:rPr lang="en-US" sz="2400" dirty="0" smtClean="0"/>
              <a:t>data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70C0"/>
                </a:solidFill>
              </a:rPr>
              <a:t>Keakuratan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Accuracy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: Data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pengkodean</a:t>
            </a:r>
            <a:r>
              <a:rPr lang="en-US" sz="2400" dirty="0"/>
              <a:t> (Primary </a:t>
            </a:r>
            <a:r>
              <a:rPr lang="en-US" sz="2400" dirty="0" smtClean="0"/>
              <a:t>Key)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70C0"/>
                </a:solidFill>
              </a:rPr>
              <a:t>Ketersediaan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i="1" dirty="0">
                <a:solidFill>
                  <a:srgbClr val="0070C0"/>
                </a:solidFill>
              </a:rPr>
              <a:t>Availability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: Data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 smtClean="0"/>
              <a:t>jaringan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33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3208"/>
          </a:xfrm>
        </p:spPr>
        <p:txBody>
          <a:bodyPr>
            <a:normAutofit/>
          </a:bodyPr>
          <a:lstStyle/>
          <a:p>
            <a:r>
              <a:rPr lang="en-US" sz="4400" dirty="0" err="1"/>
              <a:t>Manfaat</a:t>
            </a:r>
            <a:r>
              <a:rPr lang="en-US" sz="4400" dirty="0"/>
              <a:t> basis </a:t>
            </a:r>
            <a:r>
              <a:rPr lang="en-US" sz="4400" dirty="0" smtClean="0"/>
              <a:t>data 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70C0"/>
                </a:solidFill>
              </a:rPr>
              <a:t>Kelengkapan</a:t>
            </a:r>
            <a:r>
              <a:rPr lang="en-US" sz="2800" dirty="0">
                <a:solidFill>
                  <a:srgbClr val="0070C0"/>
                </a:solidFill>
              </a:rPr>
              <a:t> (</a:t>
            </a:r>
            <a:r>
              <a:rPr lang="en-US" sz="2800" i="1" dirty="0" smtClean="0">
                <a:solidFill>
                  <a:srgbClr val="0070C0"/>
                </a:solidFill>
              </a:rPr>
              <a:t>Completeness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/>
              <a:t> : 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senantiasa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 smtClean="0"/>
              <a:t>waktu</a:t>
            </a:r>
            <a:endParaRPr lang="en-US" sz="2400" dirty="0" smtClean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</a:rPr>
              <a:t>Keamanan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i="1" dirty="0" smtClean="0">
                <a:solidFill>
                  <a:srgbClr val="0070C0"/>
                </a:solidFill>
              </a:rPr>
              <a:t>Security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/>
              <a:t> : </a:t>
            </a:r>
            <a:r>
              <a:rPr lang="en-US" sz="2400" dirty="0" smtClean="0"/>
              <a:t>Data </a:t>
            </a:r>
            <a:r>
              <a:rPr lang="en-US" sz="2400" dirty="0"/>
              <a:t>yang 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rahasia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proses yang vital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orang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berhak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smtClean="0"/>
              <a:t>account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</a:rPr>
              <a:t>Kebersamaan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Sharability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/>
              <a:t> : 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multi </a:t>
            </a:r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0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6032"/>
            <a:ext cx="9720072" cy="861447"/>
          </a:xfrm>
        </p:spPr>
        <p:txBody>
          <a:bodyPr>
            <a:normAutofit/>
          </a:bodyPr>
          <a:lstStyle/>
          <a:p>
            <a:r>
              <a:rPr lang="en-US" sz="4400" dirty="0" err="1"/>
              <a:t>Peranan</a:t>
            </a:r>
            <a:r>
              <a:rPr lang="en-US" sz="4400" dirty="0"/>
              <a:t> basis data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pengembangan</a:t>
            </a:r>
            <a:r>
              <a:rPr lang="en-US" sz="4400" dirty="0"/>
              <a:t> 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763" y="1494429"/>
            <a:ext cx="6741449" cy="5179326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(SIM) </a:t>
            </a:r>
            <a:r>
              <a:rPr lang="en-US" sz="2400" dirty="0" err="1" smtClean="0"/>
              <a:t>berperan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yang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basis 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subsistem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SI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/>
              <a:t>basis data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mengintegrasikan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lain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membuatnya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bermacam-macam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organisasi</a:t>
            </a:r>
            <a:endParaRPr lang="en-US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basis data di </a:t>
            </a:r>
            <a:r>
              <a:rPr lang="en-US" sz="2400" dirty="0" err="1"/>
              <a:t>dalam</a:t>
            </a:r>
            <a:r>
              <a:rPr lang="en-US" sz="2400" dirty="0"/>
              <a:t> SIM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mutlak</a:t>
            </a:r>
            <a:r>
              <a:rPr lang="en-US" sz="2400" dirty="0"/>
              <a:t>. SIM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terwujud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basis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40" y="1506310"/>
            <a:ext cx="4145532" cy="3903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067" y="5409571"/>
            <a:ext cx="3861488" cy="13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dbms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957305" cy="4023360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DB2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Microsoft </a:t>
            </a:r>
            <a:r>
              <a:rPr lang="en-US" sz="2800" dirty="0"/>
              <a:t>SQL </a:t>
            </a:r>
            <a:r>
              <a:rPr lang="en-US" sz="2800" dirty="0" smtClean="0"/>
              <a:t>Server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Oracle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Sybase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3496" y="2286000"/>
            <a:ext cx="3957305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Interbase</a:t>
            </a:r>
            <a:endParaRPr lang="en-US" sz="28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Teradata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Firebird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MySQL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 PostgreSQL</a:t>
            </a:r>
          </a:p>
        </p:txBody>
      </p:sp>
    </p:spTree>
    <p:extLst>
      <p:ext uri="{BB962C8B-B14F-4D97-AF65-F5344CB8AC3E}">
        <p14:creationId xmlns:p14="http://schemas.microsoft.com/office/powerpoint/2010/main" val="231110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494" y="339556"/>
            <a:ext cx="9720072" cy="1093459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Istilah</a:t>
            </a:r>
            <a:r>
              <a:rPr lang="en-US" sz="4400" dirty="0" smtClean="0"/>
              <a:t> yang </a:t>
            </a:r>
            <a:r>
              <a:rPr lang="en-US" sz="4400" dirty="0" err="1" smtClean="0"/>
              <a:t>ada</a:t>
            </a:r>
            <a:r>
              <a:rPr lang="en-US" sz="4400" dirty="0" smtClean="0"/>
              <a:t> di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8" y="1665023"/>
            <a:ext cx="11041038" cy="5076966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Table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data (</a:t>
            </a:r>
            <a:r>
              <a:rPr lang="en-US" sz="2000" dirty="0" err="1"/>
              <a:t>nilai</a:t>
            </a:r>
            <a:r>
              <a:rPr lang="en-US" sz="2000" dirty="0"/>
              <a:t>) yang </a:t>
            </a:r>
            <a:r>
              <a:rPr lang="en-US" sz="2000" dirty="0" err="1"/>
              <a:t>diorganisasikan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(record)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(field).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Field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table. Field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type data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data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tersimpan</a:t>
            </a:r>
            <a:r>
              <a:rPr lang="en-US" sz="2000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Record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Key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field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database, key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Primary Key, Foreign Key, Composite Key,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529336" lvl="1" indent="-355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Primary Key</a:t>
            </a:r>
            <a:r>
              <a:rPr lang="en-US" dirty="0"/>
              <a:t>: </a:t>
            </a:r>
            <a:r>
              <a:rPr lang="en-US" dirty="0" err="1" smtClean="0"/>
              <a:t>suatu</a:t>
            </a:r>
            <a:r>
              <a:rPr lang="en-US" dirty="0" smtClean="0"/>
              <a:t> primary </a:t>
            </a:r>
            <a:r>
              <a:rPr lang="en-US" dirty="0"/>
              <a:t>key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key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</a:p>
          <a:p>
            <a:pPr marL="529336" lvl="1" indent="-3556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</a:rPr>
              <a:t>Foreign </a:t>
            </a:r>
            <a:r>
              <a:rPr lang="en-US" sz="2000" dirty="0">
                <a:solidFill>
                  <a:srgbClr val="0070C0"/>
                </a:solidFill>
              </a:rPr>
              <a:t>Key</a:t>
            </a:r>
            <a:r>
              <a:rPr lang="en-US" sz="2000" dirty="0"/>
              <a:t>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foreign </a:t>
            </a:r>
            <a:r>
              <a:rPr lang="en-US" sz="2000" dirty="0"/>
              <a:t>key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pin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2 </a:t>
            </a:r>
            <a:r>
              <a:rPr lang="en-US" sz="2000" dirty="0" err="1" smtClean="0"/>
              <a:t>tabel</a:t>
            </a:r>
            <a:r>
              <a:rPr lang="en-US" sz="2000" dirty="0" smtClean="0"/>
              <a:t>. </a:t>
            </a:r>
          </a:p>
          <a:p>
            <a:pPr marL="529336" lvl="1" indent="-355600">
              <a:buFont typeface="Wingdings" panose="05000000000000000000" pitchFamily="2" charset="2"/>
              <a:buChar char="§"/>
            </a:pPr>
            <a:r>
              <a:rPr lang="en-US" sz="2000" dirty="0" smtClean="0"/>
              <a:t>Compound / composite Key</a:t>
            </a:r>
            <a:r>
              <a:rPr lang="en-US" sz="2000" dirty="0"/>
              <a:t>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composite key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1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unik</a:t>
            </a:r>
            <a:r>
              <a:rPr lang="en-US" sz="2000" dirty="0" smtClean="0"/>
              <a:t>. </a:t>
            </a:r>
            <a:endParaRPr lang="en-US" sz="2000" dirty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Index</a:t>
            </a:r>
            <a:r>
              <a:rPr lang="en-US" sz="2000" dirty="0"/>
              <a:t>: </a:t>
            </a:r>
            <a:r>
              <a:rPr lang="en-US" sz="2000" dirty="0" err="1"/>
              <a:t>suatu</a:t>
            </a:r>
            <a:r>
              <a:rPr lang="en-US" sz="2000" dirty="0"/>
              <a:t> index </a:t>
            </a:r>
            <a:r>
              <a:rPr lang="en-US" sz="2000" dirty="0" err="1"/>
              <a:t>dalam</a:t>
            </a:r>
            <a:r>
              <a:rPr lang="en-US" sz="2000" dirty="0"/>
              <a:t> database </a:t>
            </a:r>
            <a:r>
              <a:rPr lang="en-US" sz="2000" dirty="0" err="1"/>
              <a:t>menyerupai</a:t>
            </a:r>
            <a:r>
              <a:rPr lang="en-US" sz="2000" dirty="0"/>
              <a:t> index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endParaRPr lang="en-US" sz="2000" dirty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Redundancy</a:t>
            </a:r>
            <a:r>
              <a:rPr lang="en-US" sz="2000" dirty="0"/>
              <a:t>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dua</a:t>
            </a:r>
            <a:r>
              <a:rPr lang="en-US" sz="2000" dirty="0"/>
              <a:t> kali</a:t>
            </a:r>
          </a:p>
        </p:txBody>
      </p:sp>
    </p:spTree>
    <p:extLst>
      <p:ext uri="{BB962C8B-B14F-4D97-AF65-F5344CB8AC3E}">
        <p14:creationId xmlns:p14="http://schemas.microsoft.com/office/powerpoint/2010/main" val="382711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Pendahuluan</a:t>
            </a:r>
            <a:endParaRPr lang="en-US" sz="4400" dirty="0"/>
          </a:p>
        </p:txBody>
      </p:sp>
      <p:pic>
        <p:nvPicPr>
          <p:cNvPr id="4" name="Picture 8" descr="http://1.bp.blogspot.com/_gpANt0UWpoo/TDxXBsLk8kI/AAAAAAAAAD4/x9lrhvVwj8k/s1600/bd_file_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203" y="1960729"/>
            <a:ext cx="4934808" cy="3184477"/>
          </a:xfrm>
          <a:prstGeom prst="rect">
            <a:avLst/>
          </a:prstGeom>
          <a:noFill/>
        </p:spPr>
      </p:pic>
      <p:pic>
        <p:nvPicPr>
          <p:cNvPr id="5" name="Picture 10" descr="http://4.bp.blogspot.com/_gpANt0UWpoo/TDxXCMrVl7I/AAAAAAAAAEA/Fa7UWrCj45o/s1600/bd_harddisk_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163" y="2765945"/>
            <a:ext cx="5470773" cy="3571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65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&amp; </a:t>
            </a:r>
            <a:r>
              <a:rPr lang="en-US" sz="4400" dirty="0" err="1" smtClean="0"/>
              <a:t>Informasi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35872"/>
            <a:ext cx="9720073" cy="4360460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Data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(value) yang </a:t>
            </a:r>
            <a:r>
              <a:rPr lang="en-US" sz="2400" dirty="0" err="1"/>
              <a:t>turut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(</a:t>
            </a:r>
            <a:r>
              <a:rPr lang="en-US" sz="2400" dirty="0" smtClean="0"/>
              <a:t>event)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Data </a:t>
            </a:r>
            <a:r>
              <a:rPr lang="en-US" sz="2400" dirty="0"/>
              <a:t>: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yang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direkam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, </a:t>
            </a:r>
            <a:r>
              <a:rPr lang="en-US" sz="2400" dirty="0" err="1"/>
              <a:t>huruf</a:t>
            </a:r>
            <a:r>
              <a:rPr lang="en-US" sz="2400" dirty="0"/>
              <a:t>, </a:t>
            </a:r>
            <a:r>
              <a:rPr lang="en-US" sz="2400" dirty="0" err="1"/>
              <a:t>simbol</a:t>
            </a:r>
            <a:r>
              <a:rPr lang="en-US" sz="2400" dirty="0"/>
              <a:t>,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, </a:t>
            </a:r>
            <a:r>
              <a:rPr lang="en-US" sz="2400" dirty="0" err="1"/>
              <a:t>bunyi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kombinasinya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</a:rPr>
              <a:t>Informasi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penerimanya</a:t>
            </a:r>
            <a:r>
              <a:rPr lang="en-US" sz="2400" dirty="0"/>
              <a:t>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kejadian-kejadian</a:t>
            </a:r>
            <a:r>
              <a:rPr lang="en-US" sz="2400" dirty="0"/>
              <a:t> yang </a:t>
            </a:r>
            <a:r>
              <a:rPr lang="en-US" sz="2400" dirty="0" err="1"/>
              <a:t>nyata</a:t>
            </a:r>
            <a:r>
              <a:rPr lang="en-US" sz="2400" dirty="0"/>
              <a:t> (fact)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endParaRPr lang="en-US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historis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informasi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tingkatan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lebih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dinamis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mempunyai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nilai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 smtClean="0"/>
              <a:t>penting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4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66848"/>
            <a:ext cx="9720072" cy="87509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Basis Data/Database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6" y="1296537"/>
            <a:ext cx="10740788" cy="5691117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/>
              <a:t>konseptual</a:t>
            </a:r>
            <a:r>
              <a:rPr lang="en-US" sz="2400" dirty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Database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i="1" dirty="0"/>
              <a:t>(relation) </a:t>
            </a:r>
            <a:r>
              <a:rPr lang="en-US" sz="2400" dirty="0"/>
              <a:t>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 </a:t>
            </a:r>
            <a:r>
              <a:rPr lang="en-US" sz="2400" dirty="0" err="1"/>
              <a:t>terhubung</a:t>
            </a:r>
            <a:r>
              <a:rPr lang="en-US" sz="2400" dirty="0"/>
              <a:t>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bersama-sama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media, yang </a:t>
            </a:r>
            <a:r>
              <a:rPr lang="en-US" sz="2400" dirty="0" err="1"/>
              <a:t>diorganisasikan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software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manipulasi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kegunaan</a:t>
            </a:r>
            <a:r>
              <a:rPr lang="en-US" sz="2400" dirty="0"/>
              <a:t>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Basis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terpisah</a:t>
            </a:r>
            <a:r>
              <a:rPr lang="en-US" sz="2400" dirty="0"/>
              <a:t> yang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data. </a:t>
            </a:r>
            <a:r>
              <a:rPr lang="en-US" sz="2400" dirty="0" err="1"/>
              <a:t>Setiap</a:t>
            </a:r>
            <a:r>
              <a:rPr lang="en-US" sz="2400" dirty="0"/>
              <a:t> basis data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API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, </a:t>
            </a:r>
            <a:r>
              <a:rPr lang="en-US" sz="2400" dirty="0" err="1"/>
              <a:t>mengakses</a:t>
            </a:r>
            <a:r>
              <a:rPr lang="en-US" sz="2400" dirty="0"/>
              <a:t>, </a:t>
            </a:r>
            <a:r>
              <a:rPr lang="en-US" sz="2400" dirty="0" err="1"/>
              <a:t>mengelola</a:t>
            </a:r>
            <a:r>
              <a:rPr lang="en-US" sz="2400" dirty="0"/>
              <a:t>, </a:t>
            </a:r>
            <a:r>
              <a:rPr lang="en-US" sz="2400" dirty="0" err="1"/>
              <a:t>mencari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mereplikasi</a:t>
            </a:r>
            <a:r>
              <a:rPr lang="en-US" sz="2400" dirty="0"/>
              <a:t> data yang </a:t>
            </a:r>
            <a:r>
              <a:rPr lang="en-US" sz="2400" dirty="0" err="1" smtClean="0"/>
              <a:t>dimilikinya</a:t>
            </a:r>
            <a:r>
              <a:rPr lang="en-US" sz="2400" dirty="0" smtClean="0"/>
              <a:t>.</a:t>
            </a:r>
            <a:endParaRPr lang="en-US" sz="2400" dirty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C00000"/>
                </a:solidFill>
              </a:rPr>
              <a:t>Antarmuka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pemrograman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aplikasi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Application Programming Interface/API</a:t>
            </a:r>
            <a:r>
              <a:rPr lang="en-US" sz="2400" dirty="0"/>
              <a:t>) :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>
                <a:hlinkClick r:id="rId2" tooltip="Perintah (halaman belum tersedia)"/>
              </a:rPr>
              <a:t>perintah</a:t>
            </a:r>
            <a:r>
              <a:rPr lang="en-US" sz="2400" dirty="0"/>
              <a:t>, </a:t>
            </a:r>
            <a:r>
              <a:rPr lang="en-US" sz="2400" dirty="0" err="1">
                <a:hlinkClick r:id="rId3" tooltip="Fungsi"/>
              </a:rPr>
              <a:t>fungsi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>
                <a:hlinkClick r:id="rId4" tooltip="Protokol"/>
              </a:rPr>
              <a:t>protokol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>
                <a:hlinkClick r:id="rId5" tooltip="Programmer"/>
              </a:rPr>
              <a:t>programmer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>
                <a:hlinkClick r:id="rId6" tooltip="Perangkat lunak"/>
              </a:rPr>
              <a:t>perangkat</a:t>
            </a:r>
            <a:r>
              <a:rPr lang="en-US" sz="2400" dirty="0">
                <a:hlinkClick r:id="rId6" tooltip="Perangkat lunak"/>
              </a:rPr>
              <a:t> </a:t>
            </a:r>
            <a:r>
              <a:rPr lang="en-US" sz="2400" dirty="0" err="1">
                <a:hlinkClick r:id="rId6" tooltip="Perangkat lunak"/>
              </a:rPr>
              <a:t>lunak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>
                <a:hlinkClick r:id="rId7" tooltip="Sistem operasi"/>
              </a:rPr>
              <a:t>sistem</a:t>
            </a:r>
            <a:r>
              <a:rPr lang="en-US" sz="2400" dirty="0">
                <a:hlinkClick r:id="rId7" tooltip="Sistem operasi"/>
              </a:rPr>
              <a:t> </a:t>
            </a:r>
            <a:r>
              <a:rPr lang="en-US" sz="2400" dirty="0" err="1">
                <a:hlinkClick r:id="rId7" tooltip="Sistem operasi"/>
              </a:rPr>
              <a:t>operasi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API </a:t>
            </a:r>
            <a:r>
              <a:rPr lang="en-US" sz="2400" dirty="0" err="1"/>
              <a:t>memungkinkan</a:t>
            </a:r>
            <a:r>
              <a:rPr lang="en-US" sz="2400" dirty="0"/>
              <a:t> programmer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>
                <a:hlinkClick r:id="rId8" tooltip="Fungsi standar (halaman belum tersedia)"/>
              </a:rPr>
              <a:t>fungsi</a:t>
            </a:r>
            <a:r>
              <a:rPr lang="en-US" sz="2400" dirty="0">
                <a:hlinkClick r:id="rId8" tooltip="Fungsi standar (halaman belum tersedia)"/>
              </a:rPr>
              <a:t> </a:t>
            </a:r>
            <a:r>
              <a:rPr lang="en-US" sz="2400" dirty="0" err="1">
                <a:hlinkClick r:id="rId8" tooltip="Fungsi standar (halaman belum tersedia)"/>
              </a:rPr>
              <a:t>standar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33" y="128016"/>
            <a:ext cx="9720072" cy="1499616"/>
          </a:xfrm>
        </p:spPr>
        <p:txBody>
          <a:bodyPr/>
          <a:lstStyle/>
          <a:p>
            <a:r>
              <a:rPr lang="en-US" sz="5400" dirty="0" err="1" smtClean="0"/>
              <a:t>Contoh</a:t>
            </a:r>
            <a:r>
              <a:rPr lang="en-US" sz="5400" dirty="0" smtClean="0"/>
              <a:t> Database</a:t>
            </a:r>
            <a:endParaRPr lang="en-US" dirty="0"/>
          </a:p>
        </p:txBody>
      </p:sp>
      <p:pic>
        <p:nvPicPr>
          <p:cNvPr id="1026" name="Picture 2" descr="RANCANGAN 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51" y="1312586"/>
            <a:ext cx="7649320" cy="515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Operasi</a:t>
            </a:r>
            <a:r>
              <a:rPr lang="en-US" sz="4400" dirty="0" smtClean="0"/>
              <a:t> </a:t>
            </a:r>
            <a:r>
              <a:rPr lang="en-US" sz="4400" dirty="0" err="1" smtClean="0"/>
              <a:t>Dasar</a:t>
            </a:r>
            <a:r>
              <a:rPr lang="en-US" sz="4400" dirty="0" smtClean="0"/>
              <a:t>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1155"/>
            <a:ext cx="9720073" cy="4428699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Create database :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basis 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Drop database : </a:t>
            </a:r>
            <a:r>
              <a:rPr lang="en-US" sz="2800" dirty="0" err="1" smtClean="0"/>
              <a:t>Penghapusan</a:t>
            </a:r>
            <a:r>
              <a:rPr lang="en-US" sz="2800" dirty="0" smtClean="0"/>
              <a:t> basis 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Create </a:t>
            </a:r>
            <a:r>
              <a:rPr lang="en-US" sz="2800" dirty="0"/>
              <a:t>table </a:t>
            </a:r>
            <a:r>
              <a:rPr lang="en-US" sz="2800" dirty="0" smtClean="0"/>
              <a:t> :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file/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Drop table : </a:t>
            </a:r>
            <a:r>
              <a:rPr lang="en-US" sz="2800" dirty="0" err="1" smtClean="0"/>
              <a:t>Penghapusan</a:t>
            </a:r>
            <a:r>
              <a:rPr lang="en-US" sz="2800" dirty="0" smtClean="0"/>
              <a:t> file/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Insert : </a:t>
            </a:r>
            <a:r>
              <a:rPr lang="en-US" sz="2800" dirty="0" err="1" smtClean="0"/>
              <a:t>Penambahan</a:t>
            </a:r>
            <a:r>
              <a:rPr lang="en-US" sz="2800" dirty="0" smtClean="0"/>
              <a:t>/</a:t>
            </a:r>
            <a:r>
              <a:rPr lang="en-US" sz="2800" dirty="0" err="1" smtClean="0"/>
              <a:t>pengisian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endParaRPr lang="en-US" sz="28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Retrieve/Search :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Update: </a:t>
            </a:r>
            <a:r>
              <a:rPr lang="en-US" sz="2800" dirty="0" err="1" smtClean="0"/>
              <a:t>Pengubahan</a:t>
            </a:r>
            <a:r>
              <a:rPr lang="en-US" sz="2800" dirty="0" smtClean="0"/>
              <a:t> data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800" dirty="0" smtClean="0"/>
              <a:t>Delete : </a:t>
            </a:r>
            <a:r>
              <a:rPr lang="en-US" sz="2800" dirty="0" err="1" smtClean="0"/>
              <a:t>Penghapusan</a:t>
            </a:r>
            <a:r>
              <a:rPr lang="en-US" sz="2800" dirty="0" smtClean="0"/>
              <a:t>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5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66851"/>
            <a:ext cx="9720072" cy="9569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</a:t>
            </a:r>
            <a:r>
              <a:rPr lang="en-US" sz="4400" dirty="0"/>
              <a:t>Management System </a:t>
            </a:r>
            <a:r>
              <a:rPr lang="en-US" sz="4400" dirty="0" smtClean="0"/>
              <a:t>(DBMS</a:t>
            </a:r>
            <a:r>
              <a:rPr lang="en-US" sz="4400" dirty="0"/>
              <a:t>) 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760" y="1787857"/>
            <a:ext cx="6222837" cy="5070143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smtClean="0"/>
              <a:t>Database Management System  / DBMS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pengaksesan</a:t>
            </a:r>
            <a:r>
              <a:rPr lang="en-US" sz="2400" dirty="0"/>
              <a:t> </a:t>
            </a:r>
            <a:r>
              <a:rPr lang="en-US" sz="2400" dirty="0" smtClean="0"/>
              <a:t>database.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smtClean="0"/>
              <a:t>DBMS :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smtClean="0"/>
              <a:t>di </a:t>
            </a:r>
            <a:r>
              <a:rPr lang="en-US" sz="2400" dirty="0" err="1" smtClean="0"/>
              <a:t>disain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basis data </a:t>
            </a:r>
            <a:endParaRPr lang="en-US" sz="2400" dirty="0" smtClean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/>
              <a:t>DBMS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pengamanan</a:t>
            </a:r>
            <a:r>
              <a:rPr lang="en-US" sz="2400" dirty="0"/>
              <a:t> data, </a:t>
            </a:r>
            <a:r>
              <a:rPr lang="en-US" sz="2400" dirty="0" err="1"/>
              <a:t>pemakaian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, </a:t>
            </a:r>
            <a:r>
              <a:rPr lang="en-US" sz="2400" dirty="0" err="1"/>
              <a:t>pemaksaan</a:t>
            </a:r>
            <a:r>
              <a:rPr lang="en-US" sz="2400" dirty="0"/>
              <a:t> </a:t>
            </a:r>
            <a:r>
              <a:rPr lang="en-US" sz="2400" dirty="0" err="1"/>
              <a:t>keakuratan</a:t>
            </a:r>
            <a:r>
              <a:rPr lang="en-US" sz="2400" dirty="0"/>
              <a:t> data, </a:t>
            </a:r>
            <a:r>
              <a:rPr lang="en-US" sz="2400" dirty="0" err="1"/>
              <a:t>dll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97" y="1470002"/>
            <a:ext cx="4951717" cy="48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Management System </a:t>
            </a:r>
            <a:r>
              <a:rPr lang="en-US" sz="4400" dirty="0" smtClean="0"/>
              <a:t>(DBMS</a:t>
            </a:r>
            <a:r>
              <a:rPr lang="en-US" sz="4400" dirty="0"/>
              <a:t>)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 smtClean="0"/>
              <a:t>DBMS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: </a:t>
            </a:r>
            <a:endParaRPr lang="en-US" sz="2400" dirty="0" smtClean="0"/>
          </a:p>
          <a:p>
            <a:pPr marL="900113" indent="-539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Independensi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yang </a:t>
            </a:r>
            <a:r>
              <a:rPr lang="en-US" sz="2400" dirty="0" err="1" smtClean="0"/>
              <a:t>efisien</a:t>
            </a:r>
            <a:endParaRPr lang="en-US" sz="2400" dirty="0" smtClean="0"/>
          </a:p>
          <a:p>
            <a:pPr marL="900113" indent="-539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Mereduksi</a:t>
            </a:r>
            <a:r>
              <a:rPr lang="en-US" sz="2400" dirty="0" smtClean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 smtClean="0"/>
              <a:t>aplikasi</a:t>
            </a:r>
            <a:endParaRPr lang="en-US" sz="2400" dirty="0" smtClean="0"/>
          </a:p>
          <a:p>
            <a:pPr marL="900113" indent="-539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Integritas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smtClean="0"/>
              <a:t>data</a:t>
            </a:r>
          </a:p>
          <a:p>
            <a:pPr marL="900113" indent="-539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Administrasi</a:t>
            </a:r>
            <a:r>
              <a:rPr lang="en-US" sz="2400" dirty="0" smtClean="0"/>
              <a:t> </a:t>
            </a:r>
            <a:r>
              <a:rPr lang="en-US" sz="2400" dirty="0" err="1"/>
              <a:t>keseragaman</a:t>
            </a:r>
            <a:r>
              <a:rPr lang="en-US" sz="2400" dirty="0"/>
              <a:t> </a:t>
            </a:r>
            <a:r>
              <a:rPr lang="en-US" sz="2400" dirty="0" smtClean="0"/>
              <a:t>data</a:t>
            </a:r>
          </a:p>
          <a:p>
            <a:pPr marL="900113" indent="-539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/>
              <a:t>bersamaan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crash </a:t>
            </a:r>
          </a:p>
        </p:txBody>
      </p:sp>
    </p:spTree>
    <p:extLst>
      <p:ext uri="{BB962C8B-B14F-4D97-AF65-F5344CB8AC3E}">
        <p14:creationId xmlns:p14="http://schemas.microsoft.com/office/powerpoint/2010/main" val="2714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Relational Database Management System (RDBMS)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47534"/>
            <a:ext cx="10432765" cy="5210466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/>
              <a:t>Relational database management systems (RDBMS) :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volume yang </a:t>
            </a:r>
            <a:r>
              <a:rPr lang="en-US" sz="2400" dirty="0" err="1"/>
              <a:t>besar</a:t>
            </a:r>
            <a:r>
              <a:rPr lang="en-US" sz="2400" dirty="0"/>
              <a:t>.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basis data </a:t>
            </a:r>
            <a:r>
              <a:rPr lang="en-US" sz="2400" dirty="0" err="1"/>
              <a:t>relasi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data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table yang </a:t>
            </a:r>
            <a:r>
              <a:rPr lang="en-US" sz="2400" dirty="0" err="1"/>
              <a:t>berbeda</a:t>
            </a:r>
            <a:r>
              <a:rPr lang="en-US" sz="2400" dirty="0"/>
              <a:t> dam </a:t>
            </a:r>
            <a:r>
              <a:rPr lang="en-US" sz="2400" dirty="0" err="1"/>
              <a:t>berelasi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prmimary</a:t>
            </a:r>
            <a:r>
              <a:rPr lang="en-US" sz="2400" dirty="0"/>
              <a:t> key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Foreign key.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dirty="0"/>
              <a:t>Relational </a:t>
            </a:r>
            <a:r>
              <a:rPr lang="en-US" sz="2400" dirty="0" err="1"/>
              <a:t>DataBase</a:t>
            </a:r>
            <a:r>
              <a:rPr lang="en-US" sz="2400" dirty="0"/>
              <a:t> Management System (RDBMS) </a:t>
            </a:r>
            <a:r>
              <a:rPr lang="en-US" sz="2400" dirty="0" err="1"/>
              <a:t>merupakan</a:t>
            </a:r>
            <a:r>
              <a:rPr lang="en-US" sz="2400" dirty="0"/>
              <a:t> software yang: </a:t>
            </a:r>
          </a:p>
          <a:p>
            <a:pPr marL="723900" indent="-355600">
              <a:buFont typeface="Wingdings" panose="05000000000000000000" pitchFamily="2" charset="2"/>
              <a:buChar char="q"/>
            </a:pP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database </a:t>
            </a:r>
            <a:r>
              <a:rPr lang="en-US" sz="2400" dirty="0" err="1"/>
              <a:t>dengan</a:t>
            </a:r>
            <a:r>
              <a:rPr lang="en-US" sz="2400" dirty="0"/>
              <a:t> tables, columns </a:t>
            </a:r>
            <a:r>
              <a:rPr lang="en-US" sz="2400" dirty="0" err="1"/>
              <a:t>dan</a:t>
            </a:r>
            <a:r>
              <a:rPr lang="en-US" sz="2400" dirty="0"/>
              <a:t> indexes. </a:t>
            </a:r>
          </a:p>
          <a:p>
            <a:pPr marL="723900" indent="-355600">
              <a:buFont typeface="Wingdings" panose="05000000000000000000" pitchFamily="2" charset="2"/>
              <a:buChar char="q"/>
            </a:pP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integritas</a:t>
            </a:r>
            <a:r>
              <a:rPr lang="en-US" sz="2400" dirty="0"/>
              <a:t> </a:t>
            </a:r>
            <a:r>
              <a:rPr lang="en-US" sz="2400" dirty="0" err="1"/>
              <a:t>referensial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deretan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table</a:t>
            </a:r>
          </a:p>
          <a:p>
            <a:pPr marL="723900" indent="-355600">
              <a:buFont typeface="Wingdings" panose="05000000000000000000" pitchFamily="2" charset="2"/>
              <a:buChar char="q"/>
            </a:pPr>
            <a:r>
              <a:rPr lang="en-US" sz="2400" dirty="0" err="1"/>
              <a:t>Pengubahan</a:t>
            </a:r>
            <a:r>
              <a:rPr lang="en-US" sz="2400" dirty="0"/>
              <a:t> index 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endParaRPr lang="en-US" sz="2400" dirty="0"/>
          </a:p>
          <a:p>
            <a:pPr marL="723900" indent="-355600">
              <a:buFont typeface="Wingdings" panose="05000000000000000000" pitchFamily="2" charset="2"/>
              <a:buChar char="q"/>
            </a:pPr>
            <a:r>
              <a:rPr lang="en-US" sz="2400" dirty="0" err="1"/>
              <a:t>Menginterpretasikan</a:t>
            </a:r>
            <a:r>
              <a:rPr lang="en-US" sz="2400" dirty="0"/>
              <a:t> Query SQL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75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303</TotalTime>
  <Words>905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Database</vt:lpstr>
      <vt:lpstr>Pendahuluan</vt:lpstr>
      <vt:lpstr>Data &amp; Informasi</vt:lpstr>
      <vt:lpstr>Basis Data/Database</vt:lpstr>
      <vt:lpstr>Contoh Database</vt:lpstr>
      <vt:lpstr>Operasi Dasar Database</vt:lpstr>
      <vt:lpstr>Database Management System (DBMS) [1]</vt:lpstr>
      <vt:lpstr>Database Management System (DBMS) [2]</vt:lpstr>
      <vt:lpstr>Relational Database Management System (RDBMS)</vt:lpstr>
      <vt:lpstr>Manfaat basis data [1]</vt:lpstr>
      <vt:lpstr>Manfaat basis data [2]</vt:lpstr>
      <vt:lpstr>Peranan basis data dalam pengembangan SIM</vt:lpstr>
      <vt:lpstr>Software dbms yang sering digunakan</vt:lpstr>
      <vt:lpstr>Istilah yang ada di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admin</dc:creator>
  <cp:lastModifiedBy>admin</cp:lastModifiedBy>
  <cp:revision>21</cp:revision>
  <dcterms:created xsi:type="dcterms:W3CDTF">2019-03-05T22:43:07Z</dcterms:created>
  <dcterms:modified xsi:type="dcterms:W3CDTF">2020-02-23T14:05:52Z</dcterms:modified>
</cp:coreProperties>
</file>